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4"/>
  </p:notesMasterIdLst>
  <p:handoutMasterIdLst>
    <p:handoutMasterId r:id="rId15"/>
  </p:handoutMasterIdLst>
  <p:sldIdLst>
    <p:sldId id="259" r:id="rId2"/>
    <p:sldId id="258" r:id="rId3"/>
    <p:sldId id="378" r:id="rId4"/>
    <p:sldId id="402" r:id="rId5"/>
    <p:sldId id="403" r:id="rId6"/>
    <p:sldId id="398" r:id="rId7"/>
    <p:sldId id="405" r:id="rId8"/>
    <p:sldId id="406" r:id="rId9"/>
    <p:sldId id="407" r:id="rId10"/>
    <p:sldId id="408" r:id="rId11"/>
    <p:sldId id="409" r:id="rId12"/>
    <p:sldId id="39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默认节" id="{717B8C1F-7F54-4607-B599-198C5E563B2A}">
          <p14:sldIdLst>
            <p14:sldId id="259"/>
            <p14:sldId id="258"/>
            <p14:sldId id="378"/>
            <p14:sldId id="402"/>
            <p14:sldId id="403"/>
            <p14:sldId id="398"/>
            <p14:sldId id="405"/>
            <p14:sldId id="406"/>
            <p14:sldId id="407"/>
            <p14:sldId id="408"/>
            <p14:sldId id="409"/>
            <p14:sldId id="39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1" name="Author" initials="A" lastIdx="2" clrIdx="1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FF"/>
    <a:srgbClr val="FF7C8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502" autoAdjust="0"/>
    <p:restoredTop sz="96424" autoAdjust="0"/>
  </p:normalViewPr>
  <p:slideViewPr>
    <p:cSldViewPr>
      <p:cViewPr varScale="1">
        <p:scale>
          <a:sx n="116" d="100"/>
          <a:sy n="116" d="100"/>
        </p:scale>
        <p:origin x="202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1" d="100"/>
          <a:sy n="81" d="100"/>
        </p:scale>
        <p:origin x="2794" y="5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dirty="0"/>
              <a:t>Page </a:t>
            </a:r>
            <a:fld id="{CCBA9A43-F75F-447A-8B31-62323A831A83}" type="slidenum">
              <a:rPr lang="en-US" altLang="en-US"/>
              <a:pPr/>
              <a:t>‹#›</a:t>
            </a:fld>
            <a:endParaRPr lang="en-US" alt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439521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dirty="0"/>
              <a:t>Page </a:t>
            </a:r>
            <a:fld id="{954B88C7-B19C-4B0E-BE72-ED637AA66BF1}" type="slidenum">
              <a:rPr lang="en-US" altLang="en-US"/>
              <a:pPr/>
              <a:t>‹#›</a:t>
            </a:fld>
            <a:endParaRPr lang="en-US" altLang="en-US"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15125508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1</a:t>
            </a:fld>
            <a:endParaRPr lang="en-US" altLang="en-US" dirty="0"/>
          </a:p>
        </p:txBody>
      </p:sp>
    </p:spTree>
    <p:extLst>
      <p:ext uri="{BB962C8B-B14F-4D97-AF65-F5344CB8AC3E}">
        <p14:creationId xmlns:p14="http://schemas.microsoft.com/office/powerpoint/2010/main" val="2852595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2</a:t>
            </a:fld>
            <a:endParaRPr lang="en-US" altLang="en-US" dirty="0"/>
          </a:p>
        </p:txBody>
      </p:sp>
    </p:spTree>
    <p:extLst>
      <p:ext uri="{BB962C8B-B14F-4D97-AF65-F5344CB8AC3E}">
        <p14:creationId xmlns:p14="http://schemas.microsoft.com/office/powerpoint/2010/main" val="371518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3</a:t>
            </a:fld>
            <a:endParaRPr lang="en-US" altLang="en-US" dirty="0"/>
          </a:p>
        </p:txBody>
      </p:sp>
    </p:spTree>
    <p:extLst>
      <p:ext uri="{BB962C8B-B14F-4D97-AF65-F5344CB8AC3E}">
        <p14:creationId xmlns:p14="http://schemas.microsoft.com/office/powerpoint/2010/main" val="177120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4</a:t>
            </a:fld>
            <a:endParaRPr lang="en-US" altLang="en-US" dirty="0"/>
          </a:p>
        </p:txBody>
      </p:sp>
    </p:spTree>
    <p:extLst>
      <p:ext uri="{BB962C8B-B14F-4D97-AF65-F5344CB8AC3E}">
        <p14:creationId xmlns:p14="http://schemas.microsoft.com/office/powerpoint/2010/main" val="1966291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sz="quarter" idx="10"/>
          </p:nvPr>
        </p:nvSpPr>
        <p:spPr/>
        <p:txBody>
          <a:bodyPr/>
          <a:lstStyle/>
          <a:p>
            <a:r>
              <a:rPr lang="en-US" altLang="en-US" dirty="0"/>
              <a:t>doc.: IEEE 802.15-&lt;doc#&gt;</a:t>
            </a:r>
          </a:p>
        </p:txBody>
      </p:sp>
      <p:sp>
        <p:nvSpPr>
          <p:cNvPr id="5" name="日期占位符 4"/>
          <p:cNvSpPr>
            <a:spLocks noGrp="1"/>
          </p:cNvSpPr>
          <p:nvPr>
            <p:ph type="dt" idx="11"/>
          </p:nvPr>
        </p:nvSpPr>
        <p:spPr/>
        <p:txBody>
          <a:bodyPr/>
          <a:lstStyle/>
          <a:p>
            <a:r>
              <a:rPr lang="en-US" altLang="en-US" dirty="0"/>
              <a:t>&lt;month year&gt;</a:t>
            </a:r>
          </a:p>
        </p:txBody>
      </p:sp>
      <p:sp>
        <p:nvSpPr>
          <p:cNvPr id="6" name="页脚占位符 5"/>
          <p:cNvSpPr>
            <a:spLocks noGrp="1"/>
          </p:cNvSpPr>
          <p:nvPr>
            <p:ph type="ftr" sz="quarter" idx="12"/>
          </p:nvPr>
        </p:nvSpPr>
        <p:spPr/>
        <p:txBody>
          <a:bodyPr/>
          <a:lstStyle/>
          <a:p>
            <a:pPr lvl="4"/>
            <a:r>
              <a:rPr lang="en-US" altLang="en-US" dirty="0"/>
              <a:t>&lt;author&gt;, &lt;company&gt;</a:t>
            </a:r>
          </a:p>
        </p:txBody>
      </p:sp>
      <p:sp>
        <p:nvSpPr>
          <p:cNvPr id="7" name="灯片编号占位符 6"/>
          <p:cNvSpPr>
            <a:spLocks noGrp="1"/>
          </p:cNvSpPr>
          <p:nvPr>
            <p:ph type="sldNum" sz="quarter" idx="13"/>
          </p:nvPr>
        </p:nvSpPr>
        <p:spPr/>
        <p:txBody>
          <a:bodyPr/>
          <a:lstStyle/>
          <a:p>
            <a:r>
              <a:rPr lang="en-US" altLang="en-US" dirty="0"/>
              <a:t>Page </a:t>
            </a:r>
            <a:fld id="{954B88C7-B19C-4B0E-BE72-ED637AA66BF1}" type="slidenum">
              <a:rPr lang="en-US" altLang="en-US" smtClean="0"/>
              <a:pPr/>
              <a:t>5</a:t>
            </a:fld>
            <a:endParaRPr lang="en-US" altLang="en-US" dirty="0"/>
          </a:p>
        </p:txBody>
      </p:sp>
    </p:spTree>
    <p:extLst>
      <p:ext uri="{BB962C8B-B14F-4D97-AF65-F5344CB8AC3E}">
        <p14:creationId xmlns:p14="http://schemas.microsoft.com/office/powerpoint/2010/main" val="5733296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SG" dirty="0"/>
          </a:p>
        </p:txBody>
      </p:sp>
      <p:sp>
        <p:nvSpPr>
          <p:cNvPr id="4" name="Header Placeholder 3"/>
          <p:cNvSpPr>
            <a:spLocks noGrp="1"/>
          </p:cNvSpPr>
          <p:nvPr>
            <p:ph type="hdr" sz="quarter"/>
          </p:nvPr>
        </p:nvSpPr>
        <p:spPr/>
        <p:txBody>
          <a:bodyPr/>
          <a:lstStyle/>
          <a:p>
            <a:r>
              <a:rPr lang="en-US" altLang="en-US"/>
              <a:t>doc.: IEEE 802.15-&lt;doc#&gt;</a:t>
            </a:r>
            <a:endParaRPr lang="en-US" altLang="en-US" dirty="0"/>
          </a:p>
        </p:txBody>
      </p:sp>
      <p:sp>
        <p:nvSpPr>
          <p:cNvPr id="5" name="Date Placeholder 4"/>
          <p:cNvSpPr>
            <a:spLocks noGrp="1"/>
          </p:cNvSpPr>
          <p:nvPr>
            <p:ph type="dt" idx="1"/>
          </p:nvPr>
        </p:nvSpPr>
        <p:spPr/>
        <p:txBody>
          <a:bodyPr/>
          <a:lstStyle/>
          <a:p>
            <a:r>
              <a:rPr lang="en-US" altLang="en-US"/>
              <a:t>&lt;month year&gt;</a:t>
            </a:r>
            <a:endParaRPr lang="en-US" altLang="en-US" dirty="0"/>
          </a:p>
        </p:txBody>
      </p:sp>
      <p:sp>
        <p:nvSpPr>
          <p:cNvPr id="6" name="Footer Placeholder 5"/>
          <p:cNvSpPr>
            <a:spLocks noGrp="1"/>
          </p:cNvSpPr>
          <p:nvPr>
            <p:ph type="ftr" sz="quarter" idx="4"/>
          </p:nvPr>
        </p:nvSpPr>
        <p:spPr/>
        <p:txBody>
          <a:bodyPr/>
          <a:lstStyle/>
          <a:p>
            <a:pPr lvl="4"/>
            <a:r>
              <a:rPr lang="en-US" altLang="en-US"/>
              <a:t>&lt;author&gt;, &lt;company&gt;</a:t>
            </a:r>
            <a:endParaRPr lang="en-US" altLang="en-US" dirty="0"/>
          </a:p>
        </p:txBody>
      </p:sp>
      <p:sp>
        <p:nvSpPr>
          <p:cNvPr id="7" name="Slide Number Placeholder 6"/>
          <p:cNvSpPr>
            <a:spLocks noGrp="1"/>
          </p:cNvSpPr>
          <p:nvPr>
            <p:ph type="sldNum" sz="quarter" idx="5"/>
          </p:nvPr>
        </p:nvSpPr>
        <p:spPr/>
        <p:txBody>
          <a:bodyPr/>
          <a:lstStyle/>
          <a:p>
            <a:r>
              <a:rPr lang="en-US" altLang="en-US"/>
              <a:t>Page </a:t>
            </a:r>
            <a:fld id="{954B88C7-B19C-4B0E-BE72-ED637AA66BF1}" type="slidenum">
              <a:rPr lang="en-US" altLang="en-US" smtClean="0"/>
              <a:pPr/>
              <a:t>10</a:t>
            </a:fld>
            <a:endParaRPr lang="en-US" altLang="en-US" dirty="0"/>
          </a:p>
        </p:txBody>
      </p:sp>
    </p:spTree>
    <p:extLst>
      <p:ext uri="{BB962C8B-B14F-4D97-AF65-F5344CB8AC3E}">
        <p14:creationId xmlns:p14="http://schemas.microsoft.com/office/powerpoint/2010/main" val="1581217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4EF2733A-7873-4D87-9B81-5F5F3E4A4D35}" type="slidenum">
              <a:rPr lang="en-US" altLang="en-US"/>
              <a:pPr/>
              <a:t>‹#›</a:t>
            </a:fld>
            <a:endParaRPr lang="en-US" altLang="en-US" dirty="0"/>
          </a:p>
        </p:txBody>
      </p:sp>
    </p:spTree>
    <p:extLst>
      <p:ext uri="{BB962C8B-B14F-4D97-AF65-F5344CB8AC3E}">
        <p14:creationId xmlns:p14="http://schemas.microsoft.com/office/powerpoint/2010/main" val="16703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FF325E13-D3B1-41EE-AB0C-BDEADE89260B}" type="slidenum">
              <a:rPr lang="en-US" altLang="en-US"/>
              <a:pPr/>
              <a:t>‹#›</a:t>
            </a:fld>
            <a:endParaRPr lang="en-US" altLang="en-US" dirty="0"/>
          </a:p>
        </p:txBody>
      </p:sp>
    </p:spTree>
    <p:extLst>
      <p:ext uri="{BB962C8B-B14F-4D97-AF65-F5344CB8AC3E}">
        <p14:creationId xmlns:p14="http://schemas.microsoft.com/office/powerpoint/2010/main" val="3878288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7248A51-4F7C-4153-9699-F6BF9FC30F5C}" type="slidenum">
              <a:rPr lang="en-US" altLang="en-US"/>
              <a:pPr/>
              <a:t>‹#›</a:t>
            </a:fld>
            <a:endParaRPr lang="en-US" altLang="en-US" dirty="0"/>
          </a:p>
        </p:txBody>
      </p:sp>
    </p:spTree>
    <p:extLst>
      <p:ext uri="{BB962C8B-B14F-4D97-AF65-F5344CB8AC3E}">
        <p14:creationId xmlns:p14="http://schemas.microsoft.com/office/powerpoint/2010/main" val="276193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7FFA85FD-E192-4C2D-9860-28C59D48001D}" type="slidenum">
              <a:rPr lang="en-US" altLang="en-US"/>
              <a:pPr/>
              <a:t>‹#›</a:t>
            </a:fld>
            <a:endParaRPr lang="en-US" altLang="en-US" dirty="0"/>
          </a:p>
        </p:txBody>
      </p:sp>
    </p:spTree>
    <p:extLst>
      <p:ext uri="{BB962C8B-B14F-4D97-AF65-F5344CB8AC3E}">
        <p14:creationId xmlns:p14="http://schemas.microsoft.com/office/powerpoint/2010/main" val="2946041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a:t>July 2023</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dirty="0"/>
              <a:t>Rojan Chitrakar, et al</a:t>
            </a:r>
          </a:p>
        </p:txBody>
      </p:sp>
      <p:sp>
        <p:nvSpPr>
          <p:cNvPr id="6" name="Slide Number Placeholder 5"/>
          <p:cNvSpPr>
            <a:spLocks noGrp="1"/>
          </p:cNvSpPr>
          <p:nvPr>
            <p:ph type="sldNum" sz="quarter" idx="12"/>
          </p:nvPr>
        </p:nvSpPr>
        <p:spPr/>
        <p:txBody>
          <a:bodyPr/>
          <a:lstStyle>
            <a:lvl1pPr>
              <a:defRPr/>
            </a:lvl1pPr>
          </a:lstStyle>
          <a:p>
            <a:r>
              <a:rPr lang="en-US" altLang="en-US" dirty="0"/>
              <a:t>Slide </a:t>
            </a:r>
            <a:fld id="{8076CA46-368E-45B2-88E4-FE21628E599F}" type="slidenum">
              <a:rPr lang="en-US" altLang="en-US"/>
              <a:pPr/>
              <a:t>‹#›</a:t>
            </a:fld>
            <a:endParaRPr lang="en-US" altLang="en-US" dirty="0"/>
          </a:p>
        </p:txBody>
      </p:sp>
    </p:spTree>
    <p:extLst>
      <p:ext uri="{BB962C8B-B14F-4D97-AF65-F5344CB8AC3E}">
        <p14:creationId xmlns:p14="http://schemas.microsoft.com/office/powerpoint/2010/main" val="2304886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zh-CN" dirty="0"/>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FE76D7C-B58F-4F71-803D-2003B07B78A2}" type="slidenum">
              <a:rPr lang="en-US" altLang="en-US"/>
              <a:pPr/>
              <a:t>‹#›</a:t>
            </a:fld>
            <a:endParaRPr lang="en-US" altLang="en-US" dirty="0"/>
          </a:p>
        </p:txBody>
      </p:sp>
    </p:spTree>
    <p:extLst>
      <p:ext uri="{BB962C8B-B14F-4D97-AF65-F5344CB8AC3E}">
        <p14:creationId xmlns:p14="http://schemas.microsoft.com/office/powerpoint/2010/main" val="2720647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zh-CN" dirty="0"/>
              <a:t>July 2023</a:t>
            </a:r>
            <a:endParaRPr lang="en-US" altLang="en-US" dirty="0"/>
          </a:p>
        </p:txBody>
      </p:sp>
      <p:sp>
        <p:nvSpPr>
          <p:cNvPr id="8" name="Footer Placeholder 7"/>
          <p:cNvSpPr>
            <a:spLocks noGrp="1"/>
          </p:cNvSpPr>
          <p:nvPr>
            <p:ph type="ftr" sz="quarter" idx="11"/>
          </p:nvPr>
        </p:nvSpPr>
        <p:spPr/>
        <p:txBody>
          <a:bodyPr/>
          <a:lstStyle>
            <a:lvl1pPr>
              <a:defRPr/>
            </a:lvl1pPr>
          </a:lstStyle>
          <a:p>
            <a:r>
              <a:rPr lang="en-US" altLang="en-US" dirty="0"/>
              <a:t>Rojan Chitrakar, et al</a:t>
            </a:r>
          </a:p>
        </p:txBody>
      </p:sp>
      <p:sp>
        <p:nvSpPr>
          <p:cNvPr id="9" name="Slide Number Placeholder 8"/>
          <p:cNvSpPr>
            <a:spLocks noGrp="1"/>
          </p:cNvSpPr>
          <p:nvPr>
            <p:ph type="sldNum" sz="quarter" idx="12"/>
          </p:nvPr>
        </p:nvSpPr>
        <p:spPr/>
        <p:txBody>
          <a:bodyPr/>
          <a:lstStyle>
            <a:lvl1pPr>
              <a:defRPr/>
            </a:lvl1pPr>
          </a:lstStyle>
          <a:p>
            <a:r>
              <a:rPr lang="en-US" altLang="en-US" dirty="0"/>
              <a:t>Slide </a:t>
            </a:r>
            <a:fld id="{3681BF77-6EB1-47C7-B002-47253239B1AA}" type="slidenum">
              <a:rPr lang="en-US" altLang="en-US"/>
              <a:pPr/>
              <a:t>‹#›</a:t>
            </a:fld>
            <a:endParaRPr lang="en-US" altLang="en-US" dirty="0"/>
          </a:p>
        </p:txBody>
      </p:sp>
    </p:spTree>
    <p:extLst>
      <p:ext uri="{BB962C8B-B14F-4D97-AF65-F5344CB8AC3E}">
        <p14:creationId xmlns:p14="http://schemas.microsoft.com/office/powerpoint/2010/main" val="1499847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zh-CN" dirty="0"/>
              <a:t>July 2023</a:t>
            </a:r>
            <a:endParaRPr lang="en-US" altLang="en-US" dirty="0"/>
          </a:p>
        </p:txBody>
      </p:sp>
      <p:sp>
        <p:nvSpPr>
          <p:cNvPr id="4" name="Footer Placeholder 3"/>
          <p:cNvSpPr>
            <a:spLocks noGrp="1"/>
          </p:cNvSpPr>
          <p:nvPr>
            <p:ph type="ftr" sz="quarter" idx="11"/>
          </p:nvPr>
        </p:nvSpPr>
        <p:spPr/>
        <p:txBody>
          <a:bodyPr/>
          <a:lstStyle>
            <a:lvl1pPr>
              <a:defRPr/>
            </a:lvl1pPr>
          </a:lstStyle>
          <a:p>
            <a:r>
              <a:rPr lang="en-US" altLang="en-US" dirty="0"/>
              <a:t>Rojan Chitrakar, et al</a:t>
            </a:r>
          </a:p>
        </p:txBody>
      </p:sp>
      <p:sp>
        <p:nvSpPr>
          <p:cNvPr id="5" name="Slide Number Placeholder 4"/>
          <p:cNvSpPr>
            <a:spLocks noGrp="1"/>
          </p:cNvSpPr>
          <p:nvPr>
            <p:ph type="sldNum" sz="quarter" idx="12"/>
          </p:nvPr>
        </p:nvSpPr>
        <p:spPr/>
        <p:txBody>
          <a:bodyPr/>
          <a:lstStyle>
            <a:lvl1pPr>
              <a:defRPr/>
            </a:lvl1pPr>
          </a:lstStyle>
          <a:p>
            <a:r>
              <a:rPr lang="en-US" altLang="en-US" dirty="0"/>
              <a:t>Slide </a:t>
            </a:r>
            <a:fld id="{CA3A8BFF-9C7C-44C4-9364-A9BB01D83082}" type="slidenum">
              <a:rPr lang="en-US" altLang="en-US"/>
              <a:pPr/>
              <a:t>‹#›</a:t>
            </a:fld>
            <a:endParaRPr lang="en-US" altLang="en-US" dirty="0"/>
          </a:p>
        </p:txBody>
      </p:sp>
    </p:spTree>
    <p:extLst>
      <p:ext uri="{BB962C8B-B14F-4D97-AF65-F5344CB8AC3E}">
        <p14:creationId xmlns:p14="http://schemas.microsoft.com/office/powerpoint/2010/main" val="3187360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zh-CN" dirty="0"/>
              <a:t>July 2023</a:t>
            </a:r>
            <a:endParaRPr lang="en-US" altLang="en-US" dirty="0"/>
          </a:p>
        </p:txBody>
      </p:sp>
      <p:sp>
        <p:nvSpPr>
          <p:cNvPr id="3" name="Footer Placeholder 2"/>
          <p:cNvSpPr>
            <a:spLocks noGrp="1"/>
          </p:cNvSpPr>
          <p:nvPr>
            <p:ph type="ftr" sz="quarter" idx="11"/>
          </p:nvPr>
        </p:nvSpPr>
        <p:spPr/>
        <p:txBody>
          <a:bodyPr/>
          <a:lstStyle>
            <a:lvl1pPr>
              <a:defRPr/>
            </a:lvl1pPr>
          </a:lstStyle>
          <a:p>
            <a:r>
              <a:rPr lang="en-US" altLang="en-US" dirty="0"/>
              <a:t>Rojan Chitrakar, et al</a:t>
            </a:r>
          </a:p>
        </p:txBody>
      </p:sp>
      <p:sp>
        <p:nvSpPr>
          <p:cNvPr id="4" name="Slide Number Placeholder 3"/>
          <p:cNvSpPr>
            <a:spLocks noGrp="1"/>
          </p:cNvSpPr>
          <p:nvPr>
            <p:ph type="sldNum" sz="quarter" idx="12"/>
          </p:nvPr>
        </p:nvSpPr>
        <p:spPr/>
        <p:txBody>
          <a:bodyPr/>
          <a:lstStyle>
            <a:lvl1pPr>
              <a:defRPr/>
            </a:lvl1pPr>
          </a:lstStyle>
          <a:p>
            <a:r>
              <a:rPr lang="en-US" altLang="en-US" dirty="0"/>
              <a:t>Slide </a:t>
            </a:r>
            <a:fld id="{77849D27-6DDF-4CEA-A842-3715DABEA1B1}" type="slidenum">
              <a:rPr lang="en-US" altLang="en-US"/>
              <a:pPr/>
              <a:t>‹#›</a:t>
            </a:fld>
            <a:endParaRPr lang="en-US" altLang="en-US" dirty="0"/>
          </a:p>
        </p:txBody>
      </p:sp>
    </p:spTree>
    <p:extLst>
      <p:ext uri="{BB962C8B-B14F-4D97-AF65-F5344CB8AC3E}">
        <p14:creationId xmlns:p14="http://schemas.microsoft.com/office/powerpoint/2010/main" val="1348621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E334093B-6B9D-4C48-B075-5513B2B936EC}" type="slidenum">
              <a:rPr lang="en-US" altLang="en-US"/>
              <a:pPr/>
              <a:t>‹#›</a:t>
            </a:fld>
            <a:endParaRPr lang="en-US" altLang="en-US" dirty="0"/>
          </a:p>
        </p:txBody>
      </p:sp>
    </p:spTree>
    <p:extLst>
      <p:ext uri="{BB962C8B-B14F-4D97-AF65-F5344CB8AC3E}">
        <p14:creationId xmlns:p14="http://schemas.microsoft.com/office/powerpoint/2010/main" val="13295319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a:t>July 2023</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dirty="0"/>
              <a:t>Rojan Chitrakar, et al</a:t>
            </a:r>
          </a:p>
        </p:txBody>
      </p:sp>
      <p:sp>
        <p:nvSpPr>
          <p:cNvPr id="7" name="Slide Number Placeholder 6"/>
          <p:cNvSpPr>
            <a:spLocks noGrp="1"/>
          </p:cNvSpPr>
          <p:nvPr>
            <p:ph type="sldNum" sz="quarter" idx="12"/>
          </p:nvPr>
        </p:nvSpPr>
        <p:spPr/>
        <p:txBody>
          <a:bodyPr/>
          <a:lstStyle>
            <a:lvl1pPr>
              <a:defRPr/>
            </a:lvl1pPr>
          </a:lstStyle>
          <a:p>
            <a:r>
              <a:rPr lang="en-US" altLang="en-US" dirty="0"/>
              <a:t>Slide </a:t>
            </a:r>
            <a:fld id="{B8FF09C1-D547-44F6-8A3A-D3BD0F4915B0}" type="slidenum">
              <a:rPr lang="en-US" altLang="en-US"/>
              <a:pPr/>
              <a:t>‹#›</a:t>
            </a:fld>
            <a:endParaRPr lang="en-US" altLang="en-US" dirty="0"/>
          </a:p>
        </p:txBody>
      </p:sp>
    </p:spTree>
    <p:extLst>
      <p:ext uri="{BB962C8B-B14F-4D97-AF65-F5344CB8AC3E}">
        <p14:creationId xmlns:p14="http://schemas.microsoft.com/office/powerpoint/2010/main" val="3788332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a:t>July 2023</a:t>
            </a:r>
            <a:endParaRPr lang="en-US" altLang="en-US" dirty="0"/>
          </a:p>
        </p:txBody>
      </p:sp>
      <p:sp>
        <p:nvSpPr>
          <p:cNvPr id="1029" name="Rectangle 5"/>
          <p:cNvSpPr>
            <a:spLocks noGrp="1" noChangeArrowheads="1"/>
          </p:cNvSpPr>
          <p:nvPr>
            <p:ph type="ftr" sz="quarter" idx="3"/>
          </p:nvPr>
        </p:nvSpPr>
        <p:spPr bwMode="auto">
          <a:xfrm>
            <a:off x="4716016" y="6475413"/>
            <a:ext cx="389458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Rojan Chitrakar,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dirty="0"/>
              <a:t>Slide </a:t>
            </a:r>
            <a:fld id="{43A0C1D6-706E-4838-95A6-0943C43B1ADD}" type="slidenum">
              <a:rPr lang="en-US" altLang="en-US"/>
              <a:pPr/>
              <a:t>‹#›</a:t>
            </a:fld>
            <a:endParaRPr lang="en-US" altLang="en-US" dirty="0"/>
          </a:p>
        </p:txBody>
      </p:sp>
      <p:sp>
        <p:nvSpPr>
          <p:cNvPr id="1031" name="Rectangle 7"/>
          <p:cNvSpPr>
            <a:spLocks noChangeArrowheads="1"/>
          </p:cNvSpPr>
          <p:nvPr/>
        </p:nvSpPr>
        <p:spPr bwMode="auto">
          <a:xfrm>
            <a:off x="3131840" y="394156"/>
            <a:ext cx="532636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altLang="zh-CN" sz="1200" b="1" i="0" kern="1200" dirty="0">
                <a:solidFill>
                  <a:schemeClr val="tx1"/>
                </a:solidFill>
                <a:effectLst/>
                <a:latin typeface="Times New Roman" pitchFamily="18" charset="0"/>
                <a:ea typeface="+mn-ea"/>
                <a:cs typeface="+mn-cs"/>
              </a:rPr>
              <a:t> 15-23-0</a:t>
            </a:r>
            <a:r>
              <a:rPr lang="en-SG" sz="1200" b="1" i="0" kern="1200" dirty="0">
                <a:solidFill>
                  <a:schemeClr val="tx1"/>
                </a:solidFill>
                <a:effectLst/>
                <a:latin typeface="Times New Roman" pitchFamily="18" charset="0"/>
                <a:ea typeface="+mn-ea"/>
                <a:cs typeface="+mn-cs"/>
              </a:rPr>
              <a:t>336</a:t>
            </a:r>
            <a:r>
              <a:rPr lang="en-US" altLang="zh-CN" sz="1200" b="1" i="0" kern="1200" dirty="0">
                <a:solidFill>
                  <a:schemeClr val="tx1"/>
                </a:solidFill>
                <a:effectLst/>
                <a:latin typeface="Times New Roman" pitchFamily="18" charset="0"/>
                <a:ea typeface="+mn-ea"/>
                <a:cs typeface="+mn-cs"/>
              </a:rPr>
              <a:t>-00-04ab </a:t>
            </a:r>
            <a:r>
              <a:rPr lang="en-US" altLang="en-US" sz="1400" b="1" dirty="0"/>
              <a:t>&gt;</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rojan.chitrakar@huawei.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zh-CN" dirty="0"/>
              <a:t>July 2023</a:t>
            </a:r>
            <a:endParaRPr lang="en-US" altLang="en-US" dirty="0"/>
          </a:p>
        </p:txBody>
      </p:sp>
      <p:sp>
        <p:nvSpPr>
          <p:cNvPr id="5"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6" name="Slide Number Placeholder 3"/>
          <p:cNvSpPr>
            <a:spLocks noGrp="1"/>
          </p:cNvSpPr>
          <p:nvPr>
            <p:ph type="sldNum" sz="quarter" idx="12"/>
          </p:nvPr>
        </p:nvSpPr>
        <p:spPr/>
        <p:txBody>
          <a:bodyPr/>
          <a:lstStyle/>
          <a:p>
            <a:r>
              <a:rPr lang="en-US" altLang="en-US" dirty="0"/>
              <a:t>Slide </a:t>
            </a:r>
            <a:fld id="{84A77D4C-72E3-4B0C-9D3D-3EEE1B4D1581}" type="slidenum">
              <a:rPr lang="en-US" altLang="en-US"/>
              <a:pPr/>
              <a:t>1</a:t>
            </a:fld>
            <a:endParaRPr lang="en-US" altLang="en-US" dirty="0"/>
          </a:p>
        </p:txBody>
      </p:sp>
      <p:sp>
        <p:nvSpPr>
          <p:cNvPr id="27651" name="Rectangle 3"/>
          <p:cNvSpPr>
            <a:spLocks noChangeArrowheads="1"/>
          </p:cNvSpPr>
          <p:nvPr/>
        </p:nvSpPr>
        <p:spPr bwMode="auto">
          <a:xfrm>
            <a:off x="114300" y="623779"/>
            <a:ext cx="8991600"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pPr>
              <a:spcBef>
                <a:spcPts val="0"/>
              </a:spcBef>
              <a:spcAft>
                <a:spcPts val="600"/>
              </a:spcAft>
            </a:pPr>
            <a:r>
              <a:rPr lang="en-US" altLang="en-US" sz="1600" b="1" dirty="0">
                <a:solidFill>
                  <a:schemeClr val="tx2"/>
                </a:solidFill>
              </a:rPr>
              <a:t>Submission Title:</a:t>
            </a:r>
            <a:r>
              <a:rPr lang="en-US" altLang="en-US" sz="1600" dirty="0">
                <a:solidFill>
                  <a:schemeClr val="tx2"/>
                </a:solidFill>
              </a:rPr>
              <a:t> DS-TWR with MMS Ranging</a:t>
            </a:r>
          </a:p>
          <a:p>
            <a:pPr>
              <a:spcBef>
                <a:spcPts val="0"/>
              </a:spcBef>
              <a:spcAft>
                <a:spcPts val="600"/>
              </a:spcAft>
            </a:pPr>
            <a:r>
              <a:rPr lang="en-US" altLang="en-US" sz="1600" b="1" dirty="0">
                <a:solidFill>
                  <a:schemeClr val="tx2"/>
                </a:solidFill>
              </a:rPr>
              <a:t>Date Submitted: </a:t>
            </a:r>
            <a:r>
              <a:rPr lang="en-US" altLang="zh-CN" sz="1600" dirty="0">
                <a:solidFill>
                  <a:schemeClr val="tx2"/>
                </a:solidFill>
              </a:rPr>
              <a:t>May, </a:t>
            </a:r>
            <a:r>
              <a:rPr lang="en-US" altLang="en-US" sz="1600" dirty="0">
                <a:solidFill>
                  <a:schemeClr val="tx2"/>
                </a:solidFill>
              </a:rPr>
              <a:t>2023</a:t>
            </a:r>
          </a:p>
          <a:p>
            <a:pPr>
              <a:spcBef>
                <a:spcPts val="0"/>
              </a:spcBef>
              <a:spcAft>
                <a:spcPts val="600"/>
              </a:spcAft>
            </a:pPr>
            <a:r>
              <a:rPr lang="en-US" altLang="en-US" sz="1600" b="1" dirty="0">
                <a:solidFill>
                  <a:schemeClr val="tx2"/>
                </a:solidFill>
              </a:rPr>
              <a:t>Source: </a:t>
            </a:r>
            <a:r>
              <a:rPr lang="en-US" altLang="zh-CN" sz="1600" dirty="0">
                <a:solidFill>
                  <a:schemeClr val="tx2"/>
                </a:solidFill>
              </a:rPr>
              <a:t>Rojan Chitrakar, Lei Huang, Bin Qian, David Xun Yang </a:t>
            </a:r>
            <a:r>
              <a:rPr lang="en-US" altLang="en-US" sz="1600" dirty="0">
                <a:solidFill>
                  <a:schemeClr val="tx2"/>
                </a:solidFill>
              </a:rPr>
              <a:t>(</a:t>
            </a:r>
            <a:r>
              <a:rPr lang="en-US" altLang="en-US" sz="1600" dirty="0"/>
              <a:t>Huawei Technologies)</a:t>
            </a:r>
          </a:p>
          <a:p>
            <a:pPr>
              <a:spcBef>
                <a:spcPts val="0"/>
              </a:spcBef>
              <a:spcAft>
                <a:spcPts val="600"/>
              </a:spcAft>
            </a:pPr>
            <a:r>
              <a:rPr lang="en-US" altLang="en-US" sz="1600" b="1" dirty="0">
                <a:solidFill>
                  <a:schemeClr val="tx2"/>
                </a:solidFill>
              </a:rPr>
              <a:t>Email:</a:t>
            </a:r>
            <a:r>
              <a:rPr lang="en-US" altLang="en-US" sz="1600" dirty="0">
                <a:solidFill>
                  <a:schemeClr val="tx2"/>
                </a:solidFill>
              </a:rPr>
              <a:t> </a:t>
            </a:r>
            <a:r>
              <a:rPr lang="en-US" altLang="en-US" sz="1600" dirty="0">
                <a:solidFill>
                  <a:schemeClr val="tx2"/>
                </a:solidFill>
                <a:hlinkClick r:id="rId3"/>
              </a:rPr>
              <a:t>rojan.chitrakar@huawei.com</a:t>
            </a:r>
            <a:endParaRPr lang="en-US" altLang="en-US" sz="1600" dirty="0">
              <a:solidFill>
                <a:schemeClr val="tx2"/>
              </a:solidFill>
            </a:endParaRPr>
          </a:p>
          <a:p>
            <a:pPr>
              <a:spcBef>
                <a:spcPts val="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t>Enabling double-sided two-way ranging (DS-TWR) with MMS ranging</a:t>
            </a:r>
          </a:p>
          <a:p>
            <a:pPr>
              <a:spcBef>
                <a:spcPts val="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t>Enable double-sided two-way ranging (DS-TWR) with MMS ranging</a:t>
            </a:r>
          </a:p>
          <a:p>
            <a:pPr>
              <a:spcBef>
                <a:spcPts val="0"/>
              </a:spcBef>
              <a:spcAft>
                <a:spcPts val="600"/>
              </a:spcAft>
            </a:pPr>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600"/>
              </a:spcBef>
              <a:spcAft>
                <a:spcPts val="600"/>
              </a:spcAft>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10</a:t>
            </a:fld>
            <a:endParaRPr lang="en-US" altLang="en-US" dirty="0"/>
          </a:p>
        </p:txBody>
      </p:sp>
      <p:sp>
        <p:nvSpPr>
          <p:cNvPr id="5" name="Rectangle 2"/>
          <p:cNvSpPr txBox="1">
            <a:spLocks noChangeArrowheads="1"/>
          </p:cNvSpPr>
          <p:nvPr/>
        </p:nvSpPr>
        <p:spPr>
          <a:xfrm>
            <a:off x="107504" y="627520"/>
            <a:ext cx="8856984" cy="1001279"/>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600" b="1" dirty="0"/>
              <a:t>MMS Packets with a single fragment with RMARKER</a:t>
            </a:r>
          </a:p>
          <a:p>
            <a:r>
              <a:rPr lang="en-US" altLang="zh-CN" sz="2600" b="1" dirty="0"/>
              <a:t> – Option 2</a:t>
            </a:r>
          </a:p>
        </p:txBody>
      </p:sp>
      <p:sp>
        <p:nvSpPr>
          <p:cNvPr id="6" name="矩形 5"/>
          <p:cNvSpPr/>
          <p:nvPr/>
        </p:nvSpPr>
        <p:spPr>
          <a:xfrm>
            <a:off x="38100" y="1805235"/>
            <a:ext cx="9105900" cy="1659429"/>
          </a:xfrm>
          <a:prstGeom prst="rect">
            <a:avLst/>
          </a:prstGeom>
        </p:spPr>
        <p:txBody>
          <a:bodyPr wrap="square">
            <a:spAutoFit/>
          </a:bodyPr>
          <a:lstStyle/>
          <a:p>
            <a:pPr marL="515938" lvl="1" indent="-342900">
              <a:spcAft>
                <a:spcPts val="700"/>
              </a:spcAft>
              <a:buFont typeface="Wingdings" panose="05000000000000000000" pitchFamily="2" charset="2"/>
              <a:buChar char="§"/>
            </a:pPr>
            <a:r>
              <a:rPr lang="en-US" sz="1600" b="1" dirty="0">
                <a:latin typeface="+mn-lt"/>
              </a:rPr>
              <a:t>Option 2: When MMS packets with a single fragment with RMARKER are used, the final ranging fragments are transmitted by the initiator. i.e., the fragment interleaving is reversed (responder transmits first, followed by the initiator). </a:t>
            </a:r>
          </a:p>
          <a:p>
            <a:pPr marL="515938" lvl="1" indent="-342900">
              <a:spcAft>
                <a:spcPts val="700"/>
              </a:spcAft>
              <a:buFont typeface="Wingdings" panose="05000000000000000000" pitchFamily="2" charset="2"/>
              <a:buChar char="§"/>
            </a:pPr>
            <a:r>
              <a:rPr lang="en-US" sz="1600" dirty="0">
                <a:latin typeface="+mn-lt"/>
              </a:rPr>
              <a:t>DS-TWR timing measurements for the last responder is different: the first fragment of the initiator’s MMS packet to the previous responder is used as the 1st RMARKER while the first fragment of the initiator’s MMS packet to the last responder is used as the 3</a:t>
            </a:r>
            <a:r>
              <a:rPr lang="en-US" sz="1600" baseline="30000" dirty="0">
                <a:latin typeface="+mn-lt"/>
              </a:rPr>
              <a:t>rd</a:t>
            </a:r>
            <a:r>
              <a:rPr lang="en-US" sz="1600" dirty="0">
                <a:latin typeface="+mn-lt"/>
              </a:rPr>
              <a:t> RMARKER.</a:t>
            </a:r>
          </a:p>
        </p:txBody>
      </p:sp>
      <p:pic>
        <p:nvPicPr>
          <p:cNvPr id="7" name="Picture 6">
            <a:extLst>
              <a:ext uri="{FF2B5EF4-FFF2-40B4-BE49-F238E27FC236}">
                <a16:creationId xmlns:a16="http://schemas.microsoft.com/office/drawing/2014/main" id="{5DFE111E-E733-408C-BFD8-697CC9541E58}"/>
              </a:ext>
            </a:extLst>
          </p:cNvPr>
          <p:cNvPicPr>
            <a:picLocks noChangeAspect="1"/>
          </p:cNvPicPr>
          <p:nvPr/>
        </p:nvPicPr>
        <p:blipFill>
          <a:blip r:embed="rId3"/>
          <a:stretch>
            <a:fillRect/>
          </a:stretch>
        </p:blipFill>
        <p:spPr>
          <a:xfrm>
            <a:off x="0" y="3717032"/>
            <a:ext cx="9144000" cy="2743200"/>
          </a:xfrm>
          <a:prstGeom prst="rect">
            <a:avLst/>
          </a:prstGeom>
        </p:spPr>
      </p:pic>
      <p:sp>
        <p:nvSpPr>
          <p:cNvPr id="8" name="Callout: Line 7">
            <a:extLst>
              <a:ext uri="{FF2B5EF4-FFF2-40B4-BE49-F238E27FC236}">
                <a16:creationId xmlns:a16="http://schemas.microsoft.com/office/drawing/2014/main" id="{90A5BC5E-D032-43D8-8D94-E4A0DC2FE9A4}"/>
              </a:ext>
            </a:extLst>
          </p:cNvPr>
          <p:cNvSpPr/>
          <p:nvPr/>
        </p:nvSpPr>
        <p:spPr bwMode="auto">
          <a:xfrm>
            <a:off x="5652120" y="3493680"/>
            <a:ext cx="1224136" cy="294839"/>
          </a:xfrm>
          <a:prstGeom prst="borderCallout1">
            <a:avLst>
              <a:gd name="adj1" fmla="val 18750"/>
              <a:gd name="adj2" fmla="val -8333"/>
              <a:gd name="adj3" fmla="val 168285"/>
              <a:gd name="adj4" fmla="val -12506"/>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Last Responder</a:t>
            </a:r>
            <a:endParaRPr kumimoji="0" lang="en-SG" b="0" i="0" u="none" strike="noStrike" cap="none" normalizeH="0" baseline="0" dirty="0">
              <a:ln>
                <a:noFill/>
              </a:ln>
              <a:effectLst/>
              <a:latin typeface="Times New Roman" pitchFamily="18" charset="0"/>
            </a:endParaRPr>
          </a:p>
        </p:txBody>
      </p:sp>
      <p:sp>
        <p:nvSpPr>
          <p:cNvPr id="9" name="Callout: Line 8">
            <a:extLst>
              <a:ext uri="{FF2B5EF4-FFF2-40B4-BE49-F238E27FC236}">
                <a16:creationId xmlns:a16="http://schemas.microsoft.com/office/drawing/2014/main" id="{AB29136F-8C1C-4790-AD28-217BB726FC4A}"/>
              </a:ext>
            </a:extLst>
          </p:cNvPr>
          <p:cNvSpPr/>
          <p:nvPr/>
        </p:nvSpPr>
        <p:spPr bwMode="auto">
          <a:xfrm>
            <a:off x="1673932" y="3505451"/>
            <a:ext cx="1313892" cy="211581"/>
          </a:xfrm>
          <a:prstGeom prst="borderCallout1">
            <a:avLst>
              <a:gd name="adj1" fmla="val 18750"/>
              <a:gd name="adj2" fmla="val -8333"/>
              <a:gd name="adj3" fmla="val 168285"/>
              <a:gd name="adj4" fmla="val -12506"/>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lang="en-US" baseline="30000" dirty="0"/>
              <a:t>nd</a:t>
            </a:r>
            <a:r>
              <a:rPr lang="en-US" dirty="0"/>
              <a:t> last Responder</a:t>
            </a:r>
            <a:endParaRPr kumimoji="0" lang="en-SG" b="0" i="0" u="none" strike="noStrike" cap="none" normalizeH="0" baseline="0" dirty="0">
              <a:ln>
                <a:noFill/>
              </a:ln>
              <a:effectLst/>
              <a:latin typeface="Times New Roman" pitchFamily="18" charset="0"/>
            </a:endParaRPr>
          </a:p>
        </p:txBody>
      </p:sp>
    </p:spTree>
    <p:extLst>
      <p:ext uri="{BB962C8B-B14F-4D97-AF65-F5344CB8AC3E}">
        <p14:creationId xmlns:p14="http://schemas.microsoft.com/office/powerpoint/2010/main" val="11483403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11</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Measurement Report</a:t>
            </a:r>
          </a:p>
        </p:txBody>
      </p:sp>
      <p:sp>
        <p:nvSpPr>
          <p:cNvPr id="6" name="矩形 5"/>
          <p:cNvSpPr/>
          <p:nvPr/>
        </p:nvSpPr>
        <p:spPr>
          <a:xfrm>
            <a:off x="35496" y="1253711"/>
            <a:ext cx="9105900" cy="2451953"/>
          </a:xfrm>
          <a:prstGeom prst="rect">
            <a:avLst/>
          </a:prstGeom>
        </p:spPr>
        <p:txBody>
          <a:bodyPr wrap="square">
            <a:spAutoFit/>
          </a:bodyPr>
          <a:lstStyle/>
          <a:p>
            <a:pPr marL="173038" lvl="1">
              <a:spcAft>
                <a:spcPts val="700"/>
              </a:spcAft>
            </a:pPr>
            <a:r>
              <a:rPr lang="en-US" sz="1600" dirty="0">
                <a:latin typeface="+mn-lt"/>
              </a:rPr>
              <a:t>When applicable, it may be beneficial to consolidate the measurement reports for/from multiple responders in a single RPRT frame and transmit at the end of the ranging round.</a:t>
            </a:r>
          </a:p>
          <a:p>
            <a:pPr marL="515938" lvl="1" indent="-342900">
              <a:spcAft>
                <a:spcPts val="700"/>
              </a:spcAft>
              <a:buFont typeface="Wingdings" panose="05000000000000000000" pitchFamily="2" charset="2"/>
              <a:buChar char="§"/>
            </a:pPr>
            <a:r>
              <a:rPr lang="en-US" sz="1400" dirty="0">
                <a:latin typeface="+mn-lt"/>
              </a:rPr>
              <a:t>Report Size: Size of the Reply time field and Turn Around Time fields:</a:t>
            </a:r>
          </a:p>
          <a:p>
            <a:pPr marL="173038" lvl="1">
              <a:spcAft>
                <a:spcPts val="700"/>
              </a:spcAft>
            </a:pPr>
            <a:r>
              <a:rPr lang="en-US" sz="1400" dirty="0">
                <a:latin typeface="+mn-lt"/>
              </a:rPr>
              <a:t>	 (0: 1 octet; 1: 2 octets; 2: 4 octets; 3: 5 octets)</a:t>
            </a:r>
          </a:p>
          <a:p>
            <a:pPr marL="515938" lvl="1" indent="-342900">
              <a:spcAft>
                <a:spcPts val="700"/>
              </a:spcAft>
              <a:buFont typeface="Wingdings" panose="05000000000000000000" pitchFamily="2" charset="2"/>
              <a:buChar char="§"/>
            </a:pPr>
            <a:r>
              <a:rPr lang="en-US" sz="1400" dirty="0">
                <a:latin typeface="+mn-lt"/>
              </a:rPr>
              <a:t>DS-TWR: Indicates that both Reply Time and Turn Around Time  fields are present.</a:t>
            </a:r>
          </a:p>
          <a:p>
            <a:pPr marL="515938" lvl="1" indent="-342900">
              <a:spcAft>
                <a:spcPts val="700"/>
              </a:spcAft>
              <a:buFont typeface="Wingdings" panose="05000000000000000000" pitchFamily="2" charset="2"/>
              <a:buChar char="§"/>
            </a:pPr>
            <a:r>
              <a:rPr lang="en-US" sz="1400" dirty="0">
                <a:latin typeface="+mn-lt"/>
              </a:rPr>
              <a:t>If the Consolidated Measurement Report bit is 1, the Number of Reports field is present and indicates the number of measurement reports in the Measurement Report List, each report carries the measurement report for/from one responder and are arranged in the same order as the transmission order of the corresponding MMS packets in the ranging phase.</a:t>
            </a:r>
          </a:p>
        </p:txBody>
      </p:sp>
      <p:graphicFrame>
        <p:nvGraphicFramePr>
          <p:cNvPr id="7" name="Table 6">
            <a:extLst>
              <a:ext uri="{FF2B5EF4-FFF2-40B4-BE49-F238E27FC236}">
                <a16:creationId xmlns:a16="http://schemas.microsoft.com/office/drawing/2014/main" id="{0E3BA88C-902E-4BE3-8728-C048C5A60C8C}"/>
              </a:ext>
            </a:extLst>
          </p:cNvPr>
          <p:cNvGraphicFramePr>
            <a:graphicFrameLocks noGrp="1"/>
          </p:cNvGraphicFramePr>
          <p:nvPr>
            <p:extLst>
              <p:ext uri="{D42A27DB-BD31-4B8C-83A1-F6EECF244321}">
                <p14:modId xmlns:p14="http://schemas.microsoft.com/office/powerpoint/2010/main" val="2976130935"/>
              </p:ext>
            </p:extLst>
          </p:nvPr>
        </p:nvGraphicFramePr>
        <p:xfrm>
          <a:off x="685800" y="3938677"/>
          <a:ext cx="4030217" cy="1044922"/>
        </p:xfrm>
        <a:graphic>
          <a:graphicData uri="http://schemas.openxmlformats.org/drawingml/2006/table">
            <a:tbl>
              <a:tblPr firstRow="1" firstCol="1" bandRow="1"/>
              <a:tblGrid>
                <a:gridCol w="728819">
                  <a:extLst>
                    <a:ext uri="{9D8B030D-6E8A-4147-A177-3AD203B41FA5}">
                      <a16:colId xmlns:a16="http://schemas.microsoft.com/office/drawing/2014/main" val="843471486"/>
                    </a:ext>
                  </a:extLst>
                </a:gridCol>
                <a:gridCol w="852629">
                  <a:extLst>
                    <a:ext uri="{9D8B030D-6E8A-4147-A177-3AD203B41FA5}">
                      <a16:colId xmlns:a16="http://schemas.microsoft.com/office/drawing/2014/main" val="3212948298"/>
                    </a:ext>
                  </a:extLst>
                </a:gridCol>
                <a:gridCol w="896398">
                  <a:extLst>
                    <a:ext uri="{9D8B030D-6E8A-4147-A177-3AD203B41FA5}">
                      <a16:colId xmlns:a16="http://schemas.microsoft.com/office/drawing/2014/main" val="265746611"/>
                    </a:ext>
                  </a:extLst>
                </a:gridCol>
                <a:gridCol w="904298">
                  <a:extLst>
                    <a:ext uri="{9D8B030D-6E8A-4147-A177-3AD203B41FA5}">
                      <a16:colId xmlns:a16="http://schemas.microsoft.com/office/drawing/2014/main" val="146944572"/>
                    </a:ext>
                  </a:extLst>
                </a:gridCol>
                <a:gridCol w="648073">
                  <a:extLst>
                    <a:ext uri="{9D8B030D-6E8A-4147-A177-3AD203B41FA5}">
                      <a16:colId xmlns:a16="http://schemas.microsoft.com/office/drawing/2014/main" val="2937881694"/>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1</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 New Roman" panose="02020603050405020304" pitchFamily="18" charset="0"/>
                        </a:rPr>
                        <a:t>3</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1</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variable</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2</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ID</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err="1">
                          <a:solidFill>
                            <a:schemeClr val="tx1"/>
                          </a:solidFill>
                          <a:effectLst/>
                          <a:latin typeface="TimesNewRomanPSMT"/>
                          <a:ea typeface="Malgun Gothic" panose="020B0503020000020004" pitchFamily="34" charset="-127"/>
                          <a:cs typeface="TimesNewRomanPSMT"/>
                        </a:rPr>
                        <a:t>RPA_hash</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Message Control</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ctr" defTabSz="914400"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Message Content</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CRC</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8" name="TextBox 7">
            <a:extLst>
              <a:ext uri="{FF2B5EF4-FFF2-40B4-BE49-F238E27FC236}">
                <a16:creationId xmlns:a16="http://schemas.microsoft.com/office/drawing/2014/main" id="{1D7C00DB-7F9F-4FB9-BC3F-258E8ACF8BBD}"/>
              </a:ext>
            </a:extLst>
          </p:cNvPr>
          <p:cNvSpPr txBox="1"/>
          <p:nvPr/>
        </p:nvSpPr>
        <p:spPr>
          <a:xfrm>
            <a:off x="685800" y="3501008"/>
            <a:ext cx="1218475" cy="466025"/>
          </a:xfrm>
          <a:prstGeom prst="rect">
            <a:avLst/>
          </a:prstGeom>
          <a:noFill/>
        </p:spPr>
        <p:txBody>
          <a:bodyPr vert="horz" wrap="square" rtlCol="0">
            <a:spAutoFit/>
          </a:bodyPr>
          <a:lstStyle/>
          <a:p>
            <a:pPr>
              <a:lnSpc>
                <a:spcPts val="3440"/>
              </a:lnSpc>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RPRT</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graphicFrame>
        <p:nvGraphicFramePr>
          <p:cNvPr id="9" name="Table 8">
            <a:extLst>
              <a:ext uri="{FF2B5EF4-FFF2-40B4-BE49-F238E27FC236}">
                <a16:creationId xmlns:a16="http://schemas.microsoft.com/office/drawing/2014/main" id="{5B0490FA-D251-4853-8D8A-3F244BAD00DC}"/>
              </a:ext>
            </a:extLst>
          </p:cNvPr>
          <p:cNvGraphicFramePr>
            <a:graphicFrameLocks noGrp="1"/>
          </p:cNvGraphicFramePr>
          <p:nvPr>
            <p:extLst>
              <p:ext uri="{D42A27DB-BD31-4B8C-83A1-F6EECF244321}">
                <p14:modId xmlns:p14="http://schemas.microsoft.com/office/powerpoint/2010/main" val="1561712768"/>
              </p:ext>
            </p:extLst>
          </p:nvPr>
        </p:nvGraphicFramePr>
        <p:xfrm>
          <a:off x="125340" y="5262832"/>
          <a:ext cx="7470998" cy="1044922"/>
        </p:xfrm>
        <a:graphic>
          <a:graphicData uri="http://schemas.openxmlformats.org/drawingml/2006/table">
            <a:tbl>
              <a:tblPr firstRow="1" firstCol="1" bandRow="1"/>
              <a:tblGrid>
                <a:gridCol w="903757">
                  <a:extLst>
                    <a:ext uri="{9D8B030D-6E8A-4147-A177-3AD203B41FA5}">
                      <a16:colId xmlns:a16="http://schemas.microsoft.com/office/drawing/2014/main" val="1829921165"/>
                    </a:ext>
                  </a:extLst>
                </a:gridCol>
                <a:gridCol w="726935">
                  <a:extLst>
                    <a:ext uri="{9D8B030D-6E8A-4147-A177-3AD203B41FA5}">
                      <a16:colId xmlns:a16="http://schemas.microsoft.com/office/drawing/2014/main" val="2417677721"/>
                    </a:ext>
                  </a:extLst>
                </a:gridCol>
                <a:gridCol w="1067342">
                  <a:extLst>
                    <a:ext uri="{9D8B030D-6E8A-4147-A177-3AD203B41FA5}">
                      <a16:colId xmlns:a16="http://schemas.microsoft.com/office/drawing/2014/main" val="3280614237"/>
                    </a:ext>
                  </a:extLst>
                </a:gridCol>
                <a:gridCol w="528252">
                  <a:extLst>
                    <a:ext uri="{9D8B030D-6E8A-4147-A177-3AD203B41FA5}">
                      <a16:colId xmlns:a16="http://schemas.microsoft.com/office/drawing/2014/main" val="1747936942"/>
                    </a:ext>
                  </a:extLst>
                </a:gridCol>
                <a:gridCol w="1220374">
                  <a:extLst>
                    <a:ext uri="{9D8B030D-6E8A-4147-A177-3AD203B41FA5}">
                      <a16:colId xmlns:a16="http://schemas.microsoft.com/office/drawing/2014/main" val="3358009129"/>
                    </a:ext>
                  </a:extLst>
                </a:gridCol>
                <a:gridCol w="892636">
                  <a:extLst>
                    <a:ext uri="{9D8B030D-6E8A-4147-A177-3AD203B41FA5}">
                      <a16:colId xmlns:a16="http://schemas.microsoft.com/office/drawing/2014/main" val="3271296783"/>
                    </a:ext>
                  </a:extLst>
                </a:gridCol>
                <a:gridCol w="1056505">
                  <a:extLst>
                    <a:ext uri="{9D8B030D-6E8A-4147-A177-3AD203B41FA5}">
                      <a16:colId xmlns:a16="http://schemas.microsoft.com/office/drawing/2014/main" val="4260962431"/>
                    </a:ext>
                  </a:extLst>
                </a:gridCol>
                <a:gridCol w="1075197">
                  <a:extLst>
                    <a:ext uri="{9D8B030D-6E8A-4147-A177-3AD203B41FA5}">
                      <a16:colId xmlns:a16="http://schemas.microsoft.com/office/drawing/2014/main" val="866620828"/>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Bits:</a:t>
                      </a: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 </a:t>
                      </a: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0 - 1</a:t>
                      </a:r>
                      <a:endParaRPr lang="en-SG" sz="1200" b="1" kern="1200" dirty="0">
                        <a:solidFill>
                          <a:srgbClr val="FF0000"/>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kern="1200" dirty="0">
                          <a:solidFill>
                            <a:schemeClr val="tx1"/>
                          </a:solidFill>
                          <a:effectLst/>
                          <a:latin typeface="TimesNewRomanPSMT"/>
                          <a:ea typeface="Malgun Gothic" panose="020B0503020000020004" pitchFamily="34" charset="-127"/>
                          <a:cs typeface="Times New Roman" panose="02020603050405020304" pitchFamily="18" charset="0"/>
                        </a:rPr>
                        <a:t>2</a:t>
                      </a:r>
                      <a:endParaRPr lang="en-SG" sz="1200" b="1" kern="1200" dirty="0">
                        <a:solidFill>
                          <a:srgbClr val="FF0000"/>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4-7</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Octets: 1</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variable</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0 or 1</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Variable</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170702072"/>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Report Size</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1" kern="1200" dirty="0">
                          <a:solidFill>
                            <a:schemeClr val="tx1"/>
                          </a:solidFill>
                          <a:effectLst/>
                          <a:latin typeface="TimesNewRomanPSMT"/>
                          <a:ea typeface="Malgun Gothic" panose="020B0503020000020004" pitchFamily="34" charset="-127"/>
                          <a:cs typeface="Times New Roman" panose="02020603050405020304" pitchFamily="18" charset="0"/>
                        </a:rPr>
                        <a:t>DS-TWR</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1" kern="1200" dirty="0">
                          <a:solidFill>
                            <a:schemeClr val="tx1"/>
                          </a:solidFill>
                          <a:effectLst/>
                          <a:latin typeface="TimesNewRomanPSMT"/>
                          <a:ea typeface="Malgun Gothic" panose="020B0503020000020004" pitchFamily="34" charset="-127"/>
                          <a:cs typeface="TimesNewRomanPSMT"/>
                        </a:rPr>
                        <a:t>Consolidated Measurement Report</a:t>
                      </a:r>
                      <a:endParaRPr lang="en-SG" sz="1200" b="1"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b="0" dirty="0">
                          <a:solidFill>
                            <a:schemeClr val="tx1"/>
                          </a:solidFill>
                          <a:effectLst/>
                          <a:latin typeface="TimesNewRomanPSMT"/>
                          <a:ea typeface="Malgun Gothic" panose="020B0503020000020004" pitchFamily="34" charset="-127"/>
                          <a:cs typeface="TimesNewRomanPSMT"/>
                        </a:rPr>
                        <a:t>RFU</a:t>
                      </a:r>
                      <a:endParaRPr lang="en-SG" sz="1600" b="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altLang="zh-CN" sz="1200" b="0" dirty="0" err="1"/>
                        <a:t>PTDataLength</a:t>
                      </a:r>
                      <a:endParaRPr lang="zh-CN" altLang="en-US" sz="1200" b="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p>
                      <a:r>
                        <a:rPr lang="en-US" altLang="zh-CN" sz="1200" b="0" dirty="0" err="1"/>
                        <a:t>PTData</a:t>
                      </a:r>
                      <a:endParaRPr lang="zh-CN" altLang="en-US" sz="1200" b="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r>
                        <a:rPr lang="en-US" altLang="zh-CN" sz="1200" b="0" dirty="0"/>
                        <a:t>Number of Reports</a:t>
                      </a:r>
                      <a:endParaRPr lang="zh-CN" altLang="en-US" sz="1200" b="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b="0" dirty="0"/>
                        <a:t>Measurement Report List</a:t>
                      </a:r>
                      <a:endParaRPr lang="zh-CN" altLang="en-US" sz="1200" b="0" dirty="0"/>
                    </a:p>
                  </a:txBody>
                  <a:tcPr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solidFill>
                      <a:srgbClr val="FFFFFF"/>
                    </a:solidFill>
                  </a:tcPr>
                </a:tc>
                <a:extLst>
                  <a:ext uri="{0D108BD9-81ED-4DB2-BD59-A6C34878D82A}">
                    <a16:rowId xmlns:a16="http://schemas.microsoft.com/office/drawing/2014/main" val="391423985"/>
                  </a:ext>
                </a:extLst>
              </a:tr>
            </a:tbl>
          </a:graphicData>
        </a:graphic>
      </p:graphicFrame>
      <p:cxnSp>
        <p:nvCxnSpPr>
          <p:cNvPr id="10" name="Straight Connector 10">
            <a:extLst>
              <a:ext uri="{FF2B5EF4-FFF2-40B4-BE49-F238E27FC236}">
                <a16:creationId xmlns:a16="http://schemas.microsoft.com/office/drawing/2014/main" id="{265C7B6E-E9B0-4688-89B0-581B7A349E42}"/>
              </a:ext>
            </a:extLst>
          </p:cNvPr>
          <p:cNvCxnSpPr>
            <a:cxnSpLocks/>
          </p:cNvCxnSpPr>
          <p:nvPr/>
        </p:nvCxnSpPr>
        <p:spPr bwMode="auto">
          <a:xfrm flipH="1">
            <a:off x="125342" y="4983599"/>
            <a:ext cx="3042830" cy="279233"/>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1" name="Straight Connector 10">
            <a:extLst>
              <a:ext uri="{FF2B5EF4-FFF2-40B4-BE49-F238E27FC236}">
                <a16:creationId xmlns:a16="http://schemas.microsoft.com/office/drawing/2014/main" id="{A468B72D-01C6-4140-BCB1-3C28712FB9BE}"/>
              </a:ext>
            </a:extLst>
          </p:cNvPr>
          <p:cNvCxnSpPr>
            <a:cxnSpLocks/>
          </p:cNvCxnSpPr>
          <p:nvPr/>
        </p:nvCxnSpPr>
        <p:spPr bwMode="auto">
          <a:xfrm>
            <a:off x="4050106" y="4983599"/>
            <a:ext cx="3546232" cy="279233"/>
          </a:xfrm>
          <a:prstGeom prst="line">
            <a:avLst/>
          </a:prstGeom>
          <a:solidFill>
            <a:srgbClr val="00CC99"/>
          </a:solidFill>
          <a:ln w="25400" cap="flat" cmpd="sng" algn="ctr">
            <a:solidFill>
              <a:srgbClr val="000000">
                <a:lumMod val="50000"/>
                <a:lumOff val="50000"/>
              </a:srgbClr>
            </a:solidFill>
            <a:prstDash val="dash"/>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aphicFrame>
        <p:nvGraphicFramePr>
          <p:cNvPr id="12" name="Table 11">
            <a:extLst>
              <a:ext uri="{FF2B5EF4-FFF2-40B4-BE49-F238E27FC236}">
                <a16:creationId xmlns:a16="http://schemas.microsoft.com/office/drawing/2014/main" id="{232CD6C2-F851-443D-AE70-23F2135C1D60}"/>
              </a:ext>
            </a:extLst>
          </p:cNvPr>
          <p:cNvGraphicFramePr>
            <a:graphicFrameLocks noGrp="1"/>
          </p:cNvGraphicFramePr>
          <p:nvPr>
            <p:extLst>
              <p:ext uri="{D42A27DB-BD31-4B8C-83A1-F6EECF244321}">
                <p14:modId xmlns:p14="http://schemas.microsoft.com/office/powerpoint/2010/main" val="4091797642"/>
              </p:ext>
            </p:extLst>
          </p:nvPr>
        </p:nvGraphicFramePr>
        <p:xfrm>
          <a:off x="6632430" y="3824035"/>
          <a:ext cx="2344958" cy="1124159"/>
        </p:xfrm>
        <a:graphic>
          <a:graphicData uri="http://schemas.openxmlformats.org/drawingml/2006/table">
            <a:tbl>
              <a:tblPr firstRow="1" firstCol="1" bandRow="1"/>
              <a:tblGrid>
                <a:gridCol w="1172479">
                  <a:extLst>
                    <a:ext uri="{9D8B030D-6E8A-4147-A177-3AD203B41FA5}">
                      <a16:colId xmlns:a16="http://schemas.microsoft.com/office/drawing/2014/main" val="843471486"/>
                    </a:ext>
                  </a:extLst>
                </a:gridCol>
                <a:gridCol w="1172479">
                  <a:extLst>
                    <a:ext uri="{9D8B030D-6E8A-4147-A177-3AD203B41FA5}">
                      <a16:colId xmlns:a16="http://schemas.microsoft.com/office/drawing/2014/main" val="4217507539"/>
                    </a:ext>
                  </a:extLst>
                </a:gridCol>
              </a:tblGrid>
              <a:tr h="32811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Octets: </a:t>
                      </a:r>
                    </a:p>
                    <a:p>
                      <a:pPr algn="ctr">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0, 1, 2, 4 or 5</a:t>
                      </a:r>
                      <a:endParaRPr lang="en-SG" sz="1600" dirty="0">
                        <a:solidFill>
                          <a:schemeClr val="tx1"/>
                        </a:solidFill>
                        <a:effectLst/>
                        <a:latin typeface="Calibri" panose="020F0502020204030204" pitchFamily="34" charset="0"/>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dirty="0">
                          <a:solidFill>
                            <a:schemeClr val="tx1"/>
                          </a:solidFill>
                          <a:effectLst/>
                          <a:latin typeface="TimesNewRomanPSMT"/>
                          <a:ea typeface="Malgun Gothic" panose="020B0503020000020004" pitchFamily="34" charset="-127"/>
                          <a:cs typeface="TimesNewRomanPSMT"/>
                        </a:rPr>
                        <a:t>0, 1, 2, 4 or 5</a:t>
                      </a:r>
                      <a:endParaRPr lang="en-SG" sz="120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01759786"/>
                  </a:ext>
                </a:extLst>
              </a:tr>
              <a:tr h="716806">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algn="ctr" defTabSz="1187323" rtl="0" eaLnBrk="1" latinLnBrk="0" hangingPunct="1">
                        <a:lnSpc>
                          <a:spcPct val="115000"/>
                        </a:lnSpc>
                        <a:spcAft>
                          <a:spcPts val="0"/>
                        </a:spcAft>
                      </a:pPr>
                      <a:r>
                        <a:rPr lang="en-US" sz="1200" b="0" kern="1200" dirty="0">
                          <a:solidFill>
                            <a:schemeClr val="tx1"/>
                          </a:solidFill>
                          <a:effectLst/>
                          <a:latin typeface="TimesNewRomanPSMT"/>
                          <a:ea typeface="Malgun Gothic" panose="020B0503020000020004" pitchFamily="34" charset="-127"/>
                          <a:cs typeface="Times New Roman" panose="02020603050405020304" pitchFamily="18" charset="0"/>
                        </a:rPr>
                        <a:t>Reply Time</a:t>
                      </a:r>
                      <a:endParaRPr lang="en-SG" sz="1200" b="0" kern="1200" dirty="0">
                        <a:solidFill>
                          <a:schemeClr val="tx1"/>
                        </a:solidFill>
                        <a:effectLst/>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sz="1800" kern="1200">
                          <a:solidFill>
                            <a:schemeClr val="tx1"/>
                          </a:solidFill>
                          <a:latin typeface="Calibri" panose="020F0502020204030204"/>
                        </a:defRPr>
                      </a:lvl1pPr>
                      <a:lvl2pPr marL="457200" algn="l" defTabSz="914400" rtl="0" eaLnBrk="1" latinLnBrk="0" hangingPunct="1">
                        <a:defRPr sz="1800" kern="1200">
                          <a:solidFill>
                            <a:schemeClr val="tx1"/>
                          </a:solidFill>
                          <a:latin typeface="Calibri" panose="020F0502020204030204"/>
                        </a:defRPr>
                      </a:lvl2pPr>
                      <a:lvl3pPr marL="914400" algn="l" defTabSz="914400" rtl="0" eaLnBrk="1" latinLnBrk="0" hangingPunct="1">
                        <a:defRPr sz="1800" kern="1200">
                          <a:solidFill>
                            <a:schemeClr val="tx1"/>
                          </a:solidFill>
                          <a:latin typeface="Calibri" panose="020F0502020204030204"/>
                        </a:defRPr>
                      </a:lvl3pPr>
                      <a:lvl4pPr marL="1371600" algn="l" defTabSz="914400" rtl="0" eaLnBrk="1" latinLnBrk="0" hangingPunct="1">
                        <a:defRPr sz="1800" kern="1200">
                          <a:solidFill>
                            <a:schemeClr val="tx1"/>
                          </a:solidFill>
                          <a:latin typeface="Calibri" panose="020F0502020204030204"/>
                        </a:defRPr>
                      </a:lvl4pPr>
                      <a:lvl5pPr marL="1828800" algn="l" defTabSz="914400" rtl="0" eaLnBrk="1" latinLnBrk="0" hangingPunct="1">
                        <a:defRPr sz="1800" kern="1200">
                          <a:solidFill>
                            <a:schemeClr val="tx1"/>
                          </a:solidFill>
                          <a:latin typeface="Calibri" panose="020F0502020204030204"/>
                        </a:defRPr>
                      </a:lvl5pPr>
                      <a:lvl6pPr marL="2286000" algn="l" defTabSz="914400" rtl="0" eaLnBrk="1" latinLnBrk="0" hangingPunct="1">
                        <a:defRPr sz="1800" kern="1200">
                          <a:solidFill>
                            <a:schemeClr val="tx1"/>
                          </a:solidFill>
                          <a:latin typeface="Calibri" panose="020F0502020204030204"/>
                        </a:defRPr>
                      </a:lvl6pPr>
                      <a:lvl7pPr marL="2743200" algn="l" defTabSz="914400" rtl="0" eaLnBrk="1" latinLnBrk="0" hangingPunct="1">
                        <a:defRPr sz="1800" kern="1200">
                          <a:solidFill>
                            <a:schemeClr val="tx1"/>
                          </a:solidFill>
                          <a:latin typeface="Calibri" panose="020F0502020204030204"/>
                        </a:defRPr>
                      </a:lvl7pPr>
                      <a:lvl8pPr marL="3200400" algn="l" defTabSz="914400" rtl="0" eaLnBrk="1" latinLnBrk="0" hangingPunct="1">
                        <a:defRPr sz="1800" kern="1200">
                          <a:solidFill>
                            <a:schemeClr val="tx1"/>
                          </a:solidFill>
                          <a:latin typeface="Calibri" panose="020F0502020204030204"/>
                        </a:defRPr>
                      </a:lvl8pPr>
                      <a:lvl9pPr marL="3657600" algn="l" defTabSz="914400" rtl="0" eaLnBrk="1" latinLnBrk="0" hangingPunct="1">
                        <a:defRPr sz="1800" kern="1200">
                          <a:solidFill>
                            <a:schemeClr val="tx1"/>
                          </a:solidFill>
                          <a:latin typeface="Calibri" panose="020F0502020204030204"/>
                        </a:defRPr>
                      </a:lvl9pPr>
                    </a:lstStyle>
                    <a:p>
                      <a:pPr marL="0" marR="0" lvl="0" indent="0" algn="ctr" defTabSz="1187323" rtl="0" eaLnBrk="1" fontAlgn="auto" latinLnBrk="0" hangingPunct="1">
                        <a:lnSpc>
                          <a:spcPct val="115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1D1D1A"/>
                          </a:solidFill>
                          <a:effectLst/>
                          <a:uLnTx/>
                          <a:uFillTx/>
                          <a:latin typeface="TimesNewRomanPSMT"/>
                          <a:ea typeface="Malgun Gothic" panose="020B0503020000020004" pitchFamily="34" charset="-127"/>
                          <a:cs typeface="Times New Roman" panose="02020603050405020304" pitchFamily="18" charset="0"/>
                        </a:rPr>
                        <a:t>Turn Around Time</a:t>
                      </a:r>
                      <a:endParaRPr kumimoji="0" lang="en-SG" sz="1200" b="0" i="0" u="none" strike="noStrike" kern="1200" cap="none" spc="0" normalizeH="0" baseline="0" noProof="0" dirty="0">
                        <a:ln>
                          <a:noFill/>
                        </a:ln>
                        <a:solidFill>
                          <a:srgbClr val="1D1D1A"/>
                        </a:solidFill>
                        <a:effectLst/>
                        <a:uLnTx/>
                        <a:uFillTx/>
                        <a:latin typeface="TimesNewRomanPSMT"/>
                        <a:ea typeface="Malgun Gothic" panose="020B0503020000020004" pitchFamily="34" charset="-127"/>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095927924"/>
                  </a:ext>
                </a:extLst>
              </a:tr>
            </a:tbl>
          </a:graphicData>
        </a:graphic>
      </p:graphicFrame>
      <p:sp>
        <p:nvSpPr>
          <p:cNvPr id="13" name="TextBox 12">
            <a:extLst>
              <a:ext uri="{FF2B5EF4-FFF2-40B4-BE49-F238E27FC236}">
                <a16:creationId xmlns:a16="http://schemas.microsoft.com/office/drawing/2014/main" id="{28D3D5FC-BC2E-42CC-8FB0-05FDFBBE7368}"/>
              </a:ext>
            </a:extLst>
          </p:cNvPr>
          <p:cNvSpPr txBox="1"/>
          <p:nvPr/>
        </p:nvSpPr>
        <p:spPr>
          <a:xfrm>
            <a:off x="6660232" y="3358010"/>
            <a:ext cx="2317156" cy="466025"/>
          </a:xfrm>
          <a:prstGeom prst="rect">
            <a:avLst/>
          </a:prstGeom>
          <a:noFill/>
        </p:spPr>
        <p:txBody>
          <a:bodyPr vert="horz" wrap="square" rtlCol="0">
            <a:spAutoFit/>
          </a:bodyPr>
          <a:lstStyle/>
          <a:p>
            <a:pPr>
              <a:lnSpc>
                <a:spcPts val="3440"/>
              </a:lnSpc>
            </a:pPr>
            <a:r>
              <a:rPr lang="en-US"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Measurement Report</a:t>
            </a:r>
            <a:endParaRPr lang="en-SG" sz="1600" u="sng"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cxnSp>
        <p:nvCxnSpPr>
          <p:cNvPr id="15" name="Straight Arrow Connector 14">
            <a:extLst>
              <a:ext uri="{FF2B5EF4-FFF2-40B4-BE49-F238E27FC236}">
                <a16:creationId xmlns:a16="http://schemas.microsoft.com/office/drawing/2014/main" id="{2E939F05-8EF8-44C0-9CAE-6FA6262ABB88}"/>
              </a:ext>
            </a:extLst>
          </p:cNvPr>
          <p:cNvCxnSpPr>
            <a:cxnSpLocks/>
            <a:endCxn id="12" idx="2"/>
          </p:cNvCxnSpPr>
          <p:nvPr/>
        </p:nvCxnSpPr>
        <p:spPr bwMode="auto">
          <a:xfrm flipV="1">
            <a:off x="7435769" y="4948194"/>
            <a:ext cx="369140" cy="83710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0305477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12</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Summary</a:t>
            </a:r>
          </a:p>
        </p:txBody>
      </p:sp>
      <p:sp>
        <p:nvSpPr>
          <p:cNvPr id="6" name="矩形 5"/>
          <p:cNvSpPr/>
          <p:nvPr/>
        </p:nvSpPr>
        <p:spPr>
          <a:xfrm>
            <a:off x="-29237" y="1805235"/>
            <a:ext cx="9173237" cy="3898503"/>
          </a:xfrm>
          <a:prstGeom prst="rect">
            <a:avLst/>
          </a:prstGeom>
        </p:spPr>
        <p:txBody>
          <a:bodyPr wrap="square">
            <a:spAutoFit/>
          </a:bodyPr>
          <a:lstStyle/>
          <a:p>
            <a:pPr marL="58738" indent="-342900">
              <a:spcAft>
                <a:spcPts val="700"/>
              </a:spcAft>
              <a:buFont typeface="Wingdings" panose="05000000000000000000" pitchFamily="2" charset="2"/>
              <a:buChar char="q"/>
            </a:pPr>
            <a:r>
              <a:rPr lang="en-US" altLang="zh-CN" sz="2400" dirty="0">
                <a:latin typeface="+mn-lt"/>
                <a:cs typeface="Times New Roman" panose="02020603050405020304" pitchFamily="18" charset="0"/>
              </a:rPr>
              <a:t>We discussed how DS-TWR can be achieved with MMS ranging with minimal modifications.</a:t>
            </a:r>
          </a:p>
          <a:p>
            <a:pPr marL="58738" indent="-342900">
              <a:spcAft>
                <a:spcPts val="700"/>
              </a:spcAft>
              <a:buFont typeface="Wingdings" panose="05000000000000000000" pitchFamily="2" charset="2"/>
              <a:buChar char="q"/>
            </a:pPr>
            <a:r>
              <a:rPr lang="en-US" sz="2400" dirty="0">
                <a:latin typeface="Arial" panose="020B0604020202020204" pitchFamily="34" charset="0"/>
              </a:rPr>
              <a:t>We proposed two options to enable DS-TWR for MMS Packets with a single fragment with RMARKER:</a:t>
            </a:r>
          </a:p>
          <a:p>
            <a:pPr marL="630238" lvl="1" indent="-457200">
              <a:spcAft>
                <a:spcPts val="700"/>
              </a:spcAft>
              <a:buFont typeface="+mj-lt"/>
              <a:buAutoNum type="arabicPeriod"/>
            </a:pPr>
            <a:r>
              <a:rPr lang="en-US" sz="2000" dirty="0">
                <a:latin typeface="Arial" panose="020B0604020202020204" pitchFamily="34" charset="0"/>
              </a:rPr>
              <a:t>Option 1: the initiator transmits one extra MMS packet at the end of the raging round to enable the DS-TWR timing measurement. </a:t>
            </a:r>
          </a:p>
          <a:p>
            <a:pPr marL="630238" lvl="1" indent="-457200">
              <a:spcAft>
                <a:spcPts val="700"/>
              </a:spcAft>
              <a:buFont typeface="+mj-lt"/>
              <a:buAutoNum type="arabicPeriod"/>
            </a:pPr>
            <a:r>
              <a:rPr lang="en-US" sz="2000" dirty="0">
                <a:latin typeface="Arial" panose="020B0604020202020204" pitchFamily="34" charset="0"/>
              </a:rPr>
              <a:t>Option 2: The final ranging fragments are transmitted by the initiator. i.e., the fragment interleaving is reversed in the last access slot.</a:t>
            </a:r>
          </a:p>
          <a:p>
            <a:pPr marL="58738" indent="-342900">
              <a:spcAft>
                <a:spcPts val="700"/>
              </a:spcAft>
              <a:buFont typeface="Wingdings" panose="05000000000000000000" pitchFamily="2" charset="2"/>
              <a:buChar char="q"/>
            </a:pPr>
            <a:r>
              <a:rPr lang="en-US" sz="2400" dirty="0">
                <a:latin typeface="Arial" panose="020B0604020202020204" pitchFamily="34" charset="0"/>
              </a:rPr>
              <a:t>We also proposed to consolidate the measurement reports for/from multiple responders in a single RPRT frame. </a:t>
            </a:r>
          </a:p>
        </p:txBody>
      </p:sp>
    </p:spTree>
    <p:extLst>
      <p:ext uri="{BB962C8B-B14F-4D97-AF65-F5344CB8AC3E}">
        <p14:creationId xmlns:p14="http://schemas.microsoft.com/office/powerpoint/2010/main" val="41066459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2</a:t>
            </a:fld>
            <a:endParaRPr lang="en-US" altLang="en-US" dirty="0">
              <a:latin typeface="+mj-lt"/>
            </a:endParaRPr>
          </a:p>
        </p:txBody>
      </p:sp>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240877019"/>
              </p:ext>
            </p:extLst>
          </p:nvPr>
        </p:nvGraphicFramePr>
        <p:xfrm>
          <a:off x="431540" y="1052736"/>
          <a:ext cx="8280920" cy="5225174"/>
        </p:xfrm>
        <a:graphic>
          <a:graphicData uri="http://schemas.openxmlformats.org/drawingml/2006/table">
            <a:tbl>
              <a:tblPr firstRow="1" bandRow="1">
                <a:tableStyleId>{5940675A-B579-460E-94D1-54222C63F5DA}</a:tableStyleId>
              </a:tblPr>
              <a:tblGrid>
                <a:gridCol w="4215968">
                  <a:extLst>
                    <a:ext uri="{9D8B030D-6E8A-4147-A177-3AD203B41FA5}">
                      <a16:colId xmlns:a16="http://schemas.microsoft.com/office/drawing/2014/main" val="1745747388"/>
                    </a:ext>
                  </a:extLst>
                </a:gridCol>
                <a:gridCol w="4064952">
                  <a:extLst>
                    <a:ext uri="{9D8B030D-6E8A-4147-A177-3AD203B41FA5}">
                      <a16:colId xmlns:a16="http://schemas.microsoft.com/office/drawing/2014/main" val="1336621721"/>
                    </a:ext>
                  </a:extLst>
                </a:gridCol>
              </a:tblGrid>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PAR Objective</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Proposed Solution (how addressed)</a:t>
                      </a:r>
                    </a:p>
                  </a:txBody>
                  <a:tcPr marL="62197" marR="62197" marT="0" marB="0"/>
                </a:tc>
                <a:extLst>
                  <a:ext uri="{0D108BD9-81ED-4DB2-BD59-A6C34878D82A}">
                    <a16:rowId xmlns:a16="http://schemas.microsoft.com/office/drawing/2014/main" val="3516017004"/>
                  </a:ext>
                </a:extLst>
              </a:tr>
              <a:tr h="458676">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Safeguards so that the high throughput data use cases will not cause significant disruption to low duty-cycle ranging use cases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Interference mitigation techniques to support higher density and higher traffic use cases</a:t>
                      </a:r>
                    </a:p>
                  </a:txBody>
                  <a:tcPr marL="62197" marR="62197" marT="0" marB="0"/>
                </a:tc>
                <a:tc>
                  <a:txBody>
                    <a:bodyPr/>
                    <a:lstStyle/>
                    <a:p>
                      <a:pPr>
                        <a:lnSpc>
                          <a:spcPct val="107000"/>
                        </a:lnSpc>
                        <a:spcAft>
                          <a:spcPts val="800"/>
                        </a:spcAft>
                      </a:pPr>
                      <a:endParaRPr lang="en-US" altLang="zh-CN"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Other coexistence improvement</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Backward compatibility with enhanced ranging capable devices (ERDEVs)</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181798">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Improved link budget and/or reduced air-time</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kern="1200" dirty="0">
                        <a:solidFill>
                          <a:schemeClr val="tx1"/>
                        </a:solidFill>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Additional channels and operating frequencies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770140464"/>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Improvements to accuracy / precision / reliability and interoperability for high-integrity ranging</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mj-lt"/>
                          <a:ea typeface="+mn-ea"/>
                          <a:cs typeface="Times New Roman" panose="02020603050405020304" pitchFamily="18" charset="0"/>
                        </a:rPr>
                        <a:t> </a:t>
                      </a:r>
                      <a:r>
                        <a:rPr lang="en-US" altLang="en-US" sz="1200" dirty="0">
                          <a:latin typeface="+mj-lt"/>
                        </a:rPr>
                        <a:t>Enabling double-sided two-way ranging (DS-TWR) with MMS ranging</a:t>
                      </a:r>
                      <a:r>
                        <a:rPr lang="en-US" altLang="en-US" sz="1200" dirty="0">
                          <a:effectLst/>
                          <a:latin typeface="+mj-lt"/>
                          <a:ea typeface="+mn-ea"/>
                          <a:cs typeface="Times New Roman" panose="02020603050405020304" pitchFamily="18" charset="0"/>
                        </a:rPr>
                        <a:t> for higher accuracy.</a:t>
                      </a:r>
                      <a:endParaRPr lang="en-US" altLang="en-US" sz="1200" dirty="0">
                        <a:latin typeface="+mj-lt"/>
                      </a:endParaRPr>
                    </a:p>
                  </a:txBody>
                  <a:tcPr marL="62197" marR="62197" marT="0" marB="0"/>
                </a:tc>
                <a:extLst>
                  <a:ext uri="{0D108BD9-81ED-4DB2-BD59-A6C34878D82A}">
                    <a16:rowId xmlns:a16="http://schemas.microsoft.com/office/drawing/2014/main" val="313926360"/>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Reduced complexity and power consumption</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Hybrid operation with narrowband signaling to assist UWB</a:t>
                      </a: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altLang="zh-CN" sz="1200" dirty="0">
                        <a:effectLst/>
                        <a:latin typeface="+mj-lt"/>
                        <a:ea typeface="+mn-ea"/>
                        <a:cs typeface="Times New Roman" panose="02020603050405020304" pitchFamily="18" charset="0"/>
                      </a:endParaRPr>
                    </a:p>
                  </a:txBody>
                  <a:tcPr marL="62197" marR="62197" marT="0" marB="0"/>
                </a:tc>
                <a:extLst>
                  <a:ext uri="{0D108BD9-81ED-4DB2-BD59-A6C34878D82A}">
                    <a16:rowId xmlns:a16="http://schemas.microsoft.com/office/drawing/2014/main" val="140993491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Enhanced native discovery and connection setup mechanisms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Sensing capabilities to support presence detection and environment mapping</a:t>
                      </a:r>
                    </a:p>
                  </a:txBody>
                  <a:tcPr marL="62197" marR="62197" marT="0" marB="0"/>
                </a:tc>
                <a:tc>
                  <a:txBody>
                    <a:bodyPr/>
                    <a:lstStyle/>
                    <a:p>
                      <a:pPr>
                        <a:lnSpc>
                          <a:spcPct val="107000"/>
                        </a:lnSpc>
                        <a:spcAft>
                          <a:spcPts val="800"/>
                        </a:spcAft>
                      </a:pPr>
                      <a:endParaRPr lang="en-US" sz="1200" dirty="0">
                        <a:solidFill>
                          <a:schemeClr val="tx1"/>
                        </a:solidFill>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Low-power low-latency streaming </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76344013"/>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Higher data-rate streaming allowing at least 50 Mbit/s of throughput</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863466228"/>
                  </a:ext>
                </a:extLst>
              </a:tr>
              <a:tr h="393453">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Support for peer-to-peer, peer-to-multi-peer, and station-to-infrastructure protocols</a:t>
                      </a:r>
                    </a:p>
                  </a:txBody>
                  <a:tcPr marL="62197" marR="62197" marT="0" marB="0"/>
                </a:tc>
                <a:tc>
                  <a:txBody>
                    <a:bodyPr/>
                    <a:lstStyle/>
                    <a:p>
                      <a:pPr>
                        <a:lnSpc>
                          <a:spcPct val="107000"/>
                        </a:lnSpc>
                        <a:spcAft>
                          <a:spcPts val="800"/>
                        </a:spcAft>
                      </a:pPr>
                      <a:endParaRPr lang="en-US" sz="1200" dirty="0">
                        <a:effectLst/>
                        <a:latin typeface="Times New Roman" panose="02020603050405020304" pitchFamily="18" charset="0"/>
                        <a:ea typeface="+mn-ea"/>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61404">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Infrastructure synchronization mechanisms</a:t>
                      </a:r>
                    </a:p>
                  </a:txBody>
                  <a:tcPr marL="62197" marR="62197" marT="0" marB="0"/>
                </a:tc>
                <a:tc>
                  <a:txBody>
                    <a:bodyPr/>
                    <a:lstStyle/>
                    <a:p>
                      <a:pPr>
                        <a:lnSpc>
                          <a:spcPct val="107000"/>
                        </a:lnSpc>
                        <a:spcAft>
                          <a:spcPts val="800"/>
                        </a:spcAft>
                      </a:pPr>
                      <a:r>
                        <a:rPr lang="en-US" sz="1200" dirty="0">
                          <a:effectLst/>
                          <a:latin typeface="Times New Roman" panose="02020603050405020304" pitchFamily="18" charset="0"/>
                          <a:ea typeface="+mn-ea"/>
                          <a:cs typeface="Times New Roman" panose="02020603050405020304" pitchFamily="18" charset="0"/>
                        </a:rPr>
                        <a:t> </a:t>
                      </a:r>
                    </a:p>
                  </a:txBody>
                  <a:tcPr marL="62197" marR="62197" marT="0" marB="0"/>
                </a:tc>
                <a:extLst>
                  <a:ext uri="{0D108BD9-81ED-4DB2-BD59-A6C34878D82A}">
                    <a16:rowId xmlns:a16="http://schemas.microsoft.com/office/drawing/2014/main" val="1541787244"/>
                  </a:ext>
                </a:extLst>
              </a:tr>
            </a:tbl>
          </a:graphicData>
        </a:graphic>
      </p:graphicFrame>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3</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71500" y="519336"/>
            <a:ext cx="8820980"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One-to-many SS-TWR NBA-MMS Ranging [1]</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6"/>
            <a:ext cx="9001000" cy="163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600" kern="0" dirty="0"/>
              <a:t>One-to-many SS-TWR NBA-MMS Ranging is introduced in [1].</a:t>
            </a:r>
          </a:p>
          <a:p>
            <a:pPr marL="342900" lvl="0" indent="-342900" algn="l" defTabSz="457200" eaLnBrk="0" hangingPunct="0">
              <a:spcBef>
                <a:spcPts val="800"/>
              </a:spcBef>
              <a:buClr>
                <a:srgbClr val="000000"/>
              </a:buClr>
              <a:buSzPct val="100000"/>
              <a:buFont typeface="Arial" panose="020B0604020202020204" pitchFamily="34" charset="0"/>
              <a:buChar char="•"/>
            </a:pPr>
            <a:r>
              <a:rPr lang="en-US" altLang="ko-KR" sz="1400" kern="0" dirty="0">
                <a:solidFill>
                  <a:srgbClr val="000000"/>
                </a:solidFill>
                <a:ea typeface="굴림" pitchFamily="50" charset="-127"/>
                <a:cs typeface="Arial" panose="020B0604020202020204" pitchFamily="34" charset="0"/>
              </a:rPr>
              <a:t>A ranging round is made up of several access slots.</a:t>
            </a:r>
          </a:p>
          <a:p>
            <a:pPr marL="342900" lvl="0" indent="-342900" algn="l" defTabSz="457200" eaLnBrk="0" hangingPunct="0">
              <a:spcBef>
                <a:spcPts val="800"/>
              </a:spcBef>
              <a:buClr>
                <a:srgbClr val="000000"/>
              </a:buClr>
              <a:buSzPct val="100000"/>
              <a:buFont typeface="Arial" panose="020B0604020202020204" pitchFamily="34" charset="0"/>
              <a:buChar char="•"/>
            </a:pPr>
            <a:r>
              <a:rPr lang="en-US" altLang="en-US" sz="1400" kern="0" dirty="0">
                <a:solidFill>
                  <a:srgbClr val="000000"/>
                </a:solidFill>
                <a:ea typeface="굴림" pitchFamily="50" charset="-127"/>
                <a:cs typeface="Arial" panose="020B0604020202020204" pitchFamily="34" charset="0"/>
              </a:rPr>
              <a:t>Initiator performs MMS ranging with multiple responders, performing an one-to-one ranging with one responder in each access slot.</a:t>
            </a:r>
            <a:endParaRPr lang="en-US" altLang="en-US" sz="1200" kern="0" dirty="0"/>
          </a:p>
        </p:txBody>
      </p:sp>
      <p:sp>
        <p:nvSpPr>
          <p:cNvPr id="9" name="Content Placeholder 2">
            <a:extLst>
              <a:ext uri="{FF2B5EF4-FFF2-40B4-BE49-F238E27FC236}">
                <a16:creationId xmlns:a16="http://schemas.microsoft.com/office/drawing/2014/main" id="{F235BF33-D589-482B-A2E7-E5A16A3372CF}"/>
              </a:ext>
            </a:extLst>
          </p:cNvPr>
          <p:cNvSpPr txBox="1">
            <a:spLocks/>
          </p:cNvSpPr>
          <p:nvPr/>
        </p:nvSpPr>
        <p:spPr bwMode="auto">
          <a:xfrm>
            <a:off x="251520" y="6167755"/>
            <a:ext cx="9001000" cy="3269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algn="l"/>
            <a:r>
              <a:rPr lang="en-US" altLang="en-US" sz="1400" kern="0" dirty="0"/>
              <a:t>[1] </a:t>
            </a:r>
            <a:r>
              <a:rPr lang="en-US" sz="1400" kern="0" dirty="0">
                <a:solidFill>
                  <a:srgbClr val="1D1D1A"/>
                </a:solidFill>
              </a:rPr>
              <a:t>15-23/015r2, one to many ranging using MMR technical framework proposal, Jinjing Jiang</a:t>
            </a:r>
            <a:endParaRPr lang="en-US" altLang="en-US" sz="1400" kern="0" dirty="0"/>
          </a:p>
        </p:txBody>
      </p:sp>
      <p:pic>
        <p:nvPicPr>
          <p:cNvPr id="3" name="Picture 2">
            <a:extLst>
              <a:ext uri="{FF2B5EF4-FFF2-40B4-BE49-F238E27FC236}">
                <a16:creationId xmlns:a16="http://schemas.microsoft.com/office/drawing/2014/main" id="{03B1A082-5EE9-4B8C-9A4A-26EC6ECA1620}"/>
              </a:ext>
            </a:extLst>
          </p:cNvPr>
          <p:cNvPicPr>
            <a:picLocks noChangeAspect="1"/>
          </p:cNvPicPr>
          <p:nvPr/>
        </p:nvPicPr>
        <p:blipFill>
          <a:blip r:embed="rId3"/>
          <a:stretch>
            <a:fillRect/>
          </a:stretch>
        </p:blipFill>
        <p:spPr>
          <a:xfrm>
            <a:off x="0" y="2941459"/>
            <a:ext cx="9144000" cy="2731144"/>
          </a:xfrm>
          <a:prstGeom prst="rect">
            <a:avLst/>
          </a:prstGeom>
        </p:spPr>
      </p:pic>
    </p:spTree>
    <p:extLst>
      <p:ext uri="{BB962C8B-B14F-4D97-AF65-F5344CB8AC3E}">
        <p14:creationId xmlns:p14="http://schemas.microsoft.com/office/powerpoint/2010/main" val="2706364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06C4DBAB-6206-46B9-9668-736BC5F86DB4}"/>
              </a:ext>
            </a:extLst>
          </p:cNvPr>
          <p:cNvPicPr>
            <a:picLocks noChangeAspect="1"/>
          </p:cNvPicPr>
          <p:nvPr/>
        </p:nvPicPr>
        <p:blipFill>
          <a:blip r:embed="rId3"/>
          <a:stretch>
            <a:fillRect/>
          </a:stretch>
        </p:blipFill>
        <p:spPr>
          <a:xfrm>
            <a:off x="3916238" y="4077072"/>
            <a:ext cx="5048250" cy="2362200"/>
          </a:xfrm>
          <a:prstGeom prst="rect">
            <a:avLst/>
          </a:prstGeom>
        </p:spPr>
      </p:pic>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4</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71500" y="519336"/>
            <a:ext cx="8820980"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Double-Sided Two-Way Ranging (DS-TWR)</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6"/>
            <a:ext cx="9001000" cy="16315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12368" lvl="0" algn="l" defTabSz="1187323" fontAlgn="auto">
              <a:spcBef>
                <a:spcPts val="0"/>
              </a:spcBef>
              <a:spcAft>
                <a:spcPts val="0"/>
              </a:spcAft>
              <a:tabLst>
                <a:tab pos="1207937" algn="ctr"/>
              </a:tabLst>
            </a:pPr>
            <a:r>
              <a:rPr lang="en-SG" sz="1799"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DS-TWR (802.15.4z):</a:t>
            </a:r>
          </a:p>
          <a:p>
            <a:pPr marL="12368" lvl="0" algn="l" defTabSz="1187323" fontAlgn="auto">
              <a:spcBef>
                <a:spcPts val="0"/>
              </a:spcBef>
              <a:spcAft>
                <a:spcPts val="0"/>
              </a:spcAft>
              <a:tabLst>
                <a:tab pos="1207937" algn="ctr"/>
              </a:tabLst>
            </a:pPr>
            <a:endParaRPr lang="en-US" sz="1400"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a:p>
            <a:pPr marL="12368" lvl="0" algn="l" defTabSz="1187323" fontAlgn="auto">
              <a:spcBef>
                <a:spcPts val="0"/>
              </a:spcBef>
              <a:spcAft>
                <a:spcPts val="0"/>
              </a:spcAft>
              <a:tabLst>
                <a:tab pos="1207937" algn="ctr"/>
              </a:tabLst>
            </a:pPr>
            <a:r>
              <a:rPr lang="en-US" sz="1600" dirty="0">
                <a:solidFill>
                  <a:srgbClr val="1D1D1A"/>
                </a:solidFill>
                <a:latin typeface="Arial" panose="020B0604020202020204" pitchFamily="34" charset="0"/>
                <a:ea typeface="Microsoft YaHei" panose="020B0503020204020204" pitchFamily="34" charset="-122"/>
                <a:cs typeface="Arial" panose="020B0604020202020204" pitchFamily="34" charset="0"/>
              </a:rPr>
              <a:t>DS-TWR is an extension of SS-TWR in which two round-trip time measurements are used and combined to give the time-of-flight (TOF) result with a </a:t>
            </a:r>
            <a:r>
              <a:rPr lang="en-US" sz="1600" b="1" dirty="0">
                <a:solidFill>
                  <a:srgbClr val="1D1D1A"/>
                </a:solidFill>
                <a:latin typeface="Arial" panose="020B0604020202020204" pitchFamily="34" charset="0"/>
                <a:ea typeface="Microsoft YaHei" panose="020B0503020204020204" pitchFamily="34" charset="-122"/>
                <a:cs typeface="Arial" panose="020B0604020202020204" pitchFamily="34" charset="0"/>
              </a:rPr>
              <a:t>reduced error in the presence of uncorrected clock frequency offset</a:t>
            </a:r>
            <a:r>
              <a:rPr lang="en-US" sz="1600" dirty="0">
                <a:solidFill>
                  <a:srgbClr val="1D1D1A"/>
                </a:solidFill>
                <a:latin typeface="Arial" panose="020B0604020202020204" pitchFamily="34" charset="0"/>
                <a:ea typeface="Microsoft YaHei" panose="020B0503020204020204" pitchFamily="34" charset="-122"/>
                <a:cs typeface="Arial" panose="020B0604020202020204" pitchFamily="34" charset="0"/>
              </a:rPr>
              <a:t> even for quite long response delays.</a:t>
            </a:r>
          </a:p>
          <a:p>
            <a:pPr marL="12368" lvl="0" algn="l" defTabSz="1187323" fontAlgn="auto">
              <a:spcBef>
                <a:spcPts val="0"/>
              </a:spcBef>
              <a:spcAft>
                <a:spcPts val="0"/>
              </a:spcAft>
              <a:tabLst>
                <a:tab pos="1207937" algn="ctr"/>
              </a:tabLst>
            </a:pPr>
            <a:endParaRPr lang="en-SG" sz="1799"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pic>
        <p:nvPicPr>
          <p:cNvPr id="12" name="Picture 11">
            <a:extLst>
              <a:ext uri="{FF2B5EF4-FFF2-40B4-BE49-F238E27FC236}">
                <a16:creationId xmlns:a16="http://schemas.microsoft.com/office/drawing/2014/main" id="{5AEF6443-7E86-40B1-8BCA-42F12125F71C}"/>
              </a:ext>
            </a:extLst>
          </p:cNvPr>
          <p:cNvPicPr>
            <a:picLocks noChangeAspect="1"/>
          </p:cNvPicPr>
          <p:nvPr/>
        </p:nvPicPr>
        <p:blipFill>
          <a:blip r:embed="rId4"/>
          <a:stretch>
            <a:fillRect/>
          </a:stretch>
        </p:blipFill>
        <p:spPr>
          <a:xfrm>
            <a:off x="80465" y="2839289"/>
            <a:ext cx="8881156" cy="1444845"/>
          </a:xfrm>
          <a:prstGeom prst="rect">
            <a:avLst/>
          </a:prstGeom>
        </p:spPr>
      </p:pic>
      <p:sp>
        <p:nvSpPr>
          <p:cNvPr id="3" name="Rectangle 2">
            <a:extLst>
              <a:ext uri="{FF2B5EF4-FFF2-40B4-BE49-F238E27FC236}">
                <a16:creationId xmlns:a16="http://schemas.microsoft.com/office/drawing/2014/main" id="{6383565A-7307-4BD7-B417-56F5D6F3CB36}"/>
              </a:ext>
            </a:extLst>
          </p:cNvPr>
          <p:cNvSpPr/>
          <p:nvPr/>
        </p:nvSpPr>
        <p:spPr>
          <a:xfrm>
            <a:off x="5364088" y="3492297"/>
            <a:ext cx="3312368" cy="584775"/>
          </a:xfrm>
          <a:prstGeom prst="rect">
            <a:avLst/>
          </a:prstGeom>
        </p:spPr>
        <p:txBody>
          <a:bodyPr wrap="square">
            <a:spAutoFit/>
          </a:bodyPr>
          <a:lstStyle/>
          <a:p>
            <a:pPr marL="12368" lvl="0" defTabSz="1187323" fontAlgn="auto">
              <a:spcBef>
                <a:spcPts val="0"/>
              </a:spcBef>
              <a:spcAft>
                <a:spcPts val="0"/>
              </a:spcAft>
              <a:tabLst>
                <a:tab pos="1207937" algn="ctr"/>
              </a:tabLst>
            </a:pPr>
            <a:r>
              <a:rPr lang="en-US" sz="1600" dirty="0" err="1">
                <a:solidFill>
                  <a:srgbClr val="1D1D1A"/>
                </a:solidFill>
                <a:latin typeface="Arial" panose="020B0604020202020204" pitchFamily="34" charset="0"/>
                <a:ea typeface="Microsoft YaHei" panose="020B0503020204020204" pitchFamily="34" charset="-122"/>
                <a:cs typeface="Arial" panose="020B0604020202020204" pitchFamily="34" charset="0"/>
              </a:rPr>
              <a:t>T</a:t>
            </a:r>
            <a:r>
              <a:rPr lang="en-US" sz="1600" baseline="-25000" dirty="0" err="1">
                <a:solidFill>
                  <a:srgbClr val="1D1D1A"/>
                </a:solidFill>
                <a:latin typeface="Arial" panose="020B0604020202020204" pitchFamily="34" charset="0"/>
                <a:ea typeface="Microsoft YaHei" panose="020B0503020204020204" pitchFamily="34" charset="-122"/>
                <a:cs typeface="Arial" panose="020B0604020202020204" pitchFamily="34" charset="0"/>
              </a:rPr>
              <a:t>prop</a:t>
            </a:r>
            <a:r>
              <a:rPr lang="en-US" sz="1600" dirty="0">
                <a:solidFill>
                  <a:srgbClr val="1D1D1A"/>
                </a:solidFill>
                <a:latin typeface="Arial" panose="020B0604020202020204" pitchFamily="34" charset="0"/>
                <a:ea typeface="Microsoft YaHei" panose="020B0503020204020204" pitchFamily="34" charset="-122"/>
                <a:cs typeface="Arial" panose="020B0604020202020204" pitchFamily="34" charset="0"/>
              </a:rPr>
              <a:t> is the propagation time of the RMARKER between the devices.</a:t>
            </a:r>
            <a:endParaRPr lang="en-SG" sz="1600"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cxnSp>
        <p:nvCxnSpPr>
          <p:cNvPr id="5" name="Straight Arrow Connector 4">
            <a:extLst>
              <a:ext uri="{FF2B5EF4-FFF2-40B4-BE49-F238E27FC236}">
                <a16:creationId xmlns:a16="http://schemas.microsoft.com/office/drawing/2014/main" id="{956DBD8E-87AD-4F66-8F67-1A5F53AFDD8D}"/>
              </a:ext>
            </a:extLst>
          </p:cNvPr>
          <p:cNvCxnSpPr>
            <a:cxnSpLocks/>
          </p:cNvCxnSpPr>
          <p:nvPr/>
        </p:nvCxnSpPr>
        <p:spPr bwMode="auto">
          <a:xfrm flipV="1">
            <a:off x="6588224" y="4040931"/>
            <a:ext cx="0" cy="972245"/>
          </a:xfrm>
          <a:prstGeom prst="straightConnector1">
            <a:avLst/>
          </a:prstGeom>
          <a:solidFill>
            <a:schemeClr val="accent1"/>
          </a:solidFill>
          <a:ln w="1270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3381787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4393695" y="6475413"/>
            <a:ext cx="432811" cy="184666"/>
          </a:xfrm>
        </p:spPr>
        <p:txBody>
          <a:bodyPr/>
          <a:lstStyle/>
          <a:p>
            <a:r>
              <a:rPr lang="en-US" altLang="en-US" dirty="0">
                <a:latin typeface="+mj-lt"/>
              </a:rPr>
              <a:t>Slide </a:t>
            </a:r>
            <a:fld id="{CEC4BC45-39E3-4AF4-A985-1621094AE46F}" type="slidenum">
              <a:rPr lang="en-US" altLang="en-US">
                <a:latin typeface="+mj-lt"/>
              </a:rPr>
              <a:pPr/>
              <a:t>5</a:t>
            </a:fld>
            <a:endParaRPr lang="en-US" altLang="en-US" dirty="0">
              <a:latin typeface="+mj-lt"/>
            </a:endParaRPr>
          </a:p>
        </p:txBody>
      </p:sp>
      <p:sp>
        <p:nvSpPr>
          <p:cNvPr id="8" name="Footer Placeholder 2"/>
          <p:cNvSpPr>
            <a:spLocks noGrp="1"/>
          </p:cNvSpPr>
          <p:nvPr>
            <p:ph type="ftr" sz="quarter" idx="11"/>
          </p:nvPr>
        </p:nvSpPr>
        <p:spPr>
          <a:xfrm>
            <a:off x="5004048" y="6475413"/>
            <a:ext cx="3606552" cy="184666"/>
          </a:xfrm>
        </p:spPr>
        <p:txBody>
          <a:bodyPr/>
          <a:lstStyle/>
          <a:p>
            <a:r>
              <a:rPr lang="en-US" altLang="en-US" dirty="0"/>
              <a:t>Rojan Chitrakar, et al</a:t>
            </a:r>
          </a:p>
        </p:txBody>
      </p:sp>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7" name="Title 1">
            <a:extLst>
              <a:ext uri="{FF2B5EF4-FFF2-40B4-BE49-F238E27FC236}">
                <a16:creationId xmlns:a16="http://schemas.microsoft.com/office/drawing/2014/main" id="{C92E4F61-56E8-46F4-8220-56911F31CDB2}"/>
              </a:ext>
            </a:extLst>
          </p:cNvPr>
          <p:cNvSpPr txBox="1">
            <a:spLocks/>
          </p:cNvSpPr>
          <p:nvPr/>
        </p:nvSpPr>
        <p:spPr bwMode="auto">
          <a:xfrm>
            <a:off x="71500" y="519336"/>
            <a:ext cx="8820980" cy="6077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sz="2400" b="1" kern="0" dirty="0"/>
              <a:t>Background: NBA-UWB MMS Packet</a:t>
            </a:r>
          </a:p>
        </p:txBody>
      </p:sp>
      <p:sp>
        <p:nvSpPr>
          <p:cNvPr id="10" name="Content Placeholder 2">
            <a:extLst>
              <a:ext uri="{FF2B5EF4-FFF2-40B4-BE49-F238E27FC236}">
                <a16:creationId xmlns:a16="http://schemas.microsoft.com/office/drawing/2014/main" id="{2AAA7226-96B6-4953-A32A-098EE81334A8}"/>
              </a:ext>
            </a:extLst>
          </p:cNvPr>
          <p:cNvSpPr txBox="1">
            <a:spLocks/>
          </p:cNvSpPr>
          <p:nvPr/>
        </p:nvSpPr>
        <p:spPr bwMode="auto">
          <a:xfrm>
            <a:off x="71500" y="1127126"/>
            <a:ext cx="9001000" cy="429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3200">
                <a:solidFill>
                  <a:schemeClr val="tx1"/>
                </a:solidFill>
                <a:latin typeface="+mn-lt"/>
                <a:ea typeface="+mn-ea"/>
                <a:cs typeface="+mn-cs"/>
              </a:defRPr>
            </a:lvl1pPr>
            <a:lvl2pPr marL="457200" indent="0" algn="ctr" rtl="0" eaLnBrk="1" fontAlgn="base" hangingPunct="1">
              <a:spcBef>
                <a:spcPct val="20000"/>
              </a:spcBef>
              <a:spcAft>
                <a:spcPct val="0"/>
              </a:spcAft>
              <a:buNone/>
              <a:defRPr sz="2800">
                <a:solidFill>
                  <a:schemeClr val="tx1"/>
                </a:solidFill>
                <a:latin typeface="+mn-lt"/>
              </a:defRPr>
            </a:lvl2pPr>
            <a:lvl3pPr marL="914400" indent="0" algn="ctr" rtl="0" eaLnBrk="1" fontAlgn="base" hangingPunct="1">
              <a:spcBef>
                <a:spcPct val="20000"/>
              </a:spcBef>
              <a:spcAft>
                <a:spcPct val="0"/>
              </a:spcAft>
              <a:buNone/>
              <a:defRPr sz="2400">
                <a:solidFill>
                  <a:schemeClr val="tx1"/>
                </a:solidFill>
                <a:latin typeface="+mn-lt"/>
              </a:defRPr>
            </a:lvl3pPr>
            <a:lvl4pPr marL="1371600" indent="0" algn="ctr" rtl="0" eaLnBrk="1" fontAlgn="base" hangingPunct="1">
              <a:spcBef>
                <a:spcPct val="20000"/>
              </a:spcBef>
              <a:spcAft>
                <a:spcPct val="0"/>
              </a:spcAft>
              <a:buNone/>
              <a:defRPr sz="2000">
                <a:solidFill>
                  <a:schemeClr val="tx1"/>
                </a:solidFill>
                <a:latin typeface="+mn-lt"/>
              </a:defRPr>
            </a:lvl4pPr>
            <a:lvl5pPr marL="1828800" indent="0" algn="ctr" rtl="0" eaLnBrk="1" fontAlgn="base" hangingPunct="1">
              <a:spcBef>
                <a:spcPct val="20000"/>
              </a:spcBef>
              <a:spcAft>
                <a:spcPct val="0"/>
              </a:spcAft>
              <a:buNone/>
              <a:defRPr sz="2000">
                <a:solidFill>
                  <a:schemeClr val="tx1"/>
                </a:solidFill>
                <a:latin typeface="+mn-lt"/>
              </a:defRPr>
            </a:lvl5pPr>
            <a:lvl6pPr marL="2286000" indent="0" algn="ctr" rtl="0" eaLnBrk="1" fontAlgn="base" hangingPunct="1">
              <a:spcBef>
                <a:spcPct val="20000"/>
              </a:spcBef>
              <a:spcAft>
                <a:spcPct val="0"/>
              </a:spcAft>
              <a:buNone/>
              <a:defRPr sz="2000">
                <a:solidFill>
                  <a:schemeClr val="tx1"/>
                </a:solidFill>
                <a:latin typeface="+mn-lt"/>
              </a:defRPr>
            </a:lvl6pPr>
            <a:lvl7pPr marL="2743200" indent="0" algn="ctr" rtl="0" eaLnBrk="1" fontAlgn="base" hangingPunct="1">
              <a:spcBef>
                <a:spcPct val="20000"/>
              </a:spcBef>
              <a:spcAft>
                <a:spcPct val="0"/>
              </a:spcAft>
              <a:buNone/>
              <a:defRPr sz="2000">
                <a:solidFill>
                  <a:schemeClr val="tx1"/>
                </a:solidFill>
                <a:latin typeface="+mn-lt"/>
              </a:defRPr>
            </a:lvl7pPr>
            <a:lvl8pPr marL="3200400" indent="0" algn="ctr" rtl="0" eaLnBrk="1" fontAlgn="base" hangingPunct="1">
              <a:spcBef>
                <a:spcPct val="20000"/>
              </a:spcBef>
              <a:spcAft>
                <a:spcPct val="0"/>
              </a:spcAft>
              <a:buNone/>
              <a:defRPr sz="2000">
                <a:solidFill>
                  <a:schemeClr val="tx1"/>
                </a:solidFill>
                <a:latin typeface="+mn-lt"/>
              </a:defRPr>
            </a:lvl8pPr>
            <a:lvl9pPr marL="3657600" indent="0" algn="ctr" rtl="0" eaLnBrk="1" fontAlgn="base" hangingPunct="1">
              <a:spcBef>
                <a:spcPct val="20000"/>
              </a:spcBef>
              <a:spcAft>
                <a:spcPct val="0"/>
              </a:spcAft>
              <a:buNone/>
              <a:defRPr sz="2000">
                <a:solidFill>
                  <a:schemeClr val="tx1"/>
                </a:solidFill>
                <a:latin typeface="+mn-lt"/>
              </a:defRPr>
            </a:lvl9pPr>
          </a:lstStyle>
          <a:p>
            <a:pPr marL="12368" lvl="0" algn="l" defTabSz="1187323" fontAlgn="auto">
              <a:spcBef>
                <a:spcPts val="0"/>
              </a:spcBef>
              <a:spcAft>
                <a:spcPts val="0"/>
              </a:spcAft>
              <a:tabLst>
                <a:tab pos="1207937" algn="ctr"/>
              </a:tabLst>
            </a:pPr>
            <a:r>
              <a:rPr lang="en-SG" sz="1799" u="sng" dirty="0">
                <a:solidFill>
                  <a:srgbClr val="1D1D1A"/>
                </a:solidFill>
                <a:latin typeface="Arial" panose="020B0604020202020204" pitchFamily="34" charset="0"/>
                <a:ea typeface="Microsoft YaHei" panose="020B0503020204020204" pitchFamily="34" charset="-122"/>
                <a:cs typeface="Arial" panose="020B0604020202020204" pitchFamily="34" charset="0"/>
              </a:rPr>
              <a:t>Three types of NBA-UWB MMS Packet are defined [2]:</a:t>
            </a:r>
          </a:p>
          <a:p>
            <a:pPr marL="12368" lvl="0" algn="l" defTabSz="1187323" fontAlgn="auto">
              <a:spcBef>
                <a:spcPts val="0"/>
              </a:spcBef>
              <a:spcAft>
                <a:spcPts val="0"/>
              </a:spcAft>
              <a:tabLst>
                <a:tab pos="1207937" algn="ctr"/>
              </a:tabLst>
            </a:pPr>
            <a:endParaRPr lang="en-US" sz="1400"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a:p>
            <a:pPr marL="12368" lvl="0" algn="l" defTabSz="1187323" fontAlgn="auto">
              <a:spcBef>
                <a:spcPts val="0"/>
              </a:spcBef>
              <a:spcAft>
                <a:spcPts val="0"/>
              </a:spcAft>
              <a:tabLst>
                <a:tab pos="1207937" algn="ctr"/>
              </a:tabLst>
            </a:pPr>
            <a:endParaRPr lang="en-SG" sz="1799" dirty="0">
              <a:solidFill>
                <a:srgbClr val="1D1D1A"/>
              </a:solidFill>
              <a:latin typeface="Arial" panose="020B0604020202020204" pitchFamily="34" charset="0"/>
              <a:ea typeface="Microsoft YaHei" panose="020B0503020204020204" pitchFamily="34" charset="-122"/>
              <a:cs typeface="Arial" panose="020B0604020202020204" pitchFamily="34" charset="0"/>
            </a:endParaRPr>
          </a:p>
        </p:txBody>
      </p:sp>
      <p:sp>
        <p:nvSpPr>
          <p:cNvPr id="9" name="Rectangle 8">
            <a:extLst>
              <a:ext uri="{FF2B5EF4-FFF2-40B4-BE49-F238E27FC236}">
                <a16:creationId xmlns:a16="http://schemas.microsoft.com/office/drawing/2014/main" id="{40C4732E-5CE0-4E54-973F-8ADCA2D8F2F6}"/>
              </a:ext>
            </a:extLst>
          </p:cNvPr>
          <p:cNvSpPr/>
          <p:nvPr/>
        </p:nvSpPr>
        <p:spPr>
          <a:xfrm>
            <a:off x="251520" y="6167636"/>
            <a:ext cx="5608988" cy="307777"/>
          </a:xfrm>
          <a:prstGeom prst="rect">
            <a:avLst/>
          </a:prstGeom>
        </p:spPr>
        <p:txBody>
          <a:bodyPr wrap="square">
            <a:spAutoFit/>
          </a:bodyPr>
          <a:lstStyle/>
          <a:p>
            <a:r>
              <a:rPr lang="en-US" sz="1400" dirty="0">
                <a:solidFill>
                  <a:srgbClr val="1D1D1A"/>
                </a:solidFill>
                <a:latin typeface="Arial" panose="020B0604020202020204" pitchFamily="34" charset="0"/>
                <a:ea typeface="宋体" panose="02010600030101010101" pitchFamily="2" charset="-122"/>
              </a:rPr>
              <a:t>[2] 15-23\0100r2, NBA-UWB Technical Framework, Xiliang et. al.</a:t>
            </a:r>
            <a:endParaRPr lang="en-SG" sz="1400" dirty="0">
              <a:solidFill>
                <a:srgbClr val="1D1D1A"/>
              </a:solidFill>
              <a:latin typeface="Arial" panose="020B0604020202020204" pitchFamily="34" charset="0"/>
              <a:ea typeface="宋体" panose="02010600030101010101" pitchFamily="2" charset="-122"/>
            </a:endParaRPr>
          </a:p>
        </p:txBody>
      </p:sp>
      <p:pic>
        <p:nvPicPr>
          <p:cNvPr id="4" name="Picture 3">
            <a:extLst>
              <a:ext uri="{FF2B5EF4-FFF2-40B4-BE49-F238E27FC236}">
                <a16:creationId xmlns:a16="http://schemas.microsoft.com/office/drawing/2014/main" id="{E948285A-AADC-4B45-B7FE-C1A9C5F06750}"/>
              </a:ext>
            </a:extLst>
          </p:cNvPr>
          <p:cNvPicPr>
            <a:picLocks noChangeAspect="1"/>
          </p:cNvPicPr>
          <p:nvPr/>
        </p:nvPicPr>
        <p:blipFill>
          <a:blip r:embed="rId3"/>
          <a:stretch>
            <a:fillRect/>
          </a:stretch>
        </p:blipFill>
        <p:spPr>
          <a:xfrm>
            <a:off x="35605" y="2755019"/>
            <a:ext cx="5608988" cy="1886506"/>
          </a:xfrm>
          <a:prstGeom prst="rect">
            <a:avLst/>
          </a:prstGeom>
        </p:spPr>
      </p:pic>
      <p:pic>
        <p:nvPicPr>
          <p:cNvPr id="3" name="Picture 2">
            <a:extLst>
              <a:ext uri="{FF2B5EF4-FFF2-40B4-BE49-F238E27FC236}">
                <a16:creationId xmlns:a16="http://schemas.microsoft.com/office/drawing/2014/main" id="{61B849C2-CD9B-4071-805C-3612AD4987AA}"/>
              </a:ext>
            </a:extLst>
          </p:cNvPr>
          <p:cNvPicPr>
            <a:picLocks noChangeAspect="1"/>
          </p:cNvPicPr>
          <p:nvPr/>
        </p:nvPicPr>
        <p:blipFill>
          <a:blip r:embed="rId4"/>
          <a:stretch>
            <a:fillRect/>
          </a:stretch>
        </p:blipFill>
        <p:spPr>
          <a:xfrm>
            <a:off x="3419872" y="1440207"/>
            <a:ext cx="5279304" cy="1812298"/>
          </a:xfrm>
          <a:prstGeom prst="rect">
            <a:avLst/>
          </a:prstGeom>
        </p:spPr>
      </p:pic>
      <p:sp>
        <p:nvSpPr>
          <p:cNvPr id="13" name="Rectangle 12">
            <a:extLst>
              <a:ext uri="{FF2B5EF4-FFF2-40B4-BE49-F238E27FC236}">
                <a16:creationId xmlns:a16="http://schemas.microsoft.com/office/drawing/2014/main" id="{6BA889F7-1696-476F-969E-B06D747C4BDC}"/>
              </a:ext>
            </a:extLst>
          </p:cNvPr>
          <p:cNvSpPr/>
          <p:nvPr/>
        </p:nvSpPr>
        <p:spPr>
          <a:xfrm>
            <a:off x="71500" y="1694240"/>
            <a:ext cx="3060340" cy="738664"/>
          </a:xfrm>
          <a:prstGeom prst="rect">
            <a:avLst/>
          </a:prstGeom>
        </p:spPr>
        <p:txBody>
          <a:bodyPr wrap="square">
            <a:spAutoFit/>
          </a:bodyPr>
          <a:lstStyle/>
          <a:p>
            <a:r>
              <a:rPr lang="en-US" sz="1400" dirty="0"/>
              <a:t>A single RSF-RMARKER, defined as the peak of the 1st pulse in the 1st RSF, is present in an RSF-Only MMS Packet.</a:t>
            </a:r>
            <a:endParaRPr lang="en-SG" sz="1400" dirty="0"/>
          </a:p>
        </p:txBody>
      </p:sp>
      <p:sp>
        <p:nvSpPr>
          <p:cNvPr id="14" name="Rectangle 13">
            <a:extLst>
              <a:ext uri="{FF2B5EF4-FFF2-40B4-BE49-F238E27FC236}">
                <a16:creationId xmlns:a16="http://schemas.microsoft.com/office/drawing/2014/main" id="{6020F181-141A-48E9-8C11-001C0F098478}"/>
              </a:ext>
            </a:extLst>
          </p:cNvPr>
          <p:cNvSpPr/>
          <p:nvPr/>
        </p:nvSpPr>
        <p:spPr>
          <a:xfrm>
            <a:off x="5860508" y="3539481"/>
            <a:ext cx="3232816" cy="738664"/>
          </a:xfrm>
          <a:prstGeom prst="rect">
            <a:avLst/>
          </a:prstGeom>
        </p:spPr>
        <p:txBody>
          <a:bodyPr wrap="square">
            <a:spAutoFit/>
          </a:bodyPr>
          <a:lstStyle/>
          <a:p>
            <a:r>
              <a:rPr lang="en-US" sz="1400" dirty="0">
                <a:solidFill>
                  <a:srgbClr val="000000"/>
                </a:solidFill>
                <a:ea typeface="Times New Roman" panose="02020603050405020304" pitchFamily="18" charset="0"/>
              </a:rPr>
              <a:t>RIF-RMARKERs are defined as the peak of the first pulse and the peak of the last pulse in each RIF</a:t>
            </a:r>
            <a:endParaRPr lang="en-SG" sz="1400" dirty="0"/>
          </a:p>
        </p:txBody>
      </p:sp>
      <p:sp>
        <p:nvSpPr>
          <p:cNvPr id="15" name="Rectangle 14">
            <a:extLst>
              <a:ext uri="{FF2B5EF4-FFF2-40B4-BE49-F238E27FC236}">
                <a16:creationId xmlns:a16="http://schemas.microsoft.com/office/drawing/2014/main" id="{1F51258B-8F39-41CD-8C8D-3AA3D15C0D8C}"/>
              </a:ext>
            </a:extLst>
          </p:cNvPr>
          <p:cNvSpPr/>
          <p:nvPr/>
        </p:nvSpPr>
        <p:spPr>
          <a:xfrm>
            <a:off x="41051" y="4984481"/>
            <a:ext cx="3213979" cy="738664"/>
          </a:xfrm>
          <a:prstGeom prst="rect">
            <a:avLst/>
          </a:prstGeom>
        </p:spPr>
        <p:txBody>
          <a:bodyPr wrap="square">
            <a:spAutoFit/>
          </a:bodyPr>
          <a:lstStyle/>
          <a:p>
            <a:r>
              <a:rPr lang="en-US" sz="1400" dirty="0">
                <a:solidFill>
                  <a:srgbClr val="000000"/>
                </a:solidFill>
                <a:ea typeface="Times New Roman" panose="02020603050405020304" pitchFamily="18" charset="0"/>
              </a:rPr>
              <a:t>At least two RMARKERs are present in the Mixed MMS Packet and RIF-Only MMS Packet.</a:t>
            </a:r>
            <a:endParaRPr lang="en-SG" sz="1400" dirty="0"/>
          </a:p>
        </p:txBody>
      </p:sp>
      <p:pic>
        <p:nvPicPr>
          <p:cNvPr id="5" name="Picture 4">
            <a:extLst>
              <a:ext uri="{FF2B5EF4-FFF2-40B4-BE49-F238E27FC236}">
                <a16:creationId xmlns:a16="http://schemas.microsoft.com/office/drawing/2014/main" id="{4D5ED6F7-C76B-4F8F-B765-1A2CD098CE27}"/>
              </a:ext>
            </a:extLst>
          </p:cNvPr>
          <p:cNvPicPr>
            <a:picLocks noChangeAspect="1"/>
          </p:cNvPicPr>
          <p:nvPr/>
        </p:nvPicPr>
        <p:blipFill>
          <a:blip r:embed="rId5"/>
          <a:stretch>
            <a:fillRect/>
          </a:stretch>
        </p:blipFill>
        <p:spPr>
          <a:xfrm>
            <a:off x="3255030" y="4652187"/>
            <a:ext cx="5608988" cy="1436036"/>
          </a:xfrm>
          <a:prstGeom prst="rect">
            <a:avLst/>
          </a:prstGeom>
        </p:spPr>
      </p:pic>
    </p:spTree>
    <p:extLst>
      <p:ext uri="{BB962C8B-B14F-4D97-AF65-F5344CB8AC3E}">
        <p14:creationId xmlns:p14="http://schemas.microsoft.com/office/powerpoint/2010/main" val="2695185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6</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Motivation</a:t>
            </a:r>
          </a:p>
        </p:txBody>
      </p:sp>
      <p:sp>
        <p:nvSpPr>
          <p:cNvPr id="6" name="矩形 5"/>
          <p:cNvSpPr/>
          <p:nvPr/>
        </p:nvSpPr>
        <p:spPr>
          <a:xfrm>
            <a:off x="-29237" y="1433497"/>
            <a:ext cx="9173237" cy="2577629"/>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1800" dirty="0">
                <a:latin typeface="+mn-lt"/>
              </a:rPr>
              <a:t>The addition of a third (final) message extends the traditional Single-Sided TWR (SS-TWR) to Double-Sided TWR (DS-TWR) and mitigates the effect of relative clock drifts removing the need for carrier offset estimation as in SS-TWR.</a:t>
            </a:r>
          </a:p>
          <a:p>
            <a:pPr marL="58738" indent="-342900">
              <a:spcAft>
                <a:spcPts val="700"/>
              </a:spcAft>
              <a:buFont typeface="Wingdings" panose="05000000000000000000" pitchFamily="2" charset="2"/>
              <a:buChar char="q"/>
            </a:pPr>
            <a:r>
              <a:rPr lang="en-US" sz="1800" dirty="0">
                <a:latin typeface="+mn-lt"/>
              </a:rPr>
              <a:t>While the carrier offset estimation is expected to be much more accurate in MMS ranging, enabling DS-TWR with MMS ranging is still beneficial.</a:t>
            </a:r>
          </a:p>
          <a:p>
            <a:pPr marL="58738" indent="-342900">
              <a:spcAft>
                <a:spcPts val="700"/>
              </a:spcAft>
              <a:buFont typeface="Wingdings" panose="05000000000000000000" pitchFamily="2" charset="2"/>
              <a:buChar char="q"/>
            </a:pPr>
            <a:r>
              <a:rPr lang="en-US" sz="1800" dirty="0">
                <a:latin typeface="+mn-lt"/>
              </a:rPr>
              <a:t>[3] mentions that SS-TWR may be vulnerable to Mix-Down (MD) Attacks.</a:t>
            </a:r>
          </a:p>
          <a:p>
            <a:pPr marL="58738" indent="-342900">
              <a:spcAft>
                <a:spcPts val="700"/>
              </a:spcAft>
              <a:buFont typeface="Wingdings" panose="05000000000000000000" pitchFamily="2" charset="2"/>
              <a:buChar char="q"/>
            </a:pPr>
            <a:r>
              <a:rPr lang="en-US" sz="1800" dirty="0">
                <a:latin typeface="+mn-lt"/>
              </a:rPr>
              <a:t>We explore how DS-TWR can be achieved with MMS ranging with minimal modifications.</a:t>
            </a:r>
          </a:p>
        </p:txBody>
      </p:sp>
      <p:pic>
        <p:nvPicPr>
          <p:cNvPr id="8" name="Picture 7">
            <a:extLst>
              <a:ext uri="{FF2B5EF4-FFF2-40B4-BE49-F238E27FC236}">
                <a16:creationId xmlns:a16="http://schemas.microsoft.com/office/drawing/2014/main" id="{A1F5812C-1D4F-4DF6-92EF-81D82489EDB0}"/>
              </a:ext>
            </a:extLst>
          </p:cNvPr>
          <p:cNvPicPr>
            <a:picLocks noChangeAspect="1"/>
          </p:cNvPicPr>
          <p:nvPr/>
        </p:nvPicPr>
        <p:blipFill>
          <a:blip r:embed="rId2"/>
          <a:stretch>
            <a:fillRect/>
          </a:stretch>
        </p:blipFill>
        <p:spPr>
          <a:xfrm>
            <a:off x="2189005" y="3755815"/>
            <a:ext cx="5054022" cy="2359356"/>
          </a:xfrm>
          <a:prstGeom prst="rect">
            <a:avLst/>
          </a:prstGeom>
        </p:spPr>
      </p:pic>
      <p:sp>
        <p:nvSpPr>
          <p:cNvPr id="9" name="Rectangle 8">
            <a:extLst>
              <a:ext uri="{FF2B5EF4-FFF2-40B4-BE49-F238E27FC236}">
                <a16:creationId xmlns:a16="http://schemas.microsoft.com/office/drawing/2014/main" id="{CD19D2E2-4099-4912-AF99-F07EDFB280F6}"/>
              </a:ext>
            </a:extLst>
          </p:cNvPr>
          <p:cNvSpPr/>
          <p:nvPr/>
        </p:nvSpPr>
        <p:spPr>
          <a:xfrm>
            <a:off x="251520" y="6167636"/>
            <a:ext cx="7920880" cy="307777"/>
          </a:xfrm>
          <a:prstGeom prst="rect">
            <a:avLst/>
          </a:prstGeom>
        </p:spPr>
        <p:txBody>
          <a:bodyPr wrap="square">
            <a:spAutoFit/>
          </a:bodyPr>
          <a:lstStyle/>
          <a:p>
            <a:r>
              <a:rPr lang="en-US" sz="1400" dirty="0">
                <a:solidFill>
                  <a:srgbClr val="1D1D1A"/>
                </a:solidFill>
                <a:latin typeface="Arial" panose="020B0604020202020204" pitchFamily="34" charset="0"/>
                <a:ea typeface="宋体" panose="02010600030101010101" pitchFamily="2" charset="-122"/>
              </a:rPr>
              <a:t>[3] 15-23\0274r0, More on clock-related attacks against UWB ranging, Claudio </a:t>
            </a:r>
            <a:r>
              <a:rPr lang="en-US" sz="1400" dirty="0" err="1">
                <a:solidFill>
                  <a:srgbClr val="1D1D1A"/>
                </a:solidFill>
                <a:latin typeface="Arial" panose="020B0604020202020204" pitchFamily="34" charset="0"/>
                <a:ea typeface="宋体" panose="02010600030101010101" pitchFamily="2" charset="-122"/>
              </a:rPr>
              <a:t>Anliker</a:t>
            </a:r>
            <a:r>
              <a:rPr lang="en-US" sz="1400" dirty="0">
                <a:solidFill>
                  <a:srgbClr val="1D1D1A"/>
                </a:solidFill>
                <a:latin typeface="Arial" panose="020B0604020202020204" pitchFamily="34" charset="0"/>
                <a:ea typeface="宋体" panose="02010600030101010101" pitchFamily="2" charset="-122"/>
              </a:rPr>
              <a:t> et. al.</a:t>
            </a:r>
            <a:endParaRPr lang="en-SG" sz="1400" dirty="0">
              <a:solidFill>
                <a:srgbClr val="1D1D1A"/>
              </a:solidFill>
              <a:latin typeface="Arial" panose="020B0604020202020204" pitchFamily="34" charset="0"/>
              <a:ea typeface="宋体" panose="02010600030101010101" pitchFamily="2" charset="-122"/>
            </a:endParaRPr>
          </a:p>
        </p:txBody>
      </p:sp>
    </p:spTree>
    <p:extLst>
      <p:ext uri="{BB962C8B-B14F-4D97-AF65-F5344CB8AC3E}">
        <p14:creationId xmlns:p14="http://schemas.microsoft.com/office/powerpoint/2010/main" val="20449837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7</a:t>
            </a:fld>
            <a:endParaRPr lang="en-US" altLang="en-US" dirty="0"/>
          </a:p>
        </p:txBody>
      </p:sp>
      <p:sp>
        <p:nvSpPr>
          <p:cNvPr id="5" name="Rectangle 2"/>
          <p:cNvSpPr txBox="1">
            <a:spLocks noChangeArrowheads="1"/>
          </p:cNvSpPr>
          <p:nvPr/>
        </p:nvSpPr>
        <p:spPr>
          <a:xfrm>
            <a:off x="578768" y="627521"/>
            <a:ext cx="7986464"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800" b="1" dirty="0"/>
              <a:t>Example</a:t>
            </a:r>
          </a:p>
        </p:txBody>
      </p:sp>
      <p:sp>
        <p:nvSpPr>
          <p:cNvPr id="6" name="矩形 5"/>
          <p:cNvSpPr/>
          <p:nvPr/>
        </p:nvSpPr>
        <p:spPr>
          <a:xfrm>
            <a:off x="38100" y="1805235"/>
            <a:ext cx="9105900" cy="948978"/>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1600" dirty="0">
                <a:latin typeface="+mn-lt"/>
              </a:rPr>
              <a:t>Let us take an example of a one-to-many NBA-UWB MMS ranging with 8 responders:</a:t>
            </a:r>
          </a:p>
          <a:p>
            <a:pPr marL="515938" lvl="1" indent="-342900">
              <a:spcAft>
                <a:spcPts val="700"/>
              </a:spcAft>
              <a:buFont typeface="Wingdings" panose="05000000000000000000" pitchFamily="2" charset="2"/>
              <a:buChar char="§"/>
            </a:pPr>
            <a:r>
              <a:rPr lang="en-US" sz="1400" dirty="0">
                <a:latin typeface="+mn-lt"/>
              </a:rPr>
              <a:t>Two fragments per MMS packets.</a:t>
            </a:r>
          </a:p>
          <a:p>
            <a:pPr marL="515938" lvl="1" indent="-342900">
              <a:spcAft>
                <a:spcPts val="700"/>
              </a:spcAft>
              <a:buFont typeface="Wingdings" panose="05000000000000000000" pitchFamily="2" charset="2"/>
              <a:buChar char="§"/>
            </a:pPr>
            <a:r>
              <a:rPr lang="en-US" sz="1400" dirty="0">
                <a:latin typeface="+mn-lt"/>
              </a:rPr>
              <a:t>Only initiator transmits measurement reports (RPRT frame).</a:t>
            </a:r>
          </a:p>
        </p:txBody>
      </p:sp>
      <p:pic>
        <p:nvPicPr>
          <p:cNvPr id="9" name="Picture 8">
            <a:extLst>
              <a:ext uri="{FF2B5EF4-FFF2-40B4-BE49-F238E27FC236}">
                <a16:creationId xmlns:a16="http://schemas.microsoft.com/office/drawing/2014/main" id="{7EFABE4B-4713-4598-BA04-62D49633632E}"/>
              </a:ext>
            </a:extLst>
          </p:cNvPr>
          <p:cNvPicPr>
            <a:picLocks noChangeAspect="1"/>
          </p:cNvPicPr>
          <p:nvPr/>
        </p:nvPicPr>
        <p:blipFill>
          <a:blip r:embed="rId2"/>
          <a:stretch>
            <a:fillRect/>
          </a:stretch>
        </p:blipFill>
        <p:spPr>
          <a:xfrm>
            <a:off x="38100" y="3062307"/>
            <a:ext cx="9105900" cy="3175005"/>
          </a:xfrm>
          <a:prstGeom prst="rect">
            <a:avLst/>
          </a:prstGeom>
        </p:spPr>
      </p:pic>
    </p:spTree>
    <p:extLst>
      <p:ext uri="{BB962C8B-B14F-4D97-AF65-F5344CB8AC3E}">
        <p14:creationId xmlns:p14="http://schemas.microsoft.com/office/powerpoint/2010/main" val="197292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8</a:t>
            </a:fld>
            <a:endParaRPr lang="en-US" altLang="en-US" dirty="0"/>
          </a:p>
        </p:txBody>
      </p:sp>
      <p:sp>
        <p:nvSpPr>
          <p:cNvPr id="5" name="Rectangle 2"/>
          <p:cNvSpPr txBox="1">
            <a:spLocks noChangeArrowheads="1"/>
          </p:cNvSpPr>
          <p:nvPr/>
        </p:nvSpPr>
        <p:spPr>
          <a:xfrm>
            <a:off x="0" y="627521"/>
            <a:ext cx="9105900" cy="503684"/>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600" b="1" dirty="0"/>
              <a:t>MMS Packets with two or more fragments with RMARKERs </a:t>
            </a:r>
          </a:p>
        </p:txBody>
      </p:sp>
      <p:sp>
        <p:nvSpPr>
          <p:cNvPr id="6" name="矩形 5"/>
          <p:cNvSpPr/>
          <p:nvPr/>
        </p:nvSpPr>
        <p:spPr>
          <a:xfrm>
            <a:off x="38100" y="1396085"/>
            <a:ext cx="9105900" cy="1869743"/>
          </a:xfrm>
          <a:prstGeom prst="rect">
            <a:avLst/>
          </a:prstGeom>
        </p:spPr>
        <p:txBody>
          <a:bodyPr wrap="square">
            <a:spAutoFit/>
          </a:bodyPr>
          <a:lstStyle/>
          <a:p>
            <a:pPr marL="515938" lvl="1" indent="-342900">
              <a:spcAft>
                <a:spcPts val="700"/>
              </a:spcAft>
              <a:buFont typeface="Wingdings" panose="05000000000000000000" pitchFamily="2" charset="2"/>
              <a:buChar char="q"/>
            </a:pPr>
            <a:r>
              <a:rPr lang="en-US" sz="1400" dirty="0">
                <a:latin typeface="+mn-lt"/>
              </a:rPr>
              <a:t>Three MMS fragments with RMARKERs are required to compute the timing measurements for DS-TWR: 1</a:t>
            </a:r>
            <a:r>
              <a:rPr lang="en-US" sz="1400" baseline="30000" dirty="0">
                <a:latin typeface="+mn-lt"/>
              </a:rPr>
              <a:t>st</a:t>
            </a:r>
            <a:r>
              <a:rPr lang="en-US" sz="1400" dirty="0">
                <a:latin typeface="+mn-lt"/>
              </a:rPr>
              <a:t> and 3</a:t>
            </a:r>
            <a:r>
              <a:rPr lang="en-US" sz="1400" baseline="30000" dirty="0">
                <a:latin typeface="+mn-lt"/>
              </a:rPr>
              <a:t>rd</a:t>
            </a:r>
            <a:r>
              <a:rPr lang="en-US" sz="1400" dirty="0">
                <a:latin typeface="+mn-lt"/>
              </a:rPr>
              <a:t> are based on initiator’s MMS Packets while the 2</a:t>
            </a:r>
            <a:r>
              <a:rPr lang="en-US" sz="1400" baseline="30000" dirty="0">
                <a:latin typeface="+mn-lt"/>
              </a:rPr>
              <a:t>nd</a:t>
            </a:r>
            <a:r>
              <a:rPr lang="en-US" sz="1400" dirty="0">
                <a:latin typeface="+mn-lt"/>
              </a:rPr>
              <a:t> is based on the responders’.</a:t>
            </a:r>
          </a:p>
          <a:p>
            <a:pPr marL="515938" lvl="1" indent="-342900">
              <a:spcAft>
                <a:spcPts val="700"/>
              </a:spcAft>
              <a:buFont typeface="Wingdings" panose="05000000000000000000" pitchFamily="2" charset="2"/>
              <a:buChar char="q"/>
            </a:pPr>
            <a:r>
              <a:rPr lang="en-US" sz="1400" dirty="0">
                <a:latin typeface="+mn-lt"/>
              </a:rPr>
              <a:t>Mixed MMS Packet or RIF-only MMS Packet with at least two fragments have at least two RMARKERS that can be used to compute the timing measurements for DS-TWR.</a:t>
            </a:r>
          </a:p>
          <a:p>
            <a:pPr marL="515938" lvl="1" indent="-342900">
              <a:spcAft>
                <a:spcPts val="700"/>
              </a:spcAft>
              <a:buFont typeface="Wingdings" panose="05000000000000000000" pitchFamily="2" charset="2"/>
              <a:buChar char="q"/>
            </a:pPr>
            <a:r>
              <a:rPr lang="en-US" sz="1400" dirty="0">
                <a:latin typeface="+mn-lt"/>
              </a:rPr>
              <a:t>=&gt;  A single MMS packet exchange between the initiator and the responder is sufficient for DS-TWR timing measurements. </a:t>
            </a:r>
          </a:p>
          <a:p>
            <a:pPr marL="515938" lvl="1" indent="-342900">
              <a:spcAft>
                <a:spcPts val="700"/>
              </a:spcAft>
              <a:buFont typeface="Wingdings" panose="05000000000000000000" pitchFamily="2" charset="2"/>
              <a:buChar char="q"/>
            </a:pPr>
            <a:r>
              <a:rPr lang="en-US" sz="1400" dirty="0">
                <a:latin typeface="+mn-lt"/>
              </a:rPr>
              <a:t>Example: Mixed MMS Packet: 1 RSF + 1 RIF, or RIF-only MMS Packet: 2 RIFs.</a:t>
            </a:r>
          </a:p>
        </p:txBody>
      </p:sp>
      <p:pic>
        <p:nvPicPr>
          <p:cNvPr id="12" name="Picture 11">
            <a:extLst>
              <a:ext uri="{FF2B5EF4-FFF2-40B4-BE49-F238E27FC236}">
                <a16:creationId xmlns:a16="http://schemas.microsoft.com/office/drawing/2014/main" id="{DA1DC859-FD40-4E3B-8E3F-B370B625BC4A}"/>
              </a:ext>
            </a:extLst>
          </p:cNvPr>
          <p:cNvPicPr>
            <a:picLocks noChangeAspect="1"/>
          </p:cNvPicPr>
          <p:nvPr/>
        </p:nvPicPr>
        <p:blipFill>
          <a:blip r:embed="rId2"/>
          <a:stretch>
            <a:fillRect/>
          </a:stretch>
        </p:blipFill>
        <p:spPr>
          <a:xfrm>
            <a:off x="647477" y="3288240"/>
            <a:ext cx="7766050" cy="3251200"/>
          </a:xfrm>
          <a:prstGeom prst="rect">
            <a:avLst/>
          </a:prstGeom>
        </p:spPr>
      </p:pic>
    </p:spTree>
    <p:extLst>
      <p:ext uri="{BB962C8B-B14F-4D97-AF65-F5344CB8AC3E}">
        <p14:creationId xmlns:p14="http://schemas.microsoft.com/office/powerpoint/2010/main" val="35254865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2B06045C-487E-46FE-A847-9E84C5B86E06}"/>
              </a:ext>
            </a:extLst>
          </p:cNvPr>
          <p:cNvPicPr>
            <a:picLocks noChangeAspect="1"/>
          </p:cNvPicPr>
          <p:nvPr/>
        </p:nvPicPr>
        <p:blipFill>
          <a:blip r:embed="rId2"/>
          <a:stretch>
            <a:fillRect/>
          </a:stretch>
        </p:blipFill>
        <p:spPr>
          <a:xfrm>
            <a:off x="0" y="4437112"/>
            <a:ext cx="9144000" cy="1995472"/>
          </a:xfrm>
          <a:prstGeom prst="rect">
            <a:avLst/>
          </a:prstGeom>
        </p:spPr>
      </p:pic>
      <p:sp>
        <p:nvSpPr>
          <p:cNvPr id="2" name="日期占位符 1"/>
          <p:cNvSpPr>
            <a:spLocks noGrp="1"/>
          </p:cNvSpPr>
          <p:nvPr>
            <p:ph type="dt" sz="half" idx="10"/>
          </p:nvPr>
        </p:nvSpPr>
        <p:spPr/>
        <p:txBody>
          <a:bodyPr/>
          <a:lstStyle/>
          <a:p>
            <a:r>
              <a:rPr lang="en-US" altLang="zh-CN" dirty="0"/>
              <a:t>July 2023</a:t>
            </a:r>
            <a:endParaRPr lang="en-US" altLang="en-US" dirty="0"/>
          </a:p>
        </p:txBody>
      </p:sp>
      <p:sp>
        <p:nvSpPr>
          <p:cNvPr id="3" name="页脚占位符 2"/>
          <p:cNvSpPr>
            <a:spLocks noGrp="1"/>
          </p:cNvSpPr>
          <p:nvPr>
            <p:ph type="ftr" sz="quarter" idx="11"/>
          </p:nvPr>
        </p:nvSpPr>
        <p:spPr/>
        <p:txBody>
          <a:bodyPr/>
          <a:lstStyle/>
          <a:p>
            <a:r>
              <a:rPr lang="en-US" altLang="en-US" dirty="0"/>
              <a:t>Rojan Chitrakar, et al</a:t>
            </a:r>
          </a:p>
        </p:txBody>
      </p:sp>
      <p:sp>
        <p:nvSpPr>
          <p:cNvPr id="4" name="灯片编号占位符 3"/>
          <p:cNvSpPr>
            <a:spLocks noGrp="1"/>
          </p:cNvSpPr>
          <p:nvPr>
            <p:ph type="sldNum" sz="quarter" idx="12"/>
          </p:nvPr>
        </p:nvSpPr>
        <p:spPr/>
        <p:txBody>
          <a:bodyPr/>
          <a:lstStyle/>
          <a:p>
            <a:r>
              <a:rPr lang="en-US" altLang="en-US" dirty="0"/>
              <a:t>Slide </a:t>
            </a:r>
            <a:fld id="{77849D27-6DDF-4CEA-A842-3715DABEA1B1}" type="slidenum">
              <a:rPr lang="en-US" altLang="en-US" smtClean="0"/>
              <a:pPr/>
              <a:t>9</a:t>
            </a:fld>
            <a:endParaRPr lang="en-US" altLang="en-US" dirty="0"/>
          </a:p>
        </p:txBody>
      </p:sp>
      <p:sp>
        <p:nvSpPr>
          <p:cNvPr id="5" name="Rectangle 2"/>
          <p:cNvSpPr txBox="1">
            <a:spLocks noChangeArrowheads="1"/>
          </p:cNvSpPr>
          <p:nvPr/>
        </p:nvSpPr>
        <p:spPr>
          <a:xfrm>
            <a:off x="38100" y="627520"/>
            <a:ext cx="8926388" cy="904877"/>
          </a:xfrm>
          <a:prstGeom prst="rect">
            <a:avLst/>
          </a:prstGeom>
          <a:ln/>
        </p:spPr>
        <p:txBody>
          <a:bodyPr/>
          <a:lst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a:lstStyle>
          <a:p>
            <a:r>
              <a:rPr lang="en-US" altLang="zh-CN" sz="2600" b="1" dirty="0"/>
              <a:t>MMS Packets with a single fragment with RMARKER</a:t>
            </a:r>
          </a:p>
          <a:p>
            <a:r>
              <a:rPr lang="en-US" altLang="zh-CN" sz="2600" b="1" dirty="0"/>
              <a:t> – Option 1</a:t>
            </a:r>
          </a:p>
        </p:txBody>
      </p:sp>
      <p:sp>
        <p:nvSpPr>
          <p:cNvPr id="6" name="矩形 5"/>
          <p:cNvSpPr/>
          <p:nvPr/>
        </p:nvSpPr>
        <p:spPr>
          <a:xfrm>
            <a:off x="38100" y="1628800"/>
            <a:ext cx="9105900" cy="2852063"/>
          </a:xfrm>
          <a:prstGeom prst="rect">
            <a:avLst/>
          </a:prstGeom>
        </p:spPr>
        <p:txBody>
          <a:bodyPr wrap="square">
            <a:spAutoFit/>
          </a:bodyPr>
          <a:lstStyle/>
          <a:p>
            <a:pPr marL="58738" indent="-342900">
              <a:spcAft>
                <a:spcPts val="700"/>
              </a:spcAft>
              <a:buFont typeface="Wingdings" panose="05000000000000000000" pitchFamily="2" charset="2"/>
              <a:buChar char="q"/>
            </a:pPr>
            <a:r>
              <a:rPr lang="en-US" sz="1600" dirty="0">
                <a:latin typeface="+mn-lt"/>
              </a:rPr>
              <a:t>A RIF-Only MMS Packet with a single fragment or a RSF-Only MMS packet has a single fragment with RMARKER(s).</a:t>
            </a:r>
          </a:p>
          <a:p>
            <a:pPr marL="515938" lvl="1" indent="-342900">
              <a:spcAft>
                <a:spcPts val="700"/>
              </a:spcAft>
              <a:buFont typeface="Wingdings" panose="05000000000000000000" pitchFamily="2" charset="2"/>
              <a:buChar char="§"/>
            </a:pPr>
            <a:r>
              <a:rPr lang="en-US" sz="1400" dirty="0">
                <a:latin typeface="+mn-lt"/>
              </a:rPr>
              <a:t>For a responder n except the last responder, the first fragment of the initiator’s MMS packet to responder n and the first fragment of the initiator’s MMS packet to the next responder (responder n+1) can be used as the 3rd RMARKER to compute the timing measurements for DS-TWR.</a:t>
            </a:r>
          </a:p>
          <a:p>
            <a:pPr marL="515938" lvl="1" indent="-342900">
              <a:spcAft>
                <a:spcPts val="700"/>
              </a:spcAft>
              <a:buFont typeface="Wingdings" panose="05000000000000000000" pitchFamily="2" charset="2"/>
              <a:buChar char="§"/>
            </a:pPr>
            <a:r>
              <a:rPr lang="en-US" sz="1400" dirty="0">
                <a:latin typeface="+mn-lt"/>
              </a:rPr>
              <a:t>However, this is not possible for the last responder since there is no next responder.</a:t>
            </a:r>
          </a:p>
          <a:p>
            <a:pPr marL="515938" lvl="1" indent="-342900">
              <a:spcAft>
                <a:spcPts val="700"/>
              </a:spcAft>
              <a:buFont typeface="Wingdings" panose="05000000000000000000" pitchFamily="2" charset="2"/>
              <a:buChar char="§"/>
            </a:pPr>
            <a:endParaRPr lang="en-US" sz="1400" dirty="0">
              <a:latin typeface="+mn-lt"/>
            </a:endParaRPr>
          </a:p>
          <a:p>
            <a:pPr marL="515938" lvl="1" indent="-342900">
              <a:spcAft>
                <a:spcPts val="700"/>
              </a:spcAft>
              <a:buFont typeface="Wingdings" panose="05000000000000000000" pitchFamily="2" charset="2"/>
              <a:buChar char="§"/>
            </a:pPr>
            <a:r>
              <a:rPr lang="en-US" sz="1800" b="1" dirty="0">
                <a:latin typeface="+mn-lt"/>
              </a:rPr>
              <a:t>Option 1: When MMS packets with a single fragment with RMARKER are used, the initiator transmits one extra MMS packet to enable the DS-TWR timing measurement. </a:t>
            </a:r>
          </a:p>
        </p:txBody>
      </p:sp>
      <p:sp>
        <p:nvSpPr>
          <p:cNvPr id="8" name="Callout: Line 7">
            <a:extLst>
              <a:ext uri="{FF2B5EF4-FFF2-40B4-BE49-F238E27FC236}">
                <a16:creationId xmlns:a16="http://schemas.microsoft.com/office/drawing/2014/main" id="{02721ECF-5918-47CE-B851-1B5F5B4DBF05}"/>
              </a:ext>
            </a:extLst>
          </p:cNvPr>
          <p:cNvSpPr/>
          <p:nvPr/>
        </p:nvSpPr>
        <p:spPr bwMode="auto">
          <a:xfrm>
            <a:off x="2627784" y="4394283"/>
            <a:ext cx="1080120" cy="288032"/>
          </a:xfrm>
          <a:prstGeom prst="borderCallout1">
            <a:avLst>
              <a:gd name="adj1" fmla="val 18750"/>
              <a:gd name="adj2" fmla="val -8333"/>
              <a:gd name="adj3" fmla="val 143624"/>
              <a:gd name="adj4" fmla="val -42483"/>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1</a:t>
            </a:r>
            <a:r>
              <a:rPr lang="en-US" baseline="30000" dirty="0"/>
              <a:t>st</a:t>
            </a:r>
            <a:r>
              <a:rPr lang="en-US" dirty="0"/>
              <a:t> Responder</a:t>
            </a:r>
            <a:endParaRPr kumimoji="0" lang="en-SG" b="0" i="0" u="none" strike="noStrike" cap="none" normalizeH="0" baseline="0" dirty="0">
              <a:ln>
                <a:noFill/>
              </a:ln>
              <a:effectLst/>
              <a:latin typeface="Times New Roman" pitchFamily="18" charset="0"/>
            </a:endParaRPr>
          </a:p>
        </p:txBody>
      </p:sp>
      <p:sp>
        <p:nvSpPr>
          <p:cNvPr id="9" name="Callout: Line 8">
            <a:extLst>
              <a:ext uri="{FF2B5EF4-FFF2-40B4-BE49-F238E27FC236}">
                <a16:creationId xmlns:a16="http://schemas.microsoft.com/office/drawing/2014/main" id="{8745FD33-5A05-4E52-B671-48C4D14035C8}"/>
              </a:ext>
            </a:extLst>
          </p:cNvPr>
          <p:cNvSpPr/>
          <p:nvPr/>
        </p:nvSpPr>
        <p:spPr bwMode="auto">
          <a:xfrm>
            <a:off x="4070040" y="4242879"/>
            <a:ext cx="1080120" cy="288032"/>
          </a:xfrm>
          <a:prstGeom prst="borderCallout1">
            <a:avLst>
              <a:gd name="adj1" fmla="val 18750"/>
              <a:gd name="adj2" fmla="val -8333"/>
              <a:gd name="adj3" fmla="val 289907"/>
              <a:gd name="adj4" fmla="val -11774"/>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2</a:t>
            </a:r>
            <a:r>
              <a:rPr lang="en-US" baseline="30000" dirty="0"/>
              <a:t>nd</a:t>
            </a:r>
            <a:r>
              <a:rPr lang="en-US" dirty="0"/>
              <a:t> Responder</a:t>
            </a:r>
            <a:endParaRPr kumimoji="0" lang="en-SG" b="0" i="0" u="none" strike="noStrike" cap="none" normalizeH="0" baseline="0" dirty="0">
              <a:ln>
                <a:noFill/>
              </a:ln>
              <a:effectLst/>
              <a:latin typeface="Times New Roman" pitchFamily="18" charset="0"/>
            </a:endParaRPr>
          </a:p>
        </p:txBody>
      </p:sp>
      <p:sp>
        <p:nvSpPr>
          <p:cNvPr id="10" name="Callout: Line 9">
            <a:extLst>
              <a:ext uri="{FF2B5EF4-FFF2-40B4-BE49-F238E27FC236}">
                <a16:creationId xmlns:a16="http://schemas.microsoft.com/office/drawing/2014/main" id="{33C03A57-EE61-40CA-9577-C8A10876A223}"/>
              </a:ext>
            </a:extLst>
          </p:cNvPr>
          <p:cNvSpPr/>
          <p:nvPr/>
        </p:nvSpPr>
        <p:spPr bwMode="auto">
          <a:xfrm>
            <a:off x="7092280" y="4186023"/>
            <a:ext cx="1224136" cy="294839"/>
          </a:xfrm>
          <a:prstGeom prst="borderCallout1">
            <a:avLst>
              <a:gd name="adj1" fmla="val 18750"/>
              <a:gd name="adj2" fmla="val -8333"/>
              <a:gd name="adj3" fmla="val 168285"/>
              <a:gd name="adj4" fmla="val -12506"/>
            </a:avLst>
          </a:prstGeom>
          <a:noFill/>
          <a:ln w="127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t>Last Responder</a:t>
            </a:r>
            <a:endParaRPr kumimoji="0" lang="en-SG" b="0" i="0" u="none" strike="noStrike" cap="none" normalizeH="0" baseline="0" dirty="0">
              <a:ln>
                <a:noFill/>
              </a:ln>
              <a:effectLst/>
              <a:latin typeface="Times New Roman" pitchFamily="18" charset="0"/>
            </a:endParaRPr>
          </a:p>
        </p:txBody>
      </p:sp>
    </p:spTree>
    <p:extLst>
      <p:ext uri="{BB962C8B-B14F-4D97-AF65-F5344CB8AC3E}">
        <p14:creationId xmlns:p14="http://schemas.microsoft.com/office/powerpoint/2010/main" val="4059273406"/>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1612</Words>
  <Application>Microsoft Office PowerPoint</Application>
  <PresentationFormat>On-screen Show (4:3)</PresentationFormat>
  <Paragraphs>184</Paragraphs>
  <Slides>12</Slides>
  <Notes>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12</vt:i4>
      </vt:variant>
    </vt:vector>
  </HeadingPairs>
  <TitlesOfParts>
    <vt:vector size="22" baseType="lpstr">
      <vt:lpstr>굴림</vt:lpstr>
      <vt:lpstr>Malgun Gothic</vt:lpstr>
      <vt:lpstr>Microsoft YaHei</vt:lpstr>
      <vt:lpstr>宋体</vt:lpstr>
      <vt:lpstr>TimesNewRomanPSMT</vt:lpstr>
      <vt:lpstr>Arial</vt:lpstr>
      <vt:lpstr>Calibri</vt:lpstr>
      <vt:lpstr>Times New Roman</vt:lpstr>
      <vt:lpstr>Wingdings</vt:lpstr>
      <vt:lpstr>IEEE-P802_15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dc:description/>
  <cp:lastModifiedBy/>
  <cp:revision>3</cp:revision>
  <dcterms:created xsi:type="dcterms:W3CDTF">2021-07-16T14:20:34Z</dcterms:created>
  <dcterms:modified xsi:type="dcterms:W3CDTF">2023-07-07T09:23:11Z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(3)QnQGci6nA6e9TztQqEPQBNqrchVY3U8BG3L9rTcGVCdSr9cAJZxF715jfNDhKAYGqH0r9KkR
sMTr8YJLLe6TImbwzc4fZfkSOeCsjvSYFTorLyeG6OJho6OgR37C8Z09LDcLqyjuruaCwl24
7Y2uX3tMgX5OsBgpIhwApyA8VM2H4jhdu/eGAXJjcuvLBTsE95AoKI5aJldUpLZbc4hK9I5V
TXyE0VPynBrmzW06TW</vt:lpwstr>
  </property>
  <property fmtid="{D5CDD505-2E9C-101B-9397-08002B2CF9AE}" pid="3" name="_2015_ms_pID_7253431">
    <vt:lpwstr>MXOBA8xpaon6LFkVgXcD1GwCKqXJyCK2VT/AGl0t9q+41FSUZUEDzw
Dohjpv0UuHf9eLpmPacNGPMLgsYXCMC6QJwH3v/1aHLke0TMBwE3GJt7aY/pRUouuKapQ4pj
Z3bE4RId+oeBysMgcJuso66WUKZmKB9Sn3P9dPOK4/A8f/fG7dn6WmKETWWpKG+hEFNLYuNK
ruEznv2/doJn5UoPbfzBbU9E/aMIdJDH+bPx</vt:lpwstr>
  </property>
  <property fmtid="{D5CDD505-2E9C-101B-9397-08002B2CF9AE}" pid="4" name="_2015_ms_pID_7253432">
    <vt:lpwstr>Og==</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1677572871</vt:lpwstr>
  </property>
</Properties>
</file>