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9" r:id="rId3"/>
    <p:sldId id="319" r:id="rId4"/>
    <p:sldId id="320" r:id="rId5"/>
    <p:sldId id="316" r:id="rId6"/>
    <p:sldId id="321" r:id="rId7"/>
    <p:sldId id="322" r:id="rId8"/>
    <p:sldId id="325" r:id="rId9"/>
    <p:sldId id="318" r:id="rId10"/>
    <p:sldId id="266" r:id="rId11"/>
    <p:sldId id="323" r:id="rId12"/>
    <p:sldId id="32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p:cViewPr varScale="1">
        <p:scale>
          <a:sx n="110" d="100"/>
          <a:sy n="110" d="100"/>
        </p:scale>
        <p:origin x="152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802.15-23/</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0330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[UWB wake-up burst modulation method]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July, 2023</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Lei Huang,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[A new wake-up burst (WUB) modulation method is proposed, which can work well under interference]</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350665" y="1751013"/>
            <a:ext cx="8784976" cy="4113213"/>
          </a:xfrm>
        </p:spPr>
        <p:txBody>
          <a:bodyPr/>
          <a:lstStyle/>
          <a:p>
            <a:r>
              <a:rPr lang="en-US" altLang="zh-CN" sz="1800" b="0" dirty="0"/>
              <a:t>[1] 15-22-0654-00-04ab-draft-text-for-uwb-wake-up-radio</a:t>
            </a:r>
          </a:p>
          <a:p>
            <a:r>
              <a:rPr lang="en-US" altLang="zh-CN" sz="1800" b="0" dirty="0"/>
              <a:t>[2] 15-21-0557-01-04ab-uwb-wake-up-signaling </a:t>
            </a:r>
          </a:p>
          <a:p>
            <a:r>
              <a:rPr lang="en-US" altLang="zh-CN" sz="1800" b="0" dirty="0"/>
              <a:t>[3] 15-22-0282-01-04ab-the-advantages-of-uwb-wakeup</a:t>
            </a:r>
          </a:p>
          <a:p>
            <a:r>
              <a:rPr lang="en-US" altLang="zh-CN" sz="1800" b="0" dirty="0"/>
              <a:t>[4] P802.15.4z, Draft Standard for Low-Rate Wireless Networks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567690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09C3CE-3BE2-4422-A930-D5CD3FEE32B9}"/>
              </a:ext>
            </a:extLst>
          </p:cNvPr>
          <p:cNvSpPr>
            <a:spLocks noGrp="1"/>
          </p:cNvSpPr>
          <p:nvPr>
            <p:ph type="title"/>
          </p:nvPr>
        </p:nvSpPr>
        <p:spPr/>
        <p:txBody>
          <a:bodyPr/>
          <a:lstStyle/>
          <a:p>
            <a:r>
              <a:rPr lang="en-US" altLang="zh-CN" dirty="0"/>
              <a:t>Appendix  </a:t>
            </a:r>
            <a:endParaRPr lang="zh-CN" altLang="en-US" dirty="0"/>
          </a:p>
        </p:txBody>
      </p:sp>
      <p:sp>
        <p:nvSpPr>
          <p:cNvPr id="4" name="灯片编号占位符 3">
            <a:extLst>
              <a:ext uri="{FF2B5EF4-FFF2-40B4-BE49-F238E27FC236}">
                <a16:creationId xmlns:a16="http://schemas.microsoft.com/office/drawing/2014/main" id="{564676F3-F19E-483B-B0E0-89265828692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pic>
        <p:nvPicPr>
          <p:cNvPr id="5" name="图片 4">
            <a:extLst>
              <a:ext uri="{FF2B5EF4-FFF2-40B4-BE49-F238E27FC236}">
                <a16:creationId xmlns:a16="http://schemas.microsoft.com/office/drawing/2014/main" id="{B8C2B0A2-0E3B-4C87-98C8-701B0767FC64}"/>
              </a:ext>
            </a:extLst>
          </p:cNvPr>
          <p:cNvPicPr>
            <a:picLocks noChangeAspect="1"/>
          </p:cNvPicPr>
          <p:nvPr/>
        </p:nvPicPr>
        <p:blipFill>
          <a:blip r:embed="rId2"/>
          <a:stretch>
            <a:fillRect/>
          </a:stretch>
        </p:blipFill>
        <p:spPr>
          <a:xfrm>
            <a:off x="244633" y="2780928"/>
            <a:ext cx="4342837" cy="3257128"/>
          </a:xfrm>
          <a:prstGeom prst="rect">
            <a:avLst/>
          </a:prstGeom>
        </p:spPr>
      </p:pic>
      <p:pic>
        <p:nvPicPr>
          <p:cNvPr id="6" name="图片 5">
            <a:extLst>
              <a:ext uri="{FF2B5EF4-FFF2-40B4-BE49-F238E27FC236}">
                <a16:creationId xmlns:a16="http://schemas.microsoft.com/office/drawing/2014/main" id="{51483DDF-B818-4717-8C4D-E221862E0AE5}"/>
              </a:ext>
            </a:extLst>
          </p:cNvPr>
          <p:cNvPicPr>
            <a:picLocks noChangeAspect="1"/>
          </p:cNvPicPr>
          <p:nvPr/>
        </p:nvPicPr>
        <p:blipFill>
          <a:blip r:embed="rId3"/>
          <a:stretch>
            <a:fillRect/>
          </a:stretch>
        </p:blipFill>
        <p:spPr>
          <a:xfrm>
            <a:off x="4498814" y="2794343"/>
            <a:ext cx="4342837" cy="3257128"/>
          </a:xfrm>
          <a:prstGeom prst="rect">
            <a:avLst/>
          </a:prstGeom>
        </p:spPr>
      </p:pic>
    </p:spTree>
    <p:extLst>
      <p:ext uri="{BB962C8B-B14F-4D97-AF65-F5344CB8AC3E}">
        <p14:creationId xmlns:p14="http://schemas.microsoft.com/office/powerpoint/2010/main" val="2945779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09C3CE-3BE2-4422-A930-D5CD3FEE32B9}"/>
              </a:ext>
            </a:extLst>
          </p:cNvPr>
          <p:cNvSpPr>
            <a:spLocks noGrp="1"/>
          </p:cNvSpPr>
          <p:nvPr>
            <p:ph type="title"/>
          </p:nvPr>
        </p:nvSpPr>
        <p:spPr/>
        <p:txBody>
          <a:bodyPr/>
          <a:lstStyle/>
          <a:p>
            <a:r>
              <a:rPr lang="en-US" altLang="zh-CN" dirty="0"/>
              <a:t>Appendix  </a:t>
            </a:r>
            <a:endParaRPr lang="zh-CN" altLang="en-US" dirty="0"/>
          </a:p>
        </p:txBody>
      </p:sp>
      <p:sp>
        <p:nvSpPr>
          <p:cNvPr id="4" name="灯片编号占位符 3">
            <a:extLst>
              <a:ext uri="{FF2B5EF4-FFF2-40B4-BE49-F238E27FC236}">
                <a16:creationId xmlns:a16="http://schemas.microsoft.com/office/drawing/2014/main" id="{564676F3-F19E-483B-B0E0-89265828692A}"/>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pic>
        <p:nvPicPr>
          <p:cNvPr id="7" name="图片 6">
            <a:extLst>
              <a:ext uri="{FF2B5EF4-FFF2-40B4-BE49-F238E27FC236}">
                <a16:creationId xmlns:a16="http://schemas.microsoft.com/office/drawing/2014/main" id="{22D2089C-FEC9-4AD6-8F45-34D586F5EFBE}"/>
              </a:ext>
            </a:extLst>
          </p:cNvPr>
          <p:cNvPicPr>
            <a:picLocks noChangeAspect="1"/>
          </p:cNvPicPr>
          <p:nvPr/>
        </p:nvPicPr>
        <p:blipFill>
          <a:blip r:embed="rId2"/>
          <a:stretch>
            <a:fillRect/>
          </a:stretch>
        </p:blipFill>
        <p:spPr>
          <a:xfrm>
            <a:off x="179513" y="2602346"/>
            <a:ext cx="4641378" cy="3481033"/>
          </a:xfrm>
          <a:prstGeom prst="rect">
            <a:avLst/>
          </a:prstGeom>
        </p:spPr>
      </p:pic>
      <p:pic>
        <p:nvPicPr>
          <p:cNvPr id="8" name="图片 7">
            <a:extLst>
              <a:ext uri="{FF2B5EF4-FFF2-40B4-BE49-F238E27FC236}">
                <a16:creationId xmlns:a16="http://schemas.microsoft.com/office/drawing/2014/main" id="{81A952F7-B176-4510-AC0F-990A2EDC9C81}"/>
              </a:ext>
            </a:extLst>
          </p:cNvPr>
          <p:cNvPicPr>
            <a:picLocks noChangeAspect="1"/>
          </p:cNvPicPr>
          <p:nvPr/>
        </p:nvPicPr>
        <p:blipFill>
          <a:blip r:embed="rId3"/>
          <a:stretch>
            <a:fillRect/>
          </a:stretch>
        </p:blipFill>
        <p:spPr>
          <a:xfrm>
            <a:off x="4502625" y="2658511"/>
            <a:ext cx="4641375" cy="3481032"/>
          </a:xfrm>
          <a:prstGeom prst="rect">
            <a:avLst/>
          </a:prstGeom>
        </p:spPr>
      </p:pic>
    </p:spTree>
    <p:extLst>
      <p:ext uri="{BB962C8B-B14F-4D97-AF65-F5344CB8AC3E}">
        <p14:creationId xmlns:p14="http://schemas.microsoft.com/office/powerpoint/2010/main" val="326115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6" name="内容占位符 2">
            <a:extLst>
              <a:ext uri="{FF2B5EF4-FFF2-40B4-BE49-F238E27FC236}">
                <a16:creationId xmlns:a16="http://schemas.microsoft.com/office/drawing/2014/main" id="{1246F96A-B57E-4759-90A3-2C5F3247C635}"/>
              </a:ext>
            </a:extLst>
          </p:cNvPr>
          <p:cNvSpPr>
            <a:spLocks noGrp="1"/>
          </p:cNvSpPr>
          <p:nvPr>
            <p:ph idx="1"/>
          </p:nvPr>
        </p:nvSpPr>
        <p:spPr>
          <a:xfrm>
            <a:off x="685799" y="1647015"/>
            <a:ext cx="7770813" cy="4113213"/>
          </a:xfrm>
        </p:spPr>
        <p:txBody>
          <a:bodyPr/>
          <a:lstStyle/>
          <a:p>
            <a:pPr>
              <a:buFont typeface="Wingdings" panose="05000000000000000000" pitchFamily="2" charset="2"/>
              <a:buChar char="Ø"/>
            </a:pPr>
            <a:r>
              <a:rPr lang="en-US" altLang="zh-CN" dirty="0"/>
              <a:t>The wake-up message is based on millisecond spaced bursts of BPSK modulated UWB pulses at the 62.4 MHz PRF of the HRP UWB PHY, with each wakeup burst (WUB) consisting of 500 ±5% pulses (i.e., 4000 chips±5%), which is approximately 8.0 µs in duration.</a:t>
            </a:r>
          </a:p>
          <a:p>
            <a:pPr>
              <a:buFont typeface="Wingdings" panose="05000000000000000000" pitchFamily="2" charset="2"/>
              <a:buChar char="Ø"/>
            </a:pPr>
            <a:r>
              <a:rPr lang="en-US" altLang="zh-CN" dirty="0"/>
              <a:t>Each WUB signals one bit using </a:t>
            </a:r>
            <a:r>
              <a:rPr lang="en-US" altLang="zh-CN" dirty="0">
                <a:solidFill>
                  <a:srgbClr val="FF0000"/>
                </a:solidFill>
              </a:rPr>
              <a:t>OOK</a:t>
            </a:r>
            <a:r>
              <a:rPr lang="en-US" altLang="zh-CN" dirty="0"/>
              <a:t> where presence of the WUB is a binary 1 and absence of the WUB is a binary 0</a:t>
            </a:r>
            <a:endParaRPr lang="zh-CN" altLang="en-US" dirty="0"/>
          </a:p>
        </p:txBody>
      </p:sp>
      <p:pic>
        <p:nvPicPr>
          <p:cNvPr id="3" name="图片 2">
            <a:extLst>
              <a:ext uri="{FF2B5EF4-FFF2-40B4-BE49-F238E27FC236}">
                <a16:creationId xmlns:a16="http://schemas.microsoft.com/office/drawing/2014/main" id="{CBF63D1F-3FC9-43F4-8208-8BF85DC9F779}"/>
              </a:ext>
            </a:extLst>
          </p:cNvPr>
          <p:cNvPicPr>
            <a:picLocks noChangeAspect="1"/>
          </p:cNvPicPr>
          <p:nvPr/>
        </p:nvPicPr>
        <p:blipFill>
          <a:blip r:embed="rId2"/>
          <a:stretch>
            <a:fillRect/>
          </a:stretch>
        </p:blipFill>
        <p:spPr>
          <a:xfrm>
            <a:off x="2604430" y="4653136"/>
            <a:ext cx="4009752" cy="1860974"/>
          </a:xfrm>
          <a:prstGeom prst="rect">
            <a:avLst/>
          </a:prstGeom>
        </p:spPr>
      </p:pic>
    </p:spTree>
    <p:extLst>
      <p:ext uri="{BB962C8B-B14F-4D97-AF65-F5344CB8AC3E}">
        <p14:creationId xmlns:p14="http://schemas.microsoft.com/office/powerpoint/2010/main" val="319170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内容占位符 2">
            <a:extLst>
              <a:ext uri="{FF2B5EF4-FFF2-40B4-BE49-F238E27FC236}">
                <a16:creationId xmlns:a16="http://schemas.microsoft.com/office/drawing/2014/main" id="{085F9D34-EB97-42DA-A852-DA43FF0511CC}"/>
              </a:ext>
            </a:extLst>
          </p:cNvPr>
          <p:cNvSpPr>
            <a:spLocks noGrp="1"/>
          </p:cNvSpPr>
          <p:nvPr>
            <p:ph idx="1"/>
          </p:nvPr>
        </p:nvSpPr>
        <p:spPr>
          <a:xfrm>
            <a:off x="685800" y="1803995"/>
            <a:ext cx="7770813" cy="4113213"/>
          </a:xfrm>
        </p:spPr>
        <p:txBody>
          <a:bodyPr/>
          <a:lstStyle/>
          <a:p>
            <a:pPr>
              <a:buFont typeface="Wingdings" panose="05000000000000000000" pitchFamily="2" charset="2"/>
              <a:buChar char="Ø"/>
            </a:pPr>
            <a:r>
              <a:rPr lang="en-US" altLang="zh-CN" dirty="0"/>
              <a:t>Since the WUB is at the PRF of 62.4 MHz with unknown sequence, any UWB signal at the </a:t>
            </a:r>
            <a:r>
              <a:rPr lang="en-US" altLang="zh-CN" dirty="0">
                <a:solidFill>
                  <a:srgbClr val="FF0000"/>
                </a:solidFill>
              </a:rPr>
              <a:t>mean PRF of 62.4</a:t>
            </a:r>
            <a:r>
              <a:rPr lang="zh-CN" altLang="en-US" dirty="0">
                <a:solidFill>
                  <a:srgbClr val="FF0000"/>
                </a:solidFill>
              </a:rPr>
              <a:t>*</a:t>
            </a:r>
            <a:r>
              <a:rPr lang="en-US" altLang="zh-CN" dirty="0">
                <a:solidFill>
                  <a:srgbClr val="FF0000"/>
                </a:solidFill>
              </a:rPr>
              <a:t>k MHz will be misinterpreted as WUB</a:t>
            </a:r>
            <a:r>
              <a:rPr lang="en-US" altLang="zh-CN" dirty="0"/>
              <a:t>.  </a:t>
            </a:r>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Ø"/>
            </a:pPr>
            <a:r>
              <a:rPr lang="en-US" altLang="zh-CN" dirty="0"/>
              <a:t>The transmission of binary 0 is susceptible to the interference</a:t>
            </a:r>
          </a:p>
        </p:txBody>
      </p:sp>
      <p:pic>
        <p:nvPicPr>
          <p:cNvPr id="9" name="图片 8">
            <a:extLst>
              <a:ext uri="{FF2B5EF4-FFF2-40B4-BE49-F238E27FC236}">
                <a16:creationId xmlns:a16="http://schemas.microsoft.com/office/drawing/2014/main" id="{1BFB4461-30FF-4329-87D5-0CBDE89CA840}"/>
              </a:ext>
            </a:extLst>
          </p:cNvPr>
          <p:cNvPicPr>
            <a:picLocks noChangeAspect="1"/>
          </p:cNvPicPr>
          <p:nvPr/>
        </p:nvPicPr>
        <p:blipFill>
          <a:blip r:embed="rId2"/>
          <a:stretch>
            <a:fillRect/>
          </a:stretch>
        </p:blipFill>
        <p:spPr>
          <a:xfrm>
            <a:off x="825522" y="3085282"/>
            <a:ext cx="7567567" cy="2074019"/>
          </a:xfrm>
          <a:prstGeom prst="rect">
            <a:avLst/>
          </a:prstGeom>
        </p:spPr>
      </p:pic>
    </p:spTree>
    <p:extLst>
      <p:ext uri="{BB962C8B-B14F-4D97-AF65-F5344CB8AC3E}">
        <p14:creationId xmlns:p14="http://schemas.microsoft.com/office/powerpoint/2010/main" val="250307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内容占位符 2">
            <a:extLst>
              <a:ext uri="{FF2B5EF4-FFF2-40B4-BE49-F238E27FC236}">
                <a16:creationId xmlns:a16="http://schemas.microsoft.com/office/drawing/2014/main" id="{085F9D34-EB97-42DA-A852-DA43FF0511CC}"/>
              </a:ext>
            </a:extLst>
          </p:cNvPr>
          <p:cNvSpPr>
            <a:spLocks noGrp="1"/>
          </p:cNvSpPr>
          <p:nvPr>
            <p:ph idx="1"/>
          </p:nvPr>
        </p:nvSpPr>
        <p:spPr>
          <a:xfrm>
            <a:off x="685800" y="1803995"/>
            <a:ext cx="7770813" cy="4113213"/>
          </a:xfrm>
        </p:spPr>
        <p:txBody>
          <a:bodyPr/>
          <a:lstStyle/>
          <a:p>
            <a:pPr>
              <a:buFont typeface="Wingdings" panose="05000000000000000000" pitchFamily="2" charset="2"/>
              <a:buChar char="Ø"/>
            </a:pPr>
            <a:r>
              <a:rPr lang="en-US" altLang="zh-CN" dirty="0"/>
              <a:t>The demodulation of WUB requires calculation of detector threshold based on SYNC signal</a:t>
            </a:r>
          </a:p>
          <a:p>
            <a:pPr>
              <a:buFont typeface="Wingdings" panose="05000000000000000000" pitchFamily="2" charset="2"/>
              <a:buChar char="Ø"/>
            </a:pPr>
            <a:r>
              <a:rPr lang="en-US" altLang="zh-CN" dirty="0"/>
              <a:t>The balance of 0 →1 and 1 →0 error probability will have a great impact on the decoding performance </a:t>
            </a:r>
          </a:p>
        </p:txBody>
      </p:sp>
    </p:spTree>
    <p:extLst>
      <p:ext uri="{BB962C8B-B14F-4D97-AF65-F5344CB8AC3E}">
        <p14:creationId xmlns:p14="http://schemas.microsoft.com/office/powerpoint/2010/main" val="3734957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BA85-6725-4414-996B-89583BEAD3DE}"/>
              </a:ext>
            </a:extLst>
          </p:cNvPr>
          <p:cNvSpPr>
            <a:spLocks noGrp="1"/>
          </p:cNvSpPr>
          <p:nvPr>
            <p:ph type="title"/>
          </p:nvPr>
        </p:nvSpPr>
        <p:spPr>
          <a:xfrm>
            <a:off x="540854" y="685800"/>
            <a:ext cx="8062292" cy="1065213"/>
          </a:xfrm>
        </p:spPr>
        <p:txBody>
          <a:bodyPr/>
          <a:lstStyle/>
          <a:p>
            <a:r>
              <a:rPr lang="en-US" altLang="zh-CN" dirty="0"/>
              <a:t>Proposed WUB modulation method</a:t>
            </a:r>
            <a:endParaRPr lang="zh-CN" altLang="en-US" dirty="0"/>
          </a:p>
        </p:txBody>
      </p:sp>
      <p:sp>
        <p:nvSpPr>
          <p:cNvPr id="3" name="内容占位符 2">
            <a:extLst>
              <a:ext uri="{FF2B5EF4-FFF2-40B4-BE49-F238E27FC236}">
                <a16:creationId xmlns:a16="http://schemas.microsoft.com/office/drawing/2014/main" id="{6A6F7016-DE4B-4D73-B7CF-24ED2A2D6EFC}"/>
              </a:ext>
            </a:extLst>
          </p:cNvPr>
          <p:cNvSpPr>
            <a:spLocks noGrp="1"/>
          </p:cNvSpPr>
          <p:nvPr>
            <p:ph idx="1"/>
          </p:nvPr>
        </p:nvSpPr>
        <p:spPr>
          <a:xfrm>
            <a:off x="540854" y="1815753"/>
            <a:ext cx="8136904" cy="4113213"/>
          </a:xfrm>
        </p:spPr>
        <p:txBody>
          <a:bodyPr/>
          <a:lstStyle/>
          <a:p>
            <a:pPr>
              <a:buFont typeface="Wingdings" panose="05000000000000000000" pitchFamily="2" charset="2"/>
              <a:buChar char="Ø"/>
            </a:pPr>
            <a:r>
              <a:rPr lang="en-US" altLang="zh-CN" dirty="0"/>
              <a:t>Each WUB contains two candidate time intervals for the BPSK modulated UWB pulses </a:t>
            </a:r>
          </a:p>
          <a:p>
            <a:pPr>
              <a:buFont typeface="Wingdings" panose="05000000000000000000" pitchFamily="2" charset="2"/>
              <a:buChar char="Ø"/>
            </a:pPr>
            <a:r>
              <a:rPr lang="en-US" altLang="zh-CN" dirty="0"/>
              <a:t>The BPSK modulated UWB pulses are transmitted only in one of the two interval based on the coded wake-up ID bit to send</a:t>
            </a:r>
          </a:p>
          <a:p>
            <a:pPr>
              <a:buFont typeface="Wingdings" panose="05000000000000000000" pitchFamily="2" charset="2"/>
              <a:buChar char="Ø"/>
            </a:pPr>
            <a:endParaRPr lang="zh-CN" altLang="en-US" dirty="0"/>
          </a:p>
        </p:txBody>
      </p:sp>
      <p:sp>
        <p:nvSpPr>
          <p:cNvPr id="4" name="灯片编号占位符 3">
            <a:extLst>
              <a:ext uri="{FF2B5EF4-FFF2-40B4-BE49-F238E27FC236}">
                <a16:creationId xmlns:a16="http://schemas.microsoft.com/office/drawing/2014/main" id="{E3D58E87-C60B-4865-A205-7EC55380CD8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文本框 7">
            <a:extLst>
              <a:ext uri="{FF2B5EF4-FFF2-40B4-BE49-F238E27FC236}">
                <a16:creationId xmlns:a16="http://schemas.microsoft.com/office/drawing/2014/main" id="{0AB67530-3F3D-4644-9CA6-E919AE163B12}"/>
              </a:ext>
            </a:extLst>
          </p:cNvPr>
          <p:cNvSpPr txBox="1"/>
          <p:nvPr/>
        </p:nvSpPr>
        <p:spPr>
          <a:xfrm>
            <a:off x="1444724" y="6002923"/>
            <a:ext cx="1728192" cy="338554"/>
          </a:xfrm>
          <a:prstGeom prst="rect">
            <a:avLst/>
          </a:prstGeom>
          <a:noFill/>
        </p:spPr>
        <p:txBody>
          <a:bodyPr wrap="square" rtlCol="0">
            <a:spAutoFit/>
          </a:bodyPr>
          <a:lstStyle/>
          <a:p>
            <a:pPr algn="ctr"/>
            <a:r>
              <a:rPr lang="en-US" altLang="zh-CN" sz="1600" b="1" dirty="0">
                <a:solidFill>
                  <a:schemeClr val="tx1"/>
                </a:solidFill>
              </a:rPr>
              <a:t>Binary 0</a:t>
            </a:r>
            <a:endParaRPr lang="zh-CN" altLang="en-US" sz="1600" b="1" dirty="0">
              <a:solidFill>
                <a:schemeClr val="tx1"/>
              </a:solidFill>
            </a:endParaRPr>
          </a:p>
        </p:txBody>
      </p:sp>
      <p:sp>
        <p:nvSpPr>
          <p:cNvPr id="9" name="文本框 8">
            <a:extLst>
              <a:ext uri="{FF2B5EF4-FFF2-40B4-BE49-F238E27FC236}">
                <a16:creationId xmlns:a16="http://schemas.microsoft.com/office/drawing/2014/main" id="{F0509420-59A2-4BDD-82DE-6B320187A70B}"/>
              </a:ext>
            </a:extLst>
          </p:cNvPr>
          <p:cNvSpPr txBox="1"/>
          <p:nvPr/>
        </p:nvSpPr>
        <p:spPr>
          <a:xfrm>
            <a:off x="5796136" y="5996932"/>
            <a:ext cx="1728192" cy="338554"/>
          </a:xfrm>
          <a:prstGeom prst="rect">
            <a:avLst/>
          </a:prstGeom>
          <a:noFill/>
        </p:spPr>
        <p:txBody>
          <a:bodyPr wrap="square" rtlCol="0">
            <a:spAutoFit/>
          </a:bodyPr>
          <a:lstStyle/>
          <a:p>
            <a:pPr algn="ctr"/>
            <a:r>
              <a:rPr lang="en-US" altLang="zh-CN" sz="1600" b="1" dirty="0">
                <a:solidFill>
                  <a:schemeClr val="tx1"/>
                </a:solidFill>
              </a:rPr>
              <a:t>Binary 1</a:t>
            </a:r>
            <a:endParaRPr lang="zh-CN" altLang="en-US" sz="1600" b="1" dirty="0">
              <a:solidFill>
                <a:schemeClr val="tx1"/>
              </a:solidFill>
            </a:endParaRPr>
          </a:p>
        </p:txBody>
      </p:sp>
      <p:pic>
        <p:nvPicPr>
          <p:cNvPr id="11" name="图片 10">
            <a:extLst>
              <a:ext uri="{FF2B5EF4-FFF2-40B4-BE49-F238E27FC236}">
                <a16:creationId xmlns:a16="http://schemas.microsoft.com/office/drawing/2014/main" id="{C616FF66-74A6-4088-B94E-C9AC9A79D381}"/>
              </a:ext>
            </a:extLst>
          </p:cNvPr>
          <p:cNvPicPr>
            <a:picLocks noChangeAspect="1"/>
          </p:cNvPicPr>
          <p:nvPr/>
        </p:nvPicPr>
        <p:blipFill>
          <a:blip r:embed="rId2"/>
          <a:stretch>
            <a:fillRect/>
          </a:stretch>
        </p:blipFill>
        <p:spPr>
          <a:xfrm>
            <a:off x="540854" y="3872360"/>
            <a:ext cx="8136904" cy="2200349"/>
          </a:xfrm>
          <a:prstGeom prst="rect">
            <a:avLst/>
          </a:prstGeom>
        </p:spPr>
      </p:pic>
    </p:spTree>
    <p:extLst>
      <p:ext uri="{BB962C8B-B14F-4D97-AF65-F5344CB8AC3E}">
        <p14:creationId xmlns:p14="http://schemas.microsoft.com/office/powerpoint/2010/main" val="380591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BA85-6725-4414-996B-89583BEAD3DE}"/>
              </a:ext>
            </a:extLst>
          </p:cNvPr>
          <p:cNvSpPr>
            <a:spLocks noGrp="1"/>
          </p:cNvSpPr>
          <p:nvPr>
            <p:ph type="title"/>
          </p:nvPr>
        </p:nvSpPr>
        <p:spPr>
          <a:xfrm>
            <a:off x="540854" y="685800"/>
            <a:ext cx="7915759" cy="1065213"/>
          </a:xfrm>
        </p:spPr>
        <p:txBody>
          <a:bodyPr/>
          <a:lstStyle/>
          <a:p>
            <a:r>
              <a:rPr lang="en-US" altLang="zh-CN" dirty="0"/>
              <a:t>Propose WUB demodulation method</a:t>
            </a:r>
            <a:endParaRPr lang="zh-CN" altLang="en-US" dirty="0"/>
          </a:p>
        </p:txBody>
      </p:sp>
      <p:sp>
        <p:nvSpPr>
          <p:cNvPr id="3" name="内容占位符 2">
            <a:extLst>
              <a:ext uri="{FF2B5EF4-FFF2-40B4-BE49-F238E27FC236}">
                <a16:creationId xmlns:a16="http://schemas.microsoft.com/office/drawing/2014/main" id="{6A6F7016-DE4B-4D73-B7CF-24ED2A2D6EFC}"/>
              </a:ext>
            </a:extLst>
          </p:cNvPr>
          <p:cNvSpPr>
            <a:spLocks noGrp="1"/>
          </p:cNvSpPr>
          <p:nvPr>
            <p:ph idx="1"/>
          </p:nvPr>
        </p:nvSpPr>
        <p:spPr>
          <a:xfrm>
            <a:off x="540854" y="1916832"/>
            <a:ext cx="8136904" cy="3753173"/>
          </a:xfrm>
        </p:spPr>
        <p:txBody>
          <a:bodyPr/>
          <a:lstStyle/>
          <a:p>
            <a:pPr>
              <a:buFont typeface="Wingdings" panose="05000000000000000000" pitchFamily="2" charset="2"/>
              <a:buChar char="Ø"/>
            </a:pPr>
            <a:r>
              <a:rPr lang="en-US" altLang="zh-CN" dirty="0"/>
              <a:t>The receiver demodulate the WUB by comparing the accumulated energy during two candidate time intervals </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r>
              <a:rPr lang="en-US" altLang="zh-CN" dirty="0"/>
              <a:t>Demodulation metric as follows, where E0 and E1 are the corresponding accumulated energy of the two intervals</a:t>
            </a:r>
            <a:endParaRPr lang="zh-CN" altLang="en-US" dirty="0"/>
          </a:p>
        </p:txBody>
      </p:sp>
      <p:sp>
        <p:nvSpPr>
          <p:cNvPr id="4" name="灯片编号占位符 3">
            <a:extLst>
              <a:ext uri="{FF2B5EF4-FFF2-40B4-BE49-F238E27FC236}">
                <a16:creationId xmlns:a16="http://schemas.microsoft.com/office/drawing/2014/main" id="{E3D58E87-C60B-4865-A205-7EC55380CD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mc:AlternateContent xmlns:mc="http://schemas.openxmlformats.org/markup-compatibility/2006" xmlns:a14="http://schemas.microsoft.com/office/drawing/2010/main">
        <mc:Choice Requires="a14">
          <p:sp>
            <p:nvSpPr>
              <p:cNvPr id="10" name="文本框 9">
                <a:extLst>
                  <a:ext uri="{FF2B5EF4-FFF2-40B4-BE49-F238E27FC236}">
                    <a16:creationId xmlns:a16="http://schemas.microsoft.com/office/drawing/2014/main" id="{5BB98050-AD89-4A51-AD4C-B9BD14E1B0B7}"/>
                  </a:ext>
                </a:extLst>
              </p:cNvPr>
              <p:cNvSpPr txBox="1"/>
              <p:nvPr/>
            </p:nvSpPr>
            <p:spPr>
              <a:xfrm>
                <a:off x="3429530" y="5357986"/>
                <a:ext cx="2150582" cy="738664"/>
              </a:xfrm>
              <a:prstGeom prst="rect">
                <a:avLst/>
              </a:prstGeom>
              <a:noFill/>
            </p:spPr>
            <p:txBody>
              <a:bodyPr wrap="square" lIns="0" tIns="0" rIns="0" bIns="0" rtlCol="0">
                <a:spAutoFit/>
              </a:bodyPr>
              <a:lstStyle/>
              <a:p>
                <a:pPr algn="ctr"/>
                <a:r>
                  <a:rPr lang="en-US" altLang="zh-CN" dirty="0">
                    <a:solidFill>
                      <a:schemeClr val="tx1"/>
                    </a:solidFill>
                  </a:rPr>
                  <a:t>E0</a:t>
                </a:r>
                <a14:m>
                  <m:oMath xmlns:m="http://schemas.openxmlformats.org/officeDocument/2006/math">
                    <m:r>
                      <a:rPr lang="en-US" altLang="zh-CN" i="1" smtClean="0">
                        <a:solidFill>
                          <a:schemeClr val="tx1"/>
                        </a:solidFill>
                        <a:latin typeface="Cambria Math" panose="02040503050406030204" pitchFamily="18" charset="0"/>
                        <a:ea typeface="Cambria Math" panose="02040503050406030204" pitchFamily="18" charset="0"/>
                      </a:rPr>
                      <m:t>&lt;</m:t>
                    </m:r>
                  </m:oMath>
                </a14:m>
                <a:r>
                  <a:rPr lang="en-US" altLang="zh-CN" dirty="0">
                    <a:solidFill>
                      <a:schemeClr val="tx1"/>
                    </a:solidFill>
                  </a:rPr>
                  <a:t>E1    </a:t>
                </a:r>
                <a:r>
                  <a:rPr lang="en-US" altLang="zh-CN" dirty="0">
                    <a:solidFill>
                      <a:schemeClr val="tx1"/>
                    </a:solidFill>
                    <a:sym typeface="Wingdings" panose="05000000000000000000" pitchFamily="2" charset="2"/>
                  </a:rPr>
                  <a:t>     </a:t>
                </a:r>
                <a:r>
                  <a:rPr lang="en-US" altLang="zh-CN" dirty="0">
                    <a:solidFill>
                      <a:schemeClr val="tx1"/>
                    </a:solidFill>
                  </a:rPr>
                  <a:t>0</a:t>
                </a:r>
              </a:p>
              <a:p>
                <a:pPr algn="ctr"/>
                <a:r>
                  <a:rPr lang="en-US" altLang="zh-CN" dirty="0">
                    <a:solidFill>
                      <a:schemeClr val="tx1"/>
                    </a:solidFill>
                  </a:rPr>
                  <a:t>E0</a:t>
                </a:r>
                <a14:m>
                  <m:oMath xmlns:m="http://schemas.openxmlformats.org/officeDocument/2006/math">
                    <m:r>
                      <a:rPr lang="en-US" altLang="zh-CN" i="1" smtClean="0">
                        <a:solidFill>
                          <a:schemeClr val="tx1"/>
                        </a:solidFill>
                        <a:latin typeface="Cambria Math" panose="02040503050406030204" pitchFamily="18" charset="0"/>
                        <a:ea typeface="Cambria Math" panose="02040503050406030204" pitchFamily="18" charset="0"/>
                      </a:rPr>
                      <m:t>&gt;</m:t>
                    </m:r>
                  </m:oMath>
                </a14:m>
                <a:r>
                  <a:rPr lang="en-US" altLang="zh-CN" dirty="0">
                    <a:solidFill>
                      <a:schemeClr val="tx1"/>
                    </a:solidFill>
                  </a:rPr>
                  <a:t>E1    </a:t>
                </a:r>
                <a:r>
                  <a:rPr lang="en-US" altLang="zh-CN" dirty="0">
                    <a:solidFill>
                      <a:schemeClr val="tx1"/>
                    </a:solidFill>
                    <a:sym typeface="Wingdings" panose="05000000000000000000" pitchFamily="2" charset="2"/>
                  </a:rPr>
                  <a:t></a:t>
                </a:r>
                <a:r>
                  <a:rPr lang="en-US" altLang="zh-CN" dirty="0">
                    <a:solidFill>
                      <a:schemeClr val="tx1"/>
                    </a:solidFill>
                  </a:rPr>
                  <a:t>     1</a:t>
                </a:r>
                <a:endParaRPr lang="zh-CN" altLang="en-US" dirty="0">
                  <a:solidFill>
                    <a:schemeClr val="tx1"/>
                  </a:solidFill>
                </a:endParaRPr>
              </a:p>
            </p:txBody>
          </p:sp>
        </mc:Choice>
        <mc:Fallback xmlns="">
          <p:sp>
            <p:nvSpPr>
              <p:cNvPr id="10" name="文本框 9">
                <a:extLst>
                  <a:ext uri="{FF2B5EF4-FFF2-40B4-BE49-F238E27FC236}">
                    <a16:creationId xmlns:a16="http://schemas.microsoft.com/office/drawing/2014/main" id="{5BB98050-AD89-4A51-AD4C-B9BD14E1B0B7}"/>
                  </a:ext>
                </a:extLst>
              </p:cNvPr>
              <p:cNvSpPr txBox="1">
                <a:spLocks noRot="1" noChangeAspect="1" noMove="1" noResize="1" noEditPoints="1" noAdjustHandles="1" noChangeArrowheads="1" noChangeShapeType="1" noTextEdit="1"/>
              </p:cNvSpPr>
              <p:nvPr/>
            </p:nvSpPr>
            <p:spPr>
              <a:xfrm>
                <a:off x="3429530" y="5357986"/>
                <a:ext cx="2150582" cy="738664"/>
              </a:xfrm>
              <a:prstGeom prst="rect">
                <a:avLst/>
              </a:prstGeom>
              <a:blipFill>
                <a:blip r:embed="rId2"/>
                <a:stretch>
                  <a:fillRect l="-6250" t="-13223" r="-6250" b="-23967"/>
                </a:stretch>
              </a:blipFill>
            </p:spPr>
            <p:txBody>
              <a:bodyPr/>
              <a:lstStyle/>
              <a:p>
                <a:r>
                  <a:rPr lang="zh-CN" altLang="en-US">
                    <a:noFill/>
                  </a:rPr>
                  <a:t> </a:t>
                </a:r>
              </a:p>
            </p:txBody>
          </p:sp>
        </mc:Fallback>
      </mc:AlternateContent>
      <p:pic>
        <p:nvPicPr>
          <p:cNvPr id="6" name="图片 5">
            <a:extLst>
              <a:ext uri="{FF2B5EF4-FFF2-40B4-BE49-F238E27FC236}">
                <a16:creationId xmlns:a16="http://schemas.microsoft.com/office/drawing/2014/main" id="{95B8071B-BF39-4B9E-B9C4-D2A4DB479241}"/>
              </a:ext>
            </a:extLst>
          </p:cNvPr>
          <p:cNvPicPr>
            <a:picLocks noChangeAspect="1"/>
          </p:cNvPicPr>
          <p:nvPr/>
        </p:nvPicPr>
        <p:blipFill>
          <a:blip r:embed="rId3"/>
          <a:stretch>
            <a:fillRect/>
          </a:stretch>
        </p:blipFill>
        <p:spPr>
          <a:xfrm>
            <a:off x="1555508" y="2780928"/>
            <a:ext cx="5886450" cy="1771650"/>
          </a:xfrm>
          <a:prstGeom prst="rect">
            <a:avLst/>
          </a:prstGeom>
        </p:spPr>
      </p:pic>
    </p:spTree>
    <p:extLst>
      <p:ext uri="{BB962C8B-B14F-4D97-AF65-F5344CB8AC3E}">
        <p14:creationId xmlns:p14="http://schemas.microsoft.com/office/powerpoint/2010/main" val="95688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BA85-6725-4414-996B-89583BEAD3DE}"/>
              </a:ext>
            </a:extLst>
          </p:cNvPr>
          <p:cNvSpPr>
            <a:spLocks noGrp="1"/>
          </p:cNvSpPr>
          <p:nvPr>
            <p:ph type="title"/>
          </p:nvPr>
        </p:nvSpPr>
        <p:spPr>
          <a:xfrm>
            <a:off x="540854" y="685800"/>
            <a:ext cx="7915759" cy="1065213"/>
          </a:xfrm>
        </p:spPr>
        <p:txBody>
          <a:bodyPr/>
          <a:lstStyle/>
          <a:p>
            <a:r>
              <a:rPr lang="en-US" altLang="zh-CN" dirty="0"/>
              <a:t>Simulations</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6A6F7016-DE4B-4D73-B7CF-24ED2A2D6EFC}"/>
                  </a:ext>
                </a:extLst>
              </p:cNvPr>
              <p:cNvSpPr>
                <a:spLocks noGrp="1"/>
              </p:cNvSpPr>
              <p:nvPr>
                <p:ph idx="1"/>
              </p:nvPr>
            </p:nvSpPr>
            <p:spPr>
              <a:xfrm>
                <a:off x="540854" y="1552413"/>
                <a:ext cx="8136904" cy="3753173"/>
              </a:xfrm>
            </p:spPr>
            <p:txBody>
              <a:bodyPr/>
              <a:lstStyle/>
              <a:p>
                <a:pPr>
                  <a:buFont typeface="Wingdings" panose="05000000000000000000" pitchFamily="2" charset="2"/>
                  <a:buChar char="Ø"/>
                </a:pPr>
                <a:r>
                  <a:rPr lang="en-US" altLang="zh-CN" dirty="0"/>
                  <a:t>The demodulation </a:t>
                </a:r>
                <a:r>
                  <a:rPr lang="en-US" altLang="zh-CN" dirty="0">
                    <a:solidFill>
                      <a:srgbClr val="FF0000"/>
                    </a:solidFill>
                  </a:rPr>
                  <a:t>threshold is set to </a:t>
                </a:r>
                <a14:m>
                  <m:oMath xmlns:m="http://schemas.openxmlformats.org/officeDocument/2006/math">
                    <m:f>
                      <m:fPr>
                        <m:ctrlPr>
                          <a:rPr lang="en-US" altLang="zh-CN" i="1" smtClean="0">
                            <a:solidFill>
                              <a:srgbClr val="FF0000"/>
                            </a:solidFill>
                            <a:latin typeface="Cambria Math" panose="02040503050406030204" pitchFamily="18" charset="0"/>
                          </a:rPr>
                        </m:ctrlPr>
                      </m:fPr>
                      <m:num>
                        <m:r>
                          <a:rPr lang="en-US" altLang="zh-CN" b="1" i="1" smtClean="0">
                            <a:solidFill>
                              <a:srgbClr val="FF0000"/>
                            </a:solidFill>
                            <a:latin typeface="Cambria Math" panose="02040503050406030204" pitchFamily="18" charset="0"/>
                          </a:rPr>
                          <m:t>𝑬</m:t>
                        </m:r>
                      </m:num>
                      <m:den>
                        <m:r>
                          <a:rPr lang="en-US" altLang="zh-CN" b="1" i="1" smtClean="0">
                            <a:solidFill>
                              <a:srgbClr val="FF0000"/>
                            </a:solidFill>
                            <a:latin typeface="Cambria Math" panose="02040503050406030204" pitchFamily="18" charset="0"/>
                          </a:rPr>
                          <m:t>𝟐</m:t>
                        </m:r>
                      </m:den>
                    </m:f>
                    <m:r>
                      <a:rPr lang="en-US" altLang="zh-CN" b="1" i="1" smtClean="0">
                        <a:solidFill>
                          <a:srgbClr val="FF0000"/>
                        </a:solidFill>
                        <a:latin typeface="Cambria Math" panose="02040503050406030204" pitchFamily="18" charset="0"/>
                      </a:rPr>
                      <m:t>+</m:t>
                    </m:r>
                    <m:sSub>
                      <m:sSubPr>
                        <m:ctrlPr>
                          <a:rPr lang="en-US" altLang="zh-CN" b="1" i="1" smtClean="0">
                            <a:solidFill>
                              <a:srgbClr val="FF0000"/>
                            </a:solidFill>
                            <a:latin typeface="Cambria Math" panose="02040503050406030204" pitchFamily="18" charset="0"/>
                          </a:rPr>
                        </m:ctrlPr>
                      </m:sSubPr>
                      <m:e>
                        <m:r>
                          <a:rPr lang="en-US" altLang="zh-CN" b="1" i="1" smtClean="0">
                            <a:solidFill>
                              <a:srgbClr val="FF0000"/>
                            </a:solidFill>
                            <a:latin typeface="Cambria Math" panose="02040503050406030204" pitchFamily="18" charset="0"/>
                          </a:rPr>
                          <m:t>𝑷</m:t>
                        </m:r>
                      </m:e>
                      <m:sub>
                        <m:r>
                          <a:rPr lang="en-US" altLang="zh-CN" b="1" i="1" smtClean="0">
                            <a:solidFill>
                              <a:srgbClr val="FF0000"/>
                            </a:solidFill>
                            <a:latin typeface="Cambria Math" panose="02040503050406030204" pitchFamily="18" charset="0"/>
                          </a:rPr>
                          <m:t>𝒏</m:t>
                        </m:r>
                      </m:sub>
                    </m:sSub>
                  </m:oMath>
                </a14:m>
                <a:r>
                  <a:rPr lang="en-US" altLang="zh-CN" dirty="0"/>
                  <a:t>, where E is the power of WUB and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𝑷</m:t>
                        </m:r>
                      </m:e>
                      <m:sub>
                        <m:r>
                          <a:rPr lang="en-US" altLang="zh-CN" i="1">
                            <a:latin typeface="Cambria Math" panose="02040503050406030204" pitchFamily="18" charset="0"/>
                          </a:rPr>
                          <m:t>𝒏</m:t>
                        </m:r>
                      </m:sub>
                    </m:sSub>
                  </m:oMath>
                </a14:m>
                <a:r>
                  <a:rPr lang="en-US" altLang="zh-CN" dirty="0"/>
                  <a:t> is the power of AWGN noise</a:t>
                </a:r>
              </a:p>
              <a:p>
                <a:pPr>
                  <a:buFont typeface="Wingdings" panose="05000000000000000000" pitchFamily="2" charset="2"/>
                  <a:buChar char="Ø"/>
                </a:pPr>
                <a:r>
                  <a:rPr lang="en-US" altLang="zh-CN" dirty="0"/>
                  <a:t>OSR=4, m-sequence of length 511 and 255, Butterworth pulse, 1 M bits tested for each SNR</a:t>
                </a:r>
              </a:p>
              <a:p>
                <a:pPr>
                  <a:buFont typeface="Wingdings" panose="05000000000000000000" pitchFamily="2" charset="2"/>
                  <a:buChar char="Ø"/>
                </a:pPr>
                <a:endParaRPr lang="en-US" altLang="zh-CN" dirty="0"/>
              </a:p>
              <a:p>
                <a:pPr marL="0" indent="0"/>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zh-CN" altLang="en-US" dirty="0"/>
              </a:p>
            </p:txBody>
          </p:sp>
        </mc:Choice>
        <mc:Fallback xmlns="">
          <p:sp>
            <p:nvSpPr>
              <p:cNvPr id="3" name="内容占位符 2">
                <a:extLst>
                  <a:ext uri="{FF2B5EF4-FFF2-40B4-BE49-F238E27FC236}">
                    <a16:creationId xmlns:a16="http://schemas.microsoft.com/office/drawing/2014/main" id="{6A6F7016-DE4B-4D73-B7CF-24ED2A2D6EFC}"/>
                  </a:ext>
                </a:extLst>
              </p:cNvPr>
              <p:cNvSpPr>
                <a:spLocks noGrp="1" noRot="1" noChangeAspect="1" noMove="1" noResize="1" noEditPoints="1" noAdjustHandles="1" noChangeArrowheads="1" noChangeShapeType="1" noTextEdit="1"/>
              </p:cNvSpPr>
              <p:nvPr>
                <p:ph idx="1"/>
              </p:nvPr>
            </p:nvSpPr>
            <p:spPr>
              <a:xfrm>
                <a:off x="540854" y="1552413"/>
                <a:ext cx="8136904" cy="3753173"/>
              </a:xfrm>
              <a:blipFill>
                <a:blip r:embed="rId2"/>
                <a:stretch>
                  <a:fillRect l="-1049"/>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id="{E3D58E87-C60B-4865-A205-7EC55380CD8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7" name="图片 6">
            <a:extLst>
              <a:ext uri="{FF2B5EF4-FFF2-40B4-BE49-F238E27FC236}">
                <a16:creationId xmlns:a16="http://schemas.microsoft.com/office/drawing/2014/main" id="{9333170A-AB60-4F1D-B7AD-A44E737078F3}"/>
              </a:ext>
            </a:extLst>
          </p:cNvPr>
          <p:cNvPicPr>
            <a:picLocks noChangeAspect="1"/>
          </p:cNvPicPr>
          <p:nvPr/>
        </p:nvPicPr>
        <p:blipFill>
          <a:blip r:embed="rId3"/>
          <a:stretch>
            <a:fillRect/>
          </a:stretch>
        </p:blipFill>
        <p:spPr>
          <a:xfrm>
            <a:off x="1907704" y="3284984"/>
            <a:ext cx="4520959" cy="3390719"/>
          </a:xfrm>
          <a:prstGeom prst="rect">
            <a:avLst/>
          </a:prstGeom>
        </p:spPr>
      </p:pic>
    </p:spTree>
    <p:extLst>
      <p:ext uri="{BB962C8B-B14F-4D97-AF65-F5344CB8AC3E}">
        <p14:creationId xmlns:p14="http://schemas.microsoft.com/office/powerpoint/2010/main" val="29200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BA85-6725-4414-996B-89583BEAD3DE}"/>
              </a:ext>
            </a:extLst>
          </p:cNvPr>
          <p:cNvSpPr>
            <a:spLocks noGrp="1"/>
          </p:cNvSpPr>
          <p:nvPr>
            <p:ph type="title"/>
          </p:nvPr>
        </p:nvSpPr>
        <p:spPr>
          <a:xfrm>
            <a:off x="540854" y="685800"/>
            <a:ext cx="7915759" cy="1065213"/>
          </a:xfrm>
        </p:spPr>
        <p:txBody>
          <a:bodyPr/>
          <a:lstStyle/>
          <a:p>
            <a:r>
              <a:rPr lang="en-US" altLang="zh-CN" dirty="0"/>
              <a:t>Simulations</a:t>
            </a:r>
            <a:endParaRPr lang="zh-CN" altLang="en-US" dirty="0"/>
          </a:p>
        </p:txBody>
      </p:sp>
      <p:sp>
        <p:nvSpPr>
          <p:cNvPr id="3" name="内容占位符 2">
            <a:extLst>
              <a:ext uri="{FF2B5EF4-FFF2-40B4-BE49-F238E27FC236}">
                <a16:creationId xmlns:a16="http://schemas.microsoft.com/office/drawing/2014/main" id="{6A6F7016-DE4B-4D73-B7CF-24ED2A2D6EFC}"/>
              </a:ext>
            </a:extLst>
          </p:cNvPr>
          <p:cNvSpPr>
            <a:spLocks noGrp="1"/>
          </p:cNvSpPr>
          <p:nvPr>
            <p:ph idx="1"/>
          </p:nvPr>
        </p:nvSpPr>
        <p:spPr>
          <a:xfrm>
            <a:off x="540854" y="1552413"/>
            <a:ext cx="8136904" cy="3753173"/>
          </a:xfrm>
        </p:spPr>
        <p:txBody>
          <a:bodyPr/>
          <a:lstStyle/>
          <a:p>
            <a:pPr>
              <a:buFont typeface="Wingdings" panose="05000000000000000000" pitchFamily="2" charset="2"/>
              <a:buChar char="Ø"/>
            </a:pPr>
            <a:r>
              <a:rPr lang="en-US" altLang="zh-CN" dirty="0"/>
              <a:t>The interference power is </a:t>
            </a:r>
            <a:r>
              <a:rPr lang="en-US" altLang="zh-CN" dirty="0">
                <a:solidFill>
                  <a:srgbClr val="FF0000"/>
                </a:solidFill>
              </a:rPr>
              <a:t>6dB or 9dB less </a:t>
            </a:r>
            <a:r>
              <a:rPr lang="en-US" altLang="zh-CN" dirty="0"/>
              <a:t>with respect to the signal through the whole WUB</a:t>
            </a:r>
          </a:p>
          <a:p>
            <a:pPr>
              <a:buFont typeface="Wingdings" panose="05000000000000000000" pitchFamily="2" charset="2"/>
              <a:buChar char="Ø"/>
            </a:pPr>
            <a:endParaRPr lang="en-US" altLang="zh-CN" dirty="0"/>
          </a:p>
          <a:p>
            <a:pPr marL="0" indent="0"/>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zh-CN" altLang="en-US" dirty="0"/>
          </a:p>
        </p:txBody>
      </p:sp>
      <p:sp>
        <p:nvSpPr>
          <p:cNvPr id="4" name="灯片编号占位符 3">
            <a:extLst>
              <a:ext uri="{FF2B5EF4-FFF2-40B4-BE49-F238E27FC236}">
                <a16:creationId xmlns:a16="http://schemas.microsoft.com/office/drawing/2014/main" id="{E3D58E87-C60B-4865-A205-7EC55380CD8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8" name="图片 7">
            <a:extLst>
              <a:ext uri="{FF2B5EF4-FFF2-40B4-BE49-F238E27FC236}">
                <a16:creationId xmlns:a16="http://schemas.microsoft.com/office/drawing/2014/main" id="{BC68CFEB-255F-47C1-9979-D31C70F38FAB}"/>
              </a:ext>
            </a:extLst>
          </p:cNvPr>
          <p:cNvPicPr>
            <a:picLocks noChangeAspect="1"/>
          </p:cNvPicPr>
          <p:nvPr/>
        </p:nvPicPr>
        <p:blipFill>
          <a:blip r:embed="rId2"/>
          <a:stretch>
            <a:fillRect/>
          </a:stretch>
        </p:blipFill>
        <p:spPr>
          <a:xfrm>
            <a:off x="187947" y="2840829"/>
            <a:ext cx="4421359" cy="3316019"/>
          </a:xfrm>
          <a:prstGeom prst="rect">
            <a:avLst/>
          </a:prstGeom>
        </p:spPr>
      </p:pic>
      <p:pic>
        <p:nvPicPr>
          <p:cNvPr id="9" name="图片 8">
            <a:extLst>
              <a:ext uri="{FF2B5EF4-FFF2-40B4-BE49-F238E27FC236}">
                <a16:creationId xmlns:a16="http://schemas.microsoft.com/office/drawing/2014/main" id="{C4625CFA-E060-4002-B113-0E0E7A178818}"/>
              </a:ext>
            </a:extLst>
          </p:cNvPr>
          <p:cNvPicPr>
            <a:picLocks noChangeAspect="1"/>
          </p:cNvPicPr>
          <p:nvPr/>
        </p:nvPicPr>
        <p:blipFill>
          <a:blip r:embed="rId3"/>
          <a:stretch>
            <a:fillRect/>
          </a:stretch>
        </p:blipFill>
        <p:spPr>
          <a:xfrm>
            <a:off x="4605658" y="2859964"/>
            <a:ext cx="4521695" cy="3391271"/>
          </a:xfrm>
          <a:prstGeom prst="rect">
            <a:avLst/>
          </a:prstGeom>
        </p:spPr>
      </p:pic>
    </p:spTree>
    <p:extLst>
      <p:ext uri="{BB962C8B-B14F-4D97-AF65-F5344CB8AC3E}">
        <p14:creationId xmlns:p14="http://schemas.microsoft.com/office/powerpoint/2010/main" val="99012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671739-D2CC-408B-91FC-DCE492F9F800}"/>
              </a:ext>
            </a:extLst>
          </p:cNvPr>
          <p:cNvSpPr>
            <a:spLocks noGrp="1"/>
          </p:cNvSpPr>
          <p:nvPr>
            <p:ph type="title"/>
          </p:nvPr>
        </p:nvSpPr>
        <p:spPr/>
        <p:txBody>
          <a:bodyPr/>
          <a:lstStyle/>
          <a:p>
            <a:r>
              <a:rPr lang="en-US" altLang="zh-CN" dirty="0"/>
              <a:t>Advantages of the proposed modulation</a:t>
            </a:r>
            <a:endParaRPr lang="zh-CN" altLang="en-US" dirty="0"/>
          </a:p>
        </p:txBody>
      </p:sp>
      <p:sp>
        <p:nvSpPr>
          <p:cNvPr id="4" name="灯片编号占位符 3">
            <a:extLst>
              <a:ext uri="{FF2B5EF4-FFF2-40B4-BE49-F238E27FC236}">
                <a16:creationId xmlns:a16="http://schemas.microsoft.com/office/drawing/2014/main" id="{BFE4A705-11D2-47CF-9021-07D1E921F42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8" name="内容占位符 2">
            <a:extLst>
              <a:ext uri="{FF2B5EF4-FFF2-40B4-BE49-F238E27FC236}">
                <a16:creationId xmlns:a16="http://schemas.microsoft.com/office/drawing/2014/main" id="{258BC512-6499-40E1-8304-E4F222F4058E}"/>
              </a:ext>
            </a:extLst>
          </p:cNvPr>
          <p:cNvSpPr>
            <a:spLocks noGrp="1"/>
          </p:cNvSpPr>
          <p:nvPr>
            <p:ph idx="1"/>
          </p:nvPr>
        </p:nvSpPr>
        <p:spPr>
          <a:xfrm>
            <a:off x="540854" y="1916832"/>
            <a:ext cx="8351626" cy="3753173"/>
          </a:xfrm>
        </p:spPr>
        <p:txBody>
          <a:bodyPr/>
          <a:lstStyle/>
          <a:p>
            <a:pPr>
              <a:buFont typeface="Wingdings" panose="05000000000000000000" pitchFamily="2" charset="2"/>
              <a:buChar char="Ø"/>
            </a:pPr>
            <a:r>
              <a:rPr lang="en-US" altLang="zh-CN" dirty="0"/>
              <a:t>Works well under interference</a:t>
            </a:r>
            <a:r>
              <a:rPr lang="zh-CN" altLang="en-US" dirty="0"/>
              <a:t> </a:t>
            </a:r>
            <a:r>
              <a:rPr lang="en-US" altLang="zh-CN" dirty="0"/>
              <a:t>(the abs value of E0 and E1 may both increase, but the relative relationship may keep still)</a:t>
            </a:r>
          </a:p>
          <a:p>
            <a:pPr>
              <a:buFont typeface="Wingdings" panose="05000000000000000000" pitchFamily="2" charset="2"/>
              <a:buChar char="Ø"/>
            </a:pPr>
            <a:r>
              <a:rPr lang="en-US" altLang="zh-CN" dirty="0"/>
              <a:t>No need to estimate detector threshold</a:t>
            </a:r>
          </a:p>
          <a:p>
            <a:pPr>
              <a:buFont typeface="Wingdings" panose="05000000000000000000" pitchFamily="2" charset="2"/>
              <a:buChar char="Ø"/>
            </a:pPr>
            <a:r>
              <a:rPr lang="en-US" altLang="zh-CN" dirty="0"/>
              <a:t>No bias in bit errors since 0 →1 and 1 →0 error probability are equal</a:t>
            </a:r>
          </a:p>
          <a:p>
            <a:pPr>
              <a:buFont typeface="Wingdings" panose="05000000000000000000" pitchFamily="2" charset="2"/>
              <a:buChar char="Ø"/>
            </a:pPr>
            <a:r>
              <a:rPr lang="en-US" altLang="zh-CN" dirty="0"/>
              <a:t>Avoid long periods of all zero waveform</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zh-CN" altLang="en-US" dirty="0"/>
          </a:p>
        </p:txBody>
      </p:sp>
    </p:spTree>
    <p:extLst>
      <p:ext uri="{BB962C8B-B14F-4D97-AF65-F5344CB8AC3E}">
        <p14:creationId xmlns:p14="http://schemas.microsoft.com/office/powerpoint/2010/main" val="1719847897"/>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43521</TotalTime>
  <Words>661</Words>
  <Application>Microsoft Office PowerPoint</Application>
  <PresentationFormat>全屏显示(4:3)</PresentationFormat>
  <Paragraphs>80</Paragraphs>
  <Slides>12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Arial Unicode MS</vt:lpstr>
      <vt:lpstr>MS Gothic</vt:lpstr>
      <vt:lpstr>宋体</vt:lpstr>
      <vt:lpstr>Cambria Math</vt:lpstr>
      <vt:lpstr>Times New Roman</vt:lpstr>
      <vt:lpstr>Wingdings</vt:lpstr>
      <vt:lpstr>Office 主题</vt:lpstr>
      <vt:lpstr>PowerPoint 演示文稿</vt:lpstr>
      <vt:lpstr>Background</vt:lpstr>
      <vt:lpstr>Background</vt:lpstr>
      <vt:lpstr>Background</vt:lpstr>
      <vt:lpstr>Proposed WUB modulation method</vt:lpstr>
      <vt:lpstr>Propose WUB demodulation method</vt:lpstr>
      <vt:lpstr>Simulations</vt:lpstr>
      <vt:lpstr>Simulations</vt:lpstr>
      <vt:lpstr>Advantages of the proposed modulation</vt:lpstr>
      <vt:lpstr>References</vt:lpstr>
      <vt:lpstr>Appendix  </vt:lpstr>
      <vt:lpstr>Appendix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544</cp:revision>
  <cp:lastPrinted>1601-01-01T00:00:00Z</cp:lastPrinted>
  <dcterms:created xsi:type="dcterms:W3CDTF">2020-06-15T07:09:50Z</dcterms:created>
  <dcterms:modified xsi:type="dcterms:W3CDTF">2023-07-07T06:54:29Z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(3)h4WNGQkR+SlNkcML90pLVjmBjems8DqflVeGXFXldV0bM7xgvzWRluKPk2xnhjscdZ29LpfV
k3UjkYPvWOH8WjPLdtNZmGJs89lSlwVPBQiD+V89KEbouVggzGCXOVClNa6Jx3bnYvFQDgUV
wUvyY4ZUUrRMEj8X6PtuF1Mc4T7Lpw3QkjyRuVSZyZfcqokpnnqoTJq0TYyHpJbhvr4h5FpS
HAUd20z3lW76rU4muy</vt:lpwstr>
  </property>
  <property fmtid="{D5CDD505-2E9C-101B-9397-08002B2CF9AE}" pid="3" name="_2015_ms_pID_7253431">
    <vt:lpwstr>IkJnglpPuME3AKeDnTgJZSyzX17ysWFoRLk4p4RcplGbfLdrQWCrzz
14hndlM61VTA8IJJqZcn/iGqseYWR4zXR2ZNcakidhPBrNqGnWvvbLAWTFK/osa4yUxc/Ror
gzrUVLhH2BQVE4HX9DHuuaeBykWeWdWg52lrmdsDoItCXZmSNmrY6xIQJQRyMKtWETP43oOC
X+zYU/kNU2fLhtaZ0z82cWWAzSZeApPx4OLk</vt:lpwstr>
  </property>
  <property fmtid="{D5CDD505-2E9C-101B-9397-08002B2CF9AE}" pid="4" name="_2015_ms_pID_7253432">
    <vt:lpwstr>xg==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1688712836</vt:lpwstr>
  </property>
</Properties>
</file>