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9" r:id="rId3"/>
    <p:sldId id="310" r:id="rId4"/>
    <p:sldId id="317" r:id="rId5"/>
    <p:sldId id="318" r:id="rId6"/>
    <p:sldId id="289" r:id="rId7"/>
    <p:sldId id="266"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Wei" initials="WW" lastIdx="3" clrIdx="0">
    <p:extLst>
      <p:ext uri="{19B8F6BF-5375-455C-9EA6-DF929625EA0E}">
        <p15:presenceInfo xmlns:p15="http://schemas.microsoft.com/office/powerpoint/2012/main" userId="f5a690b6fab89984" providerId="Windows Live"/>
      </p:ext>
    </p:extLst>
  </p:cmAuthor>
  <p:cmAuthor id="2" name="Hanxiao (Tony, WT Lab)" initials="H(WL" lastIdx="7"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288" autoAdjust="0"/>
    <p:restoredTop sz="94660"/>
  </p:normalViewPr>
  <p:slideViewPr>
    <p:cSldViewPr>
      <p:cViewPr varScale="1">
        <p:scale>
          <a:sx n="78" d="100"/>
          <a:sy n="78" d="100"/>
        </p:scale>
        <p:origin x="532" y="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a:t>单击此处编辑母版副标题样式</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zh-CN" altLang="en-US" dirty="0"/>
              <a:t>单击此处编辑母版标题样式</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802.15-23/</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0329</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320010" y="638132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Chenchen LIU et al., Huawei</a:t>
            </a:r>
          </a:p>
        </p:txBody>
      </p:sp>
      <p:sp>
        <p:nvSpPr>
          <p:cNvPr id="13" name="Date Placeholder 3"/>
          <p:cNvSpPr txBox="1">
            <a:spLocks/>
          </p:cNvSpPr>
          <p:nvPr userDrawn="1"/>
        </p:nvSpPr>
        <p:spPr bwMode="auto">
          <a:xfrm>
            <a:off x="684213" y="260911"/>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chemeClr val="tx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chemeClr val="tx1"/>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chemeClr val="tx1"/>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10"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zh-CN" sz="1800" b="1" u="sng" dirty="0">
                <a:solidFill>
                  <a:srgbClr val="000000"/>
                </a:solidFill>
                <a:effectLst>
                  <a:outerShdw blurRad="38100" dist="38100" dir="2700000" algn="tl">
                    <a:srgbClr val="C0C0C0"/>
                  </a:outerShdw>
                </a:effectLst>
                <a:latin typeface="Times New Roman" panose="02020603050405020304" pitchFamily="18" charset="0"/>
                <a:ea typeface="宋体" panose="02010600030101010101" pitchFamily="2" charset="-122"/>
              </a:rPr>
              <a:t>Project: IEEE P802.15 Working Group for Wireless Personal Area Networks (WPANs)</a:t>
            </a:r>
            <a:endParaRPr lang="en-US" altLang="zh-CN" sz="1600" b="1" dirty="0">
              <a:solidFill>
                <a:srgbClr val="000000"/>
              </a:solidFill>
              <a:latin typeface="Times New Roman" panose="02020603050405020304" pitchFamily="18" charset="0"/>
              <a:ea typeface="宋体" panose="02010600030101010101" pitchFamily="2" charset="-122"/>
            </a:endParaRPr>
          </a:p>
          <a:p>
            <a:pPr defTabSz="914400">
              <a:buClrTx/>
              <a:buSzTx/>
              <a:buFontTx/>
              <a:buNone/>
            </a:pPr>
            <a:endParaRPr lang="en-US" altLang="zh-CN" sz="1600" dirty="0">
              <a:solidFill>
                <a:srgbClr val="000000"/>
              </a:solidFill>
              <a:latin typeface="Times New Roman" panose="02020603050405020304" pitchFamily="18" charset="0"/>
              <a:ea typeface="宋体" panose="02010600030101010101" pitchFamily="2" charset="-122"/>
            </a:endParaRP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Submission Title:</a:t>
            </a:r>
            <a:r>
              <a:rPr lang="en-US" altLang="zh-CN" sz="1600" dirty="0">
                <a:solidFill>
                  <a:srgbClr val="000000"/>
                </a:solidFill>
                <a:latin typeface="Times New Roman" panose="02020603050405020304" pitchFamily="18" charset="0"/>
                <a:ea typeface="宋体" panose="02010600030101010101" pitchFamily="2" charset="-122"/>
              </a:rPr>
              <a:t> [Follow up </a:t>
            </a:r>
            <a:r>
              <a:rPr lang="en-US" altLang="zh-CN" sz="1600">
                <a:solidFill>
                  <a:srgbClr val="000000"/>
                </a:solidFill>
                <a:latin typeface="Times New Roman" panose="02020603050405020304" pitchFamily="18" charset="0"/>
                <a:ea typeface="宋体" panose="02010600030101010101" pitchFamily="2" charset="-122"/>
              </a:rPr>
              <a:t>on the CIR </a:t>
            </a:r>
            <a:r>
              <a:rPr lang="en-US" altLang="zh-CN" sz="1600" dirty="0">
                <a:solidFill>
                  <a:srgbClr val="000000"/>
                </a:solidFill>
                <a:latin typeface="Times New Roman" panose="02020603050405020304" pitchFamily="18" charset="0"/>
                <a:ea typeface="宋体" panose="02010600030101010101" pitchFamily="2" charset="-122"/>
              </a:rPr>
              <a:t>bitmap pattern]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Date Submitted: </a:t>
            </a:r>
            <a:r>
              <a:rPr lang="en-US" altLang="zh-CN" sz="1600" dirty="0">
                <a:solidFill>
                  <a:srgbClr val="000000"/>
                </a:solidFill>
                <a:latin typeface="Times New Roman" panose="02020603050405020304" pitchFamily="18" charset="0"/>
                <a:ea typeface="宋体" panose="02010600030101010101" pitchFamily="2" charset="-122"/>
              </a:rPr>
              <a:t>[</a:t>
            </a:r>
            <a:r>
              <a:rPr lang="en-US" altLang="zh-CN" sz="1600" dirty="0">
                <a:solidFill>
                  <a:schemeClr val="tx1"/>
                </a:solidFill>
                <a:latin typeface="Times New Roman" panose="02020603050405020304" pitchFamily="18" charset="0"/>
                <a:ea typeface="宋体" panose="02010600030101010101" pitchFamily="2" charset="-122"/>
              </a:rPr>
              <a:t>July, 2023</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Source: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err="1">
                <a:solidFill>
                  <a:schemeClr val="tx1"/>
                </a:solidFill>
                <a:latin typeface="Times New Roman" panose="02020603050405020304" pitchFamily="18" charset="0"/>
                <a:ea typeface="宋体" panose="02010600030101010101" pitchFamily="2" charset="-122"/>
              </a:rPr>
              <a:t>Chenchen</a:t>
            </a:r>
            <a:r>
              <a:rPr lang="en-US" altLang="zh-CN" sz="1600" dirty="0">
                <a:solidFill>
                  <a:schemeClr val="tx1"/>
                </a:solidFill>
                <a:latin typeface="Times New Roman" panose="02020603050405020304" pitchFamily="18" charset="0"/>
                <a:ea typeface="宋体" panose="02010600030101010101" pitchFamily="2" charset="-122"/>
              </a:rPr>
              <a:t> Liu, Bin Qian, Lei Huang, </a:t>
            </a:r>
            <a:r>
              <a:rPr lang="en-US" altLang="en-US" sz="1600" dirty="0">
                <a:solidFill>
                  <a:schemeClr val="tx1"/>
                </a:solidFill>
              </a:rPr>
              <a:t>David </a:t>
            </a:r>
            <a:r>
              <a:rPr lang="en-US" altLang="en-US" sz="1600" dirty="0" err="1">
                <a:solidFill>
                  <a:schemeClr val="tx1"/>
                </a:solidFill>
              </a:rPr>
              <a:t>Xun</a:t>
            </a:r>
            <a:r>
              <a:rPr lang="en-US" altLang="en-US" sz="1600" dirty="0">
                <a:solidFill>
                  <a:schemeClr val="tx1"/>
                </a:solidFill>
              </a:rPr>
              <a:t> Yang</a:t>
            </a:r>
            <a:r>
              <a:rPr lang="en-US" altLang="zh-CN" sz="1600" dirty="0">
                <a:solidFill>
                  <a:srgbClr val="000000"/>
                </a:solidFill>
                <a:latin typeface="Times New Roman" panose="02020603050405020304" pitchFamily="18" charset="0"/>
                <a:ea typeface="宋体" panose="02010600030101010101" pitchFamily="2" charset="-122"/>
              </a:rPr>
              <a:t>] Company [</a:t>
            </a:r>
            <a:r>
              <a:rPr lang="en-US" altLang="en-US" sz="1600" dirty="0">
                <a:solidFill>
                  <a:schemeClr val="tx1"/>
                </a:solidFill>
              </a:rPr>
              <a:t>Huawei Technologies</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Address [</a:t>
            </a:r>
            <a:r>
              <a:rPr lang="en-US" altLang="en-US" sz="1600" dirty="0">
                <a:solidFill>
                  <a:schemeClr val="tx1"/>
                </a:solidFill>
                <a:cs typeface="Times New Roman" panose="02020603050405020304" pitchFamily="18" charset="0"/>
              </a:rPr>
              <a:t>Huawei </a:t>
            </a:r>
            <a:r>
              <a:rPr lang="en-US" altLang="en-US" sz="1600" dirty="0" err="1">
                <a:solidFill>
                  <a:schemeClr val="tx1"/>
                </a:solidFill>
                <a:cs typeface="Times New Roman" panose="02020603050405020304" pitchFamily="18" charset="0"/>
              </a:rPr>
              <a:t>Bantian</a:t>
            </a:r>
            <a:r>
              <a:rPr lang="en-US" altLang="en-US" sz="1600" dirty="0">
                <a:solidFill>
                  <a:schemeClr val="tx1"/>
                </a:solidFill>
                <a:cs typeface="Times New Roman" panose="02020603050405020304" pitchFamily="18" charset="0"/>
              </a:rPr>
              <a:t> Base, </a:t>
            </a:r>
            <a:r>
              <a:rPr lang="en-US" altLang="en-US" sz="1600" dirty="0" err="1">
                <a:solidFill>
                  <a:schemeClr val="tx1"/>
                </a:solidFill>
                <a:cs typeface="Times New Roman" panose="02020603050405020304" pitchFamily="18" charset="0"/>
              </a:rPr>
              <a:t>Longgang</a:t>
            </a:r>
            <a:r>
              <a:rPr lang="en-US" altLang="en-US" sz="1600" dirty="0">
                <a:solidFill>
                  <a:schemeClr val="tx1"/>
                </a:solidFill>
                <a:cs typeface="Times New Roman" panose="02020603050405020304" pitchFamily="18" charset="0"/>
              </a:rPr>
              <a:t> District, Shenzhen, 518129 China</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E-Mail:[</a:t>
            </a:r>
            <a:r>
              <a:rPr lang="en-US" altLang="zh-CN" sz="1600" dirty="0">
                <a:solidFill>
                  <a:schemeClr val="tx1"/>
                </a:solidFill>
                <a:latin typeface="Times New Roman" panose="02020603050405020304" pitchFamily="18" charset="0"/>
                <a:ea typeface="宋体" panose="02010600030101010101" pitchFamily="2" charset="-122"/>
              </a:rPr>
              <a:t>liuchenchen1@Huawei.com</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a:solidFill>
                  <a:srgbClr val="FF0000"/>
                </a:solidFill>
                <a:latin typeface="Times New Roman" panose="02020603050405020304" pitchFamily="18" charset="0"/>
                <a:ea typeface="宋体" panose="02010600030101010101" pitchFamily="2" charset="-122"/>
              </a:rPr>
              <a:t>Task Group 4ab: UWB Next Generation</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spcBef>
                <a:spcPts val="100"/>
              </a:spcBef>
              <a:spcAft>
                <a:spcPts val="100"/>
              </a:spcAft>
              <a:buClrTx/>
              <a:buSzTx/>
              <a:buFontTx/>
              <a:buNone/>
            </a:pPr>
            <a:r>
              <a:rPr lang="en-US" altLang="zh-CN" sz="1200" dirty="0">
                <a:solidFill>
                  <a:srgbClr val="3333CC"/>
                </a:solidFill>
                <a:latin typeface="Times New Roman" panose="02020603050405020304" pitchFamily="18" charset="0"/>
                <a:ea typeface="宋体" panose="02010600030101010101" pitchFamily="2" charset="-122"/>
              </a:rPr>
              <a:t>	</a:t>
            </a:r>
            <a:endParaRPr lang="en-US" altLang="zh-CN" sz="1200" dirty="0">
              <a:solidFill>
                <a:srgbClr val="000000"/>
              </a:solidFill>
              <a:latin typeface="Times New Roman" panose="02020603050405020304" pitchFamily="18" charset="0"/>
              <a:ea typeface="宋体" panose="02010600030101010101" pitchFamily="2" charset="-122"/>
            </a:endParaRP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Abstract:</a:t>
            </a:r>
            <a:r>
              <a:rPr lang="en-US" altLang="zh-CN" sz="1600" dirty="0">
                <a:solidFill>
                  <a:srgbClr val="000000"/>
                </a:solidFill>
                <a:latin typeface="Times New Roman" panose="02020603050405020304" pitchFamily="18" charset="0"/>
                <a:ea typeface="宋体" panose="02010600030101010101" pitchFamily="2" charset="-122"/>
              </a:rPr>
              <a:t>	[The mandatory CIR bitmap patterns are listed and the signaling method is discussed]</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Purpose:</a:t>
            </a:r>
            <a:r>
              <a:rPr lang="en-US" altLang="zh-CN" sz="1600" dirty="0">
                <a:solidFill>
                  <a:srgbClr val="000000"/>
                </a:solidFill>
                <a:latin typeface="Times New Roman" panose="02020603050405020304" pitchFamily="18" charset="0"/>
                <a:ea typeface="宋体" panose="02010600030101010101" pitchFamily="2" charset="-122"/>
              </a:rPr>
              <a:t>	[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Notice:</a:t>
            </a:r>
            <a:r>
              <a:rPr lang="en-US" altLang="zh-CN" sz="1600" dirty="0">
                <a:solidFill>
                  <a:srgbClr val="000000"/>
                </a:solidFill>
                <a:latin typeface="Times New Roman" panose="02020603050405020304" pitchFamily="18" charset="0"/>
                <a:ea typeface="宋体" panose="02010600030101010101"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Release:</a:t>
            </a:r>
            <a:r>
              <a:rPr lang="en-US" altLang="zh-CN" sz="1600" dirty="0">
                <a:solidFill>
                  <a:srgbClr val="000000"/>
                </a:solidFill>
                <a:latin typeface="Times New Roman" panose="02020603050405020304" pitchFamily="18" charset="0"/>
                <a:ea typeface="宋体" panose="02010600030101010101" pitchFamily="2" charset="-122"/>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a:xfrm>
            <a:off x="685799" y="1556792"/>
            <a:ext cx="7770813" cy="4968552"/>
          </a:xfrm>
        </p:spPr>
        <p:txBody>
          <a:bodyPr/>
          <a:lstStyle/>
          <a:p>
            <a:pPr>
              <a:buFont typeface="Wingdings" panose="05000000000000000000" pitchFamily="2" charset="2"/>
              <a:buChar char="Ø"/>
            </a:pPr>
            <a:r>
              <a:rPr lang="en-US" altLang="zh-CN" dirty="0"/>
              <a:t>To limit the test burden,</a:t>
            </a:r>
            <a:r>
              <a:rPr lang="zh-CN" altLang="en-US" dirty="0"/>
              <a:t> </a:t>
            </a:r>
            <a:r>
              <a:rPr lang="en-US" altLang="zh-CN" dirty="0"/>
              <a:t>some mandatory CIR report bitmap patterns are defined:</a:t>
            </a:r>
          </a:p>
          <a:p>
            <a:pPr>
              <a:buFont typeface="Wingdings" panose="05000000000000000000" pitchFamily="2" charset="2"/>
              <a:buChar char="Ø"/>
            </a:pPr>
            <a:r>
              <a:rPr lang="en-US" altLang="zh-CN" dirty="0"/>
              <a:t>For each bitmap length M = {32, 64, 128, 256}, two strings of all ones, with equal length L = {16, 32, …, M/2}. The gap options between them are defined as</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mc:AlternateContent xmlns:mc="http://schemas.openxmlformats.org/markup-compatibility/2006" xmlns:a14="http://schemas.microsoft.com/office/drawing/2010/main">
        <mc:Choice Requires="a14">
          <p:sp>
            <p:nvSpPr>
              <p:cNvPr id="45" name="矩形 44">
                <a:extLst>
                  <a:ext uri="{FF2B5EF4-FFF2-40B4-BE49-F238E27FC236}">
                    <a16:creationId xmlns:a16="http://schemas.microsoft.com/office/drawing/2014/main" id="{D8B78117-F35F-4A5E-8D17-12B50F39B040}"/>
                  </a:ext>
                </a:extLst>
              </p:cNvPr>
              <p:cNvSpPr/>
              <p:nvPr/>
            </p:nvSpPr>
            <p:spPr>
              <a:xfrm>
                <a:off x="1331640" y="3933056"/>
                <a:ext cx="6696744" cy="1271438"/>
              </a:xfrm>
              <a:prstGeom prst="rect">
                <a:avLst/>
              </a:prstGeom>
            </p:spPr>
            <p:txBody>
              <a:bodyPr wrap="square">
                <a:spAutoFit/>
              </a:bodyPr>
              <a:lstStyle/>
              <a:p>
                <a:pPr algn="ctr">
                  <a:spcAft>
                    <a:spcPts val="0"/>
                  </a:spcAft>
                </a:pPr>
                <a14:m>
                  <m:oMath xmlns:m="http://schemas.openxmlformats.org/officeDocument/2006/math">
                    <m:r>
                      <a:rPr lang="en-US" altLang="zh-CN" i="1" smtClean="0">
                        <a:solidFill>
                          <a:schemeClr val="tx1"/>
                        </a:solidFill>
                        <a:latin typeface="Cambria Math" panose="02040503050406030204" pitchFamily="18" charset="0"/>
                        <a:ea typeface="Times New Roman" panose="02020603050405020304" pitchFamily="18" charset="0"/>
                      </a:rPr>
                      <m:t>𝐺</m:t>
                    </m:r>
                    <m:r>
                      <a:rPr lang="en-US" altLang="zh-CN" i="1" smtClean="0">
                        <a:solidFill>
                          <a:schemeClr val="tx1"/>
                        </a:solidFill>
                        <a:latin typeface="Cambria Math" panose="02040503050406030204" pitchFamily="18" charset="0"/>
                        <a:ea typeface="Times New Roman" panose="02020603050405020304" pitchFamily="18" charset="0"/>
                      </a:rPr>
                      <m:t> =</m:t>
                    </m:r>
                  </m:oMath>
                </a14:m>
                <a:r>
                  <a:rPr lang="en-US" altLang="zh-CN" dirty="0">
                    <a:solidFill>
                      <a:schemeClr val="tx1"/>
                    </a:solidFill>
                    <a:latin typeface="Times New Roman" panose="02020603050405020304" pitchFamily="18" charset="0"/>
                    <a:ea typeface="Times New Roman" panose="02020603050405020304" pitchFamily="18" charset="0"/>
                  </a:rPr>
                  <a:t> </a:t>
                </a:r>
                <a14:m>
                  <m:oMath xmlns:m="http://schemas.openxmlformats.org/officeDocument/2006/math">
                    <m:d>
                      <m:dPr>
                        <m:begChr m:val="{"/>
                        <m:endChr m:val=""/>
                        <m:ctrlPr>
                          <a:rPr lang="zh-CN" altLang="zh-CN" i="1">
                            <a:solidFill>
                              <a:schemeClr val="tx1"/>
                            </a:solidFill>
                            <a:latin typeface="Cambria Math" panose="02040503050406030204" pitchFamily="18" charset="0"/>
                            <a:ea typeface="Cambria Math" panose="02040503050406030204" pitchFamily="18" charset="0"/>
                          </a:rPr>
                        </m:ctrlPr>
                      </m:dPr>
                      <m:e>
                        <m:eqArr>
                          <m:eqArrPr>
                            <m:ctrlPr>
                              <a:rPr lang="zh-CN" altLang="zh-CN" i="1">
                                <a:solidFill>
                                  <a:schemeClr val="tx1"/>
                                </a:solidFill>
                                <a:latin typeface="Cambria Math" panose="02040503050406030204" pitchFamily="18" charset="0"/>
                                <a:ea typeface="Cambria Math" panose="02040503050406030204" pitchFamily="18" charset="0"/>
                              </a:rPr>
                            </m:ctrlPr>
                          </m:eqArrPr>
                          <m:e>
                            <m:r>
                              <a:rPr lang="en-US" altLang="zh-CN" i="1">
                                <a:solidFill>
                                  <a:schemeClr val="tx1"/>
                                </a:solidFill>
                                <a:latin typeface="Cambria Math" panose="02040503050406030204" pitchFamily="18" charset="0"/>
                                <a:ea typeface="Times New Roman" panose="02020603050405020304" pitchFamily="18" charset="0"/>
                              </a:rPr>
                              <m:t> 0                                                    </m:t>
                            </m:r>
                            <m:r>
                              <a:rPr lang="en-US" altLang="zh-CN" i="1">
                                <a:solidFill>
                                  <a:schemeClr val="tx1"/>
                                </a:solidFill>
                                <a:latin typeface="Cambria Math" panose="02040503050406030204" pitchFamily="18" charset="0"/>
                                <a:ea typeface="Times New Roman" panose="02020603050405020304" pitchFamily="18" charset="0"/>
                              </a:rPr>
                              <m:t>𝑓𝑜𝑟</m:t>
                            </m:r>
                            <m:r>
                              <a:rPr lang="en-US" altLang="zh-CN" i="1">
                                <a:solidFill>
                                  <a:schemeClr val="tx1"/>
                                </a:solidFill>
                                <a:latin typeface="Cambria Math" panose="02040503050406030204" pitchFamily="18" charset="0"/>
                                <a:ea typeface="Times New Roman" panose="02020603050405020304" pitchFamily="18" charset="0"/>
                              </a:rPr>
                              <m:t> </m:t>
                            </m:r>
                            <m:r>
                              <a:rPr lang="en-US" altLang="zh-CN" i="1">
                                <a:solidFill>
                                  <a:schemeClr val="tx1"/>
                                </a:solidFill>
                                <a:latin typeface="Cambria Math" panose="02040503050406030204" pitchFamily="18" charset="0"/>
                                <a:ea typeface="Times New Roman" panose="02020603050405020304" pitchFamily="18" charset="0"/>
                              </a:rPr>
                              <m:t>𝐿</m:t>
                            </m:r>
                            <m:r>
                              <a:rPr lang="en-US" altLang="zh-CN" i="1">
                                <a:solidFill>
                                  <a:schemeClr val="tx1"/>
                                </a:solidFill>
                                <a:latin typeface="Cambria Math" panose="02040503050406030204" pitchFamily="18" charset="0"/>
                                <a:ea typeface="Times New Roman" panose="02020603050405020304" pitchFamily="18" charset="0"/>
                              </a:rPr>
                              <m:t>=</m:t>
                            </m:r>
                            <m:r>
                              <a:rPr lang="en-US" altLang="zh-CN" i="1">
                                <a:solidFill>
                                  <a:schemeClr val="tx1"/>
                                </a:solidFill>
                                <a:latin typeface="Cambria Math" panose="02040503050406030204" pitchFamily="18" charset="0"/>
                                <a:ea typeface="Times New Roman" panose="02020603050405020304" pitchFamily="18" charset="0"/>
                              </a:rPr>
                              <m:t>𝑀</m:t>
                            </m:r>
                            <m:r>
                              <a:rPr lang="en-US" altLang="zh-CN" i="1">
                                <a:solidFill>
                                  <a:schemeClr val="tx1"/>
                                </a:solidFill>
                                <a:latin typeface="Cambria Math" panose="02040503050406030204" pitchFamily="18" charset="0"/>
                                <a:ea typeface="Times New Roman" panose="02020603050405020304" pitchFamily="18" charset="0"/>
                              </a:rPr>
                              <m:t>/2  </m:t>
                            </m:r>
                          </m:e>
                          <m:e>
                            <m:r>
                              <a:rPr lang="en-US" altLang="zh-CN" i="1">
                                <a:solidFill>
                                  <a:schemeClr val="tx1"/>
                                </a:solidFill>
                                <a:latin typeface="Cambria Math" panose="02040503050406030204" pitchFamily="18" charset="0"/>
                                <a:ea typeface="Times New Roman" panose="02020603050405020304" pitchFamily="18" charset="0"/>
                              </a:rPr>
                              <m:t> </m:t>
                            </m:r>
                            <m:f>
                              <m:fPr>
                                <m:ctrlPr>
                                  <a:rPr lang="zh-CN" altLang="zh-CN" i="1">
                                    <a:solidFill>
                                      <a:schemeClr val="tx1"/>
                                    </a:solidFill>
                                    <a:latin typeface="Cambria Math" panose="02040503050406030204" pitchFamily="18" charset="0"/>
                                    <a:ea typeface="Cambria Math" panose="02040503050406030204" pitchFamily="18" charset="0"/>
                                  </a:rPr>
                                </m:ctrlPr>
                              </m:fPr>
                              <m:num>
                                <m:r>
                                  <a:rPr lang="en-US" altLang="zh-CN" i="1">
                                    <a:solidFill>
                                      <a:schemeClr val="tx1"/>
                                    </a:solidFill>
                                    <a:latin typeface="Cambria Math" panose="02040503050406030204" pitchFamily="18" charset="0"/>
                                    <a:ea typeface="Times New Roman" panose="02020603050405020304" pitchFamily="18" charset="0"/>
                                  </a:rPr>
                                  <m:t>𝑀</m:t>
                                </m:r>
                              </m:num>
                              <m:den>
                                <m:r>
                                  <a:rPr lang="en-US" altLang="zh-CN" i="1">
                                    <a:solidFill>
                                      <a:schemeClr val="tx1"/>
                                    </a:solidFill>
                                    <a:latin typeface="Cambria Math" panose="02040503050406030204" pitchFamily="18" charset="0"/>
                                    <a:ea typeface="Times New Roman" panose="02020603050405020304" pitchFamily="18" charset="0"/>
                                  </a:rPr>
                                  <m:t>2</m:t>
                                </m:r>
                              </m:den>
                            </m:f>
                            <m:r>
                              <a:rPr lang="en-US" altLang="zh-CN" i="1">
                                <a:solidFill>
                                  <a:schemeClr val="tx1"/>
                                </a:solidFill>
                                <a:latin typeface="Cambria Math" panose="02040503050406030204" pitchFamily="18" charset="0"/>
                                <a:ea typeface="Times New Roman" panose="02020603050405020304" pitchFamily="18" charset="0"/>
                              </a:rPr>
                              <m:t>−2</m:t>
                            </m:r>
                            <m:r>
                              <a:rPr lang="en-US" altLang="zh-CN" i="1">
                                <a:solidFill>
                                  <a:schemeClr val="tx1"/>
                                </a:solidFill>
                                <a:latin typeface="Cambria Math" panose="02040503050406030204" pitchFamily="18" charset="0"/>
                                <a:ea typeface="Times New Roman" panose="02020603050405020304" pitchFamily="18" charset="0"/>
                              </a:rPr>
                              <m:t>𝐿</m:t>
                            </m:r>
                            <m:r>
                              <a:rPr lang="en-US" altLang="zh-CN" i="1">
                                <a:solidFill>
                                  <a:schemeClr val="tx1"/>
                                </a:solidFill>
                                <a:latin typeface="Cambria Math" panose="02040503050406030204" pitchFamily="18" charset="0"/>
                                <a:ea typeface="Times New Roman" panose="02020603050405020304" pitchFamily="18" charset="0"/>
                              </a:rPr>
                              <m:t>+</m:t>
                            </m:r>
                            <m:d>
                              <m:dPr>
                                <m:begChr m:val="{"/>
                                <m:endChr m:val="}"/>
                                <m:ctrlPr>
                                  <a:rPr lang="zh-CN" altLang="zh-CN" i="1">
                                    <a:solidFill>
                                      <a:schemeClr val="tx1"/>
                                    </a:solidFill>
                                    <a:latin typeface="Cambria Math" panose="02040503050406030204" pitchFamily="18" charset="0"/>
                                    <a:ea typeface="Cambria Math" panose="02040503050406030204" pitchFamily="18" charset="0"/>
                                  </a:rPr>
                                </m:ctrlPr>
                              </m:dPr>
                              <m:e>
                                <m:r>
                                  <a:rPr lang="en-US" altLang="zh-CN" i="1">
                                    <a:solidFill>
                                      <a:schemeClr val="tx1"/>
                                    </a:solidFill>
                                    <a:latin typeface="Cambria Math" panose="02040503050406030204" pitchFamily="18" charset="0"/>
                                    <a:ea typeface="Times New Roman" panose="02020603050405020304" pitchFamily="18" charset="0"/>
                                  </a:rPr>
                                  <m:t>8,16,….</m:t>
                                </m:r>
                                <m:f>
                                  <m:fPr>
                                    <m:ctrlPr>
                                      <a:rPr lang="zh-CN" altLang="zh-CN" i="1">
                                        <a:solidFill>
                                          <a:schemeClr val="tx1"/>
                                        </a:solidFill>
                                        <a:latin typeface="Cambria Math" panose="02040503050406030204" pitchFamily="18" charset="0"/>
                                        <a:ea typeface="Cambria Math" panose="02040503050406030204" pitchFamily="18" charset="0"/>
                                      </a:rPr>
                                    </m:ctrlPr>
                                  </m:fPr>
                                  <m:num>
                                    <m:r>
                                      <a:rPr lang="en-US" altLang="zh-CN" i="1">
                                        <a:solidFill>
                                          <a:schemeClr val="tx1"/>
                                        </a:solidFill>
                                        <a:latin typeface="Cambria Math" panose="02040503050406030204" pitchFamily="18" charset="0"/>
                                        <a:ea typeface="Times New Roman" panose="02020603050405020304" pitchFamily="18" charset="0"/>
                                      </a:rPr>
                                      <m:t>𝑀</m:t>
                                    </m:r>
                                  </m:num>
                                  <m:den>
                                    <m:r>
                                      <a:rPr lang="en-US" altLang="zh-CN" i="1">
                                        <a:solidFill>
                                          <a:schemeClr val="tx1"/>
                                        </a:solidFill>
                                        <a:latin typeface="Cambria Math" panose="02040503050406030204" pitchFamily="18" charset="0"/>
                                        <a:ea typeface="Times New Roman" panose="02020603050405020304" pitchFamily="18" charset="0"/>
                                      </a:rPr>
                                      <m:t>2</m:t>
                                    </m:r>
                                  </m:den>
                                </m:f>
                              </m:e>
                            </m:d>
                            <m:r>
                              <a:rPr lang="en-US" altLang="zh-CN" i="1">
                                <a:solidFill>
                                  <a:schemeClr val="tx1"/>
                                </a:solidFill>
                                <a:latin typeface="Cambria Math" panose="02040503050406030204" pitchFamily="18" charset="0"/>
                                <a:ea typeface="Times New Roman" panose="02020603050405020304" pitchFamily="18" charset="0"/>
                              </a:rPr>
                              <m:t>                          </m:t>
                            </m:r>
                            <m:r>
                              <a:rPr lang="en-US" altLang="zh-CN" i="1">
                                <a:solidFill>
                                  <a:schemeClr val="tx1"/>
                                </a:solidFill>
                                <a:latin typeface="Cambria Math" panose="02040503050406030204" pitchFamily="18" charset="0"/>
                                <a:ea typeface="Times New Roman" panose="02020603050405020304" pitchFamily="18" charset="0"/>
                              </a:rPr>
                              <m:t>𝑜</m:t>
                            </m:r>
                            <m:r>
                              <a:rPr lang="en-US" altLang="zh-CN" i="1">
                                <a:solidFill>
                                  <a:schemeClr val="tx1"/>
                                </a:solidFill>
                                <a:latin typeface="Cambria Math" panose="02040503050406030204" pitchFamily="18" charset="0"/>
                                <a:ea typeface="Times New Roman" panose="02020603050405020304" pitchFamily="18" charset="0"/>
                              </a:rPr>
                              <m:t>.</m:t>
                            </m:r>
                            <m:r>
                              <a:rPr lang="en-US" altLang="zh-CN" i="1">
                                <a:solidFill>
                                  <a:schemeClr val="tx1"/>
                                </a:solidFill>
                                <a:latin typeface="Cambria Math" panose="02040503050406030204" pitchFamily="18" charset="0"/>
                                <a:ea typeface="Times New Roman" panose="02020603050405020304" pitchFamily="18" charset="0"/>
                              </a:rPr>
                              <m:t>𝑤</m:t>
                            </m:r>
                            <m:r>
                              <a:rPr lang="en-US" altLang="zh-CN" i="1">
                                <a:solidFill>
                                  <a:schemeClr val="tx1"/>
                                </a:solidFill>
                                <a:latin typeface="Cambria Math" panose="02040503050406030204" pitchFamily="18" charset="0"/>
                                <a:ea typeface="Times New Roman" panose="02020603050405020304" pitchFamily="18" charset="0"/>
                              </a:rPr>
                              <m:t>.    </m:t>
                            </m:r>
                          </m:e>
                        </m:eqArr>
                      </m:e>
                    </m:d>
                  </m:oMath>
                </a14:m>
                <a:endParaRPr lang="zh-CN" altLang="zh-CN" dirty="0">
                  <a:latin typeface="Times New Roman" panose="02020603050405020304" pitchFamily="18" charset="0"/>
                  <a:ea typeface="Times New Roman" panose="02020603050405020304" pitchFamily="18" charset="0"/>
                </a:endParaRPr>
              </a:p>
            </p:txBody>
          </p:sp>
        </mc:Choice>
        <mc:Fallback xmlns="">
          <p:sp>
            <p:nvSpPr>
              <p:cNvPr id="45" name="矩形 44">
                <a:extLst>
                  <a:ext uri="{FF2B5EF4-FFF2-40B4-BE49-F238E27FC236}">
                    <a16:creationId xmlns:a16="http://schemas.microsoft.com/office/drawing/2014/main" id="{D8B78117-F35F-4A5E-8D17-12B50F39B040}"/>
                  </a:ext>
                </a:extLst>
              </p:cNvPr>
              <p:cNvSpPr>
                <a:spLocks noRot="1" noChangeAspect="1" noMove="1" noResize="1" noEditPoints="1" noAdjustHandles="1" noChangeArrowheads="1" noChangeShapeType="1" noTextEdit="1"/>
              </p:cNvSpPr>
              <p:nvPr/>
            </p:nvSpPr>
            <p:spPr>
              <a:xfrm>
                <a:off x="1331640" y="3933056"/>
                <a:ext cx="6696744" cy="1271438"/>
              </a:xfrm>
              <a:prstGeom prst="rect">
                <a:avLst/>
              </a:prstGeom>
              <a:blipFill>
                <a:blip r:embed="rId2"/>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191703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DBBA85-6725-4414-996B-89583BEAD3DE}"/>
              </a:ext>
            </a:extLst>
          </p:cNvPr>
          <p:cNvSpPr>
            <a:spLocks noGrp="1"/>
          </p:cNvSpPr>
          <p:nvPr>
            <p:ph type="title"/>
          </p:nvPr>
        </p:nvSpPr>
        <p:spPr/>
        <p:txBody>
          <a:bodyPr/>
          <a:lstStyle/>
          <a:p>
            <a:r>
              <a:rPr lang="en-US" altLang="zh-CN" dirty="0"/>
              <a:t>Background</a:t>
            </a:r>
            <a:endParaRPr lang="zh-CN" altLang="en-US" dirty="0"/>
          </a:p>
        </p:txBody>
      </p:sp>
      <p:sp>
        <p:nvSpPr>
          <p:cNvPr id="4" name="灯片编号占位符 3">
            <a:extLst>
              <a:ext uri="{FF2B5EF4-FFF2-40B4-BE49-F238E27FC236}">
                <a16:creationId xmlns:a16="http://schemas.microsoft.com/office/drawing/2014/main" id="{E3D58E87-C60B-4865-A205-7EC55380CD8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文本框 4">
            <a:extLst>
              <a:ext uri="{FF2B5EF4-FFF2-40B4-BE49-F238E27FC236}">
                <a16:creationId xmlns:a16="http://schemas.microsoft.com/office/drawing/2014/main" id="{66AD76B6-2F10-4FA3-A3A2-C6FEC4D2B6DD}"/>
              </a:ext>
            </a:extLst>
          </p:cNvPr>
          <p:cNvSpPr txBox="1"/>
          <p:nvPr/>
        </p:nvSpPr>
        <p:spPr>
          <a:xfrm>
            <a:off x="685800" y="1700808"/>
            <a:ext cx="8206680" cy="3785652"/>
          </a:xfrm>
          <a:prstGeom prst="rect">
            <a:avLst/>
          </a:prstGeom>
          <a:noFill/>
        </p:spPr>
        <p:txBody>
          <a:bodyPr wrap="square" rtlCol="0">
            <a:spAutoFit/>
          </a:bodyPr>
          <a:lstStyle/>
          <a:p>
            <a:pPr marL="342900" indent="-342900">
              <a:buFont typeface="Wingdings" panose="05000000000000000000" pitchFamily="2" charset="2"/>
              <a:buChar char="Ø"/>
            </a:pPr>
            <a:r>
              <a:rPr lang="en-US" altLang="zh-CN" sz="2000" dirty="0">
                <a:solidFill>
                  <a:schemeClr val="tx1"/>
                </a:solidFill>
              </a:rPr>
              <a:t>The Existing proposal of the CIR Report field of AC IE includes the following parameters</a:t>
            </a:r>
            <a:r>
              <a:rPr lang="zh-CN" altLang="en-US" sz="2000" dirty="0">
                <a:solidFill>
                  <a:schemeClr val="tx1"/>
                </a:solidFill>
              </a:rPr>
              <a:t>：</a:t>
            </a:r>
            <a:endParaRPr lang="en-US" altLang="zh-CN" sz="2000" dirty="0">
              <a:solidFill>
                <a:schemeClr val="tx1"/>
              </a:solidFill>
            </a:endParaRPr>
          </a:p>
          <a:p>
            <a:endParaRPr lang="en-US" altLang="zh-CN" sz="2000" dirty="0">
              <a:solidFill>
                <a:schemeClr val="tx1"/>
              </a:solidFill>
            </a:endParaRPr>
          </a:p>
          <a:p>
            <a:endParaRPr lang="en-US" altLang="zh-CN" sz="2000" dirty="0">
              <a:solidFill>
                <a:schemeClr val="tx1"/>
              </a:solidFill>
            </a:endParaRPr>
          </a:p>
          <a:p>
            <a:endParaRPr lang="en-US" altLang="zh-CN" sz="2000" dirty="0">
              <a:solidFill>
                <a:schemeClr val="tx1"/>
              </a:solidFill>
            </a:endParaRPr>
          </a:p>
          <a:p>
            <a:endParaRPr lang="en-US" altLang="zh-CN" sz="2000" dirty="0">
              <a:solidFill>
                <a:schemeClr val="tx1"/>
              </a:solidFill>
            </a:endParaRPr>
          </a:p>
          <a:p>
            <a:endParaRPr lang="en-US" altLang="zh-CN" sz="2000" dirty="0">
              <a:solidFill>
                <a:schemeClr val="tx1"/>
              </a:solidFill>
            </a:endParaRPr>
          </a:p>
          <a:p>
            <a:pPr marL="342900" indent="-342900">
              <a:buFont typeface="Wingdings" panose="05000000000000000000" pitchFamily="2" charset="2"/>
              <a:buChar char="Ø"/>
            </a:pPr>
            <a:r>
              <a:rPr lang="en-US" altLang="zh-CN" sz="2000" b="1" dirty="0">
                <a:solidFill>
                  <a:srgbClr val="FF0000"/>
                </a:solidFill>
              </a:rPr>
              <a:t>Observation</a:t>
            </a:r>
            <a:r>
              <a:rPr lang="en-US" altLang="zh-CN" sz="2000" dirty="0">
                <a:solidFill>
                  <a:schemeClr val="tx1"/>
                </a:solidFill>
              </a:rPr>
              <a:t>: </a:t>
            </a:r>
          </a:p>
          <a:p>
            <a:pPr marL="1085850" lvl="1" indent="-342900">
              <a:buFont typeface="Arial" panose="020B0604020202020204" pitchFamily="34" charset="0"/>
              <a:buChar char="•"/>
            </a:pPr>
            <a:r>
              <a:rPr lang="en-US" altLang="zh-CN" sz="2000" dirty="0">
                <a:solidFill>
                  <a:schemeClr val="tx1"/>
                </a:solidFill>
              </a:rPr>
              <a:t>The bits 4-5 is used double times</a:t>
            </a:r>
          </a:p>
          <a:p>
            <a:pPr marL="1085850" lvl="1" indent="-342900">
              <a:buFont typeface="Arial" panose="020B0604020202020204" pitchFamily="34" charset="0"/>
              <a:buChar char="•"/>
            </a:pPr>
            <a:r>
              <a:rPr lang="en-US" altLang="zh-CN" sz="2000" dirty="0">
                <a:solidFill>
                  <a:schemeClr val="tx1"/>
                </a:solidFill>
              </a:rPr>
              <a:t>When </a:t>
            </a:r>
            <a:r>
              <a:rPr lang="en-US" altLang="zh-CN" sz="2000" i="1" dirty="0">
                <a:solidFill>
                  <a:srgbClr val="FF0000"/>
                </a:solidFill>
              </a:rPr>
              <a:t>bitmap mode</a:t>
            </a:r>
            <a:r>
              <a:rPr lang="en-US" altLang="zh-CN" sz="2000" dirty="0">
                <a:solidFill>
                  <a:schemeClr val="tx1"/>
                </a:solidFill>
              </a:rPr>
              <a:t>=0, the whole length of CIR window is meaningless. So, </a:t>
            </a:r>
            <a:r>
              <a:rPr lang="en-US" altLang="zh-CN" sz="2000" i="1" dirty="0">
                <a:solidFill>
                  <a:srgbClr val="FF0000"/>
                </a:solidFill>
              </a:rPr>
              <a:t>Bitmap length </a:t>
            </a:r>
            <a:r>
              <a:rPr lang="en-US" altLang="zh-CN" sz="2000" dirty="0">
                <a:solidFill>
                  <a:schemeClr val="tx1"/>
                </a:solidFill>
              </a:rPr>
              <a:t>field can be reused to indicate the length of sub-window of the feedback block in such case.</a:t>
            </a:r>
            <a:endParaRPr lang="zh-CN" altLang="en-US" sz="2000" dirty="0">
              <a:solidFill>
                <a:schemeClr val="tx1"/>
              </a:solidFill>
            </a:endParaRPr>
          </a:p>
        </p:txBody>
      </p:sp>
      <p:graphicFrame>
        <p:nvGraphicFramePr>
          <p:cNvPr id="7" name="表格 6">
            <a:extLst>
              <a:ext uri="{FF2B5EF4-FFF2-40B4-BE49-F238E27FC236}">
                <a16:creationId xmlns:a16="http://schemas.microsoft.com/office/drawing/2014/main" id="{B39B1D75-7E41-49C2-AE89-ED36C6AB61A2}"/>
              </a:ext>
            </a:extLst>
          </p:cNvPr>
          <p:cNvGraphicFramePr>
            <a:graphicFrameLocks noGrp="1"/>
          </p:cNvGraphicFramePr>
          <p:nvPr>
            <p:extLst>
              <p:ext uri="{D42A27DB-BD31-4B8C-83A1-F6EECF244321}">
                <p14:modId xmlns:p14="http://schemas.microsoft.com/office/powerpoint/2010/main" val="1557443666"/>
              </p:ext>
            </p:extLst>
          </p:nvPr>
        </p:nvGraphicFramePr>
        <p:xfrm>
          <a:off x="1835696" y="5524128"/>
          <a:ext cx="5400600" cy="977340"/>
        </p:xfrm>
        <a:graphic>
          <a:graphicData uri="http://schemas.openxmlformats.org/drawingml/2006/table">
            <a:tbl>
              <a:tblPr firstRow="1" firstCol="1" bandRow="1"/>
              <a:tblGrid>
                <a:gridCol w="1008112">
                  <a:extLst>
                    <a:ext uri="{9D8B030D-6E8A-4147-A177-3AD203B41FA5}">
                      <a16:colId xmlns:a16="http://schemas.microsoft.com/office/drawing/2014/main" val="45442095"/>
                    </a:ext>
                  </a:extLst>
                </a:gridCol>
                <a:gridCol w="4392488">
                  <a:extLst>
                    <a:ext uri="{9D8B030D-6E8A-4147-A177-3AD203B41FA5}">
                      <a16:colId xmlns:a16="http://schemas.microsoft.com/office/drawing/2014/main" val="2824139652"/>
                    </a:ext>
                  </a:extLst>
                </a:gridCol>
              </a:tblGrid>
              <a:tr h="364931">
                <a:tc>
                  <a:txBody>
                    <a:bodyPr/>
                    <a:lstStyle/>
                    <a:p>
                      <a:pPr algn="just">
                        <a:spcAft>
                          <a:spcPts val="1200"/>
                        </a:spcAft>
                      </a:pPr>
                      <a:r>
                        <a:rPr lang="en-US" sz="1000">
                          <a:effectLst/>
                          <a:latin typeface="Times New Roman" panose="02020603050405020304" pitchFamily="18" charset="0"/>
                          <a:ea typeface="Times New Roman" panose="02020603050405020304" pitchFamily="18" charset="0"/>
                        </a:rPr>
                        <a:t>Bitmap Mode</a:t>
                      </a:r>
                      <a:endParaRPr lang="zh-CN"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1000">
                          <a:effectLst/>
                          <a:latin typeface="Times New Roman" panose="02020603050405020304" pitchFamily="18" charset="0"/>
                          <a:ea typeface="Times New Roman" panose="02020603050405020304" pitchFamily="18" charset="0"/>
                        </a:rPr>
                        <a:t>Definition</a:t>
                      </a:r>
                      <a:endParaRPr lang="zh-CN"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4744330"/>
                  </a:ext>
                </a:extLst>
              </a:tr>
              <a:tr h="242527">
                <a:tc>
                  <a:txBody>
                    <a:bodyPr/>
                    <a:lstStyle/>
                    <a:p>
                      <a:pPr algn="ctr">
                        <a:spcAft>
                          <a:spcPts val="1200"/>
                        </a:spcAft>
                      </a:pPr>
                      <a:r>
                        <a:rPr lang="en-US" sz="1000" dirty="0">
                          <a:effectLst/>
                          <a:latin typeface="Times New Roman" panose="02020603050405020304" pitchFamily="18" charset="0"/>
                          <a:ea typeface="Times New Roman" panose="02020603050405020304" pitchFamily="18" charset="0"/>
                        </a:rPr>
                        <a:t>0</a:t>
                      </a:r>
                      <a:endParaRPr lang="zh-CN"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1000" dirty="0">
                          <a:effectLst/>
                          <a:latin typeface="Times New Roman" panose="02020603050405020304" pitchFamily="18" charset="0"/>
                          <a:ea typeface="Times New Roman" panose="02020603050405020304" pitchFamily="18" charset="0"/>
                        </a:rPr>
                        <a:t>Initiator sets bitmap from predefined bitmaps </a:t>
                      </a:r>
                      <a:r>
                        <a:rPr lang="en-US" altLang="zh-CN" sz="1000" dirty="0">
                          <a:effectLst/>
                          <a:latin typeface="Times New Roman" panose="02020603050405020304" pitchFamily="18" charset="0"/>
                          <a:ea typeface="Times New Roman" panose="02020603050405020304" pitchFamily="18" charset="0"/>
                        </a:rPr>
                        <a:t>patterns</a:t>
                      </a:r>
                      <a:endParaRPr lang="zh-CN"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4139283"/>
                  </a:ext>
                </a:extLst>
              </a:tr>
              <a:tr h="184941">
                <a:tc>
                  <a:txBody>
                    <a:bodyPr/>
                    <a:lstStyle/>
                    <a:p>
                      <a:pPr algn="ctr">
                        <a:spcAft>
                          <a:spcPts val="1200"/>
                        </a:spcAft>
                      </a:pPr>
                      <a:r>
                        <a:rPr lang="en-US" sz="1000" dirty="0">
                          <a:effectLst/>
                          <a:latin typeface="Times New Roman" panose="02020603050405020304" pitchFamily="18" charset="0"/>
                          <a:ea typeface="Times New Roman" panose="02020603050405020304" pitchFamily="18" charset="0"/>
                        </a:rPr>
                        <a:t>1</a:t>
                      </a:r>
                      <a:endParaRPr lang="zh-CN"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1000" dirty="0">
                          <a:effectLst/>
                          <a:latin typeface="Times New Roman" panose="02020603050405020304" pitchFamily="18" charset="0"/>
                          <a:ea typeface="Times New Roman" panose="02020603050405020304" pitchFamily="18" charset="0"/>
                        </a:rPr>
                        <a:t>Initiator sets bitmap from configs not specified in the </a:t>
                      </a:r>
                      <a:r>
                        <a:rPr lang="en-US" altLang="zh-CN" sz="1000" dirty="0">
                          <a:effectLst/>
                          <a:latin typeface="Times New Roman" panose="02020603050405020304" pitchFamily="18" charset="0"/>
                          <a:ea typeface="Times New Roman" panose="02020603050405020304" pitchFamily="18" charset="0"/>
                        </a:rPr>
                        <a:t>predefined subsets</a:t>
                      </a:r>
                      <a:r>
                        <a:rPr lang="en-US" sz="1000" dirty="0">
                          <a:effectLst/>
                          <a:latin typeface="Times New Roman" panose="02020603050405020304" pitchFamily="18" charset="0"/>
                          <a:ea typeface="Times New Roman" panose="02020603050405020304" pitchFamily="18" charset="0"/>
                        </a:rPr>
                        <a:t>.</a:t>
                      </a:r>
                      <a:endParaRPr lang="zh-CN"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7512548"/>
                  </a:ext>
                </a:extLst>
              </a:tr>
              <a:tr h="184941">
                <a:tc>
                  <a:txBody>
                    <a:bodyPr/>
                    <a:lstStyle/>
                    <a:p>
                      <a:pPr algn="ctr">
                        <a:spcAft>
                          <a:spcPts val="1200"/>
                        </a:spcAft>
                      </a:pPr>
                      <a:r>
                        <a:rPr lang="en-US" sz="1000" dirty="0">
                          <a:effectLst/>
                          <a:latin typeface="Times New Roman" panose="02020603050405020304" pitchFamily="18" charset="0"/>
                          <a:ea typeface="Times New Roman" panose="02020603050405020304" pitchFamily="18" charset="0"/>
                        </a:rPr>
                        <a:t>2</a:t>
                      </a:r>
                      <a:endParaRPr lang="zh-CN"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1000" dirty="0">
                          <a:effectLst/>
                          <a:latin typeface="Times New Roman" panose="02020603050405020304" pitchFamily="18" charset="0"/>
                          <a:ea typeface="Times New Roman" panose="02020603050405020304" pitchFamily="18" charset="0"/>
                        </a:rPr>
                        <a:t>Responder sets bitmap and reports it.</a:t>
                      </a:r>
                      <a:endParaRPr lang="zh-CN"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1376472"/>
                  </a:ext>
                </a:extLst>
              </a:tr>
            </a:tbl>
          </a:graphicData>
        </a:graphic>
      </p:graphicFrame>
      <p:graphicFrame>
        <p:nvGraphicFramePr>
          <p:cNvPr id="8" name="表格 7">
            <a:extLst>
              <a:ext uri="{FF2B5EF4-FFF2-40B4-BE49-F238E27FC236}">
                <a16:creationId xmlns:a16="http://schemas.microsoft.com/office/drawing/2014/main" id="{8A82E2DE-A29B-44F8-BAE0-E43122E5D96C}"/>
              </a:ext>
            </a:extLst>
          </p:cNvPr>
          <p:cNvGraphicFramePr>
            <a:graphicFrameLocks noGrp="1"/>
          </p:cNvGraphicFramePr>
          <p:nvPr>
            <p:extLst>
              <p:ext uri="{D42A27DB-BD31-4B8C-83A1-F6EECF244321}">
                <p14:modId xmlns:p14="http://schemas.microsoft.com/office/powerpoint/2010/main" val="515541035"/>
              </p:ext>
            </p:extLst>
          </p:nvPr>
        </p:nvGraphicFramePr>
        <p:xfrm>
          <a:off x="251520" y="2420888"/>
          <a:ext cx="8801757" cy="1323017"/>
        </p:xfrm>
        <a:graphic>
          <a:graphicData uri="http://schemas.openxmlformats.org/drawingml/2006/table">
            <a:tbl>
              <a:tblPr firstRow="1" firstCol="1" bandRow="1"/>
              <a:tblGrid>
                <a:gridCol w="871527">
                  <a:extLst>
                    <a:ext uri="{9D8B030D-6E8A-4147-A177-3AD203B41FA5}">
                      <a16:colId xmlns:a16="http://schemas.microsoft.com/office/drawing/2014/main" val="2753773104"/>
                    </a:ext>
                  </a:extLst>
                </a:gridCol>
                <a:gridCol w="884935">
                  <a:extLst>
                    <a:ext uri="{9D8B030D-6E8A-4147-A177-3AD203B41FA5}">
                      <a16:colId xmlns:a16="http://schemas.microsoft.com/office/drawing/2014/main" val="866569838"/>
                    </a:ext>
                  </a:extLst>
                </a:gridCol>
                <a:gridCol w="884935">
                  <a:extLst>
                    <a:ext uri="{9D8B030D-6E8A-4147-A177-3AD203B41FA5}">
                      <a16:colId xmlns:a16="http://schemas.microsoft.com/office/drawing/2014/main" val="2997770310"/>
                    </a:ext>
                  </a:extLst>
                </a:gridCol>
                <a:gridCol w="804486">
                  <a:extLst>
                    <a:ext uri="{9D8B030D-6E8A-4147-A177-3AD203B41FA5}">
                      <a16:colId xmlns:a16="http://schemas.microsoft.com/office/drawing/2014/main" val="751426166"/>
                    </a:ext>
                  </a:extLst>
                </a:gridCol>
                <a:gridCol w="804486">
                  <a:extLst>
                    <a:ext uri="{9D8B030D-6E8A-4147-A177-3AD203B41FA5}">
                      <a16:colId xmlns:a16="http://schemas.microsoft.com/office/drawing/2014/main" val="1629020714"/>
                    </a:ext>
                  </a:extLst>
                </a:gridCol>
                <a:gridCol w="965383">
                  <a:extLst>
                    <a:ext uri="{9D8B030D-6E8A-4147-A177-3AD203B41FA5}">
                      <a16:colId xmlns:a16="http://schemas.microsoft.com/office/drawing/2014/main" val="1064311990"/>
                    </a:ext>
                  </a:extLst>
                </a:gridCol>
                <a:gridCol w="633677">
                  <a:extLst>
                    <a:ext uri="{9D8B030D-6E8A-4147-A177-3AD203B41FA5}">
                      <a16:colId xmlns:a16="http://schemas.microsoft.com/office/drawing/2014/main" val="2709543299"/>
                    </a:ext>
                  </a:extLst>
                </a:gridCol>
                <a:gridCol w="1224136">
                  <a:extLst>
                    <a:ext uri="{9D8B030D-6E8A-4147-A177-3AD203B41FA5}">
                      <a16:colId xmlns:a16="http://schemas.microsoft.com/office/drawing/2014/main" val="1119816798"/>
                    </a:ext>
                  </a:extLst>
                </a:gridCol>
                <a:gridCol w="936104">
                  <a:extLst>
                    <a:ext uri="{9D8B030D-6E8A-4147-A177-3AD203B41FA5}">
                      <a16:colId xmlns:a16="http://schemas.microsoft.com/office/drawing/2014/main" val="1960784601"/>
                    </a:ext>
                  </a:extLst>
                </a:gridCol>
                <a:gridCol w="792088">
                  <a:extLst>
                    <a:ext uri="{9D8B030D-6E8A-4147-A177-3AD203B41FA5}">
                      <a16:colId xmlns:a16="http://schemas.microsoft.com/office/drawing/2014/main" val="447675455"/>
                    </a:ext>
                  </a:extLst>
                </a:gridCol>
              </a:tblGrid>
              <a:tr h="395917">
                <a:tc>
                  <a:txBody>
                    <a:bodyPr/>
                    <a:lstStyle/>
                    <a:p>
                      <a:pPr algn="just">
                        <a:lnSpc>
                          <a:spcPct val="115000"/>
                        </a:lnSpc>
                        <a:spcAft>
                          <a:spcPts val="1200"/>
                        </a:spcAft>
                      </a:pPr>
                      <a:r>
                        <a:rPr lang="en-IN" sz="1000">
                          <a:effectLst/>
                          <a:latin typeface="Times New Roman" panose="02020603050405020304" pitchFamily="18" charset="0"/>
                          <a:ea typeface="Times New Roman" panose="02020603050405020304" pitchFamily="18" charset="0"/>
                          <a:cs typeface="Arial" panose="020B0604020202020204" pitchFamily="34" charset="0"/>
                        </a:rPr>
                        <a:t>Bits: 0-1</a:t>
                      </a:r>
                      <a:endParaRPr lang="zh-CN"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pPr>
                      <a:r>
                        <a:rPr lang="en-IN" sz="1000" dirty="0">
                          <a:effectLst/>
                          <a:latin typeface="Times New Roman" panose="02020603050405020304" pitchFamily="18" charset="0"/>
                          <a:ea typeface="Times New Roman" panose="02020603050405020304" pitchFamily="18" charset="0"/>
                          <a:cs typeface="Arial" panose="020B0604020202020204" pitchFamily="34" charset="0"/>
                        </a:rPr>
                        <a:t>2-3</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pPr>
                      <a:r>
                        <a:rPr lang="en-IN" sz="1000" dirty="0">
                          <a:effectLst/>
                          <a:latin typeface="Times New Roman" panose="02020603050405020304" pitchFamily="18" charset="0"/>
                          <a:ea typeface="Times New Roman" panose="02020603050405020304" pitchFamily="18" charset="0"/>
                          <a:cs typeface="Arial" panose="020B0604020202020204" pitchFamily="34" charset="0"/>
                        </a:rPr>
                        <a:t>4-5</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75000"/>
                      </a:schemeClr>
                    </a:solidFill>
                  </a:tcPr>
                </a:tc>
                <a:tc>
                  <a:txBody>
                    <a:bodyPr/>
                    <a:lstStyle/>
                    <a:p>
                      <a:pPr algn="just">
                        <a:lnSpc>
                          <a:spcPct val="115000"/>
                        </a:lnSpc>
                        <a:spcAft>
                          <a:spcPts val="1200"/>
                        </a:spcAft>
                      </a:pPr>
                      <a:r>
                        <a:rPr lang="en-IN" sz="1000" dirty="0">
                          <a:effectLst/>
                          <a:latin typeface="Times New Roman" panose="02020603050405020304" pitchFamily="18" charset="0"/>
                          <a:ea typeface="Times New Roman" panose="02020603050405020304" pitchFamily="18" charset="0"/>
                          <a:cs typeface="Arial" panose="020B0604020202020204" pitchFamily="34" charset="0"/>
                        </a:rPr>
                        <a:t>4</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75000"/>
                      </a:schemeClr>
                    </a:solidFill>
                  </a:tcPr>
                </a:tc>
                <a:tc>
                  <a:txBody>
                    <a:bodyPr/>
                    <a:lstStyle/>
                    <a:p>
                      <a:pPr algn="just">
                        <a:lnSpc>
                          <a:spcPct val="115000"/>
                        </a:lnSpc>
                        <a:spcAft>
                          <a:spcPts val="1200"/>
                        </a:spcAft>
                      </a:pPr>
                      <a:r>
                        <a:rPr lang="en-IN" sz="1000" dirty="0">
                          <a:effectLst/>
                          <a:latin typeface="Times New Roman" panose="02020603050405020304" pitchFamily="18" charset="0"/>
                          <a:ea typeface="Times New Roman" panose="02020603050405020304" pitchFamily="18" charset="0"/>
                          <a:cs typeface="Arial" panose="020B0604020202020204" pitchFamily="34" charset="0"/>
                        </a:rPr>
                        <a:t>5</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75000"/>
                      </a:schemeClr>
                    </a:solidFill>
                  </a:tcPr>
                </a:tc>
                <a:tc>
                  <a:txBody>
                    <a:bodyPr/>
                    <a:lstStyle/>
                    <a:p>
                      <a:pPr algn="just">
                        <a:lnSpc>
                          <a:spcPct val="115000"/>
                        </a:lnSpc>
                        <a:spcAft>
                          <a:spcPts val="1200"/>
                        </a:spcAft>
                      </a:pPr>
                      <a:r>
                        <a:rPr lang="en-IN" sz="1000">
                          <a:effectLst/>
                          <a:latin typeface="Times New Roman" panose="02020603050405020304" pitchFamily="18" charset="0"/>
                          <a:ea typeface="Times New Roman" panose="02020603050405020304" pitchFamily="18" charset="0"/>
                          <a:cs typeface="Arial" panose="020B0604020202020204" pitchFamily="34" charset="0"/>
                        </a:rPr>
                        <a:t>6</a:t>
                      </a:r>
                      <a:endParaRPr lang="zh-CN"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pPr>
                      <a:r>
                        <a:rPr lang="en-IN" sz="1000">
                          <a:effectLst/>
                          <a:latin typeface="Times New Roman" panose="02020603050405020304" pitchFamily="18" charset="0"/>
                          <a:ea typeface="Times New Roman" panose="02020603050405020304" pitchFamily="18" charset="0"/>
                          <a:cs typeface="Arial" panose="020B0604020202020204" pitchFamily="34" charset="0"/>
                        </a:rPr>
                        <a:t>7-16</a:t>
                      </a:r>
                      <a:endParaRPr lang="zh-CN"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pPr>
                      <a:r>
                        <a:rPr lang="en-IN" sz="1000" dirty="0">
                          <a:effectLst/>
                          <a:latin typeface="Times New Roman" panose="02020603050405020304" pitchFamily="18" charset="0"/>
                          <a:ea typeface="Times New Roman" panose="02020603050405020304" pitchFamily="18" charset="0"/>
                          <a:cs typeface="Arial" panose="020B0604020202020204" pitchFamily="34" charset="0"/>
                        </a:rPr>
                        <a:t>17-18 </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pPr>
                      <a:r>
                        <a:rPr lang="en-IN" sz="1000" dirty="0">
                          <a:effectLst/>
                          <a:latin typeface="Times New Roman" panose="02020603050405020304" pitchFamily="18" charset="0"/>
                          <a:ea typeface="Times New Roman" panose="02020603050405020304" pitchFamily="18" charset="0"/>
                          <a:cs typeface="Arial" panose="020B0604020202020204" pitchFamily="34" charset="0"/>
                        </a:rPr>
                        <a:t>19-23</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pPr>
                      <a:r>
                        <a:rPr lang="en-IN" sz="1000">
                          <a:effectLst/>
                          <a:latin typeface="Times New Roman" panose="02020603050405020304" pitchFamily="18" charset="0"/>
                          <a:ea typeface="Times New Roman" panose="02020603050405020304" pitchFamily="18" charset="0"/>
                          <a:cs typeface="Arial" panose="020B0604020202020204" pitchFamily="34" charset="0"/>
                        </a:rPr>
                        <a:t>4-64 octets</a:t>
                      </a:r>
                      <a:endParaRPr lang="zh-CN"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776589"/>
                  </a:ext>
                </a:extLst>
              </a:tr>
              <a:tr h="927100">
                <a:tc>
                  <a:txBody>
                    <a:bodyPr/>
                    <a:lstStyle/>
                    <a:p>
                      <a:pPr algn="l">
                        <a:lnSpc>
                          <a:spcPct val="115000"/>
                        </a:lnSpc>
                        <a:spcAft>
                          <a:spcPts val="1200"/>
                        </a:spcAft>
                      </a:pPr>
                      <a:r>
                        <a:rPr lang="en-US" sz="1000">
                          <a:effectLst/>
                          <a:latin typeface="Times New Roman" panose="02020603050405020304" pitchFamily="18" charset="0"/>
                          <a:ea typeface="Times New Roman" panose="02020603050405020304" pitchFamily="18" charset="0"/>
                          <a:cs typeface="Arial" panose="020B0604020202020204" pitchFamily="34" charset="0"/>
                        </a:rPr>
                        <a:t>CIR I/Q number of bits</a:t>
                      </a:r>
                      <a:endParaRPr lang="zh-CN"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en-IN" sz="1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Bitmap length</a:t>
                      </a:r>
                      <a:endParaRPr lang="zh-CN" sz="1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en-IN" sz="1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Bitmap mode</a:t>
                      </a:r>
                      <a:endParaRPr lang="zh-CN" sz="1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en-US" sz="1000" dirty="0">
                          <a:effectLst/>
                          <a:latin typeface="Times New Roman" panose="02020603050405020304" pitchFamily="18" charset="0"/>
                          <a:ea typeface="Times New Roman" panose="02020603050405020304" pitchFamily="18" charset="0"/>
                          <a:cs typeface="Arial" panose="020B0604020202020204" pitchFamily="34" charset="0"/>
                        </a:rPr>
                        <a:t>Process CIR report for Range</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en-US" sz="1000">
                          <a:effectLst/>
                          <a:latin typeface="Times New Roman" panose="02020603050405020304" pitchFamily="18" charset="0"/>
                          <a:ea typeface="Times New Roman" panose="02020603050405020304" pitchFamily="18" charset="0"/>
                          <a:cs typeface="Arial" panose="020B0604020202020204" pitchFamily="34" charset="0"/>
                        </a:rPr>
                        <a:t>Process CIR report for Velocity</a:t>
                      </a:r>
                      <a:endParaRPr lang="zh-CN"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en-US" sz="1000" dirty="0">
                          <a:effectLst/>
                          <a:latin typeface="Times New Roman" panose="02020603050405020304" pitchFamily="18" charset="0"/>
                          <a:ea typeface="Times New Roman" panose="02020603050405020304" pitchFamily="18" charset="0"/>
                          <a:cs typeface="Arial" panose="020B0604020202020204" pitchFamily="34" charset="0"/>
                        </a:rPr>
                        <a:t>Process CIR report for AOA measurement</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en-IN" sz="1000" dirty="0">
                          <a:effectLst/>
                          <a:latin typeface="Times New Roman" panose="02020603050405020304" pitchFamily="18" charset="0"/>
                          <a:ea typeface="Times New Roman" panose="02020603050405020304" pitchFamily="18" charset="0"/>
                          <a:cs typeface="Arial" panose="020B0604020202020204" pitchFamily="34" charset="0"/>
                        </a:rPr>
                        <a:t>Bitmap offset</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en-IN" sz="1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Bitmap sub-window length (present if bitmap mode=0)</a:t>
                      </a:r>
                      <a:endParaRPr lang="zh-CN" sz="1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en-IN" sz="1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Bitmap Gap (present if bitmap mode=0)</a:t>
                      </a:r>
                      <a:endParaRPr lang="zh-CN" sz="1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en-IN" sz="1000" dirty="0">
                          <a:effectLst/>
                          <a:latin typeface="Times New Roman" panose="02020603050405020304" pitchFamily="18" charset="0"/>
                          <a:ea typeface="Times New Roman" panose="02020603050405020304" pitchFamily="18" charset="0"/>
                          <a:cs typeface="Arial" panose="020B0604020202020204" pitchFamily="34" charset="0"/>
                        </a:rPr>
                        <a:t>Bitmap (present if bitmap mode=1)</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0738788"/>
                  </a:ext>
                </a:extLst>
              </a:tr>
            </a:tbl>
          </a:graphicData>
        </a:graphic>
      </p:graphicFrame>
    </p:spTree>
    <p:extLst>
      <p:ext uri="{BB962C8B-B14F-4D97-AF65-F5344CB8AC3E}">
        <p14:creationId xmlns:p14="http://schemas.microsoft.com/office/powerpoint/2010/main" val="1080784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3981B1-8CDC-4D3E-826F-7101D3B58AE1}"/>
              </a:ext>
            </a:extLst>
          </p:cNvPr>
          <p:cNvSpPr>
            <a:spLocks noGrp="1"/>
          </p:cNvSpPr>
          <p:nvPr>
            <p:ph type="title"/>
          </p:nvPr>
        </p:nvSpPr>
        <p:spPr/>
        <p:txBody>
          <a:bodyPr/>
          <a:lstStyle/>
          <a:p>
            <a:r>
              <a:rPr lang="en-US" altLang="zh-CN" dirty="0"/>
              <a:t>Proposal: CIR bitmap pattern </a:t>
            </a:r>
            <a:r>
              <a:rPr lang="en-US" altLang="zh-CN" dirty="0">
                <a:latin typeface="Times New Roman" panose="02020603050405020304" pitchFamily="18" charset="0"/>
                <a:ea typeface="宋体" panose="02010600030101010101" pitchFamily="2" charset="-122"/>
              </a:rPr>
              <a:t>indication</a:t>
            </a:r>
            <a:endParaRPr lang="zh-CN" altLang="en-US" dirty="0"/>
          </a:p>
        </p:txBody>
      </p:sp>
      <p:sp>
        <p:nvSpPr>
          <p:cNvPr id="3" name="内容占位符 2">
            <a:extLst>
              <a:ext uri="{FF2B5EF4-FFF2-40B4-BE49-F238E27FC236}">
                <a16:creationId xmlns:a16="http://schemas.microsoft.com/office/drawing/2014/main" id="{032D95C7-1CD2-4DA1-BBF0-79D9CB29A073}"/>
              </a:ext>
            </a:extLst>
          </p:cNvPr>
          <p:cNvSpPr>
            <a:spLocks noGrp="1"/>
          </p:cNvSpPr>
          <p:nvPr>
            <p:ph idx="1"/>
          </p:nvPr>
        </p:nvSpPr>
        <p:spPr>
          <a:xfrm>
            <a:off x="539552" y="1988840"/>
            <a:ext cx="8192350" cy="4113213"/>
          </a:xfrm>
        </p:spPr>
        <p:txBody>
          <a:bodyPr/>
          <a:lstStyle/>
          <a:p>
            <a:pPr>
              <a:buFont typeface="Wingdings" panose="05000000000000000000" pitchFamily="2" charset="2"/>
              <a:buChar char="Ø"/>
            </a:pPr>
            <a:r>
              <a:rPr lang="en-US" altLang="zh-CN" sz="1800" dirty="0"/>
              <a:t>The parameters of the CIR Report field of AC IE can be modified as follows:</a:t>
            </a:r>
          </a:p>
          <a:p>
            <a:pPr lvl="1">
              <a:buFont typeface="Arial" panose="020B0604020202020204" pitchFamily="34" charset="0"/>
              <a:buChar char="•"/>
            </a:pPr>
            <a:r>
              <a:rPr lang="en-US" altLang="zh-CN" sz="1800" dirty="0"/>
              <a:t>Bitmap /sub-window length field is interpreted depending on the value of Bitmap mode field </a:t>
            </a:r>
          </a:p>
          <a:p>
            <a:pPr lvl="2">
              <a:buFont typeface="Arial" panose="020B0604020202020204" pitchFamily="34" charset="0"/>
              <a:buChar char="•"/>
            </a:pPr>
            <a:r>
              <a:rPr lang="en-US" altLang="zh-CN" sz="1600" dirty="0"/>
              <a:t>When Bitmap mode=0, Bitmap /sub-window length field denotes the bitmap sub-window length, otherwise denotes the bitmap length</a:t>
            </a:r>
          </a:p>
          <a:p>
            <a:pPr lvl="1">
              <a:buFont typeface="Arial" panose="020B0604020202020204" pitchFamily="34" charset="0"/>
              <a:buChar char="•"/>
            </a:pPr>
            <a:r>
              <a:rPr lang="en-US" altLang="zh-CN" sz="1800" dirty="0"/>
              <a:t>The original Bitmap sub-window length field is no longer required</a:t>
            </a:r>
          </a:p>
          <a:p>
            <a:pPr>
              <a:buFont typeface="Wingdings" panose="05000000000000000000" pitchFamily="2" charset="2"/>
              <a:buChar char="Ø"/>
            </a:pPr>
            <a:endParaRPr lang="en-US" altLang="zh-CN" sz="1800" dirty="0"/>
          </a:p>
          <a:p>
            <a:pPr>
              <a:buFont typeface="Wingdings" panose="05000000000000000000" pitchFamily="2" charset="2"/>
              <a:buChar char="Ø"/>
            </a:pPr>
            <a:endParaRPr lang="en-US" altLang="zh-CN" sz="1800" dirty="0"/>
          </a:p>
          <a:p>
            <a:pPr>
              <a:buFont typeface="Wingdings" panose="05000000000000000000" pitchFamily="2" charset="2"/>
              <a:buChar char="Ø"/>
            </a:pPr>
            <a:endParaRPr lang="en-US" altLang="zh-CN" sz="1800" dirty="0"/>
          </a:p>
          <a:p>
            <a:pPr>
              <a:buFont typeface="Wingdings" panose="05000000000000000000" pitchFamily="2" charset="2"/>
              <a:buChar char="Ø"/>
            </a:pPr>
            <a:endParaRPr lang="en-US" altLang="zh-CN" sz="1800" dirty="0"/>
          </a:p>
          <a:p>
            <a:pPr>
              <a:buFont typeface="Wingdings" panose="05000000000000000000" pitchFamily="2" charset="2"/>
              <a:buChar char="Ø"/>
            </a:pPr>
            <a:r>
              <a:rPr lang="en-US" altLang="zh-CN" sz="1800" dirty="0"/>
              <a:t>In this case, the </a:t>
            </a:r>
            <a:r>
              <a:rPr lang="en-US" altLang="zh-CN" sz="1800" i="1" dirty="0"/>
              <a:t>Bitmap offset</a:t>
            </a:r>
            <a:r>
              <a:rPr lang="en-US" altLang="zh-CN" sz="1800" dirty="0"/>
              <a:t> field indicates the start of the first sub-window</a:t>
            </a:r>
          </a:p>
          <a:p>
            <a:pPr>
              <a:buFont typeface="Wingdings" panose="05000000000000000000" pitchFamily="2" charset="2"/>
              <a:buChar char="Ø"/>
            </a:pPr>
            <a:endParaRPr lang="zh-CN" altLang="en-US" dirty="0"/>
          </a:p>
        </p:txBody>
      </p:sp>
      <p:sp>
        <p:nvSpPr>
          <p:cNvPr id="4" name="灯片编号占位符 3">
            <a:extLst>
              <a:ext uri="{FF2B5EF4-FFF2-40B4-BE49-F238E27FC236}">
                <a16:creationId xmlns:a16="http://schemas.microsoft.com/office/drawing/2014/main" id="{E90F8052-19B0-44D6-A41E-99D217177B9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graphicFrame>
        <p:nvGraphicFramePr>
          <p:cNvPr id="6" name="表格 5">
            <a:extLst>
              <a:ext uri="{FF2B5EF4-FFF2-40B4-BE49-F238E27FC236}">
                <a16:creationId xmlns:a16="http://schemas.microsoft.com/office/drawing/2014/main" id="{E2D13238-9931-45D5-9999-41E8C5FD67D5}"/>
              </a:ext>
            </a:extLst>
          </p:cNvPr>
          <p:cNvGraphicFramePr>
            <a:graphicFrameLocks noGrp="1"/>
          </p:cNvGraphicFramePr>
          <p:nvPr>
            <p:extLst>
              <p:ext uri="{D42A27DB-BD31-4B8C-83A1-F6EECF244321}">
                <p14:modId xmlns:p14="http://schemas.microsoft.com/office/powerpoint/2010/main" val="4039441470"/>
              </p:ext>
            </p:extLst>
          </p:nvPr>
        </p:nvGraphicFramePr>
        <p:xfrm>
          <a:off x="1062684" y="3933056"/>
          <a:ext cx="7093243" cy="1179001"/>
        </p:xfrm>
        <a:graphic>
          <a:graphicData uri="http://schemas.openxmlformats.org/drawingml/2006/table">
            <a:tbl>
              <a:tblPr firstRow="1" firstCol="1" bandRow="1"/>
              <a:tblGrid>
                <a:gridCol w="559192">
                  <a:extLst>
                    <a:ext uri="{9D8B030D-6E8A-4147-A177-3AD203B41FA5}">
                      <a16:colId xmlns:a16="http://schemas.microsoft.com/office/drawing/2014/main" val="2753773104"/>
                    </a:ext>
                  </a:extLst>
                </a:gridCol>
                <a:gridCol w="1118411">
                  <a:extLst>
                    <a:ext uri="{9D8B030D-6E8A-4147-A177-3AD203B41FA5}">
                      <a16:colId xmlns:a16="http://schemas.microsoft.com/office/drawing/2014/main" val="866569838"/>
                    </a:ext>
                  </a:extLst>
                </a:gridCol>
                <a:gridCol w="609417">
                  <a:extLst>
                    <a:ext uri="{9D8B030D-6E8A-4147-A177-3AD203B41FA5}">
                      <a16:colId xmlns:a16="http://schemas.microsoft.com/office/drawing/2014/main" val="2997770310"/>
                    </a:ext>
                  </a:extLst>
                </a:gridCol>
                <a:gridCol w="696554">
                  <a:extLst>
                    <a:ext uri="{9D8B030D-6E8A-4147-A177-3AD203B41FA5}">
                      <a16:colId xmlns:a16="http://schemas.microsoft.com/office/drawing/2014/main" val="751426166"/>
                    </a:ext>
                  </a:extLst>
                </a:gridCol>
                <a:gridCol w="696554">
                  <a:extLst>
                    <a:ext uri="{9D8B030D-6E8A-4147-A177-3AD203B41FA5}">
                      <a16:colId xmlns:a16="http://schemas.microsoft.com/office/drawing/2014/main" val="1629020714"/>
                    </a:ext>
                  </a:extLst>
                </a:gridCol>
                <a:gridCol w="835865">
                  <a:extLst>
                    <a:ext uri="{9D8B030D-6E8A-4147-A177-3AD203B41FA5}">
                      <a16:colId xmlns:a16="http://schemas.microsoft.com/office/drawing/2014/main" val="1064311990"/>
                    </a:ext>
                  </a:extLst>
                </a:gridCol>
                <a:gridCol w="781588">
                  <a:extLst>
                    <a:ext uri="{9D8B030D-6E8A-4147-A177-3AD203B41FA5}">
                      <a16:colId xmlns:a16="http://schemas.microsoft.com/office/drawing/2014/main" val="2709543299"/>
                    </a:ext>
                  </a:extLst>
                </a:gridCol>
                <a:gridCol w="1099108">
                  <a:extLst>
                    <a:ext uri="{9D8B030D-6E8A-4147-A177-3AD203B41FA5}">
                      <a16:colId xmlns:a16="http://schemas.microsoft.com/office/drawing/2014/main" val="1585409472"/>
                    </a:ext>
                  </a:extLst>
                </a:gridCol>
                <a:gridCol w="696554">
                  <a:extLst>
                    <a:ext uri="{9D8B030D-6E8A-4147-A177-3AD203B41FA5}">
                      <a16:colId xmlns:a16="http://schemas.microsoft.com/office/drawing/2014/main" val="447675455"/>
                    </a:ext>
                  </a:extLst>
                </a:gridCol>
              </a:tblGrid>
              <a:tr h="251901">
                <a:tc>
                  <a:txBody>
                    <a:bodyPr/>
                    <a:lstStyle/>
                    <a:p>
                      <a:pPr algn="just">
                        <a:lnSpc>
                          <a:spcPct val="115000"/>
                        </a:lnSpc>
                        <a:spcAft>
                          <a:spcPts val="1200"/>
                        </a:spcAft>
                      </a:pPr>
                      <a:r>
                        <a:rPr lang="en-IN" sz="1000">
                          <a:effectLst/>
                          <a:latin typeface="Times New Roman" panose="02020603050405020304" pitchFamily="18" charset="0"/>
                          <a:ea typeface="Times New Roman" panose="02020603050405020304" pitchFamily="18" charset="0"/>
                          <a:cs typeface="Arial" panose="020B0604020202020204" pitchFamily="34" charset="0"/>
                        </a:rPr>
                        <a:t>Bits: 0-1</a:t>
                      </a:r>
                      <a:endParaRPr lang="zh-CN"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pPr>
                      <a:r>
                        <a:rPr lang="en-IN" sz="1000">
                          <a:effectLst/>
                          <a:latin typeface="Times New Roman" panose="02020603050405020304" pitchFamily="18" charset="0"/>
                          <a:ea typeface="Times New Roman" panose="02020603050405020304" pitchFamily="18" charset="0"/>
                          <a:cs typeface="Arial" panose="020B0604020202020204" pitchFamily="34" charset="0"/>
                        </a:rPr>
                        <a:t>2-3</a:t>
                      </a:r>
                      <a:endParaRPr lang="zh-CN"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pPr>
                      <a:r>
                        <a:rPr lang="en-IN" sz="1000" dirty="0">
                          <a:effectLst/>
                          <a:latin typeface="Times New Roman" panose="02020603050405020304" pitchFamily="18" charset="0"/>
                          <a:ea typeface="Times New Roman" panose="02020603050405020304" pitchFamily="18" charset="0"/>
                          <a:cs typeface="Arial" panose="020B0604020202020204" pitchFamily="34" charset="0"/>
                        </a:rPr>
                        <a:t>4-5</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pPr>
                      <a:r>
                        <a:rPr lang="en-IN" sz="1000" dirty="0">
                          <a:effectLst/>
                          <a:latin typeface="Times New Roman" panose="02020603050405020304" pitchFamily="18" charset="0"/>
                          <a:ea typeface="Times New Roman" panose="02020603050405020304" pitchFamily="18" charset="0"/>
                          <a:cs typeface="Arial" panose="020B0604020202020204" pitchFamily="34" charset="0"/>
                        </a:rPr>
                        <a:t>6</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pPr>
                      <a:r>
                        <a:rPr lang="en-IN" sz="1000" dirty="0">
                          <a:effectLst/>
                          <a:latin typeface="Times New Roman" panose="02020603050405020304" pitchFamily="18" charset="0"/>
                          <a:ea typeface="Times New Roman" panose="02020603050405020304" pitchFamily="18" charset="0"/>
                          <a:cs typeface="Arial" panose="020B0604020202020204" pitchFamily="34" charset="0"/>
                        </a:rPr>
                        <a:t>7</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pPr>
                      <a:r>
                        <a:rPr lang="en-IN" sz="1000" dirty="0">
                          <a:effectLst/>
                          <a:latin typeface="Times New Roman" panose="02020603050405020304" pitchFamily="18" charset="0"/>
                          <a:ea typeface="Times New Roman" panose="02020603050405020304" pitchFamily="18" charset="0"/>
                          <a:cs typeface="Arial" panose="020B0604020202020204" pitchFamily="34" charset="0"/>
                        </a:rPr>
                        <a:t>8</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pPr>
                      <a:r>
                        <a:rPr lang="en-IN" sz="1000" dirty="0">
                          <a:effectLst/>
                          <a:latin typeface="Times New Roman" panose="02020603050405020304" pitchFamily="18" charset="0"/>
                          <a:ea typeface="Times New Roman" panose="02020603050405020304" pitchFamily="18" charset="0"/>
                          <a:cs typeface="Arial" panose="020B0604020202020204" pitchFamily="34" charset="0"/>
                        </a:rPr>
                        <a:t>9-18</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pPr>
                      <a:r>
                        <a:rPr lang="en-IN" sz="1000" dirty="0">
                          <a:effectLst/>
                          <a:latin typeface="Times New Roman" panose="02020603050405020304" pitchFamily="18" charset="0"/>
                          <a:ea typeface="Times New Roman" panose="02020603050405020304" pitchFamily="18" charset="0"/>
                          <a:cs typeface="Arial" panose="020B0604020202020204" pitchFamily="34" charset="0"/>
                        </a:rPr>
                        <a:t>19-23</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pPr>
                      <a:r>
                        <a:rPr lang="en-IN" sz="1000">
                          <a:effectLst/>
                          <a:latin typeface="Times New Roman" panose="02020603050405020304" pitchFamily="18" charset="0"/>
                          <a:ea typeface="Times New Roman" panose="02020603050405020304" pitchFamily="18" charset="0"/>
                          <a:cs typeface="Arial" panose="020B0604020202020204" pitchFamily="34" charset="0"/>
                        </a:rPr>
                        <a:t>4-64 octets</a:t>
                      </a:r>
                      <a:endParaRPr lang="zh-CN"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776589"/>
                  </a:ext>
                </a:extLst>
              </a:tr>
              <a:tr h="927100">
                <a:tc>
                  <a:txBody>
                    <a:bodyPr/>
                    <a:lstStyle/>
                    <a:p>
                      <a:pPr algn="l">
                        <a:lnSpc>
                          <a:spcPct val="115000"/>
                        </a:lnSpc>
                        <a:spcAft>
                          <a:spcPts val="1200"/>
                        </a:spcAft>
                      </a:pPr>
                      <a:r>
                        <a:rPr lang="en-US" sz="1000" dirty="0">
                          <a:effectLst/>
                          <a:latin typeface="Times New Roman" panose="02020603050405020304" pitchFamily="18" charset="0"/>
                          <a:ea typeface="Times New Roman" panose="02020603050405020304" pitchFamily="18" charset="0"/>
                          <a:cs typeface="Arial" panose="020B0604020202020204" pitchFamily="34" charset="0"/>
                        </a:rPr>
                        <a:t>CIR I/Q number of bits</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en-IN" sz="1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Bitmap /</a:t>
                      </a:r>
                      <a:r>
                        <a:rPr lang="en-IN" altLang="zh-CN" sz="1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sub-window length </a:t>
                      </a:r>
                      <a:endParaRPr lang="zh-CN" sz="1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en-IN" sz="1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Bitmap mode</a:t>
                      </a:r>
                      <a:endParaRPr lang="zh-CN" sz="1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en-US" sz="1000" dirty="0">
                          <a:effectLst/>
                          <a:latin typeface="Times New Roman" panose="02020603050405020304" pitchFamily="18" charset="0"/>
                          <a:ea typeface="Times New Roman" panose="02020603050405020304" pitchFamily="18" charset="0"/>
                          <a:cs typeface="Arial" panose="020B0604020202020204" pitchFamily="34" charset="0"/>
                        </a:rPr>
                        <a:t>Process CIR report for Range</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en-US" sz="1000">
                          <a:effectLst/>
                          <a:latin typeface="Times New Roman" panose="02020603050405020304" pitchFamily="18" charset="0"/>
                          <a:ea typeface="Times New Roman" panose="02020603050405020304" pitchFamily="18" charset="0"/>
                          <a:cs typeface="Arial" panose="020B0604020202020204" pitchFamily="34" charset="0"/>
                        </a:rPr>
                        <a:t>Process CIR report for Velocity</a:t>
                      </a:r>
                      <a:endParaRPr lang="zh-CN"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en-US" sz="1000" dirty="0">
                          <a:effectLst/>
                          <a:latin typeface="Times New Roman" panose="02020603050405020304" pitchFamily="18" charset="0"/>
                          <a:ea typeface="Times New Roman" panose="02020603050405020304" pitchFamily="18" charset="0"/>
                          <a:cs typeface="Arial" panose="020B0604020202020204" pitchFamily="34" charset="0"/>
                        </a:rPr>
                        <a:t>Process CIR report for AOA measurement</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en-IN" sz="1000" dirty="0">
                          <a:effectLst/>
                          <a:latin typeface="Times New Roman" panose="02020603050405020304" pitchFamily="18" charset="0"/>
                          <a:ea typeface="Times New Roman" panose="02020603050405020304" pitchFamily="18" charset="0"/>
                          <a:cs typeface="Arial" panose="020B0604020202020204" pitchFamily="34" charset="0"/>
                        </a:rPr>
                        <a:t>Bitmap offset</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en-IN" sz="1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Bitmap Gap </a:t>
                      </a:r>
                      <a:endParaRPr lang="zh-CN" sz="1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en-IN" sz="1000" dirty="0">
                          <a:effectLst/>
                          <a:latin typeface="Times New Roman" panose="02020603050405020304" pitchFamily="18" charset="0"/>
                          <a:ea typeface="Times New Roman" panose="02020603050405020304" pitchFamily="18" charset="0"/>
                          <a:cs typeface="Arial" panose="020B0604020202020204" pitchFamily="34" charset="0"/>
                        </a:rPr>
                        <a:t>Bitmap (present if bitmap mode=1)</a:t>
                      </a:r>
                      <a:endParaRPr lang="zh-CN"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5245" marR="5524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0738788"/>
                  </a:ext>
                </a:extLst>
              </a:tr>
            </a:tbl>
          </a:graphicData>
        </a:graphic>
      </p:graphicFrame>
    </p:spTree>
    <p:extLst>
      <p:ext uri="{BB962C8B-B14F-4D97-AF65-F5344CB8AC3E}">
        <p14:creationId xmlns:p14="http://schemas.microsoft.com/office/powerpoint/2010/main" val="3142398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3981B1-8CDC-4D3E-826F-7101D3B58AE1}"/>
              </a:ext>
            </a:extLst>
          </p:cNvPr>
          <p:cNvSpPr>
            <a:spLocks noGrp="1"/>
          </p:cNvSpPr>
          <p:nvPr>
            <p:ph type="title"/>
          </p:nvPr>
        </p:nvSpPr>
        <p:spPr/>
        <p:txBody>
          <a:bodyPr/>
          <a:lstStyle/>
          <a:p>
            <a:r>
              <a:rPr lang="en-US" altLang="zh-CN" dirty="0"/>
              <a:t>Proposal: CIR bitmap pattern </a:t>
            </a:r>
            <a:r>
              <a:rPr lang="en-US" altLang="zh-CN" dirty="0">
                <a:latin typeface="Times New Roman" panose="02020603050405020304" pitchFamily="18" charset="0"/>
                <a:ea typeface="宋体" panose="02010600030101010101" pitchFamily="2" charset="-122"/>
              </a:rPr>
              <a:t>indication</a:t>
            </a:r>
            <a:endParaRPr lang="zh-CN" altLang="en-US" dirty="0"/>
          </a:p>
        </p:txBody>
      </p:sp>
      <p:sp>
        <p:nvSpPr>
          <p:cNvPr id="3" name="内容占位符 2">
            <a:extLst>
              <a:ext uri="{FF2B5EF4-FFF2-40B4-BE49-F238E27FC236}">
                <a16:creationId xmlns:a16="http://schemas.microsoft.com/office/drawing/2014/main" id="{032D95C7-1CD2-4DA1-BBF0-79D9CB29A073}"/>
              </a:ext>
            </a:extLst>
          </p:cNvPr>
          <p:cNvSpPr>
            <a:spLocks noGrp="1"/>
          </p:cNvSpPr>
          <p:nvPr>
            <p:ph idx="1"/>
          </p:nvPr>
        </p:nvSpPr>
        <p:spPr>
          <a:xfrm>
            <a:off x="539552" y="1988840"/>
            <a:ext cx="8064896" cy="4113213"/>
          </a:xfrm>
        </p:spPr>
        <p:txBody>
          <a:bodyPr/>
          <a:lstStyle/>
          <a:p>
            <a:pPr>
              <a:buFont typeface="Wingdings" panose="05000000000000000000" pitchFamily="2" charset="2"/>
              <a:buChar char="Ø"/>
            </a:pPr>
            <a:r>
              <a:rPr lang="en-US" altLang="zh-CN" dirty="0"/>
              <a:t>When Bitmap mode=0</a:t>
            </a:r>
            <a:r>
              <a:rPr lang="zh-CN" altLang="en-US" dirty="0"/>
              <a:t>，</a:t>
            </a:r>
            <a:r>
              <a:rPr lang="en-US" altLang="zh-CN" dirty="0"/>
              <a:t>the Bitmap length and Bitmap Gap are combined to identify the exact bitmap pattern according to the following table:</a:t>
            </a:r>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zh-CN" altLang="en-US" dirty="0"/>
          </a:p>
        </p:txBody>
      </p:sp>
      <p:sp>
        <p:nvSpPr>
          <p:cNvPr id="4" name="灯片编号占位符 3">
            <a:extLst>
              <a:ext uri="{FF2B5EF4-FFF2-40B4-BE49-F238E27FC236}">
                <a16:creationId xmlns:a16="http://schemas.microsoft.com/office/drawing/2014/main" id="{E90F8052-19B0-44D6-A41E-99D217177B9F}"/>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mc:AlternateContent xmlns:mc="http://schemas.openxmlformats.org/markup-compatibility/2006">
        <mc:Choice xmlns:a14="http://schemas.microsoft.com/office/drawing/2010/main" Requires="a14">
          <p:graphicFrame>
            <p:nvGraphicFramePr>
              <p:cNvPr id="7" name="表格 6">
                <a:extLst>
                  <a:ext uri="{FF2B5EF4-FFF2-40B4-BE49-F238E27FC236}">
                    <a16:creationId xmlns:a16="http://schemas.microsoft.com/office/drawing/2014/main" id="{DA6BF408-A03C-4FF2-8617-CA623925C543}"/>
                  </a:ext>
                </a:extLst>
              </p:cNvPr>
              <p:cNvGraphicFramePr>
                <a:graphicFrameLocks noGrp="1"/>
              </p:cNvGraphicFramePr>
              <p:nvPr>
                <p:extLst>
                  <p:ext uri="{D42A27DB-BD31-4B8C-83A1-F6EECF244321}">
                    <p14:modId xmlns:p14="http://schemas.microsoft.com/office/powerpoint/2010/main" val="3819980749"/>
                  </p:ext>
                </p:extLst>
              </p:nvPr>
            </p:nvGraphicFramePr>
            <p:xfrm>
              <a:off x="611560" y="3277358"/>
              <a:ext cx="7885249" cy="2894842"/>
            </p:xfrm>
            <a:graphic>
              <a:graphicData uri="http://schemas.openxmlformats.org/drawingml/2006/table">
                <a:tbl>
                  <a:tblPr firstRow="1" firstCol="1" bandRow="1">
                    <a:tableStyleId>{5940675A-B579-460E-94D1-54222C63F5DA}</a:tableStyleId>
                  </a:tblPr>
                  <a:tblGrid>
                    <a:gridCol w="1183737">
                      <a:extLst>
                        <a:ext uri="{9D8B030D-6E8A-4147-A177-3AD203B41FA5}">
                          <a16:colId xmlns:a16="http://schemas.microsoft.com/office/drawing/2014/main" val="1794985855"/>
                        </a:ext>
                      </a:extLst>
                    </a:gridCol>
                    <a:gridCol w="1227792">
                      <a:extLst>
                        <a:ext uri="{9D8B030D-6E8A-4147-A177-3AD203B41FA5}">
                          <a16:colId xmlns:a16="http://schemas.microsoft.com/office/drawing/2014/main" val="152993077"/>
                        </a:ext>
                      </a:extLst>
                    </a:gridCol>
                    <a:gridCol w="895698">
                      <a:extLst>
                        <a:ext uri="{9D8B030D-6E8A-4147-A177-3AD203B41FA5}">
                          <a16:colId xmlns:a16="http://schemas.microsoft.com/office/drawing/2014/main" val="839816904"/>
                        </a:ext>
                      </a:extLst>
                    </a:gridCol>
                    <a:gridCol w="1121638">
                      <a:extLst>
                        <a:ext uri="{9D8B030D-6E8A-4147-A177-3AD203B41FA5}">
                          <a16:colId xmlns:a16="http://schemas.microsoft.com/office/drawing/2014/main" val="3095337749"/>
                        </a:ext>
                      </a:extLst>
                    </a:gridCol>
                    <a:gridCol w="783664">
                      <a:extLst>
                        <a:ext uri="{9D8B030D-6E8A-4147-A177-3AD203B41FA5}">
                          <a16:colId xmlns:a16="http://schemas.microsoft.com/office/drawing/2014/main" val="4167360154"/>
                        </a:ext>
                      </a:extLst>
                    </a:gridCol>
                    <a:gridCol w="872520">
                      <a:extLst>
                        <a:ext uri="{9D8B030D-6E8A-4147-A177-3AD203B41FA5}">
                          <a16:colId xmlns:a16="http://schemas.microsoft.com/office/drawing/2014/main" val="1724821172"/>
                        </a:ext>
                      </a:extLst>
                    </a:gridCol>
                    <a:gridCol w="936104">
                      <a:extLst>
                        <a:ext uri="{9D8B030D-6E8A-4147-A177-3AD203B41FA5}">
                          <a16:colId xmlns:a16="http://schemas.microsoft.com/office/drawing/2014/main" val="1063435391"/>
                        </a:ext>
                      </a:extLst>
                    </a:gridCol>
                    <a:gridCol w="864096">
                      <a:extLst>
                        <a:ext uri="{9D8B030D-6E8A-4147-A177-3AD203B41FA5}">
                          <a16:colId xmlns:a16="http://schemas.microsoft.com/office/drawing/2014/main" val="874929537"/>
                        </a:ext>
                      </a:extLst>
                    </a:gridCol>
                  </a:tblGrid>
                  <a:tr h="227108">
                    <a:tc gridSpan="2">
                      <a:txBody>
                        <a:bodyPr/>
                        <a:lstStyle/>
                        <a:p>
                          <a:pPr algn="ctr">
                            <a:lnSpc>
                              <a:spcPct val="150000"/>
                            </a:lnSpc>
                            <a:spcAft>
                              <a:spcPts val="0"/>
                            </a:spcAft>
                          </a:pPr>
                          <a:r>
                            <a:rPr lang="en-US" sz="1050" b="1" kern="100" dirty="0">
                              <a:effectLst/>
                            </a:rPr>
                            <a:t>CIR Bitmap Pattern index</a:t>
                          </a:r>
                          <a:endParaRPr lang="zh-CN" sz="105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hMerge="1">
                      <a:txBody>
                        <a:bodyPr/>
                        <a:lstStyle/>
                        <a:p>
                          <a:endParaRPr lang="zh-CN" altLang="en-US"/>
                        </a:p>
                      </a:txBody>
                      <a:tcPr/>
                    </a:tc>
                    <a:tc rowSpan="2">
                      <a:txBody>
                        <a:bodyPr/>
                        <a:lstStyle/>
                        <a:p>
                          <a:pPr marL="0" algn="ctr" defTabSz="914400" rtl="0" eaLnBrk="1" latinLnBrk="0" hangingPunct="1">
                            <a:lnSpc>
                              <a:spcPct val="150000"/>
                            </a:lnSpc>
                            <a:spcAft>
                              <a:spcPts val="0"/>
                            </a:spcAft>
                          </a:pPr>
                          <a:r>
                            <a:rPr lang="en-US" altLang="zh-CN" sz="1050" b="1" kern="100" dirty="0">
                              <a:effectLst/>
                            </a:rPr>
                            <a:t>Bitmap sub-window length value </a:t>
                          </a:r>
                          <a:endParaRPr lang="zh-CN" altLang="en-US" sz="1050" b="1" kern="100" dirty="0">
                            <a:solidFill>
                              <a:schemeClr val="lt1"/>
                            </a:solidFill>
                            <a:effectLst/>
                            <a:latin typeface="+mn-lt"/>
                            <a:ea typeface="+mn-ea"/>
                            <a:cs typeface="+mn-cs"/>
                          </a:endParaRPr>
                        </a:p>
                      </a:txBody>
                      <a:tcPr marL="68580" marR="68580" marT="0" marB="0"/>
                    </a:tc>
                    <a:tc rowSpan="2">
                      <a:txBody>
                        <a:bodyPr/>
                        <a:lstStyle/>
                        <a:p>
                          <a:pPr marL="0" algn="ctr" defTabSz="914400" rtl="0" eaLnBrk="1" latinLnBrk="0" hangingPunct="1">
                            <a:lnSpc>
                              <a:spcPct val="150000"/>
                            </a:lnSpc>
                            <a:spcAft>
                              <a:spcPts val="0"/>
                            </a:spcAft>
                          </a:pPr>
                          <a:r>
                            <a:rPr lang="en-US" altLang="zh-CN" sz="1050" b="1" kern="100" dirty="0">
                              <a:effectLst/>
                            </a:rPr>
                            <a:t>Bitmap Gap value </a:t>
                          </a:r>
                          <a:endParaRPr lang="zh-CN" altLang="en-US" sz="1050" b="1" kern="100" dirty="0">
                            <a:solidFill>
                              <a:schemeClr val="lt1"/>
                            </a:solidFill>
                            <a:effectLst/>
                            <a:latin typeface="+mn-lt"/>
                            <a:ea typeface="+mn-ea"/>
                            <a:cs typeface="+mn-cs"/>
                          </a:endParaRPr>
                        </a:p>
                      </a:txBody>
                      <a:tcPr marL="68580" marR="68580" marT="0" marB="0">
                        <a:lnR w="12700" cap="flat" cmpd="sng" algn="ctr">
                          <a:solidFill>
                            <a:schemeClr val="tx1"/>
                          </a:solidFill>
                          <a:prstDash val="solid"/>
                          <a:round/>
                          <a:headEnd type="none" w="med" len="med"/>
                          <a:tailEnd type="none" w="med" len="med"/>
                        </a:lnR>
                      </a:tcPr>
                    </a:tc>
                    <a:tc rowSpan="2">
                      <a:txBody>
                        <a:bodyPr/>
                        <a:lstStyle/>
                        <a:p>
                          <a:pPr algn="ctr">
                            <a:lnSpc>
                              <a:spcPct val="150000"/>
                            </a:lnSpc>
                            <a:spcAft>
                              <a:spcPts val="0"/>
                            </a:spcAft>
                          </a:pPr>
                          <a:r>
                            <a:rPr lang="en-US" sz="1050" b="1" kern="100" dirty="0">
                              <a:effectLst/>
                            </a:rPr>
                            <a:t>Start tap index of sub-window #1</a:t>
                          </a:r>
                          <a:endParaRPr lang="zh-CN" sz="105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lnSpc>
                              <a:spcPct val="150000"/>
                            </a:lnSpc>
                            <a:spcAft>
                              <a:spcPts val="0"/>
                            </a:spcAft>
                          </a:pPr>
                          <a:r>
                            <a:rPr lang="en-US" sz="1050" b="1" kern="100" dirty="0">
                              <a:effectLst/>
                            </a:rPr>
                            <a:t>End tap index of </a:t>
                          </a:r>
                          <a:r>
                            <a:rPr lang="en-US" altLang="zh-CN" sz="1050" b="1" kern="100" dirty="0">
                              <a:effectLst/>
                            </a:rPr>
                            <a:t>sub-window</a:t>
                          </a:r>
                          <a:r>
                            <a:rPr lang="en-US" sz="1050" b="1" kern="100" dirty="0">
                              <a:effectLst/>
                            </a:rPr>
                            <a:t> #1</a:t>
                          </a:r>
                          <a:endParaRPr lang="zh-CN" sz="105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lnSpc>
                              <a:spcPct val="150000"/>
                            </a:lnSpc>
                            <a:spcAft>
                              <a:spcPts val="0"/>
                            </a:spcAft>
                          </a:pPr>
                          <a:r>
                            <a:rPr lang="en-US" sz="1050" b="1" kern="100" dirty="0">
                              <a:effectLst/>
                            </a:rPr>
                            <a:t>Start tap index of </a:t>
                          </a:r>
                          <a:r>
                            <a:rPr lang="en-US" altLang="zh-CN" sz="1050" b="1" kern="100" dirty="0">
                              <a:effectLst/>
                            </a:rPr>
                            <a:t>sub-window</a:t>
                          </a:r>
                          <a:r>
                            <a:rPr lang="en-US" sz="1050" b="1" kern="100" dirty="0">
                              <a:effectLst/>
                            </a:rPr>
                            <a:t> #2</a:t>
                          </a:r>
                          <a:endParaRPr lang="zh-CN" sz="105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rowSpan="2">
                      <a:txBody>
                        <a:bodyPr/>
                        <a:lstStyle/>
                        <a:p>
                          <a:pPr algn="ctr">
                            <a:lnSpc>
                              <a:spcPct val="150000"/>
                            </a:lnSpc>
                            <a:spcAft>
                              <a:spcPts val="0"/>
                            </a:spcAft>
                          </a:pPr>
                          <a:r>
                            <a:rPr lang="en-US" sz="1050" b="1" kern="100" dirty="0">
                              <a:effectLst/>
                            </a:rPr>
                            <a:t>End tap index of </a:t>
                          </a:r>
                          <a:r>
                            <a:rPr lang="en-US" altLang="zh-CN" sz="1050" b="1" kern="100" dirty="0">
                              <a:effectLst/>
                            </a:rPr>
                            <a:t>sub-window</a:t>
                          </a:r>
                          <a:r>
                            <a:rPr lang="en-US" sz="1050" b="1" kern="100" dirty="0">
                              <a:effectLst/>
                            </a:rPr>
                            <a:t> #2</a:t>
                          </a:r>
                          <a:endParaRPr lang="zh-CN" sz="105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val="2573816432"/>
                      </a:ext>
                    </a:extLst>
                  </a:tr>
                  <a:tr h="429512">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altLang="zh-CN" sz="1050" b="1" kern="100" dirty="0">
                              <a:effectLst/>
                            </a:rPr>
                            <a:t>Bitmap /sub-window length </a:t>
                          </a:r>
                        </a:p>
                        <a:p>
                          <a:pPr marL="0" marR="0" lvl="0" indent="0" algn="ctr" defTabSz="914400" rtl="0" eaLnBrk="1" fontAlgn="auto" latinLnBrk="0" hangingPunct="1">
                            <a:lnSpc>
                              <a:spcPct val="150000"/>
                            </a:lnSpc>
                            <a:spcBef>
                              <a:spcPts val="0"/>
                            </a:spcBef>
                            <a:spcAft>
                              <a:spcPts val="0"/>
                            </a:spcAft>
                            <a:buClrTx/>
                            <a:buSzTx/>
                            <a:buFontTx/>
                            <a:buNone/>
                            <a:tabLst/>
                            <a:defRPr/>
                          </a:pPr>
                          <a:r>
                            <a:rPr lang="en-US" altLang="zh-CN" sz="1050" b="1" kern="100" dirty="0">
                              <a:effectLst/>
                            </a:rPr>
                            <a:t> (</a:t>
                          </a:r>
                          <a14:m>
                            <m:oMath xmlns:m="http://schemas.openxmlformats.org/officeDocument/2006/math">
                              <m:sSub>
                                <m:sSubPr>
                                  <m:ctrlPr>
                                    <a:rPr lang="en-US" altLang="zh-CN" sz="1050" b="1" i="1" kern="100" smtClean="0">
                                      <a:effectLst/>
                                      <a:latin typeface="Cambria Math" panose="02040503050406030204" pitchFamily="18" charset="0"/>
                                    </a:rPr>
                                  </m:ctrlPr>
                                </m:sSubPr>
                                <m:e>
                                  <m:r>
                                    <a:rPr lang="en-US" altLang="zh-CN" sz="1050" b="1" i="1" kern="100" smtClean="0">
                                      <a:effectLst/>
                                      <a:latin typeface="Cambria Math" panose="02040503050406030204" pitchFamily="18" charset="0"/>
                                    </a:rPr>
                                    <m:t>𝐁</m:t>
                                  </m:r>
                                </m:e>
                                <m:sub>
                                  <m:r>
                                    <a:rPr lang="en-US" altLang="zh-CN" sz="1050" b="1" i="1" kern="100" smtClean="0">
                                      <a:effectLst/>
                                      <a:latin typeface="Cambria Math" panose="02040503050406030204" pitchFamily="18" charset="0"/>
                                    </a:rPr>
                                    <m:t>𝟐</m:t>
                                  </m:r>
                                </m:sub>
                              </m:sSub>
                              <m:sSub>
                                <m:sSubPr>
                                  <m:ctrlPr>
                                    <a:rPr lang="en-US" altLang="zh-CN" sz="1050" b="1" i="1" kern="100" smtClean="0">
                                      <a:effectLst/>
                                      <a:latin typeface="Cambria Math" panose="02040503050406030204" pitchFamily="18" charset="0"/>
                                    </a:rPr>
                                  </m:ctrlPr>
                                </m:sSubPr>
                                <m:e>
                                  <m:r>
                                    <a:rPr lang="en-US" altLang="zh-CN" sz="1050" b="1" i="1" kern="100" smtClean="0">
                                      <a:effectLst/>
                                      <a:latin typeface="Cambria Math" panose="02040503050406030204" pitchFamily="18" charset="0"/>
                                    </a:rPr>
                                    <m:t>𝐁</m:t>
                                  </m:r>
                                </m:e>
                                <m:sub>
                                  <m:r>
                                    <a:rPr lang="en-US" altLang="zh-CN" sz="1050" b="1" i="1" kern="100" smtClean="0">
                                      <a:effectLst/>
                                      <a:latin typeface="Cambria Math" panose="02040503050406030204" pitchFamily="18" charset="0"/>
                                    </a:rPr>
                                    <m:t>𝟑</m:t>
                                  </m:r>
                                </m:sub>
                              </m:sSub>
                            </m:oMath>
                          </a14:m>
                          <a:r>
                            <a:rPr lang="en-US" altLang="zh-CN" sz="1050" b="1" kern="100" dirty="0">
                              <a:effectLst/>
                            </a:rPr>
                            <a:t>) </a:t>
                          </a:r>
                          <a:endParaRPr lang="zh-CN" altLang="en-US" sz="1050" b="1" kern="100" dirty="0">
                            <a:solidFill>
                              <a:schemeClr val="lt1"/>
                            </a:solidFill>
                            <a:effectLst/>
                            <a:latin typeface="+mn-lt"/>
                            <a:ea typeface="+mn-ea"/>
                            <a:cs typeface="+mn-cs"/>
                          </a:endParaRPr>
                        </a:p>
                      </a:txBody>
                      <a:tcPr marL="68580" marR="68580" marT="0" marB="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altLang="zh-CN" sz="1050" b="1" kern="100" dirty="0">
                              <a:effectLst/>
                            </a:rPr>
                            <a:t>Bitmap Gap </a:t>
                          </a:r>
                          <a:endParaRPr lang="zh-CN" altLang="en-US" sz="1050" b="1" kern="100" dirty="0">
                            <a:effectLst/>
                          </a:endParaRPr>
                        </a:p>
                        <a:p>
                          <a:pPr algn="ctr">
                            <a:lnSpc>
                              <a:spcPct val="150000"/>
                            </a:lnSpc>
                            <a:spcAft>
                              <a:spcPts val="0"/>
                            </a:spcAft>
                          </a:pPr>
                          <a:r>
                            <a:rPr lang="en-US" altLang="zh-CN" sz="1050" b="1" kern="100" dirty="0">
                              <a:effectLst/>
                            </a:rPr>
                            <a:t>(</a:t>
                          </a:r>
                          <a14:m>
                            <m:oMath xmlns:m="http://schemas.openxmlformats.org/officeDocument/2006/math">
                              <m:sSub>
                                <m:sSubPr>
                                  <m:ctrlPr>
                                    <a:rPr lang="en-US" altLang="zh-CN" sz="1050" b="1" i="1" kern="100" smtClean="0">
                                      <a:effectLst/>
                                      <a:latin typeface="Cambria Math" panose="02040503050406030204" pitchFamily="18" charset="0"/>
                                    </a:rPr>
                                  </m:ctrlPr>
                                </m:sSubPr>
                                <m:e>
                                  <m:r>
                                    <a:rPr lang="en-US" altLang="zh-CN" sz="1050" b="1" i="1" kern="100" smtClean="0">
                                      <a:effectLst/>
                                      <a:latin typeface="Cambria Math" panose="02040503050406030204" pitchFamily="18" charset="0"/>
                                    </a:rPr>
                                    <m:t>𝐁</m:t>
                                  </m:r>
                                </m:e>
                                <m:sub>
                                  <m:r>
                                    <a:rPr lang="en-US" altLang="zh-CN" sz="1050" b="1" i="1" kern="100" smtClean="0">
                                      <a:effectLst/>
                                      <a:latin typeface="Cambria Math" panose="02040503050406030204" pitchFamily="18" charset="0"/>
                                    </a:rPr>
                                    <m:t>𝟏𝟗</m:t>
                                  </m:r>
                                </m:sub>
                              </m:sSub>
                              <m:sSub>
                                <m:sSubPr>
                                  <m:ctrlPr>
                                    <a:rPr lang="en-US" altLang="zh-CN" sz="1050" b="1" i="1" kern="100" smtClean="0">
                                      <a:effectLst/>
                                      <a:latin typeface="Cambria Math" panose="02040503050406030204" pitchFamily="18" charset="0"/>
                                    </a:rPr>
                                  </m:ctrlPr>
                                </m:sSubPr>
                                <m:e>
                                  <m:r>
                                    <a:rPr lang="en-US" altLang="zh-CN" sz="1050" b="1" i="1" kern="100" smtClean="0">
                                      <a:effectLst/>
                                      <a:latin typeface="Cambria Math" panose="02040503050406030204" pitchFamily="18" charset="0"/>
                                    </a:rPr>
                                    <m:t>𝐁</m:t>
                                  </m:r>
                                </m:e>
                                <m:sub>
                                  <m:r>
                                    <a:rPr lang="en-US" altLang="zh-CN" sz="1050" b="1" i="0" kern="100" smtClean="0">
                                      <a:effectLst/>
                                      <a:latin typeface="Cambria Math" panose="02040503050406030204" pitchFamily="18" charset="0"/>
                                    </a:rPr>
                                    <m:t>𝟐𝟎</m:t>
                                  </m:r>
                                </m:sub>
                              </m:sSub>
                              <m:r>
                                <a:rPr lang="en-US" altLang="zh-CN" sz="1050" b="1" kern="100" smtClean="0">
                                  <a:effectLst/>
                                  <a:latin typeface="Cambria Math" panose="02040503050406030204" pitchFamily="18" charset="0"/>
                                </a:rPr>
                                <m:t>⋯</m:t>
                              </m:r>
                              <m:sSub>
                                <m:sSubPr>
                                  <m:ctrlPr>
                                    <a:rPr lang="en-US" altLang="zh-CN" sz="1050" b="1" i="1" kern="100" smtClean="0">
                                      <a:effectLst/>
                                      <a:latin typeface="Cambria Math" panose="02040503050406030204" pitchFamily="18" charset="0"/>
                                    </a:rPr>
                                  </m:ctrlPr>
                                </m:sSubPr>
                                <m:e>
                                  <m:r>
                                    <a:rPr lang="en-US" altLang="zh-CN" sz="1050" b="1" i="1" kern="100" smtClean="0">
                                      <a:effectLst/>
                                      <a:latin typeface="Cambria Math" panose="02040503050406030204" pitchFamily="18" charset="0"/>
                                    </a:rPr>
                                    <m:t>𝐁</m:t>
                                  </m:r>
                                </m:e>
                                <m:sub>
                                  <m:r>
                                    <a:rPr lang="en-US" altLang="zh-CN" sz="1050" b="1" i="0" kern="100" smtClean="0">
                                      <a:effectLst/>
                                      <a:latin typeface="Cambria Math" panose="02040503050406030204" pitchFamily="18" charset="0"/>
                                    </a:rPr>
                                    <m:t>𝟐𝟑</m:t>
                                  </m:r>
                                </m:sub>
                              </m:sSub>
                              <m:r>
                                <a:rPr lang="en-US" altLang="zh-CN" sz="1050" b="1" kern="100" smtClean="0">
                                  <a:effectLst/>
                                  <a:latin typeface="Cambria Math" panose="02040503050406030204" pitchFamily="18" charset="0"/>
                                </a:rPr>
                                <m:t>)</m:t>
                              </m:r>
                            </m:oMath>
                          </a14:m>
                          <a:endParaRPr lang="zh-CN" sz="105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942412394"/>
                      </a:ext>
                    </a:extLst>
                  </a:tr>
                  <a:tr h="213726">
                    <a:tc gridSpan="2">
                      <a:txBody>
                        <a:bodyPr/>
                        <a:lstStyle/>
                        <a:p>
                          <a:pPr algn="ctr">
                            <a:lnSpc>
                              <a:spcPct val="150000"/>
                            </a:lnSpc>
                            <a:spcAft>
                              <a:spcPts val="0"/>
                            </a:spcAft>
                          </a:pPr>
                          <a:r>
                            <a:rPr lang="en-US" sz="1200" kern="100" dirty="0">
                              <a:effectLst/>
                            </a:rPr>
                            <a:t>  0~28 (00xxxxx)</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FF0000"/>
                        </a:solidFill>
                      </a:tcPr>
                    </a:tc>
                    <a:tc hMerge="1">
                      <a:txBody>
                        <a:bodyPr/>
                        <a:lstStyle/>
                        <a:p>
                          <a:endParaRPr lang="zh-CN" altLang="en-US"/>
                        </a:p>
                      </a:txBody>
                      <a:tcPr/>
                    </a:tc>
                    <a:tc>
                      <a:txBody>
                        <a:bodyPr/>
                        <a:lstStyle/>
                        <a:p>
                          <a:pPr algn="ctr">
                            <a:lnSpc>
                              <a:spcPct val="150000"/>
                            </a:lnSpc>
                            <a:spcAft>
                              <a:spcPts val="0"/>
                            </a:spcAft>
                          </a:pPr>
                          <a:r>
                            <a:rPr lang="en-US" altLang="zh-CN" sz="1200" kern="100" dirty="0">
                              <a:effectLst/>
                            </a:rPr>
                            <a:t>16</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altLang="zh-CN" sz="1200" kern="100" dirty="0">
                              <a:effectLst/>
                            </a:rPr>
                            <a:t>G=[0,8,…,224]</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n-US" sz="1200" kern="100" dirty="0">
                              <a:effectLst/>
                            </a:rPr>
                            <a:t>1</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kern="100" dirty="0">
                              <a:effectLst/>
                            </a:rPr>
                            <a:t>16</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kern="100" dirty="0">
                              <a:effectLst/>
                            </a:rPr>
                            <a:t>17+G</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a:txBody>
                        <a:bodyPr/>
                        <a:lstStyle/>
                        <a:p>
                          <a:pPr algn="ctr">
                            <a:lnSpc>
                              <a:spcPct val="150000"/>
                            </a:lnSpc>
                            <a:spcAft>
                              <a:spcPts val="0"/>
                            </a:spcAft>
                          </a:pPr>
                          <a:r>
                            <a:rPr lang="en-US" sz="1200" kern="100" dirty="0">
                              <a:effectLst/>
                            </a:rPr>
                            <a:t>32+G</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val="1002384316"/>
                      </a:ext>
                    </a:extLst>
                  </a:tr>
                  <a:tr h="213726">
                    <a:tc gridSpan="2">
                      <a:txBody>
                        <a:bodyPr/>
                        <a:lstStyle/>
                        <a:p>
                          <a:pPr algn="ctr">
                            <a:lnSpc>
                              <a:spcPct val="150000"/>
                            </a:lnSpc>
                            <a:spcAft>
                              <a:spcPts val="0"/>
                            </a:spcAft>
                          </a:pPr>
                          <a:r>
                            <a:rPr lang="en-US" altLang="zh-CN" sz="1200" kern="100" dirty="0">
                              <a:effectLst/>
                            </a:rPr>
                            <a:t> 29-31 (00xxxxx)</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FF0000"/>
                        </a:solidFill>
                      </a:tcPr>
                    </a:tc>
                    <a:tc hMerge="1">
                      <a:txBody>
                        <a:bodyPr/>
                        <a:lstStyle/>
                        <a:p>
                          <a:endParaRPr lang="zh-CN" altLang="en-US"/>
                        </a:p>
                      </a:txBody>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altLang="zh-CN" sz="1200" kern="100" dirty="0">
                              <a:effectLst/>
                            </a:rPr>
                            <a:t>Reserved</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val="2900297843"/>
                      </a:ext>
                    </a:extLst>
                  </a:tr>
                  <a:tr h="213726">
                    <a:tc gridSpan="2">
                      <a:txBody>
                        <a:bodyPr/>
                        <a:lstStyle/>
                        <a:p>
                          <a:pPr algn="ctr">
                            <a:lnSpc>
                              <a:spcPct val="150000"/>
                            </a:lnSpc>
                            <a:spcAft>
                              <a:spcPts val="0"/>
                            </a:spcAft>
                          </a:pPr>
                          <a:r>
                            <a:rPr lang="en-US" sz="1200" kern="100" dirty="0">
                              <a:effectLst/>
                            </a:rPr>
                            <a:t> 32-56 </a:t>
                          </a:r>
                          <a:r>
                            <a:rPr lang="en-US" altLang="zh-CN" sz="1200" kern="100" dirty="0">
                              <a:effectLst/>
                            </a:rPr>
                            <a:t>(01xxxxx)</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hMerge="1">
                      <a:txBody>
                        <a:bodyPr/>
                        <a:lstStyle/>
                        <a:p>
                          <a:endParaRPr lang="zh-CN" altLang="en-US"/>
                        </a:p>
                      </a:txBody>
                      <a:tcPr/>
                    </a:tc>
                    <a:tc>
                      <a:txBody>
                        <a:bodyPr/>
                        <a:lstStyle/>
                        <a:p>
                          <a:pPr algn="ctr">
                            <a:lnSpc>
                              <a:spcPct val="150000"/>
                            </a:lnSpc>
                            <a:spcAft>
                              <a:spcPts val="0"/>
                            </a:spcAft>
                          </a:pPr>
                          <a:r>
                            <a:rPr lang="en-US" altLang="zh-CN" sz="1200" kern="100" dirty="0">
                              <a:effectLst/>
                            </a:rPr>
                            <a:t>32</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altLang="zh-CN" sz="1200" kern="100" dirty="0">
                              <a:effectLst/>
                            </a:rPr>
                            <a:t>G=[0,8,…,192]</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n-US" sz="1200" kern="100" dirty="0">
                              <a:effectLst/>
                            </a:rPr>
                            <a:t>1</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kern="100" dirty="0">
                              <a:effectLst/>
                            </a:rPr>
                            <a:t>32</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kern="100" dirty="0">
                              <a:effectLst/>
                            </a:rPr>
                            <a:t>33+G</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a:txBody>
                        <a:bodyPr/>
                        <a:lstStyle/>
                        <a:p>
                          <a:pPr algn="ctr">
                            <a:lnSpc>
                              <a:spcPct val="150000"/>
                            </a:lnSpc>
                            <a:spcAft>
                              <a:spcPts val="0"/>
                            </a:spcAft>
                          </a:pPr>
                          <a:r>
                            <a:rPr lang="en-US" sz="1200" kern="100" dirty="0">
                              <a:effectLst/>
                            </a:rPr>
                            <a:t>64+G</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val="424637632"/>
                      </a:ext>
                    </a:extLst>
                  </a:tr>
                  <a:tr h="213726">
                    <a:tc gridSpan="2">
                      <a:txBody>
                        <a:bodyPr/>
                        <a:lstStyle/>
                        <a:p>
                          <a:pPr algn="ctr">
                            <a:lnSpc>
                              <a:spcPct val="150000"/>
                            </a:lnSpc>
                            <a:spcAft>
                              <a:spcPts val="0"/>
                            </a:spcAft>
                          </a:pPr>
                          <a:r>
                            <a:rPr lang="en-US" sz="1200" kern="100" dirty="0">
                              <a:effectLst/>
                            </a:rPr>
                            <a:t> 57~63 </a:t>
                          </a:r>
                          <a:r>
                            <a:rPr lang="en-US" altLang="zh-CN" sz="1200" kern="100" dirty="0">
                              <a:effectLst/>
                            </a:rPr>
                            <a:t>(01xxxxx)</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hMerge="1">
                      <a:txBody>
                        <a:bodyPr/>
                        <a:lstStyle/>
                        <a:p>
                          <a:endParaRPr lang="zh-CN" altLang="en-US"/>
                        </a:p>
                      </a:txBody>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altLang="zh-CN" sz="1200" kern="100" dirty="0">
                              <a:effectLst/>
                            </a:rPr>
                            <a:t>Reserved</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val="3128649937"/>
                      </a:ext>
                    </a:extLst>
                  </a:tr>
                  <a:tr h="213726">
                    <a:tc gridSpan="2">
                      <a:txBody>
                        <a:bodyPr/>
                        <a:lstStyle/>
                        <a:p>
                          <a:pPr algn="ctr">
                            <a:lnSpc>
                              <a:spcPct val="150000"/>
                            </a:lnSpc>
                            <a:spcAft>
                              <a:spcPts val="0"/>
                            </a:spcAft>
                          </a:pPr>
                          <a:r>
                            <a:rPr lang="en-US" sz="1200" kern="100" dirty="0">
                              <a:effectLst/>
                            </a:rPr>
                            <a:t> 64~80 </a:t>
                          </a:r>
                          <a:r>
                            <a:rPr lang="en-US" altLang="zh-CN" sz="1200" kern="100" dirty="0">
                              <a:effectLst/>
                            </a:rPr>
                            <a:t>(10xxxxx)</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FFFF00"/>
                        </a:solidFill>
                      </a:tcPr>
                    </a:tc>
                    <a:tc hMerge="1">
                      <a:txBody>
                        <a:bodyPr/>
                        <a:lstStyle/>
                        <a:p>
                          <a:endParaRPr lang="zh-CN" altLang="en-US"/>
                        </a:p>
                      </a:txBody>
                      <a:tcPr/>
                    </a:tc>
                    <a:tc>
                      <a:txBody>
                        <a:bodyPr/>
                        <a:lstStyle/>
                        <a:p>
                          <a:pPr algn="ctr">
                            <a:lnSpc>
                              <a:spcPct val="150000"/>
                            </a:lnSpc>
                            <a:spcAft>
                              <a:spcPts val="0"/>
                            </a:spcAft>
                          </a:pPr>
                          <a:r>
                            <a:rPr lang="en-US" altLang="zh-CN" sz="1200" kern="100" dirty="0">
                              <a:effectLst/>
                            </a:rPr>
                            <a:t>64</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altLang="zh-CN" sz="1200" kern="100" dirty="0">
                              <a:effectLst/>
                            </a:rPr>
                            <a:t>G=[0,8,…,128]</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n-US" sz="1200" kern="100" dirty="0">
                              <a:effectLst/>
                            </a:rPr>
                            <a:t>1</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kern="100" dirty="0">
                              <a:effectLst/>
                            </a:rPr>
                            <a:t>64</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kern="100" dirty="0">
                              <a:effectLst/>
                            </a:rPr>
                            <a:t>65+G</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a:txBody>
                        <a:bodyPr/>
                        <a:lstStyle/>
                        <a:p>
                          <a:pPr algn="ctr">
                            <a:lnSpc>
                              <a:spcPct val="150000"/>
                            </a:lnSpc>
                            <a:spcAft>
                              <a:spcPts val="0"/>
                            </a:spcAft>
                          </a:pPr>
                          <a:r>
                            <a:rPr lang="en-US" sz="1200" kern="100" dirty="0">
                              <a:effectLst/>
                            </a:rPr>
                            <a:t>128+G</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val="2786794091"/>
                      </a:ext>
                    </a:extLst>
                  </a:tr>
                  <a:tr h="213726">
                    <a:tc gridSpan="2">
                      <a:txBody>
                        <a:bodyPr/>
                        <a:lstStyle/>
                        <a:p>
                          <a:pPr algn="ctr">
                            <a:lnSpc>
                              <a:spcPct val="150000"/>
                            </a:lnSpc>
                            <a:spcAft>
                              <a:spcPts val="0"/>
                            </a:spcAft>
                          </a:pPr>
                          <a:r>
                            <a:rPr lang="en-US" sz="1200" kern="100" dirty="0">
                              <a:effectLst/>
                            </a:rPr>
                            <a:t> 81~95 </a:t>
                          </a:r>
                          <a:r>
                            <a:rPr lang="en-US" altLang="zh-CN" sz="1200" kern="100" dirty="0">
                              <a:effectLst/>
                            </a:rPr>
                            <a:t>(10xxxxx)</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FFFF00"/>
                        </a:solidFill>
                      </a:tcPr>
                    </a:tc>
                    <a:tc hMerge="1">
                      <a:txBody>
                        <a:bodyPr/>
                        <a:lstStyle/>
                        <a:p>
                          <a:endParaRPr lang="zh-CN" altLang="en-US"/>
                        </a:p>
                      </a:txBody>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altLang="zh-CN" sz="1200" kern="100" dirty="0">
                              <a:effectLst/>
                            </a:rPr>
                            <a:t>Reserved</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val="314633590"/>
                      </a:ext>
                    </a:extLst>
                  </a:tr>
                  <a:tr h="213726">
                    <a:tc gridSpan="2">
                      <a:txBody>
                        <a:bodyPr/>
                        <a:lstStyle/>
                        <a:p>
                          <a:pPr algn="ctr">
                            <a:lnSpc>
                              <a:spcPct val="150000"/>
                            </a:lnSpc>
                            <a:spcAft>
                              <a:spcPts val="0"/>
                            </a:spcAft>
                          </a:pPr>
                          <a:r>
                            <a:rPr lang="en-US" sz="1200" kern="100" dirty="0">
                              <a:effectLst/>
                            </a:rPr>
                            <a:t>       96 </a:t>
                          </a:r>
                          <a:r>
                            <a:rPr lang="en-US" altLang="zh-CN" sz="1200" kern="100" dirty="0">
                              <a:effectLst/>
                            </a:rPr>
                            <a:t>(11xxxxx)</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hMerge="1">
                      <a:txBody>
                        <a:bodyPr/>
                        <a:lstStyle/>
                        <a:p>
                          <a:endParaRPr lang="zh-CN" altLang="en-US"/>
                        </a:p>
                      </a:txBody>
                      <a:tcPr/>
                    </a:tc>
                    <a:tc>
                      <a:txBody>
                        <a:bodyPr/>
                        <a:lstStyle/>
                        <a:p>
                          <a:pPr algn="ctr">
                            <a:lnSpc>
                              <a:spcPct val="150000"/>
                            </a:lnSpc>
                            <a:spcAft>
                              <a:spcPts val="0"/>
                            </a:spcAft>
                          </a:pPr>
                          <a:r>
                            <a:rPr lang="en-US" altLang="zh-CN" sz="1200" kern="100" dirty="0">
                              <a:effectLst/>
                            </a:rPr>
                            <a:t>128</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altLang="zh-CN" sz="1200" kern="100" dirty="0">
                              <a:effectLst/>
                            </a:rPr>
                            <a:t>G=0</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n-US" sz="1200" kern="100" dirty="0">
                              <a:effectLst/>
                            </a:rPr>
                            <a:t>1</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kern="100" dirty="0">
                              <a:effectLst/>
                            </a:rPr>
                            <a:t>128</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kern="100" dirty="0">
                              <a:effectLst/>
                            </a:rPr>
                            <a:t>129</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a:txBody>
                        <a:bodyPr/>
                        <a:lstStyle/>
                        <a:p>
                          <a:pPr algn="ctr">
                            <a:lnSpc>
                              <a:spcPct val="150000"/>
                            </a:lnSpc>
                            <a:spcAft>
                              <a:spcPts val="0"/>
                            </a:spcAft>
                          </a:pPr>
                          <a:r>
                            <a:rPr lang="en-US" sz="1200" kern="100" dirty="0">
                              <a:effectLst/>
                            </a:rPr>
                            <a:t>256</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val="2105198156"/>
                      </a:ext>
                    </a:extLst>
                  </a:tr>
                  <a:tr h="213726">
                    <a:tc gridSpan="2">
                      <a:txBody>
                        <a:bodyPr/>
                        <a:lstStyle/>
                        <a:p>
                          <a:pPr algn="ctr">
                            <a:lnSpc>
                              <a:spcPct val="150000"/>
                            </a:lnSpc>
                            <a:spcAft>
                              <a:spcPts val="0"/>
                            </a:spcAft>
                          </a:pPr>
                          <a:r>
                            <a:rPr lang="en-US" sz="1200" kern="100" dirty="0">
                              <a:effectLst/>
                            </a:rPr>
                            <a:t>97~127 </a:t>
                          </a:r>
                          <a:r>
                            <a:rPr lang="en-US" altLang="zh-CN" sz="1200" kern="100" dirty="0">
                              <a:effectLst/>
                            </a:rPr>
                            <a:t>(11xxxxx)</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hMerge="1">
                      <a:txBody>
                        <a:bodyPr/>
                        <a:lstStyle/>
                        <a:p>
                          <a:endParaRPr lang="zh-CN" altLang="en-US"/>
                        </a:p>
                      </a:txBody>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altLang="zh-CN" sz="1200" kern="100" dirty="0">
                              <a:effectLst/>
                            </a:rPr>
                            <a:t>Reserved</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val="3481127639"/>
                      </a:ext>
                    </a:extLst>
                  </a:tr>
                </a:tbl>
              </a:graphicData>
            </a:graphic>
          </p:graphicFrame>
        </mc:Choice>
        <mc:Fallback>
          <p:graphicFrame>
            <p:nvGraphicFramePr>
              <p:cNvPr id="7" name="表格 6">
                <a:extLst>
                  <a:ext uri="{FF2B5EF4-FFF2-40B4-BE49-F238E27FC236}">
                    <a16:creationId xmlns:a16="http://schemas.microsoft.com/office/drawing/2014/main" id="{DA6BF408-A03C-4FF2-8617-CA623925C543}"/>
                  </a:ext>
                </a:extLst>
              </p:cNvPr>
              <p:cNvGraphicFramePr>
                <a:graphicFrameLocks noGrp="1"/>
              </p:cNvGraphicFramePr>
              <p:nvPr>
                <p:extLst>
                  <p:ext uri="{D42A27DB-BD31-4B8C-83A1-F6EECF244321}">
                    <p14:modId xmlns:p14="http://schemas.microsoft.com/office/powerpoint/2010/main" val="3819980749"/>
                  </p:ext>
                </p:extLst>
              </p:nvPr>
            </p:nvGraphicFramePr>
            <p:xfrm>
              <a:off x="611560" y="3277358"/>
              <a:ext cx="7885249" cy="2894842"/>
            </p:xfrm>
            <a:graphic>
              <a:graphicData uri="http://schemas.openxmlformats.org/drawingml/2006/table">
                <a:tbl>
                  <a:tblPr firstRow="1" firstCol="1" bandRow="1">
                    <a:tableStyleId>{5940675A-B579-460E-94D1-54222C63F5DA}</a:tableStyleId>
                  </a:tblPr>
                  <a:tblGrid>
                    <a:gridCol w="1183737">
                      <a:extLst>
                        <a:ext uri="{9D8B030D-6E8A-4147-A177-3AD203B41FA5}">
                          <a16:colId xmlns:a16="http://schemas.microsoft.com/office/drawing/2014/main" val="1794985855"/>
                        </a:ext>
                      </a:extLst>
                    </a:gridCol>
                    <a:gridCol w="1227792">
                      <a:extLst>
                        <a:ext uri="{9D8B030D-6E8A-4147-A177-3AD203B41FA5}">
                          <a16:colId xmlns:a16="http://schemas.microsoft.com/office/drawing/2014/main" val="152993077"/>
                        </a:ext>
                      </a:extLst>
                    </a:gridCol>
                    <a:gridCol w="895698">
                      <a:extLst>
                        <a:ext uri="{9D8B030D-6E8A-4147-A177-3AD203B41FA5}">
                          <a16:colId xmlns:a16="http://schemas.microsoft.com/office/drawing/2014/main" val="839816904"/>
                        </a:ext>
                      </a:extLst>
                    </a:gridCol>
                    <a:gridCol w="1121638">
                      <a:extLst>
                        <a:ext uri="{9D8B030D-6E8A-4147-A177-3AD203B41FA5}">
                          <a16:colId xmlns:a16="http://schemas.microsoft.com/office/drawing/2014/main" val="3095337749"/>
                        </a:ext>
                      </a:extLst>
                    </a:gridCol>
                    <a:gridCol w="783664">
                      <a:extLst>
                        <a:ext uri="{9D8B030D-6E8A-4147-A177-3AD203B41FA5}">
                          <a16:colId xmlns:a16="http://schemas.microsoft.com/office/drawing/2014/main" val="4167360154"/>
                        </a:ext>
                      </a:extLst>
                    </a:gridCol>
                    <a:gridCol w="872520">
                      <a:extLst>
                        <a:ext uri="{9D8B030D-6E8A-4147-A177-3AD203B41FA5}">
                          <a16:colId xmlns:a16="http://schemas.microsoft.com/office/drawing/2014/main" val="1724821172"/>
                        </a:ext>
                      </a:extLst>
                    </a:gridCol>
                    <a:gridCol w="936104">
                      <a:extLst>
                        <a:ext uri="{9D8B030D-6E8A-4147-A177-3AD203B41FA5}">
                          <a16:colId xmlns:a16="http://schemas.microsoft.com/office/drawing/2014/main" val="1063435391"/>
                        </a:ext>
                      </a:extLst>
                    </a:gridCol>
                    <a:gridCol w="864096">
                      <a:extLst>
                        <a:ext uri="{9D8B030D-6E8A-4147-A177-3AD203B41FA5}">
                          <a16:colId xmlns:a16="http://schemas.microsoft.com/office/drawing/2014/main" val="874929537"/>
                        </a:ext>
                      </a:extLst>
                    </a:gridCol>
                  </a:tblGrid>
                  <a:tr h="227108">
                    <a:tc gridSpan="2">
                      <a:txBody>
                        <a:bodyPr/>
                        <a:lstStyle/>
                        <a:p>
                          <a:pPr algn="ctr">
                            <a:lnSpc>
                              <a:spcPct val="150000"/>
                            </a:lnSpc>
                            <a:spcAft>
                              <a:spcPts val="0"/>
                            </a:spcAft>
                          </a:pPr>
                          <a:r>
                            <a:rPr lang="en-US" sz="1050" b="1" kern="100" dirty="0">
                              <a:effectLst/>
                            </a:rPr>
                            <a:t>CIR Bitmap Pattern index</a:t>
                          </a:r>
                          <a:endParaRPr lang="zh-CN" sz="105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hMerge="1">
                      <a:txBody>
                        <a:bodyPr/>
                        <a:lstStyle/>
                        <a:p>
                          <a:endParaRPr lang="zh-CN" altLang="en-US"/>
                        </a:p>
                      </a:txBody>
                      <a:tcPr/>
                    </a:tc>
                    <a:tc rowSpan="2">
                      <a:txBody>
                        <a:bodyPr/>
                        <a:lstStyle/>
                        <a:p>
                          <a:pPr marL="0" algn="ctr" defTabSz="914400" rtl="0" eaLnBrk="1" latinLnBrk="0" hangingPunct="1">
                            <a:lnSpc>
                              <a:spcPct val="150000"/>
                            </a:lnSpc>
                            <a:spcAft>
                              <a:spcPts val="0"/>
                            </a:spcAft>
                          </a:pPr>
                          <a:r>
                            <a:rPr lang="en-US" altLang="zh-CN" sz="1050" b="1" kern="100" dirty="0">
                              <a:effectLst/>
                            </a:rPr>
                            <a:t>Bitmap sub-window length value </a:t>
                          </a:r>
                          <a:endParaRPr lang="zh-CN" altLang="en-US" sz="1050" b="1" kern="100" dirty="0">
                            <a:solidFill>
                              <a:schemeClr val="lt1"/>
                            </a:solidFill>
                            <a:effectLst/>
                            <a:latin typeface="+mn-lt"/>
                            <a:ea typeface="+mn-ea"/>
                            <a:cs typeface="+mn-cs"/>
                          </a:endParaRPr>
                        </a:p>
                      </a:txBody>
                      <a:tcPr marL="68580" marR="68580" marT="0" marB="0"/>
                    </a:tc>
                    <a:tc rowSpan="2">
                      <a:txBody>
                        <a:bodyPr/>
                        <a:lstStyle/>
                        <a:p>
                          <a:pPr marL="0" algn="ctr" defTabSz="914400" rtl="0" eaLnBrk="1" latinLnBrk="0" hangingPunct="1">
                            <a:lnSpc>
                              <a:spcPct val="150000"/>
                            </a:lnSpc>
                            <a:spcAft>
                              <a:spcPts val="0"/>
                            </a:spcAft>
                          </a:pPr>
                          <a:r>
                            <a:rPr lang="en-US" altLang="zh-CN" sz="1050" b="1" kern="100" dirty="0">
                              <a:effectLst/>
                            </a:rPr>
                            <a:t>Bitmap Gap value </a:t>
                          </a:r>
                          <a:endParaRPr lang="zh-CN" altLang="en-US" sz="1050" b="1" kern="100" dirty="0">
                            <a:solidFill>
                              <a:schemeClr val="lt1"/>
                            </a:solidFill>
                            <a:effectLst/>
                            <a:latin typeface="+mn-lt"/>
                            <a:ea typeface="+mn-ea"/>
                            <a:cs typeface="+mn-cs"/>
                          </a:endParaRPr>
                        </a:p>
                      </a:txBody>
                      <a:tcPr marL="68580" marR="68580" marT="0" marB="0">
                        <a:lnR w="12700" cap="flat" cmpd="sng" algn="ctr">
                          <a:solidFill>
                            <a:schemeClr val="tx1"/>
                          </a:solidFill>
                          <a:prstDash val="solid"/>
                          <a:round/>
                          <a:headEnd type="none" w="med" len="med"/>
                          <a:tailEnd type="none" w="med" len="med"/>
                        </a:lnR>
                      </a:tcPr>
                    </a:tc>
                    <a:tc rowSpan="2">
                      <a:txBody>
                        <a:bodyPr/>
                        <a:lstStyle/>
                        <a:p>
                          <a:pPr algn="ctr">
                            <a:lnSpc>
                              <a:spcPct val="150000"/>
                            </a:lnSpc>
                            <a:spcAft>
                              <a:spcPts val="0"/>
                            </a:spcAft>
                          </a:pPr>
                          <a:r>
                            <a:rPr lang="en-US" sz="1050" b="1" kern="100" dirty="0">
                              <a:effectLst/>
                            </a:rPr>
                            <a:t>Start tap index of sub-window #1</a:t>
                          </a:r>
                          <a:endParaRPr lang="zh-CN" sz="105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lnSpc>
                              <a:spcPct val="150000"/>
                            </a:lnSpc>
                            <a:spcAft>
                              <a:spcPts val="0"/>
                            </a:spcAft>
                          </a:pPr>
                          <a:r>
                            <a:rPr lang="en-US" sz="1050" b="1" kern="100" dirty="0">
                              <a:effectLst/>
                            </a:rPr>
                            <a:t>End tap index of </a:t>
                          </a:r>
                          <a:r>
                            <a:rPr lang="en-US" altLang="zh-CN" sz="1050" b="1" kern="100" dirty="0">
                              <a:effectLst/>
                            </a:rPr>
                            <a:t>sub-window</a:t>
                          </a:r>
                          <a:r>
                            <a:rPr lang="en-US" sz="1050" b="1" kern="100" dirty="0">
                              <a:effectLst/>
                            </a:rPr>
                            <a:t> #1</a:t>
                          </a:r>
                          <a:endParaRPr lang="zh-CN" sz="105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lnSpc>
                              <a:spcPct val="150000"/>
                            </a:lnSpc>
                            <a:spcAft>
                              <a:spcPts val="0"/>
                            </a:spcAft>
                          </a:pPr>
                          <a:r>
                            <a:rPr lang="en-US" sz="1050" b="1" kern="100" dirty="0">
                              <a:effectLst/>
                            </a:rPr>
                            <a:t>Start tap index of </a:t>
                          </a:r>
                          <a:r>
                            <a:rPr lang="en-US" altLang="zh-CN" sz="1050" b="1" kern="100" dirty="0">
                              <a:effectLst/>
                            </a:rPr>
                            <a:t>sub-window</a:t>
                          </a:r>
                          <a:r>
                            <a:rPr lang="en-US" sz="1050" b="1" kern="100" dirty="0">
                              <a:effectLst/>
                            </a:rPr>
                            <a:t> #2</a:t>
                          </a:r>
                          <a:endParaRPr lang="zh-CN" sz="105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rowSpan="2">
                      <a:txBody>
                        <a:bodyPr/>
                        <a:lstStyle/>
                        <a:p>
                          <a:pPr algn="ctr">
                            <a:lnSpc>
                              <a:spcPct val="150000"/>
                            </a:lnSpc>
                            <a:spcAft>
                              <a:spcPts val="0"/>
                            </a:spcAft>
                          </a:pPr>
                          <a:r>
                            <a:rPr lang="en-US" sz="1050" b="1" kern="100" dirty="0">
                              <a:effectLst/>
                            </a:rPr>
                            <a:t>End tap index of </a:t>
                          </a:r>
                          <a:r>
                            <a:rPr lang="en-US" altLang="zh-CN" sz="1050" b="1" kern="100" dirty="0">
                              <a:effectLst/>
                            </a:rPr>
                            <a:t>sub-window</a:t>
                          </a:r>
                          <a:r>
                            <a:rPr lang="en-US" sz="1050" b="1" kern="100" dirty="0">
                              <a:effectLst/>
                            </a:rPr>
                            <a:t> #2</a:t>
                          </a:r>
                          <a:endParaRPr lang="zh-CN" sz="105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val="2573816432"/>
                      </a:ext>
                    </a:extLst>
                  </a:tr>
                  <a:tr h="707358">
                    <a:tc>
                      <a:txBody>
                        <a:bodyPr/>
                        <a:lstStyle/>
                        <a:p>
                          <a:endParaRPr lang="zh-CN"/>
                        </a:p>
                      </a:txBody>
                      <a:tcPr marL="68580" marR="68580" marT="0" marB="0">
                        <a:blipFill>
                          <a:blip r:embed="rId2"/>
                          <a:stretch>
                            <a:fillRect l="-515" t="-32479" r="-568041" b="-288034"/>
                          </a:stretch>
                        </a:blipFill>
                      </a:tcPr>
                    </a:tc>
                    <a:tc>
                      <a:txBody>
                        <a:bodyPr/>
                        <a:lstStyle/>
                        <a:p>
                          <a:endParaRPr lang="zh-CN"/>
                        </a:p>
                      </a:txBody>
                      <a:tcPr marL="68580" marR="68580" marT="0" marB="0">
                        <a:blipFill>
                          <a:blip r:embed="rId2"/>
                          <a:stretch>
                            <a:fillRect l="-96535" t="-32479" r="-445545" b="-288034"/>
                          </a:stretch>
                        </a:blip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942412394"/>
                      </a:ext>
                    </a:extLst>
                  </a:tr>
                  <a:tr h="245047">
                    <a:tc gridSpan="2">
                      <a:txBody>
                        <a:bodyPr/>
                        <a:lstStyle/>
                        <a:p>
                          <a:pPr algn="ctr">
                            <a:lnSpc>
                              <a:spcPct val="150000"/>
                            </a:lnSpc>
                            <a:spcAft>
                              <a:spcPts val="0"/>
                            </a:spcAft>
                          </a:pPr>
                          <a:r>
                            <a:rPr lang="en-US" sz="1200" kern="100" dirty="0">
                              <a:effectLst/>
                            </a:rPr>
                            <a:t>  0~28 (00xxxxx)</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FF0000"/>
                        </a:solidFill>
                      </a:tcPr>
                    </a:tc>
                    <a:tc hMerge="1">
                      <a:txBody>
                        <a:bodyPr/>
                        <a:lstStyle/>
                        <a:p>
                          <a:endParaRPr lang="zh-CN" altLang="en-US"/>
                        </a:p>
                      </a:txBody>
                      <a:tcPr/>
                    </a:tc>
                    <a:tc>
                      <a:txBody>
                        <a:bodyPr/>
                        <a:lstStyle/>
                        <a:p>
                          <a:pPr algn="ctr">
                            <a:lnSpc>
                              <a:spcPct val="150000"/>
                            </a:lnSpc>
                            <a:spcAft>
                              <a:spcPts val="0"/>
                            </a:spcAft>
                          </a:pPr>
                          <a:r>
                            <a:rPr lang="en-US" altLang="zh-CN" sz="1200" kern="100" dirty="0">
                              <a:effectLst/>
                            </a:rPr>
                            <a:t>16</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altLang="zh-CN" sz="1200" kern="100" dirty="0">
                              <a:effectLst/>
                            </a:rPr>
                            <a:t>G=[0,8,…,224]</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n-US" sz="1200" kern="100" dirty="0">
                              <a:effectLst/>
                            </a:rPr>
                            <a:t>1</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kern="100" dirty="0">
                              <a:effectLst/>
                            </a:rPr>
                            <a:t>16</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kern="100" dirty="0">
                              <a:effectLst/>
                            </a:rPr>
                            <a:t>17+G</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a:txBody>
                        <a:bodyPr/>
                        <a:lstStyle/>
                        <a:p>
                          <a:pPr algn="ctr">
                            <a:lnSpc>
                              <a:spcPct val="150000"/>
                            </a:lnSpc>
                            <a:spcAft>
                              <a:spcPts val="0"/>
                            </a:spcAft>
                          </a:pPr>
                          <a:r>
                            <a:rPr lang="en-US" sz="1200" kern="100" dirty="0">
                              <a:effectLst/>
                            </a:rPr>
                            <a:t>32+G</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val="1002384316"/>
                      </a:ext>
                    </a:extLst>
                  </a:tr>
                  <a:tr h="245047">
                    <a:tc gridSpan="2">
                      <a:txBody>
                        <a:bodyPr/>
                        <a:lstStyle/>
                        <a:p>
                          <a:pPr algn="ctr">
                            <a:lnSpc>
                              <a:spcPct val="150000"/>
                            </a:lnSpc>
                            <a:spcAft>
                              <a:spcPts val="0"/>
                            </a:spcAft>
                          </a:pPr>
                          <a:r>
                            <a:rPr lang="en-US" altLang="zh-CN" sz="1200" kern="100" dirty="0">
                              <a:effectLst/>
                            </a:rPr>
                            <a:t> 29-31 (00xxxxx)</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FF0000"/>
                        </a:solidFill>
                      </a:tcPr>
                    </a:tc>
                    <a:tc hMerge="1">
                      <a:txBody>
                        <a:bodyPr/>
                        <a:lstStyle/>
                        <a:p>
                          <a:endParaRPr lang="zh-CN" altLang="en-US"/>
                        </a:p>
                      </a:txBody>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altLang="zh-CN" sz="1200" kern="100" dirty="0">
                              <a:effectLst/>
                            </a:rPr>
                            <a:t>Reserved</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val="2900297843"/>
                      </a:ext>
                    </a:extLst>
                  </a:tr>
                  <a:tr h="245047">
                    <a:tc gridSpan="2">
                      <a:txBody>
                        <a:bodyPr/>
                        <a:lstStyle/>
                        <a:p>
                          <a:pPr algn="ctr">
                            <a:lnSpc>
                              <a:spcPct val="150000"/>
                            </a:lnSpc>
                            <a:spcAft>
                              <a:spcPts val="0"/>
                            </a:spcAft>
                          </a:pPr>
                          <a:r>
                            <a:rPr lang="en-US" sz="1200" kern="100" dirty="0">
                              <a:effectLst/>
                            </a:rPr>
                            <a:t> 32-56 </a:t>
                          </a:r>
                          <a:r>
                            <a:rPr lang="en-US" altLang="zh-CN" sz="1200" kern="100" dirty="0">
                              <a:effectLst/>
                            </a:rPr>
                            <a:t>(01xxxxx)</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hMerge="1">
                      <a:txBody>
                        <a:bodyPr/>
                        <a:lstStyle/>
                        <a:p>
                          <a:endParaRPr lang="zh-CN" altLang="en-US"/>
                        </a:p>
                      </a:txBody>
                      <a:tcPr/>
                    </a:tc>
                    <a:tc>
                      <a:txBody>
                        <a:bodyPr/>
                        <a:lstStyle/>
                        <a:p>
                          <a:pPr algn="ctr">
                            <a:lnSpc>
                              <a:spcPct val="150000"/>
                            </a:lnSpc>
                            <a:spcAft>
                              <a:spcPts val="0"/>
                            </a:spcAft>
                          </a:pPr>
                          <a:r>
                            <a:rPr lang="en-US" altLang="zh-CN" sz="1200" kern="100" dirty="0">
                              <a:effectLst/>
                            </a:rPr>
                            <a:t>32</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altLang="zh-CN" sz="1200" kern="100" dirty="0">
                              <a:effectLst/>
                            </a:rPr>
                            <a:t>G=[0,8,…,192]</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n-US" sz="1200" kern="100" dirty="0">
                              <a:effectLst/>
                            </a:rPr>
                            <a:t>1</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kern="100" dirty="0">
                              <a:effectLst/>
                            </a:rPr>
                            <a:t>32</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kern="100" dirty="0">
                              <a:effectLst/>
                            </a:rPr>
                            <a:t>33+G</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a:txBody>
                        <a:bodyPr/>
                        <a:lstStyle/>
                        <a:p>
                          <a:pPr algn="ctr">
                            <a:lnSpc>
                              <a:spcPct val="150000"/>
                            </a:lnSpc>
                            <a:spcAft>
                              <a:spcPts val="0"/>
                            </a:spcAft>
                          </a:pPr>
                          <a:r>
                            <a:rPr lang="en-US" sz="1200" kern="100" dirty="0">
                              <a:effectLst/>
                            </a:rPr>
                            <a:t>64+G</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val="424637632"/>
                      </a:ext>
                    </a:extLst>
                  </a:tr>
                  <a:tr h="245047">
                    <a:tc gridSpan="2">
                      <a:txBody>
                        <a:bodyPr/>
                        <a:lstStyle/>
                        <a:p>
                          <a:pPr algn="ctr">
                            <a:lnSpc>
                              <a:spcPct val="150000"/>
                            </a:lnSpc>
                            <a:spcAft>
                              <a:spcPts val="0"/>
                            </a:spcAft>
                          </a:pPr>
                          <a:r>
                            <a:rPr lang="en-US" sz="1200" kern="100" dirty="0">
                              <a:effectLst/>
                            </a:rPr>
                            <a:t> 57~63 </a:t>
                          </a:r>
                          <a:r>
                            <a:rPr lang="en-US" altLang="zh-CN" sz="1200" kern="100" dirty="0">
                              <a:effectLst/>
                            </a:rPr>
                            <a:t>(01xxxxx)</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92D050"/>
                        </a:solidFill>
                      </a:tcPr>
                    </a:tc>
                    <a:tc hMerge="1">
                      <a:txBody>
                        <a:bodyPr/>
                        <a:lstStyle/>
                        <a:p>
                          <a:endParaRPr lang="zh-CN" altLang="en-US"/>
                        </a:p>
                      </a:txBody>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altLang="zh-CN" sz="1200" kern="100" dirty="0">
                              <a:effectLst/>
                            </a:rPr>
                            <a:t>Reserved</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val="3128649937"/>
                      </a:ext>
                    </a:extLst>
                  </a:tr>
                  <a:tr h="245047">
                    <a:tc gridSpan="2">
                      <a:txBody>
                        <a:bodyPr/>
                        <a:lstStyle/>
                        <a:p>
                          <a:pPr algn="ctr">
                            <a:lnSpc>
                              <a:spcPct val="150000"/>
                            </a:lnSpc>
                            <a:spcAft>
                              <a:spcPts val="0"/>
                            </a:spcAft>
                          </a:pPr>
                          <a:r>
                            <a:rPr lang="en-US" sz="1200" kern="100" dirty="0">
                              <a:effectLst/>
                            </a:rPr>
                            <a:t> 64~80 </a:t>
                          </a:r>
                          <a:r>
                            <a:rPr lang="en-US" altLang="zh-CN" sz="1200" kern="100" dirty="0">
                              <a:effectLst/>
                            </a:rPr>
                            <a:t>(10xxxxx)</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FFFF00"/>
                        </a:solidFill>
                      </a:tcPr>
                    </a:tc>
                    <a:tc hMerge="1">
                      <a:txBody>
                        <a:bodyPr/>
                        <a:lstStyle/>
                        <a:p>
                          <a:endParaRPr lang="zh-CN" altLang="en-US"/>
                        </a:p>
                      </a:txBody>
                      <a:tcPr/>
                    </a:tc>
                    <a:tc>
                      <a:txBody>
                        <a:bodyPr/>
                        <a:lstStyle/>
                        <a:p>
                          <a:pPr algn="ctr">
                            <a:lnSpc>
                              <a:spcPct val="150000"/>
                            </a:lnSpc>
                            <a:spcAft>
                              <a:spcPts val="0"/>
                            </a:spcAft>
                          </a:pPr>
                          <a:r>
                            <a:rPr lang="en-US" altLang="zh-CN" sz="1200" kern="100" dirty="0">
                              <a:effectLst/>
                            </a:rPr>
                            <a:t>64</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altLang="zh-CN" sz="1200" kern="100" dirty="0">
                              <a:effectLst/>
                            </a:rPr>
                            <a:t>G=[0,8,…,128]</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n-US" sz="1200" kern="100" dirty="0">
                              <a:effectLst/>
                            </a:rPr>
                            <a:t>1</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kern="100" dirty="0">
                              <a:effectLst/>
                            </a:rPr>
                            <a:t>64</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kern="100" dirty="0">
                              <a:effectLst/>
                            </a:rPr>
                            <a:t>65+G</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a:txBody>
                        <a:bodyPr/>
                        <a:lstStyle/>
                        <a:p>
                          <a:pPr algn="ctr">
                            <a:lnSpc>
                              <a:spcPct val="150000"/>
                            </a:lnSpc>
                            <a:spcAft>
                              <a:spcPts val="0"/>
                            </a:spcAft>
                          </a:pPr>
                          <a:r>
                            <a:rPr lang="en-US" sz="1200" kern="100" dirty="0">
                              <a:effectLst/>
                            </a:rPr>
                            <a:t>128+G</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val="2786794091"/>
                      </a:ext>
                    </a:extLst>
                  </a:tr>
                  <a:tr h="245047">
                    <a:tc gridSpan="2">
                      <a:txBody>
                        <a:bodyPr/>
                        <a:lstStyle/>
                        <a:p>
                          <a:pPr algn="ctr">
                            <a:lnSpc>
                              <a:spcPct val="150000"/>
                            </a:lnSpc>
                            <a:spcAft>
                              <a:spcPts val="0"/>
                            </a:spcAft>
                          </a:pPr>
                          <a:r>
                            <a:rPr lang="en-US" sz="1200" kern="100" dirty="0">
                              <a:effectLst/>
                            </a:rPr>
                            <a:t> 81~95 </a:t>
                          </a:r>
                          <a:r>
                            <a:rPr lang="en-US" altLang="zh-CN" sz="1200" kern="100" dirty="0">
                              <a:effectLst/>
                            </a:rPr>
                            <a:t>(10xxxxx)</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solidFill>
                          <a:srgbClr val="FFFF00"/>
                        </a:solidFill>
                      </a:tcPr>
                    </a:tc>
                    <a:tc hMerge="1">
                      <a:txBody>
                        <a:bodyPr/>
                        <a:lstStyle/>
                        <a:p>
                          <a:endParaRPr lang="zh-CN" altLang="en-US"/>
                        </a:p>
                      </a:txBody>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altLang="zh-CN" sz="1200" kern="100" dirty="0">
                              <a:effectLst/>
                            </a:rPr>
                            <a:t>Reserved</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val="314633590"/>
                      </a:ext>
                    </a:extLst>
                  </a:tr>
                  <a:tr h="245047">
                    <a:tc gridSpan="2">
                      <a:txBody>
                        <a:bodyPr/>
                        <a:lstStyle/>
                        <a:p>
                          <a:pPr algn="ctr">
                            <a:lnSpc>
                              <a:spcPct val="150000"/>
                            </a:lnSpc>
                            <a:spcAft>
                              <a:spcPts val="0"/>
                            </a:spcAft>
                          </a:pPr>
                          <a:r>
                            <a:rPr lang="en-US" sz="1200" kern="100" dirty="0">
                              <a:effectLst/>
                            </a:rPr>
                            <a:t>       96 </a:t>
                          </a:r>
                          <a:r>
                            <a:rPr lang="en-US" altLang="zh-CN" sz="1200" kern="100" dirty="0">
                              <a:effectLst/>
                            </a:rPr>
                            <a:t>(11xxxxx)</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hMerge="1">
                      <a:txBody>
                        <a:bodyPr/>
                        <a:lstStyle/>
                        <a:p>
                          <a:endParaRPr lang="zh-CN" altLang="en-US"/>
                        </a:p>
                      </a:txBody>
                      <a:tcPr/>
                    </a:tc>
                    <a:tc>
                      <a:txBody>
                        <a:bodyPr/>
                        <a:lstStyle/>
                        <a:p>
                          <a:pPr algn="ctr">
                            <a:lnSpc>
                              <a:spcPct val="150000"/>
                            </a:lnSpc>
                            <a:spcAft>
                              <a:spcPts val="0"/>
                            </a:spcAft>
                          </a:pPr>
                          <a:r>
                            <a:rPr lang="en-US" altLang="zh-CN" sz="1200" kern="100" dirty="0">
                              <a:effectLst/>
                            </a:rPr>
                            <a:t>128</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altLang="zh-CN" sz="1200" kern="100" dirty="0">
                              <a:effectLst/>
                            </a:rPr>
                            <a:t>G=0</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n-US" sz="1200" kern="100" dirty="0">
                              <a:effectLst/>
                            </a:rPr>
                            <a:t>1</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kern="100" dirty="0">
                              <a:effectLst/>
                            </a:rPr>
                            <a:t>128</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sz="1200" kern="100" dirty="0">
                              <a:effectLst/>
                            </a:rPr>
                            <a:t>129</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a:txBody>
                        <a:bodyPr/>
                        <a:lstStyle/>
                        <a:p>
                          <a:pPr algn="ctr">
                            <a:lnSpc>
                              <a:spcPct val="150000"/>
                            </a:lnSpc>
                            <a:spcAft>
                              <a:spcPts val="0"/>
                            </a:spcAft>
                          </a:pPr>
                          <a:r>
                            <a:rPr lang="en-US" sz="1200" kern="100" dirty="0">
                              <a:effectLst/>
                            </a:rPr>
                            <a:t>256</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val="2105198156"/>
                      </a:ext>
                    </a:extLst>
                  </a:tr>
                  <a:tr h="245047">
                    <a:tc gridSpan="2">
                      <a:txBody>
                        <a:bodyPr/>
                        <a:lstStyle/>
                        <a:p>
                          <a:pPr algn="ctr">
                            <a:lnSpc>
                              <a:spcPct val="150000"/>
                            </a:lnSpc>
                            <a:spcAft>
                              <a:spcPts val="0"/>
                            </a:spcAft>
                          </a:pPr>
                          <a:r>
                            <a:rPr lang="en-US" sz="1200" kern="100" dirty="0">
                              <a:effectLst/>
                            </a:rPr>
                            <a:t>97~127 </a:t>
                          </a:r>
                          <a:r>
                            <a:rPr lang="en-US" altLang="zh-CN" sz="1200" kern="100" dirty="0">
                              <a:effectLst/>
                            </a:rPr>
                            <a:t>(11xxxxx)</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hMerge="1">
                      <a:txBody>
                        <a:bodyPr/>
                        <a:lstStyle/>
                        <a:p>
                          <a:endParaRPr lang="zh-CN" altLang="en-US"/>
                        </a:p>
                      </a:txBody>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altLang="zh-CN" sz="1200" kern="100" dirty="0">
                              <a:effectLst/>
                            </a:rPr>
                            <a:t>Reserved</a:t>
                          </a:r>
                          <a:endParaRPr 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a:txBody>
                        <a:bodyPr/>
                        <a:lstStyle/>
                        <a:p>
                          <a:pPr algn="ctr">
                            <a:lnSpc>
                              <a:spcPct val="150000"/>
                            </a:lnSpc>
                            <a:spcAft>
                              <a:spcPts val="0"/>
                            </a:spcAft>
                          </a:pPr>
                          <a:r>
                            <a:rPr lang="en-US" altLang="zh-CN" sz="1200" kern="100" dirty="0">
                              <a:effectLst/>
                            </a:rPr>
                            <a:t>Reserved</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val="3481127639"/>
                      </a:ext>
                    </a:extLst>
                  </a:tr>
                </a:tbl>
              </a:graphicData>
            </a:graphic>
          </p:graphicFrame>
        </mc:Fallback>
      </mc:AlternateContent>
    </p:spTree>
    <p:extLst>
      <p:ext uri="{BB962C8B-B14F-4D97-AF65-F5344CB8AC3E}">
        <p14:creationId xmlns:p14="http://schemas.microsoft.com/office/powerpoint/2010/main" val="1938074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a:xfrm>
            <a:off x="611560" y="1556792"/>
            <a:ext cx="8424936" cy="4752528"/>
          </a:xfrm>
        </p:spPr>
        <p:txBody>
          <a:bodyPr/>
          <a:lstStyle/>
          <a:p>
            <a:pPr>
              <a:buFont typeface="Wingdings" panose="05000000000000000000" pitchFamily="2" charset="2"/>
              <a:buChar char="Ø"/>
            </a:pPr>
            <a:r>
              <a:rPr lang="en-US" altLang="zh-CN" dirty="0"/>
              <a:t>We propose to modify the CIR Report field of sensing control field of AC IE to save the overhead and fix the bug</a:t>
            </a:r>
          </a:p>
          <a:p>
            <a:pPr>
              <a:buFont typeface="Wingdings" panose="05000000000000000000" pitchFamily="2" charset="2"/>
              <a:buChar char="Ø"/>
            </a:pPr>
            <a:r>
              <a:rPr lang="en-US" altLang="zh-CN" dirty="0"/>
              <a:t>Bitmap /sub-window length field is interpreted depending on the value of Bitmap mode field </a:t>
            </a:r>
          </a:p>
          <a:p>
            <a:pPr>
              <a:buFont typeface="Wingdings" panose="05000000000000000000" pitchFamily="2" charset="2"/>
              <a:buChar char="Ø"/>
            </a:pPr>
            <a:r>
              <a:rPr lang="en-US" altLang="zh-CN" dirty="0"/>
              <a:t>For Bitmap mode=0, the Bitmap /sub-window length field and Bitmap Gap field are combined to identify the exact bitmap pattern index</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368415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350665" y="1751013"/>
            <a:ext cx="8784976" cy="4113213"/>
          </a:xfrm>
        </p:spPr>
        <p:txBody>
          <a:bodyPr/>
          <a:lstStyle/>
          <a:p>
            <a:r>
              <a:rPr lang="en-US" altLang="zh-CN" sz="1800" b="0" dirty="0"/>
              <a:t>[1] 15-23-0079-01-04ab-latest-consensus-on-uwb-sensing-for-802-15-4ab</a:t>
            </a:r>
          </a:p>
          <a:p>
            <a:r>
              <a:rPr lang="en-US" altLang="zh-CN" sz="1800" b="0" dirty="0"/>
              <a:t>[2] 15-22-0538-04-04ab-proposal-of-sensing-framework</a:t>
            </a:r>
          </a:p>
          <a:p>
            <a:r>
              <a:rPr lang="en-US" altLang="zh-CN" sz="1800" b="0" dirty="0"/>
              <a:t>[3] P802.15.4z, Draft Standard for Low-Rate Wireless Networks</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567690439"/>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44535</TotalTime>
  <Words>902</Words>
  <Application>Microsoft Office PowerPoint</Application>
  <PresentationFormat>全屏显示(4:3)</PresentationFormat>
  <Paragraphs>174</Paragraphs>
  <Slides>7</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7</vt:i4>
      </vt:variant>
    </vt:vector>
  </HeadingPairs>
  <TitlesOfParts>
    <vt:vector size="16" baseType="lpstr">
      <vt:lpstr>Arial Unicode MS</vt:lpstr>
      <vt:lpstr>MS Gothic</vt:lpstr>
      <vt:lpstr>宋体</vt:lpstr>
      <vt:lpstr>Arial</vt:lpstr>
      <vt:lpstr>Calibri</vt:lpstr>
      <vt:lpstr>Cambria Math</vt:lpstr>
      <vt:lpstr>Times New Roman</vt:lpstr>
      <vt:lpstr>Wingdings</vt:lpstr>
      <vt:lpstr>Office 主题</vt:lpstr>
      <vt:lpstr>PowerPoint 演示文稿</vt:lpstr>
      <vt:lpstr>Background</vt:lpstr>
      <vt:lpstr>Background</vt:lpstr>
      <vt:lpstr>Proposal: CIR bitmap pattern indication</vt:lpstr>
      <vt:lpstr>Proposal: CIR bitmap pattern indication</vt:lpstr>
      <vt:lpstr>Summary</vt:lpstr>
      <vt:lpstr>References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sensing and feedback procedure</dc:title>
  <dc:creator>liuchenchen</dc:creator>
  <cp:lastModifiedBy>liuchenchen</cp:lastModifiedBy>
  <cp:revision>550</cp:revision>
  <cp:lastPrinted>1601-01-01T00:00:00Z</cp:lastPrinted>
  <dcterms:created xsi:type="dcterms:W3CDTF">2020-06-15T07:09:50Z</dcterms:created>
  <dcterms:modified xsi:type="dcterms:W3CDTF">2023-07-11T06:18:01Z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(3)1FJeOQEksa7N/N6dabuf8z3nBtA/na58idvpvLblGQgXm/bw8HraQygPGymuIpVAR0SzJC07
3rL3TO4qJ+BqZ9Be1+iMdr9TZo9TRXPrK7nUXTm2LjTAHBtr8fE5EXBH+1gqT8HscBKWRq3i
znnFozULOL7rc6W6Qc34ONxx5ZWwfuUxhmuD//LQ+j7QRqckE0yEjsFhSCCgcc/p9vd1edwY
aEuMQHKFqcsIcYMmIW</vt:lpwstr>
  </property>
  <property fmtid="{D5CDD505-2E9C-101B-9397-08002B2CF9AE}" pid="3" name="_2015_ms_pID_7253431">
    <vt:lpwstr>qbCaDCrdJyPoh7zUvvKrXrZ9yIcu+cqVn4azjuSPvblBw5YSkiiAwX
GOECKpUdG6o2sa2cLI5w5h6wsSPv4zTQlSlyJ91FzqBVk9bhiALMr2KDafsJKS4PB4/NuUsu
GVrUnIALCLDpM7aXWuhTIVZOj8wGA01xy/iSYaeP6kpMY/a5SgbFvbN2k3p2gVVrqCxYzWvH
7h1XZhgO7pPrQLc8yPVjmTh1Yl4Fq+xSz+PI</vt:lpwstr>
  </property>
  <property fmtid="{D5CDD505-2E9C-101B-9397-08002B2CF9AE}" pid="4" name="_2015_ms_pID_7253432">
    <vt:lpwstr>/Hg2+SIb+bMhrAYmOVzYcR4=</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1688712731</vt:lpwstr>
  </property>
</Properties>
</file>