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58" r:id="rId3"/>
    <p:sldId id="5610" r:id="rId4"/>
    <p:sldId id="5619"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4945" r:id="rId18"/>
    <p:sldId id="5612" r:id="rId19"/>
    <p:sldId id="256" r:id="rId20"/>
    <p:sldId id="5620" r:id="rId21"/>
    <p:sldId id="283" r:id="rId22"/>
    <p:sldId id="4944"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showGuides="1">
      <p:cViewPr varScale="1">
        <p:scale>
          <a:sx n="71" d="100"/>
          <a:sy n="71" d="100"/>
        </p:scale>
        <p:origin x="896" y="56"/>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2023/7/6</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16592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51041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3183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802.15-23-0318-00-06ma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a228bfce333fa1ab3f9fcf3bc1421dfd"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July 2023]	</a:t>
            </a:r>
          </a:p>
          <a:p>
            <a:r>
              <a:rPr lang="en-US" altLang="ja-JP" sz="1600" b="1" dirty="0">
                <a:ea typeface="ＭＳ Ｐゴシック" charset="-128"/>
              </a:rPr>
              <a:t>Date Submitted: </a:t>
            </a:r>
            <a:r>
              <a:rPr lang="en-US" altLang="ja-JP" sz="1600" dirty="0">
                <a:ea typeface="ＭＳ Ｐゴシック" charset="-128"/>
              </a:rPr>
              <a:t>[6</a:t>
            </a:r>
            <a:r>
              <a:rPr lang="en-US" altLang="ja-JP" sz="1600" baseline="30000" dirty="0">
                <a:ea typeface="ＭＳ Ｐゴシック" charset="-128"/>
              </a:rPr>
              <a:t>th</a:t>
            </a:r>
            <a:r>
              <a:rPr lang="en-US" altLang="ja-JP" sz="1600" dirty="0">
                <a:ea typeface="ＭＳ Ｐゴシック" charset="-128"/>
              </a:rPr>
              <a:t>  July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July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July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July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July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July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July 2023</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674383"/>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a:solidFill>
                  <a:srgbClr val="353744"/>
                </a:solidFill>
                <a:latin typeface="Times New Roman"/>
                <a:cs typeface="Times New Roman"/>
              </a:rPr>
              <a:t>Session</a:t>
            </a:r>
            <a:r>
              <a:rPr sz="2800" b="1" spc="-34">
                <a:solidFill>
                  <a:srgbClr val="353744"/>
                </a:solidFill>
                <a:latin typeface="Times New Roman"/>
                <a:cs typeface="Times New Roman"/>
              </a:rPr>
              <a:t> </a:t>
            </a:r>
            <a:r>
              <a:rPr sz="2800" b="1">
                <a:solidFill>
                  <a:srgbClr val="353744"/>
                </a:solidFill>
                <a:latin typeface="Times New Roman"/>
                <a:cs typeface="Times New Roman"/>
              </a:rPr>
              <a:t>Registration</a:t>
            </a:r>
            <a:r>
              <a:rPr sz="2800" b="1" spc="-34">
                <a:solidFill>
                  <a:srgbClr val="353744"/>
                </a:solidFill>
                <a:latin typeface="Times New Roman"/>
                <a:cs typeface="Times New Roman"/>
              </a:rPr>
              <a:t> </a:t>
            </a:r>
            <a:r>
              <a:rPr sz="2800" b="1" spc="-7">
                <a:solidFill>
                  <a:srgbClr val="353744"/>
                </a:solidFill>
                <a:latin typeface="Times New Roman"/>
                <a:cs typeface="Times New Roman"/>
              </a:rPr>
              <a:t>Website</a:t>
            </a:r>
            <a:endParaRPr sz="2800">
              <a:latin typeface="Times New Roman"/>
              <a:cs typeface="Times New Roman"/>
            </a:endParaRPr>
          </a:p>
        </p:txBody>
      </p:sp>
      <p:pic>
        <p:nvPicPr>
          <p:cNvPr id="6" name="図 5">
            <a:extLst>
              <a:ext uri="{FF2B5EF4-FFF2-40B4-BE49-F238E27FC236}">
                <a16:creationId xmlns:a16="http://schemas.microsoft.com/office/drawing/2014/main" id="{6BCEE810-7C80-ABFB-EFA5-BA26432810F8}"/>
              </a:ext>
            </a:extLst>
          </p:cNvPr>
          <p:cNvPicPr>
            <a:picLocks noChangeAspect="1"/>
          </p:cNvPicPr>
          <p:nvPr/>
        </p:nvPicPr>
        <p:blipFill rotWithShape="1">
          <a:blip r:embed="rId2"/>
          <a:srcRect l="24986" t="18890" r="29118" b="13499"/>
          <a:stretch/>
        </p:blipFill>
        <p:spPr>
          <a:xfrm>
            <a:off x="572423" y="789434"/>
            <a:ext cx="8013103" cy="4547292"/>
          </a:xfrm>
          <a:prstGeom prst="rect">
            <a:avLst/>
          </a:prstGeom>
        </p:spPr>
      </p:pic>
      <p:sp>
        <p:nvSpPr>
          <p:cNvPr id="11" name="テキスト ボックス 10">
            <a:extLst>
              <a:ext uri="{FF2B5EF4-FFF2-40B4-BE49-F238E27FC236}">
                <a16:creationId xmlns:a16="http://schemas.microsoft.com/office/drawing/2014/main" id="{3D80E17C-F9E0-976E-7A3C-96B4E05ABD22}"/>
              </a:ext>
            </a:extLst>
          </p:cNvPr>
          <p:cNvSpPr txBox="1"/>
          <p:nvPr/>
        </p:nvSpPr>
        <p:spPr>
          <a:xfrm>
            <a:off x="1694329" y="5947832"/>
            <a:ext cx="4572000" cy="830997"/>
          </a:xfrm>
          <a:prstGeom prst="rect">
            <a:avLst/>
          </a:prstGeom>
          <a:noFill/>
        </p:spPr>
        <p:txBody>
          <a:bodyPr wrap="square">
            <a:spAutoFit/>
          </a:bodyPr>
          <a:lstStyle/>
          <a:p>
            <a:r>
              <a:rPr lang="en-US" altLang="ja-JP" sz="2400" dirty="0">
                <a:hlinkClick r:id="rId3"/>
              </a:rPr>
              <a:t>https://cvent.me/EooyVv</a:t>
            </a:r>
            <a:endParaRPr lang="en-US" altLang="ja-JP" sz="2400" dirty="0"/>
          </a:p>
          <a:p>
            <a:endParaRPr lang="ja-JP" altLang="en-US" sz="2400" dirty="0"/>
          </a:p>
        </p:txBody>
      </p:sp>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Making draft#1 of  Draft Proposals</a:t>
            </a:r>
          </a:p>
          <a:p>
            <a:pPr>
              <a:lnSpc>
                <a:spcPts val="2100"/>
              </a:lnSpc>
              <a:buFont typeface="Arial" panose="020B0604020202020204" pitchFamily="34" charset="0"/>
              <a:buChar char="•"/>
            </a:pPr>
            <a:r>
              <a:rPr lang="en-US" altLang="ja-JP" sz="2000" dirty="0">
                <a:solidFill>
                  <a:srgbClr val="FF0000"/>
                </a:solidFill>
              </a:rPr>
              <a:t>Update of Channel and Coexisting Models</a:t>
            </a:r>
          </a:p>
          <a:p>
            <a:pPr>
              <a:lnSpc>
                <a:spcPts val="2100"/>
              </a:lnSpc>
              <a:buFont typeface="Arial" panose="020B0604020202020204" pitchFamily="34" charset="0"/>
              <a:buChar char="•"/>
            </a:pPr>
            <a:r>
              <a:rPr lang="en-US" altLang="ja-JP" sz="2000" dirty="0">
                <a:solidFill>
                  <a:srgbClr val="FF0000"/>
                </a:solidFill>
              </a:rPr>
              <a:t>Summary of Technologies in PHY; Channel Coding According to 8 QoS Levels of Packets and  Coexistence Levels, Interference Mitigation, etc.  </a:t>
            </a:r>
          </a:p>
          <a:p>
            <a:pPr>
              <a:lnSpc>
                <a:spcPts val="2100"/>
              </a:lnSpc>
              <a:buFont typeface="Arial" panose="020B0604020202020204" pitchFamily="34" charset="0"/>
              <a:buChar char="•"/>
            </a:pPr>
            <a:r>
              <a:rPr lang="en-US" altLang="ja-JP" sz="2000" dirty="0">
                <a:solidFill>
                  <a:srgbClr val="FF0000"/>
                </a:solidFill>
              </a:rPr>
              <a:t>Summary of Technologies in MAC; Channel Management, CCA, Hybrid Contention Free/Access Protocol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According to 8 </a:t>
            </a:r>
            <a:r>
              <a:rPr kumimoji="1" lang="en-US" altLang="ja-JP" sz="2000" b="0" i="0" u="none" strike="noStrike" kern="0" cap="none" spc="0" normalizeH="0" baseline="0" noProof="0" dirty="0" err="1">
                <a:ln>
                  <a:noFill/>
                </a:ln>
                <a:solidFill>
                  <a:srgbClr val="FF0000"/>
                </a:solidFill>
                <a:effectLst/>
                <a:uLnTx/>
                <a:uFillTx/>
                <a:latin typeface="Arial"/>
                <a:ea typeface="+mn-ea"/>
                <a:cs typeface="+mn-cs"/>
              </a:rPr>
              <a:t>QoSs</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 and Coexistences.</a:t>
            </a:r>
            <a:endParaRPr lang="en-US" altLang="ja-JP" sz="2000" dirty="0">
              <a:solidFill>
                <a:srgbClr val="FF0000"/>
              </a:solidFill>
            </a:endParaRPr>
          </a:p>
          <a:p>
            <a:pPr>
              <a:lnSpc>
                <a:spcPts val="2100"/>
              </a:lnSpc>
              <a:buFont typeface="Arial" panose="020B0604020202020204" pitchFamily="34" charset="0"/>
              <a:buChar char="•"/>
            </a:pPr>
            <a:r>
              <a:rPr lang="en-US" altLang="ja-JP" sz="2000" dirty="0">
                <a:solidFill>
                  <a:srgbClr val="FF0000"/>
                </a:solidFill>
              </a:rPr>
              <a:t>Harmonization or Commonality with 4ab in Coexistence and Feasible Implementation of 6ma and 4ab</a:t>
            </a:r>
          </a:p>
          <a:p>
            <a:pPr>
              <a:lnSpc>
                <a:spcPts val="2100"/>
              </a:lnSpc>
              <a:buFont typeface="Arial" panose="020B0604020202020204" pitchFamily="34" charset="0"/>
              <a:buChar char="•"/>
            </a:pPr>
            <a:r>
              <a:rPr lang="en-US" altLang="ja-JP" sz="2000" dirty="0">
                <a:solidFill>
                  <a:srgbClr val="FF0000"/>
                </a:solidFill>
              </a:rPr>
              <a:t>Feasibility of TSN of 802.1 in MAC</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Finalize draft#1 of Integrated Proposal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July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018E0977-DC1B-42DD-B45E-59C02A783531}"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marL="742950" marR="0" lvl="1" indent="-285750" algn="l" defTabSz="4572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Administrative Items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Schedule of This and Next Weeks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2023.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15-23-0282-00-06ma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Meeting Agenda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15-23-0317-00-06ma</a:t>
            </a: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srgbClr val="000000"/>
                </a:solidFill>
                <a:effectLst/>
                <a:uLnTx/>
                <a:uFillTx/>
                <a:latin typeface="Arial"/>
                <a:ea typeface="+mn-ea"/>
                <a:cs typeface="+mn-cs"/>
              </a:rPr>
              <a:t>Agenda</a:t>
            </a:r>
            <a:endParaRPr kumimoji="1" lang="ja-JP" altLang="en-US" sz="36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73027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215008"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May 2023                                  doc.#15-23-0282-00-06ma</a:t>
            </a:r>
          </a:p>
          <a:p>
            <a:pPr>
              <a:lnSpc>
                <a:spcPts val="1400"/>
              </a:lnSpc>
            </a:pPr>
            <a:r>
              <a:rPr lang="en-US" altLang="ja-JP" sz="1200" dirty="0"/>
              <a:t>Agenda of TG15.6ma July Meeting                                                                                              doc.#15-23-0317-00-06ma   </a:t>
            </a:r>
          </a:p>
          <a:p>
            <a:pPr>
              <a:lnSpc>
                <a:spcPts val="1400"/>
              </a:lnSpc>
            </a:pPr>
            <a:r>
              <a:rPr lang="en-US" altLang="ja-JP" sz="1200" dirty="0"/>
              <a:t>Review and Summary</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  IG DEP, SG &amp; TG15.6a Activity for Revision of IEEE802.15.6 BAN with Enhanced Dependability                         </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doc.#15-22-0339-03-06ma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doc.#15-23-0xxx-00-006ma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doc.#15-23-0yyy-00-06ma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Preliminary harmonization with 4ab                                                                                     doc.#15-23-0634-03-06ma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doc.#15-23-0101-03-06ma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Definition of Coexistence Levels and How to Support Higher Levels                                    doc.#15-22-0631-04-06ma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Simulation results for Nagoya I. T. and YRP-IAI MAC proposal                                           doc.#15-23-0242-01-06ma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Proposal on MAC features for coexisting dependable BANs                                                 doc.#15-23-0ttt-000-06ma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Proposal for Multiple BAN Environment (Level 1,2,3)                                    doc.#15-22-0639-02-06ma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Drafting MAC documentation                                                                                                 doc.#15-23-0zzz-00-06ma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Ranging and localization in TG6ma                                                                                       doc.#15-23-0vvv-00-06ma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performance evaluation of  ranging in </a:t>
            </a:r>
            <a:r>
              <a:rPr lang="en-US" altLang="ja-JP" sz="1200" dirty="0" err="1">
                <a:solidFill>
                  <a:srgbClr val="000000"/>
                </a:solidFill>
                <a:latin typeface="Arial"/>
                <a:cs typeface="Times New Roman" pitchFamily="18" charset="0"/>
              </a:rPr>
              <a:t>coexience</a:t>
            </a:r>
            <a:r>
              <a:rPr lang="en-US" altLang="ja-JP" sz="1200" dirty="0">
                <a:solidFill>
                  <a:srgbClr val="000000"/>
                </a:solidFill>
                <a:latin typeface="Arial"/>
                <a:cs typeface="Times New Roman" pitchFamily="18" charset="0"/>
              </a:rPr>
              <a:t> environment                           doc.#15-23-0www-00-06ma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Summary Table of Channel and Environmental Modeling Activities for BANs on TG15.6madoc.#15-23-00045-04-06ma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Capsule endoscopy pathloss </a:t>
            </a:r>
            <a:r>
              <a:rPr lang="en-US" altLang="ja-JP" sz="1200" dirty="0" err="1">
                <a:solidFill>
                  <a:srgbClr val="000000"/>
                </a:solidFill>
                <a:latin typeface="Arial"/>
                <a:cs typeface="Times New Roman" pitchFamily="18" charset="0"/>
              </a:rPr>
              <a:t>Matlab</a:t>
            </a:r>
            <a:r>
              <a:rPr lang="en-US" altLang="ja-JP" sz="1200" dirty="0">
                <a:solidFill>
                  <a:srgbClr val="000000"/>
                </a:solidFill>
                <a:latin typeface="Arial"/>
                <a:cs typeface="Times New Roman" pitchFamily="18" charset="0"/>
              </a:rPr>
              <a:t> code                                                                             doc.#15-23-0ggg-00-06ma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Ranging and Localization of TG6ma                                                                  doc.#15-23-0AAA-00-06ma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FEC proposals for 15.6ma                                                                                 doc.#15-22-0611-04-06ma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Concept of channel </a:t>
            </a:r>
            <a:r>
              <a:rPr lang="en-US" altLang="ja-JP" sz="1200" dirty="0" err="1">
                <a:solidFill>
                  <a:srgbClr val="000000"/>
                </a:solidFill>
                <a:latin typeface="Arial"/>
                <a:cs typeface="Times New Roman" pitchFamily="18" charset="0"/>
              </a:rPr>
              <a:t>codiing</a:t>
            </a:r>
            <a:r>
              <a:rPr lang="en-US" altLang="ja-JP" sz="1200" dirty="0">
                <a:solidFill>
                  <a:srgbClr val="000000"/>
                </a:solidFill>
                <a:latin typeface="Arial"/>
                <a:cs typeface="Times New Roman" pitchFamily="18" charset="0"/>
              </a:rPr>
              <a:t> for IEEE802.15.6ma                                                                   doc.#15-23-0244-01-06ma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14. 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doc.#15-22-0562-04-06ma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Harmonization with 4ab: data rates &amp; FEC                                                                           doc.#15-22-0610-04-06ma</a:t>
            </a:r>
          </a:p>
          <a:p>
            <a:pPr marL="514350" marR="0" lvl="1" indent="0" algn="l" defTabSz="914400" rtl="0" eaLnBrk="1" fontAlgn="base" latinLnBrk="0" hangingPunct="1">
              <a:lnSpc>
                <a:spcPts val="14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Progress Report of TG6ma                                                                                                   </a:t>
            </a:r>
            <a:r>
              <a:rPr lang="en-US" altLang="ja-JP" sz="1200" dirty="0">
                <a:solidFill>
                  <a:srgbClr val="000000"/>
                </a:solidFill>
                <a:cs typeface="Times New Roman" pitchFamily="18" charset="0"/>
              </a:rPr>
              <a:t>doc.#15-23-0056-03-06ma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cs typeface="Times New Roman" pitchFamily="18" charset="0"/>
              </a:rPr>
              <a:t>19. </a:t>
            </a:r>
            <a:r>
              <a:rPr lang="en-US" altLang="ja-JP" sz="1200" dirty="0">
                <a:solidFill>
                  <a:srgbClr val="000000"/>
                </a:solidFill>
                <a:latin typeface="Arial"/>
                <a:cs typeface="Times New Roman" pitchFamily="18" charset="0"/>
              </a:rPr>
              <a:t>Timeline of TG6ma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doc.#15.23-0663-02-06ma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Berlin, Germany, USA</a:t>
            </a:r>
            <a:br>
              <a:rPr lang="en-US" altLang="ja-JP" sz="2800" dirty="0">
                <a:ea typeface="ＭＳ Ｐゴシック" pitchFamily="50" charset="-128"/>
              </a:rPr>
            </a:br>
            <a:r>
              <a:rPr lang="en-US" altLang="ja-JP" sz="2800" dirty="0">
                <a:ea typeface="ＭＳ Ｐゴシック" pitchFamily="50" charset="-128"/>
              </a:rPr>
              <a:t>July 11</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July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Berlin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20:30-22:30  July 10(MON)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July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Berlin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 July 11-1:00 July 12(WED)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in Berlin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16:00-17:00  July(WED)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Berlin time,   15: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00-17:00 July 13(THU)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Arial"/>
                <a:ea typeface="+mn-ea"/>
                <a:cs typeface="+mn-cs"/>
              </a:rPr>
              <a:t>doc.:IEEE802.15.23-0318-00-06ma</a:t>
            </a:r>
            <a:endParaRPr kumimoji="1" lang="ja-JP" altLang="en-US" sz="1600" b="1" i="0" u="none" strike="noStrike" kern="1200" cap="none" spc="0" normalizeH="0" baseline="0" noProof="0" dirty="0">
              <a:ln>
                <a:noFill/>
              </a:ln>
              <a:solidFill>
                <a:srgbClr val="000000"/>
              </a:solidFill>
              <a:effectLst/>
              <a:uLnTx/>
              <a:uFillTx/>
              <a:latin typeface="Arial"/>
              <a:ea typeface="+mn-ea"/>
              <a:cs typeface="+mn-cs"/>
            </a:endParaRPr>
          </a:p>
        </p:txBody>
      </p:sp>
      <p:pic>
        <p:nvPicPr>
          <p:cNvPr id="10" name="図 9">
            <a:extLst>
              <a:ext uri="{FF2B5EF4-FFF2-40B4-BE49-F238E27FC236}">
                <a16:creationId xmlns:a16="http://schemas.microsoft.com/office/drawing/2014/main" id="{93E13495-A080-3C6A-A049-55C41F15C33D}"/>
              </a:ext>
            </a:extLst>
          </p:cNvPr>
          <p:cNvPicPr>
            <a:picLocks noChangeAspect="1"/>
          </p:cNvPicPr>
          <p:nvPr/>
        </p:nvPicPr>
        <p:blipFill rotWithShape="1">
          <a:blip r:embed="rId3"/>
          <a:srcRect l="21667" t="29869" r="2843" b="16101"/>
          <a:stretch/>
        </p:blipFill>
        <p:spPr>
          <a:xfrm>
            <a:off x="0" y="2151533"/>
            <a:ext cx="9143993" cy="4246122"/>
          </a:xfrm>
          <a:prstGeom prst="rect">
            <a:avLst/>
          </a:prstGeom>
        </p:spPr>
      </p:pic>
    </p:spTree>
    <p:extLst>
      <p:ext uri="{BB962C8B-B14F-4D97-AF65-F5344CB8AC3E}">
        <p14:creationId xmlns:p14="http://schemas.microsoft.com/office/powerpoint/2010/main" val="1681338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457200" y="1619450"/>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a:t>
            </a:r>
            <a:r>
              <a:rPr lang="en-US" altLang="ja-JP" sz="2400" dirty="0" err="1"/>
              <a:t>CoChairs</a:t>
            </a:r>
            <a:r>
              <a:rPr lang="en-US" altLang="ja-JP" sz="2400" dirty="0"/>
              <a:t>;   Marco Hernandez, YRP-IAI/CWC</a:t>
            </a:r>
          </a:p>
          <a:p>
            <a:pPr marL="0" indent="0">
              <a:buNone/>
            </a:pPr>
            <a:r>
              <a:rPr lang="en-US" altLang="ja-JP" sz="2400" dirty="0"/>
              <a:t>      </a:t>
            </a:r>
            <a:r>
              <a:rPr lang="en-US" altLang="ja-JP" sz="2400" dirty="0">
                <a:hlinkClick r:id="rId3"/>
              </a:rPr>
              <a:t>Marco.Hernandez@ieee.org</a:t>
            </a:r>
            <a:endParaRPr lang="en-US" altLang="ja-JP" sz="2400" dirty="0"/>
          </a:p>
          <a:p>
            <a:pPr marL="0" indent="0">
              <a:buNone/>
            </a:pPr>
            <a:r>
              <a:rPr lang="it-IT" altLang="ja-JP" sz="2400" dirty="0"/>
              <a:t>     Daisuke Anzai, NIT         </a:t>
            </a:r>
          </a:p>
          <a:p>
            <a:pPr marL="0" indent="0">
              <a:buNone/>
            </a:pPr>
            <a:r>
              <a:rPr lang="it-IT" altLang="ja-JP" sz="2400" dirty="0"/>
              <a:t>       anzai@nitech.ac.jp</a:t>
            </a:r>
            <a:endParaRPr lang="en-US" altLang="ja-JP" sz="2400" dirty="0"/>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July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Berlin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0-22:30  July 10(MON)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July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Berlin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 July 11-1:00 July 12(WED)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in Berlin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16:00-17:00  July(WED)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Berlin time,   15: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00-17:00 July 13(THU)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doc.:IEEE802.15.23-0318-00-06ma</a:t>
            </a:r>
            <a:endParaRPr kumimoji="1" lang="ja-JP" altLang="en-US" sz="1600" b="1" dirty="0"/>
          </a:p>
        </p:txBody>
      </p:sp>
      <p:pic>
        <p:nvPicPr>
          <p:cNvPr id="10" name="図 9">
            <a:extLst>
              <a:ext uri="{FF2B5EF4-FFF2-40B4-BE49-F238E27FC236}">
                <a16:creationId xmlns:a16="http://schemas.microsoft.com/office/drawing/2014/main" id="{93E13495-A080-3C6A-A049-55C41F15C33D}"/>
              </a:ext>
            </a:extLst>
          </p:cNvPr>
          <p:cNvPicPr>
            <a:picLocks noChangeAspect="1"/>
          </p:cNvPicPr>
          <p:nvPr/>
        </p:nvPicPr>
        <p:blipFill rotWithShape="1">
          <a:blip r:embed="rId3"/>
          <a:srcRect l="21667" t="29869" r="2843" b="16101"/>
          <a:stretch/>
        </p:blipFill>
        <p:spPr>
          <a:xfrm>
            <a:off x="0" y="2151533"/>
            <a:ext cx="9143993" cy="4246122"/>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July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Berlin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0-22:30  July 10(MON)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July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Berlin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 July 11-1:00 July 12(WED)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in Berlin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16:00-17:00  July(WED)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Berlin time,   15: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00-17:00 July 13(THU)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07777"/>
          </a:xfrm>
          <a:prstGeom prst="rect">
            <a:avLst/>
          </a:prstGeom>
          <a:solidFill>
            <a:schemeClr val="bg1"/>
          </a:solidFill>
        </p:spPr>
        <p:txBody>
          <a:bodyPr wrap="square" rtlCol="0">
            <a:spAutoFit/>
          </a:bodyPr>
          <a:lstStyle/>
          <a:p>
            <a:pPr algn="r"/>
            <a:r>
              <a:rPr kumimoji="1" lang="en-US" altLang="ja-JP" sz="1400" b="1" dirty="0"/>
              <a:t>doc.:IEEE802.15.23-0318-00-06ma</a:t>
            </a:r>
            <a:endParaRPr kumimoji="1" lang="ja-JP" altLang="en-US" sz="1400" b="1" dirty="0"/>
          </a:p>
        </p:txBody>
      </p:sp>
      <p:graphicFrame>
        <p:nvGraphicFramePr>
          <p:cNvPr id="4" name="表 3">
            <a:extLst>
              <a:ext uri="{FF2B5EF4-FFF2-40B4-BE49-F238E27FC236}">
                <a16:creationId xmlns:a16="http://schemas.microsoft.com/office/drawing/2014/main" id="{C97CA144-6B78-866E-FB49-7EEC0C830FE8}"/>
              </a:ext>
            </a:extLst>
          </p:cNvPr>
          <p:cNvGraphicFramePr>
            <a:graphicFrameLocks noGrp="1"/>
          </p:cNvGraphicFramePr>
          <p:nvPr>
            <p:extLst>
              <p:ext uri="{D42A27DB-BD31-4B8C-83A1-F6EECF244321}">
                <p14:modId xmlns:p14="http://schemas.microsoft.com/office/powerpoint/2010/main" val="3495561368"/>
              </p:ext>
            </p:extLst>
          </p:nvPr>
        </p:nvGraphicFramePr>
        <p:xfrm>
          <a:off x="197704" y="2181273"/>
          <a:ext cx="8659423" cy="1466850"/>
        </p:xfrm>
        <a:graphic>
          <a:graphicData uri="http://schemas.openxmlformats.org/drawingml/2006/table">
            <a:tbl>
              <a:tblPr/>
              <a:tblGrid>
                <a:gridCol w="3985936">
                  <a:extLst>
                    <a:ext uri="{9D8B030D-6E8A-4147-A177-3AD203B41FA5}">
                      <a16:colId xmlns:a16="http://schemas.microsoft.com/office/drawing/2014/main" val="1187159433"/>
                    </a:ext>
                  </a:extLst>
                </a:gridCol>
                <a:gridCol w="1049909">
                  <a:extLst>
                    <a:ext uri="{9D8B030D-6E8A-4147-A177-3AD203B41FA5}">
                      <a16:colId xmlns:a16="http://schemas.microsoft.com/office/drawing/2014/main" val="1492297448"/>
                    </a:ext>
                  </a:extLst>
                </a:gridCol>
                <a:gridCol w="3623578">
                  <a:extLst>
                    <a:ext uri="{9D8B030D-6E8A-4147-A177-3AD203B41FA5}">
                      <a16:colId xmlns:a16="http://schemas.microsoft.com/office/drawing/2014/main" val="2614629727"/>
                    </a:ext>
                  </a:extLst>
                </a:gridCol>
              </a:tblGrid>
              <a:tr h="196850">
                <a:tc gridSpan="2">
                  <a:txBody>
                    <a:bodyPr/>
                    <a:lstStyle/>
                    <a:p>
                      <a:pPr algn="l" fontAlgn="b"/>
                      <a:r>
                        <a:rPr lang="en-US" sz="1200" b="1" i="0" u="none" strike="noStrike">
                          <a:effectLst/>
                          <a:latin typeface="Arial" panose="020B0604020202020204" pitchFamily="34" charset="0"/>
                        </a:rPr>
                        <a:t>  TG 15.6ma</a:t>
                      </a:r>
                      <a:r>
                        <a:rPr lang="en-US" sz="1200" b="1" i="0" u="none" strike="noStrike">
                          <a:effectLst/>
                          <a:latin typeface="ＭＳ ゴシック" panose="020B0609070205080204" pitchFamily="49" charset="-128"/>
                          <a:ea typeface="ＭＳ ゴシック" panose="020B0609070205080204" pitchFamily="49" charset="-128"/>
                        </a:rPr>
                        <a:t>　</a:t>
                      </a:r>
                      <a:r>
                        <a:rPr lang="en-US" sz="1200" b="1" i="0" u="none" strike="noStrike">
                          <a:effectLst/>
                          <a:latin typeface="Arial" panose="020B0604020202020204" pitchFamily="34" charset="0"/>
                        </a:rPr>
                        <a:t>  Session1,    MON  PM1  (</a:t>
                      </a:r>
                      <a:r>
                        <a:rPr lang="en-US" sz="1200" b="1" i="0" u="none" strike="noStrike">
                          <a:solidFill>
                            <a:srgbClr val="FF33CC"/>
                          </a:solidFill>
                          <a:effectLst/>
                          <a:latin typeface="Arial" panose="020B0604020202020204" pitchFamily="34" charset="0"/>
                        </a:rPr>
                        <a:t>Virtual Room #2</a:t>
                      </a:r>
                      <a:r>
                        <a:rPr lang="en-US" sz="1200" b="1" i="0" u="none" strike="noStrike">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77096160"/>
                  </a:ext>
                </a:extLst>
              </a:tr>
              <a:tr h="196850">
                <a:tc gridSpan="3">
                  <a:txBody>
                    <a:bodyPr/>
                    <a:lstStyle/>
                    <a:p>
                      <a:pPr algn="l" fontAlgn="b"/>
                      <a:r>
                        <a:rPr lang="en-US" sz="1200" b="1" i="0" u="none" strike="noStrike">
                          <a:effectLst/>
                          <a:latin typeface="Arial" panose="020B0604020202020204" pitchFamily="34" charset="0"/>
                        </a:rPr>
                        <a:t>       1:30 PM - 3:30PM July 10(MON) Local Atlanta Time of Berlin (UTC+2)</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82979770"/>
                  </a:ext>
                </a:extLst>
              </a:tr>
              <a:tr h="196850">
                <a:tc gridSpan="3">
                  <a:txBody>
                    <a:bodyPr/>
                    <a:lstStyle/>
                    <a:p>
                      <a:pPr algn="l" fontAlgn="b"/>
                      <a:r>
                        <a:rPr lang="en-US" sz="1200" b="1" i="0" u="none" strike="noStrike">
                          <a:solidFill>
                            <a:srgbClr val="FF0000"/>
                          </a:solidFill>
                          <a:effectLst/>
                          <a:latin typeface="Arial" panose="020B0604020202020204" pitchFamily="34" charset="0"/>
                        </a:rPr>
                        <a:t>      8:30PM July 10(MON) -10:30 July 10(MON) (UTC-4:00)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35386941"/>
                  </a:ext>
                </a:extLst>
              </a:tr>
              <a:tr h="254000">
                <a:tc>
                  <a:txBody>
                    <a:bodyPr/>
                    <a:lstStyle/>
                    <a:p>
                      <a:pPr algn="l" fontAlgn="b"/>
                      <a:r>
                        <a:rPr lang="en-US" sz="1200" b="1" i="0" u="none" strike="noStrike">
                          <a:effectLst/>
                          <a:latin typeface="Arial" panose="020B0604020202020204" pitchFamily="34" charset="0"/>
                        </a:rPr>
                        <a:t>       11:30-13:30AM July 10</a:t>
                      </a:r>
                      <a:r>
                        <a:rPr lang="en-US" sz="1200" b="1" i="0" u="none" strike="noStrike">
                          <a:effectLst/>
                          <a:latin typeface="Yu Gothic" panose="020B0400000000000000" pitchFamily="50" charset="-128"/>
                          <a:ea typeface="Yu Gothic" panose="020B0400000000000000" pitchFamily="50" charset="-128"/>
                        </a:rPr>
                        <a:t>(</a:t>
                      </a:r>
                      <a:r>
                        <a:rPr lang="en-US" sz="1200" b="1" i="0" u="none" strike="noStrike">
                          <a:effectLst/>
                          <a:latin typeface="Arial" panose="020B0604020202020204" pitchFamily="34" charset="0"/>
                        </a:rPr>
                        <a:t>MON) UTC</a:t>
                      </a:r>
                    </a:p>
                  </a:txBody>
                  <a:tcPr marL="6350" marR="6350" marT="635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013542890"/>
                  </a:ext>
                </a:extLst>
              </a:tr>
              <a:tr h="228600">
                <a:tc gridSpan="2">
                  <a:txBody>
                    <a:bodyPr/>
                    <a:lstStyle/>
                    <a:p>
                      <a:pPr algn="l" fontAlgn="b"/>
                      <a:endParaRPr lang="en-US" sz="1000" b="0" i="0" u="sng" strike="noStrike" dirty="0">
                        <a:solidFill>
                          <a:srgbClr val="0000FF"/>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4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266878418"/>
                  </a:ext>
                </a:extLst>
              </a:tr>
              <a:tr h="196850">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04729743"/>
                  </a:ext>
                </a:extLst>
              </a:tr>
              <a:tr h="196850">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484909130"/>
                  </a:ext>
                </a:extLst>
              </a:tr>
            </a:tbl>
          </a:graphicData>
        </a:graphic>
      </p:graphicFrame>
      <p:graphicFrame>
        <p:nvGraphicFramePr>
          <p:cNvPr id="8" name="表 7">
            <a:extLst>
              <a:ext uri="{FF2B5EF4-FFF2-40B4-BE49-F238E27FC236}">
                <a16:creationId xmlns:a16="http://schemas.microsoft.com/office/drawing/2014/main" id="{6CB36253-04D5-88D2-9B57-FB39AD86834F}"/>
              </a:ext>
            </a:extLst>
          </p:cNvPr>
          <p:cNvGraphicFramePr>
            <a:graphicFrameLocks noGrp="1"/>
          </p:cNvGraphicFramePr>
          <p:nvPr>
            <p:extLst>
              <p:ext uri="{D42A27DB-BD31-4B8C-83A1-F6EECF244321}">
                <p14:modId xmlns:p14="http://schemas.microsoft.com/office/powerpoint/2010/main" val="4262228201"/>
              </p:ext>
            </p:extLst>
          </p:nvPr>
        </p:nvGraphicFramePr>
        <p:xfrm>
          <a:off x="197704" y="3097155"/>
          <a:ext cx="7099301" cy="1441450"/>
        </p:xfrm>
        <a:graphic>
          <a:graphicData uri="http://schemas.openxmlformats.org/drawingml/2006/table">
            <a:tbl>
              <a:tblPr/>
              <a:tblGrid>
                <a:gridCol w="4168476">
                  <a:extLst>
                    <a:ext uri="{9D8B030D-6E8A-4147-A177-3AD203B41FA5}">
                      <a16:colId xmlns:a16="http://schemas.microsoft.com/office/drawing/2014/main" val="1031125184"/>
                    </a:ext>
                  </a:extLst>
                </a:gridCol>
                <a:gridCol w="799316">
                  <a:extLst>
                    <a:ext uri="{9D8B030D-6E8A-4147-A177-3AD203B41FA5}">
                      <a16:colId xmlns:a16="http://schemas.microsoft.com/office/drawing/2014/main" val="2723681179"/>
                    </a:ext>
                  </a:extLst>
                </a:gridCol>
                <a:gridCol w="2131509">
                  <a:extLst>
                    <a:ext uri="{9D8B030D-6E8A-4147-A177-3AD203B41FA5}">
                      <a16:colId xmlns:a16="http://schemas.microsoft.com/office/drawing/2014/main" val="964374861"/>
                    </a:ext>
                  </a:extLst>
                </a:gridCol>
              </a:tblGrid>
              <a:tr h="228600">
                <a:tc gridSpan="2">
                  <a:txBody>
                    <a:bodyPr/>
                    <a:lstStyle/>
                    <a:p>
                      <a:pPr algn="l" fontAlgn="b"/>
                      <a:r>
                        <a:rPr lang="en-US" sz="1200" b="1" i="0" u="none" strike="noStrike" dirty="0">
                          <a:effectLst/>
                          <a:latin typeface="Arial" panose="020B0604020202020204" pitchFamily="34" charset="0"/>
                        </a:rPr>
                        <a:t>  TG 15.6ma</a:t>
                      </a:r>
                      <a:r>
                        <a:rPr lang="en-US" sz="1200" b="1" i="0" u="none" strike="noStrike" dirty="0">
                          <a:effectLst/>
                          <a:latin typeface="ＭＳ ゴシック" panose="020B0609070205080204" pitchFamily="49" charset="-128"/>
                          <a:ea typeface="ＭＳ ゴシック" panose="020B0609070205080204" pitchFamily="49" charset="-128"/>
                        </a:rPr>
                        <a:t>　</a:t>
                      </a:r>
                      <a:r>
                        <a:rPr lang="en-US" sz="1200" b="1" i="0" u="none" strike="noStrike" dirty="0">
                          <a:effectLst/>
                          <a:latin typeface="Arial" panose="020B0604020202020204" pitchFamily="34" charset="0"/>
                        </a:rPr>
                        <a:t>  Session2,  Tue  PM2  </a:t>
                      </a:r>
                      <a:r>
                        <a:rPr lang="en-US" sz="1200" b="1" i="0" u="none" strike="noStrike" dirty="0">
                          <a:solidFill>
                            <a:srgbClr val="FF33CC"/>
                          </a:solidFill>
                          <a:effectLst/>
                          <a:latin typeface="Arial" panose="020B0604020202020204" pitchFamily="34" charset="0"/>
                        </a:rPr>
                        <a:t>(Virtual Room #2</a:t>
                      </a:r>
                      <a:r>
                        <a:rPr lang="en-US" sz="12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666753233"/>
                  </a:ext>
                </a:extLst>
              </a:tr>
              <a:tr h="196850">
                <a:tc>
                  <a:txBody>
                    <a:bodyPr/>
                    <a:lstStyle/>
                    <a:p>
                      <a:pPr algn="l" fontAlgn="b"/>
                      <a:r>
                        <a:rPr lang="en-US" sz="1100" b="1" i="0" u="none" strike="noStrike" dirty="0">
                          <a:effectLst/>
                          <a:latin typeface="Arial" panose="020B0604020202020204" pitchFamily="34" charset="0"/>
                        </a:rPr>
                        <a:t>      4:00-6:00PM July 11 (TUE)Local Berlin Time(UTC+2)</a:t>
                      </a:r>
                    </a:p>
                  </a:txBody>
                  <a:tcPr marL="6350" marR="6350" marT="6350" marB="0" anchor="b">
                    <a:lnL>
                      <a:noFill/>
                    </a:lnL>
                    <a:lnR>
                      <a:noFill/>
                    </a:lnR>
                    <a:lnT>
                      <a:noFill/>
                    </a:lnT>
                    <a:lnB>
                      <a:noFill/>
                    </a:lnB>
                  </a:tcPr>
                </a:tc>
                <a:tc>
                  <a:txBody>
                    <a:bodyPr/>
                    <a:lstStyle/>
                    <a:p>
                      <a:pPr algn="l" fontAlgn="b"/>
                      <a:endParaRPr lang="ja-JP" altLang="en-US" sz="11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1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499047796"/>
                  </a:ext>
                </a:extLst>
              </a:tr>
              <a:tr h="196850">
                <a:tc gridSpan="3">
                  <a:txBody>
                    <a:bodyPr/>
                    <a:lstStyle/>
                    <a:p>
                      <a:pPr algn="l" fontAlgn="b"/>
                      <a:r>
                        <a:rPr lang="en-US" sz="1100" b="1" i="0" u="none" strike="noStrike" dirty="0">
                          <a:solidFill>
                            <a:srgbClr val="FF0000"/>
                          </a:solidFill>
                          <a:effectLst/>
                          <a:latin typeface="Arial" panose="020B0604020202020204" pitchFamily="34" charset="0"/>
                        </a:rPr>
                        <a:t>      11:00PM July 11(TUE) -1:00 July 12(WED) (UTC-4:00)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26309479"/>
                  </a:ext>
                </a:extLst>
              </a:tr>
              <a:tr h="196850">
                <a:tc>
                  <a:txBody>
                    <a:bodyPr/>
                    <a:lstStyle/>
                    <a:p>
                      <a:pPr algn="l" fontAlgn="b"/>
                      <a:r>
                        <a:rPr lang="en-US" sz="1100" b="1" i="0" u="none" strike="noStrike" dirty="0">
                          <a:effectLst/>
                          <a:latin typeface="Arial" panose="020B0604020202020204" pitchFamily="34" charset="0"/>
                        </a:rPr>
                        <a:t>     2:00 - 4:00PM July 11(TUE) UTC</a:t>
                      </a:r>
                    </a:p>
                  </a:txBody>
                  <a:tcPr marL="6350" marR="6350" marT="6350" marB="0" anchor="b">
                    <a:lnL>
                      <a:noFill/>
                    </a:lnL>
                    <a:lnR>
                      <a:noFill/>
                    </a:lnR>
                    <a:lnT>
                      <a:noFill/>
                    </a:lnT>
                    <a:lnB>
                      <a:noFill/>
                    </a:lnB>
                  </a:tcPr>
                </a:tc>
                <a:tc>
                  <a:txBody>
                    <a:bodyPr/>
                    <a:lstStyle/>
                    <a:p>
                      <a:pPr algn="l" fontAlgn="b"/>
                      <a:endParaRPr lang="ja-JP" altLang="en-US" sz="11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1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337782491"/>
                  </a:ext>
                </a:extLst>
              </a:tr>
              <a:tr h="228600">
                <a:tc gridSpan="2">
                  <a:txBody>
                    <a:bodyPr/>
                    <a:lstStyle/>
                    <a:p>
                      <a:pPr algn="l" fontAlgn="b"/>
                      <a:endParaRPr lang="en-US" sz="900" b="0" i="0" u="sng" strike="noStrike" dirty="0">
                        <a:solidFill>
                          <a:srgbClr val="0000FF"/>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98570092"/>
                  </a:ext>
                </a:extLst>
              </a:tr>
              <a:tr h="196850">
                <a:tc>
                  <a:txBody>
                    <a:bodyPr/>
                    <a:lstStyle/>
                    <a:p>
                      <a:pPr algn="l" fontAlgn="b"/>
                      <a:endParaRPr lang="en-US" sz="11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1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1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811434562"/>
                  </a:ext>
                </a:extLst>
              </a:tr>
              <a:tr h="196850">
                <a:tc>
                  <a:txBody>
                    <a:bodyPr/>
                    <a:lstStyle/>
                    <a:p>
                      <a:pPr algn="l" fontAlgn="b"/>
                      <a:endParaRPr lang="en-US" sz="11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1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1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597113123"/>
                  </a:ext>
                </a:extLst>
              </a:tr>
            </a:tbl>
          </a:graphicData>
        </a:graphic>
      </p:graphicFrame>
      <p:graphicFrame>
        <p:nvGraphicFramePr>
          <p:cNvPr id="9" name="表 8">
            <a:extLst>
              <a:ext uri="{FF2B5EF4-FFF2-40B4-BE49-F238E27FC236}">
                <a16:creationId xmlns:a16="http://schemas.microsoft.com/office/drawing/2014/main" id="{2022965D-BE9E-0838-C3D8-35EEC118CF5E}"/>
              </a:ext>
            </a:extLst>
          </p:cNvPr>
          <p:cNvGraphicFramePr>
            <a:graphicFrameLocks noGrp="1"/>
          </p:cNvGraphicFramePr>
          <p:nvPr>
            <p:extLst>
              <p:ext uri="{D42A27DB-BD31-4B8C-83A1-F6EECF244321}">
                <p14:modId xmlns:p14="http://schemas.microsoft.com/office/powerpoint/2010/main" val="3209236432"/>
              </p:ext>
            </p:extLst>
          </p:nvPr>
        </p:nvGraphicFramePr>
        <p:xfrm>
          <a:off x="170174" y="3736521"/>
          <a:ext cx="8748591" cy="1975949"/>
        </p:xfrm>
        <a:graphic>
          <a:graphicData uri="http://schemas.openxmlformats.org/drawingml/2006/table">
            <a:tbl>
              <a:tblPr/>
              <a:tblGrid>
                <a:gridCol w="4418931">
                  <a:extLst>
                    <a:ext uri="{9D8B030D-6E8A-4147-A177-3AD203B41FA5}">
                      <a16:colId xmlns:a16="http://schemas.microsoft.com/office/drawing/2014/main" val="2363363819"/>
                    </a:ext>
                  </a:extLst>
                </a:gridCol>
                <a:gridCol w="591423">
                  <a:extLst>
                    <a:ext uri="{9D8B030D-6E8A-4147-A177-3AD203B41FA5}">
                      <a16:colId xmlns:a16="http://schemas.microsoft.com/office/drawing/2014/main" val="3587861319"/>
                    </a:ext>
                  </a:extLst>
                </a:gridCol>
                <a:gridCol w="591423">
                  <a:extLst>
                    <a:ext uri="{9D8B030D-6E8A-4147-A177-3AD203B41FA5}">
                      <a16:colId xmlns:a16="http://schemas.microsoft.com/office/drawing/2014/main" val="3693099982"/>
                    </a:ext>
                  </a:extLst>
                </a:gridCol>
                <a:gridCol w="591423">
                  <a:extLst>
                    <a:ext uri="{9D8B030D-6E8A-4147-A177-3AD203B41FA5}">
                      <a16:colId xmlns:a16="http://schemas.microsoft.com/office/drawing/2014/main" val="2113276411"/>
                    </a:ext>
                  </a:extLst>
                </a:gridCol>
                <a:gridCol w="2555391">
                  <a:extLst>
                    <a:ext uri="{9D8B030D-6E8A-4147-A177-3AD203B41FA5}">
                      <a16:colId xmlns:a16="http://schemas.microsoft.com/office/drawing/2014/main" val="3860519429"/>
                    </a:ext>
                  </a:extLst>
                </a:gridCol>
              </a:tblGrid>
              <a:tr h="170031">
                <a:tc gridSpan="2">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640832377"/>
                  </a:ext>
                </a:extLst>
              </a:tr>
              <a:tr h="453974">
                <a:tc gridSpan="5">
                  <a:txBody>
                    <a:bodyPr/>
                    <a:lstStyle/>
                    <a:p>
                      <a:pPr algn="l" fontAlgn="b"/>
                      <a:r>
                        <a:rPr lang="en-US" sz="1200" b="1" i="0" u="none" strike="noStrike" dirty="0">
                          <a:effectLst/>
                          <a:latin typeface="Arial" panose="020B0604020202020204" pitchFamily="34" charset="0"/>
                        </a:rPr>
                        <a:t>  TG 15.6ma</a:t>
                      </a:r>
                      <a:r>
                        <a:rPr lang="en-US" sz="1200" b="1" i="0" u="none" strike="noStrike" dirty="0">
                          <a:effectLst/>
                          <a:latin typeface="ＭＳ ゴシック" panose="020B0609070205080204" pitchFamily="49" charset="-128"/>
                          <a:ea typeface="ＭＳ ゴシック" panose="020B0609070205080204" pitchFamily="49" charset="-128"/>
                        </a:rPr>
                        <a:t>　</a:t>
                      </a:r>
                      <a:r>
                        <a:rPr lang="en-US" sz="1200" b="1" i="0" u="none" strike="noStrike" dirty="0">
                          <a:effectLst/>
                          <a:latin typeface="Arial" panose="020B0604020202020204" pitchFamily="34" charset="0"/>
                        </a:rPr>
                        <a:t>  Session3,  WED  AM1  </a:t>
                      </a:r>
                      <a:r>
                        <a:rPr lang="en-US" sz="1200" b="1" i="0" u="none" strike="noStrike" dirty="0">
                          <a:solidFill>
                            <a:srgbClr val="FF33CC"/>
                          </a:solidFill>
                          <a:effectLst/>
                          <a:latin typeface="Arial" panose="020B0604020202020204" pitchFamily="34" charset="0"/>
                        </a:rPr>
                        <a:t>(Virtual Room #2</a:t>
                      </a:r>
                      <a:r>
                        <a:rPr lang="en-US" sz="1200" b="1" i="0" u="none" strike="noStrike" dirty="0">
                          <a:effectLst/>
                          <a:latin typeface="Arial" panose="020B0604020202020204" pitchFamily="34" charset="0"/>
                        </a:rPr>
                        <a:t>)</a:t>
                      </a:r>
                    </a:p>
                    <a:p>
                      <a:pPr algn="l" fontAlgn="b"/>
                      <a:r>
                        <a:rPr lang="en-US" sz="1200" b="1" i="0" u="none" strike="noStrike" dirty="0">
                          <a:effectLst/>
                          <a:latin typeface="Arial" panose="020B0604020202020204" pitchFamily="34" charset="0"/>
                        </a:rPr>
                        <a:t>       9:00 – 10:00 July 12(WED) </a:t>
                      </a:r>
                      <a:r>
                        <a:rPr lang="en-US" sz="1200" b="1" i="0" u="none" strike="noStrike" dirty="0" err="1">
                          <a:effectLst/>
                          <a:latin typeface="Arial" panose="020B0604020202020204" pitchFamily="34" charset="0"/>
                        </a:rPr>
                        <a:t>ocal</a:t>
                      </a:r>
                      <a:r>
                        <a:rPr lang="en-US" sz="1200" b="1" i="0" u="none" strike="noStrike" dirty="0">
                          <a:effectLst/>
                          <a:latin typeface="Arial" panose="020B0604020202020204" pitchFamily="34" charset="0"/>
                        </a:rPr>
                        <a:t> Berlin Time(UTC+2)</a:t>
                      </a:r>
                    </a:p>
                  </a:txBody>
                  <a:tcPr marL="6350" marR="6350" marT="635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dirty="0"/>
                    </a:p>
                  </a:txBody>
                  <a:tcPr>
                    <a:lnL>
                      <a:noFill/>
                    </a:lnL>
                    <a:lnR>
                      <a:noFill/>
                    </a:lnR>
                    <a:lnT>
                      <a:noFill/>
                    </a:lnT>
                    <a:lnB>
                      <a:noFill/>
                    </a:lnB>
                  </a:tcPr>
                </a:tc>
                <a:extLst>
                  <a:ext uri="{0D108BD9-81ED-4DB2-BD59-A6C34878D82A}">
                    <a16:rowId xmlns:a16="http://schemas.microsoft.com/office/drawing/2014/main" val="2871108171"/>
                  </a:ext>
                </a:extLst>
              </a:tr>
              <a:tr h="233405">
                <a:tc gridSpan="5">
                  <a:txBody>
                    <a:bodyPr/>
                    <a:lstStyle/>
                    <a:p>
                      <a:pPr algn="l" fontAlgn="b"/>
                      <a:r>
                        <a:rPr lang="en-US" sz="1200" b="1" i="0" u="none" strike="noStrike" dirty="0">
                          <a:solidFill>
                            <a:srgbClr val="FF0000"/>
                          </a:solidFill>
                          <a:effectLst/>
                          <a:latin typeface="Arial" panose="020B0604020202020204" pitchFamily="34" charset="0"/>
                        </a:rPr>
                        <a:t>      16:00 - 17:00 July 12(WED) (UTC-4:00) Japan &amp; Korea Time,</a:t>
                      </a:r>
                    </a:p>
                    <a:p>
                      <a:pPr algn="l" fontAlgn="b"/>
                      <a:r>
                        <a:rPr lang="en-US" sz="1200" b="1" i="0" u="none" strike="noStrike" dirty="0">
                          <a:solidFill>
                            <a:srgbClr val="FF0000"/>
                          </a:solidFill>
                          <a:effectLst/>
                          <a:latin typeface="Arial" panose="020B0604020202020204" pitchFamily="34" charset="0"/>
                        </a:rPr>
                        <a:t>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31364995"/>
                  </a:ext>
                </a:extLst>
              </a:tr>
              <a:tr h="233405">
                <a:tc gridSpan="2">
                  <a:txBody>
                    <a:bodyPr/>
                    <a:lstStyle/>
                    <a:p>
                      <a:pPr algn="l" fontAlgn="b"/>
                      <a:r>
                        <a:rPr lang="en-US" sz="1200" b="1" i="0" u="none" strike="noStrike" dirty="0">
                          <a:effectLst/>
                          <a:latin typeface="Arial" panose="020B0604020202020204" pitchFamily="34" charset="0"/>
                        </a:rPr>
                        <a:t>  TG 15.6ma</a:t>
                      </a:r>
                      <a:r>
                        <a:rPr lang="en-US" sz="1200" b="1" i="0" u="none" strike="noStrike" dirty="0">
                          <a:effectLst/>
                          <a:latin typeface="ＭＳ ゴシック" panose="020B0609070205080204" pitchFamily="49" charset="-128"/>
                          <a:ea typeface="ＭＳ ゴシック" panose="020B0609070205080204" pitchFamily="49" charset="-128"/>
                        </a:rPr>
                        <a:t>　</a:t>
                      </a:r>
                      <a:r>
                        <a:rPr lang="en-US" sz="1200" b="1" i="0" u="none" strike="noStrike" dirty="0">
                          <a:effectLst/>
                          <a:latin typeface="Arial" panose="020B0604020202020204" pitchFamily="34" charset="0"/>
                        </a:rPr>
                        <a:t>  Session4,  THU  AM1  </a:t>
                      </a:r>
                      <a:r>
                        <a:rPr lang="en-US" sz="1200" b="1" i="0" u="none" strike="noStrike" dirty="0">
                          <a:solidFill>
                            <a:srgbClr val="FF33CC"/>
                          </a:solidFill>
                          <a:effectLst/>
                          <a:latin typeface="Arial" panose="020B0604020202020204" pitchFamily="34" charset="0"/>
                        </a:rPr>
                        <a:t>(Virtual Room #2</a:t>
                      </a:r>
                      <a:r>
                        <a:rPr lang="en-US" sz="12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26869663"/>
                  </a:ext>
                </a:extLst>
              </a:tr>
              <a:tr h="210065">
                <a:tc gridSpan="2">
                  <a:txBody>
                    <a:bodyPr/>
                    <a:lstStyle/>
                    <a:p>
                      <a:pPr algn="l" fontAlgn="b"/>
                      <a:r>
                        <a:rPr lang="en-US" sz="1200" b="1" i="0" u="none" strike="noStrike" dirty="0">
                          <a:effectLst/>
                          <a:latin typeface="Arial" panose="020B0604020202020204" pitchFamily="34" charset="0"/>
                        </a:rPr>
                        <a:t>       8:00-10:00 July 13(THU)Local Berlin Time(UTC+2)</a:t>
                      </a:r>
                    </a:p>
                  </a:txBody>
                  <a:tcPr marL="6350" marR="6350" marT="6350" marB="0" anchor="b">
                    <a:lnL>
                      <a:noFill/>
                    </a:lnL>
                    <a:lnR>
                      <a:noFill/>
                    </a:lnR>
                    <a:lnT>
                      <a:noFill/>
                    </a:lnT>
                    <a:lnB>
                      <a:noFill/>
                    </a:lnB>
                  </a:tcPr>
                </a:tc>
                <a:tc hMerge="1">
                  <a:txBody>
                    <a:bodyPr/>
                    <a:lstStyle/>
                    <a:p>
                      <a:endParaRPr kumimoji="1" lang="ja-JP" altLang="en-US"/>
                    </a:p>
                  </a:txBody>
                  <a:tcPr/>
                </a:tc>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en-US" sz="12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279007893"/>
                  </a:ext>
                </a:extLst>
              </a:tr>
              <a:tr h="210065">
                <a:tc gridSpan="5">
                  <a:txBody>
                    <a:bodyPr/>
                    <a:lstStyle/>
                    <a:p>
                      <a:pPr algn="l" fontAlgn="b"/>
                      <a:r>
                        <a:rPr lang="en-US" sz="1200" b="1" i="0" u="none" strike="noStrike" dirty="0">
                          <a:solidFill>
                            <a:srgbClr val="FF0000"/>
                          </a:solidFill>
                          <a:effectLst/>
                          <a:latin typeface="Arial" panose="020B0604020202020204" pitchFamily="34" charset="0"/>
                        </a:rPr>
                        <a:t>       3:00 -5:00PM July 13(THU) (UTC-4:00) Japan &amp; Korea Time, </a:t>
                      </a:r>
                    </a:p>
                  </a:txBody>
                  <a:tcPr marL="6350" marR="6350" marT="635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4212013602"/>
                  </a:ext>
                </a:extLst>
              </a:tr>
              <a:tr h="210065">
                <a:tc>
                  <a:txBody>
                    <a:bodyPr/>
                    <a:lstStyle/>
                    <a:p>
                      <a:pPr algn="l" fontAlgn="b"/>
                      <a:r>
                        <a:rPr lang="en-US" sz="1200" b="1" i="0" u="none" strike="noStrike" dirty="0">
                          <a:effectLst/>
                          <a:latin typeface="Arial" panose="020B0604020202020204" pitchFamily="34" charset="0"/>
                        </a:rPr>
                        <a:t>       6:00-8:00AM July 13(THU) UTC</a:t>
                      </a: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821585605"/>
                  </a:ext>
                </a:extLst>
              </a:tr>
            </a:tbl>
          </a:graphicData>
        </a:graphic>
      </p:graphicFrame>
      <p:graphicFrame>
        <p:nvGraphicFramePr>
          <p:cNvPr id="12" name="表 11">
            <a:extLst>
              <a:ext uri="{FF2B5EF4-FFF2-40B4-BE49-F238E27FC236}">
                <a16:creationId xmlns:a16="http://schemas.microsoft.com/office/drawing/2014/main" id="{8AF0E90B-E008-C70D-4BEC-71053477B304}"/>
              </a:ext>
            </a:extLst>
          </p:cNvPr>
          <p:cNvGraphicFramePr>
            <a:graphicFrameLocks noGrp="1"/>
          </p:cNvGraphicFramePr>
          <p:nvPr>
            <p:extLst>
              <p:ext uri="{D42A27DB-BD31-4B8C-83A1-F6EECF244321}">
                <p14:modId xmlns:p14="http://schemas.microsoft.com/office/powerpoint/2010/main" val="4231858608"/>
              </p:ext>
            </p:extLst>
          </p:nvPr>
        </p:nvGraphicFramePr>
        <p:xfrm>
          <a:off x="941613" y="5710296"/>
          <a:ext cx="7734301" cy="762000"/>
        </p:xfrm>
        <a:graphic>
          <a:graphicData uri="http://schemas.openxmlformats.org/drawingml/2006/table">
            <a:tbl>
              <a:tblPr/>
              <a:tblGrid>
                <a:gridCol w="4980928">
                  <a:extLst>
                    <a:ext uri="{9D8B030D-6E8A-4147-A177-3AD203B41FA5}">
                      <a16:colId xmlns:a16="http://schemas.microsoft.com/office/drawing/2014/main" val="1660529"/>
                    </a:ext>
                  </a:extLst>
                </a:gridCol>
                <a:gridCol w="1156799">
                  <a:extLst>
                    <a:ext uri="{9D8B030D-6E8A-4147-A177-3AD203B41FA5}">
                      <a16:colId xmlns:a16="http://schemas.microsoft.com/office/drawing/2014/main" val="3302309247"/>
                    </a:ext>
                  </a:extLst>
                </a:gridCol>
                <a:gridCol w="1596574">
                  <a:extLst>
                    <a:ext uri="{9D8B030D-6E8A-4147-A177-3AD203B41FA5}">
                      <a16:colId xmlns:a16="http://schemas.microsoft.com/office/drawing/2014/main" val="3055854667"/>
                    </a:ext>
                  </a:extLst>
                </a:gridCol>
              </a:tblGrid>
              <a:tr h="254000">
                <a:tc gridSpan="3">
                  <a:txBody>
                    <a:bodyPr/>
                    <a:lstStyle/>
                    <a:p>
                      <a:pPr algn="l" fontAlgn="b"/>
                      <a:r>
                        <a:rPr lang="en-US" sz="1600" b="0" i="0" u="sng" strike="noStrike">
                          <a:solidFill>
                            <a:srgbClr val="0000FF"/>
                          </a:solidFill>
                          <a:effectLst/>
                          <a:latin typeface="Arial" panose="020B0604020202020204" pitchFamily="34" charset="0"/>
                          <a:hlinkClick r:id="rId3"/>
                        </a:rPr>
                        <a:t>https://ieeesa.webex.com/ieeesa/j.php?MTID=ma228bfce333fa1ab3f9fcf3bc1421dfd</a:t>
                      </a:r>
                      <a:endParaRPr lang="en-US" sz="1600" b="0" i="0" u="sng" strike="noStrike">
                        <a:solidFill>
                          <a:srgbClr val="0000FF"/>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0719149"/>
                  </a:ext>
                </a:extLst>
              </a:tr>
              <a:tr h="254000">
                <a:tc>
                  <a:txBody>
                    <a:bodyPr/>
                    <a:lstStyle/>
                    <a:p>
                      <a:pPr algn="l" fontAlgn="b"/>
                      <a:r>
                        <a:rPr lang="en-US" sz="1600" b="1" i="0" u="none" strike="noStrike">
                          <a:effectLst/>
                          <a:latin typeface="Arial" panose="020B0604020202020204" pitchFamily="34" charset="0"/>
                        </a:rPr>
                        <a:t>Meeting number: 2347 246 7070</a:t>
                      </a: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21065689"/>
                  </a:ext>
                </a:extLst>
              </a:tr>
              <a:tr h="254000">
                <a:tc>
                  <a:txBody>
                    <a:bodyPr/>
                    <a:lstStyle/>
                    <a:p>
                      <a:pPr algn="l" fontAlgn="b"/>
                      <a:r>
                        <a:rPr lang="en-US" sz="1600" b="1" i="0" u="none" strike="noStrike" dirty="0">
                          <a:effectLst/>
                          <a:latin typeface="Arial" panose="020B0604020202020204" pitchFamily="34" charset="0"/>
                        </a:rPr>
                        <a:t>Password:</a:t>
                      </a:r>
                      <a:r>
                        <a:rPr lang="en-US" sz="1600" b="1" i="0" u="none" strike="noStrike" dirty="0">
                          <a:solidFill>
                            <a:srgbClr val="FF33CC"/>
                          </a:solidFill>
                          <a:effectLst/>
                          <a:latin typeface="Arial" panose="020B0604020202020204" pitchFamily="34" charset="0"/>
                        </a:rPr>
                        <a:t> 80215julymtgrm2</a:t>
                      </a:r>
                      <a:endParaRPr 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95633808"/>
                  </a:ext>
                </a:extLst>
              </a:tr>
            </a:tbl>
          </a:graphicData>
        </a:graphic>
      </p:graphicFrame>
    </p:spTree>
    <p:extLst>
      <p:ext uri="{BB962C8B-B14F-4D97-AF65-F5344CB8AC3E}">
        <p14:creationId xmlns:p14="http://schemas.microsoft.com/office/powerpoint/2010/main" val="3841057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July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2023. Doc.# 15-23-0282-00-06ma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15-23-0317-00-06ma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Co-Chair is Marco Hernandez(YRP-IAI/CWC)</a:t>
            </a:r>
          </a:p>
          <a:p>
            <a:pPr lvl="1"/>
            <a:r>
              <a:rPr lang="en-US" altLang="ja-JP" sz="2000" dirty="0">
                <a:ea typeface="ＭＳ Ｐゴシック" charset="-128"/>
              </a:rPr>
              <a:t>                            Daisuke </a:t>
            </a:r>
            <a:r>
              <a:rPr lang="en-US" altLang="ja-JP" sz="2000" dirty="0" err="1">
                <a:ea typeface="ＭＳ Ｐゴシック" charset="-128"/>
              </a:rPr>
              <a:t>Anzai</a:t>
            </a:r>
            <a:r>
              <a:rPr lang="en-US" altLang="ja-JP" sz="2000" dirty="0">
                <a:ea typeface="ＭＳ Ｐゴシック" charset="-128"/>
              </a:rPr>
              <a:t>(</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Secretary is Takumi Kobayashi(</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72903</TotalTime>
  <Words>3180</Words>
  <Application>Microsoft Office PowerPoint</Application>
  <PresentationFormat>画面に合わせる (4:3)</PresentationFormat>
  <Paragraphs>308</Paragraphs>
  <Slides>22</Slides>
  <Notes>20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22</vt:i4>
      </vt:variant>
    </vt:vector>
  </HeadingPairs>
  <TitlesOfParts>
    <vt:vector size="33" baseType="lpstr">
      <vt:lpstr>Monotype Sorts</vt:lpstr>
      <vt:lpstr>ＭＳ Ｐゴシック</vt:lpstr>
      <vt:lpstr>ＭＳ ゴシック</vt:lpstr>
      <vt:lpstr>游ゴシック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Berlin, Germany, USA July 11th, 2023  Ryuji Kohno Yokohama National University(YNU), YRP International Alliance Institute(YRP-IAI)</vt:lpstr>
      <vt:lpstr>TG15.6ma Interim Session Schedule for 10-14th, July 2023</vt:lpstr>
      <vt:lpstr>TG15.6ma Interim Session Schedule for 10-14th, July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PowerPoint プレゼンテーション</vt:lpstr>
      <vt:lpstr>Agenda items for the week</vt:lpstr>
      <vt:lpstr>TG15.6ma Interim Session Schedule for 10-14th, July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134</cp:revision>
  <cp:lastPrinted>2022-07-06T15:32:43Z</cp:lastPrinted>
  <dcterms:created xsi:type="dcterms:W3CDTF">2020-12-17T10:56:09Z</dcterms:created>
  <dcterms:modified xsi:type="dcterms:W3CDTF">2023-07-06T00:32:39Z</dcterms:modified>
</cp:coreProperties>
</file>