
<file path=[Content_Types].xml><?xml version="1.0" encoding="utf-8"?>
<Types xmlns="http://schemas.openxmlformats.org/package/2006/content-types">
  <Default Extension="emf" ContentType="image/x-emf"/>
  <Default Extension="rels" ContentType="application/vnd.openxmlformats-package.relationships+xml"/>
  <Default Extension="tiff" ContentType="image/tiff"/>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6"/>
  </p:notesMasterIdLst>
  <p:sldIdLst>
    <p:sldId id="256" r:id="rId2"/>
    <p:sldId id="321" r:id="rId3"/>
    <p:sldId id="329" r:id="rId4"/>
    <p:sldId id="330" r:id="rId5"/>
    <p:sldId id="322" r:id="rId6"/>
    <p:sldId id="323" r:id="rId7"/>
    <p:sldId id="324" r:id="rId8"/>
    <p:sldId id="325" r:id="rId9"/>
    <p:sldId id="326" r:id="rId10"/>
    <p:sldId id="333" r:id="rId11"/>
    <p:sldId id="332" r:id="rId12"/>
    <p:sldId id="327" r:id="rId13"/>
    <p:sldId id="328" r:id="rId14"/>
    <p:sldId id="331" r:id="rId15"/>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98" d="100"/>
          <a:sy n="98" d="100"/>
        </p:scale>
        <p:origin x="144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July 2023</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P802.15-23-0316-00-6ma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dirty="0">
                <a:solidFill>
                  <a:schemeClr val="dk1"/>
                </a:solidFill>
                <a:latin typeface="Times New Roman"/>
                <a:ea typeface="Times New Roman"/>
                <a:cs typeface="Times New Roman"/>
                <a:sym typeface="Times New Roman"/>
              </a:rPr>
              <a:t>July 2023</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Overview of 15.6-2012 Std and P15.6ma in the 802 Architecture</a:t>
            </a: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July</a:t>
            </a:r>
            <a:r>
              <a:rPr lang="en-US" sz="1600" b="0" i="0" u="none" strike="noStrike" cap="none" dirty="0">
                <a:solidFill>
                  <a:schemeClr val="dk2"/>
                </a:solidFill>
                <a:latin typeface="Times New Roman"/>
                <a:ea typeface="Times New Roman"/>
                <a:cs typeface="Times New Roman"/>
                <a:sym typeface="Times New Roman"/>
              </a:rPr>
              <a:t> 3rd, 2023</a:t>
            </a:r>
          </a:p>
          <a:p>
            <a:pPr marL="0" marR="0" lvl="0" indent="0" algn="l" defTabSz="914400" rtl="0" eaLnBrk="1" fontAlgn="auto" latinLnBrk="0" hangingPunct="1">
              <a:spcBef>
                <a:spcPts val="300"/>
              </a:spcBef>
              <a:spcAft>
                <a:spcPts val="30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Ryuji Kohno</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1,4</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Daisuke Anzai</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4</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Minsoo Kim</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spcBef>
                <a:spcPts val="300"/>
              </a:spcBef>
              <a:spcAft>
                <a:spcPts val="30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YRP-IAI, Japan;</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 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CWC, Oulu Univ. Finland,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YNU,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4</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Nagoya I.T., </a:t>
            </a:r>
            <a:r>
              <a:rPr lang="en-US" sz="1600" dirty="0">
                <a:latin typeface="Times New Roman"/>
                <a:ea typeface="Times New Roman"/>
                <a:cs typeface="Times New Roman"/>
                <a:sym typeface="Times New Roman"/>
              </a:rPr>
              <a:t>J</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apan. </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Marco.Hernandez@ieee.org; kohno@ynu.ac.jp; </a:t>
            </a:r>
            <a:r>
              <a:rPr kumimoji="0" lang="en-US" sz="1600" b="0" i="0" u="none" strike="noStrike" kern="0" cap="none" spc="0" normalizeH="0" baseline="0" noProof="0" dirty="0">
                <a:ln>
                  <a:noFill/>
                </a:ln>
                <a:solidFill>
                  <a:srgbClr val="000000"/>
                </a:solidFill>
                <a:effectLst/>
                <a:uLnTx/>
                <a:uFillTx/>
                <a:latin typeface="Times New Roman"/>
                <a:cs typeface="Arial"/>
                <a:sym typeface="Arial"/>
              </a:rPr>
              <a:t>Kobayashi-Takumi-ch@ynu.ac.jp; Minsoo@minsookim.com;</a:t>
            </a:r>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Abstract: </a:t>
            </a:r>
            <a:r>
              <a:rPr lang="en-US" sz="1600" i="0" u="none" strike="noStrike" cap="none" dirty="0">
                <a:solidFill>
                  <a:schemeClr val="dk2"/>
                </a:solidFill>
                <a:latin typeface="Times New Roman"/>
                <a:ea typeface="Times New Roman"/>
                <a:cs typeface="Times New Roman"/>
                <a:sym typeface="Times New Roman"/>
              </a:rPr>
              <a:t>Joint meeting 802.1 and 802.15</a:t>
            </a:r>
            <a:r>
              <a:rPr lang="en-US" sz="1600" dirty="0">
                <a:solidFill>
                  <a:schemeClr val="dk2"/>
                </a:solidFill>
                <a:latin typeface="Times New Roman"/>
                <a:ea typeface="Times New Roman"/>
                <a:cs typeface="Times New Roman"/>
                <a:sym typeface="Times New Roman"/>
              </a:rPr>
              <a:t>.</a:t>
            </a:r>
            <a:endParaRPr dirty="0"/>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94DE9-18AB-4E5C-A55D-308ED2F91D02}"/>
              </a:ext>
            </a:extLst>
          </p:cNvPr>
          <p:cNvSpPr>
            <a:spLocks noGrp="1"/>
          </p:cNvSpPr>
          <p:nvPr>
            <p:ph type="title"/>
          </p:nvPr>
        </p:nvSpPr>
        <p:spPr/>
        <p:txBody>
          <a:bodyPr/>
          <a:lstStyle/>
          <a:p>
            <a:r>
              <a:rPr lang="en-US" sz="3200" dirty="0"/>
              <a:t>Traffic type for the UWB PHY in 15.6</a:t>
            </a:r>
          </a:p>
        </p:txBody>
      </p:sp>
      <p:sp>
        <p:nvSpPr>
          <p:cNvPr id="3" name="Text Placeholder 2">
            <a:extLst>
              <a:ext uri="{FF2B5EF4-FFF2-40B4-BE49-F238E27FC236}">
                <a16:creationId xmlns:a16="http://schemas.microsoft.com/office/drawing/2014/main" id="{7C3976E1-873A-425B-B1BB-1F83424BA37C}"/>
              </a:ext>
            </a:extLst>
          </p:cNvPr>
          <p:cNvSpPr>
            <a:spLocks noGrp="1"/>
          </p:cNvSpPr>
          <p:nvPr>
            <p:ph type="body" idx="1"/>
          </p:nvPr>
        </p:nvSpPr>
        <p:spPr/>
        <p:txBody>
          <a:bodyPr/>
          <a:lstStyle/>
          <a:p>
            <a:r>
              <a:rPr lang="en-US" sz="2400" dirty="0">
                <a:latin typeface="+mn-lt"/>
              </a:rPr>
              <a:t>The UWB PHY clause defines high QoS mode to traffic type 6, and default mode any other traffic type (~7). </a:t>
            </a:r>
          </a:p>
          <a:p>
            <a:r>
              <a:rPr lang="en-US" sz="2400" dirty="0">
                <a:latin typeface="+mn-lt"/>
              </a:rPr>
              <a:t>This was necessary to discriminate between two UWB technologies</a:t>
            </a:r>
          </a:p>
          <a:p>
            <a:pPr lvl="1"/>
            <a:r>
              <a:rPr lang="en-US" sz="2000" dirty="0">
                <a:latin typeface="+mn-lt"/>
              </a:rPr>
              <a:t>Default mode: IR-UWB and optional FM-UWB</a:t>
            </a:r>
          </a:p>
          <a:p>
            <a:pPr lvl="1"/>
            <a:r>
              <a:rPr lang="en-US" sz="2000" dirty="0">
                <a:latin typeface="+mn-lt"/>
              </a:rPr>
              <a:t>High QoS mode: only IR-UWB</a:t>
            </a:r>
            <a:endParaRPr lang="en-US" sz="2400" dirty="0">
              <a:latin typeface="+mn-lt"/>
            </a:endParaRPr>
          </a:p>
          <a:p>
            <a:pPr lvl="1"/>
            <a:r>
              <a:rPr lang="en-US" sz="2000" dirty="0">
                <a:latin typeface="+mn-lt"/>
              </a:rPr>
              <a:t>The TG will discuss if FM-UWB will be deprecated.</a:t>
            </a:r>
          </a:p>
        </p:txBody>
      </p:sp>
      <p:sp>
        <p:nvSpPr>
          <p:cNvPr id="4" name="Date Placeholder 3">
            <a:extLst>
              <a:ext uri="{FF2B5EF4-FFF2-40B4-BE49-F238E27FC236}">
                <a16:creationId xmlns:a16="http://schemas.microsoft.com/office/drawing/2014/main" id="{15599C3E-3DB9-4DEE-BDF4-5F4B3B0741E6}"/>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3AFE27E3-3EC4-4971-BE9D-7F26353AB407}"/>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D450D80F-0F21-4531-88F8-5B5B1772B9C5}"/>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10</a:t>
            </a:fld>
            <a:endParaRPr dirty="0"/>
          </a:p>
        </p:txBody>
      </p:sp>
    </p:spTree>
    <p:extLst>
      <p:ext uri="{BB962C8B-B14F-4D97-AF65-F5344CB8AC3E}">
        <p14:creationId xmlns:p14="http://schemas.microsoft.com/office/powerpoint/2010/main" val="2203066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0E952-AD01-70A6-4668-0AD7A939F955}"/>
              </a:ext>
            </a:extLst>
          </p:cNvPr>
          <p:cNvSpPr>
            <a:spLocks noGrp="1"/>
          </p:cNvSpPr>
          <p:nvPr>
            <p:ph type="title"/>
          </p:nvPr>
        </p:nvSpPr>
        <p:spPr/>
        <p:txBody>
          <a:bodyPr/>
          <a:lstStyle/>
          <a:p>
            <a:r>
              <a:rPr lang="en-US" sz="3200" dirty="0">
                <a:latin typeface="+mn-lt"/>
              </a:rPr>
              <a:t>Planned QoS in P15.6ma</a:t>
            </a:r>
            <a:endParaRPr lang="en-US" sz="3200" dirty="0"/>
          </a:p>
        </p:txBody>
      </p:sp>
      <p:sp>
        <p:nvSpPr>
          <p:cNvPr id="3" name="Text Placeholder 2">
            <a:extLst>
              <a:ext uri="{FF2B5EF4-FFF2-40B4-BE49-F238E27FC236}">
                <a16:creationId xmlns:a16="http://schemas.microsoft.com/office/drawing/2014/main" id="{006C0FF3-DD26-5FD3-6F4B-7FDD65C4E418}"/>
              </a:ext>
            </a:extLst>
          </p:cNvPr>
          <p:cNvSpPr>
            <a:spLocks noGrp="1"/>
          </p:cNvSpPr>
          <p:nvPr>
            <p:ph type="body" idx="1"/>
          </p:nvPr>
        </p:nvSpPr>
        <p:spPr/>
        <p:txBody>
          <a:bodyPr/>
          <a:lstStyle/>
          <a:p>
            <a:r>
              <a:rPr lang="en-US" sz="2400" dirty="0">
                <a:latin typeface="+mn-lt"/>
              </a:rPr>
              <a:t>TG6ma has plans to revise Table 18, but nothing concrete yet.</a:t>
            </a:r>
          </a:p>
          <a:p>
            <a:r>
              <a:rPr lang="en-US" sz="2400" dirty="0">
                <a:latin typeface="+mn-lt"/>
              </a:rPr>
              <a:t>Nevertheless, TG 15.6ma will support compatibility with 802.1 traffic classification. </a:t>
            </a:r>
          </a:p>
          <a:p>
            <a:endParaRPr lang="en-US" sz="2400" dirty="0">
              <a:latin typeface="+mn-lt"/>
            </a:endParaRPr>
          </a:p>
        </p:txBody>
      </p:sp>
      <p:sp>
        <p:nvSpPr>
          <p:cNvPr id="4" name="Date Placeholder 3">
            <a:extLst>
              <a:ext uri="{FF2B5EF4-FFF2-40B4-BE49-F238E27FC236}">
                <a16:creationId xmlns:a16="http://schemas.microsoft.com/office/drawing/2014/main" id="{4FE54CAD-6AC6-4580-E64D-974AAFEDE8D6}"/>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A86ED2E9-7860-D3B0-EB87-37533DEB53F0}"/>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70682621-43FB-4435-7EC6-C17B6B1FF1F7}"/>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11</a:t>
            </a:fld>
            <a:endParaRPr dirty="0"/>
          </a:p>
        </p:txBody>
      </p:sp>
    </p:spTree>
    <p:extLst>
      <p:ext uri="{BB962C8B-B14F-4D97-AF65-F5344CB8AC3E}">
        <p14:creationId xmlns:p14="http://schemas.microsoft.com/office/powerpoint/2010/main" val="143012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5693-630B-7FC7-B7FD-399D71DC1CD0}"/>
              </a:ext>
            </a:extLst>
          </p:cNvPr>
          <p:cNvSpPr>
            <a:spLocks noGrp="1"/>
          </p:cNvSpPr>
          <p:nvPr>
            <p:ph type="title"/>
          </p:nvPr>
        </p:nvSpPr>
        <p:spPr/>
        <p:txBody>
          <a:bodyPr/>
          <a:lstStyle/>
          <a:p>
            <a:r>
              <a:rPr lang="en-US" dirty="0"/>
              <a:t>MSDU format in 15.6-2012</a:t>
            </a:r>
          </a:p>
        </p:txBody>
      </p:sp>
      <p:sp>
        <p:nvSpPr>
          <p:cNvPr id="3" name="Text Placeholder 2">
            <a:extLst>
              <a:ext uri="{FF2B5EF4-FFF2-40B4-BE49-F238E27FC236}">
                <a16:creationId xmlns:a16="http://schemas.microsoft.com/office/drawing/2014/main" id="{61B1EBDA-0E17-2267-1118-2198ACECBA89}"/>
              </a:ext>
            </a:extLst>
          </p:cNvPr>
          <p:cNvSpPr>
            <a:spLocks noGrp="1"/>
          </p:cNvSpPr>
          <p:nvPr>
            <p:ph type="body" idx="1"/>
          </p:nvPr>
        </p:nvSpPr>
        <p:spPr/>
        <p:txBody>
          <a:bodyPr/>
          <a:lstStyle/>
          <a:p>
            <a:r>
              <a:rPr lang="en-US" sz="2400" dirty="0">
                <a:latin typeface="+mn-lt"/>
              </a:rPr>
              <a:t>The usual: MAC header + MAC payload + MAC footer</a:t>
            </a:r>
          </a:p>
          <a:p>
            <a:endParaRPr lang="en-US" sz="2400" dirty="0">
              <a:latin typeface="+mn-lt"/>
            </a:endParaRPr>
          </a:p>
        </p:txBody>
      </p:sp>
      <p:sp>
        <p:nvSpPr>
          <p:cNvPr id="4" name="Date Placeholder 3">
            <a:extLst>
              <a:ext uri="{FF2B5EF4-FFF2-40B4-BE49-F238E27FC236}">
                <a16:creationId xmlns:a16="http://schemas.microsoft.com/office/drawing/2014/main" id="{51290BC0-D5D1-E2D9-171F-9EEFE1CE0972}"/>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42FEBAE5-0FB8-43E9-75B5-AFD64131C858}"/>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7996A9D0-4EC1-7F49-96F9-A7E82A1A9134}"/>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12</a:t>
            </a:fld>
            <a:endParaRPr dirty="0"/>
          </a:p>
        </p:txBody>
      </p:sp>
      <p:pic>
        <p:nvPicPr>
          <p:cNvPr id="7" name="Picture 6">
            <a:extLst>
              <a:ext uri="{FF2B5EF4-FFF2-40B4-BE49-F238E27FC236}">
                <a16:creationId xmlns:a16="http://schemas.microsoft.com/office/drawing/2014/main" id="{BE4197F3-23E5-87B4-0A83-C4B0088D1563}"/>
              </a:ext>
            </a:extLst>
          </p:cNvPr>
          <p:cNvPicPr>
            <a:picLocks noChangeAspect="1"/>
          </p:cNvPicPr>
          <p:nvPr/>
        </p:nvPicPr>
        <p:blipFill>
          <a:blip r:embed="rId2"/>
          <a:stretch>
            <a:fillRect/>
          </a:stretch>
        </p:blipFill>
        <p:spPr>
          <a:xfrm>
            <a:off x="571607" y="2944239"/>
            <a:ext cx="2910625" cy="1115438"/>
          </a:xfrm>
          <a:prstGeom prst="rect">
            <a:avLst/>
          </a:prstGeom>
        </p:spPr>
      </p:pic>
      <p:pic>
        <p:nvPicPr>
          <p:cNvPr id="8" name="Picture 7">
            <a:extLst>
              <a:ext uri="{FF2B5EF4-FFF2-40B4-BE49-F238E27FC236}">
                <a16:creationId xmlns:a16="http://schemas.microsoft.com/office/drawing/2014/main" id="{082680E8-CF8A-6CA1-324C-558CCE36D86F}"/>
              </a:ext>
            </a:extLst>
          </p:cNvPr>
          <p:cNvPicPr>
            <a:picLocks noChangeAspect="1"/>
          </p:cNvPicPr>
          <p:nvPr/>
        </p:nvPicPr>
        <p:blipFill>
          <a:blip r:embed="rId3"/>
          <a:stretch>
            <a:fillRect/>
          </a:stretch>
        </p:blipFill>
        <p:spPr>
          <a:xfrm>
            <a:off x="4233071" y="2944239"/>
            <a:ext cx="3451538" cy="1180289"/>
          </a:xfrm>
          <a:prstGeom prst="rect">
            <a:avLst/>
          </a:prstGeom>
        </p:spPr>
      </p:pic>
      <p:pic>
        <p:nvPicPr>
          <p:cNvPr id="9" name="Picture 8">
            <a:extLst>
              <a:ext uri="{FF2B5EF4-FFF2-40B4-BE49-F238E27FC236}">
                <a16:creationId xmlns:a16="http://schemas.microsoft.com/office/drawing/2014/main" id="{C26501EA-4CEF-2372-6659-9D10EDFB071B}"/>
              </a:ext>
            </a:extLst>
          </p:cNvPr>
          <p:cNvPicPr>
            <a:picLocks noChangeAspect="1"/>
          </p:cNvPicPr>
          <p:nvPr/>
        </p:nvPicPr>
        <p:blipFill>
          <a:blip r:embed="rId4"/>
          <a:stretch>
            <a:fillRect/>
          </a:stretch>
        </p:blipFill>
        <p:spPr>
          <a:xfrm>
            <a:off x="3138367" y="4325403"/>
            <a:ext cx="5640946" cy="2036323"/>
          </a:xfrm>
          <a:prstGeom prst="rect">
            <a:avLst/>
          </a:prstGeom>
        </p:spPr>
      </p:pic>
    </p:spTree>
    <p:extLst>
      <p:ext uri="{BB962C8B-B14F-4D97-AF65-F5344CB8AC3E}">
        <p14:creationId xmlns:p14="http://schemas.microsoft.com/office/powerpoint/2010/main" val="4186637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A5F60-A241-7AE2-AE77-444B620B1AB6}"/>
              </a:ext>
            </a:extLst>
          </p:cNvPr>
          <p:cNvSpPr>
            <a:spLocks noGrp="1"/>
          </p:cNvSpPr>
          <p:nvPr>
            <p:ph type="title"/>
          </p:nvPr>
        </p:nvSpPr>
        <p:spPr/>
        <p:txBody>
          <a:bodyPr/>
          <a:lstStyle/>
          <a:p>
            <a:r>
              <a:rPr lang="en-US" dirty="0"/>
              <a:t>15.6ma MAC </a:t>
            </a:r>
          </a:p>
        </p:txBody>
      </p:sp>
      <p:sp>
        <p:nvSpPr>
          <p:cNvPr id="3" name="Text Placeholder 2">
            <a:extLst>
              <a:ext uri="{FF2B5EF4-FFF2-40B4-BE49-F238E27FC236}">
                <a16:creationId xmlns:a16="http://schemas.microsoft.com/office/drawing/2014/main" id="{45D1005D-D6EC-7F4B-F0C6-9300E06F7E31}"/>
              </a:ext>
            </a:extLst>
          </p:cNvPr>
          <p:cNvSpPr>
            <a:spLocks noGrp="1"/>
          </p:cNvSpPr>
          <p:nvPr>
            <p:ph type="body" idx="1"/>
          </p:nvPr>
        </p:nvSpPr>
        <p:spPr/>
        <p:txBody>
          <a:bodyPr/>
          <a:lstStyle/>
          <a:p>
            <a:r>
              <a:rPr lang="en-US" sz="2400" dirty="0">
                <a:latin typeface="+mn-lt"/>
              </a:rPr>
              <a:t>Due to the historic background of 15.6, the MSDU format supports several MAC mechanisms (polling, CSMA, slotted Aloha, LBT), and it is up to vendors what specifically to implement.</a:t>
            </a:r>
          </a:p>
          <a:p>
            <a:pPr lvl="1"/>
            <a:r>
              <a:rPr lang="en-US" sz="2000" dirty="0">
                <a:latin typeface="+mn-lt"/>
              </a:rPr>
              <a:t>However, the result was that the MAC spec is difficult to understand</a:t>
            </a:r>
          </a:p>
          <a:p>
            <a:r>
              <a:rPr lang="en-US" sz="2400" dirty="0">
                <a:latin typeface="+mn-lt"/>
              </a:rPr>
              <a:t>The revision 15.6ma plans to simplify the MAC mechanism under a UWB PHY: </a:t>
            </a:r>
          </a:p>
          <a:p>
            <a:pPr lvl="1"/>
            <a:r>
              <a:rPr lang="en-US" sz="2000" dirty="0">
                <a:latin typeface="+mn-lt"/>
              </a:rPr>
              <a:t>LBT &amp; slotted Aloha (CAP) and TDMA (CFP) </a:t>
            </a:r>
          </a:p>
          <a:p>
            <a:pPr lvl="1"/>
            <a:r>
              <a:rPr lang="en-US" sz="2000" dirty="0">
                <a:latin typeface="+mn-lt"/>
              </a:rPr>
              <a:t>(maybe the support of an Ethertype field)</a:t>
            </a:r>
          </a:p>
          <a:p>
            <a:pPr lvl="1"/>
            <a:r>
              <a:rPr lang="en-US" sz="2000" dirty="0">
                <a:latin typeface="+mn-lt"/>
              </a:rPr>
              <a:t>Hence, the MSDU Header will change.</a:t>
            </a:r>
          </a:p>
          <a:p>
            <a:endParaRPr lang="en-US" sz="2400" dirty="0">
              <a:latin typeface="+mn-lt"/>
            </a:endParaRPr>
          </a:p>
        </p:txBody>
      </p:sp>
      <p:sp>
        <p:nvSpPr>
          <p:cNvPr id="4" name="Date Placeholder 3">
            <a:extLst>
              <a:ext uri="{FF2B5EF4-FFF2-40B4-BE49-F238E27FC236}">
                <a16:creationId xmlns:a16="http://schemas.microsoft.com/office/drawing/2014/main" id="{A1F771B0-73D5-ECDD-CE18-951B06BBD84A}"/>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B0ABED62-F09A-5CF3-A39F-FAB9EF8702F8}"/>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248CCE7D-CE13-DADB-75D6-0BE3E1D73A3C}"/>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13</a:t>
            </a:fld>
            <a:endParaRPr dirty="0"/>
          </a:p>
        </p:txBody>
      </p:sp>
    </p:spTree>
    <p:extLst>
      <p:ext uri="{BB962C8B-B14F-4D97-AF65-F5344CB8AC3E}">
        <p14:creationId xmlns:p14="http://schemas.microsoft.com/office/powerpoint/2010/main" val="95615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E7B2-1EE5-8FF9-F1F4-789FDEDF62D4}"/>
              </a:ext>
            </a:extLst>
          </p:cNvPr>
          <p:cNvSpPr>
            <a:spLocks noGrp="1"/>
          </p:cNvSpPr>
          <p:nvPr>
            <p:ph type="title"/>
          </p:nvPr>
        </p:nvSpPr>
        <p:spPr/>
        <p:txBody>
          <a:bodyPr/>
          <a:lstStyle/>
          <a:p>
            <a:r>
              <a:rPr lang="en-US" dirty="0"/>
              <a:t>Next steps</a:t>
            </a:r>
          </a:p>
        </p:txBody>
      </p:sp>
      <p:sp>
        <p:nvSpPr>
          <p:cNvPr id="3" name="Text Placeholder 2">
            <a:extLst>
              <a:ext uri="{FF2B5EF4-FFF2-40B4-BE49-F238E27FC236}">
                <a16:creationId xmlns:a16="http://schemas.microsoft.com/office/drawing/2014/main" id="{CD196956-085F-9406-4D69-3B7AD5C82691}"/>
              </a:ext>
            </a:extLst>
          </p:cNvPr>
          <p:cNvSpPr>
            <a:spLocks noGrp="1"/>
          </p:cNvSpPr>
          <p:nvPr>
            <p:ph type="body" idx="1"/>
          </p:nvPr>
        </p:nvSpPr>
        <p:spPr/>
        <p:txBody>
          <a:bodyPr/>
          <a:lstStyle/>
          <a:p>
            <a:r>
              <a:rPr lang="en-US" sz="2400" dirty="0">
                <a:latin typeface="+mn-lt"/>
              </a:rPr>
              <a:t>Plan next actions:</a:t>
            </a:r>
          </a:p>
          <a:p>
            <a:endParaRPr lang="en-US" sz="2400" dirty="0">
              <a:latin typeface="+mn-lt"/>
            </a:endParaRPr>
          </a:p>
        </p:txBody>
      </p:sp>
      <p:sp>
        <p:nvSpPr>
          <p:cNvPr id="4" name="Date Placeholder 3">
            <a:extLst>
              <a:ext uri="{FF2B5EF4-FFF2-40B4-BE49-F238E27FC236}">
                <a16:creationId xmlns:a16="http://schemas.microsoft.com/office/drawing/2014/main" id="{03FB7CED-798D-1837-82B5-D3D78BC54767}"/>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01309128-5984-C2E2-8903-919C644F1732}"/>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A054103E-822C-8776-ACFB-2858436B79E7}"/>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14</a:t>
            </a:fld>
            <a:endParaRPr dirty="0"/>
          </a:p>
        </p:txBody>
      </p:sp>
    </p:spTree>
    <p:extLst>
      <p:ext uri="{BB962C8B-B14F-4D97-AF65-F5344CB8AC3E}">
        <p14:creationId xmlns:p14="http://schemas.microsoft.com/office/powerpoint/2010/main" val="3308123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AC4B5-BEBC-39D4-3BBA-AB42E03DC010}"/>
              </a:ext>
            </a:extLst>
          </p:cNvPr>
          <p:cNvSpPr>
            <a:spLocks noGrp="1"/>
          </p:cNvSpPr>
          <p:nvPr>
            <p:ph type="title"/>
          </p:nvPr>
        </p:nvSpPr>
        <p:spPr/>
        <p:txBody>
          <a:bodyPr/>
          <a:lstStyle/>
          <a:p>
            <a:r>
              <a:rPr lang="en-US" dirty="0"/>
              <a:t>802.15.6 in a nutshell</a:t>
            </a:r>
          </a:p>
        </p:txBody>
      </p:sp>
      <p:sp>
        <p:nvSpPr>
          <p:cNvPr id="3" name="Text Placeholder 2">
            <a:extLst>
              <a:ext uri="{FF2B5EF4-FFF2-40B4-BE49-F238E27FC236}">
                <a16:creationId xmlns:a16="http://schemas.microsoft.com/office/drawing/2014/main" id="{069A96C9-6A03-9BE8-C391-83A4F3A55415}"/>
              </a:ext>
            </a:extLst>
          </p:cNvPr>
          <p:cNvSpPr>
            <a:spLocks noGrp="1"/>
          </p:cNvSpPr>
          <p:nvPr>
            <p:ph type="body" idx="1"/>
          </p:nvPr>
        </p:nvSpPr>
        <p:spPr>
          <a:xfrm>
            <a:off x="685800" y="1663959"/>
            <a:ext cx="7772400" cy="4114800"/>
          </a:xfrm>
        </p:spPr>
        <p:txBody>
          <a:bodyPr/>
          <a:lstStyle/>
          <a:p>
            <a:r>
              <a:rPr lang="en-US" sz="2400" dirty="0">
                <a:latin typeface="+mn-lt"/>
              </a:rPr>
              <a:t>15.6 Body Area Networks define a simple star topology of devices or wearables around the human body   </a:t>
            </a:r>
            <a:endParaRPr lang="en-US" sz="2000" dirty="0">
              <a:latin typeface="+mn-lt"/>
            </a:endParaRPr>
          </a:p>
          <a:p>
            <a:endParaRPr lang="en-US" sz="2400" dirty="0">
              <a:latin typeface="+mn-lt"/>
            </a:endParaRPr>
          </a:p>
          <a:p>
            <a:endParaRPr lang="en-US" sz="2400" dirty="0">
              <a:latin typeface="+mn-lt"/>
            </a:endParaRPr>
          </a:p>
          <a:p>
            <a:endParaRPr lang="en-US" dirty="0"/>
          </a:p>
        </p:txBody>
      </p:sp>
      <p:sp>
        <p:nvSpPr>
          <p:cNvPr id="4" name="Date Placeholder 3">
            <a:extLst>
              <a:ext uri="{FF2B5EF4-FFF2-40B4-BE49-F238E27FC236}">
                <a16:creationId xmlns:a16="http://schemas.microsoft.com/office/drawing/2014/main" id="{95FF21A4-91F1-C756-5996-7059F3148498}"/>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E06BB894-D8E0-8150-DD11-54993E81A8D0}"/>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AD83F3C4-525A-4A6E-A442-90C9FDCECF73}"/>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2</a:t>
            </a:fld>
            <a:endParaRPr dirty="0"/>
          </a:p>
        </p:txBody>
      </p:sp>
      <p:sp>
        <p:nvSpPr>
          <p:cNvPr id="8" name="Rectangle 2">
            <a:extLst>
              <a:ext uri="{FF2B5EF4-FFF2-40B4-BE49-F238E27FC236}">
                <a16:creationId xmlns:a16="http://schemas.microsoft.com/office/drawing/2014/main" id="{2D66C747-95E8-0279-6C1D-48D0F828F58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9" name="Object 8">
            <a:extLst>
              <a:ext uri="{FF2B5EF4-FFF2-40B4-BE49-F238E27FC236}">
                <a16:creationId xmlns:a16="http://schemas.microsoft.com/office/drawing/2014/main" id="{15379393-9A20-F682-AC2F-90AA0690F4EA}"/>
              </a:ext>
            </a:extLst>
          </p:cNvPr>
          <p:cNvGraphicFramePr>
            <a:graphicFrameLocks noChangeAspect="1"/>
          </p:cNvGraphicFramePr>
          <p:nvPr>
            <p:extLst>
              <p:ext uri="{D42A27DB-BD31-4B8C-83A1-F6EECF244321}">
                <p14:modId xmlns:p14="http://schemas.microsoft.com/office/powerpoint/2010/main" val="1096008989"/>
              </p:ext>
            </p:extLst>
          </p:nvPr>
        </p:nvGraphicFramePr>
        <p:xfrm>
          <a:off x="1627187" y="2859379"/>
          <a:ext cx="5965825" cy="2994025"/>
        </p:xfrm>
        <a:graphic>
          <a:graphicData uri="http://schemas.openxmlformats.org/presentationml/2006/ole">
            <mc:AlternateContent xmlns:mc="http://schemas.openxmlformats.org/markup-compatibility/2006">
              <mc:Choice xmlns:v="urn:schemas-microsoft-com:vml" Requires="v">
                <p:oleObj spid="_x0000_s1037" name="Visio" r:id="rId3" imgW="7071076" imgH="3542970" progId="Visio.Drawing.15">
                  <p:embed/>
                </p:oleObj>
              </mc:Choice>
              <mc:Fallback>
                <p:oleObj name="Visio" r:id="rId3" imgW="7071076" imgH="3542970"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7187" y="2859379"/>
                        <a:ext cx="5965825" cy="2994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a:extLst>
              <a:ext uri="{FF2B5EF4-FFF2-40B4-BE49-F238E27FC236}">
                <a16:creationId xmlns:a16="http://schemas.microsoft.com/office/drawing/2014/main" id="{D025E227-4188-F427-1CB9-A506897DFD07}"/>
              </a:ext>
            </a:extLst>
          </p:cNvPr>
          <p:cNvSpPr txBox="1"/>
          <p:nvPr/>
        </p:nvSpPr>
        <p:spPr>
          <a:xfrm>
            <a:off x="1123247" y="5995131"/>
            <a:ext cx="3648756" cy="338554"/>
          </a:xfrm>
          <a:prstGeom prst="rect">
            <a:avLst/>
          </a:prstGeom>
          <a:noFill/>
        </p:spPr>
        <p:txBody>
          <a:bodyPr wrap="none" rtlCol="0">
            <a:spAutoFit/>
          </a:bodyPr>
          <a:lstStyle/>
          <a:p>
            <a:r>
              <a:rPr lang="en-US" sz="1600" dirty="0">
                <a:latin typeface="+mn-lt"/>
              </a:rPr>
              <a:t>For medical and non-medical applications</a:t>
            </a:r>
          </a:p>
        </p:txBody>
      </p:sp>
    </p:spTree>
    <p:extLst>
      <p:ext uri="{BB962C8B-B14F-4D97-AF65-F5344CB8AC3E}">
        <p14:creationId xmlns:p14="http://schemas.microsoft.com/office/powerpoint/2010/main" val="2925714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30774-FBB5-52EB-6367-33CACED6CBE9}"/>
              </a:ext>
            </a:extLst>
          </p:cNvPr>
          <p:cNvSpPr>
            <a:spLocks noGrp="1"/>
          </p:cNvSpPr>
          <p:nvPr>
            <p:ph type="title"/>
          </p:nvPr>
        </p:nvSpPr>
        <p:spPr/>
        <p:txBody>
          <a:bodyPr/>
          <a:lstStyle/>
          <a:p>
            <a:r>
              <a:rPr lang="en-US" dirty="0"/>
              <a:t>Star topology</a:t>
            </a:r>
          </a:p>
        </p:txBody>
      </p:sp>
      <p:sp>
        <p:nvSpPr>
          <p:cNvPr id="3" name="Text Placeholder 2">
            <a:extLst>
              <a:ext uri="{FF2B5EF4-FFF2-40B4-BE49-F238E27FC236}">
                <a16:creationId xmlns:a16="http://schemas.microsoft.com/office/drawing/2014/main" id="{0C984879-8424-805A-0886-1F5ED956DBF6}"/>
              </a:ext>
            </a:extLst>
          </p:cNvPr>
          <p:cNvSpPr>
            <a:spLocks noGrp="1"/>
          </p:cNvSpPr>
          <p:nvPr>
            <p:ph type="body" idx="1"/>
          </p:nvPr>
        </p:nvSpPr>
        <p:spPr/>
        <p:txBody>
          <a:bodyPr/>
          <a:lstStyle/>
          <a:p>
            <a:r>
              <a:rPr lang="en-US" sz="2400" dirty="0">
                <a:latin typeface="+mn-lt"/>
              </a:rPr>
              <a:t>Devices: sensor/actuator + radio interface </a:t>
            </a:r>
          </a:p>
          <a:p>
            <a:pPr lvl="1"/>
            <a:r>
              <a:rPr lang="en-US" sz="2000" dirty="0">
                <a:latin typeface="+mn-lt"/>
              </a:rPr>
              <a:t>may be placed on-body or in-body (implant or digestible)</a:t>
            </a:r>
          </a:p>
          <a:p>
            <a:r>
              <a:rPr lang="en-US" sz="2400" dirty="0">
                <a:latin typeface="+mn-lt"/>
              </a:rPr>
              <a:t>A coordinator controls the access to the medium.</a:t>
            </a:r>
          </a:p>
          <a:p>
            <a:r>
              <a:rPr lang="en-US" sz="2400" dirty="0">
                <a:latin typeface="+mn-lt"/>
              </a:rPr>
              <a:t>Those define a self-contained human wireless network</a:t>
            </a:r>
          </a:p>
          <a:p>
            <a:pPr lvl="1"/>
            <a:r>
              <a:rPr lang="en-US" sz="2000" dirty="0">
                <a:latin typeface="+mn-lt"/>
              </a:rPr>
              <a:t>Up to the link layer </a:t>
            </a:r>
          </a:p>
          <a:p>
            <a:pPr lvl="1"/>
            <a:r>
              <a:rPr lang="en-US" sz="2000" dirty="0">
                <a:latin typeface="+mn-lt"/>
              </a:rPr>
              <a:t>Connection to the outside (Internet) at a higher layer. </a:t>
            </a:r>
          </a:p>
        </p:txBody>
      </p:sp>
      <p:sp>
        <p:nvSpPr>
          <p:cNvPr id="4" name="Date Placeholder 3">
            <a:extLst>
              <a:ext uri="{FF2B5EF4-FFF2-40B4-BE49-F238E27FC236}">
                <a16:creationId xmlns:a16="http://schemas.microsoft.com/office/drawing/2014/main" id="{868BF535-3DC4-DD51-D5BC-FD3A60DBD2F8}"/>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49A5EB18-7AA0-9549-4969-D2F844E7A2D4}"/>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5E87FF99-92E9-A931-FB52-8A30DCE89589}"/>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3</a:t>
            </a:fld>
            <a:endParaRPr dirty="0"/>
          </a:p>
        </p:txBody>
      </p:sp>
    </p:spTree>
    <p:extLst>
      <p:ext uri="{BB962C8B-B14F-4D97-AF65-F5344CB8AC3E}">
        <p14:creationId xmlns:p14="http://schemas.microsoft.com/office/powerpoint/2010/main" val="2689854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3B84A-D154-CC57-57AD-8BE39381F65B}"/>
              </a:ext>
            </a:extLst>
          </p:cNvPr>
          <p:cNvSpPr>
            <a:spLocks noGrp="1"/>
          </p:cNvSpPr>
          <p:nvPr>
            <p:ph type="title"/>
          </p:nvPr>
        </p:nvSpPr>
        <p:spPr/>
        <p:txBody>
          <a:bodyPr/>
          <a:lstStyle/>
          <a:p>
            <a:r>
              <a:rPr lang="en-US" dirty="0"/>
              <a:t>15.6ma</a:t>
            </a:r>
          </a:p>
        </p:txBody>
      </p:sp>
      <p:sp>
        <p:nvSpPr>
          <p:cNvPr id="3" name="Text Placeholder 2">
            <a:extLst>
              <a:ext uri="{FF2B5EF4-FFF2-40B4-BE49-F238E27FC236}">
                <a16:creationId xmlns:a16="http://schemas.microsoft.com/office/drawing/2014/main" id="{6113878E-D51F-F3D8-152A-E4C5A933640A}"/>
              </a:ext>
            </a:extLst>
          </p:cNvPr>
          <p:cNvSpPr>
            <a:spLocks noGrp="1"/>
          </p:cNvSpPr>
          <p:nvPr>
            <p:ph type="body" idx="1"/>
          </p:nvPr>
        </p:nvSpPr>
        <p:spPr>
          <a:xfrm>
            <a:off x="685800" y="1475848"/>
            <a:ext cx="7772400" cy="4114800"/>
          </a:xfrm>
        </p:spPr>
        <p:txBody>
          <a:bodyPr/>
          <a:lstStyle/>
          <a:p>
            <a:r>
              <a:rPr lang="en-US" sz="2400" dirty="0">
                <a:latin typeface="+mn-lt"/>
              </a:rPr>
              <a:t>The TG 15.6ma works on a revision of the 15.6-2012 Std</a:t>
            </a:r>
          </a:p>
          <a:p>
            <a:pPr lvl="1"/>
            <a:r>
              <a:rPr lang="en-US" sz="2000" dirty="0">
                <a:latin typeface="+mn-lt"/>
              </a:rPr>
              <a:t>Increase dependability in dense scenarios &amp; other wireless systems (operation in unlicensed band)</a:t>
            </a:r>
          </a:p>
          <a:p>
            <a:pPr lvl="1"/>
            <a:r>
              <a:rPr lang="en-US" sz="2000" dirty="0">
                <a:latin typeface="+mn-lt"/>
              </a:rPr>
              <a:t>Add support to vehicles (cars, bus) VBAN</a:t>
            </a:r>
          </a:p>
          <a:p>
            <a:pPr lvl="1"/>
            <a:r>
              <a:rPr lang="en-US" sz="2000" dirty="0">
                <a:latin typeface="+mn-lt"/>
              </a:rPr>
              <a:t>Interoperability between HBAN and VBAN</a:t>
            </a:r>
          </a:p>
          <a:p>
            <a:pPr lvl="1"/>
            <a:r>
              <a:rPr lang="en-US" sz="2000" dirty="0">
                <a:latin typeface="+mn-lt"/>
              </a:rPr>
              <a:t>Guarantee of delivery of data to infrastructure (throughput &amp; latency) in L2</a:t>
            </a:r>
          </a:p>
          <a:p>
            <a:r>
              <a:rPr lang="en-US" sz="2400" dirty="0">
                <a:latin typeface="+mn-lt"/>
              </a:rPr>
              <a:t>The latter is the TG6ma interest in TSN. </a:t>
            </a:r>
          </a:p>
          <a:p>
            <a:pPr marL="25400" indent="0">
              <a:buNone/>
            </a:pPr>
            <a:r>
              <a:rPr lang="en-US" sz="2400" dirty="0">
                <a:latin typeface="+mn-lt"/>
              </a:rPr>
              <a:t> </a:t>
            </a:r>
          </a:p>
        </p:txBody>
      </p:sp>
      <p:sp>
        <p:nvSpPr>
          <p:cNvPr id="4" name="Date Placeholder 3">
            <a:extLst>
              <a:ext uri="{FF2B5EF4-FFF2-40B4-BE49-F238E27FC236}">
                <a16:creationId xmlns:a16="http://schemas.microsoft.com/office/drawing/2014/main" id="{95964091-9FD1-3D53-C3FD-1736FDF8522D}"/>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3D7B0D28-416A-8EF2-F780-7135635272C1}"/>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F7EA62A9-0551-B5C1-E6AD-9FB53BF2DB69}"/>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4</a:t>
            </a:fld>
            <a:endParaRPr dirty="0"/>
          </a:p>
        </p:txBody>
      </p:sp>
      <p:sp>
        <p:nvSpPr>
          <p:cNvPr id="8" name="Rectangle 2">
            <a:extLst>
              <a:ext uri="{FF2B5EF4-FFF2-40B4-BE49-F238E27FC236}">
                <a16:creationId xmlns:a16="http://schemas.microsoft.com/office/drawing/2014/main" id="{1AE582AF-0242-8C8D-CBBD-97667066C92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9" name="Object 8">
            <a:extLst>
              <a:ext uri="{FF2B5EF4-FFF2-40B4-BE49-F238E27FC236}">
                <a16:creationId xmlns:a16="http://schemas.microsoft.com/office/drawing/2014/main" id="{E577388D-9A2A-29B3-3046-A48780B31DA1}"/>
              </a:ext>
            </a:extLst>
          </p:cNvPr>
          <p:cNvGraphicFramePr>
            <a:graphicFrameLocks noChangeAspect="1"/>
          </p:cNvGraphicFramePr>
          <p:nvPr>
            <p:extLst>
              <p:ext uri="{D42A27DB-BD31-4B8C-83A1-F6EECF244321}">
                <p14:modId xmlns:p14="http://schemas.microsoft.com/office/powerpoint/2010/main" val="2199607432"/>
              </p:ext>
            </p:extLst>
          </p:nvPr>
        </p:nvGraphicFramePr>
        <p:xfrm>
          <a:off x="3972329" y="4610100"/>
          <a:ext cx="806710" cy="1865313"/>
        </p:xfrm>
        <a:graphic>
          <a:graphicData uri="http://schemas.openxmlformats.org/presentationml/2006/ole">
            <mc:AlternateContent xmlns:mc="http://schemas.openxmlformats.org/markup-compatibility/2006">
              <mc:Choice xmlns:v="urn:schemas-microsoft-com:vml" Requires="v">
                <p:oleObj spid="_x0000_s2062" name="Visio" r:id="rId3" imgW="723865" imgH="1676039" progId="Visio.Drawing.15">
                  <p:embed/>
                </p:oleObj>
              </mc:Choice>
              <mc:Fallback>
                <p:oleObj name="Visio" r:id="rId3" imgW="723865" imgH="1676039"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2329" y="4610100"/>
                        <a:ext cx="806710" cy="1865313"/>
                      </a:xfrm>
                      <a:prstGeom prst="rect">
                        <a:avLst/>
                      </a:prstGeom>
                      <a:noFill/>
                    </p:spPr>
                  </p:pic>
                </p:oleObj>
              </mc:Fallback>
            </mc:AlternateContent>
          </a:graphicData>
        </a:graphic>
      </p:graphicFrame>
    </p:spTree>
    <p:extLst>
      <p:ext uri="{BB962C8B-B14F-4D97-AF65-F5344CB8AC3E}">
        <p14:creationId xmlns:p14="http://schemas.microsoft.com/office/powerpoint/2010/main" val="2776994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4EA48-0A0D-A977-B180-14DC242B43EC}"/>
              </a:ext>
            </a:extLst>
          </p:cNvPr>
          <p:cNvSpPr>
            <a:spLocks noGrp="1"/>
          </p:cNvSpPr>
          <p:nvPr>
            <p:ph type="title"/>
          </p:nvPr>
        </p:nvSpPr>
        <p:spPr/>
        <p:txBody>
          <a:bodyPr/>
          <a:lstStyle/>
          <a:p>
            <a:r>
              <a:rPr lang="en-US" sz="3200" dirty="0"/>
              <a:t>Context of 15.6 and 15.6ma in the 802 Architecture</a:t>
            </a:r>
          </a:p>
        </p:txBody>
      </p:sp>
      <p:sp>
        <p:nvSpPr>
          <p:cNvPr id="3" name="Text Placeholder 2">
            <a:extLst>
              <a:ext uri="{FF2B5EF4-FFF2-40B4-BE49-F238E27FC236}">
                <a16:creationId xmlns:a16="http://schemas.microsoft.com/office/drawing/2014/main" id="{5D8F5210-76DA-37CC-445D-AAA300BB035F}"/>
              </a:ext>
            </a:extLst>
          </p:cNvPr>
          <p:cNvSpPr>
            <a:spLocks noGrp="1"/>
          </p:cNvSpPr>
          <p:nvPr>
            <p:ph type="body" idx="1"/>
          </p:nvPr>
        </p:nvSpPr>
        <p:spPr/>
        <p:txBody>
          <a:bodyPr/>
          <a:lstStyle/>
          <a:p>
            <a:r>
              <a:rPr lang="en-US" sz="2400" dirty="0">
                <a:latin typeface="+mn-lt"/>
              </a:rPr>
              <a:t>Outline: </a:t>
            </a:r>
          </a:p>
          <a:p>
            <a:pPr lvl="1"/>
            <a:r>
              <a:rPr lang="en-US" sz="2000" dirty="0">
                <a:latin typeface="+mn-lt"/>
              </a:rPr>
              <a:t>Use of the LLC, </a:t>
            </a:r>
          </a:p>
          <a:p>
            <a:pPr lvl="1"/>
            <a:r>
              <a:rPr lang="en-US" sz="2000" dirty="0">
                <a:latin typeface="+mn-lt"/>
              </a:rPr>
              <a:t>MAC address format, </a:t>
            </a:r>
          </a:p>
          <a:p>
            <a:pPr lvl="1"/>
            <a:r>
              <a:rPr lang="en-US" sz="2000" dirty="0">
                <a:latin typeface="+mn-lt"/>
              </a:rPr>
              <a:t>QoS mechanism  and </a:t>
            </a:r>
          </a:p>
          <a:p>
            <a:pPr lvl="1"/>
            <a:r>
              <a:rPr lang="en-US" sz="2000" dirty="0">
                <a:latin typeface="+mn-lt"/>
              </a:rPr>
              <a:t>MSDU formats.</a:t>
            </a:r>
          </a:p>
          <a:p>
            <a:endParaRPr lang="en-US" sz="2400" dirty="0">
              <a:latin typeface="+mn-lt"/>
            </a:endParaRPr>
          </a:p>
        </p:txBody>
      </p:sp>
      <p:sp>
        <p:nvSpPr>
          <p:cNvPr id="4" name="Date Placeholder 3">
            <a:extLst>
              <a:ext uri="{FF2B5EF4-FFF2-40B4-BE49-F238E27FC236}">
                <a16:creationId xmlns:a16="http://schemas.microsoft.com/office/drawing/2014/main" id="{2A2AE42C-8B1A-8EC6-C0AA-8388C9DB0658}"/>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04DABADB-1EE0-74FC-DF2B-D5665AD6E595}"/>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88C8970E-E1BA-1F91-2351-29FB3C13AE30}"/>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5</a:t>
            </a:fld>
            <a:endParaRPr dirty="0"/>
          </a:p>
        </p:txBody>
      </p:sp>
    </p:spTree>
    <p:extLst>
      <p:ext uri="{BB962C8B-B14F-4D97-AF65-F5344CB8AC3E}">
        <p14:creationId xmlns:p14="http://schemas.microsoft.com/office/powerpoint/2010/main" val="3780858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C0962-A6D4-232D-D6F1-55E980A53E1F}"/>
              </a:ext>
            </a:extLst>
          </p:cNvPr>
          <p:cNvSpPr>
            <a:spLocks noGrp="1"/>
          </p:cNvSpPr>
          <p:nvPr>
            <p:ph type="title"/>
          </p:nvPr>
        </p:nvSpPr>
        <p:spPr>
          <a:xfrm>
            <a:off x="685800" y="475719"/>
            <a:ext cx="7772400" cy="1066800"/>
          </a:xfrm>
        </p:spPr>
        <p:txBody>
          <a:bodyPr/>
          <a:lstStyle/>
          <a:p>
            <a:r>
              <a:rPr lang="en-US" dirty="0"/>
              <a:t>Use of LLC in 15.6-2012</a:t>
            </a:r>
          </a:p>
        </p:txBody>
      </p:sp>
      <p:sp>
        <p:nvSpPr>
          <p:cNvPr id="3" name="Text Placeholder 2">
            <a:extLst>
              <a:ext uri="{FF2B5EF4-FFF2-40B4-BE49-F238E27FC236}">
                <a16:creationId xmlns:a16="http://schemas.microsoft.com/office/drawing/2014/main" id="{BB379BEB-C3CA-568E-48C9-3846B7295ECF}"/>
              </a:ext>
            </a:extLst>
          </p:cNvPr>
          <p:cNvSpPr>
            <a:spLocks noGrp="1"/>
          </p:cNvSpPr>
          <p:nvPr>
            <p:ph type="body" idx="1"/>
          </p:nvPr>
        </p:nvSpPr>
        <p:spPr>
          <a:xfrm>
            <a:off x="723900" y="1494091"/>
            <a:ext cx="7772400" cy="4114800"/>
          </a:xfrm>
        </p:spPr>
        <p:txBody>
          <a:bodyPr/>
          <a:lstStyle/>
          <a:p>
            <a:r>
              <a:rPr lang="en-US" sz="2400" dirty="0">
                <a:latin typeface="+mn-lt"/>
              </a:rPr>
              <a:t>The MAC Services of the 15.6 Std </a:t>
            </a:r>
            <a:r>
              <a:rPr lang="en-US" sz="2400" i="1" dirty="0">
                <a:latin typeface="+mn-lt"/>
              </a:rPr>
              <a:t>implicitly</a:t>
            </a:r>
            <a:r>
              <a:rPr lang="en-US" sz="2400" dirty="0">
                <a:latin typeface="+mn-lt"/>
              </a:rPr>
              <a:t> support the LLC sublayer entity. </a:t>
            </a:r>
          </a:p>
          <a:p>
            <a:r>
              <a:rPr lang="en-US" sz="2400" dirty="0">
                <a:latin typeface="+mn-lt"/>
              </a:rPr>
              <a:t>The Std does not mention </a:t>
            </a:r>
            <a:r>
              <a:rPr lang="en-US" sz="2400" i="1" dirty="0">
                <a:latin typeface="+mn-lt"/>
              </a:rPr>
              <a:t>explicitly</a:t>
            </a:r>
            <a:r>
              <a:rPr lang="en-US" sz="2400" dirty="0">
                <a:latin typeface="+mn-lt"/>
              </a:rPr>
              <a:t> the exchange of MSDUs via the LLC client or provider.</a:t>
            </a:r>
          </a:p>
          <a:p>
            <a:pPr lvl="1"/>
            <a:r>
              <a:rPr lang="en-US" sz="2000" dirty="0">
                <a:latin typeface="+mn-lt"/>
              </a:rPr>
              <a:t>The spec only mentions “</a:t>
            </a:r>
            <a:r>
              <a:rPr lang="en-US" sz="1800" dirty="0">
                <a:latin typeface="Consolas" panose="020B0609020204030204" pitchFamily="49" charset="0"/>
              </a:rPr>
              <a:t>the MAC provides its service to the MAC client (higher layer) through the MAC service access point (SAP) located immediately above the MAC sublayer</a:t>
            </a:r>
            <a:r>
              <a:rPr lang="en-US" sz="2000" dirty="0">
                <a:latin typeface="+mn-lt"/>
              </a:rPr>
              <a:t>”.</a:t>
            </a:r>
          </a:p>
          <a:p>
            <a:pPr lvl="1"/>
            <a:r>
              <a:rPr lang="en-US" sz="2000" dirty="0">
                <a:latin typeface="+mn-lt"/>
              </a:rPr>
              <a:t>The underline assumption is that a 15.6 ad hoc network (a coordinator and associated nodes)  does not interact with another entity in L2; and neither what happens above the MAC layer. </a:t>
            </a:r>
          </a:p>
          <a:p>
            <a:pPr lvl="1"/>
            <a:r>
              <a:rPr lang="en-US" sz="2000" dirty="0">
                <a:latin typeface="+mn-lt"/>
              </a:rPr>
              <a:t>In addition, the 15.6 Std has a clause for cyber-security based on a Key Encapsulation Mechanism (KEM).  </a:t>
            </a:r>
          </a:p>
        </p:txBody>
      </p:sp>
      <p:sp>
        <p:nvSpPr>
          <p:cNvPr id="4" name="Date Placeholder 3">
            <a:extLst>
              <a:ext uri="{FF2B5EF4-FFF2-40B4-BE49-F238E27FC236}">
                <a16:creationId xmlns:a16="http://schemas.microsoft.com/office/drawing/2014/main" id="{D2378557-2794-EC7A-651F-0C73BA661C4D}"/>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F5806126-1AA5-A8A0-0478-3535E2A8D450}"/>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2A8BD564-12E3-B4F4-E00A-90292C4B493A}"/>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6</a:t>
            </a:fld>
            <a:endParaRPr dirty="0"/>
          </a:p>
        </p:txBody>
      </p:sp>
    </p:spTree>
    <p:extLst>
      <p:ext uri="{BB962C8B-B14F-4D97-AF65-F5344CB8AC3E}">
        <p14:creationId xmlns:p14="http://schemas.microsoft.com/office/powerpoint/2010/main" val="541609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4B1D5-B341-DA5E-8435-B5980B610AF2}"/>
              </a:ext>
            </a:extLst>
          </p:cNvPr>
          <p:cNvSpPr>
            <a:spLocks noGrp="1"/>
          </p:cNvSpPr>
          <p:nvPr>
            <p:ph type="title"/>
          </p:nvPr>
        </p:nvSpPr>
        <p:spPr/>
        <p:txBody>
          <a:bodyPr/>
          <a:lstStyle/>
          <a:p>
            <a:r>
              <a:rPr lang="en-US" dirty="0"/>
              <a:t>LLC in 15.6ma</a:t>
            </a:r>
          </a:p>
        </p:txBody>
      </p:sp>
      <p:sp>
        <p:nvSpPr>
          <p:cNvPr id="3" name="Text Placeholder 2">
            <a:extLst>
              <a:ext uri="{FF2B5EF4-FFF2-40B4-BE49-F238E27FC236}">
                <a16:creationId xmlns:a16="http://schemas.microsoft.com/office/drawing/2014/main" id="{CC3B54C1-4522-0AA7-966E-B6BA86DFE6AC}"/>
              </a:ext>
            </a:extLst>
          </p:cNvPr>
          <p:cNvSpPr>
            <a:spLocks noGrp="1"/>
          </p:cNvSpPr>
          <p:nvPr>
            <p:ph type="body" idx="1"/>
          </p:nvPr>
        </p:nvSpPr>
        <p:spPr/>
        <p:txBody>
          <a:bodyPr/>
          <a:lstStyle/>
          <a:p>
            <a:r>
              <a:rPr lang="en-US" sz="2400" dirty="0">
                <a:latin typeface="+mn-lt"/>
              </a:rPr>
              <a:t>The revision 15.6ma aims to interact with another 15.6ma entity in L2 (C2C) and with other entities in L2 (bridge) to connect to other networks (Wi-Fi, 5G, Ethernet)</a:t>
            </a:r>
          </a:p>
          <a:p>
            <a:pPr lvl="1"/>
            <a:r>
              <a:rPr lang="en-US" sz="2000" b="1" dirty="0">
                <a:latin typeface="+mn-lt"/>
              </a:rPr>
              <a:t>1)</a:t>
            </a:r>
            <a:r>
              <a:rPr lang="en-US" sz="2000" dirty="0">
                <a:latin typeface="+mn-lt"/>
              </a:rPr>
              <a:t> The revision 15.6ma will explicitly describe the support of LLC Protocol Discrimination (LDP) and Ethertype Protocol Discrimination (EPD).</a:t>
            </a:r>
          </a:p>
          <a:p>
            <a:pPr lvl="1"/>
            <a:r>
              <a:rPr lang="en-US" sz="2000" b="1" dirty="0">
                <a:latin typeface="+mn-lt"/>
              </a:rPr>
              <a:t>2)</a:t>
            </a:r>
            <a:r>
              <a:rPr lang="en-US" sz="2000" dirty="0">
                <a:latin typeface="+mn-lt"/>
              </a:rPr>
              <a:t> Support of IEEE 802.1Q bridge ports to use the 15.6ma MAC service for the exchange MSDUs.</a:t>
            </a:r>
          </a:p>
          <a:p>
            <a:pPr lvl="1"/>
            <a:endParaRPr lang="en-US" sz="2000" dirty="0">
              <a:latin typeface="+mn-lt"/>
            </a:endParaRPr>
          </a:p>
        </p:txBody>
      </p:sp>
      <p:sp>
        <p:nvSpPr>
          <p:cNvPr id="4" name="Date Placeholder 3">
            <a:extLst>
              <a:ext uri="{FF2B5EF4-FFF2-40B4-BE49-F238E27FC236}">
                <a16:creationId xmlns:a16="http://schemas.microsoft.com/office/drawing/2014/main" id="{629EE686-FF3C-61B5-41AE-A68508327CB9}"/>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D2E67E74-EE15-FF4E-8998-5F39ED48D11D}"/>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F41A6785-9576-C626-2985-AAA1DBF87D18}"/>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7</a:t>
            </a:fld>
            <a:endParaRPr dirty="0"/>
          </a:p>
        </p:txBody>
      </p:sp>
    </p:spTree>
    <p:extLst>
      <p:ext uri="{BB962C8B-B14F-4D97-AF65-F5344CB8AC3E}">
        <p14:creationId xmlns:p14="http://schemas.microsoft.com/office/powerpoint/2010/main" val="4119361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85352-85A1-5854-92FA-2F9461580D67}"/>
              </a:ext>
            </a:extLst>
          </p:cNvPr>
          <p:cNvSpPr>
            <a:spLocks noGrp="1"/>
          </p:cNvSpPr>
          <p:nvPr>
            <p:ph type="title"/>
          </p:nvPr>
        </p:nvSpPr>
        <p:spPr/>
        <p:txBody>
          <a:bodyPr/>
          <a:lstStyle/>
          <a:p>
            <a:r>
              <a:rPr lang="en-US" sz="3600" dirty="0">
                <a:latin typeface="+mn-lt"/>
              </a:rPr>
              <a:t>MAC address format</a:t>
            </a:r>
            <a:endParaRPr lang="en-US" dirty="0"/>
          </a:p>
        </p:txBody>
      </p:sp>
      <p:sp>
        <p:nvSpPr>
          <p:cNvPr id="3" name="Text Placeholder 2">
            <a:extLst>
              <a:ext uri="{FF2B5EF4-FFF2-40B4-BE49-F238E27FC236}">
                <a16:creationId xmlns:a16="http://schemas.microsoft.com/office/drawing/2014/main" id="{A842A64F-56B0-7079-76C3-50EF984ED8B1}"/>
              </a:ext>
            </a:extLst>
          </p:cNvPr>
          <p:cNvSpPr>
            <a:spLocks noGrp="1"/>
          </p:cNvSpPr>
          <p:nvPr>
            <p:ph type="body" idx="1"/>
          </p:nvPr>
        </p:nvSpPr>
        <p:spPr/>
        <p:txBody>
          <a:bodyPr/>
          <a:lstStyle/>
          <a:p>
            <a:r>
              <a:rPr lang="en-US" sz="2400" dirty="0">
                <a:latin typeface="+mn-lt"/>
              </a:rPr>
              <a:t>The MAC Services and protocols in the15.6-2012 Std and planned revision P15.6ma use 48-bit MAC addresses</a:t>
            </a:r>
          </a:p>
          <a:p>
            <a:pPr lvl="1"/>
            <a:r>
              <a:rPr lang="en-US" sz="2000" b="1" dirty="0">
                <a:latin typeface="+mn-lt"/>
              </a:rPr>
              <a:t>Hence, compatibility with the 802.1 family of Stds</a:t>
            </a:r>
          </a:p>
          <a:p>
            <a:r>
              <a:rPr lang="en-US" sz="2400" dirty="0">
                <a:latin typeface="+mn-lt"/>
              </a:rPr>
              <a:t>Support of multicast addressing has not been considered (at least at the moment)</a:t>
            </a:r>
          </a:p>
          <a:p>
            <a:endParaRPr lang="en-US" sz="2400" dirty="0">
              <a:latin typeface="+mn-lt"/>
            </a:endParaRPr>
          </a:p>
        </p:txBody>
      </p:sp>
      <p:sp>
        <p:nvSpPr>
          <p:cNvPr id="4" name="Date Placeholder 3">
            <a:extLst>
              <a:ext uri="{FF2B5EF4-FFF2-40B4-BE49-F238E27FC236}">
                <a16:creationId xmlns:a16="http://schemas.microsoft.com/office/drawing/2014/main" id="{27C2EFC2-430F-D43E-ECA5-3BDA9E89C3DF}"/>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0616AB31-78C1-CE8D-00FC-ACB0BD5F30D8}"/>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D5D6787C-104C-23E2-E97F-CFEA0CF993F3}"/>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8</a:t>
            </a:fld>
            <a:endParaRPr dirty="0"/>
          </a:p>
        </p:txBody>
      </p:sp>
    </p:spTree>
    <p:extLst>
      <p:ext uri="{BB962C8B-B14F-4D97-AF65-F5344CB8AC3E}">
        <p14:creationId xmlns:p14="http://schemas.microsoft.com/office/powerpoint/2010/main" val="358823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8AA45-A32C-82C8-2275-C29BBC8A34C0}"/>
              </a:ext>
            </a:extLst>
          </p:cNvPr>
          <p:cNvSpPr>
            <a:spLocks noGrp="1"/>
          </p:cNvSpPr>
          <p:nvPr>
            <p:ph type="title"/>
          </p:nvPr>
        </p:nvSpPr>
        <p:spPr>
          <a:xfrm>
            <a:off x="685800" y="832200"/>
            <a:ext cx="7772400" cy="1066800"/>
          </a:xfrm>
        </p:spPr>
        <p:txBody>
          <a:bodyPr/>
          <a:lstStyle/>
          <a:p>
            <a:r>
              <a:rPr lang="en-US" sz="3200" dirty="0">
                <a:latin typeface="+mn-lt"/>
              </a:rPr>
              <a:t>Support of QoS via Traffic Type in 15.6-2012</a:t>
            </a:r>
            <a:br>
              <a:rPr lang="en-US" sz="3600" dirty="0">
                <a:latin typeface="+mn-lt"/>
              </a:rPr>
            </a:br>
            <a:endParaRPr lang="en-US" dirty="0"/>
          </a:p>
        </p:txBody>
      </p:sp>
      <p:sp>
        <p:nvSpPr>
          <p:cNvPr id="3" name="Text Placeholder 2">
            <a:extLst>
              <a:ext uri="{FF2B5EF4-FFF2-40B4-BE49-F238E27FC236}">
                <a16:creationId xmlns:a16="http://schemas.microsoft.com/office/drawing/2014/main" id="{341780FC-ADA3-FB4B-8825-C6F02A4B3880}"/>
              </a:ext>
            </a:extLst>
          </p:cNvPr>
          <p:cNvSpPr>
            <a:spLocks noGrp="1"/>
          </p:cNvSpPr>
          <p:nvPr>
            <p:ph type="body" idx="1"/>
          </p:nvPr>
        </p:nvSpPr>
        <p:spPr>
          <a:xfrm>
            <a:off x="685800" y="1318260"/>
            <a:ext cx="7772400" cy="4114800"/>
          </a:xfrm>
        </p:spPr>
        <p:txBody>
          <a:bodyPr/>
          <a:lstStyle/>
          <a:p>
            <a:endParaRPr lang="en-US" sz="2400" dirty="0">
              <a:latin typeface="+mn-lt"/>
            </a:endParaRPr>
          </a:p>
          <a:p>
            <a:endParaRPr lang="en-US" sz="2400" dirty="0">
              <a:latin typeface="+mn-lt"/>
            </a:endParaRPr>
          </a:p>
          <a:p>
            <a:endParaRPr lang="en-US" sz="2400" dirty="0">
              <a:latin typeface="+mn-lt"/>
            </a:endParaRPr>
          </a:p>
          <a:p>
            <a:endParaRPr lang="en-US" sz="2400" dirty="0">
              <a:latin typeface="+mn-lt"/>
            </a:endParaRPr>
          </a:p>
          <a:p>
            <a:endParaRPr lang="en-US" sz="2400" dirty="0">
              <a:latin typeface="+mn-lt"/>
            </a:endParaRPr>
          </a:p>
          <a:p>
            <a:pPr lvl="1"/>
            <a:endParaRPr lang="en-US" sz="1600" dirty="0">
              <a:latin typeface="Consolas" panose="020B0609020204030204" pitchFamily="49" charset="0"/>
            </a:endParaRPr>
          </a:p>
          <a:p>
            <a:pPr lvl="1"/>
            <a:r>
              <a:rPr lang="en-US" sz="1600" dirty="0">
                <a:latin typeface="Consolas" panose="020B0609020204030204" pitchFamily="49" charset="0"/>
              </a:rPr>
              <a:t>“UP values, when referenced in prioritizing medium access of data and management type frames, shall be determined based on the designation of frame payloads (traffic) contained in the frames according to Table 18. The traffic designation for background (BK), best effort (BE), excellent effort (EE), video (VI), voice (VO), and network control is based on some traffic types defined in Annex G.1 of IEEE Std 802.1D™-2004”</a:t>
            </a:r>
          </a:p>
          <a:p>
            <a:endParaRPr lang="en-US" sz="2400" dirty="0">
              <a:latin typeface="+mn-lt"/>
            </a:endParaRPr>
          </a:p>
        </p:txBody>
      </p:sp>
      <p:sp>
        <p:nvSpPr>
          <p:cNvPr id="4" name="Date Placeholder 3">
            <a:extLst>
              <a:ext uri="{FF2B5EF4-FFF2-40B4-BE49-F238E27FC236}">
                <a16:creationId xmlns:a16="http://schemas.microsoft.com/office/drawing/2014/main" id="{8D99A81F-6943-95F6-9651-3685DA166BEE}"/>
              </a:ext>
            </a:extLst>
          </p:cNvPr>
          <p:cNvSpPr>
            <a:spLocks noGrp="1"/>
          </p:cNvSpPr>
          <p:nvPr>
            <p:ph type="dt" idx="10"/>
          </p:nvPr>
        </p:nvSpPr>
        <p:spPr/>
        <p:txBody>
          <a:bodyPr/>
          <a:lstStyle/>
          <a:p>
            <a:r>
              <a:rPr lang="en-US" dirty="0"/>
              <a:t>July 2023</a:t>
            </a:r>
          </a:p>
        </p:txBody>
      </p:sp>
      <p:sp>
        <p:nvSpPr>
          <p:cNvPr id="5" name="Footer Placeholder 4">
            <a:extLst>
              <a:ext uri="{FF2B5EF4-FFF2-40B4-BE49-F238E27FC236}">
                <a16:creationId xmlns:a16="http://schemas.microsoft.com/office/drawing/2014/main" id="{24CD9A96-3635-F828-B56F-FB64326CDAE4}"/>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0C3918EC-589F-3424-8983-E84FDAC56CC6}"/>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9</a:t>
            </a:fld>
            <a:endParaRPr dirty="0"/>
          </a:p>
        </p:txBody>
      </p:sp>
      <p:pic>
        <p:nvPicPr>
          <p:cNvPr id="10" name="Picture 9">
            <a:extLst>
              <a:ext uri="{FF2B5EF4-FFF2-40B4-BE49-F238E27FC236}">
                <a16:creationId xmlns:a16="http://schemas.microsoft.com/office/drawing/2014/main" id="{090C01AA-B19E-E62F-5B50-EFB39C3E2848}"/>
              </a:ext>
            </a:extLst>
          </p:cNvPr>
          <p:cNvPicPr>
            <a:picLocks noChangeAspect="1"/>
          </p:cNvPicPr>
          <p:nvPr/>
        </p:nvPicPr>
        <p:blipFill>
          <a:blip r:embed="rId2"/>
          <a:stretch>
            <a:fillRect/>
          </a:stretch>
        </p:blipFill>
        <p:spPr>
          <a:xfrm>
            <a:off x="1862328" y="1556735"/>
            <a:ext cx="5495544" cy="2176272"/>
          </a:xfrm>
          <a:prstGeom prst="rect">
            <a:avLst/>
          </a:prstGeom>
        </p:spPr>
      </p:pic>
    </p:spTree>
    <p:extLst>
      <p:ext uri="{BB962C8B-B14F-4D97-AF65-F5344CB8AC3E}">
        <p14:creationId xmlns:p14="http://schemas.microsoft.com/office/powerpoint/2010/main" val="1302850304"/>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6986</TotalTime>
  <Words>1166</Words>
  <Application>Microsoft Office PowerPoint</Application>
  <PresentationFormat>On-screen Show (4:3)</PresentationFormat>
  <Paragraphs>126</Paragraphs>
  <Slides>14</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Consolas</vt:lpstr>
      <vt:lpstr>Times New Roman</vt:lpstr>
      <vt:lpstr>Default Design</vt:lpstr>
      <vt:lpstr>Visio</vt:lpstr>
      <vt:lpstr>PowerPoint Presentation</vt:lpstr>
      <vt:lpstr>802.15.6 in a nutshell</vt:lpstr>
      <vt:lpstr>Star topology</vt:lpstr>
      <vt:lpstr>15.6ma</vt:lpstr>
      <vt:lpstr>Context of 15.6 and 15.6ma in the 802 Architecture</vt:lpstr>
      <vt:lpstr>Use of LLC in 15.6-2012</vt:lpstr>
      <vt:lpstr>LLC in 15.6ma</vt:lpstr>
      <vt:lpstr>MAC address format</vt:lpstr>
      <vt:lpstr>Support of QoS via Traffic Type in 15.6-2012 </vt:lpstr>
      <vt:lpstr>Traffic type for the UWB PHY in 15.6</vt:lpstr>
      <vt:lpstr>Planned QoS in P15.6ma</vt:lpstr>
      <vt:lpstr>MSDU format in 15.6-2012</vt:lpstr>
      <vt:lpstr>15.6ma MAC </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343</cp:revision>
  <dcterms:modified xsi:type="dcterms:W3CDTF">2023-07-03T18:20:53Z</dcterms:modified>
</cp:coreProperties>
</file>