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1"/>
  </p:sldMasterIdLst>
  <p:notesMasterIdLst>
    <p:notesMasterId r:id="rId33"/>
  </p:notesMasterIdLst>
  <p:handoutMasterIdLst>
    <p:handoutMasterId r:id="rId34"/>
  </p:handoutMasterIdLst>
  <p:sldIdLst>
    <p:sldId id="287" r:id="rId2"/>
    <p:sldId id="480" r:id="rId3"/>
    <p:sldId id="530" r:id="rId4"/>
    <p:sldId id="258" r:id="rId5"/>
    <p:sldId id="532" r:id="rId6"/>
    <p:sldId id="259" r:id="rId7"/>
    <p:sldId id="524" r:id="rId8"/>
    <p:sldId id="525" r:id="rId9"/>
    <p:sldId id="262" r:id="rId10"/>
    <p:sldId id="265" r:id="rId11"/>
    <p:sldId id="526" r:id="rId12"/>
    <p:sldId id="264" r:id="rId13"/>
    <p:sldId id="527" r:id="rId14"/>
    <p:sldId id="271" r:id="rId15"/>
    <p:sldId id="528" r:id="rId16"/>
    <p:sldId id="529" r:id="rId17"/>
    <p:sldId id="274" r:id="rId18"/>
    <p:sldId id="275" r:id="rId19"/>
    <p:sldId id="276" r:id="rId20"/>
    <p:sldId id="277" r:id="rId21"/>
    <p:sldId id="278" r:id="rId22"/>
    <p:sldId id="297" r:id="rId23"/>
    <p:sldId id="298" r:id="rId24"/>
    <p:sldId id="260" r:id="rId25"/>
    <p:sldId id="281" r:id="rId26"/>
    <p:sldId id="282" r:id="rId27"/>
    <p:sldId id="280" r:id="rId28"/>
    <p:sldId id="494" r:id="rId29"/>
    <p:sldId id="284" r:id="rId30"/>
    <p:sldId id="293" r:id="rId31"/>
    <p:sldId id="289" r:id="rId32"/>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6EF502-6119-45C0-8A59-368087DDB896}" v="26" dt="2023-11-14T22:13:50.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94598" autoAdjust="0"/>
  </p:normalViewPr>
  <p:slideViewPr>
    <p:cSldViewPr>
      <p:cViewPr varScale="1">
        <p:scale>
          <a:sx n="94" d="100"/>
          <a:sy n="94" d="100"/>
        </p:scale>
        <p:origin x="816"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9" d="100"/>
          <a:sy n="79" d="100"/>
        </p:scale>
        <p:origin x="39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84B6F-8766-4667-BD8B-9099CBFD0161}"/>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BBB1D5-380E-4F92-8ACD-5DA4B8BA82F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r>
              <a:rPr lang="en-US"/>
              <a:t>November 2023</a:t>
            </a:r>
            <a:endParaRPr lang="en-US" dirty="0"/>
          </a:p>
        </p:txBody>
      </p:sp>
      <p:sp>
        <p:nvSpPr>
          <p:cNvPr id="4" name="Footer Placeholder 3">
            <a:extLst>
              <a:ext uri="{FF2B5EF4-FFF2-40B4-BE49-F238E27FC236}">
                <a16:creationId xmlns:a16="http://schemas.microsoft.com/office/drawing/2014/main" id="{02D07724-8B67-4AAB-9F76-25B4D58049A5}"/>
              </a:ext>
            </a:extLst>
          </p:cNvPr>
          <p:cNvSpPr>
            <a:spLocks noGrp="1"/>
          </p:cNvSpPr>
          <p:nvPr>
            <p:ph type="ftr" sz="quarter" idx="2"/>
          </p:nvPr>
        </p:nvSpPr>
        <p:spPr>
          <a:xfrm>
            <a:off x="0" y="8774113"/>
            <a:ext cx="2971800"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B2FCF8-C17D-43CD-B51B-39A016952A88}"/>
              </a:ext>
            </a:extLst>
          </p:cNvPr>
          <p:cNvSpPr>
            <a:spLocks noGrp="1"/>
          </p:cNvSpPr>
          <p:nvPr>
            <p:ph type="sldNum" sz="quarter" idx="3"/>
          </p:nvPr>
        </p:nvSpPr>
        <p:spPr>
          <a:xfrm>
            <a:off x="3884613" y="8774113"/>
            <a:ext cx="2971800" cy="463550"/>
          </a:xfrm>
          <a:prstGeom prst="rect">
            <a:avLst/>
          </a:prstGeom>
        </p:spPr>
        <p:txBody>
          <a:bodyPr vert="horz" lIns="91440" tIns="45720" rIns="91440" bIns="45720" rtlCol="0" anchor="b"/>
          <a:lstStyle>
            <a:lvl1pPr algn="r">
              <a:defRPr sz="1200"/>
            </a:lvl1pPr>
          </a:lstStyle>
          <a:p>
            <a:fld id="{80A5B33A-9EB0-432D-9764-B8B306DAF2AA}" type="slidenum">
              <a:rPr lang="en-US" smtClean="0"/>
              <a:t>‹#›</a:t>
            </a:fld>
            <a:endParaRPr lang="en-US" dirty="0"/>
          </a:p>
        </p:txBody>
      </p:sp>
    </p:spTree>
    <p:extLst>
      <p:ext uri="{BB962C8B-B14F-4D97-AF65-F5344CB8AC3E}">
        <p14:creationId xmlns:p14="http://schemas.microsoft.com/office/powerpoint/2010/main" val="40906799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November 2023</a:t>
            </a:r>
            <a:endParaRPr lang="en-US" dirty="0"/>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November 2023</a:t>
            </a:r>
            <a:endParaRPr lang="en-US" altLang="en-US" sz="1400" dirty="0">
              <a:ea typeface="Arial Unicode MS" pitchFamily="34" charset="-128"/>
            </a:endParaRP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914400" y="4387850"/>
            <a:ext cx="5021263" cy="4148138"/>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360"/>
              </a:spcBef>
              <a:spcAft>
                <a:spcPts val="0"/>
              </a:spcAft>
              <a:buSzPts val="1400"/>
              <a:buNone/>
            </a:pPr>
            <a:endParaRPr dirty="0"/>
          </a:p>
        </p:txBody>
      </p:sp>
      <p:sp>
        <p:nvSpPr>
          <p:cNvPr id="220" name="Google Shape;220;p15:notes"/>
          <p:cNvSpPr>
            <a:spLocks noGrp="1" noRot="1" noChangeAspect="1"/>
          </p:cNvSpPr>
          <p:nvPr>
            <p:ph type="sldImg" idx="2"/>
          </p:nvPr>
        </p:nvSpPr>
        <p:spPr>
          <a:xfrm>
            <a:off x="1131888" y="698500"/>
            <a:ext cx="4591050" cy="3443288"/>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0740de48f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0740de48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0740de48ff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0740de48f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2:notes"/>
          <p:cNvSpPr txBox="1">
            <a:spLocks noGrp="1"/>
          </p:cNvSpPr>
          <p:nvPr>
            <p:ph type="body" idx="1"/>
          </p:nvPr>
        </p:nvSpPr>
        <p:spPr>
          <a:xfrm>
            <a:off x="914400" y="4387850"/>
            <a:ext cx="5021263" cy="4148138"/>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360"/>
              </a:spcBef>
              <a:spcAft>
                <a:spcPts val="0"/>
              </a:spcAft>
              <a:buSzPts val="1400"/>
              <a:buNone/>
            </a:pPr>
            <a:endParaRPr dirty="0"/>
          </a:p>
        </p:txBody>
      </p:sp>
      <p:sp>
        <p:nvSpPr>
          <p:cNvPr id="245" name="Google Shape;245;p42:notes"/>
          <p:cNvSpPr>
            <a:spLocks noGrp="1" noRot="1" noChangeAspect="1"/>
          </p:cNvSpPr>
          <p:nvPr>
            <p:ph type="sldImg" idx="2"/>
          </p:nvPr>
        </p:nvSpPr>
        <p:spPr>
          <a:xfrm>
            <a:off x="1131888" y="698500"/>
            <a:ext cx="4591050" cy="3443288"/>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51" name="Google Shape;25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44:notes"/>
          <p:cNvSpPr txBox="1">
            <a:spLocks noGrp="1"/>
          </p:cNvSpPr>
          <p:nvPr>
            <p:ph type="body" idx="1"/>
          </p:nvPr>
        </p:nvSpPr>
        <p:spPr>
          <a:xfrm>
            <a:off x="914400" y="4387850"/>
            <a:ext cx="5021263" cy="4148138"/>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360"/>
              </a:spcBef>
              <a:spcAft>
                <a:spcPts val="0"/>
              </a:spcAft>
              <a:buSzPts val="1400"/>
              <a:buNone/>
            </a:pPr>
            <a:endParaRPr dirty="0"/>
          </a:p>
        </p:txBody>
      </p:sp>
      <p:sp>
        <p:nvSpPr>
          <p:cNvPr id="259" name="Google Shape;259;p44:notes"/>
          <p:cNvSpPr>
            <a:spLocks noGrp="1" noRot="1" noChangeAspect="1"/>
          </p:cNvSpPr>
          <p:nvPr>
            <p:ph type="sldImg" idx="2"/>
          </p:nvPr>
        </p:nvSpPr>
        <p:spPr>
          <a:xfrm>
            <a:off x="1131888" y="698500"/>
            <a:ext cx="4591050" cy="3443288"/>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66" name="Google Shape;266;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75" name="Google Shape;275;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993c2e4a34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84" name="Google Shape;284;g2993c2e4a34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086382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914400" y="4387850"/>
            <a:ext cx="5021263" cy="4148138"/>
          </a:xfrm>
          <a:prstGeom prst="rect">
            <a:avLst/>
          </a:prstGeom>
        </p:spPr>
        <p:txBody>
          <a:bodyPr spcFirstLastPara="1" wrap="square" lIns="92150" tIns="46075" rIns="92150" bIns="46075" anchor="t" anchorCtr="0">
            <a:noAutofit/>
          </a:bodyPr>
          <a:lstStyle/>
          <a:p>
            <a:pPr marL="0" lvl="0" indent="0" algn="l" rtl="0">
              <a:spcBef>
                <a:spcPts val="360"/>
              </a:spcBef>
              <a:spcAft>
                <a:spcPts val="0"/>
              </a:spcAft>
              <a:buNone/>
            </a:pPr>
            <a:endParaRPr/>
          </a:p>
        </p:txBody>
      </p:sp>
      <p:sp>
        <p:nvSpPr>
          <p:cNvPr id="97" name="Google Shape;97;p2:notes"/>
          <p:cNvSpPr>
            <a:spLocks noGrp="1" noRot="1" noChangeAspect="1"/>
          </p:cNvSpPr>
          <p:nvPr>
            <p:ph type="sldImg" idx="2"/>
          </p:nvPr>
        </p:nvSpPr>
        <p:spPr>
          <a:xfrm>
            <a:off x="1131888" y="698500"/>
            <a:ext cx="4591050" cy="34432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993c2e4a3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93" name="Google Shape;293;g2993c2e4a3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696336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914400" y="4387850"/>
            <a:ext cx="5021263" cy="4148138"/>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360"/>
              </a:spcBef>
              <a:spcAft>
                <a:spcPts val="0"/>
              </a:spcAft>
              <a:buSzPts val="1400"/>
              <a:buNone/>
            </a:pPr>
            <a:endParaRPr dirty="0"/>
          </a:p>
        </p:txBody>
      </p:sp>
      <p:sp>
        <p:nvSpPr>
          <p:cNvPr id="122" name="Google Shape;122;p4:notes"/>
          <p:cNvSpPr>
            <a:spLocks noGrp="1" noRot="1" noChangeAspect="1"/>
          </p:cNvSpPr>
          <p:nvPr>
            <p:ph type="sldImg" idx="2"/>
          </p:nvPr>
        </p:nvSpPr>
        <p:spPr>
          <a:xfrm>
            <a:off x="1131888" y="698500"/>
            <a:ext cx="4591050" cy="3443288"/>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546596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txBox="1">
            <a:spLocks noGrp="1"/>
          </p:cNvSpPr>
          <p:nvPr>
            <p:ph type="body" idx="1"/>
          </p:nvPr>
        </p:nvSpPr>
        <p:spPr>
          <a:xfrm>
            <a:off x="914400" y="4387850"/>
            <a:ext cx="5021263" cy="4148138"/>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360"/>
              </a:spcBef>
              <a:spcAft>
                <a:spcPts val="0"/>
              </a:spcAft>
              <a:buSzPts val="1400"/>
              <a:buNone/>
            </a:pPr>
            <a:endParaRPr dirty="0"/>
          </a:p>
        </p:txBody>
      </p:sp>
      <p:sp>
        <p:nvSpPr>
          <p:cNvPr id="302" name="Google Shape;302;p18:notes"/>
          <p:cNvSpPr>
            <a:spLocks noGrp="1" noRot="1" noChangeAspect="1"/>
          </p:cNvSpPr>
          <p:nvPr>
            <p:ph type="sldImg" idx="2"/>
          </p:nvPr>
        </p:nvSpPr>
        <p:spPr>
          <a:xfrm>
            <a:off x="1131888" y="698500"/>
            <a:ext cx="4591050" cy="3443288"/>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98eac8dd8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298eac8dd8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9:notes"/>
          <p:cNvSpPr txBox="1">
            <a:spLocks noGrp="1"/>
          </p:cNvSpPr>
          <p:nvPr>
            <p:ph type="body" idx="1"/>
          </p:nvPr>
        </p:nvSpPr>
        <p:spPr>
          <a:xfrm>
            <a:off x="914400" y="4387850"/>
            <a:ext cx="5021263" cy="4148138"/>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360"/>
              </a:spcBef>
              <a:spcAft>
                <a:spcPts val="0"/>
              </a:spcAft>
              <a:buSzPts val="1400"/>
              <a:buNone/>
            </a:pPr>
            <a:endParaRPr/>
          </a:p>
        </p:txBody>
      </p:sp>
      <p:sp>
        <p:nvSpPr>
          <p:cNvPr id="293" name="Google Shape;293;p39:notes"/>
          <p:cNvSpPr>
            <a:spLocks noGrp="1" noRot="1" noChangeAspect="1"/>
          </p:cNvSpPr>
          <p:nvPr>
            <p:ph type="sldImg" idx="2"/>
          </p:nvPr>
        </p:nvSpPr>
        <p:spPr>
          <a:xfrm>
            <a:off x="1131888" y="698500"/>
            <a:ext cx="4591050" cy="3443288"/>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50:notes"/>
          <p:cNvSpPr txBox="1">
            <a:spLocks noGrp="1"/>
          </p:cNvSpPr>
          <p:nvPr>
            <p:ph type="body" idx="1"/>
          </p:nvPr>
        </p:nvSpPr>
        <p:spPr>
          <a:xfrm>
            <a:off x="914400" y="4387850"/>
            <a:ext cx="5021263" cy="4148138"/>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360"/>
              </a:spcBef>
              <a:spcAft>
                <a:spcPts val="0"/>
              </a:spcAft>
              <a:buSzPts val="1400"/>
              <a:buNone/>
            </a:pPr>
            <a:endParaRPr dirty="0"/>
          </a:p>
        </p:txBody>
      </p:sp>
      <p:sp>
        <p:nvSpPr>
          <p:cNvPr id="322" name="Google Shape;322;p50:notes"/>
          <p:cNvSpPr>
            <a:spLocks noGrp="1" noRot="1" noChangeAspect="1"/>
          </p:cNvSpPr>
          <p:nvPr>
            <p:ph type="sldImg" idx="2"/>
          </p:nvPr>
        </p:nvSpPr>
        <p:spPr>
          <a:xfrm>
            <a:off x="1131888" y="698500"/>
            <a:ext cx="4591050" cy="3443288"/>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4:notes"/>
          <p:cNvSpPr txBox="1">
            <a:spLocks noGrp="1"/>
          </p:cNvSpPr>
          <p:nvPr>
            <p:ph type="body" idx="1"/>
          </p:nvPr>
        </p:nvSpPr>
        <p:spPr>
          <a:xfrm>
            <a:off x="914400" y="4387850"/>
            <a:ext cx="5021263" cy="4148138"/>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360"/>
              </a:spcBef>
              <a:spcAft>
                <a:spcPts val="0"/>
              </a:spcAft>
              <a:buSzPts val="1400"/>
              <a:buNone/>
            </a:pPr>
            <a:endParaRPr dirty="0"/>
          </a:p>
        </p:txBody>
      </p:sp>
      <p:sp>
        <p:nvSpPr>
          <p:cNvPr id="395" name="Google Shape;395;p24:notes"/>
          <p:cNvSpPr>
            <a:spLocks noGrp="1" noRot="1" noChangeAspect="1"/>
          </p:cNvSpPr>
          <p:nvPr>
            <p:ph type="sldImg" idx="2"/>
          </p:nvPr>
        </p:nvSpPr>
        <p:spPr>
          <a:xfrm>
            <a:off x="1131888" y="698500"/>
            <a:ext cx="4591050" cy="3443288"/>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dirty="0"/>
              <a:t>Slide </a:t>
            </a:r>
            <a:fld id="{6A68D7BD-EE7B-43EB-BA6B-D7A780E6E7A2}" type="slidenum">
              <a:rPr lang="en-US" altLang="en-US" smtClean="0"/>
              <a:pPr>
                <a:defRPr/>
              </a:pPr>
              <a:t>‹#›</a:t>
            </a:fld>
            <a:endParaRPr lang="en-US" altLang="en-US" dirty="0"/>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dirty="0"/>
              <a:t>Slide </a:t>
            </a:r>
            <a:fld id="{D4FA0C20-D616-47F3-A135-1674C8921168}" type="slidenum">
              <a:rPr lang="en-US" altLang="en-US" smtClean="0"/>
              <a:pPr>
                <a:defRPr/>
              </a:pPr>
              <a:t>‹#›</a:t>
            </a:fld>
            <a:endParaRPr lang="en-US" altLang="en-US" dirty="0"/>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2"/>
        <p:cNvGrpSpPr/>
        <p:nvPr/>
      </p:nvGrpSpPr>
      <p:grpSpPr>
        <a:xfrm>
          <a:off x="0" y="0"/>
          <a:ext cx="0" cy="0"/>
          <a:chOff x="0" y="0"/>
          <a:chExt cx="0" cy="0"/>
        </a:xfrm>
      </p:grpSpPr>
      <p:sp>
        <p:nvSpPr>
          <p:cNvPr id="23" name="Google Shape;23;p15"/>
          <p:cNvSpPr txBox="1">
            <a:spLocks noGrp="1"/>
          </p:cNvSpPr>
          <p:nvPr>
            <p:ph type="body" idx="1"/>
          </p:nvPr>
        </p:nvSpPr>
        <p:spPr>
          <a:xfrm>
            <a:off x="514350" y="1381925"/>
            <a:ext cx="8113050" cy="4790400"/>
          </a:xfrm>
          <a:prstGeom prst="rect">
            <a:avLst/>
          </a:prstGeom>
          <a:noFill/>
          <a:ln>
            <a:noFill/>
          </a:ln>
        </p:spPr>
        <p:txBody>
          <a:bodyPr spcFirstLastPara="1" wrap="square" lIns="91425" tIns="45700" rIns="91425" bIns="45700" anchor="t" anchorCtr="0">
            <a:noAutofit/>
          </a:bodyPr>
          <a:lstStyle>
            <a:lvl1pPr marL="342900" lvl="0" indent="-257175" algn="l">
              <a:lnSpc>
                <a:spcPct val="100000"/>
              </a:lnSpc>
              <a:spcBef>
                <a:spcPts val="0"/>
              </a:spcBef>
              <a:spcAft>
                <a:spcPts val="0"/>
              </a:spcAft>
              <a:buClr>
                <a:srgbClr val="434343"/>
              </a:buClr>
              <a:buSzPts val="1800"/>
              <a:buChar char="●"/>
              <a:defRPr>
                <a:solidFill>
                  <a:srgbClr val="434343"/>
                </a:solidFill>
              </a:defRPr>
            </a:lvl1pPr>
            <a:lvl2pPr marL="685800" lvl="1" indent="-257175" algn="l">
              <a:lnSpc>
                <a:spcPct val="100000"/>
              </a:lnSpc>
              <a:spcBef>
                <a:spcPts val="450"/>
              </a:spcBef>
              <a:spcAft>
                <a:spcPts val="0"/>
              </a:spcAft>
              <a:buClr>
                <a:srgbClr val="434343"/>
              </a:buClr>
              <a:buSzPts val="1800"/>
              <a:buChar char="○"/>
              <a:defRPr>
                <a:solidFill>
                  <a:srgbClr val="434343"/>
                </a:solidFill>
              </a:defRPr>
            </a:lvl2pPr>
            <a:lvl3pPr marL="1028700" lvl="2" indent="-257175" algn="l">
              <a:lnSpc>
                <a:spcPct val="100000"/>
              </a:lnSpc>
              <a:spcBef>
                <a:spcPts val="450"/>
              </a:spcBef>
              <a:spcAft>
                <a:spcPts val="0"/>
              </a:spcAft>
              <a:buClr>
                <a:srgbClr val="434343"/>
              </a:buClr>
              <a:buSzPts val="1800"/>
              <a:buChar char="■"/>
              <a:defRPr>
                <a:solidFill>
                  <a:srgbClr val="434343"/>
                </a:solidFill>
              </a:defRPr>
            </a:lvl3pPr>
            <a:lvl4pPr marL="1371600" lvl="3" indent="-257175" algn="l">
              <a:lnSpc>
                <a:spcPct val="100000"/>
              </a:lnSpc>
              <a:spcBef>
                <a:spcPts val="450"/>
              </a:spcBef>
              <a:spcAft>
                <a:spcPts val="0"/>
              </a:spcAft>
              <a:buClr>
                <a:srgbClr val="434343"/>
              </a:buClr>
              <a:buSzPts val="1800"/>
              <a:buChar char="●"/>
              <a:defRPr>
                <a:solidFill>
                  <a:srgbClr val="434343"/>
                </a:solidFill>
              </a:defRPr>
            </a:lvl4pPr>
            <a:lvl5pPr marL="1714500" lvl="4" indent="-257175" algn="l">
              <a:lnSpc>
                <a:spcPct val="100000"/>
              </a:lnSpc>
              <a:spcBef>
                <a:spcPts val="450"/>
              </a:spcBef>
              <a:spcAft>
                <a:spcPts val="0"/>
              </a:spcAft>
              <a:buClr>
                <a:srgbClr val="434343"/>
              </a:buClr>
              <a:buSzPts val="1800"/>
              <a:buChar char="○"/>
              <a:defRPr>
                <a:solidFill>
                  <a:srgbClr val="434343"/>
                </a:solidFill>
              </a:defRPr>
            </a:lvl5pPr>
            <a:lvl6pPr marL="2057400" lvl="5" indent="-257175" algn="l">
              <a:lnSpc>
                <a:spcPct val="90000"/>
              </a:lnSpc>
              <a:spcBef>
                <a:spcPts val="450"/>
              </a:spcBef>
              <a:spcAft>
                <a:spcPts val="0"/>
              </a:spcAft>
              <a:buClr>
                <a:srgbClr val="434343"/>
              </a:buClr>
              <a:buSzPts val="1800"/>
              <a:buChar char="■"/>
              <a:defRPr>
                <a:solidFill>
                  <a:srgbClr val="434343"/>
                </a:solidFill>
              </a:defRPr>
            </a:lvl6pPr>
            <a:lvl7pPr marL="2400300" lvl="6" indent="-257175" algn="l">
              <a:lnSpc>
                <a:spcPct val="90000"/>
              </a:lnSpc>
              <a:spcBef>
                <a:spcPts val="375"/>
              </a:spcBef>
              <a:spcAft>
                <a:spcPts val="0"/>
              </a:spcAft>
              <a:buClr>
                <a:srgbClr val="434343"/>
              </a:buClr>
              <a:buSzPts val="1800"/>
              <a:buChar char="●"/>
              <a:defRPr>
                <a:solidFill>
                  <a:srgbClr val="434343"/>
                </a:solidFill>
              </a:defRPr>
            </a:lvl7pPr>
            <a:lvl8pPr marL="2743200" lvl="7" indent="-257175" algn="l">
              <a:lnSpc>
                <a:spcPct val="90000"/>
              </a:lnSpc>
              <a:spcBef>
                <a:spcPts val="375"/>
              </a:spcBef>
              <a:spcAft>
                <a:spcPts val="0"/>
              </a:spcAft>
              <a:buClr>
                <a:srgbClr val="434343"/>
              </a:buClr>
              <a:buSzPts val="1800"/>
              <a:buChar char="○"/>
              <a:defRPr>
                <a:solidFill>
                  <a:srgbClr val="434343"/>
                </a:solidFill>
              </a:defRPr>
            </a:lvl8pPr>
            <a:lvl9pPr marL="3086100" lvl="8" indent="-257175" algn="l">
              <a:lnSpc>
                <a:spcPct val="90000"/>
              </a:lnSpc>
              <a:spcBef>
                <a:spcPts val="375"/>
              </a:spcBef>
              <a:spcAft>
                <a:spcPts val="0"/>
              </a:spcAft>
              <a:buClr>
                <a:srgbClr val="434343"/>
              </a:buClr>
              <a:buSzPts val="1800"/>
              <a:buChar char="■"/>
              <a:defRPr>
                <a:solidFill>
                  <a:srgbClr val="434343"/>
                </a:solidFill>
              </a:defRPr>
            </a:lvl9pPr>
          </a:lstStyle>
          <a:p>
            <a:endParaRPr/>
          </a:p>
        </p:txBody>
      </p:sp>
      <p:sp>
        <p:nvSpPr>
          <p:cNvPr id="24" name="Google Shape;24;p15"/>
          <p:cNvSpPr txBox="1"/>
          <p:nvPr/>
        </p:nvSpPr>
        <p:spPr>
          <a:xfrm>
            <a:off x="8196173" y="6573482"/>
            <a:ext cx="833625" cy="2463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750" b="0" i="0" u="none" strike="noStrike" cap="none">
                <a:solidFill>
                  <a:srgbClr val="434343"/>
                </a:solidFill>
                <a:latin typeface="Roboto Light"/>
                <a:ea typeface="Roboto Light"/>
                <a:cs typeface="Roboto Light"/>
                <a:sym typeface="Roboto Light"/>
              </a:rPr>
              <a:pPr marL="0" marR="0" lvl="0" indent="0" algn="r" rtl="0">
                <a:lnSpc>
                  <a:spcPct val="100000"/>
                </a:lnSpc>
                <a:spcBef>
                  <a:spcPts val="0"/>
                </a:spcBef>
                <a:spcAft>
                  <a:spcPts val="0"/>
                </a:spcAft>
                <a:buClr>
                  <a:srgbClr val="000000"/>
                </a:buClr>
                <a:buSzPts val="1000"/>
                <a:buFont typeface="Arial"/>
                <a:buNone/>
              </a:pPr>
              <a:t>‹#›</a:t>
            </a:fld>
            <a:endParaRPr sz="750" b="0" i="0" u="none" strike="noStrike" cap="none">
              <a:solidFill>
                <a:srgbClr val="434343"/>
              </a:solidFill>
              <a:latin typeface="Roboto Light"/>
              <a:ea typeface="Roboto Light"/>
              <a:cs typeface="Roboto Light"/>
              <a:sym typeface="Roboto Light"/>
            </a:endParaRPr>
          </a:p>
        </p:txBody>
      </p:sp>
      <p:sp>
        <p:nvSpPr>
          <p:cNvPr id="26" name="Google Shape;26;p15"/>
          <p:cNvSpPr txBox="1"/>
          <p:nvPr/>
        </p:nvSpPr>
        <p:spPr>
          <a:xfrm>
            <a:off x="514350" y="6417925"/>
            <a:ext cx="2311875" cy="3078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750" b="0" i="0" u="none" strike="noStrike" cap="none" dirty="0">
              <a:solidFill>
                <a:srgbClr val="434343"/>
              </a:solidFill>
              <a:latin typeface="Roboto Light"/>
              <a:ea typeface="Roboto Light"/>
              <a:cs typeface="Roboto Light"/>
              <a:sym typeface="Roboto Light"/>
            </a:endParaRPr>
          </a:p>
        </p:txBody>
      </p:sp>
      <p:sp>
        <p:nvSpPr>
          <p:cNvPr id="27" name="Google Shape;27;p15"/>
          <p:cNvSpPr txBox="1">
            <a:spLocks noGrp="1"/>
          </p:cNvSpPr>
          <p:nvPr>
            <p:ph type="title"/>
          </p:nvPr>
        </p:nvSpPr>
        <p:spPr>
          <a:xfrm>
            <a:off x="514350" y="347472"/>
            <a:ext cx="8113050" cy="584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2800"/>
              <a:buFont typeface="Roboto Thin"/>
              <a:buNone/>
              <a:defRPr sz="2100">
                <a:latin typeface="Roboto Thin"/>
                <a:ea typeface="Roboto Thin"/>
                <a:cs typeface="Roboto Thin"/>
                <a:sym typeface="Roboto Thin"/>
              </a:defRPr>
            </a:lvl1pPr>
            <a:lvl2pPr lvl="1" algn="l">
              <a:lnSpc>
                <a:spcPct val="100000"/>
              </a:lnSpc>
              <a:spcBef>
                <a:spcPts val="0"/>
              </a:spcBef>
              <a:spcAft>
                <a:spcPts val="0"/>
              </a:spcAft>
              <a:buSzPts val="2800"/>
              <a:buFont typeface="Roboto Thin"/>
              <a:buNone/>
              <a:defRPr sz="2100">
                <a:latin typeface="Roboto Thin"/>
                <a:ea typeface="Roboto Thin"/>
                <a:cs typeface="Roboto Thin"/>
                <a:sym typeface="Roboto Thin"/>
              </a:defRPr>
            </a:lvl2pPr>
            <a:lvl3pPr lvl="2" algn="l">
              <a:lnSpc>
                <a:spcPct val="100000"/>
              </a:lnSpc>
              <a:spcBef>
                <a:spcPts val="0"/>
              </a:spcBef>
              <a:spcAft>
                <a:spcPts val="0"/>
              </a:spcAft>
              <a:buSzPts val="2800"/>
              <a:buFont typeface="Roboto Thin"/>
              <a:buNone/>
              <a:defRPr sz="2100">
                <a:latin typeface="Roboto Thin"/>
                <a:ea typeface="Roboto Thin"/>
                <a:cs typeface="Roboto Thin"/>
                <a:sym typeface="Roboto Thin"/>
              </a:defRPr>
            </a:lvl3pPr>
            <a:lvl4pPr lvl="3" algn="l">
              <a:lnSpc>
                <a:spcPct val="100000"/>
              </a:lnSpc>
              <a:spcBef>
                <a:spcPts val="0"/>
              </a:spcBef>
              <a:spcAft>
                <a:spcPts val="0"/>
              </a:spcAft>
              <a:buSzPts val="2800"/>
              <a:buFont typeface="Roboto Thin"/>
              <a:buNone/>
              <a:defRPr sz="2100">
                <a:latin typeface="Roboto Thin"/>
                <a:ea typeface="Roboto Thin"/>
                <a:cs typeface="Roboto Thin"/>
                <a:sym typeface="Roboto Thin"/>
              </a:defRPr>
            </a:lvl4pPr>
            <a:lvl5pPr lvl="4" algn="l">
              <a:lnSpc>
                <a:spcPct val="100000"/>
              </a:lnSpc>
              <a:spcBef>
                <a:spcPts val="0"/>
              </a:spcBef>
              <a:spcAft>
                <a:spcPts val="0"/>
              </a:spcAft>
              <a:buSzPts val="2800"/>
              <a:buFont typeface="Roboto Thin"/>
              <a:buNone/>
              <a:defRPr sz="2100">
                <a:latin typeface="Roboto Thin"/>
                <a:ea typeface="Roboto Thin"/>
                <a:cs typeface="Roboto Thin"/>
                <a:sym typeface="Roboto Thin"/>
              </a:defRPr>
            </a:lvl5pPr>
            <a:lvl6pPr lvl="5" algn="l">
              <a:lnSpc>
                <a:spcPct val="100000"/>
              </a:lnSpc>
              <a:spcBef>
                <a:spcPts val="0"/>
              </a:spcBef>
              <a:spcAft>
                <a:spcPts val="0"/>
              </a:spcAft>
              <a:buSzPts val="2800"/>
              <a:buFont typeface="Roboto Thin"/>
              <a:buNone/>
              <a:defRPr sz="2100">
                <a:latin typeface="Roboto Thin"/>
                <a:ea typeface="Roboto Thin"/>
                <a:cs typeface="Roboto Thin"/>
                <a:sym typeface="Roboto Thin"/>
              </a:defRPr>
            </a:lvl6pPr>
            <a:lvl7pPr lvl="6" algn="l">
              <a:lnSpc>
                <a:spcPct val="100000"/>
              </a:lnSpc>
              <a:spcBef>
                <a:spcPts val="0"/>
              </a:spcBef>
              <a:spcAft>
                <a:spcPts val="0"/>
              </a:spcAft>
              <a:buSzPts val="2800"/>
              <a:buFont typeface="Roboto Thin"/>
              <a:buNone/>
              <a:defRPr sz="2100">
                <a:latin typeface="Roboto Thin"/>
                <a:ea typeface="Roboto Thin"/>
                <a:cs typeface="Roboto Thin"/>
                <a:sym typeface="Roboto Thin"/>
              </a:defRPr>
            </a:lvl7pPr>
            <a:lvl8pPr lvl="7" algn="l">
              <a:lnSpc>
                <a:spcPct val="100000"/>
              </a:lnSpc>
              <a:spcBef>
                <a:spcPts val="0"/>
              </a:spcBef>
              <a:spcAft>
                <a:spcPts val="0"/>
              </a:spcAft>
              <a:buSzPts val="2800"/>
              <a:buFont typeface="Roboto Thin"/>
              <a:buNone/>
              <a:defRPr sz="2100">
                <a:latin typeface="Roboto Thin"/>
                <a:ea typeface="Roboto Thin"/>
                <a:cs typeface="Roboto Thin"/>
                <a:sym typeface="Roboto Thin"/>
              </a:defRPr>
            </a:lvl8pPr>
            <a:lvl9pPr lvl="8" algn="l">
              <a:lnSpc>
                <a:spcPct val="100000"/>
              </a:lnSpc>
              <a:spcBef>
                <a:spcPts val="0"/>
              </a:spcBef>
              <a:spcAft>
                <a:spcPts val="0"/>
              </a:spcAft>
              <a:buSzPts val="2800"/>
              <a:buFont typeface="Roboto Thin"/>
              <a:buNone/>
              <a:defRPr sz="2100">
                <a:latin typeface="Roboto Thin"/>
                <a:ea typeface="Roboto Thin"/>
                <a:cs typeface="Roboto Thin"/>
                <a:sym typeface="Roboto Thin"/>
              </a:defRPr>
            </a:lvl9pPr>
          </a:lstStyle>
          <a:p>
            <a:endParaRPr/>
          </a:p>
        </p:txBody>
      </p:sp>
      <p:sp>
        <p:nvSpPr>
          <p:cNvPr id="29" name="Google Shape;29;p15"/>
          <p:cNvSpPr txBox="1">
            <a:spLocks noGrp="1"/>
          </p:cNvSpPr>
          <p:nvPr>
            <p:ph type="title" idx="2"/>
          </p:nvPr>
        </p:nvSpPr>
        <p:spPr>
          <a:xfrm>
            <a:off x="514350" y="795149"/>
            <a:ext cx="8113050" cy="347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00000"/>
              </a:buClr>
              <a:buSzPts val="1800"/>
              <a:buFont typeface="Roboto Thin"/>
              <a:buNone/>
              <a:defRPr sz="1350">
                <a:solidFill>
                  <a:srgbClr val="000000"/>
                </a:solidFill>
                <a:latin typeface="Roboto Thin"/>
                <a:ea typeface="Roboto Thin"/>
                <a:cs typeface="Roboto Thin"/>
                <a:sym typeface="Roboto Thin"/>
              </a:defRPr>
            </a:lvl1pPr>
            <a:lvl2pPr lvl="1" algn="l">
              <a:lnSpc>
                <a:spcPct val="100000"/>
              </a:lnSpc>
              <a:spcBef>
                <a:spcPts val="0"/>
              </a:spcBef>
              <a:spcAft>
                <a:spcPts val="0"/>
              </a:spcAft>
              <a:buClr>
                <a:srgbClr val="000000"/>
              </a:buClr>
              <a:buSzPts val="1800"/>
              <a:buFont typeface="Roboto Thin"/>
              <a:buNone/>
              <a:defRPr>
                <a:solidFill>
                  <a:srgbClr val="000000"/>
                </a:solidFill>
                <a:latin typeface="Roboto Thin"/>
                <a:ea typeface="Roboto Thin"/>
                <a:cs typeface="Roboto Thin"/>
                <a:sym typeface="Roboto Thin"/>
              </a:defRPr>
            </a:lvl2pPr>
            <a:lvl3pPr lvl="2" algn="l">
              <a:lnSpc>
                <a:spcPct val="100000"/>
              </a:lnSpc>
              <a:spcBef>
                <a:spcPts val="0"/>
              </a:spcBef>
              <a:spcAft>
                <a:spcPts val="0"/>
              </a:spcAft>
              <a:buClr>
                <a:srgbClr val="000000"/>
              </a:buClr>
              <a:buSzPts val="1800"/>
              <a:buFont typeface="Roboto Thin"/>
              <a:buNone/>
              <a:defRPr>
                <a:solidFill>
                  <a:srgbClr val="000000"/>
                </a:solidFill>
                <a:latin typeface="Roboto Thin"/>
                <a:ea typeface="Roboto Thin"/>
                <a:cs typeface="Roboto Thin"/>
                <a:sym typeface="Roboto Thin"/>
              </a:defRPr>
            </a:lvl3pPr>
            <a:lvl4pPr lvl="3" algn="l">
              <a:lnSpc>
                <a:spcPct val="100000"/>
              </a:lnSpc>
              <a:spcBef>
                <a:spcPts val="0"/>
              </a:spcBef>
              <a:spcAft>
                <a:spcPts val="0"/>
              </a:spcAft>
              <a:buClr>
                <a:srgbClr val="000000"/>
              </a:buClr>
              <a:buSzPts val="1800"/>
              <a:buFont typeface="Roboto Thin"/>
              <a:buNone/>
              <a:defRPr>
                <a:solidFill>
                  <a:srgbClr val="000000"/>
                </a:solidFill>
                <a:latin typeface="Roboto Thin"/>
                <a:ea typeface="Roboto Thin"/>
                <a:cs typeface="Roboto Thin"/>
                <a:sym typeface="Roboto Thin"/>
              </a:defRPr>
            </a:lvl4pPr>
            <a:lvl5pPr lvl="4" algn="l">
              <a:lnSpc>
                <a:spcPct val="100000"/>
              </a:lnSpc>
              <a:spcBef>
                <a:spcPts val="0"/>
              </a:spcBef>
              <a:spcAft>
                <a:spcPts val="0"/>
              </a:spcAft>
              <a:buClr>
                <a:srgbClr val="000000"/>
              </a:buClr>
              <a:buSzPts val="1800"/>
              <a:buFont typeface="Roboto Thin"/>
              <a:buNone/>
              <a:defRPr>
                <a:solidFill>
                  <a:srgbClr val="000000"/>
                </a:solidFill>
                <a:latin typeface="Roboto Thin"/>
                <a:ea typeface="Roboto Thin"/>
                <a:cs typeface="Roboto Thin"/>
                <a:sym typeface="Roboto Thin"/>
              </a:defRPr>
            </a:lvl5pPr>
            <a:lvl6pPr lvl="5" algn="l">
              <a:lnSpc>
                <a:spcPct val="100000"/>
              </a:lnSpc>
              <a:spcBef>
                <a:spcPts val="0"/>
              </a:spcBef>
              <a:spcAft>
                <a:spcPts val="0"/>
              </a:spcAft>
              <a:buClr>
                <a:srgbClr val="000000"/>
              </a:buClr>
              <a:buSzPts val="1800"/>
              <a:buFont typeface="Roboto Thin"/>
              <a:buNone/>
              <a:defRPr>
                <a:solidFill>
                  <a:srgbClr val="000000"/>
                </a:solidFill>
                <a:latin typeface="Roboto Thin"/>
                <a:ea typeface="Roboto Thin"/>
                <a:cs typeface="Roboto Thin"/>
                <a:sym typeface="Roboto Thin"/>
              </a:defRPr>
            </a:lvl6pPr>
            <a:lvl7pPr lvl="6" algn="l">
              <a:lnSpc>
                <a:spcPct val="100000"/>
              </a:lnSpc>
              <a:spcBef>
                <a:spcPts val="0"/>
              </a:spcBef>
              <a:spcAft>
                <a:spcPts val="0"/>
              </a:spcAft>
              <a:buClr>
                <a:srgbClr val="000000"/>
              </a:buClr>
              <a:buSzPts val="1800"/>
              <a:buFont typeface="Roboto Thin"/>
              <a:buNone/>
              <a:defRPr>
                <a:solidFill>
                  <a:srgbClr val="000000"/>
                </a:solidFill>
                <a:latin typeface="Roboto Thin"/>
                <a:ea typeface="Roboto Thin"/>
                <a:cs typeface="Roboto Thin"/>
                <a:sym typeface="Roboto Thin"/>
              </a:defRPr>
            </a:lvl7pPr>
            <a:lvl8pPr lvl="7" algn="l">
              <a:lnSpc>
                <a:spcPct val="100000"/>
              </a:lnSpc>
              <a:spcBef>
                <a:spcPts val="0"/>
              </a:spcBef>
              <a:spcAft>
                <a:spcPts val="0"/>
              </a:spcAft>
              <a:buClr>
                <a:srgbClr val="000000"/>
              </a:buClr>
              <a:buSzPts val="1800"/>
              <a:buFont typeface="Roboto Thin"/>
              <a:buNone/>
              <a:defRPr>
                <a:solidFill>
                  <a:srgbClr val="000000"/>
                </a:solidFill>
                <a:latin typeface="Roboto Thin"/>
                <a:ea typeface="Roboto Thin"/>
                <a:cs typeface="Roboto Thin"/>
                <a:sym typeface="Roboto Thin"/>
              </a:defRPr>
            </a:lvl8pPr>
            <a:lvl9pPr lvl="8" algn="l">
              <a:lnSpc>
                <a:spcPct val="100000"/>
              </a:lnSpc>
              <a:spcBef>
                <a:spcPts val="0"/>
              </a:spcBef>
              <a:spcAft>
                <a:spcPts val="0"/>
              </a:spcAft>
              <a:buClr>
                <a:srgbClr val="000000"/>
              </a:buClr>
              <a:buSzPts val="1800"/>
              <a:buFont typeface="Roboto Thin"/>
              <a:buNone/>
              <a:defRPr>
                <a:solidFill>
                  <a:srgbClr val="000000"/>
                </a:solidFill>
                <a:latin typeface="Roboto Thin"/>
                <a:ea typeface="Roboto Thin"/>
                <a:cs typeface="Roboto Thin"/>
                <a:sym typeface="Roboto Thin"/>
              </a:defRPr>
            </a:lvl9pPr>
          </a:lstStyle>
          <a:p>
            <a:endParaRPr/>
          </a:p>
        </p:txBody>
      </p:sp>
    </p:spTree>
    <p:extLst>
      <p:ext uri="{BB962C8B-B14F-4D97-AF65-F5344CB8AC3E}">
        <p14:creationId xmlns:p14="http://schemas.microsoft.com/office/powerpoint/2010/main" val="2336748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dirty="0"/>
              <a:t>Slid</a:t>
            </a:r>
            <a:fld id="{0F04E8E9-279B-42CA-B6E8-61A287E0027B}"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a:t>
            </a:r>
            <a:r>
              <a:rPr lang="en-GB" dirty="0" err="1"/>
              <a:t>te</a:t>
            </a:r>
            <a:r>
              <a:rPr lang="en-GB" dirty="0"/>
              <a: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dirty="0"/>
              <a:t>Slide </a:t>
            </a:r>
            <a:fld id="{48BD2DDC-C4F9-4DA1-A63E-D3965D205843}" type="slidenum">
              <a:rPr lang="en-US" altLang="en-US" smtClean="0"/>
              <a:pPr>
                <a:defRPr/>
              </a:pPr>
              <a:t>‹#›</a:t>
            </a:fld>
            <a:endParaRPr lang="en-US" altLang="en-US" dirty="0"/>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15-23-0285-02-04ab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November 2023</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
        <p:nvSpPr>
          <p:cNvPr id="4" name="TextBox 3">
            <a:extLst>
              <a:ext uri="{FF2B5EF4-FFF2-40B4-BE49-F238E27FC236}">
                <a16:creationId xmlns:a16="http://schemas.microsoft.com/office/drawing/2014/main" id="{CF9A1B2C-4192-481E-A881-0EFC31D99970}"/>
              </a:ext>
            </a:extLst>
          </p:cNvPr>
          <p:cNvSpPr txBox="1"/>
          <p:nvPr userDrawn="1"/>
        </p:nvSpPr>
        <p:spPr>
          <a:xfrm>
            <a:off x="7092280" y="6517501"/>
            <a:ext cx="1440972" cy="276999"/>
          </a:xfrm>
          <a:prstGeom prst="rect">
            <a:avLst/>
          </a:prstGeom>
          <a:noFill/>
        </p:spPr>
        <p:txBody>
          <a:bodyPr wrap="none" rtlCol="0">
            <a:spAutoFit/>
          </a:bodyPr>
          <a:lstStyle/>
          <a:p>
            <a:r>
              <a:rPr lang="en-US" dirty="0">
                <a:solidFill>
                  <a:schemeClr val="tx1"/>
                </a:solidFill>
              </a:rPr>
              <a:t>Carlos Aldana, et. al</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9"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5203605"/>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Effect of no-LBT NB on 802.11 devices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Carlos Aldana (Meta), Qiong Wu (Meta), Guoqing Li (Meta), Davide Magrin (Meta), Kumail Haider (Meta), Connor Kennedy (Meta), Claudio da Silva (Meta)</a:t>
            </a:r>
          </a:p>
          <a:p>
            <a:pPr eaLnBrk="1" hangingPunct="1">
              <a:spcBef>
                <a:spcPct val="0"/>
              </a:spcBef>
              <a:buClrTx/>
              <a:buFontTx/>
              <a:buNone/>
              <a:defRPr/>
            </a:pPr>
            <a:r>
              <a:rPr lang="en-US" altLang="en-US" sz="1600" b="1" dirty="0">
                <a:latin typeface="Times New Roman" panose="02020603050405020304" pitchFamily="18" charset="0"/>
              </a:rPr>
              <a:t>Address : </a:t>
            </a:r>
            <a:r>
              <a:rPr lang="en-US" altLang="en-US" sz="1600" dirty="0">
                <a:latin typeface="Times New Roman" panose="02020603050405020304" pitchFamily="18" charset="0"/>
                <a:cs typeface="Times New Roman" panose="02020603050405020304" pitchFamily="18" charset="0"/>
              </a:rPr>
              <a:t>[</a:t>
            </a:r>
            <a:r>
              <a:rPr lang="en-US" altLang="en-US" sz="1600" dirty="0">
                <a:solidFill>
                  <a:schemeClr val="tx1"/>
                </a:solidFill>
                <a:latin typeface="Times New Roman" panose="02020603050405020304" pitchFamily="18" charset="0"/>
                <a:cs typeface="Times New Roman" panose="02020603050405020304" pitchFamily="18" charset="0"/>
              </a:rPr>
              <a:t>1 Hacker Way, Menlo Park, CA 94025]</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caldana</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qiongwu</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guoqingli</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davidmagrin</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haiderkumail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connork</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claudiodasilva</a:t>
            </a:r>
            <a:r>
              <a:rPr lang="en-US" altLang="en-US" sz="1600" dirty="0">
                <a:latin typeface="Times New Roman" panose="02020603050405020304" pitchFamily="18" charset="0"/>
              </a:rPr>
              <a:t> (at) meta.com]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defRPr/>
            </a:pPr>
            <a:r>
              <a:rPr lang="en-US" altLang="en-US" sz="1600" b="1" dirty="0">
                <a:latin typeface="Times New Roman" panose="02020603050405020304" pitchFamily="18" charset="0"/>
              </a:rPr>
              <a:t>Abstract: </a:t>
            </a:r>
            <a:r>
              <a:rPr lang="en-US" altLang="en-US" sz="1600" dirty="0">
                <a:solidFill>
                  <a:srgbClr val="FF0000"/>
                </a:solidFill>
              </a:rPr>
              <a:t> </a:t>
            </a:r>
            <a:r>
              <a:rPr lang="en-US" altLang="en-US" sz="1600" dirty="0">
                <a:solidFill>
                  <a:schemeClr val="tx1"/>
                </a:solidFill>
                <a:latin typeface="Times New Roman" panose="02020603050405020304" pitchFamily="18" charset="0"/>
                <a:cs typeface="Times New Roman" panose="02020603050405020304" pitchFamily="18" charset="0"/>
              </a:rPr>
              <a:t>[This provides experimental </a:t>
            </a:r>
            <a:r>
              <a:rPr lang="en-US" altLang="en-US" sz="1600">
                <a:solidFill>
                  <a:schemeClr val="tx1"/>
                </a:solidFill>
                <a:latin typeface="Times New Roman" panose="02020603050405020304" pitchFamily="18" charset="0"/>
                <a:cs typeface="Times New Roman" panose="02020603050405020304" pitchFamily="18" charset="0"/>
              </a:rPr>
              <a:t>and simulation </a:t>
            </a:r>
            <a:r>
              <a:rPr lang="en-US" altLang="en-US" sz="1600" dirty="0">
                <a:solidFill>
                  <a:schemeClr val="tx1"/>
                </a:solidFill>
                <a:latin typeface="Times New Roman" panose="02020603050405020304" pitchFamily="18" charset="0"/>
                <a:cs typeface="Times New Roman" panose="02020603050405020304" pitchFamily="18" charset="0"/>
              </a:rPr>
              <a:t>results of how no-LBT NB affects 802.11 devices]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[Suggests a way forward to improve coexistence]</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body" idx="1"/>
          </p:nvPr>
        </p:nvSpPr>
        <p:spPr>
          <a:xfrm>
            <a:off x="514350" y="1779394"/>
            <a:ext cx="8472638" cy="438525"/>
          </a:xfrm>
          <a:prstGeom prst="rect">
            <a:avLst/>
          </a:prstGeom>
          <a:noFill/>
          <a:ln>
            <a:noFill/>
          </a:ln>
        </p:spPr>
        <p:txBody>
          <a:bodyPr spcFirstLastPara="1" wrap="square" lIns="68550" tIns="34275" rIns="68550" bIns="34275" anchor="t" anchorCtr="0">
            <a:noAutofit/>
          </a:bodyPr>
          <a:lstStyle/>
          <a:p>
            <a:pPr marL="342900" lvl="0" indent="-285750" algn="l" rtl="0">
              <a:lnSpc>
                <a:spcPct val="115000"/>
              </a:lnSpc>
              <a:spcBef>
                <a:spcPts val="0"/>
              </a:spcBef>
              <a:spcAft>
                <a:spcPts val="0"/>
              </a:spcAft>
              <a:buSzPts val="2400"/>
              <a:buChar char="●"/>
            </a:pPr>
            <a:r>
              <a:rPr lang="en-US" sz="1800" dirty="0"/>
              <a:t>BLE with dwell time 2.1ms with a packet interval of 6.25ms, 34% duty cycle</a:t>
            </a:r>
            <a:endParaRPr sz="1800" dirty="0"/>
          </a:p>
        </p:txBody>
      </p:sp>
      <p:sp>
        <p:nvSpPr>
          <p:cNvPr id="169" name="Google Shape;169;p9"/>
          <p:cNvSpPr txBox="1">
            <a:spLocks noGrp="1"/>
          </p:cNvSpPr>
          <p:nvPr>
            <p:ph type="title"/>
          </p:nvPr>
        </p:nvSpPr>
        <p:spPr>
          <a:xfrm>
            <a:off x="514350" y="1117854"/>
            <a:ext cx="8113050" cy="4385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Clr>
                <a:schemeClr val="dk2"/>
              </a:buClr>
              <a:buSzPts val="2800"/>
              <a:buFont typeface="Roboto Thin"/>
              <a:buNone/>
            </a:pPr>
            <a:r>
              <a:rPr lang="en-US" sz="4000" dirty="0">
                <a:solidFill>
                  <a:schemeClr val="dk1"/>
                </a:solidFill>
                <a:latin typeface="Arial"/>
                <a:ea typeface="Arial"/>
                <a:cs typeface="Arial"/>
                <a:sym typeface="Arial"/>
              </a:rPr>
              <a:t>NB Profile 4 (255 bytes)</a:t>
            </a:r>
            <a:endParaRPr sz="4000" dirty="0">
              <a:solidFill>
                <a:schemeClr val="dk1"/>
              </a:solidFill>
              <a:latin typeface="Arial"/>
              <a:ea typeface="Arial"/>
              <a:cs typeface="Arial"/>
              <a:sym typeface="Arial"/>
            </a:endParaRPr>
          </a:p>
        </p:txBody>
      </p:sp>
      <p:sp>
        <p:nvSpPr>
          <p:cNvPr id="170" name="Google Shape;170;p9"/>
          <p:cNvSpPr txBox="1"/>
          <p:nvPr/>
        </p:nvSpPr>
        <p:spPr>
          <a:xfrm>
            <a:off x="4211638" y="6554788"/>
            <a:ext cx="655637" cy="23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Times New Roman"/>
                <a:ea typeface="Times New Roman"/>
                <a:cs typeface="Times New Roman"/>
                <a:sym typeface="Times New Roman"/>
              </a:rPr>
              <a:t>Slide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dirty="0">
              <a:solidFill>
                <a:schemeClr val="dk1"/>
              </a:solidFill>
              <a:latin typeface="Times New Roman"/>
              <a:ea typeface="Times New Roman"/>
              <a:cs typeface="Times New Roman"/>
              <a:sym typeface="Times New Roman"/>
            </a:endParaRPr>
          </a:p>
        </p:txBody>
      </p:sp>
      <p:pic>
        <p:nvPicPr>
          <p:cNvPr id="171" name="Google Shape;171;p9"/>
          <p:cNvPicPr preferRelativeResize="0"/>
          <p:nvPr/>
        </p:nvPicPr>
        <p:blipFill rotWithShape="1">
          <a:blip r:embed="rId3">
            <a:alphaModFix/>
          </a:blip>
          <a:srcRect/>
          <a:stretch/>
        </p:blipFill>
        <p:spPr>
          <a:xfrm>
            <a:off x="1621305" y="2492896"/>
            <a:ext cx="5901389" cy="3592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8"/>
          <p:cNvPicPr preferRelativeResize="0"/>
          <p:nvPr/>
        </p:nvPicPr>
        <p:blipFill rotWithShape="1">
          <a:blip r:embed="rId3">
            <a:alphaModFix/>
          </a:blip>
          <a:srcRect/>
          <a:stretch/>
        </p:blipFill>
        <p:spPr>
          <a:xfrm>
            <a:off x="2026876" y="2719986"/>
            <a:ext cx="5070378" cy="3764414"/>
          </a:xfrm>
          <a:prstGeom prst="rect">
            <a:avLst/>
          </a:prstGeom>
          <a:noFill/>
          <a:ln>
            <a:noFill/>
          </a:ln>
        </p:spPr>
      </p:pic>
      <p:sp>
        <p:nvSpPr>
          <p:cNvPr id="186" name="Google Shape;186;p8"/>
          <p:cNvSpPr txBox="1"/>
          <p:nvPr/>
        </p:nvSpPr>
        <p:spPr>
          <a:xfrm>
            <a:off x="3427537" y="2401935"/>
            <a:ext cx="2288925" cy="533072"/>
          </a:xfrm>
          <a:prstGeom prst="rect">
            <a:avLst/>
          </a:prstGeom>
          <a:noFill/>
          <a:ln>
            <a:noFill/>
          </a:ln>
        </p:spPr>
        <p:txBody>
          <a:bodyPr spcFirstLastPara="1" wrap="square" lIns="68569" tIns="68569" rIns="68569" bIns="68569" anchor="t" anchorCtr="0">
            <a:spAutoFit/>
          </a:bodyPr>
          <a:lstStyle/>
          <a:p>
            <a:pPr algn="ctr">
              <a:lnSpc>
                <a:spcPct val="115000"/>
              </a:lnSpc>
              <a:spcBef>
                <a:spcPts val="750"/>
              </a:spcBef>
              <a:spcAft>
                <a:spcPts val="0"/>
              </a:spcAft>
              <a:buClr>
                <a:srgbClr val="000000"/>
              </a:buClr>
              <a:buSzPts val="2200"/>
            </a:pPr>
            <a:r>
              <a:rPr lang="en-US" sz="1650" dirty="0">
                <a:solidFill>
                  <a:schemeClr val="dk1"/>
                </a:solidFill>
                <a:latin typeface="Helvetica Neue Light"/>
                <a:ea typeface="Helvetica Neue Light"/>
                <a:cs typeface="Helvetica Neue Light"/>
                <a:sym typeface="Helvetica Neue Light"/>
              </a:rPr>
              <a:t>Uplink</a:t>
            </a:r>
            <a:endParaRPr sz="1650" dirty="0">
              <a:solidFill>
                <a:schemeClr val="dk1"/>
              </a:solidFill>
              <a:latin typeface="Helvetica Neue Light"/>
              <a:ea typeface="Helvetica Neue Light"/>
              <a:cs typeface="Helvetica Neue Light"/>
              <a:sym typeface="Helvetica Neue Light"/>
            </a:endParaRPr>
          </a:p>
        </p:txBody>
      </p:sp>
      <p:sp>
        <p:nvSpPr>
          <p:cNvPr id="187" name="Google Shape;187;p8"/>
          <p:cNvSpPr txBox="1">
            <a:spLocks noGrp="1"/>
          </p:cNvSpPr>
          <p:nvPr>
            <p:ph type="body" idx="1"/>
          </p:nvPr>
        </p:nvSpPr>
        <p:spPr>
          <a:xfrm>
            <a:off x="514350" y="1617281"/>
            <a:ext cx="8498032"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285750">
              <a:lnSpc>
                <a:spcPct val="115000"/>
              </a:lnSpc>
              <a:buSzPts val="2400"/>
            </a:pPr>
            <a:r>
              <a:rPr lang="en-US" sz="1800" dirty="0">
                <a:solidFill>
                  <a:schemeClr val="tx1"/>
                </a:solidFill>
              </a:rPr>
              <a:t>802.11 throughput is 0 when the NB power is -60dBm or -50dBm.  At these interference levels, NB interferer completely prevents DUT from transmitting because 802.11 performs LBT. </a:t>
            </a:r>
            <a:endParaRPr sz="1800" dirty="0">
              <a:solidFill>
                <a:schemeClr val="tx1"/>
              </a:solidFill>
            </a:endParaRPr>
          </a:p>
        </p:txBody>
      </p:sp>
      <p:sp>
        <p:nvSpPr>
          <p:cNvPr id="188" name="Google Shape;188;p8"/>
          <p:cNvSpPr txBox="1"/>
          <p:nvPr/>
        </p:nvSpPr>
        <p:spPr>
          <a:xfrm>
            <a:off x="2940075" y="5411119"/>
            <a:ext cx="3721950" cy="276977"/>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900">
                <a:latin typeface="Helvetica Neue Light"/>
                <a:ea typeface="Helvetica Neue Light"/>
                <a:cs typeface="Helvetica Neue Light"/>
                <a:sym typeface="Helvetica Neue Light"/>
              </a:rPr>
              <a:t>Note that 0 dB Attenuation is equivalent to -31 dBm RSSI</a:t>
            </a:r>
            <a:endParaRPr sz="900">
              <a:latin typeface="Helvetica Neue Light"/>
              <a:ea typeface="Helvetica Neue Light"/>
              <a:cs typeface="Helvetica Neue Light"/>
              <a:sym typeface="Helvetica Neue Light"/>
            </a:endParaRPr>
          </a:p>
        </p:txBody>
      </p:sp>
      <p:sp>
        <p:nvSpPr>
          <p:cNvPr id="3" name="TextBox 2">
            <a:extLst>
              <a:ext uri="{FF2B5EF4-FFF2-40B4-BE49-F238E27FC236}">
                <a16:creationId xmlns:a16="http://schemas.microsoft.com/office/drawing/2014/main" id="{3E255353-DE4A-8175-AB89-0CA84179C831}"/>
              </a:ext>
            </a:extLst>
          </p:cNvPr>
          <p:cNvSpPr txBox="1"/>
          <p:nvPr/>
        </p:nvSpPr>
        <p:spPr>
          <a:xfrm>
            <a:off x="7062250" y="3580573"/>
            <a:ext cx="1392638" cy="369332"/>
          </a:xfrm>
          <a:prstGeom prst="rect">
            <a:avLst/>
          </a:prstGeom>
          <a:noFill/>
        </p:spPr>
        <p:txBody>
          <a:bodyPr wrap="square" rtlCol="0">
            <a:spAutoFit/>
          </a:bodyPr>
          <a:lstStyle/>
          <a:p>
            <a:r>
              <a:rPr lang="en-US" sz="900" dirty="0"/>
              <a:t>Attenuation is ATT1 or ATT2?</a:t>
            </a:r>
          </a:p>
        </p:txBody>
      </p:sp>
      <p:sp>
        <p:nvSpPr>
          <p:cNvPr id="6" name="Google Shape;202;p10">
            <a:extLst>
              <a:ext uri="{FF2B5EF4-FFF2-40B4-BE49-F238E27FC236}">
                <a16:creationId xmlns:a16="http://schemas.microsoft.com/office/drawing/2014/main" id="{33E37A12-E8E1-EA24-23C1-F4B69E8E0B48}"/>
              </a:ext>
            </a:extLst>
          </p:cNvPr>
          <p:cNvSpPr txBox="1">
            <a:spLocks/>
          </p:cNvSpPr>
          <p:nvPr/>
        </p:nvSpPr>
        <p:spPr bwMode="auto">
          <a:xfrm>
            <a:off x="2126507" y="654438"/>
            <a:ext cx="4890986" cy="61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69" tIns="34275" rIns="68569" bIns="34275" numCol="1" anchor="t" anchorCtr="0" compatLnSpc="1">
            <a:prstTxWarp prst="textNoShape">
              <a:avLst/>
            </a:prstTxWarp>
            <a:noAutofit/>
          </a:bodyPr>
          <a:lstStyle>
            <a:lvl1pPr lvl="0" algn="l" defTabSz="449263" rtl="0" eaLnBrk="0" fontAlgn="base" hangingPunct="0">
              <a:lnSpc>
                <a:spcPct val="100000"/>
              </a:lnSpc>
              <a:spcBef>
                <a:spcPts val="0"/>
              </a:spcBef>
              <a:spcAft>
                <a:spcPts val="0"/>
              </a:spcAft>
              <a:buClr>
                <a:schemeClr val="dk2"/>
              </a:buClr>
              <a:buSzPts val="2800"/>
              <a:buFont typeface="Roboto Thin"/>
              <a:buNone/>
              <a:defRPr sz="2100">
                <a:solidFill>
                  <a:srgbClr val="000000"/>
                </a:solidFill>
                <a:latin typeface="Roboto Thin"/>
                <a:ea typeface="Roboto Thin"/>
                <a:cs typeface="Roboto Thin"/>
                <a:sym typeface="Roboto Thin"/>
              </a:defRPr>
            </a:lvl1pPr>
            <a:lvl2pPr lvl="1"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2pPr>
            <a:lvl3pPr lvl="2"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3pPr>
            <a:lvl4pPr lvl="3"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4pPr>
            <a:lvl5pPr lvl="4"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5pPr>
            <a:lvl6pPr marL="2514600" lvl="5" indent="-228600"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6pPr>
            <a:lvl7pPr marL="2971800" lvl="6" indent="-228600"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7pPr>
            <a:lvl8pPr marL="3429000" lvl="7" indent="-228600"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8pPr>
            <a:lvl9pPr marL="3886200" lvl="8" indent="-228600"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9pPr>
          </a:lstStyle>
          <a:p>
            <a:pPr algn="ctr"/>
            <a:r>
              <a:rPr lang="en-US" sz="3200" kern="0" dirty="0">
                <a:solidFill>
                  <a:schemeClr val="dk1"/>
                </a:solidFill>
                <a:latin typeface="+mj-lt"/>
              </a:rPr>
              <a:t>NB Profile 1 at 5178MHz</a:t>
            </a:r>
          </a:p>
        </p:txBody>
      </p:sp>
      <p:sp>
        <p:nvSpPr>
          <p:cNvPr id="2" name="TextBox 1">
            <a:extLst>
              <a:ext uri="{FF2B5EF4-FFF2-40B4-BE49-F238E27FC236}">
                <a16:creationId xmlns:a16="http://schemas.microsoft.com/office/drawing/2014/main" id="{BD5F2A3A-60B7-DD5D-AFC4-CC97777B86A4}"/>
              </a:ext>
            </a:extLst>
          </p:cNvPr>
          <p:cNvSpPr txBox="1"/>
          <p:nvPr/>
        </p:nvSpPr>
        <p:spPr>
          <a:xfrm>
            <a:off x="3150463" y="5457263"/>
            <a:ext cx="2565999" cy="646331"/>
          </a:xfrm>
          <a:prstGeom prst="rect">
            <a:avLst/>
          </a:prstGeom>
          <a:noFill/>
        </p:spPr>
        <p:txBody>
          <a:bodyPr wrap="square" rtlCol="0">
            <a:spAutoFit/>
          </a:bodyPr>
          <a:lstStyle/>
          <a:p>
            <a:r>
              <a:rPr lang="en-US" dirty="0">
                <a:solidFill>
                  <a:schemeClr val="tx1"/>
                </a:solidFill>
              </a:rPr>
              <a:t>NOTE:</a:t>
            </a:r>
          </a:p>
          <a:p>
            <a:r>
              <a:rPr lang="en-US" dirty="0">
                <a:solidFill>
                  <a:schemeClr val="tx1"/>
                </a:solidFill>
              </a:rPr>
              <a:t>802.11 throughput is 0 when</a:t>
            </a:r>
          </a:p>
          <a:p>
            <a:r>
              <a:rPr lang="en-US" dirty="0">
                <a:solidFill>
                  <a:schemeClr val="tx1"/>
                </a:solidFill>
              </a:rPr>
              <a:t>NB power is &gt;= -60 dBm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5" name="Google Shape;195;p9"/>
          <p:cNvPicPr preferRelativeResize="0"/>
          <p:nvPr/>
        </p:nvPicPr>
        <p:blipFill rotWithShape="1">
          <a:blip r:embed="rId3">
            <a:alphaModFix/>
          </a:blip>
          <a:srcRect t="8908" r="7808"/>
          <a:stretch/>
        </p:blipFill>
        <p:spPr>
          <a:xfrm>
            <a:off x="1979712" y="1700808"/>
            <a:ext cx="5401725" cy="4433712"/>
          </a:xfrm>
          <a:prstGeom prst="rect">
            <a:avLst/>
          </a:prstGeom>
          <a:noFill/>
          <a:ln>
            <a:noFill/>
          </a:ln>
        </p:spPr>
      </p:pic>
      <p:sp>
        <p:nvSpPr>
          <p:cNvPr id="197" name="Google Shape;197;p9"/>
          <p:cNvSpPr txBox="1"/>
          <p:nvPr/>
        </p:nvSpPr>
        <p:spPr>
          <a:xfrm>
            <a:off x="4499992" y="1340768"/>
            <a:ext cx="933326" cy="533072"/>
          </a:xfrm>
          <a:prstGeom prst="rect">
            <a:avLst/>
          </a:prstGeom>
          <a:noFill/>
          <a:ln>
            <a:noFill/>
          </a:ln>
        </p:spPr>
        <p:txBody>
          <a:bodyPr spcFirstLastPara="1" wrap="square" lIns="68569" tIns="68569" rIns="68569" bIns="68569" anchor="t" anchorCtr="0">
            <a:spAutoFit/>
          </a:bodyPr>
          <a:lstStyle/>
          <a:p>
            <a:pPr algn="ctr">
              <a:lnSpc>
                <a:spcPct val="115000"/>
              </a:lnSpc>
              <a:spcBef>
                <a:spcPts val="750"/>
              </a:spcBef>
              <a:spcAft>
                <a:spcPts val="0"/>
              </a:spcAft>
              <a:buClr>
                <a:srgbClr val="000000"/>
              </a:buClr>
              <a:buSzPts val="2200"/>
            </a:pPr>
            <a:r>
              <a:rPr lang="en-US" sz="1650" dirty="0">
                <a:solidFill>
                  <a:schemeClr val="dk1"/>
                </a:solidFill>
                <a:latin typeface="Helvetica Neue Light"/>
                <a:ea typeface="Helvetica Neue Light"/>
                <a:cs typeface="Helvetica Neue Light"/>
                <a:sym typeface="Helvetica Neue Light"/>
              </a:rPr>
              <a:t>Uplink</a:t>
            </a:r>
            <a:endParaRPr sz="1650" dirty="0">
              <a:solidFill>
                <a:schemeClr val="dk1"/>
              </a:solidFill>
              <a:latin typeface="Helvetica Neue Light"/>
              <a:ea typeface="Helvetica Neue Light"/>
              <a:cs typeface="Helvetica Neue Light"/>
              <a:sym typeface="Helvetica Neue Light"/>
            </a:endParaRPr>
          </a:p>
        </p:txBody>
      </p:sp>
      <p:sp>
        <p:nvSpPr>
          <p:cNvPr id="2" name="Google Shape;202;p10">
            <a:extLst>
              <a:ext uri="{FF2B5EF4-FFF2-40B4-BE49-F238E27FC236}">
                <a16:creationId xmlns:a16="http://schemas.microsoft.com/office/drawing/2014/main" id="{8ADF1D27-AB72-1E7B-2D6A-04C5CD218D43}"/>
              </a:ext>
            </a:extLst>
          </p:cNvPr>
          <p:cNvSpPr txBox="1">
            <a:spLocks/>
          </p:cNvSpPr>
          <p:nvPr/>
        </p:nvSpPr>
        <p:spPr bwMode="auto">
          <a:xfrm>
            <a:off x="1157864" y="599652"/>
            <a:ext cx="6828271" cy="58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69" tIns="34275" rIns="68569" bIns="34275" numCol="1" anchor="t" anchorCtr="0" compatLnSpc="1">
            <a:prstTxWarp prst="textNoShape">
              <a:avLst/>
            </a:prstTxWarp>
            <a:noAutofit/>
          </a:bodyPr>
          <a:lstStyle>
            <a:lvl1pPr lvl="0" algn="l" defTabSz="449263" rtl="0" eaLnBrk="0" fontAlgn="base" hangingPunct="0">
              <a:lnSpc>
                <a:spcPct val="100000"/>
              </a:lnSpc>
              <a:spcBef>
                <a:spcPts val="0"/>
              </a:spcBef>
              <a:spcAft>
                <a:spcPts val="0"/>
              </a:spcAft>
              <a:buClr>
                <a:schemeClr val="dk2"/>
              </a:buClr>
              <a:buSzPts val="2800"/>
              <a:buFont typeface="Roboto Thin"/>
              <a:buNone/>
              <a:defRPr sz="2100">
                <a:solidFill>
                  <a:srgbClr val="000000"/>
                </a:solidFill>
                <a:latin typeface="Roboto Thin"/>
                <a:ea typeface="Roboto Thin"/>
                <a:cs typeface="Roboto Thin"/>
                <a:sym typeface="Roboto Thin"/>
              </a:defRPr>
            </a:lvl1pPr>
            <a:lvl2pPr lvl="1"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2pPr>
            <a:lvl3pPr lvl="2"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3pPr>
            <a:lvl4pPr lvl="3"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4pPr>
            <a:lvl5pPr lvl="4"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5pPr>
            <a:lvl6pPr marL="2514600" lvl="5" indent="-228600"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6pPr>
            <a:lvl7pPr marL="2971800" lvl="6" indent="-228600"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7pPr>
            <a:lvl8pPr marL="3429000" lvl="7" indent="-228600"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8pPr>
            <a:lvl9pPr marL="3886200" lvl="8" indent="-228600"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9pPr>
          </a:lstStyle>
          <a:p>
            <a:pPr algn="ctr"/>
            <a:r>
              <a:rPr lang="en-US" sz="3200" kern="0" dirty="0">
                <a:solidFill>
                  <a:schemeClr val="dk1"/>
                </a:solidFill>
                <a:latin typeface="+mj-lt"/>
              </a:rPr>
              <a:t>NB Profiles 2 and 3 at 5178MHz</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0"/>
          <p:cNvSpPr txBox="1">
            <a:spLocks noGrp="1"/>
          </p:cNvSpPr>
          <p:nvPr>
            <p:ph type="title"/>
          </p:nvPr>
        </p:nvSpPr>
        <p:spPr>
          <a:xfrm>
            <a:off x="515475" y="608819"/>
            <a:ext cx="811305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algn="ctr"/>
            <a:r>
              <a:rPr lang="en-US" sz="3200" dirty="0">
                <a:solidFill>
                  <a:schemeClr val="dk1"/>
                </a:solidFill>
                <a:latin typeface="+mj-lt"/>
              </a:rPr>
              <a:t>NB Profiles 2 and 3 at 5258MHz</a:t>
            </a:r>
            <a:endParaRPr sz="3200" dirty="0">
              <a:solidFill>
                <a:schemeClr val="dk1"/>
              </a:solidFill>
              <a:latin typeface="+mj-lt"/>
            </a:endParaRPr>
          </a:p>
        </p:txBody>
      </p:sp>
      <p:sp>
        <p:nvSpPr>
          <p:cNvPr id="204" name="Google Shape;204;p10"/>
          <p:cNvSpPr txBox="1"/>
          <p:nvPr/>
        </p:nvSpPr>
        <p:spPr>
          <a:xfrm>
            <a:off x="3499544" y="1341362"/>
            <a:ext cx="2288925" cy="533072"/>
          </a:xfrm>
          <a:prstGeom prst="rect">
            <a:avLst/>
          </a:prstGeom>
          <a:noFill/>
          <a:ln>
            <a:noFill/>
          </a:ln>
        </p:spPr>
        <p:txBody>
          <a:bodyPr spcFirstLastPara="1" wrap="square" lIns="68569" tIns="68569" rIns="68569" bIns="68569" anchor="t" anchorCtr="0">
            <a:spAutoFit/>
          </a:bodyPr>
          <a:lstStyle/>
          <a:p>
            <a:pPr algn="ctr">
              <a:lnSpc>
                <a:spcPct val="115000"/>
              </a:lnSpc>
              <a:spcBef>
                <a:spcPts val="750"/>
              </a:spcBef>
              <a:spcAft>
                <a:spcPts val="0"/>
              </a:spcAft>
              <a:buClr>
                <a:srgbClr val="000000"/>
              </a:buClr>
              <a:buSzPts val="2200"/>
            </a:pPr>
            <a:r>
              <a:rPr lang="en-US" sz="1650" dirty="0">
                <a:solidFill>
                  <a:schemeClr val="dk1"/>
                </a:solidFill>
                <a:latin typeface="Helvetica Neue Light"/>
                <a:ea typeface="Helvetica Neue Light"/>
                <a:cs typeface="Helvetica Neue Light"/>
                <a:sym typeface="Helvetica Neue Light"/>
              </a:rPr>
              <a:t>Uplink</a:t>
            </a:r>
            <a:endParaRPr sz="1650" dirty="0">
              <a:solidFill>
                <a:schemeClr val="dk1"/>
              </a:solidFill>
              <a:latin typeface="Helvetica Neue Light"/>
              <a:ea typeface="Helvetica Neue Light"/>
              <a:cs typeface="Helvetica Neue Light"/>
              <a:sym typeface="Helvetica Neue Light"/>
            </a:endParaRPr>
          </a:p>
        </p:txBody>
      </p:sp>
      <p:pic>
        <p:nvPicPr>
          <p:cNvPr id="205" name="Google Shape;205;p10"/>
          <p:cNvPicPr preferRelativeResize="0"/>
          <p:nvPr/>
        </p:nvPicPr>
        <p:blipFill rotWithShape="1">
          <a:blip r:embed="rId3">
            <a:alphaModFix/>
          </a:blip>
          <a:srcRect t="10257" r="8675"/>
          <a:stretch/>
        </p:blipFill>
        <p:spPr>
          <a:xfrm>
            <a:off x="1979712" y="1844824"/>
            <a:ext cx="5328591" cy="4608512"/>
          </a:xfrm>
          <a:prstGeom prst="rect">
            <a:avLst/>
          </a:prstGeom>
          <a:noFill/>
          <a:ln>
            <a:noFill/>
          </a:ln>
        </p:spPr>
      </p:pic>
      <p:sp>
        <p:nvSpPr>
          <p:cNvPr id="3" name="TextBox 2">
            <a:extLst>
              <a:ext uri="{FF2B5EF4-FFF2-40B4-BE49-F238E27FC236}">
                <a16:creationId xmlns:a16="http://schemas.microsoft.com/office/drawing/2014/main" id="{DB18BE39-97B0-D660-CA85-6BFA86A24FA5}"/>
              </a:ext>
            </a:extLst>
          </p:cNvPr>
          <p:cNvSpPr txBox="1"/>
          <p:nvPr/>
        </p:nvSpPr>
        <p:spPr>
          <a:xfrm>
            <a:off x="0" y="2929540"/>
            <a:ext cx="2088232" cy="738664"/>
          </a:xfrm>
          <a:prstGeom prst="rect">
            <a:avLst/>
          </a:prstGeom>
          <a:noFill/>
        </p:spPr>
        <p:txBody>
          <a:bodyPr wrap="square" rtlCol="0">
            <a:spAutoFit/>
          </a:bodyPr>
          <a:lstStyle/>
          <a:p>
            <a:r>
              <a:rPr lang="en-US" sz="1400" dirty="0">
                <a:solidFill>
                  <a:schemeClr val="tx1"/>
                </a:solidFill>
              </a:rPr>
              <a:t>Location of NB interferer within the channel does not seem to matter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title"/>
          </p:nvPr>
        </p:nvSpPr>
        <p:spPr>
          <a:xfrm>
            <a:off x="762000" y="685800"/>
            <a:ext cx="7764463" cy="75406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t>Various BLE Duty Cycles </a:t>
            </a:r>
            <a:endParaRPr dirty="0"/>
          </a:p>
        </p:txBody>
      </p:sp>
      <p:sp>
        <p:nvSpPr>
          <p:cNvPr id="223" name="Google Shape;223;p15"/>
          <p:cNvSpPr txBox="1">
            <a:spLocks noGrp="1"/>
          </p:cNvSpPr>
          <p:nvPr>
            <p:ph type="body" idx="1"/>
          </p:nvPr>
        </p:nvSpPr>
        <p:spPr>
          <a:xfrm>
            <a:off x="609600" y="1371600"/>
            <a:ext cx="7764463" cy="486886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1400"/>
              <a:buNone/>
            </a:pPr>
            <a:r>
              <a:rPr lang="en-US" sz="1800" dirty="0"/>
              <a:t>For 33% duty cycle, we see reduction in peak throughput as well as a large reduction in reach.</a:t>
            </a:r>
          </a:p>
          <a:p>
            <a:pPr marL="342900" lvl="0" indent="-342900" algn="l" rtl="0">
              <a:lnSpc>
                <a:spcPct val="100000"/>
              </a:lnSpc>
              <a:spcBef>
                <a:spcPts val="0"/>
              </a:spcBef>
              <a:spcAft>
                <a:spcPts val="0"/>
              </a:spcAft>
              <a:buSzPts val="1400"/>
              <a:buNone/>
            </a:pPr>
            <a:r>
              <a:rPr lang="en-US" sz="1800" dirty="0"/>
              <a:t>There is a small degradation of the peak rate even with 3% duty cycle and sensitivity degradation for 5% duty cycle</a:t>
            </a:r>
            <a:endParaRPr sz="1800" dirty="0"/>
          </a:p>
        </p:txBody>
      </p:sp>
      <p:sp>
        <p:nvSpPr>
          <p:cNvPr id="224" name="Google Shape;224;p15"/>
          <p:cNvSpPr txBox="1">
            <a:spLocks noGrp="1"/>
          </p:cNvSpPr>
          <p:nvPr>
            <p:ph type="sldNum" idx="12"/>
          </p:nvPr>
        </p:nvSpPr>
        <p:spPr>
          <a:xfrm>
            <a:off x="4211638" y="6554788"/>
            <a:ext cx="655637" cy="23971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lnSpc>
                <a:spcPct val="100000"/>
              </a:lnSpc>
              <a:spcBef>
                <a:spcPts val="0"/>
              </a:spcBef>
              <a:spcAft>
                <a:spcPts val="0"/>
              </a:spcAft>
              <a:buSzPts val="1200"/>
              <a:buNone/>
            </a:pPr>
            <a:r>
              <a:rPr lang="en-US"/>
              <a:t>Slide </a:t>
            </a:r>
            <a:fld id="{00000000-1234-1234-1234-123412341234}" type="slidenum">
              <a:rPr lang="en-US" smtClean="0"/>
              <a:pPr marL="0" lvl="0" indent="0" algn="ctr" rtl="0">
                <a:lnSpc>
                  <a:spcPct val="100000"/>
                </a:lnSpc>
                <a:spcBef>
                  <a:spcPts val="0"/>
                </a:spcBef>
                <a:spcAft>
                  <a:spcPts val="0"/>
                </a:spcAft>
                <a:buSzPts val="1200"/>
                <a:buNone/>
              </a:pPr>
              <a:t>14</a:t>
            </a:fld>
            <a:endParaRPr dirty="0"/>
          </a:p>
        </p:txBody>
      </p:sp>
      <p:pic>
        <p:nvPicPr>
          <p:cNvPr id="225" name="Google Shape;225;p15"/>
          <p:cNvPicPr preferRelativeResize="0"/>
          <p:nvPr/>
        </p:nvPicPr>
        <p:blipFill rotWithShape="1">
          <a:blip r:embed="rId3">
            <a:alphaModFix/>
          </a:blip>
          <a:srcRect/>
          <a:stretch/>
        </p:blipFill>
        <p:spPr>
          <a:xfrm>
            <a:off x="2192182" y="2699094"/>
            <a:ext cx="4694547" cy="3789706"/>
          </a:xfrm>
          <a:prstGeom prst="rect">
            <a:avLst/>
          </a:prstGeom>
          <a:noFill/>
          <a:ln>
            <a:noFill/>
          </a:ln>
        </p:spPr>
      </p:pic>
      <p:sp>
        <p:nvSpPr>
          <p:cNvPr id="2" name="Google Shape;208;p13">
            <a:extLst>
              <a:ext uri="{FF2B5EF4-FFF2-40B4-BE49-F238E27FC236}">
                <a16:creationId xmlns:a16="http://schemas.microsoft.com/office/drawing/2014/main" id="{13020F92-92B1-5046-A1AD-E2EB85928433}"/>
              </a:ext>
            </a:extLst>
          </p:cNvPr>
          <p:cNvSpPr txBox="1"/>
          <p:nvPr/>
        </p:nvSpPr>
        <p:spPr>
          <a:xfrm>
            <a:off x="409461" y="4120624"/>
            <a:ext cx="124906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Times New Roman"/>
                <a:ea typeface="Times New Roman"/>
                <a:cs typeface="Times New Roman"/>
                <a:sym typeface="Times New Roman"/>
              </a:rPr>
              <a:t>NB at 5178 MHz</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0740de48ff_0_0"/>
          <p:cNvSpPr txBox="1">
            <a:spLocks noGrp="1"/>
          </p:cNvSpPr>
          <p:nvPr>
            <p:ph type="title"/>
          </p:nvPr>
        </p:nvSpPr>
        <p:spPr>
          <a:xfrm>
            <a:off x="514350" y="1117854"/>
            <a:ext cx="8113050" cy="438525"/>
          </a:xfrm>
          <a:prstGeom prst="rect">
            <a:avLst/>
          </a:prstGeom>
        </p:spPr>
        <p:txBody>
          <a:bodyPr spcFirstLastPara="1" vert="horz" wrap="square" lIns="68569" tIns="34275" rIns="68569" bIns="34275" numCol="1" anchor="t" anchorCtr="0" compatLnSpc="1">
            <a:prstTxWarp prst="textNoShape">
              <a:avLst/>
            </a:prstTxWarp>
            <a:noAutofit/>
          </a:bodyPr>
          <a:lstStyle/>
          <a:p>
            <a:pPr algn="ctr"/>
            <a:r>
              <a:rPr lang="en-US" sz="4000" dirty="0">
                <a:solidFill>
                  <a:schemeClr val="dk1"/>
                </a:solidFill>
                <a:latin typeface="+mj-lt"/>
              </a:rPr>
              <a:t>Setup - </a:t>
            </a:r>
            <a:r>
              <a:rPr lang="en-US" sz="4000" dirty="0" err="1">
                <a:solidFill>
                  <a:schemeClr val="dk1"/>
                </a:solidFill>
                <a:latin typeface="+mj-lt"/>
              </a:rPr>
              <a:t>WiFi</a:t>
            </a:r>
            <a:r>
              <a:rPr lang="en-US" sz="4000" dirty="0">
                <a:solidFill>
                  <a:schemeClr val="dk1"/>
                </a:solidFill>
                <a:latin typeface="+mj-lt"/>
              </a:rPr>
              <a:t> Interferer</a:t>
            </a:r>
            <a:endParaRPr sz="4000" dirty="0">
              <a:solidFill>
                <a:schemeClr val="dk1"/>
              </a:solidFill>
              <a:latin typeface="+mj-lt"/>
            </a:endParaRPr>
          </a:p>
        </p:txBody>
      </p:sp>
      <p:sp>
        <p:nvSpPr>
          <p:cNvPr id="219" name="Google Shape;219;g10740de48ff_0_0"/>
          <p:cNvSpPr txBox="1">
            <a:spLocks noGrp="1"/>
          </p:cNvSpPr>
          <p:nvPr>
            <p:ph type="body" idx="4294967295"/>
          </p:nvPr>
        </p:nvSpPr>
        <p:spPr>
          <a:xfrm>
            <a:off x="5794369" y="1980019"/>
            <a:ext cx="3309975" cy="3076200"/>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247650">
              <a:lnSpc>
                <a:spcPct val="120000"/>
              </a:lnSpc>
              <a:spcBef>
                <a:spcPts val="0"/>
              </a:spcBef>
              <a:spcAft>
                <a:spcPts val="0"/>
              </a:spcAft>
              <a:buSzPts val="1600"/>
              <a:buChar char="●"/>
            </a:pPr>
            <a:r>
              <a:rPr lang="en-US" sz="1200" dirty="0"/>
              <a:t>Desired Link:</a:t>
            </a:r>
            <a:endParaRPr sz="1200" dirty="0"/>
          </a:p>
          <a:p>
            <a:pPr marL="685800" lvl="1" indent="-247650">
              <a:lnSpc>
                <a:spcPct val="120000"/>
              </a:lnSpc>
              <a:spcBef>
                <a:spcPts val="450"/>
              </a:spcBef>
              <a:spcAft>
                <a:spcPts val="0"/>
              </a:spcAft>
              <a:buSzPts val="1600"/>
              <a:buChar char="○"/>
            </a:pPr>
            <a:r>
              <a:rPr lang="en-US" sz="1200" dirty="0"/>
              <a:t>802.11 Channel: 5GHz CH36/160MHz</a:t>
            </a:r>
            <a:endParaRPr sz="1200" dirty="0"/>
          </a:p>
          <a:p>
            <a:pPr indent="-247650">
              <a:lnSpc>
                <a:spcPct val="120000"/>
              </a:lnSpc>
              <a:spcBef>
                <a:spcPts val="0"/>
              </a:spcBef>
              <a:spcAft>
                <a:spcPts val="0"/>
              </a:spcAft>
              <a:buSzPts val="1600"/>
              <a:buChar char="●"/>
            </a:pPr>
            <a:r>
              <a:rPr lang="en-US" sz="1200" dirty="0"/>
              <a:t>Interference Link:</a:t>
            </a:r>
            <a:endParaRPr sz="1200" dirty="0"/>
          </a:p>
          <a:p>
            <a:pPr marL="685800" lvl="1" indent="-247650">
              <a:lnSpc>
                <a:spcPct val="120000"/>
              </a:lnSpc>
              <a:spcBef>
                <a:spcPts val="450"/>
              </a:spcBef>
              <a:spcAft>
                <a:spcPts val="0"/>
              </a:spcAft>
              <a:buSzPts val="1600"/>
              <a:buChar char="○"/>
            </a:pPr>
            <a:r>
              <a:rPr lang="en-US" sz="1200" dirty="0"/>
              <a:t>AP/STA: </a:t>
            </a:r>
          </a:p>
          <a:p>
            <a:pPr marL="685800" lvl="1" indent="-247650">
              <a:lnSpc>
                <a:spcPct val="120000"/>
              </a:lnSpc>
              <a:spcBef>
                <a:spcPts val="450"/>
              </a:spcBef>
              <a:spcAft>
                <a:spcPts val="0"/>
              </a:spcAft>
              <a:buSzPts val="1600"/>
              <a:buChar char="○"/>
            </a:pPr>
            <a:r>
              <a:rPr lang="en-US" sz="1200" dirty="0"/>
              <a:t>802.11 Channel: 5GHz CH36/160MHz</a:t>
            </a:r>
            <a:endParaRPr sz="1200" dirty="0"/>
          </a:p>
          <a:p>
            <a:pPr marL="685800" lvl="1" indent="-247650">
              <a:lnSpc>
                <a:spcPct val="120000"/>
              </a:lnSpc>
              <a:spcBef>
                <a:spcPts val="450"/>
              </a:spcBef>
              <a:spcAft>
                <a:spcPts val="0"/>
              </a:spcAft>
              <a:buSzPts val="1600"/>
              <a:buChar char="○"/>
            </a:pPr>
            <a:r>
              <a:rPr lang="en-US" sz="1200" dirty="0" err="1"/>
              <a:t>iperf</a:t>
            </a:r>
            <a:r>
              <a:rPr lang="en-US" sz="1200" dirty="0"/>
              <a:t> UDP UL </a:t>
            </a:r>
            <a:r>
              <a:rPr lang="en-US" sz="1200" b="1" dirty="0">
                <a:latin typeface="Helvetica Neue"/>
                <a:ea typeface="Helvetica Neue"/>
                <a:cs typeface="Helvetica Neue"/>
                <a:sym typeface="Helvetica Neue"/>
              </a:rPr>
              <a:t>3Mbps</a:t>
            </a:r>
          </a:p>
          <a:p>
            <a:pPr marL="285750" indent="-247650">
              <a:lnSpc>
                <a:spcPct val="120000"/>
              </a:lnSpc>
              <a:spcBef>
                <a:spcPts val="450"/>
              </a:spcBef>
              <a:spcAft>
                <a:spcPts val="0"/>
              </a:spcAft>
              <a:buSzPts val="1600"/>
              <a:buFont typeface="Times New Roman" panose="02020603050405020304" pitchFamily="18" charset="0"/>
              <a:buChar char="○"/>
            </a:pPr>
            <a:r>
              <a:rPr lang="en-US" sz="1200" dirty="0">
                <a:ea typeface="Helvetica Neue"/>
                <a:cs typeface="Helvetica Neue"/>
                <a:sym typeface="Helvetica Neue"/>
              </a:rPr>
              <a:t>ATT1 is swept for the main link, as before</a:t>
            </a:r>
          </a:p>
          <a:p>
            <a:pPr marL="285750" indent="-247650">
              <a:lnSpc>
                <a:spcPct val="120000"/>
              </a:lnSpc>
              <a:spcBef>
                <a:spcPts val="450"/>
              </a:spcBef>
              <a:spcAft>
                <a:spcPts val="0"/>
              </a:spcAft>
              <a:buSzPts val="1600"/>
              <a:buChar char="○"/>
            </a:pPr>
            <a:r>
              <a:rPr lang="en-US" sz="1200" dirty="0">
                <a:ea typeface="Helvetica Neue"/>
                <a:cs typeface="Helvetica Neue"/>
                <a:sym typeface="Helvetica Neue"/>
              </a:rPr>
              <a:t>ATT2 is set to 0</a:t>
            </a:r>
          </a:p>
          <a:p>
            <a:pPr marL="285750" indent="-247650">
              <a:lnSpc>
                <a:spcPct val="120000"/>
              </a:lnSpc>
              <a:spcBef>
                <a:spcPts val="450"/>
              </a:spcBef>
              <a:spcAft>
                <a:spcPts val="0"/>
              </a:spcAft>
              <a:buSzPts val="1600"/>
              <a:buChar char="○"/>
            </a:pPr>
            <a:r>
              <a:rPr lang="en-US" sz="1200" dirty="0">
                <a:ea typeface="Helvetica Neue"/>
                <a:cs typeface="Helvetica Neue"/>
                <a:sym typeface="Helvetica Neue"/>
              </a:rPr>
              <a:t>ATT3 controls the interference level</a:t>
            </a:r>
          </a:p>
        </p:txBody>
      </p:sp>
      <p:pic>
        <p:nvPicPr>
          <p:cNvPr id="220" name="Google Shape;220;g10740de48ff_0_0"/>
          <p:cNvPicPr preferRelativeResize="0"/>
          <p:nvPr/>
        </p:nvPicPr>
        <p:blipFill>
          <a:blip r:embed="rId3">
            <a:alphaModFix/>
          </a:blip>
          <a:stretch>
            <a:fillRect/>
          </a:stretch>
        </p:blipFill>
        <p:spPr>
          <a:xfrm>
            <a:off x="971600" y="1964479"/>
            <a:ext cx="4612128" cy="42157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10740de48ff_0_6"/>
          <p:cNvSpPr txBox="1">
            <a:spLocks noGrp="1"/>
          </p:cNvSpPr>
          <p:nvPr>
            <p:ph type="title"/>
          </p:nvPr>
        </p:nvSpPr>
        <p:spPr>
          <a:xfrm>
            <a:off x="514350" y="1117854"/>
            <a:ext cx="8113050" cy="438525"/>
          </a:xfrm>
          <a:prstGeom prst="rect">
            <a:avLst/>
          </a:prstGeom>
        </p:spPr>
        <p:txBody>
          <a:bodyPr spcFirstLastPara="1" vert="horz" wrap="square" lIns="68569" tIns="34275" rIns="68569" bIns="34275" numCol="1" anchor="t" anchorCtr="0" compatLnSpc="1">
            <a:prstTxWarp prst="textNoShape">
              <a:avLst/>
            </a:prstTxWarp>
            <a:noAutofit/>
          </a:bodyPr>
          <a:lstStyle/>
          <a:p>
            <a:pPr algn="ctr"/>
            <a:r>
              <a:rPr lang="en-US" sz="4000" dirty="0">
                <a:solidFill>
                  <a:schemeClr val="dk1"/>
                </a:solidFill>
                <a:latin typeface="+mj-lt"/>
              </a:rPr>
              <a:t>Result - </a:t>
            </a:r>
            <a:r>
              <a:rPr lang="en-US" sz="4000" dirty="0" err="1">
                <a:solidFill>
                  <a:schemeClr val="dk1"/>
                </a:solidFill>
                <a:latin typeface="+mj-lt"/>
              </a:rPr>
              <a:t>WiFi</a:t>
            </a:r>
            <a:r>
              <a:rPr lang="en-US" sz="4000" dirty="0">
                <a:solidFill>
                  <a:schemeClr val="dk1"/>
                </a:solidFill>
                <a:latin typeface="+mj-lt"/>
              </a:rPr>
              <a:t> Interferer</a:t>
            </a:r>
            <a:endParaRPr sz="4000" dirty="0">
              <a:solidFill>
                <a:schemeClr val="dk1"/>
              </a:solidFill>
              <a:latin typeface="+mj-lt"/>
            </a:endParaRPr>
          </a:p>
        </p:txBody>
      </p:sp>
      <p:pic>
        <p:nvPicPr>
          <p:cNvPr id="226" name="Google Shape;226;g10740de48ff_0_6"/>
          <p:cNvPicPr preferRelativeResize="0"/>
          <p:nvPr/>
        </p:nvPicPr>
        <p:blipFill rotWithShape="1">
          <a:blip r:embed="rId3">
            <a:alphaModFix/>
          </a:blip>
          <a:srcRect t="8759"/>
          <a:stretch/>
        </p:blipFill>
        <p:spPr>
          <a:xfrm>
            <a:off x="1835696" y="2202590"/>
            <a:ext cx="5688632" cy="4208819"/>
          </a:xfrm>
          <a:prstGeom prst="rect">
            <a:avLst/>
          </a:prstGeom>
          <a:noFill/>
          <a:ln>
            <a:noFill/>
          </a:ln>
        </p:spPr>
      </p:pic>
      <p:sp>
        <p:nvSpPr>
          <p:cNvPr id="227" name="Google Shape;227;g10740de48ff_0_6"/>
          <p:cNvSpPr txBox="1"/>
          <p:nvPr/>
        </p:nvSpPr>
        <p:spPr>
          <a:xfrm>
            <a:off x="3426412" y="1844824"/>
            <a:ext cx="2288925" cy="533072"/>
          </a:xfrm>
          <a:prstGeom prst="rect">
            <a:avLst/>
          </a:prstGeom>
          <a:noFill/>
          <a:ln>
            <a:noFill/>
          </a:ln>
        </p:spPr>
        <p:txBody>
          <a:bodyPr spcFirstLastPara="1" wrap="square" lIns="68569" tIns="68569" rIns="68569" bIns="68569" anchor="t" anchorCtr="0">
            <a:spAutoFit/>
          </a:bodyPr>
          <a:lstStyle/>
          <a:p>
            <a:pPr algn="ctr">
              <a:lnSpc>
                <a:spcPct val="115000"/>
              </a:lnSpc>
              <a:spcBef>
                <a:spcPts val="750"/>
              </a:spcBef>
              <a:spcAft>
                <a:spcPts val="0"/>
              </a:spcAft>
            </a:pPr>
            <a:r>
              <a:rPr lang="en-US" sz="1650" dirty="0">
                <a:solidFill>
                  <a:schemeClr val="dk1"/>
                </a:solidFill>
                <a:latin typeface="Helvetica Neue Light"/>
                <a:ea typeface="Helvetica Neue Light"/>
                <a:cs typeface="Helvetica Neue Light"/>
                <a:sym typeface="Helvetica Neue Light"/>
              </a:rPr>
              <a:t>Uplink</a:t>
            </a:r>
            <a:endParaRPr sz="1650" dirty="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ctrTitle"/>
          </p:nvPr>
        </p:nvSpPr>
        <p:spPr>
          <a:xfrm>
            <a:off x="685800" y="2130425"/>
            <a:ext cx="7772400" cy="1470025"/>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t>Simulation Results for both Throughput and per-packet Latency</a:t>
            </a:r>
            <a:endParaRPr dirty="0"/>
          </a:p>
        </p:txBody>
      </p:sp>
      <p:sp>
        <p:nvSpPr>
          <p:cNvPr id="248" name="Google Shape;248;p42"/>
          <p:cNvSpPr txBox="1">
            <a:spLocks noGrp="1"/>
          </p:cNvSpPr>
          <p:nvPr>
            <p:ph type="subTitle" idx="1"/>
          </p:nvPr>
        </p:nvSpPr>
        <p:spPr>
          <a:xfrm>
            <a:off x="1371600" y="3886200"/>
            <a:ext cx="6400800" cy="1752600"/>
          </a:xfrm>
          <a:prstGeom prst="rect">
            <a:avLst/>
          </a:prstGeom>
          <a:noFill/>
          <a:ln>
            <a:noFill/>
          </a:ln>
        </p:spPr>
        <p:txBody>
          <a:bodyPr spcFirstLastPara="1" wrap="square" lIns="92150" tIns="46075" rIns="92150" bIns="46075" anchor="t" anchorCtr="0">
            <a:noAutofit/>
          </a:bodyPr>
          <a:lstStyle/>
          <a:p>
            <a:pPr marL="457200" lvl="0" indent="-228600" algn="ctr" rtl="0">
              <a:lnSpc>
                <a:spcPct val="100000"/>
              </a:lnSpc>
              <a:spcBef>
                <a:spcPts val="800"/>
              </a:spcBef>
              <a:spcAft>
                <a:spcPts val="0"/>
              </a:spcAft>
              <a:buSzPts val="32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3"/>
          <p:cNvSpPr txBox="1">
            <a:spLocks noGrp="1"/>
          </p:cNvSpPr>
          <p:nvPr>
            <p:ph type="title"/>
          </p:nvPr>
        </p:nvSpPr>
        <p:spPr>
          <a:xfrm>
            <a:off x="628650" y="1131094"/>
            <a:ext cx="7886700" cy="994172"/>
          </a:xfrm>
          <a:prstGeom prst="rect">
            <a:avLst/>
          </a:prstGeom>
          <a:noFill/>
          <a:ln>
            <a:noFill/>
          </a:ln>
        </p:spPr>
        <p:txBody>
          <a:bodyPr spcFirstLastPara="1" wrap="square" lIns="68550" tIns="34275" rIns="68550" bIns="34275" anchor="ctr" anchorCtr="0">
            <a:normAutofit/>
          </a:bodyPr>
          <a:lstStyle/>
          <a:p>
            <a:pPr marL="0" lvl="0" indent="0" algn="ctr" rtl="0">
              <a:lnSpc>
                <a:spcPct val="90000"/>
              </a:lnSpc>
              <a:spcBef>
                <a:spcPts val="0"/>
              </a:spcBef>
              <a:spcAft>
                <a:spcPts val="0"/>
              </a:spcAft>
              <a:buClr>
                <a:schemeClr val="dk1"/>
              </a:buClr>
              <a:buSzPts val="1636"/>
              <a:buNone/>
            </a:pPr>
            <a:r>
              <a:rPr lang="en-US" dirty="0"/>
              <a:t>Simple Scenario</a:t>
            </a:r>
            <a:endParaRPr dirty="0"/>
          </a:p>
        </p:txBody>
      </p:sp>
      <p:sp>
        <p:nvSpPr>
          <p:cNvPr id="254" name="Google Shape;254;p43"/>
          <p:cNvSpPr txBox="1">
            <a:spLocks noGrp="1"/>
          </p:cNvSpPr>
          <p:nvPr>
            <p:ph type="body" idx="1"/>
          </p:nvPr>
        </p:nvSpPr>
        <p:spPr>
          <a:xfrm>
            <a:off x="628650" y="2226469"/>
            <a:ext cx="7886700" cy="3263504"/>
          </a:xfrm>
          <a:prstGeom prst="rect">
            <a:avLst/>
          </a:prstGeom>
          <a:noFill/>
          <a:ln>
            <a:noFill/>
          </a:ln>
        </p:spPr>
        <p:txBody>
          <a:bodyPr spcFirstLastPara="1" wrap="square" lIns="68550" tIns="34275" rIns="68550" bIns="34275" anchor="t" anchorCtr="0">
            <a:normAutofit/>
          </a:bodyPr>
          <a:lstStyle/>
          <a:p>
            <a:pPr marL="342900" lvl="0" indent="-171450" algn="l" rtl="0">
              <a:lnSpc>
                <a:spcPct val="90000"/>
              </a:lnSpc>
              <a:spcBef>
                <a:spcPts val="750"/>
              </a:spcBef>
              <a:spcAft>
                <a:spcPts val="0"/>
              </a:spcAft>
              <a:buClr>
                <a:schemeClr val="dk1"/>
              </a:buClr>
              <a:buSzPts val="1800"/>
              <a:buNone/>
            </a:pPr>
            <a:r>
              <a:rPr lang="en-US" sz="2400" dirty="0"/>
              <a:t>802.11 AP and STA d meters away and another set of NB devices, separated by d3 meters, has centroid that is d2 meters away from STA.</a:t>
            </a:r>
            <a:endParaRPr sz="1800" dirty="0"/>
          </a:p>
          <a:p>
            <a:pPr marL="342900" lvl="0" indent="-171450" algn="l" rtl="0">
              <a:lnSpc>
                <a:spcPct val="90000"/>
              </a:lnSpc>
              <a:spcBef>
                <a:spcPts val="750"/>
              </a:spcBef>
              <a:spcAft>
                <a:spcPts val="0"/>
              </a:spcAft>
              <a:buClr>
                <a:schemeClr val="dk1"/>
              </a:buClr>
              <a:buSzPts val="1800"/>
              <a:buNone/>
            </a:pPr>
            <a:endParaRPr sz="1800" dirty="0"/>
          </a:p>
          <a:p>
            <a:pPr marL="342900" lvl="0" indent="-171450" algn="l" rtl="0">
              <a:lnSpc>
                <a:spcPct val="90000"/>
              </a:lnSpc>
              <a:spcBef>
                <a:spcPts val="750"/>
              </a:spcBef>
              <a:spcAft>
                <a:spcPts val="0"/>
              </a:spcAft>
              <a:buClr>
                <a:schemeClr val="dk1"/>
              </a:buClr>
              <a:buSzPts val="1800"/>
              <a:buNone/>
            </a:pPr>
            <a:r>
              <a:rPr lang="en-US" sz="1800" dirty="0"/>
              <a:t>C and P are NB devices transmitting in same</a:t>
            </a:r>
            <a:endParaRPr sz="1800" dirty="0"/>
          </a:p>
          <a:p>
            <a:pPr marL="342900" lvl="0" indent="-171450" algn="l" rtl="0">
              <a:lnSpc>
                <a:spcPct val="90000"/>
              </a:lnSpc>
              <a:spcBef>
                <a:spcPts val="750"/>
              </a:spcBef>
              <a:spcAft>
                <a:spcPts val="0"/>
              </a:spcAft>
              <a:buClr>
                <a:schemeClr val="dk1"/>
              </a:buClr>
              <a:buSzPts val="1800"/>
              <a:buNone/>
            </a:pPr>
            <a:r>
              <a:rPr lang="en-US" sz="1800" dirty="0"/>
              <a:t>frequency as 802.11 devices</a:t>
            </a:r>
            <a:endParaRPr sz="1800" dirty="0"/>
          </a:p>
          <a:p>
            <a:pPr marL="342900" lvl="0" indent="-171450" algn="l" rtl="0">
              <a:lnSpc>
                <a:spcPct val="90000"/>
              </a:lnSpc>
              <a:spcBef>
                <a:spcPts val="750"/>
              </a:spcBef>
              <a:spcAft>
                <a:spcPts val="0"/>
              </a:spcAft>
              <a:buClr>
                <a:schemeClr val="dk1"/>
              </a:buClr>
              <a:buSzPts val="1800"/>
              <a:buNone/>
            </a:pPr>
            <a:endParaRPr sz="1800" dirty="0"/>
          </a:p>
        </p:txBody>
      </p:sp>
      <p:pic>
        <p:nvPicPr>
          <p:cNvPr id="5" name="Picture 4">
            <a:extLst>
              <a:ext uri="{FF2B5EF4-FFF2-40B4-BE49-F238E27FC236}">
                <a16:creationId xmlns:a16="http://schemas.microsoft.com/office/drawing/2014/main" id="{4C67A9A5-4FAC-B445-6181-633FEE6FEF5F}"/>
              </a:ext>
            </a:extLst>
          </p:cNvPr>
          <p:cNvPicPr>
            <a:picLocks noChangeAspect="1"/>
          </p:cNvPicPr>
          <p:nvPr/>
        </p:nvPicPr>
        <p:blipFill>
          <a:blip r:embed="rId3"/>
          <a:stretch>
            <a:fillRect/>
          </a:stretch>
        </p:blipFill>
        <p:spPr>
          <a:xfrm>
            <a:off x="628650" y="4732735"/>
            <a:ext cx="3823241" cy="1333823"/>
          </a:xfrm>
          <a:prstGeom prst="rect">
            <a:avLst/>
          </a:prstGeom>
        </p:spPr>
      </p:pic>
      <p:pic>
        <p:nvPicPr>
          <p:cNvPr id="7" name="Picture 6">
            <a:extLst>
              <a:ext uri="{FF2B5EF4-FFF2-40B4-BE49-F238E27FC236}">
                <a16:creationId xmlns:a16="http://schemas.microsoft.com/office/drawing/2014/main" id="{A3FCF1FD-1B50-DFEC-05C5-585D20829B27}"/>
              </a:ext>
            </a:extLst>
          </p:cNvPr>
          <p:cNvPicPr>
            <a:picLocks noChangeAspect="1"/>
          </p:cNvPicPr>
          <p:nvPr/>
        </p:nvPicPr>
        <p:blipFill>
          <a:blip r:embed="rId4"/>
          <a:stretch>
            <a:fillRect/>
          </a:stretch>
        </p:blipFill>
        <p:spPr>
          <a:xfrm>
            <a:off x="5492985" y="3169381"/>
            <a:ext cx="3651015" cy="326350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4"/>
          <p:cNvSpPr txBox="1">
            <a:spLocks noGrp="1"/>
          </p:cNvSpPr>
          <p:nvPr>
            <p:ph type="title"/>
          </p:nvPr>
        </p:nvSpPr>
        <p:spPr>
          <a:xfrm>
            <a:off x="762000" y="685800"/>
            <a:ext cx="7764463" cy="75406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t>Assumptions</a:t>
            </a:r>
            <a:endParaRPr dirty="0"/>
          </a:p>
        </p:txBody>
      </p:sp>
      <p:sp>
        <p:nvSpPr>
          <p:cNvPr id="262" name="Google Shape;262;p44"/>
          <p:cNvSpPr txBox="1">
            <a:spLocks noGrp="1"/>
          </p:cNvSpPr>
          <p:nvPr>
            <p:ph type="body" idx="1"/>
          </p:nvPr>
        </p:nvSpPr>
        <p:spPr>
          <a:xfrm>
            <a:off x="35496" y="1395618"/>
            <a:ext cx="9108503" cy="4868863"/>
          </a:xfrm>
          <a:prstGeom prst="rect">
            <a:avLst/>
          </a:prstGeom>
          <a:noFill/>
          <a:ln>
            <a:noFill/>
          </a:ln>
        </p:spPr>
        <p:txBody>
          <a:bodyPr spcFirstLastPara="1" wrap="square" lIns="92150" tIns="46075" rIns="92150" bIns="46075" anchor="t" anchorCtr="0">
            <a:noAutofit/>
          </a:bodyPr>
          <a:lstStyle/>
          <a:p>
            <a:pPr marL="685800" lvl="0" indent="-457200" algn="l" rtl="0">
              <a:lnSpc>
                <a:spcPct val="100000"/>
              </a:lnSpc>
              <a:spcBef>
                <a:spcPts val="800"/>
              </a:spcBef>
              <a:spcAft>
                <a:spcPts val="0"/>
              </a:spcAft>
              <a:buSzPts val="1400"/>
              <a:buFont typeface="Arial"/>
              <a:buChar char="•"/>
            </a:pPr>
            <a:r>
              <a:rPr lang="en-US" sz="1050" dirty="0">
                <a:ea typeface="Arial"/>
                <a:cs typeface="Arial"/>
                <a:sym typeface="Arial"/>
              </a:rPr>
              <a:t>Sweep over d while keeping d2=2m, T=R=pi/2 and d3=1m. </a:t>
            </a:r>
          </a:p>
          <a:p>
            <a:pPr marL="685800" lvl="0" indent="-457200" algn="l" rtl="0">
              <a:lnSpc>
                <a:spcPct val="100000"/>
              </a:lnSpc>
              <a:spcBef>
                <a:spcPts val="800"/>
              </a:spcBef>
              <a:spcAft>
                <a:spcPts val="0"/>
              </a:spcAft>
              <a:buSzPts val="1400"/>
              <a:buFont typeface="Arial"/>
              <a:buChar char="•"/>
            </a:pPr>
            <a:r>
              <a:rPr lang="en-US" sz="1050" dirty="0">
                <a:ea typeface="Arial"/>
                <a:cs typeface="Arial"/>
                <a:sym typeface="Arial"/>
              </a:rPr>
              <a:t>802.11</a:t>
            </a:r>
            <a:endParaRPr sz="1050" dirty="0"/>
          </a:p>
          <a:p>
            <a:pPr marL="1143000" lvl="1" indent="-457200" algn="l" rtl="0">
              <a:lnSpc>
                <a:spcPct val="100000"/>
              </a:lnSpc>
              <a:spcBef>
                <a:spcPts val="700"/>
              </a:spcBef>
              <a:spcAft>
                <a:spcPts val="0"/>
              </a:spcAft>
              <a:buSzPts val="1400"/>
              <a:buFont typeface="Arial"/>
              <a:buChar char="•"/>
            </a:pPr>
            <a:r>
              <a:rPr lang="en-US" sz="1050" dirty="0">
                <a:ea typeface="Arial"/>
                <a:cs typeface="Arial"/>
                <a:sym typeface="Arial"/>
              </a:rPr>
              <a:t>14 dBm at both AP and STA</a:t>
            </a:r>
            <a:endParaRPr sz="1050" dirty="0"/>
          </a:p>
          <a:p>
            <a:pPr marL="1143000" lvl="1" indent="-457200" algn="l" rtl="0">
              <a:lnSpc>
                <a:spcPct val="100000"/>
              </a:lnSpc>
              <a:spcBef>
                <a:spcPts val="700"/>
              </a:spcBef>
              <a:spcAft>
                <a:spcPts val="0"/>
              </a:spcAft>
              <a:buSzPts val="1400"/>
              <a:buFont typeface="Arial"/>
              <a:buChar char="•"/>
            </a:pPr>
            <a:r>
              <a:rPr lang="en-US" sz="1050" dirty="0">
                <a:ea typeface="Arial"/>
                <a:cs typeface="Arial"/>
                <a:sym typeface="Arial"/>
              </a:rPr>
              <a:t>XR Traffic : 100 Mbps DL @72 Hz and 3 Mbps UL @ 500 Hz</a:t>
            </a:r>
          </a:p>
          <a:p>
            <a:pPr marL="1143000" lvl="1" indent="-457200">
              <a:spcAft>
                <a:spcPts val="0"/>
              </a:spcAft>
              <a:buSzPts val="1400"/>
              <a:buFont typeface="Arial"/>
              <a:buChar char="•"/>
            </a:pPr>
            <a:r>
              <a:rPr lang="en-US" sz="1050" dirty="0">
                <a:ea typeface="Arial"/>
                <a:cs typeface="Arial"/>
                <a:sym typeface="Arial"/>
              </a:rPr>
              <a:t>MCS2 with ~55% duty cycle</a:t>
            </a:r>
            <a:endParaRPr sz="1050" dirty="0"/>
          </a:p>
          <a:p>
            <a:pPr marL="1143000" lvl="1" indent="-457200" algn="l" rtl="0">
              <a:lnSpc>
                <a:spcPct val="100000"/>
              </a:lnSpc>
              <a:spcBef>
                <a:spcPts val="700"/>
              </a:spcBef>
              <a:spcAft>
                <a:spcPts val="0"/>
              </a:spcAft>
              <a:buSzPts val="1400"/>
              <a:buFont typeface="Arial"/>
              <a:buChar char="•"/>
            </a:pPr>
            <a:r>
              <a:rPr lang="en-US" sz="1050" dirty="0">
                <a:ea typeface="Arial"/>
                <a:cs typeface="Arial"/>
                <a:sym typeface="Arial"/>
              </a:rPr>
              <a:t>BW=80 MHz</a:t>
            </a:r>
            <a:endParaRPr sz="1050" dirty="0"/>
          </a:p>
          <a:p>
            <a:pPr marL="1143000" lvl="1" indent="-457200" algn="l" rtl="0">
              <a:lnSpc>
                <a:spcPct val="100000"/>
              </a:lnSpc>
              <a:spcBef>
                <a:spcPts val="700"/>
              </a:spcBef>
              <a:spcAft>
                <a:spcPts val="0"/>
              </a:spcAft>
              <a:buSzPts val="1400"/>
              <a:buFont typeface="Arial"/>
              <a:buChar char="•"/>
            </a:pPr>
            <a:r>
              <a:rPr lang="en-US" sz="1050" dirty="0">
                <a:ea typeface="Arial"/>
                <a:cs typeface="Arial"/>
                <a:sym typeface="Arial"/>
              </a:rPr>
              <a:t>Traffic type : UDP, AC_BE</a:t>
            </a:r>
            <a:endParaRPr sz="1050" dirty="0"/>
          </a:p>
          <a:p>
            <a:pPr marL="1143000" lvl="1" indent="-457200" algn="l" rtl="0">
              <a:lnSpc>
                <a:spcPct val="100000"/>
              </a:lnSpc>
              <a:spcBef>
                <a:spcPts val="700"/>
              </a:spcBef>
              <a:spcAft>
                <a:spcPts val="0"/>
              </a:spcAft>
              <a:buSzPts val="1400"/>
              <a:buFont typeface="Arial"/>
              <a:buChar char="•"/>
            </a:pPr>
            <a:r>
              <a:rPr lang="en-US" sz="1050" dirty="0">
                <a:ea typeface="Arial"/>
                <a:cs typeface="Arial"/>
                <a:sym typeface="Arial"/>
              </a:rPr>
              <a:t>0.8s GI, 2x HE-LTF, AMSDU Agg, RTS/CTS off</a:t>
            </a:r>
          </a:p>
          <a:p>
            <a:pPr marL="1143000" lvl="1" indent="-457200" algn="l" rtl="0">
              <a:lnSpc>
                <a:spcPct val="100000"/>
              </a:lnSpc>
              <a:spcBef>
                <a:spcPts val="700"/>
              </a:spcBef>
              <a:spcAft>
                <a:spcPts val="0"/>
              </a:spcAft>
              <a:buSzPts val="1400"/>
              <a:buFont typeface="Arial"/>
              <a:buChar char="•"/>
            </a:pPr>
            <a:r>
              <a:rPr lang="en-US" sz="1050" dirty="0"/>
              <a:t>-62 dBm ED threshold at primary 20 (per 802.11 spec)</a:t>
            </a:r>
          </a:p>
          <a:p>
            <a:pPr marL="1600200" lvl="2" indent="-457200">
              <a:spcBef>
                <a:spcPts val="700"/>
              </a:spcBef>
              <a:buFont typeface="Arial"/>
              <a:buChar char="•"/>
            </a:pPr>
            <a:r>
              <a:rPr lang="en-US" sz="1050" dirty="0"/>
              <a:t>Note that -62 dBm in primary 20 is equivalent to -75 dBm/MHz ETSI threshold</a:t>
            </a:r>
            <a:endParaRPr sz="1050" dirty="0"/>
          </a:p>
          <a:p>
            <a:pPr marL="685800" lvl="0" indent="-457200" algn="l" rtl="0">
              <a:lnSpc>
                <a:spcPct val="100000"/>
              </a:lnSpc>
              <a:spcBef>
                <a:spcPts val="800"/>
              </a:spcBef>
              <a:spcAft>
                <a:spcPts val="0"/>
              </a:spcAft>
              <a:buSzPts val="1400"/>
              <a:buFont typeface="Arial"/>
              <a:buChar char="•"/>
            </a:pPr>
            <a:r>
              <a:rPr lang="en-US" sz="1050" dirty="0">
                <a:ea typeface="Arial"/>
                <a:cs typeface="Arial"/>
                <a:sym typeface="Arial"/>
              </a:rPr>
              <a:t>NB </a:t>
            </a:r>
            <a:endParaRPr sz="1050" dirty="0"/>
          </a:p>
          <a:p>
            <a:pPr marL="1143000" lvl="1" indent="-457200" algn="l" rtl="0">
              <a:lnSpc>
                <a:spcPct val="100000"/>
              </a:lnSpc>
              <a:spcBef>
                <a:spcPts val="700"/>
              </a:spcBef>
              <a:spcAft>
                <a:spcPts val="0"/>
              </a:spcAft>
              <a:buSzPts val="1400"/>
              <a:buFont typeface="Arial"/>
              <a:buChar char="•"/>
            </a:pPr>
            <a:r>
              <a:rPr lang="en-US" sz="1050" dirty="0">
                <a:ea typeface="Arial"/>
                <a:cs typeface="Arial"/>
                <a:sym typeface="Arial"/>
              </a:rPr>
              <a:t>14 dBm at both C and P</a:t>
            </a:r>
            <a:endParaRPr sz="1050" dirty="0"/>
          </a:p>
          <a:p>
            <a:pPr marL="1143000" lvl="1" indent="-457200" algn="l" rtl="0">
              <a:lnSpc>
                <a:spcPct val="100000"/>
              </a:lnSpc>
              <a:spcBef>
                <a:spcPts val="700"/>
              </a:spcBef>
              <a:spcAft>
                <a:spcPts val="0"/>
              </a:spcAft>
              <a:buSzPts val="1400"/>
              <a:buFont typeface="Arial"/>
              <a:buChar char="•"/>
            </a:pPr>
            <a:r>
              <a:rPr lang="en-US" sz="1050" dirty="0"/>
              <a:t>fc at 802.11 primary channel</a:t>
            </a:r>
          </a:p>
          <a:p>
            <a:pPr marL="1143000" lvl="1" indent="-457200">
              <a:buFont typeface="Arial"/>
              <a:buChar char="•"/>
            </a:pPr>
            <a:r>
              <a:rPr lang="en-US" sz="1050" dirty="0"/>
              <a:t>-75 dBm/MHz Max ED Threshold value  </a:t>
            </a:r>
          </a:p>
          <a:p>
            <a:pPr marL="1143000" lvl="1" indent="-457200" algn="l" rtl="0">
              <a:lnSpc>
                <a:spcPct val="100000"/>
              </a:lnSpc>
              <a:spcBef>
                <a:spcPts val="700"/>
              </a:spcBef>
              <a:spcAft>
                <a:spcPts val="0"/>
              </a:spcAft>
              <a:buSzPts val="1400"/>
              <a:buFont typeface="Arial"/>
              <a:buChar char="•"/>
            </a:pPr>
            <a:r>
              <a:rPr lang="en-US" sz="1050" dirty="0">
                <a:ea typeface="Arial"/>
                <a:cs typeface="Arial"/>
                <a:sym typeface="Arial"/>
              </a:rPr>
              <a:t>Fixed duty cycle with 42 byte (416us) NB packet</a:t>
            </a:r>
            <a:endParaRPr lang="en-US" sz="1050" dirty="0"/>
          </a:p>
          <a:p>
            <a:pPr marL="1600200" lvl="2" indent="-457200" algn="l" rtl="0">
              <a:lnSpc>
                <a:spcPct val="100000"/>
              </a:lnSpc>
              <a:spcBef>
                <a:spcPts val="600"/>
              </a:spcBef>
              <a:spcAft>
                <a:spcPts val="0"/>
              </a:spcAft>
              <a:buSzPts val="1400"/>
              <a:buFont typeface="Arial"/>
              <a:buChar char="•"/>
            </a:pPr>
            <a:r>
              <a:rPr lang="en-US" sz="1050" dirty="0">
                <a:ea typeface="Arial"/>
                <a:cs typeface="Arial"/>
                <a:sym typeface="Arial"/>
              </a:rPr>
              <a:t>F</a:t>
            </a:r>
            <a:r>
              <a:rPr lang="en-US" sz="1050" dirty="0">
                <a:solidFill>
                  <a:srgbClr val="000000"/>
                </a:solidFill>
                <a:ea typeface="Arial"/>
                <a:cs typeface="Arial"/>
                <a:sym typeface="Arial"/>
              </a:rPr>
              <a:t>or 10,5,3,1% duty cycle, data </a:t>
            </a:r>
            <a:r>
              <a:rPr lang="en-US" sz="1050" dirty="0"/>
              <a:t>packet size remains fixed but </a:t>
            </a:r>
            <a:r>
              <a:rPr lang="en-US" sz="1050" dirty="0">
                <a:solidFill>
                  <a:srgbClr val="000000"/>
                </a:solidFill>
                <a:ea typeface="Arial"/>
                <a:cs typeface="Arial"/>
                <a:sym typeface="Arial"/>
              </a:rPr>
              <a:t>packet interval increases</a:t>
            </a:r>
            <a:endParaRPr sz="1050" dirty="0"/>
          </a:p>
          <a:p>
            <a:pPr marL="1600200" lvl="2" indent="-457200" algn="l" rtl="0">
              <a:lnSpc>
                <a:spcPct val="100000"/>
              </a:lnSpc>
              <a:spcBef>
                <a:spcPts val="600"/>
              </a:spcBef>
              <a:spcAft>
                <a:spcPts val="0"/>
              </a:spcAft>
              <a:buSzPts val="1400"/>
              <a:buFont typeface="Arial"/>
              <a:buChar char="•"/>
            </a:pPr>
            <a:r>
              <a:rPr lang="en-US" sz="1050" dirty="0"/>
              <a:t>Enable/Disable NB 80us/416us Ack with 150us/584us IFS </a:t>
            </a:r>
            <a:endParaRPr sz="1050" dirty="0">
              <a:ea typeface="Arial"/>
              <a:cs typeface="Arial"/>
              <a:sym typeface="Arial"/>
            </a:endParaRPr>
          </a:p>
          <a:p>
            <a:pPr marL="685800" lvl="0" indent="-457200" algn="l" rtl="0">
              <a:lnSpc>
                <a:spcPct val="100000"/>
              </a:lnSpc>
              <a:spcBef>
                <a:spcPts val="800"/>
              </a:spcBef>
              <a:spcAft>
                <a:spcPts val="0"/>
              </a:spcAft>
              <a:buSzPts val="1400"/>
              <a:buFont typeface="Arial"/>
              <a:buChar char="•"/>
            </a:pPr>
            <a:r>
              <a:rPr lang="en-US" sz="1050" dirty="0">
                <a:ea typeface="Arial"/>
                <a:cs typeface="Arial"/>
                <a:sym typeface="Arial"/>
              </a:rPr>
              <a:t>802.11 AWGN Channel model with dbp=5, fc @</a:t>
            </a:r>
            <a:r>
              <a:rPr lang="en-US" sz="1050" dirty="0"/>
              <a:t>6.425</a:t>
            </a:r>
            <a:r>
              <a:rPr lang="en-US" sz="1050" dirty="0">
                <a:ea typeface="Arial"/>
                <a:cs typeface="Arial"/>
                <a:sym typeface="Arial"/>
              </a:rPr>
              <a:t> GHz</a:t>
            </a:r>
          </a:p>
          <a:p>
            <a:pPr marL="685800" indent="-457200">
              <a:spcAft>
                <a:spcPts val="0"/>
              </a:spcAft>
              <a:buSzPts val="1400"/>
              <a:buFont typeface="Arial"/>
              <a:buChar char="•"/>
            </a:pPr>
            <a:r>
              <a:rPr lang="en-US" sz="1050" dirty="0"/>
              <a:t>Distances are shown in which 802.11 target throughputs are met</a:t>
            </a:r>
            <a:endParaRPr lang="en-US" sz="1050" dirty="0">
              <a:ea typeface="Arial"/>
              <a:cs typeface="Arial"/>
              <a:sym typeface="Arial"/>
            </a:endParaRPr>
          </a:p>
          <a:p>
            <a:pPr marL="685800" lvl="0" indent="-457200" algn="l" rtl="0">
              <a:lnSpc>
                <a:spcPct val="100000"/>
              </a:lnSpc>
              <a:spcBef>
                <a:spcPts val="800"/>
              </a:spcBef>
              <a:spcAft>
                <a:spcPts val="0"/>
              </a:spcAft>
              <a:buSzPts val="1400"/>
              <a:buFont typeface="Arial"/>
              <a:buChar char="•"/>
            </a:pPr>
            <a:r>
              <a:rPr lang="en-US" sz="1050" dirty="0"/>
              <a:t>Reduced ED threshold mode : -65 dBm on 802.11 primary 20 (to allow AP/STA to defer to each other at d=14m) and -85 dBm/MHz on NB</a:t>
            </a:r>
          </a:p>
        </p:txBody>
      </p:sp>
      <p:sp>
        <p:nvSpPr>
          <p:cNvPr id="263" name="Google Shape;263;p44"/>
          <p:cNvSpPr txBox="1">
            <a:spLocks noGrp="1"/>
          </p:cNvSpPr>
          <p:nvPr>
            <p:ph type="sldNum" idx="12"/>
          </p:nvPr>
        </p:nvSpPr>
        <p:spPr>
          <a:xfrm>
            <a:off x="4211638" y="6554788"/>
            <a:ext cx="655637" cy="23971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lnSpc>
                <a:spcPct val="100000"/>
              </a:lnSpc>
              <a:spcBef>
                <a:spcPts val="0"/>
              </a:spcBef>
              <a:spcAft>
                <a:spcPts val="0"/>
              </a:spcAft>
              <a:buSzPts val="1200"/>
              <a:buNone/>
            </a:pPr>
            <a:r>
              <a:rPr lang="en-US"/>
              <a:t>Slide </a:t>
            </a:r>
            <a:fld id="{00000000-1234-1234-1234-123412341234}" type="slidenum">
              <a:rPr lang="en-US" smtClean="0"/>
              <a:pPr marL="0" lvl="0" indent="0" algn="ctr" rtl="0">
                <a:lnSpc>
                  <a:spcPct val="100000"/>
                </a:lnSpc>
                <a:spcBef>
                  <a:spcPts val="0"/>
                </a:spcBef>
                <a:spcAft>
                  <a:spcPts val="0"/>
                </a:spcAft>
                <a:buSzPts val="1200"/>
                <a:buNone/>
              </a:pPr>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077ED8-A5EB-4226-82A2-B634F48CEBD4}"/>
              </a:ext>
            </a:extLst>
          </p:cNvPr>
          <p:cNvGraphicFramePr>
            <a:graphicFrameLocks noGrp="1"/>
          </p:cNvGraphicFramePr>
          <p:nvPr>
            <p:ph idx="1"/>
            <p:extLst>
              <p:ext uri="{D42A27DB-BD31-4B8C-83A1-F6EECF244321}">
                <p14:modId xmlns:p14="http://schemas.microsoft.com/office/powerpoint/2010/main" val="1079288379"/>
              </p:ext>
            </p:extLst>
          </p:nvPr>
        </p:nvGraphicFramePr>
        <p:xfrm>
          <a:off x="1577665" y="1439863"/>
          <a:ext cx="5988670" cy="5015711"/>
        </p:xfrm>
        <a:graphic>
          <a:graphicData uri="http://schemas.openxmlformats.org/drawingml/2006/table">
            <a:tbl>
              <a:tblPr firstRow="1" firstCol="1" bandRow="1">
                <a:tableStyleId>{5C22544A-7EE6-4342-B048-85BDC9FD1C3A}</a:tableStyleId>
              </a:tblPr>
              <a:tblGrid>
                <a:gridCol w="2994335">
                  <a:extLst>
                    <a:ext uri="{9D8B030D-6E8A-4147-A177-3AD203B41FA5}">
                      <a16:colId xmlns:a16="http://schemas.microsoft.com/office/drawing/2014/main" val="113863163"/>
                    </a:ext>
                  </a:extLst>
                </a:gridCol>
                <a:gridCol w="2994335">
                  <a:extLst>
                    <a:ext uri="{9D8B030D-6E8A-4147-A177-3AD203B41FA5}">
                      <a16:colId xmlns:a16="http://schemas.microsoft.com/office/drawing/2014/main" val="479806086"/>
                    </a:ext>
                  </a:extLst>
                </a:gridCol>
              </a:tblGrid>
              <a:tr h="168133">
                <a:tc>
                  <a:txBody>
                    <a:bodyPr/>
                    <a:lstStyle/>
                    <a:p>
                      <a:pPr marL="0" marR="0">
                        <a:lnSpc>
                          <a:spcPct val="107000"/>
                        </a:lnSpc>
                        <a:spcBef>
                          <a:spcPts val="0"/>
                        </a:spcBef>
                        <a:spcAft>
                          <a:spcPts val="0"/>
                        </a:spcAft>
                      </a:pPr>
                      <a:r>
                        <a:rPr lang="en-US" sz="1100" dirty="0">
                          <a:effectLst/>
                        </a:rPr>
                        <a:t>PAR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Proposed Solution (how addressed)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986531"/>
                  </a:ext>
                </a:extLst>
              </a:tr>
              <a:tr h="593493">
                <a:tc>
                  <a:txBody>
                    <a:bodyPr/>
                    <a:lstStyle/>
                    <a:p>
                      <a:pPr marL="0" marR="0">
                        <a:lnSpc>
                          <a:spcPct val="107000"/>
                        </a:lnSpc>
                        <a:spcBef>
                          <a:spcPts val="0"/>
                        </a:spcBef>
                        <a:spcAft>
                          <a:spcPts val="0"/>
                        </a:spcAft>
                      </a:pPr>
                      <a:r>
                        <a:rPr lang="en-US" sz="900" b="0" dirty="0">
                          <a:effectLst/>
                        </a:rPr>
                        <a:t>Safeguards so that the high throughput data use cases will not cause significant disruption to low duty-cycle ranging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1567932"/>
                  </a:ext>
                </a:extLst>
              </a:tr>
              <a:tr h="443233">
                <a:tc>
                  <a:txBody>
                    <a:bodyPr/>
                    <a:lstStyle/>
                    <a:p>
                      <a:pPr marL="0" marR="0">
                        <a:lnSpc>
                          <a:spcPct val="107000"/>
                        </a:lnSpc>
                        <a:spcBef>
                          <a:spcPts val="0"/>
                        </a:spcBef>
                        <a:spcAft>
                          <a:spcPts val="0"/>
                        </a:spcAft>
                      </a:pPr>
                      <a:r>
                        <a:rPr lang="en-US" sz="900" b="0" dirty="0">
                          <a:effectLst/>
                        </a:rPr>
                        <a:t>Interference mitigation techniques to support higher density and higher traffic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307483"/>
                  </a:ext>
                </a:extLst>
              </a:tr>
              <a:tr h="142709">
                <a:tc>
                  <a:txBody>
                    <a:bodyPr/>
                    <a:lstStyle/>
                    <a:p>
                      <a:pPr marL="0" marR="0">
                        <a:lnSpc>
                          <a:spcPct val="107000"/>
                        </a:lnSpc>
                        <a:spcBef>
                          <a:spcPts val="0"/>
                        </a:spcBef>
                        <a:spcAft>
                          <a:spcPts val="0"/>
                        </a:spcAft>
                      </a:pPr>
                      <a:r>
                        <a:rPr lang="en-US" sz="900" b="0" dirty="0">
                          <a:effectLst/>
                        </a:rPr>
                        <a:t>Other coexistence improvement</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6602030"/>
                  </a:ext>
                </a:extLst>
              </a:tr>
              <a:tr h="292970">
                <a:tc>
                  <a:txBody>
                    <a:bodyPr/>
                    <a:lstStyle/>
                    <a:p>
                      <a:pPr marL="0" marR="0">
                        <a:lnSpc>
                          <a:spcPct val="107000"/>
                        </a:lnSpc>
                        <a:spcBef>
                          <a:spcPts val="0"/>
                        </a:spcBef>
                        <a:spcAft>
                          <a:spcPts val="0"/>
                        </a:spcAft>
                      </a:pPr>
                      <a:r>
                        <a:rPr lang="en-US" sz="900" b="0" dirty="0">
                          <a:effectLst/>
                        </a:rPr>
                        <a:t>Backward compatibility with enhanced ranging capable devices (ERDEVs).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8494273"/>
                  </a:ext>
                </a:extLst>
              </a:tr>
              <a:tr h="292970">
                <a:tc>
                  <a:txBody>
                    <a:bodyPr/>
                    <a:lstStyle/>
                    <a:p>
                      <a:pPr marL="0" marR="0">
                        <a:lnSpc>
                          <a:spcPct val="107000"/>
                        </a:lnSpc>
                        <a:spcBef>
                          <a:spcPts val="0"/>
                        </a:spcBef>
                        <a:spcAft>
                          <a:spcPts val="0"/>
                        </a:spcAft>
                      </a:pPr>
                      <a:r>
                        <a:rPr lang="en-US" sz="900" b="0" dirty="0">
                          <a:effectLst/>
                        </a:rPr>
                        <a:t>Improved link budget and/or reduced air-time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8167276"/>
                  </a:ext>
                </a:extLst>
              </a:tr>
              <a:tr h="292970">
                <a:tc>
                  <a:txBody>
                    <a:bodyPr/>
                    <a:lstStyle/>
                    <a:p>
                      <a:pPr marL="0" marR="0">
                        <a:lnSpc>
                          <a:spcPct val="107000"/>
                        </a:lnSpc>
                        <a:spcBef>
                          <a:spcPts val="0"/>
                        </a:spcBef>
                        <a:spcAft>
                          <a:spcPts val="0"/>
                        </a:spcAft>
                      </a:pPr>
                      <a:r>
                        <a:rPr lang="en-US" sz="900" b="0" dirty="0">
                          <a:effectLst/>
                        </a:rPr>
                        <a:t>Additional channels and operating frequencies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470706"/>
                  </a:ext>
                </a:extLst>
              </a:tr>
              <a:tr h="443233">
                <a:tc>
                  <a:txBody>
                    <a:bodyPr/>
                    <a:lstStyle/>
                    <a:p>
                      <a:pPr marL="0" marR="0">
                        <a:lnSpc>
                          <a:spcPct val="107000"/>
                        </a:lnSpc>
                        <a:spcBef>
                          <a:spcPts val="0"/>
                        </a:spcBef>
                        <a:spcAft>
                          <a:spcPts val="0"/>
                        </a:spcAft>
                      </a:pPr>
                      <a:r>
                        <a:rPr lang="en-US" sz="900" b="0" dirty="0">
                          <a:effectLst/>
                        </a:rPr>
                        <a:t>Improvements to accuracy / precision / reliability and interoperability for high-integrity ranging;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0662618"/>
                  </a:ext>
                </a:extLst>
              </a:tr>
              <a:tr h="292970">
                <a:tc>
                  <a:txBody>
                    <a:bodyPr/>
                    <a:lstStyle/>
                    <a:p>
                      <a:pPr marL="0" marR="0">
                        <a:lnSpc>
                          <a:spcPct val="107000"/>
                        </a:lnSpc>
                        <a:spcBef>
                          <a:spcPts val="0"/>
                        </a:spcBef>
                        <a:spcAft>
                          <a:spcPts val="0"/>
                        </a:spcAft>
                      </a:pPr>
                      <a:r>
                        <a:rPr lang="en-US" sz="900" b="0" dirty="0">
                          <a:effectLst/>
                        </a:rPr>
                        <a:t>Reduce complexity and power consumption;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3036709"/>
                  </a:ext>
                </a:extLst>
              </a:tr>
              <a:tr h="292970">
                <a:tc>
                  <a:txBody>
                    <a:bodyPr/>
                    <a:lstStyle/>
                    <a:p>
                      <a:pPr marL="0" marR="0">
                        <a:lnSpc>
                          <a:spcPct val="107000"/>
                        </a:lnSpc>
                        <a:spcBef>
                          <a:spcPts val="0"/>
                        </a:spcBef>
                        <a:spcAft>
                          <a:spcPts val="0"/>
                        </a:spcAft>
                      </a:pPr>
                      <a:r>
                        <a:rPr lang="en-US" sz="900" b="0" dirty="0">
                          <a:effectLst/>
                        </a:rPr>
                        <a:t>Hybrid operation with narrowband signaling to assist UWB;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LBT should be employed by NB as a coexistence mechanism</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1296273"/>
                  </a:ext>
                </a:extLst>
              </a:tr>
              <a:tr h="292970">
                <a:tc>
                  <a:txBody>
                    <a:bodyPr/>
                    <a:lstStyle/>
                    <a:p>
                      <a:pPr marL="0" marR="0">
                        <a:lnSpc>
                          <a:spcPct val="107000"/>
                        </a:lnSpc>
                        <a:spcBef>
                          <a:spcPts val="0"/>
                        </a:spcBef>
                        <a:spcAft>
                          <a:spcPts val="0"/>
                        </a:spcAft>
                      </a:pPr>
                      <a:r>
                        <a:rPr lang="en-US" sz="900" b="0" dirty="0">
                          <a:effectLst/>
                        </a:rPr>
                        <a:t>Enhanced native discovery and connection setup mechanisms;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7268290"/>
                  </a:ext>
                </a:extLst>
              </a:tr>
              <a:tr h="292970">
                <a:tc>
                  <a:txBody>
                    <a:bodyPr/>
                    <a:lstStyle/>
                    <a:p>
                      <a:pPr marL="0" marR="0">
                        <a:lnSpc>
                          <a:spcPct val="107000"/>
                        </a:lnSpc>
                        <a:spcBef>
                          <a:spcPts val="0"/>
                        </a:spcBef>
                        <a:spcAft>
                          <a:spcPts val="0"/>
                        </a:spcAft>
                      </a:pPr>
                      <a:r>
                        <a:rPr lang="en-US" sz="900" b="0" dirty="0">
                          <a:effectLst/>
                        </a:rPr>
                        <a:t>Sensing capabilities to support presence detection and environment mapping;</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501901"/>
                  </a:ext>
                </a:extLst>
              </a:tr>
              <a:tr h="142709">
                <a:tc>
                  <a:txBody>
                    <a:bodyPr/>
                    <a:lstStyle/>
                    <a:p>
                      <a:pPr marL="0" marR="0">
                        <a:lnSpc>
                          <a:spcPct val="107000"/>
                        </a:lnSpc>
                        <a:spcBef>
                          <a:spcPts val="0"/>
                        </a:spcBef>
                        <a:spcAft>
                          <a:spcPts val="0"/>
                        </a:spcAft>
                      </a:pPr>
                      <a:r>
                        <a:rPr lang="en-US" sz="900" b="0" dirty="0">
                          <a:effectLst/>
                        </a:rPr>
                        <a:t>Low-power low-latency streaming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3390514"/>
                  </a:ext>
                </a:extLst>
              </a:tr>
              <a:tr h="292970">
                <a:tc>
                  <a:txBody>
                    <a:bodyPr/>
                    <a:lstStyle/>
                    <a:p>
                      <a:pPr marL="0" marR="0">
                        <a:lnSpc>
                          <a:spcPct val="107000"/>
                        </a:lnSpc>
                        <a:spcBef>
                          <a:spcPts val="0"/>
                        </a:spcBef>
                        <a:spcAft>
                          <a:spcPts val="0"/>
                        </a:spcAft>
                      </a:pPr>
                      <a:r>
                        <a:rPr lang="en-US" sz="900" b="0" dirty="0">
                          <a:effectLst/>
                        </a:rPr>
                        <a:t>higher data-rate streaming allowing at least 50 Mbit/s of throughput.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3551774"/>
                  </a:ext>
                </a:extLst>
              </a:tr>
              <a:tr h="443233">
                <a:tc>
                  <a:txBody>
                    <a:bodyPr/>
                    <a:lstStyle/>
                    <a:p>
                      <a:pPr marL="0" marR="0">
                        <a:lnSpc>
                          <a:spcPct val="107000"/>
                        </a:lnSpc>
                        <a:spcBef>
                          <a:spcPts val="0"/>
                        </a:spcBef>
                        <a:spcAft>
                          <a:spcPts val="0"/>
                        </a:spcAft>
                      </a:pPr>
                      <a:r>
                        <a:rPr lang="en-US" sz="900" b="0" dirty="0">
                          <a:effectLst/>
                        </a:rPr>
                        <a:t>Support for peer-to-peer, peer-to-multi-peer, and station-to-infrastructure protocols;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4020965"/>
                  </a:ext>
                </a:extLst>
              </a:tr>
              <a:tr h="292970">
                <a:tc>
                  <a:txBody>
                    <a:bodyPr/>
                    <a:lstStyle/>
                    <a:p>
                      <a:pPr marL="0" marR="0">
                        <a:lnSpc>
                          <a:spcPct val="107000"/>
                        </a:lnSpc>
                        <a:spcBef>
                          <a:spcPts val="0"/>
                        </a:spcBef>
                        <a:spcAft>
                          <a:spcPts val="0"/>
                        </a:spcAft>
                      </a:pPr>
                      <a:r>
                        <a:rPr lang="en-US" sz="900" b="0" dirty="0">
                          <a:effectLst/>
                        </a:rPr>
                        <a:t>Infrastructure synchronization mechanisms.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1965075"/>
                  </a:ext>
                </a:extLst>
              </a:tr>
            </a:tbl>
          </a:graphicData>
        </a:graphic>
      </p:graphicFrame>
      <p:sp>
        <p:nvSpPr>
          <p:cNvPr id="4" name="Slide Number Placeholder 3">
            <a:extLst>
              <a:ext uri="{FF2B5EF4-FFF2-40B4-BE49-F238E27FC236}">
                <a16:creationId xmlns:a16="http://schemas.microsoft.com/office/drawing/2014/main" id="{88C1BCC9-89BA-47A0-A79D-AA3DA825104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a:t>
            </a:fld>
            <a:endParaRPr lang="en-US" altLang="en-US" dirty="0"/>
          </a:p>
        </p:txBody>
      </p:sp>
      <p:sp>
        <p:nvSpPr>
          <p:cNvPr id="6" name="Title 5">
            <a:extLst>
              <a:ext uri="{FF2B5EF4-FFF2-40B4-BE49-F238E27FC236}">
                <a16:creationId xmlns:a16="http://schemas.microsoft.com/office/drawing/2014/main" id="{0F701439-06F4-4CF3-B54D-0A93D70A277F}"/>
              </a:ext>
            </a:extLst>
          </p:cNvPr>
          <p:cNvSpPr>
            <a:spLocks noGrp="1"/>
          </p:cNvSpPr>
          <p:nvPr>
            <p:ph type="title"/>
          </p:nvPr>
        </p:nvSpPr>
        <p:spPr/>
        <p:txBody>
          <a:bodyPr/>
          <a:lstStyle/>
          <a:p>
            <a:r>
              <a:rPr lang="en-US" dirty="0"/>
              <a:t>Technical Guidance</a:t>
            </a:r>
          </a:p>
        </p:txBody>
      </p:sp>
    </p:spTree>
    <p:extLst>
      <p:ext uri="{BB962C8B-B14F-4D97-AF65-F5344CB8AC3E}">
        <p14:creationId xmlns:p14="http://schemas.microsoft.com/office/powerpoint/2010/main" val="2709052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8"/>
          <p:cNvSpPr txBox="1">
            <a:spLocks noGrp="1"/>
          </p:cNvSpPr>
          <p:nvPr>
            <p:ph type="title"/>
          </p:nvPr>
        </p:nvSpPr>
        <p:spPr>
          <a:xfrm>
            <a:off x="628650" y="1131094"/>
            <a:ext cx="7886700" cy="994275"/>
          </a:xfrm>
          <a:prstGeom prst="rect">
            <a:avLst/>
          </a:prstGeom>
          <a:noFill/>
          <a:ln>
            <a:noFill/>
          </a:ln>
        </p:spPr>
        <p:txBody>
          <a:bodyPr spcFirstLastPara="1" wrap="square" lIns="68550" tIns="34275" rIns="68550" bIns="34275" anchor="ctr" anchorCtr="0">
            <a:normAutofit fontScale="90000"/>
          </a:bodyPr>
          <a:lstStyle/>
          <a:p>
            <a:pPr marL="0" lvl="0" indent="0" algn="l" rtl="0">
              <a:lnSpc>
                <a:spcPct val="90000"/>
              </a:lnSpc>
              <a:spcBef>
                <a:spcPts val="0"/>
              </a:spcBef>
              <a:spcAft>
                <a:spcPts val="0"/>
              </a:spcAft>
              <a:buClr>
                <a:schemeClr val="dk1"/>
              </a:buClr>
              <a:buSzPct val="50000"/>
              <a:buNone/>
            </a:pPr>
            <a:r>
              <a:rPr lang="en-US" dirty="0"/>
              <a:t>UL Results with MCS=2 (150us IFS), 80 MHz (no LBT vs LBT)</a:t>
            </a:r>
            <a:endParaRPr dirty="0"/>
          </a:p>
        </p:txBody>
      </p:sp>
      <p:sp>
        <p:nvSpPr>
          <p:cNvPr id="270" name="Google Shape;270;p58"/>
          <p:cNvSpPr txBox="1"/>
          <p:nvPr/>
        </p:nvSpPr>
        <p:spPr>
          <a:xfrm>
            <a:off x="1821592" y="5949280"/>
            <a:ext cx="550791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For No LBT, a 3% duty cycle causes ~50% increase in P95 latency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For No LBT, a 10% duty cycle causes unacceptable P95 latency</a:t>
            </a:r>
            <a:endParaRPr sz="1400" b="0" i="0" u="none" strike="noStrike" cap="none" dirty="0">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2ADB17AE-2338-92A9-5AF2-B1B30A3D8346}"/>
              </a:ext>
            </a:extLst>
          </p:cNvPr>
          <p:cNvPicPr>
            <a:picLocks noChangeAspect="1"/>
          </p:cNvPicPr>
          <p:nvPr/>
        </p:nvPicPr>
        <p:blipFill>
          <a:blip r:embed="rId3"/>
          <a:srcRect/>
          <a:stretch/>
        </p:blipFill>
        <p:spPr>
          <a:xfrm>
            <a:off x="3043037" y="2515836"/>
            <a:ext cx="2987319" cy="2378111"/>
          </a:xfrm>
          <a:prstGeom prst="rect">
            <a:avLst/>
          </a:prstGeom>
        </p:spPr>
      </p:pic>
      <p:pic>
        <p:nvPicPr>
          <p:cNvPr id="7" name="Picture 6">
            <a:extLst>
              <a:ext uri="{FF2B5EF4-FFF2-40B4-BE49-F238E27FC236}">
                <a16:creationId xmlns:a16="http://schemas.microsoft.com/office/drawing/2014/main" id="{5EAFBD1E-D2C0-7530-D878-5AF88D03454E}"/>
              </a:ext>
            </a:extLst>
          </p:cNvPr>
          <p:cNvPicPr>
            <a:picLocks noChangeAspect="1"/>
          </p:cNvPicPr>
          <p:nvPr/>
        </p:nvPicPr>
        <p:blipFill>
          <a:blip r:embed="rId4"/>
          <a:srcRect/>
          <a:stretch/>
        </p:blipFill>
        <p:spPr>
          <a:xfrm>
            <a:off x="6082563" y="2524536"/>
            <a:ext cx="2987318" cy="2360710"/>
          </a:xfrm>
          <a:prstGeom prst="rect">
            <a:avLst/>
          </a:prstGeom>
        </p:spPr>
      </p:pic>
      <p:pic>
        <p:nvPicPr>
          <p:cNvPr id="9" name="Picture 8">
            <a:extLst>
              <a:ext uri="{FF2B5EF4-FFF2-40B4-BE49-F238E27FC236}">
                <a16:creationId xmlns:a16="http://schemas.microsoft.com/office/drawing/2014/main" id="{39670977-8489-0B32-E3EB-29FBD4643EE1}"/>
              </a:ext>
            </a:extLst>
          </p:cNvPr>
          <p:cNvPicPr>
            <a:picLocks noChangeAspect="1"/>
          </p:cNvPicPr>
          <p:nvPr/>
        </p:nvPicPr>
        <p:blipFill>
          <a:blip r:embed="rId5"/>
          <a:srcRect/>
          <a:stretch/>
        </p:blipFill>
        <p:spPr>
          <a:xfrm>
            <a:off x="3511" y="2501046"/>
            <a:ext cx="2987319" cy="2407690"/>
          </a:xfrm>
          <a:prstGeom prst="rect">
            <a:avLst/>
          </a:prstGeom>
        </p:spPr>
      </p:pic>
      <p:grpSp>
        <p:nvGrpSpPr>
          <p:cNvPr id="12" name="Group 11">
            <a:extLst>
              <a:ext uri="{FF2B5EF4-FFF2-40B4-BE49-F238E27FC236}">
                <a16:creationId xmlns:a16="http://schemas.microsoft.com/office/drawing/2014/main" id="{E390D841-B22E-6426-9CBC-D5978D381A64}"/>
              </a:ext>
            </a:extLst>
          </p:cNvPr>
          <p:cNvGrpSpPr/>
          <p:nvPr/>
        </p:nvGrpSpPr>
        <p:grpSpPr>
          <a:xfrm>
            <a:off x="1131516" y="4974000"/>
            <a:ext cx="7664772" cy="452476"/>
            <a:chOff x="1131516" y="4974000"/>
            <a:chExt cx="7664772" cy="452476"/>
          </a:xfrm>
        </p:grpSpPr>
        <p:grpSp>
          <p:nvGrpSpPr>
            <p:cNvPr id="6" name="Group 5">
              <a:extLst>
                <a:ext uri="{FF2B5EF4-FFF2-40B4-BE49-F238E27FC236}">
                  <a16:creationId xmlns:a16="http://schemas.microsoft.com/office/drawing/2014/main" id="{4034190D-F160-1A0E-E470-B7CB9A82E7A7}"/>
                </a:ext>
              </a:extLst>
            </p:cNvPr>
            <p:cNvGrpSpPr/>
            <p:nvPr/>
          </p:nvGrpSpPr>
          <p:grpSpPr>
            <a:xfrm>
              <a:off x="1180205" y="5118641"/>
              <a:ext cx="7616083" cy="307835"/>
              <a:chOff x="1180205" y="5118641"/>
              <a:chExt cx="7616083" cy="307835"/>
            </a:xfrm>
          </p:grpSpPr>
          <p:sp>
            <p:nvSpPr>
              <p:cNvPr id="2" name="TextBox 1">
                <a:extLst>
                  <a:ext uri="{FF2B5EF4-FFF2-40B4-BE49-F238E27FC236}">
                    <a16:creationId xmlns:a16="http://schemas.microsoft.com/office/drawing/2014/main" id="{27848700-DF72-DD11-38D9-7175C8140B69}"/>
                  </a:ext>
                </a:extLst>
              </p:cNvPr>
              <p:cNvSpPr txBox="1"/>
              <p:nvPr/>
            </p:nvSpPr>
            <p:spPr>
              <a:xfrm>
                <a:off x="1180205" y="5118699"/>
                <a:ext cx="792205" cy="307777"/>
              </a:xfrm>
              <a:prstGeom prst="rect">
                <a:avLst/>
              </a:prstGeom>
              <a:noFill/>
            </p:spPr>
            <p:txBody>
              <a:bodyPr wrap="none" rtlCol="0">
                <a:spAutoFit/>
              </a:bodyPr>
              <a:lstStyle/>
              <a:p>
                <a:r>
                  <a:rPr lang="en-US" dirty="0"/>
                  <a:t>No LBT</a:t>
                </a:r>
              </a:p>
            </p:txBody>
          </p:sp>
          <p:sp>
            <p:nvSpPr>
              <p:cNvPr id="3" name="TextBox 2">
                <a:extLst>
                  <a:ext uri="{FF2B5EF4-FFF2-40B4-BE49-F238E27FC236}">
                    <a16:creationId xmlns:a16="http://schemas.microsoft.com/office/drawing/2014/main" id="{44603BA9-0D18-AA1C-D2F8-D6726CA51DFE}"/>
                  </a:ext>
                </a:extLst>
              </p:cNvPr>
              <p:cNvSpPr txBox="1"/>
              <p:nvPr/>
            </p:nvSpPr>
            <p:spPr>
              <a:xfrm>
                <a:off x="3965841" y="5118641"/>
                <a:ext cx="1608133" cy="307777"/>
              </a:xfrm>
              <a:prstGeom prst="rect">
                <a:avLst/>
              </a:prstGeom>
              <a:noFill/>
            </p:spPr>
            <p:txBody>
              <a:bodyPr wrap="none" rtlCol="0">
                <a:spAutoFit/>
              </a:bodyPr>
              <a:lstStyle/>
              <a:p>
                <a:r>
                  <a:rPr lang="en-US" dirty="0"/>
                  <a:t>Max ED threshold</a:t>
                </a:r>
              </a:p>
            </p:txBody>
          </p:sp>
          <p:sp>
            <p:nvSpPr>
              <p:cNvPr id="4" name="TextBox 3">
                <a:extLst>
                  <a:ext uri="{FF2B5EF4-FFF2-40B4-BE49-F238E27FC236}">
                    <a16:creationId xmlns:a16="http://schemas.microsoft.com/office/drawing/2014/main" id="{A3D5A895-745E-996D-DE4E-21D6F858215C}"/>
                  </a:ext>
                </a:extLst>
              </p:cNvPr>
              <p:cNvSpPr txBox="1"/>
              <p:nvPr/>
            </p:nvSpPr>
            <p:spPr>
              <a:xfrm>
                <a:off x="6809847" y="5118641"/>
                <a:ext cx="1986441" cy="307777"/>
              </a:xfrm>
              <a:prstGeom prst="rect">
                <a:avLst/>
              </a:prstGeom>
              <a:noFill/>
            </p:spPr>
            <p:txBody>
              <a:bodyPr wrap="none" rtlCol="0">
                <a:spAutoFit/>
              </a:bodyPr>
              <a:lstStyle/>
              <a:p>
                <a:r>
                  <a:rPr lang="en-US" dirty="0"/>
                  <a:t>Reduced ED threshold</a:t>
                </a:r>
              </a:p>
            </p:txBody>
          </p:sp>
        </p:grpSp>
        <p:sp>
          <p:nvSpPr>
            <p:cNvPr id="8" name="TextBox 7">
              <a:extLst>
                <a:ext uri="{FF2B5EF4-FFF2-40B4-BE49-F238E27FC236}">
                  <a16:creationId xmlns:a16="http://schemas.microsoft.com/office/drawing/2014/main" id="{7318EAFD-9D1C-714A-3B91-E5C9A779B329}"/>
                </a:ext>
              </a:extLst>
            </p:cNvPr>
            <p:cNvSpPr txBox="1"/>
            <p:nvPr/>
          </p:nvSpPr>
          <p:spPr>
            <a:xfrm>
              <a:off x="1131516" y="4974000"/>
              <a:ext cx="702436" cy="276999"/>
            </a:xfrm>
            <a:prstGeom prst="rect">
              <a:avLst/>
            </a:prstGeom>
            <a:noFill/>
          </p:spPr>
          <p:txBody>
            <a:bodyPr wrap="none" rtlCol="0">
              <a:spAutoFit/>
            </a:bodyPr>
            <a:lstStyle/>
            <a:p>
              <a:r>
                <a:rPr lang="en-US" dirty="0">
                  <a:solidFill>
                    <a:schemeClr val="tx1"/>
                  </a:solidFill>
                </a:rPr>
                <a:t>No LBT</a:t>
              </a:r>
            </a:p>
          </p:txBody>
        </p:sp>
        <p:sp>
          <p:nvSpPr>
            <p:cNvPr id="10" name="TextBox 9">
              <a:extLst>
                <a:ext uri="{FF2B5EF4-FFF2-40B4-BE49-F238E27FC236}">
                  <a16:creationId xmlns:a16="http://schemas.microsoft.com/office/drawing/2014/main" id="{86D60F90-9131-F057-1212-914D6FDC3E75}"/>
                </a:ext>
              </a:extLst>
            </p:cNvPr>
            <p:cNvSpPr txBox="1"/>
            <p:nvPr/>
          </p:nvSpPr>
          <p:spPr>
            <a:xfrm>
              <a:off x="3886331" y="4995530"/>
              <a:ext cx="1371337" cy="276999"/>
            </a:xfrm>
            <a:prstGeom prst="rect">
              <a:avLst/>
            </a:prstGeom>
            <a:noFill/>
          </p:spPr>
          <p:txBody>
            <a:bodyPr wrap="none" rtlCol="0">
              <a:spAutoFit/>
            </a:bodyPr>
            <a:lstStyle/>
            <a:p>
              <a:r>
                <a:rPr lang="en-US" dirty="0">
                  <a:solidFill>
                    <a:schemeClr val="tx1"/>
                  </a:solidFill>
                </a:rPr>
                <a:t>Max ED Threshold</a:t>
              </a:r>
            </a:p>
          </p:txBody>
        </p:sp>
        <p:sp>
          <p:nvSpPr>
            <p:cNvPr id="11" name="TextBox 10">
              <a:extLst>
                <a:ext uri="{FF2B5EF4-FFF2-40B4-BE49-F238E27FC236}">
                  <a16:creationId xmlns:a16="http://schemas.microsoft.com/office/drawing/2014/main" id="{CC5A93E9-29C6-6EC9-BCC5-2C06CC24949C}"/>
                </a:ext>
              </a:extLst>
            </p:cNvPr>
            <p:cNvSpPr txBox="1"/>
            <p:nvPr/>
          </p:nvSpPr>
          <p:spPr>
            <a:xfrm>
              <a:off x="6833845" y="4976000"/>
              <a:ext cx="1629420" cy="276999"/>
            </a:xfrm>
            <a:prstGeom prst="rect">
              <a:avLst/>
            </a:prstGeom>
            <a:noFill/>
          </p:spPr>
          <p:txBody>
            <a:bodyPr wrap="none" rtlCol="0">
              <a:spAutoFit/>
            </a:bodyPr>
            <a:lstStyle/>
            <a:p>
              <a:r>
                <a:rPr lang="en-US" dirty="0">
                  <a:solidFill>
                    <a:schemeClr val="tx1"/>
                  </a:solidFill>
                </a:rPr>
                <a:t>Reduced ED Threshold</a:t>
              </a:r>
            </a:p>
          </p:txBody>
        </p:sp>
      </p:grpSp>
      <p:sp>
        <p:nvSpPr>
          <p:cNvPr id="14" name="TextBox 13">
            <a:extLst>
              <a:ext uri="{FF2B5EF4-FFF2-40B4-BE49-F238E27FC236}">
                <a16:creationId xmlns:a16="http://schemas.microsoft.com/office/drawing/2014/main" id="{DE9EF4A2-76F8-C95D-E52D-DB0F92E06749}"/>
              </a:ext>
            </a:extLst>
          </p:cNvPr>
          <p:cNvSpPr txBox="1"/>
          <p:nvPr/>
        </p:nvSpPr>
        <p:spPr>
          <a:xfrm>
            <a:off x="408812" y="5296230"/>
            <a:ext cx="2560314" cy="461665"/>
          </a:xfrm>
          <a:prstGeom prst="rect">
            <a:avLst/>
          </a:prstGeom>
          <a:noFill/>
        </p:spPr>
        <p:txBody>
          <a:bodyPr wrap="square" rtlCol="0">
            <a:spAutoFit/>
          </a:bodyPr>
          <a:lstStyle/>
          <a:p>
            <a:r>
              <a:rPr lang="en-US" dirty="0">
                <a:solidFill>
                  <a:schemeClr val="tx1"/>
                </a:solidFill>
              </a:rPr>
              <a:t>At 14m, AP does not defer to NB C or P nodes, since NB power &lt; -62 dBm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7"/>
          <p:cNvSpPr txBox="1">
            <a:spLocks noGrp="1"/>
          </p:cNvSpPr>
          <p:nvPr>
            <p:ph type="title"/>
          </p:nvPr>
        </p:nvSpPr>
        <p:spPr>
          <a:xfrm>
            <a:off x="628650" y="1131094"/>
            <a:ext cx="7886700" cy="994172"/>
          </a:xfrm>
          <a:prstGeom prst="rect">
            <a:avLst/>
          </a:prstGeom>
          <a:noFill/>
          <a:ln>
            <a:noFill/>
          </a:ln>
        </p:spPr>
        <p:txBody>
          <a:bodyPr spcFirstLastPara="1" wrap="square" lIns="68550" tIns="34275" rIns="68550" bIns="34275" anchor="ctr" anchorCtr="0">
            <a:normAutofit fontScale="90000"/>
          </a:bodyPr>
          <a:lstStyle/>
          <a:p>
            <a:pPr marL="0" lvl="0" indent="0" algn="l" rtl="0">
              <a:lnSpc>
                <a:spcPct val="90000"/>
              </a:lnSpc>
              <a:spcBef>
                <a:spcPts val="0"/>
              </a:spcBef>
              <a:spcAft>
                <a:spcPts val="0"/>
              </a:spcAft>
              <a:buClr>
                <a:schemeClr val="dk1"/>
              </a:buClr>
              <a:buSzPct val="50000"/>
              <a:buNone/>
            </a:pPr>
            <a:r>
              <a:rPr lang="en-US" dirty="0"/>
              <a:t>DL Results with MCS=2 (150us IFS), 80 MHz (no LBT vs LBT)</a:t>
            </a:r>
            <a:endParaRPr dirty="0"/>
          </a:p>
        </p:txBody>
      </p:sp>
      <p:pic>
        <p:nvPicPr>
          <p:cNvPr id="3" name="Picture 2">
            <a:extLst>
              <a:ext uri="{FF2B5EF4-FFF2-40B4-BE49-F238E27FC236}">
                <a16:creationId xmlns:a16="http://schemas.microsoft.com/office/drawing/2014/main" id="{5EB65246-0B40-6EA0-0769-BA30E6DDB180}"/>
              </a:ext>
            </a:extLst>
          </p:cNvPr>
          <p:cNvPicPr>
            <a:picLocks noChangeAspect="1"/>
          </p:cNvPicPr>
          <p:nvPr/>
        </p:nvPicPr>
        <p:blipFill>
          <a:blip r:embed="rId3"/>
          <a:srcRect/>
          <a:stretch/>
        </p:blipFill>
        <p:spPr>
          <a:xfrm>
            <a:off x="6087214" y="2414332"/>
            <a:ext cx="3070720" cy="2426617"/>
          </a:xfrm>
          <a:prstGeom prst="rect">
            <a:avLst/>
          </a:prstGeom>
        </p:spPr>
      </p:pic>
      <p:pic>
        <p:nvPicPr>
          <p:cNvPr id="5" name="Picture 4">
            <a:extLst>
              <a:ext uri="{FF2B5EF4-FFF2-40B4-BE49-F238E27FC236}">
                <a16:creationId xmlns:a16="http://schemas.microsoft.com/office/drawing/2014/main" id="{3766A101-697E-BFE0-739E-3B295F73C3A2}"/>
              </a:ext>
            </a:extLst>
          </p:cNvPr>
          <p:cNvPicPr>
            <a:picLocks noChangeAspect="1"/>
          </p:cNvPicPr>
          <p:nvPr/>
        </p:nvPicPr>
        <p:blipFill>
          <a:blip r:embed="rId4"/>
          <a:srcRect/>
          <a:stretch/>
        </p:blipFill>
        <p:spPr>
          <a:xfrm>
            <a:off x="3021302" y="2414331"/>
            <a:ext cx="3048251" cy="2426618"/>
          </a:xfrm>
          <a:prstGeom prst="rect">
            <a:avLst/>
          </a:prstGeom>
        </p:spPr>
      </p:pic>
      <p:pic>
        <p:nvPicPr>
          <p:cNvPr id="7" name="Picture 6">
            <a:extLst>
              <a:ext uri="{FF2B5EF4-FFF2-40B4-BE49-F238E27FC236}">
                <a16:creationId xmlns:a16="http://schemas.microsoft.com/office/drawing/2014/main" id="{E65D4CAE-90C8-CCCA-FA6D-E242832E81E0}"/>
              </a:ext>
            </a:extLst>
          </p:cNvPr>
          <p:cNvPicPr>
            <a:picLocks noChangeAspect="1"/>
          </p:cNvPicPr>
          <p:nvPr/>
        </p:nvPicPr>
        <p:blipFill>
          <a:blip r:embed="rId5"/>
          <a:srcRect/>
          <a:stretch/>
        </p:blipFill>
        <p:spPr>
          <a:xfrm>
            <a:off x="-7162" y="2414331"/>
            <a:ext cx="3010804" cy="2426618"/>
          </a:xfrm>
          <a:prstGeom prst="rect">
            <a:avLst/>
          </a:prstGeom>
        </p:spPr>
      </p:pic>
      <p:grpSp>
        <p:nvGrpSpPr>
          <p:cNvPr id="2" name="Group 1">
            <a:extLst>
              <a:ext uri="{FF2B5EF4-FFF2-40B4-BE49-F238E27FC236}">
                <a16:creationId xmlns:a16="http://schemas.microsoft.com/office/drawing/2014/main" id="{F8E7E728-393C-7B8F-45D8-76FC1B930004}"/>
              </a:ext>
            </a:extLst>
          </p:cNvPr>
          <p:cNvGrpSpPr/>
          <p:nvPr/>
        </p:nvGrpSpPr>
        <p:grpSpPr>
          <a:xfrm>
            <a:off x="1187029" y="5336055"/>
            <a:ext cx="7616083" cy="307835"/>
            <a:chOff x="1180205" y="5118641"/>
            <a:chExt cx="7616083" cy="307835"/>
          </a:xfrm>
        </p:grpSpPr>
        <p:sp>
          <p:nvSpPr>
            <p:cNvPr id="4" name="TextBox 3">
              <a:extLst>
                <a:ext uri="{FF2B5EF4-FFF2-40B4-BE49-F238E27FC236}">
                  <a16:creationId xmlns:a16="http://schemas.microsoft.com/office/drawing/2014/main" id="{420663FB-081B-A7D1-0A1E-A980E90F2146}"/>
                </a:ext>
              </a:extLst>
            </p:cNvPr>
            <p:cNvSpPr txBox="1"/>
            <p:nvPr/>
          </p:nvSpPr>
          <p:spPr>
            <a:xfrm>
              <a:off x="1180205" y="5118699"/>
              <a:ext cx="792205" cy="307777"/>
            </a:xfrm>
            <a:prstGeom prst="rect">
              <a:avLst/>
            </a:prstGeom>
            <a:noFill/>
          </p:spPr>
          <p:txBody>
            <a:bodyPr wrap="none" rtlCol="0">
              <a:spAutoFit/>
            </a:bodyPr>
            <a:lstStyle/>
            <a:p>
              <a:r>
                <a:rPr lang="en-US" dirty="0"/>
                <a:t>No LBT</a:t>
              </a:r>
            </a:p>
          </p:txBody>
        </p:sp>
        <p:sp>
          <p:nvSpPr>
            <p:cNvPr id="6" name="TextBox 5">
              <a:extLst>
                <a:ext uri="{FF2B5EF4-FFF2-40B4-BE49-F238E27FC236}">
                  <a16:creationId xmlns:a16="http://schemas.microsoft.com/office/drawing/2014/main" id="{6A442CC0-5301-98A6-F0CB-5C74CEA48365}"/>
                </a:ext>
              </a:extLst>
            </p:cNvPr>
            <p:cNvSpPr txBox="1"/>
            <p:nvPr/>
          </p:nvSpPr>
          <p:spPr>
            <a:xfrm>
              <a:off x="3965841" y="5118641"/>
              <a:ext cx="1608133" cy="307777"/>
            </a:xfrm>
            <a:prstGeom prst="rect">
              <a:avLst/>
            </a:prstGeom>
            <a:noFill/>
          </p:spPr>
          <p:txBody>
            <a:bodyPr wrap="none" rtlCol="0">
              <a:spAutoFit/>
            </a:bodyPr>
            <a:lstStyle/>
            <a:p>
              <a:r>
                <a:rPr lang="en-US" dirty="0"/>
                <a:t>Max ED threshold</a:t>
              </a:r>
            </a:p>
          </p:txBody>
        </p:sp>
        <p:sp>
          <p:nvSpPr>
            <p:cNvPr id="8" name="TextBox 7">
              <a:extLst>
                <a:ext uri="{FF2B5EF4-FFF2-40B4-BE49-F238E27FC236}">
                  <a16:creationId xmlns:a16="http://schemas.microsoft.com/office/drawing/2014/main" id="{C8067AD2-68F3-2916-1612-BC14C236D3D0}"/>
                </a:ext>
              </a:extLst>
            </p:cNvPr>
            <p:cNvSpPr txBox="1"/>
            <p:nvPr/>
          </p:nvSpPr>
          <p:spPr>
            <a:xfrm>
              <a:off x="6809847" y="5118641"/>
              <a:ext cx="1986441" cy="307777"/>
            </a:xfrm>
            <a:prstGeom prst="rect">
              <a:avLst/>
            </a:prstGeom>
            <a:noFill/>
          </p:spPr>
          <p:txBody>
            <a:bodyPr wrap="none" rtlCol="0">
              <a:spAutoFit/>
            </a:bodyPr>
            <a:lstStyle/>
            <a:p>
              <a:r>
                <a:rPr lang="en-US" dirty="0"/>
                <a:t>Reduced ED threshold</a:t>
              </a:r>
            </a:p>
          </p:txBody>
        </p:sp>
      </p:grpSp>
      <p:sp>
        <p:nvSpPr>
          <p:cNvPr id="10" name="Google Shape;297;g2993c2e4a34_0_0">
            <a:extLst>
              <a:ext uri="{FF2B5EF4-FFF2-40B4-BE49-F238E27FC236}">
                <a16:creationId xmlns:a16="http://schemas.microsoft.com/office/drawing/2014/main" id="{0AF5F874-BC98-BB35-1272-001AD84E5A48}"/>
              </a:ext>
            </a:extLst>
          </p:cNvPr>
          <p:cNvSpPr txBox="1"/>
          <p:nvPr/>
        </p:nvSpPr>
        <p:spPr>
          <a:xfrm>
            <a:off x="1888642" y="6138938"/>
            <a:ext cx="536671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mn-lt"/>
                <a:ea typeface="Arial"/>
                <a:cs typeface="Arial"/>
                <a:sym typeface="Arial"/>
              </a:rPr>
              <a:t>For No-LBT, P95 latency for 10% duty cycle </a:t>
            </a:r>
            <a:r>
              <a:rPr lang="en-US" sz="1400" dirty="0">
                <a:solidFill>
                  <a:schemeClr val="tx1"/>
                </a:solidFill>
                <a:latin typeface="+mn-lt"/>
              </a:rPr>
              <a:t>is ~3.6x no NB case </a:t>
            </a:r>
            <a:endParaRPr sz="1400" b="0" i="0" u="none" strike="noStrike" cap="none" dirty="0">
              <a:solidFill>
                <a:schemeClr val="tx1"/>
              </a:solidFill>
              <a:latin typeface="+mn-lt"/>
              <a:ea typeface="Arial"/>
              <a:cs typeface="Arial"/>
              <a:sym typeface="Arial"/>
            </a:endParaRPr>
          </a:p>
        </p:txBody>
      </p:sp>
      <p:grpSp>
        <p:nvGrpSpPr>
          <p:cNvPr id="9" name="Group 8">
            <a:extLst>
              <a:ext uri="{FF2B5EF4-FFF2-40B4-BE49-F238E27FC236}">
                <a16:creationId xmlns:a16="http://schemas.microsoft.com/office/drawing/2014/main" id="{57D9ED35-51EC-40E5-401B-E536AA8DBE51}"/>
              </a:ext>
            </a:extLst>
          </p:cNvPr>
          <p:cNvGrpSpPr/>
          <p:nvPr/>
        </p:nvGrpSpPr>
        <p:grpSpPr>
          <a:xfrm>
            <a:off x="1131516" y="4974000"/>
            <a:ext cx="7664772" cy="452476"/>
            <a:chOff x="1131516" y="4974000"/>
            <a:chExt cx="7664772" cy="452476"/>
          </a:xfrm>
        </p:grpSpPr>
        <p:grpSp>
          <p:nvGrpSpPr>
            <p:cNvPr id="11" name="Group 10">
              <a:extLst>
                <a:ext uri="{FF2B5EF4-FFF2-40B4-BE49-F238E27FC236}">
                  <a16:creationId xmlns:a16="http://schemas.microsoft.com/office/drawing/2014/main" id="{5D5A6C8F-7156-29EF-0357-84E8BDE9D4B3}"/>
                </a:ext>
              </a:extLst>
            </p:cNvPr>
            <p:cNvGrpSpPr/>
            <p:nvPr/>
          </p:nvGrpSpPr>
          <p:grpSpPr>
            <a:xfrm>
              <a:off x="1180205" y="5118641"/>
              <a:ext cx="7616083" cy="307835"/>
              <a:chOff x="1180205" y="5118641"/>
              <a:chExt cx="7616083" cy="307835"/>
            </a:xfrm>
          </p:grpSpPr>
          <p:sp>
            <p:nvSpPr>
              <p:cNvPr id="15" name="TextBox 14">
                <a:extLst>
                  <a:ext uri="{FF2B5EF4-FFF2-40B4-BE49-F238E27FC236}">
                    <a16:creationId xmlns:a16="http://schemas.microsoft.com/office/drawing/2014/main" id="{115847BC-FC02-FECE-9A7B-0821B6C3FF6D}"/>
                  </a:ext>
                </a:extLst>
              </p:cNvPr>
              <p:cNvSpPr txBox="1"/>
              <p:nvPr/>
            </p:nvSpPr>
            <p:spPr>
              <a:xfrm>
                <a:off x="1180205" y="5118699"/>
                <a:ext cx="792205" cy="307777"/>
              </a:xfrm>
              <a:prstGeom prst="rect">
                <a:avLst/>
              </a:prstGeom>
              <a:noFill/>
            </p:spPr>
            <p:txBody>
              <a:bodyPr wrap="none" rtlCol="0">
                <a:spAutoFit/>
              </a:bodyPr>
              <a:lstStyle/>
              <a:p>
                <a:r>
                  <a:rPr lang="en-US" dirty="0"/>
                  <a:t>No LBT</a:t>
                </a:r>
              </a:p>
            </p:txBody>
          </p:sp>
          <p:sp>
            <p:nvSpPr>
              <p:cNvPr id="16" name="TextBox 15">
                <a:extLst>
                  <a:ext uri="{FF2B5EF4-FFF2-40B4-BE49-F238E27FC236}">
                    <a16:creationId xmlns:a16="http://schemas.microsoft.com/office/drawing/2014/main" id="{0DE53B1B-8C1F-10BA-C9ED-3694AEB0314B}"/>
                  </a:ext>
                </a:extLst>
              </p:cNvPr>
              <p:cNvSpPr txBox="1"/>
              <p:nvPr/>
            </p:nvSpPr>
            <p:spPr>
              <a:xfrm>
                <a:off x="3965841" y="5118641"/>
                <a:ext cx="1608133" cy="307777"/>
              </a:xfrm>
              <a:prstGeom prst="rect">
                <a:avLst/>
              </a:prstGeom>
              <a:noFill/>
            </p:spPr>
            <p:txBody>
              <a:bodyPr wrap="none" rtlCol="0">
                <a:spAutoFit/>
              </a:bodyPr>
              <a:lstStyle/>
              <a:p>
                <a:r>
                  <a:rPr lang="en-US" dirty="0"/>
                  <a:t>Max ED threshold</a:t>
                </a:r>
              </a:p>
            </p:txBody>
          </p:sp>
          <p:sp>
            <p:nvSpPr>
              <p:cNvPr id="17" name="TextBox 16">
                <a:extLst>
                  <a:ext uri="{FF2B5EF4-FFF2-40B4-BE49-F238E27FC236}">
                    <a16:creationId xmlns:a16="http://schemas.microsoft.com/office/drawing/2014/main" id="{E40DE6D6-4287-F6D9-55A0-8A219015EAE8}"/>
                  </a:ext>
                </a:extLst>
              </p:cNvPr>
              <p:cNvSpPr txBox="1"/>
              <p:nvPr/>
            </p:nvSpPr>
            <p:spPr>
              <a:xfrm>
                <a:off x="6809847" y="5118641"/>
                <a:ext cx="1986441" cy="307777"/>
              </a:xfrm>
              <a:prstGeom prst="rect">
                <a:avLst/>
              </a:prstGeom>
              <a:noFill/>
            </p:spPr>
            <p:txBody>
              <a:bodyPr wrap="none" rtlCol="0">
                <a:spAutoFit/>
              </a:bodyPr>
              <a:lstStyle/>
              <a:p>
                <a:r>
                  <a:rPr lang="en-US" dirty="0"/>
                  <a:t>Reduced ED threshold</a:t>
                </a:r>
              </a:p>
            </p:txBody>
          </p:sp>
        </p:grpSp>
        <p:sp>
          <p:nvSpPr>
            <p:cNvPr id="12" name="TextBox 11">
              <a:extLst>
                <a:ext uri="{FF2B5EF4-FFF2-40B4-BE49-F238E27FC236}">
                  <a16:creationId xmlns:a16="http://schemas.microsoft.com/office/drawing/2014/main" id="{1450E202-722E-FF0F-F1D7-7C6FEC2B10B7}"/>
                </a:ext>
              </a:extLst>
            </p:cNvPr>
            <p:cNvSpPr txBox="1"/>
            <p:nvPr/>
          </p:nvSpPr>
          <p:spPr>
            <a:xfrm>
              <a:off x="1131516" y="4974000"/>
              <a:ext cx="702436" cy="276999"/>
            </a:xfrm>
            <a:prstGeom prst="rect">
              <a:avLst/>
            </a:prstGeom>
            <a:noFill/>
          </p:spPr>
          <p:txBody>
            <a:bodyPr wrap="none" rtlCol="0">
              <a:spAutoFit/>
            </a:bodyPr>
            <a:lstStyle/>
            <a:p>
              <a:r>
                <a:rPr lang="en-US" dirty="0">
                  <a:solidFill>
                    <a:schemeClr val="tx1"/>
                  </a:solidFill>
                </a:rPr>
                <a:t>No LBT</a:t>
              </a:r>
            </a:p>
          </p:txBody>
        </p:sp>
        <p:sp>
          <p:nvSpPr>
            <p:cNvPr id="13" name="TextBox 12">
              <a:extLst>
                <a:ext uri="{FF2B5EF4-FFF2-40B4-BE49-F238E27FC236}">
                  <a16:creationId xmlns:a16="http://schemas.microsoft.com/office/drawing/2014/main" id="{327EFFCE-392A-D817-031F-B8D991BC4B6E}"/>
                </a:ext>
              </a:extLst>
            </p:cNvPr>
            <p:cNvSpPr txBox="1"/>
            <p:nvPr/>
          </p:nvSpPr>
          <p:spPr>
            <a:xfrm>
              <a:off x="3886331" y="4995530"/>
              <a:ext cx="1371337" cy="276999"/>
            </a:xfrm>
            <a:prstGeom prst="rect">
              <a:avLst/>
            </a:prstGeom>
            <a:noFill/>
          </p:spPr>
          <p:txBody>
            <a:bodyPr wrap="none" rtlCol="0">
              <a:spAutoFit/>
            </a:bodyPr>
            <a:lstStyle/>
            <a:p>
              <a:r>
                <a:rPr lang="en-US" dirty="0">
                  <a:solidFill>
                    <a:schemeClr val="tx1"/>
                  </a:solidFill>
                </a:rPr>
                <a:t>Max ED Threshold</a:t>
              </a:r>
            </a:p>
          </p:txBody>
        </p:sp>
        <p:sp>
          <p:nvSpPr>
            <p:cNvPr id="14" name="TextBox 13">
              <a:extLst>
                <a:ext uri="{FF2B5EF4-FFF2-40B4-BE49-F238E27FC236}">
                  <a16:creationId xmlns:a16="http://schemas.microsoft.com/office/drawing/2014/main" id="{B388E65A-6083-433D-334B-49A5E2C57293}"/>
                </a:ext>
              </a:extLst>
            </p:cNvPr>
            <p:cNvSpPr txBox="1"/>
            <p:nvPr/>
          </p:nvSpPr>
          <p:spPr>
            <a:xfrm>
              <a:off x="6833845" y="4976000"/>
              <a:ext cx="1629420" cy="276999"/>
            </a:xfrm>
            <a:prstGeom prst="rect">
              <a:avLst/>
            </a:prstGeom>
            <a:noFill/>
          </p:spPr>
          <p:txBody>
            <a:bodyPr wrap="none" rtlCol="0">
              <a:spAutoFit/>
            </a:bodyPr>
            <a:lstStyle/>
            <a:p>
              <a:r>
                <a:rPr lang="en-US" dirty="0">
                  <a:solidFill>
                    <a:schemeClr val="tx1"/>
                  </a:solidFill>
                </a:rPr>
                <a:t>Reduced ED Threshold</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993c2e4a34_0_8"/>
          <p:cNvSpPr txBox="1">
            <a:spLocks noGrp="1"/>
          </p:cNvSpPr>
          <p:nvPr>
            <p:ph type="title"/>
          </p:nvPr>
        </p:nvSpPr>
        <p:spPr>
          <a:xfrm>
            <a:off x="628650" y="1131094"/>
            <a:ext cx="7886700" cy="994200"/>
          </a:xfrm>
          <a:prstGeom prst="rect">
            <a:avLst/>
          </a:prstGeom>
          <a:noFill/>
          <a:ln>
            <a:noFill/>
          </a:ln>
        </p:spPr>
        <p:txBody>
          <a:bodyPr spcFirstLastPara="1" wrap="square" lIns="68550" tIns="34275" rIns="68550" bIns="34275" anchor="ctr" anchorCtr="0">
            <a:normAutofit fontScale="90000"/>
          </a:bodyPr>
          <a:lstStyle/>
          <a:p>
            <a:pPr marL="0" lvl="0" indent="0" algn="l" rtl="0">
              <a:lnSpc>
                <a:spcPct val="90000"/>
              </a:lnSpc>
              <a:spcBef>
                <a:spcPts val="0"/>
              </a:spcBef>
              <a:spcAft>
                <a:spcPts val="0"/>
              </a:spcAft>
              <a:buClr>
                <a:schemeClr val="dk1"/>
              </a:buClr>
              <a:buSzPct val="50000"/>
              <a:buNone/>
            </a:pPr>
            <a:r>
              <a:rPr lang="en-US" dirty="0"/>
              <a:t>UL Results with MCS=2 (584us IFS), 80 MHz (no LBT vs LBT)</a:t>
            </a:r>
            <a:endParaRPr dirty="0"/>
          </a:p>
        </p:txBody>
      </p:sp>
      <p:sp>
        <p:nvSpPr>
          <p:cNvPr id="288" name="Google Shape;288;g2993c2e4a34_0_8"/>
          <p:cNvSpPr txBox="1"/>
          <p:nvPr/>
        </p:nvSpPr>
        <p:spPr>
          <a:xfrm>
            <a:off x="1844418" y="5911229"/>
            <a:ext cx="5455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For no-LBT, a 3% duty cycle causes ~50% increase in P95 latency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For no-LBT, a 10% duty cycle causes unacceptable P95 latency</a:t>
            </a:r>
            <a:endParaRPr sz="1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8F893334-A776-C1AF-D66C-EDEA1A945286}"/>
              </a:ext>
            </a:extLst>
          </p:cNvPr>
          <p:cNvPicPr>
            <a:picLocks noChangeAspect="1"/>
          </p:cNvPicPr>
          <p:nvPr/>
        </p:nvPicPr>
        <p:blipFill>
          <a:blip r:embed="rId3"/>
          <a:srcRect/>
          <a:stretch/>
        </p:blipFill>
        <p:spPr>
          <a:xfrm>
            <a:off x="-6219" y="2401761"/>
            <a:ext cx="2972957" cy="2396115"/>
          </a:xfrm>
          <a:prstGeom prst="rect">
            <a:avLst/>
          </a:prstGeom>
        </p:spPr>
      </p:pic>
      <p:pic>
        <p:nvPicPr>
          <p:cNvPr id="5" name="Picture 4">
            <a:extLst>
              <a:ext uri="{FF2B5EF4-FFF2-40B4-BE49-F238E27FC236}">
                <a16:creationId xmlns:a16="http://schemas.microsoft.com/office/drawing/2014/main" id="{1746DC50-1214-109B-D2E7-FAC4F6B8DD48}"/>
              </a:ext>
            </a:extLst>
          </p:cNvPr>
          <p:cNvPicPr>
            <a:picLocks noChangeAspect="1"/>
          </p:cNvPicPr>
          <p:nvPr/>
        </p:nvPicPr>
        <p:blipFill>
          <a:blip r:embed="rId4"/>
          <a:srcRect/>
          <a:stretch/>
        </p:blipFill>
        <p:spPr>
          <a:xfrm>
            <a:off x="2980497" y="2395478"/>
            <a:ext cx="3077759" cy="2408680"/>
          </a:xfrm>
          <a:prstGeom prst="rect">
            <a:avLst/>
          </a:prstGeom>
        </p:spPr>
      </p:pic>
      <p:pic>
        <p:nvPicPr>
          <p:cNvPr id="7" name="Picture 6">
            <a:extLst>
              <a:ext uri="{FF2B5EF4-FFF2-40B4-BE49-F238E27FC236}">
                <a16:creationId xmlns:a16="http://schemas.microsoft.com/office/drawing/2014/main" id="{09BFC5FD-94B2-FE5F-0E19-527033B4274A}"/>
              </a:ext>
            </a:extLst>
          </p:cNvPr>
          <p:cNvPicPr>
            <a:picLocks noChangeAspect="1"/>
          </p:cNvPicPr>
          <p:nvPr/>
        </p:nvPicPr>
        <p:blipFill>
          <a:blip r:embed="rId5"/>
          <a:srcRect/>
          <a:stretch/>
        </p:blipFill>
        <p:spPr>
          <a:xfrm>
            <a:off x="6072015" y="2404142"/>
            <a:ext cx="3077759" cy="2391352"/>
          </a:xfrm>
          <a:prstGeom prst="rect">
            <a:avLst/>
          </a:prstGeom>
        </p:spPr>
      </p:pic>
      <p:grpSp>
        <p:nvGrpSpPr>
          <p:cNvPr id="2" name="Group 1">
            <a:extLst>
              <a:ext uri="{FF2B5EF4-FFF2-40B4-BE49-F238E27FC236}">
                <a16:creationId xmlns:a16="http://schemas.microsoft.com/office/drawing/2014/main" id="{BC3C6250-83FF-1F9D-C320-C504D5AFA27E}"/>
              </a:ext>
            </a:extLst>
          </p:cNvPr>
          <p:cNvGrpSpPr/>
          <p:nvPr/>
        </p:nvGrpSpPr>
        <p:grpSpPr>
          <a:xfrm>
            <a:off x="1180205" y="5118641"/>
            <a:ext cx="7616083" cy="307835"/>
            <a:chOff x="1180205" y="5118641"/>
            <a:chExt cx="7616083" cy="307835"/>
          </a:xfrm>
        </p:grpSpPr>
        <p:sp>
          <p:nvSpPr>
            <p:cNvPr id="4" name="TextBox 3">
              <a:extLst>
                <a:ext uri="{FF2B5EF4-FFF2-40B4-BE49-F238E27FC236}">
                  <a16:creationId xmlns:a16="http://schemas.microsoft.com/office/drawing/2014/main" id="{643955AA-89BA-C578-E550-68F76269D190}"/>
                </a:ext>
              </a:extLst>
            </p:cNvPr>
            <p:cNvSpPr txBox="1"/>
            <p:nvPr/>
          </p:nvSpPr>
          <p:spPr>
            <a:xfrm>
              <a:off x="1180205" y="5118699"/>
              <a:ext cx="792205" cy="307777"/>
            </a:xfrm>
            <a:prstGeom prst="rect">
              <a:avLst/>
            </a:prstGeom>
            <a:noFill/>
          </p:spPr>
          <p:txBody>
            <a:bodyPr wrap="none" rtlCol="0">
              <a:spAutoFit/>
            </a:bodyPr>
            <a:lstStyle/>
            <a:p>
              <a:r>
                <a:rPr lang="en-US" dirty="0"/>
                <a:t>No LBT</a:t>
              </a:r>
            </a:p>
          </p:txBody>
        </p:sp>
        <p:sp>
          <p:nvSpPr>
            <p:cNvPr id="6" name="TextBox 5">
              <a:extLst>
                <a:ext uri="{FF2B5EF4-FFF2-40B4-BE49-F238E27FC236}">
                  <a16:creationId xmlns:a16="http://schemas.microsoft.com/office/drawing/2014/main" id="{19EE1E9A-DC12-93D3-A2AB-626308096EDA}"/>
                </a:ext>
              </a:extLst>
            </p:cNvPr>
            <p:cNvSpPr txBox="1"/>
            <p:nvPr/>
          </p:nvSpPr>
          <p:spPr>
            <a:xfrm>
              <a:off x="3965841" y="5118641"/>
              <a:ext cx="1608133" cy="307777"/>
            </a:xfrm>
            <a:prstGeom prst="rect">
              <a:avLst/>
            </a:prstGeom>
            <a:noFill/>
          </p:spPr>
          <p:txBody>
            <a:bodyPr wrap="none" rtlCol="0">
              <a:spAutoFit/>
            </a:bodyPr>
            <a:lstStyle/>
            <a:p>
              <a:r>
                <a:rPr lang="en-US" dirty="0"/>
                <a:t>Max ED threshold</a:t>
              </a:r>
            </a:p>
          </p:txBody>
        </p:sp>
        <p:sp>
          <p:nvSpPr>
            <p:cNvPr id="8" name="TextBox 7">
              <a:extLst>
                <a:ext uri="{FF2B5EF4-FFF2-40B4-BE49-F238E27FC236}">
                  <a16:creationId xmlns:a16="http://schemas.microsoft.com/office/drawing/2014/main" id="{DB78796C-8A3A-24DA-B385-BA634731CC8C}"/>
                </a:ext>
              </a:extLst>
            </p:cNvPr>
            <p:cNvSpPr txBox="1"/>
            <p:nvPr/>
          </p:nvSpPr>
          <p:spPr>
            <a:xfrm>
              <a:off x="6809847" y="5118641"/>
              <a:ext cx="1986441" cy="307777"/>
            </a:xfrm>
            <a:prstGeom prst="rect">
              <a:avLst/>
            </a:prstGeom>
            <a:noFill/>
          </p:spPr>
          <p:txBody>
            <a:bodyPr wrap="none" rtlCol="0">
              <a:spAutoFit/>
            </a:bodyPr>
            <a:lstStyle/>
            <a:p>
              <a:r>
                <a:rPr lang="en-US" dirty="0"/>
                <a:t>Reduced ED threshold</a:t>
              </a:r>
            </a:p>
          </p:txBody>
        </p:sp>
      </p:grpSp>
      <p:grpSp>
        <p:nvGrpSpPr>
          <p:cNvPr id="9" name="Group 8">
            <a:extLst>
              <a:ext uri="{FF2B5EF4-FFF2-40B4-BE49-F238E27FC236}">
                <a16:creationId xmlns:a16="http://schemas.microsoft.com/office/drawing/2014/main" id="{09AB9953-76D6-DCF6-FACC-075398CEC2A7}"/>
              </a:ext>
            </a:extLst>
          </p:cNvPr>
          <p:cNvGrpSpPr/>
          <p:nvPr/>
        </p:nvGrpSpPr>
        <p:grpSpPr>
          <a:xfrm>
            <a:off x="1131516" y="4974000"/>
            <a:ext cx="7664772" cy="452476"/>
            <a:chOff x="1131516" y="4974000"/>
            <a:chExt cx="7664772" cy="452476"/>
          </a:xfrm>
        </p:grpSpPr>
        <p:grpSp>
          <p:nvGrpSpPr>
            <p:cNvPr id="10" name="Group 9">
              <a:extLst>
                <a:ext uri="{FF2B5EF4-FFF2-40B4-BE49-F238E27FC236}">
                  <a16:creationId xmlns:a16="http://schemas.microsoft.com/office/drawing/2014/main" id="{5AF4C0A1-4930-C2F5-A5B4-1B5489BBCCA4}"/>
                </a:ext>
              </a:extLst>
            </p:cNvPr>
            <p:cNvGrpSpPr/>
            <p:nvPr/>
          </p:nvGrpSpPr>
          <p:grpSpPr>
            <a:xfrm>
              <a:off x="1180205" y="5118641"/>
              <a:ext cx="7616083" cy="307835"/>
              <a:chOff x="1180205" y="5118641"/>
              <a:chExt cx="7616083" cy="307835"/>
            </a:xfrm>
          </p:grpSpPr>
          <p:sp>
            <p:nvSpPr>
              <p:cNvPr id="14" name="TextBox 13">
                <a:extLst>
                  <a:ext uri="{FF2B5EF4-FFF2-40B4-BE49-F238E27FC236}">
                    <a16:creationId xmlns:a16="http://schemas.microsoft.com/office/drawing/2014/main" id="{A37A4D47-38EE-C4C9-CCF0-932D4590706F}"/>
                  </a:ext>
                </a:extLst>
              </p:cNvPr>
              <p:cNvSpPr txBox="1"/>
              <p:nvPr/>
            </p:nvSpPr>
            <p:spPr>
              <a:xfrm>
                <a:off x="1180205" y="5118699"/>
                <a:ext cx="792205" cy="307777"/>
              </a:xfrm>
              <a:prstGeom prst="rect">
                <a:avLst/>
              </a:prstGeom>
              <a:noFill/>
            </p:spPr>
            <p:txBody>
              <a:bodyPr wrap="none" rtlCol="0">
                <a:spAutoFit/>
              </a:bodyPr>
              <a:lstStyle/>
              <a:p>
                <a:r>
                  <a:rPr lang="en-US" dirty="0"/>
                  <a:t>No LBT</a:t>
                </a:r>
              </a:p>
            </p:txBody>
          </p:sp>
          <p:sp>
            <p:nvSpPr>
              <p:cNvPr id="15" name="TextBox 14">
                <a:extLst>
                  <a:ext uri="{FF2B5EF4-FFF2-40B4-BE49-F238E27FC236}">
                    <a16:creationId xmlns:a16="http://schemas.microsoft.com/office/drawing/2014/main" id="{D30B21BF-6DB6-2338-9F87-D549812ED773}"/>
                  </a:ext>
                </a:extLst>
              </p:cNvPr>
              <p:cNvSpPr txBox="1"/>
              <p:nvPr/>
            </p:nvSpPr>
            <p:spPr>
              <a:xfrm>
                <a:off x="3965841" y="5118641"/>
                <a:ext cx="1608133" cy="307777"/>
              </a:xfrm>
              <a:prstGeom prst="rect">
                <a:avLst/>
              </a:prstGeom>
              <a:noFill/>
            </p:spPr>
            <p:txBody>
              <a:bodyPr wrap="none" rtlCol="0">
                <a:spAutoFit/>
              </a:bodyPr>
              <a:lstStyle/>
              <a:p>
                <a:r>
                  <a:rPr lang="en-US" dirty="0"/>
                  <a:t>Max ED threshold</a:t>
                </a:r>
              </a:p>
            </p:txBody>
          </p:sp>
          <p:sp>
            <p:nvSpPr>
              <p:cNvPr id="16" name="TextBox 15">
                <a:extLst>
                  <a:ext uri="{FF2B5EF4-FFF2-40B4-BE49-F238E27FC236}">
                    <a16:creationId xmlns:a16="http://schemas.microsoft.com/office/drawing/2014/main" id="{2DCA3FA4-D828-C22A-EB02-5AF50A88DF63}"/>
                  </a:ext>
                </a:extLst>
              </p:cNvPr>
              <p:cNvSpPr txBox="1"/>
              <p:nvPr/>
            </p:nvSpPr>
            <p:spPr>
              <a:xfrm>
                <a:off x="6809847" y="5118641"/>
                <a:ext cx="1986441" cy="307777"/>
              </a:xfrm>
              <a:prstGeom prst="rect">
                <a:avLst/>
              </a:prstGeom>
              <a:noFill/>
            </p:spPr>
            <p:txBody>
              <a:bodyPr wrap="none" rtlCol="0">
                <a:spAutoFit/>
              </a:bodyPr>
              <a:lstStyle/>
              <a:p>
                <a:r>
                  <a:rPr lang="en-US" dirty="0"/>
                  <a:t>Reduced ED threshold</a:t>
                </a:r>
              </a:p>
            </p:txBody>
          </p:sp>
        </p:grpSp>
        <p:sp>
          <p:nvSpPr>
            <p:cNvPr id="11" name="TextBox 10">
              <a:extLst>
                <a:ext uri="{FF2B5EF4-FFF2-40B4-BE49-F238E27FC236}">
                  <a16:creationId xmlns:a16="http://schemas.microsoft.com/office/drawing/2014/main" id="{21D4AC60-5957-6EB7-2856-2AA733D62FFF}"/>
                </a:ext>
              </a:extLst>
            </p:cNvPr>
            <p:cNvSpPr txBox="1"/>
            <p:nvPr/>
          </p:nvSpPr>
          <p:spPr>
            <a:xfrm>
              <a:off x="1131516" y="4974000"/>
              <a:ext cx="702436" cy="276999"/>
            </a:xfrm>
            <a:prstGeom prst="rect">
              <a:avLst/>
            </a:prstGeom>
            <a:noFill/>
          </p:spPr>
          <p:txBody>
            <a:bodyPr wrap="none" rtlCol="0">
              <a:spAutoFit/>
            </a:bodyPr>
            <a:lstStyle/>
            <a:p>
              <a:r>
                <a:rPr lang="en-US" dirty="0">
                  <a:solidFill>
                    <a:schemeClr val="tx1"/>
                  </a:solidFill>
                </a:rPr>
                <a:t>No LBT</a:t>
              </a:r>
            </a:p>
          </p:txBody>
        </p:sp>
        <p:sp>
          <p:nvSpPr>
            <p:cNvPr id="12" name="TextBox 11">
              <a:extLst>
                <a:ext uri="{FF2B5EF4-FFF2-40B4-BE49-F238E27FC236}">
                  <a16:creationId xmlns:a16="http://schemas.microsoft.com/office/drawing/2014/main" id="{B73111AA-4DEE-0477-5DB2-7B79830B1E47}"/>
                </a:ext>
              </a:extLst>
            </p:cNvPr>
            <p:cNvSpPr txBox="1"/>
            <p:nvPr/>
          </p:nvSpPr>
          <p:spPr>
            <a:xfrm>
              <a:off x="3886331" y="4995530"/>
              <a:ext cx="1371337" cy="276999"/>
            </a:xfrm>
            <a:prstGeom prst="rect">
              <a:avLst/>
            </a:prstGeom>
            <a:noFill/>
          </p:spPr>
          <p:txBody>
            <a:bodyPr wrap="none" rtlCol="0">
              <a:spAutoFit/>
            </a:bodyPr>
            <a:lstStyle/>
            <a:p>
              <a:r>
                <a:rPr lang="en-US" dirty="0">
                  <a:solidFill>
                    <a:schemeClr val="tx1"/>
                  </a:solidFill>
                </a:rPr>
                <a:t>Max ED Threshold</a:t>
              </a:r>
            </a:p>
          </p:txBody>
        </p:sp>
        <p:sp>
          <p:nvSpPr>
            <p:cNvPr id="13" name="TextBox 12">
              <a:extLst>
                <a:ext uri="{FF2B5EF4-FFF2-40B4-BE49-F238E27FC236}">
                  <a16:creationId xmlns:a16="http://schemas.microsoft.com/office/drawing/2014/main" id="{A9587500-1B8F-E3D6-40F4-61C41B525A4A}"/>
                </a:ext>
              </a:extLst>
            </p:cNvPr>
            <p:cNvSpPr txBox="1"/>
            <p:nvPr/>
          </p:nvSpPr>
          <p:spPr>
            <a:xfrm>
              <a:off x="6833845" y="4976000"/>
              <a:ext cx="1629420" cy="276999"/>
            </a:xfrm>
            <a:prstGeom prst="rect">
              <a:avLst/>
            </a:prstGeom>
            <a:noFill/>
          </p:spPr>
          <p:txBody>
            <a:bodyPr wrap="none" rtlCol="0">
              <a:spAutoFit/>
            </a:bodyPr>
            <a:lstStyle/>
            <a:p>
              <a:r>
                <a:rPr lang="en-US" dirty="0">
                  <a:solidFill>
                    <a:schemeClr val="tx1"/>
                  </a:solidFill>
                </a:rPr>
                <a:t>Reduced ED Threshold</a:t>
              </a:r>
            </a:p>
          </p:txBody>
        </p:sp>
      </p:grpSp>
    </p:spTree>
    <p:extLst>
      <p:ext uri="{BB962C8B-B14F-4D97-AF65-F5344CB8AC3E}">
        <p14:creationId xmlns:p14="http://schemas.microsoft.com/office/powerpoint/2010/main" val="559972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2993c2e4a34_0_0"/>
          <p:cNvSpPr txBox="1">
            <a:spLocks noGrp="1"/>
          </p:cNvSpPr>
          <p:nvPr>
            <p:ph type="title"/>
          </p:nvPr>
        </p:nvSpPr>
        <p:spPr>
          <a:xfrm>
            <a:off x="628650" y="1131094"/>
            <a:ext cx="7886700" cy="994200"/>
          </a:xfrm>
          <a:prstGeom prst="rect">
            <a:avLst/>
          </a:prstGeom>
          <a:noFill/>
          <a:ln>
            <a:noFill/>
          </a:ln>
        </p:spPr>
        <p:txBody>
          <a:bodyPr spcFirstLastPara="1" wrap="square" lIns="68550" tIns="34275" rIns="68550" bIns="34275" anchor="ctr" anchorCtr="0">
            <a:normAutofit fontScale="90000"/>
          </a:bodyPr>
          <a:lstStyle/>
          <a:p>
            <a:pPr marL="0" lvl="0" indent="0" algn="l" rtl="0">
              <a:lnSpc>
                <a:spcPct val="90000"/>
              </a:lnSpc>
              <a:spcBef>
                <a:spcPts val="0"/>
              </a:spcBef>
              <a:spcAft>
                <a:spcPts val="0"/>
              </a:spcAft>
              <a:buClr>
                <a:schemeClr val="dk1"/>
              </a:buClr>
              <a:buSzPct val="50000"/>
              <a:buNone/>
            </a:pPr>
            <a:r>
              <a:rPr lang="en-US" dirty="0"/>
              <a:t>DL Results with MCS=2 (584us IFS), 80 MHz (no LBT vs LBT)</a:t>
            </a:r>
            <a:endParaRPr dirty="0"/>
          </a:p>
        </p:txBody>
      </p:sp>
      <p:pic>
        <p:nvPicPr>
          <p:cNvPr id="3" name="Picture 2">
            <a:extLst>
              <a:ext uri="{FF2B5EF4-FFF2-40B4-BE49-F238E27FC236}">
                <a16:creationId xmlns:a16="http://schemas.microsoft.com/office/drawing/2014/main" id="{1B8F8452-FC5E-9FC9-9210-FB505BB69CC5}"/>
              </a:ext>
            </a:extLst>
          </p:cNvPr>
          <p:cNvPicPr>
            <a:picLocks noChangeAspect="1"/>
          </p:cNvPicPr>
          <p:nvPr/>
        </p:nvPicPr>
        <p:blipFill>
          <a:blip r:embed="rId3"/>
          <a:srcRect/>
          <a:stretch/>
        </p:blipFill>
        <p:spPr>
          <a:xfrm>
            <a:off x="42336" y="2455711"/>
            <a:ext cx="2934564" cy="2365170"/>
          </a:xfrm>
          <a:prstGeom prst="rect">
            <a:avLst/>
          </a:prstGeom>
        </p:spPr>
      </p:pic>
      <p:pic>
        <p:nvPicPr>
          <p:cNvPr id="5" name="Picture 4">
            <a:extLst>
              <a:ext uri="{FF2B5EF4-FFF2-40B4-BE49-F238E27FC236}">
                <a16:creationId xmlns:a16="http://schemas.microsoft.com/office/drawing/2014/main" id="{5C867444-233B-D34D-F0C4-13015ADAC0AF}"/>
              </a:ext>
            </a:extLst>
          </p:cNvPr>
          <p:cNvPicPr>
            <a:picLocks noChangeAspect="1"/>
          </p:cNvPicPr>
          <p:nvPr/>
        </p:nvPicPr>
        <p:blipFill>
          <a:blip r:embed="rId4"/>
          <a:srcRect/>
          <a:stretch/>
        </p:blipFill>
        <p:spPr>
          <a:xfrm>
            <a:off x="3109406" y="2497239"/>
            <a:ext cx="2916036" cy="2282115"/>
          </a:xfrm>
          <a:prstGeom prst="rect">
            <a:avLst/>
          </a:prstGeom>
        </p:spPr>
      </p:pic>
      <p:pic>
        <p:nvPicPr>
          <p:cNvPr id="7" name="Picture 6">
            <a:extLst>
              <a:ext uri="{FF2B5EF4-FFF2-40B4-BE49-F238E27FC236}">
                <a16:creationId xmlns:a16="http://schemas.microsoft.com/office/drawing/2014/main" id="{81A949CD-6F63-5168-996F-63B4F0BABA71}"/>
              </a:ext>
            </a:extLst>
          </p:cNvPr>
          <p:cNvPicPr>
            <a:picLocks noChangeAspect="1"/>
          </p:cNvPicPr>
          <p:nvPr/>
        </p:nvPicPr>
        <p:blipFill>
          <a:blip r:embed="rId5"/>
          <a:srcRect/>
          <a:stretch/>
        </p:blipFill>
        <p:spPr>
          <a:xfrm>
            <a:off x="6157949" y="2497239"/>
            <a:ext cx="2937166" cy="2282115"/>
          </a:xfrm>
          <a:prstGeom prst="rect">
            <a:avLst/>
          </a:prstGeom>
        </p:spPr>
      </p:pic>
      <p:grpSp>
        <p:nvGrpSpPr>
          <p:cNvPr id="2" name="Group 1">
            <a:extLst>
              <a:ext uri="{FF2B5EF4-FFF2-40B4-BE49-F238E27FC236}">
                <a16:creationId xmlns:a16="http://schemas.microsoft.com/office/drawing/2014/main" id="{0D2A1220-F9A6-F65C-075B-7AC039EEE5B4}"/>
              </a:ext>
            </a:extLst>
          </p:cNvPr>
          <p:cNvGrpSpPr/>
          <p:nvPr/>
        </p:nvGrpSpPr>
        <p:grpSpPr>
          <a:xfrm>
            <a:off x="1180205" y="5118641"/>
            <a:ext cx="7616083" cy="307835"/>
            <a:chOff x="1180205" y="5118641"/>
            <a:chExt cx="7616083" cy="307835"/>
          </a:xfrm>
        </p:grpSpPr>
        <p:sp>
          <p:nvSpPr>
            <p:cNvPr id="4" name="TextBox 3">
              <a:extLst>
                <a:ext uri="{FF2B5EF4-FFF2-40B4-BE49-F238E27FC236}">
                  <a16:creationId xmlns:a16="http://schemas.microsoft.com/office/drawing/2014/main" id="{6B6D65CF-19AA-11E3-0CFE-776BFA4A618E}"/>
                </a:ext>
              </a:extLst>
            </p:cNvPr>
            <p:cNvSpPr txBox="1"/>
            <p:nvPr/>
          </p:nvSpPr>
          <p:spPr>
            <a:xfrm>
              <a:off x="1180205" y="5118699"/>
              <a:ext cx="792205" cy="307777"/>
            </a:xfrm>
            <a:prstGeom prst="rect">
              <a:avLst/>
            </a:prstGeom>
            <a:noFill/>
          </p:spPr>
          <p:txBody>
            <a:bodyPr wrap="none" rtlCol="0">
              <a:spAutoFit/>
            </a:bodyPr>
            <a:lstStyle/>
            <a:p>
              <a:r>
                <a:rPr lang="en-US" dirty="0"/>
                <a:t>No LBT</a:t>
              </a:r>
            </a:p>
          </p:txBody>
        </p:sp>
        <p:sp>
          <p:nvSpPr>
            <p:cNvPr id="6" name="TextBox 5">
              <a:extLst>
                <a:ext uri="{FF2B5EF4-FFF2-40B4-BE49-F238E27FC236}">
                  <a16:creationId xmlns:a16="http://schemas.microsoft.com/office/drawing/2014/main" id="{620ACCC9-9A5A-FEFA-89FC-43ECA8E8EEF6}"/>
                </a:ext>
              </a:extLst>
            </p:cNvPr>
            <p:cNvSpPr txBox="1"/>
            <p:nvPr/>
          </p:nvSpPr>
          <p:spPr>
            <a:xfrm>
              <a:off x="3965841" y="5118641"/>
              <a:ext cx="1608133" cy="307777"/>
            </a:xfrm>
            <a:prstGeom prst="rect">
              <a:avLst/>
            </a:prstGeom>
            <a:noFill/>
          </p:spPr>
          <p:txBody>
            <a:bodyPr wrap="none" rtlCol="0">
              <a:spAutoFit/>
            </a:bodyPr>
            <a:lstStyle/>
            <a:p>
              <a:r>
                <a:rPr lang="en-US" dirty="0"/>
                <a:t>Max ED threshold</a:t>
              </a:r>
            </a:p>
          </p:txBody>
        </p:sp>
        <p:sp>
          <p:nvSpPr>
            <p:cNvPr id="8" name="TextBox 7">
              <a:extLst>
                <a:ext uri="{FF2B5EF4-FFF2-40B4-BE49-F238E27FC236}">
                  <a16:creationId xmlns:a16="http://schemas.microsoft.com/office/drawing/2014/main" id="{FD75F785-052D-34D3-99A1-FE5CFB941F34}"/>
                </a:ext>
              </a:extLst>
            </p:cNvPr>
            <p:cNvSpPr txBox="1"/>
            <p:nvPr/>
          </p:nvSpPr>
          <p:spPr>
            <a:xfrm>
              <a:off x="6809847" y="5118641"/>
              <a:ext cx="1986441" cy="307777"/>
            </a:xfrm>
            <a:prstGeom prst="rect">
              <a:avLst/>
            </a:prstGeom>
            <a:noFill/>
          </p:spPr>
          <p:txBody>
            <a:bodyPr wrap="none" rtlCol="0">
              <a:spAutoFit/>
            </a:bodyPr>
            <a:lstStyle/>
            <a:p>
              <a:r>
                <a:rPr lang="en-US" dirty="0"/>
                <a:t>Reduced ED threshold</a:t>
              </a:r>
            </a:p>
          </p:txBody>
        </p:sp>
      </p:grpSp>
      <p:sp>
        <p:nvSpPr>
          <p:cNvPr id="9" name="Google Shape;297;g2993c2e4a34_0_0">
            <a:extLst>
              <a:ext uri="{FF2B5EF4-FFF2-40B4-BE49-F238E27FC236}">
                <a16:creationId xmlns:a16="http://schemas.microsoft.com/office/drawing/2014/main" id="{53A737B9-831A-8144-3F49-57F5F185D27F}"/>
              </a:ext>
            </a:extLst>
          </p:cNvPr>
          <p:cNvSpPr txBox="1"/>
          <p:nvPr/>
        </p:nvSpPr>
        <p:spPr>
          <a:xfrm>
            <a:off x="1952141" y="6093296"/>
            <a:ext cx="525529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mn-lt"/>
                <a:ea typeface="Arial"/>
                <a:cs typeface="Arial"/>
                <a:sym typeface="Arial"/>
              </a:rPr>
              <a:t>For No-LBT, P95 </a:t>
            </a:r>
            <a:r>
              <a:rPr lang="en-US" sz="1400" b="0" i="0" u="none" strike="noStrike" cap="none" dirty="0">
                <a:solidFill>
                  <a:schemeClr val="tx1"/>
                </a:solidFill>
                <a:latin typeface="+mn-lt"/>
                <a:ea typeface="Arial"/>
                <a:cs typeface="Arial"/>
                <a:sym typeface="Arial"/>
              </a:rPr>
              <a:t>latency for 10% duty cycle </a:t>
            </a:r>
            <a:r>
              <a:rPr lang="en-US" sz="1400" dirty="0">
                <a:solidFill>
                  <a:schemeClr val="tx1"/>
                </a:solidFill>
                <a:latin typeface="+mn-lt"/>
              </a:rPr>
              <a:t>is ~3x no NB case </a:t>
            </a:r>
            <a:endParaRPr sz="1400" b="0" i="0" u="none" strike="noStrike" cap="none" dirty="0">
              <a:solidFill>
                <a:schemeClr val="tx1"/>
              </a:solidFill>
              <a:latin typeface="+mn-lt"/>
              <a:ea typeface="Arial"/>
              <a:cs typeface="Arial"/>
              <a:sym typeface="Arial"/>
            </a:endParaRPr>
          </a:p>
        </p:txBody>
      </p:sp>
      <p:grpSp>
        <p:nvGrpSpPr>
          <p:cNvPr id="10" name="Group 9">
            <a:extLst>
              <a:ext uri="{FF2B5EF4-FFF2-40B4-BE49-F238E27FC236}">
                <a16:creationId xmlns:a16="http://schemas.microsoft.com/office/drawing/2014/main" id="{309FCA47-82EE-69A1-3221-2E3442F3A7EB}"/>
              </a:ext>
            </a:extLst>
          </p:cNvPr>
          <p:cNvGrpSpPr/>
          <p:nvPr/>
        </p:nvGrpSpPr>
        <p:grpSpPr>
          <a:xfrm>
            <a:off x="1131516" y="4974000"/>
            <a:ext cx="7664772" cy="452476"/>
            <a:chOff x="1131516" y="4974000"/>
            <a:chExt cx="7664772" cy="452476"/>
          </a:xfrm>
        </p:grpSpPr>
        <p:grpSp>
          <p:nvGrpSpPr>
            <p:cNvPr id="11" name="Group 10">
              <a:extLst>
                <a:ext uri="{FF2B5EF4-FFF2-40B4-BE49-F238E27FC236}">
                  <a16:creationId xmlns:a16="http://schemas.microsoft.com/office/drawing/2014/main" id="{446DE5A7-BE0B-D1FE-224B-7A6D4DD68D66}"/>
                </a:ext>
              </a:extLst>
            </p:cNvPr>
            <p:cNvGrpSpPr/>
            <p:nvPr/>
          </p:nvGrpSpPr>
          <p:grpSpPr>
            <a:xfrm>
              <a:off x="1180205" y="5118641"/>
              <a:ext cx="7616083" cy="307835"/>
              <a:chOff x="1180205" y="5118641"/>
              <a:chExt cx="7616083" cy="307835"/>
            </a:xfrm>
          </p:grpSpPr>
          <p:sp>
            <p:nvSpPr>
              <p:cNvPr id="15" name="TextBox 14">
                <a:extLst>
                  <a:ext uri="{FF2B5EF4-FFF2-40B4-BE49-F238E27FC236}">
                    <a16:creationId xmlns:a16="http://schemas.microsoft.com/office/drawing/2014/main" id="{038772EA-1550-B103-0CE2-1F0BD44F143A}"/>
                  </a:ext>
                </a:extLst>
              </p:cNvPr>
              <p:cNvSpPr txBox="1"/>
              <p:nvPr/>
            </p:nvSpPr>
            <p:spPr>
              <a:xfrm>
                <a:off x="1180205" y="5118699"/>
                <a:ext cx="792205" cy="307777"/>
              </a:xfrm>
              <a:prstGeom prst="rect">
                <a:avLst/>
              </a:prstGeom>
              <a:noFill/>
            </p:spPr>
            <p:txBody>
              <a:bodyPr wrap="none" rtlCol="0">
                <a:spAutoFit/>
              </a:bodyPr>
              <a:lstStyle/>
              <a:p>
                <a:r>
                  <a:rPr lang="en-US" dirty="0"/>
                  <a:t>No LBT</a:t>
                </a:r>
              </a:p>
            </p:txBody>
          </p:sp>
          <p:sp>
            <p:nvSpPr>
              <p:cNvPr id="16" name="TextBox 15">
                <a:extLst>
                  <a:ext uri="{FF2B5EF4-FFF2-40B4-BE49-F238E27FC236}">
                    <a16:creationId xmlns:a16="http://schemas.microsoft.com/office/drawing/2014/main" id="{7AFEBE33-CA08-6DB1-9EA8-D7C0D7A13BD9}"/>
                  </a:ext>
                </a:extLst>
              </p:cNvPr>
              <p:cNvSpPr txBox="1"/>
              <p:nvPr/>
            </p:nvSpPr>
            <p:spPr>
              <a:xfrm>
                <a:off x="3965841" y="5118641"/>
                <a:ext cx="1608133" cy="307777"/>
              </a:xfrm>
              <a:prstGeom prst="rect">
                <a:avLst/>
              </a:prstGeom>
              <a:noFill/>
            </p:spPr>
            <p:txBody>
              <a:bodyPr wrap="none" rtlCol="0">
                <a:spAutoFit/>
              </a:bodyPr>
              <a:lstStyle/>
              <a:p>
                <a:r>
                  <a:rPr lang="en-US" dirty="0"/>
                  <a:t>Max ED threshold</a:t>
                </a:r>
              </a:p>
            </p:txBody>
          </p:sp>
          <p:sp>
            <p:nvSpPr>
              <p:cNvPr id="17" name="TextBox 16">
                <a:extLst>
                  <a:ext uri="{FF2B5EF4-FFF2-40B4-BE49-F238E27FC236}">
                    <a16:creationId xmlns:a16="http://schemas.microsoft.com/office/drawing/2014/main" id="{56E72F30-134F-54B9-C409-3BA2816D1FEE}"/>
                  </a:ext>
                </a:extLst>
              </p:cNvPr>
              <p:cNvSpPr txBox="1"/>
              <p:nvPr/>
            </p:nvSpPr>
            <p:spPr>
              <a:xfrm>
                <a:off x="6809847" y="5118641"/>
                <a:ext cx="1986441" cy="307777"/>
              </a:xfrm>
              <a:prstGeom prst="rect">
                <a:avLst/>
              </a:prstGeom>
              <a:noFill/>
            </p:spPr>
            <p:txBody>
              <a:bodyPr wrap="none" rtlCol="0">
                <a:spAutoFit/>
              </a:bodyPr>
              <a:lstStyle/>
              <a:p>
                <a:r>
                  <a:rPr lang="en-US" dirty="0"/>
                  <a:t>Reduced ED threshold</a:t>
                </a:r>
              </a:p>
            </p:txBody>
          </p:sp>
        </p:grpSp>
        <p:sp>
          <p:nvSpPr>
            <p:cNvPr id="12" name="TextBox 11">
              <a:extLst>
                <a:ext uri="{FF2B5EF4-FFF2-40B4-BE49-F238E27FC236}">
                  <a16:creationId xmlns:a16="http://schemas.microsoft.com/office/drawing/2014/main" id="{53F60C7D-1B81-667B-0FB0-D536A82E31B0}"/>
                </a:ext>
              </a:extLst>
            </p:cNvPr>
            <p:cNvSpPr txBox="1"/>
            <p:nvPr/>
          </p:nvSpPr>
          <p:spPr>
            <a:xfrm>
              <a:off x="1131516" y="4974000"/>
              <a:ext cx="702436" cy="276999"/>
            </a:xfrm>
            <a:prstGeom prst="rect">
              <a:avLst/>
            </a:prstGeom>
            <a:noFill/>
          </p:spPr>
          <p:txBody>
            <a:bodyPr wrap="none" rtlCol="0">
              <a:spAutoFit/>
            </a:bodyPr>
            <a:lstStyle/>
            <a:p>
              <a:r>
                <a:rPr lang="en-US" dirty="0">
                  <a:solidFill>
                    <a:schemeClr val="tx1"/>
                  </a:solidFill>
                </a:rPr>
                <a:t>No LBT</a:t>
              </a:r>
            </a:p>
          </p:txBody>
        </p:sp>
        <p:sp>
          <p:nvSpPr>
            <p:cNvPr id="13" name="TextBox 12">
              <a:extLst>
                <a:ext uri="{FF2B5EF4-FFF2-40B4-BE49-F238E27FC236}">
                  <a16:creationId xmlns:a16="http://schemas.microsoft.com/office/drawing/2014/main" id="{68C7C188-21E2-A1A9-95A6-4276D78CB741}"/>
                </a:ext>
              </a:extLst>
            </p:cNvPr>
            <p:cNvSpPr txBox="1"/>
            <p:nvPr/>
          </p:nvSpPr>
          <p:spPr>
            <a:xfrm>
              <a:off x="3886331" y="4995530"/>
              <a:ext cx="1371337" cy="276999"/>
            </a:xfrm>
            <a:prstGeom prst="rect">
              <a:avLst/>
            </a:prstGeom>
            <a:noFill/>
          </p:spPr>
          <p:txBody>
            <a:bodyPr wrap="none" rtlCol="0">
              <a:spAutoFit/>
            </a:bodyPr>
            <a:lstStyle/>
            <a:p>
              <a:r>
                <a:rPr lang="en-US" dirty="0">
                  <a:solidFill>
                    <a:schemeClr val="tx1"/>
                  </a:solidFill>
                </a:rPr>
                <a:t>Max ED Threshold</a:t>
              </a:r>
            </a:p>
          </p:txBody>
        </p:sp>
        <p:sp>
          <p:nvSpPr>
            <p:cNvPr id="14" name="TextBox 13">
              <a:extLst>
                <a:ext uri="{FF2B5EF4-FFF2-40B4-BE49-F238E27FC236}">
                  <a16:creationId xmlns:a16="http://schemas.microsoft.com/office/drawing/2014/main" id="{2837598A-F774-41F0-6BC6-F3DC879830D4}"/>
                </a:ext>
              </a:extLst>
            </p:cNvPr>
            <p:cNvSpPr txBox="1"/>
            <p:nvPr/>
          </p:nvSpPr>
          <p:spPr>
            <a:xfrm>
              <a:off x="6833845" y="4976000"/>
              <a:ext cx="1629420" cy="276999"/>
            </a:xfrm>
            <a:prstGeom prst="rect">
              <a:avLst/>
            </a:prstGeom>
            <a:noFill/>
          </p:spPr>
          <p:txBody>
            <a:bodyPr wrap="none" rtlCol="0">
              <a:spAutoFit/>
            </a:bodyPr>
            <a:lstStyle/>
            <a:p>
              <a:r>
                <a:rPr lang="en-US" dirty="0">
                  <a:solidFill>
                    <a:schemeClr val="tx1"/>
                  </a:solidFill>
                </a:rPr>
                <a:t>Reduced ED Threshold</a:t>
              </a:r>
            </a:p>
          </p:txBody>
        </p:sp>
      </p:grpSp>
      <p:sp>
        <p:nvSpPr>
          <p:cNvPr id="18" name="TextBox 17">
            <a:extLst>
              <a:ext uri="{FF2B5EF4-FFF2-40B4-BE49-F238E27FC236}">
                <a16:creationId xmlns:a16="http://schemas.microsoft.com/office/drawing/2014/main" id="{75C101D3-8EAB-3299-673D-5A6C2444DD83}"/>
              </a:ext>
            </a:extLst>
          </p:cNvPr>
          <p:cNvSpPr txBox="1"/>
          <p:nvPr/>
        </p:nvSpPr>
        <p:spPr>
          <a:xfrm>
            <a:off x="430516" y="5299480"/>
            <a:ext cx="2546384" cy="461665"/>
          </a:xfrm>
          <a:prstGeom prst="rect">
            <a:avLst/>
          </a:prstGeom>
          <a:noFill/>
        </p:spPr>
        <p:txBody>
          <a:bodyPr wrap="square" rtlCol="0">
            <a:spAutoFit/>
          </a:bodyPr>
          <a:lstStyle/>
          <a:p>
            <a:r>
              <a:rPr lang="en-US" dirty="0">
                <a:solidFill>
                  <a:schemeClr val="tx1"/>
                </a:solidFill>
              </a:rPr>
              <a:t>At 12m, AP does not defer to NB P node, since NB power &lt; -62 dBm</a:t>
            </a:r>
          </a:p>
        </p:txBody>
      </p:sp>
    </p:spTree>
    <p:extLst>
      <p:ext uri="{BB962C8B-B14F-4D97-AF65-F5344CB8AC3E}">
        <p14:creationId xmlns:p14="http://schemas.microsoft.com/office/powerpoint/2010/main" val="3157861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762000" y="685800"/>
            <a:ext cx="7764463" cy="75406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sz="2400" dirty="0"/>
              <a:t>Number of NB Devices and Aggregate Duty cycle</a:t>
            </a:r>
            <a:endParaRPr dirty="0"/>
          </a:p>
        </p:txBody>
      </p:sp>
      <p:sp>
        <p:nvSpPr>
          <p:cNvPr id="125" name="Google Shape;125;p4"/>
          <p:cNvSpPr txBox="1">
            <a:spLocks noGrp="1"/>
          </p:cNvSpPr>
          <p:nvPr>
            <p:ph type="body" idx="1"/>
          </p:nvPr>
        </p:nvSpPr>
        <p:spPr>
          <a:xfrm>
            <a:off x="399893" y="1278245"/>
            <a:ext cx="8478741" cy="527654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1400"/>
              <a:buNone/>
            </a:pPr>
            <a:r>
              <a:rPr lang="en-US" sz="1400" dirty="0"/>
              <a:t>When N pairs of narrowband transmitting UWB devices are using total bandwidth of W MHz, each pair with duty cycle x, the aggregate duty cycle on any B MHz channel is given by 1-(1-x*B/W)</a:t>
            </a:r>
            <a:r>
              <a:rPr lang="en-US" sz="1400" baseline="30000" dirty="0"/>
              <a:t>N</a:t>
            </a:r>
            <a:endParaRPr sz="1400" dirty="0"/>
          </a:p>
          <a:p>
            <a:pPr marL="342900" lvl="0" indent="-342900" algn="l" rtl="0">
              <a:lnSpc>
                <a:spcPct val="100000"/>
              </a:lnSpc>
              <a:spcBef>
                <a:spcPts val="800"/>
              </a:spcBef>
              <a:spcAft>
                <a:spcPts val="0"/>
              </a:spcAft>
              <a:buSzPts val="1400"/>
              <a:buNone/>
            </a:pPr>
            <a:endParaRPr sz="1400" dirty="0"/>
          </a:p>
          <a:p>
            <a:pPr marL="342900" lvl="0" indent="-342900" algn="l" rtl="0">
              <a:lnSpc>
                <a:spcPct val="100000"/>
              </a:lnSpc>
              <a:spcBef>
                <a:spcPts val="800"/>
              </a:spcBef>
              <a:spcAft>
                <a:spcPts val="0"/>
              </a:spcAft>
              <a:buSzPts val="1400"/>
              <a:buNone/>
            </a:pPr>
            <a:endParaRPr sz="1400" dirty="0"/>
          </a:p>
          <a:p>
            <a:pPr marL="342900" lvl="0" indent="-342900" algn="l" rtl="0">
              <a:lnSpc>
                <a:spcPct val="100000"/>
              </a:lnSpc>
              <a:spcBef>
                <a:spcPts val="800"/>
              </a:spcBef>
              <a:spcAft>
                <a:spcPts val="0"/>
              </a:spcAft>
              <a:buSzPts val="1400"/>
              <a:buNone/>
            </a:pPr>
            <a:endParaRPr sz="1400" dirty="0"/>
          </a:p>
          <a:p>
            <a:pPr marL="342900" lvl="0" indent="-342900" algn="l" rtl="0">
              <a:lnSpc>
                <a:spcPct val="100000"/>
              </a:lnSpc>
              <a:spcBef>
                <a:spcPts val="800"/>
              </a:spcBef>
              <a:spcAft>
                <a:spcPts val="0"/>
              </a:spcAft>
              <a:buSzPts val="1400"/>
              <a:buNone/>
            </a:pPr>
            <a:endParaRPr sz="1400" dirty="0"/>
          </a:p>
          <a:p>
            <a:pPr marL="342900" lvl="0" indent="-342900" algn="l" rtl="0">
              <a:lnSpc>
                <a:spcPct val="100000"/>
              </a:lnSpc>
              <a:spcBef>
                <a:spcPts val="800"/>
              </a:spcBef>
              <a:spcAft>
                <a:spcPts val="0"/>
              </a:spcAft>
              <a:buSzPts val="1400"/>
              <a:buNone/>
            </a:pPr>
            <a:endParaRPr sz="1400" dirty="0"/>
          </a:p>
          <a:p>
            <a:pPr marL="342900" lvl="0" indent="-342900" algn="l" rtl="0">
              <a:lnSpc>
                <a:spcPct val="100000"/>
              </a:lnSpc>
              <a:spcBef>
                <a:spcPts val="800"/>
              </a:spcBef>
              <a:spcAft>
                <a:spcPts val="0"/>
              </a:spcAft>
              <a:buSzPts val="1400"/>
              <a:buNone/>
            </a:pPr>
            <a:endParaRPr sz="1400" dirty="0"/>
          </a:p>
          <a:p>
            <a:pPr marL="342900" lvl="0" indent="-342900" algn="l" rtl="0">
              <a:lnSpc>
                <a:spcPct val="100000"/>
              </a:lnSpc>
              <a:spcBef>
                <a:spcPts val="800"/>
              </a:spcBef>
              <a:spcAft>
                <a:spcPts val="0"/>
              </a:spcAft>
              <a:buSzPts val="1400"/>
              <a:buNone/>
            </a:pPr>
            <a:endParaRPr sz="1400" dirty="0"/>
          </a:p>
          <a:p>
            <a:pPr marL="342900" lvl="0" indent="-342900" algn="l" rtl="0">
              <a:lnSpc>
                <a:spcPct val="100000"/>
              </a:lnSpc>
              <a:spcBef>
                <a:spcPts val="800"/>
              </a:spcBef>
              <a:spcAft>
                <a:spcPts val="0"/>
              </a:spcAft>
              <a:buSzPts val="1400"/>
              <a:buNone/>
            </a:pPr>
            <a:endParaRPr lang="en-US" sz="1400" dirty="0"/>
          </a:p>
          <a:p>
            <a:pPr marL="342900" lvl="0" indent="-342900" algn="l" rtl="0">
              <a:lnSpc>
                <a:spcPct val="100000"/>
              </a:lnSpc>
              <a:spcBef>
                <a:spcPts val="800"/>
              </a:spcBef>
              <a:spcAft>
                <a:spcPts val="0"/>
              </a:spcAft>
              <a:buSzPts val="1400"/>
              <a:buNone/>
            </a:pPr>
            <a:endParaRPr lang="en-US" sz="1400" dirty="0"/>
          </a:p>
          <a:p>
            <a:pPr marL="342900" lvl="0" indent="-342900" algn="l" rtl="0">
              <a:lnSpc>
                <a:spcPct val="100000"/>
              </a:lnSpc>
              <a:spcBef>
                <a:spcPts val="800"/>
              </a:spcBef>
              <a:spcAft>
                <a:spcPts val="0"/>
              </a:spcAft>
              <a:buSzPts val="1400"/>
              <a:buNone/>
            </a:pPr>
            <a:endParaRPr sz="1400" dirty="0"/>
          </a:p>
          <a:p>
            <a:pPr marL="342900" lvl="0" indent="-342900" algn="l" rtl="0">
              <a:lnSpc>
                <a:spcPct val="100000"/>
              </a:lnSpc>
              <a:spcBef>
                <a:spcPts val="800"/>
              </a:spcBef>
              <a:spcAft>
                <a:spcPts val="0"/>
              </a:spcAft>
              <a:buSzPts val="1400"/>
              <a:buNone/>
            </a:pPr>
            <a:endParaRPr lang="en-US" sz="1400" dirty="0"/>
          </a:p>
          <a:p>
            <a:pPr marL="342900" lvl="0" indent="-342900" algn="l" rtl="0">
              <a:lnSpc>
                <a:spcPct val="100000"/>
              </a:lnSpc>
              <a:spcBef>
                <a:spcPts val="800"/>
              </a:spcBef>
              <a:spcAft>
                <a:spcPts val="0"/>
              </a:spcAft>
              <a:buSzPts val="1400"/>
              <a:buNone/>
            </a:pPr>
            <a:r>
              <a:rPr lang="en-US" sz="1400" dirty="0"/>
              <a:t>We can reach ~10% aggregate duty cycle with x=5% duty cycle with 4/8/16 (UNII-3 + UNII-5) NB pair of interfering devices on a single 320/160/80 MHz 802.11 channel.</a:t>
            </a:r>
          </a:p>
          <a:p>
            <a:pPr marL="342900" indent="-342900"/>
            <a:r>
              <a:rPr lang="en-US" sz="1400" dirty="0"/>
              <a:t>We can reach ~10% aggregate duty cycle with x=5% duty cycle with 3/6 (UNII-3 only) NB pair of interfering devices on a single 80/40 MHz 802.11 channel.</a:t>
            </a:r>
          </a:p>
          <a:p>
            <a:pPr marL="342900" lvl="0" indent="-342900" algn="l" rtl="0">
              <a:lnSpc>
                <a:spcPct val="100000"/>
              </a:lnSpc>
              <a:spcBef>
                <a:spcPts val="800"/>
              </a:spcBef>
              <a:spcAft>
                <a:spcPts val="0"/>
              </a:spcAft>
              <a:buSzPts val="1400"/>
              <a:buNone/>
            </a:pPr>
            <a:endParaRPr lang="en-US" sz="1800" dirty="0"/>
          </a:p>
          <a:p>
            <a:pPr marL="342900" lvl="0" indent="-342900" algn="l" rtl="0">
              <a:lnSpc>
                <a:spcPct val="100000"/>
              </a:lnSpc>
              <a:spcBef>
                <a:spcPts val="800"/>
              </a:spcBef>
              <a:spcAft>
                <a:spcPts val="0"/>
              </a:spcAft>
              <a:buSzPts val="1400"/>
              <a:buNone/>
            </a:pPr>
            <a:endParaRPr dirty="0"/>
          </a:p>
        </p:txBody>
      </p:sp>
      <p:sp>
        <p:nvSpPr>
          <p:cNvPr id="126" name="Google Shape;126;p4"/>
          <p:cNvSpPr txBox="1">
            <a:spLocks noGrp="1"/>
          </p:cNvSpPr>
          <p:nvPr>
            <p:ph type="sldNum" idx="12"/>
          </p:nvPr>
        </p:nvSpPr>
        <p:spPr>
          <a:xfrm>
            <a:off x="4211638" y="6554788"/>
            <a:ext cx="655637" cy="23971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lnSpc>
                <a:spcPct val="100000"/>
              </a:lnSpc>
              <a:spcBef>
                <a:spcPts val="0"/>
              </a:spcBef>
              <a:spcAft>
                <a:spcPts val="0"/>
              </a:spcAft>
              <a:buSzPts val="1200"/>
              <a:buNone/>
            </a:pPr>
            <a:r>
              <a:rPr lang="en-US"/>
              <a:t>Slide </a:t>
            </a:r>
            <a:fld id="{00000000-1234-1234-1234-123412341234}" type="slidenum">
              <a:rPr lang="en-US" smtClean="0"/>
              <a:pPr marL="0" lvl="0" indent="0" algn="ctr" rtl="0">
                <a:lnSpc>
                  <a:spcPct val="100000"/>
                </a:lnSpc>
                <a:spcBef>
                  <a:spcPts val="0"/>
                </a:spcBef>
                <a:spcAft>
                  <a:spcPts val="0"/>
                </a:spcAft>
                <a:buSzPts val="1200"/>
                <a:buNone/>
              </a:pPr>
              <a:t>24</a:t>
            </a:fld>
            <a:endParaRPr dirty="0"/>
          </a:p>
        </p:txBody>
      </p:sp>
      <p:pic>
        <p:nvPicPr>
          <p:cNvPr id="5" name="Picture 4">
            <a:extLst>
              <a:ext uri="{FF2B5EF4-FFF2-40B4-BE49-F238E27FC236}">
                <a16:creationId xmlns:a16="http://schemas.microsoft.com/office/drawing/2014/main" id="{060A88B6-1399-09EF-EB2F-4A8A513E08E4}"/>
              </a:ext>
            </a:extLst>
          </p:cNvPr>
          <p:cNvPicPr>
            <a:picLocks noChangeAspect="1"/>
          </p:cNvPicPr>
          <p:nvPr/>
        </p:nvPicPr>
        <p:blipFill>
          <a:blip r:embed="rId3"/>
          <a:stretch>
            <a:fillRect/>
          </a:stretch>
        </p:blipFill>
        <p:spPr>
          <a:xfrm>
            <a:off x="744128" y="2172747"/>
            <a:ext cx="3895136" cy="3131090"/>
          </a:xfrm>
          <a:prstGeom prst="rect">
            <a:avLst/>
          </a:prstGeom>
        </p:spPr>
      </p:pic>
      <p:pic>
        <p:nvPicPr>
          <p:cNvPr id="7" name="Picture 6">
            <a:extLst>
              <a:ext uri="{FF2B5EF4-FFF2-40B4-BE49-F238E27FC236}">
                <a16:creationId xmlns:a16="http://schemas.microsoft.com/office/drawing/2014/main" id="{D7A89C94-FE13-7693-05BF-043ECA285F87}"/>
              </a:ext>
            </a:extLst>
          </p:cNvPr>
          <p:cNvPicPr>
            <a:picLocks noChangeAspect="1"/>
          </p:cNvPicPr>
          <p:nvPr/>
        </p:nvPicPr>
        <p:blipFill>
          <a:blip r:embed="rId4"/>
          <a:stretch>
            <a:fillRect/>
          </a:stretch>
        </p:blipFill>
        <p:spPr>
          <a:xfrm>
            <a:off x="4639264" y="2172747"/>
            <a:ext cx="3842014" cy="3131090"/>
          </a:xfrm>
          <a:prstGeom prst="rect">
            <a:avLst/>
          </a:prstGeom>
        </p:spPr>
      </p:pic>
      <p:sp>
        <p:nvSpPr>
          <p:cNvPr id="8" name="TextBox 7">
            <a:extLst>
              <a:ext uri="{FF2B5EF4-FFF2-40B4-BE49-F238E27FC236}">
                <a16:creationId xmlns:a16="http://schemas.microsoft.com/office/drawing/2014/main" id="{E2D6A43E-153A-7F38-75E3-77F0565AF9D5}"/>
              </a:ext>
            </a:extLst>
          </p:cNvPr>
          <p:cNvSpPr txBox="1"/>
          <p:nvPr/>
        </p:nvSpPr>
        <p:spPr>
          <a:xfrm>
            <a:off x="2149311" y="1907472"/>
            <a:ext cx="1175322" cy="307777"/>
          </a:xfrm>
          <a:prstGeom prst="rect">
            <a:avLst/>
          </a:prstGeom>
          <a:noFill/>
        </p:spPr>
        <p:txBody>
          <a:bodyPr wrap="none" rtlCol="0">
            <a:spAutoFit/>
          </a:bodyPr>
          <a:lstStyle/>
          <a:p>
            <a:r>
              <a:rPr lang="en-US" dirty="0"/>
              <a:t>W=625 MHz</a:t>
            </a:r>
          </a:p>
        </p:txBody>
      </p:sp>
      <p:sp>
        <p:nvSpPr>
          <p:cNvPr id="9" name="TextBox 8">
            <a:extLst>
              <a:ext uri="{FF2B5EF4-FFF2-40B4-BE49-F238E27FC236}">
                <a16:creationId xmlns:a16="http://schemas.microsoft.com/office/drawing/2014/main" id="{86FD0A8E-8217-4AF5-BC6F-0F30B6C1ADB2}"/>
              </a:ext>
            </a:extLst>
          </p:cNvPr>
          <p:cNvSpPr txBox="1"/>
          <p:nvPr/>
        </p:nvSpPr>
        <p:spPr>
          <a:xfrm>
            <a:off x="6070887" y="1864970"/>
            <a:ext cx="1175322" cy="307777"/>
          </a:xfrm>
          <a:prstGeom prst="rect">
            <a:avLst/>
          </a:prstGeom>
          <a:noFill/>
        </p:spPr>
        <p:txBody>
          <a:bodyPr wrap="none" rtlCol="0">
            <a:spAutoFit/>
          </a:bodyPr>
          <a:lstStyle/>
          <a:p>
            <a:r>
              <a:rPr lang="en-US" dirty="0"/>
              <a:t>W=125 MHz</a:t>
            </a:r>
          </a:p>
        </p:txBody>
      </p:sp>
    </p:spTree>
    <p:extLst>
      <p:ext uri="{BB962C8B-B14F-4D97-AF65-F5344CB8AC3E}">
        <p14:creationId xmlns:p14="http://schemas.microsoft.com/office/powerpoint/2010/main" val="494696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8"/>
          <p:cNvSpPr txBox="1">
            <a:spLocks noGrp="1"/>
          </p:cNvSpPr>
          <p:nvPr>
            <p:ph type="title"/>
          </p:nvPr>
        </p:nvSpPr>
        <p:spPr>
          <a:xfrm>
            <a:off x="689768" y="837406"/>
            <a:ext cx="7764463" cy="75406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t>Observations</a:t>
            </a:r>
            <a:endParaRPr dirty="0"/>
          </a:p>
        </p:txBody>
      </p:sp>
      <p:sp>
        <p:nvSpPr>
          <p:cNvPr id="305" name="Google Shape;305;p18"/>
          <p:cNvSpPr txBox="1">
            <a:spLocks noGrp="1"/>
          </p:cNvSpPr>
          <p:nvPr>
            <p:ph type="body" idx="1"/>
          </p:nvPr>
        </p:nvSpPr>
        <p:spPr>
          <a:xfrm>
            <a:off x="689768" y="1564450"/>
            <a:ext cx="8143147" cy="486886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sz="2000" dirty="0">
                <a:solidFill>
                  <a:schemeClr val="dk1"/>
                </a:solidFill>
              </a:rPr>
              <a:t>For this scenario, 802.11 latency is more sensitive than 802.11 throughput and smaller IFS value is more detrimental than the larger one.</a:t>
            </a:r>
            <a:endParaRPr lang="en-US" sz="2000" dirty="0">
              <a:solidFill>
                <a:schemeClr val="dk1"/>
              </a:solidFill>
              <a:latin typeface="Arial"/>
              <a:ea typeface="Arial"/>
              <a:cs typeface="Arial"/>
              <a:sym typeface="Arial"/>
            </a:endParaRPr>
          </a:p>
          <a:p>
            <a:pPr marL="342900" lvl="0" indent="-342900" algn="l" rtl="0">
              <a:lnSpc>
                <a:spcPct val="100000"/>
              </a:lnSpc>
              <a:spcBef>
                <a:spcPts val="0"/>
              </a:spcBef>
              <a:spcAft>
                <a:spcPts val="0"/>
              </a:spcAft>
              <a:buSzPts val="2400"/>
              <a:buFont typeface="Arial"/>
              <a:buChar char="•"/>
            </a:pPr>
            <a:r>
              <a:rPr lang="en-US" sz="2000" dirty="0">
                <a:solidFill>
                  <a:schemeClr val="dk1"/>
                </a:solidFill>
                <a:latin typeface="Arial"/>
                <a:ea typeface="Arial"/>
                <a:cs typeface="Arial"/>
                <a:sym typeface="Arial"/>
              </a:rPr>
              <a:t>NB Tx Power control could help </a:t>
            </a:r>
            <a:r>
              <a:rPr lang="en-US" sz="2000" dirty="0">
                <a:solidFill>
                  <a:schemeClr val="dk1"/>
                </a:solidFill>
              </a:rPr>
              <a:t>improve</a:t>
            </a:r>
            <a:r>
              <a:rPr lang="en-US" sz="2000" dirty="0">
                <a:solidFill>
                  <a:schemeClr val="dk1"/>
                </a:solidFill>
                <a:latin typeface="Arial"/>
                <a:ea typeface="Arial"/>
                <a:cs typeface="Arial"/>
                <a:sym typeface="Arial"/>
              </a:rPr>
              <a:t> coexistence</a:t>
            </a:r>
            <a:endParaRPr sz="2000" dirty="0"/>
          </a:p>
          <a:p>
            <a:pPr marL="342900" lvl="0" indent="-342900" algn="l" rtl="0">
              <a:lnSpc>
                <a:spcPct val="100000"/>
              </a:lnSpc>
              <a:spcBef>
                <a:spcPts val="0"/>
              </a:spcBef>
              <a:spcAft>
                <a:spcPts val="0"/>
              </a:spcAft>
              <a:buSzPts val="2400"/>
              <a:buFont typeface="Arial"/>
              <a:buChar char="•"/>
            </a:pPr>
            <a:r>
              <a:rPr lang="en-US" sz="2000" dirty="0">
                <a:solidFill>
                  <a:schemeClr val="dk1"/>
                </a:solidFill>
                <a:latin typeface="Arial"/>
                <a:ea typeface="Arial"/>
                <a:cs typeface="Arial"/>
                <a:sym typeface="Arial"/>
              </a:rPr>
              <a:t>The 802.11 </a:t>
            </a:r>
            <a:r>
              <a:rPr lang="en-US" sz="2000" dirty="0">
                <a:solidFill>
                  <a:schemeClr val="dk1"/>
                </a:solidFill>
              </a:rPr>
              <a:t>interferer with similar data rates as NB can coexist with 802.11 </a:t>
            </a:r>
            <a:r>
              <a:rPr lang="en-US" sz="2000" dirty="0">
                <a:solidFill>
                  <a:schemeClr val="dk1"/>
                </a:solidFill>
                <a:latin typeface="Arial"/>
                <a:ea typeface="Arial"/>
                <a:cs typeface="Arial"/>
                <a:sym typeface="Arial"/>
              </a:rPr>
              <a:t>without significant degradatio</a:t>
            </a:r>
            <a:r>
              <a:rPr lang="en-US" sz="2000" dirty="0">
                <a:solidFill>
                  <a:schemeClr val="dk1"/>
                </a:solidFill>
              </a:rPr>
              <a:t>n</a:t>
            </a:r>
            <a:r>
              <a:rPr lang="en-US" sz="2000" dirty="0">
                <a:solidFill>
                  <a:schemeClr val="dk1"/>
                </a:solidFill>
                <a:latin typeface="Arial"/>
                <a:ea typeface="Arial"/>
                <a:cs typeface="Arial"/>
                <a:sym typeface="Arial"/>
              </a:rPr>
              <a:t>. </a:t>
            </a:r>
          </a:p>
          <a:p>
            <a:pPr marL="342900" indent="-342900">
              <a:spcBef>
                <a:spcPts val="0"/>
              </a:spcBef>
              <a:buSzPts val="2400"/>
              <a:buFont typeface="Arial"/>
              <a:buChar char="•"/>
            </a:pPr>
            <a:r>
              <a:rPr lang="en-US" sz="2000" dirty="0">
                <a:solidFill>
                  <a:schemeClr val="dk1"/>
                </a:solidFill>
              </a:rPr>
              <a:t>10% aggregate duty cycle can be easily reached with multiple NB interferers</a:t>
            </a:r>
            <a:endParaRPr lang="en-US" sz="2000" dirty="0">
              <a:solidFill>
                <a:schemeClr val="dk1"/>
              </a:solidFill>
              <a:latin typeface="Arial"/>
              <a:ea typeface="Arial"/>
              <a:cs typeface="Arial"/>
              <a:sym typeface="Arial"/>
            </a:endParaRPr>
          </a:p>
          <a:p>
            <a:pPr marL="342900" lvl="0" indent="-342900" algn="l" rtl="0">
              <a:lnSpc>
                <a:spcPct val="100000"/>
              </a:lnSpc>
              <a:spcBef>
                <a:spcPts val="0"/>
              </a:spcBef>
              <a:spcAft>
                <a:spcPts val="0"/>
              </a:spcAft>
              <a:buSzPts val="2400"/>
              <a:buFont typeface="Arial"/>
              <a:buChar char="•"/>
            </a:pPr>
            <a:r>
              <a:rPr lang="en-US" sz="2000" dirty="0">
                <a:solidFill>
                  <a:schemeClr val="dk1"/>
                </a:solidFill>
              </a:rPr>
              <a:t>Low NB duty cycle exhibits better coexistence with 802.11 technologies</a:t>
            </a:r>
          </a:p>
          <a:p>
            <a:pPr marL="800100" lvl="1" indent="-342900">
              <a:spcBef>
                <a:spcPts val="0"/>
              </a:spcBef>
              <a:buSzPts val="2400"/>
              <a:buFont typeface="Arial"/>
              <a:buChar char="•"/>
            </a:pPr>
            <a:r>
              <a:rPr lang="en-US" sz="1600" dirty="0">
                <a:solidFill>
                  <a:schemeClr val="dk1"/>
                </a:solidFill>
              </a:rPr>
              <a:t>For the considered scenario, even 3% NB duty cycle causes a ~50% increase in P95 packet latency. A 10% duty cycle causes unacceptable P95 latency.</a:t>
            </a:r>
          </a:p>
          <a:p>
            <a:pPr marL="342900" lvl="0" indent="-342900" algn="l" rtl="0">
              <a:lnSpc>
                <a:spcPct val="100000"/>
              </a:lnSpc>
              <a:spcBef>
                <a:spcPts val="0"/>
              </a:spcBef>
              <a:spcAft>
                <a:spcPts val="0"/>
              </a:spcAft>
              <a:buClr>
                <a:schemeClr val="dk1"/>
              </a:buClr>
              <a:buSzPts val="2400"/>
              <a:buChar char="•"/>
            </a:pPr>
            <a:r>
              <a:rPr lang="en-US" sz="2000" dirty="0">
                <a:solidFill>
                  <a:schemeClr val="dk1"/>
                </a:solidFill>
              </a:rPr>
              <a:t>The use of NB LBT improves 802.11 performance</a:t>
            </a:r>
          </a:p>
          <a:p>
            <a:pPr marL="800100" lvl="1" indent="-342900">
              <a:spcBef>
                <a:spcPts val="0"/>
              </a:spcBef>
              <a:buClr>
                <a:schemeClr val="dk1"/>
              </a:buClr>
              <a:buSzPts val="2400"/>
              <a:buChar char="•"/>
            </a:pPr>
            <a:r>
              <a:rPr lang="en-US" sz="1600" dirty="0">
                <a:solidFill>
                  <a:schemeClr val="dk1"/>
                </a:solidFill>
              </a:rPr>
              <a:t>Effect of NB LBT (or other proposed coex mechanism) on NB performance (throughput and latency) still needs to be assessed</a:t>
            </a:r>
            <a:r>
              <a:rPr lang="en-US" sz="1600" dirty="0">
                <a:solidFill>
                  <a:srgbClr val="00B050"/>
                </a:solidFill>
              </a:rPr>
              <a:t>	</a:t>
            </a:r>
            <a:endParaRPr dirty="0">
              <a:solidFill>
                <a:srgbClr val="00B050"/>
              </a:solidFill>
            </a:endParaRPr>
          </a:p>
        </p:txBody>
      </p:sp>
      <p:sp>
        <p:nvSpPr>
          <p:cNvPr id="306" name="Google Shape;306;p18"/>
          <p:cNvSpPr txBox="1">
            <a:spLocks noGrp="1"/>
          </p:cNvSpPr>
          <p:nvPr>
            <p:ph type="sldNum" idx="12"/>
          </p:nvPr>
        </p:nvSpPr>
        <p:spPr>
          <a:xfrm>
            <a:off x="4211638" y="6554788"/>
            <a:ext cx="655637" cy="23971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lnSpc>
                <a:spcPct val="100000"/>
              </a:lnSpc>
              <a:spcBef>
                <a:spcPts val="0"/>
              </a:spcBef>
              <a:spcAft>
                <a:spcPts val="0"/>
              </a:spcAft>
              <a:buSzPts val="1200"/>
              <a:buNone/>
            </a:pPr>
            <a:r>
              <a:rPr lang="en-US"/>
              <a:t>Slide </a:t>
            </a:r>
            <a:fld id="{00000000-1234-1234-1234-123412341234}" type="slidenum">
              <a:rPr lang="en-US" smtClean="0"/>
              <a:pPr marL="0" lvl="0" indent="0" algn="ctr" rtl="0">
                <a:lnSpc>
                  <a:spcPct val="100000"/>
                </a:lnSpc>
                <a:spcBef>
                  <a:spcPts val="0"/>
                </a:spcBef>
                <a:spcAft>
                  <a:spcPts val="0"/>
                </a:spcAft>
                <a:buSzPts val="1200"/>
                <a:buNone/>
              </a:pPr>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298eac8dd80_0_0"/>
          <p:cNvSpPr txBox="1">
            <a:spLocks noGrp="1"/>
          </p:cNvSpPr>
          <p:nvPr>
            <p:ph type="title"/>
          </p:nvPr>
        </p:nvSpPr>
        <p:spPr>
          <a:xfrm>
            <a:off x="514350" y="1117854"/>
            <a:ext cx="8112900" cy="438600"/>
          </a:xfrm>
          <a:prstGeom prst="rect">
            <a:avLst/>
          </a:prstGeom>
          <a:noFill/>
          <a:ln>
            <a:noFill/>
          </a:ln>
        </p:spPr>
        <p:txBody>
          <a:bodyPr spcFirstLastPara="1" wrap="square" lIns="68550" tIns="34275" rIns="68550" bIns="34275" anchor="t" anchorCtr="0">
            <a:noAutofit/>
          </a:bodyPr>
          <a:lstStyle/>
          <a:p>
            <a:pPr marL="0" lvl="0" indent="0" algn="ctr" rtl="0">
              <a:lnSpc>
                <a:spcPct val="100000"/>
              </a:lnSpc>
              <a:spcBef>
                <a:spcPts val="0"/>
              </a:spcBef>
              <a:spcAft>
                <a:spcPts val="0"/>
              </a:spcAft>
              <a:buSzPts val="2800"/>
              <a:buNone/>
            </a:pPr>
            <a:r>
              <a:rPr lang="en-US" sz="4000" dirty="0">
                <a:solidFill>
                  <a:schemeClr val="dk1"/>
                </a:solidFill>
                <a:latin typeface="Arial"/>
                <a:ea typeface="Arial"/>
                <a:cs typeface="Arial"/>
                <a:sym typeface="Arial"/>
              </a:rPr>
              <a:t>Recommendations</a:t>
            </a:r>
            <a:endParaRPr sz="4000" dirty="0">
              <a:solidFill>
                <a:schemeClr val="dk1"/>
              </a:solidFill>
              <a:latin typeface="Arial"/>
              <a:ea typeface="Arial"/>
              <a:cs typeface="Arial"/>
              <a:sym typeface="Arial"/>
            </a:endParaRPr>
          </a:p>
        </p:txBody>
      </p:sp>
      <p:sp>
        <p:nvSpPr>
          <p:cNvPr id="312" name="Google Shape;312;g298eac8dd80_0_0"/>
          <p:cNvSpPr txBox="1"/>
          <p:nvPr/>
        </p:nvSpPr>
        <p:spPr>
          <a:xfrm>
            <a:off x="572610" y="1935888"/>
            <a:ext cx="8247900" cy="16392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To ensure better co-existence with 802.11, recommendation is for </a:t>
            </a:r>
            <a:r>
              <a:rPr lang="en-US" sz="1800" dirty="0">
                <a:solidFill>
                  <a:schemeClr val="dk1"/>
                </a:solidFill>
                <a:latin typeface="Arial"/>
                <a:ea typeface="Arial"/>
                <a:cs typeface="Arial"/>
                <a:sym typeface="Arial"/>
              </a:rPr>
              <a:t>802.15.4ab</a:t>
            </a:r>
            <a:r>
              <a:rPr lang="en-US" sz="1800" b="0" i="0" u="none" strike="noStrike" cap="none" dirty="0">
                <a:solidFill>
                  <a:schemeClr val="dk1"/>
                </a:solidFill>
                <a:latin typeface="Arial"/>
                <a:ea typeface="Arial"/>
                <a:cs typeface="Arial"/>
                <a:sym typeface="Arial"/>
              </a:rPr>
              <a:t> to adopt a mandatory coexistence mechanism to ensure adequate performance for both 802.11 and </a:t>
            </a:r>
            <a:r>
              <a:rPr lang="en-US" sz="1800" dirty="0">
                <a:solidFill>
                  <a:schemeClr val="dk1"/>
                </a:solidFill>
                <a:latin typeface="Arial"/>
                <a:ea typeface="Arial"/>
                <a:cs typeface="Arial"/>
                <a:sym typeface="Arial"/>
              </a:rPr>
              <a:t>802.15.4ab</a:t>
            </a:r>
            <a:r>
              <a:rPr lang="en-US" sz="18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342900" marR="0" lvl="3" indent="-33020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The mandatory coexistence mechanism can consist of a combination of LBT or other techniques.</a:t>
            </a:r>
            <a:endParaRPr sz="900" b="0" i="0" u="none" strike="noStrike" cap="none" dirty="0">
              <a:solidFill>
                <a:schemeClr val="dk1"/>
              </a:solidFill>
              <a:latin typeface="Times New Roman"/>
              <a:ea typeface="Times New Roman"/>
              <a:cs typeface="Times New Roman"/>
              <a:sym typeface="Times New Roman"/>
            </a:endParaRPr>
          </a:p>
        </p:txBody>
      </p:sp>
      <p:sp>
        <p:nvSpPr>
          <p:cNvPr id="313" name="Google Shape;313;g298eac8dd80_0_0"/>
          <p:cNvSpPr txBox="1"/>
          <p:nvPr/>
        </p:nvSpPr>
        <p:spPr>
          <a:xfrm>
            <a:off x="4211638" y="6554788"/>
            <a:ext cx="864300" cy="25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Times New Roman"/>
                <a:ea typeface="Times New Roman"/>
                <a:cs typeface="Times New Roman"/>
                <a:sym typeface="Times New Roman"/>
              </a:rPr>
              <a:t>Slide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26</a:t>
            </a:fld>
            <a:endParaRPr sz="1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9"/>
          <p:cNvSpPr txBox="1">
            <a:spLocks noGrp="1"/>
          </p:cNvSpPr>
          <p:nvPr>
            <p:ph type="title"/>
          </p:nvPr>
        </p:nvSpPr>
        <p:spPr>
          <a:xfrm>
            <a:off x="762000" y="685800"/>
            <a:ext cx="7764463" cy="75406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sz="3200"/>
              <a:t>Proposed text Change</a:t>
            </a:r>
            <a:endParaRPr sz="3200"/>
          </a:p>
        </p:txBody>
      </p:sp>
      <p:sp>
        <p:nvSpPr>
          <p:cNvPr id="296" name="Google Shape;296;p39"/>
          <p:cNvSpPr txBox="1">
            <a:spLocks noGrp="1"/>
          </p:cNvSpPr>
          <p:nvPr>
            <p:ph type="body" idx="1"/>
          </p:nvPr>
        </p:nvSpPr>
        <p:spPr>
          <a:xfrm>
            <a:off x="609600" y="1371600"/>
            <a:ext cx="8275500" cy="4882500"/>
          </a:xfrm>
          <a:prstGeom prst="rect">
            <a:avLst/>
          </a:prstGeom>
          <a:noFill/>
          <a:ln>
            <a:noFill/>
          </a:ln>
        </p:spPr>
        <p:txBody>
          <a:bodyPr spcFirstLastPara="1" wrap="square" lIns="92150" tIns="46075" rIns="92150" bIns="46075" anchor="t" anchorCtr="0">
            <a:noAutofit/>
          </a:bodyPr>
          <a:lstStyle/>
          <a:p>
            <a:pPr marL="514350" lvl="0" indent="-285750" algn="l" rtl="0">
              <a:lnSpc>
                <a:spcPct val="100000"/>
              </a:lnSpc>
              <a:spcBef>
                <a:spcPts val="800"/>
              </a:spcBef>
              <a:spcAft>
                <a:spcPts val="0"/>
              </a:spcAft>
              <a:buSzPts val="1400"/>
              <a:buFont typeface="Arial"/>
              <a:buChar char="•"/>
            </a:pPr>
            <a:r>
              <a:rPr lang="en-US" sz="1800" dirty="0">
                <a:solidFill>
                  <a:srgbClr val="000000"/>
                </a:solidFill>
                <a:latin typeface="Arial"/>
                <a:ea typeface="Arial"/>
                <a:cs typeface="Arial"/>
                <a:sym typeface="Arial"/>
              </a:rPr>
              <a:t>Current NB text is :</a:t>
            </a:r>
            <a:endParaRPr dirty="0"/>
          </a:p>
          <a:p>
            <a:pPr marL="971550" lvl="1" indent="-285750" algn="l" rtl="0">
              <a:lnSpc>
                <a:spcPct val="100000"/>
              </a:lnSpc>
              <a:spcBef>
                <a:spcPts val="700"/>
              </a:spcBef>
              <a:spcAft>
                <a:spcPts val="0"/>
              </a:spcAft>
              <a:buSzPts val="1400"/>
              <a:buFont typeface="Arial"/>
              <a:buChar char="•"/>
            </a:pPr>
            <a:r>
              <a:rPr lang="en-US" sz="1400" dirty="0">
                <a:solidFill>
                  <a:srgbClr val="000000"/>
                </a:solidFill>
                <a:latin typeface="Arial"/>
                <a:ea typeface="Arial"/>
                <a:cs typeface="Arial"/>
                <a:sym typeface="Arial"/>
              </a:rPr>
              <a:t>LBT shall be applied to NB channels 50-249 according to regulatory constraints. LBT may be applied to all NB channels 0-249 in the absence of regulatory constraints, for example, to improve QoS and coexistence with other shared spectrum radio, like IEEE 802.11.</a:t>
            </a:r>
            <a:endParaRPr dirty="0"/>
          </a:p>
          <a:p>
            <a:pPr marL="514350" lvl="0" indent="-285750" algn="l" rtl="0">
              <a:lnSpc>
                <a:spcPct val="100000"/>
              </a:lnSpc>
              <a:spcBef>
                <a:spcPts val="800"/>
              </a:spcBef>
              <a:spcAft>
                <a:spcPts val="0"/>
              </a:spcAft>
              <a:buSzPts val="1400"/>
              <a:buFont typeface="Arial"/>
              <a:buChar char="•"/>
            </a:pPr>
            <a:r>
              <a:rPr lang="en-US" sz="1800" dirty="0">
                <a:latin typeface="Arial"/>
                <a:ea typeface="Arial"/>
                <a:cs typeface="Arial"/>
                <a:sym typeface="Arial"/>
              </a:rPr>
              <a:t>Proposed NB text is :</a:t>
            </a:r>
            <a:endParaRPr dirty="0"/>
          </a:p>
          <a:p>
            <a:pPr marL="971550" lvl="1" indent="-285750" algn="l" rtl="0">
              <a:lnSpc>
                <a:spcPct val="100000"/>
              </a:lnSpc>
              <a:spcBef>
                <a:spcPts val="700"/>
              </a:spcBef>
              <a:spcAft>
                <a:spcPts val="0"/>
              </a:spcAft>
              <a:buSzPts val="1400"/>
              <a:buFont typeface="Arial"/>
              <a:buChar char="•"/>
            </a:pPr>
            <a:r>
              <a:rPr lang="en-US" sz="1400" dirty="0">
                <a:solidFill>
                  <a:srgbClr val="00B050"/>
                </a:solidFill>
                <a:latin typeface="Arial"/>
                <a:ea typeface="Arial"/>
                <a:cs typeface="Arial"/>
                <a:sym typeface="Arial"/>
              </a:rPr>
              <a:t>For duty cycle &lt; TBD%, LBT may be applied to all channels 0-249 </a:t>
            </a:r>
            <a:r>
              <a:rPr lang="en-US" sz="1400" dirty="0">
                <a:solidFill>
                  <a:srgbClr val="000000"/>
                </a:solidFill>
                <a:latin typeface="Arial"/>
                <a:ea typeface="Arial"/>
                <a:cs typeface="Arial"/>
                <a:sym typeface="Arial"/>
              </a:rPr>
              <a:t>to improve QoS and coexistence with other shared spectrum radio, like IEEE 802.11.</a:t>
            </a:r>
            <a:r>
              <a:rPr lang="en-US" sz="1400" dirty="0">
                <a:solidFill>
                  <a:srgbClr val="00B050"/>
                </a:solidFill>
              </a:rPr>
              <a:t>  For duty cycle &gt;= TBD%, LBT shall be applied to all channels 0-249.</a:t>
            </a:r>
            <a:endParaRPr dirty="0"/>
          </a:p>
        </p:txBody>
      </p:sp>
      <p:sp>
        <p:nvSpPr>
          <p:cNvPr id="297" name="Google Shape;297;p39"/>
          <p:cNvSpPr txBox="1">
            <a:spLocks noGrp="1"/>
          </p:cNvSpPr>
          <p:nvPr>
            <p:ph type="sldNum" idx="12"/>
          </p:nvPr>
        </p:nvSpPr>
        <p:spPr>
          <a:xfrm>
            <a:off x="4211638" y="6554788"/>
            <a:ext cx="655637" cy="23971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lnSpc>
                <a:spcPct val="100000"/>
              </a:lnSpc>
              <a:spcBef>
                <a:spcPts val="0"/>
              </a:spcBef>
              <a:spcAft>
                <a:spcPts val="0"/>
              </a:spcAft>
              <a:buSzPts val="1200"/>
              <a:buNone/>
            </a:pPr>
            <a:r>
              <a:rPr lang="en-US"/>
              <a:t>Slide </a:t>
            </a:r>
            <a:fld id="{00000000-1234-1234-1234-123412341234}" type="slidenum">
              <a:rPr lang="en-US" smtClean="0"/>
              <a:pPr marL="0" lvl="0" indent="0" algn="ctr" rtl="0">
                <a:lnSpc>
                  <a:spcPct val="100000"/>
                </a:lnSpc>
                <a:spcBef>
                  <a:spcPts val="0"/>
                </a:spcBef>
                <a:spcAft>
                  <a:spcPts val="0"/>
                </a:spcAft>
                <a:buSzPts val="1200"/>
                <a:buNone/>
              </a:pPr>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A275-12AA-40C7-A3A8-6D6A7ACE3F33}"/>
              </a:ext>
            </a:extLst>
          </p:cNvPr>
          <p:cNvSpPr>
            <a:spLocks noGrp="1"/>
          </p:cNvSpPr>
          <p:nvPr>
            <p:ph type="ctrTitle"/>
          </p:nvPr>
        </p:nvSpPr>
        <p:spPr/>
        <p:txBody>
          <a:bodyPr/>
          <a:lstStyle/>
          <a:p>
            <a:r>
              <a:rPr lang="en-US" dirty="0"/>
              <a:t>Appendix</a:t>
            </a:r>
          </a:p>
        </p:txBody>
      </p:sp>
      <p:sp>
        <p:nvSpPr>
          <p:cNvPr id="3" name="Subtitle 2">
            <a:extLst>
              <a:ext uri="{FF2B5EF4-FFF2-40B4-BE49-F238E27FC236}">
                <a16:creationId xmlns:a16="http://schemas.microsoft.com/office/drawing/2014/main" id="{3416C9ED-4C25-4437-85D1-9D9FAC6B19B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60150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0"/>
          <p:cNvSpPr txBox="1">
            <a:spLocks noGrp="1"/>
          </p:cNvSpPr>
          <p:nvPr>
            <p:ph type="title"/>
          </p:nvPr>
        </p:nvSpPr>
        <p:spPr>
          <a:xfrm>
            <a:off x="762000" y="685800"/>
            <a:ext cx="7764463" cy="75406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t>Simulation Calibration</a:t>
            </a:r>
            <a:endParaRPr dirty="0"/>
          </a:p>
        </p:txBody>
      </p:sp>
      <p:sp>
        <p:nvSpPr>
          <p:cNvPr id="325" name="Google Shape;325;p50"/>
          <p:cNvSpPr txBox="1">
            <a:spLocks noGrp="1"/>
          </p:cNvSpPr>
          <p:nvPr>
            <p:ph type="sldNum" idx="12"/>
          </p:nvPr>
        </p:nvSpPr>
        <p:spPr>
          <a:xfrm>
            <a:off x="4211638" y="6554788"/>
            <a:ext cx="655637" cy="23971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lnSpc>
                <a:spcPct val="100000"/>
              </a:lnSpc>
              <a:spcBef>
                <a:spcPts val="0"/>
              </a:spcBef>
              <a:spcAft>
                <a:spcPts val="0"/>
              </a:spcAft>
              <a:buSzPts val="1200"/>
              <a:buNone/>
            </a:pPr>
            <a:r>
              <a:rPr lang="en-US"/>
              <a:t>Slide </a:t>
            </a:r>
            <a:fld id="{00000000-1234-1234-1234-123412341234}" type="slidenum">
              <a:rPr lang="en-US" smtClean="0"/>
              <a:pPr marL="0" lvl="0" indent="0" algn="ctr" rtl="0">
                <a:lnSpc>
                  <a:spcPct val="100000"/>
                </a:lnSpc>
                <a:spcBef>
                  <a:spcPts val="0"/>
                </a:spcBef>
                <a:spcAft>
                  <a:spcPts val="0"/>
                </a:spcAft>
                <a:buSzPts val="1200"/>
                <a:buNone/>
              </a:pPr>
              <a:t>29</a:t>
            </a:fld>
            <a:endParaRPr dirty="0"/>
          </a:p>
        </p:txBody>
      </p:sp>
      <p:pic>
        <p:nvPicPr>
          <p:cNvPr id="326" name="Google Shape;326;p50"/>
          <p:cNvPicPr preferRelativeResize="0"/>
          <p:nvPr/>
        </p:nvPicPr>
        <p:blipFill rotWithShape="1">
          <a:blip r:embed="rId3">
            <a:alphaModFix/>
          </a:blip>
          <a:srcRect/>
          <a:stretch/>
        </p:blipFill>
        <p:spPr>
          <a:xfrm>
            <a:off x="72231" y="2125663"/>
            <a:ext cx="9144000" cy="39729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2FDB4-7431-D384-37E2-EE6D7EECC221}"/>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12328E6-547D-720A-6552-0233FC8C0904}"/>
              </a:ext>
            </a:extLst>
          </p:cNvPr>
          <p:cNvSpPr>
            <a:spLocks noGrp="1"/>
          </p:cNvSpPr>
          <p:nvPr>
            <p:ph idx="1"/>
          </p:nvPr>
        </p:nvSpPr>
        <p:spPr>
          <a:xfrm>
            <a:off x="609600" y="1371600"/>
            <a:ext cx="8534400" cy="4868863"/>
          </a:xfrm>
        </p:spPr>
        <p:txBody>
          <a:bodyPr/>
          <a:lstStyle/>
          <a:p>
            <a:r>
              <a:rPr lang="en-US" sz="1800" dirty="0"/>
              <a:t>In 15-23-243, it is suggested to use NB for Data Communications for gate entry applications.  We should also consider the effects on other technologies in high device density scenario (e.g., apartment buildings, malls)</a:t>
            </a:r>
          </a:p>
          <a:p>
            <a:r>
              <a:rPr lang="en-US" sz="1800" dirty="0"/>
              <a:t>In 15-23-119 the effect of NB interference on 802.11 at the PHY level was presented.  It was shown that for 20 MHz 802.11 and a 31% duty cycle NB, the SIR &gt; 20 dB for PER to be &lt; 10%.</a:t>
            </a:r>
          </a:p>
          <a:p>
            <a:r>
              <a:rPr lang="en-US" sz="1800" dirty="0"/>
              <a:t>This work focuses on the effects of NB interference on 802.11 at the MAC level, from a lab measurement and simulation point of view.</a:t>
            </a:r>
          </a:p>
          <a:p>
            <a:pPr marL="342900" lvl="0" indent="-342900" algn="l" rtl="0">
              <a:lnSpc>
                <a:spcPct val="100000"/>
              </a:lnSpc>
              <a:spcBef>
                <a:spcPts val="800"/>
              </a:spcBef>
              <a:spcAft>
                <a:spcPts val="0"/>
              </a:spcAft>
              <a:buSzPts val="1400"/>
              <a:buNone/>
            </a:pPr>
            <a:r>
              <a:rPr lang="en-US" sz="1800" dirty="0"/>
              <a:t>We look to answer the following questions: </a:t>
            </a:r>
          </a:p>
          <a:p>
            <a:pPr marL="342900" lvl="0" indent="-342900" algn="l" rtl="0">
              <a:lnSpc>
                <a:spcPct val="100000"/>
              </a:lnSpc>
              <a:spcBef>
                <a:spcPts val="800"/>
              </a:spcBef>
              <a:spcAft>
                <a:spcPts val="0"/>
              </a:spcAft>
              <a:buSzPts val="1400"/>
              <a:buNone/>
            </a:pPr>
            <a:r>
              <a:rPr lang="en-US" sz="1800" dirty="0"/>
              <a:t>	Is NB (without LBT) a similar neighbor to 802.11 than another 802.11 neighbor?</a:t>
            </a:r>
          </a:p>
          <a:p>
            <a:pPr marL="342900" lvl="0" indent="-342900" algn="l" rtl="0">
              <a:lnSpc>
                <a:spcPct val="100000"/>
              </a:lnSpc>
              <a:spcBef>
                <a:spcPts val="800"/>
              </a:spcBef>
              <a:spcAft>
                <a:spcPts val="0"/>
              </a:spcAft>
              <a:buSzPts val="1400"/>
              <a:buNone/>
            </a:pPr>
            <a:r>
              <a:rPr lang="en-US" sz="1800" dirty="0"/>
              <a:t>	What NB duty cycle is not acceptable for a no-LBT NB solution?</a:t>
            </a:r>
          </a:p>
          <a:p>
            <a:pPr marL="342900" lvl="0" indent="-342900" algn="l" rtl="0">
              <a:lnSpc>
                <a:spcPct val="100000"/>
              </a:lnSpc>
              <a:spcBef>
                <a:spcPts val="800"/>
              </a:spcBef>
              <a:spcAft>
                <a:spcPts val="0"/>
              </a:spcAft>
              <a:buSzPts val="1400"/>
              <a:buNone/>
            </a:pPr>
            <a:r>
              <a:rPr lang="en-US" sz="1800" dirty="0"/>
              <a:t>	</a:t>
            </a:r>
            <a:r>
              <a:rPr lang="en-US" sz="1800" dirty="0">
                <a:solidFill>
                  <a:schemeClr val="dk1"/>
                </a:solidFill>
              </a:rPr>
              <a:t>Would NB with LBT help 802.11?</a:t>
            </a:r>
            <a:endParaRPr lang="en-US" sz="1800" dirty="0"/>
          </a:p>
          <a:p>
            <a:endParaRPr lang="en-US" sz="1800" dirty="0"/>
          </a:p>
        </p:txBody>
      </p:sp>
      <p:sp>
        <p:nvSpPr>
          <p:cNvPr id="4" name="Slide Number Placeholder 3">
            <a:extLst>
              <a:ext uri="{FF2B5EF4-FFF2-40B4-BE49-F238E27FC236}">
                <a16:creationId xmlns:a16="http://schemas.microsoft.com/office/drawing/2014/main" id="{B705AF51-9E8D-0429-BC16-8B42E2081246}"/>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dirty="0"/>
          </a:p>
        </p:txBody>
      </p:sp>
    </p:spTree>
    <p:extLst>
      <p:ext uri="{BB962C8B-B14F-4D97-AF65-F5344CB8AC3E}">
        <p14:creationId xmlns:p14="http://schemas.microsoft.com/office/powerpoint/2010/main" val="2354568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4"/>
          <p:cNvSpPr txBox="1">
            <a:spLocks noGrp="1"/>
          </p:cNvSpPr>
          <p:nvPr>
            <p:ph type="title"/>
          </p:nvPr>
        </p:nvSpPr>
        <p:spPr>
          <a:xfrm>
            <a:off x="762000" y="685800"/>
            <a:ext cx="7764463" cy="75406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sz="3600" dirty="0"/>
              <a:t>Derivation of Aggregate Duty Cycle</a:t>
            </a:r>
            <a:endParaRPr dirty="0"/>
          </a:p>
        </p:txBody>
      </p:sp>
      <p:sp>
        <p:nvSpPr>
          <p:cNvPr id="398" name="Google Shape;398;p24"/>
          <p:cNvSpPr txBox="1">
            <a:spLocks noGrp="1"/>
          </p:cNvSpPr>
          <p:nvPr>
            <p:ph type="body" idx="1"/>
          </p:nvPr>
        </p:nvSpPr>
        <p:spPr>
          <a:xfrm>
            <a:off x="609600" y="1371600"/>
            <a:ext cx="7764463" cy="486886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1400"/>
              <a:buNone/>
            </a:pPr>
            <a:r>
              <a:rPr lang="en-US" sz="2000" dirty="0"/>
              <a:t>Prob(one channel is occupied) = 1- prob (one channel is free)</a:t>
            </a:r>
            <a:endParaRPr dirty="0"/>
          </a:p>
          <a:p>
            <a:pPr marL="342900" lvl="0" indent="-342900" algn="l" rtl="0">
              <a:lnSpc>
                <a:spcPct val="100000"/>
              </a:lnSpc>
              <a:spcBef>
                <a:spcPts val="800"/>
              </a:spcBef>
              <a:spcAft>
                <a:spcPts val="0"/>
              </a:spcAft>
              <a:buSzPts val="1400"/>
              <a:buNone/>
            </a:pPr>
            <a:r>
              <a:rPr lang="en-US" sz="2000" dirty="0"/>
              <a:t>=1 – prob (all N devices are not transmitting in that one channel)</a:t>
            </a:r>
            <a:endParaRPr dirty="0"/>
          </a:p>
          <a:p>
            <a:pPr marL="342900" lvl="0" indent="-342900" algn="l" rtl="0">
              <a:lnSpc>
                <a:spcPct val="100000"/>
              </a:lnSpc>
              <a:spcBef>
                <a:spcPts val="800"/>
              </a:spcBef>
              <a:spcAft>
                <a:spcPts val="0"/>
              </a:spcAft>
              <a:buSzPts val="1400"/>
              <a:buNone/>
            </a:pPr>
            <a:r>
              <a:rPr lang="en-US" sz="2000" dirty="0"/>
              <a:t>=1- (a single device is not transmitting in that one channel)</a:t>
            </a:r>
            <a:r>
              <a:rPr lang="en-US" sz="2000" baseline="30000" dirty="0"/>
              <a:t>N</a:t>
            </a:r>
            <a:endParaRPr dirty="0"/>
          </a:p>
          <a:p>
            <a:pPr marL="342900" lvl="0" indent="-342900" algn="l" rtl="0">
              <a:lnSpc>
                <a:spcPct val="100000"/>
              </a:lnSpc>
              <a:spcBef>
                <a:spcPts val="800"/>
              </a:spcBef>
              <a:spcAft>
                <a:spcPts val="0"/>
              </a:spcAft>
              <a:buSzPts val="1400"/>
              <a:buNone/>
            </a:pPr>
            <a:r>
              <a:rPr lang="en-US" sz="2000" dirty="0"/>
              <a:t>= 1- (1-prob(a single device is transmitting on that one channel))</a:t>
            </a:r>
            <a:r>
              <a:rPr lang="en-US" sz="2000" baseline="30000" dirty="0"/>
              <a:t>N</a:t>
            </a:r>
            <a:endParaRPr dirty="0"/>
          </a:p>
          <a:p>
            <a:pPr marL="342900" lvl="0" indent="-342900" algn="l" rtl="0">
              <a:lnSpc>
                <a:spcPct val="100000"/>
              </a:lnSpc>
              <a:spcBef>
                <a:spcPts val="800"/>
              </a:spcBef>
              <a:spcAft>
                <a:spcPts val="0"/>
              </a:spcAft>
              <a:buSzPts val="1400"/>
              <a:buNone/>
            </a:pPr>
            <a:r>
              <a:rPr lang="en-US" sz="2000" dirty="0"/>
              <a:t>=1 – (1-x *B/W)</a:t>
            </a:r>
            <a:r>
              <a:rPr lang="en-US" sz="2000" baseline="30000" dirty="0"/>
              <a:t>N  </a:t>
            </a:r>
            <a:r>
              <a:rPr lang="en-US" sz="2000" dirty="0"/>
              <a:t>where x is the duty cycle, B is the channel bandwidth and W is the total bandwidth that may be occupied by NB.</a:t>
            </a:r>
            <a:endParaRPr dirty="0"/>
          </a:p>
        </p:txBody>
      </p:sp>
      <p:sp>
        <p:nvSpPr>
          <p:cNvPr id="399" name="Google Shape;399;p24"/>
          <p:cNvSpPr txBox="1">
            <a:spLocks noGrp="1"/>
          </p:cNvSpPr>
          <p:nvPr>
            <p:ph type="sldNum" idx="12"/>
          </p:nvPr>
        </p:nvSpPr>
        <p:spPr>
          <a:xfrm>
            <a:off x="4211638" y="6554788"/>
            <a:ext cx="655637" cy="23971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lnSpc>
                <a:spcPct val="100000"/>
              </a:lnSpc>
              <a:spcBef>
                <a:spcPts val="0"/>
              </a:spcBef>
              <a:spcAft>
                <a:spcPts val="0"/>
              </a:spcAft>
              <a:buSzPts val="1200"/>
              <a:buNone/>
            </a:pPr>
            <a:r>
              <a:rPr lang="en-US"/>
              <a:t>Slide </a:t>
            </a:r>
            <a:fld id="{00000000-1234-1234-1234-123412341234}" type="slidenum">
              <a:rPr lang="en-US" smtClean="0"/>
              <a:pPr marL="0" lvl="0" indent="0" algn="ctr" rtl="0">
                <a:lnSpc>
                  <a:spcPct val="100000"/>
                </a:lnSpc>
                <a:spcBef>
                  <a:spcPts val="0"/>
                </a:spcBef>
                <a:spcAft>
                  <a:spcPts val="0"/>
                </a:spcAft>
                <a:buSzPts val="1200"/>
                <a:buNone/>
              </a:pPr>
              <a:t>30</a:t>
            </a:fld>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2BF7F-5848-997D-1B09-B4EFA2BDA7D6}"/>
              </a:ext>
            </a:extLst>
          </p:cNvPr>
          <p:cNvSpPr>
            <a:spLocks noGrp="1"/>
          </p:cNvSpPr>
          <p:nvPr>
            <p:ph type="title"/>
          </p:nvPr>
        </p:nvSpPr>
        <p:spPr/>
        <p:txBody>
          <a:bodyPr/>
          <a:lstStyle/>
          <a:p>
            <a:r>
              <a:rPr lang="en-US" sz="2400" dirty="0"/>
              <a:t>Packet configurations for some duty cycle experiments</a:t>
            </a:r>
          </a:p>
        </p:txBody>
      </p:sp>
      <p:sp>
        <p:nvSpPr>
          <p:cNvPr id="3" name="Text Placeholder 2">
            <a:extLst>
              <a:ext uri="{FF2B5EF4-FFF2-40B4-BE49-F238E27FC236}">
                <a16:creationId xmlns:a16="http://schemas.microsoft.com/office/drawing/2014/main" id="{BD1480DE-EB94-BE54-5060-A5A1F6B174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B55EB0-0B49-AEA1-3E38-AA8F18D4F617}"/>
              </a:ext>
            </a:extLst>
          </p:cNvPr>
          <p:cNvSpPr>
            <a:spLocks noGrp="1"/>
          </p:cNvSpPr>
          <p:nvPr>
            <p:ph type="sldNum" idx="12"/>
          </p:nvPr>
        </p:nvSpPr>
        <p:spPr>
          <a:xfrm>
            <a:off x="4211638" y="6554788"/>
            <a:ext cx="655637" cy="23971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smtClean="0"/>
              <a:pPr marL="0" lvl="0" indent="0" algn="ctr" rtl="0">
                <a:spcBef>
                  <a:spcPts val="0"/>
                </a:spcBef>
                <a:spcAft>
                  <a:spcPts val="0"/>
                </a:spcAft>
                <a:buNone/>
              </a:pPr>
              <a:t>31</a:t>
            </a:fld>
            <a:endParaRPr/>
          </a:p>
        </p:txBody>
      </p:sp>
      <p:graphicFrame>
        <p:nvGraphicFramePr>
          <p:cNvPr id="5" name="Table 5">
            <a:extLst>
              <a:ext uri="{FF2B5EF4-FFF2-40B4-BE49-F238E27FC236}">
                <a16:creationId xmlns:a16="http://schemas.microsoft.com/office/drawing/2014/main" id="{7D850306-DE3E-2EC7-4B5F-1618E31A094A}"/>
              </a:ext>
            </a:extLst>
          </p:cNvPr>
          <p:cNvGraphicFramePr>
            <a:graphicFrameLocks noGrp="1"/>
          </p:cNvGraphicFramePr>
          <p:nvPr/>
        </p:nvGraphicFramePr>
        <p:xfrm>
          <a:off x="1596231" y="2951480"/>
          <a:ext cx="6096000" cy="2494280"/>
        </p:xfrm>
        <a:graphic>
          <a:graphicData uri="http://schemas.openxmlformats.org/drawingml/2006/table">
            <a:tbl>
              <a:tblPr firstRow="1" bandRow="1"/>
              <a:tblGrid>
                <a:gridCol w="2032000">
                  <a:extLst>
                    <a:ext uri="{9D8B030D-6E8A-4147-A177-3AD203B41FA5}">
                      <a16:colId xmlns:a16="http://schemas.microsoft.com/office/drawing/2014/main" val="2590198634"/>
                    </a:ext>
                  </a:extLst>
                </a:gridCol>
                <a:gridCol w="2032000">
                  <a:extLst>
                    <a:ext uri="{9D8B030D-6E8A-4147-A177-3AD203B41FA5}">
                      <a16:colId xmlns:a16="http://schemas.microsoft.com/office/drawing/2014/main" val="4112849610"/>
                    </a:ext>
                  </a:extLst>
                </a:gridCol>
                <a:gridCol w="2032000">
                  <a:extLst>
                    <a:ext uri="{9D8B030D-6E8A-4147-A177-3AD203B41FA5}">
                      <a16:colId xmlns:a16="http://schemas.microsoft.com/office/drawing/2014/main" val="674567020"/>
                    </a:ext>
                  </a:extLst>
                </a:gridCol>
              </a:tblGrid>
              <a:tr h="370840">
                <a:tc>
                  <a:txBody>
                    <a:bodyPr/>
                    <a:lstStyle/>
                    <a:p>
                      <a:r>
                        <a:rPr lang="en-US" dirty="0"/>
                        <a:t>Duty cycle</a:t>
                      </a:r>
                    </a:p>
                  </a:txBody>
                  <a:tcPr/>
                </a:tc>
                <a:tc>
                  <a:txBody>
                    <a:bodyPr/>
                    <a:lstStyle/>
                    <a:p>
                      <a:r>
                        <a:rPr lang="en-US" dirty="0"/>
                        <a:t>Bytes</a:t>
                      </a:r>
                    </a:p>
                  </a:txBody>
                  <a:tcPr/>
                </a:tc>
                <a:tc>
                  <a:txBody>
                    <a:bodyPr/>
                    <a:lstStyle/>
                    <a:p>
                      <a:r>
                        <a:rPr lang="en-US" dirty="0"/>
                        <a:t>Packet Interval (</a:t>
                      </a:r>
                      <a:r>
                        <a:rPr lang="en-US" dirty="0" err="1"/>
                        <a:t>ms</a:t>
                      </a:r>
                      <a:r>
                        <a:rPr lang="en-US" dirty="0"/>
                        <a:t>)</a:t>
                      </a:r>
                    </a:p>
                  </a:txBody>
                  <a:tcPr/>
                </a:tc>
                <a:extLst>
                  <a:ext uri="{0D108BD9-81ED-4DB2-BD59-A6C34878D82A}">
                    <a16:rowId xmlns:a16="http://schemas.microsoft.com/office/drawing/2014/main" val="1927955060"/>
                  </a:ext>
                </a:extLst>
              </a:tr>
              <a:tr h="370840">
                <a:tc>
                  <a:txBody>
                    <a:bodyPr/>
                    <a:lstStyle/>
                    <a:p>
                      <a:r>
                        <a:rPr lang="en-US" dirty="0"/>
                        <a:t>33</a:t>
                      </a:r>
                    </a:p>
                  </a:txBody>
                  <a:tcPr/>
                </a:tc>
                <a:tc>
                  <a:txBody>
                    <a:bodyPr/>
                    <a:lstStyle/>
                    <a:p>
                      <a:r>
                        <a:rPr lang="en-US" dirty="0"/>
                        <a:t>255</a:t>
                      </a:r>
                    </a:p>
                  </a:txBody>
                  <a:tcPr/>
                </a:tc>
                <a:tc>
                  <a:txBody>
                    <a:bodyPr/>
                    <a:lstStyle/>
                    <a:p>
                      <a:r>
                        <a:rPr lang="en-US" dirty="0"/>
                        <a:t>6.25</a:t>
                      </a:r>
                    </a:p>
                  </a:txBody>
                  <a:tcPr/>
                </a:tc>
                <a:extLst>
                  <a:ext uri="{0D108BD9-81ED-4DB2-BD59-A6C34878D82A}">
                    <a16:rowId xmlns:a16="http://schemas.microsoft.com/office/drawing/2014/main" val="651923098"/>
                  </a:ext>
                </a:extLst>
              </a:tr>
              <a:tr h="370840">
                <a:tc>
                  <a:txBody>
                    <a:bodyPr/>
                    <a:lstStyle/>
                    <a:p>
                      <a:r>
                        <a:rPr lang="en-US" dirty="0"/>
                        <a:t>20</a:t>
                      </a:r>
                    </a:p>
                  </a:txBody>
                  <a:tcPr/>
                </a:tc>
                <a:tc>
                  <a:txBody>
                    <a:bodyPr/>
                    <a:lstStyle/>
                    <a:p>
                      <a:r>
                        <a:rPr lang="en-US" dirty="0"/>
                        <a:t>255</a:t>
                      </a:r>
                    </a:p>
                  </a:txBody>
                  <a:tcPr/>
                </a:tc>
                <a:tc>
                  <a:txBody>
                    <a:bodyPr/>
                    <a:lstStyle/>
                    <a:p>
                      <a:r>
                        <a:rPr lang="en-US" dirty="0"/>
                        <a:t>10.625</a:t>
                      </a:r>
                    </a:p>
                  </a:txBody>
                  <a:tcPr/>
                </a:tc>
                <a:extLst>
                  <a:ext uri="{0D108BD9-81ED-4DB2-BD59-A6C34878D82A}">
                    <a16:rowId xmlns:a16="http://schemas.microsoft.com/office/drawing/2014/main" val="4271800136"/>
                  </a:ext>
                </a:extLst>
              </a:tr>
              <a:tr h="370840">
                <a:tc>
                  <a:txBody>
                    <a:bodyPr/>
                    <a:lstStyle/>
                    <a:p>
                      <a:r>
                        <a:rPr lang="en-US" dirty="0"/>
                        <a:t>10</a:t>
                      </a:r>
                    </a:p>
                  </a:txBody>
                  <a:tcPr/>
                </a:tc>
                <a:tc>
                  <a:txBody>
                    <a:bodyPr/>
                    <a:lstStyle/>
                    <a:p>
                      <a:r>
                        <a:rPr lang="en-US" dirty="0"/>
                        <a:t>146</a:t>
                      </a:r>
                    </a:p>
                  </a:txBody>
                  <a:tcPr/>
                </a:tc>
                <a:tc>
                  <a:txBody>
                    <a:bodyPr/>
                    <a:lstStyle/>
                    <a:p>
                      <a:r>
                        <a:rPr lang="en-US" dirty="0"/>
                        <a:t>12.5</a:t>
                      </a:r>
                    </a:p>
                  </a:txBody>
                  <a:tcPr/>
                </a:tc>
                <a:extLst>
                  <a:ext uri="{0D108BD9-81ED-4DB2-BD59-A6C34878D82A}">
                    <a16:rowId xmlns:a16="http://schemas.microsoft.com/office/drawing/2014/main" val="381179126"/>
                  </a:ext>
                </a:extLst>
              </a:tr>
              <a:tr h="370840">
                <a:tc>
                  <a:txBody>
                    <a:bodyPr/>
                    <a:lstStyle/>
                    <a:p>
                      <a:r>
                        <a:rPr lang="en-US" dirty="0"/>
                        <a:t>5</a:t>
                      </a:r>
                    </a:p>
                  </a:txBody>
                  <a:tcPr/>
                </a:tc>
                <a:tc>
                  <a:txBody>
                    <a:bodyPr/>
                    <a:lstStyle/>
                    <a:p>
                      <a:r>
                        <a:rPr lang="en-US" dirty="0"/>
                        <a:t>68</a:t>
                      </a:r>
                    </a:p>
                  </a:txBody>
                  <a:tcPr/>
                </a:tc>
                <a:tc>
                  <a:txBody>
                    <a:bodyPr/>
                    <a:lstStyle/>
                    <a:p>
                      <a:r>
                        <a:rPr lang="en-US" dirty="0"/>
                        <a:t>12.5</a:t>
                      </a:r>
                    </a:p>
                  </a:txBody>
                  <a:tcPr/>
                </a:tc>
                <a:extLst>
                  <a:ext uri="{0D108BD9-81ED-4DB2-BD59-A6C34878D82A}">
                    <a16:rowId xmlns:a16="http://schemas.microsoft.com/office/drawing/2014/main" val="2540511179"/>
                  </a:ext>
                </a:extLst>
              </a:tr>
              <a:tr h="370840">
                <a:tc>
                  <a:txBody>
                    <a:bodyPr/>
                    <a:lstStyle/>
                    <a:p>
                      <a:r>
                        <a:rPr lang="en-US" dirty="0"/>
                        <a:t>3</a:t>
                      </a:r>
                    </a:p>
                  </a:txBody>
                  <a:tcPr/>
                </a:tc>
                <a:tc>
                  <a:txBody>
                    <a:bodyPr/>
                    <a:lstStyle/>
                    <a:p>
                      <a:r>
                        <a:rPr lang="en-US" dirty="0"/>
                        <a:t>37</a:t>
                      </a:r>
                    </a:p>
                  </a:txBody>
                  <a:tcPr/>
                </a:tc>
                <a:tc>
                  <a:txBody>
                    <a:bodyPr/>
                    <a:lstStyle/>
                    <a:p>
                      <a:r>
                        <a:rPr lang="en-US" dirty="0"/>
                        <a:t>12.5</a:t>
                      </a:r>
                    </a:p>
                  </a:txBody>
                  <a:tcPr/>
                </a:tc>
                <a:extLst>
                  <a:ext uri="{0D108BD9-81ED-4DB2-BD59-A6C34878D82A}">
                    <a16:rowId xmlns:a16="http://schemas.microsoft.com/office/drawing/2014/main" val="1685851330"/>
                  </a:ext>
                </a:extLst>
              </a:tr>
            </a:tbl>
          </a:graphicData>
        </a:graphic>
      </p:graphicFrame>
    </p:spTree>
    <p:extLst>
      <p:ext uri="{BB962C8B-B14F-4D97-AF65-F5344CB8AC3E}">
        <p14:creationId xmlns:p14="http://schemas.microsoft.com/office/powerpoint/2010/main" val="75289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2"/>
          <p:cNvSpPr txBox="1">
            <a:spLocks noGrp="1"/>
          </p:cNvSpPr>
          <p:nvPr>
            <p:ph type="title"/>
          </p:nvPr>
        </p:nvSpPr>
        <p:spPr>
          <a:xfrm>
            <a:off x="169980" y="685800"/>
            <a:ext cx="8804039" cy="114839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t>Background on 802.11 ED and PD Threshold</a:t>
            </a:r>
            <a:endParaRPr dirty="0"/>
          </a:p>
        </p:txBody>
      </p:sp>
      <p:sp>
        <p:nvSpPr>
          <p:cNvPr id="106" name="Google Shape;106;p2"/>
          <p:cNvSpPr txBox="1"/>
          <p:nvPr/>
        </p:nvSpPr>
        <p:spPr>
          <a:xfrm>
            <a:off x="672135" y="2067489"/>
            <a:ext cx="7503977"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Energy Detect (ED) Threshold set to -75 dBm/MHz (ETSI EN 303687 and IEEE 802.11 17.3.10.6) : shown by orange circle</a:t>
            </a:r>
            <a:endParaRPr/>
          </a:p>
          <a:p>
            <a:pPr marL="0" marR="0" lvl="0" indent="0" algn="l"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Packet Detect (PD) Threshold set to -82 dBm (IEEE 802.11) : shown by purple circle</a:t>
            </a:r>
            <a:endParaRPr/>
          </a:p>
        </p:txBody>
      </p:sp>
      <p:grpSp>
        <p:nvGrpSpPr>
          <p:cNvPr id="2" name="Group 1">
            <a:extLst>
              <a:ext uri="{FF2B5EF4-FFF2-40B4-BE49-F238E27FC236}">
                <a16:creationId xmlns:a16="http://schemas.microsoft.com/office/drawing/2014/main" id="{A9D4ECEF-B048-CCEA-31F3-C84273EA0A58}"/>
              </a:ext>
            </a:extLst>
          </p:cNvPr>
          <p:cNvGrpSpPr/>
          <p:nvPr/>
        </p:nvGrpSpPr>
        <p:grpSpPr>
          <a:xfrm>
            <a:off x="3173797" y="2807627"/>
            <a:ext cx="2796404" cy="2519592"/>
            <a:chOff x="767101" y="2881061"/>
            <a:chExt cx="2796404" cy="2519592"/>
          </a:xfrm>
        </p:grpSpPr>
        <p:sp>
          <p:nvSpPr>
            <p:cNvPr id="99" name="Google Shape;99;p2"/>
            <p:cNvSpPr/>
            <p:nvPr/>
          </p:nvSpPr>
          <p:spPr>
            <a:xfrm>
              <a:off x="767101" y="2881061"/>
              <a:ext cx="2796404" cy="2519592"/>
            </a:xfrm>
            <a:prstGeom prst="ellipse">
              <a:avLst/>
            </a:prstGeom>
            <a:solidFill>
              <a:srgbClr val="7030A0"/>
            </a:solidFill>
            <a:ln w="25400" cap="flat" cmpd="sng">
              <a:solidFill>
                <a:srgbClr val="0056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00" name="Google Shape;100;p2"/>
            <p:cNvSpPr/>
            <p:nvPr/>
          </p:nvSpPr>
          <p:spPr>
            <a:xfrm>
              <a:off x="1818087" y="3777304"/>
              <a:ext cx="737543" cy="609938"/>
            </a:xfrm>
            <a:prstGeom prst="ellipse">
              <a:avLst/>
            </a:prstGeom>
            <a:solidFill>
              <a:srgbClr val="FFC000"/>
            </a:solidFill>
            <a:ln w="25400" cap="flat" cmpd="sng">
              <a:solidFill>
                <a:srgbClr val="0056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05" name="Google Shape;105;p2"/>
            <p:cNvSpPr/>
            <p:nvPr/>
          </p:nvSpPr>
          <p:spPr>
            <a:xfrm>
              <a:off x="1993979" y="3972184"/>
              <a:ext cx="344534" cy="235802"/>
            </a:xfrm>
            <a:prstGeom prst="rect">
              <a:avLst/>
            </a:prstGeom>
            <a:solidFill>
              <a:schemeClr val="accent1"/>
            </a:solidFill>
            <a:ln w="25400" cap="flat" cmpd="sng">
              <a:solidFill>
                <a:srgbClr val="0056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50" b="0" i="0" u="none" strike="noStrike" cap="none" dirty="0">
                  <a:solidFill>
                    <a:schemeClr val="lt1"/>
                  </a:solidFill>
                  <a:latin typeface="Arial"/>
                  <a:ea typeface="Arial"/>
                  <a:cs typeface="Arial"/>
                  <a:sym typeface="Arial"/>
                </a:rPr>
                <a:t>802.11</a:t>
              </a:r>
              <a:endParaRPr sz="750" b="0" i="0" u="none" strike="noStrike" cap="none" dirty="0">
                <a:solidFill>
                  <a:schemeClr val="lt1"/>
                </a:solidFill>
                <a:latin typeface="Arial"/>
                <a:ea typeface="Arial"/>
                <a:cs typeface="Arial"/>
                <a:sym typeface="Arial"/>
              </a:endParaRPr>
            </a:p>
          </p:txBody>
        </p:sp>
        <p:sp>
          <p:nvSpPr>
            <p:cNvPr id="109" name="Google Shape;109;p2"/>
            <p:cNvSpPr txBox="1"/>
            <p:nvPr/>
          </p:nvSpPr>
          <p:spPr>
            <a:xfrm>
              <a:off x="2009567" y="3777304"/>
              <a:ext cx="354584"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50" b="1" i="0" u="none" strike="noStrike" cap="none" dirty="0">
                  <a:solidFill>
                    <a:srgbClr val="000000"/>
                  </a:solidFill>
                  <a:latin typeface="Arial"/>
                  <a:ea typeface="Arial"/>
                  <a:cs typeface="Arial"/>
                  <a:sym typeface="Arial"/>
                </a:rPr>
                <a:t>ED</a:t>
              </a:r>
              <a:r>
                <a:rPr lang="en-US" sz="1050" b="0" i="0" u="none" strike="noStrike" cap="none" dirty="0">
                  <a:solidFill>
                    <a:srgbClr val="000000"/>
                  </a:solidFill>
                  <a:latin typeface="Arial"/>
                  <a:ea typeface="Arial"/>
                  <a:cs typeface="Arial"/>
                  <a:sym typeface="Arial"/>
                </a:rPr>
                <a:t> </a:t>
              </a:r>
              <a:endParaRPr dirty="0"/>
            </a:p>
          </p:txBody>
        </p:sp>
        <p:sp>
          <p:nvSpPr>
            <p:cNvPr id="110" name="Google Shape;110;p2"/>
            <p:cNvSpPr txBox="1"/>
            <p:nvPr/>
          </p:nvSpPr>
          <p:spPr>
            <a:xfrm>
              <a:off x="1917519" y="3013074"/>
              <a:ext cx="61266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PD</a:t>
              </a:r>
              <a:endParaRPr/>
            </a:p>
          </p:txBody>
        </p:sp>
      </p:grpSp>
      <p:sp>
        <p:nvSpPr>
          <p:cNvPr id="3" name="TextBox 2">
            <a:extLst>
              <a:ext uri="{FF2B5EF4-FFF2-40B4-BE49-F238E27FC236}">
                <a16:creationId xmlns:a16="http://schemas.microsoft.com/office/drawing/2014/main" id="{F53E4A43-79D6-0D53-0FA8-99DBE4632214}"/>
              </a:ext>
            </a:extLst>
          </p:cNvPr>
          <p:cNvSpPr txBox="1"/>
          <p:nvPr/>
        </p:nvSpPr>
        <p:spPr>
          <a:xfrm>
            <a:off x="4550295" y="5663230"/>
            <a:ext cx="4176464" cy="1200329"/>
          </a:xfrm>
          <a:prstGeom prst="rect">
            <a:avLst/>
          </a:prstGeom>
          <a:noFill/>
        </p:spPr>
        <p:txBody>
          <a:bodyPr wrap="square" rtlCol="0">
            <a:spAutoFit/>
          </a:bodyPr>
          <a:lstStyle/>
          <a:p>
            <a:r>
              <a:rPr lang="en-US" dirty="0">
                <a:solidFill>
                  <a:schemeClr val="tx1"/>
                </a:solidFill>
                <a:latin typeface="+mn-lt"/>
              </a:rPr>
              <a:t>ED threshold of -62 dBm for PRI20</a:t>
            </a:r>
          </a:p>
          <a:p>
            <a:r>
              <a:rPr lang="en-US" dirty="0">
                <a:solidFill>
                  <a:schemeClr val="tx1"/>
                </a:solidFill>
                <a:latin typeface="+mn-lt"/>
              </a:rPr>
              <a:t>ED threshold of -62 dBm for SEC20</a:t>
            </a:r>
          </a:p>
          <a:p>
            <a:r>
              <a:rPr lang="en-US" dirty="0">
                <a:solidFill>
                  <a:schemeClr val="tx1"/>
                </a:solidFill>
                <a:latin typeface="+mn-lt"/>
              </a:rPr>
              <a:t>ED threshold of -59 dBm for SEC40</a:t>
            </a:r>
          </a:p>
          <a:p>
            <a:r>
              <a:rPr lang="en-US" dirty="0">
                <a:solidFill>
                  <a:schemeClr val="tx1"/>
                </a:solidFill>
                <a:latin typeface="+mn-lt"/>
              </a:rPr>
              <a:t>ED threshold of -56 dBm for SEC80</a:t>
            </a:r>
          </a:p>
          <a:p>
            <a:endParaRPr lang="en-US" dirty="0">
              <a:solidFill>
                <a:schemeClr val="tx1"/>
              </a:solidFill>
              <a:latin typeface="+mn-lt"/>
            </a:endParaRPr>
          </a:p>
          <a:p>
            <a:endParaRPr lang="en-US" dirty="0">
              <a:solidFill>
                <a:schemeClr val="tx1"/>
              </a:solidFill>
              <a:latin typeface="+mn-lt"/>
            </a:endParaRPr>
          </a:p>
        </p:txBody>
      </p:sp>
      <p:grpSp>
        <p:nvGrpSpPr>
          <p:cNvPr id="6" name="Group 5">
            <a:extLst>
              <a:ext uri="{FF2B5EF4-FFF2-40B4-BE49-F238E27FC236}">
                <a16:creationId xmlns:a16="http://schemas.microsoft.com/office/drawing/2014/main" id="{C8808C4C-B0D6-BE07-253C-B00236870805}"/>
              </a:ext>
            </a:extLst>
          </p:cNvPr>
          <p:cNvGrpSpPr/>
          <p:nvPr/>
        </p:nvGrpSpPr>
        <p:grpSpPr>
          <a:xfrm>
            <a:off x="2730532" y="5663230"/>
            <a:ext cx="1800200" cy="830997"/>
            <a:chOff x="539552" y="5661248"/>
            <a:chExt cx="1800200" cy="830997"/>
          </a:xfrm>
        </p:grpSpPr>
        <p:sp>
          <p:nvSpPr>
            <p:cNvPr id="4" name="TextBox 3">
              <a:extLst>
                <a:ext uri="{FF2B5EF4-FFF2-40B4-BE49-F238E27FC236}">
                  <a16:creationId xmlns:a16="http://schemas.microsoft.com/office/drawing/2014/main" id="{246F2E90-99BA-56AE-6C65-3A25D3B8AF2E}"/>
                </a:ext>
              </a:extLst>
            </p:cNvPr>
            <p:cNvSpPr txBox="1"/>
            <p:nvPr/>
          </p:nvSpPr>
          <p:spPr>
            <a:xfrm>
              <a:off x="539552" y="5661248"/>
              <a:ext cx="1512168" cy="830997"/>
            </a:xfrm>
            <a:prstGeom prst="rect">
              <a:avLst/>
            </a:prstGeom>
            <a:noFill/>
          </p:spPr>
          <p:txBody>
            <a:bodyPr wrap="square" rtlCol="0">
              <a:spAutoFit/>
            </a:bodyPr>
            <a:lstStyle/>
            <a:p>
              <a:r>
                <a:rPr lang="en-US" b="1" dirty="0">
                  <a:solidFill>
                    <a:schemeClr val="tx1"/>
                  </a:solidFill>
                  <a:cs typeface="Times New Roman" panose="02020603050405020304" pitchFamily="18" charset="0"/>
                </a:rPr>
                <a:t>802.11ax</a:t>
              </a:r>
            </a:p>
            <a:p>
              <a:r>
                <a:rPr lang="en-US" b="1" dirty="0">
                  <a:solidFill>
                    <a:schemeClr val="tx1"/>
                  </a:solidFill>
                  <a:cs typeface="Times New Roman" panose="02020603050405020304" pitchFamily="18" charset="0"/>
                </a:rPr>
                <a:t>Rules for any signal (802.11 or NB) Present</a:t>
              </a:r>
            </a:p>
          </p:txBody>
        </p:sp>
        <p:sp>
          <p:nvSpPr>
            <p:cNvPr id="5" name="Left Brace 4">
              <a:extLst>
                <a:ext uri="{FF2B5EF4-FFF2-40B4-BE49-F238E27FC236}">
                  <a16:creationId xmlns:a16="http://schemas.microsoft.com/office/drawing/2014/main" id="{98313C14-5DD8-C864-27E2-8C11C3F22052}"/>
                </a:ext>
              </a:extLst>
            </p:cNvPr>
            <p:cNvSpPr/>
            <p:nvPr/>
          </p:nvSpPr>
          <p:spPr bwMode="auto">
            <a:xfrm>
              <a:off x="2051720" y="5661248"/>
              <a:ext cx="288032" cy="79208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29E9B-5D1F-2C09-D72A-FCD8C74EDC30}"/>
              </a:ext>
            </a:extLst>
          </p:cNvPr>
          <p:cNvSpPr>
            <a:spLocks noGrp="1"/>
          </p:cNvSpPr>
          <p:nvPr>
            <p:ph type="title"/>
          </p:nvPr>
        </p:nvSpPr>
        <p:spPr>
          <a:xfrm>
            <a:off x="0" y="680243"/>
            <a:ext cx="9144000" cy="754063"/>
          </a:xfrm>
        </p:spPr>
        <p:txBody>
          <a:bodyPr/>
          <a:lstStyle/>
          <a:p>
            <a:r>
              <a:rPr lang="en-US" sz="3600" dirty="0"/>
              <a:t>Europe 6 GHz NB vs VLP 802.11 spectrum</a:t>
            </a:r>
          </a:p>
        </p:txBody>
      </p:sp>
      <p:sp>
        <p:nvSpPr>
          <p:cNvPr id="3" name="Content Placeholder 2">
            <a:extLst>
              <a:ext uri="{FF2B5EF4-FFF2-40B4-BE49-F238E27FC236}">
                <a16:creationId xmlns:a16="http://schemas.microsoft.com/office/drawing/2014/main" id="{73194009-1949-7693-F25E-253BE34A3B92}"/>
              </a:ext>
            </a:extLst>
          </p:cNvPr>
          <p:cNvSpPr>
            <a:spLocks noGrp="1"/>
          </p:cNvSpPr>
          <p:nvPr>
            <p:ph idx="1"/>
          </p:nvPr>
        </p:nvSpPr>
        <p:spPr>
          <a:xfrm>
            <a:off x="250743" y="1434306"/>
            <a:ext cx="8676456" cy="4868863"/>
          </a:xfrm>
        </p:spPr>
        <p:txBody>
          <a:bodyPr/>
          <a:lstStyle/>
          <a:p>
            <a:r>
              <a:rPr lang="en-US" sz="1800" dirty="0"/>
              <a:t>NB with 14 dBm EIRP is 15/18/21 dB stronger than VLP 802.11 with 80/160/320 MHz</a:t>
            </a:r>
          </a:p>
        </p:txBody>
      </p:sp>
      <p:sp>
        <p:nvSpPr>
          <p:cNvPr id="4" name="Slide Number Placeholder 3">
            <a:extLst>
              <a:ext uri="{FF2B5EF4-FFF2-40B4-BE49-F238E27FC236}">
                <a16:creationId xmlns:a16="http://schemas.microsoft.com/office/drawing/2014/main" id="{EFF4888E-C1C2-1791-92BF-5C0534A13BF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dirty="0"/>
          </a:p>
        </p:txBody>
      </p:sp>
      <p:grpSp>
        <p:nvGrpSpPr>
          <p:cNvPr id="5" name="Group 4">
            <a:extLst>
              <a:ext uri="{FF2B5EF4-FFF2-40B4-BE49-F238E27FC236}">
                <a16:creationId xmlns:a16="http://schemas.microsoft.com/office/drawing/2014/main" id="{473F9688-C82B-9FFD-63FC-5F2D0E4083D6}"/>
              </a:ext>
            </a:extLst>
          </p:cNvPr>
          <p:cNvGrpSpPr/>
          <p:nvPr/>
        </p:nvGrpSpPr>
        <p:grpSpPr>
          <a:xfrm>
            <a:off x="148200" y="2424675"/>
            <a:ext cx="8352928" cy="3579992"/>
            <a:chOff x="323528" y="1727855"/>
            <a:chExt cx="8352928" cy="3579992"/>
          </a:xfrm>
        </p:grpSpPr>
        <p:cxnSp>
          <p:nvCxnSpPr>
            <p:cNvPr id="8" name="Straight Connector 7">
              <a:extLst>
                <a:ext uri="{FF2B5EF4-FFF2-40B4-BE49-F238E27FC236}">
                  <a16:creationId xmlns:a16="http://schemas.microsoft.com/office/drawing/2014/main" id="{90A4154B-47FE-4718-8894-CFE8434A06E2}"/>
                </a:ext>
              </a:extLst>
            </p:cNvPr>
            <p:cNvCxnSpPr/>
            <p:nvPr/>
          </p:nvCxnSpPr>
          <p:spPr bwMode="auto">
            <a:xfrm>
              <a:off x="323528" y="5301208"/>
              <a:ext cx="8352928"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Rectangle 9">
              <a:extLst>
                <a:ext uri="{FF2B5EF4-FFF2-40B4-BE49-F238E27FC236}">
                  <a16:creationId xmlns:a16="http://schemas.microsoft.com/office/drawing/2014/main" id="{EF313EE2-8623-EE4D-02F0-5DEFE4A57DF5}"/>
                </a:ext>
              </a:extLst>
            </p:cNvPr>
            <p:cNvSpPr/>
            <p:nvPr/>
          </p:nvSpPr>
          <p:spPr bwMode="auto">
            <a:xfrm>
              <a:off x="2699793" y="4365104"/>
              <a:ext cx="3744416" cy="936104"/>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160 MHz</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latin typeface="Times New Roman" charset="0"/>
                  <a:ea typeface="ＭＳ Ｐゴシック" charset="0"/>
                  <a:cs typeface="ＭＳ Ｐゴシック" charset="0"/>
                </a:rPr>
                <a:t>802.11</a:t>
              </a: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12" name="TextBox 11">
              <a:extLst>
                <a:ext uri="{FF2B5EF4-FFF2-40B4-BE49-F238E27FC236}">
                  <a16:creationId xmlns:a16="http://schemas.microsoft.com/office/drawing/2014/main" id="{B3508002-95C0-8636-8928-B8CC9FF5BF5E}"/>
                </a:ext>
              </a:extLst>
            </p:cNvPr>
            <p:cNvSpPr txBox="1"/>
            <p:nvPr/>
          </p:nvSpPr>
          <p:spPr>
            <a:xfrm>
              <a:off x="5225130" y="1727855"/>
              <a:ext cx="1468120" cy="276999"/>
            </a:xfrm>
            <a:prstGeom prst="rect">
              <a:avLst/>
            </a:prstGeom>
            <a:noFill/>
          </p:spPr>
          <p:txBody>
            <a:bodyPr wrap="square" rtlCol="0">
              <a:spAutoFit/>
            </a:bodyPr>
            <a:lstStyle/>
            <a:p>
              <a:r>
                <a:rPr lang="en-US" dirty="0">
                  <a:solidFill>
                    <a:schemeClr val="tx1"/>
                  </a:solidFill>
                </a:rPr>
                <a:t>10 dBm/MHz</a:t>
              </a:r>
            </a:p>
          </p:txBody>
        </p:sp>
        <p:sp>
          <p:nvSpPr>
            <p:cNvPr id="15" name="TextBox 14">
              <a:extLst>
                <a:ext uri="{FF2B5EF4-FFF2-40B4-BE49-F238E27FC236}">
                  <a16:creationId xmlns:a16="http://schemas.microsoft.com/office/drawing/2014/main" id="{FDF685D0-8857-E8A5-A4B8-6A56142AEB41}"/>
                </a:ext>
              </a:extLst>
            </p:cNvPr>
            <p:cNvSpPr txBox="1"/>
            <p:nvPr/>
          </p:nvSpPr>
          <p:spPr>
            <a:xfrm>
              <a:off x="6068644" y="4121078"/>
              <a:ext cx="1468120" cy="276999"/>
            </a:xfrm>
            <a:prstGeom prst="rect">
              <a:avLst/>
            </a:prstGeom>
            <a:noFill/>
          </p:spPr>
          <p:txBody>
            <a:bodyPr wrap="square" rtlCol="0">
              <a:spAutoFit/>
            </a:bodyPr>
            <a:lstStyle/>
            <a:p>
              <a:r>
                <a:rPr lang="en-US" dirty="0">
                  <a:solidFill>
                    <a:schemeClr val="tx1"/>
                  </a:solidFill>
                </a:rPr>
                <a:t>-8 dBm/MHz</a:t>
              </a:r>
            </a:p>
          </p:txBody>
        </p:sp>
        <p:sp>
          <p:nvSpPr>
            <p:cNvPr id="16" name="Rectangle 15">
              <a:extLst>
                <a:ext uri="{FF2B5EF4-FFF2-40B4-BE49-F238E27FC236}">
                  <a16:creationId xmlns:a16="http://schemas.microsoft.com/office/drawing/2014/main" id="{8A79DBAA-B9EE-B5CC-4600-25D1B9EF3A33}"/>
                </a:ext>
              </a:extLst>
            </p:cNvPr>
            <p:cNvSpPr/>
            <p:nvPr/>
          </p:nvSpPr>
          <p:spPr bwMode="auto">
            <a:xfrm>
              <a:off x="827589" y="4831211"/>
              <a:ext cx="7488827" cy="465021"/>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320 MHz 802.11</a:t>
              </a:r>
            </a:p>
          </p:txBody>
        </p:sp>
        <p:sp>
          <p:nvSpPr>
            <p:cNvPr id="17" name="TextBox 16">
              <a:extLst>
                <a:ext uri="{FF2B5EF4-FFF2-40B4-BE49-F238E27FC236}">
                  <a16:creationId xmlns:a16="http://schemas.microsoft.com/office/drawing/2014/main" id="{51D453E7-B8A8-FA1F-7360-A8AF50F3B270}"/>
                </a:ext>
              </a:extLst>
            </p:cNvPr>
            <p:cNvSpPr txBox="1"/>
            <p:nvPr/>
          </p:nvSpPr>
          <p:spPr>
            <a:xfrm>
              <a:off x="6997943" y="4592160"/>
              <a:ext cx="1468120" cy="276999"/>
            </a:xfrm>
            <a:prstGeom prst="rect">
              <a:avLst/>
            </a:prstGeom>
            <a:noFill/>
          </p:spPr>
          <p:txBody>
            <a:bodyPr wrap="square" rtlCol="0">
              <a:spAutoFit/>
            </a:bodyPr>
            <a:lstStyle/>
            <a:p>
              <a:r>
                <a:rPr lang="en-US" dirty="0">
                  <a:solidFill>
                    <a:schemeClr val="tx1"/>
                  </a:solidFill>
                </a:rPr>
                <a:t>-11 dBm/MHz</a:t>
              </a:r>
            </a:p>
          </p:txBody>
        </p:sp>
        <p:sp>
          <p:nvSpPr>
            <p:cNvPr id="18" name="Rectangle 17">
              <a:extLst>
                <a:ext uri="{FF2B5EF4-FFF2-40B4-BE49-F238E27FC236}">
                  <a16:creationId xmlns:a16="http://schemas.microsoft.com/office/drawing/2014/main" id="{60D1F9DF-EB39-1A69-DFEF-52199F423D74}"/>
                </a:ext>
              </a:extLst>
            </p:cNvPr>
            <p:cNvSpPr/>
            <p:nvPr/>
          </p:nvSpPr>
          <p:spPr bwMode="auto">
            <a:xfrm>
              <a:off x="3647657" y="3919382"/>
              <a:ext cx="1872208" cy="1379338"/>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latin typeface="Times New Roman" charset="0"/>
                  <a:ea typeface="ＭＳ Ｐゴシック" charset="0"/>
                  <a:cs typeface="ＭＳ Ｐゴシック" charset="0"/>
                </a:rPr>
                <a:t>80</a:t>
              </a: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 MHz 802.11</a:t>
              </a:r>
            </a:p>
          </p:txBody>
        </p:sp>
        <p:sp>
          <p:nvSpPr>
            <p:cNvPr id="19" name="TextBox 18">
              <a:extLst>
                <a:ext uri="{FF2B5EF4-FFF2-40B4-BE49-F238E27FC236}">
                  <a16:creationId xmlns:a16="http://schemas.microsoft.com/office/drawing/2014/main" id="{36B10E34-FBF6-C119-46CD-8D22BCB0E72A}"/>
                </a:ext>
              </a:extLst>
            </p:cNvPr>
            <p:cNvSpPr txBox="1"/>
            <p:nvPr/>
          </p:nvSpPr>
          <p:spPr>
            <a:xfrm>
              <a:off x="5529823" y="3773780"/>
              <a:ext cx="1468120" cy="276999"/>
            </a:xfrm>
            <a:prstGeom prst="rect">
              <a:avLst/>
            </a:prstGeom>
            <a:noFill/>
          </p:spPr>
          <p:txBody>
            <a:bodyPr wrap="square" rtlCol="0">
              <a:spAutoFit/>
            </a:bodyPr>
            <a:lstStyle/>
            <a:p>
              <a:r>
                <a:rPr lang="en-US" dirty="0">
                  <a:solidFill>
                    <a:schemeClr val="tx1"/>
                  </a:solidFill>
                </a:rPr>
                <a:t>-5 dBm/MHz</a:t>
              </a:r>
            </a:p>
          </p:txBody>
        </p:sp>
        <p:sp>
          <p:nvSpPr>
            <p:cNvPr id="11" name="Rectangle 10">
              <a:extLst>
                <a:ext uri="{FF2B5EF4-FFF2-40B4-BE49-F238E27FC236}">
                  <a16:creationId xmlns:a16="http://schemas.microsoft.com/office/drawing/2014/main" id="{B7DE08DA-A81E-B950-3722-4F0D9E7F7DDC}"/>
                </a:ext>
              </a:extLst>
            </p:cNvPr>
            <p:cNvSpPr/>
            <p:nvPr/>
          </p:nvSpPr>
          <p:spPr bwMode="auto">
            <a:xfrm>
              <a:off x="4764299" y="1727855"/>
              <a:ext cx="471421" cy="357999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NB</a:t>
              </a:r>
            </a:p>
          </p:txBody>
        </p:sp>
        <p:sp>
          <p:nvSpPr>
            <p:cNvPr id="21" name="TextBox 20">
              <a:extLst>
                <a:ext uri="{FF2B5EF4-FFF2-40B4-BE49-F238E27FC236}">
                  <a16:creationId xmlns:a16="http://schemas.microsoft.com/office/drawing/2014/main" id="{934BCA7A-59D1-5C13-B965-CEF2F04F2F4A}"/>
                </a:ext>
              </a:extLst>
            </p:cNvPr>
            <p:cNvSpPr txBox="1"/>
            <p:nvPr/>
          </p:nvSpPr>
          <p:spPr>
            <a:xfrm>
              <a:off x="945265" y="2696181"/>
              <a:ext cx="2102334" cy="830997"/>
            </a:xfrm>
            <a:prstGeom prst="rect">
              <a:avLst/>
            </a:prstGeom>
            <a:noFill/>
          </p:spPr>
          <p:txBody>
            <a:bodyPr wrap="square" rtlCol="0">
              <a:spAutoFit/>
            </a:bodyPr>
            <a:lstStyle/>
            <a:p>
              <a:r>
                <a:rPr lang="en-US" dirty="0">
                  <a:solidFill>
                    <a:schemeClr val="tx1"/>
                  </a:solidFill>
                </a:rPr>
                <a:t>Note that skirts associated with NB spectrum not shown and affect many 802.11 sub-carriers </a:t>
              </a:r>
            </a:p>
          </p:txBody>
        </p:sp>
      </p:grpSp>
    </p:spTree>
    <p:extLst>
      <p:ext uri="{BB962C8B-B14F-4D97-AF65-F5344CB8AC3E}">
        <p14:creationId xmlns:p14="http://schemas.microsoft.com/office/powerpoint/2010/main" val="412750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4"/>
          <p:cNvPicPr preferRelativeResize="0"/>
          <p:nvPr/>
        </p:nvPicPr>
        <p:blipFill rotWithShape="1">
          <a:blip r:embed="rId3">
            <a:alphaModFix/>
          </a:blip>
          <a:srcRect/>
          <a:stretch/>
        </p:blipFill>
        <p:spPr>
          <a:xfrm>
            <a:off x="395536" y="1916832"/>
            <a:ext cx="5310974" cy="4074000"/>
          </a:xfrm>
          <a:prstGeom prst="rect">
            <a:avLst/>
          </a:prstGeom>
          <a:noFill/>
          <a:ln>
            <a:noFill/>
          </a:ln>
        </p:spPr>
      </p:pic>
      <p:sp>
        <p:nvSpPr>
          <p:cNvPr id="152" name="Google Shape;152;p4"/>
          <p:cNvSpPr txBox="1">
            <a:spLocks noGrp="1"/>
          </p:cNvSpPr>
          <p:nvPr>
            <p:ph type="title"/>
          </p:nvPr>
        </p:nvSpPr>
        <p:spPr>
          <a:xfrm>
            <a:off x="514350" y="1117854"/>
            <a:ext cx="811305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r>
              <a:rPr lang="en-US" sz="4000" dirty="0">
                <a:solidFill>
                  <a:schemeClr val="dk1"/>
                </a:solidFill>
                <a:latin typeface="+mj-lt"/>
              </a:rPr>
              <a:t>Setup – NB Interferer</a:t>
            </a:r>
            <a:endParaRPr sz="4000" dirty="0">
              <a:solidFill>
                <a:schemeClr val="dk1"/>
              </a:solidFill>
              <a:latin typeface="+mj-lt"/>
            </a:endParaRPr>
          </a:p>
        </p:txBody>
      </p:sp>
      <p:sp>
        <p:nvSpPr>
          <p:cNvPr id="153" name="Google Shape;153;p4"/>
          <p:cNvSpPr txBox="1">
            <a:spLocks noGrp="1"/>
          </p:cNvSpPr>
          <p:nvPr>
            <p:ph type="body" idx="4294967295"/>
          </p:nvPr>
        </p:nvSpPr>
        <p:spPr>
          <a:xfrm>
            <a:off x="5542794" y="1755056"/>
            <a:ext cx="3601205" cy="1576350"/>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257175">
              <a:lnSpc>
                <a:spcPct val="120000"/>
              </a:lnSpc>
              <a:spcBef>
                <a:spcPts val="450"/>
              </a:spcBef>
              <a:spcAft>
                <a:spcPts val="0"/>
              </a:spcAft>
              <a:buSzPts val="1800"/>
              <a:buChar char="●"/>
            </a:pPr>
            <a:r>
              <a:rPr lang="en-US" sz="1350" dirty="0" err="1"/>
              <a:t>SigGen</a:t>
            </a:r>
            <a:r>
              <a:rPr lang="en-US" sz="1350" dirty="0"/>
              <a:t>: R&amp;S SMBV100B</a:t>
            </a:r>
            <a:endParaRPr sz="1350" dirty="0"/>
          </a:p>
          <a:p>
            <a:pPr indent="-257175">
              <a:lnSpc>
                <a:spcPct val="120000"/>
              </a:lnSpc>
              <a:spcBef>
                <a:spcPts val="450"/>
              </a:spcBef>
              <a:spcAft>
                <a:spcPts val="450"/>
              </a:spcAft>
              <a:buSzPts val="1800"/>
              <a:buChar char="●"/>
            </a:pPr>
            <a:r>
              <a:rPr lang="en-US" sz="1350" dirty="0"/>
              <a:t>802.11 Channel: 5GHz CH36 (160MHz) centered at 5250 MHz (5170-5330 MHz)</a:t>
            </a:r>
          </a:p>
          <a:p>
            <a:pPr lvl="1">
              <a:lnSpc>
                <a:spcPct val="120000"/>
              </a:lnSpc>
              <a:spcAft>
                <a:spcPts val="450"/>
              </a:spcAft>
              <a:buChar char="●"/>
            </a:pPr>
            <a:r>
              <a:rPr lang="en-US" sz="1350" dirty="0"/>
              <a:t>Max PHY rate 2.0-2.4 Gbps (depends on guard interval)</a:t>
            </a:r>
          </a:p>
          <a:p>
            <a:pPr indent="-257175">
              <a:lnSpc>
                <a:spcPct val="120000"/>
              </a:lnSpc>
              <a:spcBef>
                <a:spcPts val="450"/>
              </a:spcBef>
              <a:spcAft>
                <a:spcPts val="450"/>
              </a:spcAft>
              <a:buSzPts val="1800"/>
              <a:buChar char="●"/>
            </a:pPr>
            <a:r>
              <a:rPr lang="en-US" sz="1350" dirty="0"/>
              <a:t>802.11 does its own rate adaptation and AMPDU is enabled.</a:t>
            </a:r>
          </a:p>
          <a:p>
            <a:pPr indent="-257175">
              <a:lnSpc>
                <a:spcPct val="120000"/>
              </a:lnSpc>
              <a:spcBef>
                <a:spcPts val="450"/>
              </a:spcBef>
              <a:spcAft>
                <a:spcPts val="450"/>
              </a:spcAft>
              <a:buSzPts val="1800"/>
              <a:buChar char="●"/>
            </a:pPr>
            <a:r>
              <a:rPr lang="en-US" sz="1350" dirty="0" err="1"/>
              <a:t>Iperf</a:t>
            </a:r>
            <a:r>
              <a:rPr lang="en-US" sz="1350" dirty="0"/>
              <a:t> </a:t>
            </a:r>
            <a:r>
              <a:rPr lang="en-US" sz="1350" dirty="0" err="1"/>
              <a:t>udp</a:t>
            </a:r>
            <a:r>
              <a:rPr lang="en-US" sz="1350" dirty="0"/>
              <a:t> traffic</a:t>
            </a:r>
          </a:p>
          <a:p>
            <a:pPr indent="-257175">
              <a:lnSpc>
                <a:spcPct val="120000"/>
              </a:lnSpc>
              <a:spcBef>
                <a:spcPts val="450"/>
              </a:spcBef>
              <a:spcAft>
                <a:spcPts val="450"/>
              </a:spcAft>
              <a:buSzPts val="1800"/>
              <a:buChar char="●"/>
            </a:pPr>
            <a:r>
              <a:rPr lang="en-US" sz="1200" dirty="0">
                <a:solidFill>
                  <a:schemeClr val="tx1"/>
                </a:solidFill>
              </a:rPr>
              <a:t>ATT2 is used to set the NB RX power to the desired level at the DUT and ATT1, called “Attenuation” in following plots is what is swept</a:t>
            </a:r>
          </a:p>
          <a:p>
            <a:pPr indent="-257175">
              <a:lnSpc>
                <a:spcPct val="120000"/>
              </a:lnSpc>
              <a:spcBef>
                <a:spcPts val="450"/>
              </a:spcBef>
              <a:spcAft>
                <a:spcPts val="450"/>
              </a:spcAft>
              <a:buSzPts val="1800"/>
              <a:buChar char="●"/>
            </a:pPr>
            <a:r>
              <a:rPr lang="en-US" sz="1200" dirty="0">
                <a:solidFill>
                  <a:schemeClr val="tx1"/>
                </a:solidFill>
              </a:rPr>
              <a:t>NB RX Power is swept from -50 to -90 dBm via ATT2</a:t>
            </a:r>
            <a:endParaRPr lang="en-US" sz="1200" dirty="0"/>
          </a:p>
          <a:p>
            <a:pPr indent="-257175">
              <a:lnSpc>
                <a:spcPct val="120000"/>
              </a:lnSpc>
              <a:spcBef>
                <a:spcPts val="450"/>
              </a:spcBef>
              <a:spcAft>
                <a:spcPts val="450"/>
              </a:spcAft>
              <a:buSzPts val="1800"/>
              <a:buChar char="●"/>
            </a:pPr>
            <a:endParaRPr sz="13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a:spLocks noGrp="1"/>
          </p:cNvSpPr>
          <p:nvPr>
            <p:ph type="body" idx="1"/>
          </p:nvPr>
        </p:nvSpPr>
        <p:spPr>
          <a:xfrm>
            <a:off x="514350" y="1779394"/>
            <a:ext cx="811530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285750">
              <a:lnSpc>
                <a:spcPct val="115000"/>
              </a:lnSpc>
              <a:buSzPts val="2400"/>
            </a:pPr>
            <a:r>
              <a:rPr lang="en-US" sz="1800" dirty="0"/>
              <a:t>Continuous BLE Signal, 2 MHz BW</a:t>
            </a:r>
            <a:endParaRPr sz="1800" dirty="0"/>
          </a:p>
        </p:txBody>
      </p:sp>
      <p:sp>
        <p:nvSpPr>
          <p:cNvPr id="159" name="Google Shape;159;p5"/>
          <p:cNvSpPr txBox="1">
            <a:spLocks noGrp="1"/>
          </p:cNvSpPr>
          <p:nvPr>
            <p:ph type="title"/>
          </p:nvPr>
        </p:nvSpPr>
        <p:spPr>
          <a:xfrm>
            <a:off x="514350" y="1117854"/>
            <a:ext cx="811305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r>
              <a:rPr lang="en-US" sz="4000" dirty="0">
                <a:solidFill>
                  <a:schemeClr val="dk1"/>
                </a:solidFill>
                <a:latin typeface="+mj-lt"/>
              </a:rPr>
              <a:t>NB Profile 1</a:t>
            </a:r>
            <a:endParaRPr sz="4000" dirty="0">
              <a:solidFill>
                <a:schemeClr val="dk1"/>
              </a:solidFill>
              <a:latin typeface="+mj-lt"/>
            </a:endParaRPr>
          </a:p>
        </p:txBody>
      </p:sp>
      <p:pic>
        <p:nvPicPr>
          <p:cNvPr id="160" name="Google Shape;160;p5"/>
          <p:cNvPicPr preferRelativeResize="0"/>
          <p:nvPr/>
        </p:nvPicPr>
        <p:blipFill rotWithShape="1">
          <a:blip r:embed="rId3">
            <a:alphaModFix/>
          </a:blip>
          <a:srcRect/>
          <a:stretch/>
        </p:blipFill>
        <p:spPr>
          <a:xfrm>
            <a:off x="360919" y="2440931"/>
            <a:ext cx="4712831" cy="2805807"/>
          </a:xfrm>
          <a:prstGeom prst="rect">
            <a:avLst/>
          </a:prstGeom>
          <a:noFill/>
          <a:ln>
            <a:noFill/>
          </a:ln>
        </p:spPr>
      </p:pic>
      <p:pic>
        <p:nvPicPr>
          <p:cNvPr id="161" name="Google Shape;161;p5"/>
          <p:cNvPicPr preferRelativeResize="0"/>
          <p:nvPr/>
        </p:nvPicPr>
        <p:blipFill rotWithShape="1">
          <a:blip r:embed="rId4">
            <a:alphaModFix/>
          </a:blip>
          <a:srcRect r="22802" b="17972"/>
          <a:stretch/>
        </p:blipFill>
        <p:spPr>
          <a:xfrm>
            <a:off x="5180306" y="2653163"/>
            <a:ext cx="3735056" cy="23813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body" idx="1"/>
          </p:nvPr>
        </p:nvSpPr>
        <p:spPr>
          <a:xfrm>
            <a:off x="514349" y="1779394"/>
            <a:ext cx="8496263"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285750">
              <a:lnSpc>
                <a:spcPct val="115000"/>
              </a:lnSpc>
              <a:buSzPts val="2400"/>
            </a:pPr>
            <a:r>
              <a:rPr lang="en-US" sz="1800" dirty="0"/>
              <a:t>BLE with dwell time 625us with a packet interval of 1.875ms, 33.3% duty cycle</a:t>
            </a:r>
            <a:endParaRPr sz="1800" dirty="0"/>
          </a:p>
        </p:txBody>
      </p:sp>
      <p:sp>
        <p:nvSpPr>
          <p:cNvPr id="167" name="Google Shape;167;p6"/>
          <p:cNvSpPr txBox="1">
            <a:spLocks noGrp="1"/>
          </p:cNvSpPr>
          <p:nvPr>
            <p:ph type="title"/>
          </p:nvPr>
        </p:nvSpPr>
        <p:spPr>
          <a:xfrm>
            <a:off x="514350" y="1117854"/>
            <a:ext cx="811305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r>
              <a:rPr lang="en-US" sz="4000" dirty="0">
                <a:solidFill>
                  <a:schemeClr val="dk1"/>
                </a:solidFill>
                <a:latin typeface="+mj-lt"/>
              </a:rPr>
              <a:t>NB Profile 2</a:t>
            </a:r>
            <a:endParaRPr sz="4000" dirty="0">
              <a:solidFill>
                <a:schemeClr val="dk1"/>
              </a:solidFill>
              <a:latin typeface="+mj-lt"/>
            </a:endParaRPr>
          </a:p>
        </p:txBody>
      </p:sp>
      <p:pic>
        <p:nvPicPr>
          <p:cNvPr id="168" name="Google Shape;168;p6"/>
          <p:cNvPicPr preferRelativeResize="0"/>
          <p:nvPr/>
        </p:nvPicPr>
        <p:blipFill rotWithShape="1">
          <a:blip r:embed="rId3">
            <a:alphaModFix/>
          </a:blip>
          <a:srcRect/>
          <a:stretch/>
        </p:blipFill>
        <p:spPr>
          <a:xfrm>
            <a:off x="236062" y="2365575"/>
            <a:ext cx="4951706" cy="2956513"/>
          </a:xfrm>
          <a:prstGeom prst="rect">
            <a:avLst/>
          </a:prstGeom>
          <a:noFill/>
          <a:ln>
            <a:noFill/>
          </a:ln>
        </p:spPr>
      </p:pic>
      <p:pic>
        <p:nvPicPr>
          <p:cNvPr id="169" name="Google Shape;169;p6"/>
          <p:cNvPicPr preferRelativeResize="0"/>
          <p:nvPr/>
        </p:nvPicPr>
        <p:blipFill rotWithShape="1">
          <a:blip r:embed="rId4">
            <a:alphaModFix/>
          </a:blip>
          <a:srcRect r="22678" b="15253"/>
          <a:stretch/>
        </p:blipFill>
        <p:spPr>
          <a:xfrm>
            <a:off x="5285925" y="2619198"/>
            <a:ext cx="3724688" cy="24492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a:spLocks noGrp="1"/>
          </p:cNvSpPr>
          <p:nvPr>
            <p:ph type="body" idx="1"/>
          </p:nvPr>
        </p:nvSpPr>
        <p:spPr>
          <a:xfrm>
            <a:off x="514350" y="1779394"/>
            <a:ext cx="8472638"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285750">
              <a:lnSpc>
                <a:spcPct val="115000"/>
              </a:lnSpc>
              <a:buSzPts val="2400"/>
            </a:pPr>
            <a:r>
              <a:rPr lang="en-US" sz="1800" dirty="0"/>
              <a:t>BLE with dwell time 1.25ms with a packet interval of 3.75ms, 33.3% duty cycle</a:t>
            </a:r>
            <a:endParaRPr sz="1800" dirty="0"/>
          </a:p>
        </p:txBody>
      </p:sp>
      <p:sp>
        <p:nvSpPr>
          <p:cNvPr id="175" name="Google Shape;175;p7"/>
          <p:cNvSpPr txBox="1">
            <a:spLocks noGrp="1"/>
          </p:cNvSpPr>
          <p:nvPr>
            <p:ph type="title"/>
          </p:nvPr>
        </p:nvSpPr>
        <p:spPr>
          <a:xfrm>
            <a:off x="514350" y="1117854"/>
            <a:ext cx="811305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r>
              <a:rPr lang="en-US" sz="4000" dirty="0">
                <a:solidFill>
                  <a:schemeClr val="dk1"/>
                </a:solidFill>
                <a:latin typeface="+mj-lt"/>
              </a:rPr>
              <a:t>NB Profile 3</a:t>
            </a:r>
            <a:endParaRPr sz="4000" dirty="0">
              <a:solidFill>
                <a:schemeClr val="dk1"/>
              </a:solidFill>
              <a:latin typeface="+mj-lt"/>
            </a:endParaRPr>
          </a:p>
        </p:txBody>
      </p:sp>
      <p:pic>
        <p:nvPicPr>
          <p:cNvPr id="176" name="Google Shape;176;p7"/>
          <p:cNvPicPr preferRelativeResize="0"/>
          <p:nvPr/>
        </p:nvPicPr>
        <p:blipFill rotWithShape="1">
          <a:blip r:embed="rId3">
            <a:alphaModFix/>
          </a:blip>
          <a:srcRect/>
          <a:stretch/>
        </p:blipFill>
        <p:spPr>
          <a:xfrm>
            <a:off x="236062" y="2390606"/>
            <a:ext cx="4951706" cy="2960127"/>
          </a:xfrm>
          <a:prstGeom prst="rect">
            <a:avLst/>
          </a:prstGeom>
          <a:noFill/>
          <a:ln>
            <a:noFill/>
          </a:ln>
        </p:spPr>
      </p:pic>
      <p:pic>
        <p:nvPicPr>
          <p:cNvPr id="177" name="Google Shape;177;p7"/>
          <p:cNvPicPr preferRelativeResize="0"/>
          <p:nvPr/>
        </p:nvPicPr>
        <p:blipFill rotWithShape="1">
          <a:blip r:embed="rId4">
            <a:alphaModFix/>
          </a:blip>
          <a:srcRect r="22886" b="15718"/>
          <a:stretch/>
        </p:blipFill>
        <p:spPr>
          <a:xfrm>
            <a:off x="5272688" y="2689781"/>
            <a:ext cx="3714300" cy="243587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2261</Words>
  <Application>Microsoft Office PowerPoint</Application>
  <PresentationFormat>On-screen Show (4:3)</PresentationFormat>
  <Paragraphs>272</Paragraphs>
  <Slides>31</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Helvetica Neue</vt:lpstr>
      <vt:lpstr>Helvetica Neue Light</vt:lpstr>
      <vt:lpstr>Roboto Light</vt:lpstr>
      <vt:lpstr>Roboto Thin</vt:lpstr>
      <vt:lpstr>Times New Roman</vt:lpstr>
      <vt:lpstr>Office Theme</vt:lpstr>
      <vt:lpstr>PowerPoint Presentation</vt:lpstr>
      <vt:lpstr>Technical Guidance</vt:lpstr>
      <vt:lpstr>Background</vt:lpstr>
      <vt:lpstr>Background on 802.11 ED and PD Threshold</vt:lpstr>
      <vt:lpstr>Europe 6 GHz NB vs VLP 802.11 spectrum</vt:lpstr>
      <vt:lpstr>Setup – NB Interferer</vt:lpstr>
      <vt:lpstr>NB Profile 1</vt:lpstr>
      <vt:lpstr>NB Profile 2</vt:lpstr>
      <vt:lpstr>NB Profile 3</vt:lpstr>
      <vt:lpstr>NB Profile 4 (255 bytes)</vt:lpstr>
      <vt:lpstr>PowerPoint Presentation</vt:lpstr>
      <vt:lpstr>PowerPoint Presentation</vt:lpstr>
      <vt:lpstr>NB Profiles 2 and 3 at 5258MHz</vt:lpstr>
      <vt:lpstr>Various BLE Duty Cycles </vt:lpstr>
      <vt:lpstr>Setup - WiFi Interferer</vt:lpstr>
      <vt:lpstr>Result - WiFi Interferer</vt:lpstr>
      <vt:lpstr>Simulation Results for both Throughput and per-packet Latency</vt:lpstr>
      <vt:lpstr>Simple Scenario</vt:lpstr>
      <vt:lpstr>Assumptions</vt:lpstr>
      <vt:lpstr>UL Results with MCS=2 (150us IFS), 80 MHz (no LBT vs LBT)</vt:lpstr>
      <vt:lpstr>DL Results with MCS=2 (150us IFS), 80 MHz (no LBT vs LBT)</vt:lpstr>
      <vt:lpstr>UL Results with MCS=2 (584us IFS), 80 MHz (no LBT vs LBT)</vt:lpstr>
      <vt:lpstr>DL Results with MCS=2 (584us IFS), 80 MHz (no LBT vs LBT)</vt:lpstr>
      <vt:lpstr>Number of NB Devices and Aggregate Duty cycle</vt:lpstr>
      <vt:lpstr>Observations</vt:lpstr>
      <vt:lpstr>Recommendations</vt:lpstr>
      <vt:lpstr>Proposed text Change</vt:lpstr>
      <vt:lpstr>Appendix</vt:lpstr>
      <vt:lpstr>Simulation Calibration</vt:lpstr>
      <vt:lpstr>Derivation of Aggregate Duty Cycle</vt:lpstr>
      <vt:lpstr>Packet configurations for some duty cycle experiments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2021-07-16T06:01:58Z</dcterms:created>
  <dcterms:modified xsi:type="dcterms:W3CDTF">2023-11-15T00:54:54Z</dcterms:modified>
  <cp:category/>
</cp:coreProperties>
</file>