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5">
  <p:sldMasterIdLst>
    <p:sldMasterId id="2147483648" r:id="rId1"/>
  </p:sldMasterIdLst>
  <p:notesMasterIdLst>
    <p:notesMasterId r:id="rId10"/>
  </p:notesMasterIdLst>
  <p:handoutMasterIdLst>
    <p:handoutMasterId r:id="rId11"/>
  </p:handoutMasterIdLst>
  <p:sldIdLst>
    <p:sldId id="259" r:id="rId2"/>
    <p:sldId id="264" r:id="rId3"/>
    <p:sldId id="260" r:id="rId4"/>
    <p:sldId id="300" r:id="rId5"/>
    <p:sldId id="296" r:id="rId6"/>
    <p:sldId id="301" r:id="rId7"/>
    <p:sldId id="302" r:id="rId8"/>
    <p:sldId id="2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 id="2" name="YOUNGWAN SO" initials="YW" lastIdx="7" clrIdx="1">
    <p:extLst>
      <p:ext uri="{19B8F6BF-5375-455C-9EA6-DF929625EA0E}">
        <p15:presenceInfo xmlns:p15="http://schemas.microsoft.com/office/powerpoint/2012/main" userId="YOUNGWAN 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33"/>
    <a:srgbClr val="CCECFF"/>
    <a:srgbClr val="99CCFF"/>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906" autoAdjust="0"/>
  </p:normalViewPr>
  <p:slideViewPr>
    <p:cSldViewPr>
      <p:cViewPr varScale="1">
        <p:scale>
          <a:sx n="75" d="100"/>
          <a:sy n="75" d="100"/>
        </p:scale>
        <p:origin x="1805" y="48"/>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7/10/2023</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&lt;Aniruddh et al.&gt;, &lt;samsung&gt;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  &gt;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7/11/2022</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&lt;Mingyu et al.&gt;, &lt;Samsung&gt;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66860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[1] 15-22-0282-00-04ab-the-advantages-of-uwb-wakeup</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97432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[1] 15-22-0282-00-04ab-the-advantages-of-uwb-wakeup</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87388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603408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dirty="0"/>
              <a:t>7/8/2022</a:t>
            </a:r>
          </a:p>
        </p:txBody>
      </p:sp>
      <p:sp>
        <p:nvSpPr>
          <p:cNvPr id="8" name="Footer Placeholder 7"/>
          <p:cNvSpPr>
            <a:spLocks noGrp="1"/>
          </p:cNvSpPr>
          <p:nvPr>
            <p:ph type="ftr" sz="quarter" idx="11"/>
          </p:nvPr>
        </p:nvSpPr>
        <p:spPr/>
        <p:txBody>
          <a:bodyPr/>
          <a:lstStyle/>
          <a:p>
            <a:r>
              <a:rPr lang="da-DK" altLang="en-US" dirty="0"/>
              <a:t>Mingyu Lee(Samsung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7/10/2023</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7/10/2023</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endParaRPr lang="en-IN"/>
          </a:p>
        </p:txBody>
      </p:sp>
      <p:sp>
        <p:nvSpPr>
          <p:cNvPr id="11" name="Date Placeholder 10"/>
          <p:cNvSpPr>
            <a:spLocks noGrp="1"/>
          </p:cNvSpPr>
          <p:nvPr>
            <p:ph type="dt" sz="half" idx="10"/>
          </p:nvPr>
        </p:nvSpPr>
        <p:spPr>
          <a:xfrm>
            <a:off x="685800" y="394156"/>
            <a:ext cx="1600200" cy="215444"/>
          </a:xfrm>
        </p:spPr>
        <p:txBody>
          <a:bodyPr/>
          <a:lstStyle/>
          <a:p>
            <a:r>
              <a:rPr lang="en-US" altLang="en-US" dirty="0"/>
              <a:t>7/8/2022</a:t>
            </a:r>
          </a:p>
        </p:txBody>
      </p:sp>
      <p:sp>
        <p:nvSpPr>
          <p:cNvPr id="12" name="Footer Placeholder 11"/>
          <p:cNvSpPr>
            <a:spLocks noGrp="1"/>
          </p:cNvSpPr>
          <p:nvPr>
            <p:ph type="ftr" sz="quarter" idx="11"/>
          </p:nvPr>
        </p:nvSpPr>
        <p:spPr/>
        <p:txBody>
          <a:bodyPr/>
          <a:lstStyle/>
          <a:p>
            <a:r>
              <a:rPr lang="da-DK" altLang="en-US" dirty="0"/>
              <a:t>Mingyu Lee(Samsung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7/10/2023</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7/10/2023</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128D3CA6-90C1-4F4F-8975-E1BF8C618C4C}" type="datetime1">
              <a:rPr lang="en-US" altLang="en-US" smtClean="0"/>
              <a:t>7/10/2023</a:t>
            </a:fld>
            <a:endParaRPr lang="en-US" altLang="en-US"/>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7/12/2022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da-DK" altLang="en-US" dirty="0"/>
              <a:t>Mingyu Lee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7/8/2022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dirty="0"/>
              <a:t>Mingyu Lee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7/10/2023</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7/10/2023</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7/8/2022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dirty="0"/>
              <a:t>Mingyu Lee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ko-KR" sz="1200" b="1" i="0" kern="1200" dirty="0">
                <a:solidFill>
                  <a:schemeClr val="tx1"/>
                </a:solidFill>
                <a:effectLst/>
                <a:latin typeface="Times New Roman" panose="02020603050405020304" pitchFamily="18" charset="0"/>
                <a:ea typeface="+mn-ea"/>
                <a:cs typeface="+mn-cs"/>
              </a:rPr>
              <a:t> 15-23-0243-03-04ab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 UWB based NB Resource Allocation] </a:t>
            </a:r>
          </a:p>
          <a:p>
            <a:r>
              <a:rPr lang="en-US" altLang="en-US" sz="1600" b="1" dirty="0">
                <a:solidFill>
                  <a:schemeClr val="tx2"/>
                </a:solidFill>
              </a:rPr>
              <a:t>Date Submitted: [</a:t>
            </a:r>
            <a:r>
              <a:rPr lang="en-US" altLang="en-US" sz="1600" dirty="0"/>
              <a:t>July 11, 2</a:t>
            </a:r>
            <a:r>
              <a:rPr lang="en-US" altLang="en-US" sz="1600" dirty="0">
                <a:solidFill>
                  <a:schemeClr val="tx2"/>
                </a:solidFill>
              </a:rPr>
              <a:t>023]</a:t>
            </a:r>
          </a:p>
          <a:p>
            <a:r>
              <a:rPr lang="en-US" altLang="en-US" sz="1600" b="1" dirty="0">
                <a:solidFill>
                  <a:schemeClr val="tx2"/>
                </a:solidFill>
              </a:rPr>
              <a:t>Source:</a:t>
            </a:r>
            <a:r>
              <a:rPr lang="en-US" altLang="en-US" sz="1600" dirty="0">
                <a:solidFill>
                  <a:schemeClr val="tx2"/>
                </a:solidFill>
              </a:rPr>
              <a:t> [Mingyu Lee, </a:t>
            </a:r>
            <a:r>
              <a:rPr lang="en-US" altLang="en-US" sz="1600" dirty="0" err="1">
                <a:solidFill>
                  <a:schemeClr val="tx2"/>
                </a:solidFill>
              </a:rPr>
              <a:t>Taeyoung</a:t>
            </a:r>
            <a:r>
              <a:rPr lang="en-US" altLang="en-US" sz="1600" dirty="0">
                <a:solidFill>
                  <a:schemeClr val="tx2"/>
                </a:solidFill>
              </a:rPr>
              <a:t> Ha, </a:t>
            </a:r>
            <a:r>
              <a:rPr lang="en-IN" sz="1600" dirty="0"/>
              <a:t> </a:t>
            </a:r>
            <a:r>
              <a:rPr lang="en-IN" sz="1600" dirty="0" err="1"/>
              <a:t>Youngwan</a:t>
            </a:r>
            <a:r>
              <a:rPr lang="en-IN" sz="1600" dirty="0"/>
              <a:t> So</a:t>
            </a:r>
            <a:r>
              <a:rPr lang="en-US" altLang="en-US" sz="1600" dirty="0">
                <a:solidFill>
                  <a:schemeClr val="tx2"/>
                </a:solidFill>
              </a:rPr>
              <a:t>, </a:t>
            </a:r>
            <a:r>
              <a:rPr lang="en-US" altLang="en-US" sz="1600" dirty="0" err="1">
                <a:solidFill>
                  <a:schemeClr val="tx2"/>
                </a:solidFill>
              </a:rPr>
              <a:t>Aniruddh</a:t>
            </a:r>
            <a:r>
              <a:rPr lang="en-US" altLang="en-US" sz="1600" dirty="0">
                <a:solidFill>
                  <a:schemeClr val="tx2"/>
                </a:solidFill>
              </a:rPr>
              <a:t> Rao Kabbinale, Clint Chaplin] </a:t>
            </a:r>
            <a:br>
              <a:rPr lang="en-US" altLang="en-US" sz="1600" dirty="0">
                <a:solidFill>
                  <a:schemeClr val="tx2"/>
                </a:solidFill>
              </a:rPr>
            </a:br>
            <a:r>
              <a:rPr lang="en-US" altLang="en-US" sz="1600" dirty="0">
                <a:solidFill>
                  <a:schemeClr val="tx2"/>
                </a:solidFill>
              </a:rPr>
              <a:t>              Company [Samsung Electronics]</a:t>
            </a:r>
            <a:endParaRPr lang="en-US" altLang="en-US" sz="1600" b="1" dirty="0">
              <a:solidFill>
                <a:schemeClr val="tx2"/>
              </a:solidFill>
            </a:endParaRPr>
          </a:p>
          <a:p>
            <a:r>
              <a:rPr lang="en-US" altLang="en-US" sz="1600" b="1" dirty="0">
                <a:solidFill>
                  <a:schemeClr val="tx2"/>
                </a:solidFill>
              </a:rPr>
              <a:t>Address</a:t>
            </a:r>
            <a:r>
              <a:rPr lang="en-US" altLang="en-US" sz="1600" dirty="0">
                <a:solidFill>
                  <a:schemeClr val="tx2"/>
                </a:solidFill>
              </a:rPr>
              <a:t>: [34, </a:t>
            </a:r>
            <a:r>
              <a:rPr lang="en-US" altLang="en-US" sz="1600" dirty="0" err="1">
                <a:solidFill>
                  <a:schemeClr val="tx2"/>
                </a:solidFill>
              </a:rPr>
              <a:t>Seongchon-gil</a:t>
            </a:r>
            <a:r>
              <a:rPr lang="en-US" altLang="en-US" sz="1600" dirty="0">
                <a:solidFill>
                  <a:schemeClr val="tx2"/>
                </a:solidFill>
              </a:rPr>
              <a:t>, </a:t>
            </a:r>
            <a:r>
              <a:rPr lang="en-US" altLang="en-US" sz="1600" dirty="0" err="1">
                <a:solidFill>
                  <a:schemeClr val="tx2"/>
                </a:solidFill>
              </a:rPr>
              <a:t>Seocho-gu</a:t>
            </a:r>
            <a:r>
              <a:rPr lang="en-US" altLang="en-US" sz="1600" dirty="0">
                <a:solidFill>
                  <a:schemeClr val="tx2"/>
                </a:solidFill>
              </a:rPr>
              <a:t>, Seoul, Korea]</a:t>
            </a:r>
          </a:p>
          <a:p>
            <a:r>
              <a:rPr lang="en-US" altLang="en-US" sz="1600" b="1" dirty="0">
                <a:solidFill>
                  <a:schemeClr val="tx2"/>
                </a:solidFill>
              </a:rPr>
              <a:t>E-Mail</a:t>
            </a:r>
            <a:r>
              <a:rPr lang="en-US" altLang="en-US" sz="1600" dirty="0">
                <a:solidFill>
                  <a:schemeClr val="tx2"/>
                </a:solidFill>
              </a:rPr>
              <a:t>: [mg0218.lee@samsung.com]</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[Explain the need to offload UWB communications to NB, and propose an operation to support UWB ranging triggered NB]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476741487"/>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latin typeface="+mn-lt"/>
                        </a:rPr>
                        <a:t>Offload</a:t>
                      </a:r>
                      <a:r>
                        <a:rPr lang="en-US" sz="1100" baseline="0" dirty="0">
                          <a:solidFill>
                            <a:schemeClr val="tx1"/>
                          </a:solidFill>
                          <a:effectLst/>
                          <a:latin typeface="+mn-lt"/>
                        </a:rPr>
                        <a:t> UWB data communications to NB  </a:t>
                      </a: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dirty="0">
                          <a:effectLst/>
                          <a:latin typeface="+mn-lt"/>
                        </a:rPr>
                        <a:t>Other coexistence improvement</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solidFill>
                            <a:schemeClr val="tx1"/>
                          </a:solidFill>
                          <a:effectLst/>
                          <a:latin typeface="+mn-lt"/>
                        </a:rPr>
                        <a:t>Improved link budget and/or reduced air-time</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dirty="0">
                          <a:solidFill>
                            <a:schemeClr val="tx1"/>
                          </a:solidFill>
                          <a:effectLst/>
                          <a:latin typeface="+mn-lt"/>
                        </a:rPr>
                        <a:t>Additional channels and operating frequencies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Support</a:t>
                      </a:r>
                      <a:r>
                        <a:rPr lang="en-US" sz="1100" baseline="0" dirty="0">
                          <a:effectLst/>
                          <a:latin typeface="+mn-lt"/>
                          <a:ea typeface="Calibri" panose="020F0502020204030204" pitchFamily="34" charset="0"/>
                          <a:cs typeface="Times New Roman" panose="02020603050405020304" pitchFamily="18" charset="0"/>
                        </a:rPr>
                        <a:t> frequent UWB Ranging by offloading data communications to NB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latin typeface="+mn-lt"/>
                        </a:rPr>
                        <a:t>Enhanced native discovery and connection setup mechanisms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19100" y="1905000"/>
            <a:ext cx="8496300" cy="4495800"/>
          </a:xfrm>
          <a:ln/>
        </p:spPr>
        <p:txBody>
          <a:bodyPr/>
          <a:lstStyle/>
          <a:p>
            <a:pPr>
              <a:lnSpc>
                <a:spcPct val="110000"/>
              </a:lnSpc>
              <a:spcBef>
                <a:spcPts val="1500"/>
              </a:spcBef>
              <a:buFont typeface="+mj-lt"/>
              <a:buAutoNum type="arabicPeriod"/>
            </a:pPr>
            <a:r>
              <a:rPr lang="en-US" sz="2000" dirty="0"/>
              <a:t>Recap : Offloading UWB Data Communications to NB  </a:t>
            </a:r>
          </a:p>
          <a:p>
            <a:pPr>
              <a:lnSpc>
                <a:spcPct val="110000"/>
              </a:lnSpc>
              <a:spcBef>
                <a:spcPts val="1500"/>
              </a:spcBef>
              <a:buFont typeface="+mj-lt"/>
              <a:buAutoNum type="arabicPeriod"/>
            </a:pPr>
            <a:r>
              <a:rPr lang="en-US" sz="2000" dirty="0"/>
              <a:t>Comments / Resolutions</a:t>
            </a:r>
            <a:endParaRPr lang="en-US" sz="2000" i="1" dirty="0">
              <a:solidFill>
                <a:schemeClr val="accent6"/>
              </a:solidFill>
            </a:endParaRPr>
          </a:p>
          <a:p>
            <a:pPr>
              <a:lnSpc>
                <a:spcPct val="110000"/>
              </a:lnSpc>
              <a:spcBef>
                <a:spcPts val="1500"/>
              </a:spcBef>
              <a:buFont typeface="+mj-lt"/>
              <a:buAutoNum type="arabicPeriod"/>
            </a:pPr>
            <a:r>
              <a:rPr lang="en-US" sz="2000" dirty="0"/>
              <a:t>TFD Contents  </a:t>
            </a:r>
            <a:endParaRPr lang="en-US" sz="2000" i="1"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3</a:t>
            </a:fld>
            <a:endParaRPr lang="en-US" altLang="en-US"/>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 NB allocation packet during measurement report phase with a minimized information for NB resource allocation to responder(s) after ranging</a:t>
            </a:r>
          </a:p>
          <a:p>
            <a:pPr lvl="1">
              <a:lnSpc>
                <a:spcPct val="50000"/>
              </a:lnSpc>
              <a:spcBef>
                <a:spcPts val="1500"/>
              </a:spcBef>
            </a:pPr>
            <a:r>
              <a:rPr lang="en-US" altLang="ko-KR" sz="1000" dirty="0"/>
              <a:t>Address Size field specifies the size of the address used in NB Allocation IE</a:t>
            </a:r>
          </a:p>
          <a:p>
            <a:pPr lvl="1">
              <a:lnSpc>
                <a:spcPct val="50000"/>
              </a:lnSpc>
              <a:spcBef>
                <a:spcPts val="1500"/>
              </a:spcBef>
            </a:pPr>
            <a:r>
              <a:rPr lang="en-US" altLang="ko-KR" sz="1000" dirty="0"/>
              <a:t>Address field identifies the participating device. The size of the Address field is specified by the Address Size field </a:t>
            </a:r>
            <a:endParaRPr lang="en-US" altLang="ko-KR" sz="1600" dirty="0"/>
          </a:p>
          <a:p>
            <a:pPr lvl="1">
              <a:lnSpc>
                <a:spcPct val="50000"/>
              </a:lnSpc>
              <a:spcBef>
                <a:spcPts val="1500"/>
              </a:spcBef>
            </a:pPr>
            <a:r>
              <a:rPr lang="en-US" altLang="ko-KR" sz="1000" dirty="0"/>
              <a:t>NB Channel field is used to assign a NB channel index to device identified by the address field</a:t>
            </a:r>
          </a:p>
          <a:p>
            <a:pPr lvl="1">
              <a:lnSpc>
                <a:spcPct val="50000"/>
              </a:lnSpc>
              <a:spcBef>
                <a:spcPts val="1500"/>
              </a:spcBef>
            </a:pPr>
            <a:r>
              <a:rPr lang="en-US" altLang="ko-KR" sz="1000" dirty="0"/>
              <a:t>NB PHY specifies the NB PHY configuration index (i.e., O-QPSK PHY #1 - #10 in section 1.2.3. [1] )</a:t>
            </a:r>
          </a:p>
          <a:p>
            <a:pPr lvl="1">
              <a:lnSpc>
                <a:spcPct val="50000"/>
              </a:lnSpc>
              <a:spcBef>
                <a:spcPts val="1500"/>
              </a:spcBef>
            </a:pPr>
            <a:r>
              <a:rPr lang="en-US" altLang="ko-KR" sz="1000" dirty="0"/>
              <a:t>Transmission Offset field specifies the remaining time</a:t>
            </a:r>
            <a:r>
              <a:rPr lang="en-US" altLang="ko-KR" sz="1000" dirty="0">
                <a:solidFill>
                  <a:srgbClr val="FF0000"/>
                </a:solidFill>
              </a:rPr>
              <a:t> </a:t>
            </a:r>
            <a:r>
              <a:rPr lang="en-US" altLang="ko-KR" sz="1000" b="1" dirty="0"/>
              <a:t>until the start(or end) of NB packet in the channel specified by NB Channel </a:t>
            </a:r>
            <a:br>
              <a:rPr lang="en-US" altLang="ko-KR" sz="1000" b="1" dirty="0"/>
            </a:br>
            <a:br>
              <a:rPr lang="en-US" altLang="ko-KR" sz="1000" b="1" dirty="0"/>
            </a:br>
            <a:r>
              <a:rPr lang="en-US" altLang="ko-KR" sz="1000" b="1" dirty="0"/>
              <a:t>field relative to the start of allocation packet (or end of round / block)</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2800" dirty="0"/>
              <a:t>Recap: Offloading UWB Data Communications to NB</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4</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3" name="직사각형 2"/>
          <p:cNvSpPr/>
          <p:nvPr/>
        </p:nvSpPr>
        <p:spPr>
          <a:xfrm>
            <a:off x="2895600" y="3276600"/>
            <a:ext cx="4572000" cy="276999"/>
          </a:xfrm>
          <a:prstGeom prst="rect">
            <a:avLst/>
          </a:prstGeom>
        </p:spPr>
        <p:txBody>
          <a:bodyPr>
            <a:spAutoFit/>
          </a:bodyPr>
          <a:lstStyle/>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3564151921"/>
              </p:ext>
            </p:extLst>
          </p:nvPr>
        </p:nvGraphicFramePr>
        <p:xfrm>
          <a:off x="1600200" y="3692015"/>
          <a:ext cx="4459343" cy="548640"/>
        </p:xfrm>
        <a:graphic>
          <a:graphicData uri="http://schemas.openxmlformats.org/drawingml/2006/table">
            <a:tbl>
              <a:tblPr firstRow="1" bandRow="1">
                <a:tableStyleId>{5940675A-B579-460E-94D1-54222C63F5DA}</a:tableStyleId>
              </a:tblPr>
              <a:tblGrid>
                <a:gridCol w="633730">
                  <a:extLst>
                    <a:ext uri="{9D8B030D-6E8A-4147-A177-3AD203B41FA5}">
                      <a16:colId xmlns:a16="http://schemas.microsoft.com/office/drawing/2014/main" val="3758402708"/>
                    </a:ext>
                  </a:extLst>
                </a:gridCol>
                <a:gridCol w="703580">
                  <a:extLst>
                    <a:ext uri="{9D8B030D-6E8A-4147-A177-3AD203B41FA5}">
                      <a16:colId xmlns:a16="http://schemas.microsoft.com/office/drawing/2014/main" val="673786281"/>
                    </a:ext>
                  </a:extLst>
                </a:gridCol>
                <a:gridCol w="862979">
                  <a:extLst>
                    <a:ext uri="{9D8B030D-6E8A-4147-A177-3AD203B41FA5}">
                      <a16:colId xmlns:a16="http://schemas.microsoft.com/office/drawing/2014/main" val="553377393"/>
                    </a:ext>
                  </a:extLst>
                </a:gridCol>
                <a:gridCol w="862979">
                  <a:extLst>
                    <a:ext uri="{9D8B030D-6E8A-4147-A177-3AD203B41FA5}">
                      <a16:colId xmlns:a16="http://schemas.microsoft.com/office/drawing/2014/main" val="1162219628"/>
                    </a:ext>
                  </a:extLst>
                </a:gridCol>
                <a:gridCol w="467118">
                  <a:extLst>
                    <a:ext uri="{9D8B030D-6E8A-4147-A177-3AD203B41FA5}">
                      <a16:colId xmlns:a16="http://schemas.microsoft.com/office/drawing/2014/main" val="4156273870"/>
                    </a:ext>
                  </a:extLst>
                </a:gridCol>
                <a:gridCol w="928957">
                  <a:extLst>
                    <a:ext uri="{9D8B030D-6E8A-4147-A177-3AD203B41FA5}">
                      <a16:colId xmlns:a16="http://schemas.microsoft.com/office/drawing/2014/main" val="1568065401"/>
                    </a:ext>
                  </a:extLst>
                </a:gridCol>
              </a:tblGrid>
              <a:tr h="170490">
                <a:tc>
                  <a:txBody>
                    <a:bodyPr/>
                    <a:lstStyle/>
                    <a:p>
                      <a:pPr algn="ctr" latinLnBrk="1"/>
                      <a:r>
                        <a:rPr lang="en-US" altLang="ko-KR" sz="800" dirty="0"/>
                        <a:t>Bits : 2</a:t>
                      </a:r>
                      <a:endParaRPr lang="ko-KR" altLang="en-US" sz="800" dirty="0"/>
                    </a:p>
                  </a:txBody>
                  <a:tcPr>
                    <a:solidFill>
                      <a:srgbClr val="FFCCFF"/>
                    </a:solidFill>
                  </a:tcPr>
                </a:tc>
                <a:tc>
                  <a:txBody>
                    <a:bodyPr/>
                    <a:lstStyle/>
                    <a:p>
                      <a:pPr algn="ctr" latinLnBrk="1"/>
                      <a:r>
                        <a:rPr lang="en-US" altLang="ko-KR" sz="800" dirty="0"/>
                        <a:t>6</a:t>
                      </a:r>
                      <a:endParaRPr lang="ko-KR" altLang="en-US" sz="800" dirty="0"/>
                    </a:p>
                  </a:txBody>
                  <a:tcPr>
                    <a:solidFill>
                      <a:schemeClr val="bg1"/>
                    </a:solidFill>
                  </a:tcPr>
                </a:tc>
                <a:tc>
                  <a:txBody>
                    <a:bodyPr/>
                    <a:lstStyle/>
                    <a:p>
                      <a:pPr algn="ctr" latinLnBrk="1"/>
                      <a:r>
                        <a:rPr lang="en-US" altLang="ko-KR" sz="800" dirty="0"/>
                        <a:t>Octets</a:t>
                      </a:r>
                      <a:r>
                        <a:rPr lang="en-US" altLang="ko-KR" sz="800" baseline="0" dirty="0"/>
                        <a:t> : 2/3/8</a:t>
                      </a:r>
                      <a:endParaRPr lang="ko-KR" altLang="en-US" sz="800" dirty="0"/>
                    </a:p>
                  </a:txBody>
                  <a:tcPr>
                    <a:solidFill>
                      <a:srgbClr val="FFCCFF"/>
                    </a:solidFill>
                  </a:tcPr>
                </a:tc>
                <a:tc>
                  <a:txBody>
                    <a:bodyPr/>
                    <a:lstStyle/>
                    <a:p>
                      <a:pPr algn="ctr" latinLnBrk="1"/>
                      <a:r>
                        <a:rPr lang="en-US" altLang="ko-KR" sz="800" dirty="0"/>
                        <a:t>Octets</a:t>
                      </a:r>
                      <a:r>
                        <a:rPr lang="en-US" altLang="ko-KR" sz="800" baseline="0" dirty="0"/>
                        <a:t> : 1</a:t>
                      </a:r>
                      <a:endParaRPr lang="ko-KR" altLang="en-US" sz="800" dirty="0"/>
                    </a:p>
                  </a:txBody>
                  <a:tcPr>
                    <a:solidFill>
                      <a:srgbClr val="FFCCFF"/>
                    </a:solidFill>
                  </a:tcPr>
                </a:tc>
                <a:tc>
                  <a:txBody>
                    <a:bodyPr/>
                    <a:lstStyle/>
                    <a:p>
                      <a:pPr algn="ctr" latinLnBrk="1"/>
                      <a:r>
                        <a:rPr lang="en-US" altLang="ko-KR" sz="800" dirty="0"/>
                        <a:t>1</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solidFill>
                      <a:srgbClr val="FFCCFF"/>
                    </a:solidFill>
                  </a:tcPr>
                </a:tc>
                <a:extLst>
                  <a:ext uri="{0D108BD9-81ED-4DB2-BD59-A6C34878D82A}">
                    <a16:rowId xmlns:a16="http://schemas.microsoft.com/office/drawing/2014/main" val="3903870098"/>
                  </a:ext>
                </a:extLst>
              </a:tr>
              <a:tr h="233816">
                <a:tc>
                  <a:txBody>
                    <a:bodyPr/>
                    <a:lstStyle/>
                    <a:p>
                      <a:pPr algn="ctr" latinLnBrk="1"/>
                      <a:r>
                        <a:rPr lang="en-US" altLang="ko-KR" sz="800" dirty="0"/>
                        <a:t>Address</a:t>
                      </a:r>
                    </a:p>
                    <a:p>
                      <a:pPr algn="ctr" latinLnBrk="1"/>
                      <a:r>
                        <a:rPr lang="en-US" altLang="ko-KR" sz="800" dirty="0"/>
                        <a:t>Size</a:t>
                      </a:r>
                      <a:endParaRPr lang="ko-KR" altLang="en-US" sz="800" dirty="0"/>
                    </a:p>
                  </a:txBody>
                  <a:tcPr>
                    <a:solidFill>
                      <a:srgbClr val="FFCCFF"/>
                    </a:solidFill>
                  </a:tcPr>
                </a:tc>
                <a:tc>
                  <a:txBody>
                    <a:bodyPr/>
                    <a:lstStyle/>
                    <a:p>
                      <a:pPr algn="ctr" latinLnBrk="1"/>
                      <a:r>
                        <a:rPr lang="en-US" altLang="ko-KR" sz="800" dirty="0"/>
                        <a:t>Reserved</a:t>
                      </a:r>
                      <a:endParaRPr lang="ko-KR" altLang="en-US" sz="800" dirty="0"/>
                    </a:p>
                  </a:txBody>
                  <a:tcPr>
                    <a:solidFill>
                      <a:schemeClr val="bg1"/>
                    </a:solidFill>
                  </a:tcPr>
                </a:tc>
                <a:tc>
                  <a:txBody>
                    <a:bodyPr/>
                    <a:lstStyle/>
                    <a:p>
                      <a:pPr algn="ctr" latinLnBrk="1"/>
                      <a:r>
                        <a:rPr lang="en-US" altLang="ko-KR" sz="800" dirty="0"/>
                        <a:t>Address</a:t>
                      </a:r>
                      <a:endParaRPr lang="ko-KR" altLang="en-US" sz="800" dirty="0"/>
                    </a:p>
                  </a:txBody>
                  <a:tcPr>
                    <a:solidFill>
                      <a:srgbClr val="FFCCFF"/>
                    </a:solidFill>
                  </a:tcPr>
                </a:tc>
                <a:tc>
                  <a:txBody>
                    <a:bodyPr/>
                    <a:lstStyle/>
                    <a:p>
                      <a:pPr algn="ctr" latinLnBrk="1"/>
                      <a:r>
                        <a:rPr lang="en-US" altLang="ko-KR" sz="800" dirty="0"/>
                        <a:t>NB</a:t>
                      </a:r>
                      <a:r>
                        <a:rPr lang="en-US" altLang="ko-KR" sz="800" baseline="0" dirty="0"/>
                        <a:t> Channel</a:t>
                      </a:r>
                      <a:endParaRPr lang="ko-KR" altLang="en-US" sz="800" dirty="0"/>
                    </a:p>
                  </a:txBody>
                  <a:tcPr>
                    <a:solidFill>
                      <a:srgbClr val="FFCCFF"/>
                    </a:solidFill>
                  </a:tcPr>
                </a:tc>
                <a:tc>
                  <a:txBody>
                    <a:bodyPr/>
                    <a:lstStyle/>
                    <a:p>
                      <a:pPr algn="ctr" latinLnBrk="1"/>
                      <a:r>
                        <a:rPr lang="en-US" altLang="ko-KR" sz="800" dirty="0"/>
                        <a:t>NB </a:t>
                      </a:r>
                      <a:br>
                        <a:rPr lang="en-US" altLang="ko-KR" sz="800" dirty="0"/>
                      </a:br>
                      <a:r>
                        <a:rPr lang="en-US" altLang="ko-KR" sz="800" dirty="0"/>
                        <a:t>PHY</a:t>
                      </a:r>
                      <a:endParaRPr lang="ko-KR" altLang="en-US" sz="800" dirty="0"/>
                    </a:p>
                  </a:txBody>
                  <a:tcPr>
                    <a:solidFill>
                      <a:srgbClr val="FFCCFF"/>
                    </a:solidFill>
                  </a:tcPr>
                </a:tc>
                <a:tc>
                  <a:txBody>
                    <a:bodyPr/>
                    <a:lstStyle/>
                    <a:p>
                      <a:pPr algn="ctr" latinLnBrk="1"/>
                      <a:r>
                        <a:rPr lang="en-US" altLang="ko-KR" sz="800" dirty="0"/>
                        <a:t>Transmission</a:t>
                      </a:r>
                      <a:br>
                        <a:rPr lang="en-US" altLang="ko-KR" sz="800" dirty="0"/>
                      </a:br>
                      <a:r>
                        <a:rPr lang="en-US" altLang="ko-KR" sz="800" dirty="0"/>
                        <a:t>Offset</a:t>
                      </a:r>
                      <a:endParaRPr lang="ko-KR" altLang="en-US" sz="800" dirty="0"/>
                    </a:p>
                  </a:txBody>
                  <a:tcPr>
                    <a:solidFill>
                      <a:srgbClr val="FFCCFF"/>
                    </a:solidFill>
                  </a:tcPr>
                </a:tc>
                <a:extLst>
                  <a:ext uri="{0D108BD9-81ED-4DB2-BD59-A6C34878D82A}">
                    <a16:rowId xmlns:a16="http://schemas.microsoft.com/office/drawing/2014/main" val="2076490108"/>
                  </a:ext>
                </a:extLst>
              </a:tr>
            </a:tbl>
          </a:graphicData>
        </a:graphic>
      </p:graphicFrame>
      <p:sp>
        <p:nvSpPr>
          <p:cNvPr id="9" name="직사각형 8"/>
          <p:cNvSpPr/>
          <p:nvPr/>
        </p:nvSpPr>
        <p:spPr>
          <a:xfrm>
            <a:off x="2989750" y="4788756"/>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10" name="직사각형 9"/>
          <p:cNvSpPr/>
          <p:nvPr/>
        </p:nvSpPr>
        <p:spPr>
          <a:xfrm>
            <a:off x="7200097" y="5086692"/>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14" name="직사각형 13"/>
          <p:cNvSpPr/>
          <p:nvPr/>
        </p:nvSpPr>
        <p:spPr>
          <a:xfrm>
            <a:off x="4246294" y="5987204"/>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a:ln>
                <a:noFill/>
              </a:ln>
              <a:effectLst/>
              <a:uLnTx/>
              <a:uFillTx/>
              <a:latin typeface="맑은 고딕" panose="020F0502020204030204"/>
              <a:ea typeface="맑은 고딕" panose="020B0503020000020004" pitchFamily="50" charset="-127"/>
            </a:endParaRPr>
          </a:p>
        </p:txBody>
      </p:sp>
      <p:sp>
        <p:nvSpPr>
          <p:cNvPr id="18" name="직사각형 17"/>
          <p:cNvSpPr/>
          <p:nvPr/>
        </p:nvSpPr>
        <p:spPr>
          <a:xfrm>
            <a:off x="2989750" y="5096533"/>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p:txBody>
      </p:sp>
      <p:sp>
        <p:nvSpPr>
          <p:cNvPr id="19" name="직사각형 18"/>
          <p:cNvSpPr/>
          <p:nvPr/>
        </p:nvSpPr>
        <p:spPr>
          <a:xfrm>
            <a:off x="2989749" y="564253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p:txBody>
      </p:sp>
      <p:sp>
        <p:nvSpPr>
          <p:cNvPr id="20" name="직사각형 19"/>
          <p:cNvSpPr/>
          <p:nvPr/>
        </p:nvSpPr>
        <p:spPr>
          <a:xfrm rot="5400000">
            <a:off x="3600457" y="5322881"/>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22" name="직사각형 21"/>
          <p:cNvSpPr/>
          <p:nvPr/>
        </p:nvSpPr>
        <p:spPr>
          <a:xfrm>
            <a:off x="3006267" y="6093001"/>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30" name="직사각형 29"/>
          <p:cNvSpPr/>
          <p:nvPr/>
        </p:nvSpPr>
        <p:spPr bwMode="auto">
          <a:xfrm>
            <a:off x="3903394" y="4151143"/>
            <a:ext cx="685800" cy="812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모서리가 둥근 직사각형 27"/>
          <p:cNvSpPr/>
          <p:nvPr/>
        </p:nvSpPr>
        <p:spPr bwMode="auto">
          <a:xfrm>
            <a:off x="3450135" y="5072962"/>
            <a:ext cx="567560" cy="259149"/>
          </a:xfrm>
          <a:prstGeom prst="roundRect">
            <a:avLst/>
          </a:prstGeom>
          <a:noFill/>
          <a:ln w="12700" cap="flat" cmpd="sng" algn="ctr">
            <a:solidFill>
              <a:srgbClr val="7030A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32" name="직사각형 31"/>
          <p:cNvSpPr/>
          <p:nvPr/>
        </p:nvSpPr>
        <p:spPr>
          <a:xfrm>
            <a:off x="5473893" y="5987205"/>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NB 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33" name="꺾인 연결선 32"/>
          <p:cNvCxnSpPr>
            <a:stCxn id="30" idx="2"/>
            <a:endCxn id="28" idx="1"/>
          </p:cNvCxnSpPr>
          <p:nvPr/>
        </p:nvCxnSpPr>
        <p:spPr bwMode="auto">
          <a:xfrm rot="5400000">
            <a:off x="3363162" y="4319404"/>
            <a:ext cx="970107" cy="796159"/>
          </a:xfrm>
          <a:prstGeom prst="bentConnector4">
            <a:avLst>
              <a:gd name="adj1" fmla="val 43322"/>
              <a:gd name="adj2" fmla="val 128713"/>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직선 화살표 연결선 43"/>
          <p:cNvCxnSpPr/>
          <p:nvPr/>
        </p:nvCxnSpPr>
        <p:spPr bwMode="auto">
          <a:xfrm flipV="1">
            <a:off x="3476787" y="5317138"/>
            <a:ext cx="4507540" cy="1497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직사각형 57"/>
          <p:cNvSpPr/>
          <p:nvPr/>
        </p:nvSpPr>
        <p:spPr bwMode="auto">
          <a:xfrm>
            <a:off x="5390708" y="416643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57" name="직선 화살표 연결선 56"/>
          <p:cNvCxnSpPr/>
          <p:nvPr/>
        </p:nvCxnSpPr>
        <p:spPr bwMode="auto">
          <a:xfrm flipV="1">
            <a:off x="5486400" y="5208572"/>
            <a:ext cx="1713697" cy="557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직사각형 64"/>
          <p:cNvSpPr/>
          <p:nvPr/>
        </p:nvSpPr>
        <p:spPr bwMode="auto">
          <a:xfrm>
            <a:off x="6522669" y="5143324"/>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4096" name="꺾인 연결선 4095"/>
          <p:cNvCxnSpPr>
            <a:stCxn id="58" idx="2"/>
            <a:endCxn id="5" idx="0"/>
          </p:cNvCxnSpPr>
          <p:nvPr/>
        </p:nvCxnSpPr>
        <p:spPr bwMode="auto">
          <a:xfrm rot="16200000" flipH="1">
            <a:off x="5687843" y="4140218"/>
            <a:ext cx="622286" cy="816374"/>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직사각형 92"/>
          <p:cNvSpPr/>
          <p:nvPr/>
        </p:nvSpPr>
        <p:spPr>
          <a:xfrm>
            <a:off x="6568494" y="5962196"/>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11" name="직사각형 110"/>
          <p:cNvSpPr/>
          <p:nvPr/>
        </p:nvSpPr>
        <p:spPr>
          <a:xfrm>
            <a:off x="7146127" y="5307319"/>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2" name="직선 연결선 111"/>
          <p:cNvCxnSpPr/>
          <p:nvPr/>
        </p:nvCxnSpPr>
        <p:spPr bwMode="auto">
          <a:xfrm>
            <a:off x="5473893" y="4880123"/>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직사각형 4"/>
          <p:cNvSpPr/>
          <p:nvPr/>
        </p:nvSpPr>
        <p:spPr>
          <a:xfrm>
            <a:off x="5702493" y="4859548"/>
            <a:ext cx="1409360" cy="369332"/>
          </a:xfrm>
          <a:prstGeom prst="rect">
            <a:avLst/>
          </a:prstGeom>
        </p:spPr>
        <p:txBody>
          <a:bodyPr wrap="none">
            <a:spAutoFit/>
          </a:bodyPr>
          <a:lstStyle/>
          <a:p>
            <a:pPr algn="ctr"/>
            <a:r>
              <a:rPr lang="en-US" altLang="ko-KR" sz="900" dirty="0"/>
              <a:t>Offset to start of </a:t>
            </a:r>
            <a:br>
              <a:rPr lang="en-US" altLang="ko-KR" sz="900" dirty="0"/>
            </a:br>
            <a:r>
              <a:rPr lang="en-US" altLang="ko-KR" sz="900" dirty="0"/>
              <a:t>NB Data Communications</a:t>
            </a:r>
            <a:endParaRPr lang="ko-KR" altLang="en-US" sz="900" dirty="0"/>
          </a:p>
        </p:txBody>
      </p:sp>
    </p:spTree>
    <p:extLst>
      <p:ext uri="{BB962C8B-B14F-4D97-AF65-F5344CB8AC3E}">
        <p14:creationId xmlns:p14="http://schemas.microsoft.com/office/powerpoint/2010/main" val="199683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Comments / Resolutions (1/2)</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UWB is faster than NB, why do we need to use NB for data transmission ?</a:t>
            </a:r>
          </a:p>
          <a:p>
            <a:pPr marL="685800" lvl="1">
              <a:lnSpc>
                <a:spcPct val="110000"/>
              </a:lnSpc>
              <a:spcBef>
                <a:spcPts val="1500"/>
              </a:spcBef>
              <a:buFontTx/>
              <a:buChar char="-"/>
            </a:pPr>
            <a:r>
              <a:rPr lang="en-US" altLang="ko-KR" sz="1200" dirty="0"/>
              <a:t>UWB is faster than NB. However, since the number of NB channels is much greater than the number of UWB channels, NB channels can be used by multiple devices simultaneously</a:t>
            </a:r>
          </a:p>
          <a:p>
            <a:pPr marL="685800" lvl="1">
              <a:lnSpc>
                <a:spcPct val="110000"/>
              </a:lnSpc>
              <a:spcBef>
                <a:spcPts val="1500"/>
              </a:spcBef>
              <a:buFontTx/>
              <a:buChar char="-"/>
            </a:pPr>
            <a:r>
              <a:rPr lang="en-US" altLang="ko-KR" sz="1200" dirty="0"/>
              <a:t>In gate payment case, except for the gate doing ranging / data communications, other gates have to wait for their turn even if data communication with specific device is required</a:t>
            </a:r>
          </a:p>
          <a:p>
            <a:pPr marL="685800" lvl="1">
              <a:lnSpc>
                <a:spcPct val="110000"/>
              </a:lnSpc>
              <a:spcBef>
                <a:spcPts val="1500"/>
              </a:spcBef>
              <a:buFontTx/>
              <a:buChar char="-"/>
            </a:pPr>
            <a:r>
              <a:rPr lang="en-US" altLang="ko-KR" sz="1200" dirty="0"/>
              <a:t>If NB offloading is used, other gates can have NB data communication while a gate is</a:t>
            </a:r>
            <a:r>
              <a:rPr lang="ko-KR" altLang="en-US" sz="1200" dirty="0"/>
              <a:t> </a:t>
            </a:r>
            <a:r>
              <a:rPr lang="en-US" altLang="ko-KR" sz="1200" dirty="0"/>
              <a:t>ranging in UWB channel</a:t>
            </a:r>
            <a:br>
              <a:rPr lang="en-US" altLang="ko-KR" sz="1200" dirty="0"/>
            </a:br>
            <a:r>
              <a:rPr lang="en-US" altLang="ko-KR" sz="1200" dirty="0"/>
              <a:t>=&gt; Number of gates can be increased and delay performance can be enhanced !</a:t>
            </a:r>
          </a:p>
          <a:p>
            <a:pPr>
              <a:lnSpc>
                <a:spcPct val="110000"/>
              </a:lnSpc>
              <a:spcBef>
                <a:spcPts val="1500"/>
              </a:spcBef>
            </a:pPr>
            <a:endParaRPr lang="en-US" altLang="ko-KR" sz="1600" dirty="0"/>
          </a:p>
          <a:p>
            <a:pPr>
              <a:lnSpc>
                <a:spcPct val="110000"/>
              </a:lnSpc>
              <a:spcBef>
                <a:spcPts val="1500"/>
              </a:spcBef>
            </a:pPr>
            <a:endParaRPr lang="en-US" altLang="ko-KR" sz="1600" b="1"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5</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
        <p:nvSpPr>
          <p:cNvPr id="7" name="직사각형 6"/>
          <p:cNvSpPr/>
          <p:nvPr/>
        </p:nvSpPr>
        <p:spPr>
          <a:xfrm>
            <a:off x="-708806" y="5369012"/>
            <a:ext cx="3356260" cy="254375"/>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UWB Triggered NB]</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8" name="직사각형 7"/>
          <p:cNvSpPr/>
          <p:nvPr/>
        </p:nvSpPr>
        <p:spPr>
          <a:xfrm>
            <a:off x="1359399" y="6073102"/>
            <a:ext cx="1722766" cy="29926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UWB</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9" name="직사각형 8"/>
          <p:cNvSpPr/>
          <p:nvPr/>
        </p:nvSpPr>
        <p:spPr>
          <a:xfrm>
            <a:off x="1540351" y="4941354"/>
            <a:ext cx="1417872" cy="29926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1)</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10" name="직사각형 9"/>
          <p:cNvSpPr/>
          <p:nvPr/>
        </p:nvSpPr>
        <p:spPr>
          <a:xfrm>
            <a:off x="1543499" y="5292215"/>
            <a:ext cx="1417872" cy="29926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2)</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11" name="직사각형 10"/>
          <p:cNvSpPr/>
          <p:nvPr/>
        </p:nvSpPr>
        <p:spPr>
          <a:xfrm>
            <a:off x="1527784" y="5597891"/>
            <a:ext cx="1417872"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3</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3)</a:t>
            </a:r>
            <a:endParaRPr lang="ko-KR" altLang="en-US"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12" name="직사각형 11"/>
          <p:cNvSpPr/>
          <p:nvPr/>
        </p:nvSpPr>
        <p:spPr>
          <a:xfrm rot="5400000">
            <a:off x="2142927" y="5823457"/>
            <a:ext cx="244675" cy="254883"/>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3" name="직사각형 12"/>
          <p:cNvSpPr/>
          <p:nvPr/>
        </p:nvSpPr>
        <p:spPr>
          <a:xfrm>
            <a:off x="348320" y="3996817"/>
            <a:ext cx="1098323" cy="254375"/>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UWB only]</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4" name="직사각형 13"/>
          <p:cNvSpPr/>
          <p:nvPr/>
        </p:nvSpPr>
        <p:spPr>
          <a:xfrm>
            <a:off x="1687200" y="4023742"/>
            <a:ext cx="1147768" cy="415498"/>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UWB</a:t>
            </a:r>
            <a:br>
              <a:rPr lang="en-US" altLang="ko-KR" sz="700" dirty="0">
                <a:solidFill>
                  <a:prstClr val="black"/>
                </a:solidFill>
                <a:latin typeface="SamsungOneKoreanOTF 600" panose="020B0703030303020204" pitchFamily="34" charset="-127"/>
                <a:ea typeface="SamsungOneKoreanOTF 600" panose="020B0703030303020204" pitchFamily="34" charset="-127"/>
              </a:rPr>
            </a:b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3</a:t>
            </a:r>
            <a:r>
              <a:rPr lang="en-US" altLang="ko-KR" sz="700" i="1" dirty="0">
                <a:solidFill>
                  <a:prstClr val="black"/>
                </a:solidFill>
                <a:latin typeface="SamsungOneKoreanOTF 600" panose="020B0703030303020204" pitchFamily="34" charset="-127"/>
                <a:ea typeface="SamsungOneKoreanOTF 600" panose="020B0703030303020204" pitchFamily="34" charset="-127"/>
              </a:rPr>
              <a:t> </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5" name="직선 연결선 14"/>
          <p:cNvCxnSpPr/>
          <p:nvPr/>
        </p:nvCxnSpPr>
        <p:spPr bwMode="auto">
          <a:xfrm>
            <a:off x="249867" y="4497376"/>
            <a:ext cx="7804327" cy="0"/>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flipH="1">
            <a:off x="1672340" y="3775403"/>
            <a:ext cx="0" cy="2631667"/>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연결선 16"/>
          <p:cNvCxnSpPr/>
          <p:nvPr/>
        </p:nvCxnSpPr>
        <p:spPr bwMode="auto">
          <a:xfrm flipH="1">
            <a:off x="2785948" y="3768179"/>
            <a:ext cx="0" cy="2631667"/>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직사각형 17"/>
          <p:cNvSpPr/>
          <p:nvPr/>
        </p:nvSpPr>
        <p:spPr>
          <a:xfrm>
            <a:off x="3636306" y="5003852"/>
            <a:ext cx="720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19" name="직사각형 18"/>
          <p:cNvSpPr/>
          <p:nvPr/>
        </p:nvSpPr>
        <p:spPr>
          <a:xfrm>
            <a:off x="4107155" y="5278442"/>
            <a:ext cx="720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20" name="직사각형 19"/>
          <p:cNvSpPr/>
          <p:nvPr/>
        </p:nvSpPr>
        <p:spPr>
          <a:xfrm>
            <a:off x="4530225" y="5571437"/>
            <a:ext cx="720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cxnSp>
        <p:nvCxnSpPr>
          <p:cNvPr id="22" name="구부러진 연결선 21"/>
          <p:cNvCxnSpPr>
            <a:stCxn id="51" idx="2"/>
            <a:endCxn id="18" idx="0"/>
          </p:cNvCxnSpPr>
          <p:nvPr/>
        </p:nvCxnSpPr>
        <p:spPr>
          <a:xfrm rot="16200000" flipH="1">
            <a:off x="3510981" y="4518527"/>
            <a:ext cx="678266" cy="292384"/>
          </a:xfrm>
          <a:prstGeom prst="curvedConnector3">
            <a:avLst>
              <a:gd name="adj1" fmla="val 50000"/>
            </a:avLst>
          </a:prstGeom>
          <a:noFill/>
          <a:ln w="6350" cap="flat" cmpd="sng" algn="ctr">
            <a:solidFill>
              <a:sysClr val="windowText" lastClr="000000">
                <a:lumMod val="75000"/>
                <a:lumOff val="25000"/>
              </a:sysClr>
            </a:solidFill>
            <a:prstDash val="dash"/>
            <a:miter lim="800000"/>
            <a:tailEnd type="triangle"/>
          </a:ln>
          <a:effectLst/>
        </p:spPr>
      </p:cxnSp>
      <p:cxnSp>
        <p:nvCxnSpPr>
          <p:cNvPr id="23" name="구부러진 연결선 22"/>
          <p:cNvCxnSpPr>
            <a:endCxn id="20" idx="0"/>
          </p:cNvCxnSpPr>
          <p:nvPr/>
        </p:nvCxnSpPr>
        <p:spPr>
          <a:xfrm rot="5400000">
            <a:off x="4536271" y="4703107"/>
            <a:ext cx="1222285" cy="514375"/>
          </a:xfrm>
          <a:prstGeom prst="curvedConnector3">
            <a:avLst>
              <a:gd name="adj1" fmla="val 75161"/>
            </a:avLst>
          </a:prstGeom>
          <a:noFill/>
          <a:ln w="6350" cap="flat" cmpd="sng" algn="ctr">
            <a:solidFill>
              <a:sysClr val="windowText" lastClr="000000">
                <a:lumMod val="75000"/>
                <a:lumOff val="25000"/>
              </a:sysClr>
            </a:solidFill>
            <a:prstDash val="dash"/>
            <a:miter lim="800000"/>
            <a:tailEnd type="triangle"/>
          </a:ln>
          <a:effectLst/>
        </p:spPr>
      </p:cxnSp>
      <p:cxnSp>
        <p:nvCxnSpPr>
          <p:cNvPr id="24" name="구부러진 연결선 23"/>
          <p:cNvCxnSpPr>
            <a:endCxn id="19" idx="0"/>
          </p:cNvCxnSpPr>
          <p:nvPr/>
        </p:nvCxnSpPr>
        <p:spPr>
          <a:xfrm rot="5400000">
            <a:off x="4015202" y="4736050"/>
            <a:ext cx="994345" cy="90438"/>
          </a:xfrm>
          <a:prstGeom prst="curvedConnector3">
            <a:avLst>
              <a:gd name="adj1" fmla="val 50000"/>
            </a:avLst>
          </a:prstGeom>
          <a:noFill/>
          <a:ln w="6350" cap="flat" cmpd="sng" algn="ctr">
            <a:solidFill>
              <a:sysClr val="windowText" lastClr="000000">
                <a:lumMod val="75000"/>
                <a:lumOff val="25000"/>
              </a:sysClr>
            </a:solidFill>
            <a:prstDash val="dash"/>
            <a:miter lim="800000"/>
            <a:tailEnd type="triangle"/>
          </a:ln>
          <a:effectLst/>
        </p:spPr>
      </p:cxnSp>
      <p:sp>
        <p:nvSpPr>
          <p:cNvPr id="26" name="직사각형 25"/>
          <p:cNvSpPr/>
          <p:nvPr/>
        </p:nvSpPr>
        <p:spPr>
          <a:xfrm>
            <a:off x="3048001" y="4123264"/>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8" name="직사각형 27"/>
          <p:cNvSpPr/>
          <p:nvPr/>
        </p:nvSpPr>
        <p:spPr>
          <a:xfrm>
            <a:off x="8206985" y="4069726"/>
            <a:ext cx="472151" cy="230089"/>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cxnSp>
        <p:nvCxnSpPr>
          <p:cNvPr id="37" name="직선 화살표 연결선 36"/>
          <p:cNvCxnSpPr/>
          <p:nvPr/>
        </p:nvCxnSpPr>
        <p:spPr bwMode="auto">
          <a:xfrm>
            <a:off x="3048000" y="3898025"/>
            <a:ext cx="262254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직사각형 37"/>
          <p:cNvSpPr/>
          <p:nvPr/>
        </p:nvSpPr>
        <p:spPr>
          <a:xfrm>
            <a:off x="3847259" y="3631712"/>
            <a:ext cx="789012" cy="269339"/>
          </a:xfrm>
          <a:prstGeom prst="rect">
            <a:avLst/>
          </a:prstGeom>
        </p:spPr>
        <p:txBody>
          <a:bodyPr wrap="none">
            <a:spAutoFit/>
          </a:bodyPr>
          <a:lstStyle/>
          <a:p>
            <a:r>
              <a:rPr lang="en-US" altLang="ko-KR" dirty="0"/>
              <a:t>Block # </a:t>
            </a:r>
            <a:r>
              <a:rPr lang="en-US" altLang="ko-KR" i="1" dirty="0"/>
              <a:t>N</a:t>
            </a:r>
            <a:endParaRPr lang="ko-KR" altLang="en-US" dirty="0"/>
          </a:p>
        </p:txBody>
      </p:sp>
      <p:cxnSp>
        <p:nvCxnSpPr>
          <p:cNvPr id="39" name="직선 화살표 연결선 38"/>
          <p:cNvCxnSpPr/>
          <p:nvPr/>
        </p:nvCxnSpPr>
        <p:spPr bwMode="auto">
          <a:xfrm>
            <a:off x="5656710" y="3896353"/>
            <a:ext cx="264577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직사각형 39"/>
          <p:cNvSpPr/>
          <p:nvPr/>
        </p:nvSpPr>
        <p:spPr>
          <a:xfrm>
            <a:off x="6553126" y="3627014"/>
            <a:ext cx="956123" cy="269339"/>
          </a:xfrm>
          <a:prstGeom prst="rect">
            <a:avLst/>
          </a:prstGeom>
        </p:spPr>
        <p:txBody>
          <a:bodyPr wrap="none">
            <a:spAutoFit/>
          </a:bodyPr>
          <a:lstStyle/>
          <a:p>
            <a:r>
              <a:rPr lang="en-US" altLang="ko-KR" dirty="0"/>
              <a:t>Block # </a:t>
            </a:r>
            <a:r>
              <a:rPr lang="en-US" altLang="ko-KR" i="1" dirty="0"/>
              <a:t>N</a:t>
            </a:r>
            <a:r>
              <a:rPr lang="en-US" altLang="ko-KR" dirty="0"/>
              <a:t>+1</a:t>
            </a:r>
            <a:endParaRPr lang="ko-KR" altLang="en-US" dirty="0"/>
          </a:p>
        </p:txBody>
      </p:sp>
      <p:cxnSp>
        <p:nvCxnSpPr>
          <p:cNvPr id="41" name="꺾인 연결선 40"/>
          <p:cNvCxnSpPr>
            <a:endCxn id="18" idx="1"/>
          </p:cNvCxnSpPr>
          <p:nvPr/>
        </p:nvCxnSpPr>
        <p:spPr bwMode="auto">
          <a:xfrm rot="5400000" flipH="1" flipV="1">
            <a:off x="3041854" y="5546776"/>
            <a:ext cx="1035329" cy="153575"/>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꺾인 연결선 41"/>
          <p:cNvCxnSpPr>
            <a:endCxn id="19" idx="1"/>
          </p:cNvCxnSpPr>
          <p:nvPr/>
        </p:nvCxnSpPr>
        <p:spPr bwMode="auto">
          <a:xfrm rot="5400000" flipH="1" flipV="1">
            <a:off x="3676573" y="5624794"/>
            <a:ext cx="674888" cy="186276"/>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꺾인 연결선 42"/>
          <p:cNvCxnSpPr/>
          <p:nvPr/>
        </p:nvCxnSpPr>
        <p:spPr bwMode="auto">
          <a:xfrm rot="5400000" flipH="1" flipV="1">
            <a:off x="4202677" y="5831719"/>
            <a:ext cx="470704" cy="169016"/>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타원 43"/>
          <p:cNvSpPr/>
          <p:nvPr/>
        </p:nvSpPr>
        <p:spPr bwMode="auto">
          <a:xfrm>
            <a:off x="3653686" y="4566476"/>
            <a:ext cx="1865937" cy="195608"/>
          </a:xfrm>
          <a:prstGeom prst="ellipse">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45" name="직사각형 44"/>
          <p:cNvSpPr/>
          <p:nvPr/>
        </p:nvSpPr>
        <p:spPr>
          <a:xfrm>
            <a:off x="4419377" y="4774027"/>
            <a:ext cx="942066" cy="359118"/>
          </a:xfrm>
          <a:prstGeom prst="rect">
            <a:avLst/>
          </a:prstGeom>
        </p:spPr>
        <p:txBody>
          <a:bodyPr wrap="none">
            <a:spAutoFit/>
          </a:bodyPr>
          <a:lstStyle/>
          <a:p>
            <a:r>
              <a:rPr lang="en-US" altLang="ko-KR" sz="900" dirty="0">
                <a:solidFill>
                  <a:schemeClr val="accent2"/>
                </a:solidFill>
              </a:rPr>
              <a:t>Offloading Data </a:t>
            </a:r>
            <a:br>
              <a:rPr lang="en-US" altLang="ko-KR" sz="900" dirty="0">
                <a:solidFill>
                  <a:schemeClr val="accent2"/>
                </a:solidFill>
              </a:rPr>
            </a:br>
            <a:r>
              <a:rPr lang="en-US" altLang="ko-KR" sz="900" dirty="0">
                <a:solidFill>
                  <a:schemeClr val="accent2"/>
                </a:solidFill>
              </a:rPr>
              <a:t>Communications</a:t>
            </a:r>
            <a:endParaRPr lang="ko-KR" altLang="en-US" sz="900" dirty="0">
              <a:solidFill>
                <a:schemeClr val="accent2"/>
              </a:solidFill>
            </a:endParaRPr>
          </a:p>
        </p:txBody>
      </p:sp>
      <p:sp>
        <p:nvSpPr>
          <p:cNvPr id="46" name="타원 45"/>
          <p:cNvSpPr/>
          <p:nvPr/>
        </p:nvSpPr>
        <p:spPr bwMode="auto">
          <a:xfrm rot="441284">
            <a:off x="3276831" y="5496205"/>
            <a:ext cx="1149121" cy="296962"/>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47" name="직사각형 46"/>
          <p:cNvSpPr/>
          <p:nvPr/>
        </p:nvSpPr>
        <p:spPr>
          <a:xfrm>
            <a:off x="2771556" y="4635039"/>
            <a:ext cx="1085554" cy="507831"/>
          </a:xfrm>
          <a:prstGeom prst="rect">
            <a:avLst/>
          </a:prstGeom>
        </p:spPr>
        <p:txBody>
          <a:bodyPr wrap="none">
            <a:spAutoFit/>
          </a:bodyPr>
          <a:lstStyle/>
          <a:p>
            <a:r>
              <a:rPr lang="en-US" altLang="ko-KR" sz="900" dirty="0">
                <a:solidFill>
                  <a:srgbClr val="C00000"/>
                </a:solidFill>
              </a:rPr>
              <a:t>Ranging result</a:t>
            </a:r>
            <a:br>
              <a:rPr lang="en-US" altLang="ko-KR" sz="900" dirty="0">
                <a:solidFill>
                  <a:srgbClr val="C00000"/>
                </a:solidFill>
              </a:rPr>
            </a:br>
            <a:r>
              <a:rPr lang="en-US" altLang="ko-KR" sz="900" dirty="0">
                <a:solidFill>
                  <a:srgbClr val="C00000"/>
                </a:solidFill>
              </a:rPr>
              <a:t>based NB resource </a:t>
            </a:r>
          </a:p>
          <a:p>
            <a:r>
              <a:rPr lang="en-US" altLang="ko-KR" sz="900" dirty="0">
                <a:solidFill>
                  <a:srgbClr val="C00000"/>
                </a:solidFill>
              </a:rPr>
              <a:t>allocations</a:t>
            </a:r>
            <a:endParaRPr lang="ko-KR" altLang="en-US" sz="900" dirty="0">
              <a:solidFill>
                <a:srgbClr val="C00000"/>
              </a:solidFill>
            </a:endParaRPr>
          </a:p>
        </p:txBody>
      </p:sp>
      <p:sp>
        <p:nvSpPr>
          <p:cNvPr id="51" name="직사각형 50"/>
          <p:cNvSpPr/>
          <p:nvPr/>
        </p:nvSpPr>
        <p:spPr>
          <a:xfrm>
            <a:off x="3487922" y="4121495"/>
            <a:ext cx="432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2" name="직사각형 51"/>
          <p:cNvSpPr/>
          <p:nvPr/>
        </p:nvSpPr>
        <p:spPr>
          <a:xfrm>
            <a:off x="3923631" y="4118902"/>
            <a:ext cx="432000" cy="20927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3" name="직사각형 52"/>
          <p:cNvSpPr/>
          <p:nvPr/>
        </p:nvSpPr>
        <p:spPr>
          <a:xfrm>
            <a:off x="4351892" y="4121495"/>
            <a:ext cx="432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6" name="직사각형 55"/>
          <p:cNvSpPr/>
          <p:nvPr/>
        </p:nvSpPr>
        <p:spPr>
          <a:xfrm>
            <a:off x="4786933" y="4123264"/>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7" name="직사각형 56"/>
          <p:cNvSpPr/>
          <p:nvPr/>
        </p:nvSpPr>
        <p:spPr>
          <a:xfrm>
            <a:off x="5220935" y="4121495"/>
            <a:ext cx="432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8" name="직사각형 57"/>
          <p:cNvSpPr/>
          <p:nvPr/>
        </p:nvSpPr>
        <p:spPr>
          <a:xfrm>
            <a:off x="6533150" y="4123264"/>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59" name="직사각형 58"/>
          <p:cNvSpPr/>
          <p:nvPr/>
        </p:nvSpPr>
        <p:spPr>
          <a:xfrm>
            <a:off x="6964003" y="4121495"/>
            <a:ext cx="432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60" name="직사각형 59"/>
          <p:cNvSpPr/>
          <p:nvPr/>
        </p:nvSpPr>
        <p:spPr>
          <a:xfrm>
            <a:off x="5658334" y="4123264"/>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1" name="직사각형 60"/>
          <p:cNvSpPr/>
          <p:nvPr/>
        </p:nvSpPr>
        <p:spPr>
          <a:xfrm>
            <a:off x="6092291" y="4121495"/>
            <a:ext cx="432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62" name="직사각형 61"/>
          <p:cNvSpPr/>
          <p:nvPr/>
        </p:nvSpPr>
        <p:spPr>
          <a:xfrm>
            <a:off x="7404105" y="4123264"/>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3" name="직사각형 62"/>
          <p:cNvSpPr/>
          <p:nvPr/>
        </p:nvSpPr>
        <p:spPr>
          <a:xfrm>
            <a:off x="7833046" y="4121495"/>
            <a:ext cx="432000" cy="204091"/>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cxnSp>
        <p:nvCxnSpPr>
          <p:cNvPr id="64" name="직선 화살표 연결선 63"/>
          <p:cNvCxnSpPr/>
          <p:nvPr/>
        </p:nvCxnSpPr>
        <p:spPr bwMode="auto">
          <a:xfrm flipV="1">
            <a:off x="3048000" y="4086999"/>
            <a:ext cx="871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직사각형 65"/>
          <p:cNvSpPr/>
          <p:nvPr/>
        </p:nvSpPr>
        <p:spPr>
          <a:xfrm>
            <a:off x="3188886" y="3853400"/>
            <a:ext cx="591829" cy="276999"/>
          </a:xfrm>
          <a:prstGeom prst="rect">
            <a:avLst/>
          </a:prstGeom>
        </p:spPr>
        <p:txBody>
          <a:bodyPr wrap="none">
            <a:spAutoFit/>
          </a:bodyPr>
          <a:lstStyle/>
          <a:p>
            <a:r>
              <a:rPr lang="en-US" altLang="ko-KR" dirty="0"/>
              <a:t>Gate 1</a:t>
            </a:r>
            <a:endParaRPr lang="ko-KR" altLang="en-US" dirty="0"/>
          </a:p>
        </p:txBody>
      </p:sp>
      <p:cxnSp>
        <p:nvCxnSpPr>
          <p:cNvPr id="67" name="직선 화살표 연결선 66"/>
          <p:cNvCxnSpPr/>
          <p:nvPr/>
        </p:nvCxnSpPr>
        <p:spPr bwMode="auto">
          <a:xfrm>
            <a:off x="3949144" y="4086181"/>
            <a:ext cx="838200" cy="81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직사각형 67"/>
          <p:cNvSpPr/>
          <p:nvPr/>
        </p:nvSpPr>
        <p:spPr>
          <a:xfrm>
            <a:off x="4090336" y="3853400"/>
            <a:ext cx="591829" cy="276999"/>
          </a:xfrm>
          <a:prstGeom prst="rect">
            <a:avLst/>
          </a:prstGeom>
        </p:spPr>
        <p:txBody>
          <a:bodyPr wrap="none">
            <a:spAutoFit/>
          </a:bodyPr>
          <a:lstStyle/>
          <a:p>
            <a:r>
              <a:rPr lang="en-US" altLang="ko-KR" dirty="0"/>
              <a:t>Gate 2</a:t>
            </a:r>
            <a:endParaRPr lang="ko-KR" altLang="en-US" dirty="0"/>
          </a:p>
        </p:txBody>
      </p:sp>
      <p:cxnSp>
        <p:nvCxnSpPr>
          <p:cNvPr id="69" name="직선 화살표 연결선 68"/>
          <p:cNvCxnSpPr/>
          <p:nvPr/>
        </p:nvCxnSpPr>
        <p:spPr bwMode="auto">
          <a:xfrm>
            <a:off x="4832348" y="4086181"/>
            <a:ext cx="838200" cy="81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직사각형 69"/>
          <p:cNvSpPr/>
          <p:nvPr/>
        </p:nvSpPr>
        <p:spPr>
          <a:xfrm>
            <a:off x="4973234" y="3853400"/>
            <a:ext cx="591829" cy="276999"/>
          </a:xfrm>
          <a:prstGeom prst="rect">
            <a:avLst/>
          </a:prstGeom>
        </p:spPr>
        <p:txBody>
          <a:bodyPr wrap="none">
            <a:spAutoFit/>
          </a:bodyPr>
          <a:lstStyle/>
          <a:p>
            <a:r>
              <a:rPr lang="en-US" altLang="ko-KR" dirty="0"/>
              <a:t>Gate 3</a:t>
            </a:r>
            <a:endParaRPr lang="ko-KR" altLang="en-US" dirty="0"/>
          </a:p>
        </p:txBody>
      </p:sp>
      <p:cxnSp>
        <p:nvCxnSpPr>
          <p:cNvPr id="87" name="직선 화살표 연결선 86"/>
          <p:cNvCxnSpPr/>
          <p:nvPr/>
        </p:nvCxnSpPr>
        <p:spPr bwMode="auto">
          <a:xfrm>
            <a:off x="5693326" y="4086181"/>
            <a:ext cx="838200" cy="81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직사각형 87"/>
          <p:cNvSpPr/>
          <p:nvPr/>
        </p:nvSpPr>
        <p:spPr>
          <a:xfrm>
            <a:off x="5834212" y="3853400"/>
            <a:ext cx="591829" cy="276999"/>
          </a:xfrm>
          <a:prstGeom prst="rect">
            <a:avLst/>
          </a:prstGeom>
        </p:spPr>
        <p:txBody>
          <a:bodyPr wrap="none">
            <a:spAutoFit/>
          </a:bodyPr>
          <a:lstStyle/>
          <a:p>
            <a:r>
              <a:rPr lang="en-US" altLang="ko-KR" dirty="0"/>
              <a:t>Gate 1</a:t>
            </a:r>
            <a:endParaRPr lang="ko-KR" altLang="en-US" dirty="0"/>
          </a:p>
        </p:txBody>
      </p:sp>
      <p:cxnSp>
        <p:nvCxnSpPr>
          <p:cNvPr id="89" name="직선 화살표 연결선 88"/>
          <p:cNvCxnSpPr/>
          <p:nvPr/>
        </p:nvCxnSpPr>
        <p:spPr bwMode="auto">
          <a:xfrm>
            <a:off x="6594776" y="4086181"/>
            <a:ext cx="838200" cy="81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직사각형 89"/>
          <p:cNvSpPr/>
          <p:nvPr/>
        </p:nvSpPr>
        <p:spPr>
          <a:xfrm>
            <a:off x="6735662" y="3853400"/>
            <a:ext cx="591829" cy="276999"/>
          </a:xfrm>
          <a:prstGeom prst="rect">
            <a:avLst/>
          </a:prstGeom>
        </p:spPr>
        <p:txBody>
          <a:bodyPr wrap="none">
            <a:spAutoFit/>
          </a:bodyPr>
          <a:lstStyle/>
          <a:p>
            <a:r>
              <a:rPr lang="en-US" altLang="ko-KR" dirty="0"/>
              <a:t>Gate 2</a:t>
            </a:r>
            <a:endParaRPr lang="ko-KR" altLang="en-US" dirty="0"/>
          </a:p>
        </p:txBody>
      </p:sp>
      <p:cxnSp>
        <p:nvCxnSpPr>
          <p:cNvPr id="91" name="직선 화살표 연결선 90"/>
          <p:cNvCxnSpPr/>
          <p:nvPr/>
        </p:nvCxnSpPr>
        <p:spPr bwMode="auto">
          <a:xfrm>
            <a:off x="7477674" y="4086181"/>
            <a:ext cx="838200" cy="81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직사각형 91"/>
          <p:cNvSpPr/>
          <p:nvPr/>
        </p:nvSpPr>
        <p:spPr>
          <a:xfrm>
            <a:off x="7618560" y="3853400"/>
            <a:ext cx="591829" cy="276999"/>
          </a:xfrm>
          <a:prstGeom prst="rect">
            <a:avLst/>
          </a:prstGeom>
        </p:spPr>
        <p:txBody>
          <a:bodyPr wrap="none">
            <a:spAutoFit/>
          </a:bodyPr>
          <a:lstStyle/>
          <a:p>
            <a:r>
              <a:rPr lang="en-US" altLang="ko-KR" dirty="0"/>
              <a:t>Gate 3</a:t>
            </a:r>
            <a:endParaRPr lang="ko-KR" altLang="en-US" dirty="0"/>
          </a:p>
        </p:txBody>
      </p:sp>
      <p:sp>
        <p:nvSpPr>
          <p:cNvPr id="120" name="직사각형 119"/>
          <p:cNvSpPr/>
          <p:nvPr/>
        </p:nvSpPr>
        <p:spPr>
          <a:xfrm>
            <a:off x="3046377" y="6145569"/>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21" name="직사각형 120"/>
          <p:cNvSpPr/>
          <p:nvPr/>
        </p:nvSpPr>
        <p:spPr>
          <a:xfrm>
            <a:off x="8205361" y="6092031"/>
            <a:ext cx="472151" cy="230089"/>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2" name="직사각형 121"/>
          <p:cNvSpPr/>
          <p:nvPr/>
        </p:nvSpPr>
        <p:spPr>
          <a:xfrm>
            <a:off x="3486298" y="6143800"/>
            <a:ext cx="432000" cy="204091"/>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23" name="직사각형 122"/>
          <p:cNvSpPr/>
          <p:nvPr/>
        </p:nvSpPr>
        <p:spPr>
          <a:xfrm>
            <a:off x="3922007" y="6141207"/>
            <a:ext cx="432000" cy="20927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24" name="직사각형 123"/>
          <p:cNvSpPr/>
          <p:nvPr/>
        </p:nvSpPr>
        <p:spPr>
          <a:xfrm>
            <a:off x="4350268" y="6143800"/>
            <a:ext cx="432000" cy="204091"/>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25" name="직사각형 124"/>
          <p:cNvSpPr/>
          <p:nvPr/>
        </p:nvSpPr>
        <p:spPr>
          <a:xfrm>
            <a:off x="4785309" y="6145569"/>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26" name="직사각형 125"/>
          <p:cNvSpPr/>
          <p:nvPr/>
        </p:nvSpPr>
        <p:spPr>
          <a:xfrm>
            <a:off x="5219311" y="6143800"/>
            <a:ext cx="432000" cy="204091"/>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27" name="직사각형 126"/>
          <p:cNvSpPr/>
          <p:nvPr/>
        </p:nvSpPr>
        <p:spPr>
          <a:xfrm>
            <a:off x="6531526" y="6145569"/>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28" name="직사각형 127"/>
          <p:cNvSpPr/>
          <p:nvPr/>
        </p:nvSpPr>
        <p:spPr>
          <a:xfrm>
            <a:off x="6962379" y="6143800"/>
            <a:ext cx="432000" cy="204091"/>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29" name="직사각형 128"/>
          <p:cNvSpPr/>
          <p:nvPr/>
        </p:nvSpPr>
        <p:spPr>
          <a:xfrm>
            <a:off x="5656710" y="6145569"/>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30" name="직사각형 129"/>
          <p:cNvSpPr/>
          <p:nvPr/>
        </p:nvSpPr>
        <p:spPr>
          <a:xfrm>
            <a:off x="6090667" y="6143800"/>
            <a:ext cx="432000" cy="204091"/>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sp>
        <p:nvSpPr>
          <p:cNvPr id="131" name="직사각형 130"/>
          <p:cNvSpPr/>
          <p:nvPr/>
        </p:nvSpPr>
        <p:spPr>
          <a:xfrm>
            <a:off x="7402481" y="6145569"/>
            <a:ext cx="432000" cy="200552"/>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32" name="직사각형 131"/>
          <p:cNvSpPr/>
          <p:nvPr/>
        </p:nvSpPr>
        <p:spPr>
          <a:xfrm>
            <a:off x="7831422" y="6143800"/>
            <a:ext cx="432000" cy="204091"/>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algn="ctr" eaLnBrk="1" fontAlgn="auto" latinLnBrk="1" hangingPunct="1">
              <a:spcBef>
                <a:spcPts val="0"/>
              </a:spcBef>
              <a:spcAft>
                <a:spcPts val="0"/>
              </a:spcAft>
            </a:pPr>
            <a:r>
              <a:rPr lang="en-US" altLang="ko-KR" sz="900" kern="0" dirty="0">
                <a:solidFill>
                  <a:prstClr val="white"/>
                </a:solidFill>
                <a:latin typeface="맑은 고딕" panose="020F0502020204030204"/>
                <a:ea typeface="맑은 고딕" panose="020B0503020000020004" pitchFamily="50" charset="-127"/>
              </a:rPr>
              <a:t>Ranging</a:t>
            </a:r>
            <a:endParaRPr lang="ko-KR" altLang="en-US" sz="900" kern="0" dirty="0">
              <a:solidFill>
                <a:prstClr val="white"/>
              </a:solidFill>
              <a:latin typeface="맑은 고딕" panose="020F0502020204030204"/>
              <a:ea typeface="맑은 고딕" panose="020B0503020000020004" pitchFamily="50" charset="-127"/>
            </a:endParaRPr>
          </a:p>
        </p:txBody>
      </p:sp>
      <p:cxnSp>
        <p:nvCxnSpPr>
          <p:cNvPr id="133" name="직선 화살표 연결선 132"/>
          <p:cNvCxnSpPr/>
          <p:nvPr/>
        </p:nvCxnSpPr>
        <p:spPr bwMode="auto">
          <a:xfrm flipV="1">
            <a:off x="3046376" y="6107266"/>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직사각형 139"/>
          <p:cNvSpPr/>
          <p:nvPr/>
        </p:nvSpPr>
        <p:spPr>
          <a:xfrm>
            <a:off x="2979658" y="5841679"/>
            <a:ext cx="591829" cy="276999"/>
          </a:xfrm>
          <a:prstGeom prst="rect">
            <a:avLst/>
          </a:prstGeom>
        </p:spPr>
        <p:txBody>
          <a:bodyPr wrap="none">
            <a:spAutoFit/>
          </a:bodyPr>
          <a:lstStyle/>
          <a:p>
            <a:r>
              <a:rPr lang="en-US" altLang="ko-KR" dirty="0"/>
              <a:t>Gate 1</a:t>
            </a:r>
            <a:endParaRPr lang="ko-KR" altLang="en-US" dirty="0"/>
          </a:p>
        </p:txBody>
      </p:sp>
      <p:sp>
        <p:nvSpPr>
          <p:cNvPr id="141" name="직사각형 140"/>
          <p:cNvSpPr/>
          <p:nvPr/>
        </p:nvSpPr>
        <p:spPr>
          <a:xfrm>
            <a:off x="3414474" y="5830267"/>
            <a:ext cx="591829" cy="276999"/>
          </a:xfrm>
          <a:prstGeom prst="rect">
            <a:avLst/>
          </a:prstGeom>
        </p:spPr>
        <p:txBody>
          <a:bodyPr wrap="none">
            <a:spAutoFit/>
          </a:bodyPr>
          <a:lstStyle/>
          <a:p>
            <a:r>
              <a:rPr lang="en-US" altLang="ko-KR" dirty="0"/>
              <a:t>Gate 2</a:t>
            </a:r>
            <a:endParaRPr lang="ko-KR" altLang="en-US" dirty="0"/>
          </a:p>
        </p:txBody>
      </p:sp>
      <p:cxnSp>
        <p:nvCxnSpPr>
          <p:cNvPr id="142" name="직선 화살표 연결선 141"/>
          <p:cNvCxnSpPr/>
          <p:nvPr/>
        </p:nvCxnSpPr>
        <p:spPr bwMode="auto">
          <a:xfrm flipV="1">
            <a:off x="3478376" y="6105547"/>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직선 화살표 연결선 142"/>
          <p:cNvCxnSpPr/>
          <p:nvPr/>
        </p:nvCxnSpPr>
        <p:spPr bwMode="auto">
          <a:xfrm flipV="1">
            <a:off x="3910346" y="6104658"/>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직선 화살표 연결선 143"/>
          <p:cNvCxnSpPr/>
          <p:nvPr/>
        </p:nvCxnSpPr>
        <p:spPr bwMode="auto">
          <a:xfrm flipV="1">
            <a:off x="4342346" y="6102939"/>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직선 화살표 연결선 144"/>
          <p:cNvCxnSpPr/>
          <p:nvPr/>
        </p:nvCxnSpPr>
        <p:spPr bwMode="auto">
          <a:xfrm flipV="1">
            <a:off x="4785050" y="6095870"/>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6" name="직사각형 145"/>
          <p:cNvSpPr/>
          <p:nvPr/>
        </p:nvSpPr>
        <p:spPr>
          <a:xfrm>
            <a:off x="4718332" y="5830283"/>
            <a:ext cx="591829" cy="276999"/>
          </a:xfrm>
          <a:prstGeom prst="rect">
            <a:avLst/>
          </a:prstGeom>
        </p:spPr>
        <p:txBody>
          <a:bodyPr wrap="none">
            <a:spAutoFit/>
          </a:bodyPr>
          <a:lstStyle/>
          <a:p>
            <a:r>
              <a:rPr lang="en-US" altLang="ko-KR" dirty="0"/>
              <a:t>Gate 5</a:t>
            </a:r>
            <a:endParaRPr lang="ko-KR" altLang="en-US" dirty="0"/>
          </a:p>
        </p:txBody>
      </p:sp>
      <p:sp>
        <p:nvSpPr>
          <p:cNvPr id="147" name="직사각형 146"/>
          <p:cNvSpPr/>
          <p:nvPr/>
        </p:nvSpPr>
        <p:spPr>
          <a:xfrm>
            <a:off x="5153148" y="5818871"/>
            <a:ext cx="591829" cy="276999"/>
          </a:xfrm>
          <a:prstGeom prst="rect">
            <a:avLst/>
          </a:prstGeom>
        </p:spPr>
        <p:txBody>
          <a:bodyPr wrap="none">
            <a:spAutoFit/>
          </a:bodyPr>
          <a:lstStyle/>
          <a:p>
            <a:r>
              <a:rPr lang="en-US" altLang="ko-KR" dirty="0"/>
              <a:t>Gate 6</a:t>
            </a:r>
            <a:endParaRPr lang="ko-KR" altLang="en-US" dirty="0"/>
          </a:p>
        </p:txBody>
      </p:sp>
      <p:cxnSp>
        <p:nvCxnSpPr>
          <p:cNvPr id="148" name="직선 화살표 연결선 147"/>
          <p:cNvCxnSpPr/>
          <p:nvPr/>
        </p:nvCxnSpPr>
        <p:spPr bwMode="auto">
          <a:xfrm flipV="1">
            <a:off x="5217050" y="6094151"/>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직선 화살표 연결선 148"/>
          <p:cNvCxnSpPr/>
          <p:nvPr/>
        </p:nvCxnSpPr>
        <p:spPr bwMode="auto">
          <a:xfrm flipV="1">
            <a:off x="5649020" y="6093262"/>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0" name="직선 화살표 연결선 149"/>
          <p:cNvCxnSpPr/>
          <p:nvPr/>
        </p:nvCxnSpPr>
        <p:spPr bwMode="auto">
          <a:xfrm flipV="1">
            <a:off x="6081020" y="6091543"/>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직선 화살표 연결선 150"/>
          <p:cNvCxnSpPr/>
          <p:nvPr/>
        </p:nvCxnSpPr>
        <p:spPr bwMode="auto">
          <a:xfrm flipV="1">
            <a:off x="6517747" y="6089773"/>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직선 화살표 연결선 153"/>
          <p:cNvCxnSpPr/>
          <p:nvPr/>
        </p:nvCxnSpPr>
        <p:spPr bwMode="auto">
          <a:xfrm flipV="1">
            <a:off x="6949747" y="6088054"/>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직선 화살표 연결선 154"/>
          <p:cNvCxnSpPr/>
          <p:nvPr/>
        </p:nvCxnSpPr>
        <p:spPr bwMode="auto">
          <a:xfrm flipV="1">
            <a:off x="7381717" y="6087165"/>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직선 화살표 연결선 155"/>
          <p:cNvCxnSpPr/>
          <p:nvPr/>
        </p:nvCxnSpPr>
        <p:spPr bwMode="auto">
          <a:xfrm flipV="1">
            <a:off x="7813717" y="6085446"/>
            <a:ext cx="4399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7" name="직사각형 156"/>
          <p:cNvSpPr/>
          <p:nvPr/>
        </p:nvSpPr>
        <p:spPr>
          <a:xfrm>
            <a:off x="3857390" y="5824904"/>
            <a:ext cx="591829" cy="276999"/>
          </a:xfrm>
          <a:prstGeom prst="rect">
            <a:avLst/>
          </a:prstGeom>
        </p:spPr>
        <p:txBody>
          <a:bodyPr wrap="none">
            <a:spAutoFit/>
          </a:bodyPr>
          <a:lstStyle/>
          <a:p>
            <a:r>
              <a:rPr lang="en-US" altLang="ko-KR" dirty="0"/>
              <a:t>Gate 3</a:t>
            </a:r>
            <a:endParaRPr lang="ko-KR" altLang="en-US" dirty="0"/>
          </a:p>
        </p:txBody>
      </p:sp>
      <p:sp>
        <p:nvSpPr>
          <p:cNvPr id="158" name="직사각형 157"/>
          <p:cNvSpPr/>
          <p:nvPr/>
        </p:nvSpPr>
        <p:spPr>
          <a:xfrm>
            <a:off x="4292206" y="5821692"/>
            <a:ext cx="591829" cy="276999"/>
          </a:xfrm>
          <a:prstGeom prst="rect">
            <a:avLst/>
          </a:prstGeom>
        </p:spPr>
        <p:txBody>
          <a:bodyPr wrap="none">
            <a:spAutoFit/>
          </a:bodyPr>
          <a:lstStyle/>
          <a:p>
            <a:r>
              <a:rPr lang="en-US" altLang="ko-KR" dirty="0"/>
              <a:t>Gate 4</a:t>
            </a:r>
            <a:endParaRPr lang="ko-KR" altLang="en-US" dirty="0"/>
          </a:p>
        </p:txBody>
      </p:sp>
      <p:sp>
        <p:nvSpPr>
          <p:cNvPr id="159" name="직사각형 158"/>
          <p:cNvSpPr/>
          <p:nvPr/>
        </p:nvSpPr>
        <p:spPr>
          <a:xfrm>
            <a:off x="5605532" y="5823812"/>
            <a:ext cx="591829" cy="276999"/>
          </a:xfrm>
          <a:prstGeom prst="rect">
            <a:avLst/>
          </a:prstGeom>
        </p:spPr>
        <p:txBody>
          <a:bodyPr wrap="none">
            <a:spAutoFit/>
          </a:bodyPr>
          <a:lstStyle/>
          <a:p>
            <a:r>
              <a:rPr lang="en-US" altLang="ko-KR" dirty="0"/>
              <a:t>Gate 1</a:t>
            </a:r>
            <a:endParaRPr lang="ko-KR" altLang="en-US" dirty="0"/>
          </a:p>
        </p:txBody>
      </p:sp>
      <p:sp>
        <p:nvSpPr>
          <p:cNvPr id="160" name="직사각형 159"/>
          <p:cNvSpPr/>
          <p:nvPr/>
        </p:nvSpPr>
        <p:spPr>
          <a:xfrm>
            <a:off x="6040348" y="5812400"/>
            <a:ext cx="591829" cy="276999"/>
          </a:xfrm>
          <a:prstGeom prst="rect">
            <a:avLst/>
          </a:prstGeom>
        </p:spPr>
        <p:txBody>
          <a:bodyPr wrap="none">
            <a:spAutoFit/>
          </a:bodyPr>
          <a:lstStyle/>
          <a:p>
            <a:r>
              <a:rPr lang="en-US" altLang="ko-KR" dirty="0"/>
              <a:t>Gate 2</a:t>
            </a:r>
            <a:endParaRPr lang="ko-KR" altLang="en-US" dirty="0"/>
          </a:p>
        </p:txBody>
      </p:sp>
      <p:sp>
        <p:nvSpPr>
          <p:cNvPr id="161" name="직사각형 160"/>
          <p:cNvSpPr/>
          <p:nvPr/>
        </p:nvSpPr>
        <p:spPr>
          <a:xfrm>
            <a:off x="7344206" y="5812416"/>
            <a:ext cx="591829" cy="276999"/>
          </a:xfrm>
          <a:prstGeom prst="rect">
            <a:avLst/>
          </a:prstGeom>
        </p:spPr>
        <p:txBody>
          <a:bodyPr wrap="none">
            <a:spAutoFit/>
          </a:bodyPr>
          <a:lstStyle/>
          <a:p>
            <a:r>
              <a:rPr lang="en-US" altLang="ko-KR" dirty="0"/>
              <a:t>Gate 5</a:t>
            </a:r>
            <a:endParaRPr lang="ko-KR" altLang="en-US" dirty="0"/>
          </a:p>
        </p:txBody>
      </p:sp>
      <p:sp>
        <p:nvSpPr>
          <p:cNvPr id="162" name="직사각형 161"/>
          <p:cNvSpPr/>
          <p:nvPr/>
        </p:nvSpPr>
        <p:spPr>
          <a:xfrm>
            <a:off x="7779022" y="5801004"/>
            <a:ext cx="591829" cy="276999"/>
          </a:xfrm>
          <a:prstGeom prst="rect">
            <a:avLst/>
          </a:prstGeom>
        </p:spPr>
        <p:txBody>
          <a:bodyPr wrap="none">
            <a:spAutoFit/>
          </a:bodyPr>
          <a:lstStyle/>
          <a:p>
            <a:r>
              <a:rPr lang="en-US" altLang="ko-KR" dirty="0"/>
              <a:t>Gate 6</a:t>
            </a:r>
            <a:endParaRPr lang="ko-KR" altLang="en-US" dirty="0"/>
          </a:p>
        </p:txBody>
      </p:sp>
      <p:sp>
        <p:nvSpPr>
          <p:cNvPr id="163" name="직사각형 162"/>
          <p:cNvSpPr/>
          <p:nvPr/>
        </p:nvSpPr>
        <p:spPr>
          <a:xfrm>
            <a:off x="6483264" y="5807037"/>
            <a:ext cx="591829" cy="276999"/>
          </a:xfrm>
          <a:prstGeom prst="rect">
            <a:avLst/>
          </a:prstGeom>
        </p:spPr>
        <p:txBody>
          <a:bodyPr wrap="none">
            <a:spAutoFit/>
          </a:bodyPr>
          <a:lstStyle/>
          <a:p>
            <a:r>
              <a:rPr lang="en-US" altLang="ko-KR" dirty="0"/>
              <a:t>Gate 3</a:t>
            </a:r>
            <a:endParaRPr lang="ko-KR" altLang="en-US" dirty="0"/>
          </a:p>
        </p:txBody>
      </p:sp>
      <p:sp>
        <p:nvSpPr>
          <p:cNvPr id="164" name="직사각형 163"/>
          <p:cNvSpPr/>
          <p:nvPr/>
        </p:nvSpPr>
        <p:spPr>
          <a:xfrm>
            <a:off x="6918080" y="5803825"/>
            <a:ext cx="591829" cy="276999"/>
          </a:xfrm>
          <a:prstGeom prst="rect">
            <a:avLst/>
          </a:prstGeom>
        </p:spPr>
        <p:txBody>
          <a:bodyPr wrap="none">
            <a:spAutoFit/>
          </a:bodyPr>
          <a:lstStyle/>
          <a:p>
            <a:r>
              <a:rPr lang="en-US" altLang="ko-KR" dirty="0"/>
              <a:t>Gate 4</a:t>
            </a:r>
            <a:endParaRPr lang="ko-KR" altLang="en-US" dirty="0"/>
          </a:p>
        </p:txBody>
      </p:sp>
      <p:cxnSp>
        <p:nvCxnSpPr>
          <p:cNvPr id="4102" name="직선 연결선 4101"/>
          <p:cNvCxnSpPr/>
          <p:nvPr/>
        </p:nvCxnSpPr>
        <p:spPr bwMode="auto">
          <a:xfrm>
            <a:off x="5656710" y="3768179"/>
            <a:ext cx="0" cy="270723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직사각형 194"/>
          <p:cNvSpPr/>
          <p:nvPr/>
        </p:nvSpPr>
        <p:spPr>
          <a:xfrm rot="3110730">
            <a:off x="5238283" y="5693489"/>
            <a:ext cx="260480" cy="254883"/>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4149" name="아래쪽 화살표 4148"/>
          <p:cNvSpPr/>
          <p:nvPr/>
        </p:nvSpPr>
        <p:spPr bwMode="auto">
          <a:xfrm>
            <a:off x="685800" y="4284096"/>
            <a:ext cx="381000" cy="676198"/>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4150" name="직사각형 4149"/>
              <p:cNvSpPr/>
              <p:nvPr/>
            </p:nvSpPr>
            <p:spPr>
              <a:xfrm>
                <a:off x="168734" y="5614823"/>
                <a:ext cx="1547218" cy="492443"/>
              </a:xfrm>
              <a:prstGeom prst="rect">
                <a:avLst/>
              </a:prstGeom>
            </p:spPr>
            <p:txBody>
              <a:bodyPr wrap="none">
                <a:spAutoFit/>
              </a:bodyPr>
              <a:lstStyle/>
              <a:p>
                <a:r>
                  <a:rPr lang="en-US" altLang="ko-KR" dirty="0">
                    <a:solidFill>
                      <a:srgbClr val="FF0000"/>
                    </a:solidFill>
                  </a:rPr>
                  <a:t>Number of Gates </a:t>
                </a:r>
                <a14:m>
                  <m:oMath xmlns:m="http://schemas.openxmlformats.org/officeDocument/2006/math">
                    <m:r>
                      <a:rPr lang="en-US" altLang="ko-KR" sz="1400" b="1" i="1" smtClean="0">
                        <a:solidFill>
                          <a:srgbClr val="FF0000"/>
                        </a:solidFill>
                        <a:latin typeface="Cambria Math" panose="02040503050406030204" pitchFamily="18" charset="0"/>
                        <a:ea typeface="Cambria Math" panose="02040503050406030204" pitchFamily="18" charset="0"/>
                      </a:rPr>
                      <m:t>×</m:t>
                    </m:r>
                  </m:oMath>
                </a14:m>
                <a:r>
                  <a:rPr lang="ko-KR" altLang="en-US" sz="1400" b="1" dirty="0">
                    <a:solidFill>
                      <a:srgbClr val="FF0000"/>
                    </a:solidFill>
                  </a:rPr>
                  <a:t> </a:t>
                </a:r>
                <a:r>
                  <a:rPr lang="en-US" altLang="ko-KR" sz="1400" b="1" dirty="0">
                    <a:solidFill>
                      <a:srgbClr val="FF0000"/>
                    </a:solidFill>
                  </a:rPr>
                  <a:t>2</a:t>
                </a:r>
              </a:p>
              <a:p>
                <a:endParaRPr lang="ko-KR" altLang="en-US" b="1" dirty="0">
                  <a:solidFill>
                    <a:srgbClr val="FF0000"/>
                  </a:solidFill>
                </a:endParaRPr>
              </a:p>
            </p:txBody>
          </p:sp>
        </mc:Choice>
        <mc:Fallback xmlns="">
          <p:sp>
            <p:nvSpPr>
              <p:cNvPr id="4150" name="직사각형 4149"/>
              <p:cNvSpPr>
                <a:spLocks noRot="1" noChangeAspect="1" noMove="1" noResize="1" noEditPoints="1" noAdjustHandles="1" noChangeArrowheads="1" noChangeShapeType="1" noTextEdit="1"/>
              </p:cNvSpPr>
              <p:nvPr/>
            </p:nvSpPr>
            <p:spPr>
              <a:xfrm>
                <a:off x="168734" y="5614823"/>
                <a:ext cx="1547218" cy="492443"/>
              </a:xfrm>
              <a:prstGeom prst="rect">
                <a:avLst/>
              </a:prstGeom>
              <a:blipFill>
                <a:blip r:embed="rId3"/>
                <a:stretch>
                  <a:fillRect l="-395" t="-2469" r="-791"/>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117904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Comments / Resolutions (2/2)</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NB data transmission may interfere with Wi-Fi   </a:t>
            </a:r>
          </a:p>
          <a:p>
            <a:pPr marL="685800" lvl="1">
              <a:lnSpc>
                <a:spcPct val="110000"/>
              </a:lnSpc>
              <a:spcBef>
                <a:spcPts val="1500"/>
              </a:spcBef>
              <a:buFontTx/>
              <a:buChar char="-"/>
            </a:pPr>
            <a:r>
              <a:rPr lang="en-US" altLang="ko-KR" sz="1200" dirty="0"/>
              <a:t>Time sensitive applications (e.g., gate payment) can use this feature for supporting the large number of devices simultaneously</a:t>
            </a:r>
          </a:p>
          <a:p>
            <a:pPr marL="685800" lvl="1">
              <a:lnSpc>
                <a:spcPct val="110000"/>
              </a:lnSpc>
              <a:spcBef>
                <a:spcPts val="1500"/>
              </a:spcBef>
              <a:buFontTx/>
              <a:buChar char="-"/>
            </a:pPr>
            <a:r>
              <a:rPr lang="en-US" altLang="ko-KR" sz="1200" dirty="0"/>
              <a:t>In general, a large scale network to support the large number of users (e.g., gate payment system) is deployed by well-designed network plan  </a:t>
            </a:r>
          </a:p>
          <a:p>
            <a:pPr marL="685800" lvl="1">
              <a:lnSpc>
                <a:spcPct val="110000"/>
              </a:lnSpc>
              <a:spcBef>
                <a:spcPts val="1500"/>
              </a:spcBef>
              <a:buFontTx/>
              <a:buChar char="-"/>
            </a:pPr>
            <a:r>
              <a:rPr lang="en-US" altLang="ko-KR" sz="1200" dirty="0"/>
              <a:t>By the network plan, the interference between NB and Wi-Fi can be minimized </a:t>
            </a:r>
            <a:br>
              <a:rPr lang="en-US" altLang="ko-KR" sz="1200" dirty="0"/>
            </a:br>
            <a:r>
              <a:rPr lang="en-US" altLang="ko-KR" sz="1200" dirty="0"/>
              <a:t>(e.g., Wi-Fi AP may use non-NB channels)</a:t>
            </a:r>
          </a:p>
          <a:p>
            <a:pPr marL="685800" lvl="1">
              <a:lnSpc>
                <a:spcPct val="110000"/>
              </a:lnSpc>
              <a:spcBef>
                <a:spcPts val="1500"/>
              </a:spcBef>
              <a:buFontTx/>
              <a:buChar char="-"/>
            </a:pPr>
            <a:endParaRPr lang="en-US" altLang="ko-KR" sz="1200" dirty="0"/>
          </a:p>
          <a:p>
            <a:pPr>
              <a:lnSpc>
                <a:spcPct val="110000"/>
              </a:lnSpc>
              <a:spcBef>
                <a:spcPts val="1500"/>
              </a:spcBef>
            </a:pPr>
            <a:endParaRPr lang="en-US" altLang="ko-KR" sz="1600" dirty="0"/>
          </a:p>
          <a:p>
            <a:pPr>
              <a:lnSpc>
                <a:spcPct val="110000"/>
              </a:lnSpc>
              <a:spcBef>
                <a:spcPts val="1500"/>
              </a:spcBef>
            </a:pPr>
            <a:endParaRPr lang="en-US" altLang="ko-KR"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6</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365053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1"/>
          <p:cNvSpPr>
            <a:spLocks noChangeArrowheads="1"/>
          </p:cNvSpPr>
          <p:nvPr/>
        </p:nvSpPr>
        <p:spPr bwMode="auto">
          <a:xfrm>
            <a:off x="4843780" y="1487345"/>
            <a:ext cx="4293870" cy="422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152352" numCol="1" anchor="ctr" anchorCtr="0" compatLnSpc="1">
            <a:prstTxWarp prst="textNoShape">
              <a:avLst/>
            </a:prstTxWarp>
            <a:spAutoFit/>
          </a:bodyPr>
          <a:lstStyle/>
          <a:p>
            <a:pPr>
              <a:buSzPct val="100000"/>
              <a:buFontTx/>
              <a:buAutoNum type="arabicPeriod"/>
            </a:pPr>
            <a:r>
              <a:rPr kumimoji="0" lang="en-US" altLang="ko-KR" sz="1050" b="1" i="0" u="none" strike="noStrike" cap="none" normalizeH="0" baseline="0" dirty="0">
                <a:ln>
                  <a:noFill/>
                </a:ln>
                <a:solidFill>
                  <a:schemeClr val="tx1"/>
                </a:solidFill>
                <a:effectLst/>
                <a:latin typeface="+mj-lt"/>
                <a:ea typeface="맑은 고딕" panose="020B0503020000020004" pitchFamily="50" charset="-127"/>
                <a:cs typeface="Times New Roman" panose="02020603050405020304" pitchFamily="18" charset="0"/>
              </a:rPr>
              <a:t>3 </a:t>
            </a:r>
            <a:r>
              <a:rPr kumimoji="0" lang="ko-KR" altLang="ko-KR" sz="1050" b="1" i="0" u="none" strike="noStrike" cap="none" normalizeH="0" baseline="0" dirty="0" err="1">
                <a:ln>
                  <a:noFill/>
                </a:ln>
                <a:solidFill>
                  <a:schemeClr val="tx1"/>
                </a:solidFill>
                <a:effectLst/>
                <a:latin typeface="+mj-lt"/>
                <a:ea typeface="맑은 고딕" panose="020B0503020000020004" pitchFamily="50" charset="-127"/>
                <a:cs typeface="Times New Roman" panose="02020603050405020304" pitchFamily="18" charset="0"/>
              </a:rPr>
              <a:t>M</a:t>
            </a:r>
            <a:r>
              <a:rPr kumimoji="0" lang="ko-KR" altLang="ko-KR" sz="1050" b="1" i="0" u="none" strike="noStrike" cap="none" normalizeH="0" baseline="0" dirty="0" err="1" bmk="">
                <a:ln>
                  <a:noFill/>
                </a:ln>
                <a:solidFill>
                  <a:schemeClr val="tx1"/>
                </a:solidFill>
                <a:effectLst/>
                <a:latin typeface="+mj-lt"/>
                <a:ea typeface="맑은 고딕" panose="020B0503020000020004" pitchFamily="50" charset="-127"/>
                <a:cs typeface="Times New Roman" panose="02020603050405020304" pitchFamily="18" charset="0"/>
              </a:rPr>
              <a:t>essage</a:t>
            </a:r>
            <a:r>
              <a:rPr kumimoji="0" lang="ko-KR" altLang="ko-KR" sz="1050" b="1" i="0" u="none" strike="noStrike" cap="none" normalizeH="0" baseline="0" dirty="0" bmk="">
                <a:ln>
                  <a:noFill/>
                </a:ln>
                <a:solidFill>
                  <a:schemeClr val="tx1"/>
                </a:solidFill>
                <a:effectLst/>
                <a:latin typeface="+mj-lt"/>
                <a:ea typeface="맑은 고딕" panose="020B0503020000020004" pitchFamily="50" charset="-127"/>
                <a:cs typeface="Times New Roman" panose="02020603050405020304" pitchFamily="18" charset="0"/>
              </a:rPr>
              <a:t> </a:t>
            </a:r>
            <a:r>
              <a:rPr kumimoji="0" lang="ko-KR" altLang="ko-KR" sz="1050" b="1" i="0" u="none" strike="noStrike" cap="none" normalizeH="0" baseline="0" dirty="0" err="1" bmk="">
                <a:ln>
                  <a:noFill/>
                </a:ln>
                <a:solidFill>
                  <a:schemeClr val="tx1"/>
                </a:solidFill>
                <a:effectLst/>
                <a:latin typeface="+mj-lt"/>
                <a:ea typeface="맑은 고딕" panose="020B0503020000020004" pitchFamily="50" charset="-127"/>
                <a:cs typeface="Times New Roman" panose="02020603050405020304" pitchFamily="18" charset="0"/>
              </a:rPr>
              <a:t>Format</a:t>
            </a:r>
            <a:endParaRPr kumimoji="0" lang="ko-KR" altLang="ja-JP" sz="1050" b="1" i="0" u="none" strike="noStrike" cap="none" normalizeH="0" baseline="0" dirty="0" bmk="">
              <a:ln>
                <a:noFill/>
              </a:ln>
              <a:solidFill>
                <a:schemeClr val="tx1"/>
              </a:solidFill>
              <a:effectLst/>
              <a:latin typeface="+mj-lt"/>
              <a:cs typeface="Times New Roman" panose="02020603050405020304" pitchFamily="18" charset="0"/>
            </a:endParaRPr>
          </a:p>
          <a:p>
            <a:pPr>
              <a:buSzPct val="100000"/>
            </a:pPr>
            <a:r>
              <a:rPr kumimoji="0" lang="en-US" altLang="ko-KR" sz="1050" b="1" i="0" u="none" strike="noStrike" cap="none" normalizeH="0" baseline="0" dirty="0" bmk="">
                <a:ln>
                  <a:noFill/>
                </a:ln>
                <a:solidFill>
                  <a:schemeClr val="tx1"/>
                </a:solidFill>
                <a:effectLst/>
                <a:latin typeface="+mj-lt"/>
                <a:ea typeface="Calibri" panose="020F0502020204030204" pitchFamily="34" charset="0"/>
                <a:cs typeface="Times New Roman" panose="02020603050405020304" pitchFamily="18" charset="0"/>
              </a:rPr>
              <a:t>1.3.1 </a:t>
            </a:r>
            <a:r>
              <a:rPr kumimoji="0" lang="ko-KR" altLang="ko-KR" sz="1050" b="1" i="0" u="none" strike="noStrike" cap="none" normalizeH="0" baseline="0" dirty="0" bmk="">
                <a:ln>
                  <a:noFill/>
                </a:ln>
                <a:solidFill>
                  <a:schemeClr val="tx1"/>
                </a:solidFill>
                <a:effectLst/>
                <a:latin typeface="+mj-lt"/>
                <a:ea typeface="Calibri" panose="020F0502020204030204" pitchFamily="34" charset="0"/>
                <a:cs typeface="Times New Roman" panose="02020603050405020304" pitchFamily="18" charset="0"/>
              </a:rPr>
              <a:t>NB </a:t>
            </a:r>
            <a:r>
              <a:rPr kumimoji="0" lang="ko-KR" altLang="ko-KR" sz="1050" b="1" i="0" u="none" strike="noStrike" cap="none" normalizeH="0" baseline="0" dirty="0" err="1" bmk="">
                <a:ln>
                  <a:noFill/>
                </a:ln>
                <a:solidFill>
                  <a:schemeClr val="tx1"/>
                </a:solidFill>
                <a:effectLst/>
                <a:latin typeface="+mj-lt"/>
                <a:ea typeface="Calibri" panose="020F0502020204030204" pitchFamily="34" charset="0"/>
                <a:cs typeface="Times New Roman" panose="02020603050405020304" pitchFamily="18" charset="0"/>
              </a:rPr>
              <a:t>Allocation</a:t>
            </a:r>
            <a:r>
              <a:rPr kumimoji="0" lang="ko-KR" altLang="ko-KR" sz="1050" b="1" i="0" u="none" strike="noStrike" cap="none" normalizeH="0" baseline="0" dirty="0" bmk="">
                <a:ln>
                  <a:noFill/>
                </a:ln>
                <a:solidFill>
                  <a:schemeClr val="tx1"/>
                </a:solidFill>
                <a:effectLst/>
                <a:latin typeface="+mj-lt"/>
                <a:ea typeface="Calibri" panose="020F0502020204030204" pitchFamily="34" charset="0"/>
                <a:cs typeface="Times New Roman" panose="02020603050405020304" pitchFamily="18" charset="0"/>
              </a:rPr>
              <a:t> IE</a:t>
            </a:r>
          </a:p>
          <a:p>
            <a:pPr>
              <a:buSzPct val="100000"/>
            </a:pP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The NB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Allocation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IE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is</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used</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by</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initiator</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to</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send</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the</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NB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resource</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allocation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information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to</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responder</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in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unicast</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frame</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The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content</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field</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of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the</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NB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Allocation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IE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shall</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be</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formatted</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as</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shown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in</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a:t>
            </a:r>
            <a:r>
              <a:rPr kumimoji="0" lang="ko-KR" altLang="ko-KR" sz="1100" b="0" i="0" u="none" strike="noStrike" cap="none" normalizeH="0" baseline="0" dirty="0" err="1" bmk="">
                <a:ln>
                  <a:noFill/>
                </a:ln>
                <a:solidFill>
                  <a:schemeClr val="tx1"/>
                </a:solidFill>
                <a:effectLst/>
                <a:latin typeface="+mj-lt"/>
                <a:ea typeface="맑은 고딕" panose="020B0503020000020004" pitchFamily="50" charset="-127"/>
              </a:rPr>
              <a:t>Figure</a:t>
            </a:r>
            <a:r>
              <a:rPr kumimoji="0" lang="ko-KR" altLang="ko-KR" sz="1100" b="0" i="0" u="none" strike="noStrike" cap="none" normalizeH="0" baseline="0" dirty="0" bmk="">
                <a:ln>
                  <a:noFill/>
                </a:ln>
                <a:solidFill>
                  <a:schemeClr val="tx1"/>
                </a:solidFill>
                <a:effectLst/>
                <a:latin typeface="+mj-lt"/>
                <a:ea typeface="맑은 고딕" panose="020B0503020000020004" pitchFamily="50" charset="-127"/>
              </a:rPr>
              <a:t> 2.</a:t>
            </a:r>
            <a:endParaRPr kumimoji="0" lang="en-US" altLang="ko-KR" sz="11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lang="en-US" altLang="ko-KR" sz="200" dirty="0" bmk="">
              <a:latin typeface="+mj-lt"/>
              <a:ea typeface="맑은 고딕" panose="020B0503020000020004" pitchFamily="50" charset="-127"/>
            </a:endParaRPr>
          </a:p>
          <a:p>
            <a:pPr>
              <a:buSzPct val="100000"/>
            </a:pPr>
            <a:endParaRPr kumimoji="0" lang="en-US" altLang="ko-KR" sz="200" b="0" i="0" u="none" strike="noStrike" cap="none" normalizeH="0" baseline="0" dirty="0" bmk="">
              <a:ln>
                <a:noFill/>
              </a:ln>
              <a:solidFill>
                <a:schemeClr val="tx1"/>
              </a:solidFill>
              <a:effectLst/>
              <a:latin typeface="+mj-lt"/>
              <a:ea typeface="맑은 고딕" panose="020B0503020000020004" pitchFamily="50" charset="-127"/>
            </a:endParaRPr>
          </a:p>
          <a:p>
            <a:pPr>
              <a:buSzPct val="100000"/>
            </a:pPr>
            <a:endParaRPr kumimoji="0" lang="ko-KR" altLang="ko-KR" sz="200" b="0" i="0" u="none" strike="noStrike" cap="none" normalizeH="0" baseline="0" dirty="0" bmk="">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900" b="1" i="0" u="none" strike="noStrike" cap="none" normalizeH="0" baseline="0" dirty="0" bmk="">
                <a:ln>
                  <a:noFill/>
                </a:ln>
                <a:solidFill>
                  <a:schemeClr val="tx1"/>
                </a:solidFill>
                <a:effectLst/>
                <a:latin typeface="+mj-lt"/>
                <a:ea typeface="Times New Roman" panose="02020603050405020304" pitchFamily="18" charset="0"/>
                <a:cs typeface="Arial" panose="020B0604020202020204" pitchFamily="34" charset="0"/>
              </a:rPr>
              <a:t>Figure 2 Control Field of the Scheduling IE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ko-KR" sz="900" b="1" dirty="0" bmk="">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ko-KR" sz="200" b="0" i="0" u="none" strike="noStrike" cap="none" normalizeH="0" baseline="0" dirty="0" bmk="">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bmk="">
                <a:ln>
                  <a:noFill/>
                </a:ln>
                <a:solidFill>
                  <a:schemeClr val="tx1"/>
                </a:solidFill>
                <a:effectLst/>
                <a:latin typeface="+mj-lt"/>
                <a:ea typeface="맑은 고딕" panose="020B0503020000020004" pitchFamily="50" charset="-127"/>
              </a:rPr>
              <a:t>Address Size field specifies the size of the address used in NB Allocation IE.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200" b="0" i="0" u="none" strike="noStrike" cap="none" normalizeH="0" baseline="0" dirty="0" bmk="_Ref126240015">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bmk="_Ref126240015">
                <a:ln>
                  <a:noFill/>
                </a:ln>
                <a:solidFill>
                  <a:schemeClr val="tx1"/>
                </a:solidFill>
                <a:effectLst/>
                <a:latin typeface="+mj-lt"/>
                <a:ea typeface="맑은 고딕" panose="020B0503020000020004" pitchFamily="50" charset="-127"/>
              </a:rPr>
              <a:t>Address field identifies the participating device. The size of the Address field is specified by the Address Size field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200" b="0" i="0" u="none" strike="noStrike" cap="none" normalizeH="0" baseline="0" dirty="0" bmk="_Ref126240015">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bmk="_Ref126240015">
                <a:ln>
                  <a:noFill/>
                </a:ln>
                <a:solidFill>
                  <a:schemeClr val="tx1"/>
                </a:solidFill>
                <a:effectLst/>
                <a:latin typeface="+mj-lt"/>
                <a:ea typeface="맑은 고딕" panose="020B0503020000020004" pitchFamily="50" charset="-127"/>
              </a:rPr>
              <a:t>NB Channel field is used to assign a NB channel index to device identified by the address field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200" b="0" i="0" u="none" strike="noStrike" cap="none" normalizeH="0" baseline="0" dirty="0" bmk="_Ref126240015">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bmk="_Ref126240015">
                <a:ln>
                  <a:noFill/>
                </a:ln>
                <a:solidFill>
                  <a:schemeClr val="tx1"/>
                </a:solidFill>
                <a:effectLst/>
                <a:latin typeface="+mj-lt"/>
                <a:ea typeface="맑은 고딕" panose="020B0503020000020004" pitchFamily="50" charset="-127"/>
              </a:rPr>
              <a:t>NB PHY specifies the NB PHY configuration index.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200" b="0" i="0" u="none" strike="noStrike" cap="none" normalizeH="0" baseline="0" dirty="0" bmk="_Ref126240015">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bmk="_Ref126240015">
                <a:ln>
                  <a:noFill/>
                </a:ln>
                <a:solidFill>
                  <a:schemeClr val="tx1"/>
                </a:solidFill>
                <a:effectLst/>
                <a:latin typeface="+mj-lt"/>
                <a:ea typeface="맑은 고딕" panose="020B0503020000020004" pitchFamily="50" charset="-127"/>
              </a:rPr>
              <a:t>Transmission Offset field specifies the remaining until the start of NB packet in the channel specified by NB Channel field  relative to the end of NB allocation packet</a:t>
            </a:r>
            <a:r>
              <a:rPr kumimoji="0" lang="en-US" altLang="ko-KR" sz="1100" b="0" i="0" u="none" strike="noStrike" cap="none" normalizeH="0" baseline="0" dirty="0">
                <a:ln>
                  <a:noFill/>
                </a:ln>
                <a:solidFill>
                  <a:schemeClr val="tx1"/>
                </a:solidFill>
                <a:effectLst/>
                <a:latin typeface="+mj-lt"/>
                <a:ea typeface="맑은 고딕" panose="020B0503020000020004" pitchFamily="50" charset="-127"/>
              </a:rPr>
              <a:t>.</a:t>
            </a:r>
            <a:endParaRPr kumimoji="0" lang="en-US" altLang="ko-KR" sz="1600" b="0" i="0" u="none" strike="noStrike" cap="none" normalizeH="0" baseline="0" dirty="0">
              <a:ln>
                <a:noFill/>
              </a:ln>
              <a:solidFill>
                <a:schemeClr val="tx1"/>
              </a:solidFill>
              <a:effectLst/>
              <a:latin typeface="+mj-lt"/>
            </a:endParaRP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TFD </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7</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
        <p:nvSpPr>
          <p:cNvPr id="8" name="Rectangle 9"/>
          <p:cNvSpPr>
            <a:spLocks noChangeArrowheads="1"/>
          </p:cNvSpPr>
          <p:nvPr/>
        </p:nvSpPr>
        <p:spPr bwMode="auto">
          <a:xfrm>
            <a:off x="-76200" y="1321151"/>
            <a:ext cx="4800600" cy="2100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152352"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Pct val="100000"/>
              <a:buFontTx/>
              <a:buAutoNum type="arabicPeriod"/>
              <a:tabLst/>
            </a:pPr>
            <a:r>
              <a:rPr kumimoji="0" lang="en-US" altLang="ko-KR" sz="1050" b="1" i="0" u="none" strike="noStrike" cap="none" normalizeH="0" baseline="0" dirty="0">
                <a:ln>
                  <a:noFill/>
                </a:ln>
                <a:solidFill>
                  <a:schemeClr val="tx1"/>
                </a:solidFill>
                <a:effectLst/>
                <a:latin typeface="+mj-lt"/>
                <a:cs typeface="Times New Roman" panose="02020603050405020304" pitchFamily="18" charset="0"/>
              </a:rPr>
              <a:t>2 </a:t>
            </a:r>
            <a:r>
              <a:rPr kumimoji="0" lang="ko-KR" altLang="ja-JP" sz="1050" b="1" i="0" u="none" strike="noStrike" cap="none" normalizeH="0" baseline="0" dirty="0" err="1">
                <a:ln>
                  <a:noFill/>
                </a:ln>
                <a:solidFill>
                  <a:schemeClr val="tx1"/>
                </a:solidFill>
                <a:effectLst/>
                <a:latin typeface="+mj-lt"/>
                <a:cs typeface="Times New Roman" panose="02020603050405020304" pitchFamily="18" charset="0"/>
              </a:rPr>
              <a:t>B</a:t>
            </a:r>
            <a:r>
              <a:rPr kumimoji="0" lang="ko-KR" altLang="ja-JP" sz="1050" b="1" i="0" u="none" strike="noStrike" cap="none" normalizeH="0" baseline="0" dirty="0" err="1" bmk="">
                <a:ln>
                  <a:noFill/>
                </a:ln>
                <a:solidFill>
                  <a:schemeClr val="tx1"/>
                </a:solidFill>
                <a:effectLst/>
                <a:latin typeface="+mj-lt"/>
                <a:cs typeface="Times New Roman" panose="02020603050405020304" pitchFamily="18" charset="0"/>
              </a:rPr>
              <a:t>asic</a:t>
            </a:r>
            <a:r>
              <a:rPr kumimoji="0" lang="ko-KR" altLang="ja-JP" sz="1050" b="1" i="0" u="none" strike="noStrike" cap="none" normalizeH="0" baseline="0" dirty="0" bmk="">
                <a:ln>
                  <a:noFill/>
                </a:ln>
                <a:solidFill>
                  <a:schemeClr val="tx1"/>
                </a:solidFill>
                <a:effectLst/>
                <a:latin typeface="+mj-lt"/>
                <a:cs typeface="Times New Roman" panose="02020603050405020304" pitchFamily="18" charset="0"/>
              </a:rPr>
              <a:t> </a:t>
            </a:r>
            <a:r>
              <a:rPr kumimoji="0" lang="ko-KR" altLang="ja-JP" sz="1050" b="1" i="0" u="none" strike="noStrike" cap="none" normalizeH="0" baseline="0" dirty="0" err="1" bmk="">
                <a:ln>
                  <a:noFill/>
                </a:ln>
                <a:solidFill>
                  <a:schemeClr val="tx1"/>
                </a:solidFill>
                <a:effectLst/>
                <a:latin typeface="+mj-lt"/>
                <a:cs typeface="Times New Roman" panose="02020603050405020304" pitchFamily="18" charset="0"/>
              </a:rPr>
              <a:t>Operation</a:t>
            </a:r>
            <a:endParaRPr kumimoji="0" lang="ko-KR" altLang="ja-JP" sz="1050" b="1" i="0" u="none" strike="noStrike" cap="none" normalizeH="0" baseline="0" dirty="0">
              <a:ln>
                <a:noFill/>
              </a:ln>
              <a:solidFill>
                <a:schemeClr val="tx1"/>
              </a:solidFill>
              <a:effectLst/>
              <a:latin typeface="+mj-lt"/>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Pct val="100000"/>
              <a:tabLst/>
            </a:pPr>
            <a:r>
              <a:rPr kumimoji="0" lang="en-US" altLang="ko-KR" sz="1100" b="0" i="0" u="none" strike="noStrike" cap="none" normalizeH="0" baseline="0" dirty="0">
                <a:ln>
                  <a:noFill/>
                </a:ln>
                <a:solidFill>
                  <a:schemeClr val="tx1"/>
                </a:solidFill>
                <a:effectLst/>
                <a:latin typeface="+mj-lt"/>
                <a:ea typeface="맑은 고딕" panose="020B0503020000020004" pitchFamily="50" charset="-127"/>
              </a:rPr>
              <a:t>Initiator may transmit a NB allocation packet during measurement report phase followed by ranging phase. The NB allocation packet shall include NB Allocation IE to responder(s). After ranging phase, ERDEVs are scheduled in the measurement phase to exchange the required information for NB data communications. In the example Figure 1, the initiator send NB allocation packet including NB Allocation IE with NB channel and offset to responder for starting NB data communication during measurement phase.</a:t>
            </a:r>
            <a:endParaRPr kumimoji="0" lang="en-US" altLang="ko-KR" sz="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1600" b="0" i="0" u="none" strike="noStrike" cap="none" normalizeH="0" baseline="0" dirty="0">
              <a:ln>
                <a:noFill/>
              </a:ln>
              <a:solidFill>
                <a:schemeClr val="tx1"/>
              </a:solidFill>
              <a:effectLst/>
              <a:latin typeface="+mj-lt"/>
            </a:endParaRPr>
          </a:p>
        </p:txBody>
      </p:sp>
      <p:sp>
        <p:nvSpPr>
          <p:cNvPr id="9" name="Rectangle 10"/>
          <p:cNvSpPr>
            <a:spLocks noChangeArrowheads="1"/>
          </p:cNvSpPr>
          <p:nvPr/>
        </p:nvSpPr>
        <p:spPr bwMode="auto">
          <a:xfrm>
            <a:off x="400050" y="4648840"/>
            <a:ext cx="4384040"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a:ln>
                  <a:noFill/>
                </a:ln>
                <a:solidFill>
                  <a:schemeClr val="tx1"/>
                </a:solidFill>
                <a:effectLst/>
                <a:latin typeface="+mj-lt"/>
                <a:ea typeface="Times New Roman" panose="02020603050405020304" pitchFamily="18" charset="0"/>
                <a:cs typeface="Times New Roman" panose="02020603050405020304" pitchFamily="18" charset="0"/>
              </a:rPr>
              <a:t>Figure 1 NB Data Communication Triggered by </a:t>
            </a:r>
            <a:r>
              <a:rPr lang="en-US" altLang="ko-KR" sz="900" b="1" dirty="0">
                <a:latin typeface="+mj-lt"/>
                <a:ea typeface="Times New Roman" panose="02020603050405020304" pitchFamily="18" charset="0"/>
                <a:cs typeface="Times New Roman" panose="02020603050405020304" pitchFamily="18" charset="0"/>
              </a:rPr>
              <a:t>NB</a:t>
            </a:r>
            <a:r>
              <a:rPr lang="ko-KR" altLang="en-US" sz="900" b="1" dirty="0">
                <a:latin typeface="+mj-lt"/>
                <a:ea typeface="Times New Roman" panose="02020603050405020304" pitchFamily="18" charset="0"/>
                <a:cs typeface="Times New Roman" panose="02020603050405020304" pitchFamily="18" charset="0"/>
              </a:rPr>
              <a:t> </a:t>
            </a:r>
            <a:r>
              <a:rPr kumimoji="0" lang="en-US" altLang="ko-KR" sz="900" b="1" i="0" u="none" strike="noStrike" cap="none" normalizeH="0" baseline="0" dirty="0">
                <a:ln>
                  <a:noFill/>
                </a:ln>
                <a:solidFill>
                  <a:schemeClr val="tx1"/>
                </a:solidFill>
                <a:effectLst/>
                <a:latin typeface="+mj-lt"/>
                <a:ea typeface="Times New Roman" panose="02020603050405020304" pitchFamily="18" charset="0"/>
                <a:cs typeface="Times New Roman" panose="02020603050405020304" pitchFamily="18" charset="0"/>
              </a:rPr>
              <a:t>Allocation Packe</a:t>
            </a:r>
            <a:r>
              <a:rPr lang="en-US" altLang="ko-KR" sz="900" b="1" dirty="0">
                <a:latin typeface="+mj-lt"/>
                <a:ea typeface="Times New Roman" panose="02020603050405020304" pitchFamily="18" charset="0"/>
                <a:cs typeface="Times New Roman" panose="02020603050405020304" pitchFamily="18" charset="0"/>
              </a:rPr>
              <a:t>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900" b="1" i="0" u="none" strike="noStrike" cap="none" normalizeH="0" baseline="0" dirty="0">
              <a:ln>
                <a:noFill/>
              </a:ln>
              <a:solidFill>
                <a:schemeClr val="tx1"/>
              </a:solidFill>
              <a:effectLst/>
              <a:latin typeface="+mj-l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200" b="0" i="0" u="none" strike="noStrike" cap="none" normalizeH="0" baseline="0" dirty="0">
              <a:ln>
                <a:noFill/>
              </a:ln>
              <a:solidFill>
                <a:schemeClr val="tx1"/>
              </a:solidFill>
              <a:effectLst/>
              <a:latin typeface="+mj-lt"/>
            </a:endParaRPr>
          </a:p>
          <a:p>
            <a:r>
              <a:rPr lang="en-US" altLang="ko-KR" sz="1100" dirty="0">
                <a:latin typeface="+mj-lt"/>
                <a:ea typeface="맑은 고딕" panose="020B0503020000020004" pitchFamily="50" charset="-127"/>
              </a:rPr>
              <a:t>At the end of time offset, initiator shall transmit NB packet on the allocated NB channel. The responder may listen for incoming NB packet. Once the responder has received NB packet, it may transmit NB packet.</a:t>
            </a:r>
            <a:endParaRPr lang="ko-KR" altLang="ko-KR" sz="1100" dirty="0">
              <a:latin typeface="+mj-lt"/>
              <a:ea typeface="맑은 고딕" panose="020B0503020000020004"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1600" b="0" i="0" u="none" strike="noStrike" cap="none" normalizeH="0" baseline="0" dirty="0">
              <a:ln>
                <a:noFill/>
              </a:ln>
              <a:solidFill>
                <a:schemeClr val="tx1"/>
              </a:solidFill>
              <a:effectLst/>
              <a:latin typeface="+mj-lt"/>
            </a:endParaRPr>
          </a:p>
        </p:txBody>
      </p:sp>
      <p:cxnSp>
        <p:nvCxnSpPr>
          <p:cNvPr id="11" name="직선 연결선 10"/>
          <p:cNvCxnSpPr/>
          <p:nvPr/>
        </p:nvCxnSpPr>
        <p:spPr bwMode="auto">
          <a:xfrm>
            <a:off x="4784090" y="1676400"/>
            <a:ext cx="0" cy="4622497"/>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표 11"/>
          <p:cNvGraphicFramePr>
            <a:graphicFrameLocks noGrp="1"/>
          </p:cNvGraphicFramePr>
          <p:nvPr>
            <p:extLst>
              <p:ext uri="{D42A27DB-BD31-4B8C-83A1-F6EECF244321}">
                <p14:modId xmlns:p14="http://schemas.microsoft.com/office/powerpoint/2010/main" val="701446755"/>
              </p:ext>
            </p:extLst>
          </p:nvPr>
        </p:nvGraphicFramePr>
        <p:xfrm>
          <a:off x="4918710" y="2667000"/>
          <a:ext cx="4072890" cy="609600"/>
        </p:xfrm>
        <a:graphic>
          <a:graphicData uri="http://schemas.openxmlformats.org/drawingml/2006/table">
            <a:tbl>
              <a:tblPr firstRow="1" firstCol="1" bandRow="1">
                <a:tableStyleId>{5940675A-B579-460E-94D1-54222C63F5DA}</a:tableStyleId>
              </a:tblPr>
              <a:tblGrid>
                <a:gridCol w="678815">
                  <a:extLst>
                    <a:ext uri="{9D8B030D-6E8A-4147-A177-3AD203B41FA5}">
                      <a16:colId xmlns:a16="http://schemas.microsoft.com/office/drawing/2014/main" val="1399539217"/>
                    </a:ext>
                  </a:extLst>
                </a:gridCol>
                <a:gridCol w="678815">
                  <a:extLst>
                    <a:ext uri="{9D8B030D-6E8A-4147-A177-3AD203B41FA5}">
                      <a16:colId xmlns:a16="http://schemas.microsoft.com/office/drawing/2014/main" val="234313308"/>
                    </a:ext>
                  </a:extLst>
                </a:gridCol>
                <a:gridCol w="678815">
                  <a:extLst>
                    <a:ext uri="{9D8B030D-6E8A-4147-A177-3AD203B41FA5}">
                      <a16:colId xmlns:a16="http://schemas.microsoft.com/office/drawing/2014/main" val="3855245963"/>
                    </a:ext>
                  </a:extLst>
                </a:gridCol>
                <a:gridCol w="678815">
                  <a:extLst>
                    <a:ext uri="{9D8B030D-6E8A-4147-A177-3AD203B41FA5}">
                      <a16:colId xmlns:a16="http://schemas.microsoft.com/office/drawing/2014/main" val="1212049553"/>
                    </a:ext>
                  </a:extLst>
                </a:gridCol>
                <a:gridCol w="678815">
                  <a:extLst>
                    <a:ext uri="{9D8B030D-6E8A-4147-A177-3AD203B41FA5}">
                      <a16:colId xmlns:a16="http://schemas.microsoft.com/office/drawing/2014/main" val="4258257534"/>
                    </a:ext>
                  </a:extLst>
                </a:gridCol>
                <a:gridCol w="678815">
                  <a:extLst>
                    <a:ext uri="{9D8B030D-6E8A-4147-A177-3AD203B41FA5}">
                      <a16:colId xmlns:a16="http://schemas.microsoft.com/office/drawing/2014/main" val="2599401620"/>
                    </a:ext>
                  </a:extLst>
                </a:gridCol>
              </a:tblGrid>
              <a:tr h="245785">
                <a:tc>
                  <a:txBody>
                    <a:bodyPr/>
                    <a:lstStyle/>
                    <a:p>
                      <a:pPr algn="ctr">
                        <a:spcAft>
                          <a:spcPts val="0"/>
                        </a:spcAft>
                      </a:pPr>
                      <a:r>
                        <a:rPr lang="x-none" sz="700">
                          <a:effectLst/>
                        </a:rPr>
                        <a:t>Bits : 2</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a:effectLst/>
                        </a:rPr>
                        <a:t>6</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dirty="0">
                          <a:effectLst/>
                        </a:rPr>
                        <a:t>Octets : 2/3/8</a:t>
                      </a:r>
                      <a:endParaRPr lang="ko-KR"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a:effectLst/>
                        </a:rPr>
                        <a:t>Octets : 2</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a:effectLst/>
                        </a:rPr>
                        <a:t>1</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a:effectLst/>
                        </a:rPr>
                        <a:t>4</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80224392"/>
                  </a:ext>
                </a:extLst>
              </a:tr>
              <a:tr h="363815">
                <a:tc>
                  <a:txBody>
                    <a:bodyPr/>
                    <a:lstStyle/>
                    <a:p>
                      <a:pPr algn="ctr">
                        <a:spcAft>
                          <a:spcPts val="0"/>
                        </a:spcAft>
                      </a:pPr>
                      <a:r>
                        <a:rPr lang="x-none" sz="700">
                          <a:effectLst/>
                        </a:rPr>
                        <a:t>Address</a:t>
                      </a:r>
                      <a:endParaRPr lang="ko-KR" sz="1000">
                        <a:effectLst/>
                      </a:endParaRPr>
                    </a:p>
                    <a:p>
                      <a:pPr algn="ctr">
                        <a:spcAft>
                          <a:spcPts val="0"/>
                        </a:spcAft>
                      </a:pPr>
                      <a:r>
                        <a:rPr lang="x-none" sz="700">
                          <a:effectLst/>
                        </a:rPr>
                        <a:t>Size</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a:effectLst/>
                        </a:rPr>
                        <a:t>Reserved</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dirty="0">
                          <a:effectLst/>
                        </a:rPr>
                        <a:t>Address</a:t>
                      </a:r>
                      <a:endParaRPr lang="ko-KR"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a:effectLst/>
                        </a:rPr>
                        <a:t>NB Channel</a:t>
                      </a:r>
                      <a:endParaRPr lang="ko-KR"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dirty="0">
                          <a:effectLst/>
                        </a:rPr>
                        <a:t>NB </a:t>
                      </a:r>
                      <a:br>
                        <a:rPr lang="x-none" sz="700" dirty="0">
                          <a:effectLst/>
                        </a:rPr>
                      </a:br>
                      <a:r>
                        <a:rPr lang="x-none" sz="700" dirty="0">
                          <a:effectLst/>
                        </a:rPr>
                        <a:t>PHY</a:t>
                      </a:r>
                      <a:endParaRPr lang="ko-KR"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x-none" sz="700" dirty="0">
                          <a:effectLst/>
                        </a:rPr>
                        <a:t>Transmission</a:t>
                      </a:r>
                      <a:br>
                        <a:rPr lang="x-none" sz="700" dirty="0">
                          <a:effectLst/>
                        </a:rPr>
                      </a:br>
                      <a:r>
                        <a:rPr lang="x-none" sz="700" dirty="0">
                          <a:effectLst/>
                        </a:rPr>
                        <a:t>Offset</a:t>
                      </a:r>
                      <a:endParaRPr lang="ko-KR"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09708447"/>
                  </a:ext>
                </a:extLst>
              </a:tr>
            </a:tbl>
          </a:graphicData>
        </a:graphic>
      </p:graphicFrame>
      <p:pic>
        <p:nvPicPr>
          <p:cNvPr id="4" name="그림 3">
            <a:extLst>
              <a:ext uri="{FF2B5EF4-FFF2-40B4-BE49-F238E27FC236}">
                <a16:creationId xmlns:a16="http://schemas.microsoft.com/office/drawing/2014/main" id="{B5D10C7E-3659-3CEB-E441-BEAA6DB0FC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221259"/>
            <a:ext cx="4509769" cy="1219504"/>
          </a:xfrm>
          <a:prstGeom prst="rect">
            <a:avLst/>
          </a:prstGeom>
          <a:noFill/>
        </p:spPr>
      </p:pic>
    </p:spTree>
    <p:extLst>
      <p:ext uri="{BB962C8B-B14F-4D97-AF65-F5344CB8AC3E}">
        <p14:creationId xmlns:p14="http://schemas.microsoft.com/office/powerpoint/2010/main" val="293484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1" y="2971800"/>
            <a:ext cx="7772400" cy="1066800"/>
          </a:xfrm>
        </p:spPr>
        <p:txBody>
          <a:bodyPr/>
          <a:lstStyle/>
          <a:p>
            <a:r>
              <a:rPr lang="en-IN" dirty="0"/>
              <a:t>Thank You</a:t>
            </a:r>
          </a:p>
        </p:txBody>
      </p:sp>
      <p:sp>
        <p:nvSpPr>
          <p:cNvPr id="5" name="Slide Number Placeholder 4"/>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8</a:t>
            </a:fld>
            <a:endParaRPr lang="en-US" altLang="en-US"/>
          </a:p>
        </p:txBody>
      </p:sp>
      <p:sp>
        <p:nvSpPr>
          <p:cNvPr id="6" name="Footer Placeholder 5"/>
          <p:cNvSpPr>
            <a:spLocks noGrp="1"/>
          </p:cNvSpPr>
          <p:nvPr>
            <p:ph type="ftr" sz="quarter" idx="11"/>
          </p:nvPr>
        </p:nvSpPr>
        <p:spPr/>
        <p:txBody>
          <a:bodyPr/>
          <a:lstStyle/>
          <a:p>
            <a:r>
              <a:rPr lang="da-DK" altLang="en-US" dirty="0"/>
              <a:t>Mingyu Lee(Samsung Electronics)</a:t>
            </a:r>
            <a:endParaRPr lang="en-US" altLang="en-US" dirty="0"/>
          </a:p>
        </p:txBody>
      </p:sp>
    </p:spTree>
    <p:extLst>
      <p:ext uri="{BB962C8B-B14F-4D97-AF65-F5344CB8AC3E}">
        <p14:creationId xmlns:p14="http://schemas.microsoft.com/office/powerpoint/2010/main" val="5833139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21873</TotalTime>
  <Words>1420</Words>
  <Application>Microsoft Office PowerPoint</Application>
  <PresentationFormat>화면 슬라이드 쇼(4:3)</PresentationFormat>
  <Paragraphs>251</Paragraphs>
  <Slides>8</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SamsungOneKoreanOTF 600</vt:lpstr>
      <vt:lpstr>맑은 고딕</vt:lpstr>
      <vt:lpstr>Arial</vt:lpstr>
      <vt:lpstr>Calibri</vt:lpstr>
      <vt:lpstr>Cambria Math</vt:lpstr>
      <vt:lpstr>Times New Roman</vt:lpstr>
      <vt:lpstr>Office Theme</vt:lpstr>
      <vt:lpstr>PowerPoint 프레젠테이션</vt:lpstr>
      <vt:lpstr>PowerPoint 프레젠테이션</vt:lpstr>
      <vt:lpstr>Contents</vt:lpstr>
      <vt:lpstr>Recap: Offloading UWB Data Communications to NB</vt:lpstr>
      <vt:lpstr>Comments / Resolutions (1/2)</vt:lpstr>
      <vt:lpstr>Comments / Resolutions (2/2)</vt:lpstr>
      <vt:lpstr>TFD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Mingyu LEE</cp:lastModifiedBy>
  <cp:revision>437</cp:revision>
  <cp:lastPrinted>1998-02-10T13:28:06Z</cp:lastPrinted>
  <dcterms:created xsi:type="dcterms:W3CDTF">2021-07-16T20:39:58Z</dcterms:created>
  <dcterms:modified xsi:type="dcterms:W3CDTF">2023-07-10T11:52:39Z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