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06" r:id="rId1"/>
  </p:sldMasterIdLst>
  <p:notesMasterIdLst>
    <p:notesMasterId r:id="rId61"/>
  </p:notesMasterIdLst>
  <p:sldIdLst>
    <p:sldId id="264" r:id="rId2"/>
    <p:sldId id="256" r:id="rId3"/>
    <p:sldId id="426" r:id="rId4"/>
    <p:sldId id="427" r:id="rId5"/>
    <p:sldId id="375" r:id="rId6"/>
    <p:sldId id="435" r:id="rId7"/>
    <p:sldId id="431" r:id="rId8"/>
    <p:sldId id="429" r:id="rId9"/>
    <p:sldId id="430" r:id="rId10"/>
    <p:sldId id="323" r:id="rId11"/>
    <p:sldId id="380" r:id="rId12"/>
    <p:sldId id="266" r:id="rId13"/>
    <p:sldId id="275" r:id="rId14"/>
    <p:sldId id="397" r:id="rId15"/>
    <p:sldId id="398" r:id="rId16"/>
    <p:sldId id="401" r:id="rId17"/>
    <p:sldId id="403" r:id="rId18"/>
    <p:sldId id="417" r:id="rId19"/>
    <p:sldId id="402" r:id="rId20"/>
    <p:sldId id="379" r:id="rId21"/>
    <p:sldId id="404" r:id="rId22"/>
    <p:sldId id="263" r:id="rId23"/>
    <p:sldId id="371" r:id="rId24"/>
    <p:sldId id="370" r:id="rId25"/>
    <p:sldId id="350" r:id="rId26"/>
    <p:sldId id="410" r:id="rId27"/>
    <p:sldId id="382" r:id="rId28"/>
    <p:sldId id="381" r:id="rId29"/>
    <p:sldId id="331" r:id="rId30"/>
    <p:sldId id="354" r:id="rId31"/>
    <p:sldId id="411" r:id="rId32"/>
    <p:sldId id="356" r:id="rId33"/>
    <p:sldId id="416" r:id="rId34"/>
    <p:sldId id="432" r:id="rId35"/>
    <p:sldId id="433" r:id="rId36"/>
    <p:sldId id="376" r:id="rId37"/>
    <p:sldId id="434" r:id="rId38"/>
    <p:sldId id="368" r:id="rId39"/>
    <p:sldId id="436" r:id="rId40"/>
    <p:sldId id="415" r:id="rId41"/>
    <p:sldId id="357" r:id="rId42"/>
    <p:sldId id="359" r:id="rId43"/>
    <p:sldId id="396" r:id="rId44"/>
    <p:sldId id="419" r:id="rId45"/>
    <p:sldId id="420" r:id="rId46"/>
    <p:sldId id="421" r:id="rId47"/>
    <p:sldId id="384" r:id="rId48"/>
    <p:sldId id="387" r:id="rId49"/>
    <p:sldId id="422" r:id="rId50"/>
    <p:sldId id="399" r:id="rId51"/>
    <p:sldId id="423" r:id="rId52"/>
    <p:sldId id="424" r:id="rId53"/>
    <p:sldId id="386" r:id="rId54"/>
    <p:sldId id="425" r:id="rId55"/>
    <p:sldId id="388" r:id="rId56"/>
    <p:sldId id="383" r:id="rId57"/>
    <p:sldId id="258" r:id="rId58"/>
    <p:sldId id="377" r:id="rId59"/>
    <p:sldId id="344" r:id="rId60"/>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D1417-B257-4EB3-9624-DB214B1B5F52}" v="2" dt="2023-05-16T06:33:48.26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12" d="100"/>
          <a:sy n="112" d="100"/>
        </p:scale>
        <p:origin x="1584"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bayashi Takumi" userId="6ec8770888b2809e" providerId="LiveId" clId="{9FDD1417-B257-4EB3-9624-DB214B1B5F52}"/>
    <pc:docChg chg="modMainMaster">
      <pc:chgData name="Kobayashi Takumi" userId="6ec8770888b2809e" providerId="LiveId" clId="{9FDD1417-B257-4EB3-9624-DB214B1B5F52}" dt="2023-05-16T06:34:11.452" v="12" actId="20577"/>
      <pc:docMkLst>
        <pc:docMk/>
      </pc:docMkLst>
      <pc:sldMasterChg chg="modSp mod">
        <pc:chgData name="Kobayashi Takumi" userId="6ec8770888b2809e" providerId="LiveId" clId="{9FDD1417-B257-4EB3-9624-DB214B1B5F52}" dt="2023-05-16T06:34:11.452" v="12" actId="20577"/>
        <pc:sldMasterMkLst>
          <pc:docMk/>
          <pc:sldMasterMk cId="464198046" sldId="2147483706"/>
        </pc:sldMasterMkLst>
        <pc:spChg chg="mod">
          <ac:chgData name="Kobayashi Takumi" userId="6ec8770888b2809e" providerId="LiveId" clId="{9FDD1417-B257-4EB3-9624-DB214B1B5F52}" dt="2023-05-16T06:34:11.452" v="12" actId="20577"/>
          <ac:spMkLst>
            <pc:docMk/>
            <pc:sldMasterMk cId="464198046" sldId="2147483706"/>
            <ac:spMk id="18"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2023/5/16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53</a:t>
            </a:fld>
            <a:endParaRPr kumimoji="1" lang="ja-JP" altLang="en-US"/>
          </a:p>
        </p:txBody>
      </p:sp>
    </p:spTree>
    <p:extLst>
      <p:ext uri="{BB962C8B-B14F-4D97-AF65-F5344CB8AC3E}">
        <p14:creationId xmlns:p14="http://schemas.microsoft.com/office/powerpoint/2010/main" val="33735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2023</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7321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May 2023</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D. Anzai, M.Kim, M. Hernandez, R.Kohno</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384113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May 2023</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D. Anzai, M.Kim, M. Hernandez, R.Kohno</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36032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4" name="Google Shape;24;p2"/>
          <p:cNvSpPr txBox="1">
            <a:spLocks noGrp="1"/>
          </p:cNvSpPr>
          <p:nvPr>
            <p:ph type="ftr" idx="11"/>
          </p:nvPr>
        </p:nvSpPr>
        <p:spPr>
          <a:xfrm>
            <a:off x="4755113" y="6383338"/>
            <a:ext cx="4322618" cy="474662"/>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22"/>
        <p:cNvGrpSpPr/>
        <p:nvPr/>
      </p:nvGrpSpPr>
      <p:grpSpPr>
        <a:xfrm>
          <a:off x="0" y="0"/>
          <a:ext cx="0" cy="0"/>
          <a:chOff x="0" y="0"/>
          <a:chExt cx="0" cy="0"/>
        </a:xfrm>
      </p:grpSpPr>
      <p:sp>
        <p:nvSpPr>
          <p:cNvPr id="24" name="Google Shape;24;p2"/>
          <p:cNvSpPr txBox="1">
            <a:spLocks noGrp="1"/>
          </p:cNvSpPr>
          <p:nvPr>
            <p:ph type="ftr" idx="11"/>
          </p:nvPr>
        </p:nvSpPr>
        <p:spPr>
          <a:xfrm>
            <a:off x="4878387" y="6392254"/>
            <a:ext cx="4171609" cy="365993"/>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2023</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4061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2023</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75548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2023</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01601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2023</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0429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2023</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6927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2023</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81108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2023</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7591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2023</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D. Anzai, M.Kim, M. Hernandez, R.Kohno</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54433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2023</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D. </a:t>
            </a:r>
            <a:r>
              <a:rPr lang="en-US" dirty="0" err="1"/>
              <a:t>Anzai</a:t>
            </a:r>
            <a:r>
              <a:rPr lang="en-US" dirty="0"/>
              <a:t>, </a:t>
            </a:r>
            <a:r>
              <a:rPr lang="en-US" dirty="0" err="1"/>
              <a:t>M.Kim</a:t>
            </a:r>
            <a:r>
              <a:rPr lang="en-US" dirty="0"/>
              <a:t>, M. Hernandez, </a:t>
            </a:r>
            <a:r>
              <a:rPr lang="en-US" dirty="0" err="1"/>
              <a:t>R.Kohno</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a:t>
            </a:r>
            <a:r>
              <a:rPr lang="en-US" sz="1400" b="1" i="0" u="none" strike="noStrike" cap="none">
                <a:solidFill>
                  <a:schemeClr val="tx1"/>
                </a:solidFill>
                <a:latin typeface="Times New Roman"/>
                <a:ea typeface="Times New Roman"/>
                <a:cs typeface="Times New Roman"/>
                <a:sym typeface="Times New Roman"/>
              </a:rPr>
              <a:t>15-23-0</a:t>
            </a:r>
            <a:r>
              <a:rPr lang="en-US" altLang="ja-JP" sz="1400" b="1" i="0" u="none" strike="noStrike" cap="none">
                <a:solidFill>
                  <a:schemeClr val="tx1"/>
                </a:solidFill>
                <a:latin typeface="Times New Roman"/>
                <a:ea typeface="Times New Roman"/>
                <a:cs typeface="Times New Roman"/>
                <a:sym typeface="Times New Roman"/>
              </a:rPr>
              <a:t>241</a:t>
            </a:r>
            <a:r>
              <a:rPr lang="en-US" sz="1400" b="1" i="0" u="none" strike="noStrike" cap="none">
                <a:solidFill>
                  <a:schemeClr val="tx1"/>
                </a:solidFill>
                <a:latin typeface="Times New Roman"/>
                <a:ea typeface="Times New Roman"/>
                <a:cs typeface="Times New Roman"/>
                <a:sym typeface="Times New Roman"/>
              </a:rPr>
              <a:t>-00-006ma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464198046"/>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694" r:id="rId12"/>
    <p:sldLayoutId id="2147483703" r:id="rId13"/>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Channel Modeling Activities of TG6ma for Human and Vehicle Body Area Networks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May 1</a:t>
            </a:r>
            <a:r>
              <a:rPr kumimoji="0" lang="en-US" altLang="ja-JP" sz="1600" b="0" kern="0" dirty="0">
                <a:latin typeface="Times New Roman"/>
                <a:ea typeface="Times New Roman"/>
                <a:cs typeface="Times New Roman"/>
                <a:sym typeface="Times New Roman"/>
              </a:rPr>
              <a:t>6</a:t>
            </a:r>
            <a:r>
              <a:rPr kumimoji="0" lang="en-US" sz="1600" b="0" kern="0" baseline="30000" dirty="0">
                <a:latin typeface="Times New Roman"/>
                <a:ea typeface="Times New Roman"/>
                <a:cs typeface="Times New Roman"/>
                <a:sym typeface="Times New Roman"/>
              </a:rPr>
              <a:t>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2023</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Daisuke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Minsoo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Nagoya Institute of Technology,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 International Alliance Institute, (3)</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CWC Oulu Univ. Finland</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(4)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Yokohama National University</a:t>
            </a:r>
            <a:endPar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E-Mail:[kobayashi@nitech.ac.jp, </a:t>
            </a:r>
            <a:r>
              <a:rPr kumimoji="0" lang="en-US" sz="1600" b="0" i="0"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Anzai@nitech.ac.jp,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minsoo@minsookim.com,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marco.hernandez@ieee.org,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May 2023</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D. Anzai, M.Kim, M. Hernandez, R.Kohno</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VBAN Use cases</a:t>
            </a:r>
            <a:endParaRPr lang="ja-JP" alt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
        <p:nvSpPr>
          <p:cNvPr id="2" name="日付プレースホルダー 1">
            <a:extLst>
              <a:ext uri="{FF2B5EF4-FFF2-40B4-BE49-F238E27FC236}">
                <a16:creationId xmlns:a16="http://schemas.microsoft.com/office/drawing/2014/main" id="{4B50F621-1843-ED5A-DFE2-65327FC483EB}"/>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74882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D. Anzai, M.Kim, M. Hernandez, R.Kohno</a:t>
            </a:r>
            <a:endParaRPr 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11</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9" name="テキスト ボックス 68">
            <a:extLst>
              <a:ext uri="{FF2B5EF4-FFF2-40B4-BE49-F238E27FC236}">
                <a16:creationId xmlns:a16="http://schemas.microsoft.com/office/drawing/2014/main" id="{14E821BF-9DBA-4BA3-89AC-3F2B41825BE1}"/>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79" name="直線コネクタ 78">
            <a:extLst>
              <a:ext uri="{FF2B5EF4-FFF2-40B4-BE49-F238E27FC236}">
                <a16:creationId xmlns:a16="http://schemas.microsoft.com/office/drawing/2014/main" id="{2FDB580E-8FA6-4AB6-8E37-9623ABEB7834}"/>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31DBF284-07D6-4815-94F2-CE221AB1473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85" name="テキスト ボックス 84">
            <a:extLst>
              <a:ext uri="{FF2B5EF4-FFF2-40B4-BE49-F238E27FC236}">
                <a16:creationId xmlns:a16="http://schemas.microsoft.com/office/drawing/2014/main" id="{1432EBBA-F97D-4AF2-9670-208F9AE09E47}"/>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86" name="直線コネクタ 85">
            <a:extLst>
              <a:ext uri="{FF2B5EF4-FFF2-40B4-BE49-F238E27FC236}">
                <a16:creationId xmlns:a16="http://schemas.microsoft.com/office/drawing/2014/main" id="{1EECA0C4-4D11-4CA0-9B2E-89A9C11BBAF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0780248-00E0-09D8-EAE8-9B160ED0C480}"/>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14E97AF2-D2AA-FAFB-5332-2AF07A4E42D0}"/>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
        <p:nvSpPr>
          <p:cNvPr id="3" name="日付プレースホルダー 2">
            <a:extLst>
              <a:ext uri="{FF2B5EF4-FFF2-40B4-BE49-F238E27FC236}">
                <a16:creationId xmlns:a16="http://schemas.microsoft.com/office/drawing/2014/main" id="{4A9F92CF-C639-882D-17FA-20FB8D220E8F}"/>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73628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
        <p:nvSpPr>
          <p:cNvPr id="2" name="日付プレースホルダー 1">
            <a:extLst>
              <a:ext uri="{FF2B5EF4-FFF2-40B4-BE49-F238E27FC236}">
                <a16:creationId xmlns:a16="http://schemas.microsoft.com/office/drawing/2014/main" id="{7DC79C97-633A-A291-D9DA-B32CF3A1CEC7}"/>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5695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D. Anzai, M.Kim, M. Hernandez, R.Kohno</a:t>
            </a:r>
            <a:endParaRPr 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13</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
        <p:nvSpPr>
          <p:cNvPr id="2" name="日付プレースホルダー 1">
            <a:extLst>
              <a:ext uri="{FF2B5EF4-FFF2-40B4-BE49-F238E27FC236}">
                <a16:creationId xmlns:a16="http://schemas.microsoft.com/office/drawing/2014/main" id="{56F70087-7C5C-977E-C489-9DAFD2BA355F}"/>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414185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500D710A-E2F6-4481-AFAA-BD807CB561D6}"/>
              </a:ext>
            </a:extLst>
          </p:cNvPr>
          <p:cNvPicPr>
            <a:picLocks noChangeAspect="1"/>
          </p:cNvPicPr>
          <p:nvPr/>
        </p:nvPicPr>
        <p:blipFill>
          <a:blip r:embed="rId2"/>
          <a:stretch>
            <a:fillRect/>
          </a:stretch>
        </p:blipFill>
        <p:spPr>
          <a:xfrm>
            <a:off x="288546" y="1626139"/>
            <a:ext cx="2737860" cy="2246580"/>
          </a:xfrm>
          <a:prstGeom prst="rect">
            <a:avLst/>
          </a:prstGeom>
        </p:spPr>
      </p:pic>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51460" y="685800"/>
            <a:ext cx="3774722" cy="904206"/>
          </a:xfrm>
        </p:spPr>
        <p:txBody>
          <a:bodyPr/>
          <a:lstStyle/>
          <a:p>
            <a:r>
              <a:rPr lang="en-US" altLang="ja-JP" sz="2400" dirty="0"/>
              <a:t>Channel models and scenarios in IEEE802.15.6ma</a:t>
            </a:r>
            <a:endParaRPr lang="ja-JP" altLang="en-US" sz="2400" dirty="0"/>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graphicFrame>
        <p:nvGraphicFramePr>
          <p:cNvPr id="9" name="表 8">
            <a:extLst>
              <a:ext uri="{FF2B5EF4-FFF2-40B4-BE49-F238E27FC236}">
                <a16:creationId xmlns:a16="http://schemas.microsoft.com/office/drawing/2014/main" id="{34BB9510-2E73-4E38-B1FB-C5CE6DB9A630}"/>
              </a:ext>
            </a:extLst>
          </p:cNvPr>
          <p:cNvGraphicFramePr>
            <a:graphicFrameLocks noGrp="1"/>
          </p:cNvGraphicFramePr>
          <p:nvPr/>
        </p:nvGraphicFramePr>
        <p:xfrm>
          <a:off x="4026182" y="874142"/>
          <a:ext cx="5055671" cy="5577840"/>
        </p:xfrm>
        <a:graphic>
          <a:graphicData uri="http://schemas.openxmlformats.org/drawingml/2006/table">
            <a:tbl>
              <a:tblPr/>
              <a:tblGrid>
                <a:gridCol w="500297">
                  <a:extLst>
                    <a:ext uri="{9D8B030D-6E8A-4147-A177-3AD203B41FA5}">
                      <a16:colId xmlns:a16="http://schemas.microsoft.com/office/drawing/2014/main" val="3234609428"/>
                    </a:ext>
                  </a:extLst>
                </a:gridCol>
                <a:gridCol w="1798320">
                  <a:extLst>
                    <a:ext uri="{9D8B030D-6E8A-4147-A177-3AD203B41FA5}">
                      <a16:colId xmlns:a16="http://schemas.microsoft.com/office/drawing/2014/main" val="2296176781"/>
                    </a:ext>
                  </a:extLst>
                </a:gridCol>
                <a:gridCol w="2019300">
                  <a:extLst>
                    <a:ext uri="{9D8B030D-6E8A-4147-A177-3AD203B41FA5}">
                      <a16:colId xmlns:a16="http://schemas.microsoft.com/office/drawing/2014/main" val="1066244525"/>
                    </a:ext>
                  </a:extLst>
                </a:gridCol>
                <a:gridCol w="737754">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pPr marR="0" algn="l" rtl="0">
                        <a:lnSpc>
                          <a:spcPct val="100000"/>
                        </a:lnSpc>
                        <a:spcBef>
                          <a:spcPts val="0"/>
                        </a:spcBef>
                        <a:spcAft>
                          <a:spcPts val="0"/>
                        </a:spcAft>
                        <a:buClr>
                          <a:srgbClr val="000000"/>
                        </a:buClr>
                        <a:buFont typeface="Arial"/>
                      </a:pPr>
                      <a:r>
                        <a:rPr lang="en-US" altLang="ja-JP" sz="1200" b="0" i="0" u="none" strike="noStrike" cap="none" dirty="0">
                          <a:solidFill>
                            <a:srgbClr val="000000"/>
                          </a:solidFill>
                          <a:effectLst/>
                          <a:latin typeface="TimesNewRomanPSMT"/>
                          <a:ea typeface="+mn-ea"/>
                          <a:cs typeface="+mn-cs"/>
                          <a:sym typeface="Arial"/>
                        </a:rPr>
                        <a:t>S1</a:t>
                      </a:r>
                      <a:endParaRPr lang="en-US" sz="1200" b="0" i="0" u="none" strike="noStrike" cap="none" dirty="0">
                        <a:solidFill>
                          <a:srgbClr val="000000"/>
                        </a:solidFill>
                        <a:effectLst/>
                        <a:latin typeface="TimesNewRomanPSMT"/>
                        <a:ea typeface="+mn-ea"/>
                        <a:cs typeface="+mn-cs"/>
                        <a:sym typeface="Aria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lang="en-US" sz="1200" b="0" i="0" u="none" strike="noStrike" cap="none" dirty="0">
                          <a:solidFill>
                            <a:srgbClr val="000000"/>
                          </a:solidFill>
                          <a:effectLst/>
                          <a:latin typeface="TimesNewRomanPSMT"/>
                          <a:ea typeface="+mn-ea"/>
                          <a:cs typeface="+mn-cs"/>
                          <a:sym typeface="Arial"/>
                        </a:rPr>
                        <a:t>Implant to Implant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rgbClr val="000000"/>
                          </a:solidFill>
                          <a:effectLst/>
                          <a:latin typeface="TimesNewRomanPSMT"/>
                          <a:ea typeface="+mn-ea"/>
                          <a:cs typeface="+mn-cs"/>
                          <a:sym typeface="Arial"/>
                        </a:rPr>
                        <a:t>CM1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911913"/>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b="1" dirty="0">
                          <a:solidFill>
                            <a:srgbClr val="FF0000"/>
                          </a:solidFill>
                          <a:effectLst/>
                        </a:rPr>
                        <a:t>S2.1</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Implant (upper body) to Body Surface</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1" i="0" dirty="0">
                          <a:solidFill>
                            <a:srgbClr val="FF0000"/>
                          </a:solidFill>
                          <a:effectLst/>
                          <a:latin typeface="TimesNewRomanPSMT"/>
                        </a:rPr>
                        <a:t>3.1-10.6 GHz UWB</a:t>
                      </a:r>
                      <a:endParaRPr lang="en-US" altLang="ja-JP"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b="1"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1" i="0" dirty="0">
                          <a:solidFill>
                            <a:srgbClr val="FF0000"/>
                          </a:solidFill>
                          <a:effectLst/>
                          <a:latin typeface="TimesNewRomanPSMT"/>
                        </a:rPr>
                        <a:t>3.1-10.6 GHz UWB</a:t>
                      </a:r>
                      <a:endParaRPr lang="en-US" altLang="ja-JP"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83307">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1" i="0" dirty="0">
                          <a:solidFill>
                            <a:srgbClr val="FF0000"/>
                          </a:solidFill>
                          <a:effectLst/>
                          <a:latin typeface="TimesNewRomanPSMT"/>
                        </a:rPr>
                        <a:t>3.1-10.6 GHz UWB</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b="1"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Body Surface to Body</a:t>
                      </a:r>
                    </a:p>
                    <a:p>
                      <a:r>
                        <a:rPr lang="en-US" sz="1200" b="1"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b="1"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b="1" dirty="0">
                          <a:solidFill>
                            <a:srgbClr val="FF0000"/>
                          </a:solidFill>
                          <a:effectLst/>
                        </a:rPr>
                        <a:t>S6.1</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1" i="0" dirty="0">
                          <a:solidFill>
                            <a:srgbClr val="FF0000"/>
                          </a:solidFill>
                          <a:effectLst/>
                          <a:latin typeface="TimesNewRomanPSMT"/>
                        </a:rPr>
                        <a:t>3.1-10.6 GHz</a:t>
                      </a:r>
                      <a:endParaRPr lang="de-DE"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1" dirty="0">
                          <a:solidFill>
                            <a:srgbClr val="FF0000"/>
                          </a:solidFill>
                          <a:effectLst/>
                        </a:rPr>
                        <a:t>S6.2</a:t>
                      </a:r>
                      <a:endParaRPr lang="en-US"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1" dirty="0">
                          <a:solidFill>
                            <a:srgbClr val="FF0000"/>
                          </a:solidFill>
                          <a:effectLst/>
                        </a:rPr>
                        <a:t>BAN Coordinator to BAN coordinator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1" i="0" dirty="0">
                          <a:solidFill>
                            <a:srgbClr val="FF0000"/>
                          </a:solidFill>
                          <a:effectLst/>
                          <a:latin typeface="TimesNewRomanPSMT"/>
                        </a:rPr>
                        <a:t>3.1-10.6 GHz</a:t>
                      </a:r>
                      <a:endParaRPr lang="de-DE" b="1"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rPr>
                        <a:t>CM6.2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23555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CM7</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762000" y="239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22" name="直線コネクタ 21">
            <a:extLst>
              <a:ext uri="{FF2B5EF4-FFF2-40B4-BE49-F238E27FC236}">
                <a16:creationId xmlns:a16="http://schemas.microsoft.com/office/drawing/2014/main" id="{57FDECB8-2654-AD9D-11CF-06A0D574E4A0}"/>
              </a:ext>
            </a:extLst>
          </p:cNvPr>
          <p:cNvCxnSpPr>
            <a:cxnSpLocks/>
          </p:cNvCxnSpPr>
          <p:nvPr/>
        </p:nvCxnSpPr>
        <p:spPr>
          <a:xfrm flipH="1">
            <a:off x="3771505" y="2073186"/>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CA1FDF70-ED07-4F87-39A1-0B8D987F9038}"/>
              </a:ext>
            </a:extLst>
          </p:cNvPr>
          <p:cNvCxnSpPr>
            <a:cxnSpLocks/>
          </p:cNvCxnSpPr>
          <p:nvPr/>
        </p:nvCxnSpPr>
        <p:spPr>
          <a:xfrm flipV="1">
            <a:off x="3771505" y="2073186"/>
            <a:ext cx="0" cy="415792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5" name="直線コネクタ 24">
            <a:extLst>
              <a:ext uri="{FF2B5EF4-FFF2-40B4-BE49-F238E27FC236}">
                <a16:creationId xmlns:a16="http://schemas.microsoft.com/office/drawing/2014/main" id="{F2315E82-279C-3D96-28C3-82FA41D4A5E9}"/>
              </a:ext>
            </a:extLst>
          </p:cNvPr>
          <p:cNvCxnSpPr>
            <a:cxnSpLocks/>
          </p:cNvCxnSpPr>
          <p:nvPr/>
        </p:nvCxnSpPr>
        <p:spPr>
          <a:xfrm flipH="1">
            <a:off x="3047950" y="5989030"/>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6" name="直線コネクタ 25">
            <a:extLst>
              <a:ext uri="{FF2B5EF4-FFF2-40B4-BE49-F238E27FC236}">
                <a16:creationId xmlns:a16="http://schemas.microsoft.com/office/drawing/2014/main" id="{6654F48E-911A-57EA-8BB3-3BEEFDF42F3B}"/>
              </a:ext>
            </a:extLst>
          </p:cNvPr>
          <p:cNvCxnSpPr>
            <a:cxnSpLocks/>
          </p:cNvCxnSpPr>
          <p:nvPr/>
        </p:nvCxnSpPr>
        <p:spPr>
          <a:xfrm flipH="1">
            <a:off x="3054257" y="5432552"/>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09387AF1-FC8B-9B51-116A-ABD0A3DA7CA5}"/>
              </a:ext>
            </a:extLst>
          </p:cNvPr>
          <p:cNvCxnSpPr>
            <a:cxnSpLocks/>
          </p:cNvCxnSpPr>
          <p:nvPr/>
        </p:nvCxnSpPr>
        <p:spPr>
          <a:xfrm flipH="1">
            <a:off x="3054257" y="5725474"/>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FF2B5EF4-FFF2-40B4-BE49-F238E27FC236}">
                <a16:creationId xmlns:a16="http://schemas.microsoft.com/office/drawing/2014/main" id="{B450AF81-CC04-A979-A8EE-97902165E3A2}"/>
              </a:ext>
            </a:extLst>
          </p:cNvPr>
          <p:cNvCxnSpPr>
            <a:cxnSpLocks/>
          </p:cNvCxnSpPr>
          <p:nvPr/>
        </p:nvCxnSpPr>
        <p:spPr>
          <a:xfrm flipV="1">
            <a:off x="3151122" y="2511371"/>
            <a:ext cx="0" cy="271063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直線コネクタ 32">
            <a:extLst>
              <a:ext uri="{FF2B5EF4-FFF2-40B4-BE49-F238E27FC236}">
                <a16:creationId xmlns:a16="http://schemas.microsoft.com/office/drawing/2014/main" id="{0DDC93D7-087D-D903-2A08-00097820AD26}"/>
              </a:ext>
            </a:extLst>
          </p:cNvPr>
          <p:cNvCxnSpPr>
            <a:cxnSpLocks/>
          </p:cNvCxnSpPr>
          <p:nvPr/>
        </p:nvCxnSpPr>
        <p:spPr>
          <a:xfrm flipH="1">
            <a:off x="3151122" y="2511371"/>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7AA517BC-2E83-7EFE-3B57-F43683C9F334}"/>
              </a:ext>
            </a:extLst>
          </p:cNvPr>
          <p:cNvCxnSpPr>
            <a:cxnSpLocks/>
          </p:cNvCxnSpPr>
          <p:nvPr/>
        </p:nvCxnSpPr>
        <p:spPr>
          <a:xfrm flipH="1">
            <a:off x="3448050" y="3842186"/>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6" name="直線コネクタ 35">
            <a:extLst>
              <a:ext uri="{FF2B5EF4-FFF2-40B4-BE49-F238E27FC236}">
                <a16:creationId xmlns:a16="http://schemas.microsoft.com/office/drawing/2014/main" id="{7DDD2298-0D9A-74F3-E14D-74D627434D86}"/>
              </a:ext>
            </a:extLst>
          </p:cNvPr>
          <p:cNvCxnSpPr>
            <a:cxnSpLocks/>
          </p:cNvCxnSpPr>
          <p:nvPr/>
        </p:nvCxnSpPr>
        <p:spPr>
          <a:xfrm flipH="1">
            <a:off x="3054257" y="5222001"/>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8" name="直線コネクタ 37">
            <a:extLst>
              <a:ext uri="{FF2B5EF4-FFF2-40B4-BE49-F238E27FC236}">
                <a16:creationId xmlns:a16="http://schemas.microsoft.com/office/drawing/2014/main" id="{AB2DD399-F9F4-08B6-7DC5-26A02D5FCCA3}"/>
              </a:ext>
            </a:extLst>
          </p:cNvPr>
          <p:cNvCxnSpPr>
            <a:cxnSpLocks/>
          </p:cNvCxnSpPr>
          <p:nvPr/>
        </p:nvCxnSpPr>
        <p:spPr>
          <a:xfrm flipV="1">
            <a:off x="3448050" y="3842186"/>
            <a:ext cx="0" cy="1883288"/>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8" name="表 7">
            <a:extLst>
              <a:ext uri="{FF2B5EF4-FFF2-40B4-BE49-F238E27FC236}">
                <a16:creationId xmlns:a16="http://schemas.microsoft.com/office/drawing/2014/main" id="{34FCF3F0-FA8B-F03D-1DFD-86E031D6372E}"/>
              </a:ext>
            </a:extLst>
          </p:cNvPr>
          <p:cNvGraphicFramePr>
            <a:graphicFrameLocks noGrp="1"/>
          </p:cNvGraphicFramePr>
          <p:nvPr/>
        </p:nvGraphicFramePr>
        <p:xfrm>
          <a:off x="251461" y="4823609"/>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44" name="直線コネクタ 43">
            <a:extLst>
              <a:ext uri="{FF2B5EF4-FFF2-40B4-BE49-F238E27FC236}">
                <a16:creationId xmlns:a16="http://schemas.microsoft.com/office/drawing/2014/main" id="{6FDADCB3-0D56-467F-2A3C-19806FA96C6C}"/>
              </a:ext>
            </a:extLst>
          </p:cNvPr>
          <p:cNvCxnSpPr>
            <a:cxnSpLocks/>
          </p:cNvCxnSpPr>
          <p:nvPr/>
        </p:nvCxnSpPr>
        <p:spPr>
          <a:xfrm flipV="1">
            <a:off x="3304952" y="2964000"/>
            <a:ext cx="0" cy="2468552"/>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7" name="直線コネクタ 46">
            <a:extLst>
              <a:ext uri="{FF2B5EF4-FFF2-40B4-BE49-F238E27FC236}">
                <a16:creationId xmlns:a16="http://schemas.microsoft.com/office/drawing/2014/main" id="{27E4B063-484C-D832-9398-A0F2EBB86E4A}"/>
              </a:ext>
            </a:extLst>
          </p:cNvPr>
          <p:cNvCxnSpPr>
            <a:cxnSpLocks/>
          </p:cNvCxnSpPr>
          <p:nvPr/>
        </p:nvCxnSpPr>
        <p:spPr>
          <a:xfrm flipH="1">
            <a:off x="3304952" y="2964000"/>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50" name="直線コネクタ 49">
            <a:extLst>
              <a:ext uri="{FF2B5EF4-FFF2-40B4-BE49-F238E27FC236}">
                <a16:creationId xmlns:a16="http://schemas.microsoft.com/office/drawing/2014/main" id="{FE1D8C85-2184-C157-E770-5E72F90B86E6}"/>
              </a:ext>
            </a:extLst>
          </p:cNvPr>
          <p:cNvCxnSpPr>
            <a:cxnSpLocks/>
          </p:cNvCxnSpPr>
          <p:nvPr/>
        </p:nvCxnSpPr>
        <p:spPr>
          <a:xfrm flipH="1">
            <a:off x="3054257" y="6231106"/>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3" name="直線コネクタ 52">
            <a:extLst>
              <a:ext uri="{FF2B5EF4-FFF2-40B4-BE49-F238E27FC236}">
                <a16:creationId xmlns:a16="http://schemas.microsoft.com/office/drawing/2014/main" id="{831D0B63-1EE7-EF0C-FA79-DD621764EA71}"/>
              </a:ext>
            </a:extLst>
          </p:cNvPr>
          <p:cNvCxnSpPr>
            <a:cxnSpLocks/>
          </p:cNvCxnSpPr>
          <p:nvPr/>
        </p:nvCxnSpPr>
        <p:spPr>
          <a:xfrm flipV="1">
            <a:off x="3619500" y="4750236"/>
            <a:ext cx="0" cy="1238794"/>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6" name="直線コネクタ 65">
            <a:extLst>
              <a:ext uri="{FF2B5EF4-FFF2-40B4-BE49-F238E27FC236}">
                <a16:creationId xmlns:a16="http://schemas.microsoft.com/office/drawing/2014/main" id="{F9924563-1E24-48C8-0E67-CB61DAFA9A72}"/>
              </a:ext>
            </a:extLst>
          </p:cNvPr>
          <p:cNvCxnSpPr>
            <a:cxnSpLocks/>
          </p:cNvCxnSpPr>
          <p:nvPr/>
        </p:nvCxnSpPr>
        <p:spPr>
          <a:xfrm flipH="1">
            <a:off x="3625850" y="4750236"/>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
        <p:nvSpPr>
          <p:cNvPr id="3" name="日付プレースホルダー 2">
            <a:extLst>
              <a:ext uri="{FF2B5EF4-FFF2-40B4-BE49-F238E27FC236}">
                <a16:creationId xmlns:a16="http://schemas.microsoft.com/office/drawing/2014/main" id="{0D2EE810-68D7-19DA-AF52-19E4F3830DCC}"/>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78238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12" name="タイトル 11">
            <a:extLst>
              <a:ext uri="{FF2B5EF4-FFF2-40B4-BE49-F238E27FC236}">
                <a16:creationId xmlns:a16="http://schemas.microsoft.com/office/drawing/2014/main" id="{28C785BE-4C26-CD46-3D45-7061589FBFF7}"/>
              </a:ext>
            </a:extLst>
          </p:cNvPr>
          <p:cNvSpPr>
            <a:spLocks noGrp="1"/>
          </p:cNvSpPr>
          <p:nvPr>
            <p:ph type="title"/>
          </p:nvPr>
        </p:nvSpPr>
        <p:spPr>
          <a:xfrm>
            <a:off x="135050" y="623342"/>
            <a:ext cx="8664918" cy="1024390"/>
          </a:xfrm>
        </p:spPr>
        <p:txBody>
          <a:bodyPr/>
          <a:lstStyle/>
          <a:p>
            <a:r>
              <a:rPr kumimoji="0" lang="en-US" altLang="ja-JP" kern="0" dirty="0"/>
              <a:t>Channel models and scenarios for capsule endoscopy S.2.1</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テキスト ボックス 33">
            <a:extLst>
              <a:ext uri="{FF2B5EF4-FFF2-40B4-BE49-F238E27FC236}">
                <a16:creationId xmlns:a16="http://schemas.microsoft.com/office/drawing/2014/main" id="{7C9FCF8D-C03B-4144-B869-2B007082DFE0}"/>
              </a:ext>
            </a:extLst>
          </p:cNvPr>
          <p:cNvSpPr txBox="1"/>
          <p:nvPr/>
        </p:nvSpPr>
        <p:spPr>
          <a:xfrm>
            <a:off x="-272283" y="4889004"/>
            <a:ext cx="2831093" cy="369332"/>
          </a:xfrm>
          <a:prstGeom prst="rect">
            <a:avLst/>
          </a:prstGeom>
          <a:noFill/>
        </p:spPr>
        <p:txBody>
          <a:bodyPr wrap="square">
            <a:spAutoFit/>
          </a:bodyPr>
          <a:lstStyle/>
          <a:p>
            <a:pPr algn="ctr"/>
            <a:r>
              <a:rPr kumimoji="1" lang="en-US" altLang="ja-JP" b="0" strike="noStrike" dirty="0"/>
              <a:t>Gastrointestinal tract</a:t>
            </a:r>
            <a:endParaRPr kumimoji="1" lang="ja-JP" altLang="en-US" b="0" strike="noStrike" dirty="0"/>
          </a:p>
        </p:txBody>
      </p:sp>
      <p:grpSp>
        <p:nvGrpSpPr>
          <p:cNvPr id="39" name="グループ化 38">
            <a:extLst>
              <a:ext uri="{FF2B5EF4-FFF2-40B4-BE49-F238E27FC236}">
                <a16:creationId xmlns:a16="http://schemas.microsoft.com/office/drawing/2014/main" id="{045021DA-FBC1-0A75-28B8-85F50B672DEE}"/>
              </a:ext>
            </a:extLst>
          </p:cNvPr>
          <p:cNvGrpSpPr/>
          <p:nvPr/>
        </p:nvGrpSpPr>
        <p:grpSpPr>
          <a:xfrm>
            <a:off x="145181" y="3456127"/>
            <a:ext cx="8929837" cy="1532223"/>
            <a:chOff x="1118354" y="3502915"/>
            <a:chExt cx="7210686" cy="1237243"/>
          </a:xfrm>
        </p:grpSpPr>
        <p:sp>
          <p:nvSpPr>
            <p:cNvPr id="13" name="フリーフォーム: 図形 12">
              <a:extLst>
                <a:ext uri="{FF2B5EF4-FFF2-40B4-BE49-F238E27FC236}">
                  <a16:creationId xmlns:a16="http://schemas.microsoft.com/office/drawing/2014/main" id="{9FA2BCBD-4A21-FDC7-0452-413AC555BA09}"/>
                </a:ext>
              </a:extLst>
            </p:cNvPr>
            <p:cNvSpPr/>
            <p:nvPr/>
          </p:nvSpPr>
          <p:spPr>
            <a:xfrm>
              <a:off x="1118354" y="3502915"/>
              <a:ext cx="7210686" cy="1237243"/>
            </a:xfrm>
            <a:custGeom>
              <a:avLst/>
              <a:gdLst>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43824 w 7045448"/>
                <a:gd name="connsiteY13" fmla="*/ 153908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29668 w 7045448"/>
                <a:gd name="connsiteY11" fmla="*/ 10937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0272 h 1096977"/>
                <a:gd name="connsiteX1" fmla="*/ 83333 w 7045448"/>
                <a:gd name="connsiteY1" fmla="*/ 182577 h 1096977"/>
                <a:gd name="connsiteX2" fmla="*/ 110494 w 7045448"/>
                <a:gd name="connsiteY2" fmla="*/ 164470 h 1096977"/>
                <a:gd name="connsiteX3" fmla="*/ 191975 w 7045448"/>
                <a:gd name="connsiteY3" fmla="*/ 92043 h 1096977"/>
                <a:gd name="connsiteX4" fmla="*/ 300616 w 7045448"/>
                <a:gd name="connsiteY4" fmla="*/ 46775 h 1096977"/>
                <a:gd name="connsiteX5" fmla="*/ 354937 w 7045448"/>
                <a:gd name="connsiteY5" fmla="*/ 28668 h 1096977"/>
                <a:gd name="connsiteX6" fmla="*/ 382098 w 7045448"/>
                <a:gd name="connsiteY6" fmla="*/ 19615 h 1096977"/>
                <a:gd name="connsiteX7" fmla="*/ 418311 w 7045448"/>
                <a:gd name="connsiteY7" fmla="*/ 10561 h 1096977"/>
                <a:gd name="connsiteX8" fmla="*/ 445472 w 7045448"/>
                <a:gd name="connsiteY8" fmla="*/ 1508 h 1096977"/>
                <a:gd name="connsiteX9" fmla="*/ 501844 w 7045448"/>
                <a:gd name="connsiteY9" fmla="*/ 44787 h 1096977"/>
                <a:gd name="connsiteX10" fmla="*/ 680862 w 7045448"/>
                <a:gd name="connsiteY10" fmla="*/ 10561 h 1096977"/>
                <a:gd name="connsiteX11" fmla="*/ 729668 w 7045448"/>
                <a:gd name="connsiteY11" fmla="*/ 101829 h 1096977"/>
                <a:gd name="connsiteX12" fmla="*/ 807610 w 7045448"/>
                <a:gd name="connsiteY12" fmla="*/ 110150 h 1096977"/>
                <a:gd name="connsiteX13" fmla="*/ 820485 w 7045448"/>
                <a:gd name="connsiteY13" fmla="*/ 364066 h 1096977"/>
                <a:gd name="connsiteX14" fmla="*/ 943412 w 7045448"/>
                <a:gd name="connsiteY14" fmla="*/ 282165 h 1096977"/>
                <a:gd name="connsiteX15" fmla="*/ 970573 w 7045448"/>
                <a:gd name="connsiteY15" fmla="*/ 354593 h 1096977"/>
                <a:gd name="connsiteX16" fmla="*/ 1015840 w 7045448"/>
                <a:gd name="connsiteY16" fmla="*/ 399860 h 1096977"/>
                <a:gd name="connsiteX17" fmla="*/ 1124482 w 7045448"/>
                <a:gd name="connsiteY17" fmla="*/ 463235 h 1096977"/>
                <a:gd name="connsiteX18" fmla="*/ 1224070 w 7045448"/>
                <a:gd name="connsiteY18" fmla="*/ 499449 h 1096977"/>
                <a:gd name="connsiteX19" fmla="*/ 1586208 w 7045448"/>
                <a:gd name="connsiteY19" fmla="*/ 481342 h 1096977"/>
                <a:gd name="connsiteX20" fmla="*/ 2075096 w 7045448"/>
                <a:gd name="connsiteY20" fmla="*/ 472288 h 1096977"/>
                <a:gd name="connsiteX21" fmla="*/ 2455341 w 7045448"/>
                <a:gd name="connsiteY21" fmla="*/ 463235 h 1096977"/>
                <a:gd name="connsiteX22" fmla="*/ 2573036 w 7045448"/>
                <a:gd name="connsiteY22" fmla="*/ 454181 h 1096977"/>
                <a:gd name="connsiteX23" fmla="*/ 2672624 w 7045448"/>
                <a:gd name="connsiteY23" fmla="*/ 445128 h 1096977"/>
                <a:gd name="connsiteX24" fmla="*/ 2908014 w 7045448"/>
                <a:gd name="connsiteY24" fmla="*/ 436074 h 1096977"/>
                <a:gd name="connsiteX25" fmla="*/ 3116244 w 7045448"/>
                <a:gd name="connsiteY25" fmla="*/ 427021 h 1096977"/>
                <a:gd name="connsiteX26" fmla="*/ 3424062 w 7045448"/>
                <a:gd name="connsiteY26" fmla="*/ 417967 h 1096977"/>
                <a:gd name="connsiteX27" fmla="*/ 3722826 w 7045448"/>
                <a:gd name="connsiteY27" fmla="*/ 399860 h 1096977"/>
                <a:gd name="connsiteX28" fmla="*/ 4157393 w 7045448"/>
                <a:gd name="connsiteY28" fmla="*/ 417967 h 1096977"/>
                <a:gd name="connsiteX29" fmla="*/ 4193606 w 7045448"/>
                <a:gd name="connsiteY29" fmla="*/ 427021 h 1096977"/>
                <a:gd name="connsiteX30" fmla="*/ 4374676 w 7045448"/>
                <a:gd name="connsiteY30" fmla="*/ 454181 h 1096977"/>
                <a:gd name="connsiteX31" fmla="*/ 4709654 w 7045448"/>
                <a:gd name="connsiteY31" fmla="*/ 472288 h 1096977"/>
                <a:gd name="connsiteX32" fmla="*/ 4890723 w 7045448"/>
                <a:gd name="connsiteY32" fmla="*/ 499449 h 1096977"/>
                <a:gd name="connsiteX33" fmla="*/ 5370557 w 7045448"/>
                <a:gd name="connsiteY33" fmla="*/ 508502 h 1096977"/>
                <a:gd name="connsiteX34" fmla="*/ 5741749 w 7045448"/>
                <a:gd name="connsiteY34" fmla="*/ 517555 h 1096977"/>
                <a:gd name="connsiteX35" fmla="*/ 5959032 w 7045448"/>
                <a:gd name="connsiteY35" fmla="*/ 526609 h 1096977"/>
                <a:gd name="connsiteX36" fmla="*/ 6456973 w 7045448"/>
                <a:gd name="connsiteY36" fmla="*/ 535662 h 1096977"/>
                <a:gd name="connsiteX37" fmla="*/ 6574668 w 7045448"/>
                <a:gd name="connsiteY37" fmla="*/ 526609 h 1096977"/>
                <a:gd name="connsiteX38" fmla="*/ 6683309 w 7045448"/>
                <a:gd name="connsiteY38" fmla="*/ 499449 h 1096977"/>
                <a:gd name="connsiteX39" fmla="*/ 6710470 w 7045448"/>
                <a:gd name="connsiteY39" fmla="*/ 472288 h 1096977"/>
                <a:gd name="connsiteX40" fmla="*/ 6719523 w 7045448"/>
                <a:gd name="connsiteY40" fmla="*/ 445128 h 1096977"/>
                <a:gd name="connsiteX41" fmla="*/ 6755737 w 7045448"/>
                <a:gd name="connsiteY41" fmla="*/ 354593 h 1096977"/>
                <a:gd name="connsiteX42" fmla="*/ 6764791 w 7045448"/>
                <a:gd name="connsiteY42" fmla="*/ 300272 h 1096977"/>
                <a:gd name="connsiteX43" fmla="*/ 6782898 w 7045448"/>
                <a:gd name="connsiteY43" fmla="*/ 264058 h 1096977"/>
                <a:gd name="connsiteX44" fmla="*/ 6791951 w 7045448"/>
                <a:gd name="connsiteY44" fmla="*/ 236898 h 1096977"/>
                <a:gd name="connsiteX45" fmla="*/ 6801004 w 7045448"/>
                <a:gd name="connsiteY45" fmla="*/ 200684 h 1096977"/>
                <a:gd name="connsiteX46" fmla="*/ 6828165 w 7045448"/>
                <a:gd name="connsiteY46" fmla="*/ 173524 h 1096977"/>
                <a:gd name="connsiteX47" fmla="*/ 6900593 w 7045448"/>
                <a:gd name="connsiteY47" fmla="*/ 137310 h 1096977"/>
                <a:gd name="connsiteX48" fmla="*/ 6963967 w 7045448"/>
                <a:gd name="connsiteY48" fmla="*/ 164470 h 1096977"/>
                <a:gd name="connsiteX49" fmla="*/ 6991127 w 7045448"/>
                <a:gd name="connsiteY49" fmla="*/ 209738 h 1096977"/>
                <a:gd name="connsiteX50" fmla="*/ 7027341 w 7045448"/>
                <a:gd name="connsiteY50" fmla="*/ 291219 h 1096977"/>
                <a:gd name="connsiteX51" fmla="*/ 7036395 w 7045448"/>
                <a:gd name="connsiteY51" fmla="*/ 327433 h 1096977"/>
                <a:gd name="connsiteX52" fmla="*/ 7045448 w 7045448"/>
                <a:gd name="connsiteY52" fmla="*/ 354593 h 1096977"/>
                <a:gd name="connsiteX53" fmla="*/ 7036395 w 7045448"/>
                <a:gd name="connsiteY53" fmla="*/ 571876 h 1096977"/>
                <a:gd name="connsiteX54" fmla="*/ 7018288 w 7045448"/>
                <a:gd name="connsiteY54" fmla="*/ 599037 h 1096977"/>
                <a:gd name="connsiteX55" fmla="*/ 7009234 w 7045448"/>
                <a:gd name="connsiteY55" fmla="*/ 653357 h 1096977"/>
                <a:gd name="connsiteX56" fmla="*/ 6991127 w 7045448"/>
                <a:gd name="connsiteY56" fmla="*/ 689571 h 1096977"/>
                <a:gd name="connsiteX57" fmla="*/ 6945860 w 7045448"/>
                <a:gd name="connsiteY57" fmla="*/ 761999 h 1096977"/>
                <a:gd name="connsiteX58" fmla="*/ 6909646 w 7045448"/>
                <a:gd name="connsiteY58" fmla="*/ 834427 h 1096977"/>
                <a:gd name="connsiteX59" fmla="*/ 6873432 w 7045448"/>
                <a:gd name="connsiteY59" fmla="*/ 843480 h 1096977"/>
                <a:gd name="connsiteX60" fmla="*/ 6728577 w 7045448"/>
                <a:gd name="connsiteY60" fmla="*/ 825373 h 1096977"/>
                <a:gd name="connsiteX61" fmla="*/ 6592775 w 7045448"/>
                <a:gd name="connsiteY61" fmla="*/ 807266 h 1096977"/>
                <a:gd name="connsiteX62" fmla="*/ 6339278 w 7045448"/>
                <a:gd name="connsiteY62" fmla="*/ 816320 h 1096977"/>
                <a:gd name="connsiteX63" fmla="*/ 6203476 w 7045448"/>
                <a:gd name="connsiteY63" fmla="*/ 834427 h 1096977"/>
                <a:gd name="connsiteX64" fmla="*/ 6031460 w 7045448"/>
                <a:gd name="connsiteY64" fmla="*/ 843480 h 1096977"/>
                <a:gd name="connsiteX65" fmla="*/ 5859444 w 7045448"/>
                <a:gd name="connsiteY65" fmla="*/ 861587 h 1096977"/>
                <a:gd name="connsiteX66" fmla="*/ 5578787 w 7045448"/>
                <a:gd name="connsiteY66" fmla="*/ 870641 h 1096977"/>
                <a:gd name="connsiteX67" fmla="*/ 5415824 w 7045448"/>
                <a:gd name="connsiteY67" fmla="*/ 879694 h 1096977"/>
                <a:gd name="connsiteX68" fmla="*/ 5198541 w 7045448"/>
                <a:gd name="connsiteY68" fmla="*/ 888748 h 1096977"/>
                <a:gd name="connsiteX69" fmla="*/ 5071793 w 7045448"/>
                <a:gd name="connsiteY69" fmla="*/ 915908 h 1096977"/>
                <a:gd name="connsiteX70" fmla="*/ 4999365 w 7045448"/>
                <a:gd name="connsiteY70" fmla="*/ 924961 h 1096977"/>
                <a:gd name="connsiteX71" fmla="*/ 4945044 w 7045448"/>
                <a:gd name="connsiteY71" fmla="*/ 934015 h 1096977"/>
                <a:gd name="connsiteX72" fmla="*/ 4791135 w 7045448"/>
                <a:gd name="connsiteY72" fmla="*/ 952122 h 1096977"/>
                <a:gd name="connsiteX73" fmla="*/ 4628173 w 7045448"/>
                <a:gd name="connsiteY73" fmla="*/ 979282 h 1096977"/>
                <a:gd name="connsiteX74" fmla="*/ 3795254 w 7045448"/>
                <a:gd name="connsiteY74" fmla="*/ 997389 h 1096977"/>
                <a:gd name="connsiteX75" fmla="*/ 3614185 w 7045448"/>
                <a:gd name="connsiteY75" fmla="*/ 1006443 h 1096977"/>
                <a:gd name="connsiteX76" fmla="*/ 3505543 w 7045448"/>
                <a:gd name="connsiteY76" fmla="*/ 1015496 h 1096977"/>
                <a:gd name="connsiteX77" fmla="*/ 3424062 w 7045448"/>
                <a:gd name="connsiteY77" fmla="*/ 1024550 h 1096977"/>
                <a:gd name="connsiteX78" fmla="*/ 2781266 w 7045448"/>
                <a:gd name="connsiteY78" fmla="*/ 1051710 h 1096977"/>
                <a:gd name="connsiteX79" fmla="*/ 2654517 w 7045448"/>
                <a:gd name="connsiteY79" fmla="*/ 1060763 h 1096977"/>
                <a:gd name="connsiteX80" fmla="*/ 2391967 w 7045448"/>
                <a:gd name="connsiteY80" fmla="*/ 1069817 h 1096977"/>
                <a:gd name="connsiteX81" fmla="*/ 2219951 w 7045448"/>
                <a:gd name="connsiteY81" fmla="*/ 1087924 h 1096977"/>
                <a:gd name="connsiteX82" fmla="*/ 2075096 w 7045448"/>
                <a:gd name="connsiteY82" fmla="*/ 1096977 h 1096977"/>
                <a:gd name="connsiteX83" fmla="*/ 1740117 w 7045448"/>
                <a:gd name="connsiteY83" fmla="*/ 1087924 h 1096977"/>
                <a:gd name="connsiteX84" fmla="*/ 1676743 w 7045448"/>
                <a:gd name="connsiteY84" fmla="*/ 1069817 h 1096977"/>
                <a:gd name="connsiteX85" fmla="*/ 1450406 w 7045448"/>
                <a:gd name="connsiteY85" fmla="*/ 1042656 h 1096977"/>
                <a:gd name="connsiteX86" fmla="*/ 1260284 w 7045448"/>
                <a:gd name="connsiteY86" fmla="*/ 1033603 h 1096977"/>
                <a:gd name="connsiteX87" fmla="*/ 988680 w 7045448"/>
                <a:gd name="connsiteY87" fmla="*/ 1015496 h 1096977"/>
                <a:gd name="connsiteX88" fmla="*/ 626541 w 7045448"/>
                <a:gd name="connsiteY88" fmla="*/ 1006443 h 1096977"/>
                <a:gd name="connsiteX89" fmla="*/ 490739 w 7045448"/>
                <a:gd name="connsiteY89" fmla="*/ 997389 h 1096977"/>
                <a:gd name="connsiteX90" fmla="*/ 291563 w 7045448"/>
                <a:gd name="connsiteY90" fmla="*/ 970229 h 1096977"/>
                <a:gd name="connsiteX91" fmla="*/ 137654 w 7045448"/>
                <a:gd name="connsiteY91" fmla="*/ 934015 h 1096977"/>
                <a:gd name="connsiteX92" fmla="*/ 74280 w 7045448"/>
                <a:gd name="connsiteY92" fmla="*/ 843480 h 1096977"/>
                <a:gd name="connsiteX93" fmla="*/ 56173 w 7045448"/>
                <a:gd name="connsiteY93" fmla="*/ 816320 h 1096977"/>
                <a:gd name="connsiteX94" fmla="*/ 29012 w 7045448"/>
                <a:gd name="connsiteY94" fmla="*/ 752946 h 1096977"/>
                <a:gd name="connsiteX95" fmla="*/ 10905 w 7045448"/>
                <a:gd name="connsiteY95" fmla="*/ 716732 h 1096977"/>
                <a:gd name="connsiteX96" fmla="*/ 10905 w 7045448"/>
                <a:gd name="connsiteY96" fmla="*/ 408914 h 1096977"/>
                <a:gd name="connsiteX97" fmla="*/ 29012 w 7045448"/>
                <a:gd name="connsiteY97" fmla="*/ 345540 h 1096977"/>
                <a:gd name="connsiteX98" fmla="*/ 47119 w 7045448"/>
                <a:gd name="connsiteY98" fmla="*/ 318379 h 1096977"/>
                <a:gd name="connsiteX99" fmla="*/ 74280 w 7045448"/>
                <a:gd name="connsiteY99" fmla="*/ 300272 h 1096977"/>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418311 w 7045448"/>
                <a:gd name="connsiteY7" fmla="*/ 121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32270 w 7045448"/>
                <a:gd name="connsiteY99" fmla="*/ 274177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16778 w 7045448"/>
                <a:gd name="connsiteY98" fmla="*/ 311124 h 1087628"/>
                <a:gd name="connsiteX99" fmla="*/ 32270 w 7045448"/>
                <a:gd name="connsiteY99" fmla="*/ 274177 h 1087628"/>
                <a:gd name="connsiteX0" fmla="*/ 27919 w 7041097"/>
                <a:gd name="connsiteY0" fmla="*/ 274177 h 1087628"/>
                <a:gd name="connsiteX1" fmla="*/ 29969 w 7041097"/>
                <a:gd name="connsiteY1" fmla="*/ 204627 h 1087628"/>
                <a:gd name="connsiteX2" fmla="*/ 50130 w 7041097"/>
                <a:gd name="connsiteY2" fmla="*/ 150935 h 1087628"/>
                <a:gd name="connsiteX3" fmla="*/ 110606 w 7041097"/>
                <a:gd name="connsiteY3" fmla="*/ 93161 h 1087628"/>
                <a:gd name="connsiteX4" fmla="*/ 235584 w 7041097"/>
                <a:gd name="connsiteY4" fmla="*/ 35332 h 1087628"/>
                <a:gd name="connsiteX5" fmla="*/ 350586 w 7041097"/>
                <a:gd name="connsiteY5" fmla="*/ 19319 h 1087628"/>
                <a:gd name="connsiteX6" fmla="*/ 361410 w 7041097"/>
                <a:gd name="connsiteY6" fmla="*/ 37478 h 1087628"/>
                <a:gd name="connsiteX7" fmla="*/ 383619 w 7041097"/>
                <a:gd name="connsiteY7" fmla="*/ 26332 h 1087628"/>
                <a:gd name="connsiteX8" fmla="*/ 427117 w 7041097"/>
                <a:gd name="connsiteY8" fmla="*/ 19372 h 1087628"/>
                <a:gd name="connsiteX9" fmla="*/ 497493 w 7041097"/>
                <a:gd name="connsiteY9" fmla="*/ 35438 h 1087628"/>
                <a:gd name="connsiteX10" fmla="*/ 676511 w 7041097"/>
                <a:gd name="connsiteY10" fmla="*/ 1212 h 1087628"/>
                <a:gd name="connsiteX11" fmla="*/ 725317 w 7041097"/>
                <a:gd name="connsiteY11" fmla="*/ 92480 h 1087628"/>
                <a:gd name="connsiteX12" fmla="*/ 803259 w 7041097"/>
                <a:gd name="connsiteY12" fmla="*/ 100801 h 1087628"/>
                <a:gd name="connsiteX13" fmla="*/ 816134 w 7041097"/>
                <a:gd name="connsiteY13" fmla="*/ 354717 h 1087628"/>
                <a:gd name="connsiteX14" fmla="*/ 939061 w 7041097"/>
                <a:gd name="connsiteY14" fmla="*/ 272816 h 1087628"/>
                <a:gd name="connsiteX15" fmla="*/ 966222 w 7041097"/>
                <a:gd name="connsiteY15" fmla="*/ 345244 h 1087628"/>
                <a:gd name="connsiteX16" fmla="*/ 1011489 w 7041097"/>
                <a:gd name="connsiteY16" fmla="*/ 390511 h 1087628"/>
                <a:gd name="connsiteX17" fmla="*/ 1120131 w 7041097"/>
                <a:gd name="connsiteY17" fmla="*/ 453886 h 1087628"/>
                <a:gd name="connsiteX18" fmla="*/ 1219719 w 7041097"/>
                <a:gd name="connsiteY18" fmla="*/ 490100 h 1087628"/>
                <a:gd name="connsiteX19" fmla="*/ 1581857 w 7041097"/>
                <a:gd name="connsiteY19" fmla="*/ 471993 h 1087628"/>
                <a:gd name="connsiteX20" fmla="*/ 2070745 w 7041097"/>
                <a:gd name="connsiteY20" fmla="*/ 462939 h 1087628"/>
                <a:gd name="connsiteX21" fmla="*/ 2450990 w 7041097"/>
                <a:gd name="connsiteY21" fmla="*/ 453886 h 1087628"/>
                <a:gd name="connsiteX22" fmla="*/ 2568685 w 7041097"/>
                <a:gd name="connsiteY22" fmla="*/ 444832 h 1087628"/>
                <a:gd name="connsiteX23" fmla="*/ 2668273 w 7041097"/>
                <a:gd name="connsiteY23" fmla="*/ 435779 h 1087628"/>
                <a:gd name="connsiteX24" fmla="*/ 2903663 w 7041097"/>
                <a:gd name="connsiteY24" fmla="*/ 426725 h 1087628"/>
                <a:gd name="connsiteX25" fmla="*/ 3111893 w 7041097"/>
                <a:gd name="connsiteY25" fmla="*/ 417672 h 1087628"/>
                <a:gd name="connsiteX26" fmla="*/ 3419711 w 7041097"/>
                <a:gd name="connsiteY26" fmla="*/ 408618 h 1087628"/>
                <a:gd name="connsiteX27" fmla="*/ 3718475 w 7041097"/>
                <a:gd name="connsiteY27" fmla="*/ 390511 h 1087628"/>
                <a:gd name="connsiteX28" fmla="*/ 4153042 w 7041097"/>
                <a:gd name="connsiteY28" fmla="*/ 408618 h 1087628"/>
                <a:gd name="connsiteX29" fmla="*/ 4189255 w 7041097"/>
                <a:gd name="connsiteY29" fmla="*/ 417672 h 1087628"/>
                <a:gd name="connsiteX30" fmla="*/ 4370325 w 7041097"/>
                <a:gd name="connsiteY30" fmla="*/ 444832 h 1087628"/>
                <a:gd name="connsiteX31" fmla="*/ 4705303 w 7041097"/>
                <a:gd name="connsiteY31" fmla="*/ 462939 h 1087628"/>
                <a:gd name="connsiteX32" fmla="*/ 4886372 w 7041097"/>
                <a:gd name="connsiteY32" fmla="*/ 490100 h 1087628"/>
                <a:gd name="connsiteX33" fmla="*/ 5366206 w 7041097"/>
                <a:gd name="connsiteY33" fmla="*/ 499153 h 1087628"/>
                <a:gd name="connsiteX34" fmla="*/ 5737398 w 7041097"/>
                <a:gd name="connsiteY34" fmla="*/ 508206 h 1087628"/>
                <a:gd name="connsiteX35" fmla="*/ 5954681 w 7041097"/>
                <a:gd name="connsiteY35" fmla="*/ 517260 h 1087628"/>
                <a:gd name="connsiteX36" fmla="*/ 6452622 w 7041097"/>
                <a:gd name="connsiteY36" fmla="*/ 526313 h 1087628"/>
                <a:gd name="connsiteX37" fmla="*/ 6570317 w 7041097"/>
                <a:gd name="connsiteY37" fmla="*/ 517260 h 1087628"/>
                <a:gd name="connsiteX38" fmla="*/ 6678958 w 7041097"/>
                <a:gd name="connsiteY38" fmla="*/ 490100 h 1087628"/>
                <a:gd name="connsiteX39" fmla="*/ 6706119 w 7041097"/>
                <a:gd name="connsiteY39" fmla="*/ 462939 h 1087628"/>
                <a:gd name="connsiteX40" fmla="*/ 6715172 w 7041097"/>
                <a:gd name="connsiteY40" fmla="*/ 435779 h 1087628"/>
                <a:gd name="connsiteX41" fmla="*/ 6751386 w 7041097"/>
                <a:gd name="connsiteY41" fmla="*/ 345244 h 1087628"/>
                <a:gd name="connsiteX42" fmla="*/ 6760440 w 7041097"/>
                <a:gd name="connsiteY42" fmla="*/ 290923 h 1087628"/>
                <a:gd name="connsiteX43" fmla="*/ 6778547 w 7041097"/>
                <a:gd name="connsiteY43" fmla="*/ 254709 h 1087628"/>
                <a:gd name="connsiteX44" fmla="*/ 6787600 w 7041097"/>
                <a:gd name="connsiteY44" fmla="*/ 227549 h 1087628"/>
                <a:gd name="connsiteX45" fmla="*/ 6796653 w 7041097"/>
                <a:gd name="connsiteY45" fmla="*/ 191335 h 1087628"/>
                <a:gd name="connsiteX46" fmla="*/ 6823814 w 7041097"/>
                <a:gd name="connsiteY46" fmla="*/ 164175 h 1087628"/>
                <a:gd name="connsiteX47" fmla="*/ 6896242 w 7041097"/>
                <a:gd name="connsiteY47" fmla="*/ 127961 h 1087628"/>
                <a:gd name="connsiteX48" fmla="*/ 6959616 w 7041097"/>
                <a:gd name="connsiteY48" fmla="*/ 155121 h 1087628"/>
                <a:gd name="connsiteX49" fmla="*/ 6986776 w 7041097"/>
                <a:gd name="connsiteY49" fmla="*/ 200389 h 1087628"/>
                <a:gd name="connsiteX50" fmla="*/ 7022990 w 7041097"/>
                <a:gd name="connsiteY50" fmla="*/ 281870 h 1087628"/>
                <a:gd name="connsiteX51" fmla="*/ 7032044 w 7041097"/>
                <a:gd name="connsiteY51" fmla="*/ 318084 h 1087628"/>
                <a:gd name="connsiteX52" fmla="*/ 7041097 w 7041097"/>
                <a:gd name="connsiteY52" fmla="*/ 345244 h 1087628"/>
                <a:gd name="connsiteX53" fmla="*/ 7032044 w 7041097"/>
                <a:gd name="connsiteY53" fmla="*/ 562527 h 1087628"/>
                <a:gd name="connsiteX54" fmla="*/ 7013937 w 7041097"/>
                <a:gd name="connsiteY54" fmla="*/ 589688 h 1087628"/>
                <a:gd name="connsiteX55" fmla="*/ 7004883 w 7041097"/>
                <a:gd name="connsiteY55" fmla="*/ 644008 h 1087628"/>
                <a:gd name="connsiteX56" fmla="*/ 6986776 w 7041097"/>
                <a:gd name="connsiteY56" fmla="*/ 680222 h 1087628"/>
                <a:gd name="connsiteX57" fmla="*/ 6941509 w 7041097"/>
                <a:gd name="connsiteY57" fmla="*/ 752650 h 1087628"/>
                <a:gd name="connsiteX58" fmla="*/ 6905295 w 7041097"/>
                <a:gd name="connsiteY58" fmla="*/ 825078 h 1087628"/>
                <a:gd name="connsiteX59" fmla="*/ 6869081 w 7041097"/>
                <a:gd name="connsiteY59" fmla="*/ 834131 h 1087628"/>
                <a:gd name="connsiteX60" fmla="*/ 6724226 w 7041097"/>
                <a:gd name="connsiteY60" fmla="*/ 816024 h 1087628"/>
                <a:gd name="connsiteX61" fmla="*/ 6588424 w 7041097"/>
                <a:gd name="connsiteY61" fmla="*/ 797917 h 1087628"/>
                <a:gd name="connsiteX62" fmla="*/ 6334927 w 7041097"/>
                <a:gd name="connsiteY62" fmla="*/ 806971 h 1087628"/>
                <a:gd name="connsiteX63" fmla="*/ 6199125 w 7041097"/>
                <a:gd name="connsiteY63" fmla="*/ 825078 h 1087628"/>
                <a:gd name="connsiteX64" fmla="*/ 6027109 w 7041097"/>
                <a:gd name="connsiteY64" fmla="*/ 834131 h 1087628"/>
                <a:gd name="connsiteX65" fmla="*/ 5855093 w 7041097"/>
                <a:gd name="connsiteY65" fmla="*/ 852238 h 1087628"/>
                <a:gd name="connsiteX66" fmla="*/ 5574436 w 7041097"/>
                <a:gd name="connsiteY66" fmla="*/ 861292 h 1087628"/>
                <a:gd name="connsiteX67" fmla="*/ 5411473 w 7041097"/>
                <a:gd name="connsiteY67" fmla="*/ 870345 h 1087628"/>
                <a:gd name="connsiteX68" fmla="*/ 5194190 w 7041097"/>
                <a:gd name="connsiteY68" fmla="*/ 879399 h 1087628"/>
                <a:gd name="connsiteX69" fmla="*/ 5067442 w 7041097"/>
                <a:gd name="connsiteY69" fmla="*/ 906559 h 1087628"/>
                <a:gd name="connsiteX70" fmla="*/ 4995014 w 7041097"/>
                <a:gd name="connsiteY70" fmla="*/ 915612 h 1087628"/>
                <a:gd name="connsiteX71" fmla="*/ 4940693 w 7041097"/>
                <a:gd name="connsiteY71" fmla="*/ 924666 h 1087628"/>
                <a:gd name="connsiteX72" fmla="*/ 4786784 w 7041097"/>
                <a:gd name="connsiteY72" fmla="*/ 942773 h 1087628"/>
                <a:gd name="connsiteX73" fmla="*/ 4623822 w 7041097"/>
                <a:gd name="connsiteY73" fmla="*/ 969933 h 1087628"/>
                <a:gd name="connsiteX74" fmla="*/ 3790903 w 7041097"/>
                <a:gd name="connsiteY74" fmla="*/ 988040 h 1087628"/>
                <a:gd name="connsiteX75" fmla="*/ 3609834 w 7041097"/>
                <a:gd name="connsiteY75" fmla="*/ 997094 h 1087628"/>
                <a:gd name="connsiteX76" fmla="*/ 3501192 w 7041097"/>
                <a:gd name="connsiteY76" fmla="*/ 1006147 h 1087628"/>
                <a:gd name="connsiteX77" fmla="*/ 3419711 w 7041097"/>
                <a:gd name="connsiteY77" fmla="*/ 1015201 h 1087628"/>
                <a:gd name="connsiteX78" fmla="*/ 2776915 w 7041097"/>
                <a:gd name="connsiteY78" fmla="*/ 1042361 h 1087628"/>
                <a:gd name="connsiteX79" fmla="*/ 2650166 w 7041097"/>
                <a:gd name="connsiteY79" fmla="*/ 1051414 h 1087628"/>
                <a:gd name="connsiteX80" fmla="*/ 2387616 w 7041097"/>
                <a:gd name="connsiteY80" fmla="*/ 1060468 h 1087628"/>
                <a:gd name="connsiteX81" fmla="*/ 2215600 w 7041097"/>
                <a:gd name="connsiteY81" fmla="*/ 1078575 h 1087628"/>
                <a:gd name="connsiteX82" fmla="*/ 2070745 w 7041097"/>
                <a:gd name="connsiteY82" fmla="*/ 1087628 h 1087628"/>
                <a:gd name="connsiteX83" fmla="*/ 1735766 w 7041097"/>
                <a:gd name="connsiteY83" fmla="*/ 1078575 h 1087628"/>
                <a:gd name="connsiteX84" fmla="*/ 1672392 w 7041097"/>
                <a:gd name="connsiteY84" fmla="*/ 1060468 h 1087628"/>
                <a:gd name="connsiteX85" fmla="*/ 1446055 w 7041097"/>
                <a:gd name="connsiteY85" fmla="*/ 1033307 h 1087628"/>
                <a:gd name="connsiteX86" fmla="*/ 1255933 w 7041097"/>
                <a:gd name="connsiteY86" fmla="*/ 1024254 h 1087628"/>
                <a:gd name="connsiteX87" fmla="*/ 984329 w 7041097"/>
                <a:gd name="connsiteY87" fmla="*/ 1006147 h 1087628"/>
                <a:gd name="connsiteX88" fmla="*/ 622190 w 7041097"/>
                <a:gd name="connsiteY88" fmla="*/ 997094 h 1087628"/>
                <a:gd name="connsiteX89" fmla="*/ 486388 w 7041097"/>
                <a:gd name="connsiteY89" fmla="*/ 988040 h 1087628"/>
                <a:gd name="connsiteX90" fmla="*/ 287212 w 7041097"/>
                <a:gd name="connsiteY90" fmla="*/ 960880 h 1087628"/>
                <a:gd name="connsiteX91" fmla="*/ 133303 w 7041097"/>
                <a:gd name="connsiteY91" fmla="*/ 924666 h 1087628"/>
                <a:gd name="connsiteX92" fmla="*/ 69929 w 7041097"/>
                <a:gd name="connsiteY92" fmla="*/ 834131 h 1087628"/>
                <a:gd name="connsiteX93" fmla="*/ 51822 w 7041097"/>
                <a:gd name="connsiteY93" fmla="*/ 806971 h 1087628"/>
                <a:gd name="connsiteX94" fmla="*/ 24661 w 7041097"/>
                <a:gd name="connsiteY94" fmla="*/ 743597 h 1087628"/>
                <a:gd name="connsiteX95" fmla="*/ 6554 w 7041097"/>
                <a:gd name="connsiteY95" fmla="*/ 707383 h 1087628"/>
                <a:gd name="connsiteX96" fmla="*/ 6554 w 7041097"/>
                <a:gd name="connsiteY96" fmla="*/ 399565 h 1087628"/>
                <a:gd name="connsiteX97" fmla="*/ 1322 w 7041097"/>
                <a:gd name="connsiteY97" fmla="*/ 359217 h 1087628"/>
                <a:gd name="connsiteX98" fmla="*/ 12427 w 7041097"/>
                <a:gd name="connsiteY98" fmla="*/ 311124 h 1087628"/>
                <a:gd name="connsiteX99" fmla="*/ 27919 w 7041097"/>
                <a:gd name="connsiteY99" fmla="*/ 274177 h 1087628"/>
                <a:gd name="connsiteX0" fmla="*/ 42415 w 7055593"/>
                <a:gd name="connsiteY0" fmla="*/ 274177 h 1087628"/>
                <a:gd name="connsiteX1" fmla="*/ 44465 w 7055593"/>
                <a:gd name="connsiteY1" fmla="*/ 204627 h 1087628"/>
                <a:gd name="connsiteX2" fmla="*/ 64626 w 7055593"/>
                <a:gd name="connsiteY2" fmla="*/ 150935 h 1087628"/>
                <a:gd name="connsiteX3" fmla="*/ 125102 w 7055593"/>
                <a:gd name="connsiteY3" fmla="*/ 93161 h 1087628"/>
                <a:gd name="connsiteX4" fmla="*/ 250080 w 7055593"/>
                <a:gd name="connsiteY4" fmla="*/ 35332 h 1087628"/>
                <a:gd name="connsiteX5" fmla="*/ 365082 w 7055593"/>
                <a:gd name="connsiteY5" fmla="*/ 19319 h 1087628"/>
                <a:gd name="connsiteX6" fmla="*/ 375906 w 7055593"/>
                <a:gd name="connsiteY6" fmla="*/ 37478 h 1087628"/>
                <a:gd name="connsiteX7" fmla="*/ 398115 w 7055593"/>
                <a:gd name="connsiteY7" fmla="*/ 26332 h 1087628"/>
                <a:gd name="connsiteX8" fmla="*/ 441613 w 7055593"/>
                <a:gd name="connsiteY8" fmla="*/ 19372 h 1087628"/>
                <a:gd name="connsiteX9" fmla="*/ 511989 w 7055593"/>
                <a:gd name="connsiteY9" fmla="*/ 35438 h 1087628"/>
                <a:gd name="connsiteX10" fmla="*/ 691007 w 7055593"/>
                <a:gd name="connsiteY10" fmla="*/ 1212 h 1087628"/>
                <a:gd name="connsiteX11" fmla="*/ 739813 w 7055593"/>
                <a:gd name="connsiteY11" fmla="*/ 92480 h 1087628"/>
                <a:gd name="connsiteX12" fmla="*/ 817755 w 7055593"/>
                <a:gd name="connsiteY12" fmla="*/ 100801 h 1087628"/>
                <a:gd name="connsiteX13" fmla="*/ 830630 w 7055593"/>
                <a:gd name="connsiteY13" fmla="*/ 354717 h 1087628"/>
                <a:gd name="connsiteX14" fmla="*/ 953557 w 7055593"/>
                <a:gd name="connsiteY14" fmla="*/ 272816 h 1087628"/>
                <a:gd name="connsiteX15" fmla="*/ 980718 w 7055593"/>
                <a:gd name="connsiteY15" fmla="*/ 345244 h 1087628"/>
                <a:gd name="connsiteX16" fmla="*/ 1025985 w 7055593"/>
                <a:gd name="connsiteY16" fmla="*/ 390511 h 1087628"/>
                <a:gd name="connsiteX17" fmla="*/ 1134627 w 7055593"/>
                <a:gd name="connsiteY17" fmla="*/ 453886 h 1087628"/>
                <a:gd name="connsiteX18" fmla="*/ 1234215 w 7055593"/>
                <a:gd name="connsiteY18" fmla="*/ 490100 h 1087628"/>
                <a:gd name="connsiteX19" fmla="*/ 1596353 w 7055593"/>
                <a:gd name="connsiteY19" fmla="*/ 471993 h 1087628"/>
                <a:gd name="connsiteX20" fmla="*/ 2085241 w 7055593"/>
                <a:gd name="connsiteY20" fmla="*/ 462939 h 1087628"/>
                <a:gd name="connsiteX21" fmla="*/ 2465486 w 7055593"/>
                <a:gd name="connsiteY21" fmla="*/ 453886 h 1087628"/>
                <a:gd name="connsiteX22" fmla="*/ 2583181 w 7055593"/>
                <a:gd name="connsiteY22" fmla="*/ 444832 h 1087628"/>
                <a:gd name="connsiteX23" fmla="*/ 2682769 w 7055593"/>
                <a:gd name="connsiteY23" fmla="*/ 435779 h 1087628"/>
                <a:gd name="connsiteX24" fmla="*/ 2918159 w 7055593"/>
                <a:gd name="connsiteY24" fmla="*/ 426725 h 1087628"/>
                <a:gd name="connsiteX25" fmla="*/ 3126389 w 7055593"/>
                <a:gd name="connsiteY25" fmla="*/ 417672 h 1087628"/>
                <a:gd name="connsiteX26" fmla="*/ 3434207 w 7055593"/>
                <a:gd name="connsiteY26" fmla="*/ 408618 h 1087628"/>
                <a:gd name="connsiteX27" fmla="*/ 3732971 w 7055593"/>
                <a:gd name="connsiteY27" fmla="*/ 390511 h 1087628"/>
                <a:gd name="connsiteX28" fmla="*/ 4167538 w 7055593"/>
                <a:gd name="connsiteY28" fmla="*/ 408618 h 1087628"/>
                <a:gd name="connsiteX29" fmla="*/ 4203751 w 7055593"/>
                <a:gd name="connsiteY29" fmla="*/ 417672 h 1087628"/>
                <a:gd name="connsiteX30" fmla="*/ 4384821 w 7055593"/>
                <a:gd name="connsiteY30" fmla="*/ 444832 h 1087628"/>
                <a:gd name="connsiteX31" fmla="*/ 4719799 w 7055593"/>
                <a:gd name="connsiteY31" fmla="*/ 462939 h 1087628"/>
                <a:gd name="connsiteX32" fmla="*/ 4900868 w 7055593"/>
                <a:gd name="connsiteY32" fmla="*/ 490100 h 1087628"/>
                <a:gd name="connsiteX33" fmla="*/ 5380702 w 7055593"/>
                <a:gd name="connsiteY33" fmla="*/ 499153 h 1087628"/>
                <a:gd name="connsiteX34" fmla="*/ 5751894 w 7055593"/>
                <a:gd name="connsiteY34" fmla="*/ 508206 h 1087628"/>
                <a:gd name="connsiteX35" fmla="*/ 5969177 w 7055593"/>
                <a:gd name="connsiteY35" fmla="*/ 517260 h 1087628"/>
                <a:gd name="connsiteX36" fmla="*/ 6467118 w 7055593"/>
                <a:gd name="connsiteY36" fmla="*/ 526313 h 1087628"/>
                <a:gd name="connsiteX37" fmla="*/ 6584813 w 7055593"/>
                <a:gd name="connsiteY37" fmla="*/ 517260 h 1087628"/>
                <a:gd name="connsiteX38" fmla="*/ 6693454 w 7055593"/>
                <a:gd name="connsiteY38" fmla="*/ 490100 h 1087628"/>
                <a:gd name="connsiteX39" fmla="*/ 6720615 w 7055593"/>
                <a:gd name="connsiteY39" fmla="*/ 462939 h 1087628"/>
                <a:gd name="connsiteX40" fmla="*/ 6729668 w 7055593"/>
                <a:gd name="connsiteY40" fmla="*/ 435779 h 1087628"/>
                <a:gd name="connsiteX41" fmla="*/ 6765882 w 7055593"/>
                <a:gd name="connsiteY41" fmla="*/ 345244 h 1087628"/>
                <a:gd name="connsiteX42" fmla="*/ 6774936 w 7055593"/>
                <a:gd name="connsiteY42" fmla="*/ 290923 h 1087628"/>
                <a:gd name="connsiteX43" fmla="*/ 6793043 w 7055593"/>
                <a:gd name="connsiteY43" fmla="*/ 254709 h 1087628"/>
                <a:gd name="connsiteX44" fmla="*/ 6802096 w 7055593"/>
                <a:gd name="connsiteY44" fmla="*/ 227549 h 1087628"/>
                <a:gd name="connsiteX45" fmla="*/ 6811149 w 7055593"/>
                <a:gd name="connsiteY45" fmla="*/ 191335 h 1087628"/>
                <a:gd name="connsiteX46" fmla="*/ 6838310 w 7055593"/>
                <a:gd name="connsiteY46" fmla="*/ 164175 h 1087628"/>
                <a:gd name="connsiteX47" fmla="*/ 6910738 w 7055593"/>
                <a:gd name="connsiteY47" fmla="*/ 127961 h 1087628"/>
                <a:gd name="connsiteX48" fmla="*/ 6974112 w 7055593"/>
                <a:gd name="connsiteY48" fmla="*/ 155121 h 1087628"/>
                <a:gd name="connsiteX49" fmla="*/ 7001272 w 7055593"/>
                <a:gd name="connsiteY49" fmla="*/ 200389 h 1087628"/>
                <a:gd name="connsiteX50" fmla="*/ 7037486 w 7055593"/>
                <a:gd name="connsiteY50" fmla="*/ 281870 h 1087628"/>
                <a:gd name="connsiteX51" fmla="*/ 7046540 w 7055593"/>
                <a:gd name="connsiteY51" fmla="*/ 318084 h 1087628"/>
                <a:gd name="connsiteX52" fmla="*/ 7055593 w 7055593"/>
                <a:gd name="connsiteY52" fmla="*/ 345244 h 1087628"/>
                <a:gd name="connsiteX53" fmla="*/ 7046540 w 7055593"/>
                <a:gd name="connsiteY53" fmla="*/ 562527 h 1087628"/>
                <a:gd name="connsiteX54" fmla="*/ 7028433 w 7055593"/>
                <a:gd name="connsiteY54" fmla="*/ 589688 h 1087628"/>
                <a:gd name="connsiteX55" fmla="*/ 7019379 w 7055593"/>
                <a:gd name="connsiteY55" fmla="*/ 644008 h 1087628"/>
                <a:gd name="connsiteX56" fmla="*/ 7001272 w 7055593"/>
                <a:gd name="connsiteY56" fmla="*/ 680222 h 1087628"/>
                <a:gd name="connsiteX57" fmla="*/ 6956005 w 7055593"/>
                <a:gd name="connsiteY57" fmla="*/ 752650 h 1087628"/>
                <a:gd name="connsiteX58" fmla="*/ 6919791 w 7055593"/>
                <a:gd name="connsiteY58" fmla="*/ 825078 h 1087628"/>
                <a:gd name="connsiteX59" fmla="*/ 6883577 w 7055593"/>
                <a:gd name="connsiteY59" fmla="*/ 834131 h 1087628"/>
                <a:gd name="connsiteX60" fmla="*/ 6738722 w 7055593"/>
                <a:gd name="connsiteY60" fmla="*/ 816024 h 1087628"/>
                <a:gd name="connsiteX61" fmla="*/ 6602920 w 7055593"/>
                <a:gd name="connsiteY61" fmla="*/ 797917 h 1087628"/>
                <a:gd name="connsiteX62" fmla="*/ 6349423 w 7055593"/>
                <a:gd name="connsiteY62" fmla="*/ 806971 h 1087628"/>
                <a:gd name="connsiteX63" fmla="*/ 6213621 w 7055593"/>
                <a:gd name="connsiteY63" fmla="*/ 825078 h 1087628"/>
                <a:gd name="connsiteX64" fmla="*/ 6041605 w 7055593"/>
                <a:gd name="connsiteY64" fmla="*/ 834131 h 1087628"/>
                <a:gd name="connsiteX65" fmla="*/ 5869589 w 7055593"/>
                <a:gd name="connsiteY65" fmla="*/ 852238 h 1087628"/>
                <a:gd name="connsiteX66" fmla="*/ 5588932 w 7055593"/>
                <a:gd name="connsiteY66" fmla="*/ 861292 h 1087628"/>
                <a:gd name="connsiteX67" fmla="*/ 5425969 w 7055593"/>
                <a:gd name="connsiteY67" fmla="*/ 870345 h 1087628"/>
                <a:gd name="connsiteX68" fmla="*/ 5208686 w 7055593"/>
                <a:gd name="connsiteY68" fmla="*/ 879399 h 1087628"/>
                <a:gd name="connsiteX69" fmla="*/ 5081938 w 7055593"/>
                <a:gd name="connsiteY69" fmla="*/ 906559 h 1087628"/>
                <a:gd name="connsiteX70" fmla="*/ 5009510 w 7055593"/>
                <a:gd name="connsiteY70" fmla="*/ 915612 h 1087628"/>
                <a:gd name="connsiteX71" fmla="*/ 4955189 w 7055593"/>
                <a:gd name="connsiteY71" fmla="*/ 924666 h 1087628"/>
                <a:gd name="connsiteX72" fmla="*/ 4801280 w 7055593"/>
                <a:gd name="connsiteY72" fmla="*/ 942773 h 1087628"/>
                <a:gd name="connsiteX73" fmla="*/ 4638318 w 7055593"/>
                <a:gd name="connsiteY73" fmla="*/ 969933 h 1087628"/>
                <a:gd name="connsiteX74" fmla="*/ 3805399 w 7055593"/>
                <a:gd name="connsiteY74" fmla="*/ 988040 h 1087628"/>
                <a:gd name="connsiteX75" fmla="*/ 3624330 w 7055593"/>
                <a:gd name="connsiteY75" fmla="*/ 997094 h 1087628"/>
                <a:gd name="connsiteX76" fmla="*/ 3515688 w 7055593"/>
                <a:gd name="connsiteY76" fmla="*/ 1006147 h 1087628"/>
                <a:gd name="connsiteX77" fmla="*/ 3434207 w 7055593"/>
                <a:gd name="connsiteY77" fmla="*/ 1015201 h 1087628"/>
                <a:gd name="connsiteX78" fmla="*/ 2791411 w 7055593"/>
                <a:gd name="connsiteY78" fmla="*/ 1042361 h 1087628"/>
                <a:gd name="connsiteX79" fmla="*/ 2664662 w 7055593"/>
                <a:gd name="connsiteY79" fmla="*/ 1051414 h 1087628"/>
                <a:gd name="connsiteX80" fmla="*/ 2402112 w 7055593"/>
                <a:gd name="connsiteY80" fmla="*/ 1060468 h 1087628"/>
                <a:gd name="connsiteX81" fmla="*/ 2230096 w 7055593"/>
                <a:gd name="connsiteY81" fmla="*/ 1078575 h 1087628"/>
                <a:gd name="connsiteX82" fmla="*/ 2085241 w 7055593"/>
                <a:gd name="connsiteY82" fmla="*/ 1087628 h 1087628"/>
                <a:gd name="connsiteX83" fmla="*/ 1750262 w 7055593"/>
                <a:gd name="connsiteY83" fmla="*/ 1078575 h 1087628"/>
                <a:gd name="connsiteX84" fmla="*/ 1686888 w 7055593"/>
                <a:gd name="connsiteY84" fmla="*/ 1060468 h 1087628"/>
                <a:gd name="connsiteX85" fmla="*/ 1460551 w 7055593"/>
                <a:gd name="connsiteY85" fmla="*/ 1033307 h 1087628"/>
                <a:gd name="connsiteX86" fmla="*/ 1270429 w 7055593"/>
                <a:gd name="connsiteY86" fmla="*/ 1024254 h 1087628"/>
                <a:gd name="connsiteX87" fmla="*/ 998825 w 7055593"/>
                <a:gd name="connsiteY87" fmla="*/ 1006147 h 1087628"/>
                <a:gd name="connsiteX88" fmla="*/ 636686 w 7055593"/>
                <a:gd name="connsiteY88" fmla="*/ 997094 h 1087628"/>
                <a:gd name="connsiteX89" fmla="*/ 500884 w 7055593"/>
                <a:gd name="connsiteY89" fmla="*/ 988040 h 1087628"/>
                <a:gd name="connsiteX90" fmla="*/ 301708 w 7055593"/>
                <a:gd name="connsiteY90" fmla="*/ 960880 h 1087628"/>
                <a:gd name="connsiteX91" fmla="*/ 147799 w 7055593"/>
                <a:gd name="connsiteY91" fmla="*/ 924666 h 1087628"/>
                <a:gd name="connsiteX92" fmla="*/ 84425 w 7055593"/>
                <a:gd name="connsiteY92" fmla="*/ 834131 h 1087628"/>
                <a:gd name="connsiteX93" fmla="*/ 66318 w 7055593"/>
                <a:gd name="connsiteY93" fmla="*/ 806971 h 1087628"/>
                <a:gd name="connsiteX94" fmla="*/ 39157 w 7055593"/>
                <a:gd name="connsiteY94" fmla="*/ 743597 h 1087628"/>
                <a:gd name="connsiteX95" fmla="*/ 21050 w 7055593"/>
                <a:gd name="connsiteY95" fmla="*/ 707383 h 1087628"/>
                <a:gd name="connsiteX96" fmla="*/ 45 w 7055593"/>
                <a:gd name="connsiteY96" fmla="*/ 464458 h 1087628"/>
                <a:gd name="connsiteX97" fmla="*/ 15818 w 7055593"/>
                <a:gd name="connsiteY97" fmla="*/ 359217 h 1087628"/>
                <a:gd name="connsiteX98" fmla="*/ 26923 w 7055593"/>
                <a:gd name="connsiteY98" fmla="*/ 311124 h 1087628"/>
                <a:gd name="connsiteX99" fmla="*/ 42415 w 7055593"/>
                <a:gd name="connsiteY99" fmla="*/ 274177 h 1087628"/>
                <a:gd name="connsiteX0" fmla="*/ 54063 w 7067241"/>
                <a:gd name="connsiteY0" fmla="*/ 274177 h 1087628"/>
                <a:gd name="connsiteX1" fmla="*/ 56113 w 7067241"/>
                <a:gd name="connsiteY1" fmla="*/ 204627 h 1087628"/>
                <a:gd name="connsiteX2" fmla="*/ 76274 w 7067241"/>
                <a:gd name="connsiteY2" fmla="*/ 150935 h 1087628"/>
                <a:gd name="connsiteX3" fmla="*/ 136750 w 7067241"/>
                <a:gd name="connsiteY3" fmla="*/ 93161 h 1087628"/>
                <a:gd name="connsiteX4" fmla="*/ 261728 w 7067241"/>
                <a:gd name="connsiteY4" fmla="*/ 35332 h 1087628"/>
                <a:gd name="connsiteX5" fmla="*/ 376730 w 7067241"/>
                <a:gd name="connsiteY5" fmla="*/ 19319 h 1087628"/>
                <a:gd name="connsiteX6" fmla="*/ 387554 w 7067241"/>
                <a:gd name="connsiteY6" fmla="*/ 37478 h 1087628"/>
                <a:gd name="connsiteX7" fmla="*/ 409763 w 7067241"/>
                <a:gd name="connsiteY7" fmla="*/ 26332 h 1087628"/>
                <a:gd name="connsiteX8" fmla="*/ 453261 w 7067241"/>
                <a:gd name="connsiteY8" fmla="*/ 19372 h 1087628"/>
                <a:gd name="connsiteX9" fmla="*/ 523637 w 7067241"/>
                <a:gd name="connsiteY9" fmla="*/ 35438 h 1087628"/>
                <a:gd name="connsiteX10" fmla="*/ 702655 w 7067241"/>
                <a:gd name="connsiteY10" fmla="*/ 1212 h 1087628"/>
                <a:gd name="connsiteX11" fmla="*/ 751461 w 7067241"/>
                <a:gd name="connsiteY11" fmla="*/ 92480 h 1087628"/>
                <a:gd name="connsiteX12" fmla="*/ 829403 w 7067241"/>
                <a:gd name="connsiteY12" fmla="*/ 100801 h 1087628"/>
                <a:gd name="connsiteX13" fmla="*/ 842278 w 7067241"/>
                <a:gd name="connsiteY13" fmla="*/ 354717 h 1087628"/>
                <a:gd name="connsiteX14" fmla="*/ 965205 w 7067241"/>
                <a:gd name="connsiteY14" fmla="*/ 272816 h 1087628"/>
                <a:gd name="connsiteX15" fmla="*/ 992366 w 7067241"/>
                <a:gd name="connsiteY15" fmla="*/ 345244 h 1087628"/>
                <a:gd name="connsiteX16" fmla="*/ 1037633 w 7067241"/>
                <a:gd name="connsiteY16" fmla="*/ 390511 h 1087628"/>
                <a:gd name="connsiteX17" fmla="*/ 1146275 w 7067241"/>
                <a:gd name="connsiteY17" fmla="*/ 453886 h 1087628"/>
                <a:gd name="connsiteX18" fmla="*/ 1245863 w 7067241"/>
                <a:gd name="connsiteY18" fmla="*/ 490100 h 1087628"/>
                <a:gd name="connsiteX19" fmla="*/ 1608001 w 7067241"/>
                <a:gd name="connsiteY19" fmla="*/ 471993 h 1087628"/>
                <a:gd name="connsiteX20" fmla="*/ 2096889 w 7067241"/>
                <a:gd name="connsiteY20" fmla="*/ 462939 h 1087628"/>
                <a:gd name="connsiteX21" fmla="*/ 2477134 w 7067241"/>
                <a:gd name="connsiteY21" fmla="*/ 453886 h 1087628"/>
                <a:gd name="connsiteX22" fmla="*/ 2594829 w 7067241"/>
                <a:gd name="connsiteY22" fmla="*/ 444832 h 1087628"/>
                <a:gd name="connsiteX23" fmla="*/ 2694417 w 7067241"/>
                <a:gd name="connsiteY23" fmla="*/ 435779 h 1087628"/>
                <a:gd name="connsiteX24" fmla="*/ 2929807 w 7067241"/>
                <a:gd name="connsiteY24" fmla="*/ 426725 h 1087628"/>
                <a:gd name="connsiteX25" fmla="*/ 3138037 w 7067241"/>
                <a:gd name="connsiteY25" fmla="*/ 417672 h 1087628"/>
                <a:gd name="connsiteX26" fmla="*/ 3445855 w 7067241"/>
                <a:gd name="connsiteY26" fmla="*/ 408618 h 1087628"/>
                <a:gd name="connsiteX27" fmla="*/ 3744619 w 7067241"/>
                <a:gd name="connsiteY27" fmla="*/ 390511 h 1087628"/>
                <a:gd name="connsiteX28" fmla="*/ 4179186 w 7067241"/>
                <a:gd name="connsiteY28" fmla="*/ 408618 h 1087628"/>
                <a:gd name="connsiteX29" fmla="*/ 4215399 w 7067241"/>
                <a:gd name="connsiteY29" fmla="*/ 417672 h 1087628"/>
                <a:gd name="connsiteX30" fmla="*/ 4396469 w 7067241"/>
                <a:gd name="connsiteY30" fmla="*/ 444832 h 1087628"/>
                <a:gd name="connsiteX31" fmla="*/ 4731447 w 7067241"/>
                <a:gd name="connsiteY31" fmla="*/ 462939 h 1087628"/>
                <a:gd name="connsiteX32" fmla="*/ 4912516 w 7067241"/>
                <a:gd name="connsiteY32" fmla="*/ 490100 h 1087628"/>
                <a:gd name="connsiteX33" fmla="*/ 5392350 w 7067241"/>
                <a:gd name="connsiteY33" fmla="*/ 499153 h 1087628"/>
                <a:gd name="connsiteX34" fmla="*/ 5763542 w 7067241"/>
                <a:gd name="connsiteY34" fmla="*/ 508206 h 1087628"/>
                <a:gd name="connsiteX35" fmla="*/ 5980825 w 7067241"/>
                <a:gd name="connsiteY35" fmla="*/ 517260 h 1087628"/>
                <a:gd name="connsiteX36" fmla="*/ 6478766 w 7067241"/>
                <a:gd name="connsiteY36" fmla="*/ 526313 h 1087628"/>
                <a:gd name="connsiteX37" fmla="*/ 6596461 w 7067241"/>
                <a:gd name="connsiteY37" fmla="*/ 517260 h 1087628"/>
                <a:gd name="connsiteX38" fmla="*/ 6705102 w 7067241"/>
                <a:gd name="connsiteY38" fmla="*/ 490100 h 1087628"/>
                <a:gd name="connsiteX39" fmla="*/ 6732263 w 7067241"/>
                <a:gd name="connsiteY39" fmla="*/ 462939 h 1087628"/>
                <a:gd name="connsiteX40" fmla="*/ 6741316 w 7067241"/>
                <a:gd name="connsiteY40" fmla="*/ 435779 h 1087628"/>
                <a:gd name="connsiteX41" fmla="*/ 6777530 w 7067241"/>
                <a:gd name="connsiteY41" fmla="*/ 345244 h 1087628"/>
                <a:gd name="connsiteX42" fmla="*/ 6786584 w 7067241"/>
                <a:gd name="connsiteY42" fmla="*/ 290923 h 1087628"/>
                <a:gd name="connsiteX43" fmla="*/ 6804691 w 7067241"/>
                <a:gd name="connsiteY43" fmla="*/ 254709 h 1087628"/>
                <a:gd name="connsiteX44" fmla="*/ 6813744 w 7067241"/>
                <a:gd name="connsiteY44" fmla="*/ 227549 h 1087628"/>
                <a:gd name="connsiteX45" fmla="*/ 6822797 w 7067241"/>
                <a:gd name="connsiteY45" fmla="*/ 191335 h 1087628"/>
                <a:gd name="connsiteX46" fmla="*/ 6849958 w 7067241"/>
                <a:gd name="connsiteY46" fmla="*/ 164175 h 1087628"/>
                <a:gd name="connsiteX47" fmla="*/ 6922386 w 7067241"/>
                <a:gd name="connsiteY47" fmla="*/ 127961 h 1087628"/>
                <a:gd name="connsiteX48" fmla="*/ 6985760 w 7067241"/>
                <a:gd name="connsiteY48" fmla="*/ 155121 h 1087628"/>
                <a:gd name="connsiteX49" fmla="*/ 7012920 w 7067241"/>
                <a:gd name="connsiteY49" fmla="*/ 200389 h 1087628"/>
                <a:gd name="connsiteX50" fmla="*/ 7049134 w 7067241"/>
                <a:gd name="connsiteY50" fmla="*/ 281870 h 1087628"/>
                <a:gd name="connsiteX51" fmla="*/ 7058188 w 7067241"/>
                <a:gd name="connsiteY51" fmla="*/ 318084 h 1087628"/>
                <a:gd name="connsiteX52" fmla="*/ 7067241 w 7067241"/>
                <a:gd name="connsiteY52" fmla="*/ 345244 h 1087628"/>
                <a:gd name="connsiteX53" fmla="*/ 7058188 w 7067241"/>
                <a:gd name="connsiteY53" fmla="*/ 562527 h 1087628"/>
                <a:gd name="connsiteX54" fmla="*/ 7040081 w 7067241"/>
                <a:gd name="connsiteY54" fmla="*/ 589688 h 1087628"/>
                <a:gd name="connsiteX55" fmla="*/ 7031027 w 7067241"/>
                <a:gd name="connsiteY55" fmla="*/ 644008 h 1087628"/>
                <a:gd name="connsiteX56" fmla="*/ 7012920 w 7067241"/>
                <a:gd name="connsiteY56" fmla="*/ 680222 h 1087628"/>
                <a:gd name="connsiteX57" fmla="*/ 6967653 w 7067241"/>
                <a:gd name="connsiteY57" fmla="*/ 752650 h 1087628"/>
                <a:gd name="connsiteX58" fmla="*/ 6931439 w 7067241"/>
                <a:gd name="connsiteY58" fmla="*/ 825078 h 1087628"/>
                <a:gd name="connsiteX59" fmla="*/ 6895225 w 7067241"/>
                <a:gd name="connsiteY59" fmla="*/ 834131 h 1087628"/>
                <a:gd name="connsiteX60" fmla="*/ 6750370 w 7067241"/>
                <a:gd name="connsiteY60" fmla="*/ 816024 h 1087628"/>
                <a:gd name="connsiteX61" fmla="*/ 6614568 w 7067241"/>
                <a:gd name="connsiteY61" fmla="*/ 797917 h 1087628"/>
                <a:gd name="connsiteX62" fmla="*/ 6361071 w 7067241"/>
                <a:gd name="connsiteY62" fmla="*/ 806971 h 1087628"/>
                <a:gd name="connsiteX63" fmla="*/ 6225269 w 7067241"/>
                <a:gd name="connsiteY63" fmla="*/ 825078 h 1087628"/>
                <a:gd name="connsiteX64" fmla="*/ 6053253 w 7067241"/>
                <a:gd name="connsiteY64" fmla="*/ 834131 h 1087628"/>
                <a:gd name="connsiteX65" fmla="*/ 5881237 w 7067241"/>
                <a:gd name="connsiteY65" fmla="*/ 852238 h 1087628"/>
                <a:gd name="connsiteX66" fmla="*/ 5600580 w 7067241"/>
                <a:gd name="connsiteY66" fmla="*/ 861292 h 1087628"/>
                <a:gd name="connsiteX67" fmla="*/ 5437617 w 7067241"/>
                <a:gd name="connsiteY67" fmla="*/ 870345 h 1087628"/>
                <a:gd name="connsiteX68" fmla="*/ 5220334 w 7067241"/>
                <a:gd name="connsiteY68" fmla="*/ 879399 h 1087628"/>
                <a:gd name="connsiteX69" fmla="*/ 5093586 w 7067241"/>
                <a:gd name="connsiteY69" fmla="*/ 906559 h 1087628"/>
                <a:gd name="connsiteX70" fmla="*/ 5021158 w 7067241"/>
                <a:gd name="connsiteY70" fmla="*/ 915612 h 1087628"/>
                <a:gd name="connsiteX71" fmla="*/ 4966837 w 7067241"/>
                <a:gd name="connsiteY71" fmla="*/ 924666 h 1087628"/>
                <a:gd name="connsiteX72" fmla="*/ 4812928 w 7067241"/>
                <a:gd name="connsiteY72" fmla="*/ 942773 h 1087628"/>
                <a:gd name="connsiteX73" fmla="*/ 4649966 w 7067241"/>
                <a:gd name="connsiteY73" fmla="*/ 969933 h 1087628"/>
                <a:gd name="connsiteX74" fmla="*/ 3817047 w 7067241"/>
                <a:gd name="connsiteY74" fmla="*/ 988040 h 1087628"/>
                <a:gd name="connsiteX75" fmla="*/ 3635978 w 7067241"/>
                <a:gd name="connsiteY75" fmla="*/ 997094 h 1087628"/>
                <a:gd name="connsiteX76" fmla="*/ 3527336 w 7067241"/>
                <a:gd name="connsiteY76" fmla="*/ 1006147 h 1087628"/>
                <a:gd name="connsiteX77" fmla="*/ 3445855 w 7067241"/>
                <a:gd name="connsiteY77" fmla="*/ 1015201 h 1087628"/>
                <a:gd name="connsiteX78" fmla="*/ 2803059 w 7067241"/>
                <a:gd name="connsiteY78" fmla="*/ 1042361 h 1087628"/>
                <a:gd name="connsiteX79" fmla="*/ 2676310 w 7067241"/>
                <a:gd name="connsiteY79" fmla="*/ 1051414 h 1087628"/>
                <a:gd name="connsiteX80" fmla="*/ 2413760 w 7067241"/>
                <a:gd name="connsiteY80" fmla="*/ 1060468 h 1087628"/>
                <a:gd name="connsiteX81" fmla="*/ 2241744 w 7067241"/>
                <a:gd name="connsiteY81" fmla="*/ 1078575 h 1087628"/>
                <a:gd name="connsiteX82" fmla="*/ 2096889 w 7067241"/>
                <a:gd name="connsiteY82" fmla="*/ 1087628 h 1087628"/>
                <a:gd name="connsiteX83" fmla="*/ 1761910 w 7067241"/>
                <a:gd name="connsiteY83" fmla="*/ 1078575 h 1087628"/>
                <a:gd name="connsiteX84" fmla="*/ 1698536 w 7067241"/>
                <a:gd name="connsiteY84" fmla="*/ 1060468 h 1087628"/>
                <a:gd name="connsiteX85" fmla="*/ 1472199 w 7067241"/>
                <a:gd name="connsiteY85" fmla="*/ 1033307 h 1087628"/>
                <a:gd name="connsiteX86" fmla="*/ 1282077 w 7067241"/>
                <a:gd name="connsiteY86" fmla="*/ 1024254 h 1087628"/>
                <a:gd name="connsiteX87" fmla="*/ 1010473 w 7067241"/>
                <a:gd name="connsiteY87" fmla="*/ 1006147 h 1087628"/>
                <a:gd name="connsiteX88" fmla="*/ 648334 w 7067241"/>
                <a:gd name="connsiteY88" fmla="*/ 997094 h 1087628"/>
                <a:gd name="connsiteX89" fmla="*/ 512532 w 7067241"/>
                <a:gd name="connsiteY89" fmla="*/ 988040 h 1087628"/>
                <a:gd name="connsiteX90" fmla="*/ 313356 w 7067241"/>
                <a:gd name="connsiteY90" fmla="*/ 960880 h 1087628"/>
                <a:gd name="connsiteX91" fmla="*/ 159447 w 7067241"/>
                <a:gd name="connsiteY91" fmla="*/ 924666 h 1087628"/>
                <a:gd name="connsiteX92" fmla="*/ 96073 w 7067241"/>
                <a:gd name="connsiteY92" fmla="*/ 834131 h 1087628"/>
                <a:gd name="connsiteX93" fmla="*/ 77966 w 7067241"/>
                <a:gd name="connsiteY93" fmla="*/ 806971 h 1087628"/>
                <a:gd name="connsiteX94" fmla="*/ 50805 w 7067241"/>
                <a:gd name="connsiteY94" fmla="*/ 743597 h 1087628"/>
                <a:gd name="connsiteX95" fmla="*/ 32698 w 7067241"/>
                <a:gd name="connsiteY95" fmla="*/ 707383 h 1087628"/>
                <a:gd name="connsiteX96" fmla="*/ 23 w 7067241"/>
                <a:gd name="connsiteY96" fmla="*/ 541910 h 1087628"/>
                <a:gd name="connsiteX97" fmla="*/ 27466 w 7067241"/>
                <a:gd name="connsiteY97" fmla="*/ 359217 h 1087628"/>
                <a:gd name="connsiteX98" fmla="*/ 38571 w 7067241"/>
                <a:gd name="connsiteY98" fmla="*/ 311124 h 1087628"/>
                <a:gd name="connsiteX99" fmla="*/ 54063 w 7067241"/>
                <a:gd name="connsiteY99" fmla="*/ 274177 h 108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67241" h="1087628">
                  <a:moveTo>
                    <a:pt x="54063" y="274177"/>
                  </a:moveTo>
                  <a:cubicBezTo>
                    <a:pt x="56987" y="256428"/>
                    <a:pt x="52411" y="225167"/>
                    <a:pt x="56113" y="204627"/>
                  </a:cubicBezTo>
                  <a:cubicBezTo>
                    <a:pt x="59815" y="184087"/>
                    <a:pt x="62835" y="169513"/>
                    <a:pt x="76274" y="150935"/>
                  </a:cubicBezTo>
                  <a:cubicBezTo>
                    <a:pt x="89713" y="132357"/>
                    <a:pt x="105841" y="112428"/>
                    <a:pt x="136750" y="93161"/>
                  </a:cubicBezTo>
                  <a:cubicBezTo>
                    <a:pt x="167659" y="73894"/>
                    <a:pt x="169919" y="65935"/>
                    <a:pt x="261728" y="35332"/>
                  </a:cubicBezTo>
                  <a:lnTo>
                    <a:pt x="376730" y="19319"/>
                  </a:lnTo>
                  <a:cubicBezTo>
                    <a:pt x="385784" y="16301"/>
                    <a:pt x="382049" y="36309"/>
                    <a:pt x="387554" y="37478"/>
                  </a:cubicBezTo>
                  <a:cubicBezTo>
                    <a:pt x="393060" y="38647"/>
                    <a:pt x="398812" y="29350"/>
                    <a:pt x="409763" y="26332"/>
                  </a:cubicBezTo>
                  <a:cubicBezTo>
                    <a:pt x="420714" y="23314"/>
                    <a:pt x="434282" y="17854"/>
                    <a:pt x="453261" y="19372"/>
                  </a:cubicBezTo>
                  <a:cubicBezTo>
                    <a:pt x="472240" y="20890"/>
                    <a:pt x="502512" y="38456"/>
                    <a:pt x="523637" y="35438"/>
                  </a:cubicBezTo>
                  <a:cubicBezTo>
                    <a:pt x="580976" y="41473"/>
                    <a:pt x="664684" y="-8295"/>
                    <a:pt x="702655" y="1212"/>
                  </a:cubicBezTo>
                  <a:cubicBezTo>
                    <a:pt x="740626" y="10719"/>
                    <a:pt x="725353" y="72899"/>
                    <a:pt x="751461" y="92480"/>
                  </a:cubicBezTo>
                  <a:cubicBezTo>
                    <a:pt x="765538" y="103038"/>
                    <a:pt x="814267" y="57095"/>
                    <a:pt x="829403" y="100801"/>
                  </a:cubicBezTo>
                  <a:cubicBezTo>
                    <a:pt x="844539" y="144507"/>
                    <a:pt x="831700" y="341318"/>
                    <a:pt x="842278" y="354717"/>
                  </a:cubicBezTo>
                  <a:cubicBezTo>
                    <a:pt x="877062" y="398776"/>
                    <a:pt x="940190" y="274395"/>
                    <a:pt x="965205" y="272816"/>
                  </a:cubicBezTo>
                  <a:cubicBezTo>
                    <a:pt x="990220" y="271237"/>
                    <a:pt x="985478" y="335403"/>
                    <a:pt x="992366" y="345244"/>
                  </a:cubicBezTo>
                  <a:cubicBezTo>
                    <a:pt x="1004603" y="362726"/>
                    <a:pt x="1020200" y="378205"/>
                    <a:pt x="1037633" y="390511"/>
                  </a:cubicBezTo>
                  <a:cubicBezTo>
                    <a:pt x="1071884" y="414689"/>
                    <a:pt x="1107019" y="439165"/>
                    <a:pt x="1146275" y="453886"/>
                  </a:cubicBezTo>
                  <a:cubicBezTo>
                    <a:pt x="1227638" y="484397"/>
                    <a:pt x="1194241" y="472892"/>
                    <a:pt x="1245863" y="490100"/>
                  </a:cubicBezTo>
                  <a:lnTo>
                    <a:pt x="1608001" y="471993"/>
                  </a:lnTo>
                  <a:cubicBezTo>
                    <a:pt x="1770909" y="466794"/>
                    <a:pt x="1933934" y="466334"/>
                    <a:pt x="2096889" y="462939"/>
                  </a:cubicBezTo>
                  <a:lnTo>
                    <a:pt x="2477134" y="453886"/>
                  </a:lnTo>
                  <a:lnTo>
                    <a:pt x="2594829" y="444832"/>
                  </a:lnTo>
                  <a:cubicBezTo>
                    <a:pt x="2628047" y="442064"/>
                    <a:pt x="2661133" y="437578"/>
                    <a:pt x="2694417" y="435779"/>
                  </a:cubicBezTo>
                  <a:cubicBezTo>
                    <a:pt x="2772824" y="431541"/>
                    <a:pt x="2851351" y="429927"/>
                    <a:pt x="2929807" y="426725"/>
                  </a:cubicBezTo>
                  <a:lnTo>
                    <a:pt x="3138037" y="417672"/>
                  </a:lnTo>
                  <a:lnTo>
                    <a:pt x="3445855" y="408618"/>
                  </a:lnTo>
                  <a:cubicBezTo>
                    <a:pt x="3565451" y="404105"/>
                    <a:pt x="3630473" y="398665"/>
                    <a:pt x="3744619" y="390511"/>
                  </a:cubicBezTo>
                  <a:cubicBezTo>
                    <a:pt x="3811485" y="392740"/>
                    <a:pt x="4081399" y="399728"/>
                    <a:pt x="4179186" y="408618"/>
                  </a:cubicBezTo>
                  <a:cubicBezTo>
                    <a:pt x="4191577" y="409745"/>
                    <a:pt x="4203126" y="415626"/>
                    <a:pt x="4215399" y="417672"/>
                  </a:cubicBezTo>
                  <a:cubicBezTo>
                    <a:pt x="4275600" y="427706"/>
                    <a:pt x="4335881" y="437488"/>
                    <a:pt x="4396469" y="444832"/>
                  </a:cubicBezTo>
                  <a:cubicBezTo>
                    <a:pt x="4480683" y="455040"/>
                    <a:pt x="4669690" y="460366"/>
                    <a:pt x="4731447" y="462939"/>
                  </a:cubicBezTo>
                  <a:cubicBezTo>
                    <a:pt x="4783046" y="472321"/>
                    <a:pt x="4858146" y="488346"/>
                    <a:pt x="4912516" y="490100"/>
                  </a:cubicBezTo>
                  <a:cubicBezTo>
                    <a:pt x="5072406" y="495258"/>
                    <a:pt x="5232413" y="495750"/>
                    <a:pt x="5392350" y="499153"/>
                  </a:cubicBezTo>
                  <a:lnTo>
                    <a:pt x="5763542" y="508206"/>
                  </a:lnTo>
                  <a:cubicBezTo>
                    <a:pt x="5835998" y="510435"/>
                    <a:pt x="5908358" y="515425"/>
                    <a:pt x="5980825" y="517260"/>
                  </a:cubicBezTo>
                  <a:lnTo>
                    <a:pt x="6478766" y="526313"/>
                  </a:lnTo>
                  <a:cubicBezTo>
                    <a:pt x="6517998" y="523295"/>
                    <a:pt x="6557354" y="521605"/>
                    <a:pt x="6596461" y="517260"/>
                  </a:cubicBezTo>
                  <a:cubicBezTo>
                    <a:pt x="6629251" y="513617"/>
                    <a:pt x="6675504" y="498556"/>
                    <a:pt x="6705102" y="490100"/>
                  </a:cubicBezTo>
                  <a:cubicBezTo>
                    <a:pt x="6714156" y="481046"/>
                    <a:pt x="6725161" y="473592"/>
                    <a:pt x="6732263" y="462939"/>
                  </a:cubicBezTo>
                  <a:cubicBezTo>
                    <a:pt x="6737557" y="454999"/>
                    <a:pt x="6737557" y="444550"/>
                    <a:pt x="6741316" y="435779"/>
                  </a:cubicBezTo>
                  <a:cubicBezTo>
                    <a:pt x="6763795" y="383327"/>
                    <a:pt x="6761043" y="411190"/>
                    <a:pt x="6777530" y="345244"/>
                  </a:cubicBezTo>
                  <a:cubicBezTo>
                    <a:pt x="6781982" y="327435"/>
                    <a:pt x="6781309" y="308506"/>
                    <a:pt x="6786584" y="290923"/>
                  </a:cubicBezTo>
                  <a:cubicBezTo>
                    <a:pt x="6790462" y="277996"/>
                    <a:pt x="6799375" y="267114"/>
                    <a:pt x="6804691" y="254709"/>
                  </a:cubicBezTo>
                  <a:cubicBezTo>
                    <a:pt x="6808450" y="245938"/>
                    <a:pt x="6811122" y="236725"/>
                    <a:pt x="6813744" y="227549"/>
                  </a:cubicBezTo>
                  <a:cubicBezTo>
                    <a:pt x="6817162" y="215585"/>
                    <a:pt x="6816624" y="202138"/>
                    <a:pt x="6822797" y="191335"/>
                  </a:cubicBezTo>
                  <a:cubicBezTo>
                    <a:pt x="6829149" y="180218"/>
                    <a:pt x="6839715" y="171857"/>
                    <a:pt x="6849958" y="164175"/>
                  </a:cubicBezTo>
                  <a:cubicBezTo>
                    <a:pt x="6884170" y="138516"/>
                    <a:pt x="6888965" y="139101"/>
                    <a:pt x="6922386" y="127961"/>
                  </a:cubicBezTo>
                  <a:cubicBezTo>
                    <a:pt x="6938618" y="133372"/>
                    <a:pt x="6974572" y="143933"/>
                    <a:pt x="6985760" y="155121"/>
                  </a:cubicBezTo>
                  <a:cubicBezTo>
                    <a:pt x="6998203" y="167564"/>
                    <a:pt x="7004374" y="185006"/>
                    <a:pt x="7012920" y="200389"/>
                  </a:cubicBezTo>
                  <a:cubicBezTo>
                    <a:pt x="7026066" y="224052"/>
                    <a:pt x="7040740" y="256688"/>
                    <a:pt x="7049134" y="281870"/>
                  </a:cubicBezTo>
                  <a:cubicBezTo>
                    <a:pt x="7053069" y="293674"/>
                    <a:pt x="7054770" y="306120"/>
                    <a:pt x="7058188" y="318084"/>
                  </a:cubicBezTo>
                  <a:cubicBezTo>
                    <a:pt x="7060810" y="327260"/>
                    <a:pt x="7064223" y="336191"/>
                    <a:pt x="7067241" y="345244"/>
                  </a:cubicBezTo>
                  <a:cubicBezTo>
                    <a:pt x="7064223" y="417672"/>
                    <a:pt x="7066193" y="490480"/>
                    <a:pt x="7058188" y="562527"/>
                  </a:cubicBezTo>
                  <a:cubicBezTo>
                    <a:pt x="7056986" y="573342"/>
                    <a:pt x="7043522" y="579365"/>
                    <a:pt x="7040081" y="589688"/>
                  </a:cubicBezTo>
                  <a:cubicBezTo>
                    <a:pt x="7034276" y="607102"/>
                    <a:pt x="7036302" y="626426"/>
                    <a:pt x="7031027" y="644008"/>
                  </a:cubicBezTo>
                  <a:cubicBezTo>
                    <a:pt x="7027149" y="656935"/>
                    <a:pt x="7018236" y="667817"/>
                    <a:pt x="7012920" y="680222"/>
                  </a:cubicBezTo>
                  <a:cubicBezTo>
                    <a:pt x="6988424" y="737381"/>
                    <a:pt x="7028726" y="676310"/>
                    <a:pt x="6967653" y="752650"/>
                  </a:cubicBezTo>
                  <a:cubicBezTo>
                    <a:pt x="6960513" y="788348"/>
                    <a:pt x="6965798" y="805444"/>
                    <a:pt x="6931439" y="825078"/>
                  </a:cubicBezTo>
                  <a:cubicBezTo>
                    <a:pt x="6920636" y="831251"/>
                    <a:pt x="6907296" y="831113"/>
                    <a:pt x="6895225" y="834131"/>
                  </a:cubicBezTo>
                  <a:lnTo>
                    <a:pt x="6750370" y="816024"/>
                  </a:lnTo>
                  <a:cubicBezTo>
                    <a:pt x="6619781" y="802032"/>
                    <a:pt x="6679469" y="819552"/>
                    <a:pt x="6614568" y="797917"/>
                  </a:cubicBezTo>
                  <a:cubicBezTo>
                    <a:pt x="6530069" y="800935"/>
                    <a:pt x="6445419" y="801086"/>
                    <a:pt x="6361071" y="806971"/>
                  </a:cubicBezTo>
                  <a:cubicBezTo>
                    <a:pt x="6315514" y="810149"/>
                    <a:pt x="6270760" y="821064"/>
                    <a:pt x="6225269" y="825078"/>
                  </a:cubicBezTo>
                  <a:cubicBezTo>
                    <a:pt x="6168073" y="830125"/>
                    <a:pt x="6110592" y="831113"/>
                    <a:pt x="6053253" y="834131"/>
                  </a:cubicBezTo>
                  <a:cubicBezTo>
                    <a:pt x="5998301" y="841000"/>
                    <a:pt x="5935800" y="849640"/>
                    <a:pt x="5881237" y="852238"/>
                  </a:cubicBezTo>
                  <a:cubicBezTo>
                    <a:pt x="5787742" y="856690"/>
                    <a:pt x="5694103" y="857475"/>
                    <a:pt x="5600580" y="861292"/>
                  </a:cubicBezTo>
                  <a:cubicBezTo>
                    <a:pt x="5546221" y="863511"/>
                    <a:pt x="5491960" y="867757"/>
                    <a:pt x="5437617" y="870345"/>
                  </a:cubicBezTo>
                  <a:lnTo>
                    <a:pt x="5220334" y="879399"/>
                  </a:lnTo>
                  <a:cubicBezTo>
                    <a:pt x="5178085" y="888452"/>
                    <a:pt x="5136098" y="898830"/>
                    <a:pt x="5093586" y="906559"/>
                  </a:cubicBezTo>
                  <a:cubicBezTo>
                    <a:pt x="5069648" y="910911"/>
                    <a:pt x="5045244" y="912171"/>
                    <a:pt x="5021158" y="915612"/>
                  </a:cubicBezTo>
                  <a:cubicBezTo>
                    <a:pt x="5002986" y="918208"/>
                    <a:pt x="4985040" y="922292"/>
                    <a:pt x="4966837" y="924666"/>
                  </a:cubicBezTo>
                  <a:cubicBezTo>
                    <a:pt x="4915614" y="931347"/>
                    <a:pt x="4863984" y="934918"/>
                    <a:pt x="4812928" y="942773"/>
                  </a:cubicBezTo>
                  <a:cubicBezTo>
                    <a:pt x="4663643" y="965740"/>
                    <a:pt x="4799495" y="958857"/>
                    <a:pt x="4649966" y="969933"/>
                  </a:cubicBezTo>
                  <a:cubicBezTo>
                    <a:pt x="4382008" y="989782"/>
                    <a:pt x="4056996" y="984798"/>
                    <a:pt x="3817047" y="988040"/>
                  </a:cubicBezTo>
                  <a:lnTo>
                    <a:pt x="3635978" y="997094"/>
                  </a:lnTo>
                  <a:cubicBezTo>
                    <a:pt x="3599709" y="999361"/>
                    <a:pt x="3563512" y="1002702"/>
                    <a:pt x="3527336" y="1006147"/>
                  </a:cubicBezTo>
                  <a:cubicBezTo>
                    <a:pt x="3500132" y="1008738"/>
                    <a:pt x="3473135" y="1013596"/>
                    <a:pt x="3445855" y="1015201"/>
                  </a:cubicBezTo>
                  <a:cubicBezTo>
                    <a:pt x="3193495" y="1030046"/>
                    <a:pt x="3043809" y="1034059"/>
                    <a:pt x="2803059" y="1042361"/>
                  </a:cubicBezTo>
                  <a:cubicBezTo>
                    <a:pt x="2760809" y="1045379"/>
                    <a:pt x="2718622" y="1049446"/>
                    <a:pt x="2676310" y="1051414"/>
                  </a:cubicBezTo>
                  <a:cubicBezTo>
                    <a:pt x="2588836" y="1055483"/>
                    <a:pt x="2501158" y="1055005"/>
                    <a:pt x="2413760" y="1060468"/>
                  </a:cubicBezTo>
                  <a:cubicBezTo>
                    <a:pt x="2356217" y="1064065"/>
                    <a:pt x="2299189" y="1073651"/>
                    <a:pt x="2241744" y="1078575"/>
                  </a:cubicBezTo>
                  <a:cubicBezTo>
                    <a:pt x="2193542" y="1082707"/>
                    <a:pt x="2145174" y="1084610"/>
                    <a:pt x="2096889" y="1087628"/>
                  </a:cubicBezTo>
                  <a:cubicBezTo>
                    <a:pt x="1985229" y="1084610"/>
                    <a:pt x="1873352" y="1086173"/>
                    <a:pt x="1761910" y="1078575"/>
                  </a:cubicBezTo>
                  <a:cubicBezTo>
                    <a:pt x="1739991" y="1077081"/>
                    <a:pt x="1720152" y="1064398"/>
                    <a:pt x="1698536" y="1060468"/>
                  </a:cubicBezTo>
                  <a:cubicBezTo>
                    <a:pt x="1663174" y="1054038"/>
                    <a:pt x="1521506" y="1036488"/>
                    <a:pt x="1472199" y="1033307"/>
                  </a:cubicBezTo>
                  <a:cubicBezTo>
                    <a:pt x="1408885" y="1029222"/>
                    <a:pt x="1345399" y="1028211"/>
                    <a:pt x="1282077" y="1024254"/>
                  </a:cubicBezTo>
                  <a:cubicBezTo>
                    <a:pt x="1047667" y="1009604"/>
                    <a:pt x="1349516" y="1017640"/>
                    <a:pt x="1010473" y="1006147"/>
                  </a:cubicBezTo>
                  <a:lnTo>
                    <a:pt x="648334" y="997094"/>
                  </a:lnTo>
                  <a:cubicBezTo>
                    <a:pt x="603067" y="994076"/>
                    <a:pt x="557637" y="992916"/>
                    <a:pt x="512532" y="988040"/>
                  </a:cubicBezTo>
                  <a:cubicBezTo>
                    <a:pt x="445914" y="980838"/>
                    <a:pt x="313356" y="960880"/>
                    <a:pt x="313356" y="960880"/>
                  </a:cubicBezTo>
                  <a:cubicBezTo>
                    <a:pt x="208793" y="926025"/>
                    <a:pt x="260284" y="937270"/>
                    <a:pt x="159447" y="924666"/>
                  </a:cubicBezTo>
                  <a:cubicBezTo>
                    <a:pt x="99891" y="884961"/>
                    <a:pt x="161804" y="932725"/>
                    <a:pt x="96073" y="834131"/>
                  </a:cubicBezTo>
                  <a:cubicBezTo>
                    <a:pt x="90037" y="825078"/>
                    <a:pt x="82832" y="816703"/>
                    <a:pt x="77966" y="806971"/>
                  </a:cubicBezTo>
                  <a:cubicBezTo>
                    <a:pt x="67687" y="786414"/>
                    <a:pt x="60316" y="764520"/>
                    <a:pt x="50805" y="743597"/>
                  </a:cubicBezTo>
                  <a:cubicBezTo>
                    <a:pt x="45220" y="731311"/>
                    <a:pt x="38734" y="719454"/>
                    <a:pt x="32698" y="707383"/>
                  </a:cubicBezTo>
                  <a:cubicBezTo>
                    <a:pt x="18231" y="562703"/>
                    <a:pt x="895" y="599938"/>
                    <a:pt x="23" y="541910"/>
                  </a:cubicBezTo>
                  <a:cubicBezTo>
                    <a:pt x="-849" y="483882"/>
                    <a:pt x="22827" y="368495"/>
                    <a:pt x="27466" y="359217"/>
                  </a:cubicBezTo>
                  <a:cubicBezTo>
                    <a:pt x="32332" y="349485"/>
                    <a:pt x="34152" y="321067"/>
                    <a:pt x="38571" y="311124"/>
                  </a:cubicBezTo>
                  <a:cubicBezTo>
                    <a:pt x="69700" y="241083"/>
                    <a:pt x="51139" y="291926"/>
                    <a:pt x="54063" y="274177"/>
                  </a:cubicBezTo>
                  <a:close/>
                </a:path>
              </a:pathLst>
            </a:cu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6" name="楕円 55">
              <a:extLst>
                <a:ext uri="{FF2B5EF4-FFF2-40B4-BE49-F238E27FC236}">
                  <a16:creationId xmlns:a16="http://schemas.microsoft.com/office/drawing/2014/main" id="{955313A0-781C-38FB-CD50-4A7CE69A85C3}"/>
                </a:ext>
              </a:extLst>
            </p:cNvPr>
            <p:cNvSpPr/>
            <p:nvPr/>
          </p:nvSpPr>
          <p:spPr>
            <a:xfrm>
              <a:off x="1352362" y="3643788"/>
              <a:ext cx="174279" cy="335333"/>
            </a:xfrm>
            <a:prstGeom prst="ellipse">
              <a:avLst/>
            </a:prstGeom>
            <a:solidFill>
              <a:schemeClr val="bg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2E05C5B2-5A4B-4002-D0A2-A73F2130B576}"/>
                </a:ext>
              </a:extLst>
            </p:cNvPr>
            <p:cNvSpPr/>
            <p:nvPr/>
          </p:nvSpPr>
          <p:spPr>
            <a:xfrm>
              <a:off x="1387444" y="3732872"/>
              <a:ext cx="139197" cy="15716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フリーフォーム: 図形 23">
              <a:extLst>
                <a:ext uri="{FF2B5EF4-FFF2-40B4-BE49-F238E27FC236}">
                  <a16:creationId xmlns:a16="http://schemas.microsoft.com/office/drawing/2014/main" id="{C91EB4CA-D17E-20E0-9304-A79F1AA80AB5}"/>
                </a:ext>
              </a:extLst>
            </p:cNvPr>
            <p:cNvSpPr/>
            <p:nvPr/>
          </p:nvSpPr>
          <p:spPr>
            <a:xfrm>
              <a:off x="1860550" y="3929033"/>
              <a:ext cx="3921399" cy="614991"/>
            </a:xfrm>
            <a:custGeom>
              <a:avLst/>
              <a:gdLst>
                <a:gd name="connsiteX0" fmla="*/ 85992 w 3921399"/>
                <a:gd name="connsiteY0" fmla="*/ 332 h 614991"/>
                <a:gd name="connsiteX1" fmla="*/ 73292 w 3921399"/>
                <a:gd name="connsiteY1" fmla="*/ 16207 h 614991"/>
                <a:gd name="connsiteX2" fmla="*/ 60592 w 3921399"/>
                <a:gd name="connsiteY2" fmla="*/ 41607 h 614991"/>
                <a:gd name="connsiteX3" fmla="*/ 44717 w 3921399"/>
                <a:gd name="connsiteY3" fmla="*/ 67007 h 614991"/>
                <a:gd name="connsiteX4" fmla="*/ 38367 w 3921399"/>
                <a:gd name="connsiteY4" fmla="*/ 79707 h 614991"/>
                <a:gd name="connsiteX5" fmla="*/ 25667 w 3921399"/>
                <a:gd name="connsiteY5" fmla="*/ 98757 h 614991"/>
                <a:gd name="connsiteX6" fmla="*/ 22492 w 3921399"/>
                <a:gd name="connsiteY6" fmla="*/ 111457 h 614991"/>
                <a:gd name="connsiteX7" fmla="*/ 9792 w 3921399"/>
                <a:gd name="connsiteY7" fmla="*/ 140032 h 614991"/>
                <a:gd name="connsiteX8" fmla="*/ 3442 w 3921399"/>
                <a:gd name="connsiteY8" fmla="*/ 155907 h 614991"/>
                <a:gd name="connsiteX9" fmla="*/ 3442 w 3921399"/>
                <a:gd name="connsiteY9" fmla="*/ 200357 h 614991"/>
                <a:gd name="connsiteX10" fmla="*/ 6617 w 3921399"/>
                <a:gd name="connsiteY10" fmla="*/ 371807 h 614991"/>
                <a:gd name="connsiteX11" fmla="*/ 16142 w 3921399"/>
                <a:gd name="connsiteY11" fmla="*/ 387682 h 614991"/>
                <a:gd name="connsiteX12" fmla="*/ 35192 w 3921399"/>
                <a:gd name="connsiteY12" fmla="*/ 406732 h 614991"/>
                <a:gd name="connsiteX13" fmla="*/ 82817 w 3921399"/>
                <a:gd name="connsiteY13" fmla="*/ 444832 h 614991"/>
                <a:gd name="connsiteX14" fmla="*/ 133617 w 3921399"/>
                <a:gd name="connsiteY14" fmla="*/ 479757 h 614991"/>
                <a:gd name="connsiteX15" fmla="*/ 146317 w 3921399"/>
                <a:gd name="connsiteY15" fmla="*/ 486107 h 614991"/>
                <a:gd name="connsiteX16" fmla="*/ 159017 w 3921399"/>
                <a:gd name="connsiteY16" fmla="*/ 495632 h 614991"/>
                <a:gd name="connsiteX17" fmla="*/ 171717 w 3921399"/>
                <a:gd name="connsiteY17" fmla="*/ 498807 h 614991"/>
                <a:gd name="connsiteX18" fmla="*/ 206642 w 3921399"/>
                <a:gd name="connsiteY18" fmla="*/ 514682 h 614991"/>
                <a:gd name="connsiteX19" fmla="*/ 276492 w 3921399"/>
                <a:gd name="connsiteY19" fmla="*/ 527382 h 614991"/>
                <a:gd name="connsiteX20" fmla="*/ 298717 w 3921399"/>
                <a:gd name="connsiteY20" fmla="*/ 530557 h 614991"/>
                <a:gd name="connsiteX21" fmla="*/ 336817 w 3921399"/>
                <a:gd name="connsiteY21" fmla="*/ 536907 h 614991"/>
                <a:gd name="connsiteX22" fmla="*/ 413017 w 3921399"/>
                <a:gd name="connsiteY22" fmla="*/ 540082 h 614991"/>
                <a:gd name="connsiteX23" fmla="*/ 632092 w 3921399"/>
                <a:gd name="connsiteY23" fmla="*/ 533732 h 614991"/>
                <a:gd name="connsiteX24" fmla="*/ 733692 w 3921399"/>
                <a:gd name="connsiteY24" fmla="*/ 527382 h 614991"/>
                <a:gd name="connsiteX25" fmla="*/ 774967 w 3921399"/>
                <a:gd name="connsiteY25" fmla="*/ 524207 h 614991"/>
                <a:gd name="connsiteX26" fmla="*/ 1108342 w 3921399"/>
                <a:gd name="connsiteY26" fmla="*/ 521032 h 614991"/>
                <a:gd name="connsiteX27" fmla="*/ 1206767 w 3921399"/>
                <a:gd name="connsiteY27" fmla="*/ 514682 h 614991"/>
                <a:gd name="connsiteX28" fmla="*/ 1540142 w 3921399"/>
                <a:gd name="connsiteY28" fmla="*/ 511507 h 614991"/>
                <a:gd name="connsiteX29" fmla="*/ 1670317 w 3921399"/>
                <a:gd name="connsiteY29" fmla="*/ 501982 h 614991"/>
                <a:gd name="connsiteX30" fmla="*/ 1860817 w 3921399"/>
                <a:gd name="connsiteY30" fmla="*/ 495632 h 614991"/>
                <a:gd name="connsiteX31" fmla="*/ 2073542 w 3921399"/>
                <a:gd name="connsiteY31" fmla="*/ 498807 h 614991"/>
                <a:gd name="connsiteX32" fmla="*/ 2092592 w 3921399"/>
                <a:gd name="connsiteY32" fmla="*/ 505157 h 614991"/>
                <a:gd name="connsiteX33" fmla="*/ 2130692 w 3921399"/>
                <a:gd name="connsiteY33" fmla="*/ 527382 h 614991"/>
                <a:gd name="connsiteX34" fmla="*/ 2140217 w 3921399"/>
                <a:gd name="connsiteY34" fmla="*/ 536907 h 614991"/>
                <a:gd name="connsiteX35" fmla="*/ 2213242 w 3921399"/>
                <a:gd name="connsiteY35" fmla="*/ 568657 h 614991"/>
                <a:gd name="connsiteX36" fmla="*/ 2235467 w 3921399"/>
                <a:gd name="connsiteY36" fmla="*/ 578182 h 614991"/>
                <a:gd name="connsiteX37" fmla="*/ 2254517 w 3921399"/>
                <a:gd name="connsiteY37" fmla="*/ 587707 h 614991"/>
                <a:gd name="connsiteX38" fmla="*/ 2283092 w 3921399"/>
                <a:gd name="connsiteY38" fmla="*/ 597232 h 614991"/>
                <a:gd name="connsiteX39" fmla="*/ 2327542 w 3921399"/>
                <a:gd name="connsiteY39" fmla="*/ 603582 h 614991"/>
                <a:gd name="connsiteX40" fmla="*/ 2365642 w 3921399"/>
                <a:gd name="connsiteY40" fmla="*/ 606757 h 614991"/>
                <a:gd name="connsiteX41" fmla="*/ 2518042 w 3921399"/>
                <a:gd name="connsiteY41" fmla="*/ 609932 h 614991"/>
                <a:gd name="connsiteX42" fmla="*/ 2552967 w 3921399"/>
                <a:gd name="connsiteY42" fmla="*/ 613107 h 614991"/>
                <a:gd name="connsiteX43" fmla="*/ 2835542 w 3921399"/>
                <a:gd name="connsiteY43" fmla="*/ 606757 h 614991"/>
                <a:gd name="connsiteX44" fmla="*/ 2864117 w 3921399"/>
                <a:gd name="connsiteY44" fmla="*/ 597232 h 614991"/>
                <a:gd name="connsiteX45" fmla="*/ 2886342 w 3921399"/>
                <a:gd name="connsiteY45" fmla="*/ 594057 h 614991"/>
                <a:gd name="connsiteX46" fmla="*/ 2911742 w 3921399"/>
                <a:gd name="connsiteY46" fmla="*/ 581357 h 614991"/>
                <a:gd name="connsiteX47" fmla="*/ 2981592 w 3921399"/>
                <a:gd name="connsiteY47" fmla="*/ 562307 h 614991"/>
                <a:gd name="connsiteX48" fmla="*/ 3016517 w 3921399"/>
                <a:gd name="connsiteY48" fmla="*/ 555957 h 614991"/>
                <a:gd name="connsiteX49" fmla="*/ 3127642 w 3921399"/>
                <a:gd name="connsiteY49" fmla="*/ 543257 h 614991"/>
                <a:gd name="connsiteX50" fmla="*/ 3162567 w 3921399"/>
                <a:gd name="connsiteY50" fmla="*/ 536907 h 614991"/>
                <a:gd name="connsiteX51" fmla="*/ 3210192 w 3921399"/>
                <a:gd name="connsiteY51" fmla="*/ 533732 h 614991"/>
                <a:gd name="connsiteX52" fmla="*/ 3292742 w 3921399"/>
                <a:gd name="connsiteY52" fmla="*/ 527382 h 614991"/>
                <a:gd name="connsiteX53" fmla="*/ 3308617 w 3921399"/>
                <a:gd name="connsiteY53" fmla="*/ 524207 h 614991"/>
                <a:gd name="connsiteX54" fmla="*/ 3359417 w 3921399"/>
                <a:gd name="connsiteY54" fmla="*/ 517857 h 614991"/>
                <a:gd name="connsiteX55" fmla="*/ 3378467 w 3921399"/>
                <a:gd name="connsiteY55" fmla="*/ 514682 h 614991"/>
                <a:gd name="connsiteX56" fmla="*/ 3410217 w 3921399"/>
                <a:gd name="connsiteY56" fmla="*/ 508332 h 614991"/>
                <a:gd name="connsiteX57" fmla="*/ 3483242 w 3921399"/>
                <a:gd name="connsiteY57" fmla="*/ 501982 h 614991"/>
                <a:gd name="connsiteX58" fmla="*/ 3527692 w 3921399"/>
                <a:gd name="connsiteY58" fmla="*/ 495632 h 614991"/>
                <a:gd name="connsiteX59" fmla="*/ 3543567 w 3921399"/>
                <a:gd name="connsiteY59" fmla="*/ 492457 h 614991"/>
                <a:gd name="connsiteX60" fmla="*/ 3705492 w 3921399"/>
                <a:gd name="connsiteY60" fmla="*/ 489282 h 614991"/>
                <a:gd name="connsiteX61" fmla="*/ 3746767 w 3921399"/>
                <a:gd name="connsiteY61" fmla="*/ 508332 h 614991"/>
                <a:gd name="connsiteX62" fmla="*/ 3775342 w 3921399"/>
                <a:gd name="connsiteY62" fmla="*/ 521032 h 614991"/>
                <a:gd name="connsiteX63" fmla="*/ 3788042 w 3921399"/>
                <a:gd name="connsiteY63" fmla="*/ 530557 h 614991"/>
                <a:gd name="connsiteX64" fmla="*/ 3813442 w 3921399"/>
                <a:gd name="connsiteY64" fmla="*/ 536907 h 614991"/>
                <a:gd name="connsiteX65" fmla="*/ 3838842 w 3921399"/>
                <a:gd name="connsiteY65" fmla="*/ 546432 h 614991"/>
                <a:gd name="connsiteX66" fmla="*/ 3864242 w 3921399"/>
                <a:gd name="connsiteY66" fmla="*/ 559132 h 614991"/>
                <a:gd name="connsiteX67" fmla="*/ 3889642 w 3921399"/>
                <a:gd name="connsiteY67" fmla="*/ 581357 h 614991"/>
                <a:gd name="connsiteX68" fmla="*/ 3915042 w 3921399"/>
                <a:gd name="connsiteY68" fmla="*/ 597232 h 614991"/>
                <a:gd name="connsiteX69" fmla="*/ 3921392 w 3921399"/>
                <a:gd name="connsiteY69" fmla="*/ 555957 h 614991"/>
                <a:gd name="connsiteX70" fmla="*/ 3915042 w 3921399"/>
                <a:gd name="connsiteY70" fmla="*/ 546432 h 614991"/>
                <a:gd name="connsiteX71" fmla="*/ 3908692 w 3921399"/>
                <a:gd name="connsiteY71" fmla="*/ 533732 h 614991"/>
                <a:gd name="connsiteX72" fmla="*/ 3889642 w 3921399"/>
                <a:gd name="connsiteY72" fmla="*/ 521032 h 614991"/>
                <a:gd name="connsiteX73" fmla="*/ 3873767 w 3921399"/>
                <a:gd name="connsiteY73" fmla="*/ 498807 h 614991"/>
                <a:gd name="connsiteX74" fmla="*/ 3867417 w 3921399"/>
                <a:gd name="connsiteY74" fmla="*/ 486107 h 614991"/>
                <a:gd name="connsiteX75" fmla="*/ 3857892 w 3921399"/>
                <a:gd name="connsiteY75" fmla="*/ 476582 h 614991"/>
                <a:gd name="connsiteX76" fmla="*/ 3851542 w 3921399"/>
                <a:gd name="connsiteY76" fmla="*/ 467057 h 614991"/>
                <a:gd name="connsiteX77" fmla="*/ 3813442 w 3921399"/>
                <a:gd name="connsiteY77" fmla="*/ 438482 h 614991"/>
                <a:gd name="connsiteX78" fmla="*/ 3803917 w 3921399"/>
                <a:gd name="connsiteY78" fmla="*/ 432132 h 614991"/>
                <a:gd name="connsiteX79" fmla="*/ 3788042 w 3921399"/>
                <a:gd name="connsiteY79" fmla="*/ 428957 h 614991"/>
                <a:gd name="connsiteX80" fmla="*/ 3753117 w 3921399"/>
                <a:gd name="connsiteY80" fmla="*/ 416257 h 614991"/>
                <a:gd name="connsiteX81" fmla="*/ 3740417 w 3921399"/>
                <a:gd name="connsiteY81" fmla="*/ 409907 h 614991"/>
                <a:gd name="connsiteX82" fmla="*/ 3727717 w 3921399"/>
                <a:gd name="connsiteY82" fmla="*/ 406732 h 614991"/>
                <a:gd name="connsiteX83" fmla="*/ 3711842 w 3921399"/>
                <a:gd name="connsiteY83" fmla="*/ 400382 h 614991"/>
                <a:gd name="connsiteX84" fmla="*/ 3683267 w 3921399"/>
                <a:gd name="connsiteY84" fmla="*/ 390857 h 614991"/>
                <a:gd name="connsiteX85" fmla="*/ 3553092 w 3921399"/>
                <a:gd name="connsiteY85" fmla="*/ 394032 h 614991"/>
                <a:gd name="connsiteX86" fmla="*/ 3511817 w 3921399"/>
                <a:gd name="connsiteY86" fmla="*/ 400382 h 614991"/>
                <a:gd name="connsiteX87" fmla="*/ 3489592 w 3921399"/>
                <a:gd name="connsiteY87" fmla="*/ 403557 h 614991"/>
                <a:gd name="connsiteX88" fmla="*/ 3476892 w 3921399"/>
                <a:gd name="connsiteY88" fmla="*/ 406732 h 614991"/>
                <a:gd name="connsiteX89" fmla="*/ 3448317 w 3921399"/>
                <a:gd name="connsiteY89" fmla="*/ 409907 h 614991"/>
                <a:gd name="connsiteX90" fmla="*/ 3429267 w 3921399"/>
                <a:gd name="connsiteY90" fmla="*/ 413082 h 614991"/>
                <a:gd name="connsiteX91" fmla="*/ 3353067 w 3921399"/>
                <a:gd name="connsiteY91" fmla="*/ 416257 h 614991"/>
                <a:gd name="connsiteX92" fmla="*/ 3318142 w 3921399"/>
                <a:gd name="connsiteY92" fmla="*/ 422607 h 614991"/>
                <a:gd name="connsiteX93" fmla="*/ 3305442 w 3921399"/>
                <a:gd name="connsiteY93" fmla="*/ 425782 h 614991"/>
                <a:gd name="connsiteX94" fmla="*/ 3276867 w 3921399"/>
                <a:gd name="connsiteY94" fmla="*/ 428957 h 614991"/>
                <a:gd name="connsiteX95" fmla="*/ 3238767 w 3921399"/>
                <a:gd name="connsiteY95" fmla="*/ 435307 h 614991"/>
                <a:gd name="connsiteX96" fmla="*/ 3222892 w 3921399"/>
                <a:gd name="connsiteY96" fmla="*/ 438482 h 614991"/>
                <a:gd name="connsiteX97" fmla="*/ 3146692 w 3921399"/>
                <a:gd name="connsiteY97" fmla="*/ 441657 h 614991"/>
                <a:gd name="connsiteX98" fmla="*/ 3089542 w 3921399"/>
                <a:gd name="connsiteY98" fmla="*/ 448007 h 614991"/>
                <a:gd name="connsiteX99" fmla="*/ 3064142 w 3921399"/>
                <a:gd name="connsiteY99" fmla="*/ 451182 h 614991"/>
                <a:gd name="connsiteX100" fmla="*/ 3029217 w 3921399"/>
                <a:gd name="connsiteY100" fmla="*/ 454357 h 614991"/>
                <a:gd name="connsiteX101" fmla="*/ 3003817 w 3921399"/>
                <a:gd name="connsiteY101" fmla="*/ 457532 h 614991"/>
                <a:gd name="connsiteX102" fmla="*/ 2921267 w 3921399"/>
                <a:gd name="connsiteY102" fmla="*/ 460707 h 614991"/>
                <a:gd name="connsiteX103" fmla="*/ 2848242 w 3921399"/>
                <a:gd name="connsiteY103" fmla="*/ 467057 h 614991"/>
                <a:gd name="connsiteX104" fmla="*/ 2800617 w 3921399"/>
                <a:gd name="connsiteY104" fmla="*/ 470232 h 614991"/>
                <a:gd name="connsiteX105" fmla="*/ 2714892 w 3921399"/>
                <a:gd name="connsiteY105" fmla="*/ 476582 h 614991"/>
                <a:gd name="connsiteX106" fmla="*/ 2670442 w 3921399"/>
                <a:gd name="connsiteY106" fmla="*/ 479757 h 614991"/>
                <a:gd name="connsiteX107" fmla="*/ 2454542 w 3921399"/>
                <a:gd name="connsiteY107" fmla="*/ 463882 h 614991"/>
                <a:gd name="connsiteX108" fmla="*/ 2445017 w 3921399"/>
                <a:gd name="connsiteY108" fmla="*/ 457532 h 614991"/>
                <a:gd name="connsiteX109" fmla="*/ 2403742 w 3921399"/>
                <a:gd name="connsiteY109" fmla="*/ 422607 h 614991"/>
                <a:gd name="connsiteX110" fmla="*/ 2381517 w 3921399"/>
                <a:gd name="connsiteY110" fmla="*/ 416257 h 614991"/>
                <a:gd name="connsiteX111" fmla="*/ 2318017 w 3921399"/>
                <a:gd name="connsiteY111" fmla="*/ 403557 h 614991"/>
                <a:gd name="connsiteX112" fmla="*/ 2295792 w 3921399"/>
                <a:gd name="connsiteY112" fmla="*/ 397207 h 614991"/>
                <a:gd name="connsiteX113" fmla="*/ 2270392 w 3921399"/>
                <a:gd name="connsiteY113" fmla="*/ 387682 h 614991"/>
                <a:gd name="connsiteX114" fmla="*/ 2229117 w 3921399"/>
                <a:gd name="connsiteY114" fmla="*/ 384507 h 614991"/>
                <a:gd name="connsiteX115" fmla="*/ 2162442 w 3921399"/>
                <a:gd name="connsiteY115" fmla="*/ 374982 h 614991"/>
                <a:gd name="connsiteX116" fmla="*/ 2140217 w 3921399"/>
                <a:gd name="connsiteY116" fmla="*/ 371807 h 614991"/>
                <a:gd name="connsiteX117" fmla="*/ 2108467 w 3921399"/>
                <a:gd name="connsiteY117" fmla="*/ 368632 h 614991"/>
                <a:gd name="connsiteX118" fmla="*/ 2041792 w 3921399"/>
                <a:gd name="connsiteY118" fmla="*/ 355932 h 614991"/>
                <a:gd name="connsiteX119" fmla="*/ 2010042 w 3921399"/>
                <a:gd name="connsiteY119" fmla="*/ 352757 h 614991"/>
                <a:gd name="connsiteX120" fmla="*/ 1971942 w 3921399"/>
                <a:gd name="connsiteY120" fmla="*/ 346407 h 614991"/>
                <a:gd name="connsiteX121" fmla="*/ 1946542 w 3921399"/>
                <a:gd name="connsiteY121" fmla="*/ 343232 h 614991"/>
                <a:gd name="connsiteX122" fmla="*/ 1873517 w 3921399"/>
                <a:gd name="connsiteY122" fmla="*/ 333707 h 614991"/>
                <a:gd name="connsiteX123" fmla="*/ 1851292 w 3921399"/>
                <a:gd name="connsiteY123" fmla="*/ 327357 h 614991"/>
                <a:gd name="connsiteX124" fmla="*/ 1841767 w 3921399"/>
                <a:gd name="connsiteY124" fmla="*/ 324182 h 614991"/>
                <a:gd name="connsiteX125" fmla="*/ 1813192 w 3921399"/>
                <a:gd name="connsiteY125" fmla="*/ 311482 h 614991"/>
                <a:gd name="connsiteX126" fmla="*/ 1781442 w 3921399"/>
                <a:gd name="connsiteY126" fmla="*/ 301957 h 614991"/>
                <a:gd name="connsiteX127" fmla="*/ 1740167 w 3921399"/>
                <a:gd name="connsiteY127" fmla="*/ 282907 h 614991"/>
                <a:gd name="connsiteX128" fmla="*/ 1689367 w 3921399"/>
                <a:gd name="connsiteY128" fmla="*/ 273382 h 614991"/>
                <a:gd name="connsiteX129" fmla="*/ 1629042 w 3921399"/>
                <a:gd name="connsiteY129" fmla="*/ 263857 h 614991"/>
                <a:gd name="connsiteX130" fmla="*/ 1584592 w 3921399"/>
                <a:gd name="connsiteY130" fmla="*/ 251157 h 614991"/>
                <a:gd name="connsiteX131" fmla="*/ 1568717 w 3921399"/>
                <a:gd name="connsiteY131" fmla="*/ 244807 h 614991"/>
                <a:gd name="connsiteX132" fmla="*/ 1540142 w 3921399"/>
                <a:gd name="connsiteY132" fmla="*/ 238457 h 614991"/>
                <a:gd name="connsiteX133" fmla="*/ 1505217 w 3921399"/>
                <a:gd name="connsiteY133" fmla="*/ 228932 h 614991"/>
                <a:gd name="connsiteX134" fmla="*/ 1489342 w 3921399"/>
                <a:gd name="connsiteY134" fmla="*/ 222582 h 614991"/>
                <a:gd name="connsiteX135" fmla="*/ 1470292 w 3921399"/>
                <a:gd name="connsiteY135" fmla="*/ 219407 h 614991"/>
                <a:gd name="connsiteX136" fmla="*/ 1422667 w 3921399"/>
                <a:gd name="connsiteY136" fmla="*/ 206707 h 614991"/>
                <a:gd name="connsiteX137" fmla="*/ 1371867 w 3921399"/>
                <a:gd name="connsiteY137" fmla="*/ 200357 h 614991"/>
                <a:gd name="connsiteX138" fmla="*/ 1352817 w 3921399"/>
                <a:gd name="connsiteY138" fmla="*/ 197182 h 614991"/>
                <a:gd name="connsiteX139" fmla="*/ 1238517 w 3921399"/>
                <a:gd name="connsiteY139" fmla="*/ 203532 h 614991"/>
                <a:gd name="connsiteX140" fmla="*/ 1190892 w 3921399"/>
                <a:gd name="connsiteY140" fmla="*/ 206707 h 614991"/>
                <a:gd name="connsiteX141" fmla="*/ 1171842 w 3921399"/>
                <a:gd name="connsiteY141" fmla="*/ 209882 h 614991"/>
                <a:gd name="connsiteX142" fmla="*/ 1149617 w 3921399"/>
                <a:gd name="connsiteY142" fmla="*/ 213057 h 614991"/>
                <a:gd name="connsiteX143" fmla="*/ 1117867 w 3921399"/>
                <a:gd name="connsiteY143" fmla="*/ 222582 h 614991"/>
                <a:gd name="connsiteX144" fmla="*/ 1101992 w 3921399"/>
                <a:gd name="connsiteY144" fmla="*/ 228932 h 614991"/>
                <a:gd name="connsiteX145" fmla="*/ 1079767 w 3921399"/>
                <a:gd name="connsiteY145" fmla="*/ 232107 h 614991"/>
                <a:gd name="connsiteX146" fmla="*/ 1054367 w 3921399"/>
                <a:gd name="connsiteY146" fmla="*/ 247982 h 614991"/>
                <a:gd name="connsiteX147" fmla="*/ 1041667 w 3921399"/>
                <a:gd name="connsiteY147" fmla="*/ 251157 h 614991"/>
                <a:gd name="connsiteX148" fmla="*/ 1025792 w 3921399"/>
                <a:gd name="connsiteY148" fmla="*/ 257507 h 614991"/>
                <a:gd name="connsiteX149" fmla="*/ 994042 w 3921399"/>
                <a:gd name="connsiteY149" fmla="*/ 263857 h 614991"/>
                <a:gd name="connsiteX150" fmla="*/ 981342 w 3921399"/>
                <a:gd name="connsiteY150" fmla="*/ 267032 h 614991"/>
                <a:gd name="connsiteX151" fmla="*/ 962292 w 3921399"/>
                <a:gd name="connsiteY151" fmla="*/ 270207 h 614991"/>
                <a:gd name="connsiteX152" fmla="*/ 949592 w 3921399"/>
                <a:gd name="connsiteY152" fmla="*/ 273382 h 614991"/>
                <a:gd name="connsiteX153" fmla="*/ 933717 w 3921399"/>
                <a:gd name="connsiteY153" fmla="*/ 279732 h 614991"/>
                <a:gd name="connsiteX154" fmla="*/ 895617 w 3921399"/>
                <a:gd name="connsiteY154" fmla="*/ 282907 h 614991"/>
                <a:gd name="connsiteX155" fmla="*/ 844817 w 3921399"/>
                <a:gd name="connsiteY155" fmla="*/ 292432 h 614991"/>
                <a:gd name="connsiteX156" fmla="*/ 809892 w 3921399"/>
                <a:gd name="connsiteY156" fmla="*/ 295607 h 614991"/>
                <a:gd name="connsiteX157" fmla="*/ 787667 w 3921399"/>
                <a:gd name="connsiteY157" fmla="*/ 298782 h 614991"/>
                <a:gd name="connsiteX158" fmla="*/ 762267 w 3921399"/>
                <a:gd name="connsiteY158" fmla="*/ 301957 h 614991"/>
                <a:gd name="connsiteX159" fmla="*/ 736867 w 3921399"/>
                <a:gd name="connsiteY159" fmla="*/ 308307 h 614991"/>
                <a:gd name="connsiteX160" fmla="*/ 667017 w 3921399"/>
                <a:gd name="connsiteY160" fmla="*/ 317832 h 614991"/>
                <a:gd name="connsiteX161" fmla="*/ 644792 w 3921399"/>
                <a:gd name="connsiteY161" fmla="*/ 321007 h 614991"/>
                <a:gd name="connsiteX162" fmla="*/ 625742 w 3921399"/>
                <a:gd name="connsiteY162" fmla="*/ 324182 h 614991"/>
                <a:gd name="connsiteX163" fmla="*/ 597167 w 3921399"/>
                <a:gd name="connsiteY163" fmla="*/ 327357 h 614991"/>
                <a:gd name="connsiteX164" fmla="*/ 584467 w 3921399"/>
                <a:gd name="connsiteY164" fmla="*/ 330532 h 614991"/>
                <a:gd name="connsiteX165" fmla="*/ 520967 w 3921399"/>
                <a:gd name="connsiteY165" fmla="*/ 336882 h 614991"/>
                <a:gd name="connsiteX166" fmla="*/ 498742 w 3921399"/>
                <a:gd name="connsiteY166" fmla="*/ 340057 h 614991"/>
                <a:gd name="connsiteX167" fmla="*/ 457467 w 3921399"/>
                <a:gd name="connsiteY167" fmla="*/ 343232 h 614991"/>
                <a:gd name="connsiteX168" fmla="*/ 435242 w 3921399"/>
                <a:gd name="connsiteY168" fmla="*/ 349582 h 614991"/>
                <a:gd name="connsiteX169" fmla="*/ 384442 w 3921399"/>
                <a:gd name="connsiteY169" fmla="*/ 355932 h 614991"/>
                <a:gd name="connsiteX170" fmla="*/ 324117 w 3921399"/>
                <a:gd name="connsiteY170" fmla="*/ 365457 h 614991"/>
                <a:gd name="connsiteX171" fmla="*/ 162192 w 3921399"/>
                <a:gd name="connsiteY171" fmla="*/ 355932 h 614991"/>
                <a:gd name="connsiteX172" fmla="*/ 149492 w 3921399"/>
                <a:gd name="connsiteY172" fmla="*/ 352757 h 614991"/>
                <a:gd name="connsiteX173" fmla="*/ 146317 w 3921399"/>
                <a:gd name="connsiteY173" fmla="*/ 333707 h 614991"/>
                <a:gd name="connsiteX174" fmla="*/ 136792 w 3921399"/>
                <a:gd name="connsiteY174" fmla="*/ 311482 h 614991"/>
                <a:gd name="connsiteX175" fmla="*/ 139967 w 3921399"/>
                <a:gd name="connsiteY175" fmla="*/ 190832 h 614991"/>
                <a:gd name="connsiteX176" fmla="*/ 143142 w 3921399"/>
                <a:gd name="connsiteY176" fmla="*/ 178132 h 614991"/>
                <a:gd name="connsiteX177" fmla="*/ 149492 w 3921399"/>
                <a:gd name="connsiteY177" fmla="*/ 146382 h 614991"/>
                <a:gd name="connsiteX178" fmla="*/ 155842 w 3921399"/>
                <a:gd name="connsiteY178" fmla="*/ 133682 h 614991"/>
                <a:gd name="connsiteX179" fmla="*/ 162192 w 3921399"/>
                <a:gd name="connsiteY179" fmla="*/ 105107 h 614991"/>
                <a:gd name="connsiteX180" fmla="*/ 174892 w 3921399"/>
                <a:gd name="connsiteY180" fmla="*/ 82882 h 614991"/>
                <a:gd name="connsiteX181" fmla="*/ 184417 w 3921399"/>
                <a:gd name="connsiteY181" fmla="*/ 76532 h 614991"/>
                <a:gd name="connsiteX182" fmla="*/ 187592 w 3921399"/>
                <a:gd name="connsiteY182" fmla="*/ 67007 h 614991"/>
                <a:gd name="connsiteX183" fmla="*/ 197117 w 3921399"/>
                <a:gd name="connsiteY183" fmla="*/ 57482 h 614991"/>
                <a:gd name="connsiteX184" fmla="*/ 181242 w 3921399"/>
                <a:gd name="connsiteY184" fmla="*/ 25732 h 614991"/>
                <a:gd name="connsiteX185" fmla="*/ 171717 w 3921399"/>
                <a:gd name="connsiteY185" fmla="*/ 22557 h 614991"/>
                <a:gd name="connsiteX186" fmla="*/ 136792 w 3921399"/>
                <a:gd name="connsiteY186" fmla="*/ 13032 h 614991"/>
                <a:gd name="connsiteX187" fmla="*/ 127267 w 3921399"/>
                <a:gd name="connsiteY187" fmla="*/ 6682 h 614991"/>
                <a:gd name="connsiteX188" fmla="*/ 85992 w 3921399"/>
                <a:gd name="connsiteY188" fmla="*/ 332 h 61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3921399" h="614991">
                  <a:moveTo>
                    <a:pt x="85992" y="332"/>
                  </a:moveTo>
                  <a:cubicBezTo>
                    <a:pt x="76996" y="1919"/>
                    <a:pt x="76844" y="10436"/>
                    <a:pt x="73292" y="16207"/>
                  </a:cubicBezTo>
                  <a:cubicBezTo>
                    <a:pt x="68331" y="24269"/>
                    <a:pt x="65843" y="33731"/>
                    <a:pt x="60592" y="41607"/>
                  </a:cubicBezTo>
                  <a:cubicBezTo>
                    <a:pt x="53976" y="51531"/>
                    <a:pt x="51099" y="55519"/>
                    <a:pt x="44717" y="67007"/>
                  </a:cubicBezTo>
                  <a:cubicBezTo>
                    <a:pt x="42418" y="71144"/>
                    <a:pt x="40802" y="75648"/>
                    <a:pt x="38367" y="79707"/>
                  </a:cubicBezTo>
                  <a:cubicBezTo>
                    <a:pt x="34440" y="86251"/>
                    <a:pt x="25667" y="98757"/>
                    <a:pt x="25667" y="98757"/>
                  </a:cubicBezTo>
                  <a:cubicBezTo>
                    <a:pt x="24609" y="102990"/>
                    <a:pt x="23872" y="107317"/>
                    <a:pt x="22492" y="111457"/>
                  </a:cubicBezTo>
                  <a:cubicBezTo>
                    <a:pt x="16218" y="130280"/>
                    <a:pt x="17168" y="123435"/>
                    <a:pt x="9792" y="140032"/>
                  </a:cubicBezTo>
                  <a:cubicBezTo>
                    <a:pt x="7477" y="145240"/>
                    <a:pt x="5559" y="150615"/>
                    <a:pt x="3442" y="155907"/>
                  </a:cubicBezTo>
                  <a:cubicBezTo>
                    <a:pt x="-3444" y="204111"/>
                    <a:pt x="1862" y="152153"/>
                    <a:pt x="3442" y="200357"/>
                  </a:cubicBezTo>
                  <a:cubicBezTo>
                    <a:pt x="5315" y="257486"/>
                    <a:pt x="2751" y="314778"/>
                    <a:pt x="6617" y="371807"/>
                  </a:cubicBezTo>
                  <a:cubicBezTo>
                    <a:pt x="7034" y="377964"/>
                    <a:pt x="12234" y="382906"/>
                    <a:pt x="16142" y="387682"/>
                  </a:cubicBezTo>
                  <a:cubicBezTo>
                    <a:pt x="21829" y="394632"/>
                    <a:pt x="28842" y="400382"/>
                    <a:pt x="35192" y="406732"/>
                  </a:cubicBezTo>
                  <a:cubicBezTo>
                    <a:pt x="58447" y="429987"/>
                    <a:pt x="42146" y="415007"/>
                    <a:pt x="82817" y="444832"/>
                  </a:cubicBezTo>
                  <a:cubicBezTo>
                    <a:pt x="98982" y="456686"/>
                    <a:pt x="116341" y="471119"/>
                    <a:pt x="133617" y="479757"/>
                  </a:cubicBezTo>
                  <a:cubicBezTo>
                    <a:pt x="137850" y="481874"/>
                    <a:pt x="142303" y="483599"/>
                    <a:pt x="146317" y="486107"/>
                  </a:cubicBezTo>
                  <a:cubicBezTo>
                    <a:pt x="150804" y="488912"/>
                    <a:pt x="154284" y="493265"/>
                    <a:pt x="159017" y="495632"/>
                  </a:cubicBezTo>
                  <a:cubicBezTo>
                    <a:pt x="162920" y="497583"/>
                    <a:pt x="167665" y="497186"/>
                    <a:pt x="171717" y="498807"/>
                  </a:cubicBezTo>
                  <a:cubicBezTo>
                    <a:pt x="185989" y="504516"/>
                    <a:pt x="192103" y="510805"/>
                    <a:pt x="206642" y="514682"/>
                  </a:cubicBezTo>
                  <a:cubicBezTo>
                    <a:pt x="219265" y="518048"/>
                    <a:pt x="265624" y="525829"/>
                    <a:pt x="276492" y="527382"/>
                  </a:cubicBezTo>
                  <a:cubicBezTo>
                    <a:pt x="283900" y="528440"/>
                    <a:pt x="291335" y="529327"/>
                    <a:pt x="298717" y="530557"/>
                  </a:cubicBezTo>
                  <a:cubicBezTo>
                    <a:pt x="314260" y="533147"/>
                    <a:pt x="319887" y="535815"/>
                    <a:pt x="336817" y="536907"/>
                  </a:cubicBezTo>
                  <a:cubicBezTo>
                    <a:pt x="362186" y="538544"/>
                    <a:pt x="387617" y="539024"/>
                    <a:pt x="413017" y="540082"/>
                  </a:cubicBezTo>
                  <a:lnTo>
                    <a:pt x="632092" y="533732"/>
                  </a:lnTo>
                  <a:cubicBezTo>
                    <a:pt x="650935" y="532913"/>
                    <a:pt x="713120" y="528851"/>
                    <a:pt x="733692" y="527382"/>
                  </a:cubicBezTo>
                  <a:cubicBezTo>
                    <a:pt x="747456" y="526399"/>
                    <a:pt x="761170" y="524441"/>
                    <a:pt x="774967" y="524207"/>
                  </a:cubicBezTo>
                  <a:lnTo>
                    <a:pt x="1108342" y="521032"/>
                  </a:lnTo>
                  <a:lnTo>
                    <a:pt x="1206767" y="514682"/>
                  </a:lnTo>
                  <a:lnTo>
                    <a:pt x="1540142" y="511507"/>
                  </a:lnTo>
                  <a:cubicBezTo>
                    <a:pt x="1583534" y="508332"/>
                    <a:pt x="1626854" y="503958"/>
                    <a:pt x="1670317" y="501982"/>
                  </a:cubicBezTo>
                  <a:cubicBezTo>
                    <a:pt x="1780356" y="496980"/>
                    <a:pt x="1716868" y="499420"/>
                    <a:pt x="1860817" y="495632"/>
                  </a:cubicBezTo>
                  <a:cubicBezTo>
                    <a:pt x="1931725" y="496690"/>
                    <a:pt x="2002686" y="495895"/>
                    <a:pt x="2073542" y="498807"/>
                  </a:cubicBezTo>
                  <a:cubicBezTo>
                    <a:pt x="2080230" y="499082"/>
                    <a:pt x="2086377" y="502671"/>
                    <a:pt x="2092592" y="505157"/>
                  </a:cubicBezTo>
                  <a:cubicBezTo>
                    <a:pt x="2101903" y="508881"/>
                    <a:pt x="2127267" y="523957"/>
                    <a:pt x="2130692" y="527382"/>
                  </a:cubicBezTo>
                  <a:cubicBezTo>
                    <a:pt x="2133867" y="530557"/>
                    <a:pt x="2136393" y="534554"/>
                    <a:pt x="2140217" y="536907"/>
                  </a:cubicBezTo>
                  <a:cubicBezTo>
                    <a:pt x="2167279" y="553561"/>
                    <a:pt x="2183188" y="555777"/>
                    <a:pt x="2213242" y="568657"/>
                  </a:cubicBezTo>
                  <a:cubicBezTo>
                    <a:pt x="2220650" y="571832"/>
                    <a:pt x="2228149" y="574804"/>
                    <a:pt x="2235467" y="578182"/>
                  </a:cubicBezTo>
                  <a:cubicBezTo>
                    <a:pt x="2241913" y="581157"/>
                    <a:pt x="2247925" y="585070"/>
                    <a:pt x="2254517" y="587707"/>
                  </a:cubicBezTo>
                  <a:cubicBezTo>
                    <a:pt x="2263839" y="591436"/>
                    <a:pt x="2273438" y="594474"/>
                    <a:pt x="2283092" y="597232"/>
                  </a:cubicBezTo>
                  <a:cubicBezTo>
                    <a:pt x="2295399" y="600748"/>
                    <a:pt x="2316628" y="602543"/>
                    <a:pt x="2327542" y="603582"/>
                  </a:cubicBezTo>
                  <a:cubicBezTo>
                    <a:pt x="2340229" y="604790"/>
                    <a:pt x="2352905" y="606332"/>
                    <a:pt x="2365642" y="606757"/>
                  </a:cubicBezTo>
                  <a:cubicBezTo>
                    <a:pt x="2416425" y="608450"/>
                    <a:pt x="2467242" y="608874"/>
                    <a:pt x="2518042" y="609932"/>
                  </a:cubicBezTo>
                  <a:cubicBezTo>
                    <a:pt x="2529684" y="610990"/>
                    <a:pt x="2541277" y="613107"/>
                    <a:pt x="2552967" y="613107"/>
                  </a:cubicBezTo>
                  <a:cubicBezTo>
                    <a:pt x="2792431" y="613107"/>
                    <a:pt x="2727684" y="620239"/>
                    <a:pt x="2835542" y="606757"/>
                  </a:cubicBezTo>
                  <a:cubicBezTo>
                    <a:pt x="2845067" y="603582"/>
                    <a:pt x="2854377" y="599667"/>
                    <a:pt x="2864117" y="597232"/>
                  </a:cubicBezTo>
                  <a:cubicBezTo>
                    <a:pt x="2871377" y="595417"/>
                    <a:pt x="2879242" y="596424"/>
                    <a:pt x="2886342" y="594057"/>
                  </a:cubicBezTo>
                  <a:cubicBezTo>
                    <a:pt x="2895322" y="591064"/>
                    <a:pt x="2902846" y="584592"/>
                    <a:pt x="2911742" y="581357"/>
                  </a:cubicBezTo>
                  <a:cubicBezTo>
                    <a:pt x="2919323" y="578600"/>
                    <a:pt x="2966876" y="565405"/>
                    <a:pt x="2981592" y="562307"/>
                  </a:cubicBezTo>
                  <a:cubicBezTo>
                    <a:pt x="2993171" y="559869"/>
                    <a:pt x="3004784" y="557487"/>
                    <a:pt x="3016517" y="555957"/>
                  </a:cubicBezTo>
                  <a:cubicBezTo>
                    <a:pt x="3053487" y="551135"/>
                    <a:pt x="3091083" y="550569"/>
                    <a:pt x="3127642" y="543257"/>
                  </a:cubicBezTo>
                  <a:cubicBezTo>
                    <a:pt x="3135899" y="541606"/>
                    <a:pt x="3154812" y="537646"/>
                    <a:pt x="3162567" y="536907"/>
                  </a:cubicBezTo>
                  <a:cubicBezTo>
                    <a:pt x="3178406" y="535399"/>
                    <a:pt x="3194324" y="534893"/>
                    <a:pt x="3210192" y="533732"/>
                  </a:cubicBezTo>
                  <a:lnTo>
                    <a:pt x="3292742" y="527382"/>
                  </a:lnTo>
                  <a:cubicBezTo>
                    <a:pt x="3298034" y="526324"/>
                    <a:pt x="3303275" y="524970"/>
                    <a:pt x="3308617" y="524207"/>
                  </a:cubicBezTo>
                  <a:cubicBezTo>
                    <a:pt x="3325511" y="521794"/>
                    <a:pt x="3342584" y="520662"/>
                    <a:pt x="3359417" y="517857"/>
                  </a:cubicBezTo>
                  <a:cubicBezTo>
                    <a:pt x="3365767" y="516799"/>
                    <a:pt x="3372140" y="515868"/>
                    <a:pt x="3378467" y="514682"/>
                  </a:cubicBezTo>
                  <a:cubicBezTo>
                    <a:pt x="3389075" y="512693"/>
                    <a:pt x="3399502" y="509631"/>
                    <a:pt x="3410217" y="508332"/>
                  </a:cubicBezTo>
                  <a:cubicBezTo>
                    <a:pt x="3434473" y="505392"/>
                    <a:pt x="3483242" y="501982"/>
                    <a:pt x="3483242" y="501982"/>
                  </a:cubicBezTo>
                  <a:cubicBezTo>
                    <a:pt x="3519131" y="494804"/>
                    <a:pt x="3474899" y="503174"/>
                    <a:pt x="3527692" y="495632"/>
                  </a:cubicBezTo>
                  <a:cubicBezTo>
                    <a:pt x="3533034" y="494869"/>
                    <a:pt x="3538275" y="493515"/>
                    <a:pt x="3543567" y="492457"/>
                  </a:cubicBezTo>
                  <a:cubicBezTo>
                    <a:pt x="3593959" y="458862"/>
                    <a:pt x="3568053" y="473510"/>
                    <a:pt x="3705492" y="489282"/>
                  </a:cubicBezTo>
                  <a:cubicBezTo>
                    <a:pt x="3720546" y="491010"/>
                    <a:pt x="3732920" y="502178"/>
                    <a:pt x="3746767" y="508332"/>
                  </a:cubicBezTo>
                  <a:cubicBezTo>
                    <a:pt x="3757189" y="512964"/>
                    <a:pt x="3765722" y="515020"/>
                    <a:pt x="3775342" y="521032"/>
                  </a:cubicBezTo>
                  <a:cubicBezTo>
                    <a:pt x="3779829" y="523837"/>
                    <a:pt x="3783157" y="528522"/>
                    <a:pt x="3788042" y="530557"/>
                  </a:cubicBezTo>
                  <a:cubicBezTo>
                    <a:pt x="3796098" y="533914"/>
                    <a:pt x="3805022" y="534611"/>
                    <a:pt x="3813442" y="536907"/>
                  </a:cubicBezTo>
                  <a:cubicBezTo>
                    <a:pt x="3819948" y="538681"/>
                    <a:pt x="3834209" y="544293"/>
                    <a:pt x="3838842" y="546432"/>
                  </a:cubicBezTo>
                  <a:cubicBezTo>
                    <a:pt x="3847437" y="550399"/>
                    <a:pt x="3856065" y="554362"/>
                    <a:pt x="3864242" y="559132"/>
                  </a:cubicBezTo>
                  <a:cubicBezTo>
                    <a:pt x="3886041" y="571848"/>
                    <a:pt x="3868325" y="565369"/>
                    <a:pt x="3889642" y="581357"/>
                  </a:cubicBezTo>
                  <a:cubicBezTo>
                    <a:pt x="3897629" y="587348"/>
                    <a:pt x="3906575" y="591940"/>
                    <a:pt x="3915042" y="597232"/>
                  </a:cubicBezTo>
                  <a:cubicBezTo>
                    <a:pt x="3915713" y="593205"/>
                    <a:pt x="3921647" y="558510"/>
                    <a:pt x="3921392" y="555957"/>
                  </a:cubicBezTo>
                  <a:cubicBezTo>
                    <a:pt x="3921012" y="552160"/>
                    <a:pt x="3916935" y="549745"/>
                    <a:pt x="3915042" y="546432"/>
                  </a:cubicBezTo>
                  <a:cubicBezTo>
                    <a:pt x="3912694" y="542323"/>
                    <a:pt x="3912039" y="537079"/>
                    <a:pt x="3908692" y="533732"/>
                  </a:cubicBezTo>
                  <a:cubicBezTo>
                    <a:pt x="3903296" y="528336"/>
                    <a:pt x="3889642" y="521032"/>
                    <a:pt x="3889642" y="521032"/>
                  </a:cubicBezTo>
                  <a:cubicBezTo>
                    <a:pt x="3884350" y="513624"/>
                    <a:pt x="3878655" y="506488"/>
                    <a:pt x="3873767" y="498807"/>
                  </a:cubicBezTo>
                  <a:cubicBezTo>
                    <a:pt x="3871226" y="494814"/>
                    <a:pt x="3870168" y="489958"/>
                    <a:pt x="3867417" y="486107"/>
                  </a:cubicBezTo>
                  <a:cubicBezTo>
                    <a:pt x="3864807" y="482453"/>
                    <a:pt x="3860767" y="480031"/>
                    <a:pt x="3857892" y="476582"/>
                  </a:cubicBezTo>
                  <a:cubicBezTo>
                    <a:pt x="3855449" y="473651"/>
                    <a:pt x="3853985" y="469988"/>
                    <a:pt x="3851542" y="467057"/>
                  </a:cubicBezTo>
                  <a:cubicBezTo>
                    <a:pt x="3840530" y="453842"/>
                    <a:pt x="3828907" y="448792"/>
                    <a:pt x="3813442" y="438482"/>
                  </a:cubicBezTo>
                  <a:cubicBezTo>
                    <a:pt x="3810267" y="436365"/>
                    <a:pt x="3807659" y="432880"/>
                    <a:pt x="3803917" y="432132"/>
                  </a:cubicBezTo>
                  <a:lnTo>
                    <a:pt x="3788042" y="428957"/>
                  </a:lnTo>
                  <a:cubicBezTo>
                    <a:pt x="3759052" y="414462"/>
                    <a:pt x="3795193" y="431558"/>
                    <a:pt x="3753117" y="416257"/>
                  </a:cubicBezTo>
                  <a:cubicBezTo>
                    <a:pt x="3748669" y="414640"/>
                    <a:pt x="3744849" y="411569"/>
                    <a:pt x="3740417" y="409907"/>
                  </a:cubicBezTo>
                  <a:cubicBezTo>
                    <a:pt x="3736331" y="408375"/>
                    <a:pt x="3731857" y="408112"/>
                    <a:pt x="3727717" y="406732"/>
                  </a:cubicBezTo>
                  <a:cubicBezTo>
                    <a:pt x="3722310" y="404930"/>
                    <a:pt x="3717249" y="402184"/>
                    <a:pt x="3711842" y="400382"/>
                  </a:cubicBezTo>
                  <a:cubicBezTo>
                    <a:pt x="3670826" y="386710"/>
                    <a:pt x="3732955" y="410732"/>
                    <a:pt x="3683267" y="390857"/>
                  </a:cubicBezTo>
                  <a:lnTo>
                    <a:pt x="3553092" y="394032"/>
                  </a:lnTo>
                  <a:cubicBezTo>
                    <a:pt x="3513456" y="395617"/>
                    <a:pt x="3536876" y="395826"/>
                    <a:pt x="3511817" y="400382"/>
                  </a:cubicBezTo>
                  <a:cubicBezTo>
                    <a:pt x="3504454" y="401721"/>
                    <a:pt x="3496955" y="402218"/>
                    <a:pt x="3489592" y="403557"/>
                  </a:cubicBezTo>
                  <a:cubicBezTo>
                    <a:pt x="3485299" y="404338"/>
                    <a:pt x="3481205" y="406068"/>
                    <a:pt x="3476892" y="406732"/>
                  </a:cubicBezTo>
                  <a:cubicBezTo>
                    <a:pt x="3467420" y="408189"/>
                    <a:pt x="3457817" y="408640"/>
                    <a:pt x="3448317" y="409907"/>
                  </a:cubicBezTo>
                  <a:cubicBezTo>
                    <a:pt x="3441936" y="410758"/>
                    <a:pt x="3435690" y="412654"/>
                    <a:pt x="3429267" y="413082"/>
                  </a:cubicBezTo>
                  <a:cubicBezTo>
                    <a:pt x="3403901" y="414773"/>
                    <a:pt x="3378467" y="415199"/>
                    <a:pt x="3353067" y="416257"/>
                  </a:cubicBezTo>
                  <a:cubicBezTo>
                    <a:pt x="3324262" y="423458"/>
                    <a:pt x="3359855" y="415023"/>
                    <a:pt x="3318142" y="422607"/>
                  </a:cubicBezTo>
                  <a:cubicBezTo>
                    <a:pt x="3313849" y="423388"/>
                    <a:pt x="3309755" y="425118"/>
                    <a:pt x="3305442" y="425782"/>
                  </a:cubicBezTo>
                  <a:cubicBezTo>
                    <a:pt x="3295970" y="427239"/>
                    <a:pt x="3286392" y="427899"/>
                    <a:pt x="3276867" y="428957"/>
                  </a:cubicBezTo>
                  <a:cubicBezTo>
                    <a:pt x="3256393" y="435782"/>
                    <a:pt x="3275985" y="429990"/>
                    <a:pt x="3238767" y="435307"/>
                  </a:cubicBezTo>
                  <a:cubicBezTo>
                    <a:pt x="3233425" y="436070"/>
                    <a:pt x="3228276" y="438111"/>
                    <a:pt x="3222892" y="438482"/>
                  </a:cubicBezTo>
                  <a:cubicBezTo>
                    <a:pt x="3197530" y="440231"/>
                    <a:pt x="3172092" y="440599"/>
                    <a:pt x="3146692" y="441657"/>
                  </a:cubicBezTo>
                  <a:cubicBezTo>
                    <a:pt x="3109450" y="447864"/>
                    <a:pt x="3145186" y="442443"/>
                    <a:pt x="3089542" y="448007"/>
                  </a:cubicBezTo>
                  <a:cubicBezTo>
                    <a:pt x="3081052" y="448856"/>
                    <a:pt x="3072628" y="450289"/>
                    <a:pt x="3064142" y="451182"/>
                  </a:cubicBezTo>
                  <a:cubicBezTo>
                    <a:pt x="3052517" y="452406"/>
                    <a:pt x="3040842" y="453133"/>
                    <a:pt x="3029217" y="454357"/>
                  </a:cubicBezTo>
                  <a:cubicBezTo>
                    <a:pt x="3020731" y="455250"/>
                    <a:pt x="3012335" y="457031"/>
                    <a:pt x="3003817" y="457532"/>
                  </a:cubicBezTo>
                  <a:cubicBezTo>
                    <a:pt x="2976328" y="459149"/>
                    <a:pt x="2948770" y="459332"/>
                    <a:pt x="2921267" y="460707"/>
                  </a:cubicBezTo>
                  <a:cubicBezTo>
                    <a:pt x="2846000" y="464470"/>
                    <a:pt x="2905296" y="462303"/>
                    <a:pt x="2848242" y="467057"/>
                  </a:cubicBezTo>
                  <a:cubicBezTo>
                    <a:pt x="2832387" y="468378"/>
                    <a:pt x="2816487" y="469098"/>
                    <a:pt x="2800617" y="470232"/>
                  </a:cubicBezTo>
                  <a:lnTo>
                    <a:pt x="2714892" y="476582"/>
                  </a:lnTo>
                  <a:lnTo>
                    <a:pt x="2670442" y="479757"/>
                  </a:lnTo>
                  <a:cubicBezTo>
                    <a:pt x="2598475" y="474465"/>
                    <a:pt x="2526355" y="470962"/>
                    <a:pt x="2454542" y="463882"/>
                  </a:cubicBezTo>
                  <a:cubicBezTo>
                    <a:pt x="2450745" y="463508"/>
                    <a:pt x="2447889" y="460045"/>
                    <a:pt x="2445017" y="457532"/>
                  </a:cubicBezTo>
                  <a:cubicBezTo>
                    <a:pt x="2434190" y="448058"/>
                    <a:pt x="2417407" y="426511"/>
                    <a:pt x="2403742" y="422607"/>
                  </a:cubicBezTo>
                  <a:cubicBezTo>
                    <a:pt x="2396334" y="420490"/>
                    <a:pt x="2389038" y="417928"/>
                    <a:pt x="2381517" y="416257"/>
                  </a:cubicBezTo>
                  <a:cubicBezTo>
                    <a:pt x="2360445" y="411574"/>
                    <a:pt x="2338772" y="409487"/>
                    <a:pt x="2318017" y="403557"/>
                  </a:cubicBezTo>
                  <a:cubicBezTo>
                    <a:pt x="2310609" y="401440"/>
                    <a:pt x="2303101" y="399643"/>
                    <a:pt x="2295792" y="397207"/>
                  </a:cubicBezTo>
                  <a:cubicBezTo>
                    <a:pt x="2287214" y="394348"/>
                    <a:pt x="2279275" y="389374"/>
                    <a:pt x="2270392" y="387682"/>
                  </a:cubicBezTo>
                  <a:cubicBezTo>
                    <a:pt x="2256837" y="385100"/>
                    <a:pt x="2242875" y="385565"/>
                    <a:pt x="2229117" y="384507"/>
                  </a:cubicBezTo>
                  <a:cubicBezTo>
                    <a:pt x="2185467" y="373595"/>
                    <a:pt x="2220107" y="380749"/>
                    <a:pt x="2162442" y="374982"/>
                  </a:cubicBezTo>
                  <a:cubicBezTo>
                    <a:pt x="2154996" y="374237"/>
                    <a:pt x="2147649" y="372681"/>
                    <a:pt x="2140217" y="371807"/>
                  </a:cubicBezTo>
                  <a:cubicBezTo>
                    <a:pt x="2129654" y="370564"/>
                    <a:pt x="2119050" y="369690"/>
                    <a:pt x="2108467" y="368632"/>
                  </a:cubicBezTo>
                  <a:cubicBezTo>
                    <a:pt x="2075688" y="360437"/>
                    <a:pt x="2081922" y="361166"/>
                    <a:pt x="2041792" y="355932"/>
                  </a:cubicBezTo>
                  <a:cubicBezTo>
                    <a:pt x="2031245" y="354556"/>
                    <a:pt x="2020581" y="354194"/>
                    <a:pt x="2010042" y="352757"/>
                  </a:cubicBezTo>
                  <a:cubicBezTo>
                    <a:pt x="1997285" y="351017"/>
                    <a:pt x="1984675" y="348317"/>
                    <a:pt x="1971942" y="346407"/>
                  </a:cubicBezTo>
                  <a:cubicBezTo>
                    <a:pt x="1963504" y="345141"/>
                    <a:pt x="1955009" y="344290"/>
                    <a:pt x="1946542" y="343232"/>
                  </a:cubicBezTo>
                  <a:cubicBezTo>
                    <a:pt x="1903238" y="328797"/>
                    <a:pt x="1953441" y="343698"/>
                    <a:pt x="1873517" y="333707"/>
                  </a:cubicBezTo>
                  <a:cubicBezTo>
                    <a:pt x="1865872" y="332751"/>
                    <a:pt x="1858672" y="329571"/>
                    <a:pt x="1851292" y="327357"/>
                  </a:cubicBezTo>
                  <a:cubicBezTo>
                    <a:pt x="1848086" y="326395"/>
                    <a:pt x="1844843" y="325500"/>
                    <a:pt x="1841767" y="324182"/>
                  </a:cubicBezTo>
                  <a:cubicBezTo>
                    <a:pt x="1822404" y="315884"/>
                    <a:pt x="1835346" y="318867"/>
                    <a:pt x="1813192" y="311482"/>
                  </a:cubicBezTo>
                  <a:cubicBezTo>
                    <a:pt x="1789923" y="303726"/>
                    <a:pt x="1810884" y="314224"/>
                    <a:pt x="1781442" y="301957"/>
                  </a:cubicBezTo>
                  <a:cubicBezTo>
                    <a:pt x="1765111" y="295152"/>
                    <a:pt x="1757646" y="288048"/>
                    <a:pt x="1740167" y="282907"/>
                  </a:cubicBezTo>
                  <a:cubicBezTo>
                    <a:pt x="1725976" y="278733"/>
                    <a:pt x="1704825" y="276280"/>
                    <a:pt x="1689367" y="273382"/>
                  </a:cubicBezTo>
                  <a:cubicBezTo>
                    <a:pt x="1641486" y="264404"/>
                    <a:pt x="1674323" y="268888"/>
                    <a:pt x="1629042" y="263857"/>
                  </a:cubicBezTo>
                  <a:cubicBezTo>
                    <a:pt x="1614225" y="259624"/>
                    <a:pt x="1598899" y="256880"/>
                    <a:pt x="1584592" y="251157"/>
                  </a:cubicBezTo>
                  <a:cubicBezTo>
                    <a:pt x="1579300" y="249040"/>
                    <a:pt x="1574197" y="246373"/>
                    <a:pt x="1568717" y="244807"/>
                  </a:cubicBezTo>
                  <a:cubicBezTo>
                    <a:pt x="1559335" y="242126"/>
                    <a:pt x="1549649" y="240651"/>
                    <a:pt x="1540142" y="238457"/>
                  </a:cubicBezTo>
                  <a:cubicBezTo>
                    <a:pt x="1530697" y="236277"/>
                    <a:pt x="1512692" y="231424"/>
                    <a:pt x="1505217" y="228932"/>
                  </a:cubicBezTo>
                  <a:cubicBezTo>
                    <a:pt x="1499810" y="227130"/>
                    <a:pt x="1494840" y="224082"/>
                    <a:pt x="1489342" y="222582"/>
                  </a:cubicBezTo>
                  <a:cubicBezTo>
                    <a:pt x="1483131" y="220888"/>
                    <a:pt x="1476565" y="220855"/>
                    <a:pt x="1470292" y="219407"/>
                  </a:cubicBezTo>
                  <a:cubicBezTo>
                    <a:pt x="1432166" y="210609"/>
                    <a:pt x="1464048" y="214983"/>
                    <a:pt x="1422667" y="206707"/>
                  </a:cubicBezTo>
                  <a:cubicBezTo>
                    <a:pt x="1408763" y="203926"/>
                    <a:pt x="1385074" y="202118"/>
                    <a:pt x="1371867" y="200357"/>
                  </a:cubicBezTo>
                  <a:cubicBezTo>
                    <a:pt x="1365486" y="199506"/>
                    <a:pt x="1359167" y="198240"/>
                    <a:pt x="1352817" y="197182"/>
                  </a:cubicBezTo>
                  <a:lnTo>
                    <a:pt x="1238517" y="203532"/>
                  </a:lnTo>
                  <a:cubicBezTo>
                    <a:pt x="1222634" y="204466"/>
                    <a:pt x="1206731" y="205199"/>
                    <a:pt x="1190892" y="206707"/>
                  </a:cubicBezTo>
                  <a:cubicBezTo>
                    <a:pt x="1184483" y="207317"/>
                    <a:pt x="1178205" y="208903"/>
                    <a:pt x="1171842" y="209882"/>
                  </a:cubicBezTo>
                  <a:cubicBezTo>
                    <a:pt x="1164445" y="211020"/>
                    <a:pt x="1157025" y="211999"/>
                    <a:pt x="1149617" y="213057"/>
                  </a:cubicBezTo>
                  <a:cubicBezTo>
                    <a:pt x="1139034" y="216232"/>
                    <a:pt x="1128349" y="219088"/>
                    <a:pt x="1117867" y="222582"/>
                  </a:cubicBezTo>
                  <a:cubicBezTo>
                    <a:pt x="1112460" y="224384"/>
                    <a:pt x="1107521" y="227550"/>
                    <a:pt x="1101992" y="228932"/>
                  </a:cubicBezTo>
                  <a:cubicBezTo>
                    <a:pt x="1094732" y="230747"/>
                    <a:pt x="1087175" y="231049"/>
                    <a:pt x="1079767" y="232107"/>
                  </a:cubicBezTo>
                  <a:cubicBezTo>
                    <a:pt x="1071300" y="237399"/>
                    <a:pt x="1064053" y="245560"/>
                    <a:pt x="1054367" y="247982"/>
                  </a:cubicBezTo>
                  <a:cubicBezTo>
                    <a:pt x="1050134" y="249040"/>
                    <a:pt x="1045807" y="249777"/>
                    <a:pt x="1041667" y="251157"/>
                  </a:cubicBezTo>
                  <a:cubicBezTo>
                    <a:pt x="1036260" y="252959"/>
                    <a:pt x="1031299" y="256039"/>
                    <a:pt x="1025792" y="257507"/>
                  </a:cubicBezTo>
                  <a:cubicBezTo>
                    <a:pt x="1015363" y="260288"/>
                    <a:pt x="1004595" y="261596"/>
                    <a:pt x="994042" y="263857"/>
                  </a:cubicBezTo>
                  <a:cubicBezTo>
                    <a:pt x="989775" y="264771"/>
                    <a:pt x="985621" y="266176"/>
                    <a:pt x="981342" y="267032"/>
                  </a:cubicBezTo>
                  <a:cubicBezTo>
                    <a:pt x="975029" y="268295"/>
                    <a:pt x="968605" y="268944"/>
                    <a:pt x="962292" y="270207"/>
                  </a:cubicBezTo>
                  <a:cubicBezTo>
                    <a:pt x="958013" y="271063"/>
                    <a:pt x="953732" y="272002"/>
                    <a:pt x="949592" y="273382"/>
                  </a:cubicBezTo>
                  <a:cubicBezTo>
                    <a:pt x="944185" y="275184"/>
                    <a:pt x="939330" y="278742"/>
                    <a:pt x="933717" y="279732"/>
                  </a:cubicBezTo>
                  <a:cubicBezTo>
                    <a:pt x="921167" y="281947"/>
                    <a:pt x="908283" y="281500"/>
                    <a:pt x="895617" y="282907"/>
                  </a:cubicBezTo>
                  <a:cubicBezTo>
                    <a:pt x="877024" y="284973"/>
                    <a:pt x="864265" y="289654"/>
                    <a:pt x="844817" y="292432"/>
                  </a:cubicBezTo>
                  <a:cubicBezTo>
                    <a:pt x="833245" y="294085"/>
                    <a:pt x="821510" y="294316"/>
                    <a:pt x="809892" y="295607"/>
                  </a:cubicBezTo>
                  <a:cubicBezTo>
                    <a:pt x="802454" y="296433"/>
                    <a:pt x="795085" y="297793"/>
                    <a:pt x="787667" y="298782"/>
                  </a:cubicBezTo>
                  <a:cubicBezTo>
                    <a:pt x="779209" y="299910"/>
                    <a:pt x="770653" y="300385"/>
                    <a:pt x="762267" y="301957"/>
                  </a:cubicBezTo>
                  <a:cubicBezTo>
                    <a:pt x="753689" y="303565"/>
                    <a:pt x="745475" y="306872"/>
                    <a:pt x="736867" y="308307"/>
                  </a:cubicBezTo>
                  <a:cubicBezTo>
                    <a:pt x="713688" y="312170"/>
                    <a:pt x="690295" y="314621"/>
                    <a:pt x="667017" y="317832"/>
                  </a:cubicBezTo>
                  <a:cubicBezTo>
                    <a:pt x="659604" y="318855"/>
                    <a:pt x="652174" y="319777"/>
                    <a:pt x="644792" y="321007"/>
                  </a:cubicBezTo>
                  <a:cubicBezTo>
                    <a:pt x="638442" y="322065"/>
                    <a:pt x="632123" y="323331"/>
                    <a:pt x="625742" y="324182"/>
                  </a:cubicBezTo>
                  <a:cubicBezTo>
                    <a:pt x="616242" y="325449"/>
                    <a:pt x="606692" y="326299"/>
                    <a:pt x="597167" y="327357"/>
                  </a:cubicBezTo>
                  <a:cubicBezTo>
                    <a:pt x="592934" y="328415"/>
                    <a:pt x="588771" y="329815"/>
                    <a:pt x="584467" y="330532"/>
                  </a:cubicBezTo>
                  <a:cubicBezTo>
                    <a:pt x="561094" y="334427"/>
                    <a:pt x="545655" y="334283"/>
                    <a:pt x="520967" y="336882"/>
                  </a:cubicBezTo>
                  <a:cubicBezTo>
                    <a:pt x="513525" y="337665"/>
                    <a:pt x="506188" y="339312"/>
                    <a:pt x="498742" y="340057"/>
                  </a:cubicBezTo>
                  <a:cubicBezTo>
                    <a:pt x="485012" y="341430"/>
                    <a:pt x="471225" y="342174"/>
                    <a:pt x="457467" y="343232"/>
                  </a:cubicBezTo>
                  <a:cubicBezTo>
                    <a:pt x="450059" y="345349"/>
                    <a:pt x="442833" y="348262"/>
                    <a:pt x="435242" y="349582"/>
                  </a:cubicBezTo>
                  <a:cubicBezTo>
                    <a:pt x="418429" y="352506"/>
                    <a:pt x="401357" y="353677"/>
                    <a:pt x="384442" y="355932"/>
                  </a:cubicBezTo>
                  <a:cubicBezTo>
                    <a:pt x="341763" y="361623"/>
                    <a:pt x="352104" y="359860"/>
                    <a:pt x="324117" y="365457"/>
                  </a:cubicBezTo>
                  <a:cubicBezTo>
                    <a:pt x="228822" y="362881"/>
                    <a:pt x="231230" y="367438"/>
                    <a:pt x="162192" y="355932"/>
                  </a:cubicBezTo>
                  <a:cubicBezTo>
                    <a:pt x="157888" y="355215"/>
                    <a:pt x="153725" y="353815"/>
                    <a:pt x="149492" y="352757"/>
                  </a:cubicBezTo>
                  <a:cubicBezTo>
                    <a:pt x="148434" y="346407"/>
                    <a:pt x="147714" y="339991"/>
                    <a:pt x="146317" y="333707"/>
                  </a:cubicBezTo>
                  <a:cubicBezTo>
                    <a:pt x="144448" y="325298"/>
                    <a:pt x="140675" y="319247"/>
                    <a:pt x="136792" y="311482"/>
                  </a:cubicBezTo>
                  <a:cubicBezTo>
                    <a:pt x="137850" y="271265"/>
                    <a:pt x="138053" y="231017"/>
                    <a:pt x="139967" y="190832"/>
                  </a:cubicBezTo>
                  <a:cubicBezTo>
                    <a:pt x="140175" y="186473"/>
                    <a:pt x="142286" y="182411"/>
                    <a:pt x="143142" y="178132"/>
                  </a:cubicBezTo>
                  <a:cubicBezTo>
                    <a:pt x="144710" y="170294"/>
                    <a:pt x="146331" y="154810"/>
                    <a:pt x="149492" y="146382"/>
                  </a:cubicBezTo>
                  <a:cubicBezTo>
                    <a:pt x="151154" y="141950"/>
                    <a:pt x="154180" y="138114"/>
                    <a:pt x="155842" y="133682"/>
                  </a:cubicBezTo>
                  <a:cubicBezTo>
                    <a:pt x="161946" y="117404"/>
                    <a:pt x="156157" y="123212"/>
                    <a:pt x="162192" y="105107"/>
                  </a:cubicBezTo>
                  <a:cubicBezTo>
                    <a:pt x="163437" y="101372"/>
                    <a:pt x="171408" y="86366"/>
                    <a:pt x="174892" y="82882"/>
                  </a:cubicBezTo>
                  <a:cubicBezTo>
                    <a:pt x="177590" y="80184"/>
                    <a:pt x="181242" y="78649"/>
                    <a:pt x="184417" y="76532"/>
                  </a:cubicBezTo>
                  <a:cubicBezTo>
                    <a:pt x="185475" y="73357"/>
                    <a:pt x="185736" y="69792"/>
                    <a:pt x="187592" y="67007"/>
                  </a:cubicBezTo>
                  <a:cubicBezTo>
                    <a:pt x="190083" y="63271"/>
                    <a:pt x="196236" y="61885"/>
                    <a:pt x="197117" y="57482"/>
                  </a:cubicBezTo>
                  <a:cubicBezTo>
                    <a:pt x="200797" y="39082"/>
                    <a:pt x="194553" y="33338"/>
                    <a:pt x="181242" y="25732"/>
                  </a:cubicBezTo>
                  <a:cubicBezTo>
                    <a:pt x="178336" y="24072"/>
                    <a:pt x="174793" y="23875"/>
                    <a:pt x="171717" y="22557"/>
                  </a:cubicBezTo>
                  <a:cubicBezTo>
                    <a:pt x="147475" y="12168"/>
                    <a:pt x="171368" y="17971"/>
                    <a:pt x="136792" y="13032"/>
                  </a:cubicBezTo>
                  <a:cubicBezTo>
                    <a:pt x="133617" y="10915"/>
                    <a:pt x="130887" y="7889"/>
                    <a:pt x="127267" y="6682"/>
                  </a:cubicBezTo>
                  <a:cubicBezTo>
                    <a:pt x="116698" y="3159"/>
                    <a:pt x="94988" y="-1255"/>
                    <a:pt x="85992" y="332"/>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cxnSp>
        <p:nvCxnSpPr>
          <p:cNvPr id="29" name="直線矢印コネクタ 28">
            <a:extLst>
              <a:ext uri="{FF2B5EF4-FFF2-40B4-BE49-F238E27FC236}">
                <a16:creationId xmlns:a16="http://schemas.microsoft.com/office/drawing/2014/main" id="{B33D0D02-CE09-6959-A6B7-876E0BDF8C89}"/>
              </a:ext>
            </a:extLst>
          </p:cNvPr>
          <p:cNvCxnSpPr>
            <a:cxnSpLocks/>
            <a:endCxn id="24" idx="15"/>
          </p:cNvCxnSpPr>
          <p:nvPr/>
        </p:nvCxnSpPr>
        <p:spPr>
          <a:xfrm flipV="1">
            <a:off x="553469" y="4585842"/>
            <a:ext cx="692061" cy="337512"/>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id="{54ED66BD-82E4-D1B2-BE4E-925FA799E3A6}"/>
              </a:ext>
            </a:extLst>
          </p:cNvPr>
          <p:cNvSpPr txBox="1"/>
          <p:nvPr/>
        </p:nvSpPr>
        <p:spPr>
          <a:xfrm>
            <a:off x="2084111" y="6003692"/>
            <a:ext cx="5588550" cy="646331"/>
          </a:xfrm>
          <a:prstGeom prst="rect">
            <a:avLst/>
          </a:prstGeom>
          <a:noFill/>
        </p:spPr>
        <p:txBody>
          <a:bodyPr wrap="square">
            <a:spAutoFit/>
          </a:bodyPr>
          <a:lstStyle/>
          <a:p>
            <a:pPr algn="ctr"/>
            <a:r>
              <a:rPr kumimoji="1" lang="en-US" altLang="ja-JP" b="0" strike="noStrike" dirty="0">
                <a:solidFill>
                  <a:srgbClr val="FF0000"/>
                </a:solidFill>
              </a:rPr>
              <a:t>Implant to Body Surface for Capsule Endoscopy</a:t>
            </a:r>
            <a:endParaRPr kumimoji="1" lang="ja-JP" altLang="en-US" b="0" strike="noStrike" dirty="0">
              <a:solidFill>
                <a:srgbClr val="FF0000"/>
              </a:solidFill>
            </a:endParaRPr>
          </a:p>
          <a:p>
            <a:pPr algn="ctr"/>
            <a:endParaRPr kumimoji="1" lang="ja-JP" altLang="en-US" b="0" strike="noStrike" dirty="0">
              <a:solidFill>
                <a:srgbClr val="FF0000"/>
              </a:solidFill>
            </a:endParaRPr>
          </a:p>
        </p:txBody>
      </p:sp>
      <p:sp>
        <p:nvSpPr>
          <p:cNvPr id="85" name="テキスト ボックス 84">
            <a:extLst>
              <a:ext uri="{FF2B5EF4-FFF2-40B4-BE49-F238E27FC236}">
                <a16:creationId xmlns:a16="http://schemas.microsoft.com/office/drawing/2014/main" id="{E7873395-5FA0-9FC0-CAC5-AE253D7A75E1}"/>
              </a:ext>
            </a:extLst>
          </p:cNvPr>
          <p:cNvSpPr txBox="1"/>
          <p:nvPr/>
        </p:nvSpPr>
        <p:spPr>
          <a:xfrm>
            <a:off x="2071943" y="5258336"/>
            <a:ext cx="2395566" cy="369332"/>
          </a:xfrm>
          <a:prstGeom prst="rect">
            <a:avLst/>
          </a:prstGeom>
          <a:noFill/>
        </p:spPr>
        <p:txBody>
          <a:bodyPr wrap="square">
            <a:spAutoFit/>
          </a:bodyPr>
          <a:lstStyle/>
          <a:p>
            <a:pPr algn="ctr"/>
            <a:r>
              <a:rPr kumimoji="1" lang="en-US" altLang="ja-JP" b="0" strike="noStrike" dirty="0">
                <a:solidFill>
                  <a:srgbClr val="FF0000"/>
                </a:solidFill>
              </a:rPr>
              <a:t>capsule endoscopy</a:t>
            </a:r>
            <a:endParaRPr kumimoji="1" lang="ja-JP" altLang="en-US" b="0" strike="noStrike" dirty="0">
              <a:solidFill>
                <a:srgbClr val="FF0000"/>
              </a:solidFill>
            </a:endParaRPr>
          </a:p>
        </p:txBody>
      </p:sp>
      <p:cxnSp>
        <p:nvCxnSpPr>
          <p:cNvPr id="87" name="直線矢印コネクタ 86">
            <a:extLst>
              <a:ext uri="{FF2B5EF4-FFF2-40B4-BE49-F238E27FC236}">
                <a16:creationId xmlns:a16="http://schemas.microsoft.com/office/drawing/2014/main" id="{0FF06474-CD14-37A2-FE60-D046790CB333}"/>
              </a:ext>
            </a:extLst>
          </p:cNvPr>
          <p:cNvCxnSpPr>
            <a:cxnSpLocks/>
          </p:cNvCxnSpPr>
          <p:nvPr/>
        </p:nvCxnSpPr>
        <p:spPr>
          <a:xfrm flipH="1" flipV="1">
            <a:off x="2558810" y="4509046"/>
            <a:ext cx="413518" cy="807724"/>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32B180F1-117A-E4D7-247B-58115785E045}"/>
              </a:ext>
            </a:extLst>
          </p:cNvPr>
          <p:cNvSpPr/>
          <p:nvPr/>
        </p:nvSpPr>
        <p:spPr>
          <a:xfrm>
            <a:off x="2286000" y="4346672"/>
            <a:ext cx="561975" cy="162374"/>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8" name="直線矢印コネクタ 87">
            <a:extLst>
              <a:ext uri="{FF2B5EF4-FFF2-40B4-BE49-F238E27FC236}">
                <a16:creationId xmlns:a16="http://schemas.microsoft.com/office/drawing/2014/main" id="{3485CC26-AD45-4FCD-74D0-04AC946C4AA9}"/>
              </a:ext>
            </a:extLst>
          </p:cNvPr>
          <p:cNvCxnSpPr>
            <a:cxnSpLocks/>
          </p:cNvCxnSpPr>
          <p:nvPr/>
        </p:nvCxnSpPr>
        <p:spPr>
          <a:xfrm flipV="1">
            <a:off x="2566987" y="3893668"/>
            <a:ext cx="630220" cy="40254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89" name="グループ化 88">
            <a:extLst>
              <a:ext uri="{FF2B5EF4-FFF2-40B4-BE49-F238E27FC236}">
                <a16:creationId xmlns:a16="http://schemas.microsoft.com/office/drawing/2014/main" id="{4529215C-A8F0-AFAE-833C-4E58759ABC35}"/>
              </a:ext>
            </a:extLst>
          </p:cNvPr>
          <p:cNvGrpSpPr/>
          <p:nvPr/>
        </p:nvGrpSpPr>
        <p:grpSpPr>
          <a:xfrm rot="16200000">
            <a:off x="3392164" y="3545953"/>
            <a:ext cx="326572" cy="716486"/>
            <a:chOff x="5487281" y="3238246"/>
            <a:chExt cx="326572" cy="716486"/>
          </a:xfrm>
        </p:grpSpPr>
        <p:sp>
          <p:nvSpPr>
            <p:cNvPr id="90" name="正方形/長方形 89">
              <a:extLst>
                <a:ext uri="{FF2B5EF4-FFF2-40B4-BE49-F238E27FC236}">
                  <a16:creationId xmlns:a16="http://schemas.microsoft.com/office/drawing/2014/main" id="{F2B1F6D3-D289-3164-CD3A-FEE3F8ECDF50}"/>
                </a:ext>
              </a:extLst>
            </p:cNvPr>
            <p:cNvSpPr/>
            <p:nvPr/>
          </p:nvSpPr>
          <p:spPr>
            <a:xfrm>
              <a:off x="5487281" y="3538071"/>
              <a:ext cx="326572" cy="416661"/>
            </a:xfrm>
            <a:prstGeom prst="rect">
              <a:avLst/>
            </a:prstGeom>
            <a:solidFill>
              <a:srgbClr val="FFFF00"/>
            </a:solidFill>
            <a:ln>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1" name="直線コネクタ 90">
              <a:extLst>
                <a:ext uri="{FF2B5EF4-FFF2-40B4-BE49-F238E27FC236}">
                  <a16:creationId xmlns:a16="http://schemas.microsoft.com/office/drawing/2014/main" id="{23C5645C-EE1B-ACA6-6C02-D5A54FF8147D}"/>
                </a:ext>
              </a:extLst>
            </p:cNvPr>
            <p:cNvCxnSpPr>
              <a:cxnSpLocks/>
              <a:stCxn id="90" idx="0"/>
            </p:cNvCxnSpPr>
            <p:nvPr/>
          </p:nvCxnSpPr>
          <p:spPr>
            <a:xfrm flipV="1">
              <a:off x="5650567" y="3238246"/>
              <a:ext cx="0" cy="2998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92" name="グループ化 91">
              <a:extLst>
                <a:ext uri="{FF2B5EF4-FFF2-40B4-BE49-F238E27FC236}">
                  <a16:creationId xmlns:a16="http://schemas.microsoft.com/office/drawing/2014/main" id="{9BEEA780-EB1C-DEE5-987C-896178118C55}"/>
                </a:ext>
              </a:extLst>
            </p:cNvPr>
            <p:cNvGrpSpPr/>
            <p:nvPr/>
          </p:nvGrpSpPr>
          <p:grpSpPr>
            <a:xfrm>
              <a:off x="5509723" y="3238246"/>
              <a:ext cx="293336" cy="148774"/>
              <a:chOff x="6288881" y="3083718"/>
              <a:chExt cx="191246" cy="96996"/>
            </a:xfrm>
          </p:grpSpPr>
          <p:cxnSp>
            <p:nvCxnSpPr>
              <p:cNvPr id="93" name="直線コネクタ 92">
                <a:extLst>
                  <a:ext uri="{FF2B5EF4-FFF2-40B4-BE49-F238E27FC236}">
                    <a16:creationId xmlns:a16="http://schemas.microsoft.com/office/drawing/2014/main" id="{954F4224-8B4A-C694-BEFE-434354FB487F}"/>
                  </a:ext>
                </a:extLst>
              </p:cNvPr>
              <p:cNvCxnSpPr>
                <a:cxnSpLocks/>
              </p:cNvCxnSpPr>
              <p:nvPr/>
            </p:nvCxnSpPr>
            <p:spPr>
              <a:xfrm flipH="1">
                <a:off x="6288881" y="3083719"/>
                <a:ext cx="19124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078D41F-99F1-C8B8-A822-1474A6AA77D4}"/>
                  </a:ext>
                </a:extLst>
              </p:cNvPr>
              <p:cNvCxnSpPr>
                <a:cxnSpLocks/>
              </p:cNvCxnSpPr>
              <p:nvPr/>
            </p:nvCxnSpPr>
            <p:spPr>
              <a:xfrm flipH="1" flipV="1">
                <a:off x="6288881" y="3083719"/>
                <a:ext cx="92191" cy="969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9B2B6A09-D097-5B1A-B82C-54D936E88C77}"/>
                  </a:ext>
                </a:extLst>
              </p:cNvPr>
              <p:cNvCxnSpPr>
                <a:cxnSpLocks/>
              </p:cNvCxnSpPr>
              <p:nvPr/>
            </p:nvCxnSpPr>
            <p:spPr>
              <a:xfrm flipV="1">
                <a:off x="6381072" y="3083718"/>
                <a:ext cx="99055" cy="96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96" name="テキスト ボックス 95">
            <a:extLst>
              <a:ext uri="{FF2B5EF4-FFF2-40B4-BE49-F238E27FC236}">
                <a16:creationId xmlns:a16="http://schemas.microsoft.com/office/drawing/2014/main" id="{1FE5E00D-1572-BDA3-1B0C-1C2F5E134B50}"/>
              </a:ext>
            </a:extLst>
          </p:cNvPr>
          <p:cNvSpPr txBox="1"/>
          <p:nvPr/>
        </p:nvSpPr>
        <p:spPr>
          <a:xfrm>
            <a:off x="2275252" y="3419310"/>
            <a:ext cx="3276883" cy="369332"/>
          </a:xfrm>
          <a:prstGeom prst="rect">
            <a:avLst/>
          </a:prstGeom>
          <a:noFill/>
        </p:spPr>
        <p:txBody>
          <a:bodyPr wrap="square">
            <a:spAutoFit/>
          </a:bodyPr>
          <a:lstStyle/>
          <a:p>
            <a:pPr algn="ctr"/>
            <a:r>
              <a:rPr kumimoji="1" lang="en-US" altLang="ja-JP" b="0" strike="noStrike" dirty="0">
                <a:solidFill>
                  <a:srgbClr val="FF0000"/>
                </a:solidFill>
              </a:rPr>
              <a:t>Transceiver on body surface</a:t>
            </a:r>
            <a:endParaRPr kumimoji="1" lang="ja-JP" altLang="en-US" b="0" strike="noStrike" dirty="0">
              <a:solidFill>
                <a:srgbClr val="FF0000"/>
              </a:solidFill>
            </a:endParaRPr>
          </a:p>
        </p:txBody>
      </p:sp>
      <p:graphicFrame>
        <p:nvGraphicFramePr>
          <p:cNvPr id="7" name="表 6">
            <a:extLst>
              <a:ext uri="{FF2B5EF4-FFF2-40B4-BE49-F238E27FC236}">
                <a16:creationId xmlns:a16="http://schemas.microsoft.com/office/drawing/2014/main" id="{2A4678DD-A94B-2027-02D7-261B977D27FF}"/>
              </a:ext>
            </a:extLst>
          </p:cNvPr>
          <p:cNvGraphicFramePr>
            <a:graphicFrameLocks noGrp="1"/>
          </p:cNvGraphicFramePr>
          <p:nvPr/>
        </p:nvGraphicFramePr>
        <p:xfrm>
          <a:off x="3798070" y="1461692"/>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bg2"/>
                          </a:solidFill>
                        </a:rPr>
                        <a:t>Body surface to body surface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bg2"/>
                          </a:solidFill>
                        </a:rPr>
                        <a:t>Body Surface to External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1" i="0" u="none" strike="noStrike" cap="none" dirty="0">
                          <a:solidFill>
                            <a:srgbClr val="0000FF"/>
                          </a:solidFill>
                          <a:effectLst/>
                          <a:highlight>
                            <a:srgbClr val="FFFF00"/>
                          </a:highlight>
                          <a:latin typeface="+mn-lt"/>
                          <a:ea typeface="+mn-ea"/>
                          <a:cs typeface="+mn-cs"/>
                          <a:sym typeface="Arial"/>
                        </a:rPr>
                        <a:t>Implant to body surface for capsule endoscopy</a:t>
                      </a:r>
                      <a:endParaRPr kumimoji="1" lang="ja-JP" altLang="en-US" sz="1100" b="1" strike="noStrike" dirty="0">
                        <a:solidFill>
                          <a:srgbClr val="0000FF"/>
                        </a:solidFill>
                        <a:highlight>
                          <a:srgbClr val="FFFF00"/>
                        </a:highligh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sp>
        <p:nvSpPr>
          <p:cNvPr id="3" name="日付プレースホルダー 2">
            <a:extLst>
              <a:ext uri="{FF2B5EF4-FFF2-40B4-BE49-F238E27FC236}">
                <a16:creationId xmlns:a16="http://schemas.microsoft.com/office/drawing/2014/main" id="{1896F52C-C471-BA9D-7819-BC0C70F14DA4}"/>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14669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S2.2 implant(head) to on-body</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5008610" y="203630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1" strike="noStrike" dirty="0">
                          <a:solidFill>
                            <a:srgbClr val="0000FF"/>
                          </a:solidFill>
                        </a:rPr>
                        <a:t>Implant(head) to on-body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pic>
        <p:nvPicPr>
          <p:cNvPr id="11" name="図 10">
            <a:extLst>
              <a:ext uri="{FF2B5EF4-FFF2-40B4-BE49-F238E27FC236}">
                <a16:creationId xmlns:a16="http://schemas.microsoft.com/office/drawing/2014/main" id="{30B20030-0539-0D1E-E77B-1B6B8DEA0171}"/>
              </a:ext>
            </a:extLst>
          </p:cNvPr>
          <p:cNvPicPr>
            <a:picLocks noChangeAspect="1"/>
          </p:cNvPicPr>
          <p:nvPr/>
        </p:nvPicPr>
        <p:blipFill rotWithShape="1">
          <a:blip r:embed="rId2"/>
          <a:srcRect r="68019"/>
          <a:stretch/>
        </p:blipFill>
        <p:spPr>
          <a:xfrm>
            <a:off x="111538" y="1644798"/>
            <a:ext cx="2497905" cy="2714625"/>
          </a:xfrm>
          <a:prstGeom prst="rect">
            <a:avLst/>
          </a:prstGeom>
        </p:spPr>
      </p:pic>
      <p:pic>
        <p:nvPicPr>
          <p:cNvPr id="22" name="図 21">
            <a:extLst>
              <a:ext uri="{FF2B5EF4-FFF2-40B4-BE49-F238E27FC236}">
                <a16:creationId xmlns:a16="http://schemas.microsoft.com/office/drawing/2014/main" id="{F73F0CD6-714B-49B7-9602-BF0451AD9731}"/>
              </a:ext>
            </a:extLst>
          </p:cNvPr>
          <p:cNvPicPr>
            <a:picLocks noChangeAspect="1"/>
          </p:cNvPicPr>
          <p:nvPr/>
        </p:nvPicPr>
        <p:blipFill>
          <a:blip r:embed="rId3"/>
          <a:stretch>
            <a:fillRect/>
          </a:stretch>
        </p:blipFill>
        <p:spPr>
          <a:xfrm>
            <a:off x="2150198" y="4256422"/>
            <a:ext cx="5824425" cy="2422960"/>
          </a:xfrm>
          <a:prstGeom prst="rect">
            <a:avLst/>
          </a:prstGeom>
        </p:spPr>
      </p:pic>
      <p:pic>
        <p:nvPicPr>
          <p:cNvPr id="24" name="Picture 57">
            <a:extLst>
              <a:ext uri="{FF2B5EF4-FFF2-40B4-BE49-F238E27FC236}">
                <a16:creationId xmlns:a16="http://schemas.microsoft.com/office/drawing/2014/main" id="{2C005F16-8E21-E26E-7098-D3EEDD16E6AB}"/>
              </a:ext>
            </a:extLst>
          </p:cNvPr>
          <p:cNvPicPr>
            <a:picLocks noChangeAspect="1"/>
          </p:cNvPicPr>
          <p:nvPr/>
        </p:nvPicPr>
        <p:blipFill>
          <a:blip r:embed="rId4"/>
          <a:stretch>
            <a:fillRect/>
          </a:stretch>
        </p:blipFill>
        <p:spPr>
          <a:xfrm>
            <a:off x="2966028" y="1799001"/>
            <a:ext cx="1470170" cy="2318961"/>
          </a:xfrm>
          <a:prstGeom prst="rect">
            <a:avLst/>
          </a:prstGeom>
        </p:spPr>
      </p:pic>
      <p:sp>
        <p:nvSpPr>
          <p:cNvPr id="3" name="日付プレースホルダー 2">
            <a:extLst>
              <a:ext uri="{FF2B5EF4-FFF2-40B4-BE49-F238E27FC236}">
                <a16:creationId xmlns:a16="http://schemas.microsoft.com/office/drawing/2014/main" id="{D975DDA0-9B88-555A-0F1B-302BA415F494}"/>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51681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S2.3 implant(head) to external</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5008610" y="203630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1" strike="noStrike" dirty="0">
                          <a:solidFill>
                            <a:schemeClr val="accent2"/>
                          </a:solidFill>
                        </a:rPr>
                        <a:t>Implant to External for BCI</a:t>
                      </a:r>
                      <a:endParaRPr kumimoji="1" lang="ja-JP" altLang="en-US" sz="1100" b="1" strike="noStrike" dirty="0">
                        <a:solidFill>
                          <a:schemeClr val="accent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pic>
        <p:nvPicPr>
          <p:cNvPr id="22" name="図 21">
            <a:extLst>
              <a:ext uri="{FF2B5EF4-FFF2-40B4-BE49-F238E27FC236}">
                <a16:creationId xmlns:a16="http://schemas.microsoft.com/office/drawing/2014/main" id="{F73F0CD6-714B-49B7-9602-BF0451AD9731}"/>
              </a:ext>
            </a:extLst>
          </p:cNvPr>
          <p:cNvPicPr>
            <a:picLocks noChangeAspect="1"/>
          </p:cNvPicPr>
          <p:nvPr/>
        </p:nvPicPr>
        <p:blipFill rotWithShape="1">
          <a:blip r:embed="rId2"/>
          <a:srcRect t="22648"/>
          <a:stretch/>
        </p:blipFill>
        <p:spPr>
          <a:xfrm>
            <a:off x="1282105" y="4630192"/>
            <a:ext cx="5734331" cy="1845221"/>
          </a:xfrm>
          <a:prstGeom prst="rect">
            <a:avLst/>
          </a:prstGeom>
        </p:spPr>
      </p:pic>
      <p:pic>
        <p:nvPicPr>
          <p:cNvPr id="3" name="図 2">
            <a:extLst>
              <a:ext uri="{FF2B5EF4-FFF2-40B4-BE49-F238E27FC236}">
                <a16:creationId xmlns:a16="http://schemas.microsoft.com/office/drawing/2014/main" id="{891DB470-DFD2-A2F4-2B38-A2EB8A1911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105" y="1778719"/>
            <a:ext cx="2466030" cy="2739814"/>
          </a:xfrm>
          <a:prstGeom prst="rect">
            <a:avLst/>
          </a:prstGeom>
          <a:noFill/>
          <a:ln>
            <a:noFill/>
          </a:ln>
        </p:spPr>
      </p:pic>
      <p:sp>
        <p:nvSpPr>
          <p:cNvPr id="4" name="日付プレースホルダー 3">
            <a:extLst>
              <a:ext uri="{FF2B5EF4-FFF2-40B4-BE49-F238E27FC236}">
                <a16:creationId xmlns:a16="http://schemas.microsoft.com/office/drawing/2014/main" id="{661E828B-A159-ACD8-5156-1EE014BFD205}"/>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90530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S4.1 ― on-body(head) to on-body</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4790440" y="1660038"/>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1" strike="noStrike" dirty="0">
                          <a:solidFill>
                            <a:srgbClr val="0000FF"/>
                          </a:solidFill>
                        </a:rPr>
                        <a:t>Body surface to body surface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grpSp>
        <p:nvGrpSpPr>
          <p:cNvPr id="24" name="グループ化 23">
            <a:extLst>
              <a:ext uri="{FF2B5EF4-FFF2-40B4-BE49-F238E27FC236}">
                <a16:creationId xmlns:a16="http://schemas.microsoft.com/office/drawing/2014/main" id="{D35DDA9F-146D-A819-442E-88BDDAAF26DE}"/>
              </a:ext>
            </a:extLst>
          </p:cNvPr>
          <p:cNvGrpSpPr/>
          <p:nvPr/>
        </p:nvGrpSpPr>
        <p:grpSpPr>
          <a:xfrm>
            <a:off x="685800" y="1819178"/>
            <a:ext cx="3814983" cy="4495648"/>
            <a:chOff x="521937" y="2090628"/>
            <a:chExt cx="3494104" cy="4117518"/>
          </a:xfrm>
        </p:grpSpPr>
        <p:sp>
          <p:nvSpPr>
            <p:cNvPr id="3" name="楕円 2">
              <a:extLst>
                <a:ext uri="{FF2B5EF4-FFF2-40B4-BE49-F238E27FC236}">
                  <a16:creationId xmlns:a16="http://schemas.microsoft.com/office/drawing/2014/main" id="{83AC8C4D-B6AD-5825-880A-F0036D4C0CC1}"/>
                </a:ext>
              </a:extLst>
            </p:cNvPr>
            <p:cNvSpPr/>
            <p:nvPr/>
          </p:nvSpPr>
          <p:spPr>
            <a:xfrm>
              <a:off x="1600603" y="2497131"/>
              <a:ext cx="695704" cy="717001"/>
            </a:xfrm>
            <a:prstGeom prst="ellipse">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5" name="四角形: 角を丸くする 4">
              <a:extLst>
                <a:ext uri="{FF2B5EF4-FFF2-40B4-BE49-F238E27FC236}">
                  <a16:creationId xmlns:a16="http://schemas.microsoft.com/office/drawing/2014/main" id="{581BF6A2-21E1-B2E3-AB59-2F880162AA36}"/>
                </a:ext>
              </a:extLst>
            </p:cNvPr>
            <p:cNvSpPr/>
            <p:nvPr/>
          </p:nvSpPr>
          <p:spPr>
            <a:xfrm>
              <a:off x="1536711" y="3214132"/>
              <a:ext cx="879097"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2" name="四角形: 角を丸くする 11">
              <a:extLst>
                <a:ext uri="{FF2B5EF4-FFF2-40B4-BE49-F238E27FC236}">
                  <a16:creationId xmlns:a16="http://schemas.microsoft.com/office/drawing/2014/main" id="{3BDACFF8-A773-E0FD-88A4-5D6BEFA28F09}"/>
                </a:ext>
              </a:extLst>
            </p:cNvPr>
            <p:cNvSpPr/>
            <p:nvPr/>
          </p:nvSpPr>
          <p:spPr>
            <a:xfrm>
              <a:off x="1529612" y="4690138"/>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3" name="四角形: 角を丸くする 12">
              <a:extLst>
                <a:ext uri="{FF2B5EF4-FFF2-40B4-BE49-F238E27FC236}">
                  <a16:creationId xmlns:a16="http://schemas.microsoft.com/office/drawing/2014/main" id="{C1800F89-B857-F516-3381-B5CCB27D6D97}"/>
                </a:ext>
              </a:extLst>
            </p:cNvPr>
            <p:cNvSpPr/>
            <p:nvPr/>
          </p:nvSpPr>
          <p:spPr>
            <a:xfrm>
              <a:off x="2004065" y="4690137"/>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5" name="四角形: 角を丸くする 14">
              <a:extLst>
                <a:ext uri="{FF2B5EF4-FFF2-40B4-BE49-F238E27FC236}">
                  <a16:creationId xmlns:a16="http://schemas.microsoft.com/office/drawing/2014/main" id="{2D9D33C9-9F2E-A27A-63F6-DBA970D2358B}"/>
                </a:ext>
              </a:extLst>
            </p:cNvPr>
            <p:cNvSpPr/>
            <p:nvPr/>
          </p:nvSpPr>
          <p:spPr>
            <a:xfrm rot="1329632">
              <a:off x="1213516" y="3236906"/>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6" name="四角形: 角を丸くする 15">
              <a:extLst>
                <a:ext uri="{FF2B5EF4-FFF2-40B4-BE49-F238E27FC236}">
                  <a16:creationId xmlns:a16="http://schemas.microsoft.com/office/drawing/2014/main" id="{D2CEB265-9FAA-BFF0-8E43-985BDD57AB0E}"/>
                </a:ext>
              </a:extLst>
            </p:cNvPr>
            <p:cNvSpPr/>
            <p:nvPr/>
          </p:nvSpPr>
          <p:spPr>
            <a:xfrm rot="19800000">
              <a:off x="2556643" y="3214132"/>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7" name="フリーフォーム: 図形 16">
              <a:extLst>
                <a:ext uri="{FF2B5EF4-FFF2-40B4-BE49-F238E27FC236}">
                  <a16:creationId xmlns:a16="http://schemas.microsoft.com/office/drawing/2014/main" id="{AF15BD70-C86A-AFE2-BAA3-9CADC1565161}"/>
                </a:ext>
              </a:extLst>
            </p:cNvPr>
            <p:cNvSpPr/>
            <p:nvPr/>
          </p:nvSpPr>
          <p:spPr>
            <a:xfrm>
              <a:off x="1649705" y="2557305"/>
              <a:ext cx="551174" cy="279396"/>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8" name="楕円 17">
              <a:extLst>
                <a:ext uri="{FF2B5EF4-FFF2-40B4-BE49-F238E27FC236}">
                  <a16:creationId xmlns:a16="http://schemas.microsoft.com/office/drawing/2014/main" id="{1DC5875A-C9A2-9542-8E5D-DF2FC9F7D737}"/>
                </a:ext>
              </a:extLst>
            </p:cNvPr>
            <p:cNvSpPr/>
            <p:nvPr/>
          </p:nvSpPr>
          <p:spPr>
            <a:xfrm>
              <a:off x="1809121" y="2421051"/>
              <a:ext cx="278667" cy="760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9" name="楕円 18">
              <a:extLst>
                <a:ext uri="{FF2B5EF4-FFF2-40B4-BE49-F238E27FC236}">
                  <a16:creationId xmlns:a16="http://schemas.microsoft.com/office/drawing/2014/main" id="{24100B40-44D3-E2C9-F0F0-B74EE8167B45}"/>
                </a:ext>
              </a:extLst>
            </p:cNvPr>
            <p:cNvSpPr/>
            <p:nvPr/>
          </p:nvSpPr>
          <p:spPr>
            <a:xfrm rot="18187829">
              <a:off x="1036427" y="3604544"/>
              <a:ext cx="410156" cy="210797"/>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0" name="テキスト ボックス 19">
              <a:extLst>
                <a:ext uri="{FF2B5EF4-FFF2-40B4-BE49-F238E27FC236}">
                  <a16:creationId xmlns:a16="http://schemas.microsoft.com/office/drawing/2014/main" id="{CD317E51-817F-750C-B845-0D78773379BB}"/>
                </a:ext>
              </a:extLst>
            </p:cNvPr>
            <p:cNvSpPr txBox="1"/>
            <p:nvPr/>
          </p:nvSpPr>
          <p:spPr>
            <a:xfrm>
              <a:off x="521937" y="3109850"/>
              <a:ext cx="1242329" cy="461665"/>
            </a:xfrm>
            <a:prstGeom prst="rect">
              <a:avLst/>
            </a:prstGeom>
            <a:noFill/>
          </p:spPr>
          <p:txBody>
            <a:bodyPr wrap="square">
              <a:spAutoFit/>
            </a:bodyPr>
            <a:lstStyle/>
            <a:p>
              <a:pPr algn="ctr"/>
              <a:r>
                <a:rPr kumimoji="1" lang="en-US" altLang="ja-JP" sz="1200" dirty="0"/>
                <a:t>Receiver</a:t>
              </a:r>
            </a:p>
            <a:p>
              <a:pPr algn="ctr"/>
              <a:r>
                <a:rPr kumimoji="1" lang="en-US" altLang="ja-JP" sz="1200" dirty="0"/>
                <a:t>Device</a:t>
              </a:r>
              <a:endParaRPr kumimoji="1" lang="ja-JP" altLang="en-US" sz="1200" dirty="0"/>
            </a:p>
          </p:txBody>
        </p:sp>
        <p:cxnSp>
          <p:nvCxnSpPr>
            <p:cNvPr id="21" name="直線コネクタ 20">
              <a:extLst>
                <a:ext uri="{FF2B5EF4-FFF2-40B4-BE49-F238E27FC236}">
                  <a16:creationId xmlns:a16="http://schemas.microsoft.com/office/drawing/2014/main" id="{C3C0AB02-2D4D-6B71-8E37-659467AF6ADE}"/>
                </a:ext>
              </a:extLst>
            </p:cNvPr>
            <p:cNvCxnSpPr>
              <a:cxnSpLocks/>
            </p:cNvCxnSpPr>
            <p:nvPr/>
          </p:nvCxnSpPr>
          <p:spPr>
            <a:xfrm flipV="1">
              <a:off x="2258236" y="2250073"/>
              <a:ext cx="370965" cy="148389"/>
            </a:xfrm>
            <a:prstGeom prst="line">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FEDA94EF-AABE-8695-7877-B5F3F928CEE2}"/>
                </a:ext>
              </a:extLst>
            </p:cNvPr>
            <p:cNvSpPr/>
            <p:nvPr/>
          </p:nvSpPr>
          <p:spPr>
            <a:xfrm>
              <a:off x="1703104" y="2349605"/>
              <a:ext cx="546310" cy="267830"/>
            </a:xfrm>
            <a:prstGeom prst="rect">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3" name="テキスト ボックス 22">
              <a:extLst>
                <a:ext uri="{FF2B5EF4-FFF2-40B4-BE49-F238E27FC236}">
                  <a16:creationId xmlns:a16="http://schemas.microsoft.com/office/drawing/2014/main" id="{DA472686-69BF-F20C-C58C-5EB46D8FC729}"/>
                </a:ext>
              </a:extLst>
            </p:cNvPr>
            <p:cNvSpPr txBox="1"/>
            <p:nvPr/>
          </p:nvSpPr>
          <p:spPr>
            <a:xfrm>
              <a:off x="2497422" y="2090628"/>
              <a:ext cx="1518619" cy="461665"/>
            </a:xfrm>
            <a:prstGeom prst="rect">
              <a:avLst/>
            </a:prstGeom>
            <a:noFill/>
          </p:spPr>
          <p:txBody>
            <a:bodyPr wrap="square">
              <a:spAutoFit/>
            </a:bodyPr>
            <a:lstStyle/>
            <a:p>
              <a:pPr algn="ctr"/>
              <a:r>
                <a:rPr kumimoji="1" lang="en-US" altLang="ja-JP" sz="1200" dirty="0"/>
                <a:t>On-body (head) transmitter device</a:t>
              </a:r>
              <a:endParaRPr kumimoji="1" lang="ja-JP" altLang="en-US" sz="1200" dirty="0"/>
            </a:p>
          </p:txBody>
        </p:sp>
      </p:grpSp>
      <p:sp>
        <p:nvSpPr>
          <p:cNvPr id="4" name="日付プレースホルダー 3">
            <a:extLst>
              <a:ext uri="{FF2B5EF4-FFF2-40B4-BE49-F238E27FC236}">
                <a16:creationId xmlns:a16="http://schemas.microsoft.com/office/drawing/2014/main" id="{E2485EAC-B839-782A-F635-29A2606FF223}"/>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93246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S6.1 ― on-body(head) to external</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4915080" y="1906006"/>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bg2"/>
                          </a:solidFill>
                        </a:rPr>
                        <a:t>Body surface to body surface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1" strike="noStrike" dirty="0">
                          <a:solidFill>
                            <a:srgbClr val="0000FF"/>
                          </a:solidFill>
                        </a:rPr>
                        <a:t>Body Surface to External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grpSp>
        <p:nvGrpSpPr>
          <p:cNvPr id="36" name="グループ化 35">
            <a:extLst>
              <a:ext uri="{FF2B5EF4-FFF2-40B4-BE49-F238E27FC236}">
                <a16:creationId xmlns:a16="http://schemas.microsoft.com/office/drawing/2014/main" id="{3278B7A0-D8C4-21E9-7516-232C9847F9E7}"/>
              </a:ext>
            </a:extLst>
          </p:cNvPr>
          <p:cNvGrpSpPr/>
          <p:nvPr/>
        </p:nvGrpSpPr>
        <p:grpSpPr>
          <a:xfrm>
            <a:off x="-68400" y="1954533"/>
            <a:ext cx="4854556" cy="4422196"/>
            <a:chOff x="2040232" y="1857705"/>
            <a:chExt cx="4854556" cy="4422196"/>
          </a:xfrm>
        </p:grpSpPr>
        <p:sp>
          <p:nvSpPr>
            <p:cNvPr id="8" name="楕円 7">
              <a:extLst>
                <a:ext uri="{FF2B5EF4-FFF2-40B4-BE49-F238E27FC236}">
                  <a16:creationId xmlns:a16="http://schemas.microsoft.com/office/drawing/2014/main" id="{31D4079C-9292-35A1-B116-5482CB2F2A6B}"/>
                </a:ext>
              </a:extLst>
            </p:cNvPr>
            <p:cNvSpPr/>
            <p:nvPr/>
          </p:nvSpPr>
          <p:spPr>
            <a:xfrm>
              <a:off x="5000513" y="2568886"/>
              <a:ext cx="695704" cy="717001"/>
            </a:xfrm>
            <a:prstGeom prst="ellipse">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1" name="四角形: 角を丸くする 10">
              <a:extLst>
                <a:ext uri="{FF2B5EF4-FFF2-40B4-BE49-F238E27FC236}">
                  <a16:creationId xmlns:a16="http://schemas.microsoft.com/office/drawing/2014/main" id="{A2EC4C70-D377-E08E-9017-D97D99147D43}"/>
                </a:ext>
              </a:extLst>
            </p:cNvPr>
            <p:cNvSpPr/>
            <p:nvPr/>
          </p:nvSpPr>
          <p:spPr>
            <a:xfrm>
              <a:off x="4936621" y="3285887"/>
              <a:ext cx="879097"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4" name="四角形: 角を丸くする 13">
              <a:extLst>
                <a:ext uri="{FF2B5EF4-FFF2-40B4-BE49-F238E27FC236}">
                  <a16:creationId xmlns:a16="http://schemas.microsoft.com/office/drawing/2014/main" id="{5A44DF3E-F693-708A-AE36-540B8A3C2FDA}"/>
                </a:ext>
              </a:extLst>
            </p:cNvPr>
            <p:cNvSpPr/>
            <p:nvPr/>
          </p:nvSpPr>
          <p:spPr>
            <a:xfrm>
              <a:off x="4929522" y="4761893"/>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5" name="四角形: 角を丸くする 24">
              <a:extLst>
                <a:ext uri="{FF2B5EF4-FFF2-40B4-BE49-F238E27FC236}">
                  <a16:creationId xmlns:a16="http://schemas.microsoft.com/office/drawing/2014/main" id="{368CCE7B-50A5-AFC7-08C9-9FB35A7F1017}"/>
                </a:ext>
              </a:extLst>
            </p:cNvPr>
            <p:cNvSpPr/>
            <p:nvPr/>
          </p:nvSpPr>
          <p:spPr>
            <a:xfrm>
              <a:off x="5403975" y="4761892"/>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6" name="四角形: 角を丸くする 25">
              <a:extLst>
                <a:ext uri="{FF2B5EF4-FFF2-40B4-BE49-F238E27FC236}">
                  <a16:creationId xmlns:a16="http://schemas.microsoft.com/office/drawing/2014/main" id="{34F9315F-CC75-B03C-9DA8-B10F0BC0C665}"/>
                </a:ext>
              </a:extLst>
            </p:cNvPr>
            <p:cNvSpPr/>
            <p:nvPr/>
          </p:nvSpPr>
          <p:spPr>
            <a:xfrm rot="1329632">
              <a:off x="4613426" y="3308661"/>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7" name="四角形: 角を丸くする 26">
              <a:extLst>
                <a:ext uri="{FF2B5EF4-FFF2-40B4-BE49-F238E27FC236}">
                  <a16:creationId xmlns:a16="http://schemas.microsoft.com/office/drawing/2014/main" id="{78CB61C7-21BC-661A-979E-9527A2F801A0}"/>
                </a:ext>
              </a:extLst>
            </p:cNvPr>
            <p:cNvSpPr/>
            <p:nvPr/>
          </p:nvSpPr>
          <p:spPr>
            <a:xfrm rot="19800000">
              <a:off x="5956553" y="3285887"/>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8" name="フリーフォーム: 図形 27">
              <a:extLst>
                <a:ext uri="{FF2B5EF4-FFF2-40B4-BE49-F238E27FC236}">
                  <a16:creationId xmlns:a16="http://schemas.microsoft.com/office/drawing/2014/main" id="{EA0A5606-B371-6EDD-7C32-B78C39269475}"/>
                </a:ext>
              </a:extLst>
            </p:cNvPr>
            <p:cNvSpPr/>
            <p:nvPr/>
          </p:nvSpPr>
          <p:spPr>
            <a:xfrm>
              <a:off x="5049615" y="2629060"/>
              <a:ext cx="551174" cy="279396"/>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9" name="楕円 28">
              <a:extLst>
                <a:ext uri="{FF2B5EF4-FFF2-40B4-BE49-F238E27FC236}">
                  <a16:creationId xmlns:a16="http://schemas.microsoft.com/office/drawing/2014/main" id="{436B94D7-BC30-CB61-0937-C081C1795FFA}"/>
                </a:ext>
              </a:extLst>
            </p:cNvPr>
            <p:cNvSpPr/>
            <p:nvPr/>
          </p:nvSpPr>
          <p:spPr>
            <a:xfrm>
              <a:off x="5209031" y="2492806"/>
              <a:ext cx="278667" cy="760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0" name="楕円 29">
              <a:extLst>
                <a:ext uri="{FF2B5EF4-FFF2-40B4-BE49-F238E27FC236}">
                  <a16:creationId xmlns:a16="http://schemas.microsoft.com/office/drawing/2014/main" id="{AAD3F2BE-6CC0-A713-278F-121E6088067B}"/>
                </a:ext>
              </a:extLst>
            </p:cNvPr>
            <p:cNvSpPr/>
            <p:nvPr/>
          </p:nvSpPr>
          <p:spPr>
            <a:xfrm>
              <a:off x="2922708" y="3346953"/>
              <a:ext cx="286540" cy="27204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1" name="テキスト ボックス 30">
              <a:extLst>
                <a:ext uri="{FF2B5EF4-FFF2-40B4-BE49-F238E27FC236}">
                  <a16:creationId xmlns:a16="http://schemas.microsoft.com/office/drawing/2014/main" id="{45C096DC-0435-EC3B-83A8-B29C22E92E84}"/>
                </a:ext>
              </a:extLst>
            </p:cNvPr>
            <p:cNvSpPr txBox="1"/>
            <p:nvPr/>
          </p:nvSpPr>
          <p:spPr>
            <a:xfrm>
              <a:off x="2040232" y="3278474"/>
              <a:ext cx="962888" cy="461665"/>
            </a:xfrm>
            <a:prstGeom prst="rect">
              <a:avLst/>
            </a:prstGeom>
            <a:noFill/>
          </p:spPr>
          <p:txBody>
            <a:bodyPr wrap="square">
              <a:spAutoFit/>
            </a:bodyPr>
            <a:lstStyle/>
            <a:p>
              <a:pPr algn="ctr"/>
              <a:r>
                <a:rPr kumimoji="1" lang="en-US" altLang="ja-JP" sz="1200" dirty="0"/>
                <a:t>Receiver</a:t>
              </a:r>
            </a:p>
            <a:p>
              <a:pPr algn="ctr"/>
              <a:r>
                <a:rPr kumimoji="1" lang="en-US" altLang="ja-JP" sz="1200" dirty="0"/>
                <a:t>Device</a:t>
              </a:r>
              <a:endParaRPr kumimoji="1" lang="ja-JP" altLang="en-US" sz="1200" dirty="0"/>
            </a:p>
          </p:txBody>
        </p:sp>
        <p:cxnSp>
          <p:nvCxnSpPr>
            <p:cNvPr id="32" name="直線コネクタ 31">
              <a:extLst>
                <a:ext uri="{FF2B5EF4-FFF2-40B4-BE49-F238E27FC236}">
                  <a16:creationId xmlns:a16="http://schemas.microsoft.com/office/drawing/2014/main" id="{9ED314EC-A953-4A49-7FBC-4AB29B5F1CAB}"/>
                </a:ext>
              </a:extLst>
            </p:cNvPr>
            <p:cNvCxnSpPr>
              <a:cxnSpLocks/>
            </p:cNvCxnSpPr>
            <p:nvPr/>
          </p:nvCxnSpPr>
          <p:spPr>
            <a:xfrm flipV="1">
              <a:off x="5658146" y="2321828"/>
              <a:ext cx="370965" cy="148389"/>
            </a:xfrm>
            <a:prstGeom prst="line">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正方形/長方形 32">
              <a:extLst>
                <a:ext uri="{FF2B5EF4-FFF2-40B4-BE49-F238E27FC236}">
                  <a16:creationId xmlns:a16="http://schemas.microsoft.com/office/drawing/2014/main" id="{FA64B9AC-EA00-ECB1-6E7B-EFD02128C553}"/>
                </a:ext>
              </a:extLst>
            </p:cNvPr>
            <p:cNvSpPr/>
            <p:nvPr/>
          </p:nvSpPr>
          <p:spPr>
            <a:xfrm>
              <a:off x="5103014" y="2421360"/>
              <a:ext cx="546310" cy="267830"/>
            </a:xfrm>
            <a:prstGeom prst="rect">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4" name="テキスト ボックス 33">
              <a:extLst>
                <a:ext uri="{FF2B5EF4-FFF2-40B4-BE49-F238E27FC236}">
                  <a16:creationId xmlns:a16="http://schemas.microsoft.com/office/drawing/2014/main" id="{CA8043D3-29E8-993D-73FA-46BEADE4AA53}"/>
                </a:ext>
              </a:extLst>
            </p:cNvPr>
            <p:cNvSpPr txBox="1"/>
            <p:nvPr/>
          </p:nvSpPr>
          <p:spPr>
            <a:xfrm>
              <a:off x="5376169" y="1857705"/>
              <a:ext cx="1518619" cy="461665"/>
            </a:xfrm>
            <a:prstGeom prst="rect">
              <a:avLst/>
            </a:prstGeom>
            <a:noFill/>
          </p:spPr>
          <p:txBody>
            <a:bodyPr wrap="square">
              <a:spAutoFit/>
            </a:bodyPr>
            <a:lstStyle/>
            <a:p>
              <a:pPr algn="ctr"/>
              <a:r>
                <a:rPr kumimoji="1" lang="en-US" altLang="ja-JP" sz="1200" dirty="0"/>
                <a:t>On-body (head) transmitter device</a:t>
              </a:r>
              <a:endParaRPr kumimoji="1" lang="ja-JP" altLang="en-US" sz="1200" dirty="0"/>
            </a:p>
          </p:txBody>
        </p:sp>
        <p:cxnSp>
          <p:nvCxnSpPr>
            <p:cNvPr id="35" name="直線矢印コネクタ 34">
              <a:extLst>
                <a:ext uri="{FF2B5EF4-FFF2-40B4-BE49-F238E27FC236}">
                  <a16:creationId xmlns:a16="http://schemas.microsoft.com/office/drawing/2014/main" id="{EDAB2C40-D168-3083-EB73-B40E0A2B7125}"/>
                </a:ext>
              </a:extLst>
            </p:cNvPr>
            <p:cNvCxnSpPr>
              <a:cxnSpLocks/>
              <a:stCxn id="29" idx="2"/>
              <a:endCxn id="30" idx="7"/>
            </p:cNvCxnSpPr>
            <p:nvPr/>
          </p:nvCxnSpPr>
          <p:spPr>
            <a:xfrm flipH="1">
              <a:off x="3167285" y="2530846"/>
              <a:ext cx="2041746" cy="85594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sp>
        <p:nvSpPr>
          <p:cNvPr id="3" name="日付プレースホルダー 2">
            <a:extLst>
              <a:ext uri="{FF2B5EF4-FFF2-40B4-BE49-F238E27FC236}">
                <a16:creationId xmlns:a16="http://schemas.microsoft.com/office/drawing/2014/main" id="{5A2D1D4F-CA2F-DD76-13EB-922CA897DB02}"/>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45256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433310"/>
            <a:ext cx="7772400"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Channel Modeling Activities of TG6ma for Human and Vehicle Body Area Networks </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371600" y="3189084"/>
            <a:ext cx="6400800" cy="1752600"/>
          </a:xfrm>
        </p:spPr>
        <p:txBody>
          <a:bodyPr/>
          <a:lstStyle/>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1" lang="en-US" altLang="ja-JP" sz="2400" b="0" i="0" u="none" strike="noStrike" kern="0" cap="none" spc="0" normalizeH="0" baseline="0" noProof="0" dirty="0">
                <a:ln>
                  <a:noFill/>
                </a:ln>
                <a:solidFill>
                  <a:srgbClr val="000000"/>
                </a:solidFill>
                <a:effectLst/>
                <a:uLnTx/>
                <a:uFillTx/>
                <a:latin typeface="Arial"/>
                <a:cs typeface="Arial"/>
                <a:sym typeface="Arial"/>
              </a:rPr>
              <a:t>Takumi Kobayashi</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Daisuke</a:t>
            </a:r>
            <a:r>
              <a:rPr kumimoji="1" lang="ja-JP" altLang="en-US" sz="2400" b="0" i="0" u="none" strike="noStrike" kern="0" cap="none" spc="0" normalizeH="0" baseline="0" noProof="0" dirty="0">
                <a:ln>
                  <a:noFill/>
                </a:ln>
                <a:solidFill>
                  <a:srgbClr val="000000"/>
                </a:solidFill>
                <a:effectLst/>
                <a:uLnTx/>
                <a:uFillTx/>
                <a:latin typeface="Arial"/>
                <a:cs typeface="Arial"/>
                <a:sym typeface="Times New Roman"/>
              </a:rPr>
              <a:t> </a:t>
            </a:r>
            <a:r>
              <a:rPr kumimoji="1" lang="en-US" altLang="ja-JP" sz="2400" b="0" i="0" u="none" strike="noStrike" kern="0" cap="none" spc="0" normalizeH="0" baseline="0" noProof="0" dirty="0" err="1">
                <a:ln>
                  <a:noFill/>
                </a:ln>
                <a:solidFill>
                  <a:srgbClr val="000000"/>
                </a:solidFill>
                <a:effectLst/>
                <a:uLnTx/>
                <a:uFillTx/>
                <a:latin typeface="Arial"/>
                <a:cs typeface="Arial"/>
                <a:sym typeface="Times New Roman"/>
              </a:rPr>
              <a:t>Anzai</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a:t>
            </a:r>
            <a:b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b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Marco Hernandez</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 </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Minsoo Kim</a:t>
            </a:r>
            <a: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t> </a:t>
            </a: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a:t>
            </a:r>
            <a:b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br>
            <a:r>
              <a:rPr kumimoji="1" lang="en-US" altLang="ja-JP" sz="2400" b="0" i="0" u="none" strike="noStrike" kern="0" cap="none" spc="0" normalizeH="0" baseline="0" noProof="0" dirty="0">
                <a:ln>
                  <a:noFill/>
                </a:ln>
                <a:solidFill>
                  <a:srgbClr val="000000"/>
                </a:solidFill>
                <a:effectLst/>
                <a:uLnTx/>
                <a:uFillTx/>
                <a:latin typeface="Arial"/>
                <a:cs typeface="Arial"/>
                <a:sym typeface="Times New Roman"/>
              </a:rPr>
              <a:t> Ryuji Kohno</a:t>
            </a:r>
            <a:br>
              <a:rPr kumimoji="1" lang="en-US" altLang="ja-JP" sz="2400" b="0" i="0" u="none" strike="noStrike" kern="0" cap="none" spc="0" normalizeH="0" baseline="30000" noProof="0" dirty="0">
                <a:ln>
                  <a:noFill/>
                </a:ln>
                <a:solidFill>
                  <a:srgbClr val="000000"/>
                </a:solidFill>
                <a:effectLst/>
                <a:uLnTx/>
                <a:uFillTx/>
                <a:latin typeface="Arial"/>
                <a:cs typeface="Arial"/>
                <a:sym typeface="Arial"/>
              </a:rPr>
            </a:br>
            <a:endParaRPr kumimoji="1" lang="en-US" altLang="ja-JP"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640"/>
              </a:spcBef>
              <a:spcAft>
                <a:spcPts val="0"/>
              </a:spcAft>
              <a:buClr>
                <a:srgbClr val="000000"/>
              </a:buClr>
              <a:buSzPts val="3200"/>
              <a:buFont typeface="Arial"/>
              <a:buNone/>
              <a:tabLst/>
              <a:defRPr/>
            </a:pP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(1)</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 Nagoya Institute of Technology, Japan</a:t>
            </a:r>
            <a:br>
              <a:rPr kumimoji="1" lang="en-US" altLang="ja-JP" sz="2000" b="0" i="0" u="none" strike="noStrike" kern="0" cap="none" spc="0" normalizeH="0" baseline="0" noProof="0" dirty="0">
                <a:ln>
                  <a:noFill/>
                </a:ln>
                <a:solidFill>
                  <a:srgbClr val="000000"/>
                </a:solidFill>
                <a:effectLst/>
                <a:uLnTx/>
                <a:uFillTx/>
                <a:latin typeface="Arial"/>
                <a:cs typeface="Arial"/>
                <a:sym typeface="Arial"/>
              </a:rPr>
            </a:b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(2)</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YRP-International Ariane Institute, Japan</a:t>
            </a:r>
            <a:br>
              <a:rPr kumimoji="1" lang="en-US" altLang="ja-JP" sz="2000" b="0" i="0" u="none" strike="noStrike" kern="0" cap="none" spc="0" normalizeH="0" baseline="0" noProof="0" dirty="0">
                <a:ln>
                  <a:noFill/>
                </a:ln>
                <a:solidFill>
                  <a:srgbClr val="000000"/>
                </a:solidFill>
                <a:effectLst/>
                <a:uLnTx/>
                <a:uFillTx/>
                <a:latin typeface="Arial"/>
                <a:cs typeface="Arial"/>
                <a:sym typeface="Arial"/>
              </a:rPr>
            </a:b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(3)</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 CWC, University of Oulu, Finland</a:t>
            </a:r>
            <a:br>
              <a:rPr kumimoji="1" lang="en-US" altLang="ja-JP" sz="2000" b="0" i="0" u="none" strike="noStrike" kern="0" cap="none" spc="0" normalizeH="0" baseline="0" noProof="0" dirty="0">
                <a:ln>
                  <a:noFill/>
                </a:ln>
                <a:solidFill>
                  <a:srgbClr val="000000"/>
                </a:solidFill>
                <a:effectLst/>
                <a:uLnTx/>
                <a:uFillTx/>
                <a:latin typeface="Arial"/>
                <a:cs typeface="Arial"/>
                <a:sym typeface="Arial"/>
              </a:rPr>
            </a:br>
            <a:r>
              <a:rPr kumimoji="1" lang="en-US" altLang="ja-JP" sz="2000" b="0" i="0" u="none" strike="noStrike" kern="0" cap="none" spc="0" normalizeH="0" baseline="30000" noProof="0" dirty="0">
                <a:ln>
                  <a:noFill/>
                </a:ln>
                <a:solidFill>
                  <a:srgbClr val="000000"/>
                </a:solidFill>
                <a:effectLst/>
                <a:uLnTx/>
                <a:uFillTx/>
                <a:latin typeface="Arial"/>
                <a:cs typeface="Arial"/>
                <a:sym typeface="Arial"/>
              </a:rPr>
              <a:t>(4)</a:t>
            </a:r>
            <a:r>
              <a:rPr kumimoji="1" lang="en-US" altLang="ja-JP" sz="2000" b="0" i="0" u="none" strike="noStrike" kern="0" cap="none" spc="0" normalizeH="0" baseline="0" noProof="0" dirty="0">
                <a:ln>
                  <a:noFill/>
                </a:ln>
                <a:solidFill>
                  <a:srgbClr val="000000"/>
                </a:solidFill>
                <a:effectLst/>
                <a:uLnTx/>
                <a:uFillTx/>
                <a:latin typeface="Arial"/>
                <a:cs typeface="Arial"/>
                <a:sym typeface="Arial"/>
              </a:rPr>
              <a:t> Yokohama National University, Japan</a:t>
            </a:r>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5" name="日付プレースホルダー 4">
            <a:extLst>
              <a:ext uri="{FF2B5EF4-FFF2-40B4-BE49-F238E27FC236}">
                <a16:creationId xmlns:a16="http://schemas.microsoft.com/office/drawing/2014/main" id="{DC3B938C-93ED-AFEE-92CB-FC0D9F583F4D}"/>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6882CB29-5FE3-41EE-941B-A1F3738426EF}"/>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E82A8FF5-5435-4EFD-B730-B3EDA1E87B4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grpSp>
        <p:nvGrpSpPr>
          <p:cNvPr id="6" name="グループ化 5">
            <a:extLst>
              <a:ext uri="{FF2B5EF4-FFF2-40B4-BE49-F238E27FC236}">
                <a16:creationId xmlns:a16="http://schemas.microsoft.com/office/drawing/2014/main" id="{19DD8C9D-A908-48B7-920A-93E8306771FA}"/>
              </a:ext>
            </a:extLst>
          </p:cNvPr>
          <p:cNvGrpSpPr/>
          <p:nvPr/>
        </p:nvGrpSpPr>
        <p:grpSpPr>
          <a:xfrm>
            <a:off x="1518002" y="816101"/>
            <a:ext cx="1186793" cy="2412171"/>
            <a:chOff x="876191" y="1890944"/>
            <a:chExt cx="1186793" cy="2412171"/>
          </a:xfrm>
        </p:grpSpPr>
        <p:sp>
          <p:nvSpPr>
            <p:cNvPr id="7" name="楕円 6">
              <a:extLst>
                <a:ext uri="{FF2B5EF4-FFF2-40B4-BE49-F238E27FC236}">
                  <a16:creationId xmlns:a16="http://schemas.microsoft.com/office/drawing/2014/main" id="{5D2A9D4D-4CF4-4113-B7AA-864FE6724233}"/>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AFDA26E8-EE06-4714-8FE4-3B4FB7EFE675}"/>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CAFAAD19-B513-461F-BA39-7467096E5A02}"/>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C3AADC7C-D6B6-4DCF-8FBE-873D638A58B9}"/>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9448EE1C-8D11-470B-B586-46EA49A8C496}"/>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F1AFF9D6-691F-4890-82D2-B47A53BC6670}"/>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 name="楕円 12">
            <a:extLst>
              <a:ext uri="{FF2B5EF4-FFF2-40B4-BE49-F238E27FC236}">
                <a16:creationId xmlns:a16="http://schemas.microsoft.com/office/drawing/2014/main" id="{4A9EA977-175D-4917-B0D0-961FAC169FF7}"/>
              </a:ext>
            </a:extLst>
          </p:cNvPr>
          <p:cNvSpPr/>
          <p:nvPr/>
        </p:nvSpPr>
        <p:spPr>
          <a:xfrm>
            <a:off x="2518879" y="1417812"/>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 name="直線矢印コネクタ 14">
            <a:extLst>
              <a:ext uri="{FF2B5EF4-FFF2-40B4-BE49-F238E27FC236}">
                <a16:creationId xmlns:a16="http://schemas.microsoft.com/office/drawing/2014/main" id="{B52E6ED3-AC1B-48D1-A367-3E84EFADBC8D}"/>
              </a:ext>
            </a:extLst>
          </p:cNvPr>
          <p:cNvCxnSpPr>
            <a:cxnSpLocks/>
            <a:stCxn id="23" idx="6"/>
          </p:cNvCxnSpPr>
          <p:nvPr/>
        </p:nvCxnSpPr>
        <p:spPr>
          <a:xfrm flipH="1">
            <a:off x="2732309" y="1509887"/>
            <a:ext cx="3299992"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6" name="グループ化 15">
            <a:extLst>
              <a:ext uri="{FF2B5EF4-FFF2-40B4-BE49-F238E27FC236}">
                <a16:creationId xmlns:a16="http://schemas.microsoft.com/office/drawing/2014/main" id="{6CDA6BC7-8867-44A4-A78D-A3EE95F1F400}"/>
              </a:ext>
            </a:extLst>
          </p:cNvPr>
          <p:cNvGrpSpPr/>
          <p:nvPr/>
        </p:nvGrpSpPr>
        <p:grpSpPr>
          <a:xfrm flipH="1">
            <a:off x="6070830" y="816101"/>
            <a:ext cx="1269239" cy="2412171"/>
            <a:chOff x="876191" y="1890944"/>
            <a:chExt cx="1186793" cy="2412171"/>
          </a:xfrm>
        </p:grpSpPr>
        <p:sp>
          <p:nvSpPr>
            <p:cNvPr id="17" name="楕円 16">
              <a:extLst>
                <a:ext uri="{FF2B5EF4-FFF2-40B4-BE49-F238E27FC236}">
                  <a16:creationId xmlns:a16="http://schemas.microsoft.com/office/drawing/2014/main" id="{4D0194B6-8546-41A9-9582-478601E45F40}"/>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2DAE2E64-2DA6-4B2E-A30B-DC8E3E9E401B}"/>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86CD6252-1183-46DC-AE11-99BA65DC93B3}"/>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6DDA46FA-4FE7-425E-8961-A5C4BC14D97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41B44027-8001-423E-8413-8D0628DD3060}"/>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233188E1-7412-47C5-B2EF-A903A58AA66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3" name="楕円 22">
            <a:extLst>
              <a:ext uri="{FF2B5EF4-FFF2-40B4-BE49-F238E27FC236}">
                <a16:creationId xmlns:a16="http://schemas.microsoft.com/office/drawing/2014/main" id="{3D62E566-4A23-4EE2-81B2-A4276EF889D4}"/>
              </a:ext>
            </a:extLst>
          </p:cNvPr>
          <p:cNvSpPr/>
          <p:nvPr/>
        </p:nvSpPr>
        <p:spPr>
          <a:xfrm flipH="1">
            <a:off x="6032301" y="1417812"/>
            <a:ext cx="237360"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408FFD20-26F9-41F1-8E70-0A297680634B}"/>
              </a:ext>
            </a:extLst>
          </p:cNvPr>
          <p:cNvSpPr txBox="1"/>
          <p:nvPr/>
        </p:nvSpPr>
        <p:spPr>
          <a:xfrm>
            <a:off x="2935656" y="847369"/>
            <a:ext cx="2570379" cy="646331"/>
          </a:xfrm>
          <a:prstGeom prst="rect">
            <a:avLst/>
          </a:prstGeom>
          <a:noFill/>
        </p:spPr>
        <p:txBody>
          <a:bodyPr wrap="square" rtlCol="0">
            <a:spAutoFit/>
          </a:bodyPr>
          <a:lstStyle/>
          <a:p>
            <a:r>
              <a:rPr kumimoji="1" lang="en-US" altLang="ja-JP" dirty="0">
                <a:solidFill>
                  <a:srgbClr val="0000FF"/>
                </a:solidFill>
              </a:rPr>
              <a:t>HBAN coordinator to HBAN coordinator</a:t>
            </a:r>
            <a:endParaRPr kumimoji="1" lang="ja-JP" altLang="en-US" dirty="0">
              <a:solidFill>
                <a:srgbClr val="0000FF"/>
              </a:solidFill>
            </a:endParaRPr>
          </a:p>
        </p:txBody>
      </p:sp>
      <p:grpSp>
        <p:nvGrpSpPr>
          <p:cNvPr id="31" name="グループ化 30">
            <a:extLst>
              <a:ext uri="{FF2B5EF4-FFF2-40B4-BE49-F238E27FC236}">
                <a16:creationId xmlns:a16="http://schemas.microsoft.com/office/drawing/2014/main" id="{B5D98122-4E32-4E94-9EB1-516475C3F085}"/>
              </a:ext>
            </a:extLst>
          </p:cNvPr>
          <p:cNvGrpSpPr/>
          <p:nvPr/>
        </p:nvGrpSpPr>
        <p:grpSpPr>
          <a:xfrm>
            <a:off x="3691595" y="4128431"/>
            <a:ext cx="1186793" cy="2412171"/>
            <a:chOff x="876191" y="1890944"/>
            <a:chExt cx="1186793" cy="2412171"/>
          </a:xfrm>
        </p:grpSpPr>
        <p:sp>
          <p:nvSpPr>
            <p:cNvPr id="32" name="楕円 31">
              <a:extLst>
                <a:ext uri="{FF2B5EF4-FFF2-40B4-BE49-F238E27FC236}">
                  <a16:creationId xmlns:a16="http://schemas.microsoft.com/office/drawing/2014/main" id="{42559E53-7702-4A68-8852-9B2DAF7F2C17}"/>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4F680203-57BD-455D-8C75-8DA9AF373E3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楕円 33">
              <a:extLst>
                <a:ext uri="{FF2B5EF4-FFF2-40B4-BE49-F238E27FC236}">
                  <a16:creationId xmlns:a16="http://schemas.microsoft.com/office/drawing/2014/main" id="{63229182-BC1B-41D7-86D9-122F78A314D5}"/>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EE076ACD-A855-4586-BD1E-43A43C53FE1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200C4A9-DB87-4DED-AF12-AEBC7FFC2515}"/>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77F6036-D194-46F7-998B-065E431F2A27}"/>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38" name="楕円 37">
            <a:extLst>
              <a:ext uri="{FF2B5EF4-FFF2-40B4-BE49-F238E27FC236}">
                <a16:creationId xmlns:a16="http://schemas.microsoft.com/office/drawing/2014/main" id="{3FEA8621-3C7A-4AE4-A7EB-8A7CFDE1A5A0}"/>
              </a:ext>
            </a:extLst>
          </p:cNvPr>
          <p:cNvSpPr/>
          <p:nvPr/>
        </p:nvSpPr>
        <p:spPr>
          <a:xfrm>
            <a:off x="4601551"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F477DC18-9D72-4214-940E-C9D848F9036B}"/>
              </a:ext>
            </a:extLst>
          </p:cNvPr>
          <p:cNvSpPr txBox="1"/>
          <p:nvPr/>
        </p:nvSpPr>
        <p:spPr>
          <a:xfrm>
            <a:off x="2579588" y="3848917"/>
            <a:ext cx="3783435" cy="369332"/>
          </a:xfrm>
          <a:prstGeom prst="rect">
            <a:avLst/>
          </a:prstGeom>
          <a:noFill/>
        </p:spPr>
        <p:txBody>
          <a:bodyPr wrap="square" rtlCol="0">
            <a:spAutoFit/>
          </a:bodyPr>
          <a:lstStyle/>
          <a:p>
            <a:r>
              <a:rPr kumimoji="1" lang="en-US" altLang="ja-JP" dirty="0">
                <a:solidFill>
                  <a:srgbClr val="0000FF"/>
                </a:solidFill>
              </a:rPr>
              <a:t>Body surface to body surface</a:t>
            </a:r>
            <a:endParaRPr kumimoji="1" lang="ja-JP" altLang="en-US" dirty="0">
              <a:solidFill>
                <a:srgbClr val="0000FF"/>
              </a:solidFill>
            </a:endParaRPr>
          </a:p>
        </p:txBody>
      </p:sp>
      <p:sp>
        <p:nvSpPr>
          <p:cNvPr id="50" name="楕円 49">
            <a:extLst>
              <a:ext uri="{FF2B5EF4-FFF2-40B4-BE49-F238E27FC236}">
                <a16:creationId xmlns:a16="http://schemas.microsoft.com/office/drawing/2014/main" id="{07944EE0-3C1E-486E-834F-DA9C8650B54D}"/>
              </a:ext>
            </a:extLst>
          </p:cNvPr>
          <p:cNvSpPr/>
          <p:nvPr/>
        </p:nvSpPr>
        <p:spPr>
          <a:xfrm>
            <a:off x="3771416"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2" name="直線矢印コネクタ 51">
            <a:extLst>
              <a:ext uri="{FF2B5EF4-FFF2-40B4-BE49-F238E27FC236}">
                <a16:creationId xmlns:a16="http://schemas.microsoft.com/office/drawing/2014/main" id="{83B42384-8254-402E-985A-DD16EAB5E192}"/>
              </a:ext>
            </a:extLst>
          </p:cNvPr>
          <p:cNvCxnSpPr>
            <a:cxnSpLocks/>
            <a:stCxn id="38" idx="2"/>
            <a:endCxn id="50" idx="6"/>
          </p:cNvCxnSpPr>
          <p:nvPr/>
        </p:nvCxnSpPr>
        <p:spPr>
          <a:xfrm flipH="1">
            <a:off x="3993358" y="4776179"/>
            <a:ext cx="608193"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 name="矢印: 左右 4">
            <a:extLst>
              <a:ext uri="{FF2B5EF4-FFF2-40B4-BE49-F238E27FC236}">
                <a16:creationId xmlns:a16="http://schemas.microsoft.com/office/drawing/2014/main" id="{B779441E-2230-4F3A-BA46-57AAD3A2D071}"/>
              </a:ext>
            </a:extLst>
          </p:cNvPr>
          <p:cNvSpPr/>
          <p:nvPr/>
        </p:nvSpPr>
        <p:spPr>
          <a:xfrm rot="16200000">
            <a:off x="3004949" y="2172447"/>
            <a:ext cx="2408365" cy="1115619"/>
          </a:xfrm>
          <a:prstGeom prst="lef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E597855-17D3-45A7-8219-52061A5F8506}"/>
              </a:ext>
            </a:extLst>
          </p:cNvPr>
          <p:cNvSpPr txBox="1"/>
          <p:nvPr/>
        </p:nvSpPr>
        <p:spPr>
          <a:xfrm>
            <a:off x="3002510" y="2448232"/>
            <a:ext cx="2570379" cy="614555"/>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defPPr>
              <a:defRPr lang="ja-JP"/>
            </a:defPPr>
            <a:lvl1pPr algn="ctr">
              <a:defRPr>
                <a:latin typeface="+mn-lt"/>
                <a:ea typeface="+mn-ea"/>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r>
              <a:rPr lang="en-US" altLang="ja-JP" dirty="0">
                <a:solidFill>
                  <a:srgbClr val="FF0000"/>
                </a:solidFill>
              </a:rPr>
              <a:t>Cannot</a:t>
            </a:r>
            <a:r>
              <a:rPr lang="en-US" altLang="ja-JP" dirty="0"/>
              <a:t> be considered as similar</a:t>
            </a:r>
            <a:endParaRPr lang="ja-JP" altLang="en-US" dirty="0"/>
          </a:p>
        </p:txBody>
      </p:sp>
      <p:sp>
        <p:nvSpPr>
          <p:cNvPr id="40" name="テキスト ボックス 39">
            <a:extLst>
              <a:ext uri="{FF2B5EF4-FFF2-40B4-BE49-F238E27FC236}">
                <a16:creationId xmlns:a16="http://schemas.microsoft.com/office/drawing/2014/main" id="{75AB1742-AC99-1753-001C-AE0EECBDAA6C}"/>
              </a:ext>
            </a:extLst>
          </p:cNvPr>
          <p:cNvSpPr txBox="1"/>
          <p:nvPr/>
        </p:nvSpPr>
        <p:spPr>
          <a:xfrm>
            <a:off x="71846" y="4639663"/>
            <a:ext cx="1650276" cy="923330"/>
          </a:xfrm>
          <a:prstGeom prst="rect">
            <a:avLst/>
          </a:prstGeom>
          <a:noFill/>
        </p:spPr>
        <p:txBody>
          <a:bodyPr wrap="square" rtlCol="0">
            <a:spAutoFit/>
          </a:bodyPr>
          <a:lstStyle/>
          <a:p>
            <a:r>
              <a:rPr kumimoji="1" lang="en-US" altLang="ja-JP" dirty="0"/>
              <a:t>Body surface to body surface</a:t>
            </a:r>
            <a:endParaRPr kumimoji="1" lang="ja-JP" altLang="en-US" dirty="0"/>
          </a:p>
        </p:txBody>
      </p:sp>
      <p:sp>
        <p:nvSpPr>
          <p:cNvPr id="41" name="テキスト ボックス 40">
            <a:extLst>
              <a:ext uri="{FF2B5EF4-FFF2-40B4-BE49-F238E27FC236}">
                <a16:creationId xmlns:a16="http://schemas.microsoft.com/office/drawing/2014/main" id="{EBCD4070-08F3-4419-2BE5-BDD5269E5563}"/>
              </a:ext>
            </a:extLst>
          </p:cNvPr>
          <p:cNvSpPr txBox="1"/>
          <p:nvPr/>
        </p:nvSpPr>
        <p:spPr>
          <a:xfrm>
            <a:off x="71846" y="2026271"/>
            <a:ext cx="1650276" cy="923330"/>
          </a:xfrm>
          <a:prstGeom prst="rect">
            <a:avLst/>
          </a:prstGeom>
          <a:noFill/>
        </p:spPr>
        <p:txBody>
          <a:bodyPr wrap="square" rtlCol="0">
            <a:spAutoFit/>
          </a:bodyPr>
          <a:lstStyle/>
          <a:p>
            <a:r>
              <a:rPr kumimoji="1" lang="en-US" altLang="ja-JP" dirty="0"/>
              <a:t>Body surface to </a:t>
            </a:r>
            <a:r>
              <a:rPr kumimoji="1" lang="en-US" altLang="ja-JP" dirty="0">
                <a:solidFill>
                  <a:srgbClr val="FF0000"/>
                </a:solidFill>
              </a:rPr>
              <a:t>ANOTHER body </a:t>
            </a:r>
            <a:r>
              <a:rPr kumimoji="1" lang="en-US" altLang="ja-JP" dirty="0"/>
              <a:t>surface</a:t>
            </a:r>
            <a:endParaRPr kumimoji="1" lang="ja-JP" altLang="en-US" dirty="0"/>
          </a:p>
        </p:txBody>
      </p:sp>
      <p:sp>
        <p:nvSpPr>
          <p:cNvPr id="42" name="テキスト ボックス 41">
            <a:extLst>
              <a:ext uri="{FF2B5EF4-FFF2-40B4-BE49-F238E27FC236}">
                <a16:creationId xmlns:a16="http://schemas.microsoft.com/office/drawing/2014/main" id="{2A60FAF6-58F7-4F5E-FA3B-22FE8793C74B}"/>
              </a:ext>
            </a:extLst>
          </p:cNvPr>
          <p:cNvSpPr txBox="1"/>
          <p:nvPr/>
        </p:nvSpPr>
        <p:spPr>
          <a:xfrm>
            <a:off x="7320688" y="3117457"/>
            <a:ext cx="1650276" cy="923330"/>
          </a:xfrm>
          <a:prstGeom prst="rect">
            <a:avLst/>
          </a:prstGeom>
          <a:noFill/>
        </p:spPr>
        <p:txBody>
          <a:bodyPr wrap="square" rtlCol="0">
            <a:spAutoFit/>
          </a:bodyPr>
          <a:lstStyle/>
          <a:p>
            <a:r>
              <a:rPr lang="en-US" altLang="ja-JP" dirty="0"/>
              <a:t>Need to consider SAR issues</a:t>
            </a:r>
            <a:endParaRPr kumimoji="1" lang="ja-JP" altLang="en-US" dirty="0"/>
          </a:p>
        </p:txBody>
      </p:sp>
      <p:sp>
        <p:nvSpPr>
          <p:cNvPr id="14" name="テキスト ボックス 13">
            <a:extLst>
              <a:ext uri="{FF2B5EF4-FFF2-40B4-BE49-F238E27FC236}">
                <a16:creationId xmlns:a16="http://schemas.microsoft.com/office/drawing/2014/main" id="{1E93B137-427A-4834-7B7C-677051F294C7}"/>
              </a:ext>
            </a:extLst>
          </p:cNvPr>
          <p:cNvSpPr txBox="1"/>
          <p:nvPr/>
        </p:nvSpPr>
        <p:spPr>
          <a:xfrm>
            <a:off x="3496241" y="1466488"/>
            <a:ext cx="2570379" cy="369332"/>
          </a:xfrm>
          <a:prstGeom prst="rect">
            <a:avLst/>
          </a:prstGeom>
          <a:noFill/>
        </p:spPr>
        <p:txBody>
          <a:bodyPr wrap="square" rtlCol="0">
            <a:spAutoFit/>
          </a:bodyPr>
          <a:lstStyle/>
          <a:p>
            <a:r>
              <a:rPr lang="en-US" altLang="ja-JP" dirty="0">
                <a:solidFill>
                  <a:srgbClr val="FF0000"/>
                </a:solidFill>
              </a:rPr>
              <a:t>S6.2&amp;CM6.2</a:t>
            </a:r>
            <a:endParaRPr kumimoji="1" lang="ja-JP" altLang="en-US" dirty="0">
              <a:solidFill>
                <a:srgbClr val="FF0000"/>
              </a:solidFill>
            </a:endParaRPr>
          </a:p>
        </p:txBody>
      </p:sp>
      <p:sp>
        <p:nvSpPr>
          <p:cNvPr id="2" name="日付プレースホルダー 1">
            <a:extLst>
              <a:ext uri="{FF2B5EF4-FFF2-40B4-BE49-F238E27FC236}">
                <a16:creationId xmlns:a16="http://schemas.microsoft.com/office/drawing/2014/main" id="{7B29485A-F340-2D4D-8AE0-D334557F631B}"/>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029242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S6.2 ― HBAN to HBAN</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3" name="Picture 23">
            <a:extLst>
              <a:ext uri="{FF2B5EF4-FFF2-40B4-BE49-F238E27FC236}">
                <a16:creationId xmlns:a16="http://schemas.microsoft.com/office/drawing/2014/main" id="{80C84BFD-F220-D9B9-8074-96719966676D}"/>
              </a:ext>
            </a:extLst>
          </p:cNvPr>
          <p:cNvPicPr>
            <a:picLocks noChangeAspect="1"/>
          </p:cNvPicPr>
          <p:nvPr/>
        </p:nvPicPr>
        <p:blipFill>
          <a:blip r:embed="rId2"/>
          <a:stretch>
            <a:fillRect/>
          </a:stretch>
        </p:blipFill>
        <p:spPr>
          <a:xfrm>
            <a:off x="2286000" y="1933954"/>
            <a:ext cx="4485992" cy="3474105"/>
          </a:xfrm>
          <a:prstGeom prst="rect">
            <a:avLst/>
          </a:prstGeom>
        </p:spPr>
      </p:pic>
      <p:sp>
        <p:nvSpPr>
          <p:cNvPr id="4" name="日付プレースホルダー 3">
            <a:extLst>
              <a:ext uri="{FF2B5EF4-FFF2-40B4-BE49-F238E27FC236}">
                <a16:creationId xmlns:a16="http://schemas.microsoft.com/office/drawing/2014/main" id="{3D235DBE-156D-1C0C-61B0-10A8020E20BD}"/>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55839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a:t>T.Kobayashi, D. Anzai, M.Kim, M. Hernandez, R.Kohno</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22</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802.15.6ma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
        <p:nvSpPr>
          <p:cNvPr id="5" name="日付プレースホルダー 4">
            <a:extLst>
              <a:ext uri="{FF2B5EF4-FFF2-40B4-BE49-F238E27FC236}">
                <a16:creationId xmlns:a16="http://schemas.microsoft.com/office/drawing/2014/main" id="{5F6560AB-1A87-D2CB-16EA-7F5F071E34F4}"/>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88340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
        <p:nvSpPr>
          <p:cNvPr id="2" name="日付プレースホルダー 1">
            <a:extLst>
              <a:ext uri="{FF2B5EF4-FFF2-40B4-BE49-F238E27FC236}">
                <a16:creationId xmlns:a16="http://schemas.microsoft.com/office/drawing/2014/main" id="{37B4BF27-0D71-FDBC-8D90-0D356C9CB34E}"/>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123398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T.Kobayashi, D. Anzai, M.Kim, M. Hernandez, R.Kohno</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24</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
        <p:nvSpPr>
          <p:cNvPr id="3" name="日付プレースホルダー 2">
            <a:extLst>
              <a:ext uri="{FF2B5EF4-FFF2-40B4-BE49-F238E27FC236}">
                <a16:creationId xmlns:a16="http://schemas.microsoft.com/office/drawing/2014/main" id="{5E3AEC08-13A4-3984-DE24-D19BD9697B0F}"/>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868990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4AF8C41-481E-4B5E-BDD5-3FA66837C16D}"/>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954C5FBE-3627-4743-9BC1-89C41986EA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0BAEE6BC-4694-405A-9AC0-E7D389F13D58}"/>
              </a:ext>
            </a:extLst>
          </p:cNvPr>
          <p:cNvSpPr>
            <a:spLocks noGrp="1"/>
          </p:cNvSpPr>
          <p:nvPr>
            <p:ph type="title"/>
          </p:nvPr>
        </p:nvSpPr>
        <p:spPr/>
        <p:txBody>
          <a:bodyPr/>
          <a:lstStyle/>
          <a:p>
            <a:r>
              <a:rPr kumimoji="1" lang="en-US" altLang="ja-JP" dirty="0"/>
              <a:t>Models between VBAN and HBAN</a:t>
            </a:r>
            <a:endParaRPr kumimoji="1" lang="ja-JP" altLang="en-US" dirty="0"/>
          </a:p>
        </p:txBody>
      </p:sp>
      <p:sp>
        <p:nvSpPr>
          <p:cNvPr id="6" name="楕円 5">
            <a:extLst>
              <a:ext uri="{FF2B5EF4-FFF2-40B4-BE49-F238E27FC236}">
                <a16:creationId xmlns:a16="http://schemas.microsoft.com/office/drawing/2014/main" id="{B9DE1A0C-C064-4553-9E1C-F8518052BDE4}"/>
              </a:ext>
            </a:extLst>
          </p:cNvPr>
          <p:cNvSpPr/>
          <p:nvPr/>
        </p:nvSpPr>
        <p:spPr>
          <a:xfrm>
            <a:off x="2406778" y="2211993"/>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sp>
        <p:nvSpPr>
          <p:cNvPr id="7" name="楕円 6">
            <a:extLst>
              <a:ext uri="{FF2B5EF4-FFF2-40B4-BE49-F238E27FC236}">
                <a16:creationId xmlns:a16="http://schemas.microsoft.com/office/drawing/2014/main" id="{9E6672CC-751C-43EC-B1FE-841CC76F743B}"/>
              </a:ext>
            </a:extLst>
          </p:cNvPr>
          <p:cNvSpPr/>
          <p:nvPr/>
        </p:nvSpPr>
        <p:spPr>
          <a:xfrm>
            <a:off x="574670" y="3359752"/>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8" name="楕円 7">
            <a:extLst>
              <a:ext uri="{FF2B5EF4-FFF2-40B4-BE49-F238E27FC236}">
                <a16:creationId xmlns:a16="http://schemas.microsoft.com/office/drawing/2014/main" id="{3A3E2D45-984A-44B1-999E-2D4E2A72C374}"/>
              </a:ext>
            </a:extLst>
          </p:cNvPr>
          <p:cNvSpPr/>
          <p:nvPr/>
        </p:nvSpPr>
        <p:spPr>
          <a:xfrm>
            <a:off x="371623" y="1862870"/>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10" name="楕円 9">
            <a:extLst>
              <a:ext uri="{FF2B5EF4-FFF2-40B4-BE49-F238E27FC236}">
                <a16:creationId xmlns:a16="http://schemas.microsoft.com/office/drawing/2014/main" id="{23A2E22E-29C6-4538-B0C2-9353180BB6A0}"/>
              </a:ext>
            </a:extLst>
          </p:cNvPr>
          <p:cNvSpPr/>
          <p:nvPr/>
        </p:nvSpPr>
        <p:spPr>
          <a:xfrm>
            <a:off x="1528247" y="3885776"/>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1" name="楕円 10">
            <a:extLst>
              <a:ext uri="{FF2B5EF4-FFF2-40B4-BE49-F238E27FC236}">
                <a16:creationId xmlns:a16="http://schemas.microsoft.com/office/drawing/2014/main" id="{B9AD4B58-22FC-445C-959F-E3AB822C8A24}"/>
              </a:ext>
            </a:extLst>
          </p:cNvPr>
          <p:cNvSpPr/>
          <p:nvPr/>
        </p:nvSpPr>
        <p:spPr>
          <a:xfrm>
            <a:off x="4054447" y="3899435"/>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2" name="楕円 11">
            <a:extLst>
              <a:ext uri="{FF2B5EF4-FFF2-40B4-BE49-F238E27FC236}">
                <a16:creationId xmlns:a16="http://schemas.microsoft.com/office/drawing/2014/main" id="{1293B44A-5B8F-455A-8900-64932F418CC0}"/>
              </a:ext>
            </a:extLst>
          </p:cNvPr>
          <p:cNvSpPr/>
          <p:nvPr/>
        </p:nvSpPr>
        <p:spPr>
          <a:xfrm>
            <a:off x="715308" y="5625546"/>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3" name="楕円 12">
            <a:extLst>
              <a:ext uri="{FF2B5EF4-FFF2-40B4-BE49-F238E27FC236}">
                <a16:creationId xmlns:a16="http://schemas.microsoft.com/office/drawing/2014/main" id="{9A54F864-82D7-4DB1-8CC9-EB2F4E232BD8}"/>
              </a:ext>
            </a:extLst>
          </p:cNvPr>
          <p:cNvSpPr/>
          <p:nvPr/>
        </p:nvSpPr>
        <p:spPr>
          <a:xfrm>
            <a:off x="2360349" y="5649877"/>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a:t>
            </a:r>
          </a:p>
          <a:p>
            <a:pPr algn="ctr"/>
            <a:r>
              <a:rPr lang="en-US" altLang="ja-JP" dirty="0"/>
              <a:t>node</a:t>
            </a:r>
            <a:endParaRPr lang="ja-JP" altLang="en-US" dirty="0"/>
          </a:p>
        </p:txBody>
      </p:sp>
      <p:sp>
        <p:nvSpPr>
          <p:cNvPr id="14" name="楕円 13">
            <a:extLst>
              <a:ext uri="{FF2B5EF4-FFF2-40B4-BE49-F238E27FC236}">
                <a16:creationId xmlns:a16="http://schemas.microsoft.com/office/drawing/2014/main" id="{AED50E11-BE99-491C-B522-38BDCDD1D517}"/>
              </a:ext>
            </a:extLst>
          </p:cNvPr>
          <p:cNvSpPr/>
          <p:nvPr/>
        </p:nvSpPr>
        <p:spPr>
          <a:xfrm>
            <a:off x="4334093" y="5649878"/>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5" name="楕円 14">
            <a:extLst>
              <a:ext uri="{FF2B5EF4-FFF2-40B4-BE49-F238E27FC236}">
                <a16:creationId xmlns:a16="http://schemas.microsoft.com/office/drawing/2014/main" id="{245AE7E8-7735-4427-99F0-E6A5379CF6BD}"/>
              </a:ext>
            </a:extLst>
          </p:cNvPr>
          <p:cNvSpPr/>
          <p:nvPr/>
        </p:nvSpPr>
        <p:spPr>
          <a:xfrm>
            <a:off x="5647356" y="5090495"/>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cxnSp>
        <p:nvCxnSpPr>
          <p:cNvPr id="17" name="直線コネクタ 16">
            <a:extLst>
              <a:ext uri="{FF2B5EF4-FFF2-40B4-BE49-F238E27FC236}">
                <a16:creationId xmlns:a16="http://schemas.microsoft.com/office/drawing/2014/main" id="{69F64446-9EA0-4988-9E28-E8AADD969317}"/>
              </a:ext>
            </a:extLst>
          </p:cNvPr>
          <p:cNvCxnSpPr>
            <a:stCxn id="6" idx="2"/>
            <a:endCxn id="8" idx="6"/>
          </p:cNvCxnSpPr>
          <p:nvPr/>
        </p:nvCxnSpPr>
        <p:spPr>
          <a:xfrm flipH="1" flipV="1">
            <a:off x="1561232" y="2226855"/>
            <a:ext cx="845546" cy="3491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D4A6DD6E-CB60-4E14-A673-6C8B1214F476}"/>
              </a:ext>
            </a:extLst>
          </p:cNvPr>
          <p:cNvCxnSpPr>
            <a:stCxn id="7" idx="7"/>
            <a:endCxn id="6" idx="3"/>
          </p:cNvCxnSpPr>
          <p:nvPr/>
        </p:nvCxnSpPr>
        <p:spPr>
          <a:xfrm flipV="1">
            <a:off x="1590065" y="2833353"/>
            <a:ext cx="1118337" cy="63300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92C6F71-81BF-4B0C-AB41-F78EEEAACEC4}"/>
              </a:ext>
            </a:extLst>
          </p:cNvPr>
          <p:cNvCxnSpPr>
            <a:stCxn id="6" idx="4"/>
            <a:endCxn id="10" idx="0"/>
          </p:cNvCxnSpPr>
          <p:nvPr/>
        </p:nvCxnSpPr>
        <p:spPr>
          <a:xfrm flipH="1">
            <a:off x="2558057" y="2939962"/>
            <a:ext cx="878531" cy="94581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5353B12-A0CD-4A49-84D7-DFBDB82691D8}"/>
              </a:ext>
            </a:extLst>
          </p:cNvPr>
          <p:cNvCxnSpPr>
            <a:cxnSpLocks/>
            <a:stCxn id="6" idx="5"/>
            <a:endCxn id="11" idx="1"/>
          </p:cNvCxnSpPr>
          <p:nvPr/>
        </p:nvCxnSpPr>
        <p:spPr>
          <a:xfrm>
            <a:off x="4164774" y="2833353"/>
            <a:ext cx="191297" cy="117269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63A91DA-29B0-4046-B207-6E1FD6A1E725}"/>
              </a:ext>
            </a:extLst>
          </p:cNvPr>
          <p:cNvCxnSpPr>
            <a:cxnSpLocks/>
            <a:stCxn id="10" idx="3"/>
            <a:endCxn id="12" idx="0"/>
          </p:cNvCxnSpPr>
          <p:nvPr/>
        </p:nvCxnSpPr>
        <p:spPr>
          <a:xfrm flipH="1">
            <a:off x="1352281" y="4507136"/>
            <a:ext cx="477590" cy="11184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D19BD37-53E0-4C3B-8445-4B0E71516D72}"/>
              </a:ext>
            </a:extLst>
          </p:cNvPr>
          <p:cNvCxnSpPr>
            <a:cxnSpLocks/>
            <a:stCxn id="10" idx="4"/>
            <a:endCxn id="13" idx="0"/>
          </p:cNvCxnSpPr>
          <p:nvPr/>
        </p:nvCxnSpPr>
        <p:spPr>
          <a:xfrm>
            <a:off x="2558057" y="4613745"/>
            <a:ext cx="439265" cy="10361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D92009B-F128-4689-8FCF-F5EB6C9BDBE1}"/>
              </a:ext>
            </a:extLst>
          </p:cNvPr>
          <p:cNvCxnSpPr>
            <a:stCxn id="11" idx="4"/>
            <a:endCxn id="14" idx="0"/>
          </p:cNvCxnSpPr>
          <p:nvPr/>
        </p:nvCxnSpPr>
        <p:spPr>
          <a:xfrm flipH="1">
            <a:off x="4971066" y="4627404"/>
            <a:ext cx="113191" cy="10224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6E542F7-98A0-425B-8956-D863E3E6322B}"/>
              </a:ext>
            </a:extLst>
          </p:cNvPr>
          <p:cNvCxnSpPr>
            <a:cxnSpLocks/>
            <a:stCxn id="65" idx="4"/>
            <a:endCxn id="76" idx="0"/>
          </p:cNvCxnSpPr>
          <p:nvPr/>
        </p:nvCxnSpPr>
        <p:spPr>
          <a:xfrm>
            <a:off x="7414420" y="4436702"/>
            <a:ext cx="262373" cy="41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33705CF1-9C24-46E2-9619-10D3ABACE479}"/>
              </a:ext>
            </a:extLst>
          </p:cNvPr>
          <p:cNvSpPr txBox="1"/>
          <p:nvPr/>
        </p:nvSpPr>
        <p:spPr>
          <a:xfrm>
            <a:off x="0" y="2630952"/>
            <a:ext cx="1926973" cy="738664"/>
          </a:xfrm>
          <a:prstGeom prst="rect">
            <a:avLst/>
          </a:prstGeom>
          <a:noFill/>
        </p:spPr>
        <p:txBody>
          <a:bodyPr wrap="square" rtlCol="0">
            <a:spAutoFit/>
          </a:bodyPr>
          <a:lstStyle/>
          <a:p>
            <a:r>
              <a:rPr lang="en-US" altLang="ja-JP" sz="1400" b="0" dirty="0"/>
              <a:t>Channel and Environmental models for VBAN.</a:t>
            </a:r>
            <a:endParaRPr kumimoji="1" lang="ja-JP" altLang="en-US" sz="1400" b="0" dirty="0"/>
          </a:p>
        </p:txBody>
      </p:sp>
      <p:sp>
        <p:nvSpPr>
          <p:cNvPr id="39" name="楕円 38">
            <a:extLst>
              <a:ext uri="{FF2B5EF4-FFF2-40B4-BE49-F238E27FC236}">
                <a16:creationId xmlns:a16="http://schemas.microsoft.com/office/drawing/2014/main" id="{63C42108-7B59-4913-A03B-80AC3CE533B2}"/>
              </a:ext>
            </a:extLst>
          </p:cNvPr>
          <p:cNvSpPr/>
          <p:nvPr/>
        </p:nvSpPr>
        <p:spPr>
          <a:xfrm>
            <a:off x="1704781" y="1876125"/>
            <a:ext cx="599114" cy="1771898"/>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1" name="直線矢印コネクタ 40">
            <a:extLst>
              <a:ext uri="{FF2B5EF4-FFF2-40B4-BE49-F238E27FC236}">
                <a16:creationId xmlns:a16="http://schemas.microsoft.com/office/drawing/2014/main" id="{CBC3BDBB-8937-40B7-B031-38107B090377}"/>
              </a:ext>
            </a:extLst>
          </p:cNvPr>
          <p:cNvCxnSpPr>
            <a:cxnSpLocks/>
            <a:endCxn id="39" idx="2"/>
          </p:cNvCxnSpPr>
          <p:nvPr/>
        </p:nvCxnSpPr>
        <p:spPr>
          <a:xfrm flipV="1">
            <a:off x="1301851" y="2762074"/>
            <a:ext cx="402930" cy="1851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57C40E3-3231-4BE6-8212-F12D20A6FF57}"/>
              </a:ext>
            </a:extLst>
          </p:cNvPr>
          <p:cNvSpPr/>
          <p:nvPr/>
        </p:nvSpPr>
        <p:spPr>
          <a:xfrm>
            <a:off x="2598712" y="3135465"/>
            <a:ext cx="2094531"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D8C8C953-029E-4A86-8C33-0977E6DF1528}"/>
              </a:ext>
            </a:extLst>
          </p:cNvPr>
          <p:cNvCxnSpPr>
            <a:cxnSpLocks/>
          </p:cNvCxnSpPr>
          <p:nvPr/>
        </p:nvCxnSpPr>
        <p:spPr>
          <a:xfrm flipH="1">
            <a:off x="4474867" y="3174142"/>
            <a:ext cx="169466" cy="5322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AEBA07A2-6901-4C20-9833-6171572D4C42}"/>
              </a:ext>
            </a:extLst>
          </p:cNvPr>
          <p:cNvSpPr/>
          <p:nvPr/>
        </p:nvSpPr>
        <p:spPr>
          <a:xfrm>
            <a:off x="1001068" y="5090495"/>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5305C1B9-9C62-4F85-AD00-6B9D3B9AD3F0}"/>
              </a:ext>
            </a:extLst>
          </p:cNvPr>
          <p:cNvSpPr txBox="1"/>
          <p:nvPr/>
        </p:nvSpPr>
        <p:spPr>
          <a:xfrm>
            <a:off x="3134656" y="4528720"/>
            <a:ext cx="1926973" cy="738664"/>
          </a:xfrm>
          <a:prstGeom prst="rect">
            <a:avLst/>
          </a:prstGeom>
          <a:noFill/>
        </p:spPr>
        <p:txBody>
          <a:bodyPr wrap="square" rtlCol="0">
            <a:spAutoFit/>
          </a:bodyPr>
          <a:lstStyle/>
          <a:p>
            <a:r>
              <a:rPr lang="en-US" altLang="ja-JP" sz="1400" b="0" dirty="0"/>
              <a:t>Channel and Environmental models for HBAN.</a:t>
            </a:r>
            <a:endParaRPr kumimoji="1" lang="ja-JP" altLang="en-US" sz="1400" b="0" dirty="0"/>
          </a:p>
        </p:txBody>
      </p:sp>
      <p:cxnSp>
        <p:nvCxnSpPr>
          <p:cNvPr id="47" name="直線矢印コネクタ 46">
            <a:extLst>
              <a:ext uri="{FF2B5EF4-FFF2-40B4-BE49-F238E27FC236}">
                <a16:creationId xmlns:a16="http://schemas.microsoft.com/office/drawing/2014/main" id="{C44C9CD9-DB86-40E2-9944-82617B6B7191}"/>
              </a:ext>
            </a:extLst>
          </p:cNvPr>
          <p:cNvCxnSpPr>
            <a:cxnSpLocks/>
          </p:cNvCxnSpPr>
          <p:nvPr/>
        </p:nvCxnSpPr>
        <p:spPr>
          <a:xfrm>
            <a:off x="4242880" y="5254670"/>
            <a:ext cx="289606" cy="363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1AF3904B-DEB7-47A3-8225-89200323E197}"/>
              </a:ext>
            </a:extLst>
          </p:cNvPr>
          <p:cNvSpPr/>
          <p:nvPr/>
        </p:nvSpPr>
        <p:spPr>
          <a:xfrm rot="20262186">
            <a:off x="4448825" y="4690970"/>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79B51A10-AA20-4C1C-A111-988C3735DC71}"/>
              </a:ext>
            </a:extLst>
          </p:cNvPr>
          <p:cNvCxnSpPr>
            <a:cxnSpLocks/>
            <a:endCxn id="45" idx="6"/>
          </p:cNvCxnSpPr>
          <p:nvPr/>
        </p:nvCxnSpPr>
        <p:spPr>
          <a:xfrm flipH="1">
            <a:off x="3281752" y="5263297"/>
            <a:ext cx="300502" cy="381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7" name="楕円 56">
            <a:extLst>
              <a:ext uri="{FF2B5EF4-FFF2-40B4-BE49-F238E27FC236}">
                <a16:creationId xmlns:a16="http://schemas.microsoft.com/office/drawing/2014/main" id="{0D221D2C-8360-4C94-8C97-B763901CDF8A}"/>
              </a:ext>
            </a:extLst>
          </p:cNvPr>
          <p:cNvSpPr/>
          <p:nvPr/>
        </p:nvSpPr>
        <p:spPr>
          <a:xfrm>
            <a:off x="6667702" y="2199689"/>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cxnSp>
        <p:nvCxnSpPr>
          <p:cNvPr id="58" name="直線コネクタ 57">
            <a:extLst>
              <a:ext uri="{FF2B5EF4-FFF2-40B4-BE49-F238E27FC236}">
                <a16:creationId xmlns:a16="http://schemas.microsoft.com/office/drawing/2014/main" id="{F0361760-A720-4B99-B916-E462F997511D}"/>
              </a:ext>
            </a:extLst>
          </p:cNvPr>
          <p:cNvCxnSpPr>
            <a:cxnSpLocks/>
            <a:stCxn id="57" idx="4"/>
            <a:endCxn id="65" idx="0"/>
          </p:cNvCxnSpPr>
          <p:nvPr/>
        </p:nvCxnSpPr>
        <p:spPr>
          <a:xfrm flipH="1">
            <a:off x="7414420" y="2927658"/>
            <a:ext cx="283092" cy="862409"/>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D1A631A4-DFD2-49FA-A2E4-5FEF420645BF}"/>
              </a:ext>
            </a:extLst>
          </p:cNvPr>
          <p:cNvSpPr/>
          <p:nvPr/>
        </p:nvSpPr>
        <p:spPr>
          <a:xfrm>
            <a:off x="6932257" y="3790067"/>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cxnSp>
        <p:nvCxnSpPr>
          <p:cNvPr id="67" name="直線コネクタ 66">
            <a:extLst>
              <a:ext uri="{FF2B5EF4-FFF2-40B4-BE49-F238E27FC236}">
                <a16:creationId xmlns:a16="http://schemas.microsoft.com/office/drawing/2014/main" id="{4A0A8048-4A10-4937-B0CB-6324A52E5834}"/>
              </a:ext>
            </a:extLst>
          </p:cNvPr>
          <p:cNvCxnSpPr>
            <a:cxnSpLocks/>
            <a:endCxn id="69" idx="0"/>
          </p:cNvCxnSpPr>
          <p:nvPr/>
        </p:nvCxnSpPr>
        <p:spPr>
          <a:xfrm>
            <a:off x="8114190" y="2913002"/>
            <a:ext cx="324918" cy="906377"/>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7430603B-B7E6-4636-AC17-153E136607B1}"/>
              </a:ext>
            </a:extLst>
          </p:cNvPr>
          <p:cNvSpPr/>
          <p:nvPr/>
        </p:nvSpPr>
        <p:spPr>
          <a:xfrm>
            <a:off x="7956945" y="3819379"/>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sp>
        <p:nvSpPr>
          <p:cNvPr id="71" name="楕円 70">
            <a:extLst>
              <a:ext uri="{FF2B5EF4-FFF2-40B4-BE49-F238E27FC236}">
                <a16:creationId xmlns:a16="http://schemas.microsoft.com/office/drawing/2014/main" id="{7CA2625B-ECB4-442A-B169-1C1F108EBFFB}"/>
              </a:ext>
            </a:extLst>
          </p:cNvPr>
          <p:cNvSpPr/>
          <p:nvPr/>
        </p:nvSpPr>
        <p:spPr>
          <a:xfrm>
            <a:off x="7106332" y="3009420"/>
            <a:ext cx="1749877" cy="275772"/>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2" name="直線矢印コネクタ 71">
            <a:extLst>
              <a:ext uri="{FF2B5EF4-FFF2-40B4-BE49-F238E27FC236}">
                <a16:creationId xmlns:a16="http://schemas.microsoft.com/office/drawing/2014/main" id="{74F2BB9B-79BC-4DD3-9DAA-0C207F16EA1F}"/>
              </a:ext>
            </a:extLst>
          </p:cNvPr>
          <p:cNvCxnSpPr>
            <a:cxnSpLocks/>
            <a:endCxn id="71" idx="2"/>
          </p:cNvCxnSpPr>
          <p:nvPr/>
        </p:nvCxnSpPr>
        <p:spPr>
          <a:xfrm flipV="1">
            <a:off x="6908208" y="3147306"/>
            <a:ext cx="198124" cy="1060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楕円 75">
            <a:extLst>
              <a:ext uri="{FF2B5EF4-FFF2-40B4-BE49-F238E27FC236}">
                <a16:creationId xmlns:a16="http://schemas.microsoft.com/office/drawing/2014/main" id="{F6E6E601-EDE9-4BC8-8B68-DF53C2DBB5E3}"/>
              </a:ext>
            </a:extLst>
          </p:cNvPr>
          <p:cNvSpPr/>
          <p:nvPr/>
        </p:nvSpPr>
        <p:spPr>
          <a:xfrm>
            <a:off x="7210653" y="4849672"/>
            <a:ext cx="932279" cy="341808"/>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050"/>
              <a:t>H</a:t>
            </a:r>
            <a:r>
              <a:rPr lang="en-US" altLang="ja-JP" sz="1050" dirty="0"/>
              <a:t>BAN</a:t>
            </a:r>
          </a:p>
          <a:p>
            <a:pPr algn="ctr"/>
            <a:r>
              <a:rPr lang="en-US" altLang="ja-JP" sz="1050"/>
              <a:t>nod</a:t>
            </a:r>
            <a:r>
              <a:rPr lang="en-US" altLang="ja-JP" sz="1050" dirty="0"/>
              <a:t>e</a:t>
            </a:r>
            <a:endParaRPr lang="ja-JP" altLang="en-US" sz="1050" dirty="0"/>
          </a:p>
        </p:txBody>
      </p:sp>
      <p:cxnSp>
        <p:nvCxnSpPr>
          <p:cNvPr id="79" name="直線コネクタ 78">
            <a:extLst>
              <a:ext uri="{FF2B5EF4-FFF2-40B4-BE49-F238E27FC236}">
                <a16:creationId xmlns:a16="http://schemas.microsoft.com/office/drawing/2014/main" id="{33BCF50D-E3F2-4D95-B616-B3B9C69E76D7}"/>
              </a:ext>
            </a:extLst>
          </p:cNvPr>
          <p:cNvCxnSpPr>
            <a:cxnSpLocks/>
            <a:stCxn id="6" idx="6"/>
            <a:endCxn id="57" idx="2"/>
          </p:cNvCxnSpPr>
          <p:nvPr/>
        </p:nvCxnSpPr>
        <p:spPr>
          <a:xfrm flipV="1">
            <a:off x="4466398" y="2563674"/>
            <a:ext cx="2201304" cy="1230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3FFE30DD-5460-4185-82C8-A9CB35B59E39}"/>
              </a:ext>
            </a:extLst>
          </p:cNvPr>
          <p:cNvCxnSpPr>
            <a:cxnSpLocks/>
            <a:stCxn id="11" idx="5"/>
            <a:endCxn id="15" idx="0"/>
          </p:cNvCxnSpPr>
          <p:nvPr/>
        </p:nvCxnSpPr>
        <p:spPr>
          <a:xfrm>
            <a:off x="5812443" y="4520795"/>
            <a:ext cx="471886" cy="569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D57194A-F107-4639-93C1-3FBA6283B7CC}"/>
              </a:ext>
            </a:extLst>
          </p:cNvPr>
          <p:cNvCxnSpPr>
            <a:cxnSpLocks/>
            <a:stCxn id="57" idx="5"/>
          </p:cNvCxnSpPr>
          <p:nvPr/>
        </p:nvCxnSpPr>
        <p:spPr>
          <a:xfrm>
            <a:off x="8425698" y="2821049"/>
            <a:ext cx="495572" cy="60795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楕円 109">
            <a:extLst>
              <a:ext uri="{FF2B5EF4-FFF2-40B4-BE49-F238E27FC236}">
                <a16:creationId xmlns:a16="http://schemas.microsoft.com/office/drawing/2014/main" id="{5685C478-F7CC-4A45-BD91-3B3BBC7055E6}"/>
              </a:ext>
            </a:extLst>
          </p:cNvPr>
          <p:cNvSpPr/>
          <p:nvPr/>
        </p:nvSpPr>
        <p:spPr>
          <a:xfrm>
            <a:off x="8758811" y="3327855"/>
            <a:ext cx="324918" cy="277012"/>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D519091-5D07-4166-9499-546888975DA1}"/>
              </a:ext>
            </a:extLst>
          </p:cNvPr>
          <p:cNvSpPr txBox="1"/>
          <p:nvPr/>
        </p:nvSpPr>
        <p:spPr>
          <a:xfrm>
            <a:off x="4597728" y="3035938"/>
            <a:ext cx="2980964" cy="738664"/>
          </a:xfrm>
          <a:prstGeom prst="rect">
            <a:avLst/>
          </a:prstGeom>
          <a:noFill/>
        </p:spPr>
        <p:txBody>
          <a:bodyPr wrap="square" rtlCol="0">
            <a:spAutoFit/>
          </a:bodyPr>
          <a:lstStyle/>
          <a:p>
            <a:r>
              <a:rPr lang="en-US" altLang="ja-JP" sz="1400" b="0" dirty="0"/>
              <a:t>Channel and Environmental models between VBAN coordinator and HBAN coordinators.</a:t>
            </a:r>
            <a:endParaRPr kumimoji="1" lang="ja-JP" altLang="en-US" sz="1400" b="0" dirty="0"/>
          </a:p>
        </p:txBody>
      </p:sp>
      <p:sp>
        <p:nvSpPr>
          <p:cNvPr id="117" name="楕円 116">
            <a:extLst>
              <a:ext uri="{FF2B5EF4-FFF2-40B4-BE49-F238E27FC236}">
                <a16:creationId xmlns:a16="http://schemas.microsoft.com/office/drawing/2014/main" id="{7376D1D0-8D62-43AD-A942-8361CF222A3D}"/>
              </a:ext>
            </a:extLst>
          </p:cNvPr>
          <p:cNvSpPr/>
          <p:nvPr/>
        </p:nvSpPr>
        <p:spPr>
          <a:xfrm>
            <a:off x="5267493" y="1970848"/>
            <a:ext cx="340546" cy="927114"/>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95C994B6-1287-4D96-B3DE-5D1117371C3A}"/>
              </a:ext>
            </a:extLst>
          </p:cNvPr>
          <p:cNvSpPr txBox="1"/>
          <p:nvPr/>
        </p:nvSpPr>
        <p:spPr>
          <a:xfrm>
            <a:off x="4532486" y="1328247"/>
            <a:ext cx="2980964" cy="738664"/>
          </a:xfrm>
          <a:prstGeom prst="rect">
            <a:avLst/>
          </a:prstGeom>
          <a:noFill/>
        </p:spPr>
        <p:txBody>
          <a:bodyPr wrap="square" rtlCol="0">
            <a:spAutoFit/>
          </a:bodyPr>
          <a:lstStyle/>
          <a:p>
            <a:r>
              <a:rPr lang="en-US" altLang="ja-JP" sz="1400" b="0" dirty="0"/>
              <a:t>Channel and Environmental models between VBAN coordinator and VBAN coordinators.</a:t>
            </a:r>
            <a:endParaRPr kumimoji="1" lang="ja-JP" altLang="en-US" sz="1400" b="0" dirty="0"/>
          </a:p>
        </p:txBody>
      </p:sp>
      <p:sp>
        <p:nvSpPr>
          <p:cNvPr id="2" name="日付プレースホルダー 1">
            <a:extLst>
              <a:ext uri="{FF2B5EF4-FFF2-40B4-BE49-F238E27FC236}">
                <a16:creationId xmlns:a16="http://schemas.microsoft.com/office/drawing/2014/main" id="{E772247B-CE8A-26FA-8BD0-3EDFB03C7AAF}"/>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361020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a:xfrm>
            <a:off x="685800" y="685799"/>
            <a:ext cx="7772400" cy="1137724"/>
          </a:xfrm>
        </p:spPr>
        <p:txBody>
          <a:bodyPr/>
          <a:lstStyle/>
          <a:p>
            <a:r>
              <a:rPr kumimoji="1" lang="en-US" altLang="ja-JP" sz="2800" dirty="0"/>
              <a:t>Channel and Environmental models of VBAN</a:t>
            </a:r>
            <a:br>
              <a:rPr kumimoji="1" lang="en-US" altLang="ja-JP" sz="2800" dirty="0"/>
            </a:br>
            <a:r>
              <a:rPr kumimoji="1" lang="en-US" altLang="ja-JP" sz="2800" dirty="0"/>
              <a:t>Scenario 8.1 &amp; CM8.1 “</a:t>
            </a:r>
            <a:r>
              <a:rPr lang="en-US" altLang="ja-JP" sz="2800" dirty="0">
                <a:solidFill>
                  <a:srgbClr val="000000"/>
                </a:solidFill>
              </a:rPr>
              <a:t>In-vehicle to In-vehicle (functional compartment)”</a:t>
            </a:r>
            <a:endParaRPr kumimoji="1" lang="ja-JP" altLang="en-US" sz="2800" dirty="0"/>
          </a:p>
        </p:txBody>
      </p:sp>
      <p:grpSp>
        <p:nvGrpSpPr>
          <p:cNvPr id="28" name="グループ化 27">
            <a:extLst>
              <a:ext uri="{FF2B5EF4-FFF2-40B4-BE49-F238E27FC236}">
                <a16:creationId xmlns:a16="http://schemas.microsoft.com/office/drawing/2014/main" id="{780AEBF9-40E4-9D15-290B-CFEA700B7E12}"/>
              </a:ext>
            </a:extLst>
          </p:cNvPr>
          <p:cNvGrpSpPr/>
          <p:nvPr/>
        </p:nvGrpSpPr>
        <p:grpSpPr>
          <a:xfrm>
            <a:off x="2583422" y="2857417"/>
            <a:ext cx="5380855" cy="2042941"/>
            <a:chOff x="914400" y="1593575"/>
            <a:chExt cx="7599285" cy="2885209"/>
          </a:xfrm>
        </p:grpSpPr>
        <p:cxnSp>
          <p:nvCxnSpPr>
            <p:cNvPr id="33" name="直線コネクタ 32">
              <a:extLst>
                <a:ext uri="{FF2B5EF4-FFF2-40B4-BE49-F238E27FC236}">
                  <a16:creationId xmlns:a16="http://schemas.microsoft.com/office/drawing/2014/main" id="{0E6F5504-9985-9814-F0D6-98E9B84065F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5EBAF02-9047-B5B8-41B2-25C0EBC4604C}"/>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3107A9F-C6CB-93A8-FA69-2B2A5FB0CB9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8D9204E-630E-3E6C-6272-33D056F93F7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44B6012-41A4-F957-C1F7-1FA741462364}"/>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659A4F-93A7-83B1-8C7A-195DADDE2F6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C43B972-5C07-880A-20AF-758A287B5D5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B5845DE-35EA-448D-C97A-245C33A6E304}"/>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0630E1F5-8FCB-C264-52D9-FDFF686C4BA6}"/>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楕円 41">
              <a:extLst>
                <a:ext uri="{FF2B5EF4-FFF2-40B4-BE49-F238E27FC236}">
                  <a16:creationId xmlns:a16="http://schemas.microsoft.com/office/drawing/2014/main" id="{5A49891A-B701-E020-18F6-E6C0F9DE87DA}"/>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5" name="楕円 44">
            <a:extLst>
              <a:ext uri="{FF2B5EF4-FFF2-40B4-BE49-F238E27FC236}">
                <a16:creationId xmlns:a16="http://schemas.microsoft.com/office/drawing/2014/main" id="{41EDD3ED-E429-23C0-2705-58517369FCEC}"/>
              </a:ext>
            </a:extLst>
          </p:cNvPr>
          <p:cNvSpPr/>
          <p:nvPr/>
        </p:nvSpPr>
        <p:spPr>
          <a:xfrm>
            <a:off x="3873753" y="3700137"/>
            <a:ext cx="198797" cy="16474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grpSp>
        <p:nvGrpSpPr>
          <p:cNvPr id="46" name="グループ化 45">
            <a:extLst>
              <a:ext uri="{FF2B5EF4-FFF2-40B4-BE49-F238E27FC236}">
                <a16:creationId xmlns:a16="http://schemas.microsoft.com/office/drawing/2014/main" id="{53AC1DEF-9F40-A3B5-586A-11FE93CA9F3F}"/>
              </a:ext>
            </a:extLst>
          </p:cNvPr>
          <p:cNvGrpSpPr/>
          <p:nvPr/>
        </p:nvGrpSpPr>
        <p:grpSpPr>
          <a:xfrm>
            <a:off x="4374144" y="2958452"/>
            <a:ext cx="791286" cy="1260246"/>
            <a:chOff x="3233366" y="3967563"/>
            <a:chExt cx="791286" cy="1260246"/>
          </a:xfrm>
        </p:grpSpPr>
        <p:sp>
          <p:nvSpPr>
            <p:cNvPr id="47" name="楕円 46">
              <a:extLst>
                <a:ext uri="{FF2B5EF4-FFF2-40B4-BE49-F238E27FC236}">
                  <a16:creationId xmlns:a16="http://schemas.microsoft.com/office/drawing/2014/main" id="{20AF2DB4-DBAC-174C-40B9-154E9868268B}"/>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48" name="四角形: 角を丸くする 47">
              <a:extLst>
                <a:ext uri="{FF2B5EF4-FFF2-40B4-BE49-F238E27FC236}">
                  <a16:creationId xmlns:a16="http://schemas.microsoft.com/office/drawing/2014/main" id="{4A605C88-A7E5-98A7-AD2A-045AB0376A2C}"/>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49" name="四角形: 角を丸くする 48">
              <a:extLst>
                <a:ext uri="{FF2B5EF4-FFF2-40B4-BE49-F238E27FC236}">
                  <a16:creationId xmlns:a16="http://schemas.microsoft.com/office/drawing/2014/main" id="{8BEB25A3-9926-3027-9E0F-41F1B8881F9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50" name="四角形: 角を丸くする 49">
              <a:extLst>
                <a:ext uri="{FF2B5EF4-FFF2-40B4-BE49-F238E27FC236}">
                  <a16:creationId xmlns:a16="http://schemas.microsoft.com/office/drawing/2014/main" id="{215B65D4-9868-C4A7-0CEB-712E232C280A}"/>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51" name="楕円 50">
            <a:extLst>
              <a:ext uri="{FF2B5EF4-FFF2-40B4-BE49-F238E27FC236}">
                <a16:creationId xmlns:a16="http://schemas.microsoft.com/office/drawing/2014/main" id="{CF494BAD-9C65-B5D0-7CB4-982EF0271AE3}"/>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7" name="テキスト ボックス 56">
            <a:extLst>
              <a:ext uri="{FF2B5EF4-FFF2-40B4-BE49-F238E27FC236}">
                <a16:creationId xmlns:a16="http://schemas.microsoft.com/office/drawing/2014/main" id="{6E895503-1D18-E981-1B34-07E14D0D83AE}"/>
              </a:ext>
            </a:extLst>
          </p:cNvPr>
          <p:cNvSpPr txBox="1"/>
          <p:nvPr/>
        </p:nvSpPr>
        <p:spPr>
          <a:xfrm>
            <a:off x="3999625" y="2291169"/>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59" name="直線矢印コネクタ 58">
            <a:extLst>
              <a:ext uri="{FF2B5EF4-FFF2-40B4-BE49-F238E27FC236}">
                <a16:creationId xmlns:a16="http://schemas.microsoft.com/office/drawing/2014/main" id="{E0B4E165-4E90-0A90-1380-2809CC64FF22}"/>
              </a:ext>
            </a:extLst>
          </p:cNvPr>
          <p:cNvCxnSpPr>
            <a:cxnSpLocks/>
            <a:stCxn id="45" idx="6"/>
            <a:endCxn id="51" idx="2"/>
          </p:cNvCxnSpPr>
          <p:nvPr/>
        </p:nvCxnSpPr>
        <p:spPr>
          <a:xfrm flipV="1">
            <a:off x="4072550" y="3496435"/>
            <a:ext cx="529157" cy="286072"/>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E24F4FEB-9E7A-9E87-0E20-4007FE248C60}"/>
              </a:ext>
            </a:extLst>
          </p:cNvPr>
          <p:cNvCxnSpPr>
            <a:cxnSpLocks/>
            <a:stCxn id="57" idx="2"/>
          </p:cNvCxnSpPr>
          <p:nvPr/>
        </p:nvCxnSpPr>
        <p:spPr>
          <a:xfrm flipH="1">
            <a:off x="4358774" y="2752834"/>
            <a:ext cx="459952" cy="8935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7F916082-15F3-7D3F-44BD-F7059E48E229}"/>
              </a:ext>
            </a:extLst>
          </p:cNvPr>
          <p:cNvCxnSpPr>
            <a:cxnSpLocks/>
            <a:stCxn id="19" idx="6"/>
            <a:endCxn id="45" idx="3"/>
          </p:cNvCxnSpPr>
          <p:nvPr/>
        </p:nvCxnSpPr>
        <p:spPr>
          <a:xfrm flipV="1">
            <a:off x="3281318" y="3840751"/>
            <a:ext cx="621548" cy="25011"/>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1D6677C8-6332-FC61-1123-B9A3E5E770E2}"/>
              </a:ext>
            </a:extLst>
          </p:cNvPr>
          <p:cNvCxnSpPr>
            <a:cxnSpLocks/>
            <a:endCxn id="45" idx="1"/>
          </p:cNvCxnSpPr>
          <p:nvPr/>
        </p:nvCxnSpPr>
        <p:spPr>
          <a:xfrm>
            <a:off x="3860933" y="2985424"/>
            <a:ext cx="41933" cy="73883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8F9CED7B-7D99-CE79-F07D-C22D9FE5FFB7}"/>
              </a:ext>
            </a:extLst>
          </p:cNvPr>
          <p:cNvSpPr txBox="1"/>
          <p:nvPr/>
        </p:nvSpPr>
        <p:spPr>
          <a:xfrm>
            <a:off x="3095831" y="2768979"/>
            <a:ext cx="1094809" cy="276999"/>
          </a:xfrm>
          <a:prstGeom prst="rect">
            <a:avLst/>
          </a:prstGeom>
          <a:noFill/>
        </p:spPr>
        <p:txBody>
          <a:bodyPr wrap="square">
            <a:spAutoFit/>
          </a:bodyPr>
          <a:lstStyle/>
          <a:p>
            <a:r>
              <a:rPr lang="en-US" altLang="ja-JP" sz="1200" dirty="0">
                <a:solidFill>
                  <a:srgbClr val="000000"/>
                </a:solidFill>
              </a:rPr>
              <a:t>coordinator</a:t>
            </a:r>
            <a:endParaRPr lang="ja-JP" altLang="en-US" sz="1200" dirty="0"/>
          </a:p>
        </p:txBody>
      </p:sp>
      <p:sp>
        <p:nvSpPr>
          <p:cNvPr id="19" name="楕円 18">
            <a:extLst>
              <a:ext uri="{FF2B5EF4-FFF2-40B4-BE49-F238E27FC236}">
                <a16:creationId xmlns:a16="http://schemas.microsoft.com/office/drawing/2014/main" id="{BE4E6D14-AFC5-59E0-8870-48978E2A8ECE}"/>
              </a:ext>
            </a:extLst>
          </p:cNvPr>
          <p:cNvSpPr/>
          <p:nvPr/>
        </p:nvSpPr>
        <p:spPr>
          <a:xfrm>
            <a:off x="3082521" y="378339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2" name="直線コネクタ 21">
            <a:extLst>
              <a:ext uri="{FF2B5EF4-FFF2-40B4-BE49-F238E27FC236}">
                <a16:creationId xmlns:a16="http://schemas.microsoft.com/office/drawing/2014/main" id="{2B0E95C7-6FC9-0369-5498-98875B91CF27}"/>
              </a:ext>
            </a:extLst>
          </p:cNvPr>
          <p:cNvCxnSpPr>
            <a:cxnSpLocks/>
          </p:cNvCxnSpPr>
          <p:nvPr/>
        </p:nvCxnSpPr>
        <p:spPr>
          <a:xfrm flipH="1">
            <a:off x="3945194" y="3613150"/>
            <a:ext cx="20381" cy="624029"/>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56FA055-9303-406B-3651-5D816698657E}"/>
              </a:ext>
            </a:extLst>
          </p:cNvPr>
          <p:cNvCxnSpPr>
            <a:cxnSpLocks/>
          </p:cNvCxnSpPr>
          <p:nvPr/>
        </p:nvCxnSpPr>
        <p:spPr>
          <a:xfrm flipV="1">
            <a:off x="2722760" y="3608577"/>
            <a:ext cx="1253042" cy="44907"/>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8F15DDF-C80E-B14C-8B39-CC1BABBE03E0}"/>
              </a:ext>
            </a:extLst>
          </p:cNvPr>
          <p:cNvCxnSpPr>
            <a:cxnSpLocks/>
          </p:cNvCxnSpPr>
          <p:nvPr/>
        </p:nvCxnSpPr>
        <p:spPr>
          <a:xfrm flipH="1">
            <a:off x="2673559" y="3642537"/>
            <a:ext cx="51894" cy="605590"/>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直線コネクタ 80">
            <a:extLst>
              <a:ext uri="{FF2B5EF4-FFF2-40B4-BE49-F238E27FC236}">
                <a16:creationId xmlns:a16="http://schemas.microsoft.com/office/drawing/2014/main" id="{2828DFA4-1FA1-9024-F705-93C038413030}"/>
              </a:ext>
            </a:extLst>
          </p:cNvPr>
          <p:cNvCxnSpPr>
            <a:cxnSpLocks/>
          </p:cNvCxnSpPr>
          <p:nvPr/>
        </p:nvCxnSpPr>
        <p:spPr>
          <a:xfrm flipV="1">
            <a:off x="2683320" y="4229631"/>
            <a:ext cx="1272064" cy="7892"/>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BE45784B-7BBA-7BD3-3B66-7789B87BB550}"/>
              </a:ext>
            </a:extLst>
          </p:cNvPr>
          <p:cNvCxnSpPr>
            <a:cxnSpLocks/>
          </p:cNvCxnSpPr>
          <p:nvPr/>
        </p:nvCxnSpPr>
        <p:spPr>
          <a:xfrm flipV="1">
            <a:off x="2256053" y="4058242"/>
            <a:ext cx="544297" cy="374058"/>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6" name="テキスト ボックス 85">
            <a:extLst>
              <a:ext uri="{FF2B5EF4-FFF2-40B4-BE49-F238E27FC236}">
                <a16:creationId xmlns:a16="http://schemas.microsoft.com/office/drawing/2014/main" id="{44A3FB9E-2535-1AA4-8824-C70E304B9080}"/>
              </a:ext>
            </a:extLst>
          </p:cNvPr>
          <p:cNvSpPr txBox="1"/>
          <p:nvPr/>
        </p:nvSpPr>
        <p:spPr>
          <a:xfrm>
            <a:off x="1724025" y="4354401"/>
            <a:ext cx="1292225" cy="461665"/>
          </a:xfrm>
          <a:prstGeom prst="rect">
            <a:avLst/>
          </a:prstGeom>
          <a:noFill/>
        </p:spPr>
        <p:txBody>
          <a:bodyPr wrap="square">
            <a:spAutoFit/>
          </a:bodyPr>
          <a:lstStyle/>
          <a:p>
            <a:r>
              <a:rPr lang="en-US" altLang="ja-JP" sz="1200" dirty="0">
                <a:solidFill>
                  <a:srgbClr val="000000"/>
                </a:solidFill>
              </a:rPr>
              <a:t>Engine Compartment</a:t>
            </a:r>
            <a:endParaRPr lang="ja-JP" altLang="en-US" sz="1200" dirty="0"/>
          </a:p>
        </p:txBody>
      </p:sp>
      <p:grpSp>
        <p:nvGrpSpPr>
          <p:cNvPr id="104" name="グループ化 103">
            <a:extLst>
              <a:ext uri="{FF2B5EF4-FFF2-40B4-BE49-F238E27FC236}">
                <a16:creationId xmlns:a16="http://schemas.microsoft.com/office/drawing/2014/main" id="{309D2D8F-2F51-2AAD-6578-E5242DD38E65}"/>
              </a:ext>
            </a:extLst>
          </p:cNvPr>
          <p:cNvGrpSpPr/>
          <p:nvPr/>
        </p:nvGrpSpPr>
        <p:grpSpPr>
          <a:xfrm>
            <a:off x="3980384" y="2894300"/>
            <a:ext cx="2594678" cy="1357022"/>
            <a:chOff x="3980384" y="2894300"/>
            <a:chExt cx="2594678" cy="1357022"/>
          </a:xfrm>
        </p:grpSpPr>
        <p:cxnSp>
          <p:nvCxnSpPr>
            <p:cNvPr id="89" name="直線コネクタ 88">
              <a:extLst>
                <a:ext uri="{FF2B5EF4-FFF2-40B4-BE49-F238E27FC236}">
                  <a16:creationId xmlns:a16="http://schemas.microsoft.com/office/drawing/2014/main" id="{18E79065-31D7-8D76-56DB-2E44CC45C920}"/>
                </a:ext>
              </a:extLst>
            </p:cNvPr>
            <p:cNvCxnSpPr>
              <a:cxnSpLocks/>
            </p:cNvCxnSpPr>
            <p:nvPr/>
          </p:nvCxnSpPr>
          <p:spPr>
            <a:xfrm flipH="1">
              <a:off x="3980384" y="3578805"/>
              <a:ext cx="17543" cy="67251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1A2E2753-B803-BF06-4420-84AB7DEC3334}"/>
                </a:ext>
              </a:extLst>
            </p:cNvPr>
            <p:cNvCxnSpPr>
              <a:cxnSpLocks/>
            </p:cNvCxnSpPr>
            <p:nvPr/>
          </p:nvCxnSpPr>
          <p:spPr>
            <a:xfrm flipH="1">
              <a:off x="4002509" y="2894300"/>
              <a:ext cx="410688" cy="684505"/>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A8DB6BE-83EE-0964-A400-668786E3C274}"/>
                </a:ext>
              </a:extLst>
            </p:cNvPr>
            <p:cNvCxnSpPr>
              <a:cxnSpLocks/>
            </p:cNvCxnSpPr>
            <p:nvPr/>
          </p:nvCxnSpPr>
          <p:spPr>
            <a:xfrm flipH="1" flipV="1">
              <a:off x="4424164" y="2894300"/>
              <a:ext cx="1795661" cy="21983"/>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B5F456E7-302B-24AF-4966-18F6DF0A4797}"/>
                </a:ext>
              </a:extLst>
            </p:cNvPr>
            <p:cNvCxnSpPr>
              <a:cxnSpLocks/>
            </p:cNvCxnSpPr>
            <p:nvPr/>
          </p:nvCxnSpPr>
          <p:spPr>
            <a:xfrm flipH="1">
              <a:off x="3989155" y="4215538"/>
              <a:ext cx="2416561" cy="1599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3238FD3D-CD9E-EFF1-4DA1-2BFC7E5555F7}"/>
                </a:ext>
              </a:extLst>
            </p:cNvPr>
            <p:cNvCxnSpPr>
              <a:cxnSpLocks/>
            </p:cNvCxnSpPr>
            <p:nvPr/>
          </p:nvCxnSpPr>
          <p:spPr>
            <a:xfrm>
              <a:off x="6210868" y="2916058"/>
              <a:ext cx="364194" cy="714972"/>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60E3698B-91CE-0AA7-A2F9-4D89D02E20C8}"/>
                </a:ext>
              </a:extLst>
            </p:cNvPr>
            <p:cNvCxnSpPr>
              <a:cxnSpLocks/>
            </p:cNvCxnSpPr>
            <p:nvPr/>
          </p:nvCxnSpPr>
          <p:spPr>
            <a:xfrm flipH="1">
              <a:off x="6384193" y="3631030"/>
              <a:ext cx="190869" cy="59135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105" name="直線コネクタ 104">
            <a:extLst>
              <a:ext uri="{FF2B5EF4-FFF2-40B4-BE49-F238E27FC236}">
                <a16:creationId xmlns:a16="http://schemas.microsoft.com/office/drawing/2014/main" id="{50CB069C-5E2C-D095-7EA9-589B79DE7963}"/>
              </a:ext>
            </a:extLst>
          </p:cNvPr>
          <p:cNvCxnSpPr>
            <a:cxnSpLocks/>
          </p:cNvCxnSpPr>
          <p:nvPr/>
        </p:nvCxnSpPr>
        <p:spPr>
          <a:xfrm flipV="1">
            <a:off x="5480052" y="4111194"/>
            <a:ext cx="85290" cy="35427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1A5B7C04-A1F6-73F7-B952-CCB92AC32BDA}"/>
              </a:ext>
            </a:extLst>
          </p:cNvPr>
          <p:cNvSpPr txBox="1"/>
          <p:nvPr/>
        </p:nvSpPr>
        <p:spPr>
          <a:xfrm>
            <a:off x="4701793" y="4390907"/>
            <a:ext cx="1641808" cy="276999"/>
          </a:xfrm>
          <a:prstGeom prst="rect">
            <a:avLst/>
          </a:prstGeom>
          <a:noFill/>
        </p:spPr>
        <p:txBody>
          <a:bodyPr wrap="square">
            <a:spAutoFit/>
          </a:bodyPr>
          <a:lstStyle/>
          <a:p>
            <a:r>
              <a:rPr lang="en-US" altLang="ja-JP" sz="1200" dirty="0">
                <a:solidFill>
                  <a:srgbClr val="000000"/>
                </a:solidFill>
              </a:rPr>
              <a:t>Cabin Room</a:t>
            </a:r>
            <a:endParaRPr lang="ja-JP" altLang="en-US" sz="1200" dirty="0"/>
          </a:p>
        </p:txBody>
      </p:sp>
      <p:sp>
        <p:nvSpPr>
          <p:cNvPr id="110" name="テキスト ボックス 109">
            <a:extLst>
              <a:ext uri="{FF2B5EF4-FFF2-40B4-BE49-F238E27FC236}">
                <a16:creationId xmlns:a16="http://schemas.microsoft.com/office/drawing/2014/main" id="{47B281D2-5CA8-DC2C-7A07-03C31571552C}"/>
              </a:ext>
            </a:extLst>
          </p:cNvPr>
          <p:cNvSpPr txBox="1"/>
          <p:nvPr/>
        </p:nvSpPr>
        <p:spPr>
          <a:xfrm>
            <a:off x="1205806" y="3004972"/>
            <a:ext cx="236130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S8.2: In-vehicle to In-vehicle (functional compartment)</a:t>
            </a:r>
            <a:endParaRPr lang="ja-JP" altLang="ja-JP" sz="1200" dirty="0">
              <a:effectLst/>
            </a:endParaRPr>
          </a:p>
        </p:txBody>
      </p:sp>
      <p:cxnSp>
        <p:nvCxnSpPr>
          <p:cNvPr id="112" name="直線コネクタ 111">
            <a:extLst>
              <a:ext uri="{FF2B5EF4-FFF2-40B4-BE49-F238E27FC236}">
                <a16:creationId xmlns:a16="http://schemas.microsoft.com/office/drawing/2014/main" id="{B4A4A6E3-1040-1C8C-9845-8903D4ACC3DE}"/>
              </a:ext>
            </a:extLst>
          </p:cNvPr>
          <p:cNvCxnSpPr>
            <a:cxnSpLocks/>
          </p:cNvCxnSpPr>
          <p:nvPr/>
        </p:nvCxnSpPr>
        <p:spPr>
          <a:xfrm>
            <a:off x="3152721" y="3360519"/>
            <a:ext cx="405266" cy="49978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日付プレースホルダー 1">
            <a:extLst>
              <a:ext uri="{FF2B5EF4-FFF2-40B4-BE49-F238E27FC236}">
                <a16:creationId xmlns:a16="http://schemas.microsoft.com/office/drawing/2014/main" id="{AF3B9D3F-F5A8-14FE-2218-55CCDC2786C0}"/>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849445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7159D7D-D89B-6BC8-EA35-F841E86BD032}"/>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7FDB395F-B332-8930-DEF9-4E5580ADDC2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737F3F71-BA78-F540-A220-8BF4ED6FE5B8}"/>
              </a:ext>
            </a:extLst>
          </p:cNvPr>
          <p:cNvSpPr>
            <a:spLocks noGrp="1"/>
          </p:cNvSpPr>
          <p:nvPr>
            <p:ph type="title"/>
          </p:nvPr>
        </p:nvSpPr>
        <p:spPr>
          <a:xfrm>
            <a:off x="685800" y="685799"/>
            <a:ext cx="7772400" cy="678730"/>
          </a:xfrm>
        </p:spPr>
        <p:txBody>
          <a:bodyPr/>
          <a:lstStyle/>
          <a:p>
            <a:r>
              <a:rPr lang="en-US" altLang="ja-JP" dirty="0"/>
              <a:t>Channel models and scenarios in IEEE802.15.6ma</a:t>
            </a:r>
            <a:endParaRPr kumimoji="1" lang="ja-JP" altLang="en-US" dirty="0"/>
          </a:p>
        </p:txBody>
      </p:sp>
      <p:pic>
        <p:nvPicPr>
          <p:cNvPr id="57" name="図 56">
            <a:extLst>
              <a:ext uri="{FF2B5EF4-FFF2-40B4-BE49-F238E27FC236}">
                <a16:creationId xmlns:a16="http://schemas.microsoft.com/office/drawing/2014/main" id="{AFE7744B-BD7C-D73D-DE9A-8F4911244ED8}"/>
              </a:ext>
            </a:extLst>
          </p:cNvPr>
          <p:cNvPicPr>
            <a:picLocks noChangeAspect="1"/>
          </p:cNvPicPr>
          <p:nvPr/>
        </p:nvPicPr>
        <p:blipFill>
          <a:blip r:embed="rId2"/>
          <a:stretch>
            <a:fillRect/>
          </a:stretch>
        </p:blipFill>
        <p:spPr>
          <a:xfrm>
            <a:off x="1738070" y="3553921"/>
            <a:ext cx="5268796" cy="2854139"/>
          </a:xfrm>
          <a:prstGeom prst="rect">
            <a:avLst/>
          </a:prstGeom>
        </p:spPr>
      </p:pic>
      <p:grpSp>
        <p:nvGrpSpPr>
          <p:cNvPr id="106" name="グループ化 105">
            <a:extLst>
              <a:ext uri="{FF2B5EF4-FFF2-40B4-BE49-F238E27FC236}">
                <a16:creationId xmlns:a16="http://schemas.microsoft.com/office/drawing/2014/main" id="{8F95C38F-8FE5-6A61-7C95-A02FE4DAE7B0}"/>
              </a:ext>
            </a:extLst>
          </p:cNvPr>
          <p:cNvGrpSpPr/>
          <p:nvPr/>
        </p:nvGrpSpPr>
        <p:grpSpPr>
          <a:xfrm>
            <a:off x="1100055" y="1431882"/>
            <a:ext cx="6483516" cy="2286025"/>
            <a:chOff x="61460" y="1901293"/>
            <a:chExt cx="8974756" cy="3164413"/>
          </a:xfrm>
        </p:grpSpPr>
        <p:grpSp>
          <p:nvGrpSpPr>
            <p:cNvPr id="58" name="グループ化 57">
              <a:extLst>
                <a:ext uri="{FF2B5EF4-FFF2-40B4-BE49-F238E27FC236}">
                  <a16:creationId xmlns:a16="http://schemas.microsoft.com/office/drawing/2014/main" id="{3137DC93-FF98-50AE-357E-BBA5B7DB95CC}"/>
                </a:ext>
              </a:extLst>
            </p:cNvPr>
            <p:cNvGrpSpPr/>
            <p:nvPr/>
          </p:nvGrpSpPr>
          <p:grpSpPr>
            <a:xfrm>
              <a:off x="2583422" y="2857417"/>
              <a:ext cx="5380855" cy="2042941"/>
              <a:chOff x="914400" y="1593575"/>
              <a:chExt cx="7599285" cy="2885209"/>
            </a:xfrm>
          </p:grpSpPr>
          <p:cxnSp>
            <p:nvCxnSpPr>
              <p:cNvPr id="59" name="直線コネクタ 58">
                <a:extLst>
                  <a:ext uri="{FF2B5EF4-FFF2-40B4-BE49-F238E27FC236}">
                    <a16:creationId xmlns:a16="http://schemas.microsoft.com/office/drawing/2014/main" id="{49F4B09C-EA69-ACEA-1B8F-C724C256D2E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048BC48-5F9A-E79E-1458-E066BBF8456B}"/>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552442D-A829-1D07-6282-666AF41F078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EDF46CB-0FD5-7B82-E5D1-A672514ECA37}"/>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D066C1A-00F4-C773-5C1E-49A12F93EFD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DDBEC74-A5E4-8B28-C5BF-B10648A15653}"/>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E33C061-7A1F-2E5C-0324-E958E8EFF95C}"/>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8DAC169-2076-DC25-7700-DE7452633D59}"/>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D7DEF688-0CB3-D811-370B-F507C0D12AC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68" name="楕円 67">
                <a:extLst>
                  <a:ext uri="{FF2B5EF4-FFF2-40B4-BE49-F238E27FC236}">
                    <a16:creationId xmlns:a16="http://schemas.microsoft.com/office/drawing/2014/main" id="{5C1E6925-F96F-C27C-BFFF-A6752E1E1A57}"/>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sp>
          <p:nvSpPr>
            <p:cNvPr id="69" name="楕円 68">
              <a:extLst>
                <a:ext uri="{FF2B5EF4-FFF2-40B4-BE49-F238E27FC236}">
                  <a16:creationId xmlns:a16="http://schemas.microsoft.com/office/drawing/2014/main" id="{B52FE615-1CBE-1520-C1A3-3F1B61D55A37}"/>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0" name="楕円 69">
              <a:extLst>
                <a:ext uri="{FF2B5EF4-FFF2-40B4-BE49-F238E27FC236}">
                  <a16:creationId xmlns:a16="http://schemas.microsoft.com/office/drawing/2014/main" id="{F87354A1-6262-1256-2723-A706A0CCF646}"/>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1" name="楕円 70">
              <a:extLst>
                <a:ext uri="{FF2B5EF4-FFF2-40B4-BE49-F238E27FC236}">
                  <a16:creationId xmlns:a16="http://schemas.microsoft.com/office/drawing/2014/main" id="{8ABAFA9B-E9D2-9CFA-B47C-3FDB9D87AE50}"/>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grpSp>
          <p:nvGrpSpPr>
            <p:cNvPr id="72" name="グループ化 71">
              <a:extLst>
                <a:ext uri="{FF2B5EF4-FFF2-40B4-BE49-F238E27FC236}">
                  <a16:creationId xmlns:a16="http://schemas.microsoft.com/office/drawing/2014/main" id="{E82A26C2-42D1-79A1-0CBF-8E01A613A00B}"/>
                </a:ext>
              </a:extLst>
            </p:cNvPr>
            <p:cNvGrpSpPr/>
            <p:nvPr/>
          </p:nvGrpSpPr>
          <p:grpSpPr>
            <a:xfrm>
              <a:off x="4374144" y="2958452"/>
              <a:ext cx="791286" cy="1260246"/>
              <a:chOff x="3233366" y="3967563"/>
              <a:chExt cx="791286" cy="1260246"/>
            </a:xfrm>
          </p:grpSpPr>
          <p:sp>
            <p:nvSpPr>
              <p:cNvPr id="73" name="楕円 72">
                <a:extLst>
                  <a:ext uri="{FF2B5EF4-FFF2-40B4-BE49-F238E27FC236}">
                    <a16:creationId xmlns:a16="http://schemas.microsoft.com/office/drawing/2014/main" id="{52B86717-44A6-CC30-1B18-7AE0329161ED}"/>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p>
            </p:txBody>
          </p:sp>
          <p:sp>
            <p:nvSpPr>
              <p:cNvPr id="74" name="四角形: 角を丸くする 73">
                <a:extLst>
                  <a:ext uri="{FF2B5EF4-FFF2-40B4-BE49-F238E27FC236}">
                    <a16:creationId xmlns:a16="http://schemas.microsoft.com/office/drawing/2014/main" id="{C8392520-7683-DE20-2596-2FD7AEBE539E}"/>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5" name="四角形: 角を丸くする 74">
                <a:extLst>
                  <a:ext uri="{FF2B5EF4-FFF2-40B4-BE49-F238E27FC236}">
                    <a16:creationId xmlns:a16="http://schemas.microsoft.com/office/drawing/2014/main" id="{11BC0B07-590E-CF9D-0C8A-1ADA46EDD05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sp>
            <p:nvSpPr>
              <p:cNvPr id="76" name="四角形: 角を丸くする 75">
                <a:extLst>
                  <a:ext uri="{FF2B5EF4-FFF2-40B4-BE49-F238E27FC236}">
                    <a16:creationId xmlns:a16="http://schemas.microsoft.com/office/drawing/2014/main" id="{B2DFC8A6-4485-671B-1388-41D61DEFE080}"/>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a:p>
            </p:txBody>
          </p:sp>
        </p:grpSp>
        <p:sp>
          <p:nvSpPr>
            <p:cNvPr id="77" name="楕円 76">
              <a:extLst>
                <a:ext uri="{FF2B5EF4-FFF2-40B4-BE49-F238E27FC236}">
                  <a16:creationId xmlns:a16="http://schemas.microsoft.com/office/drawing/2014/main" id="{E3F0EB90-598B-BF0B-7599-BC9444620C7A}"/>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78" name="楕円 77">
              <a:extLst>
                <a:ext uri="{FF2B5EF4-FFF2-40B4-BE49-F238E27FC236}">
                  <a16:creationId xmlns:a16="http://schemas.microsoft.com/office/drawing/2014/main" id="{825652C0-B355-7C12-5989-B5A0861F8709}"/>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pic>
          <p:nvPicPr>
            <p:cNvPr id="79" name="図 78" descr="アイコン&#10;&#10;自動的に生成された説明">
              <a:extLst>
                <a:ext uri="{FF2B5EF4-FFF2-40B4-BE49-F238E27FC236}">
                  <a16:creationId xmlns:a16="http://schemas.microsoft.com/office/drawing/2014/main" id="{3CD8B6BE-44D9-4D32-0A95-C30501111DD5}"/>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80" name="楕円 79">
              <a:extLst>
                <a:ext uri="{FF2B5EF4-FFF2-40B4-BE49-F238E27FC236}">
                  <a16:creationId xmlns:a16="http://schemas.microsoft.com/office/drawing/2014/main" id="{34BA084C-0AA8-5C97-B23C-7B7F31C68B0F}"/>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81" name="直線矢印コネクタ 80">
              <a:extLst>
                <a:ext uri="{FF2B5EF4-FFF2-40B4-BE49-F238E27FC236}">
                  <a16:creationId xmlns:a16="http://schemas.microsoft.com/office/drawing/2014/main" id="{192A9602-9B8F-4298-DC36-B6C8A193C638}"/>
                </a:ext>
              </a:extLst>
            </p:cNvPr>
            <p:cNvCxnSpPr>
              <a:cxnSpLocks/>
              <a:endCxn id="69"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82" name="テキスト ボックス 81">
              <a:extLst>
                <a:ext uri="{FF2B5EF4-FFF2-40B4-BE49-F238E27FC236}">
                  <a16:creationId xmlns:a16="http://schemas.microsoft.com/office/drawing/2014/main" id="{B9D0D101-1219-1928-3A30-B9E5D1EA2D30}"/>
                </a:ext>
              </a:extLst>
            </p:cNvPr>
            <p:cNvSpPr txBox="1"/>
            <p:nvPr/>
          </p:nvSpPr>
          <p:spPr>
            <a:xfrm>
              <a:off x="4383326" y="1901293"/>
              <a:ext cx="298732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S11:</a:t>
              </a:r>
              <a:r>
                <a:rPr lang="ja-JP" altLang="en-US" sz="1050" dirty="0">
                  <a:solidFill>
                    <a:srgbClr val="000000"/>
                  </a:solidFill>
                </a:rPr>
                <a:t> </a:t>
              </a:r>
              <a:r>
                <a:rPr lang="en-US" altLang="ja-JP" sz="1050" dirty="0">
                  <a:solidFill>
                    <a:srgbClr val="000000"/>
                  </a:solidFill>
                </a:rPr>
                <a:t>On-vehicle to on-vehicle (LOS)</a:t>
              </a:r>
              <a:endParaRPr lang="ja-JP" altLang="ja-JP" sz="1050" dirty="0">
                <a:effectLst/>
              </a:endParaRPr>
            </a:p>
          </p:txBody>
        </p:sp>
        <p:sp>
          <p:nvSpPr>
            <p:cNvPr id="83" name="テキスト ボックス 82">
              <a:extLst>
                <a:ext uri="{FF2B5EF4-FFF2-40B4-BE49-F238E27FC236}">
                  <a16:creationId xmlns:a16="http://schemas.microsoft.com/office/drawing/2014/main" id="{17DC5B18-231E-3AC1-D462-6DE06A607DB1}"/>
                </a:ext>
              </a:extLst>
            </p:cNvPr>
            <p:cNvSpPr txBox="1"/>
            <p:nvPr/>
          </p:nvSpPr>
          <p:spPr>
            <a:xfrm>
              <a:off x="3194220" y="3797363"/>
              <a:ext cx="1638201" cy="798820"/>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S8: In-vehicle to In-vehicle (sedan)</a:t>
              </a:r>
              <a:endParaRPr lang="ja-JP" altLang="ja-JP" sz="1050" dirty="0">
                <a:effectLst/>
              </a:endParaRPr>
            </a:p>
          </p:txBody>
        </p:sp>
        <p:sp>
          <p:nvSpPr>
            <p:cNvPr id="84" name="テキスト ボックス 83">
              <a:extLst>
                <a:ext uri="{FF2B5EF4-FFF2-40B4-BE49-F238E27FC236}">
                  <a16:creationId xmlns:a16="http://schemas.microsoft.com/office/drawing/2014/main" id="{1A21894B-C25B-D703-F388-7F9FC409CADF}"/>
                </a:ext>
              </a:extLst>
            </p:cNvPr>
            <p:cNvSpPr txBox="1"/>
            <p:nvPr/>
          </p:nvSpPr>
          <p:spPr>
            <a:xfrm>
              <a:off x="1164870" y="2127021"/>
              <a:ext cx="2233650"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S13:</a:t>
              </a:r>
              <a:r>
                <a:rPr lang="ja-JP" altLang="en-US" sz="1050" dirty="0">
                  <a:solidFill>
                    <a:srgbClr val="000000"/>
                  </a:solidFill>
                </a:rPr>
                <a:t> </a:t>
              </a:r>
              <a:r>
                <a:rPr lang="en-US" altLang="ja-JP" sz="1050" dirty="0">
                  <a:solidFill>
                    <a:srgbClr val="000000"/>
                  </a:solidFill>
                </a:rPr>
                <a:t>On-vehicle to external (LOS)</a:t>
              </a:r>
              <a:endParaRPr lang="ja-JP" altLang="ja-JP" sz="1050" dirty="0">
                <a:effectLst/>
              </a:endParaRPr>
            </a:p>
          </p:txBody>
        </p:sp>
        <p:cxnSp>
          <p:nvCxnSpPr>
            <p:cNvPr id="85" name="直線矢印コネクタ 84">
              <a:extLst>
                <a:ext uri="{FF2B5EF4-FFF2-40B4-BE49-F238E27FC236}">
                  <a16:creationId xmlns:a16="http://schemas.microsoft.com/office/drawing/2014/main" id="{D4EA10A2-80B6-D0BE-3A3B-A83BE9FFC302}"/>
                </a:ext>
              </a:extLst>
            </p:cNvPr>
            <p:cNvCxnSpPr>
              <a:cxnSpLocks/>
              <a:endCxn id="77"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5978E74E-DA21-ECBB-4113-C02DB0A57F39}"/>
                </a:ext>
              </a:extLst>
            </p:cNvPr>
            <p:cNvCxnSpPr>
              <a:stCxn id="83" idx="0"/>
            </p:cNvCxnSpPr>
            <p:nvPr/>
          </p:nvCxnSpPr>
          <p:spPr>
            <a:xfrm flipV="1">
              <a:off x="4013320" y="3496435"/>
              <a:ext cx="417851"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E6333D96-D7DF-F9EA-2D5A-C273B12A04C2}"/>
                </a:ext>
              </a:extLst>
            </p:cNvPr>
            <p:cNvCxnSpPr>
              <a:cxnSpLocks/>
              <a:endCxn id="82" idx="2"/>
            </p:cNvCxnSpPr>
            <p:nvPr/>
          </p:nvCxnSpPr>
          <p:spPr>
            <a:xfrm flipV="1">
              <a:off x="5367666" y="2497745"/>
              <a:ext cx="509321" cy="24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線コネクタ 87">
              <a:extLst>
                <a:ext uri="{FF2B5EF4-FFF2-40B4-BE49-F238E27FC236}">
                  <a16:creationId xmlns:a16="http://schemas.microsoft.com/office/drawing/2014/main" id="{CE69DAA6-88AE-C19B-2584-9CC97C37DF53}"/>
                </a:ext>
              </a:extLst>
            </p:cNvPr>
            <p:cNvCxnSpPr>
              <a:cxnSpLocks/>
              <a:endCxn id="84" idx="2"/>
            </p:cNvCxnSpPr>
            <p:nvPr/>
          </p:nvCxnSpPr>
          <p:spPr>
            <a:xfrm flipV="1">
              <a:off x="1771967" y="2723474"/>
              <a:ext cx="509729" cy="99611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F4B2DA91-C108-CEB8-871B-6F2737BA57FE}"/>
                </a:ext>
              </a:extLst>
            </p:cNvPr>
            <p:cNvCxnSpPr>
              <a:cxnSpLocks/>
              <a:stCxn id="80" idx="5"/>
              <a:endCxn id="78"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6DE3F022-DB97-5B3D-DC19-95AAC76EB3D3}"/>
                </a:ext>
              </a:extLst>
            </p:cNvPr>
            <p:cNvCxnSpPr>
              <a:cxnSpLocks/>
              <a:stCxn id="78" idx="6"/>
              <a:endCxn id="71"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91" name="テキスト ボックス 90">
              <a:extLst>
                <a:ext uri="{FF2B5EF4-FFF2-40B4-BE49-F238E27FC236}">
                  <a16:creationId xmlns:a16="http://schemas.microsoft.com/office/drawing/2014/main" id="{F32499D7-93B9-AB5F-A3B7-F9D92F7C3475}"/>
                </a:ext>
              </a:extLst>
            </p:cNvPr>
            <p:cNvSpPr txBox="1"/>
            <p:nvPr/>
          </p:nvSpPr>
          <p:spPr>
            <a:xfrm>
              <a:off x="2347335" y="2835448"/>
              <a:ext cx="1572494"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S9: In-vehicle to On-vehicle</a:t>
              </a:r>
              <a:endParaRPr lang="ja-JP" altLang="ja-JP" sz="1050" dirty="0">
                <a:effectLst/>
              </a:endParaRPr>
            </a:p>
          </p:txBody>
        </p:sp>
        <p:cxnSp>
          <p:nvCxnSpPr>
            <p:cNvPr id="92" name="直線コネクタ 91">
              <a:extLst>
                <a:ext uri="{FF2B5EF4-FFF2-40B4-BE49-F238E27FC236}">
                  <a16:creationId xmlns:a16="http://schemas.microsoft.com/office/drawing/2014/main" id="{BD1A2C56-B437-5E1C-2FC3-B59BE29E4FCF}"/>
                </a:ext>
              </a:extLst>
            </p:cNvPr>
            <p:cNvCxnSpPr>
              <a:cxnSpLocks/>
              <a:endCxn id="91" idx="2"/>
            </p:cNvCxnSpPr>
            <p:nvPr/>
          </p:nvCxnSpPr>
          <p:spPr>
            <a:xfrm flipV="1">
              <a:off x="3048816" y="3431900"/>
              <a:ext cx="84765" cy="2696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3" name="楕円 92">
              <a:extLst>
                <a:ext uri="{FF2B5EF4-FFF2-40B4-BE49-F238E27FC236}">
                  <a16:creationId xmlns:a16="http://schemas.microsoft.com/office/drawing/2014/main" id="{B34075AE-7F2B-D81C-3365-ACA5540C2D08}"/>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4" name="直線矢印コネクタ 93">
              <a:extLst>
                <a:ext uri="{FF2B5EF4-FFF2-40B4-BE49-F238E27FC236}">
                  <a16:creationId xmlns:a16="http://schemas.microsoft.com/office/drawing/2014/main" id="{7B4CDF93-36DC-E739-42CB-7C9101D0284E}"/>
                </a:ext>
              </a:extLst>
            </p:cNvPr>
            <p:cNvCxnSpPr>
              <a:cxnSpLocks/>
              <a:endCxn id="78"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6F1DD79A-0E13-A0C3-AD98-67A73F6EEB0D}"/>
                </a:ext>
              </a:extLst>
            </p:cNvPr>
            <p:cNvCxnSpPr>
              <a:cxnSpLocks/>
              <a:stCxn id="96" idx="0"/>
            </p:cNvCxnSpPr>
            <p:nvPr/>
          </p:nvCxnSpPr>
          <p:spPr>
            <a:xfrm flipH="1" flipV="1">
              <a:off x="1553033"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6" name="テキスト ボックス 95">
              <a:extLst>
                <a:ext uri="{FF2B5EF4-FFF2-40B4-BE49-F238E27FC236}">
                  <a16:creationId xmlns:a16="http://schemas.microsoft.com/office/drawing/2014/main" id="{4808D1D4-05EC-4C8E-6311-6595391DB42D}"/>
                </a:ext>
              </a:extLst>
            </p:cNvPr>
            <p:cNvSpPr txBox="1"/>
            <p:nvPr/>
          </p:nvSpPr>
          <p:spPr>
            <a:xfrm>
              <a:off x="576026" y="4269351"/>
              <a:ext cx="2129688"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S14:</a:t>
              </a:r>
              <a:r>
                <a:rPr lang="ja-JP" altLang="en-US" sz="1050" dirty="0">
                  <a:solidFill>
                    <a:srgbClr val="000000"/>
                  </a:solidFill>
                </a:rPr>
                <a:t> </a:t>
              </a:r>
              <a:r>
                <a:rPr lang="en-US" altLang="ja-JP" sz="1050" dirty="0">
                  <a:solidFill>
                    <a:srgbClr val="000000"/>
                  </a:solidFill>
                </a:rPr>
                <a:t>On-vehicle to external (NLOS)</a:t>
              </a:r>
              <a:endParaRPr lang="ja-JP" altLang="ja-JP" sz="1050" dirty="0">
                <a:effectLst/>
              </a:endParaRPr>
            </a:p>
          </p:txBody>
        </p:sp>
        <p:sp>
          <p:nvSpPr>
            <p:cNvPr id="97" name="楕円 96">
              <a:extLst>
                <a:ext uri="{FF2B5EF4-FFF2-40B4-BE49-F238E27FC236}">
                  <a16:creationId xmlns:a16="http://schemas.microsoft.com/office/drawing/2014/main" id="{C7BA9F5C-9B2B-B79E-325A-DF9E82F4579D}"/>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98" name="直線矢印コネクタ 97">
              <a:extLst>
                <a:ext uri="{FF2B5EF4-FFF2-40B4-BE49-F238E27FC236}">
                  <a16:creationId xmlns:a16="http://schemas.microsoft.com/office/drawing/2014/main" id="{88A7AE8C-2A1A-7A5B-DEB1-149F5F788787}"/>
                </a:ext>
              </a:extLst>
            </p:cNvPr>
            <p:cNvCxnSpPr>
              <a:cxnSpLocks/>
              <a:stCxn id="97" idx="0"/>
              <a:endCxn id="69"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EC5835A-47E9-C81C-3C32-EA5FE5A7F86C}"/>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 name="テキスト ボックス 99">
              <a:extLst>
                <a:ext uri="{FF2B5EF4-FFF2-40B4-BE49-F238E27FC236}">
                  <a16:creationId xmlns:a16="http://schemas.microsoft.com/office/drawing/2014/main" id="{F7E2D8DE-8681-F899-E366-D75382B02C15}"/>
                </a:ext>
              </a:extLst>
            </p:cNvPr>
            <p:cNvSpPr txBox="1"/>
            <p:nvPr/>
          </p:nvSpPr>
          <p:spPr>
            <a:xfrm>
              <a:off x="6543484" y="2428251"/>
              <a:ext cx="1954353"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S12:</a:t>
              </a:r>
              <a:r>
                <a:rPr lang="ja-JP" altLang="en-US" sz="1050" dirty="0">
                  <a:solidFill>
                    <a:srgbClr val="000000"/>
                  </a:solidFill>
                </a:rPr>
                <a:t> </a:t>
              </a:r>
              <a:r>
                <a:rPr lang="en-US" altLang="ja-JP" sz="1050" dirty="0">
                  <a:solidFill>
                    <a:srgbClr val="000000"/>
                  </a:solidFill>
                </a:rPr>
                <a:t>On-vehicle to on-vehicle (NLOS)</a:t>
              </a:r>
              <a:endParaRPr lang="ja-JP" altLang="ja-JP" sz="1050" dirty="0">
                <a:effectLst/>
              </a:endParaRPr>
            </a:p>
          </p:txBody>
        </p:sp>
        <p:sp>
          <p:nvSpPr>
            <p:cNvPr id="101" name="楕円 100">
              <a:extLst>
                <a:ext uri="{FF2B5EF4-FFF2-40B4-BE49-F238E27FC236}">
                  <a16:creationId xmlns:a16="http://schemas.microsoft.com/office/drawing/2014/main" id="{784F22DA-F1F2-B31A-CA0A-5156D396812A}"/>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sp>
          <p:nvSpPr>
            <p:cNvPr id="102" name="楕円 101">
              <a:extLst>
                <a:ext uri="{FF2B5EF4-FFF2-40B4-BE49-F238E27FC236}">
                  <a16:creationId xmlns:a16="http://schemas.microsoft.com/office/drawing/2014/main" id="{559D19ED-8CF2-4D4B-2156-64486E9939C6}"/>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p>
          </p:txBody>
        </p:sp>
        <p:cxnSp>
          <p:nvCxnSpPr>
            <p:cNvPr id="103" name="直線矢印コネクタ 102">
              <a:extLst>
                <a:ext uri="{FF2B5EF4-FFF2-40B4-BE49-F238E27FC236}">
                  <a16:creationId xmlns:a16="http://schemas.microsoft.com/office/drawing/2014/main" id="{AAA5FAAA-EC06-B042-22BA-58F2E2109663}"/>
                </a:ext>
              </a:extLst>
            </p:cNvPr>
            <p:cNvCxnSpPr>
              <a:cxnSpLocks/>
              <a:stCxn id="101" idx="6"/>
              <a:endCxn id="102"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9B244FA4-B367-DFDF-1366-753AAA569518}"/>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52EAE887-F413-86FA-F6F2-0BDD7BC155BA}"/>
                </a:ext>
              </a:extLst>
            </p:cNvPr>
            <p:cNvSpPr txBox="1"/>
            <p:nvPr/>
          </p:nvSpPr>
          <p:spPr>
            <a:xfrm>
              <a:off x="7281194" y="3024332"/>
              <a:ext cx="1755022" cy="596452"/>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050" dirty="0">
                  <a:solidFill>
                    <a:srgbClr val="000000"/>
                  </a:solidFill>
                </a:rPr>
                <a:t>S10:</a:t>
              </a:r>
              <a:r>
                <a:rPr lang="ja-JP" altLang="en-US" sz="1050" dirty="0">
                  <a:solidFill>
                    <a:srgbClr val="000000"/>
                  </a:solidFill>
                </a:rPr>
                <a:t> </a:t>
              </a:r>
              <a:r>
                <a:rPr lang="en-US" altLang="ja-JP" sz="1050" dirty="0">
                  <a:solidFill>
                    <a:srgbClr val="000000"/>
                  </a:solidFill>
                </a:rPr>
                <a:t>In vehicle to External</a:t>
              </a:r>
              <a:endParaRPr lang="ja-JP" altLang="ja-JP" sz="1050" dirty="0">
                <a:effectLst/>
              </a:endParaRPr>
            </a:p>
          </p:txBody>
        </p:sp>
      </p:grpSp>
      <p:sp>
        <p:nvSpPr>
          <p:cNvPr id="2" name="日付プレースホルダー 1">
            <a:extLst>
              <a:ext uri="{FF2B5EF4-FFF2-40B4-BE49-F238E27FC236}">
                <a16:creationId xmlns:a16="http://schemas.microsoft.com/office/drawing/2014/main" id="{B4D77C40-2AC8-3D0E-6D4B-A1624AF15F22}"/>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90140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28</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of VBAN</a:t>
            </a:r>
            <a:endParaRPr kumimoji="1" lang="ja-JP" altLang="en-US" sz="2800" dirty="0"/>
          </a:p>
        </p:txBody>
      </p:sp>
      <p:grpSp>
        <p:nvGrpSpPr>
          <p:cNvPr id="103" name="グループ化 102">
            <a:extLst>
              <a:ext uri="{FF2B5EF4-FFF2-40B4-BE49-F238E27FC236}">
                <a16:creationId xmlns:a16="http://schemas.microsoft.com/office/drawing/2014/main" id="{A3B4F211-13F6-F522-F98F-CBF06AC0AC46}"/>
              </a:ext>
            </a:extLst>
          </p:cNvPr>
          <p:cNvGrpSpPr/>
          <p:nvPr/>
        </p:nvGrpSpPr>
        <p:grpSpPr>
          <a:xfrm>
            <a:off x="2583422" y="2857417"/>
            <a:ext cx="5380855" cy="2042941"/>
            <a:chOff x="914400" y="1593575"/>
            <a:chExt cx="7599285" cy="2885209"/>
          </a:xfrm>
        </p:grpSpPr>
        <p:cxnSp>
          <p:nvCxnSpPr>
            <p:cNvPr id="104" name="直線コネクタ 103">
              <a:extLst>
                <a:ext uri="{FF2B5EF4-FFF2-40B4-BE49-F238E27FC236}">
                  <a16:creationId xmlns:a16="http://schemas.microsoft.com/office/drawing/2014/main" id="{7309A7B7-461F-11B4-2611-59D9D373C13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18C42B2A-B551-BC20-2C6A-EB88FD120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D6FF229A-05F7-1413-E6C6-9CE559E671B3}"/>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EDAF530-7DCA-18C0-CFEC-AC1F48F7FB82}"/>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C713B085-E9D1-8E78-0E6C-D539A0530F90}"/>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CE8DC9C0-2E3F-8823-1D54-451A01CA4B18}"/>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61BB91DB-0F90-9AFC-5CA3-E795B1381F18}"/>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08FA23F9-9029-97A3-DE12-ED36472F5D7C}"/>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12" name="楕円 111">
              <a:extLst>
                <a:ext uri="{FF2B5EF4-FFF2-40B4-BE49-F238E27FC236}">
                  <a16:creationId xmlns:a16="http://schemas.microsoft.com/office/drawing/2014/main" id="{D074DF66-0C6E-6AD5-45D9-70C2FF1B6A41}"/>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楕円 112">
              <a:extLst>
                <a:ext uri="{FF2B5EF4-FFF2-40B4-BE49-F238E27FC236}">
                  <a16:creationId xmlns:a16="http://schemas.microsoft.com/office/drawing/2014/main" id="{2B38C4CE-855A-A09E-EC53-2BC5CF3B8BC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14" name="楕円 113">
            <a:extLst>
              <a:ext uri="{FF2B5EF4-FFF2-40B4-BE49-F238E27FC236}">
                <a16:creationId xmlns:a16="http://schemas.microsoft.com/office/drawing/2014/main" id="{CCA68CF6-55A5-B43C-E46E-B6BB223356FD}"/>
              </a:ext>
            </a:extLst>
          </p:cNvPr>
          <p:cNvSpPr/>
          <p:nvPr/>
        </p:nvSpPr>
        <p:spPr>
          <a:xfrm>
            <a:off x="6105364" y="267141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15" name="楕円 114">
            <a:extLst>
              <a:ext uri="{FF2B5EF4-FFF2-40B4-BE49-F238E27FC236}">
                <a16:creationId xmlns:a16="http://schemas.microsoft.com/office/drawing/2014/main" id="{36150F33-8734-379D-BBAE-D4BC9E3F27BA}"/>
              </a:ext>
            </a:extLst>
          </p:cNvPr>
          <p:cNvSpPr/>
          <p:nvPr/>
        </p:nvSpPr>
        <p:spPr>
          <a:xfrm>
            <a:off x="4431173" y="26904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16" name="楕円 115">
            <a:extLst>
              <a:ext uri="{FF2B5EF4-FFF2-40B4-BE49-F238E27FC236}">
                <a16:creationId xmlns:a16="http://schemas.microsoft.com/office/drawing/2014/main" id="{E80A5582-B1F8-F512-2F8B-A951249887C3}"/>
              </a:ext>
            </a:extLst>
          </p:cNvPr>
          <p:cNvSpPr/>
          <p:nvPr/>
        </p:nvSpPr>
        <p:spPr>
          <a:xfrm>
            <a:off x="4078583" y="33376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117" name="グループ化 116">
            <a:extLst>
              <a:ext uri="{FF2B5EF4-FFF2-40B4-BE49-F238E27FC236}">
                <a16:creationId xmlns:a16="http://schemas.microsoft.com/office/drawing/2014/main" id="{94CA2B42-123C-91B8-D373-EE88490A0930}"/>
              </a:ext>
            </a:extLst>
          </p:cNvPr>
          <p:cNvGrpSpPr/>
          <p:nvPr/>
        </p:nvGrpSpPr>
        <p:grpSpPr>
          <a:xfrm>
            <a:off x="4374144" y="2958452"/>
            <a:ext cx="791286" cy="1260246"/>
            <a:chOff x="3233366" y="3967563"/>
            <a:chExt cx="791286" cy="1260246"/>
          </a:xfrm>
        </p:grpSpPr>
        <p:sp>
          <p:nvSpPr>
            <p:cNvPr id="118" name="楕円 117">
              <a:extLst>
                <a:ext uri="{FF2B5EF4-FFF2-40B4-BE49-F238E27FC236}">
                  <a16:creationId xmlns:a16="http://schemas.microsoft.com/office/drawing/2014/main" id="{F04FEFFE-50AA-DC63-21DA-847709996871}"/>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119" name="四角形: 角を丸くする 118">
              <a:extLst>
                <a:ext uri="{FF2B5EF4-FFF2-40B4-BE49-F238E27FC236}">
                  <a16:creationId xmlns:a16="http://schemas.microsoft.com/office/drawing/2014/main" id="{FE0F92CD-102C-01AA-48CD-15F8AD756308}"/>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20" name="四角形: 角を丸くする 119">
              <a:extLst>
                <a:ext uri="{FF2B5EF4-FFF2-40B4-BE49-F238E27FC236}">
                  <a16:creationId xmlns:a16="http://schemas.microsoft.com/office/drawing/2014/main" id="{FF48B8EA-F107-EC95-F084-21A6807C72C7}"/>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21" name="四角形: 角を丸くする 120">
              <a:extLst>
                <a:ext uri="{FF2B5EF4-FFF2-40B4-BE49-F238E27FC236}">
                  <a16:creationId xmlns:a16="http://schemas.microsoft.com/office/drawing/2014/main" id="{1C33D505-8C39-9FD2-6AB2-5D652DB81153}"/>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122" name="楕円 121">
            <a:extLst>
              <a:ext uri="{FF2B5EF4-FFF2-40B4-BE49-F238E27FC236}">
                <a16:creationId xmlns:a16="http://schemas.microsoft.com/office/drawing/2014/main" id="{1A6A6708-892D-5B33-51DD-F45796A03EDD}"/>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23" name="楕円 122">
            <a:extLst>
              <a:ext uri="{FF2B5EF4-FFF2-40B4-BE49-F238E27FC236}">
                <a16:creationId xmlns:a16="http://schemas.microsoft.com/office/drawing/2014/main" id="{D6080655-DBFD-3F16-7760-20C0515E8C9E}"/>
              </a:ext>
            </a:extLst>
          </p:cNvPr>
          <p:cNvSpPr/>
          <p:nvPr/>
        </p:nvSpPr>
        <p:spPr>
          <a:xfrm>
            <a:off x="2465367" y="375813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pic>
        <p:nvPicPr>
          <p:cNvPr id="124" name="図 123" descr="アイコン&#10;&#10;自動的に生成された説明">
            <a:extLst>
              <a:ext uri="{FF2B5EF4-FFF2-40B4-BE49-F238E27FC236}">
                <a16:creationId xmlns:a16="http://schemas.microsoft.com/office/drawing/2014/main" id="{567C5C7D-417D-0306-7C14-CBF7D6C2A763}"/>
              </a:ext>
            </a:extLst>
          </p:cNvPr>
          <p:cNvPicPr>
            <a:picLocks noChangeAspect="1"/>
          </p:cNvPicPr>
          <p:nvPr/>
        </p:nvPicPr>
        <p:blipFill rotWithShape="1">
          <a:blip r:embed="rId2">
            <a:extLst>
              <a:ext uri="{28A0092B-C50C-407E-A947-70E740481C1C}">
                <a14:useLocalDpi xmlns:a14="http://schemas.microsoft.com/office/drawing/2010/main" val="0"/>
              </a:ext>
            </a:extLst>
          </a:blip>
          <a:srcRect l="6059" t="7408" r="78641" b="52104"/>
          <a:stretch/>
        </p:blipFill>
        <p:spPr>
          <a:xfrm>
            <a:off x="114634" y="2289028"/>
            <a:ext cx="1399025" cy="2776678"/>
          </a:xfrm>
          <a:prstGeom prst="rect">
            <a:avLst/>
          </a:prstGeom>
        </p:spPr>
      </p:pic>
      <p:sp>
        <p:nvSpPr>
          <p:cNvPr id="125" name="楕円 124">
            <a:extLst>
              <a:ext uri="{FF2B5EF4-FFF2-40B4-BE49-F238E27FC236}">
                <a16:creationId xmlns:a16="http://schemas.microsoft.com/office/drawing/2014/main" id="{B0BCBD74-4EB7-7B40-04A8-336333BFEB31}"/>
              </a:ext>
            </a:extLst>
          </p:cNvPr>
          <p:cNvSpPr/>
          <p:nvPr/>
        </p:nvSpPr>
        <p:spPr>
          <a:xfrm>
            <a:off x="1375634" y="355484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26" name="直線矢印コネクタ 125">
            <a:extLst>
              <a:ext uri="{FF2B5EF4-FFF2-40B4-BE49-F238E27FC236}">
                <a16:creationId xmlns:a16="http://schemas.microsoft.com/office/drawing/2014/main" id="{8238EA69-2D7F-AE8A-7636-F85670C6CB60}"/>
              </a:ext>
            </a:extLst>
          </p:cNvPr>
          <p:cNvCxnSpPr>
            <a:cxnSpLocks/>
            <a:endCxn id="114" idx="2"/>
          </p:cNvCxnSpPr>
          <p:nvPr/>
        </p:nvCxnSpPr>
        <p:spPr>
          <a:xfrm flipV="1">
            <a:off x="4629969" y="275378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27" name="テキスト ボックス 126">
            <a:extLst>
              <a:ext uri="{FF2B5EF4-FFF2-40B4-BE49-F238E27FC236}">
                <a16:creationId xmlns:a16="http://schemas.microsoft.com/office/drawing/2014/main" id="{FDB7F9FD-C270-C787-F796-8CD780EF898E}"/>
              </a:ext>
            </a:extLst>
          </p:cNvPr>
          <p:cNvSpPr txBox="1"/>
          <p:nvPr/>
        </p:nvSpPr>
        <p:spPr>
          <a:xfrm>
            <a:off x="4383326" y="1901293"/>
            <a:ext cx="2987320" cy="276999"/>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S11:</a:t>
            </a:r>
            <a:r>
              <a:rPr lang="ja-JP" altLang="en-US" sz="1200" dirty="0">
                <a:solidFill>
                  <a:srgbClr val="000000"/>
                </a:solidFill>
              </a:rPr>
              <a:t> </a:t>
            </a:r>
            <a:r>
              <a:rPr lang="en-US" altLang="ja-JP" sz="1200" dirty="0">
                <a:solidFill>
                  <a:srgbClr val="000000"/>
                </a:solidFill>
              </a:rPr>
              <a:t>On-vehicle to on-vehicle (LOS)</a:t>
            </a:r>
            <a:endParaRPr lang="ja-JP" altLang="ja-JP" sz="1200" dirty="0">
              <a:effectLst/>
            </a:endParaRPr>
          </a:p>
        </p:txBody>
      </p:sp>
      <p:sp>
        <p:nvSpPr>
          <p:cNvPr id="128" name="テキスト ボックス 127">
            <a:extLst>
              <a:ext uri="{FF2B5EF4-FFF2-40B4-BE49-F238E27FC236}">
                <a16:creationId xmlns:a16="http://schemas.microsoft.com/office/drawing/2014/main" id="{9576E034-C65B-9608-FE17-FA6524C7CE89}"/>
              </a:ext>
            </a:extLst>
          </p:cNvPr>
          <p:cNvSpPr txBox="1"/>
          <p:nvPr/>
        </p:nvSpPr>
        <p:spPr>
          <a:xfrm>
            <a:off x="3194220" y="379736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sp>
        <p:nvSpPr>
          <p:cNvPr id="129" name="テキスト ボックス 128">
            <a:extLst>
              <a:ext uri="{FF2B5EF4-FFF2-40B4-BE49-F238E27FC236}">
                <a16:creationId xmlns:a16="http://schemas.microsoft.com/office/drawing/2014/main" id="{8433AB66-1653-FD65-47F5-66181EFE6EEF}"/>
              </a:ext>
            </a:extLst>
          </p:cNvPr>
          <p:cNvSpPr txBox="1"/>
          <p:nvPr/>
        </p:nvSpPr>
        <p:spPr>
          <a:xfrm>
            <a:off x="1164870" y="2127022"/>
            <a:ext cx="2233650"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S13:</a:t>
            </a:r>
            <a:r>
              <a:rPr lang="ja-JP" altLang="en-US" sz="1200" dirty="0">
                <a:solidFill>
                  <a:srgbClr val="000000"/>
                </a:solidFill>
              </a:rPr>
              <a:t> </a:t>
            </a:r>
            <a:r>
              <a:rPr lang="en-US" altLang="ja-JP" sz="1200" dirty="0">
                <a:solidFill>
                  <a:srgbClr val="000000"/>
                </a:solidFill>
              </a:rPr>
              <a:t>On-vehicle to external (LOS)</a:t>
            </a:r>
            <a:endParaRPr lang="ja-JP" altLang="ja-JP" sz="1200" dirty="0">
              <a:effectLst/>
            </a:endParaRPr>
          </a:p>
        </p:txBody>
      </p:sp>
      <p:cxnSp>
        <p:nvCxnSpPr>
          <p:cNvPr id="130" name="直線矢印コネクタ 129">
            <a:extLst>
              <a:ext uri="{FF2B5EF4-FFF2-40B4-BE49-F238E27FC236}">
                <a16:creationId xmlns:a16="http://schemas.microsoft.com/office/drawing/2014/main" id="{080F38A1-1F55-0E4A-235C-94A84472F9F3}"/>
              </a:ext>
            </a:extLst>
          </p:cNvPr>
          <p:cNvCxnSpPr>
            <a:cxnSpLocks/>
            <a:endCxn id="122" idx="2"/>
          </p:cNvCxnSpPr>
          <p:nvPr/>
        </p:nvCxnSpPr>
        <p:spPr>
          <a:xfrm>
            <a:off x="4291158" y="3408777"/>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1" name="直線コネクタ 130">
            <a:extLst>
              <a:ext uri="{FF2B5EF4-FFF2-40B4-BE49-F238E27FC236}">
                <a16:creationId xmlns:a16="http://schemas.microsoft.com/office/drawing/2014/main" id="{CFE5279A-C7DF-D52F-D422-F71F9A09AF41}"/>
              </a:ext>
            </a:extLst>
          </p:cNvPr>
          <p:cNvCxnSpPr>
            <a:stCxn id="128" idx="0"/>
          </p:cNvCxnSpPr>
          <p:nvPr/>
        </p:nvCxnSpPr>
        <p:spPr>
          <a:xfrm flipV="1">
            <a:off x="4013321" y="3496435"/>
            <a:ext cx="417852" cy="300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2" name="直線コネクタ 131">
            <a:extLst>
              <a:ext uri="{FF2B5EF4-FFF2-40B4-BE49-F238E27FC236}">
                <a16:creationId xmlns:a16="http://schemas.microsoft.com/office/drawing/2014/main" id="{6B48ACB8-054D-2C8B-9CCF-3F7CFAB40291}"/>
              </a:ext>
            </a:extLst>
          </p:cNvPr>
          <p:cNvCxnSpPr>
            <a:cxnSpLocks/>
            <a:endCxn id="127" idx="2"/>
          </p:cNvCxnSpPr>
          <p:nvPr/>
        </p:nvCxnSpPr>
        <p:spPr>
          <a:xfrm flipV="1">
            <a:off x="5367666" y="2178292"/>
            <a:ext cx="509320" cy="5614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09442BD2-88E0-7673-4626-609B34BE0371}"/>
              </a:ext>
            </a:extLst>
          </p:cNvPr>
          <p:cNvCxnSpPr>
            <a:cxnSpLocks/>
            <a:endCxn id="129" idx="2"/>
          </p:cNvCxnSpPr>
          <p:nvPr/>
        </p:nvCxnSpPr>
        <p:spPr>
          <a:xfrm flipV="1">
            <a:off x="1771967" y="2588687"/>
            <a:ext cx="509728" cy="113090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直線矢印コネクタ 133">
            <a:extLst>
              <a:ext uri="{FF2B5EF4-FFF2-40B4-BE49-F238E27FC236}">
                <a16:creationId xmlns:a16="http://schemas.microsoft.com/office/drawing/2014/main" id="{F4BF4071-3D19-489F-C185-8F36BEEC0E96}"/>
              </a:ext>
            </a:extLst>
          </p:cNvPr>
          <p:cNvCxnSpPr>
            <a:cxnSpLocks/>
            <a:stCxn id="125" idx="5"/>
            <a:endCxn id="123" idx="2"/>
          </p:cNvCxnSpPr>
          <p:nvPr/>
        </p:nvCxnSpPr>
        <p:spPr>
          <a:xfrm>
            <a:off x="1545318" y="3695462"/>
            <a:ext cx="920049" cy="1450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5" name="直線矢印コネクタ 134">
            <a:extLst>
              <a:ext uri="{FF2B5EF4-FFF2-40B4-BE49-F238E27FC236}">
                <a16:creationId xmlns:a16="http://schemas.microsoft.com/office/drawing/2014/main" id="{8BF122DC-1BF8-1506-26E9-6A57EF5B632D}"/>
              </a:ext>
            </a:extLst>
          </p:cNvPr>
          <p:cNvCxnSpPr>
            <a:cxnSpLocks/>
            <a:stCxn id="123" idx="6"/>
            <a:endCxn id="116" idx="3"/>
          </p:cNvCxnSpPr>
          <p:nvPr/>
        </p:nvCxnSpPr>
        <p:spPr>
          <a:xfrm flipV="1">
            <a:off x="2664164" y="3478262"/>
            <a:ext cx="1443532" cy="36224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36" name="テキスト ボックス 135">
            <a:extLst>
              <a:ext uri="{FF2B5EF4-FFF2-40B4-BE49-F238E27FC236}">
                <a16:creationId xmlns:a16="http://schemas.microsoft.com/office/drawing/2014/main" id="{2DF28BDF-E210-9E76-4FF7-65A958F8C739}"/>
              </a:ext>
            </a:extLst>
          </p:cNvPr>
          <p:cNvSpPr txBox="1"/>
          <p:nvPr/>
        </p:nvSpPr>
        <p:spPr>
          <a:xfrm>
            <a:off x="2347335" y="2835448"/>
            <a:ext cx="157249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S9: In-vehicle to On-vehicle</a:t>
            </a:r>
            <a:endParaRPr lang="ja-JP" altLang="ja-JP" sz="1200" dirty="0">
              <a:effectLst/>
            </a:endParaRPr>
          </a:p>
        </p:txBody>
      </p:sp>
      <p:cxnSp>
        <p:nvCxnSpPr>
          <p:cNvPr id="137" name="直線コネクタ 136">
            <a:extLst>
              <a:ext uri="{FF2B5EF4-FFF2-40B4-BE49-F238E27FC236}">
                <a16:creationId xmlns:a16="http://schemas.microsoft.com/office/drawing/2014/main" id="{9C55AD86-4B67-C5BA-3FCF-407DAE4956A2}"/>
              </a:ext>
            </a:extLst>
          </p:cNvPr>
          <p:cNvCxnSpPr>
            <a:cxnSpLocks/>
            <a:endCxn id="136" idx="2"/>
          </p:cNvCxnSpPr>
          <p:nvPr/>
        </p:nvCxnSpPr>
        <p:spPr>
          <a:xfrm flipV="1">
            <a:off x="3048816" y="3297113"/>
            <a:ext cx="84766" cy="40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8" name="楕円 137">
            <a:extLst>
              <a:ext uri="{FF2B5EF4-FFF2-40B4-BE49-F238E27FC236}">
                <a16:creationId xmlns:a16="http://schemas.microsoft.com/office/drawing/2014/main" id="{381BB1B0-E740-E29C-1948-33600A76DD2C}"/>
              </a:ext>
            </a:extLst>
          </p:cNvPr>
          <p:cNvSpPr/>
          <p:nvPr/>
        </p:nvSpPr>
        <p:spPr>
          <a:xfrm>
            <a:off x="61460" y="349145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39" name="直線矢印コネクタ 138">
            <a:extLst>
              <a:ext uri="{FF2B5EF4-FFF2-40B4-BE49-F238E27FC236}">
                <a16:creationId xmlns:a16="http://schemas.microsoft.com/office/drawing/2014/main" id="{D008C603-DFCC-6D11-614D-5DEF66E1B82E}"/>
              </a:ext>
            </a:extLst>
          </p:cNvPr>
          <p:cNvCxnSpPr>
            <a:cxnSpLocks/>
            <a:endCxn id="123" idx="3"/>
          </p:cNvCxnSpPr>
          <p:nvPr/>
        </p:nvCxnSpPr>
        <p:spPr>
          <a:xfrm>
            <a:off x="199568" y="3643989"/>
            <a:ext cx="2294912" cy="25476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0" name="直線コネクタ 139">
            <a:extLst>
              <a:ext uri="{FF2B5EF4-FFF2-40B4-BE49-F238E27FC236}">
                <a16:creationId xmlns:a16="http://schemas.microsoft.com/office/drawing/2014/main" id="{939C789B-905D-FA82-1506-B283C5E8BEFD}"/>
              </a:ext>
            </a:extLst>
          </p:cNvPr>
          <p:cNvCxnSpPr>
            <a:cxnSpLocks/>
            <a:stCxn id="141" idx="0"/>
          </p:cNvCxnSpPr>
          <p:nvPr/>
        </p:nvCxnSpPr>
        <p:spPr>
          <a:xfrm flipH="1" flipV="1">
            <a:off x="1553034" y="3808729"/>
            <a:ext cx="87837" cy="46062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1" name="テキスト ボックス 140">
            <a:extLst>
              <a:ext uri="{FF2B5EF4-FFF2-40B4-BE49-F238E27FC236}">
                <a16:creationId xmlns:a16="http://schemas.microsoft.com/office/drawing/2014/main" id="{8E4A5A15-88A0-1242-70AE-EBD6205CDB92}"/>
              </a:ext>
            </a:extLst>
          </p:cNvPr>
          <p:cNvSpPr txBox="1"/>
          <p:nvPr/>
        </p:nvSpPr>
        <p:spPr>
          <a:xfrm>
            <a:off x="576026" y="4269351"/>
            <a:ext cx="2129689"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S14:</a:t>
            </a:r>
            <a:r>
              <a:rPr lang="ja-JP" altLang="en-US" sz="1200" dirty="0">
                <a:solidFill>
                  <a:srgbClr val="000000"/>
                </a:solidFill>
              </a:rPr>
              <a:t> </a:t>
            </a:r>
            <a:r>
              <a:rPr lang="en-US" altLang="ja-JP" sz="1200" dirty="0">
                <a:solidFill>
                  <a:srgbClr val="000000"/>
                </a:solidFill>
              </a:rPr>
              <a:t>On-vehicle to external (NLOS)</a:t>
            </a:r>
            <a:endParaRPr lang="ja-JP" altLang="ja-JP" sz="1200" dirty="0">
              <a:effectLst/>
            </a:endParaRPr>
          </a:p>
        </p:txBody>
      </p:sp>
      <p:sp>
        <p:nvSpPr>
          <p:cNvPr id="142" name="楕円 141">
            <a:extLst>
              <a:ext uri="{FF2B5EF4-FFF2-40B4-BE49-F238E27FC236}">
                <a16:creationId xmlns:a16="http://schemas.microsoft.com/office/drawing/2014/main" id="{B2D3FFD7-01BB-6878-1DAA-B3214BDEB98A}"/>
              </a:ext>
            </a:extLst>
          </p:cNvPr>
          <p:cNvSpPr/>
          <p:nvPr/>
        </p:nvSpPr>
        <p:spPr>
          <a:xfrm>
            <a:off x="5668068" y="42652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43" name="直線矢印コネクタ 142">
            <a:extLst>
              <a:ext uri="{FF2B5EF4-FFF2-40B4-BE49-F238E27FC236}">
                <a16:creationId xmlns:a16="http://schemas.microsoft.com/office/drawing/2014/main" id="{9E27BA76-768A-0AC2-7EBA-660A6F773FB5}"/>
              </a:ext>
            </a:extLst>
          </p:cNvPr>
          <p:cNvCxnSpPr>
            <a:cxnSpLocks/>
            <a:stCxn id="142" idx="0"/>
            <a:endCxn id="114" idx="4"/>
          </p:cNvCxnSpPr>
          <p:nvPr/>
        </p:nvCxnSpPr>
        <p:spPr>
          <a:xfrm flipV="1">
            <a:off x="5767467" y="2836158"/>
            <a:ext cx="437296" cy="14291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4" name="直線コネクタ 143">
            <a:extLst>
              <a:ext uri="{FF2B5EF4-FFF2-40B4-BE49-F238E27FC236}">
                <a16:creationId xmlns:a16="http://schemas.microsoft.com/office/drawing/2014/main" id="{C7395AC0-D48B-0938-9A2A-394A418C8AA1}"/>
              </a:ext>
            </a:extLst>
          </p:cNvPr>
          <p:cNvCxnSpPr>
            <a:cxnSpLocks/>
          </p:cNvCxnSpPr>
          <p:nvPr/>
        </p:nvCxnSpPr>
        <p:spPr>
          <a:xfrm flipV="1">
            <a:off x="6056993" y="2890157"/>
            <a:ext cx="698238" cy="4456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5" name="テキスト ボックス 144">
            <a:extLst>
              <a:ext uri="{FF2B5EF4-FFF2-40B4-BE49-F238E27FC236}">
                <a16:creationId xmlns:a16="http://schemas.microsoft.com/office/drawing/2014/main" id="{0DA3FBA9-0863-8D33-EF0C-E173A66DAD8C}"/>
              </a:ext>
            </a:extLst>
          </p:cNvPr>
          <p:cNvSpPr txBox="1"/>
          <p:nvPr/>
        </p:nvSpPr>
        <p:spPr>
          <a:xfrm>
            <a:off x="6543484" y="2428250"/>
            <a:ext cx="195435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S12:</a:t>
            </a:r>
            <a:r>
              <a:rPr lang="ja-JP" altLang="en-US" sz="1200" dirty="0">
                <a:solidFill>
                  <a:srgbClr val="000000"/>
                </a:solidFill>
              </a:rPr>
              <a:t> </a:t>
            </a:r>
            <a:r>
              <a:rPr lang="en-US" altLang="ja-JP" sz="1200" dirty="0">
                <a:solidFill>
                  <a:srgbClr val="000000"/>
                </a:solidFill>
              </a:rPr>
              <a:t>On-vehicle to on-vehicle (NLOS)</a:t>
            </a:r>
            <a:endParaRPr lang="ja-JP" altLang="ja-JP" sz="1200" dirty="0">
              <a:effectLst/>
            </a:endParaRPr>
          </a:p>
        </p:txBody>
      </p:sp>
      <p:sp>
        <p:nvSpPr>
          <p:cNvPr id="146" name="楕円 145">
            <a:extLst>
              <a:ext uri="{FF2B5EF4-FFF2-40B4-BE49-F238E27FC236}">
                <a16:creationId xmlns:a16="http://schemas.microsoft.com/office/drawing/2014/main" id="{3D94C221-58CF-DE4C-5146-3D6B50715532}"/>
              </a:ext>
            </a:extLst>
          </p:cNvPr>
          <p:cNvSpPr/>
          <p:nvPr/>
        </p:nvSpPr>
        <p:spPr>
          <a:xfrm>
            <a:off x="7171849" y="36954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47" name="楕円 146">
            <a:extLst>
              <a:ext uri="{FF2B5EF4-FFF2-40B4-BE49-F238E27FC236}">
                <a16:creationId xmlns:a16="http://schemas.microsoft.com/office/drawing/2014/main" id="{27AD24D5-D541-21EA-6B44-7D03ED810794}"/>
              </a:ext>
            </a:extLst>
          </p:cNvPr>
          <p:cNvSpPr/>
          <p:nvPr/>
        </p:nvSpPr>
        <p:spPr>
          <a:xfrm>
            <a:off x="8789398" y="35354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48" name="直線矢印コネクタ 147">
            <a:extLst>
              <a:ext uri="{FF2B5EF4-FFF2-40B4-BE49-F238E27FC236}">
                <a16:creationId xmlns:a16="http://schemas.microsoft.com/office/drawing/2014/main" id="{DD43E522-3C61-6080-8EA5-D59154367FA5}"/>
              </a:ext>
            </a:extLst>
          </p:cNvPr>
          <p:cNvCxnSpPr>
            <a:cxnSpLocks/>
            <a:stCxn id="146" idx="6"/>
            <a:endCxn id="147" idx="2"/>
          </p:cNvCxnSpPr>
          <p:nvPr/>
        </p:nvCxnSpPr>
        <p:spPr>
          <a:xfrm flipV="1">
            <a:off x="7370646" y="3617802"/>
            <a:ext cx="1418752" cy="160030"/>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49" name="直線コネクタ 148">
            <a:extLst>
              <a:ext uri="{FF2B5EF4-FFF2-40B4-BE49-F238E27FC236}">
                <a16:creationId xmlns:a16="http://schemas.microsoft.com/office/drawing/2014/main" id="{31F2BA36-32B7-79A6-EA83-A3D0F2D9C0FA}"/>
              </a:ext>
            </a:extLst>
          </p:cNvPr>
          <p:cNvCxnSpPr>
            <a:cxnSpLocks/>
          </p:cNvCxnSpPr>
          <p:nvPr/>
        </p:nvCxnSpPr>
        <p:spPr>
          <a:xfrm flipH="1">
            <a:off x="8267681" y="3440482"/>
            <a:ext cx="90240" cy="2463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テキスト ボックス 149">
            <a:extLst>
              <a:ext uri="{FF2B5EF4-FFF2-40B4-BE49-F238E27FC236}">
                <a16:creationId xmlns:a16="http://schemas.microsoft.com/office/drawing/2014/main" id="{2B03F667-C807-B647-236F-BB86C4140B91}"/>
              </a:ext>
            </a:extLst>
          </p:cNvPr>
          <p:cNvSpPr txBox="1"/>
          <p:nvPr/>
        </p:nvSpPr>
        <p:spPr>
          <a:xfrm>
            <a:off x="7281194" y="3024332"/>
            <a:ext cx="1755022"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S10:</a:t>
            </a:r>
            <a:r>
              <a:rPr lang="ja-JP" altLang="en-US" sz="1200" dirty="0">
                <a:solidFill>
                  <a:srgbClr val="000000"/>
                </a:solidFill>
              </a:rPr>
              <a:t> </a:t>
            </a:r>
            <a:r>
              <a:rPr lang="en-US" altLang="ja-JP" sz="1200" dirty="0">
                <a:solidFill>
                  <a:srgbClr val="000000"/>
                </a:solidFill>
              </a:rPr>
              <a:t>In vehicle to External</a:t>
            </a:r>
            <a:endParaRPr lang="ja-JP" altLang="ja-JP" sz="1200" dirty="0">
              <a:effectLst/>
            </a:endParaRPr>
          </a:p>
        </p:txBody>
      </p:sp>
      <p:sp>
        <p:nvSpPr>
          <p:cNvPr id="2" name="日付プレースホルダー 1">
            <a:extLst>
              <a:ext uri="{FF2B5EF4-FFF2-40B4-BE49-F238E27FC236}">
                <a16:creationId xmlns:a16="http://schemas.microsoft.com/office/drawing/2014/main" id="{F1D922A5-46A1-ECAF-F3BD-4A9E5654D1EF}"/>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064251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29</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0" y="650875"/>
            <a:ext cx="3336925" cy="374650"/>
          </a:xfrm>
        </p:spPr>
        <p:txBody>
          <a:bodyPr/>
          <a:lstStyle/>
          <a:p>
            <a:r>
              <a:rPr lang="en-US" altLang="ja-JP" dirty="0"/>
              <a:t>Scenario 8</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31300" y="1022507"/>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2223352988"/>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8</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8.1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8.1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grpSp>
        <p:nvGrpSpPr>
          <p:cNvPr id="4" name="グループ化 3">
            <a:extLst>
              <a:ext uri="{FF2B5EF4-FFF2-40B4-BE49-F238E27FC236}">
                <a16:creationId xmlns:a16="http://schemas.microsoft.com/office/drawing/2014/main" id="{D707FEF1-90D8-94BD-DD74-BB2CC674391C}"/>
              </a:ext>
            </a:extLst>
          </p:cNvPr>
          <p:cNvGrpSpPr/>
          <p:nvPr/>
        </p:nvGrpSpPr>
        <p:grpSpPr>
          <a:xfrm>
            <a:off x="1764272" y="1663358"/>
            <a:ext cx="5380855" cy="2042941"/>
            <a:chOff x="914400" y="1593575"/>
            <a:chExt cx="7599285" cy="2885209"/>
          </a:xfrm>
        </p:grpSpPr>
        <p:cxnSp>
          <p:nvCxnSpPr>
            <p:cNvPr id="7" name="直線コネクタ 6">
              <a:extLst>
                <a:ext uri="{FF2B5EF4-FFF2-40B4-BE49-F238E27FC236}">
                  <a16:creationId xmlns:a16="http://schemas.microsoft.com/office/drawing/2014/main" id="{D793BA7E-2A46-7628-390D-DCA0DB80797C}"/>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A3182A3-4076-A16B-F85A-28A4F4152C9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930A8B7-7127-1165-254F-F8B90E7079B9}"/>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B675E57-C936-1280-C0F8-13DCC8DFD8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04CCFF2-C934-4A71-4C57-41608CA193CC}"/>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0E2BE4C-54D0-E0BB-E01D-18B4FE0464EA}"/>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5CE765B-88ED-B4D2-602B-CEEF4D688AC1}"/>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00EA321-1ECF-148E-5DEB-D78B8BA39682}"/>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D40F63AE-7A3B-90DA-1655-DBEEAC74D189}"/>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楕円 15">
              <a:extLst>
                <a:ext uri="{FF2B5EF4-FFF2-40B4-BE49-F238E27FC236}">
                  <a16:creationId xmlns:a16="http://schemas.microsoft.com/office/drawing/2014/main" id="{BC2FFCA4-918A-B2D6-3462-DDFB00E9730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7" name="楕円 16">
            <a:extLst>
              <a:ext uri="{FF2B5EF4-FFF2-40B4-BE49-F238E27FC236}">
                <a16:creationId xmlns:a16="http://schemas.microsoft.com/office/drawing/2014/main" id="{94538922-A9EE-1EB5-C6AB-1E31147B1015}"/>
              </a:ext>
            </a:extLst>
          </p:cNvPr>
          <p:cNvSpPr/>
          <p:nvPr/>
        </p:nvSpPr>
        <p:spPr>
          <a:xfrm>
            <a:off x="3259433" y="214358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grpSp>
        <p:nvGrpSpPr>
          <p:cNvPr id="18" name="グループ化 17">
            <a:extLst>
              <a:ext uri="{FF2B5EF4-FFF2-40B4-BE49-F238E27FC236}">
                <a16:creationId xmlns:a16="http://schemas.microsoft.com/office/drawing/2014/main" id="{B2D0594D-F97C-366C-D251-9F9832F136F0}"/>
              </a:ext>
            </a:extLst>
          </p:cNvPr>
          <p:cNvGrpSpPr/>
          <p:nvPr/>
        </p:nvGrpSpPr>
        <p:grpSpPr>
          <a:xfrm>
            <a:off x="3554994" y="1764393"/>
            <a:ext cx="791286" cy="1260246"/>
            <a:chOff x="3233366" y="3967563"/>
            <a:chExt cx="791286" cy="1260246"/>
          </a:xfrm>
        </p:grpSpPr>
        <p:sp>
          <p:nvSpPr>
            <p:cNvPr id="19" name="楕円 18">
              <a:extLst>
                <a:ext uri="{FF2B5EF4-FFF2-40B4-BE49-F238E27FC236}">
                  <a16:creationId xmlns:a16="http://schemas.microsoft.com/office/drawing/2014/main" id="{CF07B1EB-C4EC-636C-CDEF-9043BB3A1526}"/>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20" name="四角形: 角を丸くする 19">
              <a:extLst>
                <a:ext uri="{FF2B5EF4-FFF2-40B4-BE49-F238E27FC236}">
                  <a16:creationId xmlns:a16="http://schemas.microsoft.com/office/drawing/2014/main" id="{202B44CC-3F72-C749-4EAF-96BA11F81303}"/>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21" name="四角形: 角を丸くする 20">
              <a:extLst>
                <a:ext uri="{FF2B5EF4-FFF2-40B4-BE49-F238E27FC236}">
                  <a16:creationId xmlns:a16="http://schemas.microsoft.com/office/drawing/2014/main" id="{B5FC5AF8-BE53-7FAB-8297-844174A37BB6}"/>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22" name="四角形: 角を丸くする 21">
              <a:extLst>
                <a:ext uri="{FF2B5EF4-FFF2-40B4-BE49-F238E27FC236}">
                  <a16:creationId xmlns:a16="http://schemas.microsoft.com/office/drawing/2014/main" id="{13D6FFAD-8CDA-4B6D-A463-D210BF9B760D}"/>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23" name="楕円 22">
            <a:extLst>
              <a:ext uri="{FF2B5EF4-FFF2-40B4-BE49-F238E27FC236}">
                <a16:creationId xmlns:a16="http://schemas.microsoft.com/office/drawing/2014/main" id="{8FDD333A-9C0F-06EC-FCEC-AD2B4CC1965E}"/>
              </a:ext>
            </a:extLst>
          </p:cNvPr>
          <p:cNvSpPr/>
          <p:nvPr/>
        </p:nvSpPr>
        <p:spPr>
          <a:xfrm>
            <a:off x="3782557" y="222000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4" name="楕円 23">
            <a:extLst>
              <a:ext uri="{FF2B5EF4-FFF2-40B4-BE49-F238E27FC236}">
                <a16:creationId xmlns:a16="http://schemas.microsoft.com/office/drawing/2014/main" id="{29BBA281-7DA8-83EB-5B5C-BC4D487A6853}"/>
              </a:ext>
            </a:extLst>
          </p:cNvPr>
          <p:cNvSpPr/>
          <p:nvPr/>
        </p:nvSpPr>
        <p:spPr>
          <a:xfrm>
            <a:off x="2320384" y="250279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5" name="テキスト ボックス 24">
            <a:extLst>
              <a:ext uri="{FF2B5EF4-FFF2-40B4-BE49-F238E27FC236}">
                <a16:creationId xmlns:a16="http://schemas.microsoft.com/office/drawing/2014/main" id="{DECEF4F8-E246-023B-59F0-AE0DD2FFD3FC}"/>
              </a:ext>
            </a:extLst>
          </p:cNvPr>
          <p:cNvSpPr txBox="1"/>
          <p:nvPr/>
        </p:nvSpPr>
        <p:spPr>
          <a:xfrm>
            <a:off x="2400105" y="2735644"/>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26" name="直線矢印コネクタ 25">
            <a:extLst>
              <a:ext uri="{FF2B5EF4-FFF2-40B4-BE49-F238E27FC236}">
                <a16:creationId xmlns:a16="http://schemas.microsoft.com/office/drawing/2014/main" id="{C051F259-03F6-1D09-CC17-14636C682299}"/>
              </a:ext>
            </a:extLst>
          </p:cNvPr>
          <p:cNvCxnSpPr>
            <a:cxnSpLocks/>
            <a:endCxn id="23" idx="2"/>
          </p:cNvCxnSpPr>
          <p:nvPr/>
        </p:nvCxnSpPr>
        <p:spPr>
          <a:xfrm>
            <a:off x="3472008" y="2214718"/>
            <a:ext cx="310549" cy="8765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A55C20C6-48EF-7028-88B1-F4721090EB37}"/>
              </a:ext>
            </a:extLst>
          </p:cNvPr>
          <p:cNvCxnSpPr>
            <a:cxnSpLocks/>
            <a:stCxn id="25" idx="0"/>
          </p:cNvCxnSpPr>
          <p:nvPr/>
        </p:nvCxnSpPr>
        <p:spPr>
          <a:xfrm flipV="1">
            <a:off x="3219206" y="2384189"/>
            <a:ext cx="318150" cy="35145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004193B3-DC32-2E5A-ED01-507AB88C56DE}"/>
              </a:ext>
            </a:extLst>
          </p:cNvPr>
          <p:cNvCxnSpPr>
            <a:cxnSpLocks/>
            <a:endCxn id="17" idx="3"/>
          </p:cNvCxnSpPr>
          <p:nvPr/>
        </p:nvCxnSpPr>
        <p:spPr>
          <a:xfrm flipV="1">
            <a:off x="2515065" y="2284203"/>
            <a:ext cx="773481" cy="279877"/>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1122F543-075D-D529-0C07-7F1812C6FFFA}"/>
              </a:ext>
            </a:extLst>
          </p:cNvPr>
          <p:cNvCxnSpPr>
            <a:cxnSpLocks/>
            <a:stCxn id="25" idx="0"/>
          </p:cNvCxnSpPr>
          <p:nvPr/>
        </p:nvCxnSpPr>
        <p:spPr>
          <a:xfrm flipH="1" flipV="1">
            <a:off x="2863781" y="2442990"/>
            <a:ext cx="355425" cy="29265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楕円 29">
            <a:extLst>
              <a:ext uri="{FF2B5EF4-FFF2-40B4-BE49-F238E27FC236}">
                <a16:creationId xmlns:a16="http://schemas.microsoft.com/office/drawing/2014/main" id="{DEF712F6-5F5D-6BF1-3EDE-DF14E545388E}"/>
              </a:ext>
            </a:extLst>
          </p:cNvPr>
          <p:cNvSpPr/>
          <p:nvPr/>
        </p:nvSpPr>
        <p:spPr>
          <a:xfrm>
            <a:off x="820580" y="185949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31" name="テキスト ボックス 30">
            <a:extLst>
              <a:ext uri="{FF2B5EF4-FFF2-40B4-BE49-F238E27FC236}">
                <a16:creationId xmlns:a16="http://schemas.microsoft.com/office/drawing/2014/main" id="{3DEBA763-0D06-62DC-3B39-ECE0C56A216F}"/>
              </a:ext>
            </a:extLst>
          </p:cNvPr>
          <p:cNvSpPr txBox="1"/>
          <p:nvPr/>
        </p:nvSpPr>
        <p:spPr>
          <a:xfrm>
            <a:off x="1007826" y="1803252"/>
            <a:ext cx="4572000" cy="276999"/>
          </a:xfrm>
          <a:prstGeom prst="rect">
            <a:avLst/>
          </a:prstGeom>
          <a:noFill/>
        </p:spPr>
        <p:txBody>
          <a:bodyPr wrap="square">
            <a:spAutoFit/>
          </a:bodyPr>
          <a:lstStyle/>
          <a:p>
            <a:r>
              <a:rPr lang="en-US" altLang="ja-JP" sz="1200" b="0" dirty="0"/>
              <a:t>Coordinator or node</a:t>
            </a:r>
            <a:endParaRPr lang="ja-JP" altLang="en-US" sz="1200" b="0" dirty="0"/>
          </a:p>
        </p:txBody>
      </p:sp>
      <p:sp>
        <p:nvSpPr>
          <p:cNvPr id="33" name="テキスト ボックス 32">
            <a:extLst>
              <a:ext uri="{FF2B5EF4-FFF2-40B4-BE49-F238E27FC236}">
                <a16:creationId xmlns:a16="http://schemas.microsoft.com/office/drawing/2014/main" id="{216EC3E9-53CB-2A6B-F3AB-C009F55E4F32}"/>
              </a:ext>
            </a:extLst>
          </p:cNvPr>
          <p:cNvSpPr txBox="1"/>
          <p:nvPr/>
        </p:nvSpPr>
        <p:spPr>
          <a:xfrm>
            <a:off x="3881955" y="1280697"/>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34" name="矢印: 右 33">
            <a:extLst>
              <a:ext uri="{FF2B5EF4-FFF2-40B4-BE49-F238E27FC236}">
                <a16:creationId xmlns:a16="http://schemas.microsoft.com/office/drawing/2014/main" id="{C37F7169-EF46-F099-B7A1-3EEA217E3F0B}"/>
              </a:ext>
            </a:extLst>
          </p:cNvPr>
          <p:cNvSpPr/>
          <p:nvPr/>
        </p:nvSpPr>
        <p:spPr>
          <a:xfrm>
            <a:off x="3606014" y="1393909"/>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 name="日付プレースホルダー 2">
            <a:extLst>
              <a:ext uri="{FF2B5EF4-FFF2-40B4-BE49-F238E27FC236}">
                <a16:creationId xmlns:a16="http://schemas.microsoft.com/office/drawing/2014/main" id="{82C014CB-0C76-931A-DFF8-1DD7053C715B}"/>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72776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Background</a:t>
            </a:r>
            <a:endParaRPr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3" name="四角形: 角を丸くする 2">
            <a:extLst>
              <a:ext uri="{FF2B5EF4-FFF2-40B4-BE49-F238E27FC236}">
                <a16:creationId xmlns:a16="http://schemas.microsoft.com/office/drawing/2014/main" id="{B4CE3B5C-B00E-43E6-2942-317F9738E377}"/>
              </a:ext>
            </a:extLst>
          </p:cNvPr>
          <p:cNvSpPr/>
          <p:nvPr/>
        </p:nvSpPr>
        <p:spPr>
          <a:xfrm>
            <a:off x="685800" y="1894353"/>
            <a:ext cx="2510073" cy="938815"/>
          </a:xfrm>
          <a:prstGeom prst="round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IEEE std. IEEE</a:t>
            </a:r>
            <a:r>
              <a:rPr lang="en-US" altLang="ja-JP" dirty="0"/>
              <a:t>802.15.6 -2012</a:t>
            </a:r>
            <a:endParaRPr kumimoji="1" lang="ja-JP" altLang="en-US" dirty="0"/>
          </a:p>
        </p:txBody>
      </p:sp>
      <p:sp>
        <p:nvSpPr>
          <p:cNvPr id="4" name="テキスト ボックス 3">
            <a:extLst>
              <a:ext uri="{FF2B5EF4-FFF2-40B4-BE49-F238E27FC236}">
                <a16:creationId xmlns:a16="http://schemas.microsoft.com/office/drawing/2014/main" id="{21FCF21E-B328-CBCF-EE55-83991A8FB1F0}"/>
              </a:ext>
            </a:extLst>
          </p:cNvPr>
          <p:cNvSpPr txBox="1"/>
          <p:nvPr/>
        </p:nvSpPr>
        <p:spPr>
          <a:xfrm>
            <a:off x="152777" y="3182748"/>
            <a:ext cx="3576119" cy="923330"/>
          </a:xfrm>
          <a:prstGeom prst="rect">
            <a:avLst/>
          </a:prstGeom>
          <a:noFill/>
        </p:spPr>
        <p:txBody>
          <a:bodyPr wrap="square" rtlCol="0">
            <a:spAutoFit/>
          </a:bodyPr>
          <a:lstStyle/>
          <a:p>
            <a:pPr algn="ctr"/>
            <a:r>
              <a:rPr kumimoji="1" lang="en-US" altLang="ja-JP" dirty="0"/>
              <a:t>IEEE802.15.6 for dependable body area networks (BAN) has </a:t>
            </a:r>
            <a:r>
              <a:rPr kumimoji="1" lang="en-US" altLang="ja-JP"/>
              <a:t>been published </a:t>
            </a:r>
            <a:r>
              <a:rPr kumimoji="1" lang="en-US" altLang="ja-JP" dirty="0"/>
              <a:t>in </a:t>
            </a:r>
            <a:r>
              <a:rPr kumimoji="1" lang="en-US" altLang="ja-JP" dirty="0">
                <a:solidFill>
                  <a:srgbClr val="FF0000"/>
                </a:solidFill>
              </a:rPr>
              <a:t>2012.</a:t>
            </a:r>
            <a:endParaRPr kumimoji="1" lang="ja-JP" altLang="en-US" dirty="0">
              <a:solidFill>
                <a:srgbClr val="FF0000"/>
              </a:solidFill>
            </a:endParaRPr>
          </a:p>
        </p:txBody>
      </p:sp>
      <p:sp>
        <p:nvSpPr>
          <p:cNvPr id="5" name="テキスト ボックス 4">
            <a:extLst>
              <a:ext uri="{FF2B5EF4-FFF2-40B4-BE49-F238E27FC236}">
                <a16:creationId xmlns:a16="http://schemas.microsoft.com/office/drawing/2014/main" id="{9EBA06F2-5899-2F31-E33C-B17279A22BB2}"/>
              </a:ext>
            </a:extLst>
          </p:cNvPr>
          <p:cNvSpPr txBox="1"/>
          <p:nvPr/>
        </p:nvSpPr>
        <p:spPr>
          <a:xfrm>
            <a:off x="-68327" y="4455658"/>
            <a:ext cx="4018326" cy="1200329"/>
          </a:xfrm>
          <a:prstGeom prst="rect">
            <a:avLst/>
          </a:prstGeom>
          <a:noFill/>
        </p:spPr>
        <p:txBody>
          <a:bodyPr wrap="square" rtlCol="0">
            <a:spAutoFit/>
          </a:bodyPr>
          <a:lstStyle/>
          <a:p>
            <a:pPr algn="ctr"/>
            <a:r>
              <a:rPr kumimoji="1" lang="en-US" altLang="ja-JP" dirty="0"/>
              <a:t>Narrow band (NB) PHY,</a:t>
            </a:r>
          </a:p>
          <a:p>
            <a:pPr algn="ctr"/>
            <a:r>
              <a:rPr lang="en-US" altLang="ja-JP" dirty="0">
                <a:solidFill>
                  <a:srgbClr val="FF0000"/>
                </a:solidFill>
              </a:rPr>
              <a:t>Ultra wide band (UWB) PHY,</a:t>
            </a:r>
          </a:p>
          <a:p>
            <a:pPr algn="ctr"/>
            <a:r>
              <a:rPr kumimoji="1" lang="en-US" altLang="ja-JP" dirty="0"/>
              <a:t>Human body communication (HBC) PHY</a:t>
            </a:r>
            <a:endParaRPr kumimoji="1" lang="ja-JP" altLang="en-US" dirty="0"/>
          </a:p>
        </p:txBody>
      </p:sp>
      <p:sp>
        <p:nvSpPr>
          <p:cNvPr id="8" name="四角形: 角を丸くする 7">
            <a:extLst>
              <a:ext uri="{FF2B5EF4-FFF2-40B4-BE49-F238E27FC236}">
                <a16:creationId xmlns:a16="http://schemas.microsoft.com/office/drawing/2014/main" id="{79191466-A895-A95F-976D-C9127248D500}"/>
              </a:ext>
            </a:extLst>
          </p:cNvPr>
          <p:cNvSpPr/>
          <p:nvPr/>
        </p:nvSpPr>
        <p:spPr>
          <a:xfrm>
            <a:off x="5522615" y="1729213"/>
            <a:ext cx="3224446" cy="1269096"/>
          </a:xfrm>
          <a:prstGeom prst="round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IEEE</a:t>
            </a:r>
            <a:r>
              <a:rPr lang="en-US" altLang="ja-JP" dirty="0"/>
              <a:t>802.15 TG6ma</a:t>
            </a:r>
          </a:p>
          <a:p>
            <a:pPr algn="ctr"/>
            <a:r>
              <a:rPr kumimoji="1" lang="en-US" altLang="ja-JP" dirty="0"/>
              <a:t>Task group for revision of 802.15.6-2012</a:t>
            </a:r>
            <a:endParaRPr kumimoji="1" lang="ja-JP" altLang="en-US" dirty="0"/>
          </a:p>
        </p:txBody>
      </p:sp>
      <p:sp>
        <p:nvSpPr>
          <p:cNvPr id="10" name="テキスト ボックス 9">
            <a:extLst>
              <a:ext uri="{FF2B5EF4-FFF2-40B4-BE49-F238E27FC236}">
                <a16:creationId xmlns:a16="http://schemas.microsoft.com/office/drawing/2014/main" id="{B1C410A1-2A7D-3377-483C-390A08100CC5}"/>
              </a:ext>
            </a:extLst>
          </p:cNvPr>
          <p:cNvSpPr txBox="1"/>
          <p:nvPr/>
        </p:nvSpPr>
        <p:spPr>
          <a:xfrm>
            <a:off x="5346778" y="3182748"/>
            <a:ext cx="3576119" cy="1200329"/>
          </a:xfrm>
          <a:prstGeom prst="rect">
            <a:avLst/>
          </a:prstGeom>
          <a:noFill/>
        </p:spPr>
        <p:txBody>
          <a:bodyPr wrap="square" rtlCol="0">
            <a:spAutoFit/>
          </a:bodyPr>
          <a:lstStyle/>
          <a:p>
            <a:pPr algn="ctr"/>
            <a:r>
              <a:rPr kumimoji="1" lang="en-US" altLang="ja-JP" dirty="0"/>
              <a:t>In order to achieve more </a:t>
            </a:r>
            <a:r>
              <a:rPr kumimoji="1" lang="en-US" altLang="ja-JP" dirty="0">
                <a:solidFill>
                  <a:srgbClr val="FF0000"/>
                </a:solidFill>
              </a:rPr>
              <a:t>enhanced dependability</a:t>
            </a:r>
            <a:r>
              <a:rPr kumimoji="1" lang="en-US" altLang="ja-JP" dirty="0"/>
              <a:t>, Task group 6ma (TG6ma) is in active.</a:t>
            </a:r>
            <a:endParaRPr kumimoji="1" lang="ja-JP" altLang="en-US" dirty="0">
              <a:solidFill>
                <a:srgbClr val="FF0000"/>
              </a:solidFill>
            </a:endParaRPr>
          </a:p>
        </p:txBody>
      </p:sp>
      <p:sp>
        <p:nvSpPr>
          <p:cNvPr id="12" name="テキスト ボックス 11">
            <a:extLst>
              <a:ext uri="{FF2B5EF4-FFF2-40B4-BE49-F238E27FC236}">
                <a16:creationId xmlns:a16="http://schemas.microsoft.com/office/drawing/2014/main" id="{C02A1B3A-822D-6E18-4635-FF6E752EEF38}"/>
              </a:ext>
            </a:extLst>
          </p:cNvPr>
          <p:cNvSpPr txBox="1"/>
          <p:nvPr/>
        </p:nvSpPr>
        <p:spPr>
          <a:xfrm>
            <a:off x="5125674" y="4455658"/>
            <a:ext cx="4018326" cy="923330"/>
          </a:xfrm>
          <a:prstGeom prst="rect">
            <a:avLst/>
          </a:prstGeom>
          <a:noFill/>
        </p:spPr>
        <p:txBody>
          <a:bodyPr wrap="square" rtlCol="0">
            <a:spAutoFit/>
          </a:bodyPr>
          <a:lstStyle/>
          <a:p>
            <a:pPr algn="ctr"/>
            <a:r>
              <a:rPr lang="en-US" altLang="ja-JP" dirty="0"/>
              <a:t>By focusing on </a:t>
            </a:r>
            <a:r>
              <a:rPr kumimoji="1" lang="en-US" altLang="ja-JP" dirty="0">
                <a:solidFill>
                  <a:srgbClr val="FF0000"/>
                </a:solidFill>
              </a:rPr>
              <a:t>UWB PHY </a:t>
            </a:r>
            <a:r>
              <a:rPr kumimoji="1" lang="en-US" altLang="ja-JP" dirty="0"/>
              <a:t>for more wider applications required higher dependability.</a:t>
            </a:r>
            <a:endParaRPr kumimoji="1" lang="ja-JP" altLang="en-US" dirty="0">
              <a:solidFill>
                <a:srgbClr val="FF0000"/>
              </a:solidFill>
            </a:endParaRPr>
          </a:p>
        </p:txBody>
      </p:sp>
      <p:sp>
        <p:nvSpPr>
          <p:cNvPr id="19" name="矢印: 右 18">
            <a:extLst>
              <a:ext uri="{FF2B5EF4-FFF2-40B4-BE49-F238E27FC236}">
                <a16:creationId xmlns:a16="http://schemas.microsoft.com/office/drawing/2014/main" id="{AA7D1144-578A-8CE3-47D3-2898A9B372DD}"/>
              </a:ext>
            </a:extLst>
          </p:cNvPr>
          <p:cNvSpPr/>
          <p:nvPr/>
        </p:nvSpPr>
        <p:spPr>
          <a:xfrm>
            <a:off x="3277354" y="2118511"/>
            <a:ext cx="2245261" cy="624689"/>
          </a:xfrm>
          <a:prstGeom prst="rightArrow">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10 years…</a:t>
            </a:r>
            <a:endParaRPr kumimoji="1" lang="ja-JP" altLang="en-US" dirty="0"/>
          </a:p>
        </p:txBody>
      </p:sp>
      <p:sp>
        <p:nvSpPr>
          <p:cNvPr id="9" name="日付プレースホルダー 8">
            <a:extLst>
              <a:ext uri="{FF2B5EF4-FFF2-40B4-BE49-F238E27FC236}">
                <a16:creationId xmlns:a16="http://schemas.microsoft.com/office/drawing/2014/main" id="{6DE7E618-1201-727C-6B06-017CE32F89A5}"/>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476818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868624"/>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988177"/>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988177"/>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995048"/>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995048"/>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995048"/>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995048"/>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995048"/>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471908"/>
            <a:ext cx="669708" cy="759870"/>
          </a:xfrm>
          <a:prstGeom prst="rect">
            <a:avLst/>
          </a:prstGeom>
        </p:spPr>
      </p:pic>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0" y="650875"/>
            <a:ext cx="4968875" cy="374650"/>
          </a:xfrm>
        </p:spPr>
        <p:txBody>
          <a:bodyPr/>
          <a:lstStyle/>
          <a:p>
            <a:r>
              <a:rPr lang="en-US" altLang="ja-JP" dirty="0"/>
              <a:t>Channel models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407524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07643" y="1232494"/>
            <a:ext cx="7688555" cy="369332"/>
          </a:xfrm>
          <a:prstGeom prst="rect">
            <a:avLst/>
          </a:prstGeom>
          <a:noFill/>
        </p:spPr>
        <p:txBody>
          <a:bodyPr wrap="square">
            <a:spAutoFit/>
          </a:bodyPr>
          <a:lstStyle/>
          <a:p>
            <a:r>
              <a:rPr lang="en-US" altLang="ja-JP" u="sng" dirty="0"/>
              <a:t>Nodes and coordinator, VBAN and HBAN are in cabin room</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4487502" y="807603"/>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207788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210418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207989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407524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998995"/>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370657"/>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3157109"/>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2011380"/>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52202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2244802"/>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2242623"/>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2226354"/>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2242623"/>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2242623"/>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2220512"/>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2244802"/>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2160253"/>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2162268"/>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295234"/>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4039626"/>
            <a:ext cx="3510435" cy="369332"/>
          </a:xfrm>
          <a:prstGeom prst="rect">
            <a:avLst/>
          </a:prstGeom>
          <a:noFill/>
        </p:spPr>
        <p:txBody>
          <a:bodyPr wrap="square">
            <a:spAutoFit/>
          </a:bodyPr>
          <a:lstStyle/>
          <a:p>
            <a:r>
              <a:rPr lang="en-US" altLang="ja-JP" u="sng" dirty="0"/>
              <a:t>Use case</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extLst>
              <p:ext uri="{D42A27DB-BD31-4B8C-83A1-F6EECF244321}">
                <p14:modId xmlns:p14="http://schemas.microsoft.com/office/powerpoint/2010/main" val="790963088"/>
              </p:ext>
            </p:extLst>
          </p:nvPr>
        </p:nvGraphicFramePr>
        <p:xfrm>
          <a:off x="131299" y="4916113"/>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r>
                        <a:rPr kumimoji="1" lang="en-US" altLang="ja-JP" b="1" dirty="0"/>
                        <a:t>scenario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8.1vv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8.1vh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
        <p:nvSpPr>
          <p:cNvPr id="58" name="楕円 55">
            <a:extLst>
              <a:ext uri="{FF2B5EF4-FFF2-40B4-BE49-F238E27FC236}">
                <a16:creationId xmlns:a16="http://schemas.microsoft.com/office/drawing/2014/main" id="{89F29297-76DF-47DA-91D9-FA96306CFAE8}"/>
              </a:ext>
            </a:extLst>
          </p:cNvPr>
          <p:cNvSpPr/>
          <p:nvPr/>
        </p:nvSpPr>
        <p:spPr>
          <a:xfrm>
            <a:off x="2866848" y="328017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9" name="楕円 55">
            <a:extLst>
              <a:ext uri="{FF2B5EF4-FFF2-40B4-BE49-F238E27FC236}">
                <a16:creationId xmlns:a16="http://schemas.microsoft.com/office/drawing/2014/main" id="{66BDE3C9-A642-4FC0-8939-D998FF9AA5B1}"/>
              </a:ext>
            </a:extLst>
          </p:cNvPr>
          <p:cNvSpPr/>
          <p:nvPr/>
        </p:nvSpPr>
        <p:spPr>
          <a:xfrm>
            <a:off x="8252488" y="3067038"/>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 name="日付プレースホルダー 2">
            <a:extLst>
              <a:ext uri="{FF2B5EF4-FFF2-40B4-BE49-F238E27FC236}">
                <a16:creationId xmlns:a16="http://schemas.microsoft.com/office/drawing/2014/main" id="{6DB34835-C3A0-D69E-8363-330F02AAE00D}"/>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442453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0" y="650875"/>
            <a:ext cx="4284663" cy="374650"/>
          </a:xfrm>
        </p:spPr>
        <p:txBody>
          <a:bodyPr/>
          <a:lstStyle/>
          <a:p>
            <a:r>
              <a:rPr lang="en-US" altLang="ja-JP" dirty="0"/>
              <a:t>Scenario 8.1 for BUS</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07643" y="1015009"/>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4487502" y="807603"/>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28" name="グループ化 27">
            <a:extLst>
              <a:ext uri="{FF2B5EF4-FFF2-40B4-BE49-F238E27FC236}">
                <a16:creationId xmlns:a16="http://schemas.microsoft.com/office/drawing/2014/main" id="{634E3FE7-521A-6002-4E57-BB9ACC62F171}"/>
              </a:ext>
            </a:extLst>
          </p:cNvPr>
          <p:cNvGrpSpPr/>
          <p:nvPr/>
        </p:nvGrpSpPr>
        <p:grpSpPr>
          <a:xfrm>
            <a:off x="905959" y="1926288"/>
            <a:ext cx="7499383" cy="3505358"/>
            <a:chOff x="498554" y="2607633"/>
            <a:chExt cx="6022340" cy="2814959"/>
          </a:xfrm>
        </p:grpSpPr>
        <p:pic>
          <p:nvPicPr>
            <p:cNvPr id="7" name="図 6" descr="図形 が含まれている画像&#10;&#10;自動的に生成された説明">
              <a:extLst>
                <a:ext uri="{FF2B5EF4-FFF2-40B4-BE49-F238E27FC236}">
                  <a16:creationId xmlns:a16="http://schemas.microsoft.com/office/drawing/2014/main" id="{66177A79-DFBD-6F13-3352-35D9F72EE529}"/>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498554" y="3220543"/>
              <a:ext cx="6022340" cy="2202049"/>
            </a:xfrm>
            <a:prstGeom prst="rect">
              <a:avLst/>
            </a:prstGeom>
          </p:spPr>
        </p:pic>
        <p:pic>
          <p:nvPicPr>
            <p:cNvPr id="10" name="図 9" descr="図形&#10;&#10;中程度の精度で自動的に生成された説明">
              <a:extLst>
                <a:ext uri="{FF2B5EF4-FFF2-40B4-BE49-F238E27FC236}">
                  <a16:creationId xmlns:a16="http://schemas.microsoft.com/office/drawing/2014/main" id="{F6B914E7-7A04-F04F-28DD-CB3A3BC95DBA}"/>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1676500" y="3340096"/>
              <a:ext cx="548111" cy="1397177"/>
            </a:xfrm>
            <a:prstGeom prst="rect">
              <a:avLst/>
            </a:prstGeom>
          </p:spPr>
        </p:pic>
        <p:pic>
          <p:nvPicPr>
            <p:cNvPr id="12" name="図 11" descr="図形&#10;&#10;中程度の精度で自動的に生成された説明">
              <a:extLst>
                <a:ext uri="{FF2B5EF4-FFF2-40B4-BE49-F238E27FC236}">
                  <a16:creationId xmlns:a16="http://schemas.microsoft.com/office/drawing/2014/main" id="{43E9FFEE-E360-A118-4E03-3B96A2D387D3}"/>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2297740" y="3340096"/>
              <a:ext cx="548111" cy="1397177"/>
            </a:xfrm>
            <a:prstGeom prst="rect">
              <a:avLst/>
            </a:prstGeom>
          </p:spPr>
        </p:pic>
        <p:pic>
          <p:nvPicPr>
            <p:cNvPr id="14" name="図 13" descr="図形&#10;&#10;中程度の精度で自動的に生成された説明">
              <a:extLst>
                <a:ext uri="{FF2B5EF4-FFF2-40B4-BE49-F238E27FC236}">
                  <a16:creationId xmlns:a16="http://schemas.microsoft.com/office/drawing/2014/main" id="{7F3AB049-FC7D-ECF7-A6E7-6C02F6CE66E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2981756" y="3346967"/>
              <a:ext cx="548111" cy="1397177"/>
            </a:xfrm>
            <a:prstGeom prst="rect">
              <a:avLst/>
            </a:prstGeom>
          </p:spPr>
        </p:pic>
        <p:pic>
          <p:nvPicPr>
            <p:cNvPr id="15" name="図 14" descr="図形&#10;&#10;中程度の精度で自動的に生成された説明">
              <a:extLst>
                <a:ext uri="{FF2B5EF4-FFF2-40B4-BE49-F238E27FC236}">
                  <a16:creationId xmlns:a16="http://schemas.microsoft.com/office/drawing/2014/main" id="{C76D0C09-5F8D-6CBF-AA37-D4C0F5E16C0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17646" y="3346967"/>
              <a:ext cx="548111" cy="1397177"/>
            </a:xfrm>
            <a:prstGeom prst="rect">
              <a:avLst/>
            </a:prstGeom>
          </p:spPr>
        </p:pic>
        <p:pic>
          <p:nvPicPr>
            <p:cNvPr id="16" name="図 15" descr="図形&#10;&#10;中程度の精度で自動的に生成された説明">
              <a:extLst>
                <a:ext uri="{FF2B5EF4-FFF2-40B4-BE49-F238E27FC236}">
                  <a16:creationId xmlns:a16="http://schemas.microsoft.com/office/drawing/2014/main" id="{79AA845A-DEEE-0A20-9A14-FEFF4286E0E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33757" y="3346967"/>
              <a:ext cx="548111" cy="1397177"/>
            </a:xfrm>
            <a:prstGeom prst="rect">
              <a:avLst/>
            </a:prstGeom>
          </p:spPr>
        </p:pic>
        <p:pic>
          <p:nvPicPr>
            <p:cNvPr id="17" name="図 16" descr="図形&#10;&#10;中程度の精度で自動的に生成された説明">
              <a:extLst>
                <a:ext uri="{FF2B5EF4-FFF2-40B4-BE49-F238E27FC236}">
                  <a16:creationId xmlns:a16="http://schemas.microsoft.com/office/drawing/2014/main" id="{11C8F351-D43F-5FDC-8AC3-AB3C2C713440}"/>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69497" y="3346967"/>
              <a:ext cx="548111" cy="1397177"/>
            </a:xfrm>
            <a:prstGeom prst="rect">
              <a:avLst/>
            </a:prstGeom>
          </p:spPr>
        </p:pic>
        <p:pic>
          <p:nvPicPr>
            <p:cNvPr id="18" name="図 17" descr="図形&#10;&#10;中程度の精度で自動的に生成された説明">
              <a:extLst>
                <a:ext uri="{FF2B5EF4-FFF2-40B4-BE49-F238E27FC236}">
                  <a16:creationId xmlns:a16="http://schemas.microsoft.com/office/drawing/2014/main" id="{E82CBAD9-6D52-38A4-8669-79B95EF9B7BC}"/>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03321" y="3346967"/>
              <a:ext cx="548111" cy="1397177"/>
            </a:xfrm>
            <a:prstGeom prst="rect">
              <a:avLst/>
            </a:prstGeom>
          </p:spPr>
        </p:pic>
        <p:pic>
          <p:nvPicPr>
            <p:cNvPr id="19" name="図 18" descr="アイコン&#10;&#10;自動的に生成された説明">
              <a:extLst>
                <a:ext uri="{FF2B5EF4-FFF2-40B4-BE49-F238E27FC236}">
                  <a16:creationId xmlns:a16="http://schemas.microsoft.com/office/drawing/2014/main" id="{6FA57BDC-A7C9-30C1-B309-F3D00BF22E75}"/>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809547" y="3823827"/>
              <a:ext cx="669708" cy="759870"/>
            </a:xfrm>
            <a:prstGeom prst="rect">
              <a:avLst/>
            </a:prstGeom>
          </p:spPr>
        </p:pic>
        <p:sp>
          <p:nvSpPr>
            <p:cNvPr id="20" name="楕円 19">
              <a:extLst>
                <a:ext uri="{FF2B5EF4-FFF2-40B4-BE49-F238E27FC236}">
                  <a16:creationId xmlns:a16="http://schemas.microsoft.com/office/drawing/2014/main" id="{DF19DBFB-3EB5-E964-357D-BAE877100876}"/>
                </a:ext>
              </a:extLst>
            </p:cNvPr>
            <p:cNvSpPr/>
            <p:nvPr/>
          </p:nvSpPr>
          <p:spPr>
            <a:xfrm>
              <a:off x="3166935" y="337775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1" name="楕円 20">
              <a:extLst>
                <a:ext uri="{FF2B5EF4-FFF2-40B4-BE49-F238E27FC236}">
                  <a16:creationId xmlns:a16="http://schemas.microsoft.com/office/drawing/2014/main" id="{B26BEDAE-F6B2-D099-BC21-6689918D52BB}"/>
                </a:ext>
              </a:extLst>
            </p:cNvPr>
            <p:cNvSpPr/>
            <p:nvPr/>
          </p:nvSpPr>
          <p:spPr>
            <a:xfrm>
              <a:off x="1492744" y="339676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2" name="直線矢印コネクタ 21">
              <a:extLst>
                <a:ext uri="{FF2B5EF4-FFF2-40B4-BE49-F238E27FC236}">
                  <a16:creationId xmlns:a16="http://schemas.microsoft.com/office/drawing/2014/main" id="{C4DD8141-F53A-FDF1-0A4B-DC9CA74F5ED7}"/>
                </a:ext>
              </a:extLst>
            </p:cNvPr>
            <p:cNvCxnSpPr>
              <a:cxnSpLocks/>
              <a:endCxn id="20" idx="2"/>
            </p:cNvCxnSpPr>
            <p:nvPr/>
          </p:nvCxnSpPr>
          <p:spPr>
            <a:xfrm flipV="1">
              <a:off x="1691540" y="3460128"/>
              <a:ext cx="1475395" cy="19006"/>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F6B8921D-31EB-19B4-FA62-EE3F82F965B0}"/>
                </a:ext>
              </a:extLst>
            </p:cNvPr>
            <p:cNvSpPr txBox="1"/>
            <p:nvPr/>
          </p:nvSpPr>
          <p:spPr>
            <a:xfrm>
              <a:off x="1444897" y="2607633"/>
              <a:ext cx="2987320" cy="276999"/>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S8.1:</a:t>
              </a:r>
              <a:r>
                <a:rPr lang="ja-JP" altLang="en-US" sz="1200" dirty="0">
                  <a:solidFill>
                    <a:srgbClr val="000000"/>
                  </a:solidFill>
                </a:rPr>
                <a:t> </a:t>
              </a:r>
              <a:r>
                <a:rPr lang="en-US" altLang="ja-JP" sz="1200" dirty="0">
                  <a:solidFill>
                    <a:srgbClr val="000000"/>
                  </a:solidFill>
                </a:rPr>
                <a:t>In-vehicle to In-vehicle (bus)</a:t>
              </a:r>
              <a:endParaRPr lang="ja-JP" altLang="ja-JP" sz="1200" dirty="0">
                <a:effectLst/>
              </a:endParaRPr>
            </a:p>
          </p:txBody>
        </p:sp>
        <p:cxnSp>
          <p:nvCxnSpPr>
            <p:cNvPr id="24" name="直線コネクタ 23">
              <a:extLst>
                <a:ext uri="{FF2B5EF4-FFF2-40B4-BE49-F238E27FC236}">
                  <a16:creationId xmlns:a16="http://schemas.microsoft.com/office/drawing/2014/main" id="{E4E120A9-CBF5-B6B9-2AFC-BC8C17089F74}"/>
                </a:ext>
              </a:extLst>
            </p:cNvPr>
            <p:cNvCxnSpPr>
              <a:cxnSpLocks/>
              <a:endCxn id="23" idx="2"/>
            </p:cNvCxnSpPr>
            <p:nvPr/>
          </p:nvCxnSpPr>
          <p:spPr>
            <a:xfrm flipV="1">
              <a:off x="2429237" y="2884632"/>
              <a:ext cx="509320" cy="56145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楕円 24">
              <a:extLst>
                <a:ext uri="{FF2B5EF4-FFF2-40B4-BE49-F238E27FC236}">
                  <a16:creationId xmlns:a16="http://schemas.microsoft.com/office/drawing/2014/main" id="{E91077D4-95F1-B364-47C5-A71889D04362}"/>
                </a:ext>
              </a:extLst>
            </p:cNvPr>
            <p:cNvSpPr/>
            <p:nvPr/>
          </p:nvSpPr>
          <p:spPr>
            <a:xfrm>
              <a:off x="2540114" y="389867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6" name="直線矢印コネクタ 25">
              <a:extLst>
                <a:ext uri="{FF2B5EF4-FFF2-40B4-BE49-F238E27FC236}">
                  <a16:creationId xmlns:a16="http://schemas.microsoft.com/office/drawing/2014/main" id="{67DBFC6A-0299-B058-51FE-25347787D788}"/>
                </a:ext>
              </a:extLst>
            </p:cNvPr>
            <p:cNvCxnSpPr>
              <a:cxnSpLocks/>
            </p:cNvCxnSpPr>
            <p:nvPr/>
          </p:nvCxnSpPr>
          <p:spPr>
            <a:xfrm flipH="1">
              <a:off x="2682369" y="3568078"/>
              <a:ext cx="435418" cy="354434"/>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CC34A9E4-54E3-3017-BD13-DAC1407D8C23}"/>
                </a:ext>
              </a:extLst>
            </p:cNvPr>
            <p:cNvCxnSpPr>
              <a:cxnSpLocks/>
            </p:cNvCxnSpPr>
            <p:nvPr/>
          </p:nvCxnSpPr>
          <p:spPr>
            <a:xfrm flipV="1">
              <a:off x="2659144" y="2891653"/>
              <a:ext cx="259836" cy="9321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 name="日付プレースホルダー 2">
            <a:extLst>
              <a:ext uri="{FF2B5EF4-FFF2-40B4-BE49-F238E27FC236}">
                <a16:creationId xmlns:a16="http://schemas.microsoft.com/office/drawing/2014/main" id="{0AB663D7-2001-FE2A-67A7-19AC7CD74EBE}"/>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39723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32</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0" y="650875"/>
            <a:ext cx="3336925" cy="374650"/>
          </a:xfrm>
        </p:spPr>
        <p:txBody>
          <a:bodyPr/>
          <a:lstStyle/>
          <a:p>
            <a:r>
              <a:rPr lang="en-US" altLang="ja-JP" dirty="0"/>
              <a:t>Scenario 10</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4092602"/>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4107763"/>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In-body / External</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2187089"/>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5069345" y="23582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733358"/>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2055627"/>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483845"/>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3268980"/>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3268980"/>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475331"/>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481340"/>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367116"/>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1266341805"/>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522539">
                  <a:extLst>
                    <a:ext uri="{9D8B030D-6E8A-4147-A177-3AD203B41FA5}">
                      <a16:colId xmlns:a16="http://schemas.microsoft.com/office/drawing/2014/main" val="3229361360"/>
                    </a:ext>
                  </a:extLst>
                </a:gridCol>
                <a:gridCol w="2275476">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scenario</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10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862250"/>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7" name="テキスト ボックス 6">
            <a:extLst>
              <a:ext uri="{FF2B5EF4-FFF2-40B4-BE49-F238E27FC236}">
                <a16:creationId xmlns:a16="http://schemas.microsoft.com/office/drawing/2014/main" id="{2962706F-250D-FCCF-046B-A2DE5D444B4D}"/>
              </a:ext>
            </a:extLst>
          </p:cNvPr>
          <p:cNvSpPr txBox="1"/>
          <p:nvPr/>
        </p:nvSpPr>
        <p:spPr>
          <a:xfrm>
            <a:off x="3554196" y="1124771"/>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9" name="矢印: 右 8">
            <a:extLst>
              <a:ext uri="{FF2B5EF4-FFF2-40B4-BE49-F238E27FC236}">
                <a16:creationId xmlns:a16="http://schemas.microsoft.com/office/drawing/2014/main" id="{38A4C581-1013-D231-A20D-718377177722}"/>
              </a:ext>
            </a:extLst>
          </p:cNvPr>
          <p:cNvSpPr/>
          <p:nvPr/>
        </p:nvSpPr>
        <p:spPr>
          <a:xfrm>
            <a:off x="3262912" y="1237983"/>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 name="日付プレースホルダー 2">
            <a:extLst>
              <a:ext uri="{FF2B5EF4-FFF2-40B4-BE49-F238E27FC236}">
                <a16:creationId xmlns:a16="http://schemas.microsoft.com/office/drawing/2014/main" id="{E775DEFF-AA99-95EC-E0DE-1A9284938D2B}"/>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893489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33</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a:xfrm>
            <a:off x="685800" y="685799"/>
            <a:ext cx="7772400" cy="1137724"/>
          </a:xfrm>
        </p:spPr>
        <p:txBody>
          <a:bodyPr/>
          <a:lstStyle/>
          <a:p>
            <a:r>
              <a:rPr kumimoji="1" lang="en-US" altLang="ja-JP" sz="2800" dirty="0"/>
              <a:t>Channel and Environmental models of VBAN</a:t>
            </a:r>
            <a:br>
              <a:rPr kumimoji="1" lang="en-US" altLang="ja-JP" sz="2800" dirty="0"/>
            </a:br>
            <a:r>
              <a:rPr kumimoji="1" lang="en-US" altLang="ja-JP" sz="2800" dirty="0"/>
              <a:t>Scenario 8.1 &amp; CM8.1 “</a:t>
            </a:r>
            <a:r>
              <a:rPr lang="en-US" altLang="ja-JP" sz="2800" dirty="0">
                <a:solidFill>
                  <a:srgbClr val="000000"/>
                </a:solidFill>
              </a:rPr>
              <a:t>In-vehicle to In-vehicle (functional compartment)”</a:t>
            </a:r>
            <a:endParaRPr kumimoji="1" lang="ja-JP" altLang="en-US" sz="2800" dirty="0"/>
          </a:p>
        </p:txBody>
      </p:sp>
      <p:grpSp>
        <p:nvGrpSpPr>
          <p:cNvPr id="28" name="グループ化 27">
            <a:extLst>
              <a:ext uri="{FF2B5EF4-FFF2-40B4-BE49-F238E27FC236}">
                <a16:creationId xmlns:a16="http://schemas.microsoft.com/office/drawing/2014/main" id="{780AEBF9-40E4-9D15-290B-CFEA700B7E12}"/>
              </a:ext>
            </a:extLst>
          </p:cNvPr>
          <p:cNvGrpSpPr/>
          <p:nvPr/>
        </p:nvGrpSpPr>
        <p:grpSpPr>
          <a:xfrm>
            <a:off x="2583422" y="2857417"/>
            <a:ext cx="5380855" cy="2042941"/>
            <a:chOff x="914400" y="1593575"/>
            <a:chExt cx="7599285" cy="2885209"/>
          </a:xfrm>
        </p:grpSpPr>
        <p:cxnSp>
          <p:nvCxnSpPr>
            <p:cNvPr id="33" name="直線コネクタ 32">
              <a:extLst>
                <a:ext uri="{FF2B5EF4-FFF2-40B4-BE49-F238E27FC236}">
                  <a16:creationId xmlns:a16="http://schemas.microsoft.com/office/drawing/2014/main" id="{0E6F5504-9985-9814-F0D6-98E9B84065F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5EBAF02-9047-B5B8-41B2-25C0EBC4604C}"/>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3107A9F-C6CB-93A8-FA69-2B2A5FB0CB9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8D9204E-630E-3E6C-6272-33D056F93F7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44B6012-41A4-F957-C1F7-1FA741462364}"/>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659A4F-93A7-83B1-8C7A-195DADDE2F6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C43B972-5C07-880A-20AF-758A287B5D5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B5845DE-35EA-448D-C97A-245C33A6E304}"/>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0630E1F5-8FCB-C264-52D9-FDFF686C4BA6}"/>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楕円 41">
              <a:extLst>
                <a:ext uri="{FF2B5EF4-FFF2-40B4-BE49-F238E27FC236}">
                  <a16:creationId xmlns:a16="http://schemas.microsoft.com/office/drawing/2014/main" id="{5A49891A-B701-E020-18F6-E6C0F9DE87DA}"/>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5" name="楕円 44">
            <a:extLst>
              <a:ext uri="{FF2B5EF4-FFF2-40B4-BE49-F238E27FC236}">
                <a16:creationId xmlns:a16="http://schemas.microsoft.com/office/drawing/2014/main" id="{41EDD3ED-E429-23C0-2705-58517369FCEC}"/>
              </a:ext>
            </a:extLst>
          </p:cNvPr>
          <p:cNvSpPr/>
          <p:nvPr/>
        </p:nvSpPr>
        <p:spPr>
          <a:xfrm>
            <a:off x="3873753" y="3700137"/>
            <a:ext cx="198797" cy="16474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grpSp>
        <p:nvGrpSpPr>
          <p:cNvPr id="46" name="グループ化 45">
            <a:extLst>
              <a:ext uri="{FF2B5EF4-FFF2-40B4-BE49-F238E27FC236}">
                <a16:creationId xmlns:a16="http://schemas.microsoft.com/office/drawing/2014/main" id="{53AC1DEF-9F40-A3B5-586A-11FE93CA9F3F}"/>
              </a:ext>
            </a:extLst>
          </p:cNvPr>
          <p:cNvGrpSpPr/>
          <p:nvPr/>
        </p:nvGrpSpPr>
        <p:grpSpPr>
          <a:xfrm>
            <a:off x="4374144" y="2958452"/>
            <a:ext cx="791286" cy="1260246"/>
            <a:chOff x="3233366" y="3967563"/>
            <a:chExt cx="791286" cy="1260246"/>
          </a:xfrm>
        </p:grpSpPr>
        <p:sp>
          <p:nvSpPr>
            <p:cNvPr id="47" name="楕円 46">
              <a:extLst>
                <a:ext uri="{FF2B5EF4-FFF2-40B4-BE49-F238E27FC236}">
                  <a16:creationId xmlns:a16="http://schemas.microsoft.com/office/drawing/2014/main" id="{20AF2DB4-DBAC-174C-40B9-154E9868268B}"/>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48" name="四角形: 角を丸くする 47">
              <a:extLst>
                <a:ext uri="{FF2B5EF4-FFF2-40B4-BE49-F238E27FC236}">
                  <a16:creationId xmlns:a16="http://schemas.microsoft.com/office/drawing/2014/main" id="{4A605C88-A7E5-98A7-AD2A-045AB0376A2C}"/>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49" name="四角形: 角を丸くする 48">
              <a:extLst>
                <a:ext uri="{FF2B5EF4-FFF2-40B4-BE49-F238E27FC236}">
                  <a16:creationId xmlns:a16="http://schemas.microsoft.com/office/drawing/2014/main" id="{8BEB25A3-9926-3027-9E0F-41F1B8881F9B}"/>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50" name="四角形: 角を丸くする 49">
              <a:extLst>
                <a:ext uri="{FF2B5EF4-FFF2-40B4-BE49-F238E27FC236}">
                  <a16:creationId xmlns:a16="http://schemas.microsoft.com/office/drawing/2014/main" id="{215B65D4-9868-C4A7-0CEB-712E232C280A}"/>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51" name="楕円 50">
            <a:extLst>
              <a:ext uri="{FF2B5EF4-FFF2-40B4-BE49-F238E27FC236}">
                <a16:creationId xmlns:a16="http://schemas.microsoft.com/office/drawing/2014/main" id="{CF494BAD-9C65-B5D0-7CB4-982EF0271AE3}"/>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57" name="テキスト ボックス 56">
            <a:extLst>
              <a:ext uri="{FF2B5EF4-FFF2-40B4-BE49-F238E27FC236}">
                <a16:creationId xmlns:a16="http://schemas.microsoft.com/office/drawing/2014/main" id="{6E895503-1D18-E981-1B34-07E14D0D83AE}"/>
              </a:ext>
            </a:extLst>
          </p:cNvPr>
          <p:cNvSpPr txBox="1"/>
          <p:nvPr/>
        </p:nvSpPr>
        <p:spPr>
          <a:xfrm>
            <a:off x="3999625" y="2291169"/>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59" name="直線矢印コネクタ 58">
            <a:extLst>
              <a:ext uri="{FF2B5EF4-FFF2-40B4-BE49-F238E27FC236}">
                <a16:creationId xmlns:a16="http://schemas.microsoft.com/office/drawing/2014/main" id="{E0B4E165-4E90-0A90-1380-2809CC64FF22}"/>
              </a:ext>
            </a:extLst>
          </p:cNvPr>
          <p:cNvCxnSpPr>
            <a:cxnSpLocks/>
            <a:stCxn id="45" idx="6"/>
            <a:endCxn id="51" idx="2"/>
          </p:cNvCxnSpPr>
          <p:nvPr/>
        </p:nvCxnSpPr>
        <p:spPr>
          <a:xfrm flipV="1">
            <a:off x="4072550" y="3496435"/>
            <a:ext cx="529157" cy="286072"/>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E24F4FEB-9E7A-9E87-0E20-4007FE248C60}"/>
              </a:ext>
            </a:extLst>
          </p:cNvPr>
          <p:cNvCxnSpPr>
            <a:cxnSpLocks/>
            <a:stCxn id="57" idx="2"/>
          </p:cNvCxnSpPr>
          <p:nvPr/>
        </p:nvCxnSpPr>
        <p:spPr>
          <a:xfrm flipH="1">
            <a:off x="4358774" y="2752834"/>
            <a:ext cx="459952" cy="8935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7F916082-15F3-7D3F-44BD-F7059E48E229}"/>
              </a:ext>
            </a:extLst>
          </p:cNvPr>
          <p:cNvCxnSpPr>
            <a:cxnSpLocks/>
            <a:stCxn id="19" idx="6"/>
            <a:endCxn id="45" idx="3"/>
          </p:cNvCxnSpPr>
          <p:nvPr/>
        </p:nvCxnSpPr>
        <p:spPr>
          <a:xfrm flipV="1">
            <a:off x="3281318" y="3840751"/>
            <a:ext cx="621548" cy="25011"/>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1D6677C8-6332-FC61-1123-B9A3E5E770E2}"/>
              </a:ext>
            </a:extLst>
          </p:cNvPr>
          <p:cNvCxnSpPr>
            <a:cxnSpLocks/>
            <a:endCxn id="45" idx="1"/>
          </p:cNvCxnSpPr>
          <p:nvPr/>
        </p:nvCxnSpPr>
        <p:spPr>
          <a:xfrm>
            <a:off x="3860933" y="2985424"/>
            <a:ext cx="41933" cy="73883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8F9CED7B-7D99-CE79-F07D-C22D9FE5FFB7}"/>
              </a:ext>
            </a:extLst>
          </p:cNvPr>
          <p:cNvSpPr txBox="1"/>
          <p:nvPr/>
        </p:nvSpPr>
        <p:spPr>
          <a:xfrm>
            <a:off x="3095831" y="2768979"/>
            <a:ext cx="1094809" cy="276999"/>
          </a:xfrm>
          <a:prstGeom prst="rect">
            <a:avLst/>
          </a:prstGeom>
          <a:noFill/>
        </p:spPr>
        <p:txBody>
          <a:bodyPr wrap="square">
            <a:spAutoFit/>
          </a:bodyPr>
          <a:lstStyle/>
          <a:p>
            <a:r>
              <a:rPr lang="en-US" altLang="ja-JP" sz="1200" dirty="0">
                <a:solidFill>
                  <a:srgbClr val="000000"/>
                </a:solidFill>
              </a:rPr>
              <a:t>coordinator</a:t>
            </a:r>
            <a:endParaRPr lang="ja-JP" altLang="en-US" sz="1200" dirty="0"/>
          </a:p>
        </p:txBody>
      </p:sp>
      <p:sp>
        <p:nvSpPr>
          <p:cNvPr id="19" name="楕円 18">
            <a:extLst>
              <a:ext uri="{FF2B5EF4-FFF2-40B4-BE49-F238E27FC236}">
                <a16:creationId xmlns:a16="http://schemas.microsoft.com/office/drawing/2014/main" id="{BE4E6D14-AFC5-59E0-8870-48978E2A8ECE}"/>
              </a:ext>
            </a:extLst>
          </p:cNvPr>
          <p:cNvSpPr/>
          <p:nvPr/>
        </p:nvSpPr>
        <p:spPr>
          <a:xfrm>
            <a:off x="3082521" y="378339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22" name="直線コネクタ 21">
            <a:extLst>
              <a:ext uri="{FF2B5EF4-FFF2-40B4-BE49-F238E27FC236}">
                <a16:creationId xmlns:a16="http://schemas.microsoft.com/office/drawing/2014/main" id="{2B0E95C7-6FC9-0369-5498-98875B91CF27}"/>
              </a:ext>
            </a:extLst>
          </p:cNvPr>
          <p:cNvCxnSpPr>
            <a:cxnSpLocks/>
          </p:cNvCxnSpPr>
          <p:nvPr/>
        </p:nvCxnSpPr>
        <p:spPr>
          <a:xfrm flipH="1">
            <a:off x="3945194" y="3613150"/>
            <a:ext cx="20381" cy="624029"/>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56FA055-9303-406B-3651-5D816698657E}"/>
              </a:ext>
            </a:extLst>
          </p:cNvPr>
          <p:cNvCxnSpPr>
            <a:cxnSpLocks/>
          </p:cNvCxnSpPr>
          <p:nvPr/>
        </p:nvCxnSpPr>
        <p:spPr>
          <a:xfrm flipV="1">
            <a:off x="2722760" y="3608577"/>
            <a:ext cx="1253042" cy="44907"/>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8F15DDF-C80E-B14C-8B39-CC1BABBE03E0}"/>
              </a:ext>
            </a:extLst>
          </p:cNvPr>
          <p:cNvCxnSpPr>
            <a:cxnSpLocks/>
          </p:cNvCxnSpPr>
          <p:nvPr/>
        </p:nvCxnSpPr>
        <p:spPr>
          <a:xfrm flipH="1">
            <a:off x="2673559" y="3642537"/>
            <a:ext cx="51894" cy="605590"/>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直線コネクタ 80">
            <a:extLst>
              <a:ext uri="{FF2B5EF4-FFF2-40B4-BE49-F238E27FC236}">
                <a16:creationId xmlns:a16="http://schemas.microsoft.com/office/drawing/2014/main" id="{2828DFA4-1FA1-9024-F705-93C038413030}"/>
              </a:ext>
            </a:extLst>
          </p:cNvPr>
          <p:cNvCxnSpPr>
            <a:cxnSpLocks/>
          </p:cNvCxnSpPr>
          <p:nvPr/>
        </p:nvCxnSpPr>
        <p:spPr>
          <a:xfrm flipV="1">
            <a:off x="2683320" y="4229631"/>
            <a:ext cx="1272064" cy="7892"/>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BE45784B-7BBA-7BD3-3B66-7789B87BB550}"/>
              </a:ext>
            </a:extLst>
          </p:cNvPr>
          <p:cNvCxnSpPr>
            <a:cxnSpLocks/>
          </p:cNvCxnSpPr>
          <p:nvPr/>
        </p:nvCxnSpPr>
        <p:spPr>
          <a:xfrm flipV="1">
            <a:off x="2256053" y="4058242"/>
            <a:ext cx="544297" cy="374058"/>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6" name="テキスト ボックス 85">
            <a:extLst>
              <a:ext uri="{FF2B5EF4-FFF2-40B4-BE49-F238E27FC236}">
                <a16:creationId xmlns:a16="http://schemas.microsoft.com/office/drawing/2014/main" id="{44A3FB9E-2535-1AA4-8824-C70E304B9080}"/>
              </a:ext>
            </a:extLst>
          </p:cNvPr>
          <p:cNvSpPr txBox="1"/>
          <p:nvPr/>
        </p:nvSpPr>
        <p:spPr>
          <a:xfrm>
            <a:off x="1724025" y="4354401"/>
            <a:ext cx="1292225" cy="461665"/>
          </a:xfrm>
          <a:prstGeom prst="rect">
            <a:avLst/>
          </a:prstGeom>
          <a:noFill/>
        </p:spPr>
        <p:txBody>
          <a:bodyPr wrap="square">
            <a:spAutoFit/>
          </a:bodyPr>
          <a:lstStyle/>
          <a:p>
            <a:r>
              <a:rPr lang="en-US" altLang="ja-JP" sz="1200" dirty="0">
                <a:solidFill>
                  <a:srgbClr val="000000"/>
                </a:solidFill>
              </a:rPr>
              <a:t>Engine Compartment</a:t>
            </a:r>
            <a:endParaRPr lang="ja-JP" altLang="en-US" sz="1200" dirty="0"/>
          </a:p>
        </p:txBody>
      </p:sp>
      <p:grpSp>
        <p:nvGrpSpPr>
          <p:cNvPr id="104" name="グループ化 103">
            <a:extLst>
              <a:ext uri="{FF2B5EF4-FFF2-40B4-BE49-F238E27FC236}">
                <a16:creationId xmlns:a16="http://schemas.microsoft.com/office/drawing/2014/main" id="{309D2D8F-2F51-2AAD-6578-E5242DD38E65}"/>
              </a:ext>
            </a:extLst>
          </p:cNvPr>
          <p:cNvGrpSpPr/>
          <p:nvPr/>
        </p:nvGrpSpPr>
        <p:grpSpPr>
          <a:xfrm>
            <a:off x="3980384" y="2894300"/>
            <a:ext cx="2594678" cy="1357022"/>
            <a:chOff x="3980384" y="2894300"/>
            <a:chExt cx="2594678" cy="1357022"/>
          </a:xfrm>
        </p:grpSpPr>
        <p:cxnSp>
          <p:nvCxnSpPr>
            <p:cNvPr id="89" name="直線コネクタ 88">
              <a:extLst>
                <a:ext uri="{FF2B5EF4-FFF2-40B4-BE49-F238E27FC236}">
                  <a16:creationId xmlns:a16="http://schemas.microsoft.com/office/drawing/2014/main" id="{18E79065-31D7-8D76-56DB-2E44CC45C920}"/>
                </a:ext>
              </a:extLst>
            </p:cNvPr>
            <p:cNvCxnSpPr>
              <a:cxnSpLocks/>
            </p:cNvCxnSpPr>
            <p:nvPr/>
          </p:nvCxnSpPr>
          <p:spPr>
            <a:xfrm flipH="1">
              <a:off x="3980384" y="3578805"/>
              <a:ext cx="17543" cy="67251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1A2E2753-B803-BF06-4420-84AB7DEC3334}"/>
                </a:ext>
              </a:extLst>
            </p:cNvPr>
            <p:cNvCxnSpPr>
              <a:cxnSpLocks/>
            </p:cNvCxnSpPr>
            <p:nvPr/>
          </p:nvCxnSpPr>
          <p:spPr>
            <a:xfrm flipH="1">
              <a:off x="4002509" y="2894300"/>
              <a:ext cx="410688" cy="684505"/>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A8DB6BE-83EE-0964-A400-668786E3C274}"/>
                </a:ext>
              </a:extLst>
            </p:cNvPr>
            <p:cNvCxnSpPr>
              <a:cxnSpLocks/>
            </p:cNvCxnSpPr>
            <p:nvPr/>
          </p:nvCxnSpPr>
          <p:spPr>
            <a:xfrm flipH="1" flipV="1">
              <a:off x="4424164" y="2894300"/>
              <a:ext cx="1795661" cy="21983"/>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B5F456E7-302B-24AF-4966-18F6DF0A4797}"/>
                </a:ext>
              </a:extLst>
            </p:cNvPr>
            <p:cNvCxnSpPr>
              <a:cxnSpLocks/>
            </p:cNvCxnSpPr>
            <p:nvPr/>
          </p:nvCxnSpPr>
          <p:spPr>
            <a:xfrm flipH="1">
              <a:off x="3989155" y="4215538"/>
              <a:ext cx="2416561" cy="1599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3238FD3D-CD9E-EFF1-4DA1-2BFC7E5555F7}"/>
                </a:ext>
              </a:extLst>
            </p:cNvPr>
            <p:cNvCxnSpPr>
              <a:cxnSpLocks/>
            </p:cNvCxnSpPr>
            <p:nvPr/>
          </p:nvCxnSpPr>
          <p:spPr>
            <a:xfrm>
              <a:off x="6210868" y="2916058"/>
              <a:ext cx="364194" cy="714972"/>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60E3698B-91CE-0AA7-A2F9-4D89D02E20C8}"/>
                </a:ext>
              </a:extLst>
            </p:cNvPr>
            <p:cNvCxnSpPr>
              <a:cxnSpLocks/>
            </p:cNvCxnSpPr>
            <p:nvPr/>
          </p:nvCxnSpPr>
          <p:spPr>
            <a:xfrm flipH="1">
              <a:off x="6384193" y="3631030"/>
              <a:ext cx="190869" cy="59135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105" name="直線コネクタ 104">
            <a:extLst>
              <a:ext uri="{FF2B5EF4-FFF2-40B4-BE49-F238E27FC236}">
                <a16:creationId xmlns:a16="http://schemas.microsoft.com/office/drawing/2014/main" id="{50CB069C-5E2C-D095-7EA9-589B79DE7963}"/>
              </a:ext>
            </a:extLst>
          </p:cNvPr>
          <p:cNvCxnSpPr>
            <a:cxnSpLocks/>
          </p:cNvCxnSpPr>
          <p:nvPr/>
        </p:nvCxnSpPr>
        <p:spPr>
          <a:xfrm flipV="1">
            <a:off x="5480052" y="4111194"/>
            <a:ext cx="85290" cy="35427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1A5B7C04-A1F6-73F7-B952-CCB92AC32BDA}"/>
              </a:ext>
            </a:extLst>
          </p:cNvPr>
          <p:cNvSpPr txBox="1"/>
          <p:nvPr/>
        </p:nvSpPr>
        <p:spPr>
          <a:xfrm>
            <a:off x="4701793" y="4390907"/>
            <a:ext cx="1641808" cy="276999"/>
          </a:xfrm>
          <a:prstGeom prst="rect">
            <a:avLst/>
          </a:prstGeom>
          <a:noFill/>
        </p:spPr>
        <p:txBody>
          <a:bodyPr wrap="square">
            <a:spAutoFit/>
          </a:bodyPr>
          <a:lstStyle/>
          <a:p>
            <a:r>
              <a:rPr lang="en-US" altLang="ja-JP" sz="1200" dirty="0">
                <a:solidFill>
                  <a:srgbClr val="000000"/>
                </a:solidFill>
              </a:rPr>
              <a:t>Cabin Room</a:t>
            </a:r>
            <a:endParaRPr lang="ja-JP" altLang="en-US" sz="1200" dirty="0"/>
          </a:p>
        </p:txBody>
      </p:sp>
      <p:sp>
        <p:nvSpPr>
          <p:cNvPr id="110" name="テキスト ボックス 109">
            <a:extLst>
              <a:ext uri="{FF2B5EF4-FFF2-40B4-BE49-F238E27FC236}">
                <a16:creationId xmlns:a16="http://schemas.microsoft.com/office/drawing/2014/main" id="{47B281D2-5CA8-DC2C-7A07-03C31571552C}"/>
              </a:ext>
            </a:extLst>
          </p:cNvPr>
          <p:cNvSpPr txBox="1"/>
          <p:nvPr/>
        </p:nvSpPr>
        <p:spPr>
          <a:xfrm>
            <a:off x="1205806" y="3004972"/>
            <a:ext cx="236130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S8.2: In-vehicle to In-vehicle (functional compartment)</a:t>
            </a:r>
            <a:endParaRPr lang="ja-JP" altLang="ja-JP" sz="1200" dirty="0">
              <a:effectLst/>
            </a:endParaRPr>
          </a:p>
        </p:txBody>
      </p:sp>
      <p:cxnSp>
        <p:nvCxnSpPr>
          <p:cNvPr id="112" name="直線コネクタ 111">
            <a:extLst>
              <a:ext uri="{FF2B5EF4-FFF2-40B4-BE49-F238E27FC236}">
                <a16:creationId xmlns:a16="http://schemas.microsoft.com/office/drawing/2014/main" id="{B4A4A6E3-1040-1C8C-9845-8903D4ACC3DE}"/>
              </a:ext>
            </a:extLst>
          </p:cNvPr>
          <p:cNvCxnSpPr>
            <a:cxnSpLocks/>
          </p:cNvCxnSpPr>
          <p:nvPr/>
        </p:nvCxnSpPr>
        <p:spPr>
          <a:xfrm>
            <a:off x="3152721" y="3360519"/>
            <a:ext cx="405266" cy="49978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日付プレースホルダー 1">
            <a:extLst>
              <a:ext uri="{FF2B5EF4-FFF2-40B4-BE49-F238E27FC236}">
                <a16:creationId xmlns:a16="http://schemas.microsoft.com/office/drawing/2014/main" id="{BB78D1D1-A4EB-AA46-CE33-DFC55E7D0E72}"/>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995701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BA2DF93-3A69-7828-9A13-5A778FFC9749}"/>
              </a:ext>
            </a:extLst>
          </p:cNvPr>
          <p:cNvSpPr>
            <a:spLocks noGrp="1"/>
          </p:cNvSpPr>
          <p:nvPr>
            <p:ph type="ftr" idx="11"/>
          </p:nvPr>
        </p:nvSpPr>
        <p:spPr/>
        <p:txBody>
          <a:bodyPr/>
          <a:lstStyle/>
          <a:p>
            <a:r>
              <a:rPr lang="en-US"/>
              <a:t>T.Kobayashi, D. Anzai, M.Kim, M. Hernandez, R.Kohno</a:t>
            </a:r>
            <a:endParaRPr lang="en-US" dirty="0"/>
          </a:p>
        </p:txBody>
      </p:sp>
      <p:sp>
        <p:nvSpPr>
          <p:cNvPr id="3" name="スライド番号プレースホルダー 2">
            <a:extLst>
              <a:ext uri="{FF2B5EF4-FFF2-40B4-BE49-F238E27FC236}">
                <a16:creationId xmlns:a16="http://schemas.microsoft.com/office/drawing/2014/main" id="{EAAEC543-B7F5-3672-020F-BA3FE941F6D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34</a:t>
            </a:fld>
            <a:endParaRPr dirty="0"/>
          </a:p>
        </p:txBody>
      </p:sp>
      <p:sp>
        <p:nvSpPr>
          <p:cNvPr id="4" name="タイトル 3">
            <a:extLst>
              <a:ext uri="{FF2B5EF4-FFF2-40B4-BE49-F238E27FC236}">
                <a16:creationId xmlns:a16="http://schemas.microsoft.com/office/drawing/2014/main" id="{7788C508-ED17-61C3-9572-EDE2A6EB9F36}"/>
              </a:ext>
            </a:extLst>
          </p:cNvPr>
          <p:cNvSpPr>
            <a:spLocks noGrp="1"/>
          </p:cNvSpPr>
          <p:nvPr>
            <p:ph type="title"/>
          </p:nvPr>
        </p:nvSpPr>
        <p:spPr/>
        <p:txBody>
          <a:bodyPr/>
          <a:lstStyle/>
          <a:p>
            <a:endParaRPr kumimoji="1" lang="ja-JP" altLang="en-US"/>
          </a:p>
        </p:txBody>
      </p:sp>
      <p:graphicFrame>
        <p:nvGraphicFramePr>
          <p:cNvPr id="6" name="表 5">
            <a:extLst>
              <a:ext uri="{FF2B5EF4-FFF2-40B4-BE49-F238E27FC236}">
                <a16:creationId xmlns:a16="http://schemas.microsoft.com/office/drawing/2014/main" id="{D890B929-BC6F-B61B-2D4B-822D7E08143E}"/>
              </a:ext>
            </a:extLst>
          </p:cNvPr>
          <p:cNvGraphicFramePr>
            <a:graphicFrameLocks noGrp="1"/>
          </p:cNvGraphicFramePr>
          <p:nvPr>
            <p:extLst>
              <p:ext uri="{D42A27DB-BD31-4B8C-83A1-F6EECF244321}">
                <p14:modId xmlns:p14="http://schemas.microsoft.com/office/powerpoint/2010/main" val="3499897028"/>
              </p:ext>
            </p:extLst>
          </p:nvPr>
        </p:nvGraphicFramePr>
        <p:xfrm>
          <a:off x="94004" y="685800"/>
          <a:ext cx="9049996" cy="5644130"/>
        </p:xfrm>
        <a:graphic>
          <a:graphicData uri="http://schemas.openxmlformats.org/drawingml/2006/table">
            <a:tbl>
              <a:tblPr/>
              <a:tblGrid>
                <a:gridCol w="600340">
                  <a:extLst>
                    <a:ext uri="{9D8B030D-6E8A-4147-A177-3AD203B41FA5}">
                      <a16:colId xmlns:a16="http://schemas.microsoft.com/office/drawing/2014/main" val="3040466324"/>
                    </a:ext>
                  </a:extLst>
                </a:gridCol>
                <a:gridCol w="1402666">
                  <a:extLst>
                    <a:ext uri="{9D8B030D-6E8A-4147-A177-3AD203B41FA5}">
                      <a16:colId xmlns:a16="http://schemas.microsoft.com/office/drawing/2014/main" val="2153644554"/>
                    </a:ext>
                  </a:extLst>
                </a:gridCol>
                <a:gridCol w="601744">
                  <a:extLst>
                    <a:ext uri="{9D8B030D-6E8A-4147-A177-3AD203B41FA5}">
                      <a16:colId xmlns:a16="http://schemas.microsoft.com/office/drawing/2014/main" val="2346803357"/>
                    </a:ext>
                  </a:extLst>
                </a:gridCol>
                <a:gridCol w="669072">
                  <a:extLst>
                    <a:ext uri="{9D8B030D-6E8A-4147-A177-3AD203B41FA5}">
                      <a16:colId xmlns:a16="http://schemas.microsoft.com/office/drawing/2014/main" val="2473469426"/>
                    </a:ext>
                  </a:extLst>
                </a:gridCol>
                <a:gridCol w="869652">
                  <a:extLst>
                    <a:ext uri="{9D8B030D-6E8A-4147-A177-3AD203B41FA5}">
                      <a16:colId xmlns:a16="http://schemas.microsoft.com/office/drawing/2014/main" val="1736633514"/>
                    </a:ext>
                  </a:extLst>
                </a:gridCol>
                <a:gridCol w="871055">
                  <a:extLst>
                    <a:ext uri="{9D8B030D-6E8A-4147-A177-3AD203B41FA5}">
                      <a16:colId xmlns:a16="http://schemas.microsoft.com/office/drawing/2014/main" val="1480593018"/>
                    </a:ext>
                  </a:extLst>
                </a:gridCol>
                <a:gridCol w="645226">
                  <a:extLst>
                    <a:ext uri="{9D8B030D-6E8A-4147-A177-3AD203B41FA5}">
                      <a16:colId xmlns:a16="http://schemas.microsoft.com/office/drawing/2014/main" val="596412518"/>
                    </a:ext>
                  </a:extLst>
                </a:gridCol>
                <a:gridCol w="645226">
                  <a:extLst>
                    <a:ext uri="{9D8B030D-6E8A-4147-A177-3AD203B41FA5}">
                      <a16:colId xmlns:a16="http://schemas.microsoft.com/office/drawing/2014/main" val="38718287"/>
                    </a:ext>
                  </a:extLst>
                </a:gridCol>
                <a:gridCol w="1066025">
                  <a:extLst>
                    <a:ext uri="{9D8B030D-6E8A-4147-A177-3AD203B41FA5}">
                      <a16:colId xmlns:a16="http://schemas.microsoft.com/office/drawing/2014/main" val="2279553738"/>
                    </a:ext>
                  </a:extLst>
                </a:gridCol>
                <a:gridCol w="1678990">
                  <a:extLst>
                    <a:ext uri="{9D8B030D-6E8A-4147-A177-3AD203B41FA5}">
                      <a16:colId xmlns:a16="http://schemas.microsoft.com/office/drawing/2014/main" val="2934711950"/>
                    </a:ext>
                  </a:extLst>
                </a:gridCol>
              </a:tblGrid>
              <a:tr h="491150">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4006" marR="4006" marT="4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dirty="0">
                        <a:solidFill>
                          <a:srgbClr val="000000"/>
                        </a:solidFill>
                        <a:effectLst/>
                        <a:latin typeface="Yu Gothic" panose="020B0400000000000000" pitchFamily="50" charset="-128"/>
                        <a:ea typeface="Yu Gothic" panose="020B0400000000000000" pitchFamily="50" charset="-128"/>
                      </a:endParaRPr>
                    </a:p>
                  </a:txBody>
                  <a:tcPr marL="4006" marR="4006" marT="4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4006" marR="4006" marT="4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900" b="0" i="0" u="none" strike="noStrike">
                        <a:solidFill>
                          <a:srgbClr val="000000"/>
                        </a:solidFill>
                        <a:effectLst/>
                        <a:latin typeface="Yu Gothic" panose="020B0400000000000000" pitchFamily="50" charset="-128"/>
                        <a:ea typeface="Yu Gothic" panose="020B0400000000000000" pitchFamily="50" charset="-128"/>
                      </a:endParaRPr>
                    </a:p>
                  </a:txBody>
                  <a:tcPr marL="4006" marR="4006" marT="4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Yu Gothic" panose="020B0400000000000000" pitchFamily="50" charset="-128"/>
                          <a:ea typeface="Yu Gothic" panose="020B0400000000000000" pitchFamily="50" charset="-128"/>
                        </a:rPr>
                        <a:t>STATUS</a:t>
                      </a:r>
                    </a:p>
                  </a:txBody>
                  <a:tcPr marL="4006" marR="4006" marT="400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Yu Gothic" panose="020B0400000000000000" pitchFamily="50" charset="-128"/>
                          <a:ea typeface="Yu Gothic" panose="020B0400000000000000" pitchFamily="50" charset="-128"/>
                        </a:rPr>
                        <a:t>PL</a:t>
                      </a:r>
                    </a:p>
                  </a:txBody>
                  <a:tcPr marL="4006" marR="4006" marT="4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Yu Gothic" panose="020B0400000000000000" pitchFamily="50" charset="-128"/>
                          <a:ea typeface="Yu Gothic" panose="020B0400000000000000" pitchFamily="50" charset="-128"/>
                        </a:rPr>
                        <a:t>PDP</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err="1">
                          <a:solidFill>
                            <a:srgbClr val="000000"/>
                          </a:solidFill>
                          <a:effectLst/>
                          <a:latin typeface="Yu Gothic" panose="020B0400000000000000" pitchFamily="50" charset="-128"/>
                          <a:ea typeface="Yu Gothic" panose="020B0400000000000000" pitchFamily="50" charset="-128"/>
                        </a:rPr>
                        <a:t>Matlab</a:t>
                      </a:r>
                      <a:endParaRPr lang="en-US" sz="1200" b="1" i="0" u="none" strike="noStrike" dirty="0">
                        <a:solidFill>
                          <a:srgbClr val="000000"/>
                        </a:solidFill>
                        <a:effectLst/>
                        <a:latin typeface="Yu Gothic" panose="020B0400000000000000" pitchFamily="50" charset="-128"/>
                        <a:ea typeface="Yu Gothic" panose="020B0400000000000000" pitchFamily="50" charset="-128"/>
                      </a:endParaRP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Yu Gothic" panose="020B0400000000000000" pitchFamily="50" charset="-128"/>
                          <a:ea typeface="Yu Gothic" panose="020B0400000000000000" pitchFamily="50" charset="-128"/>
                        </a:rPr>
                        <a:t>Modeling &amp; Documentation</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Yu Gothic" panose="020B0400000000000000" pitchFamily="50" charset="-128"/>
                          <a:ea typeface="Yu Gothic" panose="020B0400000000000000" pitchFamily="50" charset="-128"/>
                        </a:rPr>
                        <a:t>Reference</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619674"/>
                  </a:ext>
                </a:extLst>
              </a:tr>
              <a:tr h="185875">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Scenario</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Description</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Frequency Band</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Channel Model</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70C0"/>
                          </a:solidFill>
                          <a:effectLst/>
                          <a:latin typeface="Times New Roman" panose="02020603050405020304" pitchFamily="18" charset="0"/>
                          <a:ea typeface="Yu Gothic" panose="020B0400000000000000" pitchFamily="50" charset="-128"/>
                        </a:rPr>
                        <a:t>　</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900" b="0" i="0" u="none" strike="noStrike" dirty="0">
                          <a:solidFill>
                            <a:srgbClr val="000000"/>
                          </a:solidFill>
                          <a:effectLst/>
                          <a:latin typeface="Yu Gothic" panose="020B0400000000000000" pitchFamily="50" charset="-128"/>
                          <a:ea typeface="Yu Gothic" panose="020B0400000000000000" pitchFamily="50" charset="-128"/>
                        </a:rPr>
                        <a:t>　</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900" b="0" i="0" u="none" strike="noStrike" dirty="0">
                          <a:solidFill>
                            <a:srgbClr val="000000"/>
                          </a:solidFill>
                          <a:effectLst/>
                          <a:latin typeface="Yu Gothic" panose="020B0400000000000000" pitchFamily="50" charset="-128"/>
                          <a:ea typeface="Yu Gothic" panose="020B0400000000000000" pitchFamily="50" charset="-128"/>
                        </a:rPr>
                        <a:t>　</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589865"/>
                  </a:ext>
                </a:extLst>
              </a:tr>
              <a:tr h="279092">
                <a:tc>
                  <a:txBody>
                    <a:bodyPr/>
                    <a:lstStyle/>
                    <a:p>
                      <a:pPr algn="ctr" fontAlgn="ctr"/>
                      <a:r>
                        <a:rPr lang="en-US" sz="900" b="0" i="0" u="none" strike="noStrike" dirty="0">
                          <a:solidFill>
                            <a:srgbClr val="404040"/>
                          </a:solidFill>
                          <a:effectLst/>
                          <a:latin typeface="Times New Roman" panose="02020603050405020304" pitchFamily="18" charset="0"/>
                          <a:ea typeface="Yu Gothic" panose="020B0400000000000000" pitchFamily="50" charset="-128"/>
                        </a:rPr>
                        <a:t>S1</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404040"/>
                          </a:solidFill>
                          <a:effectLst/>
                          <a:latin typeface="Times New Roman" panose="02020603050405020304" pitchFamily="18" charset="0"/>
                          <a:ea typeface="Yu Gothic" panose="020B0400000000000000" pitchFamily="50" charset="-128"/>
                        </a:rPr>
                        <a:t>Implant to Implant</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404040"/>
                          </a:solidFill>
                          <a:effectLst/>
                          <a:latin typeface="Times New Roman" panose="02020603050405020304" pitchFamily="18" charset="0"/>
                          <a:ea typeface="Yu Gothic" panose="020B0400000000000000" pitchFamily="50" charset="-128"/>
                        </a:rPr>
                        <a:t>402 - 405 MHz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404040"/>
                          </a:solidFill>
                          <a:effectLst/>
                          <a:latin typeface="Times New Roman" panose="02020603050405020304" pitchFamily="18" charset="0"/>
                          <a:ea typeface="Yu Gothic" panose="020B0400000000000000" pitchFamily="50" charset="-128"/>
                        </a:rPr>
                        <a:t>CM1</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404040"/>
                          </a:solidFill>
                          <a:effectLst/>
                          <a:latin typeface="Times New Roman" panose="02020603050405020304" pitchFamily="18" charset="0"/>
                          <a:ea typeface="Yu Gothic" panose="020B0400000000000000" pitchFamily="50" charset="-128"/>
                        </a:rPr>
                        <a:t>OK</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done</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Original CMD of IEEE 802.15.6-2012</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74119507"/>
                  </a:ext>
                </a:extLst>
              </a:tr>
              <a:tr h="279092">
                <a:tc>
                  <a:txBody>
                    <a:bodyPr/>
                    <a:lstStyle/>
                    <a:p>
                      <a:pPr algn="ctr" fontAlgn="ctr"/>
                      <a:r>
                        <a:rPr lang="en-US" sz="900" b="0" i="0" u="none" strike="noStrike" dirty="0">
                          <a:solidFill>
                            <a:srgbClr val="404040"/>
                          </a:solidFill>
                          <a:effectLst/>
                          <a:latin typeface="Times New Roman" panose="02020603050405020304" pitchFamily="18" charset="0"/>
                          <a:ea typeface="Yu Gothic" panose="020B0400000000000000" pitchFamily="50" charset="-128"/>
                        </a:rPr>
                        <a:t>S2</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404040"/>
                          </a:solidFill>
                          <a:effectLst/>
                          <a:latin typeface="Times New Roman" panose="02020603050405020304" pitchFamily="18" charset="0"/>
                          <a:ea typeface="Yu Gothic" panose="020B0400000000000000" pitchFamily="50" charset="-128"/>
                        </a:rPr>
                        <a:t>Implant to Body Surface </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404040"/>
                          </a:solidFill>
                          <a:effectLst/>
                          <a:latin typeface="Times New Roman" panose="02020603050405020304" pitchFamily="18" charset="0"/>
                          <a:ea typeface="Yu Gothic" panose="020B0400000000000000" pitchFamily="50" charset="-128"/>
                        </a:rPr>
                        <a:t>402-405 MHz </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404040"/>
                          </a:solidFill>
                          <a:effectLst/>
                          <a:latin typeface="Times New Roman" panose="02020603050405020304" pitchFamily="18" charset="0"/>
                          <a:ea typeface="Yu Gothic" panose="020B0400000000000000" pitchFamily="50" charset="-128"/>
                        </a:rPr>
                        <a:t>CM2</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404040"/>
                          </a:solidFill>
                          <a:effectLst/>
                          <a:latin typeface="Times New Roman" panose="02020603050405020304" pitchFamily="18" charset="0"/>
                          <a:ea typeface="Yu Gothic" panose="020B0400000000000000" pitchFamily="50" charset="-128"/>
                        </a:rPr>
                        <a:t>OK</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done</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Original CMD of IEEE 802.15.6-2012</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03782780"/>
                  </a:ext>
                </a:extLst>
              </a:tr>
              <a:tr h="551036">
                <a:tc>
                  <a:txBody>
                    <a:bodyPr/>
                    <a:lstStyle/>
                    <a:p>
                      <a:pPr algn="ctr" fontAlgn="ctr"/>
                      <a:r>
                        <a:rPr lang="en-US" sz="900" b="0" i="0" u="none" strike="noStrike" dirty="0">
                          <a:solidFill>
                            <a:srgbClr val="000000"/>
                          </a:solidFill>
                          <a:effectLst/>
                          <a:latin typeface="Times New Roman" panose="02020603050405020304" pitchFamily="18" charset="0"/>
                          <a:ea typeface="Yu Gothic" panose="020B0400000000000000" pitchFamily="50" charset="-128"/>
                        </a:rPr>
                        <a:t>S2.1</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Implant (upper body) to Body Surface</a:t>
                      </a:r>
                      <a:br>
                        <a:rPr lang="en-US" sz="900" b="0" i="0" u="none" strike="noStrike">
                          <a:solidFill>
                            <a:srgbClr val="000000"/>
                          </a:solidFill>
                          <a:effectLst/>
                          <a:latin typeface="Times New Roman" panose="02020603050405020304" pitchFamily="18" charset="0"/>
                          <a:ea typeface="Yu Gothic" panose="020B0400000000000000" pitchFamily="50" charset="-128"/>
                        </a:rPr>
                      </a:br>
                      <a:r>
                        <a:rPr lang="en-US" sz="900" b="0" i="0" u="none" strike="noStrike">
                          <a:solidFill>
                            <a:srgbClr val="000000"/>
                          </a:solidFill>
                          <a:effectLst/>
                          <a:latin typeface="ＭＳ Ｐ明朝" panose="02020600040205080304" pitchFamily="18" charset="-128"/>
                          <a:ea typeface="ＭＳ Ｐ明朝" panose="02020600040205080304" pitchFamily="18" charset="-128"/>
                        </a:rPr>
                        <a:t>※</a:t>
                      </a:r>
                      <a:r>
                        <a:rPr lang="en-US" sz="900" b="0" i="0" u="none" strike="noStrike">
                          <a:solidFill>
                            <a:srgbClr val="000000"/>
                          </a:solidFill>
                          <a:effectLst/>
                          <a:latin typeface="Times New Roman" panose="02020603050405020304" pitchFamily="18" charset="0"/>
                          <a:ea typeface="Yu Gothic" panose="020B0400000000000000" pitchFamily="50" charset="-128"/>
                        </a:rPr>
                        <a:t>Capsule endoscopy</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CM2.1</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1" i="0" u="none" strike="noStrike">
                          <a:solidFill>
                            <a:srgbClr val="FF0000"/>
                          </a:solidFill>
                          <a:effectLst/>
                          <a:latin typeface="Times New Roman" panose="02020603050405020304" pitchFamily="18" charset="0"/>
                          <a:ea typeface="Yu Gothic" panose="020B0400000000000000" pitchFamily="50" charset="-128"/>
                        </a:rPr>
                        <a:t>OK(PL)</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a:solidFill>
                            <a:srgbClr val="FF0000"/>
                          </a:solidFill>
                          <a:effectLst/>
                          <a:latin typeface="Yu Gothic" panose="020B0400000000000000" pitchFamily="50" charset="-128"/>
                          <a:ea typeface="Yu Gothic" panose="020B0400000000000000" pitchFamily="50" charset="-128"/>
                        </a:rPr>
                        <a:t>Done</a:t>
                      </a:r>
                    </a:p>
                  </a:txBody>
                  <a:tcPr marL="4006" marR="4006" marT="40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a:solidFill>
                            <a:srgbClr val="0000FF"/>
                          </a:solidFill>
                          <a:effectLst/>
                          <a:latin typeface="Yu Gothic" panose="020B0400000000000000" pitchFamily="50" charset="-128"/>
                          <a:ea typeface="Yu Gothic" panose="020B0400000000000000" pitchFamily="50" charset="-128"/>
                        </a:rPr>
                        <a:t>TBD (0%)</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dirty="0">
                          <a:solidFill>
                            <a:srgbClr val="FF0000"/>
                          </a:solidFill>
                          <a:effectLst/>
                          <a:latin typeface="Yu Gothic" panose="020B0400000000000000" pitchFamily="50" charset="-128"/>
                          <a:ea typeface="Yu Gothic" panose="020B0400000000000000" pitchFamily="50" charset="-128"/>
                        </a:rPr>
                        <a:t>Done(PL option2)</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dirty="0">
                          <a:solidFill>
                            <a:srgbClr val="FF0000"/>
                          </a:solidFill>
                          <a:effectLst/>
                          <a:latin typeface="Yu Gothic" panose="020B0400000000000000" pitchFamily="50" charset="-128"/>
                          <a:ea typeface="Yu Gothic" panose="020B0400000000000000" pitchFamily="50" charset="-128"/>
                        </a:rPr>
                        <a:t>Done(PL)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a:solidFill>
                            <a:srgbClr val="000000"/>
                          </a:solidFill>
                          <a:effectLst/>
                          <a:latin typeface="Yu Gothic" panose="020B0400000000000000" pitchFamily="50" charset="-128"/>
                          <a:ea typeface="Yu Gothic" panose="020B0400000000000000" pitchFamily="50" charset="-128"/>
                        </a:rPr>
                        <a:t>Kamran's Contribution, [DCN15-22-0401-01-006a],</a:t>
                      </a:r>
                      <a:br>
                        <a:rPr lang="en-US" sz="900" b="1" i="0" u="none" strike="noStrike">
                          <a:solidFill>
                            <a:srgbClr val="000000"/>
                          </a:solidFill>
                          <a:effectLst/>
                          <a:latin typeface="Yu Gothic" panose="020B0400000000000000" pitchFamily="50" charset="-128"/>
                          <a:ea typeface="Yu Gothic" panose="020B0400000000000000" pitchFamily="50" charset="-128"/>
                        </a:rPr>
                      </a:br>
                      <a:r>
                        <a:rPr lang="en-US" sz="900" b="1" i="0" u="none" strike="noStrike">
                          <a:solidFill>
                            <a:srgbClr val="000000"/>
                          </a:solidFill>
                          <a:effectLst/>
                          <a:latin typeface="Yu Gothic" panose="020B0400000000000000" pitchFamily="50" charset="-128"/>
                          <a:ea typeface="Yu Gothic" panose="020B0400000000000000" pitchFamily="50" charset="-128"/>
                        </a:rPr>
                        <a:t>Daisuke's contribution [DCN15-23-0145-00-006a],</a:t>
                      </a:r>
                    </a:p>
                  </a:txBody>
                  <a:tcPr marL="4006" marR="4006" marT="4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690318638"/>
                  </a:ext>
                </a:extLst>
              </a:tr>
              <a:tr h="279092">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S2.2</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dirty="0">
                          <a:solidFill>
                            <a:srgbClr val="000000"/>
                          </a:solidFill>
                          <a:effectLst/>
                          <a:latin typeface="Times New Roman" panose="02020603050405020304" pitchFamily="18" charset="0"/>
                          <a:ea typeface="Yu Gothic" panose="020B0400000000000000" pitchFamily="50" charset="-128"/>
                        </a:rPr>
                        <a:t>Implant (head) to Body Surface </a:t>
                      </a:r>
                      <a:r>
                        <a:rPr lang="en-US" sz="800" b="0" i="0" u="none" strike="noStrike" dirty="0">
                          <a:solidFill>
                            <a:srgbClr val="000000"/>
                          </a:solidFill>
                          <a:effectLst/>
                          <a:latin typeface="ＭＳ Ｐ明朝" panose="02020600040205080304" pitchFamily="18" charset="-128"/>
                          <a:ea typeface="ＭＳ Ｐ明朝" panose="02020600040205080304" pitchFamily="18" charset="-128"/>
                        </a:rPr>
                        <a:t>※</a:t>
                      </a:r>
                      <a:r>
                        <a:rPr lang="en-US" sz="800" b="0" i="0" u="none" strike="noStrike" dirty="0">
                          <a:solidFill>
                            <a:srgbClr val="000000"/>
                          </a:solidFill>
                          <a:effectLst/>
                          <a:latin typeface="Times New Roman" panose="02020603050405020304" pitchFamily="18" charset="0"/>
                          <a:ea typeface="Yu Gothic" panose="020B0400000000000000" pitchFamily="50" charset="-128"/>
                        </a:rPr>
                        <a:t>BCI</a:t>
                      </a:r>
                      <a:endParaRPr lang="en-US" sz="900" b="0" i="0" u="none" strike="noStrike" dirty="0">
                        <a:solidFill>
                          <a:srgbClr val="000000"/>
                        </a:solidFill>
                        <a:effectLst/>
                        <a:latin typeface="Times New Roman" panose="02020603050405020304" pitchFamily="18" charset="0"/>
                        <a:ea typeface="Yu Gothic" panose="020B0400000000000000" pitchFamily="50" charset="-128"/>
                      </a:endParaRP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CM2.2</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1" i="0" u="none" strike="noStrike">
                          <a:solidFill>
                            <a:srgbClr val="FF0000"/>
                          </a:solidFill>
                          <a:effectLst/>
                          <a:latin typeface="Times New Roman" panose="02020603050405020304" pitchFamily="18" charset="0"/>
                          <a:ea typeface="Yu Gothic" panose="020B0400000000000000" pitchFamily="50" charset="-128"/>
                        </a:rPr>
                        <a:t>OK(PL)</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t"/>
                      <a:r>
                        <a:rPr lang="en-US" sz="900" b="1" i="0" u="none" strike="noStrike">
                          <a:solidFill>
                            <a:srgbClr val="FF0000"/>
                          </a:solidFill>
                          <a:effectLst/>
                          <a:latin typeface="Yu Gothic" panose="020B0400000000000000" pitchFamily="50" charset="-128"/>
                          <a:ea typeface="Yu Gothic" panose="020B0400000000000000" pitchFamily="50" charset="-128"/>
                        </a:rPr>
                        <a:t>Done</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900" b="1" i="0" u="none" strike="noStrike">
                          <a:solidFill>
                            <a:srgbClr val="FF0000"/>
                          </a:solidFill>
                          <a:effectLst/>
                          <a:latin typeface="Yu Gothic" panose="020B0400000000000000" pitchFamily="50" charset="-128"/>
                          <a:ea typeface="Yu Gothic" panose="020B0400000000000000" pitchFamily="50" charset="-128"/>
                        </a:rPr>
                        <a:t>Done</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900" b="1" i="0" u="none" strike="noStrike">
                          <a:solidFill>
                            <a:srgbClr val="FF0000"/>
                          </a:solidFill>
                          <a:effectLst/>
                          <a:latin typeface="Yu Gothic" panose="020B0400000000000000" pitchFamily="50" charset="-128"/>
                          <a:ea typeface="Yu Gothic" panose="020B0400000000000000" pitchFamily="50" charset="-128"/>
                        </a:rPr>
                        <a:t>Done(PL)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dirty="0">
                          <a:solidFill>
                            <a:srgbClr val="FF0000"/>
                          </a:solidFill>
                          <a:effectLst/>
                          <a:latin typeface="Yu Gothic" panose="020B0400000000000000" pitchFamily="50" charset="-128"/>
                          <a:ea typeface="Yu Gothic" panose="020B0400000000000000" pitchFamily="50" charset="-128"/>
                        </a:rPr>
                        <a:t>Done(PL)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a:solidFill>
                            <a:srgbClr val="000000"/>
                          </a:solidFill>
                          <a:effectLst/>
                          <a:latin typeface="Yu Gothic" panose="020B0400000000000000" pitchFamily="50" charset="-128"/>
                          <a:ea typeface="Yu Gothic" panose="020B0400000000000000" pitchFamily="50" charset="-128"/>
                        </a:rPr>
                        <a:t>Daisuke's contribution [DCN15-23-0145-00-006a],</a:t>
                      </a:r>
                    </a:p>
                  </a:txBody>
                  <a:tcPr marL="4006" marR="4006" marT="4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339039011"/>
                  </a:ext>
                </a:extLst>
              </a:tr>
              <a:tr h="279092">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S2.3</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dirty="0">
                          <a:solidFill>
                            <a:srgbClr val="000000"/>
                          </a:solidFill>
                          <a:effectLst/>
                          <a:latin typeface="Times New Roman" panose="02020603050405020304" pitchFamily="18" charset="0"/>
                          <a:ea typeface="Yu Gothic" panose="020B0400000000000000" pitchFamily="50" charset="-128"/>
                        </a:rPr>
                        <a:t>Implant (head) to external </a:t>
                      </a:r>
                      <a:r>
                        <a:rPr lang="en-US" sz="800" b="0" i="0" u="none" strike="noStrike" dirty="0">
                          <a:solidFill>
                            <a:srgbClr val="000000"/>
                          </a:solidFill>
                          <a:effectLst/>
                          <a:latin typeface="Times New Roman" panose="02020603050405020304" pitchFamily="18" charset="0"/>
                          <a:ea typeface="Yu Gothic" panose="020B0400000000000000" pitchFamily="50" charset="-128"/>
                        </a:rPr>
                        <a:t>※BCI</a:t>
                      </a:r>
                      <a:endParaRPr lang="en-US" sz="900" b="0" i="0" u="none" strike="noStrike" dirty="0">
                        <a:solidFill>
                          <a:srgbClr val="000000"/>
                        </a:solidFill>
                        <a:effectLst/>
                        <a:latin typeface="Times New Roman" panose="02020603050405020304" pitchFamily="18" charset="0"/>
                        <a:ea typeface="Yu Gothic" panose="020B0400000000000000" pitchFamily="50" charset="-128"/>
                      </a:endParaRP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CM2.3</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1" i="0" u="none" strike="noStrike">
                          <a:solidFill>
                            <a:srgbClr val="FF0000"/>
                          </a:solidFill>
                          <a:effectLst/>
                          <a:latin typeface="Times New Roman" panose="02020603050405020304" pitchFamily="18" charset="0"/>
                          <a:ea typeface="Yu Gothic" panose="020B0400000000000000" pitchFamily="50" charset="-128"/>
                        </a:rPr>
                        <a:t>OK(PL)</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t"/>
                      <a:r>
                        <a:rPr lang="en-US" sz="900" b="1" i="0" u="none" strike="noStrike">
                          <a:solidFill>
                            <a:srgbClr val="FF0000"/>
                          </a:solidFill>
                          <a:effectLst/>
                          <a:latin typeface="Yu Gothic" panose="020B0400000000000000" pitchFamily="50" charset="-128"/>
                          <a:ea typeface="Yu Gothic" panose="020B0400000000000000" pitchFamily="50" charset="-128"/>
                        </a:rPr>
                        <a:t>Done</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900" b="1" i="0" u="none" strike="noStrike">
                          <a:solidFill>
                            <a:srgbClr val="FF0000"/>
                          </a:solidFill>
                          <a:effectLst/>
                          <a:latin typeface="Yu Gothic" panose="020B0400000000000000" pitchFamily="50" charset="-128"/>
                          <a:ea typeface="Yu Gothic" panose="020B0400000000000000" pitchFamily="50" charset="-128"/>
                        </a:rPr>
                        <a:t>Done</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900" b="1" i="0" u="none" strike="noStrike">
                          <a:solidFill>
                            <a:srgbClr val="FF0000"/>
                          </a:solidFill>
                          <a:effectLst/>
                          <a:latin typeface="Yu Gothic" panose="020B0400000000000000" pitchFamily="50" charset="-128"/>
                          <a:ea typeface="Yu Gothic" panose="020B0400000000000000" pitchFamily="50" charset="-128"/>
                        </a:rPr>
                        <a:t>Done(PL)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dirty="0">
                          <a:solidFill>
                            <a:srgbClr val="FF0000"/>
                          </a:solidFill>
                          <a:effectLst/>
                          <a:latin typeface="Yu Gothic" panose="020B0400000000000000" pitchFamily="50" charset="-128"/>
                          <a:ea typeface="Yu Gothic" panose="020B0400000000000000" pitchFamily="50" charset="-128"/>
                        </a:rPr>
                        <a:t>Done(PL)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a:solidFill>
                            <a:srgbClr val="000000"/>
                          </a:solidFill>
                          <a:effectLst/>
                          <a:latin typeface="Yu Gothic" panose="020B0400000000000000" pitchFamily="50" charset="-128"/>
                          <a:ea typeface="Yu Gothic" panose="020B0400000000000000" pitchFamily="50" charset="-128"/>
                        </a:rPr>
                        <a:t>Daisuke's contribution [DCN15-23-0145-00-006a],</a:t>
                      </a:r>
                    </a:p>
                  </a:txBody>
                  <a:tcPr marL="4006" marR="4006" marT="4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19920137"/>
                  </a:ext>
                </a:extLst>
              </a:tr>
              <a:tr h="279092">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S3</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dirty="0">
                          <a:solidFill>
                            <a:srgbClr val="000000"/>
                          </a:solidFill>
                          <a:effectLst/>
                          <a:latin typeface="Times New Roman" panose="02020603050405020304" pitchFamily="18" charset="0"/>
                          <a:ea typeface="Yu Gothic" panose="020B0400000000000000" pitchFamily="50" charset="-128"/>
                        </a:rPr>
                        <a:t>Implant to External</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402-405MHz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CM3.1</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a:solidFill>
                            <a:srgbClr val="404040"/>
                          </a:solidFill>
                          <a:effectLst/>
                          <a:latin typeface="Times New Roman" panose="02020603050405020304" pitchFamily="18" charset="0"/>
                          <a:ea typeface="Yu Gothic" panose="020B0400000000000000" pitchFamily="50" charset="-128"/>
                        </a:rPr>
                        <a:t>OK</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done</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Original CMD of IEEE 802.15.6-2012</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58154406"/>
                  </a:ext>
                </a:extLst>
              </a:tr>
              <a:tr h="415064">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S3.1</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dirty="0">
                          <a:solidFill>
                            <a:srgbClr val="000000"/>
                          </a:solidFill>
                          <a:effectLst/>
                          <a:latin typeface="Times New Roman" panose="02020603050405020304" pitchFamily="18" charset="0"/>
                          <a:ea typeface="Yu Gothic" panose="020B0400000000000000" pitchFamily="50" charset="-128"/>
                        </a:rPr>
                        <a:t>Implant (upper body) to External</a:t>
                      </a:r>
                      <a:br>
                        <a:rPr lang="en-US" sz="900" b="0" i="0" u="none" strike="noStrike" dirty="0">
                          <a:solidFill>
                            <a:srgbClr val="000000"/>
                          </a:solidFill>
                          <a:effectLst/>
                          <a:latin typeface="Times New Roman" panose="02020603050405020304" pitchFamily="18" charset="0"/>
                          <a:ea typeface="Yu Gothic" panose="020B0400000000000000" pitchFamily="50" charset="-128"/>
                        </a:rPr>
                      </a:br>
                      <a:r>
                        <a:rPr lang="en-US" sz="900" b="0" i="0" u="none" strike="noStrike" dirty="0">
                          <a:solidFill>
                            <a:srgbClr val="000000"/>
                          </a:solidFill>
                          <a:effectLst/>
                          <a:latin typeface="Times New Roman" panose="02020603050405020304" pitchFamily="18" charset="0"/>
                          <a:ea typeface="Yu Gothic" panose="020B0400000000000000" pitchFamily="50" charset="-128"/>
                        </a:rPr>
                        <a:t>※Capsule endoscopy</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3.1-10.6GHz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CM3.1</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1" i="0" u="none" strike="noStrike">
                          <a:solidFill>
                            <a:srgbClr val="FF0000"/>
                          </a:solidFill>
                          <a:effectLst/>
                          <a:latin typeface="Times New Roman" panose="02020603050405020304" pitchFamily="18" charset="0"/>
                          <a:ea typeface="Yu Gothic" panose="020B0400000000000000" pitchFamily="50" charset="-128"/>
                        </a:rPr>
                        <a:t>OK(PL)</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a:solidFill>
                            <a:srgbClr val="FF0000"/>
                          </a:solidFill>
                          <a:effectLst/>
                          <a:latin typeface="Yu Gothic" panose="020B0400000000000000" pitchFamily="50" charset="-128"/>
                          <a:ea typeface="Yu Gothic" panose="020B0400000000000000" pitchFamily="50" charset="-128"/>
                        </a:rPr>
                        <a:t>Done (Will be enhanced?),(antenna gain)</a:t>
                      </a:r>
                    </a:p>
                  </a:txBody>
                  <a:tcPr marL="4006" marR="4006" marT="40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0" i="0" u="none" strike="noStrike">
                          <a:solidFill>
                            <a:srgbClr val="000000"/>
                          </a:solidFill>
                          <a:effectLst/>
                          <a:latin typeface="Yu Gothic" panose="020B0400000000000000" pitchFamily="50" charset="-128"/>
                          <a:ea typeface="Yu Gothic" panose="020B0400000000000000" pitchFamily="50" charset="-128"/>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ja-JP" altLang="en-US" sz="900" b="1" i="0" u="none" strike="noStrike">
                          <a:solidFill>
                            <a:srgbClr val="FF0000"/>
                          </a:solidFill>
                          <a:effectLst/>
                          <a:latin typeface="Yu Gothic" panose="020B0400000000000000" pitchFamily="50" charset="-128"/>
                          <a:ea typeface="Yu Gothic" panose="020B0400000000000000" pitchFamily="50" charset="-128"/>
                        </a:rPr>
                        <a:t>　</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altLang="ja-JP" sz="900" b="1" i="0" u="none" strike="noStrike" dirty="0">
                          <a:solidFill>
                            <a:srgbClr val="0000FF"/>
                          </a:solidFill>
                          <a:effectLst/>
                          <a:latin typeface="Yu Gothic" panose="020B0400000000000000" pitchFamily="50" charset="-128"/>
                          <a:ea typeface="Yu Gothic" panose="020B0400000000000000" pitchFamily="50" charset="-128"/>
                        </a:rPr>
                        <a:t>90%</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a:solidFill>
                            <a:srgbClr val="0000FF"/>
                          </a:solidFill>
                          <a:effectLst/>
                          <a:latin typeface="Yu Gothic" panose="020B0400000000000000" pitchFamily="50" charset="-128"/>
                          <a:ea typeface="Yu Gothic" panose="020B0400000000000000" pitchFamily="50" charset="-128"/>
                        </a:rPr>
                        <a:t>Daisuke's contribution New doc. May.</a:t>
                      </a:r>
                    </a:p>
                  </a:txBody>
                  <a:tcPr marL="4006" marR="4006" marT="4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595207632"/>
                  </a:ext>
                </a:extLst>
              </a:tr>
              <a:tr h="279092">
                <a:tc rowSpan="3">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S4</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3">
                  <a:txBody>
                    <a:bodyPr/>
                    <a:lstStyle/>
                    <a:p>
                      <a:pPr algn="ctr" fontAlgn="ctr"/>
                      <a:r>
                        <a:rPr lang="en-US" sz="900" b="0" i="0" u="none" strike="noStrike" dirty="0">
                          <a:solidFill>
                            <a:srgbClr val="000000"/>
                          </a:solidFill>
                          <a:effectLst/>
                          <a:latin typeface="Times New Roman" panose="02020603050405020304" pitchFamily="18" charset="0"/>
                          <a:ea typeface="Yu Gothic" panose="020B0400000000000000" pitchFamily="50" charset="-128"/>
                        </a:rPr>
                        <a:t>Body Surface to Body Surface (LOS)</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404040"/>
                          </a:solidFill>
                          <a:effectLst/>
                          <a:latin typeface="Times New Roman" panose="02020603050405020304" pitchFamily="18" charset="0"/>
                          <a:ea typeface="Yu Gothic" panose="020B0400000000000000" pitchFamily="50" charset="-128"/>
                        </a:rPr>
                        <a:t>400, 600, 900 MHz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3">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CM4</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404040"/>
                          </a:solidFill>
                          <a:effectLst/>
                          <a:latin typeface="Times New Roman" panose="02020603050405020304" pitchFamily="18" charset="0"/>
                          <a:ea typeface="Yu Gothic" panose="020B0400000000000000" pitchFamily="50" charset="-128"/>
                        </a:rPr>
                        <a:t>OK</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dirty="0">
                          <a:solidFill>
                            <a:srgbClr val="000000"/>
                          </a:solidFill>
                          <a:effectLst/>
                          <a:latin typeface="Yu Gothic" panose="020B0400000000000000" pitchFamily="50" charset="-128"/>
                          <a:ea typeface="Yu Gothic" panose="020B0400000000000000" pitchFamily="50" charset="-128"/>
                        </a:rPr>
                        <a:t>done</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Original CMD of IEEE 802.15.6-2012</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39969269"/>
                  </a:ext>
                </a:extLst>
              </a:tr>
              <a:tr h="27909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altLang="ja-JP" sz="900" b="0" i="0" u="none" strike="noStrike">
                          <a:solidFill>
                            <a:srgbClr val="000000"/>
                          </a:solidFill>
                          <a:effectLst/>
                          <a:latin typeface="Times New Roman" panose="02020603050405020304" pitchFamily="18" charset="0"/>
                          <a:ea typeface="Yu Gothic" panose="020B0400000000000000" pitchFamily="50" charset="-128"/>
                        </a:rPr>
                        <a:t>2.4,</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fontAlgn="ctr"/>
                      <a:r>
                        <a:rPr lang="en-US" sz="900" b="0" i="0" u="none" strike="noStrike">
                          <a:solidFill>
                            <a:srgbClr val="404040"/>
                          </a:solidFill>
                          <a:effectLst/>
                          <a:latin typeface="Times New Roman" panose="02020603050405020304" pitchFamily="18" charset="0"/>
                          <a:ea typeface="Yu Gothic" panose="020B0400000000000000" pitchFamily="50" charset="-128"/>
                        </a:rPr>
                        <a:t>OK</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dirty="0">
                          <a:solidFill>
                            <a:srgbClr val="000000"/>
                          </a:solidFill>
                          <a:effectLst/>
                          <a:latin typeface="Yu Gothic" panose="020B0400000000000000" pitchFamily="50" charset="-128"/>
                          <a:ea typeface="Yu Gothic" panose="020B0400000000000000" pitchFamily="50" charset="-128"/>
                        </a:rPr>
                        <a:t>done</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Original CMD of IEEE 802.15.6-2012</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21652181"/>
                  </a:ext>
                </a:extLst>
              </a:tr>
              <a:tr h="27909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 3.1-10.6 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OK</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dirty="0">
                          <a:solidFill>
                            <a:srgbClr val="000000"/>
                          </a:solidFill>
                          <a:effectLst/>
                          <a:latin typeface="Yu Gothic" panose="020B0400000000000000" pitchFamily="50" charset="-128"/>
                          <a:ea typeface="Yu Gothic" panose="020B0400000000000000" pitchFamily="50" charset="-128"/>
                        </a:rPr>
                        <a:t>done</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Original CMD of IEEE 802.15.6-2012</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26153171"/>
                  </a:ext>
                </a:extLst>
              </a:tr>
              <a:tr h="279092">
                <a:tc rowSpan="2">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S5</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Body Surface to Body Surface (NLOS)</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404040"/>
                          </a:solidFill>
                          <a:effectLst/>
                          <a:latin typeface="Times New Roman" panose="02020603050405020304" pitchFamily="18" charset="0"/>
                          <a:ea typeface="Yu Gothic" panose="020B0400000000000000" pitchFamily="50" charset="-128"/>
                        </a:rPr>
                        <a:t>2.4 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CM5</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OK</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40404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done</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Original CMD of IEEE 802.15.6-2013</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76867058"/>
                  </a:ext>
                </a:extLst>
              </a:tr>
              <a:tr h="27909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endParaRPr kumimoji="1" lang="ja-JP" altLang="en-US"/>
                    </a:p>
                  </a:txBody>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OK</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Yu Gothic" panose="020B0400000000000000" pitchFamily="50" charset="-128"/>
                          <a:ea typeface="Yu Gothic" panose="020B0400000000000000" pitchFamily="50" charset="-128"/>
                        </a:rPr>
                        <a:t>done</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Original CMD of IEEE 802.15.6-2014</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41316700"/>
                  </a:ext>
                </a:extLst>
              </a:tr>
              <a:tr h="279092">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S6</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Body Surface to External (LOS)</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CM6</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OK</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dirty="0">
                          <a:solidFill>
                            <a:srgbClr val="000000"/>
                          </a:solidFill>
                          <a:effectLst/>
                          <a:latin typeface="Yu Gothic" panose="020B0400000000000000" pitchFamily="50" charset="-128"/>
                          <a:ea typeface="Yu Gothic" panose="020B0400000000000000" pitchFamily="50" charset="-128"/>
                        </a:rPr>
                        <a:t>done</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Original CMD of IEEE 802.15.6-2015</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97532984"/>
                  </a:ext>
                </a:extLst>
              </a:tr>
              <a:tr h="279092">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S6.1</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fontAlgn="ctr"/>
                      <a:r>
                        <a:rPr lang="en-US" sz="900" b="0" i="0" u="none" strike="noStrike">
                          <a:solidFill>
                            <a:srgbClr val="000000"/>
                          </a:solidFill>
                          <a:effectLst/>
                          <a:latin typeface="Times New Roman" panose="02020603050405020304" pitchFamily="18" charset="0"/>
                          <a:ea typeface="Yu Gothic" panose="020B0400000000000000" pitchFamily="50" charset="-128"/>
                        </a:rPr>
                        <a:t>Body Surface (head) to External (LOS)</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CM6.1</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1" i="0" u="none" strike="noStrike">
                          <a:solidFill>
                            <a:srgbClr val="FF0000"/>
                          </a:solidFill>
                          <a:effectLst/>
                          <a:latin typeface="Times New Roman" panose="02020603050405020304" pitchFamily="18" charset="0"/>
                          <a:ea typeface="Yu Gothic" panose="020B0400000000000000" pitchFamily="50" charset="-128"/>
                        </a:rPr>
                        <a:t>OK(PL)</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t"/>
                      <a:r>
                        <a:rPr lang="en-US" sz="900" b="1" i="0" u="none" strike="noStrike">
                          <a:solidFill>
                            <a:srgbClr val="FF0000"/>
                          </a:solidFill>
                          <a:effectLst/>
                          <a:latin typeface="Yu Gothic" panose="020B0400000000000000" pitchFamily="50" charset="-128"/>
                          <a:ea typeface="Yu Gothic" panose="020B0400000000000000" pitchFamily="50" charset="-128"/>
                        </a:rPr>
                        <a:t>Done</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900" b="1" i="0" u="none" strike="noStrike">
                          <a:solidFill>
                            <a:srgbClr val="FF0000"/>
                          </a:solidFill>
                          <a:effectLst/>
                          <a:latin typeface="Yu Gothic" panose="020B0400000000000000" pitchFamily="50" charset="-128"/>
                          <a:ea typeface="Yu Gothic" panose="020B0400000000000000" pitchFamily="50" charset="-128"/>
                        </a:rPr>
                        <a:t>Done</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900" b="1" i="0" u="none" strike="noStrike">
                          <a:solidFill>
                            <a:srgbClr val="FF0000"/>
                          </a:solidFill>
                          <a:effectLst/>
                          <a:latin typeface="Yu Gothic" panose="020B0400000000000000" pitchFamily="50" charset="-128"/>
                          <a:ea typeface="Yu Gothic" panose="020B0400000000000000" pitchFamily="50" charset="-128"/>
                        </a:rPr>
                        <a:t>Done(PL)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dirty="0">
                          <a:solidFill>
                            <a:srgbClr val="FF0000"/>
                          </a:solidFill>
                          <a:effectLst/>
                          <a:latin typeface="Yu Gothic" panose="020B0400000000000000" pitchFamily="50" charset="-128"/>
                          <a:ea typeface="Yu Gothic" panose="020B0400000000000000" pitchFamily="50" charset="-128"/>
                        </a:rPr>
                        <a:t>Done(PL)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dirty="0">
                          <a:solidFill>
                            <a:srgbClr val="000000"/>
                          </a:solidFill>
                          <a:effectLst/>
                          <a:latin typeface="Yu Gothic" panose="020B0400000000000000" pitchFamily="50" charset="-128"/>
                          <a:ea typeface="Yu Gothic" panose="020B0400000000000000" pitchFamily="50" charset="-128"/>
                        </a:rPr>
                        <a:t>Daisuke's contribution [DCN15-23-0145-00-006a],</a:t>
                      </a:r>
                    </a:p>
                  </a:txBody>
                  <a:tcPr marL="4006" marR="4006" marT="4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908347996"/>
                  </a:ext>
                </a:extLst>
              </a:tr>
              <a:tr h="178726">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S6.2</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BAN coordinator to BAN coordinator</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CM6.2</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1" i="0" u="none" strike="noStrike">
                          <a:solidFill>
                            <a:srgbClr val="FF0000"/>
                          </a:solidFill>
                          <a:effectLst/>
                          <a:latin typeface="Times New Roman" panose="02020603050405020304" pitchFamily="18" charset="0"/>
                          <a:ea typeface="Yu Gothic" panose="020B0400000000000000" pitchFamily="50" charset="-128"/>
                        </a:rPr>
                        <a:t>OK(PL)</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t"/>
                      <a:r>
                        <a:rPr lang="en-US" sz="900" b="1" i="0" u="none" strike="noStrike">
                          <a:solidFill>
                            <a:srgbClr val="FF0000"/>
                          </a:solidFill>
                          <a:effectLst/>
                          <a:latin typeface="Yu Gothic" panose="020B0400000000000000" pitchFamily="50" charset="-128"/>
                          <a:ea typeface="Yu Gothic" panose="020B0400000000000000" pitchFamily="50" charset="-128"/>
                        </a:rPr>
                        <a:t>Done</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a:solidFill>
                            <a:srgbClr val="0000FF"/>
                          </a:solidFill>
                          <a:effectLst/>
                          <a:latin typeface="Yu Gothic" panose="020B0400000000000000" pitchFamily="50" charset="-128"/>
                          <a:ea typeface="Yu Gothic" panose="020B0400000000000000" pitchFamily="50" charset="-128"/>
                        </a:rPr>
                        <a:t>T.B.D (0%)</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900" b="1" i="0" u="none" strike="noStrike">
                          <a:solidFill>
                            <a:srgbClr val="FF0000"/>
                          </a:solidFill>
                          <a:effectLst/>
                          <a:latin typeface="Yu Gothic" panose="020B0400000000000000" pitchFamily="50" charset="-128"/>
                          <a:ea typeface="Yu Gothic" panose="020B0400000000000000" pitchFamily="50" charset="-128"/>
                        </a:rPr>
                        <a:t>Done(PL)</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altLang="ja-JP" sz="900" b="1" i="0" u="none" strike="noStrike" dirty="0">
                          <a:solidFill>
                            <a:srgbClr val="0000FF"/>
                          </a:solidFill>
                          <a:effectLst/>
                          <a:latin typeface="Yu Gothic" panose="020B0400000000000000" pitchFamily="50" charset="-128"/>
                          <a:ea typeface="Yu Gothic" panose="020B0400000000000000" pitchFamily="50" charset="-128"/>
                        </a:rPr>
                        <a:t>80%</a:t>
                      </a:r>
                    </a:p>
                  </a:txBody>
                  <a:tcPr marL="4006" marR="4006" marT="4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900" b="1" i="0" u="none" strike="noStrike" dirty="0">
                          <a:solidFill>
                            <a:srgbClr val="0000FF"/>
                          </a:solidFill>
                          <a:effectLst/>
                          <a:latin typeface="Yu Gothic" panose="020B0400000000000000" pitchFamily="50" charset="-128"/>
                          <a:ea typeface="Yu Gothic" panose="020B0400000000000000" pitchFamily="50" charset="-128"/>
                        </a:rPr>
                        <a:t>Daisuke's contribution New doc. May.</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9962053"/>
                  </a:ext>
                </a:extLst>
              </a:tr>
              <a:tr h="279092">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S7</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Body Surface to External (NLOS)</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9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CM7</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000000"/>
                          </a:solidFill>
                          <a:effectLst/>
                          <a:latin typeface="Times New Roman" panose="02020603050405020304" pitchFamily="18" charset="0"/>
                          <a:ea typeface="Yu Gothic" panose="020B0400000000000000" pitchFamily="50" charset="-128"/>
                        </a:rPr>
                        <a:t>OK</a:t>
                      </a:r>
                    </a:p>
                  </a:txBody>
                  <a:tcPr marL="4006" marR="4006" marT="4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a:solidFill>
                            <a:srgbClr val="000000"/>
                          </a:solidFill>
                          <a:effectLst/>
                          <a:latin typeface="Yu Gothic" panose="020B0400000000000000" pitchFamily="50" charset="-128"/>
                          <a:ea typeface="Yu Gothic" panose="020B0400000000000000" pitchFamily="50" charset="-128"/>
                        </a:rPr>
                        <a:t>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Editing (COPY of ORIGINAL)</a:t>
                      </a:r>
                    </a:p>
                  </a:txBody>
                  <a:tcPr marL="4006" marR="4006" marT="4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0" i="0" u="none" strike="noStrike" dirty="0">
                          <a:solidFill>
                            <a:srgbClr val="000000"/>
                          </a:solidFill>
                          <a:effectLst/>
                          <a:latin typeface="Yu Gothic" panose="020B0400000000000000" pitchFamily="50" charset="-128"/>
                          <a:ea typeface="Yu Gothic" panose="020B0400000000000000" pitchFamily="50" charset="-128"/>
                        </a:rPr>
                        <a:t>Original CMD of IEEE 802.15.6-2012</a:t>
                      </a:r>
                    </a:p>
                  </a:txBody>
                  <a:tcPr marL="4006" marR="4006" marT="40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68743768"/>
                  </a:ext>
                </a:extLst>
              </a:tr>
            </a:tbl>
          </a:graphicData>
        </a:graphic>
      </p:graphicFrame>
      <p:sp>
        <p:nvSpPr>
          <p:cNvPr id="5" name="日付プレースホルダー 4">
            <a:extLst>
              <a:ext uri="{FF2B5EF4-FFF2-40B4-BE49-F238E27FC236}">
                <a16:creationId xmlns:a16="http://schemas.microsoft.com/office/drawing/2014/main" id="{BDC71955-ECD5-BCD7-424F-24A203E5D385}"/>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925541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6E287E0-22A7-E11A-934E-E3DF8A453D7D}"/>
              </a:ext>
            </a:extLst>
          </p:cNvPr>
          <p:cNvSpPr>
            <a:spLocks noGrp="1"/>
          </p:cNvSpPr>
          <p:nvPr>
            <p:ph type="ftr" idx="11"/>
          </p:nvPr>
        </p:nvSpPr>
        <p:spPr/>
        <p:txBody>
          <a:bodyPr/>
          <a:lstStyle/>
          <a:p>
            <a:r>
              <a:rPr lang="en-US"/>
              <a:t>T.Kobayashi, D. Anzai, M.Kim, M. Hernandez, R.Kohno</a:t>
            </a:r>
            <a:endParaRPr lang="en-US" dirty="0"/>
          </a:p>
        </p:txBody>
      </p:sp>
      <p:sp>
        <p:nvSpPr>
          <p:cNvPr id="3" name="スライド番号プレースホルダー 2">
            <a:extLst>
              <a:ext uri="{FF2B5EF4-FFF2-40B4-BE49-F238E27FC236}">
                <a16:creationId xmlns:a16="http://schemas.microsoft.com/office/drawing/2014/main" id="{E68C2410-2EB3-DC0D-8AF4-9C075DA670F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35</a:t>
            </a:fld>
            <a:endParaRPr dirty="0"/>
          </a:p>
        </p:txBody>
      </p:sp>
      <p:sp>
        <p:nvSpPr>
          <p:cNvPr id="4" name="タイトル 3">
            <a:extLst>
              <a:ext uri="{FF2B5EF4-FFF2-40B4-BE49-F238E27FC236}">
                <a16:creationId xmlns:a16="http://schemas.microsoft.com/office/drawing/2014/main" id="{54315F28-8D4E-E8A5-38E8-70DD4F7B412B}"/>
              </a:ext>
            </a:extLst>
          </p:cNvPr>
          <p:cNvSpPr>
            <a:spLocks noGrp="1"/>
          </p:cNvSpPr>
          <p:nvPr>
            <p:ph type="title"/>
          </p:nvPr>
        </p:nvSpPr>
        <p:spPr/>
        <p:txBody>
          <a:bodyPr/>
          <a:lstStyle/>
          <a:p>
            <a:endParaRPr kumimoji="1" lang="ja-JP" altLang="en-US"/>
          </a:p>
        </p:txBody>
      </p:sp>
      <p:graphicFrame>
        <p:nvGraphicFramePr>
          <p:cNvPr id="5" name="表 4">
            <a:extLst>
              <a:ext uri="{FF2B5EF4-FFF2-40B4-BE49-F238E27FC236}">
                <a16:creationId xmlns:a16="http://schemas.microsoft.com/office/drawing/2014/main" id="{238181AF-84F8-8C14-9DBD-9F560D3BF2D1}"/>
              </a:ext>
            </a:extLst>
          </p:cNvPr>
          <p:cNvGraphicFramePr>
            <a:graphicFrameLocks noGrp="1"/>
          </p:cNvGraphicFramePr>
          <p:nvPr>
            <p:extLst>
              <p:ext uri="{D42A27DB-BD31-4B8C-83A1-F6EECF244321}">
                <p14:modId xmlns:p14="http://schemas.microsoft.com/office/powerpoint/2010/main" val="2267033817"/>
              </p:ext>
            </p:extLst>
          </p:nvPr>
        </p:nvGraphicFramePr>
        <p:xfrm>
          <a:off x="63374" y="615636"/>
          <a:ext cx="8986622" cy="5776616"/>
        </p:xfrm>
        <a:graphic>
          <a:graphicData uri="http://schemas.openxmlformats.org/drawingml/2006/table">
            <a:tbl>
              <a:tblPr/>
              <a:tblGrid>
                <a:gridCol w="507417">
                  <a:extLst>
                    <a:ext uri="{9D8B030D-6E8A-4147-A177-3AD203B41FA5}">
                      <a16:colId xmlns:a16="http://schemas.microsoft.com/office/drawing/2014/main" val="357484071"/>
                    </a:ext>
                  </a:extLst>
                </a:gridCol>
                <a:gridCol w="1148364">
                  <a:extLst>
                    <a:ext uri="{9D8B030D-6E8A-4147-A177-3AD203B41FA5}">
                      <a16:colId xmlns:a16="http://schemas.microsoft.com/office/drawing/2014/main" val="48126714"/>
                    </a:ext>
                  </a:extLst>
                </a:gridCol>
                <a:gridCol w="507417">
                  <a:extLst>
                    <a:ext uri="{9D8B030D-6E8A-4147-A177-3AD203B41FA5}">
                      <a16:colId xmlns:a16="http://schemas.microsoft.com/office/drawing/2014/main" val="3706229311"/>
                    </a:ext>
                  </a:extLst>
                </a:gridCol>
                <a:gridCol w="487388">
                  <a:extLst>
                    <a:ext uri="{9D8B030D-6E8A-4147-A177-3AD203B41FA5}">
                      <a16:colId xmlns:a16="http://schemas.microsoft.com/office/drawing/2014/main" val="1197400106"/>
                    </a:ext>
                  </a:extLst>
                </a:gridCol>
                <a:gridCol w="721067">
                  <a:extLst>
                    <a:ext uri="{9D8B030D-6E8A-4147-A177-3AD203B41FA5}">
                      <a16:colId xmlns:a16="http://schemas.microsoft.com/office/drawing/2014/main" val="184963287"/>
                    </a:ext>
                  </a:extLst>
                </a:gridCol>
                <a:gridCol w="721067">
                  <a:extLst>
                    <a:ext uri="{9D8B030D-6E8A-4147-A177-3AD203B41FA5}">
                      <a16:colId xmlns:a16="http://schemas.microsoft.com/office/drawing/2014/main" val="603646131"/>
                    </a:ext>
                  </a:extLst>
                </a:gridCol>
                <a:gridCol w="881303">
                  <a:extLst>
                    <a:ext uri="{9D8B030D-6E8A-4147-A177-3AD203B41FA5}">
                      <a16:colId xmlns:a16="http://schemas.microsoft.com/office/drawing/2014/main" val="2731623282"/>
                    </a:ext>
                  </a:extLst>
                </a:gridCol>
                <a:gridCol w="1402073">
                  <a:extLst>
                    <a:ext uri="{9D8B030D-6E8A-4147-A177-3AD203B41FA5}">
                      <a16:colId xmlns:a16="http://schemas.microsoft.com/office/drawing/2014/main" val="1652829564"/>
                    </a:ext>
                  </a:extLst>
                </a:gridCol>
                <a:gridCol w="1402073">
                  <a:extLst>
                    <a:ext uri="{9D8B030D-6E8A-4147-A177-3AD203B41FA5}">
                      <a16:colId xmlns:a16="http://schemas.microsoft.com/office/drawing/2014/main" val="1418616648"/>
                    </a:ext>
                  </a:extLst>
                </a:gridCol>
                <a:gridCol w="1208453">
                  <a:extLst>
                    <a:ext uri="{9D8B030D-6E8A-4147-A177-3AD203B41FA5}">
                      <a16:colId xmlns:a16="http://schemas.microsoft.com/office/drawing/2014/main" val="185301700"/>
                    </a:ext>
                  </a:extLst>
                </a:gridCol>
              </a:tblGrid>
              <a:tr h="465183">
                <a:tc>
                  <a:txBody>
                    <a:bodyPr/>
                    <a:lstStyle/>
                    <a:p>
                      <a:pPr algn="ctr"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4330" marR="4330" marT="43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4330" marR="4330" marT="43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4330" marR="4330" marT="43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ja-JP" altLang="en-US" sz="800" b="0" i="0" u="none" strike="noStrike">
                        <a:solidFill>
                          <a:srgbClr val="000000"/>
                        </a:solidFill>
                        <a:effectLst/>
                        <a:latin typeface="Yu Gothic" panose="020B0400000000000000" pitchFamily="50" charset="-128"/>
                        <a:ea typeface="Yu Gothic" panose="020B0400000000000000" pitchFamily="50" charset="-128"/>
                      </a:endParaRPr>
                    </a:p>
                  </a:txBody>
                  <a:tcPr marL="4330" marR="4330" marT="43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Yu Gothic" panose="020B0400000000000000" pitchFamily="50" charset="-128"/>
                          <a:ea typeface="Yu Gothic" panose="020B0400000000000000" pitchFamily="50" charset="-128"/>
                        </a:rPr>
                        <a:t>STATUS</a:t>
                      </a:r>
                    </a:p>
                  </a:txBody>
                  <a:tcPr marL="4330" marR="4330" marT="43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Yu Gothic" panose="020B0400000000000000" pitchFamily="50" charset="-128"/>
                          <a:ea typeface="Yu Gothic" panose="020B0400000000000000" pitchFamily="50" charset="-128"/>
                        </a:rPr>
                        <a:t>PL</a:t>
                      </a: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Yu Gothic" panose="020B0400000000000000" pitchFamily="50" charset="-128"/>
                          <a:ea typeface="Yu Gothic" panose="020B0400000000000000" pitchFamily="50" charset="-128"/>
                        </a:rPr>
                        <a:t>PDP</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err="1">
                          <a:solidFill>
                            <a:srgbClr val="000000"/>
                          </a:solidFill>
                          <a:effectLst/>
                          <a:latin typeface="Yu Gothic" panose="020B0400000000000000" pitchFamily="50" charset="-128"/>
                          <a:ea typeface="Yu Gothic" panose="020B0400000000000000" pitchFamily="50" charset="-128"/>
                        </a:rPr>
                        <a:t>Matlab</a:t>
                      </a:r>
                      <a:endParaRPr lang="en-US" sz="1400" b="1" i="0" u="none" strike="noStrike" dirty="0">
                        <a:solidFill>
                          <a:srgbClr val="000000"/>
                        </a:solidFill>
                        <a:effectLst/>
                        <a:latin typeface="Yu Gothic" panose="020B0400000000000000" pitchFamily="50" charset="-128"/>
                        <a:ea typeface="Yu Gothic" panose="020B0400000000000000" pitchFamily="50" charset="-128"/>
                      </a:endParaRP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Yu Gothic" panose="020B0400000000000000" pitchFamily="50" charset="-128"/>
                          <a:ea typeface="Yu Gothic" panose="020B0400000000000000" pitchFamily="50" charset="-128"/>
                        </a:rPr>
                        <a:t>Modeling &amp; Documentation</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Yu Gothic" panose="020B0400000000000000" pitchFamily="50" charset="-128"/>
                          <a:ea typeface="Yu Gothic" panose="020B0400000000000000" pitchFamily="50" charset="-128"/>
                        </a:rPr>
                        <a:t>Reference</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029406"/>
                  </a:ext>
                </a:extLst>
              </a:tr>
              <a:tr h="267482">
                <a:tc>
                  <a:txBody>
                    <a:bodyPr/>
                    <a:lstStyle/>
                    <a:p>
                      <a:pPr algn="ctr" fontAlgn="ctr"/>
                      <a:r>
                        <a:rPr lang="en-US" sz="800" b="1" i="0" u="none" strike="noStrike">
                          <a:solidFill>
                            <a:srgbClr val="000000"/>
                          </a:solidFill>
                          <a:effectLst/>
                          <a:latin typeface="Times New Roman" panose="02020603050405020304" pitchFamily="18" charset="0"/>
                          <a:ea typeface="Yu Gothic" panose="020B0400000000000000" pitchFamily="50" charset="-128"/>
                        </a:rPr>
                        <a:t>Scenario</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imes New Roman" panose="02020603050405020304" pitchFamily="18" charset="0"/>
                          <a:ea typeface="Yu Gothic" panose="020B0400000000000000" pitchFamily="50" charset="-128"/>
                        </a:rPr>
                        <a:t>Description</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imes New Roman" panose="02020603050405020304" pitchFamily="18" charset="0"/>
                          <a:ea typeface="Yu Gothic" panose="020B0400000000000000" pitchFamily="50" charset="-128"/>
                        </a:rPr>
                        <a:t>Frequency Band</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Times New Roman" panose="02020603050405020304" pitchFamily="18" charset="0"/>
                          <a:ea typeface="Yu Gothic" panose="020B0400000000000000" pitchFamily="50" charset="-128"/>
                        </a:rPr>
                        <a:t>Channel Model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Times New Roman" panose="02020603050405020304" pitchFamily="18" charset="0"/>
                          <a:ea typeface="Yu Gothic" panose="020B0400000000000000" pitchFamily="50" charset="-128"/>
                        </a:rPr>
                        <a:t>　</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64299068"/>
                  </a:ext>
                </a:extLst>
              </a:tr>
              <a:tr h="159216">
                <a:tc rowSpan="2">
                  <a:txBody>
                    <a:bodyPr/>
                    <a:lstStyle/>
                    <a:p>
                      <a:pPr algn="ctr" fontAlgn="ctr"/>
                      <a:r>
                        <a:rPr lang="en-US" sz="1200" b="0" i="0" u="none" strike="noStrike" dirty="0">
                          <a:solidFill>
                            <a:srgbClr val="000000"/>
                          </a:solidFill>
                          <a:effectLst/>
                          <a:latin typeface="Times New Roman" panose="02020603050405020304" pitchFamily="18" charset="0"/>
                          <a:ea typeface="Yu Gothic" panose="020B0400000000000000" pitchFamily="50" charset="-128"/>
                        </a:rPr>
                        <a:t>S8</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1000" b="0" i="0" u="none" strike="noStrike" dirty="0">
                          <a:solidFill>
                            <a:srgbClr val="000000"/>
                          </a:solidFill>
                          <a:effectLst/>
                          <a:latin typeface="Times New Roman" panose="02020603050405020304" pitchFamily="18" charset="0"/>
                          <a:ea typeface="Yu Gothic" panose="020B0400000000000000" pitchFamily="50" charset="-128"/>
                        </a:rPr>
                        <a:t>In-vehicle to In-vehicle (sedan)</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2.4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800" b="0" i="0" u="none" strike="noStrike" dirty="0">
                          <a:solidFill>
                            <a:srgbClr val="000000"/>
                          </a:solidFill>
                          <a:effectLst/>
                          <a:latin typeface="Times New Roman" panose="02020603050405020304" pitchFamily="18" charset="0"/>
                          <a:ea typeface="Yu Gothic" panose="020B0400000000000000" pitchFamily="50" charset="-128"/>
                        </a:rPr>
                        <a:t>CM8</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CFP</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Yu Gothic" panose="020B0400000000000000" pitchFamily="50" charset="-128"/>
                          <a:ea typeface="Yu Gothic" panose="020B0400000000000000" pitchFamily="50" charset="-128"/>
                        </a:rPr>
                        <a:t>Car industry documents</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7036982"/>
                  </a:ext>
                </a:extLst>
              </a:tr>
              <a:tr h="4012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kumimoji="1" lang="ja-JP" altLang="en-US"/>
                    </a:p>
                  </a:txBody>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OK(PL)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Done</a:t>
                      </a:r>
                    </a:p>
                  </a:txBody>
                  <a:tcPr marL="4330" marR="4330" marT="4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(20%)</a:t>
                      </a:r>
                      <a:br>
                        <a:rPr lang="en-US" sz="800" b="1" i="0" u="none" strike="noStrike">
                          <a:solidFill>
                            <a:srgbClr val="0000FF"/>
                          </a:solidFill>
                          <a:effectLst/>
                          <a:latin typeface="Times New Roman" panose="02020603050405020304" pitchFamily="18" charset="0"/>
                          <a:ea typeface="Yu Gothic" panose="020B0400000000000000" pitchFamily="50" charset="-128"/>
                        </a:rPr>
                      </a:br>
                      <a:r>
                        <a:rPr lang="en-US" sz="800" b="1" i="0" u="none" strike="noStrike">
                          <a:solidFill>
                            <a:srgbClr val="0000FF"/>
                          </a:solidFill>
                          <a:effectLst/>
                          <a:latin typeface="Times New Roman" panose="02020603050405020304" pitchFamily="18" charset="0"/>
                          <a:ea typeface="Yu Gothic" panose="020B0400000000000000" pitchFamily="50" charset="-128"/>
                        </a:rPr>
                        <a:t>simulation running</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(1%)</a:t>
                      </a:r>
                      <a:br>
                        <a:rPr lang="en-US" sz="800" b="1" i="0" u="none" strike="noStrike">
                          <a:solidFill>
                            <a:srgbClr val="0000FF"/>
                          </a:solidFill>
                          <a:effectLst/>
                          <a:latin typeface="Times New Roman" panose="02020603050405020304" pitchFamily="18" charset="0"/>
                          <a:ea typeface="Yu Gothic" panose="020B0400000000000000" pitchFamily="50" charset="-128"/>
                        </a:rPr>
                      </a:br>
                      <a:r>
                        <a:rPr lang="en-US" sz="800" b="1" i="0" u="none" strike="noStrike">
                          <a:solidFill>
                            <a:srgbClr val="0000FF"/>
                          </a:solidFill>
                          <a:effectLst/>
                          <a:latin typeface="Times New Roman" panose="02020603050405020304" pitchFamily="18" charset="0"/>
                          <a:ea typeface="Yu Gothic" panose="020B0400000000000000" pitchFamily="50" charset="-128"/>
                        </a:rPr>
                        <a:t>ready to start</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100% (for PL)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FF0000"/>
                          </a:solidFill>
                          <a:effectLst/>
                          <a:latin typeface="Times New Roman" panose="02020603050405020304" pitchFamily="18" charset="0"/>
                          <a:ea typeface="Yu Gothic" panose="020B0400000000000000" pitchFamily="50" charset="-128"/>
                        </a:rPr>
                        <a:t>Daisuke's contribution</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P802.15-23-0146-00-006a</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670010523"/>
                  </a:ext>
                </a:extLst>
              </a:tr>
              <a:tr h="159216">
                <a:tc rowSpan="2">
                  <a:txBody>
                    <a:bodyPr/>
                    <a:lstStyle/>
                    <a:p>
                      <a:pPr algn="ctr" fontAlgn="ctr"/>
                      <a:r>
                        <a:rPr lang="en-US" sz="1200" b="0" i="0" u="none" strike="noStrike" dirty="0">
                          <a:solidFill>
                            <a:srgbClr val="000000"/>
                          </a:solidFill>
                          <a:effectLst/>
                          <a:latin typeface="Times New Roman" panose="02020603050405020304" pitchFamily="18" charset="0"/>
                          <a:ea typeface="Yu Gothic" panose="020B0400000000000000" pitchFamily="50" charset="-128"/>
                        </a:rPr>
                        <a:t>S8.1</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1000" b="0" i="0" u="none" strike="noStrike" dirty="0">
                          <a:solidFill>
                            <a:srgbClr val="000000"/>
                          </a:solidFill>
                          <a:effectLst/>
                          <a:latin typeface="Times New Roman" panose="02020603050405020304" pitchFamily="18" charset="0"/>
                          <a:ea typeface="Yu Gothic" panose="020B0400000000000000" pitchFamily="50" charset="-128"/>
                        </a:rPr>
                        <a:t>In-vehicle to In-vehicle (passenger bus)</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2.4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800" b="0" i="0" u="none" strike="noStrike" dirty="0">
                          <a:solidFill>
                            <a:srgbClr val="000000"/>
                          </a:solidFill>
                          <a:effectLst/>
                          <a:latin typeface="Times New Roman" panose="02020603050405020304" pitchFamily="18" charset="0"/>
                          <a:ea typeface="Yu Gothic" panose="020B0400000000000000" pitchFamily="50" charset="-128"/>
                        </a:rPr>
                        <a:t>CM8.1</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CFP</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1" i="0" u="none" strike="noStrike">
                          <a:solidFill>
                            <a:srgbClr val="0000FF"/>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1" i="0" u="none" strike="noStrike">
                          <a:solidFill>
                            <a:srgbClr val="0000FF"/>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1" i="0" u="none" strike="noStrike">
                          <a:solidFill>
                            <a:srgbClr val="0000FF"/>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Yu Gothic" panose="020B0400000000000000" pitchFamily="50" charset="-128"/>
                          <a:ea typeface="Yu Gothic" panose="020B0400000000000000" pitchFamily="50" charset="-128"/>
                        </a:rPr>
                        <a:t>Car industry documents</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93795710"/>
                  </a:ext>
                </a:extLst>
              </a:tr>
              <a:tr h="4012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kumimoji="1" lang="ja-JP" altLang="en-US"/>
                    </a:p>
                  </a:txBody>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OK(PL)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Done</a:t>
                      </a:r>
                    </a:p>
                  </a:txBody>
                  <a:tcPr marL="4330" marR="4330" marT="4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(50%)</a:t>
                      </a:r>
                      <a:br>
                        <a:rPr lang="en-US" sz="800" b="1" i="0" u="none" strike="noStrike">
                          <a:solidFill>
                            <a:srgbClr val="0000FF"/>
                          </a:solidFill>
                          <a:effectLst/>
                          <a:latin typeface="Times New Roman" panose="02020603050405020304" pitchFamily="18" charset="0"/>
                          <a:ea typeface="Yu Gothic" panose="020B0400000000000000" pitchFamily="50" charset="-128"/>
                        </a:rPr>
                      </a:br>
                      <a:r>
                        <a:rPr lang="en-US" sz="800" b="1" i="0" u="none" strike="noStrike">
                          <a:solidFill>
                            <a:srgbClr val="0000FF"/>
                          </a:solidFill>
                          <a:effectLst/>
                          <a:latin typeface="Times New Roman" panose="02020603050405020304" pitchFamily="18" charset="0"/>
                          <a:ea typeface="Yu Gothic" panose="020B0400000000000000" pitchFamily="50" charset="-128"/>
                        </a:rPr>
                        <a:t>simulation running</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(1%)</a:t>
                      </a:r>
                      <a:br>
                        <a:rPr lang="en-US" sz="800" b="1" i="0" u="none" strike="noStrike">
                          <a:solidFill>
                            <a:srgbClr val="0000FF"/>
                          </a:solidFill>
                          <a:effectLst/>
                          <a:latin typeface="Times New Roman" panose="02020603050405020304" pitchFamily="18" charset="0"/>
                          <a:ea typeface="Yu Gothic" panose="020B0400000000000000" pitchFamily="50" charset="-128"/>
                        </a:rPr>
                      </a:br>
                      <a:r>
                        <a:rPr lang="en-US" sz="800" b="1" i="0" u="none" strike="noStrike">
                          <a:solidFill>
                            <a:srgbClr val="0000FF"/>
                          </a:solidFill>
                          <a:effectLst/>
                          <a:latin typeface="Times New Roman" panose="02020603050405020304" pitchFamily="18" charset="0"/>
                          <a:ea typeface="Yu Gothic" panose="020B0400000000000000" pitchFamily="50" charset="-128"/>
                        </a:rPr>
                        <a:t>ready to start</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100% (for PL)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FF0000"/>
                          </a:solidFill>
                          <a:effectLst/>
                          <a:latin typeface="Times New Roman" panose="02020603050405020304" pitchFamily="18" charset="0"/>
                          <a:ea typeface="Yu Gothic" panose="020B0400000000000000" pitchFamily="50" charset="-128"/>
                        </a:rPr>
                        <a:t>Daisuke's contribution</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P802.15-23-0146-00-006a</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76597652"/>
                  </a:ext>
                </a:extLst>
              </a:tr>
              <a:tr h="159216">
                <a:tc rowSpan="2">
                  <a:txBody>
                    <a:bodyPr/>
                    <a:lstStyle/>
                    <a:p>
                      <a:pPr algn="ctr" fontAlgn="ctr"/>
                      <a:r>
                        <a:rPr lang="en-US" sz="1200" b="0" i="0" u="none" strike="noStrike" dirty="0">
                          <a:solidFill>
                            <a:srgbClr val="000000"/>
                          </a:solidFill>
                          <a:effectLst/>
                          <a:latin typeface="Times New Roman" panose="02020603050405020304" pitchFamily="18" charset="0"/>
                          <a:ea typeface="Yu Gothic" panose="020B0400000000000000" pitchFamily="50" charset="-128"/>
                        </a:rPr>
                        <a:t>S8.2</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1000" b="0" i="0" u="none" strike="noStrike" dirty="0">
                          <a:solidFill>
                            <a:srgbClr val="000000"/>
                          </a:solidFill>
                          <a:effectLst/>
                          <a:latin typeface="Times New Roman" panose="02020603050405020304" pitchFamily="18" charset="0"/>
                          <a:ea typeface="Yu Gothic" panose="020B0400000000000000" pitchFamily="50" charset="-128"/>
                        </a:rPr>
                        <a:t>In-vehicle to In-vehicle (functional compartment)</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2.4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800" b="0" i="0" u="none" strike="noStrike" dirty="0">
                          <a:solidFill>
                            <a:srgbClr val="000000"/>
                          </a:solidFill>
                          <a:effectLst/>
                          <a:latin typeface="Times New Roman" panose="02020603050405020304" pitchFamily="18" charset="0"/>
                          <a:ea typeface="Yu Gothic" panose="020B0400000000000000" pitchFamily="50" charset="-128"/>
                        </a:rPr>
                        <a:t>CM8.2</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CFP</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1" i="0" u="none" strike="noStrike">
                          <a:solidFill>
                            <a:srgbClr val="0000FF"/>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1" i="0" u="none" strike="noStrike">
                          <a:solidFill>
                            <a:srgbClr val="0000FF"/>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1" i="0" u="none" strike="noStrike">
                          <a:solidFill>
                            <a:srgbClr val="0000FF"/>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Yu Gothic" panose="020B0400000000000000" pitchFamily="50" charset="-128"/>
                          <a:ea typeface="Yu Gothic" panose="020B0400000000000000" pitchFamily="50" charset="-128"/>
                        </a:rPr>
                        <a:t>Car industry documents</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1380809"/>
                  </a:ext>
                </a:extLst>
              </a:tr>
              <a:tr h="4012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kumimoji="1" lang="ja-JP" altLang="en-US"/>
                    </a:p>
                  </a:txBody>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OK(PL)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dirty="0">
                          <a:solidFill>
                            <a:srgbClr val="FF0000"/>
                          </a:solidFill>
                          <a:effectLst/>
                          <a:latin typeface="Times New Roman" panose="02020603050405020304" pitchFamily="18" charset="0"/>
                          <a:ea typeface="Yu Gothic" panose="020B0400000000000000" pitchFamily="50" charset="-128"/>
                        </a:rPr>
                        <a:t>Done</a:t>
                      </a:r>
                    </a:p>
                  </a:txBody>
                  <a:tcPr marL="4330" marR="4330" marT="433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dirty="0">
                          <a:solidFill>
                            <a:srgbClr val="0000FF"/>
                          </a:solidFill>
                          <a:effectLst/>
                          <a:latin typeface="Times New Roman" panose="02020603050405020304" pitchFamily="18" charset="0"/>
                          <a:ea typeface="Yu Gothic" panose="020B0400000000000000" pitchFamily="50" charset="-128"/>
                        </a:rPr>
                        <a:t>TBD (70%)</a:t>
                      </a:r>
                      <a:br>
                        <a:rPr lang="en-US" sz="800" b="1" i="0" u="none" strike="noStrike" dirty="0">
                          <a:solidFill>
                            <a:srgbClr val="0000FF"/>
                          </a:solidFill>
                          <a:effectLst/>
                          <a:latin typeface="Times New Roman" panose="02020603050405020304" pitchFamily="18" charset="0"/>
                          <a:ea typeface="Yu Gothic" panose="020B0400000000000000" pitchFamily="50" charset="-128"/>
                        </a:rPr>
                      </a:br>
                      <a:r>
                        <a:rPr lang="en-US" sz="800" b="1" i="0" u="none" strike="noStrike" dirty="0">
                          <a:solidFill>
                            <a:srgbClr val="0000FF"/>
                          </a:solidFill>
                          <a:effectLst/>
                          <a:latin typeface="Times New Roman" panose="02020603050405020304" pitchFamily="18" charset="0"/>
                          <a:ea typeface="Yu Gothic" panose="020B0400000000000000" pitchFamily="50" charset="-128"/>
                        </a:rPr>
                        <a:t>simulations done</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(1%)</a:t>
                      </a:r>
                      <a:br>
                        <a:rPr lang="en-US" sz="800" b="1" i="0" u="none" strike="noStrike">
                          <a:solidFill>
                            <a:srgbClr val="0000FF"/>
                          </a:solidFill>
                          <a:effectLst/>
                          <a:latin typeface="Times New Roman" panose="02020603050405020304" pitchFamily="18" charset="0"/>
                          <a:ea typeface="Yu Gothic" panose="020B0400000000000000" pitchFamily="50" charset="-128"/>
                        </a:rPr>
                      </a:br>
                      <a:r>
                        <a:rPr lang="en-US" sz="800" b="1" i="0" u="none" strike="noStrike">
                          <a:solidFill>
                            <a:srgbClr val="0000FF"/>
                          </a:solidFill>
                          <a:effectLst/>
                          <a:latin typeface="Times New Roman" panose="02020603050405020304" pitchFamily="18" charset="0"/>
                          <a:ea typeface="Yu Gothic" panose="020B0400000000000000" pitchFamily="50" charset="-128"/>
                        </a:rPr>
                        <a:t>ready to start</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dirty="0">
                          <a:solidFill>
                            <a:srgbClr val="FF0000"/>
                          </a:solidFill>
                          <a:effectLst/>
                          <a:latin typeface="Times New Roman" panose="02020603050405020304" pitchFamily="18" charset="0"/>
                          <a:ea typeface="Yu Gothic" panose="020B0400000000000000" pitchFamily="50" charset="-128"/>
                        </a:rPr>
                        <a:t>100% (for PL)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FF0000"/>
                          </a:solidFill>
                          <a:effectLst/>
                          <a:latin typeface="Times New Roman" panose="02020603050405020304" pitchFamily="18" charset="0"/>
                          <a:ea typeface="Yu Gothic" panose="020B0400000000000000" pitchFamily="50" charset="-128"/>
                        </a:rPr>
                        <a:t>Daisuke's contribution</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P802.15-23-0146-00-006a</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48015512"/>
                  </a:ext>
                </a:extLst>
              </a:tr>
              <a:tr h="159216">
                <a:tc rowSpan="2">
                  <a:txBody>
                    <a:bodyPr/>
                    <a:lstStyle/>
                    <a:p>
                      <a:pPr algn="ctr" fontAlgn="ctr"/>
                      <a:r>
                        <a:rPr lang="en-US" sz="1200" b="0" i="0" u="none" strike="noStrike" dirty="0">
                          <a:solidFill>
                            <a:srgbClr val="000000"/>
                          </a:solidFill>
                          <a:effectLst/>
                          <a:latin typeface="Times New Roman" panose="02020603050405020304" pitchFamily="18" charset="0"/>
                          <a:ea typeface="Yu Gothic" panose="020B0400000000000000" pitchFamily="50" charset="-128"/>
                        </a:rPr>
                        <a:t>S9</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1000" b="0" i="0" u="none" strike="noStrike" dirty="0">
                          <a:solidFill>
                            <a:srgbClr val="000000"/>
                          </a:solidFill>
                          <a:effectLst/>
                          <a:latin typeface="Times New Roman" panose="02020603050405020304" pitchFamily="18" charset="0"/>
                          <a:ea typeface="Yu Gothic" panose="020B0400000000000000" pitchFamily="50" charset="-128"/>
                        </a:rPr>
                        <a:t>In-vehicle to On-vehicle</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2.4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800" b="0" i="0" u="none" strike="noStrike" dirty="0">
                          <a:solidFill>
                            <a:srgbClr val="000000"/>
                          </a:solidFill>
                          <a:effectLst/>
                          <a:latin typeface="Times New Roman" panose="02020603050405020304" pitchFamily="18" charset="0"/>
                          <a:ea typeface="Yu Gothic" panose="020B0400000000000000" pitchFamily="50" charset="-128"/>
                        </a:rPr>
                        <a:t>CM9</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CFP</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FF0000"/>
                          </a:solidFill>
                          <a:effectLst/>
                          <a:latin typeface="Yu Gothic" panose="020B0400000000000000" pitchFamily="50" charset="-128"/>
                          <a:ea typeface="Yu Gothic" panose="020B0400000000000000" pitchFamily="50" charset="-128"/>
                        </a:rPr>
                        <a:t>　</a:t>
                      </a: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Yu Gothic" panose="020B0400000000000000" pitchFamily="50" charset="-128"/>
                          <a:ea typeface="Yu Gothic" panose="020B0400000000000000" pitchFamily="50" charset="-128"/>
                        </a:rPr>
                        <a:t>Car industry documents</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70791720"/>
                  </a:ext>
                </a:extLst>
              </a:tr>
              <a:tr h="4012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kumimoji="1" lang="ja-JP" altLang="en-US"/>
                    </a:p>
                  </a:txBody>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OK(PL)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dirty="0">
                          <a:solidFill>
                            <a:srgbClr val="FF0000"/>
                          </a:solidFill>
                          <a:effectLst/>
                          <a:latin typeface="Times New Roman" panose="02020603050405020304" pitchFamily="18" charset="0"/>
                          <a:ea typeface="Yu Gothic" panose="020B0400000000000000" pitchFamily="50" charset="-128"/>
                        </a:rPr>
                        <a:t>Done</a:t>
                      </a:r>
                    </a:p>
                    <a:p>
                      <a:pPr algn="ctr" fontAlgn="b"/>
                      <a:endParaRPr lang="en-US" sz="800" b="1" i="0" u="none" strike="noStrike" dirty="0">
                        <a:solidFill>
                          <a:srgbClr val="FF0000"/>
                        </a:solidFill>
                        <a:effectLst/>
                        <a:latin typeface="Times New Roman" panose="02020603050405020304" pitchFamily="18" charset="0"/>
                        <a:ea typeface="Yu Gothic" panose="020B0400000000000000" pitchFamily="50" charset="-128"/>
                      </a:endParaRP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altLang="ja-JP" sz="900" b="1" i="0" u="none" strike="noStrike">
                          <a:solidFill>
                            <a:srgbClr val="0000FF"/>
                          </a:solidFill>
                          <a:effectLst/>
                          <a:latin typeface="Yu Gothic" panose="020B0400000000000000" pitchFamily="50" charset="-128"/>
                          <a:ea typeface="Yu Gothic" panose="020B0400000000000000" pitchFamily="50" charset="-128"/>
                        </a:rPr>
                        <a:t>10%</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(1%)</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ja-JP" sz="800" b="1" i="0" u="none" strike="noStrike" dirty="0">
                          <a:solidFill>
                            <a:srgbClr val="FF0000"/>
                          </a:solidFill>
                          <a:effectLst/>
                          <a:latin typeface="Times New Roman" panose="02020603050405020304" pitchFamily="18" charset="0"/>
                          <a:ea typeface="Yu Gothic" panose="020B0400000000000000" pitchFamily="50" charset="-128"/>
                        </a:rPr>
                        <a:t>100% (for PL)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dirty="0">
                          <a:solidFill>
                            <a:srgbClr val="FF0000"/>
                          </a:solidFill>
                          <a:effectLst/>
                          <a:latin typeface="Times New Roman" panose="02020603050405020304" pitchFamily="18" charset="0"/>
                          <a:ea typeface="Yu Gothic" panose="020B0400000000000000" pitchFamily="50" charset="-128"/>
                        </a:rPr>
                        <a:t>Daisuke's contribution</a:t>
                      </a:r>
                      <a:br>
                        <a:rPr lang="en-US" sz="800" b="0" i="0" u="none" strike="noStrike" dirty="0">
                          <a:solidFill>
                            <a:srgbClr val="FF0000"/>
                          </a:solidFill>
                          <a:effectLst/>
                          <a:latin typeface="Times New Roman" panose="02020603050405020304" pitchFamily="18" charset="0"/>
                          <a:ea typeface="Yu Gothic" panose="020B0400000000000000" pitchFamily="50" charset="-128"/>
                        </a:rPr>
                      </a:br>
                      <a:r>
                        <a:rPr lang="en-US" sz="800" b="0" i="0" u="none" strike="noStrike" dirty="0">
                          <a:solidFill>
                            <a:srgbClr val="FF0000"/>
                          </a:solidFill>
                          <a:effectLst/>
                          <a:latin typeface="Times New Roman" panose="02020603050405020304" pitchFamily="18" charset="0"/>
                          <a:ea typeface="Yu Gothic" panose="020B0400000000000000" pitchFamily="50" charset="-128"/>
                        </a:rPr>
                        <a:t>P802.15-23-0146-00-006a</a:t>
                      </a:r>
                      <a:br>
                        <a:rPr lang="en-US" sz="800" b="0" i="0" u="none" strike="noStrike" dirty="0">
                          <a:solidFill>
                            <a:srgbClr val="FF0000"/>
                          </a:solidFill>
                          <a:effectLst/>
                          <a:latin typeface="Times New Roman" panose="02020603050405020304" pitchFamily="18" charset="0"/>
                          <a:ea typeface="Yu Gothic" panose="020B0400000000000000" pitchFamily="50" charset="-128"/>
                        </a:rPr>
                      </a:br>
                      <a:r>
                        <a:rPr lang="en-US" sz="800" b="0" i="0" u="none" strike="noStrike" dirty="0">
                          <a:solidFill>
                            <a:srgbClr val="FF0000"/>
                          </a:solidFill>
                          <a:effectLst/>
                          <a:latin typeface="Times New Roman" panose="02020603050405020304" pitchFamily="18" charset="0"/>
                          <a:ea typeface="Yu Gothic" panose="020B0400000000000000" pitchFamily="50" charset="-128"/>
                        </a:rPr>
                        <a:t>+ New doc. at May.</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07381999"/>
                  </a:ext>
                </a:extLst>
              </a:tr>
              <a:tr h="159216">
                <a:tc rowSpan="2">
                  <a:txBody>
                    <a:bodyPr/>
                    <a:lstStyle/>
                    <a:p>
                      <a:pPr algn="ctr" fontAlgn="ctr"/>
                      <a:r>
                        <a:rPr lang="en-US" sz="1200" b="0" i="0" u="none" strike="noStrike" dirty="0">
                          <a:solidFill>
                            <a:srgbClr val="000000"/>
                          </a:solidFill>
                          <a:effectLst/>
                          <a:latin typeface="Times New Roman" panose="02020603050405020304" pitchFamily="18" charset="0"/>
                          <a:ea typeface="Yu Gothic" panose="020B0400000000000000" pitchFamily="50" charset="-128"/>
                        </a:rPr>
                        <a:t>S10</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1000" b="0" i="0" u="none" strike="noStrike" dirty="0">
                          <a:solidFill>
                            <a:srgbClr val="000000"/>
                          </a:solidFill>
                          <a:effectLst/>
                          <a:latin typeface="Times New Roman" panose="02020603050405020304" pitchFamily="18" charset="0"/>
                          <a:ea typeface="Yu Gothic" panose="020B0400000000000000" pitchFamily="50" charset="-128"/>
                        </a:rPr>
                        <a:t>In vehicle to External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2.4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800" b="0" i="0" u="none" strike="noStrike" dirty="0">
                          <a:solidFill>
                            <a:srgbClr val="000000"/>
                          </a:solidFill>
                          <a:effectLst/>
                          <a:latin typeface="Times New Roman" panose="02020603050405020304" pitchFamily="18" charset="0"/>
                          <a:ea typeface="Yu Gothic" panose="020B0400000000000000" pitchFamily="50" charset="-128"/>
                        </a:rPr>
                        <a:t>CM10</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CFP</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FF0000"/>
                          </a:solidFill>
                          <a:effectLst/>
                          <a:latin typeface="Yu Gothic" panose="020B0400000000000000" pitchFamily="50" charset="-128"/>
                          <a:ea typeface="Yu Gothic" panose="020B0400000000000000" pitchFamily="50" charset="-128"/>
                        </a:rPr>
                        <a:t>　</a:t>
                      </a: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dirty="0">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Yu Gothic" panose="020B0400000000000000" pitchFamily="50" charset="-128"/>
                          <a:ea typeface="Yu Gothic" panose="020B0400000000000000" pitchFamily="50" charset="-128"/>
                        </a:rPr>
                        <a:t>Car industry documents</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05235845"/>
                  </a:ext>
                </a:extLst>
              </a:tr>
              <a:tr h="4012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kumimoji="1" lang="ja-JP" altLang="en-US"/>
                    </a:p>
                  </a:txBody>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OK(PL)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dirty="0">
                          <a:solidFill>
                            <a:srgbClr val="FF0000"/>
                          </a:solidFill>
                          <a:effectLst/>
                          <a:latin typeface="Times New Roman" panose="02020603050405020304" pitchFamily="18" charset="0"/>
                          <a:ea typeface="Yu Gothic" panose="020B0400000000000000" pitchFamily="50" charset="-128"/>
                        </a:rPr>
                        <a:t>Done</a:t>
                      </a:r>
                      <a:br>
                        <a:rPr lang="en-US" sz="800" b="1" i="0" u="none" strike="noStrike" dirty="0">
                          <a:solidFill>
                            <a:srgbClr val="FF0000"/>
                          </a:solidFill>
                          <a:effectLst/>
                          <a:latin typeface="Times New Roman" panose="02020603050405020304" pitchFamily="18" charset="0"/>
                          <a:ea typeface="Yu Gothic" panose="020B0400000000000000" pitchFamily="50" charset="-128"/>
                        </a:rPr>
                      </a:br>
                      <a:endParaRPr lang="en-US" sz="800" b="1" i="0" u="none" strike="noStrike" dirty="0">
                        <a:solidFill>
                          <a:srgbClr val="FF0000"/>
                        </a:solidFill>
                        <a:effectLst/>
                        <a:latin typeface="Times New Roman" panose="02020603050405020304" pitchFamily="18" charset="0"/>
                        <a:ea typeface="Yu Gothic" panose="020B0400000000000000" pitchFamily="50" charset="-128"/>
                      </a:endParaRP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altLang="ja-JP" sz="900" b="1" i="0" u="none" strike="noStrike" dirty="0">
                          <a:solidFill>
                            <a:srgbClr val="0000FF"/>
                          </a:solidFill>
                          <a:effectLst/>
                          <a:latin typeface="Yu Gothic" panose="020B0400000000000000" pitchFamily="50" charset="-128"/>
                          <a:ea typeface="Yu Gothic" panose="020B0400000000000000" pitchFamily="50" charset="-128"/>
                        </a:rPr>
                        <a:t>10%</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(1%)</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ja-JP" sz="800" b="1" i="0" u="none" strike="noStrike" dirty="0">
                          <a:solidFill>
                            <a:srgbClr val="FF0000"/>
                          </a:solidFill>
                          <a:effectLst/>
                          <a:latin typeface="Times New Roman" panose="02020603050405020304" pitchFamily="18" charset="0"/>
                          <a:ea typeface="Yu Gothic" panose="020B0400000000000000" pitchFamily="50" charset="-128"/>
                        </a:rPr>
                        <a:t>100% (for PL)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FF0000"/>
                          </a:solidFill>
                          <a:effectLst/>
                          <a:latin typeface="Times New Roman" panose="02020603050405020304" pitchFamily="18" charset="0"/>
                          <a:ea typeface="Yu Gothic" panose="020B0400000000000000" pitchFamily="50" charset="-128"/>
                        </a:rPr>
                        <a:t>Daisuke's contribution</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P802.15-23-0146-00-006a</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 New doc. at May.</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536241491"/>
                  </a:ext>
                </a:extLst>
              </a:tr>
              <a:tr h="159216">
                <a:tc rowSpan="2">
                  <a:txBody>
                    <a:bodyPr/>
                    <a:lstStyle/>
                    <a:p>
                      <a:pPr algn="ctr" fontAlgn="ctr"/>
                      <a:r>
                        <a:rPr lang="en-US" sz="1200" b="0" i="0" u="none" strike="noStrike" dirty="0">
                          <a:solidFill>
                            <a:srgbClr val="000000"/>
                          </a:solidFill>
                          <a:effectLst/>
                          <a:latin typeface="Times New Roman" panose="02020603050405020304" pitchFamily="18" charset="0"/>
                          <a:ea typeface="Yu Gothic" panose="020B0400000000000000" pitchFamily="50" charset="-128"/>
                        </a:rPr>
                        <a:t>S11</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1000" b="0" i="0" u="none" strike="noStrike" dirty="0">
                          <a:solidFill>
                            <a:srgbClr val="000000"/>
                          </a:solidFill>
                          <a:effectLst/>
                          <a:latin typeface="Times New Roman" panose="02020603050405020304" pitchFamily="18" charset="0"/>
                          <a:ea typeface="Yu Gothic" panose="020B0400000000000000" pitchFamily="50" charset="-128"/>
                        </a:rPr>
                        <a:t>On-vehicle to on-vehicle (LOS)</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2.4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800" b="0" i="0" u="none" strike="noStrike" dirty="0">
                          <a:solidFill>
                            <a:srgbClr val="000000"/>
                          </a:solidFill>
                          <a:effectLst/>
                          <a:latin typeface="Times New Roman" panose="02020603050405020304" pitchFamily="18" charset="0"/>
                          <a:ea typeface="Yu Gothic" panose="020B0400000000000000" pitchFamily="50" charset="-128"/>
                        </a:rPr>
                        <a:t>CM11</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CFP</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FF0000"/>
                          </a:solidFill>
                          <a:effectLst/>
                          <a:latin typeface="Yu Gothic" panose="020B0400000000000000" pitchFamily="50" charset="-128"/>
                          <a:ea typeface="Yu Gothic" panose="020B0400000000000000" pitchFamily="50" charset="-128"/>
                        </a:rPr>
                        <a:t>　</a:t>
                      </a: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Yu Gothic" panose="020B0400000000000000" pitchFamily="50" charset="-128"/>
                          <a:ea typeface="Yu Gothic" panose="020B0400000000000000" pitchFamily="50" charset="-128"/>
                        </a:rPr>
                        <a:t>Car industry documents</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09011945"/>
                  </a:ext>
                </a:extLst>
              </a:tr>
              <a:tr h="4012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kumimoji="1" lang="ja-JP" altLang="en-US"/>
                    </a:p>
                  </a:txBody>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OK(PL)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dirty="0">
                          <a:solidFill>
                            <a:srgbClr val="FF0000"/>
                          </a:solidFill>
                          <a:effectLst/>
                          <a:latin typeface="Times New Roman" panose="02020603050405020304" pitchFamily="18" charset="0"/>
                          <a:ea typeface="Yu Gothic" panose="020B0400000000000000" pitchFamily="50" charset="-128"/>
                        </a:rPr>
                        <a:t>Done</a:t>
                      </a:r>
                    </a:p>
                    <a:p>
                      <a:pPr algn="ctr" fontAlgn="b"/>
                      <a:endParaRPr lang="en-US" sz="800" b="1" i="0" u="none" strike="noStrike" dirty="0">
                        <a:solidFill>
                          <a:srgbClr val="FF0000"/>
                        </a:solidFill>
                        <a:effectLst/>
                        <a:latin typeface="Times New Roman" panose="02020603050405020304" pitchFamily="18" charset="0"/>
                        <a:ea typeface="Yu Gothic" panose="020B0400000000000000" pitchFamily="50" charset="-128"/>
                      </a:endParaRP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altLang="ja-JP" sz="900" b="1" i="0" u="none" strike="noStrike">
                          <a:solidFill>
                            <a:srgbClr val="0000FF"/>
                          </a:solidFill>
                          <a:effectLst/>
                          <a:latin typeface="Yu Gothic" panose="020B0400000000000000" pitchFamily="50" charset="-128"/>
                          <a:ea typeface="Yu Gothic" panose="020B0400000000000000" pitchFamily="50" charset="-128"/>
                        </a:rPr>
                        <a:t>10%</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(1%)</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ja-JP" sz="800" b="1" i="0" u="none" strike="noStrike" dirty="0">
                          <a:solidFill>
                            <a:srgbClr val="FF0000"/>
                          </a:solidFill>
                          <a:effectLst/>
                          <a:latin typeface="Times New Roman" panose="02020603050405020304" pitchFamily="18" charset="0"/>
                          <a:ea typeface="Yu Gothic" panose="020B0400000000000000" pitchFamily="50" charset="-128"/>
                        </a:rPr>
                        <a:t>100% (for PL)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FF0000"/>
                          </a:solidFill>
                          <a:effectLst/>
                          <a:latin typeface="Times New Roman" panose="02020603050405020304" pitchFamily="18" charset="0"/>
                          <a:ea typeface="Yu Gothic" panose="020B0400000000000000" pitchFamily="50" charset="-128"/>
                        </a:rPr>
                        <a:t>Daisuke's contribution</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P802.15-23-0146-00-006a</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 New doc. at May.</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408316381"/>
                  </a:ext>
                </a:extLst>
              </a:tr>
              <a:tr h="159216">
                <a:tc rowSpan="2">
                  <a:txBody>
                    <a:bodyPr/>
                    <a:lstStyle/>
                    <a:p>
                      <a:pPr algn="ctr" fontAlgn="ctr"/>
                      <a:r>
                        <a:rPr lang="en-US" sz="1200" b="0" i="0" u="none" strike="noStrike" dirty="0">
                          <a:solidFill>
                            <a:srgbClr val="000000"/>
                          </a:solidFill>
                          <a:effectLst/>
                          <a:latin typeface="Times New Roman" panose="02020603050405020304" pitchFamily="18" charset="0"/>
                          <a:ea typeface="Yu Gothic" panose="020B0400000000000000" pitchFamily="50" charset="-128"/>
                        </a:rPr>
                        <a:t>S12</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1000" b="0" i="0" u="none" strike="noStrike" dirty="0">
                          <a:solidFill>
                            <a:srgbClr val="000000"/>
                          </a:solidFill>
                          <a:effectLst/>
                          <a:latin typeface="Times New Roman" panose="02020603050405020304" pitchFamily="18" charset="0"/>
                          <a:ea typeface="Yu Gothic" panose="020B0400000000000000" pitchFamily="50" charset="-128"/>
                        </a:rPr>
                        <a:t>On-vehicle to on-vehicle</a:t>
                      </a:r>
                      <a:br>
                        <a:rPr lang="en-US" sz="1000" b="0" i="0" u="none" strike="noStrike" dirty="0">
                          <a:solidFill>
                            <a:srgbClr val="000000"/>
                          </a:solidFill>
                          <a:effectLst/>
                          <a:latin typeface="Times New Roman" panose="02020603050405020304" pitchFamily="18" charset="0"/>
                          <a:ea typeface="Yu Gothic" panose="020B0400000000000000" pitchFamily="50" charset="-128"/>
                        </a:rPr>
                      </a:br>
                      <a:r>
                        <a:rPr lang="en-US" sz="1000" b="0" i="0" u="none" strike="noStrike" dirty="0">
                          <a:solidFill>
                            <a:srgbClr val="000000"/>
                          </a:solidFill>
                          <a:effectLst/>
                          <a:latin typeface="Times New Roman" panose="02020603050405020304" pitchFamily="18" charset="0"/>
                          <a:ea typeface="Yu Gothic" panose="020B0400000000000000" pitchFamily="50" charset="-128"/>
                        </a:rPr>
                        <a:t> (NLOS)</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2.4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800" b="0" i="0" u="none" strike="noStrike" dirty="0">
                          <a:solidFill>
                            <a:srgbClr val="000000"/>
                          </a:solidFill>
                          <a:effectLst/>
                          <a:latin typeface="Times New Roman" panose="02020603050405020304" pitchFamily="18" charset="0"/>
                          <a:ea typeface="Yu Gothic" panose="020B0400000000000000" pitchFamily="50" charset="-128"/>
                        </a:rPr>
                        <a:t>CM12</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CFP</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FF0000"/>
                          </a:solidFill>
                          <a:effectLst/>
                          <a:latin typeface="Yu Gothic" panose="020B0400000000000000" pitchFamily="50" charset="-128"/>
                          <a:ea typeface="Yu Gothic" panose="020B0400000000000000" pitchFamily="50" charset="-128"/>
                        </a:rPr>
                        <a:t>　</a:t>
                      </a: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Yu Gothic" panose="020B0400000000000000" pitchFamily="50" charset="-128"/>
                          <a:ea typeface="Yu Gothic" panose="020B0400000000000000" pitchFamily="50" charset="-128"/>
                        </a:rPr>
                        <a:t>Car industry documents</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82847054"/>
                  </a:ext>
                </a:extLst>
              </a:tr>
              <a:tr h="4012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kumimoji="1" lang="ja-JP" altLang="en-US"/>
                    </a:p>
                  </a:txBody>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OK(PL)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dirty="0">
                          <a:solidFill>
                            <a:srgbClr val="FF0000"/>
                          </a:solidFill>
                          <a:effectLst/>
                          <a:latin typeface="Times New Roman" panose="02020603050405020304" pitchFamily="18" charset="0"/>
                          <a:ea typeface="Yu Gothic" panose="020B0400000000000000" pitchFamily="50" charset="-128"/>
                        </a:rPr>
                        <a:t>Done</a:t>
                      </a:r>
                    </a:p>
                    <a:p>
                      <a:pPr algn="ctr" fontAlgn="b"/>
                      <a:endParaRPr lang="en-US" sz="800" b="1" i="0" u="none" strike="noStrike" dirty="0">
                        <a:solidFill>
                          <a:srgbClr val="FF0000"/>
                        </a:solidFill>
                        <a:effectLst/>
                        <a:latin typeface="Times New Roman" panose="02020603050405020304" pitchFamily="18" charset="0"/>
                        <a:ea typeface="Yu Gothic" panose="020B0400000000000000" pitchFamily="50" charset="-128"/>
                      </a:endParaRP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altLang="ja-JP" sz="900" b="1" i="0" u="none" strike="noStrike">
                          <a:solidFill>
                            <a:srgbClr val="0000FF"/>
                          </a:solidFill>
                          <a:effectLst/>
                          <a:latin typeface="Yu Gothic" panose="020B0400000000000000" pitchFamily="50" charset="-128"/>
                          <a:ea typeface="Yu Gothic" panose="020B0400000000000000" pitchFamily="50" charset="-128"/>
                        </a:rPr>
                        <a:t>10%</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(1%)</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ja-JP" sz="800" b="1" i="0" u="none" strike="noStrike" dirty="0">
                          <a:solidFill>
                            <a:srgbClr val="FF0000"/>
                          </a:solidFill>
                          <a:effectLst/>
                          <a:latin typeface="Times New Roman" panose="02020603050405020304" pitchFamily="18" charset="0"/>
                          <a:ea typeface="Yu Gothic" panose="020B0400000000000000" pitchFamily="50" charset="-128"/>
                        </a:rPr>
                        <a:t>100% (for PL)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FF0000"/>
                          </a:solidFill>
                          <a:effectLst/>
                          <a:latin typeface="Times New Roman" panose="02020603050405020304" pitchFamily="18" charset="0"/>
                          <a:ea typeface="Yu Gothic" panose="020B0400000000000000" pitchFamily="50" charset="-128"/>
                        </a:rPr>
                        <a:t>Daisuke's contribution</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P802.15-23-0146-00-006a</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 New doc. at May.</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624950367"/>
                  </a:ext>
                </a:extLst>
              </a:tr>
              <a:tr h="159216">
                <a:tc rowSpan="2">
                  <a:txBody>
                    <a:bodyPr/>
                    <a:lstStyle/>
                    <a:p>
                      <a:pPr algn="ctr" fontAlgn="ctr"/>
                      <a:r>
                        <a:rPr lang="en-US" sz="1200" b="0" i="0" u="none" strike="noStrike" dirty="0">
                          <a:solidFill>
                            <a:srgbClr val="000000"/>
                          </a:solidFill>
                          <a:effectLst/>
                          <a:latin typeface="Times New Roman" panose="02020603050405020304" pitchFamily="18" charset="0"/>
                          <a:ea typeface="Yu Gothic" panose="020B0400000000000000" pitchFamily="50" charset="-128"/>
                        </a:rPr>
                        <a:t>S13</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1000" b="0" i="0" u="none" strike="noStrike" dirty="0">
                          <a:solidFill>
                            <a:srgbClr val="000000"/>
                          </a:solidFill>
                          <a:effectLst/>
                          <a:latin typeface="Times New Roman" panose="02020603050405020304" pitchFamily="18" charset="0"/>
                          <a:ea typeface="Yu Gothic" panose="020B0400000000000000" pitchFamily="50" charset="-128"/>
                        </a:rPr>
                        <a:t>On-vehicle to external (LOS)</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2.4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800" b="0" i="0" u="none" strike="noStrike" dirty="0">
                          <a:solidFill>
                            <a:srgbClr val="000000"/>
                          </a:solidFill>
                          <a:effectLst/>
                          <a:latin typeface="Times New Roman" panose="02020603050405020304" pitchFamily="18" charset="0"/>
                          <a:ea typeface="Yu Gothic" panose="020B0400000000000000" pitchFamily="50" charset="-128"/>
                        </a:rPr>
                        <a:t>CM13</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CFP</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FF0000"/>
                          </a:solidFill>
                          <a:effectLst/>
                          <a:latin typeface="Yu Gothic" panose="020B0400000000000000" pitchFamily="50" charset="-128"/>
                          <a:ea typeface="Yu Gothic" panose="020B0400000000000000" pitchFamily="50" charset="-128"/>
                        </a:rPr>
                        <a:t>　</a:t>
                      </a: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Yu Gothic" panose="020B0400000000000000" pitchFamily="50" charset="-128"/>
                          <a:ea typeface="Yu Gothic" panose="020B0400000000000000" pitchFamily="50" charset="-128"/>
                        </a:rPr>
                        <a:t>Car industry documents</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11435298"/>
                  </a:ext>
                </a:extLst>
              </a:tr>
              <a:tr h="4012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kumimoji="1" lang="ja-JP" altLang="en-US"/>
                    </a:p>
                  </a:txBody>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OK(PL)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dirty="0">
                          <a:solidFill>
                            <a:srgbClr val="FF0000"/>
                          </a:solidFill>
                          <a:effectLst/>
                          <a:latin typeface="Times New Roman" panose="02020603050405020304" pitchFamily="18" charset="0"/>
                          <a:ea typeface="Yu Gothic" panose="020B0400000000000000" pitchFamily="50" charset="-128"/>
                        </a:rPr>
                        <a:t>Done</a:t>
                      </a:r>
                    </a:p>
                    <a:p>
                      <a:pPr algn="ctr" fontAlgn="b"/>
                      <a:endParaRPr lang="en-US" sz="800" b="1" i="0" u="none" strike="noStrike" dirty="0">
                        <a:solidFill>
                          <a:srgbClr val="FF0000"/>
                        </a:solidFill>
                        <a:effectLst/>
                        <a:latin typeface="Times New Roman" panose="02020603050405020304" pitchFamily="18" charset="0"/>
                        <a:ea typeface="Yu Gothic" panose="020B0400000000000000" pitchFamily="50" charset="-128"/>
                      </a:endParaRP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altLang="ja-JP" sz="900" b="1" i="0" u="none" strike="noStrike">
                          <a:solidFill>
                            <a:srgbClr val="0000FF"/>
                          </a:solidFill>
                          <a:effectLst/>
                          <a:latin typeface="Yu Gothic" panose="020B0400000000000000" pitchFamily="50" charset="-128"/>
                          <a:ea typeface="Yu Gothic" panose="020B0400000000000000" pitchFamily="50" charset="-128"/>
                        </a:rPr>
                        <a:t>10%</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(1%)</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ja-JP" sz="800" b="1" i="0" u="none" strike="noStrike" dirty="0">
                          <a:solidFill>
                            <a:srgbClr val="FF0000"/>
                          </a:solidFill>
                          <a:effectLst/>
                          <a:latin typeface="Times New Roman" panose="02020603050405020304" pitchFamily="18" charset="0"/>
                          <a:ea typeface="Yu Gothic" panose="020B0400000000000000" pitchFamily="50" charset="-128"/>
                        </a:rPr>
                        <a:t>100% (for PL)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FF0000"/>
                          </a:solidFill>
                          <a:effectLst/>
                          <a:latin typeface="Times New Roman" panose="02020603050405020304" pitchFamily="18" charset="0"/>
                          <a:ea typeface="Yu Gothic" panose="020B0400000000000000" pitchFamily="50" charset="-128"/>
                        </a:rPr>
                        <a:t>Daisuke's contribution</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P802.15-23-0146-00-006a</a:t>
                      </a:r>
                      <a:br>
                        <a:rPr lang="en-US" sz="800" b="0" i="0" u="none" strike="noStrike">
                          <a:solidFill>
                            <a:srgbClr val="FF0000"/>
                          </a:solidFill>
                          <a:effectLst/>
                          <a:latin typeface="Times New Roman" panose="02020603050405020304" pitchFamily="18" charset="0"/>
                          <a:ea typeface="Yu Gothic" panose="020B0400000000000000" pitchFamily="50" charset="-128"/>
                        </a:rPr>
                      </a:br>
                      <a:r>
                        <a:rPr lang="en-US" sz="800" b="0" i="0" u="none" strike="noStrike">
                          <a:solidFill>
                            <a:srgbClr val="FF0000"/>
                          </a:solidFill>
                          <a:effectLst/>
                          <a:latin typeface="Times New Roman" panose="02020603050405020304" pitchFamily="18" charset="0"/>
                          <a:ea typeface="Yu Gothic" panose="020B0400000000000000" pitchFamily="50" charset="-128"/>
                        </a:rPr>
                        <a:t>+ New doc. at May.</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990616797"/>
                  </a:ext>
                </a:extLst>
              </a:tr>
              <a:tr h="159216">
                <a:tc rowSpan="2">
                  <a:txBody>
                    <a:bodyPr/>
                    <a:lstStyle/>
                    <a:p>
                      <a:pPr algn="ctr" fontAlgn="ctr"/>
                      <a:r>
                        <a:rPr lang="en-US" sz="1200" b="0" i="0" u="none" strike="noStrike" dirty="0">
                          <a:solidFill>
                            <a:srgbClr val="000000"/>
                          </a:solidFill>
                          <a:effectLst/>
                          <a:latin typeface="Times New Roman" panose="02020603050405020304" pitchFamily="18" charset="0"/>
                          <a:ea typeface="Yu Gothic" panose="020B0400000000000000" pitchFamily="50" charset="-128"/>
                        </a:rPr>
                        <a:t>S14</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1000" b="0" i="0" u="none" strike="noStrike" dirty="0">
                          <a:solidFill>
                            <a:srgbClr val="000000"/>
                          </a:solidFill>
                          <a:effectLst/>
                          <a:latin typeface="Times New Roman" panose="02020603050405020304" pitchFamily="18" charset="0"/>
                          <a:ea typeface="Yu Gothic" panose="020B0400000000000000" pitchFamily="50" charset="-128"/>
                        </a:rPr>
                        <a:t>On-vehicle to external (NLOS)</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2.4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800" b="0" i="0" u="none" strike="noStrike" dirty="0">
                          <a:solidFill>
                            <a:srgbClr val="000000"/>
                          </a:solidFill>
                          <a:effectLst/>
                          <a:latin typeface="Times New Roman" panose="02020603050405020304" pitchFamily="18" charset="0"/>
                          <a:ea typeface="Yu Gothic" panose="020B0400000000000000" pitchFamily="50" charset="-128"/>
                        </a:rPr>
                        <a:t>CM14</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CFP</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FF0000"/>
                          </a:solidFill>
                          <a:effectLst/>
                          <a:latin typeface="Yu Gothic" panose="020B0400000000000000" pitchFamily="50" charset="-128"/>
                          <a:ea typeface="Yu Gothic" panose="020B0400000000000000" pitchFamily="50" charset="-128"/>
                        </a:rPr>
                        <a:t>　</a:t>
                      </a: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ja-JP" altLang="en-US" sz="800" b="0" i="0" u="none" strike="noStrike">
                          <a:solidFill>
                            <a:srgbClr val="000000"/>
                          </a:solidFill>
                          <a:effectLst/>
                          <a:latin typeface="Yu Gothic" panose="020B0400000000000000" pitchFamily="50" charset="-128"/>
                          <a:ea typeface="Yu Gothic" panose="020B0400000000000000" pitchFamily="50" charset="-128"/>
                        </a:rPr>
                        <a:t>　</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0" i="0" u="none" strike="noStrike">
                          <a:solidFill>
                            <a:srgbClr val="000000"/>
                          </a:solidFill>
                          <a:effectLst/>
                          <a:latin typeface="Yu Gothic" panose="020B0400000000000000" pitchFamily="50" charset="-128"/>
                          <a:ea typeface="Yu Gothic" panose="020B0400000000000000" pitchFamily="50" charset="-128"/>
                        </a:rPr>
                        <a:t>Car industry documents</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72663757"/>
                  </a:ext>
                </a:extLst>
              </a:tr>
              <a:tr h="4012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0" u="none" strike="noStrike">
                          <a:solidFill>
                            <a:srgbClr val="000000"/>
                          </a:solidFill>
                          <a:effectLst/>
                          <a:latin typeface="Times New Roman" panose="02020603050405020304" pitchFamily="18" charset="0"/>
                          <a:ea typeface="Yu Gothic" panose="020B0400000000000000" pitchFamily="50" charset="-128"/>
                        </a:rPr>
                        <a:t>3.1-10.6 GHz</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kumimoji="1" lang="ja-JP" altLang="en-US"/>
                    </a:p>
                  </a:txBody>
                  <a:tcPr/>
                </a:tc>
                <a:tc>
                  <a:txBody>
                    <a:bodyPr/>
                    <a:lstStyle/>
                    <a:p>
                      <a:pPr algn="ctr" fontAlgn="ctr"/>
                      <a:r>
                        <a:rPr lang="en-US" sz="800" b="1" i="0" u="none" strike="noStrike">
                          <a:solidFill>
                            <a:srgbClr val="FF0000"/>
                          </a:solidFill>
                          <a:effectLst/>
                          <a:latin typeface="Times New Roman" panose="02020603050405020304" pitchFamily="18" charset="0"/>
                          <a:ea typeface="Yu Gothic" panose="020B0400000000000000" pitchFamily="50" charset="-128"/>
                        </a:rPr>
                        <a:t>OK(PL)</a:t>
                      </a:r>
                    </a:p>
                  </a:txBody>
                  <a:tcPr marL="4330" marR="4330" marT="43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dirty="0">
                          <a:solidFill>
                            <a:srgbClr val="FF0000"/>
                          </a:solidFill>
                          <a:effectLst/>
                          <a:latin typeface="Times New Roman" panose="02020603050405020304" pitchFamily="18" charset="0"/>
                          <a:ea typeface="Yu Gothic" panose="020B0400000000000000" pitchFamily="50" charset="-128"/>
                        </a:rPr>
                        <a:t>Done</a:t>
                      </a:r>
                    </a:p>
                    <a:p>
                      <a:pPr algn="ctr" fontAlgn="b"/>
                      <a:endParaRPr lang="en-US" sz="800" b="1" i="0" u="none" strike="noStrike" dirty="0">
                        <a:solidFill>
                          <a:srgbClr val="FF0000"/>
                        </a:solidFill>
                        <a:effectLst/>
                        <a:latin typeface="Times New Roman" panose="02020603050405020304" pitchFamily="18" charset="0"/>
                        <a:ea typeface="Yu Gothic" panose="020B0400000000000000" pitchFamily="50" charset="-128"/>
                      </a:endParaRPr>
                    </a:p>
                  </a:txBody>
                  <a:tcPr marL="4330" marR="4330" marT="43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altLang="ja-JP" sz="900" b="1" i="0" u="none" strike="noStrike">
                          <a:solidFill>
                            <a:srgbClr val="0000FF"/>
                          </a:solidFill>
                          <a:effectLst/>
                          <a:latin typeface="Yu Gothic" panose="020B0400000000000000" pitchFamily="50" charset="-128"/>
                          <a:ea typeface="Yu Gothic" panose="020B0400000000000000" pitchFamily="50" charset="-128"/>
                        </a:rPr>
                        <a:t>10%</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1" i="0" u="none" strike="noStrike">
                          <a:solidFill>
                            <a:srgbClr val="0000FF"/>
                          </a:solidFill>
                          <a:effectLst/>
                          <a:latin typeface="Times New Roman" panose="02020603050405020304" pitchFamily="18" charset="0"/>
                          <a:ea typeface="Yu Gothic" panose="020B0400000000000000" pitchFamily="50" charset="-128"/>
                        </a:rPr>
                        <a:t>T.B.D (1%)</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ja-JP" sz="800" b="1" i="0" u="none" strike="noStrike" dirty="0">
                          <a:solidFill>
                            <a:srgbClr val="FF0000"/>
                          </a:solidFill>
                          <a:effectLst/>
                          <a:latin typeface="Times New Roman" panose="02020603050405020304" pitchFamily="18" charset="0"/>
                          <a:ea typeface="Yu Gothic" panose="020B0400000000000000" pitchFamily="50" charset="-128"/>
                        </a:rPr>
                        <a:t>100% (for PL)</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800" b="0" i="0" u="none" strike="noStrike" dirty="0">
                          <a:solidFill>
                            <a:srgbClr val="FF0000"/>
                          </a:solidFill>
                          <a:effectLst/>
                          <a:latin typeface="Times New Roman" panose="02020603050405020304" pitchFamily="18" charset="0"/>
                          <a:ea typeface="Yu Gothic" panose="020B0400000000000000" pitchFamily="50" charset="-128"/>
                        </a:rPr>
                        <a:t>Daisuke's contribution</a:t>
                      </a:r>
                      <a:br>
                        <a:rPr lang="en-US" sz="800" b="0" i="0" u="none" strike="noStrike" dirty="0">
                          <a:solidFill>
                            <a:srgbClr val="FF0000"/>
                          </a:solidFill>
                          <a:effectLst/>
                          <a:latin typeface="Times New Roman" panose="02020603050405020304" pitchFamily="18" charset="0"/>
                          <a:ea typeface="Yu Gothic" panose="020B0400000000000000" pitchFamily="50" charset="-128"/>
                        </a:rPr>
                      </a:br>
                      <a:r>
                        <a:rPr lang="en-US" sz="800" b="0" i="0" u="none" strike="noStrike" dirty="0">
                          <a:solidFill>
                            <a:srgbClr val="FF0000"/>
                          </a:solidFill>
                          <a:effectLst/>
                          <a:latin typeface="Times New Roman" panose="02020603050405020304" pitchFamily="18" charset="0"/>
                          <a:ea typeface="Yu Gothic" panose="020B0400000000000000" pitchFamily="50" charset="-128"/>
                        </a:rPr>
                        <a:t>P802.15-23-0146-00-006a</a:t>
                      </a:r>
                      <a:br>
                        <a:rPr lang="en-US" sz="800" b="0" i="0" u="none" strike="noStrike" dirty="0">
                          <a:solidFill>
                            <a:srgbClr val="FF0000"/>
                          </a:solidFill>
                          <a:effectLst/>
                          <a:latin typeface="Times New Roman" panose="02020603050405020304" pitchFamily="18" charset="0"/>
                          <a:ea typeface="Yu Gothic" panose="020B0400000000000000" pitchFamily="50" charset="-128"/>
                        </a:rPr>
                      </a:br>
                      <a:r>
                        <a:rPr lang="en-US" sz="800" b="0" i="0" u="none" strike="noStrike" dirty="0">
                          <a:solidFill>
                            <a:srgbClr val="FF0000"/>
                          </a:solidFill>
                          <a:effectLst/>
                          <a:latin typeface="Times New Roman" panose="02020603050405020304" pitchFamily="18" charset="0"/>
                          <a:ea typeface="Yu Gothic" panose="020B0400000000000000" pitchFamily="50" charset="-128"/>
                        </a:rPr>
                        <a:t>+ New doc. at May.</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8138819"/>
                  </a:ext>
                </a:extLst>
              </a:tr>
            </a:tbl>
          </a:graphicData>
        </a:graphic>
      </p:graphicFrame>
      <p:sp>
        <p:nvSpPr>
          <p:cNvPr id="6" name="日付プレースホルダー 5">
            <a:extLst>
              <a:ext uri="{FF2B5EF4-FFF2-40B4-BE49-F238E27FC236}">
                <a16:creationId xmlns:a16="http://schemas.microsoft.com/office/drawing/2014/main" id="{C27B067B-01D1-58D3-911B-94E6C0B870CC}"/>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823454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19225CE2-51DF-4862-A685-18BAE22A9478}"/>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FE8FE44E-2893-4CE1-B852-425B2A88DEB4}"/>
              </a:ext>
            </a:extLst>
          </p:cNvPr>
          <p:cNvSpPr>
            <a:spLocks noGrp="1"/>
          </p:cNvSpPr>
          <p:nvPr>
            <p:ph type="sldNum" idx="12"/>
          </p:nvPr>
        </p:nvSpPr>
        <p:spPr>
          <a:xfrm>
            <a:off x="4341813" y="6128803"/>
            <a:ext cx="671758" cy="184150"/>
          </a:xfrm>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
        <p:nvSpPr>
          <p:cNvPr id="5" name="タイトル 4">
            <a:extLst>
              <a:ext uri="{FF2B5EF4-FFF2-40B4-BE49-F238E27FC236}">
                <a16:creationId xmlns:a16="http://schemas.microsoft.com/office/drawing/2014/main" id="{697A09BD-770A-4324-BE01-0FD1D1F82BF0}"/>
              </a:ext>
            </a:extLst>
          </p:cNvPr>
          <p:cNvSpPr>
            <a:spLocks noGrp="1"/>
          </p:cNvSpPr>
          <p:nvPr>
            <p:ph type="title"/>
          </p:nvPr>
        </p:nvSpPr>
        <p:spPr/>
        <p:txBody>
          <a:bodyPr/>
          <a:lstStyle/>
          <a:p>
            <a:r>
              <a:rPr kumimoji="1" lang="en-US" altLang="ja-JP" dirty="0"/>
              <a:t>Summary</a:t>
            </a:r>
            <a:endParaRPr kumimoji="1" lang="ja-JP" altLang="en-US" dirty="0"/>
          </a:p>
        </p:txBody>
      </p:sp>
      <p:sp>
        <p:nvSpPr>
          <p:cNvPr id="10" name="テキスト ボックス 9">
            <a:extLst>
              <a:ext uri="{FF2B5EF4-FFF2-40B4-BE49-F238E27FC236}">
                <a16:creationId xmlns:a16="http://schemas.microsoft.com/office/drawing/2014/main" id="{1F12E9CC-22B9-0245-61F6-E1AD60F22DB5}"/>
              </a:ext>
            </a:extLst>
          </p:cNvPr>
          <p:cNvSpPr txBox="1"/>
          <p:nvPr/>
        </p:nvSpPr>
        <p:spPr>
          <a:xfrm>
            <a:off x="968721" y="1370887"/>
            <a:ext cx="7489479" cy="535531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IEEE 802.15 TG6ma is now active to revision for IEEE802.15.6-2012</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Channel models document has been </a:t>
            </a:r>
            <a:r>
              <a:rPr lang="en-US" altLang="ja-JP" dirty="0"/>
              <a:t>defined with new channel models and scenarios for new applications.</a:t>
            </a:r>
            <a:endParaRPr kumimoji="1"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In this TG activity, we define new scenarios for HBAN and 8 scenarios for VBAN.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 S2.1 is for the application of capsule endoscopy</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Scenarios S2.2 S4.1 and S6.1 are for the BCI/BMI application</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Scenarios S6.2 is for communication between coordinator to coordinator.</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Some of VBAN channel and environment models are defined by the original contributions.</a:t>
            </a:r>
          </a:p>
          <a:p>
            <a:pPr marL="285750" indent="-285750">
              <a:buFont typeface="Arial" panose="020B0604020202020204" pitchFamily="34" charset="0"/>
              <a:buChar char="•"/>
            </a:pPr>
            <a:endParaRPr lang="en-US" altLang="ja-JP" dirty="0"/>
          </a:p>
        </p:txBody>
      </p:sp>
      <p:sp>
        <p:nvSpPr>
          <p:cNvPr id="2" name="日付プレースホルダー 1">
            <a:extLst>
              <a:ext uri="{FF2B5EF4-FFF2-40B4-BE49-F238E27FC236}">
                <a16:creationId xmlns:a16="http://schemas.microsoft.com/office/drawing/2014/main" id="{D78213D0-1A5E-C9D4-0BCA-D8D7F0F1B812}"/>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455285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8809C6C-CF0F-4D15-D147-0C95FC0342F2}"/>
              </a:ext>
            </a:extLst>
          </p:cNvPr>
          <p:cNvSpPr>
            <a:spLocks noGrp="1"/>
          </p:cNvSpPr>
          <p:nvPr>
            <p:ph type="ftr" idx="11"/>
          </p:nvPr>
        </p:nvSpPr>
        <p:spPr/>
        <p:txBody>
          <a:bodyPr/>
          <a:lstStyle/>
          <a:p>
            <a:r>
              <a:rPr lang="en-US"/>
              <a:t>T.Kobayashi, D. Anzai, M.Kim, M. Hernandez, R.Kohno</a:t>
            </a:r>
            <a:endParaRPr lang="en-US" dirty="0"/>
          </a:p>
        </p:txBody>
      </p:sp>
      <p:sp>
        <p:nvSpPr>
          <p:cNvPr id="3" name="スライド番号プレースホルダー 2">
            <a:extLst>
              <a:ext uri="{FF2B5EF4-FFF2-40B4-BE49-F238E27FC236}">
                <a16:creationId xmlns:a16="http://schemas.microsoft.com/office/drawing/2014/main" id="{7BA0EDEA-CE5A-C0BC-82B7-F908342AD14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37</a:t>
            </a:fld>
            <a:endParaRPr dirty="0"/>
          </a:p>
        </p:txBody>
      </p:sp>
      <p:sp>
        <p:nvSpPr>
          <p:cNvPr id="4" name="タイトル 3">
            <a:extLst>
              <a:ext uri="{FF2B5EF4-FFF2-40B4-BE49-F238E27FC236}">
                <a16:creationId xmlns:a16="http://schemas.microsoft.com/office/drawing/2014/main" id="{E3210D85-35F7-30E5-5C56-C89271F77C47}"/>
              </a:ext>
            </a:extLst>
          </p:cNvPr>
          <p:cNvSpPr>
            <a:spLocks noGrp="1"/>
          </p:cNvSpPr>
          <p:nvPr>
            <p:ph type="title"/>
          </p:nvPr>
        </p:nvSpPr>
        <p:spPr/>
        <p:txBody>
          <a:bodyPr/>
          <a:lstStyle/>
          <a:p>
            <a:r>
              <a:rPr kumimoji="1" lang="en-US" altLang="ja-JP" dirty="0"/>
              <a:t>References</a:t>
            </a:r>
            <a:endParaRPr kumimoji="1" lang="ja-JP" altLang="en-US" dirty="0"/>
          </a:p>
        </p:txBody>
      </p:sp>
      <p:sp>
        <p:nvSpPr>
          <p:cNvPr id="9" name="Rectangle 2">
            <a:extLst>
              <a:ext uri="{FF2B5EF4-FFF2-40B4-BE49-F238E27FC236}">
                <a16:creationId xmlns:a16="http://schemas.microsoft.com/office/drawing/2014/main" id="{0ADA5BED-6ECE-C5A4-E267-0F12ECC57151}"/>
              </a:ext>
            </a:extLst>
          </p:cNvPr>
          <p:cNvSpPr>
            <a:spLocks noChangeArrowheads="1"/>
          </p:cNvSpPr>
          <p:nvPr/>
        </p:nvSpPr>
        <p:spPr bwMode="auto">
          <a:xfrm>
            <a:off x="289050" y="1397148"/>
            <a:ext cx="8357008" cy="507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01568" rIns="91440" bIns="50784" numCol="1" anchor="ctr" anchorCtr="0" compatLnSpc="1">
            <a:prstTxWarp prst="textNoShape">
              <a:avLst/>
            </a:prstTxWarp>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altLang="ja-JP" sz="1600" b="0" i="0"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a:t>
            </a: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802.15.6-2012 - IEEE Standard for Local and metropolitan area networks –Part 15.6: Wireless Body Area Networks,” IEEE, NY, Feb., 2012. DOI:10.1109/IEEESTD.2012.6161600</a:t>
            </a:r>
            <a:endParaRPr kumimoji="0" lang="en-US" altLang="ja-JP" sz="1200" b="0" i="0" u="none" strike="noStrike" cap="none" normalizeH="0" baseline="0" dirty="0" bmk="">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kumimoji="0" lang="en-US" altLang="ja-JP" sz="1600" b="0" i="0" u="none" strike="noStrike" cap="none" normalizeH="0" baseline="0" dirty="0" err="1"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Kamya</a:t>
            </a: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kumimoji="0" lang="en-US" altLang="ja-JP" sz="1600" b="0" i="0" u="none" strike="noStrike" cap="none" normalizeH="0" baseline="0" dirty="0" err="1"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Yekeh</a:t>
            </a: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a:t>
            </a:r>
            <a:r>
              <a:rPr kumimoji="0" lang="en-US" altLang="ja-JP" sz="1600" b="0" i="0" u="none" strike="noStrike" cap="none" normalizeH="0" baseline="0" dirty="0" err="1"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Yazdandoost</a:t>
            </a: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and Kamran </a:t>
            </a:r>
            <a:r>
              <a:rPr kumimoji="0" lang="en-US" altLang="ja-JP" sz="1600" b="0" i="0" u="none" strike="noStrike" cap="none" normalizeH="0" baseline="0" dirty="0" err="1"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Sayrafian</a:t>
            </a: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-Pour, “Channel</a:t>
            </a:r>
            <a:endParaRPr kumimoji="0" lang="en-US" altLang="ja-JP" sz="1200" b="0" i="0" u="none" strike="noStrike" cap="none" normalizeH="0" baseline="0" dirty="0" bmk="">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Model for Body Area Network,” IEEE P802.15-08-0780-</a:t>
            </a:r>
            <a:endParaRPr kumimoji="0" lang="en-US" altLang="ja-JP" sz="1200" b="0" i="0" u="none" strike="noStrike" cap="none" normalizeH="0" baseline="0" dirty="0" bmk="">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11-0006, Sept., 2010.</a:t>
            </a:r>
            <a:endParaRPr kumimoji="0" lang="en-US" altLang="ja-JP" sz="1200" b="0" i="0" u="none" strike="noStrike" cap="none" normalizeH="0" baseline="0" dirty="0" bmk="">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Yan T, Suzuki K, Kameda S, Maeda M, </a:t>
            </a:r>
            <a:r>
              <a:rPr kumimoji="0" lang="en-US" altLang="ja-JP" sz="1600" b="0" i="0" u="none" strike="noStrike" cap="none" normalizeH="0" baseline="0" dirty="0" err="1"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Mihara</a:t>
            </a: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T, Hirata M , “Electrocorticographic effects of acute ketamine on non-human primate brains,” J Neural Eng. 2022, 19(2): 026434</a:t>
            </a:r>
            <a:endParaRPr kumimoji="0" lang="en-US" altLang="ja-JP" sz="1200" b="0" i="0" u="none" strike="noStrike" cap="none" normalizeH="0" baseline="0" dirty="0" bmk="">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Kaiju T, Inoue M, Hirata M, Suzuki T, “High-density mapping of primate digit representations with a 1152-channel µ</a:t>
            </a:r>
            <a:r>
              <a:rPr kumimoji="0" lang="en-US" altLang="ja-JP" sz="1600" b="0" i="0" u="none" strike="noStrike" cap="none" normalizeH="0" baseline="0" dirty="0" err="1"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ECoG</a:t>
            </a: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array,” J Neural Eng. 17 March 2021 Volume 18, Number 3</a:t>
            </a:r>
            <a:endParaRPr kumimoji="0" lang="en-US" altLang="ja-JP" sz="1200" b="0" i="0" u="none" strike="noStrike" cap="none" normalizeH="0" baseline="0" dirty="0" bmk="">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Takumi Kobayashi, Daisuke </a:t>
            </a:r>
            <a:r>
              <a:rPr kumimoji="0" lang="en-US" altLang="ja-JP" sz="1600" b="0" i="0" u="none" strike="noStrike" cap="none" normalizeH="0" baseline="0" dirty="0" err="1"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Anzai</a:t>
            </a: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Minsoo Kim, Marco Hernandez, Ryuji Kohno, “Summary of Channel and Environmental Modeling Activities for BANs on TG15.6a,” IEEE P802.15-22-0091-05-006a, Jan., 2023.</a:t>
            </a:r>
            <a:endParaRPr kumimoji="0" lang="en-US" altLang="ja-JP" sz="1200" b="0" i="0" u="none" strike="noStrike" cap="none" normalizeH="0" baseline="0" dirty="0" bmk="">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Takumi Kobayashi, Minsoo Kim, Marco Hernandez, Ryuji Kohno, “Channel Model for Wearable and Implant BAN in use case of BMI and BCI,” IEEE P802.15-22-0069-04-006a, Sept., 2022.</a:t>
            </a:r>
            <a:endParaRPr kumimoji="0" lang="en-US" altLang="ja-JP" sz="1200" b="0" i="0" u="none" strike="noStrike" cap="none" normalizeH="0" baseline="0" dirty="0" bmk="">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Takumi Kobayashi, Minsoo Kim, Marco Hernandez, Ryuji Kohno, “TG6ma Channel Model Document for Enhanced Dependability,” IEEE P802.15-22-0519-00-006a, Sept., 2022.</a:t>
            </a:r>
            <a:endParaRPr kumimoji="0" lang="en-US" altLang="ja-JP" sz="1200" b="0" i="0" u="none" strike="noStrike" cap="none" normalizeH="0" baseline="0" dirty="0" bmk="">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n-US" altLang="ja-JP" sz="1600" b="0" i="0" u="none" strike="noStrike" cap="none" normalizeH="0" baseline="0" dirty="0" bmk="">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Takumi Kobayashi, Minsoo Kim, Marco Hernandez, Ryuji Kohno, “Chanel and Environmental Models Classification for Vehicle Body Area Network (VBAN) on TG15.6a,” IEEE P802.15-21-0560-01-006a, Nov. 2021.</a:t>
            </a:r>
            <a:endParaRPr kumimoji="0" lang="en-US" altLang="ja-JP" sz="4400" b="0" i="0" u="none" strike="noStrike" cap="none" normalizeH="0" baseline="0" dirty="0">
              <a:ln>
                <a:noFill/>
              </a:ln>
              <a:solidFill>
                <a:schemeClr val="tx1"/>
              </a:solidFill>
              <a:effectLst/>
              <a:latin typeface="Arial" panose="020B0604020202020204" pitchFamily="34" charset="0"/>
            </a:endParaRPr>
          </a:p>
        </p:txBody>
      </p:sp>
      <p:sp>
        <p:nvSpPr>
          <p:cNvPr id="5" name="日付プレースホルダー 4">
            <a:extLst>
              <a:ext uri="{FF2B5EF4-FFF2-40B4-BE49-F238E27FC236}">
                <a16:creationId xmlns:a16="http://schemas.microsoft.com/office/drawing/2014/main" id="{517EAF53-79CF-FB54-47CC-DF0B921B09F6}"/>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602684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38</a:t>
            </a:fld>
            <a:endParaRPr dirty="0"/>
          </a:p>
        </p:txBody>
      </p:sp>
      <p:sp>
        <p:nvSpPr>
          <p:cNvPr id="2" name="日付プレースホルダー 1">
            <a:extLst>
              <a:ext uri="{FF2B5EF4-FFF2-40B4-BE49-F238E27FC236}">
                <a16:creationId xmlns:a16="http://schemas.microsoft.com/office/drawing/2014/main" id="{B138382E-F6FE-F26C-3F7A-28A701741B47}"/>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691166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0A494-608C-F085-F911-34441709F672}"/>
              </a:ext>
            </a:extLst>
          </p:cNvPr>
          <p:cNvSpPr>
            <a:spLocks noGrp="1"/>
          </p:cNvSpPr>
          <p:nvPr>
            <p:ph type="ctrTitle"/>
          </p:nvPr>
        </p:nvSpPr>
        <p:spPr/>
        <p:txBody>
          <a:bodyPr/>
          <a:lstStyle/>
          <a:p>
            <a:r>
              <a:rPr kumimoji="1" lang="ja-JP" altLang="en-US" dirty="0"/>
              <a:t>↓ </a:t>
            </a:r>
            <a:r>
              <a:rPr kumimoji="1" lang="en-US" altLang="ja-JP" dirty="0"/>
              <a:t>Supplementary </a:t>
            </a:r>
            <a:r>
              <a:rPr kumimoji="1" lang="ja-JP" altLang="en-US" dirty="0"/>
              <a:t>↓</a:t>
            </a:r>
          </a:p>
        </p:txBody>
      </p:sp>
      <p:sp>
        <p:nvSpPr>
          <p:cNvPr id="3" name="字幕 2">
            <a:extLst>
              <a:ext uri="{FF2B5EF4-FFF2-40B4-BE49-F238E27FC236}">
                <a16:creationId xmlns:a16="http://schemas.microsoft.com/office/drawing/2014/main" id="{FB412C44-9401-2EB9-EEEB-6D998D470158}"/>
              </a:ext>
            </a:extLst>
          </p:cNvPr>
          <p:cNvSpPr>
            <a:spLocks noGrp="1"/>
          </p:cNvSpPr>
          <p:nvPr>
            <p:ph type="subTitle"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B150B134-D006-7EEA-5396-AB91CD240A0A}"/>
              </a:ext>
            </a:extLst>
          </p:cNvPr>
          <p:cNvSpPr>
            <a:spLocks noGrp="1"/>
          </p:cNvSpPr>
          <p:nvPr>
            <p:ph type="dt" idx="10"/>
          </p:nvPr>
        </p:nvSpPr>
        <p:spPr/>
        <p:txBody>
          <a:bodyPr/>
          <a:lstStyle/>
          <a:p>
            <a:r>
              <a:rPr lang="en-US" altLang="ja-JP"/>
              <a:t>May 2023</a:t>
            </a:r>
            <a:endParaRPr lang="en-US" dirty="0"/>
          </a:p>
        </p:txBody>
      </p:sp>
      <p:sp>
        <p:nvSpPr>
          <p:cNvPr id="5" name="フッター プレースホルダー 4">
            <a:extLst>
              <a:ext uri="{FF2B5EF4-FFF2-40B4-BE49-F238E27FC236}">
                <a16:creationId xmlns:a16="http://schemas.microsoft.com/office/drawing/2014/main" id="{7ADC5A90-1E4F-676F-75AF-784B1833BF4F}"/>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A4EC455A-9958-3CFC-6AE5-2A8B5B5413D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39</a:t>
            </a:fld>
            <a:endParaRPr dirty="0"/>
          </a:p>
        </p:txBody>
      </p:sp>
    </p:spTree>
    <p:extLst>
      <p:ext uri="{BB962C8B-B14F-4D97-AF65-F5344CB8AC3E}">
        <p14:creationId xmlns:p14="http://schemas.microsoft.com/office/powerpoint/2010/main" val="160997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17A6B90-3553-FE65-80C2-02C3B9F9FB73}"/>
              </a:ext>
            </a:extLst>
          </p:cNvPr>
          <p:cNvSpPr>
            <a:spLocks noGrp="1"/>
          </p:cNvSpPr>
          <p:nvPr>
            <p:ph type="ftr" idx="11"/>
          </p:nvPr>
        </p:nvSpPr>
        <p:spPr/>
        <p:txBody>
          <a:bodyPr/>
          <a:lstStyle/>
          <a:p>
            <a:r>
              <a:rPr lang="en-US"/>
              <a:t>T.Kobayashi, D. Anzai, M.Kim, M. Hernandez, R.Kohno</a:t>
            </a:r>
            <a:endParaRPr lang="en-US" dirty="0"/>
          </a:p>
        </p:txBody>
      </p:sp>
      <p:sp>
        <p:nvSpPr>
          <p:cNvPr id="3" name="スライド番号プレースホルダー 2">
            <a:extLst>
              <a:ext uri="{FF2B5EF4-FFF2-40B4-BE49-F238E27FC236}">
                <a16:creationId xmlns:a16="http://schemas.microsoft.com/office/drawing/2014/main" id="{CCACF3F5-CC06-6F22-280F-0E4CFC86172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4" name="タイトル 3">
            <a:extLst>
              <a:ext uri="{FF2B5EF4-FFF2-40B4-BE49-F238E27FC236}">
                <a16:creationId xmlns:a16="http://schemas.microsoft.com/office/drawing/2014/main" id="{57933E4F-AA49-DBA0-D612-53A0000B5AD2}"/>
              </a:ext>
            </a:extLst>
          </p:cNvPr>
          <p:cNvSpPr>
            <a:spLocks noGrp="1"/>
          </p:cNvSpPr>
          <p:nvPr>
            <p:ph type="title"/>
          </p:nvPr>
        </p:nvSpPr>
        <p:spPr/>
        <p:txBody>
          <a:bodyPr/>
          <a:lstStyle/>
          <a:p>
            <a:r>
              <a:rPr kumimoji="1" lang="en-US" altLang="ja-JP" dirty="0"/>
              <a:t>Channel models</a:t>
            </a:r>
            <a:endParaRPr kumimoji="1" lang="ja-JP" altLang="en-US" dirty="0"/>
          </a:p>
        </p:txBody>
      </p:sp>
      <p:pic>
        <p:nvPicPr>
          <p:cNvPr id="5" name="図 4">
            <a:extLst>
              <a:ext uri="{FF2B5EF4-FFF2-40B4-BE49-F238E27FC236}">
                <a16:creationId xmlns:a16="http://schemas.microsoft.com/office/drawing/2014/main" id="{20AF3899-B430-3858-7822-F829E1442FFF}"/>
              </a:ext>
            </a:extLst>
          </p:cNvPr>
          <p:cNvPicPr>
            <a:picLocks noChangeAspect="1"/>
          </p:cNvPicPr>
          <p:nvPr/>
        </p:nvPicPr>
        <p:blipFill>
          <a:blip r:embed="rId2"/>
          <a:stretch>
            <a:fillRect/>
          </a:stretch>
        </p:blipFill>
        <p:spPr>
          <a:xfrm>
            <a:off x="4259783" y="1425102"/>
            <a:ext cx="4884217" cy="4007796"/>
          </a:xfrm>
          <a:prstGeom prst="rect">
            <a:avLst/>
          </a:prstGeom>
        </p:spPr>
      </p:pic>
      <p:sp>
        <p:nvSpPr>
          <p:cNvPr id="6" name="テキスト ボックス 5">
            <a:extLst>
              <a:ext uri="{FF2B5EF4-FFF2-40B4-BE49-F238E27FC236}">
                <a16:creationId xmlns:a16="http://schemas.microsoft.com/office/drawing/2014/main" id="{AE296D1F-834A-2245-A80C-035C44006397}"/>
              </a:ext>
            </a:extLst>
          </p:cNvPr>
          <p:cNvSpPr txBox="1"/>
          <p:nvPr/>
        </p:nvSpPr>
        <p:spPr>
          <a:xfrm>
            <a:off x="107510" y="1897156"/>
            <a:ext cx="4234303" cy="3693319"/>
          </a:xfrm>
          <a:prstGeom prst="rect">
            <a:avLst/>
          </a:prstGeom>
          <a:noFill/>
        </p:spPr>
        <p:txBody>
          <a:bodyPr wrap="square" rtlCol="0">
            <a:spAutoFit/>
          </a:bodyPr>
          <a:lstStyle/>
          <a:p>
            <a:r>
              <a:rPr kumimoji="1" lang="en-US" altLang="ja-JP" dirty="0"/>
              <a:t>IEEE802.15.6 – 2012 defined “Channel models document”[1] to define the channel models that can</a:t>
            </a:r>
            <a:r>
              <a:rPr lang="en-US" altLang="ja-JP" dirty="0"/>
              <a:t> be used to performance analysis of </a:t>
            </a:r>
            <a:r>
              <a:rPr kumimoji="1" lang="en-US" altLang="ja-JP" dirty="0"/>
              <a:t>expected use cases.</a:t>
            </a:r>
          </a:p>
          <a:p>
            <a:endParaRPr lang="en-US" altLang="ja-JP" dirty="0">
              <a:solidFill>
                <a:srgbClr val="FF0000"/>
              </a:solidFill>
            </a:endParaRPr>
          </a:p>
          <a:p>
            <a:r>
              <a:rPr kumimoji="1" lang="en-US" altLang="ja-JP" dirty="0"/>
              <a:t>Original IEEE802,15,6 mainly focused  </a:t>
            </a:r>
            <a:r>
              <a:rPr kumimoji="1" lang="en-US" altLang="ja-JP" dirty="0">
                <a:solidFill>
                  <a:srgbClr val="FF0000"/>
                </a:solidFill>
              </a:rPr>
              <a:t>Medical applications </a:t>
            </a:r>
            <a:r>
              <a:rPr kumimoji="1" lang="en-US" altLang="ja-JP" dirty="0"/>
              <a:t>as the applications requires dependability.</a:t>
            </a:r>
          </a:p>
          <a:p>
            <a:endParaRPr kumimoji="1" lang="en-US" altLang="ja-JP" dirty="0"/>
          </a:p>
          <a:p>
            <a:r>
              <a:rPr lang="en-US" altLang="ja-JP" dirty="0"/>
              <a:t>Channel models of IEEE802.15.6 also defines the channel models in / on / around the </a:t>
            </a:r>
            <a:r>
              <a:rPr lang="en-US" altLang="ja-JP" dirty="0">
                <a:solidFill>
                  <a:srgbClr val="FF0000"/>
                </a:solidFill>
              </a:rPr>
              <a:t>human body</a:t>
            </a:r>
            <a:r>
              <a:rPr lang="en-US" altLang="ja-JP" dirty="0"/>
              <a:t>.</a:t>
            </a:r>
            <a:endParaRPr kumimoji="1" lang="en-US" altLang="ja-JP" dirty="0"/>
          </a:p>
        </p:txBody>
      </p:sp>
      <p:sp>
        <p:nvSpPr>
          <p:cNvPr id="7" name="テキスト ボックス 6">
            <a:extLst>
              <a:ext uri="{FF2B5EF4-FFF2-40B4-BE49-F238E27FC236}">
                <a16:creationId xmlns:a16="http://schemas.microsoft.com/office/drawing/2014/main" id="{F7BFFC21-2EEA-EC18-E2B3-3A92926793A7}"/>
              </a:ext>
            </a:extLst>
          </p:cNvPr>
          <p:cNvSpPr txBox="1"/>
          <p:nvPr/>
        </p:nvSpPr>
        <p:spPr>
          <a:xfrm>
            <a:off x="5468293" y="6084477"/>
            <a:ext cx="3138609" cy="307777"/>
          </a:xfrm>
          <a:prstGeom prst="rect">
            <a:avLst/>
          </a:prstGeom>
          <a:noFill/>
        </p:spPr>
        <p:txBody>
          <a:bodyPr wrap="square" rtlCol="0">
            <a:spAutoFit/>
          </a:bodyPr>
          <a:lstStyle/>
          <a:p>
            <a:r>
              <a:rPr lang="en-US" altLang="ja-JP" sz="1400" b="0" dirty="0">
                <a:latin typeface="+mj-lt"/>
              </a:rPr>
              <a:t>[1]</a:t>
            </a:r>
            <a:r>
              <a:rPr lang="en-US" altLang="ja-JP" sz="1400" b="0" i="1" dirty="0">
                <a:latin typeface="+mj-lt"/>
              </a:rPr>
              <a:t> IEEE P802.15-08-0780-12-0006-TG6</a:t>
            </a:r>
            <a:endParaRPr kumimoji="1" lang="ja-JP" altLang="en-US" sz="1400" b="0" i="1" dirty="0">
              <a:latin typeface="+mj-lt"/>
            </a:endParaRPr>
          </a:p>
        </p:txBody>
      </p:sp>
      <p:sp>
        <p:nvSpPr>
          <p:cNvPr id="8" name="日付プレースホルダー 7">
            <a:extLst>
              <a:ext uri="{FF2B5EF4-FFF2-40B4-BE49-F238E27FC236}">
                <a16:creationId xmlns:a16="http://schemas.microsoft.com/office/drawing/2014/main" id="{B0CFD127-E24D-2055-AC14-E248EB014E89}"/>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579405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40</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a:xfrm>
            <a:off x="685800" y="685799"/>
            <a:ext cx="7772400" cy="1137724"/>
          </a:xfrm>
        </p:spPr>
        <p:txBody>
          <a:bodyPr/>
          <a:lstStyle/>
          <a:p>
            <a:r>
              <a:rPr kumimoji="1" lang="en-US" altLang="ja-JP" sz="2800" dirty="0"/>
              <a:t>Channel and Environmental models of VBAN</a:t>
            </a:r>
            <a:br>
              <a:rPr kumimoji="1" lang="en-US" altLang="ja-JP" sz="2800" dirty="0"/>
            </a:br>
            <a:r>
              <a:rPr kumimoji="1" lang="en-US" altLang="ja-JP" sz="2800" dirty="0"/>
              <a:t>Scenario 8.1 &amp; CM8.1 “</a:t>
            </a:r>
            <a:r>
              <a:rPr lang="en-US" altLang="ja-JP" sz="2800" dirty="0">
                <a:solidFill>
                  <a:srgbClr val="000000"/>
                </a:solidFill>
              </a:rPr>
              <a:t>In-vehicle to In-vehicle (functional compartment)”</a:t>
            </a:r>
            <a:endParaRPr kumimoji="1" lang="ja-JP" altLang="en-US" sz="2800" dirty="0"/>
          </a:p>
        </p:txBody>
      </p:sp>
      <p:grpSp>
        <p:nvGrpSpPr>
          <p:cNvPr id="3" name="グループ化 2">
            <a:extLst>
              <a:ext uri="{FF2B5EF4-FFF2-40B4-BE49-F238E27FC236}">
                <a16:creationId xmlns:a16="http://schemas.microsoft.com/office/drawing/2014/main" id="{11CCFBDE-15B5-C82A-AACD-6C1C4D684771}"/>
              </a:ext>
            </a:extLst>
          </p:cNvPr>
          <p:cNvGrpSpPr/>
          <p:nvPr/>
        </p:nvGrpSpPr>
        <p:grpSpPr>
          <a:xfrm>
            <a:off x="512506" y="2055136"/>
            <a:ext cx="8118987" cy="3317731"/>
            <a:chOff x="1078784" y="3782303"/>
            <a:chExt cx="5753388" cy="2351056"/>
          </a:xfrm>
        </p:grpSpPr>
        <p:grpSp>
          <p:nvGrpSpPr>
            <p:cNvPr id="7" name="グループ化 6">
              <a:extLst>
                <a:ext uri="{FF2B5EF4-FFF2-40B4-BE49-F238E27FC236}">
                  <a16:creationId xmlns:a16="http://schemas.microsoft.com/office/drawing/2014/main" id="{850E2840-D25B-7A37-8A59-1D74B54EDC1D}"/>
                </a:ext>
              </a:extLst>
            </p:cNvPr>
            <p:cNvGrpSpPr/>
            <p:nvPr/>
          </p:nvGrpSpPr>
          <p:grpSpPr>
            <a:xfrm>
              <a:off x="2052244" y="4713799"/>
              <a:ext cx="4779928" cy="1419560"/>
              <a:chOff x="891249" y="5499622"/>
              <a:chExt cx="2347853" cy="596378"/>
            </a:xfrm>
          </p:grpSpPr>
          <p:sp>
            <p:nvSpPr>
              <p:cNvPr id="30" name="正方形/長方形 29">
                <a:extLst>
                  <a:ext uri="{FF2B5EF4-FFF2-40B4-BE49-F238E27FC236}">
                    <a16:creationId xmlns:a16="http://schemas.microsoft.com/office/drawing/2014/main" id="{9637EE8C-1AA1-906D-F5C9-1620A49D0352}"/>
                  </a:ext>
                </a:extLst>
              </p:cNvPr>
              <p:cNvSpPr/>
              <p:nvPr/>
            </p:nvSpPr>
            <p:spPr>
              <a:xfrm>
                <a:off x="891249" y="5810491"/>
                <a:ext cx="300941" cy="196770"/>
              </a:xfrm>
              <a:prstGeom prst="rect">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63585A5F-6734-DA4B-DE0B-83A1CB2320B6}"/>
                  </a:ext>
                </a:extLst>
              </p:cNvPr>
              <p:cNvSpPr/>
              <p:nvPr/>
            </p:nvSpPr>
            <p:spPr>
              <a:xfrm>
                <a:off x="1145893" y="5578997"/>
                <a:ext cx="300941" cy="428264"/>
              </a:xfrm>
              <a:prstGeom prst="rect">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82DB797-2727-5721-5F20-319C6B27D881}"/>
                  </a:ext>
                </a:extLst>
              </p:cNvPr>
              <p:cNvSpPr/>
              <p:nvPr/>
            </p:nvSpPr>
            <p:spPr>
              <a:xfrm>
                <a:off x="1464069" y="5499622"/>
                <a:ext cx="1775033" cy="428264"/>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4" name="楕円 43">
                <a:extLst>
                  <a:ext uri="{FF2B5EF4-FFF2-40B4-BE49-F238E27FC236}">
                    <a16:creationId xmlns:a16="http://schemas.microsoft.com/office/drawing/2014/main" id="{5980FB00-C690-0123-F4BD-B09FCAA6872A}"/>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2" name="楕円 51">
                <a:extLst>
                  <a:ext uri="{FF2B5EF4-FFF2-40B4-BE49-F238E27FC236}">
                    <a16:creationId xmlns:a16="http://schemas.microsoft.com/office/drawing/2014/main" id="{1CD6A50E-ADB7-20CF-7002-F1006189A593}"/>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3" name="楕円 52">
                <a:extLst>
                  <a:ext uri="{FF2B5EF4-FFF2-40B4-BE49-F238E27FC236}">
                    <a16:creationId xmlns:a16="http://schemas.microsoft.com/office/drawing/2014/main" id="{7A467BAC-BE24-EF53-E1CD-D2987C59CDD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4" name="楕円 53">
                <a:extLst>
                  <a:ext uri="{FF2B5EF4-FFF2-40B4-BE49-F238E27FC236}">
                    <a16:creationId xmlns:a16="http://schemas.microsoft.com/office/drawing/2014/main" id="{DB2AC5A2-37EC-EF67-EF1C-65DCCB15C249}"/>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5" name="楕円 54">
                <a:extLst>
                  <a:ext uri="{FF2B5EF4-FFF2-40B4-BE49-F238E27FC236}">
                    <a16:creationId xmlns:a16="http://schemas.microsoft.com/office/drawing/2014/main" id="{8CB33E05-C06C-D63F-07F8-EF69F5BB0BF4}"/>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6" name="正方形/長方形 55">
                <a:extLst>
                  <a:ext uri="{FF2B5EF4-FFF2-40B4-BE49-F238E27FC236}">
                    <a16:creationId xmlns:a16="http://schemas.microsoft.com/office/drawing/2014/main" id="{4EF6005D-C907-A31A-76CB-8D61F860FCE6}"/>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8" name="楕円 7">
              <a:extLst>
                <a:ext uri="{FF2B5EF4-FFF2-40B4-BE49-F238E27FC236}">
                  <a16:creationId xmlns:a16="http://schemas.microsoft.com/office/drawing/2014/main" id="{8269B391-7DC7-B579-2B72-968D8DA9AE00}"/>
                </a:ext>
              </a:extLst>
            </p:cNvPr>
            <p:cNvSpPr/>
            <p:nvPr/>
          </p:nvSpPr>
          <p:spPr>
            <a:xfrm>
              <a:off x="3092105" y="5326717"/>
              <a:ext cx="198797" cy="16474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9" name="楕円 8">
              <a:extLst>
                <a:ext uri="{FF2B5EF4-FFF2-40B4-BE49-F238E27FC236}">
                  <a16:creationId xmlns:a16="http://schemas.microsoft.com/office/drawing/2014/main" id="{0AFEF5AA-5709-1CED-A988-1B5743E7FDD4}"/>
                </a:ext>
              </a:extLst>
            </p:cNvPr>
            <p:cNvSpPr/>
            <p:nvPr/>
          </p:nvSpPr>
          <p:spPr>
            <a:xfrm>
              <a:off x="3701767" y="552846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10" name="テキスト ボックス 9">
              <a:extLst>
                <a:ext uri="{FF2B5EF4-FFF2-40B4-BE49-F238E27FC236}">
                  <a16:creationId xmlns:a16="http://schemas.microsoft.com/office/drawing/2014/main" id="{F80ABA74-AB39-0DE6-AD93-CAD5DBE7EB08}"/>
                </a:ext>
              </a:extLst>
            </p:cNvPr>
            <p:cNvSpPr txBox="1"/>
            <p:nvPr/>
          </p:nvSpPr>
          <p:spPr>
            <a:xfrm>
              <a:off x="1365291" y="3782303"/>
              <a:ext cx="1638201"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 In-vehicle to In-vehicle (sedan)</a:t>
              </a:r>
              <a:endParaRPr lang="ja-JP" altLang="ja-JP" sz="1200" dirty="0">
                <a:effectLst/>
              </a:endParaRPr>
            </a:p>
          </p:txBody>
        </p:sp>
        <p:cxnSp>
          <p:nvCxnSpPr>
            <p:cNvPr id="11" name="直線矢印コネクタ 10">
              <a:extLst>
                <a:ext uri="{FF2B5EF4-FFF2-40B4-BE49-F238E27FC236}">
                  <a16:creationId xmlns:a16="http://schemas.microsoft.com/office/drawing/2014/main" id="{4B08ADE2-3947-D91F-E974-000FE2228146}"/>
                </a:ext>
              </a:extLst>
            </p:cNvPr>
            <p:cNvCxnSpPr>
              <a:cxnSpLocks/>
              <a:stCxn id="8" idx="6"/>
              <a:endCxn id="9" idx="2"/>
            </p:cNvCxnSpPr>
            <p:nvPr/>
          </p:nvCxnSpPr>
          <p:spPr>
            <a:xfrm>
              <a:off x="3290902" y="5409087"/>
              <a:ext cx="410865" cy="201752"/>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EEB7FA83-26F9-3C7D-3591-1A80463FEBD8}"/>
                </a:ext>
              </a:extLst>
            </p:cNvPr>
            <p:cNvCxnSpPr>
              <a:cxnSpLocks/>
              <a:stCxn id="16" idx="2"/>
              <a:endCxn id="8" idx="7"/>
            </p:cNvCxnSpPr>
            <p:nvPr/>
          </p:nvCxnSpPr>
          <p:spPr>
            <a:xfrm flipH="1">
              <a:off x="3261789" y="4525082"/>
              <a:ext cx="289108" cy="82576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A9E3B6C4-88B5-61A8-F492-ACE1CB5E197E}"/>
                </a:ext>
              </a:extLst>
            </p:cNvPr>
            <p:cNvCxnSpPr>
              <a:cxnSpLocks/>
              <a:stCxn id="18" idx="6"/>
              <a:endCxn id="8" idx="2"/>
            </p:cNvCxnSpPr>
            <p:nvPr/>
          </p:nvCxnSpPr>
          <p:spPr>
            <a:xfrm>
              <a:off x="2782718" y="5359179"/>
              <a:ext cx="309387" cy="49908"/>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C8A7C4CA-A9D6-6E9D-C4CF-571003F3DE18}"/>
                </a:ext>
              </a:extLst>
            </p:cNvPr>
            <p:cNvCxnSpPr>
              <a:cxnSpLocks/>
            </p:cNvCxnSpPr>
            <p:nvPr/>
          </p:nvCxnSpPr>
          <p:spPr>
            <a:xfrm>
              <a:off x="2789667" y="4105180"/>
              <a:ext cx="141506" cy="127729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D64FD98C-CE64-37C9-625E-650F32243A72}"/>
                </a:ext>
              </a:extLst>
            </p:cNvPr>
            <p:cNvSpPr txBox="1"/>
            <p:nvPr/>
          </p:nvSpPr>
          <p:spPr>
            <a:xfrm>
              <a:off x="3003492" y="4248083"/>
              <a:ext cx="1094809" cy="276999"/>
            </a:xfrm>
            <a:prstGeom prst="rect">
              <a:avLst/>
            </a:prstGeom>
            <a:noFill/>
          </p:spPr>
          <p:txBody>
            <a:bodyPr wrap="square">
              <a:spAutoFit/>
            </a:bodyPr>
            <a:lstStyle/>
            <a:p>
              <a:r>
                <a:rPr lang="en-US" altLang="ja-JP" sz="1200" dirty="0">
                  <a:solidFill>
                    <a:srgbClr val="000000"/>
                  </a:solidFill>
                </a:rPr>
                <a:t>coordinator</a:t>
              </a:r>
              <a:endParaRPr lang="ja-JP" altLang="en-US" sz="1200" dirty="0"/>
            </a:p>
          </p:txBody>
        </p:sp>
        <p:sp>
          <p:nvSpPr>
            <p:cNvPr id="18" name="楕円 17">
              <a:extLst>
                <a:ext uri="{FF2B5EF4-FFF2-40B4-BE49-F238E27FC236}">
                  <a16:creationId xmlns:a16="http://schemas.microsoft.com/office/drawing/2014/main" id="{29FA3857-1025-EF22-D918-623CD8CD1852}"/>
                </a:ext>
              </a:extLst>
            </p:cNvPr>
            <p:cNvSpPr/>
            <p:nvPr/>
          </p:nvSpPr>
          <p:spPr>
            <a:xfrm>
              <a:off x="2583921" y="52768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sp>
          <p:nvSpPr>
            <p:cNvPr id="20" name="テキスト ボックス 19">
              <a:extLst>
                <a:ext uri="{FF2B5EF4-FFF2-40B4-BE49-F238E27FC236}">
                  <a16:creationId xmlns:a16="http://schemas.microsoft.com/office/drawing/2014/main" id="{FD660268-B16D-528B-532A-E2EBEBA497E1}"/>
                </a:ext>
              </a:extLst>
            </p:cNvPr>
            <p:cNvSpPr txBox="1"/>
            <p:nvPr/>
          </p:nvSpPr>
          <p:spPr>
            <a:xfrm>
              <a:off x="4679596" y="4740075"/>
              <a:ext cx="1292225" cy="276999"/>
            </a:xfrm>
            <a:prstGeom prst="rect">
              <a:avLst/>
            </a:prstGeom>
            <a:noFill/>
          </p:spPr>
          <p:txBody>
            <a:bodyPr wrap="square">
              <a:spAutoFit/>
            </a:bodyPr>
            <a:lstStyle/>
            <a:p>
              <a:r>
                <a:rPr lang="en-US" altLang="ja-JP" sz="1200" dirty="0">
                  <a:solidFill>
                    <a:srgbClr val="000000"/>
                  </a:solidFill>
                </a:rPr>
                <a:t>Cargo space</a:t>
              </a:r>
              <a:endParaRPr lang="ja-JP" altLang="en-US" sz="1200" dirty="0"/>
            </a:p>
          </p:txBody>
        </p:sp>
        <p:cxnSp>
          <p:nvCxnSpPr>
            <p:cNvPr id="21" name="直線コネクタ 20">
              <a:extLst>
                <a:ext uri="{FF2B5EF4-FFF2-40B4-BE49-F238E27FC236}">
                  <a16:creationId xmlns:a16="http://schemas.microsoft.com/office/drawing/2014/main" id="{D07E3B98-1FEA-38D9-552C-EB9CF69FE360}"/>
                </a:ext>
              </a:extLst>
            </p:cNvPr>
            <p:cNvCxnSpPr>
              <a:cxnSpLocks/>
            </p:cNvCxnSpPr>
            <p:nvPr/>
          </p:nvCxnSpPr>
          <p:spPr>
            <a:xfrm flipV="1">
              <a:off x="2317420" y="5057946"/>
              <a:ext cx="419056" cy="161430"/>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0C421D32-4B7E-D6B4-4669-78FB1929D8AD}"/>
                </a:ext>
              </a:extLst>
            </p:cNvPr>
            <p:cNvSpPr txBox="1"/>
            <p:nvPr/>
          </p:nvSpPr>
          <p:spPr>
            <a:xfrm>
              <a:off x="1078784" y="5144616"/>
              <a:ext cx="1641808" cy="276999"/>
            </a:xfrm>
            <a:prstGeom prst="rect">
              <a:avLst/>
            </a:prstGeom>
            <a:noFill/>
          </p:spPr>
          <p:txBody>
            <a:bodyPr wrap="square">
              <a:spAutoFit/>
            </a:bodyPr>
            <a:lstStyle/>
            <a:p>
              <a:r>
                <a:rPr lang="en-US" altLang="ja-JP" sz="1200" dirty="0">
                  <a:solidFill>
                    <a:srgbClr val="000000"/>
                  </a:solidFill>
                </a:rPr>
                <a:t>Cabin Room</a:t>
              </a:r>
              <a:endParaRPr lang="ja-JP" altLang="en-US" sz="1200" dirty="0"/>
            </a:p>
          </p:txBody>
        </p:sp>
        <p:sp>
          <p:nvSpPr>
            <p:cNvPr id="24" name="テキスト ボックス 23">
              <a:extLst>
                <a:ext uri="{FF2B5EF4-FFF2-40B4-BE49-F238E27FC236}">
                  <a16:creationId xmlns:a16="http://schemas.microsoft.com/office/drawing/2014/main" id="{5F7951E3-E23C-EF00-4201-129F43523386}"/>
                </a:ext>
              </a:extLst>
            </p:cNvPr>
            <p:cNvSpPr txBox="1"/>
            <p:nvPr/>
          </p:nvSpPr>
          <p:spPr>
            <a:xfrm>
              <a:off x="4098301" y="4096914"/>
              <a:ext cx="2361303" cy="461665"/>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lang="en-US" altLang="ja-JP" sz="1200" dirty="0">
                  <a:solidFill>
                    <a:srgbClr val="000000"/>
                  </a:solidFill>
                </a:rPr>
                <a:t>S8.2: In-vehicle to In-vehicle (functional compartment)</a:t>
              </a:r>
              <a:endParaRPr lang="ja-JP" altLang="ja-JP" sz="1200" dirty="0">
                <a:effectLst/>
              </a:endParaRPr>
            </a:p>
          </p:txBody>
        </p:sp>
        <p:cxnSp>
          <p:nvCxnSpPr>
            <p:cNvPr id="25" name="直線コネクタ 24">
              <a:extLst>
                <a:ext uri="{FF2B5EF4-FFF2-40B4-BE49-F238E27FC236}">
                  <a16:creationId xmlns:a16="http://schemas.microsoft.com/office/drawing/2014/main" id="{A4240076-FD35-8BCC-6A75-12AF55FC1A36}"/>
                </a:ext>
              </a:extLst>
            </p:cNvPr>
            <p:cNvCxnSpPr>
              <a:cxnSpLocks/>
            </p:cNvCxnSpPr>
            <p:nvPr/>
          </p:nvCxnSpPr>
          <p:spPr>
            <a:xfrm flipH="1">
              <a:off x="3477651" y="4524862"/>
              <a:ext cx="672251" cy="9738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正方形/長方形 26">
              <a:extLst>
                <a:ext uri="{FF2B5EF4-FFF2-40B4-BE49-F238E27FC236}">
                  <a16:creationId xmlns:a16="http://schemas.microsoft.com/office/drawing/2014/main" id="{751AF93F-5EB2-C3D1-CDA0-7F0FAA2C1626}"/>
                </a:ext>
              </a:extLst>
            </p:cNvPr>
            <p:cNvSpPr/>
            <p:nvPr/>
          </p:nvSpPr>
          <p:spPr>
            <a:xfrm>
              <a:off x="3254840" y="4765892"/>
              <a:ext cx="3542200" cy="941488"/>
            </a:xfrm>
            <a:prstGeom prst="rect">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正方形/長方形 28">
              <a:extLst>
                <a:ext uri="{FF2B5EF4-FFF2-40B4-BE49-F238E27FC236}">
                  <a16:creationId xmlns:a16="http://schemas.microsoft.com/office/drawing/2014/main" id="{563C4332-E9E0-E114-1AC6-84B5CE27474B}"/>
                </a:ext>
              </a:extLst>
            </p:cNvPr>
            <p:cNvSpPr/>
            <p:nvPr/>
          </p:nvSpPr>
          <p:spPr>
            <a:xfrm>
              <a:off x="2599805" y="4964315"/>
              <a:ext cx="554400" cy="768882"/>
            </a:xfrm>
            <a:prstGeom prst="rect">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CA271977-2208-676A-186A-432D3013EB7B}"/>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85594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D. Anzai, M.Kim, M. Hernandez, R.Kohno</a:t>
            </a:r>
            <a:endParaRPr 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41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0" y="650875"/>
            <a:ext cx="3336925" cy="374650"/>
          </a:xfrm>
        </p:spPr>
        <p:txBody>
          <a:bodyPr/>
          <a:lstStyle/>
          <a:p>
            <a:r>
              <a:rPr lang="en-US" altLang="ja-JP" dirty="0"/>
              <a:t>Scenario 13</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28334" y="1063602"/>
            <a:ext cx="7688555" cy="369332"/>
          </a:xfrm>
          <a:prstGeom prst="rect">
            <a:avLst/>
          </a:prstGeom>
          <a:noFill/>
        </p:spPr>
        <p:txBody>
          <a:bodyPr wrap="square">
            <a:spAutoFit/>
          </a:bodyPr>
          <a:lstStyle/>
          <a:p>
            <a:r>
              <a:rPr lang="en-US" altLang="ja-JP" u="sng" dirty="0"/>
              <a:t>Outside surface of vehicle / coordinator is on vehicle</a:t>
            </a:r>
            <a:endParaRPr lang="ja-JP" altLang="en-US" u="sng"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923114"/>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2017601"/>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4950017" y="207080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56387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886139"/>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314357"/>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3099492"/>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3099492"/>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305843"/>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311852"/>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197628"/>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994744"/>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nvGraphicFramePr>
        <p:xfrm>
          <a:off x="128334" y="5225844"/>
          <a:ext cx="8834830" cy="1271693"/>
        </p:xfrm>
        <a:graphic>
          <a:graphicData uri="http://schemas.openxmlformats.org/drawingml/2006/table">
            <a:tbl>
              <a:tblPr firstRow="1" bandRow="1">
                <a:tableStyleId>{5C22544A-7EE6-4342-B048-85BDC9FD1C3A}</a:tableStyleId>
              </a:tblPr>
              <a:tblGrid>
                <a:gridCol w="414874">
                  <a:extLst>
                    <a:ext uri="{9D8B030D-6E8A-4147-A177-3AD203B41FA5}">
                      <a16:colId xmlns:a16="http://schemas.microsoft.com/office/drawing/2014/main" val="3229361360"/>
                    </a:ext>
                  </a:extLst>
                </a:gridCol>
                <a:gridCol w="2383141">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r>
                        <a:rPr kumimoji="1" lang="en-US" altLang="ja-JP" b="0" dirty="0"/>
                        <a:t>S</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13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630611"/>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10" name="テキスト ボックス 9">
            <a:extLst>
              <a:ext uri="{FF2B5EF4-FFF2-40B4-BE49-F238E27FC236}">
                <a16:creationId xmlns:a16="http://schemas.microsoft.com/office/drawing/2014/main" id="{46C2C7C0-5D16-E7CF-B31C-F08DA0281CA1}"/>
              </a:ext>
            </a:extLst>
          </p:cNvPr>
          <p:cNvSpPr txBox="1"/>
          <p:nvPr/>
        </p:nvSpPr>
        <p:spPr>
          <a:xfrm>
            <a:off x="4550496" y="1296126"/>
            <a:ext cx="5996144" cy="369332"/>
          </a:xfrm>
          <a:prstGeom prst="rect">
            <a:avLst/>
          </a:prstGeom>
          <a:noFill/>
        </p:spPr>
        <p:txBody>
          <a:bodyPr wrap="square">
            <a:spAutoFit/>
          </a:bodyPr>
          <a:lstStyle/>
          <a:p>
            <a:r>
              <a:rPr lang="en-US" altLang="ja-JP" b="0" dirty="0"/>
              <a:t>Common channel model to IEEE 802.15.4a</a:t>
            </a:r>
            <a:endParaRPr lang="ja-JP" altLang="en-US" b="0" dirty="0"/>
          </a:p>
        </p:txBody>
      </p:sp>
      <p:sp>
        <p:nvSpPr>
          <p:cNvPr id="12" name="矢印: 右 11">
            <a:extLst>
              <a:ext uri="{FF2B5EF4-FFF2-40B4-BE49-F238E27FC236}">
                <a16:creationId xmlns:a16="http://schemas.microsoft.com/office/drawing/2014/main" id="{E6F601FD-A1E6-88F8-A69A-FE50C438A4FE}"/>
              </a:ext>
            </a:extLst>
          </p:cNvPr>
          <p:cNvSpPr/>
          <p:nvPr/>
        </p:nvSpPr>
        <p:spPr>
          <a:xfrm>
            <a:off x="4259212" y="1409338"/>
            <a:ext cx="311028" cy="178000"/>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 name="日付プレースホルダー 2">
            <a:extLst>
              <a:ext uri="{FF2B5EF4-FFF2-40B4-BE49-F238E27FC236}">
                <a16:creationId xmlns:a16="http://schemas.microsoft.com/office/drawing/2014/main" id="{A5A9B6D4-7319-609E-A41B-B3240F7E0854}"/>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90625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3B4A72-2CD7-4A81-BAF1-DA0A13CFD2EA}"/>
              </a:ext>
            </a:extLst>
          </p:cNvPr>
          <p:cNvSpPr txBox="1"/>
          <p:nvPr/>
        </p:nvSpPr>
        <p:spPr>
          <a:xfrm>
            <a:off x="539580" y="1197032"/>
            <a:ext cx="8064839" cy="5094231"/>
          </a:xfrm>
          <a:prstGeom prst="rect">
            <a:avLst/>
          </a:prstGeom>
          <a:noFill/>
        </p:spPr>
        <p:txBody>
          <a:bodyPr wrap="square" rtlCol="0">
            <a:normAutofit/>
          </a:bodyPr>
          <a:lstStyle/>
          <a:p>
            <a:pPr marL="342900" indent="-342900">
              <a:buFont typeface="+mj-lt"/>
              <a:buAutoNum type="arabicPeriod"/>
            </a:pPr>
            <a:r>
              <a:rPr lang="en-US" altLang="ja-JP" dirty="0"/>
              <a:t>Channel between a user on pedestrian and a vehicle.</a:t>
            </a:r>
            <a:br>
              <a:rPr lang="en-US" altLang="ja-JP" dirty="0"/>
            </a:br>
            <a:br>
              <a:rPr lang="en-US" altLang="ja-JP" dirty="0"/>
            </a:br>
            <a:br>
              <a:rPr lang="en-US" altLang="ja-JP" dirty="0"/>
            </a:br>
            <a:br>
              <a:rPr lang="en-US" altLang="ja-JP" dirty="0"/>
            </a:br>
            <a:endParaRPr lang="en-US" altLang="ja-JP" dirty="0"/>
          </a:p>
          <a:p>
            <a:pPr marL="342900" indent="-342900">
              <a:buFont typeface="+mj-lt"/>
              <a:buAutoNum type="arabicPeriod"/>
            </a:pPr>
            <a:r>
              <a:rPr lang="en-US" altLang="ja-JP" dirty="0"/>
              <a:t>Users in a vehicle are slightly moving due to vibration and acceleration.</a:t>
            </a:r>
            <a:br>
              <a:rPr lang="en-US" altLang="ja-JP" dirty="0"/>
            </a:br>
            <a:br>
              <a:rPr lang="en-US" altLang="ja-JP" dirty="0"/>
            </a:br>
            <a:br>
              <a:rPr lang="en-US" altLang="ja-JP" dirty="0"/>
            </a:br>
            <a:endParaRPr lang="en-US" altLang="ja-JP" dirty="0"/>
          </a:p>
          <a:p>
            <a:pPr marL="342900" indent="-342900">
              <a:buFont typeface="+mj-lt"/>
              <a:buAutoNum type="arabicPeriod"/>
            </a:pPr>
            <a:r>
              <a:rPr kumimoji="1" lang="en-US" altLang="ja-JP" dirty="0"/>
              <a:t>Walking and/or standing users </a:t>
            </a:r>
            <a:r>
              <a:rPr lang="en-US" altLang="ja-JP" dirty="0"/>
              <a:t>on a bus and train</a:t>
            </a:r>
            <a:r>
              <a:rPr kumimoji="1" lang="en-US" altLang="ja-JP" dirty="0"/>
              <a:t>.</a:t>
            </a:r>
            <a:br>
              <a:rPr kumimoji="1" lang="en-US" altLang="ja-JP" dirty="0"/>
            </a:br>
            <a:br>
              <a:rPr kumimoji="1" lang="en-US" altLang="ja-JP" dirty="0"/>
            </a:br>
            <a:br>
              <a:rPr kumimoji="1" lang="en-US" altLang="ja-JP" dirty="0"/>
            </a:br>
            <a:endParaRPr kumimoji="1" lang="en-US" altLang="ja-JP" dirty="0"/>
          </a:p>
          <a:p>
            <a:pPr marL="342900" indent="-342900">
              <a:buFont typeface="+mj-lt"/>
              <a:buAutoNum type="arabicPeriod"/>
            </a:pPr>
            <a:r>
              <a:rPr lang="en-US" altLang="ja-JP" dirty="0"/>
              <a:t>Between a tractor and trailer tail.</a:t>
            </a:r>
          </a:p>
          <a:p>
            <a:pPr marL="342900" indent="-342900">
              <a:buFont typeface="+mj-lt"/>
              <a:buAutoNum type="arabicPeriod"/>
            </a:pPr>
            <a:endParaRPr kumimoji="1" lang="en-US" altLang="ja-JP" dirty="0"/>
          </a:p>
        </p:txBody>
      </p:sp>
      <p:sp>
        <p:nvSpPr>
          <p:cNvPr id="5" name="フッター プレースホルダー 4">
            <a:extLst>
              <a:ext uri="{FF2B5EF4-FFF2-40B4-BE49-F238E27FC236}">
                <a16:creationId xmlns:a16="http://schemas.microsoft.com/office/drawing/2014/main" id="{2DE2B29E-AC3D-4868-A523-54B288BDFFED}"/>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4151FA3-C7BA-4880-92B3-07771FD5A27A}"/>
              </a:ext>
            </a:extLst>
          </p:cNvPr>
          <p:cNvSpPr>
            <a:spLocks noGrp="1"/>
          </p:cNvSpPr>
          <p:nvPr>
            <p:ph type="sldNum" idx="12"/>
          </p:nvPr>
        </p:nvSpPr>
        <p:spPr/>
        <p:txBody>
          <a:bodyPr/>
          <a:lstStyle/>
          <a:p>
            <a:pPr lvl="0"/>
            <a:r>
              <a:rPr lang="en-US"/>
              <a:t>Slide </a:t>
            </a:r>
            <a:fld id="{00000000-1234-1234-1234-123412341234}" type="slidenum">
              <a:rPr lang="en-US" smtClean="0"/>
              <a:pPr lvl="0"/>
              <a:t>42</a:t>
            </a:fld>
            <a:endParaRPr dirty="0"/>
          </a:p>
        </p:txBody>
      </p:sp>
      <p:sp>
        <p:nvSpPr>
          <p:cNvPr id="14" name="タイトル 13">
            <a:extLst>
              <a:ext uri="{FF2B5EF4-FFF2-40B4-BE49-F238E27FC236}">
                <a16:creationId xmlns:a16="http://schemas.microsoft.com/office/drawing/2014/main" id="{0707BC97-914D-48A5-B3D6-D8391764AFDC}"/>
              </a:ext>
            </a:extLst>
          </p:cNvPr>
          <p:cNvSpPr>
            <a:spLocks noGrp="1"/>
          </p:cNvSpPr>
          <p:nvPr>
            <p:ph type="title"/>
          </p:nvPr>
        </p:nvSpPr>
        <p:spPr/>
        <p:txBody>
          <a:bodyPr/>
          <a:lstStyle/>
          <a:p>
            <a:r>
              <a:rPr lang="en-US" altLang="ja-JP" dirty="0"/>
              <a:t>Dynamic Channel Models Situations</a:t>
            </a:r>
            <a:endParaRPr lang="ja-JP" altLang="en-US" dirty="0"/>
          </a:p>
        </p:txBody>
      </p:sp>
      <p:grpSp>
        <p:nvGrpSpPr>
          <p:cNvPr id="51" name="グループ化 50">
            <a:extLst>
              <a:ext uri="{FF2B5EF4-FFF2-40B4-BE49-F238E27FC236}">
                <a16:creationId xmlns:a16="http://schemas.microsoft.com/office/drawing/2014/main" id="{946C7486-D0D5-4F9B-A661-E099455A40E1}"/>
              </a:ext>
            </a:extLst>
          </p:cNvPr>
          <p:cNvGrpSpPr/>
          <p:nvPr/>
        </p:nvGrpSpPr>
        <p:grpSpPr>
          <a:xfrm>
            <a:off x="2831603" y="2778430"/>
            <a:ext cx="3132934" cy="1257277"/>
            <a:chOff x="1768104" y="1381182"/>
            <a:chExt cx="4259425" cy="1709349"/>
          </a:xfrm>
        </p:grpSpPr>
        <p:pic>
          <p:nvPicPr>
            <p:cNvPr id="1026" name="Picture 2">
              <a:extLst>
                <a:ext uri="{FF2B5EF4-FFF2-40B4-BE49-F238E27FC236}">
                  <a16:creationId xmlns:a16="http://schemas.microsoft.com/office/drawing/2014/main" id="{E3235DAB-D13F-4526-B973-670F0143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45" y="1381182"/>
              <a:ext cx="2298284" cy="170934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線コネクタ 49">
              <a:extLst>
                <a:ext uri="{FF2B5EF4-FFF2-40B4-BE49-F238E27FC236}">
                  <a16:creationId xmlns:a16="http://schemas.microsoft.com/office/drawing/2014/main" id="{31DA71F9-D862-4DFF-85AE-9234520B197F}"/>
                </a:ext>
              </a:extLst>
            </p:cNvPr>
            <p:cNvCxnSpPr/>
            <p:nvPr/>
          </p:nvCxnSpPr>
          <p:spPr>
            <a:xfrm>
              <a:off x="2771144" y="191626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C630E74-BAFC-4AD8-A33C-8A037EA8E3E0}"/>
                </a:ext>
              </a:extLst>
            </p:cNvPr>
            <p:cNvCxnSpPr/>
            <p:nvPr/>
          </p:nvCxnSpPr>
          <p:spPr>
            <a:xfrm>
              <a:off x="2771144" y="199091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4656D8F6-993B-4B6C-873F-1AA4FB8E87A4}"/>
                </a:ext>
              </a:extLst>
            </p:cNvPr>
            <p:cNvCxnSpPr/>
            <p:nvPr/>
          </p:nvCxnSpPr>
          <p:spPr>
            <a:xfrm>
              <a:off x="2463234" y="2028233"/>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EF3CB7D5-CB34-4F6D-916E-C101BE634533}"/>
                </a:ext>
              </a:extLst>
            </p:cNvPr>
            <p:cNvCxnSpPr/>
            <p:nvPr/>
          </p:nvCxnSpPr>
          <p:spPr>
            <a:xfrm>
              <a:off x="2052687" y="20655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19036270-F814-417C-938F-E588EAA6020A}"/>
                </a:ext>
              </a:extLst>
            </p:cNvPr>
            <p:cNvCxnSpPr/>
            <p:nvPr/>
          </p:nvCxnSpPr>
          <p:spPr>
            <a:xfrm>
              <a:off x="2449238" y="2196184"/>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872C89DC-60BE-4565-902C-C59263C75325}"/>
                </a:ext>
              </a:extLst>
            </p:cNvPr>
            <p:cNvCxnSpPr/>
            <p:nvPr/>
          </p:nvCxnSpPr>
          <p:spPr>
            <a:xfrm>
              <a:off x="2589197" y="2108718"/>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7469920-457B-4D4E-921B-E00113834564}"/>
                </a:ext>
              </a:extLst>
            </p:cNvPr>
            <p:cNvCxnSpPr/>
            <p:nvPr/>
          </p:nvCxnSpPr>
          <p:spPr>
            <a:xfrm>
              <a:off x="2649846" y="2388637"/>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4152704-8A4B-42BE-AC1C-452A16117C64}"/>
                </a:ext>
              </a:extLst>
            </p:cNvPr>
            <p:cNvCxnSpPr/>
            <p:nvPr/>
          </p:nvCxnSpPr>
          <p:spPr>
            <a:xfrm>
              <a:off x="2589197" y="22358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58DB5E72-2BB2-437F-92FF-8954644A2908}"/>
                </a:ext>
              </a:extLst>
            </p:cNvPr>
            <p:cNvCxnSpPr/>
            <p:nvPr/>
          </p:nvCxnSpPr>
          <p:spPr>
            <a:xfrm>
              <a:off x="1926724" y="231050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74F80D97-B53A-4849-B630-06E2D36A8CD9}"/>
                </a:ext>
              </a:extLst>
            </p:cNvPr>
            <p:cNvCxnSpPr/>
            <p:nvPr/>
          </p:nvCxnSpPr>
          <p:spPr>
            <a:xfrm>
              <a:off x="1768104" y="2244045"/>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2BBC6065-56AB-4A92-8F0F-0505B863D1D8}"/>
              </a:ext>
            </a:extLst>
          </p:cNvPr>
          <p:cNvGrpSpPr/>
          <p:nvPr/>
        </p:nvGrpSpPr>
        <p:grpSpPr>
          <a:xfrm>
            <a:off x="4959845" y="4283128"/>
            <a:ext cx="2583430" cy="944623"/>
            <a:chOff x="2858306" y="2587185"/>
            <a:chExt cx="3644574" cy="1332627"/>
          </a:xfrm>
        </p:grpSpPr>
        <p:pic>
          <p:nvPicPr>
            <p:cNvPr id="62" name="図 61" descr="図形 が含まれている画像&#10;&#10;自動的に生成された説明">
              <a:extLst>
                <a:ext uri="{FF2B5EF4-FFF2-40B4-BE49-F238E27FC236}">
                  <a16:creationId xmlns:a16="http://schemas.microsoft.com/office/drawing/2014/main" id="{50FB4B84-EB69-4FAC-92DA-1FAF90EB2036}"/>
                </a:ext>
              </a:extLst>
            </p:cNvPr>
            <p:cNvPicPr>
              <a:picLocks noChangeAspect="1"/>
            </p:cNvPicPr>
            <p:nvPr/>
          </p:nvPicPr>
          <p:blipFill rotWithShape="1">
            <a:blip r:embed="rId3">
              <a:extLst>
                <a:ext uri="{28A0092B-C50C-407E-A947-70E740481C1C}">
                  <a14:useLocalDpi xmlns:a14="http://schemas.microsoft.com/office/drawing/2010/main" val="0"/>
                </a:ext>
              </a:extLst>
            </a:blip>
            <a:srcRect l="-910" t="-1499" r="38428" b="68441"/>
            <a:stretch/>
          </p:blipFill>
          <p:spPr>
            <a:xfrm>
              <a:off x="2858306" y="2587185"/>
              <a:ext cx="3644574" cy="1332627"/>
            </a:xfrm>
            <a:prstGeom prst="rect">
              <a:avLst/>
            </a:prstGeom>
          </p:spPr>
        </p:pic>
        <p:pic>
          <p:nvPicPr>
            <p:cNvPr id="63" name="図 62" descr="図形&#10;&#10;中程度の精度で自動的に生成された説明">
              <a:extLst>
                <a:ext uri="{FF2B5EF4-FFF2-40B4-BE49-F238E27FC236}">
                  <a16:creationId xmlns:a16="http://schemas.microsoft.com/office/drawing/2014/main" id="{87CE7F91-6661-442D-AD1F-BA9030A0BB0F}"/>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3921112" y="2663694"/>
              <a:ext cx="331703" cy="845538"/>
            </a:xfrm>
            <a:prstGeom prst="rect">
              <a:avLst/>
            </a:prstGeom>
          </p:spPr>
        </p:pic>
        <p:pic>
          <p:nvPicPr>
            <p:cNvPr id="64" name="図 63" descr="図形&#10;&#10;中程度の精度で自動的に生成された説明">
              <a:extLst>
                <a:ext uri="{FF2B5EF4-FFF2-40B4-BE49-F238E27FC236}">
                  <a16:creationId xmlns:a16="http://schemas.microsoft.com/office/drawing/2014/main" id="{357647FF-9895-44A3-BD9A-FF4B99F8EFB2}"/>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5239795" y="2663694"/>
              <a:ext cx="331703" cy="845538"/>
            </a:xfrm>
            <a:prstGeom prst="rect">
              <a:avLst/>
            </a:prstGeom>
          </p:spPr>
        </p:pic>
        <p:pic>
          <p:nvPicPr>
            <p:cNvPr id="65" name="図 64" descr="アイコン&#10;&#10;自動的に生成された説明">
              <a:extLst>
                <a:ext uri="{FF2B5EF4-FFF2-40B4-BE49-F238E27FC236}">
                  <a16:creationId xmlns:a16="http://schemas.microsoft.com/office/drawing/2014/main" id="{D61CBE2C-E5C8-4E98-8A62-FED8A15295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7210" t="10645" r="44617" b="28057"/>
            <a:stretch/>
          </p:blipFill>
          <p:spPr>
            <a:xfrm>
              <a:off x="3046511" y="2952278"/>
              <a:ext cx="405291" cy="459855"/>
            </a:xfrm>
            <a:prstGeom prst="rect">
              <a:avLst/>
            </a:prstGeom>
          </p:spPr>
        </p:pic>
        <p:sp>
          <p:nvSpPr>
            <p:cNvPr id="66" name="矢印: 右 65">
              <a:extLst>
                <a:ext uri="{FF2B5EF4-FFF2-40B4-BE49-F238E27FC236}">
                  <a16:creationId xmlns:a16="http://schemas.microsoft.com/office/drawing/2014/main" id="{A00881C9-398B-48AC-9B19-E102BA9F8E8E}"/>
                </a:ext>
              </a:extLst>
            </p:cNvPr>
            <p:cNvSpPr/>
            <p:nvPr/>
          </p:nvSpPr>
          <p:spPr>
            <a:xfrm>
              <a:off x="4275675" y="2984911"/>
              <a:ext cx="331703" cy="304167"/>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87" name="グループ化 86">
            <a:extLst>
              <a:ext uri="{FF2B5EF4-FFF2-40B4-BE49-F238E27FC236}">
                <a16:creationId xmlns:a16="http://schemas.microsoft.com/office/drawing/2014/main" id="{DE677C1A-B8B6-412D-A207-AC4304ACD293}"/>
              </a:ext>
            </a:extLst>
          </p:cNvPr>
          <p:cNvGrpSpPr/>
          <p:nvPr/>
        </p:nvGrpSpPr>
        <p:grpSpPr>
          <a:xfrm>
            <a:off x="2925069" y="1482071"/>
            <a:ext cx="3497211" cy="1119302"/>
            <a:chOff x="1202168" y="1491603"/>
            <a:chExt cx="7592214" cy="2429931"/>
          </a:xfrm>
        </p:grpSpPr>
        <p:grpSp>
          <p:nvGrpSpPr>
            <p:cNvPr id="89" name="グループ化 88">
              <a:extLst>
                <a:ext uri="{FF2B5EF4-FFF2-40B4-BE49-F238E27FC236}">
                  <a16:creationId xmlns:a16="http://schemas.microsoft.com/office/drawing/2014/main" id="{95237822-A437-446E-AFF8-A481FF23B2E2}"/>
                </a:ext>
              </a:extLst>
            </p:cNvPr>
            <p:cNvGrpSpPr/>
            <p:nvPr/>
          </p:nvGrpSpPr>
          <p:grpSpPr>
            <a:xfrm>
              <a:off x="3413527" y="1878593"/>
              <a:ext cx="5380855" cy="2042941"/>
              <a:chOff x="914400" y="1593575"/>
              <a:chExt cx="7599285" cy="2885209"/>
            </a:xfrm>
          </p:grpSpPr>
          <p:cxnSp>
            <p:nvCxnSpPr>
              <p:cNvPr id="90" name="直線コネクタ 89">
                <a:extLst>
                  <a:ext uri="{FF2B5EF4-FFF2-40B4-BE49-F238E27FC236}">
                    <a16:creationId xmlns:a16="http://schemas.microsoft.com/office/drawing/2014/main" id="{28658EDC-FBC2-46EA-8E12-B4278F44804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CD610A-A648-4D38-A6BA-58FE88BE4C5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4B2D8C6-DC2B-40E9-B3F1-66687E5A810F}"/>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8C9CCD8-65FD-4937-9EDE-5F09C51EDE1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131856-FCDB-48DA-8AFB-AAA68B31CDE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D143EE3-B5DA-4434-85C3-632C2AD8E66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1FEDCE3-E69D-403B-BDDE-FBB203D3BE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4015F0B-3957-4666-B451-94EF1E132E6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C69349E7-8C21-4F7C-B0B2-DA7A9F842C0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99" name="楕円 98">
                <a:extLst>
                  <a:ext uri="{FF2B5EF4-FFF2-40B4-BE49-F238E27FC236}">
                    <a16:creationId xmlns:a16="http://schemas.microsoft.com/office/drawing/2014/main" id="{5FF092DA-8748-4635-9D16-48481AB46D4D}"/>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grpSp>
        <p:sp>
          <p:nvSpPr>
            <p:cNvPr id="100" name="楕円 99">
              <a:extLst>
                <a:ext uri="{FF2B5EF4-FFF2-40B4-BE49-F238E27FC236}">
                  <a16:creationId xmlns:a16="http://schemas.microsoft.com/office/drawing/2014/main" id="{2DF09BFC-2C15-4B66-B17D-90E781BBA1BC}"/>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01" name="楕円 100">
              <a:extLst>
                <a:ext uri="{FF2B5EF4-FFF2-40B4-BE49-F238E27FC236}">
                  <a16:creationId xmlns:a16="http://schemas.microsoft.com/office/drawing/2014/main" id="{0CDBDBAA-450B-4354-915D-D02649E11234}"/>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solidFill>
                  <a:srgbClr val="0000FF"/>
                </a:solidFill>
              </a:endParaRPr>
            </a:p>
          </p:txBody>
        </p:sp>
        <p:sp>
          <p:nvSpPr>
            <p:cNvPr id="102" name="楕円 101">
              <a:extLst>
                <a:ext uri="{FF2B5EF4-FFF2-40B4-BE49-F238E27FC236}">
                  <a16:creationId xmlns:a16="http://schemas.microsoft.com/office/drawing/2014/main" id="{7DB60E95-532E-4019-A386-0CBA747D602B}"/>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3" name="四角形: 角を丸くする 102">
              <a:extLst>
                <a:ext uri="{FF2B5EF4-FFF2-40B4-BE49-F238E27FC236}">
                  <a16:creationId xmlns:a16="http://schemas.microsoft.com/office/drawing/2014/main" id="{473E7D5C-AA0A-4364-8802-ECCB848DE5ED}"/>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4" name="四角形: 角を丸くする 103">
              <a:extLst>
                <a:ext uri="{FF2B5EF4-FFF2-40B4-BE49-F238E27FC236}">
                  <a16:creationId xmlns:a16="http://schemas.microsoft.com/office/drawing/2014/main" id="{8F7EEF66-9AD6-4386-9E20-3A87CE325E4F}"/>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5" name="四角形: 角を丸くする 104">
              <a:extLst>
                <a:ext uri="{FF2B5EF4-FFF2-40B4-BE49-F238E27FC236}">
                  <a16:creationId xmlns:a16="http://schemas.microsoft.com/office/drawing/2014/main" id="{090AACC9-481F-41BF-A86A-71091C4743D8}"/>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6" name="四角形: 角を丸くする 105">
              <a:extLst>
                <a:ext uri="{FF2B5EF4-FFF2-40B4-BE49-F238E27FC236}">
                  <a16:creationId xmlns:a16="http://schemas.microsoft.com/office/drawing/2014/main" id="{4CDA2FEA-1FAE-46EB-BC39-861C6C6FD714}"/>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7" name="四角形: 角を丸くする 106">
              <a:extLst>
                <a:ext uri="{FF2B5EF4-FFF2-40B4-BE49-F238E27FC236}">
                  <a16:creationId xmlns:a16="http://schemas.microsoft.com/office/drawing/2014/main" id="{887C6559-0E88-4FD6-892A-A0D1A5E03F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8" name="楕円 107">
              <a:extLst>
                <a:ext uri="{FF2B5EF4-FFF2-40B4-BE49-F238E27FC236}">
                  <a16:creationId xmlns:a16="http://schemas.microsoft.com/office/drawing/2014/main" id="{291776CA-AF61-40F0-92A0-5F061ADF1C56}"/>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9" name="矢印: 右 108">
              <a:extLst>
                <a:ext uri="{FF2B5EF4-FFF2-40B4-BE49-F238E27FC236}">
                  <a16:creationId xmlns:a16="http://schemas.microsoft.com/office/drawing/2014/main" id="{131E11C7-E319-44BC-8D4D-42313F9396D5}"/>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700" dirty="0"/>
                <a:t>Moving at walking speed (&lt;5km/h)</a:t>
              </a:r>
              <a:endParaRPr kumimoji="1" lang="ja-JP" altLang="en-US" sz="700" dirty="0"/>
            </a:p>
          </p:txBody>
        </p:sp>
        <p:grpSp>
          <p:nvGrpSpPr>
            <p:cNvPr id="110" name="グループ化 109">
              <a:extLst>
                <a:ext uri="{FF2B5EF4-FFF2-40B4-BE49-F238E27FC236}">
                  <a16:creationId xmlns:a16="http://schemas.microsoft.com/office/drawing/2014/main" id="{73AC817E-A9B8-4D36-ACA6-08EDAD6360AA}"/>
                </a:ext>
              </a:extLst>
            </p:cNvPr>
            <p:cNvGrpSpPr/>
            <p:nvPr/>
          </p:nvGrpSpPr>
          <p:grpSpPr>
            <a:xfrm>
              <a:off x="2554280" y="1491603"/>
              <a:ext cx="2283343" cy="998988"/>
              <a:chOff x="474503" y="1759572"/>
              <a:chExt cx="2283343" cy="998988"/>
            </a:xfrm>
          </p:grpSpPr>
          <p:sp>
            <p:nvSpPr>
              <p:cNvPr id="111" name="楕円 110">
                <a:extLst>
                  <a:ext uri="{FF2B5EF4-FFF2-40B4-BE49-F238E27FC236}">
                    <a16:creationId xmlns:a16="http://schemas.microsoft.com/office/drawing/2014/main" id="{8C737A6E-4214-4034-8880-3D070AC14046}"/>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12" name="楕円 111">
                <a:extLst>
                  <a:ext uri="{FF2B5EF4-FFF2-40B4-BE49-F238E27FC236}">
                    <a16:creationId xmlns:a16="http://schemas.microsoft.com/office/drawing/2014/main" id="{8B6FCEF7-D4AF-4800-9000-DAAA93454DC5}"/>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13" name="テキスト ボックス 112">
                <a:extLst>
                  <a:ext uri="{FF2B5EF4-FFF2-40B4-BE49-F238E27FC236}">
                    <a16:creationId xmlns:a16="http://schemas.microsoft.com/office/drawing/2014/main" id="{740677B5-F5EC-4658-9D24-D4211E4FC28E}"/>
                  </a:ext>
                </a:extLst>
              </p:cNvPr>
              <p:cNvSpPr txBox="1"/>
              <p:nvPr/>
            </p:nvSpPr>
            <p:spPr>
              <a:xfrm>
                <a:off x="689443" y="2391071"/>
                <a:ext cx="1426226" cy="367489"/>
              </a:xfrm>
              <a:prstGeom prst="rect">
                <a:avLst/>
              </a:prstGeom>
              <a:noFill/>
            </p:spPr>
            <p:txBody>
              <a:bodyPr wrap="square">
                <a:spAutoFit/>
              </a:bodyPr>
              <a:lstStyle/>
              <a:p>
                <a:r>
                  <a:rPr lang="en-US" altLang="ja-JP" sz="500" b="0" dirty="0"/>
                  <a:t>Noise source</a:t>
                </a:r>
                <a:endParaRPr lang="ja-JP" altLang="en-US" sz="500" b="0" dirty="0"/>
              </a:p>
            </p:txBody>
          </p:sp>
          <p:sp>
            <p:nvSpPr>
              <p:cNvPr id="114" name="テキスト ボックス 113">
                <a:extLst>
                  <a:ext uri="{FF2B5EF4-FFF2-40B4-BE49-F238E27FC236}">
                    <a16:creationId xmlns:a16="http://schemas.microsoft.com/office/drawing/2014/main" id="{A2880C22-9889-4C85-BA3B-BAF2E8F09587}"/>
                  </a:ext>
                </a:extLst>
              </p:cNvPr>
              <p:cNvSpPr txBox="1"/>
              <p:nvPr/>
            </p:nvSpPr>
            <p:spPr>
              <a:xfrm>
                <a:off x="689443" y="1759572"/>
                <a:ext cx="2068403" cy="367489"/>
              </a:xfrm>
              <a:prstGeom prst="rect">
                <a:avLst/>
              </a:prstGeom>
              <a:noFill/>
            </p:spPr>
            <p:txBody>
              <a:bodyPr wrap="square">
                <a:spAutoFit/>
              </a:bodyPr>
              <a:lstStyle/>
              <a:p>
                <a:r>
                  <a:rPr lang="en-US" altLang="ja-JP" sz="500" b="0" dirty="0"/>
                  <a:t>VBAN Coordinator</a:t>
                </a:r>
                <a:endParaRPr lang="ja-JP" altLang="en-US" sz="500" b="0" dirty="0"/>
              </a:p>
            </p:txBody>
          </p:sp>
          <p:sp>
            <p:nvSpPr>
              <p:cNvPr id="115" name="楕円 114">
                <a:extLst>
                  <a:ext uri="{FF2B5EF4-FFF2-40B4-BE49-F238E27FC236}">
                    <a16:creationId xmlns:a16="http://schemas.microsoft.com/office/drawing/2014/main" id="{2E2DE0AC-076C-4286-9DD4-C1FAF46538EC}"/>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solidFill>
                    <a:srgbClr val="0000FF"/>
                  </a:solidFill>
                </a:endParaRPr>
              </a:p>
            </p:txBody>
          </p:sp>
          <p:sp>
            <p:nvSpPr>
              <p:cNvPr id="116" name="テキスト ボックス 115">
                <a:extLst>
                  <a:ext uri="{FF2B5EF4-FFF2-40B4-BE49-F238E27FC236}">
                    <a16:creationId xmlns:a16="http://schemas.microsoft.com/office/drawing/2014/main" id="{81C0F6AC-CF25-4D14-8253-6FE27C0EEFB6}"/>
                  </a:ext>
                </a:extLst>
              </p:cNvPr>
              <p:cNvSpPr txBox="1"/>
              <p:nvPr/>
            </p:nvSpPr>
            <p:spPr>
              <a:xfrm>
                <a:off x="678093" y="2063926"/>
                <a:ext cx="1973429" cy="367489"/>
              </a:xfrm>
              <a:prstGeom prst="rect">
                <a:avLst/>
              </a:prstGeom>
              <a:noFill/>
            </p:spPr>
            <p:txBody>
              <a:bodyPr wrap="square">
                <a:spAutoFit/>
              </a:bodyPr>
              <a:lstStyle/>
              <a:p>
                <a:r>
                  <a:rPr lang="en-US" altLang="ja-JP" sz="500" b="0" dirty="0"/>
                  <a:t>HBAN Coordinator</a:t>
                </a:r>
                <a:endParaRPr lang="ja-JP" altLang="en-US" sz="500" b="0" dirty="0"/>
              </a:p>
            </p:txBody>
          </p:sp>
        </p:grpSp>
      </p:grpSp>
      <p:grpSp>
        <p:nvGrpSpPr>
          <p:cNvPr id="121" name="グループ化 120">
            <a:extLst>
              <a:ext uri="{FF2B5EF4-FFF2-40B4-BE49-F238E27FC236}">
                <a16:creationId xmlns:a16="http://schemas.microsoft.com/office/drawing/2014/main" id="{0CDCA447-E1BB-4058-8C59-25A28D621EC7}"/>
              </a:ext>
            </a:extLst>
          </p:cNvPr>
          <p:cNvGrpSpPr/>
          <p:nvPr/>
        </p:nvGrpSpPr>
        <p:grpSpPr>
          <a:xfrm>
            <a:off x="615032" y="5575823"/>
            <a:ext cx="2347853" cy="596378"/>
            <a:chOff x="891249" y="5499622"/>
            <a:chExt cx="2347853" cy="596378"/>
          </a:xfrm>
        </p:grpSpPr>
        <p:sp>
          <p:nvSpPr>
            <p:cNvPr id="120" name="正方形/長方形 119">
              <a:extLst>
                <a:ext uri="{FF2B5EF4-FFF2-40B4-BE49-F238E27FC236}">
                  <a16:creationId xmlns:a16="http://schemas.microsoft.com/office/drawing/2014/main" id="{B496A476-D51B-4D52-BDDB-4F2607E1F4B3}"/>
                </a:ext>
              </a:extLst>
            </p:cNvPr>
            <p:cNvSpPr/>
            <p:nvPr/>
          </p:nvSpPr>
          <p:spPr>
            <a:xfrm>
              <a:off x="891249" y="5810491"/>
              <a:ext cx="300941" cy="19677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6F6A1F3E-3360-4D1B-B286-88789B7CD463}"/>
                </a:ext>
              </a:extLst>
            </p:cNvPr>
            <p:cNvSpPr/>
            <p:nvPr/>
          </p:nvSpPr>
          <p:spPr>
            <a:xfrm>
              <a:off x="1145893" y="5578997"/>
              <a:ext cx="300941" cy="428264"/>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F2276443-137C-4517-82F5-2C75B1886BAB}"/>
                </a:ext>
              </a:extLst>
            </p:cNvPr>
            <p:cNvSpPr/>
            <p:nvPr/>
          </p:nvSpPr>
          <p:spPr>
            <a:xfrm>
              <a:off x="1538307" y="5499622"/>
              <a:ext cx="1700795" cy="42826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5612E5A5-65C5-4568-8C2B-9717D450029B}"/>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B3862CD6-65BD-4CC6-B93F-041900878E50}"/>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3" name="楕円 122">
              <a:extLst>
                <a:ext uri="{FF2B5EF4-FFF2-40B4-BE49-F238E27FC236}">
                  <a16:creationId xmlns:a16="http://schemas.microsoft.com/office/drawing/2014/main" id="{2BC98139-CB18-4986-B612-FC530A58043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FD7601F9-044A-4846-BE05-4F623BB3ACC4}"/>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FC8C4A41-72FA-4569-B8C7-16F745923EE8}"/>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BAFD173E-70A0-4F7F-AA1D-20BE72E8AE81}"/>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27" name="グループ化 126">
            <a:extLst>
              <a:ext uri="{FF2B5EF4-FFF2-40B4-BE49-F238E27FC236}">
                <a16:creationId xmlns:a16="http://schemas.microsoft.com/office/drawing/2014/main" id="{21A2A6AE-21A3-4173-ABFB-E993053658B2}"/>
              </a:ext>
            </a:extLst>
          </p:cNvPr>
          <p:cNvGrpSpPr/>
          <p:nvPr/>
        </p:nvGrpSpPr>
        <p:grpSpPr>
          <a:xfrm>
            <a:off x="3439480" y="5756423"/>
            <a:ext cx="2282462" cy="347240"/>
            <a:chOff x="3776940" y="5718011"/>
            <a:chExt cx="2282462" cy="347240"/>
          </a:xfrm>
        </p:grpSpPr>
        <p:sp>
          <p:nvSpPr>
            <p:cNvPr id="130" name="正方形/長方形 129">
              <a:extLst>
                <a:ext uri="{FF2B5EF4-FFF2-40B4-BE49-F238E27FC236}">
                  <a16:creationId xmlns:a16="http://schemas.microsoft.com/office/drawing/2014/main" id="{17F9046C-F8B5-42BE-8532-0A1A39227549}"/>
                </a:ext>
              </a:extLst>
            </p:cNvPr>
            <p:cNvSpPr/>
            <p:nvPr/>
          </p:nvSpPr>
          <p:spPr>
            <a:xfrm>
              <a:off x="4121835" y="5732703"/>
              <a:ext cx="342366"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1AEAB23-740C-446D-8B33-FFD29A5C762E}"/>
                </a:ext>
              </a:extLst>
            </p:cNvPr>
            <p:cNvSpPr/>
            <p:nvPr/>
          </p:nvSpPr>
          <p:spPr>
            <a:xfrm>
              <a:off x="3776940" y="5718011"/>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正方形/長方形 128">
              <a:extLst>
                <a:ext uri="{FF2B5EF4-FFF2-40B4-BE49-F238E27FC236}">
                  <a16:creationId xmlns:a16="http://schemas.microsoft.com/office/drawing/2014/main" id="{7402A5E7-2860-4D9C-97DC-B4B0AE4CCE21}"/>
                </a:ext>
              </a:extLst>
            </p:cNvPr>
            <p:cNvSpPr/>
            <p:nvPr/>
          </p:nvSpPr>
          <p:spPr>
            <a:xfrm>
              <a:off x="4358607" y="5718011"/>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024" name="グループ化 1023">
            <a:extLst>
              <a:ext uri="{FF2B5EF4-FFF2-40B4-BE49-F238E27FC236}">
                <a16:creationId xmlns:a16="http://schemas.microsoft.com/office/drawing/2014/main" id="{522B52A7-E3AA-4795-A884-343E4F7C9FCF}"/>
              </a:ext>
            </a:extLst>
          </p:cNvPr>
          <p:cNvGrpSpPr/>
          <p:nvPr/>
        </p:nvGrpSpPr>
        <p:grpSpPr>
          <a:xfrm>
            <a:off x="6325026" y="5511006"/>
            <a:ext cx="2104048" cy="842538"/>
            <a:chOff x="6325026" y="5511006"/>
            <a:chExt cx="2104048" cy="842538"/>
          </a:xfrm>
        </p:grpSpPr>
        <p:sp>
          <p:nvSpPr>
            <p:cNvPr id="133" name="正方形/長方形 132">
              <a:extLst>
                <a:ext uri="{FF2B5EF4-FFF2-40B4-BE49-F238E27FC236}">
                  <a16:creationId xmlns:a16="http://schemas.microsoft.com/office/drawing/2014/main" id="{66F33AC1-3587-4045-8B01-E3D62A53D3D7}"/>
                </a:ext>
              </a:extLst>
            </p:cNvPr>
            <p:cNvSpPr/>
            <p:nvPr/>
          </p:nvSpPr>
          <p:spPr>
            <a:xfrm rot="2700000">
              <a:off x="6484792" y="5872333"/>
              <a:ext cx="587099"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正方形/長方形 133">
              <a:extLst>
                <a:ext uri="{FF2B5EF4-FFF2-40B4-BE49-F238E27FC236}">
                  <a16:creationId xmlns:a16="http://schemas.microsoft.com/office/drawing/2014/main" id="{8A726D2A-6C05-4C19-9E4C-F39A2940DBBC}"/>
                </a:ext>
              </a:extLst>
            </p:cNvPr>
            <p:cNvSpPr/>
            <p:nvPr/>
          </p:nvSpPr>
          <p:spPr>
            <a:xfrm rot="2700000">
              <a:off x="6248277" y="5587755"/>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正方形/長方形 134">
              <a:extLst>
                <a:ext uri="{FF2B5EF4-FFF2-40B4-BE49-F238E27FC236}">
                  <a16:creationId xmlns:a16="http://schemas.microsoft.com/office/drawing/2014/main" id="{D192FCE6-1A61-461C-95F7-4AB64F8D5CE0}"/>
                </a:ext>
              </a:extLst>
            </p:cNvPr>
            <p:cNvSpPr/>
            <p:nvPr/>
          </p:nvSpPr>
          <p:spPr>
            <a:xfrm>
              <a:off x="6728279" y="6006304"/>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7" name="楕円 136">
            <a:extLst>
              <a:ext uri="{FF2B5EF4-FFF2-40B4-BE49-F238E27FC236}">
                <a16:creationId xmlns:a16="http://schemas.microsoft.com/office/drawing/2014/main" id="{B38FB503-0242-4522-9F1E-4C81A49D6E0F}"/>
              </a:ext>
            </a:extLst>
          </p:cNvPr>
          <p:cNvSpPr/>
          <p:nvPr/>
        </p:nvSpPr>
        <p:spPr>
          <a:xfrm>
            <a:off x="3488059"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楕円 137">
            <a:extLst>
              <a:ext uri="{FF2B5EF4-FFF2-40B4-BE49-F238E27FC236}">
                <a16:creationId xmlns:a16="http://schemas.microsoft.com/office/drawing/2014/main" id="{93E84253-79E2-4236-B2F9-F9F760D0B4AB}"/>
              </a:ext>
            </a:extLst>
          </p:cNvPr>
          <p:cNvSpPr/>
          <p:nvPr/>
        </p:nvSpPr>
        <p:spPr>
          <a:xfrm>
            <a:off x="5457146"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楕円 138">
            <a:extLst>
              <a:ext uri="{FF2B5EF4-FFF2-40B4-BE49-F238E27FC236}">
                <a16:creationId xmlns:a16="http://schemas.microsoft.com/office/drawing/2014/main" id="{20EE2257-72F5-4CE9-9629-DAC5D590BB57}"/>
              </a:ext>
            </a:extLst>
          </p:cNvPr>
          <p:cNvSpPr/>
          <p:nvPr/>
        </p:nvSpPr>
        <p:spPr>
          <a:xfrm>
            <a:off x="6498645" y="5439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楕円 139">
            <a:extLst>
              <a:ext uri="{FF2B5EF4-FFF2-40B4-BE49-F238E27FC236}">
                <a16:creationId xmlns:a16="http://schemas.microsoft.com/office/drawing/2014/main" id="{85724DAD-26A1-45C1-9657-EF768522D570}"/>
              </a:ext>
            </a:extLst>
          </p:cNvPr>
          <p:cNvSpPr/>
          <p:nvPr/>
        </p:nvSpPr>
        <p:spPr>
          <a:xfrm>
            <a:off x="8134527" y="58409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楕円 140">
            <a:extLst>
              <a:ext uri="{FF2B5EF4-FFF2-40B4-BE49-F238E27FC236}">
                <a16:creationId xmlns:a16="http://schemas.microsoft.com/office/drawing/2014/main" id="{080635AF-BD8C-48C7-889B-4085E9FFF20D}"/>
              </a:ext>
            </a:extLst>
          </p:cNvPr>
          <p:cNvSpPr/>
          <p:nvPr/>
        </p:nvSpPr>
        <p:spPr>
          <a:xfrm>
            <a:off x="6161583" y="58203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楕円 141">
            <a:extLst>
              <a:ext uri="{FF2B5EF4-FFF2-40B4-BE49-F238E27FC236}">
                <a16:creationId xmlns:a16="http://schemas.microsoft.com/office/drawing/2014/main" id="{111E3F5A-6C45-4A8A-9EC6-9BC3AAC7CCAE}"/>
              </a:ext>
            </a:extLst>
          </p:cNvPr>
          <p:cNvSpPr/>
          <p:nvPr/>
        </p:nvSpPr>
        <p:spPr>
          <a:xfrm>
            <a:off x="8134527" y="63321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テキスト ボックス 143">
            <a:extLst>
              <a:ext uri="{FF2B5EF4-FFF2-40B4-BE49-F238E27FC236}">
                <a16:creationId xmlns:a16="http://schemas.microsoft.com/office/drawing/2014/main" id="{79048D4D-A00C-4C3F-9D3A-150F6889DF7C}"/>
              </a:ext>
            </a:extLst>
          </p:cNvPr>
          <p:cNvSpPr txBox="1"/>
          <p:nvPr/>
        </p:nvSpPr>
        <p:spPr>
          <a:xfrm>
            <a:off x="7525852" y="5487525"/>
            <a:ext cx="725301" cy="369332"/>
          </a:xfrm>
          <a:prstGeom prst="rect">
            <a:avLst/>
          </a:prstGeom>
          <a:noFill/>
        </p:spPr>
        <p:txBody>
          <a:bodyPr wrap="square">
            <a:spAutoFit/>
          </a:bodyPr>
          <a:lstStyle/>
          <a:p>
            <a:r>
              <a:rPr kumimoji="1" lang="en-US" altLang="ja-JP" b="0" dirty="0"/>
              <a:t>LOS</a:t>
            </a:r>
            <a:endParaRPr lang="ja-JP" altLang="en-US" b="0" dirty="0"/>
          </a:p>
        </p:txBody>
      </p:sp>
      <p:sp>
        <p:nvSpPr>
          <p:cNvPr id="145" name="テキスト ボックス 144">
            <a:extLst>
              <a:ext uri="{FF2B5EF4-FFF2-40B4-BE49-F238E27FC236}">
                <a16:creationId xmlns:a16="http://schemas.microsoft.com/office/drawing/2014/main" id="{D4D9C978-1F93-493E-8EDA-A8095FAA0E31}"/>
              </a:ext>
            </a:extLst>
          </p:cNvPr>
          <p:cNvSpPr txBox="1"/>
          <p:nvPr/>
        </p:nvSpPr>
        <p:spPr>
          <a:xfrm>
            <a:off x="6081613" y="6030000"/>
            <a:ext cx="823441" cy="369332"/>
          </a:xfrm>
          <a:prstGeom prst="rect">
            <a:avLst/>
          </a:prstGeom>
          <a:noFill/>
        </p:spPr>
        <p:txBody>
          <a:bodyPr wrap="square">
            <a:spAutoFit/>
          </a:bodyPr>
          <a:lstStyle/>
          <a:p>
            <a:r>
              <a:rPr kumimoji="1" lang="en-US" altLang="ja-JP" b="0" dirty="0"/>
              <a:t>NLOS</a:t>
            </a:r>
            <a:endParaRPr lang="ja-JP" altLang="en-US" b="0" dirty="0"/>
          </a:p>
        </p:txBody>
      </p:sp>
      <p:sp>
        <p:nvSpPr>
          <p:cNvPr id="146" name="テキスト ボックス 145">
            <a:extLst>
              <a:ext uri="{FF2B5EF4-FFF2-40B4-BE49-F238E27FC236}">
                <a16:creationId xmlns:a16="http://schemas.microsoft.com/office/drawing/2014/main" id="{0F62D1CF-6EE8-42AB-98E1-AEC99DE653BD}"/>
              </a:ext>
            </a:extLst>
          </p:cNvPr>
          <p:cNvSpPr txBox="1"/>
          <p:nvPr/>
        </p:nvSpPr>
        <p:spPr>
          <a:xfrm>
            <a:off x="4224779" y="5684664"/>
            <a:ext cx="725301" cy="369332"/>
          </a:xfrm>
          <a:prstGeom prst="rect">
            <a:avLst/>
          </a:prstGeom>
          <a:noFill/>
        </p:spPr>
        <p:txBody>
          <a:bodyPr wrap="square">
            <a:spAutoFit/>
          </a:bodyPr>
          <a:lstStyle/>
          <a:p>
            <a:r>
              <a:rPr kumimoji="1" lang="en-US" altLang="ja-JP" b="0" dirty="0"/>
              <a:t>LOS</a:t>
            </a:r>
            <a:endParaRPr lang="ja-JP" altLang="en-US" b="0" dirty="0"/>
          </a:p>
        </p:txBody>
      </p:sp>
      <p:cxnSp>
        <p:nvCxnSpPr>
          <p:cNvPr id="1028" name="直線矢印コネクタ 1027">
            <a:extLst>
              <a:ext uri="{FF2B5EF4-FFF2-40B4-BE49-F238E27FC236}">
                <a16:creationId xmlns:a16="http://schemas.microsoft.com/office/drawing/2014/main" id="{E3CFE237-2E61-4D89-9C94-38D041722A1B}"/>
              </a:ext>
            </a:extLst>
          </p:cNvPr>
          <p:cNvCxnSpPr>
            <a:endCxn id="140" idx="2"/>
          </p:cNvCxnSpPr>
          <p:nvPr/>
        </p:nvCxnSpPr>
        <p:spPr>
          <a:xfrm>
            <a:off x="6728278" y="5506810"/>
            <a:ext cx="1406249" cy="416535"/>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49" name="直線矢印コネクタ 148">
            <a:extLst>
              <a:ext uri="{FF2B5EF4-FFF2-40B4-BE49-F238E27FC236}">
                <a16:creationId xmlns:a16="http://schemas.microsoft.com/office/drawing/2014/main" id="{67502A64-3799-4E87-968E-9D13E3CDF497}"/>
              </a:ext>
            </a:extLst>
          </p:cNvPr>
          <p:cNvCxnSpPr>
            <a:cxnSpLocks/>
            <a:endCxn id="142" idx="2"/>
          </p:cNvCxnSpPr>
          <p:nvPr/>
        </p:nvCxnSpPr>
        <p:spPr>
          <a:xfrm>
            <a:off x="6311623" y="5940135"/>
            <a:ext cx="1822904" cy="474344"/>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D08BB550-BDD7-4C46-B018-B5F81599561F}"/>
              </a:ext>
            </a:extLst>
          </p:cNvPr>
          <p:cNvCxnSpPr>
            <a:cxnSpLocks/>
            <a:stCxn id="137" idx="6"/>
          </p:cNvCxnSpPr>
          <p:nvPr/>
        </p:nvCxnSpPr>
        <p:spPr>
          <a:xfrm>
            <a:off x="3686856" y="5666406"/>
            <a:ext cx="1733779" cy="18258"/>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sp>
        <p:nvSpPr>
          <p:cNvPr id="2" name="日付プレースホルダー 1">
            <a:extLst>
              <a:ext uri="{FF2B5EF4-FFF2-40B4-BE49-F238E27FC236}">
                <a16:creationId xmlns:a16="http://schemas.microsoft.com/office/drawing/2014/main" id="{56F79202-DBA2-9A96-192F-6A642E1E57E8}"/>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463583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D. Anzai, M.Kim, M. Hernandez, R.Kohno</a:t>
            </a:r>
            <a:endParaRPr 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43</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69" name="テキスト ボックス 68">
            <a:extLst>
              <a:ext uri="{FF2B5EF4-FFF2-40B4-BE49-F238E27FC236}">
                <a16:creationId xmlns:a16="http://schemas.microsoft.com/office/drawing/2014/main" id="{14E821BF-9DBA-4BA3-89AC-3F2B41825BE1}"/>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79" name="直線コネクタ 78">
            <a:extLst>
              <a:ext uri="{FF2B5EF4-FFF2-40B4-BE49-F238E27FC236}">
                <a16:creationId xmlns:a16="http://schemas.microsoft.com/office/drawing/2014/main" id="{2FDB580E-8FA6-4AB6-8E37-9623ABEB7834}"/>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31DBF284-07D6-4815-94F2-CE221AB1473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85" name="テキスト ボックス 84">
            <a:extLst>
              <a:ext uri="{FF2B5EF4-FFF2-40B4-BE49-F238E27FC236}">
                <a16:creationId xmlns:a16="http://schemas.microsoft.com/office/drawing/2014/main" id="{1432EBBA-F97D-4AF2-9670-208F9AE09E47}"/>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86" name="直線コネクタ 85">
            <a:extLst>
              <a:ext uri="{FF2B5EF4-FFF2-40B4-BE49-F238E27FC236}">
                <a16:creationId xmlns:a16="http://schemas.microsoft.com/office/drawing/2014/main" id="{1EECA0C4-4D11-4CA0-9B2E-89A9C11BBAF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0780248-00E0-09D8-EAE8-9B160ED0C480}"/>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14E97AF2-D2AA-FAFB-5332-2AF07A4E42D0}"/>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
        <p:nvSpPr>
          <p:cNvPr id="3" name="日付プレースホルダー 2">
            <a:extLst>
              <a:ext uri="{FF2B5EF4-FFF2-40B4-BE49-F238E27FC236}">
                <a16:creationId xmlns:a16="http://schemas.microsoft.com/office/drawing/2014/main" id="{A92BC397-6905-AB79-26AD-21F6B6793A22}"/>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466952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3" name="日付プレースホルダー 2">
            <a:extLst>
              <a:ext uri="{FF2B5EF4-FFF2-40B4-BE49-F238E27FC236}">
                <a16:creationId xmlns:a16="http://schemas.microsoft.com/office/drawing/2014/main" id="{DDD6BE01-D742-80B9-5701-268CCACF9D42}"/>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884331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500D710A-E2F6-4481-AFAA-BD807CB561D6}"/>
              </a:ext>
            </a:extLst>
          </p:cNvPr>
          <p:cNvPicPr>
            <a:picLocks noChangeAspect="1"/>
          </p:cNvPicPr>
          <p:nvPr/>
        </p:nvPicPr>
        <p:blipFill>
          <a:blip r:embed="rId2"/>
          <a:stretch>
            <a:fillRect/>
          </a:stretch>
        </p:blipFill>
        <p:spPr>
          <a:xfrm>
            <a:off x="288546" y="1626139"/>
            <a:ext cx="2737860" cy="2246580"/>
          </a:xfrm>
          <a:prstGeom prst="rect">
            <a:avLst/>
          </a:prstGeom>
        </p:spPr>
      </p:pic>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45</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51460" y="685800"/>
            <a:ext cx="3774722" cy="904206"/>
          </a:xfrm>
        </p:spPr>
        <p:txBody>
          <a:bodyPr/>
          <a:lstStyle/>
          <a:p>
            <a:r>
              <a:rPr lang="en-US" altLang="ja-JP" sz="2400" dirty="0"/>
              <a:t>Channel models and scenarios in IEEE802.15.6ma</a:t>
            </a:r>
            <a:endParaRPr lang="ja-JP" altLang="en-US" sz="2400" dirty="0"/>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86560" y="3807946"/>
            <a:ext cx="4552314" cy="1015663"/>
          </a:xfrm>
          <a:prstGeom prst="rect">
            <a:avLst/>
          </a:prstGeom>
          <a:noFill/>
        </p:spPr>
        <p:txBody>
          <a:bodyPr wrap="square" rtlCol="0">
            <a:spAutoFit/>
          </a:bodyPr>
          <a:lstStyle/>
          <a:p>
            <a:pPr marL="285750" indent="-285750">
              <a:buFont typeface="Arial" panose="020B0604020202020204" pitchFamily="34" charset="0"/>
              <a:buChar char="•"/>
            </a:pPr>
            <a:r>
              <a:rPr lang="en-US" altLang="ja-JP" sz="1200" b="0" dirty="0">
                <a:latin typeface="+mn-lt"/>
              </a:rPr>
              <a:t>Path loss (Mandatory)</a:t>
            </a:r>
          </a:p>
          <a:p>
            <a:pPr marL="285750" indent="-285750">
              <a:buFont typeface="Arial" panose="020B0604020202020204" pitchFamily="34" charset="0"/>
              <a:buChar char="•"/>
            </a:pPr>
            <a:r>
              <a:rPr lang="en-US" altLang="ja-JP" sz="1200" b="0" dirty="0">
                <a:latin typeface="+mn-lt"/>
              </a:rPr>
              <a:t>Optional;</a:t>
            </a:r>
          </a:p>
          <a:p>
            <a:pPr marL="742950" lvl="1" indent="-285750">
              <a:buFont typeface="Arial" panose="020B0604020202020204" pitchFamily="34" charset="0"/>
              <a:buChar char="•"/>
            </a:pPr>
            <a:r>
              <a:rPr kumimoji="1" lang="en-US" altLang="ja-JP" sz="1200" b="0" dirty="0">
                <a:latin typeface="+mn-lt"/>
              </a:rPr>
              <a:t>Fading ( Small scale/ large scale)</a:t>
            </a:r>
          </a:p>
          <a:p>
            <a:pPr marL="742950" lvl="1" indent="-285750">
              <a:buFont typeface="Arial" panose="020B0604020202020204" pitchFamily="34" charset="0"/>
              <a:buChar char="•"/>
            </a:pPr>
            <a:r>
              <a:rPr kumimoji="1" lang="en-US" altLang="ja-JP" sz="1200" b="0" dirty="0">
                <a:latin typeface="+mn-lt"/>
              </a:rPr>
              <a:t>Shadowing</a:t>
            </a:r>
          </a:p>
          <a:p>
            <a:pPr marL="742950" lvl="1" indent="-285750">
              <a:buFont typeface="Arial" panose="020B0604020202020204" pitchFamily="34" charset="0"/>
              <a:buChar char="•"/>
            </a:pPr>
            <a:r>
              <a:rPr lang="en-US" altLang="ja-JP" sz="1200" b="0" dirty="0">
                <a:latin typeface="+mn-lt"/>
              </a:rPr>
              <a:t>Power delay profile</a:t>
            </a:r>
          </a:p>
        </p:txBody>
      </p:sp>
      <p:graphicFrame>
        <p:nvGraphicFramePr>
          <p:cNvPr id="9" name="表 8">
            <a:extLst>
              <a:ext uri="{FF2B5EF4-FFF2-40B4-BE49-F238E27FC236}">
                <a16:creationId xmlns:a16="http://schemas.microsoft.com/office/drawing/2014/main" id="{34BB9510-2E73-4E38-B1FB-C5CE6DB9A630}"/>
              </a:ext>
            </a:extLst>
          </p:cNvPr>
          <p:cNvGraphicFramePr>
            <a:graphicFrameLocks noGrp="1"/>
          </p:cNvGraphicFramePr>
          <p:nvPr/>
        </p:nvGraphicFramePr>
        <p:xfrm>
          <a:off x="4026182" y="1384786"/>
          <a:ext cx="5055671" cy="4846320"/>
        </p:xfrm>
        <a:graphic>
          <a:graphicData uri="http://schemas.openxmlformats.org/drawingml/2006/table">
            <a:tbl>
              <a:tblPr/>
              <a:tblGrid>
                <a:gridCol w="500297">
                  <a:extLst>
                    <a:ext uri="{9D8B030D-6E8A-4147-A177-3AD203B41FA5}">
                      <a16:colId xmlns:a16="http://schemas.microsoft.com/office/drawing/2014/main" val="3234609428"/>
                    </a:ext>
                  </a:extLst>
                </a:gridCol>
                <a:gridCol w="1798320">
                  <a:extLst>
                    <a:ext uri="{9D8B030D-6E8A-4147-A177-3AD203B41FA5}">
                      <a16:colId xmlns:a16="http://schemas.microsoft.com/office/drawing/2014/main" val="2296176781"/>
                    </a:ext>
                  </a:extLst>
                </a:gridCol>
                <a:gridCol w="2019300">
                  <a:extLst>
                    <a:ext uri="{9D8B030D-6E8A-4147-A177-3AD203B41FA5}">
                      <a16:colId xmlns:a16="http://schemas.microsoft.com/office/drawing/2014/main" val="1066244525"/>
                    </a:ext>
                  </a:extLst>
                </a:gridCol>
                <a:gridCol w="737754">
                  <a:extLst>
                    <a:ext uri="{9D8B030D-6E8A-4147-A177-3AD203B41FA5}">
                      <a16:colId xmlns:a16="http://schemas.microsoft.com/office/drawing/2014/main" val="1162157464"/>
                    </a:ext>
                  </a:extLst>
                </a:gridCol>
              </a:tblGrid>
              <a:tr h="383307">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Description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229984">
                <a:tc>
                  <a:txBody>
                    <a:bodyPr/>
                    <a:lstStyle/>
                    <a:p>
                      <a:r>
                        <a:rPr lang="en-US" sz="1200" b="0" i="0" dirty="0">
                          <a:solidFill>
                            <a:srgbClr val="000000"/>
                          </a:solidFill>
                          <a:effectLst/>
                          <a:latin typeface="TimesNewRomanPSMT"/>
                        </a:rPr>
                        <a:t>S2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Body Surface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83307">
                <a:tc>
                  <a:txBody>
                    <a:bodyPr/>
                    <a:lstStyle/>
                    <a:p>
                      <a:r>
                        <a:rPr lang="en-US" altLang="ja-JP" sz="1200" dirty="0">
                          <a:solidFill>
                            <a:srgbClr val="FF0000"/>
                          </a:solidFill>
                          <a:effectLst/>
                        </a:rPr>
                        <a:t>S2.1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(upper body) to Body Surface</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rgbClr val="FF0000"/>
                          </a:solidFill>
                          <a:effectLst/>
                        </a:rPr>
                        <a:t>CM2.1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71462"/>
                  </a:ext>
                </a:extLst>
              </a:tr>
              <a:tr h="383307">
                <a:tc>
                  <a:txBody>
                    <a:bodyPr/>
                    <a:lstStyle/>
                    <a:p>
                      <a:r>
                        <a:rPr lang="en-US" sz="1200" dirty="0">
                          <a:solidFill>
                            <a:srgbClr val="FF0000"/>
                          </a:solidFill>
                          <a:effectLst/>
                        </a:rPr>
                        <a:t>S2.2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Implant (head) to Body Surface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400" b="0" i="0" dirty="0">
                          <a:solidFill>
                            <a:srgbClr val="FF0000"/>
                          </a:solidFill>
                          <a:effectLst/>
                          <a:latin typeface="TimesNewRomanPSMT"/>
                        </a:rPr>
                        <a:t>3.1-10.6 GHz UWB</a:t>
                      </a:r>
                      <a:endParaRPr lang="en-US" altLang="ja-JP"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dirty="0">
                          <a:solidFill>
                            <a:srgbClr val="FF0000"/>
                          </a:solidFill>
                          <a:effectLst/>
                        </a:rPr>
                        <a:t>CM2.2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539074"/>
                  </a:ext>
                </a:extLst>
              </a:tr>
              <a:tr h="383307">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Implant to External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83307">
                <a:tc>
                  <a:txBody>
                    <a:bodyPr/>
                    <a:lstStyle/>
                    <a:p>
                      <a:r>
                        <a:rPr lang="en-US" sz="1200" b="0" i="0" dirty="0">
                          <a:solidFill>
                            <a:srgbClr val="000000"/>
                          </a:solidFill>
                          <a:effectLst/>
                          <a:latin typeface="TimesNewRomanPSMT"/>
                        </a:rPr>
                        <a:t>S4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Body</a:t>
                      </a:r>
                      <a:br>
                        <a:rPr lang="en-US" sz="1200" b="0" i="0" dirty="0">
                          <a:solidFill>
                            <a:srgbClr val="000000"/>
                          </a:solidFill>
                          <a:effectLst/>
                          <a:latin typeface="TimesNewRomanPSMT"/>
                        </a:rPr>
                      </a:br>
                      <a:r>
                        <a:rPr lang="en-US" sz="1200" b="0" i="0" dirty="0">
                          <a:solidFill>
                            <a:srgbClr val="000000"/>
                          </a:solidFill>
                          <a:effectLst/>
                          <a:latin typeface="TimesNewRomanPSMT"/>
                        </a:rPr>
                        <a:t>Surface (LOS)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83307">
                <a:tc>
                  <a:txBody>
                    <a:bodyPr/>
                    <a:lstStyle/>
                    <a:p>
                      <a:r>
                        <a:rPr lang="en-US" sz="1100" dirty="0">
                          <a:solidFill>
                            <a:srgbClr val="FF0000"/>
                          </a:solidFill>
                          <a:effectLst/>
                        </a:rPr>
                        <a:t>S4.1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to Body</a:t>
                      </a:r>
                    </a:p>
                    <a:p>
                      <a:r>
                        <a:rPr lang="en-US" sz="1200" dirty="0">
                          <a:solidFill>
                            <a:srgbClr val="FF0000"/>
                          </a:solidFill>
                          <a:effectLst/>
                        </a:rPr>
                        <a:t>Surface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dirty="0">
                          <a:solidFill>
                            <a:srgbClr val="FF0000"/>
                          </a:solidFill>
                          <a:effectLst/>
                        </a:rPr>
                        <a:t>3.1-10.6 GHz 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rgbClr val="FF0000"/>
                          </a:solidFill>
                          <a:effectLst/>
                        </a:rPr>
                        <a:t>CM4.1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044834"/>
                  </a:ext>
                </a:extLst>
              </a:tr>
              <a:tr h="383307">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a:solidFill>
                            <a:srgbClr val="000000"/>
                          </a:solidFill>
                          <a:effectLst/>
                          <a:latin typeface="TimesNewRomanPSMT"/>
                        </a:rPr>
                        <a:t>400</a:t>
                      </a:r>
                      <a:r>
                        <a:rPr lang="de-DE" sz="1200" b="0" i="0" dirty="0">
                          <a:solidFill>
                            <a:srgbClr val="000000"/>
                          </a:solidFill>
                          <a:effectLst/>
                          <a:latin typeface="TimesNewRomanPSMT"/>
                        </a:rPr>
                        <a:t>,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83307">
                <a:tc>
                  <a:txBody>
                    <a:bodyPr/>
                    <a:lstStyle/>
                    <a:p>
                      <a:r>
                        <a:rPr lang="en-US" sz="1200" b="0" i="0" dirty="0">
                          <a:solidFill>
                            <a:srgbClr val="000000"/>
                          </a:solidFill>
                          <a:effectLst/>
                          <a:latin typeface="TimesNewRomanPSMT"/>
                        </a:rPr>
                        <a:t>S6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83307">
                <a:tc>
                  <a:txBody>
                    <a:bodyPr/>
                    <a:lstStyle/>
                    <a:p>
                      <a:r>
                        <a:rPr lang="en-US" sz="1200" dirty="0">
                          <a:solidFill>
                            <a:srgbClr val="FF0000"/>
                          </a:solidFill>
                          <a:effectLst/>
                        </a:rPr>
                        <a:t>S6.1</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rgbClr val="FF0000"/>
                          </a:solidFill>
                          <a:effectLst/>
                        </a:rPr>
                        <a:t>Body Surface (head) to External (LOS)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altLang="ja-JP" sz="1400" b="0" i="0" dirty="0">
                          <a:solidFill>
                            <a:srgbClr val="FF0000"/>
                          </a:solidFill>
                          <a:effectLst/>
                          <a:latin typeface="TimesNewRomanPSMT"/>
                        </a:rPr>
                        <a:t>3.1-10.6 GHz</a:t>
                      </a:r>
                      <a:endParaRPr lang="de-DE"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a:solidFill>
                            <a:srgbClr val="FF0000"/>
                          </a:solidFill>
                          <a:effectLst/>
                        </a:rPr>
                        <a:t>CM6.1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040730"/>
                  </a:ext>
                </a:extLst>
              </a:tr>
              <a:tr h="383307">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bl>
          </a:graphicData>
        </a:graphic>
      </p:graphicFrame>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762000" y="239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22" name="直線コネクタ 21">
            <a:extLst>
              <a:ext uri="{FF2B5EF4-FFF2-40B4-BE49-F238E27FC236}">
                <a16:creationId xmlns:a16="http://schemas.microsoft.com/office/drawing/2014/main" id="{57FDECB8-2654-AD9D-11CF-06A0D574E4A0}"/>
              </a:ext>
            </a:extLst>
          </p:cNvPr>
          <p:cNvCxnSpPr>
            <a:cxnSpLocks/>
          </p:cNvCxnSpPr>
          <p:nvPr/>
        </p:nvCxnSpPr>
        <p:spPr>
          <a:xfrm flipH="1">
            <a:off x="3771505" y="2392363"/>
            <a:ext cx="254677"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CA1FDF70-ED07-4F87-39A1-0B8D987F9038}"/>
              </a:ext>
            </a:extLst>
          </p:cNvPr>
          <p:cNvCxnSpPr>
            <a:cxnSpLocks/>
          </p:cNvCxnSpPr>
          <p:nvPr/>
        </p:nvCxnSpPr>
        <p:spPr>
          <a:xfrm flipV="1">
            <a:off x="3771505" y="2392363"/>
            <a:ext cx="0" cy="3838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5" name="直線コネクタ 24">
            <a:extLst>
              <a:ext uri="{FF2B5EF4-FFF2-40B4-BE49-F238E27FC236}">
                <a16:creationId xmlns:a16="http://schemas.microsoft.com/office/drawing/2014/main" id="{F2315E82-279C-3D96-28C3-82FA41D4A5E9}"/>
              </a:ext>
            </a:extLst>
          </p:cNvPr>
          <p:cNvCxnSpPr>
            <a:cxnSpLocks/>
          </p:cNvCxnSpPr>
          <p:nvPr/>
        </p:nvCxnSpPr>
        <p:spPr>
          <a:xfrm flipH="1">
            <a:off x="3047950" y="5989030"/>
            <a:ext cx="57790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6" name="直線コネクタ 25">
            <a:extLst>
              <a:ext uri="{FF2B5EF4-FFF2-40B4-BE49-F238E27FC236}">
                <a16:creationId xmlns:a16="http://schemas.microsoft.com/office/drawing/2014/main" id="{6654F48E-911A-57EA-8BB3-3BEEFDF42F3B}"/>
              </a:ext>
            </a:extLst>
          </p:cNvPr>
          <p:cNvCxnSpPr>
            <a:cxnSpLocks/>
          </p:cNvCxnSpPr>
          <p:nvPr/>
        </p:nvCxnSpPr>
        <p:spPr>
          <a:xfrm flipH="1">
            <a:off x="3054257" y="5432552"/>
            <a:ext cx="267587"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09387AF1-FC8B-9B51-116A-ABD0A3DA7CA5}"/>
              </a:ext>
            </a:extLst>
          </p:cNvPr>
          <p:cNvCxnSpPr>
            <a:cxnSpLocks/>
          </p:cNvCxnSpPr>
          <p:nvPr/>
        </p:nvCxnSpPr>
        <p:spPr>
          <a:xfrm flipH="1">
            <a:off x="3054257" y="5725474"/>
            <a:ext cx="39379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 name="直線コネクタ 29">
            <a:extLst>
              <a:ext uri="{FF2B5EF4-FFF2-40B4-BE49-F238E27FC236}">
                <a16:creationId xmlns:a16="http://schemas.microsoft.com/office/drawing/2014/main" id="{B450AF81-CC04-A979-A8EE-97902165E3A2}"/>
              </a:ext>
            </a:extLst>
          </p:cNvPr>
          <p:cNvCxnSpPr>
            <a:cxnSpLocks/>
          </p:cNvCxnSpPr>
          <p:nvPr/>
        </p:nvCxnSpPr>
        <p:spPr>
          <a:xfrm flipV="1">
            <a:off x="3151122" y="2830548"/>
            <a:ext cx="0" cy="239145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直線コネクタ 32">
            <a:extLst>
              <a:ext uri="{FF2B5EF4-FFF2-40B4-BE49-F238E27FC236}">
                <a16:creationId xmlns:a16="http://schemas.microsoft.com/office/drawing/2014/main" id="{0DDC93D7-087D-D903-2A08-00097820AD26}"/>
              </a:ext>
            </a:extLst>
          </p:cNvPr>
          <p:cNvCxnSpPr>
            <a:cxnSpLocks/>
          </p:cNvCxnSpPr>
          <p:nvPr/>
        </p:nvCxnSpPr>
        <p:spPr>
          <a:xfrm flipH="1">
            <a:off x="3151122" y="2830548"/>
            <a:ext cx="87506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7AA517BC-2E83-7EFE-3B57-F43683C9F334}"/>
              </a:ext>
            </a:extLst>
          </p:cNvPr>
          <p:cNvCxnSpPr>
            <a:cxnSpLocks/>
          </p:cNvCxnSpPr>
          <p:nvPr/>
        </p:nvCxnSpPr>
        <p:spPr>
          <a:xfrm flipH="1">
            <a:off x="3448050" y="4161363"/>
            <a:ext cx="5781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6" name="直線コネクタ 35">
            <a:extLst>
              <a:ext uri="{FF2B5EF4-FFF2-40B4-BE49-F238E27FC236}">
                <a16:creationId xmlns:a16="http://schemas.microsoft.com/office/drawing/2014/main" id="{7DDD2298-0D9A-74F3-E14D-74D627434D86}"/>
              </a:ext>
            </a:extLst>
          </p:cNvPr>
          <p:cNvCxnSpPr>
            <a:cxnSpLocks/>
          </p:cNvCxnSpPr>
          <p:nvPr/>
        </p:nvCxnSpPr>
        <p:spPr>
          <a:xfrm flipH="1">
            <a:off x="3054257" y="5222001"/>
            <a:ext cx="96865"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8" name="直線コネクタ 37">
            <a:extLst>
              <a:ext uri="{FF2B5EF4-FFF2-40B4-BE49-F238E27FC236}">
                <a16:creationId xmlns:a16="http://schemas.microsoft.com/office/drawing/2014/main" id="{AB2DD399-F9F4-08B6-7DC5-26A02D5FCCA3}"/>
              </a:ext>
            </a:extLst>
          </p:cNvPr>
          <p:cNvCxnSpPr>
            <a:cxnSpLocks/>
          </p:cNvCxnSpPr>
          <p:nvPr/>
        </p:nvCxnSpPr>
        <p:spPr>
          <a:xfrm flipV="1">
            <a:off x="3448050" y="4161363"/>
            <a:ext cx="0" cy="1564111"/>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8" name="表 7">
            <a:extLst>
              <a:ext uri="{FF2B5EF4-FFF2-40B4-BE49-F238E27FC236}">
                <a16:creationId xmlns:a16="http://schemas.microsoft.com/office/drawing/2014/main" id="{34FCF3F0-FA8B-F03D-1DFD-86E031D6372E}"/>
              </a:ext>
            </a:extLst>
          </p:cNvPr>
          <p:cNvGraphicFramePr>
            <a:graphicFrameLocks noGrp="1"/>
          </p:cNvGraphicFramePr>
          <p:nvPr/>
        </p:nvGraphicFramePr>
        <p:xfrm>
          <a:off x="251461" y="4823609"/>
          <a:ext cx="2802796" cy="1554480"/>
        </p:xfrm>
        <a:graphic>
          <a:graphicData uri="http://schemas.openxmlformats.org/drawingml/2006/table">
            <a:tbl>
              <a:tblPr/>
              <a:tblGrid>
                <a:gridCol w="2802796">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rgbClr val="FF0000"/>
                          </a:solidFill>
                        </a:rPr>
                        <a:t>Implant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rgbClr val="FF0000"/>
                          </a:solidFill>
                        </a:rPr>
                        <a:t>Implant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rgbClr val="FF0000"/>
                          </a:solidFill>
                        </a:rPr>
                        <a:t>Body surface to body surface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rgbClr val="FF0000"/>
                          </a:solidFill>
                        </a:rPr>
                        <a:t>Body Surface to External for BCI</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rgbClr val="FF0000"/>
                          </a:solidFill>
                          <a:effectLst/>
                          <a:latin typeface="+mn-lt"/>
                          <a:ea typeface="+mn-ea"/>
                          <a:cs typeface="+mn-cs"/>
                          <a:sym typeface="Arial"/>
                        </a:rPr>
                        <a:t>Implant to body surface for capsule endoscopy</a:t>
                      </a:r>
                      <a:endParaRPr kumimoji="1" lang="ja-JP" altLang="en-US" sz="1100"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cxnSp>
        <p:nvCxnSpPr>
          <p:cNvPr id="44" name="直線コネクタ 43">
            <a:extLst>
              <a:ext uri="{FF2B5EF4-FFF2-40B4-BE49-F238E27FC236}">
                <a16:creationId xmlns:a16="http://schemas.microsoft.com/office/drawing/2014/main" id="{6FDADCB3-0D56-467F-2A3C-19806FA96C6C}"/>
              </a:ext>
            </a:extLst>
          </p:cNvPr>
          <p:cNvCxnSpPr>
            <a:cxnSpLocks/>
          </p:cNvCxnSpPr>
          <p:nvPr/>
        </p:nvCxnSpPr>
        <p:spPr>
          <a:xfrm flipV="1">
            <a:off x="3304952" y="3283177"/>
            <a:ext cx="0" cy="2149375"/>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7" name="直線コネクタ 46">
            <a:extLst>
              <a:ext uri="{FF2B5EF4-FFF2-40B4-BE49-F238E27FC236}">
                <a16:creationId xmlns:a16="http://schemas.microsoft.com/office/drawing/2014/main" id="{27E4B063-484C-D832-9398-A0F2EBB86E4A}"/>
              </a:ext>
            </a:extLst>
          </p:cNvPr>
          <p:cNvCxnSpPr>
            <a:cxnSpLocks/>
          </p:cNvCxnSpPr>
          <p:nvPr/>
        </p:nvCxnSpPr>
        <p:spPr>
          <a:xfrm flipH="1">
            <a:off x="3304952" y="3283177"/>
            <a:ext cx="72123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50" name="直線コネクタ 49">
            <a:extLst>
              <a:ext uri="{FF2B5EF4-FFF2-40B4-BE49-F238E27FC236}">
                <a16:creationId xmlns:a16="http://schemas.microsoft.com/office/drawing/2014/main" id="{FE1D8C85-2184-C157-E770-5E72F90B86E6}"/>
              </a:ext>
            </a:extLst>
          </p:cNvPr>
          <p:cNvCxnSpPr>
            <a:cxnSpLocks/>
          </p:cNvCxnSpPr>
          <p:nvPr/>
        </p:nvCxnSpPr>
        <p:spPr>
          <a:xfrm flipH="1">
            <a:off x="3054257" y="6231106"/>
            <a:ext cx="717248"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3" name="直線コネクタ 52">
            <a:extLst>
              <a:ext uri="{FF2B5EF4-FFF2-40B4-BE49-F238E27FC236}">
                <a16:creationId xmlns:a16="http://schemas.microsoft.com/office/drawing/2014/main" id="{831D0B63-1EE7-EF0C-FA79-DD621764EA71}"/>
              </a:ext>
            </a:extLst>
          </p:cNvPr>
          <p:cNvCxnSpPr>
            <a:cxnSpLocks/>
          </p:cNvCxnSpPr>
          <p:nvPr/>
        </p:nvCxnSpPr>
        <p:spPr>
          <a:xfrm flipV="1">
            <a:off x="3619500" y="5069413"/>
            <a:ext cx="0" cy="919617"/>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6" name="直線コネクタ 65">
            <a:extLst>
              <a:ext uri="{FF2B5EF4-FFF2-40B4-BE49-F238E27FC236}">
                <a16:creationId xmlns:a16="http://schemas.microsoft.com/office/drawing/2014/main" id="{F9924563-1E24-48C8-0E67-CB61DAFA9A72}"/>
              </a:ext>
            </a:extLst>
          </p:cNvPr>
          <p:cNvCxnSpPr>
            <a:cxnSpLocks/>
          </p:cNvCxnSpPr>
          <p:nvPr/>
        </p:nvCxnSpPr>
        <p:spPr>
          <a:xfrm flipH="1">
            <a:off x="3625850" y="5069413"/>
            <a:ext cx="40033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sp>
        <p:nvSpPr>
          <p:cNvPr id="3" name="日付プレースホルダー 2">
            <a:extLst>
              <a:ext uri="{FF2B5EF4-FFF2-40B4-BE49-F238E27FC236}">
                <a16:creationId xmlns:a16="http://schemas.microsoft.com/office/drawing/2014/main" id="{DCC27C9D-1FB8-D35C-53D7-60052162E94D}"/>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646905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46</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and scenarios in use case of BMI and BCI</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nvGrpSpPr>
          <p:cNvPr id="14" name="グループ化 13">
            <a:extLst>
              <a:ext uri="{FF2B5EF4-FFF2-40B4-BE49-F238E27FC236}">
                <a16:creationId xmlns:a16="http://schemas.microsoft.com/office/drawing/2014/main" id="{27E3BE0A-357A-4609-9FF6-53BD62B794A0}"/>
              </a:ext>
            </a:extLst>
          </p:cNvPr>
          <p:cNvGrpSpPr/>
          <p:nvPr/>
        </p:nvGrpSpPr>
        <p:grpSpPr>
          <a:xfrm>
            <a:off x="685800" y="3193639"/>
            <a:ext cx="1497175" cy="2463110"/>
            <a:chOff x="762000" y="3733689"/>
            <a:chExt cx="1006668" cy="1656142"/>
          </a:xfrm>
        </p:grpSpPr>
        <p:sp>
          <p:nvSpPr>
            <p:cNvPr id="8" name="フリーフォーム: 図形 7">
              <a:extLst>
                <a:ext uri="{FF2B5EF4-FFF2-40B4-BE49-F238E27FC236}">
                  <a16:creationId xmlns:a16="http://schemas.microsoft.com/office/drawing/2014/main" id="{8FB012FC-BF39-4568-AC7B-7C18611A22B4}"/>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46AB73B3-125A-4DE0-9E01-0CC445A0A1B7}"/>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8" name="楕円 27">
            <a:extLst>
              <a:ext uri="{FF2B5EF4-FFF2-40B4-BE49-F238E27FC236}">
                <a16:creationId xmlns:a16="http://schemas.microsoft.com/office/drawing/2014/main" id="{60EF2FF7-4C7F-48B8-839C-C4FBCA3883C8}"/>
              </a:ext>
            </a:extLst>
          </p:cNvPr>
          <p:cNvSpPr/>
          <p:nvPr/>
        </p:nvSpPr>
        <p:spPr>
          <a:xfrm>
            <a:off x="891242" y="3342950"/>
            <a:ext cx="195943" cy="17209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0B91288E-52F9-4199-9551-0F97B7483A9E}"/>
              </a:ext>
            </a:extLst>
          </p:cNvPr>
          <p:cNvSpPr/>
          <p:nvPr/>
        </p:nvSpPr>
        <p:spPr>
          <a:xfrm>
            <a:off x="1396447" y="3021540"/>
            <a:ext cx="195943" cy="17209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3" name="直線矢印コネクタ 32">
            <a:extLst>
              <a:ext uri="{FF2B5EF4-FFF2-40B4-BE49-F238E27FC236}">
                <a16:creationId xmlns:a16="http://schemas.microsoft.com/office/drawing/2014/main" id="{6BBBD666-425D-4454-A0B9-998C4FE83CAF}"/>
              </a:ext>
            </a:extLst>
          </p:cNvPr>
          <p:cNvCxnSpPr>
            <a:cxnSpLocks/>
            <a:stCxn id="28" idx="7"/>
            <a:endCxn id="30" idx="2"/>
          </p:cNvCxnSpPr>
          <p:nvPr/>
        </p:nvCxnSpPr>
        <p:spPr>
          <a:xfrm flipV="1">
            <a:off x="1058490" y="3107590"/>
            <a:ext cx="337957" cy="260563"/>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4" name="テキスト ボックス 33">
            <a:extLst>
              <a:ext uri="{FF2B5EF4-FFF2-40B4-BE49-F238E27FC236}">
                <a16:creationId xmlns:a16="http://schemas.microsoft.com/office/drawing/2014/main" id="{7C9FCF8D-C03B-4144-B869-2B007082DFE0}"/>
              </a:ext>
            </a:extLst>
          </p:cNvPr>
          <p:cNvSpPr txBox="1"/>
          <p:nvPr/>
        </p:nvSpPr>
        <p:spPr>
          <a:xfrm>
            <a:off x="40666" y="5656749"/>
            <a:ext cx="2831093" cy="646331"/>
          </a:xfrm>
          <a:prstGeom prst="rect">
            <a:avLst/>
          </a:prstGeom>
          <a:noFill/>
        </p:spPr>
        <p:txBody>
          <a:bodyPr wrap="square">
            <a:spAutoFit/>
          </a:bodyPr>
          <a:lstStyle/>
          <a:p>
            <a:pPr algn="ctr"/>
            <a:r>
              <a:rPr kumimoji="1" lang="en-US" altLang="ja-JP" b="0" strike="noStrike" dirty="0">
                <a:solidFill>
                  <a:srgbClr val="FF0000"/>
                </a:solidFill>
              </a:rPr>
              <a:t>Implant to Body Surface for BCI</a:t>
            </a:r>
            <a:endParaRPr kumimoji="1" lang="ja-JP" altLang="en-US" b="0" strike="noStrike" dirty="0">
              <a:solidFill>
                <a:srgbClr val="FF0000"/>
              </a:solidFill>
            </a:endParaRPr>
          </a:p>
        </p:txBody>
      </p:sp>
      <p:sp>
        <p:nvSpPr>
          <p:cNvPr id="45" name="テキスト ボックス 44">
            <a:extLst>
              <a:ext uri="{FF2B5EF4-FFF2-40B4-BE49-F238E27FC236}">
                <a16:creationId xmlns:a16="http://schemas.microsoft.com/office/drawing/2014/main" id="{09D6089A-E85F-4533-846A-D4F0170E6EB5}"/>
              </a:ext>
            </a:extLst>
          </p:cNvPr>
          <p:cNvSpPr txBox="1"/>
          <p:nvPr/>
        </p:nvSpPr>
        <p:spPr>
          <a:xfrm>
            <a:off x="2793441" y="5656749"/>
            <a:ext cx="2831093" cy="646331"/>
          </a:xfrm>
          <a:prstGeom prst="rect">
            <a:avLst/>
          </a:prstGeom>
          <a:noFill/>
        </p:spPr>
        <p:txBody>
          <a:bodyPr wrap="square">
            <a:spAutoFit/>
          </a:bodyPr>
          <a:lstStyle/>
          <a:p>
            <a:pPr algn="ctr"/>
            <a:r>
              <a:rPr kumimoji="1" lang="en-US" altLang="ja-JP" b="0" strike="noStrike" dirty="0">
                <a:solidFill>
                  <a:srgbClr val="FF0000"/>
                </a:solidFill>
              </a:rPr>
              <a:t>Body Surface to External </a:t>
            </a:r>
            <a:r>
              <a:rPr kumimoji="1" lang="en-US" altLang="ja-JP" strike="noStrike" dirty="0">
                <a:solidFill>
                  <a:srgbClr val="FF0000"/>
                </a:solidFill>
              </a:rPr>
              <a:t>on-body surface</a:t>
            </a:r>
            <a:r>
              <a:rPr kumimoji="1" lang="en-US" altLang="ja-JP" b="0" strike="noStrike" dirty="0">
                <a:solidFill>
                  <a:srgbClr val="FF0000"/>
                </a:solidFill>
              </a:rPr>
              <a:t> for BCI</a:t>
            </a:r>
            <a:endParaRPr kumimoji="1" lang="ja-JP" altLang="en-US" b="0" strike="noStrike" dirty="0">
              <a:solidFill>
                <a:srgbClr val="FF0000"/>
              </a:solidFill>
            </a:endParaRPr>
          </a:p>
        </p:txBody>
      </p:sp>
      <p:cxnSp>
        <p:nvCxnSpPr>
          <p:cNvPr id="65" name="直線コネクタ 64">
            <a:extLst>
              <a:ext uri="{FF2B5EF4-FFF2-40B4-BE49-F238E27FC236}">
                <a16:creationId xmlns:a16="http://schemas.microsoft.com/office/drawing/2014/main" id="{E959BD75-2BCF-464A-9471-F12186665C5C}"/>
              </a:ext>
            </a:extLst>
          </p:cNvPr>
          <p:cNvCxnSpPr>
            <a:cxnSpLocks/>
          </p:cNvCxnSpPr>
          <p:nvPr/>
        </p:nvCxnSpPr>
        <p:spPr>
          <a:xfrm>
            <a:off x="2752568" y="2391187"/>
            <a:ext cx="0" cy="39118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EDF2E94D-F3E9-4CB3-8C85-E64E84448C95}"/>
              </a:ext>
            </a:extLst>
          </p:cNvPr>
          <p:cNvCxnSpPr>
            <a:cxnSpLocks/>
          </p:cNvCxnSpPr>
          <p:nvPr/>
        </p:nvCxnSpPr>
        <p:spPr>
          <a:xfrm>
            <a:off x="5762468" y="3021540"/>
            <a:ext cx="0" cy="3281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グループ化 70">
            <a:extLst>
              <a:ext uri="{FF2B5EF4-FFF2-40B4-BE49-F238E27FC236}">
                <a16:creationId xmlns:a16="http://schemas.microsoft.com/office/drawing/2014/main" id="{209023EF-4634-441C-957A-F8A07958E707}"/>
              </a:ext>
            </a:extLst>
          </p:cNvPr>
          <p:cNvGrpSpPr/>
          <p:nvPr/>
        </p:nvGrpSpPr>
        <p:grpSpPr>
          <a:xfrm>
            <a:off x="6509960" y="3193639"/>
            <a:ext cx="1497175" cy="2463110"/>
            <a:chOff x="762000" y="3733689"/>
            <a:chExt cx="1006668" cy="1656142"/>
          </a:xfrm>
        </p:grpSpPr>
        <p:sp>
          <p:nvSpPr>
            <p:cNvPr id="72" name="フリーフォーム: 図形 71">
              <a:extLst>
                <a:ext uri="{FF2B5EF4-FFF2-40B4-BE49-F238E27FC236}">
                  <a16:creationId xmlns:a16="http://schemas.microsoft.com/office/drawing/2014/main" id="{F370313B-51A0-4FCD-8F07-7AA26B9563D7}"/>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3" name="フリーフォーム: 図形 72">
              <a:extLst>
                <a:ext uri="{FF2B5EF4-FFF2-40B4-BE49-F238E27FC236}">
                  <a16:creationId xmlns:a16="http://schemas.microsoft.com/office/drawing/2014/main" id="{380910C4-AD9E-4304-AE36-A3F9AB6091BF}"/>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74" name="楕円 73">
            <a:extLst>
              <a:ext uri="{FF2B5EF4-FFF2-40B4-BE49-F238E27FC236}">
                <a16:creationId xmlns:a16="http://schemas.microsoft.com/office/drawing/2014/main" id="{892A6158-CFFF-4880-BD56-59EF2F6780B5}"/>
              </a:ext>
            </a:extLst>
          </p:cNvPr>
          <p:cNvSpPr/>
          <p:nvPr/>
        </p:nvSpPr>
        <p:spPr>
          <a:xfrm>
            <a:off x="7063884" y="3249146"/>
            <a:ext cx="195943" cy="17209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cxnSp>
        <p:nvCxnSpPr>
          <p:cNvPr id="76" name="直線矢印コネクタ 75">
            <a:extLst>
              <a:ext uri="{FF2B5EF4-FFF2-40B4-BE49-F238E27FC236}">
                <a16:creationId xmlns:a16="http://schemas.microsoft.com/office/drawing/2014/main" id="{7E833189-022F-4AC7-B7F2-799A62DC74EA}"/>
              </a:ext>
            </a:extLst>
          </p:cNvPr>
          <p:cNvCxnSpPr>
            <a:cxnSpLocks/>
            <a:stCxn id="74" idx="7"/>
          </p:cNvCxnSpPr>
          <p:nvPr/>
        </p:nvCxnSpPr>
        <p:spPr>
          <a:xfrm flipV="1">
            <a:off x="7231132" y="3248412"/>
            <a:ext cx="1067109" cy="2593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FBCD42B1-8F89-41DB-9E89-120C38F8E8E6}"/>
              </a:ext>
            </a:extLst>
          </p:cNvPr>
          <p:cNvSpPr txBox="1"/>
          <p:nvPr/>
        </p:nvSpPr>
        <p:spPr>
          <a:xfrm>
            <a:off x="5864826" y="5656749"/>
            <a:ext cx="2831093" cy="646331"/>
          </a:xfrm>
          <a:prstGeom prst="rect">
            <a:avLst/>
          </a:prstGeom>
          <a:noFill/>
        </p:spPr>
        <p:txBody>
          <a:bodyPr wrap="square">
            <a:spAutoFit/>
          </a:bodyPr>
          <a:lstStyle/>
          <a:p>
            <a:pPr algn="ctr"/>
            <a:r>
              <a:rPr lang="en-US" altLang="ja-JP" b="0" dirty="0">
                <a:solidFill>
                  <a:srgbClr val="FF0000"/>
                </a:solidFill>
              </a:rPr>
              <a:t>Implant to External for BCI</a:t>
            </a:r>
            <a:endParaRPr lang="ja-JP" altLang="en-US" b="0" dirty="0">
              <a:solidFill>
                <a:srgbClr val="FF0000"/>
              </a:solidFill>
            </a:endParaRPr>
          </a:p>
        </p:txBody>
      </p:sp>
      <p:grpSp>
        <p:nvGrpSpPr>
          <p:cNvPr id="78" name="グループ化 77">
            <a:extLst>
              <a:ext uri="{FF2B5EF4-FFF2-40B4-BE49-F238E27FC236}">
                <a16:creationId xmlns:a16="http://schemas.microsoft.com/office/drawing/2014/main" id="{2C68C638-9971-48EF-947A-6DB19AB9AAF6}"/>
              </a:ext>
            </a:extLst>
          </p:cNvPr>
          <p:cNvGrpSpPr/>
          <p:nvPr/>
        </p:nvGrpSpPr>
        <p:grpSpPr>
          <a:xfrm>
            <a:off x="8314087" y="3238236"/>
            <a:ext cx="326572" cy="716486"/>
            <a:chOff x="5487281" y="3238246"/>
            <a:chExt cx="326572" cy="716486"/>
          </a:xfrm>
        </p:grpSpPr>
        <p:sp>
          <p:nvSpPr>
            <p:cNvPr id="79" name="正方形/長方形 78">
              <a:extLst>
                <a:ext uri="{FF2B5EF4-FFF2-40B4-BE49-F238E27FC236}">
                  <a16:creationId xmlns:a16="http://schemas.microsoft.com/office/drawing/2014/main" id="{0EEEB252-85F1-4FD4-923D-E31E0751419E}"/>
                </a:ext>
              </a:extLst>
            </p:cNvPr>
            <p:cNvSpPr/>
            <p:nvPr/>
          </p:nvSpPr>
          <p:spPr>
            <a:xfrm>
              <a:off x="5487281" y="3538071"/>
              <a:ext cx="326572" cy="416661"/>
            </a:xfrm>
            <a:prstGeom prst="rect">
              <a:avLst/>
            </a:prstGeom>
            <a:solidFill>
              <a:srgbClr val="FFFF00"/>
            </a:solidFill>
            <a:ln>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0" name="直線コネクタ 79">
              <a:extLst>
                <a:ext uri="{FF2B5EF4-FFF2-40B4-BE49-F238E27FC236}">
                  <a16:creationId xmlns:a16="http://schemas.microsoft.com/office/drawing/2014/main" id="{9DC100EE-FA5C-49A7-9497-D99E1D69AED5}"/>
                </a:ext>
              </a:extLst>
            </p:cNvPr>
            <p:cNvCxnSpPr>
              <a:cxnSpLocks/>
              <a:stCxn id="79" idx="0"/>
            </p:cNvCxnSpPr>
            <p:nvPr/>
          </p:nvCxnSpPr>
          <p:spPr>
            <a:xfrm flipV="1">
              <a:off x="5650567" y="3238246"/>
              <a:ext cx="0" cy="2998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81" name="グループ化 80">
              <a:extLst>
                <a:ext uri="{FF2B5EF4-FFF2-40B4-BE49-F238E27FC236}">
                  <a16:creationId xmlns:a16="http://schemas.microsoft.com/office/drawing/2014/main" id="{B63B3949-B263-493F-AB30-F10807AEA2ED}"/>
                </a:ext>
              </a:extLst>
            </p:cNvPr>
            <p:cNvGrpSpPr/>
            <p:nvPr/>
          </p:nvGrpSpPr>
          <p:grpSpPr>
            <a:xfrm>
              <a:off x="5509723" y="3238246"/>
              <a:ext cx="293336" cy="148774"/>
              <a:chOff x="6288881" y="3083718"/>
              <a:chExt cx="191246" cy="96996"/>
            </a:xfrm>
          </p:grpSpPr>
          <p:cxnSp>
            <p:nvCxnSpPr>
              <p:cNvPr id="82" name="直線コネクタ 81">
                <a:extLst>
                  <a:ext uri="{FF2B5EF4-FFF2-40B4-BE49-F238E27FC236}">
                    <a16:creationId xmlns:a16="http://schemas.microsoft.com/office/drawing/2014/main" id="{1B8D29DA-DD6C-497B-9614-E1143B06B5A6}"/>
                  </a:ext>
                </a:extLst>
              </p:cNvPr>
              <p:cNvCxnSpPr>
                <a:cxnSpLocks/>
              </p:cNvCxnSpPr>
              <p:nvPr/>
            </p:nvCxnSpPr>
            <p:spPr>
              <a:xfrm flipH="1">
                <a:off x="6288881" y="3083719"/>
                <a:ext cx="19124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23C84AED-36E5-48C7-8574-80093602AFB4}"/>
                  </a:ext>
                </a:extLst>
              </p:cNvPr>
              <p:cNvCxnSpPr>
                <a:cxnSpLocks/>
              </p:cNvCxnSpPr>
              <p:nvPr/>
            </p:nvCxnSpPr>
            <p:spPr>
              <a:xfrm flipH="1" flipV="1">
                <a:off x="6288881" y="3083719"/>
                <a:ext cx="92191" cy="969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1D402417-5D35-482F-9826-2CAEF55A2FEA}"/>
                  </a:ext>
                </a:extLst>
              </p:cNvPr>
              <p:cNvCxnSpPr>
                <a:cxnSpLocks/>
              </p:cNvCxnSpPr>
              <p:nvPr/>
            </p:nvCxnSpPr>
            <p:spPr>
              <a:xfrm flipV="1">
                <a:off x="6381072" y="3083718"/>
                <a:ext cx="99055" cy="96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49" name="テキスト ボックス 48">
            <a:extLst>
              <a:ext uri="{FF2B5EF4-FFF2-40B4-BE49-F238E27FC236}">
                <a16:creationId xmlns:a16="http://schemas.microsoft.com/office/drawing/2014/main" id="{B970CD73-B736-4925-A3A0-BE42752DE7F0}"/>
              </a:ext>
            </a:extLst>
          </p:cNvPr>
          <p:cNvSpPr txBox="1"/>
          <p:nvPr/>
        </p:nvSpPr>
        <p:spPr>
          <a:xfrm>
            <a:off x="4256206" y="2604895"/>
            <a:ext cx="4572000" cy="307777"/>
          </a:xfrm>
          <a:prstGeom prst="rect">
            <a:avLst/>
          </a:prstGeom>
          <a:noFill/>
        </p:spPr>
        <p:txBody>
          <a:bodyPr wrap="square">
            <a:spAutoFit/>
          </a:bodyPr>
          <a:lstStyle/>
          <a:p>
            <a:pPr algn="ctr">
              <a:spcBef>
                <a:spcPts val="0"/>
              </a:spcBef>
              <a:spcAft>
                <a:spcPts val="0"/>
              </a:spcAft>
              <a:buClr>
                <a:srgbClr val="000000"/>
              </a:buClr>
              <a:buFont typeface="Arial"/>
            </a:pPr>
            <a:r>
              <a:rPr lang="en-US" altLang="ja-JP" sz="1400" b="0" dirty="0">
                <a:solidFill>
                  <a:srgbClr val="FF0000"/>
                </a:solidFill>
                <a:latin typeface="+mn-lt"/>
                <a:ea typeface="+mn-ea"/>
                <a:sym typeface="Arial"/>
              </a:rPr>
              <a:t>Body Surface to Body Surface for BCI</a:t>
            </a:r>
            <a:endParaRPr lang="ja-JP" altLang="en-US" sz="1400" b="0" dirty="0">
              <a:solidFill>
                <a:srgbClr val="FF0000"/>
              </a:solidFill>
              <a:latin typeface="+mn-lt"/>
              <a:ea typeface="+mn-ea"/>
              <a:sym typeface="Arial"/>
            </a:endParaRPr>
          </a:p>
        </p:txBody>
      </p:sp>
      <p:sp>
        <p:nvSpPr>
          <p:cNvPr id="52" name="テキスト ボックス 51">
            <a:extLst>
              <a:ext uri="{FF2B5EF4-FFF2-40B4-BE49-F238E27FC236}">
                <a16:creationId xmlns:a16="http://schemas.microsoft.com/office/drawing/2014/main" id="{FB5A429B-133F-4F8F-8DA0-4440AD9DF851}"/>
              </a:ext>
            </a:extLst>
          </p:cNvPr>
          <p:cNvSpPr txBox="1"/>
          <p:nvPr/>
        </p:nvSpPr>
        <p:spPr>
          <a:xfrm>
            <a:off x="282058" y="1763980"/>
            <a:ext cx="2620664" cy="646331"/>
          </a:xfrm>
          <a:prstGeom prst="rect">
            <a:avLst/>
          </a:prstGeom>
          <a:noFill/>
        </p:spPr>
        <p:txBody>
          <a:bodyPr wrap="square">
            <a:spAutoFit/>
          </a:bodyPr>
          <a:lstStyle/>
          <a:p>
            <a:r>
              <a:rPr kumimoji="1" lang="en-US" altLang="ja-JP" b="0" strike="noStrike" dirty="0">
                <a:solidFill>
                  <a:schemeClr val="tx1"/>
                </a:solidFill>
              </a:rPr>
              <a:t>We will define what is BCI and BMI.</a:t>
            </a:r>
            <a:endParaRPr lang="ja-JP" altLang="en-US" dirty="0"/>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3664804" y="1097992"/>
          <a:ext cx="4844905" cy="1554480"/>
        </p:xfrm>
        <a:graphic>
          <a:graphicData uri="http://schemas.openxmlformats.org/drawingml/2006/table">
            <a:tbl>
              <a:tblPr/>
              <a:tblGrid>
                <a:gridCol w="4844905">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sp>
        <p:nvSpPr>
          <p:cNvPr id="15" name="テキスト ボックス 14">
            <a:extLst>
              <a:ext uri="{FF2B5EF4-FFF2-40B4-BE49-F238E27FC236}">
                <a16:creationId xmlns:a16="http://schemas.microsoft.com/office/drawing/2014/main" id="{7F2D46AF-B7C0-FC22-0AED-58784EE031EA}"/>
              </a:ext>
            </a:extLst>
          </p:cNvPr>
          <p:cNvSpPr txBox="1"/>
          <p:nvPr/>
        </p:nvSpPr>
        <p:spPr>
          <a:xfrm rot="19721063">
            <a:off x="5983017" y="3885965"/>
            <a:ext cx="2551060" cy="646331"/>
          </a:xfrm>
          <a:prstGeom prst="rect">
            <a:avLst/>
          </a:prstGeom>
          <a:solidFill>
            <a:srgbClr val="DDDDDD">
              <a:alpha val="56863"/>
            </a:srgbClr>
          </a:solidFill>
        </p:spPr>
        <p:txBody>
          <a:bodyPr wrap="square">
            <a:spAutoFit/>
          </a:bodyPr>
          <a:lstStyle/>
          <a:p>
            <a:pPr algn="ctr"/>
            <a:r>
              <a:rPr kumimoji="1" lang="en-US" altLang="ja-JP" sz="3600" dirty="0">
                <a:solidFill>
                  <a:srgbClr val="FF0000"/>
                </a:solidFill>
              </a:rPr>
              <a:t>Future</a:t>
            </a:r>
            <a:endParaRPr kumimoji="1" lang="ja-JP" altLang="en-US" sz="3600" dirty="0">
              <a:solidFill>
                <a:srgbClr val="FF0000"/>
              </a:solidFill>
            </a:endParaRPr>
          </a:p>
        </p:txBody>
      </p:sp>
      <p:sp>
        <p:nvSpPr>
          <p:cNvPr id="3" name="テキスト ボックス 2">
            <a:extLst>
              <a:ext uri="{FF2B5EF4-FFF2-40B4-BE49-F238E27FC236}">
                <a16:creationId xmlns:a16="http://schemas.microsoft.com/office/drawing/2014/main" id="{3B273C66-1B92-2BDA-628F-0263292F3259}"/>
              </a:ext>
            </a:extLst>
          </p:cNvPr>
          <p:cNvSpPr txBox="1"/>
          <p:nvPr/>
        </p:nvSpPr>
        <p:spPr>
          <a:xfrm rot="19721063">
            <a:off x="225567" y="3824944"/>
            <a:ext cx="2551060" cy="646331"/>
          </a:xfrm>
          <a:prstGeom prst="rect">
            <a:avLst/>
          </a:prstGeom>
          <a:solidFill>
            <a:srgbClr val="DDDDDD">
              <a:alpha val="56863"/>
            </a:srgbClr>
          </a:solidFill>
        </p:spPr>
        <p:txBody>
          <a:bodyPr wrap="square">
            <a:spAutoFit/>
          </a:bodyPr>
          <a:lstStyle/>
          <a:p>
            <a:pPr algn="ctr"/>
            <a:r>
              <a:rPr kumimoji="1" lang="en-US" altLang="ja-JP" sz="3600" dirty="0">
                <a:solidFill>
                  <a:srgbClr val="FF0000"/>
                </a:solidFill>
              </a:rPr>
              <a:t>Future</a:t>
            </a:r>
            <a:endParaRPr kumimoji="1" lang="ja-JP" altLang="en-US" sz="3600" dirty="0">
              <a:solidFill>
                <a:srgbClr val="FF0000"/>
              </a:solidFill>
            </a:endParaRPr>
          </a:p>
        </p:txBody>
      </p:sp>
      <p:grpSp>
        <p:nvGrpSpPr>
          <p:cNvPr id="20" name="グループ化 19">
            <a:extLst>
              <a:ext uri="{FF2B5EF4-FFF2-40B4-BE49-F238E27FC236}">
                <a16:creationId xmlns:a16="http://schemas.microsoft.com/office/drawing/2014/main" id="{33F95959-45C8-E28C-20A1-5DC6ECB2BF6C}"/>
              </a:ext>
            </a:extLst>
          </p:cNvPr>
          <p:cNvGrpSpPr/>
          <p:nvPr/>
        </p:nvGrpSpPr>
        <p:grpSpPr>
          <a:xfrm>
            <a:off x="3191855" y="2853437"/>
            <a:ext cx="2338780" cy="2621049"/>
            <a:chOff x="4878387" y="1581216"/>
            <a:chExt cx="3812607" cy="4272753"/>
          </a:xfrm>
        </p:grpSpPr>
        <p:sp>
          <p:nvSpPr>
            <p:cNvPr id="5" name="楕円 4">
              <a:extLst>
                <a:ext uri="{FF2B5EF4-FFF2-40B4-BE49-F238E27FC236}">
                  <a16:creationId xmlns:a16="http://schemas.microsoft.com/office/drawing/2014/main" id="{AEBE9D7A-648A-EE0D-E8BE-AE58F511C061}"/>
                </a:ext>
              </a:extLst>
            </p:cNvPr>
            <p:cNvSpPr/>
            <p:nvPr/>
          </p:nvSpPr>
          <p:spPr>
            <a:xfrm rot="20230931">
              <a:off x="6488671" y="5016617"/>
              <a:ext cx="2202323" cy="679508"/>
            </a:xfrm>
            <a:prstGeom prst="ellipse">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Arm</a:t>
              </a:r>
              <a:endParaRPr kumimoji="1" lang="ja-JP" altLang="en-US" dirty="0"/>
            </a:p>
          </p:txBody>
        </p:sp>
        <p:grpSp>
          <p:nvGrpSpPr>
            <p:cNvPr id="12" name="グループ化 11">
              <a:extLst>
                <a:ext uri="{FF2B5EF4-FFF2-40B4-BE49-F238E27FC236}">
                  <a16:creationId xmlns:a16="http://schemas.microsoft.com/office/drawing/2014/main" id="{C3EF243B-8C03-74DF-859A-B3524177647C}"/>
                </a:ext>
              </a:extLst>
            </p:cNvPr>
            <p:cNvGrpSpPr/>
            <p:nvPr/>
          </p:nvGrpSpPr>
          <p:grpSpPr>
            <a:xfrm>
              <a:off x="4878387" y="1893365"/>
              <a:ext cx="2306732" cy="3960604"/>
              <a:chOff x="762000" y="3733689"/>
              <a:chExt cx="1006668" cy="1656142"/>
            </a:xfrm>
          </p:grpSpPr>
          <p:sp>
            <p:nvSpPr>
              <p:cNvPr id="13" name="フリーフォーム: 図形 12">
                <a:extLst>
                  <a:ext uri="{FF2B5EF4-FFF2-40B4-BE49-F238E27FC236}">
                    <a16:creationId xmlns:a16="http://schemas.microsoft.com/office/drawing/2014/main" id="{DFACCA90-34F7-3B48-728E-9D8F47CBD0BD}"/>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フリーフォーム: 図形 15">
                <a:extLst>
                  <a:ext uri="{FF2B5EF4-FFF2-40B4-BE49-F238E27FC236}">
                    <a16:creationId xmlns:a16="http://schemas.microsoft.com/office/drawing/2014/main" id="{87914EE1-E70E-652E-07CC-EE4358ADDE82}"/>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楕円 16">
              <a:extLst>
                <a:ext uri="{FF2B5EF4-FFF2-40B4-BE49-F238E27FC236}">
                  <a16:creationId xmlns:a16="http://schemas.microsoft.com/office/drawing/2014/main" id="{4150217A-E722-32E7-C347-95AC6690D3CD}"/>
                </a:ext>
              </a:extLst>
            </p:cNvPr>
            <p:cNvSpPr/>
            <p:nvPr/>
          </p:nvSpPr>
          <p:spPr>
            <a:xfrm>
              <a:off x="5895132" y="1581216"/>
              <a:ext cx="301894" cy="27672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27D5FD2-8DAD-15CE-96EB-CEC31C708D48}"/>
                </a:ext>
              </a:extLst>
            </p:cNvPr>
            <p:cNvSpPr/>
            <p:nvPr/>
          </p:nvSpPr>
          <p:spPr>
            <a:xfrm>
              <a:off x="6883225" y="5007745"/>
              <a:ext cx="301894" cy="27673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9" name="直線矢印コネクタ 18">
              <a:extLst>
                <a:ext uri="{FF2B5EF4-FFF2-40B4-BE49-F238E27FC236}">
                  <a16:creationId xmlns:a16="http://schemas.microsoft.com/office/drawing/2014/main" id="{60869F66-B879-0949-564D-F9279EA3B8AE}"/>
                </a:ext>
              </a:extLst>
            </p:cNvPr>
            <p:cNvCxnSpPr>
              <a:cxnSpLocks/>
              <a:stCxn id="17" idx="6"/>
              <a:endCxn id="18" idx="2"/>
            </p:cNvCxnSpPr>
            <p:nvPr/>
          </p:nvCxnSpPr>
          <p:spPr>
            <a:xfrm>
              <a:off x="6197026" y="1719581"/>
              <a:ext cx="686199" cy="342652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3" name="楕円 22">
              <a:extLst>
                <a:ext uri="{FF2B5EF4-FFF2-40B4-BE49-F238E27FC236}">
                  <a16:creationId xmlns:a16="http://schemas.microsoft.com/office/drawing/2014/main" id="{E222C2DA-7229-862A-1041-35A578C231C7}"/>
                </a:ext>
              </a:extLst>
            </p:cNvPr>
            <p:cNvSpPr/>
            <p:nvPr/>
          </p:nvSpPr>
          <p:spPr>
            <a:xfrm>
              <a:off x="5566384" y="2107867"/>
              <a:ext cx="301894" cy="276729"/>
            </a:xfrm>
            <a:prstGeom prst="ellipse">
              <a:avLst/>
            </a:prstGeom>
            <a:solidFill>
              <a:schemeClr val="accent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4" name="フリーフォーム: 図形 23">
            <a:extLst>
              <a:ext uri="{FF2B5EF4-FFF2-40B4-BE49-F238E27FC236}">
                <a16:creationId xmlns:a16="http://schemas.microsoft.com/office/drawing/2014/main" id="{9AF7A2A5-124D-C801-ECCE-84E920CFEE86}"/>
              </a:ext>
            </a:extLst>
          </p:cNvPr>
          <p:cNvSpPr/>
          <p:nvPr/>
        </p:nvSpPr>
        <p:spPr>
          <a:xfrm>
            <a:off x="3780263" y="3016405"/>
            <a:ext cx="139391" cy="285693"/>
          </a:xfrm>
          <a:custGeom>
            <a:avLst/>
            <a:gdLst>
              <a:gd name="connsiteX0" fmla="*/ 139391 w 139391"/>
              <a:gd name="connsiteY0" fmla="*/ 0 h 285693"/>
              <a:gd name="connsiteX1" fmla="*/ 100361 w 139391"/>
              <a:gd name="connsiteY1" fmla="*/ 267629 h 285693"/>
              <a:gd name="connsiteX2" fmla="*/ 22303 w 139391"/>
              <a:gd name="connsiteY2" fmla="*/ 262054 h 285693"/>
              <a:gd name="connsiteX3" fmla="*/ 0 w 139391"/>
              <a:gd name="connsiteY3" fmla="*/ 267629 h 285693"/>
            </a:gdLst>
            <a:ahLst/>
            <a:cxnLst>
              <a:cxn ang="0">
                <a:pos x="connsiteX0" y="connsiteY0"/>
              </a:cxn>
              <a:cxn ang="0">
                <a:pos x="connsiteX1" y="connsiteY1"/>
              </a:cxn>
              <a:cxn ang="0">
                <a:pos x="connsiteX2" y="connsiteY2"/>
              </a:cxn>
              <a:cxn ang="0">
                <a:pos x="connsiteX3" y="connsiteY3"/>
              </a:cxn>
            </a:cxnLst>
            <a:rect l="l" t="t" r="r" b="b"/>
            <a:pathLst>
              <a:path w="139391" h="285693">
                <a:moveTo>
                  <a:pt x="139391" y="0"/>
                </a:moveTo>
                <a:cubicBezTo>
                  <a:pt x="129633" y="111976"/>
                  <a:pt x="119876" y="223953"/>
                  <a:pt x="100361" y="267629"/>
                </a:cubicBezTo>
                <a:cubicBezTo>
                  <a:pt x="80846" y="311305"/>
                  <a:pt x="39030" y="262054"/>
                  <a:pt x="22303" y="262054"/>
                </a:cubicBezTo>
                <a:cubicBezTo>
                  <a:pt x="5576" y="262054"/>
                  <a:pt x="2788" y="264841"/>
                  <a:pt x="0" y="267629"/>
                </a:cubicBezTo>
              </a:path>
            </a:pathLst>
          </a:custGeom>
          <a:noFill/>
          <a:ln w="19050">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B04B24F-1CFB-5DDA-E6CE-717A8AD39E7F}"/>
              </a:ext>
            </a:extLst>
          </p:cNvPr>
          <p:cNvSpPr txBox="1"/>
          <p:nvPr/>
        </p:nvSpPr>
        <p:spPr>
          <a:xfrm>
            <a:off x="2866235" y="2452014"/>
            <a:ext cx="834363" cy="430887"/>
          </a:xfrm>
          <a:prstGeom prst="rect">
            <a:avLst/>
          </a:prstGeom>
          <a:noFill/>
        </p:spPr>
        <p:txBody>
          <a:bodyPr wrap="square">
            <a:spAutoFit/>
          </a:bodyPr>
          <a:lstStyle/>
          <a:p>
            <a:r>
              <a:rPr lang="en-US" altLang="ja-JP" sz="1100" b="0" dirty="0">
                <a:solidFill>
                  <a:srgbClr val="0000FF"/>
                </a:solidFill>
                <a:latin typeface="+mn-lt"/>
                <a:ea typeface="+mn-ea"/>
                <a:sym typeface="Arial"/>
              </a:rPr>
              <a:t>Wired connection</a:t>
            </a:r>
            <a:endParaRPr lang="ja-JP" altLang="en-US" sz="1100" dirty="0">
              <a:solidFill>
                <a:srgbClr val="0000FF"/>
              </a:solidFill>
            </a:endParaRPr>
          </a:p>
        </p:txBody>
      </p:sp>
      <p:cxnSp>
        <p:nvCxnSpPr>
          <p:cNvPr id="29" name="直線矢印コネクタ 28">
            <a:extLst>
              <a:ext uri="{FF2B5EF4-FFF2-40B4-BE49-F238E27FC236}">
                <a16:creationId xmlns:a16="http://schemas.microsoft.com/office/drawing/2014/main" id="{FEBB7FEC-F714-DC6A-5DED-DB6572D1809E}"/>
              </a:ext>
            </a:extLst>
          </p:cNvPr>
          <p:cNvCxnSpPr>
            <a:cxnSpLocks/>
            <a:endCxn id="16" idx="23"/>
          </p:cNvCxnSpPr>
          <p:nvPr/>
        </p:nvCxnSpPr>
        <p:spPr>
          <a:xfrm>
            <a:off x="3432999" y="2816015"/>
            <a:ext cx="440123" cy="309128"/>
          </a:xfrm>
          <a:prstGeom prst="straightConnector1">
            <a:avLst/>
          </a:prstGeom>
          <a:ln w="12700">
            <a:solidFill>
              <a:schemeClr val="bg2"/>
            </a:solidFill>
            <a:prstDash val="dash"/>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39E30A5F-3546-C784-8BE1-080B2C5E9E9F}"/>
              </a:ext>
            </a:extLst>
          </p:cNvPr>
          <p:cNvSpPr txBox="1"/>
          <p:nvPr/>
        </p:nvSpPr>
        <p:spPr>
          <a:xfrm>
            <a:off x="2698815" y="2909120"/>
            <a:ext cx="834363" cy="261610"/>
          </a:xfrm>
          <a:prstGeom prst="rect">
            <a:avLst/>
          </a:prstGeom>
          <a:noFill/>
        </p:spPr>
        <p:txBody>
          <a:bodyPr wrap="square">
            <a:spAutoFit/>
          </a:bodyPr>
          <a:lstStyle/>
          <a:p>
            <a:r>
              <a:rPr lang="en-US" altLang="ja-JP" sz="1100" b="0" dirty="0">
                <a:solidFill>
                  <a:srgbClr val="0000FF"/>
                </a:solidFill>
                <a:latin typeface="+mn-lt"/>
                <a:ea typeface="+mn-ea"/>
                <a:sym typeface="Arial"/>
              </a:rPr>
              <a:t>electrode</a:t>
            </a:r>
            <a:endParaRPr lang="ja-JP" altLang="en-US" sz="1100" dirty="0">
              <a:solidFill>
                <a:srgbClr val="0000FF"/>
              </a:solidFill>
            </a:endParaRPr>
          </a:p>
        </p:txBody>
      </p:sp>
      <p:cxnSp>
        <p:nvCxnSpPr>
          <p:cNvPr id="37" name="直線矢印コネクタ 36">
            <a:extLst>
              <a:ext uri="{FF2B5EF4-FFF2-40B4-BE49-F238E27FC236}">
                <a16:creationId xmlns:a16="http://schemas.microsoft.com/office/drawing/2014/main" id="{5F7B298C-9CE8-950D-0AA3-BF05BB67B619}"/>
              </a:ext>
            </a:extLst>
          </p:cNvPr>
          <p:cNvCxnSpPr>
            <a:cxnSpLocks/>
            <a:endCxn id="16" idx="18"/>
          </p:cNvCxnSpPr>
          <p:nvPr/>
        </p:nvCxnSpPr>
        <p:spPr>
          <a:xfrm>
            <a:off x="3310210" y="3055525"/>
            <a:ext cx="320194" cy="129219"/>
          </a:xfrm>
          <a:prstGeom prst="straightConnector1">
            <a:avLst/>
          </a:prstGeom>
          <a:ln w="12700">
            <a:solidFill>
              <a:schemeClr val="bg2"/>
            </a:solidFill>
            <a:prstDash val="dash"/>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4" name="日付プレースホルダー 3">
            <a:extLst>
              <a:ext uri="{FF2B5EF4-FFF2-40B4-BE49-F238E27FC236}">
                <a16:creationId xmlns:a16="http://schemas.microsoft.com/office/drawing/2014/main" id="{8031B01E-C8C9-BA9F-C47E-1171F20974F0}"/>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028684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57E93C5-1748-8E7A-6519-DE98CCF1C92C}"/>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1CF5C857-5084-0327-C1C9-3C444B327CB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47</a:t>
            </a:fld>
            <a:endParaRPr dirty="0"/>
          </a:p>
        </p:txBody>
      </p:sp>
      <p:sp>
        <p:nvSpPr>
          <p:cNvPr id="5" name="タイトル 4">
            <a:extLst>
              <a:ext uri="{FF2B5EF4-FFF2-40B4-BE49-F238E27FC236}">
                <a16:creationId xmlns:a16="http://schemas.microsoft.com/office/drawing/2014/main" id="{585B940F-6923-EAAB-CBFD-84C44C56B55F}"/>
              </a:ext>
            </a:extLst>
          </p:cNvPr>
          <p:cNvSpPr>
            <a:spLocks noGrp="1"/>
          </p:cNvSpPr>
          <p:nvPr>
            <p:ph type="title"/>
          </p:nvPr>
        </p:nvSpPr>
        <p:spPr>
          <a:xfrm>
            <a:off x="351263" y="612261"/>
            <a:ext cx="7772400" cy="511233"/>
          </a:xfrm>
        </p:spPr>
        <p:txBody>
          <a:bodyPr/>
          <a:lstStyle/>
          <a:p>
            <a:r>
              <a:rPr kumimoji="1" lang="en-US" altLang="ja-JP" dirty="0"/>
              <a:t>Suggestion from Prof. Hirata</a:t>
            </a:r>
            <a:endParaRPr kumimoji="1" lang="ja-JP" altLang="en-US" dirty="0"/>
          </a:p>
        </p:txBody>
      </p:sp>
      <p:sp>
        <p:nvSpPr>
          <p:cNvPr id="6" name="テキスト ボックス 5">
            <a:extLst>
              <a:ext uri="{FF2B5EF4-FFF2-40B4-BE49-F238E27FC236}">
                <a16:creationId xmlns:a16="http://schemas.microsoft.com/office/drawing/2014/main" id="{37B513F2-E447-5356-6158-87F7572CA1B0}"/>
              </a:ext>
            </a:extLst>
          </p:cNvPr>
          <p:cNvSpPr txBox="1"/>
          <p:nvPr/>
        </p:nvSpPr>
        <p:spPr>
          <a:xfrm>
            <a:off x="600870" y="977180"/>
            <a:ext cx="6555807" cy="523220"/>
          </a:xfrm>
          <a:prstGeom prst="rect">
            <a:avLst/>
          </a:prstGeom>
          <a:noFill/>
        </p:spPr>
        <p:txBody>
          <a:bodyPr wrap="square">
            <a:spAutoFit/>
          </a:bodyPr>
          <a:lstStyle/>
          <a:p>
            <a:r>
              <a:rPr lang="en-US" altLang="ja-JP" sz="2800" b="0" dirty="0">
                <a:solidFill>
                  <a:srgbClr val="FF0000"/>
                </a:solidFill>
              </a:rPr>
              <a:t>Implant to implant model f</a:t>
            </a:r>
            <a:r>
              <a:rPr kumimoji="1" lang="en-US" altLang="ja-JP" sz="2800" b="0" strike="noStrike" dirty="0">
                <a:solidFill>
                  <a:srgbClr val="FF0000"/>
                </a:solidFill>
              </a:rPr>
              <a:t>or next Gen.</a:t>
            </a:r>
            <a:endParaRPr lang="ja-JP" altLang="en-US" sz="2800" dirty="0"/>
          </a:p>
        </p:txBody>
      </p:sp>
      <p:grpSp>
        <p:nvGrpSpPr>
          <p:cNvPr id="15" name="グループ化 14">
            <a:extLst>
              <a:ext uri="{FF2B5EF4-FFF2-40B4-BE49-F238E27FC236}">
                <a16:creationId xmlns:a16="http://schemas.microsoft.com/office/drawing/2014/main" id="{0BB4DD8D-8559-64A8-98B0-B2CADDA8904E}"/>
              </a:ext>
            </a:extLst>
          </p:cNvPr>
          <p:cNvGrpSpPr/>
          <p:nvPr/>
        </p:nvGrpSpPr>
        <p:grpSpPr>
          <a:xfrm>
            <a:off x="1240407" y="1859286"/>
            <a:ext cx="2306732" cy="3960604"/>
            <a:chOff x="2936387" y="1499997"/>
            <a:chExt cx="2810851" cy="4469419"/>
          </a:xfrm>
        </p:grpSpPr>
        <p:grpSp>
          <p:nvGrpSpPr>
            <p:cNvPr id="7" name="グループ化 6">
              <a:extLst>
                <a:ext uri="{FF2B5EF4-FFF2-40B4-BE49-F238E27FC236}">
                  <a16:creationId xmlns:a16="http://schemas.microsoft.com/office/drawing/2014/main" id="{18922FB4-412C-B551-29D5-0E497A374100}"/>
                </a:ext>
              </a:extLst>
            </p:cNvPr>
            <p:cNvGrpSpPr/>
            <p:nvPr/>
          </p:nvGrpSpPr>
          <p:grpSpPr>
            <a:xfrm>
              <a:off x="2936387" y="1499997"/>
              <a:ext cx="2810851" cy="4469419"/>
              <a:chOff x="762000" y="3733689"/>
              <a:chExt cx="1006668" cy="1656142"/>
            </a:xfrm>
          </p:grpSpPr>
          <p:sp>
            <p:nvSpPr>
              <p:cNvPr id="8" name="フリーフォーム: 図形 7">
                <a:extLst>
                  <a:ext uri="{FF2B5EF4-FFF2-40B4-BE49-F238E27FC236}">
                    <a16:creationId xmlns:a16="http://schemas.microsoft.com/office/drawing/2014/main" id="{F545066D-85FD-4A57-D059-70A54208849C}"/>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6FA4CD91-4508-3893-EE4B-156FFC9653B3}"/>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0" name="楕円 9">
              <a:extLst>
                <a:ext uri="{FF2B5EF4-FFF2-40B4-BE49-F238E27FC236}">
                  <a16:creationId xmlns:a16="http://schemas.microsoft.com/office/drawing/2014/main" id="{7BDF692D-9F92-DC4E-2D05-39DB8E78B628}"/>
                </a:ext>
              </a:extLst>
            </p:cNvPr>
            <p:cNvSpPr/>
            <p:nvPr/>
          </p:nvSpPr>
          <p:spPr>
            <a:xfrm>
              <a:off x="3546857" y="2299838"/>
              <a:ext cx="367871" cy="312281"/>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C493F2C8-27F1-7CF3-838A-D32DFFB4E1FF}"/>
                </a:ext>
              </a:extLst>
            </p:cNvPr>
            <p:cNvSpPr/>
            <p:nvPr/>
          </p:nvSpPr>
          <p:spPr>
            <a:xfrm>
              <a:off x="4898587" y="2299838"/>
              <a:ext cx="367871" cy="312281"/>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 name="直線矢印コネクタ 11">
              <a:extLst>
                <a:ext uri="{FF2B5EF4-FFF2-40B4-BE49-F238E27FC236}">
                  <a16:creationId xmlns:a16="http://schemas.microsoft.com/office/drawing/2014/main" id="{23C76C6E-C962-E63A-6727-C4FEF737E3A4}"/>
                </a:ext>
              </a:extLst>
            </p:cNvPr>
            <p:cNvCxnSpPr>
              <a:cxnSpLocks/>
              <a:stCxn id="10" idx="6"/>
              <a:endCxn id="11" idx="2"/>
            </p:cNvCxnSpPr>
            <p:nvPr/>
          </p:nvCxnSpPr>
          <p:spPr>
            <a:xfrm>
              <a:off x="3914728" y="2455978"/>
              <a:ext cx="983859"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sp>
        <p:nvSpPr>
          <p:cNvPr id="13" name="楕円 12">
            <a:extLst>
              <a:ext uri="{FF2B5EF4-FFF2-40B4-BE49-F238E27FC236}">
                <a16:creationId xmlns:a16="http://schemas.microsoft.com/office/drawing/2014/main" id="{0FC08230-61A0-3408-1BD3-F066CFC68297}"/>
              </a:ext>
            </a:extLst>
          </p:cNvPr>
          <p:cNvSpPr/>
          <p:nvPr/>
        </p:nvSpPr>
        <p:spPr>
          <a:xfrm>
            <a:off x="3865982" y="1522468"/>
            <a:ext cx="4800600" cy="4763523"/>
          </a:xfrm>
          <a:prstGeom prst="ellipse">
            <a:avLst/>
          </a:prstGeom>
          <a:noFill/>
          <a:ln w="762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3E667E34-E413-A20B-CF1F-D5BC2F327978}"/>
              </a:ext>
            </a:extLst>
          </p:cNvPr>
          <p:cNvSpPr txBox="1"/>
          <p:nvPr/>
        </p:nvSpPr>
        <p:spPr>
          <a:xfrm rot="19721063">
            <a:off x="1118244" y="3205844"/>
            <a:ext cx="2551060" cy="646331"/>
          </a:xfrm>
          <a:prstGeom prst="rect">
            <a:avLst/>
          </a:prstGeom>
          <a:solidFill>
            <a:srgbClr val="DDDDDD">
              <a:alpha val="56863"/>
            </a:srgbClr>
          </a:solidFill>
        </p:spPr>
        <p:txBody>
          <a:bodyPr wrap="square">
            <a:spAutoFit/>
          </a:bodyPr>
          <a:lstStyle/>
          <a:p>
            <a:pPr algn="ctr"/>
            <a:r>
              <a:rPr kumimoji="1" lang="en-US" altLang="ja-JP" sz="3600" dirty="0">
                <a:solidFill>
                  <a:srgbClr val="FF0000"/>
                </a:solidFill>
              </a:rPr>
              <a:t>Future</a:t>
            </a:r>
            <a:endParaRPr kumimoji="1" lang="ja-JP" altLang="en-US" sz="3600" dirty="0">
              <a:solidFill>
                <a:srgbClr val="FF0000"/>
              </a:solidFill>
            </a:endParaRPr>
          </a:p>
        </p:txBody>
      </p:sp>
      <p:grpSp>
        <p:nvGrpSpPr>
          <p:cNvPr id="39" name="グループ化 38">
            <a:extLst>
              <a:ext uri="{FF2B5EF4-FFF2-40B4-BE49-F238E27FC236}">
                <a16:creationId xmlns:a16="http://schemas.microsoft.com/office/drawing/2014/main" id="{D50F8FF7-A146-1D34-0054-501B3A3E23FB}"/>
              </a:ext>
            </a:extLst>
          </p:cNvPr>
          <p:cNvGrpSpPr/>
          <p:nvPr/>
        </p:nvGrpSpPr>
        <p:grpSpPr>
          <a:xfrm>
            <a:off x="4070852" y="1403008"/>
            <a:ext cx="4404823" cy="4441490"/>
            <a:chOff x="2609879" y="2529416"/>
            <a:chExt cx="2920756" cy="2945070"/>
          </a:xfrm>
        </p:grpSpPr>
        <p:grpSp>
          <p:nvGrpSpPr>
            <p:cNvPr id="17" name="グループ化 16">
              <a:extLst>
                <a:ext uri="{FF2B5EF4-FFF2-40B4-BE49-F238E27FC236}">
                  <a16:creationId xmlns:a16="http://schemas.microsoft.com/office/drawing/2014/main" id="{7598FC12-0EA8-1CCF-4A9E-C8A07C6F03BD}"/>
                </a:ext>
              </a:extLst>
            </p:cNvPr>
            <p:cNvGrpSpPr/>
            <p:nvPr/>
          </p:nvGrpSpPr>
          <p:grpSpPr>
            <a:xfrm>
              <a:off x="3191855" y="2853437"/>
              <a:ext cx="2338780" cy="2621049"/>
              <a:chOff x="4878387" y="1581216"/>
              <a:chExt cx="3812607" cy="4272753"/>
            </a:xfrm>
          </p:grpSpPr>
          <p:sp>
            <p:nvSpPr>
              <p:cNvPr id="26" name="楕円 25">
                <a:extLst>
                  <a:ext uri="{FF2B5EF4-FFF2-40B4-BE49-F238E27FC236}">
                    <a16:creationId xmlns:a16="http://schemas.microsoft.com/office/drawing/2014/main" id="{0B5BF934-6B01-365D-3959-6A42F4221B1B}"/>
                  </a:ext>
                </a:extLst>
              </p:cNvPr>
              <p:cNvSpPr/>
              <p:nvPr/>
            </p:nvSpPr>
            <p:spPr>
              <a:xfrm rot="20230931">
                <a:off x="6488671" y="5016617"/>
                <a:ext cx="2202323" cy="679508"/>
              </a:xfrm>
              <a:prstGeom prst="ellipse">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Arm</a:t>
                </a:r>
                <a:endParaRPr kumimoji="1" lang="ja-JP" altLang="en-US" dirty="0"/>
              </a:p>
            </p:txBody>
          </p:sp>
          <p:grpSp>
            <p:nvGrpSpPr>
              <p:cNvPr id="27" name="グループ化 26">
                <a:extLst>
                  <a:ext uri="{FF2B5EF4-FFF2-40B4-BE49-F238E27FC236}">
                    <a16:creationId xmlns:a16="http://schemas.microsoft.com/office/drawing/2014/main" id="{FA9535E6-C14B-1E5F-3826-9F26D3DBECFC}"/>
                  </a:ext>
                </a:extLst>
              </p:cNvPr>
              <p:cNvGrpSpPr/>
              <p:nvPr/>
            </p:nvGrpSpPr>
            <p:grpSpPr>
              <a:xfrm>
                <a:off x="4878387" y="1893365"/>
                <a:ext cx="2306732" cy="3960604"/>
                <a:chOff x="762000" y="3733689"/>
                <a:chExt cx="1006668" cy="1656142"/>
              </a:xfrm>
            </p:grpSpPr>
            <p:sp>
              <p:nvSpPr>
                <p:cNvPr id="32" name="フリーフォーム: 図形 31">
                  <a:extLst>
                    <a:ext uri="{FF2B5EF4-FFF2-40B4-BE49-F238E27FC236}">
                      <a16:creationId xmlns:a16="http://schemas.microsoft.com/office/drawing/2014/main" id="{A59FE8F6-21FA-F64A-C798-B674041CFCCC}"/>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フリーフォーム: 図形 32">
                  <a:extLst>
                    <a:ext uri="{FF2B5EF4-FFF2-40B4-BE49-F238E27FC236}">
                      <a16:creationId xmlns:a16="http://schemas.microsoft.com/office/drawing/2014/main" id="{F778D001-54F7-1D63-8D48-A8C268157293}"/>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8" name="楕円 27">
                <a:extLst>
                  <a:ext uri="{FF2B5EF4-FFF2-40B4-BE49-F238E27FC236}">
                    <a16:creationId xmlns:a16="http://schemas.microsoft.com/office/drawing/2014/main" id="{2EBF3C41-78F4-A688-8433-94859D72DC95}"/>
                  </a:ext>
                </a:extLst>
              </p:cNvPr>
              <p:cNvSpPr/>
              <p:nvPr/>
            </p:nvSpPr>
            <p:spPr>
              <a:xfrm>
                <a:off x="5895132" y="1581216"/>
                <a:ext cx="301894" cy="27672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楕円 28">
                <a:extLst>
                  <a:ext uri="{FF2B5EF4-FFF2-40B4-BE49-F238E27FC236}">
                    <a16:creationId xmlns:a16="http://schemas.microsoft.com/office/drawing/2014/main" id="{0AD71E8E-806C-D2DB-E63C-81A5C8B7E5D5}"/>
                  </a:ext>
                </a:extLst>
              </p:cNvPr>
              <p:cNvSpPr/>
              <p:nvPr/>
            </p:nvSpPr>
            <p:spPr>
              <a:xfrm>
                <a:off x="6883225" y="5007745"/>
                <a:ext cx="301894" cy="27673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0" name="直線矢印コネクタ 29">
                <a:extLst>
                  <a:ext uri="{FF2B5EF4-FFF2-40B4-BE49-F238E27FC236}">
                    <a16:creationId xmlns:a16="http://schemas.microsoft.com/office/drawing/2014/main" id="{7674E353-F03F-F371-2E39-8F387CA9E2FE}"/>
                  </a:ext>
                </a:extLst>
              </p:cNvPr>
              <p:cNvCxnSpPr>
                <a:cxnSpLocks/>
                <a:stCxn id="28" idx="6"/>
                <a:endCxn id="29" idx="2"/>
              </p:cNvCxnSpPr>
              <p:nvPr/>
            </p:nvCxnSpPr>
            <p:spPr>
              <a:xfrm>
                <a:off x="6197026" y="1719581"/>
                <a:ext cx="686199" cy="342652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1" name="楕円 30">
                <a:extLst>
                  <a:ext uri="{FF2B5EF4-FFF2-40B4-BE49-F238E27FC236}">
                    <a16:creationId xmlns:a16="http://schemas.microsoft.com/office/drawing/2014/main" id="{DDEED462-582D-23CF-2216-6B89DE92E57D}"/>
                  </a:ext>
                </a:extLst>
              </p:cNvPr>
              <p:cNvSpPr/>
              <p:nvPr/>
            </p:nvSpPr>
            <p:spPr>
              <a:xfrm>
                <a:off x="5566384" y="2107867"/>
                <a:ext cx="301894" cy="276729"/>
              </a:xfrm>
              <a:prstGeom prst="ellipse">
                <a:avLst/>
              </a:prstGeom>
              <a:solidFill>
                <a:schemeClr val="accent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34" name="フリーフォーム: 図形 33">
              <a:extLst>
                <a:ext uri="{FF2B5EF4-FFF2-40B4-BE49-F238E27FC236}">
                  <a16:creationId xmlns:a16="http://schemas.microsoft.com/office/drawing/2014/main" id="{9F3A2D14-FB28-4012-BC09-51B6650D4AB5}"/>
                </a:ext>
              </a:extLst>
            </p:cNvPr>
            <p:cNvSpPr/>
            <p:nvPr/>
          </p:nvSpPr>
          <p:spPr>
            <a:xfrm>
              <a:off x="3780263" y="3016405"/>
              <a:ext cx="139391" cy="285693"/>
            </a:xfrm>
            <a:custGeom>
              <a:avLst/>
              <a:gdLst>
                <a:gd name="connsiteX0" fmla="*/ 139391 w 139391"/>
                <a:gd name="connsiteY0" fmla="*/ 0 h 285693"/>
                <a:gd name="connsiteX1" fmla="*/ 100361 w 139391"/>
                <a:gd name="connsiteY1" fmla="*/ 267629 h 285693"/>
                <a:gd name="connsiteX2" fmla="*/ 22303 w 139391"/>
                <a:gd name="connsiteY2" fmla="*/ 262054 h 285693"/>
                <a:gd name="connsiteX3" fmla="*/ 0 w 139391"/>
                <a:gd name="connsiteY3" fmla="*/ 267629 h 285693"/>
              </a:gdLst>
              <a:ahLst/>
              <a:cxnLst>
                <a:cxn ang="0">
                  <a:pos x="connsiteX0" y="connsiteY0"/>
                </a:cxn>
                <a:cxn ang="0">
                  <a:pos x="connsiteX1" y="connsiteY1"/>
                </a:cxn>
                <a:cxn ang="0">
                  <a:pos x="connsiteX2" y="connsiteY2"/>
                </a:cxn>
                <a:cxn ang="0">
                  <a:pos x="connsiteX3" y="connsiteY3"/>
                </a:cxn>
              </a:cxnLst>
              <a:rect l="l" t="t" r="r" b="b"/>
              <a:pathLst>
                <a:path w="139391" h="285693">
                  <a:moveTo>
                    <a:pt x="139391" y="0"/>
                  </a:moveTo>
                  <a:cubicBezTo>
                    <a:pt x="129633" y="111976"/>
                    <a:pt x="119876" y="223953"/>
                    <a:pt x="100361" y="267629"/>
                  </a:cubicBezTo>
                  <a:cubicBezTo>
                    <a:pt x="80846" y="311305"/>
                    <a:pt x="39030" y="262054"/>
                    <a:pt x="22303" y="262054"/>
                  </a:cubicBezTo>
                  <a:cubicBezTo>
                    <a:pt x="5576" y="262054"/>
                    <a:pt x="2788" y="264841"/>
                    <a:pt x="0" y="267629"/>
                  </a:cubicBezTo>
                </a:path>
              </a:pathLst>
            </a:custGeom>
            <a:noFill/>
            <a:ln w="19050">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4E0B6D86-0681-1301-56FD-1EC831794AAE}"/>
                </a:ext>
              </a:extLst>
            </p:cNvPr>
            <p:cNvSpPr txBox="1"/>
            <p:nvPr/>
          </p:nvSpPr>
          <p:spPr>
            <a:xfrm>
              <a:off x="2671066" y="2529416"/>
              <a:ext cx="834363" cy="428570"/>
            </a:xfrm>
            <a:prstGeom prst="rect">
              <a:avLst/>
            </a:prstGeom>
            <a:solidFill>
              <a:schemeClr val="tx2">
                <a:lumMod val="20000"/>
                <a:lumOff val="80000"/>
              </a:schemeClr>
            </a:solidFill>
          </p:spPr>
          <p:txBody>
            <a:bodyPr wrap="square">
              <a:spAutoFit/>
            </a:bodyPr>
            <a:lstStyle/>
            <a:p>
              <a:r>
                <a:rPr lang="en-US" altLang="ja-JP" dirty="0">
                  <a:solidFill>
                    <a:srgbClr val="0000FF"/>
                  </a:solidFill>
                  <a:latin typeface="+mn-lt"/>
                  <a:ea typeface="+mn-ea"/>
                  <a:sym typeface="Arial"/>
                </a:rPr>
                <a:t>Wired connection</a:t>
              </a:r>
              <a:endParaRPr lang="ja-JP" altLang="en-US" dirty="0">
                <a:solidFill>
                  <a:srgbClr val="0000FF"/>
                </a:solidFill>
              </a:endParaRPr>
            </a:p>
          </p:txBody>
        </p:sp>
        <p:cxnSp>
          <p:nvCxnSpPr>
            <p:cNvPr id="36" name="直線矢印コネクタ 35">
              <a:extLst>
                <a:ext uri="{FF2B5EF4-FFF2-40B4-BE49-F238E27FC236}">
                  <a16:creationId xmlns:a16="http://schemas.microsoft.com/office/drawing/2014/main" id="{1A5C2052-C63F-4693-C4C4-192FFC0719FA}"/>
                </a:ext>
              </a:extLst>
            </p:cNvPr>
            <p:cNvCxnSpPr>
              <a:cxnSpLocks/>
              <a:endCxn id="33" idx="23"/>
            </p:cNvCxnSpPr>
            <p:nvPr/>
          </p:nvCxnSpPr>
          <p:spPr>
            <a:xfrm>
              <a:off x="3432999" y="2816015"/>
              <a:ext cx="440123" cy="309128"/>
            </a:xfrm>
            <a:prstGeom prst="straightConnector1">
              <a:avLst/>
            </a:prstGeom>
            <a:ln w="12700">
              <a:solidFill>
                <a:schemeClr val="bg2"/>
              </a:solidFill>
              <a:prstDash val="dash"/>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446B5414-5373-04B3-5DE2-6B97100EF960}"/>
                </a:ext>
              </a:extLst>
            </p:cNvPr>
            <p:cNvSpPr txBox="1"/>
            <p:nvPr/>
          </p:nvSpPr>
          <p:spPr>
            <a:xfrm>
              <a:off x="2609879" y="2979902"/>
              <a:ext cx="834363" cy="244897"/>
            </a:xfrm>
            <a:prstGeom prst="rect">
              <a:avLst/>
            </a:prstGeom>
            <a:solidFill>
              <a:schemeClr val="tx2">
                <a:lumMod val="20000"/>
                <a:lumOff val="80000"/>
              </a:schemeClr>
            </a:solidFill>
          </p:spPr>
          <p:txBody>
            <a:bodyPr wrap="square">
              <a:spAutoFit/>
            </a:bodyPr>
            <a:lstStyle/>
            <a:p>
              <a:r>
                <a:rPr lang="en-US" altLang="ja-JP" dirty="0">
                  <a:solidFill>
                    <a:srgbClr val="0000FF"/>
                  </a:solidFill>
                  <a:latin typeface="+mn-lt"/>
                  <a:ea typeface="+mn-ea"/>
                  <a:sym typeface="Arial"/>
                </a:rPr>
                <a:t>electrode</a:t>
              </a:r>
              <a:endParaRPr lang="ja-JP" altLang="en-US" dirty="0">
                <a:solidFill>
                  <a:srgbClr val="0000FF"/>
                </a:solidFill>
              </a:endParaRPr>
            </a:p>
          </p:txBody>
        </p:sp>
        <p:cxnSp>
          <p:nvCxnSpPr>
            <p:cNvPr id="38" name="直線矢印コネクタ 37">
              <a:extLst>
                <a:ext uri="{FF2B5EF4-FFF2-40B4-BE49-F238E27FC236}">
                  <a16:creationId xmlns:a16="http://schemas.microsoft.com/office/drawing/2014/main" id="{42CF6C24-B603-8F50-6311-9A4F707A7D6B}"/>
                </a:ext>
              </a:extLst>
            </p:cNvPr>
            <p:cNvCxnSpPr>
              <a:cxnSpLocks/>
              <a:endCxn id="33" idx="18"/>
            </p:cNvCxnSpPr>
            <p:nvPr/>
          </p:nvCxnSpPr>
          <p:spPr>
            <a:xfrm>
              <a:off x="3261255" y="3128231"/>
              <a:ext cx="369150" cy="56512"/>
            </a:xfrm>
            <a:prstGeom prst="straightConnector1">
              <a:avLst/>
            </a:prstGeom>
            <a:ln w="12700">
              <a:solidFill>
                <a:schemeClr val="bg2"/>
              </a:solidFill>
              <a:prstDash val="dash"/>
              <a:headEnd type="none" w="lg" len="lg"/>
              <a:tailEnd type="triangle" w="lg" len="lg"/>
            </a:ln>
          </p:spPr>
          <p:style>
            <a:lnRef idx="1">
              <a:schemeClr val="dk1"/>
            </a:lnRef>
            <a:fillRef idx="0">
              <a:schemeClr val="dk1"/>
            </a:fillRef>
            <a:effectRef idx="0">
              <a:schemeClr val="dk1"/>
            </a:effectRef>
            <a:fontRef idx="minor">
              <a:schemeClr val="tx1"/>
            </a:fontRef>
          </p:style>
        </p:cxnSp>
      </p:grpSp>
      <p:sp>
        <p:nvSpPr>
          <p:cNvPr id="2" name="日付プレースホルダー 1">
            <a:extLst>
              <a:ext uri="{FF2B5EF4-FFF2-40B4-BE49-F238E27FC236}">
                <a16:creationId xmlns:a16="http://schemas.microsoft.com/office/drawing/2014/main" id="{67B2B796-D761-E5BD-DBEF-59B98083B517}"/>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796035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a:extLst>
              <a:ext uri="{FF2B5EF4-FFF2-40B4-BE49-F238E27FC236}">
                <a16:creationId xmlns:a16="http://schemas.microsoft.com/office/drawing/2014/main" id="{B4315DB4-B064-8A35-9396-D39657CC625C}"/>
              </a:ext>
            </a:extLst>
          </p:cNvPr>
          <p:cNvSpPr/>
          <p:nvPr/>
        </p:nvSpPr>
        <p:spPr>
          <a:xfrm>
            <a:off x="3313670" y="2281266"/>
            <a:ext cx="2743988" cy="1113326"/>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Transmitter Device</a:t>
            </a:r>
            <a:endParaRPr kumimoji="1" lang="ja-JP" altLang="en-US" dirty="0"/>
          </a:p>
        </p:txBody>
      </p:sp>
      <p:sp>
        <p:nvSpPr>
          <p:cNvPr id="3" name="フッター プレースホルダー 2">
            <a:extLst>
              <a:ext uri="{FF2B5EF4-FFF2-40B4-BE49-F238E27FC236}">
                <a16:creationId xmlns:a16="http://schemas.microsoft.com/office/drawing/2014/main" id="{4F4F1B1F-68D3-0134-6526-41DDFB273ED5}"/>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1A89ADED-726F-195C-567A-DBC1A508597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48</a:t>
            </a:fld>
            <a:endParaRPr dirty="0"/>
          </a:p>
        </p:txBody>
      </p:sp>
      <p:sp>
        <p:nvSpPr>
          <p:cNvPr id="5" name="タイトル 4">
            <a:extLst>
              <a:ext uri="{FF2B5EF4-FFF2-40B4-BE49-F238E27FC236}">
                <a16:creationId xmlns:a16="http://schemas.microsoft.com/office/drawing/2014/main" id="{FF63B887-D293-E6B8-EEF0-CEFB4BF83D86}"/>
              </a:ext>
            </a:extLst>
          </p:cNvPr>
          <p:cNvSpPr>
            <a:spLocks noGrp="1"/>
          </p:cNvSpPr>
          <p:nvPr>
            <p:ph type="title"/>
          </p:nvPr>
        </p:nvSpPr>
        <p:spPr/>
        <p:txBody>
          <a:bodyPr/>
          <a:lstStyle/>
          <a:p>
            <a:r>
              <a:rPr kumimoji="1" lang="en-US" altLang="ja-JP" dirty="0"/>
              <a:t>1.5 Gen.</a:t>
            </a:r>
            <a:endParaRPr kumimoji="1" lang="ja-JP" altLang="en-US" dirty="0"/>
          </a:p>
        </p:txBody>
      </p:sp>
      <p:sp>
        <p:nvSpPr>
          <p:cNvPr id="6" name="正方形/長方形 5">
            <a:extLst>
              <a:ext uri="{FF2B5EF4-FFF2-40B4-BE49-F238E27FC236}">
                <a16:creationId xmlns:a16="http://schemas.microsoft.com/office/drawing/2014/main" id="{DB350FA6-E677-C945-B048-0A44F030A288}"/>
              </a:ext>
            </a:extLst>
          </p:cNvPr>
          <p:cNvSpPr/>
          <p:nvPr/>
        </p:nvSpPr>
        <p:spPr>
          <a:xfrm>
            <a:off x="524684" y="4478827"/>
            <a:ext cx="7933516" cy="1393279"/>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dirty="0"/>
              <a:t>Brain</a:t>
            </a:r>
            <a:endParaRPr kumimoji="1" lang="ja-JP" altLang="en-US" b="0" dirty="0"/>
          </a:p>
        </p:txBody>
      </p:sp>
      <p:sp>
        <p:nvSpPr>
          <p:cNvPr id="7" name="正方形/長方形 36">
            <a:extLst>
              <a:ext uri="{FF2B5EF4-FFF2-40B4-BE49-F238E27FC236}">
                <a16:creationId xmlns:a16="http://schemas.microsoft.com/office/drawing/2014/main" id="{84314772-7887-A376-A160-969118F85B7B}"/>
              </a:ext>
            </a:extLst>
          </p:cNvPr>
          <p:cNvSpPr/>
          <p:nvPr/>
        </p:nvSpPr>
        <p:spPr>
          <a:xfrm>
            <a:off x="524684" y="2116321"/>
            <a:ext cx="7933514" cy="1154523"/>
          </a:xfrm>
          <a:custGeom>
            <a:avLst/>
            <a:gdLst>
              <a:gd name="connsiteX0" fmla="*/ 0 w 3568197"/>
              <a:gd name="connsiteY0" fmla="*/ 0 h 292043"/>
              <a:gd name="connsiteX1" fmla="*/ 3568197 w 3568197"/>
              <a:gd name="connsiteY1" fmla="*/ 0 h 292043"/>
              <a:gd name="connsiteX2" fmla="*/ 3568197 w 3568197"/>
              <a:gd name="connsiteY2" fmla="*/ 292043 h 292043"/>
              <a:gd name="connsiteX3" fmla="*/ 0 w 3568197"/>
              <a:gd name="connsiteY3" fmla="*/ 292043 h 292043"/>
              <a:gd name="connsiteX4" fmla="*/ 0 w 3568197"/>
              <a:gd name="connsiteY4" fmla="*/ 0 h 292043"/>
              <a:gd name="connsiteX0" fmla="*/ 0 w 3568197"/>
              <a:gd name="connsiteY0" fmla="*/ 28767 h 320810"/>
              <a:gd name="connsiteX1" fmla="*/ 1539507 w 3568197"/>
              <a:gd name="connsiteY1" fmla="*/ 0 h 320810"/>
              <a:gd name="connsiteX2" fmla="*/ 3568197 w 3568197"/>
              <a:gd name="connsiteY2" fmla="*/ 28767 h 320810"/>
              <a:gd name="connsiteX3" fmla="*/ 3568197 w 3568197"/>
              <a:gd name="connsiteY3" fmla="*/ 320810 h 320810"/>
              <a:gd name="connsiteX4" fmla="*/ 0 w 3568197"/>
              <a:gd name="connsiteY4" fmla="*/ 320810 h 320810"/>
              <a:gd name="connsiteX5" fmla="*/ 0 w 3568197"/>
              <a:gd name="connsiteY5" fmla="*/ 28767 h 320810"/>
              <a:gd name="connsiteX0" fmla="*/ 0 w 3568197"/>
              <a:gd name="connsiteY0" fmla="*/ 10660 h 302703"/>
              <a:gd name="connsiteX1" fmla="*/ 1159262 w 3568197"/>
              <a:gd name="connsiteY1" fmla="*/ 0 h 302703"/>
              <a:gd name="connsiteX2" fmla="*/ 3568197 w 3568197"/>
              <a:gd name="connsiteY2" fmla="*/ 10660 h 302703"/>
              <a:gd name="connsiteX3" fmla="*/ 3568197 w 3568197"/>
              <a:gd name="connsiteY3" fmla="*/ 302703 h 302703"/>
              <a:gd name="connsiteX4" fmla="*/ 0 w 3568197"/>
              <a:gd name="connsiteY4" fmla="*/ 302703 h 302703"/>
              <a:gd name="connsiteX5" fmla="*/ 0 w 3568197"/>
              <a:gd name="connsiteY5" fmla="*/ 10660 h 302703"/>
              <a:gd name="connsiteX0" fmla="*/ 0 w 3568197"/>
              <a:gd name="connsiteY0" fmla="*/ 10660 h 302703"/>
              <a:gd name="connsiteX1" fmla="*/ 1159262 w 3568197"/>
              <a:gd name="connsiteY1" fmla="*/ 0 h 302703"/>
              <a:gd name="connsiteX2" fmla="*/ 1630042 w 3568197"/>
              <a:gd name="connsiteY2" fmla="*/ 0 h 302703"/>
              <a:gd name="connsiteX3" fmla="*/ 3568197 w 3568197"/>
              <a:gd name="connsiteY3" fmla="*/ 10660 h 302703"/>
              <a:gd name="connsiteX4" fmla="*/ 3568197 w 3568197"/>
              <a:gd name="connsiteY4" fmla="*/ 302703 h 302703"/>
              <a:gd name="connsiteX5" fmla="*/ 0 w 3568197"/>
              <a:gd name="connsiteY5" fmla="*/ 302703 h 302703"/>
              <a:gd name="connsiteX6" fmla="*/ 0 w 3568197"/>
              <a:gd name="connsiteY6" fmla="*/ 10660 h 302703"/>
              <a:gd name="connsiteX0" fmla="*/ 0 w 3568197"/>
              <a:gd name="connsiteY0" fmla="*/ 318478 h 610521"/>
              <a:gd name="connsiteX1" fmla="*/ 1159262 w 3568197"/>
              <a:gd name="connsiteY1" fmla="*/ 307818 h 610521"/>
              <a:gd name="connsiteX2" fmla="*/ 1593828 w 3568197"/>
              <a:gd name="connsiteY2" fmla="*/ 0 h 610521"/>
              <a:gd name="connsiteX3" fmla="*/ 3568197 w 3568197"/>
              <a:gd name="connsiteY3" fmla="*/ 318478 h 610521"/>
              <a:gd name="connsiteX4" fmla="*/ 3568197 w 3568197"/>
              <a:gd name="connsiteY4" fmla="*/ 610521 h 610521"/>
              <a:gd name="connsiteX5" fmla="*/ 0 w 3568197"/>
              <a:gd name="connsiteY5" fmla="*/ 610521 h 610521"/>
              <a:gd name="connsiteX6" fmla="*/ 0 w 3568197"/>
              <a:gd name="connsiteY6" fmla="*/ 318478 h 610521"/>
              <a:gd name="connsiteX0" fmla="*/ 0 w 3568197"/>
              <a:gd name="connsiteY0" fmla="*/ 318478 h 610521"/>
              <a:gd name="connsiteX1" fmla="*/ 1159262 w 3568197"/>
              <a:gd name="connsiteY1" fmla="*/ 307818 h 610521"/>
              <a:gd name="connsiteX2" fmla="*/ 1593828 w 3568197"/>
              <a:gd name="connsiteY2" fmla="*/ 0 h 610521"/>
              <a:gd name="connsiteX3" fmla="*/ 2426747 w 3568197"/>
              <a:gd name="connsiteY3" fmla="*/ 135802 h 610521"/>
              <a:gd name="connsiteX4" fmla="*/ 3568197 w 3568197"/>
              <a:gd name="connsiteY4" fmla="*/ 318478 h 610521"/>
              <a:gd name="connsiteX5" fmla="*/ 3568197 w 3568197"/>
              <a:gd name="connsiteY5" fmla="*/ 610521 h 610521"/>
              <a:gd name="connsiteX6" fmla="*/ 0 w 3568197"/>
              <a:gd name="connsiteY6" fmla="*/ 610521 h 610521"/>
              <a:gd name="connsiteX7" fmla="*/ 0 w 3568197"/>
              <a:gd name="connsiteY7" fmla="*/ 318478 h 610521"/>
              <a:gd name="connsiteX0" fmla="*/ 0 w 3568197"/>
              <a:gd name="connsiteY0" fmla="*/ 318478 h 610521"/>
              <a:gd name="connsiteX1" fmla="*/ 1159262 w 3568197"/>
              <a:gd name="connsiteY1" fmla="*/ 307818 h 610521"/>
              <a:gd name="connsiteX2" fmla="*/ 1593828 w 3568197"/>
              <a:gd name="connsiteY2" fmla="*/ 0 h 610521"/>
              <a:gd name="connsiteX3" fmla="*/ 2073662 w 3568197"/>
              <a:gd name="connsiteY3" fmla="*/ 0 h 610521"/>
              <a:gd name="connsiteX4" fmla="*/ 3568197 w 3568197"/>
              <a:gd name="connsiteY4" fmla="*/ 318478 h 610521"/>
              <a:gd name="connsiteX5" fmla="*/ 3568197 w 3568197"/>
              <a:gd name="connsiteY5" fmla="*/ 610521 h 610521"/>
              <a:gd name="connsiteX6" fmla="*/ 0 w 3568197"/>
              <a:gd name="connsiteY6" fmla="*/ 610521 h 610521"/>
              <a:gd name="connsiteX7" fmla="*/ 0 w 3568197"/>
              <a:gd name="connsiteY7" fmla="*/ 318478 h 610521"/>
              <a:gd name="connsiteX0" fmla="*/ 0 w 3568197"/>
              <a:gd name="connsiteY0" fmla="*/ 318478 h 610521"/>
              <a:gd name="connsiteX1" fmla="*/ 1159262 w 3568197"/>
              <a:gd name="connsiteY1" fmla="*/ 307818 h 610521"/>
              <a:gd name="connsiteX2" fmla="*/ 1593828 w 3568197"/>
              <a:gd name="connsiteY2" fmla="*/ 0 h 610521"/>
              <a:gd name="connsiteX3" fmla="*/ 2073662 w 3568197"/>
              <a:gd name="connsiteY3" fmla="*/ 0 h 610521"/>
              <a:gd name="connsiteX4" fmla="*/ 2915634 w 3568197"/>
              <a:gd name="connsiteY4" fmla="*/ 162962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1159262 w 3568197"/>
              <a:gd name="connsiteY1" fmla="*/ 307818 h 610521"/>
              <a:gd name="connsiteX2" fmla="*/ 1593828 w 3568197"/>
              <a:gd name="connsiteY2" fmla="*/ 0 h 610521"/>
              <a:gd name="connsiteX3" fmla="*/ 2073662 w 3568197"/>
              <a:gd name="connsiteY3" fmla="*/ 0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1159262 w 3568197"/>
              <a:gd name="connsiteY1" fmla="*/ 307818 h 610521"/>
              <a:gd name="connsiteX2" fmla="*/ 1593828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969139 w 3568197"/>
              <a:gd name="connsiteY1" fmla="*/ 344032 h 610521"/>
              <a:gd name="connsiteX2" fmla="*/ 1593828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914818 w 3568197"/>
              <a:gd name="connsiteY1" fmla="*/ 334979 h 610521"/>
              <a:gd name="connsiteX2" fmla="*/ 1593828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0 w 3568197"/>
              <a:gd name="connsiteY7" fmla="*/ 610521 h 610521"/>
              <a:gd name="connsiteX8" fmla="*/ 0 w 3568197"/>
              <a:gd name="connsiteY8"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905765 w 3568197"/>
              <a:gd name="connsiteY7" fmla="*/ 597529 h 610521"/>
              <a:gd name="connsiteX8" fmla="*/ 0 w 3568197"/>
              <a:gd name="connsiteY8" fmla="*/ 610521 h 610521"/>
              <a:gd name="connsiteX9" fmla="*/ 0 w 3568197"/>
              <a:gd name="connsiteY9"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1331277 w 3568197"/>
              <a:gd name="connsiteY7" fmla="*/ 597529 h 610521"/>
              <a:gd name="connsiteX8" fmla="*/ 905765 w 3568197"/>
              <a:gd name="connsiteY8" fmla="*/ 597529 h 610521"/>
              <a:gd name="connsiteX9" fmla="*/ 0 w 3568197"/>
              <a:gd name="connsiteY9" fmla="*/ 610521 h 610521"/>
              <a:gd name="connsiteX10" fmla="*/ 0 w 3568197"/>
              <a:gd name="connsiteY10"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345266 w 3568197"/>
              <a:gd name="connsiteY7" fmla="*/ 588475 h 610521"/>
              <a:gd name="connsiteX8" fmla="*/ 1331277 w 3568197"/>
              <a:gd name="connsiteY8" fmla="*/ 597529 h 610521"/>
              <a:gd name="connsiteX9" fmla="*/ 905765 w 3568197"/>
              <a:gd name="connsiteY9" fmla="*/ 597529 h 610521"/>
              <a:gd name="connsiteX10" fmla="*/ 0 w 3568197"/>
              <a:gd name="connsiteY10" fmla="*/ 610521 h 610521"/>
              <a:gd name="connsiteX11" fmla="*/ 0 w 3568197"/>
              <a:gd name="connsiteY11"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924687 w 3568197"/>
              <a:gd name="connsiteY7" fmla="*/ 597529 h 610521"/>
              <a:gd name="connsiteX8" fmla="*/ 2345266 w 3568197"/>
              <a:gd name="connsiteY8" fmla="*/ 588475 h 610521"/>
              <a:gd name="connsiteX9" fmla="*/ 1331277 w 3568197"/>
              <a:gd name="connsiteY9" fmla="*/ 597529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924687 w 3568197"/>
              <a:gd name="connsiteY7" fmla="*/ 597529 h 610521"/>
              <a:gd name="connsiteX8" fmla="*/ 2290945 w 3568197"/>
              <a:gd name="connsiteY8" fmla="*/ 307818 h 610521"/>
              <a:gd name="connsiteX9" fmla="*/ 1331277 w 3568197"/>
              <a:gd name="connsiteY9" fmla="*/ 597529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725511 w 3568197"/>
              <a:gd name="connsiteY7" fmla="*/ 570369 h 610521"/>
              <a:gd name="connsiteX8" fmla="*/ 2290945 w 3568197"/>
              <a:gd name="connsiteY8" fmla="*/ 307818 h 610521"/>
              <a:gd name="connsiteX9" fmla="*/ 1331277 w 3568197"/>
              <a:gd name="connsiteY9" fmla="*/ 597529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725511 w 3568197"/>
              <a:gd name="connsiteY7" fmla="*/ 570369 h 610521"/>
              <a:gd name="connsiteX8" fmla="*/ 2290945 w 3568197"/>
              <a:gd name="connsiteY8" fmla="*/ 307818 h 610521"/>
              <a:gd name="connsiteX9" fmla="*/ 1376545 w 3568197"/>
              <a:gd name="connsiteY9" fmla="*/ 199176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725511 w 3568197"/>
              <a:gd name="connsiteY7" fmla="*/ 570369 h 610521"/>
              <a:gd name="connsiteX8" fmla="*/ 2345265 w 3568197"/>
              <a:gd name="connsiteY8" fmla="*/ 190123 h 610521"/>
              <a:gd name="connsiteX9" fmla="*/ 1376545 w 3568197"/>
              <a:gd name="connsiteY9" fmla="*/ 199176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0521"/>
              <a:gd name="connsiteX1" fmla="*/ 914818 w 3568197"/>
              <a:gd name="connsiteY1" fmla="*/ 334979 h 610521"/>
              <a:gd name="connsiteX2" fmla="*/ 1376545 w 3568197"/>
              <a:gd name="connsiteY2" fmla="*/ 0 h 610521"/>
              <a:gd name="connsiteX3" fmla="*/ 2354320 w 3568197"/>
              <a:gd name="connsiteY3" fmla="*/ 9053 h 610521"/>
              <a:gd name="connsiteX4" fmla="*/ 2770778 w 3568197"/>
              <a:gd name="connsiteY4" fmla="*/ 298764 h 610521"/>
              <a:gd name="connsiteX5" fmla="*/ 3568197 w 3568197"/>
              <a:gd name="connsiteY5" fmla="*/ 318478 h 610521"/>
              <a:gd name="connsiteX6" fmla="*/ 3568197 w 3568197"/>
              <a:gd name="connsiteY6" fmla="*/ 610521 h 610521"/>
              <a:gd name="connsiteX7" fmla="*/ 2779831 w 3568197"/>
              <a:gd name="connsiteY7" fmla="*/ 606583 h 610521"/>
              <a:gd name="connsiteX8" fmla="*/ 2345265 w 3568197"/>
              <a:gd name="connsiteY8" fmla="*/ 190123 h 610521"/>
              <a:gd name="connsiteX9" fmla="*/ 1376545 w 3568197"/>
              <a:gd name="connsiteY9" fmla="*/ 199176 h 610521"/>
              <a:gd name="connsiteX10" fmla="*/ 905765 w 3568197"/>
              <a:gd name="connsiteY10" fmla="*/ 597529 h 610521"/>
              <a:gd name="connsiteX11" fmla="*/ 0 w 3568197"/>
              <a:gd name="connsiteY11" fmla="*/ 610521 h 610521"/>
              <a:gd name="connsiteX12" fmla="*/ 0 w 3568197"/>
              <a:gd name="connsiteY12" fmla="*/ 318478 h 610521"/>
              <a:gd name="connsiteX0" fmla="*/ 0 w 3568197"/>
              <a:gd name="connsiteY0" fmla="*/ 318478 h 615636"/>
              <a:gd name="connsiteX1" fmla="*/ 914818 w 3568197"/>
              <a:gd name="connsiteY1" fmla="*/ 334979 h 615636"/>
              <a:gd name="connsiteX2" fmla="*/ 1376545 w 3568197"/>
              <a:gd name="connsiteY2" fmla="*/ 0 h 615636"/>
              <a:gd name="connsiteX3" fmla="*/ 2354320 w 3568197"/>
              <a:gd name="connsiteY3" fmla="*/ 9053 h 615636"/>
              <a:gd name="connsiteX4" fmla="*/ 2770778 w 3568197"/>
              <a:gd name="connsiteY4" fmla="*/ 298764 h 615636"/>
              <a:gd name="connsiteX5" fmla="*/ 3568197 w 3568197"/>
              <a:gd name="connsiteY5" fmla="*/ 318478 h 615636"/>
              <a:gd name="connsiteX6" fmla="*/ 3568197 w 3568197"/>
              <a:gd name="connsiteY6" fmla="*/ 610521 h 615636"/>
              <a:gd name="connsiteX7" fmla="*/ 2779831 w 3568197"/>
              <a:gd name="connsiteY7" fmla="*/ 606583 h 615636"/>
              <a:gd name="connsiteX8" fmla="*/ 2345265 w 3568197"/>
              <a:gd name="connsiteY8" fmla="*/ 190123 h 615636"/>
              <a:gd name="connsiteX9" fmla="*/ 1376545 w 3568197"/>
              <a:gd name="connsiteY9" fmla="*/ 199176 h 615636"/>
              <a:gd name="connsiteX10" fmla="*/ 824284 w 3568197"/>
              <a:gd name="connsiteY10" fmla="*/ 615636 h 615636"/>
              <a:gd name="connsiteX11" fmla="*/ 0 w 3568197"/>
              <a:gd name="connsiteY11" fmla="*/ 610521 h 615636"/>
              <a:gd name="connsiteX12" fmla="*/ 0 w 3568197"/>
              <a:gd name="connsiteY12" fmla="*/ 318478 h 615636"/>
              <a:gd name="connsiteX0" fmla="*/ 0 w 3568197"/>
              <a:gd name="connsiteY0" fmla="*/ 318478 h 615636"/>
              <a:gd name="connsiteX1" fmla="*/ 878604 w 3568197"/>
              <a:gd name="connsiteY1" fmla="*/ 334979 h 615636"/>
              <a:gd name="connsiteX2" fmla="*/ 1376545 w 3568197"/>
              <a:gd name="connsiteY2" fmla="*/ 0 h 615636"/>
              <a:gd name="connsiteX3" fmla="*/ 2354320 w 3568197"/>
              <a:gd name="connsiteY3" fmla="*/ 9053 h 615636"/>
              <a:gd name="connsiteX4" fmla="*/ 2770778 w 3568197"/>
              <a:gd name="connsiteY4" fmla="*/ 298764 h 615636"/>
              <a:gd name="connsiteX5" fmla="*/ 3568197 w 3568197"/>
              <a:gd name="connsiteY5" fmla="*/ 318478 h 615636"/>
              <a:gd name="connsiteX6" fmla="*/ 3568197 w 3568197"/>
              <a:gd name="connsiteY6" fmla="*/ 610521 h 615636"/>
              <a:gd name="connsiteX7" fmla="*/ 2779831 w 3568197"/>
              <a:gd name="connsiteY7" fmla="*/ 606583 h 615636"/>
              <a:gd name="connsiteX8" fmla="*/ 2345265 w 3568197"/>
              <a:gd name="connsiteY8" fmla="*/ 190123 h 615636"/>
              <a:gd name="connsiteX9" fmla="*/ 1376545 w 3568197"/>
              <a:gd name="connsiteY9" fmla="*/ 199176 h 615636"/>
              <a:gd name="connsiteX10" fmla="*/ 824284 w 3568197"/>
              <a:gd name="connsiteY10" fmla="*/ 615636 h 615636"/>
              <a:gd name="connsiteX11" fmla="*/ 0 w 3568197"/>
              <a:gd name="connsiteY11" fmla="*/ 610521 h 615636"/>
              <a:gd name="connsiteX12" fmla="*/ 0 w 3568197"/>
              <a:gd name="connsiteY12" fmla="*/ 318478 h 61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8197" h="615636">
                <a:moveTo>
                  <a:pt x="0" y="318478"/>
                </a:moveTo>
                <a:lnTo>
                  <a:pt x="878604" y="334979"/>
                </a:lnTo>
                <a:lnTo>
                  <a:pt x="1376545" y="0"/>
                </a:lnTo>
                <a:lnTo>
                  <a:pt x="2354320" y="9053"/>
                </a:lnTo>
                <a:lnTo>
                  <a:pt x="2770778" y="298764"/>
                </a:lnTo>
                <a:lnTo>
                  <a:pt x="3568197" y="318478"/>
                </a:lnTo>
                <a:lnTo>
                  <a:pt x="3568197" y="610521"/>
                </a:lnTo>
                <a:lnTo>
                  <a:pt x="2779831" y="606583"/>
                </a:lnTo>
                <a:lnTo>
                  <a:pt x="2345265" y="190123"/>
                </a:lnTo>
                <a:lnTo>
                  <a:pt x="1376545" y="199176"/>
                </a:lnTo>
                <a:lnTo>
                  <a:pt x="824284" y="615636"/>
                </a:lnTo>
                <a:lnTo>
                  <a:pt x="0" y="610521"/>
                </a:lnTo>
                <a:lnTo>
                  <a:pt x="0" y="318478"/>
                </a:lnTo>
                <a:close/>
              </a:path>
            </a:pathLst>
          </a:cu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b="0" dirty="0"/>
          </a:p>
        </p:txBody>
      </p:sp>
      <p:sp>
        <p:nvSpPr>
          <p:cNvPr id="8" name="正方形/長方形 7">
            <a:extLst>
              <a:ext uri="{FF2B5EF4-FFF2-40B4-BE49-F238E27FC236}">
                <a16:creationId xmlns:a16="http://schemas.microsoft.com/office/drawing/2014/main" id="{DB83D5D3-51D6-4D39-BF4C-77E39553D93D}"/>
              </a:ext>
            </a:extLst>
          </p:cNvPr>
          <p:cNvSpPr/>
          <p:nvPr/>
        </p:nvSpPr>
        <p:spPr>
          <a:xfrm>
            <a:off x="524686" y="3365501"/>
            <a:ext cx="3730443" cy="958732"/>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dirty="0"/>
              <a:t>Skull bone</a:t>
            </a:r>
            <a:endParaRPr kumimoji="1" lang="ja-JP" altLang="en-US" b="0" dirty="0"/>
          </a:p>
        </p:txBody>
      </p:sp>
      <p:sp>
        <p:nvSpPr>
          <p:cNvPr id="10" name="テキスト ボックス 9">
            <a:extLst>
              <a:ext uri="{FF2B5EF4-FFF2-40B4-BE49-F238E27FC236}">
                <a16:creationId xmlns:a16="http://schemas.microsoft.com/office/drawing/2014/main" id="{7092ECCE-CC55-35A1-689F-E016FE1C9811}"/>
              </a:ext>
            </a:extLst>
          </p:cNvPr>
          <p:cNvSpPr txBox="1"/>
          <p:nvPr/>
        </p:nvSpPr>
        <p:spPr>
          <a:xfrm>
            <a:off x="848784" y="2655521"/>
            <a:ext cx="1584556" cy="692621"/>
          </a:xfrm>
          <a:prstGeom prst="rect">
            <a:avLst/>
          </a:prstGeom>
          <a:noFill/>
        </p:spPr>
        <p:txBody>
          <a:bodyPr wrap="square">
            <a:spAutoFit/>
          </a:bodyPr>
          <a:lstStyle/>
          <a:p>
            <a:pPr algn="ctr"/>
            <a:r>
              <a:rPr kumimoji="1" lang="en-US" altLang="ja-JP" b="0" dirty="0"/>
              <a:t>Skin</a:t>
            </a:r>
            <a:endParaRPr kumimoji="1" lang="ja-JP" altLang="en-US" b="0" dirty="0"/>
          </a:p>
        </p:txBody>
      </p:sp>
      <p:sp>
        <p:nvSpPr>
          <p:cNvPr id="13" name="正方形/長方形 12">
            <a:extLst>
              <a:ext uri="{FF2B5EF4-FFF2-40B4-BE49-F238E27FC236}">
                <a16:creationId xmlns:a16="http://schemas.microsoft.com/office/drawing/2014/main" id="{AF01BCF9-1A8A-1009-7035-BAA0285C4298}"/>
              </a:ext>
            </a:extLst>
          </p:cNvPr>
          <p:cNvSpPr/>
          <p:nvPr/>
        </p:nvSpPr>
        <p:spPr>
          <a:xfrm>
            <a:off x="4491441" y="3365501"/>
            <a:ext cx="3966757" cy="958732"/>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dirty="0"/>
              <a:t>Skull bone</a:t>
            </a:r>
            <a:endParaRPr kumimoji="1" lang="ja-JP" altLang="en-US" b="0" dirty="0"/>
          </a:p>
        </p:txBody>
      </p:sp>
      <p:sp>
        <p:nvSpPr>
          <p:cNvPr id="14" name="楕円 13">
            <a:extLst>
              <a:ext uri="{FF2B5EF4-FFF2-40B4-BE49-F238E27FC236}">
                <a16:creationId xmlns:a16="http://schemas.microsoft.com/office/drawing/2014/main" id="{62FB7457-C55A-384B-E1B3-3C38F8CAA708}"/>
              </a:ext>
            </a:extLst>
          </p:cNvPr>
          <p:cNvSpPr/>
          <p:nvPr/>
        </p:nvSpPr>
        <p:spPr>
          <a:xfrm>
            <a:off x="2787185" y="4355079"/>
            <a:ext cx="3109256" cy="339693"/>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electrodes</a:t>
            </a:r>
            <a:endParaRPr kumimoji="1" lang="ja-JP" altLang="en-US" dirty="0"/>
          </a:p>
        </p:txBody>
      </p:sp>
      <p:sp>
        <p:nvSpPr>
          <p:cNvPr id="15" name="フリーフォーム: 図形 14">
            <a:extLst>
              <a:ext uri="{FF2B5EF4-FFF2-40B4-BE49-F238E27FC236}">
                <a16:creationId xmlns:a16="http://schemas.microsoft.com/office/drawing/2014/main" id="{2F3BDA13-1AF7-34AD-1BB1-1AF7B3CF91C5}"/>
              </a:ext>
            </a:extLst>
          </p:cNvPr>
          <p:cNvSpPr/>
          <p:nvPr/>
        </p:nvSpPr>
        <p:spPr>
          <a:xfrm>
            <a:off x="4291343" y="3322622"/>
            <a:ext cx="117695" cy="1059255"/>
          </a:xfrm>
          <a:custGeom>
            <a:avLst/>
            <a:gdLst>
              <a:gd name="connsiteX0" fmla="*/ 117695 w 117695"/>
              <a:gd name="connsiteY0" fmla="*/ 0 h 1059255"/>
              <a:gd name="connsiteX1" fmla="*/ 72427 w 117695"/>
              <a:gd name="connsiteY1" fmla="*/ 9053 h 1059255"/>
              <a:gd name="connsiteX2" fmla="*/ 0 w 117695"/>
              <a:gd name="connsiteY2" fmla="*/ 325925 h 1059255"/>
              <a:gd name="connsiteX3" fmla="*/ 9053 w 117695"/>
              <a:gd name="connsiteY3" fmla="*/ 497940 h 1059255"/>
              <a:gd name="connsiteX4" fmla="*/ 54320 w 117695"/>
              <a:gd name="connsiteY4" fmla="*/ 606582 h 1059255"/>
              <a:gd name="connsiteX5" fmla="*/ 72427 w 117695"/>
              <a:gd name="connsiteY5" fmla="*/ 679010 h 1059255"/>
              <a:gd name="connsiteX6" fmla="*/ 81481 w 117695"/>
              <a:gd name="connsiteY6" fmla="*/ 724277 h 1059255"/>
              <a:gd name="connsiteX7" fmla="*/ 63374 w 117695"/>
              <a:gd name="connsiteY7" fmla="*/ 1059255 h 10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95" h="1059255">
                <a:moveTo>
                  <a:pt x="117695" y="0"/>
                </a:moveTo>
                <a:cubicBezTo>
                  <a:pt x="102606" y="3018"/>
                  <a:pt x="77653" y="-5420"/>
                  <a:pt x="72427" y="9053"/>
                </a:cubicBezTo>
                <a:cubicBezTo>
                  <a:pt x="35627" y="110960"/>
                  <a:pt x="0" y="325925"/>
                  <a:pt x="0" y="325925"/>
                </a:cubicBezTo>
                <a:cubicBezTo>
                  <a:pt x="3018" y="383263"/>
                  <a:pt x="2212" y="440931"/>
                  <a:pt x="9053" y="497940"/>
                </a:cubicBezTo>
                <a:cubicBezTo>
                  <a:pt x="14804" y="545868"/>
                  <a:pt x="38520" y="562340"/>
                  <a:pt x="54320" y="606582"/>
                </a:cubicBezTo>
                <a:cubicBezTo>
                  <a:pt x="62690" y="630018"/>
                  <a:pt x="66831" y="654762"/>
                  <a:pt x="72427" y="679010"/>
                </a:cubicBezTo>
                <a:cubicBezTo>
                  <a:pt x="75887" y="694004"/>
                  <a:pt x="81847" y="708893"/>
                  <a:pt x="81481" y="724277"/>
                </a:cubicBezTo>
                <a:cubicBezTo>
                  <a:pt x="78819" y="836068"/>
                  <a:pt x="69410" y="947596"/>
                  <a:pt x="63374" y="1059255"/>
                </a:cubicBezTo>
              </a:path>
            </a:pathLst>
          </a:cu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C9F3CB39-87ED-1EB4-D25E-0CA5B7A36486}"/>
              </a:ext>
            </a:extLst>
          </p:cNvPr>
          <p:cNvSpPr/>
          <p:nvPr/>
        </p:nvSpPr>
        <p:spPr>
          <a:xfrm>
            <a:off x="405616" y="1927051"/>
            <a:ext cx="1984291" cy="72847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Receiver</a:t>
            </a:r>
          </a:p>
          <a:p>
            <a:pPr algn="ctr"/>
            <a:r>
              <a:rPr kumimoji="1" lang="en-US" altLang="ja-JP" dirty="0"/>
              <a:t>Device</a:t>
            </a:r>
            <a:endParaRPr kumimoji="1" lang="ja-JP" altLang="en-US" dirty="0"/>
          </a:p>
        </p:txBody>
      </p:sp>
      <p:sp>
        <p:nvSpPr>
          <p:cNvPr id="17" name="テキスト ボックス 16">
            <a:extLst>
              <a:ext uri="{FF2B5EF4-FFF2-40B4-BE49-F238E27FC236}">
                <a16:creationId xmlns:a16="http://schemas.microsoft.com/office/drawing/2014/main" id="{51DBB56A-6474-21DF-89DA-4729BD4EEC3D}"/>
              </a:ext>
            </a:extLst>
          </p:cNvPr>
          <p:cNvSpPr txBox="1"/>
          <p:nvPr/>
        </p:nvSpPr>
        <p:spPr>
          <a:xfrm>
            <a:off x="1885233" y="2677021"/>
            <a:ext cx="1732721" cy="593823"/>
          </a:xfrm>
          <a:prstGeom prst="rect">
            <a:avLst/>
          </a:prstGeom>
          <a:noFill/>
        </p:spPr>
        <p:txBody>
          <a:bodyPr wrap="square">
            <a:spAutoFit/>
          </a:bodyPr>
          <a:lstStyle/>
          <a:p>
            <a:r>
              <a:rPr lang="en-US" altLang="ja-JP" dirty="0"/>
              <a:t>&lt;10mm</a:t>
            </a:r>
            <a:endParaRPr lang="ja-JP" altLang="en-US" dirty="0"/>
          </a:p>
        </p:txBody>
      </p:sp>
      <p:sp>
        <p:nvSpPr>
          <p:cNvPr id="19" name="テキスト ボックス 18">
            <a:extLst>
              <a:ext uri="{FF2B5EF4-FFF2-40B4-BE49-F238E27FC236}">
                <a16:creationId xmlns:a16="http://schemas.microsoft.com/office/drawing/2014/main" id="{23464096-D900-62CC-6742-F296A08591A4}"/>
              </a:ext>
            </a:extLst>
          </p:cNvPr>
          <p:cNvSpPr txBox="1"/>
          <p:nvPr/>
        </p:nvSpPr>
        <p:spPr>
          <a:xfrm>
            <a:off x="3104615" y="992647"/>
            <a:ext cx="3370204" cy="923330"/>
          </a:xfrm>
          <a:prstGeom prst="rect">
            <a:avLst/>
          </a:prstGeom>
          <a:noFill/>
        </p:spPr>
        <p:txBody>
          <a:bodyPr wrap="square">
            <a:spAutoFit/>
          </a:bodyPr>
          <a:lstStyle/>
          <a:p>
            <a:r>
              <a:rPr lang="en-US" altLang="ja-JP" dirty="0">
                <a:solidFill>
                  <a:srgbClr val="FF0000"/>
                </a:solidFill>
              </a:rPr>
              <a:t>Receiver can be placed any where on body like on arm, wrist, neck etc.</a:t>
            </a:r>
            <a:endParaRPr kumimoji="1" lang="en-US" altLang="ja-JP" dirty="0">
              <a:solidFill>
                <a:srgbClr val="FF0000"/>
              </a:solidFill>
            </a:endParaRPr>
          </a:p>
        </p:txBody>
      </p:sp>
      <p:sp>
        <p:nvSpPr>
          <p:cNvPr id="2" name="日付プレースホルダー 1">
            <a:extLst>
              <a:ext uri="{FF2B5EF4-FFF2-40B4-BE49-F238E27FC236}">
                <a16:creationId xmlns:a16="http://schemas.microsoft.com/office/drawing/2014/main" id="{A6F267BF-19BE-AE53-6C06-7DF673915F68}"/>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497817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49</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S2.2 (A) implant(head) to on-body</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3060060" y="176385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1" strike="noStrike" dirty="0">
                          <a:solidFill>
                            <a:srgbClr val="0000FF"/>
                          </a:solidFill>
                        </a:rPr>
                        <a:t>Implant(head) to on-body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pic>
        <p:nvPicPr>
          <p:cNvPr id="11" name="図 10">
            <a:extLst>
              <a:ext uri="{FF2B5EF4-FFF2-40B4-BE49-F238E27FC236}">
                <a16:creationId xmlns:a16="http://schemas.microsoft.com/office/drawing/2014/main" id="{30B20030-0539-0D1E-E77B-1B6B8DEA0171}"/>
              </a:ext>
            </a:extLst>
          </p:cNvPr>
          <p:cNvPicPr>
            <a:picLocks noChangeAspect="1"/>
          </p:cNvPicPr>
          <p:nvPr/>
        </p:nvPicPr>
        <p:blipFill>
          <a:blip r:embed="rId2"/>
          <a:stretch>
            <a:fillRect/>
          </a:stretch>
        </p:blipFill>
        <p:spPr>
          <a:xfrm>
            <a:off x="627211" y="3493521"/>
            <a:ext cx="7810500" cy="2714625"/>
          </a:xfrm>
          <a:prstGeom prst="rect">
            <a:avLst/>
          </a:prstGeom>
        </p:spPr>
      </p:pic>
      <p:sp>
        <p:nvSpPr>
          <p:cNvPr id="3" name="日付プレースホルダー 2">
            <a:extLst>
              <a:ext uri="{FF2B5EF4-FFF2-40B4-BE49-F238E27FC236}">
                <a16:creationId xmlns:a16="http://schemas.microsoft.com/office/drawing/2014/main" id="{E8E91656-08AB-A8E1-AE16-E03C3B6B6F0D}"/>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99825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159343" y="1665098"/>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3791365" y="1927143"/>
            <a:ext cx="5276274" cy="2641354"/>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149582" y="4529592"/>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3" name="吹き出し: 四角形 2">
            <a:extLst>
              <a:ext uri="{FF2B5EF4-FFF2-40B4-BE49-F238E27FC236}">
                <a16:creationId xmlns:a16="http://schemas.microsoft.com/office/drawing/2014/main" id="{CC9FCDF7-84A7-536E-14B0-EC7897552539}"/>
              </a:ext>
            </a:extLst>
          </p:cNvPr>
          <p:cNvSpPr/>
          <p:nvPr/>
        </p:nvSpPr>
        <p:spPr>
          <a:xfrm>
            <a:off x="7002439" y="629896"/>
            <a:ext cx="2082695" cy="1274131"/>
          </a:xfrm>
          <a:prstGeom prst="wedgeRectCallout">
            <a:avLst>
              <a:gd name="adj1" fmla="val -9530"/>
              <a:gd name="adj2" fmla="val 72448"/>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No definition of UWB channel models for implant devices</a:t>
            </a:r>
            <a:endParaRPr kumimoji="1" lang="ja-JP" altLang="en-US" dirty="0"/>
          </a:p>
        </p:txBody>
      </p:sp>
      <p:sp>
        <p:nvSpPr>
          <p:cNvPr id="4" name="日付プレースホルダー 3">
            <a:extLst>
              <a:ext uri="{FF2B5EF4-FFF2-40B4-BE49-F238E27FC236}">
                <a16:creationId xmlns:a16="http://schemas.microsoft.com/office/drawing/2014/main" id="{50C18A83-6C39-5417-8F3C-E7E9C65C3794}"/>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75174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50</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S2.2 (B,C) implant(head) to on-body</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3060060" y="1763855"/>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1" strike="noStrike" dirty="0">
                          <a:solidFill>
                            <a:srgbClr val="0000FF"/>
                          </a:solidFill>
                        </a:rPr>
                        <a:t>Implant(head) to on-body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tx1"/>
                          </a:solidFill>
                        </a:rPr>
                        <a:t>Body surface to body surface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grpSp>
        <p:nvGrpSpPr>
          <p:cNvPr id="26" name="グループ化 25">
            <a:extLst>
              <a:ext uri="{FF2B5EF4-FFF2-40B4-BE49-F238E27FC236}">
                <a16:creationId xmlns:a16="http://schemas.microsoft.com/office/drawing/2014/main" id="{285F8E14-EF27-A269-4B48-23117907FD57}"/>
              </a:ext>
            </a:extLst>
          </p:cNvPr>
          <p:cNvGrpSpPr/>
          <p:nvPr/>
        </p:nvGrpSpPr>
        <p:grpSpPr>
          <a:xfrm>
            <a:off x="93122" y="3525857"/>
            <a:ext cx="4350912" cy="2368799"/>
            <a:chOff x="420624" y="1898778"/>
            <a:chExt cx="6486144" cy="2785681"/>
          </a:xfrm>
        </p:grpSpPr>
        <p:grpSp>
          <p:nvGrpSpPr>
            <p:cNvPr id="27" name="グループ化 26">
              <a:extLst>
                <a:ext uri="{FF2B5EF4-FFF2-40B4-BE49-F238E27FC236}">
                  <a16:creationId xmlns:a16="http://schemas.microsoft.com/office/drawing/2014/main" id="{F549FA07-29DA-AF98-71F1-DF16C9732F6C}"/>
                </a:ext>
              </a:extLst>
            </p:cNvPr>
            <p:cNvGrpSpPr/>
            <p:nvPr/>
          </p:nvGrpSpPr>
          <p:grpSpPr>
            <a:xfrm>
              <a:off x="420624" y="2368334"/>
              <a:ext cx="6486144" cy="2316125"/>
              <a:chOff x="342899" y="1922753"/>
              <a:chExt cx="3562351" cy="1440530"/>
            </a:xfrm>
          </p:grpSpPr>
          <p:sp>
            <p:nvSpPr>
              <p:cNvPr id="36" name="正方形/長方形 35">
                <a:extLst>
                  <a:ext uri="{FF2B5EF4-FFF2-40B4-BE49-F238E27FC236}">
                    <a16:creationId xmlns:a16="http://schemas.microsoft.com/office/drawing/2014/main" id="{DA736001-0DCD-806C-E183-C35E8B07A06A}"/>
                  </a:ext>
                </a:extLst>
              </p:cNvPr>
              <p:cNvSpPr/>
              <p:nvPr/>
            </p:nvSpPr>
            <p:spPr>
              <a:xfrm>
                <a:off x="342899" y="2972079"/>
                <a:ext cx="3562351" cy="391204"/>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37" name="正方形/長方形 36">
                <a:extLst>
                  <a:ext uri="{FF2B5EF4-FFF2-40B4-BE49-F238E27FC236}">
                    <a16:creationId xmlns:a16="http://schemas.microsoft.com/office/drawing/2014/main" id="{5CA26B77-00BF-1FFD-2E83-995017DDB403}"/>
                  </a:ext>
                </a:extLst>
              </p:cNvPr>
              <p:cNvSpPr/>
              <p:nvPr/>
            </p:nvSpPr>
            <p:spPr>
              <a:xfrm>
                <a:off x="342899" y="1922753"/>
                <a:ext cx="3562350" cy="292043"/>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b="0" dirty="0"/>
                  <a:t>Skin</a:t>
                </a:r>
                <a:r>
                  <a:rPr lang="ja-JP" altLang="en-US" sz="1400" b="0" dirty="0"/>
                  <a:t> </a:t>
                </a:r>
                <a:r>
                  <a:rPr kumimoji="1" lang="en-US" altLang="ja-JP" sz="1400" b="0" dirty="0"/>
                  <a:t>tissues</a:t>
                </a:r>
                <a:endParaRPr kumimoji="1" lang="ja-JP" altLang="en-US" sz="1400" b="0" dirty="0"/>
              </a:p>
            </p:txBody>
          </p:sp>
          <p:sp>
            <p:nvSpPr>
              <p:cNvPr id="38" name="正方形/長方形 37">
                <a:extLst>
                  <a:ext uri="{FF2B5EF4-FFF2-40B4-BE49-F238E27FC236}">
                    <a16:creationId xmlns:a16="http://schemas.microsoft.com/office/drawing/2014/main" id="{BF64761C-C842-683F-B84C-4934AC01FE6E}"/>
                  </a:ext>
                </a:extLst>
              </p:cNvPr>
              <p:cNvSpPr/>
              <p:nvPr/>
            </p:nvSpPr>
            <p:spPr>
              <a:xfrm>
                <a:off x="342899" y="2238262"/>
                <a:ext cx="3562349" cy="511233"/>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b="0" dirty="0"/>
                  <a:t>Skull bone</a:t>
                </a:r>
                <a:endParaRPr kumimoji="1" lang="ja-JP" altLang="en-US" sz="1400" b="0" dirty="0"/>
              </a:p>
            </p:txBody>
          </p:sp>
        </p:grpSp>
        <p:sp>
          <p:nvSpPr>
            <p:cNvPr id="28" name="テキスト ボックス 27">
              <a:extLst>
                <a:ext uri="{FF2B5EF4-FFF2-40B4-BE49-F238E27FC236}">
                  <a16:creationId xmlns:a16="http://schemas.microsoft.com/office/drawing/2014/main" id="{65F4EBD6-FED3-58FA-57EA-E6BBD1C4EABD}"/>
                </a:ext>
              </a:extLst>
            </p:cNvPr>
            <p:cNvSpPr txBox="1"/>
            <p:nvPr/>
          </p:nvSpPr>
          <p:spPr>
            <a:xfrm>
              <a:off x="4358079" y="2379396"/>
              <a:ext cx="1732721" cy="380176"/>
            </a:xfrm>
            <a:prstGeom prst="rect">
              <a:avLst/>
            </a:prstGeom>
            <a:noFill/>
          </p:spPr>
          <p:txBody>
            <a:bodyPr wrap="square">
              <a:spAutoFit/>
            </a:bodyPr>
            <a:lstStyle/>
            <a:p>
              <a:r>
                <a:rPr lang="en-US" altLang="ja-JP" sz="1400" dirty="0"/>
                <a:t>&lt;10mm</a:t>
              </a:r>
              <a:endParaRPr lang="ja-JP" altLang="en-US" sz="1400" dirty="0"/>
            </a:p>
          </p:txBody>
        </p:sp>
        <p:sp>
          <p:nvSpPr>
            <p:cNvPr id="29" name="正方形/長方形 28">
              <a:extLst>
                <a:ext uri="{FF2B5EF4-FFF2-40B4-BE49-F238E27FC236}">
                  <a16:creationId xmlns:a16="http://schemas.microsoft.com/office/drawing/2014/main" id="{83E30015-3BF3-2CAA-42B9-B2D3E0AEE800}"/>
                </a:ext>
              </a:extLst>
            </p:cNvPr>
            <p:cNvSpPr/>
            <p:nvPr/>
          </p:nvSpPr>
          <p:spPr>
            <a:xfrm>
              <a:off x="5476461" y="3773157"/>
              <a:ext cx="1430304" cy="728470"/>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30" name="楕円 29">
              <a:extLst>
                <a:ext uri="{FF2B5EF4-FFF2-40B4-BE49-F238E27FC236}">
                  <a16:creationId xmlns:a16="http://schemas.microsoft.com/office/drawing/2014/main" id="{511F1622-FD5A-ACD9-858F-5EB67778B5F0}"/>
                </a:ext>
              </a:extLst>
            </p:cNvPr>
            <p:cNvSpPr/>
            <p:nvPr/>
          </p:nvSpPr>
          <p:spPr>
            <a:xfrm>
              <a:off x="895175" y="1898778"/>
              <a:ext cx="2294492" cy="469555"/>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Receiver</a:t>
              </a:r>
              <a:endParaRPr kumimoji="1" lang="ja-JP" altLang="en-US" sz="1400" dirty="0"/>
            </a:p>
          </p:txBody>
        </p:sp>
        <p:sp>
          <p:nvSpPr>
            <p:cNvPr id="31" name="楕円 30">
              <a:extLst>
                <a:ext uri="{FF2B5EF4-FFF2-40B4-BE49-F238E27FC236}">
                  <a16:creationId xmlns:a16="http://schemas.microsoft.com/office/drawing/2014/main" id="{BC8D647A-C260-CC60-B041-93BEBAC2821E}"/>
                </a:ext>
              </a:extLst>
            </p:cNvPr>
            <p:cNvSpPr/>
            <p:nvPr/>
          </p:nvSpPr>
          <p:spPr>
            <a:xfrm>
              <a:off x="4077192" y="3722530"/>
              <a:ext cx="2463815" cy="332941"/>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Tx antenna</a:t>
              </a:r>
              <a:endParaRPr kumimoji="1" lang="ja-JP" altLang="en-US" sz="1400" dirty="0"/>
            </a:p>
          </p:txBody>
        </p:sp>
        <p:sp>
          <p:nvSpPr>
            <p:cNvPr id="32" name="正方形/長方形 31">
              <a:extLst>
                <a:ext uri="{FF2B5EF4-FFF2-40B4-BE49-F238E27FC236}">
                  <a16:creationId xmlns:a16="http://schemas.microsoft.com/office/drawing/2014/main" id="{7E1D0190-BB8C-5CE4-7759-CD9B4ADDBEC0}"/>
                </a:ext>
              </a:extLst>
            </p:cNvPr>
            <p:cNvSpPr/>
            <p:nvPr/>
          </p:nvSpPr>
          <p:spPr>
            <a:xfrm>
              <a:off x="420624" y="3773157"/>
              <a:ext cx="1762462" cy="728470"/>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33" name="楕円 32">
              <a:extLst>
                <a:ext uri="{FF2B5EF4-FFF2-40B4-BE49-F238E27FC236}">
                  <a16:creationId xmlns:a16="http://schemas.microsoft.com/office/drawing/2014/main" id="{2F18BBE6-4DD3-6F27-1642-51015AECAA24}"/>
                </a:ext>
              </a:extLst>
            </p:cNvPr>
            <p:cNvSpPr/>
            <p:nvPr/>
          </p:nvSpPr>
          <p:spPr>
            <a:xfrm>
              <a:off x="628460" y="3687377"/>
              <a:ext cx="2294492" cy="335983"/>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electrodes</a:t>
              </a:r>
              <a:endParaRPr kumimoji="1" lang="ja-JP" altLang="en-US" sz="1400" dirty="0"/>
            </a:p>
          </p:txBody>
        </p:sp>
        <p:sp>
          <p:nvSpPr>
            <p:cNvPr id="34" name="テキスト ボックス 33">
              <a:extLst>
                <a:ext uri="{FF2B5EF4-FFF2-40B4-BE49-F238E27FC236}">
                  <a16:creationId xmlns:a16="http://schemas.microsoft.com/office/drawing/2014/main" id="{A689D17E-D45E-F1F5-6CE2-0478126809F3}"/>
                </a:ext>
              </a:extLst>
            </p:cNvPr>
            <p:cNvSpPr txBox="1"/>
            <p:nvPr/>
          </p:nvSpPr>
          <p:spPr>
            <a:xfrm>
              <a:off x="1296355" y="4207857"/>
              <a:ext cx="4571999" cy="380176"/>
            </a:xfrm>
            <a:prstGeom prst="rect">
              <a:avLst/>
            </a:prstGeom>
            <a:noFill/>
          </p:spPr>
          <p:txBody>
            <a:bodyPr wrap="square">
              <a:spAutoFit/>
            </a:bodyPr>
            <a:lstStyle/>
            <a:p>
              <a:pPr algn="ctr"/>
              <a:r>
                <a:rPr lang="en-US" altLang="ja-JP" sz="1400" b="0" dirty="0">
                  <a:latin typeface="+mn-lt"/>
                  <a:ea typeface="+mn-ea"/>
                </a:rPr>
                <a:t>Brain</a:t>
              </a:r>
              <a:endParaRPr lang="ja-JP" altLang="en-US" sz="1400" b="0" dirty="0">
                <a:latin typeface="+mn-lt"/>
                <a:ea typeface="+mn-ea"/>
              </a:endParaRPr>
            </a:p>
          </p:txBody>
        </p:sp>
        <p:sp>
          <p:nvSpPr>
            <p:cNvPr id="35" name="フリーフォーム: 図形 34">
              <a:extLst>
                <a:ext uri="{FF2B5EF4-FFF2-40B4-BE49-F238E27FC236}">
                  <a16:creationId xmlns:a16="http://schemas.microsoft.com/office/drawing/2014/main" id="{7B9BB602-81F3-910E-2ED4-33553100E290}"/>
                </a:ext>
              </a:extLst>
            </p:cNvPr>
            <p:cNvSpPr/>
            <p:nvPr/>
          </p:nvSpPr>
          <p:spPr>
            <a:xfrm rot="16200000">
              <a:off x="3464827" y="3293524"/>
              <a:ext cx="70487" cy="1154238"/>
            </a:xfrm>
            <a:custGeom>
              <a:avLst/>
              <a:gdLst>
                <a:gd name="connsiteX0" fmla="*/ 117695 w 117695"/>
                <a:gd name="connsiteY0" fmla="*/ 0 h 1059255"/>
                <a:gd name="connsiteX1" fmla="*/ 72427 w 117695"/>
                <a:gd name="connsiteY1" fmla="*/ 9053 h 1059255"/>
                <a:gd name="connsiteX2" fmla="*/ 0 w 117695"/>
                <a:gd name="connsiteY2" fmla="*/ 325925 h 1059255"/>
                <a:gd name="connsiteX3" fmla="*/ 9053 w 117695"/>
                <a:gd name="connsiteY3" fmla="*/ 497940 h 1059255"/>
                <a:gd name="connsiteX4" fmla="*/ 54320 w 117695"/>
                <a:gd name="connsiteY4" fmla="*/ 606582 h 1059255"/>
                <a:gd name="connsiteX5" fmla="*/ 72427 w 117695"/>
                <a:gd name="connsiteY5" fmla="*/ 679010 h 1059255"/>
                <a:gd name="connsiteX6" fmla="*/ 81481 w 117695"/>
                <a:gd name="connsiteY6" fmla="*/ 724277 h 1059255"/>
                <a:gd name="connsiteX7" fmla="*/ 63374 w 117695"/>
                <a:gd name="connsiteY7" fmla="*/ 1059255 h 10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95" h="1059255">
                  <a:moveTo>
                    <a:pt x="117695" y="0"/>
                  </a:moveTo>
                  <a:cubicBezTo>
                    <a:pt x="102606" y="3018"/>
                    <a:pt x="77653" y="-5420"/>
                    <a:pt x="72427" y="9053"/>
                  </a:cubicBezTo>
                  <a:cubicBezTo>
                    <a:pt x="35627" y="110960"/>
                    <a:pt x="0" y="325925"/>
                    <a:pt x="0" y="325925"/>
                  </a:cubicBezTo>
                  <a:cubicBezTo>
                    <a:pt x="3018" y="383263"/>
                    <a:pt x="2212" y="440931"/>
                    <a:pt x="9053" y="497940"/>
                  </a:cubicBezTo>
                  <a:cubicBezTo>
                    <a:pt x="14804" y="545868"/>
                    <a:pt x="38520" y="562340"/>
                    <a:pt x="54320" y="606582"/>
                  </a:cubicBezTo>
                  <a:cubicBezTo>
                    <a:pt x="62690" y="630018"/>
                    <a:pt x="66831" y="654762"/>
                    <a:pt x="72427" y="679010"/>
                  </a:cubicBezTo>
                  <a:cubicBezTo>
                    <a:pt x="75887" y="694004"/>
                    <a:pt x="81847" y="708893"/>
                    <a:pt x="81481" y="724277"/>
                  </a:cubicBezTo>
                  <a:cubicBezTo>
                    <a:pt x="78819" y="836068"/>
                    <a:pt x="69410" y="947596"/>
                    <a:pt x="63374" y="1059255"/>
                  </a:cubicBezTo>
                </a:path>
              </a:pathLst>
            </a:cu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sz="1400"/>
            </a:p>
          </p:txBody>
        </p:sp>
      </p:grpSp>
      <p:grpSp>
        <p:nvGrpSpPr>
          <p:cNvPr id="39" name="グループ化 38">
            <a:extLst>
              <a:ext uri="{FF2B5EF4-FFF2-40B4-BE49-F238E27FC236}">
                <a16:creationId xmlns:a16="http://schemas.microsoft.com/office/drawing/2014/main" id="{38D7A82E-D083-2D59-3E15-B729834F9982}"/>
              </a:ext>
            </a:extLst>
          </p:cNvPr>
          <p:cNvGrpSpPr/>
          <p:nvPr/>
        </p:nvGrpSpPr>
        <p:grpSpPr>
          <a:xfrm>
            <a:off x="4680668" y="3493521"/>
            <a:ext cx="4238752" cy="2412467"/>
            <a:chOff x="1207008" y="1711810"/>
            <a:chExt cx="6578472" cy="3744109"/>
          </a:xfrm>
        </p:grpSpPr>
        <p:sp>
          <p:nvSpPr>
            <p:cNvPr id="40" name="正方形/長方形 39">
              <a:extLst>
                <a:ext uri="{FF2B5EF4-FFF2-40B4-BE49-F238E27FC236}">
                  <a16:creationId xmlns:a16="http://schemas.microsoft.com/office/drawing/2014/main" id="{EB9E4736-868C-18D5-7ABB-588D01A5B9F5}"/>
                </a:ext>
              </a:extLst>
            </p:cNvPr>
            <p:cNvSpPr/>
            <p:nvPr/>
          </p:nvSpPr>
          <p:spPr>
            <a:xfrm>
              <a:off x="6102668" y="3162784"/>
              <a:ext cx="1626488" cy="1041986"/>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41" name="正方形/長方形 40">
              <a:extLst>
                <a:ext uri="{FF2B5EF4-FFF2-40B4-BE49-F238E27FC236}">
                  <a16:creationId xmlns:a16="http://schemas.microsoft.com/office/drawing/2014/main" id="{ED4E9CE0-298A-DD4D-6FA3-F8A5CD0CD137}"/>
                </a:ext>
              </a:extLst>
            </p:cNvPr>
            <p:cNvSpPr/>
            <p:nvPr/>
          </p:nvSpPr>
          <p:spPr>
            <a:xfrm>
              <a:off x="1207008" y="4658574"/>
              <a:ext cx="6486144" cy="797345"/>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42" name="正方形/長方形 41">
              <a:extLst>
                <a:ext uri="{FF2B5EF4-FFF2-40B4-BE49-F238E27FC236}">
                  <a16:creationId xmlns:a16="http://schemas.microsoft.com/office/drawing/2014/main" id="{8C9EDB46-09F4-3445-C790-36280BADBBF9}"/>
                </a:ext>
              </a:extLst>
            </p:cNvPr>
            <p:cNvSpPr/>
            <p:nvPr/>
          </p:nvSpPr>
          <p:spPr>
            <a:xfrm>
              <a:off x="1207008" y="2307048"/>
              <a:ext cx="6486142" cy="59523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b="0" dirty="0"/>
                <a:t>Skin</a:t>
              </a:r>
              <a:r>
                <a:rPr lang="ja-JP" altLang="en-US" sz="1400" b="0" dirty="0"/>
                <a:t> </a:t>
              </a:r>
              <a:r>
                <a:rPr kumimoji="1" lang="en-US" altLang="ja-JP" sz="1400" b="0" dirty="0"/>
                <a:t>tissues</a:t>
              </a:r>
              <a:endParaRPr kumimoji="1" lang="ja-JP" altLang="en-US" sz="1400" b="0" dirty="0"/>
            </a:p>
          </p:txBody>
        </p:sp>
        <p:sp>
          <p:nvSpPr>
            <p:cNvPr id="43" name="正方形/長方形 42">
              <a:extLst>
                <a:ext uri="{FF2B5EF4-FFF2-40B4-BE49-F238E27FC236}">
                  <a16:creationId xmlns:a16="http://schemas.microsoft.com/office/drawing/2014/main" id="{AA3D0E50-BEFB-E202-D282-6B0ED836A7FB}"/>
                </a:ext>
              </a:extLst>
            </p:cNvPr>
            <p:cNvSpPr/>
            <p:nvPr/>
          </p:nvSpPr>
          <p:spPr>
            <a:xfrm>
              <a:off x="1207008" y="3162784"/>
              <a:ext cx="4687824" cy="1041986"/>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44" name="テキスト ボックス 43">
              <a:extLst>
                <a:ext uri="{FF2B5EF4-FFF2-40B4-BE49-F238E27FC236}">
                  <a16:creationId xmlns:a16="http://schemas.microsoft.com/office/drawing/2014/main" id="{D72EE550-E7FC-24FD-990B-3659A8E64F92}"/>
                </a:ext>
              </a:extLst>
            </p:cNvPr>
            <p:cNvSpPr txBox="1"/>
            <p:nvPr/>
          </p:nvSpPr>
          <p:spPr>
            <a:xfrm>
              <a:off x="5467550" y="2372690"/>
              <a:ext cx="1732721" cy="477665"/>
            </a:xfrm>
            <a:prstGeom prst="rect">
              <a:avLst/>
            </a:prstGeom>
            <a:noFill/>
          </p:spPr>
          <p:txBody>
            <a:bodyPr wrap="square">
              <a:spAutoFit/>
            </a:bodyPr>
            <a:lstStyle/>
            <a:p>
              <a:r>
                <a:rPr lang="en-US" altLang="ja-JP" sz="1400" dirty="0"/>
                <a:t>&lt;10mm</a:t>
              </a:r>
              <a:endParaRPr lang="ja-JP" altLang="en-US" sz="1400" dirty="0"/>
            </a:p>
          </p:txBody>
        </p:sp>
        <p:sp>
          <p:nvSpPr>
            <p:cNvPr id="45" name="正方形/長方形 44">
              <a:extLst>
                <a:ext uri="{FF2B5EF4-FFF2-40B4-BE49-F238E27FC236}">
                  <a16:creationId xmlns:a16="http://schemas.microsoft.com/office/drawing/2014/main" id="{DF75E7CD-04F9-E583-A80F-EA79C083D01A}"/>
                </a:ext>
              </a:extLst>
            </p:cNvPr>
            <p:cNvSpPr/>
            <p:nvPr/>
          </p:nvSpPr>
          <p:spPr>
            <a:xfrm>
              <a:off x="6262845" y="4300697"/>
              <a:ext cx="1430304" cy="923453"/>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46" name="楕円 45">
              <a:extLst>
                <a:ext uri="{FF2B5EF4-FFF2-40B4-BE49-F238E27FC236}">
                  <a16:creationId xmlns:a16="http://schemas.microsoft.com/office/drawing/2014/main" id="{E6776EC1-15ED-2A73-4E27-B5749C2DA76C}"/>
                </a:ext>
              </a:extLst>
            </p:cNvPr>
            <p:cNvSpPr/>
            <p:nvPr/>
          </p:nvSpPr>
          <p:spPr>
            <a:xfrm>
              <a:off x="1681559" y="1711810"/>
              <a:ext cx="2294492" cy="595237"/>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Receiver</a:t>
              </a:r>
              <a:endParaRPr kumimoji="1" lang="ja-JP" altLang="en-US" sz="1400" dirty="0"/>
            </a:p>
          </p:txBody>
        </p:sp>
        <p:sp>
          <p:nvSpPr>
            <p:cNvPr id="47" name="楕円 46">
              <a:extLst>
                <a:ext uri="{FF2B5EF4-FFF2-40B4-BE49-F238E27FC236}">
                  <a16:creationId xmlns:a16="http://schemas.microsoft.com/office/drawing/2014/main" id="{35AC02DC-C096-53EC-3FAC-83CE9D157906}"/>
                </a:ext>
              </a:extLst>
            </p:cNvPr>
            <p:cNvSpPr/>
            <p:nvPr/>
          </p:nvSpPr>
          <p:spPr>
            <a:xfrm>
              <a:off x="5102002" y="2821576"/>
              <a:ext cx="2463815" cy="422056"/>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Tx antenna</a:t>
              </a:r>
              <a:endParaRPr kumimoji="1" lang="ja-JP" altLang="en-US" sz="1400" dirty="0"/>
            </a:p>
          </p:txBody>
        </p:sp>
        <p:sp>
          <p:nvSpPr>
            <p:cNvPr id="48" name="正方形/長方形 47">
              <a:extLst>
                <a:ext uri="{FF2B5EF4-FFF2-40B4-BE49-F238E27FC236}">
                  <a16:creationId xmlns:a16="http://schemas.microsoft.com/office/drawing/2014/main" id="{3B700A55-1C79-2586-6C7C-15277895BB2F}"/>
                </a:ext>
              </a:extLst>
            </p:cNvPr>
            <p:cNvSpPr/>
            <p:nvPr/>
          </p:nvSpPr>
          <p:spPr>
            <a:xfrm>
              <a:off x="1207008" y="4300697"/>
              <a:ext cx="1762462" cy="923453"/>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b="0" dirty="0"/>
            </a:p>
          </p:txBody>
        </p:sp>
        <p:sp>
          <p:nvSpPr>
            <p:cNvPr id="49" name="楕円 48">
              <a:extLst>
                <a:ext uri="{FF2B5EF4-FFF2-40B4-BE49-F238E27FC236}">
                  <a16:creationId xmlns:a16="http://schemas.microsoft.com/office/drawing/2014/main" id="{D98D8B08-7542-0617-A294-ADB3E887A27F}"/>
                </a:ext>
              </a:extLst>
            </p:cNvPr>
            <p:cNvSpPr/>
            <p:nvPr/>
          </p:nvSpPr>
          <p:spPr>
            <a:xfrm>
              <a:off x="1414844" y="4191957"/>
              <a:ext cx="2294492" cy="425913"/>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electrodes</a:t>
              </a:r>
              <a:endParaRPr kumimoji="1" lang="ja-JP" altLang="en-US" sz="1400" dirty="0"/>
            </a:p>
          </p:txBody>
        </p:sp>
        <p:sp>
          <p:nvSpPr>
            <p:cNvPr id="50" name="テキスト ボックス 49">
              <a:extLst>
                <a:ext uri="{FF2B5EF4-FFF2-40B4-BE49-F238E27FC236}">
                  <a16:creationId xmlns:a16="http://schemas.microsoft.com/office/drawing/2014/main" id="{C4FEC334-27EF-DEEF-B0D5-10DB8CF3B853}"/>
                </a:ext>
              </a:extLst>
            </p:cNvPr>
            <p:cNvSpPr txBox="1"/>
            <p:nvPr/>
          </p:nvSpPr>
          <p:spPr>
            <a:xfrm>
              <a:off x="2082738" y="4851749"/>
              <a:ext cx="4572000" cy="477665"/>
            </a:xfrm>
            <a:prstGeom prst="rect">
              <a:avLst/>
            </a:prstGeom>
            <a:noFill/>
          </p:spPr>
          <p:txBody>
            <a:bodyPr wrap="square">
              <a:spAutoFit/>
            </a:bodyPr>
            <a:lstStyle/>
            <a:p>
              <a:pPr algn="ctr"/>
              <a:r>
                <a:rPr lang="en-US" altLang="ja-JP" sz="1400" b="0" dirty="0">
                  <a:latin typeface="+mn-lt"/>
                  <a:ea typeface="+mn-ea"/>
                </a:rPr>
                <a:t>Brain</a:t>
              </a:r>
              <a:endParaRPr lang="ja-JP" altLang="en-US" sz="1400" b="0" dirty="0">
                <a:latin typeface="+mn-lt"/>
                <a:ea typeface="+mn-ea"/>
              </a:endParaRPr>
            </a:p>
          </p:txBody>
        </p:sp>
        <p:sp>
          <p:nvSpPr>
            <p:cNvPr id="51" name="フリーフォーム: 図形 50">
              <a:extLst>
                <a:ext uri="{FF2B5EF4-FFF2-40B4-BE49-F238E27FC236}">
                  <a16:creationId xmlns:a16="http://schemas.microsoft.com/office/drawing/2014/main" id="{82F93769-8510-6F18-FD63-351A50810D10}"/>
                </a:ext>
              </a:extLst>
            </p:cNvPr>
            <p:cNvSpPr/>
            <p:nvPr/>
          </p:nvSpPr>
          <p:spPr>
            <a:xfrm>
              <a:off x="5974648" y="3224715"/>
              <a:ext cx="89354" cy="1154238"/>
            </a:xfrm>
            <a:custGeom>
              <a:avLst/>
              <a:gdLst>
                <a:gd name="connsiteX0" fmla="*/ 117695 w 117695"/>
                <a:gd name="connsiteY0" fmla="*/ 0 h 1059255"/>
                <a:gd name="connsiteX1" fmla="*/ 72427 w 117695"/>
                <a:gd name="connsiteY1" fmla="*/ 9053 h 1059255"/>
                <a:gd name="connsiteX2" fmla="*/ 0 w 117695"/>
                <a:gd name="connsiteY2" fmla="*/ 325925 h 1059255"/>
                <a:gd name="connsiteX3" fmla="*/ 9053 w 117695"/>
                <a:gd name="connsiteY3" fmla="*/ 497940 h 1059255"/>
                <a:gd name="connsiteX4" fmla="*/ 54320 w 117695"/>
                <a:gd name="connsiteY4" fmla="*/ 606582 h 1059255"/>
                <a:gd name="connsiteX5" fmla="*/ 72427 w 117695"/>
                <a:gd name="connsiteY5" fmla="*/ 679010 h 1059255"/>
                <a:gd name="connsiteX6" fmla="*/ 81481 w 117695"/>
                <a:gd name="connsiteY6" fmla="*/ 724277 h 1059255"/>
                <a:gd name="connsiteX7" fmla="*/ 63374 w 117695"/>
                <a:gd name="connsiteY7" fmla="*/ 1059255 h 10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95" h="1059255">
                  <a:moveTo>
                    <a:pt x="117695" y="0"/>
                  </a:moveTo>
                  <a:cubicBezTo>
                    <a:pt x="102606" y="3018"/>
                    <a:pt x="77653" y="-5420"/>
                    <a:pt x="72427" y="9053"/>
                  </a:cubicBezTo>
                  <a:cubicBezTo>
                    <a:pt x="35627" y="110960"/>
                    <a:pt x="0" y="325925"/>
                    <a:pt x="0" y="325925"/>
                  </a:cubicBezTo>
                  <a:cubicBezTo>
                    <a:pt x="3018" y="383263"/>
                    <a:pt x="2212" y="440931"/>
                    <a:pt x="9053" y="497940"/>
                  </a:cubicBezTo>
                  <a:cubicBezTo>
                    <a:pt x="14804" y="545868"/>
                    <a:pt x="38520" y="562340"/>
                    <a:pt x="54320" y="606582"/>
                  </a:cubicBezTo>
                  <a:cubicBezTo>
                    <a:pt x="62690" y="630018"/>
                    <a:pt x="66831" y="654762"/>
                    <a:pt x="72427" y="679010"/>
                  </a:cubicBezTo>
                  <a:cubicBezTo>
                    <a:pt x="75887" y="694004"/>
                    <a:pt x="81847" y="708893"/>
                    <a:pt x="81481" y="724277"/>
                  </a:cubicBezTo>
                  <a:cubicBezTo>
                    <a:pt x="78819" y="836068"/>
                    <a:pt x="69410" y="947596"/>
                    <a:pt x="63374" y="1059255"/>
                  </a:cubicBezTo>
                </a:path>
              </a:pathLst>
            </a:cu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sz="1400"/>
            </a:p>
          </p:txBody>
        </p:sp>
        <p:sp>
          <p:nvSpPr>
            <p:cNvPr id="52" name="テキスト ボックス 51">
              <a:extLst>
                <a:ext uri="{FF2B5EF4-FFF2-40B4-BE49-F238E27FC236}">
                  <a16:creationId xmlns:a16="http://schemas.microsoft.com/office/drawing/2014/main" id="{13355473-FAE5-7284-433D-77C874BF2E70}"/>
                </a:ext>
              </a:extLst>
            </p:cNvPr>
            <p:cNvSpPr txBox="1"/>
            <p:nvPr/>
          </p:nvSpPr>
          <p:spPr>
            <a:xfrm>
              <a:off x="3218243" y="3356088"/>
              <a:ext cx="1890648" cy="477665"/>
            </a:xfrm>
            <a:prstGeom prst="rect">
              <a:avLst/>
            </a:prstGeom>
            <a:noFill/>
          </p:spPr>
          <p:txBody>
            <a:bodyPr wrap="square">
              <a:spAutoFit/>
            </a:bodyPr>
            <a:lstStyle/>
            <a:p>
              <a:pPr algn="ctr"/>
              <a:r>
                <a:rPr lang="en-US" altLang="ja-JP" sz="1400" b="0" dirty="0">
                  <a:latin typeface="+mn-lt"/>
                  <a:ea typeface="+mn-ea"/>
                </a:rPr>
                <a:t>Skull bone</a:t>
              </a:r>
              <a:endParaRPr lang="ja-JP" altLang="en-US" sz="1400" b="0" dirty="0">
                <a:latin typeface="+mn-lt"/>
                <a:ea typeface="+mn-ea"/>
              </a:endParaRPr>
            </a:p>
          </p:txBody>
        </p:sp>
        <p:sp>
          <p:nvSpPr>
            <p:cNvPr id="53" name="テキスト ボックス 52">
              <a:extLst>
                <a:ext uri="{FF2B5EF4-FFF2-40B4-BE49-F238E27FC236}">
                  <a16:creationId xmlns:a16="http://schemas.microsoft.com/office/drawing/2014/main" id="{953E35C3-77C5-2102-4EDE-D1E7E92A63FD}"/>
                </a:ext>
              </a:extLst>
            </p:cNvPr>
            <p:cNvSpPr txBox="1"/>
            <p:nvPr/>
          </p:nvSpPr>
          <p:spPr>
            <a:xfrm>
              <a:off x="5894832" y="3356088"/>
              <a:ext cx="1890648" cy="477665"/>
            </a:xfrm>
            <a:prstGeom prst="rect">
              <a:avLst/>
            </a:prstGeom>
            <a:noFill/>
          </p:spPr>
          <p:txBody>
            <a:bodyPr wrap="square">
              <a:spAutoFit/>
            </a:bodyPr>
            <a:lstStyle/>
            <a:p>
              <a:pPr algn="ctr"/>
              <a:r>
                <a:rPr lang="en-US" altLang="ja-JP" sz="1400" b="0" dirty="0">
                  <a:latin typeface="+mn-lt"/>
                  <a:ea typeface="+mn-ea"/>
                </a:rPr>
                <a:t>Skull bone</a:t>
              </a:r>
              <a:endParaRPr lang="ja-JP" altLang="en-US" sz="1400" b="0" dirty="0">
                <a:latin typeface="+mn-lt"/>
                <a:ea typeface="+mn-ea"/>
              </a:endParaRPr>
            </a:p>
          </p:txBody>
        </p:sp>
        <p:sp>
          <p:nvSpPr>
            <p:cNvPr id="54" name="楕円 53">
              <a:extLst>
                <a:ext uri="{FF2B5EF4-FFF2-40B4-BE49-F238E27FC236}">
                  <a16:creationId xmlns:a16="http://schemas.microsoft.com/office/drawing/2014/main" id="{1F4E7887-3D69-88FA-415F-3EC896154B95}"/>
                </a:ext>
              </a:extLst>
            </p:cNvPr>
            <p:cNvSpPr/>
            <p:nvPr/>
          </p:nvSpPr>
          <p:spPr>
            <a:xfrm>
              <a:off x="4390255" y="4191957"/>
              <a:ext cx="2419641" cy="425913"/>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transmitter</a:t>
              </a:r>
              <a:endParaRPr kumimoji="1" lang="ja-JP" altLang="en-US" sz="1400" dirty="0"/>
            </a:p>
          </p:txBody>
        </p:sp>
        <p:sp>
          <p:nvSpPr>
            <p:cNvPr id="55" name="フリーフォーム: 図形 54">
              <a:extLst>
                <a:ext uri="{FF2B5EF4-FFF2-40B4-BE49-F238E27FC236}">
                  <a16:creationId xmlns:a16="http://schemas.microsoft.com/office/drawing/2014/main" id="{095415BC-327D-C863-318C-4DF590DDC209}"/>
                </a:ext>
              </a:extLst>
            </p:cNvPr>
            <p:cNvSpPr/>
            <p:nvPr/>
          </p:nvSpPr>
          <p:spPr>
            <a:xfrm rot="5400000">
              <a:off x="3989209" y="4025566"/>
              <a:ext cx="89354" cy="744758"/>
            </a:xfrm>
            <a:custGeom>
              <a:avLst/>
              <a:gdLst>
                <a:gd name="connsiteX0" fmla="*/ 117695 w 117695"/>
                <a:gd name="connsiteY0" fmla="*/ 0 h 1059255"/>
                <a:gd name="connsiteX1" fmla="*/ 72427 w 117695"/>
                <a:gd name="connsiteY1" fmla="*/ 9053 h 1059255"/>
                <a:gd name="connsiteX2" fmla="*/ 0 w 117695"/>
                <a:gd name="connsiteY2" fmla="*/ 325925 h 1059255"/>
                <a:gd name="connsiteX3" fmla="*/ 9053 w 117695"/>
                <a:gd name="connsiteY3" fmla="*/ 497940 h 1059255"/>
                <a:gd name="connsiteX4" fmla="*/ 54320 w 117695"/>
                <a:gd name="connsiteY4" fmla="*/ 606582 h 1059255"/>
                <a:gd name="connsiteX5" fmla="*/ 72427 w 117695"/>
                <a:gd name="connsiteY5" fmla="*/ 679010 h 1059255"/>
                <a:gd name="connsiteX6" fmla="*/ 81481 w 117695"/>
                <a:gd name="connsiteY6" fmla="*/ 724277 h 1059255"/>
                <a:gd name="connsiteX7" fmla="*/ 63374 w 117695"/>
                <a:gd name="connsiteY7" fmla="*/ 1059255 h 10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95" h="1059255">
                  <a:moveTo>
                    <a:pt x="117695" y="0"/>
                  </a:moveTo>
                  <a:cubicBezTo>
                    <a:pt x="102606" y="3018"/>
                    <a:pt x="77653" y="-5420"/>
                    <a:pt x="72427" y="9053"/>
                  </a:cubicBezTo>
                  <a:cubicBezTo>
                    <a:pt x="35627" y="110960"/>
                    <a:pt x="0" y="325925"/>
                    <a:pt x="0" y="325925"/>
                  </a:cubicBezTo>
                  <a:cubicBezTo>
                    <a:pt x="3018" y="383263"/>
                    <a:pt x="2212" y="440931"/>
                    <a:pt x="9053" y="497940"/>
                  </a:cubicBezTo>
                  <a:cubicBezTo>
                    <a:pt x="14804" y="545868"/>
                    <a:pt x="38520" y="562340"/>
                    <a:pt x="54320" y="606582"/>
                  </a:cubicBezTo>
                  <a:cubicBezTo>
                    <a:pt x="62690" y="630018"/>
                    <a:pt x="66831" y="654762"/>
                    <a:pt x="72427" y="679010"/>
                  </a:cubicBezTo>
                  <a:cubicBezTo>
                    <a:pt x="75887" y="694004"/>
                    <a:pt x="81847" y="708893"/>
                    <a:pt x="81481" y="724277"/>
                  </a:cubicBezTo>
                  <a:cubicBezTo>
                    <a:pt x="78819" y="836068"/>
                    <a:pt x="69410" y="947596"/>
                    <a:pt x="63374" y="1059255"/>
                  </a:cubicBezTo>
                </a:path>
              </a:pathLst>
            </a:cu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sz="1400"/>
            </a:p>
          </p:txBody>
        </p:sp>
      </p:grpSp>
      <p:sp>
        <p:nvSpPr>
          <p:cNvPr id="3" name="日付プレースホルダー 2">
            <a:extLst>
              <a:ext uri="{FF2B5EF4-FFF2-40B4-BE49-F238E27FC236}">
                <a16:creationId xmlns:a16="http://schemas.microsoft.com/office/drawing/2014/main" id="{DAE84E0D-45FA-39F1-EEC7-B9171BE65C78}"/>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485739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51</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S4.1 ― on-body(head) to on-body</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4790440" y="1660038"/>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1" strike="noStrike" dirty="0">
                          <a:solidFill>
                            <a:srgbClr val="0000FF"/>
                          </a:solidFill>
                        </a:rPr>
                        <a:t>Body surface to body surface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tx1"/>
                          </a:solidFill>
                        </a:rPr>
                        <a:t>Body Surface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grpSp>
        <p:nvGrpSpPr>
          <p:cNvPr id="24" name="グループ化 23">
            <a:extLst>
              <a:ext uri="{FF2B5EF4-FFF2-40B4-BE49-F238E27FC236}">
                <a16:creationId xmlns:a16="http://schemas.microsoft.com/office/drawing/2014/main" id="{D35DDA9F-146D-A819-442E-88BDDAAF26DE}"/>
              </a:ext>
            </a:extLst>
          </p:cNvPr>
          <p:cNvGrpSpPr/>
          <p:nvPr/>
        </p:nvGrpSpPr>
        <p:grpSpPr>
          <a:xfrm>
            <a:off x="685800" y="1819178"/>
            <a:ext cx="3814983" cy="4495648"/>
            <a:chOff x="521937" y="2090628"/>
            <a:chExt cx="3494104" cy="4117518"/>
          </a:xfrm>
        </p:grpSpPr>
        <p:sp>
          <p:nvSpPr>
            <p:cNvPr id="3" name="楕円 2">
              <a:extLst>
                <a:ext uri="{FF2B5EF4-FFF2-40B4-BE49-F238E27FC236}">
                  <a16:creationId xmlns:a16="http://schemas.microsoft.com/office/drawing/2014/main" id="{83AC8C4D-B6AD-5825-880A-F0036D4C0CC1}"/>
                </a:ext>
              </a:extLst>
            </p:cNvPr>
            <p:cNvSpPr/>
            <p:nvPr/>
          </p:nvSpPr>
          <p:spPr>
            <a:xfrm>
              <a:off x="1600603" y="2497131"/>
              <a:ext cx="695704" cy="717001"/>
            </a:xfrm>
            <a:prstGeom prst="ellipse">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5" name="四角形: 角を丸くする 4">
              <a:extLst>
                <a:ext uri="{FF2B5EF4-FFF2-40B4-BE49-F238E27FC236}">
                  <a16:creationId xmlns:a16="http://schemas.microsoft.com/office/drawing/2014/main" id="{581BF6A2-21E1-B2E3-AB59-2F880162AA36}"/>
                </a:ext>
              </a:extLst>
            </p:cNvPr>
            <p:cNvSpPr/>
            <p:nvPr/>
          </p:nvSpPr>
          <p:spPr>
            <a:xfrm>
              <a:off x="1536711" y="3214132"/>
              <a:ext cx="879097"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2" name="四角形: 角を丸くする 11">
              <a:extLst>
                <a:ext uri="{FF2B5EF4-FFF2-40B4-BE49-F238E27FC236}">
                  <a16:creationId xmlns:a16="http://schemas.microsoft.com/office/drawing/2014/main" id="{3BDACFF8-A773-E0FD-88A4-5D6BEFA28F09}"/>
                </a:ext>
              </a:extLst>
            </p:cNvPr>
            <p:cNvSpPr/>
            <p:nvPr/>
          </p:nvSpPr>
          <p:spPr>
            <a:xfrm>
              <a:off x="1529612" y="4690138"/>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3" name="四角形: 角を丸くする 12">
              <a:extLst>
                <a:ext uri="{FF2B5EF4-FFF2-40B4-BE49-F238E27FC236}">
                  <a16:creationId xmlns:a16="http://schemas.microsoft.com/office/drawing/2014/main" id="{C1800F89-B857-F516-3381-B5CCB27D6D97}"/>
                </a:ext>
              </a:extLst>
            </p:cNvPr>
            <p:cNvSpPr/>
            <p:nvPr/>
          </p:nvSpPr>
          <p:spPr>
            <a:xfrm>
              <a:off x="2004065" y="4690137"/>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5" name="四角形: 角を丸くする 14">
              <a:extLst>
                <a:ext uri="{FF2B5EF4-FFF2-40B4-BE49-F238E27FC236}">
                  <a16:creationId xmlns:a16="http://schemas.microsoft.com/office/drawing/2014/main" id="{2D9D33C9-9F2E-A27A-63F6-DBA970D2358B}"/>
                </a:ext>
              </a:extLst>
            </p:cNvPr>
            <p:cNvSpPr/>
            <p:nvPr/>
          </p:nvSpPr>
          <p:spPr>
            <a:xfrm rot="1329632">
              <a:off x="1213516" y="3236906"/>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6" name="四角形: 角を丸くする 15">
              <a:extLst>
                <a:ext uri="{FF2B5EF4-FFF2-40B4-BE49-F238E27FC236}">
                  <a16:creationId xmlns:a16="http://schemas.microsoft.com/office/drawing/2014/main" id="{D2CEB265-9FAA-BFF0-8E43-985BDD57AB0E}"/>
                </a:ext>
              </a:extLst>
            </p:cNvPr>
            <p:cNvSpPr/>
            <p:nvPr/>
          </p:nvSpPr>
          <p:spPr>
            <a:xfrm rot="19800000">
              <a:off x="2556643" y="3214132"/>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7" name="フリーフォーム: 図形 16">
              <a:extLst>
                <a:ext uri="{FF2B5EF4-FFF2-40B4-BE49-F238E27FC236}">
                  <a16:creationId xmlns:a16="http://schemas.microsoft.com/office/drawing/2014/main" id="{AF15BD70-C86A-AFE2-BAA3-9CADC1565161}"/>
                </a:ext>
              </a:extLst>
            </p:cNvPr>
            <p:cNvSpPr/>
            <p:nvPr/>
          </p:nvSpPr>
          <p:spPr>
            <a:xfrm>
              <a:off x="1649705" y="2557305"/>
              <a:ext cx="551174" cy="279396"/>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8" name="楕円 17">
              <a:extLst>
                <a:ext uri="{FF2B5EF4-FFF2-40B4-BE49-F238E27FC236}">
                  <a16:creationId xmlns:a16="http://schemas.microsoft.com/office/drawing/2014/main" id="{1DC5875A-C9A2-9542-8E5D-DF2FC9F7D737}"/>
                </a:ext>
              </a:extLst>
            </p:cNvPr>
            <p:cNvSpPr/>
            <p:nvPr/>
          </p:nvSpPr>
          <p:spPr>
            <a:xfrm>
              <a:off x="1809121" y="2421051"/>
              <a:ext cx="278667" cy="760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9" name="楕円 18">
              <a:extLst>
                <a:ext uri="{FF2B5EF4-FFF2-40B4-BE49-F238E27FC236}">
                  <a16:creationId xmlns:a16="http://schemas.microsoft.com/office/drawing/2014/main" id="{24100B40-44D3-E2C9-F0F0-B74EE8167B45}"/>
                </a:ext>
              </a:extLst>
            </p:cNvPr>
            <p:cNvSpPr/>
            <p:nvPr/>
          </p:nvSpPr>
          <p:spPr>
            <a:xfrm rot="18187829">
              <a:off x="1036427" y="3604544"/>
              <a:ext cx="410156" cy="210797"/>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0" name="テキスト ボックス 19">
              <a:extLst>
                <a:ext uri="{FF2B5EF4-FFF2-40B4-BE49-F238E27FC236}">
                  <a16:creationId xmlns:a16="http://schemas.microsoft.com/office/drawing/2014/main" id="{CD317E51-817F-750C-B845-0D78773379BB}"/>
                </a:ext>
              </a:extLst>
            </p:cNvPr>
            <p:cNvSpPr txBox="1"/>
            <p:nvPr/>
          </p:nvSpPr>
          <p:spPr>
            <a:xfrm>
              <a:off x="521937" y="3109850"/>
              <a:ext cx="1242329" cy="461665"/>
            </a:xfrm>
            <a:prstGeom prst="rect">
              <a:avLst/>
            </a:prstGeom>
            <a:noFill/>
          </p:spPr>
          <p:txBody>
            <a:bodyPr wrap="square">
              <a:spAutoFit/>
            </a:bodyPr>
            <a:lstStyle/>
            <a:p>
              <a:pPr algn="ctr"/>
              <a:r>
                <a:rPr kumimoji="1" lang="en-US" altLang="ja-JP" sz="1200" dirty="0"/>
                <a:t>Receiver</a:t>
              </a:r>
            </a:p>
            <a:p>
              <a:pPr algn="ctr"/>
              <a:r>
                <a:rPr kumimoji="1" lang="en-US" altLang="ja-JP" sz="1200" dirty="0"/>
                <a:t>Device</a:t>
              </a:r>
              <a:endParaRPr kumimoji="1" lang="ja-JP" altLang="en-US" sz="1200" dirty="0"/>
            </a:p>
          </p:txBody>
        </p:sp>
        <p:cxnSp>
          <p:nvCxnSpPr>
            <p:cNvPr id="21" name="直線コネクタ 20">
              <a:extLst>
                <a:ext uri="{FF2B5EF4-FFF2-40B4-BE49-F238E27FC236}">
                  <a16:creationId xmlns:a16="http://schemas.microsoft.com/office/drawing/2014/main" id="{C3C0AB02-2D4D-6B71-8E37-659467AF6ADE}"/>
                </a:ext>
              </a:extLst>
            </p:cNvPr>
            <p:cNvCxnSpPr>
              <a:cxnSpLocks/>
            </p:cNvCxnSpPr>
            <p:nvPr/>
          </p:nvCxnSpPr>
          <p:spPr>
            <a:xfrm flipV="1">
              <a:off x="2258236" y="2250073"/>
              <a:ext cx="370965" cy="148389"/>
            </a:xfrm>
            <a:prstGeom prst="line">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FEDA94EF-AABE-8695-7877-B5F3F928CEE2}"/>
                </a:ext>
              </a:extLst>
            </p:cNvPr>
            <p:cNvSpPr/>
            <p:nvPr/>
          </p:nvSpPr>
          <p:spPr>
            <a:xfrm>
              <a:off x="1703104" y="2349605"/>
              <a:ext cx="546310" cy="267830"/>
            </a:xfrm>
            <a:prstGeom prst="rect">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3" name="テキスト ボックス 22">
              <a:extLst>
                <a:ext uri="{FF2B5EF4-FFF2-40B4-BE49-F238E27FC236}">
                  <a16:creationId xmlns:a16="http://schemas.microsoft.com/office/drawing/2014/main" id="{DA472686-69BF-F20C-C58C-5EB46D8FC729}"/>
                </a:ext>
              </a:extLst>
            </p:cNvPr>
            <p:cNvSpPr txBox="1"/>
            <p:nvPr/>
          </p:nvSpPr>
          <p:spPr>
            <a:xfrm>
              <a:off x="2497422" y="2090628"/>
              <a:ext cx="1518619" cy="461665"/>
            </a:xfrm>
            <a:prstGeom prst="rect">
              <a:avLst/>
            </a:prstGeom>
            <a:noFill/>
          </p:spPr>
          <p:txBody>
            <a:bodyPr wrap="square">
              <a:spAutoFit/>
            </a:bodyPr>
            <a:lstStyle/>
            <a:p>
              <a:pPr algn="ctr"/>
              <a:r>
                <a:rPr kumimoji="1" lang="en-US" altLang="ja-JP" sz="1200" dirty="0"/>
                <a:t>On-body (head) transmitter device</a:t>
              </a:r>
              <a:endParaRPr kumimoji="1" lang="ja-JP" altLang="en-US" sz="1200" dirty="0"/>
            </a:p>
          </p:txBody>
        </p:sp>
      </p:grpSp>
      <p:sp>
        <p:nvSpPr>
          <p:cNvPr id="4" name="日付プレースホルダー 3">
            <a:extLst>
              <a:ext uri="{FF2B5EF4-FFF2-40B4-BE49-F238E27FC236}">
                <a16:creationId xmlns:a16="http://schemas.microsoft.com/office/drawing/2014/main" id="{94946ACB-4A8B-2E97-E5F2-885D5A0AC751}"/>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4214263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52</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209081" y="649854"/>
            <a:ext cx="8198150" cy="938815"/>
          </a:xfrm>
        </p:spPr>
        <p:txBody>
          <a:bodyPr/>
          <a:lstStyle/>
          <a:p>
            <a:r>
              <a:rPr lang="en-US" altLang="ja-JP" dirty="0"/>
              <a:t>Channel models for BMI and BCI</a:t>
            </a:r>
            <a:br>
              <a:rPr lang="en-US" altLang="ja-JP" dirty="0"/>
            </a:br>
            <a:r>
              <a:rPr lang="en-US" altLang="ja-JP" dirty="0"/>
              <a:t>S6.1 ― on-body(head) to external</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9" name="表 8">
            <a:extLst>
              <a:ext uri="{FF2B5EF4-FFF2-40B4-BE49-F238E27FC236}">
                <a16:creationId xmlns:a16="http://schemas.microsoft.com/office/drawing/2014/main" id="{CEF349F7-748E-0E3C-4C0D-BC57CEF01150}"/>
              </a:ext>
            </a:extLst>
          </p:cNvPr>
          <p:cNvGraphicFramePr>
            <a:graphicFrameLocks noGrp="1"/>
          </p:cNvGraphicFramePr>
          <p:nvPr/>
        </p:nvGraphicFramePr>
        <p:xfrm>
          <a:off x="4915080" y="1906006"/>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bg2"/>
                          </a:solidFill>
                        </a:rPr>
                        <a:t>Body surface to body surface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1" strike="noStrike" dirty="0">
                          <a:solidFill>
                            <a:srgbClr val="0000FF"/>
                          </a:solidFill>
                        </a:rPr>
                        <a:t>Body Surface to External for BCI</a:t>
                      </a:r>
                      <a:endParaRPr kumimoji="1" lang="ja-JP" altLang="en-US" sz="1100" b="1" strike="noStrike" dirty="0">
                        <a:solidFill>
                          <a:srgbClr val="0000FF"/>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0" i="0" u="none" strike="noStrike" cap="none" dirty="0">
                          <a:solidFill>
                            <a:schemeClr val="tx1"/>
                          </a:solidFill>
                          <a:effectLst/>
                          <a:latin typeface="+mn-lt"/>
                          <a:ea typeface="+mn-ea"/>
                          <a:cs typeface="+mn-cs"/>
                          <a:sym typeface="Arial"/>
                        </a:rPr>
                        <a:t>Implant to body surface for capsule endoscopy</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grpSp>
        <p:nvGrpSpPr>
          <p:cNvPr id="36" name="グループ化 35">
            <a:extLst>
              <a:ext uri="{FF2B5EF4-FFF2-40B4-BE49-F238E27FC236}">
                <a16:creationId xmlns:a16="http://schemas.microsoft.com/office/drawing/2014/main" id="{3278B7A0-D8C4-21E9-7516-232C9847F9E7}"/>
              </a:ext>
            </a:extLst>
          </p:cNvPr>
          <p:cNvGrpSpPr/>
          <p:nvPr/>
        </p:nvGrpSpPr>
        <p:grpSpPr>
          <a:xfrm>
            <a:off x="-68400" y="1954533"/>
            <a:ext cx="4854556" cy="4422196"/>
            <a:chOff x="2040232" y="1857705"/>
            <a:chExt cx="4854556" cy="4422196"/>
          </a:xfrm>
        </p:grpSpPr>
        <p:sp>
          <p:nvSpPr>
            <p:cNvPr id="8" name="楕円 7">
              <a:extLst>
                <a:ext uri="{FF2B5EF4-FFF2-40B4-BE49-F238E27FC236}">
                  <a16:creationId xmlns:a16="http://schemas.microsoft.com/office/drawing/2014/main" id="{31D4079C-9292-35A1-B116-5482CB2F2A6B}"/>
                </a:ext>
              </a:extLst>
            </p:cNvPr>
            <p:cNvSpPr/>
            <p:nvPr/>
          </p:nvSpPr>
          <p:spPr>
            <a:xfrm>
              <a:off x="5000513" y="2568886"/>
              <a:ext cx="695704" cy="717001"/>
            </a:xfrm>
            <a:prstGeom prst="ellipse">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1" name="四角形: 角を丸くする 10">
              <a:extLst>
                <a:ext uri="{FF2B5EF4-FFF2-40B4-BE49-F238E27FC236}">
                  <a16:creationId xmlns:a16="http://schemas.microsoft.com/office/drawing/2014/main" id="{A2EC4C70-D377-E08E-9017-D97D99147D43}"/>
                </a:ext>
              </a:extLst>
            </p:cNvPr>
            <p:cNvSpPr/>
            <p:nvPr/>
          </p:nvSpPr>
          <p:spPr>
            <a:xfrm>
              <a:off x="4936621" y="3285887"/>
              <a:ext cx="879097"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4" name="四角形: 角を丸くする 13">
              <a:extLst>
                <a:ext uri="{FF2B5EF4-FFF2-40B4-BE49-F238E27FC236}">
                  <a16:creationId xmlns:a16="http://schemas.microsoft.com/office/drawing/2014/main" id="{5A44DF3E-F693-708A-AE36-540B8A3C2FDA}"/>
                </a:ext>
              </a:extLst>
            </p:cNvPr>
            <p:cNvSpPr/>
            <p:nvPr/>
          </p:nvSpPr>
          <p:spPr>
            <a:xfrm>
              <a:off x="4929522" y="4761893"/>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5" name="四角形: 角を丸くする 24">
              <a:extLst>
                <a:ext uri="{FF2B5EF4-FFF2-40B4-BE49-F238E27FC236}">
                  <a16:creationId xmlns:a16="http://schemas.microsoft.com/office/drawing/2014/main" id="{368CCE7B-50A5-AFC7-08C9-9FB35A7F1017}"/>
                </a:ext>
              </a:extLst>
            </p:cNvPr>
            <p:cNvSpPr/>
            <p:nvPr/>
          </p:nvSpPr>
          <p:spPr>
            <a:xfrm>
              <a:off x="5403975" y="4761892"/>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6" name="四角形: 角を丸くする 25">
              <a:extLst>
                <a:ext uri="{FF2B5EF4-FFF2-40B4-BE49-F238E27FC236}">
                  <a16:creationId xmlns:a16="http://schemas.microsoft.com/office/drawing/2014/main" id="{34F9315F-CC75-B03C-9DA8-B10F0BC0C665}"/>
                </a:ext>
              </a:extLst>
            </p:cNvPr>
            <p:cNvSpPr/>
            <p:nvPr/>
          </p:nvSpPr>
          <p:spPr>
            <a:xfrm rot="1329632">
              <a:off x="4613426" y="3308661"/>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7" name="四角形: 角を丸くする 26">
              <a:extLst>
                <a:ext uri="{FF2B5EF4-FFF2-40B4-BE49-F238E27FC236}">
                  <a16:creationId xmlns:a16="http://schemas.microsoft.com/office/drawing/2014/main" id="{78CB61C7-21BC-661A-979E-9527A2F801A0}"/>
                </a:ext>
              </a:extLst>
            </p:cNvPr>
            <p:cNvSpPr/>
            <p:nvPr/>
          </p:nvSpPr>
          <p:spPr>
            <a:xfrm rot="19800000">
              <a:off x="5956553" y="3285887"/>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8" name="フリーフォーム: 図形 27">
              <a:extLst>
                <a:ext uri="{FF2B5EF4-FFF2-40B4-BE49-F238E27FC236}">
                  <a16:creationId xmlns:a16="http://schemas.microsoft.com/office/drawing/2014/main" id="{EA0A5606-B371-6EDD-7C32-B78C39269475}"/>
                </a:ext>
              </a:extLst>
            </p:cNvPr>
            <p:cNvSpPr/>
            <p:nvPr/>
          </p:nvSpPr>
          <p:spPr>
            <a:xfrm>
              <a:off x="5049615" y="2629060"/>
              <a:ext cx="551174" cy="279396"/>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9" name="楕円 28">
              <a:extLst>
                <a:ext uri="{FF2B5EF4-FFF2-40B4-BE49-F238E27FC236}">
                  <a16:creationId xmlns:a16="http://schemas.microsoft.com/office/drawing/2014/main" id="{436B94D7-BC30-CB61-0937-C081C1795FFA}"/>
                </a:ext>
              </a:extLst>
            </p:cNvPr>
            <p:cNvSpPr/>
            <p:nvPr/>
          </p:nvSpPr>
          <p:spPr>
            <a:xfrm>
              <a:off x="5209031" y="2492806"/>
              <a:ext cx="278667" cy="760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0" name="楕円 29">
              <a:extLst>
                <a:ext uri="{FF2B5EF4-FFF2-40B4-BE49-F238E27FC236}">
                  <a16:creationId xmlns:a16="http://schemas.microsoft.com/office/drawing/2014/main" id="{AAD3F2BE-6CC0-A713-278F-121E6088067B}"/>
                </a:ext>
              </a:extLst>
            </p:cNvPr>
            <p:cNvSpPr/>
            <p:nvPr/>
          </p:nvSpPr>
          <p:spPr>
            <a:xfrm>
              <a:off x="2922708" y="3346953"/>
              <a:ext cx="286540" cy="27204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1" name="テキスト ボックス 30">
              <a:extLst>
                <a:ext uri="{FF2B5EF4-FFF2-40B4-BE49-F238E27FC236}">
                  <a16:creationId xmlns:a16="http://schemas.microsoft.com/office/drawing/2014/main" id="{45C096DC-0435-EC3B-83A8-B29C22E92E84}"/>
                </a:ext>
              </a:extLst>
            </p:cNvPr>
            <p:cNvSpPr txBox="1"/>
            <p:nvPr/>
          </p:nvSpPr>
          <p:spPr>
            <a:xfrm>
              <a:off x="2040232" y="3278474"/>
              <a:ext cx="962888" cy="461665"/>
            </a:xfrm>
            <a:prstGeom prst="rect">
              <a:avLst/>
            </a:prstGeom>
            <a:noFill/>
          </p:spPr>
          <p:txBody>
            <a:bodyPr wrap="square">
              <a:spAutoFit/>
            </a:bodyPr>
            <a:lstStyle/>
            <a:p>
              <a:pPr algn="ctr"/>
              <a:r>
                <a:rPr kumimoji="1" lang="en-US" altLang="ja-JP" sz="1200" dirty="0"/>
                <a:t>Receiver</a:t>
              </a:r>
            </a:p>
            <a:p>
              <a:pPr algn="ctr"/>
              <a:r>
                <a:rPr kumimoji="1" lang="en-US" altLang="ja-JP" sz="1200" dirty="0"/>
                <a:t>Device</a:t>
              </a:r>
              <a:endParaRPr kumimoji="1" lang="ja-JP" altLang="en-US" sz="1200" dirty="0"/>
            </a:p>
          </p:txBody>
        </p:sp>
        <p:cxnSp>
          <p:nvCxnSpPr>
            <p:cNvPr id="32" name="直線コネクタ 31">
              <a:extLst>
                <a:ext uri="{FF2B5EF4-FFF2-40B4-BE49-F238E27FC236}">
                  <a16:creationId xmlns:a16="http://schemas.microsoft.com/office/drawing/2014/main" id="{9ED314EC-A953-4A49-7FBC-4AB29B5F1CAB}"/>
                </a:ext>
              </a:extLst>
            </p:cNvPr>
            <p:cNvCxnSpPr>
              <a:cxnSpLocks/>
            </p:cNvCxnSpPr>
            <p:nvPr/>
          </p:nvCxnSpPr>
          <p:spPr>
            <a:xfrm flipV="1">
              <a:off x="5658146" y="2321828"/>
              <a:ext cx="370965" cy="148389"/>
            </a:xfrm>
            <a:prstGeom prst="line">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正方形/長方形 32">
              <a:extLst>
                <a:ext uri="{FF2B5EF4-FFF2-40B4-BE49-F238E27FC236}">
                  <a16:creationId xmlns:a16="http://schemas.microsoft.com/office/drawing/2014/main" id="{FA64B9AC-EA00-ECB1-6E7B-EFD02128C553}"/>
                </a:ext>
              </a:extLst>
            </p:cNvPr>
            <p:cNvSpPr/>
            <p:nvPr/>
          </p:nvSpPr>
          <p:spPr>
            <a:xfrm>
              <a:off x="5103014" y="2421360"/>
              <a:ext cx="546310" cy="267830"/>
            </a:xfrm>
            <a:prstGeom prst="rect">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34" name="テキスト ボックス 33">
              <a:extLst>
                <a:ext uri="{FF2B5EF4-FFF2-40B4-BE49-F238E27FC236}">
                  <a16:creationId xmlns:a16="http://schemas.microsoft.com/office/drawing/2014/main" id="{CA8043D3-29E8-993D-73FA-46BEADE4AA53}"/>
                </a:ext>
              </a:extLst>
            </p:cNvPr>
            <p:cNvSpPr txBox="1"/>
            <p:nvPr/>
          </p:nvSpPr>
          <p:spPr>
            <a:xfrm>
              <a:off x="5376169" y="1857705"/>
              <a:ext cx="1518619" cy="461665"/>
            </a:xfrm>
            <a:prstGeom prst="rect">
              <a:avLst/>
            </a:prstGeom>
            <a:noFill/>
          </p:spPr>
          <p:txBody>
            <a:bodyPr wrap="square">
              <a:spAutoFit/>
            </a:bodyPr>
            <a:lstStyle/>
            <a:p>
              <a:pPr algn="ctr"/>
              <a:r>
                <a:rPr kumimoji="1" lang="en-US" altLang="ja-JP" sz="1200" dirty="0"/>
                <a:t>On-body (head) transmitter device</a:t>
              </a:r>
              <a:endParaRPr kumimoji="1" lang="ja-JP" altLang="en-US" sz="1200" dirty="0"/>
            </a:p>
          </p:txBody>
        </p:sp>
        <p:cxnSp>
          <p:nvCxnSpPr>
            <p:cNvPr id="35" name="直線矢印コネクタ 34">
              <a:extLst>
                <a:ext uri="{FF2B5EF4-FFF2-40B4-BE49-F238E27FC236}">
                  <a16:creationId xmlns:a16="http://schemas.microsoft.com/office/drawing/2014/main" id="{EDAB2C40-D168-3083-EB73-B40E0A2B7125}"/>
                </a:ext>
              </a:extLst>
            </p:cNvPr>
            <p:cNvCxnSpPr>
              <a:cxnSpLocks/>
              <a:stCxn id="29" idx="2"/>
              <a:endCxn id="30" idx="7"/>
            </p:cNvCxnSpPr>
            <p:nvPr/>
          </p:nvCxnSpPr>
          <p:spPr>
            <a:xfrm flipH="1">
              <a:off x="3167285" y="2530846"/>
              <a:ext cx="2041746" cy="85594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sp>
        <p:nvSpPr>
          <p:cNvPr id="3" name="日付プレースホルダー 2">
            <a:extLst>
              <a:ext uri="{FF2B5EF4-FFF2-40B4-BE49-F238E27FC236}">
                <a16:creationId xmlns:a16="http://schemas.microsoft.com/office/drawing/2014/main" id="{9619C8D8-01A3-2880-56EB-0502E106C075}"/>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647202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FA2BB765-EF52-47C7-96BB-68C49421F61F}"/>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BF0021C6-E82F-ACB7-69B3-CC2E6966830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53</a:t>
            </a:fld>
            <a:endParaRPr dirty="0"/>
          </a:p>
        </p:txBody>
      </p:sp>
      <p:sp>
        <p:nvSpPr>
          <p:cNvPr id="5" name="タイトル 4">
            <a:extLst>
              <a:ext uri="{FF2B5EF4-FFF2-40B4-BE49-F238E27FC236}">
                <a16:creationId xmlns:a16="http://schemas.microsoft.com/office/drawing/2014/main" id="{A3552F37-DE65-E7C9-8622-F494BF510BF9}"/>
              </a:ext>
            </a:extLst>
          </p:cNvPr>
          <p:cNvSpPr>
            <a:spLocks noGrp="1"/>
          </p:cNvSpPr>
          <p:nvPr>
            <p:ph type="title"/>
          </p:nvPr>
        </p:nvSpPr>
        <p:spPr/>
        <p:txBody>
          <a:bodyPr/>
          <a:lstStyle/>
          <a:p>
            <a:r>
              <a:rPr kumimoji="1" lang="en-US" altLang="ja-JP" dirty="0"/>
              <a:t>Future generation</a:t>
            </a:r>
            <a:endParaRPr kumimoji="1" lang="ja-JP" altLang="en-US" dirty="0"/>
          </a:p>
        </p:txBody>
      </p:sp>
      <p:grpSp>
        <p:nvGrpSpPr>
          <p:cNvPr id="6" name="グループ化 5">
            <a:extLst>
              <a:ext uri="{FF2B5EF4-FFF2-40B4-BE49-F238E27FC236}">
                <a16:creationId xmlns:a16="http://schemas.microsoft.com/office/drawing/2014/main" id="{53A6AAD9-1C20-0C04-F528-BD14B8A6A9DF}"/>
              </a:ext>
            </a:extLst>
          </p:cNvPr>
          <p:cNvGrpSpPr/>
          <p:nvPr/>
        </p:nvGrpSpPr>
        <p:grpSpPr>
          <a:xfrm>
            <a:off x="162962" y="2316682"/>
            <a:ext cx="8365402" cy="2707987"/>
            <a:chOff x="342899" y="1890627"/>
            <a:chExt cx="3562351" cy="1684251"/>
          </a:xfrm>
        </p:grpSpPr>
        <p:sp>
          <p:nvSpPr>
            <p:cNvPr id="7" name="正方形/長方形 6">
              <a:extLst>
                <a:ext uri="{FF2B5EF4-FFF2-40B4-BE49-F238E27FC236}">
                  <a16:creationId xmlns:a16="http://schemas.microsoft.com/office/drawing/2014/main" id="{B899B8CB-63D3-C171-3F42-D532F0CCACEF}"/>
                </a:ext>
              </a:extLst>
            </p:cNvPr>
            <p:cNvSpPr/>
            <p:nvPr/>
          </p:nvSpPr>
          <p:spPr>
            <a:xfrm>
              <a:off x="342899" y="3121801"/>
              <a:ext cx="3562351" cy="453077"/>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dirty="0"/>
                <a:t>Brain</a:t>
              </a:r>
              <a:endParaRPr kumimoji="1" lang="ja-JP" altLang="en-US" b="0" dirty="0"/>
            </a:p>
          </p:txBody>
        </p:sp>
        <p:sp>
          <p:nvSpPr>
            <p:cNvPr id="8" name="正方形/長方形 7">
              <a:extLst>
                <a:ext uri="{FF2B5EF4-FFF2-40B4-BE49-F238E27FC236}">
                  <a16:creationId xmlns:a16="http://schemas.microsoft.com/office/drawing/2014/main" id="{9814020E-6D09-57F2-0FB4-8662D40C7752}"/>
                </a:ext>
              </a:extLst>
            </p:cNvPr>
            <p:cNvSpPr/>
            <p:nvPr/>
          </p:nvSpPr>
          <p:spPr>
            <a:xfrm>
              <a:off x="342899" y="1890627"/>
              <a:ext cx="3562350" cy="292043"/>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dirty="0"/>
                <a:t>Skin</a:t>
              </a:r>
              <a:endParaRPr kumimoji="1" lang="ja-JP" altLang="en-US" b="0" dirty="0"/>
            </a:p>
          </p:txBody>
        </p:sp>
        <p:sp>
          <p:nvSpPr>
            <p:cNvPr id="9" name="正方形/長方形 8">
              <a:extLst>
                <a:ext uri="{FF2B5EF4-FFF2-40B4-BE49-F238E27FC236}">
                  <a16:creationId xmlns:a16="http://schemas.microsoft.com/office/drawing/2014/main" id="{B050A8FB-7936-5CFB-E2D0-CE5C63D1738C}"/>
                </a:ext>
              </a:extLst>
            </p:cNvPr>
            <p:cNvSpPr/>
            <p:nvPr/>
          </p:nvSpPr>
          <p:spPr>
            <a:xfrm>
              <a:off x="342899" y="2238262"/>
              <a:ext cx="3562349" cy="511233"/>
            </a:xfrm>
            <a:prstGeom prst="rect">
              <a:avLst/>
            </a:prstGeom>
            <a:solidFill>
              <a:schemeClr val="tx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b="0"/>
                <a:t>Skull bone</a:t>
              </a:r>
              <a:endParaRPr kumimoji="1" lang="ja-JP" altLang="en-US" b="0" dirty="0"/>
            </a:p>
          </p:txBody>
        </p:sp>
      </p:grpSp>
      <p:sp>
        <p:nvSpPr>
          <p:cNvPr id="11" name="楕円 10">
            <a:extLst>
              <a:ext uri="{FF2B5EF4-FFF2-40B4-BE49-F238E27FC236}">
                <a16:creationId xmlns:a16="http://schemas.microsoft.com/office/drawing/2014/main" id="{06BFD577-C248-9FE3-5304-4CC89E7141DA}"/>
              </a:ext>
            </a:extLst>
          </p:cNvPr>
          <p:cNvSpPr/>
          <p:nvPr/>
        </p:nvSpPr>
        <p:spPr>
          <a:xfrm>
            <a:off x="2583895" y="3657995"/>
            <a:ext cx="2294492" cy="469555"/>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Transmitter</a:t>
            </a:r>
            <a:endParaRPr kumimoji="1" lang="ja-JP" altLang="en-US" dirty="0"/>
          </a:p>
        </p:txBody>
      </p:sp>
      <p:sp>
        <p:nvSpPr>
          <p:cNvPr id="12" name="楕円 11">
            <a:extLst>
              <a:ext uri="{FF2B5EF4-FFF2-40B4-BE49-F238E27FC236}">
                <a16:creationId xmlns:a16="http://schemas.microsoft.com/office/drawing/2014/main" id="{27C6996A-ED20-B3CF-8D6C-CD5B5AE28102}"/>
              </a:ext>
            </a:extLst>
          </p:cNvPr>
          <p:cNvSpPr/>
          <p:nvPr/>
        </p:nvSpPr>
        <p:spPr>
          <a:xfrm>
            <a:off x="2183086" y="3993340"/>
            <a:ext cx="3109256" cy="339693"/>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electrodes</a:t>
            </a:r>
            <a:endParaRPr kumimoji="1" lang="ja-JP" altLang="en-US" dirty="0"/>
          </a:p>
        </p:txBody>
      </p:sp>
      <p:sp>
        <p:nvSpPr>
          <p:cNvPr id="13" name="テキスト ボックス 12">
            <a:extLst>
              <a:ext uri="{FF2B5EF4-FFF2-40B4-BE49-F238E27FC236}">
                <a16:creationId xmlns:a16="http://schemas.microsoft.com/office/drawing/2014/main" id="{6F5499E8-C848-9C3B-78AF-DBA7AE80296E}"/>
              </a:ext>
            </a:extLst>
          </p:cNvPr>
          <p:cNvSpPr txBox="1"/>
          <p:nvPr/>
        </p:nvSpPr>
        <p:spPr>
          <a:xfrm>
            <a:off x="4610100" y="2379396"/>
            <a:ext cx="1732721" cy="593823"/>
          </a:xfrm>
          <a:prstGeom prst="rect">
            <a:avLst/>
          </a:prstGeom>
          <a:noFill/>
        </p:spPr>
        <p:txBody>
          <a:bodyPr wrap="square">
            <a:spAutoFit/>
          </a:bodyPr>
          <a:lstStyle/>
          <a:p>
            <a:r>
              <a:rPr lang="en-US" altLang="ja-JP" dirty="0"/>
              <a:t>&lt;10mm</a:t>
            </a:r>
            <a:endParaRPr lang="ja-JP" altLang="en-US" dirty="0"/>
          </a:p>
        </p:txBody>
      </p:sp>
      <p:sp>
        <p:nvSpPr>
          <p:cNvPr id="16" name="正方形/長方形 15">
            <a:extLst>
              <a:ext uri="{FF2B5EF4-FFF2-40B4-BE49-F238E27FC236}">
                <a16:creationId xmlns:a16="http://schemas.microsoft.com/office/drawing/2014/main" id="{B106CEDB-9E2E-0D89-F403-BA20F8FF91D5}"/>
              </a:ext>
            </a:extLst>
          </p:cNvPr>
          <p:cNvSpPr/>
          <p:nvPr/>
        </p:nvSpPr>
        <p:spPr>
          <a:xfrm>
            <a:off x="162959" y="3773157"/>
            <a:ext cx="2020127" cy="728470"/>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b="0" dirty="0"/>
          </a:p>
        </p:txBody>
      </p:sp>
      <p:sp>
        <p:nvSpPr>
          <p:cNvPr id="18" name="正方形/長方形 17">
            <a:extLst>
              <a:ext uri="{FF2B5EF4-FFF2-40B4-BE49-F238E27FC236}">
                <a16:creationId xmlns:a16="http://schemas.microsoft.com/office/drawing/2014/main" id="{F9FA3A8B-6FF4-B1C8-A916-6B155BF82769}"/>
              </a:ext>
            </a:extLst>
          </p:cNvPr>
          <p:cNvSpPr/>
          <p:nvPr/>
        </p:nvSpPr>
        <p:spPr>
          <a:xfrm>
            <a:off x="5476460" y="3773157"/>
            <a:ext cx="3051901" cy="728470"/>
          </a:xfrm>
          <a:prstGeom prst="rect">
            <a:avLst/>
          </a:prstGeom>
          <a:solidFill>
            <a:srgbClr val="FF99FF"/>
          </a:solidFill>
          <a:ln>
            <a:no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b="0" dirty="0"/>
          </a:p>
        </p:txBody>
      </p:sp>
      <p:sp>
        <p:nvSpPr>
          <p:cNvPr id="19" name="楕円 18">
            <a:extLst>
              <a:ext uri="{FF2B5EF4-FFF2-40B4-BE49-F238E27FC236}">
                <a16:creationId xmlns:a16="http://schemas.microsoft.com/office/drawing/2014/main" id="{7BD68112-D693-4AFE-15E9-2374A6D8AEAA}"/>
              </a:ext>
            </a:extLst>
          </p:cNvPr>
          <p:cNvSpPr/>
          <p:nvPr/>
        </p:nvSpPr>
        <p:spPr>
          <a:xfrm>
            <a:off x="3424754" y="1802231"/>
            <a:ext cx="2294492" cy="469555"/>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Receiver</a:t>
            </a:r>
            <a:endParaRPr kumimoji="1" lang="ja-JP" altLang="en-US" dirty="0"/>
          </a:p>
        </p:txBody>
      </p:sp>
      <p:sp>
        <p:nvSpPr>
          <p:cNvPr id="14" name="テキスト ボックス 13">
            <a:extLst>
              <a:ext uri="{FF2B5EF4-FFF2-40B4-BE49-F238E27FC236}">
                <a16:creationId xmlns:a16="http://schemas.microsoft.com/office/drawing/2014/main" id="{CACD240F-F0BD-8BE9-4DC2-806C1B3F40DB}"/>
              </a:ext>
            </a:extLst>
          </p:cNvPr>
          <p:cNvSpPr txBox="1"/>
          <p:nvPr/>
        </p:nvSpPr>
        <p:spPr>
          <a:xfrm rot="19721063">
            <a:off x="1735156" y="3136307"/>
            <a:ext cx="5431291" cy="923330"/>
          </a:xfrm>
          <a:prstGeom prst="rect">
            <a:avLst/>
          </a:prstGeom>
          <a:solidFill>
            <a:srgbClr val="DDDDDD">
              <a:alpha val="56863"/>
            </a:srgbClr>
          </a:solidFill>
        </p:spPr>
        <p:txBody>
          <a:bodyPr wrap="square">
            <a:spAutoFit/>
          </a:bodyPr>
          <a:lstStyle/>
          <a:p>
            <a:pPr algn="ctr"/>
            <a:r>
              <a:rPr kumimoji="1" lang="en-US" altLang="ja-JP" sz="5400" dirty="0">
                <a:solidFill>
                  <a:srgbClr val="FF0000"/>
                </a:solidFill>
              </a:rPr>
              <a:t>Future</a:t>
            </a:r>
            <a:endParaRPr kumimoji="1" lang="ja-JP" altLang="en-US" sz="5400" dirty="0">
              <a:solidFill>
                <a:srgbClr val="FF0000"/>
              </a:solidFill>
            </a:endParaRPr>
          </a:p>
        </p:txBody>
      </p:sp>
      <p:sp>
        <p:nvSpPr>
          <p:cNvPr id="2" name="日付プレースホルダー 1">
            <a:extLst>
              <a:ext uri="{FF2B5EF4-FFF2-40B4-BE49-F238E27FC236}">
                <a16:creationId xmlns:a16="http://schemas.microsoft.com/office/drawing/2014/main" id="{191E541F-F43F-C8C6-4362-4CC5D5630A2C}"/>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28977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54</a:t>
            </a:fld>
            <a:endParaRPr dirty="0"/>
          </a:p>
        </p:txBody>
      </p:sp>
      <p:sp>
        <p:nvSpPr>
          <p:cNvPr id="12" name="タイトル 11">
            <a:extLst>
              <a:ext uri="{FF2B5EF4-FFF2-40B4-BE49-F238E27FC236}">
                <a16:creationId xmlns:a16="http://schemas.microsoft.com/office/drawing/2014/main" id="{28C785BE-4C26-CD46-3D45-7061589FBFF7}"/>
              </a:ext>
            </a:extLst>
          </p:cNvPr>
          <p:cNvSpPr>
            <a:spLocks noGrp="1"/>
          </p:cNvSpPr>
          <p:nvPr>
            <p:ph type="title"/>
          </p:nvPr>
        </p:nvSpPr>
        <p:spPr>
          <a:xfrm>
            <a:off x="135050" y="623342"/>
            <a:ext cx="8664918" cy="1024390"/>
          </a:xfrm>
        </p:spPr>
        <p:txBody>
          <a:bodyPr/>
          <a:lstStyle/>
          <a:p>
            <a:r>
              <a:rPr kumimoji="0" lang="en-US" altLang="ja-JP" kern="0" dirty="0"/>
              <a:t>Channel models and scenarios for capsule endoscopy S.2.1</a:t>
            </a:r>
            <a:endParaRPr lang="ja-JP" alt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テキスト ボックス 33">
            <a:extLst>
              <a:ext uri="{FF2B5EF4-FFF2-40B4-BE49-F238E27FC236}">
                <a16:creationId xmlns:a16="http://schemas.microsoft.com/office/drawing/2014/main" id="{7C9FCF8D-C03B-4144-B869-2B007082DFE0}"/>
              </a:ext>
            </a:extLst>
          </p:cNvPr>
          <p:cNvSpPr txBox="1"/>
          <p:nvPr/>
        </p:nvSpPr>
        <p:spPr>
          <a:xfrm>
            <a:off x="-272283" y="4889004"/>
            <a:ext cx="2831093" cy="369332"/>
          </a:xfrm>
          <a:prstGeom prst="rect">
            <a:avLst/>
          </a:prstGeom>
          <a:noFill/>
        </p:spPr>
        <p:txBody>
          <a:bodyPr wrap="square">
            <a:spAutoFit/>
          </a:bodyPr>
          <a:lstStyle/>
          <a:p>
            <a:pPr algn="ctr"/>
            <a:r>
              <a:rPr kumimoji="1" lang="en-US" altLang="ja-JP" b="0" strike="noStrike" dirty="0"/>
              <a:t>Gastrointestinal tract</a:t>
            </a:r>
            <a:endParaRPr kumimoji="1" lang="ja-JP" altLang="en-US" b="0" strike="noStrike" dirty="0"/>
          </a:p>
        </p:txBody>
      </p:sp>
      <p:grpSp>
        <p:nvGrpSpPr>
          <p:cNvPr id="39" name="グループ化 38">
            <a:extLst>
              <a:ext uri="{FF2B5EF4-FFF2-40B4-BE49-F238E27FC236}">
                <a16:creationId xmlns:a16="http://schemas.microsoft.com/office/drawing/2014/main" id="{045021DA-FBC1-0A75-28B8-85F50B672DEE}"/>
              </a:ext>
            </a:extLst>
          </p:cNvPr>
          <p:cNvGrpSpPr/>
          <p:nvPr/>
        </p:nvGrpSpPr>
        <p:grpSpPr>
          <a:xfrm>
            <a:off x="145181" y="3456127"/>
            <a:ext cx="8929837" cy="1532223"/>
            <a:chOff x="1118354" y="3502915"/>
            <a:chExt cx="7210686" cy="1237243"/>
          </a:xfrm>
        </p:grpSpPr>
        <p:sp>
          <p:nvSpPr>
            <p:cNvPr id="13" name="フリーフォーム: 図形 12">
              <a:extLst>
                <a:ext uri="{FF2B5EF4-FFF2-40B4-BE49-F238E27FC236}">
                  <a16:creationId xmlns:a16="http://schemas.microsoft.com/office/drawing/2014/main" id="{9FA2BCBD-4A21-FDC7-0452-413AC555BA09}"/>
                </a:ext>
              </a:extLst>
            </p:cNvPr>
            <p:cNvSpPr/>
            <p:nvPr/>
          </p:nvSpPr>
          <p:spPr>
            <a:xfrm>
              <a:off x="1118354" y="3502915"/>
              <a:ext cx="7210686" cy="1237243"/>
            </a:xfrm>
            <a:custGeom>
              <a:avLst/>
              <a:gdLst>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43824 w 7045448"/>
                <a:gd name="connsiteY13" fmla="*/ 153908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29668 w 7045448"/>
                <a:gd name="connsiteY11" fmla="*/ 10937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0272 h 1096977"/>
                <a:gd name="connsiteX1" fmla="*/ 83333 w 7045448"/>
                <a:gd name="connsiteY1" fmla="*/ 182577 h 1096977"/>
                <a:gd name="connsiteX2" fmla="*/ 110494 w 7045448"/>
                <a:gd name="connsiteY2" fmla="*/ 164470 h 1096977"/>
                <a:gd name="connsiteX3" fmla="*/ 191975 w 7045448"/>
                <a:gd name="connsiteY3" fmla="*/ 92043 h 1096977"/>
                <a:gd name="connsiteX4" fmla="*/ 300616 w 7045448"/>
                <a:gd name="connsiteY4" fmla="*/ 46775 h 1096977"/>
                <a:gd name="connsiteX5" fmla="*/ 354937 w 7045448"/>
                <a:gd name="connsiteY5" fmla="*/ 28668 h 1096977"/>
                <a:gd name="connsiteX6" fmla="*/ 382098 w 7045448"/>
                <a:gd name="connsiteY6" fmla="*/ 19615 h 1096977"/>
                <a:gd name="connsiteX7" fmla="*/ 418311 w 7045448"/>
                <a:gd name="connsiteY7" fmla="*/ 10561 h 1096977"/>
                <a:gd name="connsiteX8" fmla="*/ 445472 w 7045448"/>
                <a:gd name="connsiteY8" fmla="*/ 1508 h 1096977"/>
                <a:gd name="connsiteX9" fmla="*/ 501844 w 7045448"/>
                <a:gd name="connsiteY9" fmla="*/ 44787 h 1096977"/>
                <a:gd name="connsiteX10" fmla="*/ 680862 w 7045448"/>
                <a:gd name="connsiteY10" fmla="*/ 10561 h 1096977"/>
                <a:gd name="connsiteX11" fmla="*/ 729668 w 7045448"/>
                <a:gd name="connsiteY11" fmla="*/ 101829 h 1096977"/>
                <a:gd name="connsiteX12" fmla="*/ 807610 w 7045448"/>
                <a:gd name="connsiteY12" fmla="*/ 110150 h 1096977"/>
                <a:gd name="connsiteX13" fmla="*/ 820485 w 7045448"/>
                <a:gd name="connsiteY13" fmla="*/ 364066 h 1096977"/>
                <a:gd name="connsiteX14" fmla="*/ 943412 w 7045448"/>
                <a:gd name="connsiteY14" fmla="*/ 282165 h 1096977"/>
                <a:gd name="connsiteX15" fmla="*/ 970573 w 7045448"/>
                <a:gd name="connsiteY15" fmla="*/ 354593 h 1096977"/>
                <a:gd name="connsiteX16" fmla="*/ 1015840 w 7045448"/>
                <a:gd name="connsiteY16" fmla="*/ 399860 h 1096977"/>
                <a:gd name="connsiteX17" fmla="*/ 1124482 w 7045448"/>
                <a:gd name="connsiteY17" fmla="*/ 463235 h 1096977"/>
                <a:gd name="connsiteX18" fmla="*/ 1224070 w 7045448"/>
                <a:gd name="connsiteY18" fmla="*/ 499449 h 1096977"/>
                <a:gd name="connsiteX19" fmla="*/ 1586208 w 7045448"/>
                <a:gd name="connsiteY19" fmla="*/ 481342 h 1096977"/>
                <a:gd name="connsiteX20" fmla="*/ 2075096 w 7045448"/>
                <a:gd name="connsiteY20" fmla="*/ 472288 h 1096977"/>
                <a:gd name="connsiteX21" fmla="*/ 2455341 w 7045448"/>
                <a:gd name="connsiteY21" fmla="*/ 463235 h 1096977"/>
                <a:gd name="connsiteX22" fmla="*/ 2573036 w 7045448"/>
                <a:gd name="connsiteY22" fmla="*/ 454181 h 1096977"/>
                <a:gd name="connsiteX23" fmla="*/ 2672624 w 7045448"/>
                <a:gd name="connsiteY23" fmla="*/ 445128 h 1096977"/>
                <a:gd name="connsiteX24" fmla="*/ 2908014 w 7045448"/>
                <a:gd name="connsiteY24" fmla="*/ 436074 h 1096977"/>
                <a:gd name="connsiteX25" fmla="*/ 3116244 w 7045448"/>
                <a:gd name="connsiteY25" fmla="*/ 427021 h 1096977"/>
                <a:gd name="connsiteX26" fmla="*/ 3424062 w 7045448"/>
                <a:gd name="connsiteY26" fmla="*/ 417967 h 1096977"/>
                <a:gd name="connsiteX27" fmla="*/ 3722826 w 7045448"/>
                <a:gd name="connsiteY27" fmla="*/ 399860 h 1096977"/>
                <a:gd name="connsiteX28" fmla="*/ 4157393 w 7045448"/>
                <a:gd name="connsiteY28" fmla="*/ 417967 h 1096977"/>
                <a:gd name="connsiteX29" fmla="*/ 4193606 w 7045448"/>
                <a:gd name="connsiteY29" fmla="*/ 427021 h 1096977"/>
                <a:gd name="connsiteX30" fmla="*/ 4374676 w 7045448"/>
                <a:gd name="connsiteY30" fmla="*/ 454181 h 1096977"/>
                <a:gd name="connsiteX31" fmla="*/ 4709654 w 7045448"/>
                <a:gd name="connsiteY31" fmla="*/ 472288 h 1096977"/>
                <a:gd name="connsiteX32" fmla="*/ 4890723 w 7045448"/>
                <a:gd name="connsiteY32" fmla="*/ 499449 h 1096977"/>
                <a:gd name="connsiteX33" fmla="*/ 5370557 w 7045448"/>
                <a:gd name="connsiteY33" fmla="*/ 508502 h 1096977"/>
                <a:gd name="connsiteX34" fmla="*/ 5741749 w 7045448"/>
                <a:gd name="connsiteY34" fmla="*/ 517555 h 1096977"/>
                <a:gd name="connsiteX35" fmla="*/ 5959032 w 7045448"/>
                <a:gd name="connsiteY35" fmla="*/ 526609 h 1096977"/>
                <a:gd name="connsiteX36" fmla="*/ 6456973 w 7045448"/>
                <a:gd name="connsiteY36" fmla="*/ 535662 h 1096977"/>
                <a:gd name="connsiteX37" fmla="*/ 6574668 w 7045448"/>
                <a:gd name="connsiteY37" fmla="*/ 526609 h 1096977"/>
                <a:gd name="connsiteX38" fmla="*/ 6683309 w 7045448"/>
                <a:gd name="connsiteY38" fmla="*/ 499449 h 1096977"/>
                <a:gd name="connsiteX39" fmla="*/ 6710470 w 7045448"/>
                <a:gd name="connsiteY39" fmla="*/ 472288 h 1096977"/>
                <a:gd name="connsiteX40" fmla="*/ 6719523 w 7045448"/>
                <a:gd name="connsiteY40" fmla="*/ 445128 h 1096977"/>
                <a:gd name="connsiteX41" fmla="*/ 6755737 w 7045448"/>
                <a:gd name="connsiteY41" fmla="*/ 354593 h 1096977"/>
                <a:gd name="connsiteX42" fmla="*/ 6764791 w 7045448"/>
                <a:gd name="connsiteY42" fmla="*/ 300272 h 1096977"/>
                <a:gd name="connsiteX43" fmla="*/ 6782898 w 7045448"/>
                <a:gd name="connsiteY43" fmla="*/ 264058 h 1096977"/>
                <a:gd name="connsiteX44" fmla="*/ 6791951 w 7045448"/>
                <a:gd name="connsiteY44" fmla="*/ 236898 h 1096977"/>
                <a:gd name="connsiteX45" fmla="*/ 6801004 w 7045448"/>
                <a:gd name="connsiteY45" fmla="*/ 200684 h 1096977"/>
                <a:gd name="connsiteX46" fmla="*/ 6828165 w 7045448"/>
                <a:gd name="connsiteY46" fmla="*/ 173524 h 1096977"/>
                <a:gd name="connsiteX47" fmla="*/ 6900593 w 7045448"/>
                <a:gd name="connsiteY47" fmla="*/ 137310 h 1096977"/>
                <a:gd name="connsiteX48" fmla="*/ 6963967 w 7045448"/>
                <a:gd name="connsiteY48" fmla="*/ 164470 h 1096977"/>
                <a:gd name="connsiteX49" fmla="*/ 6991127 w 7045448"/>
                <a:gd name="connsiteY49" fmla="*/ 209738 h 1096977"/>
                <a:gd name="connsiteX50" fmla="*/ 7027341 w 7045448"/>
                <a:gd name="connsiteY50" fmla="*/ 291219 h 1096977"/>
                <a:gd name="connsiteX51" fmla="*/ 7036395 w 7045448"/>
                <a:gd name="connsiteY51" fmla="*/ 327433 h 1096977"/>
                <a:gd name="connsiteX52" fmla="*/ 7045448 w 7045448"/>
                <a:gd name="connsiteY52" fmla="*/ 354593 h 1096977"/>
                <a:gd name="connsiteX53" fmla="*/ 7036395 w 7045448"/>
                <a:gd name="connsiteY53" fmla="*/ 571876 h 1096977"/>
                <a:gd name="connsiteX54" fmla="*/ 7018288 w 7045448"/>
                <a:gd name="connsiteY54" fmla="*/ 599037 h 1096977"/>
                <a:gd name="connsiteX55" fmla="*/ 7009234 w 7045448"/>
                <a:gd name="connsiteY55" fmla="*/ 653357 h 1096977"/>
                <a:gd name="connsiteX56" fmla="*/ 6991127 w 7045448"/>
                <a:gd name="connsiteY56" fmla="*/ 689571 h 1096977"/>
                <a:gd name="connsiteX57" fmla="*/ 6945860 w 7045448"/>
                <a:gd name="connsiteY57" fmla="*/ 761999 h 1096977"/>
                <a:gd name="connsiteX58" fmla="*/ 6909646 w 7045448"/>
                <a:gd name="connsiteY58" fmla="*/ 834427 h 1096977"/>
                <a:gd name="connsiteX59" fmla="*/ 6873432 w 7045448"/>
                <a:gd name="connsiteY59" fmla="*/ 843480 h 1096977"/>
                <a:gd name="connsiteX60" fmla="*/ 6728577 w 7045448"/>
                <a:gd name="connsiteY60" fmla="*/ 825373 h 1096977"/>
                <a:gd name="connsiteX61" fmla="*/ 6592775 w 7045448"/>
                <a:gd name="connsiteY61" fmla="*/ 807266 h 1096977"/>
                <a:gd name="connsiteX62" fmla="*/ 6339278 w 7045448"/>
                <a:gd name="connsiteY62" fmla="*/ 816320 h 1096977"/>
                <a:gd name="connsiteX63" fmla="*/ 6203476 w 7045448"/>
                <a:gd name="connsiteY63" fmla="*/ 834427 h 1096977"/>
                <a:gd name="connsiteX64" fmla="*/ 6031460 w 7045448"/>
                <a:gd name="connsiteY64" fmla="*/ 843480 h 1096977"/>
                <a:gd name="connsiteX65" fmla="*/ 5859444 w 7045448"/>
                <a:gd name="connsiteY65" fmla="*/ 861587 h 1096977"/>
                <a:gd name="connsiteX66" fmla="*/ 5578787 w 7045448"/>
                <a:gd name="connsiteY66" fmla="*/ 870641 h 1096977"/>
                <a:gd name="connsiteX67" fmla="*/ 5415824 w 7045448"/>
                <a:gd name="connsiteY67" fmla="*/ 879694 h 1096977"/>
                <a:gd name="connsiteX68" fmla="*/ 5198541 w 7045448"/>
                <a:gd name="connsiteY68" fmla="*/ 888748 h 1096977"/>
                <a:gd name="connsiteX69" fmla="*/ 5071793 w 7045448"/>
                <a:gd name="connsiteY69" fmla="*/ 915908 h 1096977"/>
                <a:gd name="connsiteX70" fmla="*/ 4999365 w 7045448"/>
                <a:gd name="connsiteY70" fmla="*/ 924961 h 1096977"/>
                <a:gd name="connsiteX71" fmla="*/ 4945044 w 7045448"/>
                <a:gd name="connsiteY71" fmla="*/ 934015 h 1096977"/>
                <a:gd name="connsiteX72" fmla="*/ 4791135 w 7045448"/>
                <a:gd name="connsiteY72" fmla="*/ 952122 h 1096977"/>
                <a:gd name="connsiteX73" fmla="*/ 4628173 w 7045448"/>
                <a:gd name="connsiteY73" fmla="*/ 979282 h 1096977"/>
                <a:gd name="connsiteX74" fmla="*/ 3795254 w 7045448"/>
                <a:gd name="connsiteY74" fmla="*/ 997389 h 1096977"/>
                <a:gd name="connsiteX75" fmla="*/ 3614185 w 7045448"/>
                <a:gd name="connsiteY75" fmla="*/ 1006443 h 1096977"/>
                <a:gd name="connsiteX76" fmla="*/ 3505543 w 7045448"/>
                <a:gd name="connsiteY76" fmla="*/ 1015496 h 1096977"/>
                <a:gd name="connsiteX77" fmla="*/ 3424062 w 7045448"/>
                <a:gd name="connsiteY77" fmla="*/ 1024550 h 1096977"/>
                <a:gd name="connsiteX78" fmla="*/ 2781266 w 7045448"/>
                <a:gd name="connsiteY78" fmla="*/ 1051710 h 1096977"/>
                <a:gd name="connsiteX79" fmla="*/ 2654517 w 7045448"/>
                <a:gd name="connsiteY79" fmla="*/ 1060763 h 1096977"/>
                <a:gd name="connsiteX80" fmla="*/ 2391967 w 7045448"/>
                <a:gd name="connsiteY80" fmla="*/ 1069817 h 1096977"/>
                <a:gd name="connsiteX81" fmla="*/ 2219951 w 7045448"/>
                <a:gd name="connsiteY81" fmla="*/ 1087924 h 1096977"/>
                <a:gd name="connsiteX82" fmla="*/ 2075096 w 7045448"/>
                <a:gd name="connsiteY82" fmla="*/ 1096977 h 1096977"/>
                <a:gd name="connsiteX83" fmla="*/ 1740117 w 7045448"/>
                <a:gd name="connsiteY83" fmla="*/ 1087924 h 1096977"/>
                <a:gd name="connsiteX84" fmla="*/ 1676743 w 7045448"/>
                <a:gd name="connsiteY84" fmla="*/ 1069817 h 1096977"/>
                <a:gd name="connsiteX85" fmla="*/ 1450406 w 7045448"/>
                <a:gd name="connsiteY85" fmla="*/ 1042656 h 1096977"/>
                <a:gd name="connsiteX86" fmla="*/ 1260284 w 7045448"/>
                <a:gd name="connsiteY86" fmla="*/ 1033603 h 1096977"/>
                <a:gd name="connsiteX87" fmla="*/ 988680 w 7045448"/>
                <a:gd name="connsiteY87" fmla="*/ 1015496 h 1096977"/>
                <a:gd name="connsiteX88" fmla="*/ 626541 w 7045448"/>
                <a:gd name="connsiteY88" fmla="*/ 1006443 h 1096977"/>
                <a:gd name="connsiteX89" fmla="*/ 490739 w 7045448"/>
                <a:gd name="connsiteY89" fmla="*/ 997389 h 1096977"/>
                <a:gd name="connsiteX90" fmla="*/ 291563 w 7045448"/>
                <a:gd name="connsiteY90" fmla="*/ 970229 h 1096977"/>
                <a:gd name="connsiteX91" fmla="*/ 137654 w 7045448"/>
                <a:gd name="connsiteY91" fmla="*/ 934015 h 1096977"/>
                <a:gd name="connsiteX92" fmla="*/ 74280 w 7045448"/>
                <a:gd name="connsiteY92" fmla="*/ 843480 h 1096977"/>
                <a:gd name="connsiteX93" fmla="*/ 56173 w 7045448"/>
                <a:gd name="connsiteY93" fmla="*/ 816320 h 1096977"/>
                <a:gd name="connsiteX94" fmla="*/ 29012 w 7045448"/>
                <a:gd name="connsiteY94" fmla="*/ 752946 h 1096977"/>
                <a:gd name="connsiteX95" fmla="*/ 10905 w 7045448"/>
                <a:gd name="connsiteY95" fmla="*/ 716732 h 1096977"/>
                <a:gd name="connsiteX96" fmla="*/ 10905 w 7045448"/>
                <a:gd name="connsiteY96" fmla="*/ 408914 h 1096977"/>
                <a:gd name="connsiteX97" fmla="*/ 29012 w 7045448"/>
                <a:gd name="connsiteY97" fmla="*/ 345540 h 1096977"/>
                <a:gd name="connsiteX98" fmla="*/ 47119 w 7045448"/>
                <a:gd name="connsiteY98" fmla="*/ 318379 h 1096977"/>
                <a:gd name="connsiteX99" fmla="*/ 74280 w 7045448"/>
                <a:gd name="connsiteY99" fmla="*/ 300272 h 1096977"/>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418311 w 7045448"/>
                <a:gd name="connsiteY7" fmla="*/ 121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32270 w 7045448"/>
                <a:gd name="connsiteY99" fmla="*/ 274177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16778 w 7045448"/>
                <a:gd name="connsiteY98" fmla="*/ 311124 h 1087628"/>
                <a:gd name="connsiteX99" fmla="*/ 32270 w 7045448"/>
                <a:gd name="connsiteY99" fmla="*/ 274177 h 1087628"/>
                <a:gd name="connsiteX0" fmla="*/ 27919 w 7041097"/>
                <a:gd name="connsiteY0" fmla="*/ 274177 h 1087628"/>
                <a:gd name="connsiteX1" fmla="*/ 29969 w 7041097"/>
                <a:gd name="connsiteY1" fmla="*/ 204627 h 1087628"/>
                <a:gd name="connsiteX2" fmla="*/ 50130 w 7041097"/>
                <a:gd name="connsiteY2" fmla="*/ 150935 h 1087628"/>
                <a:gd name="connsiteX3" fmla="*/ 110606 w 7041097"/>
                <a:gd name="connsiteY3" fmla="*/ 93161 h 1087628"/>
                <a:gd name="connsiteX4" fmla="*/ 235584 w 7041097"/>
                <a:gd name="connsiteY4" fmla="*/ 35332 h 1087628"/>
                <a:gd name="connsiteX5" fmla="*/ 350586 w 7041097"/>
                <a:gd name="connsiteY5" fmla="*/ 19319 h 1087628"/>
                <a:gd name="connsiteX6" fmla="*/ 361410 w 7041097"/>
                <a:gd name="connsiteY6" fmla="*/ 37478 h 1087628"/>
                <a:gd name="connsiteX7" fmla="*/ 383619 w 7041097"/>
                <a:gd name="connsiteY7" fmla="*/ 26332 h 1087628"/>
                <a:gd name="connsiteX8" fmla="*/ 427117 w 7041097"/>
                <a:gd name="connsiteY8" fmla="*/ 19372 h 1087628"/>
                <a:gd name="connsiteX9" fmla="*/ 497493 w 7041097"/>
                <a:gd name="connsiteY9" fmla="*/ 35438 h 1087628"/>
                <a:gd name="connsiteX10" fmla="*/ 676511 w 7041097"/>
                <a:gd name="connsiteY10" fmla="*/ 1212 h 1087628"/>
                <a:gd name="connsiteX11" fmla="*/ 725317 w 7041097"/>
                <a:gd name="connsiteY11" fmla="*/ 92480 h 1087628"/>
                <a:gd name="connsiteX12" fmla="*/ 803259 w 7041097"/>
                <a:gd name="connsiteY12" fmla="*/ 100801 h 1087628"/>
                <a:gd name="connsiteX13" fmla="*/ 816134 w 7041097"/>
                <a:gd name="connsiteY13" fmla="*/ 354717 h 1087628"/>
                <a:gd name="connsiteX14" fmla="*/ 939061 w 7041097"/>
                <a:gd name="connsiteY14" fmla="*/ 272816 h 1087628"/>
                <a:gd name="connsiteX15" fmla="*/ 966222 w 7041097"/>
                <a:gd name="connsiteY15" fmla="*/ 345244 h 1087628"/>
                <a:gd name="connsiteX16" fmla="*/ 1011489 w 7041097"/>
                <a:gd name="connsiteY16" fmla="*/ 390511 h 1087628"/>
                <a:gd name="connsiteX17" fmla="*/ 1120131 w 7041097"/>
                <a:gd name="connsiteY17" fmla="*/ 453886 h 1087628"/>
                <a:gd name="connsiteX18" fmla="*/ 1219719 w 7041097"/>
                <a:gd name="connsiteY18" fmla="*/ 490100 h 1087628"/>
                <a:gd name="connsiteX19" fmla="*/ 1581857 w 7041097"/>
                <a:gd name="connsiteY19" fmla="*/ 471993 h 1087628"/>
                <a:gd name="connsiteX20" fmla="*/ 2070745 w 7041097"/>
                <a:gd name="connsiteY20" fmla="*/ 462939 h 1087628"/>
                <a:gd name="connsiteX21" fmla="*/ 2450990 w 7041097"/>
                <a:gd name="connsiteY21" fmla="*/ 453886 h 1087628"/>
                <a:gd name="connsiteX22" fmla="*/ 2568685 w 7041097"/>
                <a:gd name="connsiteY22" fmla="*/ 444832 h 1087628"/>
                <a:gd name="connsiteX23" fmla="*/ 2668273 w 7041097"/>
                <a:gd name="connsiteY23" fmla="*/ 435779 h 1087628"/>
                <a:gd name="connsiteX24" fmla="*/ 2903663 w 7041097"/>
                <a:gd name="connsiteY24" fmla="*/ 426725 h 1087628"/>
                <a:gd name="connsiteX25" fmla="*/ 3111893 w 7041097"/>
                <a:gd name="connsiteY25" fmla="*/ 417672 h 1087628"/>
                <a:gd name="connsiteX26" fmla="*/ 3419711 w 7041097"/>
                <a:gd name="connsiteY26" fmla="*/ 408618 h 1087628"/>
                <a:gd name="connsiteX27" fmla="*/ 3718475 w 7041097"/>
                <a:gd name="connsiteY27" fmla="*/ 390511 h 1087628"/>
                <a:gd name="connsiteX28" fmla="*/ 4153042 w 7041097"/>
                <a:gd name="connsiteY28" fmla="*/ 408618 h 1087628"/>
                <a:gd name="connsiteX29" fmla="*/ 4189255 w 7041097"/>
                <a:gd name="connsiteY29" fmla="*/ 417672 h 1087628"/>
                <a:gd name="connsiteX30" fmla="*/ 4370325 w 7041097"/>
                <a:gd name="connsiteY30" fmla="*/ 444832 h 1087628"/>
                <a:gd name="connsiteX31" fmla="*/ 4705303 w 7041097"/>
                <a:gd name="connsiteY31" fmla="*/ 462939 h 1087628"/>
                <a:gd name="connsiteX32" fmla="*/ 4886372 w 7041097"/>
                <a:gd name="connsiteY32" fmla="*/ 490100 h 1087628"/>
                <a:gd name="connsiteX33" fmla="*/ 5366206 w 7041097"/>
                <a:gd name="connsiteY33" fmla="*/ 499153 h 1087628"/>
                <a:gd name="connsiteX34" fmla="*/ 5737398 w 7041097"/>
                <a:gd name="connsiteY34" fmla="*/ 508206 h 1087628"/>
                <a:gd name="connsiteX35" fmla="*/ 5954681 w 7041097"/>
                <a:gd name="connsiteY35" fmla="*/ 517260 h 1087628"/>
                <a:gd name="connsiteX36" fmla="*/ 6452622 w 7041097"/>
                <a:gd name="connsiteY36" fmla="*/ 526313 h 1087628"/>
                <a:gd name="connsiteX37" fmla="*/ 6570317 w 7041097"/>
                <a:gd name="connsiteY37" fmla="*/ 517260 h 1087628"/>
                <a:gd name="connsiteX38" fmla="*/ 6678958 w 7041097"/>
                <a:gd name="connsiteY38" fmla="*/ 490100 h 1087628"/>
                <a:gd name="connsiteX39" fmla="*/ 6706119 w 7041097"/>
                <a:gd name="connsiteY39" fmla="*/ 462939 h 1087628"/>
                <a:gd name="connsiteX40" fmla="*/ 6715172 w 7041097"/>
                <a:gd name="connsiteY40" fmla="*/ 435779 h 1087628"/>
                <a:gd name="connsiteX41" fmla="*/ 6751386 w 7041097"/>
                <a:gd name="connsiteY41" fmla="*/ 345244 h 1087628"/>
                <a:gd name="connsiteX42" fmla="*/ 6760440 w 7041097"/>
                <a:gd name="connsiteY42" fmla="*/ 290923 h 1087628"/>
                <a:gd name="connsiteX43" fmla="*/ 6778547 w 7041097"/>
                <a:gd name="connsiteY43" fmla="*/ 254709 h 1087628"/>
                <a:gd name="connsiteX44" fmla="*/ 6787600 w 7041097"/>
                <a:gd name="connsiteY44" fmla="*/ 227549 h 1087628"/>
                <a:gd name="connsiteX45" fmla="*/ 6796653 w 7041097"/>
                <a:gd name="connsiteY45" fmla="*/ 191335 h 1087628"/>
                <a:gd name="connsiteX46" fmla="*/ 6823814 w 7041097"/>
                <a:gd name="connsiteY46" fmla="*/ 164175 h 1087628"/>
                <a:gd name="connsiteX47" fmla="*/ 6896242 w 7041097"/>
                <a:gd name="connsiteY47" fmla="*/ 127961 h 1087628"/>
                <a:gd name="connsiteX48" fmla="*/ 6959616 w 7041097"/>
                <a:gd name="connsiteY48" fmla="*/ 155121 h 1087628"/>
                <a:gd name="connsiteX49" fmla="*/ 6986776 w 7041097"/>
                <a:gd name="connsiteY49" fmla="*/ 200389 h 1087628"/>
                <a:gd name="connsiteX50" fmla="*/ 7022990 w 7041097"/>
                <a:gd name="connsiteY50" fmla="*/ 281870 h 1087628"/>
                <a:gd name="connsiteX51" fmla="*/ 7032044 w 7041097"/>
                <a:gd name="connsiteY51" fmla="*/ 318084 h 1087628"/>
                <a:gd name="connsiteX52" fmla="*/ 7041097 w 7041097"/>
                <a:gd name="connsiteY52" fmla="*/ 345244 h 1087628"/>
                <a:gd name="connsiteX53" fmla="*/ 7032044 w 7041097"/>
                <a:gd name="connsiteY53" fmla="*/ 562527 h 1087628"/>
                <a:gd name="connsiteX54" fmla="*/ 7013937 w 7041097"/>
                <a:gd name="connsiteY54" fmla="*/ 589688 h 1087628"/>
                <a:gd name="connsiteX55" fmla="*/ 7004883 w 7041097"/>
                <a:gd name="connsiteY55" fmla="*/ 644008 h 1087628"/>
                <a:gd name="connsiteX56" fmla="*/ 6986776 w 7041097"/>
                <a:gd name="connsiteY56" fmla="*/ 680222 h 1087628"/>
                <a:gd name="connsiteX57" fmla="*/ 6941509 w 7041097"/>
                <a:gd name="connsiteY57" fmla="*/ 752650 h 1087628"/>
                <a:gd name="connsiteX58" fmla="*/ 6905295 w 7041097"/>
                <a:gd name="connsiteY58" fmla="*/ 825078 h 1087628"/>
                <a:gd name="connsiteX59" fmla="*/ 6869081 w 7041097"/>
                <a:gd name="connsiteY59" fmla="*/ 834131 h 1087628"/>
                <a:gd name="connsiteX60" fmla="*/ 6724226 w 7041097"/>
                <a:gd name="connsiteY60" fmla="*/ 816024 h 1087628"/>
                <a:gd name="connsiteX61" fmla="*/ 6588424 w 7041097"/>
                <a:gd name="connsiteY61" fmla="*/ 797917 h 1087628"/>
                <a:gd name="connsiteX62" fmla="*/ 6334927 w 7041097"/>
                <a:gd name="connsiteY62" fmla="*/ 806971 h 1087628"/>
                <a:gd name="connsiteX63" fmla="*/ 6199125 w 7041097"/>
                <a:gd name="connsiteY63" fmla="*/ 825078 h 1087628"/>
                <a:gd name="connsiteX64" fmla="*/ 6027109 w 7041097"/>
                <a:gd name="connsiteY64" fmla="*/ 834131 h 1087628"/>
                <a:gd name="connsiteX65" fmla="*/ 5855093 w 7041097"/>
                <a:gd name="connsiteY65" fmla="*/ 852238 h 1087628"/>
                <a:gd name="connsiteX66" fmla="*/ 5574436 w 7041097"/>
                <a:gd name="connsiteY66" fmla="*/ 861292 h 1087628"/>
                <a:gd name="connsiteX67" fmla="*/ 5411473 w 7041097"/>
                <a:gd name="connsiteY67" fmla="*/ 870345 h 1087628"/>
                <a:gd name="connsiteX68" fmla="*/ 5194190 w 7041097"/>
                <a:gd name="connsiteY68" fmla="*/ 879399 h 1087628"/>
                <a:gd name="connsiteX69" fmla="*/ 5067442 w 7041097"/>
                <a:gd name="connsiteY69" fmla="*/ 906559 h 1087628"/>
                <a:gd name="connsiteX70" fmla="*/ 4995014 w 7041097"/>
                <a:gd name="connsiteY70" fmla="*/ 915612 h 1087628"/>
                <a:gd name="connsiteX71" fmla="*/ 4940693 w 7041097"/>
                <a:gd name="connsiteY71" fmla="*/ 924666 h 1087628"/>
                <a:gd name="connsiteX72" fmla="*/ 4786784 w 7041097"/>
                <a:gd name="connsiteY72" fmla="*/ 942773 h 1087628"/>
                <a:gd name="connsiteX73" fmla="*/ 4623822 w 7041097"/>
                <a:gd name="connsiteY73" fmla="*/ 969933 h 1087628"/>
                <a:gd name="connsiteX74" fmla="*/ 3790903 w 7041097"/>
                <a:gd name="connsiteY74" fmla="*/ 988040 h 1087628"/>
                <a:gd name="connsiteX75" fmla="*/ 3609834 w 7041097"/>
                <a:gd name="connsiteY75" fmla="*/ 997094 h 1087628"/>
                <a:gd name="connsiteX76" fmla="*/ 3501192 w 7041097"/>
                <a:gd name="connsiteY76" fmla="*/ 1006147 h 1087628"/>
                <a:gd name="connsiteX77" fmla="*/ 3419711 w 7041097"/>
                <a:gd name="connsiteY77" fmla="*/ 1015201 h 1087628"/>
                <a:gd name="connsiteX78" fmla="*/ 2776915 w 7041097"/>
                <a:gd name="connsiteY78" fmla="*/ 1042361 h 1087628"/>
                <a:gd name="connsiteX79" fmla="*/ 2650166 w 7041097"/>
                <a:gd name="connsiteY79" fmla="*/ 1051414 h 1087628"/>
                <a:gd name="connsiteX80" fmla="*/ 2387616 w 7041097"/>
                <a:gd name="connsiteY80" fmla="*/ 1060468 h 1087628"/>
                <a:gd name="connsiteX81" fmla="*/ 2215600 w 7041097"/>
                <a:gd name="connsiteY81" fmla="*/ 1078575 h 1087628"/>
                <a:gd name="connsiteX82" fmla="*/ 2070745 w 7041097"/>
                <a:gd name="connsiteY82" fmla="*/ 1087628 h 1087628"/>
                <a:gd name="connsiteX83" fmla="*/ 1735766 w 7041097"/>
                <a:gd name="connsiteY83" fmla="*/ 1078575 h 1087628"/>
                <a:gd name="connsiteX84" fmla="*/ 1672392 w 7041097"/>
                <a:gd name="connsiteY84" fmla="*/ 1060468 h 1087628"/>
                <a:gd name="connsiteX85" fmla="*/ 1446055 w 7041097"/>
                <a:gd name="connsiteY85" fmla="*/ 1033307 h 1087628"/>
                <a:gd name="connsiteX86" fmla="*/ 1255933 w 7041097"/>
                <a:gd name="connsiteY86" fmla="*/ 1024254 h 1087628"/>
                <a:gd name="connsiteX87" fmla="*/ 984329 w 7041097"/>
                <a:gd name="connsiteY87" fmla="*/ 1006147 h 1087628"/>
                <a:gd name="connsiteX88" fmla="*/ 622190 w 7041097"/>
                <a:gd name="connsiteY88" fmla="*/ 997094 h 1087628"/>
                <a:gd name="connsiteX89" fmla="*/ 486388 w 7041097"/>
                <a:gd name="connsiteY89" fmla="*/ 988040 h 1087628"/>
                <a:gd name="connsiteX90" fmla="*/ 287212 w 7041097"/>
                <a:gd name="connsiteY90" fmla="*/ 960880 h 1087628"/>
                <a:gd name="connsiteX91" fmla="*/ 133303 w 7041097"/>
                <a:gd name="connsiteY91" fmla="*/ 924666 h 1087628"/>
                <a:gd name="connsiteX92" fmla="*/ 69929 w 7041097"/>
                <a:gd name="connsiteY92" fmla="*/ 834131 h 1087628"/>
                <a:gd name="connsiteX93" fmla="*/ 51822 w 7041097"/>
                <a:gd name="connsiteY93" fmla="*/ 806971 h 1087628"/>
                <a:gd name="connsiteX94" fmla="*/ 24661 w 7041097"/>
                <a:gd name="connsiteY94" fmla="*/ 743597 h 1087628"/>
                <a:gd name="connsiteX95" fmla="*/ 6554 w 7041097"/>
                <a:gd name="connsiteY95" fmla="*/ 707383 h 1087628"/>
                <a:gd name="connsiteX96" fmla="*/ 6554 w 7041097"/>
                <a:gd name="connsiteY96" fmla="*/ 399565 h 1087628"/>
                <a:gd name="connsiteX97" fmla="*/ 1322 w 7041097"/>
                <a:gd name="connsiteY97" fmla="*/ 359217 h 1087628"/>
                <a:gd name="connsiteX98" fmla="*/ 12427 w 7041097"/>
                <a:gd name="connsiteY98" fmla="*/ 311124 h 1087628"/>
                <a:gd name="connsiteX99" fmla="*/ 27919 w 7041097"/>
                <a:gd name="connsiteY99" fmla="*/ 274177 h 1087628"/>
                <a:gd name="connsiteX0" fmla="*/ 42415 w 7055593"/>
                <a:gd name="connsiteY0" fmla="*/ 274177 h 1087628"/>
                <a:gd name="connsiteX1" fmla="*/ 44465 w 7055593"/>
                <a:gd name="connsiteY1" fmla="*/ 204627 h 1087628"/>
                <a:gd name="connsiteX2" fmla="*/ 64626 w 7055593"/>
                <a:gd name="connsiteY2" fmla="*/ 150935 h 1087628"/>
                <a:gd name="connsiteX3" fmla="*/ 125102 w 7055593"/>
                <a:gd name="connsiteY3" fmla="*/ 93161 h 1087628"/>
                <a:gd name="connsiteX4" fmla="*/ 250080 w 7055593"/>
                <a:gd name="connsiteY4" fmla="*/ 35332 h 1087628"/>
                <a:gd name="connsiteX5" fmla="*/ 365082 w 7055593"/>
                <a:gd name="connsiteY5" fmla="*/ 19319 h 1087628"/>
                <a:gd name="connsiteX6" fmla="*/ 375906 w 7055593"/>
                <a:gd name="connsiteY6" fmla="*/ 37478 h 1087628"/>
                <a:gd name="connsiteX7" fmla="*/ 398115 w 7055593"/>
                <a:gd name="connsiteY7" fmla="*/ 26332 h 1087628"/>
                <a:gd name="connsiteX8" fmla="*/ 441613 w 7055593"/>
                <a:gd name="connsiteY8" fmla="*/ 19372 h 1087628"/>
                <a:gd name="connsiteX9" fmla="*/ 511989 w 7055593"/>
                <a:gd name="connsiteY9" fmla="*/ 35438 h 1087628"/>
                <a:gd name="connsiteX10" fmla="*/ 691007 w 7055593"/>
                <a:gd name="connsiteY10" fmla="*/ 1212 h 1087628"/>
                <a:gd name="connsiteX11" fmla="*/ 739813 w 7055593"/>
                <a:gd name="connsiteY11" fmla="*/ 92480 h 1087628"/>
                <a:gd name="connsiteX12" fmla="*/ 817755 w 7055593"/>
                <a:gd name="connsiteY12" fmla="*/ 100801 h 1087628"/>
                <a:gd name="connsiteX13" fmla="*/ 830630 w 7055593"/>
                <a:gd name="connsiteY13" fmla="*/ 354717 h 1087628"/>
                <a:gd name="connsiteX14" fmla="*/ 953557 w 7055593"/>
                <a:gd name="connsiteY14" fmla="*/ 272816 h 1087628"/>
                <a:gd name="connsiteX15" fmla="*/ 980718 w 7055593"/>
                <a:gd name="connsiteY15" fmla="*/ 345244 h 1087628"/>
                <a:gd name="connsiteX16" fmla="*/ 1025985 w 7055593"/>
                <a:gd name="connsiteY16" fmla="*/ 390511 h 1087628"/>
                <a:gd name="connsiteX17" fmla="*/ 1134627 w 7055593"/>
                <a:gd name="connsiteY17" fmla="*/ 453886 h 1087628"/>
                <a:gd name="connsiteX18" fmla="*/ 1234215 w 7055593"/>
                <a:gd name="connsiteY18" fmla="*/ 490100 h 1087628"/>
                <a:gd name="connsiteX19" fmla="*/ 1596353 w 7055593"/>
                <a:gd name="connsiteY19" fmla="*/ 471993 h 1087628"/>
                <a:gd name="connsiteX20" fmla="*/ 2085241 w 7055593"/>
                <a:gd name="connsiteY20" fmla="*/ 462939 h 1087628"/>
                <a:gd name="connsiteX21" fmla="*/ 2465486 w 7055593"/>
                <a:gd name="connsiteY21" fmla="*/ 453886 h 1087628"/>
                <a:gd name="connsiteX22" fmla="*/ 2583181 w 7055593"/>
                <a:gd name="connsiteY22" fmla="*/ 444832 h 1087628"/>
                <a:gd name="connsiteX23" fmla="*/ 2682769 w 7055593"/>
                <a:gd name="connsiteY23" fmla="*/ 435779 h 1087628"/>
                <a:gd name="connsiteX24" fmla="*/ 2918159 w 7055593"/>
                <a:gd name="connsiteY24" fmla="*/ 426725 h 1087628"/>
                <a:gd name="connsiteX25" fmla="*/ 3126389 w 7055593"/>
                <a:gd name="connsiteY25" fmla="*/ 417672 h 1087628"/>
                <a:gd name="connsiteX26" fmla="*/ 3434207 w 7055593"/>
                <a:gd name="connsiteY26" fmla="*/ 408618 h 1087628"/>
                <a:gd name="connsiteX27" fmla="*/ 3732971 w 7055593"/>
                <a:gd name="connsiteY27" fmla="*/ 390511 h 1087628"/>
                <a:gd name="connsiteX28" fmla="*/ 4167538 w 7055593"/>
                <a:gd name="connsiteY28" fmla="*/ 408618 h 1087628"/>
                <a:gd name="connsiteX29" fmla="*/ 4203751 w 7055593"/>
                <a:gd name="connsiteY29" fmla="*/ 417672 h 1087628"/>
                <a:gd name="connsiteX30" fmla="*/ 4384821 w 7055593"/>
                <a:gd name="connsiteY30" fmla="*/ 444832 h 1087628"/>
                <a:gd name="connsiteX31" fmla="*/ 4719799 w 7055593"/>
                <a:gd name="connsiteY31" fmla="*/ 462939 h 1087628"/>
                <a:gd name="connsiteX32" fmla="*/ 4900868 w 7055593"/>
                <a:gd name="connsiteY32" fmla="*/ 490100 h 1087628"/>
                <a:gd name="connsiteX33" fmla="*/ 5380702 w 7055593"/>
                <a:gd name="connsiteY33" fmla="*/ 499153 h 1087628"/>
                <a:gd name="connsiteX34" fmla="*/ 5751894 w 7055593"/>
                <a:gd name="connsiteY34" fmla="*/ 508206 h 1087628"/>
                <a:gd name="connsiteX35" fmla="*/ 5969177 w 7055593"/>
                <a:gd name="connsiteY35" fmla="*/ 517260 h 1087628"/>
                <a:gd name="connsiteX36" fmla="*/ 6467118 w 7055593"/>
                <a:gd name="connsiteY36" fmla="*/ 526313 h 1087628"/>
                <a:gd name="connsiteX37" fmla="*/ 6584813 w 7055593"/>
                <a:gd name="connsiteY37" fmla="*/ 517260 h 1087628"/>
                <a:gd name="connsiteX38" fmla="*/ 6693454 w 7055593"/>
                <a:gd name="connsiteY38" fmla="*/ 490100 h 1087628"/>
                <a:gd name="connsiteX39" fmla="*/ 6720615 w 7055593"/>
                <a:gd name="connsiteY39" fmla="*/ 462939 h 1087628"/>
                <a:gd name="connsiteX40" fmla="*/ 6729668 w 7055593"/>
                <a:gd name="connsiteY40" fmla="*/ 435779 h 1087628"/>
                <a:gd name="connsiteX41" fmla="*/ 6765882 w 7055593"/>
                <a:gd name="connsiteY41" fmla="*/ 345244 h 1087628"/>
                <a:gd name="connsiteX42" fmla="*/ 6774936 w 7055593"/>
                <a:gd name="connsiteY42" fmla="*/ 290923 h 1087628"/>
                <a:gd name="connsiteX43" fmla="*/ 6793043 w 7055593"/>
                <a:gd name="connsiteY43" fmla="*/ 254709 h 1087628"/>
                <a:gd name="connsiteX44" fmla="*/ 6802096 w 7055593"/>
                <a:gd name="connsiteY44" fmla="*/ 227549 h 1087628"/>
                <a:gd name="connsiteX45" fmla="*/ 6811149 w 7055593"/>
                <a:gd name="connsiteY45" fmla="*/ 191335 h 1087628"/>
                <a:gd name="connsiteX46" fmla="*/ 6838310 w 7055593"/>
                <a:gd name="connsiteY46" fmla="*/ 164175 h 1087628"/>
                <a:gd name="connsiteX47" fmla="*/ 6910738 w 7055593"/>
                <a:gd name="connsiteY47" fmla="*/ 127961 h 1087628"/>
                <a:gd name="connsiteX48" fmla="*/ 6974112 w 7055593"/>
                <a:gd name="connsiteY48" fmla="*/ 155121 h 1087628"/>
                <a:gd name="connsiteX49" fmla="*/ 7001272 w 7055593"/>
                <a:gd name="connsiteY49" fmla="*/ 200389 h 1087628"/>
                <a:gd name="connsiteX50" fmla="*/ 7037486 w 7055593"/>
                <a:gd name="connsiteY50" fmla="*/ 281870 h 1087628"/>
                <a:gd name="connsiteX51" fmla="*/ 7046540 w 7055593"/>
                <a:gd name="connsiteY51" fmla="*/ 318084 h 1087628"/>
                <a:gd name="connsiteX52" fmla="*/ 7055593 w 7055593"/>
                <a:gd name="connsiteY52" fmla="*/ 345244 h 1087628"/>
                <a:gd name="connsiteX53" fmla="*/ 7046540 w 7055593"/>
                <a:gd name="connsiteY53" fmla="*/ 562527 h 1087628"/>
                <a:gd name="connsiteX54" fmla="*/ 7028433 w 7055593"/>
                <a:gd name="connsiteY54" fmla="*/ 589688 h 1087628"/>
                <a:gd name="connsiteX55" fmla="*/ 7019379 w 7055593"/>
                <a:gd name="connsiteY55" fmla="*/ 644008 h 1087628"/>
                <a:gd name="connsiteX56" fmla="*/ 7001272 w 7055593"/>
                <a:gd name="connsiteY56" fmla="*/ 680222 h 1087628"/>
                <a:gd name="connsiteX57" fmla="*/ 6956005 w 7055593"/>
                <a:gd name="connsiteY57" fmla="*/ 752650 h 1087628"/>
                <a:gd name="connsiteX58" fmla="*/ 6919791 w 7055593"/>
                <a:gd name="connsiteY58" fmla="*/ 825078 h 1087628"/>
                <a:gd name="connsiteX59" fmla="*/ 6883577 w 7055593"/>
                <a:gd name="connsiteY59" fmla="*/ 834131 h 1087628"/>
                <a:gd name="connsiteX60" fmla="*/ 6738722 w 7055593"/>
                <a:gd name="connsiteY60" fmla="*/ 816024 h 1087628"/>
                <a:gd name="connsiteX61" fmla="*/ 6602920 w 7055593"/>
                <a:gd name="connsiteY61" fmla="*/ 797917 h 1087628"/>
                <a:gd name="connsiteX62" fmla="*/ 6349423 w 7055593"/>
                <a:gd name="connsiteY62" fmla="*/ 806971 h 1087628"/>
                <a:gd name="connsiteX63" fmla="*/ 6213621 w 7055593"/>
                <a:gd name="connsiteY63" fmla="*/ 825078 h 1087628"/>
                <a:gd name="connsiteX64" fmla="*/ 6041605 w 7055593"/>
                <a:gd name="connsiteY64" fmla="*/ 834131 h 1087628"/>
                <a:gd name="connsiteX65" fmla="*/ 5869589 w 7055593"/>
                <a:gd name="connsiteY65" fmla="*/ 852238 h 1087628"/>
                <a:gd name="connsiteX66" fmla="*/ 5588932 w 7055593"/>
                <a:gd name="connsiteY66" fmla="*/ 861292 h 1087628"/>
                <a:gd name="connsiteX67" fmla="*/ 5425969 w 7055593"/>
                <a:gd name="connsiteY67" fmla="*/ 870345 h 1087628"/>
                <a:gd name="connsiteX68" fmla="*/ 5208686 w 7055593"/>
                <a:gd name="connsiteY68" fmla="*/ 879399 h 1087628"/>
                <a:gd name="connsiteX69" fmla="*/ 5081938 w 7055593"/>
                <a:gd name="connsiteY69" fmla="*/ 906559 h 1087628"/>
                <a:gd name="connsiteX70" fmla="*/ 5009510 w 7055593"/>
                <a:gd name="connsiteY70" fmla="*/ 915612 h 1087628"/>
                <a:gd name="connsiteX71" fmla="*/ 4955189 w 7055593"/>
                <a:gd name="connsiteY71" fmla="*/ 924666 h 1087628"/>
                <a:gd name="connsiteX72" fmla="*/ 4801280 w 7055593"/>
                <a:gd name="connsiteY72" fmla="*/ 942773 h 1087628"/>
                <a:gd name="connsiteX73" fmla="*/ 4638318 w 7055593"/>
                <a:gd name="connsiteY73" fmla="*/ 969933 h 1087628"/>
                <a:gd name="connsiteX74" fmla="*/ 3805399 w 7055593"/>
                <a:gd name="connsiteY74" fmla="*/ 988040 h 1087628"/>
                <a:gd name="connsiteX75" fmla="*/ 3624330 w 7055593"/>
                <a:gd name="connsiteY75" fmla="*/ 997094 h 1087628"/>
                <a:gd name="connsiteX76" fmla="*/ 3515688 w 7055593"/>
                <a:gd name="connsiteY76" fmla="*/ 1006147 h 1087628"/>
                <a:gd name="connsiteX77" fmla="*/ 3434207 w 7055593"/>
                <a:gd name="connsiteY77" fmla="*/ 1015201 h 1087628"/>
                <a:gd name="connsiteX78" fmla="*/ 2791411 w 7055593"/>
                <a:gd name="connsiteY78" fmla="*/ 1042361 h 1087628"/>
                <a:gd name="connsiteX79" fmla="*/ 2664662 w 7055593"/>
                <a:gd name="connsiteY79" fmla="*/ 1051414 h 1087628"/>
                <a:gd name="connsiteX80" fmla="*/ 2402112 w 7055593"/>
                <a:gd name="connsiteY80" fmla="*/ 1060468 h 1087628"/>
                <a:gd name="connsiteX81" fmla="*/ 2230096 w 7055593"/>
                <a:gd name="connsiteY81" fmla="*/ 1078575 h 1087628"/>
                <a:gd name="connsiteX82" fmla="*/ 2085241 w 7055593"/>
                <a:gd name="connsiteY82" fmla="*/ 1087628 h 1087628"/>
                <a:gd name="connsiteX83" fmla="*/ 1750262 w 7055593"/>
                <a:gd name="connsiteY83" fmla="*/ 1078575 h 1087628"/>
                <a:gd name="connsiteX84" fmla="*/ 1686888 w 7055593"/>
                <a:gd name="connsiteY84" fmla="*/ 1060468 h 1087628"/>
                <a:gd name="connsiteX85" fmla="*/ 1460551 w 7055593"/>
                <a:gd name="connsiteY85" fmla="*/ 1033307 h 1087628"/>
                <a:gd name="connsiteX86" fmla="*/ 1270429 w 7055593"/>
                <a:gd name="connsiteY86" fmla="*/ 1024254 h 1087628"/>
                <a:gd name="connsiteX87" fmla="*/ 998825 w 7055593"/>
                <a:gd name="connsiteY87" fmla="*/ 1006147 h 1087628"/>
                <a:gd name="connsiteX88" fmla="*/ 636686 w 7055593"/>
                <a:gd name="connsiteY88" fmla="*/ 997094 h 1087628"/>
                <a:gd name="connsiteX89" fmla="*/ 500884 w 7055593"/>
                <a:gd name="connsiteY89" fmla="*/ 988040 h 1087628"/>
                <a:gd name="connsiteX90" fmla="*/ 301708 w 7055593"/>
                <a:gd name="connsiteY90" fmla="*/ 960880 h 1087628"/>
                <a:gd name="connsiteX91" fmla="*/ 147799 w 7055593"/>
                <a:gd name="connsiteY91" fmla="*/ 924666 h 1087628"/>
                <a:gd name="connsiteX92" fmla="*/ 84425 w 7055593"/>
                <a:gd name="connsiteY92" fmla="*/ 834131 h 1087628"/>
                <a:gd name="connsiteX93" fmla="*/ 66318 w 7055593"/>
                <a:gd name="connsiteY93" fmla="*/ 806971 h 1087628"/>
                <a:gd name="connsiteX94" fmla="*/ 39157 w 7055593"/>
                <a:gd name="connsiteY94" fmla="*/ 743597 h 1087628"/>
                <a:gd name="connsiteX95" fmla="*/ 21050 w 7055593"/>
                <a:gd name="connsiteY95" fmla="*/ 707383 h 1087628"/>
                <a:gd name="connsiteX96" fmla="*/ 45 w 7055593"/>
                <a:gd name="connsiteY96" fmla="*/ 464458 h 1087628"/>
                <a:gd name="connsiteX97" fmla="*/ 15818 w 7055593"/>
                <a:gd name="connsiteY97" fmla="*/ 359217 h 1087628"/>
                <a:gd name="connsiteX98" fmla="*/ 26923 w 7055593"/>
                <a:gd name="connsiteY98" fmla="*/ 311124 h 1087628"/>
                <a:gd name="connsiteX99" fmla="*/ 42415 w 7055593"/>
                <a:gd name="connsiteY99" fmla="*/ 274177 h 1087628"/>
                <a:gd name="connsiteX0" fmla="*/ 54063 w 7067241"/>
                <a:gd name="connsiteY0" fmla="*/ 274177 h 1087628"/>
                <a:gd name="connsiteX1" fmla="*/ 56113 w 7067241"/>
                <a:gd name="connsiteY1" fmla="*/ 204627 h 1087628"/>
                <a:gd name="connsiteX2" fmla="*/ 76274 w 7067241"/>
                <a:gd name="connsiteY2" fmla="*/ 150935 h 1087628"/>
                <a:gd name="connsiteX3" fmla="*/ 136750 w 7067241"/>
                <a:gd name="connsiteY3" fmla="*/ 93161 h 1087628"/>
                <a:gd name="connsiteX4" fmla="*/ 261728 w 7067241"/>
                <a:gd name="connsiteY4" fmla="*/ 35332 h 1087628"/>
                <a:gd name="connsiteX5" fmla="*/ 376730 w 7067241"/>
                <a:gd name="connsiteY5" fmla="*/ 19319 h 1087628"/>
                <a:gd name="connsiteX6" fmla="*/ 387554 w 7067241"/>
                <a:gd name="connsiteY6" fmla="*/ 37478 h 1087628"/>
                <a:gd name="connsiteX7" fmla="*/ 409763 w 7067241"/>
                <a:gd name="connsiteY7" fmla="*/ 26332 h 1087628"/>
                <a:gd name="connsiteX8" fmla="*/ 453261 w 7067241"/>
                <a:gd name="connsiteY8" fmla="*/ 19372 h 1087628"/>
                <a:gd name="connsiteX9" fmla="*/ 523637 w 7067241"/>
                <a:gd name="connsiteY9" fmla="*/ 35438 h 1087628"/>
                <a:gd name="connsiteX10" fmla="*/ 702655 w 7067241"/>
                <a:gd name="connsiteY10" fmla="*/ 1212 h 1087628"/>
                <a:gd name="connsiteX11" fmla="*/ 751461 w 7067241"/>
                <a:gd name="connsiteY11" fmla="*/ 92480 h 1087628"/>
                <a:gd name="connsiteX12" fmla="*/ 829403 w 7067241"/>
                <a:gd name="connsiteY12" fmla="*/ 100801 h 1087628"/>
                <a:gd name="connsiteX13" fmla="*/ 842278 w 7067241"/>
                <a:gd name="connsiteY13" fmla="*/ 354717 h 1087628"/>
                <a:gd name="connsiteX14" fmla="*/ 965205 w 7067241"/>
                <a:gd name="connsiteY14" fmla="*/ 272816 h 1087628"/>
                <a:gd name="connsiteX15" fmla="*/ 992366 w 7067241"/>
                <a:gd name="connsiteY15" fmla="*/ 345244 h 1087628"/>
                <a:gd name="connsiteX16" fmla="*/ 1037633 w 7067241"/>
                <a:gd name="connsiteY16" fmla="*/ 390511 h 1087628"/>
                <a:gd name="connsiteX17" fmla="*/ 1146275 w 7067241"/>
                <a:gd name="connsiteY17" fmla="*/ 453886 h 1087628"/>
                <a:gd name="connsiteX18" fmla="*/ 1245863 w 7067241"/>
                <a:gd name="connsiteY18" fmla="*/ 490100 h 1087628"/>
                <a:gd name="connsiteX19" fmla="*/ 1608001 w 7067241"/>
                <a:gd name="connsiteY19" fmla="*/ 471993 h 1087628"/>
                <a:gd name="connsiteX20" fmla="*/ 2096889 w 7067241"/>
                <a:gd name="connsiteY20" fmla="*/ 462939 h 1087628"/>
                <a:gd name="connsiteX21" fmla="*/ 2477134 w 7067241"/>
                <a:gd name="connsiteY21" fmla="*/ 453886 h 1087628"/>
                <a:gd name="connsiteX22" fmla="*/ 2594829 w 7067241"/>
                <a:gd name="connsiteY22" fmla="*/ 444832 h 1087628"/>
                <a:gd name="connsiteX23" fmla="*/ 2694417 w 7067241"/>
                <a:gd name="connsiteY23" fmla="*/ 435779 h 1087628"/>
                <a:gd name="connsiteX24" fmla="*/ 2929807 w 7067241"/>
                <a:gd name="connsiteY24" fmla="*/ 426725 h 1087628"/>
                <a:gd name="connsiteX25" fmla="*/ 3138037 w 7067241"/>
                <a:gd name="connsiteY25" fmla="*/ 417672 h 1087628"/>
                <a:gd name="connsiteX26" fmla="*/ 3445855 w 7067241"/>
                <a:gd name="connsiteY26" fmla="*/ 408618 h 1087628"/>
                <a:gd name="connsiteX27" fmla="*/ 3744619 w 7067241"/>
                <a:gd name="connsiteY27" fmla="*/ 390511 h 1087628"/>
                <a:gd name="connsiteX28" fmla="*/ 4179186 w 7067241"/>
                <a:gd name="connsiteY28" fmla="*/ 408618 h 1087628"/>
                <a:gd name="connsiteX29" fmla="*/ 4215399 w 7067241"/>
                <a:gd name="connsiteY29" fmla="*/ 417672 h 1087628"/>
                <a:gd name="connsiteX30" fmla="*/ 4396469 w 7067241"/>
                <a:gd name="connsiteY30" fmla="*/ 444832 h 1087628"/>
                <a:gd name="connsiteX31" fmla="*/ 4731447 w 7067241"/>
                <a:gd name="connsiteY31" fmla="*/ 462939 h 1087628"/>
                <a:gd name="connsiteX32" fmla="*/ 4912516 w 7067241"/>
                <a:gd name="connsiteY32" fmla="*/ 490100 h 1087628"/>
                <a:gd name="connsiteX33" fmla="*/ 5392350 w 7067241"/>
                <a:gd name="connsiteY33" fmla="*/ 499153 h 1087628"/>
                <a:gd name="connsiteX34" fmla="*/ 5763542 w 7067241"/>
                <a:gd name="connsiteY34" fmla="*/ 508206 h 1087628"/>
                <a:gd name="connsiteX35" fmla="*/ 5980825 w 7067241"/>
                <a:gd name="connsiteY35" fmla="*/ 517260 h 1087628"/>
                <a:gd name="connsiteX36" fmla="*/ 6478766 w 7067241"/>
                <a:gd name="connsiteY36" fmla="*/ 526313 h 1087628"/>
                <a:gd name="connsiteX37" fmla="*/ 6596461 w 7067241"/>
                <a:gd name="connsiteY37" fmla="*/ 517260 h 1087628"/>
                <a:gd name="connsiteX38" fmla="*/ 6705102 w 7067241"/>
                <a:gd name="connsiteY38" fmla="*/ 490100 h 1087628"/>
                <a:gd name="connsiteX39" fmla="*/ 6732263 w 7067241"/>
                <a:gd name="connsiteY39" fmla="*/ 462939 h 1087628"/>
                <a:gd name="connsiteX40" fmla="*/ 6741316 w 7067241"/>
                <a:gd name="connsiteY40" fmla="*/ 435779 h 1087628"/>
                <a:gd name="connsiteX41" fmla="*/ 6777530 w 7067241"/>
                <a:gd name="connsiteY41" fmla="*/ 345244 h 1087628"/>
                <a:gd name="connsiteX42" fmla="*/ 6786584 w 7067241"/>
                <a:gd name="connsiteY42" fmla="*/ 290923 h 1087628"/>
                <a:gd name="connsiteX43" fmla="*/ 6804691 w 7067241"/>
                <a:gd name="connsiteY43" fmla="*/ 254709 h 1087628"/>
                <a:gd name="connsiteX44" fmla="*/ 6813744 w 7067241"/>
                <a:gd name="connsiteY44" fmla="*/ 227549 h 1087628"/>
                <a:gd name="connsiteX45" fmla="*/ 6822797 w 7067241"/>
                <a:gd name="connsiteY45" fmla="*/ 191335 h 1087628"/>
                <a:gd name="connsiteX46" fmla="*/ 6849958 w 7067241"/>
                <a:gd name="connsiteY46" fmla="*/ 164175 h 1087628"/>
                <a:gd name="connsiteX47" fmla="*/ 6922386 w 7067241"/>
                <a:gd name="connsiteY47" fmla="*/ 127961 h 1087628"/>
                <a:gd name="connsiteX48" fmla="*/ 6985760 w 7067241"/>
                <a:gd name="connsiteY48" fmla="*/ 155121 h 1087628"/>
                <a:gd name="connsiteX49" fmla="*/ 7012920 w 7067241"/>
                <a:gd name="connsiteY49" fmla="*/ 200389 h 1087628"/>
                <a:gd name="connsiteX50" fmla="*/ 7049134 w 7067241"/>
                <a:gd name="connsiteY50" fmla="*/ 281870 h 1087628"/>
                <a:gd name="connsiteX51" fmla="*/ 7058188 w 7067241"/>
                <a:gd name="connsiteY51" fmla="*/ 318084 h 1087628"/>
                <a:gd name="connsiteX52" fmla="*/ 7067241 w 7067241"/>
                <a:gd name="connsiteY52" fmla="*/ 345244 h 1087628"/>
                <a:gd name="connsiteX53" fmla="*/ 7058188 w 7067241"/>
                <a:gd name="connsiteY53" fmla="*/ 562527 h 1087628"/>
                <a:gd name="connsiteX54" fmla="*/ 7040081 w 7067241"/>
                <a:gd name="connsiteY54" fmla="*/ 589688 h 1087628"/>
                <a:gd name="connsiteX55" fmla="*/ 7031027 w 7067241"/>
                <a:gd name="connsiteY55" fmla="*/ 644008 h 1087628"/>
                <a:gd name="connsiteX56" fmla="*/ 7012920 w 7067241"/>
                <a:gd name="connsiteY56" fmla="*/ 680222 h 1087628"/>
                <a:gd name="connsiteX57" fmla="*/ 6967653 w 7067241"/>
                <a:gd name="connsiteY57" fmla="*/ 752650 h 1087628"/>
                <a:gd name="connsiteX58" fmla="*/ 6931439 w 7067241"/>
                <a:gd name="connsiteY58" fmla="*/ 825078 h 1087628"/>
                <a:gd name="connsiteX59" fmla="*/ 6895225 w 7067241"/>
                <a:gd name="connsiteY59" fmla="*/ 834131 h 1087628"/>
                <a:gd name="connsiteX60" fmla="*/ 6750370 w 7067241"/>
                <a:gd name="connsiteY60" fmla="*/ 816024 h 1087628"/>
                <a:gd name="connsiteX61" fmla="*/ 6614568 w 7067241"/>
                <a:gd name="connsiteY61" fmla="*/ 797917 h 1087628"/>
                <a:gd name="connsiteX62" fmla="*/ 6361071 w 7067241"/>
                <a:gd name="connsiteY62" fmla="*/ 806971 h 1087628"/>
                <a:gd name="connsiteX63" fmla="*/ 6225269 w 7067241"/>
                <a:gd name="connsiteY63" fmla="*/ 825078 h 1087628"/>
                <a:gd name="connsiteX64" fmla="*/ 6053253 w 7067241"/>
                <a:gd name="connsiteY64" fmla="*/ 834131 h 1087628"/>
                <a:gd name="connsiteX65" fmla="*/ 5881237 w 7067241"/>
                <a:gd name="connsiteY65" fmla="*/ 852238 h 1087628"/>
                <a:gd name="connsiteX66" fmla="*/ 5600580 w 7067241"/>
                <a:gd name="connsiteY66" fmla="*/ 861292 h 1087628"/>
                <a:gd name="connsiteX67" fmla="*/ 5437617 w 7067241"/>
                <a:gd name="connsiteY67" fmla="*/ 870345 h 1087628"/>
                <a:gd name="connsiteX68" fmla="*/ 5220334 w 7067241"/>
                <a:gd name="connsiteY68" fmla="*/ 879399 h 1087628"/>
                <a:gd name="connsiteX69" fmla="*/ 5093586 w 7067241"/>
                <a:gd name="connsiteY69" fmla="*/ 906559 h 1087628"/>
                <a:gd name="connsiteX70" fmla="*/ 5021158 w 7067241"/>
                <a:gd name="connsiteY70" fmla="*/ 915612 h 1087628"/>
                <a:gd name="connsiteX71" fmla="*/ 4966837 w 7067241"/>
                <a:gd name="connsiteY71" fmla="*/ 924666 h 1087628"/>
                <a:gd name="connsiteX72" fmla="*/ 4812928 w 7067241"/>
                <a:gd name="connsiteY72" fmla="*/ 942773 h 1087628"/>
                <a:gd name="connsiteX73" fmla="*/ 4649966 w 7067241"/>
                <a:gd name="connsiteY73" fmla="*/ 969933 h 1087628"/>
                <a:gd name="connsiteX74" fmla="*/ 3817047 w 7067241"/>
                <a:gd name="connsiteY74" fmla="*/ 988040 h 1087628"/>
                <a:gd name="connsiteX75" fmla="*/ 3635978 w 7067241"/>
                <a:gd name="connsiteY75" fmla="*/ 997094 h 1087628"/>
                <a:gd name="connsiteX76" fmla="*/ 3527336 w 7067241"/>
                <a:gd name="connsiteY76" fmla="*/ 1006147 h 1087628"/>
                <a:gd name="connsiteX77" fmla="*/ 3445855 w 7067241"/>
                <a:gd name="connsiteY77" fmla="*/ 1015201 h 1087628"/>
                <a:gd name="connsiteX78" fmla="*/ 2803059 w 7067241"/>
                <a:gd name="connsiteY78" fmla="*/ 1042361 h 1087628"/>
                <a:gd name="connsiteX79" fmla="*/ 2676310 w 7067241"/>
                <a:gd name="connsiteY79" fmla="*/ 1051414 h 1087628"/>
                <a:gd name="connsiteX80" fmla="*/ 2413760 w 7067241"/>
                <a:gd name="connsiteY80" fmla="*/ 1060468 h 1087628"/>
                <a:gd name="connsiteX81" fmla="*/ 2241744 w 7067241"/>
                <a:gd name="connsiteY81" fmla="*/ 1078575 h 1087628"/>
                <a:gd name="connsiteX82" fmla="*/ 2096889 w 7067241"/>
                <a:gd name="connsiteY82" fmla="*/ 1087628 h 1087628"/>
                <a:gd name="connsiteX83" fmla="*/ 1761910 w 7067241"/>
                <a:gd name="connsiteY83" fmla="*/ 1078575 h 1087628"/>
                <a:gd name="connsiteX84" fmla="*/ 1698536 w 7067241"/>
                <a:gd name="connsiteY84" fmla="*/ 1060468 h 1087628"/>
                <a:gd name="connsiteX85" fmla="*/ 1472199 w 7067241"/>
                <a:gd name="connsiteY85" fmla="*/ 1033307 h 1087628"/>
                <a:gd name="connsiteX86" fmla="*/ 1282077 w 7067241"/>
                <a:gd name="connsiteY86" fmla="*/ 1024254 h 1087628"/>
                <a:gd name="connsiteX87" fmla="*/ 1010473 w 7067241"/>
                <a:gd name="connsiteY87" fmla="*/ 1006147 h 1087628"/>
                <a:gd name="connsiteX88" fmla="*/ 648334 w 7067241"/>
                <a:gd name="connsiteY88" fmla="*/ 997094 h 1087628"/>
                <a:gd name="connsiteX89" fmla="*/ 512532 w 7067241"/>
                <a:gd name="connsiteY89" fmla="*/ 988040 h 1087628"/>
                <a:gd name="connsiteX90" fmla="*/ 313356 w 7067241"/>
                <a:gd name="connsiteY90" fmla="*/ 960880 h 1087628"/>
                <a:gd name="connsiteX91" fmla="*/ 159447 w 7067241"/>
                <a:gd name="connsiteY91" fmla="*/ 924666 h 1087628"/>
                <a:gd name="connsiteX92" fmla="*/ 96073 w 7067241"/>
                <a:gd name="connsiteY92" fmla="*/ 834131 h 1087628"/>
                <a:gd name="connsiteX93" fmla="*/ 77966 w 7067241"/>
                <a:gd name="connsiteY93" fmla="*/ 806971 h 1087628"/>
                <a:gd name="connsiteX94" fmla="*/ 50805 w 7067241"/>
                <a:gd name="connsiteY94" fmla="*/ 743597 h 1087628"/>
                <a:gd name="connsiteX95" fmla="*/ 32698 w 7067241"/>
                <a:gd name="connsiteY95" fmla="*/ 707383 h 1087628"/>
                <a:gd name="connsiteX96" fmla="*/ 23 w 7067241"/>
                <a:gd name="connsiteY96" fmla="*/ 541910 h 1087628"/>
                <a:gd name="connsiteX97" fmla="*/ 27466 w 7067241"/>
                <a:gd name="connsiteY97" fmla="*/ 359217 h 1087628"/>
                <a:gd name="connsiteX98" fmla="*/ 38571 w 7067241"/>
                <a:gd name="connsiteY98" fmla="*/ 311124 h 1087628"/>
                <a:gd name="connsiteX99" fmla="*/ 54063 w 7067241"/>
                <a:gd name="connsiteY99" fmla="*/ 274177 h 108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67241" h="1087628">
                  <a:moveTo>
                    <a:pt x="54063" y="274177"/>
                  </a:moveTo>
                  <a:cubicBezTo>
                    <a:pt x="56987" y="256428"/>
                    <a:pt x="52411" y="225167"/>
                    <a:pt x="56113" y="204627"/>
                  </a:cubicBezTo>
                  <a:cubicBezTo>
                    <a:pt x="59815" y="184087"/>
                    <a:pt x="62835" y="169513"/>
                    <a:pt x="76274" y="150935"/>
                  </a:cubicBezTo>
                  <a:cubicBezTo>
                    <a:pt x="89713" y="132357"/>
                    <a:pt x="105841" y="112428"/>
                    <a:pt x="136750" y="93161"/>
                  </a:cubicBezTo>
                  <a:cubicBezTo>
                    <a:pt x="167659" y="73894"/>
                    <a:pt x="169919" y="65935"/>
                    <a:pt x="261728" y="35332"/>
                  </a:cubicBezTo>
                  <a:lnTo>
                    <a:pt x="376730" y="19319"/>
                  </a:lnTo>
                  <a:cubicBezTo>
                    <a:pt x="385784" y="16301"/>
                    <a:pt x="382049" y="36309"/>
                    <a:pt x="387554" y="37478"/>
                  </a:cubicBezTo>
                  <a:cubicBezTo>
                    <a:pt x="393060" y="38647"/>
                    <a:pt x="398812" y="29350"/>
                    <a:pt x="409763" y="26332"/>
                  </a:cubicBezTo>
                  <a:cubicBezTo>
                    <a:pt x="420714" y="23314"/>
                    <a:pt x="434282" y="17854"/>
                    <a:pt x="453261" y="19372"/>
                  </a:cubicBezTo>
                  <a:cubicBezTo>
                    <a:pt x="472240" y="20890"/>
                    <a:pt x="502512" y="38456"/>
                    <a:pt x="523637" y="35438"/>
                  </a:cubicBezTo>
                  <a:cubicBezTo>
                    <a:pt x="580976" y="41473"/>
                    <a:pt x="664684" y="-8295"/>
                    <a:pt x="702655" y="1212"/>
                  </a:cubicBezTo>
                  <a:cubicBezTo>
                    <a:pt x="740626" y="10719"/>
                    <a:pt x="725353" y="72899"/>
                    <a:pt x="751461" y="92480"/>
                  </a:cubicBezTo>
                  <a:cubicBezTo>
                    <a:pt x="765538" y="103038"/>
                    <a:pt x="814267" y="57095"/>
                    <a:pt x="829403" y="100801"/>
                  </a:cubicBezTo>
                  <a:cubicBezTo>
                    <a:pt x="844539" y="144507"/>
                    <a:pt x="831700" y="341318"/>
                    <a:pt x="842278" y="354717"/>
                  </a:cubicBezTo>
                  <a:cubicBezTo>
                    <a:pt x="877062" y="398776"/>
                    <a:pt x="940190" y="274395"/>
                    <a:pt x="965205" y="272816"/>
                  </a:cubicBezTo>
                  <a:cubicBezTo>
                    <a:pt x="990220" y="271237"/>
                    <a:pt x="985478" y="335403"/>
                    <a:pt x="992366" y="345244"/>
                  </a:cubicBezTo>
                  <a:cubicBezTo>
                    <a:pt x="1004603" y="362726"/>
                    <a:pt x="1020200" y="378205"/>
                    <a:pt x="1037633" y="390511"/>
                  </a:cubicBezTo>
                  <a:cubicBezTo>
                    <a:pt x="1071884" y="414689"/>
                    <a:pt x="1107019" y="439165"/>
                    <a:pt x="1146275" y="453886"/>
                  </a:cubicBezTo>
                  <a:cubicBezTo>
                    <a:pt x="1227638" y="484397"/>
                    <a:pt x="1194241" y="472892"/>
                    <a:pt x="1245863" y="490100"/>
                  </a:cubicBezTo>
                  <a:lnTo>
                    <a:pt x="1608001" y="471993"/>
                  </a:lnTo>
                  <a:cubicBezTo>
                    <a:pt x="1770909" y="466794"/>
                    <a:pt x="1933934" y="466334"/>
                    <a:pt x="2096889" y="462939"/>
                  </a:cubicBezTo>
                  <a:lnTo>
                    <a:pt x="2477134" y="453886"/>
                  </a:lnTo>
                  <a:lnTo>
                    <a:pt x="2594829" y="444832"/>
                  </a:lnTo>
                  <a:cubicBezTo>
                    <a:pt x="2628047" y="442064"/>
                    <a:pt x="2661133" y="437578"/>
                    <a:pt x="2694417" y="435779"/>
                  </a:cubicBezTo>
                  <a:cubicBezTo>
                    <a:pt x="2772824" y="431541"/>
                    <a:pt x="2851351" y="429927"/>
                    <a:pt x="2929807" y="426725"/>
                  </a:cubicBezTo>
                  <a:lnTo>
                    <a:pt x="3138037" y="417672"/>
                  </a:lnTo>
                  <a:lnTo>
                    <a:pt x="3445855" y="408618"/>
                  </a:lnTo>
                  <a:cubicBezTo>
                    <a:pt x="3565451" y="404105"/>
                    <a:pt x="3630473" y="398665"/>
                    <a:pt x="3744619" y="390511"/>
                  </a:cubicBezTo>
                  <a:cubicBezTo>
                    <a:pt x="3811485" y="392740"/>
                    <a:pt x="4081399" y="399728"/>
                    <a:pt x="4179186" y="408618"/>
                  </a:cubicBezTo>
                  <a:cubicBezTo>
                    <a:pt x="4191577" y="409745"/>
                    <a:pt x="4203126" y="415626"/>
                    <a:pt x="4215399" y="417672"/>
                  </a:cubicBezTo>
                  <a:cubicBezTo>
                    <a:pt x="4275600" y="427706"/>
                    <a:pt x="4335881" y="437488"/>
                    <a:pt x="4396469" y="444832"/>
                  </a:cubicBezTo>
                  <a:cubicBezTo>
                    <a:pt x="4480683" y="455040"/>
                    <a:pt x="4669690" y="460366"/>
                    <a:pt x="4731447" y="462939"/>
                  </a:cubicBezTo>
                  <a:cubicBezTo>
                    <a:pt x="4783046" y="472321"/>
                    <a:pt x="4858146" y="488346"/>
                    <a:pt x="4912516" y="490100"/>
                  </a:cubicBezTo>
                  <a:cubicBezTo>
                    <a:pt x="5072406" y="495258"/>
                    <a:pt x="5232413" y="495750"/>
                    <a:pt x="5392350" y="499153"/>
                  </a:cubicBezTo>
                  <a:lnTo>
                    <a:pt x="5763542" y="508206"/>
                  </a:lnTo>
                  <a:cubicBezTo>
                    <a:pt x="5835998" y="510435"/>
                    <a:pt x="5908358" y="515425"/>
                    <a:pt x="5980825" y="517260"/>
                  </a:cubicBezTo>
                  <a:lnTo>
                    <a:pt x="6478766" y="526313"/>
                  </a:lnTo>
                  <a:cubicBezTo>
                    <a:pt x="6517998" y="523295"/>
                    <a:pt x="6557354" y="521605"/>
                    <a:pt x="6596461" y="517260"/>
                  </a:cubicBezTo>
                  <a:cubicBezTo>
                    <a:pt x="6629251" y="513617"/>
                    <a:pt x="6675504" y="498556"/>
                    <a:pt x="6705102" y="490100"/>
                  </a:cubicBezTo>
                  <a:cubicBezTo>
                    <a:pt x="6714156" y="481046"/>
                    <a:pt x="6725161" y="473592"/>
                    <a:pt x="6732263" y="462939"/>
                  </a:cubicBezTo>
                  <a:cubicBezTo>
                    <a:pt x="6737557" y="454999"/>
                    <a:pt x="6737557" y="444550"/>
                    <a:pt x="6741316" y="435779"/>
                  </a:cubicBezTo>
                  <a:cubicBezTo>
                    <a:pt x="6763795" y="383327"/>
                    <a:pt x="6761043" y="411190"/>
                    <a:pt x="6777530" y="345244"/>
                  </a:cubicBezTo>
                  <a:cubicBezTo>
                    <a:pt x="6781982" y="327435"/>
                    <a:pt x="6781309" y="308506"/>
                    <a:pt x="6786584" y="290923"/>
                  </a:cubicBezTo>
                  <a:cubicBezTo>
                    <a:pt x="6790462" y="277996"/>
                    <a:pt x="6799375" y="267114"/>
                    <a:pt x="6804691" y="254709"/>
                  </a:cubicBezTo>
                  <a:cubicBezTo>
                    <a:pt x="6808450" y="245938"/>
                    <a:pt x="6811122" y="236725"/>
                    <a:pt x="6813744" y="227549"/>
                  </a:cubicBezTo>
                  <a:cubicBezTo>
                    <a:pt x="6817162" y="215585"/>
                    <a:pt x="6816624" y="202138"/>
                    <a:pt x="6822797" y="191335"/>
                  </a:cubicBezTo>
                  <a:cubicBezTo>
                    <a:pt x="6829149" y="180218"/>
                    <a:pt x="6839715" y="171857"/>
                    <a:pt x="6849958" y="164175"/>
                  </a:cubicBezTo>
                  <a:cubicBezTo>
                    <a:pt x="6884170" y="138516"/>
                    <a:pt x="6888965" y="139101"/>
                    <a:pt x="6922386" y="127961"/>
                  </a:cubicBezTo>
                  <a:cubicBezTo>
                    <a:pt x="6938618" y="133372"/>
                    <a:pt x="6974572" y="143933"/>
                    <a:pt x="6985760" y="155121"/>
                  </a:cubicBezTo>
                  <a:cubicBezTo>
                    <a:pt x="6998203" y="167564"/>
                    <a:pt x="7004374" y="185006"/>
                    <a:pt x="7012920" y="200389"/>
                  </a:cubicBezTo>
                  <a:cubicBezTo>
                    <a:pt x="7026066" y="224052"/>
                    <a:pt x="7040740" y="256688"/>
                    <a:pt x="7049134" y="281870"/>
                  </a:cubicBezTo>
                  <a:cubicBezTo>
                    <a:pt x="7053069" y="293674"/>
                    <a:pt x="7054770" y="306120"/>
                    <a:pt x="7058188" y="318084"/>
                  </a:cubicBezTo>
                  <a:cubicBezTo>
                    <a:pt x="7060810" y="327260"/>
                    <a:pt x="7064223" y="336191"/>
                    <a:pt x="7067241" y="345244"/>
                  </a:cubicBezTo>
                  <a:cubicBezTo>
                    <a:pt x="7064223" y="417672"/>
                    <a:pt x="7066193" y="490480"/>
                    <a:pt x="7058188" y="562527"/>
                  </a:cubicBezTo>
                  <a:cubicBezTo>
                    <a:pt x="7056986" y="573342"/>
                    <a:pt x="7043522" y="579365"/>
                    <a:pt x="7040081" y="589688"/>
                  </a:cubicBezTo>
                  <a:cubicBezTo>
                    <a:pt x="7034276" y="607102"/>
                    <a:pt x="7036302" y="626426"/>
                    <a:pt x="7031027" y="644008"/>
                  </a:cubicBezTo>
                  <a:cubicBezTo>
                    <a:pt x="7027149" y="656935"/>
                    <a:pt x="7018236" y="667817"/>
                    <a:pt x="7012920" y="680222"/>
                  </a:cubicBezTo>
                  <a:cubicBezTo>
                    <a:pt x="6988424" y="737381"/>
                    <a:pt x="7028726" y="676310"/>
                    <a:pt x="6967653" y="752650"/>
                  </a:cubicBezTo>
                  <a:cubicBezTo>
                    <a:pt x="6960513" y="788348"/>
                    <a:pt x="6965798" y="805444"/>
                    <a:pt x="6931439" y="825078"/>
                  </a:cubicBezTo>
                  <a:cubicBezTo>
                    <a:pt x="6920636" y="831251"/>
                    <a:pt x="6907296" y="831113"/>
                    <a:pt x="6895225" y="834131"/>
                  </a:cubicBezTo>
                  <a:lnTo>
                    <a:pt x="6750370" y="816024"/>
                  </a:lnTo>
                  <a:cubicBezTo>
                    <a:pt x="6619781" y="802032"/>
                    <a:pt x="6679469" y="819552"/>
                    <a:pt x="6614568" y="797917"/>
                  </a:cubicBezTo>
                  <a:cubicBezTo>
                    <a:pt x="6530069" y="800935"/>
                    <a:pt x="6445419" y="801086"/>
                    <a:pt x="6361071" y="806971"/>
                  </a:cubicBezTo>
                  <a:cubicBezTo>
                    <a:pt x="6315514" y="810149"/>
                    <a:pt x="6270760" y="821064"/>
                    <a:pt x="6225269" y="825078"/>
                  </a:cubicBezTo>
                  <a:cubicBezTo>
                    <a:pt x="6168073" y="830125"/>
                    <a:pt x="6110592" y="831113"/>
                    <a:pt x="6053253" y="834131"/>
                  </a:cubicBezTo>
                  <a:cubicBezTo>
                    <a:pt x="5998301" y="841000"/>
                    <a:pt x="5935800" y="849640"/>
                    <a:pt x="5881237" y="852238"/>
                  </a:cubicBezTo>
                  <a:cubicBezTo>
                    <a:pt x="5787742" y="856690"/>
                    <a:pt x="5694103" y="857475"/>
                    <a:pt x="5600580" y="861292"/>
                  </a:cubicBezTo>
                  <a:cubicBezTo>
                    <a:pt x="5546221" y="863511"/>
                    <a:pt x="5491960" y="867757"/>
                    <a:pt x="5437617" y="870345"/>
                  </a:cubicBezTo>
                  <a:lnTo>
                    <a:pt x="5220334" y="879399"/>
                  </a:lnTo>
                  <a:cubicBezTo>
                    <a:pt x="5178085" y="888452"/>
                    <a:pt x="5136098" y="898830"/>
                    <a:pt x="5093586" y="906559"/>
                  </a:cubicBezTo>
                  <a:cubicBezTo>
                    <a:pt x="5069648" y="910911"/>
                    <a:pt x="5045244" y="912171"/>
                    <a:pt x="5021158" y="915612"/>
                  </a:cubicBezTo>
                  <a:cubicBezTo>
                    <a:pt x="5002986" y="918208"/>
                    <a:pt x="4985040" y="922292"/>
                    <a:pt x="4966837" y="924666"/>
                  </a:cubicBezTo>
                  <a:cubicBezTo>
                    <a:pt x="4915614" y="931347"/>
                    <a:pt x="4863984" y="934918"/>
                    <a:pt x="4812928" y="942773"/>
                  </a:cubicBezTo>
                  <a:cubicBezTo>
                    <a:pt x="4663643" y="965740"/>
                    <a:pt x="4799495" y="958857"/>
                    <a:pt x="4649966" y="969933"/>
                  </a:cubicBezTo>
                  <a:cubicBezTo>
                    <a:pt x="4382008" y="989782"/>
                    <a:pt x="4056996" y="984798"/>
                    <a:pt x="3817047" y="988040"/>
                  </a:cubicBezTo>
                  <a:lnTo>
                    <a:pt x="3635978" y="997094"/>
                  </a:lnTo>
                  <a:cubicBezTo>
                    <a:pt x="3599709" y="999361"/>
                    <a:pt x="3563512" y="1002702"/>
                    <a:pt x="3527336" y="1006147"/>
                  </a:cubicBezTo>
                  <a:cubicBezTo>
                    <a:pt x="3500132" y="1008738"/>
                    <a:pt x="3473135" y="1013596"/>
                    <a:pt x="3445855" y="1015201"/>
                  </a:cubicBezTo>
                  <a:cubicBezTo>
                    <a:pt x="3193495" y="1030046"/>
                    <a:pt x="3043809" y="1034059"/>
                    <a:pt x="2803059" y="1042361"/>
                  </a:cubicBezTo>
                  <a:cubicBezTo>
                    <a:pt x="2760809" y="1045379"/>
                    <a:pt x="2718622" y="1049446"/>
                    <a:pt x="2676310" y="1051414"/>
                  </a:cubicBezTo>
                  <a:cubicBezTo>
                    <a:pt x="2588836" y="1055483"/>
                    <a:pt x="2501158" y="1055005"/>
                    <a:pt x="2413760" y="1060468"/>
                  </a:cubicBezTo>
                  <a:cubicBezTo>
                    <a:pt x="2356217" y="1064065"/>
                    <a:pt x="2299189" y="1073651"/>
                    <a:pt x="2241744" y="1078575"/>
                  </a:cubicBezTo>
                  <a:cubicBezTo>
                    <a:pt x="2193542" y="1082707"/>
                    <a:pt x="2145174" y="1084610"/>
                    <a:pt x="2096889" y="1087628"/>
                  </a:cubicBezTo>
                  <a:cubicBezTo>
                    <a:pt x="1985229" y="1084610"/>
                    <a:pt x="1873352" y="1086173"/>
                    <a:pt x="1761910" y="1078575"/>
                  </a:cubicBezTo>
                  <a:cubicBezTo>
                    <a:pt x="1739991" y="1077081"/>
                    <a:pt x="1720152" y="1064398"/>
                    <a:pt x="1698536" y="1060468"/>
                  </a:cubicBezTo>
                  <a:cubicBezTo>
                    <a:pt x="1663174" y="1054038"/>
                    <a:pt x="1521506" y="1036488"/>
                    <a:pt x="1472199" y="1033307"/>
                  </a:cubicBezTo>
                  <a:cubicBezTo>
                    <a:pt x="1408885" y="1029222"/>
                    <a:pt x="1345399" y="1028211"/>
                    <a:pt x="1282077" y="1024254"/>
                  </a:cubicBezTo>
                  <a:cubicBezTo>
                    <a:pt x="1047667" y="1009604"/>
                    <a:pt x="1349516" y="1017640"/>
                    <a:pt x="1010473" y="1006147"/>
                  </a:cubicBezTo>
                  <a:lnTo>
                    <a:pt x="648334" y="997094"/>
                  </a:lnTo>
                  <a:cubicBezTo>
                    <a:pt x="603067" y="994076"/>
                    <a:pt x="557637" y="992916"/>
                    <a:pt x="512532" y="988040"/>
                  </a:cubicBezTo>
                  <a:cubicBezTo>
                    <a:pt x="445914" y="980838"/>
                    <a:pt x="313356" y="960880"/>
                    <a:pt x="313356" y="960880"/>
                  </a:cubicBezTo>
                  <a:cubicBezTo>
                    <a:pt x="208793" y="926025"/>
                    <a:pt x="260284" y="937270"/>
                    <a:pt x="159447" y="924666"/>
                  </a:cubicBezTo>
                  <a:cubicBezTo>
                    <a:pt x="99891" y="884961"/>
                    <a:pt x="161804" y="932725"/>
                    <a:pt x="96073" y="834131"/>
                  </a:cubicBezTo>
                  <a:cubicBezTo>
                    <a:pt x="90037" y="825078"/>
                    <a:pt x="82832" y="816703"/>
                    <a:pt x="77966" y="806971"/>
                  </a:cubicBezTo>
                  <a:cubicBezTo>
                    <a:pt x="67687" y="786414"/>
                    <a:pt x="60316" y="764520"/>
                    <a:pt x="50805" y="743597"/>
                  </a:cubicBezTo>
                  <a:cubicBezTo>
                    <a:pt x="45220" y="731311"/>
                    <a:pt x="38734" y="719454"/>
                    <a:pt x="32698" y="707383"/>
                  </a:cubicBezTo>
                  <a:cubicBezTo>
                    <a:pt x="18231" y="562703"/>
                    <a:pt x="895" y="599938"/>
                    <a:pt x="23" y="541910"/>
                  </a:cubicBezTo>
                  <a:cubicBezTo>
                    <a:pt x="-849" y="483882"/>
                    <a:pt x="22827" y="368495"/>
                    <a:pt x="27466" y="359217"/>
                  </a:cubicBezTo>
                  <a:cubicBezTo>
                    <a:pt x="32332" y="349485"/>
                    <a:pt x="34152" y="321067"/>
                    <a:pt x="38571" y="311124"/>
                  </a:cubicBezTo>
                  <a:cubicBezTo>
                    <a:pt x="69700" y="241083"/>
                    <a:pt x="51139" y="291926"/>
                    <a:pt x="54063" y="274177"/>
                  </a:cubicBezTo>
                  <a:close/>
                </a:path>
              </a:pathLst>
            </a:cu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6" name="楕円 55">
              <a:extLst>
                <a:ext uri="{FF2B5EF4-FFF2-40B4-BE49-F238E27FC236}">
                  <a16:creationId xmlns:a16="http://schemas.microsoft.com/office/drawing/2014/main" id="{955313A0-781C-38FB-CD50-4A7CE69A85C3}"/>
                </a:ext>
              </a:extLst>
            </p:cNvPr>
            <p:cNvSpPr/>
            <p:nvPr/>
          </p:nvSpPr>
          <p:spPr>
            <a:xfrm>
              <a:off x="1352362" y="3643788"/>
              <a:ext cx="174279" cy="335333"/>
            </a:xfrm>
            <a:prstGeom prst="ellipse">
              <a:avLst/>
            </a:prstGeom>
            <a:solidFill>
              <a:schemeClr val="bg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2E05C5B2-5A4B-4002-D0A2-A73F2130B576}"/>
                </a:ext>
              </a:extLst>
            </p:cNvPr>
            <p:cNvSpPr/>
            <p:nvPr/>
          </p:nvSpPr>
          <p:spPr>
            <a:xfrm>
              <a:off x="1387444" y="3732872"/>
              <a:ext cx="139197" cy="15716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フリーフォーム: 図形 23">
              <a:extLst>
                <a:ext uri="{FF2B5EF4-FFF2-40B4-BE49-F238E27FC236}">
                  <a16:creationId xmlns:a16="http://schemas.microsoft.com/office/drawing/2014/main" id="{C91EB4CA-D17E-20E0-9304-A79F1AA80AB5}"/>
                </a:ext>
              </a:extLst>
            </p:cNvPr>
            <p:cNvSpPr/>
            <p:nvPr/>
          </p:nvSpPr>
          <p:spPr>
            <a:xfrm>
              <a:off x="1860550" y="3929033"/>
              <a:ext cx="3921399" cy="614991"/>
            </a:xfrm>
            <a:custGeom>
              <a:avLst/>
              <a:gdLst>
                <a:gd name="connsiteX0" fmla="*/ 85992 w 3921399"/>
                <a:gd name="connsiteY0" fmla="*/ 332 h 614991"/>
                <a:gd name="connsiteX1" fmla="*/ 73292 w 3921399"/>
                <a:gd name="connsiteY1" fmla="*/ 16207 h 614991"/>
                <a:gd name="connsiteX2" fmla="*/ 60592 w 3921399"/>
                <a:gd name="connsiteY2" fmla="*/ 41607 h 614991"/>
                <a:gd name="connsiteX3" fmla="*/ 44717 w 3921399"/>
                <a:gd name="connsiteY3" fmla="*/ 67007 h 614991"/>
                <a:gd name="connsiteX4" fmla="*/ 38367 w 3921399"/>
                <a:gd name="connsiteY4" fmla="*/ 79707 h 614991"/>
                <a:gd name="connsiteX5" fmla="*/ 25667 w 3921399"/>
                <a:gd name="connsiteY5" fmla="*/ 98757 h 614991"/>
                <a:gd name="connsiteX6" fmla="*/ 22492 w 3921399"/>
                <a:gd name="connsiteY6" fmla="*/ 111457 h 614991"/>
                <a:gd name="connsiteX7" fmla="*/ 9792 w 3921399"/>
                <a:gd name="connsiteY7" fmla="*/ 140032 h 614991"/>
                <a:gd name="connsiteX8" fmla="*/ 3442 w 3921399"/>
                <a:gd name="connsiteY8" fmla="*/ 155907 h 614991"/>
                <a:gd name="connsiteX9" fmla="*/ 3442 w 3921399"/>
                <a:gd name="connsiteY9" fmla="*/ 200357 h 614991"/>
                <a:gd name="connsiteX10" fmla="*/ 6617 w 3921399"/>
                <a:gd name="connsiteY10" fmla="*/ 371807 h 614991"/>
                <a:gd name="connsiteX11" fmla="*/ 16142 w 3921399"/>
                <a:gd name="connsiteY11" fmla="*/ 387682 h 614991"/>
                <a:gd name="connsiteX12" fmla="*/ 35192 w 3921399"/>
                <a:gd name="connsiteY12" fmla="*/ 406732 h 614991"/>
                <a:gd name="connsiteX13" fmla="*/ 82817 w 3921399"/>
                <a:gd name="connsiteY13" fmla="*/ 444832 h 614991"/>
                <a:gd name="connsiteX14" fmla="*/ 133617 w 3921399"/>
                <a:gd name="connsiteY14" fmla="*/ 479757 h 614991"/>
                <a:gd name="connsiteX15" fmla="*/ 146317 w 3921399"/>
                <a:gd name="connsiteY15" fmla="*/ 486107 h 614991"/>
                <a:gd name="connsiteX16" fmla="*/ 159017 w 3921399"/>
                <a:gd name="connsiteY16" fmla="*/ 495632 h 614991"/>
                <a:gd name="connsiteX17" fmla="*/ 171717 w 3921399"/>
                <a:gd name="connsiteY17" fmla="*/ 498807 h 614991"/>
                <a:gd name="connsiteX18" fmla="*/ 206642 w 3921399"/>
                <a:gd name="connsiteY18" fmla="*/ 514682 h 614991"/>
                <a:gd name="connsiteX19" fmla="*/ 276492 w 3921399"/>
                <a:gd name="connsiteY19" fmla="*/ 527382 h 614991"/>
                <a:gd name="connsiteX20" fmla="*/ 298717 w 3921399"/>
                <a:gd name="connsiteY20" fmla="*/ 530557 h 614991"/>
                <a:gd name="connsiteX21" fmla="*/ 336817 w 3921399"/>
                <a:gd name="connsiteY21" fmla="*/ 536907 h 614991"/>
                <a:gd name="connsiteX22" fmla="*/ 413017 w 3921399"/>
                <a:gd name="connsiteY22" fmla="*/ 540082 h 614991"/>
                <a:gd name="connsiteX23" fmla="*/ 632092 w 3921399"/>
                <a:gd name="connsiteY23" fmla="*/ 533732 h 614991"/>
                <a:gd name="connsiteX24" fmla="*/ 733692 w 3921399"/>
                <a:gd name="connsiteY24" fmla="*/ 527382 h 614991"/>
                <a:gd name="connsiteX25" fmla="*/ 774967 w 3921399"/>
                <a:gd name="connsiteY25" fmla="*/ 524207 h 614991"/>
                <a:gd name="connsiteX26" fmla="*/ 1108342 w 3921399"/>
                <a:gd name="connsiteY26" fmla="*/ 521032 h 614991"/>
                <a:gd name="connsiteX27" fmla="*/ 1206767 w 3921399"/>
                <a:gd name="connsiteY27" fmla="*/ 514682 h 614991"/>
                <a:gd name="connsiteX28" fmla="*/ 1540142 w 3921399"/>
                <a:gd name="connsiteY28" fmla="*/ 511507 h 614991"/>
                <a:gd name="connsiteX29" fmla="*/ 1670317 w 3921399"/>
                <a:gd name="connsiteY29" fmla="*/ 501982 h 614991"/>
                <a:gd name="connsiteX30" fmla="*/ 1860817 w 3921399"/>
                <a:gd name="connsiteY30" fmla="*/ 495632 h 614991"/>
                <a:gd name="connsiteX31" fmla="*/ 2073542 w 3921399"/>
                <a:gd name="connsiteY31" fmla="*/ 498807 h 614991"/>
                <a:gd name="connsiteX32" fmla="*/ 2092592 w 3921399"/>
                <a:gd name="connsiteY32" fmla="*/ 505157 h 614991"/>
                <a:gd name="connsiteX33" fmla="*/ 2130692 w 3921399"/>
                <a:gd name="connsiteY33" fmla="*/ 527382 h 614991"/>
                <a:gd name="connsiteX34" fmla="*/ 2140217 w 3921399"/>
                <a:gd name="connsiteY34" fmla="*/ 536907 h 614991"/>
                <a:gd name="connsiteX35" fmla="*/ 2213242 w 3921399"/>
                <a:gd name="connsiteY35" fmla="*/ 568657 h 614991"/>
                <a:gd name="connsiteX36" fmla="*/ 2235467 w 3921399"/>
                <a:gd name="connsiteY36" fmla="*/ 578182 h 614991"/>
                <a:gd name="connsiteX37" fmla="*/ 2254517 w 3921399"/>
                <a:gd name="connsiteY37" fmla="*/ 587707 h 614991"/>
                <a:gd name="connsiteX38" fmla="*/ 2283092 w 3921399"/>
                <a:gd name="connsiteY38" fmla="*/ 597232 h 614991"/>
                <a:gd name="connsiteX39" fmla="*/ 2327542 w 3921399"/>
                <a:gd name="connsiteY39" fmla="*/ 603582 h 614991"/>
                <a:gd name="connsiteX40" fmla="*/ 2365642 w 3921399"/>
                <a:gd name="connsiteY40" fmla="*/ 606757 h 614991"/>
                <a:gd name="connsiteX41" fmla="*/ 2518042 w 3921399"/>
                <a:gd name="connsiteY41" fmla="*/ 609932 h 614991"/>
                <a:gd name="connsiteX42" fmla="*/ 2552967 w 3921399"/>
                <a:gd name="connsiteY42" fmla="*/ 613107 h 614991"/>
                <a:gd name="connsiteX43" fmla="*/ 2835542 w 3921399"/>
                <a:gd name="connsiteY43" fmla="*/ 606757 h 614991"/>
                <a:gd name="connsiteX44" fmla="*/ 2864117 w 3921399"/>
                <a:gd name="connsiteY44" fmla="*/ 597232 h 614991"/>
                <a:gd name="connsiteX45" fmla="*/ 2886342 w 3921399"/>
                <a:gd name="connsiteY45" fmla="*/ 594057 h 614991"/>
                <a:gd name="connsiteX46" fmla="*/ 2911742 w 3921399"/>
                <a:gd name="connsiteY46" fmla="*/ 581357 h 614991"/>
                <a:gd name="connsiteX47" fmla="*/ 2981592 w 3921399"/>
                <a:gd name="connsiteY47" fmla="*/ 562307 h 614991"/>
                <a:gd name="connsiteX48" fmla="*/ 3016517 w 3921399"/>
                <a:gd name="connsiteY48" fmla="*/ 555957 h 614991"/>
                <a:gd name="connsiteX49" fmla="*/ 3127642 w 3921399"/>
                <a:gd name="connsiteY49" fmla="*/ 543257 h 614991"/>
                <a:gd name="connsiteX50" fmla="*/ 3162567 w 3921399"/>
                <a:gd name="connsiteY50" fmla="*/ 536907 h 614991"/>
                <a:gd name="connsiteX51" fmla="*/ 3210192 w 3921399"/>
                <a:gd name="connsiteY51" fmla="*/ 533732 h 614991"/>
                <a:gd name="connsiteX52" fmla="*/ 3292742 w 3921399"/>
                <a:gd name="connsiteY52" fmla="*/ 527382 h 614991"/>
                <a:gd name="connsiteX53" fmla="*/ 3308617 w 3921399"/>
                <a:gd name="connsiteY53" fmla="*/ 524207 h 614991"/>
                <a:gd name="connsiteX54" fmla="*/ 3359417 w 3921399"/>
                <a:gd name="connsiteY54" fmla="*/ 517857 h 614991"/>
                <a:gd name="connsiteX55" fmla="*/ 3378467 w 3921399"/>
                <a:gd name="connsiteY55" fmla="*/ 514682 h 614991"/>
                <a:gd name="connsiteX56" fmla="*/ 3410217 w 3921399"/>
                <a:gd name="connsiteY56" fmla="*/ 508332 h 614991"/>
                <a:gd name="connsiteX57" fmla="*/ 3483242 w 3921399"/>
                <a:gd name="connsiteY57" fmla="*/ 501982 h 614991"/>
                <a:gd name="connsiteX58" fmla="*/ 3527692 w 3921399"/>
                <a:gd name="connsiteY58" fmla="*/ 495632 h 614991"/>
                <a:gd name="connsiteX59" fmla="*/ 3543567 w 3921399"/>
                <a:gd name="connsiteY59" fmla="*/ 492457 h 614991"/>
                <a:gd name="connsiteX60" fmla="*/ 3705492 w 3921399"/>
                <a:gd name="connsiteY60" fmla="*/ 489282 h 614991"/>
                <a:gd name="connsiteX61" fmla="*/ 3746767 w 3921399"/>
                <a:gd name="connsiteY61" fmla="*/ 508332 h 614991"/>
                <a:gd name="connsiteX62" fmla="*/ 3775342 w 3921399"/>
                <a:gd name="connsiteY62" fmla="*/ 521032 h 614991"/>
                <a:gd name="connsiteX63" fmla="*/ 3788042 w 3921399"/>
                <a:gd name="connsiteY63" fmla="*/ 530557 h 614991"/>
                <a:gd name="connsiteX64" fmla="*/ 3813442 w 3921399"/>
                <a:gd name="connsiteY64" fmla="*/ 536907 h 614991"/>
                <a:gd name="connsiteX65" fmla="*/ 3838842 w 3921399"/>
                <a:gd name="connsiteY65" fmla="*/ 546432 h 614991"/>
                <a:gd name="connsiteX66" fmla="*/ 3864242 w 3921399"/>
                <a:gd name="connsiteY66" fmla="*/ 559132 h 614991"/>
                <a:gd name="connsiteX67" fmla="*/ 3889642 w 3921399"/>
                <a:gd name="connsiteY67" fmla="*/ 581357 h 614991"/>
                <a:gd name="connsiteX68" fmla="*/ 3915042 w 3921399"/>
                <a:gd name="connsiteY68" fmla="*/ 597232 h 614991"/>
                <a:gd name="connsiteX69" fmla="*/ 3921392 w 3921399"/>
                <a:gd name="connsiteY69" fmla="*/ 555957 h 614991"/>
                <a:gd name="connsiteX70" fmla="*/ 3915042 w 3921399"/>
                <a:gd name="connsiteY70" fmla="*/ 546432 h 614991"/>
                <a:gd name="connsiteX71" fmla="*/ 3908692 w 3921399"/>
                <a:gd name="connsiteY71" fmla="*/ 533732 h 614991"/>
                <a:gd name="connsiteX72" fmla="*/ 3889642 w 3921399"/>
                <a:gd name="connsiteY72" fmla="*/ 521032 h 614991"/>
                <a:gd name="connsiteX73" fmla="*/ 3873767 w 3921399"/>
                <a:gd name="connsiteY73" fmla="*/ 498807 h 614991"/>
                <a:gd name="connsiteX74" fmla="*/ 3867417 w 3921399"/>
                <a:gd name="connsiteY74" fmla="*/ 486107 h 614991"/>
                <a:gd name="connsiteX75" fmla="*/ 3857892 w 3921399"/>
                <a:gd name="connsiteY75" fmla="*/ 476582 h 614991"/>
                <a:gd name="connsiteX76" fmla="*/ 3851542 w 3921399"/>
                <a:gd name="connsiteY76" fmla="*/ 467057 h 614991"/>
                <a:gd name="connsiteX77" fmla="*/ 3813442 w 3921399"/>
                <a:gd name="connsiteY77" fmla="*/ 438482 h 614991"/>
                <a:gd name="connsiteX78" fmla="*/ 3803917 w 3921399"/>
                <a:gd name="connsiteY78" fmla="*/ 432132 h 614991"/>
                <a:gd name="connsiteX79" fmla="*/ 3788042 w 3921399"/>
                <a:gd name="connsiteY79" fmla="*/ 428957 h 614991"/>
                <a:gd name="connsiteX80" fmla="*/ 3753117 w 3921399"/>
                <a:gd name="connsiteY80" fmla="*/ 416257 h 614991"/>
                <a:gd name="connsiteX81" fmla="*/ 3740417 w 3921399"/>
                <a:gd name="connsiteY81" fmla="*/ 409907 h 614991"/>
                <a:gd name="connsiteX82" fmla="*/ 3727717 w 3921399"/>
                <a:gd name="connsiteY82" fmla="*/ 406732 h 614991"/>
                <a:gd name="connsiteX83" fmla="*/ 3711842 w 3921399"/>
                <a:gd name="connsiteY83" fmla="*/ 400382 h 614991"/>
                <a:gd name="connsiteX84" fmla="*/ 3683267 w 3921399"/>
                <a:gd name="connsiteY84" fmla="*/ 390857 h 614991"/>
                <a:gd name="connsiteX85" fmla="*/ 3553092 w 3921399"/>
                <a:gd name="connsiteY85" fmla="*/ 394032 h 614991"/>
                <a:gd name="connsiteX86" fmla="*/ 3511817 w 3921399"/>
                <a:gd name="connsiteY86" fmla="*/ 400382 h 614991"/>
                <a:gd name="connsiteX87" fmla="*/ 3489592 w 3921399"/>
                <a:gd name="connsiteY87" fmla="*/ 403557 h 614991"/>
                <a:gd name="connsiteX88" fmla="*/ 3476892 w 3921399"/>
                <a:gd name="connsiteY88" fmla="*/ 406732 h 614991"/>
                <a:gd name="connsiteX89" fmla="*/ 3448317 w 3921399"/>
                <a:gd name="connsiteY89" fmla="*/ 409907 h 614991"/>
                <a:gd name="connsiteX90" fmla="*/ 3429267 w 3921399"/>
                <a:gd name="connsiteY90" fmla="*/ 413082 h 614991"/>
                <a:gd name="connsiteX91" fmla="*/ 3353067 w 3921399"/>
                <a:gd name="connsiteY91" fmla="*/ 416257 h 614991"/>
                <a:gd name="connsiteX92" fmla="*/ 3318142 w 3921399"/>
                <a:gd name="connsiteY92" fmla="*/ 422607 h 614991"/>
                <a:gd name="connsiteX93" fmla="*/ 3305442 w 3921399"/>
                <a:gd name="connsiteY93" fmla="*/ 425782 h 614991"/>
                <a:gd name="connsiteX94" fmla="*/ 3276867 w 3921399"/>
                <a:gd name="connsiteY94" fmla="*/ 428957 h 614991"/>
                <a:gd name="connsiteX95" fmla="*/ 3238767 w 3921399"/>
                <a:gd name="connsiteY95" fmla="*/ 435307 h 614991"/>
                <a:gd name="connsiteX96" fmla="*/ 3222892 w 3921399"/>
                <a:gd name="connsiteY96" fmla="*/ 438482 h 614991"/>
                <a:gd name="connsiteX97" fmla="*/ 3146692 w 3921399"/>
                <a:gd name="connsiteY97" fmla="*/ 441657 h 614991"/>
                <a:gd name="connsiteX98" fmla="*/ 3089542 w 3921399"/>
                <a:gd name="connsiteY98" fmla="*/ 448007 h 614991"/>
                <a:gd name="connsiteX99" fmla="*/ 3064142 w 3921399"/>
                <a:gd name="connsiteY99" fmla="*/ 451182 h 614991"/>
                <a:gd name="connsiteX100" fmla="*/ 3029217 w 3921399"/>
                <a:gd name="connsiteY100" fmla="*/ 454357 h 614991"/>
                <a:gd name="connsiteX101" fmla="*/ 3003817 w 3921399"/>
                <a:gd name="connsiteY101" fmla="*/ 457532 h 614991"/>
                <a:gd name="connsiteX102" fmla="*/ 2921267 w 3921399"/>
                <a:gd name="connsiteY102" fmla="*/ 460707 h 614991"/>
                <a:gd name="connsiteX103" fmla="*/ 2848242 w 3921399"/>
                <a:gd name="connsiteY103" fmla="*/ 467057 h 614991"/>
                <a:gd name="connsiteX104" fmla="*/ 2800617 w 3921399"/>
                <a:gd name="connsiteY104" fmla="*/ 470232 h 614991"/>
                <a:gd name="connsiteX105" fmla="*/ 2714892 w 3921399"/>
                <a:gd name="connsiteY105" fmla="*/ 476582 h 614991"/>
                <a:gd name="connsiteX106" fmla="*/ 2670442 w 3921399"/>
                <a:gd name="connsiteY106" fmla="*/ 479757 h 614991"/>
                <a:gd name="connsiteX107" fmla="*/ 2454542 w 3921399"/>
                <a:gd name="connsiteY107" fmla="*/ 463882 h 614991"/>
                <a:gd name="connsiteX108" fmla="*/ 2445017 w 3921399"/>
                <a:gd name="connsiteY108" fmla="*/ 457532 h 614991"/>
                <a:gd name="connsiteX109" fmla="*/ 2403742 w 3921399"/>
                <a:gd name="connsiteY109" fmla="*/ 422607 h 614991"/>
                <a:gd name="connsiteX110" fmla="*/ 2381517 w 3921399"/>
                <a:gd name="connsiteY110" fmla="*/ 416257 h 614991"/>
                <a:gd name="connsiteX111" fmla="*/ 2318017 w 3921399"/>
                <a:gd name="connsiteY111" fmla="*/ 403557 h 614991"/>
                <a:gd name="connsiteX112" fmla="*/ 2295792 w 3921399"/>
                <a:gd name="connsiteY112" fmla="*/ 397207 h 614991"/>
                <a:gd name="connsiteX113" fmla="*/ 2270392 w 3921399"/>
                <a:gd name="connsiteY113" fmla="*/ 387682 h 614991"/>
                <a:gd name="connsiteX114" fmla="*/ 2229117 w 3921399"/>
                <a:gd name="connsiteY114" fmla="*/ 384507 h 614991"/>
                <a:gd name="connsiteX115" fmla="*/ 2162442 w 3921399"/>
                <a:gd name="connsiteY115" fmla="*/ 374982 h 614991"/>
                <a:gd name="connsiteX116" fmla="*/ 2140217 w 3921399"/>
                <a:gd name="connsiteY116" fmla="*/ 371807 h 614991"/>
                <a:gd name="connsiteX117" fmla="*/ 2108467 w 3921399"/>
                <a:gd name="connsiteY117" fmla="*/ 368632 h 614991"/>
                <a:gd name="connsiteX118" fmla="*/ 2041792 w 3921399"/>
                <a:gd name="connsiteY118" fmla="*/ 355932 h 614991"/>
                <a:gd name="connsiteX119" fmla="*/ 2010042 w 3921399"/>
                <a:gd name="connsiteY119" fmla="*/ 352757 h 614991"/>
                <a:gd name="connsiteX120" fmla="*/ 1971942 w 3921399"/>
                <a:gd name="connsiteY120" fmla="*/ 346407 h 614991"/>
                <a:gd name="connsiteX121" fmla="*/ 1946542 w 3921399"/>
                <a:gd name="connsiteY121" fmla="*/ 343232 h 614991"/>
                <a:gd name="connsiteX122" fmla="*/ 1873517 w 3921399"/>
                <a:gd name="connsiteY122" fmla="*/ 333707 h 614991"/>
                <a:gd name="connsiteX123" fmla="*/ 1851292 w 3921399"/>
                <a:gd name="connsiteY123" fmla="*/ 327357 h 614991"/>
                <a:gd name="connsiteX124" fmla="*/ 1841767 w 3921399"/>
                <a:gd name="connsiteY124" fmla="*/ 324182 h 614991"/>
                <a:gd name="connsiteX125" fmla="*/ 1813192 w 3921399"/>
                <a:gd name="connsiteY125" fmla="*/ 311482 h 614991"/>
                <a:gd name="connsiteX126" fmla="*/ 1781442 w 3921399"/>
                <a:gd name="connsiteY126" fmla="*/ 301957 h 614991"/>
                <a:gd name="connsiteX127" fmla="*/ 1740167 w 3921399"/>
                <a:gd name="connsiteY127" fmla="*/ 282907 h 614991"/>
                <a:gd name="connsiteX128" fmla="*/ 1689367 w 3921399"/>
                <a:gd name="connsiteY128" fmla="*/ 273382 h 614991"/>
                <a:gd name="connsiteX129" fmla="*/ 1629042 w 3921399"/>
                <a:gd name="connsiteY129" fmla="*/ 263857 h 614991"/>
                <a:gd name="connsiteX130" fmla="*/ 1584592 w 3921399"/>
                <a:gd name="connsiteY130" fmla="*/ 251157 h 614991"/>
                <a:gd name="connsiteX131" fmla="*/ 1568717 w 3921399"/>
                <a:gd name="connsiteY131" fmla="*/ 244807 h 614991"/>
                <a:gd name="connsiteX132" fmla="*/ 1540142 w 3921399"/>
                <a:gd name="connsiteY132" fmla="*/ 238457 h 614991"/>
                <a:gd name="connsiteX133" fmla="*/ 1505217 w 3921399"/>
                <a:gd name="connsiteY133" fmla="*/ 228932 h 614991"/>
                <a:gd name="connsiteX134" fmla="*/ 1489342 w 3921399"/>
                <a:gd name="connsiteY134" fmla="*/ 222582 h 614991"/>
                <a:gd name="connsiteX135" fmla="*/ 1470292 w 3921399"/>
                <a:gd name="connsiteY135" fmla="*/ 219407 h 614991"/>
                <a:gd name="connsiteX136" fmla="*/ 1422667 w 3921399"/>
                <a:gd name="connsiteY136" fmla="*/ 206707 h 614991"/>
                <a:gd name="connsiteX137" fmla="*/ 1371867 w 3921399"/>
                <a:gd name="connsiteY137" fmla="*/ 200357 h 614991"/>
                <a:gd name="connsiteX138" fmla="*/ 1352817 w 3921399"/>
                <a:gd name="connsiteY138" fmla="*/ 197182 h 614991"/>
                <a:gd name="connsiteX139" fmla="*/ 1238517 w 3921399"/>
                <a:gd name="connsiteY139" fmla="*/ 203532 h 614991"/>
                <a:gd name="connsiteX140" fmla="*/ 1190892 w 3921399"/>
                <a:gd name="connsiteY140" fmla="*/ 206707 h 614991"/>
                <a:gd name="connsiteX141" fmla="*/ 1171842 w 3921399"/>
                <a:gd name="connsiteY141" fmla="*/ 209882 h 614991"/>
                <a:gd name="connsiteX142" fmla="*/ 1149617 w 3921399"/>
                <a:gd name="connsiteY142" fmla="*/ 213057 h 614991"/>
                <a:gd name="connsiteX143" fmla="*/ 1117867 w 3921399"/>
                <a:gd name="connsiteY143" fmla="*/ 222582 h 614991"/>
                <a:gd name="connsiteX144" fmla="*/ 1101992 w 3921399"/>
                <a:gd name="connsiteY144" fmla="*/ 228932 h 614991"/>
                <a:gd name="connsiteX145" fmla="*/ 1079767 w 3921399"/>
                <a:gd name="connsiteY145" fmla="*/ 232107 h 614991"/>
                <a:gd name="connsiteX146" fmla="*/ 1054367 w 3921399"/>
                <a:gd name="connsiteY146" fmla="*/ 247982 h 614991"/>
                <a:gd name="connsiteX147" fmla="*/ 1041667 w 3921399"/>
                <a:gd name="connsiteY147" fmla="*/ 251157 h 614991"/>
                <a:gd name="connsiteX148" fmla="*/ 1025792 w 3921399"/>
                <a:gd name="connsiteY148" fmla="*/ 257507 h 614991"/>
                <a:gd name="connsiteX149" fmla="*/ 994042 w 3921399"/>
                <a:gd name="connsiteY149" fmla="*/ 263857 h 614991"/>
                <a:gd name="connsiteX150" fmla="*/ 981342 w 3921399"/>
                <a:gd name="connsiteY150" fmla="*/ 267032 h 614991"/>
                <a:gd name="connsiteX151" fmla="*/ 962292 w 3921399"/>
                <a:gd name="connsiteY151" fmla="*/ 270207 h 614991"/>
                <a:gd name="connsiteX152" fmla="*/ 949592 w 3921399"/>
                <a:gd name="connsiteY152" fmla="*/ 273382 h 614991"/>
                <a:gd name="connsiteX153" fmla="*/ 933717 w 3921399"/>
                <a:gd name="connsiteY153" fmla="*/ 279732 h 614991"/>
                <a:gd name="connsiteX154" fmla="*/ 895617 w 3921399"/>
                <a:gd name="connsiteY154" fmla="*/ 282907 h 614991"/>
                <a:gd name="connsiteX155" fmla="*/ 844817 w 3921399"/>
                <a:gd name="connsiteY155" fmla="*/ 292432 h 614991"/>
                <a:gd name="connsiteX156" fmla="*/ 809892 w 3921399"/>
                <a:gd name="connsiteY156" fmla="*/ 295607 h 614991"/>
                <a:gd name="connsiteX157" fmla="*/ 787667 w 3921399"/>
                <a:gd name="connsiteY157" fmla="*/ 298782 h 614991"/>
                <a:gd name="connsiteX158" fmla="*/ 762267 w 3921399"/>
                <a:gd name="connsiteY158" fmla="*/ 301957 h 614991"/>
                <a:gd name="connsiteX159" fmla="*/ 736867 w 3921399"/>
                <a:gd name="connsiteY159" fmla="*/ 308307 h 614991"/>
                <a:gd name="connsiteX160" fmla="*/ 667017 w 3921399"/>
                <a:gd name="connsiteY160" fmla="*/ 317832 h 614991"/>
                <a:gd name="connsiteX161" fmla="*/ 644792 w 3921399"/>
                <a:gd name="connsiteY161" fmla="*/ 321007 h 614991"/>
                <a:gd name="connsiteX162" fmla="*/ 625742 w 3921399"/>
                <a:gd name="connsiteY162" fmla="*/ 324182 h 614991"/>
                <a:gd name="connsiteX163" fmla="*/ 597167 w 3921399"/>
                <a:gd name="connsiteY163" fmla="*/ 327357 h 614991"/>
                <a:gd name="connsiteX164" fmla="*/ 584467 w 3921399"/>
                <a:gd name="connsiteY164" fmla="*/ 330532 h 614991"/>
                <a:gd name="connsiteX165" fmla="*/ 520967 w 3921399"/>
                <a:gd name="connsiteY165" fmla="*/ 336882 h 614991"/>
                <a:gd name="connsiteX166" fmla="*/ 498742 w 3921399"/>
                <a:gd name="connsiteY166" fmla="*/ 340057 h 614991"/>
                <a:gd name="connsiteX167" fmla="*/ 457467 w 3921399"/>
                <a:gd name="connsiteY167" fmla="*/ 343232 h 614991"/>
                <a:gd name="connsiteX168" fmla="*/ 435242 w 3921399"/>
                <a:gd name="connsiteY168" fmla="*/ 349582 h 614991"/>
                <a:gd name="connsiteX169" fmla="*/ 384442 w 3921399"/>
                <a:gd name="connsiteY169" fmla="*/ 355932 h 614991"/>
                <a:gd name="connsiteX170" fmla="*/ 324117 w 3921399"/>
                <a:gd name="connsiteY170" fmla="*/ 365457 h 614991"/>
                <a:gd name="connsiteX171" fmla="*/ 162192 w 3921399"/>
                <a:gd name="connsiteY171" fmla="*/ 355932 h 614991"/>
                <a:gd name="connsiteX172" fmla="*/ 149492 w 3921399"/>
                <a:gd name="connsiteY172" fmla="*/ 352757 h 614991"/>
                <a:gd name="connsiteX173" fmla="*/ 146317 w 3921399"/>
                <a:gd name="connsiteY173" fmla="*/ 333707 h 614991"/>
                <a:gd name="connsiteX174" fmla="*/ 136792 w 3921399"/>
                <a:gd name="connsiteY174" fmla="*/ 311482 h 614991"/>
                <a:gd name="connsiteX175" fmla="*/ 139967 w 3921399"/>
                <a:gd name="connsiteY175" fmla="*/ 190832 h 614991"/>
                <a:gd name="connsiteX176" fmla="*/ 143142 w 3921399"/>
                <a:gd name="connsiteY176" fmla="*/ 178132 h 614991"/>
                <a:gd name="connsiteX177" fmla="*/ 149492 w 3921399"/>
                <a:gd name="connsiteY177" fmla="*/ 146382 h 614991"/>
                <a:gd name="connsiteX178" fmla="*/ 155842 w 3921399"/>
                <a:gd name="connsiteY178" fmla="*/ 133682 h 614991"/>
                <a:gd name="connsiteX179" fmla="*/ 162192 w 3921399"/>
                <a:gd name="connsiteY179" fmla="*/ 105107 h 614991"/>
                <a:gd name="connsiteX180" fmla="*/ 174892 w 3921399"/>
                <a:gd name="connsiteY180" fmla="*/ 82882 h 614991"/>
                <a:gd name="connsiteX181" fmla="*/ 184417 w 3921399"/>
                <a:gd name="connsiteY181" fmla="*/ 76532 h 614991"/>
                <a:gd name="connsiteX182" fmla="*/ 187592 w 3921399"/>
                <a:gd name="connsiteY182" fmla="*/ 67007 h 614991"/>
                <a:gd name="connsiteX183" fmla="*/ 197117 w 3921399"/>
                <a:gd name="connsiteY183" fmla="*/ 57482 h 614991"/>
                <a:gd name="connsiteX184" fmla="*/ 181242 w 3921399"/>
                <a:gd name="connsiteY184" fmla="*/ 25732 h 614991"/>
                <a:gd name="connsiteX185" fmla="*/ 171717 w 3921399"/>
                <a:gd name="connsiteY185" fmla="*/ 22557 h 614991"/>
                <a:gd name="connsiteX186" fmla="*/ 136792 w 3921399"/>
                <a:gd name="connsiteY186" fmla="*/ 13032 h 614991"/>
                <a:gd name="connsiteX187" fmla="*/ 127267 w 3921399"/>
                <a:gd name="connsiteY187" fmla="*/ 6682 h 614991"/>
                <a:gd name="connsiteX188" fmla="*/ 85992 w 3921399"/>
                <a:gd name="connsiteY188" fmla="*/ 332 h 61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3921399" h="614991">
                  <a:moveTo>
                    <a:pt x="85992" y="332"/>
                  </a:moveTo>
                  <a:cubicBezTo>
                    <a:pt x="76996" y="1919"/>
                    <a:pt x="76844" y="10436"/>
                    <a:pt x="73292" y="16207"/>
                  </a:cubicBezTo>
                  <a:cubicBezTo>
                    <a:pt x="68331" y="24269"/>
                    <a:pt x="65843" y="33731"/>
                    <a:pt x="60592" y="41607"/>
                  </a:cubicBezTo>
                  <a:cubicBezTo>
                    <a:pt x="53976" y="51531"/>
                    <a:pt x="51099" y="55519"/>
                    <a:pt x="44717" y="67007"/>
                  </a:cubicBezTo>
                  <a:cubicBezTo>
                    <a:pt x="42418" y="71144"/>
                    <a:pt x="40802" y="75648"/>
                    <a:pt x="38367" y="79707"/>
                  </a:cubicBezTo>
                  <a:cubicBezTo>
                    <a:pt x="34440" y="86251"/>
                    <a:pt x="25667" y="98757"/>
                    <a:pt x="25667" y="98757"/>
                  </a:cubicBezTo>
                  <a:cubicBezTo>
                    <a:pt x="24609" y="102990"/>
                    <a:pt x="23872" y="107317"/>
                    <a:pt x="22492" y="111457"/>
                  </a:cubicBezTo>
                  <a:cubicBezTo>
                    <a:pt x="16218" y="130280"/>
                    <a:pt x="17168" y="123435"/>
                    <a:pt x="9792" y="140032"/>
                  </a:cubicBezTo>
                  <a:cubicBezTo>
                    <a:pt x="7477" y="145240"/>
                    <a:pt x="5559" y="150615"/>
                    <a:pt x="3442" y="155907"/>
                  </a:cubicBezTo>
                  <a:cubicBezTo>
                    <a:pt x="-3444" y="204111"/>
                    <a:pt x="1862" y="152153"/>
                    <a:pt x="3442" y="200357"/>
                  </a:cubicBezTo>
                  <a:cubicBezTo>
                    <a:pt x="5315" y="257486"/>
                    <a:pt x="2751" y="314778"/>
                    <a:pt x="6617" y="371807"/>
                  </a:cubicBezTo>
                  <a:cubicBezTo>
                    <a:pt x="7034" y="377964"/>
                    <a:pt x="12234" y="382906"/>
                    <a:pt x="16142" y="387682"/>
                  </a:cubicBezTo>
                  <a:cubicBezTo>
                    <a:pt x="21829" y="394632"/>
                    <a:pt x="28842" y="400382"/>
                    <a:pt x="35192" y="406732"/>
                  </a:cubicBezTo>
                  <a:cubicBezTo>
                    <a:pt x="58447" y="429987"/>
                    <a:pt x="42146" y="415007"/>
                    <a:pt x="82817" y="444832"/>
                  </a:cubicBezTo>
                  <a:cubicBezTo>
                    <a:pt x="98982" y="456686"/>
                    <a:pt x="116341" y="471119"/>
                    <a:pt x="133617" y="479757"/>
                  </a:cubicBezTo>
                  <a:cubicBezTo>
                    <a:pt x="137850" y="481874"/>
                    <a:pt x="142303" y="483599"/>
                    <a:pt x="146317" y="486107"/>
                  </a:cubicBezTo>
                  <a:cubicBezTo>
                    <a:pt x="150804" y="488912"/>
                    <a:pt x="154284" y="493265"/>
                    <a:pt x="159017" y="495632"/>
                  </a:cubicBezTo>
                  <a:cubicBezTo>
                    <a:pt x="162920" y="497583"/>
                    <a:pt x="167665" y="497186"/>
                    <a:pt x="171717" y="498807"/>
                  </a:cubicBezTo>
                  <a:cubicBezTo>
                    <a:pt x="185989" y="504516"/>
                    <a:pt x="192103" y="510805"/>
                    <a:pt x="206642" y="514682"/>
                  </a:cubicBezTo>
                  <a:cubicBezTo>
                    <a:pt x="219265" y="518048"/>
                    <a:pt x="265624" y="525829"/>
                    <a:pt x="276492" y="527382"/>
                  </a:cubicBezTo>
                  <a:cubicBezTo>
                    <a:pt x="283900" y="528440"/>
                    <a:pt x="291335" y="529327"/>
                    <a:pt x="298717" y="530557"/>
                  </a:cubicBezTo>
                  <a:cubicBezTo>
                    <a:pt x="314260" y="533147"/>
                    <a:pt x="319887" y="535815"/>
                    <a:pt x="336817" y="536907"/>
                  </a:cubicBezTo>
                  <a:cubicBezTo>
                    <a:pt x="362186" y="538544"/>
                    <a:pt x="387617" y="539024"/>
                    <a:pt x="413017" y="540082"/>
                  </a:cubicBezTo>
                  <a:lnTo>
                    <a:pt x="632092" y="533732"/>
                  </a:lnTo>
                  <a:cubicBezTo>
                    <a:pt x="650935" y="532913"/>
                    <a:pt x="713120" y="528851"/>
                    <a:pt x="733692" y="527382"/>
                  </a:cubicBezTo>
                  <a:cubicBezTo>
                    <a:pt x="747456" y="526399"/>
                    <a:pt x="761170" y="524441"/>
                    <a:pt x="774967" y="524207"/>
                  </a:cubicBezTo>
                  <a:lnTo>
                    <a:pt x="1108342" y="521032"/>
                  </a:lnTo>
                  <a:lnTo>
                    <a:pt x="1206767" y="514682"/>
                  </a:lnTo>
                  <a:lnTo>
                    <a:pt x="1540142" y="511507"/>
                  </a:lnTo>
                  <a:cubicBezTo>
                    <a:pt x="1583534" y="508332"/>
                    <a:pt x="1626854" y="503958"/>
                    <a:pt x="1670317" y="501982"/>
                  </a:cubicBezTo>
                  <a:cubicBezTo>
                    <a:pt x="1780356" y="496980"/>
                    <a:pt x="1716868" y="499420"/>
                    <a:pt x="1860817" y="495632"/>
                  </a:cubicBezTo>
                  <a:cubicBezTo>
                    <a:pt x="1931725" y="496690"/>
                    <a:pt x="2002686" y="495895"/>
                    <a:pt x="2073542" y="498807"/>
                  </a:cubicBezTo>
                  <a:cubicBezTo>
                    <a:pt x="2080230" y="499082"/>
                    <a:pt x="2086377" y="502671"/>
                    <a:pt x="2092592" y="505157"/>
                  </a:cubicBezTo>
                  <a:cubicBezTo>
                    <a:pt x="2101903" y="508881"/>
                    <a:pt x="2127267" y="523957"/>
                    <a:pt x="2130692" y="527382"/>
                  </a:cubicBezTo>
                  <a:cubicBezTo>
                    <a:pt x="2133867" y="530557"/>
                    <a:pt x="2136393" y="534554"/>
                    <a:pt x="2140217" y="536907"/>
                  </a:cubicBezTo>
                  <a:cubicBezTo>
                    <a:pt x="2167279" y="553561"/>
                    <a:pt x="2183188" y="555777"/>
                    <a:pt x="2213242" y="568657"/>
                  </a:cubicBezTo>
                  <a:cubicBezTo>
                    <a:pt x="2220650" y="571832"/>
                    <a:pt x="2228149" y="574804"/>
                    <a:pt x="2235467" y="578182"/>
                  </a:cubicBezTo>
                  <a:cubicBezTo>
                    <a:pt x="2241913" y="581157"/>
                    <a:pt x="2247925" y="585070"/>
                    <a:pt x="2254517" y="587707"/>
                  </a:cubicBezTo>
                  <a:cubicBezTo>
                    <a:pt x="2263839" y="591436"/>
                    <a:pt x="2273438" y="594474"/>
                    <a:pt x="2283092" y="597232"/>
                  </a:cubicBezTo>
                  <a:cubicBezTo>
                    <a:pt x="2295399" y="600748"/>
                    <a:pt x="2316628" y="602543"/>
                    <a:pt x="2327542" y="603582"/>
                  </a:cubicBezTo>
                  <a:cubicBezTo>
                    <a:pt x="2340229" y="604790"/>
                    <a:pt x="2352905" y="606332"/>
                    <a:pt x="2365642" y="606757"/>
                  </a:cubicBezTo>
                  <a:cubicBezTo>
                    <a:pt x="2416425" y="608450"/>
                    <a:pt x="2467242" y="608874"/>
                    <a:pt x="2518042" y="609932"/>
                  </a:cubicBezTo>
                  <a:cubicBezTo>
                    <a:pt x="2529684" y="610990"/>
                    <a:pt x="2541277" y="613107"/>
                    <a:pt x="2552967" y="613107"/>
                  </a:cubicBezTo>
                  <a:cubicBezTo>
                    <a:pt x="2792431" y="613107"/>
                    <a:pt x="2727684" y="620239"/>
                    <a:pt x="2835542" y="606757"/>
                  </a:cubicBezTo>
                  <a:cubicBezTo>
                    <a:pt x="2845067" y="603582"/>
                    <a:pt x="2854377" y="599667"/>
                    <a:pt x="2864117" y="597232"/>
                  </a:cubicBezTo>
                  <a:cubicBezTo>
                    <a:pt x="2871377" y="595417"/>
                    <a:pt x="2879242" y="596424"/>
                    <a:pt x="2886342" y="594057"/>
                  </a:cubicBezTo>
                  <a:cubicBezTo>
                    <a:pt x="2895322" y="591064"/>
                    <a:pt x="2902846" y="584592"/>
                    <a:pt x="2911742" y="581357"/>
                  </a:cubicBezTo>
                  <a:cubicBezTo>
                    <a:pt x="2919323" y="578600"/>
                    <a:pt x="2966876" y="565405"/>
                    <a:pt x="2981592" y="562307"/>
                  </a:cubicBezTo>
                  <a:cubicBezTo>
                    <a:pt x="2993171" y="559869"/>
                    <a:pt x="3004784" y="557487"/>
                    <a:pt x="3016517" y="555957"/>
                  </a:cubicBezTo>
                  <a:cubicBezTo>
                    <a:pt x="3053487" y="551135"/>
                    <a:pt x="3091083" y="550569"/>
                    <a:pt x="3127642" y="543257"/>
                  </a:cubicBezTo>
                  <a:cubicBezTo>
                    <a:pt x="3135899" y="541606"/>
                    <a:pt x="3154812" y="537646"/>
                    <a:pt x="3162567" y="536907"/>
                  </a:cubicBezTo>
                  <a:cubicBezTo>
                    <a:pt x="3178406" y="535399"/>
                    <a:pt x="3194324" y="534893"/>
                    <a:pt x="3210192" y="533732"/>
                  </a:cubicBezTo>
                  <a:lnTo>
                    <a:pt x="3292742" y="527382"/>
                  </a:lnTo>
                  <a:cubicBezTo>
                    <a:pt x="3298034" y="526324"/>
                    <a:pt x="3303275" y="524970"/>
                    <a:pt x="3308617" y="524207"/>
                  </a:cubicBezTo>
                  <a:cubicBezTo>
                    <a:pt x="3325511" y="521794"/>
                    <a:pt x="3342584" y="520662"/>
                    <a:pt x="3359417" y="517857"/>
                  </a:cubicBezTo>
                  <a:cubicBezTo>
                    <a:pt x="3365767" y="516799"/>
                    <a:pt x="3372140" y="515868"/>
                    <a:pt x="3378467" y="514682"/>
                  </a:cubicBezTo>
                  <a:cubicBezTo>
                    <a:pt x="3389075" y="512693"/>
                    <a:pt x="3399502" y="509631"/>
                    <a:pt x="3410217" y="508332"/>
                  </a:cubicBezTo>
                  <a:cubicBezTo>
                    <a:pt x="3434473" y="505392"/>
                    <a:pt x="3483242" y="501982"/>
                    <a:pt x="3483242" y="501982"/>
                  </a:cubicBezTo>
                  <a:cubicBezTo>
                    <a:pt x="3519131" y="494804"/>
                    <a:pt x="3474899" y="503174"/>
                    <a:pt x="3527692" y="495632"/>
                  </a:cubicBezTo>
                  <a:cubicBezTo>
                    <a:pt x="3533034" y="494869"/>
                    <a:pt x="3538275" y="493515"/>
                    <a:pt x="3543567" y="492457"/>
                  </a:cubicBezTo>
                  <a:cubicBezTo>
                    <a:pt x="3593959" y="458862"/>
                    <a:pt x="3568053" y="473510"/>
                    <a:pt x="3705492" y="489282"/>
                  </a:cubicBezTo>
                  <a:cubicBezTo>
                    <a:pt x="3720546" y="491010"/>
                    <a:pt x="3732920" y="502178"/>
                    <a:pt x="3746767" y="508332"/>
                  </a:cubicBezTo>
                  <a:cubicBezTo>
                    <a:pt x="3757189" y="512964"/>
                    <a:pt x="3765722" y="515020"/>
                    <a:pt x="3775342" y="521032"/>
                  </a:cubicBezTo>
                  <a:cubicBezTo>
                    <a:pt x="3779829" y="523837"/>
                    <a:pt x="3783157" y="528522"/>
                    <a:pt x="3788042" y="530557"/>
                  </a:cubicBezTo>
                  <a:cubicBezTo>
                    <a:pt x="3796098" y="533914"/>
                    <a:pt x="3805022" y="534611"/>
                    <a:pt x="3813442" y="536907"/>
                  </a:cubicBezTo>
                  <a:cubicBezTo>
                    <a:pt x="3819948" y="538681"/>
                    <a:pt x="3834209" y="544293"/>
                    <a:pt x="3838842" y="546432"/>
                  </a:cubicBezTo>
                  <a:cubicBezTo>
                    <a:pt x="3847437" y="550399"/>
                    <a:pt x="3856065" y="554362"/>
                    <a:pt x="3864242" y="559132"/>
                  </a:cubicBezTo>
                  <a:cubicBezTo>
                    <a:pt x="3886041" y="571848"/>
                    <a:pt x="3868325" y="565369"/>
                    <a:pt x="3889642" y="581357"/>
                  </a:cubicBezTo>
                  <a:cubicBezTo>
                    <a:pt x="3897629" y="587348"/>
                    <a:pt x="3906575" y="591940"/>
                    <a:pt x="3915042" y="597232"/>
                  </a:cubicBezTo>
                  <a:cubicBezTo>
                    <a:pt x="3915713" y="593205"/>
                    <a:pt x="3921647" y="558510"/>
                    <a:pt x="3921392" y="555957"/>
                  </a:cubicBezTo>
                  <a:cubicBezTo>
                    <a:pt x="3921012" y="552160"/>
                    <a:pt x="3916935" y="549745"/>
                    <a:pt x="3915042" y="546432"/>
                  </a:cubicBezTo>
                  <a:cubicBezTo>
                    <a:pt x="3912694" y="542323"/>
                    <a:pt x="3912039" y="537079"/>
                    <a:pt x="3908692" y="533732"/>
                  </a:cubicBezTo>
                  <a:cubicBezTo>
                    <a:pt x="3903296" y="528336"/>
                    <a:pt x="3889642" y="521032"/>
                    <a:pt x="3889642" y="521032"/>
                  </a:cubicBezTo>
                  <a:cubicBezTo>
                    <a:pt x="3884350" y="513624"/>
                    <a:pt x="3878655" y="506488"/>
                    <a:pt x="3873767" y="498807"/>
                  </a:cubicBezTo>
                  <a:cubicBezTo>
                    <a:pt x="3871226" y="494814"/>
                    <a:pt x="3870168" y="489958"/>
                    <a:pt x="3867417" y="486107"/>
                  </a:cubicBezTo>
                  <a:cubicBezTo>
                    <a:pt x="3864807" y="482453"/>
                    <a:pt x="3860767" y="480031"/>
                    <a:pt x="3857892" y="476582"/>
                  </a:cubicBezTo>
                  <a:cubicBezTo>
                    <a:pt x="3855449" y="473651"/>
                    <a:pt x="3853985" y="469988"/>
                    <a:pt x="3851542" y="467057"/>
                  </a:cubicBezTo>
                  <a:cubicBezTo>
                    <a:pt x="3840530" y="453842"/>
                    <a:pt x="3828907" y="448792"/>
                    <a:pt x="3813442" y="438482"/>
                  </a:cubicBezTo>
                  <a:cubicBezTo>
                    <a:pt x="3810267" y="436365"/>
                    <a:pt x="3807659" y="432880"/>
                    <a:pt x="3803917" y="432132"/>
                  </a:cubicBezTo>
                  <a:lnTo>
                    <a:pt x="3788042" y="428957"/>
                  </a:lnTo>
                  <a:cubicBezTo>
                    <a:pt x="3759052" y="414462"/>
                    <a:pt x="3795193" y="431558"/>
                    <a:pt x="3753117" y="416257"/>
                  </a:cubicBezTo>
                  <a:cubicBezTo>
                    <a:pt x="3748669" y="414640"/>
                    <a:pt x="3744849" y="411569"/>
                    <a:pt x="3740417" y="409907"/>
                  </a:cubicBezTo>
                  <a:cubicBezTo>
                    <a:pt x="3736331" y="408375"/>
                    <a:pt x="3731857" y="408112"/>
                    <a:pt x="3727717" y="406732"/>
                  </a:cubicBezTo>
                  <a:cubicBezTo>
                    <a:pt x="3722310" y="404930"/>
                    <a:pt x="3717249" y="402184"/>
                    <a:pt x="3711842" y="400382"/>
                  </a:cubicBezTo>
                  <a:cubicBezTo>
                    <a:pt x="3670826" y="386710"/>
                    <a:pt x="3732955" y="410732"/>
                    <a:pt x="3683267" y="390857"/>
                  </a:cubicBezTo>
                  <a:lnTo>
                    <a:pt x="3553092" y="394032"/>
                  </a:lnTo>
                  <a:cubicBezTo>
                    <a:pt x="3513456" y="395617"/>
                    <a:pt x="3536876" y="395826"/>
                    <a:pt x="3511817" y="400382"/>
                  </a:cubicBezTo>
                  <a:cubicBezTo>
                    <a:pt x="3504454" y="401721"/>
                    <a:pt x="3496955" y="402218"/>
                    <a:pt x="3489592" y="403557"/>
                  </a:cubicBezTo>
                  <a:cubicBezTo>
                    <a:pt x="3485299" y="404338"/>
                    <a:pt x="3481205" y="406068"/>
                    <a:pt x="3476892" y="406732"/>
                  </a:cubicBezTo>
                  <a:cubicBezTo>
                    <a:pt x="3467420" y="408189"/>
                    <a:pt x="3457817" y="408640"/>
                    <a:pt x="3448317" y="409907"/>
                  </a:cubicBezTo>
                  <a:cubicBezTo>
                    <a:pt x="3441936" y="410758"/>
                    <a:pt x="3435690" y="412654"/>
                    <a:pt x="3429267" y="413082"/>
                  </a:cubicBezTo>
                  <a:cubicBezTo>
                    <a:pt x="3403901" y="414773"/>
                    <a:pt x="3378467" y="415199"/>
                    <a:pt x="3353067" y="416257"/>
                  </a:cubicBezTo>
                  <a:cubicBezTo>
                    <a:pt x="3324262" y="423458"/>
                    <a:pt x="3359855" y="415023"/>
                    <a:pt x="3318142" y="422607"/>
                  </a:cubicBezTo>
                  <a:cubicBezTo>
                    <a:pt x="3313849" y="423388"/>
                    <a:pt x="3309755" y="425118"/>
                    <a:pt x="3305442" y="425782"/>
                  </a:cubicBezTo>
                  <a:cubicBezTo>
                    <a:pt x="3295970" y="427239"/>
                    <a:pt x="3286392" y="427899"/>
                    <a:pt x="3276867" y="428957"/>
                  </a:cubicBezTo>
                  <a:cubicBezTo>
                    <a:pt x="3256393" y="435782"/>
                    <a:pt x="3275985" y="429990"/>
                    <a:pt x="3238767" y="435307"/>
                  </a:cubicBezTo>
                  <a:cubicBezTo>
                    <a:pt x="3233425" y="436070"/>
                    <a:pt x="3228276" y="438111"/>
                    <a:pt x="3222892" y="438482"/>
                  </a:cubicBezTo>
                  <a:cubicBezTo>
                    <a:pt x="3197530" y="440231"/>
                    <a:pt x="3172092" y="440599"/>
                    <a:pt x="3146692" y="441657"/>
                  </a:cubicBezTo>
                  <a:cubicBezTo>
                    <a:pt x="3109450" y="447864"/>
                    <a:pt x="3145186" y="442443"/>
                    <a:pt x="3089542" y="448007"/>
                  </a:cubicBezTo>
                  <a:cubicBezTo>
                    <a:pt x="3081052" y="448856"/>
                    <a:pt x="3072628" y="450289"/>
                    <a:pt x="3064142" y="451182"/>
                  </a:cubicBezTo>
                  <a:cubicBezTo>
                    <a:pt x="3052517" y="452406"/>
                    <a:pt x="3040842" y="453133"/>
                    <a:pt x="3029217" y="454357"/>
                  </a:cubicBezTo>
                  <a:cubicBezTo>
                    <a:pt x="3020731" y="455250"/>
                    <a:pt x="3012335" y="457031"/>
                    <a:pt x="3003817" y="457532"/>
                  </a:cubicBezTo>
                  <a:cubicBezTo>
                    <a:pt x="2976328" y="459149"/>
                    <a:pt x="2948770" y="459332"/>
                    <a:pt x="2921267" y="460707"/>
                  </a:cubicBezTo>
                  <a:cubicBezTo>
                    <a:pt x="2846000" y="464470"/>
                    <a:pt x="2905296" y="462303"/>
                    <a:pt x="2848242" y="467057"/>
                  </a:cubicBezTo>
                  <a:cubicBezTo>
                    <a:pt x="2832387" y="468378"/>
                    <a:pt x="2816487" y="469098"/>
                    <a:pt x="2800617" y="470232"/>
                  </a:cubicBezTo>
                  <a:lnTo>
                    <a:pt x="2714892" y="476582"/>
                  </a:lnTo>
                  <a:lnTo>
                    <a:pt x="2670442" y="479757"/>
                  </a:lnTo>
                  <a:cubicBezTo>
                    <a:pt x="2598475" y="474465"/>
                    <a:pt x="2526355" y="470962"/>
                    <a:pt x="2454542" y="463882"/>
                  </a:cubicBezTo>
                  <a:cubicBezTo>
                    <a:pt x="2450745" y="463508"/>
                    <a:pt x="2447889" y="460045"/>
                    <a:pt x="2445017" y="457532"/>
                  </a:cubicBezTo>
                  <a:cubicBezTo>
                    <a:pt x="2434190" y="448058"/>
                    <a:pt x="2417407" y="426511"/>
                    <a:pt x="2403742" y="422607"/>
                  </a:cubicBezTo>
                  <a:cubicBezTo>
                    <a:pt x="2396334" y="420490"/>
                    <a:pt x="2389038" y="417928"/>
                    <a:pt x="2381517" y="416257"/>
                  </a:cubicBezTo>
                  <a:cubicBezTo>
                    <a:pt x="2360445" y="411574"/>
                    <a:pt x="2338772" y="409487"/>
                    <a:pt x="2318017" y="403557"/>
                  </a:cubicBezTo>
                  <a:cubicBezTo>
                    <a:pt x="2310609" y="401440"/>
                    <a:pt x="2303101" y="399643"/>
                    <a:pt x="2295792" y="397207"/>
                  </a:cubicBezTo>
                  <a:cubicBezTo>
                    <a:pt x="2287214" y="394348"/>
                    <a:pt x="2279275" y="389374"/>
                    <a:pt x="2270392" y="387682"/>
                  </a:cubicBezTo>
                  <a:cubicBezTo>
                    <a:pt x="2256837" y="385100"/>
                    <a:pt x="2242875" y="385565"/>
                    <a:pt x="2229117" y="384507"/>
                  </a:cubicBezTo>
                  <a:cubicBezTo>
                    <a:pt x="2185467" y="373595"/>
                    <a:pt x="2220107" y="380749"/>
                    <a:pt x="2162442" y="374982"/>
                  </a:cubicBezTo>
                  <a:cubicBezTo>
                    <a:pt x="2154996" y="374237"/>
                    <a:pt x="2147649" y="372681"/>
                    <a:pt x="2140217" y="371807"/>
                  </a:cubicBezTo>
                  <a:cubicBezTo>
                    <a:pt x="2129654" y="370564"/>
                    <a:pt x="2119050" y="369690"/>
                    <a:pt x="2108467" y="368632"/>
                  </a:cubicBezTo>
                  <a:cubicBezTo>
                    <a:pt x="2075688" y="360437"/>
                    <a:pt x="2081922" y="361166"/>
                    <a:pt x="2041792" y="355932"/>
                  </a:cubicBezTo>
                  <a:cubicBezTo>
                    <a:pt x="2031245" y="354556"/>
                    <a:pt x="2020581" y="354194"/>
                    <a:pt x="2010042" y="352757"/>
                  </a:cubicBezTo>
                  <a:cubicBezTo>
                    <a:pt x="1997285" y="351017"/>
                    <a:pt x="1984675" y="348317"/>
                    <a:pt x="1971942" y="346407"/>
                  </a:cubicBezTo>
                  <a:cubicBezTo>
                    <a:pt x="1963504" y="345141"/>
                    <a:pt x="1955009" y="344290"/>
                    <a:pt x="1946542" y="343232"/>
                  </a:cubicBezTo>
                  <a:cubicBezTo>
                    <a:pt x="1903238" y="328797"/>
                    <a:pt x="1953441" y="343698"/>
                    <a:pt x="1873517" y="333707"/>
                  </a:cubicBezTo>
                  <a:cubicBezTo>
                    <a:pt x="1865872" y="332751"/>
                    <a:pt x="1858672" y="329571"/>
                    <a:pt x="1851292" y="327357"/>
                  </a:cubicBezTo>
                  <a:cubicBezTo>
                    <a:pt x="1848086" y="326395"/>
                    <a:pt x="1844843" y="325500"/>
                    <a:pt x="1841767" y="324182"/>
                  </a:cubicBezTo>
                  <a:cubicBezTo>
                    <a:pt x="1822404" y="315884"/>
                    <a:pt x="1835346" y="318867"/>
                    <a:pt x="1813192" y="311482"/>
                  </a:cubicBezTo>
                  <a:cubicBezTo>
                    <a:pt x="1789923" y="303726"/>
                    <a:pt x="1810884" y="314224"/>
                    <a:pt x="1781442" y="301957"/>
                  </a:cubicBezTo>
                  <a:cubicBezTo>
                    <a:pt x="1765111" y="295152"/>
                    <a:pt x="1757646" y="288048"/>
                    <a:pt x="1740167" y="282907"/>
                  </a:cubicBezTo>
                  <a:cubicBezTo>
                    <a:pt x="1725976" y="278733"/>
                    <a:pt x="1704825" y="276280"/>
                    <a:pt x="1689367" y="273382"/>
                  </a:cubicBezTo>
                  <a:cubicBezTo>
                    <a:pt x="1641486" y="264404"/>
                    <a:pt x="1674323" y="268888"/>
                    <a:pt x="1629042" y="263857"/>
                  </a:cubicBezTo>
                  <a:cubicBezTo>
                    <a:pt x="1614225" y="259624"/>
                    <a:pt x="1598899" y="256880"/>
                    <a:pt x="1584592" y="251157"/>
                  </a:cubicBezTo>
                  <a:cubicBezTo>
                    <a:pt x="1579300" y="249040"/>
                    <a:pt x="1574197" y="246373"/>
                    <a:pt x="1568717" y="244807"/>
                  </a:cubicBezTo>
                  <a:cubicBezTo>
                    <a:pt x="1559335" y="242126"/>
                    <a:pt x="1549649" y="240651"/>
                    <a:pt x="1540142" y="238457"/>
                  </a:cubicBezTo>
                  <a:cubicBezTo>
                    <a:pt x="1530697" y="236277"/>
                    <a:pt x="1512692" y="231424"/>
                    <a:pt x="1505217" y="228932"/>
                  </a:cubicBezTo>
                  <a:cubicBezTo>
                    <a:pt x="1499810" y="227130"/>
                    <a:pt x="1494840" y="224082"/>
                    <a:pt x="1489342" y="222582"/>
                  </a:cubicBezTo>
                  <a:cubicBezTo>
                    <a:pt x="1483131" y="220888"/>
                    <a:pt x="1476565" y="220855"/>
                    <a:pt x="1470292" y="219407"/>
                  </a:cubicBezTo>
                  <a:cubicBezTo>
                    <a:pt x="1432166" y="210609"/>
                    <a:pt x="1464048" y="214983"/>
                    <a:pt x="1422667" y="206707"/>
                  </a:cubicBezTo>
                  <a:cubicBezTo>
                    <a:pt x="1408763" y="203926"/>
                    <a:pt x="1385074" y="202118"/>
                    <a:pt x="1371867" y="200357"/>
                  </a:cubicBezTo>
                  <a:cubicBezTo>
                    <a:pt x="1365486" y="199506"/>
                    <a:pt x="1359167" y="198240"/>
                    <a:pt x="1352817" y="197182"/>
                  </a:cubicBezTo>
                  <a:lnTo>
                    <a:pt x="1238517" y="203532"/>
                  </a:lnTo>
                  <a:cubicBezTo>
                    <a:pt x="1222634" y="204466"/>
                    <a:pt x="1206731" y="205199"/>
                    <a:pt x="1190892" y="206707"/>
                  </a:cubicBezTo>
                  <a:cubicBezTo>
                    <a:pt x="1184483" y="207317"/>
                    <a:pt x="1178205" y="208903"/>
                    <a:pt x="1171842" y="209882"/>
                  </a:cubicBezTo>
                  <a:cubicBezTo>
                    <a:pt x="1164445" y="211020"/>
                    <a:pt x="1157025" y="211999"/>
                    <a:pt x="1149617" y="213057"/>
                  </a:cubicBezTo>
                  <a:cubicBezTo>
                    <a:pt x="1139034" y="216232"/>
                    <a:pt x="1128349" y="219088"/>
                    <a:pt x="1117867" y="222582"/>
                  </a:cubicBezTo>
                  <a:cubicBezTo>
                    <a:pt x="1112460" y="224384"/>
                    <a:pt x="1107521" y="227550"/>
                    <a:pt x="1101992" y="228932"/>
                  </a:cubicBezTo>
                  <a:cubicBezTo>
                    <a:pt x="1094732" y="230747"/>
                    <a:pt x="1087175" y="231049"/>
                    <a:pt x="1079767" y="232107"/>
                  </a:cubicBezTo>
                  <a:cubicBezTo>
                    <a:pt x="1071300" y="237399"/>
                    <a:pt x="1064053" y="245560"/>
                    <a:pt x="1054367" y="247982"/>
                  </a:cubicBezTo>
                  <a:cubicBezTo>
                    <a:pt x="1050134" y="249040"/>
                    <a:pt x="1045807" y="249777"/>
                    <a:pt x="1041667" y="251157"/>
                  </a:cubicBezTo>
                  <a:cubicBezTo>
                    <a:pt x="1036260" y="252959"/>
                    <a:pt x="1031299" y="256039"/>
                    <a:pt x="1025792" y="257507"/>
                  </a:cubicBezTo>
                  <a:cubicBezTo>
                    <a:pt x="1015363" y="260288"/>
                    <a:pt x="1004595" y="261596"/>
                    <a:pt x="994042" y="263857"/>
                  </a:cubicBezTo>
                  <a:cubicBezTo>
                    <a:pt x="989775" y="264771"/>
                    <a:pt x="985621" y="266176"/>
                    <a:pt x="981342" y="267032"/>
                  </a:cubicBezTo>
                  <a:cubicBezTo>
                    <a:pt x="975029" y="268295"/>
                    <a:pt x="968605" y="268944"/>
                    <a:pt x="962292" y="270207"/>
                  </a:cubicBezTo>
                  <a:cubicBezTo>
                    <a:pt x="958013" y="271063"/>
                    <a:pt x="953732" y="272002"/>
                    <a:pt x="949592" y="273382"/>
                  </a:cubicBezTo>
                  <a:cubicBezTo>
                    <a:pt x="944185" y="275184"/>
                    <a:pt x="939330" y="278742"/>
                    <a:pt x="933717" y="279732"/>
                  </a:cubicBezTo>
                  <a:cubicBezTo>
                    <a:pt x="921167" y="281947"/>
                    <a:pt x="908283" y="281500"/>
                    <a:pt x="895617" y="282907"/>
                  </a:cubicBezTo>
                  <a:cubicBezTo>
                    <a:pt x="877024" y="284973"/>
                    <a:pt x="864265" y="289654"/>
                    <a:pt x="844817" y="292432"/>
                  </a:cubicBezTo>
                  <a:cubicBezTo>
                    <a:pt x="833245" y="294085"/>
                    <a:pt x="821510" y="294316"/>
                    <a:pt x="809892" y="295607"/>
                  </a:cubicBezTo>
                  <a:cubicBezTo>
                    <a:pt x="802454" y="296433"/>
                    <a:pt x="795085" y="297793"/>
                    <a:pt x="787667" y="298782"/>
                  </a:cubicBezTo>
                  <a:cubicBezTo>
                    <a:pt x="779209" y="299910"/>
                    <a:pt x="770653" y="300385"/>
                    <a:pt x="762267" y="301957"/>
                  </a:cubicBezTo>
                  <a:cubicBezTo>
                    <a:pt x="753689" y="303565"/>
                    <a:pt x="745475" y="306872"/>
                    <a:pt x="736867" y="308307"/>
                  </a:cubicBezTo>
                  <a:cubicBezTo>
                    <a:pt x="713688" y="312170"/>
                    <a:pt x="690295" y="314621"/>
                    <a:pt x="667017" y="317832"/>
                  </a:cubicBezTo>
                  <a:cubicBezTo>
                    <a:pt x="659604" y="318855"/>
                    <a:pt x="652174" y="319777"/>
                    <a:pt x="644792" y="321007"/>
                  </a:cubicBezTo>
                  <a:cubicBezTo>
                    <a:pt x="638442" y="322065"/>
                    <a:pt x="632123" y="323331"/>
                    <a:pt x="625742" y="324182"/>
                  </a:cubicBezTo>
                  <a:cubicBezTo>
                    <a:pt x="616242" y="325449"/>
                    <a:pt x="606692" y="326299"/>
                    <a:pt x="597167" y="327357"/>
                  </a:cubicBezTo>
                  <a:cubicBezTo>
                    <a:pt x="592934" y="328415"/>
                    <a:pt x="588771" y="329815"/>
                    <a:pt x="584467" y="330532"/>
                  </a:cubicBezTo>
                  <a:cubicBezTo>
                    <a:pt x="561094" y="334427"/>
                    <a:pt x="545655" y="334283"/>
                    <a:pt x="520967" y="336882"/>
                  </a:cubicBezTo>
                  <a:cubicBezTo>
                    <a:pt x="513525" y="337665"/>
                    <a:pt x="506188" y="339312"/>
                    <a:pt x="498742" y="340057"/>
                  </a:cubicBezTo>
                  <a:cubicBezTo>
                    <a:pt x="485012" y="341430"/>
                    <a:pt x="471225" y="342174"/>
                    <a:pt x="457467" y="343232"/>
                  </a:cubicBezTo>
                  <a:cubicBezTo>
                    <a:pt x="450059" y="345349"/>
                    <a:pt x="442833" y="348262"/>
                    <a:pt x="435242" y="349582"/>
                  </a:cubicBezTo>
                  <a:cubicBezTo>
                    <a:pt x="418429" y="352506"/>
                    <a:pt x="401357" y="353677"/>
                    <a:pt x="384442" y="355932"/>
                  </a:cubicBezTo>
                  <a:cubicBezTo>
                    <a:pt x="341763" y="361623"/>
                    <a:pt x="352104" y="359860"/>
                    <a:pt x="324117" y="365457"/>
                  </a:cubicBezTo>
                  <a:cubicBezTo>
                    <a:pt x="228822" y="362881"/>
                    <a:pt x="231230" y="367438"/>
                    <a:pt x="162192" y="355932"/>
                  </a:cubicBezTo>
                  <a:cubicBezTo>
                    <a:pt x="157888" y="355215"/>
                    <a:pt x="153725" y="353815"/>
                    <a:pt x="149492" y="352757"/>
                  </a:cubicBezTo>
                  <a:cubicBezTo>
                    <a:pt x="148434" y="346407"/>
                    <a:pt x="147714" y="339991"/>
                    <a:pt x="146317" y="333707"/>
                  </a:cubicBezTo>
                  <a:cubicBezTo>
                    <a:pt x="144448" y="325298"/>
                    <a:pt x="140675" y="319247"/>
                    <a:pt x="136792" y="311482"/>
                  </a:cubicBezTo>
                  <a:cubicBezTo>
                    <a:pt x="137850" y="271265"/>
                    <a:pt x="138053" y="231017"/>
                    <a:pt x="139967" y="190832"/>
                  </a:cubicBezTo>
                  <a:cubicBezTo>
                    <a:pt x="140175" y="186473"/>
                    <a:pt x="142286" y="182411"/>
                    <a:pt x="143142" y="178132"/>
                  </a:cubicBezTo>
                  <a:cubicBezTo>
                    <a:pt x="144710" y="170294"/>
                    <a:pt x="146331" y="154810"/>
                    <a:pt x="149492" y="146382"/>
                  </a:cubicBezTo>
                  <a:cubicBezTo>
                    <a:pt x="151154" y="141950"/>
                    <a:pt x="154180" y="138114"/>
                    <a:pt x="155842" y="133682"/>
                  </a:cubicBezTo>
                  <a:cubicBezTo>
                    <a:pt x="161946" y="117404"/>
                    <a:pt x="156157" y="123212"/>
                    <a:pt x="162192" y="105107"/>
                  </a:cubicBezTo>
                  <a:cubicBezTo>
                    <a:pt x="163437" y="101372"/>
                    <a:pt x="171408" y="86366"/>
                    <a:pt x="174892" y="82882"/>
                  </a:cubicBezTo>
                  <a:cubicBezTo>
                    <a:pt x="177590" y="80184"/>
                    <a:pt x="181242" y="78649"/>
                    <a:pt x="184417" y="76532"/>
                  </a:cubicBezTo>
                  <a:cubicBezTo>
                    <a:pt x="185475" y="73357"/>
                    <a:pt x="185736" y="69792"/>
                    <a:pt x="187592" y="67007"/>
                  </a:cubicBezTo>
                  <a:cubicBezTo>
                    <a:pt x="190083" y="63271"/>
                    <a:pt x="196236" y="61885"/>
                    <a:pt x="197117" y="57482"/>
                  </a:cubicBezTo>
                  <a:cubicBezTo>
                    <a:pt x="200797" y="39082"/>
                    <a:pt x="194553" y="33338"/>
                    <a:pt x="181242" y="25732"/>
                  </a:cubicBezTo>
                  <a:cubicBezTo>
                    <a:pt x="178336" y="24072"/>
                    <a:pt x="174793" y="23875"/>
                    <a:pt x="171717" y="22557"/>
                  </a:cubicBezTo>
                  <a:cubicBezTo>
                    <a:pt x="147475" y="12168"/>
                    <a:pt x="171368" y="17971"/>
                    <a:pt x="136792" y="13032"/>
                  </a:cubicBezTo>
                  <a:cubicBezTo>
                    <a:pt x="133617" y="10915"/>
                    <a:pt x="130887" y="7889"/>
                    <a:pt x="127267" y="6682"/>
                  </a:cubicBezTo>
                  <a:cubicBezTo>
                    <a:pt x="116698" y="3159"/>
                    <a:pt x="94988" y="-1255"/>
                    <a:pt x="85992" y="332"/>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cxnSp>
        <p:nvCxnSpPr>
          <p:cNvPr id="29" name="直線矢印コネクタ 28">
            <a:extLst>
              <a:ext uri="{FF2B5EF4-FFF2-40B4-BE49-F238E27FC236}">
                <a16:creationId xmlns:a16="http://schemas.microsoft.com/office/drawing/2014/main" id="{B33D0D02-CE09-6959-A6B7-876E0BDF8C89}"/>
              </a:ext>
            </a:extLst>
          </p:cNvPr>
          <p:cNvCxnSpPr>
            <a:cxnSpLocks/>
            <a:endCxn id="24" idx="15"/>
          </p:cNvCxnSpPr>
          <p:nvPr/>
        </p:nvCxnSpPr>
        <p:spPr>
          <a:xfrm flipV="1">
            <a:off x="553469" y="4585842"/>
            <a:ext cx="692061" cy="337512"/>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id="{54ED66BD-82E4-D1B2-BE4E-925FA799E3A6}"/>
              </a:ext>
            </a:extLst>
          </p:cNvPr>
          <p:cNvSpPr txBox="1"/>
          <p:nvPr/>
        </p:nvSpPr>
        <p:spPr>
          <a:xfrm>
            <a:off x="2084111" y="6003692"/>
            <a:ext cx="5588550" cy="646331"/>
          </a:xfrm>
          <a:prstGeom prst="rect">
            <a:avLst/>
          </a:prstGeom>
          <a:noFill/>
        </p:spPr>
        <p:txBody>
          <a:bodyPr wrap="square">
            <a:spAutoFit/>
          </a:bodyPr>
          <a:lstStyle/>
          <a:p>
            <a:pPr algn="ctr"/>
            <a:r>
              <a:rPr kumimoji="1" lang="en-US" altLang="ja-JP" b="0" strike="noStrike" dirty="0">
                <a:solidFill>
                  <a:srgbClr val="FF0000"/>
                </a:solidFill>
              </a:rPr>
              <a:t>Implant to Body Surface for Capsule Endoscopy</a:t>
            </a:r>
            <a:endParaRPr kumimoji="1" lang="ja-JP" altLang="en-US" b="0" strike="noStrike" dirty="0">
              <a:solidFill>
                <a:srgbClr val="FF0000"/>
              </a:solidFill>
            </a:endParaRPr>
          </a:p>
          <a:p>
            <a:pPr algn="ctr"/>
            <a:endParaRPr kumimoji="1" lang="ja-JP" altLang="en-US" b="0" strike="noStrike" dirty="0">
              <a:solidFill>
                <a:srgbClr val="FF0000"/>
              </a:solidFill>
            </a:endParaRPr>
          </a:p>
        </p:txBody>
      </p:sp>
      <p:sp>
        <p:nvSpPr>
          <p:cNvPr id="85" name="テキスト ボックス 84">
            <a:extLst>
              <a:ext uri="{FF2B5EF4-FFF2-40B4-BE49-F238E27FC236}">
                <a16:creationId xmlns:a16="http://schemas.microsoft.com/office/drawing/2014/main" id="{E7873395-5FA0-9FC0-CAC5-AE253D7A75E1}"/>
              </a:ext>
            </a:extLst>
          </p:cNvPr>
          <p:cNvSpPr txBox="1"/>
          <p:nvPr/>
        </p:nvSpPr>
        <p:spPr>
          <a:xfrm>
            <a:off x="2071943" y="5258336"/>
            <a:ext cx="2395566" cy="369332"/>
          </a:xfrm>
          <a:prstGeom prst="rect">
            <a:avLst/>
          </a:prstGeom>
          <a:noFill/>
        </p:spPr>
        <p:txBody>
          <a:bodyPr wrap="square">
            <a:spAutoFit/>
          </a:bodyPr>
          <a:lstStyle/>
          <a:p>
            <a:pPr algn="ctr"/>
            <a:r>
              <a:rPr kumimoji="1" lang="en-US" altLang="ja-JP" b="0" strike="noStrike" dirty="0">
                <a:solidFill>
                  <a:srgbClr val="FF0000"/>
                </a:solidFill>
              </a:rPr>
              <a:t>capsule endoscopy</a:t>
            </a:r>
            <a:endParaRPr kumimoji="1" lang="ja-JP" altLang="en-US" b="0" strike="noStrike" dirty="0">
              <a:solidFill>
                <a:srgbClr val="FF0000"/>
              </a:solidFill>
            </a:endParaRPr>
          </a:p>
        </p:txBody>
      </p:sp>
      <p:cxnSp>
        <p:nvCxnSpPr>
          <p:cNvPr id="87" name="直線矢印コネクタ 86">
            <a:extLst>
              <a:ext uri="{FF2B5EF4-FFF2-40B4-BE49-F238E27FC236}">
                <a16:creationId xmlns:a16="http://schemas.microsoft.com/office/drawing/2014/main" id="{0FF06474-CD14-37A2-FE60-D046790CB333}"/>
              </a:ext>
            </a:extLst>
          </p:cNvPr>
          <p:cNvCxnSpPr>
            <a:cxnSpLocks/>
          </p:cNvCxnSpPr>
          <p:nvPr/>
        </p:nvCxnSpPr>
        <p:spPr>
          <a:xfrm flipH="1" flipV="1">
            <a:off x="2558810" y="4509046"/>
            <a:ext cx="413518" cy="807724"/>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32B180F1-117A-E4D7-247B-58115785E045}"/>
              </a:ext>
            </a:extLst>
          </p:cNvPr>
          <p:cNvSpPr/>
          <p:nvPr/>
        </p:nvSpPr>
        <p:spPr>
          <a:xfrm>
            <a:off x="2286000" y="4346672"/>
            <a:ext cx="561975" cy="162374"/>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8" name="直線矢印コネクタ 87">
            <a:extLst>
              <a:ext uri="{FF2B5EF4-FFF2-40B4-BE49-F238E27FC236}">
                <a16:creationId xmlns:a16="http://schemas.microsoft.com/office/drawing/2014/main" id="{3485CC26-AD45-4FCD-74D0-04AC946C4AA9}"/>
              </a:ext>
            </a:extLst>
          </p:cNvPr>
          <p:cNvCxnSpPr>
            <a:cxnSpLocks/>
          </p:cNvCxnSpPr>
          <p:nvPr/>
        </p:nvCxnSpPr>
        <p:spPr>
          <a:xfrm flipV="1">
            <a:off x="2566987" y="3893668"/>
            <a:ext cx="630220" cy="40254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89" name="グループ化 88">
            <a:extLst>
              <a:ext uri="{FF2B5EF4-FFF2-40B4-BE49-F238E27FC236}">
                <a16:creationId xmlns:a16="http://schemas.microsoft.com/office/drawing/2014/main" id="{4529215C-A8F0-AFAE-833C-4E58759ABC35}"/>
              </a:ext>
            </a:extLst>
          </p:cNvPr>
          <p:cNvGrpSpPr/>
          <p:nvPr/>
        </p:nvGrpSpPr>
        <p:grpSpPr>
          <a:xfrm rot="16200000">
            <a:off x="3392164" y="3545953"/>
            <a:ext cx="326572" cy="716486"/>
            <a:chOff x="5487281" y="3238246"/>
            <a:chExt cx="326572" cy="716486"/>
          </a:xfrm>
        </p:grpSpPr>
        <p:sp>
          <p:nvSpPr>
            <p:cNvPr id="90" name="正方形/長方形 89">
              <a:extLst>
                <a:ext uri="{FF2B5EF4-FFF2-40B4-BE49-F238E27FC236}">
                  <a16:creationId xmlns:a16="http://schemas.microsoft.com/office/drawing/2014/main" id="{F2B1F6D3-D289-3164-CD3A-FEE3F8ECDF50}"/>
                </a:ext>
              </a:extLst>
            </p:cNvPr>
            <p:cNvSpPr/>
            <p:nvPr/>
          </p:nvSpPr>
          <p:spPr>
            <a:xfrm>
              <a:off x="5487281" y="3538071"/>
              <a:ext cx="326572" cy="416661"/>
            </a:xfrm>
            <a:prstGeom prst="rect">
              <a:avLst/>
            </a:prstGeom>
            <a:solidFill>
              <a:srgbClr val="FFFF00"/>
            </a:solidFill>
            <a:ln>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1" name="直線コネクタ 90">
              <a:extLst>
                <a:ext uri="{FF2B5EF4-FFF2-40B4-BE49-F238E27FC236}">
                  <a16:creationId xmlns:a16="http://schemas.microsoft.com/office/drawing/2014/main" id="{23C5645C-EE1B-ACA6-6C02-D5A54FF8147D}"/>
                </a:ext>
              </a:extLst>
            </p:cNvPr>
            <p:cNvCxnSpPr>
              <a:cxnSpLocks/>
              <a:stCxn id="90" idx="0"/>
            </p:cNvCxnSpPr>
            <p:nvPr/>
          </p:nvCxnSpPr>
          <p:spPr>
            <a:xfrm flipV="1">
              <a:off x="5650567" y="3238246"/>
              <a:ext cx="0" cy="2998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92" name="グループ化 91">
              <a:extLst>
                <a:ext uri="{FF2B5EF4-FFF2-40B4-BE49-F238E27FC236}">
                  <a16:creationId xmlns:a16="http://schemas.microsoft.com/office/drawing/2014/main" id="{9BEEA780-EB1C-DEE5-987C-896178118C55}"/>
                </a:ext>
              </a:extLst>
            </p:cNvPr>
            <p:cNvGrpSpPr/>
            <p:nvPr/>
          </p:nvGrpSpPr>
          <p:grpSpPr>
            <a:xfrm>
              <a:off x="5509723" y="3238246"/>
              <a:ext cx="293336" cy="148774"/>
              <a:chOff x="6288881" y="3083718"/>
              <a:chExt cx="191246" cy="96996"/>
            </a:xfrm>
          </p:grpSpPr>
          <p:cxnSp>
            <p:nvCxnSpPr>
              <p:cNvPr id="93" name="直線コネクタ 92">
                <a:extLst>
                  <a:ext uri="{FF2B5EF4-FFF2-40B4-BE49-F238E27FC236}">
                    <a16:creationId xmlns:a16="http://schemas.microsoft.com/office/drawing/2014/main" id="{954F4224-8B4A-C694-BEFE-434354FB487F}"/>
                  </a:ext>
                </a:extLst>
              </p:cNvPr>
              <p:cNvCxnSpPr>
                <a:cxnSpLocks/>
              </p:cNvCxnSpPr>
              <p:nvPr/>
            </p:nvCxnSpPr>
            <p:spPr>
              <a:xfrm flipH="1">
                <a:off x="6288881" y="3083719"/>
                <a:ext cx="19124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B078D41F-99F1-C8B8-A822-1474A6AA77D4}"/>
                  </a:ext>
                </a:extLst>
              </p:cNvPr>
              <p:cNvCxnSpPr>
                <a:cxnSpLocks/>
              </p:cNvCxnSpPr>
              <p:nvPr/>
            </p:nvCxnSpPr>
            <p:spPr>
              <a:xfrm flipH="1" flipV="1">
                <a:off x="6288881" y="3083719"/>
                <a:ext cx="92191" cy="969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9B2B6A09-D097-5B1A-B82C-54D936E88C77}"/>
                  </a:ext>
                </a:extLst>
              </p:cNvPr>
              <p:cNvCxnSpPr>
                <a:cxnSpLocks/>
              </p:cNvCxnSpPr>
              <p:nvPr/>
            </p:nvCxnSpPr>
            <p:spPr>
              <a:xfrm flipV="1">
                <a:off x="6381072" y="3083718"/>
                <a:ext cx="99055" cy="96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96" name="テキスト ボックス 95">
            <a:extLst>
              <a:ext uri="{FF2B5EF4-FFF2-40B4-BE49-F238E27FC236}">
                <a16:creationId xmlns:a16="http://schemas.microsoft.com/office/drawing/2014/main" id="{1FE5E00D-1572-BDA3-1B0C-1C2F5E134B50}"/>
              </a:ext>
            </a:extLst>
          </p:cNvPr>
          <p:cNvSpPr txBox="1"/>
          <p:nvPr/>
        </p:nvSpPr>
        <p:spPr>
          <a:xfrm>
            <a:off x="2275252" y="3419310"/>
            <a:ext cx="3276883" cy="369332"/>
          </a:xfrm>
          <a:prstGeom prst="rect">
            <a:avLst/>
          </a:prstGeom>
          <a:noFill/>
        </p:spPr>
        <p:txBody>
          <a:bodyPr wrap="square">
            <a:spAutoFit/>
          </a:bodyPr>
          <a:lstStyle/>
          <a:p>
            <a:pPr algn="ctr"/>
            <a:r>
              <a:rPr kumimoji="1" lang="en-US" altLang="ja-JP" b="0" strike="noStrike" dirty="0">
                <a:solidFill>
                  <a:srgbClr val="FF0000"/>
                </a:solidFill>
              </a:rPr>
              <a:t>Transceiver on body surface</a:t>
            </a:r>
            <a:endParaRPr kumimoji="1" lang="ja-JP" altLang="en-US" b="0" strike="noStrike" dirty="0">
              <a:solidFill>
                <a:srgbClr val="FF0000"/>
              </a:solidFill>
            </a:endParaRPr>
          </a:p>
        </p:txBody>
      </p:sp>
      <p:graphicFrame>
        <p:nvGraphicFramePr>
          <p:cNvPr id="7" name="表 6">
            <a:extLst>
              <a:ext uri="{FF2B5EF4-FFF2-40B4-BE49-F238E27FC236}">
                <a16:creationId xmlns:a16="http://schemas.microsoft.com/office/drawing/2014/main" id="{2A4678DD-A94B-2027-02D7-261B977D27FF}"/>
              </a:ext>
            </a:extLst>
          </p:cNvPr>
          <p:cNvGraphicFramePr>
            <a:graphicFrameLocks noGrp="1"/>
          </p:cNvGraphicFramePr>
          <p:nvPr/>
        </p:nvGraphicFramePr>
        <p:xfrm>
          <a:off x="3798070" y="1461692"/>
          <a:ext cx="3897100" cy="1554480"/>
        </p:xfrm>
        <a:graphic>
          <a:graphicData uri="http://schemas.openxmlformats.org/drawingml/2006/table">
            <a:tbl>
              <a:tblPr/>
              <a:tblGrid>
                <a:gridCol w="3897100">
                  <a:extLst>
                    <a:ext uri="{9D8B030D-6E8A-4147-A177-3AD203B41FA5}">
                      <a16:colId xmlns:a16="http://schemas.microsoft.com/office/drawing/2014/main" val="3234609428"/>
                    </a:ext>
                  </a:extLst>
                </a:gridCol>
              </a:tblGrid>
              <a:tr h="217207">
                <a:tc>
                  <a:txBody>
                    <a:bodyPr/>
                    <a:lstStyle/>
                    <a:p>
                      <a:pPr algn="ctr"/>
                      <a:r>
                        <a:rPr lang="en-US" sz="1100"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234722">
                <a:tc>
                  <a:txBody>
                    <a:bodyPr/>
                    <a:lstStyle/>
                    <a:p>
                      <a:pPr algn="ctr"/>
                      <a:r>
                        <a:rPr kumimoji="1" lang="en-US" altLang="ja-JP" sz="1100" b="0" strike="noStrike" dirty="0">
                          <a:solidFill>
                            <a:schemeClr val="tx1"/>
                          </a:solidFill>
                        </a:rPr>
                        <a:t>Implant(head) to on-body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17207">
                <a:tc>
                  <a:txBody>
                    <a:bodyPr/>
                    <a:lstStyle/>
                    <a:p>
                      <a:pPr algn="ctr"/>
                      <a:r>
                        <a:rPr kumimoji="1" lang="en-US" altLang="ja-JP" sz="1100" b="0" strike="noStrike" dirty="0">
                          <a:solidFill>
                            <a:schemeClr val="tx1"/>
                          </a:solidFill>
                        </a:rPr>
                        <a:t>Implant to External for BCI</a:t>
                      </a:r>
                      <a:endParaRPr kumimoji="1" lang="ja-JP" altLang="en-US" sz="1100"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17207">
                <a:tc>
                  <a:txBody>
                    <a:bodyPr/>
                    <a:lstStyle/>
                    <a:p>
                      <a:pPr algn="ctr"/>
                      <a:r>
                        <a:rPr kumimoji="1" lang="en-US" altLang="ja-JP" sz="1100" b="0" strike="noStrike" dirty="0">
                          <a:solidFill>
                            <a:schemeClr val="bg2"/>
                          </a:solidFill>
                        </a:rPr>
                        <a:t>Body surface to body surface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381298"/>
                  </a:ext>
                </a:extLst>
              </a:tr>
              <a:tr h="217207">
                <a:tc>
                  <a:txBody>
                    <a:bodyPr/>
                    <a:lstStyle/>
                    <a:p>
                      <a:pPr algn="ctr"/>
                      <a:r>
                        <a:rPr kumimoji="1" lang="en-US" altLang="ja-JP" sz="1100" b="0" strike="noStrike" dirty="0">
                          <a:solidFill>
                            <a:schemeClr val="bg2"/>
                          </a:solidFill>
                        </a:rPr>
                        <a:t>Body Surface to External for BCI</a:t>
                      </a:r>
                      <a:endParaRPr kumimoji="1" lang="ja-JP" altLang="en-US" sz="1100" b="0" strike="noStrike" dirty="0">
                        <a:solidFill>
                          <a:schemeClr val="bg2"/>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1720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100" b="1" i="0" u="none" strike="noStrike" cap="none" dirty="0">
                          <a:solidFill>
                            <a:srgbClr val="0000FF"/>
                          </a:solidFill>
                          <a:effectLst/>
                          <a:highlight>
                            <a:srgbClr val="FFFF00"/>
                          </a:highlight>
                          <a:latin typeface="+mn-lt"/>
                          <a:ea typeface="+mn-ea"/>
                          <a:cs typeface="+mn-cs"/>
                          <a:sym typeface="Arial"/>
                        </a:rPr>
                        <a:t>Implant to body surface for capsule endoscopy</a:t>
                      </a:r>
                      <a:endParaRPr kumimoji="1" lang="ja-JP" altLang="en-US" sz="1100" b="1" strike="noStrike" dirty="0">
                        <a:solidFill>
                          <a:srgbClr val="0000FF"/>
                        </a:solidFill>
                        <a:highlight>
                          <a:srgbClr val="FFFF00"/>
                        </a:highligh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sp>
        <p:nvSpPr>
          <p:cNvPr id="3" name="日付プレースホルダー 2">
            <a:extLst>
              <a:ext uri="{FF2B5EF4-FFF2-40B4-BE49-F238E27FC236}">
                <a16:creationId xmlns:a16="http://schemas.microsoft.com/office/drawing/2014/main" id="{0FDD4C48-8619-6381-63FE-7926220FCEF1}"/>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644959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7B767EF6-2086-EDFB-FBE7-6F7E82710F58}"/>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F0331319-1724-60CD-35BC-5883F25DA48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55</a:t>
            </a:fld>
            <a:endParaRPr dirty="0"/>
          </a:p>
        </p:txBody>
      </p:sp>
      <p:sp>
        <p:nvSpPr>
          <p:cNvPr id="5" name="タイトル 4">
            <a:extLst>
              <a:ext uri="{FF2B5EF4-FFF2-40B4-BE49-F238E27FC236}">
                <a16:creationId xmlns:a16="http://schemas.microsoft.com/office/drawing/2014/main" id="{BA240624-D5EC-3357-1C45-5A379D0FFB58}"/>
              </a:ext>
            </a:extLst>
          </p:cNvPr>
          <p:cNvSpPr>
            <a:spLocks noGrp="1"/>
          </p:cNvSpPr>
          <p:nvPr>
            <p:ph type="title"/>
          </p:nvPr>
        </p:nvSpPr>
        <p:spPr/>
        <p:txBody>
          <a:bodyPr/>
          <a:lstStyle/>
          <a:p>
            <a:r>
              <a:rPr kumimoji="1" lang="en-US" altLang="ja-JP" dirty="0"/>
              <a:t>Titanium courted implanted device</a:t>
            </a:r>
            <a:endParaRPr kumimoji="1" lang="ja-JP" altLang="en-US" dirty="0"/>
          </a:p>
        </p:txBody>
      </p:sp>
      <p:grpSp>
        <p:nvGrpSpPr>
          <p:cNvPr id="10" name="グループ化 9">
            <a:extLst>
              <a:ext uri="{FF2B5EF4-FFF2-40B4-BE49-F238E27FC236}">
                <a16:creationId xmlns:a16="http://schemas.microsoft.com/office/drawing/2014/main" id="{BFB160B9-96B9-E286-326B-DE60B0138A32}"/>
              </a:ext>
            </a:extLst>
          </p:cNvPr>
          <p:cNvGrpSpPr/>
          <p:nvPr/>
        </p:nvGrpSpPr>
        <p:grpSpPr>
          <a:xfrm>
            <a:off x="3508217" y="2532707"/>
            <a:ext cx="2127565" cy="1242588"/>
            <a:chOff x="3508217" y="2532707"/>
            <a:chExt cx="2127565" cy="1792586"/>
          </a:xfrm>
        </p:grpSpPr>
        <p:sp>
          <p:nvSpPr>
            <p:cNvPr id="7" name="楕円 6">
              <a:extLst>
                <a:ext uri="{FF2B5EF4-FFF2-40B4-BE49-F238E27FC236}">
                  <a16:creationId xmlns:a16="http://schemas.microsoft.com/office/drawing/2014/main" id="{41F31457-674C-7E66-51A4-5124DCAFB65D}"/>
                </a:ext>
              </a:extLst>
            </p:cNvPr>
            <p:cNvSpPr/>
            <p:nvPr/>
          </p:nvSpPr>
          <p:spPr>
            <a:xfrm>
              <a:off x="3508217" y="2532707"/>
              <a:ext cx="2127565" cy="1792586"/>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25E0DA66-235B-D6D5-9817-7D51869D494E}"/>
                </a:ext>
              </a:extLst>
            </p:cNvPr>
            <p:cNvSpPr/>
            <p:nvPr/>
          </p:nvSpPr>
          <p:spPr>
            <a:xfrm>
              <a:off x="3717956" y="2725470"/>
              <a:ext cx="1708088" cy="1407059"/>
            </a:xfrm>
            <a:prstGeom prst="ellipse">
              <a:avLst/>
            </a:prstGeom>
            <a:solidFill>
              <a:srgbClr val="F2F2F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1" name="グループ化 10">
            <a:extLst>
              <a:ext uri="{FF2B5EF4-FFF2-40B4-BE49-F238E27FC236}">
                <a16:creationId xmlns:a16="http://schemas.microsoft.com/office/drawing/2014/main" id="{5C5CF641-7484-19C8-744D-6B68532FFBE1}"/>
              </a:ext>
            </a:extLst>
          </p:cNvPr>
          <p:cNvGrpSpPr/>
          <p:nvPr/>
        </p:nvGrpSpPr>
        <p:grpSpPr>
          <a:xfrm>
            <a:off x="547734" y="2532707"/>
            <a:ext cx="2127565" cy="1242588"/>
            <a:chOff x="3508217" y="2532707"/>
            <a:chExt cx="2127565" cy="1792586"/>
          </a:xfrm>
        </p:grpSpPr>
        <p:sp>
          <p:nvSpPr>
            <p:cNvPr id="12" name="楕円 11">
              <a:extLst>
                <a:ext uri="{FF2B5EF4-FFF2-40B4-BE49-F238E27FC236}">
                  <a16:creationId xmlns:a16="http://schemas.microsoft.com/office/drawing/2014/main" id="{3FFCD4E5-FD62-A161-8409-E3F88312F7E6}"/>
                </a:ext>
              </a:extLst>
            </p:cNvPr>
            <p:cNvSpPr/>
            <p:nvPr/>
          </p:nvSpPr>
          <p:spPr>
            <a:xfrm>
              <a:off x="3508217" y="2532707"/>
              <a:ext cx="2127565" cy="1792586"/>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E91CF18E-1762-BA06-F226-5F9E36D75626}"/>
                </a:ext>
              </a:extLst>
            </p:cNvPr>
            <p:cNvSpPr/>
            <p:nvPr/>
          </p:nvSpPr>
          <p:spPr>
            <a:xfrm>
              <a:off x="3717956" y="2725470"/>
              <a:ext cx="1708088" cy="1407059"/>
            </a:xfrm>
            <a:prstGeom prst="ellipse">
              <a:avLst/>
            </a:prstGeom>
            <a:solidFill>
              <a:srgbClr val="F2F2F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4" name="グループ化 13">
            <a:extLst>
              <a:ext uri="{FF2B5EF4-FFF2-40B4-BE49-F238E27FC236}">
                <a16:creationId xmlns:a16="http://schemas.microsoft.com/office/drawing/2014/main" id="{A4C7E142-C7A6-8419-60C6-D13E1EC94DA1}"/>
              </a:ext>
            </a:extLst>
          </p:cNvPr>
          <p:cNvGrpSpPr/>
          <p:nvPr/>
        </p:nvGrpSpPr>
        <p:grpSpPr>
          <a:xfrm>
            <a:off x="6740304" y="2532707"/>
            <a:ext cx="2127565" cy="1242588"/>
            <a:chOff x="3508217" y="2532707"/>
            <a:chExt cx="2127565" cy="1792586"/>
          </a:xfrm>
        </p:grpSpPr>
        <p:sp>
          <p:nvSpPr>
            <p:cNvPr id="15" name="楕円 14">
              <a:extLst>
                <a:ext uri="{FF2B5EF4-FFF2-40B4-BE49-F238E27FC236}">
                  <a16:creationId xmlns:a16="http://schemas.microsoft.com/office/drawing/2014/main" id="{2B5CC2F6-72E4-D3CF-BBB0-BE1D0FBD7259}"/>
                </a:ext>
              </a:extLst>
            </p:cNvPr>
            <p:cNvSpPr/>
            <p:nvPr/>
          </p:nvSpPr>
          <p:spPr>
            <a:xfrm>
              <a:off x="3508217" y="2532707"/>
              <a:ext cx="2127565" cy="1792586"/>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56D08CB-20FC-DCB3-681E-C018A82E8D9C}"/>
                </a:ext>
              </a:extLst>
            </p:cNvPr>
            <p:cNvSpPr/>
            <p:nvPr/>
          </p:nvSpPr>
          <p:spPr>
            <a:xfrm>
              <a:off x="3717956" y="2725470"/>
              <a:ext cx="1708088" cy="1407059"/>
            </a:xfrm>
            <a:prstGeom prst="ellipse">
              <a:avLst/>
            </a:prstGeom>
            <a:solidFill>
              <a:srgbClr val="F2F2F2"/>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四角形: 角を丸くする 16">
            <a:extLst>
              <a:ext uri="{FF2B5EF4-FFF2-40B4-BE49-F238E27FC236}">
                <a16:creationId xmlns:a16="http://schemas.microsoft.com/office/drawing/2014/main" id="{F3A8A4A7-4DFF-A93A-2348-035964C1E258}"/>
              </a:ext>
            </a:extLst>
          </p:cNvPr>
          <p:cNvSpPr/>
          <p:nvPr/>
        </p:nvSpPr>
        <p:spPr>
          <a:xfrm>
            <a:off x="1181476" y="3153305"/>
            <a:ext cx="860080" cy="325925"/>
          </a:xfrm>
          <a:prstGeom prst="roundRect">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RF</a:t>
            </a:r>
            <a:endParaRPr kumimoji="1" lang="ja-JP" altLang="en-US" dirty="0"/>
          </a:p>
        </p:txBody>
      </p:sp>
      <p:sp>
        <p:nvSpPr>
          <p:cNvPr id="19" name="四角形: 角を丸くする 18">
            <a:extLst>
              <a:ext uri="{FF2B5EF4-FFF2-40B4-BE49-F238E27FC236}">
                <a16:creationId xmlns:a16="http://schemas.microsoft.com/office/drawing/2014/main" id="{5989FA46-4A61-2784-A659-3ED5E1754DC8}"/>
              </a:ext>
            </a:extLst>
          </p:cNvPr>
          <p:cNvSpPr/>
          <p:nvPr/>
        </p:nvSpPr>
        <p:spPr>
          <a:xfrm>
            <a:off x="7374046" y="2904442"/>
            <a:ext cx="860080" cy="325925"/>
          </a:xfrm>
          <a:prstGeom prst="roundRect">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RF</a:t>
            </a:r>
            <a:endParaRPr kumimoji="1" lang="ja-JP" altLang="en-US" dirty="0"/>
          </a:p>
        </p:txBody>
      </p:sp>
      <p:sp>
        <p:nvSpPr>
          <p:cNvPr id="20" name="四角形: 角を丸くする 19">
            <a:extLst>
              <a:ext uri="{FF2B5EF4-FFF2-40B4-BE49-F238E27FC236}">
                <a16:creationId xmlns:a16="http://schemas.microsoft.com/office/drawing/2014/main" id="{1418EB13-050C-7216-8572-BBC5CBE97F40}"/>
              </a:ext>
            </a:extLst>
          </p:cNvPr>
          <p:cNvSpPr/>
          <p:nvPr/>
        </p:nvSpPr>
        <p:spPr>
          <a:xfrm>
            <a:off x="1181476" y="2825931"/>
            <a:ext cx="860080" cy="325925"/>
          </a:xfrm>
          <a:prstGeom prst="roundRect">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Ant.</a:t>
            </a:r>
            <a:endParaRPr kumimoji="1" lang="ja-JP" altLang="en-US" dirty="0"/>
          </a:p>
        </p:txBody>
      </p:sp>
      <p:sp>
        <p:nvSpPr>
          <p:cNvPr id="21" name="四角形: 角を丸くする 20">
            <a:extLst>
              <a:ext uri="{FF2B5EF4-FFF2-40B4-BE49-F238E27FC236}">
                <a16:creationId xmlns:a16="http://schemas.microsoft.com/office/drawing/2014/main" id="{5856C80A-0D1F-4646-DE2F-CE7644218BE1}"/>
              </a:ext>
            </a:extLst>
          </p:cNvPr>
          <p:cNvSpPr/>
          <p:nvPr/>
        </p:nvSpPr>
        <p:spPr>
          <a:xfrm>
            <a:off x="4141960" y="3153305"/>
            <a:ext cx="860080" cy="325925"/>
          </a:xfrm>
          <a:prstGeom prst="roundRect">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RF</a:t>
            </a:r>
            <a:endParaRPr kumimoji="1" lang="ja-JP" altLang="en-US" dirty="0"/>
          </a:p>
        </p:txBody>
      </p:sp>
      <p:sp>
        <p:nvSpPr>
          <p:cNvPr id="22" name="四角形: 角を丸くする 21">
            <a:extLst>
              <a:ext uri="{FF2B5EF4-FFF2-40B4-BE49-F238E27FC236}">
                <a16:creationId xmlns:a16="http://schemas.microsoft.com/office/drawing/2014/main" id="{B9689D83-133D-904A-A838-C51C76DBCF1B}"/>
              </a:ext>
            </a:extLst>
          </p:cNvPr>
          <p:cNvSpPr/>
          <p:nvPr/>
        </p:nvSpPr>
        <p:spPr>
          <a:xfrm>
            <a:off x="4141960" y="2825931"/>
            <a:ext cx="860080" cy="325925"/>
          </a:xfrm>
          <a:prstGeom prst="roundRect">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Ant.</a:t>
            </a:r>
            <a:endParaRPr kumimoji="1" lang="ja-JP" altLang="en-US" dirty="0"/>
          </a:p>
        </p:txBody>
      </p:sp>
      <p:sp>
        <p:nvSpPr>
          <p:cNvPr id="25" name="アーチ 24">
            <a:extLst>
              <a:ext uri="{FF2B5EF4-FFF2-40B4-BE49-F238E27FC236}">
                <a16:creationId xmlns:a16="http://schemas.microsoft.com/office/drawing/2014/main" id="{7CC7CF5E-DA32-0ECC-3ED4-525E77CD15A8}"/>
              </a:ext>
            </a:extLst>
          </p:cNvPr>
          <p:cNvSpPr/>
          <p:nvPr/>
        </p:nvSpPr>
        <p:spPr>
          <a:xfrm>
            <a:off x="3627045" y="2493135"/>
            <a:ext cx="1966110" cy="1148540"/>
          </a:xfrm>
          <a:prstGeom prst="blockArc">
            <a:avLst>
              <a:gd name="adj1" fmla="val 12174256"/>
              <a:gd name="adj2" fmla="val 20465481"/>
              <a:gd name="adj3" fmla="val 18490"/>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solidFill>
                <a:schemeClr val="tx1"/>
              </a:solidFill>
            </a:endParaRPr>
          </a:p>
        </p:txBody>
      </p:sp>
      <p:sp>
        <p:nvSpPr>
          <p:cNvPr id="26" name="フリーフォーム: 図形 25">
            <a:extLst>
              <a:ext uri="{FF2B5EF4-FFF2-40B4-BE49-F238E27FC236}">
                <a16:creationId xmlns:a16="http://schemas.microsoft.com/office/drawing/2014/main" id="{B739B8A8-4333-A67A-234C-B7EC5637BFD9}"/>
              </a:ext>
            </a:extLst>
          </p:cNvPr>
          <p:cNvSpPr/>
          <p:nvPr/>
        </p:nvSpPr>
        <p:spPr>
          <a:xfrm>
            <a:off x="7745239" y="2493135"/>
            <a:ext cx="86010" cy="411307"/>
          </a:xfrm>
          <a:custGeom>
            <a:avLst/>
            <a:gdLst>
              <a:gd name="connsiteX0" fmla="*/ 117695 w 117695"/>
              <a:gd name="connsiteY0" fmla="*/ 0 h 1059255"/>
              <a:gd name="connsiteX1" fmla="*/ 72427 w 117695"/>
              <a:gd name="connsiteY1" fmla="*/ 9053 h 1059255"/>
              <a:gd name="connsiteX2" fmla="*/ 0 w 117695"/>
              <a:gd name="connsiteY2" fmla="*/ 325925 h 1059255"/>
              <a:gd name="connsiteX3" fmla="*/ 9053 w 117695"/>
              <a:gd name="connsiteY3" fmla="*/ 497940 h 1059255"/>
              <a:gd name="connsiteX4" fmla="*/ 54320 w 117695"/>
              <a:gd name="connsiteY4" fmla="*/ 606582 h 1059255"/>
              <a:gd name="connsiteX5" fmla="*/ 72427 w 117695"/>
              <a:gd name="connsiteY5" fmla="*/ 679010 h 1059255"/>
              <a:gd name="connsiteX6" fmla="*/ 81481 w 117695"/>
              <a:gd name="connsiteY6" fmla="*/ 724277 h 1059255"/>
              <a:gd name="connsiteX7" fmla="*/ 63374 w 117695"/>
              <a:gd name="connsiteY7" fmla="*/ 1059255 h 105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95" h="1059255">
                <a:moveTo>
                  <a:pt x="117695" y="0"/>
                </a:moveTo>
                <a:cubicBezTo>
                  <a:pt x="102606" y="3018"/>
                  <a:pt x="77653" y="-5420"/>
                  <a:pt x="72427" y="9053"/>
                </a:cubicBezTo>
                <a:cubicBezTo>
                  <a:pt x="35627" y="110960"/>
                  <a:pt x="0" y="325925"/>
                  <a:pt x="0" y="325925"/>
                </a:cubicBezTo>
                <a:cubicBezTo>
                  <a:pt x="3018" y="383263"/>
                  <a:pt x="2212" y="440931"/>
                  <a:pt x="9053" y="497940"/>
                </a:cubicBezTo>
                <a:cubicBezTo>
                  <a:pt x="14804" y="545868"/>
                  <a:pt x="38520" y="562340"/>
                  <a:pt x="54320" y="606582"/>
                </a:cubicBezTo>
                <a:cubicBezTo>
                  <a:pt x="62690" y="630018"/>
                  <a:pt x="66831" y="654762"/>
                  <a:pt x="72427" y="679010"/>
                </a:cubicBezTo>
                <a:cubicBezTo>
                  <a:pt x="75887" y="694004"/>
                  <a:pt x="81847" y="708893"/>
                  <a:pt x="81481" y="724277"/>
                </a:cubicBezTo>
                <a:cubicBezTo>
                  <a:pt x="78819" y="836068"/>
                  <a:pt x="69410" y="947596"/>
                  <a:pt x="63374" y="1059255"/>
                </a:cubicBezTo>
              </a:path>
            </a:pathLst>
          </a:cu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F7BB7C13-5560-57EA-355E-4C9ED7F29280}"/>
              </a:ext>
            </a:extLst>
          </p:cNvPr>
          <p:cNvGrpSpPr/>
          <p:nvPr/>
        </p:nvGrpSpPr>
        <p:grpSpPr>
          <a:xfrm>
            <a:off x="7684581" y="2193309"/>
            <a:ext cx="293336" cy="299825"/>
            <a:chOff x="7690405" y="2198926"/>
            <a:chExt cx="293336" cy="299825"/>
          </a:xfrm>
        </p:grpSpPr>
        <p:cxnSp>
          <p:nvCxnSpPr>
            <p:cNvPr id="29" name="直線コネクタ 28">
              <a:extLst>
                <a:ext uri="{FF2B5EF4-FFF2-40B4-BE49-F238E27FC236}">
                  <a16:creationId xmlns:a16="http://schemas.microsoft.com/office/drawing/2014/main" id="{3ABEF19E-F857-CCF5-8400-126BDAA526F3}"/>
                </a:ext>
              </a:extLst>
            </p:cNvPr>
            <p:cNvCxnSpPr>
              <a:cxnSpLocks/>
            </p:cNvCxnSpPr>
            <p:nvPr/>
          </p:nvCxnSpPr>
          <p:spPr>
            <a:xfrm flipV="1">
              <a:off x="7831249" y="2198926"/>
              <a:ext cx="0" cy="29982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30" name="グループ化 29">
              <a:extLst>
                <a:ext uri="{FF2B5EF4-FFF2-40B4-BE49-F238E27FC236}">
                  <a16:creationId xmlns:a16="http://schemas.microsoft.com/office/drawing/2014/main" id="{8EF9A6B4-253C-17A0-4B90-D05EEA9942CF}"/>
                </a:ext>
              </a:extLst>
            </p:cNvPr>
            <p:cNvGrpSpPr/>
            <p:nvPr/>
          </p:nvGrpSpPr>
          <p:grpSpPr>
            <a:xfrm>
              <a:off x="7690405" y="2198926"/>
              <a:ext cx="293336" cy="148774"/>
              <a:chOff x="6288881" y="3083718"/>
              <a:chExt cx="191246" cy="96996"/>
            </a:xfrm>
          </p:grpSpPr>
          <p:cxnSp>
            <p:nvCxnSpPr>
              <p:cNvPr id="31" name="直線コネクタ 30">
                <a:extLst>
                  <a:ext uri="{FF2B5EF4-FFF2-40B4-BE49-F238E27FC236}">
                    <a16:creationId xmlns:a16="http://schemas.microsoft.com/office/drawing/2014/main" id="{45625669-4880-D320-918E-118E0A878573}"/>
                  </a:ext>
                </a:extLst>
              </p:cNvPr>
              <p:cNvCxnSpPr>
                <a:cxnSpLocks/>
              </p:cNvCxnSpPr>
              <p:nvPr/>
            </p:nvCxnSpPr>
            <p:spPr>
              <a:xfrm flipH="1">
                <a:off x="6288881" y="3083719"/>
                <a:ext cx="191246" cy="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0AEAE7C8-5CEF-F888-DA9F-DD217BCA88A3}"/>
                  </a:ext>
                </a:extLst>
              </p:cNvPr>
              <p:cNvCxnSpPr>
                <a:cxnSpLocks/>
              </p:cNvCxnSpPr>
              <p:nvPr/>
            </p:nvCxnSpPr>
            <p:spPr>
              <a:xfrm flipH="1" flipV="1">
                <a:off x="6288881" y="3083719"/>
                <a:ext cx="92191" cy="9699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97D51A8A-FA93-F2B4-63CC-E14D5BAA6F37}"/>
                  </a:ext>
                </a:extLst>
              </p:cNvPr>
              <p:cNvCxnSpPr>
                <a:cxnSpLocks/>
              </p:cNvCxnSpPr>
              <p:nvPr/>
            </p:nvCxnSpPr>
            <p:spPr>
              <a:xfrm flipV="1">
                <a:off x="6381072" y="3083718"/>
                <a:ext cx="99055" cy="96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37" name="テキスト ボックス 36">
            <a:extLst>
              <a:ext uri="{FF2B5EF4-FFF2-40B4-BE49-F238E27FC236}">
                <a16:creationId xmlns:a16="http://schemas.microsoft.com/office/drawing/2014/main" id="{DF890A13-C199-E55F-4373-E7D2B5451408}"/>
              </a:ext>
            </a:extLst>
          </p:cNvPr>
          <p:cNvSpPr txBox="1"/>
          <p:nvPr/>
        </p:nvSpPr>
        <p:spPr>
          <a:xfrm>
            <a:off x="7068943" y="1853119"/>
            <a:ext cx="908974" cy="369332"/>
          </a:xfrm>
          <a:prstGeom prst="rect">
            <a:avLst/>
          </a:prstGeom>
          <a:noFill/>
        </p:spPr>
        <p:txBody>
          <a:bodyPr wrap="square">
            <a:spAutoFit/>
          </a:bodyPr>
          <a:lstStyle/>
          <a:p>
            <a:pPr algn="ctr"/>
            <a:r>
              <a:rPr kumimoji="1" lang="en-US" altLang="ja-JP" dirty="0"/>
              <a:t>Ant.</a:t>
            </a:r>
            <a:endParaRPr kumimoji="1" lang="ja-JP" altLang="en-US" dirty="0"/>
          </a:p>
        </p:txBody>
      </p:sp>
      <p:sp>
        <p:nvSpPr>
          <p:cNvPr id="38" name="テキスト ボックス 37">
            <a:extLst>
              <a:ext uri="{FF2B5EF4-FFF2-40B4-BE49-F238E27FC236}">
                <a16:creationId xmlns:a16="http://schemas.microsoft.com/office/drawing/2014/main" id="{7839FDB5-3556-7F82-FEC3-B49FB1D2F8DD}"/>
              </a:ext>
            </a:extLst>
          </p:cNvPr>
          <p:cNvSpPr txBox="1"/>
          <p:nvPr/>
        </p:nvSpPr>
        <p:spPr>
          <a:xfrm>
            <a:off x="6450215" y="3908915"/>
            <a:ext cx="1847661" cy="646331"/>
          </a:xfrm>
          <a:prstGeom prst="rect">
            <a:avLst/>
          </a:prstGeom>
          <a:noFill/>
        </p:spPr>
        <p:txBody>
          <a:bodyPr wrap="square">
            <a:spAutoFit/>
          </a:bodyPr>
          <a:lstStyle/>
          <a:p>
            <a:pPr algn="ctr"/>
            <a:r>
              <a:rPr kumimoji="1" lang="en-US" altLang="ja-JP" dirty="0"/>
              <a:t>Metal e.g. Titanium</a:t>
            </a:r>
            <a:endParaRPr kumimoji="1" lang="ja-JP" altLang="en-US" dirty="0"/>
          </a:p>
        </p:txBody>
      </p:sp>
      <p:sp>
        <p:nvSpPr>
          <p:cNvPr id="39" name="テキスト ボックス 38">
            <a:extLst>
              <a:ext uri="{FF2B5EF4-FFF2-40B4-BE49-F238E27FC236}">
                <a16:creationId xmlns:a16="http://schemas.microsoft.com/office/drawing/2014/main" id="{945E6BC3-9874-B582-EDBD-06FE8FEA6DE3}"/>
              </a:ext>
            </a:extLst>
          </p:cNvPr>
          <p:cNvSpPr txBox="1"/>
          <p:nvPr/>
        </p:nvSpPr>
        <p:spPr>
          <a:xfrm>
            <a:off x="3030726" y="3908915"/>
            <a:ext cx="1847661" cy="646331"/>
          </a:xfrm>
          <a:prstGeom prst="rect">
            <a:avLst/>
          </a:prstGeom>
          <a:noFill/>
        </p:spPr>
        <p:txBody>
          <a:bodyPr wrap="square">
            <a:spAutoFit/>
          </a:bodyPr>
          <a:lstStyle/>
          <a:p>
            <a:pPr algn="ctr"/>
            <a:r>
              <a:rPr kumimoji="1" lang="en-US" altLang="ja-JP" dirty="0"/>
              <a:t>Metal e.g. Titanium</a:t>
            </a:r>
            <a:endParaRPr kumimoji="1" lang="ja-JP" altLang="en-US" dirty="0"/>
          </a:p>
        </p:txBody>
      </p:sp>
      <p:sp>
        <p:nvSpPr>
          <p:cNvPr id="40" name="テキスト ボックス 39">
            <a:extLst>
              <a:ext uri="{FF2B5EF4-FFF2-40B4-BE49-F238E27FC236}">
                <a16:creationId xmlns:a16="http://schemas.microsoft.com/office/drawing/2014/main" id="{473F3277-FBD9-4AB4-EDC3-1F2915221E2C}"/>
              </a:ext>
            </a:extLst>
          </p:cNvPr>
          <p:cNvSpPr txBox="1"/>
          <p:nvPr/>
        </p:nvSpPr>
        <p:spPr>
          <a:xfrm>
            <a:off x="397151" y="3908915"/>
            <a:ext cx="1847661" cy="646331"/>
          </a:xfrm>
          <a:prstGeom prst="rect">
            <a:avLst/>
          </a:prstGeom>
          <a:noFill/>
        </p:spPr>
        <p:txBody>
          <a:bodyPr wrap="square">
            <a:spAutoFit/>
          </a:bodyPr>
          <a:lstStyle/>
          <a:p>
            <a:pPr algn="ctr"/>
            <a:r>
              <a:rPr kumimoji="1" lang="en-US" altLang="ja-JP" dirty="0"/>
              <a:t>Metal e.g. Titanium</a:t>
            </a:r>
            <a:endParaRPr kumimoji="1" lang="ja-JP" altLang="en-US" dirty="0"/>
          </a:p>
        </p:txBody>
      </p:sp>
      <p:sp>
        <p:nvSpPr>
          <p:cNvPr id="41" name="テキスト ボックス 40">
            <a:extLst>
              <a:ext uri="{FF2B5EF4-FFF2-40B4-BE49-F238E27FC236}">
                <a16:creationId xmlns:a16="http://schemas.microsoft.com/office/drawing/2014/main" id="{2A784BF9-335E-23FA-4BC4-9F84DAECB1AB}"/>
              </a:ext>
            </a:extLst>
          </p:cNvPr>
          <p:cNvSpPr txBox="1"/>
          <p:nvPr/>
        </p:nvSpPr>
        <p:spPr>
          <a:xfrm>
            <a:off x="2897630" y="1883922"/>
            <a:ext cx="1847661" cy="646331"/>
          </a:xfrm>
          <a:prstGeom prst="rect">
            <a:avLst/>
          </a:prstGeom>
          <a:noFill/>
        </p:spPr>
        <p:txBody>
          <a:bodyPr wrap="square">
            <a:spAutoFit/>
          </a:bodyPr>
          <a:lstStyle/>
          <a:p>
            <a:pPr algn="ctr"/>
            <a:r>
              <a:rPr kumimoji="1" lang="en-US" altLang="ja-JP" dirty="0"/>
              <a:t>Non-metallic material</a:t>
            </a:r>
            <a:endParaRPr kumimoji="1" lang="ja-JP" altLang="en-US" dirty="0"/>
          </a:p>
        </p:txBody>
      </p:sp>
      <p:cxnSp>
        <p:nvCxnSpPr>
          <p:cNvPr id="43" name="直線矢印コネクタ 42">
            <a:extLst>
              <a:ext uri="{FF2B5EF4-FFF2-40B4-BE49-F238E27FC236}">
                <a16:creationId xmlns:a16="http://schemas.microsoft.com/office/drawing/2014/main" id="{576D560A-4741-1F7B-1371-D1AD56924996}"/>
              </a:ext>
            </a:extLst>
          </p:cNvPr>
          <p:cNvCxnSpPr/>
          <p:nvPr/>
        </p:nvCxnSpPr>
        <p:spPr>
          <a:xfrm>
            <a:off x="4341813" y="2267696"/>
            <a:ext cx="268287" cy="330649"/>
          </a:xfrm>
          <a:prstGeom prst="straightConnector1">
            <a:avLst/>
          </a:prstGeom>
          <a:ln w="38100">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E3D702CA-A2F6-8D42-FE69-BFCE5653A335}"/>
              </a:ext>
            </a:extLst>
          </p:cNvPr>
          <p:cNvCxnSpPr>
            <a:cxnSpLocks/>
          </p:cNvCxnSpPr>
          <p:nvPr/>
        </p:nvCxnSpPr>
        <p:spPr>
          <a:xfrm flipH="1" flipV="1">
            <a:off x="757473" y="3395128"/>
            <a:ext cx="289859" cy="513539"/>
          </a:xfrm>
          <a:prstGeom prst="straightConnector1">
            <a:avLst/>
          </a:prstGeom>
          <a:ln w="38100">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566E7432-7989-25F1-94A4-21C2FDD289AA}"/>
              </a:ext>
            </a:extLst>
          </p:cNvPr>
          <p:cNvCxnSpPr>
            <a:cxnSpLocks/>
          </p:cNvCxnSpPr>
          <p:nvPr/>
        </p:nvCxnSpPr>
        <p:spPr>
          <a:xfrm flipH="1" flipV="1">
            <a:off x="3809626" y="3479230"/>
            <a:ext cx="289859" cy="513539"/>
          </a:xfrm>
          <a:prstGeom prst="straightConnector1">
            <a:avLst/>
          </a:prstGeom>
          <a:ln w="38100">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15CF70EE-F8C8-670E-9ADD-1B3A28707A29}"/>
              </a:ext>
            </a:extLst>
          </p:cNvPr>
          <p:cNvCxnSpPr>
            <a:cxnSpLocks/>
          </p:cNvCxnSpPr>
          <p:nvPr/>
        </p:nvCxnSpPr>
        <p:spPr>
          <a:xfrm flipH="1" flipV="1">
            <a:off x="7084186" y="3479230"/>
            <a:ext cx="289859" cy="513539"/>
          </a:xfrm>
          <a:prstGeom prst="straightConnector1">
            <a:avLst/>
          </a:prstGeom>
          <a:ln w="38100">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FE6B1CB1-CC68-2EE6-594A-DA0E76AD7C85}"/>
              </a:ext>
            </a:extLst>
          </p:cNvPr>
          <p:cNvCxnSpPr/>
          <p:nvPr/>
        </p:nvCxnSpPr>
        <p:spPr>
          <a:xfrm>
            <a:off x="3004087" y="1511929"/>
            <a:ext cx="0" cy="457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91357BE3-30A3-2F75-0B33-BD0BB7EE6565}"/>
              </a:ext>
            </a:extLst>
          </p:cNvPr>
          <p:cNvCxnSpPr/>
          <p:nvPr/>
        </p:nvCxnSpPr>
        <p:spPr>
          <a:xfrm>
            <a:off x="6057289" y="1511929"/>
            <a:ext cx="0" cy="4572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1" name="テキスト ボックス 50">
            <a:extLst>
              <a:ext uri="{FF2B5EF4-FFF2-40B4-BE49-F238E27FC236}">
                <a16:creationId xmlns:a16="http://schemas.microsoft.com/office/drawing/2014/main" id="{DFBE85C6-46EA-D131-9A1B-659BECA0AF20}"/>
              </a:ext>
            </a:extLst>
          </p:cNvPr>
          <p:cNvSpPr txBox="1"/>
          <p:nvPr/>
        </p:nvSpPr>
        <p:spPr>
          <a:xfrm>
            <a:off x="276966" y="4971872"/>
            <a:ext cx="2620664" cy="1200329"/>
          </a:xfrm>
          <a:prstGeom prst="rect">
            <a:avLst/>
          </a:prstGeom>
          <a:noFill/>
        </p:spPr>
        <p:txBody>
          <a:bodyPr wrap="square">
            <a:spAutoFit/>
          </a:bodyPr>
          <a:lstStyle/>
          <a:p>
            <a:r>
              <a:rPr kumimoji="1" lang="en-US" altLang="ja-JP" b="0" strike="noStrike" dirty="0">
                <a:solidFill>
                  <a:schemeClr val="tx1"/>
                </a:solidFill>
              </a:rPr>
              <a:t>Whole body of an implanted device is covered by metallic material.</a:t>
            </a:r>
            <a:endParaRPr lang="ja-JP" altLang="en-US" dirty="0"/>
          </a:p>
        </p:txBody>
      </p:sp>
      <p:sp>
        <p:nvSpPr>
          <p:cNvPr id="52" name="テキスト ボックス 51">
            <a:extLst>
              <a:ext uri="{FF2B5EF4-FFF2-40B4-BE49-F238E27FC236}">
                <a16:creationId xmlns:a16="http://schemas.microsoft.com/office/drawing/2014/main" id="{4D14D0AF-E524-A6D2-4475-28824CB9E299}"/>
              </a:ext>
            </a:extLst>
          </p:cNvPr>
          <p:cNvSpPr txBox="1"/>
          <p:nvPr/>
        </p:nvSpPr>
        <p:spPr>
          <a:xfrm>
            <a:off x="3204558" y="4971872"/>
            <a:ext cx="2620664" cy="1200329"/>
          </a:xfrm>
          <a:prstGeom prst="rect">
            <a:avLst/>
          </a:prstGeom>
          <a:noFill/>
        </p:spPr>
        <p:txBody>
          <a:bodyPr wrap="square">
            <a:spAutoFit/>
          </a:bodyPr>
          <a:lstStyle/>
          <a:p>
            <a:r>
              <a:rPr kumimoji="1" lang="en-US" altLang="ja-JP" b="0" strike="noStrike" dirty="0">
                <a:solidFill>
                  <a:schemeClr val="tx1"/>
                </a:solidFill>
              </a:rPr>
              <a:t>Partially non-metallic window is on the surface of the implant devices.</a:t>
            </a:r>
            <a:endParaRPr lang="ja-JP" altLang="en-US" dirty="0"/>
          </a:p>
        </p:txBody>
      </p:sp>
      <p:sp>
        <p:nvSpPr>
          <p:cNvPr id="53" name="テキスト ボックス 52">
            <a:extLst>
              <a:ext uri="{FF2B5EF4-FFF2-40B4-BE49-F238E27FC236}">
                <a16:creationId xmlns:a16="http://schemas.microsoft.com/office/drawing/2014/main" id="{1EE16535-75B4-6287-41FC-C84EACC549D1}"/>
              </a:ext>
            </a:extLst>
          </p:cNvPr>
          <p:cNvSpPr txBox="1"/>
          <p:nvPr/>
        </p:nvSpPr>
        <p:spPr>
          <a:xfrm>
            <a:off x="6213098" y="4971872"/>
            <a:ext cx="2620664" cy="646331"/>
          </a:xfrm>
          <a:prstGeom prst="rect">
            <a:avLst/>
          </a:prstGeom>
          <a:noFill/>
        </p:spPr>
        <p:txBody>
          <a:bodyPr wrap="square">
            <a:spAutoFit/>
          </a:bodyPr>
          <a:lstStyle/>
          <a:p>
            <a:r>
              <a:rPr kumimoji="1" lang="en-US" altLang="ja-JP" b="0" strike="noStrike" dirty="0">
                <a:solidFill>
                  <a:schemeClr val="tx1"/>
                </a:solidFill>
              </a:rPr>
              <a:t>Antenna is outside of metallic chassis</a:t>
            </a:r>
            <a:endParaRPr lang="ja-JP" altLang="en-US" dirty="0"/>
          </a:p>
        </p:txBody>
      </p:sp>
      <p:sp>
        <p:nvSpPr>
          <p:cNvPr id="2" name="日付プレースホルダー 1">
            <a:extLst>
              <a:ext uri="{FF2B5EF4-FFF2-40B4-BE49-F238E27FC236}">
                <a16:creationId xmlns:a16="http://schemas.microsoft.com/office/drawing/2014/main" id="{9EBBFA50-3523-1D6C-8F50-D87D31302C92}"/>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762471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32CBEF1F-ABB9-F5C1-A6F5-F8AB55F991FE}"/>
              </a:ext>
            </a:extLst>
          </p:cNvPr>
          <p:cNvSpPr>
            <a:spLocks noGrp="1"/>
          </p:cNvSpPr>
          <p:nvPr>
            <p:ph type="ftr" idx="11"/>
          </p:nvPr>
        </p:nvSpPr>
        <p:spPr/>
        <p:txBody>
          <a:bodyPr/>
          <a:lstStyle/>
          <a:p>
            <a:r>
              <a:rPr lang="en-US"/>
              <a:t>T.Kobayashi, D. Anzai, M.Kim, M. Hernandez, R.Kohno</a:t>
            </a:r>
            <a:endParaRPr lang="en-US" dirty="0"/>
          </a:p>
        </p:txBody>
      </p:sp>
      <p:sp>
        <p:nvSpPr>
          <p:cNvPr id="6" name="スライド番号プレースホルダー 5">
            <a:extLst>
              <a:ext uri="{FF2B5EF4-FFF2-40B4-BE49-F238E27FC236}">
                <a16:creationId xmlns:a16="http://schemas.microsoft.com/office/drawing/2014/main" id="{D533E3B2-1C72-246F-5F1E-C4CDEF9C2CA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56</a:t>
            </a:fld>
            <a:endParaRPr dirty="0"/>
          </a:p>
        </p:txBody>
      </p:sp>
      <p:sp>
        <p:nvSpPr>
          <p:cNvPr id="7" name="タイトル 6">
            <a:extLst>
              <a:ext uri="{FF2B5EF4-FFF2-40B4-BE49-F238E27FC236}">
                <a16:creationId xmlns:a16="http://schemas.microsoft.com/office/drawing/2014/main" id="{07D288F2-8FA6-D7C0-B913-9B710BACBCB1}"/>
              </a:ext>
            </a:extLst>
          </p:cNvPr>
          <p:cNvSpPr>
            <a:spLocks noGrp="1"/>
          </p:cNvSpPr>
          <p:nvPr>
            <p:ph type="title"/>
          </p:nvPr>
        </p:nvSpPr>
        <p:spPr>
          <a:xfrm>
            <a:off x="377983" y="921190"/>
            <a:ext cx="7772400" cy="511233"/>
          </a:xfrm>
        </p:spPr>
        <p:txBody>
          <a:bodyPr/>
          <a:lstStyle/>
          <a:p>
            <a:r>
              <a:rPr lang="en-US" altLang="ja-JP" dirty="0"/>
              <a:t>Whole-body voxel human models for numerical simulation</a:t>
            </a:r>
            <a:endParaRPr lang="ja-JP" altLang="en-US" dirty="0"/>
          </a:p>
        </p:txBody>
      </p:sp>
      <p:pic>
        <p:nvPicPr>
          <p:cNvPr id="11" name="図 10">
            <a:extLst>
              <a:ext uri="{FF2B5EF4-FFF2-40B4-BE49-F238E27FC236}">
                <a16:creationId xmlns:a16="http://schemas.microsoft.com/office/drawing/2014/main" id="{96E75196-7682-F58E-EBB9-A3FB91333603}"/>
              </a:ext>
            </a:extLst>
          </p:cNvPr>
          <p:cNvPicPr>
            <a:picLocks noChangeAspect="1"/>
          </p:cNvPicPr>
          <p:nvPr/>
        </p:nvPicPr>
        <p:blipFill>
          <a:blip r:embed="rId2"/>
          <a:stretch>
            <a:fillRect/>
          </a:stretch>
        </p:blipFill>
        <p:spPr>
          <a:xfrm>
            <a:off x="685800" y="3735326"/>
            <a:ext cx="6484246" cy="2259328"/>
          </a:xfrm>
          <a:prstGeom prst="rect">
            <a:avLst/>
          </a:prstGeom>
        </p:spPr>
      </p:pic>
      <p:pic>
        <p:nvPicPr>
          <p:cNvPr id="1028" name="Picture 4" descr="Adult male and female voxel models">
            <a:extLst>
              <a:ext uri="{FF2B5EF4-FFF2-40B4-BE49-F238E27FC236}">
                <a16:creationId xmlns:a16="http://schemas.microsoft.com/office/drawing/2014/main" id="{09D051E0-F62B-387D-30A7-AE8089412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517" y="1266841"/>
            <a:ext cx="4000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EC13FADE-A62F-080B-6197-8EB2E9C17E04}"/>
              </a:ext>
            </a:extLst>
          </p:cNvPr>
          <p:cNvSpPr txBox="1"/>
          <p:nvPr/>
        </p:nvSpPr>
        <p:spPr>
          <a:xfrm>
            <a:off x="4291046" y="6003829"/>
            <a:ext cx="4474972" cy="523220"/>
          </a:xfrm>
          <a:prstGeom prst="rect">
            <a:avLst/>
          </a:prstGeom>
          <a:noFill/>
        </p:spPr>
        <p:txBody>
          <a:bodyPr wrap="square">
            <a:spAutoFit/>
          </a:bodyPr>
          <a:lstStyle/>
          <a:p>
            <a:r>
              <a:rPr lang="en-US" altLang="ja-JP" sz="1400" b="0" i="1" dirty="0">
                <a:solidFill>
                  <a:srgbClr val="333333"/>
                </a:solidFill>
                <a:effectLst/>
                <a:latin typeface="Trebuchet MS" panose="020B0603020202020204" pitchFamily="34" charset="0"/>
              </a:rPr>
              <a:t>Development of whole-body voxel human models</a:t>
            </a:r>
          </a:p>
          <a:p>
            <a:r>
              <a:rPr lang="ja-JP" altLang="en-US" sz="1400" b="0" i="1" dirty="0"/>
              <a:t>https://emc.nict.go.jp/bio/model/model01_1_e.html</a:t>
            </a:r>
          </a:p>
        </p:txBody>
      </p:sp>
      <p:sp>
        <p:nvSpPr>
          <p:cNvPr id="19" name="テキスト ボックス 18">
            <a:extLst>
              <a:ext uri="{FF2B5EF4-FFF2-40B4-BE49-F238E27FC236}">
                <a16:creationId xmlns:a16="http://schemas.microsoft.com/office/drawing/2014/main" id="{FFAB5630-69F3-3AA1-A99D-9AB43551D141}"/>
              </a:ext>
            </a:extLst>
          </p:cNvPr>
          <p:cNvSpPr txBox="1"/>
          <p:nvPr/>
        </p:nvSpPr>
        <p:spPr>
          <a:xfrm>
            <a:off x="193517" y="1951672"/>
            <a:ext cx="4572000" cy="1477328"/>
          </a:xfrm>
          <a:prstGeom prst="rect">
            <a:avLst/>
          </a:prstGeom>
          <a:noFill/>
        </p:spPr>
        <p:txBody>
          <a:bodyPr wrap="square">
            <a:spAutoFit/>
          </a:bodyPr>
          <a:lstStyle/>
          <a:p>
            <a:r>
              <a:rPr lang="en-US" altLang="ja-JP" b="0" dirty="0"/>
              <a:t>Whole-body voxel human models for numerical simulation is ready to use to develop and analyze channel and environmental model around human brain numerically.</a:t>
            </a:r>
            <a:endParaRPr lang="ja-JP" altLang="en-US" b="0" dirty="0"/>
          </a:p>
        </p:txBody>
      </p:sp>
      <p:sp>
        <p:nvSpPr>
          <p:cNvPr id="2" name="日付プレースホルダー 1">
            <a:extLst>
              <a:ext uri="{FF2B5EF4-FFF2-40B4-BE49-F238E27FC236}">
                <a16:creationId xmlns:a16="http://schemas.microsoft.com/office/drawing/2014/main" id="{C1E17DC6-1D67-D6D4-3C96-5B3B67600406}"/>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909470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T.Kobayashi, D. Anzai, M.Kim, M. Hernandez, R.Kohno</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57</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
        <p:nvSpPr>
          <p:cNvPr id="11" name="日付プレースホルダー 10">
            <a:extLst>
              <a:ext uri="{FF2B5EF4-FFF2-40B4-BE49-F238E27FC236}">
                <a16:creationId xmlns:a16="http://schemas.microsoft.com/office/drawing/2014/main" id="{02714439-B8B5-A0C3-28A6-A0627E7C0115}"/>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3514694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34CB02C0-F7C1-594B-2718-33CC43DE970B}"/>
              </a:ext>
            </a:extLst>
          </p:cNvPr>
          <p:cNvSpPr/>
          <p:nvPr/>
        </p:nvSpPr>
        <p:spPr>
          <a:xfrm>
            <a:off x="2149446" y="3600755"/>
            <a:ext cx="2152116" cy="2444336"/>
          </a:xfrm>
          <a:prstGeom prst="roundRect">
            <a:avLst/>
          </a:prstGeom>
          <a:noFill/>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 name="フッター プレースホルダー 2">
            <a:extLst>
              <a:ext uri="{FF2B5EF4-FFF2-40B4-BE49-F238E27FC236}">
                <a16:creationId xmlns:a16="http://schemas.microsoft.com/office/drawing/2014/main" id="{B9E17BB5-E147-4348-81A2-C9F50CA62C11}"/>
              </a:ext>
            </a:extLst>
          </p:cNvPr>
          <p:cNvSpPr>
            <a:spLocks noGrp="1"/>
          </p:cNvSpPr>
          <p:nvPr>
            <p:ph type="ftr" idx="11"/>
          </p:nvPr>
        </p:nvSpPr>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D3016F91-A639-444C-AB8F-78367AB5AE6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58</a:t>
            </a:fld>
            <a:endParaRPr dirty="0"/>
          </a:p>
        </p:txBody>
      </p:sp>
      <p:sp>
        <p:nvSpPr>
          <p:cNvPr id="5" name="正方形/長方形 4">
            <a:extLst>
              <a:ext uri="{FF2B5EF4-FFF2-40B4-BE49-F238E27FC236}">
                <a16:creationId xmlns:a16="http://schemas.microsoft.com/office/drawing/2014/main" id="{59455A61-3BA2-4254-85B8-EDC98CC83AC8}"/>
              </a:ext>
            </a:extLst>
          </p:cNvPr>
          <p:cNvSpPr/>
          <p:nvPr/>
        </p:nvSpPr>
        <p:spPr>
          <a:xfrm>
            <a:off x="3062810" y="1057874"/>
            <a:ext cx="1886673" cy="405114"/>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6" name="正方形/長方形 5">
            <a:extLst>
              <a:ext uri="{FF2B5EF4-FFF2-40B4-BE49-F238E27FC236}">
                <a16:creationId xmlns:a16="http://schemas.microsoft.com/office/drawing/2014/main" id="{D7F68F92-B8A6-4DF7-87BE-867B433CE3A3}"/>
              </a:ext>
            </a:extLst>
          </p:cNvPr>
          <p:cNvSpPr/>
          <p:nvPr/>
        </p:nvSpPr>
        <p:spPr>
          <a:xfrm>
            <a:off x="875195"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Large scale fading</a:t>
            </a:r>
            <a:endParaRPr kumimoji="1" lang="ja-JP" altLang="en-US" dirty="0"/>
          </a:p>
        </p:txBody>
      </p:sp>
      <p:sp>
        <p:nvSpPr>
          <p:cNvPr id="7" name="正方形/長方形 6">
            <a:extLst>
              <a:ext uri="{FF2B5EF4-FFF2-40B4-BE49-F238E27FC236}">
                <a16:creationId xmlns:a16="http://schemas.microsoft.com/office/drawing/2014/main" id="{D56B7903-FA0A-464D-A298-F3BF72A9395F}"/>
              </a:ext>
            </a:extLst>
          </p:cNvPr>
          <p:cNvSpPr/>
          <p:nvPr/>
        </p:nvSpPr>
        <p:spPr>
          <a:xfrm>
            <a:off x="4767463"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Small scale fading</a:t>
            </a:r>
            <a:endParaRPr kumimoji="1" lang="ja-JP" altLang="en-US" dirty="0"/>
          </a:p>
        </p:txBody>
      </p:sp>
      <p:cxnSp>
        <p:nvCxnSpPr>
          <p:cNvPr id="9" name="直線コネクタ 8">
            <a:extLst>
              <a:ext uri="{FF2B5EF4-FFF2-40B4-BE49-F238E27FC236}">
                <a16:creationId xmlns:a16="http://schemas.microsoft.com/office/drawing/2014/main" id="{0CFC3D52-8D26-45CC-8E8F-DC73277BC4D4}"/>
              </a:ext>
            </a:extLst>
          </p:cNvPr>
          <p:cNvCxnSpPr>
            <a:cxnSpLocks/>
            <a:stCxn id="5" idx="2"/>
            <a:endCxn id="6" idx="0"/>
          </p:cNvCxnSpPr>
          <p:nvPr/>
        </p:nvCxnSpPr>
        <p:spPr>
          <a:xfrm flipH="1">
            <a:off x="1818532" y="1462988"/>
            <a:ext cx="2187615"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CCD3E04D-4CC6-4CF4-89F3-F98E95950297}"/>
              </a:ext>
            </a:extLst>
          </p:cNvPr>
          <p:cNvCxnSpPr>
            <a:cxnSpLocks/>
            <a:stCxn id="5" idx="2"/>
            <a:endCxn id="7" idx="0"/>
          </p:cNvCxnSpPr>
          <p:nvPr/>
        </p:nvCxnSpPr>
        <p:spPr>
          <a:xfrm>
            <a:off x="4006147" y="1462988"/>
            <a:ext cx="1704653"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CF4C67CF-6168-46F5-82A9-89EEC4E37EB8}"/>
              </a:ext>
            </a:extLst>
          </p:cNvPr>
          <p:cNvSpPr/>
          <p:nvPr/>
        </p:nvSpPr>
        <p:spPr>
          <a:xfrm>
            <a:off x="98384" y="373003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17" name="正方形/長方形 16">
            <a:extLst>
              <a:ext uri="{FF2B5EF4-FFF2-40B4-BE49-F238E27FC236}">
                <a16:creationId xmlns:a16="http://schemas.microsoft.com/office/drawing/2014/main" id="{DB1D1A05-E827-4FA0-920A-F622D87BC91B}"/>
              </a:ext>
            </a:extLst>
          </p:cNvPr>
          <p:cNvSpPr/>
          <p:nvPr/>
        </p:nvSpPr>
        <p:spPr>
          <a:xfrm>
            <a:off x="2168055" y="3730036"/>
            <a:ext cx="1886673" cy="544010"/>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VBAN</a:t>
            </a:r>
          </a:p>
          <a:p>
            <a:pPr algn="ctr"/>
            <a:r>
              <a:rPr lang="en-US" altLang="ja-JP" dirty="0"/>
              <a:t>Channel model</a:t>
            </a:r>
            <a:endParaRPr lang="ja-JP" altLang="en-US" dirty="0"/>
          </a:p>
        </p:txBody>
      </p:sp>
      <p:cxnSp>
        <p:nvCxnSpPr>
          <p:cNvPr id="20" name="直線コネクタ 19">
            <a:extLst>
              <a:ext uri="{FF2B5EF4-FFF2-40B4-BE49-F238E27FC236}">
                <a16:creationId xmlns:a16="http://schemas.microsoft.com/office/drawing/2014/main" id="{9EA51F75-8905-4A0F-B615-A2ED3BB77FBF}"/>
              </a:ext>
            </a:extLst>
          </p:cNvPr>
          <p:cNvCxnSpPr>
            <a:cxnSpLocks/>
            <a:stCxn id="121" idx="4"/>
            <a:endCxn id="16" idx="0"/>
          </p:cNvCxnSpPr>
          <p:nvPr/>
        </p:nvCxnSpPr>
        <p:spPr>
          <a:xfrm flipH="1">
            <a:off x="1041721" y="2965805"/>
            <a:ext cx="1998" cy="76423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23187C83-35DB-460F-AFEC-635F5FDD71C4}"/>
              </a:ext>
            </a:extLst>
          </p:cNvPr>
          <p:cNvCxnSpPr>
            <a:cxnSpLocks/>
            <a:stCxn id="115" idx="6"/>
            <a:endCxn id="108" idx="0"/>
          </p:cNvCxnSpPr>
          <p:nvPr/>
        </p:nvCxnSpPr>
        <p:spPr>
          <a:xfrm>
            <a:off x="4892086" y="3891044"/>
            <a:ext cx="3147548" cy="4127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66CCB613-4A6E-4E5A-9985-13A93A37F83A}"/>
              </a:ext>
            </a:extLst>
          </p:cNvPr>
          <p:cNvSpPr/>
          <p:nvPr/>
        </p:nvSpPr>
        <p:spPr>
          <a:xfrm>
            <a:off x="1176137" y="2561414"/>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Path loss</a:t>
            </a:r>
            <a:endParaRPr kumimoji="1" lang="ja-JP" altLang="en-US" dirty="0"/>
          </a:p>
        </p:txBody>
      </p:sp>
      <p:cxnSp>
        <p:nvCxnSpPr>
          <p:cNvPr id="32" name="コネクタ: カギ線 31">
            <a:extLst>
              <a:ext uri="{FF2B5EF4-FFF2-40B4-BE49-F238E27FC236}">
                <a16:creationId xmlns:a16="http://schemas.microsoft.com/office/drawing/2014/main" id="{1B9601BB-E026-4C8C-AC79-55F19ABDB831}"/>
              </a:ext>
            </a:extLst>
          </p:cNvPr>
          <p:cNvCxnSpPr>
            <a:cxnSpLocks/>
            <a:endCxn id="30" idx="1"/>
          </p:cNvCxnSpPr>
          <p:nvPr/>
        </p:nvCxnSpPr>
        <p:spPr>
          <a:xfrm rot="16200000" flipH="1">
            <a:off x="911901" y="2398457"/>
            <a:ext cx="394056"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コネクタ: カギ線 33">
            <a:extLst>
              <a:ext uri="{FF2B5EF4-FFF2-40B4-BE49-F238E27FC236}">
                <a16:creationId xmlns:a16="http://schemas.microsoft.com/office/drawing/2014/main" id="{7BDEAAB6-F9C0-48D5-A04A-D1497399046A}"/>
              </a:ext>
            </a:extLst>
          </p:cNvPr>
          <p:cNvCxnSpPr>
            <a:cxnSpLocks/>
            <a:endCxn id="121" idx="0"/>
          </p:cNvCxnSpPr>
          <p:nvPr/>
        </p:nvCxnSpPr>
        <p:spPr>
          <a:xfrm rot="16200000" flipH="1">
            <a:off x="914024" y="2790391"/>
            <a:ext cx="257392" cy="1998"/>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F8080B4A-D4FD-418B-828F-3BB29F250A08}"/>
              </a:ext>
            </a:extLst>
          </p:cNvPr>
          <p:cNvSpPr/>
          <p:nvPr/>
        </p:nvSpPr>
        <p:spPr>
          <a:xfrm>
            <a:off x="1176137" y="2841666"/>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Shadowing</a:t>
            </a:r>
            <a:endParaRPr kumimoji="1" lang="ja-JP" altLang="en-US" dirty="0"/>
          </a:p>
        </p:txBody>
      </p:sp>
      <p:sp>
        <p:nvSpPr>
          <p:cNvPr id="42" name="正方形/長方形 41">
            <a:extLst>
              <a:ext uri="{FF2B5EF4-FFF2-40B4-BE49-F238E27FC236}">
                <a16:creationId xmlns:a16="http://schemas.microsoft.com/office/drawing/2014/main" id="{BA509566-7768-49B8-ACE0-A0DC3BF65305}"/>
              </a:ext>
            </a:extLst>
          </p:cNvPr>
          <p:cNvSpPr/>
          <p:nvPr/>
        </p:nvSpPr>
        <p:spPr>
          <a:xfrm>
            <a:off x="350135" y="456392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43" name="コネクタ: カギ線 42">
            <a:extLst>
              <a:ext uri="{FF2B5EF4-FFF2-40B4-BE49-F238E27FC236}">
                <a16:creationId xmlns:a16="http://schemas.microsoft.com/office/drawing/2014/main" id="{6570BEAB-AA0D-4B1B-B00E-72AC7998FFB0}"/>
              </a:ext>
            </a:extLst>
          </p:cNvPr>
          <p:cNvCxnSpPr>
            <a:cxnSpLocks/>
            <a:endCxn id="42" idx="1"/>
          </p:cNvCxnSpPr>
          <p:nvPr/>
        </p:nvCxnSpPr>
        <p:spPr>
          <a:xfrm rot="16200000" flipH="1">
            <a:off x="87346" y="440241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正方形/長方形 44">
            <a:extLst>
              <a:ext uri="{FF2B5EF4-FFF2-40B4-BE49-F238E27FC236}">
                <a16:creationId xmlns:a16="http://schemas.microsoft.com/office/drawing/2014/main" id="{FCE0B187-3FA8-4AF5-88DF-145835AB53B5}"/>
              </a:ext>
            </a:extLst>
          </p:cNvPr>
          <p:cNvSpPr/>
          <p:nvPr/>
        </p:nvSpPr>
        <p:spPr>
          <a:xfrm>
            <a:off x="350135" y="487331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46" name="正方形/長方形 45">
            <a:extLst>
              <a:ext uri="{FF2B5EF4-FFF2-40B4-BE49-F238E27FC236}">
                <a16:creationId xmlns:a16="http://schemas.microsoft.com/office/drawing/2014/main" id="{9D7E3F03-41B3-48C4-A905-EFC3C1701D8A}"/>
              </a:ext>
            </a:extLst>
          </p:cNvPr>
          <p:cNvSpPr/>
          <p:nvPr/>
        </p:nvSpPr>
        <p:spPr>
          <a:xfrm>
            <a:off x="350135" y="518270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51" name="コネクタ: カギ線 50">
            <a:extLst>
              <a:ext uri="{FF2B5EF4-FFF2-40B4-BE49-F238E27FC236}">
                <a16:creationId xmlns:a16="http://schemas.microsoft.com/office/drawing/2014/main" id="{10771EE3-4118-448F-AF40-6178E2FD6D5F}"/>
              </a:ext>
            </a:extLst>
          </p:cNvPr>
          <p:cNvCxnSpPr>
            <a:cxnSpLocks/>
            <a:endCxn id="45" idx="1"/>
          </p:cNvCxnSpPr>
          <p:nvPr/>
        </p:nvCxnSpPr>
        <p:spPr>
          <a:xfrm rot="16200000" flipH="1">
            <a:off x="128232" y="475268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コネクタ: カギ線 52">
            <a:extLst>
              <a:ext uri="{FF2B5EF4-FFF2-40B4-BE49-F238E27FC236}">
                <a16:creationId xmlns:a16="http://schemas.microsoft.com/office/drawing/2014/main" id="{37EA6557-244C-4A77-B976-D5B5AD54F38E}"/>
              </a:ext>
            </a:extLst>
          </p:cNvPr>
          <p:cNvCxnSpPr>
            <a:cxnSpLocks/>
            <a:endCxn id="46" idx="1"/>
          </p:cNvCxnSpPr>
          <p:nvPr/>
        </p:nvCxnSpPr>
        <p:spPr>
          <a:xfrm rot="16200000" flipH="1">
            <a:off x="40686" y="514962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正方形/長方形 54">
            <a:extLst>
              <a:ext uri="{FF2B5EF4-FFF2-40B4-BE49-F238E27FC236}">
                <a16:creationId xmlns:a16="http://schemas.microsoft.com/office/drawing/2014/main" id="{9CB2311A-F53A-4EF1-9AE4-5C230E963C90}"/>
              </a:ext>
            </a:extLst>
          </p:cNvPr>
          <p:cNvSpPr/>
          <p:nvPr/>
        </p:nvSpPr>
        <p:spPr>
          <a:xfrm>
            <a:off x="2419805" y="4563926"/>
            <a:ext cx="1716785" cy="202557"/>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In-vehicle</a:t>
            </a:r>
            <a:endParaRPr lang="ja-JP" altLang="en-US" dirty="0"/>
          </a:p>
        </p:txBody>
      </p:sp>
      <p:cxnSp>
        <p:nvCxnSpPr>
          <p:cNvPr id="56" name="コネクタ: カギ線 55">
            <a:extLst>
              <a:ext uri="{FF2B5EF4-FFF2-40B4-BE49-F238E27FC236}">
                <a16:creationId xmlns:a16="http://schemas.microsoft.com/office/drawing/2014/main" id="{E54C2A70-195D-4AEF-9841-77A4D08B7D98}"/>
              </a:ext>
            </a:extLst>
          </p:cNvPr>
          <p:cNvCxnSpPr>
            <a:cxnSpLocks/>
            <a:endCxn id="55" idx="1"/>
          </p:cNvCxnSpPr>
          <p:nvPr/>
        </p:nvCxnSpPr>
        <p:spPr>
          <a:xfrm rot="16200000" flipH="1">
            <a:off x="2157017" y="4402417"/>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422AE49F-BC55-4BBA-9EC0-39CD0904F5CB}"/>
              </a:ext>
            </a:extLst>
          </p:cNvPr>
          <p:cNvSpPr/>
          <p:nvPr/>
        </p:nvSpPr>
        <p:spPr>
          <a:xfrm>
            <a:off x="2419805" y="4873313"/>
            <a:ext cx="1716785" cy="202557"/>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lang="ja-JP" altLang="en-US" dirty="0"/>
          </a:p>
        </p:txBody>
      </p:sp>
      <p:sp>
        <p:nvSpPr>
          <p:cNvPr id="58" name="正方形/長方形 57">
            <a:extLst>
              <a:ext uri="{FF2B5EF4-FFF2-40B4-BE49-F238E27FC236}">
                <a16:creationId xmlns:a16="http://schemas.microsoft.com/office/drawing/2014/main" id="{501F0020-4549-430E-A81A-C647885EA1B4}"/>
              </a:ext>
            </a:extLst>
          </p:cNvPr>
          <p:cNvSpPr/>
          <p:nvPr/>
        </p:nvSpPr>
        <p:spPr>
          <a:xfrm>
            <a:off x="2419805" y="5182700"/>
            <a:ext cx="1716785" cy="552742"/>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vehicle</a:t>
            </a:r>
            <a:endParaRPr lang="ja-JP" altLang="en-US" dirty="0"/>
          </a:p>
        </p:txBody>
      </p:sp>
      <p:cxnSp>
        <p:nvCxnSpPr>
          <p:cNvPr id="59" name="コネクタ: カギ線 58">
            <a:extLst>
              <a:ext uri="{FF2B5EF4-FFF2-40B4-BE49-F238E27FC236}">
                <a16:creationId xmlns:a16="http://schemas.microsoft.com/office/drawing/2014/main" id="{72BE8453-E9F4-49D9-A300-8BB58DF0E134}"/>
              </a:ext>
            </a:extLst>
          </p:cNvPr>
          <p:cNvCxnSpPr>
            <a:cxnSpLocks/>
            <a:endCxn id="57" idx="1"/>
          </p:cNvCxnSpPr>
          <p:nvPr/>
        </p:nvCxnSpPr>
        <p:spPr>
          <a:xfrm rot="16200000" flipH="1">
            <a:off x="2197903" y="4752690"/>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コネクタ: カギ線 59">
            <a:extLst>
              <a:ext uri="{FF2B5EF4-FFF2-40B4-BE49-F238E27FC236}">
                <a16:creationId xmlns:a16="http://schemas.microsoft.com/office/drawing/2014/main" id="{0877F576-4D54-444D-A411-D37BF2EF28D2}"/>
              </a:ext>
            </a:extLst>
          </p:cNvPr>
          <p:cNvCxnSpPr>
            <a:cxnSpLocks/>
            <a:endCxn id="58" idx="1"/>
          </p:cNvCxnSpPr>
          <p:nvPr/>
        </p:nvCxnSpPr>
        <p:spPr>
          <a:xfrm rot="16200000" flipH="1">
            <a:off x="2110357" y="5149623"/>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48CDA0A4-F054-4F0E-889A-529F058B564A}"/>
              </a:ext>
            </a:extLst>
          </p:cNvPr>
          <p:cNvSpPr/>
          <p:nvPr/>
        </p:nvSpPr>
        <p:spPr>
          <a:xfrm>
            <a:off x="209524" y="203897"/>
            <a:ext cx="1886673" cy="774259"/>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From 15.6-2012</a:t>
            </a:r>
          </a:p>
          <a:p>
            <a:pPr algn="ctr"/>
            <a:r>
              <a:rPr lang="en-US" altLang="ja-JP" dirty="0">
                <a:solidFill>
                  <a:srgbClr val="FF0000"/>
                </a:solidFill>
              </a:rPr>
              <a:t>with new contribution</a:t>
            </a:r>
            <a:endParaRPr lang="ja-JP" altLang="en-US" dirty="0">
              <a:solidFill>
                <a:srgbClr val="FF0000"/>
              </a:solidFill>
            </a:endParaRPr>
          </a:p>
        </p:txBody>
      </p:sp>
      <p:sp>
        <p:nvSpPr>
          <p:cNvPr id="71" name="正方形/長方形 70">
            <a:extLst>
              <a:ext uri="{FF2B5EF4-FFF2-40B4-BE49-F238E27FC236}">
                <a16:creationId xmlns:a16="http://schemas.microsoft.com/office/drawing/2014/main" id="{2708E797-7113-4BFD-8571-32491A8F49D8}"/>
              </a:ext>
            </a:extLst>
          </p:cNvPr>
          <p:cNvSpPr/>
          <p:nvPr/>
        </p:nvSpPr>
        <p:spPr>
          <a:xfrm>
            <a:off x="2285388" y="167322"/>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a:t>
            </a:r>
          </a:p>
        </p:txBody>
      </p:sp>
      <p:sp>
        <p:nvSpPr>
          <p:cNvPr id="76" name="正方形/長方形 75">
            <a:extLst>
              <a:ext uri="{FF2B5EF4-FFF2-40B4-BE49-F238E27FC236}">
                <a16:creationId xmlns:a16="http://schemas.microsoft.com/office/drawing/2014/main" id="{34C0BCCA-4974-435D-B2F5-2FD985E0EC4E}"/>
              </a:ext>
            </a:extLst>
          </p:cNvPr>
          <p:cNvSpPr/>
          <p:nvPr/>
        </p:nvSpPr>
        <p:spPr>
          <a:xfrm>
            <a:off x="4985479" y="2561414"/>
            <a:ext cx="1768457" cy="47405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UWB Channel model</a:t>
            </a:r>
            <a:endParaRPr kumimoji="1" lang="ja-JP" altLang="en-US" dirty="0"/>
          </a:p>
        </p:txBody>
      </p:sp>
      <p:cxnSp>
        <p:nvCxnSpPr>
          <p:cNvPr id="77" name="コネクタ: カギ線 76">
            <a:extLst>
              <a:ext uri="{FF2B5EF4-FFF2-40B4-BE49-F238E27FC236}">
                <a16:creationId xmlns:a16="http://schemas.microsoft.com/office/drawing/2014/main" id="{271CF5B6-1403-4855-9032-EBF299105F2C}"/>
              </a:ext>
            </a:extLst>
          </p:cNvPr>
          <p:cNvCxnSpPr>
            <a:cxnSpLocks/>
            <a:endCxn id="76" idx="1"/>
          </p:cNvCxnSpPr>
          <p:nvPr/>
        </p:nvCxnSpPr>
        <p:spPr>
          <a:xfrm rot="16200000" flipH="1">
            <a:off x="4664320" y="2477280"/>
            <a:ext cx="524102"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正方形/長方形 79">
            <a:extLst>
              <a:ext uri="{FF2B5EF4-FFF2-40B4-BE49-F238E27FC236}">
                <a16:creationId xmlns:a16="http://schemas.microsoft.com/office/drawing/2014/main" id="{0822DA7B-990E-442B-9E93-EFA95F5753C7}"/>
              </a:ext>
            </a:extLst>
          </p:cNvPr>
          <p:cNvSpPr/>
          <p:nvPr/>
        </p:nvSpPr>
        <p:spPr>
          <a:xfrm>
            <a:off x="4985479" y="3153065"/>
            <a:ext cx="1768457" cy="493483"/>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Simulation methodology</a:t>
            </a:r>
            <a:endParaRPr lang="ja-JP" altLang="en-US" dirty="0"/>
          </a:p>
        </p:txBody>
      </p:sp>
      <p:cxnSp>
        <p:nvCxnSpPr>
          <p:cNvPr id="81" name="コネクタ: カギ線 80">
            <a:extLst>
              <a:ext uri="{FF2B5EF4-FFF2-40B4-BE49-F238E27FC236}">
                <a16:creationId xmlns:a16="http://schemas.microsoft.com/office/drawing/2014/main" id="{10316D18-C9E9-4EB4-93DD-7B6B1190AF6B}"/>
              </a:ext>
            </a:extLst>
          </p:cNvPr>
          <p:cNvCxnSpPr>
            <a:cxnSpLocks/>
            <a:endCxn id="80" idx="1"/>
          </p:cNvCxnSpPr>
          <p:nvPr/>
        </p:nvCxnSpPr>
        <p:spPr>
          <a:xfrm rot="16200000" flipH="1">
            <a:off x="4624256" y="3038584"/>
            <a:ext cx="604230"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2" name="正方形/長方形 91">
            <a:extLst>
              <a:ext uri="{FF2B5EF4-FFF2-40B4-BE49-F238E27FC236}">
                <a16:creationId xmlns:a16="http://schemas.microsoft.com/office/drawing/2014/main" id="{A42F04BE-63D2-470F-84C3-1121FD4175B5}"/>
              </a:ext>
            </a:extLst>
          </p:cNvPr>
          <p:cNvSpPr/>
          <p:nvPr/>
        </p:nvSpPr>
        <p:spPr>
          <a:xfrm>
            <a:off x="4915573" y="431605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93" name="正方形/長方形 92">
            <a:extLst>
              <a:ext uri="{FF2B5EF4-FFF2-40B4-BE49-F238E27FC236}">
                <a16:creationId xmlns:a16="http://schemas.microsoft.com/office/drawing/2014/main" id="{3103BB4E-2392-4ACE-B92D-C4C5E4980441}"/>
              </a:ext>
            </a:extLst>
          </p:cNvPr>
          <p:cNvSpPr/>
          <p:nvPr/>
        </p:nvSpPr>
        <p:spPr>
          <a:xfrm>
            <a:off x="5167324" y="514994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94" name="コネクタ: カギ線 93">
            <a:extLst>
              <a:ext uri="{FF2B5EF4-FFF2-40B4-BE49-F238E27FC236}">
                <a16:creationId xmlns:a16="http://schemas.microsoft.com/office/drawing/2014/main" id="{1130BE73-0C3F-40F3-B837-B8052EF318E4}"/>
              </a:ext>
            </a:extLst>
          </p:cNvPr>
          <p:cNvCxnSpPr>
            <a:cxnSpLocks/>
            <a:endCxn id="93" idx="1"/>
          </p:cNvCxnSpPr>
          <p:nvPr/>
        </p:nvCxnSpPr>
        <p:spPr>
          <a:xfrm rot="16200000" flipH="1">
            <a:off x="4904535" y="498843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正方形/長方形 94">
            <a:extLst>
              <a:ext uri="{FF2B5EF4-FFF2-40B4-BE49-F238E27FC236}">
                <a16:creationId xmlns:a16="http://schemas.microsoft.com/office/drawing/2014/main" id="{385C11BA-030D-437D-AC39-7CCCB7E8E1AD}"/>
              </a:ext>
            </a:extLst>
          </p:cNvPr>
          <p:cNvSpPr/>
          <p:nvPr/>
        </p:nvSpPr>
        <p:spPr>
          <a:xfrm>
            <a:off x="5167324" y="545933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96" name="正方形/長方形 95">
            <a:extLst>
              <a:ext uri="{FF2B5EF4-FFF2-40B4-BE49-F238E27FC236}">
                <a16:creationId xmlns:a16="http://schemas.microsoft.com/office/drawing/2014/main" id="{B8D9EB02-A671-4F77-AB04-72E9D6D1F1BE}"/>
              </a:ext>
            </a:extLst>
          </p:cNvPr>
          <p:cNvSpPr/>
          <p:nvPr/>
        </p:nvSpPr>
        <p:spPr>
          <a:xfrm>
            <a:off x="5167324" y="576872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97" name="コネクタ: カギ線 96">
            <a:extLst>
              <a:ext uri="{FF2B5EF4-FFF2-40B4-BE49-F238E27FC236}">
                <a16:creationId xmlns:a16="http://schemas.microsoft.com/office/drawing/2014/main" id="{3E5EE352-59D2-4AC4-9456-653CA346FB16}"/>
              </a:ext>
            </a:extLst>
          </p:cNvPr>
          <p:cNvCxnSpPr>
            <a:cxnSpLocks/>
            <a:endCxn id="95" idx="1"/>
          </p:cNvCxnSpPr>
          <p:nvPr/>
        </p:nvCxnSpPr>
        <p:spPr>
          <a:xfrm rot="16200000" flipH="1">
            <a:off x="4945421" y="533870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コネクタ: カギ線 97">
            <a:extLst>
              <a:ext uri="{FF2B5EF4-FFF2-40B4-BE49-F238E27FC236}">
                <a16:creationId xmlns:a16="http://schemas.microsoft.com/office/drawing/2014/main" id="{D03E9395-0887-4861-A5FD-74809CCB2F06}"/>
              </a:ext>
            </a:extLst>
          </p:cNvPr>
          <p:cNvCxnSpPr>
            <a:cxnSpLocks/>
            <a:endCxn id="96" idx="1"/>
          </p:cNvCxnSpPr>
          <p:nvPr/>
        </p:nvCxnSpPr>
        <p:spPr>
          <a:xfrm rot="16200000" flipH="1">
            <a:off x="4857875" y="573564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CF2E651-9B1E-4DDA-A76A-AD42204FC62E}"/>
              </a:ext>
            </a:extLst>
          </p:cNvPr>
          <p:cNvCxnSpPr>
            <a:cxnSpLocks/>
            <a:endCxn id="92" idx="0"/>
          </p:cNvCxnSpPr>
          <p:nvPr/>
        </p:nvCxnSpPr>
        <p:spPr>
          <a:xfrm>
            <a:off x="4867263" y="3883987"/>
            <a:ext cx="991647" cy="432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190C4FCF-F9F5-4ED5-826D-9F514D658B44}"/>
              </a:ext>
            </a:extLst>
          </p:cNvPr>
          <p:cNvCxnSpPr>
            <a:cxnSpLocks/>
            <a:endCxn id="115" idx="0"/>
          </p:cNvCxnSpPr>
          <p:nvPr/>
        </p:nvCxnSpPr>
        <p:spPr>
          <a:xfrm flipH="1">
            <a:off x="4867262" y="3395103"/>
            <a:ext cx="1" cy="47308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 name="正方形/長方形 107">
            <a:extLst>
              <a:ext uri="{FF2B5EF4-FFF2-40B4-BE49-F238E27FC236}">
                <a16:creationId xmlns:a16="http://schemas.microsoft.com/office/drawing/2014/main" id="{AB5A0DCA-2E3C-4CEF-9F6C-E0F4ECAD828C}"/>
              </a:ext>
            </a:extLst>
          </p:cNvPr>
          <p:cNvSpPr/>
          <p:nvPr/>
        </p:nvSpPr>
        <p:spPr>
          <a:xfrm>
            <a:off x="7096297" y="4303833"/>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VBAN</a:t>
            </a:r>
          </a:p>
          <a:p>
            <a:pPr algn="ctr"/>
            <a:r>
              <a:rPr lang="en-US" altLang="ja-JP" dirty="0">
                <a:latin typeface="Times New Roman" panose="02020603050405020304" pitchFamily="18" charset="0"/>
              </a:rPr>
              <a:t>Channel model</a:t>
            </a:r>
            <a:endParaRPr lang="ja-JP" altLang="en-US" dirty="0">
              <a:latin typeface="Times New Roman" panose="02020603050405020304" pitchFamily="18" charset="0"/>
            </a:endParaRPr>
          </a:p>
        </p:txBody>
      </p:sp>
      <p:sp>
        <p:nvSpPr>
          <p:cNvPr id="109" name="正方形/長方形 108">
            <a:extLst>
              <a:ext uri="{FF2B5EF4-FFF2-40B4-BE49-F238E27FC236}">
                <a16:creationId xmlns:a16="http://schemas.microsoft.com/office/drawing/2014/main" id="{DBF28B11-744A-4140-A4C5-0502C3C58ADB}"/>
              </a:ext>
            </a:extLst>
          </p:cNvPr>
          <p:cNvSpPr/>
          <p:nvPr/>
        </p:nvSpPr>
        <p:spPr>
          <a:xfrm>
            <a:off x="7348047" y="5137723"/>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In-vehicle</a:t>
            </a:r>
            <a:endParaRPr lang="ja-JP" altLang="en-US" dirty="0">
              <a:latin typeface="Times New Roman" panose="02020603050405020304" pitchFamily="18" charset="0"/>
            </a:endParaRPr>
          </a:p>
        </p:txBody>
      </p:sp>
      <p:cxnSp>
        <p:nvCxnSpPr>
          <p:cNvPr id="110" name="コネクタ: カギ線 109">
            <a:extLst>
              <a:ext uri="{FF2B5EF4-FFF2-40B4-BE49-F238E27FC236}">
                <a16:creationId xmlns:a16="http://schemas.microsoft.com/office/drawing/2014/main" id="{34734109-A124-4D6C-909D-472E6F2965D3}"/>
              </a:ext>
            </a:extLst>
          </p:cNvPr>
          <p:cNvCxnSpPr>
            <a:cxnSpLocks/>
            <a:endCxn id="109" idx="1"/>
          </p:cNvCxnSpPr>
          <p:nvPr/>
        </p:nvCxnSpPr>
        <p:spPr>
          <a:xfrm rot="16200000" flipH="1">
            <a:off x="7085259" y="4976214"/>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1" name="正方形/長方形 110">
            <a:extLst>
              <a:ext uri="{FF2B5EF4-FFF2-40B4-BE49-F238E27FC236}">
                <a16:creationId xmlns:a16="http://schemas.microsoft.com/office/drawing/2014/main" id="{46E19AB5-1286-441C-B6DA-BF28F90C601D}"/>
              </a:ext>
            </a:extLst>
          </p:cNvPr>
          <p:cNvSpPr/>
          <p:nvPr/>
        </p:nvSpPr>
        <p:spPr>
          <a:xfrm>
            <a:off x="7348047" y="5447110"/>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112" name="正方形/長方形 111">
            <a:extLst>
              <a:ext uri="{FF2B5EF4-FFF2-40B4-BE49-F238E27FC236}">
                <a16:creationId xmlns:a16="http://schemas.microsoft.com/office/drawing/2014/main" id="{9F08080F-CCE5-41C5-9121-146281771BB2}"/>
              </a:ext>
            </a:extLst>
          </p:cNvPr>
          <p:cNvSpPr/>
          <p:nvPr/>
        </p:nvSpPr>
        <p:spPr>
          <a:xfrm>
            <a:off x="7348047" y="5756497"/>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Surrounding vehicle</a:t>
            </a:r>
            <a:endParaRPr lang="ja-JP" altLang="en-US" dirty="0">
              <a:latin typeface="Times New Roman" panose="02020603050405020304" pitchFamily="18" charset="0"/>
            </a:endParaRPr>
          </a:p>
        </p:txBody>
      </p:sp>
      <p:cxnSp>
        <p:nvCxnSpPr>
          <p:cNvPr id="113" name="コネクタ: カギ線 112">
            <a:extLst>
              <a:ext uri="{FF2B5EF4-FFF2-40B4-BE49-F238E27FC236}">
                <a16:creationId xmlns:a16="http://schemas.microsoft.com/office/drawing/2014/main" id="{ECEE607F-6852-4A8E-9DD9-8BC17108148B}"/>
              </a:ext>
            </a:extLst>
          </p:cNvPr>
          <p:cNvCxnSpPr>
            <a:cxnSpLocks/>
            <a:endCxn id="111" idx="1"/>
          </p:cNvCxnSpPr>
          <p:nvPr/>
        </p:nvCxnSpPr>
        <p:spPr>
          <a:xfrm rot="16200000" flipH="1">
            <a:off x="7126145" y="5326487"/>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63E901D6-11F3-4E38-BE25-3E915B196CA2}"/>
              </a:ext>
            </a:extLst>
          </p:cNvPr>
          <p:cNvCxnSpPr>
            <a:cxnSpLocks/>
            <a:endCxn id="112" idx="1"/>
          </p:cNvCxnSpPr>
          <p:nvPr/>
        </p:nvCxnSpPr>
        <p:spPr>
          <a:xfrm rot="16200000" flipH="1">
            <a:off x="7038599" y="5723420"/>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楕円 114">
            <a:extLst>
              <a:ext uri="{FF2B5EF4-FFF2-40B4-BE49-F238E27FC236}">
                <a16:creationId xmlns:a16="http://schemas.microsoft.com/office/drawing/2014/main" id="{1A647F08-4165-406B-8167-935FD404F084}"/>
              </a:ext>
            </a:extLst>
          </p:cNvPr>
          <p:cNvSpPr/>
          <p:nvPr/>
        </p:nvSpPr>
        <p:spPr>
          <a:xfrm>
            <a:off x="4842438" y="3868184"/>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1" name="楕円 120">
            <a:extLst>
              <a:ext uri="{FF2B5EF4-FFF2-40B4-BE49-F238E27FC236}">
                <a16:creationId xmlns:a16="http://schemas.microsoft.com/office/drawing/2014/main" id="{BA0FCF49-FF00-46A6-B75C-102CF0465F3B}"/>
              </a:ext>
            </a:extLst>
          </p:cNvPr>
          <p:cNvSpPr/>
          <p:nvPr/>
        </p:nvSpPr>
        <p:spPr>
          <a:xfrm>
            <a:off x="1018895" y="2920086"/>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3" name="コネクタ: カギ線 122">
            <a:extLst>
              <a:ext uri="{FF2B5EF4-FFF2-40B4-BE49-F238E27FC236}">
                <a16:creationId xmlns:a16="http://schemas.microsoft.com/office/drawing/2014/main" id="{63325E35-6869-4982-9CF0-706688E1B48A}"/>
              </a:ext>
            </a:extLst>
          </p:cNvPr>
          <p:cNvCxnSpPr>
            <a:cxnSpLocks/>
            <a:stCxn id="121" idx="6"/>
            <a:endCxn id="36" idx="1"/>
          </p:cNvCxnSpPr>
          <p:nvPr/>
        </p:nvCxnSpPr>
        <p:spPr>
          <a:xfrm flipV="1">
            <a:off x="1068543" y="2942945"/>
            <a:ext cx="107594" cy="1"/>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直線コネクタ 127">
            <a:extLst>
              <a:ext uri="{FF2B5EF4-FFF2-40B4-BE49-F238E27FC236}">
                <a16:creationId xmlns:a16="http://schemas.microsoft.com/office/drawing/2014/main" id="{D2767E7D-287A-4157-9C74-2E1295ECF01B}"/>
              </a:ext>
            </a:extLst>
          </p:cNvPr>
          <p:cNvCxnSpPr>
            <a:cxnSpLocks/>
            <a:stCxn id="121" idx="5"/>
            <a:endCxn id="17" idx="0"/>
          </p:cNvCxnSpPr>
          <p:nvPr/>
        </p:nvCxnSpPr>
        <p:spPr>
          <a:xfrm>
            <a:off x="1061272" y="2959110"/>
            <a:ext cx="2050120" cy="77092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1" name="吹き出し: 角を丸めた四角形 130">
            <a:extLst>
              <a:ext uri="{FF2B5EF4-FFF2-40B4-BE49-F238E27FC236}">
                <a16:creationId xmlns:a16="http://schemas.microsoft.com/office/drawing/2014/main" id="{4B740208-718A-4FDB-866D-00749C91F03D}"/>
              </a:ext>
            </a:extLst>
          </p:cNvPr>
          <p:cNvSpPr/>
          <p:nvPr/>
        </p:nvSpPr>
        <p:spPr>
          <a:xfrm>
            <a:off x="7956892" y="2447297"/>
            <a:ext cx="1187108"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Indoor residential</a:t>
            </a:r>
            <a:endParaRPr kumimoji="1" lang="ja-JP" altLang="en-US" sz="1400" dirty="0"/>
          </a:p>
        </p:txBody>
      </p:sp>
      <p:sp>
        <p:nvSpPr>
          <p:cNvPr id="132" name="吹き出し: 角を丸めた四角形 131">
            <a:extLst>
              <a:ext uri="{FF2B5EF4-FFF2-40B4-BE49-F238E27FC236}">
                <a16:creationId xmlns:a16="http://schemas.microsoft.com/office/drawing/2014/main" id="{40D630BF-5B66-466D-AC73-CC9AA2BE805A}"/>
              </a:ext>
            </a:extLst>
          </p:cNvPr>
          <p:cNvSpPr/>
          <p:nvPr/>
        </p:nvSpPr>
        <p:spPr>
          <a:xfrm>
            <a:off x="6620077" y="635525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34" name="吹き出し: 角を丸めた四角形 133">
            <a:extLst>
              <a:ext uri="{FF2B5EF4-FFF2-40B4-BE49-F238E27FC236}">
                <a16:creationId xmlns:a16="http://schemas.microsoft.com/office/drawing/2014/main" id="{022D34D2-6969-4073-A19C-3BD78AAC90E3}"/>
              </a:ext>
            </a:extLst>
          </p:cNvPr>
          <p:cNvSpPr/>
          <p:nvPr/>
        </p:nvSpPr>
        <p:spPr>
          <a:xfrm>
            <a:off x="3186847" y="2830114"/>
            <a:ext cx="1585472" cy="428217"/>
          </a:xfrm>
          <a:prstGeom prst="wedgeRoundRectCallout">
            <a:avLst>
              <a:gd name="adj1" fmla="val -36516"/>
              <a:gd name="adj2" fmla="val 133607"/>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400" dirty="0"/>
              <a:t>New contributions</a:t>
            </a:r>
          </a:p>
        </p:txBody>
      </p:sp>
      <p:sp>
        <p:nvSpPr>
          <p:cNvPr id="65" name="正方形/長方形 70">
            <a:extLst>
              <a:ext uri="{FF2B5EF4-FFF2-40B4-BE49-F238E27FC236}">
                <a16:creationId xmlns:a16="http://schemas.microsoft.com/office/drawing/2014/main" id="{FB23D76A-755B-4BDB-AC03-A6215EEEE33F}"/>
              </a:ext>
            </a:extLst>
          </p:cNvPr>
          <p:cNvSpPr/>
          <p:nvPr/>
        </p:nvSpPr>
        <p:spPr>
          <a:xfrm>
            <a:off x="232800" y="1023876"/>
            <a:ext cx="1886673" cy="544010"/>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15.8</a:t>
            </a:r>
          </a:p>
        </p:txBody>
      </p:sp>
      <p:sp>
        <p:nvSpPr>
          <p:cNvPr id="8" name="正方形/長方形 7">
            <a:extLst>
              <a:ext uri="{FF2B5EF4-FFF2-40B4-BE49-F238E27FC236}">
                <a16:creationId xmlns:a16="http://schemas.microsoft.com/office/drawing/2014/main" id="{8C883DEA-2183-F2A6-6E09-79547A46A89B}"/>
              </a:ext>
            </a:extLst>
          </p:cNvPr>
          <p:cNvSpPr/>
          <p:nvPr/>
        </p:nvSpPr>
        <p:spPr>
          <a:xfrm>
            <a:off x="4341813" y="174650"/>
            <a:ext cx="1886673" cy="544010"/>
          </a:xfrm>
          <a:prstGeom prst="rect">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NEW contribution</a:t>
            </a:r>
            <a:endParaRPr kumimoji="1" lang="en-US" altLang="ja-JP" dirty="0"/>
          </a:p>
        </p:txBody>
      </p:sp>
      <p:sp>
        <p:nvSpPr>
          <p:cNvPr id="2" name="日付プレースホルダー 1">
            <a:extLst>
              <a:ext uri="{FF2B5EF4-FFF2-40B4-BE49-F238E27FC236}">
                <a16:creationId xmlns:a16="http://schemas.microsoft.com/office/drawing/2014/main" id="{D4F457C0-B715-81AB-76A2-A84DF8596BFD}"/>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875403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D. Anzai, M.Kim, M. Hernandez, R.Kohno</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59</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
        <p:nvSpPr>
          <p:cNvPr id="2" name="日付プレースホルダー 1">
            <a:extLst>
              <a:ext uri="{FF2B5EF4-FFF2-40B4-BE49-F238E27FC236}">
                <a16:creationId xmlns:a16="http://schemas.microsoft.com/office/drawing/2014/main" id="{91F89533-27C2-9195-021A-F4C57CF314F5}"/>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9646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前腕義手のイラスト🎨【フリー素材】｜看護roo![カンゴルー]">
            <a:extLst>
              <a:ext uri="{FF2B5EF4-FFF2-40B4-BE49-F238E27FC236}">
                <a16:creationId xmlns:a16="http://schemas.microsoft.com/office/drawing/2014/main" id="{6D253D30-6817-12C7-ED76-FC1869D7A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564" y="3792369"/>
            <a:ext cx="1203045" cy="1203045"/>
          </a:xfrm>
          <a:prstGeom prst="rect">
            <a:avLst/>
          </a:prstGeom>
          <a:noFill/>
          <a:extLst>
            <a:ext uri="{909E8E84-426E-40DD-AFC4-6F175D3DCCD1}">
              <a14:hiddenFill xmlns:a14="http://schemas.microsoft.com/office/drawing/2010/main">
                <a:solidFill>
                  <a:srgbClr val="FFFFFF"/>
                </a:solidFill>
              </a14:hiddenFill>
            </a:ext>
          </a:extLst>
        </p:spPr>
      </p:pic>
      <p:sp>
        <p:nvSpPr>
          <p:cNvPr id="29" name="二等辺三角形 28">
            <a:extLst>
              <a:ext uri="{FF2B5EF4-FFF2-40B4-BE49-F238E27FC236}">
                <a16:creationId xmlns:a16="http://schemas.microsoft.com/office/drawing/2014/main" id="{E23CC366-6F7E-9E6F-C807-C9B4B565F3D0}"/>
              </a:ext>
            </a:extLst>
          </p:cNvPr>
          <p:cNvSpPr/>
          <p:nvPr/>
        </p:nvSpPr>
        <p:spPr>
          <a:xfrm rot="10800000">
            <a:off x="786366" y="2839234"/>
            <a:ext cx="346841" cy="307176"/>
          </a:xfrm>
          <a:prstGeom prst="triangl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フッター プレースホルダー 1">
            <a:extLst>
              <a:ext uri="{FF2B5EF4-FFF2-40B4-BE49-F238E27FC236}">
                <a16:creationId xmlns:a16="http://schemas.microsoft.com/office/drawing/2014/main" id="{200B1C22-C5E7-42E0-B05F-12D38500481B}"/>
              </a:ext>
            </a:extLst>
          </p:cNvPr>
          <p:cNvSpPr>
            <a:spLocks noGrp="1"/>
          </p:cNvSpPr>
          <p:nvPr>
            <p:ph type="ftr" idx="11"/>
          </p:nvPr>
        </p:nvSpPr>
        <p:spPr/>
        <p:txBody>
          <a:bodyPr/>
          <a:lstStyle/>
          <a:p>
            <a:r>
              <a:rPr lang="en-US"/>
              <a:t>T.Kobayashi, D. Anzai, M.Kim, M. Hernandez, R.Kohno</a:t>
            </a:r>
            <a:endParaRPr lang="en-US" dirty="0"/>
          </a:p>
        </p:txBody>
      </p:sp>
      <p:sp>
        <p:nvSpPr>
          <p:cNvPr id="3" name="スライド番号プレースホルダー 2">
            <a:extLst>
              <a:ext uri="{FF2B5EF4-FFF2-40B4-BE49-F238E27FC236}">
                <a16:creationId xmlns:a16="http://schemas.microsoft.com/office/drawing/2014/main" id="{4B7BC25B-D250-21A2-CE23-BDC658FF7DE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4" name="タイトル 3">
            <a:extLst>
              <a:ext uri="{FF2B5EF4-FFF2-40B4-BE49-F238E27FC236}">
                <a16:creationId xmlns:a16="http://schemas.microsoft.com/office/drawing/2014/main" id="{835CECDB-FEA1-9132-E764-CA00BDA4D442}"/>
              </a:ext>
            </a:extLst>
          </p:cNvPr>
          <p:cNvSpPr>
            <a:spLocks noGrp="1"/>
          </p:cNvSpPr>
          <p:nvPr>
            <p:ph type="title"/>
          </p:nvPr>
        </p:nvSpPr>
        <p:spPr>
          <a:xfrm>
            <a:off x="685800" y="821601"/>
            <a:ext cx="7772400" cy="511233"/>
          </a:xfrm>
        </p:spPr>
        <p:txBody>
          <a:bodyPr/>
          <a:lstStyle/>
          <a:p>
            <a:r>
              <a:rPr kumimoji="1" lang="en-US" altLang="ja-JP" dirty="0"/>
              <a:t>Extend more wider applications</a:t>
            </a:r>
            <a:endParaRPr kumimoji="1" lang="ja-JP" altLang="en-US" dirty="0"/>
          </a:p>
        </p:txBody>
      </p:sp>
      <p:sp>
        <p:nvSpPr>
          <p:cNvPr id="7" name="テキスト ボックス 6">
            <a:extLst>
              <a:ext uri="{FF2B5EF4-FFF2-40B4-BE49-F238E27FC236}">
                <a16:creationId xmlns:a16="http://schemas.microsoft.com/office/drawing/2014/main" id="{B0F7E82E-73D1-851E-D059-0B5BB91A0EDD}"/>
              </a:ext>
            </a:extLst>
          </p:cNvPr>
          <p:cNvSpPr txBox="1"/>
          <p:nvPr/>
        </p:nvSpPr>
        <p:spPr>
          <a:xfrm>
            <a:off x="43887" y="1363835"/>
            <a:ext cx="8269235" cy="923330"/>
          </a:xfrm>
          <a:prstGeom prst="rect">
            <a:avLst/>
          </a:prstGeom>
          <a:noFill/>
        </p:spPr>
        <p:txBody>
          <a:bodyPr wrap="square" rtlCol="0">
            <a:spAutoFit/>
          </a:bodyPr>
          <a:lstStyle/>
          <a:p>
            <a:r>
              <a:rPr kumimoji="1" lang="en-US" altLang="ja-JP" dirty="0"/>
              <a:t>TG6ma, revision of IEEE802.15.6 is considering extend to more wider application by using UWB-PHY</a:t>
            </a:r>
          </a:p>
          <a:p>
            <a:endParaRPr kumimoji="1" lang="en-US" altLang="ja-JP" dirty="0"/>
          </a:p>
        </p:txBody>
      </p:sp>
      <p:sp>
        <p:nvSpPr>
          <p:cNvPr id="8" name="テキスト ボックス 7">
            <a:extLst>
              <a:ext uri="{FF2B5EF4-FFF2-40B4-BE49-F238E27FC236}">
                <a16:creationId xmlns:a16="http://schemas.microsoft.com/office/drawing/2014/main" id="{A7758B38-37F3-7D31-0501-6EADF05FBD57}"/>
              </a:ext>
            </a:extLst>
          </p:cNvPr>
          <p:cNvSpPr txBox="1"/>
          <p:nvPr/>
        </p:nvSpPr>
        <p:spPr>
          <a:xfrm>
            <a:off x="5251668" y="2119683"/>
            <a:ext cx="3613053" cy="369332"/>
          </a:xfrm>
          <a:prstGeom prst="rect">
            <a:avLst/>
          </a:prstGeom>
          <a:noFill/>
        </p:spPr>
        <p:txBody>
          <a:bodyPr wrap="square" rtlCol="0">
            <a:spAutoFit/>
          </a:bodyPr>
          <a:lstStyle/>
          <a:p>
            <a:r>
              <a:rPr kumimoji="1" lang="en-US" altLang="ja-JP" dirty="0">
                <a:solidFill>
                  <a:srgbClr val="0000FF"/>
                </a:solidFill>
              </a:rPr>
              <a:t>Vehicle Body Area Network</a:t>
            </a:r>
          </a:p>
        </p:txBody>
      </p:sp>
      <p:sp>
        <p:nvSpPr>
          <p:cNvPr id="6" name="テキスト ボックス 5">
            <a:extLst>
              <a:ext uri="{FF2B5EF4-FFF2-40B4-BE49-F238E27FC236}">
                <a16:creationId xmlns:a16="http://schemas.microsoft.com/office/drawing/2014/main" id="{828AED6D-5A75-BCB7-C86E-D20DB88A0BE7}"/>
              </a:ext>
            </a:extLst>
          </p:cNvPr>
          <p:cNvSpPr txBox="1"/>
          <p:nvPr/>
        </p:nvSpPr>
        <p:spPr>
          <a:xfrm>
            <a:off x="179996" y="2118575"/>
            <a:ext cx="4428904" cy="369332"/>
          </a:xfrm>
          <a:prstGeom prst="rect">
            <a:avLst/>
          </a:prstGeom>
          <a:noFill/>
        </p:spPr>
        <p:txBody>
          <a:bodyPr wrap="square" rtlCol="0">
            <a:spAutoFit/>
          </a:bodyPr>
          <a:lstStyle/>
          <a:p>
            <a:r>
              <a:rPr kumimoji="1" lang="en-US" altLang="ja-JP" dirty="0">
                <a:solidFill>
                  <a:srgbClr val="0000FF"/>
                </a:solidFill>
              </a:rPr>
              <a:t>Brain-Computer/Machine Interfaces</a:t>
            </a:r>
          </a:p>
        </p:txBody>
      </p:sp>
      <p:pic>
        <p:nvPicPr>
          <p:cNvPr id="1026" name="Picture 2" descr="脳の断面図のイラスト（人体） | かわいいフリー素材集 いらすとや">
            <a:extLst>
              <a:ext uri="{FF2B5EF4-FFF2-40B4-BE49-F238E27FC236}">
                <a16:creationId xmlns:a16="http://schemas.microsoft.com/office/drawing/2014/main" id="{276B981B-367F-96FE-159D-D7288625F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5610" y="3291619"/>
            <a:ext cx="1348061" cy="1547601"/>
          </a:xfrm>
          <a:prstGeom prst="rect">
            <a:avLst/>
          </a:prstGeom>
          <a:noFill/>
          <a:extLst>
            <a:ext uri="{909E8E84-426E-40DD-AFC4-6F175D3DCCD1}">
              <a14:hiddenFill xmlns:a14="http://schemas.microsoft.com/office/drawing/2010/main">
                <a:solidFill>
                  <a:srgbClr val="FFFFFF"/>
                </a:solidFill>
              </a14:hiddenFill>
            </a:ext>
          </a:extLst>
        </p:spPr>
      </p:pic>
      <p:sp>
        <p:nvSpPr>
          <p:cNvPr id="9" name="楕円 8">
            <a:extLst>
              <a:ext uri="{FF2B5EF4-FFF2-40B4-BE49-F238E27FC236}">
                <a16:creationId xmlns:a16="http://schemas.microsoft.com/office/drawing/2014/main" id="{EF9CC678-F733-1D0F-6A84-5F2965B3269D}"/>
              </a:ext>
            </a:extLst>
          </p:cNvPr>
          <p:cNvSpPr/>
          <p:nvPr/>
        </p:nvSpPr>
        <p:spPr>
          <a:xfrm>
            <a:off x="838602" y="3219542"/>
            <a:ext cx="252248" cy="23122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 name="直線コネクタ 12">
            <a:extLst>
              <a:ext uri="{FF2B5EF4-FFF2-40B4-BE49-F238E27FC236}">
                <a16:creationId xmlns:a16="http://schemas.microsoft.com/office/drawing/2014/main" id="{1C75687E-C966-CCCE-73DB-CC9F3E739F14}"/>
              </a:ext>
            </a:extLst>
          </p:cNvPr>
          <p:cNvCxnSpPr>
            <a:cxnSpLocks/>
            <a:endCxn id="29" idx="3"/>
          </p:cNvCxnSpPr>
          <p:nvPr/>
        </p:nvCxnSpPr>
        <p:spPr>
          <a:xfrm flipH="1" flipV="1">
            <a:off x="959786" y="2839234"/>
            <a:ext cx="1" cy="4247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稲妻 30">
            <a:extLst>
              <a:ext uri="{FF2B5EF4-FFF2-40B4-BE49-F238E27FC236}">
                <a16:creationId xmlns:a16="http://schemas.microsoft.com/office/drawing/2014/main" id="{35F3B5CA-3801-E4C6-020C-D6286CDE2F09}"/>
              </a:ext>
            </a:extLst>
          </p:cNvPr>
          <p:cNvSpPr/>
          <p:nvPr/>
        </p:nvSpPr>
        <p:spPr>
          <a:xfrm rot="5982738">
            <a:off x="1729790" y="2286374"/>
            <a:ext cx="252245" cy="1177366"/>
          </a:xfrm>
          <a:prstGeom prst="lightningBolt">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1028" name="Picture 4" descr="いろいろな角度から見たノートパソコンのイラスト | かわいいフリー素材集 いらすとや">
            <a:extLst>
              <a:ext uri="{FF2B5EF4-FFF2-40B4-BE49-F238E27FC236}">
                <a16:creationId xmlns:a16="http://schemas.microsoft.com/office/drawing/2014/main" id="{F0E4B8F2-1F01-6400-AB82-F72924AF4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529" y="2652012"/>
            <a:ext cx="1203045" cy="914371"/>
          </a:xfrm>
          <a:prstGeom prst="rect">
            <a:avLst/>
          </a:prstGeom>
          <a:noFill/>
          <a:extLst>
            <a:ext uri="{909E8E84-426E-40DD-AFC4-6F175D3DCCD1}">
              <a14:hiddenFill xmlns:a14="http://schemas.microsoft.com/office/drawing/2010/main">
                <a:solidFill>
                  <a:srgbClr val="FFFFFF"/>
                </a:solidFill>
              </a14:hiddenFill>
            </a:ext>
          </a:extLst>
        </p:spPr>
      </p:pic>
      <p:sp>
        <p:nvSpPr>
          <p:cNvPr id="1025" name="フリーフォーム: 図形 1024">
            <a:extLst>
              <a:ext uri="{FF2B5EF4-FFF2-40B4-BE49-F238E27FC236}">
                <a16:creationId xmlns:a16="http://schemas.microsoft.com/office/drawing/2014/main" id="{64C2E499-A9D6-C750-A038-F95718556B31}"/>
              </a:ext>
            </a:extLst>
          </p:cNvPr>
          <p:cNvSpPr/>
          <p:nvPr/>
        </p:nvSpPr>
        <p:spPr>
          <a:xfrm>
            <a:off x="2860765" y="3465035"/>
            <a:ext cx="268322" cy="825500"/>
          </a:xfrm>
          <a:custGeom>
            <a:avLst/>
            <a:gdLst>
              <a:gd name="connsiteX0" fmla="*/ 26916 w 268322"/>
              <a:gd name="connsiteY0" fmla="*/ 0 h 825500"/>
              <a:gd name="connsiteX1" fmla="*/ 268216 w 268322"/>
              <a:gd name="connsiteY1" fmla="*/ 330200 h 825500"/>
              <a:gd name="connsiteX2" fmla="*/ 1516 w 268322"/>
              <a:gd name="connsiteY2" fmla="*/ 431800 h 825500"/>
              <a:gd name="connsiteX3" fmla="*/ 179316 w 268322"/>
              <a:gd name="connsiteY3" fmla="*/ 825500 h 825500"/>
            </a:gdLst>
            <a:ahLst/>
            <a:cxnLst>
              <a:cxn ang="0">
                <a:pos x="connsiteX0" y="connsiteY0"/>
              </a:cxn>
              <a:cxn ang="0">
                <a:pos x="connsiteX1" y="connsiteY1"/>
              </a:cxn>
              <a:cxn ang="0">
                <a:pos x="connsiteX2" y="connsiteY2"/>
              </a:cxn>
              <a:cxn ang="0">
                <a:pos x="connsiteX3" y="connsiteY3"/>
              </a:cxn>
            </a:cxnLst>
            <a:rect l="l" t="t" r="r" b="b"/>
            <a:pathLst>
              <a:path w="268322" h="825500">
                <a:moveTo>
                  <a:pt x="26916" y="0"/>
                </a:moveTo>
                <a:cubicBezTo>
                  <a:pt x="149682" y="129116"/>
                  <a:pt x="272449" y="258233"/>
                  <a:pt x="268216" y="330200"/>
                </a:cubicBezTo>
                <a:cubicBezTo>
                  <a:pt x="263983" y="402167"/>
                  <a:pt x="16333" y="349250"/>
                  <a:pt x="1516" y="431800"/>
                </a:cubicBezTo>
                <a:cubicBezTo>
                  <a:pt x="-13301" y="514350"/>
                  <a:pt x="83007" y="669925"/>
                  <a:pt x="179316" y="825500"/>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1069" name="グループ化 1068">
            <a:extLst>
              <a:ext uri="{FF2B5EF4-FFF2-40B4-BE49-F238E27FC236}">
                <a16:creationId xmlns:a16="http://schemas.microsoft.com/office/drawing/2014/main" id="{8713276C-E78B-9CCC-81C2-F2AE8AED715F}"/>
              </a:ext>
            </a:extLst>
          </p:cNvPr>
          <p:cNvGrpSpPr/>
          <p:nvPr/>
        </p:nvGrpSpPr>
        <p:grpSpPr>
          <a:xfrm>
            <a:off x="4409286" y="2669706"/>
            <a:ext cx="4734714" cy="2069582"/>
            <a:chOff x="1724025" y="2768979"/>
            <a:chExt cx="6240252" cy="2131379"/>
          </a:xfrm>
        </p:grpSpPr>
        <p:grpSp>
          <p:nvGrpSpPr>
            <p:cNvPr id="1027" name="グループ化 1026">
              <a:extLst>
                <a:ext uri="{FF2B5EF4-FFF2-40B4-BE49-F238E27FC236}">
                  <a16:creationId xmlns:a16="http://schemas.microsoft.com/office/drawing/2014/main" id="{46A2220C-0A48-69BA-D3C4-828B724E2BA5}"/>
                </a:ext>
              </a:extLst>
            </p:cNvPr>
            <p:cNvGrpSpPr/>
            <p:nvPr/>
          </p:nvGrpSpPr>
          <p:grpSpPr>
            <a:xfrm>
              <a:off x="2583422" y="2857417"/>
              <a:ext cx="5380855" cy="2042941"/>
              <a:chOff x="914400" y="1593575"/>
              <a:chExt cx="7599285" cy="2885209"/>
            </a:xfrm>
          </p:grpSpPr>
          <p:cxnSp>
            <p:nvCxnSpPr>
              <p:cNvPr id="1029" name="直線コネクタ 1028">
                <a:extLst>
                  <a:ext uri="{FF2B5EF4-FFF2-40B4-BE49-F238E27FC236}">
                    <a16:creationId xmlns:a16="http://schemas.microsoft.com/office/drawing/2014/main" id="{2C649019-BAF8-5984-627E-D9BC68E9D45C}"/>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31" name="直線コネクタ 1030">
                <a:extLst>
                  <a:ext uri="{FF2B5EF4-FFF2-40B4-BE49-F238E27FC236}">
                    <a16:creationId xmlns:a16="http://schemas.microsoft.com/office/drawing/2014/main" id="{3F18524B-FC78-84F6-1C08-16A3084D4463}"/>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32" name="直線コネクタ 1031">
                <a:extLst>
                  <a:ext uri="{FF2B5EF4-FFF2-40B4-BE49-F238E27FC236}">
                    <a16:creationId xmlns:a16="http://schemas.microsoft.com/office/drawing/2014/main" id="{1585F854-0EE4-97B1-52F3-357C5996C30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33" name="直線コネクタ 1032">
                <a:extLst>
                  <a:ext uri="{FF2B5EF4-FFF2-40B4-BE49-F238E27FC236}">
                    <a16:creationId xmlns:a16="http://schemas.microsoft.com/office/drawing/2014/main" id="{CD10ACE8-BB6D-311A-B9D4-A33F1FC5392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34" name="直線コネクタ 1033">
                <a:extLst>
                  <a:ext uri="{FF2B5EF4-FFF2-40B4-BE49-F238E27FC236}">
                    <a16:creationId xmlns:a16="http://schemas.microsoft.com/office/drawing/2014/main" id="{61446430-62A5-3058-37CA-675081A895E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35" name="直線コネクタ 1034">
                <a:extLst>
                  <a:ext uri="{FF2B5EF4-FFF2-40B4-BE49-F238E27FC236}">
                    <a16:creationId xmlns:a16="http://schemas.microsoft.com/office/drawing/2014/main" id="{8FDC6E1F-E06B-F39C-93E1-2B853B93C539}"/>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36" name="直線コネクタ 1035">
                <a:extLst>
                  <a:ext uri="{FF2B5EF4-FFF2-40B4-BE49-F238E27FC236}">
                    <a16:creationId xmlns:a16="http://schemas.microsoft.com/office/drawing/2014/main" id="{5AB85803-1D83-EF35-0036-9855A6E16126}"/>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37" name="直線コネクタ 1036">
                <a:extLst>
                  <a:ext uri="{FF2B5EF4-FFF2-40B4-BE49-F238E27FC236}">
                    <a16:creationId xmlns:a16="http://schemas.microsoft.com/office/drawing/2014/main" id="{AD6D311C-0C66-8D28-3B91-5E4B749F60F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038" name="楕円 1037">
                <a:extLst>
                  <a:ext uri="{FF2B5EF4-FFF2-40B4-BE49-F238E27FC236}">
                    <a16:creationId xmlns:a16="http://schemas.microsoft.com/office/drawing/2014/main" id="{7F3BA5C2-048F-A8E4-6333-9394F43065FC}"/>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9" name="楕円 1038">
                <a:extLst>
                  <a:ext uri="{FF2B5EF4-FFF2-40B4-BE49-F238E27FC236}">
                    <a16:creationId xmlns:a16="http://schemas.microsoft.com/office/drawing/2014/main" id="{E88CAD7B-91B7-B2D1-A2D2-69CC467BC8E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040" name="楕円 1039">
              <a:extLst>
                <a:ext uri="{FF2B5EF4-FFF2-40B4-BE49-F238E27FC236}">
                  <a16:creationId xmlns:a16="http://schemas.microsoft.com/office/drawing/2014/main" id="{58393483-8307-7161-663F-577427702AC3}"/>
                </a:ext>
              </a:extLst>
            </p:cNvPr>
            <p:cNvSpPr/>
            <p:nvPr/>
          </p:nvSpPr>
          <p:spPr>
            <a:xfrm>
              <a:off x="3873753" y="3700137"/>
              <a:ext cx="198797" cy="16474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grpSp>
          <p:nvGrpSpPr>
            <p:cNvPr id="1041" name="グループ化 1040">
              <a:extLst>
                <a:ext uri="{FF2B5EF4-FFF2-40B4-BE49-F238E27FC236}">
                  <a16:creationId xmlns:a16="http://schemas.microsoft.com/office/drawing/2014/main" id="{5F1438F3-69A6-FA04-2FAA-1B63D69A4CE5}"/>
                </a:ext>
              </a:extLst>
            </p:cNvPr>
            <p:cNvGrpSpPr/>
            <p:nvPr/>
          </p:nvGrpSpPr>
          <p:grpSpPr>
            <a:xfrm>
              <a:off x="4374144" y="2958452"/>
              <a:ext cx="791286" cy="1260246"/>
              <a:chOff x="3233366" y="3967563"/>
              <a:chExt cx="791286" cy="1260246"/>
            </a:xfrm>
          </p:grpSpPr>
          <p:sp>
            <p:nvSpPr>
              <p:cNvPr id="1042" name="楕円 1041">
                <a:extLst>
                  <a:ext uri="{FF2B5EF4-FFF2-40B4-BE49-F238E27FC236}">
                    <a16:creationId xmlns:a16="http://schemas.microsoft.com/office/drawing/2014/main" id="{C5AB7E56-C9B6-AD5B-FFAB-107201719245}"/>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a:p>
            </p:txBody>
          </p:sp>
          <p:sp>
            <p:nvSpPr>
              <p:cNvPr id="1043" name="四角形: 角を丸くする 1042">
                <a:extLst>
                  <a:ext uri="{FF2B5EF4-FFF2-40B4-BE49-F238E27FC236}">
                    <a16:creationId xmlns:a16="http://schemas.microsoft.com/office/drawing/2014/main" id="{B3EC0297-24BB-4AC1-63DB-82C98CCC1D0C}"/>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044" name="四角形: 角を丸くする 1043">
                <a:extLst>
                  <a:ext uri="{FF2B5EF4-FFF2-40B4-BE49-F238E27FC236}">
                    <a16:creationId xmlns:a16="http://schemas.microsoft.com/office/drawing/2014/main" id="{FAD81632-B514-FB15-AB3D-75BD4620B504}"/>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sp>
            <p:nvSpPr>
              <p:cNvPr id="1045" name="四角形: 角を丸くする 1044">
                <a:extLst>
                  <a:ext uri="{FF2B5EF4-FFF2-40B4-BE49-F238E27FC236}">
                    <a16:creationId xmlns:a16="http://schemas.microsoft.com/office/drawing/2014/main" id="{7BCCA7CE-D5E4-27B8-3002-F02A8097C0AC}"/>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a:p>
            </p:txBody>
          </p:sp>
        </p:grpSp>
        <p:sp>
          <p:nvSpPr>
            <p:cNvPr id="1046" name="楕円 1045">
              <a:extLst>
                <a:ext uri="{FF2B5EF4-FFF2-40B4-BE49-F238E27FC236}">
                  <a16:creationId xmlns:a16="http://schemas.microsoft.com/office/drawing/2014/main" id="{01080945-4F10-38CF-9439-463430796A6E}"/>
                </a:ext>
              </a:extLst>
            </p:cNvPr>
            <p:cNvSpPr/>
            <p:nvPr/>
          </p:nvSpPr>
          <p:spPr>
            <a:xfrm>
              <a:off x="4601707" y="341406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047" name="直線矢印コネクタ 1046">
              <a:extLst>
                <a:ext uri="{FF2B5EF4-FFF2-40B4-BE49-F238E27FC236}">
                  <a16:creationId xmlns:a16="http://schemas.microsoft.com/office/drawing/2014/main" id="{AB9A792E-E41B-1266-5A5F-54046C5FB91C}"/>
                </a:ext>
              </a:extLst>
            </p:cNvPr>
            <p:cNvCxnSpPr>
              <a:cxnSpLocks/>
              <a:stCxn id="1040" idx="6"/>
              <a:endCxn id="1046" idx="2"/>
            </p:cNvCxnSpPr>
            <p:nvPr/>
          </p:nvCxnSpPr>
          <p:spPr>
            <a:xfrm flipV="1">
              <a:off x="4072550" y="3496435"/>
              <a:ext cx="529157" cy="286072"/>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049" name="直線矢印コネクタ 1048">
              <a:extLst>
                <a:ext uri="{FF2B5EF4-FFF2-40B4-BE49-F238E27FC236}">
                  <a16:creationId xmlns:a16="http://schemas.microsoft.com/office/drawing/2014/main" id="{EB33C9F8-A12F-B7C7-0FC7-98344504E0C1}"/>
                </a:ext>
              </a:extLst>
            </p:cNvPr>
            <p:cNvCxnSpPr>
              <a:cxnSpLocks/>
              <a:stCxn id="1052" idx="6"/>
              <a:endCxn id="1040" idx="3"/>
            </p:cNvCxnSpPr>
            <p:nvPr/>
          </p:nvCxnSpPr>
          <p:spPr>
            <a:xfrm flipV="1">
              <a:off x="3281318" y="3840751"/>
              <a:ext cx="621548" cy="25011"/>
            </a:xfrm>
            <a:prstGeom prst="straightConnector1">
              <a:avLst/>
            </a:prstGeom>
            <a:ln w="19050">
              <a:solidFill>
                <a:srgbClr val="0000FF"/>
              </a:solidFill>
              <a:prstDash val="dash"/>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050" name="直線コネクタ 1049">
              <a:extLst>
                <a:ext uri="{FF2B5EF4-FFF2-40B4-BE49-F238E27FC236}">
                  <a16:creationId xmlns:a16="http://schemas.microsoft.com/office/drawing/2014/main" id="{28A92175-64E4-92FA-C33A-02BCC1F81937}"/>
                </a:ext>
              </a:extLst>
            </p:cNvPr>
            <p:cNvCxnSpPr>
              <a:cxnSpLocks/>
              <a:endCxn id="1040" idx="1"/>
            </p:cNvCxnSpPr>
            <p:nvPr/>
          </p:nvCxnSpPr>
          <p:spPr>
            <a:xfrm>
              <a:off x="3860933" y="2985424"/>
              <a:ext cx="41933" cy="73883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1" name="テキスト ボックス 1050">
              <a:extLst>
                <a:ext uri="{FF2B5EF4-FFF2-40B4-BE49-F238E27FC236}">
                  <a16:creationId xmlns:a16="http://schemas.microsoft.com/office/drawing/2014/main" id="{04AA30A0-4138-04AD-2FBB-2864065C4157}"/>
                </a:ext>
              </a:extLst>
            </p:cNvPr>
            <p:cNvSpPr txBox="1"/>
            <p:nvPr/>
          </p:nvSpPr>
          <p:spPr>
            <a:xfrm>
              <a:off x="3095831" y="2768979"/>
              <a:ext cx="1094809" cy="276999"/>
            </a:xfrm>
            <a:prstGeom prst="rect">
              <a:avLst/>
            </a:prstGeom>
            <a:noFill/>
          </p:spPr>
          <p:txBody>
            <a:bodyPr wrap="square">
              <a:spAutoFit/>
            </a:bodyPr>
            <a:lstStyle/>
            <a:p>
              <a:r>
                <a:rPr lang="en-US" altLang="ja-JP" sz="1200" dirty="0">
                  <a:solidFill>
                    <a:srgbClr val="000000"/>
                  </a:solidFill>
                </a:rPr>
                <a:t>coordinator</a:t>
              </a:r>
              <a:endParaRPr lang="ja-JP" altLang="en-US" sz="1200" dirty="0"/>
            </a:p>
          </p:txBody>
        </p:sp>
        <p:sp>
          <p:nvSpPr>
            <p:cNvPr id="1052" name="楕円 1051">
              <a:extLst>
                <a:ext uri="{FF2B5EF4-FFF2-40B4-BE49-F238E27FC236}">
                  <a16:creationId xmlns:a16="http://schemas.microsoft.com/office/drawing/2014/main" id="{EC3FF8ED-A0B6-FD03-AC01-AEBB481885A2}"/>
                </a:ext>
              </a:extLst>
            </p:cNvPr>
            <p:cNvSpPr/>
            <p:nvPr/>
          </p:nvSpPr>
          <p:spPr>
            <a:xfrm>
              <a:off x="3082521" y="378339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1053" name="直線コネクタ 1052">
              <a:extLst>
                <a:ext uri="{FF2B5EF4-FFF2-40B4-BE49-F238E27FC236}">
                  <a16:creationId xmlns:a16="http://schemas.microsoft.com/office/drawing/2014/main" id="{ADC29024-C58A-322F-4810-9CF323CADC91}"/>
                </a:ext>
              </a:extLst>
            </p:cNvPr>
            <p:cNvCxnSpPr>
              <a:cxnSpLocks/>
            </p:cNvCxnSpPr>
            <p:nvPr/>
          </p:nvCxnSpPr>
          <p:spPr>
            <a:xfrm flipH="1">
              <a:off x="3945194" y="3613150"/>
              <a:ext cx="20381" cy="624029"/>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4" name="直線コネクタ 1053">
              <a:extLst>
                <a:ext uri="{FF2B5EF4-FFF2-40B4-BE49-F238E27FC236}">
                  <a16:creationId xmlns:a16="http://schemas.microsoft.com/office/drawing/2014/main" id="{34425BB7-811C-A4C2-78BC-65DDF016B404}"/>
                </a:ext>
              </a:extLst>
            </p:cNvPr>
            <p:cNvCxnSpPr>
              <a:cxnSpLocks/>
            </p:cNvCxnSpPr>
            <p:nvPr/>
          </p:nvCxnSpPr>
          <p:spPr>
            <a:xfrm flipV="1">
              <a:off x="2722760" y="3608577"/>
              <a:ext cx="1253042" cy="44907"/>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5" name="直線コネクタ 1054">
              <a:extLst>
                <a:ext uri="{FF2B5EF4-FFF2-40B4-BE49-F238E27FC236}">
                  <a16:creationId xmlns:a16="http://schemas.microsoft.com/office/drawing/2014/main" id="{A0FA7CE9-C699-5CD1-FF16-5A7B94418059}"/>
                </a:ext>
              </a:extLst>
            </p:cNvPr>
            <p:cNvCxnSpPr>
              <a:cxnSpLocks/>
            </p:cNvCxnSpPr>
            <p:nvPr/>
          </p:nvCxnSpPr>
          <p:spPr>
            <a:xfrm flipH="1">
              <a:off x="2673559" y="3642537"/>
              <a:ext cx="51894" cy="605590"/>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6" name="直線コネクタ 1055">
              <a:extLst>
                <a:ext uri="{FF2B5EF4-FFF2-40B4-BE49-F238E27FC236}">
                  <a16:creationId xmlns:a16="http://schemas.microsoft.com/office/drawing/2014/main" id="{8801EF4E-1099-87E1-41B8-1B3611D67B00}"/>
                </a:ext>
              </a:extLst>
            </p:cNvPr>
            <p:cNvCxnSpPr>
              <a:cxnSpLocks/>
            </p:cNvCxnSpPr>
            <p:nvPr/>
          </p:nvCxnSpPr>
          <p:spPr>
            <a:xfrm flipV="1">
              <a:off x="2683320" y="4229631"/>
              <a:ext cx="1272064" cy="7892"/>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7" name="直線コネクタ 1056">
              <a:extLst>
                <a:ext uri="{FF2B5EF4-FFF2-40B4-BE49-F238E27FC236}">
                  <a16:creationId xmlns:a16="http://schemas.microsoft.com/office/drawing/2014/main" id="{21FB0259-71A8-8DEC-5A57-227207C75F99}"/>
                </a:ext>
              </a:extLst>
            </p:cNvPr>
            <p:cNvCxnSpPr>
              <a:cxnSpLocks/>
            </p:cNvCxnSpPr>
            <p:nvPr/>
          </p:nvCxnSpPr>
          <p:spPr>
            <a:xfrm flipV="1">
              <a:off x="2256053" y="4058242"/>
              <a:ext cx="544297" cy="374058"/>
            </a:xfrm>
            <a:prstGeom prst="line">
              <a:avLst/>
            </a:prstGeom>
            <a:ln w="19050">
              <a:solidFill>
                <a:srgbClr val="00B05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8" name="テキスト ボックス 1057">
              <a:extLst>
                <a:ext uri="{FF2B5EF4-FFF2-40B4-BE49-F238E27FC236}">
                  <a16:creationId xmlns:a16="http://schemas.microsoft.com/office/drawing/2014/main" id="{838914C1-3CB4-A538-4AFD-AC109B8D603B}"/>
                </a:ext>
              </a:extLst>
            </p:cNvPr>
            <p:cNvSpPr txBox="1"/>
            <p:nvPr/>
          </p:nvSpPr>
          <p:spPr>
            <a:xfrm>
              <a:off x="1724025" y="4354401"/>
              <a:ext cx="1292225" cy="461665"/>
            </a:xfrm>
            <a:prstGeom prst="rect">
              <a:avLst/>
            </a:prstGeom>
            <a:noFill/>
          </p:spPr>
          <p:txBody>
            <a:bodyPr wrap="square">
              <a:spAutoFit/>
            </a:bodyPr>
            <a:lstStyle/>
            <a:p>
              <a:r>
                <a:rPr lang="en-US" altLang="ja-JP" sz="1200" dirty="0">
                  <a:solidFill>
                    <a:srgbClr val="000000"/>
                  </a:solidFill>
                </a:rPr>
                <a:t>Engine Compartment</a:t>
              </a:r>
              <a:endParaRPr lang="ja-JP" altLang="en-US" sz="1200" dirty="0"/>
            </a:p>
          </p:txBody>
        </p:sp>
        <p:grpSp>
          <p:nvGrpSpPr>
            <p:cNvPr id="1059" name="グループ化 1058">
              <a:extLst>
                <a:ext uri="{FF2B5EF4-FFF2-40B4-BE49-F238E27FC236}">
                  <a16:creationId xmlns:a16="http://schemas.microsoft.com/office/drawing/2014/main" id="{88CA8EB8-8E57-A44A-7C3F-43E19ED0849A}"/>
                </a:ext>
              </a:extLst>
            </p:cNvPr>
            <p:cNvGrpSpPr/>
            <p:nvPr/>
          </p:nvGrpSpPr>
          <p:grpSpPr>
            <a:xfrm>
              <a:off x="3980384" y="2894300"/>
              <a:ext cx="2594678" cy="1357022"/>
              <a:chOff x="3980384" y="2894300"/>
              <a:chExt cx="2594678" cy="1357022"/>
            </a:xfrm>
          </p:grpSpPr>
          <p:cxnSp>
            <p:nvCxnSpPr>
              <p:cNvPr id="1060" name="直線コネクタ 1059">
                <a:extLst>
                  <a:ext uri="{FF2B5EF4-FFF2-40B4-BE49-F238E27FC236}">
                    <a16:creationId xmlns:a16="http://schemas.microsoft.com/office/drawing/2014/main" id="{21D7DC8F-8084-7CCC-A4A1-2FEBDE7ADC45}"/>
                  </a:ext>
                </a:extLst>
              </p:cNvPr>
              <p:cNvCxnSpPr>
                <a:cxnSpLocks/>
              </p:cNvCxnSpPr>
              <p:nvPr/>
            </p:nvCxnSpPr>
            <p:spPr>
              <a:xfrm flipH="1">
                <a:off x="3980384" y="3578805"/>
                <a:ext cx="17543" cy="67251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1" name="直線コネクタ 1060">
                <a:extLst>
                  <a:ext uri="{FF2B5EF4-FFF2-40B4-BE49-F238E27FC236}">
                    <a16:creationId xmlns:a16="http://schemas.microsoft.com/office/drawing/2014/main" id="{61ED9806-9FEF-E153-9C92-F204768E6FF8}"/>
                  </a:ext>
                </a:extLst>
              </p:cNvPr>
              <p:cNvCxnSpPr>
                <a:cxnSpLocks/>
              </p:cNvCxnSpPr>
              <p:nvPr/>
            </p:nvCxnSpPr>
            <p:spPr>
              <a:xfrm flipH="1">
                <a:off x="4002509" y="2894300"/>
                <a:ext cx="410688" cy="684505"/>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2" name="直線コネクタ 1061">
                <a:extLst>
                  <a:ext uri="{FF2B5EF4-FFF2-40B4-BE49-F238E27FC236}">
                    <a16:creationId xmlns:a16="http://schemas.microsoft.com/office/drawing/2014/main" id="{EC60FABE-C0A2-DD95-D4F7-4676414005C0}"/>
                  </a:ext>
                </a:extLst>
              </p:cNvPr>
              <p:cNvCxnSpPr>
                <a:cxnSpLocks/>
              </p:cNvCxnSpPr>
              <p:nvPr/>
            </p:nvCxnSpPr>
            <p:spPr>
              <a:xfrm flipH="1" flipV="1">
                <a:off x="4424164" y="2894300"/>
                <a:ext cx="1795661" cy="21983"/>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3" name="直線コネクタ 1062">
                <a:extLst>
                  <a:ext uri="{FF2B5EF4-FFF2-40B4-BE49-F238E27FC236}">
                    <a16:creationId xmlns:a16="http://schemas.microsoft.com/office/drawing/2014/main" id="{8425D4B7-37CA-D015-A5E2-400EED89DCB0}"/>
                  </a:ext>
                </a:extLst>
              </p:cNvPr>
              <p:cNvCxnSpPr>
                <a:cxnSpLocks/>
              </p:cNvCxnSpPr>
              <p:nvPr/>
            </p:nvCxnSpPr>
            <p:spPr>
              <a:xfrm flipH="1">
                <a:off x="3989155" y="4215538"/>
                <a:ext cx="2416561" cy="15997"/>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4" name="直線コネクタ 1063">
                <a:extLst>
                  <a:ext uri="{FF2B5EF4-FFF2-40B4-BE49-F238E27FC236}">
                    <a16:creationId xmlns:a16="http://schemas.microsoft.com/office/drawing/2014/main" id="{1D49707A-1F22-54EA-C24B-55AC764E8592}"/>
                  </a:ext>
                </a:extLst>
              </p:cNvPr>
              <p:cNvCxnSpPr>
                <a:cxnSpLocks/>
              </p:cNvCxnSpPr>
              <p:nvPr/>
            </p:nvCxnSpPr>
            <p:spPr>
              <a:xfrm>
                <a:off x="6210868" y="2916058"/>
                <a:ext cx="364194" cy="714972"/>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5" name="直線コネクタ 1064">
                <a:extLst>
                  <a:ext uri="{FF2B5EF4-FFF2-40B4-BE49-F238E27FC236}">
                    <a16:creationId xmlns:a16="http://schemas.microsoft.com/office/drawing/2014/main" id="{CB3E90D6-F65A-89AE-F1B5-5337668383DA}"/>
                  </a:ext>
                </a:extLst>
              </p:cNvPr>
              <p:cNvCxnSpPr>
                <a:cxnSpLocks/>
              </p:cNvCxnSpPr>
              <p:nvPr/>
            </p:nvCxnSpPr>
            <p:spPr>
              <a:xfrm flipH="1">
                <a:off x="6384193" y="3631030"/>
                <a:ext cx="190869" cy="59135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1066" name="直線コネクタ 1065">
              <a:extLst>
                <a:ext uri="{FF2B5EF4-FFF2-40B4-BE49-F238E27FC236}">
                  <a16:creationId xmlns:a16="http://schemas.microsoft.com/office/drawing/2014/main" id="{80FFF4BA-20A5-C2F6-F110-DB398B112021}"/>
                </a:ext>
              </a:extLst>
            </p:cNvPr>
            <p:cNvCxnSpPr>
              <a:cxnSpLocks/>
            </p:cNvCxnSpPr>
            <p:nvPr/>
          </p:nvCxnSpPr>
          <p:spPr>
            <a:xfrm flipV="1">
              <a:off x="5480052" y="4111194"/>
              <a:ext cx="85290" cy="354274"/>
            </a:xfrm>
            <a:prstGeom prst="line">
              <a:avLst/>
            </a:prstGeom>
            <a:ln w="19050">
              <a:solidFill>
                <a:srgbClr val="CC006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67" name="テキスト ボックス 1066">
              <a:extLst>
                <a:ext uri="{FF2B5EF4-FFF2-40B4-BE49-F238E27FC236}">
                  <a16:creationId xmlns:a16="http://schemas.microsoft.com/office/drawing/2014/main" id="{8C424622-845B-0EF3-707D-B8057C147742}"/>
                </a:ext>
              </a:extLst>
            </p:cNvPr>
            <p:cNvSpPr txBox="1"/>
            <p:nvPr/>
          </p:nvSpPr>
          <p:spPr>
            <a:xfrm>
              <a:off x="4701793" y="4390907"/>
              <a:ext cx="1641808" cy="276999"/>
            </a:xfrm>
            <a:prstGeom prst="rect">
              <a:avLst/>
            </a:prstGeom>
            <a:noFill/>
          </p:spPr>
          <p:txBody>
            <a:bodyPr wrap="square">
              <a:spAutoFit/>
            </a:bodyPr>
            <a:lstStyle/>
            <a:p>
              <a:r>
                <a:rPr lang="en-US" altLang="ja-JP" sz="1200" dirty="0">
                  <a:solidFill>
                    <a:srgbClr val="000000"/>
                  </a:solidFill>
                </a:rPr>
                <a:t>Cabin Room</a:t>
              </a:r>
              <a:endParaRPr lang="ja-JP" altLang="en-US" sz="1200" dirty="0"/>
            </a:p>
          </p:txBody>
        </p:sp>
      </p:grpSp>
      <p:grpSp>
        <p:nvGrpSpPr>
          <p:cNvPr id="1108" name="グループ化 1107">
            <a:extLst>
              <a:ext uri="{FF2B5EF4-FFF2-40B4-BE49-F238E27FC236}">
                <a16:creationId xmlns:a16="http://schemas.microsoft.com/office/drawing/2014/main" id="{98C21C03-509D-7503-2ACB-C47EFE90A3C8}"/>
              </a:ext>
            </a:extLst>
          </p:cNvPr>
          <p:cNvGrpSpPr/>
          <p:nvPr/>
        </p:nvGrpSpPr>
        <p:grpSpPr>
          <a:xfrm>
            <a:off x="3300730" y="5063942"/>
            <a:ext cx="5157469" cy="1438712"/>
            <a:chOff x="-272283" y="3419310"/>
            <a:chExt cx="9347301" cy="2361949"/>
          </a:xfrm>
        </p:grpSpPr>
        <p:sp>
          <p:nvSpPr>
            <p:cNvPr id="1089" name="テキスト ボックス 1088">
              <a:extLst>
                <a:ext uri="{FF2B5EF4-FFF2-40B4-BE49-F238E27FC236}">
                  <a16:creationId xmlns:a16="http://schemas.microsoft.com/office/drawing/2014/main" id="{4D8A2A4B-8EA6-4AEA-3C82-A5E4121FB2A3}"/>
                </a:ext>
              </a:extLst>
            </p:cNvPr>
            <p:cNvSpPr txBox="1"/>
            <p:nvPr/>
          </p:nvSpPr>
          <p:spPr>
            <a:xfrm>
              <a:off x="-272283" y="4889004"/>
              <a:ext cx="2831093" cy="276999"/>
            </a:xfrm>
            <a:prstGeom prst="rect">
              <a:avLst/>
            </a:prstGeom>
            <a:noFill/>
          </p:spPr>
          <p:txBody>
            <a:bodyPr wrap="square">
              <a:spAutoFit/>
            </a:bodyPr>
            <a:lstStyle/>
            <a:p>
              <a:pPr algn="ctr"/>
              <a:r>
                <a:rPr kumimoji="1" lang="en-US" altLang="ja-JP" sz="1200" b="0" strike="noStrike" dirty="0"/>
                <a:t>Gastrointestinal tract</a:t>
              </a:r>
              <a:endParaRPr kumimoji="1" lang="ja-JP" altLang="en-US" sz="1200" b="0" strike="noStrike" dirty="0"/>
            </a:p>
          </p:txBody>
        </p:sp>
        <p:grpSp>
          <p:nvGrpSpPr>
            <p:cNvPr id="1090" name="グループ化 1089">
              <a:extLst>
                <a:ext uri="{FF2B5EF4-FFF2-40B4-BE49-F238E27FC236}">
                  <a16:creationId xmlns:a16="http://schemas.microsoft.com/office/drawing/2014/main" id="{A4852DBF-18DE-B7F3-056E-3FBB80B9C3D1}"/>
                </a:ext>
              </a:extLst>
            </p:cNvPr>
            <p:cNvGrpSpPr/>
            <p:nvPr/>
          </p:nvGrpSpPr>
          <p:grpSpPr>
            <a:xfrm>
              <a:off x="145181" y="3456127"/>
              <a:ext cx="8929837" cy="1532223"/>
              <a:chOff x="1118354" y="3502915"/>
              <a:chExt cx="7210686" cy="1237243"/>
            </a:xfrm>
          </p:grpSpPr>
          <p:sp>
            <p:nvSpPr>
              <p:cNvPr id="1091" name="フリーフォーム: 図形 1090">
                <a:extLst>
                  <a:ext uri="{FF2B5EF4-FFF2-40B4-BE49-F238E27FC236}">
                    <a16:creationId xmlns:a16="http://schemas.microsoft.com/office/drawing/2014/main" id="{4E46575A-6420-CE9E-FEBC-5E60375129C7}"/>
                  </a:ext>
                </a:extLst>
              </p:cNvPr>
              <p:cNvSpPr/>
              <p:nvPr/>
            </p:nvSpPr>
            <p:spPr>
              <a:xfrm>
                <a:off x="1118354" y="3502915"/>
                <a:ext cx="7210686" cy="1237243"/>
              </a:xfrm>
              <a:custGeom>
                <a:avLst/>
                <a:gdLst>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43824 w 7045448"/>
                  <a:gd name="connsiteY13" fmla="*/ 153908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62343 w 7045448"/>
                  <a:gd name="connsiteY11" fmla="*/ 9053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7817 h 1104522"/>
                  <a:gd name="connsiteX1" fmla="*/ 83333 w 7045448"/>
                  <a:gd name="connsiteY1" fmla="*/ 190122 h 1104522"/>
                  <a:gd name="connsiteX2" fmla="*/ 110494 w 7045448"/>
                  <a:gd name="connsiteY2" fmla="*/ 172015 h 1104522"/>
                  <a:gd name="connsiteX3" fmla="*/ 191975 w 7045448"/>
                  <a:gd name="connsiteY3" fmla="*/ 99588 h 1104522"/>
                  <a:gd name="connsiteX4" fmla="*/ 300616 w 7045448"/>
                  <a:gd name="connsiteY4" fmla="*/ 54320 h 1104522"/>
                  <a:gd name="connsiteX5" fmla="*/ 354937 w 7045448"/>
                  <a:gd name="connsiteY5" fmla="*/ 36213 h 1104522"/>
                  <a:gd name="connsiteX6" fmla="*/ 382098 w 7045448"/>
                  <a:gd name="connsiteY6" fmla="*/ 27160 h 1104522"/>
                  <a:gd name="connsiteX7" fmla="*/ 418311 w 7045448"/>
                  <a:gd name="connsiteY7" fmla="*/ 18106 h 1104522"/>
                  <a:gd name="connsiteX8" fmla="*/ 445472 w 7045448"/>
                  <a:gd name="connsiteY8" fmla="*/ 9053 h 1104522"/>
                  <a:gd name="connsiteX9" fmla="*/ 508846 w 7045448"/>
                  <a:gd name="connsiteY9" fmla="*/ 0 h 1104522"/>
                  <a:gd name="connsiteX10" fmla="*/ 680862 w 7045448"/>
                  <a:gd name="connsiteY10" fmla="*/ 18106 h 1104522"/>
                  <a:gd name="connsiteX11" fmla="*/ 729668 w 7045448"/>
                  <a:gd name="connsiteY11" fmla="*/ 109374 h 1104522"/>
                  <a:gd name="connsiteX12" fmla="*/ 807610 w 7045448"/>
                  <a:gd name="connsiteY12" fmla="*/ 117695 h 1104522"/>
                  <a:gd name="connsiteX13" fmla="*/ 820485 w 7045448"/>
                  <a:gd name="connsiteY13" fmla="*/ 371611 h 1104522"/>
                  <a:gd name="connsiteX14" fmla="*/ 943412 w 7045448"/>
                  <a:gd name="connsiteY14" fmla="*/ 289710 h 1104522"/>
                  <a:gd name="connsiteX15" fmla="*/ 970573 w 7045448"/>
                  <a:gd name="connsiteY15" fmla="*/ 362138 h 1104522"/>
                  <a:gd name="connsiteX16" fmla="*/ 1015840 w 7045448"/>
                  <a:gd name="connsiteY16" fmla="*/ 407405 h 1104522"/>
                  <a:gd name="connsiteX17" fmla="*/ 1124482 w 7045448"/>
                  <a:gd name="connsiteY17" fmla="*/ 470780 h 1104522"/>
                  <a:gd name="connsiteX18" fmla="*/ 1224070 w 7045448"/>
                  <a:gd name="connsiteY18" fmla="*/ 506994 h 1104522"/>
                  <a:gd name="connsiteX19" fmla="*/ 1586208 w 7045448"/>
                  <a:gd name="connsiteY19" fmla="*/ 488887 h 1104522"/>
                  <a:gd name="connsiteX20" fmla="*/ 2075096 w 7045448"/>
                  <a:gd name="connsiteY20" fmla="*/ 479833 h 1104522"/>
                  <a:gd name="connsiteX21" fmla="*/ 2455341 w 7045448"/>
                  <a:gd name="connsiteY21" fmla="*/ 470780 h 1104522"/>
                  <a:gd name="connsiteX22" fmla="*/ 2573036 w 7045448"/>
                  <a:gd name="connsiteY22" fmla="*/ 461726 h 1104522"/>
                  <a:gd name="connsiteX23" fmla="*/ 2672624 w 7045448"/>
                  <a:gd name="connsiteY23" fmla="*/ 452673 h 1104522"/>
                  <a:gd name="connsiteX24" fmla="*/ 2908014 w 7045448"/>
                  <a:gd name="connsiteY24" fmla="*/ 443619 h 1104522"/>
                  <a:gd name="connsiteX25" fmla="*/ 3116244 w 7045448"/>
                  <a:gd name="connsiteY25" fmla="*/ 434566 h 1104522"/>
                  <a:gd name="connsiteX26" fmla="*/ 3424062 w 7045448"/>
                  <a:gd name="connsiteY26" fmla="*/ 425512 h 1104522"/>
                  <a:gd name="connsiteX27" fmla="*/ 3722826 w 7045448"/>
                  <a:gd name="connsiteY27" fmla="*/ 407405 h 1104522"/>
                  <a:gd name="connsiteX28" fmla="*/ 4157393 w 7045448"/>
                  <a:gd name="connsiteY28" fmla="*/ 425512 h 1104522"/>
                  <a:gd name="connsiteX29" fmla="*/ 4193606 w 7045448"/>
                  <a:gd name="connsiteY29" fmla="*/ 434566 h 1104522"/>
                  <a:gd name="connsiteX30" fmla="*/ 4374676 w 7045448"/>
                  <a:gd name="connsiteY30" fmla="*/ 461726 h 1104522"/>
                  <a:gd name="connsiteX31" fmla="*/ 4709654 w 7045448"/>
                  <a:gd name="connsiteY31" fmla="*/ 479833 h 1104522"/>
                  <a:gd name="connsiteX32" fmla="*/ 4890723 w 7045448"/>
                  <a:gd name="connsiteY32" fmla="*/ 506994 h 1104522"/>
                  <a:gd name="connsiteX33" fmla="*/ 5370557 w 7045448"/>
                  <a:gd name="connsiteY33" fmla="*/ 516047 h 1104522"/>
                  <a:gd name="connsiteX34" fmla="*/ 5741749 w 7045448"/>
                  <a:gd name="connsiteY34" fmla="*/ 525100 h 1104522"/>
                  <a:gd name="connsiteX35" fmla="*/ 5959032 w 7045448"/>
                  <a:gd name="connsiteY35" fmla="*/ 534154 h 1104522"/>
                  <a:gd name="connsiteX36" fmla="*/ 6456973 w 7045448"/>
                  <a:gd name="connsiteY36" fmla="*/ 543207 h 1104522"/>
                  <a:gd name="connsiteX37" fmla="*/ 6574668 w 7045448"/>
                  <a:gd name="connsiteY37" fmla="*/ 534154 h 1104522"/>
                  <a:gd name="connsiteX38" fmla="*/ 6683309 w 7045448"/>
                  <a:gd name="connsiteY38" fmla="*/ 506994 h 1104522"/>
                  <a:gd name="connsiteX39" fmla="*/ 6710470 w 7045448"/>
                  <a:gd name="connsiteY39" fmla="*/ 479833 h 1104522"/>
                  <a:gd name="connsiteX40" fmla="*/ 6719523 w 7045448"/>
                  <a:gd name="connsiteY40" fmla="*/ 452673 h 1104522"/>
                  <a:gd name="connsiteX41" fmla="*/ 6755737 w 7045448"/>
                  <a:gd name="connsiteY41" fmla="*/ 362138 h 1104522"/>
                  <a:gd name="connsiteX42" fmla="*/ 6764791 w 7045448"/>
                  <a:gd name="connsiteY42" fmla="*/ 307817 h 1104522"/>
                  <a:gd name="connsiteX43" fmla="*/ 6782898 w 7045448"/>
                  <a:gd name="connsiteY43" fmla="*/ 271603 h 1104522"/>
                  <a:gd name="connsiteX44" fmla="*/ 6791951 w 7045448"/>
                  <a:gd name="connsiteY44" fmla="*/ 244443 h 1104522"/>
                  <a:gd name="connsiteX45" fmla="*/ 6801004 w 7045448"/>
                  <a:gd name="connsiteY45" fmla="*/ 208229 h 1104522"/>
                  <a:gd name="connsiteX46" fmla="*/ 6828165 w 7045448"/>
                  <a:gd name="connsiteY46" fmla="*/ 181069 h 1104522"/>
                  <a:gd name="connsiteX47" fmla="*/ 6900593 w 7045448"/>
                  <a:gd name="connsiteY47" fmla="*/ 144855 h 1104522"/>
                  <a:gd name="connsiteX48" fmla="*/ 6963967 w 7045448"/>
                  <a:gd name="connsiteY48" fmla="*/ 172015 h 1104522"/>
                  <a:gd name="connsiteX49" fmla="*/ 6991127 w 7045448"/>
                  <a:gd name="connsiteY49" fmla="*/ 217283 h 1104522"/>
                  <a:gd name="connsiteX50" fmla="*/ 7027341 w 7045448"/>
                  <a:gd name="connsiteY50" fmla="*/ 298764 h 1104522"/>
                  <a:gd name="connsiteX51" fmla="*/ 7036395 w 7045448"/>
                  <a:gd name="connsiteY51" fmla="*/ 334978 h 1104522"/>
                  <a:gd name="connsiteX52" fmla="*/ 7045448 w 7045448"/>
                  <a:gd name="connsiteY52" fmla="*/ 362138 h 1104522"/>
                  <a:gd name="connsiteX53" fmla="*/ 7036395 w 7045448"/>
                  <a:gd name="connsiteY53" fmla="*/ 579421 h 1104522"/>
                  <a:gd name="connsiteX54" fmla="*/ 7018288 w 7045448"/>
                  <a:gd name="connsiteY54" fmla="*/ 606582 h 1104522"/>
                  <a:gd name="connsiteX55" fmla="*/ 7009234 w 7045448"/>
                  <a:gd name="connsiteY55" fmla="*/ 660902 h 1104522"/>
                  <a:gd name="connsiteX56" fmla="*/ 6991127 w 7045448"/>
                  <a:gd name="connsiteY56" fmla="*/ 697116 h 1104522"/>
                  <a:gd name="connsiteX57" fmla="*/ 6945860 w 7045448"/>
                  <a:gd name="connsiteY57" fmla="*/ 769544 h 1104522"/>
                  <a:gd name="connsiteX58" fmla="*/ 6909646 w 7045448"/>
                  <a:gd name="connsiteY58" fmla="*/ 841972 h 1104522"/>
                  <a:gd name="connsiteX59" fmla="*/ 6873432 w 7045448"/>
                  <a:gd name="connsiteY59" fmla="*/ 851025 h 1104522"/>
                  <a:gd name="connsiteX60" fmla="*/ 6728577 w 7045448"/>
                  <a:gd name="connsiteY60" fmla="*/ 832918 h 1104522"/>
                  <a:gd name="connsiteX61" fmla="*/ 6592775 w 7045448"/>
                  <a:gd name="connsiteY61" fmla="*/ 814811 h 1104522"/>
                  <a:gd name="connsiteX62" fmla="*/ 6339278 w 7045448"/>
                  <a:gd name="connsiteY62" fmla="*/ 823865 h 1104522"/>
                  <a:gd name="connsiteX63" fmla="*/ 6203476 w 7045448"/>
                  <a:gd name="connsiteY63" fmla="*/ 841972 h 1104522"/>
                  <a:gd name="connsiteX64" fmla="*/ 6031460 w 7045448"/>
                  <a:gd name="connsiteY64" fmla="*/ 851025 h 1104522"/>
                  <a:gd name="connsiteX65" fmla="*/ 5859444 w 7045448"/>
                  <a:gd name="connsiteY65" fmla="*/ 869132 h 1104522"/>
                  <a:gd name="connsiteX66" fmla="*/ 5578787 w 7045448"/>
                  <a:gd name="connsiteY66" fmla="*/ 878186 h 1104522"/>
                  <a:gd name="connsiteX67" fmla="*/ 5415824 w 7045448"/>
                  <a:gd name="connsiteY67" fmla="*/ 887239 h 1104522"/>
                  <a:gd name="connsiteX68" fmla="*/ 5198541 w 7045448"/>
                  <a:gd name="connsiteY68" fmla="*/ 896293 h 1104522"/>
                  <a:gd name="connsiteX69" fmla="*/ 5071793 w 7045448"/>
                  <a:gd name="connsiteY69" fmla="*/ 923453 h 1104522"/>
                  <a:gd name="connsiteX70" fmla="*/ 4999365 w 7045448"/>
                  <a:gd name="connsiteY70" fmla="*/ 932506 h 1104522"/>
                  <a:gd name="connsiteX71" fmla="*/ 4945044 w 7045448"/>
                  <a:gd name="connsiteY71" fmla="*/ 941560 h 1104522"/>
                  <a:gd name="connsiteX72" fmla="*/ 4791135 w 7045448"/>
                  <a:gd name="connsiteY72" fmla="*/ 959667 h 1104522"/>
                  <a:gd name="connsiteX73" fmla="*/ 4628173 w 7045448"/>
                  <a:gd name="connsiteY73" fmla="*/ 986827 h 1104522"/>
                  <a:gd name="connsiteX74" fmla="*/ 3795254 w 7045448"/>
                  <a:gd name="connsiteY74" fmla="*/ 1004934 h 1104522"/>
                  <a:gd name="connsiteX75" fmla="*/ 3614185 w 7045448"/>
                  <a:gd name="connsiteY75" fmla="*/ 1013988 h 1104522"/>
                  <a:gd name="connsiteX76" fmla="*/ 3505543 w 7045448"/>
                  <a:gd name="connsiteY76" fmla="*/ 1023041 h 1104522"/>
                  <a:gd name="connsiteX77" fmla="*/ 3424062 w 7045448"/>
                  <a:gd name="connsiteY77" fmla="*/ 1032095 h 1104522"/>
                  <a:gd name="connsiteX78" fmla="*/ 2781266 w 7045448"/>
                  <a:gd name="connsiteY78" fmla="*/ 1059255 h 1104522"/>
                  <a:gd name="connsiteX79" fmla="*/ 2654517 w 7045448"/>
                  <a:gd name="connsiteY79" fmla="*/ 1068308 h 1104522"/>
                  <a:gd name="connsiteX80" fmla="*/ 2391967 w 7045448"/>
                  <a:gd name="connsiteY80" fmla="*/ 1077362 h 1104522"/>
                  <a:gd name="connsiteX81" fmla="*/ 2219951 w 7045448"/>
                  <a:gd name="connsiteY81" fmla="*/ 1095469 h 1104522"/>
                  <a:gd name="connsiteX82" fmla="*/ 2075096 w 7045448"/>
                  <a:gd name="connsiteY82" fmla="*/ 1104522 h 1104522"/>
                  <a:gd name="connsiteX83" fmla="*/ 1740117 w 7045448"/>
                  <a:gd name="connsiteY83" fmla="*/ 1095469 h 1104522"/>
                  <a:gd name="connsiteX84" fmla="*/ 1676743 w 7045448"/>
                  <a:gd name="connsiteY84" fmla="*/ 1077362 h 1104522"/>
                  <a:gd name="connsiteX85" fmla="*/ 1450406 w 7045448"/>
                  <a:gd name="connsiteY85" fmla="*/ 1050201 h 1104522"/>
                  <a:gd name="connsiteX86" fmla="*/ 1260284 w 7045448"/>
                  <a:gd name="connsiteY86" fmla="*/ 1041148 h 1104522"/>
                  <a:gd name="connsiteX87" fmla="*/ 988680 w 7045448"/>
                  <a:gd name="connsiteY87" fmla="*/ 1023041 h 1104522"/>
                  <a:gd name="connsiteX88" fmla="*/ 626541 w 7045448"/>
                  <a:gd name="connsiteY88" fmla="*/ 1013988 h 1104522"/>
                  <a:gd name="connsiteX89" fmla="*/ 490739 w 7045448"/>
                  <a:gd name="connsiteY89" fmla="*/ 1004934 h 1104522"/>
                  <a:gd name="connsiteX90" fmla="*/ 291563 w 7045448"/>
                  <a:gd name="connsiteY90" fmla="*/ 977774 h 1104522"/>
                  <a:gd name="connsiteX91" fmla="*/ 137654 w 7045448"/>
                  <a:gd name="connsiteY91" fmla="*/ 941560 h 1104522"/>
                  <a:gd name="connsiteX92" fmla="*/ 74280 w 7045448"/>
                  <a:gd name="connsiteY92" fmla="*/ 851025 h 1104522"/>
                  <a:gd name="connsiteX93" fmla="*/ 56173 w 7045448"/>
                  <a:gd name="connsiteY93" fmla="*/ 823865 h 1104522"/>
                  <a:gd name="connsiteX94" fmla="*/ 29012 w 7045448"/>
                  <a:gd name="connsiteY94" fmla="*/ 760491 h 1104522"/>
                  <a:gd name="connsiteX95" fmla="*/ 10905 w 7045448"/>
                  <a:gd name="connsiteY95" fmla="*/ 724277 h 1104522"/>
                  <a:gd name="connsiteX96" fmla="*/ 10905 w 7045448"/>
                  <a:gd name="connsiteY96" fmla="*/ 416459 h 1104522"/>
                  <a:gd name="connsiteX97" fmla="*/ 29012 w 7045448"/>
                  <a:gd name="connsiteY97" fmla="*/ 353085 h 1104522"/>
                  <a:gd name="connsiteX98" fmla="*/ 47119 w 7045448"/>
                  <a:gd name="connsiteY98" fmla="*/ 325924 h 1104522"/>
                  <a:gd name="connsiteX99" fmla="*/ 74280 w 7045448"/>
                  <a:gd name="connsiteY99" fmla="*/ 307817 h 1104522"/>
                  <a:gd name="connsiteX0" fmla="*/ 74280 w 7045448"/>
                  <a:gd name="connsiteY0" fmla="*/ 300272 h 1096977"/>
                  <a:gd name="connsiteX1" fmla="*/ 83333 w 7045448"/>
                  <a:gd name="connsiteY1" fmla="*/ 182577 h 1096977"/>
                  <a:gd name="connsiteX2" fmla="*/ 110494 w 7045448"/>
                  <a:gd name="connsiteY2" fmla="*/ 164470 h 1096977"/>
                  <a:gd name="connsiteX3" fmla="*/ 191975 w 7045448"/>
                  <a:gd name="connsiteY3" fmla="*/ 92043 h 1096977"/>
                  <a:gd name="connsiteX4" fmla="*/ 300616 w 7045448"/>
                  <a:gd name="connsiteY4" fmla="*/ 46775 h 1096977"/>
                  <a:gd name="connsiteX5" fmla="*/ 354937 w 7045448"/>
                  <a:gd name="connsiteY5" fmla="*/ 28668 h 1096977"/>
                  <a:gd name="connsiteX6" fmla="*/ 382098 w 7045448"/>
                  <a:gd name="connsiteY6" fmla="*/ 19615 h 1096977"/>
                  <a:gd name="connsiteX7" fmla="*/ 418311 w 7045448"/>
                  <a:gd name="connsiteY7" fmla="*/ 10561 h 1096977"/>
                  <a:gd name="connsiteX8" fmla="*/ 445472 w 7045448"/>
                  <a:gd name="connsiteY8" fmla="*/ 1508 h 1096977"/>
                  <a:gd name="connsiteX9" fmla="*/ 501844 w 7045448"/>
                  <a:gd name="connsiteY9" fmla="*/ 44787 h 1096977"/>
                  <a:gd name="connsiteX10" fmla="*/ 680862 w 7045448"/>
                  <a:gd name="connsiteY10" fmla="*/ 10561 h 1096977"/>
                  <a:gd name="connsiteX11" fmla="*/ 729668 w 7045448"/>
                  <a:gd name="connsiteY11" fmla="*/ 101829 h 1096977"/>
                  <a:gd name="connsiteX12" fmla="*/ 807610 w 7045448"/>
                  <a:gd name="connsiteY12" fmla="*/ 110150 h 1096977"/>
                  <a:gd name="connsiteX13" fmla="*/ 820485 w 7045448"/>
                  <a:gd name="connsiteY13" fmla="*/ 364066 h 1096977"/>
                  <a:gd name="connsiteX14" fmla="*/ 943412 w 7045448"/>
                  <a:gd name="connsiteY14" fmla="*/ 282165 h 1096977"/>
                  <a:gd name="connsiteX15" fmla="*/ 970573 w 7045448"/>
                  <a:gd name="connsiteY15" fmla="*/ 354593 h 1096977"/>
                  <a:gd name="connsiteX16" fmla="*/ 1015840 w 7045448"/>
                  <a:gd name="connsiteY16" fmla="*/ 399860 h 1096977"/>
                  <a:gd name="connsiteX17" fmla="*/ 1124482 w 7045448"/>
                  <a:gd name="connsiteY17" fmla="*/ 463235 h 1096977"/>
                  <a:gd name="connsiteX18" fmla="*/ 1224070 w 7045448"/>
                  <a:gd name="connsiteY18" fmla="*/ 499449 h 1096977"/>
                  <a:gd name="connsiteX19" fmla="*/ 1586208 w 7045448"/>
                  <a:gd name="connsiteY19" fmla="*/ 481342 h 1096977"/>
                  <a:gd name="connsiteX20" fmla="*/ 2075096 w 7045448"/>
                  <a:gd name="connsiteY20" fmla="*/ 472288 h 1096977"/>
                  <a:gd name="connsiteX21" fmla="*/ 2455341 w 7045448"/>
                  <a:gd name="connsiteY21" fmla="*/ 463235 h 1096977"/>
                  <a:gd name="connsiteX22" fmla="*/ 2573036 w 7045448"/>
                  <a:gd name="connsiteY22" fmla="*/ 454181 h 1096977"/>
                  <a:gd name="connsiteX23" fmla="*/ 2672624 w 7045448"/>
                  <a:gd name="connsiteY23" fmla="*/ 445128 h 1096977"/>
                  <a:gd name="connsiteX24" fmla="*/ 2908014 w 7045448"/>
                  <a:gd name="connsiteY24" fmla="*/ 436074 h 1096977"/>
                  <a:gd name="connsiteX25" fmla="*/ 3116244 w 7045448"/>
                  <a:gd name="connsiteY25" fmla="*/ 427021 h 1096977"/>
                  <a:gd name="connsiteX26" fmla="*/ 3424062 w 7045448"/>
                  <a:gd name="connsiteY26" fmla="*/ 417967 h 1096977"/>
                  <a:gd name="connsiteX27" fmla="*/ 3722826 w 7045448"/>
                  <a:gd name="connsiteY27" fmla="*/ 399860 h 1096977"/>
                  <a:gd name="connsiteX28" fmla="*/ 4157393 w 7045448"/>
                  <a:gd name="connsiteY28" fmla="*/ 417967 h 1096977"/>
                  <a:gd name="connsiteX29" fmla="*/ 4193606 w 7045448"/>
                  <a:gd name="connsiteY29" fmla="*/ 427021 h 1096977"/>
                  <a:gd name="connsiteX30" fmla="*/ 4374676 w 7045448"/>
                  <a:gd name="connsiteY30" fmla="*/ 454181 h 1096977"/>
                  <a:gd name="connsiteX31" fmla="*/ 4709654 w 7045448"/>
                  <a:gd name="connsiteY31" fmla="*/ 472288 h 1096977"/>
                  <a:gd name="connsiteX32" fmla="*/ 4890723 w 7045448"/>
                  <a:gd name="connsiteY32" fmla="*/ 499449 h 1096977"/>
                  <a:gd name="connsiteX33" fmla="*/ 5370557 w 7045448"/>
                  <a:gd name="connsiteY33" fmla="*/ 508502 h 1096977"/>
                  <a:gd name="connsiteX34" fmla="*/ 5741749 w 7045448"/>
                  <a:gd name="connsiteY34" fmla="*/ 517555 h 1096977"/>
                  <a:gd name="connsiteX35" fmla="*/ 5959032 w 7045448"/>
                  <a:gd name="connsiteY35" fmla="*/ 526609 h 1096977"/>
                  <a:gd name="connsiteX36" fmla="*/ 6456973 w 7045448"/>
                  <a:gd name="connsiteY36" fmla="*/ 535662 h 1096977"/>
                  <a:gd name="connsiteX37" fmla="*/ 6574668 w 7045448"/>
                  <a:gd name="connsiteY37" fmla="*/ 526609 h 1096977"/>
                  <a:gd name="connsiteX38" fmla="*/ 6683309 w 7045448"/>
                  <a:gd name="connsiteY38" fmla="*/ 499449 h 1096977"/>
                  <a:gd name="connsiteX39" fmla="*/ 6710470 w 7045448"/>
                  <a:gd name="connsiteY39" fmla="*/ 472288 h 1096977"/>
                  <a:gd name="connsiteX40" fmla="*/ 6719523 w 7045448"/>
                  <a:gd name="connsiteY40" fmla="*/ 445128 h 1096977"/>
                  <a:gd name="connsiteX41" fmla="*/ 6755737 w 7045448"/>
                  <a:gd name="connsiteY41" fmla="*/ 354593 h 1096977"/>
                  <a:gd name="connsiteX42" fmla="*/ 6764791 w 7045448"/>
                  <a:gd name="connsiteY42" fmla="*/ 300272 h 1096977"/>
                  <a:gd name="connsiteX43" fmla="*/ 6782898 w 7045448"/>
                  <a:gd name="connsiteY43" fmla="*/ 264058 h 1096977"/>
                  <a:gd name="connsiteX44" fmla="*/ 6791951 w 7045448"/>
                  <a:gd name="connsiteY44" fmla="*/ 236898 h 1096977"/>
                  <a:gd name="connsiteX45" fmla="*/ 6801004 w 7045448"/>
                  <a:gd name="connsiteY45" fmla="*/ 200684 h 1096977"/>
                  <a:gd name="connsiteX46" fmla="*/ 6828165 w 7045448"/>
                  <a:gd name="connsiteY46" fmla="*/ 173524 h 1096977"/>
                  <a:gd name="connsiteX47" fmla="*/ 6900593 w 7045448"/>
                  <a:gd name="connsiteY47" fmla="*/ 137310 h 1096977"/>
                  <a:gd name="connsiteX48" fmla="*/ 6963967 w 7045448"/>
                  <a:gd name="connsiteY48" fmla="*/ 164470 h 1096977"/>
                  <a:gd name="connsiteX49" fmla="*/ 6991127 w 7045448"/>
                  <a:gd name="connsiteY49" fmla="*/ 209738 h 1096977"/>
                  <a:gd name="connsiteX50" fmla="*/ 7027341 w 7045448"/>
                  <a:gd name="connsiteY50" fmla="*/ 291219 h 1096977"/>
                  <a:gd name="connsiteX51" fmla="*/ 7036395 w 7045448"/>
                  <a:gd name="connsiteY51" fmla="*/ 327433 h 1096977"/>
                  <a:gd name="connsiteX52" fmla="*/ 7045448 w 7045448"/>
                  <a:gd name="connsiteY52" fmla="*/ 354593 h 1096977"/>
                  <a:gd name="connsiteX53" fmla="*/ 7036395 w 7045448"/>
                  <a:gd name="connsiteY53" fmla="*/ 571876 h 1096977"/>
                  <a:gd name="connsiteX54" fmla="*/ 7018288 w 7045448"/>
                  <a:gd name="connsiteY54" fmla="*/ 599037 h 1096977"/>
                  <a:gd name="connsiteX55" fmla="*/ 7009234 w 7045448"/>
                  <a:gd name="connsiteY55" fmla="*/ 653357 h 1096977"/>
                  <a:gd name="connsiteX56" fmla="*/ 6991127 w 7045448"/>
                  <a:gd name="connsiteY56" fmla="*/ 689571 h 1096977"/>
                  <a:gd name="connsiteX57" fmla="*/ 6945860 w 7045448"/>
                  <a:gd name="connsiteY57" fmla="*/ 761999 h 1096977"/>
                  <a:gd name="connsiteX58" fmla="*/ 6909646 w 7045448"/>
                  <a:gd name="connsiteY58" fmla="*/ 834427 h 1096977"/>
                  <a:gd name="connsiteX59" fmla="*/ 6873432 w 7045448"/>
                  <a:gd name="connsiteY59" fmla="*/ 843480 h 1096977"/>
                  <a:gd name="connsiteX60" fmla="*/ 6728577 w 7045448"/>
                  <a:gd name="connsiteY60" fmla="*/ 825373 h 1096977"/>
                  <a:gd name="connsiteX61" fmla="*/ 6592775 w 7045448"/>
                  <a:gd name="connsiteY61" fmla="*/ 807266 h 1096977"/>
                  <a:gd name="connsiteX62" fmla="*/ 6339278 w 7045448"/>
                  <a:gd name="connsiteY62" fmla="*/ 816320 h 1096977"/>
                  <a:gd name="connsiteX63" fmla="*/ 6203476 w 7045448"/>
                  <a:gd name="connsiteY63" fmla="*/ 834427 h 1096977"/>
                  <a:gd name="connsiteX64" fmla="*/ 6031460 w 7045448"/>
                  <a:gd name="connsiteY64" fmla="*/ 843480 h 1096977"/>
                  <a:gd name="connsiteX65" fmla="*/ 5859444 w 7045448"/>
                  <a:gd name="connsiteY65" fmla="*/ 861587 h 1096977"/>
                  <a:gd name="connsiteX66" fmla="*/ 5578787 w 7045448"/>
                  <a:gd name="connsiteY66" fmla="*/ 870641 h 1096977"/>
                  <a:gd name="connsiteX67" fmla="*/ 5415824 w 7045448"/>
                  <a:gd name="connsiteY67" fmla="*/ 879694 h 1096977"/>
                  <a:gd name="connsiteX68" fmla="*/ 5198541 w 7045448"/>
                  <a:gd name="connsiteY68" fmla="*/ 888748 h 1096977"/>
                  <a:gd name="connsiteX69" fmla="*/ 5071793 w 7045448"/>
                  <a:gd name="connsiteY69" fmla="*/ 915908 h 1096977"/>
                  <a:gd name="connsiteX70" fmla="*/ 4999365 w 7045448"/>
                  <a:gd name="connsiteY70" fmla="*/ 924961 h 1096977"/>
                  <a:gd name="connsiteX71" fmla="*/ 4945044 w 7045448"/>
                  <a:gd name="connsiteY71" fmla="*/ 934015 h 1096977"/>
                  <a:gd name="connsiteX72" fmla="*/ 4791135 w 7045448"/>
                  <a:gd name="connsiteY72" fmla="*/ 952122 h 1096977"/>
                  <a:gd name="connsiteX73" fmla="*/ 4628173 w 7045448"/>
                  <a:gd name="connsiteY73" fmla="*/ 979282 h 1096977"/>
                  <a:gd name="connsiteX74" fmla="*/ 3795254 w 7045448"/>
                  <a:gd name="connsiteY74" fmla="*/ 997389 h 1096977"/>
                  <a:gd name="connsiteX75" fmla="*/ 3614185 w 7045448"/>
                  <a:gd name="connsiteY75" fmla="*/ 1006443 h 1096977"/>
                  <a:gd name="connsiteX76" fmla="*/ 3505543 w 7045448"/>
                  <a:gd name="connsiteY76" fmla="*/ 1015496 h 1096977"/>
                  <a:gd name="connsiteX77" fmla="*/ 3424062 w 7045448"/>
                  <a:gd name="connsiteY77" fmla="*/ 1024550 h 1096977"/>
                  <a:gd name="connsiteX78" fmla="*/ 2781266 w 7045448"/>
                  <a:gd name="connsiteY78" fmla="*/ 1051710 h 1096977"/>
                  <a:gd name="connsiteX79" fmla="*/ 2654517 w 7045448"/>
                  <a:gd name="connsiteY79" fmla="*/ 1060763 h 1096977"/>
                  <a:gd name="connsiteX80" fmla="*/ 2391967 w 7045448"/>
                  <a:gd name="connsiteY80" fmla="*/ 1069817 h 1096977"/>
                  <a:gd name="connsiteX81" fmla="*/ 2219951 w 7045448"/>
                  <a:gd name="connsiteY81" fmla="*/ 1087924 h 1096977"/>
                  <a:gd name="connsiteX82" fmla="*/ 2075096 w 7045448"/>
                  <a:gd name="connsiteY82" fmla="*/ 1096977 h 1096977"/>
                  <a:gd name="connsiteX83" fmla="*/ 1740117 w 7045448"/>
                  <a:gd name="connsiteY83" fmla="*/ 1087924 h 1096977"/>
                  <a:gd name="connsiteX84" fmla="*/ 1676743 w 7045448"/>
                  <a:gd name="connsiteY84" fmla="*/ 1069817 h 1096977"/>
                  <a:gd name="connsiteX85" fmla="*/ 1450406 w 7045448"/>
                  <a:gd name="connsiteY85" fmla="*/ 1042656 h 1096977"/>
                  <a:gd name="connsiteX86" fmla="*/ 1260284 w 7045448"/>
                  <a:gd name="connsiteY86" fmla="*/ 1033603 h 1096977"/>
                  <a:gd name="connsiteX87" fmla="*/ 988680 w 7045448"/>
                  <a:gd name="connsiteY87" fmla="*/ 1015496 h 1096977"/>
                  <a:gd name="connsiteX88" fmla="*/ 626541 w 7045448"/>
                  <a:gd name="connsiteY88" fmla="*/ 1006443 h 1096977"/>
                  <a:gd name="connsiteX89" fmla="*/ 490739 w 7045448"/>
                  <a:gd name="connsiteY89" fmla="*/ 997389 h 1096977"/>
                  <a:gd name="connsiteX90" fmla="*/ 291563 w 7045448"/>
                  <a:gd name="connsiteY90" fmla="*/ 970229 h 1096977"/>
                  <a:gd name="connsiteX91" fmla="*/ 137654 w 7045448"/>
                  <a:gd name="connsiteY91" fmla="*/ 934015 h 1096977"/>
                  <a:gd name="connsiteX92" fmla="*/ 74280 w 7045448"/>
                  <a:gd name="connsiteY92" fmla="*/ 843480 h 1096977"/>
                  <a:gd name="connsiteX93" fmla="*/ 56173 w 7045448"/>
                  <a:gd name="connsiteY93" fmla="*/ 816320 h 1096977"/>
                  <a:gd name="connsiteX94" fmla="*/ 29012 w 7045448"/>
                  <a:gd name="connsiteY94" fmla="*/ 752946 h 1096977"/>
                  <a:gd name="connsiteX95" fmla="*/ 10905 w 7045448"/>
                  <a:gd name="connsiteY95" fmla="*/ 716732 h 1096977"/>
                  <a:gd name="connsiteX96" fmla="*/ 10905 w 7045448"/>
                  <a:gd name="connsiteY96" fmla="*/ 408914 h 1096977"/>
                  <a:gd name="connsiteX97" fmla="*/ 29012 w 7045448"/>
                  <a:gd name="connsiteY97" fmla="*/ 345540 h 1096977"/>
                  <a:gd name="connsiteX98" fmla="*/ 47119 w 7045448"/>
                  <a:gd name="connsiteY98" fmla="*/ 318379 h 1096977"/>
                  <a:gd name="connsiteX99" fmla="*/ 74280 w 7045448"/>
                  <a:gd name="connsiteY99" fmla="*/ 300272 h 1096977"/>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418311 w 7045448"/>
                  <a:gd name="connsiteY7" fmla="*/ 121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82098 w 7045448"/>
                  <a:gd name="connsiteY6" fmla="*/ 10266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300616 w 7045448"/>
                  <a:gd name="connsiteY4" fmla="*/ 37426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91975 w 7045448"/>
                  <a:gd name="connsiteY3" fmla="*/ 82694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110494 w 7045448"/>
                  <a:gd name="connsiteY2" fmla="*/ 155121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83333 w 7045448"/>
                  <a:gd name="connsiteY1" fmla="*/ 173228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74280 w 7045448"/>
                  <a:gd name="connsiteY0" fmla="*/ 290923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74280 w 7045448"/>
                  <a:gd name="connsiteY99" fmla="*/ 290923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47119 w 7045448"/>
                  <a:gd name="connsiteY98" fmla="*/ 309030 h 1087628"/>
                  <a:gd name="connsiteX99" fmla="*/ 32270 w 7045448"/>
                  <a:gd name="connsiteY99" fmla="*/ 274177 h 1087628"/>
                  <a:gd name="connsiteX0" fmla="*/ 32270 w 7045448"/>
                  <a:gd name="connsiteY0" fmla="*/ 274177 h 1087628"/>
                  <a:gd name="connsiteX1" fmla="*/ 34320 w 7045448"/>
                  <a:gd name="connsiteY1" fmla="*/ 204627 h 1087628"/>
                  <a:gd name="connsiteX2" fmla="*/ 54481 w 7045448"/>
                  <a:gd name="connsiteY2" fmla="*/ 150935 h 1087628"/>
                  <a:gd name="connsiteX3" fmla="*/ 114957 w 7045448"/>
                  <a:gd name="connsiteY3" fmla="*/ 93161 h 1087628"/>
                  <a:gd name="connsiteX4" fmla="*/ 239935 w 7045448"/>
                  <a:gd name="connsiteY4" fmla="*/ 35332 h 1087628"/>
                  <a:gd name="connsiteX5" fmla="*/ 354937 w 7045448"/>
                  <a:gd name="connsiteY5" fmla="*/ 19319 h 1087628"/>
                  <a:gd name="connsiteX6" fmla="*/ 365761 w 7045448"/>
                  <a:gd name="connsiteY6" fmla="*/ 37478 h 1087628"/>
                  <a:gd name="connsiteX7" fmla="*/ 387970 w 7045448"/>
                  <a:gd name="connsiteY7" fmla="*/ 26332 h 1087628"/>
                  <a:gd name="connsiteX8" fmla="*/ 431468 w 7045448"/>
                  <a:gd name="connsiteY8" fmla="*/ 19372 h 1087628"/>
                  <a:gd name="connsiteX9" fmla="*/ 501844 w 7045448"/>
                  <a:gd name="connsiteY9" fmla="*/ 35438 h 1087628"/>
                  <a:gd name="connsiteX10" fmla="*/ 680862 w 7045448"/>
                  <a:gd name="connsiteY10" fmla="*/ 1212 h 1087628"/>
                  <a:gd name="connsiteX11" fmla="*/ 729668 w 7045448"/>
                  <a:gd name="connsiteY11" fmla="*/ 92480 h 1087628"/>
                  <a:gd name="connsiteX12" fmla="*/ 807610 w 7045448"/>
                  <a:gd name="connsiteY12" fmla="*/ 100801 h 1087628"/>
                  <a:gd name="connsiteX13" fmla="*/ 820485 w 7045448"/>
                  <a:gd name="connsiteY13" fmla="*/ 354717 h 1087628"/>
                  <a:gd name="connsiteX14" fmla="*/ 943412 w 7045448"/>
                  <a:gd name="connsiteY14" fmla="*/ 272816 h 1087628"/>
                  <a:gd name="connsiteX15" fmla="*/ 970573 w 7045448"/>
                  <a:gd name="connsiteY15" fmla="*/ 345244 h 1087628"/>
                  <a:gd name="connsiteX16" fmla="*/ 1015840 w 7045448"/>
                  <a:gd name="connsiteY16" fmla="*/ 390511 h 1087628"/>
                  <a:gd name="connsiteX17" fmla="*/ 1124482 w 7045448"/>
                  <a:gd name="connsiteY17" fmla="*/ 453886 h 1087628"/>
                  <a:gd name="connsiteX18" fmla="*/ 1224070 w 7045448"/>
                  <a:gd name="connsiteY18" fmla="*/ 490100 h 1087628"/>
                  <a:gd name="connsiteX19" fmla="*/ 1586208 w 7045448"/>
                  <a:gd name="connsiteY19" fmla="*/ 471993 h 1087628"/>
                  <a:gd name="connsiteX20" fmla="*/ 2075096 w 7045448"/>
                  <a:gd name="connsiteY20" fmla="*/ 462939 h 1087628"/>
                  <a:gd name="connsiteX21" fmla="*/ 2455341 w 7045448"/>
                  <a:gd name="connsiteY21" fmla="*/ 453886 h 1087628"/>
                  <a:gd name="connsiteX22" fmla="*/ 2573036 w 7045448"/>
                  <a:gd name="connsiteY22" fmla="*/ 444832 h 1087628"/>
                  <a:gd name="connsiteX23" fmla="*/ 2672624 w 7045448"/>
                  <a:gd name="connsiteY23" fmla="*/ 435779 h 1087628"/>
                  <a:gd name="connsiteX24" fmla="*/ 2908014 w 7045448"/>
                  <a:gd name="connsiteY24" fmla="*/ 426725 h 1087628"/>
                  <a:gd name="connsiteX25" fmla="*/ 3116244 w 7045448"/>
                  <a:gd name="connsiteY25" fmla="*/ 417672 h 1087628"/>
                  <a:gd name="connsiteX26" fmla="*/ 3424062 w 7045448"/>
                  <a:gd name="connsiteY26" fmla="*/ 408618 h 1087628"/>
                  <a:gd name="connsiteX27" fmla="*/ 3722826 w 7045448"/>
                  <a:gd name="connsiteY27" fmla="*/ 390511 h 1087628"/>
                  <a:gd name="connsiteX28" fmla="*/ 4157393 w 7045448"/>
                  <a:gd name="connsiteY28" fmla="*/ 408618 h 1087628"/>
                  <a:gd name="connsiteX29" fmla="*/ 4193606 w 7045448"/>
                  <a:gd name="connsiteY29" fmla="*/ 417672 h 1087628"/>
                  <a:gd name="connsiteX30" fmla="*/ 4374676 w 7045448"/>
                  <a:gd name="connsiteY30" fmla="*/ 444832 h 1087628"/>
                  <a:gd name="connsiteX31" fmla="*/ 4709654 w 7045448"/>
                  <a:gd name="connsiteY31" fmla="*/ 462939 h 1087628"/>
                  <a:gd name="connsiteX32" fmla="*/ 4890723 w 7045448"/>
                  <a:gd name="connsiteY32" fmla="*/ 490100 h 1087628"/>
                  <a:gd name="connsiteX33" fmla="*/ 5370557 w 7045448"/>
                  <a:gd name="connsiteY33" fmla="*/ 499153 h 1087628"/>
                  <a:gd name="connsiteX34" fmla="*/ 5741749 w 7045448"/>
                  <a:gd name="connsiteY34" fmla="*/ 508206 h 1087628"/>
                  <a:gd name="connsiteX35" fmla="*/ 5959032 w 7045448"/>
                  <a:gd name="connsiteY35" fmla="*/ 517260 h 1087628"/>
                  <a:gd name="connsiteX36" fmla="*/ 6456973 w 7045448"/>
                  <a:gd name="connsiteY36" fmla="*/ 526313 h 1087628"/>
                  <a:gd name="connsiteX37" fmla="*/ 6574668 w 7045448"/>
                  <a:gd name="connsiteY37" fmla="*/ 517260 h 1087628"/>
                  <a:gd name="connsiteX38" fmla="*/ 6683309 w 7045448"/>
                  <a:gd name="connsiteY38" fmla="*/ 490100 h 1087628"/>
                  <a:gd name="connsiteX39" fmla="*/ 6710470 w 7045448"/>
                  <a:gd name="connsiteY39" fmla="*/ 462939 h 1087628"/>
                  <a:gd name="connsiteX40" fmla="*/ 6719523 w 7045448"/>
                  <a:gd name="connsiteY40" fmla="*/ 435779 h 1087628"/>
                  <a:gd name="connsiteX41" fmla="*/ 6755737 w 7045448"/>
                  <a:gd name="connsiteY41" fmla="*/ 345244 h 1087628"/>
                  <a:gd name="connsiteX42" fmla="*/ 6764791 w 7045448"/>
                  <a:gd name="connsiteY42" fmla="*/ 290923 h 1087628"/>
                  <a:gd name="connsiteX43" fmla="*/ 6782898 w 7045448"/>
                  <a:gd name="connsiteY43" fmla="*/ 254709 h 1087628"/>
                  <a:gd name="connsiteX44" fmla="*/ 6791951 w 7045448"/>
                  <a:gd name="connsiteY44" fmla="*/ 227549 h 1087628"/>
                  <a:gd name="connsiteX45" fmla="*/ 6801004 w 7045448"/>
                  <a:gd name="connsiteY45" fmla="*/ 191335 h 1087628"/>
                  <a:gd name="connsiteX46" fmla="*/ 6828165 w 7045448"/>
                  <a:gd name="connsiteY46" fmla="*/ 164175 h 1087628"/>
                  <a:gd name="connsiteX47" fmla="*/ 6900593 w 7045448"/>
                  <a:gd name="connsiteY47" fmla="*/ 127961 h 1087628"/>
                  <a:gd name="connsiteX48" fmla="*/ 6963967 w 7045448"/>
                  <a:gd name="connsiteY48" fmla="*/ 155121 h 1087628"/>
                  <a:gd name="connsiteX49" fmla="*/ 6991127 w 7045448"/>
                  <a:gd name="connsiteY49" fmla="*/ 200389 h 1087628"/>
                  <a:gd name="connsiteX50" fmla="*/ 7027341 w 7045448"/>
                  <a:gd name="connsiteY50" fmla="*/ 281870 h 1087628"/>
                  <a:gd name="connsiteX51" fmla="*/ 7036395 w 7045448"/>
                  <a:gd name="connsiteY51" fmla="*/ 318084 h 1087628"/>
                  <a:gd name="connsiteX52" fmla="*/ 7045448 w 7045448"/>
                  <a:gd name="connsiteY52" fmla="*/ 345244 h 1087628"/>
                  <a:gd name="connsiteX53" fmla="*/ 7036395 w 7045448"/>
                  <a:gd name="connsiteY53" fmla="*/ 562527 h 1087628"/>
                  <a:gd name="connsiteX54" fmla="*/ 7018288 w 7045448"/>
                  <a:gd name="connsiteY54" fmla="*/ 589688 h 1087628"/>
                  <a:gd name="connsiteX55" fmla="*/ 7009234 w 7045448"/>
                  <a:gd name="connsiteY55" fmla="*/ 644008 h 1087628"/>
                  <a:gd name="connsiteX56" fmla="*/ 6991127 w 7045448"/>
                  <a:gd name="connsiteY56" fmla="*/ 680222 h 1087628"/>
                  <a:gd name="connsiteX57" fmla="*/ 6945860 w 7045448"/>
                  <a:gd name="connsiteY57" fmla="*/ 752650 h 1087628"/>
                  <a:gd name="connsiteX58" fmla="*/ 6909646 w 7045448"/>
                  <a:gd name="connsiteY58" fmla="*/ 825078 h 1087628"/>
                  <a:gd name="connsiteX59" fmla="*/ 6873432 w 7045448"/>
                  <a:gd name="connsiteY59" fmla="*/ 834131 h 1087628"/>
                  <a:gd name="connsiteX60" fmla="*/ 6728577 w 7045448"/>
                  <a:gd name="connsiteY60" fmla="*/ 816024 h 1087628"/>
                  <a:gd name="connsiteX61" fmla="*/ 6592775 w 7045448"/>
                  <a:gd name="connsiteY61" fmla="*/ 797917 h 1087628"/>
                  <a:gd name="connsiteX62" fmla="*/ 6339278 w 7045448"/>
                  <a:gd name="connsiteY62" fmla="*/ 806971 h 1087628"/>
                  <a:gd name="connsiteX63" fmla="*/ 6203476 w 7045448"/>
                  <a:gd name="connsiteY63" fmla="*/ 825078 h 1087628"/>
                  <a:gd name="connsiteX64" fmla="*/ 6031460 w 7045448"/>
                  <a:gd name="connsiteY64" fmla="*/ 834131 h 1087628"/>
                  <a:gd name="connsiteX65" fmla="*/ 5859444 w 7045448"/>
                  <a:gd name="connsiteY65" fmla="*/ 852238 h 1087628"/>
                  <a:gd name="connsiteX66" fmla="*/ 5578787 w 7045448"/>
                  <a:gd name="connsiteY66" fmla="*/ 861292 h 1087628"/>
                  <a:gd name="connsiteX67" fmla="*/ 5415824 w 7045448"/>
                  <a:gd name="connsiteY67" fmla="*/ 870345 h 1087628"/>
                  <a:gd name="connsiteX68" fmla="*/ 5198541 w 7045448"/>
                  <a:gd name="connsiteY68" fmla="*/ 879399 h 1087628"/>
                  <a:gd name="connsiteX69" fmla="*/ 5071793 w 7045448"/>
                  <a:gd name="connsiteY69" fmla="*/ 906559 h 1087628"/>
                  <a:gd name="connsiteX70" fmla="*/ 4999365 w 7045448"/>
                  <a:gd name="connsiteY70" fmla="*/ 915612 h 1087628"/>
                  <a:gd name="connsiteX71" fmla="*/ 4945044 w 7045448"/>
                  <a:gd name="connsiteY71" fmla="*/ 924666 h 1087628"/>
                  <a:gd name="connsiteX72" fmla="*/ 4791135 w 7045448"/>
                  <a:gd name="connsiteY72" fmla="*/ 942773 h 1087628"/>
                  <a:gd name="connsiteX73" fmla="*/ 4628173 w 7045448"/>
                  <a:gd name="connsiteY73" fmla="*/ 969933 h 1087628"/>
                  <a:gd name="connsiteX74" fmla="*/ 3795254 w 7045448"/>
                  <a:gd name="connsiteY74" fmla="*/ 988040 h 1087628"/>
                  <a:gd name="connsiteX75" fmla="*/ 3614185 w 7045448"/>
                  <a:gd name="connsiteY75" fmla="*/ 997094 h 1087628"/>
                  <a:gd name="connsiteX76" fmla="*/ 3505543 w 7045448"/>
                  <a:gd name="connsiteY76" fmla="*/ 1006147 h 1087628"/>
                  <a:gd name="connsiteX77" fmla="*/ 3424062 w 7045448"/>
                  <a:gd name="connsiteY77" fmla="*/ 1015201 h 1087628"/>
                  <a:gd name="connsiteX78" fmla="*/ 2781266 w 7045448"/>
                  <a:gd name="connsiteY78" fmla="*/ 1042361 h 1087628"/>
                  <a:gd name="connsiteX79" fmla="*/ 2654517 w 7045448"/>
                  <a:gd name="connsiteY79" fmla="*/ 1051414 h 1087628"/>
                  <a:gd name="connsiteX80" fmla="*/ 2391967 w 7045448"/>
                  <a:gd name="connsiteY80" fmla="*/ 1060468 h 1087628"/>
                  <a:gd name="connsiteX81" fmla="*/ 2219951 w 7045448"/>
                  <a:gd name="connsiteY81" fmla="*/ 1078575 h 1087628"/>
                  <a:gd name="connsiteX82" fmla="*/ 2075096 w 7045448"/>
                  <a:gd name="connsiteY82" fmla="*/ 1087628 h 1087628"/>
                  <a:gd name="connsiteX83" fmla="*/ 1740117 w 7045448"/>
                  <a:gd name="connsiteY83" fmla="*/ 1078575 h 1087628"/>
                  <a:gd name="connsiteX84" fmla="*/ 1676743 w 7045448"/>
                  <a:gd name="connsiteY84" fmla="*/ 1060468 h 1087628"/>
                  <a:gd name="connsiteX85" fmla="*/ 1450406 w 7045448"/>
                  <a:gd name="connsiteY85" fmla="*/ 1033307 h 1087628"/>
                  <a:gd name="connsiteX86" fmla="*/ 1260284 w 7045448"/>
                  <a:gd name="connsiteY86" fmla="*/ 1024254 h 1087628"/>
                  <a:gd name="connsiteX87" fmla="*/ 988680 w 7045448"/>
                  <a:gd name="connsiteY87" fmla="*/ 1006147 h 1087628"/>
                  <a:gd name="connsiteX88" fmla="*/ 626541 w 7045448"/>
                  <a:gd name="connsiteY88" fmla="*/ 997094 h 1087628"/>
                  <a:gd name="connsiteX89" fmla="*/ 490739 w 7045448"/>
                  <a:gd name="connsiteY89" fmla="*/ 988040 h 1087628"/>
                  <a:gd name="connsiteX90" fmla="*/ 291563 w 7045448"/>
                  <a:gd name="connsiteY90" fmla="*/ 960880 h 1087628"/>
                  <a:gd name="connsiteX91" fmla="*/ 137654 w 7045448"/>
                  <a:gd name="connsiteY91" fmla="*/ 924666 h 1087628"/>
                  <a:gd name="connsiteX92" fmla="*/ 74280 w 7045448"/>
                  <a:gd name="connsiteY92" fmla="*/ 834131 h 1087628"/>
                  <a:gd name="connsiteX93" fmla="*/ 56173 w 7045448"/>
                  <a:gd name="connsiteY93" fmla="*/ 806971 h 1087628"/>
                  <a:gd name="connsiteX94" fmla="*/ 29012 w 7045448"/>
                  <a:gd name="connsiteY94" fmla="*/ 743597 h 1087628"/>
                  <a:gd name="connsiteX95" fmla="*/ 10905 w 7045448"/>
                  <a:gd name="connsiteY95" fmla="*/ 707383 h 1087628"/>
                  <a:gd name="connsiteX96" fmla="*/ 10905 w 7045448"/>
                  <a:gd name="connsiteY96" fmla="*/ 399565 h 1087628"/>
                  <a:gd name="connsiteX97" fmla="*/ 29012 w 7045448"/>
                  <a:gd name="connsiteY97" fmla="*/ 336191 h 1087628"/>
                  <a:gd name="connsiteX98" fmla="*/ 16778 w 7045448"/>
                  <a:gd name="connsiteY98" fmla="*/ 311124 h 1087628"/>
                  <a:gd name="connsiteX99" fmla="*/ 32270 w 7045448"/>
                  <a:gd name="connsiteY99" fmla="*/ 274177 h 1087628"/>
                  <a:gd name="connsiteX0" fmla="*/ 27919 w 7041097"/>
                  <a:gd name="connsiteY0" fmla="*/ 274177 h 1087628"/>
                  <a:gd name="connsiteX1" fmla="*/ 29969 w 7041097"/>
                  <a:gd name="connsiteY1" fmla="*/ 204627 h 1087628"/>
                  <a:gd name="connsiteX2" fmla="*/ 50130 w 7041097"/>
                  <a:gd name="connsiteY2" fmla="*/ 150935 h 1087628"/>
                  <a:gd name="connsiteX3" fmla="*/ 110606 w 7041097"/>
                  <a:gd name="connsiteY3" fmla="*/ 93161 h 1087628"/>
                  <a:gd name="connsiteX4" fmla="*/ 235584 w 7041097"/>
                  <a:gd name="connsiteY4" fmla="*/ 35332 h 1087628"/>
                  <a:gd name="connsiteX5" fmla="*/ 350586 w 7041097"/>
                  <a:gd name="connsiteY5" fmla="*/ 19319 h 1087628"/>
                  <a:gd name="connsiteX6" fmla="*/ 361410 w 7041097"/>
                  <a:gd name="connsiteY6" fmla="*/ 37478 h 1087628"/>
                  <a:gd name="connsiteX7" fmla="*/ 383619 w 7041097"/>
                  <a:gd name="connsiteY7" fmla="*/ 26332 h 1087628"/>
                  <a:gd name="connsiteX8" fmla="*/ 427117 w 7041097"/>
                  <a:gd name="connsiteY8" fmla="*/ 19372 h 1087628"/>
                  <a:gd name="connsiteX9" fmla="*/ 497493 w 7041097"/>
                  <a:gd name="connsiteY9" fmla="*/ 35438 h 1087628"/>
                  <a:gd name="connsiteX10" fmla="*/ 676511 w 7041097"/>
                  <a:gd name="connsiteY10" fmla="*/ 1212 h 1087628"/>
                  <a:gd name="connsiteX11" fmla="*/ 725317 w 7041097"/>
                  <a:gd name="connsiteY11" fmla="*/ 92480 h 1087628"/>
                  <a:gd name="connsiteX12" fmla="*/ 803259 w 7041097"/>
                  <a:gd name="connsiteY12" fmla="*/ 100801 h 1087628"/>
                  <a:gd name="connsiteX13" fmla="*/ 816134 w 7041097"/>
                  <a:gd name="connsiteY13" fmla="*/ 354717 h 1087628"/>
                  <a:gd name="connsiteX14" fmla="*/ 939061 w 7041097"/>
                  <a:gd name="connsiteY14" fmla="*/ 272816 h 1087628"/>
                  <a:gd name="connsiteX15" fmla="*/ 966222 w 7041097"/>
                  <a:gd name="connsiteY15" fmla="*/ 345244 h 1087628"/>
                  <a:gd name="connsiteX16" fmla="*/ 1011489 w 7041097"/>
                  <a:gd name="connsiteY16" fmla="*/ 390511 h 1087628"/>
                  <a:gd name="connsiteX17" fmla="*/ 1120131 w 7041097"/>
                  <a:gd name="connsiteY17" fmla="*/ 453886 h 1087628"/>
                  <a:gd name="connsiteX18" fmla="*/ 1219719 w 7041097"/>
                  <a:gd name="connsiteY18" fmla="*/ 490100 h 1087628"/>
                  <a:gd name="connsiteX19" fmla="*/ 1581857 w 7041097"/>
                  <a:gd name="connsiteY19" fmla="*/ 471993 h 1087628"/>
                  <a:gd name="connsiteX20" fmla="*/ 2070745 w 7041097"/>
                  <a:gd name="connsiteY20" fmla="*/ 462939 h 1087628"/>
                  <a:gd name="connsiteX21" fmla="*/ 2450990 w 7041097"/>
                  <a:gd name="connsiteY21" fmla="*/ 453886 h 1087628"/>
                  <a:gd name="connsiteX22" fmla="*/ 2568685 w 7041097"/>
                  <a:gd name="connsiteY22" fmla="*/ 444832 h 1087628"/>
                  <a:gd name="connsiteX23" fmla="*/ 2668273 w 7041097"/>
                  <a:gd name="connsiteY23" fmla="*/ 435779 h 1087628"/>
                  <a:gd name="connsiteX24" fmla="*/ 2903663 w 7041097"/>
                  <a:gd name="connsiteY24" fmla="*/ 426725 h 1087628"/>
                  <a:gd name="connsiteX25" fmla="*/ 3111893 w 7041097"/>
                  <a:gd name="connsiteY25" fmla="*/ 417672 h 1087628"/>
                  <a:gd name="connsiteX26" fmla="*/ 3419711 w 7041097"/>
                  <a:gd name="connsiteY26" fmla="*/ 408618 h 1087628"/>
                  <a:gd name="connsiteX27" fmla="*/ 3718475 w 7041097"/>
                  <a:gd name="connsiteY27" fmla="*/ 390511 h 1087628"/>
                  <a:gd name="connsiteX28" fmla="*/ 4153042 w 7041097"/>
                  <a:gd name="connsiteY28" fmla="*/ 408618 h 1087628"/>
                  <a:gd name="connsiteX29" fmla="*/ 4189255 w 7041097"/>
                  <a:gd name="connsiteY29" fmla="*/ 417672 h 1087628"/>
                  <a:gd name="connsiteX30" fmla="*/ 4370325 w 7041097"/>
                  <a:gd name="connsiteY30" fmla="*/ 444832 h 1087628"/>
                  <a:gd name="connsiteX31" fmla="*/ 4705303 w 7041097"/>
                  <a:gd name="connsiteY31" fmla="*/ 462939 h 1087628"/>
                  <a:gd name="connsiteX32" fmla="*/ 4886372 w 7041097"/>
                  <a:gd name="connsiteY32" fmla="*/ 490100 h 1087628"/>
                  <a:gd name="connsiteX33" fmla="*/ 5366206 w 7041097"/>
                  <a:gd name="connsiteY33" fmla="*/ 499153 h 1087628"/>
                  <a:gd name="connsiteX34" fmla="*/ 5737398 w 7041097"/>
                  <a:gd name="connsiteY34" fmla="*/ 508206 h 1087628"/>
                  <a:gd name="connsiteX35" fmla="*/ 5954681 w 7041097"/>
                  <a:gd name="connsiteY35" fmla="*/ 517260 h 1087628"/>
                  <a:gd name="connsiteX36" fmla="*/ 6452622 w 7041097"/>
                  <a:gd name="connsiteY36" fmla="*/ 526313 h 1087628"/>
                  <a:gd name="connsiteX37" fmla="*/ 6570317 w 7041097"/>
                  <a:gd name="connsiteY37" fmla="*/ 517260 h 1087628"/>
                  <a:gd name="connsiteX38" fmla="*/ 6678958 w 7041097"/>
                  <a:gd name="connsiteY38" fmla="*/ 490100 h 1087628"/>
                  <a:gd name="connsiteX39" fmla="*/ 6706119 w 7041097"/>
                  <a:gd name="connsiteY39" fmla="*/ 462939 h 1087628"/>
                  <a:gd name="connsiteX40" fmla="*/ 6715172 w 7041097"/>
                  <a:gd name="connsiteY40" fmla="*/ 435779 h 1087628"/>
                  <a:gd name="connsiteX41" fmla="*/ 6751386 w 7041097"/>
                  <a:gd name="connsiteY41" fmla="*/ 345244 h 1087628"/>
                  <a:gd name="connsiteX42" fmla="*/ 6760440 w 7041097"/>
                  <a:gd name="connsiteY42" fmla="*/ 290923 h 1087628"/>
                  <a:gd name="connsiteX43" fmla="*/ 6778547 w 7041097"/>
                  <a:gd name="connsiteY43" fmla="*/ 254709 h 1087628"/>
                  <a:gd name="connsiteX44" fmla="*/ 6787600 w 7041097"/>
                  <a:gd name="connsiteY44" fmla="*/ 227549 h 1087628"/>
                  <a:gd name="connsiteX45" fmla="*/ 6796653 w 7041097"/>
                  <a:gd name="connsiteY45" fmla="*/ 191335 h 1087628"/>
                  <a:gd name="connsiteX46" fmla="*/ 6823814 w 7041097"/>
                  <a:gd name="connsiteY46" fmla="*/ 164175 h 1087628"/>
                  <a:gd name="connsiteX47" fmla="*/ 6896242 w 7041097"/>
                  <a:gd name="connsiteY47" fmla="*/ 127961 h 1087628"/>
                  <a:gd name="connsiteX48" fmla="*/ 6959616 w 7041097"/>
                  <a:gd name="connsiteY48" fmla="*/ 155121 h 1087628"/>
                  <a:gd name="connsiteX49" fmla="*/ 6986776 w 7041097"/>
                  <a:gd name="connsiteY49" fmla="*/ 200389 h 1087628"/>
                  <a:gd name="connsiteX50" fmla="*/ 7022990 w 7041097"/>
                  <a:gd name="connsiteY50" fmla="*/ 281870 h 1087628"/>
                  <a:gd name="connsiteX51" fmla="*/ 7032044 w 7041097"/>
                  <a:gd name="connsiteY51" fmla="*/ 318084 h 1087628"/>
                  <a:gd name="connsiteX52" fmla="*/ 7041097 w 7041097"/>
                  <a:gd name="connsiteY52" fmla="*/ 345244 h 1087628"/>
                  <a:gd name="connsiteX53" fmla="*/ 7032044 w 7041097"/>
                  <a:gd name="connsiteY53" fmla="*/ 562527 h 1087628"/>
                  <a:gd name="connsiteX54" fmla="*/ 7013937 w 7041097"/>
                  <a:gd name="connsiteY54" fmla="*/ 589688 h 1087628"/>
                  <a:gd name="connsiteX55" fmla="*/ 7004883 w 7041097"/>
                  <a:gd name="connsiteY55" fmla="*/ 644008 h 1087628"/>
                  <a:gd name="connsiteX56" fmla="*/ 6986776 w 7041097"/>
                  <a:gd name="connsiteY56" fmla="*/ 680222 h 1087628"/>
                  <a:gd name="connsiteX57" fmla="*/ 6941509 w 7041097"/>
                  <a:gd name="connsiteY57" fmla="*/ 752650 h 1087628"/>
                  <a:gd name="connsiteX58" fmla="*/ 6905295 w 7041097"/>
                  <a:gd name="connsiteY58" fmla="*/ 825078 h 1087628"/>
                  <a:gd name="connsiteX59" fmla="*/ 6869081 w 7041097"/>
                  <a:gd name="connsiteY59" fmla="*/ 834131 h 1087628"/>
                  <a:gd name="connsiteX60" fmla="*/ 6724226 w 7041097"/>
                  <a:gd name="connsiteY60" fmla="*/ 816024 h 1087628"/>
                  <a:gd name="connsiteX61" fmla="*/ 6588424 w 7041097"/>
                  <a:gd name="connsiteY61" fmla="*/ 797917 h 1087628"/>
                  <a:gd name="connsiteX62" fmla="*/ 6334927 w 7041097"/>
                  <a:gd name="connsiteY62" fmla="*/ 806971 h 1087628"/>
                  <a:gd name="connsiteX63" fmla="*/ 6199125 w 7041097"/>
                  <a:gd name="connsiteY63" fmla="*/ 825078 h 1087628"/>
                  <a:gd name="connsiteX64" fmla="*/ 6027109 w 7041097"/>
                  <a:gd name="connsiteY64" fmla="*/ 834131 h 1087628"/>
                  <a:gd name="connsiteX65" fmla="*/ 5855093 w 7041097"/>
                  <a:gd name="connsiteY65" fmla="*/ 852238 h 1087628"/>
                  <a:gd name="connsiteX66" fmla="*/ 5574436 w 7041097"/>
                  <a:gd name="connsiteY66" fmla="*/ 861292 h 1087628"/>
                  <a:gd name="connsiteX67" fmla="*/ 5411473 w 7041097"/>
                  <a:gd name="connsiteY67" fmla="*/ 870345 h 1087628"/>
                  <a:gd name="connsiteX68" fmla="*/ 5194190 w 7041097"/>
                  <a:gd name="connsiteY68" fmla="*/ 879399 h 1087628"/>
                  <a:gd name="connsiteX69" fmla="*/ 5067442 w 7041097"/>
                  <a:gd name="connsiteY69" fmla="*/ 906559 h 1087628"/>
                  <a:gd name="connsiteX70" fmla="*/ 4995014 w 7041097"/>
                  <a:gd name="connsiteY70" fmla="*/ 915612 h 1087628"/>
                  <a:gd name="connsiteX71" fmla="*/ 4940693 w 7041097"/>
                  <a:gd name="connsiteY71" fmla="*/ 924666 h 1087628"/>
                  <a:gd name="connsiteX72" fmla="*/ 4786784 w 7041097"/>
                  <a:gd name="connsiteY72" fmla="*/ 942773 h 1087628"/>
                  <a:gd name="connsiteX73" fmla="*/ 4623822 w 7041097"/>
                  <a:gd name="connsiteY73" fmla="*/ 969933 h 1087628"/>
                  <a:gd name="connsiteX74" fmla="*/ 3790903 w 7041097"/>
                  <a:gd name="connsiteY74" fmla="*/ 988040 h 1087628"/>
                  <a:gd name="connsiteX75" fmla="*/ 3609834 w 7041097"/>
                  <a:gd name="connsiteY75" fmla="*/ 997094 h 1087628"/>
                  <a:gd name="connsiteX76" fmla="*/ 3501192 w 7041097"/>
                  <a:gd name="connsiteY76" fmla="*/ 1006147 h 1087628"/>
                  <a:gd name="connsiteX77" fmla="*/ 3419711 w 7041097"/>
                  <a:gd name="connsiteY77" fmla="*/ 1015201 h 1087628"/>
                  <a:gd name="connsiteX78" fmla="*/ 2776915 w 7041097"/>
                  <a:gd name="connsiteY78" fmla="*/ 1042361 h 1087628"/>
                  <a:gd name="connsiteX79" fmla="*/ 2650166 w 7041097"/>
                  <a:gd name="connsiteY79" fmla="*/ 1051414 h 1087628"/>
                  <a:gd name="connsiteX80" fmla="*/ 2387616 w 7041097"/>
                  <a:gd name="connsiteY80" fmla="*/ 1060468 h 1087628"/>
                  <a:gd name="connsiteX81" fmla="*/ 2215600 w 7041097"/>
                  <a:gd name="connsiteY81" fmla="*/ 1078575 h 1087628"/>
                  <a:gd name="connsiteX82" fmla="*/ 2070745 w 7041097"/>
                  <a:gd name="connsiteY82" fmla="*/ 1087628 h 1087628"/>
                  <a:gd name="connsiteX83" fmla="*/ 1735766 w 7041097"/>
                  <a:gd name="connsiteY83" fmla="*/ 1078575 h 1087628"/>
                  <a:gd name="connsiteX84" fmla="*/ 1672392 w 7041097"/>
                  <a:gd name="connsiteY84" fmla="*/ 1060468 h 1087628"/>
                  <a:gd name="connsiteX85" fmla="*/ 1446055 w 7041097"/>
                  <a:gd name="connsiteY85" fmla="*/ 1033307 h 1087628"/>
                  <a:gd name="connsiteX86" fmla="*/ 1255933 w 7041097"/>
                  <a:gd name="connsiteY86" fmla="*/ 1024254 h 1087628"/>
                  <a:gd name="connsiteX87" fmla="*/ 984329 w 7041097"/>
                  <a:gd name="connsiteY87" fmla="*/ 1006147 h 1087628"/>
                  <a:gd name="connsiteX88" fmla="*/ 622190 w 7041097"/>
                  <a:gd name="connsiteY88" fmla="*/ 997094 h 1087628"/>
                  <a:gd name="connsiteX89" fmla="*/ 486388 w 7041097"/>
                  <a:gd name="connsiteY89" fmla="*/ 988040 h 1087628"/>
                  <a:gd name="connsiteX90" fmla="*/ 287212 w 7041097"/>
                  <a:gd name="connsiteY90" fmla="*/ 960880 h 1087628"/>
                  <a:gd name="connsiteX91" fmla="*/ 133303 w 7041097"/>
                  <a:gd name="connsiteY91" fmla="*/ 924666 h 1087628"/>
                  <a:gd name="connsiteX92" fmla="*/ 69929 w 7041097"/>
                  <a:gd name="connsiteY92" fmla="*/ 834131 h 1087628"/>
                  <a:gd name="connsiteX93" fmla="*/ 51822 w 7041097"/>
                  <a:gd name="connsiteY93" fmla="*/ 806971 h 1087628"/>
                  <a:gd name="connsiteX94" fmla="*/ 24661 w 7041097"/>
                  <a:gd name="connsiteY94" fmla="*/ 743597 h 1087628"/>
                  <a:gd name="connsiteX95" fmla="*/ 6554 w 7041097"/>
                  <a:gd name="connsiteY95" fmla="*/ 707383 h 1087628"/>
                  <a:gd name="connsiteX96" fmla="*/ 6554 w 7041097"/>
                  <a:gd name="connsiteY96" fmla="*/ 399565 h 1087628"/>
                  <a:gd name="connsiteX97" fmla="*/ 1322 w 7041097"/>
                  <a:gd name="connsiteY97" fmla="*/ 359217 h 1087628"/>
                  <a:gd name="connsiteX98" fmla="*/ 12427 w 7041097"/>
                  <a:gd name="connsiteY98" fmla="*/ 311124 h 1087628"/>
                  <a:gd name="connsiteX99" fmla="*/ 27919 w 7041097"/>
                  <a:gd name="connsiteY99" fmla="*/ 274177 h 1087628"/>
                  <a:gd name="connsiteX0" fmla="*/ 42415 w 7055593"/>
                  <a:gd name="connsiteY0" fmla="*/ 274177 h 1087628"/>
                  <a:gd name="connsiteX1" fmla="*/ 44465 w 7055593"/>
                  <a:gd name="connsiteY1" fmla="*/ 204627 h 1087628"/>
                  <a:gd name="connsiteX2" fmla="*/ 64626 w 7055593"/>
                  <a:gd name="connsiteY2" fmla="*/ 150935 h 1087628"/>
                  <a:gd name="connsiteX3" fmla="*/ 125102 w 7055593"/>
                  <a:gd name="connsiteY3" fmla="*/ 93161 h 1087628"/>
                  <a:gd name="connsiteX4" fmla="*/ 250080 w 7055593"/>
                  <a:gd name="connsiteY4" fmla="*/ 35332 h 1087628"/>
                  <a:gd name="connsiteX5" fmla="*/ 365082 w 7055593"/>
                  <a:gd name="connsiteY5" fmla="*/ 19319 h 1087628"/>
                  <a:gd name="connsiteX6" fmla="*/ 375906 w 7055593"/>
                  <a:gd name="connsiteY6" fmla="*/ 37478 h 1087628"/>
                  <a:gd name="connsiteX7" fmla="*/ 398115 w 7055593"/>
                  <a:gd name="connsiteY7" fmla="*/ 26332 h 1087628"/>
                  <a:gd name="connsiteX8" fmla="*/ 441613 w 7055593"/>
                  <a:gd name="connsiteY8" fmla="*/ 19372 h 1087628"/>
                  <a:gd name="connsiteX9" fmla="*/ 511989 w 7055593"/>
                  <a:gd name="connsiteY9" fmla="*/ 35438 h 1087628"/>
                  <a:gd name="connsiteX10" fmla="*/ 691007 w 7055593"/>
                  <a:gd name="connsiteY10" fmla="*/ 1212 h 1087628"/>
                  <a:gd name="connsiteX11" fmla="*/ 739813 w 7055593"/>
                  <a:gd name="connsiteY11" fmla="*/ 92480 h 1087628"/>
                  <a:gd name="connsiteX12" fmla="*/ 817755 w 7055593"/>
                  <a:gd name="connsiteY12" fmla="*/ 100801 h 1087628"/>
                  <a:gd name="connsiteX13" fmla="*/ 830630 w 7055593"/>
                  <a:gd name="connsiteY13" fmla="*/ 354717 h 1087628"/>
                  <a:gd name="connsiteX14" fmla="*/ 953557 w 7055593"/>
                  <a:gd name="connsiteY14" fmla="*/ 272816 h 1087628"/>
                  <a:gd name="connsiteX15" fmla="*/ 980718 w 7055593"/>
                  <a:gd name="connsiteY15" fmla="*/ 345244 h 1087628"/>
                  <a:gd name="connsiteX16" fmla="*/ 1025985 w 7055593"/>
                  <a:gd name="connsiteY16" fmla="*/ 390511 h 1087628"/>
                  <a:gd name="connsiteX17" fmla="*/ 1134627 w 7055593"/>
                  <a:gd name="connsiteY17" fmla="*/ 453886 h 1087628"/>
                  <a:gd name="connsiteX18" fmla="*/ 1234215 w 7055593"/>
                  <a:gd name="connsiteY18" fmla="*/ 490100 h 1087628"/>
                  <a:gd name="connsiteX19" fmla="*/ 1596353 w 7055593"/>
                  <a:gd name="connsiteY19" fmla="*/ 471993 h 1087628"/>
                  <a:gd name="connsiteX20" fmla="*/ 2085241 w 7055593"/>
                  <a:gd name="connsiteY20" fmla="*/ 462939 h 1087628"/>
                  <a:gd name="connsiteX21" fmla="*/ 2465486 w 7055593"/>
                  <a:gd name="connsiteY21" fmla="*/ 453886 h 1087628"/>
                  <a:gd name="connsiteX22" fmla="*/ 2583181 w 7055593"/>
                  <a:gd name="connsiteY22" fmla="*/ 444832 h 1087628"/>
                  <a:gd name="connsiteX23" fmla="*/ 2682769 w 7055593"/>
                  <a:gd name="connsiteY23" fmla="*/ 435779 h 1087628"/>
                  <a:gd name="connsiteX24" fmla="*/ 2918159 w 7055593"/>
                  <a:gd name="connsiteY24" fmla="*/ 426725 h 1087628"/>
                  <a:gd name="connsiteX25" fmla="*/ 3126389 w 7055593"/>
                  <a:gd name="connsiteY25" fmla="*/ 417672 h 1087628"/>
                  <a:gd name="connsiteX26" fmla="*/ 3434207 w 7055593"/>
                  <a:gd name="connsiteY26" fmla="*/ 408618 h 1087628"/>
                  <a:gd name="connsiteX27" fmla="*/ 3732971 w 7055593"/>
                  <a:gd name="connsiteY27" fmla="*/ 390511 h 1087628"/>
                  <a:gd name="connsiteX28" fmla="*/ 4167538 w 7055593"/>
                  <a:gd name="connsiteY28" fmla="*/ 408618 h 1087628"/>
                  <a:gd name="connsiteX29" fmla="*/ 4203751 w 7055593"/>
                  <a:gd name="connsiteY29" fmla="*/ 417672 h 1087628"/>
                  <a:gd name="connsiteX30" fmla="*/ 4384821 w 7055593"/>
                  <a:gd name="connsiteY30" fmla="*/ 444832 h 1087628"/>
                  <a:gd name="connsiteX31" fmla="*/ 4719799 w 7055593"/>
                  <a:gd name="connsiteY31" fmla="*/ 462939 h 1087628"/>
                  <a:gd name="connsiteX32" fmla="*/ 4900868 w 7055593"/>
                  <a:gd name="connsiteY32" fmla="*/ 490100 h 1087628"/>
                  <a:gd name="connsiteX33" fmla="*/ 5380702 w 7055593"/>
                  <a:gd name="connsiteY33" fmla="*/ 499153 h 1087628"/>
                  <a:gd name="connsiteX34" fmla="*/ 5751894 w 7055593"/>
                  <a:gd name="connsiteY34" fmla="*/ 508206 h 1087628"/>
                  <a:gd name="connsiteX35" fmla="*/ 5969177 w 7055593"/>
                  <a:gd name="connsiteY35" fmla="*/ 517260 h 1087628"/>
                  <a:gd name="connsiteX36" fmla="*/ 6467118 w 7055593"/>
                  <a:gd name="connsiteY36" fmla="*/ 526313 h 1087628"/>
                  <a:gd name="connsiteX37" fmla="*/ 6584813 w 7055593"/>
                  <a:gd name="connsiteY37" fmla="*/ 517260 h 1087628"/>
                  <a:gd name="connsiteX38" fmla="*/ 6693454 w 7055593"/>
                  <a:gd name="connsiteY38" fmla="*/ 490100 h 1087628"/>
                  <a:gd name="connsiteX39" fmla="*/ 6720615 w 7055593"/>
                  <a:gd name="connsiteY39" fmla="*/ 462939 h 1087628"/>
                  <a:gd name="connsiteX40" fmla="*/ 6729668 w 7055593"/>
                  <a:gd name="connsiteY40" fmla="*/ 435779 h 1087628"/>
                  <a:gd name="connsiteX41" fmla="*/ 6765882 w 7055593"/>
                  <a:gd name="connsiteY41" fmla="*/ 345244 h 1087628"/>
                  <a:gd name="connsiteX42" fmla="*/ 6774936 w 7055593"/>
                  <a:gd name="connsiteY42" fmla="*/ 290923 h 1087628"/>
                  <a:gd name="connsiteX43" fmla="*/ 6793043 w 7055593"/>
                  <a:gd name="connsiteY43" fmla="*/ 254709 h 1087628"/>
                  <a:gd name="connsiteX44" fmla="*/ 6802096 w 7055593"/>
                  <a:gd name="connsiteY44" fmla="*/ 227549 h 1087628"/>
                  <a:gd name="connsiteX45" fmla="*/ 6811149 w 7055593"/>
                  <a:gd name="connsiteY45" fmla="*/ 191335 h 1087628"/>
                  <a:gd name="connsiteX46" fmla="*/ 6838310 w 7055593"/>
                  <a:gd name="connsiteY46" fmla="*/ 164175 h 1087628"/>
                  <a:gd name="connsiteX47" fmla="*/ 6910738 w 7055593"/>
                  <a:gd name="connsiteY47" fmla="*/ 127961 h 1087628"/>
                  <a:gd name="connsiteX48" fmla="*/ 6974112 w 7055593"/>
                  <a:gd name="connsiteY48" fmla="*/ 155121 h 1087628"/>
                  <a:gd name="connsiteX49" fmla="*/ 7001272 w 7055593"/>
                  <a:gd name="connsiteY49" fmla="*/ 200389 h 1087628"/>
                  <a:gd name="connsiteX50" fmla="*/ 7037486 w 7055593"/>
                  <a:gd name="connsiteY50" fmla="*/ 281870 h 1087628"/>
                  <a:gd name="connsiteX51" fmla="*/ 7046540 w 7055593"/>
                  <a:gd name="connsiteY51" fmla="*/ 318084 h 1087628"/>
                  <a:gd name="connsiteX52" fmla="*/ 7055593 w 7055593"/>
                  <a:gd name="connsiteY52" fmla="*/ 345244 h 1087628"/>
                  <a:gd name="connsiteX53" fmla="*/ 7046540 w 7055593"/>
                  <a:gd name="connsiteY53" fmla="*/ 562527 h 1087628"/>
                  <a:gd name="connsiteX54" fmla="*/ 7028433 w 7055593"/>
                  <a:gd name="connsiteY54" fmla="*/ 589688 h 1087628"/>
                  <a:gd name="connsiteX55" fmla="*/ 7019379 w 7055593"/>
                  <a:gd name="connsiteY55" fmla="*/ 644008 h 1087628"/>
                  <a:gd name="connsiteX56" fmla="*/ 7001272 w 7055593"/>
                  <a:gd name="connsiteY56" fmla="*/ 680222 h 1087628"/>
                  <a:gd name="connsiteX57" fmla="*/ 6956005 w 7055593"/>
                  <a:gd name="connsiteY57" fmla="*/ 752650 h 1087628"/>
                  <a:gd name="connsiteX58" fmla="*/ 6919791 w 7055593"/>
                  <a:gd name="connsiteY58" fmla="*/ 825078 h 1087628"/>
                  <a:gd name="connsiteX59" fmla="*/ 6883577 w 7055593"/>
                  <a:gd name="connsiteY59" fmla="*/ 834131 h 1087628"/>
                  <a:gd name="connsiteX60" fmla="*/ 6738722 w 7055593"/>
                  <a:gd name="connsiteY60" fmla="*/ 816024 h 1087628"/>
                  <a:gd name="connsiteX61" fmla="*/ 6602920 w 7055593"/>
                  <a:gd name="connsiteY61" fmla="*/ 797917 h 1087628"/>
                  <a:gd name="connsiteX62" fmla="*/ 6349423 w 7055593"/>
                  <a:gd name="connsiteY62" fmla="*/ 806971 h 1087628"/>
                  <a:gd name="connsiteX63" fmla="*/ 6213621 w 7055593"/>
                  <a:gd name="connsiteY63" fmla="*/ 825078 h 1087628"/>
                  <a:gd name="connsiteX64" fmla="*/ 6041605 w 7055593"/>
                  <a:gd name="connsiteY64" fmla="*/ 834131 h 1087628"/>
                  <a:gd name="connsiteX65" fmla="*/ 5869589 w 7055593"/>
                  <a:gd name="connsiteY65" fmla="*/ 852238 h 1087628"/>
                  <a:gd name="connsiteX66" fmla="*/ 5588932 w 7055593"/>
                  <a:gd name="connsiteY66" fmla="*/ 861292 h 1087628"/>
                  <a:gd name="connsiteX67" fmla="*/ 5425969 w 7055593"/>
                  <a:gd name="connsiteY67" fmla="*/ 870345 h 1087628"/>
                  <a:gd name="connsiteX68" fmla="*/ 5208686 w 7055593"/>
                  <a:gd name="connsiteY68" fmla="*/ 879399 h 1087628"/>
                  <a:gd name="connsiteX69" fmla="*/ 5081938 w 7055593"/>
                  <a:gd name="connsiteY69" fmla="*/ 906559 h 1087628"/>
                  <a:gd name="connsiteX70" fmla="*/ 5009510 w 7055593"/>
                  <a:gd name="connsiteY70" fmla="*/ 915612 h 1087628"/>
                  <a:gd name="connsiteX71" fmla="*/ 4955189 w 7055593"/>
                  <a:gd name="connsiteY71" fmla="*/ 924666 h 1087628"/>
                  <a:gd name="connsiteX72" fmla="*/ 4801280 w 7055593"/>
                  <a:gd name="connsiteY72" fmla="*/ 942773 h 1087628"/>
                  <a:gd name="connsiteX73" fmla="*/ 4638318 w 7055593"/>
                  <a:gd name="connsiteY73" fmla="*/ 969933 h 1087628"/>
                  <a:gd name="connsiteX74" fmla="*/ 3805399 w 7055593"/>
                  <a:gd name="connsiteY74" fmla="*/ 988040 h 1087628"/>
                  <a:gd name="connsiteX75" fmla="*/ 3624330 w 7055593"/>
                  <a:gd name="connsiteY75" fmla="*/ 997094 h 1087628"/>
                  <a:gd name="connsiteX76" fmla="*/ 3515688 w 7055593"/>
                  <a:gd name="connsiteY76" fmla="*/ 1006147 h 1087628"/>
                  <a:gd name="connsiteX77" fmla="*/ 3434207 w 7055593"/>
                  <a:gd name="connsiteY77" fmla="*/ 1015201 h 1087628"/>
                  <a:gd name="connsiteX78" fmla="*/ 2791411 w 7055593"/>
                  <a:gd name="connsiteY78" fmla="*/ 1042361 h 1087628"/>
                  <a:gd name="connsiteX79" fmla="*/ 2664662 w 7055593"/>
                  <a:gd name="connsiteY79" fmla="*/ 1051414 h 1087628"/>
                  <a:gd name="connsiteX80" fmla="*/ 2402112 w 7055593"/>
                  <a:gd name="connsiteY80" fmla="*/ 1060468 h 1087628"/>
                  <a:gd name="connsiteX81" fmla="*/ 2230096 w 7055593"/>
                  <a:gd name="connsiteY81" fmla="*/ 1078575 h 1087628"/>
                  <a:gd name="connsiteX82" fmla="*/ 2085241 w 7055593"/>
                  <a:gd name="connsiteY82" fmla="*/ 1087628 h 1087628"/>
                  <a:gd name="connsiteX83" fmla="*/ 1750262 w 7055593"/>
                  <a:gd name="connsiteY83" fmla="*/ 1078575 h 1087628"/>
                  <a:gd name="connsiteX84" fmla="*/ 1686888 w 7055593"/>
                  <a:gd name="connsiteY84" fmla="*/ 1060468 h 1087628"/>
                  <a:gd name="connsiteX85" fmla="*/ 1460551 w 7055593"/>
                  <a:gd name="connsiteY85" fmla="*/ 1033307 h 1087628"/>
                  <a:gd name="connsiteX86" fmla="*/ 1270429 w 7055593"/>
                  <a:gd name="connsiteY86" fmla="*/ 1024254 h 1087628"/>
                  <a:gd name="connsiteX87" fmla="*/ 998825 w 7055593"/>
                  <a:gd name="connsiteY87" fmla="*/ 1006147 h 1087628"/>
                  <a:gd name="connsiteX88" fmla="*/ 636686 w 7055593"/>
                  <a:gd name="connsiteY88" fmla="*/ 997094 h 1087628"/>
                  <a:gd name="connsiteX89" fmla="*/ 500884 w 7055593"/>
                  <a:gd name="connsiteY89" fmla="*/ 988040 h 1087628"/>
                  <a:gd name="connsiteX90" fmla="*/ 301708 w 7055593"/>
                  <a:gd name="connsiteY90" fmla="*/ 960880 h 1087628"/>
                  <a:gd name="connsiteX91" fmla="*/ 147799 w 7055593"/>
                  <a:gd name="connsiteY91" fmla="*/ 924666 h 1087628"/>
                  <a:gd name="connsiteX92" fmla="*/ 84425 w 7055593"/>
                  <a:gd name="connsiteY92" fmla="*/ 834131 h 1087628"/>
                  <a:gd name="connsiteX93" fmla="*/ 66318 w 7055593"/>
                  <a:gd name="connsiteY93" fmla="*/ 806971 h 1087628"/>
                  <a:gd name="connsiteX94" fmla="*/ 39157 w 7055593"/>
                  <a:gd name="connsiteY94" fmla="*/ 743597 h 1087628"/>
                  <a:gd name="connsiteX95" fmla="*/ 21050 w 7055593"/>
                  <a:gd name="connsiteY95" fmla="*/ 707383 h 1087628"/>
                  <a:gd name="connsiteX96" fmla="*/ 45 w 7055593"/>
                  <a:gd name="connsiteY96" fmla="*/ 464458 h 1087628"/>
                  <a:gd name="connsiteX97" fmla="*/ 15818 w 7055593"/>
                  <a:gd name="connsiteY97" fmla="*/ 359217 h 1087628"/>
                  <a:gd name="connsiteX98" fmla="*/ 26923 w 7055593"/>
                  <a:gd name="connsiteY98" fmla="*/ 311124 h 1087628"/>
                  <a:gd name="connsiteX99" fmla="*/ 42415 w 7055593"/>
                  <a:gd name="connsiteY99" fmla="*/ 274177 h 1087628"/>
                  <a:gd name="connsiteX0" fmla="*/ 54063 w 7067241"/>
                  <a:gd name="connsiteY0" fmla="*/ 274177 h 1087628"/>
                  <a:gd name="connsiteX1" fmla="*/ 56113 w 7067241"/>
                  <a:gd name="connsiteY1" fmla="*/ 204627 h 1087628"/>
                  <a:gd name="connsiteX2" fmla="*/ 76274 w 7067241"/>
                  <a:gd name="connsiteY2" fmla="*/ 150935 h 1087628"/>
                  <a:gd name="connsiteX3" fmla="*/ 136750 w 7067241"/>
                  <a:gd name="connsiteY3" fmla="*/ 93161 h 1087628"/>
                  <a:gd name="connsiteX4" fmla="*/ 261728 w 7067241"/>
                  <a:gd name="connsiteY4" fmla="*/ 35332 h 1087628"/>
                  <a:gd name="connsiteX5" fmla="*/ 376730 w 7067241"/>
                  <a:gd name="connsiteY5" fmla="*/ 19319 h 1087628"/>
                  <a:gd name="connsiteX6" fmla="*/ 387554 w 7067241"/>
                  <a:gd name="connsiteY6" fmla="*/ 37478 h 1087628"/>
                  <a:gd name="connsiteX7" fmla="*/ 409763 w 7067241"/>
                  <a:gd name="connsiteY7" fmla="*/ 26332 h 1087628"/>
                  <a:gd name="connsiteX8" fmla="*/ 453261 w 7067241"/>
                  <a:gd name="connsiteY8" fmla="*/ 19372 h 1087628"/>
                  <a:gd name="connsiteX9" fmla="*/ 523637 w 7067241"/>
                  <a:gd name="connsiteY9" fmla="*/ 35438 h 1087628"/>
                  <a:gd name="connsiteX10" fmla="*/ 702655 w 7067241"/>
                  <a:gd name="connsiteY10" fmla="*/ 1212 h 1087628"/>
                  <a:gd name="connsiteX11" fmla="*/ 751461 w 7067241"/>
                  <a:gd name="connsiteY11" fmla="*/ 92480 h 1087628"/>
                  <a:gd name="connsiteX12" fmla="*/ 829403 w 7067241"/>
                  <a:gd name="connsiteY12" fmla="*/ 100801 h 1087628"/>
                  <a:gd name="connsiteX13" fmla="*/ 842278 w 7067241"/>
                  <a:gd name="connsiteY13" fmla="*/ 354717 h 1087628"/>
                  <a:gd name="connsiteX14" fmla="*/ 965205 w 7067241"/>
                  <a:gd name="connsiteY14" fmla="*/ 272816 h 1087628"/>
                  <a:gd name="connsiteX15" fmla="*/ 992366 w 7067241"/>
                  <a:gd name="connsiteY15" fmla="*/ 345244 h 1087628"/>
                  <a:gd name="connsiteX16" fmla="*/ 1037633 w 7067241"/>
                  <a:gd name="connsiteY16" fmla="*/ 390511 h 1087628"/>
                  <a:gd name="connsiteX17" fmla="*/ 1146275 w 7067241"/>
                  <a:gd name="connsiteY17" fmla="*/ 453886 h 1087628"/>
                  <a:gd name="connsiteX18" fmla="*/ 1245863 w 7067241"/>
                  <a:gd name="connsiteY18" fmla="*/ 490100 h 1087628"/>
                  <a:gd name="connsiteX19" fmla="*/ 1608001 w 7067241"/>
                  <a:gd name="connsiteY19" fmla="*/ 471993 h 1087628"/>
                  <a:gd name="connsiteX20" fmla="*/ 2096889 w 7067241"/>
                  <a:gd name="connsiteY20" fmla="*/ 462939 h 1087628"/>
                  <a:gd name="connsiteX21" fmla="*/ 2477134 w 7067241"/>
                  <a:gd name="connsiteY21" fmla="*/ 453886 h 1087628"/>
                  <a:gd name="connsiteX22" fmla="*/ 2594829 w 7067241"/>
                  <a:gd name="connsiteY22" fmla="*/ 444832 h 1087628"/>
                  <a:gd name="connsiteX23" fmla="*/ 2694417 w 7067241"/>
                  <a:gd name="connsiteY23" fmla="*/ 435779 h 1087628"/>
                  <a:gd name="connsiteX24" fmla="*/ 2929807 w 7067241"/>
                  <a:gd name="connsiteY24" fmla="*/ 426725 h 1087628"/>
                  <a:gd name="connsiteX25" fmla="*/ 3138037 w 7067241"/>
                  <a:gd name="connsiteY25" fmla="*/ 417672 h 1087628"/>
                  <a:gd name="connsiteX26" fmla="*/ 3445855 w 7067241"/>
                  <a:gd name="connsiteY26" fmla="*/ 408618 h 1087628"/>
                  <a:gd name="connsiteX27" fmla="*/ 3744619 w 7067241"/>
                  <a:gd name="connsiteY27" fmla="*/ 390511 h 1087628"/>
                  <a:gd name="connsiteX28" fmla="*/ 4179186 w 7067241"/>
                  <a:gd name="connsiteY28" fmla="*/ 408618 h 1087628"/>
                  <a:gd name="connsiteX29" fmla="*/ 4215399 w 7067241"/>
                  <a:gd name="connsiteY29" fmla="*/ 417672 h 1087628"/>
                  <a:gd name="connsiteX30" fmla="*/ 4396469 w 7067241"/>
                  <a:gd name="connsiteY30" fmla="*/ 444832 h 1087628"/>
                  <a:gd name="connsiteX31" fmla="*/ 4731447 w 7067241"/>
                  <a:gd name="connsiteY31" fmla="*/ 462939 h 1087628"/>
                  <a:gd name="connsiteX32" fmla="*/ 4912516 w 7067241"/>
                  <a:gd name="connsiteY32" fmla="*/ 490100 h 1087628"/>
                  <a:gd name="connsiteX33" fmla="*/ 5392350 w 7067241"/>
                  <a:gd name="connsiteY33" fmla="*/ 499153 h 1087628"/>
                  <a:gd name="connsiteX34" fmla="*/ 5763542 w 7067241"/>
                  <a:gd name="connsiteY34" fmla="*/ 508206 h 1087628"/>
                  <a:gd name="connsiteX35" fmla="*/ 5980825 w 7067241"/>
                  <a:gd name="connsiteY35" fmla="*/ 517260 h 1087628"/>
                  <a:gd name="connsiteX36" fmla="*/ 6478766 w 7067241"/>
                  <a:gd name="connsiteY36" fmla="*/ 526313 h 1087628"/>
                  <a:gd name="connsiteX37" fmla="*/ 6596461 w 7067241"/>
                  <a:gd name="connsiteY37" fmla="*/ 517260 h 1087628"/>
                  <a:gd name="connsiteX38" fmla="*/ 6705102 w 7067241"/>
                  <a:gd name="connsiteY38" fmla="*/ 490100 h 1087628"/>
                  <a:gd name="connsiteX39" fmla="*/ 6732263 w 7067241"/>
                  <a:gd name="connsiteY39" fmla="*/ 462939 h 1087628"/>
                  <a:gd name="connsiteX40" fmla="*/ 6741316 w 7067241"/>
                  <a:gd name="connsiteY40" fmla="*/ 435779 h 1087628"/>
                  <a:gd name="connsiteX41" fmla="*/ 6777530 w 7067241"/>
                  <a:gd name="connsiteY41" fmla="*/ 345244 h 1087628"/>
                  <a:gd name="connsiteX42" fmla="*/ 6786584 w 7067241"/>
                  <a:gd name="connsiteY42" fmla="*/ 290923 h 1087628"/>
                  <a:gd name="connsiteX43" fmla="*/ 6804691 w 7067241"/>
                  <a:gd name="connsiteY43" fmla="*/ 254709 h 1087628"/>
                  <a:gd name="connsiteX44" fmla="*/ 6813744 w 7067241"/>
                  <a:gd name="connsiteY44" fmla="*/ 227549 h 1087628"/>
                  <a:gd name="connsiteX45" fmla="*/ 6822797 w 7067241"/>
                  <a:gd name="connsiteY45" fmla="*/ 191335 h 1087628"/>
                  <a:gd name="connsiteX46" fmla="*/ 6849958 w 7067241"/>
                  <a:gd name="connsiteY46" fmla="*/ 164175 h 1087628"/>
                  <a:gd name="connsiteX47" fmla="*/ 6922386 w 7067241"/>
                  <a:gd name="connsiteY47" fmla="*/ 127961 h 1087628"/>
                  <a:gd name="connsiteX48" fmla="*/ 6985760 w 7067241"/>
                  <a:gd name="connsiteY48" fmla="*/ 155121 h 1087628"/>
                  <a:gd name="connsiteX49" fmla="*/ 7012920 w 7067241"/>
                  <a:gd name="connsiteY49" fmla="*/ 200389 h 1087628"/>
                  <a:gd name="connsiteX50" fmla="*/ 7049134 w 7067241"/>
                  <a:gd name="connsiteY50" fmla="*/ 281870 h 1087628"/>
                  <a:gd name="connsiteX51" fmla="*/ 7058188 w 7067241"/>
                  <a:gd name="connsiteY51" fmla="*/ 318084 h 1087628"/>
                  <a:gd name="connsiteX52" fmla="*/ 7067241 w 7067241"/>
                  <a:gd name="connsiteY52" fmla="*/ 345244 h 1087628"/>
                  <a:gd name="connsiteX53" fmla="*/ 7058188 w 7067241"/>
                  <a:gd name="connsiteY53" fmla="*/ 562527 h 1087628"/>
                  <a:gd name="connsiteX54" fmla="*/ 7040081 w 7067241"/>
                  <a:gd name="connsiteY54" fmla="*/ 589688 h 1087628"/>
                  <a:gd name="connsiteX55" fmla="*/ 7031027 w 7067241"/>
                  <a:gd name="connsiteY55" fmla="*/ 644008 h 1087628"/>
                  <a:gd name="connsiteX56" fmla="*/ 7012920 w 7067241"/>
                  <a:gd name="connsiteY56" fmla="*/ 680222 h 1087628"/>
                  <a:gd name="connsiteX57" fmla="*/ 6967653 w 7067241"/>
                  <a:gd name="connsiteY57" fmla="*/ 752650 h 1087628"/>
                  <a:gd name="connsiteX58" fmla="*/ 6931439 w 7067241"/>
                  <a:gd name="connsiteY58" fmla="*/ 825078 h 1087628"/>
                  <a:gd name="connsiteX59" fmla="*/ 6895225 w 7067241"/>
                  <a:gd name="connsiteY59" fmla="*/ 834131 h 1087628"/>
                  <a:gd name="connsiteX60" fmla="*/ 6750370 w 7067241"/>
                  <a:gd name="connsiteY60" fmla="*/ 816024 h 1087628"/>
                  <a:gd name="connsiteX61" fmla="*/ 6614568 w 7067241"/>
                  <a:gd name="connsiteY61" fmla="*/ 797917 h 1087628"/>
                  <a:gd name="connsiteX62" fmla="*/ 6361071 w 7067241"/>
                  <a:gd name="connsiteY62" fmla="*/ 806971 h 1087628"/>
                  <a:gd name="connsiteX63" fmla="*/ 6225269 w 7067241"/>
                  <a:gd name="connsiteY63" fmla="*/ 825078 h 1087628"/>
                  <a:gd name="connsiteX64" fmla="*/ 6053253 w 7067241"/>
                  <a:gd name="connsiteY64" fmla="*/ 834131 h 1087628"/>
                  <a:gd name="connsiteX65" fmla="*/ 5881237 w 7067241"/>
                  <a:gd name="connsiteY65" fmla="*/ 852238 h 1087628"/>
                  <a:gd name="connsiteX66" fmla="*/ 5600580 w 7067241"/>
                  <a:gd name="connsiteY66" fmla="*/ 861292 h 1087628"/>
                  <a:gd name="connsiteX67" fmla="*/ 5437617 w 7067241"/>
                  <a:gd name="connsiteY67" fmla="*/ 870345 h 1087628"/>
                  <a:gd name="connsiteX68" fmla="*/ 5220334 w 7067241"/>
                  <a:gd name="connsiteY68" fmla="*/ 879399 h 1087628"/>
                  <a:gd name="connsiteX69" fmla="*/ 5093586 w 7067241"/>
                  <a:gd name="connsiteY69" fmla="*/ 906559 h 1087628"/>
                  <a:gd name="connsiteX70" fmla="*/ 5021158 w 7067241"/>
                  <a:gd name="connsiteY70" fmla="*/ 915612 h 1087628"/>
                  <a:gd name="connsiteX71" fmla="*/ 4966837 w 7067241"/>
                  <a:gd name="connsiteY71" fmla="*/ 924666 h 1087628"/>
                  <a:gd name="connsiteX72" fmla="*/ 4812928 w 7067241"/>
                  <a:gd name="connsiteY72" fmla="*/ 942773 h 1087628"/>
                  <a:gd name="connsiteX73" fmla="*/ 4649966 w 7067241"/>
                  <a:gd name="connsiteY73" fmla="*/ 969933 h 1087628"/>
                  <a:gd name="connsiteX74" fmla="*/ 3817047 w 7067241"/>
                  <a:gd name="connsiteY74" fmla="*/ 988040 h 1087628"/>
                  <a:gd name="connsiteX75" fmla="*/ 3635978 w 7067241"/>
                  <a:gd name="connsiteY75" fmla="*/ 997094 h 1087628"/>
                  <a:gd name="connsiteX76" fmla="*/ 3527336 w 7067241"/>
                  <a:gd name="connsiteY76" fmla="*/ 1006147 h 1087628"/>
                  <a:gd name="connsiteX77" fmla="*/ 3445855 w 7067241"/>
                  <a:gd name="connsiteY77" fmla="*/ 1015201 h 1087628"/>
                  <a:gd name="connsiteX78" fmla="*/ 2803059 w 7067241"/>
                  <a:gd name="connsiteY78" fmla="*/ 1042361 h 1087628"/>
                  <a:gd name="connsiteX79" fmla="*/ 2676310 w 7067241"/>
                  <a:gd name="connsiteY79" fmla="*/ 1051414 h 1087628"/>
                  <a:gd name="connsiteX80" fmla="*/ 2413760 w 7067241"/>
                  <a:gd name="connsiteY80" fmla="*/ 1060468 h 1087628"/>
                  <a:gd name="connsiteX81" fmla="*/ 2241744 w 7067241"/>
                  <a:gd name="connsiteY81" fmla="*/ 1078575 h 1087628"/>
                  <a:gd name="connsiteX82" fmla="*/ 2096889 w 7067241"/>
                  <a:gd name="connsiteY82" fmla="*/ 1087628 h 1087628"/>
                  <a:gd name="connsiteX83" fmla="*/ 1761910 w 7067241"/>
                  <a:gd name="connsiteY83" fmla="*/ 1078575 h 1087628"/>
                  <a:gd name="connsiteX84" fmla="*/ 1698536 w 7067241"/>
                  <a:gd name="connsiteY84" fmla="*/ 1060468 h 1087628"/>
                  <a:gd name="connsiteX85" fmla="*/ 1472199 w 7067241"/>
                  <a:gd name="connsiteY85" fmla="*/ 1033307 h 1087628"/>
                  <a:gd name="connsiteX86" fmla="*/ 1282077 w 7067241"/>
                  <a:gd name="connsiteY86" fmla="*/ 1024254 h 1087628"/>
                  <a:gd name="connsiteX87" fmla="*/ 1010473 w 7067241"/>
                  <a:gd name="connsiteY87" fmla="*/ 1006147 h 1087628"/>
                  <a:gd name="connsiteX88" fmla="*/ 648334 w 7067241"/>
                  <a:gd name="connsiteY88" fmla="*/ 997094 h 1087628"/>
                  <a:gd name="connsiteX89" fmla="*/ 512532 w 7067241"/>
                  <a:gd name="connsiteY89" fmla="*/ 988040 h 1087628"/>
                  <a:gd name="connsiteX90" fmla="*/ 313356 w 7067241"/>
                  <a:gd name="connsiteY90" fmla="*/ 960880 h 1087628"/>
                  <a:gd name="connsiteX91" fmla="*/ 159447 w 7067241"/>
                  <a:gd name="connsiteY91" fmla="*/ 924666 h 1087628"/>
                  <a:gd name="connsiteX92" fmla="*/ 96073 w 7067241"/>
                  <a:gd name="connsiteY92" fmla="*/ 834131 h 1087628"/>
                  <a:gd name="connsiteX93" fmla="*/ 77966 w 7067241"/>
                  <a:gd name="connsiteY93" fmla="*/ 806971 h 1087628"/>
                  <a:gd name="connsiteX94" fmla="*/ 50805 w 7067241"/>
                  <a:gd name="connsiteY94" fmla="*/ 743597 h 1087628"/>
                  <a:gd name="connsiteX95" fmla="*/ 32698 w 7067241"/>
                  <a:gd name="connsiteY95" fmla="*/ 707383 h 1087628"/>
                  <a:gd name="connsiteX96" fmla="*/ 23 w 7067241"/>
                  <a:gd name="connsiteY96" fmla="*/ 541910 h 1087628"/>
                  <a:gd name="connsiteX97" fmla="*/ 27466 w 7067241"/>
                  <a:gd name="connsiteY97" fmla="*/ 359217 h 1087628"/>
                  <a:gd name="connsiteX98" fmla="*/ 38571 w 7067241"/>
                  <a:gd name="connsiteY98" fmla="*/ 311124 h 1087628"/>
                  <a:gd name="connsiteX99" fmla="*/ 54063 w 7067241"/>
                  <a:gd name="connsiteY99" fmla="*/ 274177 h 108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67241" h="1087628">
                    <a:moveTo>
                      <a:pt x="54063" y="274177"/>
                    </a:moveTo>
                    <a:cubicBezTo>
                      <a:pt x="56987" y="256428"/>
                      <a:pt x="52411" y="225167"/>
                      <a:pt x="56113" y="204627"/>
                    </a:cubicBezTo>
                    <a:cubicBezTo>
                      <a:pt x="59815" y="184087"/>
                      <a:pt x="62835" y="169513"/>
                      <a:pt x="76274" y="150935"/>
                    </a:cubicBezTo>
                    <a:cubicBezTo>
                      <a:pt x="89713" y="132357"/>
                      <a:pt x="105841" y="112428"/>
                      <a:pt x="136750" y="93161"/>
                    </a:cubicBezTo>
                    <a:cubicBezTo>
                      <a:pt x="167659" y="73894"/>
                      <a:pt x="169919" y="65935"/>
                      <a:pt x="261728" y="35332"/>
                    </a:cubicBezTo>
                    <a:lnTo>
                      <a:pt x="376730" y="19319"/>
                    </a:lnTo>
                    <a:cubicBezTo>
                      <a:pt x="385784" y="16301"/>
                      <a:pt x="382049" y="36309"/>
                      <a:pt x="387554" y="37478"/>
                    </a:cubicBezTo>
                    <a:cubicBezTo>
                      <a:pt x="393060" y="38647"/>
                      <a:pt x="398812" y="29350"/>
                      <a:pt x="409763" y="26332"/>
                    </a:cubicBezTo>
                    <a:cubicBezTo>
                      <a:pt x="420714" y="23314"/>
                      <a:pt x="434282" y="17854"/>
                      <a:pt x="453261" y="19372"/>
                    </a:cubicBezTo>
                    <a:cubicBezTo>
                      <a:pt x="472240" y="20890"/>
                      <a:pt x="502512" y="38456"/>
                      <a:pt x="523637" y="35438"/>
                    </a:cubicBezTo>
                    <a:cubicBezTo>
                      <a:pt x="580976" y="41473"/>
                      <a:pt x="664684" y="-8295"/>
                      <a:pt x="702655" y="1212"/>
                    </a:cubicBezTo>
                    <a:cubicBezTo>
                      <a:pt x="740626" y="10719"/>
                      <a:pt x="725353" y="72899"/>
                      <a:pt x="751461" y="92480"/>
                    </a:cubicBezTo>
                    <a:cubicBezTo>
                      <a:pt x="765538" y="103038"/>
                      <a:pt x="814267" y="57095"/>
                      <a:pt x="829403" y="100801"/>
                    </a:cubicBezTo>
                    <a:cubicBezTo>
                      <a:pt x="844539" y="144507"/>
                      <a:pt x="831700" y="341318"/>
                      <a:pt x="842278" y="354717"/>
                    </a:cubicBezTo>
                    <a:cubicBezTo>
                      <a:pt x="877062" y="398776"/>
                      <a:pt x="940190" y="274395"/>
                      <a:pt x="965205" y="272816"/>
                    </a:cubicBezTo>
                    <a:cubicBezTo>
                      <a:pt x="990220" y="271237"/>
                      <a:pt x="985478" y="335403"/>
                      <a:pt x="992366" y="345244"/>
                    </a:cubicBezTo>
                    <a:cubicBezTo>
                      <a:pt x="1004603" y="362726"/>
                      <a:pt x="1020200" y="378205"/>
                      <a:pt x="1037633" y="390511"/>
                    </a:cubicBezTo>
                    <a:cubicBezTo>
                      <a:pt x="1071884" y="414689"/>
                      <a:pt x="1107019" y="439165"/>
                      <a:pt x="1146275" y="453886"/>
                    </a:cubicBezTo>
                    <a:cubicBezTo>
                      <a:pt x="1227638" y="484397"/>
                      <a:pt x="1194241" y="472892"/>
                      <a:pt x="1245863" y="490100"/>
                    </a:cubicBezTo>
                    <a:lnTo>
                      <a:pt x="1608001" y="471993"/>
                    </a:lnTo>
                    <a:cubicBezTo>
                      <a:pt x="1770909" y="466794"/>
                      <a:pt x="1933934" y="466334"/>
                      <a:pt x="2096889" y="462939"/>
                    </a:cubicBezTo>
                    <a:lnTo>
                      <a:pt x="2477134" y="453886"/>
                    </a:lnTo>
                    <a:lnTo>
                      <a:pt x="2594829" y="444832"/>
                    </a:lnTo>
                    <a:cubicBezTo>
                      <a:pt x="2628047" y="442064"/>
                      <a:pt x="2661133" y="437578"/>
                      <a:pt x="2694417" y="435779"/>
                    </a:cubicBezTo>
                    <a:cubicBezTo>
                      <a:pt x="2772824" y="431541"/>
                      <a:pt x="2851351" y="429927"/>
                      <a:pt x="2929807" y="426725"/>
                    </a:cubicBezTo>
                    <a:lnTo>
                      <a:pt x="3138037" y="417672"/>
                    </a:lnTo>
                    <a:lnTo>
                      <a:pt x="3445855" y="408618"/>
                    </a:lnTo>
                    <a:cubicBezTo>
                      <a:pt x="3565451" y="404105"/>
                      <a:pt x="3630473" y="398665"/>
                      <a:pt x="3744619" y="390511"/>
                    </a:cubicBezTo>
                    <a:cubicBezTo>
                      <a:pt x="3811485" y="392740"/>
                      <a:pt x="4081399" y="399728"/>
                      <a:pt x="4179186" y="408618"/>
                    </a:cubicBezTo>
                    <a:cubicBezTo>
                      <a:pt x="4191577" y="409745"/>
                      <a:pt x="4203126" y="415626"/>
                      <a:pt x="4215399" y="417672"/>
                    </a:cubicBezTo>
                    <a:cubicBezTo>
                      <a:pt x="4275600" y="427706"/>
                      <a:pt x="4335881" y="437488"/>
                      <a:pt x="4396469" y="444832"/>
                    </a:cubicBezTo>
                    <a:cubicBezTo>
                      <a:pt x="4480683" y="455040"/>
                      <a:pt x="4669690" y="460366"/>
                      <a:pt x="4731447" y="462939"/>
                    </a:cubicBezTo>
                    <a:cubicBezTo>
                      <a:pt x="4783046" y="472321"/>
                      <a:pt x="4858146" y="488346"/>
                      <a:pt x="4912516" y="490100"/>
                    </a:cubicBezTo>
                    <a:cubicBezTo>
                      <a:pt x="5072406" y="495258"/>
                      <a:pt x="5232413" y="495750"/>
                      <a:pt x="5392350" y="499153"/>
                    </a:cubicBezTo>
                    <a:lnTo>
                      <a:pt x="5763542" y="508206"/>
                    </a:lnTo>
                    <a:cubicBezTo>
                      <a:pt x="5835998" y="510435"/>
                      <a:pt x="5908358" y="515425"/>
                      <a:pt x="5980825" y="517260"/>
                    </a:cubicBezTo>
                    <a:lnTo>
                      <a:pt x="6478766" y="526313"/>
                    </a:lnTo>
                    <a:cubicBezTo>
                      <a:pt x="6517998" y="523295"/>
                      <a:pt x="6557354" y="521605"/>
                      <a:pt x="6596461" y="517260"/>
                    </a:cubicBezTo>
                    <a:cubicBezTo>
                      <a:pt x="6629251" y="513617"/>
                      <a:pt x="6675504" y="498556"/>
                      <a:pt x="6705102" y="490100"/>
                    </a:cubicBezTo>
                    <a:cubicBezTo>
                      <a:pt x="6714156" y="481046"/>
                      <a:pt x="6725161" y="473592"/>
                      <a:pt x="6732263" y="462939"/>
                    </a:cubicBezTo>
                    <a:cubicBezTo>
                      <a:pt x="6737557" y="454999"/>
                      <a:pt x="6737557" y="444550"/>
                      <a:pt x="6741316" y="435779"/>
                    </a:cubicBezTo>
                    <a:cubicBezTo>
                      <a:pt x="6763795" y="383327"/>
                      <a:pt x="6761043" y="411190"/>
                      <a:pt x="6777530" y="345244"/>
                    </a:cubicBezTo>
                    <a:cubicBezTo>
                      <a:pt x="6781982" y="327435"/>
                      <a:pt x="6781309" y="308506"/>
                      <a:pt x="6786584" y="290923"/>
                    </a:cubicBezTo>
                    <a:cubicBezTo>
                      <a:pt x="6790462" y="277996"/>
                      <a:pt x="6799375" y="267114"/>
                      <a:pt x="6804691" y="254709"/>
                    </a:cubicBezTo>
                    <a:cubicBezTo>
                      <a:pt x="6808450" y="245938"/>
                      <a:pt x="6811122" y="236725"/>
                      <a:pt x="6813744" y="227549"/>
                    </a:cubicBezTo>
                    <a:cubicBezTo>
                      <a:pt x="6817162" y="215585"/>
                      <a:pt x="6816624" y="202138"/>
                      <a:pt x="6822797" y="191335"/>
                    </a:cubicBezTo>
                    <a:cubicBezTo>
                      <a:pt x="6829149" y="180218"/>
                      <a:pt x="6839715" y="171857"/>
                      <a:pt x="6849958" y="164175"/>
                    </a:cubicBezTo>
                    <a:cubicBezTo>
                      <a:pt x="6884170" y="138516"/>
                      <a:pt x="6888965" y="139101"/>
                      <a:pt x="6922386" y="127961"/>
                    </a:cubicBezTo>
                    <a:cubicBezTo>
                      <a:pt x="6938618" y="133372"/>
                      <a:pt x="6974572" y="143933"/>
                      <a:pt x="6985760" y="155121"/>
                    </a:cubicBezTo>
                    <a:cubicBezTo>
                      <a:pt x="6998203" y="167564"/>
                      <a:pt x="7004374" y="185006"/>
                      <a:pt x="7012920" y="200389"/>
                    </a:cubicBezTo>
                    <a:cubicBezTo>
                      <a:pt x="7026066" y="224052"/>
                      <a:pt x="7040740" y="256688"/>
                      <a:pt x="7049134" y="281870"/>
                    </a:cubicBezTo>
                    <a:cubicBezTo>
                      <a:pt x="7053069" y="293674"/>
                      <a:pt x="7054770" y="306120"/>
                      <a:pt x="7058188" y="318084"/>
                    </a:cubicBezTo>
                    <a:cubicBezTo>
                      <a:pt x="7060810" y="327260"/>
                      <a:pt x="7064223" y="336191"/>
                      <a:pt x="7067241" y="345244"/>
                    </a:cubicBezTo>
                    <a:cubicBezTo>
                      <a:pt x="7064223" y="417672"/>
                      <a:pt x="7066193" y="490480"/>
                      <a:pt x="7058188" y="562527"/>
                    </a:cubicBezTo>
                    <a:cubicBezTo>
                      <a:pt x="7056986" y="573342"/>
                      <a:pt x="7043522" y="579365"/>
                      <a:pt x="7040081" y="589688"/>
                    </a:cubicBezTo>
                    <a:cubicBezTo>
                      <a:pt x="7034276" y="607102"/>
                      <a:pt x="7036302" y="626426"/>
                      <a:pt x="7031027" y="644008"/>
                    </a:cubicBezTo>
                    <a:cubicBezTo>
                      <a:pt x="7027149" y="656935"/>
                      <a:pt x="7018236" y="667817"/>
                      <a:pt x="7012920" y="680222"/>
                    </a:cubicBezTo>
                    <a:cubicBezTo>
                      <a:pt x="6988424" y="737381"/>
                      <a:pt x="7028726" y="676310"/>
                      <a:pt x="6967653" y="752650"/>
                    </a:cubicBezTo>
                    <a:cubicBezTo>
                      <a:pt x="6960513" y="788348"/>
                      <a:pt x="6965798" y="805444"/>
                      <a:pt x="6931439" y="825078"/>
                    </a:cubicBezTo>
                    <a:cubicBezTo>
                      <a:pt x="6920636" y="831251"/>
                      <a:pt x="6907296" y="831113"/>
                      <a:pt x="6895225" y="834131"/>
                    </a:cubicBezTo>
                    <a:lnTo>
                      <a:pt x="6750370" y="816024"/>
                    </a:lnTo>
                    <a:cubicBezTo>
                      <a:pt x="6619781" y="802032"/>
                      <a:pt x="6679469" y="819552"/>
                      <a:pt x="6614568" y="797917"/>
                    </a:cubicBezTo>
                    <a:cubicBezTo>
                      <a:pt x="6530069" y="800935"/>
                      <a:pt x="6445419" y="801086"/>
                      <a:pt x="6361071" y="806971"/>
                    </a:cubicBezTo>
                    <a:cubicBezTo>
                      <a:pt x="6315514" y="810149"/>
                      <a:pt x="6270760" y="821064"/>
                      <a:pt x="6225269" y="825078"/>
                    </a:cubicBezTo>
                    <a:cubicBezTo>
                      <a:pt x="6168073" y="830125"/>
                      <a:pt x="6110592" y="831113"/>
                      <a:pt x="6053253" y="834131"/>
                    </a:cubicBezTo>
                    <a:cubicBezTo>
                      <a:pt x="5998301" y="841000"/>
                      <a:pt x="5935800" y="849640"/>
                      <a:pt x="5881237" y="852238"/>
                    </a:cubicBezTo>
                    <a:cubicBezTo>
                      <a:pt x="5787742" y="856690"/>
                      <a:pt x="5694103" y="857475"/>
                      <a:pt x="5600580" y="861292"/>
                    </a:cubicBezTo>
                    <a:cubicBezTo>
                      <a:pt x="5546221" y="863511"/>
                      <a:pt x="5491960" y="867757"/>
                      <a:pt x="5437617" y="870345"/>
                    </a:cubicBezTo>
                    <a:lnTo>
                      <a:pt x="5220334" y="879399"/>
                    </a:lnTo>
                    <a:cubicBezTo>
                      <a:pt x="5178085" y="888452"/>
                      <a:pt x="5136098" y="898830"/>
                      <a:pt x="5093586" y="906559"/>
                    </a:cubicBezTo>
                    <a:cubicBezTo>
                      <a:pt x="5069648" y="910911"/>
                      <a:pt x="5045244" y="912171"/>
                      <a:pt x="5021158" y="915612"/>
                    </a:cubicBezTo>
                    <a:cubicBezTo>
                      <a:pt x="5002986" y="918208"/>
                      <a:pt x="4985040" y="922292"/>
                      <a:pt x="4966837" y="924666"/>
                    </a:cubicBezTo>
                    <a:cubicBezTo>
                      <a:pt x="4915614" y="931347"/>
                      <a:pt x="4863984" y="934918"/>
                      <a:pt x="4812928" y="942773"/>
                    </a:cubicBezTo>
                    <a:cubicBezTo>
                      <a:pt x="4663643" y="965740"/>
                      <a:pt x="4799495" y="958857"/>
                      <a:pt x="4649966" y="969933"/>
                    </a:cubicBezTo>
                    <a:cubicBezTo>
                      <a:pt x="4382008" y="989782"/>
                      <a:pt x="4056996" y="984798"/>
                      <a:pt x="3817047" y="988040"/>
                    </a:cubicBezTo>
                    <a:lnTo>
                      <a:pt x="3635978" y="997094"/>
                    </a:lnTo>
                    <a:cubicBezTo>
                      <a:pt x="3599709" y="999361"/>
                      <a:pt x="3563512" y="1002702"/>
                      <a:pt x="3527336" y="1006147"/>
                    </a:cubicBezTo>
                    <a:cubicBezTo>
                      <a:pt x="3500132" y="1008738"/>
                      <a:pt x="3473135" y="1013596"/>
                      <a:pt x="3445855" y="1015201"/>
                    </a:cubicBezTo>
                    <a:cubicBezTo>
                      <a:pt x="3193495" y="1030046"/>
                      <a:pt x="3043809" y="1034059"/>
                      <a:pt x="2803059" y="1042361"/>
                    </a:cubicBezTo>
                    <a:cubicBezTo>
                      <a:pt x="2760809" y="1045379"/>
                      <a:pt x="2718622" y="1049446"/>
                      <a:pt x="2676310" y="1051414"/>
                    </a:cubicBezTo>
                    <a:cubicBezTo>
                      <a:pt x="2588836" y="1055483"/>
                      <a:pt x="2501158" y="1055005"/>
                      <a:pt x="2413760" y="1060468"/>
                    </a:cubicBezTo>
                    <a:cubicBezTo>
                      <a:pt x="2356217" y="1064065"/>
                      <a:pt x="2299189" y="1073651"/>
                      <a:pt x="2241744" y="1078575"/>
                    </a:cubicBezTo>
                    <a:cubicBezTo>
                      <a:pt x="2193542" y="1082707"/>
                      <a:pt x="2145174" y="1084610"/>
                      <a:pt x="2096889" y="1087628"/>
                    </a:cubicBezTo>
                    <a:cubicBezTo>
                      <a:pt x="1985229" y="1084610"/>
                      <a:pt x="1873352" y="1086173"/>
                      <a:pt x="1761910" y="1078575"/>
                    </a:cubicBezTo>
                    <a:cubicBezTo>
                      <a:pt x="1739991" y="1077081"/>
                      <a:pt x="1720152" y="1064398"/>
                      <a:pt x="1698536" y="1060468"/>
                    </a:cubicBezTo>
                    <a:cubicBezTo>
                      <a:pt x="1663174" y="1054038"/>
                      <a:pt x="1521506" y="1036488"/>
                      <a:pt x="1472199" y="1033307"/>
                    </a:cubicBezTo>
                    <a:cubicBezTo>
                      <a:pt x="1408885" y="1029222"/>
                      <a:pt x="1345399" y="1028211"/>
                      <a:pt x="1282077" y="1024254"/>
                    </a:cubicBezTo>
                    <a:cubicBezTo>
                      <a:pt x="1047667" y="1009604"/>
                      <a:pt x="1349516" y="1017640"/>
                      <a:pt x="1010473" y="1006147"/>
                    </a:cubicBezTo>
                    <a:lnTo>
                      <a:pt x="648334" y="997094"/>
                    </a:lnTo>
                    <a:cubicBezTo>
                      <a:pt x="603067" y="994076"/>
                      <a:pt x="557637" y="992916"/>
                      <a:pt x="512532" y="988040"/>
                    </a:cubicBezTo>
                    <a:cubicBezTo>
                      <a:pt x="445914" y="980838"/>
                      <a:pt x="313356" y="960880"/>
                      <a:pt x="313356" y="960880"/>
                    </a:cubicBezTo>
                    <a:cubicBezTo>
                      <a:pt x="208793" y="926025"/>
                      <a:pt x="260284" y="937270"/>
                      <a:pt x="159447" y="924666"/>
                    </a:cubicBezTo>
                    <a:cubicBezTo>
                      <a:pt x="99891" y="884961"/>
                      <a:pt x="161804" y="932725"/>
                      <a:pt x="96073" y="834131"/>
                    </a:cubicBezTo>
                    <a:cubicBezTo>
                      <a:pt x="90037" y="825078"/>
                      <a:pt x="82832" y="816703"/>
                      <a:pt x="77966" y="806971"/>
                    </a:cubicBezTo>
                    <a:cubicBezTo>
                      <a:pt x="67687" y="786414"/>
                      <a:pt x="60316" y="764520"/>
                      <a:pt x="50805" y="743597"/>
                    </a:cubicBezTo>
                    <a:cubicBezTo>
                      <a:pt x="45220" y="731311"/>
                      <a:pt x="38734" y="719454"/>
                      <a:pt x="32698" y="707383"/>
                    </a:cubicBezTo>
                    <a:cubicBezTo>
                      <a:pt x="18231" y="562703"/>
                      <a:pt x="895" y="599938"/>
                      <a:pt x="23" y="541910"/>
                    </a:cubicBezTo>
                    <a:cubicBezTo>
                      <a:pt x="-849" y="483882"/>
                      <a:pt x="22827" y="368495"/>
                      <a:pt x="27466" y="359217"/>
                    </a:cubicBezTo>
                    <a:cubicBezTo>
                      <a:pt x="32332" y="349485"/>
                      <a:pt x="34152" y="321067"/>
                      <a:pt x="38571" y="311124"/>
                    </a:cubicBezTo>
                    <a:cubicBezTo>
                      <a:pt x="69700" y="241083"/>
                      <a:pt x="51139" y="291926"/>
                      <a:pt x="54063" y="274177"/>
                    </a:cubicBezTo>
                    <a:close/>
                  </a:path>
                </a:pathLst>
              </a:cu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092" name="楕円 1091">
                <a:extLst>
                  <a:ext uri="{FF2B5EF4-FFF2-40B4-BE49-F238E27FC236}">
                    <a16:creationId xmlns:a16="http://schemas.microsoft.com/office/drawing/2014/main" id="{372EA349-9618-B458-2137-A9DC80E33E51}"/>
                  </a:ext>
                </a:extLst>
              </p:cNvPr>
              <p:cNvSpPr/>
              <p:nvPr/>
            </p:nvSpPr>
            <p:spPr>
              <a:xfrm>
                <a:off x="1352362" y="3643788"/>
                <a:ext cx="174279" cy="335333"/>
              </a:xfrm>
              <a:prstGeom prst="ellipse">
                <a:avLst/>
              </a:prstGeom>
              <a:solidFill>
                <a:schemeClr val="bg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093" name="楕円 1092">
                <a:extLst>
                  <a:ext uri="{FF2B5EF4-FFF2-40B4-BE49-F238E27FC236}">
                    <a16:creationId xmlns:a16="http://schemas.microsoft.com/office/drawing/2014/main" id="{C80E3A93-AADA-0155-9028-E4993F81782E}"/>
                  </a:ext>
                </a:extLst>
              </p:cNvPr>
              <p:cNvSpPr/>
              <p:nvPr/>
            </p:nvSpPr>
            <p:spPr>
              <a:xfrm>
                <a:off x="1387444" y="3732872"/>
                <a:ext cx="139197" cy="15716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094" name="フリーフォーム: 図形 1093">
                <a:extLst>
                  <a:ext uri="{FF2B5EF4-FFF2-40B4-BE49-F238E27FC236}">
                    <a16:creationId xmlns:a16="http://schemas.microsoft.com/office/drawing/2014/main" id="{DEFC722A-B39A-A817-FBBA-A619757ACE87}"/>
                  </a:ext>
                </a:extLst>
              </p:cNvPr>
              <p:cNvSpPr/>
              <p:nvPr/>
            </p:nvSpPr>
            <p:spPr>
              <a:xfrm>
                <a:off x="1860550" y="3929033"/>
                <a:ext cx="3921399" cy="614991"/>
              </a:xfrm>
              <a:custGeom>
                <a:avLst/>
                <a:gdLst>
                  <a:gd name="connsiteX0" fmla="*/ 85992 w 3921399"/>
                  <a:gd name="connsiteY0" fmla="*/ 332 h 614991"/>
                  <a:gd name="connsiteX1" fmla="*/ 73292 w 3921399"/>
                  <a:gd name="connsiteY1" fmla="*/ 16207 h 614991"/>
                  <a:gd name="connsiteX2" fmla="*/ 60592 w 3921399"/>
                  <a:gd name="connsiteY2" fmla="*/ 41607 h 614991"/>
                  <a:gd name="connsiteX3" fmla="*/ 44717 w 3921399"/>
                  <a:gd name="connsiteY3" fmla="*/ 67007 h 614991"/>
                  <a:gd name="connsiteX4" fmla="*/ 38367 w 3921399"/>
                  <a:gd name="connsiteY4" fmla="*/ 79707 h 614991"/>
                  <a:gd name="connsiteX5" fmla="*/ 25667 w 3921399"/>
                  <a:gd name="connsiteY5" fmla="*/ 98757 h 614991"/>
                  <a:gd name="connsiteX6" fmla="*/ 22492 w 3921399"/>
                  <a:gd name="connsiteY6" fmla="*/ 111457 h 614991"/>
                  <a:gd name="connsiteX7" fmla="*/ 9792 w 3921399"/>
                  <a:gd name="connsiteY7" fmla="*/ 140032 h 614991"/>
                  <a:gd name="connsiteX8" fmla="*/ 3442 w 3921399"/>
                  <a:gd name="connsiteY8" fmla="*/ 155907 h 614991"/>
                  <a:gd name="connsiteX9" fmla="*/ 3442 w 3921399"/>
                  <a:gd name="connsiteY9" fmla="*/ 200357 h 614991"/>
                  <a:gd name="connsiteX10" fmla="*/ 6617 w 3921399"/>
                  <a:gd name="connsiteY10" fmla="*/ 371807 h 614991"/>
                  <a:gd name="connsiteX11" fmla="*/ 16142 w 3921399"/>
                  <a:gd name="connsiteY11" fmla="*/ 387682 h 614991"/>
                  <a:gd name="connsiteX12" fmla="*/ 35192 w 3921399"/>
                  <a:gd name="connsiteY12" fmla="*/ 406732 h 614991"/>
                  <a:gd name="connsiteX13" fmla="*/ 82817 w 3921399"/>
                  <a:gd name="connsiteY13" fmla="*/ 444832 h 614991"/>
                  <a:gd name="connsiteX14" fmla="*/ 133617 w 3921399"/>
                  <a:gd name="connsiteY14" fmla="*/ 479757 h 614991"/>
                  <a:gd name="connsiteX15" fmla="*/ 146317 w 3921399"/>
                  <a:gd name="connsiteY15" fmla="*/ 486107 h 614991"/>
                  <a:gd name="connsiteX16" fmla="*/ 159017 w 3921399"/>
                  <a:gd name="connsiteY16" fmla="*/ 495632 h 614991"/>
                  <a:gd name="connsiteX17" fmla="*/ 171717 w 3921399"/>
                  <a:gd name="connsiteY17" fmla="*/ 498807 h 614991"/>
                  <a:gd name="connsiteX18" fmla="*/ 206642 w 3921399"/>
                  <a:gd name="connsiteY18" fmla="*/ 514682 h 614991"/>
                  <a:gd name="connsiteX19" fmla="*/ 276492 w 3921399"/>
                  <a:gd name="connsiteY19" fmla="*/ 527382 h 614991"/>
                  <a:gd name="connsiteX20" fmla="*/ 298717 w 3921399"/>
                  <a:gd name="connsiteY20" fmla="*/ 530557 h 614991"/>
                  <a:gd name="connsiteX21" fmla="*/ 336817 w 3921399"/>
                  <a:gd name="connsiteY21" fmla="*/ 536907 h 614991"/>
                  <a:gd name="connsiteX22" fmla="*/ 413017 w 3921399"/>
                  <a:gd name="connsiteY22" fmla="*/ 540082 h 614991"/>
                  <a:gd name="connsiteX23" fmla="*/ 632092 w 3921399"/>
                  <a:gd name="connsiteY23" fmla="*/ 533732 h 614991"/>
                  <a:gd name="connsiteX24" fmla="*/ 733692 w 3921399"/>
                  <a:gd name="connsiteY24" fmla="*/ 527382 h 614991"/>
                  <a:gd name="connsiteX25" fmla="*/ 774967 w 3921399"/>
                  <a:gd name="connsiteY25" fmla="*/ 524207 h 614991"/>
                  <a:gd name="connsiteX26" fmla="*/ 1108342 w 3921399"/>
                  <a:gd name="connsiteY26" fmla="*/ 521032 h 614991"/>
                  <a:gd name="connsiteX27" fmla="*/ 1206767 w 3921399"/>
                  <a:gd name="connsiteY27" fmla="*/ 514682 h 614991"/>
                  <a:gd name="connsiteX28" fmla="*/ 1540142 w 3921399"/>
                  <a:gd name="connsiteY28" fmla="*/ 511507 h 614991"/>
                  <a:gd name="connsiteX29" fmla="*/ 1670317 w 3921399"/>
                  <a:gd name="connsiteY29" fmla="*/ 501982 h 614991"/>
                  <a:gd name="connsiteX30" fmla="*/ 1860817 w 3921399"/>
                  <a:gd name="connsiteY30" fmla="*/ 495632 h 614991"/>
                  <a:gd name="connsiteX31" fmla="*/ 2073542 w 3921399"/>
                  <a:gd name="connsiteY31" fmla="*/ 498807 h 614991"/>
                  <a:gd name="connsiteX32" fmla="*/ 2092592 w 3921399"/>
                  <a:gd name="connsiteY32" fmla="*/ 505157 h 614991"/>
                  <a:gd name="connsiteX33" fmla="*/ 2130692 w 3921399"/>
                  <a:gd name="connsiteY33" fmla="*/ 527382 h 614991"/>
                  <a:gd name="connsiteX34" fmla="*/ 2140217 w 3921399"/>
                  <a:gd name="connsiteY34" fmla="*/ 536907 h 614991"/>
                  <a:gd name="connsiteX35" fmla="*/ 2213242 w 3921399"/>
                  <a:gd name="connsiteY35" fmla="*/ 568657 h 614991"/>
                  <a:gd name="connsiteX36" fmla="*/ 2235467 w 3921399"/>
                  <a:gd name="connsiteY36" fmla="*/ 578182 h 614991"/>
                  <a:gd name="connsiteX37" fmla="*/ 2254517 w 3921399"/>
                  <a:gd name="connsiteY37" fmla="*/ 587707 h 614991"/>
                  <a:gd name="connsiteX38" fmla="*/ 2283092 w 3921399"/>
                  <a:gd name="connsiteY38" fmla="*/ 597232 h 614991"/>
                  <a:gd name="connsiteX39" fmla="*/ 2327542 w 3921399"/>
                  <a:gd name="connsiteY39" fmla="*/ 603582 h 614991"/>
                  <a:gd name="connsiteX40" fmla="*/ 2365642 w 3921399"/>
                  <a:gd name="connsiteY40" fmla="*/ 606757 h 614991"/>
                  <a:gd name="connsiteX41" fmla="*/ 2518042 w 3921399"/>
                  <a:gd name="connsiteY41" fmla="*/ 609932 h 614991"/>
                  <a:gd name="connsiteX42" fmla="*/ 2552967 w 3921399"/>
                  <a:gd name="connsiteY42" fmla="*/ 613107 h 614991"/>
                  <a:gd name="connsiteX43" fmla="*/ 2835542 w 3921399"/>
                  <a:gd name="connsiteY43" fmla="*/ 606757 h 614991"/>
                  <a:gd name="connsiteX44" fmla="*/ 2864117 w 3921399"/>
                  <a:gd name="connsiteY44" fmla="*/ 597232 h 614991"/>
                  <a:gd name="connsiteX45" fmla="*/ 2886342 w 3921399"/>
                  <a:gd name="connsiteY45" fmla="*/ 594057 h 614991"/>
                  <a:gd name="connsiteX46" fmla="*/ 2911742 w 3921399"/>
                  <a:gd name="connsiteY46" fmla="*/ 581357 h 614991"/>
                  <a:gd name="connsiteX47" fmla="*/ 2981592 w 3921399"/>
                  <a:gd name="connsiteY47" fmla="*/ 562307 h 614991"/>
                  <a:gd name="connsiteX48" fmla="*/ 3016517 w 3921399"/>
                  <a:gd name="connsiteY48" fmla="*/ 555957 h 614991"/>
                  <a:gd name="connsiteX49" fmla="*/ 3127642 w 3921399"/>
                  <a:gd name="connsiteY49" fmla="*/ 543257 h 614991"/>
                  <a:gd name="connsiteX50" fmla="*/ 3162567 w 3921399"/>
                  <a:gd name="connsiteY50" fmla="*/ 536907 h 614991"/>
                  <a:gd name="connsiteX51" fmla="*/ 3210192 w 3921399"/>
                  <a:gd name="connsiteY51" fmla="*/ 533732 h 614991"/>
                  <a:gd name="connsiteX52" fmla="*/ 3292742 w 3921399"/>
                  <a:gd name="connsiteY52" fmla="*/ 527382 h 614991"/>
                  <a:gd name="connsiteX53" fmla="*/ 3308617 w 3921399"/>
                  <a:gd name="connsiteY53" fmla="*/ 524207 h 614991"/>
                  <a:gd name="connsiteX54" fmla="*/ 3359417 w 3921399"/>
                  <a:gd name="connsiteY54" fmla="*/ 517857 h 614991"/>
                  <a:gd name="connsiteX55" fmla="*/ 3378467 w 3921399"/>
                  <a:gd name="connsiteY55" fmla="*/ 514682 h 614991"/>
                  <a:gd name="connsiteX56" fmla="*/ 3410217 w 3921399"/>
                  <a:gd name="connsiteY56" fmla="*/ 508332 h 614991"/>
                  <a:gd name="connsiteX57" fmla="*/ 3483242 w 3921399"/>
                  <a:gd name="connsiteY57" fmla="*/ 501982 h 614991"/>
                  <a:gd name="connsiteX58" fmla="*/ 3527692 w 3921399"/>
                  <a:gd name="connsiteY58" fmla="*/ 495632 h 614991"/>
                  <a:gd name="connsiteX59" fmla="*/ 3543567 w 3921399"/>
                  <a:gd name="connsiteY59" fmla="*/ 492457 h 614991"/>
                  <a:gd name="connsiteX60" fmla="*/ 3705492 w 3921399"/>
                  <a:gd name="connsiteY60" fmla="*/ 489282 h 614991"/>
                  <a:gd name="connsiteX61" fmla="*/ 3746767 w 3921399"/>
                  <a:gd name="connsiteY61" fmla="*/ 508332 h 614991"/>
                  <a:gd name="connsiteX62" fmla="*/ 3775342 w 3921399"/>
                  <a:gd name="connsiteY62" fmla="*/ 521032 h 614991"/>
                  <a:gd name="connsiteX63" fmla="*/ 3788042 w 3921399"/>
                  <a:gd name="connsiteY63" fmla="*/ 530557 h 614991"/>
                  <a:gd name="connsiteX64" fmla="*/ 3813442 w 3921399"/>
                  <a:gd name="connsiteY64" fmla="*/ 536907 h 614991"/>
                  <a:gd name="connsiteX65" fmla="*/ 3838842 w 3921399"/>
                  <a:gd name="connsiteY65" fmla="*/ 546432 h 614991"/>
                  <a:gd name="connsiteX66" fmla="*/ 3864242 w 3921399"/>
                  <a:gd name="connsiteY66" fmla="*/ 559132 h 614991"/>
                  <a:gd name="connsiteX67" fmla="*/ 3889642 w 3921399"/>
                  <a:gd name="connsiteY67" fmla="*/ 581357 h 614991"/>
                  <a:gd name="connsiteX68" fmla="*/ 3915042 w 3921399"/>
                  <a:gd name="connsiteY68" fmla="*/ 597232 h 614991"/>
                  <a:gd name="connsiteX69" fmla="*/ 3921392 w 3921399"/>
                  <a:gd name="connsiteY69" fmla="*/ 555957 h 614991"/>
                  <a:gd name="connsiteX70" fmla="*/ 3915042 w 3921399"/>
                  <a:gd name="connsiteY70" fmla="*/ 546432 h 614991"/>
                  <a:gd name="connsiteX71" fmla="*/ 3908692 w 3921399"/>
                  <a:gd name="connsiteY71" fmla="*/ 533732 h 614991"/>
                  <a:gd name="connsiteX72" fmla="*/ 3889642 w 3921399"/>
                  <a:gd name="connsiteY72" fmla="*/ 521032 h 614991"/>
                  <a:gd name="connsiteX73" fmla="*/ 3873767 w 3921399"/>
                  <a:gd name="connsiteY73" fmla="*/ 498807 h 614991"/>
                  <a:gd name="connsiteX74" fmla="*/ 3867417 w 3921399"/>
                  <a:gd name="connsiteY74" fmla="*/ 486107 h 614991"/>
                  <a:gd name="connsiteX75" fmla="*/ 3857892 w 3921399"/>
                  <a:gd name="connsiteY75" fmla="*/ 476582 h 614991"/>
                  <a:gd name="connsiteX76" fmla="*/ 3851542 w 3921399"/>
                  <a:gd name="connsiteY76" fmla="*/ 467057 h 614991"/>
                  <a:gd name="connsiteX77" fmla="*/ 3813442 w 3921399"/>
                  <a:gd name="connsiteY77" fmla="*/ 438482 h 614991"/>
                  <a:gd name="connsiteX78" fmla="*/ 3803917 w 3921399"/>
                  <a:gd name="connsiteY78" fmla="*/ 432132 h 614991"/>
                  <a:gd name="connsiteX79" fmla="*/ 3788042 w 3921399"/>
                  <a:gd name="connsiteY79" fmla="*/ 428957 h 614991"/>
                  <a:gd name="connsiteX80" fmla="*/ 3753117 w 3921399"/>
                  <a:gd name="connsiteY80" fmla="*/ 416257 h 614991"/>
                  <a:gd name="connsiteX81" fmla="*/ 3740417 w 3921399"/>
                  <a:gd name="connsiteY81" fmla="*/ 409907 h 614991"/>
                  <a:gd name="connsiteX82" fmla="*/ 3727717 w 3921399"/>
                  <a:gd name="connsiteY82" fmla="*/ 406732 h 614991"/>
                  <a:gd name="connsiteX83" fmla="*/ 3711842 w 3921399"/>
                  <a:gd name="connsiteY83" fmla="*/ 400382 h 614991"/>
                  <a:gd name="connsiteX84" fmla="*/ 3683267 w 3921399"/>
                  <a:gd name="connsiteY84" fmla="*/ 390857 h 614991"/>
                  <a:gd name="connsiteX85" fmla="*/ 3553092 w 3921399"/>
                  <a:gd name="connsiteY85" fmla="*/ 394032 h 614991"/>
                  <a:gd name="connsiteX86" fmla="*/ 3511817 w 3921399"/>
                  <a:gd name="connsiteY86" fmla="*/ 400382 h 614991"/>
                  <a:gd name="connsiteX87" fmla="*/ 3489592 w 3921399"/>
                  <a:gd name="connsiteY87" fmla="*/ 403557 h 614991"/>
                  <a:gd name="connsiteX88" fmla="*/ 3476892 w 3921399"/>
                  <a:gd name="connsiteY88" fmla="*/ 406732 h 614991"/>
                  <a:gd name="connsiteX89" fmla="*/ 3448317 w 3921399"/>
                  <a:gd name="connsiteY89" fmla="*/ 409907 h 614991"/>
                  <a:gd name="connsiteX90" fmla="*/ 3429267 w 3921399"/>
                  <a:gd name="connsiteY90" fmla="*/ 413082 h 614991"/>
                  <a:gd name="connsiteX91" fmla="*/ 3353067 w 3921399"/>
                  <a:gd name="connsiteY91" fmla="*/ 416257 h 614991"/>
                  <a:gd name="connsiteX92" fmla="*/ 3318142 w 3921399"/>
                  <a:gd name="connsiteY92" fmla="*/ 422607 h 614991"/>
                  <a:gd name="connsiteX93" fmla="*/ 3305442 w 3921399"/>
                  <a:gd name="connsiteY93" fmla="*/ 425782 h 614991"/>
                  <a:gd name="connsiteX94" fmla="*/ 3276867 w 3921399"/>
                  <a:gd name="connsiteY94" fmla="*/ 428957 h 614991"/>
                  <a:gd name="connsiteX95" fmla="*/ 3238767 w 3921399"/>
                  <a:gd name="connsiteY95" fmla="*/ 435307 h 614991"/>
                  <a:gd name="connsiteX96" fmla="*/ 3222892 w 3921399"/>
                  <a:gd name="connsiteY96" fmla="*/ 438482 h 614991"/>
                  <a:gd name="connsiteX97" fmla="*/ 3146692 w 3921399"/>
                  <a:gd name="connsiteY97" fmla="*/ 441657 h 614991"/>
                  <a:gd name="connsiteX98" fmla="*/ 3089542 w 3921399"/>
                  <a:gd name="connsiteY98" fmla="*/ 448007 h 614991"/>
                  <a:gd name="connsiteX99" fmla="*/ 3064142 w 3921399"/>
                  <a:gd name="connsiteY99" fmla="*/ 451182 h 614991"/>
                  <a:gd name="connsiteX100" fmla="*/ 3029217 w 3921399"/>
                  <a:gd name="connsiteY100" fmla="*/ 454357 h 614991"/>
                  <a:gd name="connsiteX101" fmla="*/ 3003817 w 3921399"/>
                  <a:gd name="connsiteY101" fmla="*/ 457532 h 614991"/>
                  <a:gd name="connsiteX102" fmla="*/ 2921267 w 3921399"/>
                  <a:gd name="connsiteY102" fmla="*/ 460707 h 614991"/>
                  <a:gd name="connsiteX103" fmla="*/ 2848242 w 3921399"/>
                  <a:gd name="connsiteY103" fmla="*/ 467057 h 614991"/>
                  <a:gd name="connsiteX104" fmla="*/ 2800617 w 3921399"/>
                  <a:gd name="connsiteY104" fmla="*/ 470232 h 614991"/>
                  <a:gd name="connsiteX105" fmla="*/ 2714892 w 3921399"/>
                  <a:gd name="connsiteY105" fmla="*/ 476582 h 614991"/>
                  <a:gd name="connsiteX106" fmla="*/ 2670442 w 3921399"/>
                  <a:gd name="connsiteY106" fmla="*/ 479757 h 614991"/>
                  <a:gd name="connsiteX107" fmla="*/ 2454542 w 3921399"/>
                  <a:gd name="connsiteY107" fmla="*/ 463882 h 614991"/>
                  <a:gd name="connsiteX108" fmla="*/ 2445017 w 3921399"/>
                  <a:gd name="connsiteY108" fmla="*/ 457532 h 614991"/>
                  <a:gd name="connsiteX109" fmla="*/ 2403742 w 3921399"/>
                  <a:gd name="connsiteY109" fmla="*/ 422607 h 614991"/>
                  <a:gd name="connsiteX110" fmla="*/ 2381517 w 3921399"/>
                  <a:gd name="connsiteY110" fmla="*/ 416257 h 614991"/>
                  <a:gd name="connsiteX111" fmla="*/ 2318017 w 3921399"/>
                  <a:gd name="connsiteY111" fmla="*/ 403557 h 614991"/>
                  <a:gd name="connsiteX112" fmla="*/ 2295792 w 3921399"/>
                  <a:gd name="connsiteY112" fmla="*/ 397207 h 614991"/>
                  <a:gd name="connsiteX113" fmla="*/ 2270392 w 3921399"/>
                  <a:gd name="connsiteY113" fmla="*/ 387682 h 614991"/>
                  <a:gd name="connsiteX114" fmla="*/ 2229117 w 3921399"/>
                  <a:gd name="connsiteY114" fmla="*/ 384507 h 614991"/>
                  <a:gd name="connsiteX115" fmla="*/ 2162442 w 3921399"/>
                  <a:gd name="connsiteY115" fmla="*/ 374982 h 614991"/>
                  <a:gd name="connsiteX116" fmla="*/ 2140217 w 3921399"/>
                  <a:gd name="connsiteY116" fmla="*/ 371807 h 614991"/>
                  <a:gd name="connsiteX117" fmla="*/ 2108467 w 3921399"/>
                  <a:gd name="connsiteY117" fmla="*/ 368632 h 614991"/>
                  <a:gd name="connsiteX118" fmla="*/ 2041792 w 3921399"/>
                  <a:gd name="connsiteY118" fmla="*/ 355932 h 614991"/>
                  <a:gd name="connsiteX119" fmla="*/ 2010042 w 3921399"/>
                  <a:gd name="connsiteY119" fmla="*/ 352757 h 614991"/>
                  <a:gd name="connsiteX120" fmla="*/ 1971942 w 3921399"/>
                  <a:gd name="connsiteY120" fmla="*/ 346407 h 614991"/>
                  <a:gd name="connsiteX121" fmla="*/ 1946542 w 3921399"/>
                  <a:gd name="connsiteY121" fmla="*/ 343232 h 614991"/>
                  <a:gd name="connsiteX122" fmla="*/ 1873517 w 3921399"/>
                  <a:gd name="connsiteY122" fmla="*/ 333707 h 614991"/>
                  <a:gd name="connsiteX123" fmla="*/ 1851292 w 3921399"/>
                  <a:gd name="connsiteY123" fmla="*/ 327357 h 614991"/>
                  <a:gd name="connsiteX124" fmla="*/ 1841767 w 3921399"/>
                  <a:gd name="connsiteY124" fmla="*/ 324182 h 614991"/>
                  <a:gd name="connsiteX125" fmla="*/ 1813192 w 3921399"/>
                  <a:gd name="connsiteY125" fmla="*/ 311482 h 614991"/>
                  <a:gd name="connsiteX126" fmla="*/ 1781442 w 3921399"/>
                  <a:gd name="connsiteY126" fmla="*/ 301957 h 614991"/>
                  <a:gd name="connsiteX127" fmla="*/ 1740167 w 3921399"/>
                  <a:gd name="connsiteY127" fmla="*/ 282907 h 614991"/>
                  <a:gd name="connsiteX128" fmla="*/ 1689367 w 3921399"/>
                  <a:gd name="connsiteY128" fmla="*/ 273382 h 614991"/>
                  <a:gd name="connsiteX129" fmla="*/ 1629042 w 3921399"/>
                  <a:gd name="connsiteY129" fmla="*/ 263857 h 614991"/>
                  <a:gd name="connsiteX130" fmla="*/ 1584592 w 3921399"/>
                  <a:gd name="connsiteY130" fmla="*/ 251157 h 614991"/>
                  <a:gd name="connsiteX131" fmla="*/ 1568717 w 3921399"/>
                  <a:gd name="connsiteY131" fmla="*/ 244807 h 614991"/>
                  <a:gd name="connsiteX132" fmla="*/ 1540142 w 3921399"/>
                  <a:gd name="connsiteY132" fmla="*/ 238457 h 614991"/>
                  <a:gd name="connsiteX133" fmla="*/ 1505217 w 3921399"/>
                  <a:gd name="connsiteY133" fmla="*/ 228932 h 614991"/>
                  <a:gd name="connsiteX134" fmla="*/ 1489342 w 3921399"/>
                  <a:gd name="connsiteY134" fmla="*/ 222582 h 614991"/>
                  <a:gd name="connsiteX135" fmla="*/ 1470292 w 3921399"/>
                  <a:gd name="connsiteY135" fmla="*/ 219407 h 614991"/>
                  <a:gd name="connsiteX136" fmla="*/ 1422667 w 3921399"/>
                  <a:gd name="connsiteY136" fmla="*/ 206707 h 614991"/>
                  <a:gd name="connsiteX137" fmla="*/ 1371867 w 3921399"/>
                  <a:gd name="connsiteY137" fmla="*/ 200357 h 614991"/>
                  <a:gd name="connsiteX138" fmla="*/ 1352817 w 3921399"/>
                  <a:gd name="connsiteY138" fmla="*/ 197182 h 614991"/>
                  <a:gd name="connsiteX139" fmla="*/ 1238517 w 3921399"/>
                  <a:gd name="connsiteY139" fmla="*/ 203532 h 614991"/>
                  <a:gd name="connsiteX140" fmla="*/ 1190892 w 3921399"/>
                  <a:gd name="connsiteY140" fmla="*/ 206707 h 614991"/>
                  <a:gd name="connsiteX141" fmla="*/ 1171842 w 3921399"/>
                  <a:gd name="connsiteY141" fmla="*/ 209882 h 614991"/>
                  <a:gd name="connsiteX142" fmla="*/ 1149617 w 3921399"/>
                  <a:gd name="connsiteY142" fmla="*/ 213057 h 614991"/>
                  <a:gd name="connsiteX143" fmla="*/ 1117867 w 3921399"/>
                  <a:gd name="connsiteY143" fmla="*/ 222582 h 614991"/>
                  <a:gd name="connsiteX144" fmla="*/ 1101992 w 3921399"/>
                  <a:gd name="connsiteY144" fmla="*/ 228932 h 614991"/>
                  <a:gd name="connsiteX145" fmla="*/ 1079767 w 3921399"/>
                  <a:gd name="connsiteY145" fmla="*/ 232107 h 614991"/>
                  <a:gd name="connsiteX146" fmla="*/ 1054367 w 3921399"/>
                  <a:gd name="connsiteY146" fmla="*/ 247982 h 614991"/>
                  <a:gd name="connsiteX147" fmla="*/ 1041667 w 3921399"/>
                  <a:gd name="connsiteY147" fmla="*/ 251157 h 614991"/>
                  <a:gd name="connsiteX148" fmla="*/ 1025792 w 3921399"/>
                  <a:gd name="connsiteY148" fmla="*/ 257507 h 614991"/>
                  <a:gd name="connsiteX149" fmla="*/ 994042 w 3921399"/>
                  <a:gd name="connsiteY149" fmla="*/ 263857 h 614991"/>
                  <a:gd name="connsiteX150" fmla="*/ 981342 w 3921399"/>
                  <a:gd name="connsiteY150" fmla="*/ 267032 h 614991"/>
                  <a:gd name="connsiteX151" fmla="*/ 962292 w 3921399"/>
                  <a:gd name="connsiteY151" fmla="*/ 270207 h 614991"/>
                  <a:gd name="connsiteX152" fmla="*/ 949592 w 3921399"/>
                  <a:gd name="connsiteY152" fmla="*/ 273382 h 614991"/>
                  <a:gd name="connsiteX153" fmla="*/ 933717 w 3921399"/>
                  <a:gd name="connsiteY153" fmla="*/ 279732 h 614991"/>
                  <a:gd name="connsiteX154" fmla="*/ 895617 w 3921399"/>
                  <a:gd name="connsiteY154" fmla="*/ 282907 h 614991"/>
                  <a:gd name="connsiteX155" fmla="*/ 844817 w 3921399"/>
                  <a:gd name="connsiteY155" fmla="*/ 292432 h 614991"/>
                  <a:gd name="connsiteX156" fmla="*/ 809892 w 3921399"/>
                  <a:gd name="connsiteY156" fmla="*/ 295607 h 614991"/>
                  <a:gd name="connsiteX157" fmla="*/ 787667 w 3921399"/>
                  <a:gd name="connsiteY157" fmla="*/ 298782 h 614991"/>
                  <a:gd name="connsiteX158" fmla="*/ 762267 w 3921399"/>
                  <a:gd name="connsiteY158" fmla="*/ 301957 h 614991"/>
                  <a:gd name="connsiteX159" fmla="*/ 736867 w 3921399"/>
                  <a:gd name="connsiteY159" fmla="*/ 308307 h 614991"/>
                  <a:gd name="connsiteX160" fmla="*/ 667017 w 3921399"/>
                  <a:gd name="connsiteY160" fmla="*/ 317832 h 614991"/>
                  <a:gd name="connsiteX161" fmla="*/ 644792 w 3921399"/>
                  <a:gd name="connsiteY161" fmla="*/ 321007 h 614991"/>
                  <a:gd name="connsiteX162" fmla="*/ 625742 w 3921399"/>
                  <a:gd name="connsiteY162" fmla="*/ 324182 h 614991"/>
                  <a:gd name="connsiteX163" fmla="*/ 597167 w 3921399"/>
                  <a:gd name="connsiteY163" fmla="*/ 327357 h 614991"/>
                  <a:gd name="connsiteX164" fmla="*/ 584467 w 3921399"/>
                  <a:gd name="connsiteY164" fmla="*/ 330532 h 614991"/>
                  <a:gd name="connsiteX165" fmla="*/ 520967 w 3921399"/>
                  <a:gd name="connsiteY165" fmla="*/ 336882 h 614991"/>
                  <a:gd name="connsiteX166" fmla="*/ 498742 w 3921399"/>
                  <a:gd name="connsiteY166" fmla="*/ 340057 h 614991"/>
                  <a:gd name="connsiteX167" fmla="*/ 457467 w 3921399"/>
                  <a:gd name="connsiteY167" fmla="*/ 343232 h 614991"/>
                  <a:gd name="connsiteX168" fmla="*/ 435242 w 3921399"/>
                  <a:gd name="connsiteY168" fmla="*/ 349582 h 614991"/>
                  <a:gd name="connsiteX169" fmla="*/ 384442 w 3921399"/>
                  <a:gd name="connsiteY169" fmla="*/ 355932 h 614991"/>
                  <a:gd name="connsiteX170" fmla="*/ 324117 w 3921399"/>
                  <a:gd name="connsiteY170" fmla="*/ 365457 h 614991"/>
                  <a:gd name="connsiteX171" fmla="*/ 162192 w 3921399"/>
                  <a:gd name="connsiteY171" fmla="*/ 355932 h 614991"/>
                  <a:gd name="connsiteX172" fmla="*/ 149492 w 3921399"/>
                  <a:gd name="connsiteY172" fmla="*/ 352757 h 614991"/>
                  <a:gd name="connsiteX173" fmla="*/ 146317 w 3921399"/>
                  <a:gd name="connsiteY173" fmla="*/ 333707 h 614991"/>
                  <a:gd name="connsiteX174" fmla="*/ 136792 w 3921399"/>
                  <a:gd name="connsiteY174" fmla="*/ 311482 h 614991"/>
                  <a:gd name="connsiteX175" fmla="*/ 139967 w 3921399"/>
                  <a:gd name="connsiteY175" fmla="*/ 190832 h 614991"/>
                  <a:gd name="connsiteX176" fmla="*/ 143142 w 3921399"/>
                  <a:gd name="connsiteY176" fmla="*/ 178132 h 614991"/>
                  <a:gd name="connsiteX177" fmla="*/ 149492 w 3921399"/>
                  <a:gd name="connsiteY177" fmla="*/ 146382 h 614991"/>
                  <a:gd name="connsiteX178" fmla="*/ 155842 w 3921399"/>
                  <a:gd name="connsiteY178" fmla="*/ 133682 h 614991"/>
                  <a:gd name="connsiteX179" fmla="*/ 162192 w 3921399"/>
                  <a:gd name="connsiteY179" fmla="*/ 105107 h 614991"/>
                  <a:gd name="connsiteX180" fmla="*/ 174892 w 3921399"/>
                  <a:gd name="connsiteY180" fmla="*/ 82882 h 614991"/>
                  <a:gd name="connsiteX181" fmla="*/ 184417 w 3921399"/>
                  <a:gd name="connsiteY181" fmla="*/ 76532 h 614991"/>
                  <a:gd name="connsiteX182" fmla="*/ 187592 w 3921399"/>
                  <a:gd name="connsiteY182" fmla="*/ 67007 h 614991"/>
                  <a:gd name="connsiteX183" fmla="*/ 197117 w 3921399"/>
                  <a:gd name="connsiteY183" fmla="*/ 57482 h 614991"/>
                  <a:gd name="connsiteX184" fmla="*/ 181242 w 3921399"/>
                  <a:gd name="connsiteY184" fmla="*/ 25732 h 614991"/>
                  <a:gd name="connsiteX185" fmla="*/ 171717 w 3921399"/>
                  <a:gd name="connsiteY185" fmla="*/ 22557 h 614991"/>
                  <a:gd name="connsiteX186" fmla="*/ 136792 w 3921399"/>
                  <a:gd name="connsiteY186" fmla="*/ 13032 h 614991"/>
                  <a:gd name="connsiteX187" fmla="*/ 127267 w 3921399"/>
                  <a:gd name="connsiteY187" fmla="*/ 6682 h 614991"/>
                  <a:gd name="connsiteX188" fmla="*/ 85992 w 3921399"/>
                  <a:gd name="connsiteY188" fmla="*/ 332 h 61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3921399" h="614991">
                    <a:moveTo>
                      <a:pt x="85992" y="332"/>
                    </a:moveTo>
                    <a:cubicBezTo>
                      <a:pt x="76996" y="1919"/>
                      <a:pt x="76844" y="10436"/>
                      <a:pt x="73292" y="16207"/>
                    </a:cubicBezTo>
                    <a:cubicBezTo>
                      <a:pt x="68331" y="24269"/>
                      <a:pt x="65843" y="33731"/>
                      <a:pt x="60592" y="41607"/>
                    </a:cubicBezTo>
                    <a:cubicBezTo>
                      <a:pt x="53976" y="51531"/>
                      <a:pt x="51099" y="55519"/>
                      <a:pt x="44717" y="67007"/>
                    </a:cubicBezTo>
                    <a:cubicBezTo>
                      <a:pt x="42418" y="71144"/>
                      <a:pt x="40802" y="75648"/>
                      <a:pt x="38367" y="79707"/>
                    </a:cubicBezTo>
                    <a:cubicBezTo>
                      <a:pt x="34440" y="86251"/>
                      <a:pt x="25667" y="98757"/>
                      <a:pt x="25667" y="98757"/>
                    </a:cubicBezTo>
                    <a:cubicBezTo>
                      <a:pt x="24609" y="102990"/>
                      <a:pt x="23872" y="107317"/>
                      <a:pt x="22492" y="111457"/>
                    </a:cubicBezTo>
                    <a:cubicBezTo>
                      <a:pt x="16218" y="130280"/>
                      <a:pt x="17168" y="123435"/>
                      <a:pt x="9792" y="140032"/>
                    </a:cubicBezTo>
                    <a:cubicBezTo>
                      <a:pt x="7477" y="145240"/>
                      <a:pt x="5559" y="150615"/>
                      <a:pt x="3442" y="155907"/>
                    </a:cubicBezTo>
                    <a:cubicBezTo>
                      <a:pt x="-3444" y="204111"/>
                      <a:pt x="1862" y="152153"/>
                      <a:pt x="3442" y="200357"/>
                    </a:cubicBezTo>
                    <a:cubicBezTo>
                      <a:pt x="5315" y="257486"/>
                      <a:pt x="2751" y="314778"/>
                      <a:pt x="6617" y="371807"/>
                    </a:cubicBezTo>
                    <a:cubicBezTo>
                      <a:pt x="7034" y="377964"/>
                      <a:pt x="12234" y="382906"/>
                      <a:pt x="16142" y="387682"/>
                    </a:cubicBezTo>
                    <a:cubicBezTo>
                      <a:pt x="21829" y="394632"/>
                      <a:pt x="28842" y="400382"/>
                      <a:pt x="35192" y="406732"/>
                    </a:cubicBezTo>
                    <a:cubicBezTo>
                      <a:pt x="58447" y="429987"/>
                      <a:pt x="42146" y="415007"/>
                      <a:pt x="82817" y="444832"/>
                    </a:cubicBezTo>
                    <a:cubicBezTo>
                      <a:pt x="98982" y="456686"/>
                      <a:pt x="116341" y="471119"/>
                      <a:pt x="133617" y="479757"/>
                    </a:cubicBezTo>
                    <a:cubicBezTo>
                      <a:pt x="137850" y="481874"/>
                      <a:pt x="142303" y="483599"/>
                      <a:pt x="146317" y="486107"/>
                    </a:cubicBezTo>
                    <a:cubicBezTo>
                      <a:pt x="150804" y="488912"/>
                      <a:pt x="154284" y="493265"/>
                      <a:pt x="159017" y="495632"/>
                    </a:cubicBezTo>
                    <a:cubicBezTo>
                      <a:pt x="162920" y="497583"/>
                      <a:pt x="167665" y="497186"/>
                      <a:pt x="171717" y="498807"/>
                    </a:cubicBezTo>
                    <a:cubicBezTo>
                      <a:pt x="185989" y="504516"/>
                      <a:pt x="192103" y="510805"/>
                      <a:pt x="206642" y="514682"/>
                    </a:cubicBezTo>
                    <a:cubicBezTo>
                      <a:pt x="219265" y="518048"/>
                      <a:pt x="265624" y="525829"/>
                      <a:pt x="276492" y="527382"/>
                    </a:cubicBezTo>
                    <a:cubicBezTo>
                      <a:pt x="283900" y="528440"/>
                      <a:pt x="291335" y="529327"/>
                      <a:pt x="298717" y="530557"/>
                    </a:cubicBezTo>
                    <a:cubicBezTo>
                      <a:pt x="314260" y="533147"/>
                      <a:pt x="319887" y="535815"/>
                      <a:pt x="336817" y="536907"/>
                    </a:cubicBezTo>
                    <a:cubicBezTo>
                      <a:pt x="362186" y="538544"/>
                      <a:pt x="387617" y="539024"/>
                      <a:pt x="413017" y="540082"/>
                    </a:cubicBezTo>
                    <a:lnTo>
                      <a:pt x="632092" y="533732"/>
                    </a:lnTo>
                    <a:cubicBezTo>
                      <a:pt x="650935" y="532913"/>
                      <a:pt x="713120" y="528851"/>
                      <a:pt x="733692" y="527382"/>
                    </a:cubicBezTo>
                    <a:cubicBezTo>
                      <a:pt x="747456" y="526399"/>
                      <a:pt x="761170" y="524441"/>
                      <a:pt x="774967" y="524207"/>
                    </a:cubicBezTo>
                    <a:lnTo>
                      <a:pt x="1108342" y="521032"/>
                    </a:lnTo>
                    <a:lnTo>
                      <a:pt x="1206767" y="514682"/>
                    </a:lnTo>
                    <a:lnTo>
                      <a:pt x="1540142" y="511507"/>
                    </a:lnTo>
                    <a:cubicBezTo>
                      <a:pt x="1583534" y="508332"/>
                      <a:pt x="1626854" y="503958"/>
                      <a:pt x="1670317" y="501982"/>
                    </a:cubicBezTo>
                    <a:cubicBezTo>
                      <a:pt x="1780356" y="496980"/>
                      <a:pt x="1716868" y="499420"/>
                      <a:pt x="1860817" y="495632"/>
                    </a:cubicBezTo>
                    <a:cubicBezTo>
                      <a:pt x="1931725" y="496690"/>
                      <a:pt x="2002686" y="495895"/>
                      <a:pt x="2073542" y="498807"/>
                    </a:cubicBezTo>
                    <a:cubicBezTo>
                      <a:pt x="2080230" y="499082"/>
                      <a:pt x="2086377" y="502671"/>
                      <a:pt x="2092592" y="505157"/>
                    </a:cubicBezTo>
                    <a:cubicBezTo>
                      <a:pt x="2101903" y="508881"/>
                      <a:pt x="2127267" y="523957"/>
                      <a:pt x="2130692" y="527382"/>
                    </a:cubicBezTo>
                    <a:cubicBezTo>
                      <a:pt x="2133867" y="530557"/>
                      <a:pt x="2136393" y="534554"/>
                      <a:pt x="2140217" y="536907"/>
                    </a:cubicBezTo>
                    <a:cubicBezTo>
                      <a:pt x="2167279" y="553561"/>
                      <a:pt x="2183188" y="555777"/>
                      <a:pt x="2213242" y="568657"/>
                    </a:cubicBezTo>
                    <a:cubicBezTo>
                      <a:pt x="2220650" y="571832"/>
                      <a:pt x="2228149" y="574804"/>
                      <a:pt x="2235467" y="578182"/>
                    </a:cubicBezTo>
                    <a:cubicBezTo>
                      <a:pt x="2241913" y="581157"/>
                      <a:pt x="2247925" y="585070"/>
                      <a:pt x="2254517" y="587707"/>
                    </a:cubicBezTo>
                    <a:cubicBezTo>
                      <a:pt x="2263839" y="591436"/>
                      <a:pt x="2273438" y="594474"/>
                      <a:pt x="2283092" y="597232"/>
                    </a:cubicBezTo>
                    <a:cubicBezTo>
                      <a:pt x="2295399" y="600748"/>
                      <a:pt x="2316628" y="602543"/>
                      <a:pt x="2327542" y="603582"/>
                    </a:cubicBezTo>
                    <a:cubicBezTo>
                      <a:pt x="2340229" y="604790"/>
                      <a:pt x="2352905" y="606332"/>
                      <a:pt x="2365642" y="606757"/>
                    </a:cubicBezTo>
                    <a:cubicBezTo>
                      <a:pt x="2416425" y="608450"/>
                      <a:pt x="2467242" y="608874"/>
                      <a:pt x="2518042" y="609932"/>
                    </a:cubicBezTo>
                    <a:cubicBezTo>
                      <a:pt x="2529684" y="610990"/>
                      <a:pt x="2541277" y="613107"/>
                      <a:pt x="2552967" y="613107"/>
                    </a:cubicBezTo>
                    <a:cubicBezTo>
                      <a:pt x="2792431" y="613107"/>
                      <a:pt x="2727684" y="620239"/>
                      <a:pt x="2835542" y="606757"/>
                    </a:cubicBezTo>
                    <a:cubicBezTo>
                      <a:pt x="2845067" y="603582"/>
                      <a:pt x="2854377" y="599667"/>
                      <a:pt x="2864117" y="597232"/>
                    </a:cubicBezTo>
                    <a:cubicBezTo>
                      <a:pt x="2871377" y="595417"/>
                      <a:pt x="2879242" y="596424"/>
                      <a:pt x="2886342" y="594057"/>
                    </a:cubicBezTo>
                    <a:cubicBezTo>
                      <a:pt x="2895322" y="591064"/>
                      <a:pt x="2902846" y="584592"/>
                      <a:pt x="2911742" y="581357"/>
                    </a:cubicBezTo>
                    <a:cubicBezTo>
                      <a:pt x="2919323" y="578600"/>
                      <a:pt x="2966876" y="565405"/>
                      <a:pt x="2981592" y="562307"/>
                    </a:cubicBezTo>
                    <a:cubicBezTo>
                      <a:pt x="2993171" y="559869"/>
                      <a:pt x="3004784" y="557487"/>
                      <a:pt x="3016517" y="555957"/>
                    </a:cubicBezTo>
                    <a:cubicBezTo>
                      <a:pt x="3053487" y="551135"/>
                      <a:pt x="3091083" y="550569"/>
                      <a:pt x="3127642" y="543257"/>
                    </a:cubicBezTo>
                    <a:cubicBezTo>
                      <a:pt x="3135899" y="541606"/>
                      <a:pt x="3154812" y="537646"/>
                      <a:pt x="3162567" y="536907"/>
                    </a:cubicBezTo>
                    <a:cubicBezTo>
                      <a:pt x="3178406" y="535399"/>
                      <a:pt x="3194324" y="534893"/>
                      <a:pt x="3210192" y="533732"/>
                    </a:cubicBezTo>
                    <a:lnTo>
                      <a:pt x="3292742" y="527382"/>
                    </a:lnTo>
                    <a:cubicBezTo>
                      <a:pt x="3298034" y="526324"/>
                      <a:pt x="3303275" y="524970"/>
                      <a:pt x="3308617" y="524207"/>
                    </a:cubicBezTo>
                    <a:cubicBezTo>
                      <a:pt x="3325511" y="521794"/>
                      <a:pt x="3342584" y="520662"/>
                      <a:pt x="3359417" y="517857"/>
                    </a:cubicBezTo>
                    <a:cubicBezTo>
                      <a:pt x="3365767" y="516799"/>
                      <a:pt x="3372140" y="515868"/>
                      <a:pt x="3378467" y="514682"/>
                    </a:cubicBezTo>
                    <a:cubicBezTo>
                      <a:pt x="3389075" y="512693"/>
                      <a:pt x="3399502" y="509631"/>
                      <a:pt x="3410217" y="508332"/>
                    </a:cubicBezTo>
                    <a:cubicBezTo>
                      <a:pt x="3434473" y="505392"/>
                      <a:pt x="3483242" y="501982"/>
                      <a:pt x="3483242" y="501982"/>
                    </a:cubicBezTo>
                    <a:cubicBezTo>
                      <a:pt x="3519131" y="494804"/>
                      <a:pt x="3474899" y="503174"/>
                      <a:pt x="3527692" y="495632"/>
                    </a:cubicBezTo>
                    <a:cubicBezTo>
                      <a:pt x="3533034" y="494869"/>
                      <a:pt x="3538275" y="493515"/>
                      <a:pt x="3543567" y="492457"/>
                    </a:cubicBezTo>
                    <a:cubicBezTo>
                      <a:pt x="3593959" y="458862"/>
                      <a:pt x="3568053" y="473510"/>
                      <a:pt x="3705492" y="489282"/>
                    </a:cubicBezTo>
                    <a:cubicBezTo>
                      <a:pt x="3720546" y="491010"/>
                      <a:pt x="3732920" y="502178"/>
                      <a:pt x="3746767" y="508332"/>
                    </a:cubicBezTo>
                    <a:cubicBezTo>
                      <a:pt x="3757189" y="512964"/>
                      <a:pt x="3765722" y="515020"/>
                      <a:pt x="3775342" y="521032"/>
                    </a:cubicBezTo>
                    <a:cubicBezTo>
                      <a:pt x="3779829" y="523837"/>
                      <a:pt x="3783157" y="528522"/>
                      <a:pt x="3788042" y="530557"/>
                    </a:cubicBezTo>
                    <a:cubicBezTo>
                      <a:pt x="3796098" y="533914"/>
                      <a:pt x="3805022" y="534611"/>
                      <a:pt x="3813442" y="536907"/>
                    </a:cubicBezTo>
                    <a:cubicBezTo>
                      <a:pt x="3819948" y="538681"/>
                      <a:pt x="3834209" y="544293"/>
                      <a:pt x="3838842" y="546432"/>
                    </a:cubicBezTo>
                    <a:cubicBezTo>
                      <a:pt x="3847437" y="550399"/>
                      <a:pt x="3856065" y="554362"/>
                      <a:pt x="3864242" y="559132"/>
                    </a:cubicBezTo>
                    <a:cubicBezTo>
                      <a:pt x="3886041" y="571848"/>
                      <a:pt x="3868325" y="565369"/>
                      <a:pt x="3889642" y="581357"/>
                    </a:cubicBezTo>
                    <a:cubicBezTo>
                      <a:pt x="3897629" y="587348"/>
                      <a:pt x="3906575" y="591940"/>
                      <a:pt x="3915042" y="597232"/>
                    </a:cubicBezTo>
                    <a:cubicBezTo>
                      <a:pt x="3915713" y="593205"/>
                      <a:pt x="3921647" y="558510"/>
                      <a:pt x="3921392" y="555957"/>
                    </a:cubicBezTo>
                    <a:cubicBezTo>
                      <a:pt x="3921012" y="552160"/>
                      <a:pt x="3916935" y="549745"/>
                      <a:pt x="3915042" y="546432"/>
                    </a:cubicBezTo>
                    <a:cubicBezTo>
                      <a:pt x="3912694" y="542323"/>
                      <a:pt x="3912039" y="537079"/>
                      <a:pt x="3908692" y="533732"/>
                    </a:cubicBezTo>
                    <a:cubicBezTo>
                      <a:pt x="3903296" y="528336"/>
                      <a:pt x="3889642" y="521032"/>
                      <a:pt x="3889642" y="521032"/>
                    </a:cubicBezTo>
                    <a:cubicBezTo>
                      <a:pt x="3884350" y="513624"/>
                      <a:pt x="3878655" y="506488"/>
                      <a:pt x="3873767" y="498807"/>
                    </a:cubicBezTo>
                    <a:cubicBezTo>
                      <a:pt x="3871226" y="494814"/>
                      <a:pt x="3870168" y="489958"/>
                      <a:pt x="3867417" y="486107"/>
                    </a:cubicBezTo>
                    <a:cubicBezTo>
                      <a:pt x="3864807" y="482453"/>
                      <a:pt x="3860767" y="480031"/>
                      <a:pt x="3857892" y="476582"/>
                    </a:cubicBezTo>
                    <a:cubicBezTo>
                      <a:pt x="3855449" y="473651"/>
                      <a:pt x="3853985" y="469988"/>
                      <a:pt x="3851542" y="467057"/>
                    </a:cubicBezTo>
                    <a:cubicBezTo>
                      <a:pt x="3840530" y="453842"/>
                      <a:pt x="3828907" y="448792"/>
                      <a:pt x="3813442" y="438482"/>
                    </a:cubicBezTo>
                    <a:cubicBezTo>
                      <a:pt x="3810267" y="436365"/>
                      <a:pt x="3807659" y="432880"/>
                      <a:pt x="3803917" y="432132"/>
                    </a:cubicBezTo>
                    <a:lnTo>
                      <a:pt x="3788042" y="428957"/>
                    </a:lnTo>
                    <a:cubicBezTo>
                      <a:pt x="3759052" y="414462"/>
                      <a:pt x="3795193" y="431558"/>
                      <a:pt x="3753117" y="416257"/>
                    </a:cubicBezTo>
                    <a:cubicBezTo>
                      <a:pt x="3748669" y="414640"/>
                      <a:pt x="3744849" y="411569"/>
                      <a:pt x="3740417" y="409907"/>
                    </a:cubicBezTo>
                    <a:cubicBezTo>
                      <a:pt x="3736331" y="408375"/>
                      <a:pt x="3731857" y="408112"/>
                      <a:pt x="3727717" y="406732"/>
                    </a:cubicBezTo>
                    <a:cubicBezTo>
                      <a:pt x="3722310" y="404930"/>
                      <a:pt x="3717249" y="402184"/>
                      <a:pt x="3711842" y="400382"/>
                    </a:cubicBezTo>
                    <a:cubicBezTo>
                      <a:pt x="3670826" y="386710"/>
                      <a:pt x="3732955" y="410732"/>
                      <a:pt x="3683267" y="390857"/>
                    </a:cubicBezTo>
                    <a:lnTo>
                      <a:pt x="3553092" y="394032"/>
                    </a:lnTo>
                    <a:cubicBezTo>
                      <a:pt x="3513456" y="395617"/>
                      <a:pt x="3536876" y="395826"/>
                      <a:pt x="3511817" y="400382"/>
                    </a:cubicBezTo>
                    <a:cubicBezTo>
                      <a:pt x="3504454" y="401721"/>
                      <a:pt x="3496955" y="402218"/>
                      <a:pt x="3489592" y="403557"/>
                    </a:cubicBezTo>
                    <a:cubicBezTo>
                      <a:pt x="3485299" y="404338"/>
                      <a:pt x="3481205" y="406068"/>
                      <a:pt x="3476892" y="406732"/>
                    </a:cubicBezTo>
                    <a:cubicBezTo>
                      <a:pt x="3467420" y="408189"/>
                      <a:pt x="3457817" y="408640"/>
                      <a:pt x="3448317" y="409907"/>
                    </a:cubicBezTo>
                    <a:cubicBezTo>
                      <a:pt x="3441936" y="410758"/>
                      <a:pt x="3435690" y="412654"/>
                      <a:pt x="3429267" y="413082"/>
                    </a:cubicBezTo>
                    <a:cubicBezTo>
                      <a:pt x="3403901" y="414773"/>
                      <a:pt x="3378467" y="415199"/>
                      <a:pt x="3353067" y="416257"/>
                    </a:cubicBezTo>
                    <a:cubicBezTo>
                      <a:pt x="3324262" y="423458"/>
                      <a:pt x="3359855" y="415023"/>
                      <a:pt x="3318142" y="422607"/>
                    </a:cubicBezTo>
                    <a:cubicBezTo>
                      <a:pt x="3313849" y="423388"/>
                      <a:pt x="3309755" y="425118"/>
                      <a:pt x="3305442" y="425782"/>
                    </a:cubicBezTo>
                    <a:cubicBezTo>
                      <a:pt x="3295970" y="427239"/>
                      <a:pt x="3286392" y="427899"/>
                      <a:pt x="3276867" y="428957"/>
                    </a:cubicBezTo>
                    <a:cubicBezTo>
                      <a:pt x="3256393" y="435782"/>
                      <a:pt x="3275985" y="429990"/>
                      <a:pt x="3238767" y="435307"/>
                    </a:cubicBezTo>
                    <a:cubicBezTo>
                      <a:pt x="3233425" y="436070"/>
                      <a:pt x="3228276" y="438111"/>
                      <a:pt x="3222892" y="438482"/>
                    </a:cubicBezTo>
                    <a:cubicBezTo>
                      <a:pt x="3197530" y="440231"/>
                      <a:pt x="3172092" y="440599"/>
                      <a:pt x="3146692" y="441657"/>
                    </a:cubicBezTo>
                    <a:cubicBezTo>
                      <a:pt x="3109450" y="447864"/>
                      <a:pt x="3145186" y="442443"/>
                      <a:pt x="3089542" y="448007"/>
                    </a:cubicBezTo>
                    <a:cubicBezTo>
                      <a:pt x="3081052" y="448856"/>
                      <a:pt x="3072628" y="450289"/>
                      <a:pt x="3064142" y="451182"/>
                    </a:cubicBezTo>
                    <a:cubicBezTo>
                      <a:pt x="3052517" y="452406"/>
                      <a:pt x="3040842" y="453133"/>
                      <a:pt x="3029217" y="454357"/>
                    </a:cubicBezTo>
                    <a:cubicBezTo>
                      <a:pt x="3020731" y="455250"/>
                      <a:pt x="3012335" y="457031"/>
                      <a:pt x="3003817" y="457532"/>
                    </a:cubicBezTo>
                    <a:cubicBezTo>
                      <a:pt x="2976328" y="459149"/>
                      <a:pt x="2948770" y="459332"/>
                      <a:pt x="2921267" y="460707"/>
                    </a:cubicBezTo>
                    <a:cubicBezTo>
                      <a:pt x="2846000" y="464470"/>
                      <a:pt x="2905296" y="462303"/>
                      <a:pt x="2848242" y="467057"/>
                    </a:cubicBezTo>
                    <a:cubicBezTo>
                      <a:pt x="2832387" y="468378"/>
                      <a:pt x="2816487" y="469098"/>
                      <a:pt x="2800617" y="470232"/>
                    </a:cubicBezTo>
                    <a:lnTo>
                      <a:pt x="2714892" y="476582"/>
                    </a:lnTo>
                    <a:lnTo>
                      <a:pt x="2670442" y="479757"/>
                    </a:lnTo>
                    <a:cubicBezTo>
                      <a:pt x="2598475" y="474465"/>
                      <a:pt x="2526355" y="470962"/>
                      <a:pt x="2454542" y="463882"/>
                    </a:cubicBezTo>
                    <a:cubicBezTo>
                      <a:pt x="2450745" y="463508"/>
                      <a:pt x="2447889" y="460045"/>
                      <a:pt x="2445017" y="457532"/>
                    </a:cubicBezTo>
                    <a:cubicBezTo>
                      <a:pt x="2434190" y="448058"/>
                      <a:pt x="2417407" y="426511"/>
                      <a:pt x="2403742" y="422607"/>
                    </a:cubicBezTo>
                    <a:cubicBezTo>
                      <a:pt x="2396334" y="420490"/>
                      <a:pt x="2389038" y="417928"/>
                      <a:pt x="2381517" y="416257"/>
                    </a:cubicBezTo>
                    <a:cubicBezTo>
                      <a:pt x="2360445" y="411574"/>
                      <a:pt x="2338772" y="409487"/>
                      <a:pt x="2318017" y="403557"/>
                    </a:cubicBezTo>
                    <a:cubicBezTo>
                      <a:pt x="2310609" y="401440"/>
                      <a:pt x="2303101" y="399643"/>
                      <a:pt x="2295792" y="397207"/>
                    </a:cubicBezTo>
                    <a:cubicBezTo>
                      <a:pt x="2287214" y="394348"/>
                      <a:pt x="2279275" y="389374"/>
                      <a:pt x="2270392" y="387682"/>
                    </a:cubicBezTo>
                    <a:cubicBezTo>
                      <a:pt x="2256837" y="385100"/>
                      <a:pt x="2242875" y="385565"/>
                      <a:pt x="2229117" y="384507"/>
                    </a:cubicBezTo>
                    <a:cubicBezTo>
                      <a:pt x="2185467" y="373595"/>
                      <a:pt x="2220107" y="380749"/>
                      <a:pt x="2162442" y="374982"/>
                    </a:cubicBezTo>
                    <a:cubicBezTo>
                      <a:pt x="2154996" y="374237"/>
                      <a:pt x="2147649" y="372681"/>
                      <a:pt x="2140217" y="371807"/>
                    </a:cubicBezTo>
                    <a:cubicBezTo>
                      <a:pt x="2129654" y="370564"/>
                      <a:pt x="2119050" y="369690"/>
                      <a:pt x="2108467" y="368632"/>
                    </a:cubicBezTo>
                    <a:cubicBezTo>
                      <a:pt x="2075688" y="360437"/>
                      <a:pt x="2081922" y="361166"/>
                      <a:pt x="2041792" y="355932"/>
                    </a:cubicBezTo>
                    <a:cubicBezTo>
                      <a:pt x="2031245" y="354556"/>
                      <a:pt x="2020581" y="354194"/>
                      <a:pt x="2010042" y="352757"/>
                    </a:cubicBezTo>
                    <a:cubicBezTo>
                      <a:pt x="1997285" y="351017"/>
                      <a:pt x="1984675" y="348317"/>
                      <a:pt x="1971942" y="346407"/>
                    </a:cubicBezTo>
                    <a:cubicBezTo>
                      <a:pt x="1963504" y="345141"/>
                      <a:pt x="1955009" y="344290"/>
                      <a:pt x="1946542" y="343232"/>
                    </a:cubicBezTo>
                    <a:cubicBezTo>
                      <a:pt x="1903238" y="328797"/>
                      <a:pt x="1953441" y="343698"/>
                      <a:pt x="1873517" y="333707"/>
                    </a:cubicBezTo>
                    <a:cubicBezTo>
                      <a:pt x="1865872" y="332751"/>
                      <a:pt x="1858672" y="329571"/>
                      <a:pt x="1851292" y="327357"/>
                    </a:cubicBezTo>
                    <a:cubicBezTo>
                      <a:pt x="1848086" y="326395"/>
                      <a:pt x="1844843" y="325500"/>
                      <a:pt x="1841767" y="324182"/>
                    </a:cubicBezTo>
                    <a:cubicBezTo>
                      <a:pt x="1822404" y="315884"/>
                      <a:pt x="1835346" y="318867"/>
                      <a:pt x="1813192" y="311482"/>
                    </a:cubicBezTo>
                    <a:cubicBezTo>
                      <a:pt x="1789923" y="303726"/>
                      <a:pt x="1810884" y="314224"/>
                      <a:pt x="1781442" y="301957"/>
                    </a:cubicBezTo>
                    <a:cubicBezTo>
                      <a:pt x="1765111" y="295152"/>
                      <a:pt x="1757646" y="288048"/>
                      <a:pt x="1740167" y="282907"/>
                    </a:cubicBezTo>
                    <a:cubicBezTo>
                      <a:pt x="1725976" y="278733"/>
                      <a:pt x="1704825" y="276280"/>
                      <a:pt x="1689367" y="273382"/>
                    </a:cubicBezTo>
                    <a:cubicBezTo>
                      <a:pt x="1641486" y="264404"/>
                      <a:pt x="1674323" y="268888"/>
                      <a:pt x="1629042" y="263857"/>
                    </a:cubicBezTo>
                    <a:cubicBezTo>
                      <a:pt x="1614225" y="259624"/>
                      <a:pt x="1598899" y="256880"/>
                      <a:pt x="1584592" y="251157"/>
                    </a:cubicBezTo>
                    <a:cubicBezTo>
                      <a:pt x="1579300" y="249040"/>
                      <a:pt x="1574197" y="246373"/>
                      <a:pt x="1568717" y="244807"/>
                    </a:cubicBezTo>
                    <a:cubicBezTo>
                      <a:pt x="1559335" y="242126"/>
                      <a:pt x="1549649" y="240651"/>
                      <a:pt x="1540142" y="238457"/>
                    </a:cubicBezTo>
                    <a:cubicBezTo>
                      <a:pt x="1530697" y="236277"/>
                      <a:pt x="1512692" y="231424"/>
                      <a:pt x="1505217" y="228932"/>
                    </a:cubicBezTo>
                    <a:cubicBezTo>
                      <a:pt x="1499810" y="227130"/>
                      <a:pt x="1494840" y="224082"/>
                      <a:pt x="1489342" y="222582"/>
                    </a:cubicBezTo>
                    <a:cubicBezTo>
                      <a:pt x="1483131" y="220888"/>
                      <a:pt x="1476565" y="220855"/>
                      <a:pt x="1470292" y="219407"/>
                    </a:cubicBezTo>
                    <a:cubicBezTo>
                      <a:pt x="1432166" y="210609"/>
                      <a:pt x="1464048" y="214983"/>
                      <a:pt x="1422667" y="206707"/>
                    </a:cubicBezTo>
                    <a:cubicBezTo>
                      <a:pt x="1408763" y="203926"/>
                      <a:pt x="1385074" y="202118"/>
                      <a:pt x="1371867" y="200357"/>
                    </a:cubicBezTo>
                    <a:cubicBezTo>
                      <a:pt x="1365486" y="199506"/>
                      <a:pt x="1359167" y="198240"/>
                      <a:pt x="1352817" y="197182"/>
                    </a:cubicBezTo>
                    <a:lnTo>
                      <a:pt x="1238517" y="203532"/>
                    </a:lnTo>
                    <a:cubicBezTo>
                      <a:pt x="1222634" y="204466"/>
                      <a:pt x="1206731" y="205199"/>
                      <a:pt x="1190892" y="206707"/>
                    </a:cubicBezTo>
                    <a:cubicBezTo>
                      <a:pt x="1184483" y="207317"/>
                      <a:pt x="1178205" y="208903"/>
                      <a:pt x="1171842" y="209882"/>
                    </a:cubicBezTo>
                    <a:cubicBezTo>
                      <a:pt x="1164445" y="211020"/>
                      <a:pt x="1157025" y="211999"/>
                      <a:pt x="1149617" y="213057"/>
                    </a:cubicBezTo>
                    <a:cubicBezTo>
                      <a:pt x="1139034" y="216232"/>
                      <a:pt x="1128349" y="219088"/>
                      <a:pt x="1117867" y="222582"/>
                    </a:cubicBezTo>
                    <a:cubicBezTo>
                      <a:pt x="1112460" y="224384"/>
                      <a:pt x="1107521" y="227550"/>
                      <a:pt x="1101992" y="228932"/>
                    </a:cubicBezTo>
                    <a:cubicBezTo>
                      <a:pt x="1094732" y="230747"/>
                      <a:pt x="1087175" y="231049"/>
                      <a:pt x="1079767" y="232107"/>
                    </a:cubicBezTo>
                    <a:cubicBezTo>
                      <a:pt x="1071300" y="237399"/>
                      <a:pt x="1064053" y="245560"/>
                      <a:pt x="1054367" y="247982"/>
                    </a:cubicBezTo>
                    <a:cubicBezTo>
                      <a:pt x="1050134" y="249040"/>
                      <a:pt x="1045807" y="249777"/>
                      <a:pt x="1041667" y="251157"/>
                    </a:cubicBezTo>
                    <a:cubicBezTo>
                      <a:pt x="1036260" y="252959"/>
                      <a:pt x="1031299" y="256039"/>
                      <a:pt x="1025792" y="257507"/>
                    </a:cubicBezTo>
                    <a:cubicBezTo>
                      <a:pt x="1015363" y="260288"/>
                      <a:pt x="1004595" y="261596"/>
                      <a:pt x="994042" y="263857"/>
                    </a:cubicBezTo>
                    <a:cubicBezTo>
                      <a:pt x="989775" y="264771"/>
                      <a:pt x="985621" y="266176"/>
                      <a:pt x="981342" y="267032"/>
                    </a:cubicBezTo>
                    <a:cubicBezTo>
                      <a:pt x="975029" y="268295"/>
                      <a:pt x="968605" y="268944"/>
                      <a:pt x="962292" y="270207"/>
                    </a:cubicBezTo>
                    <a:cubicBezTo>
                      <a:pt x="958013" y="271063"/>
                      <a:pt x="953732" y="272002"/>
                      <a:pt x="949592" y="273382"/>
                    </a:cubicBezTo>
                    <a:cubicBezTo>
                      <a:pt x="944185" y="275184"/>
                      <a:pt x="939330" y="278742"/>
                      <a:pt x="933717" y="279732"/>
                    </a:cubicBezTo>
                    <a:cubicBezTo>
                      <a:pt x="921167" y="281947"/>
                      <a:pt x="908283" y="281500"/>
                      <a:pt x="895617" y="282907"/>
                    </a:cubicBezTo>
                    <a:cubicBezTo>
                      <a:pt x="877024" y="284973"/>
                      <a:pt x="864265" y="289654"/>
                      <a:pt x="844817" y="292432"/>
                    </a:cubicBezTo>
                    <a:cubicBezTo>
                      <a:pt x="833245" y="294085"/>
                      <a:pt x="821510" y="294316"/>
                      <a:pt x="809892" y="295607"/>
                    </a:cubicBezTo>
                    <a:cubicBezTo>
                      <a:pt x="802454" y="296433"/>
                      <a:pt x="795085" y="297793"/>
                      <a:pt x="787667" y="298782"/>
                    </a:cubicBezTo>
                    <a:cubicBezTo>
                      <a:pt x="779209" y="299910"/>
                      <a:pt x="770653" y="300385"/>
                      <a:pt x="762267" y="301957"/>
                    </a:cubicBezTo>
                    <a:cubicBezTo>
                      <a:pt x="753689" y="303565"/>
                      <a:pt x="745475" y="306872"/>
                      <a:pt x="736867" y="308307"/>
                    </a:cubicBezTo>
                    <a:cubicBezTo>
                      <a:pt x="713688" y="312170"/>
                      <a:pt x="690295" y="314621"/>
                      <a:pt x="667017" y="317832"/>
                    </a:cubicBezTo>
                    <a:cubicBezTo>
                      <a:pt x="659604" y="318855"/>
                      <a:pt x="652174" y="319777"/>
                      <a:pt x="644792" y="321007"/>
                    </a:cubicBezTo>
                    <a:cubicBezTo>
                      <a:pt x="638442" y="322065"/>
                      <a:pt x="632123" y="323331"/>
                      <a:pt x="625742" y="324182"/>
                    </a:cubicBezTo>
                    <a:cubicBezTo>
                      <a:pt x="616242" y="325449"/>
                      <a:pt x="606692" y="326299"/>
                      <a:pt x="597167" y="327357"/>
                    </a:cubicBezTo>
                    <a:cubicBezTo>
                      <a:pt x="592934" y="328415"/>
                      <a:pt x="588771" y="329815"/>
                      <a:pt x="584467" y="330532"/>
                    </a:cubicBezTo>
                    <a:cubicBezTo>
                      <a:pt x="561094" y="334427"/>
                      <a:pt x="545655" y="334283"/>
                      <a:pt x="520967" y="336882"/>
                    </a:cubicBezTo>
                    <a:cubicBezTo>
                      <a:pt x="513525" y="337665"/>
                      <a:pt x="506188" y="339312"/>
                      <a:pt x="498742" y="340057"/>
                    </a:cubicBezTo>
                    <a:cubicBezTo>
                      <a:pt x="485012" y="341430"/>
                      <a:pt x="471225" y="342174"/>
                      <a:pt x="457467" y="343232"/>
                    </a:cubicBezTo>
                    <a:cubicBezTo>
                      <a:pt x="450059" y="345349"/>
                      <a:pt x="442833" y="348262"/>
                      <a:pt x="435242" y="349582"/>
                    </a:cubicBezTo>
                    <a:cubicBezTo>
                      <a:pt x="418429" y="352506"/>
                      <a:pt x="401357" y="353677"/>
                      <a:pt x="384442" y="355932"/>
                    </a:cubicBezTo>
                    <a:cubicBezTo>
                      <a:pt x="341763" y="361623"/>
                      <a:pt x="352104" y="359860"/>
                      <a:pt x="324117" y="365457"/>
                    </a:cubicBezTo>
                    <a:cubicBezTo>
                      <a:pt x="228822" y="362881"/>
                      <a:pt x="231230" y="367438"/>
                      <a:pt x="162192" y="355932"/>
                    </a:cubicBezTo>
                    <a:cubicBezTo>
                      <a:pt x="157888" y="355215"/>
                      <a:pt x="153725" y="353815"/>
                      <a:pt x="149492" y="352757"/>
                    </a:cubicBezTo>
                    <a:cubicBezTo>
                      <a:pt x="148434" y="346407"/>
                      <a:pt x="147714" y="339991"/>
                      <a:pt x="146317" y="333707"/>
                    </a:cubicBezTo>
                    <a:cubicBezTo>
                      <a:pt x="144448" y="325298"/>
                      <a:pt x="140675" y="319247"/>
                      <a:pt x="136792" y="311482"/>
                    </a:cubicBezTo>
                    <a:cubicBezTo>
                      <a:pt x="137850" y="271265"/>
                      <a:pt x="138053" y="231017"/>
                      <a:pt x="139967" y="190832"/>
                    </a:cubicBezTo>
                    <a:cubicBezTo>
                      <a:pt x="140175" y="186473"/>
                      <a:pt x="142286" y="182411"/>
                      <a:pt x="143142" y="178132"/>
                    </a:cubicBezTo>
                    <a:cubicBezTo>
                      <a:pt x="144710" y="170294"/>
                      <a:pt x="146331" y="154810"/>
                      <a:pt x="149492" y="146382"/>
                    </a:cubicBezTo>
                    <a:cubicBezTo>
                      <a:pt x="151154" y="141950"/>
                      <a:pt x="154180" y="138114"/>
                      <a:pt x="155842" y="133682"/>
                    </a:cubicBezTo>
                    <a:cubicBezTo>
                      <a:pt x="161946" y="117404"/>
                      <a:pt x="156157" y="123212"/>
                      <a:pt x="162192" y="105107"/>
                    </a:cubicBezTo>
                    <a:cubicBezTo>
                      <a:pt x="163437" y="101372"/>
                      <a:pt x="171408" y="86366"/>
                      <a:pt x="174892" y="82882"/>
                    </a:cubicBezTo>
                    <a:cubicBezTo>
                      <a:pt x="177590" y="80184"/>
                      <a:pt x="181242" y="78649"/>
                      <a:pt x="184417" y="76532"/>
                    </a:cubicBezTo>
                    <a:cubicBezTo>
                      <a:pt x="185475" y="73357"/>
                      <a:pt x="185736" y="69792"/>
                      <a:pt x="187592" y="67007"/>
                    </a:cubicBezTo>
                    <a:cubicBezTo>
                      <a:pt x="190083" y="63271"/>
                      <a:pt x="196236" y="61885"/>
                      <a:pt x="197117" y="57482"/>
                    </a:cubicBezTo>
                    <a:cubicBezTo>
                      <a:pt x="200797" y="39082"/>
                      <a:pt x="194553" y="33338"/>
                      <a:pt x="181242" y="25732"/>
                    </a:cubicBezTo>
                    <a:cubicBezTo>
                      <a:pt x="178336" y="24072"/>
                      <a:pt x="174793" y="23875"/>
                      <a:pt x="171717" y="22557"/>
                    </a:cubicBezTo>
                    <a:cubicBezTo>
                      <a:pt x="147475" y="12168"/>
                      <a:pt x="171368" y="17971"/>
                      <a:pt x="136792" y="13032"/>
                    </a:cubicBezTo>
                    <a:cubicBezTo>
                      <a:pt x="133617" y="10915"/>
                      <a:pt x="130887" y="7889"/>
                      <a:pt x="127267" y="6682"/>
                    </a:cubicBezTo>
                    <a:cubicBezTo>
                      <a:pt x="116698" y="3159"/>
                      <a:pt x="94988" y="-1255"/>
                      <a:pt x="85992" y="332"/>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grpSp>
        <p:cxnSp>
          <p:nvCxnSpPr>
            <p:cNvPr id="1095" name="直線矢印コネクタ 1094">
              <a:extLst>
                <a:ext uri="{FF2B5EF4-FFF2-40B4-BE49-F238E27FC236}">
                  <a16:creationId xmlns:a16="http://schemas.microsoft.com/office/drawing/2014/main" id="{3CDF7068-8CF2-50AF-EAB7-1A9DD7AB201C}"/>
                </a:ext>
              </a:extLst>
            </p:cNvPr>
            <p:cNvCxnSpPr>
              <a:cxnSpLocks/>
              <a:endCxn id="1094" idx="15"/>
            </p:cNvCxnSpPr>
            <p:nvPr/>
          </p:nvCxnSpPr>
          <p:spPr>
            <a:xfrm flipV="1">
              <a:off x="553469" y="4585842"/>
              <a:ext cx="692061" cy="337512"/>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1096" name="テキスト ボックス 1095">
              <a:extLst>
                <a:ext uri="{FF2B5EF4-FFF2-40B4-BE49-F238E27FC236}">
                  <a16:creationId xmlns:a16="http://schemas.microsoft.com/office/drawing/2014/main" id="{55266EB7-B0F9-8CA5-19AB-B727984B3059}"/>
                </a:ext>
              </a:extLst>
            </p:cNvPr>
            <p:cNvSpPr txBox="1"/>
            <p:nvPr/>
          </p:nvSpPr>
          <p:spPr>
            <a:xfrm>
              <a:off x="2071942" y="5258335"/>
              <a:ext cx="3410846" cy="522924"/>
            </a:xfrm>
            <a:prstGeom prst="rect">
              <a:avLst/>
            </a:prstGeom>
            <a:noFill/>
          </p:spPr>
          <p:txBody>
            <a:bodyPr wrap="square">
              <a:spAutoFit/>
            </a:bodyPr>
            <a:lstStyle/>
            <a:p>
              <a:pPr algn="ctr"/>
              <a:r>
                <a:rPr kumimoji="1" lang="en-US" altLang="ja-JP" sz="1200" b="0" strike="noStrike" dirty="0">
                  <a:solidFill>
                    <a:srgbClr val="FF0000"/>
                  </a:solidFill>
                </a:rPr>
                <a:t>capsule endoscopy</a:t>
              </a:r>
              <a:endParaRPr kumimoji="1" lang="ja-JP" altLang="en-US" sz="1200" b="0" strike="noStrike" dirty="0">
                <a:solidFill>
                  <a:srgbClr val="FF0000"/>
                </a:solidFill>
              </a:endParaRPr>
            </a:p>
          </p:txBody>
        </p:sp>
        <p:cxnSp>
          <p:nvCxnSpPr>
            <p:cNvPr id="1097" name="直線矢印コネクタ 1096">
              <a:extLst>
                <a:ext uri="{FF2B5EF4-FFF2-40B4-BE49-F238E27FC236}">
                  <a16:creationId xmlns:a16="http://schemas.microsoft.com/office/drawing/2014/main" id="{3A758F6B-7DB0-AFDF-12B8-132425EBC1E3}"/>
                </a:ext>
              </a:extLst>
            </p:cNvPr>
            <p:cNvCxnSpPr>
              <a:cxnSpLocks/>
            </p:cNvCxnSpPr>
            <p:nvPr/>
          </p:nvCxnSpPr>
          <p:spPr>
            <a:xfrm flipH="1" flipV="1">
              <a:off x="2558810" y="4509046"/>
              <a:ext cx="413518" cy="807724"/>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sp>
          <p:nvSpPr>
            <p:cNvPr id="1098" name="楕円 1097">
              <a:extLst>
                <a:ext uri="{FF2B5EF4-FFF2-40B4-BE49-F238E27FC236}">
                  <a16:creationId xmlns:a16="http://schemas.microsoft.com/office/drawing/2014/main" id="{BBAC3199-3B29-615F-77A0-D9EE1FB8CC0F}"/>
                </a:ext>
              </a:extLst>
            </p:cNvPr>
            <p:cNvSpPr/>
            <p:nvPr/>
          </p:nvSpPr>
          <p:spPr>
            <a:xfrm>
              <a:off x="2286000" y="4346672"/>
              <a:ext cx="561975" cy="162374"/>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cxnSp>
          <p:nvCxnSpPr>
            <p:cNvPr id="1099" name="直線矢印コネクタ 1098">
              <a:extLst>
                <a:ext uri="{FF2B5EF4-FFF2-40B4-BE49-F238E27FC236}">
                  <a16:creationId xmlns:a16="http://schemas.microsoft.com/office/drawing/2014/main" id="{9B4DBE5A-9F7B-64A7-94CA-48D75A33C01A}"/>
                </a:ext>
              </a:extLst>
            </p:cNvPr>
            <p:cNvCxnSpPr>
              <a:cxnSpLocks/>
            </p:cNvCxnSpPr>
            <p:nvPr/>
          </p:nvCxnSpPr>
          <p:spPr>
            <a:xfrm flipV="1">
              <a:off x="2566987" y="3893668"/>
              <a:ext cx="630220" cy="40254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100" name="グループ化 1099">
              <a:extLst>
                <a:ext uri="{FF2B5EF4-FFF2-40B4-BE49-F238E27FC236}">
                  <a16:creationId xmlns:a16="http://schemas.microsoft.com/office/drawing/2014/main" id="{686EA9F8-7BEA-4BF4-F26A-B42B1F543CB8}"/>
                </a:ext>
              </a:extLst>
            </p:cNvPr>
            <p:cNvGrpSpPr/>
            <p:nvPr/>
          </p:nvGrpSpPr>
          <p:grpSpPr>
            <a:xfrm rot="16200000">
              <a:off x="3392164" y="3545953"/>
              <a:ext cx="326572" cy="716486"/>
              <a:chOff x="5487281" y="3238246"/>
              <a:chExt cx="326572" cy="716486"/>
            </a:xfrm>
          </p:grpSpPr>
          <p:sp>
            <p:nvSpPr>
              <p:cNvPr id="1101" name="正方形/長方形 1100">
                <a:extLst>
                  <a:ext uri="{FF2B5EF4-FFF2-40B4-BE49-F238E27FC236}">
                    <a16:creationId xmlns:a16="http://schemas.microsoft.com/office/drawing/2014/main" id="{29403A21-CEA5-4F3D-6CFC-826344CFF3B1}"/>
                  </a:ext>
                </a:extLst>
              </p:cNvPr>
              <p:cNvSpPr/>
              <p:nvPr/>
            </p:nvSpPr>
            <p:spPr>
              <a:xfrm>
                <a:off x="5487281" y="3538071"/>
                <a:ext cx="326572" cy="416661"/>
              </a:xfrm>
              <a:prstGeom prst="rect">
                <a:avLst/>
              </a:prstGeom>
              <a:solidFill>
                <a:srgbClr val="FFFF00"/>
              </a:solidFill>
              <a:ln>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cxnSp>
            <p:nvCxnSpPr>
              <p:cNvPr id="1102" name="直線コネクタ 1101">
                <a:extLst>
                  <a:ext uri="{FF2B5EF4-FFF2-40B4-BE49-F238E27FC236}">
                    <a16:creationId xmlns:a16="http://schemas.microsoft.com/office/drawing/2014/main" id="{A580ACC4-AA60-AD54-6907-71A5BC125BC0}"/>
                  </a:ext>
                </a:extLst>
              </p:cNvPr>
              <p:cNvCxnSpPr>
                <a:cxnSpLocks/>
                <a:stCxn id="1101" idx="0"/>
              </p:cNvCxnSpPr>
              <p:nvPr/>
            </p:nvCxnSpPr>
            <p:spPr>
              <a:xfrm flipV="1">
                <a:off x="5650567" y="3238246"/>
                <a:ext cx="0" cy="2998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1103" name="グループ化 1102">
                <a:extLst>
                  <a:ext uri="{FF2B5EF4-FFF2-40B4-BE49-F238E27FC236}">
                    <a16:creationId xmlns:a16="http://schemas.microsoft.com/office/drawing/2014/main" id="{53FAFE48-A1E5-0CA9-6B68-5FDD2CD440C2}"/>
                  </a:ext>
                </a:extLst>
              </p:cNvPr>
              <p:cNvGrpSpPr/>
              <p:nvPr/>
            </p:nvGrpSpPr>
            <p:grpSpPr>
              <a:xfrm>
                <a:off x="5509723" y="3238246"/>
                <a:ext cx="293336" cy="148774"/>
                <a:chOff x="6288881" y="3083718"/>
                <a:chExt cx="191246" cy="96996"/>
              </a:xfrm>
            </p:grpSpPr>
            <p:cxnSp>
              <p:nvCxnSpPr>
                <p:cNvPr id="1104" name="直線コネクタ 1103">
                  <a:extLst>
                    <a:ext uri="{FF2B5EF4-FFF2-40B4-BE49-F238E27FC236}">
                      <a16:creationId xmlns:a16="http://schemas.microsoft.com/office/drawing/2014/main" id="{231C6603-1EA0-B708-EC2B-288DD51B3978}"/>
                    </a:ext>
                  </a:extLst>
                </p:cNvPr>
                <p:cNvCxnSpPr>
                  <a:cxnSpLocks/>
                </p:cNvCxnSpPr>
                <p:nvPr/>
              </p:nvCxnSpPr>
              <p:spPr>
                <a:xfrm flipH="1">
                  <a:off x="6288881" y="3083719"/>
                  <a:ext cx="19124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05" name="直線コネクタ 1104">
                  <a:extLst>
                    <a:ext uri="{FF2B5EF4-FFF2-40B4-BE49-F238E27FC236}">
                      <a16:creationId xmlns:a16="http://schemas.microsoft.com/office/drawing/2014/main" id="{77B567E9-DC7E-4550-9048-EB9110B01A69}"/>
                    </a:ext>
                  </a:extLst>
                </p:cNvPr>
                <p:cNvCxnSpPr>
                  <a:cxnSpLocks/>
                </p:cNvCxnSpPr>
                <p:nvPr/>
              </p:nvCxnSpPr>
              <p:spPr>
                <a:xfrm flipH="1" flipV="1">
                  <a:off x="6288881" y="3083719"/>
                  <a:ext cx="92191" cy="969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06" name="直線コネクタ 1105">
                  <a:extLst>
                    <a:ext uri="{FF2B5EF4-FFF2-40B4-BE49-F238E27FC236}">
                      <a16:creationId xmlns:a16="http://schemas.microsoft.com/office/drawing/2014/main" id="{FD55044E-633F-417B-8061-E97E218DF470}"/>
                    </a:ext>
                  </a:extLst>
                </p:cNvPr>
                <p:cNvCxnSpPr>
                  <a:cxnSpLocks/>
                </p:cNvCxnSpPr>
                <p:nvPr/>
              </p:nvCxnSpPr>
              <p:spPr>
                <a:xfrm flipV="1">
                  <a:off x="6381072" y="3083718"/>
                  <a:ext cx="99055" cy="96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1107" name="テキスト ボックス 1106">
              <a:extLst>
                <a:ext uri="{FF2B5EF4-FFF2-40B4-BE49-F238E27FC236}">
                  <a16:creationId xmlns:a16="http://schemas.microsoft.com/office/drawing/2014/main" id="{D74FCBAE-BBBB-1602-8976-2E38F867809B}"/>
                </a:ext>
              </a:extLst>
            </p:cNvPr>
            <p:cNvSpPr txBox="1"/>
            <p:nvPr/>
          </p:nvSpPr>
          <p:spPr>
            <a:xfrm>
              <a:off x="2275253" y="3419310"/>
              <a:ext cx="5340496" cy="522924"/>
            </a:xfrm>
            <a:prstGeom prst="rect">
              <a:avLst/>
            </a:prstGeom>
            <a:noFill/>
          </p:spPr>
          <p:txBody>
            <a:bodyPr wrap="square">
              <a:spAutoFit/>
            </a:bodyPr>
            <a:lstStyle/>
            <a:p>
              <a:pPr algn="ctr"/>
              <a:r>
                <a:rPr kumimoji="1" lang="en-US" altLang="ja-JP" sz="1200" b="0" strike="noStrike" dirty="0">
                  <a:solidFill>
                    <a:srgbClr val="FF0000"/>
                  </a:solidFill>
                </a:rPr>
                <a:t>Transceiver on body surface</a:t>
              </a:r>
              <a:endParaRPr kumimoji="1" lang="ja-JP" altLang="en-US" sz="1200" b="0" strike="noStrike" dirty="0">
                <a:solidFill>
                  <a:srgbClr val="FF0000"/>
                </a:solidFill>
              </a:endParaRPr>
            </a:p>
          </p:txBody>
        </p:sp>
      </p:grpSp>
      <p:sp>
        <p:nvSpPr>
          <p:cNvPr id="1109" name="テキスト ボックス 1108">
            <a:extLst>
              <a:ext uri="{FF2B5EF4-FFF2-40B4-BE49-F238E27FC236}">
                <a16:creationId xmlns:a16="http://schemas.microsoft.com/office/drawing/2014/main" id="{DA4D43B6-8569-F2C1-35A5-CB47697CF2C6}"/>
              </a:ext>
            </a:extLst>
          </p:cNvPr>
          <p:cNvSpPr txBox="1"/>
          <p:nvPr/>
        </p:nvSpPr>
        <p:spPr>
          <a:xfrm>
            <a:off x="909912" y="5332109"/>
            <a:ext cx="4428904" cy="369332"/>
          </a:xfrm>
          <a:prstGeom prst="rect">
            <a:avLst/>
          </a:prstGeom>
          <a:noFill/>
        </p:spPr>
        <p:txBody>
          <a:bodyPr wrap="square" rtlCol="0">
            <a:spAutoFit/>
          </a:bodyPr>
          <a:lstStyle/>
          <a:p>
            <a:r>
              <a:rPr kumimoji="1" lang="en-US" altLang="ja-JP" dirty="0">
                <a:solidFill>
                  <a:srgbClr val="0000FF"/>
                </a:solidFill>
              </a:rPr>
              <a:t>Capsule endoscopy</a:t>
            </a:r>
          </a:p>
        </p:txBody>
      </p:sp>
      <p:cxnSp>
        <p:nvCxnSpPr>
          <p:cNvPr id="1111" name="直線コネクタ 1110">
            <a:extLst>
              <a:ext uri="{FF2B5EF4-FFF2-40B4-BE49-F238E27FC236}">
                <a16:creationId xmlns:a16="http://schemas.microsoft.com/office/drawing/2014/main" id="{327CECE1-626D-A87A-B470-BEDF28E44DB0}"/>
              </a:ext>
            </a:extLst>
          </p:cNvPr>
          <p:cNvCxnSpPr/>
          <p:nvPr/>
        </p:nvCxnSpPr>
        <p:spPr>
          <a:xfrm>
            <a:off x="495300" y="4995414"/>
            <a:ext cx="812167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2" name="直線コネクタ 1111">
            <a:extLst>
              <a:ext uri="{FF2B5EF4-FFF2-40B4-BE49-F238E27FC236}">
                <a16:creationId xmlns:a16="http://schemas.microsoft.com/office/drawing/2014/main" id="{88958A69-BBC4-D4B9-41CB-F4B0F874258C}"/>
              </a:ext>
            </a:extLst>
          </p:cNvPr>
          <p:cNvCxnSpPr>
            <a:cxnSpLocks/>
          </p:cNvCxnSpPr>
          <p:nvPr/>
        </p:nvCxnSpPr>
        <p:spPr>
          <a:xfrm flipH="1" flipV="1">
            <a:off x="4341813" y="2118575"/>
            <a:ext cx="1874" cy="277360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 name="日付プレースホルダー 4">
            <a:extLst>
              <a:ext uri="{FF2B5EF4-FFF2-40B4-BE49-F238E27FC236}">
                <a16:creationId xmlns:a16="http://schemas.microsoft.com/office/drawing/2014/main" id="{73DD6E09-996A-75EA-891E-70197FBFA0BE}"/>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417645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00B1C22-C5E7-42E0-B05F-12D38500481B}"/>
              </a:ext>
            </a:extLst>
          </p:cNvPr>
          <p:cNvSpPr>
            <a:spLocks noGrp="1"/>
          </p:cNvSpPr>
          <p:nvPr>
            <p:ph type="ftr" idx="11"/>
          </p:nvPr>
        </p:nvSpPr>
        <p:spPr/>
        <p:txBody>
          <a:bodyPr/>
          <a:lstStyle/>
          <a:p>
            <a:r>
              <a:rPr lang="en-US"/>
              <a:t>T.Kobayashi, D. Anzai, M.Kim, M. Hernandez, R.Kohno</a:t>
            </a:r>
            <a:endParaRPr lang="en-US" dirty="0"/>
          </a:p>
        </p:txBody>
      </p:sp>
      <p:sp>
        <p:nvSpPr>
          <p:cNvPr id="3" name="スライド番号プレースホルダー 2">
            <a:extLst>
              <a:ext uri="{FF2B5EF4-FFF2-40B4-BE49-F238E27FC236}">
                <a16:creationId xmlns:a16="http://schemas.microsoft.com/office/drawing/2014/main" id="{4B7BC25B-D250-21A2-CE23-BDC658FF7DE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4" name="タイトル 3">
            <a:extLst>
              <a:ext uri="{FF2B5EF4-FFF2-40B4-BE49-F238E27FC236}">
                <a16:creationId xmlns:a16="http://schemas.microsoft.com/office/drawing/2014/main" id="{835CECDB-FEA1-9132-E764-CA00BDA4D442}"/>
              </a:ext>
            </a:extLst>
          </p:cNvPr>
          <p:cNvSpPr>
            <a:spLocks noGrp="1"/>
          </p:cNvSpPr>
          <p:nvPr>
            <p:ph type="title"/>
          </p:nvPr>
        </p:nvSpPr>
        <p:spPr>
          <a:xfrm>
            <a:off x="685800" y="821601"/>
            <a:ext cx="7772400" cy="511233"/>
          </a:xfrm>
        </p:spPr>
        <p:txBody>
          <a:bodyPr/>
          <a:lstStyle/>
          <a:p>
            <a:r>
              <a:rPr kumimoji="1" lang="en-US" altLang="ja-JP" dirty="0"/>
              <a:t>New application of enhanced dependable BANs</a:t>
            </a:r>
            <a:endParaRPr kumimoji="1" lang="ja-JP" altLang="en-US" dirty="0"/>
          </a:p>
        </p:txBody>
      </p:sp>
      <p:pic>
        <p:nvPicPr>
          <p:cNvPr id="5" name="図 4">
            <a:extLst>
              <a:ext uri="{FF2B5EF4-FFF2-40B4-BE49-F238E27FC236}">
                <a16:creationId xmlns:a16="http://schemas.microsoft.com/office/drawing/2014/main" id="{265CFAA8-4EA1-6108-A4B5-5A7B22D6D384}"/>
              </a:ext>
            </a:extLst>
          </p:cNvPr>
          <p:cNvPicPr>
            <a:picLocks noChangeAspect="1"/>
          </p:cNvPicPr>
          <p:nvPr/>
        </p:nvPicPr>
        <p:blipFill rotWithShape="1">
          <a:blip r:embed="rId2"/>
          <a:srcRect r="68019"/>
          <a:stretch/>
        </p:blipFill>
        <p:spPr>
          <a:xfrm>
            <a:off x="3142070" y="2627364"/>
            <a:ext cx="2497905" cy="2714625"/>
          </a:xfrm>
          <a:prstGeom prst="rect">
            <a:avLst/>
          </a:prstGeom>
        </p:spPr>
      </p:pic>
      <p:sp>
        <p:nvSpPr>
          <p:cNvPr id="7" name="テキスト ボックス 6">
            <a:extLst>
              <a:ext uri="{FF2B5EF4-FFF2-40B4-BE49-F238E27FC236}">
                <a16:creationId xmlns:a16="http://schemas.microsoft.com/office/drawing/2014/main" id="{B0F7E82E-73D1-851E-D059-0B5BB91A0EDD}"/>
              </a:ext>
            </a:extLst>
          </p:cNvPr>
          <p:cNvSpPr txBox="1"/>
          <p:nvPr/>
        </p:nvSpPr>
        <p:spPr>
          <a:xfrm>
            <a:off x="107510" y="1897156"/>
            <a:ext cx="3523685" cy="2862322"/>
          </a:xfrm>
          <a:prstGeom prst="rect">
            <a:avLst/>
          </a:prstGeom>
          <a:noFill/>
        </p:spPr>
        <p:txBody>
          <a:bodyPr wrap="square" rtlCol="0">
            <a:spAutoFit/>
          </a:bodyPr>
          <a:lstStyle/>
          <a:p>
            <a:r>
              <a:rPr kumimoji="1" lang="en-US" altLang="ja-JP" dirty="0"/>
              <a:t>Recently, brain computer interface (BCI) and brain machine interface (BMI) technologies are dramatically advanced. However, most of these researches use wired connection due to difficulties  to keep dependability on wireless communication.</a:t>
            </a:r>
          </a:p>
          <a:p>
            <a:endParaRPr kumimoji="1" lang="en-US" altLang="ja-JP" dirty="0"/>
          </a:p>
        </p:txBody>
      </p:sp>
      <p:sp>
        <p:nvSpPr>
          <p:cNvPr id="8" name="テキスト ボックス 7">
            <a:extLst>
              <a:ext uri="{FF2B5EF4-FFF2-40B4-BE49-F238E27FC236}">
                <a16:creationId xmlns:a16="http://schemas.microsoft.com/office/drawing/2014/main" id="{A7758B38-37F3-7D31-0501-6EADF05FBD57}"/>
              </a:ext>
            </a:extLst>
          </p:cNvPr>
          <p:cNvSpPr txBox="1"/>
          <p:nvPr/>
        </p:nvSpPr>
        <p:spPr>
          <a:xfrm>
            <a:off x="107510" y="4700604"/>
            <a:ext cx="3613053" cy="1200329"/>
          </a:xfrm>
          <a:prstGeom prst="rect">
            <a:avLst/>
          </a:prstGeom>
          <a:noFill/>
        </p:spPr>
        <p:txBody>
          <a:bodyPr wrap="square" rtlCol="0">
            <a:spAutoFit/>
          </a:bodyPr>
          <a:lstStyle/>
          <a:p>
            <a:r>
              <a:rPr kumimoji="1" lang="en-US" altLang="ja-JP" dirty="0"/>
              <a:t>Enhanced dependable BAN is highly expected to be used for the BMI and BCI sensing and controlling systems.</a:t>
            </a:r>
          </a:p>
        </p:txBody>
      </p:sp>
      <p:sp>
        <p:nvSpPr>
          <p:cNvPr id="10" name="テキスト ボックス 9">
            <a:extLst>
              <a:ext uri="{FF2B5EF4-FFF2-40B4-BE49-F238E27FC236}">
                <a16:creationId xmlns:a16="http://schemas.microsoft.com/office/drawing/2014/main" id="{B2EE8D33-50F2-7D6C-594D-0172C47A4BA3}"/>
              </a:ext>
            </a:extLst>
          </p:cNvPr>
          <p:cNvSpPr txBox="1"/>
          <p:nvPr/>
        </p:nvSpPr>
        <p:spPr>
          <a:xfrm>
            <a:off x="3747642" y="2324587"/>
            <a:ext cx="1076229" cy="461665"/>
          </a:xfrm>
          <a:prstGeom prst="rect">
            <a:avLst/>
          </a:prstGeom>
          <a:noFill/>
        </p:spPr>
        <p:txBody>
          <a:bodyPr wrap="square">
            <a:spAutoFit/>
          </a:bodyPr>
          <a:lstStyle/>
          <a:p>
            <a:r>
              <a:rPr kumimoji="1" lang="en-US" altLang="ja-JP" sz="1200" dirty="0"/>
              <a:t>On-body device</a:t>
            </a:r>
            <a:endParaRPr lang="ja-JP" altLang="en-US" sz="1200" dirty="0"/>
          </a:p>
        </p:txBody>
      </p:sp>
      <p:sp>
        <p:nvSpPr>
          <p:cNvPr id="11" name="テキスト ボックス 10">
            <a:extLst>
              <a:ext uri="{FF2B5EF4-FFF2-40B4-BE49-F238E27FC236}">
                <a16:creationId xmlns:a16="http://schemas.microsoft.com/office/drawing/2014/main" id="{FF8E74D4-5DEC-D8FC-E80A-C671160FFCEB}"/>
              </a:ext>
            </a:extLst>
          </p:cNvPr>
          <p:cNvSpPr txBox="1"/>
          <p:nvPr/>
        </p:nvSpPr>
        <p:spPr>
          <a:xfrm>
            <a:off x="4391022" y="2982453"/>
            <a:ext cx="1076229" cy="461665"/>
          </a:xfrm>
          <a:prstGeom prst="rect">
            <a:avLst/>
          </a:prstGeom>
          <a:noFill/>
        </p:spPr>
        <p:txBody>
          <a:bodyPr wrap="square">
            <a:spAutoFit/>
          </a:bodyPr>
          <a:lstStyle/>
          <a:p>
            <a:r>
              <a:rPr lang="en-US" altLang="ja-JP" sz="1200" dirty="0"/>
              <a:t>I</a:t>
            </a:r>
            <a:r>
              <a:rPr kumimoji="1" lang="en-US" altLang="ja-JP" sz="1200" dirty="0"/>
              <a:t>n-head device</a:t>
            </a:r>
            <a:endParaRPr lang="ja-JP" altLang="en-US" sz="1200" dirty="0"/>
          </a:p>
        </p:txBody>
      </p:sp>
      <p:grpSp>
        <p:nvGrpSpPr>
          <p:cNvPr id="14" name="グループ化 13">
            <a:extLst>
              <a:ext uri="{FF2B5EF4-FFF2-40B4-BE49-F238E27FC236}">
                <a16:creationId xmlns:a16="http://schemas.microsoft.com/office/drawing/2014/main" id="{19061F71-4F1B-59C1-7106-EAA0FB34AF70}"/>
              </a:ext>
            </a:extLst>
          </p:cNvPr>
          <p:cNvGrpSpPr/>
          <p:nvPr/>
        </p:nvGrpSpPr>
        <p:grpSpPr>
          <a:xfrm flipH="1">
            <a:off x="5312096" y="1624408"/>
            <a:ext cx="3831904" cy="4422196"/>
            <a:chOff x="3062884" y="1857705"/>
            <a:chExt cx="3831904" cy="4422196"/>
          </a:xfrm>
        </p:grpSpPr>
        <p:sp>
          <p:nvSpPr>
            <p:cNvPr id="15" name="楕円 14">
              <a:extLst>
                <a:ext uri="{FF2B5EF4-FFF2-40B4-BE49-F238E27FC236}">
                  <a16:creationId xmlns:a16="http://schemas.microsoft.com/office/drawing/2014/main" id="{8D987B4F-C642-192C-9A49-B7331CBCF953}"/>
                </a:ext>
              </a:extLst>
            </p:cNvPr>
            <p:cNvSpPr/>
            <p:nvPr/>
          </p:nvSpPr>
          <p:spPr>
            <a:xfrm>
              <a:off x="5000513" y="2568886"/>
              <a:ext cx="695704" cy="717001"/>
            </a:xfrm>
            <a:prstGeom prst="ellipse">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6" name="四角形: 角を丸くする 15">
              <a:extLst>
                <a:ext uri="{FF2B5EF4-FFF2-40B4-BE49-F238E27FC236}">
                  <a16:creationId xmlns:a16="http://schemas.microsoft.com/office/drawing/2014/main" id="{407FD636-D94D-9506-0788-4D24CF58686D}"/>
                </a:ext>
              </a:extLst>
            </p:cNvPr>
            <p:cNvSpPr/>
            <p:nvPr/>
          </p:nvSpPr>
          <p:spPr>
            <a:xfrm>
              <a:off x="4936621" y="3285887"/>
              <a:ext cx="879097"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7" name="四角形: 角を丸くする 16">
              <a:extLst>
                <a:ext uri="{FF2B5EF4-FFF2-40B4-BE49-F238E27FC236}">
                  <a16:creationId xmlns:a16="http://schemas.microsoft.com/office/drawing/2014/main" id="{FC50A686-F098-87EE-BE30-4134BFA27FC9}"/>
                </a:ext>
              </a:extLst>
            </p:cNvPr>
            <p:cNvSpPr/>
            <p:nvPr/>
          </p:nvSpPr>
          <p:spPr>
            <a:xfrm>
              <a:off x="4929522" y="4761893"/>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8" name="四角形: 角を丸くする 17">
              <a:extLst>
                <a:ext uri="{FF2B5EF4-FFF2-40B4-BE49-F238E27FC236}">
                  <a16:creationId xmlns:a16="http://schemas.microsoft.com/office/drawing/2014/main" id="{D4EF4862-B822-E6CA-15DA-D14C74E661CA}"/>
                </a:ext>
              </a:extLst>
            </p:cNvPr>
            <p:cNvSpPr/>
            <p:nvPr/>
          </p:nvSpPr>
          <p:spPr>
            <a:xfrm>
              <a:off x="5403975" y="4761892"/>
              <a:ext cx="41884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19" name="四角形: 角を丸くする 18">
              <a:extLst>
                <a:ext uri="{FF2B5EF4-FFF2-40B4-BE49-F238E27FC236}">
                  <a16:creationId xmlns:a16="http://schemas.microsoft.com/office/drawing/2014/main" id="{587CE579-8120-C3AB-5A2D-45726E5CB75F}"/>
                </a:ext>
              </a:extLst>
            </p:cNvPr>
            <p:cNvSpPr/>
            <p:nvPr/>
          </p:nvSpPr>
          <p:spPr>
            <a:xfrm rot="1329632">
              <a:off x="4613426" y="3308661"/>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0" name="四角形: 角を丸くする 19">
              <a:extLst>
                <a:ext uri="{FF2B5EF4-FFF2-40B4-BE49-F238E27FC236}">
                  <a16:creationId xmlns:a16="http://schemas.microsoft.com/office/drawing/2014/main" id="{1C1887DC-81DB-0203-FD29-E8B43C17F5A8}"/>
                </a:ext>
              </a:extLst>
            </p:cNvPr>
            <p:cNvSpPr/>
            <p:nvPr/>
          </p:nvSpPr>
          <p:spPr>
            <a:xfrm rot="19800000">
              <a:off x="5956553" y="3285887"/>
              <a:ext cx="248393" cy="1518008"/>
            </a:xfrm>
            <a:prstGeom prst="roundRect">
              <a:avLst/>
            </a:prstGeom>
            <a:solidFill>
              <a:schemeClr val="tx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1" name="フリーフォーム: 図形 20">
              <a:extLst>
                <a:ext uri="{FF2B5EF4-FFF2-40B4-BE49-F238E27FC236}">
                  <a16:creationId xmlns:a16="http://schemas.microsoft.com/office/drawing/2014/main" id="{D293FB7C-FDCB-9772-59A5-875F3247885C}"/>
                </a:ext>
              </a:extLst>
            </p:cNvPr>
            <p:cNvSpPr/>
            <p:nvPr/>
          </p:nvSpPr>
          <p:spPr>
            <a:xfrm>
              <a:off x="5049615" y="2629060"/>
              <a:ext cx="551174" cy="279396"/>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2" name="楕円 21">
              <a:extLst>
                <a:ext uri="{FF2B5EF4-FFF2-40B4-BE49-F238E27FC236}">
                  <a16:creationId xmlns:a16="http://schemas.microsoft.com/office/drawing/2014/main" id="{4D7D0214-50CD-9F14-66BF-CD7843DF454A}"/>
                </a:ext>
              </a:extLst>
            </p:cNvPr>
            <p:cNvSpPr/>
            <p:nvPr/>
          </p:nvSpPr>
          <p:spPr>
            <a:xfrm>
              <a:off x="5209031" y="2492806"/>
              <a:ext cx="278667" cy="760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3" name="楕円 22">
              <a:extLst>
                <a:ext uri="{FF2B5EF4-FFF2-40B4-BE49-F238E27FC236}">
                  <a16:creationId xmlns:a16="http://schemas.microsoft.com/office/drawing/2014/main" id="{48D13A47-40C0-5842-0A93-F14FD3D404CF}"/>
                </a:ext>
              </a:extLst>
            </p:cNvPr>
            <p:cNvSpPr/>
            <p:nvPr/>
          </p:nvSpPr>
          <p:spPr>
            <a:xfrm>
              <a:off x="3781195" y="3036310"/>
              <a:ext cx="286540" cy="27204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4" name="テキスト ボックス 23">
              <a:extLst>
                <a:ext uri="{FF2B5EF4-FFF2-40B4-BE49-F238E27FC236}">
                  <a16:creationId xmlns:a16="http://schemas.microsoft.com/office/drawing/2014/main" id="{90A3BE78-2D96-F7DF-22D3-4699B6963044}"/>
                </a:ext>
              </a:extLst>
            </p:cNvPr>
            <p:cNvSpPr txBox="1"/>
            <p:nvPr/>
          </p:nvSpPr>
          <p:spPr>
            <a:xfrm>
              <a:off x="3062884" y="2768758"/>
              <a:ext cx="962888" cy="461665"/>
            </a:xfrm>
            <a:prstGeom prst="rect">
              <a:avLst/>
            </a:prstGeom>
            <a:noFill/>
          </p:spPr>
          <p:txBody>
            <a:bodyPr wrap="square">
              <a:spAutoFit/>
            </a:bodyPr>
            <a:lstStyle/>
            <a:p>
              <a:pPr algn="ctr"/>
              <a:r>
                <a:rPr kumimoji="1" lang="en-US" altLang="ja-JP" sz="1200" dirty="0"/>
                <a:t>External</a:t>
              </a:r>
            </a:p>
            <a:p>
              <a:pPr algn="ctr"/>
              <a:r>
                <a:rPr kumimoji="1" lang="en-US" altLang="ja-JP" sz="1200" dirty="0"/>
                <a:t>Device</a:t>
              </a:r>
              <a:endParaRPr kumimoji="1" lang="ja-JP" altLang="en-US" sz="1200" dirty="0"/>
            </a:p>
          </p:txBody>
        </p:sp>
        <p:cxnSp>
          <p:nvCxnSpPr>
            <p:cNvPr id="25" name="直線コネクタ 24">
              <a:extLst>
                <a:ext uri="{FF2B5EF4-FFF2-40B4-BE49-F238E27FC236}">
                  <a16:creationId xmlns:a16="http://schemas.microsoft.com/office/drawing/2014/main" id="{4F15EA92-05AA-6E56-FF69-D5F91049D67A}"/>
                </a:ext>
              </a:extLst>
            </p:cNvPr>
            <p:cNvCxnSpPr>
              <a:cxnSpLocks/>
            </p:cNvCxnSpPr>
            <p:nvPr/>
          </p:nvCxnSpPr>
          <p:spPr>
            <a:xfrm flipV="1">
              <a:off x="5658146" y="2321828"/>
              <a:ext cx="370965" cy="148389"/>
            </a:xfrm>
            <a:prstGeom prst="line">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 name="正方形/長方形 25">
              <a:extLst>
                <a:ext uri="{FF2B5EF4-FFF2-40B4-BE49-F238E27FC236}">
                  <a16:creationId xmlns:a16="http://schemas.microsoft.com/office/drawing/2014/main" id="{DF92C506-BD35-8EDE-7010-6E3AFF8ADF7C}"/>
                </a:ext>
              </a:extLst>
            </p:cNvPr>
            <p:cNvSpPr/>
            <p:nvPr/>
          </p:nvSpPr>
          <p:spPr>
            <a:xfrm>
              <a:off x="5103014" y="2421360"/>
              <a:ext cx="546310" cy="267830"/>
            </a:xfrm>
            <a:prstGeom prst="rect">
              <a:avLst/>
            </a:prstGeom>
            <a:noFill/>
            <a:ln w="28575">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200" dirty="0"/>
            </a:p>
          </p:txBody>
        </p:sp>
        <p:sp>
          <p:nvSpPr>
            <p:cNvPr id="27" name="テキスト ボックス 26">
              <a:extLst>
                <a:ext uri="{FF2B5EF4-FFF2-40B4-BE49-F238E27FC236}">
                  <a16:creationId xmlns:a16="http://schemas.microsoft.com/office/drawing/2014/main" id="{465F4837-08AB-02E8-4EB4-0588BC1F7F07}"/>
                </a:ext>
              </a:extLst>
            </p:cNvPr>
            <p:cNvSpPr txBox="1"/>
            <p:nvPr/>
          </p:nvSpPr>
          <p:spPr>
            <a:xfrm>
              <a:off x="5376169" y="1857705"/>
              <a:ext cx="1518619" cy="461665"/>
            </a:xfrm>
            <a:prstGeom prst="rect">
              <a:avLst/>
            </a:prstGeom>
            <a:noFill/>
          </p:spPr>
          <p:txBody>
            <a:bodyPr wrap="square">
              <a:spAutoFit/>
            </a:bodyPr>
            <a:lstStyle/>
            <a:p>
              <a:pPr algn="ctr"/>
              <a:r>
                <a:rPr kumimoji="1" lang="en-US" altLang="ja-JP" sz="1200" dirty="0"/>
                <a:t>On-body (head) transmitter device</a:t>
              </a:r>
              <a:endParaRPr kumimoji="1" lang="ja-JP" altLang="en-US" sz="1200" dirty="0"/>
            </a:p>
          </p:txBody>
        </p:sp>
        <p:cxnSp>
          <p:nvCxnSpPr>
            <p:cNvPr id="28" name="直線矢印コネクタ 27">
              <a:extLst>
                <a:ext uri="{FF2B5EF4-FFF2-40B4-BE49-F238E27FC236}">
                  <a16:creationId xmlns:a16="http://schemas.microsoft.com/office/drawing/2014/main" id="{200E5694-AB19-5D1B-AF10-FD64AE3ED75D}"/>
                </a:ext>
              </a:extLst>
            </p:cNvPr>
            <p:cNvCxnSpPr>
              <a:cxnSpLocks/>
              <a:stCxn id="22" idx="2"/>
              <a:endCxn id="23" idx="7"/>
            </p:cNvCxnSpPr>
            <p:nvPr/>
          </p:nvCxnSpPr>
          <p:spPr>
            <a:xfrm flipH="1">
              <a:off x="4025772" y="2530846"/>
              <a:ext cx="1183259" cy="54530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sp>
        <p:nvSpPr>
          <p:cNvPr id="6" name="日付プレースホルダー 5">
            <a:extLst>
              <a:ext uri="{FF2B5EF4-FFF2-40B4-BE49-F238E27FC236}">
                <a16:creationId xmlns:a16="http://schemas.microsoft.com/office/drawing/2014/main" id="{C615B608-388B-94EC-55F1-C38DB54C30D4}"/>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50325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T.Kobayashi, D. Anzai, M.Kim, M. Hernandez, R.Kohno</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8</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235389" y="593724"/>
            <a:ext cx="8546471" cy="452237"/>
          </a:xfrm>
        </p:spPr>
        <p:txBody>
          <a:bodyPr/>
          <a:lstStyle/>
          <a:p>
            <a:r>
              <a:rPr kumimoji="1" lang="en-US" altLang="ja-JP" sz="3200" dirty="0"/>
              <a:t>New application of enhanced dependable BANs</a:t>
            </a:r>
            <a:endParaRPr kumimoji="1" lang="ja-JP" altLang="en-US" sz="3200"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
        <p:nvSpPr>
          <p:cNvPr id="11" name="日付プレースホルダー 10">
            <a:extLst>
              <a:ext uri="{FF2B5EF4-FFF2-40B4-BE49-F238E27FC236}">
                <a16:creationId xmlns:a16="http://schemas.microsoft.com/office/drawing/2014/main" id="{14EFF898-9433-B5D8-6091-416534FAEC5F}"/>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264553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T.Kobayashi, D. Anzai, M.Kim, M. Hernandez, R.Kohno</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
        <p:nvSpPr>
          <p:cNvPr id="3" name="日付プレースホルダー 2">
            <a:extLst>
              <a:ext uri="{FF2B5EF4-FFF2-40B4-BE49-F238E27FC236}">
                <a16:creationId xmlns:a16="http://schemas.microsoft.com/office/drawing/2014/main" id="{3D6A9538-690C-2C26-DC4A-F1C4AF1AF391}"/>
              </a:ext>
            </a:extLst>
          </p:cNvPr>
          <p:cNvSpPr>
            <a:spLocks noGrp="1"/>
          </p:cNvSpPr>
          <p:nvPr>
            <p:ph type="dt" idx="10"/>
          </p:nvPr>
        </p:nvSpPr>
        <p:spPr/>
        <p:txBody>
          <a:bodyPr/>
          <a:lstStyle/>
          <a:p>
            <a:r>
              <a:rPr lang="en-US" altLang="ja-JP"/>
              <a:t>May 2023</a:t>
            </a:r>
            <a:endParaRPr lang="en-US" dirty="0"/>
          </a:p>
        </p:txBody>
      </p:sp>
    </p:spTree>
    <p:extLst>
      <p:ext uri="{BB962C8B-B14F-4D97-AF65-F5344CB8AC3E}">
        <p14:creationId xmlns:p14="http://schemas.microsoft.com/office/powerpoint/2010/main" val="1010794703"/>
      </p:ext>
    </p:extLst>
  </p:cSld>
  <p:clrMapOvr>
    <a:masterClrMapping/>
  </p:clrMapOvr>
</p:sld>
</file>

<file path=ppt/theme/theme1.xml><?xml version="1.0" encoding="utf-8"?>
<a:theme xmlns:a="http://schemas.openxmlformats.org/drawingml/2006/main" name="1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12140</TotalTime>
  <Words>7278</Words>
  <Application>Microsoft Office PowerPoint</Application>
  <PresentationFormat>画面に合わせる (4:3)</PresentationFormat>
  <Paragraphs>1494</Paragraphs>
  <Slides>59</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59</vt:i4>
      </vt:variant>
    </vt:vector>
  </HeadingPairs>
  <TitlesOfParts>
    <vt:vector size="69" baseType="lpstr">
      <vt:lpstr>HGSｺﾞｼｯｸE</vt:lpstr>
      <vt:lpstr>ＭＳ Ｐ明朝</vt:lpstr>
      <vt:lpstr>TimesNewRomanPSMT</vt:lpstr>
      <vt:lpstr>游ゴシック</vt:lpstr>
      <vt:lpstr>游ゴシック</vt:lpstr>
      <vt:lpstr>Arial</vt:lpstr>
      <vt:lpstr>Times New Roman</vt:lpstr>
      <vt:lpstr>Trebuchet MS</vt:lpstr>
      <vt:lpstr>Wingdings</vt:lpstr>
      <vt:lpstr>1_Default Design</vt:lpstr>
      <vt:lpstr>PowerPoint プレゼンテーション</vt:lpstr>
      <vt:lpstr>Channel Modeling Activities of TG6ma for Human and Vehicle Body Area Networks </vt:lpstr>
      <vt:lpstr>Background</vt:lpstr>
      <vt:lpstr>Channel models</vt:lpstr>
      <vt:lpstr>Channel models and scenarios in IEEE802.15.6-2012</vt:lpstr>
      <vt:lpstr>Extend more wider applications</vt:lpstr>
      <vt:lpstr>New application of enhanced dependable BANs</vt:lpstr>
      <vt:lpstr>New application of enhanced dependable BANs</vt:lpstr>
      <vt:lpstr>Engine/Motor Room Environment</vt:lpstr>
      <vt:lpstr>VBAN Use cases</vt:lpstr>
      <vt:lpstr>Classification of Channel and Environment Models for Human and Vehicle Body Area Networks (HBAN&amp;VBAN)</vt:lpstr>
      <vt:lpstr>Channel and Environmental Models</vt:lpstr>
      <vt:lpstr>PowerPoint プレゼンテーション</vt:lpstr>
      <vt:lpstr>Channel models and scenarios in IEEE802.15.6ma</vt:lpstr>
      <vt:lpstr>Channel models and scenarios for capsule endoscopy S.2.1</vt:lpstr>
      <vt:lpstr>Channel models for BMI and BCI S2.2 implant(head) to on-body</vt:lpstr>
      <vt:lpstr>Channel models for BMI and BCI S2.3 implant(head) to external</vt:lpstr>
      <vt:lpstr>Channel models for BMI and BCI S4.1 ― on-body(head) to on-body</vt:lpstr>
      <vt:lpstr>Channel models for BMI and BCI S6.1 ― on-body(head) to external</vt:lpstr>
      <vt:lpstr>PowerPoint プレゼンテーション</vt:lpstr>
      <vt:lpstr>Channel models for BMI and BCI S6.2 ― HBAN to HBAN</vt:lpstr>
      <vt:lpstr>Environment models that can be applicable against different type of vehicles</vt:lpstr>
      <vt:lpstr>PowerPoint プレゼンテーション</vt:lpstr>
      <vt:lpstr>Engine/Motor Room Environment</vt:lpstr>
      <vt:lpstr>Models between VBAN and HBAN</vt:lpstr>
      <vt:lpstr>Channel and Environmental models of VBAN Scenario 8.1 &amp; CM8.1 “In-vehicle to In-vehicle (functional compartment)”</vt:lpstr>
      <vt:lpstr>Channel models and scenarios in IEEE802.15.6ma</vt:lpstr>
      <vt:lpstr>Channel and Environmental models of VBAN</vt:lpstr>
      <vt:lpstr>Scenario 8</vt:lpstr>
      <vt:lpstr>Channel models for BUS</vt:lpstr>
      <vt:lpstr>Scenario 8.1 for BUS</vt:lpstr>
      <vt:lpstr>Scenario 10</vt:lpstr>
      <vt:lpstr>Channel and Environmental models of VBAN Scenario 8.1 &amp; CM8.1 “In-vehicle to In-vehicle (functional compartment)”</vt:lpstr>
      <vt:lpstr>PowerPoint プレゼンテーション</vt:lpstr>
      <vt:lpstr>PowerPoint プレゼンテーション</vt:lpstr>
      <vt:lpstr>Summary</vt:lpstr>
      <vt:lpstr>References</vt:lpstr>
      <vt:lpstr>Thank you for your attention</vt:lpstr>
      <vt:lpstr>↓ Supplementary ↓</vt:lpstr>
      <vt:lpstr>Channel and Environmental models of VBAN Scenario 8.1 &amp; CM8.1 “In-vehicle to In-vehicle (functional compartment)”</vt:lpstr>
      <vt:lpstr>Scenario 13</vt:lpstr>
      <vt:lpstr>Dynamic Channel Models Situations</vt:lpstr>
      <vt:lpstr>Classification of Channel and Environment Models for Human and Vehicle Body Area Networks (HBAN&amp;VBAN)</vt:lpstr>
      <vt:lpstr>Channel models and scenarios in IEEE802.15.6-2012</vt:lpstr>
      <vt:lpstr>Channel models and scenarios in IEEE802.15.6ma</vt:lpstr>
      <vt:lpstr>Channel models and scenarios in use case of BMI and BCI</vt:lpstr>
      <vt:lpstr>Suggestion from Prof. Hirata</vt:lpstr>
      <vt:lpstr>1.5 Gen.</vt:lpstr>
      <vt:lpstr>Channel models for BMI and BCI S2.2 (A) implant(head) to on-body</vt:lpstr>
      <vt:lpstr>Channel models for BMI and BCI S2.2 (B,C) implant(head) to on-body</vt:lpstr>
      <vt:lpstr>Channel models for BMI and BCI S4.1 ― on-body(head) to on-body</vt:lpstr>
      <vt:lpstr>Channel models for BMI and BCI S6.1 ― on-body(head) to external</vt:lpstr>
      <vt:lpstr>Future generation</vt:lpstr>
      <vt:lpstr>Channel models and scenarios for capsule endoscopy S.2.1</vt:lpstr>
      <vt:lpstr>Titanium courted implanted device</vt:lpstr>
      <vt:lpstr>Whole-body voxel human models for numerical simulation</vt:lpstr>
      <vt:lpstr>Environment Model in Vehicle</vt:lpstr>
      <vt:lpstr>PowerPoint プレゼンテーション</vt:lpstr>
      <vt:lpstr>Use cases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450</cp:revision>
  <dcterms:created xsi:type="dcterms:W3CDTF">2021-04-23T05:27:11Z</dcterms:created>
  <dcterms:modified xsi:type="dcterms:W3CDTF">2023-05-16T06:34:13Z</dcterms:modified>
</cp:coreProperties>
</file>