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7" r:id="rId4"/>
    <p:sldId id="265" r:id="rId5"/>
    <p:sldId id="266" r:id="rId6"/>
    <p:sldId id="284" r:id="rId7"/>
    <p:sldId id="285" r:id="rId8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1" autoAdjust="0"/>
    <p:restoredTop sz="96291"/>
  </p:normalViewPr>
  <p:slideViewPr>
    <p:cSldViewPr>
      <p:cViewPr varScale="1">
        <p:scale>
          <a:sx n="57" d="100"/>
          <a:sy n="57" d="100"/>
        </p:scale>
        <p:origin x="912" y="39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7/12/2023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46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09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4175" y="701675"/>
            <a:ext cx="6165850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66388" y="95706"/>
            <a:ext cx="2215350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doc.: IEEE 802.15-21-0181r0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821128" y="8985250"/>
            <a:ext cx="2460610" cy="184666"/>
          </a:xfrm>
        </p:spPr>
        <p:txBody>
          <a:bodyPr/>
          <a:lstStyle/>
          <a:p>
            <a:pPr lvl="4">
              <a:defRPr/>
            </a:pPr>
            <a:r>
              <a:rPr lang="en-US" dirty="0"/>
              <a:t>Pat Kinney (Kinney Consulting)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581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4175" y="701675"/>
            <a:ext cx="6165850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066388" y="95706"/>
            <a:ext cx="2215350" cy="215444"/>
          </a:xfrm>
        </p:spPr>
        <p:txBody>
          <a:bodyPr/>
          <a:lstStyle/>
          <a:p>
            <a:pPr>
              <a:defRPr/>
            </a:pPr>
            <a:r>
              <a:rPr lang="en-US" dirty="0"/>
              <a:t>doc.: IEEE 802.15-21-0181r0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821128" y="8985250"/>
            <a:ext cx="2460610" cy="184666"/>
          </a:xfrm>
        </p:spPr>
        <p:txBody>
          <a:bodyPr/>
          <a:lstStyle/>
          <a:p>
            <a:pPr lvl="4">
              <a:defRPr/>
            </a:pPr>
            <a:r>
              <a:rPr lang="en-US" dirty="0"/>
              <a:t>Pat Kinney (Kinney Consulting)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D36C3B56-22C2-4F66-8AB0-B76AF03CA8D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42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‹Nr.›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November 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‹Nr.›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7143758" y="266838"/>
            <a:ext cx="4131728" cy="29051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IEEE 802.15-23-0226-07-03ma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12" name="Date Placeholder 3"/>
          <p:cNvSpPr txBox="1">
            <a:spLocks/>
          </p:cNvSpPr>
          <p:nvPr userDrawn="1"/>
        </p:nvSpPr>
        <p:spPr bwMode="auto">
          <a:xfrm>
            <a:off x="912285" y="303215"/>
            <a:ext cx="3708052" cy="23177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July 2023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auto">
          <a:xfrm>
            <a:off x="9264352" y="6525344"/>
            <a:ext cx="2343950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smtClean="0">
                <a:solidFill>
                  <a:srgbClr val="000000"/>
                </a:solidFill>
              </a:rPr>
              <a:t>Thomas</a:t>
            </a:r>
            <a:r>
              <a:rPr lang="en-GB" sz="1200" baseline="0" dirty="0" smtClean="0">
                <a:solidFill>
                  <a:srgbClr val="000000"/>
                </a:solidFill>
              </a:rPr>
              <a:t> Kürner (TU Braunschweig)</a:t>
            </a:r>
            <a:endParaRPr lang="en-GB" sz="1200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5/dcn/23/15-23-0222-02-03ma-p802-15-3-sa-ballot-collected-comments.xls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5/dcn/23/15-23-0225-00-03ma-802-15-3revb-mec-review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P802.15.3RevB </a:t>
            </a:r>
            <a:r>
              <a:rPr lang="en-US" dirty="0"/>
              <a:t>Report to </a:t>
            </a:r>
            <a:r>
              <a:rPr lang="en-US" dirty="0" smtClean="0"/>
              <a:t>LMSC </a:t>
            </a:r>
            <a:r>
              <a:rPr lang="en-US" dirty="0"/>
              <a:t>on </a:t>
            </a:r>
            <a:r>
              <a:rPr lang="en-US" dirty="0" smtClean="0">
                <a:solidFill>
                  <a:schemeClr val="tx1"/>
                </a:solidFill>
              </a:rPr>
              <a:t>Unconditional</a:t>
            </a:r>
            <a:r>
              <a:rPr lang="en-US" dirty="0" smtClean="0"/>
              <a:t> </a:t>
            </a:r>
            <a:r>
              <a:rPr lang="en-US" dirty="0"/>
              <a:t>Approval to go to </a:t>
            </a:r>
            <a:r>
              <a:rPr lang="en-US" dirty="0" err="1" smtClean="0"/>
              <a:t>RevCom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78542" y="1872630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tx1"/>
                </a:solidFill>
              </a:rPr>
              <a:t>Date:</a:t>
            </a:r>
            <a:r>
              <a:rPr lang="en-GB" sz="2000" b="0" dirty="0">
                <a:solidFill>
                  <a:schemeClr val="tx1"/>
                </a:solidFill>
              </a:rPr>
              <a:t> </a:t>
            </a:r>
            <a:r>
              <a:rPr lang="en-GB" sz="2000" b="0" dirty="0" smtClean="0">
                <a:solidFill>
                  <a:schemeClr val="tx1"/>
                </a:solidFill>
              </a:rPr>
              <a:t>2022-07-12</a:t>
            </a:r>
            <a:endParaRPr lang="en-GB" sz="2000" b="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2255912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Author(s):</a:t>
            </a:r>
          </a:p>
        </p:txBody>
      </p:sp>
      <p:graphicFrame>
        <p:nvGraphicFramePr>
          <p:cNvPr id="9" name="Table 7"/>
          <p:cNvGraphicFramePr/>
          <p:nvPr>
            <p:extLst>
              <p:ext uri="{D42A27DB-BD31-4B8C-83A1-F6EECF244321}">
                <p14:modId xmlns:p14="http://schemas.microsoft.com/office/powerpoint/2010/main" val="2370034475"/>
              </p:ext>
            </p:extLst>
          </p:nvPr>
        </p:nvGraphicFramePr>
        <p:xfrm>
          <a:off x="1154520" y="2815200"/>
          <a:ext cx="10185120" cy="2937600"/>
        </p:xfrm>
        <a:graphic>
          <a:graphicData uri="http://schemas.openxmlformats.org/drawingml/2006/table">
            <a:tbl>
              <a:tblPr/>
              <a:tblGrid>
                <a:gridCol w="1787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311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680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7416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92436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734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latin typeface="Arial"/>
                        </a:rPr>
                        <a:t>Name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latin typeface="Arial"/>
                        </a:rPr>
                        <a:t>Affiliations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latin typeface="Arial"/>
                        </a:rPr>
                        <a:t>Address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latin typeface="Arial"/>
                        </a:rPr>
                        <a:t>Phone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latin typeface="Arial"/>
                        </a:rPr>
                        <a:t>Email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34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 smtClean="0">
                          <a:solidFill>
                            <a:schemeClr val="tx1"/>
                          </a:solidFill>
                          <a:latin typeface="Arial"/>
                        </a:rPr>
                        <a:t>Thomas Kürner</a:t>
                      </a:r>
                      <a:endParaRPr lang="en-US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 smtClean="0">
                          <a:solidFill>
                            <a:schemeClr val="tx1"/>
                          </a:solidFill>
                          <a:latin typeface="Arial"/>
                        </a:rPr>
                        <a:t>TU Braunschweig</a:t>
                      </a:r>
                      <a:endParaRPr lang="en-US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FF0000"/>
                        </a:solidFill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FF0000"/>
                        </a:solidFill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8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34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8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3548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Introduction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914400" y="1981201"/>
            <a:ext cx="10475383" cy="4113213"/>
          </a:xfrm>
          <a:ln/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>
                <a:ea typeface="ＭＳ Ｐゴシック" pitchFamily="34" charset="-128"/>
              </a:rPr>
              <a:t>This </a:t>
            </a:r>
            <a:r>
              <a:rPr lang="en-GB" dirty="0">
                <a:ea typeface="ＭＳ Ｐゴシック" pitchFamily="34" charset="-128"/>
              </a:rPr>
              <a:t>document contains the report to the IEEE 802 </a:t>
            </a:r>
            <a:r>
              <a:rPr lang="en-GB" dirty="0" smtClean="0">
                <a:ea typeface="ＭＳ Ｐゴシック" pitchFamily="34" charset="-128"/>
              </a:rPr>
              <a:t>LMSC </a:t>
            </a:r>
            <a:r>
              <a:rPr lang="en-GB" dirty="0">
                <a:ea typeface="ＭＳ Ｐゴシック" pitchFamily="34" charset="-128"/>
              </a:rPr>
              <a:t>in support of a request for approval to send IEEE </a:t>
            </a:r>
            <a:r>
              <a:rPr lang="en-GB" dirty="0" smtClean="0">
                <a:ea typeface="ＭＳ Ｐゴシック" pitchFamily="34" charset="-128"/>
              </a:rPr>
              <a:t>P802.15.3RevB/D6 to </a:t>
            </a:r>
            <a:r>
              <a:rPr lang="en-GB" dirty="0" err="1">
                <a:ea typeface="ＭＳ Ｐゴシック" pitchFamily="34" charset="-128"/>
              </a:rPr>
              <a:t>RevCom</a:t>
            </a:r>
            <a:r>
              <a:rPr lang="en-GB" dirty="0" smtClean="0">
                <a:ea typeface="ＭＳ Ｐゴシック" pitchFamily="34" charset="-128"/>
              </a:rPr>
              <a:t>.</a:t>
            </a:r>
          </a:p>
          <a:p>
            <a:pPr marL="343080" indent="-342000">
              <a:spcBef>
                <a:spcPts val="601"/>
              </a:spcBef>
              <a:buFont typeface="Arial"/>
              <a:buChar char="•"/>
            </a:pPr>
            <a:r>
              <a:rPr lang="en-US" spc="-1" dirty="0">
                <a:ea typeface="ＭＳ Ｐゴシック"/>
              </a:rPr>
              <a:t>The WG motion to request</a:t>
            </a:r>
            <a:r>
              <a:rPr lang="en-US" spc="-1" dirty="0">
                <a:solidFill>
                  <a:srgbClr val="FF0000"/>
                </a:solidFill>
                <a:ea typeface="ＭＳ Ｐゴシック"/>
              </a:rPr>
              <a:t> </a:t>
            </a:r>
            <a:r>
              <a:rPr lang="en-US" spc="-1" dirty="0" smtClean="0">
                <a:solidFill>
                  <a:schemeClr val="tx1"/>
                </a:solidFill>
                <a:ea typeface="ＭＳ Ｐゴシック"/>
              </a:rPr>
              <a:t>unconditional</a:t>
            </a:r>
            <a:r>
              <a:rPr lang="en-US" spc="-1" dirty="0" smtClean="0">
                <a:ea typeface="ＭＳ Ｐゴシック"/>
              </a:rPr>
              <a:t> </a:t>
            </a:r>
            <a:r>
              <a:rPr lang="en-US" spc="-1" dirty="0">
                <a:ea typeface="ＭＳ Ｐゴシック"/>
              </a:rPr>
              <a:t>approval was approved during the </a:t>
            </a:r>
            <a:r>
              <a:rPr lang="en-US" spc="-1" dirty="0" smtClean="0">
                <a:solidFill>
                  <a:schemeClr val="tx1"/>
                </a:solidFill>
                <a:ea typeface="ＭＳ Ｐゴシック"/>
              </a:rPr>
              <a:t>May</a:t>
            </a:r>
            <a:r>
              <a:rPr lang="en-US" spc="-1" dirty="0" smtClean="0">
                <a:ea typeface="ＭＳ Ｐゴシック"/>
              </a:rPr>
              <a:t> </a:t>
            </a:r>
            <a:r>
              <a:rPr lang="en-US" spc="-1" dirty="0">
                <a:ea typeface="ＭＳ Ｐゴシック"/>
              </a:rPr>
              <a:t>session of the 802.15 working group on </a:t>
            </a:r>
            <a:r>
              <a:rPr lang="en-US" spc="-1" dirty="0" smtClean="0">
                <a:solidFill>
                  <a:schemeClr val="tx1"/>
                </a:solidFill>
                <a:ea typeface="ＭＳ Ｐゴシック"/>
              </a:rPr>
              <a:t>13 July 2023</a:t>
            </a:r>
            <a:r>
              <a:rPr lang="en-US" spc="-1" dirty="0" smtClean="0">
                <a:ea typeface="ＭＳ Ｐゴシック"/>
              </a:rPr>
              <a:t>.</a:t>
            </a:r>
            <a:endParaRPr lang="en-US" b="0" spc="-1" dirty="0">
              <a:latin typeface="Arial"/>
            </a:endParaRPr>
          </a:p>
          <a:p>
            <a:pPr marL="800280" lvl="1" indent="-342000">
              <a:spcBef>
                <a:spcPts val="499"/>
              </a:spcBef>
              <a:buFont typeface="Arial"/>
              <a:buChar char="•"/>
            </a:pPr>
            <a:r>
              <a:rPr lang="en-US" spc="-1" dirty="0">
                <a:ea typeface="ＭＳ Ｐゴシック"/>
              </a:rPr>
              <a:t>Passed in the Working </a:t>
            </a:r>
            <a:r>
              <a:rPr lang="en-US" spc="-1" dirty="0">
                <a:solidFill>
                  <a:schemeClr val="tx1"/>
                </a:solidFill>
                <a:ea typeface="ＭＳ Ｐゴシック"/>
              </a:rPr>
              <a:t>Group  </a:t>
            </a:r>
            <a:r>
              <a:rPr lang="en-US" spc="-1" dirty="0" smtClean="0">
                <a:solidFill>
                  <a:schemeClr val="tx1"/>
                </a:solidFill>
                <a:ea typeface="ＭＳ Ｐゴシック"/>
              </a:rPr>
              <a:t>xx yes</a:t>
            </a:r>
            <a:r>
              <a:rPr lang="en-US" spc="-1" dirty="0">
                <a:solidFill>
                  <a:schemeClr val="tx1"/>
                </a:solidFill>
                <a:ea typeface="ＭＳ Ｐゴシック"/>
              </a:rPr>
              <a:t>, </a:t>
            </a:r>
            <a:r>
              <a:rPr lang="en-US" spc="-1" dirty="0" smtClean="0">
                <a:solidFill>
                  <a:schemeClr val="tx1"/>
                </a:solidFill>
                <a:ea typeface="ＭＳ Ｐゴシック"/>
              </a:rPr>
              <a:t>xx </a:t>
            </a:r>
            <a:r>
              <a:rPr lang="en-US" spc="-1" dirty="0">
                <a:solidFill>
                  <a:schemeClr val="tx1"/>
                </a:solidFill>
                <a:ea typeface="ＭＳ Ｐゴシック"/>
              </a:rPr>
              <a:t>no, </a:t>
            </a:r>
            <a:r>
              <a:rPr lang="en-US" spc="-1" dirty="0" smtClean="0">
                <a:solidFill>
                  <a:schemeClr val="tx1"/>
                </a:solidFill>
                <a:ea typeface="ＭＳ Ｐゴシック"/>
              </a:rPr>
              <a:t>xx abstain</a:t>
            </a:r>
            <a:endParaRPr lang="en-GB" dirty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BE0662-342D-0047-B893-C7F52E87D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410BB9F-DF7D-7B4D-B27C-54DBD5030D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 smtClean="0"/>
              <a:t>P802.15.3RevB </a:t>
            </a:r>
            <a:r>
              <a:rPr lang="en-US" dirty="0"/>
              <a:t>Draft went through </a:t>
            </a:r>
            <a:r>
              <a:rPr lang="en-US" dirty="0" smtClean="0"/>
              <a:t>three (re)circulations in SA Ballot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Draft P802.15.3RevB/D4 </a:t>
            </a:r>
            <a:r>
              <a:rPr lang="en-US" dirty="0"/>
              <a:t>achieved &gt; 75% needed for an approved draft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The WG has </a:t>
            </a:r>
            <a:r>
              <a:rPr lang="en-US" dirty="0"/>
              <a:t>resolved </a:t>
            </a:r>
            <a:r>
              <a:rPr lang="de-DE" dirty="0" smtClean="0"/>
              <a:t>90</a:t>
            </a:r>
            <a:r>
              <a:rPr lang="en-US" dirty="0" smtClean="0"/>
              <a:t> </a:t>
            </a:r>
            <a:r>
              <a:rPr lang="en-US" dirty="0"/>
              <a:t>comments received on drafts </a:t>
            </a:r>
            <a:r>
              <a:rPr lang="en-US" dirty="0" smtClean="0"/>
              <a:t>P802.15.3mb/D4 and D5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List of all resolved </a:t>
            </a:r>
            <a:r>
              <a:rPr lang="en-US" dirty="0"/>
              <a:t>comments</a:t>
            </a:r>
            <a:r>
              <a:rPr lang="en-US" dirty="0" smtClean="0"/>
              <a:t>:</a:t>
            </a:r>
          </a:p>
          <a:p>
            <a:pPr marL="357188" indent="0"/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mentor.ieee.org/802.15/dcn/23/15-23-0222-02-03ma-p802-15-3-sa-ballot-collected-comments.xlsx</a:t>
            </a:r>
            <a:r>
              <a:rPr lang="en-US" dirty="0" smtClean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7329993B-0BD8-FE40-998A-4BA4FD54811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575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E1ECFE0-2F48-DE41-A09C-D98670D2851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2773DD9D-4101-AC4C-9CBD-F55B37A9B27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85801"/>
            <a:ext cx="12192000" cy="582960"/>
          </a:xfrm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P802.15.3RevB SA Ballot Results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="" xmlns:a16="http://schemas.microsoft.com/office/drawing/2014/main" id="{A8D5A3CE-0519-484A-AF51-C2E8DAC5EC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161719"/>
              </p:ext>
            </p:extLst>
          </p:nvPr>
        </p:nvGraphicFramePr>
        <p:xfrm>
          <a:off x="335360" y="1412776"/>
          <a:ext cx="11449271" cy="317198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6480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1233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2634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1828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1828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3871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3484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38712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2849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536915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720079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(Re) circulation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Document / draft number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Type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Group Members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%Return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%Abstain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%Approve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17984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 Mar 2023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P802.15.13/D4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75%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68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97%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R1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07 Apr 2023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P802.15.3RevB/D5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81%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06 Jul  2023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P802.15.3RevB/D6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Recirculation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87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82%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12%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76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47598497"/>
                  </a:ext>
                </a:extLst>
              </a:tr>
              <a:tr h="491294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Aggregate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Vote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106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87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82%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12%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76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100%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320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="" xmlns:a16="http://schemas.microsoft.com/office/drawing/2014/main" id="{B03842A8-B690-E941-A8D1-30EF0D476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85801"/>
            <a:ext cx="12192000" cy="726975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P802.15.13 SA </a:t>
            </a:r>
            <a:r>
              <a:rPr lang="en-GB" dirty="0">
                <a:solidFill>
                  <a:schemeClr val="tx1"/>
                </a:solidFill>
                <a:ea typeface="ＭＳ Ｐゴシック" pitchFamily="34" charset="-128"/>
              </a:rPr>
              <a:t>Ballot </a:t>
            </a:r>
            <a:r>
              <a:rPr lang="en-GB" dirty="0" smtClean="0">
                <a:solidFill>
                  <a:schemeClr val="tx1"/>
                </a:solidFill>
                <a:ea typeface="ＭＳ Ｐゴシック" pitchFamily="34" charset="-128"/>
              </a:rPr>
              <a:t>Comments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75E95E4-ECC2-414A-9B7D-C93C188BF6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F5D8E26B-7BCF-4D25-9C89-0168A6618F18}" type="slidenum">
              <a:rPr lang="en-GB" smtClean="0"/>
              <a:pPr/>
              <a:t>5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="" xmlns:a16="http://schemas.microsoft.com/office/drawing/2014/main" id="{2B08D061-F5D4-4246-AA41-02F06B62EF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787339"/>
              </p:ext>
            </p:extLst>
          </p:nvPr>
        </p:nvGraphicFramePr>
        <p:xfrm>
          <a:off x="2639616" y="1477043"/>
          <a:ext cx="6768752" cy="2846415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90215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822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8004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30425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89013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(Re) circulation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vert="eaVert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Ballot Close Date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Document / draft number</a:t>
                      </a: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Comments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8907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Initial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 Mar 2023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P802.15.13/D4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87 (55 T, 29 E, 3 G)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8907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R1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07 Apr 2023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P802.15.13/D5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(2 T, 1E)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8907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R2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06 July 2023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P802.15.13/D6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600899970"/>
                  </a:ext>
                </a:extLst>
              </a:tr>
              <a:tr h="489070"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90 (57 T, 30E, 3 G)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859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198687" y="332601"/>
            <a:ext cx="7772400" cy="1066800"/>
          </a:xfrm>
        </p:spPr>
        <p:txBody>
          <a:bodyPr/>
          <a:lstStyle/>
          <a:p>
            <a:r>
              <a:rPr lang="en-GB" dirty="0"/>
              <a:t>Mandatory Coordination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20913" y="332602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April 2021</a:t>
            </a:r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D3B9A4B-4D42-4642-8694-CB378EB0C87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10" name="Group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0500042"/>
              </p:ext>
            </p:extLst>
          </p:nvPr>
        </p:nvGraphicFramePr>
        <p:xfrm>
          <a:off x="1703512" y="1268760"/>
          <a:ext cx="10010026" cy="3968825"/>
        </p:xfrm>
        <a:graphic>
          <a:graphicData uri="http://schemas.openxmlformats.org/drawingml/2006/table">
            <a:tbl>
              <a:tblPr/>
              <a:tblGrid>
                <a:gridCol w="34559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502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1003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89376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6519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Coordination Entity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Draft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Date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Status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2293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IEEE-SA Editorial </a:t>
                      </a: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(MEC)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D02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 January 2023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All comments were resolved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646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Registration Authority Committee (RAC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)</a:t>
                      </a:r>
                      <a:endParaRPr kumimoji="0" lang="en-GB" sz="20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D05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 April 2023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All comments were resolved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812371757"/>
                  </a:ext>
                </a:extLst>
              </a:tr>
              <a:tr h="66519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Quantities, Units and Letter Symbols  (SCC14)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664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Terms and Definitions (SCC10)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 required</a:t>
                      </a: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Rechteck 2"/>
          <p:cNvSpPr/>
          <p:nvPr/>
        </p:nvSpPr>
        <p:spPr>
          <a:xfrm>
            <a:off x="335360" y="5570766"/>
            <a:ext cx="12025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r>
              <a:rPr lang="en-US" dirty="0">
                <a:solidFill>
                  <a:schemeClr val="tx1"/>
                </a:solidFill>
              </a:rPr>
              <a:t>Final </a:t>
            </a:r>
            <a:r>
              <a:rPr lang="en-US" dirty="0" smtClean="0">
                <a:solidFill>
                  <a:schemeClr val="tx1"/>
                </a:solidFill>
              </a:rPr>
              <a:t>MEC report: </a:t>
            </a:r>
            <a:r>
              <a:rPr lang="en-US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mentor.ieee.org/802.15/dcn/23/15-23-0225-00-03ma-802-15-3revb-mec-review.pdf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8168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247900" y="476671"/>
            <a:ext cx="7772400" cy="781697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IEEE P802.15.RevB </a:t>
            </a:r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20913" y="332602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US" altLang="ko-KR"/>
              <a:t>April 2021</a:t>
            </a:r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D3B9A4B-4D42-4642-8694-CB378EB0C87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10" name="Group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227652"/>
              </p:ext>
            </p:extLst>
          </p:nvPr>
        </p:nvGraphicFramePr>
        <p:xfrm>
          <a:off x="1924050" y="1150421"/>
          <a:ext cx="9716566" cy="4680155"/>
        </p:xfrm>
        <a:graphic>
          <a:graphicData uri="http://schemas.openxmlformats.org/drawingml/2006/table">
            <a:tbl>
              <a:tblPr/>
              <a:tblGrid>
                <a:gridCol w="73308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8576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5058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EventRevCom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Date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183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Initial SA </a:t>
                      </a: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Ballot (30 day ballot)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Feb 2023 -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 Mar 2023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47050163"/>
                  </a:ext>
                </a:extLst>
              </a:tr>
              <a:tr h="48098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TG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Comment Response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Complete (P802.15.13-D4)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Mar 2023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38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Final SA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Ballot Recirculation on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P802.15.13-D5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15-day </a:t>
                      </a: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ballot)</a:t>
                      </a:r>
                      <a:endParaRPr kumimoji="0" lang="en-GB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Mar 2023 –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April 2023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39553462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CRG comment </a:t>
                      </a: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resolutions 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(P802.15.13-D6)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June 2023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69084032"/>
                  </a:ext>
                </a:extLst>
              </a:tr>
              <a:tr h="415499">
                <a:tc>
                  <a:txBody>
                    <a:bodyPr/>
                    <a:lstStyle/>
                    <a:p>
                      <a:pPr marL="1030288" marR="0" lvl="0" indent="-1020763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110288" algn="l"/>
                        </a:tabLst>
                        <a:defRPr/>
                      </a:pP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WG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motion  </a:t>
                      </a:r>
                      <a:r>
                        <a:rPr kumimoji="0" lang="en-US" sz="14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lang="en-US" sz="1400" i="1" dirty="0" smtClean="0">
                          <a:latin typeface="+mn-lt"/>
                        </a:rPr>
                        <a:t>WG 802.15 has reviewed and approves the CSD 15-21-0477-04-03ma-draft-csd-15-3ma.docx, and the CA document 15-22-0462-05-03ma-coexistence-assurance.docand requests unconditional approval from the EC to submit P802-15-3-Rev B-D6.pdf  to </a:t>
                      </a:r>
                      <a:r>
                        <a:rPr kumimoji="0" lang="en-US" sz="14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RevCom</a:t>
                      </a:r>
                      <a:r>
                        <a:rPr kumimoji="0" lang="en-US" sz="14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”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July 2023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14061">
                <a:tc>
                  <a:txBody>
                    <a:bodyPr/>
                    <a:lstStyle/>
                    <a:p>
                      <a:pPr marL="9525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Request approval from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LMSC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to forward draft to RevCom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14 July 2023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14061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Post to RevCom (submittal deadline)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11 August 2023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30798874"/>
                  </a:ext>
                </a:extLst>
              </a:tr>
              <a:tr h="414061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RevCom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19-21 September 2023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895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553</Words>
  <Application>Microsoft Office PowerPoint</Application>
  <PresentationFormat>Breitbild</PresentationFormat>
  <Paragraphs>169</Paragraphs>
  <Slides>7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 Unicode MS</vt:lpstr>
      <vt:lpstr>MS Gothic</vt:lpstr>
      <vt:lpstr>ＭＳ Ｐゴシック</vt:lpstr>
      <vt:lpstr>Arial</vt:lpstr>
      <vt:lpstr>Times New Roman</vt:lpstr>
      <vt:lpstr>Office Theme</vt:lpstr>
      <vt:lpstr>P802.15.3RevB Report to LMSC on Unconditional Approval to go to RevCom</vt:lpstr>
      <vt:lpstr>Introduction</vt:lpstr>
      <vt:lpstr>Status Summary</vt:lpstr>
      <vt:lpstr>P802.15.3RevB SA Ballot Results</vt:lpstr>
      <vt:lpstr>P802.15.13 SA Ballot Comments</vt:lpstr>
      <vt:lpstr>Mandatory Coordination</vt:lpstr>
      <vt:lpstr>IEEE P802.15.RevB Timeline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P802.15.13</dc:title>
  <dc:subject/>
  <dc:creator>Pat Kinney</dc:creator>
  <cp:keywords/>
  <dc:description/>
  <cp:lastModifiedBy>Thomas Kuerner</cp:lastModifiedBy>
  <cp:revision>264</cp:revision>
  <cp:lastPrinted>1601-01-01T00:00:00Z</cp:lastPrinted>
  <dcterms:created xsi:type="dcterms:W3CDTF">2019-11-09T15:46:46Z</dcterms:created>
  <dcterms:modified xsi:type="dcterms:W3CDTF">2023-07-12T07:22:24Z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8cbb5918-7074-460f-8109-a37032fced48</vt:lpwstr>
  </property>
  <property fmtid="{D5CDD505-2E9C-101B-9397-08002B2CF9AE}" pid="3" name="CTP_TimeStamp">
    <vt:lpwstr>2020-02-02 19:26:57Z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