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256" r:id="rId2"/>
    <p:sldId id="257" r:id="rId3"/>
    <p:sldId id="267" r:id="rId4"/>
    <p:sldId id="265" r:id="rId5"/>
    <p:sldId id="266" r:id="rId6"/>
    <p:sldId id="284" r:id="rId7"/>
    <p:sldId id="285" r:id="rId8"/>
  </p:sldIdLst>
  <p:sldSz cx="12192000" cy="6858000"/>
  <p:notesSz cx="6934200" cy="9280525"/>
  <p:defaultTextStyle>
    <a:defPPr>
      <a:defRPr lang="en-GB"/>
    </a:defPPr>
    <a:lvl1pPr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1pPr>
    <a:lvl2pPr marL="742950" indent="-28575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2pPr>
    <a:lvl3pPr marL="11430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3pPr>
    <a:lvl4pPr marL="16002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4pPr>
    <a:lvl5pPr marL="20574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301" autoAdjust="0"/>
    <p:restoredTop sz="96291"/>
  </p:normalViewPr>
  <p:slideViewPr>
    <p:cSldViewPr>
      <p:cViewPr varScale="1">
        <p:scale>
          <a:sx n="57" d="100"/>
          <a:sy n="57" d="100"/>
        </p:scale>
        <p:origin x="912" y="39"/>
      </p:cViewPr>
      <p:guideLst>
        <p:guide orient="horz" pos="2160"/>
        <p:guide pos="384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3" d="2"/>
        <a:sy n="3" d="2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27475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87CCAAF-252C-4847-8D16-EDD6B40E4912}" type="datetimeFigureOut">
              <a:rPr lang="en-US" smtClean="0"/>
              <a:pPr/>
              <a:t>7/12/2023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27475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9996500-462A-4966-9632-4197CBF31A04}" type="slidenum">
              <a:rPr lang="en-US" smtClean="0"/>
              <a:pPr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3374428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AutoShape 1"/>
          <p:cNvSpPr>
            <a:spLocks noChangeArrowheads="1"/>
          </p:cNvSpPr>
          <p:nvPr/>
        </p:nvSpPr>
        <p:spPr bwMode="auto">
          <a:xfrm>
            <a:off x="0" y="0"/>
            <a:ext cx="6934200" cy="9280525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hdr"/>
          </p:nvPr>
        </p:nvSpPr>
        <p:spPr bwMode="auto">
          <a:xfrm>
            <a:off x="5640388" y="96838"/>
            <a:ext cx="639762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doc.: IEEE 802.11-yy/xxxxr0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654050" y="96838"/>
            <a:ext cx="825500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Month Year</a:t>
            </a:r>
          </a:p>
        </p:txBody>
      </p:sp>
      <p:sp>
        <p:nvSpPr>
          <p:cNvPr id="2052" name="Rectangle 4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385763" y="701675"/>
            <a:ext cx="6161087" cy="3467100"/>
          </a:xfrm>
          <a:prstGeom prst="rect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053" name="Rectangle 5"/>
          <p:cNvSpPr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4763" cy="41751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3600" tIns="46080" rIns="93600" bIns="4608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/>
          </p:nvPr>
        </p:nvSpPr>
        <p:spPr bwMode="auto">
          <a:xfrm>
            <a:off x="5357813" y="8985250"/>
            <a:ext cx="92233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457200" algn="l"/>
                <a:tab pos="1371600" algn="l"/>
                <a:tab pos="2286000" algn="l"/>
                <a:tab pos="3200400" algn="l"/>
                <a:tab pos="4114800" algn="l"/>
                <a:tab pos="5029200" algn="l"/>
                <a:tab pos="5943600" algn="l"/>
                <a:tab pos="6858000" algn="l"/>
                <a:tab pos="7772400" algn="l"/>
                <a:tab pos="8686800" algn="l"/>
                <a:tab pos="9601200" algn="l"/>
                <a:tab pos="105156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John Doe, Some Company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/>
          </p:nvPr>
        </p:nvSpPr>
        <p:spPr bwMode="auto">
          <a:xfrm>
            <a:off x="3222625" y="8985250"/>
            <a:ext cx="511175" cy="3635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Page </a:t>
            </a:r>
            <a:fld id="{47A7FEEB-9CD2-43FE-843C-C5350BEACB45}" type="slidenum">
              <a:rPr lang="en-US"/>
              <a:pPr/>
              <a:t>‹Nr.›</a:t>
            </a:fld>
            <a:endParaRPr lang="en-US"/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722313" y="8985250"/>
            <a:ext cx="714375" cy="18256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20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40659187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1pPr>
    <a:lvl2pPr marL="742950" indent="-28575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2pPr>
    <a:lvl3pPr marL="11430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3pPr>
    <a:lvl4pPr marL="16002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4pPr>
    <a:lvl5pPr marL="20574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/>
              <a:t>doc.: IEEE 802.11-yy/xxxxr0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/>
              <a:t>John Doe, Some Company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465D53FD-DB5F-4815-BF01-6488A8FBD189}" type="slidenum">
              <a:rPr lang="en-US"/>
              <a:pPr/>
              <a:t>1</a:t>
            </a:fld>
            <a:endParaRPr lang="en-US"/>
          </a:p>
        </p:txBody>
      </p:sp>
      <p:sp>
        <p:nvSpPr>
          <p:cNvPr id="12289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1229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70441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/>
              <a:t>doc.: IEEE 802.11-yy/xxxxr0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/>
              <a:t>John Doe, Some Company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CA5AFF69-4AEE-4693-9CD6-98E2EBC076EC}" type="slidenum">
              <a:rPr lang="en-US"/>
              <a:pPr/>
              <a:t>2</a:t>
            </a:fld>
            <a:endParaRPr lang="en-US"/>
          </a:p>
        </p:txBody>
      </p:sp>
      <p:sp>
        <p:nvSpPr>
          <p:cNvPr id="13313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13314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30764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/>
          </p:nvPr>
        </p:nvSpPr>
        <p:spPr/>
        <p:txBody>
          <a:bodyPr/>
          <a:lstStyle/>
          <a:p>
            <a:r>
              <a:rPr lang="en-US"/>
              <a:t>doc.: IEEE 802.11-yy/xxxxr0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/>
          </p:nvPr>
        </p:nvSpPr>
        <p:spPr/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/>
          </p:nvPr>
        </p:nvSpPr>
        <p:spPr/>
        <p:txBody>
          <a:bodyPr/>
          <a:lstStyle/>
          <a:p>
            <a:r>
              <a:rPr lang="en-US"/>
              <a:t>John Doe, Some Company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r>
              <a:rPr lang="en-US"/>
              <a:t>Page </a:t>
            </a:r>
            <a:fld id="{47A7FEEB-9CD2-43FE-843C-C5350BEACB45}" type="slidenum">
              <a:rPr lang="en-US" smtClean="0"/>
              <a:pPr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974648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/>
          </p:nvPr>
        </p:nvSpPr>
        <p:spPr/>
        <p:txBody>
          <a:bodyPr/>
          <a:lstStyle/>
          <a:p>
            <a:r>
              <a:rPr lang="en-US"/>
              <a:t>doc.: IEEE 802.11-yy/xxxxr0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/>
          </p:nvPr>
        </p:nvSpPr>
        <p:spPr/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/>
          </p:nvPr>
        </p:nvSpPr>
        <p:spPr/>
        <p:txBody>
          <a:bodyPr/>
          <a:lstStyle/>
          <a:p>
            <a:r>
              <a:rPr lang="en-US"/>
              <a:t>John Doe, Some Company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r>
              <a:rPr lang="en-US"/>
              <a:t>Page </a:t>
            </a:r>
            <a:fld id="{47A7FEEB-9CD2-43FE-843C-C5350BEACB45}" type="slidenum">
              <a:rPr lang="en-US" smtClean="0"/>
              <a:pPr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750904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4175" y="701675"/>
            <a:ext cx="6165850" cy="3468688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>
          <a:xfrm>
            <a:off x="4066388" y="95706"/>
            <a:ext cx="2215350" cy="215444"/>
          </a:xfrm>
        </p:spPr>
        <p:txBody>
          <a:bodyPr/>
          <a:lstStyle/>
          <a:p>
            <a:pPr>
              <a:defRPr/>
            </a:pPr>
            <a:r>
              <a:rPr lang="en-US" dirty="0"/>
              <a:t>doc.: IEEE 802.15-21-0181r0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October 2020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>
          <a:xfrm>
            <a:off x="3821128" y="8985250"/>
            <a:ext cx="2460610" cy="184666"/>
          </a:xfrm>
        </p:spPr>
        <p:txBody>
          <a:bodyPr/>
          <a:lstStyle/>
          <a:p>
            <a:pPr lvl="4">
              <a:defRPr/>
            </a:pPr>
            <a:r>
              <a:rPr lang="en-US" dirty="0"/>
              <a:t>Pat Kinney (Kinney Consulting)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Page </a:t>
            </a:r>
            <a:fld id="{D36C3B56-22C2-4F66-8AB0-B76AF03CA8D4}" type="slidenum">
              <a:rPr lang="en-US" smtClean="0"/>
              <a:pPr>
                <a:defRPr/>
              </a:pPr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458140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4175" y="701675"/>
            <a:ext cx="6165850" cy="3468688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>
          <a:xfrm>
            <a:off x="4066388" y="95706"/>
            <a:ext cx="2215350" cy="215444"/>
          </a:xfrm>
        </p:spPr>
        <p:txBody>
          <a:bodyPr/>
          <a:lstStyle/>
          <a:p>
            <a:pPr>
              <a:defRPr/>
            </a:pPr>
            <a:r>
              <a:rPr lang="en-US" dirty="0"/>
              <a:t>doc.: IEEE 802.15-21-0181r0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October 2020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>
          <a:xfrm>
            <a:off x="3821128" y="8985250"/>
            <a:ext cx="2460610" cy="184666"/>
          </a:xfrm>
        </p:spPr>
        <p:txBody>
          <a:bodyPr/>
          <a:lstStyle/>
          <a:p>
            <a:pPr lvl="4">
              <a:defRPr/>
            </a:pPr>
            <a:r>
              <a:rPr lang="en-US" dirty="0"/>
              <a:t>Pat Kinney (Kinney Consulting)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Page </a:t>
            </a:r>
            <a:fld id="{D36C3B56-22C2-4F66-8AB0-B76AF03CA8D4}" type="slidenum">
              <a:rPr lang="en-US" smtClean="0"/>
              <a:pPr>
                <a:defRPr/>
              </a:pPr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524210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>
          <a:xfrm>
            <a:off x="929217" y="333375"/>
            <a:ext cx="2499764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/>
              <a:t>November 2020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DE40C9FC-4879-4F20-9ECA-A574A90476B7}" type="slidenum">
              <a:rPr lang="en-GB"/>
              <a:pPr/>
              <a:t>‹Nr.›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440F5867-744E-4AA6-B0ED-4C44D2DFBB7B}" type="slidenum">
              <a:rPr lang="en-GB"/>
              <a:pPr/>
              <a:t>‹Nr.›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>
          <a:xfrm>
            <a:off x="929217" y="333375"/>
            <a:ext cx="2499764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/>
              <a:t>November 2020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3ABCC52B-A3F7-440B-BBF2-55191E6E7773}" type="slidenum">
              <a:rPr lang="en-GB"/>
              <a:pPr/>
              <a:t>‹Nr.›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1" y="1981201"/>
            <a:ext cx="5077884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5484" y="1981201"/>
            <a:ext cx="5080000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>
          <a:xfrm>
            <a:off x="929217" y="333375"/>
            <a:ext cx="2499764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/>
              <a:t>November 2020</a:t>
            </a:r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1CD163DD-D5E7-41DA-95F2-71530C24F8C3}" type="slidenum">
              <a:rPr lang="en-GB"/>
              <a:pPr/>
              <a:t>‹Nr.›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idx="10"/>
          </p:nvPr>
        </p:nvSpPr>
        <p:spPr>
          <a:xfrm>
            <a:off x="929217" y="333375"/>
            <a:ext cx="2499764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/>
              <a:t>November 2020</a:t>
            </a:r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69B99EC4-A1FB-4C79-B9A5-C1FFD5A90380}" type="slidenum">
              <a:rPr lang="en-GB"/>
              <a:pPr/>
              <a:t>‹Nr.›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0"/>
          </p:nvPr>
        </p:nvSpPr>
        <p:spPr>
          <a:xfrm>
            <a:off x="929217" y="333375"/>
            <a:ext cx="2499764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/>
              <a:t>November 2020</a:t>
            </a:r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06B781AF-4CCF-49B0-A572-DE54FBE5D942}" type="slidenum">
              <a:rPr lang="en-GB"/>
              <a:pPr/>
              <a:t>‹Nr.›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idx="10"/>
          </p:nvPr>
        </p:nvSpPr>
        <p:spPr>
          <a:xfrm>
            <a:off x="929217" y="333375"/>
            <a:ext cx="2499764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/>
              <a:t>November 2020</a:t>
            </a:r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F5D8E26B-7BCF-4D25-9C89-0168A6618F18}" type="slidenum">
              <a:rPr lang="en-GB"/>
              <a:pPr/>
              <a:t>‹Nr.›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>
          <a:xfrm>
            <a:off x="929217" y="333375"/>
            <a:ext cx="2499764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/>
              <a:t>November 2020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6B5E41C2-EF12-4EF2-8280-F2B4208277C2}" type="slidenum">
              <a:rPr lang="en-GB"/>
              <a:pPr/>
              <a:t>‹Nr.›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6801" y="685801"/>
            <a:ext cx="2588684" cy="5408613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685801"/>
            <a:ext cx="7569200" cy="540861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>
          <a:xfrm>
            <a:off x="929217" y="333375"/>
            <a:ext cx="2499764" cy="27305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/>
              <a:t>November 2020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9B0D65C8-A0CA-4DDA-83BB-897866218593}" type="slidenum">
              <a:rPr lang="en-GB"/>
              <a:pPr/>
              <a:t>‹Nr.›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914401" y="685801"/>
            <a:ext cx="10361084" cy="1065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/>
              <a:t>Click to edit the title text format</a:t>
            </a:r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1" y="1981201"/>
            <a:ext cx="10361084" cy="4113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/>
              <a:t>Click to edit the outline text format</a:t>
            </a:r>
          </a:p>
          <a:p>
            <a:pPr lvl="1"/>
            <a:r>
              <a:rPr lang="en-GB"/>
              <a:t>Second Outline Level</a:t>
            </a:r>
          </a:p>
          <a:p>
            <a:pPr lvl="2"/>
            <a:r>
              <a:rPr lang="en-GB"/>
              <a:t>Third Outline Level</a:t>
            </a:r>
          </a:p>
          <a:p>
            <a:pPr lvl="3"/>
            <a:r>
              <a:rPr lang="en-GB"/>
              <a:t>Fourth Outline Level</a:t>
            </a:r>
          </a:p>
          <a:p>
            <a:pPr lvl="4"/>
            <a:r>
              <a:rPr lang="en-GB"/>
              <a:t>Fifth Outline Level</a:t>
            </a:r>
          </a:p>
          <a:p>
            <a:pPr lvl="4"/>
            <a:r>
              <a:rPr lang="en-GB"/>
              <a:t>Sixth Outline Level</a:t>
            </a:r>
          </a:p>
          <a:p>
            <a:pPr lvl="4"/>
            <a:r>
              <a:rPr lang="en-GB"/>
              <a:t>Seventh Outline Level</a:t>
            </a:r>
          </a:p>
          <a:p>
            <a:pPr lvl="4"/>
            <a:r>
              <a:rPr lang="en-GB"/>
              <a:t>Eighth Outline Level</a:t>
            </a:r>
          </a:p>
          <a:p>
            <a:pPr lvl="4"/>
            <a:r>
              <a:rPr lang="en-GB"/>
              <a:t>Ninth Outline Level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sldNum"/>
          </p:nvPr>
        </p:nvSpPr>
        <p:spPr bwMode="auto">
          <a:xfrm>
            <a:off x="5793318" y="6475414"/>
            <a:ext cx="704849" cy="3635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ct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/>
              <a:t>Slide </a:t>
            </a:r>
            <a:fld id="{D09C756B-EB39-4236-ADBB-73052B179AE4}" type="slidenum">
              <a:rPr lang="en-GB"/>
              <a:pPr/>
              <a:t>‹Nr.›</a:t>
            </a:fld>
            <a:endParaRPr lang="en-GB"/>
          </a:p>
        </p:txBody>
      </p:sp>
      <p:sp>
        <p:nvSpPr>
          <p:cNvPr id="1030" name="Line 6"/>
          <p:cNvSpPr>
            <a:spLocks noChangeShapeType="1"/>
          </p:cNvSpPr>
          <p:nvPr/>
        </p:nvSpPr>
        <p:spPr bwMode="auto">
          <a:xfrm>
            <a:off x="914400" y="609600"/>
            <a:ext cx="103632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sz="2400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912285" y="6475413"/>
            <a:ext cx="718145" cy="18466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200" dirty="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914400" y="6477000"/>
            <a:ext cx="104648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sz="2400" dirty="0"/>
          </a:p>
        </p:txBody>
      </p:sp>
      <p:sp>
        <p:nvSpPr>
          <p:cNvPr id="10" name="Date Placeholder 3"/>
          <p:cNvSpPr txBox="1">
            <a:spLocks/>
          </p:cNvSpPr>
          <p:nvPr userDrawn="1"/>
        </p:nvSpPr>
        <p:spPr bwMode="auto">
          <a:xfrm>
            <a:off x="7143758" y="266838"/>
            <a:ext cx="4131728" cy="290511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pPr marL="0" marR="0" lvl="0" indent="0" algn="r" defTabSz="449263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kumimoji="0" lang="en-GB" sz="18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itchFamily="16" charset="0"/>
                <a:ea typeface="MS Gothic" charset="-128"/>
                <a:cs typeface="Arial Unicode MS" charset="0"/>
              </a:rPr>
              <a:t>doc.: </a:t>
            </a:r>
            <a:r>
              <a:rPr kumimoji="0" lang="en-GB" sz="1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itchFamily="16" charset="0"/>
                <a:ea typeface="MS Gothic" charset="-128"/>
                <a:cs typeface="Arial Unicode MS" charset="0"/>
              </a:rPr>
              <a:t>IEEE 802.15-23-0226-07-03ma</a:t>
            </a:r>
            <a:endParaRPr kumimoji="0" lang="en-GB" sz="1800" b="1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itchFamily="16" charset="0"/>
              <a:ea typeface="MS Gothic" charset="-128"/>
              <a:cs typeface="Arial Unicode MS" charset="0"/>
            </a:endParaRPr>
          </a:p>
        </p:txBody>
      </p:sp>
      <p:sp>
        <p:nvSpPr>
          <p:cNvPr id="12" name="Date Placeholder 3"/>
          <p:cNvSpPr txBox="1">
            <a:spLocks/>
          </p:cNvSpPr>
          <p:nvPr userDrawn="1"/>
        </p:nvSpPr>
        <p:spPr bwMode="auto">
          <a:xfrm>
            <a:off x="912285" y="303215"/>
            <a:ext cx="3708052" cy="231772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pPr marL="0" marR="0" lvl="0" indent="0" algn="l" defTabSz="449263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kumimoji="0" lang="en-GB" sz="1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itchFamily="16" charset="0"/>
                <a:ea typeface="MS Gothic" charset="-128"/>
                <a:cs typeface="Arial Unicode MS" charset="0"/>
              </a:rPr>
              <a:t>July 2023</a:t>
            </a:r>
            <a:endParaRPr kumimoji="0" lang="en-GB" sz="1800" b="1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itchFamily="16" charset="0"/>
              <a:ea typeface="MS Gothic" charset="-128"/>
              <a:cs typeface="Arial Unicode MS" charset="0"/>
            </a:endParaRPr>
          </a:p>
        </p:txBody>
      </p:sp>
      <p:sp>
        <p:nvSpPr>
          <p:cNvPr id="15" name="Rectangle 7"/>
          <p:cNvSpPr>
            <a:spLocks noChangeArrowheads="1"/>
          </p:cNvSpPr>
          <p:nvPr userDrawn="1"/>
        </p:nvSpPr>
        <p:spPr bwMode="auto">
          <a:xfrm>
            <a:off x="9264352" y="6525344"/>
            <a:ext cx="2343950" cy="18466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squar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200" dirty="0" smtClean="0">
                <a:solidFill>
                  <a:srgbClr val="000000"/>
                </a:solidFill>
              </a:rPr>
              <a:t>Thomas</a:t>
            </a:r>
            <a:r>
              <a:rPr lang="en-GB" sz="1200" baseline="0" dirty="0" smtClean="0">
                <a:solidFill>
                  <a:srgbClr val="000000"/>
                </a:solidFill>
              </a:rPr>
              <a:t> Kürner (TU Braunschweig)</a:t>
            </a:r>
            <a:endParaRPr lang="en-GB" sz="1200" dirty="0">
              <a:solidFill>
                <a:srgbClr val="000000"/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8" r:id="rId8"/>
    <p:sldLayoutId id="2147483659" r:id="rId9"/>
  </p:sldLayoutIdLst>
  <p:hf hdr="0"/>
  <p:txStyles>
    <p:titleStyle>
      <a:lvl1pPr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+mj-lt"/>
          <a:ea typeface="+mj-ea"/>
          <a:cs typeface="+mj-cs"/>
        </a:defRPr>
      </a:lvl1pPr>
      <a:lvl2pPr marL="742950" indent="-28575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2pPr>
      <a:lvl3pPr marL="1143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3pPr>
      <a:lvl4pPr marL="1600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4pPr>
      <a:lvl5pPr marL="20574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5pPr>
      <a:lvl6pPr marL="25146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6pPr>
      <a:lvl7pPr marL="29718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7pPr>
      <a:lvl8pPr marL="3429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8pPr>
      <a:lvl9pPr marL="3886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9pPr>
    </p:titleStyle>
    <p:bodyStyle>
      <a:lvl1pPr marL="342900" indent="-342900" algn="l" defTabSz="449263" rtl="0" eaLnBrk="1" fontAlgn="base" hangingPunct="1">
        <a:spcBef>
          <a:spcPts val="6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400" b="1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49263" rtl="0" eaLnBrk="1" fontAlgn="base" hangingPunct="1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</a:defRPr>
      </a:lvl2pPr>
      <a:lvl3pPr marL="1143000" indent="-228600" algn="l" defTabSz="449263" rtl="0" eaLnBrk="1" fontAlgn="base" hangingPunct="1">
        <a:spcBef>
          <a:spcPts val="45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>
          <a:solidFill>
            <a:srgbClr val="000000"/>
          </a:solidFill>
          <a:latin typeface="+mn-lt"/>
          <a:ea typeface="+mn-ea"/>
        </a:defRPr>
      </a:lvl3pPr>
      <a:lvl4pPr marL="1600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4pPr>
      <a:lvl5pPr marL="20574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5pPr>
      <a:lvl6pPr marL="25146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6pPr>
      <a:lvl7pPr marL="29718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7pPr>
      <a:lvl8pPr marL="34290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8pPr>
      <a:lvl9pPr marL="3886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.15/dcn/23/15-23-0222-02-03ma-p802-15-3-sa-ballot-collected-comments.xlsx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s://mentor.ieee.org/802.15/dcn/23/15-23-0225-00-03ma-802-15-3revb-mec-review.pdf" TargetMode="Externa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Grp="1" noChangeArrowheads="1"/>
          </p:cNvSpPr>
          <p:nvPr>
            <p:ph type="ctrTitle"/>
          </p:nvPr>
        </p:nvSpPr>
        <p:spPr>
          <a:xfrm>
            <a:off x="914400" y="469900"/>
            <a:ext cx="10363200" cy="1470025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dirty="0" smtClean="0"/>
              <a:t>P802.15.3RevB </a:t>
            </a:r>
            <a:r>
              <a:rPr lang="en-US" dirty="0"/>
              <a:t>Report to </a:t>
            </a:r>
            <a:r>
              <a:rPr lang="en-US" dirty="0" smtClean="0"/>
              <a:t>LMSC </a:t>
            </a:r>
            <a:r>
              <a:rPr lang="en-US" dirty="0"/>
              <a:t>on </a:t>
            </a:r>
            <a:r>
              <a:rPr lang="en-US" dirty="0" smtClean="0">
                <a:solidFill>
                  <a:schemeClr val="tx1"/>
                </a:solidFill>
              </a:rPr>
              <a:t>Unconditional</a:t>
            </a:r>
            <a:r>
              <a:rPr lang="en-US" dirty="0" smtClean="0"/>
              <a:t> </a:t>
            </a:r>
            <a:r>
              <a:rPr lang="en-US" dirty="0"/>
              <a:t>Approval to go to </a:t>
            </a:r>
            <a:r>
              <a:rPr lang="en-US" dirty="0" err="1" smtClean="0"/>
              <a:t>RevCom</a:t>
            </a:r>
            <a:endParaRPr lang="en-GB" dirty="0"/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1878542" y="1872630"/>
            <a:ext cx="8534400" cy="476250"/>
          </a:xfrm>
          <a:ln/>
        </p:spPr>
        <p:txBody>
          <a:bodyPr/>
          <a:lstStyle/>
          <a:p>
            <a:pPr algn="ctr">
              <a:spcBef>
                <a:spcPts val="500"/>
              </a:spcBef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GB" sz="2000" dirty="0">
                <a:solidFill>
                  <a:schemeClr val="tx1"/>
                </a:solidFill>
              </a:rPr>
              <a:t>Date:</a:t>
            </a:r>
            <a:r>
              <a:rPr lang="en-GB" sz="2000" b="0" dirty="0">
                <a:solidFill>
                  <a:schemeClr val="tx1"/>
                </a:solidFill>
              </a:rPr>
              <a:t> </a:t>
            </a:r>
            <a:r>
              <a:rPr lang="en-GB" sz="2000" b="0" dirty="0" smtClean="0">
                <a:solidFill>
                  <a:schemeClr val="tx1"/>
                </a:solidFill>
              </a:rPr>
              <a:t>2022-07-12</a:t>
            </a:r>
            <a:endParaRPr lang="en-GB" sz="2000" b="0" dirty="0">
              <a:solidFill>
                <a:schemeClr val="tx1"/>
              </a:solidFill>
            </a:endParaRPr>
          </a:p>
        </p:txBody>
      </p:sp>
      <p:sp>
        <p:nvSpPr>
          <p:cNvPr id="8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/>
              <a:t>Slide </a:t>
            </a:r>
            <a:fld id="{93823DB3-BAA4-4F4A-B4B3-ED9ABE70E976}" type="slidenum">
              <a:rPr lang="en-GB"/>
              <a:pPr/>
              <a:t>1</a:t>
            </a:fld>
            <a:endParaRPr lang="en-GB" dirty="0"/>
          </a:p>
        </p:txBody>
      </p:sp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993775" y="2255912"/>
            <a:ext cx="1447800" cy="3810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2160" tIns="46080" rIns="92160" bIns="46080"/>
          <a:lstStyle/>
          <a:p>
            <a:pPr>
              <a:spcBef>
                <a:spcPts val="500"/>
              </a:spcBef>
              <a:tabLst>
                <a:tab pos="342900" algn="l"/>
                <a:tab pos="1257300" algn="l"/>
                <a:tab pos="2171700" algn="l"/>
                <a:tab pos="3086100" algn="l"/>
                <a:tab pos="4000500" algn="l"/>
                <a:tab pos="4914900" algn="l"/>
                <a:tab pos="5829300" algn="l"/>
                <a:tab pos="6743700" algn="l"/>
                <a:tab pos="7658100" algn="l"/>
                <a:tab pos="8572500" algn="l"/>
                <a:tab pos="9486900" algn="l"/>
                <a:tab pos="10401300" algn="l"/>
              </a:tabLst>
            </a:pPr>
            <a:r>
              <a:rPr lang="en-GB" sz="2000" dirty="0">
                <a:solidFill>
                  <a:srgbClr val="000000"/>
                </a:solidFill>
              </a:rPr>
              <a:t>Author(s):</a:t>
            </a:r>
          </a:p>
        </p:txBody>
      </p:sp>
      <p:graphicFrame>
        <p:nvGraphicFramePr>
          <p:cNvPr id="9" name="Table 7"/>
          <p:cNvGraphicFramePr/>
          <p:nvPr>
            <p:extLst>
              <p:ext uri="{D42A27DB-BD31-4B8C-83A1-F6EECF244321}">
                <p14:modId xmlns:p14="http://schemas.microsoft.com/office/powerpoint/2010/main" val="2370034475"/>
              </p:ext>
            </p:extLst>
          </p:nvPr>
        </p:nvGraphicFramePr>
        <p:xfrm>
          <a:off x="1154520" y="2815200"/>
          <a:ext cx="10185120" cy="2937600"/>
        </p:xfrm>
        <a:graphic>
          <a:graphicData uri="http://schemas.openxmlformats.org/drawingml/2006/table">
            <a:tbl>
              <a:tblPr/>
              <a:tblGrid>
                <a:gridCol w="17874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2031120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1468080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974160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  <a:gridCol w="3924360">
                  <a:extLst>
                    <a:ext uri="{9D8B030D-6E8A-4147-A177-3AD203B41FA5}">
                      <a16:colId xmlns="" xmlns:a16="http://schemas.microsoft.com/office/drawing/2014/main" val="20004"/>
                    </a:ext>
                  </a:extLst>
                </a:gridCol>
              </a:tblGrid>
              <a:tr h="73404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strike="noStrike" spc="-1" dirty="0">
                          <a:latin typeface="Arial"/>
                        </a:rPr>
                        <a:t>Name</a:t>
                      </a:r>
                      <a:endParaRPr lang="en-US" sz="1800" b="0" strike="noStrike" spc="-1" dirty="0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strike="noStrike" spc="-1" dirty="0">
                          <a:latin typeface="Arial"/>
                        </a:rPr>
                        <a:t>Affiliations</a:t>
                      </a:r>
                      <a:endParaRPr lang="en-US" sz="1800" b="0" strike="noStrike" spc="-1" dirty="0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latin typeface="Arial"/>
                        </a:rPr>
                        <a:t>Address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latin typeface="Arial"/>
                        </a:rPr>
                        <a:t>Phone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latin typeface="Arial"/>
                        </a:rPr>
                        <a:t>Email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73404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 smtClean="0">
                          <a:solidFill>
                            <a:schemeClr val="tx1"/>
                          </a:solidFill>
                          <a:latin typeface="Arial"/>
                        </a:rPr>
                        <a:t>Thomas Kürner</a:t>
                      </a:r>
                      <a:endParaRPr lang="en-US" sz="1800" b="0" strike="noStrike" spc="-1" dirty="0">
                        <a:solidFill>
                          <a:schemeClr val="tx1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 smtClean="0">
                          <a:solidFill>
                            <a:schemeClr val="tx1"/>
                          </a:solidFill>
                          <a:latin typeface="Arial"/>
                        </a:rPr>
                        <a:t>TU Braunschweig</a:t>
                      </a:r>
                      <a:endParaRPr lang="en-US" sz="1800" b="0" strike="noStrike" spc="-1" dirty="0">
                        <a:solidFill>
                          <a:schemeClr val="tx1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>
                        <a:solidFill>
                          <a:srgbClr val="FF0000"/>
                        </a:solidFill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>
                        <a:solidFill>
                          <a:srgbClr val="FF0000"/>
                        </a:solidFill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lang="en-US" sz="1800" b="0" strike="noStrike" spc="-1" dirty="0">
                        <a:solidFill>
                          <a:srgbClr val="FF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73404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lang="en-US" sz="1800" b="0" strike="noStrike" spc="-1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lang="en-US" sz="1800" b="0" strike="noStrike" spc="-1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lang="en-US" sz="1800" b="0" strike="noStrike" spc="-1" dirty="0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73548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</a:tbl>
          </a:graphicData>
        </a:graphic>
      </p:graphicFrame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Introduction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idx="1"/>
          </p:nvPr>
        </p:nvSpPr>
        <p:spPr>
          <a:xfrm>
            <a:off x="914400" y="1981201"/>
            <a:ext cx="10475383" cy="4113213"/>
          </a:xfrm>
          <a:ln/>
        </p:spPr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GB" dirty="0" smtClean="0">
                <a:ea typeface="ＭＳ Ｐゴシック" pitchFamily="34" charset="-128"/>
              </a:rPr>
              <a:t>This </a:t>
            </a:r>
            <a:r>
              <a:rPr lang="en-GB" dirty="0">
                <a:ea typeface="ＭＳ Ｐゴシック" pitchFamily="34" charset="-128"/>
              </a:rPr>
              <a:t>document contains the report to the IEEE 802 </a:t>
            </a:r>
            <a:r>
              <a:rPr lang="en-GB" dirty="0" smtClean="0">
                <a:ea typeface="ＭＳ Ｐゴシック" pitchFamily="34" charset="-128"/>
              </a:rPr>
              <a:t>LMSC </a:t>
            </a:r>
            <a:r>
              <a:rPr lang="en-GB" dirty="0">
                <a:ea typeface="ＭＳ Ｐゴシック" pitchFamily="34" charset="-128"/>
              </a:rPr>
              <a:t>in support of a request for approval to send IEEE </a:t>
            </a:r>
            <a:r>
              <a:rPr lang="en-GB" dirty="0" smtClean="0">
                <a:ea typeface="ＭＳ Ｐゴシック" pitchFamily="34" charset="-128"/>
              </a:rPr>
              <a:t>P802.15.3RevB/D6 to </a:t>
            </a:r>
            <a:r>
              <a:rPr lang="en-GB" dirty="0" err="1">
                <a:ea typeface="ＭＳ Ｐゴシック" pitchFamily="34" charset="-128"/>
              </a:rPr>
              <a:t>RevCom</a:t>
            </a:r>
            <a:r>
              <a:rPr lang="en-GB" dirty="0" smtClean="0">
                <a:ea typeface="ＭＳ Ｐゴシック" pitchFamily="34" charset="-128"/>
              </a:rPr>
              <a:t>.</a:t>
            </a:r>
          </a:p>
          <a:p>
            <a:pPr marL="343080" indent="-342000">
              <a:spcBef>
                <a:spcPts val="601"/>
              </a:spcBef>
              <a:buFont typeface="Arial"/>
              <a:buChar char="•"/>
            </a:pPr>
            <a:r>
              <a:rPr lang="en-US" spc="-1" dirty="0">
                <a:ea typeface="ＭＳ Ｐゴシック"/>
              </a:rPr>
              <a:t>The WG motion to request</a:t>
            </a:r>
            <a:r>
              <a:rPr lang="en-US" spc="-1" dirty="0">
                <a:solidFill>
                  <a:srgbClr val="FF0000"/>
                </a:solidFill>
                <a:ea typeface="ＭＳ Ｐゴシック"/>
              </a:rPr>
              <a:t> </a:t>
            </a:r>
            <a:r>
              <a:rPr lang="en-US" spc="-1" dirty="0" smtClean="0">
                <a:solidFill>
                  <a:schemeClr val="tx1"/>
                </a:solidFill>
                <a:ea typeface="ＭＳ Ｐゴシック"/>
              </a:rPr>
              <a:t>unconditional</a:t>
            </a:r>
            <a:r>
              <a:rPr lang="en-US" spc="-1" dirty="0" smtClean="0">
                <a:ea typeface="ＭＳ Ｐゴシック"/>
              </a:rPr>
              <a:t> </a:t>
            </a:r>
            <a:r>
              <a:rPr lang="en-US" spc="-1" dirty="0">
                <a:ea typeface="ＭＳ Ｐゴシック"/>
              </a:rPr>
              <a:t>approval was approved during the </a:t>
            </a:r>
            <a:r>
              <a:rPr lang="en-US" spc="-1" dirty="0" smtClean="0">
                <a:solidFill>
                  <a:schemeClr val="tx1"/>
                </a:solidFill>
                <a:ea typeface="ＭＳ Ｐゴシック"/>
              </a:rPr>
              <a:t>May</a:t>
            </a:r>
            <a:r>
              <a:rPr lang="en-US" spc="-1" dirty="0" smtClean="0">
                <a:ea typeface="ＭＳ Ｐゴシック"/>
              </a:rPr>
              <a:t> </a:t>
            </a:r>
            <a:r>
              <a:rPr lang="en-US" spc="-1" dirty="0">
                <a:ea typeface="ＭＳ Ｐゴシック"/>
              </a:rPr>
              <a:t>session of the 802.15 working group on </a:t>
            </a:r>
            <a:r>
              <a:rPr lang="en-US" spc="-1" dirty="0" smtClean="0">
                <a:solidFill>
                  <a:schemeClr val="tx1"/>
                </a:solidFill>
                <a:ea typeface="ＭＳ Ｐゴシック"/>
              </a:rPr>
              <a:t>13 July 2023</a:t>
            </a:r>
            <a:r>
              <a:rPr lang="en-US" spc="-1" dirty="0" smtClean="0">
                <a:ea typeface="ＭＳ Ｐゴシック"/>
              </a:rPr>
              <a:t>.</a:t>
            </a:r>
            <a:endParaRPr lang="en-US" b="0" spc="-1" dirty="0">
              <a:latin typeface="Arial"/>
            </a:endParaRPr>
          </a:p>
          <a:p>
            <a:pPr marL="800280" lvl="1" indent="-342000">
              <a:spcBef>
                <a:spcPts val="499"/>
              </a:spcBef>
              <a:buFont typeface="Arial"/>
              <a:buChar char="•"/>
            </a:pPr>
            <a:r>
              <a:rPr lang="en-US" spc="-1" dirty="0">
                <a:ea typeface="ＭＳ Ｐゴシック"/>
              </a:rPr>
              <a:t>Passed in the Working </a:t>
            </a:r>
            <a:r>
              <a:rPr lang="en-US" spc="-1" dirty="0">
                <a:solidFill>
                  <a:schemeClr val="tx1"/>
                </a:solidFill>
                <a:ea typeface="ＭＳ Ｐゴシック"/>
              </a:rPr>
              <a:t>Group  </a:t>
            </a:r>
            <a:r>
              <a:rPr lang="en-US" spc="-1" dirty="0" smtClean="0">
                <a:solidFill>
                  <a:schemeClr val="tx1"/>
                </a:solidFill>
                <a:ea typeface="ＭＳ Ｐゴシック"/>
              </a:rPr>
              <a:t>xx yes</a:t>
            </a:r>
            <a:r>
              <a:rPr lang="en-US" spc="-1" dirty="0">
                <a:solidFill>
                  <a:schemeClr val="tx1"/>
                </a:solidFill>
                <a:ea typeface="ＭＳ Ｐゴシック"/>
              </a:rPr>
              <a:t>, </a:t>
            </a:r>
            <a:r>
              <a:rPr lang="en-US" spc="-1" dirty="0" smtClean="0">
                <a:solidFill>
                  <a:schemeClr val="tx1"/>
                </a:solidFill>
                <a:ea typeface="ＭＳ Ｐゴシック"/>
              </a:rPr>
              <a:t>xx </a:t>
            </a:r>
            <a:r>
              <a:rPr lang="en-US" spc="-1" dirty="0">
                <a:solidFill>
                  <a:schemeClr val="tx1"/>
                </a:solidFill>
                <a:ea typeface="ＭＳ Ｐゴシック"/>
              </a:rPr>
              <a:t>no, </a:t>
            </a:r>
            <a:r>
              <a:rPr lang="en-US" spc="-1" dirty="0" smtClean="0">
                <a:solidFill>
                  <a:schemeClr val="tx1"/>
                </a:solidFill>
                <a:ea typeface="ＭＳ Ｐゴシック"/>
              </a:rPr>
              <a:t>xx abstain</a:t>
            </a:r>
            <a:endParaRPr lang="en-GB" dirty="0" smtClean="0">
              <a:solidFill>
                <a:schemeClr val="tx1"/>
              </a:solidFill>
              <a:ea typeface="ＭＳ Ｐゴシック" pitchFamily="34" charset="-128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351F4386-A5E2-41A1-B4D0-BE653C929E06}" type="slidenum">
              <a:rPr lang="en-GB"/>
              <a:pPr/>
              <a:t>2</a:t>
            </a:fld>
            <a:endParaRPr lang="en-GB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03BE0662-342D-0047-B893-C7F52E87D0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Status Summary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3410BB9F-DF7D-7B4D-B27C-54DBD5030D8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The </a:t>
            </a:r>
            <a:r>
              <a:rPr lang="en-US" dirty="0" smtClean="0"/>
              <a:t>P802.15.3RevB </a:t>
            </a:r>
            <a:r>
              <a:rPr lang="en-US" dirty="0"/>
              <a:t>Draft went through </a:t>
            </a:r>
            <a:r>
              <a:rPr lang="en-US" dirty="0" smtClean="0"/>
              <a:t>three (re)circulations in SA Ballot 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 smtClean="0"/>
              <a:t>Draft P802.15.3RevB/D4 </a:t>
            </a:r>
            <a:r>
              <a:rPr lang="en-US" dirty="0"/>
              <a:t>achieved &gt; 75% needed for an approved draft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 smtClean="0"/>
              <a:t>The WG has </a:t>
            </a:r>
            <a:r>
              <a:rPr lang="en-US" dirty="0"/>
              <a:t>resolved </a:t>
            </a:r>
            <a:r>
              <a:rPr lang="de-DE" dirty="0" smtClean="0"/>
              <a:t>90</a:t>
            </a:r>
            <a:r>
              <a:rPr lang="en-US" dirty="0" smtClean="0"/>
              <a:t> </a:t>
            </a:r>
            <a:r>
              <a:rPr lang="en-US" dirty="0"/>
              <a:t>comments received on drafts </a:t>
            </a:r>
            <a:r>
              <a:rPr lang="en-US" dirty="0" smtClean="0"/>
              <a:t>P802.15.3mb/D4 and D5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 smtClean="0"/>
              <a:t>List of all resolved </a:t>
            </a:r>
            <a:r>
              <a:rPr lang="en-US" dirty="0"/>
              <a:t>comments</a:t>
            </a:r>
            <a:r>
              <a:rPr lang="en-US" dirty="0" smtClean="0"/>
              <a:t>:</a:t>
            </a:r>
          </a:p>
          <a:p>
            <a:pPr marL="357188" indent="0"/>
            <a:r>
              <a:rPr lang="en-US" dirty="0" smtClean="0">
                <a:hlinkClick r:id="rId2"/>
              </a:rPr>
              <a:t>https</a:t>
            </a:r>
            <a:r>
              <a:rPr lang="en-US" dirty="0">
                <a:hlinkClick r:id="rId2"/>
              </a:rPr>
              <a:t>://</a:t>
            </a:r>
            <a:r>
              <a:rPr lang="en-US" dirty="0" smtClean="0">
                <a:hlinkClick r:id="rId2"/>
              </a:rPr>
              <a:t>mentor.ieee.org/802.15/dcn/23/15-23-0222-02-03ma-p802-15-3-sa-ballot-collected-comments.xlsx</a:t>
            </a:r>
            <a:r>
              <a:rPr lang="en-US" dirty="0" smtClean="0"/>
              <a:t> 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="" xmlns:a16="http://schemas.microsoft.com/office/drawing/2014/main" id="{7329993B-0BD8-FE40-998A-4BA4FD54811C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440F5867-744E-4AA6-B0ED-4C44D2DFBB7B}" type="slidenum">
              <a:rPr lang="en-GB" smtClean="0"/>
              <a:pPr/>
              <a:t>3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8757521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>
            <a:extLst>
              <a:ext uri="{FF2B5EF4-FFF2-40B4-BE49-F238E27FC236}">
                <a16:creationId xmlns="" xmlns:a16="http://schemas.microsoft.com/office/drawing/2014/main" id="{3E1ECFE0-2F48-DE41-A09C-D98670D28510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440F5867-744E-4AA6-B0ED-4C44D2DFBB7B}" type="slidenum">
              <a:rPr lang="en-GB" smtClean="0"/>
              <a:pPr/>
              <a:t>4</a:t>
            </a:fld>
            <a:endParaRPr lang="en-GB" dirty="0"/>
          </a:p>
        </p:txBody>
      </p:sp>
      <p:sp>
        <p:nvSpPr>
          <p:cNvPr id="2" name="Title 1">
            <a:extLst>
              <a:ext uri="{FF2B5EF4-FFF2-40B4-BE49-F238E27FC236}">
                <a16:creationId xmlns="" xmlns:a16="http://schemas.microsoft.com/office/drawing/2014/main" id="{2773DD9D-4101-AC4C-9CBD-F55B37A9B279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0" y="685801"/>
            <a:ext cx="12192000" cy="582960"/>
          </a:xfrm>
        </p:spPr>
        <p:txBody>
          <a:bodyPr/>
          <a:lstStyle/>
          <a:p>
            <a:r>
              <a:rPr lang="en-GB" dirty="0" smtClean="0">
                <a:ea typeface="ＭＳ Ｐゴシック" pitchFamily="34" charset="-128"/>
              </a:rPr>
              <a:t>P802.15.3RevB SA Ballot Results</a:t>
            </a:r>
            <a:endParaRPr lang="en-US" dirty="0"/>
          </a:p>
        </p:txBody>
      </p:sp>
      <p:graphicFrame>
        <p:nvGraphicFramePr>
          <p:cNvPr id="7" name="Table 6">
            <a:extLst>
              <a:ext uri="{FF2B5EF4-FFF2-40B4-BE49-F238E27FC236}">
                <a16:creationId xmlns="" xmlns:a16="http://schemas.microsoft.com/office/drawing/2014/main" id="{A8D5A3CE-0519-484A-AF51-C2E8DAC5EC4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76161719"/>
              </p:ext>
            </p:extLst>
          </p:nvPr>
        </p:nvGraphicFramePr>
        <p:xfrm>
          <a:off x="335360" y="1412776"/>
          <a:ext cx="11449271" cy="3171986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648072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1728192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2612338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1526348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  <a:gridCol w="718283">
                  <a:extLst>
                    <a:ext uri="{9D8B030D-6E8A-4147-A177-3AD203B41FA5}">
                      <a16:colId xmlns="" xmlns:a16="http://schemas.microsoft.com/office/drawing/2014/main" val="20004"/>
                    </a:ext>
                  </a:extLst>
                </a:gridCol>
                <a:gridCol w="718283">
                  <a:extLst>
                    <a:ext uri="{9D8B030D-6E8A-4147-A177-3AD203B41FA5}">
                      <a16:colId xmlns="" xmlns:a16="http://schemas.microsoft.com/office/drawing/2014/main" val="20005"/>
                    </a:ext>
                  </a:extLst>
                </a:gridCol>
                <a:gridCol w="538712">
                  <a:extLst>
                    <a:ext uri="{9D8B030D-6E8A-4147-A177-3AD203B41FA5}">
                      <a16:colId xmlns="" xmlns:a16="http://schemas.microsoft.com/office/drawing/2014/main" val="20006"/>
                    </a:ext>
                  </a:extLst>
                </a:gridCol>
                <a:gridCol w="534840">
                  <a:extLst>
                    <a:ext uri="{9D8B030D-6E8A-4147-A177-3AD203B41FA5}">
                      <a16:colId xmlns="" xmlns:a16="http://schemas.microsoft.com/office/drawing/2014/main" val="20007"/>
                    </a:ext>
                  </a:extLst>
                </a:gridCol>
                <a:gridCol w="538712">
                  <a:extLst>
                    <a:ext uri="{9D8B030D-6E8A-4147-A177-3AD203B41FA5}">
                      <a16:colId xmlns="" xmlns:a16="http://schemas.microsoft.com/office/drawing/2014/main" val="20008"/>
                    </a:ext>
                  </a:extLst>
                </a:gridCol>
                <a:gridCol w="628497">
                  <a:extLst>
                    <a:ext uri="{9D8B030D-6E8A-4147-A177-3AD203B41FA5}">
                      <a16:colId xmlns="" xmlns:a16="http://schemas.microsoft.com/office/drawing/2014/main" val="20009"/>
                    </a:ext>
                  </a:extLst>
                </a:gridCol>
                <a:gridCol w="536915">
                  <a:extLst>
                    <a:ext uri="{9D8B030D-6E8A-4147-A177-3AD203B41FA5}">
                      <a16:colId xmlns="" xmlns:a16="http://schemas.microsoft.com/office/drawing/2014/main" val="20010"/>
                    </a:ext>
                  </a:extLst>
                </a:gridCol>
                <a:gridCol w="720079">
                  <a:extLst>
                    <a:ext uri="{9D8B030D-6E8A-4147-A177-3AD203B41FA5}">
                      <a16:colId xmlns="" xmlns:a16="http://schemas.microsoft.com/office/drawing/2014/main" val="20011"/>
                    </a:ext>
                  </a:extLst>
                </a:gridCol>
              </a:tblGrid>
              <a:tr h="1080120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(Re) circulation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Close Date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Document / draft number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Type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Group Members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Return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%Return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Abstain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%Abstain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Approve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Disapprove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%Approve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617984"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Initial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13 Mar 2023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kern="1200" dirty="0" smtClean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P802.15.13/D4</a:t>
                      </a:r>
                      <a:endParaRPr lang="en-US" sz="14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Initial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106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80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75%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12%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68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97%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491294"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R1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07 Apr 2023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kern="1200" dirty="0" smtClean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P802.15.3RevB/D5</a:t>
                      </a:r>
                      <a:endParaRPr lang="en-US" sz="14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Recirculation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106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86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81%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11%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76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100%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491294"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R2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06 Jul  2023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kern="1200" smtClean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P802.15.3RevB/D6</a:t>
                      </a:r>
                      <a:endParaRPr lang="en-US" sz="14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Recirculation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106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87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82%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11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12%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76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100%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3247598497"/>
                  </a:ext>
                </a:extLst>
              </a:tr>
              <a:tr h="491294">
                <a:tc gridSpan="4"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Aggregate </a:t>
                      </a:r>
                      <a:r>
                        <a:rPr kumimoji="0" lang="en-US" sz="14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Vote</a:t>
                      </a: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106</a:t>
                      </a:r>
                      <a:endParaRPr kumimoji="0" lang="en-US" sz="1400" b="1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87</a:t>
                      </a:r>
                      <a:endParaRPr kumimoji="0" lang="en-US" sz="1400" b="1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82%</a:t>
                      </a:r>
                      <a:endParaRPr kumimoji="0" lang="en-US" sz="1400" b="1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11</a:t>
                      </a:r>
                      <a:endParaRPr kumimoji="0" lang="en-US" sz="1400" b="1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12%</a:t>
                      </a:r>
                      <a:endParaRPr kumimoji="0" lang="en-US" sz="1400" b="1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76</a:t>
                      </a:r>
                      <a:endParaRPr kumimoji="0" lang="en-US" sz="1400" b="1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  <a:endParaRPr kumimoji="0" lang="en-US" sz="1400" b="1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100%</a:t>
                      </a:r>
                      <a:endParaRPr kumimoji="0" lang="en-US" sz="1400" b="1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532084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>
            <a:extLst>
              <a:ext uri="{FF2B5EF4-FFF2-40B4-BE49-F238E27FC236}">
                <a16:creationId xmlns="" xmlns:a16="http://schemas.microsoft.com/office/drawing/2014/main" id="{B03842A8-B690-E941-A8D1-30EF0D476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685801"/>
            <a:ext cx="12192000" cy="726975"/>
          </a:xfrm>
        </p:spPr>
        <p:txBody>
          <a:bodyPr/>
          <a:lstStyle/>
          <a:p>
            <a:r>
              <a:rPr lang="en-GB" dirty="0" smtClean="0">
                <a:solidFill>
                  <a:schemeClr val="tx1"/>
                </a:solidFill>
                <a:ea typeface="ＭＳ Ｐゴシック" pitchFamily="34" charset="-128"/>
              </a:rPr>
              <a:t>P802.15.13 SA </a:t>
            </a:r>
            <a:r>
              <a:rPr lang="en-GB" dirty="0">
                <a:solidFill>
                  <a:schemeClr val="tx1"/>
                </a:solidFill>
                <a:ea typeface="ＭＳ Ｐゴシック" pitchFamily="34" charset="-128"/>
              </a:rPr>
              <a:t>Ballot </a:t>
            </a:r>
            <a:r>
              <a:rPr lang="en-GB" dirty="0" smtClean="0">
                <a:solidFill>
                  <a:schemeClr val="tx1"/>
                </a:solidFill>
                <a:ea typeface="ＭＳ Ｐゴシック" pitchFamily="34" charset="-128"/>
              </a:rPr>
              <a:t>Comments</a:t>
            </a:r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="" xmlns:a16="http://schemas.microsoft.com/office/drawing/2014/main" id="{175E95E4-ECC2-414A-9B7D-C93C188BF657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F5D8E26B-7BCF-4D25-9C89-0168A6618F18}" type="slidenum">
              <a:rPr lang="en-GB" smtClean="0"/>
              <a:pPr/>
              <a:t>5</a:t>
            </a:fld>
            <a:endParaRPr lang="en-GB"/>
          </a:p>
        </p:txBody>
      </p:sp>
      <p:graphicFrame>
        <p:nvGraphicFramePr>
          <p:cNvPr id="8" name="Table 7">
            <a:extLst>
              <a:ext uri="{FF2B5EF4-FFF2-40B4-BE49-F238E27FC236}">
                <a16:creationId xmlns="" xmlns:a16="http://schemas.microsoft.com/office/drawing/2014/main" id="{2B08D061-F5D4-4246-AA41-02F06B62EF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72787339"/>
              </p:ext>
            </p:extLst>
          </p:nvPr>
        </p:nvGraphicFramePr>
        <p:xfrm>
          <a:off x="2639616" y="1477043"/>
          <a:ext cx="6768752" cy="2846415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902158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1482289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2080049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2304256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</a:tblGrid>
              <a:tr h="890135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(Re) circulation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Close Date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Document / draft number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Total Comments</a:t>
                      </a:r>
                      <a:endParaRPr kumimoji="0" lang="en-GB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489070"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Initial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13 Mar 2023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kern="1200" dirty="0" smtClean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P802.15.13/D4</a:t>
                      </a:r>
                      <a:endParaRPr lang="en-US" sz="14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87 (55 T, 29 E, 3 G)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489070"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R1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07 Apr 2023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kern="1200" dirty="0" smtClean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P802.15.13/D5</a:t>
                      </a:r>
                      <a:endParaRPr lang="en-US" sz="14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400" kern="1200" dirty="0" smtClean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3 (2 T, 1E)</a:t>
                      </a:r>
                      <a:endParaRPr lang="en-US" sz="1400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489070"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R2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06 July 2023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kern="1200" dirty="0" smtClean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P802.15.13/D6</a:t>
                      </a:r>
                      <a:endParaRPr lang="en-US" sz="14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400" kern="1200" dirty="0" smtClean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0</a:t>
                      </a:r>
                      <a:endParaRPr lang="en-US" sz="1400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2600899970"/>
                  </a:ext>
                </a:extLst>
              </a:tr>
              <a:tr h="489070">
                <a:tc gridSpan="3">
                  <a:txBody>
                    <a:bodyPr/>
                    <a:lstStyle/>
                    <a:p>
                      <a:pPr algn="ctr"/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Total</a:t>
                      </a: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endParaRPr kumimoji="0" 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0" lang="en-US" sz="16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90 (57 T, 30E, 3 G)</a:t>
                      </a:r>
                      <a:endParaRPr kumimoji="0" 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285978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2198687" y="332601"/>
            <a:ext cx="7772400" cy="1066800"/>
          </a:xfrm>
        </p:spPr>
        <p:txBody>
          <a:bodyPr/>
          <a:lstStyle/>
          <a:p>
            <a:r>
              <a:rPr lang="en-GB" dirty="0"/>
              <a:t>Mandatory Coordination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2220913" y="332602"/>
            <a:ext cx="942566" cy="276999"/>
          </a:xfrm>
        </p:spPr>
        <p:txBody>
          <a:bodyPr/>
          <a:lstStyle/>
          <a:p>
            <a:pPr>
              <a:defRPr/>
            </a:pPr>
            <a:r>
              <a:rPr lang="en-US" altLang="ko-KR"/>
              <a:t>April 2021</a:t>
            </a:r>
            <a:endParaRPr lang="en-US" altLang="ko-KR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Slide </a:t>
            </a:r>
            <a:fld id="{DD3B9A4B-4D42-4642-8694-CB378EB0C873}" type="slidenum">
              <a:rPr lang="en-US" smtClean="0"/>
              <a:pPr>
                <a:defRPr/>
              </a:pPr>
              <a:t>6</a:t>
            </a:fld>
            <a:endParaRPr lang="en-US"/>
          </a:p>
        </p:txBody>
      </p:sp>
      <p:graphicFrame>
        <p:nvGraphicFramePr>
          <p:cNvPr id="10" name="Group 4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020500042"/>
              </p:ext>
            </p:extLst>
          </p:nvPr>
        </p:nvGraphicFramePr>
        <p:xfrm>
          <a:off x="1703512" y="1268760"/>
          <a:ext cx="10010026" cy="3968825"/>
        </p:xfrm>
        <a:graphic>
          <a:graphicData uri="http://schemas.openxmlformats.org/drawingml/2006/table">
            <a:tbl>
              <a:tblPr/>
              <a:tblGrid>
                <a:gridCol w="3455966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1050265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2610034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2893761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</a:tblGrid>
              <a:tr h="665192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/>
                      </a:r>
                      <a:br>
                        <a:rPr kumimoji="0" lang="en-GB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</a:br>
                      <a:r>
                        <a:rPr kumimoji="0" lang="en-GB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Coordination Entity</a:t>
                      </a: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/>
                      </a:r>
                      <a:br>
                        <a:rPr kumimoji="0" lang="en-GB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</a:br>
                      <a:r>
                        <a:rPr kumimoji="0" lang="en-GB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Draft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/>
                      </a:r>
                      <a:br>
                        <a:rPr kumimoji="0" lang="en-GB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</a:br>
                      <a:r>
                        <a:rPr kumimoji="0" lang="en-GB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Date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/>
                      </a:r>
                      <a:br>
                        <a:rPr kumimoji="0" lang="en-GB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</a:br>
                      <a:r>
                        <a:rPr kumimoji="0" lang="en-GB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Status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622936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IEEE-SA Editorial </a:t>
                      </a:r>
                      <a:br>
                        <a:rPr kumimoji="0" lang="en-GB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</a:br>
                      <a:r>
                        <a:rPr kumimoji="0" lang="en-GB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(MEC)</a:t>
                      </a: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D02</a:t>
                      </a:r>
                      <a:endParaRPr kumimoji="0" lang="en-GB" sz="20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9525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8 January 2023</a:t>
                      </a:r>
                      <a:endParaRPr kumimoji="0" lang="en-GB" sz="20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All comments were resolved</a:t>
                      </a:r>
                      <a:endParaRPr kumimoji="0" lang="en-GB" sz="20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1164609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Registration Authority Committee (RAC</a:t>
                      </a:r>
                      <a:r>
                        <a:rPr kumimoji="0" lang="en-GB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)</a:t>
                      </a:r>
                      <a:endParaRPr kumimoji="0" lang="en-GB" sz="2000" b="0" i="0" u="none" strike="noStrike" cap="none" normalizeH="0" baseline="3000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D05</a:t>
                      </a:r>
                      <a:endParaRPr kumimoji="0" lang="en-GB" sz="20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9525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7 April 2023</a:t>
                      </a:r>
                      <a:endParaRPr kumimoji="0" lang="en-GB" sz="20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All comments were resolved</a:t>
                      </a:r>
                      <a:endParaRPr kumimoji="0" lang="en-GB" sz="20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812371757"/>
                  </a:ext>
                </a:extLst>
              </a:tr>
              <a:tr h="665192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Quantities, Units and Letter Symbols  (SCC14)</a:t>
                      </a: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20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20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Not required</a:t>
                      </a:r>
                      <a:endParaRPr kumimoji="0" lang="en-GB" sz="20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666419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Terms and Definitions (SCC10)</a:t>
                      </a: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20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20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Not required</a:t>
                      </a:r>
                      <a:endParaRPr kumimoji="0" lang="en-GB" sz="20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" name="Rechteck 2"/>
          <p:cNvSpPr/>
          <p:nvPr/>
        </p:nvSpPr>
        <p:spPr>
          <a:xfrm>
            <a:off x="335360" y="5570766"/>
            <a:ext cx="12025336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indent="0"/>
            <a:r>
              <a:rPr lang="en-US" dirty="0">
                <a:solidFill>
                  <a:schemeClr val="tx1"/>
                </a:solidFill>
              </a:rPr>
              <a:t>Final </a:t>
            </a:r>
            <a:r>
              <a:rPr lang="en-US" dirty="0" smtClean="0">
                <a:solidFill>
                  <a:schemeClr val="tx1"/>
                </a:solidFill>
              </a:rPr>
              <a:t>MEC report: </a:t>
            </a:r>
            <a:r>
              <a:rPr lang="en-US" dirty="0">
                <a:solidFill>
                  <a:schemeClr val="tx1"/>
                </a:solidFill>
                <a:hlinkClick r:id="rId3"/>
              </a:rPr>
              <a:t>https://</a:t>
            </a:r>
            <a:r>
              <a:rPr lang="en-US" dirty="0" smtClean="0">
                <a:solidFill>
                  <a:schemeClr val="tx1"/>
                </a:solidFill>
                <a:hlinkClick r:id="rId3"/>
              </a:rPr>
              <a:t>mentor.ieee.org/802.15/dcn/23/15-23-0225-00-03ma-802-15-3revb-mec-review.pdf</a:t>
            </a:r>
            <a:r>
              <a:rPr lang="en-US" dirty="0" smtClean="0">
                <a:solidFill>
                  <a:schemeClr val="tx1"/>
                </a:solidFill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8816852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2247900" y="476671"/>
            <a:ext cx="7772400" cy="781697"/>
          </a:xfrm>
        </p:spPr>
        <p:txBody>
          <a:bodyPr/>
          <a:lstStyle/>
          <a:p>
            <a:r>
              <a:rPr lang="en-US" dirty="0" smtClean="0">
                <a:solidFill>
                  <a:schemeClr val="tx1"/>
                </a:solidFill>
              </a:rPr>
              <a:t>IEEE P802.15.RevB </a:t>
            </a:r>
            <a:r>
              <a:rPr lang="en-US" dirty="0" smtClean="0"/>
              <a:t>Timeline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2220913" y="332602"/>
            <a:ext cx="942566" cy="276999"/>
          </a:xfrm>
        </p:spPr>
        <p:txBody>
          <a:bodyPr/>
          <a:lstStyle/>
          <a:p>
            <a:pPr>
              <a:defRPr/>
            </a:pPr>
            <a:r>
              <a:rPr lang="en-US" altLang="ko-KR"/>
              <a:t>April 2021</a:t>
            </a:r>
            <a:endParaRPr lang="en-US" altLang="ko-KR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Slide </a:t>
            </a:r>
            <a:fld id="{DD3B9A4B-4D42-4642-8694-CB378EB0C873}" type="slidenum">
              <a:rPr lang="en-US" smtClean="0"/>
              <a:pPr>
                <a:defRPr/>
              </a:pPr>
              <a:t>7</a:t>
            </a:fld>
            <a:endParaRPr lang="en-US"/>
          </a:p>
        </p:txBody>
      </p:sp>
      <p:graphicFrame>
        <p:nvGraphicFramePr>
          <p:cNvPr id="10" name="Group 4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511227652"/>
              </p:ext>
            </p:extLst>
          </p:nvPr>
        </p:nvGraphicFramePr>
        <p:xfrm>
          <a:off x="1924050" y="1150421"/>
          <a:ext cx="9716566" cy="4680155"/>
        </p:xfrm>
        <a:graphic>
          <a:graphicData uri="http://schemas.openxmlformats.org/drawingml/2006/table">
            <a:tbl>
              <a:tblPr/>
              <a:tblGrid>
                <a:gridCol w="7330802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2385764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</a:tblGrid>
              <a:tr h="350586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EventRevCom</a:t>
                      </a:r>
                      <a:endParaRPr kumimoji="0" lang="en-GB" sz="1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Date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601830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Initial SA </a:t>
                      </a:r>
                      <a:r>
                        <a:rPr kumimoji="0" lang="en-GB" sz="16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Ballot (30 day ballot)</a:t>
                      </a: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10 Feb 2023 -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6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13 Mar 2023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447050163"/>
                  </a:ext>
                </a:extLst>
              </a:tr>
              <a:tr h="480980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TG </a:t>
                      </a:r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Comment Response </a:t>
                      </a:r>
                      <a:r>
                        <a:rPr kumimoji="0" lang="en-US" sz="16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Complete (P802.15.13-D4)</a:t>
                      </a:r>
                      <a:endParaRPr kumimoji="0" 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+mn-ea"/>
                        <a:cs typeface="+mn-cs"/>
                      </a:endParaRP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16 Mar 2023</a:t>
                      </a:r>
                      <a:endParaRPr kumimoji="0" lang="en-GB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443883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6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Final SA </a:t>
                      </a:r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Ballot Recirculation on </a:t>
                      </a:r>
                      <a:r>
                        <a:rPr kumimoji="0" lang="en-US" sz="16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P802.15.13-D5 </a:t>
                      </a:r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(</a:t>
                      </a:r>
                      <a:r>
                        <a:rPr kumimoji="0" lang="en-US" sz="16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15-day </a:t>
                      </a:r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ballot)</a:t>
                      </a:r>
                      <a:endParaRPr kumimoji="0" lang="en-GB" sz="16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23 Mar 2023 – 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7 April 2023</a:t>
                      </a:r>
                      <a:endParaRPr kumimoji="0" lang="en-GB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3395534623"/>
                  </a:ext>
                </a:extLst>
              </a:tr>
              <a:tr h="360040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CRG comment </a:t>
                      </a:r>
                      <a:r>
                        <a:rPr kumimoji="0" lang="en-GB" sz="16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resolutions </a:t>
                      </a:r>
                      <a:r>
                        <a:rPr kumimoji="0" lang="en-GB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(P802.15.13-D6)</a:t>
                      </a:r>
                      <a:endParaRPr kumimoji="0" lang="en-GB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23 June 2023</a:t>
                      </a:r>
                      <a:endParaRPr kumimoji="0" lang="en-GB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3969084032"/>
                  </a:ext>
                </a:extLst>
              </a:tr>
              <a:tr h="415499">
                <a:tc>
                  <a:txBody>
                    <a:bodyPr/>
                    <a:lstStyle/>
                    <a:p>
                      <a:pPr marL="1030288" marR="0" lvl="0" indent="-1020763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>
                          <a:tab pos="6110288" algn="l"/>
                        </a:tabLst>
                        <a:defRPr/>
                      </a:pPr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WG </a:t>
                      </a:r>
                      <a:r>
                        <a:rPr kumimoji="0" lang="en-US" sz="16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+mn-cs"/>
                        </a:rPr>
                        <a:t>motion  </a:t>
                      </a:r>
                      <a:r>
                        <a:rPr kumimoji="0" lang="en-US" sz="1400" b="0" i="1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“</a:t>
                      </a:r>
                      <a:r>
                        <a:rPr lang="en-US" sz="1400" i="1" dirty="0" smtClean="0">
                          <a:latin typeface="+mn-lt"/>
                        </a:rPr>
                        <a:t>WG 802.15 has reviewed and approves the CSD 15-21-0477-04-03ma-draft-csd-15-3ma.docx, and the CA document 15-22-0462-05-03ma-coexistence-assurance.docand requests unconditional approval from the EC to submit P802-15-3-Rev B-D6.pdf  to </a:t>
                      </a:r>
                      <a:r>
                        <a:rPr kumimoji="0" lang="en-US" sz="1400" b="0" i="1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RevCom</a:t>
                      </a:r>
                      <a:r>
                        <a:rPr kumimoji="0" lang="en-US" sz="1400" b="0" i="1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.</a:t>
                      </a:r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”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13 July 2023</a:t>
                      </a:r>
                      <a:endParaRPr kumimoji="0" lang="en-GB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414061">
                <a:tc>
                  <a:txBody>
                    <a:bodyPr/>
                    <a:lstStyle/>
                    <a:p>
                      <a:pPr marL="9525" marR="0" lvl="0" indent="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Request approval from </a:t>
                      </a:r>
                      <a:r>
                        <a:rPr lang="en-US" dirty="0" smtClean="0">
                          <a:solidFill>
                            <a:schemeClr val="tx1"/>
                          </a:solidFill>
                        </a:rPr>
                        <a:t>LMSC </a:t>
                      </a: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to forward draft to RevCom</a:t>
                      </a: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en-GB" dirty="0" smtClean="0">
                          <a:solidFill>
                            <a:schemeClr val="tx1"/>
                          </a:solidFill>
                        </a:rPr>
                        <a:t>14 July 2023</a:t>
                      </a:r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414061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>
                          <a:solidFill>
                            <a:schemeClr val="tx1"/>
                          </a:solidFill>
                        </a:rPr>
                        <a:t>Post to RevCom (submittal deadline)</a:t>
                      </a: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en-GB" dirty="0" smtClean="0">
                          <a:solidFill>
                            <a:schemeClr val="tx1"/>
                          </a:solidFill>
                        </a:rPr>
                        <a:t>11 August 2023</a:t>
                      </a:r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3030798874"/>
                  </a:ext>
                </a:extLst>
              </a:tr>
              <a:tr h="414061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err="1" smtClean="0">
                          <a:solidFill>
                            <a:schemeClr val="tx1"/>
                          </a:solidFill>
                        </a:rPr>
                        <a:t>RevCom</a:t>
                      </a: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lang="en-GB" dirty="0" smtClean="0">
                          <a:solidFill>
                            <a:schemeClr val="tx1"/>
                          </a:solidFill>
                        </a:rPr>
                        <a:t>19-21 September 2023</a:t>
                      </a:r>
                      <a:endParaRPr lang="en-GB" dirty="0">
                        <a:solidFill>
                          <a:schemeClr val="tx1"/>
                        </a:solidFill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889556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Times New Roman"/>
        <a:ea typeface="MS Gothic"/>
        <a:cs typeface=""/>
      </a:majorFont>
      <a:minorFont>
        <a:latin typeface="Times New Roman"/>
        <a:ea typeface="MS Gothic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802-11-Submission-16-9.potx" id="{5CD6ABF7-B8BD-443A-9DC0-E5B38AC683DA}" vid="{19A33F2F-E7B4-4D20-A394-337028C24156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553</Words>
  <Application>Microsoft Office PowerPoint</Application>
  <PresentationFormat>Breitbild</PresentationFormat>
  <Paragraphs>169</Paragraphs>
  <Slides>7</Slides>
  <Notes>6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5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7</vt:i4>
      </vt:variant>
    </vt:vector>
  </HeadingPairs>
  <TitlesOfParts>
    <vt:vector size="13" baseType="lpstr">
      <vt:lpstr>Arial Unicode MS</vt:lpstr>
      <vt:lpstr>MS Gothic</vt:lpstr>
      <vt:lpstr>ＭＳ Ｐゴシック</vt:lpstr>
      <vt:lpstr>Arial</vt:lpstr>
      <vt:lpstr>Times New Roman</vt:lpstr>
      <vt:lpstr>Office Theme</vt:lpstr>
      <vt:lpstr>P802.15.3RevB Report to LMSC on Unconditional Approval to go to RevCom</vt:lpstr>
      <vt:lpstr>Introduction</vt:lpstr>
      <vt:lpstr>Status Summary</vt:lpstr>
      <vt:lpstr>P802.15.3RevB SA Ballot Results</vt:lpstr>
      <vt:lpstr>P802.15.13 SA Ballot Comments</vt:lpstr>
      <vt:lpstr>Mandatory Coordination</vt:lpstr>
      <vt:lpstr>IEEE P802.15.RevB Timeline</vt:lpstr>
    </vt:vector>
  </TitlesOfParts>
  <Manager/>
  <Company/>
  <LinksUpToDate>false</LinksUpToDate>
  <SharedDoc>false</SharedDoc>
  <HyperlinkBase/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P802.15.13</dc:title>
  <dc:subject/>
  <dc:creator>Pat Kinney</dc:creator>
  <cp:keywords/>
  <dc:description/>
  <cp:lastModifiedBy>Thomas Kuerner</cp:lastModifiedBy>
  <cp:revision>264</cp:revision>
  <cp:lastPrinted>1601-01-01T00:00:00Z</cp:lastPrinted>
  <dcterms:created xsi:type="dcterms:W3CDTF">2019-11-09T15:46:46Z</dcterms:created>
  <dcterms:modified xsi:type="dcterms:W3CDTF">2023-07-12T07:22:24Z</dcterms:modified>
  <cp:category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TitusGUID">
    <vt:lpwstr>8cbb5918-7074-460f-8109-a37032fced48</vt:lpwstr>
  </property>
  <property fmtid="{D5CDD505-2E9C-101B-9397-08002B2CF9AE}" pid="3" name="CTP_TimeStamp">
    <vt:lpwstr>2020-02-02 19:26:57Z</vt:lpwstr>
  </property>
  <property fmtid="{D5CDD505-2E9C-101B-9397-08002B2CF9AE}" pid="4" name="CTP_BU">
    <vt:lpwstr>NA</vt:lpwstr>
  </property>
  <property fmtid="{D5CDD505-2E9C-101B-9397-08002B2CF9AE}" pid="5" name="CTP_IDSID">
    <vt:lpwstr>NA</vt:lpwstr>
  </property>
  <property fmtid="{D5CDD505-2E9C-101B-9397-08002B2CF9AE}" pid="6" name="CTP_WWID">
    <vt:lpwstr>NA</vt:lpwstr>
  </property>
  <property fmtid="{D5CDD505-2E9C-101B-9397-08002B2CF9AE}" pid="7" name="CTPClassification">
    <vt:lpwstr>CTP_NT</vt:lpwstr>
  </property>
</Properties>
</file>

<file path=docProps/thumbnail.jpeg>
</file>