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256" r:id="rId2"/>
    <p:sldId id="257" r:id="rId3"/>
    <p:sldId id="267" r:id="rId4"/>
    <p:sldId id="265" r:id="rId5"/>
    <p:sldId id="266" r:id="rId6"/>
    <p:sldId id="284" r:id="rId7"/>
    <p:sldId id="286" r:id="rId8"/>
    <p:sldId id="285" r:id="rId9"/>
  </p:sldIdLst>
  <p:sldSz cx="12192000" cy="6858000"/>
  <p:notesSz cx="6934200" cy="9280525"/>
  <p:defaultTextStyle>
    <a:defPPr>
      <a:defRPr lang="en-GB"/>
    </a:defPPr>
    <a:lvl1pPr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1pPr>
    <a:lvl2pPr marL="742950" indent="-28575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2pPr>
    <a:lvl3pPr marL="11430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3pPr>
    <a:lvl4pPr marL="16002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4pPr>
    <a:lvl5pPr marL="20574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301" autoAdjust="0"/>
    <p:restoredTop sz="96291"/>
  </p:normalViewPr>
  <p:slideViewPr>
    <p:cSldViewPr>
      <p:cViewPr varScale="1">
        <p:scale>
          <a:sx n="47" d="100"/>
          <a:sy n="47" d="100"/>
        </p:scale>
        <p:origin x="1068" y="27"/>
      </p:cViewPr>
      <p:guideLst>
        <p:guide orient="horz" pos="2160"/>
        <p:guide pos="384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3" d="2"/>
        <a:sy n="3" d="2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27475" y="0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87CCAAF-252C-4847-8D16-EDD6B40E4912}" type="datetimeFigureOut">
              <a:rPr lang="en-US" smtClean="0"/>
              <a:pPr/>
              <a:t>5/17/2023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15388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27475" y="8815388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996500-462A-4966-9632-4197CBF31A04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337442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AutoShape 1"/>
          <p:cNvSpPr>
            <a:spLocks noChangeArrowheads="1"/>
          </p:cNvSpPr>
          <p:nvPr/>
        </p:nvSpPr>
        <p:spPr bwMode="auto">
          <a:xfrm>
            <a:off x="0" y="0"/>
            <a:ext cx="6934200" cy="9280525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hdr"/>
          </p:nvPr>
        </p:nvSpPr>
        <p:spPr bwMode="auto">
          <a:xfrm>
            <a:off x="5640388" y="96838"/>
            <a:ext cx="639762" cy="2111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doc.: IEEE 802.11-yy/xxxxr0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654050" y="96838"/>
            <a:ext cx="825500" cy="2111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Month Year</a:t>
            </a:r>
          </a:p>
        </p:txBody>
      </p:sp>
      <p:sp>
        <p:nvSpPr>
          <p:cNvPr id="2052" name="Rectangle 4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385763" y="701675"/>
            <a:ext cx="6161087" cy="3467100"/>
          </a:xfrm>
          <a:prstGeom prst="rect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053" name="Rectangle 5"/>
          <p:cNvSpPr>
            <a:spLocks noGrp="1" noChangeArrowheads="1"/>
          </p:cNvSpPr>
          <p:nvPr>
            <p:ph type="body"/>
          </p:nvPr>
        </p:nvSpPr>
        <p:spPr bwMode="auto">
          <a:xfrm>
            <a:off x="923925" y="4408488"/>
            <a:ext cx="5084763" cy="4175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3600" tIns="46080" rIns="93600" bIns="4608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/>
          </p:nvPr>
        </p:nvSpPr>
        <p:spPr bwMode="auto">
          <a:xfrm>
            <a:off x="5357813" y="8985250"/>
            <a:ext cx="922337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457200" algn="l"/>
                <a:tab pos="1371600" algn="l"/>
                <a:tab pos="2286000" algn="l"/>
                <a:tab pos="3200400" algn="l"/>
                <a:tab pos="4114800" algn="l"/>
                <a:tab pos="5029200" algn="l"/>
                <a:tab pos="5943600" algn="l"/>
                <a:tab pos="6858000" algn="l"/>
                <a:tab pos="7772400" algn="l"/>
                <a:tab pos="8686800" algn="l"/>
                <a:tab pos="9601200" algn="l"/>
                <a:tab pos="105156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John Doe, Some Company</a:t>
            </a:r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/>
          </p:nvPr>
        </p:nvSpPr>
        <p:spPr bwMode="auto">
          <a:xfrm>
            <a:off x="3222625" y="8985250"/>
            <a:ext cx="511175" cy="363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Page </a:t>
            </a:r>
            <a:fld id="{47A7FEEB-9CD2-43FE-843C-C5350BEACB45}" type="slidenum">
              <a:rPr lang="en-US"/>
              <a:pPr/>
              <a:t>‹Nr.›</a:t>
            </a:fld>
            <a:endParaRPr lang="en-US"/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722313" y="8985250"/>
            <a:ext cx="714375" cy="1825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200">
                <a:solidFill>
                  <a:srgbClr val="000000"/>
                </a:solidFill>
              </a:rPr>
              <a:t>Submission</a:t>
            </a:r>
          </a:p>
        </p:txBody>
      </p:sp>
      <p:sp>
        <p:nvSpPr>
          <p:cNvPr id="2057" name="Line 9"/>
          <p:cNvSpPr>
            <a:spLocks noChangeShapeType="1"/>
          </p:cNvSpPr>
          <p:nvPr/>
        </p:nvSpPr>
        <p:spPr bwMode="auto">
          <a:xfrm>
            <a:off x="723900" y="8983663"/>
            <a:ext cx="5486400" cy="1587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2058" name="Line 10"/>
          <p:cNvSpPr>
            <a:spLocks noChangeShapeType="1"/>
          </p:cNvSpPr>
          <p:nvPr/>
        </p:nvSpPr>
        <p:spPr bwMode="auto">
          <a:xfrm>
            <a:off x="647700" y="296863"/>
            <a:ext cx="5638800" cy="1587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0659187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/>
              <a:t>doc.: IEEE 802.11-yy/xxxxr0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US"/>
              <a:t>Month Year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en-US"/>
              <a:t>John Doe, Some Company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465D53FD-DB5F-4815-BF01-6488A8FBD189}" type="slidenum">
              <a:rPr lang="en-US"/>
              <a:pPr/>
              <a:t>1</a:t>
            </a:fld>
            <a:endParaRPr lang="en-US"/>
          </a:p>
        </p:txBody>
      </p:sp>
      <p:sp>
        <p:nvSpPr>
          <p:cNvPr id="12289" name="Text Box 1"/>
          <p:cNvSpPr txBox="1">
            <a:spLocks noChangeArrowheads="1"/>
          </p:cNvSpPr>
          <p:nvPr/>
        </p:nvSpPr>
        <p:spPr bwMode="auto">
          <a:xfrm>
            <a:off x="1154113" y="701675"/>
            <a:ext cx="4625975" cy="346868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2290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23925" y="4408488"/>
            <a:ext cx="5086350" cy="42703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70441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/>
              <a:t>doc.: IEEE 802.11-yy/xxxxr0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US"/>
              <a:t>Month Year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en-US"/>
              <a:t>John Doe, Some Company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CA5AFF69-4AEE-4693-9CD6-98E2EBC076EC}" type="slidenum">
              <a:rPr lang="en-US"/>
              <a:pPr/>
              <a:t>2</a:t>
            </a:fld>
            <a:endParaRPr lang="en-US"/>
          </a:p>
        </p:txBody>
      </p:sp>
      <p:sp>
        <p:nvSpPr>
          <p:cNvPr id="13313" name="Text Box 1"/>
          <p:cNvSpPr txBox="1">
            <a:spLocks noChangeArrowheads="1"/>
          </p:cNvSpPr>
          <p:nvPr/>
        </p:nvSpPr>
        <p:spPr bwMode="auto">
          <a:xfrm>
            <a:off x="1154113" y="701675"/>
            <a:ext cx="4625975" cy="346868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3314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23925" y="4408488"/>
            <a:ext cx="5086350" cy="42703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30764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/>
          </p:nvPr>
        </p:nvSpPr>
        <p:spPr/>
        <p:txBody>
          <a:bodyPr/>
          <a:lstStyle/>
          <a:p>
            <a:r>
              <a:rPr lang="en-US"/>
              <a:t>doc.: IEEE 802.11-yy/xxxxr0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/>
          </p:nvPr>
        </p:nvSpPr>
        <p:spPr/>
        <p:txBody>
          <a:bodyPr/>
          <a:lstStyle/>
          <a:p>
            <a:r>
              <a:rPr lang="en-US"/>
              <a:t>Month Year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/>
          </p:nvPr>
        </p:nvSpPr>
        <p:spPr/>
        <p:txBody>
          <a:bodyPr/>
          <a:lstStyle/>
          <a:p>
            <a:r>
              <a:rPr lang="en-US"/>
              <a:t>John Doe, Some Company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/>
          </p:nvPr>
        </p:nvSpPr>
        <p:spPr/>
        <p:txBody>
          <a:bodyPr/>
          <a:lstStyle/>
          <a:p>
            <a:r>
              <a:rPr lang="en-US"/>
              <a:t>Page </a:t>
            </a:r>
            <a:fld id="{47A7FEEB-9CD2-43FE-843C-C5350BEACB45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974648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/>
          </p:nvPr>
        </p:nvSpPr>
        <p:spPr/>
        <p:txBody>
          <a:bodyPr/>
          <a:lstStyle/>
          <a:p>
            <a:r>
              <a:rPr lang="en-US"/>
              <a:t>doc.: IEEE 802.11-yy/xxxxr0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/>
          </p:nvPr>
        </p:nvSpPr>
        <p:spPr/>
        <p:txBody>
          <a:bodyPr/>
          <a:lstStyle/>
          <a:p>
            <a:r>
              <a:rPr lang="en-US"/>
              <a:t>Month Year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/>
          </p:nvPr>
        </p:nvSpPr>
        <p:spPr/>
        <p:txBody>
          <a:bodyPr/>
          <a:lstStyle/>
          <a:p>
            <a:r>
              <a:rPr lang="en-US"/>
              <a:t>John Doe, Some Company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/>
          </p:nvPr>
        </p:nvSpPr>
        <p:spPr/>
        <p:txBody>
          <a:bodyPr/>
          <a:lstStyle/>
          <a:p>
            <a:r>
              <a:rPr lang="en-US"/>
              <a:t>Page </a:t>
            </a:r>
            <a:fld id="{47A7FEEB-9CD2-43FE-843C-C5350BEACB45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750904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4175" y="701675"/>
            <a:ext cx="6165850" cy="346868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>
          <a:xfrm>
            <a:off x="4066388" y="95706"/>
            <a:ext cx="2215350" cy="215444"/>
          </a:xfrm>
        </p:spPr>
        <p:txBody>
          <a:bodyPr/>
          <a:lstStyle/>
          <a:p>
            <a:pPr>
              <a:defRPr/>
            </a:pPr>
            <a:r>
              <a:rPr lang="en-US" dirty="0"/>
              <a:t>doc.: IEEE 802.15-21-0181r0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October 2020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>
          <a:xfrm>
            <a:off x="3821128" y="8985250"/>
            <a:ext cx="2460610" cy="184666"/>
          </a:xfrm>
        </p:spPr>
        <p:txBody>
          <a:bodyPr/>
          <a:lstStyle/>
          <a:p>
            <a:pPr lvl="4">
              <a:defRPr/>
            </a:pPr>
            <a:r>
              <a:rPr lang="en-US" dirty="0"/>
              <a:t>Pat Kinney (Kinney Consulting)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Page </a:t>
            </a:r>
            <a:fld id="{D36C3B56-22C2-4F66-8AB0-B76AF03CA8D4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458140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4175" y="701675"/>
            <a:ext cx="6165850" cy="346868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>
          <a:xfrm>
            <a:off x="4066388" y="95706"/>
            <a:ext cx="2215350" cy="215444"/>
          </a:xfrm>
        </p:spPr>
        <p:txBody>
          <a:bodyPr/>
          <a:lstStyle/>
          <a:p>
            <a:r>
              <a:rPr lang="en-CA" dirty="0"/>
              <a:t>doc.: IEEE 802.15-21-0181r0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/>
              <a:t>October 2020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>
          <a:xfrm>
            <a:off x="3769832" y="8985250"/>
            <a:ext cx="2511906" cy="184666"/>
          </a:xfrm>
        </p:spPr>
        <p:txBody>
          <a:bodyPr/>
          <a:lstStyle/>
          <a:p>
            <a:pPr lvl="4"/>
            <a:r>
              <a:rPr lang="en-CA" dirty="0"/>
              <a:t>Pat Kinney (Kinney Consulting))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en-CA"/>
              <a:t>Page </a:t>
            </a:r>
            <a:fld id="{90457F90-05FA-43B5-BE98-57963B7D9E4D}" type="slidenum">
              <a:rPr lang="en-CA" smtClean="0"/>
              <a:pPr/>
              <a:t>7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60260970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4175" y="701675"/>
            <a:ext cx="6165850" cy="346868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>
          <a:xfrm>
            <a:off x="4066388" y="95706"/>
            <a:ext cx="2215350" cy="215444"/>
          </a:xfrm>
        </p:spPr>
        <p:txBody>
          <a:bodyPr/>
          <a:lstStyle/>
          <a:p>
            <a:pPr>
              <a:defRPr/>
            </a:pPr>
            <a:r>
              <a:rPr lang="en-US" dirty="0"/>
              <a:t>doc.: IEEE 802.15-21-0181r0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October 2020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>
          <a:xfrm>
            <a:off x="3821128" y="8985250"/>
            <a:ext cx="2460610" cy="184666"/>
          </a:xfrm>
        </p:spPr>
        <p:txBody>
          <a:bodyPr/>
          <a:lstStyle/>
          <a:p>
            <a:pPr lvl="4">
              <a:defRPr/>
            </a:pPr>
            <a:r>
              <a:rPr lang="en-US" dirty="0"/>
              <a:t>Pat Kinney (Kinney Consulting)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Page </a:t>
            </a:r>
            <a:fld id="{D36C3B56-22C2-4F66-8AB0-B76AF03CA8D4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52421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>
          <a:xfrm>
            <a:off x="929217" y="333375"/>
            <a:ext cx="2499764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November 2020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DE40C9FC-4879-4F20-9ECA-A574A90476B7}" type="slidenum">
              <a:rPr lang="en-GB"/>
              <a:pPr/>
              <a:t>‹Nr.›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Slide </a:t>
            </a:r>
            <a:fld id="{440F5867-744E-4AA6-B0ED-4C44D2DFBB7B}" type="slidenum">
              <a:rPr lang="en-GB"/>
              <a:pPr/>
              <a:t>‹Nr.›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>
          <a:xfrm>
            <a:off x="929217" y="333375"/>
            <a:ext cx="2499764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November 2020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3ABCC52B-A3F7-440B-BBF2-55191E6E7773}" type="slidenum">
              <a:rPr lang="en-GB"/>
              <a:pPr/>
              <a:t>‹Nr.›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1" y="1981201"/>
            <a:ext cx="5077884" cy="41132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484" y="1981201"/>
            <a:ext cx="5080000" cy="41132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>
          <a:xfrm>
            <a:off x="929217" y="333375"/>
            <a:ext cx="2499764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November 2020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1CD163DD-D5E7-41DA-95F2-71530C24F8C3}" type="slidenum">
              <a:rPr lang="en-GB"/>
              <a:pPr/>
              <a:t>‹Nr.›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idx="10"/>
          </p:nvPr>
        </p:nvSpPr>
        <p:spPr>
          <a:xfrm>
            <a:off x="929217" y="333375"/>
            <a:ext cx="2499764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November 2020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69B99EC4-A1FB-4C79-B9A5-C1FFD5A90380}" type="slidenum">
              <a:rPr lang="en-GB"/>
              <a:pPr/>
              <a:t>‹Nr.›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0"/>
          </p:nvPr>
        </p:nvSpPr>
        <p:spPr>
          <a:xfrm>
            <a:off x="929217" y="333375"/>
            <a:ext cx="2499764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November 2020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06B781AF-4CCF-49B0-A572-DE54FBE5D942}" type="slidenum">
              <a:rPr lang="en-GB"/>
              <a:pPr/>
              <a:t>‹Nr.›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>
          <a:xfrm>
            <a:off x="929217" y="333375"/>
            <a:ext cx="2499764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November 2020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F5D8E26B-7BCF-4D25-9C89-0168A6618F18}" type="slidenum">
              <a:rPr lang="en-GB"/>
              <a:pPr/>
              <a:t>‹Nr.›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>
          <a:xfrm>
            <a:off x="929217" y="333375"/>
            <a:ext cx="2499764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November 2020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6B5E41C2-EF12-4EF2-8280-F2B4208277C2}" type="slidenum">
              <a:rPr lang="en-GB"/>
              <a:pPr/>
              <a:t>‹Nr.›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6801" y="685801"/>
            <a:ext cx="2588684" cy="5408613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85801"/>
            <a:ext cx="7569200" cy="540861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>
          <a:xfrm>
            <a:off x="929217" y="333375"/>
            <a:ext cx="2499764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November 2020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9B0D65C8-A0CA-4DDA-83BB-897866218593}" type="slidenum">
              <a:rPr lang="en-GB"/>
              <a:pPr/>
              <a:t>‹Nr.›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914401" y="685801"/>
            <a:ext cx="10361084" cy="1065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title text format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1" y="1981201"/>
            <a:ext cx="10361084" cy="4113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outline text format</a:t>
            </a:r>
          </a:p>
          <a:p>
            <a:pPr lvl="1"/>
            <a:r>
              <a:rPr lang="en-GB"/>
              <a:t>Second Outline Level</a:t>
            </a:r>
          </a:p>
          <a:p>
            <a:pPr lvl="2"/>
            <a:r>
              <a:rPr lang="en-GB"/>
              <a:t>Third Outline Level</a:t>
            </a:r>
          </a:p>
          <a:p>
            <a:pPr lvl="3"/>
            <a:r>
              <a:rPr lang="en-GB"/>
              <a:t>Fourth Outline Level</a:t>
            </a:r>
          </a:p>
          <a:p>
            <a:pPr lvl="4"/>
            <a:r>
              <a:rPr lang="en-GB"/>
              <a:t>Fifth Outline Level</a:t>
            </a:r>
          </a:p>
          <a:p>
            <a:pPr lvl="4"/>
            <a:r>
              <a:rPr lang="en-GB"/>
              <a:t>Sixth Outline Level</a:t>
            </a:r>
          </a:p>
          <a:p>
            <a:pPr lvl="4"/>
            <a:r>
              <a:rPr lang="en-GB"/>
              <a:t>Seventh Outline Level</a:t>
            </a:r>
          </a:p>
          <a:p>
            <a:pPr lvl="4"/>
            <a:r>
              <a:rPr lang="en-GB"/>
              <a:t>Eighth Outline Level</a:t>
            </a:r>
          </a:p>
          <a:p>
            <a:pPr lvl="4"/>
            <a:r>
              <a:rPr lang="en-GB"/>
              <a:t>Ninth Outline Level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5793318" y="6475414"/>
            <a:ext cx="704849" cy="3635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/>
              <a:t>Slide </a:t>
            </a:r>
            <a:fld id="{D09C756B-EB39-4236-ADBB-73052B179AE4}" type="slidenum">
              <a:rPr lang="en-GB"/>
              <a:pPr/>
              <a:t>‹Nr.›</a:t>
            </a:fld>
            <a:endParaRPr lang="en-GB"/>
          </a:p>
        </p:txBody>
      </p:sp>
      <p:sp>
        <p:nvSpPr>
          <p:cNvPr id="1030" name="Line 6"/>
          <p:cNvSpPr>
            <a:spLocks noChangeShapeType="1"/>
          </p:cNvSpPr>
          <p:nvPr/>
        </p:nvSpPr>
        <p:spPr bwMode="auto">
          <a:xfrm>
            <a:off x="914400" y="609600"/>
            <a:ext cx="10363200" cy="1588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 sz="2400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912285" y="6475413"/>
            <a:ext cx="718145" cy="184666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200" dirty="0">
                <a:solidFill>
                  <a:srgbClr val="000000"/>
                </a:solidFill>
              </a:rPr>
              <a:t>Submission</a:t>
            </a:r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914400" y="6477000"/>
            <a:ext cx="10464800" cy="1588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 sz="2400" dirty="0"/>
          </a:p>
        </p:txBody>
      </p:sp>
      <p:sp>
        <p:nvSpPr>
          <p:cNvPr id="10" name="Date Placeholder 3"/>
          <p:cNvSpPr txBox="1">
            <a:spLocks/>
          </p:cNvSpPr>
          <p:nvPr userDrawn="1"/>
        </p:nvSpPr>
        <p:spPr bwMode="auto">
          <a:xfrm>
            <a:off x="7143758" y="266838"/>
            <a:ext cx="4131728" cy="290511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 marL="0" marR="0" lvl="0" indent="0" algn="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6" charset="0"/>
                <a:ea typeface="MS Gothic" charset="-128"/>
                <a:cs typeface="Arial Unicode MS" charset="0"/>
              </a:rPr>
              <a:t>doc.: </a:t>
            </a:r>
            <a:r>
              <a:rPr kumimoji="0" lang="en-GB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6" charset="0"/>
                <a:ea typeface="MS Gothic" charset="-128"/>
                <a:cs typeface="Arial Unicode MS" charset="0"/>
              </a:rPr>
              <a:t>IEEE </a:t>
            </a:r>
            <a:r>
              <a:rPr kumimoji="0" lang="en-GB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6" charset="0"/>
                <a:ea typeface="MS Gothic" charset="-128"/>
                <a:cs typeface="Arial Unicode MS" charset="0"/>
              </a:rPr>
              <a:t>802.15-23-0226-06-03ma</a:t>
            </a:r>
            <a:endParaRPr kumimoji="0" lang="en-GB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6" charset="0"/>
              <a:ea typeface="MS Gothic" charset="-128"/>
              <a:cs typeface="Arial Unicode MS" charset="0"/>
            </a:endParaRPr>
          </a:p>
        </p:txBody>
      </p:sp>
      <p:sp>
        <p:nvSpPr>
          <p:cNvPr id="12" name="Date Placeholder 3"/>
          <p:cNvSpPr txBox="1">
            <a:spLocks/>
          </p:cNvSpPr>
          <p:nvPr userDrawn="1"/>
        </p:nvSpPr>
        <p:spPr bwMode="auto">
          <a:xfrm>
            <a:off x="912285" y="303215"/>
            <a:ext cx="3708052" cy="23177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 marL="0" marR="0" lvl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kumimoji="0" lang="en-GB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6" charset="0"/>
                <a:ea typeface="MS Gothic" charset="-128"/>
                <a:cs typeface="Arial Unicode MS" charset="0"/>
              </a:rPr>
              <a:t>May 2023</a:t>
            </a:r>
            <a:endParaRPr kumimoji="0" lang="en-GB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6" charset="0"/>
              <a:ea typeface="MS Gothic" charset="-128"/>
              <a:cs typeface="Arial Unicode MS" charset="0"/>
            </a:endParaRPr>
          </a:p>
        </p:txBody>
      </p:sp>
      <p:sp>
        <p:nvSpPr>
          <p:cNvPr id="15" name="Rectangle 7"/>
          <p:cNvSpPr>
            <a:spLocks noChangeArrowheads="1"/>
          </p:cNvSpPr>
          <p:nvPr userDrawn="1"/>
        </p:nvSpPr>
        <p:spPr bwMode="auto">
          <a:xfrm>
            <a:off x="9264352" y="6525344"/>
            <a:ext cx="2343950" cy="184666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square" lIns="0" tIns="0" rIns="0" bIns="0">
            <a:spAutoFit/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200" dirty="0" smtClean="0">
                <a:solidFill>
                  <a:srgbClr val="000000"/>
                </a:solidFill>
              </a:rPr>
              <a:t>Thomas</a:t>
            </a:r>
            <a:r>
              <a:rPr lang="en-GB" sz="1200" baseline="0" dirty="0" smtClean="0">
                <a:solidFill>
                  <a:srgbClr val="000000"/>
                </a:solidFill>
              </a:rPr>
              <a:t> Kürner (TU Braunschweig)</a:t>
            </a:r>
            <a:endParaRPr lang="en-GB" sz="1200" dirty="0">
              <a:solidFill>
                <a:srgbClr val="0000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8" r:id="rId8"/>
    <p:sldLayoutId id="2147483659" r:id="rId9"/>
  </p:sldLayoutIdLst>
  <p:hf hdr="0"/>
  <p:txStyles>
    <p:titleStyle>
      <a:lvl1pPr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2pPr>
      <a:lvl3pPr marL="11430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3pPr>
      <a:lvl4pPr marL="16002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4pPr>
      <a:lvl5pPr marL="20574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5pPr>
      <a:lvl6pPr marL="25146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6pPr>
      <a:lvl7pPr marL="29718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7pPr>
      <a:lvl8pPr marL="34290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8pPr>
      <a:lvl9pPr marL="38862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9pPr>
    </p:titleStyle>
    <p:bodyStyle>
      <a:lvl1pPr marL="342900" indent="-342900" algn="l" defTabSz="449263" rtl="0" eaLnBrk="1" fontAlgn="base" hangingPunct="1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 b="1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1" fontAlgn="base" hangingPunct="1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2pPr>
      <a:lvl3pPr marL="1143000" indent="-228600" algn="l" defTabSz="449263" rtl="0" eaLnBrk="1" fontAlgn="base" hangingPunct="1">
        <a:spcBef>
          <a:spcPts val="45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+mn-lt"/>
          <a:ea typeface="+mn-ea"/>
        </a:defRPr>
      </a:lvl3pPr>
      <a:lvl4pPr marL="16002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4pPr>
      <a:lvl5pPr marL="20574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5pPr>
      <a:lvl6pPr marL="25146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6pPr>
      <a:lvl7pPr marL="29718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7pPr>
      <a:lvl8pPr marL="34290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8pPr>
      <a:lvl9pPr marL="38862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5/dcn/23/15-23-0222-01-03ma-p802-15-3-sa-ballot-collected-comments.xlsx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5/dcn/23/15-23-0225-00-03ma-802-15-3revb-mec-review.pdf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Grp="1" noChangeArrowheads="1"/>
          </p:cNvSpPr>
          <p:nvPr>
            <p:ph type="ctrTitle"/>
          </p:nvPr>
        </p:nvSpPr>
        <p:spPr>
          <a:xfrm>
            <a:off x="914400" y="469900"/>
            <a:ext cx="10363200" cy="1470025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dirty="0" smtClean="0"/>
              <a:t>P802.15.3RevB </a:t>
            </a:r>
            <a:r>
              <a:rPr lang="en-US" dirty="0"/>
              <a:t>Report to </a:t>
            </a:r>
            <a:r>
              <a:rPr lang="en-US" dirty="0" smtClean="0"/>
              <a:t>LMSC </a:t>
            </a:r>
            <a:r>
              <a:rPr lang="en-US" dirty="0"/>
              <a:t>on </a:t>
            </a:r>
            <a:r>
              <a:rPr lang="en-US" dirty="0" smtClean="0">
                <a:solidFill>
                  <a:schemeClr val="tx1"/>
                </a:solidFill>
              </a:rPr>
              <a:t>Unconditional</a:t>
            </a:r>
            <a:r>
              <a:rPr lang="en-US" dirty="0" smtClean="0"/>
              <a:t> </a:t>
            </a:r>
            <a:r>
              <a:rPr lang="en-US" dirty="0"/>
              <a:t>Approval to go to </a:t>
            </a:r>
            <a:r>
              <a:rPr lang="en-US" dirty="0" err="1" smtClean="0"/>
              <a:t>RevCom</a:t>
            </a:r>
            <a:endParaRPr lang="en-GB" dirty="0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878542" y="1872630"/>
            <a:ext cx="8534400" cy="476250"/>
          </a:xfrm>
          <a:ln/>
        </p:spPr>
        <p:txBody>
          <a:bodyPr/>
          <a:lstStyle/>
          <a:p>
            <a:pPr algn="ctr">
              <a:spcBef>
                <a:spcPts val="500"/>
              </a:spcBef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2000" dirty="0">
                <a:solidFill>
                  <a:schemeClr val="tx1"/>
                </a:solidFill>
              </a:rPr>
              <a:t>Date:</a:t>
            </a:r>
            <a:r>
              <a:rPr lang="en-GB" sz="2000" b="0" dirty="0">
                <a:solidFill>
                  <a:schemeClr val="tx1"/>
                </a:solidFill>
              </a:rPr>
              <a:t> </a:t>
            </a:r>
            <a:r>
              <a:rPr lang="en-GB" sz="2000" b="0" dirty="0" smtClean="0">
                <a:solidFill>
                  <a:schemeClr val="tx1"/>
                </a:solidFill>
              </a:rPr>
              <a:t>2022-05-18</a:t>
            </a:r>
            <a:endParaRPr lang="en-GB" sz="2000" b="0" dirty="0">
              <a:solidFill>
                <a:schemeClr val="tx1"/>
              </a:solidFill>
            </a:endParaRPr>
          </a:p>
        </p:txBody>
      </p:sp>
      <p:sp>
        <p:nvSpPr>
          <p:cNvPr id="8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/>
              <a:t>Slide </a:t>
            </a:r>
            <a:fld id="{93823DB3-BAA4-4F4A-B4B3-ED9ABE70E976}" type="slidenum">
              <a:rPr lang="en-GB"/>
              <a:pPr/>
              <a:t>1</a:t>
            </a:fld>
            <a:endParaRPr lang="en-GB" dirty="0"/>
          </a:p>
        </p:txBody>
      </p:sp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993775" y="2255912"/>
            <a:ext cx="1447800" cy="381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2160" tIns="46080" rIns="92160" bIns="46080"/>
          <a:lstStyle/>
          <a:p>
            <a:pPr>
              <a:spcBef>
                <a:spcPts val="500"/>
              </a:spcBef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</a:pPr>
            <a:r>
              <a:rPr lang="en-GB" sz="2000" dirty="0">
                <a:solidFill>
                  <a:srgbClr val="000000"/>
                </a:solidFill>
              </a:rPr>
              <a:t>Author(s):</a:t>
            </a:r>
          </a:p>
        </p:txBody>
      </p:sp>
      <p:graphicFrame>
        <p:nvGraphicFramePr>
          <p:cNvPr id="9" name="Table 7"/>
          <p:cNvGraphicFramePr/>
          <p:nvPr>
            <p:extLst>
              <p:ext uri="{D42A27DB-BD31-4B8C-83A1-F6EECF244321}">
                <p14:modId xmlns:p14="http://schemas.microsoft.com/office/powerpoint/2010/main" val="2370034475"/>
              </p:ext>
            </p:extLst>
          </p:nvPr>
        </p:nvGraphicFramePr>
        <p:xfrm>
          <a:off x="1154520" y="2815200"/>
          <a:ext cx="10185120" cy="2937600"/>
        </p:xfrm>
        <a:graphic>
          <a:graphicData uri="http://schemas.openxmlformats.org/drawingml/2006/table">
            <a:tbl>
              <a:tblPr/>
              <a:tblGrid>
                <a:gridCol w="178740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2031120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468080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974160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3924360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</a:tblGrid>
              <a:tr h="73404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1" strike="noStrike" spc="-1" dirty="0">
                          <a:latin typeface="Arial"/>
                        </a:rPr>
                        <a:t>Name</a:t>
                      </a:r>
                      <a:endParaRPr lang="en-US" sz="1800" b="0" strike="noStrike" spc="-1" dirty="0"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B3B3B3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1" strike="noStrike" spc="-1" dirty="0">
                          <a:latin typeface="Arial"/>
                        </a:rPr>
                        <a:t>Affiliations</a:t>
                      </a:r>
                      <a:endParaRPr lang="en-US" sz="1800" b="0" strike="noStrike" spc="-1" dirty="0"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B3B3B3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1" strike="noStrike" spc="-1">
                          <a:latin typeface="Arial"/>
                        </a:rPr>
                        <a:t>Address</a:t>
                      </a:r>
                      <a:endParaRPr lang="en-US" sz="1800" b="0" strike="noStrike" spc="-1"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B3B3B3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1" strike="noStrike" spc="-1">
                          <a:latin typeface="Arial"/>
                        </a:rPr>
                        <a:t>Phone</a:t>
                      </a:r>
                      <a:endParaRPr lang="en-US" sz="1800" b="0" strike="noStrike" spc="-1"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B3B3B3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1" strike="noStrike" spc="-1">
                          <a:latin typeface="Arial"/>
                        </a:rPr>
                        <a:t>Email</a:t>
                      </a:r>
                      <a:endParaRPr lang="en-US" sz="1800" b="0" strike="noStrike" spc="-1"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B3B3B3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73404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0" strike="noStrike" spc="-1" dirty="0" smtClean="0">
                          <a:solidFill>
                            <a:schemeClr val="tx1"/>
                          </a:solidFill>
                          <a:latin typeface="Arial"/>
                        </a:rPr>
                        <a:t>Thomas Kürner</a:t>
                      </a:r>
                      <a:endParaRPr lang="en-US" sz="1800" b="0" strike="noStrike" spc="-1" dirty="0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0" strike="noStrike" spc="-1" dirty="0" smtClean="0">
                          <a:solidFill>
                            <a:schemeClr val="tx1"/>
                          </a:solidFill>
                          <a:latin typeface="Arial"/>
                        </a:rPr>
                        <a:t>TU Braunschweig</a:t>
                      </a:r>
                      <a:endParaRPr lang="en-US" sz="1800" b="0" strike="noStrike" spc="-1" dirty="0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>
                        <a:solidFill>
                          <a:srgbClr val="FF0000"/>
                        </a:solidFill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>
                        <a:solidFill>
                          <a:srgbClr val="FF0000"/>
                        </a:solidFill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lang="en-US" sz="1800" b="0" strike="noStrike" spc="-1" dirty="0">
                        <a:solidFill>
                          <a:srgbClr val="FF0000"/>
                        </a:solidFill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73404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lang="en-US" sz="1800" b="0" strike="noStrike" spc="-1"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lang="en-US" sz="1800" b="0" strike="noStrike" spc="-1"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lang="en-US" sz="1800" b="0" strike="noStrike" spc="-1" dirty="0"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E6E6E6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73548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</a:tbl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dirty="0"/>
              <a:t>Introduction</a:t>
            </a:r>
          </a:p>
        </p:txBody>
      </p:sp>
      <p:sp>
        <p:nvSpPr>
          <p:cNvPr id="4098" name="Rectangle 2"/>
          <p:cNvSpPr>
            <a:spLocks noGrp="1" noChangeArrowheads="1"/>
          </p:cNvSpPr>
          <p:nvPr>
            <p:ph idx="1"/>
          </p:nvPr>
        </p:nvSpPr>
        <p:spPr>
          <a:xfrm>
            <a:off x="914400" y="1981201"/>
            <a:ext cx="10475383" cy="4113213"/>
          </a:xfrm>
          <a:ln/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GB" dirty="0" smtClean="0">
                <a:ea typeface="ＭＳ Ｐゴシック" pitchFamily="34" charset="-128"/>
              </a:rPr>
              <a:t>This </a:t>
            </a:r>
            <a:r>
              <a:rPr lang="en-GB" dirty="0">
                <a:ea typeface="ＭＳ Ｐゴシック" pitchFamily="34" charset="-128"/>
              </a:rPr>
              <a:t>document contains the report to the IEEE 802 </a:t>
            </a:r>
            <a:r>
              <a:rPr lang="en-GB" dirty="0" smtClean="0">
                <a:ea typeface="ＭＳ Ｐゴシック" pitchFamily="34" charset="-128"/>
              </a:rPr>
              <a:t>LMSC </a:t>
            </a:r>
            <a:r>
              <a:rPr lang="en-GB" dirty="0">
                <a:ea typeface="ＭＳ Ｐゴシック" pitchFamily="34" charset="-128"/>
              </a:rPr>
              <a:t>in support of a request for approval to send IEEE </a:t>
            </a:r>
            <a:r>
              <a:rPr lang="en-GB" dirty="0" smtClean="0">
                <a:ea typeface="ＭＳ Ｐゴシック" pitchFamily="34" charset="-128"/>
              </a:rPr>
              <a:t>P802.15.3RevB/D5 to </a:t>
            </a:r>
            <a:r>
              <a:rPr lang="en-GB" dirty="0" err="1">
                <a:ea typeface="ＭＳ Ｐゴシック" pitchFamily="34" charset="-128"/>
              </a:rPr>
              <a:t>RevCom</a:t>
            </a:r>
            <a:r>
              <a:rPr lang="en-GB" dirty="0" smtClean="0">
                <a:ea typeface="ＭＳ Ｐゴシック" pitchFamily="34" charset="-128"/>
              </a:rPr>
              <a:t>.</a:t>
            </a:r>
          </a:p>
          <a:p>
            <a:pPr marL="343080" indent="-342000">
              <a:spcBef>
                <a:spcPts val="601"/>
              </a:spcBef>
              <a:buFont typeface="Arial"/>
              <a:buChar char="•"/>
            </a:pPr>
            <a:r>
              <a:rPr lang="en-US" spc="-1" dirty="0">
                <a:ea typeface="ＭＳ Ｐゴシック"/>
              </a:rPr>
              <a:t>The WG motion to request</a:t>
            </a:r>
            <a:r>
              <a:rPr lang="en-US" spc="-1" dirty="0">
                <a:solidFill>
                  <a:srgbClr val="FF0000"/>
                </a:solidFill>
                <a:ea typeface="ＭＳ Ｐゴシック"/>
              </a:rPr>
              <a:t> </a:t>
            </a:r>
            <a:r>
              <a:rPr lang="en-US" spc="-1" dirty="0" smtClean="0">
                <a:solidFill>
                  <a:schemeClr val="tx1"/>
                </a:solidFill>
                <a:ea typeface="ＭＳ Ｐゴシック"/>
              </a:rPr>
              <a:t>unconditional</a:t>
            </a:r>
            <a:r>
              <a:rPr lang="en-US" spc="-1" dirty="0" smtClean="0">
                <a:ea typeface="ＭＳ Ｐゴシック"/>
              </a:rPr>
              <a:t> </a:t>
            </a:r>
            <a:r>
              <a:rPr lang="en-US" spc="-1" dirty="0">
                <a:ea typeface="ＭＳ Ｐゴシック"/>
              </a:rPr>
              <a:t>approval was approved during the </a:t>
            </a:r>
            <a:r>
              <a:rPr lang="en-US" spc="-1" dirty="0" smtClean="0">
                <a:solidFill>
                  <a:schemeClr val="tx1"/>
                </a:solidFill>
                <a:ea typeface="ＭＳ Ｐゴシック"/>
              </a:rPr>
              <a:t>May</a:t>
            </a:r>
            <a:r>
              <a:rPr lang="en-US" spc="-1" dirty="0" smtClean="0">
                <a:ea typeface="ＭＳ Ｐゴシック"/>
              </a:rPr>
              <a:t> </a:t>
            </a:r>
            <a:r>
              <a:rPr lang="en-US" spc="-1" dirty="0">
                <a:ea typeface="ＭＳ Ｐゴシック"/>
              </a:rPr>
              <a:t>session of the 802.15 working group on </a:t>
            </a:r>
            <a:r>
              <a:rPr lang="en-US" spc="-1" dirty="0" smtClean="0">
                <a:solidFill>
                  <a:schemeClr val="tx1"/>
                </a:solidFill>
                <a:ea typeface="ＭＳ Ｐゴシック"/>
              </a:rPr>
              <a:t>18 May 2023</a:t>
            </a:r>
            <a:r>
              <a:rPr lang="en-US" spc="-1" dirty="0" smtClean="0">
                <a:ea typeface="ＭＳ Ｐゴシック"/>
              </a:rPr>
              <a:t>.</a:t>
            </a:r>
            <a:endParaRPr lang="en-US" b="0" spc="-1" dirty="0">
              <a:latin typeface="Arial"/>
            </a:endParaRPr>
          </a:p>
          <a:p>
            <a:pPr marL="800280" lvl="1" indent="-342000">
              <a:spcBef>
                <a:spcPts val="499"/>
              </a:spcBef>
              <a:buFont typeface="Arial"/>
              <a:buChar char="•"/>
            </a:pPr>
            <a:r>
              <a:rPr lang="en-US" spc="-1" dirty="0">
                <a:ea typeface="ＭＳ Ｐゴシック"/>
              </a:rPr>
              <a:t>Passed in the Working </a:t>
            </a:r>
            <a:r>
              <a:rPr lang="en-US" spc="-1" dirty="0">
                <a:solidFill>
                  <a:schemeClr val="tx1"/>
                </a:solidFill>
                <a:ea typeface="ＭＳ Ｐゴシック"/>
              </a:rPr>
              <a:t>Group  </a:t>
            </a:r>
            <a:r>
              <a:rPr lang="en-US" spc="-1" dirty="0" smtClean="0">
                <a:solidFill>
                  <a:schemeClr val="tx1"/>
                </a:solidFill>
                <a:ea typeface="ＭＳ Ｐゴシック"/>
              </a:rPr>
              <a:t>31 </a:t>
            </a:r>
            <a:r>
              <a:rPr lang="en-US" spc="-1" dirty="0">
                <a:solidFill>
                  <a:schemeClr val="tx1"/>
                </a:solidFill>
                <a:ea typeface="ＭＳ Ｐゴシック"/>
              </a:rPr>
              <a:t>yes, </a:t>
            </a:r>
            <a:r>
              <a:rPr lang="en-US" spc="-1" dirty="0" smtClean="0">
                <a:solidFill>
                  <a:schemeClr val="tx1"/>
                </a:solidFill>
                <a:ea typeface="ＭＳ Ｐゴシック"/>
              </a:rPr>
              <a:t>0 </a:t>
            </a:r>
            <a:r>
              <a:rPr lang="en-US" spc="-1" dirty="0">
                <a:solidFill>
                  <a:schemeClr val="tx1"/>
                </a:solidFill>
                <a:ea typeface="ＭＳ Ｐゴシック"/>
              </a:rPr>
              <a:t>no, </a:t>
            </a:r>
            <a:r>
              <a:rPr lang="en-US" spc="-1" dirty="0" smtClean="0">
                <a:solidFill>
                  <a:schemeClr val="tx1"/>
                </a:solidFill>
                <a:ea typeface="ＭＳ Ｐゴシック"/>
              </a:rPr>
              <a:t>2 </a:t>
            </a:r>
            <a:r>
              <a:rPr lang="en-US" spc="-1" dirty="0" smtClean="0">
                <a:solidFill>
                  <a:schemeClr val="tx1"/>
                </a:solidFill>
                <a:ea typeface="ＭＳ Ｐゴシック"/>
              </a:rPr>
              <a:t>abstain</a:t>
            </a:r>
            <a:endParaRPr lang="en-GB" dirty="0" smtClean="0">
              <a:solidFill>
                <a:schemeClr val="tx1"/>
              </a:solidFill>
              <a:ea typeface="ＭＳ Ｐゴシック" pitchFamily="34" charset="-128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351F4386-A5E2-41A1-B4D0-BE653C929E06}" type="slidenum">
              <a:rPr lang="en-GB"/>
              <a:pPr/>
              <a:t>2</a:t>
            </a:fld>
            <a:endParaRPr lang="en-GB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03BE0662-342D-0047-B893-C7F52E87D0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Status Summary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3410BB9F-DF7D-7B4D-B27C-54DBD5030D8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The </a:t>
            </a:r>
            <a:r>
              <a:rPr lang="en-US" dirty="0" smtClean="0"/>
              <a:t>P802.15.3RevB </a:t>
            </a:r>
            <a:r>
              <a:rPr lang="en-US" dirty="0"/>
              <a:t>Draft went through </a:t>
            </a:r>
            <a:r>
              <a:rPr lang="en-US" dirty="0" smtClean="0"/>
              <a:t>two (re)circulations in SA Ballot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 smtClean="0"/>
              <a:t>Draft P802.15.3RevB/D4 </a:t>
            </a:r>
            <a:r>
              <a:rPr lang="en-US" dirty="0"/>
              <a:t>achieved &gt; 75% needed for an approved draft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 smtClean="0"/>
              <a:t>The WG has </a:t>
            </a:r>
            <a:r>
              <a:rPr lang="en-US" dirty="0"/>
              <a:t>resolved </a:t>
            </a:r>
            <a:r>
              <a:rPr lang="de-DE" dirty="0" smtClean="0"/>
              <a:t>90</a:t>
            </a:r>
            <a:r>
              <a:rPr lang="en-US" dirty="0" smtClean="0"/>
              <a:t> </a:t>
            </a:r>
            <a:r>
              <a:rPr lang="en-US" dirty="0"/>
              <a:t>comments received on drafts </a:t>
            </a:r>
            <a:r>
              <a:rPr lang="en-US" dirty="0" smtClean="0"/>
              <a:t>P802.15.3mb/D4 and D5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 smtClean="0"/>
              <a:t>List of all resolved comments:</a:t>
            </a:r>
          </a:p>
          <a:p>
            <a:pPr marL="457200" lvl="1" indent="0"/>
            <a:r>
              <a:rPr lang="en-US" dirty="0">
                <a:solidFill>
                  <a:srgbClr val="FF0000"/>
                </a:solidFill>
                <a:hlinkClick r:id="rId2"/>
              </a:rPr>
              <a:t>https://</a:t>
            </a:r>
            <a:r>
              <a:rPr lang="en-US" dirty="0" smtClean="0">
                <a:solidFill>
                  <a:srgbClr val="FF0000"/>
                </a:solidFill>
                <a:hlinkClick r:id="rId2"/>
              </a:rPr>
              <a:t>mentor.ieee.org/802.15/dcn/23/15-23-0222-01-03ma-p802-15-3-sa-ballot-collected-comments.xlsx</a:t>
            </a:r>
            <a:r>
              <a:rPr lang="en-US" dirty="0" smtClean="0">
                <a:solidFill>
                  <a:srgbClr val="FF0000"/>
                </a:solidFill>
              </a:rPr>
              <a:t>  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7329993B-0BD8-FE40-998A-4BA4FD54811C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75752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3E1ECFE0-2F48-DE41-A09C-D98670D2851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4</a:t>
            </a:fld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="" xmlns:a16="http://schemas.microsoft.com/office/drawing/2014/main" id="{2773DD9D-4101-AC4C-9CBD-F55B37A9B279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0" y="685801"/>
            <a:ext cx="12192000" cy="582960"/>
          </a:xfrm>
        </p:spPr>
        <p:txBody>
          <a:bodyPr/>
          <a:lstStyle/>
          <a:p>
            <a:r>
              <a:rPr lang="en-GB" dirty="0" smtClean="0">
                <a:ea typeface="ＭＳ Ｐゴシック" pitchFamily="34" charset="-128"/>
              </a:rPr>
              <a:t>P802.15.3RevB SA Ballot Results</a:t>
            </a:r>
            <a:endParaRPr lang="en-US" dirty="0"/>
          </a:p>
        </p:txBody>
      </p:sp>
      <p:graphicFrame>
        <p:nvGraphicFramePr>
          <p:cNvPr id="7" name="Table 6">
            <a:extLst>
              <a:ext uri="{FF2B5EF4-FFF2-40B4-BE49-F238E27FC236}">
                <a16:creationId xmlns="" xmlns:a16="http://schemas.microsoft.com/office/drawing/2014/main" id="{A8D5A3CE-0519-484A-AF51-C2E8DAC5EC4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24444528"/>
              </p:ext>
            </p:extLst>
          </p:nvPr>
        </p:nvGraphicFramePr>
        <p:xfrm>
          <a:off x="335360" y="1412776"/>
          <a:ext cx="11449271" cy="2707558"/>
        </p:xfrm>
        <a:graphic>
          <a:graphicData uri="http://schemas.openxmlformats.org/drawingml/2006/table">
            <a:tbl>
              <a:tblPr firstRow="1" bandRow="1">
                <a:tableStyleId>{ED083AE6-46FA-4A59-8FB0-9F97EB10719F}</a:tableStyleId>
              </a:tblPr>
              <a:tblGrid>
                <a:gridCol w="648072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728192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2612338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526348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718283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718283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  <a:gridCol w="538712">
                  <a:extLst>
                    <a:ext uri="{9D8B030D-6E8A-4147-A177-3AD203B41FA5}">
                      <a16:colId xmlns="" xmlns:a16="http://schemas.microsoft.com/office/drawing/2014/main" val="20006"/>
                    </a:ext>
                  </a:extLst>
                </a:gridCol>
                <a:gridCol w="534840">
                  <a:extLst>
                    <a:ext uri="{9D8B030D-6E8A-4147-A177-3AD203B41FA5}">
                      <a16:colId xmlns="" xmlns:a16="http://schemas.microsoft.com/office/drawing/2014/main" val="20007"/>
                    </a:ext>
                  </a:extLst>
                </a:gridCol>
                <a:gridCol w="538712">
                  <a:extLst>
                    <a:ext uri="{9D8B030D-6E8A-4147-A177-3AD203B41FA5}">
                      <a16:colId xmlns="" xmlns:a16="http://schemas.microsoft.com/office/drawing/2014/main" val="20008"/>
                    </a:ext>
                  </a:extLst>
                </a:gridCol>
                <a:gridCol w="628497">
                  <a:extLst>
                    <a:ext uri="{9D8B030D-6E8A-4147-A177-3AD203B41FA5}">
                      <a16:colId xmlns="" xmlns:a16="http://schemas.microsoft.com/office/drawing/2014/main" val="20009"/>
                    </a:ext>
                  </a:extLst>
                </a:gridCol>
                <a:gridCol w="536915">
                  <a:extLst>
                    <a:ext uri="{9D8B030D-6E8A-4147-A177-3AD203B41FA5}">
                      <a16:colId xmlns="" xmlns:a16="http://schemas.microsoft.com/office/drawing/2014/main" val="20010"/>
                    </a:ext>
                  </a:extLst>
                </a:gridCol>
                <a:gridCol w="720079">
                  <a:extLst>
                    <a:ext uri="{9D8B030D-6E8A-4147-A177-3AD203B41FA5}">
                      <a16:colId xmlns="" xmlns:a16="http://schemas.microsoft.com/office/drawing/2014/main" val="20011"/>
                    </a:ext>
                  </a:extLst>
                </a:gridCol>
              </a:tblGrid>
              <a:tr h="108012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(Re) circulation</a:t>
                      </a:r>
                      <a:endParaRPr kumimoji="0" lang="en-GB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vert="eaVert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Ballot Close Date</a:t>
                      </a:r>
                      <a:endParaRPr kumimoji="0" lang="en-GB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Document / draft number</a:t>
                      </a:r>
                      <a:endParaRPr kumimoji="0" lang="en-GB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Ballot Type</a:t>
                      </a:r>
                      <a:endParaRPr kumimoji="0" lang="en-GB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Ballot Group Members</a:t>
                      </a:r>
                      <a:endParaRPr kumimoji="0" lang="en-GB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vert="eaVert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Return</a:t>
                      </a:r>
                      <a:endParaRPr kumimoji="0" lang="en-GB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vert="eaVert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%Return</a:t>
                      </a:r>
                      <a:endParaRPr kumimoji="0" lang="en-GB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vert="eaVert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Abstain</a:t>
                      </a:r>
                      <a:endParaRPr kumimoji="0" lang="en-GB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vert="eaVert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%Abstain</a:t>
                      </a:r>
                      <a:endParaRPr kumimoji="0" lang="en-GB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vert="eaVert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Approve</a:t>
                      </a:r>
                      <a:endParaRPr kumimoji="0" lang="en-GB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vert="eaVert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Disapprove</a:t>
                      </a:r>
                      <a:endParaRPr kumimoji="0" lang="en-GB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vert="eaVert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%Approve</a:t>
                      </a:r>
                      <a:endParaRPr kumimoji="0" lang="en-GB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vert="eaVert" anchor="ctr" horzOverflow="overflow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617984">
                <a:tc>
                  <a:txBody>
                    <a:bodyPr/>
                    <a:lstStyle/>
                    <a:p>
                      <a:pPr algn="ctr"/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Initial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13 Mar 2023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P802.15.13/D4</a:t>
                      </a:r>
                      <a:endParaRPr lang="en-US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Initial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106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80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75%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10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12%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68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97%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491294">
                <a:tc>
                  <a:txBody>
                    <a:bodyPr/>
                    <a:lstStyle/>
                    <a:p>
                      <a:pPr algn="ctr"/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R1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07 Apr 2023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P802.15.3RevB/D5</a:t>
                      </a:r>
                      <a:endParaRPr lang="en-US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Recirculation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106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  <a:p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86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81%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10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11%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76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0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100%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491294">
                <a:tc gridSpan="4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Aggregate </a:t>
                      </a:r>
                      <a:r>
                        <a:rPr kumimoji="0" lang="en-US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Vote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106</a:t>
                      </a:r>
                      <a:endParaRPr kumimoji="0" lang="en-US" sz="1400" b="1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86</a:t>
                      </a:r>
                      <a:endParaRPr kumimoji="0" lang="en-US" sz="1400" b="1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85%</a:t>
                      </a:r>
                      <a:endParaRPr kumimoji="0" lang="en-US" sz="1400" b="1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10</a:t>
                      </a:r>
                      <a:endParaRPr kumimoji="0" lang="en-US" sz="1400" b="1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11%</a:t>
                      </a:r>
                      <a:endParaRPr kumimoji="0" lang="en-US" sz="1400" b="1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76</a:t>
                      </a:r>
                      <a:endParaRPr kumimoji="0" lang="en-US" sz="1400" b="1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0</a:t>
                      </a:r>
                      <a:endParaRPr kumimoji="0" lang="en-US" sz="1400" b="1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100%</a:t>
                      </a:r>
                      <a:endParaRPr kumimoji="0" lang="en-US" sz="1400" b="1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24759849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53208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="" xmlns:a16="http://schemas.microsoft.com/office/drawing/2014/main" id="{B03842A8-B690-E941-A8D1-30EF0D4765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685801"/>
            <a:ext cx="12192000" cy="726975"/>
          </a:xfrm>
        </p:spPr>
        <p:txBody>
          <a:bodyPr/>
          <a:lstStyle/>
          <a:p>
            <a:r>
              <a:rPr lang="en-GB" dirty="0" smtClean="0">
                <a:solidFill>
                  <a:schemeClr val="tx1"/>
                </a:solidFill>
                <a:ea typeface="ＭＳ Ｐゴシック" pitchFamily="34" charset="-128"/>
              </a:rPr>
              <a:t>P802.15.13 SA </a:t>
            </a:r>
            <a:r>
              <a:rPr lang="en-GB" dirty="0">
                <a:solidFill>
                  <a:schemeClr val="tx1"/>
                </a:solidFill>
                <a:ea typeface="ＭＳ Ｐゴシック" pitchFamily="34" charset="-128"/>
              </a:rPr>
              <a:t>Ballot </a:t>
            </a:r>
            <a:r>
              <a:rPr lang="en-GB" dirty="0" smtClean="0">
                <a:solidFill>
                  <a:schemeClr val="tx1"/>
                </a:solidFill>
                <a:ea typeface="ＭＳ Ｐゴシック" pitchFamily="34" charset="-128"/>
              </a:rPr>
              <a:t>Comments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175E95E4-ECC2-414A-9B7D-C93C188BF657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F5D8E26B-7BCF-4D25-9C89-0168A6618F18}" type="slidenum">
              <a:rPr lang="en-GB" smtClean="0"/>
              <a:pPr/>
              <a:t>5</a:t>
            </a:fld>
            <a:endParaRPr lang="en-GB"/>
          </a:p>
        </p:txBody>
      </p:sp>
      <p:graphicFrame>
        <p:nvGraphicFramePr>
          <p:cNvPr id="8" name="Table 7">
            <a:extLst>
              <a:ext uri="{FF2B5EF4-FFF2-40B4-BE49-F238E27FC236}">
                <a16:creationId xmlns="" xmlns:a16="http://schemas.microsoft.com/office/drawing/2014/main" id="{2B08D061-F5D4-4246-AA41-02F06B62EF0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74084093"/>
              </p:ext>
            </p:extLst>
          </p:nvPr>
        </p:nvGraphicFramePr>
        <p:xfrm>
          <a:off x="2639616" y="1477043"/>
          <a:ext cx="6768752" cy="2357345"/>
        </p:xfrm>
        <a:graphic>
          <a:graphicData uri="http://schemas.openxmlformats.org/drawingml/2006/table">
            <a:tbl>
              <a:tblPr firstRow="1" bandRow="1">
                <a:tableStyleId>{ED083AE6-46FA-4A59-8FB0-9F97EB10719F}</a:tableStyleId>
              </a:tblPr>
              <a:tblGrid>
                <a:gridCol w="902158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482289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2080049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2304256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</a:tblGrid>
              <a:tr h="89013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(Re) circulation</a:t>
                      </a:r>
                      <a:endParaRPr kumimoji="0" lang="en-GB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vert="eaVert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Ballot Close Date</a:t>
                      </a:r>
                      <a:endParaRPr kumimoji="0" lang="en-GB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Document / draft number</a:t>
                      </a:r>
                      <a:endParaRPr kumimoji="0" lang="en-GB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Total Comments</a:t>
                      </a:r>
                      <a:endParaRPr kumimoji="0" lang="en-GB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489070">
                <a:tc>
                  <a:txBody>
                    <a:bodyPr/>
                    <a:lstStyle/>
                    <a:p>
                      <a:pPr algn="ctr"/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Initial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13 Mar 2023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P802.15.13/D4</a:t>
                      </a:r>
                      <a:endParaRPr lang="en-US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87 (55 T, 29 E, 3 G)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489070">
                <a:tc>
                  <a:txBody>
                    <a:bodyPr/>
                    <a:lstStyle/>
                    <a:p>
                      <a:pPr algn="ctr"/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R1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07 Apr 2023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P802.15.13/D5</a:t>
                      </a:r>
                      <a:endParaRPr lang="en-US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400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3 (2 T, 1E)</a:t>
                      </a:r>
                      <a:endParaRPr lang="en-US" sz="1400" kern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489070">
                <a:tc gridSpan="3">
                  <a:txBody>
                    <a:bodyPr/>
                    <a:lstStyle/>
                    <a:p>
                      <a:pPr algn="ctr"/>
                      <a:r>
                        <a:rPr kumimoji="0" lang="en-US" sz="1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Total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90 (57 T, 30E, 3 G)</a:t>
                      </a:r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260089997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28597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2198687" y="332601"/>
            <a:ext cx="7772400" cy="1066800"/>
          </a:xfrm>
        </p:spPr>
        <p:txBody>
          <a:bodyPr/>
          <a:lstStyle/>
          <a:p>
            <a:r>
              <a:rPr lang="en-GB" dirty="0"/>
              <a:t>Mandatory Coordination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220913" y="332602"/>
            <a:ext cx="942566" cy="276999"/>
          </a:xfrm>
        </p:spPr>
        <p:txBody>
          <a:bodyPr/>
          <a:lstStyle/>
          <a:p>
            <a:pPr>
              <a:defRPr/>
            </a:pPr>
            <a:r>
              <a:rPr lang="en-US" altLang="ko-KR"/>
              <a:t>April 2021</a:t>
            </a:r>
            <a:endParaRPr lang="en-US" altLang="ko-K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DD3B9A4B-4D42-4642-8694-CB378EB0C873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  <p:graphicFrame>
        <p:nvGraphicFramePr>
          <p:cNvPr id="10" name="Group 4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41817937"/>
              </p:ext>
            </p:extLst>
          </p:nvPr>
        </p:nvGraphicFramePr>
        <p:xfrm>
          <a:off x="1703512" y="1268760"/>
          <a:ext cx="10010026" cy="4114870"/>
        </p:xfrm>
        <a:graphic>
          <a:graphicData uri="http://schemas.openxmlformats.org/drawingml/2006/table">
            <a:tbl>
              <a:tblPr/>
              <a:tblGrid>
                <a:gridCol w="3455966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050265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2610034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2893761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</a:tblGrid>
              <a:tr h="665192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/>
                      </a:r>
                      <a:br>
                        <a:rPr kumimoji="0" lang="en-GB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</a:br>
                      <a:r>
                        <a:rPr kumimoji="0" lang="en-GB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Coordination Entity</a:t>
                      </a:r>
                    </a:p>
                  </a:txBody>
                  <a:tcPr marT="45727" marB="4572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/>
                      </a:r>
                      <a:br>
                        <a:rPr kumimoji="0" lang="en-GB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</a:br>
                      <a:r>
                        <a:rPr kumimoji="0" lang="en-GB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Draft</a:t>
                      </a: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/>
                      </a:r>
                      <a:br>
                        <a:rPr kumimoji="0" lang="en-GB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</a:br>
                      <a:r>
                        <a:rPr kumimoji="0" lang="en-GB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Date</a:t>
                      </a: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/>
                      </a:r>
                      <a:br>
                        <a:rPr kumimoji="0" lang="en-GB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</a:br>
                      <a:r>
                        <a:rPr kumimoji="0" lang="en-GB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Status</a:t>
                      </a: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622936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IEEE-SA Editorial </a:t>
                      </a:r>
                      <a:br>
                        <a:rPr kumimoji="0" lang="en-GB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</a:br>
                      <a:r>
                        <a:rPr kumimoji="0" lang="en-GB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(MEC)</a:t>
                      </a:r>
                    </a:p>
                  </a:txBody>
                  <a:tcPr marT="45727" marB="4572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D02</a:t>
                      </a:r>
                      <a:endParaRPr kumimoji="0" lang="en-GB" sz="2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952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8 January 2023</a:t>
                      </a:r>
                      <a:endParaRPr kumimoji="0" lang="en-GB" sz="2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All comments were resolved</a:t>
                      </a:r>
                      <a:endParaRPr kumimoji="0" lang="en-GB" sz="2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1164609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Registration Authority Committee (RAC</a:t>
                      </a:r>
                      <a:r>
                        <a:rPr kumimoji="0" lang="en-GB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)</a:t>
                      </a:r>
                      <a:endParaRPr kumimoji="0" lang="en-GB" sz="2000" b="0" i="0" u="none" strike="noStrike" cap="none" normalizeH="0" baseline="300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7" marB="4572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D05</a:t>
                      </a:r>
                      <a:endParaRPr kumimoji="0" lang="en-GB" sz="2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952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7 April 2023</a:t>
                      </a:r>
                      <a:endParaRPr kumimoji="0" lang="en-GB" sz="2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Editorial change can be made during publication, confirmed by SA Staff</a:t>
                      </a:r>
                      <a:endParaRPr kumimoji="0" lang="en-GB" sz="2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812371757"/>
                  </a:ext>
                </a:extLst>
              </a:tr>
              <a:tr h="665192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Quantities, Units and Letter Symbols  (SCC14)</a:t>
                      </a:r>
                    </a:p>
                  </a:txBody>
                  <a:tcPr marT="45727" marB="4572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2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2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Not required</a:t>
                      </a:r>
                      <a:endParaRPr kumimoji="0" lang="en-GB" sz="2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666419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Terms and Definitions (SCC10)</a:t>
                      </a:r>
                    </a:p>
                  </a:txBody>
                  <a:tcPr marT="45727" marB="4572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2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2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Not required</a:t>
                      </a:r>
                      <a:endParaRPr kumimoji="0" lang="en-GB" sz="2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3" name="Rechteck 2"/>
          <p:cNvSpPr/>
          <p:nvPr/>
        </p:nvSpPr>
        <p:spPr>
          <a:xfrm>
            <a:off x="335360" y="5570766"/>
            <a:ext cx="1202533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/>
            <a:r>
              <a:rPr lang="en-US" dirty="0">
                <a:solidFill>
                  <a:schemeClr val="tx1"/>
                </a:solidFill>
              </a:rPr>
              <a:t>Final </a:t>
            </a:r>
            <a:r>
              <a:rPr lang="en-US" dirty="0" smtClean="0">
                <a:solidFill>
                  <a:schemeClr val="tx1"/>
                </a:solidFill>
              </a:rPr>
              <a:t>MEC report: </a:t>
            </a:r>
            <a:r>
              <a:rPr lang="en-US" dirty="0">
                <a:solidFill>
                  <a:schemeClr val="tx1"/>
                </a:solidFill>
                <a:hlinkClick r:id="rId3"/>
              </a:rPr>
              <a:t>https://</a:t>
            </a:r>
            <a:r>
              <a:rPr lang="en-US" dirty="0" smtClean="0">
                <a:solidFill>
                  <a:schemeClr val="tx1"/>
                </a:solidFill>
                <a:hlinkClick r:id="rId3"/>
              </a:rPr>
              <a:t>mentor.ieee.org/802.15/dcn/23/15-23-0225-00-03ma-802-15-3revb-mec-review.pdf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881685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47528" y="620687"/>
            <a:ext cx="8496944" cy="778713"/>
          </a:xfrm>
        </p:spPr>
        <p:txBody>
          <a:bodyPr/>
          <a:lstStyle/>
          <a:p>
            <a:r>
              <a:rPr lang="en-GB" dirty="0">
                <a:ea typeface="ＭＳ Ｐゴシック" pitchFamily="34" charset="-128"/>
              </a:rPr>
              <a:t>Unsatisfied MBS comments by commenter</a:t>
            </a:r>
            <a:endParaRPr lang="en-CA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94649320"/>
              </p:ext>
            </p:extLst>
          </p:nvPr>
        </p:nvGraphicFramePr>
        <p:xfrm>
          <a:off x="839416" y="1700808"/>
          <a:ext cx="10513168" cy="3139283"/>
        </p:xfrm>
        <a:graphic>
          <a:graphicData uri="http://schemas.openxmlformats.org/drawingml/2006/table">
            <a:tbl>
              <a:tblPr firstRow="1" bandRow="1">
                <a:tableStyleId>{ED083AE6-46FA-4A59-8FB0-9F97EB10719F}</a:tableStyleId>
              </a:tblPr>
              <a:tblGrid>
                <a:gridCol w="12076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30446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8803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8352928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360040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</a:tblGrid>
              <a:tr h="838200"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Voter</a:t>
                      </a:r>
                      <a:endParaRPr kumimoji="0" lang="en-GB" sz="12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T="45711" marB="45711" anchor="ctr" horzOverflow="overflow"/>
                </a:tc>
                <a:tc>
                  <a:txBody>
                    <a:bodyPr/>
                    <a:lstStyle/>
                    <a:p>
                      <a:pPr marL="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ko-KR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Initial </a:t>
                      </a:r>
                    </a:p>
                  </a:txBody>
                  <a:tcPr marT="45711" marB="45711" vert="vert" horzOverflow="overflow"/>
                </a:tc>
                <a:tc>
                  <a:txBody>
                    <a:bodyPr/>
                    <a:lstStyle/>
                    <a:p>
                      <a:pPr marL="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ko-KR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</a:t>
                      </a:r>
                      <a:r>
                        <a:rPr kumimoji="0" lang="en-GB" altLang="ko-KR" sz="1200" b="1" i="0" u="none" strike="noStrike" kern="1200" cap="none" normalizeH="0" baseline="30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st</a:t>
                      </a:r>
                      <a:r>
                        <a:rPr kumimoji="0" lang="en-GB" altLang="ko-KR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Rec</a:t>
                      </a:r>
                    </a:p>
                  </a:txBody>
                  <a:tcPr marT="45711" marB="45711" vert="vert" horzOverflow="overflow"/>
                </a:tc>
                <a:tc>
                  <a:txBody>
                    <a:bodyPr/>
                    <a:lstStyle/>
                    <a:p>
                      <a:pPr marL="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Comment</a:t>
                      </a:r>
                      <a:endParaRPr kumimoji="0" lang="en-GB" altLang="ko-KR" sz="12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T="45711" marB="45711" anchor="ctr" horzOverflow="overflow"/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Total</a:t>
                      </a: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11" marB="45711" vert="vert" horzOverflow="overflow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533400"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b="0" i="0" u="none" strike="noStrike">
                          <a:effectLst/>
                          <a:latin typeface="Arial" panose="020B0604020202020204" pitchFamily="34" charset="0"/>
                        </a:rPr>
                        <a:t>Thomas, Angela</a:t>
                      </a: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0</a:t>
                      </a: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2</a:t>
                      </a:r>
                      <a:endParaRPr kumimoji="0" lang="en-GB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Topic</a:t>
                      </a: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: Assignment of Address Block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Latest comment:</a:t>
                      </a: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 “The RA assigns the address block but not the EUI-48.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Disposition Status: </a:t>
                      </a: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REJECTED</a:t>
                      </a:r>
                      <a:b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</a:b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Disposition Detail:</a:t>
                      </a: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 </a:t>
                      </a: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This is an editorial change, and it has been confirmed by the IEEE SA editorial staff that the change can be made during publication.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Topic</a:t>
                      </a: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: Reference to IEEE 802-2014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Latest comment:</a:t>
                      </a: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 “IEEE </a:t>
                      </a:r>
                      <a:r>
                        <a:rPr kumimoji="0" lang="en-US" sz="12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Std</a:t>
                      </a: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 802-2014 will soon be obsolete.”.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Disposition Status</a:t>
                      </a:r>
                      <a:r>
                        <a:rPr kumimoji="0" lang="en-US" sz="1200" b="1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: </a:t>
                      </a:r>
                      <a:r>
                        <a:rPr kumimoji="0" lang="en-US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REJECTED</a:t>
                      </a: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/>
                      </a:r>
                      <a:b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</a:b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Disposition Detail:</a:t>
                      </a: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 This is an editorial change, and it has been confirmed by the IEEE SA editorial staff that the change can be made during publication.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2</a:t>
                      </a: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8084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1" dirty="0">
                          <a:latin typeface="Calibri" panose="020F0502020204030204" pitchFamily="34" charset="0"/>
                        </a:rPr>
                        <a:t>Total</a:t>
                      </a:r>
                      <a:endParaRPr lang="ko-KR" altLang="en-US" sz="1200" b="1" dirty="0">
                        <a:latin typeface="Calibri" panose="020F0502020204030204" pitchFamily="34" charset="0"/>
                      </a:endParaRPr>
                    </a:p>
                  </a:txBody>
                  <a:tcPr marL="9525" marR="9525" marT="9525" marB="9525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0</a:t>
                      </a: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2</a:t>
                      </a:r>
                      <a:endParaRPr kumimoji="0" lang="en-GB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2</a:t>
                      </a: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</a:tbl>
          </a:graphicData>
        </a:graphic>
      </p:graphicFrame>
      <p:sp>
        <p:nvSpPr>
          <p:cNvPr id="11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5868989" y="6475413"/>
            <a:ext cx="530225" cy="182562"/>
          </a:xfrm>
        </p:spPr>
        <p:txBody>
          <a:bodyPr/>
          <a:lstStyle/>
          <a:p>
            <a:r>
              <a:rPr lang="en-CA" dirty="0"/>
              <a:t>Slide </a:t>
            </a:r>
            <a:fld id="{04DB4A89-15C8-4E45-B125-5017FF6EA3AB}" type="slidenum">
              <a:rPr lang="en-CA" smtClean="0"/>
              <a:pPr/>
              <a:t>7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795919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2247900" y="476671"/>
            <a:ext cx="7772400" cy="781697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IEEE P802.15.RevB </a:t>
            </a:r>
            <a:r>
              <a:rPr lang="en-US" dirty="0" smtClean="0"/>
              <a:t>Timeline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220913" y="332602"/>
            <a:ext cx="942566" cy="276999"/>
          </a:xfrm>
        </p:spPr>
        <p:txBody>
          <a:bodyPr/>
          <a:lstStyle/>
          <a:p>
            <a:pPr>
              <a:defRPr/>
            </a:pPr>
            <a:r>
              <a:rPr lang="en-US" altLang="ko-KR"/>
              <a:t>April 2021</a:t>
            </a:r>
            <a:endParaRPr lang="en-US" altLang="ko-K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DD3B9A4B-4D42-4642-8694-CB378EB0C873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  <p:graphicFrame>
        <p:nvGraphicFramePr>
          <p:cNvPr id="10" name="Group 4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6101843"/>
              </p:ext>
            </p:extLst>
          </p:nvPr>
        </p:nvGraphicFramePr>
        <p:xfrm>
          <a:off x="1924050" y="1150421"/>
          <a:ext cx="9716566" cy="4874808"/>
        </p:xfrm>
        <a:graphic>
          <a:graphicData uri="http://schemas.openxmlformats.org/drawingml/2006/table">
            <a:tbl>
              <a:tblPr/>
              <a:tblGrid>
                <a:gridCol w="7330802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2385764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</a:tblGrid>
              <a:tr h="350586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Event</a:t>
                      </a:r>
                    </a:p>
                  </a:txBody>
                  <a:tcPr marT="45727" marB="4572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Date</a:t>
                      </a: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60183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Initial SA </a:t>
                      </a:r>
                      <a:r>
                        <a:rPr kumimoji="0" lang="en-GB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Ballot (30 day ballot)</a:t>
                      </a:r>
                    </a:p>
                  </a:txBody>
                  <a:tcPr marT="45727" marB="4572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 Feb 2023 -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13 Mar 2023</a:t>
                      </a: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447050163"/>
                  </a:ext>
                </a:extLst>
              </a:tr>
              <a:tr h="480980"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TG </a:t>
                      </a:r>
                      <a:r>
                        <a:rPr kumimoji="0" lang="en-US" sz="1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Comment Response </a:t>
                      </a:r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Complete (P802.15.13-D4)</a:t>
                      </a:r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T="45727" marB="4572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 Mar 2023</a:t>
                      </a:r>
                      <a:endParaRPr kumimoji="0" lang="en-GB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44388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Final SA </a:t>
                      </a:r>
                      <a:r>
                        <a:rPr kumimoji="0" lang="en-US" sz="1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Ballot Recirculation on </a:t>
                      </a:r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P802.15.13-D5 </a:t>
                      </a:r>
                      <a:r>
                        <a:rPr kumimoji="0" lang="en-US" sz="1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(</a:t>
                      </a:r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15-day </a:t>
                      </a:r>
                      <a:r>
                        <a:rPr kumimoji="0" lang="en-US" sz="1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ballot)</a:t>
                      </a:r>
                      <a:endParaRPr kumimoji="0" lang="en-GB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7" marB="4572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23 Mar 2023 – 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 April 2023</a:t>
                      </a:r>
                      <a:endParaRPr kumimoji="0" lang="en-GB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3395534623"/>
                  </a:ext>
                </a:extLst>
              </a:tr>
              <a:tr h="36004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TG comment </a:t>
                      </a:r>
                      <a:r>
                        <a:rPr kumimoji="0" lang="en-GB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resolutions </a:t>
                      </a:r>
                      <a:r>
                        <a:rPr kumimoji="0" lang="en-GB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(P802.15.13-D5)</a:t>
                      </a:r>
                      <a:endParaRPr kumimoji="0" lang="en-GB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7" marB="4572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17 May 2023</a:t>
                      </a:r>
                      <a:endParaRPr kumimoji="0" lang="en-GB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3969084032"/>
                  </a:ext>
                </a:extLst>
              </a:tr>
              <a:tr h="1168589">
                <a:tc>
                  <a:txBody>
                    <a:bodyPr/>
                    <a:lstStyle/>
                    <a:p>
                      <a:pPr marL="1030288" marR="0" lvl="0" indent="-1020763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110288" algn="l"/>
                        </a:tabLst>
                        <a:defRPr/>
                      </a:pPr>
                      <a:r>
                        <a:rPr kumimoji="0" lang="en-US" sz="1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WG </a:t>
                      </a:r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motion  </a:t>
                      </a:r>
                      <a:r>
                        <a:rPr kumimoji="0" lang="en-US" sz="1400" b="0" i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“</a:t>
                      </a:r>
                      <a:r>
                        <a:rPr lang="en-US" sz="1400" i="1" dirty="0" smtClean="0">
                          <a:latin typeface="+mn-lt"/>
                        </a:rPr>
                        <a:t>WG 802.15 has reviewed and approves the CSD 15-21-0477-04-03ma-draft-csd-15-3ma.docx, and the CA document </a:t>
                      </a:r>
                      <a:r>
                        <a:rPr lang="en-US" sz="1400" i="1" dirty="0" smtClean="0">
                          <a:latin typeface="+mn-lt"/>
                        </a:rPr>
                        <a:t>15-22-0462-05-03ma-coexistence-assurance.docand </a:t>
                      </a:r>
                      <a:r>
                        <a:rPr lang="en-US" sz="1400" i="1" dirty="0" smtClean="0">
                          <a:latin typeface="+mn-lt"/>
                        </a:rPr>
                        <a:t>requests unconditional approval from the EC to submit P802-15-3-Rev B-D5.pdf  to </a:t>
                      </a:r>
                      <a:r>
                        <a:rPr kumimoji="0" lang="en-US" sz="1400" b="0" i="1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RevCom</a:t>
                      </a:r>
                      <a:r>
                        <a:rPr kumimoji="0" lang="en-US" sz="1400" b="0" i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”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27" marB="4572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17 May 2023</a:t>
                      </a:r>
                      <a:endParaRPr kumimoji="0" lang="en-GB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530029510"/>
                  </a:ext>
                </a:extLst>
              </a:tr>
              <a:tr h="415499">
                <a:tc>
                  <a:txBody>
                    <a:bodyPr/>
                    <a:lstStyle/>
                    <a:p>
                      <a:pPr marL="9525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Request approval from </a:t>
                      </a:r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LMSC </a:t>
                      </a:r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to forward draft to RevCom</a:t>
                      </a:r>
                    </a:p>
                  </a:txBody>
                  <a:tcPr marT="45727" marB="4572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6 June 2023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414061"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Post to RevCom (submittal deadline)</a:t>
                      </a:r>
                    </a:p>
                  </a:txBody>
                  <a:tcPr marT="45727" marB="4572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19 May 2023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414061"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RevCom meeting </a:t>
                      </a:r>
                    </a:p>
                  </a:txBody>
                  <a:tcPr marT="45727" marB="4572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27-29 June </a:t>
                      </a:r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2023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303079887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88955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Times New Roman"/>
        <a:ea typeface="MS Gothic"/>
        <a:cs typeface=""/>
      </a:majorFont>
      <a:minorFont>
        <a:latin typeface="Times New Roman"/>
        <a:ea typeface="MS Gothic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ea typeface="MS Gothic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ea typeface="MS Gothic" charset="-128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802-11-Submission-16-9.potx" id="{5CD6ABF7-B8BD-443A-9DC0-E5B38AC683DA}" vid="{19A33F2F-E7B4-4D20-A394-337028C24156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601</Words>
  <Application>Microsoft Office PowerPoint</Application>
  <PresentationFormat>Breitbild</PresentationFormat>
  <Paragraphs>178</Paragraphs>
  <Slides>8</Slides>
  <Notes>7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6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8</vt:i4>
      </vt:variant>
    </vt:vector>
  </HeadingPairs>
  <TitlesOfParts>
    <vt:vector size="15" baseType="lpstr">
      <vt:lpstr>Arial Unicode MS</vt:lpstr>
      <vt:lpstr>MS Gothic</vt:lpstr>
      <vt:lpstr>ＭＳ Ｐゴシック</vt:lpstr>
      <vt:lpstr>Arial</vt:lpstr>
      <vt:lpstr>Calibri</vt:lpstr>
      <vt:lpstr>Times New Roman</vt:lpstr>
      <vt:lpstr>Office Theme</vt:lpstr>
      <vt:lpstr>P802.15.3RevB Report to LMSC on Unconditional Approval to go to RevCom</vt:lpstr>
      <vt:lpstr>Introduction</vt:lpstr>
      <vt:lpstr>Status Summary</vt:lpstr>
      <vt:lpstr>P802.15.3RevB SA Ballot Results</vt:lpstr>
      <vt:lpstr>P802.15.13 SA Ballot Comments</vt:lpstr>
      <vt:lpstr>Mandatory Coordination</vt:lpstr>
      <vt:lpstr>Unsatisfied MBS comments by commenter</vt:lpstr>
      <vt:lpstr>IEEE P802.15.RevB Timeline</vt:lpstr>
    </vt:vector>
  </TitlesOfParts>
  <Manager/>
  <Company/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P802.15.13</dc:title>
  <dc:subject/>
  <dc:creator>Pat Kinney</dc:creator>
  <cp:keywords/>
  <dc:description/>
  <cp:lastModifiedBy>Thomas Kuerner</cp:lastModifiedBy>
  <cp:revision>258</cp:revision>
  <cp:lastPrinted>1601-01-01T00:00:00Z</cp:lastPrinted>
  <dcterms:created xsi:type="dcterms:W3CDTF">2019-11-09T15:46:46Z</dcterms:created>
  <dcterms:modified xsi:type="dcterms:W3CDTF">2023-05-18T20:28:14Z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TitusGUID">
    <vt:lpwstr>8cbb5918-7074-460f-8109-a37032fced48</vt:lpwstr>
  </property>
  <property fmtid="{D5CDD505-2E9C-101B-9397-08002B2CF9AE}" pid="3" name="CTP_TimeStamp">
    <vt:lpwstr>2020-02-02 19:26:57Z</vt:lpwstr>
  </property>
  <property fmtid="{D5CDD505-2E9C-101B-9397-08002B2CF9AE}" pid="4" name="CTP_BU">
    <vt:lpwstr>NA</vt:lpwstr>
  </property>
  <property fmtid="{D5CDD505-2E9C-101B-9397-08002B2CF9AE}" pid="5" name="CTP_IDSID">
    <vt:lpwstr>NA</vt:lpwstr>
  </property>
  <property fmtid="{D5CDD505-2E9C-101B-9397-08002B2CF9AE}" pid="6" name="CTP_WWID">
    <vt:lpwstr>NA</vt:lpwstr>
  </property>
  <property fmtid="{D5CDD505-2E9C-101B-9397-08002B2CF9AE}" pid="7" name="CTPClassification">
    <vt:lpwstr>CTP_NT</vt:lpwstr>
  </property>
</Properties>
</file>