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29"/>
  </p:notesMasterIdLst>
  <p:sldIdLst>
    <p:sldId id="363" r:id="rId3"/>
    <p:sldId id="322" r:id="rId4"/>
    <p:sldId id="365" r:id="rId5"/>
    <p:sldId id="304" r:id="rId6"/>
    <p:sldId id="369" r:id="rId7"/>
    <p:sldId id="370" r:id="rId8"/>
    <p:sldId id="371" r:id="rId9"/>
    <p:sldId id="2422" r:id="rId10"/>
    <p:sldId id="2423" r:id="rId11"/>
    <p:sldId id="2424" r:id="rId12"/>
    <p:sldId id="401" r:id="rId13"/>
    <p:sldId id="402" r:id="rId14"/>
    <p:sldId id="317" r:id="rId15"/>
    <p:sldId id="302" r:id="rId16"/>
    <p:sldId id="312" r:id="rId17"/>
    <p:sldId id="2385" r:id="rId18"/>
    <p:sldId id="2375" r:id="rId19"/>
    <p:sldId id="2377" r:id="rId20"/>
    <p:sldId id="326" r:id="rId21"/>
    <p:sldId id="2439" r:id="rId22"/>
    <p:sldId id="2440" r:id="rId23"/>
    <p:sldId id="2389" r:id="rId24"/>
    <p:sldId id="2426" r:id="rId25"/>
    <p:sldId id="2438" r:id="rId26"/>
    <p:sldId id="298" r:id="rId27"/>
    <p:sldId id="296" r:id="rId28"/>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802.15-23-0204-00-04ab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April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11 April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11</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92500" lnSpcReduction="2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Technical work items</a:t>
            </a:r>
          </a:p>
          <a:p>
            <a:pPr marL="914400" lvl="1" indent="-514350">
              <a:buFont typeface="+mj-lt"/>
              <a:buAutoNum type="alphaLcPeriod"/>
            </a:pPr>
            <a:r>
              <a:rPr lang="en-US" dirty="0"/>
              <a:t>Reminders for discussion</a:t>
            </a:r>
          </a:p>
          <a:p>
            <a:pPr marL="514350" indent="-514350">
              <a:buFont typeface="Arial" panose="020B0604020202020204" pitchFamily="34" charset="0"/>
              <a:buAutoNum type="arabicPeriod"/>
            </a:pPr>
            <a:r>
              <a:rPr lang="en-US" dirty="0"/>
              <a:t>Editor’s corner</a:t>
            </a:r>
          </a:p>
          <a:p>
            <a:pPr marL="914400" lvl="1" indent="-514350">
              <a:buFont typeface="+mj-lt"/>
              <a:buAutoNum type="alphaLcPeriod"/>
            </a:pPr>
            <a:r>
              <a:rPr lang="en-US" dirty="0"/>
              <a:t>Report</a:t>
            </a:r>
          </a:p>
          <a:p>
            <a:pPr marL="914400" lvl="1" indent="-514350">
              <a:buFont typeface="+mj-lt"/>
              <a:buAutoNum type="alphaLcPeriod"/>
            </a:pPr>
            <a:r>
              <a:rPr lang="en-US" dirty="0"/>
              <a:t>Content questions</a:t>
            </a:r>
          </a:p>
          <a:p>
            <a:pPr marL="914400" lvl="1" indent="-514350">
              <a:buFont typeface="+mj-lt"/>
              <a:buAutoNum type="alphaLcPeriod"/>
            </a:pPr>
            <a:r>
              <a:rPr lang="en-US" dirty="0"/>
              <a:t>Guidance to contributors</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Next weeks meeting</a:t>
            </a:r>
          </a:p>
          <a:p>
            <a:pPr marL="914400" lvl="1" indent="-514350">
              <a:buFont typeface="+mj-lt"/>
              <a:buAutoNum type="alphaLcPeriod"/>
            </a:pPr>
            <a:r>
              <a:rPr lang="en-US" altLang="en-US" dirty="0"/>
              <a:t>May interim</a:t>
            </a:r>
          </a:p>
          <a:p>
            <a:pPr marL="514350" indent="-514350">
              <a:buFont typeface="Arial" panose="020B0604020202020204" pitchFamily="34" charset="0"/>
              <a:buAutoNum type="arabicPeriod"/>
            </a:pPr>
            <a:r>
              <a:rPr lang="en-US" altLang="en-US" dirty="0"/>
              <a:t>Any other Business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14</a:t>
            </a:fld>
            <a:endParaRPr lang="en-US" alt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1817453" y="998730"/>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862904" y="5163137"/>
            <a:ext cx="3550158" cy="230832"/>
          </a:xfrm>
          <a:prstGeom prst="rect">
            <a:avLst/>
          </a:prstGeom>
          <a:noFill/>
        </p:spPr>
        <p:txBody>
          <a:bodyPr wrap="square">
            <a:spAutoFit/>
          </a:bodyPr>
          <a:lstStyle/>
          <a:p>
            <a:r>
              <a:rPr lang="en-US" sz="900" dirty="0">
                <a:solidFill>
                  <a:srgbClr val="000000"/>
                </a:solidFill>
                <a:latin typeface="Calibri" panose="020F0502020204030204" pitchFamily="34" charset="0"/>
              </a:rPr>
              <a:t>Notes:  SASB/</a:t>
            </a:r>
            <a:r>
              <a:rPr lang="en-US" sz="900" dirty="0" err="1">
                <a:solidFill>
                  <a:srgbClr val="000000"/>
                </a:solidFill>
                <a:latin typeface="Calibri" panose="020F0502020204030204" pitchFamily="34" charset="0"/>
              </a:rPr>
              <a:t>RevCom</a:t>
            </a:r>
            <a:r>
              <a:rPr lang="en-US" sz="900" dirty="0">
                <a:solidFill>
                  <a:srgbClr val="000000"/>
                </a:solidFill>
                <a:latin typeface="Calibri" panose="020F0502020204030204" pitchFamily="34" charset="0"/>
              </a:rPr>
              <a:t> </a:t>
            </a:r>
            <a:r>
              <a:rPr lang="en-US" sz="900" dirty="0" err="1">
                <a:solidFill>
                  <a:srgbClr val="000000"/>
                </a:solidFill>
                <a:latin typeface="Calibri" panose="020F0502020204030204" pitchFamily="34" charset="0"/>
              </a:rPr>
              <a:t>schdule</a:t>
            </a:r>
            <a:r>
              <a:rPr lang="en-US" sz="900" dirty="0">
                <a:solidFill>
                  <a:srgbClr val="000000"/>
                </a:solidFill>
                <a:latin typeface="Calibri" panose="020F0502020204030204" pitchFamily="34" charset="0"/>
              </a:rPr>
              <a:t> for 2024 a guess</a:t>
            </a:r>
            <a:r>
              <a:rPr lang="en-US" sz="900"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439653" y="1304022"/>
          <a:ext cx="6586675" cy="439323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147812">
                  <a:extLst>
                    <a:ext uri="{9D8B030D-6E8A-4147-A177-3AD203B41FA5}">
                      <a16:colId xmlns:a16="http://schemas.microsoft.com/office/drawing/2014/main" val="3486883837"/>
                    </a:ext>
                  </a:extLst>
                </a:gridCol>
                <a:gridCol w="147812">
                  <a:extLst>
                    <a:ext uri="{9D8B030D-6E8A-4147-A177-3AD203B41FA5}">
                      <a16:colId xmlns:a16="http://schemas.microsoft.com/office/drawing/2014/main" val="2943955052"/>
                    </a:ext>
                  </a:extLst>
                </a:gridCol>
                <a:gridCol w="14781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47812">
                  <a:extLst>
                    <a:ext uri="{9D8B030D-6E8A-4147-A177-3AD203B41FA5}">
                      <a16:colId xmlns:a16="http://schemas.microsoft.com/office/drawing/2014/main" val="3499333147"/>
                    </a:ext>
                  </a:extLst>
                </a:gridCol>
                <a:gridCol w="147812">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147812">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147812">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 -22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r>
                        <a:rPr lang="en-US" sz="600" b="0" i="0" u="none" strike="noStrike">
                          <a:solidFill>
                            <a:srgbClr val="000000"/>
                          </a:solidFill>
                          <a:effectLst/>
                          <a:latin typeface="Calibri" panose="020F0502020204030204" pitchFamily="34" charset="0"/>
                        </a:rPr>
                        <a:t>Hear and evaluate proposals</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PHY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MAC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18455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93114">
                <a:tc>
                  <a:txBody>
                    <a:bodyPr/>
                    <a:lstStyle/>
                    <a:p>
                      <a:pPr algn="l" fontAlgn="b"/>
                      <a:r>
                        <a:rPr lang="en-US" sz="600" b="0" i="0" u="none" strike="noStrike">
                          <a:solidFill>
                            <a:srgbClr val="3F3F76"/>
                          </a:solidFill>
                          <a:effectLst/>
                          <a:latin typeface="Calibri" panose="020F0502020204030204" pitchFamily="34" charset="0"/>
                        </a:rPr>
                        <a:t>RevCom meets</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3018745" y="2433321"/>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7758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1709683" y="1371601"/>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2411760" y="2861202"/>
          <a:ext cx="5076564" cy="2427357"/>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March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Mar-June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July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Oct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200213"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1871700" y="3753036"/>
            <a:ext cx="486054" cy="16201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April 11</a:t>
            </a:r>
            <a:r>
              <a:rPr lang="en-US" baseline="30000" dirty="0"/>
              <a:t>th</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3746-F071-F829-6F0C-E78453E66C38}"/>
              </a:ext>
            </a:extLst>
          </p:cNvPr>
          <p:cNvSpPr>
            <a:spLocks noGrp="1"/>
          </p:cNvSpPr>
          <p:nvPr>
            <p:ph type="title"/>
          </p:nvPr>
        </p:nvSpPr>
        <p:spPr/>
        <p:txBody>
          <a:bodyPr/>
          <a:lstStyle/>
          <a:p>
            <a:r>
              <a:rPr lang="en-US" dirty="0"/>
              <a:t>Discussion Items from March</a:t>
            </a:r>
          </a:p>
        </p:txBody>
      </p:sp>
      <p:sp>
        <p:nvSpPr>
          <p:cNvPr id="3" name="Content Placeholder 2">
            <a:extLst>
              <a:ext uri="{FF2B5EF4-FFF2-40B4-BE49-F238E27FC236}">
                <a16:creationId xmlns:a16="http://schemas.microsoft.com/office/drawing/2014/main" id="{67AE0C78-65FD-10A6-61F2-A4C515790255}"/>
              </a:ext>
            </a:extLst>
          </p:cNvPr>
          <p:cNvSpPr>
            <a:spLocks noGrp="1"/>
          </p:cNvSpPr>
          <p:nvPr>
            <p:ph idx="1"/>
          </p:nvPr>
        </p:nvSpPr>
        <p:spPr/>
        <p:txBody>
          <a:bodyPr/>
          <a:lstStyle/>
          <a:p>
            <a:pPr marL="457200" indent="-457200">
              <a:buFont typeface="Arial" panose="020B0604020202020204" pitchFamily="34" charset="0"/>
              <a:buChar char="•"/>
            </a:pPr>
            <a:r>
              <a:rPr lang="en-US" dirty="0"/>
              <a:t>Identified topics for further discussion</a:t>
            </a:r>
          </a:p>
          <a:p>
            <a:pPr marL="457200" indent="-457200">
              <a:buFont typeface="Arial" panose="020B0604020202020204" pitchFamily="34" charset="0"/>
              <a:buChar char="•"/>
            </a:pPr>
            <a:r>
              <a:rPr lang="en-US" dirty="0"/>
              <a:t>Recommended discussion on interim Webex meetings</a:t>
            </a:r>
          </a:p>
          <a:p>
            <a:pPr marL="457200" indent="-457200">
              <a:buFont typeface="Arial" panose="020B0604020202020204" pitchFamily="34" charset="0"/>
              <a:buChar char="•"/>
            </a:pPr>
            <a:r>
              <a:rPr lang="en-US" dirty="0"/>
              <a:t>Let me know when you are ready for time (three opportunities left before  May Wireless Interim)</a:t>
            </a:r>
          </a:p>
        </p:txBody>
      </p:sp>
      <p:sp>
        <p:nvSpPr>
          <p:cNvPr id="4" name="Slide Number Placeholder 3">
            <a:extLst>
              <a:ext uri="{FF2B5EF4-FFF2-40B4-BE49-F238E27FC236}">
                <a16:creationId xmlns:a16="http://schemas.microsoft.com/office/drawing/2014/main" id="{60FEA90D-E0A2-2981-34AE-1F3B3D19E3BB}"/>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355201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2544904" y="2095384"/>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5978624" cy="4868863"/>
          </a:xfrm>
        </p:spPr>
        <p:txBody>
          <a:bodyPr wrap="square" anchor="t">
            <a:normAutofit/>
          </a:bodyPr>
          <a:lstStyle/>
          <a:p>
            <a:pPr marL="0" indent="0"/>
            <a:r>
              <a:rPr lang="en-US" dirty="0"/>
              <a:t>May Interim in Orlando, FLA, USA</a:t>
            </a:r>
          </a:p>
          <a:p>
            <a:pPr marL="457200" indent="-45720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23</a:t>
            </a:fld>
            <a:endParaRPr lang="en-US" altLang="en-US"/>
          </a:p>
        </p:txBody>
      </p:sp>
      <p:pic>
        <p:nvPicPr>
          <p:cNvPr id="1028" name="Picture 4">
            <a:extLst>
              <a:ext uri="{FF2B5EF4-FFF2-40B4-BE49-F238E27FC236}">
                <a16:creationId xmlns:a16="http://schemas.microsoft.com/office/drawing/2014/main" id="{FB038621-D63B-7381-437C-A026FB8BE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084136"/>
            <a:ext cx="6492974" cy="433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6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D629B-8A14-20EA-30ED-641AA0EE6008}"/>
              </a:ext>
            </a:extLst>
          </p:cNvPr>
          <p:cNvSpPr>
            <a:spLocks noGrp="1"/>
          </p:cNvSpPr>
          <p:nvPr>
            <p:ph type="title"/>
          </p:nvPr>
        </p:nvSpPr>
        <p:spPr/>
        <p:txBody>
          <a:bodyPr/>
          <a:lstStyle/>
          <a:p>
            <a:r>
              <a:rPr lang="en-US" dirty="0"/>
              <a:t>Interim Webex Schedule</a:t>
            </a:r>
          </a:p>
        </p:txBody>
      </p:sp>
      <p:sp>
        <p:nvSpPr>
          <p:cNvPr id="3" name="Content Placeholder 2">
            <a:extLst>
              <a:ext uri="{FF2B5EF4-FFF2-40B4-BE49-F238E27FC236}">
                <a16:creationId xmlns:a16="http://schemas.microsoft.com/office/drawing/2014/main" id="{68B349DB-DEEC-B21B-46C6-EFB49CC77726}"/>
              </a:ext>
            </a:extLst>
          </p:cNvPr>
          <p:cNvSpPr>
            <a:spLocks noGrp="1"/>
          </p:cNvSpPr>
          <p:nvPr>
            <p:ph idx="1"/>
          </p:nvPr>
        </p:nvSpPr>
        <p:spPr>
          <a:xfrm>
            <a:off x="767978" y="1556792"/>
            <a:ext cx="7764463" cy="1219013"/>
          </a:xfrm>
        </p:spPr>
        <p:txBody>
          <a:bodyPr/>
          <a:lstStyle/>
          <a:p>
            <a:r>
              <a:rPr lang="en-US" dirty="0"/>
              <a:t>Proposed:  Same time and interval</a:t>
            </a:r>
          </a:p>
          <a:p>
            <a:r>
              <a:rPr lang="en-US" dirty="0"/>
              <a:t>	Alternate Tuesdays, 06:00 PT commencing 28-March</a:t>
            </a:r>
          </a:p>
          <a:p>
            <a:r>
              <a:rPr lang="en-US" dirty="0"/>
              <a:t>	</a:t>
            </a:r>
          </a:p>
        </p:txBody>
      </p:sp>
      <p:sp>
        <p:nvSpPr>
          <p:cNvPr id="4" name="Slide Number Placeholder 3">
            <a:extLst>
              <a:ext uri="{FF2B5EF4-FFF2-40B4-BE49-F238E27FC236}">
                <a16:creationId xmlns:a16="http://schemas.microsoft.com/office/drawing/2014/main" id="{6D817E3F-8B19-8E26-9744-1518308A855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pic>
        <p:nvPicPr>
          <p:cNvPr id="6" name="Picture 5">
            <a:extLst>
              <a:ext uri="{FF2B5EF4-FFF2-40B4-BE49-F238E27FC236}">
                <a16:creationId xmlns:a16="http://schemas.microsoft.com/office/drawing/2014/main" id="{D2789C33-2BC9-1D0F-20B6-4746333D0C62}"/>
              </a:ext>
            </a:extLst>
          </p:cNvPr>
          <p:cNvPicPr>
            <a:picLocks noChangeAspect="1"/>
          </p:cNvPicPr>
          <p:nvPr/>
        </p:nvPicPr>
        <p:blipFill>
          <a:blip r:embed="rId2"/>
          <a:stretch>
            <a:fillRect/>
          </a:stretch>
        </p:blipFill>
        <p:spPr>
          <a:xfrm>
            <a:off x="1763688" y="3282234"/>
            <a:ext cx="2148080" cy="2427052"/>
          </a:xfrm>
          <a:prstGeom prst="rect">
            <a:avLst/>
          </a:prstGeom>
        </p:spPr>
      </p:pic>
      <p:pic>
        <p:nvPicPr>
          <p:cNvPr id="8" name="Picture 7">
            <a:extLst>
              <a:ext uri="{FF2B5EF4-FFF2-40B4-BE49-F238E27FC236}">
                <a16:creationId xmlns:a16="http://schemas.microsoft.com/office/drawing/2014/main" id="{9AEA71FF-3C37-72CA-6CEE-1C66A947BDAA}"/>
              </a:ext>
            </a:extLst>
          </p:cNvPr>
          <p:cNvPicPr>
            <a:picLocks noChangeAspect="1"/>
          </p:cNvPicPr>
          <p:nvPr/>
        </p:nvPicPr>
        <p:blipFill>
          <a:blip r:embed="rId3"/>
          <a:stretch>
            <a:fillRect/>
          </a:stretch>
        </p:blipFill>
        <p:spPr>
          <a:xfrm>
            <a:off x="1791877" y="3591971"/>
            <a:ext cx="2120183" cy="2357309"/>
          </a:xfrm>
          <a:prstGeom prst="rect">
            <a:avLst/>
          </a:prstGeom>
        </p:spPr>
      </p:pic>
      <p:pic>
        <p:nvPicPr>
          <p:cNvPr id="10" name="Picture 9">
            <a:extLst>
              <a:ext uri="{FF2B5EF4-FFF2-40B4-BE49-F238E27FC236}">
                <a16:creationId xmlns:a16="http://schemas.microsoft.com/office/drawing/2014/main" id="{53634884-5708-6B5C-995F-245445ABDACA}"/>
              </a:ext>
            </a:extLst>
          </p:cNvPr>
          <p:cNvPicPr>
            <a:picLocks noChangeAspect="1"/>
          </p:cNvPicPr>
          <p:nvPr/>
        </p:nvPicPr>
        <p:blipFill>
          <a:blip r:embed="rId4"/>
          <a:stretch>
            <a:fillRect/>
          </a:stretch>
        </p:blipFill>
        <p:spPr>
          <a:xfrm>
            <a:off x="4462824" y="3542169"/>
            <a:ext cx="2106234" cy="2343360"/>
          </a:xfrm>
          <a:prstGeom prst="rect">
            <a:avLst/>
          </a:prstGeom>
        </p:spPr>
      </p:pic>
      <p:sp>
        <p:nvSpPr>
          <p:cNvPr id="14" name="Rectangle: Rounded Corners 13">
            <a:extLst>
              <a:ext uri="{FF2B5EF4-FFF2-40B4-BE49-F238E27FC236}">
                <a16:creationId xmlns:a16="http://schemas.microsoft.com/office/drawing/2014/main" id="{81ACF3BF-5A8C-2599-C925-9F3FAA1CFC27}"/>
              </a:ext>
            </a:extLst>
          </p:cNvPr>
          <p:cNvSpPr/>
          <p:nvPr/>
        </p:nvSpPr>
        <p:spPr bwMode="auto">
          <a:xfrm>
            <a:off x="2410596" y="4838313"/>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5" name="Rectangle: Rounded Corners 14">
            <a:extLst>
              <a:ext uri="{FF2B5EF4-FFF2-40B4-BE49-F238E27FC236}">
                <a16:creationId xmlns:a16="http://schemas.microsoft.com/office/drawing/2014/main" id="{106FF33B-F19F-5B10-4635-DF0BC14FA9F3}"/>
              </a:ext>
            </a:extLst>
          </p:cNvPr>
          <p:cNvSpPr/>
          <p:nvPr/>
        </p:nvSpPr>
        <p:spPr bwMode="auto">
          <a:xfrm>
            <a:off x="2404834" y="5411982"/>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6" name="Rectangle: Rounded Corners 15">
            <a:extLst>
              <a:ext uri="{FF2B5EF4-FFF2-40B4-BE49-F238E27FC236}">
                <a16:creationId xmlns:a16="http://schemas.microsoft.com/office/drawing/2014/main" id="{8C9551E7-E314-9BF3-4738-D50D691F67FD}"/>
              </a:ext>
            </a:extLst>
          </p:cNvPr>
          <p:cNvSpPr/>
          <p:nvPr/>
        </p:nvSpPr>
        <p:spPr bwMode="auto">
          <a:xfrm>
            <a:off x="5110896" y="4493961"/>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7" name="Arrow: Right 16">
            <a:extLst>
              <a:ext uri="{FF2B5EF4-FFF2-40B4-BE49-F238E27FC236}">
                <a16:creationId xmlns:a16="http://schemas.microsoft.com/office/drawing/2014/main" id="{3995A76E-1952-BA9A-C28E-B7CABE507CA8}"/>
              </a:ext>
            </a:extLst>
          </p:cNvPr>
          <p:cNvSpPr/>
          <p:nvPr/>
        </p:nvSpPr>
        <p:spPr bwMode="auto">
          <a:xfrm>
            <a:off x="3902736" y="4676295"/>
            <a:ext cx="884125"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r>
              <a:rPr lang="en-US" sz="900" dirty="0">
                <a:latin typeface="Tahoma" panose="020B0604030504040204" pitchFamily="34" charset="0"/>
                <a:ea typeface="Tahoma" panose="020B0604030504040204" pitchFamily="34" charset="0"/>
                <a:cs typeface="Tahoma" panose="020B0604030504040204" pitchFamily="34" charset="0"/>
              </a:rPr>
              <a:t>May Interim</a:t>
            </a:r>
          </a:p>
        </p:txBody>
      </p:sp>
      <p:sp>
        <p:nvSpPr>
          <p:cNvPr id="18" name="Rectangle 17">
            <a:extLst>
              <a:ext uri="{FF2B5EF4-FFF2-40B4-BE49-F238E27FC236}">
                <a16:creationId xmlns:a16="http://schemas.microsoft.com/office/drawing/2014/main" id="{5CC4EA20-1E4A-7F77-F2C1-D96F2F8442A5}"/>
              </a:ext>
            </a:extLst>
          </p:cNvPr>
          <p:cNvSpPr/>
          <p:nvPr/>
        </p:nvSpPr>
        <p:spPr bwMode="auto">
          <a:xfrm>
            <a:off x="4840866" y="4838313"/>
            <a:ext cx="1674186" cy="108012"/>
          </a:xfrm>
          <a:prstGeom prst="rect">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noFill/>
              <a:latin typeface="Times New Roman" charset="0"/>
              <a:ea typeface="ＭＳ Ｐゴシック" charset="0"/>
              <a:cs typeface="ＭＳ Ｐゴシック" charset="0"/>
            </a:endParaRPr>
          </a:p>
        </p:txBody>
      </p:sp>
      <p:sp>
        <p:nvSpPr>
          <p:cNvPr id="5" name="Arrow: Right 4">
            <a:extLst>
              <a:ext uri="{FF2B5EF4-FFF2-40B4-BE49-F238E27FC236}">
                <a16:creationId xmlns:a16="http://schemas.microsoft.com/office/drawing/2014/main" id="{F81FC424-2D64-9746-7AD8-A83CB9B27078}"/>
              </a:ext>
            </a:extLst>
          </p:cNvPr>
          <p:cNvSpPr/>
          <p:nvPr/>
        </p:nvSpPr>
        <p:spPr bwMode="auto">
          <a:xfrm>
            <a:off x="1331640" y="4653136"/>
            <a:ext cx="667482" cy="59084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Now</a:t>
            </a:r>
          </a:p>
        </p:txBody>
      </p:sp>
      <p:sp>
        <p:nvSpPr>
          <p:cNvPr id="7" name="Arrow: Right 6">
            <a:extLst>
              <a:ext uri="{FF2B5EF4-FFF2-40B4-BE49-F238E27FC236}">
                <a16:creationId xmlns:a16="http://schemas.microsoft.com/office/drawing/2014/main" id="{2DFB8C69-483C-578E-10D2-D9704CF831E0}"/>
              </a:ext>
            </a:extLst>
          </p:cNvPr>
          <p:cNvSpPr/>
          <p:nvPr/>
        </p:nvSpPr>
        <p:spPr bwMode="auto">
          <a:xfrm>
            <a:off x="1385645" y="5228869"/>
            <a:ext cx="667482" cy="59084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Next</a:t>
            </a:r>
          </a:p>
        </p:txBody>
      </p:sp>
    </p:spTree>
    <p:extLst>
      <p:ext uri="{BB962C8B-B14F-4D97-AF65-F5344CB8AC3E}">
        <p14:creationId xmlns:p14="http://schemas.microsoft.com/office/powerpoint/2010/main" val="553145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25</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26</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69521</TotalTime>
  <Words>1894</Words>
  <Application>Microsoft Office PowerPoint</Application>
  <PresentationFormat>On-screen Show (4:3)</PresentationFormat>
  <Paragraphs>266</Paragraphs>
  <Slides>26</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Proposed Agenda</vt:lpstr>
      <vt:lpstr>Recap</vt:lpstr>
      <vt:lpstr>5.2.b Scope of the project (As approved): </vt:lpstr>
      <vt:lpstr>Project Schedule (working baseline)</vt:lpstr>
      <vt:lpstr>Schedule Major Milestones</vt:lpstr>
      <vt:lpstr>Technical Discussion</vt:lpstr>
      <vt:lpstr>Discussion Items from March</vt:lpstr>
      <vt:lpstr>Editor’s Corner</vt:lpstr>
      <vt:lpstr>Next Steps</vt:lpstr>
      <vt:lpstr>Coming Attractions</vt:lpstr>
      <vt:lpstr>Interim 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293</cp:revision>
  <cp:lastPrinted>2000-03-07T00:55:37Z</cp:lastPrinted>
  <dcterms:created xsi:type="dcterms:W3CDTF">2016-01-17T22:48:36Z</dcterms:created>
  <dcterms:modified xsi:type="dcterms:W3CDTF">2023-04-11T23:49:22Z</dcterms:modified>
  <cp:category/>
</cp:coreProperties>
</file>