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58" r:id="rId3"/>
    <p:sldId id="284" r:id="rId4"/>
    <p:sldId id="281" r:id="rId5"/>
    <p:sldId id="285" r:id="rId6"/>
    <p:sldId id="286" r:id="rId7"/>
    <p:sldId id="287"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showGuides="1">
      <p:cViewPr varScale="1">
        <p:scale>
          <a:sx n="59" d="100"/>
          <a:sy n="59" d="100"/>
        </p:scale>
        <p:origin x="1260" y="44"/>
      </p:cViewPr>
      <p:guideLst>
        <p:guide orient="horz" pos="2160"/>
        <p:guide pos="2880"/>
      </p:guideLst>
    </p:cSldViewPr>
  </p:slideViewPr>
  <p:notesTextViewPr>
    <p:cViewPr>
      <p:scale>
        <a:sx n="1" d="1"/>
        <a:sy n="1" d="1"/>
      </p:scale>
      <p:origin x="0" y="0"/>
    </p:cViewPr>
  </p:notesTextViewPr>
  <p:sorterViewPr>
    <p:cViewPr>
      <p:scale>
        <a:sx n="100" d="100"/>
        <a:sy n="100" d="100"/>
      </p:scale>
      <p:origin x="0" y="-1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02FA3B-8CB3-4B8C-B30B-EDD445E2CC14}" type="datetimeFigureOut">
              <a:rPr kumimoji="1" lang="ja-JP" altLang="en-US" smtClean="0"/>
              <a:t>2023/3/14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B316EA-B9B1-462C-9280-231487F532FD}" type="slidenum">
              <a:rPr kumimoji="1" lang="ja-JP" altLang="en-US" smtClean="0"/>
              <a:t>‹#›</a:t>
            </a:fld>
            <a:endParaRPr kumimoji="1" lang="ja-JP" altLang="en-US"/>
          </a:p>
        </p:txBody>
      </p:sp>
    </p:spTree>
    <p:extLst>
      <p:ext uri="{BB962C8B-B14F-4D97-AF65-F5344CB8AC3E}">
        <p14:creationId xmlns:p14="http://schemas.microsoft.com/office/powerpoint/2010/main" val="26904658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Ryuji Kohno(YNU/YRP-IAI)</a:t>
            </a: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28670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doc.: IEEE 802.15-&lt;doc#&gt;</a:t>
            </a: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Shoichi</a:t>
            </a:r>
            <a:r>
              <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Kitazawa (ATR)</a:t>
            </a: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1700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59873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43899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24028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284769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375242262"/>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4014886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6319621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Tree>
    <p:extLst>
      <p:ext uri="{BB962C8B-B14F-4D97-AF65-F5344CB8AC3E}">
        <p14:creationId xmlns:p14="http://schemas.microsoft.com/office/powerpoint/2010/main" val="412729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802.15-23-0152-00-06ma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36772420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72F3947-031E-4295-B632-0BF31AAEF223}"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Arial"/>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Submission Title: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[Utilization of Channel and Environmental Model for Design and Evaluation of PHY proposals for BANs on TG15.6ma]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[13</a:t>
            </a:r>
            <a:r>
              <a:rPr kumimoji="0" lang="en-US" altLang="ja-JP" sz="1600" b="0" i="0" u="none" strike="noStrike" kern="1200" cap="none" spc="0" normalizeH="0" baseline="30000" noProof="0" dirty="0">
                <a:ln>
                  <a:noFill/>
                </a:ln>
                <a:solidFill>
                  <a:srgbClr val="000000"/>
                </a:solidFill>
                <a:effectLst/>
                <a:uLnTx/>
                <a:uFillTx/>
                <a:latin typeface="Arial"/>
                <a:ea typeface="ＭＳ Ｐゴシック" charset="-128"/>
                <a:cs typeface="+mn-cs"/>
              </a:rPr>
              <a:t>th</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March 2023]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Source: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[Ryuji Kohno] [1;Yokohama National University(YNU), 2;YRP International Alliance Institute(YRP-IAI)]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Address [1;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Voice:[1;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Email:[1: kohno@ynu.ac.jp,  2: kohno@yrp-iai.jp] Re: []</a:t>
            </a: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[This document contains opening information and meeting agenda for the TG15.6ma, that is a task group of Revision of IEEE802.15.6-2012, meeting in March 2023.]</a:t>
            </a:r>
          </a:p>
          <a:p>
            <a:pPr marL="0" marR="0" lvl="0" indent="0" algn="l" defTabSz="457200" rtl="0" eaLnBrk="1" fontAlgn="auto" latinLnBrk="0" hangingPunct="1">
              <a:lnSpc>
                <a:spcPct val="1000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[information]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E1A173A1-C39B-41EB-BCF2-B522BCC141FC}"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Utilization of Channel and Environmental Model for Design and Evaluation of PHY proposals for BANs on TG15.6ma</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Atlanta, Georgia, USA</a:t>
            </a:r>
            <a:br>
              <a:rPr lang="en-US" altLang="ja-JP" sz="2800" dirty="0">
                <a:ea typeface="ＭＳ Ｐゴシック" pitchFamily="50" charset="-128"/>
              </a:rPr>
            </a:br>
            <a:r>
              <a:rPr lang="en-US" altLang="ja-JP" sz="2800" dirty="0">
                <a:ea typeface="ＭＳ Ｐゴシック" pitchFamily="50" charset="-128"/>
              </a:rPr>
              <a:t>Match 13</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018E0977-DC1B-42DD-B45E-59C02A783531}"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Summary of Channel and </a:t>
            </a:r>
            <a:r>
              <a:rPr lang="en-US" sz="2800" dirty="0">
                <a:solidFill>
                  <a:srgbClr val="000000"/>
                </a:solidFill>
                <a:latin typeface="Arial"/>
              </a:rPr>
              <a:t>Coexisting Models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400" b="0" i="0" u="none" strike="noStrike" kern="1200" cap="none" spc="0" normalizeH="0" baseline="0" noProof="0" dirty="0">
                <a:ln>
                  <a:noFill/>
                </a:ln>
                <a:solidFill>
                  <a:srgbClr val="000000"/>
                </a:solidFill>
                <a:effectLst/>
                <a:uLnTx/>
                <a:uFillTx/>
                <a:latin typeface="Arial"/>
                <a:ea typeface="+mn-ea"/>
                <a:cs typeface="+mn-cs"/>
              </a:rPr>
              <a:t>Channel Propagation Models</a:t>
            </a:r>
          </a:p>
          <a:p>
            <a:pPr marL="742950" marR="0" lvl="1" indent="-285750" algn="l" defTabSz="457200" rtl="0" eaLnBrk="1" fontAlgn="base" latinLnBrk="0" hangingPunct="1">
              <a:lnSpc>
                <a:spcPct val="100000"/>
              </a:lnSpc>
              <a:spcBef>
                <a:spcPct val="20000"/>
              </a:spcBef>
              <a:spcAft>
                <a:spcPct val="0"/>
              </a:spcAft>
              <a:buClrTx/>
              <a:buSzTx/>
              <a:buFontTx/>
              <a:buChar char="–"/>
              <a:tabLst/>
              <a:defRPr/>
            </a:pPr>
            <a:r>
              <a:rPr lang="en-US" altLang="ja-JP" sz="2400" dirty="0">
                <a:solidFill>
                  <a:srgbClr val="000000"/>
                </a:solidFill>
                <a:latin typeface="Arial"/>
              </a:rPr>
              <a:t>Coexisting Models</a:t>
            </a:r>
            <a:endParaRPr lang="en-US" sz="2400" dirty="0">
              <a:solidFill>
                <a:srgbClr val="000000"/>
              </a:solidFill>
              <a:latin typeface="Arial"/>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Plan to Use the Channel and Coexisting Models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How to </a:t>
            </a:r>
            <a:r>
              <a:rPr lang="en-US" sz="2400" dirty="0">
                <a:solidFill>
                  <a:srgbClr val="000000"/>
                </a:solidFill>
                <a:latin typeface="Arial"/>
              </a:rPr>
              <a:t>Use the Channel and Coexisting Models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Evaluation of Proposal Performances Using the Models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sz="2400" dirty="0">
                <a:solidFill>
                  <a:srgbClr val="000000"/>
                </a:solidFill>
                <a:latin typeface="Arial"/>
              </a:rPr>
              <a:t>The Standard Models Could be Open Public for Other Purposes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600" b="1" i="0" u="none" strike="noStrike" kern="1200" cap="none" spc="0" normalizeH="0" baseline="0" noProof="0" dirty="0">
                <a:ln>
                  <a:noFill/>
                </a:ln>
                <a:solidFill>
                  <a:srgbClr val="000000"/>
                </a:solidFill>
                <a:effectLst/>
                <a:uLnTx/>
                <a:uFillTx/>
                <a:latin typeface="Arial"/>
                <a:ea typeface="+mn-ea"/>
                <a:cs typeface="+mn-cs"/>
              </a:rPr>
              <a:t>Agenda</a:t>
            </a:r>
            <a:endParaRPr kumimoji="1" lang="ja-JP" altLang="en-US" sz="3600" b="1"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a:xfrm>
            <a:off x="201385" y="1828800"/>
            <a:ext cx="8741229" cy="4114800"/>
          </a:xfrm>
        </p:spPr>
        <p:txBody>
          <a:bodyPr/>
          <a:lstStyle/>
          <a:p>
            <a:pPr marL="457200" indent="-457200"/>
            <a:r>
              <a:rPr lang="en-US" altLang="ja-JP" dirty="0"/>
              <a:t>Documents for the models</a:t>
            </a:r>
          </a:p>
          <a:p>
            <a:pPr marL="914400" lvl="1" indent="-514350">
              <a:buFont typeface="+mj-lt"/>
              <a:buAutoNum type="arabicPeriod"/>
            </a:pPr>
            <a:r>
              <a:rPr lang="en-US" altLang="ja-JP" sz="2000" dirty="0"/>
              <a:t>Summary of Channel and Environmental Modeling Activities for BANs on TG15.6ma     doc.#15-22-0269-04 &amp; doc.#15-22-0091-06</a:t>
            </a:r>
          </a:p>
          <a:p>
            <a:pPr marL="914400" lvl="1" indent="-514350">
              <a:buFont typeface="+mj-lt"/>
              <a:buAutoNum type="arabicPeriod"/>
            </a:pPr>
            <a:r>
              <a:rPr lang="en-US" altLang="ja-JP" sz="2000" dirty="0"/>
              <a:t>Summary Table of Channel and Environmental Modeling Activities for BANs on TG15.6ma   doc.#15-23-0045-01</a:t>
            </a:r>
          </a:p>
          <a:p>
            <a:pPr marL="914400" lvl="1" indent="-514350">
              <a:buFont typeface="+mj-lt"/>
              <a:buAutoNum type="arabicPeriod"/>
            </a:pPr>
            <a:r>
              <a:rPr lang="en-US" altLang="ja-JP" sz="2000" dirty="0"/>
              <a:t>Definition of Coexistence Levels and How to Support Higher Levels    doc.#15-22-0631-02</a:t>
            </a:r>
          </a:p>
          <a:p>
            <a:pPr marL="914400" lvl="1" indent="-514350">
              <a:buFont typeface="+mj-lt"/>
              <a:buAutoNum type="arabicPeriod"/>
            </a:pPr>
            <a:r>
              <a:rPr lang="en-US" altLang="ja-JP" sz="2000" dirty="0"/>
              <a:t>Propagation Channel Parameters of UWB Communication Applications for Human BAN(HBAN) Use Cases doc.#15-23-0145-00</a:t>
            </a:r>
          </a:p>
          <a:p>
            <a:pPr marL="914400" lvl="1" indent="-514350">
              <a:buFont typeface="+mj-lt"/>
              <a:buAutoNum type="arabicPeriod"/>
            </a:pPr>
            <a:r>
              <a:rPr lang="en-US" altLang="ja-JP" sz="2000" dirty="0"/>
              <a:t>Propagation Channel Parameters of UWB Communication Applications for Vehicle BAN(VBAN) Use Cases   doc.#15-23-0146-00</a:t>
            </a:r>
          </a:p>
          <a:p>
            <a:pPr marL="0" indent="0">
              <a:buNone/>
            </a:pPr>
            <a:endParaRPr kumimoji="1" lang="ja-JP" altLang="en-US" dirty="0"/>
          </a:p>
        </p:txBody>
      </p:sp>
      <p:sp>
        <p:nvSpPr>
          <p:cNvPr id="3" name="タイトル 2"/>
          <p:cNvSpPr>
            <a:spLocks noGrp="1"/>
          </p:cNvSpPr>
          <p:nvPr>
            <p:ph type="title"/>
          </p:nvPr>
        </p:nvSpPr>
        <p:spPr/>
        <p:txBody>
          <a:bodyPr/>
          <a:lstStyle/>
          <a:p>
            <a:r>
              <a:rPr kumimoji="1" lang="en-US" altLang="ja-JP" sz="3200" b="1" dirty="0"/>
              <a:t>1. Summary of Channel and Coexisting Models</a:t>
            </a:r>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1DB219-B4B8-AAF1-B11B-99E25CAF0BC0}"/>
              </a:ext>
            </a:extLst>
          </p:cNvPr>
          <p:cNvSpPr>
            <a:spLocks noGrp="1"/>
          </p:cNvSpPr>
          <p:nvPr>
            <p:ph idx="1"/>
          </p:nvPr>
        </p:nvSpPr>
        <p:spPr>
          <a:xfrm>
            <a:off x="685800" y="1894112"/>
            <a:ext cx="7772400" cy="4669973"/>
          </a:xfrm>
        </p:spPr>
        <p:txBody>
          <a:bodyPr/>
          <a:lstStyle/>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n"/>
              <a:tabLst/>
              <a:defRPr/>
            </a:pPr>
            <a:r>
              <a:rPr kumimoji="0" lang="en-US" altLang="ja-JP" sz="2400" b="0" i="0" u="none" strike="noStrike" kern="1200" cap="none" spc="0" normalizeH="0" baseline="0" noProof="0" dirty="0">
                <a:ln>
                  <a:noFill/>
                </a:ln>
                <a:solidFill>
                  <a:srgbClr val="000000"/>
                </a:solidFill>
                <a:effectLst/>
                <a:uLnTx/>
                <a:uFillTx/>
                <a:latin typeface="Arial"/>
                <a:ea typeface="+mn-ea"/>
                <a:cs typeface="+mn-cs"/>
              </a:rPr>
              <a:t>How to </a:t>
            </a:r>
            <a:r>
              <a:rPr lang="en-US" altLang="ja-JP" sz="2400" dirty="0">
                <a:solidFill>
                  <a:srgbClr val="000000"/>
                </a:solidFill>
                <a:latin typeface="Arial"/>
              </a:rPr>
              <a:t>Use the Channel and Coexisting Models</a:t>
            </a:r>
          </a:p>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à"/>
              <a:tabLst/>
              <a:defRPr/>
            </a:pPr>
            <a:r>
              <a:rPr lang="en-US" altLang="ja-JP" sz="2400" dirty="0">
                <a:solidFill>
                  <a:srgbClr val="000000"/>
                </a:solidFill>
                <a:latin typeface="Arial"/>
                <a:sym typeface="Wingdings" panose="05000000000000000000" pitchFamily="2" charset="2"/>
              </a:rPr>
              <a:t>Performance evaluation and comparison of draft proposed technologies under various coexisting levels and use cases such as </a:t>
            </a:r>
          </a:p>
          <a:p>
            <a:pPr marL="914400" marR="0" lvl="1" indent="-457200" algn="l" defTabSz="914400" rtl="0" eaLnBrk="1" fontAlgn="base" latinLnBrk="0" hangingPunct="1">
              <a:lnSpc>
                <a:spcPct val="100000"/>
              </a:lnSpc>
              <a:spcBef>
                <a:spcPct val="20000"/>
              </a:spcBef>
              <a:spcAft>
                <a:spcPct val="0"/>
              </a:spcAft>
              <a:buClrTx/>
              <a:buSzTx/>
              <a:buAutoNum type="arabicParenBoth"/>
              <a:tabLst/>
              <a:defRPr/>
            </a:pPr>
            <a:r>
              <a:rPr lang="en-US" altLang="ja-JP" sz="2400" dirty="0">
                <a:solidFill>
                  <a:srgbClr val="000000"/>
                </a:solidFill>
                <a:latin typeface="Arial"/>
                <a:sym typeface="Wingdings" panose="05000000000000000000" pitchFamily="2" charset="2"/>
              </a:rPr>
              <a:t>CCA synchronization, </a:t>
            </a:r>
          </a:p>
          <a:p>
            <a:pPr marL="914400" marR="0" lvl="1" indent="-457200" algn="l" defTabSz="914400" rtl="0" eaLnBrk="1" fontAlgn="base" latinLnBrk="0" hangingPunct="1">
              <a:lnSpc>
                <a:spcPct val="100000"/>
              </a:lnSpc>
              <a:spcBef>
                <a:spcPct val="20000"/>
              </a:spcBef>
              <a:spcAft>
                <a:spcPct val="0"/>
              </a:spcAft>
              <a:buClrTx/>
              <a:buSzTx/>
              <a:buAutoNum type="arabicParenBoth"/>
              <a:tabLst/>
              <a:defRPr/>
            </a:pPr>
            <a:r>
              <a:rPr lang="en-US" altLang="ja-JP" sz="2400" dirty="0">
                <a:solidFill>
                  <a:srgbClr val="000000"/>
                </a:solidFill>
                <a:latin typeface="Arial"/>
                <a:sym typeface="Wingdings" panose="05000000000000000000" pitchFamily="2" charset="2"/>
              </a:rPr>
              <a:t>Channel Coding(FEC), Hybrid ARQ</a:t>
            </a:r>
          </a:p>
          <a:p>
            <a:pPr marL="914400" marR="0" lvl="1" indent="-457200" algn="l" defTabSz="914400" rtl="0" eaLnBrk="1" fontAlgn="base" latinLnBrk="0" hangingPunct="1">
              <a:lnSpc>
                <a:spcPct val="100000"/>
              </a:lnSpc>
              <a:spcBef>
                <a:spcPct val="20000"/>
              </a:spcBef>
              <a:spcAft>
                <a:spcPct val="0"/>
              </a:spcAft>
              <a:buClrTx/>
              <a:buSzTx/>
              <a:buAutoNum type="arabicParenBoth"/>
              <a:tabLst/>
              <a:defRPr/>
            </a:pPr>
            <a:r>
              <a:rPr lang="en-US" altLang="ja-JP" sz="2400" dirty="0">
                <a:solidFill>
                  <a:srgbClr val="000000"/>
                </a:solidFill>
                <a:latin typeface="Arial"/>
                <a:sym typeface="Wingdings" panose="05000000000000000000" pitchFamily="2" charset="2"/>
              </a:rPr>
              <a:t>Interference mitigation</a:t>
            </a:r>
          </a:p>
          <a:p>
            <a:pPr marL="914400" marR="0" lvl="1" indent="-457200" algn="l" defTabSz="914400" rtl="0" eaLnBrk="1" fontAlgn="base" latinLnBrk="0" hangingPunct="1">
              <a:lnSpc>
                <a:spcPct val="100000"/>
              </a:lnSpc>
              <a:spcBef>
                <a:spcPct val="20000"/>
              </a:spcBef>
              <a:spcAft>
                <a:spcPct val="0"/>
              </a:spcAft>
              <a:buClrTx/>
              <a:buSzTx/>
              <a:buAutoNum type="arabicParenBoth"/>
              <a:tabLst/>
              <a:defRPr/>
            </a:pPr>
            <a:r>
              <a:rPr lang="en-US" altLang="ja-JP" sz="2400" dirty="0">
                <a:solidFill>
                  <a:srgbClr val="000000"/>
                </a:solidFill>
                <a:latin typeface="Arial"/>
                <a:sym typeface="Wingdings" panose="05000000000000000000" pitchFamily="2" charset="2"/>
              </a:rPr>
              <a:t>Cross layer issues etc. </a:t>
            </a:r>
          </a:p>
          <a:p>
            <a:pPr marL="457200" marR="0" lvl="1" indent="0" algn="l" defTabSz="914400" rtl="0" eaLnBrk="1" fontAlgn="base" latinLnBrk="0" hangingPunct="1">
              <a:lnSpc>
                <a:spcPct val="100000"/>
              </a:lnSpc>
              <a:spcBef>
                <a:spcPct val="20000"/>
              </a:spcBef>
              <a:spcAft>
                <a:spcPct val="0"/>
              </a:spcAft>
              <a:buClrTx/>
              <a:buSzTx/>
              <a:buNone/>
              <a:tabLst/>
              <a:defRPr/>
            </a:pPr>
            <a:r>
              <a:rPr lang="en-US" altLang="ja-JP" sz="2400" dirty="0">
                <a:solidFill>
                  <a:srgbClr val="000000"/>
                </a:solidFill>
                <a:latin typeface="Arial"/>
                <a:sym typeface="Wingdings" panose="05000000000000000000" pitchFamily="2" charset="2"/>
              </a:rPr>
              <a:t>To satisfy all the technical requirement</a:t>
            </a:r>
            <a:endParaRPr lang="en-US" altLang="ja-JP" sz="2400" dirty="0">
              <a:solidFill>
                <a:srgbClr val="000000"/>
              </a:solidFill>
              <a:latin typeface="Arial"/>
            </a:endParaRPr>
          </a:p>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n"/>
              <a:tabLst/>
              <a:defRPr/>
            </a:pPr>
            <a:r>
              <a:rPr lang="en-US" altLang="ja-JP" sz="2400" dirty="0">
                <a:solidFill>
                  <a:srgbClr val="000000"/>
                </a:solidFill>
                <a:latin typeface="Arial"/>
              </a:rPr>
              <a:t>The Standard Models Could be Open Public for Other Purposes</a:t>
            </a:r>
            <a:endParaRPr kumimoji="0" lang="en-US" altLang="ja-JP" sz="2400" b="0" i="0" u="none" strike="noStrike" kern="1200" cap="none" spc="0" normalizeH="0" baseline="0" noProof="0" dirty="0">
              <a:ln>
                <a:noFill/>
              </a:ln>
              <a:solidFill>
                <a:srgbClr val="000000"/>
              </a:solidFill>
              <a:effectLst/>
              <a:uLnTx/>
              <a:uFillTx/>
              <a:latin typeface="Arial"/>
              <a:ea typeface="+mn-ea"/>
              <a:cs typeface="+mn-cs"/>
            </a:endParaRPr>
          </a:p>
          <a:p>
            <a:endParaRPr kumimoji="1" lang="ja-JP" altLang="en-US" sz="2400" dirty="0"/>
          </a:p>
        </p:txBody>
      </p:sp>
      <p:sp>
        <p:nvSpPr>
          <p:cNvPr id="3" name="タイトル 2">
            <a:extLst>
              <a:ext uri="{FF2B5EF4-FFF2-40B4-BE49-F238E27FC236}">
                <a16:creationId xmlns:a16="http://schemas.microsoft.com/office/drawing/2014/main" id="{B7A52A14-D0C7-A4D1-3292-A27244E73CDA}"/>
              </a:ext>
            </a:extLst>
          </p:cNvPr>
          <p:cNvSpPr>
            <a:spLocks noGrp="1"/>
          </p:cNvSpPr>
          <p:nvPr>
            <p:ph type="title"/>
          </p:nvPr>
        </p:nvSpPr>
        <p:spPr>
          <a:xfrm>
            <a:off x="685800" y="721405"/>
            <a:ext cx="7772400" cy="1066800"/>
          </a:xfrm>
        </p:spPr>
        <p:txBody>
          <a:bodyPr/>
          <a:lstStyle/>
          <a:p>
            <a:r>
              <a:rPr lang="en-US" altLang="ja-JP" sz="3200" b="1" dirty="0">
                <a:solidFill>
                  <a:srgbClr val="000000"/>
                </a:solidFill>
                <a:latin typeface="Times New Roman"/>
              </a:rPr>
              <a:t>2. </a:t>
            </a:r>
            <a:r>
              <a:rPr kumimoji="1" lang="en-US" altLang="ja-JP" sz="3200" b="1" i="0" u="none" strike="noStrike" kern="0" cap="none" spc="0" normalizeH="0" baseline="0" noProof="0" dirty="0">
                <a:ln>
                  <a:noFill/>
                </a:ln>
                <a:solidFill>
                  <a:srgbClr val="000000"/>
                </a:solidFill>
                <a:effectLst/>
                <a:uLnTx/>
                <a:uFillTx/>
                <a:latin typeface="Times New Roman"/>
                <a:ea typeface="+mj-ea"/>
                <a:cs typeface="+mj-cs"/>
              </a:rPr>
              <a:t>Plan to Use the Channel and Coexisting Models</a:t>
            </a:r>
            <a:endParaRPr kumimoji="1" lang="ja-JP" altLang="en-US" dirty="0"/>
          </a:p>
        </p:txBody>
      </p:sp>
      <p:sp>
        <p:nvSpPr>
          <p:cNvPr id="4" name="スライド番号プレースホルダー 3">
            <a:extLst>
              <a:ext uri="{FF2B5EF4-FFF2-40B4-BE49-F238E27FC236}">
                <a16:creationId xmlns:a16="http://schemas.microsoft.com/office/drawing/2014/main" id="{9387A27A-93E7-E880-4750-01A718FB726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5" name="日付プレースホルダー 4">
            <a:extLst>
              <a:ext uri="{FF2B5EF4-FFF2-40B4-BE49-F238E27FC236}">
                <a16:creationId xmlns:a16="http://schemas.microsoft.com/office/drawing/2014/main" id="{AAB4B7B0-4919-C5C4-A5FD-3AE2D1E68052}"/>
              </a:ext>
            </a:extLst>
          </p:cNvPr>
          <p:cNvSpPr>
            <a:spLocks noGrp="1"/>
          </p:cNvSpPr>
          <p:nvPr>
            <p:ph type="dt" sz="half" idx="2"/>
          </p:nvPr>
        </p:nvSpPr>
        <p:spPr/>
        <p:txBody>
          <a:bodyPr/>
          <a:lstStyle/>
          <a:p>
            <a:r>
              <a:rPr lang="en-US" altLang="ja-JP"/>
              <a:t>March 2023</a:t>
            </a:r>
            <a:endParaRPr lang="en-US" altLang="ja-JP" dirty="0"/>
          </a:p>
        </p:txBody>
      </p:sp>
    </p:spTree>
    <p:extLst>
      <p:ext uri="{BB962C8B-B14F-4D97-AF65-F5344CB8AC3E}">
        <p14:creationId xmlns:p14="http://schemas.microsoft.com/office/powerpoint/2010/main" val="289089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1DB219-B4B8-AAF1-B11B-99E25CAF0BC0}"/>
              </a:ext>
            </a:extLst>
          </p:cNvPr>
          <p:cNvSpPr>
            <a:spLocks noGrp="1"/>
          </p:cNvSpPr>
          <p:nvPr>
            <p:ph idx="1"/>
          </p:nvPr>
        </p:nvSpPr>
        <p:spPr>
          <a:xfrm>
            <a:off x="685800" y="1894112"/>
            <a:ext cx="7772400" cy="4669973"/>
          </a:xfrm>
        </p:spPr>
        <p:txBody>
          <a:bodyPr/>
          <a:lstStyle/>
          <a:p>
            <a:pPr marR="0" lvl="1" algn="l" defTabSz="914400" rtl="0" eaLnBrk="1" fontAlgn="base" latinLnBrk="0" hangingPunct="1">
              <a:lnSpc>
                <a:spcPct val="100000"/>
              </a:lnSpc>
              <a:spcBef>
                <a:spcPct val="20000"/>
              </a:spcBef>
              <a:spcAft>
                <a:spcPct val="0"/>
              </a:spcAft>
              <a:buClrTx/>
              <a:buSzTx/>
              <a:buFont typeface="Wingdings" panose="05000000000000000000" pitchFamily="2" charset="2"/>
              <a:buChar char="n"/>
              <a:tabLst/>
              <a:defRPr/>
            </a:pPr>
            <a:r>
              <a:rPr lang="en-US" altLang="ja-JP" sz="2400" dirty="0">
                <a:solidFill>
                  <a:srgbClr val="000000"/>
                </a:solidFill>
                <a:latin typeface="Arial"/>
              </a:rPr>
              <a:t>The Standard Models Could be Open Public for Other Purposes</a:t>
            </a:r>
            <a:endParaRPr kumimoji="0" lang="en-US" altLang="ja-JP" sz="2400" b="0" i="0" u="none" strike="noStrike" kern="1200" cap="none" spc="0" normalizeH="0" baseline="0" noProof="0" dirty="0">
              <a:ln>
                <a:noFill/>
              </a:ln>
              <a:solidFill>
                <a:srgbClr val="000000"/>
              </a:solidFill>
              <a:effectLst/>
              <a:uLnTx/>
              <a:uFillTx/>
              <a:latin typeface="Arial"/>
              <a:ea typeface="+mn-ea"/>
              <a:cs typeface="+mn-cs"/>
            </a:endParaRPr>
          </a:p>
          <a:p>
            <a:pPr lvl="1"/>
            <a:r>
              <a:rPr kumimoji="1" lang="en-US" altLang="ja-JP" sz="2400" dirty="0"/>
              <a:t>How and Where  shall we save all profiles, MATLAB codes, etc.?</a:t>
            </a:r>
          </a:p>
          <a:p>
            <a:pPr lvl="1"/>
            <a:r>
              <a:rPr kumimoji="1" lang="en-US" altLang="ja-JP" sz="2400" dirty="0"/>
              <a:t>The Channel and coexisting models could be commonly useful for all UWB applications</a:t>
            </a:r>
          </a:p>
          <a:p>
            <a:pPr lvl="1"/>
            <a:r>
              <a:rPr lang="en-US" altLang="ja-JP" sz="2400" dirty="0"/>
              <a:t>For instant, useful to analyze performance in various uses of different and same standards BAN/PAN in UWB bands.</a:t>
            </a:r>
            <a:endParaRPr kumimoji="1" lang="ja-JP" altLang="en-US" sz="2400" dirty="0"/>
          </a:p>
        </p:txBody>
      </p:sp>
      <p:sp>
        <p:nvSpPr>
          <p:cNvPr id="3" name="タイトル 2">
            <a:extLst>
              <a:ext uri="{FF2B5EF4-FFF2-40B4-BE49-F238E27FC236}">
                <a16:creationId xmlns:a16="http://schemas.microsoft.com/office/drawing/2014/main" id="{B7A52A14-D0C7-A4D1-3292-A27244E73CDA}"/>
              </a:ext>
            </a:extLst>
          </p:cNvPr>
          <p:cNvSpPr>
            <a:spLocks noGrp="1"/>
          </p:cNvSpPr>
          <p:nvPr>
            <p:ph type="title"/>
          </p:nvPr>
        </p:nvSpPr>
        <p:spPr>
          <a:xfrm>
            <a:off x="685800" y="721405"/>
            <a:ext cx="7772400" cy="1066800"/>
          </a:xfrm>
        </p:spPr>
        <p:txBody>
          <a:bodyPr/>
          <a:lstStyle/>
          <a:p>
            <a:r>
              <a:rPr lang="en-US" altLang="ja-JP" sz="3200" b="1" dirty="0">
                <a:solidFill>
                  <a:srgbClr val="000000"/>
                </a:solidFill>
                <a:latin typeface="Times New Roman"/>
              </a:rPr>
              <a:t>2. </a:t>
            </a:r>
            <a:r>
              <a:rPr kumimoji="1" lang="en-US" altLang="ja-JP" sz="3200" b="1" i="0" u="none" strike="noStrike" kern="0" cap="none" spc="0" normalizeH="0" baseline="0" noProof="0" dirty="0">
                <a:ln>
                  <a:noFill/>
                </a:ln>
                <a:solidFill>
                  <a:srgbClr val="000000"/>
                </a:solidFill>
                <a:effectLst/>
                <a:uLnTx/>
                <a:uFillTx/>
                <a:latin typeface="Times New Roman"/>
                <a:ea typeface="+mj-ea"/>
                <a:cs typeface="+mj-cs"/>
              </a:rPr>
              <a:t>Plan to Use the Channel and Coexisting Models</a:t>
            </a:r>
            <a:endParaRPr kumimoji="1" lang="ja-JP" altLang="en-US" dirty="0"/>
          </a:p>
        </p:txBody>
      </p:sp>
      <p:sp>
        <p:nvSpPr>
          <p:cNvPr id="4" name="スライド番号プレースホルダー 3">
            <a:extLst>
              <a:ext uri="{FF2B5EF4-FFF2-40B4-BE49-F238E27FC236}">
                <a16:creationId xmlns:a16="http://schemas.microsoft.com/office/drawing/2014/main" id="{9387A27A-93E7-E880-4750-01A718FB726F}"/>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5" name="日付プレースホルダー 4">
            <a:extLst>
              <a:ext uri="{FF2B5EF4-FFF2-40B4-BE49-F238E27FC236}">
                <a16:creationId xmlns:a16="http://schemas.microsoft.com/office/drawing/2014/main" id="{AAB4B7B0-4919-C5C4-A5FD-3AE2D1E68052}"/>
              </a:ext>
            </a:extLst>
          </p:cNvPr>
          <p:cNvSpPr>
            <a:spLocks noGrp="1"/>
          </p:cNvSpPr>
          <p:nvPr>
            <p:ph type="dt" sz="half" idx="2"/>
          </p:nvPr>
        </p:nvSpPr>
        <p:spPr/>
        <p:txBody>
          <a:bodyPr/>
          <a:lstStyle/>
          <a:p>
            <a:r>
              <a:rPr lang="en-US" altLang="ja-JP"/>
              <a:t>March 2023</a:t>
            </a:r>
            <a:endParaRPr lang="en-US" altLang="ja-JP" dirty="0"/>
          </a:p>
        </p:txBody>
      </p:sp>
    </p:spTree>
    <p:extLst>
      <p:ext uri="{BB962C8B-B14F-4D97-AF65-F5344CB8AC3E}">
        <p14:creationId xmlns:p14="http://schemas.microsoft.com/office/powerpoint/2010/main" val="159462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5059DE9-0679-DC9B-606F-5C1C313B0A2B}"/>
              </a:ext>
            </a:extLst>
          </p:cNvPr>
          <p:cNvSpPr>
            <a:spLocks noGrp="1"/>
          </p:cNvSpPr>
          <p:nvPr>
            <p:ph type="title"/>
          </p:nvPr>
        </p:nvSpPr>
        <p:spPr>
          <a:xfrm>
            <a:off x="685800" y="2449286"/>
            <a:ext cx="7772400" cy="1066800"/>
          </a:xfrm>
        </p:spPr>
        <p:txBody>
          <a:bodyPr/>
          <a:lstStyle/>
          <a:p>
            <a:r>
              <a:rPr lang="en-US" altLang="ja-JP" dirty="0"/>
              <a:t>Thank you for attention  and any questions.</a:t>
            </a:r>
            <a:endParaRPr kumimoji="1" lang="ja-JP" altLang="en-US" dirty="0"/>
          </a:p>
        </p:txBody>
      </p:sp>
      <p:sp>
        <p:nvSpPr>
          <p:cNvPr id="4" name="スライド番号プレースホルダー 3">
            <a:extLst>
              <a:ext uri="{FF2B5EF4-FFF2-40B4-BE49-F238E27FC236}">
                <a16:creationId xmlns:a16="http://schemas.microsoft.com/office/drawing/2014/main" id="{19F0815F-12B3-2989-03A1-219D8C77A6FA}"/>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5" name="日付プレースホルダー 4">
            <a:extLst>
              <a:ext uri="{FF2B5EF4-FFF2-40B4-BE49-F238E27FC236}">
                <a16:creationId xmlns:a16="http://schemas.microsoft.com/office/drawing/2014/main" id="{0B005F58-D94F-7BB4-DF8B-BBA99AF0A548}"/>
              </a:ext>
            </a:extLst>
          </p:cNvPr>
          <p:cNvSpPr>
            <a:spLocks noGrp="1"/>
          </p:cNvSpPr>
          <p:nvPr>
            <p:ph type="dt" sz="half" idx="2"/>
          </p:nvPr>
        </p:nvSpPr>
        <p:spPr/>
        <p:txBody>
          <a:bodyPr/>
          <a:lstStyle/>
          <a:p>
            <a:r>
              <a:rPr lang="en-US" altLang="ja-JP"/>
              <a:t>March 2023</a:t>
            </a:r>
            <a:endParaRPr lang="en-US" altLang="ja-JP" dirty="0"/>
          </a:p>
        </p:txBody>
      </p:sp>
    </p:spTree>
    <p:extLst>
      <p:ext uri="{BB962C8B-B14F-4D97-AF65-F5344CB8AC3E}">
        <p14:creationId xmlns:p14="http://schemas.microsoft.com/office/powerpoint/2010/main" val="257079721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34</TotalTime>
  <Words>683</Words>
  <Application>Microsoft Office PowerPoint</Application>
  <PresentationFormat>画面に合わせる (4:3)</PresentationFormat>
  <Paragraphs>70</Paragraphs>
  <Slides>7</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Arial</vt:lpstr>
      <vt:lpstr>Times New Roman</vt:lpstr>
      <vt:lpstr>Wingdings</vt:lpstr>
      <vt:lpstr>IEEE-P802_15</vt:lpstr>
      <vt:lpstr>PowerPoint プレゼンテーション</vt:lpstr>
      <vt:lpstr>Utilization of Channel and Environmental Model for Design and Evaluation of PHY proposals for BANs on TG15.6ma  In Personal and Virtual Hybrid Interim Session Atlanta, Georgia, USA Match 13th, 2023  Ryuji Kohno Yokohama National University(YNU), YRP International Alliance Institute(YRP-IAI)</vt:lpstr>
      <vt:lpstr>PowerPoint プレゼンテーション</vt:lpstr>
      <vt:lpstr>1. Summary of Channel and Coexisting Models</vt:lpstr>
      <vt:lpstr>2. Plan to Use the Channel and Coexisting Models</vt:lpstr>
      <vt:lpstr>2. Plan to Use the Channel and Coexisting Models</vt:lpstr>
      <vt:lpstr>Thank you for attention  and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kohno-ryuji-ns@ynu.ac.jp</dc:creator>
  <cp:lastModifiedBy>kohno-ryuji-ns@ynu.ac.jp</cp:lastModifiedBy>
  <cp:revision>1</cp:revision>
  <dcterms:created xsi:type="dcterms:W3CDTF">2023-03-13T18:00:17Z</dcterms:created>
  <dcterms:modified xsi:type="dcterms:W3CDTF">2023-03-13T18:34:32Z</dcterms:modified>
</cp:coreProperties>
</file>