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5"/>
  </p:notesMasterIdLst>
  <p:handoutMasterIdLst>
    <p:handoutMasterId r:id="rId16"/>
  </p:handoutMasterIdLst>
  <p:sldIdLst>
    <p:sldId id="260" r:id="rId2"/>
    <p:sldId id="258" r:id="rId3"/>
    <p:sldId id="280" r:id="rId4"/>
    <p:sldId id="270" r:id="rId5"/>
    <p:sldId id="271" r:id="rId6"/>
    <p:sldId id="272" r:id="rId7"/>
    <p:sldId id="279" r:id="rId8"/>
    <p:sldId id="273" r:id="rId9"/>
    <p:sldId id="281" r:id="rId10"/>
    <p:sldId id="282" r:id="rId11"/>
    <p:sldId id="283" r:id="rId12"/>
    <p:sldId id="284" r:id="rId13"/>
    <p:sldId id="269" r:id="rId14"/>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1"/>
    <p:restoredTop sz="96327"/>
  </p:normalViewPr>
  <p:slideViewPr>
    <p:cSldViewPr>
      <p:cViewPr varScale="1">
        <p:scale>
          <a:sx n="128" d="100"/>
          <a:sy n="128" d="100"/>
        </p:scale>
        <p:origin x="138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637AD1A-D362-AE7F-51D6-68F343BA6D27}"/>
              </a:ext>
            </a:extLst>
          </p:cNvPr>
          <p:cNvSpPr>
            <a:spLocks noGrp="1" noChangeArrowheads="1"/>
          </p:cNvSpPr>
          <p:nvPr>
            <p:ph type="hdr" sz="quarter"/>
          </p:nvPr>
        </p:nvSpPr>
        <p:spPr bwMode="auto">
          <a:xfrm>
            <a:off x="3544888" y="177800"/>
            <a:ext cx="2693987"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3075" name="Rectangle 3">
            <a:extLst>
              <a:ext uri="{FF2B5EF4-FFF2-40B4-BE49-F238E27FC236}">
                <a16:creationId xmlns:a16="http://schemas.microsoft.com/office/drawing/2014/main" id="{7965E5F0-C98D-CAF3-F4EC-7764679534B6}"/>
              </a:ext>
            </a:extLst>
          </p:cNvPr>
          <p:cNvSpPr>
            <a:spLocks noGrp="1" noChangeArrowheads="1"/>
          </p:cNvSpPr>
          <p:nvPr>
            <p:ph type="dt" sz="quarter" idx="1"/>
          </p:nvPr>
        </p:nvSpPr>
        <p:spPr bwMode="auto">
          <a:xfrm>
            <a:off x="695325" y="177800"/>
            <a:ext cx="23098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3076" name="Rectangle 4">
            <a:extLst>
              <a:ext uri="{FF2B5EF4-FFF2-40B4-BE49-F238E27FC236}">
                <a16:creationId xmlns:a16="http://schemas.microsoft.com/office/drawing/2014/main" id="{AF166FDF-B105-13BD-E9D3-DB8E5BB4899B}"/>
              </a:ext>
            </a:extLst>
          </p:cNvPr>
          <p:cNvSpPr>
            <a:spLocks noGrp="1" noChangeArrowheads="1"/>
          </p:cNvSpPr>
          <p:nvPr>
            <p:ph type="ftr" sz="quarter" idx="2"/>
          </p:nvPr>
        </p:nvSpPr>
        <p:spPr bwMode="auto">
          <a:xfrm>
            <a:off x="4160838" y="8982075"/>
            <a:ext cx="2157412"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sz="1000">
                <a:ea typeface="ＭＳ Ｐゴシック" panose="020B0600070205080204" pitchFamily="34" charset="-128"/>
              </a:defRPr>
            </a:lvl1pPr>
          </a:lstStyle>
          <a:p>
            <a:r>
              <a:rPr lang="en-US" altLang="ja-JP"/>
              <a:t>&lt;author&gt;, &lt;company&gt;</a:t>
            </a:r>
          </a:p>
        </p:txBody>
      </p:sp>
      <p:sp>
        <p:nvSpPr>
          <p:cNvPr id="3077" name="Rectangle 5">
            <a:extLst>
              <a:ext uri="{FF2B5EF4-FFF2-40B4-BE49-F238E27FC236}">
                <a16:creationId xmlns:a16="http://schemas.microsoft.com/office/drawing/2014/main" id="{7935CA8E-98FE-315D-05C1-C5964E618470}"/>
              </a:ext>
            </a:extLst>
          </p:cNvPr>
          <p:cNvSpPr>
            <a:spLocks noGrp="1" noChangeArrowheads="1"/>
          </p:cNvSpPr>
          <p:nvPr>
            <p:ph type="sldNum" sz="quarter" idx="3"/>
          </p:nvPr>
        </p:nvSpPr>
        <p:spPr bwMode="auto">
          <a:xfrm>
            <a:off x="2697163" y="8982075"/>
            <a:ext cx="1385887"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450">
              <a:defRPr sz="1000">
                <a:ea typeface="ＭＳ Ｐゴシック" panose="020B0600070205080204" pitchFamily="34" charset="-128"/>
              </a:defRPr>
            </a:lvl1pPr>
          </a:lstStyle>
          <a:p>
            <a:r>
              <a:rPr lang="en-US" altLang="ja-JP"/>
              <a:t>Page </a:t>
            </a:r>
            <a:fld id="{56AB6426-B4A6-244D-890C-9BE3EEBEA320}" type="slidenum">
              <a:rPr lang="en-US" altLang="ja-JP"/>
              <a:pPr/>
              <a:t>‹#›</a:t>
            </a:fld>
            <a:endParaRPr lang="en-US" altLang="ja-JP"/>
          </a:p>
        </p:txBody>
      </p:sp>
      <p:sp>
        <p:nvSpPr>
          <p:cNvPr id="3078" name="Line 6">
            <a:extLst>
              <a:ext uri="{FF2B5EF4-FFF2-40B4-BE49-F238E27FC236}">
                <a16:creationId xmlns:a16="http://schemas.microsoft.com/office/drawing/2014/main" id="{A3CBA14C-F199-E53A-7782-84F4FA0786B2}"/>
              </a:ext>
            </a:extLst>
          </p:cNvPr>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3079" name="Rectangle 7">
            <a:extLst>
              <a:ext uri="{FF2B5EF4-FFF2-40B4-BE49-F238E27FC236}">
                <a16:creationId xmlns:a16="http://schemas.microsoft.com/office/drawing/2014/main" id="{B35390C0-A8D6-226F-05C7-98B3DE540720}"/>
              </a:ext>
            </a:extLst>
          </p:cNvPr>
          <p:cNvSpPr>
            <a:spLocks noChangeArrowheads="1"/>
          </p:cNvSpPr>
          <p:nvPr/>
        </p:nvSpPr>
        <p:spPr bwMode="auto">
          <a:xfrm>
            <a:off x="693738" y="8982075"/>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33450">
              <a:defRPr sz="2400">
                <a:solidFill>
                  <a:schemeClr val="tx1"/>
                </a:solidFill>
                <a:latin typeface="Times New Roman" panose="02020603050405020304" pitchFamily="18" charset="0"/>
              </a:defRPr>
            </a:lvl1pPr>
            <a:lvl2pPr marL="461963" defTabSz="933450">
              <a:defRPr sz="2400">
                <a:solidFill>
                  <a:schemeClr val="tx1"/>
                </a:solidFill>
                <a:latin typeface="Times New Roman" panose="02020603050405020304" pitchFamily="18" charset="0"/>
              </a:defRPr>
            </a:lvl2pPr>
            <a:lvl3pPr marL="923925" defTabSz="933450">
              <a:defRPr sz="2400">
                <a:solidFill>
                  <a:schemeClr val="tx1"/>
                </a:solidFill>
                <a:latin typeface="Times New Roman" panose="02020603050405020304" pitchFamily="18" charset="0"/>
              </a:defRPr>
            </a:lvl3pPr>
            <a:lvl4pPr marL="1387475" defTabSz="933450">
              <a:defRPr sz="2400">
                <a:solidFill>
                  <a:schemeClr val="tx1"/>
                </a:solidFill>
                <a:latin typeface="Times New Roman" panose="02020603050405020304" pitchFamily="18" charset="0"/>
              </a:defRPr>
            </a:lvl4pPr>
            <a:lvl5pPr marL="1849438" defTabSz="933450">
              <a:defRPr sz="2400">
                <a:solidFill>
                  <a:schemeClr val="tx1"/>
                </a:solidFill>
                <a:latin typeface="Times New Roman" panose="02020603050405020304" pitchFamily="18" charset="0"/>
              </a:defRPr>
            </a:lvl5pPr>
            <a:lvl6pPr marL="2306638" defTabSz="933450" eaLnBrk="0" fontAlgn="base" hangingPunct="0">
              <a:spcBef>
                <a:spcPct val="0"/>
              </a:spcBef>
              <a:spcAft>
                <a:spcPct val="0"/>
              </a:spcAft>
              <a:defRPr sz="2400">
                <a:solidFill>
                  <a:schemeClr val="tx1"/>
                </a:solidFill>
                <a:latin typeface="Times New Roman" panose="02020603050405020304" pitchFamily="18" charset="0"/>
              </a:defRPr>
            </a:lvl6pPr>
            <a:lvl7pPr marL="2763838" defTabSz="933450" eaLnBrk="0" fontAlgn="base" hangingPunct="0">
              <a:spcBef>
                <a:spcPct val="0"/>
              </a:spcBef>
              <a:spcAft>
                <a:spcPct val="0"/>
              </a:spcAft>
              <a:defRPr sz="2400">
                <a:solidFill>
                  <a:schemeClr val="tx1"/>
                </a:solidFill>
                <a:latin typeface="Times New Roman" panose="02020603050405020304" pitchFamily="18" charset="0"/>
              </a:defRPr>
            </a:lvl7pPr>
            <a:lvl8pPr marL="3221038" defTabSz="933450" eaLnBrk="0" fontAlgn="base" hangingPunct="0">
              <a:spcBef>
                <a:spcPct val="0"/>
              </a:spcBef>
              <a:spcAft>
                <a:spcPct val="0"/>
              </a:spcAft>
              <a:defRPr sz="2400">
                <a:solidFill>
                  <a:schemeClr val="tx1"/>
                </a:solidFill>
                <a:latin typeface="Times New Roman" panose="02020603050405020304" pitchFamily="18" charset="0"/>
              </a:defRPr>
            </a:lvl8pPr>
            <a:lvl9pPr marL="3678238" defTabSz="93345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ja-JP" sz="1200">
                <a:ea typeface="ＭＳ Ｐゴシック" panose="020B0600070205080204" pitchFamily="34" charset="-128"/>
              </a:rPr>
              <a:t>Submission</a:t>
            </a:r>
          </a:p>
        </p:txBody>
      </p:sp>
      <p:sp>
        <p:nvSpPr>
          <p:cNvPr id="3080" name="Line 8">
            <a:extLst>
              <a:ext uri="{FF2B5EF4-FFF2-40B4-BE49-F238E27FC236}">
                <a16:creationId xmlns:a16="http://schemas.microsoft.com/office/drawing/2014/main" id="{E32BB555-3A33-82A4-0C80-B0509EBE4E9E}"/>
              </a:ext>
            </a:extLst>
          </p:cNvPr>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7245F660-F1C0-AB1D-A518-F371EAA90584}"/>
              </a:ext>
            </a:extLst>
          </p:cNvPr>
          <p:cNvSpPr>
            <a:spLocks noGrp="1" noChangeArrowheads="1"/>
          </p:cNvSpPr>
          <p:nvPr>
            <p:ph type="hdr" sz="quarter"/>
          </p:nvPr>
        </p:nvSpPr>
        <p:spPr bwMode="auto">
          <a:xfrm>
            <a:off x="3467100" y="98425"/>
            <a:ext cx="2814638"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450">
              <a:defRPr sz="1400" b="1">
                <a:ea typeface="ＭＳ Ｐゴシック" panose="020B0600070205080204" pitchFamily="34" charset="-128"/>
              </a:defRPr>
            </a:lvl1pPr>
          </a:lstStyle>
          <a:p>
            <a:r>
              <a:rPr lang="en-US" altLang="ja-JP"/>
              <a:t>doc.: IEEE 802.15-&lt;doc#&gt;</a:t>
            </a:r>
          </a:p>
        </p:txBody>
      </p:sp>
      <p:sp>
        <p:nvSpPr>
          <p:cNvPr id="2051" name="Rectangle 3">
            <a:extLst>
              <a:ext uri="{FF2B5EF4-FFF2-40B4-BE49-F238E27FC236}">
                <a16:creationId xmlns:a16="http://schemas.microsoft.com/office/drawing/2014/main" id="{E5B090D5-9843-02DC-A738-31C685D4924A}"/>
              </a:ext>
            </a:extLst>
          </p:cNvPr>
          <p:cNvSpPr>
            <a:spLocks noGrp="1" noChangeArrowheads="1"/>
          </p:cNvSpPr>
          <p:nvPr>
            <p:ph type="dt" idx="1"/>
          </p:nvPr>
        </p:nvSpPr>
        <p:spPr bwMode="auto">
          <a:xfrm>
            <a:off x="654050" y="98425"/>
            <a:ext cx="27368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450">
              <a:defRPr sz="1400" b="1">
                <a:ea typeface="ＭＳ Ｐゴシック" panose="020B0600070205080204" pitchFamily="34" charset="-128"/>
              </a:defRPr>
            </a:lvl1pPr>
          </a:lstStyle>
          <a:p>
            <a:r>
              <a:rPr lang="en-US" altLang="ja-JP"/>
              <a:t>&lt;month year&gt;</a:t>
            </a:r>
          </a:p>
        </p:txBody>
      </p:sp>
      <p:sp>
        <p:nvSpPr>
          <p:cNvPr id="2052" name="Rectangle 4">
            <a:extLst>
              <a:ext uri="{FF2B5EF4-FFF2-40B4-BE49-F238E27FC236}">
                <a16:creationId xmlns:a16="http://schemas.microsoft.com/office/drawing/2014/main" id="{7326A941-8EC4-72A6-262A-5EC61D2A40CF}"/>
              </a:ext>
            </a:extLst>
          </p:cNvPr>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a:extLst>
              <a:ext uri="{FF2B5EF4-FFF2-40B4-BE49-F238E27FC236}">
                <a16:creationId xmlns:a16="http://schemas.microsoft.com/office/drawing/2014/main" id="{AA0B97B6-66BC-6D45-972A-5C432E23E968}"/>
              </a:ext>
            </a:extLst>
          </p:cNvPr>
          <p:cNvSpPr>
            <a:spLocks noGrp="1" noChangeArrowheads="1"/>
          </p:cNvSpPr>
          <p:nvPr>
            <p:ph type="body" sz="quarter" idx="3"/>
          </p:nvPr>
        </p:nvSpPr>
        <p:spPr bwMode="auto">
          <a:xfrm>
            <a:off x="923925" y="4408488"/>
            <a:ext cx="5086350" cy="417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62" tIns="46038" rIns="93662" bIns="46038" numCol="1" anchor="t" anchorCtr="0" compatLnSpc="1">
            <a:prstTxWarp prst="textNoShape">
              <a:avLst/>
            </a:prstTxWarp>
          </a:bodyPr>
          <a:lstStyle/>
          <a:p>
            <a:pPr lvl="0"/>
            <a:r>
              <a:rPr lang="en-US" altLang="ja-JP"/>
              <a:t>Click to edit Master text styles</a:t>
            </a:r>
          </a:p>
          <a:p>
            <a:pPr lvl="1"/>
            <a:r>
              <a:rPr lang="en-US" altLang="ja-JP"/>
              <a:t>Second level</a:t>
            </a:r>
          </a:p>
          <a:p>
            <a:pPr lvl="2"/>
            <a:r>
              <a:rPr lang="en-US" altLang="ja-JP"/>
              <a:t>Third level</a:t>
            </a:r>
          </a:p>
          <a:p>
            <a:pPr lvl="3"/>
            <a:r>
              <a:rPr lang="en-US" altLang="ja-JP"/>
              <a:t>Fourth level</a:t>
            </a:r>
          </a:p>
          <a:p>
            <a:pPr lvl="4"/>
            <a:r>
              <a:rPr lang="en-US" altLang="ja-JP"/>
              <a:t>Fifth level</a:t>
            </a:r>
          </a:p>
        </p:txBody>
      </p:sp>
      <p:sp>
        <p:nvSpPr>
          <p:cNvPr id="2054" name="Rectangle 6">
            <a:extLst>
              <a:ext uri="{FF2B5EF4-FFF2-40B4-BE49-F238E27FC236}">
                <a16:creationId xmlns:a16="http://schemas.microsoft.com/office/drawing/2014/main" id="{310DB24B-0A59-D8D1-0731-A838287ECE96}"/>
              </a:ext>
            </a:extLst>
          </p:cNvPr>
          <p:cNvSpPr>
            <a:spLocks noGrp="1" noChangeArrowheads="1"/>
          </p:cNvSpPr>
          <p:nvPr>
            <p:ph type="ftr" sz="quarter" idx="4"/>
          </p:nvPr>
        </p:nvSpPr>
        <p:spPr bwMode="auto">
          <a:xfrm>
            <a:off x="3771900" y="8985250"/>
            <a:ext cx="250983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200" lvl="4" algn="r" defTabSz="933450">
              <a:defRPr>
                <a:ea typeface="ＭＳ Ｐゴシック" panose="020B0600070205080204" pitchFamily="34" charset="-128"/>
              </a:defRPr>
            </a:lvl5pPr>
          </a:lstStyle>
          <a:p>
            <a:pPr lvl="4"/>
            <a:r>
              <a:rPr lang="en-US" altLang="ja-JP"/>
              <a:t>&lt;author&gt;, &lt;company&gt;</a:t>
            </a:r>
          </a:p>
        </p:txBody>
      </p:sp>
      <p:sp>
        <p:nvSpPr>
          <p:cNvPr id="2055" name="Rectangle 7">
            <a:extLst>
              <a:ext uri="{FF2B5EF4-FFF2-40B4-BE49-F238E27FC236}">
                <a16:creationId xmlns:a16="http://schemas.microsoft.com/office/drawing/2014/main" id="{70D3CF44-B1D2-7782-3EED-8A6BB50A1D7D}"/>
              </a:ext>
            </a:extLst>
          </p:cNvPr>
          <p:cNvSpPr>
            <a:spLocks noGrp="1" noChangeArrowheads="1"/>
          </p:cNvSpPr>
          <p:nvPr>
            <p:ph type="sldNum" sz="quarter" idx="5"/>
          </p:nvPr>
        </p:nvSpPr>
        <p:spPr bwMode="auto">
          <a:xfrm>
            <a:off x="2933700" y="8985250"/>
            <a:ext cx="801688"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450">
              <a:defRPr>
                <a:ea typeface="ＭＳ Ｐゴシック" panose="020B0600070205080204" pitchFamily="34" charset="-128"/>
              </a:defRPr>
            </a:lvl1pPr>
          </a:lstStyle>
          <a:p>
            <a:r>
              <a:rPr lang="en-US" altLang="ja-JP"/>
              <a:t>Page </a:t>
            </a:r>
            <a:fld id="{34C5E9A7-37E8-E54F-923F-E7373E592FEF}" type="slidenum">
              <a:rPr lang="en-US" altLang="ja-JP"/>
              <a:pPr/>
              <a:t>‹#›</a:t>
            </a:fld>
            <a:endParaRPr lang="en-US" altLang="ja-JP"/>
          </a:p>
        </p:txBody>
      </p:sp>
      <p:sp>
        <p:nvSpPr>
          <p:cNvPr id="2056" name="Rectangle 8">
            <a:extLst>
              <a:ext uri="{FF2B5EF4-FFF2-40B4-BE49-F238E27FC236}">
                <a16:creationId xmlns:a16="http://schemas.microsoft.com/office/drawing/2014/main" id="{6BD7FA78-2D4F-BCCB-00A5-64630049632B}"/>
              </a:ext>
            </a:extLst>
          </p:cNvPr>
          <p:cNvSpPr>
            <a:spLocks noChangeArrowheads="1"/>
          </p:cNvSpPr>
          <p:nvPr/>
        </p:nvSpPr>
        <p:spPr bwMode="auto">
          <a:xfrm>
            <a:off x="723900" y="8985250"/>
            <a:ext cx="711200" cy="182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ea typeface="ＭＳ Ｐゴシック" panose="020B0600070205080204" pitchFamily="34" charset="-128"/>
              </a:rPr>
              <a:t>Submission</a:t>
            </a:r>
          </a:p>
        </p:txBody>
      </p:sp>
      <p:sp>
        <p:nvSpPr>
          <p:cNvPr id="2057" name="Line 9">
            <a:extLst>
              <a:ext uri="{FF2B5EF4-FFF2-40B4-BE49-F238E27FC236}">
                <a16:creationId xmlns:a16="http://schemas.microsoft.com/office/drawing/2014/main" id="{C02E400F-6830-7506-641C-4410A098375F}"/>
              </a:ext>
            </a:extLst>
          </p:cNvPr>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058" name="Line 10">
            <a:extLst>
              <a:ext uri="{FF2B5EF4-FFF2-40B4-BE49-F238E27FC236}">
                <a16:creationId xmlns:a16="http://schemas.microsoft.com/office/drawing/2014/main" id="{BD99A87B-EE58-CC70-AED9-5E983458B869}"/>
              </a:ext>
            </a:extLst>
          </p:cNvPr>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Tree>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E15EB-24A1-7BD9-8007-97C0F1B4033D}"/>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EAA1A8B4-24FB-3224-C94D-5B0DEAE74AE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9" name="スライド番号プレースホルダー 8">
            <a:extLst>
              <a:ext uri="{FF2B5EF4-FFF2-40B4-BE49-F238E27FC236}">
                <a16:creationId xmlns:a16="http://schemas.microsoft.com/office/drawing/2014/main" id="{9CBF8279-B6BC-CF35-5A50-7802A7E8C073}"/>
              </a:ext>
            </a:extLst>
          </p:cNvPr>
          <p:cNvSpPr>
            <a:spLocks noGrp="1"/>
          </p:cNvSpPr>
          <p:nvPr>
            <p:ph type="sldNum" sz="quarter" idx="12"/>
          </p:nvPr>
        </p:nvSpPr>
        <p:spPr/>
        <p:txBody>
          <a:bodyPr/>
          <a:lstStyle/>
          <a:p>
            <a:r>
              <a:rPr lang="en-US" altLang="ja-JP"/>
              <a:t>Slide </a:t>
            </a:r>
            <a:fld id="{6B095015-3EB9-FD42-94F8-66C40C8C26E8}" type="slidenum">
              <a:rPr lang="en-US" altLang="ja-JP" smtClean="0"/>
              <a:pPr/>
              <a:t>‹#›</a:t>
            </a:fld>
            <a:endParaRPr lang="en-US" altLang="ja-JP"/>
          </a:p>
        </p:txBody>
      </p:sp>
    </p:spTree>
    <p:extLst>
      <p:ext uri="{BB962C8B-B14F-4D97-AF65-F5344CB8AC3E}">
        <p14:creationId xmlns:p14="http://schemas.microsoft.com/office/powerpoint/2010/main" val="30629270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DECF9ED-6548-B397-C872-E69AE1FF7F8A}"/>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374B930-ECD3-951D-E35C-0236D7A04A3E}"/>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C87B98A3-B1B0-49D4-F1A1-607AEC10AD8B}"/>
              </a:ext>
            </a:extLst>
          </p:cNvPr>
          <p:cNvSpPr>
            <a:spLocks noGrp="1"/>
          </p:cNvSpPr>
          <p:nvPr>
            <p:ph type="sldNum" sz="quarter" idx="12"/>
          </p:nvPr>
        </p:nvSpPr>
        <p:spPr/>
        <p:txBody>
          <a:bodyPr/>
          <a:lstStyle>
            <a:lvl1pPr>
              <a:defRPr/>
            </a:lvl1pPr>
          </a:lstStyle>
          <a:p>
            <a:r>
              <a:rPr lang="en-US" altLang="ja-JP"/>
              <a:t>Slide </a:t>
            </a:r>
            <a:fld id="{626D58F8-19DC-9744-869B-90BE1FA23FFF}" type="slidenum">
              <a:rPr lang="en-US" altLang="ja-JP"/>
              <a:pPr/>
              <a:t>‹#›</a:t>
            </a:fld>
            <a:endParaRPr lang="en-US" altLang="ja-JP"/>
          </a:p>
        </p:txBody>
      </p:sp>
    </p:spTree>
    <p:extLst>
      <p:ext uri="{BB962C8B-B14F-4D97-AF65-F5344CB8AC3E}">
        <p14:creationId xmlns:p14="http://schemas.microsoft.com/office/powerpoint/2010/main" val="3119039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0046CAF8-8337-AFCD-EF46-CD2BB3FC5B7D}"/>
              </a:ext>
            </a:extLst>
          </p:cNvPr>
          <p:cNvSpPr>
            <a:spLocks noGrp="1"/>
          </p:cNvSpPr>
          <p:nvPr>
            <p:ph type="title" orient="vert"/>
          </p:nvPr>
        </p:nvSpPr>
        <p:spPr>
          <a:xfrm>
            <a:off x="6515100" y="685800"/>
            <a:ext cx="1943100" cy="5410200"/>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E39B09-213B-FB91-286F-16FEB696E847}"/>
              </a:ext>
            </a:extLst>
          </p:cNvPr>
          <p:cNvSpPr>
            <a:spLocks noGrp="1"/>
          </p:cNvSpPr>
          <p:nvPr>
            <p:ph type="body" orient="vert" idx="1"/>
          </p:nvPr>
        </p:nvSpPr>
        <p:spPr>
          <a:xfrm>
            <a:off x="685800" y="685800"/>
            <a:ext cx="5676900" cy="54102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28DBBA4E-38DB-48C7-DECF-A970F8B1F77C}"/>
              </a:ext>
            </a:extLst>
          </p:cNvPr>
          <p:cNvSpPr>
            <a:spLocks noGrp="1"/>
          </p:cNvSpPr>
          <p:nvPr>
            <p:ph type="sldNum" sz="quarter" idx="12"/>
          </p:nvPr>
        </p:nvSpPr>
        <p:spPr/>
        <p:txBody>
          <a:bodyPr/>
          <a:lstStyle>
            <a:lvl1pPr>
              <a:defRPr/>
            </a:lvl1pPr>
          </a:lstStyle>
          <a:p>
            <a:r>
              <a:rPr lang="en-US" altLang="ja-JP"/>
              <a:t>Slide </a:t>
            </a:r>
            <a:fld id="{6120C5D7-7E10-5F4C-8FE3-CE87BC945102}" type="slidenum">
              <a:rPr lang="en-US" altLang="ja-JP"/>
              <a:pPr/>
              <a:t>‹#›</a:t>
            </a:fld>
            <a:endParaRPr lang="en-US" altLang="ja-JP"/>
          </a:p>
        </p:txBody>
      </p:sp>
    </p:spTree>
    <p:extLst>
      <p:ext uri="{BB962C8B-B14F-4D97-AF65-F5344CB8AC3E}">
        <p14:creationId xmlns:p14="http://schemas.microsoft.com/office/powerpoint/2010/main" val="162046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DCEF14-0175-5588-24B4-A27120416AB8}"/>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A0EE947-6269-F580-E3CB-75339F210265}"/>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スライド番号プレースホルダー 5">
            <a:extLst>
              <a:ext uri="{FF2B5EF4-FFF2-40B4-BE49-F238E27FC236}">
                <a16:creationId xmlns:a16="http://schemas.microsoft.com/office/drawing/2014/main" id="{98D2BD4B-4AE7-1C50-E00B-05311CE60858}"/>
              </a:ext>
            </a:extLst>
          </p:cNvPr>
          <p:cNvSpPr>
            <a:spLocks noGrp="1"/>
          </p:cNvSpPr>
          <p:nvPr>
            <p:ph type="sldNum" sz="quarter" idx="12"/>
          </p:nvPr>
        </p:nvSpPr>
        <p:spPr/>
        <p:txBody>
          <a:bodyPr/>
          <a:lstStyle>
            <a:lvl1pPr>
              <a:defRPr/>
            </a:lvl1pPr>
          </a:lstStyle>
          <a:p>
            <a:r>
              <a:rPr lang="en-US" altLang="ja-JP"/>
              <a:t>Slide </a:t>
            </a:r>
            <a:fld id="{1B8858A5-62B6-9F48-B9FB-F96DB222C215}" type="slidenum">
              <a:rPr lang="en-US" altLang="ja-JP"/>
              <a:pPr/>
              <a:t>‹#›</a:t>
            </a:fld>
            <a:endParaRPr lang="en-US" altLang="ja-JP"/>
          </a:p>
        </p:txBody>
      </p:sp>
    </p:spTree>
    <p:extLst>
      <p:ext uri="{BB962C8B-B14F-4D97-AF65-F5344CB8AC3E}">
        <p14:creationId xmlns:p14="http://schemas.microsoft.com/office/powerpoint/2010/main" val="3481888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40F56F-32C8-61C0-D64F-504296F9ABAB}"/>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2E9DDCCC-A841-E1AF-133A-921960269F5D}"/>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6" name="スライド番号プレースホルダー 5">
            <a:extLst>
              <a:ext uri="{FF2B5EF4-FFF2-40B4-BE49-F238E27FC236}">
                <a16:creationId xmlns:a16="http://schemas.microsoft.com/office/drawing/2014/main" id="{858D4876-024B-876A-A410-CE01158F83B5}"/>
              </a:ext>
            </a:extLst>
          </p:cNvPr>
          <p:cNvSpPr>
            <a:spLocks noGrp="1"/>
          </p:cNvSpPr>
          <p:nvPr>
            <p:ph type="sldNum" sz="quarter" idx="12"/>
          </p:nvPr>
        </p:nvSpPr>
        <p:spPr/>
        <p:txBody>
          <a:bodyPr/>
          <a:lstStyle>
            <a:lvl1pPr>
              <a:defRPr/>
            </a:lvl1pPr>
          </a:lstStyle>
          <a:p>
            <a:r>
              <a:rPr lang="en-US" altLang="ja-JP"/>
              <a:t>Slide </a:t>
            </a:r>
            <a:fld id="{BF0AAA10-A752-6745-88A6-C3D97DFD8AD7}" type="slidenum">
              <a:rPr lang="en-US" altLang="ja-JP"/>
              <a:pPr/>
              <a:t>‹#›</a:t>
            </a:fld>
            <a:endParaRPr lang="en-US" altLang="ja-JP"/>
          </a:p>
        </p:txBody>
      </p:sp>
    </p:spTree>
    <p:extLst>
      <p:ext uri="{BB962C8B-B14F-4D97-AF65-F5344CB8AC3E}">
        <p14:creationId xmlns:p14="http://schemas.microsoft.com/office/powerpoint/2010/main" val="3055799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096184-65D7-76E1-694D-C1853C35192C}"/>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FB2ED0EB-2BFC-F3AD-19B6-787337780343}"/>
              </a:ext>
            </a:extLst>
          </p:cNvPr>
          <p:cNvSpPr>
            <a:spLocks noGrp="1"/>
          </p:cNvSpPr>
          <p:nvPr>
            <p:ph sz="half" idx="1"/>
          </p:nvPr>
        </p:nvSpPr>
        <p:spPr>
          <a:xfrm>
            <a:off x="6858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78C4EEB4-3BA9-7F8D-17E3-2F32F113DD1A}"/>
              </a:ext>
            </a:extLst>
          </p:cNvPr>
          <p:cNvSpPr>
            <a:spLocks noGrp="1"/>
          </p:cNvSpPr>
          <p:nvPr>
            <p:ph sz="half" idx="2"/>
          </p:nvPr>
        </p:nvSpPr>
        <p:spPr>
          <a:xfrm>
            <a:off x="4648200" y="1981200"/>
            <a:ext cx="3810000" cy="4114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スライド番号プレースホルダー 6">
            <a:extLst>
              <a:ext uri="{FF2B5EF4-FFF2-40B4-BE49-F238E27FC236}">
                <a16:creationId xmlns:a16="http://schemas.microsoft.com/office/drawing/2014/main" id="{45B6D8C8-4DA2-8407-12B4-5F545CF05F52}"/>
              </a:ext>
            </a:extLst>
          </p:cNvPr>
          <p:cNvSpPr>
            <a:spLocks noGrp="1"/>
          </p:cNvSpPr>
          <p:nvPr>
            <p:ph type="sldNum" sz="quarter" idx="12"/>
          </p:nvPr>
        </p:nvSpPr>
        <p:spPr/>
        <p:txBody>
          <a:bodyPr/>
          <a:lstStyle>
            <a:lvl1pPr>
              <a:defRPr/>
            </a:lvl1pPr>
          </a:lstStyle>
          <a:p>
            <a:r>
              <a:rPr lang="en-US" altLang="ja-JP"/>
              <a:t>Slide </a:t>
            </a:r>
            <a:fld id="{E6EAD9AA-365A-0646-B5D4-4E84495980E6}" type="slidenum">
              <a:rPr lang="en-US" altLang="ja-JP"/>
              <a:pPr/>
              <a:t>‹#›</a:t>
            </a:fld>
            <a:endParaRPr lang="en-US" altLang="ja-JP"/>
          </a:p>
        </p:txBody>
      </p:sp>
    </p:spTree>
    <p:extLst>
      <p:ext uri="{BB962C8B-B14F-4D97-AF65-F5344CB8AC3E}">
        <p14:creationId xmlns:p14="http://schemas.microsoft.com/office/powerpoint/2010/main" val="3062282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ACBACF-A5B1-0BFC-BD01-5DF151F4E688}"/>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995C6B99-C6DE-D951-768B-11166232335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2D80E550-4DD4-1793-0279-ACB643C4B9CB}"/>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34CDAE46-75C5-FF5B-475E-0695843B71A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E10A4483-6174-F442-2CF9-3C0D3F187469}"/>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 name="スライド番号プレースホルダー 8">
            <a:extLst>
              <a:ext uri="{FF2B5EF4-FFF2-40B4-BE49-F238E27FC236}">
                <a16:creationId xmlns:a16="http://schemas.microsoft.com/office/drawing/2014/main" id="{9651DFC8-940B-F1CD-DE0B-1C53AFBA4283}"/>
              </a:ext>
            </a:extLst>
          </p:cNvPr>
          <p:cNvSpPr>
            <a:spLocks noGrp="1"/>
          </p:cNvSpPr>
          <p:nvPr>
            <p:ph type="sldNum" sz="quarter" idx="12"/>
          </p:nvPr>
        </p:nvSpPr>
        <p:spPr/>
        <p:txBody>
          <a:bodyPr/>
          <a:lstStyle>
            <a:lvl1pPr>
              <a:defRPr/>
            </a:lvl1pPr>
          </a:lstStyle>
          <a:p>
            <a:r>
              <a:rPr lang="en-US" altLang="ja-JP"/>
              <a:t>Slide </a:t>
            </a:r>
            <a:fld id="{0CEE4C94-9204-204D-87CD-FC51A0AF40A7}" type="slidenum">
              <a:rPr lang="en-US" altLang="ja-JP"/>
              <a:pPr/>
              <a:t>‹#›</a:t>
            </a:fld>
            <a:endParaRPr lang="en-US" altLang="ja-JP"/>
          </a:p>
        </p:txBody>
      </p:sp>
    </p:spTree>
    <p:extLst>
      <p:ext uri="{BB962C8B-B14F-4D97-AF65-F5344CB8AC3E}">
        <p14:creationId xmlns:p14="http://schemas.microsoft.com/office/powerpoint/2010/main" val="2588948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F3542C-E0B8-BEFE-EB2A-C92BE7831ECE}"/>
              </a:ext>
            </a:extLst>
          </p:cNvPr>
          <p:cNvSpPr>
            <a:spLocks noGrp="1"/>
          </p:cNvSpPr>
          <p:nvPr>
            <p:ph type="title"/>
          </p:nvPr>
        </p:nvSpPr>
        <p:spPr/>
        <p:txBody>
          <a:bodyPr/>
          <a:lstStyle/>
          <a:p>
            <a:r>
              <a:rPr lang="ja-JP" altLang="en-US"/>
              <a:t>マスター タイトルの書式設定</a:t>
            </a:r>
          </a:p>
        </p:txBody>
      </p:sp>
      <p:sp>
        <p:nvSpPr>
          <p:cNvPr id="5" name="スライド番号プレースホルダー 4">
            <a:extLst>
              <a:ext uri="{FF2B5EF4-FFF2-40B4-BE49-F238E27FC236}">
                <a16:creationId xmlns:a16="http://schemas.microsoft.com/office/drawing/2014/main" id="{0098DD9E-7E80-DEF2-9ADE-5723C6F5C1EF}"/>
              </a:ext>
            </a:extLst>
          </p:cNvPr>
          <p:cNvSpPr>
            <a:spLocks noGrp="1"/>
          </p:cNvSpPr>
          <p:nvPr>
            <p:ph type="sldNum" sz="quarter" idx="12"/>
          </p:nvPr>
        </p:nvSpPr>
        <p:spPr/>
        <p:txBody>
          <a:bodyPr/>
          <a:lstStyle>
            <a:lvl1pPr>
              <a:defRPr/>
            </a:lvl1pPr>
          </a:lstStyle>
          <a:p>
            <a:r>
              <a:rPr lang="en-US" altLang="ja-JP"/>
              <a:t>Slide </a:t>
            </a:r>
            <a:fld id="{D66CA464-608E-6B48-8B3D-DF44CEE0F4C2}" type="slidenum">
              <a:rPr lang="en-US" altLang="ja-JP"/>
              <a:pPr/>
              <a:t>‹#›</a:t>
            </a:fld>
            <a:endParaRPr lang="en-US" altLang="ja-JP"/>
          </a:p>
        </p:txBody>
      </p:sp>
    </p:spTree>
    <p:extLst>
      <p:ext uri="{BB962C8B-B14F-4D97-AF65-F5344CB8AC3E}">
        <p14:creationId xmlns:p14="http://schemas.microsoft.com/office/powerpoint/2010/main" val="4271174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A8D0C5B-2706-1126-DE3E-A4B3F87E2ED7}"/>
              </a:ext>
            </a:extLst>
          </p:cNvPr>
          <p:cNvSpPr>
            <a:spLocks noGrp="1"/>
          </p:cNvSpPr>
          <p:nvPr>
            <p:ph type="sldNum" sz="quarter" idx="12"/>
          </p:nvPr>
        </p:nvSpPr>
        <p:spPr/>
        <p:txBody>
          <a:bodyPr/>
          <a:lstStyle>
            <a:lvl1pPr>
              <a:defRPr/>
            </a:lvl1pPr>
          </a:lstStyle>
          <a:p>
            <a:r>
              <a:rPr lang="en-US" altLang="ja-JP"/>
              <a:t>Slide </a:t>
            </a:r>
            <a:fld id="{EDB5D0AB-EE2B-034D-961D-EB7B777B7924}" type="slidenum">
              <a:rPr lang="en-US" altLang="ja-JP"/>
              <a:pPr/>
              <a:t>‹#›</a:t>
            </a:fld>
            <a:endParaRPr lang="en-US" altLang="ja-JP"/>
          </a:p>
        </p:txBody>
      </p:sp>
    </p:spTree>
    <p:extLst>
      <p:ext uri="{BB962C8B-B14F-4D97-AF65-F5344CB8AC3E}">
        <p14:creationId xmlns:p14="http://schemas.microsoft.com/office/powerpoint/2010/main" val="195122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FEABD9-9520-AE8A-CD54-C690DAAE101C}"/>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C61303E6-3547-F929-2BF6-EA70DBF0F29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B926D99D-4F75-254D-026A-F68E06DB2C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A3D87231-1143-F2C0-DE26-5C8F9A0C1A46}"/>
              </a:ext>
            </a:extLst>
          </p:cNvPr>
          <p:cNvSpPr>
            <a:spLocks noGrp="1"/>
          </p:cNvSpPr>
          <p:nvPr>
            <p:ph type="sldNum" sz="quarter" idx="12"/>
          </p:nvPr>
        </p:nvSpPr>
        <p:spPr/>
        <p:txBody>
          <a:bodyPr/>
          <a:lstStyle>
            <a:lvl1pPr>
              <a:defRPr/>
            </a:lvl1pPr>
          </a:lstStyle>
          <a:p>
            <a:r>
              <a:rPr lang="en-US" altLang="ja-JP"/>
              <a:t>Slide </a:t>
            </a:r>
            <a:fld id="{C5D0E9EB-DC50-874E-BA55-D8F000B50B4B}" type="slidenum">
              <a:rPr lang="en-US" altLang="ja-JP"/>
              <a:pPr/>
              <a:t>‹#›</a:t>
            </a:fld>
            <a:endParaRPr lang="en-US" altLang="ja-JP"/>
          </a:p>
        </p:txBody>
      </p:sp>
    </p:spTree>
    <p:extLst>
      <p:ext uri="{BB962C8B-B14F-4D97-AF65-F5344CB8AC3E}">
        <p14:creationId xmlns:p14="http://schemas.microsoft.com/office/powerpoint/2010/main" val="292045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F068C93-24E7-D4F9-DC45-9720BF5C5394}"/>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DCF5437-3384-325D-E554-70563C53E9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a:extLst>
              <a:ext uri="{FF2B5EF4-FFF2-40B4-BE49-F238E27FC236}">
                <a16:creationId xmlns:a16="http://schemas.microsoft.com/office/drawing/2014/main" id="{97C3687E-617A-E929-5429-EFD44D134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7" name="スライド番号プレースホルダー 6">
            <a:extLst>
              <a:ext uri="{FF2B5EF4-FFF2-40B4-BE49-F238E27FC236}">
                <a16:creationId xmlns:a16="http://schemas.microsoft.com/office/drawing/2014/main" id="{5EDFBEDD-A4A8-8EC2-1180-F71C269604A9}"/>
              </a:ext>
            </a:extLst>
          </p:cNvPr>
          <p:cNvSpPr>
            <a:spLocks noGrp="1"/>
          </p:cNvSpPr>
          <p:nvPr>
            <p:ph type="sldNum" sz="quarter" idx="12"/>
          </p:nvPr>
        </p:nvSpPr>
        <p:spPr/>
        <p:txBody>
          <a:bodyPr/>
          <a:lstStyle>
            <a:lvl1pPr>
              <a:defRPr/>
            </a:lvl1pPr>
          </a:lstStyle>
          <a:p>
            <a:r>
              <a:rPr lang="en-US" altLang="ja-JP"/>
              <a:t>Slide </a:t>
            </a:r>
            <a:fld id="{0D80AA39-9E59-4142-B738-A1C2B4812A5D}" type="slidenum">
              <a:rPr lang="en-US" altLang="ja-JP"/>
              <a:pPr/>
              <a:t>‹#›</a:t>
            </a:fld>
            <a:endParaRPr lang="en-US" altLang="ja-JP"/>
          </a:p>
        </p:txBody>
      </p:sp>
    </p:spTree>
    <p:extLst>
      <p:ext uri="{BB962C8B-B14F-4D97-AF65-F5344CB8AC3E}">
        <p14:creationId xmlns:p14="http://schemas.microsoft.com/office/powerpoint/2010/main" val="2282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9F4F17C-F0F9-A9E3-042C-A72B5145CB7D}"/>
              </a:ext>
            </a:extLst>
          </p:cNvPr>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US"/>
              <a:t>マスター タイトルの書式設定</a:t>
            </a:r>
            <a:endParaRPr lang="en-US" altLang="ja-JP"/>
          </a:p>
        </p:txBody>
      </p:sp>
      <p:sp>
        <p:nvSpPr>
          <p:cNvPr id="1027" name="Rectangle 3">
            <a:extLst>
              <a:ext uri="{FF2B5EF4-FFF2-40B4-BE49-F238E27FC236}">
                <a16:creationId xmlns:a16="http://schemas.microsoft.com/office/drawing/2014/main" id="{918D6DDB-D02C-B91D-9BF2-C1A998A70A01}"/>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30" name="Rectangle 6">
            <a:extLst>
              <a:ext uri="{FF2B5EF4-FFF2-40B4-BE49-F238E27FC236}">
                <a16:creationId xmlns:a16="http://schemas.microsoft.com/office/drawing/2014/main" id="{DA3C8212-80C0-6688-3D73-021E5D970A22}"/>
              </a:ext>
            </a:extLst>
          </p:cNvPr>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panose="020B0600070205080204" pitchFamily="34" charset="-128"/>
              </a:defRPr>
            </a:lvl1pPr>
          </a:lstStyle>
          <a:p>
            <a:r>
              <a:rPr lang="en-US" altLang="ja-JP"/>
              <a:t>Slide </a:t>
            </a:r>
            <a:fld id="{6B095015-3EB9-FD42-94F8-66C40C8C26E8}" type="slidenum">
              <a:rPr lang="en-US" altLang="ja-JP"/>
              <a:pPr/>
              <a:t>‹#›</a:t>
            </a:fld>
            <a:endParaRPr lang="en-US" altLang="ja-JP"/>
          </a:p>
        </p:txBody>
      </p:sp>
      <p:sp>
        <p:nvSpPr>
          <p:cNvPr id="1031" name="Rectangle 7">
            <a:extLst>
              <a:ext uri="{FF2B5EF4-FFF2-40B4-BE49-F238E27FC236}">
                <a16:creationId xmlns:a16="http://schemas.microsoft.com/office/drawing/2014/main" id="{E5DAA25E-4509-0F51-9763-5056D799C220}"/>
              </a:ext>
            </a:extLst>
          </p:cNvPr>
          <p:cNvSpPr>
            <a:spLocks noChangeArrowheads="1"/>
          </p:cNvSpPr>
          <p:nvPr/>
        </p:nvSpPr>
        <p:spPr bwMode="auto">
          <a:xfrm>
            <a:off x="3851920" y="394156"/>
            <a:ext cx="460628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altLang="ja-JP" sz="1400" b="1" dirty="0">
                <a:ea typeface="ＭＳ Ｐゴシック" panose="020B0600070205080204" pitchFamily="34" charset="-128"/>
              </a:rPr>
              <a:t>doc.: IEEE 802.15-23-0147-00-006a</a:t>
            </a:r>
          </a:p>
        </p:txBody>
      </p:sp>
      <p:sp>
        <p:nvSpPr>
          <p:cNvPr id="1032" name="Line 8">
            <a:extLst>
              <a:ext uri="{FF2B5EF4-FFF2-40B4-BE49-F238E27FC236}">
                <a16:creationId xmlns:a16="http://schemas.microsoft.com/office/drawing/2014/main" id="{A96C50B1-A169-4453-EA83-5E48AB79651D}"/>
              </a:ext>
            </a:extLst>
          </p:cNvPr>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1033" name="Rectangle 9">
            <a:extLst>
              <a:ext uri="{FF2B5EF4-FFF2-40B4-BE49-F238E27FC236}">
                <a16:creationId xmlns:a16="http://schemas.microsoft.com/office/drawing/2014/main" id="{3D52DB98-6B29-EB31-DAAA-71292B7AF673}"/>
              </a:ext>
            </a:extLst>
          </p:cNvPr>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dirty="0">
                <a:ea typeface="ＭＳ Ｐゴシック" panose="020B0600070205080204" pitchFamily="34" charset="-128"/>
              </a:rPr>
              <a:t>Submission</a:t>
            </a:r>
          </a:p>
        </p:txBody>
      </p:sp>
      <p:sp>
        <p:nvSpPr>
          <p:cNvPr id="1034" name="Line 10">
            <a:extLst>
              <a:ext uri="{FF2B5EF4-FFF2-40B4-BE49-F238E27FC236}">
                <a16:creationId xmlns:a16="http://schemas.microsoft.com/office/drawing/2014/main" id="{24E3E73D-B05D-83CA-29AE-051EC568FA02}"/>
              </a:ext>
            </a:extLst>
          </p:cNvPr>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Rectangle 9">
            <a:extLst>
              <a:ext uri="{FF2B5EF4-FFF2-40B4-BE49-F238E27FC236}">
                <a16:creationId xmlns:a16="http://schemas.microsoft.com/office/drawing/2014/main" id="{766F01AF-B1AB-3BEA-A9AD-B3A0AAC847A9}"/>
              </a:ext>
            </a:extLst>
          </p:cNvPr>
          <p:cNvSpPr>
            <a:spLocks noChangeArrowheads="1"/>
          </p:cNvSpPr>
          <p:nvPr userDrawn="1"/>
        </p:nvSpPr>
        <p:spPr bwMode="auto">
          <a:xfrm>
            <a:off x="5364088" y="6488761"/>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dirty="0">
                <a:ea typeface="ＭＳ Ｐゴシック" panose="020B0600070205080204" pitchFamily="34" charset="-128"/>
              </a:rPr>
              <a:t>D. </a:t>
            </a:r>
            <a:r>
              <a:rPr lang="en-US" altLang="ja-JP" dirty="0" err="1">
                <a:ea typeface="ＭＳ Ｐゴシック" panose="020B0600070205080204" pitchFamily="34" charset="-128"/>
              </a:rPr>
              <a:t>Anzai</a:t>
            </a:r>
            <a:r>
              <a:rPr lang="en-US" altLang="ja-JP" dirty="0">
                <a:ea typeface="ＭＳ Ｐゴシック" panose="020B0600070205080204" pitchFamily="34" charset="-128"/>
              </a:rPr>
              <a:t>, R. </a:t>
            </a:r>
            <a:r>
              <a:rPr lang="en-US" altLang="ja-JP" dirty="0" err="1">
                <a:ea typeface="ＭＳ Ｐゴシック" panose="020B0600070205080204" pitchFamily="34" charset="-128"/>
              </a:rPr>
              <a:t>Inuzuka</a:t>
            </a:r>
            <a:r>
              <a:rPr lang="en-US" altLang="ja-JP" dirty="0">
                <a:ea typeface="ＭＳ Ｐゴシック" panose="020B0600070205080204" pitchFamily="34" charset="-128"/>
              </a:rPr>
              <a:t> (NIT), M. Kim, T. Kobayashi,</a:t>
            </a:r>
          </a:p>
          <a:p>
            <a:r>
              <a:rPr lang="en-US" altLang="ja-JP" dirty="0">
                <a:ea typeface="ＭＳ Ｐゴシック" panose="020B0600070205080204" pitchFamily="34" charset="-128"/>
              </a:rPr>
              <a:t>M. </a:t>
            </a:r>
            <a:r>
              <a:rPr lang="en-US" altLang="ja-JP" sz="1200" dirty="0">
                <a:latin typeface="Times New Roman" panose="02020603050405020304" pitchFamily="18" charset="0"/>
                <a:cs typeface="Times New Roman" panose="02020603050405020304" pitchFamily="18" charset="0"/>
              </a:rPr>
              <a:t>Hernandez, R. Kohno </a:t>
            </a:r>
            <a:r>
              <a:rPr lang="en-US" altLang="ja-JP" sz="1200" dirty="0">
                <a:latin typeface="Times New Roman" panose="02020603050405020304" pitchFamily="18" charset="0"/>
                <a:ea typeface="ＭＳ Ｐゴシック" panose="020B0600070205080204" pitchFamily="34" charset="-128"/>
                <a:cs typeface="Times New Roman" panose="02020603050405020304" pitchFamily="18" charset="0"/>
              </a:rPr>
              <a:t>(YRP-IAI)</a:t>
            </a:r>
            <a:endParaRPr lang="en-US" altLang="ja-JP" dirty="0">
              <a:ea typeface="ＭＳ Ｐゴシック" panose="020B0600070205080204" pitchFamily="34" charset="-128"/>
            </a:endParaRPr>
          </a:p>
        </p:txBody>
      </p:sp>
      <p:sp>
        <p:nvSpPr>
          <p:cNvPr id="3" name="Rectangle 9">
            <a:extLst>
              <a:ext uri="{FF2B5EF4-FFF2-40B4-BE49-F238E27FC236}">
                <a16:creationId xmlns:a16="http://schemas.microsoft.com/office/drawing/2014/main" id="{F735BE5F-341E-EBAC-FA5D-A9F6336BBEAB}"/>
              </a:ext>
            </a:extLst>
          </p:cNvPr>
          <p:cNvSpPr>
            <a:spLocks noChangeArrowheads="1"/>
          </p:cNvSpPr>
          <p:nvPr userDrawn="1"/>
        </p:nvSpPr>
        <p:spPr bwMode="auto">
          <a:xfrm>
            <a:off x="713183" y="387578"/>
            <a:ext cx="107124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r>
              <a:rPr lang="en-US" altLang="ja-JP" sz="1400" b="1" dirty="0">
                <a:ea typeface="ＭＳ Ｐゴシック" panose="020B0600070205080204" pitchFamily="34" charset="-128"/>
              </a:rPr>
              <a:t>March 2023</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1" fontAlgn="base" hangingPunct="1">
        <a:spcBef>
          <a:spcPct val="0"/>
        </a:spcBef>
        <a:spcAft>
          <a:spcPct val="0"/>
        </a:spcAft>
        <a:defRPr kumimoji="1" sz="3600" kern="12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anose="02020603050405020304" pitchFamily="18" charset="0"/>
        </a:defRPr>
      </a:lvl2pPr>
      <a:lvl3pPr algn="ctr" rtl="0" eaLnBrk="1" fontAlgn="base" hangingPunct="1">
        <a:spcBef>
          <a:spcPct val="0"/>
        </a:spcBef>
        <a:spcAft>
          <a:spcPct val="0"/>
        </a:spcAft>
        <a:defRPr kumimoji="1" sz="3600">
          <a:solidFill>
            <a:schemeClr val="tx2"/>
          </a:solidFill>
          <a:latin typeface="Times New Roman" panose="02020603050405020304" pitchFamily="18" charset="0"/>
        </a:defRPr>
      </a:lvl3pPr>
      <a:lvl4pPr algn="ctr" rtl="0" eaLnBrk="1" fontAlgn="base" hangingPunct="1">
        <a:spcBef>
          <a:spcPct val="0"/>
        </a:spcBef>
        <a:spcAft>
          <a:spcPct val="0"/>
        </a:spcAft>
        <a:defRPr kumimoji="1" sz="3600">
          <a:solidFill>
            <a:schemeClr val="tx2"/>
          </a:solidFill>
          <a:latin typeface="Times New Roman" panose="02020603050405020304" pitchFamily="18" charset="0"/>
        </a:defRPr>
      </a:lvl4pPr>
      <a:lvl5pPr algn="ctr" rtl="0" eaLnBrk="1" fontAlgn="base" hangingPunct="1">
        <a:spcBef>
          <a:spcPct val="0"/>
        </a:spcBef>
        <a:spcAft>
          <a:spcPct val="0"/>
        </a:spcAft>
        <a:defRPr kumimoji="1" sz="3600">
          <a:solidFill>
            <a:schemeClr val="tx2"/>
          </a:solidFill>
          <a:latin typeface="Times New Roman" panose="02020603050405020304" pitchFamily="18" charset="0"/>
        </a:defRPr>
      </a:lvl5pPr>
      <a:lvl6pPr marL="457200" algn="ctr" rtl="0" eaLnBrk="1" fontAlgn="base" hangingPunct="1">
        <a:spcBef>
          <a:spcPct val="0"/>
        </a:spcBef>
        <a:spcAft>
          <a:spcPct val="0"/>
        </a:spcAft>
        <a:defRPr kumimoji="1" sz="3600">
          <a:solidFill>
            <a:schemeClr val="tx2"/>
          </a:solidFill>
          <a:latin typeface="Times New Roman" panose="02020603050405020304" pitchFamily="18" charset="0"/>
        </a:defRPr>
      </a:lvl6pPr>
      <a:lvl7pPr marL="914400" algn="ctr" rtl="0" eaLnBrk="1" fontAlgn="base" hangingPunct="1">
        <a:spcBef>
          <a:spcPct val="0"/>
        </a:spcBef>
        <a:spcAft>
          <a:spcPct val="0"/>
        </a:spcAft>
        <a:defRPr kumimoji="1" sz="3600">
          <a:solidFill>
            <a:schemeClr val="tx2"/>
          </a:solidFill>
          <a:latin typeface="Times New Roman" panose="02020603050405020304" pitchFamily="18" charset="0"/>
        </a:defRPr>
      </a:lvl7pPr>
      <a:lvl8pPr marL="1371600" algn="ctr" rtl="0" eaLnBrk="1" fontAlgn="base" hangingPunct="1">
        <a:spcBef>
          <a:spcPct val="0"/>
        </a:spcBef>
        <a:spcAft>
          <a:spcPct val="0"/>
        </a:spcAft>
        <a:defRPr kumimoji="1" sz="3600">
          <a:solidFill>
            <a:schemeClr val="tx2"/>
          </a:solidFill>
          <a:latin typeface="Times New Roman" panose="02020603050405020304" pitchFamily="18" charset="0"/>
        </a:defRPr>
      </a:lvl8pPr>
      <a:lvl9pPr marL="1828800" algn="ctr" rtl="0" eaLnBrk="1" fontAlgn="base" hangingPunct="1">
        <a:spcBef>
          <a:spcPct val="0"/>
        </a:spcBef>
        <a:spcAft>
          <a:spcPct val="0"/>
        </a:spcAft>
        <a:defRPr kumimoji="1" sz="3600">
          <a:solidFill>
            <a:schemeClr val="tx2"/>
          </a:solidFill>
          <a:latin typeface="Times New Roman" panose="02020603050405020304" pitchFamily="18" charset="0"/>
        </a:defRPr>
      </a:lvl9pPr>
    </p:titleStyle>
    <p:bodyStyle>
      <a:lvl1pPr marL="342900" indent="-342900" algn="l" rtl="0" eaLnBrk="1" fontAlgn="base" hangingPunct="1">
        <a:spcBef>
          <a:spcPct val="20000"/>
        </a:spcBef>
        <a:spcAft>
          <a:spcPct val="0"/>
        </a:spcAft>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kumimoji="1"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kumimoji="1"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80.png"/></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77F0E06-0047-67D8-4F17-F70502FE4B13}"/>
              </a:ext>
            </a:extLst>
          </p:cNvPr>
          <p:cNvSpPr>
            <a:spLocks noGrp="1"/>
          </p:cNvSpPr>
          <p:nvPr>
            <p:ph type="sldNum" sz="quarter" idx="12"/>
          </p:nvPr>
        </p:nvSpPr>
        <p:spPr/>
        <p:txBody>
          <a:bodyPr/>
          <a:lstStyle/>
          <a:p>
            <a:r>
              <a:rPr lang="en-US" altLang="ja-JP"/>
              <a:t>Slide </a:t>
            </a:r>
            <a:fld id="{EDB5D0AB-EE2B-034D-961D-EB7B777B7924}" type="slidenum">
              <a:rPr lang="en-US" altLang="ja-JP" smtClean="0"/>
              <a:pPr/>
              <a:t>1</a:t>
            </a:fld>
            <a:endParaRPr lang="en-US" altLang="ja-JP"/>
          </a:p>
        </p:txBody>
      </p:sp>
      <p:sp>
        <p:nvSpPr>
          <p:cNvPr id="6" name="Rectangle 3">
            <a:extLst>
              <a:ext uri="{FF2B5EF4-FFF2-40B4-BE49-F238E27FC236}">
                <a16:creationId xmlns:a16="http://schemas.microsoft.com/office/drawing/2014/main" id="{3C6DFB22-D771-FD97-B905-AED0FDA46260}"/>
              </a:ext>
            </a:extLst>
          </p:cNvPr>
          <p:cNvSpPr>
            <a:spLocks noChangeArrowheads="1"/>
          </p:cNvSpPr>
          <p:nvPr/>
        </p:nvSpPr>
        <p:spPr bwMode="auto">
          <a:xfrm>
            <a:off x="152400" y="609600"/>
            <a:ext cx="89916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1800" b="1" u="sng" dirty="0">
                <a:solidFill>
                  <a:schemeClr val="tx2"/>
                </a:solidFill>
                <a:effectLst>
                  <a:outerShdw blurRad="38100" dist="38100" dir="2700000" algn="tl">
                    <a:srgbClr val="C0C0C0"/>
                  </a:outerShdw>
                </a:effectLst>
                <a:ea typeface="ＭＳ Ｐゴシック" panose="020B0600070205080204" pitchFamily="34" charset="-128"/>
              </a:rPr>
              <a:t>Project: IEEE P802.15 Working Group for Wireless Personal Area Networks (WPANs)</a:t>
            </a:r>
            <a:endParaRPr lang="en-US" altLang="ja-JP" sz="1600" b="1" dirty="0">
              <a:solidFill>
                <a:schemeClr val="tx2"/>
              </a:solidFill>
              <a:ea typeface="ＭＳ Ｐゴシック" panose="020B0600070205080204" pitchFamily="34" charset="-128"/>
            </a:endParaRPr>
          </a:p>
          <a:p>
            <a:endParaRPr lang="en-US" altLang="ja-JP" sz="1600" dirty="0">
              <a:solidFill>
                <a:schemeClr val="tx2"/>
              </a:solidFill>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Submission Title:</a:t>
            </a:r>
            <a:r>
              <a:rPr lang="en-US" altLang="ja-JP" sz="1600" dirty="0">
                <a:solidFill>
                  <a:schemeClr val="tx2"/>
                </a:solidFill>
                <a:ea typeface="ＭＳ Ｐゴシック" panose="020B0600070205080204" pitchFamily="34" charset="-128"/>
              </a:rPr>
              <a:t> Simulation Results for Nagoya I. T. and YRP-IAI MAC Proposal</a:t>
            </a:r>
          </a:p>
          <a:p>
            <a:r>
              <a:rPr lang="en-US" altLang="ja-JP" sz="1600" b="1" dirty="0">
                <a:solidFill>
                  <a:schemeClr val="tx2"/>
                </a:solidFill>
                <a:ea typeface="ＭＳ Ｐゴシック" panose="020B0600070205080204" pitchFamily="34" charset="-128"/>
              </a:rPr>
              <a:t>Date Submitted: </a:t>
            </a:r>
            <a:r>
              <a:rPr lang="en-US" altLang="ja-JP" sz="1600" dirty="0">
                <a:solidFill>
                  <a:schemeClr val="tx2"/>
                </a:solidFill>
                <a:ea typeface="ＭＳ Ｐゴシック" panose="020B0600070205080204" pitchFamily="34" charset="-128"/>
              </a:rPr>
              <a:t>March 14th, 2023</a:t>
            </a:r>
          </a:p>
          <a:p>
            <a:r>
              <a:rPr lang="en-US" altLang="ja-JP" sz="1600" b="1" dirty="0">
                <a:solidFill>
                  <a:schemeClr val="tx2"/>
                </a:solidFill>
                <a:ea typeface="ＭＳ Ｐゴシック" panose="020B0600070205080204" pitchFamily="34" charset="-128"/>
              </a:rPr>
              <a:t>Source:</a:t>
            </a:r>
            <a:r>
              <a:rPr lang="en-US" altLang="ja-JP" sz="1600" dirty="0">
                <a:solidFill>
                  <a:schemeClr val="tx2"/>
                </a:solidFill>
                <a:ea typeface="ＭＳ Ｐゴシック" panose="020B0600070205080204" pitchFamily="34" charset="-128"/>
              </a:rPr>
              <a:t> Daisuke </a:t>
            </a:r>
            <a:r>
              <a:rPr lang="en-US" altLang="ja-JP" sz="1600" dirty="0" err="1">
                <a:solidFill>
                  <a:schemeClr val="tx2"/>
                </a:solidFill>
                <a:ea typeface="ＭＳ Ｐゴシック" panose="020B0600070205080204" pitchFamily="34" charset="-128"/>
              </a:rPr>
              <a:t>Anzai</a:t>
            </a:r>
            <a:r>
              <a:rPr kumimoji="0" lang="en-US" altLang="ja-JP"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lang="en-US" altLang="ja-JP" sz="1600" dirty="0">
                <a:solidFill>
                  <a:schemeClr val="tx2"/>
                </a:solidFill>
                <a:ea typeface="ＭＳ Ｐゴシック" panose="020B0600070205080204" pitchFamily="34" charset="-128"/>
              </a:rPr>
              <a:t>, Ryosuke </a:t>
            </a:r>
            <a:r>
              <a:rPr lang="en-US" altLang="ja-JP" sz="1600" dirty="0" err="1">
                <a:solidFill>
                  <a:schemeClr val="tx2"/>
                </a:solidFill>
                <a:ea typeface="ＭＳ Ｐゴシック" panose="020B0600070205080204" pitchFamily="34" charset="-128"/>
              </a:rPr>
              <a:t>Inusuka</a:t>
            </a:r>
            <a:r>
              <a:rPr kumimoji="0" lang="en-US" altLang="ja-JP"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lang="en-US" altLang="ja-JP" sz="1600" dirty="0">
                <a:solidFill>
                  <a:schemeClr val="tx2"/>
                </a:solidFill>
                <a:ea typeface="ＭＳ Ｐゴシック" panose="020B0600070205080204" pitchFamily="34" charset="-128"/>
              </a:rPr>
              <a:t>, Takumi Kobayashi</a:t>
            </a:r>
            <a:r>
              <a:rPr lang="en-US" altLang="ja-JP" sz="1600" baseline="30000" dirty="0">
                <a:solidFill>
                  <a:schemeClr val="tx2"/>
                </a:solidFill>
                <a:ea typeface="ＭＳ Ｐゴシック" panose="020B0600070205080204" pitchFamily="34" charset="-128"/>
              </a:rPr>
              <a:t>1</a:t>
            </a:r>
            <a:r>
              <a:rPr lang="en-US" altLang="ja-JP" sz="1600" dirty="0">
                <a:solidFill>
                  <a:schemeClr val="tx2"/>
                </a:solidFill>
                <a:ea typeface="ＭＳ Ｐゴシック" panose="020B0600070205080204" pitchFamily="34" charset="-128"/>
              </a:rPr>
              <a:t>, </a:t>
            </a:r>
            <a:r>
              <a:rPr kumimoji="0" lang="en-US" altLang="ja-JP"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a:t>
            </a:r>
            <a:r>
              <a:rPr kumimoji="0" lang="en-US" altLang="ja-JP"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Marco Hernandez</a:t>
            </a:r>
            <a:r>
              <a:rPr kumimoji="0" lang="en-US" altLang="ja-JP"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Ryuji Kohno</a:t>
            </a:r>
            <a:r>
              <a:rPr kumimoji="0" lang="en-US" altLang="ja-JP" sz="1600" b="0" i="0" u="none" strike="noStrike" kern="0" cap="none" spc="0" normalizeH="0" baseline="30000" noProof="0" dirty="0">
                <a:ln>
                  <a:noFill/>
                </a:ln>
                <a:effectLst/>
                <a:uLnTx/>
                <a:uFillTx/>
                <a:latin typeface="Times New Roman"/>
                <a:ea typeface="Times New Roman"/>
                <a:cs typeface="Times New Roman"/>
                <a:sym typeface="Times New Roman"/>
              </a:rPr>
              <a:t>2</a:t>
            </a:r>
            <a:endParaRPr lang="en-US" altLang="ja-JP" sz="1600" baseline="30000" dirty="0">
              <a:ea typeface="ＭＳ Ｐゴシック" panose="020B0600070205080204" pitchFamily="34" charset="-128"/>
            </a:endParaRPr>
          </a:p>
          <a:p>
            <a:r>
              <a:rPr lang="en-US" altLang="ja-JP" sz="1600" b="1" dirty="0">
                <a:solidFill>
                  <a:schemeClr val="tx2"/>
                </a:solidFill>
                <a:ea typeface="ＭＳ Ｐゴシック" panose="020B0600070205080204" pitchFamily="34" charset="-128"/>
              </a:rPr>
              <a:t>Company:</a:t>
            </a:r>
            <a:r>
              <a:rPr lang="en-US" altLang="ja-JP" sz="1600" dirty="0">
                <a:solidFill>
                  <a:schemeClr val="tx2"/>
                </a:solidFill>
                <a:ea typeface="ＭＳ Ｐゴシック" panose="020B0600070205080204" pitchFamily="34" charset="-128"/>
              </a:rPr>
              <a:t> </a:t>
            </a:r>
            <a:r>
              <a:rPr kumimoji="0" lang="en-US" altLang="ja-JP"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1</a:t>
            </a:r>
            <a:r>
              <a:rPr lang="en-US" altLang="ja-JP" sz="1600" dirty="0">
                <a:solidFill>
                  <a:schemeClr val="tx2"/>
                </a:solidFill>
                <a:ea typeface="ＭＳ Ｐゴシック" panose="020B0600070205080204" pitchFamily="34" charset="-128"/>
              </a:rPr>
              <a:t>Nagoya Institute of Technology (NIT), Japan; </a:t>
            </a:r>
            <a:r>
              <a:rPr kumimoji="0" lang="en-US" altLang="ja-JP"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2</a:t>
            </a:r>
            <a:r>
              <a:rPr lang="en-US" altLang="ja-JP" sz="1600" dirty="0">
                <a:solidFill>
                  <a:schemeClr val="tx2"/>
                </a:solidFill>
                <a:ea typeface="ＭＳ Ｐゴシック" panose="020B0600070205080204" pitchFamily="34" charset="-128"/>
              </a:rPr>
              <a:t>Yokosuka Research Park International Alliance Institute (YRP-IAI), Japan</a:t>
            </a:r>
          </a:p>
          <a:p>
            <a:r>
              <a:rPr lang="en-US" altLang="ja-JP" sz="1600" b="1" dirty="0">
                <a:solidFill>
                  <a:schemeClr val="tx2"/>
                </a:solidFill>
                <a:ea typeface="ＭＳ Ｐゴシック" panose="020B0600070205080204" pitchFamily="34" charset="-128"/>
              </a:rPr>
              <a:t>Address:</a:t>
            </a:r>
            <a:r>
              <a:rPr lang="en-US" altLang="ja-JP" sz="1600" dirty="0">
                <a:solidFill>
                  <a:schemeClr val="tx2"/>
                </a:solidFill>
                <a:ea typeface="ＭＳ Ｐゴシック" panose="020B0600070205080204" pitchFamily="34" charset="-128"/>
              </a:rPr>
              <a:t> </a:t>
            </a:r>
            <a:r>
              <a:rPr lang="en-US" altLang="ja-JP" sz="1600" dirty="0" err="1">
                <a:solidFill>
                  <a:schemeClr val="tx2"/>
                </a:solidFill>
                <a:ea typeface="ＭＳ Ｐゴシック" panose="020B0600070205080204" pitchFamily="34" charset="-128"/>
              </a:rPr>
              <a:t>Gokiso-cho</a:t>
            </a:r>
            <a:r>
              <a:rPr lang="en-US" altLang="ja-JP" sz="1600" dirty="0">
                <a:solidFill>
                  <a:schemeClr val="tx2"/>
                </a:solidFill>
                <a:ea typeface="ＭＳ Ｐゴシック" panose="020B0600070205080204" pitchFamily="34" charset="-128"/>
              </a:rPr>
              <a:t>, Showa-</a:t>
            </a:r>
            <a:r>
              <a:rPr lang="en-US" altLang="ja-JP" sz="1600" dirty="0" err="1">
                <a:solidFill>
                  <a:schemeClr val="tx2"/>
                </a:solidFill>
                <a:ea typeface="ＭＳ Ｐゴシック" panose="020B0600070205080204" pitchFamily="34" charset="-128"/>
              </a:rPr>
              <a:t>ku</a:t>
            </a:r>
            <a:r>
              <a:rPr lang="en-US" altLang="ja-JP" sz="1600" dirty="0">
                <a:solidFill>
                  <a:schemeClr val="tx2"/>
                </a:solidFill>
                <a:ea typeface="ＭＳ Ｐゴシック" panose="020B0600070205080204" pitchFamily="34" charset="-128"/>
              </a:rPr>
              <a:t>, Nagoya, 466-8555, Japan</a:t>
            </a:r>
          </a:p>
          <a:p>
            <a:r>
              <a:rPr lang="en-US" altLang="ja-JP" sz="1600" b="1" dirty="0">
                <a:solidFill>
                  <a:schemeClr val="tx2"/>
                </a:solidFill>
                <a:ea typeface="ＭＳ Ｐゴシック" panose="020B0600070205080204" pitchFamily="34" charset="-128"/>
              </a:rPr>
              <a:t>Voice:</a:t>
            </a:r>
            <a:r>
              <a:rPr lang="en-US" altLang="ja-JP" sz="1600" dirty="0">
                <a:solidFill>
                  <a:schemeClr val="tx2"/>
                </a:solidFill>
                <a:ea typeface="ＭＳ Ｐゴシック" panose="020B0600070205080204" pitchFamily="34" charset="-128"/>
              </a:rPr>
              <a:t> +81-52-735-5389, FAX: +81-52-735-5389, </a:t>
            </a:r>
            <a:r>
              <a:rPr lang="en-US" altLang="ja-JP" sz="1600" b="1" dirty="0">
                <a:solidFill>
                  <a:schemeClr val="tx2"/>
                </a:solidFill>
                <a:ea typeface="ＭＳ Ｐゴシック" panose="020B0600070205080204" pitchFamily="34" charset="-128"/>
              </a:rPr>
              <a:t>E-Mail: </a:t>
            </a:r>
            <a:r>
              <a:rPr lang="en-US" altLang="ja-JP" sz="1600" dirty="0" err="1">
                <a:solidFill>
                  <a:schemeClr val="tx2"/>
                </a:solidFill>
                <a:ea typeface="ＭＳ Ｐゴシック" panose="020B0600070205080204" pitchFamily="34" charset="-128"/>
              </a:rPr>
              <a:t>anzai@nitech.ac.jp</a:t>
            </a:r>
            <a:endParaRPr lang="en-US" altLang="ja-JP" sz="1600"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Re:</a:t>
            </a:r>
            <a:r>
              <a:rPr lang="en-US" altLang="ja-JP" sz="1600" dirty="0">
                <a:solidFill>
                  <a:schemeClr val="tx2"/>
                </a:solidFill>
                <a:ea typeface="ＭＳ Ｐゴシック" panose="020B0600070205080204" pitchFamily="34" charset="-128"/>
              </a:rPr>
              <a:t> In response to call for technical contributions</a:t>
            </a:r>
            <a:r>
              <a:rPr lang="en-US" altLang="ja-JP" dirty="0">
                <a:solidFill>
                  <a:schemeClr val="accent2"/>
                </a:solidFill>
                <a:ea typeface="ＭＳ Ｐゴシック" panose="020B0600070205080204" pitchFamily="34" charset="-128"/>
              </a:rPr>
              <a:t>	</a:t>
            </a:r>
            <a:endParaRPr lang="en-US" altLang="ja-JP" dirty="0">
              <a:solidFill>
                <a:schemeClr val="tx2"/>
              </a:solidFill>
              <a:ea typeface="ＭＳ Ｐゴシック" panose="020B0600070205080204" pitchFamily="34" charset="-128"/>
            </a:endParaRPr>
          </a:p>
          <a:p>
            <a:pPr>
              <a:spcBef>
                <a:spcPts val="600"/>
              </a:spcBef>
              <a:spcAft>
                <a:spcPts val="600"/>
              </a:spcAft>
            </a:pPr>
            <a:r>
              <a:rPr lang="en-US" altLang="ja-JP" sz="1600" b="1" dirty="0">
                <a:solidFill>
                  <a:schemeClr val="tx2"/>
                </a:solidFill>
                <a:ea typeface="ＭＳ Ｐゴシック" panose="020B0600070205080204" pitchFamily="34" charset="-128"/>
              </a:rPr>
              <a:t>Abstract:</a:t>
            </a:r>
            <a:r>
              <a:rPr lang="en-US" altLang="ja-JP" sz="1600" dirty="0">
                <a:solidFill>
                  <a:schemeClr val="tx2"/>
                </a:solidFill>
                <a:ea typeface="ＭＳ Ｐゴシック" panose="020B0600070205080204" pitchFamily="34" charset="-128"/>
              </a:rPr>
              <a:t>	This provides fundamental MAC simulation setup and performance evaluation results for the Nagoya Institute of Technology and YRP-IAI proposal.</a:t>
            </a:r>
          </a:p>
          <a:p>
            <a:pPr>
              <a:spcBef>
                <a:spcPts val="600"/>
              </a:spcBef>
              <a:spcAft>
                <a:spcPts val="600"/>
              </a:spcAft>
            </a:pPr>
            <a:r>
              <a:rPr lang="en-US" altLang="ja-JP" sz="1600" b="1" dirty="0">
                <a:solidFill>
                  <a:schemeClr val="tx2"/>
                </a:solidFill>
                <a:ea typeface="ＭＳ Ｐゴシック" panose="020B0600070205080204" pitchFamily="34" charset="-128"/>
              </a:rPr>
              <a:t>Purpose: </a:t>
            </a:r>
            <a:r>
              <a:rPr lang="en-US" altLang="ja-JP" sz="1600" dirty="0">
                <a:solidFill>
                  <a:schemeClr val="tx2"/>
                </a:solidFill>
                <a:ea typeface="ＭＳ Ｐゴシック" panose="020B0600070205080204" pitchFamily="34" charset="-128"/>
              </a:rPr>
              <a:t>Material for discussion in P802.15.6a TG corresponding to comments in EC Meeting</a:t>
            </a:r>
          </a:p>
          <a:p>
            <a:r>
              <a:rPr lang="en-US" altLang="ja-JP" sz="1600" b="1" dirty="0">
                <a:solidFill>
                  <a:schemeClr val="tx2"/>
                </a:solidFill>
                <a:ea typeface="ＭＳ Ｐゴシック" panose="020B0600070205080204" pitchFamily="34" charset="-128"/>
              </a:rPr>
              <a:t>Notice:</a:t>
            </a:r>
            <a:r>
              <a:rPr lang="en-US" altLang="ja-JP" sz="1600" dirty="0">
                <a:solidFill>
                  <a:schemeClr val="tx2"/>
                </a:solidFill>
                <a:ea typeface="ＭＳ Ｐゴシック" panose="020B0600070205080204" pitchFamily="34"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US" altLang="ja-JP" sz="1600" b="1" dirty="0">
                <a:solidFill>
                  <a:schemeClr val="tx2"/>
                </a:solidFill>
                <a:ea typeface="ＭＳ Ｐゴシック" panose="020B0600070205080204" pitchFamily="34" charset="-128"/>
              </a:rPr>
              <a:t>Release:</a:t>
            </a:r>
            <a:r>
              <a:rPr lang="en-US" altLang="ja-JP" sz="1600" dirty="0">
                <a:solidFill>
                  <a:schemeClr val="tx2"/>
                </a:solidFill>
                <a:ea typeface="ＭＳ Ｐゴシック" panose="020B0600070205080204" pitchFamily="34" charset="-128"/>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9640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86CA7C-D604-F03D-59FF-195BCFEF010A}"/>
              </a:ext>
            </a:extLst>
          </p:cNvPr>
          <p:cNvSpPr>
            <a:spLocks noGrp="1"/>
          </p:cNvSpPr>
          <p:nvPr>
            <p:ph type="title"/>
          </p:nvPr>
        </p:nvSpPr>
        <p:spPr/>
        <p:txBody>
          <a:bodyPr/>
          <a:lstStyle/>
          <a:p>
            <a:r>
              <a:rPr lang="en-US" altLang="ja-JP" dirty="0"/>
              <a:t>Fundamental evaluation r</a:t>
            </a:r>
            <a:r>
              <a:rPr kumimoji="1" lang="en-US" altLang="ja-JP" dirty="0"/>
              <a:t>e</a:t>
            </a:r>
            <a:r>
              <a:rPr lang="en-US" altLang="ja-JP" dirty="0"/>
              <a:t>sults in CAP</a:t>
            </a:r>
            <a:endParaRPr kumimoji="1" lang="ja-JP" altLang="en-US"/>
          </a:p>
        </p:txBody>
      </p:sp>
      <p:sp>
        <p:nvSpPr>
          <p:cNvPr id="4" name="スライド番号プレースホルダー 3">
            <a:extLst>
              <a:ext uri="{FF2B5EF4-FFF2-40B4-BE49-F238E27FC236}">
                <a16:creationId xmlns:a16="http://schemas.microsoft.com/office/drawing/2014/main" id="{88BFBFA6-CA3C-627F-B7CE-84563690E56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10</a:t>
            </a:fld>
            <a:endParaRPr lang="en-US" altLang="ja-JP"/>
          </a:p>
        </p:txBody>
      </p:sp>
      <p:pic>
        <p:nvPicPr>
          <p:cNvPr id="17" name="図 16">
            <a:extLst>
              <a:ext uri="{FF2B5EF4-FFF2-40B4-BE49-F238E27FC236}">
                <a16:creationId xmlns:a16="http://schemas.microsoft.com/office/drawing/2014/main" id="{DE6706D4-FA5F-E3CC-CFEF-1FF8DEF2D621}"/>
              </a:ext>
            </a:extLst>
          </p:cNvPr>
          <p:cNvPicPr>
            <a:picLocks noChangeAspect="1"/>
          </p:cNvPicPr>
          <p:nvPr/>
        </p:nvPicPr>
        <p:blipFill>
          <a:blip r:embed="rId2"/>
          <a:stretch>
            <a:fillRect/>
          </a:stretch>
        </p:blipFill>
        <p:spPr>
          <a:xfrm>
            <a:off x="503548" y="1732874"/>
            <a:ext cx="8136904" cy="4515712"/>
          </a:xfrm>
          <a:prstGeom prst="rect">
            <a:avLst/>
          </a:prstGeom>
        </p:spPr>
      </p:pic>
    </p:spTree>
    <p:extLst>
      <p:ext uri="{BB962C8B-B14F-4D97-AF65-F5344CB8AC3E}">
        <p14:creationId xmlns:p14="http://schemas.microsoft.com/office/powerpoint/2010/main" val="2984295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175247-1876-05A2-A2D2-63482F314733}"/>
              </a:ext>
            </a:extLst>
          </p:cNvPr>
          <p:cNvSpPr>
            <a:spLocks noGrp="1"/>
          </p:cNvSpPr>
          <p:nvPr>
            <p:ph type="title"/>
          </p:nvPr>
        </p:nvSpPr>
        <p:spPr/>
        <p:txBody>
          <a:bodyPr/>
          <a:lstStyle/>
          <a:p>
            <a:r>
              <a:rPr kumimoji="1" lang="en-US" altLang="ja-JP" sz="3200" dirty="0"/>
              <a:t>Effect of number of BANs and nodes in CFP</a:t>
            </a:r>
            <a:endParaRPr kumimoji="1" lang="ja-JP" altLang="en-US" sz="3200"/>
          </a:p>
        </p:txBody>
      </p:sp>
      <p:sp>
        <p:nvSpPr>
          <p:cNvPr id="4" name="スライド番号プレースホルダー 3">
            <a:extLst>
              <a:ext uri="{FF2B5EF4-FFF2-40B4-BE49-F238E27FC236}">
                <a16:creationId xmlns:a16="http://schemas.microsoft.com/office/drawing/2014/main" id="{A3C75497-56F1-E726-AD67-943204926CF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11</a:t>
            </a:fld>
            <a:endParaRPr lang="en-US" altLang="ja-JP"/>
          </a:p>
        </p:txBody>
      </p:sp>
      <p:pic>
        <p:nvPicPr>
          <p:cNvPr id="5" name="図 4">
            <a:extLst>
              <a:ext uri="{FF2B5EF4-FFF2-40B4-BE49-F238E27FC236}">
                <a16:creationId xmlns:a16="http://schemas.microsoft.com/office/drawing/2014/main" id="{5484193F-536B-A2A9-7134-3AFD0FA277BB}"/>
              </a:ext>
            </a:extLst>
          </p:cNvPr>
          <p:cNvPicPr>
            <a:picLocks noChangeAspect="1"/>
          </p:cNvPicPr>
          <p:nvPr/>
        </p:nvPicPr>
        <p:blipFill>
          <a:blip r:embed="rId2"/>
          <a:stretch>
            <a:fillRect/>
          </a:stretch>
        </p:blipFill>
        <p:spPr>
          <a:xfrm>
            <a:off x="733246" y="1503892"/>
            <a:ext cx="7772400" cy="3850216"/>
          </a:xfrm>
          <a:prstGeom prst="rect">
            <a:avLst/>
          </a:prstGeom>
        </p:spPr>
      </p:pic>
      <p:sp>
        <p:nvSpPr>
          <p:cNvPr id="6" name="テキスト ボックス 5">
            <a:extLst>
              <a:ext uri="{FF2B5EF4-FFF2-40B4-BE49-F238E27FC236}">
                <a16:creationId xmlns:a16="http://schemas.microsoft.com/office/drawing/2014/main" id="{4913DFB4-1497-D7B7-DC26-775CBDCD81BF}"/>
              </a:ext>
            </a:extLst>
          </p:cNvPr>
          <p:cNvSpPr txBox="1"/>
          <p:nvPr/>
        </p:nvSpPr>
        <p:spPr>
          <a:xfrm>
            <a:off x="5975648" y="5354108"/>
            <a:ext cx="3168352" cy="276999"/>
          </a:xfrm>
          <a:prstGeom prst="rect">
            <a:avLst/>
          </a:prstGeom>
          <a:noFill/>
        </p:spPr>
        <p:txBody>
          <a:bodyPr wrap="square" rtlCol="0">
            <a:spAutoFit/>
          </a:bodyPr>
          <a:lstStyle/>
          <a:p>
            <a:r>
              <a:rPr kumimoji="1" lang="en-US" altLang="ja-JP" dirty="0">
                <a:latin typeface="Times New Roman"/>
              </a:rPr>
              <a:t>Offered load(CAP) = 1000 [packet/sec]</a:t>
            </a:r>
            <a:endParaRPr kumimoji="1" lang="ja-JP" altLang="en-US" dirty="0">
              <a:latin typeface="Times New Roman"/>
            </a:endParaRPr>
          </a:p>
        </p:txBody>
      </p:sp>
      <p:pic>
        <p:nvPicPr>
          <p:cNvPr id="7" name="図 6">
            <a:extLst>
              <a:ext uri="{FF2B5EF4-FFF2-40B4-BE49-F238E27FC236}">
                <a16:creationId xmlns:a16="http://schemas.microsoft.com/office/drawing/2014/main" id="{05C2BDC7-D612-D408-914C-C765F7E17D7C}"/>
              </a:ext>
            </a:extLst>
          </p:cNvPr>
          <p:cNvPicPr>
            <a:picLocks noChangeAspect="1"/>
          </p:cNvPicPr>
          <p:nvPr/>
        </p:nvPicPr>
        <p:blipFill rotWithShape="1">
          <a:blip r:embed="rId3"/>
          <a:srcRect l="32802" t="33244" r="9023" b="38254"/>
          <a:stretch/>
        </p:blipFill>
        <p:spPr>
          <a:xfrm>
            <a:off x="1091512" y="5371349"/>
            <a:ext cx="3445396" cy="929933"/>
          </a:xfrm>
          <a:prstGeom prst="rect">
            <a:avLst/>
          </a:prstGeom>
        </p:spPr>
      </p:pic>
    </p:spTree>
    <p:extLst>
      <p:ext uri="{BB962C8B-B14F-4D97-AF65-F5344CB8AC3E}">
        <p14:creationId xmlns:p14="http://schemas.microsoft.com/office/powerpoint/2010/main" val="3643433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175247-1876-05A2-A2D2-63482F314733}"/>
              </a:ext>
            </a:extLst>
          </p:cNvPr>
          <p:cNvSpPr>
            <a:spLocks noGrp="1"/>
          </p:cNvSpPr>
          <p:nvPr>
            <p:ph type="title"/>
          </p:nvPr>
        </p:nvSpPr>
        <p:spPr/>
        <p:txBody>
          <a:bodyPr/>
          <a:lstStyle/>
          <a:p>
            <a:r>
              <a:rPr kumimoji="1" lang="en-US" altLang="ja-JP" sz="3200" dirty="0"/>
              <a:t>Effect of number of BANs and nodes in CAP</a:t>
            </a:r>
            <a:endParaRPr kumimoji="1" lang="ja-JP" altLang="en-US" sz="3200"/>
          </a:p>
        </p:txBody>
      </p:sp>
      <p:sp>
        <p:nvSpPr>
          <p:cNvPr id="4" name="スライド番号プレースホルダー 3">
            <a:extLst>
              <a:ext uri="{FF2B5EF4-FFF2-40B4-BE49-F238E27FC236}">
                <a16:creationId xmlns:a16="http://schemas.microsoft.com/office/drawing/2014/main" id="{A3C75497-56F1-E726-AD67-943204926CFF}"/>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12</a:t>
            </a:fld>
            <a:endParaRPr lang="en-US" altLang="ja-JP"/>
          </a:p>
        </p:txBody>
      </p:sp>
      <p:pic>
        <p:nvPicPr>
          <p:cNvPr id="7" name="図 6">
            <a:extLst>
              <a:ext uri="{FF2B5EF4-FFF2-40B4-BE49-F238E27FC236}">
                <a16:creationId xmlns:a16="http://schemas.microsoft.com/office/drawing/2014/main" id="{05C2BDC7-D612-D408-914C-C765F7E17D7C}"/>
              </a:ext>
            </a:extLst>
          </p:cNvPr>
          <p:cNvPicPr>
            <a:picLocks noChangeAspect="1"/>
          </p:cNvPicPr>
          <p:nvPr/>
        </p:nvPicPr>
        <p:blipFill rotWithShape="1">
          <a:blip r:embed="rId2"/>
          <a:srcRect l="32802" t="33244" r="9023" b="38254"/>
          <a:stretch/>
        </p:blipFill>
        <p:spPr>
          <a:xfrm>
            <a:off x="1091512" y="5371349"/>
            <a:ext cx="3445396" cy="929933"/>
          </a:xfrm>
          <a:prstGeom prst="rect">
            <a:avLst/>
          </a:prstGeom>
        </p:spPr>
      </p:pic>
      <p:pic>
        <p:nvPicPr>
          <p:cNvPr id="11" name="図 10">
            <a:extLst>
              <a:ext uri="{FF2B5EF4-FFF2-40B4-BE49-F238E27FC236}">
                <a16:creationId xmlns:a16="http://schemas.microsoft.com/office/drawing/2014/main" id="{1AD6D05D-C938-0100-08C5-EFC944322626}"/>
              </a:ext>
            </a:extLst>
          </p:cNvPr>
          <p:cNvPicPr>
            <a:picLocks noChangeAspect="1"/>
          </p:cNvPicPr>
          <p:nvPr/>
        </p:nvPicPr>
        <p:blipFill>
          <a:blip r:embed="rId3"/>
          <a:stretch>
            <a:fillRect/>
          </a:stretch>
        </p:blipFill>
        <p:spPr>
          <a:xfrm>
            <a:off x="685800" y="1491788"/>
            <a:ext cx="7772400" cy="3874423"/>
          </a:xfrm>
          <a:prstGeom prst="rect">
            <a:avLst/>
          </a:prstGeom>
        </p:spPr>
      </p:pic>
      <p:sp>
        <p:nvSpPr>
          <p:cNvPr id="12" name="テキスト ボックス 11">
            <a:extLst>
              <a:ext uri="{FF2B5EF4-FFF2-40B4-BE49-F238E27FC236}">
                <a16:creationId xmlns:a16="http://schemas.microsoft.com/office/drawing/2014/main" id="{B6032D9B-C60A-E12D-D758-D183EF98AF5D}"/>
              </a:ext>
            </a:extLst>
          </p:cNvPr>
          <p:cNvSpPr txBox="1"/>
          <p:nvPr/>
        </p:nvSpPr>
        <p:spPr>
          <a:xfrm>
            <a:off x="6012160" y="5366211"/>
            <a:ext cx="2736304" cy="276999"/>
          </a:xfrm>
          <a:prstGeom prst="rect">
            <a:avLst/>
          </a:prstGeom>
          <a:noFill/>
        </p:spPr>
        <p:txBody>
          <a:bodyPr wrap="square" rtlCol="0">
            <a:spAutoFit/>
          </a:bodyPr>
          <a:lstStyle/>
          <a:p>
            <a:r>
              <a:rPr kumimoji="1" lang="en-US" altLang="ja-JP" dirty="0">
                <a:latin typeface="Times New Roman"/>
              </a:rPr>
              <a:t>Offered load(CFP) = 3000 [packet/sec]</a:t>
            </a:r>
            <a:endParaRPr kumimoji="1" lang="ja-JP" altLang="en-US" dirty="0">
              <a:latin typeface="Times New Roman"/>
            </a:endParaRPr>
          </a:p>
        </p:txBody>
      </p:sp>
    </p:spTree>
    <p:extLst>
      <p:ext uri="{BB962C8B-B14F-4D97-AF65-F5344CB8AC3E}">
        <p14:creationId xmlns:p14="http://schemas.microsoft.com/office/powerpoint/2010/main" val="3605877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109CC7E-B84E-CC4C-1F28-3C8CE9740E1D}"/>
              </a:ext>
            </a:extLst>
          </p:cNvPr>
          <p:cNvSpPr>
            <a:spLocks noGrp="1"/>
          </p:cNvSpPr>
          <p:nvPr>
            <p:ph type="title"/>
          </p:nvPr>
        </p:nvSpPr>
        <p:spPr/>
        <p:txBody>
          <a:bodyPr/>
          <a:lstStyle/>
          <a:p>
            <a:r>
              <a:rPr lang="en-US" altLang="ja-JP" dirty="0"/>
              <a:t>References</a:t>
            </a:r>
            <a:endParaRPr kumimoji="1" lang="ja-JP" altLang="en-US"/>
          </a:p>
        </p:txBody>
      </p:sp>
      <p:sp>
        <p:nvSpPr>
          <p:cNvPr id="3" name="コンテンツ プレースホルダー 2">
            <a:extLst>
              <a:ext uri="{FF2B5EF4-FFF2-40B4-BE49-F238E27FC236}">
                <a16:creationId xmlns:a16="http://schemas.microsoft.com/office/drawing/2014/main" id="{84DEB389-5F71-631C-08C2-0FB71A84FD3B}"/>
              </a:ext>
            </a:extLst>
          </p:cNvPr>
          <p:cNvSpPr>
            <a:spLocks noGrp="1"/>
          </p:cNvSpPr>
          <p:nvPr>
            <p:ph idx="1"/>
          </p:nvPr>
        </p:nvSpPr>
        <p:spPr/>
        <p:txBody>
          <a:bodyPr>
            <a:normAutofit lnSpcReduction="10000"/>
          </a:bodyPr>
          <a:lstStyle/>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t>
            </a:r>
            <a:r>
              <a:rPr lang="en-US" altLang="ja-JP" sz="1800" dirty="0" err="1">
                <a:latin typeface="Times New Roman" panose="02020603050405020304" pitchFamily="18" charset="0"/>
                <a:cs typeface="Times New Roman" panose="02020603050405020304" pitchFamily="18" charset="0"/>
              </a:rPr>
              <a:t>Anzai</a:t>
            </a:r>
            <a:r>
              <a:rPr lang="en-US" altLang="ja-JP" sz="1800" dirty="0">
                <a:latin typeface="Times New Roman" panose="02020603050405020304" pitchFamily="18" charset="0"/>
                <a:cs typeface="Times New Roman" panose="02020603050405020304" pitchFamily="18" charset="0"/>
              </a:rPr>
              <a:t>, I. Balasingham, G. Fischer, J. Wang, “Reliable and High-Speed Implant Ultra-Wideband Communications with Transmit–Receive Diversity,” EAI/Springer Innovations in Communication and Computing, pp. 27-32, March 2020.</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Y. Shimizu, D. Anzai, R. C-Santiago, P. A. Floor, I. Balasingham, and J. Wang, “Performance evaluation of an ultra-wideband transmit diversity in a living animal experiment”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65, no. 7, pp. 2596-2606, July 2017. </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D. Anzai, K. Katsu, R. Chavez-Santiago, Q. Wang, D. </a:t>
            </a:r>
            <a:r>
              <a:rPr lang="en-US" altLang="ja-JP" sz="1800" dirty="0" err="1">
                <a:latin typeface="Times New Roman" panose="02020603050405020304" pitchFamily="18" charset="0"/>
                <a:cs typeface="Times New Roman" panose="02020603050405020304" pitchFamily="18" charset="0"/>
              </a:rPr>
              <a:t>Plettemeier</a:t>
            </a:r>
            <a:r>
              <a:rPr lang="en-US" altLang="ja-JP" sz="1800" dirty="0">
                <a:latin typeface="Times New Roman" panose="02020603050405020304" pitchFamily="18" charset="0"/>
                <a:cs typeface="Times New Roman" panose="02020603050405020304" pitchFamily="18" charset="0"/>
              </a:rPr>
              <a:t>, J. Wang, and I. Balasingham, “Experimental evaluation of implant UWB-IR transmission with living animal for body area networks,” IEEE Trans. </a:t>
            </a:r>
            <a:r>
              <a:rPr lang="en-US" altLang="ja-JP" sz="1800" dirty="0" err="1">
                <a:latin typeface="Times New Roman" panose="02020603050405020304" pitchFamily="18" charset="0"/>
                <a:cs typeface="Times New Roman" panose="02020603050405020304" pitchFamily="18" charset="0"/>
              </a:rPr>
              <a:t>Microw</a:t>
            </a:r>
            <a:r>
              <a:rPr lang="en-US" altLang="ja-JP" sz="1800" dirty="0">
                <a:latin typeface="Times New Roman" panose="02020603050405020304" pitchFamily="18" charset="0"/>
                <a:cs typeface="Times New Roman" panose="02020603050405020304" pitchFamily="18" charset="0"/>
              </a:rPr>
              <a:t>. Theory Tech., vol. 62, no. 1, pp. 183-192, Jan. 2014.</a:t>
            </a:r>
          </a:p>
          <a:p>
            <a:pPr marL="514350" indent="-514350" algn="just">
              <a:buFont typeface="+mj-lt"/>
              <a:buAutoNum type="arabicPeriod"/>
            </a:pPr>
            <a:r>
              <a:rPr lang="en-US" altLang="ja-JP" sz="1800" dirty="0">
                <a:latin typeface="Times New Roman" panose="02020603050405020304" pitchFamily="18" charset="0"/>
                <a:cs typeface="Times New Roman" panose="02020603050405020304" pitchFamily="18" charset="0"/>
              </a:rPr>
              <a:t>J. Shi, D. Anzai, and J. Wang, “Channel modeling and performance analysis of diversity reception for implant UWB wireless link,” IEICE Trans. </a:t>
            </a:r>
            <a:r>
              <a:rPr lang="en-US" altLang="ja-JP" sz="1800" dirty="0" err="1">
                <a:latin typeface="Times New Roman" panose="02020603050405020304" pitchFamily="18" charset="0"/>
                <a:cs typeface="Times New Roman" panose="02020603050405020304" pitchFamily="18" charset="0"/>
              </a:rPr>
              <a:t>Commun</a:t>
            </a:r>
            <a:r>
              <a:rPr lang="en-US" altLang="ja-JP" sz="1800" dirty="0">
                <a:latin typeface="Times New Roman" panose="02020603050405020304" pitchFamily="18" charset="0"/>
                <a:cs typeface="Times New Roman" panose="02020603050405020304" pitchFamily="18" charset="0"/>
              </a:rPr>
              <a:t>., no. E95-B, vol. 10, pp. 3197-3205, Oct. 2012.</a:t>
            </a:r>
            <a:endParaRPr kumimoji="1" lang="ja-JP" altLang="en-US" sz="1800">
              <a:latin typeface="Times New Roman" panose="02020603050405020304" pitchFamily="18" charset="0"/>
              <a:cs typeface="Times New Roman" panose="02020603050405020304" pitchFamily="18" charset="0"/>
            </a:endParaRPr>
          </a:p>
        </p:txBody>
      </p:sp>
      <p:sp>
        <p:nvSpPr>
          <p:cNvPr id="6" name="スライド番号プレースホルダー 5">
            <a:extLst>
              <a:ext uri="{FF2B5EF4-FFF2-40B4-BE49-F238E27FC236}">
                <a16:creationId xmlns:a16="http://schemas.microsoft.com/office/drawing/2014/main" id="{814D2FC5-AFC5-F1DB-09FA-EB37295F2B5C}"/>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13</a:t>
            </a:fld>
            <a:endParaRPr lang="en-US" altLang="ja-JP"/>
          </a:p>
        </p:txBody>
      </p:sp>
    </p:spTree>
    <p:extLst>
      <p:ext uri="{BB962C8B-B14F-4D97-AF65-F5344CB8AC3E}">
        <p14:creationId xmlns:p14="http://schemas.microsoft.com/office/powerpoint/2010/main" val="203761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C04909EA-556B-707B-315A-84BFB23F1B5C}"/>
              </a:ext>
            </a:extLst>
          </p:cNvPr>
          <p:cNvSpPr>
            <a:spLocks noGrp="1"/>
          </p:cNvSpPr>
          <p:nvPr>
            <p:ph type="sldNum" sz="quarter" idx="12"/>
          </p:nvPr>
        </p:nvSpPr>
        <p:spPr>
          <a:xfrm>
            <a:off x="4344988" y="6475413"/>
            <a:ext cx="530225" cy="182562"/>
          </a:xfrm>
        </p:spPr>
        <p:txBody>
          <a:bodyPr/>
          <a:lstStyle/>
          <a:p>
            <a:r>
              <a:rPr lang="en-US" altLang="ja-JP"/>
              <a:t>Slide </a:t>
            </a:r>
            <a:fld id="{18BE40FC-92CB-A945-B422-D81EC9BDBF4D}" type="slidenum">
              <a:rPr lang="en-US" altLang="ja-JP"/>
              <a:pPr/>
              <a:t>2</a:t>
            </a:fld>
            <a:endParaRPr lang="en-US" altLang="ja-JP"/>
          </a:p>
        </p:txBody>
      </p:sp>
      <p:sp>
        <p:nvSpPr>
          <p:cNvPr id="26626" name="Rectangle 2">
            <a:extLst>
              <a:ext uri="{FF2B5EF4-FFF2-40B4-BE49-F238E27FC236}">
                <a16:creationId xmlns:a16="http://schemas.microsoft.com/office/drawing/2014/main" id="{355FE467-813A-62ED-551D-0F5810AA0FFD}"/>
              </a:ext>
            </a:extLst>
          </p:cNvPr>
          <p:cNvSpPr>
            <a:spLocks noGrp="1" noChangeArrowheads="1"/>
          </p:cNvSpPr>
          <p:nvPr>
            <p:ph type="ctrTitle"/>
          </p:nvPr>
        </p:nvSpPr>
        <p:spPr>
          <a:xfrm>
            <a:off x="685800" y="2286000"/>
            <a:ext cx="7772400" cy="1143000"/>
          </a:xfrm>
        </p:spPr>
        <p:txBody>
          <a:bodyPr anchor="ctr"/>
          <a:lstStyle/>
          <a:p>
            <a:r>
              <a:rPr lang="en-US" altLang="ja-JP" sz="3200" dirty="0">
                <a:ea typeface="ＭＳ Ｐゴシック" panose="020B0600070205080204" pitchFamily="34" charset="-128"/>
              </a:rPr>
              <a:t>Simulation Results for Nagoya I. T. and YRP-IAI MAC Proposal</a:t>
            </a:r>
          </a:p>
        </p:txBody>
      </p:sp>
      <p:sp>
        <p:nvSpPr>
          <p:cNvPr id="26627" name="Rectangle 3">
            <a:extLst>
              <a:ext uri="{FF2B5EF4-FFF2-40B4-BE49-F238E27FC236}">
                <a16:creationId xmlns:a16="http://schemas.microsoft.com/office/drawing/2014/main" id="{4B838952-9A9F-89B7-CE7E-C1270C653349}"/>
              </a:ext>
            </a:extLst>
          </p:cNvPr>
          <p:cNvSpPr>
            <a:spLocks noGrp="1" noChangeArrowheads="1"/>
          </p:cNvSpPr>
          <p:nvPr>
            <p:ph type="subTitle" idx="1"/>
          </p:nvPr>
        </p:nvSpPr>
        <p:spPr>
          <a:xfrm>
            <a:off x="395638" y="3914074"/>
            <a:ext cx="8352724" cy="2251230"/>
          </a:xfrm>
        </p:spPr>
        <p:txBody>
          <a:bodyPr/>
          <a:lstStyle/>
          <a:p>
            <a:r>
              <a:rPr lang="en-US" altLang="ja-JP" sz="2800" dirty="0">
                <a:latin typeface="Times New Roman" panose="02020603050405020304" pitchFamily="18" charset="0"/>
                <a:cs typeface="Times New Roman" panose="02020603050405020304" pitchFamily="18" charset="0"/>
              </a:rPr>
              <a:t>Daisuke </a:t>
            </a:r>
            <a:r>
              <a:rPr lang="en-US" altLang="ja-JP" sz="2800" dirty="0" err="1">
                <a:latin typeface="Times New Roman" panose="02020603050405020304" pitchFamily="18" charset="0"/>
                <a:cs typeface="Times New Roman" panose="02020603050405020304" pitchFamily="18" charset="0"/>
              </a:rPr>
              <a:t>Anzai</a:t>
            </a:r>
            <a:r>
              <a:rPr lang="en-US" altLang="ja-JP" sz="2800" dirty="0">
                <a:latin typeface="Times New Roman" panose="02020603050405020304" pitchFamily="18" charset="0"/>
                <a:cs typeface="Times New Roman" panose="02020603050405020304" pitchFamily="18" charset="0"/>
              </a:rPr>
              <a:t>, Ryosuke </a:t>
            </a:r>
            <a:r>
              <a:rPr lang="en-US" altLang="ja-JP" sz="2800" dirty="0" err="1">
                <a:latin typeface="Times New Roman" panose="02020603050405020304" pitchFamily="18" charset="0"/>
                <a:cs typeface="Times New Roman" panose="02020603050405020304" pitchFamily="18" charset="0"/>
              </a:rPr>
              <a:t>Inuzuka</a:t>
            </a:r>
            <a:r>
              <a:rPr lang="en-US" altLang="ja-JP" sz="2800" dirty="0">
                <a:latin typeface="Times New Roman" panose="02020603050405020304" pitchFamily="18" charset="0"/>
                <a:cs typeface="Times New Roman" panose="02020603050405020304" pitchFamily="18" charset="0"/>
              </a:rPr>
              <a:t>,</a:t>
            </a:r>
          </a:p>
          <a:p>
            <a:r>
              <a:rPr lang="en-US" altLang="ja-JP" sz="2800" dirty="0" err="1">
                <a:latin typeface="Times New Roman" panose="02020603050405020304" pitchFamily="18" charset="0"/>
                <a:cs typeface="Times New Roman" panose="02020603050405020304" pitchFamily="18" charset="0"/>
              </a:rPr>
              <a:t>Minsoo</a:t>
            </a:r>
            <a:r>
              <a:rPr lang="en-US" altLang="ja-JP" sz="2800" dirty="0">
                <a:latin typeface="Times New Roman" panose="02020603050405020304" pitchFamily="18" charset="0"/>
                <a:cs typeface="Times New Roman" panose="02020603050405020304" pitchFamily="18" charset="0"/>
              </a:rPr>
              <a:t> Kim, Takumi Kobayashi, Marco Hernandez, and Ryuji Kohno</a:t>
            </a:r>
          </a:p>
          <a:p>
            <a:r>
              <a:rPr lang="en-US" altLang="ja-JP" dirty="0">
                <a:latin typeface="Times New Roman" panose="02020603050405020304" pitchFamily="18" charset="0"/>
                <a:cs typeface="Times New Roman" panose="02020603050405020304" pitchFamily="18" charset="0"/>
              </a:rPr>
              <a:t>Nagoya Institute of Technology (NIT),</a:t>
            </a:r>
            <a:br>
              <a:rPr lang="en-US" altLang="ja-JP" dirty="0">
                <a:latin typeface="Times New Roman" panose="02020603050405020304" pitchFamily="18" charset="0"/>
                <a:cs typeface="Times New Roman" panose="02020603050405020304" pitchFamily="18" charset="0"/>
              </a:rPr>
            </a:br>
            <a:r>
              <a:rPr lang="en-US" altLang="ja-JP" dirty="0">
                <a:latin typeface="Times New Roman" panose="02020603050405020304" pitchFamily="18" charset="0"/>
                <a:cs typeface="Times New Roman" panose="02020603050405020304" pitchFamily="18" charset="0"/>
              </a:rPr>
              <a:t>YRP International Alliance Institute (YRP-IAI)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737C18-3F6F-F652-1013-5DDEF80DC306}"/>
              </a:ext>
            </a:extLst>
          </p:cNvPr>
          <p:cNvSpPr>
            <a:spLocks noGrp="1"/>
          </p:cNvSpPr>
          <p:nvPr>
            <p:ph type="title"/>
          </p:nvPr>
        </p:nvSpPr>
        <p:spPr/>
        <p:txBody>
          <a:bodyPr/>
          <a:lstStyle/>
          <a:p>
            <a:r>
              <a:rPr kumimoji="1" lang="en-US" altLang="ja-JP" dirty="0"/>
              <a:t>Introduction</a:t>
            </a:r>
            <a:endParaRPr kumimoji="1" lang="ja-JP" altLang="en-US"/>
          </a:p>
        </p:txBody>
      </p:sp>
      <p:sp>
        <p:nvSpPr>
          <p:cNvPr id="3" name="コンテンツ プレースホルダー 2">
            <a:extLst>
              <a:ext uri="{FF2B5EF4-FFF2-40B4-BE49-F238E27FC236}">
                <a16:creationId xmlns:a16="http://schemas.microsoft.com/office/drawing/2014/main" id="{A5FFA876-4A76-C30A-0F86-4FA7BB6FA4C5}"/>
              </a:ext>
            </a:extLst>
          </p:cNvPr>
          <p:cNvSpPr>
            <a:spLocks noGrp="1"/>
          </p:cNvSpPr>
          <p:nvPr>
            <p:ph idx="1"/>
          </p:nvPr>
        </p:nvSpPr>
        <p:spPr>
          <a:xfrm>
            <a:off x="540668" y="1988840"/>
            <a:ext cx="8062664" cy="4114800"/>
          </a:xfrm>
        </p:spPr>
        <p:txBody>
          <a:bodyPr/>
          <a:lstStyle/>
          <a:p>
            <a:r>
              <a:rPr lang="en-US" altLang="ja-JP" sz="2400" dirty="0">
                <a:latin typeface="Times New Roman" panose="02020603050405020304" pitchFamily="18" charset="0"/>
                <a:cs typeface="Times New Roman" panose="02020603050405020304" pitchFamily="18" charset="0"/>
              </a:rPr>
              <a:t>Coexistence of multiple BANs and other UWB applications is a key issue to provide high dependability</a:t>
            </a:r>
          </a:p>
          <a:p>
            <a:r>
              <a:rPr kumimoji="1" lang="en-US" altLang="ja-JP" sz="2400" dirty="0">
                <a:latin typeface="Times New Roman" panose="02020603050405020304" pitchFamily="18" charset="0"/>
                <a:cs typeface="Times New Roman" panose="02020603050405020304" pitchFamily="18" charset="0"/>
              </a:rPr>
              <a:t>In case of multiple BAN co-existence, </a:t>
            </a:r>
            <a:r>
              <a:rPr lang="en-US" altLang="ja-JP" sz="2400" dirty="0">
                <a:latin typeface="Times New Roman" panose="02020603050405020304" pitchFamily="18" charset="0"/>
                <a:cs typeface="Times New Roman" panose="02020603050405020304" pitchFamily="18" charset="0"/>
              </a:rPr>
              <a:t>we proposed a unified </a:t>
            </a:r>
            <a:r>
              <a:rPr lang="en-US" altLang="ja-JP" sz="2400" dirty="0" err="1">
                <a:latin typeface="Times New Roman" panose="02020603050405020304" pitchFamily="18" charset="0"/>
                <a:cs typeface="Times New Roman" panose="02020603050405020304" pitchFamily="18" charset="0"/>
              </a:rPr>
              <a:t>superframe</a:t>
            </a:r>
            <a:r>
              <a:rPr lang="en-US" altLang="ja-JP" sz="2400" dirty="0">
                <a:latin typeface="Times New Roman" panose="02020603050405020304" pitchFamily="18" charset="0"/>
                <a:cs typeface="Times New Roman" panose="02020603050405020304" pitchFamily="18" charset="0"/>
              </a:rPr>
              <a:t> structure </a:t>
            </a:r>
            <a:r>
              <a:rPr kumimoji="1" lang="en-US" altLang="ja-JP" sz="2400" dirty="0">
                <a:latin typeface="Times New Roman" panose="02020603050405020304" pitchFamily="18" charset="0"/>
                <a:cs typeface="Times New Roman" panose="02020603050405020304" pitchFamily="18" charset="0"/>
              </a:rPr>
              <a:t>to avoid packet collisions even between different BANs.</a:t>
            </a:r>
          </a:p>
          <a:p>
            <a:r>
              <a:rPr kumimoji="1" lang="en-US" altLang="ja-JP" sz="2400" dirty="0">
                <a:latin typeface="Times New Roman" panose="02020603050405020304" pitchFamily="18" charset="0"/>
                <a:cs typeface="Times New Roman" panose="02020603050405020304" pitchFamily="18" charset="0"/>
              </a:rPr>
              <a:t>We carry </a:t>
            </a:r>
            <a:r>
              <a:rPr lang="en-US" altLang="ja-JP" sz="2400" dirty="0">
                <a:latin typeface="Times New Roman" panose="02020603050405020304" pitchFamily="18" charset="0"/>
                <a:cs typeface="Times New Roman" panose="02020603050405020304" pitchFamily="18" charset="0"/>
              </a:rPr>
              <a:t>out fundamental</a:t>
            </a:r>
            <a:r>
              <a:rPr kumimoji="1" lang="en-US" altLang="ja-JP" sz="2400" dirty="0">
                <a:latin typeface="Times New Roman" panose="02020603050405020304" pitchFamily="18" charset="0"/>
                <a:cs typeface="Times New Roman" panose="02020603050405020304" pitchFamily="18" charset="0"/>
              </a:rPr>
              <a:t> MAC simulations to demonstrate the importance of the synchronized and </a:t>
            </a:r>
            <a:r>
              <a:rPr lang="en-US" altLang="ja-JP" sz="2400" dirty="0">
                <a:latin typeface="Times New Roman" panose="02020603050405020304" pitchFamily="18" charset="0"/>
                <a:cs typeface="Times New Roman" panose="02020603050405020304" pitchFamily="18" charset="0"/>
              </a:rPr>
              <a:t>unified </a:t>
            </a:r>
            <a:r>
              <a:rPr lang="en-US" altLang="ja-JP" sz="2400" dirty="0" err="1">
                <a:latin typeface="Times New Roman" panose="02020603050405020304" pitchFamily="18" charset="0"/>
                <a:cs typeface="Times New Roman" panose="02020603050405020304" pitchFamily="18" charset="0"/>
              </a:rPr>
              <a:t>superframce</a:t>
            </a:r>
            <a:r>
              <a:rPr lang="en-US" altLang="ja-JP" sz="2400" dirty="0">
                <a:latin typeface="Times New Roman" panose="02020603050405020304" pitchFamily="18" charset="0"/>
                <a:cs typeface="Times New Roman" panose="02020603050405020304" pitchFamily="18" charset="0"/>
              </a:rPr>
              <a:t> </a:t>
            </a:r>
            <a:r>
              <a:rPr kumimoji="1" lang="en-US" altLang="ja-JP" sz="2400" dirty="0">
                <a:latin typeface="Times New Roman" panose="02020603050405020304" pitchFamily="18" charset="0"/>
                <a:cs typeface="Times New Roman" panose="02020603050405020304" pitchFamily="18" charset="0"/>
              </a:rPr>
              <a:t>under coexistence situation between multiple BANs</a:t>
            </a:r>
          </a:p>
          <a:p>
            <a:endParaRPr kumimoji="1" lang="ja-JP" altLang="en-US" sz="2400">
              <a:latin typeface="Times New Roman" panose="02020603050405020304" pitchFamily="18" charset="0"/>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901AD097-F4F2-6912-EE3F-17F2B0C068B7}"/>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3</a:t>
            </a:fld>
            <a:endParaRPr lang="en-US" altLang="ja-JP"/>
          </a:p>
        </p:txBody>
      </p:sp>
    </p:spTree>
    <p:extLst>
      <p:ext uri="{BB962C8B-B14F-4D97-AF65-F5344CB8AC3E}">
        <p14:creationId xmlns:p14="http://schemas.microsoft.com/office/powerpoint/2010/main" val="274892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875C1A-FE3D-10A5-C817-6F6BAD0A330C}"/>
              </a:ext>
            </a:extLst>
          </p:cNvPr>
          <p:cNvSpPr>
            <a:spLocks noGrp="1"/>
          </p:cNvSpPr>
          <p:nvPr>
            <p:ph type="title"/>
          </p:nvPr>
        </p:nvSpPr>
        <p:spPr/>
        <p:txBody>
          <a:bodyPr/>
          <a:lstStyle/>
          <a:p>
            <a:r>
              <a:rPr kumimoji="1" lang="en-US" altLang="ja-JP" dirty="0"/>
              <a:t>Super frame structure (D-Channel)</a:t>
            </a:r>
            <a:endParaRPr kumimoji="1" lang="ja-JP" altLang="en-US"/>
          </a:p>
        </p:txBody>
      </p:sp>
      <p:sp>
        <p:nvSpPr>
          <p:cNvPr id="4" name="スライド番号プレースホルダー 3">
            <a:extLst>
              <a:ext uri="{FF2B5EF4-FFF2-40B4-BE49-F238E27FC236}">
                <a16:creationId xmlns:a16="http://schemas.microsoft.com/office/drawing/2014/main" id="{2E9B9212-AD44-C224-6449-33B40518D991}"/>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4</a:t>
            </a:fld>
            <a:endParaRPr lang="en-US" altLang="ja-JP"/>
          </a:p>
        </p:txBody>
      </p:sp>
      <p:grpSp>
        <p:nvGrpSpPr>
          <p:cNvPr id="153" name="グループ化 152">
            <a:extLst>
              <a:ext uri="{FF2B5EF4-FFF2-40B4-BE49-F238E27FC236}">
                <a16:creationId xmlns:a16="http://schemas.microsoft.com/office/drawing/2014/main" id="{FC5B7730-488D-A70C-E361-EA8B55F025BA}"/>
              </a:ext>
            </a:extLst>
          </p:cNvPr>
          <p:cNvGrpSpPr/>
          <p:nvPr/>
        </p:nvGrpSpPr>
        <p:grpSpPr>
          <a:xfrm>
            <a:off x="2630" y="2358623"/>
            <a:ext cx="9223873" cy="2111612"/>
            <a:chOff x="2452887" y="498877"/>
            <a:chExt cx="9223873" cy="2111612"/>
          </a:xfrm>
        </p:grpSpPr>
        <p:grpSp>
          <p:nvGrpSpPr>
            <p:cNvPr id="154" name="グループ化 153">
              <a:extLst>
                <a:ext uri="{FF2B5EF4-FFF2-40B4-BE49-F238E27FC236}">
                  <a16:creationId xmlns:a16="http://schemas.microsoft.com/office/drawing/2014/main" id="{DB3D9942-2550-D7A4-B5C6-9A57D36A906F}"/>
                </a:ext>
              </a:extLst>
            </p:cNvPr>
            <p:cNvGrpSpPr/>
            <p:nvPr/>
          </p:nvGrpSpPr>
          <p:grpSpPr>
            <a:xfrm>
              <a:off x="2452887" y="498877"/>
              <a:ext cx="9223873" cy="2111612"/>
              <a:chOff x="2466434" y="450720"/>
              <a:chExt cx="9223873" cy="2111612"/>
            </a:xfrm>
          </p:grpSpPr>
          <p:cxnSp>
            <p:nvCxnSpPr>
              <p:cNvPr id="160" name="直線コネクタ 159">
                <a:extLst>
                  <a:ext uri="{FF2B5EF4-FFF2-40B4-BE49-F238E27FC236}">
                    <a16:creationId xmlns:a16="http://schemas.microsoft.com/office/drawing/2014/main" id="{05867ABA-1D92-B099-B936-1E0510BA72C0}"/>
                  </a:ext>
                </a:extLst>
              </p:cNvPr>
              <p:cNvCxnSpPr>
                <a:cxnSpLocks/>
              </p:cNvCxnSpPr>
              <p:nvPr/>
            </p:nvCxnSpPr>
            <p:spPr>
              <a:xfrm>
                <a:off x="6765882" y="1584388"/>
                <a:ext cx="0" cy="411970"/>
              </a:xfrm>
              <a:prstGeom prst="line">
                <a:avLst/>
              </a:prstGeom>
              <a:noFill/>
              <a:ln w="25400" cap="flat" cmpd="sng" algn="ctr">
                <a:solidFill>
                  <a:sysClr val="windowText" lastClr="000000"/>
                </a:solidFill>
                <a:prstDash val="solid"/>
              </a:ln>
              <a:effectLst/>
            </p:spPr>
          </p:cxnSp>
          <p:grpSp>
            <p:nvGrpSpPr>
              <p:cNvPr id="161" name="グループ化 160">
                <a:extLst>
                  <a:ext uri="{FF2B5EF4-FFF2-40B4-BE49-F238E27FC236}">
                    <a16:creationId xmlns:a16="http://schemas.microsoft.com/office/drawing/2014/main" id="{3A464887-30DD-8FD9-9D1F-7D66D1A06B9B}"/>
                  </a:ext>
                </a:extLst>
              </p:cNvPr>
              <p:cNvGrpSpPr/>
              <p:nvPr/>
            </p:nvGrpSpPr>
            <p:grpSpPr>
              <a:xfrm>
                <a:off x="2466434" y="559090"/>
                <a:ext cx="9223873" cy="2003242"/>
                <a:chOff x="-276115" y="998830"/>
                <a:chExt cx="9307600" cy="2114480"/>
              </a:xfrm>
            </p:grpSpPr>
            <p:grpSp>
              <p:nvGrpSpPr>
                <p:cNvPr id="170" name="グループ化 169">
                  <a:extLst>
                    <a:ext uri="{FF2B5EF4-FFF2-40B4-BE49-F238E27FC236}">
                      <a16:creationId xmlns:a16="http://schemas.microsoft.com/office/drawing/2014/main" id="{C6548BA5-C48A-0ECD-F7B9-1E49044CAE7E}"/>
                    </a:ext>
                  </a:extLst>
                </p:cNvPr>
                <p:cNvGrpSpPr/>
                <p:nvPr/>
              </p:nvGrpSpPr>
              <p:grpSpPr>
                <a:xfrm>
                  <a:off x="-276115" y="998830"/>
                  <a:ext cx="9307600" cy="1950885"/>
                  <a:chOff x="-330542" y="1374710"/>
                  <a:chExt cx="9307600" cy="1950885"/>
                </a:xfrm>
              </p:grpSpPr>
              <p:grpSp>
                <p:nvGrpSpPr>
                  <p:cNvPr id="181" name="グループ化 180">
                    <a:extLst>
                      <a:ext uri="{FF2B5EF4-FFF2-40B4-BE49-F238E27FC236}">
                        <a16:creationId xmlns:a16="http://schemas.microsoft.com/office/drawing/2014/main" id="{6D8BD387-0F83-0C11-9E07-2E73220EEE83}"/>
                      </a:ext>
                    </a:extLst>
                  </p:cNvPr>
                  <p:cNvGrpSpPr/>
                  <p:nvPr/>
                </p:nvGrpSpPr>
                <p:grpSpPr>
                  <a:xfrm>
                    <a:off x="-330542" y="1374710"/>
                    <a:ext cx="9307600" cy="1950885"/>
                    <a:chOff x="-355719" y="1168506"/>
                    <a:chExt cx="9600429" cy="2283223"/>
                  </a:xfrm>
                </p:grpSpPr>
                <p:cxnSp>
                  <p:nvCxnSpPr>
                    <p:cNvPr id="184" name="直線コネクタ 183">
                      <a:extLst>
                        <a:ext uri="{FF2B5EF4-FFF2-40B4-BE49-F238E27FC236}">
                          <a16:creationId xmlns:a16="http://schemas.microsoft.com/office/drawing/2014/main" id="{A6C2FC30-D3E7-4B6B-CE3A-3585075C6B5F}"/>
                        </a:ext>
                      </a:extLst>
                    </p:cNvPr>
                    <p:cNvCxnSpPr>
                      <a:cxnSpLocks/>
                    </p:cNvCxnSpPr>
                    <p:nvPr/>
                  </p:nvCxnSpPr>
                  <p:spPr>
                    <a:xfrm>
                      <a:off x="6990965" y="2439273"/>
                      <a:ext cx="0" cy="508922"/>
                    </a:xfrm>
                    <a:prstGeom prst="line">
                      <a:avLst/>
                    </a:prstGeom>
                    <a:noFill/>
                    <a:ln w="25400" cap="flat" cmpd="sng" algn="ctr">
                      <a:solidFill>
                        <a:sysClr val="windowText" lastClr="000000"/>
                      </a:solidFill>
                      <a:prstDash val="solid"/>
                    </a:ln>
                    <a:effectLst/>
                  </p:spPr>
                </p:cxnSp>
                <p:cxnSp>
                  <p:nvCxnSpPr>
                    <p:cNvPr id="185" name="直線コネクタ 184">
                      <a:extLst>
                        <a:ext uri="{FF2B5EF4-FFF2-40B4-BE49-F238E27FC236}">
                          <a16:creationId xmlns:a16="http://schemas.microsoft.com/office/drawing/2014/main" id="{C52ED8C8-6615-3778-96FF-E3E58367CF70}"/>
                        </a:ext>
                      </a:extLst>
                    </p:cNvPr>
                    <p:cNvCxnSpPr>
                      <a:cxnSpLocks/>
                    </p:cNvCxnSpPr>
                    <p:nvPr/>
                  </p:nvCxnSpPr>
                  <p:spPr>
                    <a:xfrm>
                      <a:off x="7350385" y="2439273"/>
                      <a:ext cx="0" cy="508922"/>
                    </a:xfrm>
                    <a:prstGeom prst="line">
                      <a:avLst/>
                    </a:prstGeom>
                    <a:noFill/>
                    <a:ln w="25400" cap="flat" cmpd="sng" algn="ctr">
                      <a:solidFill>
                        <a:sysClr val="windowText" lastClr="000000"/>
                      </a:solidFill>
                      <a:prstDash val="solid"/>
                    </a:ln>
                    <a:effectLst/>
                  </p:spPr>
                </p:cxnSp>
                <p:sp>
                  <p:nvSpPr>
                    <p:cNvPr id="186" name="正方形/長方形 185">
                      <a:extLst>
                        <a:ext uri="{FF2B5EF4-FFF2-40B4-BE49-F238E27FC236}">
                          <a16:creationId xmlns:a16="http://schemas.microsoft.com/office/drawing/2014/main" id="{9F9BA127-56A0-3C36-E448-D319DCE5473E}"/>
                        </a:ext>
                      </a:extLst>
                    </p:cNvPr>
                    <p:cNvSpPr/>
                    <p:nvPr/>
                  </p:nvSpPr>
                  <p:spPr>
                    <a:xfrm>
                      <a:off x="6661772" y="2329539"/>
                      <a:ext cx="1041867" cy="591556"/>
                    </a:xfrm>
                    <a:prstGeom prst="rect">
                      <a:avLst/>
                    </a:prstGeom>
                    <a:solidFill>
                      <a:srgbClr val="8064A2">
                        <a:lumMod val="20000"/>
                        <a:lumOff val="80000"/>
                        <a:alpha val="70000"/>
                      </a:srgbClr>
                    </a:solidFill>
                    <a:ln w="9525" cap="flat" cmpd="sng" algn="ctr">
                      <a:solidFill>
                        <a:sysClr val="window" lastClr="FFFFFF"/>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cxnSp>
                  <p:nvCxnSpPr>
                    <p:cNvPr id="187" name="直線矢印コネクタ 186">
                      <a:extLst>
                        <a:ext uri="{FF2B5EF4-FFF2-40B4-BE49-F238E27FC236}">
                          <a16:creationId xmlns:a16="http://schemas.microsoft.com/office/drawing/2014/main" id="{FC45D471-DB69-DFE2-D0E6-6D8209081A20}"/>
                        </a:ext>
                      </a:extLst>
                    </p:cNvPr>
                    <p:cNvCxnSpPr>
                      <a:cxnSpLocks/>
                    </p:cNvCxnSpPr>
                    <p:nvPr/>
                  </p:nvCxnSpPr>
                  <p:spPr>
                    <a:xfrm>
                      <a:off x="477814" y="2948195"/>
                      <a:ext cx="8216614" cy="0"/>
                    </a:xfrm>
                    <a:prstGeom prst="straightConnector1">
                      <a:avLst/>
                    </a:prstGeom>
                    <a:noFill/>
                    <a:ln w="28575" cap="flat" cmpd="sng" algn="ctr">
                      <a:solidFill>
                        <a:sysClr val="windowText" lastClr="000000"/>
                      </a:solidFill>
                      <a:prstDash val="solid"/>
                      <a:tailEnd type="triangle"/>
                    </a:ln>
                    <a:effectLst/>
                  </p:spPr>
                </p:cxnSp>
                <p:cxnSp>
                  <p:nvCxnSpPr>
                    <p:cNvPr id="188" name="直線コネクタ 187">
                      <a:extLst>
                        <a:ext uri="{FF2B5EF4-FFF2-40B4-BE49-F238E27FC236}">
                          <a16:creationId xmlns:a16="http://schemas.microsoft.com/office/drawing/2014/main" id="{B2115753-5652-3A5E-A48D-14D6F6546067}"/>
                        </a:ext>
                      </a:extLst>
                    </p:cNvPr>
                    <p:cNvCxnSpPr>
                      <a:cxnSpLocks/>
                    </p:cNvCxnSpPr>
                    <p:nvPr/>
                  </p:nvCxnSpPr>
                  <p:spPr>
                    <a:xfrm>
                      <a:off x="1599665" y="2439273"/>
                      <a:ext cx="0" cy="508922"/>
                    </a:xfrm>
                    <a:prstGeom prst="line">
                      <a:avLst/>
                    </a:prstGeom>
                    <a:noFill/>
                    <a:ln w="25400" cap="flat" cmpd="sng" algn="ctr">
                      <a:solidFill>
                        <a:sysClr val="windowText" lastClr="000000"/>
                      </a:solidFill>
                      <a:prstDash val="solid"/>
                    </a:ln>
                    <a:effectLst/>
                  </p:spPr>
                </p:cxnSp>
                <p:cxnSp>
                  <p:nvCxnSpPr>
                    <p:cNvPr id="189" name="直線コネクタ 188">
                      <a:extLst>
                        <a:ext uri="{FF2B5EF4-FFF2-40B4-BE49-F238E27FC236}">
                          <a16:creationId xmlns:a16="http://schemas.microsoft.com/office/drawing/2014/main" id="{AB02466B-79D5-5E9E-D8BB-52B334868C63}"/>
                        </a:ext>
                      </a:extLst>
                    </p:cNvPr>
                    <p:cNvCxnSpPr>
                      <a:cxnSpLocks/>
                    </p:cNvCxnSpPr>
                    <p:nvPr/>
                  </p:nvCxnSpPr>
                  <p:spPr>
                    <a:xfrm>
                      <a:off x="1959085" y="2439273"/>
                      <a:ext cx="0" cy="508922"/>
                    </a:xfrm>
                    <a:prstGeom prst="line">
                      <a:avLst/>
                    </a:prstGeom>
                    <a:noFill/>
                    <a:ln w="25400" cap="flat" cmpd="sng" algn="ctr">
                      <a:solidFill>
                        <a:sysClr val="windowText" lastClr="000000"/>
                      </a:solidFill>
                      <a:prstDash val="solid"/>
                    </a:ln>
                    <a:effectLst/>
                  </p:spPr>
                </p:cxnSp>
                <p:cxnSp>
                  <p:nvCxnSpPr>
                    <p:cNvPr id="190" name="直線コネクタ 189">
                      <a:extLst>
                        <a:ext uri="{FF2B5EF4-FFF2-40B4-BE49-F238E27FC236}">
                          <a16:creationId xmlns:a16="http://schemas.microsoft.com/office/drawing/2014/main" id="{F9897914-3BE0-C77A-4696-3705BAB3D27D}"/>
                        </a:ext>
                      </a:extLst>
                    </p:cNvPr>
                    <p:cNvCxnSpPr>
                      <a:cxnSpLocks/>
                    </p:cNvCxnSpPr>
                    <p:nvPr/>
                  </p:nvCxnSpPr>
                  <p:spPr>
                    <a:xfrm>
                      <a:off x="3037345" y="2439273"/>
                      <a:ext cx="0" cy="508922"/>
                    </a:xfrm>
                    <a:prstGeom prst="line">
                      <a:avLst/>
                    </a:prstGeom>
                    <a:noFill/>
                    <a:ln w="25400" cap="flat" cmpd="sng" algn="ctr">
                      <a:solidFill>
                        <a:sysClr val="windowText" lastClr="000000"/>
                      </a:solidFill>
                      <a:prstDash val="solid"/>
                    </a:ln>
                    <a:effectLst/>
                  </p:spPr>
                </p:cxnSp>
                <p:cxnSp>
                  <p:nvCxnSpPr>
                    <p:cNvPr id="191" name="直線コネクタ 190">
                      <a:extLst>
                        <a:ext uri="{FF2B5EF4-FFF2-40B4-BE49-F238E27FC236}">
                          <a16:creationId xmlns:a16="http://schemas.microsoft.com/office/drawing/2014/main" id="{D6D97700-FBD1-EA4F-B871-3433BD7BE754}"/>
                        </a:ext>
                      </a:extLst>
                    </p:cNvPr>
                    <p:cNvCxnSpPr>
                      <a:cxnSpLocks/>
                    </p:cNvCxnSpPr>
                    <p:nvPr/>
                  </p:nvCxnSpPr>
                  <p:spPr>
                    <a:xfrm>
                      <a:off x="2677925" y="2439273"/>
                      <a:ext cx="0" cy="508922"/>
                    </a:xfrm>
                    <a:prstGeom prst="line">
                      <a:avLst/>
                    </a:prstGeom>
                    <a:noFill/>
                    <a:ln w="25400" cap="flat" cmpd="sng" algn="ctr">
                      <a:solidFill>
                        <a:sysClr val="windowText" lastClr="000000"/>
                      </a:solidFill>
                      <a:prstDash val="solid"/>
                    </a:ln>
                    <a:effectLst/>
                  </p:spPr>
                </p:cxnSp>
                <p:cxnSp>
                  <p:nvCxnSpPr>
                    <p:cNvPr id="192" name="直線コネクタ 191">
                      <a:extLst>
                        <a:ext uri="{FF2B5EF4-FFF2-40B4-BE49-F238E27FC236}">
                          <a16:creationId xmlns:a16="http://schemas.microsoft.com/office/drawing/2014/main" id="{0DA3D831-DA26-5971-2F6B-A7386EDED4DD}"/>
                        </a:ext>
                      </a:extLst>
                    </p:cNvPr>
                    <p:cNvCxnSpPr>
                      <a:cxnSpLocks/>
                    </p:cNvCxnSpPr>
                    <p:nvPr/>
                  </p:nvCxnSpPr>
                  <p:spPr>
                    <a:xfrm>
                      <a:off x="2318505" y="2439273"/>
                      <a:ext cx="0" cy="508922"/>
                    </a:xfrm>
                    <a:prstGeom prst="line">
                      <a:avLst/>
                    </a:prstGeom>
                    <a:noFill/>
                    <a:ln w="25400" cap="flat" cmpd="sng" algn="ctr">
                      <a:solidFill>
                        <a:sysClr val="windowText" lastClr="000000"/>
                      </a:solidFill>
                      <a:prstDash val="solid"/>
                    </a:ln>
                    <a:effectLst/>
                  </p:spPr>
                </p:cxnSp>
                <p:cxnSp>
                  <p:nvCxnSpPr>
                    <p:cNvPr id="193" name="直線コネクタ 192">
                      <a:extLst>
                        <a:ext uri="{FF2B5EF4-FFF2-40B4-BE49-F238E27FC236}">
                          <a16:creationId xmlns:a16="http://schemas.microsoft.com/office/drawing/2014/main" id="{374980F0-5539-B23A-E854-85D3488516E5}"/>
                        </a:ext>
                      </a:extLst>
                    </p:cNvPr>
                    <p:cNvCxnSpPr>
                      <a:cxnSpLocks/>
                    </p:cNvCxnSpPr>
                    <p:nvPr/>
                  </p:nvCxnSpPr>
                  <p:spPr>
                    <a:xfrm>
                      <a:off x="4834445" y="2439273"/>
                      <a:ext cx="0" cy="508922"/>
                    </a:xfrm>
                    <a:prstGeom prst="line">
                      <a:avLst/>
                    </a:prstGeom>
                    <a:noFill/>
                    <a:ln w="25400" cap="flat" cmpd="sng" algn="ctr">
                      <a:solidFill>
                        <a:sysClr val="windowText" lastClr="000000"/>
                      </a:solidFill>
                      <a:prstDash val="solid"/>
                    </a:ln>
                    <a:effectLst/>
                  </p:spPr>
                </p:cxnSp>
                <p:cxnSp>
                  <p:nvCxnSpPr>
                    <p:cNvPr id="194" name="直線コネクタ 193">
                      <a:extLst>
                        <a:ext uri="{FF2B5EF4-FFF2-40B4-BE49-F238E27FC236}">
                          <a16:creationId xmlns:a16="http://schemas.microsoft.com/office/drawing/2014/main" id="{4C48B610-F238-4541-CBC3-CDC6E8E8C31C}"/>
                        </a:ext>
                      </a:extLst>
                    </p:cNvPr>
                    <p:cNvCxnSpPr>
                      <a:cxnSpLocks/>
                    </p:cNvCxnSpPr>
                    <p:nvPr/>
                  </p:nvCxnSpPr>
                  <p:spPr>
                    <a:xfrm>
                      <a:off x="4475025" y="2439273"/>
                      <a:ext cx="0" cy="508922"/>
                    </a:xfrm>
                    <a:prstGeom prst="line">
                      <a:avLst/>
                    </a:prstGeom>
                    <a:noFill/>
                    <a:ln w="25400" cap="flat" cmpd="sng" algn="ctr">
                      <a:solidFill>
                        <a:sysClr val="windowText" lastClr="000000"/>
                      </a:solidFill>
                      <a:prstDash val="solid"/>
                    </a:ln>
                    <a:effectLst/>
                  </p:spPr>
                </p:cxnSp>
                <p:cxnSp>
                  <p:nvCxnSpPr>
                    <p:cNvPr id="195" name="直線コネクタ 194">
                      <a:extLst>
                        <a:ext uri="{FF2B5EF4-FFF2-40B4-BE49-F238E27FC236}">
                          <a16:creationId xmlns:a16="http://schemas.microsoft.com/office/drawing/2014/main" id="{F1A3FFF2-4CF6-FB4D-90A1-6D24F9F96372}"/>
                        </a:ext>
                      </a:extLst>
                    </p:cNvPr>
                    <p:cNvCxnSpPr>
                      <a:cxnSpLocks/>
                    </p:cNvCxnSpPr>
                    <p:nvPr/>
                  </p:nvCxnSpPr>
                  <p:spPr>
                    <a:xfrm>
                      <a:off x="3756185" y="2439273"/>
                      <a:ext cx="0" cy="508922"/>
                    </a:xfrm>
                    <a:prstGeom prst="line">
                      <a:avLst/>
                    </a:prstGeom>
                    <a:noFill/>
                    <a:ln w="25400" cap="flat" cmpd="sng" algn="ctr">
                      <a:solidFill>
                        <a:sysClr val="windowText" lastClr="000000"/>
                      </a:solidFill>
                      <a:prstDash val="solid"/>
                    </a:ln>
                    <a:effectLst/>
                  </p:spPr>
                </p:cxnSp>
                <p:cxnSp>
                  <p:nvCxnSpPr>
                    <p:cNvPr id="196" name="直線コネクタ 195">
                      <a:extLst>
                        <a:ext uri="{FF2B5EF4-FFF2-40B4-BE49-F238E27FC236}">
                          <a16:creationId xmlns:a16="http://schemas.microsoft.com/office/drawing/2014/main" id="{9ECCCF12-CDB7-9155-1D29-18EECF7ADB18}"/>
                        </a:ext>
                      </a:extLst>
                    </p:cNvPr>
                    <p:cNvCxnSpPr>
                      <a:cxnSpLocks/>
                    </p:cNvCxnSpPr>
                    <p:nvPr/>
                  </p:nvCxnSpPr>
                  <p:spPr>
                    <a:xfrm>
                      <a:off x="3396765" y="2439273"/>
                      <a:ext cx="0" cy="508922"/>
                    </a:xfrm>
                    <a:prstGeom prst="line">
                      <a:avLst/>
                    </a:prstGeom>
                    <a:noFill/>
                    <a:ln w="25400" cap="flat" cmpd="sng" algn="ctr">
                      <a:solidFill>
                        <a:sysClr val="windowText" lastClr="000000"/>
                      </a:solidFill>
                      <a:prstDash val="solid"/>
                    </a:ln>
                    <a:effectLst/>
                  </p:spPr>
                </p:cxnSp>
                <p:cxnSp>
                  <p:nvCxnSpPr>
                    <p:cNvPr id="197" name="直線コネクタ 196">
                      <a:extLst>
                        <a:ext uri="{FF2B5EF4-FFF2-40B4-BE49-F238E27FC236}">
                          <a16:creationId xmlns:a16="http://schemas.microsoft.com/office/drawing/2014/main" id="{43AEE0B7-B2FB-85BD-7C7C-6948363547F6}"/>
                        </a:ext>
                      </a:extLst>
                    </p:cNvPr>
                    <p:cNvCxnSpPr>
                      <a:cxnSpLocks/>
                    </p:cNvCxnSpPr>
                    <p:nvPr/>
                  </p:nvCxnSpPr>
                  <p:spPr>
                    <a:xfrm>
                      <a:off x="5193865" y="2439273"/>
                      <a:ext cx="0" cy="508922"/>
                    </a:xfrm>
                    <a:prstGeom prst="line">
                      <a:avLst/>
                    </a:prstGeom>
                    <a:noFill/>
                    <a:ln w="25400" cap="flat" cmpd="sng" algn="ctr">
                      <a:solidFill>
                        <a:sysClr val="windowText" lastClr="000000"/>
                      </a:solidFill>
                      <a:prstDash val="solid"/>
                    </a:ln>
                    <a:effectLst/>
                  </p:spPr>
                </p:cxnSp>
                <p:cxnSp>
                  <p:nvCxnSpPr>
                    <p:cNvPr id="198" name="直線コネクタ 197">
                      <a:extLst>
                        <a:ext uri="{FF2B5EF4-FFF2-40B4-BE49-F238E27FC236}">
                          <a16:creationId xmlns:a16="http://schemas.microsoft.com/office/drawing/2014/main" id="{5ABA8364-584E-1473-FF3C-D2E1E33C50E7}"/>
                        </a:ext>
                      </a:extLst>
                    </p:cNvPr>
                    <p:cNvCxnSpPr>
                      <a:cxnSpLocks/>
                    </p:cNvCxnSpPr>
                    <p:nvPr/>
                  </p:nvCxnSpPr>
                  <p:spPr>
                    <a:xfrm>
                      <a:off x="5553285" y="2439273"/>
                      <a:ext cx="0" cy="508922"/>
                    </a:xfrm>
                    <a:prstGeom prst="line">
                      <a:avLst/>
                    </a:prstGeom>
                    <a:noFill/>
                    <a:ln w="25400" cap="flat" cmpd="sng" algn="ctr">
                      <a:solidFill>
                        <a:sysClr val="windowText" lastClr="000000"/>
                      </a:solidFill>
                      <a:prstDash val="solid"/>
                    </a:ln>
                    <a:effectLst/>
                  </p:spPr>
                </p:cxnSp>
                <p:cxnSp>
                  <p:nvCxnSpPr>
                    <p:cNvPr id="199" name="直線コネクタ 198">
                      <a:extLst>
                        <a:ext uri="{FF2B5EF4-FFF2-40B4-BE49-F238E27FC236}">
                          <a16:creationId xmlns:a16="http://schemas.microsoft.com/office/drawing/2014/main" id="{DE6B9209-D18B-22BA-1792-DD49051FDFAB}"/>
                        </a:ext>
                      </a:extLst>
                    </p:cNvPr>
                    <p:cNvCxnSpPr>
                      <a:cxnSpLocks/>
                    </p:cNvCxnSpPr>
                    <p:nvPr/>
                  </p:nvCxnSpPr>
                  <p:spPr>
                    <a:xfrm>
                      <a:off x="6631545" y="2439273"/>
                      <a:ext cx="0" cy="508922"/>
                    </a:xfrm>
                    <a:prstGeom prst="line">
                      <a:avLst/>
                    </a:prstGeom>
                    <a:noFill/>
                    <a:ln w="25400" cap="flat" cmpd="sng" algn="ctr">
                      <a:solidFill>
                        <a:sysClr val="windowText" lastClr="000000"/>
                      </a:solidFill>
                      <a:prstDash val="solid"/>
                    </a:ln>
                    <a:effectLst/>
                  </p:spPr>
                </p:cxnSp>
                <p:cxnSp>
                  <p:nvCxnSpPr>
                    <p:cNvPr id="200" name="直線コネクタ 199">
                      <a:extLst>
                        <a:ext uri="{FF2B5EF4-FFF2-40B4-BE49-F238E27FC236}">
                          <a16:creationId xmlns:a16="http://schemas.microsoft.com/office/drawing/2014/main" id="{37DD256C-4D3C-466D-F37E-1B5972BFA52E}"/>
                        </a:ext>
                      </a:extLst>
                    </p:cNvPr>
                    <p:cNvCxnSpPr>
                      <a:cxnSpLocks/>
                    </p:cNvCxnSpPr>
                    <p:nvPr/>
                  </p:nvCxnSpPr>
                  <p:spPr>
                    <a:xfrm>
                      <a:off x="6272125" y="2439273"/>
                      <a:ext cx="0" cy="508922"/>
                    </a:xfrm>
                    <a:prstGeom prst="line">
                      <a:avLst/>
                    </a:prstGeom>
                    <a:noFill/>
                    <a:ln w="25400" cap="flat" cmpd="sng" algn="ctr">
                      <a:solidFill>
                        <a:sysClr val="windowText" lastClr="000000"/>
                      </a:solidFill>
                      <a:prstDash val="solid"/>
                    </a:ln>
                    <a:effectLst/>
                  </p:spPr>
                </p:cxnSp>
                <p:cxnSp>
                  <p:nvCxnSpPr>
                    <p:cNvPr id="201" name="直線コネクタ 200">
                      <a:extLst>
                        <a:ext uri="{FF2B5EF4-FFF2-40B4-BE49-F238E27FC236}">
                          <a16:creationId xmlns:a16="http://schemas.microsoft.com/office/drawing/2014/main" id="{E41669C0-4443-48D9-FEB1-5BB74C13AC75}"/>
                        </a:ext>
                      </a:extLst>
                    </p:cNvPr>
                    <p:cNvCxnSpPr>
                      <a:cxnSpLocks/>
                    </p:cNvCxnSpPr>
                    <p:nvPr/>
                  </p:nvCxnSpPr>
                  <p:spPr>
                    <a:xfrm>
                      <a:off x="5912705" y="2439273"/>
                      <a:ext cx="0" cy="508922"/>
                    </a:xfrm>
                    <a:prstGeom prst="line">
                      <a:avLst/>
                    </a:prstGeom>
                    <a:noFill/>
                    <a:ln w="25400" cap="flat" cmpd="sng" algn="ctr">
                      <a:solidFill>
                        <a:sysClr val="windowText" lastClr="000000"/>
                      </a:solidFill>
                      <a:prstDash val="solid"/>
                    </a:ln>
                    <a:effectLst/>
                  </p:spPr>
                </p:cxnSp>
                <p:cxnSp>
                  <p:nvCxnSpPr>
                    <p:cNvPr id="202" name="直線コネクタ 201">
                      <a:extLst>
                        <a:ext uri="{FF2B5EF4-FFF2-40B4-BE49-F238E27FC236}">
                          <a16:creationId xmlns:a16="http://schemas.microsoft.com/office/drawing/2014/main" id="{51D849B5-266F-2A1F-FE3C-EC8E78501430}"/>
                        </a:ext>
                      </a:extLst>
                    </p:cNvPr>
                    <p:cNvCxnSpPr>
                      <a:cxnSpLocks/>
                    </p:cNvCxnSpPr>
                    <p:nvPr/>
                  </p:nvCxnSpPr>
                  <p:spPr>
                    <a:xfrm>
                      <a:off x="7709805" y="2439273"/>
                      <a:ext cx="0" cy="508922"/>
                    </a:xfrm>
                    <a:prstGeom prst="line">
                      <a:avLst/>
                    </a:prstGeom>
                    <a:noFill/>
                    <a:ln w="25400" cap="flat" cmpd="sng" algn="ctr">
                      <a:solidFill>
                        <a:sysClr val="windowText" lastClr="000000"/>
                      </a:solidFill>
                      <a:prstDash val="solid"/>
                    </a:ln>
                    <a:effectLst/>
                  </p:spPr>
                </p:cxnSp>
                <p:sp>
                  <p:nvSpPr>
                    <p:cNvPr id="203" name="正方形/長方形 202">
                      <a:extLst>
                        <a:ext uri="{FF2B5EF4-FFF2-40B4-BE49-F238E27FC236}">
                          <a16:creationId xmlns:a16="http://schemas.microsoft.com/office/drawing/2014/main" id="{FE1710CD-A7A6-5B79-3B65-27F201B40679}"/>
                        </a:ext>
                      </a:extLst>
                    </p:cNvPr>
                    <p:cNvSpPr/>
                    <p:nvPr/>
                  </p:nvSpPr>
                  <p:spPr>
                    <a:xfrm>
                      <a:off x="909946" y="1948753"/>
                      <a:ext cx="302277" cy="981039"/>
                    </a:xfrm>
                    <a:prstGeom prst="rect">
                      <a:avLst/>
                    </a:prstGeom>
                    <a:solidFill>
                      <a:srgbClr val="1F497D">
                        <a:lumMod val="20000"/>
                        <a:lumOff val="80000"/>
                      </a:srgbClr>
                    </a:soli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sp>
                  <p:nvSpPr>
                    <p:cNvPr id="204" name="正方形/長方形 203">
                      <a:extLst>
                        <a:ext uri="{FF2B5EF4-FFF2-40B4-BE49-F238E27FC236}">
                          <a16:creationId xmlns:a16="http://schemas.microsoft.com/office/drawing/2014/main" id="{20D8B8B1-8119-7000-333D-948835160484}"/>
                        </a:ext>
                      </a:extLst>
                    </p:cNvPr>
                    <p:cNvSpPr/>
                    <p:nvPr/>
                  </p:nvSpPr>
                  <p:spPr>
                    <a:xfrm>
                      <a:off x="7732210" y="1948752"/>
                      <a:ext cx="302277" cy="981039"/>
                    </a:xfrm>
                    <a:prstGeom prst="rect">
                      <a:avLst/>
                    </a:prstGeom>
                    <a:solidFill>
                      <a:srgbClr val="1F497D">
                        <a:lumMod val="20000"/>
                        <a:lumOff val="80000"/>
                      </a:srgbClr>
                    </a:soli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cxnSp>
                  <p:nvCxnSpPr>
                    <p:cNvPr id="205" name="直線コネクタ 204">
                      <a:extLst>
                        <a:ext uri="{FF2B5EF4-FFF2-40B4-BE49-F238E27FC236}">
                          <a16:creationId xmlns:a16="http://schemas.microsoft.com/office/drawing/2014/main" id="{48058705-958F-3DAC-8178-922B671A7C6B}"/>
                        </a:ext>
                      </a:extLst>
                    </p:cNvPr>
                    <p:cNvCxnSpPr>
                      <a:cxnSpLocks/>
                    </p:cNvCxnSpPr>
                    <p:nvPr/>
                  </p:nvCxnSpPr>
                  <p:spPr>
                    <a:xfrm>
                      <a:off x="8063058" y="2439273"/>
                      <a:ext cx="0" cy="508922"/>
                    </a:xfrm>
                    <a:prstGeom prst="line">
                      <a:avLst/>
                    </a:prstGeom>
                    <a:noFill/>
                    <a:ln w="25400" cap="flat" cmpd="sng" algn="ctr">
                      <a:solidFill>
                        <a:sysClr val="windowText" lastClr="000000"/>
                      </a:solidFill>
                      <a:prstDash val="solid"/>
                    </a:ln>
                    <a:effectLst/>
                  </p:spPr>
                </p:cxnSp>
                <p:cxnSp>
                  <p:nvCxnSpPr>
                    <p:cNvPr id="206" name="直線コネクタ 205">
                      <a:extLst>
                        <a:ext uri="{FF2B5EF4-FFF2-40B4-BE49-F238E27FC236}">
                          <a16:creationId xmlns:a16="http://schemas.microsoft.com/office/drawing/2014/main" id="{CE079CFB-D8E9-6F86-2BFB-E1166F3FAB93}"/>
                        </a:ext>
                      </a:extLst>
                    </p:cNvPr>
                    <p:cNvCxnSpPr>
                      <a:cxnSpLocks/>
                    </p:cNvCxnSpPr>
                    <p:nvPr/>
                  </p:nvCxnSpPr>
                  <p:spPr>
                    <a:xfrm>
                      <a:off x="1246454" y="2439273"/>
                      <a:ext cx="0" cy="508922"/>
                    </a:xfrm>
                    <a:prstGeom prst="line">
                      <a:avLst/>
                    </a:prstGeom>
                    <a:noFill/>
                    <a:ln w="25400" cap="flat" cmpd="sng" algn="ctr">
                      <a:solidFill>
                        <a:sysClr val="windowText" lastClr="000000"/>
                      </a:solidFill>
                      <a:prstDash val="solid"/>
                    </a:ln>
                    <a:effectLst/>
                  </p:spPr>
                </p:cxnSp>
                <p:cxnSp>
                  <p:nvCxnSpPr>
                    <p:cNvPr id="207" name="直線コネクタ 206">
                      <a:extLst>
                        <a:ext uri="{FF2B5EF4-FFF2-40B4-BE49-F238E27FC236}">
                          <a16:creationId xmlns:a16="http://schemas.microsoft.com/office/drawing/2014/main" id="{E4548E5D-6A73-6408-E3F0-E6D3213F888B}"/>
                        </a:ext>
                      </a:extLst>
                    </p:cNvPr>
                    <p:cNvCxnSpPr>
                      <a:cxnSpLocks/>
                    </p:cNvCxnSpPr>
                    <p:nvPr/>
                  </p:nvCxnSpPr>
                  <p:spPr>
                    <a:xfrm>
                      <a:off x="887034" y="2439273"/>
                      <a:ext cx="0" cy="508922"/>
                    </a:xfrm>
                    <a:prstGeom prst="line">
                      <a:avLst/>
                    </a:prstGeom>
                    <a:noFill/>
                    <a:ln w="25400" cap="flat" cmpd="sng" algn="ctr">
                      <a:solidFill>
                        <a:sysClr val="windowText" lastClr="000000"/>
                      </a:solidFill>
                      <a:prstDash val="solid"/>
                    </a:ln>
                    <a:effectLst/>
                  </p:spPr>
                </p:cxnSp>
                <p:sp>
                  <p:nvSpPr>
                    <p:cNvPr id="208" name="テキスト ボックス 207">
                      <a:extLst>
                        <a:ext uri="{FF2B5EF4-FFF2-40B4-BE49-F238E27FC236}">
                          <a16:creationId xmlns:a16="http://schemas.microsoft.com/office/drawing/2014/main" id="{A12F5A87-5F04-B8F1-31B7-C2B367E5C1CD}"/>
                        </a:ext>
                      </a:extLst>
                    </p:cNvPr>
                    <p:cNvSpPr txBox="1"/>
                    <p:nvPr/>
                  </p:nvSpPr>
                  <p:spPr>
                    <a:xfrm>
                      <a:off x="8183353" y="2881417"/>
                      <a:ext cx="1061357" cy="57031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24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time</a:t>
                      </a:r>
                      <a:endParaRPr kumimoji="1" lang="ja-JP" altLang="en-US" sz="24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cxnSp>
                  <p:nvCxnSpPr>
                    <p:cNvPr id="209" name="直線コネクタ 208">
                      <a:extLst>
                        <a:ext uri="{FF2B5EF4-FFF2-40B4-BE49-F238E27FC236}">
                          <a16:creationId xmlns:a16="http://schemas.microsoft.com/office/drawing/2014/main" id="{4ADED2FB-C91C-7526-A277-A6CC8D7FAA7B}"/>
                        </a:ext>
                      </a:extLst>
                    </p:cNvPr>
                    <p:cNvCxnSpPr>
                      <a:cxnSpLocks/>
                    </p:cNvCxnSpPr>
                    <p:nvPr/>
                  </p:nvCxnSpPr>
                  <p:spPr>
                    <a:xfrm>
                      <a:off x="6623724" y="1713946"/>
                      <a:ext cx="0" cy="725328"/>
                    </a:xfrm>
                    <a:prstGeom prst="line">
                      <a:avLst/>
                    </a:prstGeom>
                    <a:noFill/>
                    <a:ln w="19050" cap="flat" cmpd="sng" algn="ctr">
                      <a:solidFill>
                        <a:sysClr val="windowText" lastClr="000000"/>
                      </a:solidFill>
                      <a:prstDash val="dash"/>
                      <a:round/>
                      <a:headEnd type="none" w="med" len="med"/>
                      <a:tailEnd type="none" w="med" len="med"/>
                    </a:ln>
                    <a:effectLst/>
                  </p:spPr>
                </p:cxnSp>
                <p:sp>
                  <p:nvSpPr>
                    <p:cNvPr id="210" name="テキスト ボックス 209">
                      <a:extLst>
                        <a:ext uri="{FF2B5EF4-FFF2-40B4-BE49-F238E27FC236}">
                          <a16:creationId xmlns:a16="http://schemas.microsoft.com/office/drawing/2014/main" id="{99C7AFB3-99AA-20AD-C67E-B9C93FCBCF26}"/>
                        </a:ext>
                      </a:extLst>
                    </p:cNvPr>
                    <p:cNvSpPr txBox="1"/>
                    <p:nvPr/>
                  </p:nvSpPr>
                  <p:spPr>
                    <a:xfrm>
                      <a:off x="-355719" y="2276029"/>
                      <a:ext cx="2198041" cy="49427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D-Beacon</a:t>
                      </a:r>
                      <a:endParaRPr kumimoji="1" lang="ja-JP" altLang="en-US" sz="20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endParaRPr>
                    </a:p>
                  </p:txBody>
                </p:sp>
                <p:cxnSp>
                  <p:nvCxnSpPr>
                    <p:cNvPr id="211" name="直線矢印コネクタ 210">
                      <a:extLst>
                        <a:ext uri="{FF2B5EF4-FFF2-40B4-BE49-F238E27FC236}">
                          <a16:creationId xmlns:a16="http://schemas.microsoft.com/office/drawing/2014/main" id="{EC712761-B7C3-1A7D-A9AB-C437F33901BD}"/>
                        </a:ext>
                      </a:extLst>
                    </p:cNvPr>
                    <p:cNvCxnSpPr>
                      <a:cxnSpLocks/>
                    </p:cNvCxnSpPr>
                    <p:nvPr/>
                  </p:nvCxnSpPr>
                  <p:spPr>
                    <a:xfrm>
                      <a:off x="6631545" y="2131823"/>
                      <a:ext cx="1100665" cy="0"/>
                    </a:xfrm>
                    <a:prstGeom prst="straightConnector1">
                      <a:avLst/>
                    </a:prstGeom>
                    <a:noFill/>
                    <a:ln w="25400" cap="flat" cmpd="sng" algn="ctr">
                      <a:solidFill>
                        <a:sysClr val="windowText" lastClr="000000"/>
                      </a:solidFill>
                      <a:prstDash val="solid"/>
                      <a:headEnd type="triangle"/>
                      <a:tailEnd type="triangle"/>
                    </a:ln>
                    <a:effectLst/>
                  </p:spPr>
                </p:cxnSp>
                <p:sp>
                  <p:nvSpPr>
                    <p:cNvPr id="212" name="テキスト ボックス 211">
                      <a:extLst>
                        <a:ext uri="{FF2B5EF4-FFF2-40B4-BE49-F238E27FC236}">
                          <a16:creationId xmlns:a16="http://schemas.microsoft.com/office/drawing/2014/main" id="{076203E0-96FA-DC30-1469-8CAE33258BC5}"/>
                        </a:ext>
                      </a:extLst>
                    </p:cNvPr>
                    <p:cNvSpPr txBox="1"/>
                    <p:nvPr/>
                  </p:nvSpPr>
                  <p:spPr>
                    <a:xfrm>
                      <a:off x="6600198" y="1168506"/>
                      <a:ext cx="1100665" cy="494268"/>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Inactive</a:t>
                      </a:r>
                    </a:p>
                  </p:txBody>
                </p:sp>
                <p:sp>
                  <p:nvSpPr>
                    <p:cNvPr id="213" name="正方形/長方形 212">
                      <a:extLst>
                        <a:ext uri="{FF2B5EF4-FFF2-40B4-BE49-F238E27FC236}">
                          <a16:creationId xmlns:a16="http://schemas.microsoft.com/office/drawing/2014/main" id="{7F619F1B-EC11-B3F1-1FD6-AF9C06E773E5}"/>
                        </a:ext>
                      </a:extLst>
                    </p:cNvPr>
                    <p:cNvSpPr/>
                    <p:nvPr/>
                  </p:nvSpPr>
                  <p:spPr>
                    <a:xfrm>
                      <a:off x="1261403" y="2329466"/>
                      <a:ext cx="5376860" cy="601949"/>
                    </a:xfrm>
                    <a:prstGeom prst="rect">
                      <a:avLst/>
                    </a:prstGeom>
                    <a:solidFill>
                      <a:srgbClr val="C0504D">
                        <a:lumMod val="20000"/>
                        <a:lumOff val="80000"/>
                        <a:alpha val="60000"/>
                      </a:srgbClr>
                    </a:solidFill>
                    <a:ln w="9525" cap="flat" cmpd="sng" algn="ctr">
                      <a:solidFill>
                        <a:srgbClr val="9BBB59">
                          <a:lumMod val="20000"/>
                          <a:lumOff val="8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sp>
                  <p:nvSpPr>
                    <p:cNvPr id="214" name="テキスト ボックス 213">
                      <a:extLst>
                        <a:ext uri="{FF2B5EF4-FFF2-40B4-BE49-F238E27FC236}">
                          <a16:creationId xmlns:a16="http://schemas.microsoft.com/office/drawing/2014/main" id="{D177A832-DE42-C51B-4D7D-7ADDA44A93C8}"/>
                        </a:ext>
                      </a:extLst>
                    </p:cNvPr>
                    <p:cNvSpPr txBox="1"/>
                    <p:nvPr/>
                  </p:nvSpPr>
                  <p:spPr>
                    <a:xfrm>
                      <a:off x="2918337" y="2502235"/>
                      <a:ext cx="601479" cy="494271"/>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a:t>
                      </a:r>
                    </a:p>
                  </p:txBody>
                </p:sp>
              </p:grpSp>
              <p:sp>
                <p:nvSpPr>
                  <p:cNvPr id="182" name="正方形/長方形 181">
                    <a:extLst>
                      <a:ext uri="{FF2B5EF4-FFF2-40B4-BE49-F238E27FC236}">
                        <a16:creationId xmlns:a16="http://schemas.microsoft.com/office/drawing/2014/main" id="{4817CBF0-A03C-EC3B-E38B-1BDACC6C6B86}"/>
                      </a:ext>
                    </a:extLst>
                  </p:cNvPr>
                  <p:cNvSpPr/>
                  <p:nvPr/>
                </p:nvSpPr>
                <p:spPr>
                  <a:xfrm>
                    <a:off x="2294100" y="2346627"/>
                    <a:ext cx="293057" cy="542602"/>
                  </a:xfrm>
                  <a:prstGeom prst="rect">
                    <a:avLst/>
                  </a:prstGeom>
                  <a:solidFill>
                    <a:srgbClr val="9BBB59">
                      <a:lumMod val="60000"/>
                      <a:lumOff val="40000"/>
                    </a:srgbClr>
                  </a:solidFill>
                  <a:ln w="9525" cap="flat" cmpd="sng" algn="ctr">
                    <a:solidFill>
                      <a:srgbClr val="9BBB59">
                        <a:lumMod val="7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cxnSp>
                <p:nvCxnSpPr>
                  <p:cNvPr id="183" name="直線コネクタ 182">
                    <a:extLst>
                      <a:ext uri="{FF2B5EF4-FFF2-40B4-BE49-F238E27FC236}">
                        <a16:creationId xmlns:a16="http://schemas.microsoft.com/office/drawing/2014/main" id="{6EE5068D-8DE1-146D-32F2-F734ACAC926A}"/>
                      </a:ext>
                    </a:extLst>
                  </p:cNvPr>
                  <p:cNvCxnSpPr>
                    <a:cxnSpLocks/>
                  </p:cNvCxnSpPr>
                  <p:nvPr/>
                </p:nvCxnSpPr>
                <p:spPr>
                  <a:xfrm>
                    <a:off x="8162777" y="2478222"/>
                    <a:ext cx="0" cy="434848"/>
                  </a:xfrm>
                  <a:prstGeom prst="line">
                    <a:avLst/>
                  </a:prstGeom>
                  <a:noFill/>
                  <a:ln w="25400" cap="flat" cmpd="sng" algn="ctr">
                    <a:solidFill>
                      <a:sysClr val="windowText" lastClr="000000"/>
                    </a:solidFill>
                    <a:prstDash val="solid"/>
                  </a:ln>
                  <a:effectLst/>
                </p:spPr>
              </p:cxnSp>
            </p:grpSp>
            <mc:AlternateContent xmlns:mc="http://schemas.openxmlformats.org/markup-compatibility/2006" xmlns:a14="http://schemas.microsoft.com/office/drawing/2010/main">
              <mc:Choice Requires="a14">
                <p:sp>
                  <p:nvSpPr>
                    <p:cNvPr id="171" name="正方形/長方形 170">
                      <a:extLst>
                        <a:ext uri="{FF2B5EF4-FFF2-40B4-BE49-F238E27FC236}">
                          <a16:creationId xmlns:a16="http://schemas.microsoft.com/office/drawing/2014/main" id="{5DFDABC7-9B37-D5EF-2A2A-23085764B03F}"/>
                        </a:ext>
                      </a:extLst>
                    </p:cNvPr>
                    <p:cNvSpPr/>
                    <p:nvPr/>
                  </p:nvSpPr>
                  <p:spPr>
                    <a:xfrm>
                      <a:off x="1223171" y="2557701"/>
                      <a:ext cx="465447" cy="422329"/>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t>𝑇</m:t>
                                </m:r>
                              </m:e>
                              <m:sub>
                                <m: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t>𝑠</m:t>
                                </m:r>
                              </m:sub>
                            </m:sSub>
                          </m:oMath>
                        </m:oMathPara>
                      </a14:m>
                      <a:endParaRPr kumimoji="1"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endParaRPr>
                    </a:p>
                  </p:txBody>
                </p:sp>
              </mc:Choice>
              <mc:Fallback xmlns="">
                <p:sp>
                  <p:nvSpPr>
                    <p:cNvPr id="9" name="正方形/長方形 8">
                      <a:extLst>
                        <a:ext uri="{FF2B5EF4-FFF2-40B4-BE49-F238E27FC236}">
                          <a16:creationId xmlns:a16="http://schemas.microsoft.com/office/drawing/2014/main" id="{793671DA-D6C2-4FCF-9359-57E57DE54810}"/>
                        </a:ext>
                      </a:extLst>
                    </p:cNvPr>
                    <p:cNvSpPr>
                      <a:spLocks noRot="1" noChangeAspect="1" noMove="1" noResize="1" noEditPoints="1" noAdjustHandles="1" noChangeArrowheads="1" noChangeShapeType="1" noTextEdit="1"/>
                    </p:cNvSpPr>
                    <p:nvPr/>
                  </p:nvSpPr>
                  <p:spPr>
                    <a:xfrm>
                      <a:off x="1223171" y="2557701"/>
                      <a:ext cx="465447" cy="422329"/>
                    </a:xfrm>
                    <a:prstGeom prst="rect">
                      <a:avLst/>
                    </a:prstGeom>
                    <a:blipFill>
                      <a:blip r:embed="rId4"/>
                      <a:stretch>
                        <a:fillRect/>
                      </a:stretch>
                    </a:blipFill>
                  </p:spPr>
                  <p:txBody>
                    <a:bodyPr/>
                    <a:lstStyle/>
                    <a:p>
                      <a:r>
                        <a:rPr lang="ja-JP" altLang="en-US">
                          <a:noFill/>
                        </a:rPr>
                        <a:t> </a:t>
                      </a:r>
                    </a:p>
                  </p:txBody>
                </p:sp>
              </mc:Fallback>
            </mc:AlternateContent>
            <p:cxnSp>
              <p:nvCxnSpPr>
                <p:cNvPr id="172" name="直線コネクタ 171">
                  <a:extLst>
                    <a:ext uri="{FF2B5EF4-FFF2-40B4-BE49-F238E27FC236}">
                      <a16:creationId xmlns:a16="http://schemas.microsoft.com/office/drawing/2014/main" id="{6887C103-5139-E6A4-1D9A-E845491FA588}"/>
                    </a:ext>
                  </a:extLst>
                </p:cNvPr>
                <p:cNvCxnSpPr>
                  <a:cxnSpLocks/>
                </p:cNvCxnSpPr>
                <p:nvPr/>
              </p:nvCxnSpPr>
              <p:spPr>
                <a:xfrm>
                  <a:off x="1277189" y="2515418"/>
                  <a:ext cx="0" cy="280888"/>
                </a:xfrm>
                <a:prstGeom prst="line">
                  <a:avLst/>
                </a:prstGeom>
                <a:noFill/>
                <a:ln w="25400" cap="flat" cmpd="sng" algn="ctr">
                  <a:solidFill>
                    <a:sysClr val="windowText" lastClr="000000"/>
                  </a:solidFill>
                  <a:prstDash val="solid"/>
                </a:ln>
                <a:effectLst/>
              </p:spPr>
            </p:cxnSp>
            <p:cxnSp>
              <p:nvCxnSpPr>
                <p:cNvPr id="173" name="直線コネクタ 172">
                  <a:extLst>
                    <a:ext uri="{FF2B5EF4-FFF2-40B4-BE49-F238E27FC236}">
                      <a16:creationId xmlns:a16="http://schemas.microsoft.com/office/drawing/2014/main" id="{021CC3BB-E813-31EE-9839-FCBA77EB041E}"/>
                    </a:ext>
                  </a:extLst>
                </p:cNvPr>
                <p:cNvCxnSpPr>
                  <a:cxnSpLocks/>
                </p:cNvCxnSpPr>
                <p:nvPr/>
              </p:nvCxnSpPr>
              <p:spPr>
                <a:xfrm>
                  <a:off x="1617275" y="2519485"/>
                  <a:ext cx="0" cy="280888"/>
                </a:xfrm>
                <a:prstGeom prst="line">
                  <a:avLst/>
                </a:prstGeom>
                <a:noFill/>
                <a:ln w="25400" cap="flat" cmpd="sng" algn="ctr">
                  <a:solidFill>
                    <a:sysClr val="windowText" lastClr="000000"/>
                  </a:solidFill>
                  <a:prstDash val="solid"/>
                </a:ln>
                <a:effectLst/>
              </p:spPr>
            </p:cxnSp>
            <p:cxnSp>
              <p:nvCxnSpPr>
                <p:cNvPr id="174" name="直線矢印コネクタ 173">
                  <a:extLst>
                    <a:ext uri="{FF2B5EF4-FFF2-40B4-BE49-F238E27FC236}">
                      <a16:creationId xmlns:a16="http://schemas.microsoft.com/office/drawing/2014/main" id="{B9D88763-881E-E949-CC45-618DFBB99301}"/>
                    </a:ext>
                  </a:extLst>
                </p:cNvPr>
                <p:cNvCxnSpPr>
                  <a:cxnSpLocks/>
                </p:cNvCxnSpPr>
                <p:nvPr/>
              </p:nvCxnSpPr>
              <p:spPr>
                <a:xfrm>
                  <a:off x="1057866" y="2655862"/>
                  <a:ext cx="219323" cy="0"/>
                </a:xfrm>
                <a:prstGeom prst="straightConnector1">
                  <a:avLst/>
                </a:prstGeom>
                <a:noFill/>
                <a:ln w="19050" cap="flat" cmpd="sng" algn="ctr">
                  <a:solidFill>
                    <a:sysClr val="windowText" lastClr="000000">
                      <a:shade val="95000"/>
                      <a:satMod val="105000"/>
                    </a:sysClr>
                  </a:solidFill>
                  <a:prstDash val="solid"/>
                  <a:tailEnd type="triangle"/>
                </a:ln>
                <a:effectLst/>
              </p:spPr>
            </p:cxnSp>
            <p:cxnSp>
              <p:nvCxnSpPr>
                <p:cNvPr id="175" name="直線矢印コネクタ 174">
                  <a:extLst>
                    <a:ext uri="{FF2B5EF4-FFF2-40B4-BE49-F238E27FC236}">
                      <a16:creationId xmlns:a16="http://schemas.microsoft.com/office/drawing/2014/main" id="{70140D53-2F5E-F181-5E75-BA042F6CED3D}"/>
                    </a:ext>
                  </a:extLst>
                </p:cNvPr>
                <p:cNvCxnSpPr>
                  <a:cxnSpLocks/>
                </p:cNvCxnSpPr>
                <p:nvPr/>
              </p:nvCxnSpPr>
              <p:spPr>
                <a:xfrm flipH="1">
                  <a:off x="1613357" y="2668511"/>
                  <a:ext cx="295543" cy="1"/>
                </a:xfrm>
                <a:prstGeom prst="straightConnector1">
                  <a:avLst/>
                </a:prstGeom>
                <a:noFill/>
                <a:ln w="19050" cap="flat" cmpd="sng" algn="ctr">
                  <a:solidFill>
                    <a:sysClr val="windowText" lastClr="000000">
                      <a:shade val="95000"/>
                      <a:satMod val="105000"/>
                    </a:sysClr>
                  </a:solidFill>
                  <a:prstDash val="solid"/>
                  <a:tailEnd type="triangle"/>
                </a:ln>
                <a:effectLst/>
              </p:spPr>
            </p:cxnSp>
            <p:cxnSp>
              <p:nvCxnSpPr>
                <p:cNvPr id="176" name="直線コネクタ 175">
                  <a:extLst>
                    <a:ext uri="{FF2B5EF4-FFF2-40B4-BE49-F238E27FC236}">
                      <a16:creationId xmlns:a16="http://schemas.microsoft.com/office/drawing/2014/main" id="{23DEA9DC-E316-50AB-9F4A-36D9B5415CC0}"/>
                    </a:ext>
                  </a:extLst>
                </p:cNvPr>
                <p:cNvCxnSpPr>
                  <a:cxnSpLocks/>
                </p:cNvCxnSpPr>
                <p:nvPr/>
              </p:nvCxnSpPr>
              <p:spPr>
                <a:xfrm flipH="1">
                  <a:off x="928732" y="2515414"/>
                  <a:ext cx="115" cy="597896"/>
                </a:xfrm>
                <a:prstGeom prst="line">
                  <a:avLst/>
                </a:prstGeom>
                <a:noFill/>
                <a:ln w="25400" cap="flat" cmpd="sng" algn="ctr">
                  <a:solidFill>
                    <a:sysClr val="windowText" lastClr="000000"/>
                  </a:solidFill>
                  <a:prstDash val="solid"/>
                </a:ln>
                <a:effectLst/>
              </p:spPr>
            </p:cxnSp>
            <p:cxnSp>
              <p:nvCxnSpPr>
                <p:cNvPr id="177" name="直線コネクタ 176">
                  <a:extLst>
                    <a:ext uri="{FF2B5EF4-FFF2-40B4-BE49-F238E27FC236}">
                      <a16:creationId xmlns:a16="http://schemas.microsoft.com/office/drawing/2014/main" id="{A6707B65-4612-C817-782E-06C59FBFDD79}"/>
                    </a:ext>
                  </a:extLst>
                </p:cNvPr>
                <p:cNvCxnSpPr>
                  <a:cxnSpLocks/>
                </p:cNvCxnSpPr>
                <p:nvPr/>
              </p:nvCxnSpPr>
              <p:spPr>
                <a:xfrm>
                  <a:off x="7540982" y="2527370"/>
                  <a:ext cx="2415" cy="585940"/>
                </a:xfrm>
                <a:prstGeom prst="line">
                  <a:avLst/>
                </a:prstGeom>
                <a:noFill/>
                <a:ln w="25400" cap="flat" cmpd="sng" algn="ctr">
                  <a:solidFill>
                    <a:sysClr val="windowText" lastClr="000000"/>
                  </a:solidFill>
                  <a:prstDash val="solid"/>
                </a:ln>
                <a:effectLst/>
              </p:spPr>
            </p:cxnSp>
            <p:cxnSp>
              <p:nvCxnSpPr>
                <p:cNvPr id="178" name="直線矢印コネクタ 177">
                  <a:extLst>
                    <a:ext uri="{FF2B5EF4-FFF2-40B4-BE49-F238E27FC236}">
                      <a16:creationId xmlns:a16="http://schemas.microsoft.com/office/drawing/2014/main" id="{051424BB-6904-921D-2424-FBD454EAC3F1}"/>
                    </a:ext>
                  </a:extLst>
                </p:cNvPr>
                <p:cNvCxnSpPr>
                  <a:cxnSpLocks/>
                </p:cNvCxnSpPr>
                <p:nvPr/>
              </p:nvCxnSpPr>
              <p:spPr>
                <a:xfrm flipH="1">
                  <a:off x="950947" y="2966927"/>
                  <a:ext cx="3048797" cy="0"/>
                </a:xfrm>
                <a:prstGeom prst="straightConnector1">
                  <a:avLst/>
                </a:prstGeom>
                <a:noFill/>
                <a:ln w="19050" cap="flat" cmpd="sng" algn="ctr">
                  <a:solidFill>
                    <a:sysClr val="windowText" lastClr="000000">
                      <a:shade val="95000"/>
                      <a:satMod val="105000"/>
                    </a:sysClr>
                  </a:solidFill>
                  <a:prstDash val="solid"/>
                  <a:tailEnd type="triangle"/>
                </a:ln>
                <a:effectLst/>
              </p:spPr>
            </p:cxnSp>
            <p:cxnSp>
              <p:nvCxnSpPr>
                <p:cNvPr id="179" name="直線矢印コネクタ 178">
                  <a:extLst>
                    <a:ext uri="{FF2B5EF4-FFF2-40B4-BE49-F238E27FC236}">
                      <a16:creationId xmlns:a16="http://schemas.microsoft.com/office/drawing/2014/main" id="{393C6C05-5072-7AB7-0DB5-7DE99277C475}"/>
                    </a:ext>
                  </a:extLst>
                </p:cNvPr>
                <p:cNvCxnSpPr>
                  <a:cxnSpLocks/>
                </p:cNvCxnSpPr>
                <p:nvPr/>
              </p:nvCxnSpPr>
              <p:spPr>
                <a:xfrm>
                  <a:off x="4791430" y="2951801"/>
                  <a:ext cx="2751967" cy="0"/>
                </a:xfrm>
                <a:prstGeom prst="straightConnector1">
                  <a:avLst/>
                </a:prstGeom>
                <a:noFill/>
                <a:ln w="19050" cap="flat" cmpd="sng" algn="ctr">
                  <a:solidFill>
                    <a:sysClr val="windowText" lastClr="000000">
                      <a:shade val="95000"/>
                      <a:satMod val="105000"/>
                    </a:sysClr>
                  </a:solidFill>
                  <a:prstDash val="solid"/>
                  <a:tailEnd type="triangle"/>
                </a:ln>
                <a:effectLst/>
              </p:spPr>
            </p:cxnSp>
            <mc:AlternateContent xmlns:mc="http://schemas.openxmlformats.org/markup-compatibility/2006" xmlns:a14="http://schemas.microsoft.com/office/drawing/2010/main">
              <mc:Choice Requires="a14">
                <p:sp>
                  <p:nvSpPr>
                    <p:cNvPr id="180" name="正方形/長方形 179">
                      <a:extLst>
                        <a:ext uri="{FF2B5EF4-FFF2-40B4-BE49-F238E27FC236}">
                          <a16:creationId xmlns:a16="http://schemas.microsoft.com/office/drawing/2014/main" id="{0876C189-997F-BF12-96A2-EAD512F152A7}"/>
                        </a:ext>
                      </a:extLst>
                    </p:cNvPr>
                    <p:cNvSpPr/>
                    <p:nvPr/>
                  </p:nvSpPr>
                  <p:spPr>
                    <a:xfrm>
                      <a:off x="4148815" y="2587170"/>
                      <a:ext cx="516936" cy="422330"/>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ctrlPr>
                              </m:sSubPr>
                              <m:e>
                                <m: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t>𝑇</m:t>
                                </m:r>
                              </m:e>
                              <m:sub>
                                <m:r>
                                  <a:rPr kumimoji="1" lang="en-US" altLang="ja-JP" sz="2000" b="0" i="1" u="none" strike="noStrike" kern="0" cap="none" spc="0" normalizeH="0" baseline="0" noProof="0" smtClean="0">
                                    <a:ln>
                                      <a:noFill/>
                                    </a:ln>
                                    <a:solidFill>
                                      <a:prstClr val="black"/>
                                    </a:solidFill>
                                    <a:effectLst/>
                                    <a:uLnTx/>
                                    <a:uFillTx/>
                                    <a:latin typeface="Cambria Math" panose="02040503050406030204" pitchFamily="18" charset="0"/>
                                  </a:rPr>
                                  <m:t>𝐷</m:t>
                                </m:r>
                              </m:sub>
                            </m:sSub>
                          </m:oMath>
                        </m:oMathPara>
                      </a14:m>
                      <a:endParaRPr kumimoji="1" lang="ja-JP" altLang="en-US" sz="2000" b="0" i="0" u="none" strike="noStrike" kern="0" cap="none" spc="0" normalizeH="0" baseline="0" noProof="0" dirty="0">
                        <a:ln>
                          <a:noFill/>
                        </a:ln>
                        <a:solidFill>
                          <a:prstClr val="black"/>
                        </a:solidFill>
                        <a:effectLst/>
                        <a:uLnTx/>
                        <a:uFillTx/>
                        <a:latin typeface="Calibri"/>
                        <a:ea typeface="ＭＳ Ｐゴシック" panose="020B0600070205080204" pitchFamily="34" charset="-128"/>
                      </a:endParaRPr>
                    </a:p>
                  </p:txBody>
                </p:sp>
              </mc:Choice>
              <mc:Fallback xmlns="">
                <p:sp>
                  <p:nvSpPr>
                    <p:cNvPr id="35" name="正方形/長方形 34">
                      <a:extLst>
                        <a:ext uri="{FF2B5EF4-FFF2-40B4-BE49-F238E27FC236}">
                          <a16:creationId xmlns:a16="http://schemas.microsoft.com/office/drawing/2014/main" id="{9D09960A-398B-4821-837A-30D47F123767}"/>
                        </a:ext>
                      </a:extLst>
                    </p:cNvPr>
                    <p:cNvSpPr>
                      <a:spLocks noRot="1" noChangeAspect="1" noMove="1" noResize="1" noEditPoints="1" noAdjustHandles="1" noChangeArrowheads="1" noChangeShapeType="1" noTextEdit="1"/>
                    </p:cNvSpPr>
                    <p:nvPr/>
                  </p:nvSpPr>
                  <p:spPr>
                    <a:xfrm>
                      <a:off x="4148815" y="2587170"/>
                      <a:ext cx="516936" cy="422330"/>
                    </a:xfrm>
                    <a:prstGeom prst="rect">
                      <a:avLst/>
                    </a:prstGeom>
                    <a:blipFill>
                      <a:blip r:embed="rId5"/>
                      <a:stretch>
                        <a:fillRect/>
                      </a:stretch>
                    </a:blipFill>
                  </p:spPr>
                  <p:txBody>
                    <a:bodyPr/>
                    <a:lstStyle/>
                    <a:p>
                      <a:r>
                        <a:rPr lang="ja-JP" altLang="en-US">
                          <a:noFill/>
                        </a:rPr>
                        <a:t> </a:t>
                      </a:r>
                    </a:p>
                  </p:txBody>
                </p:sp>
              </mc:Fallback>
            </mc:AlternateContent>
          </p:grpSp>
          <p:sp>
            <p:nvSpPr>
              <p:cNvPr id="162" name="テキスト ボックス 161">
                <a:extLst>
                  <a:ext uri="{FF2B5EF4-FFF2-40B4-BE49-F238E27FC236}">
                    <a16:creationId xmlns:a16="http://schemas.microsoft.com/office/drawing/2014/main" id="{89FEBAD1-B8B2-6FAC-69C9-E8BDAF208D59}"/>
                  </a:ext>
                </a:extLst>
              </p:cNvPr>
              <p:cNvSpPr txBox="1"/>
              <p:nvPr/>
            </p:nvSpPr>
            <p:spPr>
              <a:xfrm>
                <a:off x="8047083" y="1655676"/>
                <a:ext cx="577887"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a:t>
                </a:r>
              </a:p>
            </p:txBody>
          </p:sp>
          <p:cxnSp>
            <p:nvCxnSpPr>
              <p:cNvPr id="163" name="直線コネクタ 162">
                <a:extLst>
                  <a:ext uri="{FF2B5EF4-FFF2-40B4-BE49-F238E27FC236}">
                    <a16:creationId xmlns:a16="http://schemas.microsoft.com/office/drawing/2014/main" id="{2697399C-D0EC-57F6-AB57-60FB1FB88830}"/>
                  </a:ext>
                </a:extLst>
              </p:cNvPr>
              <p:cNvCxnSpPr>
                <a:cxnSpLocks/>
              </p:cNvCxnSpPr>
              <p:nvPr/>
            </p:nvCxnSpPr>
            <p:spPr>
              <a:xfrm>
                <a:off x="5030247" y="1024332"/>
                <a:ext cx="0" cy="587150"/>
              </a:xfrm>
              <a:prstGeom prst="line">
                <a:avLst/>
              </a:prstGeom>
              <a:noFill/>
              <a:ln w="19050" cap="flat" cmpd="sng" algn="ctr">
                <a:solidFill>
                  <a:sysClr val="windowText" lastClr="000000"/>
                </a:solidFill>
                <a:prstDash val="dash"/>
                <a:round/>
                <a:headEnd type="none" w="med" len="med"/>
                <a:tailEnd type="none" w="med" len="med"/>
              </a:ln>
              <a:effectLst/>
            </p:spPr>
          </p:cxnSp>
          <p:cxnSp>
            <p:nvCxnSpPr>
              <p:cNvPr id="164" name="直線コネクタ 163">
                <a:extLst>
                  <a:ext uri="{FF2B5EF4-FFF2-40B4-BE49-F238E27FC236}">
                    <a16:creationId xmlns:a16="http://schemas.microsoft.com/office/drawing/2014/main" id="{E9182D97-FF46-1299-D5BF-CD7F4E60A770}"/>
                  </a:ext>
                </a:extLst>
              </p:cNvPr>
              <p:cNvCxnSpPr>
                <a:cxnSpLocks/>
              </p:cNvCxnSpPr>
              <p:nvPr/>
            </p:nvCxnSpPr>
            <p:spPr>
              <a:xfrm>
                <a:off x="7106273" y="1020946"/>
                <a:ext cx="0" cy="587150"/>
              </a:xfrm>
              <a:prstGeom prst="line">
                <a:avLst/>
              </a:prstGeom>
              <a:noFill/>
              <a:ln w="19050" cap="flat" cmpd="sng" algn="ctr">
                <a:solidFill>
                  <a:sysClr val="windowText" lastClr="000000"/>
                </a:solidFill>
                <a:prstDash val="dash"/>
                <a:round/>
                <a:headEnd type="none" w="med" len="med"/>
                <a:tailEnd type="none" w="med" len="med"/>
              </a:ln>
              <a:effectLst/>
            </p:spPr>
          </p:cxnSp>
          <p:sp>
            <p:nvSpPr>
              <p:cNvPr id="165" name="テキスト ボックス 164">
                <a:extLst>
                  <a:ext uri="{FF2B5EF4-FFF2-40B4-BE49-F238E27FC236}">
                    <a16:creationId xmlns:a16="http://schemas.microsoft.com/office/drawing/2014/main" id="{100C769D-98DA-61E1-8318-1E7FB2FAA408}"/>
                  </a:ext>
                </a:extLst>
              </p:cNvPr>
              <p:cNvSpPr txBox="1"/>
              <p:nvPr/>
            </p:nvSpPr>
            <p:spPr>
              <a:xfrm>
                <a:off x="9411905" y="1645518"/>
                <a:ext cx="577887"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a:t>
                </a:r>
              </a:p>
            </p:txBody>
          </p:sp>
          <p:cxnSp>
            <p:nvCxnSpPr>
              <p:cNvPr id="166" name="直線矢印コネクタ 165">
                <a:extLst>
                  <a:ext uri="{FF2B5EF4-FFF2-40B4-BE49-F238E27FC236}">
                    <a16:creationId xmlns:a16="http://schemas.microsoft.com/office/drawing/2014/main" id="{0767A340-CDB7-1394-0790-D333DDDAC6ED}"/>
                  </a:ext>
                </a:extLst>
              </p:cNvPr>
              <p:cNvCxnSpPr>
                <a:cxnSpLocks/>
              </p:cNvCxnSpPr>
              <p:nvPr/>
            </p:nvCxnSpPr>
            <p:spPr>
              <a:xfrm>
                <a:off x="5071624" y="1362601"/>
                <a:ext cx="2034649" cy="0"/>
              </a:xfrm>
              <a:prstGeom prst="straightConnector1">
                <a:avLst/>
              </a:prstGeom>
              <a:noFill/>
              <a:ln w="25400" cap="flat" cmpd="sng" algn="ctr">
                <a:solidFill>
                  <a:sysClr val="windowText" lastClr="000000"/>
                </a:solidFill>
                <a:prstDash val="solid"/>
                <a:headEnd type="triangle"/>
                <a:tailEnd type="triangle"/>
              </a:ln>
              <a:effectLst/>
            </p:spPr>
          </p:cxnSp>
          <p:cxnSp>
            <p:nvCxnSpPr>
              <p:cNvPr id="167" name="直線矢印コネクタ 166">
                <a:extLst>
                  <a:ext uri="{FF2B5EF4-FFF2-40B4-BE49-F238E27FC236}">
                    <a16:creationId xmlns:a16="http://schemas.microsoft.com/office/drawing/2014/main" id="{36359045-1FAF-5AD5-B0A8-14F7860A6FEC}"/>
                  </a:ext>
                </a:extLst>
              </p:cNvPr>
              <p:cNvCxnSpPr>
                <a:cxnSpLocks/>
              </p:cNvCxnSpPr>
              <p:nvPr/>
            </p:nvCxnSpPr>
            <p:spPr>
              <a:xfrm>
                <a:off x="7147647" y="1352441"/>
                <a:ext cx="2024477" cy="0"/>
              </a:xfrm>
              <a:prstGeom prst="straightConnector1">
                <a:avLst/>
              </a:prstGeom>
              <a:noFill/>
              <a:ln w="25400" cap="flat" cmpd="sng" algn="ctr">
                <a:solidFill>
                  <a:sysClr val="windowText" lastClr="000000"/>
                </a:solidFill>
                <a:prstDash val="solid"/>
                <a:headEnd type="triangle"/>
                <a:tailEnd type="triangle"/>
              </a:ln>
              <a:effectLst/>
            </p:spPr>
          </p:cxnSp>
          <p:sp>
            <p:nvSpPr>
              <p:cNvPr id="168" name="テキスト ボックス 167">
                <a:extLst>
                  <a:ext uri="{FF2B5EF4-FFF2-40B4-BE49-F238E27FC236}">
                    <a16:creationId xmlns:a16="http://schemas.microsoft.com/office/drawing/2014/main" id="{C81D892C-5550-4390-87E0-72D03B69E5FF}"/>
                  </a:ext>
                </a:extLst>
              </p:cNvPr>
              <p:cNvSpPr txBox="1"/>
              <p:nvPr/>
            </p:nvSpPr>
            <p:spPr>
              <a:xfrm>
                <a:off x="4943873" y="467651"/>
                <a:ext cx="2198227" cy="70788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Contention</a:t>
                </a: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Free</a:t>
                </a:r>
              </a:p>
            </p:txBody>
          </p:sp>
          <p:sp>
            <p:nvSpPr>
              <p:cNvPr id="169" name="テキスト ボックス 168">
                <a:extLst>
                  <a:ext uri="{FF2B5EF4-FFF2-40B4-BE49-F238E27FC236}">
                    <a16:creationId xmlns:a16="http://schemas.microsoft.com/office/drawing/2014/main" id="{4ABDD889-1F0E-0168-13BB-A6D83F5E437B}"/>
                  </a:ext>
                </a:extLst>
              </p:cNvPr>
              <p:cNvSpPr txBox="1"/>
              <p:nvPr/>
            </p:nvSpPr>
            <p:spPr>
              <a:xfrm>
                <a:off x="7028720" y="450720"/>
                <a:ext cx="2451045" cy="70788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Contention </a:t>
                </a: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Access</a:t>
                </a:r>
              </a:p>
            </p:txBody>
          </p:sp>
        </p:grpSp>
        <p:sp>
          <p:nvSpPr>
            <p:cNvPr id="155" name="テキスト ボックス 154">
              <a:extLst>
                <a:ext uri="{FF2B5EF4-FFF2-40B4-BE49-F238E27FC236}">
                  <a16:creationId xmlns:a16="http://schemas.microsoft.com/office/drawing/2014/main" id="{7A6321F4-0A40-7570-6E7E-BF0EEE7C91D9}"/>
                </a:ext>
              </a:extLst>
            </p:cNvPr>
            <p:cNvSpPr txBox="1"/>
            <p:nvPr/>
          </p:nvSpPr>
          <p:spPr>
            <a:xfrm>
              <a:off x="4220158" y="1690285"/>
              <a:ext cx="577887" cy="400110"/>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ja-JP" altLang="en-US" sz="2000" b="0" i="0" u="none" strike="noStrike" kern="0" cap="none" spc="0" normalizeH="0" baseline="0" noProof="0" dirty="0">
                  <a:ln>
                    <a:noFill/>
                  </a:ln>
                  <a:solidFill>
                    <a:prstClr val="black"/>
                  </a:solidFill>
                  <a:effectLst/>
                  <a:uLnTx/>
                  <a:uFillTx/>
                  <a:latin typeface="Times New Roman"/>
                  <a:ea typeface="ＭＳ Ｐゴシック" panose="020B0600070205080204" pitchFamily="34" charset="-128"/>
                </a:rPr>
                <a:t>・・・</a:t>
              </a:r>
            </a:p>
          </p:txBody>
        </p:sp>
        <p:sp>
          <p:nvSpPr>
            <p:cNvPr id="156" name="正方形/長方形 155">
              <a:extLst>
                <a:ext uri="{FF2B5EF4-FFF2-40B4-BE49-F238E27FC236}">
                  <a16:creationId xmlns:a16="http://schemas.microsoft.com/office/drawing/2014/main" id="{FD9DD883-B451-1102-57AA-F660344E515B}"/>
                </a:ext>
              </a:extLst>
            </p:cNvPr>
            <p:cNvSpPr/>
            <p:nvPr/>
          </p:nvSpPr>
          <p:spPr>
            <a:xfrm>
              <a:off x="4010960" y="1235470"/>
              <a:ext cx="290421" cy="794146"/>
            </a:xfrm>
            <a:prstGeom prst="rect">
              <a:avLst/>
            </a:prstGeom>
            <a:solidFill>
              <a:srgbClr val="1F497D">
                <a:lumMod val="20000"/>
                <a:lumOff val="80000"/>
              </a:srgbClr>
            </a:soli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sp>
          <p:nvSpPr>
            <p:cNvPr id="157" name="テキスト ボックス 156">
              <a:extLst>
                <a:ext uri="{FF2B5EF4-FFF2-40B4-BE49-F238E27FC236}">
                  <a16:creationId xmlns:a16="http://schemas.microsoft.com/office/drawing/2014/main" id="{4D28E1E6-443D-0191-AF16-DA4F03F55073}"/>
                </a:ext>
              </a:extLst>
            </p:cNvPr>
            <p:cNvSpPr txBox="1"/>
            <p:nvPr/>
          </p:nvSpPr>
          <p:spPr>
            <a:xfrm>
              <a:off x="3512313" y="542879"/>
              <a:ext cx="1551902" cy="70788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prstClr val="black"/>
                  </a:solidFill>
                  <a:effectLst/>
                  <a:uLnTx/>
                  <a:uFillTx/>
                  <a:ea typeface="ＭＳ Ｐゴシック" panose="020B0600070205080204" pitchFamily="34" charset="-128"/>
                  <a:cs typeface="Times New Roman" panose="02020603050405020304" pitchFamily="18" charset="0"/>
                </a:rPr>
                <a:t>Network</a:t>
              </a:r>
            </a:p>
            <a:p>
              <a:pPr marL="0" marR="0" lvl="0" indent="0" algn="ctr" defTabSz="457200" eaLnBrk="1" fontAlgn="auto" latinLnBrk="0" hangingPunct="1">
                <a:lnSpc>
                  <a:spcPct val="100000"/>
                </a:lnSpc>
                <a:spcBef>
                  <a:spcPts val="0"/>
                </a:spcBef>
                <a:spcAft>
                  <a:spcPts val="0"/>
                </a:spcAft>
                <a:buClrTx/>
                <a:buSzTx/>
                <a:buFontTx/>
                <a:buNone/>
                <a:tabLst/>
                <a:defRPr/>
              </a:pPr>
              <a:r>
                <a:rPr kumimoji="1" lang="en-US" altLang="ja-JP" sz="2000" b="0" i="0" u="none" strike="noStrike" kern="0" cap="none" spc="0" normalizeH="0" baseline="0" noProof="0" dirty="0">
                  <a:ln>
                    <a:noFill/>
                  </a:ln>
                  <a:solidFill>
                    <a:prstClr val="black"/>
                  </a:solidFill>
                  <a:effectLst/>
                  <a:uLnTx/>
                  <a:uFillTx/>
                  <a:ea typeface="ＭＳ Ｐゴシック" panose="020B0600070205080204" pitchFamily="34" charset="-128"/>
                  <a:cs typeface="Times New Roman" panose="02020603050405020304" pitchFamily="18" charset="0"/>
                </a:rPr>
                <a:t>Management</a:t>
              </a:r>
              <a:endParaRPr kumimoji="1" lang="ja-JP" altLang="en-US" sz="2000" b="0" i="0" u="none" strike="noStrike" kern="0" cap="none" spc="0" normalizeH="0" baseline="0" noProof="0" dirty="0">
                <a:ln>
                  <a:noFill/>
                </a:ln>
                <a:solidFill>
                  <a:prstClr val="black"/>
                </a:solidFill>
                <a:effectLst/>
                <a:uLnTx/>
                <a:uFillTx/>
                <a:ea typeface="ＭＳ Ｐゴシック" panose="020B0600070205080204" pitchFamily="34" charset="-128"/>
                <a:cs typeface="Times New Roman" panose="02020603050405020304" pitchFamily="18" charset="0"/>
              </a:endParaRPr>
            </a:p>
          </p:txBody>
        </p:sp>
        <p:sp>
          <p:nvSpPr>
            <p:cNvPr id="158" name="正方形/長方形 157">
              <a:extLst>
                <a:ext uri="{FF2B5EF4-FFF2-40B4-BE49-F238E27FC236}">
                  <a16:creationId xmlns:a16="http://schemas.microsoft.com/office/drawing/2014/main" id="{6E81307D-33A1-6A2E-7A36-83E72CAC0537}"/>
                </a:ext>
              </a:extLst>
            </p:cNvPr>
            <p:cNvSpPr/>
            <p:nvPr/>
          </p:nvSpPr>
          <p:spPr>
            <a:xfrm>
              <a:off x="10564137" y="1238855"/>
              <a:ext cx="290421" cy="794146"/>
            </a:xfrm>
            <a:prstGeom prst="rect">
              <a:avLst/>
            </a:prstGeom>
            <a:solidFill>
              <a:srgbClr val="1F497D">
                <a:lumMod val="20000"/>
                <a:lumOff val="80000"/>
              </a:srgbClr>
            </a:soli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cxnSp>
          <p:nvCxnSpPr>
            <p:cNvPr id="159" name="直線矢印コネクタ 158">
              <a:extLst>
                <a:ext uri="{FF2B5EF4-FFF2-40B4-BE49-F238E27FC236}">
                  <a16:creationId xmlns:a16="http://schemas.microsoft.com/office/drawing/2014/main" id="{B28F3B86-00A8-5F94-121B-E7F6BF4239D0}"/>
                </a:ext>
              </a:extLst>
            </p:cNvPr>
            <p:cNvCxnSpPr>
              <a:cxnSpLocks/>
            </p:cNvCxnSpPr>
            <p:nvPr/>
          </p:nvCxnSpPr>
          <p:spPr>
            <a:xfrm>
              <a:off x="3668910" y="1417534"/>
              <a:ext cx="1308752" cy="0"/>
            </a:xfrm>
            <a:prstGeom prst="straightConnector1">
              <a:avLst/>
            </a:prstGeom>
            <a:noFill/>
            <a:ln w="25400" cap="flat" cmpd="sng" algn="ctr">
              <a:solidFill>
                <a:sysClr val="windowText" lastClr="000000"/>
              </a:solidFill>
              <a:prstDash val="solid"/>
              <a:headEnd type="triangle"/>
              <a:tailEnd type="triangle"/>
            </a:ln>
            <a:effectLst/>
          </p:spPr>
        </p:cxnSp>
      </p:grpSp>
      <p:cxnSp>
        <p:nvCxnSpPr>
          <p:cNvPr id="215" name="直線矢印コネクタ 214">
            <a:extLst>
              <a:ext uri="{FF2B5EF4-FFF2-40B4-BE49-F238E27FC236}">
                <a16:creationId xmlns:a16="http://schemas.microsoft.com/office/drawing/2014/main" id="{A76A6163-68DC-8539-C0F1-2BF5488FEF20}"/>
              </a:ext>
            </a:extLst>
          </p:cNvPr>
          <p:cNvCxnSpPr>
            <a:cxnSpLocks/>
          </p:cNvCxnSpPr>
          <p:nvPr/>
        </p:nvCxnSpPr>
        <p:spPr>
          <a:xfrm flipV="1">
            <a:off x="695741" y="3681813"/>
            <a:ext cx="696458" cy="1506951"/>
          </a:xfrm>
          <a:prstGeom prst="straightConnector1">
            <a:avLst/>
          </a:prstGeom>
          <a:noFill/>
          <a:ln w="28575" cap="flat" cmpd="sng" algn="ctr">
            <a:solidFill>
              <a:srgbClr val="C0504D"/>
            </a:solidFill>
            <a:prstDash val="solid"/>
            <a:tailEnd type="triangle"/>
          </a:ln>
          <a:effectLst/>
        </p:spPr>
      </p:cxnSp>
      <p:cxnSp>
        <p:nvCxnSpPr>
          <p:cNvPr id="216" name="直線矢印コネクタ 215">
            <a:extLst>
              <a:ext uri="{FF2B5EF4-FFF2-40B4-BE49-F238E27FC236}">
                <a16:creationId xmlns:a16="http://schemas.microsoft.com/office/drawing/2014/main" id="{AC7DE143-C939-3A2E-B8CB-89D8506D5F93}"/>
              </a:ext>
            </a:extLst>
          </p:cNvPr>
          <p:cNvCxnSpPr>
            <a:cxnSpLocks/>
          </p:cNvCxnSpPr>
          <p:nvPr/>
        </p:nvCxnSpPr>
        <p:spPr>
          <a:xfrm flipV="1">
            <a:off x="1339442" y="3719866"/>
            <a:ext cx="313890" cy="1080711"/>
          </a:xfrm>
          <a:prstGeom prst="straightConnector1">
            <a:avLst/>
          </a:prstGeom>
          <a:noFill/>
          <a:ln w="28575" cap="flat" cmpd="sng" algn="ctr">
            <a:solidFill>
              <a:srgbClr val="C0504D"/>
            </a:solidFill>
            <a:prstDash val="solid"/>
            <a:tailEnd type="triangle"/>
          </a:ln>
          <a:effectLst/>
        </p:spPr>
      </p:cxnSp>
      <p:sp>
        <p:nvSpPr>
          <p:cNvPr id="217" name="テキスト ボックス 216">
            <a:extLst>
              <a:ext uri="{FF2B5EF4-FFF2-40B4-BE49-F238E27FC236}">
                <a16:creationId xmlns:a16="http://schemas.microsoft.com/office/drawing/2014/main" id="{F166ECED-44CC-C9F3-1D22-479281F3AE00}"/>
              </a:ext>
            </a:extLst>
          </p:cNvPr>
          <p:cNvSpPr txBox="1"/>
          <p:nvPr/>
        </p:nvSpPr>
        <p:spPr>
          <a:xfrm>
            <a:off x="314849" y="5203663"/>
            <a:ext cx="2602437" cy="369332"/>
          </a:xfrm>
          <a:prstGeom prst="rect">
            <a:avLst/>
          </a:prstGeom>
          <a:noFill/>
        </p:spPr>
        <p:txBody>
          <a:bodyPr wrap="square">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D-Beacon from BAN1</a:t>
            </a:r>
            <a:endParaRPr kumimoji="1" lang="ja-JP" altLang="en-US" sz="1800" dirty="0">
              <a:solidFill>
                <a:prstClr val="black"/>
              </a:solidFill>
              <a:latin typeface="Times New Roman"/>
              <a:ea typeface="ＭＳ Ｐゴシック" panose="020B0600070205080204" pitchFamily="34" charset="-128"/>
            </a:endParaRPr>
          </a:p>
        </p:txBody>
      </p:sp>
      <p:sp>
        <p:nvSpPr>
          <p:cNvPr id="218" name="テキスト ボックス 217">
            <a:extLst>
              <a:ext uri="{FF2B5EF4-FFF2-40B4-BE49-F238E27FC236}">
                <a16:creationId xmlns:a16="http://schemas.microsoft.com/office/drawing/2014/main" id="{574F0823-B271-9DD2-A9A8-318F0AA86CD0}"/>
              </a:ext>
            </a:extLst>
          </p:cNvPr>
          <p:cNvSpPr txBox="1"/>
          <p:nvPr/>
        </p:nvSpPr>
        <p:spPr>
          <a:xfrm>
            <a:off x="1178850" y="4818855"/>
            <a:ext cx="2602437" cy="369332"/>
          </a:xfrm>
          <a:prstGeom prst="rect">
            <a:avLst/>
          </a:prstGeom>
          <a:noFill/>
        </p:spPr>
        <p:txBody>
          <a:bodyPr wrap="square">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D-Beacon from BAN2</a:t>
            </a:r>
            <a:endParaRPr kumimoji="1" lang="ja-JP" altLang="en-US" sz="1800" dirty="0">
              <a:solidFill>
                <a:prstClr val="black"/>
              </a:solidFill>
              <a:latin typeface="Times New Roman"/>
              <a:ea typeface="ＭＳ Ｐゴシック" panose="020B0600070205080204" pitchFamily="34" charset="-128"/>
            </a:endParaRPr>
          </a:p>
        </p:txBody>
      </p:sp>
    </p:spTree>
    <p:extLst>
      <p:ext uri="{BB962C8B-B14F-4D97-AF65-F5344CB8AC3E}">
        <p14:creationId xmlns:p14="http://schemas.microsoft.com/office/powerpoint/2010/main" val="1239434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0264E7-3C69-EAA4-A1D3-4BF1C37F8795}"/>
              </a:ext>
            </a:extLst>
          </p:cNvPr>
          <p:cNvSpPr>
            <a:spLocks noGrp="1"/>
          </p:cNvSpPr>
          <p:nvPr>
            <p:ph type="title"/>
          </p:nvPr>
        </p:nvSpPr>
        <p:spPr/>
        <p:txBody>
          <a:bodyPr/>
          <a:lstStyle/>
          <a:p>
            <a:r>
              <a:rPr lang="en-US" altLang="ja-JP" dirty="0"/>
              <a:t>Packet transmission</a:t>
            </a:r>
            <a:br>
              <a:rPr lang="en-US" altLang="ja-JP" dirty="0"/>
            </a:br>
            <a:r>
              <a:rPr lang="en-US" altLang="ja-JP" dirty="0"/>
              <a:t> in contention free period (CFP)</a:t>
            </a:r>
            <a:endParaRPr kumimoji="1" lang="ja-JP" altLang="en-US"/>
          </a:p>
        </p:txBody>
      </p:sp>
      <p:sp>
        <p:nvSpPr>
          <p:cNvPr id="4" name="スライド番号プレースホルダー 3">
            <a:extLst>
              <a:ext uri="{FF2B5EF4-FFF2-40B4-BE49-F238E27FC236}">
                <a16:creationId xmlns:a16="http://schemas.microsoft.com/office/drawing/2014/main" id="{CF4C223B-6353-4639-7E20-C8F2BD6B8345}"/>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5</a:t>
            </a:fld>
            <a:endParaRPr lang="en-US" altLang="ja-JP"/>
          </a:p>
        </p:txBody>
      </p:sp>
      <p:pic>
        <p:nvPicPr>
          <p:cNvPr id="45" name="図 44">
            <a:extLst>
              <a:ext uri="{FF2B5EF4-FFF2-40B4-BE49-F238E27FC236}">
                <a16:creationId xmlns:a16="http://schemas.microsoft.com/office/drawing/2014/main" id="{1428FBA1-0019-D51F-A5A2-9C39F624B908}"/>
              </a:ext>
            </a:extLst>
          </p:cNvPr>
          <p:cNvPicPr>
            <a:picLocks noChangeAspect="1"/>
          </p:cNvPicPr>
          <p:nvPr/>
        </p:nvPicPr>
        <p:blipFill>
          <a:blip r:embed="rId2"/>
          <a:stretch>
            <a:fillRect/>
          </a:stretch>
        </p:blipFill>
        <p:spPr>
          <a:xfrm>
            <a:off x="458788" y="2691883"/>
            <a:ext cx="7772400" cy="3041373"/>
          </a:xfrm>
          <a:prstGeom prst="rect">
            <a:avLst/>
          </a:prstGeom>
        </p:spPr>
      </p:pic>
      <p:sp>
        <p:nvSpPr>
          <p:cNvPr id="50" name="正方形/長方形 49">
            <a:extLst>
              <a:ext uri="{FF2B5EF4-FFF2-40B4-BE49-F238E27FC236}">
                <a16:creationId xmlns:a16="http://schemas.microsoft.com/office/drawing/2014/main" id="{B2EF6816-EC2D-44A5-35DE-90877FC505E9}"/>
              </a:ext>
            </a:extLst>
          </p:cNvPr>
          <p:cNvSpPr/>
          <p:nvPr/>
        </p:nvSpPr>
        <p:spPr>
          <a:xfrm>
            <a:off x="560456" y="2119239"/>
            <a:ext cx="352356" cy="517673"/>
          </a:xfrm>
          <a:prstGeom prst="rect">
            <a:avLst/>
          </a:prstGeom>
          <a:solidFill>
            <a:srgbClr val="1F497D">
              <a:lumMod val="20000"/>
              <a:lumOff val="80000"/>
            </a:srgbClr>
          </a:soli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sp>
        <p:nvSpPr>
          <p:cNvPr id="51" name="テキスト ボックス 50">
            <a:extLst>
              <a:ext uri="{FF2B5EF4-FFF2-40B4-BE49-F238E27FC236}">
                <a16:creationId xmlns:a16="http://schemas.microsoft.com/office/drawing/2014/main" id="{1A4639DB-B0E8-F14F-474E-6CDD5D7DB691}"/>
              </a:ext>
            </a:extLst>
          </p:cNvPr>
          <p:cNvSpPr txBox="1"/>
          <p:nvPr/>
        </p:nvSpPr>
        <p:spPr>
          <a:xfrm>
            <a:off x="912812" y="2177363"/>
            <a:ext cx="3361890" cy="369332"/>
          </a:xfrm>
          <a:prstGeom prst="rect">
            <a:avLst/>
          </a:prstGeom>
          <a:noFill/>
        </p:spPr>
        <p:txBody>
          <a:bodyPr wrap="squar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 Packet transmission (TDMA)</a:t>
            </a:r>
            <a:endParaRPr kumimoji="1" lang="ja-JP" altLang="en-US" sz="1800" dirty="0">
              <a:solidFill>
                <a:prstClr val="black"/>
              </a:solidFill>
              <a:latin typeface="Times New Roman"/>
              <a:ea typeface="ＭＳ Ｐゴシック" panose="020B0600070205080204" pitchFamily="34" charset="-128"/>
            </a:endParaRPr>
          </a:p>
        </p:txBody>
      </p:sp>
      <p:sp>
        <p:nvSpPr>
          <p:cNvPr id="52" name="正方形/長方形 51">
            <a:extLst>
              <a:ext uri="{FF2B5EF4-FFF2-40B4-BE49-F238E27FC236}">
                <a16:creationId xmlns:a16="http://schemas.microsoft.com/office/drawing/2014/main" id="{6CC85E7C-6979-C921-D028-46CAC665E857}"/>
              </a:ext>
            </a:extLst>
          </p:cNvPr>
          <p:cNvSpPr/>
          <p:nvPr/>
        </p:nvSpPr>
        <p:spPr>
          <a:xfrm>
            <a:off x="4169053" y="2086655"/>
            <a:ext cx="351870" cy="517673"/>
          </a:xfrm>
          <a:prstGeom prst="rect">
            <a:avLst/>
          </a:prstGeom>
          <a:solidFill>
            <a:srgbClr val="C0504D">
              <a:lumMod val="40000"/>
              <a:lumOff val="60000"/>
            </a:srgbClr>
          </a:solidFill>
          <a:ln w="9525" cap="flat" cmpd="sng" algn="ctr">
            <a:solidFill>
              <a:srgbClr val="C0504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sp>
        <p:nvSpPr>
          <p:cNvPr id="53" name="テキスト ボックス 52">
            <a:extLst>
              <a:ext uri="{FF2B5EF4-FFF2-40B4-BE49-F238E27FC236}">
                <a16:creationId xmlns:a16="http://schemas.microsoft.com/office/drawing/2014/main" id="{9148AB15-DC72-9D70-FBEB-43B750581BC7}"/>
              </a:ext>
            </a:extLst>
          </p:cNvPr>
          <p:cNvSpPr txBox="1"/>
          <p:nvPr/>
        </p:nvSpPr>
        <p:spPr>
          <a:xfrm>
            <a:off x="4520923" y="2144939"/>
            <a:ext cx="3142331" cy="369332"/>
          </a:xfrm>
          <a:prstGeom prst="rect">
            <a:avLst/>
          </a:prstGeom>
          <a:noFill/>
        </p:spPr>
        <p:txBody>
          <a:bodyPr wrap="squar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 Retransmission</a:t>
            </a:r>
            <a:endParaRPr kumimoji="1" lang="ja-JP" altLang="en-US" sz="1800" dirty="0">
              <a:solidFill>
                <a:prstClr val="black"/>
              </a:solidFill>
              <a:latin typeface="Times New Roman"/>
              <a:ea typeface="ＭＳ Ｐゴシック" panose="020B0600070205080204" pitchFamily="34" charset="-128"/>
            </a:endParaRPr>
          </a:p>
        </p:txBody>
      </p:sp>
    </p:spTree>
    <p:extLst>
      <p:ext uri="{BB962C8B-B14F-4D97-AF65-F5344CB8AC3E}">
        <p14:creationId xmlns:p14="http://schemas.microsoft.com/office/powerpoint/2010/main" val="399847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68D0E3-2E9D-023D-E1F6-BDC39D1B7F98}"/>
              </a:ext>
            </a:extLst>
          </p:cNvPr>
          <p:cNvSpPr>
            <a:spLocks noGrp="1"/>
          </p:cNvSpPr>
          <p:nvPr>
            <p:ph type="title"/>
          </p:nvPr>
        </p:nvSpPr>
        <p:spPr/>
        <p:txBody>
          <a:bodyPr/>
          <a:lstStyle/>
          <a:p>
            <a:r>
              <a:rPr lang="en-US" altLang="ja-JP" dirty="0"/>
              <a:t>Packet transmission</a:t>
            </a:r>
            <a:br>
              <a:rPr lang="en-US" altLang="ja-JP" dirty="0"/>
            </a:br>
            <a:r>
              <a:rPr lang="en-US" altLang="ja-JP" dirty="0"/>
              <a:t>in contention access period (CAP) </a:t>
            </a:r>
            <a:endParaRPr kumimoji="1" lang="ja-JP" altLang="en-US"/>
          </a:p>
        </p:txBody>
      </p:sp>
      <p:sp>
        <p:nvSpPr>
          <p:cNvPr id="4" name="スライド番号プレースホルダー 3">
            <a:extLst>
              <a:ext uri="{FF2B5EF4-FFF2-40B4-BE49-F238E27FC236}">
                <a16:creationId xmlns:a16="http://schemas.microsoft.com/office/drawing/2014/main" id="{F59161A4-8074-7173-C5E4-D856B2B7F38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6</a:t>
            </a:fld>
            <a:endParaRPr lang="en-US" altLang="ja-JP"/>
          </a:p>
        </p:txBody>
      </p:sp>
      <p:sp>
        <p:nvSpPr>
          <p:cNvPr id="5" name="正方形/長方形 4">
            <a:extLst>
              <a:ext uri="{FF2B5EF4-FFF2-40B4-BE49-F238E27FC236}">
                <a16:creationId xmlns:a16="http://schemas.microsoft.com/office/drawing/2014/main" id="{3F96F696-9C5B-C2AF-9971-CF152191262C}"/>
              </a:ext>
            </a:extLst>
          </p:cNvPr>
          <p:cNvSpPr/>
          <p:nvPr/>
        </p:nvSpPr>
        <p:spPr>
          <a:xfrm>
            <a:off x="560456" y="2119239"/>
            <a:ext cx="352356" cy="517673"/>
          </a:xfrm>
          <a:prstGeom prst="rect">
            <a:avLst/>
          </a:prstGeom>
          <a:solidFill>
            <a:srgbClr val="1F497D">
              <a:lumMod val="20000"/>
              <a:lumOff val="80000"/>
            </a:srgbClr>
          </a:solidFill>
          <a:ln w="9525" cap="flat" cmpd="sng" algn="ctr">
            <a:solidFill>
              <a:srgbClr val="4F81BD">
                <a:shade val="95000"/>
                <a:satMod val="105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sp>
        <p:nvSpPr>
          <p:cNvPr id="6" name="テキスト ボックス 5">
            <a:extLst>
              <a:ext uri="{FF2B5EF4-FFF2-40B4-BE49-F238E27FC236}">
                <a16:creationId xmlns:a16="http://schemas.microsoft.com/office/drawing/2014/main" id="{9A663622-E3D2-A276-68FA-94C045692D05}"/>
              </a:ext>
            </a:extLst>
          </p:cNvPr>
          <p:cNvSpPr txBox="1"/>
          <p:nvPr/>
        </p:nvSpPr>
        <p:spPr>
          <a:xfrm>
            <a:off x="912812" y="2177363"/>
            <a:ext cx="4091236" cy="369332"/>
          </a:xfrm>
          <a:prstGeom prst="rect">
            <a:avLst/>
          </a:prstGeom>
          <a:noFill/>
        </p:spPr>
        <p:txBody>
          <a:bodyPr wrap="squar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 Packet transmission (Slotted ALOHA)</a:t>
            </a:r>
            <a:endParaRPr kumimoji="1" lang="ja-JP" altLang="en-US" sz="1800" dirty="0">
              <a:solidFill>
                <a:prstClr val="black"/>
              </a:solidFill>
              <a:latin typeface="Times New Roman"/>
              <a:ea typeface="ＭＳ Ｐゴシック" panose="020B0600070205080204" pitchFamily="34" charset="-128"/>
            </a:endParaRPr>
          </a:p>
        </p:txBody>
      </p:sp>
      <p:sp>
        <p:nvSpPr>
          <p:cNvPr id="7" name="正方形/長方形 6">
            <a:extLst>
              <a:ext uri="{FF2B5EF4-FFF2-40B4-BE49-F238E27FC236}">
                <a16:creationId xmlns:a16="http://schemas.microsoft.com/office/drawing/2014/main" id="{300A6DF5-1CE5-CC4F-616A-BA9100924021}"/>
              </a:ext>
            </a:extLst>
          </p:cNvPr>
          <p:cNvSpPr/>
          <p:nvPr/>
        </p:nvSpPr>
        <p:spPr>
          <a:xfrm>
            <a:off x="4932040" y="2086655"/>
            <a:ext cx="351870" cy="517673"/>
          </a:xfrm>
          <a:prstGeom prst="rect">
            <a:avLst/>
          </a:prstGeom>
          <a:solidFill>
            <a:srgbClr val="C0504D">
              <a:lumMod val="40000"/>
              <a:lumOff val="60000"/>
            </a:srgbClr>
          </a:solidFill>
          <a:ln w="9525" cap="flat" cmpd="sng" algn="ctr">
            <a:solidFill>
              <a:srgbClr val="C0504D"/>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1" lang="ja-JP" altLang="en-US" sz="2000" b="0" i="0" u="none" strike="noStrike" kern="0" cap="none" spc="0" normalizeH="0" baseline="0" noProof="0" dirty="0">
              <a:ln>
                <a:noFill/>
              </a:ln>
              <a:solidFill>
                <a:prstClr val="white"/>
              </a:solidFill>
              <a:effectLst/>
              <a:uLnTx/>
              <a:uFillTx/>
              <a:latin typeface="Calibri"/>
              <a:ea typeface="ＭＳ Ｐゴシック" panose="020B0600070205080204" pitchFamily="34" charset="-128"/>
              <a:cs typeface="+mn-cs"/>
            </a:endParaRPr>
          </a:p>
        </p:txBody>
      </p:sp>
      <p:sp>
        <p:nvSpPr>
          <p:cNvPr id="8" name="テキスト ボックス 7">
            <a:extLst>
              <a:ext uri="{FF2B5EF4-FFF2-40B4-BE49-F238E27FC236}">
                <a16:creationId xmlns:a16="http://schemas.microsoft.com/office/drawing/2014/main" id="{2AA8D5DE-20D5-E5B5-43D4-75D2383AC610}"/>
              </a:ext>
            </a:extLst>
          </p:cNvPr>
          <p:cNvSpPr txBox="1"/>
          <p:nvPr/>
        </p:nvSpPr>
        <p:spPr>
          <a:xfrm>
            <a:off x="5283910" y="2144939"/>
            <a:ext cx="3142331" cy="369332"/>
          </a:xfrm>
          <a:prstGeom prst="rect">
            <a:avLst/>
          </a:prstGeom>
          <a:noFill/>
        </p:spPr>
        <p:txBody>
          <a:bodyPr wrap="square" rtlCol="0">
            <a:spAutoFit/>
          </a:bodyPr>
          <a:lstStyle/>
          <a:p>
            <a:pPr defTabSz="457200" eaLnBrk="1" fontAlgn="auto" hangingPunct="1">
              <a:spcBef>
                <a:spcPts val="0"/>
              </a:spcBef>
              <a:spcAft>
                <a:spcPts val="0"/>
              </a:spcAft>
            </a:pPr>
            <a:r>
              <a:rPr kumimoji="1" lang="en-US" altLang="ja-JP" sz="1800" dirty="0">
                <a:solidFill>
                  <a:prstClr val="black"/>
                </a:solidFill>
                <a:latin typeface="Times New Roman"/>
                <a:ea typeface="ＭＳ Ｐゴシック" panose="020B0600070205080204" pitchFamily="34" charset="-128"/>
              </a:rPr>
              <a:t>: Retransmission</a:t>
            </a:r>
            <a:endParaRPr kumimoji="1" lang="ja-JP" altLang="en-US" sz="1800" dirty="0">
              <a:solidFill>
                <a:prstClr val="black"/>
              </a:solidFill>
              <a:latin typeface="Times New Roman"/>
              <a:ea typeface="ＭＳ Ｐゴシック" panose="020B0600070205080204" pitchFamily="34" charset="-128"/>
            </a:endParaRPr>
          </a:p>
        </p:txBody>
      </p:sp>
      <p:pic>
        <p:nvPicPr>
          <p:cNvPr id="66" name="図 65">
            <a:extLst>
              <a:ext uri="{FF2B5EF4-FFF2-40B4-BE49-F238E27FC236}">
                <a16:creationId xmlns:a16="http://schemas.microsoft.com/office/drawing/2014/main" id="{0D611188-C001-2523-C441-7CAED98D5588}"/>
              </a:ext>
            </a:extLst>
          </p:cNvPr>
          <p:cNvPicPr>
            <a:picLocks noChangeAspect="1"/>
          </p:cNvPicPr>
          <p:nvPr/>
        </p:nvPicPr>
        <p:blipFill>
          <a:blip r:embed="rId2"/>
          <a:stretch>
            <a:fillRect/>
          </a:stretch>
        </p:blipFill>
        <p:spPr>
          <a:xfrm>
            <a:off x="476447" y="2794745"/>
            <a:ext cx="8191105" cy="2959897"/>
          </a:xfrm>
          <a:prstGeom prst="rect">
            <a:avLst/>
          </a:prstGeom>
        </p:spPr>
      </p:pic>
    </p:spTree>
    <p:extLst>
      <p:ext uri="{BB962C8B-B14F-4D97-AF65-F5344CB8AC3E}">
        <p14:creationId xmlns:p14="http://schemas.microsoft.com/office/powerpoint/2010/main" val="37423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E647D7-B9C0-11AB-3E09-4EACDA14029F}"/>
              </a:ext>
            </a:extLst>
          </p:cNvPr>
          <p:cNvSpPr>
            <a:spLocks noGrp="1"/>
          </p:cNvSpPr>
          <p:nvPr>
            <p:ph type="title"/>
          </p:nvPr>
        </p:nvSpPr>
        <p:spPr/>
        <p:txBody>
          <a:bodyPr/>
          <a:lstStyle/>
          <a:p>
            <a:r>
              <a:rPr lang="en-US" altLang="ja-JP" sz="3200" dirty="0"/>
              <a:t>Effect of unified </a:t>
            </a:r>
            <a:r>
              <a:rPr lang="en-US" altLang="ja-JP" sz="3200" dirty="0" err="1"/>
              <a:t>superframe</a:t>
            </a:r>
            <a:r>
              <a:rPr lang="en-US" altLang="ja-JP" sz="3200" dirty="0"/>
              <a:t> construction</a:t>
            </a:r>
            <a:endParaRPr kumimoji="1" lang="ja-JP" altLang="en-US" sz="3200"/>
          </a:p>
        </p:txBody>
      </p:sp>
      <p:sp>
        <p:nvSpPr>
          <p:cNvPr id="4" name="スライド番号プレースホルダー 3">
            <a:extLst>
              <a:ext uri="{FF2B5EF4-FFF2-40B4-BE49-F238E27FC236}">
                <a16:creationId xmlns:a16="http://schemas.microsoft.com/office/drawing/2014/main" id="{56DDE75D-BF4E-AF5F-84A6-7B51934EBAAB}"/>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7</a:t>
            </a:fld>
            <a:endParaRPr lang="en-US" altLang="ja-JP"/>
          </a:p>
        </p:txBody>
      </p:sp>
      <p:pic>
        <p:nvPicPr>
          <p:cNvPr id="3" name="図 2">
            <a:extLst>
              <a:ext uri="{FF2B5EF4-FFF2-40B4-BE49-F238E27FC236}">
                <a16:creationId xmlns:a16="http://schemas.microsoft.com/office/drawing/2014/main" id="{774E32DB-959F-E378-FF8E-885955FD0DEE}"/>
              </a:ext>
            </a:extLst>
          </p:cNvPr>
          <p:cNvPicPr>
            <a:picLocks noChangeAspect="1"/>
          </p:cNvPicPr>
          <p:nvPr/>
        </p:nvPicPr>
        <p:blipFill>
          <a:blip r:embed="rId2"/>
          <a:stretch>
            <a:fillRect/>
          </a:stretch>
        </p:blipFill>
        <p:spPr>
          <a:xfrm>
            <a:off x="1043608" y="1484876"/>
            <a:ext cx="7272808" cy="4959092"/>
          </a:xfrm>
          <a:prstGeom prst="rect">
            <a:avLst/>
          </a:prstGeom>
        </p:spPr>
      </p:pic>
    </p:spTree>
    <p:extLst>
      <p:ext uri="{BB962C8B-B14F-4D97-AF65-F5344CB8AC3E}">
        <p14:creationId xmlns:p14="http://schemas.microsoft.com/office/powerpoint/2010/main" val="3603690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8A9B16-CD6C-3F4D-3A76-35D238773714}"/>
              </a:ext>
            </a:extLst>
          </p:cNvPr>
          <p:cNvSpPr>
            <a:spLocks noGrp="1"/>
          </p:cNvSpPr>
          <p:nvPr>
            <p:ph type="title"/>
          </p:nvPr>
        </p:nvSpPr>
        <p:spPr/>
        <p:txBody>
          <a:bodyPr/>
          <a:lstStyle/>
          <a:p>
            <a:r>
              <a:rPr kumimoji="1" lang="en-US" altLang="ja-JP" dirty="0"/>
              <a:t>Simulation parameters</a:t>
            </a:r>
            <a:endParaRPr kumimoji="1" lang="ja-JP" altLang="en-US"/>
          </a:p>
        </p:txBody>
      </p:sp>
      <p:sp>
        <p:nvSpPr>
          <p:cNvPr id="4" name="スライド番号プレースホルダー 3">
            <a:extLst>
              <a:ext uri="{FF2B5EF4-FFF2-40B4-BE49-F238E27FC236}">
                <a16:creationId xmlns:a16="http://schemas.microsoft.com/office/drawing/2014/main" id="{4CF73F90-E0EB-6F29-2DAD-BF977B47E2FA}"/>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8</a:t>
            </a:fld>
            <a:endParaRPr lang="en-US" altLang="ja-JP"/>
          </a:p>
        </p:txBody>
      </p:sp>
      <p:pic>
        <p:nvPicPr>
          <p:cNvPr id="195" name="図 194">
            <a:extLst>
              <a:ext uri="{FF2B5EF4-FFF2-40B4-BE49-F238E27FC236}">
                <a16:creationId xmlns:a16="http://schemas.microsoft.com/office/drawing/2014/main" id="{CA403DB8-A39F-30A7-1609-BD869474F4F8}"/>
              </a:ext>
            </a:extLst>
          </p:cNvPr>
          <p:cNvPicPr>
            <a:picLocks noChangeAspect="1"/>
          </p:cNvPicPr>
          <p:nvPr/>
        </p:nvPicPr>
        <p:blipFill>
          <a:blip r:embed="rId2"/>
          <a:stretch>
            <a:fillRect/>
          </a:stretch>
        </p:blipFill>
        <p:spPr>
          <a:xfrm>
            <a:off x="723900" y="1628800"/>
            <a:ext cx="7772400" cy="1525806"/>
          </a:xfrm>
          <a:prstGeom prst="rect">
            <a:avLst/>
          </a:prstGeom>
        </p:spPr>
      </p:pic>
      <mc:AlternateContent xmlns:mc="http://schemas.openxmlformats.org/markup-compatibility/2006">
        <mc:Choice xmlns:a14="http://schemas.microsoft.com/office/drawing/2010/main" Requires="a14">
          <p:graphicFrame>
            <p:nvGraphicFramePr>
              <p:cNvPr id="196" name="表 45">
                <a:extLst>
                  <a:ext uri="{FF2B5EF4-FFF2-40B4-BE49-F238E27FC236}">
                    <a16:creationId xmlns:a16="http://schemas.microsoft.com/office/drawing/2014/main" id="{83E665CE-0C9F-F9CA-B9AC-9C17C083F92F}"/>
                  </a:ext>
                </a:extLst>
              </p:cNvPr>
              <p:cNvGraphicFramePr>
                <a:graphicFrameLocks noGrp="1"/>
              </p:cNvGraphicFramePr>
              <p:nvPr>
                <p:extLst>
                  <p:ext uri="{D42A27DB-BD31-4B8C-83A1-F6EECF244321}">
                    <p14:modId xmlns:p14="http://schemas.microsoft.com/office/powerpoint/2010/main" val="1184395313"/>
                  </p:ext>
                </p:extLst>
              </p:nvPr>
            </p:nvGraphicFramePr>
            <p:xfrm>
              <a:off x="1136118" y="3429000"/>
              <a:ext cx="7180298" cy="2860171"/>
            </p:xfrm>
            <a:graphic>
              <a:graphicData uri="http://schemas.openxmlformats.org/drawingml/2006/table">
                <a:tbl>
                  <a:tblPr firstRow="1" bandRow="1">
                    <a:tableStyleId>{69CF1AB2-1976-4502-BF36-3FF5EA218861}</a:tableStyleId>
                  </a:tblPr>
                  <a:tblGrid>
                    <a:gridCol w="1995722">
                      <a:extLst>
                        <a:ext uri="{9D8B030D-6E8A-4147-A177-3AD203B41FA5}">
                          <a16:colId xmlns:a16="http://schemas.microsoft.com/office/drawing/2014/main" val="206193490"/>
                        </a:ext>
                      </a:extLst>
                    </a:gridCol>
                    <a:gridCol w="1152128">
                      <a:extLst>
                        <a:ext uri="{9D8B030D-6E8A-4147-A177-3AD203B41FA5}">
                          <a16:colId xmlns:a16="http://schemas.microsoft.com/office/drawing/2014/main" val="677590163"/>
                        </a:ext>
                      </a:extLst>
                    </a:gridCol>
                    <a:gridCol w="2880320">
                      <a:extLst>
                        <a:ext uri="{9D8B030D-6E8A-4147-A177-3AD203B41FA5}">
                          <a16:colId xmlns:a16="http://schemas.microsoft.com/office/drawing/2014/main" val="1742335968"/>
                        </a:ext>
                      </a:extLst>
                    </a:gridCol>
                    <a:gridCol w="1152128">
                      <a:extLst>
                        <a:ext uri="{9D8B030D-6E8A-4147-A177-3AD203B41FA5}">
                          <a16:colId xmlns:a16="http://schemas.microsoft.com/office/drawing/2014/main" val="300613627"/>
                        </a:ext>
                      </a:extLst>
                    </a:gridCol>
                  </a:tblGrid>
                  <a:tr h="297291">
                    <a:tc>
                      <a:txBody>
                        <a:bodyPr/>
                        <a:lstStyle/>
                        <a:p>
                          <a:pPr algn="ctr"/>
                          <a14:m>
                            <m:oMath xmlns:m="http://schemas.openxmlformats.org/officeDocument/2006/math">
                              <m:sSub>
                                <m:sSubPr>
                                  <m:ctrlPr>
                                    <a:rPr kumimoji="1" lang="en-US" altLang="ja-JP" sz="1200" b="0" i="1" smtClean="0">
                                      <a:latin typeface="Cambria Math" panose="02040503050406030204" pitchFamily="18" charset="0"/>
                                    </a:rPr>
                                  </m:ctrlPr>
                                </m:sSubPr>
                                <m:e>
                                  <m:r>
                                    <a:rPr kumimoji="1" lang="en-US" altLang="ja-JP" sz="1200" b="0" i="1" smtClean="0">
                                      <a:latin typeface="Cambria Math" panose="02040503050406030204" pitchFamily="18" charset="0"/>
                                    </a:rPr>
                                    <m:t>𝑇</m:t>
                                  </m:r>
                                </m:e>
                                <m:sub>
                                  <m:r>
                                    <a:rPr kumimoji="1" lang="en-US" altLang="ja-JP" sz="1200" b="0" i="1" smtClean="0">
                                      <a:latin typeface="Cambria Math" panose="02040503050406030204" pitchFamily="18" charset="0"/>
                                    </a:rPr>
                                    <m:t>𝐷</m:t>
                                  </m:r>
                                </m:sub>
                              </m:sSub>
                            </m:oMath>
                          </a14:m>
                          <a:r>
                            <a:rPr kumimoji="1" lang="ja-JP" altLang="en-US" sz="1200" b="0" dirty="0">
                              <a:latin typeface="Times New Roman" panose="02020603050405020304" pitchFamily="18" charset="0"/>
                              <a:cs typeface="Times New Roman" panose="02020603050405020304" pitchFamily="18" charset="0"/>
                            </a:rPr>
                            <a:t> </a:t>
                          </a:r>
                        </a:p>
                      </a:txBody>
                      <a:tcPr anchor="ctr"/>
                    </a:tc>
                    <a:tc>
                      <a:txBody>
                        <a:bodyPr/>
                        <a:lstStyle/>
                        <a:p>
                          <a:pPr algn="ctr"/>
                          <a:r>
                            <a:rPr kumimoji="1" lang="en-US" altLang="ja-JP" sz="1200" b="0" dirty="0">
                              <a:latin typeface="Times New Roman" panose="02020603050405020304" pitchFamily="18" charset="0"/>
                              <a:cs typeface="Times New Roman" panose="02020603050405020304" pitchFamily="18" charset="0"/>
                            </a:rPr>
                            <a:t>4</a:t>
                          </a:r>
                          <a:r>
                            <a:rPr kumimoji="1" lang="ja-JP" altLang="en-US" sz="1200" b="0" dirty="0">
                              <a:latin typeface="Times New Roman" panose="02020603050405020304" pitchFamily="18" charset="0"/>
                              <a:cs typeface="Times New Roman" panose="02020603050405020304" pitchFamily="18" charset="0"/>
                            </a:rPr>
                            <a:t> </a:t>
                          </a:r>
                          <a:r>
                            <a:rPr kumimoji="1" lang="en-US" altLang="ja-JP" sz="1200" b="0" dirty="0" err="1">
                              <a:latin typeface="Times New Roman" panose="02020603050405020304" pitchFamily="18" charset="0"/>
                              <a:cs typeface="Times New Roman" panose="02020603050405020304" pitchFamily="18" charset="0"/>
                            </a:rPr>
                            <a:t>ms</a:t>
                          </a:r>
                          <a:endParaRPr kumimoji="1" lang="ja-JP" altLang="en-US" sz="1200" b="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Times New Roman" panose="02020603050405020304" pitchFamily="18" charset="0"/>
                              <a:cs typeface="Times New Roman" panose="02020603050405020304" pitchFamily="18" charset="0"/>
                            </a:rPr>
                            <a:t>Packet Error Rate (PER)</a:t>
                          </a:r>
                          <a:endParaRPr kumimoji="1" lang="ja-JP" altLang="en-US" sz="1200" b="0" dirty="0">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p>
                                  <m:sSupPr>
                                    <m:ctrlPr>
                                      <a:rPr kumimoji="1" lang="en-US" altLang="ja-JP" sz="120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−3</m:t>
                                    </m:r>
                                  </m:sup>
                                </m:sSup>
                              </m:oMath>
                            </m:oMathPara>
                          </a14:m>
                          <a:endParaRPr kumimoji="1" lang="ja-JP"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287619499"/>
                      </a:ext>
                    </a:extLst>
                  </a:tr>
                  <a:tr h="297291">
                    <a:tc>
                      <a:txBody>
                        <a:bodyPr/>
                        <a:lstStyle/>
                        <a:p>
                          <a:pPr algn="ctr"/>
                          <a14:m>
                            <m:oMath xmlns:m="http://schemas.openxmlformats.org/officeDocument/2006/math">
                              <m:sSub>
                                <m:sSubPr>
                                  <m:ctrlPr>
                                    <a:rPr kumimoji="1" lang="en-US" altLang="ja-JP" sz="1200" b="0" i="1" smtClean="0">
                                      <a:latin typeface="Cambria Math" panose="02040503050406030204" pitchFamily="18" charset="0"/>
                                    </a:rPr>
                                  </m:ctrlPr>
                                </m:sSubPr>
                                <m:e>
                                  <m:r>
                                    <a:rPr kumimoji="1" lang="en-US" altLang="ja-JP" sz="1200" b="0" i="1" smtClean="0">
                                      <a:latin typeface="Cambria Math" panose="02040503050406030204" pitchFamily="18" charset="0"/>
                                    </a:rPr>
                                    <m:t>𝑇</m:t>
                                  </m:r>
                                </m:e>
                                <m:sub>
                                  <m:r>
                                    <a:rPr kumimoji="1" lang="en-US" altLang="ja-JP" sz="1200" b="0" i="1" smtClean="0">
                                      <a:latin typeface="Cambria Math" panose="02040503050406030204" pitchFamily="18" charset="0"/>
                                    </a:rPr>
                                    <m:t>𝑠</m:t>
                                  </m:r>
                                </m:sub>
                              </m:sSub>
                            </m:oMath>
                          </a14:m>
                          <a:r>
                            <a:rPr kumimoji="1" lang="ja-JP" altLang="en-US" sz="1200" b="0" dirty="0">
                              <a:latin typeface="Times New Roman" panose="02020603050405020304" pitchFamily="18" charset="0"/>
                              <a:cs typeface="Times New Roman" panose="02020603050405020304" pitchFamily="18" charset="0"/>
                            </a:rPr>
                            <a:t> </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40</a:t>
                          </a:r>
                          <a:r>
                            <a:rPr kumimoji="1" lang="ja-JP" altLang="en-US" sz="1200" dirty="0">
                              <a:latin typeface="Times New Roman" panose="02020603050405020304" pitchFamily="18" charset="0"/>
                              <a:cs typeface="Times New Roman" panose="02020603050405020304" pitchFamily="18" charset="0"/>
                            </a:rPr>
                            <a:t> </a:t>
                          </a:r>
                          <a:r>
                            <a:rPr kumimoji="1" lang="en-US" altLang="ja-JP" sz="1200" dirty="0">
                              <a:latin typeface="Times New Roman" panose="02020603050405020304" pitchFamily="18" charset="0"/>
                              <a:cs typeface="Times New Roman" panose="02020603050405020304" pitchFamily="18" charset="0"/>
                            </a:rPr>
                            <a:t>µs</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Number of BANs</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2</a:t>
                          </a:r>
                          <a:endParaRPr kumimoji="1" lang="ja-JP"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34852501"/>
                      </a:ext>
                    </a:extLst>
                  </a:tr>
                  <a:tr h="297291">
                    <a:tc>
                      <a:txBody>
                        <a:bodyPr/>
                        <a:lstStyle/>
                        <a:p>
                          <a:pPr algn="ctr"/>
                          <a:r>
                            <a:rPr kumimoji="1" lang="en-US" altLang="ja-JP" sz="1200" dirty="0">
                              <a:latin typeface="Times New Roman" panose="02020603050405020304" pitchFamily="18" charset="0"/>
                              <a:cs typeface="Times New Roman" panose="02020603050405020304" pitchFamily="18" charset="0"/>
                            </a:rPr>
                            <a:t>Number of super frames</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500</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b="0" dirty="0">
                              <a:latin typeface="Times New Roman" panose="02020603050405020304" pitchFamily="18" charset="0"/>
                              <a:cs typeface="Times New Roman" panose="02020603050405020304" pitchFamily="18" charset="0"/>
                            </a:rPr>
                            <a:t>Number of nodes in each BAN</a:t>
                          </a:r>
                          <a:endParaRPr kumimoji="1" lang="ja-JP" altLang="en-US" sz="1200" b="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b="0" dirty="0">
                              <a:latin typeface="Times New Roman" panose="02020603050405020304" pitchFamily="18" charset="0"/>
                              <a:cs typeface="Times New Roman" panose="02020603050405020304" pitchFamily="18" charset="0"/>
                            </a:rPr>
                            <a:t>5</a:t>
                          </a:r>
                          <a:r>
                            <a:rPr kumimoji="1" lang="ja-JP" altLang="en-US" sz="1200" b="0">
                              <a:latin typeface="Times New Roman" panose="02020603050405020304" pitchFamily="18" charset="0"/>
                              <a:cs typeface="Times New Roman" panose="02020603050405020304" pitchFamily="18" charset="0"/>
                            </a:rPr>
                            <a:t> </a:t>
                          </a:r>
                          <a:endParaRPr kumimoji="1" lang="ja-JP" altLang="en-US" sz="1200" b="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367435287"/>
                      </a:ext>
                    </a:extLst>
                  </a:tr>
                  <a:tr h="267707">
                    <a:tc>
                      <a:txBody>
                        <a:bodyPr/>
                        <a:lstStyle/>
                        <a:p>
                          <a:pPr algn="ctr"/>
                          <a:r>
                            <a:rPr kumimoji="1" lang="en-US" altLang="ja-JP" sz="1200" dirty="0">
                              <a:latin typeface="Times New Roman" panose="02020603050405020304" pitchFamily="18" charset="0"/>
                              <a:cs typeface="Times New Roman" panose="02020603050405020304" pitchFamily="18" charset="0"/>
                            </a:rPr>
                            <a:t>Number of timeslots</a:t>
                          </a: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100</a:t>
                          </a: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Max number of retransmissions</a:t>
                          </a: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5 </a:t>
                          </a:r>
                          <a:endParaRPr kumimoji="1" lang="ja-JP"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4697403"/>
                      </a:ext>
                    </a:extLst>
                  </a:tr>
                  <a:tr h="305417">
                    <a:tc>
                      <a:txBody>
                        <a:bodyPr/>
                        <a:lstStyle/>
                        <a:p>
                          <a:pPr algn="ctr"/>
                          <a:r>
                            <a:rPr kumimoji="1" lang="en-US" altLang="ja-JP" sz="1200" dirty="0">
                              <a:latin typeface="Times New Roman" panose="02020603050405020304" pitchFamily="18" charset="0"/>
                              <a:cs typeface="Times New Roman" panose="02020603050405020304" pitchFamily="18" charset="0"/>
                            </a:rPr>
                            <a:t>Network</a:t>
                          </a:r>
                          <a:r>
                            <a:rPr kumimoji="1" lang="ja-JP" altLang="en-US" sz="1200">
                              <a:latin typeface="Times New Roman" panose="02020603050405020304" pitchFamily="18" charset="0"/>
                              <a:cs typeface="Times New Roman" panose="02020603050405020304" pitchFamily="18" charset="0"/>
                            </a:rPr>
                            <a:t> </a:t>
                          </a:r>
                          <a:r>
                            <a:rPr kumimoji="1" lang="en-US" altLang="ja-JP" sz="1200" dirty="0">
                              <a:latin typeface="Times New Roman" panose="02020603050405020304" pitchFamily="18" charset="0"/>
                              <a:cs typeface="Times New Roman" panose="02020603050405020304" pitchFamily="18" charset="0"/>
                            </a:rPr>
                            <a:t>management</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5</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lang="en-US" altLang="ja-JP" sz="1200" dirty="0">
                              <a:latin typeface="Times New Roman"/>
                            </a:rPr>
                            <a:t>ARQ protocol</a:t>
                          </a: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Stop-and-Wait</a:t>
                          </a:r>
                        </a:p>
                      </a:txBody>
                      <a:tcPr anchor="ctr"/>
                    </a:tc>
                    <a:extLst>
                      <a:ext uri="{0D108BD9-81ED-4DB2-BD59-A6C34878D82A}">
                        <a16:rowId xmlns:a16="http://schemas.microsoft.com/office/drawing/2014/main" val="1366087342"/>
                      </a:ext>
                    </a:extLst>
                  </a:tr>
                  <a:tr h="369445">
                    <a:tc>
                      <a:txBody>
                        <a:bodyPr/>
                        <a:lstStyle/>
                        <a:p>
                          <a:pPr algn="ctr"/>
                          <a:r>
                            <a:rPr lang="en-US" altLang="ja-JP" sz="1200" dirty="0">
                              <a:latin typeface="Times New Roman"/>
                            </a:rPr>
                            <a:t>Contention free period</a:t>
                          </a: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60 timeslot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Max waiting timeslot</a:t>
                          </a:r>
                          <a:r>
                            <a:rPr kumimoji="1" lang="ja-JP" altLang="en-US" sz="1200">
                              <a:latin typeface="Times New Roman" panose="02020603050405020304" pitchFamily="18" charset="0"/>
                              <a:cs typeface="Times New Roman" panose="02020603050405020304" pitchFamily="18" charset="0"/>
                            </a:rPr>
                            <a:t> </a:t>
                          </a:r>
                          <a:r>
                            <a:rPr kumimoji="1" lang="en-US" altLang="ja-JP" sz="1200" dirty="0">
                              <a:latin typeface="Times New Roman" panose="02020603050405020304" pitchFamily="18" charset="0"/>
                              <a:cs typeface="Times New Roman" panose="02020603050405020304" pitchFamily="18" charset="0"/>
                            </a:rPr>
                            <a:t> (CAP)</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10</a:t>
                          </a:r>
                        </a:p>
                      </a:txBody>
                      <a:tcPr anchor="ctr"/>
                    </a:tc>
                    <a:extLst>
                      <a:ext uri="{0D108BD9-81ED-4DB2-BD59-A6C34878D82A}">
                        <a16:rowId xmlns:a16="http://schemas.microsoft.com/office/drawing/2014/main" val="1845667842"/>
                      </a:ext>
                    </a:extLst>
                  </a:tr>
                  <a:tr h="351692">
                    <a:tc>
                      <a:txBody>
                        <a:bodyPr/>
                        <a:lstStyle/>
                        <a:p>
                          <a:pPr algn="ctr"/>
                          <a:r>
                            <a:rPr lang="en-US" altLang="ja-JP" sz="1200" dirty="0">
                              <a:latin typeface="Times New Roman"/>
                            </a:rPr>
                            <a:t>Contention  access period</a:t>
                          </a: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30 timeslot</a:t>
                          </a: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Packet generation distribution</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Poisson</a:t>
                          </a:r>
                        </a:p>
                      </a:txBody>
                      <a:tcPr anchor="ctr"/>
                    </a:tc>
                    <a:extLst>
                      <a:ext uri="{0D108BD9-81ED-4DB2-BD59-A6C34878D82A}">
                        <a16:rowId xmlns:a16="http://schemas.microsoft.com/office/drawing/2014/main" val="1374487721"/>
                      </a:ext>
                    </a:extLst>
                  </a:tr>
                  <a:tr h="351692">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lang="en-US" altLang="ja-JP" sz="1200" dirty="0">
                              <a:latin typeface="Times New Roman"/>
                            </a:rPr>
                            <a:t>Inactive period</a:t>
                          </a: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5 timeslot</a:t>
                          </a: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Data rate</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50 Mbps</a:t>
                          </a:r>
                        </a:p>
                      </a:txBody>
                      <a:tcPr anchor="ctr"/>
                    </a:tc>
                    <a:extLst>
                      <a:ext uri="{0D108BD9-81ED-4DB2-BD59-A6C34878D82A}">
                        <a16:rowId xmlns:a16="http://schemas.microsoft.com/office/drawing/2014/main" val="618015223"/>
                      </a:ext>
                    </a:extLst>
                  </a:tr>
                  <a:tr h="315732">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lang="en-US" altLang="ja-JP" sz="1200" dirty="0">
                              <a:latin typeface="Times New Roman"/>
                            </a:rPr>
                            <a:t>GAP</a:t>
                          </a: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0-99 timeslot</a:t>
                          </a: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Packet length</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2000 bit</a:t>
                          </a:r>
                        </a:p>
                      </a:txBody>
                      <a:tcPr anchor="ctr"/>
                    </a:tc>
                    <a:extLst>
                      <a:ext uri="{0D108BD9-81ED-4DB2-BD59-A6C34878D82A}">
                        <a16:rowId xmlns:a16="http://schemas.microsoft.com/office/drawing/2014/main" val="1482520912"/>
                      </a:ext>
                    </a:extLst>
                  </a:tr>
                </a:tbl>
              </a:graphicData>
            </a:graphic>
          </p:graphicFrame>
        </mc:Choice>
        <mc:Fallback>
          <p:graphicFrame>
            <p:nvGraphicFramePr>
              <p:cNvPr id="196" name="表 45">
                <a:extLst>
                  <a:ext uri="{FF2B5EF4-FFF2-40B4-BE49-F238E27FC236}">
                    <a16:creationId xmlns:a16="http://schemas.microsoft.com/office/drawing/2014/main" id="{83E665CE-0C9F-F9CA-B9AC-9C17C083F92F}"/>
                  </a:ext>
                </a:extLst>
              </p:cNvPr>
              <p:cNvGraphicFramePr>
                <a:graphicFrameLocks noGrp="1"/>
              </p:cNvGraphicFramePr>
              <p:nvPr>
                <p:extLst>
                  <p:ext uri="{D42A27DB-BD31-4B8C-83A1-F6EECF244321}">
                    <p14:modId xmlns:p14="http://schemas.microsoft.com/office/powerpoint/2010/main" val="1184395313"/>
                  </p:ext>
                </p:extLst>
              </p:nvPr>
            </p:nvGraphicFramePr>
            <p:xfrm>
              <a:off x="1136118" y="3429000"/>
              <a:ext cx="7180298" cy="2860171"/>
            </p:xfrm>
            <a:graphic>
              <a:graphicData uri="http://schemas.openxmlformats.org/drawingml/2006/table">
                <a:tbl>
                  <a:tblPr firstRow="1" bandRow="1">
                    <a:tableStyleId>{69CF1AB2-1976-4502-BF36-3FF5EA218861}</a:tableStyleId>
                  </a:tblPr>
                  <a:tblGrid>
                    <a:gridCol w="1995722">
                      <a:extLst>
                        <a:ext uri="{9D8B030D-6E8A-4147-A177-3AD203B41FA5}">
                          <a16:colId xmlns:a16="http://schemas.microsoft.com/office/drawing/2014/main" val="206193490"/>
                        </a:ext>
                      </a:extLst>
                    </a:gridCol>
                    <a:gridCol w="1152128">
                      <a:extLst>
                        <a:ext uri="{9D8B030D-6E8A-4147-A177-3AD203B41FA5}">
                          <a16:colId xmlns:a16="http://schemas.microsoft.com/office/drawing/2014/main" val="677590163"/>
                        </a:ext>
                      </a:extLst>
                    </a:gridCol>
                    <a:gridCol w="2880320">
                      <a:extLst>
                        <a:ext uri="{9D8B030D-6E8A-4147-A177-3AD203B41FA5}">
                          <a16:colId xmlns:a16="http://schemas.microsoft.com/office/drawing/2014/main" val="1742335968"/>
                        </a:ext>
                      </a:extLst>
                    </a:gridCol>
                    <a:gridCol w="1152128">
                      <a:extLst>
                        <a:ext uri="{9D8B030D-6E8A-4147-A177-3AD203B41FA5}">
                          <a16:colId xmlns:a16="http://schemas.microsoft.com/office/drawing/2014/main" val="300613627"/>
                        </a:ext>
                      </a:extLst>
                    </a:gridCol>
                  </a:tblGrid>
                  <a:tr h="297291">
                    <a:tc>
                      <a:txBody>
                        <a:bodyPr/>
                        <a:lstStyle/>
                        <a:p>
                          <a:endParaRPr lang="ja-JP"/>
                        </a:p>
                      </a:txBody>
                      <a:tcPr anchor="ctr">
                        <a:blipFill>
                          <a:blip r:embed="rId3"/>
                          <a:stretch>
                            <a:fillRect l="-637" t="-4348" r="-261783" b="-891304"/>
                          </a:stretch>
                        </a:blipFill>
                      </a:tcPr>
                    </a:tc>
                    <a:tc>
                      <a:txBody>
                        <a:bodyPr/>
                        <a:lstStyle/>
                        <a:p>
                          <a:pPr algn="ctr"/>
                          <a:r>
                            <a:rPr kumimoji="1" lang="en-US" altLang="ja-JP" sz="1200" b="0" dirty="0">
                              <a:latin typeface="Times New Roman" panose="02020603050405020304" pitchFamily="18" charset="0"/>
                              <a:cs typeface="Times New Roman" panose="02020603050405020304" pitchFamily="18" charset="0"/>
                            </a:rPr>
                            <a:t>4</a:t>
                          </a:r>
                          <a:r>
                            <a:rPr kumimoji="1" lang="ja-JP" altLang="en-US" sz="1200" b="0" dirty="0">
                              <a:latin typeface="Times New Roman" panose="02020603050405020304" pitchFamily="18" charset="0"/>
                              <a:cs typeface="Times New Roman" panose="02020603050405020304" pitchFamily="18" charset="0"/>
                            </a:rPr>
                            <a:t> </a:t>
                          </a:r>
                          <a:r>
                            <a:rPr kumimoji="1" lang="en-US" altLang="ja-JP" sz="1200" b="0" dirty="0" err="1">
                              <a:latin typeface="Times New Roman" panose="02020603050405020304" pitchFamily="18" charset="0"/>
                              <a:cs typeface="Times New Roman" panose="02020603050405020304" pitchFamily="18" charset="0"/>
                            </a:rPr>
                            <a:t>ms</a:t>
                          </a:r>
                          <a:endParaRPr kumimoji="1" lang="ja-JP" altLang="en-US" sz="1200" b="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0" dirty="0">
                              <a:latin typeface="Times New Roman" panose="02020603050405020304" pitchFamily="18" charset="0"/>
                              <a:cs typeface="Times New Roman" panose="02020603050405020304" pitchFamily="18" charset="0"/>
                            </a:rPr>
                            <a:t>Packet Error Rate (PER)</a:t>
                          </a:r>
                          <a:endParaRPr kumimoji="1" lang="ja-JP" altLang="en-US" sz="1200" b="0" dirty="0">
                            <a:latin typeface="Times New Roman" panose="02020603050405020304" pitchFamily="18" charset="0"/>
                            <a:cs typeface="Times New Roman" panose="02020603050405020304" pitchFamily="18" charset="0"/>
                          </a:endParaRPr>
                        </a:p>
                      </a:txBody>
                      <a:tcPr anchor="ctr"/>
                    </a:tc>
                    <a:tc>
                      <a:txBody>
                        <a:bodyPr/>
                        <a:lstStyle/>
                        <a:p>
                          <a:endParaRPr lang="ja-JP"/>
                        </a:p>
                      </a:txBody>
                      <a:tcPr anchor="ctr">
                        <a:blipFill>
                          <a:blip r:embed="rId3"/>
                          <a:stretch>
                            <a:fillRect l="-523077" t="-4348" r="-2198" b="-891304"/>
                          </a:stretch>
                        </a:blipFill>
                      </a:tcPr>
                    </a:tc>
                    <a:extLst>
                      <a:ext uri="{0D108BD9-81ED-4DB2-BD59-A6C34878D82A}">
                        <a16:rowId xmlns:a16="http://schemas.microsoft.com/office/drawing/2014/main" val="1287619499"/>
                      </a:ext>
                    </a:extLst>
                  </a:tr>
                  <a:tr h="297291">
                    <a:tc>
                      <a:txBody>
                        <a:bodyPr/>
                        <a:lstStyle/>
                        <a:p>
                          <a:endParaRPr lang="ja-JP"/>
                        </a:p>
                      </a:txBody>
                      <a:tcPr anchor="ctr">
                        <a:blipFill>
                          <a:blip r:embed="rId3"/>
                          <a:stretch>
                            <a:fillRect l="-637" t="-100000" r="-261783" b="-754167"/>
                          </a:stretch>
                        </a:blipFill>
                      </a:tcPr>
                    </a:tc>
                    <a:tc>
                      <a:txBody>
                        <a:bodyPr/>
                        <a:lstStyle/>
                        <a:p>
                          <a:pPr algn="ctr"/>
                          <a:r>
                            <a:rPr kumimoji="1" lang="en-US" altLang="ja-JP" sz="1200" dirty="0">
                              <a:latin typeface="Times New Roman" panose="02020603050405020304" pitchFamily="18" charset="0"/>
                              <a:cs typeface="Times New Roman" panose="02020603050405020304" pitchFamily="18" charset="0"/>
                            </a:rPr>
                            <a:t>40</a:t>
                          </a:r>
                          <a:r>
                            <a:rPr kumimoji="1" lang="ja-JP" altLang="en-US" sz="1200" dirty="0">
                              <a:latin typeface="Times New Roman" panose="02020603050405020304" pitchFamily="18" charset="0"/>
                              <a:cs typeface="Times New Roman" panose="02020603050405020304" pitchFamily="18" charset="0"/>
                            </a:rPr>
                            <a:t> </a:t>
                          </a:r>
                          <a:r>
                            <a:rPr kumimoji="1" lang="en-US" altLang="ja-JP" sz="1200" dirty="0">
                              <a:latin typeface="Times New Roman" panose="02020603050405020304" pitchFamily="18" charset="0"/>
                              <a:cs typeface="Times New Roman" panose="02020603050405020304" pitchFamily="18" charset="0"/>
                            </a:rPr>
                            <a:t>µs</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Number of BANs</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2</a:t>
                          </a:r>
                          <a:endParaRPr kumimoji="1" lang="ja-JP"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134852501"/>
                      </a:ext>
                    </a:extLst>
                  </a:tr>
                  <a:tr h="297291">
                    <a:tc>
                      <a:txBody>
                        <a:bodyPr/>
                        <a:lstStyle/>
                        <a:p>
                          <a:pPr algn="ctr"/>
                          <a:r>
                            <a:rPr kumimoji="1" lang="en-US" altLang="ja-JP" sz="1200" dirty="0">
                              <a:latin typeface="Times New Roman" panose="02020603050405020304" pitchFamily="18" charset="0"/>
                              <a:cs typeface="Times New Roman" panose="02020603050405020304" pitchFamily="18" charset="0"/>
                            </a:rPr>
                            <a:t>Number of super frames</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500</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b="0" dirty="0">
                              <a:latin typeface="Times New Roman" panose="02020603050405020304" pitchFamily="18" charset="0"/>
                              <a:cs typeface="Times New Roman" panose="02020603050405020304" pitchFamily="18" charset="0"/>
                            </a:rPr>
                            <a:t>Number of nodes in each BAN</a:t>
                          </a:r>
                          <a:endParaRPr kumimoji="1" lang="ja-JP" altLang="en-US" sz="1200" b="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b="0" dirty="0">
                              <a:latin typeface="Times New Roman" panose="02020603050405020304" pitchFamily="18" charset="0"/>
                              <a:cs typeface="Times New Roman" panose="02020603050405020304" pitchFamily="18" charset="0"/>
                            </a:rPr>
                            <a:t>5</a:t>
                          </a:r>
                          <a:r>
                            <a:rPr kumimoji="1" lang="ja-JP" altLang="en-US" sz="1200" b="0">
                              <a:latin typeface="Times New Roman" panose="02020603050405020304" pitchFamily="18" charset="0"/>
                              <a:cs typeface="Times New Roman" panose="02020603050405020304" pitchFamily="18" charset="0"/>
                            </a:rPr>
                            <a:t> </a:t>
                          </a:r>
                          <a:endParaRPr kumimoji="1" lang="ja-JP" altLang="en-US" sz="1200" b="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367435287"/>
                      </a:ext>
                    </a:extLst>
                  </a:tr>
                  <a:tr h="274320">
                    <a:tc>
                      <a:txBody>
                        <a:bodyPr/>
                        <a:lstStyle/>
                        <a:p>
                          <a:pPr algn="ctr"/>
                          <a:r>
                            <a:rPr kumimoji="1" lang="en-US" altLang="ja-JP" sz="1200" dirty="0">
                              <a:latin typeface="Times New Roman" panose="02020603050405020304" pitchFamily="18" charset="0"/>
                              <a:cs typeface="Times New Roman" panose="02020603050405020304" pitchFamily="18" charset="0"/>
                            </a:rPr>
                            <a:t>Number of timeslots</a:t>
                          </a: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100</a:t>
                          </a: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Max number of retransmissions</a:t>
                          </a: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5 </a:t>
                          </a:r>
                          <a:endParaRPr kumimoji="1" lang="ja-JP" altLang="en-US" sz="12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94697403"/>
                      </a:ext>
                    </a:extLst>
                  </a:tr>
                  <a:tr h="305417">
                    <a:tc>
                      <a:txBody>
                        <a:bodyPr/>
                        <a:lstStyle/>
                        <a:p>
                          <a:pPr algn="ctr"/>
                          <a:r>
                            <a:rPr kumimoji="1" lang="en-US" altLang="ja-JP" sz="1200" dirty="0">
                              <a:latin typeface="Times New Roman" panose="02020603050405020304" pitchFamily="18" charset="0"/>
                              <a:cs typeface="Times New Roman" panose="02020603050405020304" pitchFamily="18" charset="0"/>
                            </a:rPr>
                            <a:t>Network</a:t>
                          </a:r>
                          <a:r>
                            <a:rPr kumimoji="1" lang="ja-JP" altLang="en-US" sz="1200">
                              <a:latin typeface="Times New Roman" panose="02020603050405020304" pitchFamily="18" charset="0"/>
                              <a:cs typeface="Times New Roman" panose="02020603050405020304" pitchFamily="18" charset="0"/>
                            </a:rPr>
                            <a:t> </a:t>
                          </a:r>
                          <a:r>
                            <a:rPr kumimoji="1" lang="en-US" altLang="ja-JP" sz="1200" dirty="0">
                              <a:latin typeface="Times New Roman" panose="02020603050405020304" pitchFamily="18" charset="0"/>
                              <a:cs typeface="Times New Roman" panose="02020603050405020304" pitchFamily="18" charset="0"/>
                            </a:rPr>
                            <a:t>management</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5</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lang="en-US" altLang="ja-JP" sz="1200" dirty="0">
                              <a:latin typeface="Times New Roman"/>
                            </a:rPr>
                            <a:t>ARQ protocol</a:t>
                          </a: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Stop-and-Wait</a:t>
                          </a:r>
                        </a:p>
                      </a:txBody>
                      <a:tcPr anchor="ctr"/>
                    </a:tc>
                    <a:extLst>
                      <a:ext uri="{0D108BD9-81ED-4DB2-BD59-A6C34878D82A}">
                        <a16:rowId xmlns:a16="http://schemas.microsoft.com/office/drawing/2014/main" val="1366087342"/>
                      </a:ext>
                    </a:extLst>
                  </a:tr>
                  <a:tr h="369445">
                    <a:tc>
                      <a:txBody>
                        <a:bodyPr/>
                        <a:lstStyle/>
                        <a:p>
                          <a:pPr algn="ctr"/>
                          <a:r>
                            <a:rPr lang="en-US" altLang="ja-JP" sz="1200" dirty="0">
                              <a:latin typeface="Times New Roman"/>
                            </a:rPr>
                            <a:t>Contention free period</a:t>
                          </a: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60 timeslot</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Max waiting timeslot</a:t>
                          </a:r>
                          <a:r>
                            <a:rPr kumimoji="1" lang="ja-JP" altLang="en-US" sz="1200">
                              <a:latin typeface="Times New Roman" panose="02020603050405020304" pitchFamily="18" charset="0"/>
                              <a:cs typeface="Times New Roman" panose="02020603050405020304" pitchFamily="18" charset="0"/>
                            </a:rPr>
                            <a:t> </a:t>
                          </a:r>
                          <a:r>
                            <a:rPr kumimoji="1" lang="en-US" altLang="ja-JP" sz="1200" dirty="0">
                              <a:latin typeface="Times New Roman" panose="02020603050405020304" pitchFamily="18" charset="0"/>
                              <a:cs typeface="Times New Roman" panose="02020603050405020304" pitchFamily="18" charset="0"/>
                            </a:rPr>
                            <a:t> (CAP)</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dirty="0">
                              <a:latin typeface="Times New Roman" panose="02020603050405020304" pitchFamily="18" charset="0"/>
                              <a:cs typeface="Times New Roman" panose="02020603050405020304" pitchFamily="18" charset="0"/>
                            </a:rPr>
                            <a:t>10</a:t>
                          </a:r>
                        </a:p>
                      </a:txBody>
                      <a:tcPr anchor="ctr"/>
                    </a:tc>
                    <a:extLst>
                      <a:ext uri="{0D108BD9-81ED-4DB2-BD59-A6C34878D82A}">
                        <a16:rowId xmlns:a16="http://schemas.microsoft.com/office/drawing/2014/main" val="1845667842"/>
                      </a:ext>
                    </a:extLst>
                  </a:tr>
                  <a:tr h="351692">
                    <a:tc>
                      <a:txBody>
                        <a:bodyPr/>
                        <a:lstStyle/>
                        <a:p>
                          <a:pPr algn="ctr"/>
                          <a:r>
                            <a:rPr lang="en-US" altLang="ja-JP" sz="1200" dirty="0">
                              <a:latin typeface="Times New Roman"/>
                            </a:rPr>
                            <a:t>Contention  access period</a:t>
                          </a: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30 timeslot</a:t>
                          </a: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Packet generation distribution</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Poisson</a:t>
                          </a:r>
                        </a:p>
                      </a:txBody>
                      <a:tcPr anchor="ctr"/>
                    </a:tc>
                    <a:extLst>
                      <a:ext uri="{0D108BD9-81ED-4DB2-BD59-A6C34878D82A}">
                        <a16:rowId xmlns:a16="http://schemas.microsoft.com/office/drawing/2014/main" val="1374487721"/>
                      </a:ext>
                    </a:extLst>
                  </a:tr>
                  <a:tr h="351692">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lang="en-US" altLang="ja-JP" sz="1200" dirty="0">
                              <a:latin typeface="Times New Roman"/>
                            </a:rPr>
                            <a:t>Inactive period</a:t>
                          </a: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5 timeslot</a:t>
                          </a: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Data rate</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50 Mbps</a:t>
                          </a:r>
                        </a:p>
                      </a:txBody>
                      <a:tcPr anchor="ctr"/>
                    </a:tc>
                    <a:extLst>
                      <a:ext uri="{0D108BD9-81ED-4DB2-BD59-A6C34878D82A}">
                        <a16:rowId xmlns:a16="http://schemas.microsoft.com/office/drawing/2014/main" val="618015223"/>
                      </a:ext>
                    </a:extLst>
                  </a:tr>
                  <a:tr h="315732">
                    <a:tc>
                      <a:txBody>
                        <a:bodyPr/>
                        <a:lstStyle/>
                        <a:p>
                          <a:pPr marL="0" marR="0" lvl="0" indent="0" algn="ctr" defTabSz="342891" rtl="0" eaLnBrk="1" fontAlgn="auto" latinLnBrk="0" hangingPunct="1">
                            <a:lnSpc>
                              <a:spcPct val="100000"/>
                            </a:lnSpc>
                            <a:spcBef>
                              <a:spcPts val="0"/>
                            </a:spcBef>
                            <a:spcAft>
                              <a:spcPts val="0"/>
                            </a:spcAft>
                            <a:buClrTx/>
                            <a:buSzTx/>
                            <a:buFontTx/>
                            <a:buNone/>
                            <a:tabLst/>
                            <a:defRPr/>
                          </a:pPr>
                          <a:r>
                            <a:rPr lang="en-US" altLang="ja-JP" sz="1200" dirty="0">
                              <a:latin typeface="Times New Roman"/>
                            </a:rPr>
                            <a:t>GAP</a:t>
                          </a: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0-99 timeslot</a:t>
                          </a:r>
                        </a:p>
                      </a:txBody>
                      <a:tcPr anchor="ctr"/>
                    </a:tc>
                    <a:tc>
                      <a:txBody>
                        <a:bodyPr/>
                        <a:lstStyle/>
                        <a:p>
                          <a:pPr algn="ctr"/>
                          <a:r>
                            <a:rPr kumimoji="1" lang="en-US" altLang="ja-JP" sz="1200" dirty="0">
                              <a:latin typeface="Times New Roman" panose="02020603050405020304" pitchFamily="18" charset="0"/>
                              <a:cs typeface="Times New Roman" panose="02020603050405020304" pitchFamily="18" charset="0"/>
                            </a:rPr>
                            <a:t>Packet length</a:t>
                          </a:r>
                          <a:endParaRPr kumimoji="1" lang="ja-JP" altLang="en-US" sz="1200" dirty="0">
                            <a:latin typeface="Times New Roman" panose="02020603050405020304" pitchFamily="18" charset="0"/>
                            <a:cs typeface="Times New Roman" panose="02020603050405020304" pitchFamily="18" charset="0"/>
                          </a:endParaRPr>
                        </a:p>
                      </a:txBody>
                      <a:tcPr anchor="ctr"/>
                    </a:tc>
                    <a:tc>
                      <a:txBody>
                        <a:bodyPr/>
                        <a:lstStyle/>
                        <a:p>
                          <a:pPr algn="ctr"/>
                          <a:r>
                            <a:rPr kumimoji="1" lang="en-US" altLang="ja-JP" sz="1200" dirty="0">
                              <a:solidFill>
                                <a:schemeClr val="tx1"/>
                              </a:solidFill>
                              <a:latin typeface="Times New Roman" panose="02020603050405020304" pitchFamily="18" charset="0"/>
                              <a:cs typeface="Times New Roman" panose="02020603050405020304" pitchFamily="18" charset="0"/>
                            </a:rPr>
                            <a:t>2000 bit</a:t>
                          </a:r>
                        </a:p>
                      </a:txBody>
                      <a:tcPr anchor="ctr"/>
                    </a:tc>
                    <a:extLst>
                      <a:ext uri="{0D108BD9-81ED-4DB2-BD59-A6C34878D82A}">
                        <a16:rowId xmlns:a16="http://schemas.microsoft.com/office/drawing/2014/main" val="1482520912"/>
                      </a:ext>
                    </a:extLst>
                  </a:tr>
                </a:tbl>
              </a:graphicData>
            </a:graphic>
          </p:graphicFrame>
        </mc:Fallback>
      </mc:AlternateContent>
    </p:spTree>
    <p:extLst>
      <p:ext uri="{BB962C8B-B14F-4D97-AF65-F5344CB8AC3E}">
        <p14:creationId xmlns:p14="http://schemas.microsoft.com/office/powerpoint/2010/main" val="2817826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715B7AD-FAB2-64CE-B9A5-A2785E5782D9}"/>
              </a:ext>
            </a:extLst>
          </p:cNvPr>
          <p:cNvSpPr>
            <a:spLocks noGrp="1"/>
          </p:cNvSpPr>
          <p:nvPr>
            <p:ph type="title"/>
          </p:nvPr>
        </p:nvSpPr>
        <p:spPr/>
        <p:txBody>
          <a:bodyPr/>
          <a:lstStyle/>
          <a:p>
            <a:r>
              <a:rPr lang="en-US" altLang="ja-JP" dirty="0"/>
              <a:t>Fundamental evaluation r</a:t>
            </a:r>
            <a:r>
              <a:rPr kumimoji="1" lang="en-US" altLang="ja-JP" dirty="0"/>
              <a:t>e</a:t>
            </a:r>
            <a:r>
              <a:rPr lang="en-US" altLang="ja-JP" dirty="0"/>
              <a:t>sults in CFP</a:t>
            </a:r>
            <a:endParaRPr kumimoji="1" lang="ja-JP" altLang="en-US"/>
          </a:p>
        </p:txBody>
      </p:sp>
      <p:sp>
        <p:nvSpPr>
          <p:cNvPr id="4" name="スライド番号プレースホルダー 3">
            <a:extLst>
              <a:ext uri="{FF2B5EF4-FFF2-40B4-BE49-F238E27FC236}">
                <a16:creationId xmlns:a16="http://schemas.microsoft.com/office/drawing/2014/main" id="{33E5CFF5-7520-A548-4388-E59275DFAC08}"/>
              </a:ext>
            </a:extLst>
          </p:cNvPr>
          <p:cNvSpPr>
            <a:spLocks noGrp="1"/>
          </p:cNvSpPr>
          <p:nvPr>
            <p:ph type="sldNum" sz="quarter" idx="12"/>
          </p:nvPr>
        </p:nvSpPr>
        <p:spPr/>
        <p:txBody>
          <a:bodyPr/>
          <a:lstStyle/>
          <a:p>
            <a:r>
              <a:rPr lang="en-US" altLang="ja-JP"/>
              <a:t>Slide </a:t>
            </a:r>
            <a:fld id="{1B8858A5-62B6-9F48-B9FB-F96DB222C215}" type="slidenum">
              <a:rPr lang="en-US" altLang="ja-JP" smtClean="0"/>
              <a:pPr/>
              <a:t>9</a:t>
            </a:fld>
            <a:endParaRPr lang="en-US" altLang="ja-JP"/>
          </a:p>
        </p:txBody>
      </p:sp>
      <p:pic>
        <p:nvPicPr>
          <p:cNvPr id="17" name="図 16">
            <a:extLst>
              <a:ext uri="{FF2B5EF4-FFF2-40B4-BE49-F238E27FC236}">
                <a16:creationId xmlns:a16="http://schemas.microsoft.com/office/drawing/2014/main" id="{82616814-51A9-8F6F-3276-31C32D77ABCD}"/>
              </a:ext>
            </a:extLst>
          </p:cNvPr>
          <p:cNvPicPr>
            <a:picLocks noChangeAspect="1"/>
          </p:cNvPicPr>
          <p:nvPr/>
        </p:nvPicPr>
        <p:blipFill>
          <a:blip r:embed="rId2"/>
          <a:stretch>
            <a:fillRect/>
          </a:stretch>
        </p:blipFill>
        <p:spPr>
          <a:xfrm>
            <a:off x="395536" y="1844824"/>
            <a:ext cx="8280920" cy="4458957"/>
          </a:xfrm>
          <a:prstGeom prst="rect">
            <a:avLst/>
          </a:prstGeom>
        </p:spPr>
      </p:pic>
    </p:spTree>
    <p:extLst>
      <p:ext uri="{BB962C8B-B14F-4D97-AF65-F5344CB8AC3E}">
        <p14:creationId xmlns:p14="http://schemas.microsoft.com/office/powerpoint/2010/main" val="3343400417"/>
      </p:ext>
    </p:extLst>
  </p:cSld>
  <p:clrMapOvr>
    <a:masterClrMapping/>
  </p:clrMapOvr>
</p:sld>
</file>

<file path=ppt/theme/theme1.xml><?xml version="1.0" encoding="utf-8"?>
<a:theme xmlns:a="http://schemas.openxmlformats.org/drawingml/2006/main" name="Office テーマ">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ja-JP" sz="12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1795</TotalTime>
  <Words>826</Words>
  <Application>Microsoft Macintosh PowerPoint</Application>
  <PresentationFormat>画面に合わせる (4:3)</PresentationFormat>
  <Paragraphs>107</Paragraphs>
  <Slides>13</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13</vt:i4>
      </vt:variant>
    </vt:vector>
  </HeadingPairs>
  <TitlesOfParts>
    <vt:vector size="18" baseType="lpstr">
      <vt:lpstr>Arial</vt:lpstr>
      <vt:lpstr>Calibri</vt:lpstr>
      <vt:lpstr>Cambria Math</vt:lpstr>
      <vt:lpstr>Times New Roman</vt:lpstr>
      <vt:lpstr>Office テーマ</vt:lpstr>
      <vt:lpstr>PowerPoint プレゼンテーション</vt:lpstr>
      <vt:lpstr>Simulation Results for Nagoya I. T. and YRP-IAI MAC Proposal</vt:lpstr>
      <vt:lpstr>Introduction</vt:lpstr>
      <vt:lpstr>Super frame structure (D-Channel)</vt:lpstr>
      <vt:lpstr>Packet transmission  in contention free period (CFP)</vt:lpstr>
      <vt:lpstr>Packet transmission in contention access period (CAP) </vt:lpstr>
      <vt:lpstr>Effect of unified superframe construction</vt:lpstr>
      <vt:lpstr>Simulation parameters</vt:lpstr>
      <vt:lpstr>Fundamental evaluation results in CFP</vt:lpstr>
      <vt:lpstr>Fundamental evaluation results in CAP</vt:lpstr>
      <vt:lpstr>Effect of number of BANs and nodes in CFP</vt:lpstr>
      <vt:lpstr>Effect of number of BANs and nodes in CAP</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安在　大祐</dc:creator>
  <cp:keywords/>
  <dc:description>&lt;doc#&gt;</dc:description>
  <cp:lastModifiedBy>Daisuke</cp:lastModifiedBy>
  <cp:revision>309</cp:revision>
  <cp:lastPrinted>1998-02-10T13:28:06Z</cp:lastPrinted>
  <dcterms:created xsi:type="dcterms:W3CDTF">2022-07-12T12:04:50Z</dcterms:created>
  <dcterms:modified xsi:type="dcterms:W3CDTF">2023-03-14T11:35:43Z</dcterms:modified>
</cp:coreProperties>
</file>