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6"/>
  </p:notesMasterIdLst>
  <p:handoutMasterIdLst>
    <p:handoutMasterId r:id="rId37"/>
  </p:handoutMasterIdLst>
  <p:sldIdLst>
    <p:sldId id="260" r:id="rId2"/>
    <p:sldId id="258" r:id="rId3"/>
    <p:sldId id="280" r:id="rId4"/>
    <p:sldId id="281" r:id="rId5"/>
    <p:sldId id="271" r:id="rId6"/>
    <p:sldId id="273" r:id="rId7"/>
    <p:sldId id="291" r:id="rId8"/>
    <p:sldId id="345" r:id="rId9"/>
    <p:sldId id="322" r:id="rId10"/>
    <p:sldId id="312" r:id="rId11"/>
    <p:sldId id="314" r:id="rId12"/>
    <p:sldId id="315" r:id="rId13"/>
    <p:sldId id="326" r:id="rId14"/>
    <p:sldId id="327" r:id="rId15"/>
    <p:sldId id="321" r:id="rId16"/>
    <p:sldId id="320" r:id="rId17"/>
    <p:sldId id="332" r:id="rId18"/>
    <p:sldId id="346" r:id="rId19"/>
    <p:sldId id="347" r:id="rId20"/>
    <p:sldId id="348" r:id="rId21"/>
    <p:sldId id="349" r:id="rId22"/>
    <p:sldId id="350" r:id="rId23"/>
    <p:sldId id="351" r:id="rId24"/>
    <p:sldId id="352" r:id="rId25"/>
    <p:sldId id="353" r:id="rId26"/>
    <p:sldId id="354" r:id="rId27"/>
    <p:sldId id="355" r:id="rId28"/>
    <p:sldId id="356" r:id="rId29"/>
    <p:sldId id="357" r:id="rId30"/>
    <p:sldId id="358" r:id="rId31"/>
    <p:sldId id="359" r:id="rId32"/>
    <p:sldId id="360" r:id="rId33"/>
    <p:sldId id="361" r:id="rId34"/>
    <p:sldId id="269" r:id="rId35"/>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1"/>
    <p:restoredTop sz="96327"/>
  </p:normalViewPr>
  <p:slideViewPr>
    <p:cSldViewPr>
      <p:cViewPr varScale="1">
        <p:scale>
          <a:sx n="128" d="100"/>
          <a:sy n="128" d="100"/>
        </p:scale>
        <p:origin x="138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637AD1A-D362-AE7F-51D6-68F343BA6D27}"/>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3075" name="Rectangle 3">
            <a:extLst>
              <a:ext uri="{FF2B5EF4-FFF2-40B4-BE49-F238E27FC236}">
                <a16:creationId xmlns:a16="http://schemas.microsoft.com/office/drawing/2014/main" id="{7965E5F0-C98D-CAF3-F4EC-7764679534B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3076" name="Rectangle 4">
            <a:extLst>
              <a:ext uri="{FF2B5EF4-FFF2-40B4-BE49-F238E27FC236}">
                <a16:creationId xmlns:a16="http://schemas.microsoft.com/office/drawing/2014/main" id="{AF166FDF-B105-13BD-E9D3-DB8E5BB4899B}"/>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34" charset="-128"/>
              </a:defRPr>
            </a:lvl1pPr>
          </a:lstStyle>
          <a:p>
            <a:r>
              <a:rPr lang="en-US" altLang="ja-JP"/>
              <a:t>&lt;author&gt;, &lt;company&gt;</a:t>
            </a:r>
          </a:p>
        </p:txBody>
      </p:sp>
      <p:sp>
        <p:nvSpPr>
          <p:cNvPr id="3077" name="Rectangle 5">
            <a:extLst>
              <a:ext uri="{FF2B5EF4-FFF2-40B4-BE49-F238E27FC236}">
                <a16:creationId xmlns:a16="http://schemas.microsoft.com/office/drawing/2014/main" id="{7935CA8E-98FE-315D-05C1-C5964E618470}"/>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34" charset="-128"/>
              </a:defRPr>
            </a:lvl1pPr>
          </a:lstStyle>
          <a:p>
            <a:r>
              <a:rPr lang="en-US" altLang="ja-JP"/>
              <a:t>Page </a:t>
            </a:r>
            <a:fld id="{56AB6426-B4A6-244D-890C-9BE3EEBEA320}" type="slidenum">
              <a:rPr lang="en-US" altLang="ja-JP"/>
              <a:pPr/>
              <a:t>‹#›</a:t>
            </a:fld>
            <a:endParaRPr lang="en-US" altLang="ja-JP"/>
          </a:p>
        </p:txBody>
      </p:sp>
      <p:sp>
        <p:nvSpPr>
          <p:cNvPr id="3078" name="Line 6">
            <a:extLst>
              <a:ext uri="{FF2B5EF4-FFF2-40B4-BE49-F238E27FC236}">
                <a16:creationId xmlns:a16="http://schemas.microsoft.com/office/drawing/2014/main" id="{A3CBA14C-F199-E53A-7782-84F4FA0786B2}"/>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B35390C0-A8D6-226F-05C7-98B3DE54072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34" charset="-128"/>
              </a:rPr>
              <a:t>Submission</a:t>
            </a:r>
          </a:p>
        </p:txBody>
      </p:sp>
      <p:sp>
        <p:nvSpPr>
          <p:cNvPr id="3080" name="Line 8">
            <a:extLst>
              <a:ext uri="{FF2B5EF4-FFF2-40B4-BE49-F238E27FC236}">
                <a16:creationId xmlns:a16="http://schemas.microsoft.com/office/drawing/2014/main" id="{E32BB555-3A33-82A4-0C80-B0509EBE4E9E}"/>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245F660-F1C0-AB1D-A518-F371EAA90584}"/>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2051" name="Rectangle 3">
            <a:extLst>
              <a:ext uri="{FF2B5EF4-FFF2-40B4-BE49-F238E27FC236}">
                <a16:creationId xmlns:a16="http://schemas.microsoft.com/office/drawing/2014/main" id="{E5B090D5-9843-02DC-A738-31C685D4924A}"/>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2052" name="Rectangle 4">
            <a:extLst>
              <a:ext uri="{FF2B5EF4-FFF2-40B4-BE49-F238E27FC236}">
                <a16:creationId xmlns:a16="http://schemas.microsoft.com/office/drawing/2014/main" id="{7326A941-8EC4-72A6-262A-5EC61D2A40CF}"/>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AA0B97B6-66BC-6D45-972A-5C432E23E96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310DB24B-0A59-D8D1-0731-A838287ECE96}"/>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34" charset="-128"/>
              </a:defRPr>
            </a:lvl5pPr>
          </a:lstStyle>
          <a:p>
            <a:pPr lvl="4"/>
            <a:r>
              <a:rPr lang="en-US" altLang="ja-JP"/>
              <a:t>&lt;author&gt;, &lt;company&gt;</a:t>
            </a:r>
          </a:p>
        </p:txBody>
      </p:sp>
      <p:sp>
        <p:nvSpPr>
          <p:cNvPr id="2055" name="Rectangle 7">
            <a:extLst>
              <a:ext uri="{FF2B5EF4-FFF2-40B4-BE49-F238E27FC236}">
                <a16:creationId xmlns:a16="http://schemas.microsoft.com/office/drawing/2014/main" id="{70D3CF44-B1D2-7782-3EED-8A6BB50A1D7D}"/>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34" charset="-128"/>
              </a:defRPr>
            </a:lvl1pPr>
          </a:lstStyle>
          <a:p>
            <a:r>
              <a:rPr lang="en-US" altLang="ja-JP"/>
              <a:t>Page </a:t>
            </a:r>
            <a:fld id="{34C5E9A7-37E8-E54F-923F-E7373E592FEF}" type="slidenum">
              <a:rPr lang="en-US" altLang="ja-JP"/>
              <a:pPr/>
              <a:t>‹#›</a:t>
            </a:fld>
            <a:endParaRPr lang="en-US" altLang="ja-JP"/>
          </a:p>
        </p:txBody>
      </p:sp>
      <p:sp>
        <p:nvSpPr>
          <p:cNvPr id="2056" name="Rectangle 8">
            <a:extLst>
              <a:ext uri="{FF2B5EF4-FFF2-40B4-BE49-F238E27FC236}">
                <a16:creationId xmlns:a16="http://schemas.microsoft.com/office/drawing/2014/main" id="{6BD7FA78-2D4F-BCCB-00A5-64630049632B}"/>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2057" name="Line 9">
            <a:extLst>
              <a:ext uri="{FF2B5EF4-FFF2-40B4-BE49-F238E27FC236}">
                <a16:creationId xmlns:a16="http://schemas.microsoft.com/office/drawing/2014/main" id="{C02E400F-6830-7506-641C-4410A098375F}"/>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BD99A87B-EE58-CC70-AED9-5E983458B869}"/>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2E15EB-24A1-7BD9-8007-97C0F1B4033D}"/>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EAA1A8B4-24FB-3224-C94D-5B0DEAE74A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9" name="スライド番号プレースホルダー 8">
            <a:extLst>
              <a:ext uri="{FF2B5EF4-FFF2-40B4-BE49-F238E27FC236}">
                <a16:creationId xmlns:a16="http://schemas.microsoft.com/office/drawing/2014/main" id="{9CBF8279-B6BC-CF35-5A50-7802A7E8C073}"/>
              </a:ext>
            </a:extLst>
          </p:cNvPr>
          <p:cNvSpPr>
            <a:spLocks noGrp="1"/>
          </p:cNvSpPr>
          <p:nvPr>
            <p:ph type="sldNum" sz="quarter" idx="12"/>
          </p:nvPr>
        </p:nvSpPr>
        <p:spPr/>
        <p:txBody>
          <a:bodyPr/>
          <a:lstStyle/>
          <a:p>
            <a:r>
              <a:rPr lang="en-US" altLang="ja-JP"/>
              <a:t>Slide </a:t>
            </a:r>
            <a:fld id="{6B095015-3EB9-FD42-94F8-66C40C8C26E8}" type="slidenum">
              <a:rPr lang="en-US" altLang="ja-JP" smtClean="0"/>
              <a:pPr/>
              <a:t>‹#›</a:t>
            </a:fld>
            <a:endParaRPr lang="en-US" altLang="ja-JP"/>
          </a:p>
        </p:txBody>
      </p:sp>
    </p:spTree>
    <p:extLst>
      <p:ext uri="{BB962C8B-B14F-4D97-AF65-F5344CB8AC3E}">
        <p14:creationId xmlns:p14="http://schemas.microsoft.com/office/powerpoint/2010/main" val="306292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ECF9ED-6548-B397-C872-E69AE1FF7F8A}"/>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74B930-ECD3-951D-E35C-0236D7A04A3E}"/>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C87B98A3-B1B0-49D4-F1A1-607AEC10AD8B}"/>
              </a:ext>
            </a:extLst>
          </p:cNvPr>
          <p:cNvSpPr>
            <a:spLocks noGrp="1"/>
          </p:cNvSpPr>
          <p:nvPr>
            <p:ph type="sldNum" sz="quarter" idx="12"/>
          </p:nvPr>
        </p:nvSpPr>
        <p:spPr/>
        <p:txBody>
          <a:bodyPr/>
          <a:lstStyle>
            <a:lvl1pPr>
              <a:defRPr/>
            </a:lvl1pPr>
          </a:lstStyle>
          <a:p>
            <a:r>
              <a:rPr lang="en-US" altLang="ja-JP"/>
              <a:t>Slide </a:t>
            </a:r>
            <a:fld id="{626D58F8-19DC-9744-869B-90BE1FA23FFF}" type="slidenum">
              <a:rPr lang="en-US" altLang="ja-JP"/>
              <a:pPr/>
              <a:t>‹#›</a:t>
            </a:fld>
            <a:endParaRPr lang="en-US" altLang="ja-JP"/>
          </a:p>
        </p:txBody>
      </p:sp>
    </p:spTree>
    <p:extLst>
      <p:ext uri="{BB962C8B-B14F-4D97-AF65-F5344CB8AC3E}">
        <p14:creationId xmlns:p14="http://schemas.microsoft.com/office/powerpoint/2010/main" val="311903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046CAF8-8337-AFCD-EF46-CD2BB3FC5B7D}"/>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E39B09-213B-FB91-286F-16FEB696E847}"/>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28DBBA4E-38DB-48C7-DECF-A970F8B1F77C}"/>
              </a:ext>
            </a:extLst>
          </p:cNvPr>
          <p:cNvSpPr>
            <a:spLocks noGrp="1"/>
          </p:cNvSpPr>
          <p:nvPr>
            <p:ph type="sldNum" sz="quarter" idx="12"/>
          </p:nvPr>
        </p:nvSpPr>
        <p:spPr/>
        <p:txBody>
          <a:bodyPr/>
          <a:lstStyle>
            <a:lvl1pPr>
              <a:defRPr/>
            </a:lvl1pPr>
          </a:lstStyle>
          <a:p>
            <a:r>
              <a:rPr lang="en-US" altLang="ja-JP"/>
              <a:t>Slide </a:t>
            </a:r>
            <a:fld id="{6120C5D7-7E10-5F4C-8FE3-CE87BC945102}" type="slidenum">
              <a:rPr lang="en-US" altLang="ja-JP"/>
              <a:pPr/>
              <a:t>‹#›</a:t>
            </a:fld>
            <a:endParaRPr lang="en-US" altLang="ja-JP"/>
          </a:p>
        </p:txBody>
      </p:sp>
    </p:spTree>
    <p:extLst>
      <p:ext uri="{BB962C8B-B14F-4D97-AF65-F5344CB8AC3E}">
        <p14:creationId xmlns:p14="http://schemas.microsoft.com/office/powerpoint/2010/main" val="162046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DCEF14-0175-5588-24B4-A27120416AB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7A0EE947-6269-F580-E3CB-75339F210265}"/>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98D2BD4B-4AE7-1C50-E00B-05311CE60858}"/>
              </a:ext>
            </a:extLst>
          </p:cNvPr>
          <p:cNvSpPr>
            <a:spLocks noGrp="1"/>
          </p:cNvSpPr>
          <p:nvPr>
            <p:ph type="sldNum" sz="quarter" idx="12"/>
          </p:nvPr>
        </p:nvSpPr>
        <p:spPr/>
        <p:txBody>
          <a:bodyPr/>
          <a:lstStyle>
            <a:lvl1pPr>
              <a:defRPr/>
            </a:lvl1pPr>
          </a:lstStyle>
          <a:p>
            <a:r>
              <a:rPr lang="en-US" altLang="ja-JP"/>
              <a:t>Slide </a:t>
            </a:r>
            <a:fld id="{1B8858A5-62B6-9F48-B9FB-F96DB222C215}" type="slidenum">
              <a:rPr lang="en-US" altLang="ja-JP"/>
              <a:pPr/>
              <a:t>‹#›</a:t>
            </a:fld>
            <a:endParaRPr lang="en-US" altLang="ja-JP"/>
          </a:p>
        </p:txBody>
      </p:sp>
    </p:spTree>
    <p:extLst>
      <p:ext uri="{BB962C8B-B14F-4D97-AF65-F5344CB8AC3E}">
        <p14:creationId xmlns:p14="http://schemas.microsoft.com/office/powerpoint/2010/main" val="348188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40F56F-32C8-61C0-D64F-504296F9ABAB}"/>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2E9DDCCC-A841-E1AF-133A-921960269F5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6" name="スライド番号プレースホルダー 5">
            <a:extLst>
              <a:ext uri="{FF2B5EF4-FFF2-40B4-BE49-F238E27FC236}">
                <a16:creationId xmlns:a16="http://schemas.microsoft.com/office/drawing/2014/main" id="{858D4876-024B-876A-A410-CE01158F83B5}"/>
              </a:ext>
            </a:extLst>
          </p:cNvPr>
          <p:cNvSpPr>
            <a:spLocks noGrp="1"/>
          </p:cNvSpPr>
          <p:nvPr>
            <p:ph type="sldNum" sz="quarter" idx="12"/>
          </p:nvPr>
        </p:nvSpPr>
        <p:spPr/>
        <p:txBody>
          <a:bodyPr/>
          <a:lstStyle>
            <a:lvl1pPr>
              <a:defRPr/>
            </a:lvl1pPr>
          </a:lstStyle>
          <a:p>
            <a:r>
              <a:rPr lang="en-US" altLang="ja-JP"/>
              <a:t>Slide </a:t>
            </a:r>
            <a:fld id="{BF0AAA10-A752-6745-88A6-C3D97DFD8AD7}" type="slidenum">
              <a:rPr lang="en-US" altLang="ja-JP"/>
              <a:pPr/>
              <a:t>‹#›</a:t>
            </a:fld>
            <a:endParaRPr lang="en-US" altLang="ja-JP"/>
          </a:p>
        </p:txBody>
      </p:sp>
    </p:spTree>
    <p:extLst>
      <p:ext uri="{BB962C8B-B14F-4D97-AF65-F5344CB8AC3E}">
        <p14:creationId xmlns:p14="http://schemas.microsoft.com/office/powerpoint/2010/main" val="305579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096184-65D7-76E1-694D-C1853C35192C}"/>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B2ED0EB-2BFC-F3AD-19B6-787337780343}"/>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78C4EEB4-3BA9-7F8D-17E3-2F32F113DD1A}"/>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a:extLst>
              <a:ext uri="{FF2B5EF4-FFF2-40B4-BE49-F238E27FC236}">
                <a16:creationId xmlns:a16="http://schemas.microsoft.com/office/drawing/2014/main" id="{45B6D8C8-4DA2-8407-12B4-5F545CF05F52}"/>
              </a:ext>
            </a:extLst>
          </p:cNvPr>
          <p:cNvSpPr>
            <a:spLocks noGrp="1"/>
          </p:cNvSpPr>
          <p:nvPr>
            <p:ph type="sldNum" sz="quarter" idx="12"/>
          </p:nvPr>
        </p:nvSpPr>
        <p:spPr/>
        <p:txBody>
          <a:bodyPr/>
          <a:lstStyle>
            <a:lvl1pPr>
              <a:defRPr/>
            </a:lvl1pPr>
          </a:lstStyle>
          <a:p>
            <a:r>
              <a:rPr lang="en-US" altLang="ja-JP"/>
              <a:t>Slide </a:t>
            </a:r>
            <a:fld id="{E6EAD9AA-365A-0646-B5D4-4E84495980E6}" type="slidenum">
              <a:rPr lang="en-US" altLang="ja-JP"/>
              <a:pPr/>
              <a:t>‹#›</a:t>
            </a:fld>
            <a:endParaRPr lang="en-US" altLang="ja-JP"/>
          </a:p>
        </p:txBody>
      </p:sp>
    </p:spTree>
    <p:extLst>
      <p:ext uri="{BB962C8B-B14F-4D97-AF65-F5344CB8AC3E}">
        <p14:creationId xmlns:p14="http://schemas.microsoft.com/office/powerpoint/2010/main" val="306228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ACBACF-A5B1-0BFC-BD01-5DF151F4E688}"/>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995C6B99-C6DE-D951-768B-11166232335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2D80E550-4DD4-1793-0279-ACB643C4B9CB}"/>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34CDAE46-75C5-FF5B-475E-0695843B71A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E10A4483-6174-F442-2CF9-3C0D3F187469}"/>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9651DFC8-940B-F1CD-DE0B-1C53AFBA4283}"/>
              </a:ext>
            </a:extLst>
          </p:cNvPr>
          <p:cNvSpPr>
            <a:spLocks noGrp="1"/>
          </p:cNvSpPr>
          <p:nvPr>
            <p:ph type="sldNum" sz="quarter" idx="12"/>
          </p:nvPr>
        </p:nvSpPr>
        <p:spPr/>
        <p:txBody>
          <a:bodyPr/>
          <a:lstStyle>
            <a:lvl1pPr>
              <a:defRPr/>
            </a:lvl1pPr>
          </a:lstStyle>
          <a:p>
            <a:r>
              <a:rPr lang="en-US" altLang="ja-JP"/>
              <a:t>Slide </a:t>
            </a:r>
            <a:fld id="{0CEE4C94-9204-204D-87CD-FC51A0AF40A7}" type="slidenum">
              <a:rPr lang="en-US" altLang="ja-JP"/>
              <a:pPr/>
              <a:t>‹#›</a:t>
            </a:fld>
            <a:endParaRPr lang="en-US" altLang="ja-JP"/>
          </a:p>
        </p:txBody>
      </p:sp>
    </p:spTree>
    <p:extLst>
      <p:ext uri="{BB962C8B-B14F-4D97-AF65-F5344CB8AC3E}">
        <p14:creationId xmlns:p14="http://schemas.microsoft.com/office/powerpoint/2010/main" val="258894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F3542C-E0B8-BEFE-EB2A-C92BE7831ECE}"/>
              </a:ext>
            </a:extLst>
          </p:cNvPr>
          <p:cNvSpPr>
            <a:spLocks noGrp="1"/>
          </p:cNvSpPr>
          <p:nvPr>
            <p:ph type="title"/>
          </p:nvPr>
        </p:nvSpPr>
        <p:spPr/>
        <p:txBody>
          <a:bodyPr/>
          <a:lstStyle/>
          <a:p>
            <a:r>
              <a:rPr lang="ja-JP" altLang="en-US"/>
              <a:t>マスター タイトルの書式設定</a:t>
            </a:r>
          </a:p>
        </p:txBody>
      </p:sp>
      <p:sp>
        <p:nvSpPr>
          <p:cNvPr id="5" name="スライド番号プレースホルダー 4">
            <a:extLst>
              <a:ext uri="{FF2B5EF4-FFF2-40B4-BE49-F238E27FC236}">
                <a16:creationId xmlns:a16="http://schemas.microsoft.com/office/drawing/2014/main" id="{0098DD9E-7E80-DEF2-9ADE-5723C6F5C1EF}"/>
              </a:ext>
            </a:extLst>
          </p:cNvPr>
          <p:cNvSpPr>
            <a:spLocks noGrp="1"/>
          </p:cNvSpPr>
          <p:nvPr>
            <p:ph type="sldNum" sz="quarter" idx="12"/>
          </p:nvPr>
        </p:nvSpPr>
        <p:spPr/>
        <p:txBody>
          <a:bodyPr/>
          <a:lstStyle>
            <a:lvl1pPr>
              <a:defRPr/>
            </a:lvl1pPr>
          </a:lstStyle>
          <a:p>
            <a:r>
              <a:rPr lang="en-US" altLang="ja-JP"/>
              <a:t>Slide </a:t>
            </a:r>
            <a:fld id="{D66CA464-608E-6B48-8B3D-DF44CEE0F4C2}" type="slidenum">
              <a:rPr lang="en-US" altLang="ja-JP"/>
              <a:pPr/>
              <a:t>‹#›</a:t>
            </a:fld>
            <a:endParaRPr lang="en-US" altLang="ja-JP"/>
          </a:p>
        </p:txBody>
      </p:sp>
    </p:spTree>
    <p:extLst>
      <p:ext uri="{BB962C8B-B14F-4D97-AF65-F5344CB8AC3E}">
        <p14:creationId xmlns:p14="http://schemas.microsoft.com/office/powerpoint/2010/main" val="427117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A8D0C5B-2706-1126-DE3E-A4B3F87E2ED7}"/>
              </a:ext>
            </a:extLst>
          </p:cNvPr>
          <p:cNvSpPr>
            <a:spLocks noGrp="1"/>
          </p:cNvSpPr>
          <p:nvPr>
            <p:ph type="sldNum" sz="quarter" idx="12"/>
          </p:nvPr>
        </p:nvSpPr>
        <p:spPr/>
        <p:txBody>
          <a:bodyPr/>
          <a:lstStyle>
            <a:lvl1pPr>
              <a:defRPr/>
            </a:lvl1pPr>
          </a:lstStyle>
          <a:p>
            <a:r>
              <a:rPr lang="en-US" altLang="ja-JP"/>
              <a:t>Slide </a:t>
            </a:r>
            <a:fld id="{EDB5D0AB-EE2B-034D-961D-EB7B777B7924}" type="slidenum">
              <a:rPr lang="en-US" altLang="ja-JP"/>
              <a:pPr/>
              <a:t>‹#›</a:t>
            </a:fld>
            <a:endParaRPr lang="en-US" altLang="ja-JP"/>
          </a:p>
        </p:txBody>
      </p:sp>
    </p:spTree>
    <p:extLst>
      <p:ext uri="{BB962C8B-B14F-4D97-AF65-F5344CB8AC3E}">
        <p14:creationId xmlns:p14="http://schemas.microsoft.com/office/powerpoint/2010/main" val="19512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FEABD9-9520-AE8A-CD54-C690DAAE101C}"/>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C61303E6-3547-F929-2BF6-EA70DBF0F29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B926D99D-4F75-254D-026A-F68E06DB2C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スライド番号プレースホルダー 6">
            <a:extLst>
              <a:ext uri="{FF2B5EF4-FFF2-40B4-BE49-F238E27FC236}">
                <a16:creationId xmlns:a16="http://schemas.microsoft.com/office/drawing/2014/main" id="{A3D87231-1143-F2C0-DE26-5C8F9A0C1A46}"/>
              </a:ext>
            </a:extLst>
          </p:cNvPr>
          <p:cNvSpPr>
            <a:spLocks noGrp="1"/>
          </p:cNvSpPr>
          <p:nvPr>
            <p:ph type="sldNum" sz="quarter" idx="12"/>
          </p:nvPr>
        </p:nvSpPr>
        <p:spPr/>
        <p:txBody>
          <a:bodyPr/>
          <a:lstStyle>
            <a:lvl1pPr>
              <a:defRPr/>
            </a:lvl1pPr>
          </a:lstStyle>
          <a:p>
            <a:r>
              <a:rPr lang="en-US" altLang="ja-JP"/>
              <a:t>Slide </a:t>
            </a:r>
            <a:fld id="{C5D0E9EB-DC50-874E-BA55-D8F000B50B4B}" type="slidenum">
              <a:rPr lang="en-US" altLang="ja-JP"/>
              <a:pPr/>
              <a:t>‹#›</a:t>
            </a:fld>
            <a:endParaRPr lang="en-US" altLang="ja-JP"/>
          </a:p>
        </p:txBody>
      </p:sp>
    </p:spTree>
    <p:extLst>
      <p:ext uri="{BB962C8B-B14F-4D97-AF65-F5344CB8AC3E}">
        <p14:creationId xmlns:p14="http://schemas.microsoft.com/office/powerpoint/2010/main" val="29204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068C93-24E7-D4F9-DC45-9720BF5C5394}"/>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0DCF5437-3384-325D-E554-70563C53E9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97C3687E-617A-E929-5429-EFD44D134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スライド番号プレースホルダー 6">
            <a:extLst>
              <a:ext uri="{FF2B5EF4-FFF2-40B4-BE49-F238E27FC236}">
                <a16:creationId xmlns:a16="http://schemas.microsoft.com/office/drawing/2014/main" id="{5EDFBEDD-A4A8-8EC2-1180-F71C269604A9}"/>
              </a:ext>
            </a:extLst>
          </p:cNvPr>
          <p:cNvSpPr>
            <a:spLocks noGrp="1"/>
          </p:cNvSpPr>
          <p:nvPr>
            <p:ph type="sldNum" sz="quarter" idx="12"/>
          </p:nvPr>
        </p:nvSpPr>
        <p:spPr/>
        <p:txBody>
          <a:bodyPr/>
          <a:lstStyle>
            <a:lvl1pPr>
              <a:defRPr/>
            </a:lvl1pPr>
          </a:lstStyle>
          <a:p>
            <a:r>
              <a:rPr lang="en-US" altLang="ja-JP"/>
              <a:t>Slide </a:t>
            </a:r>
            <a:fld id="{0D80AA39-9E59-4142-B738-A1C2B4812A5D}" type="slidenum">
              <a:rPr lang="en-US" altLang="ja-JP"/>
              <a:pPr/>
              <a:t>‹#›</a:t>
            </a:fld>
            <a:endParaRPr lang="en-US" altLang="ja-JP"/>
          </a:p>
        </p:txBody>
      </p:sp>
    </p:spTree>
    <p:extLst>
      <p:ext uri="{BB962C8B-B14F-4D97-AF65-F5344CB8AC3E}">
        <p14:creationId xmlns:p14="http://schemas.microsoft.com/office/powerpoint/2010/main" val="228249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9F4F17C-F0F9-A9E3-042C-A72B5145CB7D}"/>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918D6DDB-D02C-B91D-9BF2-C1A998A70A0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30" name="Rectangle 6">
            <a:extLst>
              <a:ext uri="{FF2B5EF4-FFF2-40B4-BE49-F238E27FC236}">
                <a16:creationId xmlns:a16="http://schemas.microsoft.com/office/drawing/2014/main" id="{DA3C8212-80C0-6688-3D73-021E5D970A22}"/>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34" charset="-128"/>
              </a:defRPr>
            </a:lvl1pPr>
          </a:lstStyle>
          <a:p>
            <a:r>
              <a:rPr lang="en-US" altLang="ja-JP"/>
              <a:t>Slide </a:t>
            </a:r>
            <a:fld id="{6B095015-3EB9-FD42-94F8-66C40C8C26E8}" type="slidenum">
              <a:rPr lang="en-US" altLang="ja-JP"/>
              <a:pPr/>
              <a:t>‹#›</a:t>
            </a:fld>
            <a:endParaRPr lang="en-US" altLang="ja-JP"/>
          </a:p>
        </p:txBody>
      </p:sp>
      <p:sp>
        <p:nvSpPr>
          <p:cNvPr id="1031" name="Rectangle 7">
            <a:extLst>
              <a:ext uri="{FF2B5EF4-FFF2-40B4-BE49-F238E27FC236}">
                <a16:creationId xmlns:a16="http://schemas.microsoft.com/office/drawing/2014/main" id="{E5DAA25E-4509-0F51-9763-5056D799C220}"/>
              </a:ext>
            </a:extLst>
          </p:cNvPr>
          <p:cNvSpPr>
            <a:spLocks noChangeArrowheads="1"/>
          </p:cNvSpPr>
          <p:nvPr/>
        </p:nvSpPr>
        <p:spPr bwMode="auto">
          <a:xfrm>
            <a:off x="3851920" y="394156"/>
            <a:ext cx="46062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1828800" marR="0" lvl="4" indent="0" algn="r" defTabSz="914400" rtl="0" eaLnBrk="0" fontAlgn="base" latinLnBrk="0" hangingPunct="0">
              <a:lnSpc>
                <a:spcPct val="100000"/>
              </a:lnSpc>
              <a:spcBef>
                <a:spcPct val="0"/>
              </a:spcBef>
              <a:spcAft>
                <a:spcPct val="0"/>
              </a:spcAft>
              <a:buClrTx/>
              <a:buSzTx/>
              <a:buFontTx/>
              <a:buNone/>
              <a:tabLst/>
              <a:defRPr/>
            </a:pPr>
            <a:r>
              <a:rPr lang="en-US" altLang="ja-JP" sz="1400" b="1" dirty="0">
                <a:ea typeface="ＭＳ Ｐゴシック" panose="020B0600070205080204" pitchFamily="34" charset="-128"/>
              </a:rPr>
              <a:t>doc.: IEEE 802.15-23-0145-01-006a</a:t>
            </a:r>
          </a:p>
        </p:txBody>
      </p:sp>
      <p:sp>
        <p:nvSpPr>
          <p:cNvPr id="1032" name="Line 8">
            <a:extLst>
              <a:ext uri="{FF2B5EF4-FFF2-40B4-BE49-F238E27FC236}">
                <a16:creationId xmlns:a16="http://schemas.microsoft.com/office/drawing/2014/main" id="{A96C50B1-A169-4453-EA83-5E48AB79651D}"/>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3D52DB98-6B29-EB31-DAAA-71292B7AF673}"/>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dirty="0">
                <a:ea typeface="ＭＳ Ｐゴシック" panose="020B0600070205080204" pitchFamily="34" charset="-128"/>
              </a:rPr>
              <a:t>Submission</a:t>
            </a:r>
          </a:p>
        </p:txBody>
      </p:sp>
      <p:sp>
        <p:nvSpPr>
          <p:cNvPr id="1034" name="Line 10">
            <a:extLst>
              <a:ext uri="{FF2B5EF4-FFF2-40B4-BE49-F238E27FC236}">
                <a16:creationId xmlns:a16="http://schemas.microsoft.com/office/drawing/2014/main" id="{24E3E73D-B05D-83CA-29AE-051EC568FA02}"/>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 name="Rectangle 9">
            <a:extLst>
              <a:ext uri="{FF2B5EF4-FFF2-40B4-BE49-F238E27FC236}">
                <a16:creationId xmlns:a16="http://schemas.microsoft.com/office/drawing/2014/main" id="{766F01AF-B1AB-3BEA-A9AD-B3A0AAC847A9}"/>
              </a:ext>
            </a:extLst>
          </p:cNvPr>
          <p:cNvSpPr>
            <a:spLocks noChangeArrowheads="1"/>
          </p:cNvSpPr>
          <p:nvPr userDrawn="1"/>
        </p:nvSpPr>
        <p:spPr bwMode="auto">
          <a:xfrm>
            <a:off x="5148064" y="6484694"/>
            <a:ext cx="396044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dirty="0">
                <a:ea typeface="ＭＳ Ｐゴシック" panose="020B0600070205080204" pitchFamily="34" charset="-128"/>
              </a:rPr>
              <a:t>D. </a:t>
            </a:r>
            <a:r>
              <a:rPr lang="en-US" altLang="ja-JP" dirty="0" err="1">
                <a:ea typeface="ＭＳ Ｐゴシック" panose="020B0600070205080204" pitchFamily="34" charset="-128"/>
              </a:rPr>
              <a:t>Anzai</a:t>
            </a:r>
            <a:r>
              <a:rPr lang="en-US" altLang="ja-JP" dirty="0">
                <a:ea typeface="ＭＳ Ｐゴシック" panose="020B0600070205080204" pitchFamily="34" charset="-128"/>
              </a:rPr>
              <a:t>, S. Asano, and T. Kobayashi (Nagoya Inst. Technol.)</a:t>
            </a:r>
          </a:p>
        </p:txBody>
      </p:sp>
      <p:sp>
        <p:nvSpPr>
          <p:cNvPr id="3" name="Rectangle 9">
            <a:extLst>
              <a:ext uri="{FF2B5EF4-FFF2-40B4-BE49-F238E27FC236}">
                <a16:creationId xmlns:a16="http://schemas.microsoft.com/office/drawing/2014/main" id="{F735BE5F-341E-EBAC-FA5D-A9F6336BBEAB}"/>
              </a:ext>
            </a:extLst>
          </p:cNvPr>
          <p:cNvSpPr>
            <a:spLocks noChangeArrowheads="1"/>
          </p:cNvSpPr>
          <p:nvPr userDrawn="1"/>
        </p:nvSpPr>
        <p:spPr bwMode="auto">
          <a:xfrm>
            <a:off x="713183" y="387578"/>
            <a:ext cx="107124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b="1" dirty="0">
                <a:ea typeface="ＭＳ Ｐゴシック" panose="020B0600070205080204" pitchFamily="34" charset="-128"/>
              </a:rPr>
              <a:t>May 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77F0E06-0047-67D8-4F17-F70502FE4B13}"/>
              </a:ext>
            </a:extLst>
          </p:cNvPr>
          <p:cNvSpPr>
            <a:spLocks noGrp="1"/>
          </p:cNvSpPr>
          <p:nvPr>
            <p:ph type="sldNum" sz="quarter" idx="12"/>
          </p:nvPr>
        </p:nvSpPr>
        <p:spPr/>
        <p:txBody>
          <a:bodyPr/>
          <a:lstStyle/>
          <a:p>
            <a:r>
              <a:rPr lang="en-US" altLang="ja-JP"/>
              <a:t>Slide </a:t>
            </a:r>
            <a:fld id="{EDB5D0AB-EE2B-034D-961D-EB7B777B7924}" type="slidenum">
              <a:rPr lang="en-US" altLang="ja-JP" smtClean="0"/>
              <a:pPr/>
              <a:t>1</a:t>
            </a:fld>
            <a:endParaRPr lang="en-US" altLang="ja-JP"/>
          </a:p>
        </p:txBody>
      </p:sp>
      <p:sp>
        <p:nvSpPr>
          <p:cNvPr id="6" name="Rectangle 3">
            <a:extLst>
              <a:ext uri="{FF2B5EF4-FFF2-40B4-BE49-F238E27FC236}">
                <a16:creationId xmlns:a16="http://schemas.microsoft.com/office/drawing/2014/main" id="{3C6DFB22-D771-FD97-B905-AED0FDA46260}"/>
              </a:ext>
            </a:extLst>
          </p:cNvPr>
          <p:cNvSpPr>
            <a:spLocks noChangeArrowheads="1"/>
          </p:cNvSpPr>
          <p:nvPr/>
        </p:nvSpPr>
        <p:spPr bwMode="auto">
          <a:xfrm>
            <a:off x="152400" y="609600"/>
            <a:ext cx="89916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anose="020B0600070205080204" pitchFamily="34" charset="-128"/>
              </a:rPr>
              <a:t>Project: IEEE P802.15 Working Group for Wireless Personal Area Networks (WPANs)</a:t>
            </a:r>
            <a:endParaRPr lang="en-US" altLang="ja-JP" sz="1600" b="1" dirty="0">
              <a:solidFill>
                <a:schemeClr val="tx2"/>
              </a:solidFill>
              <a:ea typeface="ＭＳ Ｐゴシック" panose="020B0600070205080204" pitchFamily="34" charset="-128"/>
            </a:endParaRPr>
          </a:p>
          <a:p>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Submission Title:</a:t>
            </a:r>
            <a:r>
              <a:rPr lang="en-US" altLang="ja-JP" sz="1600" dirty="0">
                <a:solidFill>
                  <a:schemeClr val="tx2"/>
                </a:solidFill>
                <a:ea typeface="ＭＳ Ｐゴシック" panose="020B0600070205080204" pitchFamily="34" charset="-128"/>
              </a:rPr>
              <a:t> Propagation Channel Parameters of UWB Communication Applications for Human BAN (HBAN) Use Cases</a:t>
            </a:r>
          </a:p>
          <a:p>
            <a:r>
              <a:rPr lang="en-US" altLang="ja-JP" sz="1600" b="1" dirty="0">
                <a:solidFill>
                  <a:schemeClr val="tx2"/>
                </a:solidFill>
                <a:ea typeface="ＭＳ Ｐゴシック" panose="020B0600070205080204" pitchFamily="34" charset="-128"/>
              </a:rPr>
              <a:t>Date Submitted: </a:t>
            </a:r>
            <a:r>
              <a:rPr lang="en-US" altLang="ja-JP" sz="1600" dirty="0">
                <a:solidFill>
                  <a:schemeClr val="tx2"/>
                </a:solidFill>
                <a:ea typeface="ＭＳ Ｐゴシック" panose="020B0600070205080204" pitchFamily="34" charset="-128"/>
              </a:rPr>
              <a:t>May 16th, 2023</a:t>
            </a:r>
          </a:p>
          <a:p>
            <a:r>
              <a:rPr lang="en-US" altLang="ja-JP" sz="1600" b="1" dirty="0">
                <a:solidFill>
                  <a:schemeClr val="tx2"/>
                </a:solidFill>
                <a:ea typeface="ＭＳ Ｐゴシック" panose="020B0600070205080204" pitchFamily="34" charset="-128"/>
              </a:rPr>
              <a:t>Source:</a:t>
            </a:r>
            <a:r>
              <a:rPr lang="en-US" altLang="ja-JP" sz="1600" dirty="0">
                <a:solidFill>
                  <a:schemeClr val="tx2"/>
                </a:solidFill>
                <a:ea typeface="ＭＳ Ｐゴシック" panose="020B0600070205080204" pitchFamily="34" charset="-128"/>
              </a:rPr>
              <a:t> Daisuke </a:t>
            </a:r>
            <a:r>
              <a:rPr lang="en-US" altLang="ja-JP" sz="1600" dirty="0" err="1">
                <a:solidFill>
                  <a:schemeClr val="tx2"/>
                </a:solidFill>
                <a:ea typeface="ＭＳ Ｐゴシック" panose="020B0600070205080204" pitchFamily="34" charset="-128"/>
              </a:rPr>
              <a:t>Anzai</a:t>
            </a:r>
            <a:r>
              <a:rPr lang="en-US" altLang="ja-JP" sz="1600" dirty="0">
                <a:solidFill>
                  <a:schemeClr val="tx2"/>
                </a:solidFill>
                <a:ea typeface="ＭＳ Ｐゴシック" panose="020B0600070205080204" pitchFamily="34" charset="-128"/>
              </a:rPr>
              <a:t>, </a:t>
            </a:r>
            <a:r>
              <a:rPr lang="en-US" altLang="ja-JP" sz="1600" dirty="0" err="1">
                <a:solidFill>
                  <a:schemeClr val="tx2"/>
                </a:solidFill>
                <a:ea typeface="ＭＳ Ｐゴシック" panose="020B0600070205080204" pitchFamily="34" charset="-128"/>
              </a:rPr>
              <a:t>Sho</a:t>
            </a:r>
            <a:r>
              <a:rPr lang="en-US" altLang="ja-JP" sz="1600" dirty="0">
                <a:solidFill>
                  <a:schemeClr val="tx2"/>
                </a:solidFill>
                <a:ea typeface="ＭＳ Ｐゴシック" panose="020B0600070205080204" pitchFamily="34" charset="-128"/>
              </a:rPr>
              <a:t> Asano</a:t>
            </a:r>
            <a:r>
              <a:rPr lang="en-US" altLang="ja-JP" sz="1600" kern="0" dirty="0">
                <a:latin typeface="Times New Roman"/>
                <a:ea typeface="ＭＳ Ｐゴシック" panose="020B0600070205080204" pitchFamily="34" charset="-128"/>
                <a:cs typeface="Times New Roman"/>
                <a:sym typeface="Times New Roman"/>
              </a:rPr>
              <a:t>, Takumi Kobayashi</a:t>
            </a:r>
            <a:endParaRPr lang="en-US" altLang="ja-JP" sz="1600" dirty="0">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Company:</a:t>
            </a:r>
            <a:r>
              <a:rPr lang="en-US" altLang="ja-JP" sz="1600" dirty="0">
                <a:solidFill>
                  <a:schemeClr val="tx2"/>
                </a:solidFill>
                <a:ea typeface="ＭＳ Ｐゴシック" panose="020B0600070205080204" pitchFamily="34" charset="-128"/>
              </a:rPr>
              <a:t> Nagoya Institute of Technology (NIT), Japan</a:t>
            </a:r>
          </a:p>
          <a:p>
            <a:r>
              <a:rPr lang="en-US" altLang="ja-JP" sz="1600" b="1" dirty="0">
                <a:solidFill>
                  <a:schemeClr val="tx2"/>
                </a:solidFill>
                <a:ea typeface="ＭＳ Ｐゴシック" panose="020B0600070205080204" pitchFamily="34" charset="-128"/>
              </a:rPr>
              <a:t>Address:</a:t>
            </a:r>
            <a:r>
              <a:rPr lang="en-US" altLang="ja-JP" sz="1600" dirty="0">
                <a:solidFill>
                  <a:schemeClr val="tx2"/>
                </a:solidFill>
                <a:ea typeface="ＭＳ Ｐゴシック" panose="020B0600070205080204" pitchFamily="34" charset="-128"/>
              </a:rPr>
              <a:t> </a:t>
            </a:r>
            <a:r>
              <a:rPr lang="en-US" altLang="ja-JP" sz="1600" dirty="0" err="1">
                <a:solidFill>
                  <a:schemeClr val="tx2"/>
                </a:solidFill>
                <a:ea typeface="ＭＳ Ｐゴシック" panose="020B0600070205080204" pitchFamily="34" charset="-128"/>
              </a:rPr>
              <a:t>Gokiso-cho</a:t>
            </a:r>
            <a:r>
              <a:rPr lang="en-US" altLang="ja-JP" sz="1600" dirty="0">
                <a:solidFill>
                  <a:schemeClr val="tx2"/>
                </a:solidFill>
                <a:ea typeface="ＭＳ Ｐゴシック" panose="020B0600070205080204" pitchFamily="34" charset="-128"/>
              </a:rPr>
              <a:t>, Showa-</a:t>
            </a:r>
            <a:r>
              <a:rPr lang="en-US" altLang="ja-JP" sz="1600" dirty="0" err="1">
                <a:solidFill>
                  <a:schemeClr val="tx2"/>
                </a:solidFill>
                <a:ea typeface="ＭＳ Ｐゴシック" panose="020B0600070205080204" pitchFamily="34" charset="-128"/>
              </a:rPr>
              <a:t>ku</a:t>
            </a:r>
            <a:r>
              <a:rPr lang="en-US" altLang="ja-JP" sz="1600" dirty="0">
                <a:solidFill>
                  <a:schemeClr val="tx2"/>
                </a:solidFill>
                <a:ea typeface="ＭＳ Ｐゴシック" panose="020B0600070205080204" pitchFamily="34" charset="-128"/>
              </a:rPr>
              <a:t>, Nagoya, 466-8555, Japan</a:t>
            </a:r>
          </a:p>
          <a:p>
            <a:r>
              <a:rPr lang="en-US" altLang="ja-JP" sz="1600" b="1" dirty="0">
                <a:solidFill>
                  <a:schemeClr val="tx2"/>
                </a:solidFill>
                <a:ea typeface="ＭＳ Ｐゴシック" panose="020B0600070205080204" pitchFamily="34" charset="-128"/>
              </a:rPr>
              <a:t>Voice:</a:t>
            </a:r>
            <a:r>
              <a:rPr lang="en-US" altLang="ja-JP" sz="1600" dirty="0">
                <a:solidFill>
                  <a:schemeClr val="tx2"/>
                </a:solidFill>
                <a:ea typeface="ＭＳ Ｐゴシック" panose="020B0600070205080204" pitchFamily="34" charset="-128"/>
              </a:rPr>
              <a:t> +81-52-735-5389, FAX: +81-52-735-5389, </a:t>
            </a:r>
            <a:r>
              <a:rPr lang="en-US" altLang="ja-JP" sz="1600" b="1" dirty="0">
                <a:solidFill>
                  <a:schemeClr val="tx2"/>
                </a:solidFill>
                <a:ea typeface="ＭＳ Ｐゴシック" panose="020B0600070205080204" pitchFamily="34" charset="-128"/>
              </a:rPr>
              <a:t>E-Mail: </a:t>
            </a:r>
            <a:r>
              <a:rPr lang="en-US" altLang="ja-JP" sz="1600" dirty="0" err="1">
                <a:solidFill>
                  <a:schemeClr val="tx2"/>
                </a:solidFill>
                <a:ea typeface="ＭＳ Ｐゴシック" panose="020B0600070205080204" pitchFamily="34" charset="-128"/>
              </a:rPr>
              <a:t>anzai@nitech.ac.jp</a:t>
            </a:r>
            <a:endParaRPr lang="en-US" altLang="ja-JP" sz="1600"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Re:</a:t>
            </a:r>
            <a:r>
              <a:rPr lang="en-US" altLang="ja-JP" sz="1600" dirty="0">
                <a:solidFill>
                  <a:schemeClr val="tx2"/>
                </a:solidFill>
                <a:ea typeface="ＭＳ Ｐゴシック" panose="020B0600070205080204" pitchFamily="34" charset="-128"/>
              </a:rPr>
              <a:t> In response to call for technical contributions</a:t>
            </a:r>
            <a:r>
              <a:rPr lang="en-US" altLang="ja-JP" dirty="0">
                <a:solidFill>
                  <a:schemeClr val="accent2"/>
                </a:solidFill>
                <a:ea typeface="ＭＳ Ｐゴシック" panose="020B0600070205080204" pitchFamily="34" charset="-128"/>
              </a:rPr>
              <a:t>	</a:t>
            </a:r>
            <a:endParaRPr lang="en-US" altLang="ja-JP"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Abstract:</a:t>
            </a:r>
            <a:r>
              <a:rPr lang="en-US" altLang="ja-JP" sz="1600" dirty="0">
                <a:solidFill>
                  <a:schemeClr val="tx2"/>
                </a:solidFill>
                <a:ea typeface="ＭＳ Ｐゴシック" panose="020B0600070205080204" pitchFamily="34" charset="-128"/>
              </a:rPr>
              <a:t>	This provides of fundamental propagation channel parameters including path loss characteristics for UWB communication applications for BCI use case.</a:t>
            </a:r>
          </a:p>
          <a:p>
            <a:pPr>
              <a:spcBef>
                <a:spcPts val="600"/>
              </a:spcBef>
              <a:spcAft>
                <a:spcPts val="600"/>
              </a:spcAft>
            </a:pPr>
            <a:r>
              <a:rPr lang="en-US" altLang="ja-JP" sz="1600" b="1" dirty="0">
                <a:solidFill>
                  <a:schemeClr val="tx2"/>
                </a:solidFill>
                <a:ea typeface="ＭＳ Ｐゴシック" panose="020B0600070205080204" pitchFamily="34" charset="-128"/>
              </a:rPr>
              <a:t>Purpose: </a:t>
            </a:r>
            <a:r>
              <a:rPr lang="en-US" altLang="ja-JP" sz="1600" dirty="0">
                <a:solidFill>
                  <a:schemeClr val="tx2"/>
                </a:solidFill>
                <a:ea typeface="ＭＳ Ｐゴシック" panose="020B0600070205080204" pitchFamily="34" charset="-128"/>
              </a:rPr>
              <a:t>Material for discussion in P802.15.6a TG corresponding to comments in EC Meeting</a:t>
            </a:r>
          </a:p>
          <a:p>
            <a:r>
              <a:rPr lang="en-US" altLang="ja-JP" sz="1600" b="1" dirty="0">
                <a:solidFill>
                  <a:schemeClr val="tx2"/>
                </a:solidFill>
                <a:ea typeface="ＭＳ Ｐゴシック" panose="020B0600070205080204" pitchFamily="34" charset="-128"/>
              </a:rPr>
              <a:t>Notice:</a:t>
            </a:r>
            <a:r>
              <a:rPr lang="en-US" altLang="ja-JP" sz="1600" dirty="0">
                <a:solidFill>
                  <a:schemeClr val="tx2"/>
                </a:solidFill>
                <a:ea typeface="ＭＳ Ｐゴシック" panose="020B0600070205080204" pitchFamily="34"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panose="020B0600070205080204" pitchFamily="34" charset="-128"/>
              </a:rPr>
              <a:t>Release:</a:t>
            </a:r>
            <a:r>
              <a:rPr lang="en-US" altLang="ja-JP" sz="1600" dirty="0">
                <a:solidFill>
                  <a:schemeClr val="tx2"/>
                </a:solidFill>
                <a:ea typeface="ＭＳ Ｐゴシック" panose="020B0600070205080204" pitchFamily="34" charset="-128"/>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06964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836A38-2F9A-0183-A7F8-31C6B5F38E9B}"/>
              </a:ext>
            </a:extLst>
          </p:cNvPr>
          <p:cNvSpPr>
            <a:spLocks noGrp="1"/>
          </p:cNvSpPr>
          <p:nvPr>
            <p:ph type="title"/>
          </p:nvPr>
        </p:nvSpPr>
        <p:spPr/>
        <p:txBody>
          <a:bodyPr/>
          <a:lstStyle/>
          <a:p>
            <a:r>
              <a:rPr kumimoji="1" lang="en-US" altLang="ja-JP" dirty="0"/>
              <a:t>Path loss characteristics (Sensor #10)</a:t>
            </a:r>
            <a:endParaRPr kumimoji="1" lang="ja-JP" altLang="en-US"/>
          </a:p>
        </p:txBody>
      </p:sp>
      <p:sp>
        <p:nvSpPr>
          <p:cNvPr id="6" name="スライド番号プレースホルダー 5">
            <a:extLst>
              <a:ext uri="{FF2B5EF4-FFF2-40B4-BE49-F238E27FC236}">
                <a16:creationId xmlns:a16="http://schemas.microsoft.com/office/drawing/2014/main" id="{1AE832A0-DA14-12FD-03B2-243325A4DCD4}"/>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10</a:t>
            </a:fld>
            <a:endParaRPr lang="en-US" altLang="ja-JP"/>
          </a:p>
        </p:txBody>
      </p:sp>
      <p:pic>
        <p:nvPicPr>
          <p:cNvPr id="3" name="図 2">
            <a:extLst>
              <a:ext uri="{FF2B5EF4-FFF2-40B4-BE49-F238E27FC236}">
                <a16:creationId xmlns:a16="http://schemas.microsoft.com/office/drawing/2014/main" id="{C001F38F-EEAF-FE31-3968-55C665FDDB10}"/>
              </a:ext>
            </a:extLst>
          </p:cNvPr>
          <p:cNvPicPr>
            <a:picLocks noChangeAspect="1"/>
          </p:cNvPicPr>
          <p:nvPr/>
        </p:nvPicPr>
        <p:blipFill>
          <a:blip r:embed="rId2"/>
          <a:stretch>
            <a:fillRect/>
          </a:stretch>
        </p:blipFill>
        <p:spPr>
          <a:xfrm>
            <a:off x="46445" y="2276872"/>
            <a:ext cx="8807282" cy="3378135"/>
          </a:xfrm>
          <a:prstGeom prst="rect">
            <a:avLst/>
          </a:prstGeom>
        </p:spPr>
      </p:pic>
      <p:sp>
        <p:nvSpPr>
          <p:cNvPr id="4" name="テキスト ボックス 3">
            <a:extLst>
              <a:ext uri="{FF2B5EF4-FFF2-40B4-BE49-F238E27FC236}">
                <a16:creationId xmlns:a16="http://schemas.microsoft.com/office/drawing/2014/main" id="{33D6A4B0-A788-3C23-813A-02EC310CDC4F}"/>
              </a:ext>
            </a:extLst>
          </p:cNvPr>
          <p:cNvSpPr txBox="1"/>
          <p:nvPr/>
        </p:nvSpPr>
        <p:spPr>
          <a:xfrm>
            <a:off x="3543427" y="2215897"/>
            <a:ext cx="1813317" cy="276999"/>
          </a:xfrm>
          <a:prstGeom prst="rect">
            <a:avLst/>
          </a:prstGeom>
          <a:noFill/>
        </p:spPr>
        <p:txBody>
          <a:bodyPr wrap="none" rtlCol="0">
            <a:spAutoFit/>
          </a:bodyPr>
          <a:lstStyle/>
          <a:p>
            <a:r>
              <a:rPr kumimoji="1" lang="en-US" altLang="ja-JP" dirty="0"/>
              <a:t>Forward antenna direction</a:t>
            </a:r>
            <a:endParaRPr kumimoji="1" lang="ja-JP" altLang="en-US"/>
          </a:p>
        </p:txBody>
      </p:sp>
    </p:spTree>
    <p:extLst>
      <p:ext uri="{BB962C8B-B14F-4D97-AF65-F5344CB8AC3E}">
        <p14:creationId xmlns:p14="http://schemas.microsoft.com/office/powerpoint/2010/main" val="2490652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2A71BF-66D0-BB9B-F29B-B08CE691BF75}"/>
              </a:ext>
            </a:extLst>
          </p:cNvPr>
          <p:cNvSpPr>
            <a:spLocks noGrp="1"/>
          </p:cNvSpPr>
          <p:nvPr>
            <p:ph type="title"/>
          </p:nvPr>
        </p:nvSpPr>
        <p:spPr/>
        <p:txBody>
          <a:bodyPr/>
          <a:lstStyle/>
          <a:p>
            <a:r>
              <a:rPr kumimoji="1" lang="en-US" altLang="ja-JP" dirty="0"/>
              <a:t>Path loss characteristics (Sensor #22)</a:t>
            </a:r>
            <a:endParaRPr kumimoji="1" lang="ja-JP" altLang="en-US"/>
          </a:p>
        </p:txBody>
      </p:sp>
      <p:sp>
        <p:nvSpPr>
          <p:cNvPr id="6" name="スライド番号プレースホルダー 5">
            <a:extLst>
              <a:ext uri="{FF2B5EF4-FFF2-40B4-BE49-F238E27FC236}">
                <a16:creationId xmlns:a16="http://schemas.microsoft.com/office/drawing/2014/main" id="{84526F32-F872-2CFC-15FD-49597D9FF4FD}"/>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11</a:t>
            </a:fld>
            <a:endParaRPr lang="en-US" altLang="ja-JP"/>
          </a:p>
        </p:txBody>
      </p:sp>
      <p:pic>
        <p:nvPicPr>
          <p:cNvPr id="3" name="図 2">
            <a:extLst>
              <a:ext uri="{FF2B5EF4-FFF2-40B4-BE49-F238E27FC236}">
                <a16:creationId xmlns:a16="http://schemas.microsoft.com/office/drawing/2014/main" id="{8401B970-B5F1-BA69-7EF3-AC637FE886E5}"/>
              </a:ext>
            </a:extLst>
          </p:cNvPr>
          <p:cNvPicPr>
            <a:picLocks noChangeAspect="1"/>
          </p:cNvPicPr>
          <p:nvPr/>
        </p:nvPicPr>
        <p:blipFill>
          <a:blip r:embed="rId2"/>
          <a:stretch>
            <a:fillRect/>
          </a:stretch>
        </p:blipFill>
        <p:spPr>
          <a:xfrm>
            <a:off x="107504" y="2204864"/>
            <a:ext cx="8635818" cy="3312368"/>
          </a:xfrm>
          <a:prstGeom prst="rect">
            <a:avLst/>
          </a:prstGeom>
        </p:spPr>
      </p:pic>
      <p:sp>
        <p:nvSpPr>
          <p:cNvPr id="4" name="テキスト ボックス 3">
            <a:extLst>
              <a:ext uri="{FF2B5EF4-FFF2-40B4-BE49-F238E27FC236}">
                <a16:creationId xmlns:a16="http://schemas.microsoft.com/office/drawing/2014/main" id="{90903277-6351-81A8-DAEA-B0FAE5B0E74B}"/>
              </a:ext>
            </a:extLst>
          </p:cNvPr>
          <p:cNvSpPr txBox="1"/>
          <p:nvPr/>
        </p:nvSpPr>
        <p:spPr>
          <a:xfrm>
            <a:off x="3543427" y="2143889"/>
            <a:ext cx="1813317" cy="276999"/>
          </a:xfrm>
          <a:prstGeom prst="rect">
            <a:avLst/>
          </a:prstGeom>
          <a:noFill/>
        </p:spPr>
        <p:txBody>
          <a:bodyPr wrap="none" rtlCol="0">
            <a:spAutoFit/>
          </a:bodyPr>
          <a:lstStyle/>
          <a:p>
            <a:r>
              <a:rPr kumimoji="1" lang="en-US" altLang="ja-JP" dirty="0"/>
              <a:t>Forward antenna direction</a:t>
            </a:r>
            <a:endParaRPr kumimoji="1" lang="ja-JP" altLang="en-US"/>
          </a:p>
        </p:txBody>
      </p:sp>
    </p:spTree>
    <p:extLst>
      <p:ext uri="{BB962C8B-B14F-4D97-AF65-F5344CB8AC3E}">
        <p14:creationId xmlns:p14="http://schemas.microsoft.com/office/powerpoint/2010/main" val="2405497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BDACC2-B373-DA15-C8A4-DB17099D4742}"/>
              </a:ext>
            </a:extLst>
          </p:cNvPr>
          <p:cNvSpPr>
            <a:spLocks noGrp="1"/>
          </p:cNvSpPr>
          <p:nvPr>
            <p:ph type="title"/>
          </p:nvPr>
        </p:nvSpPr>
        <p:spPr/>
        <p:txBody>
          <a:bodyPr/>
          <a:lstStyle/>
          <a:p>
            <a:r>
              <a:rPr kumimoji="1" lang="en-US" altLang="ja-JP" sz="3200" dirty="0"/>
              <a:t>Distance characteristics (Human head, BCI)</a:t>
            </a:r>
            <a:endParaRPr kumimoji="1" lang="ja-JP" altLang="en-US" sz="3200"/>
          </a:p>
        </p:txBody>
      </p:sp>
      <p:sp>
        <p:nvSpPr>
          <p:cNvPr id="6" name="スライド番号プレースホルダー 5">
            <a:extLst>
              <a:ext uri="{FF2B5EF4-FFF2-40B4-BE49-F238E27FC236}">
                <a16:creationId xmlns:a16="http://schemas.microsoft.com/office/drawing/2014/main" id="{B02E9397-A5F4-364E-DF0A-DD728C9E190F}"/>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12</a:t>
            </a:fld>
            <a:endParaRPr lang="en-US" altLang="ja-JP"/>
          </a:p>
        </p:txBody>
      </p: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308EF496-6909-F1D7-F507-3016B964A678}"/>
                  </a:ext>
                </a:extLst>
              </p:cNvPr>
              <p:cNvSpPr txBox="1"/>
              <p:nvPr/>
            </p:nvSpPr>
            <p:spPr>
              <a:xfrm>
                <a:off x="5399129" y="2244659"/>
                <a:ext cx="3601617" cy="708720"/>
              </a:xfrm>
              <a:prstGeom prst="rect">
                <a:avLst/>
              </a:prstGeom>
              <a:noFill/>
            </p:spPr>
            <p:txBody>
              <a:bodyPr wrap="square" rtlCol="0">
                <a:spAutoFit/>
              </a:bodyPr>
              <a:lstStyle/>
              <a:p>
                <a:pP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kumimoji="1" lang="en-US" altLang="ja-JP" sz="1800" i="1" smtClean="0">
                              <a:solidFill>
                                <a:prstClr val="black"/>
                              </a:solidFill>
                              <a:latin typeface="Cambria Math" panose="02040503050406030204" pitchFamily="18" charset="0"/>
                            </a:rPr>
                          </m:ctrlPr>
                        </m:sSubPr>
                        <m:e>
                          <m:r>
                            <a:rPr kumimoji="1" lang="en-US" altLang="ja-JP" sz="1800" i="1" smtClean="0">
                              <a:solidFill>
                                <a:prstClr val="black"/>
                              </a:solidFill>
                              <a:latin typeface="Cambria Math" panose="02040503050406030204" pitchFamily="18" charset="0"/>
                            </a:rPr>
                            <m:t>𝑃𝐿</m:t>
                          </m:r>
                        </m:e>
                        <m:sub>
                          <m:r>
                            <m:rPr>
                              <m:sty m:val="p"/>
                            </m:rPr>
                            <a:rPr kumimoji="1" lang="en-US" altLang="ja-JP" sz="1800" smtClean="0">
                              <a:solidFill>
                                <a:prstClr val="black"/>
                              </a:solidFill>
                              <a:latin typeface="Cambria Math" panose="02040503050406030204" pitchFamily="18" charset="0"/>
                            </a:rPr>
                            <m:t>dB</m:t>
                          </m:r>
                        </m:sub>
                      </m:sSub>
                      <m:r>
                        <a:rPr kumimoji="1" lang="en-US" altLang="ja-JP" sz="1800" i="1" smtClean="0">
                          <a:solidFill>
                            <a:prstClr val="black"/>
                          </a:solidFill>
                          <a:latin typeface="Cambria Math" panose="02040503050406030204" pitchFamily="18" charset="0"/>
                        </a:rPr>
                        <m:t>=</m:t>
                      </m:r>
                      <m:sSub>
                        <m:sSubPr>
                          <m:ctrlPr>
                            <a:rPr kumimoji="1" lang="en-US" altLang="ja-JP" sz="1800" i="1">
                              <a:solidFill>
                                <a:prstClr val="black"/>
                              </a:solidFill>
                              <a:latin typeface="Cambria Math" panose="02040503050406030204" pitchFamily="18" charset="0"/>
                            </a:rPr>
                          </m:ctrlPr>
                        </m:sSubPr>
                        <m:e>
                          <m:r>
                            <a:rPr kumimoji="1" lang="en-US" altLang="ja-JP" sz="1800" i="1">
                              <a:solidFill>
                                <a:prstClr val="black"/>
                              </a:solidFill>
                              <a:latin typeface="Cambria Math" panose="02040503050406030204" pitchFamily="18" charset="0"/>
                            </a:rPr>
                            <m:t>𝑃𝐿</m:t>
                          </m:r>
                        </m:e>
                        <m:sub>
                          <m:r>
                            <a:rPr kumimoji="1" lang="en-US" altLang="ja-JP" sz="1800" i="1" smtClean="0">
                              <a:solidFill>
                                <a:prstClr val="black"/>
                              </a:solidFill>
                              <a:latin typeface="Cambria Math" panose="02040503050406030204" pitchFamily="18" charset="0"/>
                            </a:rPr>
                            <m:t>0,</m:t>
                          </m:r>
                          <m:r>
                            <m:rPr>
                              <m:sty m:val="p"/>
                            </m:rPr>
                            <a:rPr kumimoji="1" lang="en-US" altLang="ja-JP" sz="1800">
                              <a:solidFill>
                                <a:prstClr val="black"/>
                              </a:solidFill>
                              <a:latin typeface="Cambria Math" panose="02040503050406030204" pitchFamily="18" charset="0"/>
                            </a:rPr>
                            <m:t>dB</m:t>
                          </m:r>
                        </m:sub>
                      </m:sSub>
                      <m:r>
                        <a:rPr kumimoji="1" lang="en-US" altLang="ja-JP" sz="1800" i="1" smtClean="0">
                          <a:solidFill>
                            <a:prstClr val="black"/>
                          </a:solidFill>
                          <a:latin typeface="Cambria Math" panose="02040503050406030204" pitchFamily="18" charset="0"/>
                        </a:rPr>
                        <m:t>+10</m:t>
                      </m:r>
                      <m:r>
                        <a:rPr kumimoji="1" lang="en-US" altLang="ja-JP" sz="1800" i="1" smtClean="0">
                          <a:solidFill>
                            <a:prstClr val="black"/>
                          </a:solidFill>
                          <a:latin typeface="Cambria Math" panose="02040503050406030204" pitchFamily="18" charset="0"/>
                        </a:rPr>
                        <m:t>𝑛</m:t>
                      </m:r>
                      <m:func>
                        <m:funcPr>
                          <m:ctrlPr>
                            <a:rPr kumimoji="1" lang="en-US" altLang="ja-JP" sz="1800" i="1" smtClean="0">
                              <a:solidFill>
                                <a:prstClr val="black"/>
                              </a:solidFill>
                              <a:latin typeface="Cambria Math" panose="02040503050406030204" pitchFamily="18" charset="0"/>
                            </a:rPr>
                          </m:ctrlPr>
                        </m:funcPr>
                        <m:fName>
                          <m:sSub>
                            <m:sSubPr>
                              <m:ctrlPr>
                                <a:rPr kumimoji="1" lang="en-US" altLang="ja-JP" sz="1800" i="1" smtClean="0">
                                  <a:solidFill>
                                    <a:prstClr val="black"/>
                                  </a:solidFill>
                                  <a:latin typeface="Cambria Math" panose="02040503050406030204" pitchFamily="18" charset="0"/>
                                </a:rPr>
                              </m:ctrlPr>
                            </m:sSubPr>
                            <m:e>
                              <m:r>
                                <m:rPr>
                                  <m:sty m:val="p"/>
                                </m:rPr>
                                <a:rPr kumimoji="1" lang="en-US" altLang="ja-JP" sz="1800" smtClean="0">
                                  <a:solidFill>
                                    <a:prstClr val="black"/>
                                  </a:solidFill>
                                  <a:latin typeface="Cambria Math" panose="02040503050406030204" pitchFamily="18" charset="0"/>
                                </a:rPr>
                                <m:t>log</m:t>
                              </m:r>
                            </m:e>
                            <m:sub>
                              <m:r>
                                <a:rPr kumimoji="1" lang="en-US" altLang="ja-JP" sz="1800" i="1" smtClean="0">
                                  <a:solidFill>
                                    <a:prstClr val="black"/>
                                  </a:solidFill>
                                  <a:latin typeface="Cambria Math" panose="02040503050406030204" pitchFamily="18" charset="0"/>
                                </a:rPr>
                                <m:t>10</m:t>
                              </m:r>
                            </m:sub>
                          </m:sSub>
                        </m:fName>
                        <m:e>
                          <m:d>
                            <m:dPr>
                              <m:begChr m:val="["/>
                              <m:endChr m:val="]"/>
                              <m:ctrlPr>
                                <a:rPr kumimoji="1" lang="en-US" altLang="ja-JP" sz="1800" i="1" smtClean="0">
                                  <a:solidFill>
                                    <a:prstClr val="black"/>
                                  </a:solidFill>
                                  <a:latin typeface="Cambria Math" panose="02040503050406030204" pitchFamily="18" charset="0"/>
                                </a:rPr>
                              </m:ctrlPr>
                            </m:dPr>
                            <m:e>
                              <m:f>
                                <m:fPr>
                                  <m:ctrlPr>
                                    <a:rPr kumimoji="1" lang="en-US" altLang="ja-JP" sz="1800" i="1" smtClean="0">
                                      <a:solidFill>
                                        <a:prstClr val="black"/>
                                      </a:solidFill>
                                      <a:latin typeface="Cambria Math" panose="02040503050406030204" pitchFamily="18" charset="0"/>
                                    </a:rPr>
                                  </m:ctrlPr>
                                </m:fPr>
                                <m:num>
                                  <m:r>
                                    <a:rPr kumimoji="1" lang="en-US" altLang="ja-JP" sz="1800" i="1" smtClean="0">
                                      <a:solidFill>
                                        <a:prstClr val="black"/>
                                      </a:solidFill>
                                      <a:latin typeface="Cambria Math" panose="02040503050406030204" pitchFamily="18" charset="0"/>
                                    </a:rPr>
                                    <m:t>𝑑</m:t>
                                  </m:r>
                                </m:num>
                                <m:den>
                                  <m:sSub>
                                    <m:sSubPr>
                                      <m:ctrlPr>
                                        <a:rPr kumimoji="1" lang="en-US" altLang="ja-JP" sz="1800" i="1" smtClean="0">
                                          <a:solidFill>
                                            <a:prstClr val="black"/>
                                          </a:solidFill>
                                          <a:latin typeface="Cambria Math" panose="02040503050406030204" pitchFamily="18" charset="0"/>
                                        </a:rPr>
                                      </m:ctrlPr>
                                    </m:sSubPr>
                                    <m:e>
                                      <m:r>
                                        <a:rPr kumimoji="1" lang="en-US" altLang="ja-JP" sz="1800" i="1" smtClean="0">
                                          <a:solidFill>
                                            <a:prstClr val="black"/>
                                          </a:solidFill>
                                          <a:latin typeface="Cambria Math" panose="02040503050406030204" pitchFamily="18" charset="0"/>
                                        </a:rPr>
                                        <m:t>𝑑</m:t>
                                      </m:r>
                                    </m:e>
                                    <m:sub>
                                      <m:r>
                                        <a:rPr kumimoji="1" lang="en-US" altLang="ja-JP" sz="1800" i="1" smtClean="0">
                                          <a:solidFill>
                                            <a:prstClr val="black"/>
                                          </a:solidFill>
                                          <a:latin typeface="Cambria Math" panose="02040503050406030204" pitchFamily="18" charset="0"/>
                                        </a:rPr>
                                        <m:t>0</m:t>
                                      </m:r>
                                    </m:sub>
                                  </m:sSub>
                                </m:den>
                              </m:f>
                            </m:e>
                          </m:d>
                        </m:e>
                      </m:func>
                    </m:oMath>
                  </m:oMathPara>
                </a14:m>
                <a:endParaRPr kumimoji="1" lang="ja-JP" altLang="en-US" sz="1800" dirty="0">
                  <a:solidFill>
                    <a:prstClr val="black"/>
                  </a:solidFill>
                  <a:latin typeface="Times New Roman"/>
                  <a:ea typeface="ＭＳ Ｐゴシック" panose="020B0600070205080204" pitchFamily="34" charset="-128"/>
                </a:endParaRPr>
              </a:p>
            </p:txBody>
          </p:sp>
        </mc:Choice>
        <mc:Fallback xmlns="">
          <p:sp>
            <p:nvSpPr>
              <p:cNvPr id="12" name="テキスト ボックス 11">
                <a:extLst>
                  <a:ext uri="{FF2B5EF4-FFF2-40B4-BE49-F238E27FC236}">
                    <a16:creationId xmlns:a16="http://schemas.microsoft.com/office/drawing/2014/main" id="{308EF496-6909-F1D7-F507-3016B964A678}"/>
                  </a:ext>
                </a:extLst>
              </p:cNvPr>
              <p:cNvSpPr txBox="1">
                <a:spLocks noRot="1" noChangeAspect="1" noMove="1" noResize="1" noEditPoints="1" noAdjustHandles="1" noChangeArrowheads="1" noChangeShapeType="1" noTextEdit="1"/>
              </p:cNvSpPr>
              <p:nvPr/>
            </p:nvSpPr>
            <p:spPr>
              <a:xfrm>
                <a:off x="5399129" y="2244659"/>
                <a:ext cx="3601617" cy="708720"/>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A6B73379-C76E-9B77-F40B-02CE1FC641C2}"/>
                  </a:ext>
                </a:extLst>
              </p:cNvPr>
              <p:cNvSpPr txBox="1"/>
              <p:nvPr/>
            </p:nvSpPr>
            <p:spPr>
              <a:xfrm>
                <a:off x="7595415" y="4840398"/>
                <a:ext cx="1548585" cy="369332"/>
              </a:xfrm>
              <a:prstGeom prst="rect">
                <a:avLst/>
              </a:prstGeom>
              <a:noFill/>
            </p:spPr>
            <p:txBody>
              <a:bodyPr wrap="square" rtlCol="0">
                <a:spAutoFit/>
              </a:bodyPr>
              <a:lstStyle/>
              <a:p>
                <a:pPr defTabSz="457200" eaLnBrk="1" fontAlgn="auto" hangingPunct="1">
                  <a:spcBef>
                    <a:spcPts val="0"/>
                  </a:spcBef>
                  <a:spcAft>
                    <a:spcPts val="0"/>
                  </a:spcAft>
                </a:pPr>
                <a14:m>
                  <m:oMath xmlns:m="http://schemas.openxmlformats.org/officeDocument/2006/math">
                    <m:sSub>
                      <m:sSubPr>
                        <m:ctrlPr>
                          <a:rPr kumimoji="1" lang="en-US" altLang="ja-JP" sz="1800" b="0" i="1" smtClean="0">
                            <a:solidFill>
                              <a:prstClr val="black"/>
                            </a:solidFill>
                            <a:latin typeface="Cambria Math" panose="02040503050406030204" pitchFamily="18" charset="0"/>
                            <a:ea typeface="ＭＳ Ｐゴシック" panose="020B0600070205080204" pitchFamily="34" charset="-128"/>
                          </a:rPr>
                        </m:ctrlPr>
                      </m:sSubPr>
                      <m:e>
                        <m:r>
                          <a:rPr kumimoji="1" lang="en-US" altLang="ja-JP" sz="1800" b="0" i="1" smtClean="0">
                            <a:solidFill>
                              <a:prstClr val="black"/>
                            </a:solidFill>
                            <a:latin typeface="Cambria Math" panose="02040503050406030204" pitchFamily="18" charset="0"/>
                            <a:ea typeface="ＭＳ Ｐゴシック" panose="020B0600070205080204" pitchFamily="34" charset="-128"/>
                          </a:rPr>
                          <m:t>𝑑</m:t>
                        </m:r>
                      </m:e>
                      <m:sub>
                        <m:r>
                          <a:rPr kumimoji="1" lang="en-US" altLang="ja-JP" sz="1800" b="0" i="1" smtClean="0">
                            <a:solidFill>
                              <a:prstClr val="black"/>
                            </a:solidFill>
                            <a:latin typeface="Cambria Math" panose="02040503050406030204" pitchFamily="18" charset="0"/>
                            <a:ea typeface="ＭＳ Ｐゴシック" panose="020B0600070205080204" pitchFamily="34" charset="-128"/>
                          </a:rPr>
                          <m:t>0</m:t>
                        </m:r>
                      </m:sub>
                    </m:sSub>
                    <m:r>
                      <a:rPr kumimoji="1" lang="en-US" altLang="ja-JP" sz="1800" b="0" i="1" smtClean="0">
                        <a:solidFill>
                          <a:prstClr val="black"/>
                        </a:solidFill>
                        <a:latin typeface="Cambria Math" panose="02040503050406030204" pitchFamily="18" charset="0"/>
                        <a:ea typeface="ＭＳ Ｐゴシック" panose="020B0600070205080204" pitchFamily="34" charset="-128"/>
                      </a:rPr>
                      <m:t>=10</m:t>
                    </m:r>
                  </m:oMath>
                </a14:m>
                <a:r>
                  <a:rPr kumimoji="1" lang="en-US" altLang="ja-JP" sz="1800" dirty="0">
                    <a:solidFill>
                      <a:prstClr val="black"/>
                    </a:solidFill>
                    <a:latin typeface="Times New Roman"/>
                    <a:ea typeface="ＭＳ Ｐゴシック" panose="020B0600070205080204" pitchFamily="34" charset="-128"/>
                  </a:rPr>
                  <a:t> mm</a:t>
                </a:r>
                <a:endParaRPr kumimoji="1" lang="ja-JP" altLang="en-US" sz="1800" dirty="0">
                  <a:solidFill>
                    <a:prstClr val="black"/>
                  </a:solidFill>
                  <a:latin typeface="Times New Roman"/>
                  <a:ea typeface="ＭＳ Ｐゴシック" panose="020B0600070205080204" pitchFamily="34" charset="-128"/>
                </a:endParaRPr>
              </a:p>
            </p:txBody>
          </p:sp>
        </mc:Choice>
        <mc:Fallback xmlns="">
          <p:sp>
            <p:nvSpPr>
              <p:cNvPr id="14" name="テキスト ボックス 13">
                <a:extLst>
                  <a:ext uri="{FF2B5EF4-FFF2-40B4-BE49-F238E27FC236}">
                    <a16:creationId xmlns:a16="http://schemas.microsoft.com/office/drawing/2014/main" id="{A6B73379-C76E-9B77-F40B-02CE1FC641C2}"/>
                  </a:ext>
                </a:extLst>
              </p:cNvPr>
              <p:cNvSpPr txBox="1">
                <a:spLocks noRot="1" noChangeAspect="1" noMove="1" noResize="1" noEditPoints="1" noAdjustHandles="1" noChangeArrowheads="1" noChangeShapeType="1" noTextEdit="1"/>
              </p:cNvSpPr>
              <p:nvPr/>
            </p:nvSpPr>
            <p:spPr>
              <a:xfrm>
                <a:off x="7595415" y="4840398"/>
                <a:ext cx="1548585" cy="369332"/>
              </a:xfrm>
              <a:prstGeom prst="rect">
                <a:avLst/>
              </a:prstGeom>
              <a:blipFill>
                <a:blip r:embed="rId3"/>
                <a:stretch>
                  <a:fillRect t="-6667" b="-23333"/>
                </a:stretch>
              </a:blipFill>
            </p:spPr>
            <p:txBody>
              <a:bodyPr/>
              <a:lstStyle/>
              <a:p>
                <a:r>
                  <a:rPr lang="ja-JP" altLang="en-US">
                    <a:noFill/>
                  </a:rPr>
                  <a:t> </a:t>
                </a:r>
              </a:p>
            </p:txBody>
          </p:sp>
        </mc:Fallback>
      </mc:AlternateContent>
      <p:pic>
        <p:nvPicPr>
          <p:cNvPr id="3" name="図 2">
            <a:extLst>
              <a:ext uri="{FF2B5EF4-FFF2-40B4-BE49-F238E27FC236}">
                <a16:creationId xmlns:a16="http://schemas.microsoft.com/office/drawing/2014/main" id="{3EADE07C-3126-38C1-01AB-6217E08BBB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2392610"/>
            <a:ext cx="5306381" cy="3183829"/>
          </a:xfrm>
          <a:prstGeom prst="rect">
            <a:avLst/>
          </a:prstGeom>
        </p:spPr>
      </p:pic>
      <mc:AlternateContent xmlns:mc="http://schemas.openxmlformats.org/markup-compatibility/2006" xmlns:a14="http://schemas.microsoft.com/office/drawing/2010/main">
        <mc:Choice Requires="a14">
          <p:graphicFrame>
            <p:nvGraphicFramePr>
              <p:cNvPr id="7" name="表 6">
                <a:extLst>
                  <a:ext uri="{FF2B5EF4-FFF2-40B4-BE49-F238E27FC236}">
                    <a16:creationId xmlns:a16="http://schemas.microsoft.com/office/drawing/2014/main" id="{93767EB4-CEA7-B162-C80F-E031E244069A}"/>
                  </a:ext>
                </a:extLst>
              </p:cNvPr>
              <p:cNvGraphicFramePr>
                <a:graphicFrameLocks noGrp="1"/>
              </p:cNvGraphicFramePr>
              <p:nvPr/>
            </p:nvGraphicFramePr>
            <p:xfrm>
              <a:off x="5220072" y="3126027"/>
              <a:ext cx="3816423" cy="1716994"/>
            </p:xfrm>
            <a:graphic>
              <a:graphicData uri="http://schemas.openxmlformats.org/drawingml/2006/table">
                <a:tbl>
                  <a:tblPr/>
                  <a:tblGrid>
                    <a:gridCol w="1299925">
                      <a:extLst>
                        <a:ext uri="{9D8B030D-6E8A-4147-A177-3AD203B41FA5}">
                          <a16:colId xmlns:a16="http://schemas.microsoft.com/office/drawing/2014/main" val="3248908148"/>
                        </a:ext>
                      </a:extLst>
                    </a:gridCol>
                    <a:gridCol w="811907">
                      <a:extLst>
                        <a:ext uri="{9D8B030D-6E8A-4147-A177-3AD203B41FA5}">
                          <a16:colId xmlns:a16="http://schemas.microsoft.com/office/drawing/2014/main" val="3828101512"/>
                        </a:ext>
                      </a:extLst>
                    </a:gridCol>
                    <a:gridCol w="663755">
                      <a:extLst>
                        <a:ext uri="{9D8B030D-6E8A-4147-A177-3AD203B41FA5}">
                          <a16:colId xmlns:a16="http://schemas.microsoft.com/office/drawing/2014/main" val="2442230470"/>
                        </a:ext>
                      </a:extLst>
                    </a:gridCol>
                    <a:gridCol w="1040836">
                      <a:extLst>
                        <a:ext uri="{9D8B030D-6E8A-4147-A177-3AD203B41FA5}">
                          <a16:colId xmlns:a16="http://schemas.microsoft.com/office/drawing/2014/main" val="4047235252"/>
                        </a:ext>
                      </a:extLst>
                    </a:gridCol>
                  </a:tblGrid>
                  <a:tr h="327670">
                    <a:tc>
                      <a:txBody>
                        <a:bodyPr/>
                        <a:lstStyle/>
                        <a:p>
                          <a:pPr algn="ctr" fontAlgn="t"/>
                          <a:r>
                            <a:rPr lang="en-US" sz="1600" b="0" i="0" u="none" strike="noStrike" dirty="0">
                              <a:solidFill>
                                <a:srgbClr val="000000"/>
                              </a:solidFill>
                              <a:effectLst/>
                              <a:latin typeface="Times New Roman" panose="02020603050405020304" pitchFamily="18" charset="0"/>
                              <a:ea typeface="游ゴシック" panose="020B0400000000000000" pitchFamily="50" charset="-128"/>
                            </a:rPr>
                            <a:t>Directions</a:t>
                          </a:r>
                        </a:p>
                      </a:txBody>
                      <a:tcPr marL="20674" marR="20674" marT="20674"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PL</a:t>
                          </a:r>
                          <a:r>
                            <a:rPr lang="en-US" sz="1600" b="0" i="0" u="none" strike="noStrike" baseline="-50000" dirty="0">
                              <a:solidFill>
                                <a:srgbClr val="000000"/>
                              </a:solidFill>
                              <a:effectLst/>
                              <a:latin typeface="Times New Roman" panose="02020603050405020304" pitchFamily="18" charset="0"/>
                              <a:ea typeface="游ゴシック" panose="020B0400000000000000" pitchFamily="50" charset="-128"/>
                            </a:rPr>
                            <a:t>0</a:t>
                          </a:r>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p>
                      </a:txBody>
                      <a:tcPr marL="16539" marR="16539" marT="16539"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n</a:t>
                          </a:r>
                        </a:p>
                      </a:txBody>
                      <a:tcPr marL="16539" marR="16539" marT="16539"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14:m>
                            <m:oMath xmlns:m="http://schemas.openxmlformats.org/officeDocument/2006/math">
                              <m:sSub>
                                <m:sSubPr>
                                  <m:ctrlPr>
                                    <a:rPr lang="en-US" sz="1600" b="0" i="1" u="none" strike="noStrike" smtClean="0">
                                      <a:solidFill>
                                        <a:srgbClr val="000000"/>
                                      </a:solidFill>
                                      <a:effectLst/>
                                      <a:latin typeface="Cambria Math" panose="02040503050406030204" pitchFamily="18" charset="0"/>
                                      <a:ea typeface="游ゴシック" panose="020B0400000000000000" pitchFamily="50" charset="-128"/>
                                    </a:rPr>
                                  </m:ctrlPr>
                                </m:sSubPr>
                                <m:e>
                                  <m:r>
                                    <a:rPr lang="en-US" sz="1600" b="0" i="1" u="none" strike="noStrike" smtClean="0">
                                      <a:solidFill>
                                        <a:srgbClr val="000000"/>
                                      </a:solidFill>
                                      <a:effectLst/>
                                      <a:latin typeface="Cambria Math" panose="02040503050406030204" pitchFamily="18" charset="0"/>
                                      <a:ea typeface="游ゴシック" panose="020B0400000000000000" pitchFamily="50" charset="-128"/>
                                    </a:rPr>
                                    <m:t>𝜎</m:t>
                                  </m:r>
                                </m:e>
                                <m:sub>
                                  <m:r>
                                    <a:rPr lang="en-US" sz="1600" b="0" i="1" u="none" strike="noStrike" smtClean="0">
                                      <a:solidFill>
                                        <a:srgbClr val="000000"/>
                                      </a:solidFill>
                                      <a:effectLst/>
                                      <a:latin typeface="Cambria Math" panose="02040503050406030204" pitchFamily="18" charset="0"/>
                                      <a:ea typeface="游ゴシック" panose="020B0400000000000000" pitchFamily="50" charset="-128"/>
                                    </a:rPr>
                                    <m:t>𝑠</m:t>
                                  </m:r>
                                </m:sub>
                              </m:sSub>
                            </m:oMath>
                          </a14:m>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endParaRPr lang="en-US" sz="1600" b="0" i="1" u="none" strike="noStrike" dirty="0">
                            <a:solidFill>
                              <a:srgbClr val="000000"/>
                            </a:solidFill>
                            <a:effectLst/>
                            <a:latin typeface="Times New Roman" panose="02020603050405020304" pitchFamily="18" charset="0"/>
                            <a:ea typeface="游ゴシック" panose="020B0400000000000000" pitchFamily="50" charset="-128"/>
                          </a:endParaRPr>
                        </a:p>
                      </a:txBody>
                      <a:tcPr marL="20674" marR="20674" marT="20674"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8326398"/>
                      </a:ext>
                    </a:extLst>
                  </a:tr>
                  <a:tr h="475296">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x</a:t>
                          </a:r>
                        </a:p>
                      </a:txBody>
                      <a:tcPr marL="20674" marR="20674" marT="206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24.84</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3.84</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9.52</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252226"/>
                      </a:ext>
                    </a:extLst>
                  </a:tr>
                  <a:tr h="457014">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y</a:t>
                          </a:r>
                        </a:p>
                      </a:txBody>
                      <a:tcPr marL="20674" marR="20674" marT="20674"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3.78</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6.80</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7.27</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541568428"/>
                      </a:ext>
                    </a:extLst>
                  </a:tr>
                  <a:tr h="457014">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z</a:t>
                          </a:r>
                        </a:p>
                      </a:txBody>
                      <a:tcPr marL="20674" marR="20674" marT="206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3.73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6.03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9.31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0074038"/>
                      </a:ext>
                    </a:extLst>
                  </a:tr>
                </a:tbl>
              </a:graphicData>
            </a:graphic>
          </p:graphicFrame>
        </mc:Choice>
        <mc:Fallback xmlns="">
          <p:graphicFrame>
            <p:nvGraphicFramePr>
              <p:cNvPr id="7" name="表 6">
                <a:extLst>
                  <a:ext uri="{FF2B5EF4-FFF2-40B4-BE49-F238E27FC236}">
                    <a16:creationId xmlns:a16="http://schemas.microsoft.com/office/drawing/2014/main" id="{93767EB4-CEA7-B162-C80F-E031E244069A}"/>
                  </a:ext>
                </a:extLst>
              </p:cNvPr>
              <p:cNvGraphicFramePr>
                <a:graphicFrameLocks noGrp="1"/>
              </p:cNvGraphicFramePr>
              <p:nvPr>
                <p:extLst>
                  <p:ext uri="{D42A27DB-BD31-4B8C-83A1-F6EECF244321}">
                    <p14:modId xmlns:p14="http://schemas.microsoft.com/office/powerpoint/2010/main" val="441265069"/>
                  </p:ext>
                </p:extLst>
              </p:nvPr>
            </p:nvGraphicFramePr>
            <p:xfrm>
              <a:off x="5220072" y="3126027"/>
              <a:ext cx="3816423" cy="1716994"/>
            </p:xfrm>
            <a:graphic>
              <a:graphicData uri="http://schemas.openxmlformats.org/drawingml/2006/table">
                <a:tbl>
                  <a:tblPr/>
                  <a:tblGrid>
                    <a:gridCol w="1299925">
                      <a:extLst>
                        <a:ext uri="{9D8B030D-6E8A-4147-A177-3AD203B41FA5}">
                          <a16:colId xmlns:a16="http://schemas.microsoft.com/office/drawing/2014/main" val="3248908148"/>
                        </a:ext>
                      </a:extLst>
                    </a:gridCol>
                    <a:gridCol w="811907">
                      <a:extLst>
                        <a:ext uri="{9D8B030D-6E8A-4147-A177-3AD203B41FA5}">
                          <a16:colId xmlns:a16="http://schemas.microsoft.com/office/drawing/2014/main" val="3828101512"/>
                        </a:ext>
                      </a:extLst>
                    </a:gridCol>
                    <a:gridCol w="663755">
                      <a:extLst>
                        <a:ext uri="{9D8B030D-6E8A-4147-A177-3AD203B41FA5}">
                          <a16:colId xmlns:a16="http://schemas.microsoft.com/office/drawing/2014/main" val="2442230470"/>
                        </a:ext>
                      </a:extLst>
                    </a:gridCol>
                    <a:gridCol w="1040836">
                      <a:extLst>
                        <a:ext uri="{9D8B030D-6E8A-4147-A177-3AD203B41FA5}">
                          <a16:colId xmlns:a16="http://schemas.microsoft.com/office/drawing/2014/main" val="4047235252"/>
                        </a:ext>
                      </a:extLst>
                    </a:gridCol>
                  </a:tblGrid>
                  <a:tr h="327670">
                    <a:tc>
                      <a:txBody>
                        <a:bodyPr/>
                        <a:lstStyle/>
                        <a:p>
                          <a:pPr algn="ctr" fontAlgn="t"/>
                          <a:r>
                            <a:rPr lang="en-US" sz="1600" b="0" i="0" u="none" strike="noStrike" dirty="0">
                              <a:solidFill>
                                <a:srgbClr val="000000"/>
                              </a:solidFill>
                              <a:effectLst/>
                              <a:latin typeface="Times New Roman" panose="02020603050405020304" pitchFamily="18" charset="0"/>
                              <a:ea typeface="游ゴシック" panose="020B0400000000000000" pitchFamily="50" charset="-128"/>
                            </a:rPr>
                            <a:t>Directions</a:t>
                          </a:r>
                        </a:p>
                      </a:txBody>
                      <a:tcPr marL="20674" marR="20674" marT="20674"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PL</a:t>
                          </a:r>
                          <a:r>
                            <a:rPr lang="en-US" sz="1600" b="0" i="0" u="none" strike="noStrike" baseline="-50000" dirty="0">
                              <a:solidFill>
                                <a:srgbClr val="000000"/>
                              </a:solidFill>
                              <a:effectLst/>
                              <a:latin typeface="Times New Roman" panose="02020603050405020304" pitchFamily="18" charset="0"/>
                              <a:ea typeface="游ゴシック" panose="020B0400000000000000" pitchFamily="50" charset="-128"/>
                            </a:rPr>
                            <a:t>0</a:t>
                          </a:r>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p>
                      </a:txBody>
                      <a:tcPr marL="16539" marR="16539" marT="16539"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n</a:t>
                          </a:r>
                        </a:p>
                      </a:txBody>
                      <a:tcPr marL="16539" marR="16539" marT="16539"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endParaRPr lang="ja-JP"/>
                        </a:p>
                      </a:txBody>
                      <a:tcPr marL="20674" marR="20674" marT="20674"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blipFill>
                          <a:blip r:embed="rId5"/>
                          <a:stretch>
                            <a:fillRect l="-268293" t="-15385" r="-1220" b="-430769"/>
                          </a:stretch>
                        </a:blipFill>
                      </a:tcPr>
                    </a:tc>
                    <a:extLst>
                      <a:ext uri="{0D108BD9-81ED-4DB2-BD59-A6C34878D82A}">
                        <a16:rowId xmlns:a16="http://schemas.microsoft.com/office/drawing/2014/main" val="2608326398"/>
                      </a:ext>
                    </a:extLst>
                  </a:tr>
                  <a:tr h="475296">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x</a:t>
                          </a:r>
                        </a:p>
                      </a:txBody>
                      <a:tcPr marL="20674" marR="20674" marT="206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24.84</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3.84</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9.52</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252226"/>
                      </a:ext>
                    </a:extLst>
                  </a:tr>
                  <a:tr h="457014">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y</a:t>
                          </a:r>
                        </a:p>
                      </a:txBody>
                      <a:tcPr marL="20674" marR="20674" marT="20674"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3.78</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6.80</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7.27</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541568428"/>
                      </a:ext>
                    </a:extLst>
                  </a:tr>
                  <a:tr h="457014">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z</a:t>
                          </a:r>
                        </a:p>
                      </a:txBody>
                      <a:tcPr marL="20674" marR="20674" marT="206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3.73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6.03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9.31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0074038"/>
                      </a:ext>
                    </a:extLst>
                  </a:tr>
                </a:tbl>
              </a:graphicData>
            </a:graphic>
          </p:graphicFrame>
        </mc:Fallback>
      </mc:AlternateContent>
      <p:sp>
        <p:nvSpPr>
          <p:cNvPr id="4" name="テキスト ボックス 3">
            <a:extLst>
              <a:ext uri="{FF2B5EF4-FFF2-40B4-BE49-F238E27FC236}">
                <a16:creationId xmlns:a16="http://schemas.microsoft.com/office/drawing/2014/main" id="{6EB8FC75-FF6E-D8F7-00CE-F249216B57C5}"/>
              </a:ext>
            </a:extLst>
          </p:cNvPr>
          <p:cNvSpPr txBox="1"/>
          <p:nvPr/>
        </p:nvSpPr>
        <p:spPr>
          <a:xfrm>
            <a:off x="3275856" y="2287905"/>
            <a:ext cx="1813317" cy="276999"/>
          </a:xfrm>
          <a:prstGeom prst="rect">
            <a:avLst/>
          </a:prstGeom>
          <a:noFill/>
        </p:spPr>
        <p:txBody>
          <a:bodyPr wrap="none" rtlCol="0">
            <a:spAutoFit/>
          </a:bodyPr>
          <a:lstStyle/>
          <a:p>
            <a:r>
              <a:rPr kumimoji="1" lang="en-US" altLang="ja-JP" dirty="0"/>
              <a:t>Forward antenna direction</a:t>
            </a:r>
            <a:endParaRPr kumimoji="1" lang="ja-JP" altLang="en-US"/>
          </a:p>
        </p:txBody>
      </p:sp>
    </p:spTree>
    <p:extLst>
      <p:ext uri="{BB962C8B-B14F-4D97-AF65-F5344CB8AC3E}">
        <p14:creationId xmlns:p14="http://schemas.microsoft.com/office/powerpoint/2010/main" val="1622766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8F8C076-B26F-9A7D-1BB1-64E0D1B32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1839" y="4149080"/>
            <a:ext cx="3776363" cy="2314800"/>
          </a:xfrm>
          <a:prstGeom prst="rect">
            <a:avLst/>
          </a:prstGeom>
        </p:spPr>
      </p:pic>
      <p:sp>
        <p:nvSpPr>
          <p:cNvPr id="2" name="タイトル 1">
            <a:extLst>
              <a:ext uri="{FF2B5EF4-FFF2-40B4-BE49-F238E27FC236}">
                <a16:creationId xmlns:a16="http://schemas.microsoft.com/office/drawing/2014/main" id="{3932262E-2397-965B-5D42-1B350511E5BE}"/>
              </a:ext>
            </a:extLst>
          </p:cNvPr>
          <p:cNvSpPr>
            <a:spLocks noGrp="1"/>
          </p:cNvSpPr>
          <p:nvPr>
            <p:ph type="title"/>
          </p:nvPr>
        </p:nvSpPr>
        <p:spPr/>
        <p:txBody>
          <a:bodyPr/>
          <a:lstStyle/>
          <a:p>
            <a:r>
              <a:rPr kumimoji="1" lang="en-US" altLang="ja-JP" dirty="0"/>
              <a:t>Log-normal </a:t>
            </a:r>
            <a:r>
              <a:rPr lang="en-US" altLang="ja-JP" dirty="0"/>
              <a:t>d</a:t>
            </a:r>
            <a:r>
              <a:rPr kumimoji="1" lang="en-US" altLang="ja-JP" dirty="0"/>
              <a:t>istribution</a:t>
            </a:r>
            <a:br>
              <a:rPr kumimoji="1" lang="en-US" altLang="ja-JP" dirty="0"/>
            </a:br>
            <a:r>
              <a:rPr kumimoji="1" lang="en-US" altLang="ja-JP" dirty="0"/>
              <a:t> (</a:t>
            </a:r>
            <a:r>
              <a:rPr lang="en-US" altLang="ja-JP" dirty="0"/>
              <a:t>H</a:t>
            </a:r>
            <a:r>
              <a:rPr kumimoji="1" lang="en-US" altLang="ja-JP" sz="3600" dirty="0"/>
              <a:t>uman head, BCI</a:t>
            </a:r>
            <a:r>
              <a:rPr kumimoji="1" lang="en-US" altLang="ja-JP" dirty="0"/>
              <a:t>)</a:t>
            </a:r>
            <a:endParaRPr kumimoji="1" lang="ja-JP" altLang="en-US"/>
          </a:p>
        </p:txBody>
      </p:sp>
      <p:sp>
        <p:nvSpPr>
          <p:cNvPr id="6" name="スライド番号プレースホルダー 5">
            <a:extLst>
              <a:ext uri="{FF2B5EF4-FFF2-40B4-BE49-F238E27FC236}">
                <a16:creationId xmlns:a16="http://schemas.microsoft.com/office/drawing/2014/main" id="{3E05F4FC-1DEC-82A2-7247-047CA04EE90C}"/>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13</a:t>
            </a:fld>
            <a:endParaRPr lang="en-US" altLang="ja-JP"/>
          </a:p>
        </p:txBody>
      </p:sp>
      <p:pic>
        <p:nvPicPr>
          <p:cNvPr id="8" name="図 7">
            <a:extLst>
              <a:ext uri="{FF2B5EF4-FFF2-40B4-BE49-F238E27FC236}">
                <a16:creationId xmlns:a16="http://schemas.microsoft.com/office/drawing/2014/main" id="{BFCF9BC5-8A91-ADE4-C534-4EB634F10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1844824"/>
            <a:ext cx="3776582" cy="2314933"/>
          </a:xfrm>
          <a:prstGeom prst="rect">
            <a:avLst/>
          </a:prstGeom>
        </p:spPr>
      </p:pic>
      <p:pic>
        <p:nvPicPr>
          <p:cNvPr id="9" name="図 8">
            <a:extLst>
              <a:ext uri="{FF2B5EF4-FFF2-40B4-BE49-F238E27FC236}">
                <a16:creationId xmlns:a16="http://schemas.microsoft.com/office/drawing/2014/main" id="{4E1BB822-0FA7-7D77-2FB2-CCF5133628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694" y="1844825"/>
            <a:ext cx="3772290" cy="2314933"/>
          </a:xfrm>
          <a:prstGeom prst="rect">
            <a:avLst/>
          </a:prstGeom>
        </p:spPr>
      </p:pic>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477689F9-5049-E8E8-C7FD-29BF5B46504A}"/>
                  </a:ext>
                </a:extLst>
              </p:cNvPr>
              <p:cNvSpPr txBox="1"/>
              <p:nvPr/>
            </p:nvSpPr>
            <p:spPr>
              <a:xfrm>
                <a:off x="3347864" y="1999873"/>
                <a:ext cx="872226" cy="276999"/>
              </a:xfrm>
              <a:prstGeom prst="rect">
                <a:avLst/>
              </a:prstGeom>
              <a:noFill/>
            </p:spPr>
            <p:txBody>
              <a:bodyPr wrap="none" rtlCol="0">
                <a:spAutoFit/>
              </a:bodyPr>
              <a:lstStyle/>
              <a:p>
                <a14:m>
                  <m:oMath xmlns:m="http://schemas.openxmlformats.org/officeDocument/2006/math">
                    <m:r>
                      <a:rPr kumimoji="1" lang="en-US" altLang="ja-JP" b="0" i="1" smtClean="0">
                        <a:latin typeface="Cambria Math" panose="02040503050406030204" pitchFamily="18" charset="0"/>
                      </a:rPr>
                      <m:t>𝑥</m:t>
                    </m:r>
                  </m:oMath>
                </a14:m>
                <a:r>
                  <a:rPr kumimoji="1" lang="en-US" altLang="ja-JP" dirty="0"/>
                  <a:t>-direction</a:t>
                </a:r>
                <a:endParaRPr kumimoji="1" lang="ja-JP" altLang="en-US"/>
              </a:p>
            </p:txBody>
          </p:sp>
        </mc:Choice>
        <mc:Fallback xmlns="">
          <p:sp>
            <p:nvSpPr>
              <p:cNvPr id="12" name="テキスト ボックス 11">
                <a:extLst>
                  <a:ext uri="{FF2B5EF4-FFF2-40B4-BE49-F238E27FC236}">
                    <a16:creationId xmlns:a16="http://schemas.microsoft.com/office/drawing/2014/main" id="{477689F9-5049-E8E8-C7FD-29BF5B46504A}"/>
                  </a:ext>
                </a:extLst>
              </p:cNvPr>
              <p:cNvSpPr txBox="1">
                <a:spLocks noRot="1" noChangeAspect="1" noMove="1" noResize="1" noEditPoints="1" noAdjustHandles="1" noChangeArrowheads="1" noChangeShapeType="1" noTextEdit="1"/>
              </p:cNvSpPr>
              <p:nvPr/>
            </p:nvSpPr>
            <p:spPr>
              <a:xfrm>
                <a:off x="3347864" y="1999873"/>
                <a:ext cx="872226" cy="276999"/>
              </a:xfrm>
              <a:prstGeom prst="rect">
                <a:avLst/>
              </a:prstGeom>
              <a:blipFill>
                <a:blip r:embed="rId5"/>
                <a:stretch>
                  <a:fillRect b="-173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4741D96D-B95A-8C53-DF2F-0189CCCB2EC1}"/>
                  </a:ext>
                </a:extLst>
              </p:cNvPr>
              <p:cNvSpPr txBox="1"/>
              <p:nvPr/>
            </p:nvSpPr>
            <p:spPr>
              <a:xfrm>
                <a:off x="7092280" y="1999872"/>
                <a:ext cx="862737" cy="276999"/>
              </a:xfrm>
              <a:prstGeom prst="rect">
                <a:avLst/>
              </a:prstGeom>
              <a:noFill/>
            </p:spPr>
            <p:txBody>
              <a:bodyPr wrap="none" rtlCol="0">
                <a:spAutoFit/>
              </a:bodyPr>
              <a:lstStyle/>
              <a:p>
                <a14:m>
                  <m:oMath xmlns:m="http://schemas.openxmlformats.org/officeDocument/2006/math">
                    <m:r>
                      <m:rPr>
                        <m:sty m:val="p"/>
                      </m:rPr>
                      <a:rPr kumimoji="1" lang="en-US" altLang="ja-JP" b="0" i="0" smtClean="0">
                        <a:latin typeface="Cambria Math" panose="02040503050406030204" pitchFamily="18" charset="0"/>
                      </a:rPr>
                      <m:t>y</m:t>
                    </m:r>
                  </m:oMath>
                </a14:m>
                <a:r>
                  <a:rPr kumimoji="1" lang="en-US" altLang="ja-JP" dirty="0"/>
                  <a:t>-direction</a:t>
                </a:r>
                <a:endParaRPr kumimoji="1" lang="ja-JP" altLang="en-US"/>
              </a:p>
            </p:txBody>
          </p:sp>
        </mc:Choice>
        <mc:Fallback xmlns="">
          <p:sp>
            <p:nvSpPr>
              <p:cNvPr id="13" name="テキスト ボックス 12">
                <a:extLst>
                  <a:ext uri="{FF2B5EF4-FFF2-40B4-BE49-F238E27FC236}">
                    <a16:creationId xmlns:a16="http://schemas.microsoft.com/office/drawing/2014/main" id="{4741D96D-B95A-8C53-DF2F-0189CCCB2EC1}"/>
                  </a:ext>
                </a:extLst>
              </p:cNvPr>
              <p:cNvSpPr txBox="1">
                <a:spLocks noRot="1" noChangeAspect="1" noMove="1" noResize="1" noEditPoints="1" noAdjustHandles="1" noChangeArrowheads="1" noChangeShapeType="1" noTextEdit="1"/>
              </p:cNvSpPr>
              <p:nvPr/>
            </p:nvSpPr>
            <p:spPr>
              <a:xfrm>
                <a:off x="7092280" y="1999872"/>
                <a:ext cx="862737" cy="276999"/>
              </a:xfrm>
              <a:prstGeom prst="rect">
                <a:avLst/>
              </a:prstGeom>
              <a:blipFill>
                <a:blip r:embed="rId6"/>
                <a:stretch>
                  <a:fillRect b="-173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E51CCDB4-EECF-B290-D5EF-603879EEF090}"/>
                  </a:ext>
                </a:extLst>
              </p:cNvPr>
              <p:cNvSpPr txBox="1"/>
              <p:nvPr/>
            </p:nvSpPr>
            <p:spPr>
              <a:xfrm>
                <a:off x="5220072" y="4304129"/>
                <a:ext cx="856325" cy="276999"/>
              </a:xfrm>
              <a:prstGeom prst="rect">
                <a:avLst/>
              </a:prstGeom>
              <a:noFill/>
            </p:spPr>
            <p:txBody>
              <a:bodyPr wrap="none" rtlCol="0">
                <a:spAutoFit/>
              </a:bodyPr>
              <a:lstStyle/>
              <a:p>
                <a14:m>
                  <m:oMath xmlns:m="http://schemas.openxmlformats.org/officeDocument/2006/math">
                    <m:r>
                      <m:rPr>
                        <m:sty m:val="p"/>
                      </m:rPr>
                      <a:rPr kumimoji="1" lang="en-US" altLang="ja-JP" b="0" i="0" smtClean="0">
                        <a:latin typeface="Cambria Math" panose="02040503050406030204" pitchFamily="18" charset="0"/>
                      </a:rPr>
                      <m:t>z</m:t>
                    </m:r>
                  </m:oMath>
                </a14:m>
                <a:r>
                  <a:rPr kumimoji="1" lang="en-US" altLang="ja-JP" dirty="0"/>
                  <a:t>-direction</a:t>
                </a:r>
                <a:endParaRPr kumimoji="1" lang="ja-JP" altLang="en-US"/>
              </a:p>
            </p:txBody>
          </p:sp>
        </mc:Choice>
        <mc:Fallback xmlns="">
          <p:sp>
            <p:nvSpPr>
              <p:cNvPr id="16" name="テキスト ボックス 15">
                <a:extLst>
                  <a:ext uri="{FF2B5EF4-FFF2-40B4-BE49-F238E27FC236}">
                    <a16:creationId xmlns:a16="http://schemas.microsoft.com/office/drawing/2014/main" id="{E51CCDB4-EECF-B290-D5EF-603879EEF090}"/>
                  </a:ext>
                </a:extLst>
              </p:cNvPr>
              <p:cNvSpPr txBox="1">
                <a:spLocks noRot="1" noChangeAspect="1" noMove="1" noResize="1" noEditPoints="1" noAdjustHandles="1" noChangeArrowheads="1" noChangeShapeType="1" noTextEdit="1"/>
              </p:cNvSpPr>
              <p:nvPr/>
            </p:nvSpPr>
            <p:spPr>
              <a:xfrm>
                <a:off x="5220072" y="4304129"/>
                <a:ext cx="856325" cy="276999"/>
              </a:xfrm>
              <a:prstGeom prst="rect">
                <a:avLst/>
              </a:prstGeom>
              <a:blipFill>
                <a:blip r:embed="rId7"/>
                <a:stretch>
                  <a:fillRect b="-17391"/>
                </a:stretch>
              </a:blipFill>
            </p:spPr>
            <p:txBody>
              <a:bodyPr/>
              <a:lstStyle/>
              <a:p>
                <a:r>
                  <a:rPr lang="ja-JP" altLang="en-US">
                    <a:noFill/>
                  </a:rPr>
                  <a:t> </a:t>
                </a:r>
              </a:p>
            </p:txBody>
          </p:sp>
        </mc:Fallback>
      </mc:AlternateContent>
      <p:sp>
        <p:nvSpPr>
          <p:cNvPr id="4" name="テキスト ボックス 3">
            <a:extLst>
              <a:ext uri="{FF2B5EF4-FFF2-40B4-BE49-F238E27FC236}">
                <a16:creationId xmlns:a16="http://schemas.microsoft.com/office/drawing/2014/main" id="{CD367D26-1523-F548-D063-0E34047CFB06}"/>
              </a:ext>
            </a:extLst>
          </p:cNvPr>
          <p:cNvSpPr txBox="1"/>
          <p:nvPr/>
        </p:nvSpPr>
        <p:spPr>
          <a:xfrm>
            <a:off x="6332192" y="1700452"/>
            <a:ext cx="1813317" cy="276999"/>
          </a:xfrm>
          <a:prstGeom prst="rect">
            <a:avLst/>
          </a:prstGeom>
          <a:noFill/>
        </p:spPr>
        <p:txBody>
          <a:bodyPr wrap="none" rtlCol="0">
            <a:spAutoFit/>
          </a:bodyPr>
          <a:lstStyle/>
          <a:p>
            <a:r>
              <a:rPr kumimoji="1" lang="en-US" altLang="ja-JP" dirty="0"/>
              <a:t>Forward antenna direction</a:t>
            </a:r>
            <a:endParaRPr kumimoji="1" lang="ja-JP" altLang="en-US"/>
          </a:p>
        </p:txBody>
      </p:sp>
    </p:spTree>
    <p:extLst>
      <p:ext uri="{BB962C8B-B14F-4D97-AF65-F5344CB8AC3E}">
        <p14:creationId xmlns:p14="http://schemas.microsoft.com/office/powerpoint/2010/main" val="3855079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06DFDA-2152-9AA9-D226-0518D6B61F2A}"/>
              </a:ext>
            </a:extLst>
          </p:cNvPr>
          <p:cNvSpPr>
            <a:spLocks noGrp="1"/>
          </p:cNvSpPr>
          <p:nvPr>
            <p:ph type="title"/>
          </p:nvPr>
        </p:nvSpPr>
        <p:spPr/>
        <p:txBody>
          <a:bodyPr/>
          <a:lstStyle/>
          <a:p>
            <a:r>
              <a:rPr kumimoji="1" lang="en-US" altLang="ja-JP" dirty="0"/>
              <a:t>Power delay profile (Human head, BCI)</a:t>
            </a:r>
            <a:endParaRPr kumimoji="1" lang="ja-JP" altLang="en-US"/>
          </a:p>
        </p:txBody>
      </p:sp>
      <p:sp>
        <p:nvSpPr>
          <p:cNvPr id="6" name="スライド番号プレースホルダー 5">
            <a:extLst>
              <a:ext uri="{FF2B5EF4-FFF2-40B4-BE49-F238E27FC236}">
                <a16:creationId xmlns:a16="http://schemas.microsoft.com/office/drawing/2014/main" id="{6E2A5CB1-8DBD-2D11-4DCB-3F6155BE8973}"/>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14</a:t>
            </a:fld>
            <a:endParaRPr lang="en-US" altLang="ja-JP"/>
          </a:p>
        </p:txBody>
      </p:sp>
      <p:pic>
        <p:nvPicPr>
          <p:cNvPr id="7" name="図 6" descr="人の顔の絵&#10;&#10;低い精度で自動的に生成された説明">
            <a:extLst>
              <a:ext uri="{FF2B5EF4-FFF2-40B4-BE49-F238E27FC236}">
                <a16:creationId xmlns:a16="http://schemas.microsoft.com/office/drawing/2014/main" id="{87FDE334-0CB6-F420-A50B-73AA2A83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7091" y="2622715"/>
            <a:ext cx="2901139" cy="2510667"/>
          </a:xfrm>
          <a:prstGeom prst="rect">
            <a:avLst/>
          </a:prstGeom>
        </p:spPr>
      </p:pic>
      <p:pic>
        <p:nvPicPr>
          <p:cNvPr id="8" name="図 7">
            <a:extLst>
              <a:ext uri="{FF2B5EF4-FFF2-40B4-BE49-F238E27FC236}">
                <a16:creationId xmlns:a16="http://schemas.microsoft.com/office/drawing/2014/main" id="{6E653BC2-2AA9-59CF-31AF-9F3D2384B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24" y="2443708"/>
            <a:ext cx="5567660" cy="3340596"/>
          </a:xfrm>
          <a:prstGeom prst="rect">
            <a:avLst/>
          </a:prstGeom>
        </p:spPr>
      </p:pic>
      <p:sp>
        <p:nvSpPr>
          <p:cNvPr id="4" name="テキスト ボックス 3">
            <a:extLst>
              <a:ext uri="{FF2B5EF4-FFF2-40B4-BE49-F238E27FC236}">
                <a16:creationId xmlns:a16="http://schemas.microsoft.com/office/drawing/2014/main" id="{B84C6336-A4B7-4AA5-6013-92B802374BFA}"/>
              </a:ext>
            </a:extLst>
          </p:cNvPr>
          <p:cNvSpPr txBox="1"/>
          <p:nvPr/>
        </p:nvSpPr>
        <p:spPr>
          <a:xfrm>
            <a:off x="3703441" y="2294702"/>
            <a:ext cx="1813317" cy="276999"/>
          </a:xfrm>
          <a:prstGeom prst="rect">
            <a:avLst/>
          </a:prstGeom>
          <a:noFill/>
        </p:spPr>
        <p:txBody>
          <a:bodyPr wrap="none" rtlCol="0">
            <a:spAutoFit/>
          </a:bodyPr>
          <a:lstStyle/>
          <a:p>
            <a:r>
              <a:rPr kumimoji="1" lang="en-US" altLang="ja-JP" dirty="0"/>
              <a:t>Forward antenna direction</a:t>
            </a:r>
            <a:endParaRPr kumimoji="1" lang="ja-JP" altLang="en-US"/>
          </a:p>
        </p:txBody>
      </p:sp>
    </p:spTree>
    <p:extLst>
      <p:ext uri="{BB962C8B-B14F-4D97-AF65-F5344CB8AC3E}">
        <p14:creationId xmlns:p14="http://schemas.microsoft.com/office/powerpoint/2010/main" val="783109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C52B86-67E5-5352-C2CE-B8F5C3517677}"/>
              </a:ext>
            </a:extLst>
          </p:cNvPr>
          <p:cNvSpPr>
            <a:spLocks noGrp="1"/>
          </p:cNvSpPr>
          <p:nvPr>
            <p:ph type="title"/>
          </p:nvPr>
        </p:nvSpPr>
        <p:spPr/>
        <p:txBody>
          <a:bodyPr/>
          <a:lstStyle/>
          <a:p>
            <a:r>
              <a:rPr kumimoji="1" lang="en-US" altLang="ja-JP" dirty="0"/>
              <a:t>Simulation model (On-body model)</a:t>
            </a:r>
            <a:endParaRPr kumimoji="1" lang="ja-JP" altLang="en-US"/>
          </a:p>
        </p:txBody>
      </p:sp>
      <p:sp>
        <p:nvSpPr>
          <p:cNvPr id="6" name="スライド番号プレースホルダー 5">
            <a:extLst>
              <a:ext uri="{FF2B5EF4-FFF2-40B4-BE49-F238E27FC236}">
                <a16:creationId xmlns:a16="http://schemas.microsoft.com/office/drawing/2014/main" id="{8C5DBB9A-3CB0-9846-AC43-F0EEA5988E77}"/>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15</a:t>
            </a:fld>
            <a:endParaRPr lang="en-US" altLang="ja-JP"/>
          </a:p>
        </p:txBody>
      </p:sp>
      <p:pic>
        <p:nvPicPr>
          <p:cNvPr id="7" name="図 6" descr="テキスト&#10;&#10;低い精度で自動的に生成された説明">
            <a:extLst>
              <a:ext uri="{FF2B5EF4-FFF2-40B4-BE49-F238E27FC236}">
                <a16:creationId xmlns:a16="http://schemas.microsoft.com/office/drawing/2014/main" id="{3033C45A-B142-680B-B234-2A171E1F1C15}"/>
              </a:ext>
            </a:extLst>
          </p:cNvPr>
          <p:cNvPicPr>
            <a:picLocks noChangeAspect="1"/>
          </p:cNvPicPr>
          <p:nvPr/>
        </p:nvPicPr>
        <p:blipFill rotWithShape="1">
          <a:blip r:embed="rId2">
            <a:extLst>
              <a:ext uri="{28A0092B-C50C-407E-A947-70E740481C1C}">
                <a14:useLocalDpi xmlns:a14="http://schemas.microsoft.com/office/drawing/2010/main" val="0"/>
              </a:ext>
            </a:extLst>
          </a:blip>
          <a:srcRect l="12875"/>
          <a:stretch/>
        </p:blipFill>
        <p:spPr>
          <a:xfrm>
            <a:off x="2646004" y="1689338"/>
            <a:ext cx="3851991" cy="3748920"/>
          </a:xfrm>
          <a:prstGeom prst="rect">
            <a:avLst/>
          </a:prstGeom>
        </p:spPr>
      </p:pic>
      <p:sp>
        <p:nvSpPr>
          <p:cNvPr id="8" name="テキスト ボックス 7">
            <a:extLst>
              <a:ext uri="{FF2B5EF4-FFF2-40B4-BE49-F238E27FC236}">
                <a16:creationId xmlns:a16="http://schemas.microsoft.com/office/drawing/2014/main" id="{C9A8BE8B-EEEC-0D7F-29AA-8AAB52E44937}"/>
              </a:ext>
            </a:extLst>
          </p:cNvPr>
          <p:cNvSpPr txBox="1"/>
          <p:nvPr/>
        </p:nvSpPr>
        <p:spPr>
          <a:xfrm>
            <a:off x="828530" y="5602892"/>
            <a:ext cx="7639000" cy="707886"/>
          </a:xfrm>
          <a:prstGeom prst="rect">
            <a:avLst/>
          </a:prstGeom>
          <a:noFill/>
        </p:spPr>
        <p:txBody>
          <a:bodyPr wrap="square" rtlCol="0">
            <a:spAutoFit/>
          </a:bodyPr>
          <a:lstStyle/>
          <a:p>
            <a:pPr marL="342900" indent="-342900">
              <a:buFont typeface="Wingdings" pitchFamily="2" charset="2"/>
              <a:buChar char="ü"/>
            </a:pPr>
            <a:r>
              <a:rPr kumimoji="1" lang="en-US" altLang="ja-JP" sz="2000" dirty="0"/>
              <a:t>28 receivers were place on the body surface including head, arm, and chest </a:t>
            </a:r>
          </a:p>
        </p:txBody>
      </p:sp>
    </p:spTree>
    <p:extLst>
      <p:ext uri="{BB962C8B-B14F-4D97-AF65-F5344CB8AC3E}">
        <p14:creationId xmlns:p14="http://schemas.microsoft.com/office/powerpoint/2010/main" val="555474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5327DB-8B47-6683-B492-9E73FA771A02}"/>
              </a:ext>
            </a:extLst>
          </p:cNvPr>
          <p:cNvSpPr>
            <a:spLocks noGrp="1"/>
          </p:cNvSpPr>
          <p:nvPr>
            <p:ph type="title"/>
          </p:nvPr>
        </p:nvSpPr>
        <p:spPr/>
        <p:txBody>
          <a:bodyPr/>
          <a:lstStyle/>
          <a:p>
            <a:r>
              <a:rPr kumimoji="1" lang="en-US" altLang="ja-JP" dirty="0"/>
              <a:t>Simulation model </a:t>
            </a:r>
            <a:r>
              <a:rPr lang="en-US" altLang="ja-JP" dirty="0"/>
              <a:t>(O</a:t>
            </a:r>
            <a:r>
              <a:rPr kumimoji="1" lang="en-US" altLang="ja-JP" dirty="0"/>
              <a:t>ff-body model)</a:t>
            </a:r>
            <a:endParaRPr kumimoji="1" lang="ja-JP" altLang="en-US"/>
          </a:p>
        </p:txBody>
      </p:sp>
      <p:sp>
        <p:nvSpPr>
          <p:cNvPr id="6" name="スライド番号プレースホルダー 5">
            <a:extLst>
              <a:ext uri="{FF2B5EF4-FFF2-40B4-BE49-F238E27FC236}">
                <a16:creationId xmlns:a16="http://schemas.microsoft.com/office/drawing/2014/main" id="{328C305D-3E92-83FE-4E37-510D28A4BB8C}"/>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16</a:t>
            </a:fld>
            <a:endParaRPr lang="en-US" altLang="ja-JP"/>
          </a:p>
        </p:txBody>
      </p:sp>
      <p:pic>
        <p:nvPicPr>
          <p:cNvPr id="7" name="図 6" descr="テキスト, 地図 が含まれている画像&#10;&#10;自動的に生成された説明">
            <a:extLst>
              <a:ext uri="{FF2B5EF4-FFF2-40B4-BE49-F238E27FC236}">
                <a16:creationId xmlns:a16="http://schemas.microsoft.com/office/drawing/2014/main" id="{DFCD3396-BE20-69FC-6293-2A4CC14C25AB}"/>
              </a:ext>
            </a:extLst>
          </p:cNvPr>
          <p:cNvPicPr>
            <a:picLocks noChangeAspect="1"/>
          </p:cNvPicPr>
          <p:nvPr/>
        </p:nvPicPr>
        <p:blipFill rotWithShape="1">
          <a:blip r:embed="rId2">
            <a:extLst>
              <a:ext uri="{28A0092B-C50C-407E-A947-70E740481C1C}">
                <a14:useLocalDpi xmlns:a14="http://schemas.microsoft.com/office/drawing/2010/main" val="0"/>
              </a:ext>
            </a:extLst>
          </a:blip>
          <a:srcRect l="11825"/>
          <a:stretch/>
        </p:blipFill>
        <p:spPr>
          <a:xfrm>
            <a:off x="1475656" y="1954806"/>
            <a:ext cx="5932884" cy="2948388"/>
          </a:xfrm>
          <a:prstGeom prst="rect">
            <a:avLst/>
          </a:prstGeom>
        </p:spPr>
      </p:pic>
      <p:sp>
        <p:nvSpPr>
          <p:cNvPr id="8" name="テキスト ボックス 7">
            <a:extLst>
              <a:ext uri="{FF2B5EF4-FFF2-40B4-BE49-F238E27FC236}">
                <a16:creationId xmlns:a16="http://schemas.microsoft.com/office/drawing/2014/main" id="{13DDEE26-F4D5-962E-2EA8-272251646345}"/>
              </a:ext>
            </a:extLst>
          </p:cNvPr>
          <p:cNvSpPr txBox="1"/>
          <p:nvPr/>
        </p:nvSpPr>
        <p:spPr>
          <a:xfrm>
            <a:off x="4101046" y="1575496"/>
            <a:ext cx="1047018" cy="369332"/>
          </a:xfrm>
          <a:prstGeom prst="rect">
            <a:avLst/>
          </a:prstGeom>
          <a:noFill/>
        </p:spPr>
        <p:txBody>
          <a:bodyPr wrap="none" rtlCol="0">
            <a:spAutoFit/>
          </a:bodyPr>
          <a:lstStyle/>
          <a:p>
            <a:r>
              <a:rPr kumimoji="1" lang="en-US" altLang="ja-JP" sz="1800" dirty="0"/>
              <a:t>Top view</a:t>
            </a:r>
            <a:endParaRPr kumimoji="1" lang="ja-JP" altLang="en-US" sz="1800"/>
          </a:p>
        </p:txBody>
      </p:sp>
      <p:sp>
        <p:nvSpPr>
          <p:cNvPr id="9" name="テキスト ボックス 8">
            <a:extLst>
              <a:ext uri="{FF2B5EF4-FFF2-40B4-BE49-F238E27FC236}">
                <a16:creationId xmlns:a16="http://schemas.microsoft.com/office/drawing/2014/main" id="{457A01E7-986D-95FC-5DC3-F2A06BCF8740}"/>
              </a:ext>
            </a:extLst>
          </p:cNvPr>
          <p:cNvSpPr txBox="1"/>
          <p:nvPr/>
        </p:nvSpPr>
        <p:spPr>
          <a:xfrm>
            <a:off x="738355" y="5105400"/>
            <a:ext cx="7772400" cy="830997"/>
          </a:xfrm>
          <a:prstGeom prst="rect">
            <a:avLst/>
          </a:prstGeom>
          <a:noFill/>
        </p:spPr>
        <p:txBody>
          <a:bodyPr wrap="square" rtlCol="0">
            <a:spAutoFit/>
          </a:bodyPr>
          <a:lstStyle/>
          <a:p>
            <a:pPr marL="171450" indent="-171450">
              <a:buFont typeface="Wingdings" pitchFamily="2" charset="2"/>
              <a:buChar char="ü"/>
            </a:pPr>
            <a:r>
              <a:rPr kumimoji="1" lang="en-US" altLang="ja-JP" sz="1600" dirty="0"/>
              <a:t>50 receivers (#29-#78) were placed at a height of 30 mm above the transmitting antenna (the top of the human head)</a:t>
            </a:r>
          </a:p>
          <a:p>
            <a:pPr marL="171450" indent="-171450">
              <a:buFont typeface="Wingdings" pitchFamily="2" charset="2"/>
              <a:buChar char="ü"/>
            </a:pPr>
            <a:r>
              <a:rPr kumimoji="1" lang="en-US" altLang="ja-JP" sz="1600" dirty="0"/>
              <a:t>The interval of each receiver was set to 5 mm</a:t>
            </a:r>
            <a:endParaRPr kumimoji="1" lang="ja-JP" altLang="en-US" sz="1600"/>
          </a:p>
        </p:txBody>
      </p:sp>
    </p:spTree>
    <p:extLst>
      <p:ext uri="{BB962C8B-B14F-4D97-AF65-F5344CB8AC3E}">
        <p14:creationId xmlns:p14="http://schemas.microsoft.com/office/powerpoint/2010/main" val="3396724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261526-E578-5824-D04A-BDB5F1C63FDF}"/>
              </a:ext>
            </a:extLst>
          </p:cNvPr>
          <p:cNvSpPr>
            <a:spLocks noGrp="1"/>
          </p:cNvSpPr>
          <p:nvPr>
            <p:ph type="title"/>
          </p:nvPr>
        </p:nvSpPr>
        <p:spPr/>
        <p:txBody>
          <a:bodyPr/>
          <a:lstStyle/>
          <a:p>
            <a:r>
              <a:rPr kumimoji="1" lang="en-US" altLang="ja-JP" dirty="0"/>
              <a:t>Simulation model for BMI case</a:t>
            </a:r>
            <a:br>
              <a:rPr kumimoji="1" lang="en-US" altLang="ja-JP" dirty="0"/>
            </a:br>
            <a:r>
              <a:rPr kumimoji="1" lang="en-US" altLang="ja-JP" dirty="0"/>
              <a:t> (Forward antenna direction)</a:t>
            </a:r>
            <a:endParaRPr kumimoji="1" lang="ja-JP" altLang="en-US"/>
          </a:p>
        </p:txBody>
      </p:sp>
      <p:sp>
        <p:nvSpPr>
          <p:cNvPr id="6" name="スライド番号プレースホルダー 5">
            <a:extLst>
              <a:ext uri="{FF2B5EF4-FFF2-40B4-BE49-F238E27FC236}">
                <a16:creationId xmlns:a16="http://schemas.microsoft.com/office/drawing/2014/main" id="{519FA581-CC78-2555-03DD-0E8831A12D2E}"/>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17</a:t>
            </a:fld>
            <a:endParaRPr lang="en-US" altLang="ja-JP"/>
          </a:p>
        </p:txBody>
      </p:sp>
      <p:pic>
        <p:nvPicPr>
          <p:cNvPr id="3" name="図 2">
            <a:extLst>
              <a:ext uri="{FF2B5EF4-FFF2-40B4-BE49-F238E27FC236}">
                <a16:creationId xmlns:a16="http://schemas.microsoft.com/office/drawing/2014/main" id="{9139311B-2E82-E9E1-B0A9-E1C4A161DA09}"/>
              </a:ext>
            </a:extLst>
          </p:cNvPr>
          <p:cNvPicPr>
            <a:picLocks noChangeAspect="1"/>
          </p:cNvPicPr>
          <p:nvPr/>
        </p:nvPicPr>
        <p:blipFill>
          <a:blip r:embed="rId2"/>
          <a:stretch>
            <a:fillRect/>
          </a:stretch>
        </p:blipFill>
        <p:spPr>
          <a:xfrm>
            <a:off x="3995936" y="2348880"/>
            <a:ext cx="4350482" cy="2599560"/>
          </a:xfrm>
          <a:prstGeom prst="rect">
            <a:avLst/>
          </a:prstGeom>
        </p:spPr>
      </p:pic>
      <p:pic>
        <p:nvPicPr>
          <p:cNvPr id="7" name="図 6" descr="屋内, 作品, 座る, ケーキ が含まれている画像&#10;&#10;自動的に生成された説明">
            <a:extLst>
              <a:ext uri="{FF2B5EF4-FFF2-40B4-BE49-F238E27FC236}">
                <a16:creationId xmlns:a16="http://schemas.microsoft.com/office/drawing/2014/main" id="{26C1C451-8DA8-3595-42B4-54849B50D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833" y="4072270"/>
            <a:ext cx="2314595" cy="2334243"/>
          </a:xfrm>
          <a:prstGeom prst="rect">
            <a:avLst/>
          </a:prstGeom>
        </p:spPr>
      </p:pic>
      <p:pic>
        <p:nvPicPr>
          <p:cNvPr id="8" name="図 7" descr="グラフ が含まれている画像&#10;&#10;自動的に生成された説明">
            <a:extLst>
              <a:ext uri="{FF2B5EF4-FFF2-40B4-BE49-F238E27FC236}">
                <a16:creationId xmlns:a16="http://schemas.microsoft.com/office/drawing/2014/main" id="{274F3D2B-543C-1AE9-EC72-0FCC6549E4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407" y="1844675"/>
            <a:ext cx="2371449" cy="2136331"/>
          </a:xfrm>
          <a:prstGeom prst="rect">
            <a:avLst/>
          </a:prstGeom>
        </p:spPr>
      </p:pic>
      <p:sp>
        <p:nvSpPr>
          <p:cNvPr id="9" name="テキスト ボックス 8">
            <a:extLst>
              <a:ext uri="{FF2B5EF4-FFF2-40B4-BE49-F238E27FC236}">
                <a16:creationId xmlns:a16="http://schemas.microsoft.com/office/drawing/2014/main" id="{2485F0C8-1DF2-D27E-B91C-6AB58CC37FBC}"/>
              </a:ext>
            </a:extLst>
          </p:cNvPr>
          <p:cNvSpPr txBox="1"/>
          <p:nvPr/>
        </p:nvSpPr>
        <p:spPr>
          <a:xfrm>
            <a:off x="6544009" y="6033700"/>
            <a:ext cx="2066591" cy="276999"/>
          </a:xfrm>
          <a:prstGeom prst="rect">
            <a:avLst/>
          </a:prstGeom>
          <a:noFill/>
        </p:spPr>
        <p:txBody>
          <a:bodyPr wrap="none" rtlCol="0">
            <a:spAutoFit/>
          </a:bodyPr>
          <a:lstStyle/>
          <a:p>
            <a:r>
              <a:rPr kumimoji="1" lang="en-US" altLang="ja-JP" dirty="0"/>
              <a:t>BMI: Brain Machine Interface</a:t>
            </a:r>
            <a:endParaRPr kumimoji="1" lang="ja-JP" altLang="en-US"/>
          </a:p>
        </p:txBody>
      </p:sp>
    </p:spTree>
    <p:extLst>
      <p:ext uri="{BB962C8B-B14F-4D97-AF65-F5344CB8AC3E}">
        <p14:creationId xmlns:p14="http://schemas.microsoft.com/office/powerpoint/2010/main" val="1773939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261526-E578-5824-D04A-BDB5F1C63FDF}"/>
              </a:ext>
            </a:extLst>
          </p:cNvPr>
          <p:cNvSpPr>
            <a:spLocks noGrp="1"/>
          </p:cNvSpPr>
          <p:nvPr>
            <p:ph type="title"/>
          </p:nvPr>
        </p:nvSpPr>
        <p:spPr/>
        <p:txBody>
          <a:bodyPr/>
          <a:lstStyle/>
          <a:p>
            <a:r>
              <a:rPr kumimoji="1" lang="en-US" altLang="ja-JP" dirty="0"/>
              <a:t>Simulation model for BMI case</a:t>
            </a:r>
            <a:br>
              <a:rPr kumimoji="1" lang="en-US" altLang="ja-JP" dirty="0"/>
            </a:br>
            <a:r>
              <a:rPr kumimoji="1" lang="en-US" altLang="ja-JP" dirty="0"/>
              <a:t> (Sideways antenna direction)</a:t>
            </a:r>
            <a:endParaRPr kumimoji="1" lang="ja-JP" altLang="en-US"/>
          </a:p>
        </p:txBody>
      </p:sp>
      <p:sp>
        <p:nvSpPr>
          <p:cNvPr id="6" name="スライド番号プレースホルダー 5">
            <a:extLst>
              <a:ext uri="{FF2B5EF4-FFF2-40B4-BE49-F238E27FC236}">
                <a16:creationId xmlns:a16="http://schemas.microsoft.com/office/drawing/2014/main" id="{519FA581-CC78-2555-03DD-0E8831A12D2E}"/>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18</a:t>
            </a:fld>
            <a:endParaRPr lang="en-US" altLang="ja-JP"/>
          </a:p>
        </p:txBody>
      </p:sp>
      <p:pic>
        <p:nvPicPr>
          <p:cNvPr id="3" name="図 2">
            <a:extLst>
              <a:ext uri="{FF2B5EF4-FFF2-40B4-BE49-F238E27FC236}">
                <a16:creationId xmlns:a16="http://schemas.microsoft.com/office/drawing/2014/main" id="{9139311B-2E82-E9E1-B0A9-E1C4A161DA09}"/>
              </a:ext>
            </a:extLst>
          </p:cNvPr>
          <p:cNvPicPr>
            <a:picLocks noChangeAspect="1"/>
          </p:cNvPicPr>
          <p:nvPr/>
        </p:nvPicPr>
        <p:blipFill>
          <a:blip r:embed="rId2"/>
          <a:stretch>
            <a:fillRect/>
          </a:stretch>
        </p:blipFill>
        <p:spPr>
          <a:xfrm>
            <a:off x="3995936" y="2348880"/>
            <a:ext cx="4350482" cy="2599560"/>
          </a:xfrm>
          <a:prstGeom prst="rect">
            <a:avLst/>
          </a:prstGeom>
        </p:spPr>
      </p:pic>
      <p:sp>
        <p:nvSpPr>
          <p:cNvPr id="9" name="テキスト ボックス 8">
            <a:extLst>
              <a:ext uri="{FF2B5EF4-FFF2-40B4-BE49-F238E27FC236}">
                <a16:creationId xmlns:a16="http://schemas.microsoft.com/office/drawing/2014/main" id="{2485F0C8-1DF2-D27E-B91C-6AB58CC37FBC}"/>
              </a:ext>
            </a:extLst>
          </p:cNvPr>
          <p:cNvSpPr txBox="1"/>
          <p:nvPr/>
        </p:nvSpPr>
        <p:spPr>
          <a:xfrm>
            <a:off x="6544009" y="6033700"/>
            <a:ext cx="2066591" cy="276999"/>
          </a:xfrm>
          <a:prstGeom prst="rect">
            <a:avLst/>
          </a:prstGeom>
          <a:noFill/>
        </p:spPr>
        <p:txBody>
          <a:bodyPr wrap="none" rtlCol="0">
            <a:spAutoFit/>
          </a:bodyPr>
          <a:lstStyle/>
          <a:p>
            <a:r>
              <a:rPr kumimoji="1" lang="en-US" altLang="ja-JP" dirty="0"/>
              <a:t>BMI: Brain Machine Interface</a:t>
            </a:r>
            <a:endParaRPr kumimoji="1" lang="ja-JP" altLang="en-US"/>
          </a:p>
        </p:txBody>
      </p:sp>
      <p:pic>
        <p:nvPicPr>
          <p:cNvPr id="10" name="図 9" descr="円 が含まれている画像&#10;&#10;自動的に生成された説明">
            <a:extLst>
              <a:ext uri="{FF2B5EF4-FFF2-40B4-BE49-F238E27FC236}">
                <a16:creationId xmlns:a16="http://schemas.microsoft.com/office/drawing/2014/main" id="{14E27F6B-025D-F4A5-EBA6-17B816E789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25" y="1832280"/>
            <a:ext cx="2596157" cy="2304256"/>
          </a:xfrm>
          <a:prstGeom prst="rect">
            <a:avLst/>
          </a:prstGeom>
        </p:spPr>
      </p:pic>
      <p:pic>
        <p:nvPicPr>
          <p:cNvPr id="11" name="図 10" descr="屋内, 作品, 座る, フロント が含まれている画像&#10;&#10;自動的に生成された説明">
            <a:extLst>
              <a:ext uri="{FF2B5EF4-FFF2-40B4-BE49-F238E27FC236}">
                <a16:creationId xmlns:a16="http://schemas.microsoft.com/office/drawing/2014/main" id="{15807EA4-A60A-20A7-DD27-B8BBBC91F5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4703" y="4216216"/>
            <a:ext cx="2170140" cy="2192061"/>
          </a:xfrm>
          <a:prstGeom prst="rect">
            <a:avLst/>
          </a:prstGeom>
        </p:spPr>
      </p:pic>
    </p:spTree>
    <p:extLst>
      <p:ext uri="{BB962C8B-B14F-4D97-AF65-F5344CB8AC3E}">
        <p14:creationId xmlns:p14="http://schemas.microsoft.com/office/powerpoint/2010/main" val="3775208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4E8621-283A-11A5-B693-6BC50643DDC7}"/>
              </a:ext>
            </a:extLst>
          </p:cNvPr>
          <p:cNvSpPr>
            <a:spLocks noGrp="1"/>
          </p:cNvSpPr>
          <p:nvPr>
            <p:ph type="title"/>
          </p:nvPr>
        </p:nvSpPr>
        <p:spPr/>
        <p:txBody>
          <a:bodyPr/>
          <a:lstStyle/>
          <a:p>
            <a:r>
              <a:rPr kumimoji="1" lang="en-US" altLang="ja-JP" dirty="0"/>
              <a:t>Summary of channel parameters</a:t>
            </a:r>
            <a:endParaRPr kumimoji="1" lang="ja-JP" altLang="en-US"/>
          </a:p>
        </p:txBody>
      </p:sp>
      <p:sp>
        <p:nvSpPr>
          <p:cNvPr id="6" name="スライド番号プレースホルダー 5">
            <a:extLst>
              <a:ext uri="{FF2B5EF4-FFF2-40B4-BE49-F238E27FC236}">
                <a16:creationId xmlns:a16="http://schemas.microsoft.com/office/drawing/2014/main" id="{C0FF3FD0-E2FC-F11D-26B0-9721006B66DC}"/>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19</a:t>
            </a:fld>
            <a:endParaRPr lang="en-US" altLang="ja-JP"/>
          </a:p>
        </p:txBody>
      </p:sp>
      <p:graphicFrame>
        <p:nvGraphicFramePr>
          <p:cNvPr id="7" name="表 6">
            <a:extLst>
              <a:ext uri="{FF2B5EF4-FFF2-40B4-BE49-F238E27FC236}">
                <a16:creationId xmlns:a16="http://schemas.microsoft.com/office/drawing/2014/main" id="{BEB0C5FA-61D5-BF0F-EAC5-70E18536E9FF}"/>
              </a:ext>
            </a:extLst>
          </p:cNvPr>
          <p:cNvGraphicFramePr>
            <a:graphicFrameLocks noGrp="1"/>
          </p:cNvGraphicFramePr>
          <p:nvPr/>
        </p:nvGraphicFramePr>
        <p:xfrm>
          <a:off x="412863" y="2636912"/>
          <a:ext cx="8318274" cy="2868043"/>
        </p:xfrm>
        <a:graphic>
          <a:graphicData uri="http://schemas.openxmlformats.org/drawingml/2006/table">
            <a:tbl>
              <a:tblPr/>
              <a:tblGrid>
                <a:gridCol w="915574">
                  <a:extLst>
                    <a:ext uri="{9D8B030D-6E8A-4147-A177-3AD203B41FA5}">
                      <a16:colId xmlns:a16="http://schemas.microsoft.com/office/drawing/2014/main" val="3295228124"/>
                    </a:ext>
                  </a:extLst>
                </a:gridCol>
                <a:gridCol w="448647">
                  <a:extLst>
                    <a:ext uri="{9D8B030D-6E8A-4147-A177-3AD203B41FA5}">
                      <a16:colId xmlns:a16="http://schemas.microsoft.com/office/drawing/2014/main" val="1091438803"/>
                    </a:ext>
                  </a:extLst>
                </a:gridCol>
                <a:gridCol w="931432">
                  <a:extLst>
                    <a:ext uri="{9D8B030D-6E8A-4147-A177-3AD203B41FA5}">
                      <a16:colId xmlns:a16="http://schemas.microsoft.com/office/drawing/2014/main" val="376719148"/>
                    </a:ext>
                  </a:extLst>
                </a:gridCol>
                <a:gridCol w="546899">
                  <a:extLst>
                    <a:ext uri="{9D8B030D-6E8A-4147-A177-3AD203B41FA5}">
                      <a16:colId xmlns:a16="http://schemas.microsoft.com/office/drawing/2014/main" val="4020396476"/>
                    </a:ext>
                  </a:extLst>
                </a:gridCol>
                <a:gridCol w="391123">
                  <a:extLst>
                    <a:ext uri="{9D8B030D-6E8A-4147-A177-3AD203B41FA5}">
                      <a16:colId xmlns:a16="http://schemas.microsoft.com/office/drawing/2014/main" val="2704706109"/>
                    </a:ext>
                  </a:extLst>
                </a:gridCol>
                <a:gridCol w="391123">
                  <a:extLst>
                    <a:ext uri="{9D8B030D-6E8A-4147-A177-3AD203B41FA5}">
                      <a16:colId xmlns:a16="http://schemas.microsoft.com/office/drawing/2014/main" val="2761330361"/>
                    </a:ext>
                  </a:extLst>
                </a:gridCol>
                <a:gridCol w="391123">
                  <a:extLst>
                    <a:ext uri="{9D8B030D-6E8A-4147-A177-3AD203B41FA5}">
                      <a16:colId xmlns:a16="http://schemas.microsoft.com/office/drawing/2014/main" val="2903172229"/>
                    </a:ext>
                  </a:extLst>
                </a:gridCol>
                <a:gridCol w="391123">
                  <a:extLst>
                    <a:ext uri="{9D8B030D-6E8A-4147-A177-3AD203B41FA5}">
                      <a16:colId xmlns:a16="http://schemas.microsoft.com/office/drawing/2014/main" val="3665852399"/>
                    </a:ext>
                  </a:extLst>
                </a:gridCol>
                <a:gridCol w="391123">
                  <a:extLst>
                    <a:ext uri="{9D8B030D-6E8A-4147-A177-3AD203B41FA5}">
                      <a16:colId xmlns:a16="http://schemas.microsoft.com/office/drawing/2014/main" val="406584038"/>
                    </a:ext>
                  </a:extLst>
                </a:gridCol>
                <a:gridCol w="391123">
                  <a:extLst>
                    <a:ext uri="{9D8B030D-6E8A-4147-A177-3AD203B41FA5}">
                      <a16:colId xmlns:a16="http://schemas.microsoft.com/office/drawing/2014/main" val="874787021"/>
                    </a:ext>
                  </a:extLst>
                </a:gridCol>
                <a:gridCol w="391123">
                  <a:extLst>
                    <a:ext uri="{9D8B030D-6E8A-4147-A177-3AD203B41FA5}">
                      <a16:colId xmlns:a16="http://schemas.microsoft.com/office/drawing/2014/main" val="2287300586"/>
                    </a:ext>
                  </a:extLst>
                </a:gridCol>
                <a:gridCol w="391123">
                  <a:extLst>
                    <a:ext uri="{9D8B030D-6E8A-4147-A177-3AD203B41FA5}">
                      <a16:colId xmlns:a16="http://schemas.microsoft.com/office/drawing/2014/main" val="2154222534"/>
                    </a:ext>
                  </a:extLst>
                </a:gridCol>
                <a:gridCol w="391123">
                  <a:extLst>
                    <a:ext uri="{9D8B030D-6E8A-4147-A177-3AD203B41FA5}">
                      <a16:colId xmlns:a16="http://schemas.microsoft.com/office/drawing/2014/main" val="1575018083"/>
                    </a:ext>
                  </a:extLst>
                </a:gridCol>
                <a:gridCol w="391123">
                  <a:extLst>
                    <a:ext uri="{9D8B030D-6E8A-4147-A177-3AD203B41FA5}">
                      <a16:colId xmlns:a16="http://schemas.microsoft.com/office/drawing/2014/main" val="1146612009"/>
                    </a:ext>
                  </a:extLst>
                </a:gridCol>
                <a:gridCol w="391123">
                  <a:extLst>
                    <a:ext uri="{9D8B030D-6E8A-4147-A177-3AD203B41FA5}">
                      <a16:colId xmlns:a16="http://schemas.microsoft.com/office/drawing/2014/main" val="4271667064"/>
                    </a:ext>
                  </a:extLst>
                </a:gridCol>
                <a:gridCol w="391123">
                  <a:extLst>
                    <a:ext uri="{9D8B030D-6E8A-4147-A177-3AD203B41FA5}">
                      <a16:colId xmlns:a16="http://schemas.microsoft.com/office/drawing/2014/main" val="3823370025"/>
                    </a:ext>
                  </a:extLst>
                </a:gridCol>
                <a:gridCol w="391123">
                  <a:extLst>
                    <a:ext uri="{9D8B030D-6E8A-4147-A177-3AD203B41FA5}">
                      <a16:colId xmlns:a16="http://schemas.microsoft.com/office/drawing/2014/main" val="3025747520"/>
                    </a:ext>
                  </a:extLst>
                </a:gridCol>
                <a:gridCol w="391123">
                  <a:extLst>
                    <a:ext uri="{9D8B030D-6E8A-4147-A177-3AD203B41FA5}">
                      <a16:colId xmlns:a16="http://schemas.microsoft.com/office/drawing/2014/main" val="522281267"/>
                    </a:ext>
                  </a:extLst>
                </a:gridCol>
              </a:tblGrid>
              <a:tr h="228904">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Antenna</a:t>
                      </a:r>
                    </a:p>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direction</a:t>
                      </a:r>
                    </a:p>
                  </a:txBody>
                  <a:tcPr marL="96520" marR="96520" marT="48260" marB="4826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Case</a:t>
                      </a:r>
                    </a:p>
                  </a:txBody>
                  <a:tcPr marL="96520" marR="96520" marT="48260" marB="4826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Receiving</a:t>
                      </a:r>
                    </a:p>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direction</a:t>
                      </a:r>
                    </a:p>
                  </a:txBody>
                  <a:tcPr marL="96520" marR="96520" marT="48260" marB="4826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15">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Receiving antenna position</a:t>
                      </a:r>
                    </a:p>
                  </a:txBody>
                  <a:tcPr marL="96520" marR="96520" marT="48260" marB="4826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3738620"/>
                  </a:ext>
                </a:extLst>
              </a:tr>
              <a:tr h="35666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Whole head (</a:t>
                      </a:r>
                      <a:r>
                        <a:rPr lang="en-US" sz="800" b="0" i="1" u="none" strike="noStrike" dirty="0">
                          <a:solidFill>
                            <a:srgbClr val="000000"/>
                          </a:solidFill>
                          <a:effectLst/>
                          <a:latin typeface="Times New Roman" panose="02020603050405020304" pitchFamily="18" charset="0"/>
                          <a:ea typeface="ＭＳ Ｐゴシック" panose="020B0600070205080204" pitchFamily="50" charset="-128"/>
                        </a:rPr>
                        <a:t>d</a:t>
                      </a:r>
                      <a:r>
                        <a:rPr lang="en-US" sz="800" b="0" i="0" u="none" strike="noStrike" baseline="-25000" dirty="0">
                          <a:solidFill>
                            <a:srgbClr val="000000"/>
                          </a:solidFill>
                          <a:effectLst/>
                          <a:latin typeface="Times New Roman" panose="02020603050405020304" pitchFamily="18" charset="0"/>
                          <a:ea typeface="ＭＳ Ｐゴシック" panose="020B0600070205080204" pitchFamily="50" charset="-128"/>
                        </a:rPr>
                        <a:t>0 </a:t>
                      </a: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 10 mm)</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b="0" i="0" u="none" strike="noStrike">
                          <a:solidFill>
                            <a:srgbClr val="000000"/>
                          </a:solidFill>
                          <a:effectLst/>
                          <a:latin typeface="Times New Roman" panose="02020603050405020304" pitchFamily="18" charset="0"/>
                          <a:ea typeface="ＭＳ Ｐゴシック" panose="020B0600070205080204" pitchFamily="50" charset="-128"/>
                        </a:rPr>
                        <a:t>Scalp (</a:t>
                      </a:r>
                      <a:r>
                        <a:rPr lang="en-US" sz="800" b="0" i="1" u="none" strike="noStrike">
                          <a:solidFill>
                            <a:srgbClr val="000000"/>
                          </a:solidFill>
                          <a:effectLst/>
                          <a:latin typeface="Times New Roman" panose="02020603050405020304" pitchFamily="18" charset="0"/>
                          <a:ea typeface="ＭＳ Ｐゴシック" panose="020B0600070205080204" pitchFamily="50" charset="-128"/>
                        </a:rPr>
                        <a:t>d</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 10 mm)</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b="0" i="0" u="none" strike="noStrike">
                          <a:solidFill>
                            <a:srgbClr val="000000"/>
                          </a:solidFill>
                          <a:effectLst/>
                          <a:latin typeface="Times New Roman" panose="02020603050405020304" pitchFamily="18" charset="0"/>
                          <a:ea typeface="ＭＳ Ｐゴシック" panose="020B0600070205080204" pitchFamily="50" charset="-128"/>
                        </a:rPr>
                        <a:t>Arm (</a:t>
                      </a:r>
                      <a:r>
                        <a:rPr lang="en-US" sz="800" b="0" i="1" u="none" strike="noStrike">
                          <a:solidFill>
                            <a:srgbClr val="000000"/>
                          </a:solidFill>
                          <a:effectLst/>
                          <a:latin typeface="Times New Roman" panose="02020603050405020304" pitchFamily="18" charset="0"/>
                          <a:ea typeface="ＭＳ Ｐゴシック" panose="020B0600070205080204" pitchFamily="50" charset="-128"/>
                        </a:rPr>
                        <a:t>d</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 </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100 mm)</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b="0" i="0" u="none" strike="noStrike">
                          <a:solidFill>
                            <a:srgbClr val="000000"/>
                          </a:solidFill>
                          <a:effectLst/>
                          <a:latin typeface="Times New Roman" panose="02020603050405020304" pitchFamily="18" charset="0"/>
                          <a:ea typeface="ＭＳ Ｐゴシック" panose="020B0600070205080204" pitchFamily="50" charset="-128"/>
                        </a:rPr>
                        <a:t>Torso (front) (</a:t>
                      </a:r>
                      <a:r>
                        <a:rPr lang="en-US" sz="800" b="0" i="1" u="none" strike="noStrike">
                          <a:solidFill>
                            <a:srgbClr val="000000"/>
                          </a:solidFill>
                          <a:effectLst/>
                          <a:latin typeface="Times New Roman" panose="02020603050405020304" pitchFamily="18" charset="0"/>
                          <a:ea typeface="ＭＳ Ｐゴシック" panose="020B0600070205080204" pitchFamily="50" charset="-128"/>
                        </a:rPr>
                        <a:t>d</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 </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100 mm)</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b="0" i="0" u="none" strike="noStrike">
                          <a:solidFill>
                            <a:srgbClr val="000000"/>
                          </a:solidFill>
                          <a:effectLst/>
                          <a:latin typeface="Times New Roman" panose="02020603050405020304" pitchFamily="18" charset="0"/>
                          <a:ea typeface="ＭＳ Ｐゴシック" panose="020B0600070205080204" pitchFamily="50" charset="-128"/>
                        </a:rPr>
                        <a:t>Off-body (</a:t>
                      </a:r>
                      <a:r>
                        <a:rPr lang="en-US" sz="800" b="0" i="1" u="none" strike="noStrike">
                          <a:solidFill>
                            <a:srgbClr val="000000"/>
                          </a:solidFill>
                          <a:effectLst/>
                          <a:latin typeface="Times New Roman" panose="02020603050405020304" pitchFamily="18" charset="0"/>
                          <a:ea typeface="ＭＳ Ｐゴシック" panose="020B0600070205080204" pitchFamily="50" charset="-128"/>
                        </a:rPr>
                        <a:t>d</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 </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10 mm)</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39295640"/>
                  </a:ext>
                </a:extLst>
              </a:tr>
              <a:tr h="17557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PL</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n</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l-GR" sz="800" b="0" i="1" u="none" strike="noStrike">
                          <a:solidFill>
                            <a:srgbClr val="000000"/>
                          </a:solidFill>
                          <a:effectLst/>
                          <a:latin typeface="Times New Roman" panose="02020603050405020304" pitchFamily="18" charset="0"/>
                          <a:ea typeface="ＭＳ Ｐゴシック" panose="020B0600070205080204" pitchFamily="50" charset="-128"/>
                        </a:rPr>
                        <a:t>σ</a:t>
                      </a:r>
                      <a:r>
                        <a:rPr lang="en-US" sz="800" b="0" i="1" u="none" strike="noStrike" baseline="-25000">
                          <a:solidFill>
                            <a:srgbClr val="000000"/>
                          </a:solidFill>
                          <a:effectLst/>
                          <a:latin typeface="Times New Roman" panose="02020603050405020304" pitchFamily="18" charset="0"/>
                          <a:ea typeface="ＭＳ Ｐゴシック" panose="020B0600070205080204" pitchFamily="50" charset="-128"/>
                        </a:rPr>
                        <a:t>s</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PL</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n</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l-GR" sz="800" b="0" i="1" u="none" strike="noStrike">
                          <a:solidFill>
                            <a:srgbClr val="000000"/>
                          </a:solidFill>
                          <a:effectLst/>
                          <a:latin typeface="Times New Roman" panose="02020603050405020304" pitchFamily="18" charset="0"/>
                          <a:ea typeface="ＭＳ Ｐゴシック" panose="020B0600070205080204" pitchFamily="50" charset="-128"/>
                        </a:rPr>
                        <a:t>σ</a:t>
                      </a:r>
                      <a:r>
                        <a:rPr lang="en-US" sz="800" b="0" i="1" u="none" strike="noStrike" baseline="-25000">
                          <a:solidFill>
                            <a:srgbClr val="000000"/>
                          </a:solidFill>
                          <a:effectLst/>
                          <a:latin typeface="Times New Roman" panose="02020603050405020304" pitchFamily="18" charset="0"/>
                          <a:ea typeface="ＭＳ Ｐゴシック" panose="020B0600070205080204" pitchFamily="50" charset="-128"/>
                        </a:rPr>
                        <a:t>s</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PL</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n</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l-GR" sz="800" b="0" i="1" u="none" strike="noStrike">
                          <a:solidFill>
                            <a:srgbClr val="000000"/>
                          </a:solidFill>
                          <a:effectLst/>
                          <a:latin typeface="Times New Roman" panose="02020603050405020304" pitchFamily="18" charset="0"/>
                          <a:ea typeface="ＭＳ Ｐゴシック" panose="020B0600070205080204" pitchFamily="50" charset="-128"/>
                        </a:rPr>
                        <a:t>σ</a:t>
                      </a:r>
                      <a:r>
                        <a:rPr lang="en-US" sz="800" b="0" i="1" u="none" strike="noStrike" baseline="-25000">
                          <a:solidFill>
                            <a:srgbClr val="000000"/>
                          </a:solidFill>
                          <a:effectLst/>
                          <a:latin typeface="Times New Roman" panose="02020603050405020304" pitchFamily="18" charset="0"/>
                          <a:ea typeface="ＭＳ Ｐゴシック" panose="020B0600070205080204" pitchFamily="50" charset="-128"/>
                        </a:rPr>
                        <a:t>s</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PL</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n</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l-GR" sz="800" b="0" i="1" u="none" strike="noStrike">
                          <a:solidFill>
                            <a:srgbClr val="000000"/>
                          </a:solidFill>
                          <a:effectLst/>
                          <a:latin typeface="Times New Roman" panose="02020603050405020304" pitchFamily="18" charset="0"/>
                          <a:ea typeface="ＭＳ Ｐゴシック" panose="020B0600070205080204" pitchFamily="50" charset="-128"/>
                        </a:rPr>
                        <a:t>σ</a:t>
                      </a:r>
                      <a:r>
                        <a:rPr lang="en-US" sz="800" b="0" i="1" u="none" strike="noStrike" baseline="-25000">
                          <a:solidFill>
                            <a:srgbClr val="000000"/>
                          </a:solidFill>
                          <a:effectLst/>
                          <a:latin typeface="Times New Roman" panose="02020603050405020304" pitchFamily="18" charset="0"/>
                          <a:ea typeface="ＭＳ Ｐゴシック" panose="020B0600070205080204" pitchFamily="50" charset="-128"/>
                        </a:rPr>
                        <a:t>s</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PL</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n</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l-GR" sz="800" b="0" i="1" u="none" strike="noStrike">
                          <a:solidFill>
                            <a:srgbClr val="000000"/>
                          </a:solidFill>
                          <a:effectLst/>
                          <a:latin typeface="Times New Roman" panose="02020603050405020304" pitchFamily="18" charset="0"/>
                          <a:ea typeface="ＭＳ Ｐゴシック" panose="020B0600070205080204" pitchFamily="50" charset="-128"/>
                        </a:rPr>
                        <a:t>σ</a:t>
                      </a:r>
                      <a:r>
                        <a:rPr lang="en-US" sz="800" b="0" i="1" u="none" strike="noStrike" baseline="-25000">
                          <a:solidFill>
                            <a:srgbClr val="000000"/>
                          </a:solidFill>
                          <a:effectLst/>
                          <a:latin typeface="Times New Roman" panose="02020603050405020304" pitchFamily="18" charset="0"/>
                          <a:ea typeface="ＭＳ Ｐゴシック" panose="020B0600070205080204" pitchFamily="50" charset="-128"/>
                        </a:rPr>
                        <a:t>s</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600237854"/>
                  </a:ext>
                </a:extLst>
              </a:tr>
              <a:tr h="175575">
                <a:tc rowSpan="6">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Forward</a:t>
                      </a:r>
                    </a:p>
                  </a:txBody>
                  <a:tcPr marL="96520" marR="96520" marT="48260" marB="4826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BCI</a:t>
                      </a:r>
                    </a:p>
                  </a:txBody>
                  <a:tcPr marL="96520" marR="96520" marT="48260" marB="4826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X</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24.84</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3.84</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9.52</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27.13</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3.36</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10.18</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23.70</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9.76</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0.74</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69.31</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3.85</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3.02</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48.47</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1.45</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9.63</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34183855"/>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Y</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3.78</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6.80</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7.27</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11.44</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5.32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6.96</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102.62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0.57</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8.15</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50.24</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2.76</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0.65</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19.13</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2.67</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2.72</a:t>
                      </a:r>
                    </a:p>
                  </a:txBody>
                  <a:tcPr marL="4296" marR="4296" marT="4296" marB="0" anchor="ctr">
                    <a:lnL>
                      <a:noFill/>
                    </a:lnL>
                    <a:lnR>
                      <a:noFill/>
                    </a:lnR>
                    <a:lnT>
                      <a:noFill/>
                    </a:lnT>
                    <a:lnB>
                      <a:noFill/>
                    </a:lnB>
                  </a:tcPr>
                </a:tc>
                <a:extLst>
                  <a:ext uri="{0D108BD9-81ED-4DB2-BD59-A6C34878D82A}">
                    <a16:rowId xmlns:a16="http://schemas.microsoft.com/office/drawing/2014/main" val="1195177017"/>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Z</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3.73</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6.03</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9.31</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17.58</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3.31</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7.52</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104.27</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0.59</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4.98</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27.52</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8.61</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1.98</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22.81</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2.69</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Times New Roman" panose="02020603050405020304" pitchFamily="18" charset="0"/>
                          <a:ea typeface="ＭＳ Ｐゴシック" panose="020B0600070205080204" pitchFamily="50" charset="-128"/>
                        </a:rPr>
                        <a:t>7.55</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1396456"/>
                  </a:ext>
                </a:extLst>
              </a:tr>
              <a:tr h="175575">
                <a:tc vMerge="1">
                  <a:txBody>
                    <a:bodyPr/>
                    <a:lstStyle/>
                    <a:p>
                      <a:endParaRPr kumimoji="1" lang="ja-JP" altLang="en-US"/>
                    </a:p>
                  </a:txBody>
                  <a:tcPr/>
                </a:tc>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BMI</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X</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32.21</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2.55</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12.94</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33.07</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2.40</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14.17</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60.60</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2.01</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1.10</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70.72</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5.04</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2.69</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40.26</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1.65</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6.19</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84388245"/>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Y</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10.72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5.63</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8.02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14.08</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4.89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7.88</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90.00</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0.66</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10.08</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59.62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3.02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0.61</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23.09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2.25</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3.85</a:t>
                      </a:r>
                    </a:p>
                  </a:txBody>
                  <a:tcPr marL="4296" marR="4296" marT="4296" marB="0" anchor="ctr">
                    <a:lnL>
                      <a:noFill/>
                    </a:lnL>
                    <a:lnR>
                      <a:noFill/>
                    </a:lnR>
                    <a:lnT>
                      <a:noFill/>
                    </a:lnT>
                    <a:lnB>
                      <a:noFill/>
                    </a:lnB>
                  </a:tcPr>
                </a:tc>
                <a:extLst>
                  <a:ext uri="{0D108BD9-81ED-4DB2-BD59-A6C34878D82A}">
                    <a16:rowId xmlns:a16="http://schemas.microsoft.com/office/drawing/2014/main" val="2366813915"/>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Z</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13.00</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4.62</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8.86</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18.04</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3.52</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8.75</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87.49</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0.45</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5.35</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32.56</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9.25</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1.61</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22.12</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2.66</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5.81</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5401980"/>
                  </a:ext>
                </a:extLst>
              </a:tr>
              <a:tr h="175575">
                <a:tc rowSpan="6">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Sideways</a:t>
                      </a:r>
                    </a:p>
                  </a:txBody>
                  <a:tcPr marL="96520" marR="96520" marT="48260" marB="4826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BCI</a:t>
                      </a:r>
                    </a:p>
                  </a:txBody>
                  <a:tcPr marL="96520" marR="96520" marT="48260" marB="4826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X</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20.37</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3.80</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7.47</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10.97</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5.63</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6.89</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51.42</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3.14</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1.13</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16.68</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10.59</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2.42</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0.05</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4.95</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2.66</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57327612"/>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Y</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19.60</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4.96</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7.59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25.39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3.86</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7.31</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80.65</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1.99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11.42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67.02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3.72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1.80</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34.94</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2.74</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5.65</a:t>
                      </a:r>
                    </a:p>
                  </a:txBody>
                  <a:tcPr marL="4296" marR="4296" marT="4296" marB="0" anchor="ctr">
                    <a:lnL>
                      <a:noFill/>
                    </a:lnL>
                    <a:lnR>
                      <a:noFill/>
                    </a:lnR>
                    <a:lnT>
                      <a:noFill/>
                    </a:lnT>
                    <a:lnB>
                      <a:noFill/>
                    </a:lnB>
                  </a:tcPr>
                </a:tc>
                <a:extLst>
                  <a:ext uri="{0D108BD9-81ED-4DB2-BD59-A6C34878D82A}">
                    <a16:rowId xmlns:a16="http://schemas.microsoft.com/office/drawing/2014/main" val="2085106698"/>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Z</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13.36</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4.54</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7.09</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19.77</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3.34</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7.03</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76.35</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1.85</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5.12</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62.07</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6.87</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2.61</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44.11</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0.56</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5.84</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0538681"/>
                  </a:ext>
                </a:extLst>
              </a:tr>
              <a:tr h="175575">
                <a:tc vMerge="1">
                  <a:txBody>
                    <a:bodyPr/>
                    <a:lstStyle/>
                    <a:p>
                      <a:endParaRPr kumimoji="1" lang="ja-JP" altLang="en-US"/>
                    </a:p>
                  </a:txBody>
                  <a:tcPr/>
                </a:tc>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BMI</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X</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17.71</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4.01</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7.33</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14.01</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4.84</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7.51</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51.22</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3.28</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1.09</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15.68</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11.30</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2.58</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-3.03</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5.25</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4.76</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50572594"/>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Y</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26.20</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4.19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12.94</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33.17</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2.65</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12.88</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78.08</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2.63</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12.69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56.25</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4.89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1.52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45.33</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1.24</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6.31</a:t>
                      </a:r>
                    </a:p>
                  </a:txBody>
                  <a:tcPr marL="4296" marR="4296" marT="4296" marB="0" anchor="ctr">
                    <a:lnL>
                      <a:noFill/>
                    </a:lnL>
                    <a:lnR>
                      <a:noFill/>
                    </a:lnR>
                    <a:lnT>
                      <a:noFill/>
                    </a:lnT>
                    <a:lnB>
                      <a:noFill/>
                    </a:lnB>
                  </a:tcPr>
                </a:tc>
                <a:extLst>
                  <a:ext uri="{0D108BD9-81ED-4DB2-BD59-A6C34878D82A}">
                    <a16:rowId xmlns:a16="http://schemas.microsoft.com/office/drawing/2014/main" val="1945291411"/>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Z</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Times New Roman" panose="02020603050405020304" pitchFamily="18" charset="0"/>
                          <a:ea typeface="ＭＳ Ｐゴシック" panose="020B0600070205080204" pitchFamily="50" charset="-128"/>
                        </a:rPr>
                        <a:t>20.14</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4.09</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8.89</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23.42</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3.39</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9.35</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77.09</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1.87</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5.07</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36.17</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10.07</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1.61</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42.50</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0.80</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Times New Roman" panose="02020603050405020304" pitchFamily="18" charset="0"/>
                          <a:ea typeface="ＭＳ Ｐゴシック" panose="020B0600070205080204" pitchFamily="50" charset="-128"/>
                        </a:rPr>
                        <a:t>4.96</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715109"/>
                  </a:ext>
                </a:extLst>
              </a:tr>
            </a:tbl>
          </a:graphicData>
        </a:graphic>
      </p:graphicFrame>
    </p:spTree>
    <p:extLst>
      <p:ext uri="{BB962C8B-B14F-4D97-AF65-F5344CB8AC3E}">
        <p14:creationId xmlns:p14="http://schemas.microsoft.com/office/powerpoint/2010/main" val="1466026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C04909EA-556B-707B-315A-84BFB23F1B5C}"/>
              </a:ext>
            </a:extLst>
          </p:cNvPr>
          <p:cNvSpPr>
            <a:spLocks noGrp="1"/>
          </p:cNvSpPr>
          <p:nvPr>
            <p:ph type="sldNum" sz="quarter" idx="12"/>
          </p:nvPr>
        </p:nvSpPr>
        <p:spPr>
          <a:xfrm>
            <a:off x="4344988" y="6475413"/>
            <a:ext cx="530225" cy="182562"/>
          </a:xfrm>
        </p:spPr>
        <p:txBody>
          <a:bodyPr/>
          <a:lstStyle/>
          <a:p>
            <a:r>
              <a:rPr lang="en-US" altLang="ja-JP"/>
              <a:t>Slide </a:t>
            </a:r>
            <a:fld id="{18BE40FC-92CB-A945-B422-D81EC9BDBF4D}" type="slidenum">
              <a:rPr lang="en-US" altLang="ja-JP"/>
              <a:pPr/>
              <a:t>2</a:t>
            </a:fld>
            <a:endParaRPr lang="en-US" altLang="ja-JP"/>
          </a:p>
        </p:txBody>
      </p:sp>
      <p:sp>
        <p:nvSpPr>
          <p:cNvPr id="26626" name="Rectangle 2">
            <a:extLst>
              <a:ext uri="{FF2B5EF4-FFF2-40B4-BE49-F238E27FC236}">
                <a16:creationId xmlns:a16="http://schemas.microsoft.com/office/drawing/2014/main" id="{355FE467-813A-62ED-551D-0F5810AA0FFD}"/>
              </a:ext>
            </a:extLst>
          </p:cNvPr>
          <p:cNvSpPr>
            <a:spLocks noGrp="1" noChangeArrowheads="1"/>
          </p:cNvSpPr>
          <p:nvPr>
            <p:ph type="ctrTitle"/>
          </p:nvPr>
        </p:nvSpPr>
        <p:spPr>
          <a:xfrm>
            <a:off x="685800" y="2286000"/>
            <a:ext cx="7772400" cy="1143000"/>
          </a:xfrm>
        </p:spPr>
        <p:txBody>
          <a:bodyPr anchor="ctr"/>
          <a:lstStyle/>
          <a:p>
            <a:r>
              <a:rPr lang="en-US" altLang="ja-JP" sz="3200" dirty="0">
                <a:ea typeface="ＭＳ Ｐゴシック" panose="020B0600070205080204" pitchFamily="34" charset="-128"/>
              </a:rPr>
              <a:t>Propagation Channel Parameters of UWB Communication Applications for Human BAN (HBAN) Use Cases</a:t>
            </a:r>
          </a:p>
        </p:txBody>
      </p:sp>
      <p:sp>
        <p:nvSpPr>
          <p:cNvPr id="26627" name="Rectangle 3">
            <a:extLst>
              <a:ext uri="{FF2B5EF4-FFF2-40B4-BE49-F238E27FC236}">
                <a16:creationId xmlns:a16="http://schemas.microsoft.com/office/drawing/2014/main" id="{4B838952-9A9F-89B7-CE7E-C1270C653349}"/>
              </a:ext>
            </a:extLst>
          </p:cNvPr>
          <p:cNvSpPr>
            <a:spLocks noGrp="1" noChangeArrowheads="1"/>
          </p:cNvSpPr>
          <p:nvPr>
            <p:ph type="subTitle" idx="1"/>
          </p:nvPr>
        </p:nvSpPr>
        <p:spPr>
          <a:xfrm>
            <a:off x="395638" y="3914074"/>
            <a:ext cx="8352724" cy="2135088"/>
          </a:xfrm>
        </p:spPr>
        <p:txBody>
          <a:bodyPr/>
          <a:lstStyle/>
          <a:p>
            <a:r>
              <a:rPr lang="en-US" altLang="ja-JP" sz="2800" dirty="0">
                <a:latin typeface="Times New Roman" panose="02020603050405020304" pitchFamily="18" charset="0"/>
                <a:cs typeface="Times New Roman" panose="02020603050405020304" pitchFamily="18" charset="0"/>
              </a:rPr>
              <a:t>Daisuke </a:t>
            </a:r>
            <a:r>
              <a:rPr lang="en-US" altLang="ja-JP" sz="2800" dirty="0" err="1">
                <a:latin typeface="Times New Roman" panose="02020603050405020304" pitchFamily="18" charset="0"/>
                <a:cs typeface="Times New Roman" panose="02020603050405020304" pitchFamily="18" charset="0"/>
              </a:rPr>
              <a:t>Anzai</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Sho</a:t>
            </a:r>
            <a:r>
              <a:rPr lang="en-US" altLang="ja-JP" sz="2800" dirty="0">
                <a:latin typeface="Times New Roman" panose="02020603050405020304" pitchFamily="18" charset="0"/>
                <a:cs typeface="Times New Roman" panose="02020603050405020304" pitchFamily="18" charset="0"/>
              </a:rPr>
              <a:t> Asano, and Takumi Kobayashi</a:t>
            </a:r>
          </a:p>
          <a:p>
            <a:r>
              <a:rPr lang="en-US" altLang="ja-JP" dirty="0">
                <a:latin typeface="Times New Roman" panose="02020603050405020304" pitchFamily="18" charset="0"/>
                <a:cs typeface="Times New Roman" panose="02020603050405020304" pitchFamily="18" charset="0"/>
              </a:rPr>
              <a:t>Nagoya Institute of Technology (NIT)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7CD5DF-92D3-3518-DA40-3129659A61BA}"/>
              </a:ext>
            </a:extLst>
          </p:cNvPr>
          <p:cNvSpPr>
            <a:spLocks noGrp="1"/>
          </p:cNvSpPr>
          <p:nvPr>
            <p:ph type="title"/>
          </p:nvPr>
        </p:nvSpPr>
        <p:spPr/>
        <p:txBody>
          <a:bodyPr/>
          <a:lstStyle/>
          <a:p>
            <a:r>
              <a:rPr kumimoji="1" lang="en-US" altLang="ja-JP" dirty="0"/>
              <a:t>Path loss characteristics of </a:t>
            </a:r>
            <a:r>
              <a:rPr lang="en-US" altLang="ja-JP" dirty="0"/>
              <a:t>implant (upper body)</a:t>
            </a:r>
            <a:r>
              <a:rPr kumimoji="1" lang="en-US" altLang="ja-JP" dirty="0"/>
              <a:t> to on-body propagation</a:t>
            </a:r>
            <a:endParaRPr kumimoji="1" lang="ja-JP" altLang="en-US"/>
          </a:p>
        </p:txBody>
      </p:sp>
      <p:sp>
        <p:nvSpPr>
          <p:cNvPr id="4" name="スライド番号プレースホルダー 3">
            <a:extLst>
              <a:ext uri="{FF2B5EF4-FFF2-40B4-BE49-F238E27FC236}">
                <a16:creationId xmlns:a16="http://schemas.microsoft.com/office/drawing/2014/main" id="{F722819A-EEE9-FBD7-E955-7887B333D53A}"/>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20</a:t>
            </a:fld>
            <a:endParaRPr lang="en-US" altLang="ja-JP"/>
          </a:p>
        </p:txBody>
      </p:sp>
      <p:grpSp>
        <p:nvGrpSpPr>
          <p:cNvPr id="5" name="グループ化 4">
            <a:extLst>
              <a:ext uri="{FF2B5EF4-FFF2-40B4-BE49-F238E27FC236}">
                <a16:creationId xmlns:a16="http://schemas.microsoft.com/office/drawing/2014/main" id="{EA42E683-DB60-3F17-63B3-4F0BAD75E01B}"/>
              </a:ext>
            </a:extLst>
          </p:cNvPr>
          <p:cNvGrpSpPr/>
          <p:nvPr/>
        </p:nvGrpSpPr>
        <p:grpSpPr>
          <a:xfrm>
            <a:off x="6595730" y="3575450"/>
            <a:ext cx="1615603" cy="2427233"/>
            <a:chOff x="5294479" y="463030"/>
            <a:chExt cx="2365543" cy="3553920"/>
          </a:xfrm>
        </p:grpSpPr>
        <p:pic>
          <p:nvPicPr>
            <p:cNvPr id="6" name="図 5" descr="図形, 円&#10;&#10;自動的に生成された説明">
              <a:extLst>
                <a:ext uri="{FF2B5EF4-FFF2-40B4-BE49-F238E27FC236}">
                  <a16:creationId xmlns:a16="http://schemas.microsoft.com/office/drawing/2014/main" id="{6E52A6DD-A259-42C0-409A-B9663BC2E8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6709" y="963450"/>
              <a:ext cx="1873313" cy="3053500"/>
            </a:xfrm>
            <a:prstGeom prst="rect">
              <a:avLst/>
            </a:prstGeom>
          </p:spPr>
        </p:pic>
        <p:sp>
          <p:nvSpPr>
            <p:cNvPr id="7" name="テキスト ボックス 6">
              <a:extLst>
                <a:ext uri="{FF2B5EF4-FFF2-40B4-BE49-F238E27FC236}">
                  <a16:creationId xmlns:a16="http://schemas.microsoft.com/office/drawing/2014/main" id="{A2CF6354-E854-861B-A621-D7065E41E519}"/>
                </a:ext>
              </a:extLst>
            </p:cNvPr>
            <p:cNvSpPr txBox="1"/>
            <p:nvPr/>
          </p:nvSpPr>
          <p:spPr>
            <a:xfrm rot="16200000">
              <a:off x="4836573" y="1479604"/>
              <a:ext cx="1321390" cy="405578"/>
            </a:xfrm>
            <a:prstGeom prst="rect">
              <a:avLst/>
            </a:prstGeom>
            <a:noFill/>
            <a:ln>
              <a:noFill/>
            </a:ln>
          </p:spPr>
          <p:txBody>
            <a:bodyPr wrap="square" rtlCol="0">
              <a:spAutoFit/>
            </a:bodyPr>
            <a:lstStyle/>
            <a:p>
              <a:pPr algn="ctr"/>
              <a:r>
                <a:rPr lang="en-US" altLang="ja-JP" dirty="0">
                  <a:latin typeface="Times New Roman"/>
                </a:rPr>
                <a:t>18</a:t>
              </a:r>
              <a:r>
                <a:rPr kumimoji="1" lang="en-US" altLang="ja-JP" dirty="0">
                  <a:latin typeface="Times New Roman"/>
                </a:rPr>
                <a:t> mm</a:t>
              </a:r>
              <a:endParaRPr kumimoji="1" lang="ja-JP" altLang="en-US" dirty="0">
                <a:latin typeface="Times New Roman"/>
              </a:endParaRPr>
            </a:p>
          </p:txBody>
        </p:sp>
        <p:cxnSp>
          <p:nvCxnSpPr>
            <p:cNvPr id="8" name="直線矢印コネクタ 7">
              <a:extLst>
                <a:ext uri="{FF2B5EF4-FFF2-40B4-BE49-F238E27FC236}">
                  <a16:creationId xmlns:a16="http://schemas.microsoft.com/office/drawing/2014/main" id="{611175C5-386A-1E5A-CB88-48C84F5AA801}"/>
                </a:ext>
              </a:extLst>
            </p:cNvPr>
            <p:cNvCxnSpPr>
              <a:cxnSpLocks/>
            </p:cNvCxnSpPr>
            <p:nvPr/>
          </p:nvCxnSpPr>
          <p:spPr>
            <a:xfrm>
              <a:off x="5720066" y="1027950"/>
              <a:ext cx="0" cy="1406206"/>
            </a:xfrm>
            <a:prstGeom prst="straightConnector1">
              <a:avLst/>
            </a:prstGeom>
            <a:ln>
              <a:solidFill>
                <a:schemeClr val="accent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9" name="直線矢印コネクタ 8">
              <a:extLst>
                <a:ext uri="{FF2B5EF4-FFF2-40B4-BE49-F238E27FC236}">
                  <a16:creationId xmlns:a16="http://schemas.microsoft.com/office/drawing/2014/main" id="{DBD4F74E-E578-813B-99E7-0B9DE5F0CC82}"/>
                </a:ext>
              </a:extLst>
            </p:cNvPr>
            <p:cNvCxnSpPr>
              <a:cxnSpLocks/>
            </p:cNvCxnSpPr>
            <p:nvPr/>
          </p:nvCxnSpPr>
          <p:spPr>
            <a:xfrm rot="5400000">
              <a:off x="6732891" y="33550"/>
              <a:ext cx="0" cy="1576800"/>
            </a:xfrm>
            <a:prstGeom prst="straightConnector1">
              <a:avLst/>
            </a:prstGeom>
            <a:ln>
              <a:solidFill>
                <a:schemeClr val="accent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0" name="テキスト ボックス 9">
              <a:extLst>
                <a:ext uri="{FF2B5EF4-FFF2-40B4-BE49-F238E27FC236}">
                  <a16:creationId xmlns:a16="http://schemas.microsoft.com/office/drawing/2014/main" id="{524462F3-0B44-7ABE-D893-26FA20AF894F}"/>
                </a:ext>
              </a:extLst>
            </p:cNvPr>
            <p:cNvSpPr txBox="1"/>
            <p:nvPr/>
          </p:nvSpPr>
          <p:spPr>
            <a:xfrm>
              <a:off x="6118867" y="463030"/>
              <a:ext cx="1208996" cy="405578"/>
            </a:xfrm>
            <a:prstGeom prst="rect">
              <a:avLst/>
            </a:prstGeom>
            <a:noFill/>
            <a:ln>
              <a:noFill/>
            </a:ln>
          </p:spPr>
          <p:txBody>
            <a:bodyPr wrap="square" rtlCol="0">
              <a:spAutoFit/>
            </a:bodyPr>
            <a:lstStyle/>
            <a:p>
              <a:pPr algn="ctr"/>
              <a:r>
                <a:rPr kumimoji="1" lang="en-US" altLang="ja-JP" dirty="0">
                  <a:latin typeface="Times New Roman"/>
                </a:rPr>
                <a:t>20 mm</a:t>
              </a:r>
              <a:endParaRPr kumimoji="1" lang="ja-JP" altLang="en-US" dirty="0">
                <a:latin typeface="Times New Roman"/>
              </a:endParaRPr>
            </a:p>
          </p:txBody>
        </p:sp>
      </p:grpSp>
      <p:pic>
        <p:nvPicPr>
          <p:cNvPr id="13" name="図 12">
            <a:extLst>
              <a:ext uri="{FF2B5EF4-FFF2-40B4-BE49-F238E27FC236}">
                <a16:creationId xmlns:a16="http://schemas.microsoft.com/office/drawing/2014/main" id="{A597278C-4E54-E4F7-D1D6-B18CB6F29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360" y="3797398"/>
            <a:ext cx="2672728" cy="2305228"/>
          </a:xfrm>
          <a:prstGeom prst="rect">
            <a:avLst/>
          </a:prstGeom>
        </p:spPr>
      </p:pic>
      <p:pic>
        <p:nvPicPr>
          <p:cNvPr id="14" name="図 13">
            <a:extLst>
              <a:ext uri="{FF2B5EF4-FFF2-40B4-BE49-F238E27FC236}">
                <a16:creationId xmlns:a16="http://schemas.microsoft.com/office/drawing/2014/main" id="{908A84B5-5B0A-C107-E0AE-98B42AE6D4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8091" y="3797398"/>
            <a:ext cx="2600297" cy="2305228"/>
          </a:xfrm>
          <a:prstGeom prst="rect">
            <a:avLst/>
          </a:prstGeom>
        </p:spPr>
      </p:pic>
      <p:sp>
        <p:nvSpPr>
          <p:cNvPr id="27" name="テキスト ボックス 26">
            <a:extLst>
              <a:ext uri="{FF2B5EF4-FFF2-40B4-BE49-F238E27FC236}">
                <a16:creationId xmlns:a16="http://schemas.microsoft.com/office/drawing/2014/main" id="{03FE2DF1-8965-EF5C-B579-5D8896A75AAC}"/>
              </a:ext>
            </a:extLst>
          </p:cNvPr>
          <p:cNvSpPr txBox="1"/>
          <p:nvPr/>
        </p:nvSpPr>
        <p:spPr>
          <a:xfrm>
            <a:off x="636846" y="1967291"/>
            <a:ext cx="7278467" cy="1477328"/>
          </a:xfrm>
          <a:prstGeom prst="rect">
            <a:avLst/>
          </a:prstGeom>
          <a:noFill/>
        </p:spPr>
        <p:txBody>
          <a:bodyPr wrap="none" rtlCol="0">
            <a:spAutoFit/>
          </a:bodyPr>
          <a:lstStyle/>
          <a:p>
            <a:pPr marL="171450" indent="-171450">
              <a:buFont typeface="Arial" panose="020B0604020202020204" pitchFamily="34" charset="0"/>
              <a:buChar char="•"/>
            </a:pPr>
            <a:r>
              <a:rPr kumimoji="1" lang="en-US" altLang="ja-JP" sz="1800" dirty="0"/>
              <a:t>Frequency band: 3.1-10.6 GHz</a:t>
            </a:r>
          </a:p>
          <a:p>
            <a:pPr marL="171450" indent="-171450">
              <a:buFont typeface="Arial" panose="020B0604020202020204" pitchFamily="34" charset="0"/>
              <a:buChar char="•"/>
            </a:pPr>
            <a:r>
              <a:rPr kumimoji="1" lang="en-US" altLang="ja-JP" sz="1800" dirty="0"/>
              <a:t>Anatomical numerical male human body model developed by NICT, Japan</a:t>
            </a:r>
          </a:p>
          <a:p>
            <a:pPr marL="171450" indent="-171450">
              <a:buFont typeface="Arial" panose="020B0604020202020204" pitchFamily="34" charset="0"/>
              <a:buChar char="•"/>
            </a:pPr>
            <a:r>
              <a:rPr kumimoji="1" lang="en-US" altLang="ja-JP" sz="1800" dirty="0"/>
              <a:t>Frequency-dependent FDTD method</a:t>
            </a:r>
          </a:p>
          <a:p>
            <a:pPr marL="171450" indent="-171450">
              <a:buFont typeface="Arial" panose="020B0604020202020204" pitchFamily="34" charset="0"/>
              <a:buChar char="•"/>
            </a:pPr>
            <a:r>
              <a:rPr kumimoji="1" lang="en-US" altLang="ja-JP" sz="1800" dirty="0"/>
              <a:t>23 transmitting points were chosen inside the small intestine</a:t>
            </a:r>
          </a:p>
          <a:p>
            <a:pPr marL="171450" indent="-171450">
              <a:buFont typeface="Arial" panose="020B0604020202020204" pitchFamily="34" charset="0"/>
              <a:buChar char="•"/>
            </a:pPr>
            <a:r>
              <a:rPr kumimoji="1" lang="en-US" altLang="ja-JP" sz="1800" dirty="0"/>
              <a:t>Receiving antenna was put on the body surface with 1-mm spacing</a:t>
            </a:r>
            <a:endParaRPr kumimoji="1" lang="ja-JP" altLang="en-US" sz="1800"/>
          </a:p>
        </p:txBody>
      </p:sp>
    </p:spTree>
    <p:extLst>
      <p:ext uri="{BB962C8B-B14F-4D97-AF65-F5344CB8AC3E}">
        <p14:creationId xmlns:p14="http://schemas.microsoft.com/office/powerpoint/2010/main" val="66753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AE97A3-D5F0-662E-4727-BA064EF884E9}"/>
              </a:ext>
            </a:extLst>
          </p:cNvPr>
          <p:cNvSpPr>
            <a:spLocks noGrp="1"/>
          </p:cNvSpPr>
          <p:nvPr>
            <p:ph type="title"/>
          </p:nvPr>
        </p:nvSpPr>
        <p:spPr/>
        <p:txBody>
          <a:bodyPr/>
          <a:lstStyle/>
          <a:p>
            <a:r>
              <a:rPr kumimoji="1" lang="en-US" altLang="ja-JP" dirty="0"/>
              <a:t>Path loss characteristics (#7)</a:t>
            </a:r>
            <a:endParaRPr kumimoji="1" lang="ja-JP" altLang="en-US"/>
          </a:p>
        </p:txBody>
      </p:sp>
      <p:sp>
        <p:nvSpPr>
          <p:cNvPr id="4" name="スライド番号プレースホルダー 3">
            <a:extLst>
              <a:ext uri="{FF2B5EF4-FFF2-40B4-BE49-F238E27FC236}">
                <a16:creationId xmlns:a16="http://schemas.microsoft.com/office/drawing/2014/main" id="{2593DAB5-4F68-AB30-9D5D-F92773457061}"/>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21</a:t>
            </a:fld>
            <a:endParaRPr lang="en-US" altLang="ja-JP"/>
          </a:p>
        </p:txBody>
      </p:sp>
      <p:pic>
        <p:nvPicPr>
          <p:cNvPr id="10" name="図 9">
            <a:extLst>
              <a:ext uri="{FF2B5EF4-FFF2-40B4-BE49-F238E27FC236}">
                <a16:creationId xmlns:a16="http://schemas.microsoft.com/office/drawing/2014/main" id="{A93EE6F4-3BDC-6CC2-2491-734F1118CBF1}"/>
              </a:ext>
            </a:extLst>
          </p:cNvPr>
          <p:cNvPicPr>
            <a:picLocks noChangeAspect="1"/>
          </p:cNvPicPr>
          <p:nvPr/>
        </p:nvPicPr>
        <p:blipFill>
          <a:blip r:embed="rId2"/>
          <a:stretch>
            <a:fillRect/>
          </a:stretch>
        </p:blipFill>
        <p:spPr>
          <a:xfrm>
            <a:off x="0" y="2348880"/>
            <a:ext cx="8953215" cy="3384376"/>
          </a:xfrm>
          <a:prstGeom prst="rect">
            <a:avLst/>
          </a:prstGeom>
        </p:spPr>
      </p:pic>
    </p:spTree>
    <p:extLst>
      <p:ext uri="{BB962C8B-B14F-4D97-AF65-F5344CB8AC3E}">
        <p14:creationId xmlns:p14="http://schemas.microsoft.com/office/powerpoint/2010/main" val="4158021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C3DD7E-AFCC-B9F6-3C45-B2146BD0DD87}"/>
              </a:ext>
            </a:extLst>
          </p:cNvPr>
          <p:cNvSpPr>
            <a:spLocks noGrp="1"/>
          </p:cNvSpPr>
          <p:nvPr>
            <p:ph type="title"/>
          </p:nvPr>
        </p:nvSpPr>
        <p:spPr/>
        <p:txBody>
          <a:bodyPr/>
          <a:lstStyle/>
          <a:p>
            <a:r>
              <a:rPr kumimoji="1" lang="en-US" altLang="ja-JP" dirty="0"/>
              <a:t>Path loss characteristics (#23)</a:t>
            </a:r>
            <a:endParaRPr kumimoji="1" lang="ja-JP" altLang="en-US"/>
          </a:p>
        </p:txBody>
      </p:sp>
      <p:sp>
        <p:nvSpPr>
          <p:cNvPr id="4" name="スライド番号プレースホルダー 3">
            <a:extLst>
              <a:ext uri="{FF2B5EF4-FFF2-40B4-BE49-F238E27FC236}">
                <a16:creationId xmlns:a16="http://schemas.microsoft.com/office/drawing/2014/main" id="{A5F258EB-643B-24C8-156A-3CC67F26A737}"/>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22</a:t>
            </a:fld>
            <a:endParaRPr lang="en-US" altLang="ja-JP"/>
          </a:p>
        </p:txBody>
      </p:sp>
      <p:pic>
        <p:nvPicPr>
          <p:cNvPr id="15" name="図 14">
            <a:extLst>
              <a:ext uri="{FF2B5EF4-FFF2-40B4-BE49-F238E27FC236}">
                <a16:creationId xmlns:a16="http://schemas.microsoft.com/office/drawing/2014/main" id="{67B029EA-8FA7-A036-7074-9F88DEAA1DFA}"/>
              </a:ext>
            </a:extLst>
          </p:cNvPr>
          <p:cNvPicPr>
            <a:picLocks noChangeAspect="1"/>
          </p:cNvPicPr>
          <p:nvPr/>
        </p:nvPicPr>
        <p:blipFill>
          <a:blip r:embed="rId2"/>
          <a:stretch>
            <a:fillRect/>
          </a:stretch>
        </p:blipFill>
        <p:spPr>
          <a:xfrm>
            <a:off x="0" y="2340229"/>
            <a:ext cx="9004212" cy="3395873"/>
          </a:xfrm>
          <a:prstGeom prst="rect">
            <a:avLst/>
          </a:prstGeom>
        </p:spPr>
      </p:pic>
    </p:spTree>
    <p:extLst>
      <p:ext uri="{BB962C8B-B14F-4D97-AF65-F5344CB8AC3E}">
        <p14:creationId xmlns:p14="http://schemas.microsoft.com/office/powerpoint/2010/main" val="3095198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3F38EC-AE25-6E42-B256-C187222872DF}"/>
              </a:ext>
            </a:extLst>
          </p:cNvPr>
          <p:cNvSpPr>
            <a:spLocks noGrp="1"/>
          </p:cNvSpPr>
          <p:nvPr>
            <p:ph type="title"/>
          </p:nvPr>
        </p:nvSpPr>
        <p:spPr/>
        <p:txBody>
          <a:bodyPr/>
          <a:lstStyle/>
          <a:p>
            <a:r>
              <a:rPr kumimoji="1" lang="en-US" altLang="ja-JP" dirty="0"/>
              <a:t>Distance characteristics</a:t>
            </a:r>
            <a:endParaRPr kumimoji="1" lang="ja-JP" altLang="en-US"/>
          </a:p>
        </p:txBody>
      </p:sp>
      <p:sp>
        <p:nvSpPr>
          <p:cNvPr id="4" name="スライド番号プレースホルダー 3">
            <a:extLst>
              <a:ext uri="{FF2B5EF4-FFF2-40B4-BE49-F238E27FC236}">
                <a16:creationId xmlns:a16="http://schemas.microsoft.com/office/drawing/2014/main" id="{FFB4F726-BB74-1F66-DB3C-A5596456FC1A}"/>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23</a:t>
            </a:fld>
            <a:endParaRPr lang="en-US" altLang="ja-JP"/>
          </a:p>
        </p:txBody>
      </p:sp>
      <p:pic>
        <p:nvPicPr>
          <p:cNvPr id="5" name="図 4">
            <a:extLst>
              <a:ext uri="{FF2B5EF4-FFF2-40B4-BE49-F238E27FC236}">
                <a16:creationId xmlns:a16="http://schemas.microsoft.com/office/drawing/2014/main" id="{1E14849D-D44A-2209-8A2A-16BE434B87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564904"/>
            <a:ext cx="5520614" cy="3312368"/>
          </a:xfrm>
          <a:prstGeom prst="rect">
            <a:avLst/>
          </a:prstGeom>
        </p:spPr>
      </p:pic>
      <mc:AlternateContent xmlns:mc="http://schemas.openxmlformats.org/markup-compatibility/2006" xmlns:a14="http://schemas.microsoft.com/office/drawing/2010/main">
        <mc:Choice Requires="a14">
          <p:graphicFrame>
            <p:nvGraphicFramePr>
              <p:cNvPr id="6" name="表 5">
                <a:extLst>
                  <a:ext uri="{FF2B5EF4-FFF2-40B4-BE49-F238E27FC236}">
                    <a16:creationId xmlns:a16="http://schemas.microsoft.com/office/drawing/2014/main" id="{9C55BB8C-E43F-E1BA-7F53-2859070D1BA3}"/>
                  </a:ext>
                </a:extLst>
              </p:cNvPr>
              <p:cNvGraphicFramePr>
                <a:graphicFrameLocks noGrp="1"/>
              </p:cNvGraphicFramePr>
              <p:nvPr>
                <p:extLst>
                  <p:ext uri="{D42A27DB-BD31-4B8C-83A1-F6EECF244321}">
                    <p14:modId xmlns:p14="http://schemas.microsoft.com/office/powerpoint/2010/main" val="755287109"/>
                  </p:ext>
                </p:extLst>
              </p:nvPr>
            </p:nvGraphicFramePr>
            <p:xfrm>
              <a:off x="5364088" y="2912687"/>
              <a:ext cx="3384377" cy="2016225"/>
            </p:xfrm>
            <a:graphic>
              <a:graphicData uri="http://schemas.openxmlformats.org/drawingml/2006/table">
                <a:tbl>
                  <a:tblPr/>
                  <a:tblGrid>
                    <a:gridCol w="1227114">
                      <a:extLst>
                        <a:ext uri="{9D8B030D-6E8A-4147-A177-3AD203B41FA5}">
                          <a16:colId xmlns:a16="http://schemas.microsoft.com/office/drawing/2014/main" val="3248908148"/>
                        </a:ext>
                      </a:extLst>
                    </a:gridCol>
                    <a:gridCol w="766431">
                      <a:extLst>
                        <a:ext uri="{9D8B030D-6E8A-4147-A177-3AD203B41FA5}">
                          <a16:colId xmlns:a16="http://schemas.microsoft.com/office/drawing/2014/main" val="3828101512"/>
                        </a:ext>
                      </a:extLst>
                    </a:gridCol>
                    <a:gridCol w="646269">
                      <a:extLst>
                        <a:ext uri="{9D8B030D-6E8A-4147-A177-3AD203B41FA5}">
                          <a16:colId xmlns:a16="http://schemas.microsoft.com/office/drawing/2014/main" val="2442230470"/>
                        </a:ext>
                      </a:extLst>
                    </a:gridCol>
                    <a:gridCol w="744563">
                      <a:extLst>
                        <a:ext uri="{9D8B030D-6E8A-4147-A177-3AD203B41FA5}">
                          <a16:colId xmlns:a16="http://schemas.microsoft.com/office/drawing/2014/main" val="4047235252"/>
                        </a:ext>
                      </a:extLst>
                    </a:gridCol>
                  </a:tblGrid>
                  <a:tr h="660429">
                    <a:tc>
                      <a:txBody>
                        <a:bodyPr/>
                        <a:lstStyle/>
                        <a:p>
                          <a:pPr algn="ctr" fontAlgn="t"/>
                          <a:r>
                            <a:rPr lang="en-US" sz="1600" b="0" i="0" u="none" strike="noStrike" dirty="0">
                              <a:solidFill>
                                <a:srgbClr val="000000"/>
                              </a:solidFill>
                              <a:effectLst/>
                              <a:latin typeface="Times New Roman" panose="02020603050405020304" pitchFamily="18" charset="0"/>
                              <a:ea typeface="游ゴシック" panose="020B0400000000000000" pitchFamily="50" charset="-128"/>
                            </a:rPr>
                            <a:t>Transmitting components</a:t>
                          </a:r>
                        </a:p>
                      </a:txBody>
                      <a:tcPr marL="20674" marR="20674" marT="206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PL</a:t>
                          </a:r>
                          <a:r>
                            <a:rPr lang="en-US" sz="1600" b="0" i="0" u="none" strike="noStrike" baseline="-50000" dirty="0">
                              <a:solidFill>
                                <a:srgbClr val="000000"/>
                              </a:solidFill>
                              <a:effectLst/>
                              <a:latin typeface="Times New Roman" panose="02020603050405020304" pitchFamily="18" charset="0"/>
                              <a:ea typeface="游ゴシック" panose="020B0400000000000000" pitchFamily="50" charset="-128"/>
                            </a:rPr>
                            <a:t>0</a:t>
                          </a:r>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p>
                      </a:txBody>
                      <a:tcPr marL="16539" marR="16539" marT="1653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n</a:t>
                          </a:r>
                        </a:p>
                      </a:txBody>
                      <a:tcPr marL="16539" marR="16539" marT="1653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14:m>
                            <m:oMath xmlns:m="http://schemas.openxmlformats.org/officeDocument/2006/math">
                              <m:sSub>
                                <m:sSubPr>
                                  <m:ctrlPr>
                                    <a:rPr lang="en-US" sz="1600" b="0" i="1" u="none" strike="noStrike" smtClean="0">
                                      <a:solidFill>
                                        <a:srgbClr val="000000"/>
                                      </a:solidFill>
                                      <a:effectLst/>
                                      <a:latin typeface="Cambria Math" panose="02040503050406030204" pitchFamily="18" charset="0"/>
                                      <a:ea typeface="游ゴシック" panose="020B0400000000000000" pitchFamily="50" charset="-128"/>
                                    </a:rPr>
                                  </m:ctrlPr>
                                </m:sSubPr>
                                <m:e>
                                  <m:r>
                                    <a:rPr lang="en-US" sz="1600" b="0" i="1" u="none" strike="noStrike" smtClean="0">
                                      <a:solidFill>
                                        <a:srgbClr val="000000"/>
                                      </a:solidFill>
                                      <a:effectLst/>
                                      <a:latin typeface="Cambria Math" panose="02040503050406030204" pitchFamily="18" charset="0"/>
                                      <a:ea typeface="游ゴシック" panose="020B0400000000000000" pitchFamily="50" charset="-128"/>
                                    </a:rPr>
                                    <m:t>𝜎</m:t>
                                  </m:r>
                                </m:e>
                                <m:sub>
                                  <m:r>
                                    <a:rPr lang="en-US" sz="1600" b="0" i="1" u="none" strike="noStrike" smtClean="0">
                                      <a:solidFill>
                                        <a:srgbClr val="000000"/>
                                      </a:solidFill>
                                      <a:effectLst/>
                                      <a:latin typeface="Cambria Math" panose="02040503050406030204" pitchFamily="18" charset="0"/>
                                      <a:ea typeface="游ゴシック" panose="020B0400000000000000" pitchFamily="50" charset="-128"/>
                                    </a:rPr>
                                    <m:t>𝑠</m:t>
                                  </m:r>
                                </m:sub>
                              </m:sSub>
                            </m:oMath>
                          </a14:m>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endParaRPr lang="en-US" sz="1600" b="0" i="1" u="none" strike="noStrike" dirty="0">
                            <a:solidFill>
                              <a:srgbClr val="000000"/>
                            </a:solidFill>
                            <a:effectLst/>
                            <a:latin typeface="Times New Roman" panose="02020603050405020304" pitchFamily="18" charset="0"/>
                            <a:ea typeface="游ゴシック" panose="020B0400000000000000" pitchFamily="50" charset="-128"/>
                          </a:endParaRPr>
                        </a:p>
                      </a:txBody>
                      <a:tcPr marL="20674" marR="20674" marT="206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8326398"/>
                      </a:ext>
                    </a:extLst>
                  </a:tr>
                  <a:tr h="463826">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x</a:t>
                          </a:r>
                        </a:p>
                      </a:txBody>
                      <a:tcPr marL="20674" marR="20674" marT="206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69.05</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18.14</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6.21</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252226"/>
                      </a:ext>
                    </a:extLst>
                  </a:tr>
                  <a:tr h="445985">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y</a:t>
                          </a:r>
                        </a:p>
                      </a:txBody>
                      <a:tcPr marL="20674" marR="20674" marT="20674" marB="0" anchor="ctr">
                        <a:lnL>
                          <a:noFill/>
                        </a:lnL>
                        <a:lnR>
                          <a:noFill/>
                        </a:lnR>
                        <a:lnT>
                          <a:noFill/>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74.10</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17.09</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7.98</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541568428"/>
                      </a:ext>
                    </a:extLst>
                  </a:tr>
                  <a:tr h="445985">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z</a:t>
                          </a:r>
                        </a:p>
                      </a:txBody>
                      <a:tcPr marL="20674" marR="20674" marT="206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71.92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17.74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6.40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0074038"/>
                      </a:ext>
                    </a:extLst>
                  </a:tr>
                </a:tbl>
              </a:graphicData>
            </a:graphic>
          </p:graphicFrame>
        </mc:Choice>
        <mc:Fallback xmlns="">
          <p:graphicFrame>
            <p:nvGraphicFramePr>
              <p:cNvPr id="6" name="表 5">
                <a:extLst>
                  <a:ext uri="{FF2B5EF4-FFF2-40B4-BE49-F238E27FC236}">
                    <a16:creationId xmlns:a16="http://schemas.microsoft.com/office/drawing/2014/main" id="{9C55BB8C-E43F-E1BA-7F53-2859070D1BA3}"/>
                  </a:ext>
                </a:extLst>
              </p:cNvPr>
              <p:cNvGraphicFramePr>
                <a:graphicFrameLocks noGrp="1"/>
              </p:cNvGraphicFramePr>
              <p:nvPr>
                <p:extLst>
                  <p:ext uri="{D42A27DB-BD31-4B8C-83A1-F6EECF244321}">
                    <p14:modId xmlns:p14="http://schemas.microsoft.com/office/powerpoint/2010/main" val="755287109"/>
                  </p:ext>
                </p:extLst>
              </p:nvPr>
            </p:nvGraphicFramePr>
            <p:xfrm>
              <a:off x="5364088" y="2912687"/>
              <a:ext cx="3384377" cy="2016225"/>
            </p:xfrm>
            <a:graphic>
              <a:graphicData uri="http://schemas.openxmlformats.org/drawingml/2006/table">
                <a:tbl>
                  <a:tblPr/>
                  <a:tblGrid>
                    <a:gridCol w="1227114">
                      <a:extLst>
                        <a:ext uri="{9D8B030D-6E8A-4147-A177-3AD203B41FA5}">
                          <a16:colId xmlns:a16="http://schemas.microsoft.com/office/drawing/2014/main" val="3248908148"/>
                        </a:ext>
                      </a:extLst>
                    </a:gridCol>
                    <a:gridCol w="766431">
                      <a:extLst>
                        <a:ext uri="{9D8B030D-6E8A-4147-A177-3AD203B41FA5}">
                          <a16:colId xmlns:a16="http://schemas.microsoft.com/office/drawing/2014/main" val="3828101512"/>
                        </a:ext>
                      </a:extLst>
                    </a:gridCol>
                    <a:gridCol w="646269">
                      <a:extLst>
                        <a:ext uri="{9D8B030D-6E8A-4147-A177-3AD203B41FA5}">
                          <a16:colId xmlns:a16="http://schemas.microsoft.com/office/drawing/2014/main" val="2442230470"/>
                        </a:ext>
                      </a:extLst>
                    </a:gridCol>
                    <a:gridCol w="744563">
                      <a:extLst>
                        <a:ext uri="{9D8B030D-6E8A-4147-A177-3AD203B41FA5}">
                          <a16:colId xmlns:a16="http://schemas.microsoft.com/office/drawing/2014/main" val="4047235252"/>
                        </a:ext>
                      </a:extLst>
                    </a:gridCol>
                  </a:tblGrid>
                  <a:tr h="660429">
                    <a:tc>
                      <a:txBody>
                        <a:bodyPr/>
                        <a:lstStyle/>
                        <a:p>
                          <a:pPr algn="ctr" fontAlgn="t"/>
                          <a:r>
                            <a:rPr lang="en-US" sz="1600" b="0" i="0" u="none" strike="noStrike" dirty="0">
                              <a:solidFill>
                                <a:srgbClr val="000000"/>
                              </a:solidFill>
                              <a:effectLst/>
                              <a:latin typeface="Times New Roman" panose="02020603050405020304" pitchFamily="18" charset="0"/>
                              <a:ea typeface="游ゴシック" panose="020B0400000000000000" pitchFamily="50" charset="-128"/>
                            </a:rPr>
                            <a:t>Transmitting components</a:t>
                          </a:r>
                        </a:p>
                      </a:txBody>
                      <a:tcPr marL="20674" marR="20674" marT="206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PL</a:t>
                          </a:r>
                          <a:r>
                            <a:rPr lang="en-US" sz="1600" b="0" i="0" u="none" strike="noStrike" baseline="-50000" dirty="0">
                              <a:solidFill>
                                <a:srgbClr val="000000"/>
                              </a:solidFill>
                              <a:effectLst/>
                              <a:latin typeface="Times New Roman" panose="02020603050405020304" pitchFamily="18" charset="0"/>
                              <a:ea typeface="游ゴシック" panose="020B0400000000000000" pitchFamily="50" charset="-128"/>
                            </a:rPr>
                            <a:t>0</a:t>
                          </a:r>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p>
                      </a:txBody>
                      <a:tcPr marL="16539" marR="16539" marT="1653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n</a:t>
                          </a:r>
                        </a:p>
                      </a:txBody>
                      <a:tcPr marL="16539" marR="16539" marT="1653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endParaRPr lang="ja-JP"/>
                        </a:p>
                      </a:txBody>
                      <a:tcPr marL="20674" marR="20674" marT="206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blipFill>
                          <a:blip r:embed="rId3"/>
                          <a:stretch>
                            <a:fillRect l="-354237" t="-1923" r="-3390" b="-211538"/>
                          </a:stretch>
                        </a:blipFill>
                      </a:tcPr>
                    </a:tc>
                    <a:extLst>
                      <a:ext uri="{0D108BD9-81ED-4DB2-BD59-A6C34878D82A}">
                        <a16:rowId xmlns:a16="http://schemas.microsoft.com/office/drawing/2014/main" val="2608326398"/>
                      </a:ext>
                    </a:extLst>
                  </a:tr>
                  <a:tr h="463826">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x</a:t>
                          </a:r>
                        </a:p>
                      </a:txBody>
                      <a:tcPr marL="20674" marR="20674" marT="206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69.05</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18.14</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6.21</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252226"/>
                      </a:ext>
                    </a:extLst>
                  </a:tr>
                  <a:tr h="445985">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y</a:t>
                          </a:r>
                        </a:p>
                      </a:txBody>
                      <a:tcPr marL="20674" marR="20674" marT="20674" marB="0" anchor="ctr">
                        <a:lnL>
                          <a:noFill/>
                        </a:lnL>
                        <a:lnR>
                          <a:noFill/>
                        </a:lnR>
                        <a:lnT>
                          <a:noFill/>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74.10</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17.09</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7.98</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541568428"/>
                      </a:ext>
                    </a:extLst>
                  </a:tr>
                  <a:tr h="445985">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z</a:t>
                          </a:r>
                        </a:p>
                      </a:txBody>
                      <a:tcPr marL="20674" marR="20674" marT="206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71.92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17.74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6.40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0074038"/>
                      </a:ext>
                    </a:extLst>
                  </a:tr>
                </a:tbl>
              </a:graphicData>
            </a:graphic>
          </p:graphicFrame>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5B6DF07E-4A14-E0C8-2F9C-A6F891B5CA61}"/>
                  </a:ext>
                </a:extLst>
              </p:cNvPr>
              <p:cNvSpPr txBox="1"/>
              <p:nvPr/>
            </p:nvSpPr>
            <p:spPr>
              <a:xfrm>
                <a:off x="5364088" y="4987600"/>
                <a:ext cx="3601617" cy="6016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𝑃𝐿</m:t>
                          </m:r>
                        </m:e>
                        <m:sub>
                          <m:r>
                            <m:rPr>
                              <m:sty m:val="p"/>
                            </m:rPr>
                            <a:rPr kumimoji="1" lang="en-US" altLang="ja-JP" sz="1600" b="0" i="0" smtClean="0">
                              <a:latin typeface="Cambria Math" panose="02040503050406030204" pitchFamily="18" charset="0"/>
                            </a:rPr>
                            <m:t>dB</m:t>
                          </m:r>
                        </m:sub>
                      </m:sSub>
                      <m:r>
                        <a:rPr kumimoji="1" lang="en-US" altLang="ja-JP" sz="1600" b="0" i="1" smtClean="0">
                          <a:latin typeface="Cambria Math" panose="02040503050406030204" pitchFamily="18" charset="0"/>
                        </a:rPr>
                        <m:t>=</m:t>
                      </m:r>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𝑃𝐿</m:t>
                          </m:r>
                        </m:e>
                        <m:sub>
                          <m:r>
                            <a:rPr lang="en-US" altLang="ja-JP" sz="1600" b="0" i="1" smtClean="0">
                              <a:latin typeface="Cambria Math" panose="02040503050406030204" pitchFamily="18" charset="0"/>
                            </a:rPr>
                            <m:t>0,</m:t>
                          </m:r>
                          <m:r>
                            <m:rPr>
                              <m:sty m:val="p"/>
                            </m:rPr>
                            <a:rPr lang="en-US" altLang="ja-JP" sz="1600">
                              <a:latin typeface="Cambria Math" panose="02040503050406030204" pitchFamily="18" charset="0"/>
                            </a:rPr>
                            <m:t>dB</m:t>
                          </m:r>
                        </m:sub>
                      </m:sSub>
                      <m:r>
                        <a:rPr lang="en-US" altLang="ja-JP" sz="1600" b="0" i="1" smtClean="0">
                          <a:latin typeface="Cambria Math" panose="02040503050406030204" pitchFamily="18" charset="0"/>
                        </a:rPr>
                        <m:t>+10</m:t>
                      </m:r>
                      <m:r>
                        <a:rPr lang="en-US" altLang="ja-JP" sz="1600" b="0" i="1" smtClean="0">
                          <a:latin typeface="Cambria Math" panose="02040503050406030204" pitchFamily="18" charset="0"/>
                        </a:rPr>
                        <m:t>𝑛</m:t>
                      </m:r>
                      <m:func>
                        <m:funcPr>
                          <m:ctrlPr>
                            <a:rPr lang="en-US" altLang="ja-JP" sz="1600" b="0" i="1" smtClean="0">
                              <a:latin typeface="Cambria Math" panose="02040503050406030204" pitchFamily="18" charset="0"/>
                            </a:rPr>
                          </m:ctrlPr>
                        </m:funcPr>
                        <m:fName>
                          <m:sSub>
                            <m:sSubPr>
                              <m:ctrlPr>
                                <a:rPr lang="en-US" altLang="ja-JP" sz="1600" b="0" i="1" smtClean="0">
                                  <a:latin typeface="Cambria Math" panose="02040503050406030204" pitchFamily="18" charset="0"/>
                                </a:rPr>
                              </m:ctrlPr>
                            </m:sSubPr>
                            <m:e>
                              <m:r>
                                <m:rPr>
                                  <m:sty m:val="p"/>
                                </m:rPr>
                                <a:rPr lang="en-US" altLang="ja-JP" sz="1600" b="0" i="0" smtClean="0">
                                  <a:latin typeface="Cambria Math" panose="02040503050406030204" pitchFamily="18" charset="0"/>
                                </a:rPr>
                                <m:t>log</m:t>
                              </m:r>
                            </m:e>
                            <m:sub>
                              <m:r>
                                <a:rPr lang="en-US" altLang="ja-JP" sz="1600" b="0" i="1" smtClean="0">
                                  <a:latin typeface="Cambria Math" panose="02040503050406030204" pitchFamily="18" charset="0"/>
                                </a:rPr>
                                <m:t>10</m:t>
                              </m:r>
                            </m:sub>
                          </m:sSub>
                        </m:fName>
                        <m:e>
                          <m:d>
                            <m:dPr>
                              <m:begChr m:val="["/>
                              <m:endChr m:val="]"/>
                              <m:ctrlPr>
                                <a:rPr lang="en-US" altLang="ja-JP" sz="1600" b="0" i="1" smtClean="0">
                                  <a:latin typeface="Cambria Math" panose="02040503050406030204" pitchFamily="18" charset="0"/>
                                </a:rPr>
                              </m:ctrlPr>
                            </m:dPr>
                            <m:e>
                              <m:f>
                                <m:fPr>
                                  <m:ctrlPr>
                                    <a:rPr lang="en-US" altLang="ja-JP" sz="1600" b="0" i="1" smtClean="0">
                                      <a:latin typeface="Cambria Math" panose="02040503050406030204" pitchFamily="18" charset="0"/>
                                    </a:rPr>
                                  </m:ctrlPr>
                                </m:fPr>
                                <m:num>
                                  <m:r>
                                    <a:rPr lang="en-US" altLang="ja-JP" sz="1600" b="0" i="1" smtClean="0">
                                      <a:latin typeface="Cambria Math" panose="02040503050406030204" pitchFamily="18" charset="0"/>
                                    </a:rPr>
                                    <m:t>𝑑</m:t>
                                  </m:r>
                                </m:num>
                                <m:den>
                                  <m:sSub>
                                    <m:sSubPr>
                                      <m:ctrlPr>
                                        <a:rPr lang="en-US" altLang="ja-JP" sz="1600" b="0" i="1" smtClean="0">
                                          <a:latin typeface="Cambria Math" panose="02040503050406030204" pitchFamily="18" charset="0"/>
                                        </a:rPr>
                                      </m:ctrlPr>
                                    </m:sSubPr>
                                    <m:e>
                                      <m:r>
                                        <a:rPr lang="en-US" altLang="ja-JP" sz="1600" b="0" i="1" smtClean="0">
                                          <a:latin typeface="Cambria Math" panose="02040503050406030204" pitchFamily="18" charset="0"/>
                                        </a:rPr>
                                        <m:t>𝑑</m:t>
                                      </m:r>
                                    </m:e>
                                    <m:sub>
                                      <m:r>
                                        <a:rPr lang="en-US" altLang="ja-JP" sz="1600" b="0" i="1" smtClean="0">
                                          <a:latin typeface="Cambria Math" panose="02040503050406030204" pitchFamily="18" charset="0"/>
                                        </a:rPr>
                                        <m:t>0</m:t>
                                      </m:r>
                                    </m:sub>
                                  </m:sSub>
                                </m:den>
                              </m:f>
                            </m:e>
                          </m:d>
                        </m:e>
                      </m:func>
                    </m:oMath>
                  </m:oMathPara>
                </a14:m>
                <a:endParaRPr kumimoji="1" lang="ja-JP" altLang="en-US" sz="1600" dirty="0">
                  <a:latin typeface="Times New Roman"/>
                </a:endParaRPr>
              </a:p>
            </p:txBody>
          </p:sp>
        </mc:Choice>
        <mc:Fallback xmlns="">
          <p:sp>
            <p:nvSpPr>
              <p:cNvPr id="7" name="テキスト ボックス 6">
                <a:extLst>
                  <a:ext uri="{FF2B5EF4-FFF2-40B4-BE49-F238E27FC236}">
                    <a16:creationId xmlns:a16="http://schemas.microsoft.com/office/drawing/2014/main" id="{5B6DF07E-4A14-E0C8-2F9C-A6F891B5CA61}"/>
                  </a:ext>
                </a:extLst>
              </p:cNvPr>
              <p:cNvSpPr txBox="1">
                <a:spLocks noRot="1" noChangeAspect="1" noMove="1" noResize="1" noEditPoints="1" noAdjustHandles="1" noChangeArrowheads="1" noChangeShapeType="1" noTextEdit="1"/>
              </p:cNvSpPr>
              <p:nvPr/>
            </p:nvSpPr>
            <p:spPr>
              <a:xfrm>
                <a:off x="5364088" y="4987600"/>
                <a:ext cx="3601617" cy="601640"/>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E5E95F06-53E2-6A2B-5795-2C11ADFEB172}"/>
                  </a:ext>
                </a:extLst>
              </p:cNvPr>
              <p:cNvSpPr txBox="1"/>
              <p:nvPr/>
            </p:nvSpPr>
            <p:spPr>
              <a:xfrm>
                <a:off x="7595415" y="2515445"/>
                <a:ext cx="1548585" cy="338554"/>
              </a:xfrm>
              <a:prstGeom prst="rect">
                <a:avLst/>
              </a:prstGeom>
              <a:noFill/>
            </p:spPr>
            <p:txBody>
              <a:bodyPr wrap="square" rtlCol="0">
                <a:spAutoFit/>
              </a:bodyPr>
              <a:lstStyle/>
              <a:p>
                <a:pPr defTabSz="457200" eaLnBrk="1" fontAlgn="auto" hangingPunct="1">
                  <a:spcBef>
                    <a:spcPts val="0"/>
                  </a:spcBef>
                  <a:spcAft>
                    <a:spcPts val="0"/>
                  </a:spcAft>
                </a:pPr>
                <a14:m>
                  <m:oMath xmlns:m="http://schemas.openxmlformats.org/officeDocument/2006/math">
                    <m:sSub>
                      <m:sSubPr>
                        <m:ctrlPr>
                          <a:rPr kumimoji="1" lang="en-US" altLang="ja-JP" sz="1600" b="0" i="1" smtClean="0">
                            <a:solidFill>
                              <a:prstClr val="black"/>
                            </a:solidFill>
                            <a:latin typeface="Cambria Math" panose="02040503050406030204" pitchFamily="18" charset="0"/>
                            <a:ea typeface="ＭＳ Ｐゴシック" panose="020B0600070205080204" pitchFamily="34" charset="-128"/>
                          </a:rPr>
                        </m:ctrlPr>
                      </m:sSubPr>
                      <m:e>
                        <m:r>
                          <a:rPr kumimoji="1" lang="en-US" altLang="ja-JP" sz="1600" b="0" i="1" smtClean="0">
                            <a:solidFill>
                              <a:prstClr val="black"/>
                            </a:solidFill>
                            <a:latin typeface="Cambria Math" panose="02040503050406030204" pitchFamily="18" charset="0"/>
                            <a:ea typeface="ＭＳ Ｐゴシック" panose="020B0600070205080204" pitchFamily="34" charset="-128"/>
                          </a:rPr>
                          <m:t>𝑑</m:t>
                        </m:r>
                      </m:e>
                      <m:sub>
                        <m:r>
                          <a:rPr kumimoji="1" lang="en-US" altLang="ja-JP" sz="1600" b="0" i="1" smtClean="0">
                            <a:solidFill>
                              <a:prstClr val="black"/>
                            </a:solidFill>
                            <a:latin typeface="Cambria Math" panose="02040503050406030204" pitchFamily="18" charset="0"/>
                            <a:ea typeface="ＭＳ Ｐゴシック" panose="020B0600070205080204" pitchFamily="34" charset="-128"/>
                          </a:rPr>
                          <m:t>0</m:t>
                        </m:r>
                      </m:sub>
                    </m:sSub>
                    <m:r>
                      <a:rPr kumimoji="1" lang="en-US" altLang="ja-JP" sz="1600" b="0" i="1" smtClean="0">
                        <a:solidFill>
                          <a:prstClr val="black"/>
                        </a:solidFill>
                        <a:latin typeface="Cambria Math" panose="02040503050406030204" pitchFamily="18" charset="0"/>
                        <a:ea typeface="ＭＳ Ｐゴシック" panose="020B0600070205080204" pitchFamily="34" charset="-128"/>
                      </a:rPr>
                      <m:t>=10</m:t>
                    </m:r>
                  </m:oMath>
                </a14:m>
                <a:r>
                  <a:rPr kumimoji="1" lang="en-US" altLang="ja-JP" sz="1600" dirty="0">
                    <a:solidFill>
                      <a:prstClr val="black"/>
                    </a:solidFill>
                    <a:latin typeface="Times New Roman"/>
                    <a:ea typeface="ＭＳ Ｐゴシック" panose="020B0600070205080204" pitchFamily="34" charset="-128"/>
                  </a:rPr>
                  <a:t> mm</a:t>
                </a:r>
                <a:endParaRPr kumimoji="1" lang="ja-JP" altLang="en-US" sz="1600" dirty="0">
                  <a:solidFill>
                    <a:prstClr val="black"/>
                  </a:solidFill>
                  <a:latin typeface="Times New Roman"/>
                  <a:ea typeface="ＭＳ Ｐゴシック" panose="020B0600070205080204" pitchFamily="34" charset="-128"/>
                </a:endParaRPr>
              </a:p>
            </p:txBody>
          </p:sp>
        </mc:Choice>
        <mc:Fallback xmlns="">
          <p:sp>
            <p:nvSpPr>
              <p:cNvPr id="8" name="テキスト ボックス 7">
                <a:extLst>
                  <a:ext uri="{FF2B5EF4-FFF2-40B4-BE49-F238E27FC236}">
                    <a16:creationId xmlns:a16="http://schemas.microsoft.com/office/drawing/2014/main" id="{E5E95F06-53E2-6A2B-5795-2C11ADFEB172}"/>
                  </a:ext>
                </a:extLst>
              </p:cNvPr>
              <p:cNvSpPr txBox="1">
                <a:spLocks noRot="1" noChangeAspect="1" noMove="1" noResize="1" noEditPoints="1" noAdjustHandles="1" noChangeArrowheads="1" noChangeShapeType="1" noTextEdit="1"/>
              </p:cNvSpPr>
              <p:nvPr/>
            </p:nvSpPr>
            <p:spPr>
              <a:xfrm>
                <a:off x="7595415" y="2515445"/>
                <a:ext cx="1548585" cy="338554"/>
              </a:xfrm>
              <a:prstGeom prst="rect">
                <a:avLst/>
              </a:prstGeom>
              <a:blipFill>
                <a:blip r:embed="rId5"/>
                <a:stretch>
                  <a:fillRect t="-7407" b="-2222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50472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10A289-C05A-B277-D7E8-07C6F95A76E7}"/>
              </a:ext>
            </a:extLst>
          </p:cNvPr>
          <p:cNvSpPr>
            <a:spLocks noGrp="1"/>
          </p:cNvSpPr>
          <p:nvPr>
            <p:ph type="title"/>
          </p:nvPr>
        </p:nvSpPr>
        <p:spPr/>
        <p:txBody>
          <a:bodyPr/>
          <a:lstStyle/>
          <a:p>
            <a:r>
              <a:rPr kumimoji="1" lang="en-US" altLang="ja-JP" dirty="0"/>
              <a:t>Shadow fading characteristics</a:t>
            </a:r>
            <a:endParaRPr kumimoji="1" lang="ja-JP" altLang="en-US"/>
          </a:p>
        </p:txBody>
      </p:sp>
      <p:sp>
        <p:nvSpPr>
          <p:cNvPr id="4" name="スライド番号プレースホルダー 3">
            <a:extLst>
              <a:ext uri="{FF2B5EF4-FFF2-40B4-BE49-F238E27FC236}">
                <a16:creationId xmlns:a16="http://schemas.microsoft.com/office/drawing/2014/main" id="{6F9091A7-ABC8-D24F-6FD1-25957B790085}"/>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24</a:t>
            </a:fld>
            <a:endParaRPr lang="en-US" altLang="ja-JP"/>
          </a:p>
        </p:txBody>
      </p:sp>
      <p:pic>
        <p:nvPicPr>
          <p:cNvPr id="11" name="図 10">
            <a:extLst>
              <a:ext uri="{FF2B5EF4-FFF2-40B4-BE49-F238E27FC236}">
                <a16:creationId xmlns:a16="http://schemas.microsoft.com/office/drawing/2014/main" id="{A8EA9AC8-CBF5-731C-CD03-23B55E709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742" y="1700808"/>
            <a:ext cx="3730641" cy="2289375"/>
          </a:xfrm>
          <a:prstGeom prst="rect">
            <a:avLst/>
          </a:prstGeom>
        </p:spPr>
      </p:pic>
      <p:pic>
        <p:nvPicPr>
          <p:cNvPr id="12" name="図 11">
            <a:extLst>
              <a:ext uri="{FF2B5EF4-FFF2-40B4-BE49-F238E27FC236}">
                <a16:creationId xmlns:a16="http://schemas.microsoft.com/office/drawing/2014/main" id="{010578FD-8D58-61F5-D8A0-2DA0B6DB5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5775" y="1700808"/>
            <a:ext cx="3730641" cy="2286774"/>
          </a:xfrm>
          <a:prstGeom prst="rect">
            <a:avLst/>
          </a:prstGeom>
        </p:spPr>
      </p:pic>
      <p:pic>
        <p:nvPicPr>
          <p:cNvPr id="13" name="図 12">
            <a:extLst>
              <a:ext uri="{FF2B5EF4-FFF2-40B4-BE49-F238E27FC236}">
                <a16:creationId xmlns:a16="http://schemas.microsoft.com/office/drawing/2014/main" id="{70BE7D0B-CA91-ED94-3BA0-0F934EF379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349" y="4084878"/>
            <a:ext cx="3815426" cy="2338744"/>
          </a:xfrm>
          <a:prstGeom prst="rect">
            <a:avLst/>
          </a:prstGeom>
        </p:spPr>
      </p:pic>
      <p:sp>
        <p:nvSpPr>
          <p:cNvPr id="14" name="テキスト ボックス 13">
            <a:extLst>
              <a:ext uri="{FF2B5EF4-FFF2-40B4-BE49-F238E27FC236}">
                <a16:creationId xmlns:a16="http://schemas.microsoft.com/office/drawing/2014/main" id="{74F5B548-5DD8-D3A8-2347-935280D35A5D}"/>
              </a:ext>
            </a:extLst>
          </p:cNvPr>
          <p:cNvSpPr txBox="1"/>
          <p:nvPr/>
        </p:nvSpPr>
        <p:spPr>
          <a:xfrm>
            <a:off x="3118370" y="1796075"/>
            <a:ext cx="1226618" cy="276999"/>
          </a:xfrm>
          <a:prstGeom prst="rect">
            <a:avLst/>
          </a:prstGeom>
          <a:noFill/>
        </p:spPr>
        <p:txBody>
          <a:bodyPr wrap="none" rtlCol="0">
            <a:spAutoFit/>
          </a:bodyPr>
          <a:lstStyle/>
          <a:p>
            <a:r>
              <a:rPr kumimoji="1" lang="en-US" altLang="ja-JP" dirty="0"/>
              <a:t>Direction: </a:t>
            </a:r>
            <a:r>
              <a:rPr kumimoji="1" lang="en-US" altLang="ja-JP" i="1" dirty="0"/>
              <a:t>x</a:t>
            </a:r>
            <a:r>
              <a:rPr kumimoji="1" lang="en-US" altLang="ja-JP" dirty="0"/>
              <a:t>-axis</a:t>
            </a:r>
            <a:endParaRPr kumimoji="1" lang="ja-JP" altLang="en-US"/>
          </a:p>
        </p:txBody>
      </p:sp>
      <p:sp>
        <p:nvSpPr>
          <p:cNvPr id="15" name="テキスト ボックス 14">
            <a:extLst>
              <a:ext uri="{FF2B5EF4-FFF2-40B4-BE49-F238E27FC236}">
                <a16:creationId xmlns:a16="http://schemas.microsoft.com/office/drawing/2014/main" id="{7BD2B1E0-9F4A-FC57-B54B-68F37ABD3076}"/>
              </a:ext>
            </a:extLst>
          </p:cNvPr>
          <p:cNvSpPr txBox="1"/>
          <p:nvPr/>
        </p:nvSpPr>
        <p:spPr>
          <a:xfrm>
            <a:off x="6948264" y="1796075"/>
            <a:ext cx="1226618" cy="276999"/>
          </a:xfrm>
          <a:prstGeom prst="rect">
            <a:avLst/>
          </a:prstGeom>
          <a:noFill/>
        </p:spPr>
        <p:txBody>
          <a:bodyPr wrap="none" rtlCol="0">
            <a:spAutoFit/>
          </a:bodyPr>
          <a:lstStyle/>
          <a:p>
            <a:r>
              <a:rPr kumimoji="1" lang="en-US" altLang="ja-JP" dirty="0"/>
              <a:t>Direction: </a:t>
            </a:r>
            <a:r>
              <a:rPr kumimoji="1" lang="en-US" altLang="ja-JP" i="1" dirty="0"/>
              <a:t>y</a:t>
            </a:r>
            <a:r>
              <a:rPr kumimoji="1" lang="en-US" altLang="ja-JP" dirty="0"/>
              <a:t>-axis</a:t>
            </a:r>
            <a:endParaRPr kumimoji="1" lang="ja-JP" altLang="en-US"/>
          </a:p>
        </p:txBody>
      </p:sp>
      <p:sp>
        <p:nvSpPr>
          <p:cNvPr id="16" name="テキスト ボックス 15">
            <a:extLst>
              <a:ext uri="{FF2B5EF4-FFF2-40B4-BE49-F238E27FC236}">
                <a16:creationId xmlns:a16="http://schemas.microsoft.com/office/drawing/2014/main" id="{AB8837C8-A16B-9E74-B7B9-66774AB1236A}"/>
              </a:ext>
            </a:extLst>
          </p:cNvPr>
          <p:cNvSpPr txBox="1"/>
          <p:nvPr/>
        </p:nvSpPr>
        <p:spPr>
          <a:xfrm>
            <a:off x="3203848" y="4160113"/>
            <a:ext cx="1218603" cy="276999"/>
          </a:xfrm>
          <a:prstGeom prst="rect">
            <a:avLst/>
          </a:prstGeom>
          <a:noFill/>
        </p:spPr>
        <p:txBody>
          <a:bodyPr wrap="none" rtlCol="0">
            <a:spAutoFit/>
          </a:bodyPr>
          <a:lstStyle/>
          <a:p>
            <a:r>
              <a:rPr kumimoji="1" lang="en-US" altLang="ja-JP" dirty="0"/>
              <a:t>Direction: </a:t>
            </a:r>
            <a:r>
              <a:rPr kumimoji="1" lang="en-US" altLang="ja-JP" i="1" dirty="0"/>
              <a:t>z</a:t>
            </a:r>
            <a:r>
              <a:rPr kumimoji="1" lang="en-US" altLang="ja-JP" dirty="0"/>
              <a:t>-axis</a:t>
            </a:r>
            <a:endParaRPr kumimoji="1" lang="ja-JP" altLang="en-US"/>
          </a:p>
        </p:txBody>
      </p:sp>
    </p:spTree>
    <p:extLst>
      <p:ext uri="{BB962C8B-B14F-4D97-AF65-F5344CB8AC3E}">
        <p14:creationId xmlns:p14="http://schemas.microsoft.com/office/powerpoint/2010/main" val="842880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F9D34F-CCD0-DC57-C680-D47F9621F8B8}"/>
              </a:ext>
            </a:extLst>
          </p:cNvPr>
          <p:cNvSpPr>
            <a:spLocks noGrp="1"/>
          </p:cNvSpPr>
          <p:nvPr>
            <p:ph type="title"/>
          </p:nvPr>
        </p:nvSpPr>
        <p:spPr/>
        <p:txBody>
          <a:bodyPr>
            <a:normAutofit fontScale="90000"/>
          </a:bodyPr>
          <a:lstStyle/>
          <a:p>
            <a:r>
              <a:rPr kumimoji="1" lang="en-US" altLang="ja-JP" dirty="0"/>
              <a:t>Path loss characteristics with another receiving antenna direction</a:t>
            </a:r>
            <a:endParaRPr kumimoji="1" lang="ja-JP" altLang="en-US"/>
          </a:p>
        </p:txBody>
      </p:sp>
      <p:sp>
        <p:nvSpPr>
          <p:cNvPr id="4" name="スライド番号プレースホルダー 3">
            <a:extLst>
              <a:ext uri="{FF2B5EF4-FFF2-40B4-BE49-F238E27FC236}">
                <a16:creationId xmlns:a16="http://schemas.microsoft.com/office/drawing/2014/main" id="{6BE808E5-B5EE-C8F7-D5E2-584B4D939B30}"/>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25</a:t>
            </a:fld>
            <a:endParaRPr lang="en-US" altLang="ja-JP"/>
          </a:p>
        </p:txBody>
      </p:sp>
      <p:pic>
        <p:nvPicPr>
          <p:cNvPr id="11" name="図 10">
            <a:extLst>
              <a:ext uri="{FF2B5EF4-FFF2-40B4-BE49-F238E27FC236}">
                <a16:creationId xmlns:a16="http://schemas.microsoft.com/office/drawing/2014/main" id="{BB258D55-0ACA-6226-A1B3-A2B303F7A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3807402"/>
            <a:ext cx="2672728" cy="2305228"/>
          </a:xfrm>
          <a:prstGeom prst="rect">
            <a:avLst/>
          </a:prstGeom>
        </p:spPr>
      </p:pic>
      <p:sp>
        <p:nvSpPr>
          <p:cNvPr id="13" name="テキスト ボックス 12">
            <a:extLst>
              <a:ext uri="{FF2B5EF4-FFF2-40B4-BE49-F238E27FC236}">
                <a16:creationId xmlns:a16="http://schemas.microsoft.com/office/drawing/2014/main" id="{57700E71-7265-F6E5-2090-6C0D32992433}"/>
              </a:ext>
            </a:extLst>
          </p:cNvPr>
          <p:cNvSpPr txBox="1"/>
          <p:nvPr/>
        </p:nvSpPr>
        <p:spPr>
          <a:xfrm>
            <a:off x="636846" y="1967291"/>
            <a:ext cx="7278467" cy="1477328"/>
          </a:xfrm>
          <a:prstGeom prst="rect">
            <a:avLst/>
          </a:prstGeom>
          <a:noFill/>
        </p:spPr>
        <p:txBody>
          <a:bodyPr wrap="none" rtlCol="0">
            <a:spAutoFit/>
          </a:bodyPr>
          <a:lstStyle/>
          <a:p>
            <a:pPr marL="171450" indent="-171450">
              <a:buFont typeface="Arial" panose="020B0604020202020204" pitchFamily="34" charset="0"/>
              <a:buChar char="•"/>
            </a:pPr>
            <a:r>
              <a:rPr kumimoji="1" lang="en-US" altLang="ja-JP" sz="1800" dirty="0"/>
              <a:t>Frequency band: 3.1-10.6 GHz</a:t>
            </a:r>
          </a:p>
          <a:p>
            <a:pPr marL="171450" indent="-171450">
              <a:buFont typeface="Arial" panose="020B0604020202020204" pitchFamily="34" charset="0"/>
              <a:buChar char="•"/>
            </a:pPr>
            <a:r>
              <a:rPr kumimoji="1" lang="en-US" altLang="ja-JP" sz="1800" dirty="0"/>
              <a:t>Anatomical numerical male human body model developed by NICT, Japan</a:t>
            </a:r>
          </a:p>
          <a:p>
            <a:pPr marL="171450" indent="-171450">
              <a:buFont typeface="Arial" panose="020B0604020202020204" pitchFamily="34" charset="0"/>
              <a:buChar char="•"/>
            </a:pPr>
            <a:r>
              <a:rPr kumimoji="1" lang="en-US" altLang="ja-JP" sz="1800" dirty="0"/>
              <a:t>Frequency-dependent FDTD method</a:t>
            </a:r>
          </a:p>
          <a:p>
            <a:pPr marL="171450" indent="-171450">
              <a:buFont typeface="Arial" panose="020B0604020202020204" pitchFamily="34" charset="0"/>
              <a:buChar char="•"/>
            </a:pPr>
            <a:r>
              <a:rPr kumimoji="1" lang="en-US" altLang="ja-JP" sz="1800" dirty="0"/>
              <a:t>23 transmitting points were chosen inside the small intestine</a:t>
            </a:r>
          </a:p>
          <a:p>
            <a:pPr marL="171450" indent="-171450">
              <a:buFont typeface="Arial" panose="020B0604020202020204" pitchFamily="34" charset="0"/>
              <a:buChar char="•"/>
            </a:pPr>
            <a:r>
              <a:rPr kumimoji="1" lang="en-US" altLang="ja-JP" sz="1800" dirty="0"/>
              <a:t>Receiving antenna was put on the body surface with 1-mm spacing</a:t>
            </a:r>
            <a:endParaRPr kumimoji="1" lang="ja-JP" altLang="en-US" sz="1800"/>
          </a:p>
        </p:txBody>
      </p:sp>
      <p:pic>
        <p:nvPicPr>
          <p:cNvPr id="14" name="図 13">
            <a:extLst>
              <a:ext uri="{FF2B5EF4-FFF2-40B4-BE49-F238E27FC236}">
                <a16:creationId xmlns:a16="http://schemas.microsoft.com/office/drawing/2014/main" id="{17E64957-395B-A9E4-6E39-5D4201DF7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3725856"/>
            <a:ext cx="2909903" cy="2446344"/>
          </a:xfrm>
          <a:prstGeom prst="rect">
            <a:avLst/>
          </a:prstGeom>
        </p:spPr>
      </p:pic>
      <p:sp>
        <p:nvSpPr>
          <p:cNvPr id="15" name="右矢印 14">
            <a:extLst>
              <a:ext uri="{FF2B5EF4-FFF2-40B4-BE49-F238E27FC236}">
                <a16:creationId xmlns:a16="http://schemas.microsoft.com/office/drawing/2014/main" id="{29D0D497-5D50-A08D-6840-2B6B4EA44C63}"/>
              </a:ext>
            </a:extLst>
          </p:cNvPr>
          <p:cNvSpPr/>
          <p:nvPr/>
        </p:nvSpPr>
        <p:spPr bwMode="auto">
          <a:xfrm>
            <a:off x="3905349" y="4656248"/>
            <a:ext cx="879277" cy="648072"/>
          </a:xfrm>
          <a:prstGeom prst="rightArrow">
            <a:avLst/>
          </a:prstGeom>
          <a:ln>
            <a:headEnd type="none" w="sm" len="sm"/>
            <a:tailEnd type="none" w="sm" len="sm"/>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6" name="テキスト ボックス 15">
            <a:extLst>
              <a:ext uri="{FF2B5EF4-FFF2-40B4-BE49-F238E27FC236}">
                <a16:creationId xmlns:a16="http://schemas.microsoft.com/office/drawing/2014/main" id="{2014ABA1-BDB3-9751-A34D-84DF4C6F74D0}"/>
              </a:ext>
            </a:extLst>
          </p:cNvPr>
          <p:cNvSpPr txBox="1"/>
          <p:nvPr/>
        </p:nvSpPr>
        <p:spPr>
          <a:xfrm>
            <a:off x="1153617" y="6112630"/>
            <a:ext cx="2145139" cy="338554"/>
          </a:xfrm>
          <a:prstGeom prst="rect">
            <a:avLst/>
          </a:prstGeom>
          <a:noFill/>
        </p:spPr>
        <p:txBody>
          <a:bodyPr wrap="none" rtlCol="0">
            <a:spAutoFit/>
          </a:bodyPr>
          <a:lstStyle/>
          <a:p>
            <a:r>
              <a:rPr kumimoji="1" lang="en-US" altLang="ja-JP" sz="1600" dirty="0"/>
              <a:t>Horizontal arrangement</a:t>
            </a:r>
            <a:endParaRPr kumimoji="1" lang="ja-JP" altLang="en-US" sz="1600"/>
          </a:p>
        </p:txBody>
      </p:sp>
      <p:sp>
        <p:nvSpPr>
          <p:cNvPr id="17" name="テキスト ボックス 16">
            <a:extLst>
              <a:ext uri="{FF2B5EF4-FFF2-40B4-BE49-F238E27FC236}">
                <a16:creationId xmlns:a16="http://schemas.microsoft.com/office/drawing/2014/main" id="{CE3A9DBC-65F0-1B26-58B3-DB8DE7565643}"/>
              </a:ext>
            </a:extLst>
          </p:cNvPr>
          <p:cNvSpPr txBox="1"/>
          <p:nvPr/>
        </p:nvSpPr>
        <p:spPr>
          <a:xfrm>
            <a:off x="5699527" y="6114782"/>
            <a:ext cx="1905971" cy="338554"/>
          </a:xfrm>
          <a:prstGeom prst="rect">
            <a:avLst/>
          </a:prstGeom>
          <a:noFill/>
        </p:spPr>
        <p:txBody>
          <a:bodyPr wrap="none" rtlCol="0">
            <a:spAutoFit/>
          </a:bodyPr>
          <a:lstStyle/>
          <a:p>
            <a:r>
              <a:rPr kumimoji="1" lang="en-US" altLang="ja-JP" sz="1600" dirty="0"/>
              <a:t>Vertical arrangement</a:t>
            </a:r>
            <a:endParaRPr kumimoji="1" lang="ja-JP" altLang="en-US" sz="1600"/>
          </a:p>
        </p:txBody>
      </p:sp>
      <p:sp>
        <p:nvSpPr>
          <p:cNvPr id="18" name="円/楕円 17">
            <a:extLst>
              <a:ext uri="{FF2B5EF4-FFF2-40B4-BE49-F238E27FC236}">
                <a16:creationId xmlns:a16="http://schemas.microsoft.com/office/drawing/2014/main" id="{745F85EB-B60F-520C-00E9-8A712EAF0AA3}"/>
              </a:ext>
            </a:extLst>
          </p:cNvPr>
          <p:cNvSpPr/>
          <p:nvPr/>
        </p:nvSpPr>
        <p:spPr bwMode="auto">
          <a:xfrm>
            <a:off x="2051720" y="4656248"/>
            <a:ext cx="792088" cy="792088"/>
          </a:xfrm>
          <a:prstGeom prst="ellipse">
            <a:avLst/>
          </a:prstGeom>
          <a:noFill/>
          <a:ln w="38100"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accent2"/>
              </a:solidFill>
              <a:effectLst/>
              <a:latin typeface="Times New Roman" panose="02020603050405020304" pitchFamily="18" charset="0"/>
            </a:endParaRPr>
          </a:p>
        </p:txBody>
      </p:sp>
      <p:sp>
        <p:nvSpPr>
          <p:cNvPr id="19" name="円/楕円 18">
            <a:extLst>
              <a:ext uri="{FF2B5EF4-FFF2-40B4-BE49-F238E27FC236}">
                <a16:creationId xmlns:a16="http://schemas.microsoft.com/office/drawing/2014/main" id="{03F7FDBF-A3FE-340A-2F96-ABEFE6218D1B}"/>
              </a:ext>
            </a:extLst>
          </p:cNvPr>
          <p:cNvSpPr/>
          <p:nvPr/>
        </p:nvSpPr>
        <p:spPr bwMode="auto">
          <a:xfrm>
            <a:off x="6372200" y="4625787"/>
            <a:ext cx="792088" cy="792088"/>
          </a:xfrm>
          <a:prstGeom prst="ellipse">
            <a:avLst/>
          </a:prstGeom>
          <a:noFill/>
          <a:ln w="38100"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3249826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CD9989-EE90-7206-2C4F-A4C82C944A7B}"/>
              </a:ext>
            </a:extLst>
          </p:cNvPr>
          <p:cNvSpPr>
            <a:spLocks noGrp="1"/>
          </p:cNvSpPr>
          <p:nvPr>
            <p:ph type="title"/>
          </p:nvPr>
        </p:nvSpPr>
        <p:spPr/>
        <p:txBody>
          <a:bodyPr/>
          <a:lstStyle/>
          <a:p>
            <a:r>
              <a:rPr kumimoji="1" lang="en-US" altLang="ja-JP" dirty="0"/>
              <a:t>Path loss characteristics with vertical arrangement (#7)</a:t>
            </a:r>
            <a:endParaRPr kumimoji="1" lang="ja-JP" altLang="en-US"/>
          </a:p>
        </p:txBody>
      </p:sp>
      <p:sp>
        <p:nvSpPr>
          <p:cNvPr id="4" name="スライド番号プレースホルダー 3">
            <a:extLst>
              <a:ext uri="{FF2B5EF4-FFF2-40B4-BE49-F238E27FC236}">
                <a16:creationId xmlns:a16="http://schemas.microsoft.com/office/drawing/2014/main" id="{8032F185-7B0E-54F8-9BFB-EC6B6B87A6A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26</a:t>
            </a:fld>
            <a:endParaRPr lang="en-US" altLang="ja-JP"/>
          </a:p>
        </p:txBody>
      </p:sp>
      <p:pic>
        <p:nvPicPr>
          <p:cNvPr id="13" name="図 12">
            <a:extLst>
              <a:ext uri="{FF2B5EF4-FFF2-40B4-BE49-F238E27FC236}">
                <a16:creationId xmlns:a16="http://schemas.microsoft.com/office/drawing/2014/main" id="{BADE0848-5C59-30C7-C002-9A33FC813F8E}"/>
              </a:ext>
            </a:extLst>
          </p:cNvPr>
          <p:cNvPicPr>
            <a:picLocks noChangeAspect="1"/>
          </p:cNvPicPr>
          <p:nvPr/>
        </p:nvPicPr>
        <p:blipFill>
          <a:blip r:embed="rId2"/>
          <a:stretch>
            <a:fillRect/>
          </a:stretch>
        </p:blipFill>
        <p:spPr>
          <a:xfrm>
            <a:off x="0" y="2276872"/>
            <a:ext cx="8970631" cy="3289231"/>
          </a:xfrm>
          <a:prstGeom prst="rect">
            <a:avLst/>
          </a:prstGeom>
        </p:spPr>
      </p:pic>
    </p:spTree>
    <p:extLst>
      <p:ext uri="{BB962C8B-B14F-4D97-AF65-F5344CB8AC3E}">
        <p14:creationId xmlns:p14="http://schemas.microsoft.com/office/powerpoint/2010/main" val="3483758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CD9989-EE90-7206-2C4F-A4C82C944A7B}"/>
              </a:ext>
            </a:extLst>
          </p:cNvPr>
          <p:cNvSpPr>
            <a:spLocks noGrp="1"/>
          </p:cNvSpPr>
          <p:nvPr>
            <p:ph type="title"/>
          </p:nvPr>
        </p:nvSpPr>
        <p:spPr/>
        <p:txBody>
          <a:bodyPr/>
          <a:lstStyle/>
          <a:p>
            <a:r>
              <a:rPr kumimoji="1" lang="en-US" altLang="ja-JP" dirty="0"/>
              <a:t>Path loss characteristics with vertical arrangement (#23)</a:t>
            </a:r>
            <a:endParaRPr kumimoji="1" lang="ja-JP" altLang="en-US"/>
          </a:p>
        </p:txBody>
      </p:sp>
      <p:sp>
        <p:nvSpPr>
          <p:cNvPr id="4" name="スライド番号プレースホルダー 3">
            <a:extLst>
              <a:ext uri="{FF2B5EF4-FFF2-40B4-BE49-F238E27FC236}">
                <a16:creationId xmlns:a16="http://schemas.microsoft.com/office/drawing/2014/main" id="{8032F185-7B0E-54F8-9BFB-EC6B6B87A6A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27</a:t>
            </a:fld>
            <a:endParaRPr lang="en-US" altLang="ja-JP"/>
          </a:p>
        </p:txBody>
      </p:sp>
      <p:pic>
        <p:nvPicPr>
          <p:cNvPr id="12" name="図 11">
            <a:extLst>
              <a:ext uri="{FF2B5EF4-FFF2-40B4-BE49-F238E27FC236}">
                <a16:creationId xmlns:a16="http://schemas.microsoft.com/office/drawing/2014/main" id="{AE116B9F-4614-63AB-8157-128245ECCA11}"/>
              </a:ext>
            </a:extLst>
          </p:cNvPr>
          <p:cNvPicPr>
            <a:picLocks noChangeAspect="1"/>
          </p:cNvPicPr>
          <p:nvPr/>
        </p:nvPicPr>
        <p:blipFill>
          <a:blip r:embed="rId2"/>
          <a:stretch>
            <a:fillRect/>
          </a:stretch>
        </p:blipFill>
        <p:spPr>
          <a:xfrm>
            <a:off x="0" y="2420888"/>
            <a:ext cx="8992222" cy="3297148"/>
          </a:xfrm>
          <a:prstGeom prst="rect">
            <a:avLst/>
          </a:prstGeom>
        </p:spPr>
      </p:pic>
    </p:spTree>
    <p:extLst>
      <p:ext uri="{BB962C8B-B14F-4D97-AF65-F5344CB8AC3E}">
        <p14:creationId xmlns:p14="http://schemas.microsoft.com/office/powerpoint/2010/main" val="2481418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462928-F1A0-1E62-2FA6-BEA019FF1908}"/>
              </a:ext>
            </a:extLst>
          </p:cNvPr>
          <p:cNvSpPr>
            <a:spLocks noGrp="1"/>
          </p:cNvSpPr>
          <p:nvPr>
            <p:ph type="title"/>
          </p:nvPr>
        </p:nvSpPr>
        <p:spPr/>
        <p:txBody>
          <a:bodyPr/>
          <a:lstStyle/>
          <a:p>
            <a:r>
              <a:rPr kumimoji="1" lang="en-US" altLang="ja-JP" dirty="0"/>
              <a:t>Distance characteristics</a:t>
            </a:r>
            <a:br>
              <a:rPr kumimoji="1" lang="en-US" altLang="ja-JP" dirty="0"/>
            </a:br>
            <a:r>
              <a:rPr kumimoji="1" lang="en-US" altLang="ja-JP" dirty="0"/>
              <a:t>(vertical arrangement)</a:t>
            </a:r>
            <a:endParaRPr kumimoji="1" lang="ja-JP" altLang="en-US"/>
          </a:p>
        </p:txBody>
      </p:sp>
      <p:sp>
        <p:nvSpPr>
          <p:cNvPr id="4" name="スライド番号プレースホルダー 3">
            <a:extLst>
              <a:ext uri="{FF2B5EF4-FFF2-40B4-BE49-F238E27FC236}">
                <a16:creationId xmlns:a16="http://schemas.microsoft.com/office/drawing/2014/main" id="{C3995D16-3E00-BA68-FB42-21461552826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28</a:t>
            </a:fld>
            <a:endParaRPr lang="en-US" altLang="ja-JP"/>
          </a:p>
        </p:txBody>
      </p:sp>
      <p:pic>
        <p:nvPicPr>
          <p:cNvPr id="5" name="図 4">
            <a:extLst>
              <a:ext uri="{FF2B5EF4-FFF2-40B4-BE49-F238E27FC236}">
                <a16:creationId xmlns:a16="http://schemas.microsoft.com/office/drawing/2014/main" id="{DD6B91B7-9EFD-57D8-0A1C-FA6908D6A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9" y="2492896"/>
            <a:ext cx="5518044" cy="3310826"/>
          </a:xfrm>
          <a:prstGeom prst="rect">
            <a:avLst/>
          </a:prstGeom>
        </p:spPr>
      </p:pic>
      <mc:AlternateContent xmlns:mc="http://schemas.openxmlformats.org/markup-compatibility/2006" xmlns:a14="http://schemas.microsoft.com/office/drawing/2010/main">
        <mc:Choice Requires="a14">
          <p:graphicFrame>
            <p:nvGraphicFramePr>
              <p:cNvPr id="7" name="表 6">
                <a:extLst>
                  <a:ext uri="{FF2B5EF4-FFF2-40B4-BE49-F238E27FC236}">
                    <a16:creationId xmlns:a16="http://schemas.microsoft.com/office/drawing/2014/main" id="{3D650A35-8784-3850-DD2A-98230CFF955B}"/>
                  </a:ext>
                </a:extLst>
              </p:cNvPr>
              <p:cNvGraphicFramePr>
                <a:graphicFrameLocks noGrp="1"/>
              </p:cNvGraphicFramePr>
              <p:nvPr>
                <p:extLst>
                  <p:ext uri="{D42A27DB-BD31-4B8C-83A1-F6EECF244321}">
                    <p14:modId xmlns:p14="http://schemas.microsoft.com/office/powerpoint/2010/main" val="240530778"/>
                  </p:ext>
                </p:extLst>
              </p:nvPr>
            </p:nvGraphicFramePr>
            <p:xfrm>
              <a:off x="5364088" y="2924944"/>
              <a:ext cx="3672408" cy="1520621"/>
            </p:xfrm>
            <a:graphic>
              <a:graphicData uri="http://schemas.openxmlformats.org/drawingml/2006/table">
                <a:tbl>
                  <a:tblPr/>
                  <a:tblGrid>
                    <a:gridCol w="1250871">
                      <a:extLst>
                        <a:ext uri="{9D8B030D-6E8A-4147-A177-3AD203B41FA5}">
                          <a16:colId xmlns:a16="http://schemas.microsoft.com/office/drawing/2014/main" val="3248908148"/>
                        </a:ext>
                      </a:extLst>
                    </a:gridCol>
                    <a:gridCol w="781269">
                      <a:extLst>
                        <a:ext uri="{9D8B030D-6E8A-4147-A177-3AD203B41FA5}">
                          <a16:colId xmlns:a16="http://schemas.microsoft.com/office/drawing/2014/main" val="3828101512"/>
                        </a:ext>
                      </a:extLst>
                    </a:gridCol>
                    <a:gridCol w="638708">
                      <a:extLst>
                        <a:ext uri="{9D8B030D-6E8A-4147-A177-3AD203B41FA5}">
                          <a16:colId xmlns:a16="http://schemas.microsoft.com/office/drawing/2014/main" val="2442230470"/>
                        </a:ext>
                      </a:extLst>
                    </a:gridCol>
                    <a:gridCol w="1001560">
                      <a:extLst>
                        <a:ext uri="{9D8B030D-6E8A-4147-A177-3AD203B41FA5}">
                          <a16:colId xmlns:a16="http://schemas.microsoft.com/office/drawing/2014/main" val="4047235252"/>
                        </a:ext>
                      </a:extLst>
                    </a:gridCol>
                  </a:tblGrid>
                  <a:tr h="486199">
                    <a:tc>
                      <a:txBody>
                        <a:bodyPr/>
                        <a:lstStyle/>
                        <a:p>
                          <a:pPr algn="ctr" fontAlgn="t"/>
                          <a:r>
                            <a:rPr lang="en-US" sz="1600" b="0" i="0" u="none" strike="noStrike" dirty="0">
                              <a:solidFill>
                                <a:srgbClr val="000000"/>
                              </a:solidFill>
                              <a:effectLst/>
                              <a:latin typeface="Times New Roman" panose="02020603050405020304" pitchFamily="18" charset="0"/>
                              <a:ea typeface="游ゴシック" panose="020B0400000000000000" pitchFamily="50" charset="-128"/>
                            </a:rPr>
                            <a:t>Transmitting components</a:t>
                          </a:r>
                        </a:p>
                      </a:txBody>
                      <a:tcPr marL="20674" marR="20674" marT="206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PL</a:t>
                          </a:r>
                          <a:r>
                            <a:rPr lang="en-US" sz="1600" b="0" i="0" u="none" strike="noStrike" baseline="-50000" dirty="0">
                              <a:solidFill>
                                <a:srgbClr val="000000"/>
                              </a:solidFill>
                              <a:effectLst/>
                              <a:latin typeface="Times New Roman" panose="02020603050405020304" pitchFamily="18" charset="0"/>
                              <a:ea typeface="游ゴシック" panose="020B0400000000000000" pitchFamily="50" charset="-128"/>
                            </a:rPr>
                            <a:t>0</a:t>
                          </a:r>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p>
                      </a:txBody>
                      <a:tcPr marL="16539" marR="16539" marT="1653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n</a:t>
                          </a:r>
                        </a:p>
                      </a:txBody>
                      <a:tcPr marL="16539" marR="16539" marT="1653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14:m>
                            <m:oMath xmlns:m="http://schemas.openxmlformats.org/officeDocument/2006/math">
                              <m:sSub>
                                <m:sSubPr>
                                  <m:ctrlPr>
                                    <a:rPr lang="en-US" sz="1600" b="0" i="1" u="none" strike="noStrike" smtClean="0">
                                      <a:solidFill>
                                        <a:srgbClr val="000000"/>
                                      </a:solidFill>
                                      <a:effectLst/>
                                      <a:latin typeface="Cambria Math" panose="02040503050406030204" pitchFamily="18" charset="0"/>
                                      <a:ea typeface="游ゴシック" panose="020B0400000000000000" pitchFamily="50" charset="-128"/>
                                    </a:rPr>
                                  </m:ctrlPr>
                                </m:sSubPr>
                                <m:e>
                                  <m:r>
                                    <a:rPr lang="en-US" sz="1600" b="0" i="1" u="none" strike="noStrike" smtClean="0">
                                      <a:solidFill>
                                        <a:srgbClr val="000000"/>
                                      </a:solidFill>
                                      <a:effectLst/>
                                      <a:latin typeface="Cambria Math" panose="02040503050406030204" pitchFamily="18" charset="0"/>
                                      <a:ea typeface="游ゴシック" panose="020B0400000000000000" pitchFamily="50" charset="-128"/>
                                    </a:rPr>
                                    <m:t>𝜎</m:t>
                                  </m:r>
                                </m:e>
                                <m:sub>
                                  <m:r>
                                    <a:rPr lang="en-US" sz="1600" b="0" i="1" u="none" strike="noStrike" smtClean="0">
                                      <a:solidFill>
                                        <a:srgbClr val="000000"/>
                                      </a:solidFill>
                                      <a:effectLst/>
                                      <a:latin typeface="Cambria Math" panose="02040503050406030204" pitchFamily="18" charset="0"/>
                                      <a:ea typeface="游ゴシック" panose="020B0400000000000000" pitchFamily="50" charset="-128"/>
                                    </a:rPr>
                                    <m:t>𝑠</m:t>
                                  </m:r>
                                </m:sub>
                              </m:sSub>
                            </m:oMath>
                          </a14:m>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endParaRPr lang="en-US" sz="1600" b="0" i="1" u="none" strike="noStrike" dirty="0">
                            <a:solidFill>
                              <a:srgbClr val="000000"/>
                            </a:solidFill>
                            <a:effectLst/>
                            <a:latin typeface="Times New Roman" panose="02020603050405020304" pitchFamily="18" charset="0"/>
                            <a:ea typeface="游ゴシック" panose="020B0400000000000000" pitchFamily="50" charset="-128"/>
                          </a:endParaRPr>
                        </a:p>
                      </a:txBody>
                      <a:tcPr marL="20674" marR="20674" marT="206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8326398"/>
                      </a:ext>
                    </a:extLst>
                  </a:tr>
                  <a:tr h="346303">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x</a:t>
                          </a:r>
                        </a:p>
                      </a:txBody>
                      <a:tcPr marL="20674" marR="20674" marT="206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72.95</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17.56</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6.57</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252226"/>
                      </a:ext>
                    </a:extLst>
                  </a:tr>
                  <a:tr h="332982">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y</a:t>
                          </a:r>
                        </a:p>
                      </a:txBody>
                      <a:tcPr marL="20674" marR="20674" marT="20674"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75.79</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17.07</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8.14</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541568428"/>
                      </a:ext>
                    </a:extLst>
                  </a:tr>
                  <a:tr h="332982">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z</a:t>
                          </a:r>
                        </a:p>
                      </a:txBody>
                      <a:tcPr marL="20674" marR="20674" marT="206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69.90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18.26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5.64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0074038"/>
                      </a:ext>
                    </a:extLst>
                  </a:tr>
                </a:tbl>
              </a:graphicData>
            </a:graphic>
          </p:graphicFrame>
        </mc:Choice>
        <mc:Fallback xmlns="">
          <p:graphicFrame>
            <p:nvGraphicFramePr>
              <p:cNvPr id="7" name="表 6">
                <a:extLst>
                  <a:ext uri="{FF2B5EF4-FFF2-40B4-BE49-F238E27FC236}">
                    <a16:creationId xmlns:a16="http://schemas.microsoft.com/office/drawing/2014/main" id="{3D650A35-8784-3850-DD2A-98230CFF955B}"/>
                  </a:ext>
                </a:extLst>
              </p:cNvPr>
              <p:cNvGraphicFramePr>
                <a:graphicFrameLocks noGrp="1"/>
              </p:cNvGraphicFramePr>
              <p:nvPr>
                <p:extLst>
                  <p:ext uri="{D42A27DB-BD31-4B8C-83A1-F6EECF244321}">
                    <p14:modId xmlns:p14="http://schemas.microsoft.com/office/powerpoint/2010/main" val="240530778"/>
                  </p:ext>
                </p:extLst>
              </p:nvPr>
            </p:nvGraphicFramePr>
            <p:xfrm>
              <a:off x="5364088" y="2924944"/>
              <a:ext cx="3672408" cy="1520621"/>
            </p:xfrm>
            <a:graphic>
              <a:graphicData uri="http://schemas.openxmlformats.org/drawingml/2006/table">
                <a:tbl>
                  <a:tblPr/>
                  <a:tblGrid>
                    <a:gridCol w="1250871">
                      <a:extLst>
                        <a:ext uri="{9D8B030D-6E8A-4147-A177-3AD203B41FA5}">
                          <a16:colId xmlns:a16="http://schemas.microsoft.com/office/drawing/2014/main" val="3248908148"/>
                        </a:ext>
                      </a:extLst>
                    </a:gridCol>
                    <a:gridCol w="781269">
                      <a:extLst>
                        <a:ext uri="{9D8B030D-6E8A-4147-A177-3AD203B41FA5}">
                          <a16:colId xmlns:a16="http://schemas.microsoft.com/office/drawing/2014/main" val="3828101512"/>
                        </a:ext>
                      </a:extLst>
                    </a:gridCol>
                    <a:gridCol w="638708">
                      <a:extLst>
                        <a:ext uri="{9D8B030D-6E8A-4147-A177-3AD203B41FA5}">
                          <a16:colId xmlns:a16="http://schemas.microsoft.com/office/drawing/2014/main" val="2442230470"/>
                        </a:ext>
                      </a:extLst>
                    </a:gridCol>
                    <a:gridCol w="1001560">
                      <a:extLst>
                        <a:ext uri="{9D8B030D-6E8A-4147-A177-3AD203B41FA5}">
                          <a16:colId xmlns:a16="http://schemas.microsoft.com/office/drawing/2014/main" val="4047235252"/>
                        </a:ext>
                      </a:extLst>
                    </a:gridCol>
                  </a:tblGrid>
                  <a:tr h="508354">
                    <a:tc>
                      <a:txBody>
                        <a:bodyPr/>
                        <a:lstStyle/>
                        <a:p>
                          <a:pPr algn="ctr" fontAlgn="t"/>
                          <a:r>
                            <a:rPr lang="en-US" sz="1600" b="0" i="0" u="none" strike="noStrike" dirty="0">
                              <a:solidFill>
                                <a:srgbClr val="000000"/>
                              </a:solidFill>
                              <a:effectLst/>
                              <a:latin typeface="Times New Roman" panose="02020603050405020304" pitchFamily="18" charset="0"/>
                              <a:ea typeface="游ゴシック" panose="020B0400000000000000" pitchFamily="50" charset="-128"/>
                            </a:rPr>
                            <a:t>Transmitting components</a:t>
                          </a:r>
                        </a:p>
                      </a:txBody>
                      <a:tcPr marL="20674" marR="20674" marT="206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PL</a:t>
                          </a:r>
                          <a:r>
                            <a:rPr lang="en-US" sz="1600" b="0" i="0" u="none" strike="noStrike" baseline="-50000" dirty="0">
                              <a:solidFill>
                                <a:srgbClr val="000000"/>
                              </a:solidFill>
                              <a:effectLst/>
                              <a:latin typeface="Times New Roman" panose="02020603050405020304" pitchFamily="18" charset="0"/>
                              <a:ea typeface="游ゴシック" panose="020B0400000000000000" pitchFamily="50" charset="-128"/>
                            </a:rPr>
                            <a:t>0</a:t>
                          </a:r>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p>
                      </a:txBody>
                      <a:tcPr marL="16539" marR="16539" marT="1653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n</a:t>
                          </a:r>
                        </a:p>
                      </a:txBody>
                      <a:tcPr marL="16539" marR="16539" marT="1653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endParaRPr lang="ja-JP"/>
                        </a:p>
                      </a:txBody>
                      <a:tcPr marL="20674" marR="20674" marT="206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blipFill>
                          <a:blip r:embed="rId3"/>
                          <a:stretch>
                            <a:fillRect l="-268354" t="-7500" r="-1266" b="-220000"/>
                          </a:stretch>
                        </a:blipFill>
                      </a:tcPr>
                    </a:tc>
                    <a:extLst>
                      <a:ext uri="{0D108BD9-81ED-4DB2-BD59-A6C34878D82A}">
                        <a16:rowId xmlns:a16="http://schemas.microsoft.com/office/drawing/2014/main" val="2608326398"/>
                      </a:ext>
                    </a:extLst>
                  </a:tr>
                  <a:tr h="346303">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x</a:t>
                          </a:r>
                        </a:p>
                      </a:txBody>
                      <a:tcPr marL="20674" marR="20674" marT="206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72.95</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17.56</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6.57</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252226"/>
                      </a:ext>
                    </a:extLst>
                  </a:tr>
                  <a:tr h="332982">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y</a:t>
                          </a:r>
                        </a:p>
                      </a:txBody>
                      <a:tcPr marL="20674" marR="20674" marT="20674"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75.79</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17.07</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8.14</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541568428"/>
                      </a:ext>
                    </a:extLst>
                  </a:tr>
                  <a:tr h="332982">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z</a:t>
                          </a:r>
                        </a:p>
                      </a:txBody>
                      <a:tcPr marL="20674" marR="20674" marT="206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69.90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18.26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5.64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0074038"/>
                      </a:ext>
                    </a:extLst>
                  </a:tr>
                </a:tbl>
              </a:graphicData>
            </a:graphic>
          </p:graphicFrame>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0F5AB841-267A-0792-C075-13706D782DFA}"/>
                  </a:ext>
                </a:extLst>
              </p:cNvPr>
              <p:cNvSpPr txBox="1"/>
              <p:nvPr/>
            </p:nvSpPr>
            <p:spPr>
              <a:xfrm>
                <a:off x="5469261" y="4725144"/>
                <a:ext cx="3601617" cy="6016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𝑃𝐿</m:t>
                          </m:r>
                        </m:e>
                        <m:sub>
                          <m:r>
                            <m:rPr>
                              <m:sty m:val="p"/>
                            </m:rPr>
                            <a:rPr kumimoji="1" lang="en-US" altLang="ja-JP" sz="1600" b="0" i="0" smtClean="0">
                              <a:latin typeface="Cambria Math" panose="02040503050406030204" pitchFamily="18" charset="0"/>
                            </a:rPr>
                            <m:t>dB</m:t>
                          </m:r>
                        </m:sub>
                      </m:sSub>
                      <m:r>
                        <a:rPr kumimoji="1" lang="en-US" altLang="ja-JP" sz="1600" b="0" i="1" smtClean="0">
                          <a:latin typeface="Cambria Math" panose="02040503050406030204" pitchFamily="18" charset="0"/>
                        </a:rPr>
                        <m:t>=</m:t>
                      </m:r>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𝑃𝐿</m:t>
                          </m:r>
                        </m:e>
                        <m:sub>
                          <m:r>
                            <a:rPr lang="en-US" altLang="ja-JP" sz="1600" b="0" i="1" smtClean="0">
                              <a:latin typeface="Cambria Math" panose="02040503050406030204" pitchFamily="18" charset="0"/>
                            </a:rPr>
                            <m:t>0,</m:t>
                          </m:r>
                          <m:r>
                            <m:rPr>
                              <m:sty m:val="p"/>
                            </m:rPr>
                            <a:rPr lang="en-US" altLang="ja-JP" sz="1600">
                              <a:latin typeface="Cambria Math" panose="02040503050406030204" pitchFamily="18" charset="0"/>
                            </a:rPr>
                            <m:t>dB</m:t>
                          </m:r>
                        </m:sub>
                      </m:sSub>
                      <m:r>
                        <a:rPr lang="en-US" altLang="ja-JP" sz="1600" b="0" i="1" smtClean="0">
                          <a:latin typeface="Cambria Math" panose="02040503050406030204" pitchFamily="18" charset="0"/>
                        </a:rPr>
                        <m:t>+10</m:t>
                      </m:r>
                      <m:r>
                        <a:rPr lang="en-US" altLang="ja-JP" sz="1600" b="0" i="1" smtClean="0">
                          <a:latin typeface="Cambria Math" panose="02040503050406030204" pitchFamily="18" charset="0"/>
                        </a:rPr>
                        <m:t>𝑛</m:t>
                      </m:r>
                      <m:func>
                        <m:funcPr>
                          <m:ctrlPr>
                            <a:rPr lang="en-US" altLang="ja-JP" sz="1600" b="0" i="1" smtClean="0">
                              <a:latin typeface="Cambria Math" panose="02040503050406030204" pitchFamily="18" charset="0"/>
                            </a:rPr>
                          </m:ctrlPr>
                        </m:funcPr>
                        <m:fName>
                          <m:sSub>
                            <m:sSubPr>
                              <m:ctrlPr>
                                <a:rPr lang="en-US" altLang="ja-JP" sz="1600" b="0" i="1" smtClean="0">
                                  <a:latin typeface="Cambria Math" panose="02040503050406030204" pitchFamily="18" charset="0"/>
                                </a:rPr>
                              </m:ctrlPr>
                            </m:sSubPr>
                            <m:e>
                              <m:r>
                                <m:rPr>
                                  <m:sty m:val="p"/>
                                </m:rPr>
                                <a:rPr lang="en-US" altLang="ja-JP" sz="1600" b="0" i="0" smtClean="0">
                                  <a:latin typeface="Cambria Math" panose="02040503050406030204" pitchFamily="18" charset="0"/>
                                </a:rPr>
                                <m:t>log</m:t>
                              </m:r>
                            </m:e>
                            <m:sub>
                              <m:r>
                                <a:rPr lang="en-US" altLang="ja-JP" sz="1600" b="0" i="1" smtClean="0">
                                  <a:latin typeface="Cambria Math" panose="02040503050406030204" pitchFamily="18" charset="0"/>
                                </a:rPr>
                                <m:t>10</m:t>
                              </m:r>
                            </m:sub>
                          </m:sSub>
                        </m:fName>
                        <m:e>
                          <m:d>
                            <m:dPr>
                              <m:begChr m:val="["/>
                              <m:endChr m:val="]"/>
                              <m:ctrlPr>
                                <a:rPr lang="en-US" altLang="ja-JP" sz="1600" b="0" i="1" smtClean="0">
                                  <a:latin typeface="Cambria Math" panose="02040503050406030204" pitchFamily="18" charset="0"/>
                                </a:rPr>
                              </m:ctrlPr>
                            </m:dPr>
                            <m:e>
                              <m:f>
                                <m:fPr>
                                  <m:ctrlPr>
                                    <a:rPr lang="en-US" altLang="ja-JP" sz="1600" b="0" i="1" smtClean="0">
                                      <a:latin typeface="Cambria Math" panose="02040503050406030204" pitchFamily="18" charset="0"/>
                                    </a:rPr>
                                  </m:ctrlPr>
                                </m:fPr>
                                <m:num>
                                  <m:r>
                                    <a:rPr lang="en-US" altLang="ja-JP" sz="1600" b="0" i="1" smtClean="0">
                                      <a:latin typeface="Cambria Math" panose="02040503050406030204" pitchFamily="18" charset="0"/>
                                    </a:rPr>
                                    <m:t>𝑑</m:t>
                                  </m:r>
                                </m:num>
                                <m:den>
                                  <m:sSub>
                                    <m:sSubPr>
                                      <m:ctrlPr>
                                        <a:rPr lang="en-US" altLang="ja-JP" sz="1600" b="0" i="1" smtClean="0">
                                          <a:latin typeface="Cambria Math" panose="02040503050406030204" pitchFamily="18" charset="0"/>
                                        </a:rPr>
                                      </m:ctrlPr>
                                    </m:sSubPr>
                                    <m:e>
                                      <m:r>
                                        <a:rPr lang="en-US" altLang="ja-JP" sz="1600" b="0" i="1" smtClean="0">
                                          <a:latin typeface="Cambria Math" panose="02040503050406030204" pitchFamily="18" charset="0"/>
                                        </a:rPr>
                                        <m:t>𝑑</m:t>
                                      </m:r>
                                    </m:e>
                                    <m:sub>
                                      <m:r>
                                        <a:rPr lang="en-US" altLang="ja-JP" sz="1600" b="0" i="1" smtClean="0">
                                          <a:latin typeface="Cambria Math" panose="02040503050406030204" pitchFamily="18" charset="0"/>
                                        </a:rPr>
                                        <m:t>0</m:t>
                                      </m:r>
                                    </m:sub>
                                  </m:sSub>
                                </m:den>
                              </m:f>
                            </m:e>
                          </m:d>
                        </m:e>
                      </m:func>
                    </m:oMath>
                  </m:oMathPara>
                </a14:m>
                <a:endParaRPr kumimoji="1" lang="ja-JP" altLang="en-US" sz="1600" dirty="0">
                  <a:latin typeface="Times New Roman"/>
                </a:endParaRPr>
              </a:p>
            </p:txBody>
          </p:sp>
        </mc:Choice>
        <mc:Fallback xmlns="">
          <p:sp>
            <p:nvSpPr>
              <p:cNvPr id="8" name="テキスト ボックス 7">
                <a:extLst>
                  <a:ext uri="{FF2B5EF4-FFF2-40B4-BE49-F238E27FC236}">
                    <a16:creationId xmlns:a16="http://schemas.microsoft.com/office/drawing/2014/main" id="{0F5AB841-267A-0792-C075-13706D782DFA}"/>
                  </a:ext>
                </a:extLst>
              </p:cNvPr>
              <p:cNvSpPr txBox="1">
                <a:spLocks noRot="1" noChangeAspect="1" noMove="1" noResize="1" noEditPoints="1" noAdjustHandles="1" noChangeArrowheads="1" noChangeShapeType="1" noTextEdit="1"/>
              </p:cNvSpPr>
              <p:nvPr/>
            </p:nvSpPr>
            <p:spPr>
              <a:xfrm>
                <a:off x="5469261" y="4725144"/>
                <a:ext cx="3601617" cy="601640"/>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0F64DB51-3740-0FF4-0B9F-6A9BB9D09FC6}"/>
                  </a:ext>
                </a:extLst>
              </p:cNvPr>
              <p:cNvSpPr txBox="1"/>
              <p:nvPr/>
            </p:nvSpPr>
            <p:spPr>
              <a:xfrm>
                <a:off x="7596336" y="2564904"/>
                <a:ext cx="1548585" cy="338554"/>
              </a:xfrm>
              <a:prstGeom prst="rect">
                <a:avLst/>
              </a:prstGeom>
              <a:noFill/>
            </p:spPr>
            <p:txBody>
              <a:bodyPr wrap="square" rtlCol="0">
                <a:spAutoFit/>
              </a:bodyPr>
              <a:lstStyle/>
              <a:p>
                <a:pPr defTabSz="457200" eaLnBrk="1" fontAlgn="auto" hangingPunct="1">
                  <a:spcBef>
                    <a:spcPts val="0"/>
                  </a:spcBef>
                  <a:spcAft>
                    <a:spcPts val="0"/>
                  </a:spcAft>
                </a:pPr>
                <a14:m>
                  <m:oMath xmlns:m="http://schemas.openxmlformats.org/officeDocument/2006/math">
                    <m:sSub>
                      <m:sSubPr>
                        <m:ctrlPr>
                          <a:rPr kumimoji="1" lang="en-US" altLang="ja-JP" sz="1600" b="0" i="1" smtClean="0">
                            <a:solidFill>
                              <a:prstClr val="black"/>
                            </a:solidFill>
                            <a:latin typeface="Cambria Math" panose="02040503050406030204" pitchFamily="18" charset="0"/>
                            <a:ea typeface="ＭＳ Ｐゴシック" panose="020B0600070205080204" pitchFamily="34" charset="-128"/>
                          </a:rPr>
                        </m:ctrlPr>
                      </m:sSubPr>
                      <m:e>
                        <m:r>
                          <a:rPr kumimoji="1" lang="en-US" altLang="ja-JP" sz="1600" b="0" i="1" smtClean="0">
                            <a:solidFill>
                              <a:prstClr val="black"/>
                            </a:solidFill>
                            <a:latin typeface="Cambria Math" panose="02040503050406030204" pitchFamily="18" charset="0"/>
                            <a:ea typeface="ＭＳ Ｐゴシック" panose="020B0600070205080204" pitchFamily="34" charset="-128"/>
                          </a:rPr>
                          <m:t>𝑑</m:t>
                        </m:r>
                      </m:e>
                      <m:sub>
                        <m:r>
                          <a:rPr kumimoji="1" lang="en-US" altLang="ja-JP" sz="1600" b="0" i="1" smtClean="0">
                            <a:solidFill>
                              <a:prstClr val="black"/>
                            </a:solidFill>
                            <a:latin typeface="Cambria Math" panose="02040503050406030204" pitchFamily="18" charset="0"/>
                            <a:ea typeface="ＭＳ Ｐゴシック" panose="020B0600070205080204" pitchFamily="34" charset="-128"/>
                          </a:rPr>
                          <m:t>0</m:t>
                        </m:r>
                      </m:sub>
                    </m:sSub>
                    <m:r>
                      <a:rPr kumimoji="1" lang="en-US" altLang="ja-JP" sz="1600" b="0" i="1" smtClean="0">
                        <a:solidFill>
                          <a:prstClr val="black"/>
                        </a:solidFill>
                        <a:latin typeface="Cambria Math" panose="02040503050406030204" pitchFamily="18" charset="0"/>
                        <a:ea typeface="ＭＳ Ｐゴシック" panose="020B0600070205080204" pitchFamily="34" charset="-128"/>
                      </a:rPr>
                      <m:t>=10</m:t>
                    </m:r>
                  </m:oMath>
                </a14:m>
                <a:r>
                  <a:rPr kumimoji="1" lang="en-US" altLang="ja-JP" sz="1600" dirty="0">
                    <a:solidFill>
                      <a:prstClr val="black"/>
                    </a:solidFill>
                    <a:latin typeface="Times New Roman"/>
                    <a:ea typeface="ＭＳ Ｐゴシック" panose="020B0600070205080204" pitchFamily="34" charset="-128"/>
                  </a:rPr>
                  <a:t> mm</a:t>
                </a:r>
                <a:endParaRPr kumimoji="1" lang="ja-JP" altLang="en-US" sz="1600" dirty="0">
                  <a:solidFill>
                    <a:prstClr val="black"/>
                  </a:solidFill>
                  <a:latin typeface="Times New Roman"/>
                  <a:ea typeface="ＭＳ Ｐゴシック" panose="020B0600070205080204" pitchFamily="34" charset="-128"/>
                </a:endParaRPr>
              </a:p>
            </p:txBody>
          </p:sp>
        </mc:Choice>
        <mc:Fallback xmlns="">
          <p:sp>
            <p:nvSpPr>
              <p:cNvPr id="9" name="テキスト ボックス 8">
                <a:extLst>
                  <a:ext uri="{FF2B5EF4-FFF2-40B4-BE49-F238E27FC236}">
                    <a16:creationId xmlns:a16="http://schemas.microsoft.com/office/drawing/2014/main" id="{0F64DB51-3740-0FF4-0B9F-6A9BB9D09FC6}"/>
                  </a:ext>
                </a:extLst>
              </p:cNvPr>
              <p:cNvSpPr txBox="1">
                <a:spLocks noRot="1" noChangeAspect="1" noMove="1" noResize="1" noEditPoints="1" noAdjustHandles="1" noChangeArrowheads="1" noChangeShapeType="1" noTextEdit="1"/>
              </p:cNvSpPr>
              <p:nvPr/>
            </p:nvSpPr>
            <p:spPr>
              <a:xfrm>
                <a:off x="7596336" y="2564904"/>
                <a:ext cx="1548585" cy="338554"/>
              </a:xfrm>
              <a:prstGeom prst="rect">
                <a:avLst/>
              </a:prstGeom>
              <a:blipFill>
                <a:blip r:embed="rId5"/>
                <a:stretch>
                  <a:fillRect t="-7407" b="-2222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956990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443A6A-79BC-4522-945A-471C275FA73A}"/>
              </a:ext>
            </a:extLst>
          </p:cNvPr>
          <p:cNvSpPr>
            <a:spLocks noGrp="1"/>
          </p:cNvSpPr>
          <p:nvPr>
            <p:ph type="title"/>
          </p:nvPr>
        </p:nvSpPr>
        <p:spPr/>
        <p:txBody>
          <a:bodyPr/>
          <a:lstStyle/>
          <a:p>
            <a:r>
              <a:rPr kumimoji="1" lang="en-US" altLang="ja-JP" dirty="0"/>
              <a:t>Shadow fading characteristics</a:t>
            </a:r>
            <a:br>
              <a:rPr kumimoji="1" lang="en-US" altLang="ja-JP" dirty="0"/>
            </a:br>
            <a:r>
              <a:rPr kumimoji="1" lang="en-US" altLang="ja-JP" dirty="0"/>
              <a:t>(vertical arrangement)</a:t>
            </a:r>
            <a:endParaRPr kumimoji="1" lang="ja-JP" altLang="en-US"/>
          </a:p>
        </p:txBody>
      </p:sp>
      <p:sp>
        <p:nvSpPr>
          <p:cNvPr id="4" name="スライド番号プレースホルダー 3">
            <a:extLst>
              <a:ext uri="{FF2B5EF4-FFF2-40B4-BE49-F238E27FC236}">
                <a16:creationId xmlns:a16="http://schemas.microsoft.com/office/drawing/2014/main" id="{2A77B0ED-BF1F-FF42-4082-1FB5B23446E8}"/>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29</a:t>
            </a:fld>
            <a:endParaRPr lang="en-US" altLang="ja-JP"/>
          </a:p>
        </p:txBody>
      </p:sp>
      <p:pic>
        <p:nvPicPr>
          <p:cNvPr id="5" name="図 4">
            <a:extLst>
              <a:ext uri="{FF2B5EF4-FFF2-40B4-BE49-F238E27FC236}">
                <a16:creationId xmlns:a16="http://schemas.microsoft.com/office/drawing/2014/main" id="{C7E9299F-1C64-B145-5934-E3BB55EAD0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4137110"/>
            <a:ext cx="3648968" cy="2236710"/>
          </a:xfrm>
          <a:prstGeom prst="rect">
            <a:avLst/>
          </a:prstGeom>
        </p:spPr>
      </p:pic>
      <p:pic>
        <p:nvPicPr>
          <p:cNvPr id="6" name="図 5">
            <a:extLst>
              <a:ext uri="{FF2B5EF4-FFF2-40B4-BE49-F238E27FC236}">
                <a16:creationId xmlns:a16="http://schemas.microsoft.com/office/drawing/2014/main" id="{B0CABB8C-CDD3-5722-35BB-3E0C2244A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213" y="1870638"/>
            <a:ext cx="3504952" cy="2148433"/>
          </a:xfrm>
          <a:prstGeom prst="rect">
            <a:avLst/>
          </a:prstGeom>
        </p:spPr>
      </p:pic>
      <p:pic>
        <p:nvPicPr>
          <p:cNvPr id="7" name="図 6">
            <a:extLst>
              <a:ext uri="{FF2B5EF4-FFF2-40B4-BE49-F238E27FC236}">
                <a16:creationId xmlns:a16="http://schemas.microsoft.com/office/drawing/2014/main" id="{1A440907-C994-2BB3-F0D4-8598234FDD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1884641"/>
            <a:ext cx="3504952" cy="2150877"/>
          </a:xfrm>
          <a:prstGeom prst="rect">
            <a:avLst/>
          </a:prstGeom>
        </p:spPr>
      </p:pic>
      <p:sp>
        <p:nvSpPr>
          <p:cNvPr id="11" name="テキスト ボックス 10">
            <a:extLst>
              <a:ext uri="{FF2B5EF4-FFF2-40B4-BE49-F238E27FC236}">
                <a16:creationId xmlns:a16="http://schemas.microsoft.com/office/drawing/2014/main" id="{366FCC13-707B-D8FC-175C-1B38C43B7E0E}"/>
              </a:ext>
            </a:extLst>
          </p:cNvPr>
          <p:cNvSpPr txBox="1"/>
          <p:nvPr/>
        </p:nvSpPr>
        <p:spPr>
          <a:xfrm>
            <a:off x="3059832" y="1963377"/>
            <a:ext cx="1226618" cy="276999"/>
          </a:xfrm>
          <a:prstGeom prst="rect">
            <a:avLst/>
          </a:prstGeom>
          <a:noFill/>
        </p:spPr>
        <p:txBody>
          <a:bodyPr wrap="none" rtlCol="0">
            <a:spAutoFit/>
          </a:bodyPr>
          <a:lstStyle/>
          <a:p>
            <a:r>
              <a:rPr kumimoji="1" lang="en-US" altLang="ja-JP" dirty="0"/>
              <a:t>Direction: </a:t>
            </a:r>
            <a:r>
              <a:rPr kumimoji="1" lang="en-US" altLang="ja-JP" i="1" dirty="0"/>
              <a:t>x</a:t>
            </a:r>
            <a:r>
              <a:rPr kumimoji="1" lang="en-US" altLang="ja-JP" dirty="0"/>
              <a:t>-axis</a:t>
            </a:r>
            <a:endParaRPr kumimoji="1" lang="ja-JP" altLang="en-US"/>
          </a:p>
        </p:txBody>
      </p:sp>
      <p:sp>
        <p:nvSpPr>
          <p:cNvPr id="12" name="テキスト ボックス 11">
            <a:extLst>
              <a:ext uri="{FF2B5EF4-FFF2-40B4-BE49-F238E27FC236}">
                <a16:creationId xmlns:a16="http://schemas.microsoft.com/office/drawing/2014/main" id="{B79957C6-6D44-16AC-7D1B-7FA40752F263}"/>
              </a:ext>
            </a:extLst>
          </p:cNvPr>
          <p:cNvSpPr txBox="1"/>
          <p:nvPr/>
        </p:nvSpPr>
        <p:spPr>
          <a:xfrm>
            <a:off x="6945782" y="1963376"/>
            <a:ext cx="1226618" cy="276999"/>
          </a:xfrm>
          <a:prstGeom prst="rect">
            <a:avLst/>
          </a:prstGeom>
          <a:noFill/>
        </p:spPr>
        <p:txBody>
          <a:bodyPr wrap="none" rtlCol="0">
            <a:spAutoFit/>
          </a:bodyPr>
          <a:lstStyle/>
          <a:p>
            <a:r>
              <a:rPr kumimoji="1" lang="en-US" altLang="ja-JP" dirty="0"/>
              <a:t>Direction: </a:t>
            </a:r>
            <a:r>
              <a:rPr kumimoji="1" lang="en-US" altLang="ja-JP" i="1" dirty="0"/>
              <a:t>y</a:t>
            </a:r>
            <a:r>
              <a:rPr kumimoji="1" lang="en-US" altLang="ja-JP" dirty="0"/>
              <a:t>-axis</a:t>
            </a:r>
            <a:endParaRPr kumimoji="1" lang="ja-JP" altLang="en-US"/>
          </a:p>
        </p:txBody>
      </p:sp>
      <p:sp>
        <p:nvSpPr>
          <p:cNvPr id="13" name="テキスト ボックス 12">
            <a:extLst>
              <a:ext uri="{FF2B5EF4-FFF2-40B4-BE49-F238E27FC236}">
                <a16:creationId xmlns:a16="http://schemas.microsoft.com/office/drawing/2014/main" id="{CB49A85B-2D66-F38E-E312-B1767597154A}"/>
              </a:ext>
            </a:extLst>
          </p:cNvPr>
          <p:cNvSpPr txBox="1"/>
          <p:nvPr/>
        </p:nvSpPr>
        <p:spPr>
          <a:xfrm>
            <a:off x="3139164" y="4243019"/>
            <a:ext cx="1218603" cy="276999"/>
          </a:xfrm>
          <a:prstGeom prst="rect">
            <a:avLst/>
          </a:prstGeom>
          <a:noFill/>
        </p:spPr>
        <p:txBody>
          <a:bodyPr wrap="none" rtlCol="0">
            <a:spAutoFit/>
          </a:bodyPr>
          <a:lstStyle/>
          <a:p>
            <a:r>
              <a:rPr kumimoji="1" lang="en-US" altLang="ja-JP" dirty="0"/>
              <a:t>Direction: </a:t>
            </a:r>
            <a:r>
              <a:rPr kumimoji="1" lang="en-US" altLang="ja-JP" i="1" dirty="0"/>
              <a:t>z</a:t>
            </a:r>
            <a:r>
              <a:rPr kumimoji="1" lang="en-US" altLang="ja-JP" dirty="0"/>
              <a:t>-axis</a:t>
            </a:r>
            <a:endParaRPr kumimoji="1" lang="ja-JP" altLang="en-US"/>
          </a:p>
        </p:txBody>
      </p:sp>
    </p:spTree>
    <p:extLst>
      <p:ext uri="{BB962C8B-B14F-4D97-AF65-F5344CB8AC3E}">
        <p14:creationId xmlns:p14="http://schemas.microsoft.com/office/powerpoint/2010/main" val="301146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01AD097-F4F2-6912-EE3F-17F2B0C068B7}"/>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3</a:t>
            </a:fld>
            <a:endParaRPr lang="en-US" altLang="ja-JP"/>
          </a:p>
        </p:txBody>
      </p:sp>
      <p:sp>
        <p:nvSpPr>
          <p:cNvPr id="15" name="タイトル 1">
            <a:extLst>
              <a:ext uri="{FF2B5EF4-FFF2-40B4-BE49-F238E27FC236}">
                <a16:creationId xmlns:a16="http://schemas.microsoft.com/office/drawing/2014/main" id="{D3BE7EEC-C9ED-9B57-1BB5-2876466FF90C}"/>
              </a:ext>
            </a:extLst>
          </p:cNvPr>
          <p:cNvSpPr>
            <a:spLocks noGrp="1"/>
          </p:cNvSpPr>
          <p:nvPr>
            <p:ph type="title"/>
          </p:nvPr>
        </p:nvSpPr>
        <p:spPr>
          <a:xfrm>
            <a:off x="685800" y="685800"/>
            <a:ext cx="7772400" cy="1066800"/>
          </a:xfrm>
        </p:spPr>
        <p:txBody>
          <a:bodyPr/>
          <a:lstStyle/>
          <a:p>
            <a:r>
              <a:rPr kumimoji="1" lang="en-US" altLang="ja-JP" dirty="0"/>
              <a:t>UWB </a:t>
            </a:r>
            <a:r>
              <a:rPr lang="en-US" altLang="ja-JP" dirty="0"/>
              <a:t>communication applications</a:t>
            </a:r>
            <a:endParaRPr kumimoji="1" lang="ja-JP" altLang="en-US"/>
          </a:p>
        </p:txBody>
      </p:sp>
      <p:pic>
        <p:nvPicPr>
          <p:cNvPr id="16" name="図 15">
            <a:extLst>
              <a:ext uri="{FF2B5EF4-FFF2-40B4-BE49-F238E27FC236}">
                <a16:creationId xmlns:a16="http://schemas.microsoft.com/office/drawing/2014/main" id="{28D79D6F-1263-94B8-DC2A-DB877B2615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854" y="1844675"/>
            <a:ext cx="3407978" cy="4032448"/>
          </a:xfrm>
          <a:prstGeom prst="rect">
            <a:avLst/>
          </a:prstGeom>
          <a:noFill/>
          <a:ln>
            <a:noFill/>
          </a:ln>
        </p:spPr>
      </p:pic>
      <p:pic>
        <p:nvPicPr>
          <p:cNvPr id="17" name="図 16">
            <a:extLst>
              <a:ext uri="{FF2B5EF4-FFF2-40B4-BE49-F238E27FC236}">
                <a16:creationId xmlns:a16="http://schemas.microsoft.com/office/drawing/2014/main" id="{73789F2F-BC33-0537-5447-303CBAF2B9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5029" y="2805211"/>
            <a:ext cx="4495165" cy="2111375"/>
          </a:xfrm>
          <a:prstGeom prst="rect">
            <a:avLst/>
          </a:prstGeom>
          <a:noFill/>
          <a:ln>
            <a:noFill/>
          </a:ln>
        </p:spPr>
      </p:pic>
      <p:sp>
        <p:nvSpPr>
          <p:cNvPr id="18" name="テキスト ボックス 17">
            <a:extLst>
              <a:ext uri="{FF2B5EF4-FFF2-40B4-BE49-F238E27FC236}">
                <a16:creationId xmlns:a16="http://schemas.microsoft.com/office/drawing/2014/main" id="{ACE14301-45AE-CC99-EAED-AAC0FEB7A77A}"/>
              </a:ext>
            </a:extLst>
          </p:cNvPr>
          <p:cNvSpPr txBox="1"/>
          <p:nvPr/>
        </p:nvSpPr>
        <p:spPr>
          <a:xfrm>
            <a:off x="224864" y="5955037"/>
            <a:ext cx="4427815" cy="400110"/>
          </a:xfrm>
          <a:prstGeom prst="rect">
            <a:avLst/>
          </a:prstGeom>
          <a:noFill/>
        </p:spPr>
        <p:txBody>
          <a:bodyPr wrap="none" rtlCol="0">
            <a:spAutoFit/>
          </a:bodyPr>
          <a:lstStyle/>
          <a:p>
            <a:r>
              <a:rPr kumimoji="1" lang="en-US" altLang="ja-JP" sz="2000" dirty="0"/>
              <a:t>Brain-computer interface (BCI) model</a:t>
            </a:r>
            <a:r>
              <a:rPr kumimoji="1" lang="en-US" altLang="ja-JP" sz="2000" baseline="30000" dirty="0"/>
              <a:t>[1]</a:t>
            </a:r>
            <a:endParaRPr kumimoji="1" lang="ja-JP" altLang="en-US" sz="2000" baseline="30000"/>
          </a:p>
        </p:txBody>
      </p:sp>
      <p:sp>
        <p:nvSpPr>
          <p:cNvPr id="19" name="テキスト ボックス 18">
            <a:extLst>
              <a:ext uri="{FF2B5EF4-FFF2-40B4-BE49-F238E27FC236}">
                <a16:creationId xmlns:a16="http://schemas.microsoft.com/office/drawing/2014/main" id="{620DE3FA-6F03-77DC-EAFD-B32055CB50A3}"/>
              </a:ext>
            </a:extLst>
          </p:cNvPr>
          <p:cNvSpPr txBox="1"/>
          <p:nvPr/>
        </p:nvSpPr>
        <p:spPr>
          <a:xfrm>
            <a:off x="5159726" y="5081806"/>
            <a:ext cx="2632452" cy="400110"/>
          </a:xfrm>
          <a:prstGeom prst="rect">
            <a:avLst/>
          </a:prstGeom>
          <a:noFill/>
        </p:spPr>
        <p:txBody>
          <a:bodyPr wrap="none" rtlCol="0">
            <a:spAutoFit/>
          </a:bodyPr>
          <a:lstStyle/>
          <a:p>
            <a:r>
              <a:rPr kumimoji="1" lang="en-US" altLang="ja-JP" sz="2000" dirty="0"/>
              <a:t>Passengers bus model</a:t>
            </a:r>
            <a:r>
              <a:rPr kumimoji="1" lang="en-US" altLang="ja-JP" sz="2000" baseline="30000" dirty="0"/>
              <a:t>[1]</a:t>
            </a:r>
            <a:endParaRPr kumimoji="1" lang="ja-JP" altLang="en-US" sz="2000" baseline="30000"/>
          </a:p>
        </p:txBody>
      </p:sp>
      <p:sp>
        <p:nvSpPr>
          <p:cNvPr id="20" name="テキスト ボックス 19">
            <a:extLst>
              <a:ext uri="{FF2B5EF4-FFF2-40B4-BE49-F238E27FC236}">
                <a16:creationId xmlns:a16="http://schemas.microsoft.com/office/drawing/2014/main" id="{B6F47876-9DD2-338F-BAA0-7FFDB44B3A36}"/>
              </a:ext>
            </a:extLst>
          </p:cNvPr>
          <p:cNvSpPr txBox="1"/>
          <p:nvPr/>
        </p:nvSpPr>
        <p:spPr>
          <a:xfrm>
            <a:off x="5731499" y="4005064"/>
            <a:ext cx="1576072" cy="276999"/>
          </a:xfrm>
          <a:prstGeom prst="rect">
            <a:avLst/>
          </a:prstGeom>
          <a:solidFill>
            <a:schemeClr val="bg1"/>
          </a:solidFill>
        </p:spPr>
        <p:txBody>
          <a:bodyPr wrap="none" rtlCol="0">
            <a:spAutoFit/>
          </a:bodyPr>
          <a:lstStyle/>
          <a:p>
            <a:r>
              <a:rPr kumimoji="1" lang="en-US" altLang="ja-JP" dirty="0"/>
              <a:t>Human BAN (HBAN)</a:t>
            </a:r>
            <a:endParaRPr kumimoji="1" lang="ja-JP" altLang="en-US"/>
          </a:p>
        </p:txBody>
      </p:sp>
      <p:sp>
        <p:nvSpPr>
          <p:cNvPr id="21" name="テキスト ボックス 20">
            <a:extLst>
              <a:ext uri="{FF2B5EF4-FFF2-40B4-BE49-F238E27FC236}">
                <a16:creationId xmlns:a16="http://schemas.microsoft.com/office/drawing/2014/main" id="{061D47B8-F49E-450B-7292-8AED249B0C69}"/>
              </a:ext>
            </a:extLst>
          </p:cNvPr>
          <p:cNvSpPr txBox="1"/>
          <p:nvPr/>
        </p:nvSpPr>
        <p:spPr>
          <a:xfrm>
            <a:off x="6074711" y="3054185"/>
            <a:ext cx="1586268" cy="276999"/>
          </a:xfrm>
          <a:prstGeom prst="rect">
            <a:avLst/>
          </a:prstGeom>
          <a:solidFill>
            <a:schemeClr val="bg1"/>
          </a:solidFill>
        </p:spPr>
        <p:txBody>
          <a:bodyPr wrap="none" rtlCol="0">
            <a:spAutoFit/>
          </a:bodyPr>
          <a:lstStyle/>
          <a:p>
            <a:r>
              <a:rPr kumimoji="1" lang="en-US" altLang="ja-JP" dirty="0"/>
              <a:t>Vehicle BAN (VBAN)</a:t>
            </a:r>
            <a:endParaRPr kumimoji="1" lang="ja-JP" altLang="en-US"/>
          </a:p>
        </p:txBody>
      </p:sp>
      <p:sp>
        <p:nvSpPr>
          <p:cNvPr id="22" name="テキスト ボックス 21">
            <a:extLst>
              <a:ext uri="{FF2B5EF4-FFF2-40B4-BE49-F238E27FC236}">
                <a16:creationId xmlns:a16="http://schemas.microsoft.com/office/drawing/2014/main" id="{7312E50B-D06F-1304-4893-F7CC75A0C563}"/>
              </a:ext>
            </a:extLst>
          </p:cNvPr>
          <p:cNvSpPr txBox="1"/>
          <p:nvPr/>
        </p:nvSpPr>
        <p:spPr>
          <a:xfrm>
            <a:off x="5652120" y="6093296"/>
            <a:ext cx="2898550" cy="338554"/>
          </a:xfrm>
          <a:prstGeom prst="rect">
            <a:avLst/>
          </a:prstGeom>
          <a:noFill/>
        </p:spPr>
        <p:txBody>
          <a:bodyPr wrap="none" rtlCol="0">
            <a:spAutoFit/>
          </a:bodyPr>
          <a:lstStyle/>
          <a:p>
            <a:r>
              <a:rPr kumimoji="1" lang="en-US" altLang="ja-JP" sz="1600" baseline="30000" dirty="0"/>
              <a:t>[1]</a:t>
            </a:r>
            <a:r>
              <a:rPr kumimoji="1" lang="en-US" altLang="ja-JP" sz="1600" dirty="0"/>
              <a:t>IEEE 802.15-22-0344-02-006a</a:t>
            </a:r>
            <a:endParaRPr kumimoji="1" lang="ja-JP" altLang="en-US" sz="1600"/>
          </a:p>
        </p:txBody>
      </p:sp>
    </p:spTree>
    <p:extLst>
      <p:ext uri="{BB962C8B-B14F-4D97-AF65-F5344CB8AC3E}">
        <p14:creationId xmlns:p14="http://schemas.microsoft.com/office/powerpoint/2010/main" val="2748924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9CDD88-A5F8-A4EC-6EED-577BD66C5BBB}"/>
              </a:ext>
            </a:extLst>
          </p:cNvPr>
          <p:cNvSpPr>
            <a:spLocks noGrp="1"/>
          </p:cNvSpPr>
          <p:nvPr>
            <p:ph type="title"/>
          </p:nvPr>
        </p:nvSpPr>
        <p:spPr/>
        <p:txBody>
          <a:bodyPr/>
          <a:lstStyle/>
          <a:p>
            <a:r>
              <a:rPr kumimoji="1" lang="en-US" altLang="ja-JP" dirty="0"/>
              <a:t>Antenna direction (On-body)</a:t>
            </a:r>
            <a:endParaRPr kumimoji="1" lang="ja-JP" altLang="en-US"/>
          </a:p>
        </p:txBody>
      </p:sp>
      <p:sp>
        <p:nvSpPr>
          <p:cNvPr id="4" name="スライド番号プレースホルダー 3">
            <a:extLst>
              <a:ext uri="{FF2B5EF4-FFF2-40B4-BE49-F238E27FC236}">
                <a16:creationId xmlns:a16="http://schemas.microsoft.com/office/drawing/2014/main" id="{575FD219-C2B3-51B5-CC4D-EB5E903CB0AD}"/>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30</a:t>
            </a:fld>
            <a:endParaRPr lang="en-US" altLang="ja-JP"/>
          </a:p>
        </p:txBody>
      </p:sp>
      <p:pic>
        <p:nvPicPr>
          <p:cNvPr id="5" name="図 4">
            <a:extLst>
              <a:ext uri="{FF2B5EF4-FFF2-40B4-BE49-F238E27FC236}">
                <a16:creationId xmlns:a16="http://schemas.microsoft.com/office/drawing/2014/main" id="{DADA8949-975C-CE99-D600-E848D4BFB49B}"/>
              </a:ext>
            </a:extLst>
          </p:cNvPr>
          <p:cNvPicPr>
            <a:picLocks noChangeAspect="1"/>
          </p:cNvPicPr>
          <p:nvPr/>
        </p:nvPicPr>
        <p:blipFill>
          <a:blip r:embed="rId2"/>
          <a:stretch>
            <a:fillRect/>
          </a:stretch>
        </p:blipFill>
        <p:spPr>
          <a:xfrm>
            <a:off x="671804" y="2420888"/>
            <a:ext cx="7772400" cy="3184583"/>
          </a:xfrm>
          <a:prstGeom prst="rect">
            <a:avLst/>
          </a:prstGeom>
        </p:spPr>
      </p:pic>
    </p:spTree>
    <p:extLst>
      <p:ext uri="{BB962C8B-B14F-4D97-AF65-F5344CB8AC3E}">
        <p14:creationId xmlns:p14="http://schemas.microsoft.com/office/powerpoint/2010/main" val="1220393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D5A468-03FE-EDD1-1E24-041DA465128B}"/>
              </a:ext>
            </a:extLst>
          </p:cNvPr>
          <p:cNvSpPr>
            <a:spLocks noGrp="1"/>
          </p:cNvSpPr>
          <p:nvPr>
            <p:ph type="title"/>
          </p:nvPr>
        </p:nvSpPr>
        <p:spPr/>
        <p:txBody>
          <a:bodyPr/>
          <a:lstStyle/>
          <a:p>
            <a:r>
              <a:rPr kumimoji="1" lang="en-US" altLang="ja-JP" dirty="0"/>
              <a:t>Antenna direction (On-body)</a:t>
            </a:r>
            <a:endParaRPr kumimoji="1" lang="ja-JP" altLang="en-US"/>
          </a:p>
        </p:txBody>
      </p:sp>
      <p:sp>
        <p:nvSpPr>
          <p:cNvPr id="4" name="スライド番号プレースホルダー 3">
            <a:extLst>
              <a:ext uri="{FF2B5EF4-FFF2-40B4-BE49-F238E27FC236}">
                <a16:creationId xmlns:a16="http://schemas.microsoft.com/office/drawing/2014/main" id="{2AA18647-F056-4951-D5C3-F6A0D01E6813}"/>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31</a:t>
            </a:fld>
            <a:endParaRPr lang="en-US" altLang="ja-JP"/>
          </a:p>
        </p:txBody>
      </p:sp>
      <p:pic>
        <p:nvPicPr>
          <p:cNvPr id="13" name="図 12">
            <a:extLst>
              <a:ext uri="{FF2B5EF4-FFF2-40B4-BE49-F238E27FC236}">
                <a16:creationId xmlns:a16="http://schemas.microsoft.com/office/drawing/2014/main" id="{7DB0C372-A22F-589E-92FE-BA1F629E3FEB}"/>
              </a:ext>
            </a:extLst>
          </p:cNvPr>
          <p:cNvPicPr>
            <a:picLocks noChangeAspect="1"/>
          </p:cNvPicPr>
          <p:nvPr/>
        </p:nvPicPr>
        <p:blipFill>
          <a:blip r:embed="rId2"/>
          <a:stretch>
            <a:fillRect/>
          </a:stretch>
        </p:blipFill>
        <p:spPr>
          <a:xfrm>
            <a:off x="201955" y="1780270"/>
            <a:ext cx="4397226" cy="4069667"/>
          </a:xfrm>
          <a:prstGeom prst="rect">
            <a:avLst/>
          </a:prstGeom>
        </p:spPr>
      </p:pic>
      <p:pic>
        <p:nvPicPr>
          <p:cNvPr id="21" name="図 20">
            <a:extLst>
              <a:ext uri="{FF2B5EF4-FFF2-40B4-BE49-F238E27FC236}">
                <a16:creationId xmlns:a16="http://schemas.microsoft.com/office/drawing/2014/main" id="{832D9C13-FD76-14D5-2B10-DCF4EFFCC032}"/>
              </a:ext>
            </a:extLst>
          </p:cNvPr>
          <p:cNvPicPr>
            <a:picLocks noChangeAspect="1"/>
          </p:cNvPicPr>
          <p:nvPr/>
        </p:nvPicPr>
        <p:blipFill>
          <a:blip r:embed="rId3"/>
          <a:stretch>
            <a:fillRect/>
          </a:stretch>
        </p:blipFill>
        <p:spPr>
          <a:xfrm>
            <a:off x="4610100" y="1780270"/>
            <a:ext cx="4397226" cy="4154061"/>
          </a:xfrm>
          <a:prstGeom prst="rect">
            <a:avLst/>
          </a:prstGeom>
        </p:spPr>
      </p:pic>
      <mc:AlternateContent xmlns:mc="http://schemas.openxmlformats.org/markup-compatibility/2006">
        <mc:Choice xmlns:a14="http://schemas.microsoft.com/office/drawing/2010/main" Requires="a14">
          <p:sp>
            <p:nvSpPr>
              <p:cNvPr id="22" name="テキスト ボックス 21">
                <a:extLst>
                  <a:ext uri="{FF2B5EF4-FFF2-40B4-BE49-F238E27FC236}">
                    <a16:creationId xmlns:a16="http://schemas.microsoft.com/office/drawing/2014/main" id="{329CD46E-D4F4-DCB0-478A-CF60152F16D0}"/>
                  </a:ext>
                </a:extLst>
              </p:cNvPr>
              <p:cNvSpPr txBox="1"/>
              <p:nvPr/>
            </p:nvSpPr>
            <p:spPr>
              <a:xfrm>
                <a:off x="1187624" y="5934331"/>
                <a:ext cx="2722540" cy="369332"/>
              </a:xfrm>
              <a:prstGeom prst="rect">
                <a:avLst/>
              </a:prstGeom>
              <a:noFill/>
            </p:spPr>
            <p:txBody>
              <a:bodyPr wrap="none" rtlCol="0">
                <a:spAutoFit/>
              </a:bodyPr>
              <a:lstStyle/>
              <a:p>
                <a:r>
                  <a:rPr kumimoji="1" lang="en-US" altLang="ja-JP" sz="1800" dirty="0"/>
                  <a:t>Horizontal plane (</a:t>
                </a:r>
                <a14:m>
                  <m:oMath xmlns:m="http://schemas.openxmlformats.org/officeDocument/2006/math">
                    <m:r>
                      <a:rPr kumimoji="1" lang="en-US" altLang="ja-JP" sz="1800" b="0" i="1" smtClean="0">
                        <a:latin typeface="Cambria Math" panose="02040503050406030204" pitchFamily="18" charset="0"/>
                      </a:rPr>
                      <m:t>𝜃</m:t>
                    </m:r>
                    <m:r>
                      <a:rPr kumimoji="1" lang="en-US" altLang="ja-JP" sz="1800" b="0" i="1" smtClean="0">
                        <a:latin typeface="Cambria Math" panose="02040503050406030204" pitchFamily="18" charset="0"/>
                      </a:rPr>
                      <m:t>=90°</m:t>
                    </m:r>
                  </m:oMath>
                </a14:m>
                <a:r>
                  <a:rPr kumimoji="1" lang="en-US" altLang="ja-JP" sz="1800" dirty="0"/>
                  <a:t>)</a:t>
                </a:r>
                <a:endParaRPr kumimoji="1" lang="ja-JP" altLang="en-US" sz="1800"/>
              </a:p>
            </p:txBody>
          </p:sp>
        </mc:Choice>
        <mc:Fallback>
          <p:sp>
            <p:nvSpPr>
              <p:cNvPr id="22" name="テキスト ボックス 21">
                <a:extLst>
                  <a:ext uri="{FF2B5EF4-FFF2-40B4-BE49-F238E27FC236}">
                    <a16:creationId xmlns:a16="http://schemas.microsoft.com/office/drawing/2014/main" id="{329CD46E-D4F4-DCB0-478A-CF60152F16D0}"/>
                  </a:ext>
                </a:extLst>
              </p:cNvPr>
              <p:cNvSpPr txBox="1">
                <a:spLocks noRot="1" noChangeAspect="1" noMove="1" noResize="1" noEditPoints="1" noAdjustHandles="1" noChangeArrowheads="1" noChangeShapeType="1" noTextEdit="1"/>
              </p:cNvSpPr>
              <p:nvPr/>
            </p:nvSpPr>
            <p:spPr>
              <a:xfrm>
                <a:off x="1187624" y="5934331"/>
                <a:ext cx="2722540" cy="369332"/>
              </a:xfrm>
              <a:prstGeom prst="rect">
                <a:avLst/>
              </a:prstGeom>
              <a:blipFill>
                <a:blip r:embed="rId4"/>
                <a:stretch>
                  <a:fillRect l="-1860" t="-6667" r="-1395" b="-23333"/>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23" name="テキスト ボックス 22">
                <a:extLst>
                  <a:ext uri="{FF2B5EF4-FFF2-40B4-BE49-F238E27FC236}">
                    <a16:creationId xmlns:a16="http://schemas.microsoft.com/office/drawing/2014/main" id="{BC70D413-A436-EB78-CDD5-D214AA29ED6A}"/>
                  </a:ext>
                </a:extLst>
              </p:cNvPr>
              <p:cNvSpPr txBox="1"/>
              <p:nvPr/>
            </p:nvSpPr>
            <p:spPr>
              <a:xfrm>
                <a:off x="5652120" y="5951302"/>
                <a:ext cx="2478755" cy="369332"/>
              </a:xfrm>
              <a:prstGeom prst="rect">
                <a:avLst/>
              </a:prstGeom>
              <a:noFill/>
            </p:spPr>
            <p:txBody>
              <a:bodyPr wrap="none" rtlCol="0">
                <a:spAutoFit/>
              </a:bodyPr>
              <a:lstStyle/>
              <a:p>
                <a:r>
                  <a:rPr kumimoji="1" lang="en-US" altLang="ja-JP" sz="1800" dirty="0"/>
                  <a:t>Vertical plane (</a:t>
                </a:r>
                <a14:m>
                  <m:oMath xmlns:m="http://schemas.openxmlformats.org/officeDocument/2006/math">
                    <m:r>
                      <a:rPr kumimoji="1" lang="en-US" altLang="ja-JP" sz="1800" b="0" i="1" smtClean="0">
                        <a:latin typeface="Cambria Math" panose="02040503050406030204" pitchFamily="18" charset="0"/>
                      </a:rPr>
                      <m:t>𝜙</m:t>
                    </m:r>
                    <m:r>
                      <a:rPr kumimoji="1" lang="en-US" altLang="ja-JP" sz="1800" b="0" i="1" smtClean="0">
                        <a:latin typeface="Cambria Math" panose="02040503050406030204" pitchFamily="18" charset="0"/>
                      </a:rPr>
                      <m:t>=90°</m:t>
                    </m:r>
                  </m:oMath>
                </a14:m>
                <a:r>
                  <a:rPr kumimoji="1" lang="en-US" altLang="ja-JP" sz="1800" dirty="0"/>
                  <a:t>)</a:t>
                </a:r>
                <a:endParaRPr kumimoji="1" lang="ja-JP" altLang="en-US" sz="1800"/>
              </a:p>
            </p:txBody>
          </p:sp>
        </mc:Choice>
        <mc:Fallback>
          <p:sp>
            <p:nvSpPr>
              <p:cNvPr id="23" name="テキスト ボックス 22">
                <a:extLst>
                  <a:ext uri="{FF2B5EF4-FFF2-40B4-BE49-F238E27FC236}">
                    <a16:creationId xmlns:a16="http://schemas.microsoft.com/office/drawing/2014/main" id="{BC70D413-A436-EB78-CDD5-D214AA29ED6A}"/>
                  </a:ext>
                </a:extLst>
              </p:cNvPr>
              <p:cNvSpPr txBox="1">
                <a:spLocks noRot="1" noChangeAspect="1" noMove="1" noResize="1" noEditPoints="1" noAdjustHandles="1" noChangeArrowheads="1" noChangeShapeType="1" noTextEdit="1"/>
              </p:cNvSpPr>
              <p:nvPr/>
            </p:nvSpPr>
            <p:spPr>
              <a:xfrm>
                <a:off x="5652120" y="5951302"/>
                <a:ext cx="2478755" cy="369332"/>
              </a:xfrm>
              <a:prstGeom prst="rect">
                <a:avLst/>
              </a:prstGeom>
              <a:blipFill>
                <a:blip r:embed="rId5"/>
                <a:stretch>
                  <a:fillRect l="-1523" t="-6667" r="-1015" b="-2333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214840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F0847A-5196-D91D-7E05-100FF2B51BF4}"/>
              </a:ext>
            </a:extLst>
          </p:cNvPr>
          <p:cNvSpPr>
            <a:spLocks noGrp="1"/>
          </p:cNvSpPr>
          <p:nvPr>
            <p:ph type="title"/>
          </p:nvPr>
        </p:nvSpPr>
        <p:spPr/>
        <p:txBody>
          <a:bodyPr/>
          <a:lstStyle/>
          <a:p>
            <a:r>
              <a:rPr kumimoji="1" lang="en-US" altLang="ja-JP" dirty="0"/>
              <a:t>Antenna direction (In-body)</a:t>
            </a:r>
            <a:endParaRPr kumimoji="1" lang="ja-JP" altLang="en-US"/>
          </a:p>
        </p:txBody>
      </p:sp>
      <p:sp>
        <p:nvSpPr>
          <p:cNvPr id="4" name="スライド番号プレースホルダー 3">
            <a:extLst>
              <a:ext uri="{FF2B5EF4-FFF2-40B4-BE49-F238E27FC236}">
                <a16:creationId xmlns:a16="http://schemas.microsoft.com/office/drawing/2014/main" id="{E9635938-FEAD-F153-B741-2DD3F1CF10B2}"/>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32</a:t>
            </a:fld>
            <a:endParaRPr lang="en-US" altLang="ja-JP"/>
          </a:p>
        </p:txBody>
      </p:sp>
      <p:pic>
        <p:nvPicPr>
          <p:cNvPr id="5" name="図 4">
            <a:extLst>
              <a:ext uri="{FF2B5EF4-FFF2-40B4-BE49-F238E27FC236}">
                <a16:creationId xmlns:a16="http://schemas.microsoft.com/office/drawing/2014/main" id="{DD4F5959-05E2-0CA2-9D7C-55E3EAF47785}"/>
              </a:ext>
            </a:extLst>
          </p:cNvPr>
          <p:cNvPicPr>
            <a:picLocks noChangeAspect="1"/>
          </p:cNvPicPr>
          <p:nvPr/>
        </p:nvPicPr>
        <p:blipFill>
          <a:blip r:embed="rId2"/>
          <a:stretch>
            <a:fillRect/>
          </a:stretch>
        </p:blipFill>
        <p:spPr>
          <a:xfrm>
            <a:off x="685800" y="1988840"/>
            <a:ext cx="7772400" cy="3490213"/>
          </a:xfrm>
          <a:prstGeom prst="rect">
            <a:avLst/>
          </a:prstGeom>
        </p:spPr>
      </p:pic>
      <p:sp>
        <p:nvSpPr>
          <p:cNvPr id="6" name="テキスト ボックス 5">
            <a:extLst>
              <a:ext uri="{FF2B5EF4-FFF2-40B4-BE49-F238E27FC236}">
                <a16:creationId xmlns:a16="http://schemas.microsoft.com/office/drawing/2014/main" id="{45563E52-2D6A-014B-3478-376C7988E964}"/>
              </a:ext>
            </a:extLst>
          </p:cNvPr>
          <p:cNvSpPr txBox="1"/>
          <p:nvPr/>
        </p:nvSpPr>
        <p:spPr>
          <a:xfrm>
            <a:off x="4572000" y="5576793"/>
            <a:ext cx="3974165" cy="338554"/>
          </a:xfrm>
          <a:prstGeom prst="rect">
            <a:avLst/>
          </a:prstGeom>
          <a:noFill/>
        </p:spPr>
        <p:txBody>
          <a:bodyPr wrap="none" rtlCol="0">
            <a:spAutoFit/>
          </a:bodyPr>
          <a:lstStyle/>
          <a:p>
            <a:r>
              <a:rPr kumimoji="1" lang="en-US" altLang="ja-JP" sz="1600" dirty="0"/>
              <a:t>The antenna was put inside the small intestine</a:t>
            </a:r>
            <a:endParaRPr kumimoji="1" lang="ja-JP" altLang="en-US" sz="1600"/>
          </a:p>
        </p:txBody>
      </p:sp>
    </p:spTree>
    <p:extLst>
      <p:ext uri="{BB962C8B-B14F-4D97-AF65-F5344CB8AC3E}">
        <p14:creationId xmlns:p14="http://schemas.microsoft.com/office/powerpoint/2010/main" val="3805143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6FE4D4-A6F7-0A16-ED49-FBA12A5EFEF1}"/>
              </a:ext>
            </a:extLst>
          </p:cNvPr>
          <p:cNvSpPr>
            <a:spLocks noGrp="1"/>
          </p:cNvSpPr>
          <p:nvPr>
            <p:ph type="title"/>
          </p:nvPr>
        </p:nvSpPr>
        <p:spPr/>
        <p:txBody>
          <a:bodyPr/>
          <a:lstStyle/>
          <a:p>
            <a:r>
              <a:rPr kumimoji="1" lang="en-US" altLang="ja-JP" dirty="0"/>
              <a:t>Antenna direction (In-body)</a:t>
            </a:r>
            <a:endParaRPr kumimoji="1" lang="ja-JP" altLang="en-US"/>
          </a:p>
        </p:txBody>
      </p:sp>
      <p:sp>
        <p:nvSpPr>
          <p:cNvPr id="4" name="スライド番号プレースホルダー 3">
            <a:extLst>
              <a:ext uri="{FF2B5EF4-FFF2-40B4-BE49-F238E27FC236}">
                <a16:creationId xmlns:a16="http://schemas.microsoft.com/office/drawing/2014/main" id="{28C76CD7-D5E8-6769-F50C-B90C60DAF0E5}"/>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33</a:t>
            </a:fld>
            <a:endParaRPr lang="en-US" altLang="ja-JP"/>
          </a:p>
        </p:txBody>
      </p:sp>
      <p:pic>
        <p:nvPicPr>
          <p:cNvPr id="5" name="図 4">
            <a:extLst>
              <a:ext uri="{FF2B5EF4-FFF2-40B4-BE49-F238E27FC236}">
                <a16:creationId xmlns:a16="http://schemas.microsoft.com/office/drawing/2014/main" id="{AD187AB6-23D2-0840-0011-C1CE9CD3F787}"/>
              </a:ext>
            </a:extLst>
          </p:cNvPr>
          <p:cNvPicPr>
            <a:picLocks noChangeAspect="1"/>
          </p:cNvPicPr>
          <p:nvPr/>
        </p:nvPicPr>
        <p:blipFill>
          <a:blip r:embed="rId2"/>
          <a:stretch>
            <a:fillRect/>
          </a:stretch>
        </p:blipFill>
        <p:spPr>
          <a:xfrm>
            <a:off x="517880" y="2032841"/>
            <a:ext cx="4047629" cy="3746113"/>
          </a:xfrm>
          <a:prstGeom prst="rect">
            <a:avLst/>
          </a:prstGeom>
        </p:spPr>
      </p:pic>
      <p:pic>
        <p:nvPicPr>
          <p:cNvPr id="6" name="図 5">
            <a:extLst>
              <a:ext uri="{FF2B5EF4-FFF2-40B4-BE49-F238E27FC236}">
                <a16:creationId xmlns:a16="http://schemas.microsoft.com/office/drawing/2014/main" id="{16444210-6FE4-844A-676C-E38B517BA5EF}"/>
              </a:ext>
            </a:extLst>
          </p:cNvPr>
          <p:cNvPicPr>
            <a:picLocks noChangeAspect="1"/>
          </p:cNvPicPr>
          <p:nvPr/>
        </p:nvPicPr>
        <p:blipFill>
          <a:blip r:embed="rId3"/>
          <a:stretch>
            <a:fillRect/>
          </a:stretch>
        </p:blipFill>
        <p:spPr>
          <a:xfrm>
            <a:off x="4788024" y="1940160"/>
            <a:ext cx="4047400" cy="3823581"/>
          </a:xfrm>
          <a:prstGeom prst="rect">
            <a:avLst/>
          </a:prstGeom>
        </p:spPr>
      </p:pic>
      <mc:AlternateContent xmlns:mc="http://schemas.openxmlformats.org/markup-compatibility/2006">
        <mc:Choice xmlns:a14="http://schemas.microsoft.com/office/drawing/2010/main" Requires="a14">
          <p:sp>
            <p:nvSpPr>
              <p:cNvPr id="7" name="テキスト ボックス 6">
                <a:extLst>
                  <a:ext uri="{FF2B5EF4-FFF2-40B4-BE49-F238E27FC236}">
                    <a16:creationId xmlns:a16="http://schemas.microsoft.com/office/drawing/2014/main" id="{91AE79B3-96C5-940B-C8EA-F59FD9EE7A8C}"/>
                  </a:ext>
                </a:extLst>
              </p:cNvPr>
              <p:cNvSpPr txBox="1"/>
              <p:nvPr/>
            </p:nvSpPr>
            <p:spPr>
              <a:xfrm>
                <a:off x="1187624" y="5934331"/>
                <a:ext cx="2722540" cy="369332"/>
              </a:xfrm>
              <a:prstGeom prst="rect">
                <a:avLst/>
              </a:prstGeom>
              <a:noFill/>
            </p:spPr>
            <p:txBody>
              <a:bodyPr wrap="none" rtlCol="0">
                <a:spAutoFit/>
              </a:bodyPr>
              <a:lstStyle/>
              <a:p>
                <a:r>
                  <a:rPr kumimoji="1" lang="en-US" altLang="ja-JP" sz="1800" dirty="0"/>
                  <a:t>Horizontal plane (</a:t>
                </a:r>
                <a14:m>
                  <m:oMath xmlns:m="http://schemas.openxmlformats.org/officeDocument/2006/math">
                    <m:r>
                      <a:rPr kumimoji="1" lang="en-US" altLang="ja-JP" sz="1800" b="0" i="1" smtClean="0">
                        <a:latin typeface="Cambria Math" panose="02040503050406030204" pitchFamily="18" charset="0"/>
                      </a:rPr>
                      <m:t>𝜃</m:t>
                    </m:r>
                    <m:r>
                      <a:rPr kumimoji="1" lang="en-US" altLang="ja-JP" sz="1800" b="0" i="1" smtClean="0">
                        <a:latin typeface="Cambria Math" panose="02040503050406030204" pitchFamily="18" charset="0"/>
                      </a:rPr>
                      <m:t>=90°</m:t>
                    </m:r>
                  </m:oMath>
                </a14:m>
                <a:r>
                  <a:rPr kumimoji="1" lang="en-US" altLang="ja-JP" sz="1800" dirty="0"/>
                  <a:t>)</a:t>
                </a:r>
                <a:endParaRPr kumimoji="1" lang="ja-JP" altLang="en-US" sz="1800"/>
              </a:p>
            </p:txBody>
          </p:sp>
        </mc:Choice>
        <mc:Fallback>
          <p:sp>
            <p:nvSpPr>
              <p:cNvPr id="7" name="テキスト ボックス 6">
                <a:extLst>
                  <a:ext uri="{FF2B5EF4-FFF2-40B4-BE49-F238E27FC236}">
                    <a16:creationId xmlns:a16="http://schemas.microsoft.com/office/drawing/2014/main" id="{91AE79B3-96C5-940B-C8EA-F59FD9EE7A8C}"/>
                  </a:ext>
                </a:extLst>
              </p:cNvPr>
              <p:cNvSpPr txBox="1">
                <a:spLocks noRot="1" noChangeAspect="1" noMove="1" noResize="1" noEditPoints="1" noAdjustHandles="1" noChangeArrowheads="1" noChangeShapeType="1" noTextEdit="1"/>
              </p:cNvSpPr>
              <p:nvPr/>
            </p:nvSpPr>
            <p:spPr>
              <a:xfrm>
                <a:off x="1187624" y="5934331"/>
                <a:ext cx="2722540" cy="369332"/>
              </a:xfrm>
              <a:prstGeom prst="rect">
                <a:avLst/>
              </a:prstGeom>
              <a:blipFill>
                <a:blip r:embed="rId4"/>
                <a:stretch>
                  <a:fillRect l="-1860" t="-6667" r="-1395" b="-23333"/>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8" name="テキスト ボックス 7">
                <a:extLst>
                  <a:ext uri="{FF2B5EF4-FFF2-40B4-BE49-F238E27FC236}">
                    <a16:creationId xmlns:a16="http://schemas.microsoft.com/office/drawing/2014/main" id="{DA6920C4-EC29-E17D-7AA0-0F7D3120D265}"/>
                  </a:ext>
                </a:extLst>
              </p:cNvPr>
              <p:cNvSpPr txBox="1"/>
              <p:nvPr/>
            </p:nvSpPr>
            <p:spPr>
              <a:xfrm>
                <a:off x="5652120" y="5951302"/>
                <a:ext cx="2478755" cy="369332"/>
              </a:xfrm>
              <a:prstGeom prst="rect">
                <a:avLst/>
              </a:prstGeom>
              <a:noFill/>
            </p:spPr>
            <p:txBody>
              <a:bodyPr wrap="none" rtlCol="0">
                <a:spAutoFit/>
              </a:bodyPr>
              <a:lstStyle/>
              <a:p>
                <a:r>
                  <a:rPr kumimoji="1" lang="en-US" altLang="ja-JP" sz="1800" dirty="0"/>
                  <a:t>Vertical plane (</a:t>
                </a:r>
                <a14:m>
                  <m:oMath xmlns:m="http://schemas.openxmlformats.org/officeDocument/2006/math">
                    <m:r>
                      <a:rPr kumimoji="1" lang="en-US" altLang="ja-JP" sz="1800" b="0" i="1" smtClean="0">
                        <a:latin typeface="Cambria Math" panose="02040503050406030204" pitchFamily="18" charset="0"/>
                      </a:rPr>
                      <m:t>𝜙</m:t>
                    </m:r>
                    <m:r>
                      <a:rPr kumimoji="1" lang="en-US" altLang="ja-JP" sz="1800" b="0" i="1" smtClean="0">
                        <a:latin typeface="Cambria Math" panose="02040503050406030204" pitchFamily="18" charset="0"/>
                      </a:rPr>
                      <m:t>=90°</m:t>
                    </m:r>
                  </m:oMath>
                </a14:m>
                <a:r>
                  <a:rPr kumimoji="1" lang="en-US" altLang="ja-JP" sz="1800" dirty="0"/>
                  <a:t>)</a:t>
                </a:r>
                <a:endParaRPr kumimoji="1" lang="ja-JP" altLang="en-US" sz="1800"/>
              </a:p>
            </p:txBody>
          </p:sp>
        </mc:Choice>
        <mc:Fallback>
          <p:sp>
            <p:nvSpPr>
              <p:cNvPr id="8" name="テキスト ボックス 7">
                <a:extLst>
                  <a:ext uri="{FF2B5EF4-FFF2-40B4-BE49-F238E27FC236}">
                    <a16:creationId xmlns:a16="http://schemas.microsoft.com/office/drawing/2014/main" id="{DA6920C4-EC29-E17D-7AA0-0F7D3120D265}"/>
                  </a:ext>
                </a:extLst>
              </p:cNvPr>
              <p:cNvSpPr txBox="1">
                <a:spLocks noRot="1" noChangeAspect="1" noMove="1" noResize="1" noEditPoints="1" noAdjustHandles="1" noChangeArrowheads="1" noChangeShapeType="1" noTextEdit="1"/>
              </p:cNvSpPr>
              <p:nvPr/>
            </p:nvSpPr>
            <p:spPr>
              <a:xfrm>
                <a:off x="5652120" y="5951302"/>
                <a:ext cx="2478755" cy="369332"/>
              </a:xfrm>
              <a:prstGeom prst="rect">
                <a:avLst/>
              </a:prstGeom>
              <a:blipFill>
                <a:blip r:embed="rId5"/>
                <a:stretch>
                  <a:fillRect l="-1523" t="-6667" r="-1015" b="-2333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269226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09CC7E-B84E-CC4C-1F28-3C8CE9740E1D}"/>
              </a:ext>
            </a:extLst>
          </p:cNvPr>
          <p:cNvSpPr>
            <a:spLocks noGrp="1"/>
          </p:cNvSpPr>
          <p:nvPr>
            <p:ph type="title"/>
          </p:nvPr>
        </p:nvSpPr>
        <p:spPr/>
        <p:txBody>
          <a:bodyPr/>
          <a:lstStyle/>
          <a:p>
            <a:r>
              <a:rPr lang="en-US" altLang="ja-JP" dirty="0"/>
              <a:t>References</a:t>
            </a:r>
            <a:endParaRPr kumimoji="1" lang="ja-JP" altLang="en-US"/>
          </a:p>
        </p:txBody>
      </p:sp>
      <p:sp>
        <p:nvSpPr>
          <p:cNvPr id="3" name="コンテンツ プレースホルダー 2">
            <a:extLst>
              <a:ext uri="{FF2B5EF4-FFF2-40B4-BE49-F238E27FC236}">
                <a16:creationId xmlns:a16="http://schemas.microsoft.com/office/drawing/2014/main" id="{84DEB389-5F71-631C-08C2-0FB71A84FD3B}"/>
              </a:ext>
            </a:extLst>
          </p:cNvPr>
          <p:cNvSpPr>
            <a:spLocks noGrp="1"/>
          </p:cNvSpPr>
          <p:nvPr>
            <p:ph idx="1"/>
          </p:nvPr>
        </p:nvSpPr>
        <p:spPr/>
        <p:txBody>
          <a:bodyPr>
            <a:normAutofit lnSpcReduction="10000"/>
          </a:bodyPr>
          <a:lstStyle/>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t>
            </a:r>
            <a:r>
              <a:rPr lang="en-US" altLang="ja-JP" sz="1800" dirty="0" err="1">
                <a:latin typeface="Times New Roman" panose="02020603050405020304" pitchFamily="18" charset="0"/>
                <a:cs typeface="Times New Roman" panose="02020603050405020304" pitchFamily="18" charset="0"/>
              </a:rPr>
              <a:t>Anzai</a:t>
            </a:r>
            <a:r>
              <a:rPr lang="en-US" altLang="ja-JP" sz="1800" dirty="0">
                <a:latin typeface="Times New Roman" panose="02020603050405020304" pitchFamily="18" charset="0"/>
                <a:cs typeface="Times New Roman" panose="02020603050405020304" pitchFamily="18" charset="0"/>
              </a:rPr>
              <a:t>, I. Balasingham, G. Fischer, J. Wang, “Reliable and High-Speed Implant Ultra-Wideband Communications with Transmit–Receive Diversity,” EAI/Springer Innovations in Communication and Computing, pp. 27-32, March 2020.</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Y. Shimizu, D. Anzai, R. C-Santiago, P. A. Floor, I. Balasingham, and J. Wang, “Performance evaluation of an ultra-wideband transmit diversity in a living animal experiment”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65, no. 7, pp. 2596-2606, July 2017. </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Anzai, K. Katsu, R. Chavez-Santiago, Q. Wang, D. </a:t>
            </a:r>
            <a:r>
              <a:rPr lang="en-US" altLang="ja-JP" sz="1800" dirty="0" err="1">
                <a:latin typeface="Times New Roman" panose="02020603050405020304" pitchFamily="18" charset="0"/>
                <a:cs typeface="Times New Roman" panose="02020603050405020304" pitchFamily="18" charset="0"/>
              </a:rPr>
              <a:t>Plettemeier</a:t>
            </a:r>
            <a:r>
              <a:rPr lang="en-US" altLang="ja-JP" sz="1800" dirty="0">
                <a:latin typeface="Times New Roman" panose="02020603050405020304" pitchFamily="18" charset="0"/>
                <a:cs typeface="Times New Roman" panose="02020603050405020304" pitchFamily="18" charset="0"/>
              </a:rPr>
              <a:t>, J. Wang, and I. Balasingham, “Experimental evaluation of implant UWB-IR transmission with living animal for body area networks,”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62, no. 1, pp. 183-192, Jan. 2014.</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J. Shi, D. Anzai, and J. Wang, “Channel modeling and performance analysis of diversity reception for implant UWB wireless link,” IEICE Trans. </a:t>
            </a:r>
            <a:r>
              <a:rPr lang="en-US" altLang="ja-JP" sz="1800" dirty="0" err="1">
                <a:latin typeface="Times New Roman" panose="02020603050405020304" pitchFamily="18" charset="0"/>
                <a:cs typeface="Times New Roman" panose="02020603050405020304" pitchFamily="18" charset="0"/>
              </a:rPr>
              <a:t>Commun</a:t>
            </a:r>
            <a:r>
              <a:rPr lang="en-US" altLang="ja-JP" sz="1800" dirty="0">
                <a:latin typeface="Times New Roman" panose="02020603050405020304" pitchFamily="18" charset="0"/>
                <a:cs typeface="Times New Roman" panose="02020603050405020304" pitchFamily="18" charset="0"/>
              </a:rPr>
              <a:t>., no. E95-B, vol. 10, pp. 3197-3205, Oct. 2012.</a:t>
            </a:r>
            <a:endParaRPr kumimoji="1" lang="ja-JP" altLang="en-US" sz="1800">
              <a:latin typeface="Times New Roman" panose="02020603050405020304" pitchFamily="18" charset="0"/>
              <a:cs typeface="Times New Roman" panose="02020603050405020304" pitchFamily="18" charset="0"/>
            </a:endParaRPr>
          </a:p>
        </p:txBody>
      </p:sp>
      <p:sp>
        <p:nvSpPr>
          <p:cNvPr id="6" name="スライド番号プレースホルダー 5">
            <a:extLst>
              <a:ext uri="{FF2B5EF4-FFF2-40B4-BE49-F238E27FC236}">
                <a16:creationId xmlns:a16="http://schemas.microsoft.com/office/drawing/2014/main" id="{814D2FC5-AFC5-F1DB-09FA-EB37295F2B5C}"/>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34</a:t>
            </a:fld>
            <a:endParaRPr lang="en-US" altLang="ja-JP"/>
          </a:p>
        </p:txBody>
      </p:sp>
    </p:spTree>
    <p:extLst>
      <p:ext uri="{BB962C8B-B14F-4D97-AF65-F5344CB8AC3E}">
        <p14:creationId xmlns:p14="http://schemas.microsoft.com/office/powerpoint/2010/main" val="2037617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469BB8-B1F4-453F-4EAC-414EA08A7D2D}"/>
              </a:ext>
            </a:extLst>
          </p:cNvPr>
          <p:cNvSpPr>
            <a:spLocks noGrp="1"/>
          </p:cNvSpPr>
          <p:nvPr>
            <p:ph type="title"/>
          </p:nvPr>
        </p:nvSpPr>
        <p:spPr/>
        <p:txBody>
          <a:bodyPr/>
          <a:lstStyle/>
          <a:p>
            <a:r>
              <a:rPr lang="en-US" altLang="ja-JP" sz="3200" dirty="0"/>
              <a:t>UWB antenna at 3.1 - 10.6 GHz band</a:t>
            </a:r>
            <a:endParaRPr kumimoji="1" lang="ja-JP" altLang="en-US" sz="3200"/>
          </a:p>
        </p:txBody>
      </p:sp>
      <p:sp>
        <p:nvSpPr>
          <p:cNvPr id="6" name="スライド番号プレースホルダー 5">
            <a:extLst>
              <a:ext uri="{FF2B5EF4-FFF2-40B4-BE49-F238E27FC236}">
                <a16:creationId xmlns:a16="http://schemas.microsoft.com/office/drawing/2014/main" id="{CD451654-109B-B148-7163-6D7F1866D11A}"/>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4</a:t>
            </a:fld>
            <a:endParaRPr lang="en-US" altLang="ja-JP"/>
          </a:p>
        </p:txBody>
      </p:sp>
      <p:pic>
        <p:nvPicPr>
          <p:cNvPr id="8" name="図 7">
            <a:extLst>
              <a:ext uri="{FF2B5EF4-FFF2-40B4-BE49-F238E27FC236}">
                <a16:creationId xmlns:a16="http://schemas.microsoft.com/office/drawing/2014/main" id="{E1ECE19B-7D7B-FC40-A61C-54D8C03B9826}"/>
              </a:ext>
            </a:extLst>
          </p:cNvPr>
          <p:cNvPicPr>
            <a:picLocks noChangeAspect="1"/>
          </p:cNvPicPr>
          <p:nvPr/>
        </p:nvPicPr>
        <p:blipFill rotWithShape="1">
          <a:blip r:embed="rId2"/>
          <a:srcRect l="22523" r="43873"/>
          <a:stretch/>
        </p:blipFill>
        <p:spPr>
          <a:xfrm>
            <a:off x="899592" y="1636041"/>
            <a:ext cx="2016224" cy="4536159"/>
          </a:xfrm>
          <a:prstGeom prst="rect">
            <a:avLst/>
          </a:prstGeom>
        </p:spPr>
      </p:pic>
      <p:cxnSp>
        <p:nvCxnSpPr>
          <p:cNvPr id="7" name="直線矢印コネクタ 6">
            <a:extLst>
              <a:ext uri="{FF2B5EF4-FFF2-40B4-BE49-F238E27FC236}">
                <a16:creationId xmlns:a16="http://schemas.microsoft.com/office/drawing/2014/main" id="{E841E7C7-ED07-E7A7-B135-7831964B4B22}"/>
              </a:ext>
            </a:extLst>
          </p:cNvPr>
          <p:cNvCxnSpPr/>
          <p:nvPr/>
        </p:nvCxnSpPr>
        <p:spPr bwMode="auto">
          <a:xfrm>
            <a:off x="755576" y="2348880"/>
            <a:ext cx="0" cy="1656184"/>
          </a:xfrm>
          <a:prstGeom prst="straightConnector1">
            <a:avLst/>
          </a:prstGeom>
          <a:solidFill>
            <a:schemeClr val="accent1"/>
          </a:solidFill>
          <a:ln w="31750" cap="flat" cmpd="sng" algn="ctr">
            <a:solidFill>
              <a:schemeClr val="tx1"/>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テキスト ボックス 9">
            <a:extLst>
              <a:ext uri="{FF2B5EF4-FFF2-40B4-BE49-F238E27FC236}">
                <a16:creationId xmlns:a16="http://schemas.microsoft.com/office/drawing/2014/main" id="{02025D4D-E48B-CAB5-AA03-00C254188D1A}"/>
              </a:ext>
            </a:extLst>
          </p:cNvPr>
          <p:cNvSpPr txBox="1"/>
          <p:nvPr/>
        </p:nvSpPr>
        <p:spPr>
          <a:xfrm rot="16200000">
            <a:off x="144186" y="2960271"/>
            <a:ext cx="902811" cy="400110"/>
          </a:xfrm>
          <a:prstGeom prst="rect">
            <a:avLst/>
          </a:prstGeom>
          <a:noFill/>
        </p:spPr>
        <p:txBody>
          <a:bodyPr wrap="none" rtlCol="0">
            <a:spAutoFit/>
          </a:bodyPr>
          <a:lstStyle/>
          <a:p>
            <a:r>
              <a:rPr kumimoji="1" lang="en-US" altLang="ja-JP" sz="2000" dirty="0"/>
              <a:t>18 mm</a:t>
            </a:r>
            <a:endParaRPr kumimoji="1" lang="ja-JP" altLang="en-US" sz="2000"/>
          </a:p>
        </p:txBody>
      </p:sp>
      <p:cxnSp>
        <p:nvCxnSpPr>
          <p:cNvPr id="11" name="直線矢印コネクタ 10">
            <a:extLst>
              <a:ext uri="{FF2B5EF4-FFF2-40B4-BE49-F238E27FC236}">
                <a16:creationId xmlns:a16="http://schemas.microsoft.com/office/drawing/2014/main" id="{5BDF7EC4-B87F-CF7C-30C2-D5C329197208}"/>
              </a:ext>
            </a:extLst>
          </p:cNvPr>
          <p:cNvCxnSpPr/>
          <p:nvPr/>
        </p:nvCxnSpPr>
        <p:spPr bwMode="auto">
          <a:xfrm flipH="1">
            <a:off x="1015380" y="2204864"/>
            <a:ext cx="1756420" cy="0"/>
          </a:xfrm>
          <a:prstGeom prst="straightConnector1">
            <a:avLst/>
          </a:prstGeom>
          <a:solidFill>
            <a:schemeClr val="accent1"/>
          </a:solidFill>
          <a:ln w="31750" cap="flat" cmpd="sng" algn="ctr">
            <a:solidFill>
              <a:schemeClr val="bg1"/>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テキスト ボックス 12">
            <a:extLst>
              <a:ext uri="{FF2B5EF4-FFF2-40B4-BE49-F238E27FC236}">
                <a16:creationId xmlns:a16="http://schemas.microsoft.com/office/drawing/2014/main" id="{3E463C31-CC66-5727-7777-4B136D4DC909}"/>
              </a:ext>
            </a:extLst>
          </p:cNvPr>
          <p:cNvSpPr txBox="1"/>
          <p:nvPr/>
        </p:nvSpPr>
        <p:spPr>
          <a:xfrm>
            <a:off x="1485900" y="1778677"/>
            <a:ext cx="902811" cy="400110"/>
          </a:xfrm>
          <a:prstGeom prst="rect">
            <a:avLst/>
          </a:prstGeom>
          <a:noFill/>
        </p:spPr>
        <p:txBody>
          <a:bodyPr wrap="none" rtlCol="0">
            <a:spAutoFit/>
          </a:bodyPr>
          <a:lstStyle/>
          <a:p>
            <a:r>
              <a:rPr kumimoji="1" lang="en-US" altLang="ja-JP" sz="2000" dirty="0">
                <a:solidFill>
                  <a:schemeClr val="bg1"/>
                </a:solidFill>
              </a:rPr>
              <a:t>20 mm</a:t>
            </a:r>
            <a:endParaRPr kumimoji="1" lang="ja-JP" altLang="en-US" sz="2000">
              <a:solidFill>
                <a:schemeClr val="bg1"/>
              </a:solidFill>
            </a:endParaRPr>
          </a:p>
        </p:txBody>
      </p:sp>
      <p:sp>
        <p:nvSpPr>
          <p:cNvPr id="21" name="テキスト ボックス 20">
            <a:extLst>
              <a:ext uri="{FF2B5EF4-FFF2-40B4-BE49-F238E27FC236}">
                <a16:creationId xmlns:a16="http://schemas.microsoft.com/office/drawing/2014/main" id="{7F1CAB4D-0625-82D4-5C33-5EAD06180D47}"/>
              </a:ext>
            </a:extLst>
          </p:cNvPr>
          <p:cNvSpPr txBox="1"/>
          <p:nvPr/>
        </p:nvSpPr>
        <p:spPr>
          <a:xfrm>
            <a:off x="3323586" y="1739111"/>
            <a:ext cx="4909226" cy="1323439"/>
          </a:xfrm>
          <a:prstGeom prst="rect">
            <a:avLst/>
          </a:prstGeom>
          <a:noFill/>
        </p:spPr>
        <p:txBody>
          <a:bodyPr wrap="square" rtlCol="0">
            <a:spAutoFit/>
          </a:bodyPr>
          <a:lstStyle/>
          <a:p>
            <a:pPr marL="342900" indent="-342900">
              <a:buFont typeface="Wingdings" pitchFamily="2" charset="2"/>
              <a:buChar char="ü"/>
            </a:pPr>
            <a:r>
              <a:rPr kumimoji="1" lang="en-US" altLang="ja-JP" sz="2000" dirty="0"/>
              <a:t>Frequency: 3.1 – 10.6 GHz</a:t>
            </a:r>
          </a:p>
          <a:p>
            <a:pPr marL="342900" indent="-342900">
              <a:buFont typeface="Wingdings" pitchFamily="2" charset="2"/>
              <a:buChar char="ü"/>
            </a:pPr>
            <a:r>
              <a:rPr kumimoji="1" lang="en-US" altLang="ja-JP" sz="2000" dirty="0"/>
              <a:t>Planar elliptical dipole antenna</a:t>
            </a:r>
          </a:p>
          <a:p>
            <a:pPr marL="342900" indent="-342900">
              <a:buFont typeface="Wingdings" pitchFamily="2" charset="2"/>
              <a:buChar char="ü"/>
            </a:pPr>
            <a:r>
              <a:rPr kumimoji="1" lang="en-US" altLang="ja-JP" sz="2000" dirty="0"/>
              <a:t>Element size: 20 mm x 18 mm x 1 mm</a:t>
            </a:r>
          </a:p>
          <a:p>
            <a:pPr marL="342900" indent="-342900">
              <a:buFont typeface="Wingdings" pitchFamily="2" charset="2"/>
              <a:buChar char="ü"/>
            </a:pPr>
            <a:r>
              <a:rPr kumimoji="1" lang="en-US" altLang="ja-JP" sz="2000" dirty="0"/>
              <a:t>Interval between each element: 0.5 mm</a:t>
            </a:r>
            <a:endParaRPr kumimoji="1" lang="ja-JP" altLang="en-US" sz="2000" dirty="0"/>
          </a:p>
        </p:txBody>
      </p:sp>
      <p:pic>
        <p:nvPicPr>
          <p:cNvPr id="22" name="図 21">
            <a:extLst>
              <a:ext uri="{FF2B5EF4-FFF2-40B4-BE49-F238E27FC236}">
                <a16:creationId xmlns:a16="http://schemas.microsoft.com/office/drawing/2014/main" id="{C586BBE4-95F8-B070-E44B-F68EE2CF19FB}"/>
              </a:ext>
            </a:extLst>
          </p:cNvPr>
          <p:cNvPicPr>
            <a:picLocks noChangeAspect="1"/>
          </p:cNvPicPr>
          <p:nvPr/>
        </p:nvPicPr>
        <p:blipFill rotWithShape="1">
          <a:blip r:embed="rId3"/>
          <a:srcRect l="3576" t="2738" r="2170" b="1615"/>
          <a:stretch/>
        </p:blipFill>
        <p:spPr>
          <a:xfrm>
            <a:off x="3571126" y="3185751"/>
            <a:ext cx="4817298" cy="3194859"/>
          </a:xfrm>
          <a:prstGeom prst="rect">
            <a:avLst/>
          </a:prstGeom>
        </p:spPr>
      </p:pic>
      <p:cxnSp>
        <p:nvCxnSpPr>
          <p:cNvPr id="23" name="直線コネクタ 22">
            <a:extLst>
              <a:ext uri="{FF2B5EF4-FFF2-40B4-BE49-F238E27FC236}">
                <a16:creationId xmlns:a16="http://schemas.microsoft.com/office/drawing/2014/main" id="{E924BB1C-AB97-B89A-5C7E-675D10834A7F}"/>
              </a:ext>
            </a:extLst>
          </p:cNvPr>
          <p:cNvCxnSpPr>
            <a:cxnSpLocks/>
          </p:cNvCxnSpPr>
          <p:nvPr/>
        </p:nvCxnSpPr>
        <p:spPr>
          <a:xfrm>
            <a:off x="4283968" y="4077072"/>
            <a:ext cx="3948844"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88BA4049-6F1C-48C9-DE03-0AC9ABD3C8CF}"/>
              </a:ext>
            </a:extLst>
          </p:cNvPr>
          <p:cNvSpPr txBox="1"/>
          <p:nvPr/>
        </p:nvSpPr>
        <p:spPr>
          <a:xfrm rot="16200000">
            <a:off x="3283336" y="4399435"/>
            <a:ext cx="942630" cy="338554"/>
          </a:xfrm>
          <a:prstGeom prst="rect">
            <a:avLst/>
          </a:prstGeom>
          <a:solidFill>
            <a:schemeClr val="bg1"/>
          </a:solidFill>
        </p:spPr>
        <p:txBody>
          <a:bodyPr wrap="none" rtlCol="0">
            <a:spAutoFit/>
          </a:bodyPr>
          <a:lstStyle/>
          <a:p>
            <a:r>
              <a:rPr kumimoji="1" lang="en-US" altLang="ja-JP" sz="1600" dirty="0"/>
              <a:t>|S</a:t>
            </a:r>
            <a:r>
              <a:rPr kumimoji="1" lang="en-US" altLang="ja-JP" sz="1600" baseline="-25000" dirty="0"/>
              <a:t>11</a:t>
            </a:r>
            <a:r>
              <a:rPr kumimoji="1" lang="en-US" altLang="ja-JP" sz="1600" dirty="0"/>
              <a:t>| [dB]</a:t>
            </a:r>
            <a:endParaRPr kumimoji="1" lang="ja-JP" altLang="en-US" sz="1600"/>
          </a:p>
        </p:txBody>
      </p:sp>
      <p:sp>
        <p:nvSpPr>
          <p:cNvPr id="27" name="テキスト ボックス 26">
            <a:extLst>
              <a:ext uri="{FF2B5EF4-FFF2-40B4-BE49-F238E27FC236}">
                <a16:creationId xmlns:a16="http://schemas.microsoft.com/office/drawing/2014/main" id="{F86E49F5-3DFD-134A-3891-0E757423A910}"/>
              </a:ext>
            </a:extLst>
          </p:cNvPr>
          <p:cNvSpPr txBox="1"/>
          <p:nvPr/>
        </p:nvSpPr>
        <p:spPr>
          <a:xfrm>
            <a:off x="5508104" y="6089458"/>
            <a:ext cx="1627369" cy="338554"/>
          </a:xfrm>
          <a:prstGeom prst="rect">
            <a:avLst/>
          </a:prstGeom>
          <a:solidFill>
            <a:schemeClr val="bg1"/>
          </a:solidFill>
        </p:spPr>
        <p:txBody>
          <a:bodyPr wrap="none" rtlCol="0">
            <a:spAutoFit/>
          </a:bodyPr>
          <a:lstStyle/>
          <a:p>
            <a:r>
              <a:rPr kumimoji="1" lang="en-US" altLang="ja-JP" sz="1600" dirty="0"/>
              <a:t>Frequency [GHz]</a:t>
            </a:r>
            <a:endParaRPr kumimoji="1" lang="ja-JP" altLang="en-US" sz="1600"/>
          </a:p>
        </p:txBody>
      </p:sp>
    </p:spTree>
    <p:extLst>
      <p:ext uri="{BB962C8B-B14F-4D97-AF65-F5344CB8AC3E}">
        <p14:creationId xmlns:p14="http://schemas.microsoft.com/office/powerpoint/2010/main" val="1054935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a:extLst>
              <a:ext uri="{FF2B5EF4-FFF2-40B4-BE49-F238E27FC236}">
                <a16:creationId xmlns:a16="http://schemas.microsoft.com/office/drawing/2014/main" id="{DD402D03-48CB-B907-E0E4-DDB267EAAEF1}"/>
              </a:ext>
            </a:extLst>
          </p:cNvPr>
          <p:cNvPicPr>
            <a:picLocks noChangeAspect="1"/>
          </p:cNvPicPr>
          <p:nvPr/>
        </p:nvPicPr>
        <p:blipFill>
          <a:blip r:embed="rId2"/>
          <a:stretch>
            <a:fillRect/>
          </a:stretch>
        </p:blipFill>
        <p:spPr>
          <a:xfrm>
            <a:off x="522942" y="3908710"/>
            <a:ext cx="4481945" cy="2362227"/>
          </a:xfrm>
          <a:prstGeom prst="rect">
            <a:avLst/>
          </a:prstGeom>
        </p:spPr>
      </p:pic>
      <p:sp>
        <p:nvSpPr>
          <p:cNvPr id="2" name="タイトル 1">
            <a:extLst>
              <a:ext uri="{FF2B5EF4-FFF2-40B4-BE49-F238E27FC236}">
                <a16:creationId xmlns:a16="http://schemas.microsoft.com/office/drawing/2014/main" id="{55E8C183-3D02-38C8-0BF5-B9B6339313FB}"/>
              </a:ext>
            </a:extLst>
          </p:cNvPr>
          <p:cNvSpPr>
            <a:spLocks noGrp="1"/>
          </p:cNvSpPr>
          <p:nvPr>
            <p:ph type="title"/>
          </p:nvPr>
        </p:nvSpPr>
        <p:spPr/>
        <p:txBody>
          <a:bodyPr/>
          <a:lstStyle/>
          <a:p>
            <a:r>
              <a:rPr kumimoji="1" lang="en-US" altLang="ja-JP" dirty="0"/>
              <a:t>Simulation model</a:t>
            </a:r>
            <a:endParaRPr kumimoji="1" lang="ja-JP" altLang="en-US"/>
          </a:p>
        </p:txBody>
      </p:sp>
      <p:sp>
        <p:nvSpPr>
          <p:cNvPr id="6" name="スライド番号プレースホルダー 5">
            <a:extLst>
              <a:ext uri="{FF2B5EF4-FFF2-40B4-BE49-F238E27FC236}">
                <a16:creationId xmlns:a16="http://schemas.microsoft.com/office/drawing/2014/main" id="{6DE8993D-60B8-CC50-49D6-552A89DA4895}"/>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5</a:t>
            </a:fld>
            <a:endParaRPr lang="en-US" altLang="ja-JP"/>
          </a:p>
        </p:txBody>
      </p:sp>
      <p:pic>
        <p:nvPicPr>
          <p:cNvPr id="27" name="コンテンツ プレースホルダー 5" descr="シャツ, セーター, フェンス, スーツ が含まれている画像&#10;&#10;自動的に生成された説明">
            <a:extLst>
              <a:ext uri="{FF2B5EF4-FFF2-40B4-BE49-F238E27FC236}">
                <a16:creationId xmlns:a16="http://schemas.microsoft.com/office/drawing/2014/main" id="{A68C15CD-2226-B356-BACA-5919C5FAE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1764615"/>
            <a:ext cx="2310408" cy="4091006"/>
          </a:xfrm>
          <a:prstGeom prst="rect">
            <a:avLst/>
          </a:prstGeom>
        </p:spPr>
      </p:pic>
      <p:sp>
        <p:nvSpPr>
          <p:cNvPr id="29" name="テキスト ボックス 28">
            <a:extLst>
              <a:ext uri="{FF2B5EF4-FFF2-40B4-BE49-F238E27FC236}">
                <a16:creationId xmlns:a16="http://schemas.microsoft.com/office/drawing/2014/main" id="{25C9621E-0B75-8EB4-2602-6DE68E0B3D91}"/>
              </a:ext>
            </a:extLst>
          </p:cNvPr>
          <p:cNvSpPr txBox="1"/>
          <p:nvPr/>
        </p:nvSpPr>
        <p:spPr>
          <a:xfrm>
            <a:off x="1551957" y="6095386"/>
            <a:ext cx="2895216" cy="369332"/>
          </a:xfrm>
          <a:prstGeom prst="rect">
            <a:avLst/>
          </a:prstGeom>
          <a:noFill/>
        </p:spPr>
        <p:txBody>
          <a:bodyPr wrap="none" rtlCol="0">
            <a:spAutoFit/>
          </a:bodyPr>
          <a:lstStyle/>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panose="020B0600070205080204" pitchFamily="34" charset="-128"/>
              </a:rPr>
              <a:t>Transmitted signal waveform</a:t>
            </a:r>
            <a:endParaRPr kumimoji="1" lang="ja-JP" altLang="en-US" sz="1800" dirty="0">
              <a:solidFill>
                <a:prstClr val="black"/>
              </a:solidFill>
              <a:latin typeface="Times New Roman"/>
              <a:ea typeface="ＭＳ Ｐゴシック" panose="020B0600070205080204" pitchFamily="34" charset="-128"/>
            </a:endParaRPr>
          </a:p>
        </p:txBody>
      </p:sp>
      <p:sp>
        <p:nvSpPr>
          <p:cNvPr id="30" name="テキスト ボックス 29">
            <a:extLst>
              <a:ext uri="{FF2B5EF4-FFF2-40B4-BE49-F238E27FC236}">
                <a16:creationId xmlns:a16="http://schemas.microsoft.com/office/drawing/2014/main" id="{E0781E9A-414E-8781-13BA-17654B8A9AA2}"/>
              </a:ext>
            </a:extLst>
          </p:cNvPr>
          <p:cNvSpPr txBox="1"/>
          <p:nvPr/>
        </p:nvSpPr>
        <p:spPr>
          <a:xfrm>
            <a:off x="6610453" y="1161990"/>
            <a:ext cx="1689886" cy="584775"/>
          </a:xfrm>
          <a:prstGeom prst="rect">
            <a:avLst/>
          </a:prstGeom>
          <a:solidFill>
            <a:sysClr val="window" lastClr="FFFFFF"/>
          </a:solid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UWB antenna</a:t>
            </a:r>
          </a:p>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(transmit antenna)</a:t>
            </a:r>
            <a:endParaRPr kumimoji="1" lang="ja-JP" altLang="en-US"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endParaRPr>
          </a:p>
        </p:txBody>
      </p:sp>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249627B6-64CF-B41D-E55B-9CAE9C05B5C4}"/>
                  </a:ext>
                </a:extLst>
              </p:cNvPr>
              <p:cNvSpPr txBox="1"/>
              <p:nvPr/>
            </p:nvSpPr>
            <p:spPr>
              <a:xfrm>
                <a:off x="5877806" y="5373216"/>
                <a:ext cx="243030" cy="369332"/>
              </a:xfrm>
              <a:prstGeom prst="rect">
                <a:avLst/>
              </a:prstGeom>
              <a:noFill/>
            </p:spPr>
            <p:txBody>
              <a:bodyPr wrap="square" rtlCol="0" anchor="ctr" anchorCtr="0">
                <a:spAutoFit/>
              </a:bodyPr>
              <a:lstStyle/>
              <a:p>
                <a:pPr algn="ct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kumimoji="1" lang="en-US" sz="1800" i="1" smtClean="0">
                          <a:solidFill>
                            <a:prstClr val="black"/>
                          </a:solidFill>
                          <a:latin typeface="Cambria Math" panose="02040503050406030204" pitchFamily="18" charset="0"/>
                        </a:rPr>
                        <m:t>𝑧</m:t>
                      </m:r>
                    </m:oMath>
                  </m:oMathPara>
                </a14:m>
                <a:endParaRPr kumimoji="1" lang="en-GB" sz="1800" dirty="0">
                  <a:solidFill>
                    <a:prstClr val="black"/>
                  </a:solidFill>
                  <a:latin typeface="Times New Roman"/>
                </a:endParaRPr>
              </a:p>
            </p:txBody>
          </p:sp>
        </mc:Choice>
        <mc:Fallback xmlns="">
          <p:sp>
            <p:nvSpPr>
              <p:cNvPr id="39" name="テキスト ボックス 38">
                <a:extLst>
                  <a:ext uri="{FF2B5EF4-FFF2-40B4-BE49-F238E27FC236}">
                    <a16:creationId xmlns:a16="http://schemas.microsoft.com/office/drawing/2014/main" id="{249627B6-64CF-B41D-E55B-9CAE9C05B5C4}"/>
                  </a:ext>
                </a:extLst>
              </p:cNvPr>
              <p:cNvSpPr txBox="1">
                <a:spLocks noRot="1" noChangeAspect="1" noMove="1" noResize="1" noEditPoints="1" noAdjustHandles="1" noChangeArrowheads="1" noChangeShapeType="1" noTextEdit="1"/>
              </p:cNvSpPr>
              <p:nvPr/>
            </p:nvSpPr>
            <p:spPr>
              <a:xfrm>
                <a:off x="5877806" y="5373216"/>
                <a:ext cx="243030" cy="369332"/>
              </a:xfrm>
              <a:prstGeom prst="rect">
                <a:avLst/>
              </a:prstGeom>
              <a:blipFill>
                <a:blip r:embed="rId4"/>
                <a:stretch>
                  <a:fillRect l="-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a:extLst>
                  <a:ext uri="{FF2B5EF4-FFF2-40B4-BE49-F238E27FC236}">
                    <a16:creationId xmlns:a16="http://schemas.microsoft.com/office/drawing/2014/main" id="{B291247B-722C-F84B-7E51-7F886F3905DE}"/>
                  </a:ext>
                </a:extLst>
              </p:cNvPr>
              <p:cNvSpPr txBox="1"/>
              <p:nvPr/>
            </p:nvSpPr>
            <p:spPr>
              <a:xfrm>
                <a:off x="6466930" y="6002885"/>
                <a:ext cx="169629" cy="369332"/>
              </a:xfrm>
              <a:prstGeom prst="rect">
                <a:avLst/>
              </a:prstGeom>
              <a:noFill/>
            </p:spPr>
            <p:txBody>
              <a:bodyPr wrap="square" rtlCol="0" anchor="ctr" anchorCtr="0">
                <a:spAutoFit/>
              </a:bodyPr>
              <a:lstStyle/>
              <a:p>
                <a:pPr algn="ct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kumimoji="1" lang="en-US" sz="1800" i="1" smtClean="0">
                          <a:solidFill>
                            <a:prstClr val="black"/>
                          </a:solidFill>
                          <a:latin typeface="Cambria Math" panose="02040503050406030204" pitchFamily="18" charset="0"/>
                        </a:rPr>
                        <m:t>𝑦</m:t>
                      </m:r>
                    </m:oMath>
                  </m:oMathPara>
                </a14:m>
                <a:endParaRPr kumimoji="1" lang="en-GB" sz="1800" dirty="0">
                  <a:solidFill>
                    <a:prstClr val="black"/>
                  </a:solidFill>
                  <a:latin typeface="Times New Roman"/>
                </a:endParaRPr>
              </a:p>
            </p:txBody>
          </p:sp>
        </mc:Choice>
        <mc:Fallback xmlns="">
          <p:sp>
            <p:nvSpPr>
              <p:cNvPr id="40" name="テキスト ボックス 39">
                <a:extLst>
                  <a:ext uri="{FF2B5EF4-FFF2-40B4-BE49-F238E27FC236}">
                    <a16:creationId xmlns:a16="http://schemas.microsoft.com/office/drawing/2014/main" id="{B291247B-722C-F84B-7E51-7F886F3905DE}"/>
                  </a:ext>
                </a:extLst>
              </p:cNvPr>
              <p:cNvSpPr txBox="1">
                <a:spLocks noRot="1" noChangeAspect="1" noMove="1" noResize="1" noEditPoints="1" noAdjustHandles="1" noChangeArrowheads="1" noChangeShapeType="1" noTextEdit="1"/>
              </p:cNvSpPr>
              <p:nvPr/>
            </p:nvSpPr>
            <p:spPr>
              <a:xfrm>
                <a:off x="6466930" y="6002885"/>
                <a:ext cx="169629" cy="369332"/>
              </a:xfrm>
              <a:prstGeom prst="rect">
                <a:avLst/>
              </a:prstGeom>
              <a:blipFill>
                <a:blip r:embed="rId5"/>
                <a:stretch>
                  <a:fillRect l="-57143" r="-21429" b="-10000"/>
                </a:stretch>
              </a:blipFill>
            </p:spPr>
            <p:txBody>
              <a:bodyPr/>
              <a:lstStyle/>
              <a:p>
                <a:r>
                  <a:rPr lang="ja-JP" altLang="en-US">
                    <a:noFill/>
                  </a:rPr>
                  <a:t> </a:t>
                </a:r>
              </a:p>
            </p:txBody>
          </p:sp>
        </mc:Fallback>
      </mc:AlternateContent>
      <p:cxnSp>
        <p:nvCxnSpPr>
          <p:cNvPr id="41" name="直線矢印コネクタ 40">
            <a:extLst>
              <a:ext uri="{FF2B5EF4-FFF2-40B4-BE49-F238E27FC236}">
                <a16:creationId xmlns:a16="http://schemas.microsoft.com/office/drawing/2014/main" id="{D29CA06D-3408-9DDC-C82D-2C8B7E6E9A8D}"/>
              </a:ext>
            </a:extLst>
          </p:cNvPr>
          <p:cNvCxnSpPr>
            <a:cxnSpLocks/>
          </p:cNvCxnSpPr>
          <p:nvPr/>
        </p:nvCxnSpPr>
        <p:spPr>
          <a:xfrm>
            <a:off x="6193520" y="6002885"/>
            <a:ext cx="311783" cy="0"/>
          </a:xfrm>
          <a:prstGeom prst="straightConnector1">
            <a:avLst/>
          </a:prstGeom>
          <a:noFill/>
          <a:ln w="25400" cap="flat" cmpd="sng" algn="ctr">
            <a:solidFill>
              <a:sysClr val="windowText" lastClr="000000"/>
            </a:solidFill>
            <a:prstDash val="solid"/>
            <a:tailEnd type="triangle"/>
          </a:ln>
          <a:effectLst/>
        </p:spPr>
      </p:cxnSp>
      <p:cxnSp>
        <p:nvCxnSpPr>
          <p:cNvPr id="42" name="直線矢印コネクタ 41">
            <a:extLst>
              <a:ext uri="{FF2B5EF4-FFF2-40B4-BE49-F238E27FC236}">
                <a16:creationId xmlns:a16="http://schemas.microsoft.com/office/drawing/2014/main" id="{7A892EF2-5557-46FE-FAC2-38E1549A1430}"/>
              </a:ext>
            </a:extLst>
          </p:cNvPr>
          <p:cNvCxnSpPr>
            <a:cxnSpLocks/>
          </p:cNvCxnSpPr>
          <p:nvPr/>
        </p:nvCxnSpPr>
        <p:spPr>
          <a:xfrm flipV="1">
            <a:off x="6094076" y="5529512"/>
            <a:ext cx="0" cy="363360"/>
          </a:xfrm>
          <a:prstGeom prst="straightConnector1">
            <a:avLst/>
          </a:prstGeom>
          <a:noFill/>
          <a:ln w="25400" cap="flat" cmpd="sng" algn="ctr">
            <a:solidFill>
              <a:sysClr val="windowText" lastClr="000000"/>
            </a:solidFill>
            <a:prstDash val="solid"/>
            <a:tailEnd type="triangle"/>
          </a:ln>
          <a:effectLst/>
        </p:spPr>
      </p:cxnSp>
      <mc:AlternateContent xmlns:mc="http://schemas.openxmlformats.org/markup-compatibility/2006" xmlns:a14="http://schemas.microsoft.com/office/drawing/2010/main">
        <mc:Choice Requires="a14">
          <p:sp>
            <p:nvSpPr>
              <p:cNvPr id="43" name="テキスト ボックス 42">
                <a:extLst>
                  <a:ext uri="{FF2B5EF4-FFF2-40B4-BE49-F238E27FC236}">
                    <a16:creationId xmlns:a16="http://schemas.microsoft.com/office/drawing/2014/main" id="{9108B580-4A86-A13A-94C2-A2A8F236664F}"/>
                  </a:ext>
                </a:extLst>
              </p:cNvPr>
              <p:cNvSpPr txBox="1"/>
              <p:nvPr/>
            </p:nvSpPr>
            <p:spPr>
              <a:xfrm flipH="1">
                <a:off x="5868144" y="6018234"/>
                <a:ext cx="195878" cy="369332"/>
              </a:xfrm>
              <a:prstGeom prst="rect">
                <a:avLst/>
              </a:prstGeom>
              <a:noFill/>
            </p:spPr>
            <p:txBody>
              <a:bodyPr wrap="square" rtlCol="0" anchor="ctr" anchorCtr="0">
                <a:spAutoFit/>
              </a:bodyPr>
              <a:lstStyle/>
              <a:p>
                <a:pPr algn="ct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kumimoji="1" lang="en-US" sz="1800" i="1" smtClean="0">
                          <a:solidFill>
                            <a:prstClr val="black"/>
                          </a:solidFill>
                          <a:latin typeface="Cambria Math" panose="02040503050406030204" pitchFamily="18" charset="0"/>
                        </a:rPr>
                        <m:t>𝑥</m:t>
                      </m:r>
                    </m:oMath>
                  </m:oMathPara>
                </a14:m>
                <a:endParaRPr kumimoji="1" lang="en-GB" sz="1800" dirty="0">
                  <a:solidFill>
                    <a:prstClr val="black"/>
                  </a:solidFill>
                  <a:latin typeface="Times New Roman"/>
                </a:endParaRPr>
              </a:p>
            </p:txBody>
          </p:sp>
        </mc:Choice>
        <mc:Fallback xmlns="">
          <p:sp>
            <p:nvSpPr>
              <p:cNvPr id="43" name="テキスト ボックス 42">
                <a:extLst>
                  <a:ext uri="{FF2B5EF4-FFF2-40B4-BE49-F238E27FC236}">
                    <a16:creationId xmlns:a16="http://schemas.microsoft.com/office/drawing/2014/main" id="{9108B580-4A86-A13A-94C2-A2A8F236664F}"/>
                  </a:ext>
                </a:extLst>
              </p:cNvPr>
              <p:cNvSpPr txBox="1">
                <a:spLocks noRot="1" noChangeAspect="1" noMove="1" noResize="1" noEditPoints="1" noAdjustHandles="1" noChangeArrowheads="1" noChangeShapeType="1" noTextEdit="1"/>
              </p:cNvSpPr>
              <p:nvPr/>
            </p:nvSpPr>
            <p:spPr>
              <a:xfrm flipH="1">
                <a:off x="5868144" y="6018234"/>
                <a:ext cx="195878" cy="369332"/>
              </a:xfrm>
              <a:prstGeom prst="rect">
                <a:avLst/>
              </a:prstGeom>
              <a:blipFill>
                <a:blip r:embed="rId6"/>
                <a:stretch>
                  <a:fillRect l="-31250"/>
                </a:stretch>
              </a:blipFill>
            </p:spPr>
            <p:txBody>
              <a:bodyPr/>
              <a:lstStyle/>
              <a:p>
                <a:r>
                  <a:rPr lang="ja-JP" altLang="en-US">
                    <a:noFill/>
                  </a:rPr>
                  <a:t> </a:t>
                </a:r>
              </a:p>
            </p:txBody>
          </p:sp>
        </mc:Fallback>
      </mc:AlternateContent>
      <p:grpSp>
        <p:nvGrpSpPr>
          <p:cNvPr id="44" name="グループ化 43">
            <a:extLst>
              <a:ext uri="{FF2B5EF4-FFF2-40B4-BE49-F238E27FC236}">
                <a16:creationId xmlns:a16="http://schemas.microsoft.com/office/drawing/2014/main" id="{63727C49-E4A1-3D81-9DEF-3BA59FDBE5D0}"/>
              </a:ext>
            </a:extLst>
          </p:cNvPr>
          <p:cNvGrpSpPr/>
          <p:nvPr/>
        </p:nvGrpSpPr>
        <p:grpSpPr>
          <a:xfrm>
            <a:off x="5996481" y="5885089"/>
            <a:ext cx="209412" cy="209412"/>
            <a:chOff x="-3349128" y="4838138"/>
            <a:chExt cx="253388" cy="253388"/>
          </a:xfrm>
        </p:grpSpPr>
        <p:sp>
          <p:nvSpPr>
            <p:cNvPr id="45" name="楕円 6">
              <a:extLst>
                <a:ext uri="{FF2B5EF4-FFF2-40B4-BE49-F238E27FC236}">
                  <a16:creationId xmlns:a16="http://schemas.microsoft.com/office/drawing/2014/main" id="{A47D1C50-D039-BDD0-98D9-1730EB76F7BF}"/>
                </a:ext>
              </a:extLst>
            </p:cNvPr>
            <p:cNvSpPr/>
            <p:nvPr/>
          </p:nvSpPr>
          <p:spPr>
            <a:xfrm>
              <a:off x="-3349128" y="4838138"/>
              <a:ext cx="253388" cy="253388"/>
            </a:xfrm>
            <a:prstGeom prst="ellipse">
              <a:avLst/>
            </a:prstGeom>
            <a:noFill/>
            <a:ln w="952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6" name="楕円 182">
              <a:extLst>
                <a:ext uri="{FF2B5EF4-FFF2-40B4-BE49-F238E27FC236}">
                  <a16:creationId xmlns:a16="http://schemas.microsoft.com/office/drawing/2014/main" id="{A752C4C7-8B20-E601-E83B-0578F25E5B42}"/>
                </a:ext>
              </a:extLst>
            </p:cNvPr>
            <p:cNvSpPr/>
            <p:nvPr/>
          </p:nvSpPr>
          <p:spPr>
            <a:xfrm>
              <a:off x="-3281638" y="4907120"/>
              <a:ext cx="114732" cy="114732"/>
            </a:xfrm>
            <a:prstGeom prst="ellipse">
              <a:avLst/>
            </a:prstGeom>
            <a:solidFill>
              <a:sysClr val="windowText" lastClr="000000"/>
            </a:solidFill>
            <a:ln w="952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3" name="テキスト ボックス 2">
            <a:extLst>
              <a:ext uri="{FF2B5EF4-FFF2-40B4-BE49-F238E27FC236}">
                <a16:creationId xmlns:a16="http://schemas.microsoft.com/office/drawing/2014/main" id="{96A78CC8-0950-F8DB-7B05-E737427E7834}"/>
              </a:ext>
            </a:extLst>
          </p:cNvPr>
          <p:cNvSpPr txBox="1"/>
          <p:nvPr/>
        </p:nvSpPr>
        <p:spPr>
          <a:xfrm>
            <a:off x="326114" y="1700808"/>
            <a:ext cx="5106616" cy="2246769"/>
          </a:xfrm>
          <a:prstGeom prst="rect">
            <a:avLst/>
          </a:prstGeom>
          <a:noFill/>
        </p:spPr>
        <p:txBody>
          <a:bodyPr wrap="square" rtlCol="0">
            <a:spAutoFit/>
          </a:bodyPr>
          <a:lstStyle/>
          <a:p>
            <a:pPr marL="342900" indent="-342900">
              <a:buFont typeface="Wingdings" pitchFamily="2" charset="2"/>
              <a:buChar char="ü"/>
            </a:pPr>
            <a:r>
              <a:rPr kumimoji="1" lang="en-US" altLang="ja-JP" sz="2000" dirty="0"/>
              <a:t>Frequency: 3.4 – 4.8 GHz</a:t>
            </a:r>
          </a:p>
          <a:p>
            <a:pPr marL="342900" indent="-342900">
              <a:buFont typeface="Wingdings" pitchFamily="2" charset="2"/>
              <a:buChar char="ü"/>
            </a:pPr>
            <a:r>
              <a:rPr kumimoji="1" lang="en-US" altLang="ja-JP" sz="2000" dirty="0"/>
              <a:t>Frequency-dependent finite-different time-domain (FDTD) method</a:t>
            </a:r>
          </a:p>
          <a:p>
            <a:pPr marL="342900" indent="-342900">
              <a:buFont typeface="Wingdings" pitchFamily="2" charset="2"/>
              <a:buChar char="ü"/>
            </a:pPr>
            <a:r>
              <a:rPr kumimoji="1" lang="en-US" altLang="ja-JP" sz="2000" dirty="0"/>
              <a:t>Multi-size voxel model (min. size: 0.5 mm)</a:t>
            </a:r>
          </a:p>
          <a:p>
            <a:pPr marL="342900" indent="-342900">
              <a:buFont typeface="Wingdings" pitchFamily="2" charset="2"/>
              <a:buChar char="ü"/>
            </a:pPr>
            <a:r>
              <a:rPr kumimoji="1" lang="en-US" altLang="ja-JP" sz="2000" dirty="0"/>
              <a:t>Homogeneous human model (Japanese male developed by NICT, Japan)</a:t>
            </a:r>
          </a:p>
          <a:p>
            <a:pPr marL="342900" indent="-342900">
              <a:buFont typeface="Wingdings" pitchFamily="2" charset="2"/>
              <a:buChar char="ü"/>
            </a:pPr>
            <a:endParaRPr kumimoji="1" lang="ja-JP" altLang="en-US" sz="2000" dirty="0"/>
          </a:p>
        </p:txBody>
      </p:sp>
      <p:sp>
        <p:nvSpPr>
          <p:cNvPr id="7" name="円/楕円 6">
            <a:extLst>
              <a:ext uri="{FF2B5EF4-FFF2-40B4-BE49-F238E27FC236}">
                <a16:creationId xmlns:a16="http://schemas.microsoft.com/office/drawing/2014/main" id="{48B3FA8E-357B-9399-128A-DDCD28869F46}"/>
              </a:ext>
            </a:extLst>
          </p:cNvPr>
          <p:cNvSpPr/>
          <p:nvPr/>
        </p:nvSpPr>
        <p:spPr bwMode="auto">
          <a:xfrm>
            <a:off x="7383388" y="1746765"/>
            <a:ext cx="212948" cy="170067"/>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1933734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0E26C7-AFDE-9EDE-9BC4-F476278082E0}"/>
              </a:ext>
            </a:extLst>
          </p:cNvPr>
          <p:cNvSpPr>
            <a:spLocks noGrp="1"/>
          </p:cNvSpPr>
          <p:nvPr>
            <p:ph type="title"/>
          </p:nvPr>
        </p:nvSpPr>
        <p:spPr/>
        <p:txBody>
          <a:bodyPr/>
          <a:lstStyle/>
          <a:p>
            <a:r>
              <a:rPr kumimoji="1" lang="en-US" altLang="ja-JP" dirty="0"/>
              <a:t>Dielectric constants of human model</a:t>
            </a:r>
            <a:endParaRPr kumimoji="1" lang="ja-JP" altLang="en-US"/>
          </a:p>
        </p:txBody>
      </p:sp>
      <p:sp>
        <p:nvSpPr>
          <p:cNvPr id="6" name="スライド番号プレースホルダー 5">
            <a:extLst>
              <a:ext uri="{FF2B5EF4-FFF2-40B4-BE49-F238E27FC236}">
                <a16:creationId xmlns:a16="http://schemas.microsoft.com/office/drawing/2014/main" id="{40572903-55D9-2C8F-D203-16EA27C36FC3}"/>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6</a:t>
            </a:fld>
            <a:endParaRPr lang="en-US" altLang="ja-JP"/>
          </a:p>
        </p:txBody>
      </p:sp>
      <p:pic>
        <p:nvPicPr>
          <p:cNvPr id="9" name="図 8">
            <a:extLst>
              <a:ext uri="{FF2B5EF4-FFF2-40B4-BE49-F238E27FC236}">
                <a16:creationId xmlns:a16="http://schemas.microsoft.com/office/drawing/2014/main" id="{22E10E6C-78E3-F91E-386B-C53DEB7E7FDE}"/>
              </a:ext>
            </a:extLst>
          </p:cNvPr>
          <p:cNvPicPr>
            <a:picLocks noChangeAspect="1"/>
          </p:cNvPicPr>
          <p:nvPr/>
        </p:nvPicPr>
        <p:blipFill>
          <a:blip r:embed="rId2"/>
          <a:stretch>
            <a:fillRect/>
          </a:stretch>
        </p:blipFill>
        <p:spPr>
          <a:xfrm>
            <a:off x="0" y="2680503"/>
            <a:ext cx="4580915" cy="2648888"/>
          </a:xfrm>
          <a:prstGeom prst="rect">
            <a:avLst/>
          </a:prstGeom>
        </p:spPr>
      </p:pic>
      <p:pic>
        <p:nvPicPr>
          <p:cNvPr id="10" name="図 9">
            <a:extLst>
              <a:ext uri="{FF2B5EF4-FFF2-40B4-BE49-F238E27FC236}">
                <a16:creationId xmlns:a16="http://schemas.microsoft.com/office/drawing/2014/main" id="{FDC1FE14-7887-41F3-5DE4-F2A89ACFCBEA}"/>
              </a:ext>
            </a:extLst>
          </p:cNvPr>
          <p:cNvPicPr>
            <a:picLocks noChangeAspect="1"/>
          </p:cNvPicPr>
          <p:nvPr/>
        </p:nvPicPr>
        <p:blipFill>
          <a:blip r:embed="rId3"/>
          <a:stretch>
            <a:fillRect/>
          </a:stretch>
        </p:blipFill>
        <p:spPr>
          <a:xfrm>
            <a:off x="4451799" y="2680503"/>
            <a:ext cx="4656705" cy="2692713"/>
          </a:xfrm>
          <a:prstGeom prst="rect">
            <a:avLst/>
          </a:prstGeom>
        </p:spPr>
      </p:pic>
      <p:sp>
        <p:nvSpPr>
          <p:cNvPr id="11" name="テキスト ボックス 10">
            <a:extLst>
              <a:ext uri="{FF2B5EF4-FFF2-40B4-BE49-F238E27FC236}">
                <a16:creationId xmlns:a16="http://schemas.microsoft.com/office/drawing/2014/main" id="{632B54E2-EE96-E194-CF54-08774B636DA0}"/>
              </a:ext>
            </a:extLst>
          </p:cNvPr>
          <p:cNvSpPr txBox="1"/>
          <p:nvPr/>
        </p:nvSpPr>
        <p:spPr>
          <a:xfrm>
            <a:off x="1619672" y="2341949"/>
            <a:ext cx="1896673" cy="338554"/>
          </a:xfrm>
          <a:prstGeom prst="rect">
            <a:avLst/>
          </a:prstGeom>
          <a:noFill/>
          <a:ln w="19050">
            <a:solidFill>
              <a:srgbClr val="FF0000"/>
            </a:solidFill>
          </a:ln>
        </p:spPr>
        <p:txBody>
          <a:bodyPr wrap="none" rtlCol="0">
            <a:spAutoFit/>
          </a:bodyPr>
          <a:lstStyle/>
          <a:p>
            <a:r>
              <a:rPr kumimoji="1" lang="en-US" altLang="ja-JP" sz="1600" dirty="0"/>
              <a:t>Relative permittivity</a:t>
            </a:r>
            <a:endParaRPr kumimoji="1" lang="ja-JP" altLang="en-US" sz="1600"/>
          </a:p>
        </p:txBody>
      </p:sp>
      <p:sp>
        <p:nvSpPr>
          <p:cNvPr id="12" name="テキスト ボックス 11">
            <a:extLst>
              <a:ext uri="{FF2B5EF4-FFF2-40B4-BE49-F238E27FC236}">
                <a16:creationId xmlns:a16="http://schemas.microsoft.com/office/drawing/2014/main" id="{944FE84C-8BB3-91CA-E910-254A7C5504C3}"/>
              </a:ext>
            </a:extLst>
          </p:cNvPr>
          <p:cNvSpPr txBox="1"/>
          <p:nvPr/>
        </p:nvSpPr>
        <p:spPr>
          <a:xfrm>
            <a:off x="6372200" y="2341949"/>
            <a:ext cx="1258678" cy="338554"/>
          </a:xfrm>
          <a:prstGeom prst="rect">
            <a:avLst/>
          </a:prstGeom>
          <a:noFill/>
          <a:ln w="19050">
            <a:solidFill>
              <a:srgbClr val="FF0000"/>
            </a:solidFill>
          </a:ln>
        </p:spPr>
        <p:txBody>
          <a:bodyPr wrap="none" rtlCol="0">
            <a:spAutoFit/>
          </a:bodyPr>
          <a:lstStyle/>
          <a:p>
            <a:r>
              <a:rPr kumimoji="1" lang="en-US" altLang="ja-JP" sz="1600" dirty="0"/>
              <a:t>Conductivity</a:t>
            </a:r>
            <a:endParaRPr kumimoji="1" lang="ja-JP" altLang="en-US" sz="1600"/>
          </a:p>
        </p:txBody>
      </p:sp>
    </p:spTree>
    <p:extLst>
      <p:ext uri="{BB962C8B-B14F-4D97-AF65-F5344CB8AC3E}">
        <p14:creationId xmlns:p14="http://schemas.microsoft.com/office/powerpoint/2010/main" val="2973400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261526-E578-5824-D04A-BDB5F1C63FDF}"/>
              </a:ext>
            </a:extLst>
          </p:cNvPr>
          <p:cNvSpPr>
            <a:spLocks noGrp="1"/>
          </p:cNvSpPr>
          <p:nvPr>
            <p:ph type="title"/>
          </p:nvPr>
        </p:nvSpPr>
        <p:spPr/>
        <p:txBody>
          <a:bodyPr/>
          <a:lstStyle/>
          <a:p>
            <a:r>
              <a:rPr kumimoji="1" lang="en-US" altLang="ja-JP" dirty="0"/>
              <a:t>Simulation model for BCI case</a:t>
            </a:r>
            <a:br>
              <a:rPr kumimoji="1" lang="en-US" altLang="ja-JP" dirty="0"/>
            </a:br>
            <a:r>
              <a:rPr kumimoji="1" lang="en-US" altLang="ja-JP" dirty="0"/>
              <a:t> (Forward antenna direction)</a:t>
            </a:r>
            <a:endParaRPr kumimoji="1" lang="ja-JP" altLang="en-US"/>
          </a:p>
        </p:txBody>
      </p:sp>
      <p:sp>
        <p:nvSpPr>
          <p:cNvPr id="6" name="スライド番号プレースホルダー 5">
            <a:extLst>
              <a:ext uri="{FF2B5EF4-FFF2-40B4-BE49-F238E27FC236}">
                <a16:creationId xmlns:a16="http://schemas.microsoft.com/office/drawing/2014/main" id="{519FA581-CC78-2555-03DD-0E8831A12D2E}"/>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7</a:t>
            </a:fld>
            <a:endParaRPr lang="en-US" altLang="ja-JP"/>
          </a:p>
        </p:txBody>
      </p:sp>
      <p:pic>
        <p:nvPicPr>
          <p:cNvPr id="13" name="図 12">
            <a:extLst>
              <a:ext uri="{FF2B5EF4-FFF2-40B4-BE49-F238E27FC236}">
                <a16:creationId xmlns:a16="http://schemas.microsoft.com/office/drawing/2014/main" id="{20418CF5-8ADB-44C1-F215-FCCAA043CF32}"/>
              </a:ext>
            </a:extLst>
          </p:cNvPr>
          <p:cNvPicPr>
            <a:picLocks noChangeAspect="1"/>
          </p:cNvPicPr>
          <p:nvPr/>
        </p:nvPicPr>
        <p:blipFill>
          <a:blip r:embed="rId2"/>
          <a:stretch>
            <a:fillRect/>
          </a:stretch>
        </p:blipFill>
        <p:spPr>
          <a:xfrm>
            <a:off x="1020302" y="1916832"/>
            <a:ext cx="2327562" cy="2091617"/>
          </a:xfrm>
          <a:prstGeom prst="rect">
            <a:avLst/>
          </a:prstGeom>
        </p:spPr>
      </p:pic>
      <p:pic>
        <p:nvPicPr>
          <p:cNvPr id="14" name="図 13" descr="グリーン, 帽子, 立つ, カラフル が含まれている画像&#10;&#10;自動的に生成された説明">
            <a:extLst>
              <a:ext uri="{FF2B5EF4-FFF2-40B4-BE49-F238E27FC236}">
                <a16:creationId xmlns:a16="http://schemas.microsoft.com/office/drawing/2014/main" id="{5EFDCEA8-0FF2-6EB8-C19C-4B1F4055C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516" y="4097288"/>
            <a:ext cx="2244181" cy="2262945"/>
          </a:xfrm>
          <a:prstGeom prst="rect">
            <a:avLst/>
          </a:prstGeom>
        </p:spPr>
      </p:pic>
      <p:pic>
        <p:nvPicPr>
          <p:cNvPr id="15" name="図 14">
            <a:extLst>
              <a:ext uri="{FF2B5EF4-FFF2-40B4-BE49-F238E27FC236}">
                <a16:creationId xmlns:a16="http://schemas.microsoft.com/office/drawing/2014/main" id="{F0A030C5-BACC-70A8-F597-6C3B969C29C0}"/>
              </a:ext>
            </a:extLst>
          </p:cNvPr>
          <p:cNvPicPr>
            <a:picLocks noChangeAspect="1"/>
          </p:cNvPicPr>
          <p:nvPr/>
        </p:nvPicPr>
        <p:blipFill>
          <a:blip r:embed="rId4"/>
          <a:stretch>
            <a:fillRect/>
          </a:stretch>
        </p:blipFill>
        <p:spPr>
          <a:xfrm>
            <a:off x="3719168" y="2530208"/>
            <a:ext cx="5031938" cy="2352375"/>
          </a:xfrm>
          <a:prstGeom prst="rect">
            <a:avLst/>
          </a:prstGeom>
        </p:spPr>
      </p:pic>
    </p:spTree>
    <p:extLst>
      <p:ext uri="{BB962C8B-B14F-4D97-AF65-F5344CB8AC3E}">
        <p14:creationId xmlns:p14="http://schemas.microsoft.com/office/powerpoint/2010/main" val="3932039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261526-E578-5824-D04A-BDB5F1C63FDF}"/>
              </a:ext>
            </a:extLst>
          </p:cNvPr>
          <p:cNvSpPr>
            <a:spLocks noGrp="1"/>
          </p:cNvSpPr>
          <p:nvPr>
            <p:ph type="title"/>
          </p:nvPr>
        </p:nvSpPr>
        <p:spPr/>
        <p:txBody>
          <a:bodyPr/>
          <a:lstStyle/>
          <a:p>
            <a:r>
              <a:rPr kumimoji="1" lang="en-US" altLang="ja-JP" dirty="0"/>
              <a:t>Simulation model for BCI case</a:t>
            </a:r>
            <a:br>
              <a:rPr kumimoji="1" lang="en-US" altLang="ja-JP" dirty="0"/>
            </a:br>
            <a:r>
              <a:rPr kumimoji="1" lang="en-US" altLang="ja-JP" dirty="0"/>
              <a:t> (Sideways antenna direction)</a:t>
            </a:r>
            <a:endParaRPr kumimoji="1" lang="ja-JP" altLang="en-US"/>
          </a:p>
        </p:txBody>
      </p:sp>
      <p:sp>
        <p:nvSpPr>
          <p:cNvPr id="6" name="スライド番号プレースホルダー 5">
            <a:extLst>
              <a:ext uri="{FF2B5EF4-FFF2-40B4-BE49-F238E27FC236}">
                <a16:creationId xmlns:a16="http://schemas.microsoft.com/office/drawing/2014/main" id="{519FA581-CC78-2555-03DD-0E8831A12D2E}"/>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8</a:t>
            </a:fld>
            <a:endParaRPr lang="en-US" altLang="ja-JP"/>
          </a:p>
        </p:txBody>
      </p:sp>
      <p:pic>
        <p:nvPicPr>
          <p:cNvPr id="15" name="図 14">
            <a:extLst>
              <a:ext uri="{FF2B5EF4-FFF2-40B4-BE49-F238E27FC236}">
                <a16:creationId xmlns:a16="http://schemas.microsoft.com/office/drawing/2014/main" id="{F0A030C5-BACC-70A8-F597-6C3B969C29C0}"/>
              </a:ext>
            </a:extLst>
          </p:cNvPr>
          <p:cNvPicPr>
            <a:picLocks noChangeAspect="1"/>
          </p:cNvPicPr>
          <p:nvPr/>
        </p:nvPicPr>
        <p:blipFill>
          <a:blip r:embed="rId2"/>
          <a:stretch>
            <a:fillRect/>
          </a:stretch>
        </p:blipFill>
        <p:spPr>
          <a:xfrm>
            <a:off x="3911124" y="2953173"/>
            <a:ext cx="4875591" cy="2279284"/>
          </a:xfrm>
          <a:prstGeom prst="rect">
            <a:avLst/>
          </a:prstGeom>
        </p:spPr>
      </p:pic>
      <p:pic>
        <p:nvPicPr>
          <p:cNvPr id="3" name="図 2" descr="アイコン&#10;&#10;自動的に生成された説明">
            <a:extLst>
              <a:ext uri="{FF2B5EF4-FFF2-40B4-BE49-F238E27FC236}">
                <a16:creationId xmlns:a16="http://schemas.microsoft.com/office/drawing/2014/main" id="{5FC439C2-F67E-173F-6493-AF432ED2C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935300"/>
            <a:ext cx="2355144" cy="2141772"/>
          </a:xfrm>
          <a:prstGeom prst="rect">
            <a:avLst/>
          </a:prstGeom>
        </p:spPr>
      </p:pic>
      <p:pic>
        <p:nvPicPr>
          <p:cNvPr id="7" name="図 6" descr="立つ, グリーン, カラフル, 花瓶 が含まれている画像&#10;&#10;自動的に生成された説明">
            <a:extLst>
              <a:ext uri="{FF2B5EF4-FFF2-40B4-BE49-F238E27FC236}">
                <a16:creationId xmlns:a16="http://schemas.microsoft.com/office/drawing/2014/main" id="{D016C6F8-021A-FB6E-63CC-00A87C210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728" y="4149080"/>
            <a:ext cx="2283136" cy="2279285"/>
          </a:xfrm>
          <a:prstGeom prst="rect">
            <a:avLst/>
          </a:prstGeom>
        </p:spPr>
      </p:pic>
      <p:sp>
        <p:nvSpPr>
          <p:cNvPr id="5" name="日付プレースホルダー 1">
            <a:extLst>
              <a:ext uri="{FF2B5EF4-FFF2-40B4-BE49-F238E27FC236}">
                <a16:creationId xmlns:a16="http://schemas.microsoft.com/office/drawing/2014/main" id="{4EFE90B6-2B68-1689-496D-8C0338051C73}"/>
              </a:ext>
            </a:extLst>
          </p:cNvPr>
          <p:cNvSpPr>
            <a:spLocks noGrp="1"/>
          </p:cNvSpPr>
          <p:nvPr>
            <p:ph type="dt" sz="half" idx="10"/>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ja-JP"/>
              <a:t>January 2023</a:t>
            </a:r>
            <a:endParaRPr lang="en-US" altLang="ja-JP" dirty="0"/>
          </a:p>
        </p:txBody>
      </p:sp>
    </p:spTree>
    <p:extLst>
      <p:ext uri="{BB962C8B-B14F-4D97-AF65-F5344CB8AC3E}">
        <p14:creationId xmlns:p14="http://schemas.microsoft.com/office/powerpoint/2010/main" val="3832036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82B96E-50E2-0857-637C-233ECFE010DA}"/>
              </a:ext>
            </a:extLst>
          </p:cNvPr>
          <p:cNvSpPr>
            <a:spLocks noGrp="1"/>
          </p:cNvSpPr>
          <p:nvPr>
            <p:ph type="title"/>
          </p:nvPr>
        </p:nvSpPr>
        <p:spPr/>
        <p:txBody>
          <a:bodyPr/>
          <a:lstStyle/>
          <a:p>
            <a:r>
              <a:rPr kumimoji="1" lang="en-US" altLang="ja-JP" dirty="0"/>
              <a:t>Simulation setup (Human head model)</a:t>
            </a:r>
            <a:endParaRPr kumimoji="1" lang="ja-JP" altLang="en-US"/>
          </a:p>
        </p:txBody>
      </p:sp>
      <p:sp>
        <p:nvSpPr>
          <p:cNvPr id="6" name="スライド番号プレースホルダー 5">
            <a:extLst>
              <a:ext uri="{FF2B5EF4-FFF2-40B4-BE49-F238E27FC236}">
                <a16:creationId xmlns:a16="http://schemas.microsoft.com/office/drawing/2014/main" id="{AF0FD11F-D32A-EB17-1B12-158AD9ABD20F}"/>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9</a:t>
            </a:fld>
            <a:endParaRPr lang="en-US" altLang="ja-JP"/>
          </a:p>
        </p:txBody>
      </p:sp>
      <p:pic>
        <p:nvPicPr>
          <p:cNvPr id="7" name="図 6" descr="マップ&#10;&#10;自動的に生成された説明">
            <a:extLst>
              <a:ext uri="{FF2B5EF4-FFF2-40B4-BE49-F238E27FC236}">
                <a16:creationId xmlns:a16="http://schemas.microsoft.com/office/drawing/2014/main" id="{8399AB30-BF62-0558-4DE6-05E544B828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2193242"/>
            <a:ext cx="4190999" cy="3306621"/>
          </a:xfrm>
          <a:prstGeom prst="rect">
            <a:avLst/>
          </a:prstGeom>
        </p:spPr>
      </p:pic>
      <p:pic>
        <p:nvPicPr>
          <p:cNvPr id="8" name="図 7" descr="人の顔の絵&#10;&#10;低い精度で自動的に生成された説明">
            <a:extLst>
              <a:ext uri="{FF2B5EF4-FFF2-40B4-BE49-F238E27FC236}">
                <a16:creationId xmlns:a16="http://schemas.microsoft.com/office/drawing/2014/main" id="{5592F9F9-4791-F8A2-0B0C-55E6C62E0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603" y="2132855"/>
            <a:ext cx="3960440" cy="3427394"/>
          </a:xfrm>
          <a:prstGeom prst="rect">
            <a:avLst/>
          </a:prstGeom>
        </p:spPr>
      </p:pic>
    </p:spTree>
    <p:extLst>
      <p:ext uri="{BB962C8B-B14F-4D97-AF65-F5344CB8AC3E}">
        <p14:creationId xmlns:p14="http://schemas.microsoft.com/office/powerpoint/2010/main" val="3934237552"/>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1833</TotalTime>
  <Words>1532</Words>
  <Application>Microsoft Macintosh PowerPoint</Application>
  <PresentationFormat>画面に合わせる (4:3)</PresentationFormat>
  <Paragraphs>429</Paragraphs>
  <Slides>34</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34</vt:i4>
      </vt:variant>
    </vt:vector>
  </HeadingPairs>
  <TitlesOfParts>
    <vt:vector size="40" baseType="lpstr">
      <vt:lpstr>Arial</vt:lpstr>
      <vt:lpstr>Calibri</vt:lpstr>
      <vt:lpstr>Cambria Math</vt:lpstr>
      <vt:lpstr>Times New Roman</vt:lpstr>
      <vt:lpstr>Wingdings</vt:lpstr>
      <vt:lpstr>Office テーマ</vt:lpstr>
      <vt:lpstr>PowerPoint プレゼンテーション</vt:lpstr>
      <vt:lpstr>Propagation Channel Parameters of UWB Communication Applications for Human BAN (HBAN) Use Cases</vt:lpstr>
      <vt:lpstr>UWB communication applications</vt:lpstr>
      <vt:lpstr>UWB antenna at 3.1 - 10.6 GHz band</vt:lpstr>
      <vt:lpstr>Simulation model</vt:lpstr>
      <vt:lpstr>Dielectric constants of human model</vt:lpstr>
      <vt:lpstr>Simulation model for BCI case  (Forward antenna direction)</vt:lpstr>
      <vt:lpstr>Simulation model for BCI case  (Sideways antenna direction)</vt:lpstr>
      <vt:lpstr>Simulation setup (Human head model)</vt:lpstr>
      <vt:lpstr>Path loss characteristics (Sensor #10)</vt:lpstr>
      <vt:lpstr>Path loss characteristics (Sensor #22)</vt:lpstr>
      <vt:lpstr>Distance characteristics (Human head, BCI)</vt:lpstr>
      <vt:lpstr>Log-normal distribution  (Human head, BCI)</vt:lpstr>
      <vt:lpstr>Power delay profile (Human head, BCI)</vt:lpstr>
      <vt:lpstr>Simulation model (On-body model)</vt:lpstr>
      <vt:lpstr>Simulation model (Off-body model)</vt:lpstr>
      <vt:lpstr>Simulation model for BMI case  (Forward antenna direction)</vt:lpstr>
      <vt:lpstr>Simulation model for BMI case  (Sideways antenna direction)</vt:lpstr>
      <vt:lpstr>Summary of channel parameters</vt:lpstr>
      <vt:lpstr>Path loss characteristics of implant (upper body) to on-body propagation</vt:lpstr>
      <vt:lpstr>Path loss characteristics (#7)</vt:lpstr>
      <vt:lpstr>Path loss characteristics (#23)</vt:lpstr>
      <vt:lpstr>Distance characteristics</vt:lpstr>
      <vt:lpstr>Shadow fading characteristics</vt:lpstr>
      <vt:lpstr>Path loss characteristics with another receiving antenna direction</vt:lpstr>
      <vt:lpstr>Path loss characteristics with vertical arrangement (#7)</vt:lpstr>
      <vt:lpstr>Path loss characteristics with vertical arrangement (#23)</vt:lpstr>
      <vt:lpstr>Distance characteristics (vertical arrangement)</vt:lpstr>
      <vt:lpstr>Shadow fading characteristics (vertical arrangement)</vt:lpstr>
      <vt:lpstr>Antenna direction (On-body)</vt:lpstr>
      <vt:lpstr>Antenna direction (On-body)</vt:lpstr>
      <vt:lpstr>Antenna direction (In-body)</vt:lpstr>
      <vt:lpstr>Antenna direction (In-body)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安在　大祐</dc:creator>
  <cp:keywords/>
  <dc:description>&lt;doc#&gt;</dc:description>
  <cp:lastModifiedBy>Daisuke</cp:lastModifiedBy>
  <cp:revision>334</cp:revision>
  <cp:lastPrinted>1998-02-10T13:28:06Z</cp:lastPrinted>
  <dcterms:created xsi:type="dcterms:W3CDTF">2022-07-12T12:04:50Z</dcterms:created>
  <dcterms:modified xsi:type="dcterms:W3CDTF">2023-05-16T10:42:22Z</dcterms:modified>
</cp:coreProperties>
</file>