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259" r:id="rId2"/>
    <p:sldId id="258" r:id="rId3"/>
    <p:sldId id="291" r:id="rId4"/>
    <p:sldId id="295" r:id="rId5"/>
    <p:sldId id="299" r:id="rId6"/>
    <p:sldId id="296" r:id="rId7"/>
    <p:sldId id="298" r:id="rId8"/>
    <p:sldId id="293" r:id="rId9"/>
    <p:sldId id="300" r:id="rId10"/>
    <p:sldId id="304" r:id="rId11"/>
    <p:sldId id="301" r:id="rId12"/>
    <p:sldId id="305" r:id="rId13"/>
    <p:sldId id="302" r:id="rId14"/>
    <p:sldId id="303" r:id="rId15"/>
    <p:sldId id="306"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501975-972A-E2D2-2AEF-2089B6B975AC}" name="Boris Danev" initials="BD" userId="5478a335d745ed7a" providerId="Windows Live"/>
  <p188:author id="{2E1FFAFC-FE47-88F4-1D4C-7C43F67789C6}" name="Xiliang Luo" initials="" userId="S::xiliang_luo@apple.com::f734b909-be4f-4340-a843-1301c0dc3d9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0000"/>
    <a:srgbClr val="B36B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89"/>
    <p:restoredTop sz="95915"/>
  </p:normalViewPr>
  <p:slideViewPr>
    <p:cSldViewPr>
      <p:cViewPr>
        <p:scale>
          <a:sx n="170" d="100"/>
          <a:sy n="170" d="100"/>
        </p:scale>
        <p:origin x="2144" y="944"/>
      </p:cViewPr>
      <p:guideLst>
        <p:guide orient="horz" pos="2160"/>
        <p:guide pos="2880"/>
      </p:guideLst>
    </p:cSldViewPr>
  </p:slideViewPr>
  <p:notesTextViewPr>
    <p:cViewPr>
      <p:scale>
        <a:sx n="1" d="1"/>
        <a:sy n="1" d="1"/>
      </p:scale>
      <p:origin x="0" y="0"/>
    </p:cViewPr>
  </p:notesTextViewPr>
  <p:notesViewPr>
    <p:cSldViewPr>
      <p:cViewPr varScale="1">
        <p:scale>
          <a:sx n="85" d="100"/>
          <a:sy n="85" d="100"/>
        </p:scale>
        <p:origin x="391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922C2AB-4AC9-824D-A45B-50EB04AF2BC9}"/>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3075" name="Rectangle 3">
            <a:extLst>
              <a:ext uri="{FF2B5EF4-FFF2-40B4-BE49-F238E27FC236}">
                <a16:creationId xmlns:a16="http://schemas.microsoft.com/office/drawing/2014/main" id="{E08EBB9C-95DF-F84D-9225-25CB813E397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3076" name="Rectangle 4">
            <a:extLst>
              <a:ext uri="{FF2B5EF4-FFF2-40B4-BE49-F238E27FC236}">
                <a16:creationId xmlns:a16="http://schemas.microsoft.com/office/drawing/2014/main" id="{BA81207C-BBAC-7248-BAD7-A9502CDC7126}"/>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en-US"/>
              <a:t>&lt;author&gt;, &lt;company&gt;</a:t>
            </a:r>
          </a:p>
        </p:txBody>
      </p:sp>
      <p:sp>
        <p:nvSpPr>
          <p:cNvPr id="3077" name="Rectangle 5">
            <a:extLst>
              <a:ext uri="{FF2B5EF4-FFF2-40B4-BE49-F238E27FC236}">
                <a16:creationId xmlns:a16="http://schemas.microsoft.com/office/drawing/2014/main" id="{83E08450-A247-494D-BD1B-24D45AD06C29}"/>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en-US"/>
              <a:t>Page </a:t>
            </a:r>
            <a:fld id="{78AFD5B0-E215-4D4A-A87D-809E0C7B938D}" type="slidenum">
              <a:rPr lang="en-US" altLang="en-US"/>
              <a:pPr/>
              <a:t>‹#›</a:t>
            </a:fld>
            <a:endParaRPr lang="en-US" altLang="en-US"/>
          </a:p>
        </p:txBody>
      </p:sp>
      <p:sp>
        <p:nvSpPr>
          <p:cNvPr id="3078" name="Line 6">
            <a:extLst>
              <a:ext uri="{FF2B5EF4-FFF2-40B4-BE49-F238E27FC236}">
                <a16:creationId xmlns:a16="http://schemas.microsoft.com/office/drawing/2014/main" id="{7EF95304-BDC6-DD48-B8C8-71ECA11D1225}"/>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a:extLst>
              <a:ext uri="{FF2B5EF4-FFF2-40B4-BE49-F238E27FC236}">
                <a16:creationId xmlns:a16="http://schemas.microsoft.com/office/drawing/2014/main" id="{113A101C-71D7-D94E-9C10-0023E442690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dirty="0"/>
              <a:t>Submission</a:t>
            </a:r>
          </a:p>
        </p:txBody>
      </p:sp>
      <p:sp>
        <p:nvSpPr>
          <p:cNvPr id="3080" name="Line 8">
            <a:extLst>
              <a:ext uri="{FF2B5EF4-FFF2-40B4-BE49-F238E27FC236}">
                <a16:creationId xmlns:a16="http://schemas.microsoft.com/office/drawing/2014/main" id="{40BAF072-79A2-824A-B60F-440BF9B8D257}"/>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5E113B-6111-7C4F-9622-9CB2DCB8F143}"/>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en-US"/>
              <a:t>doc: 15-22-0392-00-04ab</a:t>
            </a:r>
          </a:p>
        </p:txBody>
      </p:sp>
      <p:sp>
        <p:nvSpPr>
          <p:cNvPr id="2051" name="Rectangle 3">
            <a:extLst>
              <a:ext uri="{FF2B5EF4-FFF2-40B4-BE49-F238E27FC236}">
                <a16:creationId xmlns:a16="http://schemas.microsoft.com/office/drawing/2014/main" id="{C53E6873-DBEE-E34D-A628-6D34CDA6E565}"/>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en-US"/>
              <a:t>&lt;month year&gt;</a:t>
            </a:r>
          </a:p>
        </p:txBody>
      </p:sp>
      <p:sp>
        <p:nvSpPr>
          <p:cNvPr id="2052" name="Rectangle 4">
            <a:extLst>
              <a:ext uri="{FF2B5EF4-FFF2-40B4-BE49-F238E27FC236}">
                <a16:creationId xmlns:a16="http://schemas.microsoft.com/office/drawing/2014/main" id="{7E893918-BD46-E948-B9D2-0EFF065E884F}"/>
              </a:ext>
            </a:extLst>
          </p:cNvPr>
          <p:cNvSpPr>
            <a:spLocks noGrp="1" noRot="1" noChangeAspect="1" noChangeArrowheads="1" noTextEdit="1"/>
          </p:cNvSpPr>
          <p:nvPr>
            <p:ph type="sldImg" idx="2"/>
          </p:nvPr>
        </p:nvSpPr>
        <p:spPr bwMode="auto">
          <a:xfrm>
            <a:off x="1154113" y="701675"/>
            <a:ext cx="4625975"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35D405D2-C9DB-D844-B07C-E487783517E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4" name="Rectangle 6">
            <a:extLst>
              <a:ext uri="{FF2B5EF4-FFF2-40B4-BE49-F238E27FC236}">
                <a16:creationId xmlns:a16="http://schemas.microsoft.com/office/drawing/2014/main" id="{DD30C3BD-59AF-5B4B-8845-3507468E069F}"/>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en-US"/>
              <a:t>&lt;author&gt;, &lt;company&gt;</a:t>
            </a:r>
          </a:p>
        </p:txBody>
      </p:sp>
      <p:sp>
        <p:nvSpPr>
          <p:cNvPr id="2055" name="Rectangle 7">
            <a:extLst>
              <a:ext uri="{FF2B5EF4-FFF2-40B4-BE49-F238E27FC236}">
                <a16:creationId xmlns:a16="http://schemas.microsoft.com/office/drawing/2014/main" id="{036C5AB3-73CE-3E40-B9C2-8700AA83B79F}"/>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en-US"/>
              <a:t>Page </a:t>
            </a:r>
            <a:fld id="{7F27CDF5-B92C-6C40-A902-5EE8CAB1D457}" type="slidenum">
              <a:rPr lang="en-US" altLang="en-US"/>
              <a:pPr/>
              <a:t>‹#›</a:t>
            </a:fld>
            <a:endParaRPr lang="en-US" altLang="en-US"/>
          </a:p>
        </p:txBody>
      </p:sp>
      <p:sp>
        <p:nvSpPr>
          <p:cNvPr id="2056" name="Rectangle 8">
            <a:extLst>
              <a:ext uri="{FF2B5EF4-FFF2-40B4-BE49-F238E27FC236}">
                <a16:creationId xmlns:a16="http://schemas.microsoft.com/office/drawing/2014/main" id="{FBE34519-D350-FC4B-B6BA-F7B6A8C0E84D}"/>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a:t>Submission</a:t>
            </a:r>
          </a:p>
        </p:txBody>
      </p:sp>
      <p:sp>
        <p:nvSpPr>
          <p:cNvPr id="2057" name="Line 9">
            <a:extLst>
              <a:ext uri="{FF2B5EF4-FFF2-40B4-BE49-F238E27FC236}">
                <a16:creationId xmlns:a16="http://schemas.microsoft.com/office/drawing/2014/main" id="{D49E69D7-E1AD-A549-BFAF-A2BE7733B977}"/>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8" name="Line 10">
            <a:extLst>
              <a:ext uri="{FF2B5EF4-FFF2-40B4-BE49-F238E27FC236}">
                <a16:creationId xmlns:a16="http://schemas.microsoft.com/office/drawing/2014/main" id="{86AEDB70-C875-3841-B5AC-241C61D2498C}"/>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hf sldNum="0"/>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B557-C64A-AC45-B486-97CB45B7EC6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DB8B72A-8C94-3342-B36B-ADC54A58E0F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D8A7A-5251-7345-B20D-9908F6391B89}"/>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52EA886B-BDBA-D942-8C51-972D4E92646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CD05388-353A-D441-BD7C-668C2B19D81B}"/>
              </a:ext>
            </a:extLst>
          </p:cNvPr>
          <p:cNvSpPr>
            <a:spLocks noGrp="1"/>
          </p:cNvSpPr>
          <p:nvPr>
            <p:ph type="sldNum" sz="quarter" idx="12"/>
          </p:nvPr>
        </p:nvSpPr>
        <p:spPr/>
        <p:txBody>
          <a:bodyPr/>
          <a:lstStyle>
            <a:lvl1pPr>
              <a:defRPr/>
            </a:lvl1pPr>
          </a:lstStyle>
          <a:p>
            <a:r>
              <a:rPr lang="en-US" altLang="en-US"/>
              <a:t>Slide </a:t>
            </a:r>
            <a:fld id="{96EDDC46-E58E-0248-8CAF-96DF08F8D1CD}" type="slidenum">
              <a:rPr lang="en-US" altLang="en-US"/>
              <a:pPr/>
              <a:t>‹#›</a:t>
            </a:fld>
            <a:endParaRPr lang="en-US" altLang="en-US"/>
          </a:p>
        </p:txBody>
      </p:sp>
    </p:spTree>
    <p:extLst>
      <p:ext uri="{BB962C8B-B14F-4D97-AF65-F5344CB8AC3E}">
        <p14:creationId xmlns:p14="http://schemas.microsoft.com/office/powerpoint/2010/main" val="3815049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3146-BDE0-DE46-8065-5931B8D6B5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60C85D-B9B5-2241-B12E-D33CE33663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6BB63-BC75-CD4F-B133-44784E43CF60}"/>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7C1C4B96-1877-6945-9A23-23412CE20695}"/>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83871C01-01BA-1342-B01E-C5EFE63E18FF}"/>
              </a:ext>
            </a:extLst>
          </p:cNvPr>
          <p:cNvSpPr>
            <a:spLocks noGrp="1"/>
          </p:cNvSpPr>
          <p:nvPr>
            <p:ph type="sldNum" sz="quarter" idx="12"/>
          </p:nvPr>
        </p:nvSpPr>
        <p:spPr/>
        <p:txBody>
          <a:bodyPr/>
          <a:lstStyle>
            <a:lvl1pPr>
              <a:defRPr/>
            </a:lvl1pPr>
          </a:lstStyle>
          <a:p>
            <a:r>
              <a:rPr lang="en-US" altLang="en-US"/>
              <a:t>Slide </a:t>
            </a:r>
            <a:fld id="{A622640C-26C0-B64B-992C-7F0921EFB056}" type="slidenum">
              <a:rPr lang="en-US" altLang="en-US"/>
              <a:pPr/>
              <a:t>‹#›</a:t>
            </a:fld>
            <a:endParaRPr lang="en-US" altLang="en-US"/>
          </a:p>
        </p:txBody>
      </p:sp>
    </p:spTree>
    <p:extLst>
      <p:ext uri="{BB962C8B-B14F-4D97-AF65-F5344CB8AC3E}">
        <p14:creationId xmlns:p14="http://schemas.microsoft.com/office/powerpoint/2010/main" val="34421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DE19C8E-11B3-6445-B2FB-59E8421A9081}"/>
              </a:ext>
            </a:extLst>
          </p:cNvPr>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731E10-477C-5448-817A-FAD1B61C0C4F}"/>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DE13F5C4-62D8-1F48-929D-8089C19311B1}"/>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DECEF57-5D92-8745-AD87-76A6E0758B45}"/>
              </a:ext>
            </a:extLst>
          </p:cNvPr>
          <p:cNvSpPr>
            <a:spLocks noGrp="1"/>
          </p:cNvSpPr>
          <p:nvPr>
            <p:ph type="sldNum" sz="quarter" idx="12"/>
          </p:nvPr>
        </p:nvSpPr>
        <p:spPr/>
        <p:txBody>
          <a:bodyPr/>
          <a:lstStyle>
            <a:lvl1pPr>
              <a:defRPr/>
            </a:lvl1pPr>
          </a:lstStyle>
          <a:p>
            <a:r>
              <a:rPr lang="en-US" altLang="en-US"/>
              <a:t>Slide </a:t>
            </a:r>
            <a:fld id="{6CB914C0-33B1-C140-8CAF-EF8A52E689BE}" type="slidenum">
              <a:rPr lang="en-US" altLang="en-US"/>
              <a:pPr/>
              <a:t>‹#›</a:t>
            </a:fld>
            <a:endParaRPr lang="en-US" altLang="en-US"/>
          </a:p>
        </p:txBody>
      </p:sp>
    </p:spTree>
    <p:extLst>
      <p:ext uri="{BB962C8B-B14F-4D97-AF65-F5344CB8AC3E}">
        <p14:creationId xmlns:p14="http://schemas.microsoft.com/office/powerpoint/2010/main" val="115564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6465-152E-3B42-9625-7BAAFDCAF8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1A23240-305A-7D44-BD72-8AC798B36E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4BF1C-A555-2B4A-9490-EEEF5706705D}"/>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E68673D0-ABED-4649-AEBC-82D582925FB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6151E9C-D999-5F4A-9A45-F327ED1A46AA}"/>
              </a:ext>
            </a:extLst>
          </p:cNvPr>
          <p:cNvSpPr>
            <a:spLocks noGrp="1"/>
          </p:cNvSpPr>
          <p:nvPr>
            <p:ph type="sldNum" sz="quarter" idx="12"/>
          </p:nvPr>
        </p:nvSpPr>
        <p:spPr/>
        <p:txBody>
          <a:bodyPr/>
          <a:lstStyle>
            <a:lvl1pPr>
              <a:defRPr/>
            </a:lvl1pPr>
          </a:lstStyle>
          <a:p>
            <a:r>
              <a:rPr lang="en-US" altLang="en-US"/>
              <a:t>Slide </a:t>
            </a:r>
            <a:fld id="{402C19D2-AFCD-5441-8B74-E6F734CFFA69}" type="slidenum">
              <a:rPr lang="en-US" altLang="en-US"/>
              <a:pPr/>
              <a:t>‹#›</a:t>
            </a:fld>
            <a:endParaRPr lang="en-US" altLang="en-US"/>
          </a:p>
        </p:txBody>
      </p:sp>
    </p:spTree>
    <p:extLst>
      <p:ext uri="{BB962C8B-B14F-4D97-AF65-F5344CB8AC3E}">
        <p14:creationId xmlns:p14="http://schemas.microsoft.com/office/powerpoint/2010/main" val="206435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8CC6E-600A-4E48-9E57-2640962CA6EF}"/>
              </a:ext>
            </a:extLst>
          </p:cNvPr>
          <p:cNvSpPr>
            <a:spLocks noGrp="1"/>
          </p:cNvSpPr>
          <p:nvPr>
            <p:ph type="title"/>
          </p:nvPr>
        </p:nvSpPr>
        <p:spPr>
          <a:xfrm>
            <a:off x="623888" y="1709741"/>
            <a:ext cx="78867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959538D-B2E5-A945-9929-87B8B2464BF8}"/>
              </a:ext>
            </a:extLst>
          </p:cNvPr>
          <p:cNvSpPr>
            <a:spLocks noGrp="1"/>
          </p:cNvSpPr>
          <p:nvPr>
            <p:ph type="body" idx="1"/>
          </p:nvPr>
        </p:nvSpPr>
        <p:spPr>
          <a:xfrm>
            <a:off x="623888" y="4589466"/>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Click to edit Master text styles</a:t>
            </a:r>
          </a:p>
        </p:txBody>
      </p:sp>
      <p:sp>
        <p:nvSpPr>
          <p:cNvPr id="4" name="Date Placeholder 3">
            <a:extLst>
              <a:ext uri="{FF2B5EF4-FFF2-40B4-BE49-F238E27FC236}">
                <a16:creationId xmlns:a16="http://schemas.microsoft.com/office/drawing/2014/main" id="{66138FFA-EC09-224A-9E3B-105E7E9700D7}"/>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5" name="Footer Placeholder 4">
            <a:extLst>
              <a:ext uri="{FF2B5EF4-FFF2-40B4-BE49-F238E27FC236}">
                <a16:creationId xmlns:a16="http://schemas.microsoft.com/office/drawing/2014/main" id="{0CDAE072-0686-F34F-854D-7B3C2B69CA6B}"/>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55603578-424E-1240-93F9-4A97F119DD76}"/>
              </a:ext>
            </a:extLst>
          </p:cNvPr>
          <p:cNvSpPr>
            <a:spLocks noGrp="1"/>
          </p:cNvSpPr>
          <p:nvPr>
            <p:ph type="sldNum" sz="quarter" idx="12"/>
          </p:nvPr>
        </p:nvSpPr>
        <p:spPr/>
        <p:txBody>
          <a:bodyPr/>
          <a:lstStyle>
            <a:lvl1pPr>
              <a:defRPr/>
            </a:lvl1pPr>
          </a:lstStyle>
          <a:p>
            <a:r>
              <a:rPr lang="en-US" altLang="en-US"/>
              <a:t>Slide </a:t>
            </a:r>
            <a:fld id="{803D2693-486B-CF43-97CA-1505E804D4FA}" type="slidenum">
              <a:rPr lang="en-US" altLang="en-US"/>
              <a:pPr/>
              <a:t>‹#›</a:t>
            </a:fld>
            <a:endParaRPr lang="en-US" altLang="en-US"/>
          </a:p>
        </p:txBody>
      </p:sp>
    </p:spTree>
    <p:extLst>
      <p:ext uri="{BB962C8B-B14F-4D97-AF65-F5344CB8AC3E}">
        <p14:creationId xmlns:p14="http://schemas.microsoft.com/office/powerpoint/2010/main" val="49714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9443-9002-6744-95D2-B5F378C5D7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8D729-564B-654F-B78A-B2CBC028157D}"/>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3D398D-D8E5-F54E-8BC7-8852D9382E8B}"/>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DF80B-DF85-7841-B6C7-C6BE77BFA959}"/>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5940BA05-107D-5546-8A3E-780586C626BA}"/>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177B82C8-FA2C-E647-BDAF-82BEF8F6F770}"/>
              </a:ext>
            </a:extLst>
          </p:cNvPr>
          <p:cNvSpPr>
            <a:spLocks noGrp="1"/>
          </p:cNvSpPr>
          <p:nvPr>
            <p:ph type="sldNum" sz="quarter" idx="12"/>
          </p:nvPr>
        </p:nvSpPr>
        <p:spPr/>
        <p:txBody>
          <a:bodyPr/>
          <a:lstStyle>
            <a:lvl1pPr>
              <a:defRPr/>
            </a:lvl1pPr>
          </a:lstStyle>
          <a:p>
            <a:r>
              <a:rPr lang="en-US" altLang="en-US"/>
              <a:t>Slide </a:t>
            </a:r>
            <a:fld id="{22E37F2C-6518-F842-93CC-1FF16BEFAC3A}" type="slidenum">
              <a:rPr lang="en-US" altLang="en-US"/>
              <a:pPr/>
              <a:t>‹#›</a:t>
            </a:fld>
            <a:endParaRPr lang="en-US" altLang="en-US"/>
          </a:p>
        </p:txBody>
      </p:sp>
    </p:spTree>
    <p:extLst>
      <p:ext uri="{BB962C8B-B14F-4D97-AF65-F5344CB8AC3E}">
        <p14:creationId xmlns:p14="http://schemas.microsoft.com/office/powerpoint/2010/main" val="11677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75803-D7BB-A54E-9D35-0CE1B6C557D4}"/>
              </a:ext>
            </a:extLst>
          </p:cNvPr>
          <p:cNvSpPr>
            <a:spLocks noGrp="1"/>
          </p:cNvSpPr>
          <p:nvPr>
            <p:ph type="title"/>
          </p:nvPr>
        </p:nvSpPr>
        <p:spPr>
          <a:xfrm>
            <a:off x="630238"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CAE0F-59A0-9341-9AE6-9779756C8BB7}"/>
              </a:ext>
            </a:extLst>
          </p:cNvPr>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82DD08-DB7A-D442-B18D-D6E28EE5B0B6}"/>
              </a:ext>
            </a:extLst>
          </p:cNvPr>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109ECD-8DAE-4D40-ACE1-5978A57D59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2EDDC-5878-524C-94E9-B39186CBA2E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16B5B3-29CD-1E42-93DD-A81032CE0F03}"/>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8" name="Footer Placeholder 7">
            <a:extLst>
              <a:ext uri="{FF2B5EF4-FFF2-40B4-BE49-F238E27FC236}">
                <a16:creationId xmlns:a16="http://schemas.microsoft.com/office/drawing/2014/main" id="{F8D657B8-E9B5-2646-84B6-245CC2FA6FC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9" name="Slide Number Placeholder 8">
            <a:extLst>
              <a:ext uri="{FF2B5EF4-FFF2-40B4-BE49-F238E27FC236}">
                <a16:creationId xmlns:a16="http://schemas.microsoft.com/office/drawing/2014/main" id="{D34A3290-28C5-B744-AA90-2A455266C17D}"/>
              </a:ext>
            </a:extLst>
          </p:cNvPr>
          <p:cNvSpPr>
            <a:spLocks noGrp="1"/>
          </p:cNvSpPr>
          <p:nvPr>
            <p:ph type="sldNum" sz="quarter" idx="12"/>
          </p:nvPr>
        </p:nvSpPr>
        <p:spPr/>
        <p:txBody>
          <a:bodyPr/>
          <a:lstStyle>
            <a:lvl1pPr>
              <a:defRPr/>
            </a:lvl1pPr>
          </a:lstStyle>
          <a:p>
            <a:r>
              <a:rPr lang="en-US" altLang="en-US"/>
              <a:t>Slide </a:t>
            </a:r>
            <a:fld id="{B864E71C-C555-EE49-9306-E8E95BC0B58A}" type="slidenum">
              <a:rPr lang="en-US" altLang="en-US"/>
              <a:pPr/>
              <a:t>‹#›</a:t>
            </a:fld>
            <a:endParaRPr lang="en-US" altLang="en-US"/>
          </a:p>
        </p:txBody>
      </p:sp>
    </p:spTree>
    <p:extLst>
      <p:ext uri="{BB962C8B-B14F-4D97-AF65-F5344CB8AC3E}">
        <p14:creationId xmlns:p14="http://schemas.microsoft.com/office/powerpoint/2010/main" val="28951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19D99-0C75-2447-8257-A2E7DA17AA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55439-0F68-F347-87D7-F0502F239B4C}"/>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4" name="Footer Placeholder 3">
            <a:extLst>
              <a:ext uri="{FF2B5EF4-FFF2-40B4-BE49-F238E27FC236}">
                <a16:creationId xmlns:a16="http://schemas.microsoft.com/office/drawing/2014/main" id="{BDDE28B6-16BE-5F49-8C55-36B506BD9C20}"/>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5" name="Slide Number Placeholder 4">
            <a:extLst>
              <a:ext uri="{FF2B5EF4-FFF2-40B4-BE49-F238E27FC236}">
                <a16:creationId xmlns:a16="http://schemas.microsoft.com/office/drawing/2014/main" id="{1ED6F899-D479-5248-B650-CA8E8EC3F7D9}"/>
              </a:ext>
            </a:extLst>
          </p:cNvPr>
          <p:cNvSpPr>
            <a:spLocks noGrp="1"/>
          </p:cNvSpPr>
          <p:nvPr>
            <p:ph type="sldNum" sz="quarter" idx="12"/>
          </p:nvPr>
        </p:nvSpPr>
        <p:spPr/>
        <p:txBody>
          <a:bodyPr/>
          <a:lstStyle>
            <a:lvl1pPr>
              <a:defRPr/>
            </a:lvl1pPr>
          </a:lstStyle>
          <a:p>
            <a:r>
              <a:rPr lang="en-US" altLang="en-US"/>
              <a:t>Slide </a:t>
            </a:r>
            <a:fld id="{455243F7-3A58-5D46-A4D6-1FD576FC16FA}" type="slidenum">
              <a:rPr lang="en-US" altLang="en-US"/>
              <a:pPr/>
              <a:t>‹#›</a:t>
            </a:fld>
            <a:endParaRPr lang="en-US" altLang="en-US"/>
          </a:p>
        </p:txBody>
      </p:sp>
    </p:spTree>
    <p:extLst>
      <p:ext uri="{BB962C8B-B14F-4D97-AF65-F5344CB8AC3E}">
        <p14:creationId xmlns:p14="http://schemas.microsoft.com/office/powerpoint/2010/main" val="319175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9A7050-4F49-2E4E-8786-A8C03B6C0772}"/>
              </a:ext>
            </a:extLst>
          </p:cNvPr>
          <p:cNvSpPr>
            <a:spLocks noGrp="1"/>
          </p:cNvSpPr>
          <p:nvPr>
            <p:ph type="dt" sz="half" idx="10"/>
          </p:nvPr>
        </p:nvSpPr>
        <p:spPr>
          <a:xfrm>
            <a:off x="685800" y="378281"/>
            <a:ext cx="1600200" cy="215444"/>
          </a:xfrm>
        </p:spPr>
        <p:txBody>
          <a:bodyPr/>
          <a:lstStyle>
            <a:lvl1pPr>
              <a:defRPr/>
            </a:lvl1pPr>
          </a:lstStyle>
          <a:p>
            <a:r>
              <a:rPr lang="en-US" altLang="en-US"/>
              <a:t>July 2022</a:t>
            </a:r>
            <a:endParaRPr lang="en-US" altLang="en-US" dirty="0"/>
          </a:p>
        </p:txBody>
      </p:sp>
      <p:sp>
        <p:nvSpPr>
          <p:cNvPr id="3" name="Footer Placeholder 2">
            <a:extLst>
              <a:ext uri="{FF2B5EF4-FFF2-40B4-BE49-F238E27FC236}">
                <a16:creationId xmlns:a16="http://schemas.microsoft.com/office/drawing/2014/main" id="{9EF6059B-0602-6542-BEFC-E3478CA26633}"/>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4" name="Slide Number Placeholder 3">
            <a:extLst>
              <a:ext uri="{FF2B5EF4-FFF2-40B4-BE49-F238E27FC236}">
                <a16:creationId xmlns:a16="http://schemas.microsoft.com/office/drawing/2014/main" id="{AAC47346-FEEC-2344-BF3C-FC33F657B9CC}"/>
              </a:ext>
            </a:extLst>
          </p:cNvPr>
          <p:cNvSpPr>
            <a:spLocks noGrp="1"/>
          </p:cNvSpPr>
          <p:nvPr>
            <p:ph type="sldNum" sz="quarter" idx="12"/>
          </p:nvPr>
        </p:nvSpPr>
        <p:spPr/>
        <p:txBody>
          <a:bodyPr/>
          <a:lstStyle>
            <a:lvl1pPr>
              <a:defRPr/>
            </a:lvl1pPr>
          </a:lstStyle>
          <a:p>
            <a:r>
              <a:rPr lang="en-US" altLang="en-US"/>
              <a:t>Slide </a:t>
            </a:r>
            <a:fld id="{D63F0650-F2B3-6741-A45C-FCE309717EFE}" type="slidenum">
              <a:rPr lang="en-US" altLang="en-US"/>
              <a:pPr/>
              <a:t>‹#›</a:t>
            </a:fld>
            <a:endParaRPr lang="en-US" altLang="en-US"/>
          </a:p>
        </p:txBody>
      </p:sp>
    </p:spTree>
    <p:extLst>
      <p:ext uri="{BB962C8B-B14F-4D97-AF65-F5344CB8AC3E}">
        <p14:creationId xmlns:p14="http://schemas.microsoft.com/office/powerpoint/2010/main" val="293293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4D2F-20EB-504E-AB02-D87E8600A9D1}"/>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F63EE9-DE99-684D-8327-BC9FC9B63230}"/>
              </a:ext>
            </a:extLst>
          </p:cNvPr>
          <p:cNvSpPr>
            <a:spLocks noGrp="1"/>
          </p:cNvSpPr>
          <p:nvPr>
            <p:ph idx="1"/>
          </p:nvPr>
        </p:nvSpPr>
        <p:spPr>
          <a:xfrm>
            <a:off x="3887788"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F727C-F542-0743-A000-B193F0090C57}"/>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54122-F278-564A-962E-652394D50AAC}"/>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BBDF74D7-1698-DD45-8B54-423EF7E328A4}"/>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A32FAAD5-E278-7745-B9D4-F0F330A8632F}"/>
              </a:ext>
            </a:extLst>
          </p:cNvPr>
          <p:cNvSpPr>
            <a:spLocks noGrp="1"/>
          </p:cNvSpPr>
          <p:nvPr>
            <p:ph type="sldNum" sz="quarter" idx="12"/>
          </p:nvPr>
        </p:nvSpPr>
        <p:spPr/>
        <p:txBody>
          <a:bodyPr/>
          <a:lstStyle>
            <a:lvl1pPr>
              <a:defRPr/>
            </a:lvl1pPr>
          </a:lstStyle>
          <a:p>
            <a:r>
              <a:rPr lang="en-US" altLang="en-US"/>
              <a:t>Slide </a:t>
            </a:r>
            <a:fld id="{3EC79C22-0088-EA43-A45F-2C554AA23403}" type="slidenum">
              <a:rPr lang="en-US" altLang="en-US"/>
              <a:pPr/>
              <a:t>‹#›</a:t>
            </a:fld>
            <a:endParaRPr lang="en-US" altLang="en-US"/>
          </a:p>
        </p:txBody>
      </p:sp>
    </p:spTree>
    <p:extLst>
      <p:ext uri="{BB962C8B-B14F-4D97-AF65-F5344CB8AC3E}">
        <p14:creationId xmlns:p14="http://schemas.microsoft.com/office/powerpoint/2010/main" val="414690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1C0AF-3A20-8A4D-BEEB-CCF72E591B5A}"/>
              </a:ext>
            </a:extLst>
          </p:cNvPr>
          <p:cNvSpPr>
            <a:spLocks noGrp="1"/>
          </p:cNvSpPr>
          <p:nvPr>
            <p:ph type="title"/>
          </p:nvPr>
        </p:nvSpPr>
        <p:spPr>
          <a:xfrm>
            <a:off x="630240"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0EB4E2-8B4F-864D-9861-129A90201D24}"/>
              </a:ext>
            </a:extLst>
          </p:cNvPr>
          <p:cNvSpPr>
            <a:spLocks noGrp="1"/>
          </p:cNvSpPr>
          <p:nvPr>
            <p:ph type="pic" idx="1"/>
          </p:nvPr>
        </p:nvSpPr>
        <p:spPr>
          <a:xfrm>
            <a:off x="3887788"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D83C0-5DA3-8544-AE4D-CA9825DAC1F1}"/>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E84A7-0E2D-C64E-8406-BD4384DA8A0A}"/>
              </a:ext>
            </a:extLst>
          </p:cNvPr>
          <p:cNvSpPr>
            <a:spLocks noGrp="1"/>
          </p:cNvSpPr>
          <p:nvPr>
            <p:ph type="dt" sz="half" idx="10"/>
          </p:nvPr>
        </p:nvSpPr>
        <p:spPr/>
        <p:txBody>
          <a:bodyPr/>
          <a:lstStyle>
            <a:lvl1pPr>
              <a:defRPr/>
            </a:lvl1pPr>
          </a:lstStyle>
          <a:p>
            <a:r>
              <a:rPr lang="en-US" altLang="en-US"/>
              <a:t>July 2022</a:t>
            </a:r>
            <a:endParaRPr lang="en-US" altLang="en-US" dirty="0"/>
          </a:p>
        </p:txBody>
      </p:sp>
      <p:sp>
        <p:nvSpPr>
          <p:cNvPr id="6" name="Footer Placeholder 5">
            <a:extLst>
              <a:ext uri="{FF2B5EF4-FFF2-40B4-BE49-F238E27FC236}">
                <a16:creationId xmlns:a16="http://schemas.microsoft.com/office/drawing/2014/main" id="{05830EEC-2DF2-E443-9291-D75738763C32}"/>
              </a:ext>
            </a:extLst>
          </p:cNvPr>
          <p:cNvSpPr>
            <a:spLocks noGrp="1"/>
          </p:cNvSpPr>
          <p:nvPr>
            <p:ph type="ftr" sz="quarter" idx="11"/>
          </p:nvPr>
        </p:nvSpPr>
        <p:spPr/>
        <p:txBody>
          <a:bodyPr/>
          <a:lstStyle>
            <a:lvl1pPr>
              <a:defRPr/>
            </a:lvl1pPr>
          </a:lstStyle>
          <a:p>
            <a:r>
              <a:rPr lang="en-US" altLang="en-US"/>
              <a:t>X. Luo, et al</a:t>
            </a:r>
            <a:endParaRPr lang="en-US" altLang="en-US" dirty="0"/>
          </a:p>
        </p:txBody>
      </p:sp>
      <p:sp>
        <p:nvSpPr>
          <p:cNvPr id="7" name="Slide Number Placeholder 6">
            <a:extLst>
              <a:ext uri="{FF2B5EF4-FFF2-40B4-BE49-F238E27FC236}">
                <a16:creationId xmlns:a16="http://schemas.microsoft.com/office/drawing/2014/main" id="{D2605D79-88DB-5B43-AB97-97F91BA43E45}"/>
              </a:ext>
            </a:extLst>
          </p:cNvPr>
          <p:cNvSpPr>
            <a:spLocks noGrp="1"/>
          </p:cNvSpPr>
          <p:nvPr>
            <p:ph type="sldNum" sz="quarter" idx="12"/>
          </p:nvPr>
        </p:nvSpPr>
        <p:spPr/>
        <p:txBody>
          <a:bodyPr/>
          <a:lstStyle>
            <a:lvl1pPr>
              <a:defRPr/>
            </a:lvl1pPr>
          </a:lstStyle>
          <a:p>
            <a:r>
              <a:rPr lang="en-US" altLang="en-US"/>
              <a:t>Slide </a:t>
            </a:r>
            <a:fld id="{5507784F-50EC-3549-9BB3-3620C88A949B}" type="slidenum">
              <a:rPr lang="en-US" altLang="en-US"/>
              <a:pPr/>
              <a:t>‹#›</a:t>
            </a:fld>
            <a:endParaRPr lang="en-US" altLang="en-US"/>
          </a:p>
        </p:txBody>
      </p:sp>
    </p:spTree>
    <p:extLst>
      <p:ext uri="{BB962C8B-B14F-4D97-AF65-F5344CB8AC3E}">
        <p14:creationId xmlns:p14="http://schemas.microsoft.com/office/powerpoint/2010/main" val="412910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793AFB-F610-664D-A54E-5CEFD5497847}"/>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D882F62-0B77-6E4E-98C7-42660C9FC8F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DA607F-E2E6-5D4F-B8AE-B2CFDA0569A7}"/>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US" altLang="en-US"/>
              <a:t>July 2022</a:t>
            </a:r>
            <a:endParaRPr lang="en-US" altLang="en-US" dirty="0"/>
          </a:p>
        </p:txBody>
      </p:sp>
      <p:sp>
        <p:nvSpPr>
          <p:cNvPr id="1029" name="Rectangle 5">
            <a:extLst>
              <a:ext uri="{FF2B5EF4-FFF2-40B4-BE49-F238E27FC236}">
                <a16:creationId xmlns:a16="http://schemas.microsoft.com/office/drawing/2014/main" id="{BEF03822-BD5E-4F45-929E-743E4C7FA5D2}"/>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US" altLang="en-US" dirty="0"/>
              <a:t>X. Luo, et al</a:t>
            </a:r>
          </a:p>
        </p:txBody>
      </p:sp>
      <p:sp>
        <p:nvSpPr>
          <p:cNvPr id="1030" name="Rectangle 6">
            <a:extLst>
              <a:ext uri="{FF2B5EF4-FFF2-40B4-BE49-F238E27FC236}">
                <a16:creationId xmlns:a16="http://schemas.microsoft.com/office/drawing/2014/main" id="{7C5D5A5E-EED1-7244-9E37-FC71B45FE356}"/>
              </a:ext>
            </a:extLst>
          </p:cNvPr>
          <p:cNvSpPr>
            <a:spLocks noGrp="1" noChangeArrowheads="1"/>
          </p:cNvSpPr>
          <p:nvPr>
            <p:ph type="sldNum" sz="quarter" idx="4"/>
          </p:nvPr>
        </p:nvSpPr>
        <p:spPr bwMode="auto">
          <a:xfrm>
            <a:off x="4342400" y="6475413"/>
            <a:ext cx="5354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US" altLang="en-US"/>
              <a:t>Slide </a:t>
            </a:r>
            <a:fld id="{124E2FAF-A846-F04A-BBEF-9BB2A7C87EEF}" type="slidenum">
              <a:rPr lang="en-US" altLang="en-US"/>
              <a:pPr/>
              <a:t>‹#›</a:t>
            </a:fld>
            <a:endParaRPr lang="en-US" altLang="en-US"/>
          </a:p>
        </p:txBody>
      </p:sp>
      <p:sp>
        <p:nvSpPr>
          <p:cNvPr id="1032" name="Line 8">
            <a:extLst>
              <a:ext uri="{FF2B5EF4-FFF2-40B4-BE49-F238E27FC236}">
                <a16:creationId xmlns:a16="http://schemas.microsoft.com/office/drawing/2014/main" id="{EE537263-CB36-E544-95A0-5F9C502B4379}"/>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1033" name="Rectangle 9">
            <a:extLst>
              <a:ext uri="{FF2B5EF4-FFF2-40B4-BE49-F238E27FC236}">
                <a16:creationId xmlns:a16="http://schemas.microsoft.com/office/drawing/2014/main" id="{F0D0F26C-6B68-D64B-ABFD-559C7369AAFF}"/>
              </a:ext>
            </a:extLst>
          </p:cNvPr>
          <p:cNvSpPr>
            <a:spLocks noChangeArrowheads="1"/>
          </p:cNvSpPr>
          <p:nvPr userDrawn="1"/>
        </p:nvSpPr>
        <p:spPr bwMode="auto">
          <a:xfrm>
            <a:off x="685800" y="6475413"/>
            <a:ext cx="28194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200" dirty="0"/>
              <a:t>Submission</a:t>
            </a:r>
            <a:endParaRPr lang="en-US" altLang="en-US" sz="1400" dirty="0"/>
          </a:p>
        </p:txBody>
      </p:sp>
      <p:sp>
        <p:nvSpPr>
          <p:cNvPr id="1034" name="Line 10">
            <a:extLst>
              <a:ext uri="{FF2B5EF4-FFF2-40B4-BE49-F238E27FC236}">
                <a16:creationId xmlns:a16="http://schemas.microsoft.com/office/drawing/2014/main" id="{D91B9B40-9D91-234E-AC82-7BC564C1F1F7}"/>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_hammerschmidt@yahoo.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altLang="en-US" dirty="0"/>
              <a:t>March 2023</a:t>
            </a:r>
          </a:p>
        </p:txBody>
      </p:sp>
      <p:sp>
        <p:nvSpPr>
          <p:cNvPr id="5" name="Footer Placeholder 2"/>
          <p:cNvSpPr>
            <a:spLocks noGrp="1"/>
          </p:cNvSpPr>
          <p:nvPr>
            <p:ph type="ftr" sz="quarter" idx="11"/>
          </p:nvPr>
        </p:nvSpPr>
        <p:spPr>
          <a:xfrm>
            <a:off x="5004048" y="6475413"/>
            <a:ext cx="3606552" cy="184666"/>
          </a:xfrm>
        </p:spPr>
        <p:txBody>
          <a:bodyPr/>
          <a:lstStyle/>
          <a:p>
            <a:r>
              <a:rPr lang="en-US" altLang="en-US"/>
              <a:t>X. Luo, et al</a:t>
            </a:r>
            <a:endParaRPr lang="en-US" altLang="en-US" dirty="0"/>
          </a:p>
        </p:txBody>
      </p:sp>
      <p:sp>
        <p:nvSpPr>
          <p:cNvPr id="6" name="Slide Number Placeholder 3"/>
          <p:cNvSpPr>
            <a:spLocks noGrp="1"/>
          </p:cNvSpPr>
          <p:nvPr>
            <p:ph type="sldNum" sz="quarter" idx="12"/>
          </p:nvPr>
        </p:nvSpPr>
        <p:spPr>
          <a:xfrm>
            <a:off x="4571628" y="6475413"/>
            <a:ext cx="76944" cy="184666"/>
          </a:xfrm>
        </p:spPr>
        <p:txBody>
          <a:bodyPr/>
          <a:lstStyle/>
          <a:p>
            <a:fld id="{84A77D4C-72E3-4B0C-9D3D-3EEE1B4D1581}" type="slidenum">
              <a:rPr lang="en-US" altLang="en-US" smtClean="0"/>
              <a:pPr/>
              <a:t>1</a:t>
            </a:fld>
            <a:endParaRPr lang="en-US" altLang="en-US" dirty="0"/>
          </a:p>
        </p:txBody>
      </p:sp>
      <p:sp>
        <p:nvSpPr>
          <p:cNvPr id="27651" name="Rectangle 3"/>
          <p:cNvSpPr>
            <a:spLocks noChangeArrowheads="1"/>
          </p:cNvSpPr>
          <p:nvPr/>
        </p:nvSpPr>
        <p:spPr bwMode="auto">
          <a:xfrm>
            <a:off x="609600" y="685801"/>
            <a:ext cx="7924800" cy="47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endParaRPr lang="en-US" altLang="en-US" sz="1600" dirty="0">
              <a:solidFill>
                <a:schemeClr val="tx2"/>
              </a:solidFill>
            </a:endParaRPr>
          </a:p>
          <a:p>
            <a:pPr>
              <a:spcBef>
                <a:spcPts val="600"/>
              </a:spcBef>
            </a:pPr>
            <a:r>
              <a:rPr lang="en-US" altLang="en-US" sz="1400" b="1" dirty="0"/>
              <a:t>Submission Title:</a:t>
            </a:r>
            <a:r>
              <a:rPr lang="en-US" altLang="en-US" sz="1400" dirty="0"/>
              <a:t> 	Recommended NBA-UWB Operating Parameter Sets</a:t>
            </a:r>
          </a:p>
          <a:p>
            <a:pPr>
              <a:spcBef>
                <a:spcPts val="600"/>
              </a:spcBef>
            </a:pPr>
            <a:r>
              <a:rPr lang="en-US" altLang="en-US" sz="1400" b="1" dirty="0"/>
              <a:t>Date Submitted:</a:t>
            </a:r>
            <a:r>
              <a:rPr lang="en-US" altLang="en-US" sz="1400" dirty="0">
                <a:solidFill>
                  <a:srgbClr val="FF0000"/>
                </a:solidFill>
              </a:rPr>
              <a:t> 	</a:t>
            </a:r>
            <a:r>
              <a:rPr lang="en-US" altLang="en-US" sz="1400" dirty="0">
                <a:solidFill>
                  <a:srgbClr val="000000"/>
                </a:solidFill>
              </a:rPr>
              <a:t>March, 2023</a:t>
            </a:r>
            <a:r>
              <a:rPr lang="en-US" altLang="en-US" sz="1400" dirty="0"/>
              <a:t>	</a:t>
            </a:r>
          </a:p>
          <a:p>
            <a:pPr>
              <a:spcBef>
                <a:spcPts val="600"/>
              </a:spcBef>
            </a:pPr>
            <a:r>
              <a:rPr lang="en-US" altLang="en-US" sz="1400" b="1" dirty="0"/>
              <a:t>Source:</a:t>
            </a:r>
            <a:r>
              <a:rPr lang="en-US" altLang="en-US" sz="1400" dirty="0"/>
              <a:t> 	</a:t>
            </a:r>
            <a:r>
              <a:rPr lang="en-US" altLang="en-US" sz="1400" dirty="0">
                <a:latin typeface="+mj-lt"/>
              </a:rPr>
              <a:t>Xiliang Luo, Vinod </a:t>
            </a:r>
            <a:r>
              <a:rPr lang="en-US" altLang="en-US" sz="1400" dirty="0" err="1">
                <a:latin typeface="+mj-lt"/>
              </a:rPr>
              <a:t>Kristem</a:t>
            </a:r>
            <a:r>
              <a:rPr lang="en-US" altLang="en-US" sz="1400" dirty="0">
                <a:latin typeface="+mj-lt"/>
              </a:rPr>
              <a:t>, </a:t>
            </a:r>
            <a:r>
              <a:rPr lang="en-US" sz="1400" kern="50" dirty="0">
                <a:solidFill>
                  <a:srgbClr val="00000A"/>
                </a:solidFill>
                <a:effectLst/>
                <a:latin typeface="+mj-lt"/>
                <a:ea typeface="Times New Roman" panose="02020603050405020304" pitchFamily="18" charset="0"/>
              </a:rPr>
              <a:t>Moche Cohen</a:t>
            </a:r>
            <a:r>
              <a:rPr lang="en-US" sz="1400" kern="50" dirty="0">
                <a:solidFill>
                  <a:srgbClr val="00000A"/>
                </a:solidFill>
                <a:latin typeface="+mj-lt"/>
                <a:ea typeface="Times New Roman" panose="02020603050405020304" pitchFamily="18" charset="0"/>
              </a:rPr>
              <a:t> </a:t>
            </a:r>
            <a:r>
              <a:rPr lang="en-US" altLang="en-US" sz="1400" dirty="0">
                <a:latin typeface="+mj-lt"/>
              </a:rPr>
              <a:t>(Apple)</a:t>
            </a:r>
          </a:p>
          <a:p>
            <a:pPr>
              <a:spcBef>
                <a:spcPts val="600"/>
              </a:spcBef>
            </a:pPr>
            <a:r>
              <a:rPr lang="en-US" altLang="en-US" sz="1400" b="1" dirty="0">
                <a:solidFill>
                  <a:schemeClr val="tx2"/>
                </a:solidFill>
              </a:rPr>
              <a:t>Address</a:t>
            </a:r>
            <a:r>
              <a:rPr lang="en-US" altLang="en-US" sz="1400" dirty="0">
                <a:solidFill>
                  <a:schemeClr val="tx2"/>
                </a:solidFill>
              </a:rPr>
              <a:t>: 	One Apple Park Way, Cupertino, CA 95104, USA</a:t>
            </a:r>
          </a:p>
          <a:p>
            <a:pPr>
              <a:spcBef>
                <a:spcPts val="600"/>
              </a:spcBef>
            </a:pPr>
            <a:r>
              <a:rPr lang="en-US" altLang="en-US" sz="1400" b="1" dirty="0">
                <a:solidFill>
                  <a:schemeClr val="tx2"/>
                </a:solidFill>
              </a:rPr>
              <a:t>E-Mails</a:t>
            </a:r>
            <a:r>
              <a:rPr lang="en-US" altLang="en-US" sz="1400" dirty="0">
                <a:solidFill>
                  <a:schemeClr val="tx2"/>
                </a:solidFill>
              </a:rPr>
              <a:t>:</a:t>
            </a:r>
            <a:r>
              <a:rPr lang="en-US" altLang="en-US" sz="1400" dirty="0">
                <a:solidFill>
                  <a:schemeClr val="tx2"/>
                </a:solidFill>
                <a:hlinkClick r:id="rId2"/>
              </a:rPr>
              <a:t> </a:t>
            </a:r>
            <a:r>
              <a:rPr lang="en-US" altLang="en-US" sz="1400" dirty="0">
                <a:solidFill>
                  <a:schemeClr val="tx2"/>
                </a:solidFill>
              </a:rPr>
              <a:t>	</a:t>
            </a:r>
            <a:r>
              <a:rPr lang="en-US" altLang="en-US" sz="1400" dirty="0" err="1">
                <a:solidFill>
                  <a:schemeClr val="tx2"/>
                </a:solidFill>
              </a:rPr>
              <a:t>xiliang_luo@apple.com</a:t>
            </a:r>
            <a:endParaRPr lang="en-US" altLang="en-US" sz="1400" dirty="0">
              <a:solidFill>
                <a:schemeClr val="tx2"/>
              </a:solidFill>
            </a:endParaRPr>
          </a:p>
          <a:p>
            <a:pPr>
              <a:spcBef>
                <a:spcPts val="600"/>
              </a:spcBef>
              <a:spcAft>
                <a:spcPts val="600"/>
              </a:spcAft>
            </a:pPr>
            <a:r>
              <a:rPr lang="en-US" altLang="en-US" sz="1400" b="1" dirty="0"/>
              <a:t>Abstract:</a:t>
            </a:r>
            <a:r>
              <a:rPr lang="en-US" altLang="en-US" sz="1400" dirty="0"/>
              <a:t>	Recommend a list of parameter sets for NBA-UWB operations and provide the underlying rationale.</a:t>
            </a:r>
          </a:p>
          <a:p>
            <a:pPr>
              <a:spcBef>
                <a:spcPts val="600"/>
              </a:spcBef>
              <a:spcAft>
                <a:spcPts val="600"/>
              </a:spcAft>
            </a:pPr>
            <a:r>
              <a:rPr lang="en-US" altLang="en-US" sz="1400" b="1" dirty="0"/>
              <a:t>Purpose:   	</a:t>
            </a:r>
            <a:r>
              <a:rPr lang="en-US" altLang="en-US" sz="1400" dirty="0"/>
              <a:t>Bring down the testing cost and facilitate interoperations of NBA-UWB.</a:t>
            </a:r>
          </a:p>
          <a:p>
            <a:pPr>
              <a:spcBef>
                <a:spcPts val="600"/>
              </a:spcBef>
            </a:pPr>
            <a:r>
              <a:rPr lang="en-US" altLang="en-US" sz="1400" b="1" dirty="0"/>
              <a:t>Notice:	</a:t>
            </a:r>
            <a:r>
              <a:rPr lang="en-US" altLang="en-US" sz="1400" dirty="0"/>
              <a:t>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600"/>
              </a:spcBef>
            </a:pPr>
            <a:r>
              <a:rPr lang="en-US" altLang="en-US" sz="1400" b="1" dirty="0"/>
              <a:t>Release:</a:t>
            </a:r>
            <a:r>
              <a:rPr lang="en-US" altLang="en-US" sz="1400" dirty="0"/>
              <a:t>	The contributor acknowledges and accepts that this contribution becomes the property of IEEE and may be made publicly available by P802.15.	</a:t>
            </a:r>
          </a:p>
        </p:txBody>
      </p:sp>
      <p:sp>
        <p:nvSpPr>
          <p:cNvPr id="7" name="Rectangle 7">
            <a:extLst>
              <a:ext uri="{FF2B5EF4-FFF2-40B4-BE49-F238E27FC236}">
                <a16:creationId xmlns:a16="http://schemas.microsoft.com/office/drawing/2014/main" id="{E8E688F6-CF36-1B6A-C221-0E4A35EDA851}"/>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15-23-0128-00-04ab</a:t>
            </a:r>
            <a:endParaRPr lang="en-US" altLang="en-US"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2. NBA-UWB RSF-Only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10</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0" name="TextBox 9">
            <a:extLst>
              <a:ext uri="{FF2B5EF4-FFF2-40B4-BE49-F238E27FC236}">
                <a16:creationId xmlns:a16="http://schemas.microsoft.com/office/drawing/2014/main" id="{4903FC86-E3F4-0F40-9313-DD3F410EEAF4}"/>
              </a:ext>
            </a:extLst>
          </p:cNvPr>
          <p:cNvSpPr txBox="1"/>
          <p:nvPr/>
        </p:nvSpPr>
        <p:spPr>
          <a:xfrm>
            <a:off x="685801" y="1752378"/>
            <a:ext cx="7848599" cy="1815882"/>
          </a:xfrm>
          <a:prstGeom prst="rect">
            <a:avLst/>
          </a:prstGeom>
          <a:noFill/>
        </p:spPr>
        <p:txBody>
          <a:bodyPr wrap="square">
            <a:spAutoFit/>
          </a:bodyPr>
          <a:lstStyle/>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Each configuration set will be able to maximize the link budget improvement of 4ab </a:t>
            </a:r>
            <a:r>
              <a:rPr lang="en-US" sz="1600" dirty="0" err="1">
                <a:effectLst/>
                <a:latin typeface="Times New Roman" panose="02020603050405020304" pitchFamily="18" charset="0"/>
                <a:ea typeface="Times New Roman" panose="02020603050405020304" pitchFamily="18" charset="0"/>
              </a:rPr>
              <a:t>wrt</a:t>
            </a:r>
            <a:r>
              <a:rPr lang="en-US" sz="1600" dirty="0">
                <a:effectLst/>
                <a:latin typeface="Times New Roman" panose="02020603050405020304" pitchFamily="18" charset="0"/>
                <a:ea typeface="Times New Roman" panose="02020603050405020304" pitchFamily="18" charset="0"/>
              </a:rPr>
              <a:t> 4z</a:t>
            </a:r>
          </a:p>
          <a:p>
            <a:pPr marL="742950" lvl="1"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A total of 16 RSFs can be coherently combined</a:t>
            </a:r>
          </a:p>
          <a:p>
            <a:pPr marL="742950" lvl="1" indent="-285750">
              <a:buFont typeface="Arial" panose="020B0604020202020204" pitchFamily="34" charset="0"/>
              <a:buChar char="•"/>
            </a:pPr>
            <a:r>
              <a:rPr lang="en-US" sz="1600" dirty="0">
                <a:ea typeface="Times New Roman" panose="02020603050405020304" pitchFamily="18" charset="0"/>
              </a:rPr>
              <a:t>E</a:t>
            </a:r>
            <a:r>
              <a:rPr lang="en-US" sz="1600" dirty="0">
                <a:effectLst/>
                <a:latin typeface="Times New Roman" panose="02020603050405020304" pitchFamily="18" charset="0"/>
                <a:ea typeface="Times New Roman" panose="02020603050405020304" pitchFamily="18" charset="0"/>
              </a:rPr>
              <a:t>ach RSF can utilize the energy budget efficiently</a:t>
            </a:r>
          </a:p>
          <a:p>
            <a:pPr marL="1200150" lvl="2" indent="-285750">
              <a:buFont typeface="Arial" panose="020B0604020202020204" pitchFamily="34" charset="0"/>
              <a:buChar char="•"/>
            </a:pPr>
            <a:r>
              <a:rPr lang="en-US" sz="1600" dirty="0">
                <a:ea typeface="Times New Roman" panose="02020603050405020304" pitchFamily="18" charset="0"/>
              </a:rPr>
              <a:t>a larger MMRS gap size is configured</a:t>
            </a:r>
            <a:endParaRPr lang="en-US" sz="16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600" dirty="0">
                <a:effectLst/>
                <a:latin typeface="Times New Roman" panose="02020603050405020304" pitchFamily="18" charset="0"/>
                <a:ea typeface="Times New Roman" panose="02020603050405020304" pitchFamily="18" charset="0"/>
              </a:rPr>
              <a:t>Each RSF is kept around </a:t>
            </a:r>
            <a:r>
              <a:rPr lang="en-US" sz="1600" dirty="0">
                <a:solidFill>
                  <a:srgbClr val="FF0000"/>
                </a:solidFill>
                <a:effectLst/>
                <a:latin typeface="Times New Roman" panose="02020603050405020304" pitchFamily="18" charset="0"/>
                <a:ea typeface="Times New Roman" panose="02020603050405020304" pitchFamily="18" charset="0"/>
              </a:rPr>
              <a:t>64us</a:t>
            </a:r>
            <a:r>
              <a:rPr lang="en-US" sz="1600" dirty="0">
                <a:effectLst/>
                <a:latin typeface="Times New Roman" panose="02020603050405020304" pitchFamily="18" charset="0"/>
                <a:ea typeface="Times New Roman" panose="02020603050405020304" pitchFamily="18" charset="0"/>
              </a:rPr>
              <a:t> to minimize the chance of collision to other MMS packets</a:t>
            </a:r>
          </a:p>
          <a:p>
            <a:pPr marL="742950" lvl="1" indent="-285750">
              <a:buFont typeface="Arial" panose="020B0604020202020204" pitchFamily="34" charset="0"/>
              <a:buChar char="•"/>
            </a:pPr>
            <a:r>
              <a:rPr lang="en-US" sz="1600" dirty="0"/>
              <a:t>a larger MMRS gap is combined with a smaller N_MSR</a:t>
            </a:r>
          </a:p>
        </p:txBody>
      </p:sp>
      <p:pic>
        <p:nvPicPr>
          <p:cNvPr id="3" name="Picture 2">
            <a:extLst>
              <a:ext uri="{FF2B5EF4-FFF2-40B4-BE49-F238E27FC236}">
                <a16:creationId xmlns:a16="http://schemas.microsoft.com/office/drawing/2014/main" id="{F0A86C00-EC16-96CB-A1E0-2B18B25F7F33}"/>
              </a:ext>
            </a:extLst>
          </p:cNvPr>
          <p:cNvPicPr>
            <a:picLocks noChangeAspect="1"/>
          </p:cNvPicPr>
          <p:nvPr/>
        </p:nvPicPr>
        <p:blipFill>
          <a:blip r:embed="rId2"/>
          <a:stretch>
            <a:fillRect/>
          </a:stretch>
        </p:blipFill>
        <p:spPr>
          <a:xfrm>
            <a:off x="881587" y="4122246"/>
            <a:ext cx="6858000" cy="2049954"/>
          </a:xfrm>
          <a:prstGeom prst="rect">
            <a:avLst/>
          </a:prstGeom>
        </p:spPr>
      </p:pic>
      <p:sp>
        <p:nvSpPr>
          <p:cNvPr id="7" name="Date Placeholder 1">
            <a:extLst>
              <a:ext uri="{FF2B5EF4-FFF2-40B4-BE49-F238E27FC236}">
                <a16:creationId xmlns:a16="http://schemas.microsoft.com/office/drawing/2014/main" id="{89534BEE-14D3-6095-40E4-A55CCCC05E1D}"/>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8" name="Rectangle 7">
            <a:extLst>
              <a:ext uri="{FF2B5EF4-FFF2-40B4-BE49-F238E27FC236}">
                <a16:creationId xmlns:a16="http://schemas.microsoft.com/office/drawing/2014/main" id="{06500EB9-BB19-2206-E802-DAC0D48FA04C}"/>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15-23-0128-00-04ab</a:t>
            </a:r>
            <a:endParaRPr lang="en-US" altLang="en-US" sz="1400" b="1" dirty="0"/>
          </a:p>
        </p:txBody>
      </p:sp>
    </p:spTree>
    <p:extLst>
      <p:ext uri="{BB962C8B-B14F-4D97-AF65-F5344CB8AC3E}">
        <p14:creationId xmlns:p14="http://schemas.microsoft.com/office/powerpoint/2010/main" val="363107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NBA-UWB RSF-Only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11</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7" name="Date Placeholder 1">
            <a:extLst>
              <a:ext uri="{FF2B5EF4-FFF2-40B4-BE49-F238E27FC236}">
                <a16:creationId xmlns:a16="http://schemas.microsoft.com/office/drawing/2014/main" id="{B28E7B7B-1C34-52C7-08AB-37C2DB8F4145}"/>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8" name="Rectangle 7">
            <a:extLst>
              <a:ext uri="{FF2B5EF4-FFF2-40B4-BE49-F238E27FC236}">
                <a16:creationId xmlns:a16="http://schemas.microsoft.com/office/drawing/2014/main" id="{26F936FE-F2C5-3E69-EBA3-2B311F8E451E}"/>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15-23-0128-00-04ab</a:t>
            </a:r>
            <a:endParaRPr lang="en-US" altLang="en-US" sz="1400" b="1" dirty="0"/>
          </a:p>
        </p:txBody>
      </p:sp>
      <p:graphicFrame>
        <p:nvGraphicFramePr>
          <p:cNvPr id="10" name="Table 9">
            <a:extLst>
              <a:ext uri="{FF2B5EF4-FFF2-40B4-BE49-F238E27FC236}">
                <a16:creationId xmlns:a16="http://schemas.microsoft.com/office/drawing/2014/main" id="{F369E9A7-2CE3-E451-52C7-33E31BFD3272}"/>
              </a:ext>
            </a:extLst>
          </p:cNvPr>
          <p:cNvGraphicFramePr>
            <a:graphicFrameLocks noGrp="1"/>
          </p:cNvGraphicFramePr>
          <p:nvPr>
            <p:extLst>
              <p:ext uri="{D42A27DB-BD31-4B8C-83A1-F6EECF244321}">
                <p14:modId xmlns:p14="http://schemas.microsoft.com/office/powerpoint/2010/main" val="671091388"/>
              </p:ext>
            </p:extLst>
          </p:nvPr>
        </p:nvGraphicFramePr>
        <p:xfrm>
          <a:off x="685800" y="1676400"/>
          <a:ext cx="7772400" cy="4495797"/>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val="3729982241"/>
                    </a:ext>
                  </a:extLst>
                </a:gridCol>
                <a:gridCol w="914400">
                  <a:extLst>
                    <a:ext uri="{9D8B030D-6E8A-4147-A177-3AD203B41FA5}">
                      <a16:colId xmlns:a16="http://schemas.microsoft.com/office/drawing/2014/main" val="270069356"/>
                    </a:ext>
                  </a:extLst>
                </a:gridCol>
                <a:gridCol w="838200">
                  <a:extLst>
                    <a:ext uri="{9D8B030D-6E8A-4147-A177-3AD203B41FA5}">
                      <a16:colId xmlns:a16="http://schemas.microsoft.com/office/drawing/2014/main" val="3975274175"/>
                    </a:ext>
                  </a:extLst>
                </a:gridCol>
                <a:gridCol w="914400">
                  <a:extLst>
                    <a:ext uri="{9D8B030D-6E8A-4147-A177-3AD203B41FA5}">
                      <a16:colId xmlns:a16="http://schemas.microsoft.com/office/drawing/2014/main" val="757034774"/>
                    </a:ext>
                  </a:extLst>
                </a:gridCol>
                <a:gridCol w="1447800">
                  <a:extLst>
                    <a:ext uri="{9D8B030D-6E8A-4147-A177-3AD203B41FA5}">
                      <a16:colId xmlns:a16="http://schemas.microsoft.com/office/drawing/2014/main" val="1498661620"/>
                    </a:ext>
                  </a:extLst>
                </a:gridCol>
                <a:gridCol w="1033659">
                  <a:extLst>
                    <a:ext uri="{9D8B030D-6E8A-4147-A177-3AD203B41FA5}">
                      <a16:colId xmlns:a16="http://schemas.microsoft.com/office/drawing/2014/main" val="1234184631"/>
                    </a:ext>
                  </a:extLst>
                </a:gridCol>
                <a:gridCol w="892031">
                  <a:extLst>
                    <a:ext uri="{9D8B030D-6E8A-4147-A177-3AD203B41FA5}">
                      <a16:colId xmlns:a16="http://schemas.microsoft.com/office/drawing/2014/main" val="1536101528"/>
                    </a:ext>
                  </a:extLst>
                </a:gridCol>
                <a:gridCol w="665110">
                  <a:extLst>
                    <a:ext uri="{9D8B030D-6E8A-4147-A177-3AD203B41FA5}">
                      <a16:colId xmlns:a16="http://schemas.microsoft.com/office/drawing/2014/main" val="757397861"/>
                    </a:ext>
                  </a:extLst>
                </a:gridCol>
              </a:tblGrid>
              <a:tr h="396074">
                <a:tc rowSpan="2">
                  <a:txBody>
                    <a:bodyPr/>
                    <a:lstStyle/>
                    <a:p>
                      <a:r>
                        <a:rPr lang="en-GB" sz="1200">
                          <a:effectLst/>
                          <a:latin typeface="Calibri" panose="020F0502020204030204" pitchFamily="34" charset="0"/>
                          <a:cs typeface="Calibri" panose="020F0502020204030204" pitchFamily="34" charset="0"/>
                        </a:rPr>
                        <a:t>RSF-Only</a:t>
                      </a:r>
                      <a:endParaRPr lang="en-US" sz="1200">
                        <a:effectLst/>
                        <a:latin typeface="Calibri" panose="020F0502020204030204" pitchFamily="34" charset="0"/>
                        <a:cs typeface="Calibri" panose="020F0502020204030204" pitchFamily="34" charset="0"/>
                      </a:endParaRPr>
                    </a:p>
                    <a:p>
                      <a:r>
                        <a:rPr lang="en-GB" sz="1200">
                          <a:effectLst/>
                          <a:latin typeface="Calibri" panose="020F0502020204030204" pitchFamily="34" charset="0"/>
                          <a:cs typeface="Calibri" panose="020F0502020204030204" pitchFamily="34" charset="0"/>
                        </a:rPr>
                        <a:t>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NB Config#</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Number of RSFs: X</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N_MSR</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gridSpan="2">
                  <a:txBody>
                    <a:bodyPr/>
                    <a:lstStyle/>
                    <a:p>
                      <a:pPr algn="ctr"/>
                      <a:r>
                        <a:rPr lang="en-US" sz="1200">
                          <a:effectLst/>
                          <a:latin typeface="Calibri" panose="020F0502020204030204" pitchFamily="34" charset="0"/>
                          <a:cs typeface="Calibri" panose="020F0502020204030204" pitchFamily="34" charset="0"/>
                        </a:rPr>
                        <a:t>MMRS Config</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rowSpan="2">
                  <a:txBody>
                    <a:bodyPr/>
                    <a:lstStyle/>
                    <a:p>
                      <a:r>
                        <a:rPr lang="en-US" sz="1200">
                          <a:effectLst/>
                          <a:latin typeface="Calibri" panose="020F0502020204030204" pitchFamily="34" charset="0"/>
                          <a:cs typeface="Calibri" panose="020F0502020204030204" pitchFamily="34" charset="0"/>
                        </a:rPr>
                        <a:t>RSF Length</a:t>
                      </a:r>
                    </a:p>
                    <a:p>
                      <a:r>
                        <a:rPr lang="en-US" sz="1200">
                          <a:effectLst/>
                          <a:latin typeface="Calibri" panose="020F0502020204030204" pitchFamily="34" charset="0"/>
                          <a:cs typeface="Calibri" panose="020F0502020204030204" pitchFamily="34" charset="0"/>
                        </a:rPr>
                        <a:t>(us)</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US"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31701374"/>
                  </a:ext>
                </a:extLst>
              </a:tr>
              <a:tr h="31685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a:effectLst/>
                          <a:latin typeface="Calibri" panose="020F0502020204030204" pitchFamily="34" charset="0"/>
                          <a:cs typeface="Calibri" panose="020F0502020204030204" pitchFamily="34" charset="0"/>
                        </a:rPr>
                        <a:t>MMRS Config  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US" sz="1200">
                          <a:effectLst/>
                          <a:latin typeface="Calibri" panose="020F0502020204030204" pitchFamily="34" charset="0"/>
                          <a:cs typeface="Calibri" panose="020F0502020204030204" pitchFamily="34" charset="0"/>
                        </a:rPr>
                        <a:t>Gap Size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87619913"/>
                  </a:ext>
                </a:extLst>
              </a:tr>
              <a:tr h="326578">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27</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62.2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97476264"/>
                  </a:ext>
                </a:extLst>
              </a:tr>
              <a:tr h="326578">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9658372"/>
                  </a:ext>
                </a:extLst>
              </a:tr>
              <a:tr h="326578">
                <a:tc>
                  <a:txBody>
                    <a:bodyPr/>
                    <a:lstStyle/>
                    <a:p>
                      <a:r>
                        <a:rPr lang="en-GB" sz="1200">
                          <a:effectLst/>
                          <a:latin typeface="Calibri" panose="020F0502020204030204" pitchFamily="34" charset="0"/>
                          <a:cs typeface="Calibri" panose="020F0502020204030204" pitchFamily="34" charset="0"/>
                        </a:rPr>
                        <a:t>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66.0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24475926"/>
                  </a:ext>
                </a:extLst>
              </a:tr>
              <a:tr h="326578">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68.6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716079103"/>
                  </a:ext>
                </a:extLst>
              </a:tr>
              <a:tr h="326578">
                <a:tc>
                  <a:txBody>
                    <a:bodyPr/>
                    <a:lstStyle/>
                    <a:p>
                      <a:r>
                        <a:rPr lang="en-GB" sz="1200">
                          <a:effectLst/>
                          <a:latin typeface="Calibri" panose="020F0502020204030204" pitchFamily="34" charset="0"/>
                          <a:cs typeface="Calibri" panose="020F0502020204030204" pitchFamily="34" charset="0"/>
                        </a:rPr>
                        <a:t>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69.9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62113679"/>
                  </a:ext>
                </a:extLst>
              </a:tr>
              <a:tr h="326578">
                <a:tc>
                  <a:txBody>
                    <a:bodyPr/>
                    <a:lstStyle/>
                    <a:p>
                      <a:r>
                        <a:rPr lang="en-GB" sz="1200">
                          <a:effectLst/>
                          <a:latin typeface="Calibri" panose="020F0502020204030204" pitchFamily="34" charset="0"/>
                          <a:cs typeface="Calibri" panose="020F0502020204030204" pitchFamily="34" charset="0"/>
                        </a:rPr>
                        <a:t>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57.9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149715913"/>
                  </a:ext>
                </a:extLst>
              </a:tr>
              <a:tr h="326578">
                <a:tc>
                  <a:txBody>
                    <a:bodyPr/>
                    <a:lstStyle/>
                    <a:p>
                      <a:r>
                        <a:rPr lang="en-GB" sz="1200">
                          <a:effectLst/>
                          <a:latin typeface="Calibri" panose="020F0502020204030204" pitchFamily="34" charset="0"/>
                          <a:cs typeface="Calibri" panose="020F0502020204030204" pitchFamily="34" charset="0"/>
                        </a:rPr>
                        <a:t>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57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62.0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21263729"/>
                  </a:ext>
                </a:extLst>
              </a:tr>
              <a:tr h="326578">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59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63.1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77728364"/>
                  </a:ext>
                </a:extLst>
              </a:tr>
              <a:tr h="326578">
                <a:tc>
                  <a:txBody>
                    <a:bodyPr/>
                    <a:lstStyle/>
                    <a:p>
                      <a:r>
                        <a:rPr lang="en-GB" sz="1200">
                          <a:effectLst/>
                          <a:latin typeface="Calibri" panose="020F0502020204030204" pitchFamily="34" charset="0"/>
                          <a:cs typeface="Calibri" panose="020F0502020204030204" pitchFamily="34" charset="0"/>
                        </a:rPr>
                        <a:t>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676548676"/>
                  </a:ext>
                </a:extLst>
              </a:tr>
              <a:tr h="326578">
                <a:tc>
                  <a:txBody>
                    <a:bodyPr/>
                    <a:lstStyle/>
                    <a:p>
                      <a:r>
                        <a:rPr lang="en-GB" sz="1200">
                          <a:effectLst/>
                          <a:latin typeface="Calibri" panose="020F0502020204030204" pitchFamily="34" charset="0"/>
                          <a:cs typeface="Calibri" panose="020F0502020204030204" pitchFamily="34" charset="0"/>
                        </a:rPr>
                        <a:t>10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65.6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102867088"/>
                  </a:ext>
                </a:extLst>
              </a:tr>
              <a:tr h="517084">
                <a:tc gridSpan="8">
                  <a:txBody>
                    <a:bodyPr/>
                    <a:lstStyle/>
                    <a:p>
                      <a:r>
                        <a:rPr lang="en-GB" sz="1200" dirty="0">
                          <a:effectLst/>
                          <a:latin typeface="Calibri" panose="020F0502020204030204" pitchFamily="34" charset="0"/>
                          <a:cs typeface="Calibri" panose="020F0502020204030204" pitchFamily="34" charset="0"/>
                        </a:rPr>
                        <a:t>Note-1: this configuration enables the max link budget gain by 4ab </a:t>
                      </a:r>
                      <a:r>
                        <a:rPr lang="en-GB" sz="1200" dirty="0" err="1">
                          <a:effectLst/>
                          <a:latin typeface="Calibri" panose="020F0502020204030204" pitchFamily="34" charset="0"/>
                          <a:cs typeface="Calibri" panose="020F0502020204030204" pitchFamily="34" charset="0"/>
                        </a:rPr>
                        <a:t>wrt</a:t>
                      </a:r>
                      <a:r>
                        <a:rPr lang="en-GB" sz="1200" dirty="0">
                          <a:effectLst/>
                          <a:latin typeface="Calibri" panose="020F0502020204030204" pitchFamily="34" charset="0"/>
                          <a:cs typeface="Calibri" panose="020F0502020204030204" pitchFamily="34" charset="0"/>
                        </a:rPr>
                        <a:t> 4z</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1768381"/>
                  </a:ext>
                </a:extLst>
              </a:tr>
            </a:tbl>
          </a:graphicData>
        </a:graphic>
      </p:graphicFrame>
    </p:spTree>
    <p:extLst>
      <p:ext uri="{BB962C8B-B14F-4D97-AF65-F5344CB8AC3E}">
        <p14:creationId xmlns:p14="http://schemas.microsoft.com/office/powerpoint/2010/main" val="3207422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3. NBA-UWB Mixed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12</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3" name="TextBox 2">
            <a:extLst>
              <a:ext uri="{FF2B5EF4-FFF2-40B4-BE49-F238E27FC236}">
                <a16:creationId xmlns:a16="http://schemas.microsoft.com/office/drawing/2014/main" id="{673213CD-331E-154B-17FF-F33E764EF1AD}"/>
              </a:ext>
            </a:extLst>
          </p:cNvPr>
          <p:cNvSpPr txBox="1"/>
          <p:nvPr/>
        </p:nvSpPr>
        <p:spPr>
          <a:xfrm>
            <a:off x="685801" y="1752378"/>
            <a:ext cx="7848599" cy="2019527"/>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Each RSF contains the same number of UWB pulses as each RIF</a:t>
            </a:r>
          </a:p>
          <a:p>
            <a:pPr marL="285750" indent="-285750">
              <a:buFont typeface="Arial" panose="020B0604020202020204" pitchFamily="34" charset="0"/>
              <a:buChar char="•"/>
            </a:pPr>
            <a:r>
              <a:rPr lang="en-US" sz="1800" dirty="0">
                <a:ea typeface="Times New Roman" panose="02020603050405020304" pitchFamily="18" charset="0"/>
              </a:rPr>
              <a:t>A larger MMRS gap is used in </a:t>
            </a:r>
            <a:r>
              <a:rPr lang="en-US" sz="1800" dirty="0">
                <a:effectLst/>
                <a:latin typeface="Times New Roman" panose="02020603050405020304" pitchFamily="18" charset="0"/>
                <a:ea typeface="Times New Roman" panose="02020603050405020304" pitchFamily="18" charset="0"/>
              </a:rPr>
              <a:t>RSF to optimize the energy efficiency</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Each RSF duration is kept </a:t>
            </a:r>
            <a:r>
              <a:rPr lang="en-US" sz="1800" dirty="0">
                <a:solidFill>
                  <a:srgbClr val="FF0000"/>
                </a:solidFill>
                <a:effectLst/>
                <a:latin typeface="Times New Roman" panose="02020603050405020304" pitchFamily="18" charset="0"/>
                <a:ea typeface="Times New Roman" panose="02020603050405020304" pitchFamily="18" charset="0"/>
              </a:rPr>
              <a:t>below 92us </a:t>
            </a:r>
          </a:p>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Each RIF duration is </a:t>
            </a:r>
            <a:r>
              <a:rPr lang="en-US" sz="1800" dirty="0">
                <a:solidFill>
                  <a:srgbClr val="FF0000"/>
                </a:solidFill>
                <a:effectLst/>
                <a:latin typeface="Times New Roman" panose="02020603050405020304" pitchFamily="18" charset="0"/>
                <a:ea typeface="Times New Roman" panose="02020603050405020304" pitchFamily="18" charset="0"/>
              </a:rPr>
              <a:t>65.6us</a:t>
            </a:r>
          </a:p>
          <a:p>
            <a:pPr marL="285750" indent="-285750">
              <a:buFont typeface="Arial" panose="020B0604020202020204" pitchFamily="34" charset="0"/>
              <a:buChar char="•"/>
            </a:pPr>
            <a:r>
              <a:rPr lang="en-GB" sz="1800" dirty="0">
                <a:solidFill>
                  <a:srgbClr val="000000"/>
                </a:solidFill>
                <a:effectLst/>
                <a:ea typeface="Times New Roman" panose="02020603050405020304" pitchFamily="18" charset="0"/>
                <a:cs typeface="Times New Roman" panose="02020603050405020304" pitchFamily="18" charset="0"/>
              </a:rPr>
              <a:t>Baseline modes: </a:t>
            </a:r>
            <a:endParaRPr lang="en-US" sz="1800" dirty="0">
              <a:effectLst/>
              <a:ea typeface="Times New Roman" panose="02020603050405020304" pitchFamily="18" charset="0"/>
              <a:cs typeface="Times New Roman" panose="02020603050405020304" pitchFamily="18" charset="0"/>
            </a:endParaRPr>
          </a:p>
          <a:p>
            <a:pPr marL="742950" lvl="1" indent="-285750" algn="just">
              <a:lnSpc>
                <a:spcPts val="1150"/>
              </a:lnSpc>
              <a:spcBef>
                <a:spcPts val="600"/>
              </a:spcBef>
              <a:spcAft>
                <a:spcPts val="600"/>
              </a:spcAft>
              <a:buFont typeface="Courier New" panose="02070309020205020404" pitchFamily="49" charset="0"/>
              <a:buChar char="o"/>
            </a:pPr>
            <a:r>
              <a:rPr lang="en-GB" sz="1400" dirty="0">
                <a:solidFill>
                  <a:srgbClr val="000000"/>
                </a:solidFill>
                <a:effectLst/>
                <a:ea typeface="Times New Roman" panose="02020603050405020304" pitchFamily="18" charset="0"/>
                <a:cs typeface="Times New Roman" panose="02020603050405020304" pitchFamily="18" charset="0"/>
              </a:rPr>
              <a:t>(X=Y=1,2,4,8)</a:t>
            </a:r>
            <a:endParaRPr lang="en-US" sz="1400" dirty="0">
              <a:effectLst/>
              <a:ea typeface="Times New Roman" panose="02020603050405020304" pitchFamily="18" charset="0"/>
              <a:cs typeface="Times New Roman" panose="02020603050405020304" pitchFamily="18" charset="0"/>
            </a:endParaRPr>
          </a:p>
          <a:p>
            <a:pPr marL="742950" lvl="1" indent="-285750" algn="just">
              <a:lnSpc>
                <a:spcPts val="1150"/>
              </a:lnSpc>
              <a:spcBef>
                <a:spcPts val="600"/>
              </a:spcBef>
              <a:spcAft>
                <a:spcPts val="600"/>
              </a:spcAft>
              <a:buFont typeface="Courier New" panose="02070309020205020404" pitchFamily="49" charset="0"/>
              <a:buChar char="o"/>
            </a:pPr>
            <a:r>
              <a:rPr lang="en-GB" sz="1400" dirty="0">
                <a:solidFill>
                  <a:srgbClr val="000000"/>
                </a:solidFill>
                <a:effectLst/>
                <a:ea typeface="Times New Roman" panose="02020603050405020304" pitchFamily="18" charset="0"/>
                <a:cs typeface="Times New Roman" panose="02020603050405020304" pitchFamily="18" charset="0"/>
              </a:rPr>
              <a:t>(X=1, Y=2,4,8)</a:t>
            </a:r>
            <a:endParaRPr lang="en-US" sz="1400" dirty="0">
              <a:effectLs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D1990A24-3E43-56A2-38BA-B9E01402F69C}"/>
              </a:ext>
            </a:extLst>
          </p:cNvPr>
          <p:cNvPicPr>
            <a:picLocks noChangeAspect="1"/>
          </p:cNvPicPr>
          <p:nvPr/>
        </p:nvPicPr>
        <p:blipFill>
          <a:blip r:embed="rId2"/>
          <a:stretch>
            <a:fillRect/>
          </a:stretch>
        </p:blipFill>
        <p:spPr>
          <a:xfrm>
            <a:off x="587736" y="4072225"/>
            <a:ext cx="8022864" cy="2252375"/>
          </a:xfrm>
          <a:prstGeom prst="rect">
            <a:avLst/>
          </a:prstGeom>
        </p:spPr>
      </p:pic>
      <p:sp>
        <p:nvSpPr>
          <p:cNvPr id="8" name="Date Placeholder 1">
            <a:extLst>
              <a:ext uri="{FF2B5EF4-FFF2-40B4-BE49-F238E27FC236}">
                <a16:creationId xmlns:a16="http://schemas.microsoft.com/office/drawing/2014/main" id="{1B2E6F89-4A27-6783-1D46-7721CC4F8E2E}"/>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10" name="Rectangle 7">
            <a:extLst>
              <a:ext uri="{FF2B5EF4-FFF2-40B4-BE49-F238E27FC236}">
                <a16:creationId xmlns:a16="http://schemas.microsoft.com/office/drawing/2014/main" id="{569A5B18-917F-D6ED-992C-C04B915F966D}"/>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15-23-0128-00-04ab</a:t>
            </a:r>
            <a:endParaRPr lang="en-US" altLang="en-US" sz="1400" b="1" dirty="0"/>
          </a:p>
        </p:txBody>
      </p:sp>
    </p:spTree>
    <p:extLst>
      <p:ext uri="{BB962C8B-B14F-4D97-AF65-F5344CB8AC3E}">
        <p14:creationId xmlns:p14="http://schemas.microsoft.com/office/powerpoint/2010/main" val="54924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NBA-UWB Mixed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13</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7" name="Date Placeholder 1">
            <a:extLst>
              <a:ext uri="{FF2B5EF4-FFF2-40B4-BE49-F238E27FC236}">
                <a16:creationId xmlns:a16="http://schemas.microsoft.com/office/drawing/2014/main" id="{50C10382-FE71-CDEE-0468-BB2C8D3C4B94}"/>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8" name="Rectangle 7">
            <a:extLst>
              <a:ext uri="{FF2B5EF4-FFF2-40B4-BE49-F238E27FC236}">
                <a16:creationId xmlns:a16="http://schemas.microsoft.com/office/drawing/2014/main" id="{FEA05D56-D3D2-F92E-80D9-D64001BA631D}"/>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15-23-0128-00-04ab</a:t>
            </a:r>
            <a:endParaRPr lang="en-US" altLang="en-US" sz="1400" b="1" dirty="0"/>
          </a:p>
        </p:txBody>
      </p:sp>
      <p:graphicFrame>
        <p:nvGraphicFramePr>
          <p:cNvPr id="10" name="Table 9">
            <a:extLst>
              <a:ext uri="{FF2B5EF4-FFF2-40B4-BE49-F238E27FC236}">
                <a16:creationId xmlns:a16="http://schemas.microsoft.com/office/drawing/2014/main" id="{0DBAD4C5-177F-17CF-1497-C6E0A3A2B323}"/>
              </a:ext>
            </a:extLst>
          </p:cNvPr>
          <p:cNvGraphicFramePr>
            <a:graphicFrameLocks noGrp="1"/>
          </p:cNvGraphicFramePr>
          <p:nvPr>
            <p:extLst>
              <p:ext uri="{D42A27DB-BD31-4B8C-83A1-F6EECF244321}">
                <p14:modId xmlns:p14="http://schemas.microsoft.com/office/powerpoint/2010/main" val="585422474"/>
              </p:ext>
            </p:extLst>
          </p:nvPr>
        </p:nvGraphicFramePr>
        <p:xfrm>
          <a:off x="685800" y="1752600"/>
          <a:ext cx="7772399" cy="4338080"/>
        </p:xfrm>
        <a:graphic>
          <a:graphicData uri="http://schemas.openxmlformats.org/drawingml/2006/table">
            <a:tbl>
              <a:tblPr firstRow="1" firstCol="1" bandRow="1">
                <a:tableStyleId>{5C22544A-7EE6-4342-B048-85BDC9FD1C3A}</a:tableStyleId>
              </a:tblPr>
              <a:tblGrid>
                <a:gridCol w="1066800">
                  <a:extLst>
                    <a:ext uri="{9D8B030D-6E8A-4147-A177-3AD203B41FA5}">
                      <a16:colId xmlns:a16="http://schemas.microsoft.com/office/drawing/2014/main" val="3313740262"/>
                    </a:ext>
                  </a:extLst>
                </a:gridCol>
                <a:gridCol w="973199">
                  <a:extLst>
                    <a:ext uri="{9D8B030D-6E8A-4147-A177-3AD203B41FA5}">
                      <a16:colId xmlns:a16="http://schemas.microsoft.com/office/drawing/2014/main" val="3621428091"/>
                    </a:ext>
                  </a:extLst>
                </a:gridCol>
                <a:gridCol w="783884">
                  <a:extLst>
                    <a:ext uri="{9D8B030D-6E8A-4147-A177-3AD203B41FA5}">
                      <a16:colId xmlns:a16="http://schemas.microsoft.com/office/drawing/2014/main" val="3193950978"/>
                    </a:ext>
                  </a:extLst>
                </a:gridCol>
                <a:gridCol w="607491">
                  <a:extLst>
                    <a:ext uri="{9D8B030D-6E8A-4147-A177-3AD203B41FA5}">
                      <a16:colId xmlns:a16="http://schemas.microsoft.com/office/drawing/2014/main" val="2376332822"/>
                    </a:ext>
                  </a:extLst>
                </a:gridCol>
                <a:gridCol w="1421433">
                  <a:extLst>
                    <a:ext uri="{9D8B030D-6E8A-4147-A177-3AD203B41FA5}">
                      <a16:colId xmlns:a16="http://schemas.microsoft.com/office/drawing/2014/main" val="98282136"/>
                    </a:ext>
                  </a:extLst>
                </a:gridCol>
                <a:gridCol w="672352">
                  <a:extLst>
                    <a:ext uri="{9D8B030D-6E8A-4147-A177-3AD203B41FA5}">
                      <a16:colId xmlns:a16="http://schemas.microsoft.com/office/drawing/2014/main" val="1550983181"/>
                    </a:ext>
                  </a:extLst>
                </a:gridCol>
                <a:gridCol w="901744">
                  <a:extLst>
                    <a:ext uri="{9D8B030D-6E8A-4147-A177-3AD203B41FA5}">
                      <a16:colId xmlns:a16="http://schemas.microsoft.com/office/drawing/2014/main" val="3435874083"/>
                    </a:ext>
                  </a:extLst>
                </a:gridCol>
                <a:gridCol w="673144">
                  <a:extLst>
                    <a:ext uri="{9D8B030D-6E8A-4147-A177-3AD203B41FA5}">
                      <a16:colId xmlns:a16="http://schemas.microsoft.com/office/drawing/2014/main" val="1892024596"/>
                    </a:ext>
                  </a:extLst>
                </a:gridCol>
                <a:gridCol w="672352">
                  <a:extLst>
                    <a:ext uri="{9D8B030D-6E8A-4147-A177-3AD203B41FA5}">
                      <a16:colId xmlns:a16="http://schemas.microsoft.com/office/drawing/2014/main" val="2859268780"/>
                    </a:ext>
                  </a:extLst>
                </a:gridCol>
              </a:tblGrid>
              <a:tr h="381000">
                <a:tc rowSpan="2">
                  <a:txBody>
                    <a:bodyPr/>
                    <a:lstStyle/>
                    <a:p>
                      <a:r>
                        <a:rPr lang="en-GB" sz="1200">
                          <a:effectLst/>
                          <a:latin typeface="Calibri" panose="020F0502020204030204" pitchFamily="34" charset="0"/>
                          <a:cs typeface="Calibri" panose="020F0502020204030204" pitchFamily="34" charset="0"/>
                        </a:rPr>
                        <a:t>Mixed</a:t>
                      </a:r>
                      <a:endParaRPr lang="en-US" sz="1200">
                        <a:effectLst/>
                        <a:latin typeface="Calibri" panose="020F0502020204030204" pitchFamily="34" charset="0"/>
                        <a:cs typeface="Calibri" panose="020F0502020204030204" pitchFamily="34" charset="0"/>
                      </a:endParaRPr>
                    </a:p>
                    <a:p>
                      <a:r>
                        <a:rPr lang="en-GB" sz="1200">
                          <a:effectLst/>
                          <a:latin typeface="Calibri" panose="020F0502020204030204" pitchFamily="34" charset="0"/>
                          <a:cs typeface="Calibri" panose="020F0502020204030204" pitchFamily="34" charset="0"/>
                        </a:rPr>
                        <a:t>MMS 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NB Config#</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Number of RSFs: X</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N_MSR</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gridSpan="2">
                  <a:txBody>
                    <a:bodyPr/>
                    <a:lstStyle/>
                    <a:p>
                      <a:pPr algn="ctr"/>
                      <a:r>
                        <a:rPr lang="en-US" sz="1200" dirty="0">
                          <a:effectLst/>
                          <a:latin typeface="Calibri" panose="020F0502020204030204" pitchFamily="34" charset="0"/>
                          <a:cs typeface="Calibri" panose="020F0502020204030204" pitchFamily="34" charset="0"/>
                        </a:rPr>
                        <a:t>MMRS  Config</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rowSpan="2">
                  <a:txBody>
                    <a:bodyPr/>
                    <a:lstStyle/>
                    <a:p>
                      <a:r>
                        <a:rPr lang="en-GB" sz="1200">
                          <a:effectLst/>
                          <a:latin typeface="Calibri" panose="020F0502020204030204" pitchFamily="34" charset="0"/>
                          <a:cs typeface="Calibri" panose="020F0502020204030204" pitchFamily="34" charset="0"/>
                        </a:rPr>
                        <a:t>Number of RIFs: Y</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RIF: STS length</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rowSpan="2">
                  <a:txBody>
                    <a:bodyPr/>
                    <a:lstStyle/>
                    <a:p>
                      <a:r>
                        <a:rPr lang="en-GB"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980739736"/>
                  </a:ext>
                </a:extLst>
              </a:tr>
              <a:tr h="3810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200" dirty="0">
                          <a:effectLst/>
                          <a:latin typeface="Calibri" panose="020F0502020204030204" pitchFamily="34" charset="0"/>
                          <a:cs typeface="Calibri" panose="020F0502020204030204" pitchFamily="34" charset="0"/>
                        </a:rPr>
                        <a:t>MMRS Config Set#</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US" sz="1200" dirty="0">
                          <a:effectLst/>
                          <a:latin typeface="Calibri" panose="020F0502020204030204" pitchFamily="34" charset="0"/>
                          <a:cs typeface="Calibri" panose="020F0502020204030204" pitchFamily="34" charset="0"/>
                        </a:rPr>
                        <a:t>Gap Size</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2494982"/>
                  </a:ext>
                </a:extLst>
              </a:tr>
              <a:tr h="420367">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25</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44678080"/>
                  </a:ext>
                </a:extLst>
              </a:tr>
              <a:tr h="420367">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917311260"/>
                  </a:ext>
                </a:extLst>
              </a:tr>
              <a:tr h="420367">
                <a:tc>
                  <a:txBody>
                    <a:bodyPr/>
                    <a:lstStyle/>
                    <a:p>
                      <a:r>
                        <a:rPr lang="en-GB" sz="1200">
                          <a:effectLst/>
                          <a:latin typeface="Calibri" panose="020F0502020204030204" pitchFamily="34" charset="0"/>
                          <a:cs typeface="Calibri" panose="020F0502020204030204" pitchFamily="34" charset="0"/>
                        </a:rPr>
                        <a:t>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5133845"/>
                  </a:ext>
                </a:extLst>
              </a:tr>
              <a:tr h="420367">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22532179"/>
                  </a:ext>
                </a:extLst>
              </a:tr>
              <a:tr h="420367">
                <a:tc>
                  <a:txBody>
                    <a:bodyPr/>
                    <a:lstStyle/>
                    <a:p>
                      <a:r>
                        <a:rPr lang="en-GB" sz="1200">
                          <a:effectLst/>
                          <a:latin typeface="Calibri" panose="020F0502020204030204" pitchFamily="34" charset="0"/>
                          <a:cs typeface="Calibri" panose="020F0502020204030204" pitchFamily="34" charset="0"/>
                        </a:rPr>
                        <a:t>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987445820"/>
                  </a:ext>
                </a:extLst>
              </a:tr>
              <a:tr h="420367">
                <a:tc>
                  <a:txBody>
                    <a:bodyPr/>
                    <a:lstStyle/>
                    <a:p>
                      <a:r>
                        <a:rPr lang="en-GB" sz="1200">
                          <a:effectLst/>
                          <a:latin typeface="Calibri" panose="020F0502020204030204" pitchFamily="34" charset="0"/>
                          <a:cs typeface="Calibri" panose="020F0502020204030204" pitchFamily="34" charset="0"/>
                        </a:rPr>
                        <a:t>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595543974"/>
                  </a:ext>
                </a:extLst>
              </a:tr>
              <a:tr h="420367">
                <a:tc>
                  <a:txBody>
                    <a:bodyPr/>
                    <a:lstStyle/>
                    <a:p>
                      <a:r>
                        <a:rPr lang="en-GB" sz="1200">
                          <a:effectLst/>
                          <a:latin typeface="Calibri" panose="020F0502020204030204" pitchFamily="34" charset="0"/>
                          <a:cs typeface="Calibri" panose="020F0502020204030204" pitchFamily="34" charset="0"/>
                        </a:rPr>
                        <a:t>7</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25</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60273042"/>
                  </a:ext>
                </a:extLst>
              </a:tr>
              <a:tr h="633511">
                <a:tc gridSpan="9">
                  <a:txBody>
                    <a:bodyPr/>
                    <a:lstStyle/>
                    <a:p>
                      <a:r>
                        <a:rPr lang="en-GB" sz="1200" dirty="0">
                          <a:effectLst/>
                          <a:latin typeface="Calibri" panose="020F0502020204030204" pitchFamily="34" charset="0"/>
                          <a:cs typeface="Calibri" panose="020F0502020204030204" pitchFamily="34" charset="0"/>
                        </a:rPr>
                        <a:t>Note-1:  each RSF and RIF contain the same number of pulses</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0517480"/>
                  </a:ext>
                </a:extLst>
              </a:tr>
            </a:tbl>
          </a:graphicData>
        </a:graphic>
      </p:graphicFrame>
    </p:spTree>
    <p:extLst>
      <p:ext uri="{BB962C8B-B14F-4D97-AF65-F5344CB8AC3E}">
        <p14:creationId xmlns:p14="http://schemas.microsoft.com/office/powerpoint/2010/main" val="372940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4. UWB-Only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14</a:t>
            </a:fld>
            <a:endParaRPr lang="en-US" altLang="en-US"/>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aphicFrame>
        <p:nvGraphicFramePr>
          <p:cNvPr id="3" name="Table 2">
            <a:extLst>
              <a:ext uri="{FF2B5EF4-FFF2-40B4-BE49-F238E27FC236}">
                <a16:creationId xmlns:a16="http://schemas.microsoft.com/office/drawing/2014/main" id="{2E0671DC-9A3E-A5C5-80EE-261EE0974B5C}"/>
              </a:ext>
            </a:extLst>
          </p:cNvPr>
          <p:cNvGraphicFramePr>
            <a:graphicFrameLocks noGrp="1"/>
          </p:cNvGraphicFramePr>
          <p:nvPr>
            <p:extLst>
              <p:ext uri="{D42A27DB-BD31-4B8C-83A1-F6EECF244321}">
                <p14:modId xmlns:p14="http://schemas.microsoft.com/office/powerpoint/2010/main" val="300091717"/>
              </p:ext>
            </p:extLst>
          </p:nvPr>
        </p:nvGraphicFramePr>
        <p:xfrm>
          <a:off x="685800" y="2637457"/>
          <a:ext cx="7772399" cy="1934543"/>
        </p:xfrm>
        <a:graphic>
          <a:graphicData uri="http://schemas.openxmlformats.org/drawingml/2006/table">
            <a:tbl>
              <a:tblPr firstRow="1" firstCol="1" bandRow="1">
                <a:tableStyleId>{5C22544A-7EE6-4342-B048-85BDC9FD1C3A}</a:tableStyleId>
              </a:tblPr>
              <a:tblGrid>
                <a:gridCol w="928842">
                  <a:extLst>
                    <a:ext uri="{9D8B030D-6E8A-4147-A177-3AD203B41FA5}">
                      <a16:colId xmlns:a16="http://schemas.microsoft.com/office/drawing/2014/main" val="1441936240"/>
                    </a:ext>
                  </a:extLst>
                </a:gridCol>
                <a:gridCol w="825828">
                  <a:extLst>
                    <a:ext uri="{9D8B030D-6E8A-4147-A177-3AD203B41FA5}">
                      <a16:colId xmlns:a16="http://schemas.microsoft.com/office/drawing/2014/main" val="2797730790"/>
                    </a:ext>
                  </a:extLst>
                </a:gridCol>
                <a:gridCol w="594048">
                  <a:extLst>
                    <a:ext uri="{9D8B030D-6E8A-4147-A177-3AD203B41FA5}">
                      <a16:colId xmlns:a16="http://schemas.microsoft.com/office/drawing/2014/main" val="2807491320"/>
                    </a:ext>
                  </a:extLst>
                </a:gridCol>
                <a:gridCol w="924550">
                  <a:extLst>
                    <a:ext uri="{9D8B030D-6E8A-4147-A177-3AD203B41FA5}">
                      <a16:colId xmlns:a16="http://schemas.microsoft.com/office/drawing/2014/main" val="2186589430"/>
                    </a:ext>
                  </a:extLst>
                </a:gridCol>
                <a:gridCol w="851581">
                  <a:extLst>
                    <a:ext uri="{9D8B030D-6E8A-4147-A177-3AD203B41FA5}">
                      <a16:colId xmlns:a16="http://schemas.microsoft.com/office/drawing/2014/main" val="808118847"/>
                    </a:ext>
                  </a:extLst>
                </a:gridCol>
                <a:gridCol w="851581">
                  <a:extLst>
                    <a:ext uri="{9D8B030D-6E8A-4147-A177-3AD203B41FA5}">
                      <a16:colId xmlns:a16="http://schemas.microsoft.com/office/drawing/2014/main" val="618962487"/>
                    </a:ext>
                  </a:extLst>
                </a:gridCol>
                <a:gridCol w="851581">
                  <a:extLst>
                    <a:ext uri="{9D8B030D-6E8A-4147-A177-3AD203B41FA5}">
                      <a16:colId xmlns:a16="http://schemas.microsoft.com/office/drawing/2014/main" val="1839370248"/>
                    </a:ext>
                  </a:extLst>
                </a:gridCol>
                <a:gridCol w="1944388">
                  <a:extLst>
                    <a:ext uri="{9D8B030D-6E8A-4147-A177-3AD203B41FA5}">
                      <a16:colId xmlns:a16="http://schemas.microsoft.com/office/drawing/2014/main" val="1509999185"/>
                    </a:ext>
                  </a:extLst>
                </a:gridCol>
              </a:tblGrid>
              <a:tr h="882149">
                <a:tc>
                  <a:txBody>
                    <a:bodyPr/>
                    <a:lstStyle/>
                    <a:p>
                      <a:r>
                        <a:rPr lang="en-GB" sz="1200">
                          <a:effectLst/>
                          <a:latin typeface="Calibri" panose="020F0502020204030204" pitchFamily="34" charset="0"/>
                          <a:cs typeface="Calibri" panose="020F0502020204030204" pitchFamily="34" charset="0"/>
                        </a:rPr>
                        <a:t>UWB-only MMS 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UWB Sync PSR</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UWB SFD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SFD Length</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Number of RSFs: X</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Number of RIFs: Y</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RIF: STS length</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14986338"/>
                  </a:ext>
                </a:extLst>
              </a:tr>
              <a:tr h="526197">
                <a:tc>
                  <a:txBody>
                    <a:bodyPr/>
                    <a:lstStyle/>
                    <a:p>
                      <a:r>
                        <a:rPr lang="en-GB" sz="1200">
                          <a:effectLst/>
                          <a:latin typeface="Calibri" panose="020F0502020204030204" pitchFamily="34" charset="0"/>
                          <a:cs typeface="Calibri" panose="020F0502020204030204" pitchFamily="34" charset="0"/>
                        </a:rPr>
                        <a:t>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8</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1</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Ref to HPRF#28 in 4z Table 15-16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198552148"/>
                  </a:ext>
                </a:extLst>
              </a:tr>
              <a:tr h="526197">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1</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a:effectLst/>
                          <a:latin typeface="Calibri" panose="020F0502020204030204" pitchFamily="34" charset="0"/>
                          <a:cs typeface="Calibri" panose="020F0502020204030204" pitchFamily="34" charset="0"/>
                        </a:rPr>
                        <a:t>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r>
                        <a:rPr lang="en-GB" sz="1200" dirty="0">
                          <a:effectLst/>
                          <a:latin typeface="Calibri" panose="020F0502020204030204" pitchFamily="34" charset="0"/>
                          <a:cs typeface="Calibri" panose="020F0502020204030204" pitchFamily="34" charset="0"/>
                        </a:rPr>
                        <a:t>Ref to HPRF#24 in 4z Table 15-16</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545883316"/>
                  </a:ext>
                </a:extLst>
              </a:tr>
            </a:tbl>
          </a:graphicData>
        </a:graphic>
      </p:graphicFrame>
      <p:sp>
        <p:nvSpPr>
          <p:cNvPr id="7" name="TextBox 6">
            <a:extLst>
              <a:ext uri="{FF2B5EF4-FFF2-40B4-BE49-F238E27FC236}">
                <a16:creationId xmlns:a16="http://schemas.microsoft.com/office/drawing/2014/main" id="{B1C367EA-811C-D3C3-BB36-4BFB8FE1D453}"/>
              </a:ext>
            </a:extLst>
          </p:cNvPr>
          <p:cNvSpPr txBox="1"/>
          <p:nvPr/>
        </p:nvSpPr>
        <p:spPr>
          <a:xfrm>
            <a:off x="685800" y="1752600"/>
            <a:ext cx="8001001"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a:ea typeface="Times New Roman" panose="02020603050405020304" pitchFamily="18" charset="0"/>
              </a:rPr>
              <a:t>A straightforward extension of 4z STS packet configuration 3</a:t>
            </a:r>
          </a:p>
          <a:p>
            <a:pPr marL="285750" indent="-285750">
              <a:buFont typeface="Arial" panose="020B0604020202020204" pitchFamily="34" charset="0"/>
              <a:buChar char="•"/>
            </a:pPr>
            <a:r>
              <a:rPr lang="en-US" sz="1800" dirty="0">
                <a:ea typeface="Times New Roman" panose="02020603050405020304" pitchFamily="18" charset="0"/>
              </a:rPr>
              <a:t>Baseline: X=0, Y=1</a:t>
            </a:r>
            <a:endParaRPr lang="en-US" sz="1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C4C46201-9281-08A7-5858-59F80A98F656}"/>
              </a:ext>
            </a:extLst>
          </p:cNvPr>
          <p:cNvPicPr>
            <a:picLocks noChangeAspect="1"/>
          </p:cNvPicPr>
          <p:nvPr/>
        </p:nvPicPr>
        <p:blipFill>
          <a:blip r:embed="rId2"/>
          <a:stretch>
            <a:fillRect/>
          </a:stretch>
        </p:blipFill>
        <p:spPr>
          <a:xfrm>
            <a:off x="685800" y="4950045"/>
            <a:ext cx="7639740" cy="1450755"/>
          </a:xfrm>
          <a:prstGeom prst="rect">
            <a:avLst/>
          </a:prstGeom>
        </p:spPr>
      </p:pic>
      <p:sp>
        <p:nvSpPr>
          <p:cNvPr id="8" name="Date Placeholder 1">
            <a:extLst>
              <a:ext uri="{FF2B5EF4-FFF2-40B4-BE49-F238E27FC236}">
                <a16:creationId xmlns:a16="http://schemas.microsoft.com/office/drawing/2014/main" id="{E4451614-E915-2512-45CE-11140E7E9FF7}"/>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10" name="Rectangle 7">
            <a:extLst>
              <a:ext uri="{FF2B5EF4-FFF2-40B4-BE49-F238E27FC236}">
                <a16:creationId xmlns:a16="http://schemas.microsoft.com/office/drawing/2014/main" id="{68ACFA05-B384-F8C5-1811-A152EE91CC8F}"/>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15-23-0128-00-04ab</a:t>
            </a:r>
            <a:endParaRPr lang="en-US" altLang="en-US" sz="1400" b="1" dirty="0"/>
          </a:p>
        </p:txBody>
      </p:sp>
    </p:spTree>
    <p:extLst>
      <p:ext uri="{BB962C8B-B14F-4D97-AF65-F5344CB8AC3E}">
        <p14:creationId xmlns:p14="http://schemas.microsoft.com/office/powerpoint/2010/main" val="2406040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UWB-Only MMS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15</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grpSp>
        <p:nvGrpSpPr>
          <p:cNvPr id="3" name="Group 2">
            <a:extLst>
              <a:ext uri="{FF2B5EF4-FFF2-40B4-BE49-F238E27FC236}">
                <a16:creationId xmlns:a16="http://schemas.microsoft.com/office/drawing/2014/main" id="{D65B39C1-B4DF-FC5A-C493-761A410E8EC2}"/>
              </a:ext>
            </a:extLst>
          </p:cNvPr>
          <p:cNvGrpSpPr/>
          <p:nvPr/>
        </p:nvGrpSpPr>
        <p:grpSpPr>
          <a:xfrm>
            <a:off x="2038350" y="2562140"/>
            <a:ext cx="5067299" cy="3610060"/>
            <a:chOff x="1028701" y="4278031"/>
            <a:chExt cx="2514600" cy="1793553"/>
          </a:xfrm>
        </p:grpSpPr>
        <p:pic>
          <p:nvPicPr>
            <p:cNvPr id="7" name="Picture 6">
              <a:extLst>
                <a:ext uri="{FF2B5EF4-FFF2-40B4-BE49-F238E27FC236}">
                  <a16:creationId xmlns:a16="http://schemas.microsoft.com/office/drawing/2014/main" id="{69BA39CA-BDDC-2862-B9DE-F914D15A17E3}"/>
                </a:ext>
              </a:extLst>
            </p:cNvPr>
            <p:cNvPicPr>
              <a:picLocks noChangeAspect="1"/>
            </p:cNvPicPr>
            <p:nvPr/>
          </p:nvPicPr>
          <p:blipFill>
            <a:blip r:embed="rId2"/>
            <a:stretch>
              <a:fillRect/>
            </a:stretch>
          </p:blipFill>
          <p:spPr>
            <a:xfrm>
              <a:off x="1028701" y="4842730"/>
              <a:ext cx="2514600" cy="1228854"/>
            </a:xfrm>
            <a:prstGeom prst="rect">
              <a:avLst/>
            </a:prstGeom>
          </p:spPr>
        </p:pic>
        <p:pic>
          <p:nvPicPr>
            <p:cNvPr id="10" name="Picture 9">
              <a:extLst>
                <a:ext uri="{FF2B5EF4-FFF2-40B4-BE49-F238E27FC236}">
                  <a16:creationId xmlns:a16="http://schemas.microsoft.com/office/drawing/2014/main" id="{64F0721D-29C6-3914-87B8-4C72BF299C53}"/>
                </a:ext>
              </a:extLst>
            </p:cNvPr>
            <p:cNvPicPr>
              <a:picLocks noChangeAspect="1"/>
            </p:cNvPicPr>
            <p:nvPr/>
          </p:nvPicPr>
          <p:blipFill>
            <a:blip r:embed="rId3"/>
            <a:stretch>
              <a:fillRect/>
            </a:stretch>
          </p:blipFill>
          <p:spPr>
            <a:xfrm>
              <a:off x="1028701" y="4278031"/>
              <a:ext cx="2514600" cy="565121"/>
            </a:xfrm>
            <a:prstGeom prst="rect">
              <a:avLst/>
            </a:prstGeom>
          </p:spPr>
        </p:pic>
      </p:grpSp>
      <p:sp>
        <p:nvSpPr>
          <p:cNvPr id="11" name="TextBox 10">
            <a:extLst>
              <a:ext uri="{FF2B5EF4-FFF2-40B4-BE49-F238E27FC236}">
                <a16:creationId xmlns:a16="http://schemas.microsoft.com/office/drawing/2014/main" id="{97BF9E8A-8846-C8F6-0BAB-F12AF28152D9}"/>
              </a:ext>
            </a:extLst>
          </p:cNvPr>
          <p:cNvSpPr txBox="1"/>
          <p:nvPr/>
        </p:nvSpPr>
        <p:spPr>
          <a:xfrm>
            <a:off x="685800" y="1752600"/>
            <a:ext cx="8001001"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The recommended parameter sets reuse the HPRF set #24 and set #28 as defined in Table 15-16 in IEEE 802.15.4z</a:t>
            </a:r>
            <a:endParaRPr lang="en-US" dirty="0"/>
          </a:p>
        </p:txBody>
      </p:sp>
      <p:sp>
        <p:nvSpPr>
          <p:cNvPr id="8" name="Date Placeholder 1">
            <a:extLst>
              <a:ext uri="{FF2B5EF4-FFF2-40B4-BE49-F238E27FC236}">
                <a16:creationId xmlns:a16="http://schemas.microsoft.com/office/drawing/2014/main" id="{F3FE8219-62FE-74A8-2045-0B712D7F49E1}"/>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12" name="Rectangle 7">
            <a:extLst>
              <a:ext uri="{FF2B5EF4-FFF2-40B4-BE49-F238E27FC236}">
                <a16:creationId xmlns:a16="http://schemas.microsoft.com/office/drawing/2014/main" id="{ADA6FD55-8EBC-B304-8F2B-C7D9D3936F98}"/>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15-23-0128-00-04ab</a:t>
            </a:r>
            <a:endParaRPr lang="en-US" altLang="en-US" sz="1400" b="1" dirty="0"/>
          </a:p>
        </p:txBody>
      </p:sp>
    </p:spTree>
    <p:extLst>
      <p:ext uri="{BB962C8B-B14F-4D97-AF65-F5344CB8AC3E}">
        <p14:creationId xmlns:p14="http://schemas.microsoft.com/office/powerpoint/2010/main" val="31883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571628" y="6475413"/>
            <a:ext cx="76944" cy="184666"/>
          </a:xfrm>
        </p:spPr>
        <p:txBody>
          <a:bodyPr/>
          <a:lstStyle/>
          <a:p>
            <a:r>
              <a:rPr lang="en-US" altLang="en-US" dirty="0"/>
              <a:t>2</a:t>
            </a:r>
          </a:p>
        </p:txBody>
      </p:sp>
      <p:graphicFrame>
        <p:nvGraphicFramePr>
          <p:cNvPr id="7" name="Table 6">
            <a:extLst>
              <a:ext uri="{FF2B5EF4-FFF2-40B4-BE49-F238E27FC236}">
                <a16:creationId xmlns:a16="http://schemas.microsoft.com/office/drawing/2014/main" id="{12C07D4E-4F4C-4F23-899C-C95C037AF3C9}"/>
              </a:ext>
            </a:extLst>
          </p:cNvPr>
          <p:cNvGraphicFramePr>
            <a:graphicFrameLocks noGrp="1"/>
          </p:cNvGraphicFramePr>
          <p:nvPr>
            <p:extLst>
              <p:ext uri="{D42A27DB-BD31-4B8C-83A1-F6EECF244321}">
                <p14:modId xmlns:p14="http://schemas.microsoft.com/office/powerpoint/2010/main" val="2267206706"/>
              </p:ext>
            </p:extLst>
          </p:nvPr>
        </p:nvGraphicFramePr>
        <p:xfrm>
          <a:off x="685800" y="908723"/>
          <a:ext cx="7774632" cy="5265711"/>
        </p:xfrm>
        <a:graphic>
          <a:graphicData uri="http://schemas.openxmlformats.org/drawingml/2006/table">
            <a:tbl>
              <a:tblPr firstRow="1" bandRow="1">
                <a:tableStyleId>{5940675A-B579-460E-94D1-54222C63F5DA}</a:tableStyleId>
              </a:tblPr>
              <a:tblGrid>
                <a:gridCol w="4267200">
                  <a:extLst>
                    <a:ext uri="{9D8B030D-6E8A-4147-A177-3AD203B41FA5}">
                      <a16:colId xmlns:a16="http://schemas.microsoft.com/office/drawing/2014/main" val="1745747388"/>
                    </a:ext>
                  </a:extLst>
                </a:gridCol>
                <a:gridCol w="3507432">
                  <a:extLst>
                    <a:ext uri="{9D8B030D-6E8A-4147-A177-3AD203B41FA5}">
                      <a16:colId xmlns:a16="http://schemas.microsoft.com/office/drawing/2014/main" val="1336621721"/>
                    </a:ext>
                  </a:extLst>
                </a:gridCol>
              </a:tblGrid>
              <a:tr h="251274">
                <a:tc>
                  <a:txBody>
                    <a:bodyPr/>
                    <a:lstStyle/>
                    <a:p>
                      <a:pPr>
                        <a:lnSpc>
                          <a:spcPct val="107000"/>
                        </a:lnSpc>
                        <a:spcAft>
                          <a:spcPts val="800"/>
                        </a:spcAft>
                      </a:pPr>
                      <a:r>
                        <a:rPr lang="en-US" sz="1200" b="1" dirty="0">
                          <a:effectLst/>
                          <a:latin typeface="Calibri" panose="020F0502020204030204" pitchFamily="34" charset="0"/>
                          <a:cs typeface="Calibri" panose="020F0502020204030204" pitchFamily="34" charset="0"/>
                        </a:rPr>
                        <a:t>PAR Objective</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r>
                        <a:rPr lang="en-US" sz="1200" b="1" dirty="0">
                          <a:effectLst/>
                          <a:latin typeface="Calibri" panose="020F0502020204030204" pitchFamily="34" charset="0"/>
                          <a:cs typeface="Calibri" panose="020F0502020204030204" pitchFamily="34" charset="0"/>
                        </a:rPr>
                        <a:t>Proposed Solution (how addressed)</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516017004"/>
                  </a:ext>
                </a:extLst>
              </a:tr>
              <a:tr h="577279">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Safeguards so that the high throughput data use cases will not cause significant disruption to low duty-cycle ranging use cases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2336347152"/>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Interference mitigation techniques to support higher density and higher traffic use cases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Periodicity-Division Multiple Access</a:t>
                      </a:r>
                    </a:p>
                  </a:txBody>
                  <a:tcPr marL="62197" marR="62197" marT="0" marB="0">
                    <a:solidFill>
                      <a:schemeClr val="accent2">
                        <a:lumMod val="20000"/>
                        <a:lumOff val="80000"/>
                      </a:schemeClr>
                    </a:solidFill>
                  </a:tcPr>
                </a:tc>
                <a:extLst>
                  <a:ext uri="{0D108BD9-81ED-4DB2-BD59-A6C34878D82A}">
                    <a16:rowId xmlns:a16="http://schemas.microsoft.com/office/drawing/2014/main" val="3712880846"/>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Other coexistence improvement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550120941"/>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Backward compatibility with enhanced ranging capable devices (ERDEVs)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229274704"/>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Improved link budget and/or reduced air-time</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MMS</a:t>
                      </a:r>
                    </a:p>
                  </a:txBody>
                  <a:tcPr marL="62197" marR="62197" marT="0" marB="0">
                    <a:solidFill>
                      <a:schemeClr val="accent2">
                        <a:lumMod val="20000"/>
                        <a:lumOff val="80000"/>
                      </a:schemeClr>
                    </a:solidFill>
                  </a:tcPr>
                </a:tc>
                <a:extLst>
                  <a:ext uri="{0D108BD9-81ED-4DB2-BD59-A6C34878D82A}">
                    <a16:rowId xmlns:a16="http://schemas.microsoft.com/office/drawing/2014/main" val="402719402"/>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Additional channels and operating frequencies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770140464"/>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Improvements to accuracy / precision / reliability and interoperability for high-integrity ranging</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MMS for high-integrity ranging</a:t>
                      </a:r>
                    </a:p>
                  </a:txBody>
                  <a:tcPr marL="62197" marR="62197" marT="0" marB="0">
                    <a:solidFill>
                      <a:schemeClr val="accent2">
                        <a:lumMod val="20000"/>
                        <a:lumOff val="80000"/>
                      </a:schemeClr>
                    </a:solidFill>
                  </a:tcPr>
                </a:tc>
                <a:extLst>
                  <a:ext uri="{0D108BD9-81ED-4DB2-BD59-A6C34878D82A}">
                    <a16:rowId xmlns:a16="http://schemas.microsoft.com/office/drawing/2014/main" val="313926360"/>
                  </a:ext>
                </a:extLst>
              </a:tr>
              <a:tr h="251274">
                <a:tc>
                  <a:txBody>
                    <a:bodyPr/>
                    <a:lstStyle/>
                    <a:p>
                      <a:pPr>
                        <a:lnSpc>
                          <a:spcPct val="107000"/>
                        </a:lnSpc>
                        <a:spcAft>
                          <a:spcPts val="800"/>
                        </a:spcAft>
                      </a:pPr>
                      <a:r>
                        <a:rPr lang="en-US" sz="1200">
                          <a:effectLst/>
                          <a:latin typeface="Calibri" panose="020F0502020204030204" pitchFamily="34" charset="0"/>
                          <a:cs typeface="Calibri" panose="020F0502020204030204" pitchFamily="34" charset="0"/>
                        </a:rPr>
                        <a:t>Reduced complexity and power consumption</a:t>
                      </a: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006555623"/>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Hybrid operation with narrowband signaling to assist UWB</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solidFill>
                      <a:schemeClr val="accent2">
                        <a:lumMod val="20000"/>
                        <a:lumOff val="80000"/>
                      </a:schemeClr>
                    </a:solidFill>
                  </a:tcPr>
                </a:tc>
                <a:tc>
                  <a:txBody>
                    <a:bodyPr/>
                    <a:lstStyle/>
                    <a:p>
                      <a:pPr>
                        <a:lnSpc>
                          <a:spcPct val="107000"/>
                        </a:lnSpc>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NBA-MMS</a:t>
                      </a:r>
                    </a:p>
                  </a:txBody>
                  <a:tcPr marL="62197" marR="62197" marT="0" marB="0">
                    <a:solidFill>
                      <a:schemeClr val="accent2">
                        <a:lumMod val="20000"/>
                        <a:lumOff val="80000"/>
                      </a:schemeClr>
                    </a:solidFill>
                  </a:tcPr>
                </a:tc>
                <a:extLst>
                  <a:ext uri="{0D108BD9-81ED-4DB2-BD59-A6C34878D82A}">
                    <a16:rowId xmlns:a16="http://schemas.microsoft.com/office/drawing/2014/main" val="1409934918"/>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Enhanced native discovery and connection setup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165867"/>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Sensing capabilities to support presence detection and environment mapping</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8912419"/>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Low-power low-latency streaming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76344013"/>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Higher data-rate streaming allowing at least 50 Mbit/s of throughput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863466228"/>
                  </a:ext>
                </a:extLst>
              </a:tr>
              <a:tr h="381572">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Support for peer-to-peer, peer-to-multi-peer, and station-to-infrastructure protocols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3794586688"/>
                  </a:ext>
                </a:extLst>
              </a:tr>
              <a:tr h="251274">
                <a:tc>
                  <a:txBody>
                    <a:bodyPr/>
                    <a:lstStyle/>
                    <a:p>
                      <a:pPr>
                        <a:lnSpc>
                          <a:spcPct val="107000"/>
                        </a:lnSpc>
                        <a:spcAft>
                          <a:spcPts val="800"/>
                        </a:spcAft>
                      </a:pPr>
                      <a:r>
                        <a:rPr lang="en-US" sz="1200" dirty="0">
                          <a:effectLst/>
                          <a:latin typeface="Calibri" panose="020F0502020204030204" pitchFamily="34" charset="0"/>
                          <a:cs typeface="Calibri" panose="020F0502020204030204" pitchFamily="34" charset="0"/>
                        </a:rPr>
                        <a:t>Infrastructure synchronization mechanisms</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tc>
                  <a:txBody>
                    <a:bodyPr/>
                    <a:lstStyle/>
                    <a:p>
                      <a:pPr>
                        <a:lnSpc>
                          <a:spcPct val="107000"/>
                        </a:lnSpc>
                        <a:spcAft>
                          <a:spcPts val="8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2197" marR="62197" marT="0" marB="0"/>
                </a:tc>
                <a:extLst>
                  <a:ext uri="{0D108BD9-81ED-4DB2-BD59-A6C34878D82A}">
                    <a16:rowId xmlns:a16="http://schemas.microsoft.com/office/drawing/2014/main" val="1541787244"/>
                  </a:ext>
                </a:extLst>
              </a:tr>
            </a:tbl>
          </a:graphicData>
        </a:graphic>
      </p:graphicFrame>
      <p:sp>
        <p:nvSpPr>
          <p:cNvPr id="10" name="Footer Placeholder 2">
            <a:extLst>
              <a:ext uri="{FF2B5EF4-FFF2-40B4-BE49-F238E27FC236}">
                <a16:creationId xmlns:a16="http://schemas.microsoft.com/office/drawing/2014/main" id="{DC61EFDA-026D-4A94-A1C9-610A590D87DF}"/>
              </a:ext>
            </a:extLst>
          </p:cNvPr>
          <p:cNvSpPr>
            <a:spLocks noGrp="1"/>
          </p:cNvSpPr>
          <p:nvPr>
            <p:ph type="ftr" sz="quarter" idx="11"/>
          </p:nvPr>
        </p:nvSpPr>
        <p:spPr>
          <a:xfrm>
            <a:off x="5004048" y="6475413"/>
            <a:ext cx="3606552" cy="184666"/>
          </a:xfrm>
        </p:spPr>
        <p:txBody>
          <a:bodyPr/>
          <a:lstStyle/>
          <a:p>
            <a:r>
              <a:rPr lang="en-US" altLang="en-US"/>
              <a:t>X. Luo, et al</a:t>
            </a:r>
            <a:endParaRPr lang="en-US" altLang="en-US" dirty="0"/>
          </a:p>
        </p:txBody>
      </p:sp>
      <p:sp>
        <p:nvSpPr>
          <p:cNvPr id="2" name="Date Placeholder 1">
            <a:extLst>
              <a:ext uri="{FF2B5EF4-FFF2-40B4-BE49-F238E27FC236}">
                <a16:creationId xmlns:a16="http://schemas.microsoft.com/office/drawing/2014/main" id="{0541F239-D3ED-2C5D-ECA4-E905DD530486}"/>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3" name="Rectangle 7">
            <a:extLst>
              <a:ext uri="{FF2B5EF4-FFF2-40B4-BE49-F238E27FC236}">
                <a16:creationId xmlns:a16="http://schemas.microsoft.com/office/drawing/2014/main" id="{9BE2B211-E8CB-DD3E-5ADE-A9E0C3D0C9E1}"/>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15-23-0128-00-04ab</a:t>
            </a:r>
            <a:endParaRPr lang="en-US" altLang="en-US" sz="1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Illustration of MMS Packet</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3</a:t>
            </a:fld>
            <a:endParaRPr lang="en-US" altLang="en-US"/>
          </a:p>
        </p:txBody>
      </p:sp>
      <p:pic>
        <p:nvPicPr>
          <p:cNvPr id="4" name="Picture 3">
            <a:extLst>
              <a:ext uri="{FF2B5EF4-FFF2-40B4-BE49-F238E27FC236}">
                <a16:creationId xmlns:a16="http://schemas.microsoft.com/office/drawing/2014/main" id="{E245ACA8-CD76-5F90-5546-0BC1228054C2}"/>
              </a:ext>
            </a:extLst>
          </p:cNvPr>
          <p:cNvPicPr>
            <a:picLocks noChangeAspect="1"/>
          </p:cNvPicPr>
          <p:nvPr/>
        </p:nvPicPr>
        <p:blipFill>
          <a:blip r:embed="rId2"/>
          <a:stretch>
            <a:fillRect/>
          </a:stretch>
        </p:blipFill>
        <p:spPr>
          <a:xfrm>
            <a:off x="337616" y="1905000"/>
            <a:ext cx="8544969" cy="3354329"/>
          </a:xfrm>
          <a:prstGeom prst="rect">
            <a:avLst/>
          </a:prstGeom>
        </p:spPr>
      </p:pic>
      <p:sp>
        <p:nvSpPr>
          <p:cNvPr id="3" name="Date Placeholder 1">
            <a:extLst>
              <a:ext uri="{FF2B5EF4-FFF2-40B4-BE49-F238E27FC236}">
                <a16:creationId xmlns:a16="http://schemas.microsoft.com/office/drawing/2014/main" id="{D5C9B15E-AF8F-1C83-73EA-6F1E1CDDB276}"/>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7" name="Rectangle 7">
            <a:extLst>
              <a:ext uri="{FF2B5EF4-FFF2-40B4-BE49-F238E27FC236}">
                <a16:creationId xmlns:a16="http://schemas.microsoft.com/office/drawing/2014/main" id="{B6B78A66-7B20-1C4E-C76D-59F1C7211303}"/>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15-23-0128-00-04ab</a:t>
            </a:r>
            <a:endParaRPr lang="en-US" altLang="en-US" sz="1400" b="1" dirty="0"/>
          </a:p>
        </p:txBody>
      </p:sp>
    </p:spTree>
    <p:extLst>
      <p:ext uri="{BB962C8B-B14F-4D97-AF65-F5344CB8AC3E}">
        <p14:creationId xmlns:p14="http://schemas.microsoft.com/office/powerpoint/2010/main" val="322265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NB Config #</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4</a:t>
            </a:fld>
            <a:endParaRPr lang="en-US" altLang="en-US"/>
          </a:p>
        </p:txBody>
      </p:sp>
      <p:pic>
        <p:nvPicPr>
          <p:cNvPr id="7" name="Picture 6">
            <a:extLst>
              <a:ext uri="{FF2B5EF4-FFF2-40B4-BE49-F238E27FC236}">
                <a16:creationId xmlns:a16="http://schemas.microsoft.com/office/drawing/2014/main" id="{B6A48B6B-21F6-9330-9CA0-BEE30393B299}"/>
              </a:ext>
            </a:extLst>
          </p:cNvPr>
          <p:cNvPicPr>
            <a:picLocks noChangeAspect="1"/>
          </p:cNvPicPr>
          <p:nvPr/>
        </p:nvPicPr>
        <p:blipFill>
          <a:blip r:embed="rId2"/>
          <a:stretch>
            <a:fillRect/>
          </a:stretch>
        </p:blipFill>
        <p:spPr>
          <a:xfrm>
            <a:off x="337616" y="1905000"/>
            <a:ext cx="8544969" cy="3354329"/>
          </a:xfrm>
          <a:prstGeom prst="rect">
            <a:avLst/>
          </a:prstGeom>
        </p:spPr>
      </p:pic>
      <p:pic>
        <p:nvPicPr>
          <p:cNvPr id="3" name="Picture 2">
            <a:extLst>
              <a:ext uri="{FF2B5EF4-FFF2-40B4-BE49-F238E27FC236}">
                <a16:creationId xmlns:a16="http://schemas.microsoft.com/office/drawing/2014/main" id="{34826B8B-1F5E-2331-43C5-912744BF3B41}"/>
              </a:ext>
            </a:extLst>
          </p:cNvPr>
          <p:cNvPicPr>
            <a:picLocks noChangeAspect="1"/>
          </p:cNvPicPr>
          <p:nvPr/>
        </p:nvPicPr>
        <p:blipFill>
          <a:blip r:embed="rId3"/>
          <a:stretch>
            <a:fillRect/>
          </a:stretch>
        </p:blipFill>
        <p:spPr>
          <a:xfrm>
            <a:off x="4267200" y="1598671"/>
            <a:ext cx="4732123" cy="4548129"/>
          </a:xfrm>
          <a:prstGeom prst="rect">
            <a:avLst/>
          </a:prstGeom>
        </p:spPr>
      </p:pic>
      <p:sp>
        <p:nvSpPr>
          <p:cNvPr id="10" name="Rectangle 9">
            <a:extLst>
              <a:ext uri="{FF2B5EF4-FFF2-40B4-BE49-F238E27FC236}">
                <a16:creationId xmlns:a16="http://schemas.microsoft.com/office/drawing/2014/main" id="{2881B203-0613-9CCA-2D97-674871D3B869}"/>
              </a:ext>
            </a:extLst>
          </p:cNvPr>
          <p:cNvSpPr/>
          <p:nvPr/>
        </p:nvSpPr>
        <p:spPr bwMode="auto">
          <a:xfrm>
            <a:off x="337616" y="3462867"/>
            <a:ext cx="1981200" cy="110913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11" name="Rectangle 10">
            <a:extLst>
              <a:ext uri="{FF2B5EF4-FFF2-40B4-BE49-F238E27FC236}">
                <a16:creationId xmlns:a16="http://schemas.microsoft.com/office/drawing/2014/main" id="{2820F56B-6235-894C-4957-CBB8848BDBEF}"/>
              </a:ext>
            </a:extLst>
          </p:cNvPr>
          <p:cNvSpPr/>
          <p:nvPr/>
        </p:nvSpPr>
        <p:spPr bwMode="auto">
          <a:xfrm>
            <a:off x="2267712" y="1879600"/>
            <a:ext cx="1920240" cy="110913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sp>
        <p:nvSpPr>
          <p:cNvPr id="4" name="Date Placeholder 1">
            <a:extLst>
              <a:ext uri="{FF2B5EF4-FFF2-40B4-BE49-F238E27FC236}">
                <a16:creationId xmlns:a16="http://schemas.microsoft.com/office/drawing/2014/main" id="{20B816C9-A68C-5149-FA43-C051E8519189}"/>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8" name="Rectangle 7">
            <a:extLst>
              <a:ext uri="{FF2B5EF4-FFF2-40B4-BE49-F238E27FC236}">
                <a16:creationId xmlns:a16="http://schemas.microsoft.com/office/drawing/2014/main" id="{5164500A-8C80-144A-1256-DA862D6C4A87}"/>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15-23-0128-00-04ab</a:t>
            </a:r>
            <a:endParaRPr lang="en-US" altLang="en-US" sz="1400" b="1" dirty="0"/>
          </a:p>
        </p:txBody>
      </p:sp>
    </p:spTree>
    <p:extLst>
      <p:ext uri="{BB962C8B-B14F-4D97-AF65-F5344CB8AC3E}">
        <p14:creationId xmlns:p14="http://schemas.microsoft.com/office/powerpoint/2010/main" val="1711672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UWR SHR</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5</a:t>
            </a:fld>
            <a:endParaRPr lang="en-US" altLang="en-US"/>
          </a:p>
        </p:txBody>
      </p:sp>
      <p:pic>
        <p:nvPicPr>
          <p:cNvPr id="7" name="Picture 6">
            <a:extLst>
              <a:ext uri="{FF2B5EF4-FFF2-40B4-BE49-F238E27FC236}">
                <a16:creationId xmlns:a16="http://schemas.microsoft.com/office/drawing/2014/main" id="{B6A48B6B-21F6-9330-9CA0-BEE30393B299}"/>
              </a:ext>
            </a:extLst>
          </p:cNvPr>
          <p:cNvPicPr>
            <a:picLocks noChangeAspect="1"/>
          </p:cNvPicPr>
          <p:nvPr/>
        </p:nvPicPr>
        <p:blipFill>
          <a:blip r:embed="rId2"/>
          <a:stretch>
            <a:fillRect/>
          </a:stretch>
        </p:blipFill>
        <p:spPr>
          <a:xfrm>
            <a:off x="337616" y="1905000"/>
            <a:ext cx="8544969" cy="3354329"/>
          </a:xfrm>
          <a:prstGeom prst="rect">
            <a:avLst/>
          </a:prstGeom>
        </p:spPr>
      </p:pic>
      <p:sp>
        <p:nvSpPr>
          <p:cNvPr id="10" name="Rectangle 9">
            <a:extLst>
              <a:ext uri="{FF2B5EF4-FFF2-40B4-BE49-F238E27FC236}">
                <a16:creationId xmlns:a16="http://schemas.microsoft.com/office/drawing/2014/main" id="{2881B203-0613-9CCA-2D97-674871D3B869}"/>
              </a:ext>
            </a:extLst>
          </p:cNvPr>
          <p:cNvSpPr/>
          <p:nvPr/>
        </p:nvSpPr>
        <p:spPr bwMode="auto">
          <a:xfrm>
            <a:off x="363016" y="1598670"/>
            <a:ext cx="1981200" cy="152553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4" name="Rectangle 3">
            <a:extLst>
              <a:ext uri="{FF2B5EF4-FFF2-40B4-BE49-F238E27FC236}">
                <a16:creationId xmlns:a16="http://schemas.microsoft.com/office/drawing/2014/main" id="{50976F99-4651-276C-3882-D17FBF4C4EC7}"/>
              </a:ext>
            </a:extLst>
          </p:cNvPr>
          <p:cNvSpPr/>
          <p:nvPr/>
        </p:nvSpPr>
        <p:spPr bwMode="auto">
          <a:xfrm>
            <a:off x="2267712" y="1879600"/>
            <a:ext cx="1920240" cy="110913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anose="02020603050405020304" pitchFamily="18" charset="0"/>
            </a:endParaRPr>
          </a:p>
        </p:txBody>
      </p:sp>
      <p:pic>
        <p:nvPicPr>
          <p:cNvPr id="8" name="Picture 7">
            <a:extLst>
              <a:ext uri="{FF2B5EF4-FFF2-40B4-BE49-F238E27FC236}">
                <a16:creationId xmlns:a16="http://schemas.microsoft.com/office/drawing/2014/main" id="{8B28FB22-9A03-7104-596F-F3238D3D3B9D}"/>
              </a:ext>
            </a:extLst>
          </p:cNvPr>
          <p:cNvPicPr>
            <a:picLocks noChangeAspect="1"/>
          </p:cNvPicPr>
          <p:nvPr/>
        </p:nvPicPr>
        <p:blipFill>
          <a:blip r:embed="rId3"/>
          <a:stretch>
            <a:fillRect/>
          </a:stretch>
        </p:blipFill>
        <p:spPr>
          <a:xfrm>
            <a:off x="4058769" y="1598670"/>
            <a:ext cx="4953000" cy="3007736"/>
          </a:xfrm>
          <a:prstGeom prst="rect">
            <a:avLst/>
          </a:prstGeom>
        </p:spPr>
      </p:pic>
      <p:pic>
        <p:nvPicPr>
          <p:cNvPr id="9" name="Picture 8">
            <a:extLst>
              <a:ext uri="{FF2B5EF4-FFF2-40B4-BE49-F238E27FC236}">
                <a16:creationId xmlns:a16="http://schemas.microsoft.com/office/drawing/2014/main" id="{31E9C5E1-722C-3062-3BD0-3556E7E90158}"/>
              </a:ext>
            </a:extLst>
          </p:cNvPr>
          <p:cNvPicPr>
            <a:picLocks noChangeAspect="1"/>
          </p:cNvPicPr>
          <p:nvPr/>
        </p:nvPicPr>
        <p:blipFill>
          <a:blip r:embed="rId4"/>
          <a:stretch>
            <a:fillRect/>
          </a:stretch>
        </p:blipFill>
        <p:spPr>
          <a:xfrm>
            <a:off x="4058769" y="4645225"/>
            <a:ext cx="4953001" cy="1757768"/>
          </a:xfrm>
          <a:prstGeom prst="rect">
            <a:avLst/>
          </a:prstGeom>
        </p:spPr>
      </p:pic>
      <p:sp>
        <p:nvSpPr>
          <p:cNvPr id="3" name="Date Placeholder 1">
            <a:extLst>
              <a:ext uri="{FF2B5EF4-FFF2-40B4-BE49-F238E27FC236}">
                <a16:creationId xmlns:a16="http://schemas.microsoft.com/office/drawing/2014/main" id="{BB84594A-5011-0519-B555-7780E1A0F4A0}"/>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11" name="Rectangle 7">
            <a:extLst>
              <a:ext uri="{FF2B5EF4-FFF2-40B4-BE49-F238E27FC236}">
                <a16:creationId xmlns:a16="http://schemas.microsoft.com/office/drawing/2014/main" id="{8CC93D48-36AF-169F-1900-45D6D3557487}"/>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15-23-0128-00-04ab</a:t>
            </a:r>
            <a:endParaRPr lang="en-US" altLang="en-US" sz="1400" b="1" dirty="0"/>
          </a:p>
        </p:txBody>
      </p:sp>
    </p:spTree>
    <p:extLst>
      <p:ext uri="{BB962C8B-B14F-4D97-AF65-F5344CB8AC3E}">
        <p14:creationId xmlns:p14="http://schemas.microsoft.com/office/powerpoint/2010/main" val="1901547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MMRS </a:t>
            </a:r>
            <a:r>
              <a:rPr lang="en-US" sz="2800" dirty="0" err="1"/>
              <a:t>Idx</a:t>
            </a:r>
            <a:r>
              <a:rPr lang="en-US" sz="2800" dirty="0"/>
              <a:t>, MMRS Gap, N_MSR, Number of RSFs </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6</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pic>
        <p:nvPicPr>
          <p:cNvPr id="10" name="Picture 9">
            <a:extLst>
              <a:ext uri="{FF2B5EF4-FFF2-40B4-BE49-F238E27FC236}">
                <a16:creationId xmlns:a16="http://schemas.microsoft.com/office/drawing/2014/main" id="{EC9DDA17-6CBB-172F-CDD1-1D7178B0205F}"/>
              </a:ext>
            </a:extLst>
          </p:cNvPr>
          <p:cNvPicPr>
            <a:picLocks noChangeAspect="1"/>
          </p:cNvPicPr>
          <p:nvPr/>
        </p:nvPicPr>
        <p:blipFill>
          <a:blip r:embed="rId2"/>
          <a:stretch>
            <a:fillRect/>
          </a:stretch>
        </p:blipFill>
        <p:spPr>
          <a:xfrm>
            <a:off x="419100" y="2099249"/>
            <a:ext cx="4668175" cy="2244151"/>
          </a:xfrm>
          <a:prstGeom prst="rect">
            <a:avLst/>
          </a:prstGeom>
        </p:spPr>
      </p:pic>
      <p:pic>
        <p:nvPicPr>
          <p:cNvPr id="11" name="Picture 10">
            <a:extLst>
              <a:ext uri="{FF2B5EF4-FFF2-40B4-BE49-F238E27FC236}">
                <a16:creationId xmlns:a16="http://schemas.microsoft.com/office/drawing/2014/main" id="{7C148DC8-B08B-91B3-F5A7-2FD84506D2A2}"/>
              </a:ext>
            </a:extLst>
          </p:cNvPr>
          <p:cNvPicPr>
            <a:picLocks noChangeAspect="1"/>
          </p:cNvPicPr>
          <p:nvPr/>
        </p:nvPicPr>
        <p:blipFill>
          <a:blip r:embed="rId3"/>
          <a:stretch>
            <a:fillRect/>
          </a:stretch>
        </p:blipFill>
        <p:spPr>
          <a:xfrm>
            <a:off x="5174282" y="1757860"/>
            <a:ext cx="3292385" cy="4464521"/>
          </a:xfrm>
          <a:prstGeom prst="rect">
            <a:avLst/>
          </a:prstGeom>
        </p:spPr>
      </p:pic>
      <p:sp>
        <p:nvSpPr>
          <p:cNvPr id="3" name="TextBox 2">
            <a:extLst>
              <a:ext uri="{FF2B5EF4-FFF2-40B4-BE49-F238E27FC236}">
                <a16:creationId xmlns:a16="http://schemas.microsoft.com/office/drawing/2014/main" id="{1B921C07-C9ED-A1FE-61B7-52A249FF955D}"/>
              </a:ext>
            </a:extLst>
          </p:cNvPr>
          <p:cNvSpPr txBox="1"/>
          <p:nvPr/>
        </p:nvSpPr>
        <p:spPr>
          <a:xfrm>
            <a:off x="297420" y="4800600"/>
            <a:ext cx="4528285" cy="107721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rPr>
              <a:t>MMRS code index: 33~48</a:t>
            </a:r>
          </a:p>
          <a:p>
            <a:pPr marL="285750" indent="-285750">
              <a:buFont typeface="Arial" panose="020B0604020202020204" pitchFamily="34" charset="0"/>
              <a:buChar char="•"/>
            </a:pPr>
            <a:r>
              <a:rPr lang="en-US" sz="1600" dirty="0">
                <a:solidFill>
                  <a:srgbClr val="000000"/>
                </a:solidFill>
              </a:rPr>
              <a:t>MMRS gap size: 0~64</a:t>
            </a:r>
            <a:endParaRPr lang="en-US" sz="1600" dirty="0">
              <a:effectLst/>
            </a:endParaRPr>
          </a:p>
          <a:p>
            <a:pPr marL="285750" indent="-285750">
              <a:buFont typeface="Arial" panose="020B0604020202020204" pitchFamily="34" charset="0"/>
              <a:buChar char="•"/>
            </a:pPr>
            <a:r>
              <a:rPr lang="en-US" sz="1600" dirty="0"/>
              <a:t>The number of RSFs could be {0, 1, 2, 4, 8, 16}</a:t>
            </a:r>
            <a:endParaRPr lang="en-US" sz="1600" dirty="0">
              <a:effectLst/>
            </a:endParaRPr>
          </a:p>
          <a:p>
            <a:pPr marL="285750" indent="-285750">
              <a:buFont typeface="Arial" panose="020B0604020202020204" pitchFamily="34" charset="0"/>
              <a:buChar char="•"/>
            </a:pPr>
            <a:endParaRPr lang="en-US" sz="1600" dirty="0"/>
          </a:p>
        </p:txBody>
      </p:sp>
      <p:sp>
        <p:nvSpPr>
          <p:cNvPr id="7" name="Date Placeholder 1">
            <a:extLst>
              <a:ext uri="{FF2B5EF4-FFF2-40B4-BE49-F238E27FC236}">
                <a16:creationId xmlns:a16="http://schemas.microsoft.com/office/drawing/2014/main" id="{CB3D5DDD-2775-FAAC-65AC-8CAD53D06B2A}"/>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8" name="Rectangle 7">
            <a:extLst>
              <a:ext uri="{FF2B5EF4-FFF2-40B4-BE49-F238E27FC236}">
                <a16:creationId xmlns:a16="http://schemas.microsoft.com/office/drawing/2014/main" id="{AC3BF0A2-D0CC-425C-0C53-F114194CDF6C}"/>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15-23-0128-00-04ab</a:t>
            </a:r>
            <a:endParaRPr lang="en-US" altLang="en-US" sz="1400" b="1" dirty="0"/>
          </a:p>
        </p:txBody>
      </p:sp>
    </p:spTree>
    <p:extLst>
      <p:ext uri="{BB962C8B-B14F-4D97-AF65-F5344CB8AC3E}">
        <p14:creationId xmlns:p14="http://schemas.microsoft.com/office/powerpoint/2010/main" val="15643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Ingredients on Table: STS Segment Length, Number of RIFs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7</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pic>
        <p:nvPicPr>
          <p:cNvPr id="3" name="Picture 2">
            <a:extLst>
              <a:ext uri="{FF2B5EF4-FFF2-40B4-BE49-F238E27FC236}">
                <a16:creationId xmlns:a16="http://schemas.microsoft.com/office/drawing/2014/main" id="{AA4B9A80-8938-4F9A-A88D-3F0A93C6792E}"/>
              </a:ext>
            </a:extLst>
          </p:cNvPr>
          <p:cNvPicPr>
            <a:picLocks noChangeAspect="1"/>
          </p:cNvPicPr>
          <p:nvPr/>
        </p:nvPicPr>
        <p:blipFill>
          <a:blip r:embed="rId2"/>
          <a:stretch>
            <a:fillRect/>
          </a:stretch>
        </p:blipFill>
        <p:spPr>
          <a:xfrm>
            <a:off x="1981200" y="2352368"/>
            <a:ext cx="4419600" cy="1924664"/>
          </a:xfrm>
          <a:prstGeom prst="rect">
            <a:avLst/>
          </a:prstGeom>
        </p:spPr>
      </p:pic>
      <p:sp>
        <p:nvSpPr>
          <p:cNvPr id="8" name="TextBox 7">
            <a:extLst>
              <a:ext uri="{FF2B5EF4-FFF2-40B4-BE49-F238E27FC236}">
                <a16:creationId xmlns:a16="http://schemas.microsoft.com/office/drawing/2014/main" id="{08BADD84-7AED-A61D-6A07-BE05EBA62E83}"/>
              </a:ext>
            </a:extLst>
          </p:cNvPr>
          <p:cNvSpPr txBox="1"/>
          <p:nvPr/>
        </p:nvSpPr>
        <p:spPr>
          <a:xfrm>
            <a:off x="762001" y="4876800"/>
            <a:ext cx="7848599" cy="1077218"/>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00000"/>
                </a:solidFill>
                <a:effectLst/>
                <a:latin typeface="Times New Roman" panose="02020603050405020304" pitchFamily="18" charset="0"/>
                <a:ea typeface="Times New Roman" panose="02020603050405020304" pitchFamily="18" charset="0"/>
              </a:rPr>
              <a:t>The length of the STS segment is allowed from the set {32, 64, 128, 256} in the unit of 512 chips</a:t>
            </a:r>
            <a:r>
              <a:rPr lang="en-US" sz="1600" dirty="0">
                <a:effectLst/>
              </a:rPr>
              <a:t> </a:t>
            </a:r>
          </a:p>
          <a:p>
            <a:pPr marL="285750" indent="-285750">
              <a:buFont typeface="Arial" panose="020B0604020202020204" pitchFamily="34" charset="0"/>
              <a:buChar char="•"/>
            </a:pPr>
            <a:r>
              <a:rPr lang="en-US" sz="1600" dirty="0"/>
              <a:t>The number of RIFs could be {0, 1, 2, 4, 8}</a:t>
            </a:r>
            <a:endParaRPr lang="en-US" sz="1600" dirty="0">
              <a:effectLst/>
            </a:endParaRPr>
          </a:p>
          <a:p>
            <a:pPr marL="285750" indent="-285750">
              <a:buFont typeface="Arial" panose="020B0604020202020204" pitchFamily="34" charset="0"/>
              <a:buChar char="•"/>
            </a:pPr>
            <a:endParaRPr lang="en-US" sz="1600" dirty="0"/>
          </a:p>
        </p:txBody>
      </p:sp>
      <p:sp>
        <p:nvSpPr>
          <p:cNvPr id="7" name="Date Placeholder 1">
            <a:extLst>
              <a:ext uri="{FF2B5EF4-FFF2-40B4-BE49-F238E27FC236}">
                <a16:creationId xmlns:a16="http://schemas.microsoft.com/office/drawing/2014/main" id="{C808234E-9412-EE04-1E2A-7B66F93E6F92}"/>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10" name="Rectangle 7">
            <a:extLst>
              <a:ext uri="{FF2B5EF4-FFF2-40B4-BE49-F238E27FC236}">
                <a16:creationId xmlns:a16="http://schemas.microsoft.com/office/drawing/2014/main" id="{A063DDAD-8B3E-7005-E243-9FC0F1397D59}"/>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15-23-0128-00-04ab</a:t>
            </a:r>
            <a:endParaRPr lang="en-US" altLang="en-US" sz="1400" b="1" dirty="0"/>
          </a:p>
        </p:txBody>
      </p:sp>
    </p:spTree>
    <p:extLst>
      <p:ext uri="{BB962C8B-B14F-4D97-AF65-F5344CB8AC3E}">
        <p14:creationId xmlns:p14="http://schemas.microsoft.com/office/powerpoint/2010/main" val="138239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b="1" dirty="0">
                <a:solidFill>
                  <a:srgbClr val="0070C0"/>
                </a:solidFill>
                <a:latin typeface="+mn-lt"/>
              </a:rPr>
              <a:t>1. MMRS Configurations</a:t>
            </a:r>
            <a:br>
              <a:rPr lang="en-US" sz="2800" dirty="0"/>
            </a:br>
            <a:r>
              <a:rPr lang="en-US" sz="2800" dirty="0"/>
              <a:t>RSF PSD vs MMRS Gap Size</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8</a:t>
            </a:fld>
            <a:endParaRPr lang="en-US" altLang="en-US"/>
          </a:p>
        </p:txBody>
      </p:sp>
      <p:pic>
        <p:nvPicPr>
          <p:cNvPr id="8" name="Picture 7">
            <a:extLst>
              <a:ext uri="{FF2B5EF4-FFF2-40B4-BE49-F238E27FC236}">
                <a16:creationId xmlns:a16="http://schemas.microsoft.com/office/drawing/2014/main" id="{077062B1-344E-EBF1-851A-DFDD3293F575}"/>
              </a:ext>
            </a:extLst>
          </p:cNvPr>
          <p:cNvPicPr>
            <a:picLocks noChangeAspect="1"/>
          </p:cNvPicPr>
          <p:nvPr/>
        </p:nvPicPr>
        <p:blipFill>
          <a:blip r:embed="rId2"/>
          <a:stretch>
            <a:fillRect/>
          </a:stretch>
        </p:blipFill>
        <p:spPr>
          <a:xfrm>
            <a:off x="15191" y="1969573"/>
            <a:ext cx="4541618" cy="3344235"/>
          </a:xfrm>
          <a:prstGeom prst="rect">
            <a:avLst/>
          </a:prstGeom>
        </p:spPr>
      </p:pic>
      <p:pic>
        <p:nvPicPr>
          <p:cNvPr id="9" name="Picture 8">
            <a:extLst>
              <a:ext uri="{FF2B5EF4-FFF2-40B4-BE49-F238E27FC236}">
                <a16:creationId xmlns:a16="http://schemas.microsoft.com/office/drawing/2014/main" id="{A8D783BD-5119-7956-483C-24DE0EC9E27D}"/>
              </a:ext>
            </a:extLst>
          </p:cNvPr>
          <p:cNvPicPr>
            <a:picLocks noChangeAspect="1"/>
          </p:cNvPicPr>
          <p:nvPr/>
        </p:nvPicPr>
        <p:blipFill>
          <a:blip r:embed="rId3"/>
          <a:stretch>
            <a:fillRect/>
          </a:stretch>
        </p:blipFill>
        <p:spPr>
          <a:xfrm>
            <a:off x="1752600" y="3154271"/>
            <a:ext cx="3227405" cy="2376510"/>
          </a:xfrm>
          <a:prstGeom prst="rect">
            <a:avLst/>
          </a:prstGeom>
        </p:spPr>
      </p:pic>
      <p:sp>
        <p:nvSpPr>
          <p:cNvPr id="10" name="TextBox 9">
            <a:extLst>
              <a:ext uri="{FF2B5EF4-FFF2-40B4-BE49-F238E27FC236}">
                <a16:creationId xmlns:a16="http://schemas.microsoft.com/office/drawing/2014/main" id="{CF208724-FFE2-994B-3305-A417328CF343}"/>
              </a:ext>
            </a:extLst>
          </p:cNvPr>
          <p:cNvSpPr txBox="1"/>
          <p:nvPr/>
        </p:nvSpPr>
        <p:spPr>
          <a:xfrm>
            <a:off x="237152" y="5690584"/>
            <a:ext cx="8822095" cy="584775"/>
          </a:xfrm>
          <a:prstGeom prst="rect">
            <a:avLst/>
          </a:prstGeom>
          <a:noFill/>
        </p:spPr>
        <p:txBody>
          <a:bodyPr wrap="none" rtlCol="0">
            <a:spAutoFit/>
          </a:bodyPr>
          <a:lstStyle/>
          <a:p>
            <a:r>
              <a:rPr lang="en-US" sz="1600" dirty="0"/>
              <a:t>A larger sequence period leads to smoother spectrum ⇒ enables more efficient use of the spectral mask!</a:t>
            </a:r>
          </a:p>
          <a:p>
            <a:r>
              <a:rPr lang="en-US" sz="1600" dirty="0"/>
              <a:t> </a:t>
            </a:r>
          </a:p>
        </p:txBody>
      </p:sp>
      <p:sp>
        <p:nvSpPr>
          <p:cNvPr id="4" name="TextBox 3">
            <a:extLst>
              <a:ext uri="{FF2B5EF4-FFF2-40B4-BE49-F238E27FC236}">
                <a16:creationId xmlns:a16="http://schemas.microsoft.com/office/drawing/2014/main" id="{5F41872F-7D76-75F2-3842-966E08972234}"/>
              </a:ext>
            </a:extLst>
          </p:cNvPr>
          <p:cNvSpPr txBox="1"/>
          <p:nvPr/>
        </p:nvSpPr>
        <p:spPr>
          <a:xfrm>
            <a:off x="279801" y="6221497"/>
            <a:ext cx="8001000" cy="253916"/>
          </a:xfrm>
          <a:prstGeom prst="rect">
            <a:avLst/>
          </a:prstGeom>
          <a:noFill/>
        </p:spPr>
        <p:txBody>
          <a:bodyPr wrap="square">
            <a:spAutoFit/>
          </a:bodyPr>
          <a:lstStyle/>
          <a:p>
            <a:pPr marL="171450" indent="-171450">
              <a:buFont typeface="Arial" panose="020B0604020202020204" pitchFamily="34" charset="0"/>
              <a:buChar char="•"/>
            </a:pPr>
            <a:r>
              <a:rPr lang="en-US" sz="1050" b="0" i="0" u="none" strike="noStrike" dirty="0">
                <a:solidFill>
                  <a:srgbClr val="000000"/>
                </a:solidFill>
                <a:effectLst/>
                <a:latin typeface="Helvetica" pitchFamily="2" charset="0"/>
              </a:rPr>
              <a:t>Ref: ETSI EN 303 883 V1.1.1 (2016-09) : Short Range Devices (SRD) using Ultra Wide Band (UWB); Measurement Techniques</a:t>
            </a:r>
            <a:endParaRPr lang="en-US" sz="1050" dirty="0"/>
          </a:p>
        </p:txBody>
      </p:sp>
      <p:sp>
        <p:nvSpPr>
          <p:cNvPr id="3" name="Date Placeholder 1">
            <a:extLst>
              <a:ext uri="{FF2B5EF4-FFF2-40B4-BE49-F238E27FC236}">
                <a16:creationId xmlns:a16="http://schemas.microsoft.com/office/drawing/2014/main" id="{85AFE13C-5312-EACF-49B1-60CDEFBEBD70}"/>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7" name="Rectangle 7">
            <a:extLst>
              <a:ext uri="{FF2B5EF4-FFF2-40B4-BE49-F238E27FC236}">
                <a16:creationId xmlns:a16="http://schemas.microsoft.com/office/drawing/2014/main" id="{326F6A01-5DE8-B1B1-B26D-DCF601DDF4F8}"/>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15-23-0128-00-04ab</a:t>
            </a:r>
            <a:endParaRPr lang="en-US" altLang="en-US" sz="1400" b="1" dirty="0"/>
          </a:p>
        </p:txBody>
      </p:sp>
      <p:pic>
        <p:nvPicPr>
          <p:cNvPr id="11" name="Picture 10">
            <a:extLst>
              <a:ext uri="{FF2B5EF4-FFF2-40B4-BE49-F238E27FC236}">
                <a16:creationId xmlns:a16="http://schemas.microsoft.com/office/drawing/2014/main" id="{8FD495FB-0271-D495-4355-61B601BCF649}"/>
              </a:ext>
            </a:extLst>
          </p:cNvPr>
          <p:cNvPicPr>
            <a:picLocks noChangeAspect="1"/>
          </p:cNvPicPr>
          <p:nvPr/>
        </p:nvPicPr>
        <p:blipFill>
          <a:blip r:embed="rId4"/>
          <a:stretch>
            <a:fillRect/>
          </a:stretch>
        </p:blipFill>
        <p:spPr>
          <a:xfrm>
            <a:off x="4648200" y="1860953"/>
            <a:ext cx="4458980" cy="3344235"/>
          </a:xfrm>
          <a:prstGeom prst="rect">
            <a:avLst/>
          </a:prstGeom>
        </p:spPr>
      </p:pic>
    </p:spTree>
    <p:extLst>
      <p:ext uri="{BB962C8B-B14F-4D97-AF65-F5344CB8AC3E}">
        <p14:creationId xmlns:p14="http://schemas.microsoft.com/office/powerpoint/2010/main" val="40685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FA47-2A99-3F1F-1E3A-D7FD1A375249}"/>
              </a:ext>
            </a:extLst>
          </p:cNvPr>
          <p:cNvSpPr>
            <a:spLocks noGrp="1"/>
          </p:cNvSpPr>
          <p:nvPr>
            <p:ph type="title"/>
          </p:nvPr>
        </p:nvSpPr>
        <p:spPr/>
        <p:txBody>
          <a:bodyPr/>
          <a:lstStyle/>
          <a:p>
            <a:r>
              <a:rPr lang="en-US" sz="2800" dirty="0"/>
              <a:t>MMRS Configurations</a:t>
            </a:r>
          </a:p>
        </p:txBody>
      </p:sp>
      <p:sp>
        <p:nvSpPr>
          <p:cNvPr id="5" name="Footer Placeholder 4">
            <a:extLst>
              <a:ext uri="{FF2B5EF4-FFF2-40B4-BE49-F238E27FC236}">
                <a16:creationId xmlns:a16="http://schemas.microsoft.com/office/drawing/2014/main" id="{0CE881DE-DF3E-C4CD-6B88-768BB66848B1}"/>
              </a:ext>
            </a:extLst>
          </p:cNvPr>
          <p:cNvSpPr>
            <a:spLocks noGrp="1"/>
          </p:cNvSpPr>
          <p:nvPr>
            <p:ph type="ftr" sz="quarter" idx="11"/>
          </p:nvPr>
        </p:nvSpPr>
        <p:spPr/>
        <p:txBody>
          <a:bodyPr/>
          <a:lstStyle/>
          <a:p>
            <a:r>
              <a:rPr lang="en-US" altLang="en-US"/>
              <a:t>X. Luo, et al</a:t>
            </a:r>
            <a:endParaRPr lang="en-US" altLang="en-US" dirty="0"/>
          </a:p>
        </p:txBody>
      </p:sp>
      <p:sp>
        <p:nvSpPr>
          <p:cNvPr id="6" name="Slide Number Placeholder 5">
            <a:extLst>
              <a:ext uri="{FF2B5EF4-FFF2-40B4-BE49-F238E27FC236}">
                <a16:creationId xmlns:a16="http://schemas.microsoft.com/office/drawing/2014/main" id="{AA2832A7-ECAA-C28B-EF36-C7512BC8831B}"/>
              </a:ext>
            </a:extLst>
          </p:cNvPr>
          <p:cNvSpPr>
            <a:spLocks noGrp="1"/>
          </p:cNvSpPr>
          <p:nvPr>
            <p:ph type="sldNum" sz="quarter" idx="12"/>
          </p:nvPr>
        </p:nvSpPr>
        <p:spPr>
          <a:xfrm>
            <a:off x="4394497" y="6475413"/>
            <a:ext cx="431208" cy="184666"/>
          </a:xfrm>
        </p:spPr>
        <p:txBody>
          <a:bodyPr/>
          <a:lstStyle/>
          <a:p>
            <a:r>
              <a:rPr lang="en-US" altLang="en-US"/>
              <a:t>Slide </a:t>
            </a:r>
            <a:fld id="{402C19D2-AFCD-5441-8B74-E6F734CFFA69}" type="slidenum">
              <a:rPr lang="en-US" altLang="en-US" smtClean="0"/>
              <a:pPr/>
              <a:t>9</a:t>
            </a:fld>
            <a:endParaRPr lang="en-US" altLang="en-US"/>
          </a:p>
        </p:txBody>
      </p:sp>
      <p:sp>
        <p:nvSpPr>
          <p:cNvPr id="4" name="Rectangle 3">
            <a:extLst>
              <a:ext uri="{FF2B5EF4-FFF2-40B4-BE49-F238E27FC236}">
                <a16:creationId xmlns:a16="http://schemas.microsoft.com/office/drawing/2014/main" id="{4101C91C-4AD7-AE29-E2BF-E512FCC730BD}"/>
              </a:ext>
            </a:extLst>
          </p:cNvPr>
          <p:cNvSpPr/>
          <p:nvPr/>
        </p:nvSpPr>
        <p:spPr bwMode="auto">
          <a:xfrm>
            <a:off x="2286001" y="1752600"/>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9" name="Rectangle 8">
            <a:extLst>
              <a:ext uri="{FF2B5EF4-FFF2-40B4-BE49-F238E27FC236}">
                <a16:creationId xmlns:a16="http://schemas.microsoft.com/office/drawing/2014/main" id="{1202ED63-D55D-D5A3-E30F-4E245EF21738}"/>
              </a:ext>
            </a:extLst>
          </p:cNvPr>
          <p:cNvSpPr/>
          <p:nvPr/>
        </p:nvSpPr>
        <p:spPr bwMode="auto">
          <a:xfrm>
            <a:off x="4724400" y="1718733"/>
            <a:ext cx="2024586" cy="10668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anose="02020603050405020304" pitchFamily="18" charset="0"/>
            </a:endParaRPr>
          </a:p>
        </p:txBody>
      </p:sp>
      <p:sp>
        <p:nvSpPr>
          <p:cNvPr id="7" name="Date Placeholder 1">
            <a:extLst>
              <a:ext uri="{FF2B5EF4-FFF2-40B4-BE49-F238E27FC236}">
                <a16:creationId xmlns:a16="http://schemas.microsoft.com/office/drawing/2014/main" id="{7AB853D3-5643-9861-FD70-42CB53D6D0C6}"/>
              </a:ext>
            </a:extLst>
          </p:cNvPr>
          <p:cNvSpPr>
            <a:spLocks noGrp="1"/>
          </p:cNvSpPr>
          <p:nvPr>
            <p:ph type="dt" sz="half" idx="10"/>
          </p:nvPr>
        </p:nvSpPr>
        <p:spPr>
          <a:xfrm>
            <a:off x="685800" y="378281"/>
            <a:ext cx="1600200" cy="215444"/>
          </a:xfrm>
        </p:spPr>
        <p:txBody>
          <a:bodyPr/>
          <a:lstStyle/>
          <a:p>
            <a:r>
              <a:rPr lang="en-US" altLang="en-US" dirty="0"/>
              <a:t>March 2023</a:t>
            </a:r>
          </a:p>
        </p:txBody>
      </p:sp>
      <p:sp>
        <p:nvSpPr>
          <p:cNvPr id="8" name="Rectangle 7">
            <a:extLst>
              <a:ext uri="{FF2B5EF4-FFF2-40B4-BE49-F238E27FC236}">
                <a16:creationId xmlns:a16="http://schemas.microsoft.com/office/drawing/2014/main" id="{659DB7A1-A477-71D3-5A4C-393B9785069E}"/>
              </a:ext>
            </a:extLst>
          </p:cNvPr>
          <p:cNvSpPr>
            <a:spLocks noChangeArrowheads="1"/>
          </p:cNvSpPr>
          <p:nvPr/>
        </p:nvSpPr>
        <p:spPr bwMode="auto">
          <a:xfrm>
            <a:off x="5791200" y="394156"/>
            <a:ext cx="2667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350" lvl="4" algn="r"/>
            <a:r>
              <a:rPr lang="en-US" altLang="en-US" sz="1400" b="1" dirty="0"/>
              <a:t>doc.: </a:t>
            </a:r>
            <a:r>
              <a:rPr lang="en-US" sz="1400" b="1" dirty="0"/>
              <a:t>15-23-0128-00-04ab</a:t>
            </a:r>
            <a:endParaRPr lang="en-US" altLang="en-US" sz="1400" b="1" dirty="0"/>
          </a:p>
        </p:txBody>
      </p:sp>
      <p:graphicFrame>
        <p:nvGraphicFramePr>
          <p:cNvPr id="10" name="Table 9">
            <a:extLst>
              <a:ext uri="{FF2B5EF4-FFF2-40B4-BE49-F238E27FC236}">
                <a16:creationId xmlns:a16="http://schemas.microsoft.com/office/drawing/2014/main" id="{8E4DDAF0-94BD-CD86-1C74-90C32F318482}"/>
              </a:ext>
            </a:extLst>
          </p:cNvPr>
          <p:cNvGraphicFramePr>
            <a:graphicFrameLocks noGrp="1"/>
          </p:cNvGraphicFramePr>
          <p:nvPr>
            <p:extLst>
              <p:ext uri="{D42A27DB-BD31-4B8C-83A1-F6EECF244321}">
                <p14:modId xmlns:p14="http://schemas.microsoft.com/office/powerpoint/2010/main" val="2392997050"/>
              </p:ext>
            </p:extLst>
          </p:nvPr>
        </p:nvGraphicFramePr>
        <p:xfrm>
          <a:off x="762000" y="1600200"/>
          <a:ext cx="7696200" cy="4495798"/>
        </p:xfrm>
        <a:graphic>
          <a:graphicData uri="http://schemas.openxmlformats.org/drawingml/2006/table">
            <a:tbl>
              <a:tblPr firstRow="1" firstCol="1" bandRow="1">
                <a:tableStyleId>{5C22544A-7EE6-4342-B048-85BDC9FD1C3A}</a:tableStyleId>
              </a:tblPr>
              <a:tblGrid>
                <a:gridCol w="1434107">
                  <a:extLst>
                    <a:ext uri="{9D8B030D-6E8A-4147-A177-3AD203B41FA5}">
                      <a16:colId xmlns:a16="http://schemas.microsoft.com/office/drawing/2014/main" val="2177934675"/>
                    </a:ext>
                  </a:extLst>
                </a:gridCol>
                <a:gridCol w="1441761">
                  <a:extLst>
                    <a:ext uri="{9D8B030D-6E8A-4147-A177-3AD203B41FA5}">
                      <a16:colId xmlns:a16="http://schemas.microsoft.com/office/drawing/2014/main" val="3453249647"/>
                    </a:ext>
                  </a:extLst>
                </a:gridCol>
                <a:gridCol w="1688435">
                  <a:extLst>
                    <a:ext uri="{9D8B030D-6E8A-4147-A177-3AD203B41FA5}">
                      <a16:colId xmlns:a16="http://schemas.microsoft.com/office/drawing/2014/main" val="1430291084"/>
                    </a:ext>
                  </a:extLst>
                </a:gridCol>
                <a:gridCol w="1926602">
                  <a:extLst>
                    <a:ext uri="{9D8B030D-6E8A-4147-A177-3AD203B41FA5}">
                      <a16:colId xmlns:a16="http://schemas.microsoft.com/office/drawing/2014/main" val="553926501"/>
                    </a:ext>
                  </a:extLst>
                </a:gridCol>
                <a:gridCol w="1205295">
                  <a:extLst>
                    <a:ext uri="{9D8B030D-6E8A-4147-A177-3AD203B41FA5}">
                      <a16:colId xmlns:a16="http://schemas.microsoft.com/office/drawing/2014/main" val="794658032"/>
                    </a:ext>
                  </a:extLst>
                </a:gridCol>
              </a:tblGrid>
              <a:tr h="371213">
                <a:tc>
                  <a:txBody>
                    <a:bodyPr/>
                    <a:lstStyle/>
                    <a:p>
                      <a:pPr>
                        <a:spcBef>
                          <a:spcPts val="300"/>
                        </a:spcBef>
                      </a:pPr>
                      <a:r>
                        <a:rPr lang="en-GB" sz="1200">
                          <a:effectLst/>
                          <a:latin typeface="Calibri" panose="020F0502020204030204" pitchFamily="34" charset="0"/>
                          <a:cs typeface="Calibri" panose="020F0502020204030204" pitchFamily="34" charset="0"/>
                        </a:rPr>
                        <a:t>MMRS Config Set#</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MMRS Code Index</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Gap Size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MMRS Period with Gap</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29716916"/>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1 ~ 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0, 2, 3, 4, 5, 7</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128 ~ 142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44122533"/>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7 ~ 12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8, 9, 10, 11, 12, 15</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144 ~ 158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061872976"/>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13 ~ 18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16, 17, 18, 19, 21, 22</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160 ~ 172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8538131"/>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19 ~ 24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dirty="0">
                          <a:effectLst/>
                          <a:latin typeface="Calibri" panose="020F0502020204030204" pitchFamily="34" charset="0"/>
                          <a:cs typeface="Calibri" panose="020F0502020204030204" pitchFamily="34" charset="0"/>
                        </a:rPr>
                        <a:t>33</a:t>
                      </a:r>
                      <a:endParaRPr lang="en-US" sz="1200" dirty="0">
                        <a:effectLst/>
                        <a:latin typeface="Calibri" panose="020F0502020204030204" pitchFamily="34" charset="0"/>
                        <a:cs typeface="Calibri" panose="020F0502020204030204" pitchFamily="34" charset="0"/>
                      </a:endParaRPr>
                    </a:p>
                    <a:p>
                      <a:pPr>
                        <a:spcBef>
                          <a:spcPts val="300"/>
                        </a:spcBef>
                      </a:pPr>
                      <a:r>
                        <a:rPr lang="en-GB" sz="1200" dirty="0">
                          <a:effectLst/>
                          <a:latin typeface="Calibri" panose="020F0502020204030204" pitchFamily="34" charset="0"/>
                          <a:cs typeface="Calibri" panose="020F0502020204030204" pitchFamily="34" charset="0"/>
                        </a:rPr>
                        <a:t>Note-1</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23, 24, 25, 26, 28, 30</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174 ~ 188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167757291"/>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25 ~ 30</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31, 32, 33, 35, 36, 37</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190 ~ 202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644116841"/>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31 ~ 36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38, 39, 42, 43, 44, 45</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204 ~ 218</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572569"/>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37 ~ 42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46, 47, 49, 50, 51, 52</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 </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220 ~ 232</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82765438"/>
                  </a:ext>
                </a:extLst>
              </a:tr>
              <a:tr h="422770">
                <a:tc>
                  <a:txBody>
                    <a:bodyPr/>
                    <a:lstStyle/>
                    <a:p>
                      <a:pPr>
                        <a:spcBef>
                          <a:spcPts val="300"/>
                        </a:spcBef>
                      </a:pPr>
                      <a:r>
                        <a:rPr lang="en-GB" sz="1200">
                          <a:effectLst/>
                          <a:latin typeface="Calibri" panose="020F0502020204030204" pitchFamily="34" charset="0"/>
                          <a:cs typeface="Calibri" panose="020F0502020204030204" pitchFamily="34" charset="0"/>
                        </a:rPr>
                        <a:t>43 ~ 49</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33</a:t>
                      </a:r>
                      <a:endParaRPr lang="en-US" sz="1200">
                        <a:effectLst/>
                        <a:latin typeface="Calibri" panose="020F0502020204030204" pitchFamily="34" charset="0"/>
                        <a:cs typeface="Calibri" panose="020F0502020204030204" pitchFamily="34" charset="0"/>
                      </a:endParaRPr>
                    </a:p>
                    <a:p>
                      <a:pPr>
                        <a:spcBef>
                          <a:spcPts val="300"/>
                        </a:spcBef>
                      </a:pPr>
                      <a:r>
                        <a:rPr lang="en-GB" sz="1200">
                          <a:effectLst/>
                          <a:latin typeface="Calibri" panose="020F0502020204030204" pitchFamily="34" charset="0"/>
                          <a:cs typeface="Calibri" panose="020F0502020204030204" pitchFamily="34" charset="0"/>
                        </a:rPr>
                        <a:t>Note-1</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54, 56, 57, 58, 59, 61, 64</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236 ~ 256</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spcBef>
                          <a:spcPts val="300"/>
                        </a:spcBef>
                      </a:pPr>
                      <a:r>
                        <a:rPr lang="en-GB" sz="1200">
                          <a:effectLst/>
                          <a:latin typeface="Calibri" panose="020F0502020204030204" pitchFamily="34" charset="0"/>
                          <a:cs typeface="Calibri" panose="020F0502020204030204" pitchFamily="34" charset="0"/>
                        </a:rPr>
                        <a:t>Note-2, Note-3</a:t>
                      </a:r>
                      <a:endParaRPr lang="en-US"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549043364"/>
                  </a:ext>
                </a:extLst>
              </a:tr>
              <a:tr h="742425">
                <a:tc gridSpan="5">
                  <a:txBody>
                    <a:bodyPr/>
                    <a:lstStyle/>
                    <a:p>
                      <a:r>
                        <a:rPr lang="en-GB" sz="1200" dirty="0">
                          <a:effectLst/>
                          <a:latin typeface="Calibri" panose="020F0502020204030204" pitchFamily="34" charset="0"/>
                          <a:cs typeface="Calibri" panose="020F0502020204030204" pitchFamily="34" charset="0"/>
                        </a:rPr>
                        <a:t>Note-1:  each one of the 16 MMRS codes can be used in this table. One particular one is picked to facilitate inter-op. Note-2:  all the sequence periods are coprime with {31, 91, 127}</a:t>
                      </a:r>
                      <a:endParaRPr lang="en-US" sz="1200" dirty="0">
                        <a:effectLst/>
                        <a:latin typeface="Calibri" panose="020F0502020204030204" pitchFamily="34" charset="0"/>
                        <a:cs typeface="Calibri" panose="020F0502020204030204" pitchFamily="34" charset="0"/>
                      </a:endParaRPr>
                    </a:p>
                    <a:p>
                      <a:r>
                        <a:rPr lang="en-GB" sz="1200" dirty="0">
                          <a:effectLst/>
                          <a:latin typeface="Calibri" panose="020F0502020204030204" pitchFamily="34" charset="0"/>
                          <a:cs typeface="Calibri" panose="020F0502020204030204" pitchFamily="34" charset="0"/>
                        </a:rPr>
                        <a:t>Note-3:  a larger gap size enables higher energy efficiency</a:t>
                      </a:r>
                      <a:endParaRPr lang="en-US" sz="1200" dirty="0">
                        <a:effectLst/>
                        <a:latin typeface="Calibri" panose="020F0502020204030204" pitchFamily="34" charset="0"/>
                        <a:cs typeface="Calibri" panose="020F0502020204030204" pitchFamily="34" charset="0"/>
                      </a:endParaRPr>
                    </a:p>
                    <a:p>
                      <a:r>
                        <a:rPr lang="en-GB" sz="1200" dirty="0">
                          <a:effectLst/>
                          <a:latin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1427529"/>
                  </a:ext>
                </a:extLst>
              </a:tr>
            </a:tbl>
          </a:graphicData>
        </a:graphic>
      </p:graphicFrame>
    </p:spTree>
    <p:extLst>
      <p:ext uri="{BB962C8B-B14F-4D97-AF65-F5344CB8AC3E}">
        <p14:creationId xmlns:p14="http://schemas.microsoft.com/office/powerpoint/2010/main" val="249687384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27257</TotalTime>
  <Words>1432</Words>
  <Application>Microsoft Macintosh PowerPoint</Application>
  <PresentationFormat>On-screen Show (4:3)</PresentationFormat>
  <Paragraphs>383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Helvetica</vt:lpstr>
      <vt:lpstr>Times New Roman</vt:lpstr>
      <vt:lpstr>Office Theme</vt:lpstr>
      <vt:lpstr>PowerPoint Presentation</vt:lpstr>
      <vt:lpstr>PowerPoint Presentation</vt:lpstr>
      <vt:lpstr>Illustration of MMS Packet</vt:lpstr>
      <vt:lpstr>Ingredients on Table: NB Config #</vt:lpstr>
      <vt:lpstr>Ingredients on Table: UWR SHR</vt:lpstr>
      <vt:lpstr>Ingredients on Table: MMRS Idx, MMRS Gap, N_MSR, Number of RSFs </vt:lpstr>
      <vt:lpstr>Ingredients on Table: STS Segment Length, Number of RIFs</vt:lpstr>
      <vt:lpstr>1. MMRS Configurations RSF PSD vs MMRS Gap Size</vt:lpstr>
      <vt:lpstr>MMRS Configurations</vt:lpstr>
      <vt:lpstr>2. NBA-UWB RSF-Only MMS</vt:lpstr>
      <vt:lpstr>NBA-UWB RSF-Only MMS</vt:lpstr>
      <vt:lpstr>3. NBA-UWB Mixed MMS</vt:lpstr>
      <vt:lpstr>NBA-UWB Mixed MMS</vt:lpstr>
      <vt:lpstr>4. UWB-Only MMS</vt:lpstr>
      <vt:lpstr>UWB-Only MMS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Ersen Ekrem</dc:creator>
  <cp:keywords/>
  <dc:description>&lt;doc#&gt;</dc:description>
  <cp:lastModifiedBy>Xiliang Luo</cp:lastModifiedBy>
  <cp:revision>1330</cp:revision>
  <cp:lastPrinted>1998-02-10T13:28:06Z</cp:lastPrinted>
  <dcterms:created xsi:type="dcterms:W3CDTF">2021-07-16T20:39:58Z</dcterms:created>
  <dcterms:modified xsi:type="dcterms:W3CDTF">2023-03-10T18:49:07Z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ies>
</file>