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bookmarkIdSeed="2">
  <p:sldMasterIdLst>
    <p:sldMasterId id="2147483648" r:id="rId1"/>
  </p:sldMasterIdLst>
  <p:notesMasterIdLst>
    <p:notesMasterId r:id="rId14"/>
  </p:notesMasterIdLst>
  <p:handoutMasterIdLst>
    <p:handoutMasterId r:id="rId15"/>
  </p:handoutMasterIdLst>
  <p:sldIdLst>
    <p:sldId id="408" r:id="rId2"/>
    <p:sldId id="409" r:id="rId3"/>
    <p:sldId id="410" r:id="rId4"/>
    <p:sldId id="419" r:id="rId5"/>
    <p:sldId id="407" r:id="rId6"/>
    <p:sldId id="420" r:id="rId7"/>
    <p:sldId id="413" r:id="rId8"/>
    <p:sldId id="418" r:id="rId9"/>
    <p:sldId id="415" r:id="rId10"/>
    <p:sldId id="417" r:id="rId11"/>
    <p:sldId id="411" r:id="rId12"/>
    <p:sldId id="416" r:id="rId1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userDrawn="1">
          <p15:clr>
            <a:srgbClr val="A4A3A4"/>
          </p15:clr>
        </p15:guide>
        <p15:guide id="2" pos="2184"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作者" initials="A" lastIdx="0" clrIdx="6"/>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B14F"/>
    <a:srgbClr val="26D5BC"/>
    <a:srgbClr val="BED8EF"/>
    <a:srgbClr val="6F2AA1"/>
    <a:srgbClr val="FFFFFF"/>
    <a:srgbClr val="59595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C083E6E3-FA7D-4D7B-A595-EF9225AFEA82}" styleName="浅色样式 1 - 强调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F5AB1C69-6EDB-4FF4-983F-18BD219EF322}" styleName="中度样式 2 - 强调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8799B23B-EC83-4686-B30A-512413B5E67A}" styleName="浅色样式 3 - 强调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405" autoAdjust="0"/>
    <p:restoredTop sz="95156" autoAdjust="0"/>
  </p:normalViewPr>
  <p:slideViewPr>
    <p:cSldViewPr>
      <p:cViewPr varScale="1">
        <p:scale>
          <a:sx n="72" d="100"/>
          <a:sy n="72" d="100"/>
        </p:scale>
        <p:origin x="888" y="3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howGuides="1">
      <p:cViewPr varScale="1">
        <p:scale>
          <a:sx n="87" d="100"/>
          <a:sy n="87" d="100"/>
        </p:scale>
        <p:origin x="3822" y="96"/>
      </p:cViewPr>
      <p:guideLst>
        <p:guide orient="horz" pos="2923"/>
        <p:guide pos="218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5081"/>
            <a:ext cx="230981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&lt;November 2021&gt;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dirty="0"/>
              <a:t>&lt;</a:t>
            </a:r>
            <a:r>
              <a:rPr lang="en-US" altLang="en-US" dirty="0" err="1"/>
              <a:t>Xiaohui</a:t>
            </a:r>
            <a:r>
              <a:rPr lang="en-US" altLang="en-US" dirty="0"/>
              <a:t> Peng&gt;, &lt;Huawei&gt;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CCBA9A43-F75F-447A-8B31-62323A831A83}"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395210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dirty="0"/>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954B88C7-B19C-4B0E-BE72-ED637AA66BF1}"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151255088"/>
      </p:ext>
    </p:extLst>
  </p:cSld>
  <p:clrMap bg1="lt1" tx1="dk1" bg2="lt2" tx2="dk2" accent1="accent1" accent2="accent2" accent3="accent3" accent4="accent4" accent5="accent5" accent6="accent6" hlink="hlink" folHlink="folHlink"/>
  <p:hf hdr="0"/>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4FDF47AF-7F27-47A2-AC95-1B734D852285}"/>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dirty="0">
                <a:ea typeface="Arial Unicode MS" pitchFamily="34" charset="-128"/>
              </a:rPr>
              <a:t>07/12/10</a:t>
            </a:r>
          </a:p>
        </p:txBody>
      </p:sp>
      <p:sp>
        <p:nvSpPr>
          <p:cNvPr id="5123" name="Rectangle 11">
            <a:extLst>
              <a:ext uri="{FF2B5EF4-FFF2-40B4-BE49-F238E27FC236}">
                <a16:creationId xmlns:a16="http://schemas.microsoft.com/office/drawing/2014/main" id="{E7A312FD-48BA-4567-B1F3-7520CA98CA17}"/>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dirty="0"/>
              <a:t>Page </a:t>
            </a:r>
            <a:fld id="{2A02BA22-F607-40B6-B650-89B025089CA0}" type="slidenum">
              <a:rPr lang="en-US" altLang="en-US" sz="2400" smtClean="0"/>
              <a:pPr>
                <a:spcBef>
                  <a:spcPct val="0"/>
                </a:spcBef>
                <a:buClrTx/>
                <a:buFontTx/>
                <a:buNone/>
              </a:pPr>
              <a:t>1</a:t>
            </a:fld>
            <a:endParaRPr lang="en-US" altLang="en-US" sz="2400" dirty="0"/>
          </a:p>
        </p:txBody>
      </p:sp>
      <p:sp>
        <p:nvSpPr>
          <p:cNvPr id="5124" name="Text Box 1">
            <a:extLst>
              <a:ext uri="{FF2B5EF4-FFF2-40B4-BE49-F238E27FC236}">
                <a16:creationId xmlns:a16="http://schemas.microsoft.com/office/drawing/2014/main" id="{C0042731-F3F6-4A64-81A0-A6EDF2F792BF}"/>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dirty="0"/>
              <a:t>Jul 12, 2010</a:t>
            </a:r>
          </a:p>
        </p:txBody>
      </p:sp>
      <p:sp>
        <p:nvSpPr>
          <p:cNvPr id="5125" name="Text Box 2">
            <a:extLst>
              <a:ext uri="{FF2B5EF4-FFF2-40B4-BE49-F238E27FC236}">
                <a16:creationId xmlns:a16="http://schemas.microsoft.com/office/drawing/2014/main" id="{15A48728-99FA-4FFC-99DB-2BCCC7484781}"/>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dirty="0"/>
              <a:t>Page </a:t>
            </a:r>
            <a:fld id="{B08E7645-705B-4ADD-B5B6-F7EFEFDE2AD9}" type="slidenum">
              <a:rPr lang="en-US" altLang="en-US"/>
              <a:pPr algn="r" eaLnBrk="1" hangingPunct="1">
                <a:spcBef>
                  <a:spcPct val="0"/>
                </a:spcBef>
                <a:buClrTx/>
                <a:buFontTx/>
                <a:buNone/>
              </a:pPr>
              <a:t>1</a:t>
            </a:fld>
            <a:endParaRPr lang="en-US" altLang="en-US" dirty="0"/>
          </a:p>
        </p:txBody>
      </p:sp>
      <p:sp>
        <p:nvSpPr>
          <p:cNvPr id="5126" name="Text Box 3">
            <a:extLst>
              <a:ext uri="{FF2B5EF4-FFF2-40B4-BE49-F238E27FC236}">
                <a16:creationId xmlns:a16="http://schemas.microsoft.com/office/drawing/2014/main" id="{40B3C9E2-901C-4E2D-9196-A5D26B960683}"/>
              </a:ext>
            </a:extLst>
          </p:cNvPr>
          <p:cNvSpPr>
            <a:spLocks noGrp="1" noRot="1" noChangeAspect="1" noChangeArrowheads="1" noTextEdit="1"/>
          </p:cNvSpPr>
          <p:nvPr>
            <p:ph type="sldImg"/>
          </p:nvPr>
        </p:nvSpPr>
        <p:spPr>
          <a:xfrm>
            <a:off x="1130300" y="698500"/>
            <a:ext cx="4602163" cy="3451225"/>
          </a:xfrm>
          <a:solidFill>
            <a:srgbClr val="FFFFFF"/>
          </a:solidFill>
          <a:ln/>
        </p:spPr>
      </p:sp>
      <p:sp>
        <p:nvSpPr>
          <p:cNvPr id="5127" name="Text Box 4">
            <a:extLst>
              <a:ext uri="{FF2B5EF4-FFF2-40B4-BE49-F238E27FC236}">
                <a16:creationId xmlns:a16="http://schemas.microsoft.com/office/drawing/2014/main" id="{9444E41B-0F32-4A16-9E20-D6DFD1D90FA5}"/>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dirty="0">
              <a:latin typeface="Times New Roman" panose="02020603050405020304" pitchFamily="18" charset="0"/>
            </a:endParaRPr>
          </a:p>
        </p:txBody>
      </p:sp>
    </p:spTree>
    <p:extLst>
      <p:ext uri="{BB962C8B-B14F-4D97-AF65-F5344CB8AC3E}">
        <p14:creationId xmlns:p14="http://schemas.microsoft.com/office/powerpoint/2010/main" val="122638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r>
              <a:rPr lang="en-US" altLang="zh-CN" dirty="0"/>
              <a:t>Feb 2022</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dirty="0" err="1"/>
              <a:t>Xiaohui</a:t>
            </a:r>
            <a:r>
              <a:rPr lang="en-US" altLang="en-US" dirty="0"/>
              <a:t> Peng, Huawei</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4EF2733A-7873-4D87-9B81-5F5F3E4A4D35}" type="slidenum">
              <a:rPr lang="en-US" altLang="en-US"/>
              <a:pPr/>
              <a:t>‹#›</a:t>
            </a:fld>
            <a:endParaRPr lang="en-US" altLang="en-US"/>
          </a:p>
        </p:txBody>
      </p:sp>
    </p:spTree>
    <p:extLst>
      <p:ext uri="{BB962C8B-B14F-4D97-AF65-F5344CB8AC3E}">
        <p14:creationId xmlns:p14="http://schemas.microsoft.com/office/powerpoint/2010/main" val="1670321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zh-CN"/>
              <a:t>November 2021</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a:t>Xiaohui Peng, Huawei</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FF325E13-D3B1-41EE-AB0C-BDEADE89260B}" type="slidenum">
              <a:rPr lang="en-US" altLang="en-US"/>
              <a:pPr/>
              <a:t>‹#›</a:t>
            </a:fld>
            <a:endParaRPr lang="en-US" altLang="en-US"/>
          </a:p>
        </p:txBody>
      </p:sp>
    </p:spTree>
    <p:extLst>
      <p:ext uri="{BB962C8B-B14F-4D97-AF65-F5344CB8AC3E}">
        <p14:creationId xmlns:p14="http://schemas.microsoft.com/office/powerpoint/2010/main" val="38782880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zh-CN"/>
              <a:t>November 2021</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a:t>Xiaohui Peng, Huawei</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77248A51-4F7C-4153-9699-F6BF9FC30F5C}" type="slidenum">
              <a:rPr lang="en-US" altLang="en-US"/>
              <a:pPr/>
              <a:t>‹#›</a:t>
            </a:fld>
            <a:endParaRPr lang="en-US" altLang="en-US"/>
          </a:p>
        </p:txBody>
      </p:sp>
    </p:spTree>
    <p:extLst>
      <p:ext uri="{BB962C8B-B14F-4D97-AF65-F5344CB8AC3E}">
        <p14:creationId xmlns:p14="http://schemas.microsoft.com/office/powerpoint/2010/main" val="27619328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zh-CN" dirty="0"/>
              <a:t>September 2021</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dirty="0"/>
              <a:t>Bin Qian, Chenchen Liu, Huawei</a:t>
            </a:r>
          </a:p>
        </p:txBody>
      </p:sp>
      <p:sp>
        <p:nvSpPr>
          <p:cNvPr id="6" name="Slide Number Placeholder 5"/>
          <p:cNvSpPr>
            <a:spLocks noGrp="1"/>
          </p:cNvSpPr>
          <p:nvPr>
            <p:ph type="sldNum" sz="quarter" idx="12"/>
          </p:nvPr>
        </p:nvSpPr>
        <p:spPr/>
        <p:txBody>
          <a:bodyPr/>
          <a:lstStyle>
            <a:lvl1pPr>
              <a:defRPr/>
            </a:lvl1pPr>
          </a:lstStyle>
          <a:p>
            <a:r>
              <a:rPr lang="en-US" altLang="en-US" dirty="0"/>
              <a:t>Slide </a:t>
            </a:r>
            <a:fld id="{7FFA85FD-E192-4C2D-9860-28C59D48001D}" type="slidenum">
              <a:rPr lang="en-US" altLang="en-US"/>
              <a:pPr/>
              <a:t>‹#›</a:t>
            </a:fld>
            <a:endParaRPr lang="en-US" altLang="en-US" dirty="0"/>
          </a:p>
        </p:txBody>
      </p:sp>
    </p:spTree>
    <p:extLst>
      <p:ext uri="{BB962C8B-B14F-4D97-AF65-F5344CB8AC3E}">
        <p14:creationId xmlns:p14="http://schemas.microsoft.com/office/powerpoint/2010/main" val="29460412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r>
              <a:rPr lang="en-US" altLang="zh-CN" dirty="0"/>
              <a:t>November 2021</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a:t>Xiaohui Peng, Huawei</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8076CA46-368E-45B2-88E4-FE21628E599F}" type="slidenum">
              <a:rPr lang="en-US" altLang="en-US"/>
              <a:pPr/>
              <a:t>‹#›</a:t>
            </a:fld>
            <a:endParaRPr lang="en-US" altLang="en-US"/>
          </a:p>
        </p:txBody>
      </p:sp>
    </p:spTree>
    <p:extLst>
      <p:ext uri="{BB962C8B-B14F-4D97-AF65-F5344CB8AC3E}">
        <p14:creationId xmlns:p14="http://schemas.microsoft.com/office/powerpoint/2010/main" val="23048865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r>
              <a:rPr lang="en-US" altLang="zh-CN"/>
              <a:t>November 2021</a:t>
            </a:r>
            <a:endParaRPr lang="en-US" altLang="en-US"/>
          </a:p>
        </p:txBody>
      </p:sp>
      <p:sp>
        <p:nvSpPr>
          <p:cNvPr id="6" name="Footer Placeholder 5"/>
          <p:cNvSpPr>
            <a:spLocks noGrp="1"/>
          </p:cNvSpPr>
          <p:nvPr>
            <p:ph type="ftr" sz="quarter" idx="11"/>
          </p:nvPr>
        </p:nvSpPr>
        <p:spPr/>
        <p:txBody>
          <a:bodyPr/>
          <a:lstStyle>
            <a:lvl1pPr>
              <a:defRPr/>
            </a:lvl1pPr>
          </a:lstStyle>
          <a:p>
            <a:r>
              <a:rPr lang="en-US" altLang="en-US"/>
              <a:t>Xiaohui Peng, Huawei</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BFE76D7C-B58F-4F71-803D-2003B07B78A2}" type="slidenum">
              <a:rPr lang="en-US" altLang="en-US"/>
              <a:pPr/>
              <a:t>‹#›</a:t>
            </a:fld>
            <a:endParaRPr lang="en-US" altLang="en-US"/>
          </a:p>
        </p:txBody>
      </p:sp>
    </p:spTree>
    <p:extLst>
      <p:ext uri="{BB962C8B-B14F-4D97-AF65-F5344CB8AC3E}">
        <p14:creationId xmlns:p14="http://schemas.microsoft.com/office/powerpoint/2010/main" val="27206472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r>
              <a:rPr lang="en-US" altLang="zh-CN"/>
              <a:t>November 2021</a:t>
            </a:r>
            <a:endParaRPr lang="en-US" altLang="en-US"/>
          </a:p>
        </p:txBody>
      </p:sp>
      <p:sp>
        <p:nvSpPr>
          <p:cNvPr id="8" name="Footer Placeholder 7"/>
          <p:cNvSpPr>
            <a:spLocks noGrp="1"/>
          </p:cNvSpPr>
          <p:nvPr>
            <p:ph type="ftr" sz="quarter" idx="11"/>
          </p:nvPr>
        </p:nvSpPr>
        <p:spPr/>
        <p:txBody>
          <a:bodyPr/>
          <a:lstStyle>
            <a:lvl1pPr>
              <a:defRPr/>
            </a:lvl1pPr>
          </a:lstStyle>
          <a:p>
            <a:r>
              <a:rPr lang="en-US" altLang="en-US"/>
              <a:t>Xiaohui Peng, Huawei</a:t>
            </a:r>
          </a:p>
        </p:txBody>
      </p:sp>
      <p:sp>
        <p:nvSpPr>
          <p:cNvPr id="9" name="Slide Number Placeholder 8"/>
          <p:cNvSpPr>
            <a:spLocks noGrp="1"/>
          </p:cNvSpPr>
          <p:nvPr>
            <p:ph type="sldNum" sz="quarter" idx="12"/>
          </p:nvPr>
        </p:nvSpPr>
        <p:spPr/>
        <p:txBody>
          <a:bodyPr/>
          <a:lstStyle>
            <a:lvl1pPr>
              <a:defRPr/>
            </a:lvl1pPr>
          </a:lstStyle>
          <a:p>
            <a:r>
              <a:rPr lang="en-US" altLang="en-US"/>
              <a:t>Slide </a:t>
            </a:r>
            <a:fld id="{3681BF77-6EB1-47C7-B002-47253239B1AA}" type="slidenum">
              <a:rPr lang="en-US" altLang="en-US"/>
              <a:pPr/>
              <a:t>‹#›</a:t>
            </a:fld>
            <a:endParaRPr lang="en-US" altLang="en-US"/>
          </a:p>
        </p:txBody>
      </p:sp>
    </p:spTree>
    <p:extLst>
      <p:ext uri="{BB962C8B-B14F-4D97-AF65-F5344CB8AC3E}">
        <p14:creationId xmlns:p14="http://schemas.microsoft.com/office/powerpoint/2010/main" val="1499847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r>
              <a:rPr lang="en-US" altLang="zh-CN"/>
              <a:t>November 2021</a:t>
            </a:r>
            <a:endParaRPr lang="en-US" altLang="en-US"/>
          </a:p>
        </p:txBody>
      </p:sp>
      <p:sp>
        <p:nvSpPr>
          <p:cNvPr id="4" name="Footer Placeholder 3"/>
          <p:cNvSpPr>
            <a:spLocks noGrp="1"/>
          </p:cNvSpPr>
          <p:nvPr>
            <p:ph type="ftr" sz="quarter" idx="11"/>
          </p:nvPr>
        </p:nvSpPr>
        <p:spPr/>
        <p:txBody>
          <a:bodyPr/>
          <a:lstStyle>
            <a:lvl1pPr>
              <a:defRPr/>
            </a:lvl1pPr>
          </a:lstStyle>
          <a:p>
            <a:r>
              <a:rPr lang="en-US" altLang="en-US"/>
              <a:t>Xiaohui Peng, Huawei</a:t>
            </a:r>
          </a:p>
        </p:txBody>
      </p:sp>
      <p:sp>
        <p:nvSpPr>
          <p:cNvPr id="5" name="Slide Number Placeholder 4"/>
          <p:cNvSpPr>
            <a:spLocks noGrp="1"/>
          </p:cNvSpPr>
          <p:nvPr>
            <p:ph type="sldNum" sz="quarter" idx="12"/>
          </p:nvPr>
        </p:nvSpPr>
        <p:spPr/>
        <p:txBody>
          <a:bodyPr/>
          <a:lstStyle>
            <a:lvl1pPr>
              <a:defRPr/>
            </a:lvl1pPr>
          </a:lstStyle>
          <a:p>
            <a:r>
              <a:rPr lang="en-US" altLang="en-US"/>
              <a:t>Slide </a:t>
            </a:r>
            <a:fld id="{CA3A8BFF-9C7C-44C4-9364-A9BB01D83082}" type="slidenum">
              <a:rPr lang="en-US" altLang="en-US"/>
              <a:pPr/>
              <a:t>‹#›</a:t>
            </a:fld>
            <a:endParaRPr lang="en-US" altLang="en-US"/>
          </a:p>
        </p:txBody>
      </p:sp>
    </p:spTree>
    <p:extLst>
      <p:ext uri="{BB962C8B-B14F-4D97-AF65-F5344CB8AC3E}">
        <p14:creationId xmlns:p14="http://schemas.microsoft.com/office/powerpoint/2010/main" val="31873601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ltLang="zh-CN" dirty="0"/>
              <a:t>Sep 2022</a:t>
            </a:r>
            <a:endParaRPr lang="en-US" altLang="en-US" dirty="0"/>
          </a:p>
        </p:txBody>
      </p:sp>
      <p:sp>
        <p:nvSpPr>
          <p:cNvPr id="3" name="Footer Placeholder 2"/>
          <p:cNvSpPr>
            <a:spLocks noGrp="1"/>
          </p:cNvSpPr>
          <p:nvPr>
            <p:ph type="ftr" sz="quarter" idx="11"/>
          </p:nvPr>
        </p:nvSpPr>
        <p:spPr/>
        <p:txBody>
          <a:bodyPr/>
          <a:lstStyle>
            <a:lvl1pPr>
              <a:defRPr/>
            </a:lvl1pPr>
          </a:lstStyle>
          <a:p>
            <a:r>
              <a:rPr lang="en-US" altLang="en-US" dirty="0"/>
              <a:t>Bin Qian, Chenchen Liu, Huawei</a:t>
            </a:r>
          </a:p>
        </p:txBody>
      </p:sp>
      <p:sp>
        <p:nvSpPr>
          <p:cNvPr id="4" name="Slide Number Placeholder 3"/>
          <p:cNvSpPr>
            <a:spLocks noGrp="1"/>
          </p:cNvSpPr>
          <p:nvPr>
            <p:ph type="sldNum" sz="quarter" idx="12"/>
          </p:nvPr>
        </p:nvSpPr>
        <p:spPr/>
        <p:txBody>
          <a:bodyPr/>
          <a:lstStyle>
            <a:lvl1pPr>
              <a:defRPr/>
            </a:lvl1pPr>
          </a:lstStyle>
          <a:p>
            <a:r>
              <a:rPr lang="en-US" altLang="en-US"/>
              <a:t>Slide </a:t>
            </a:r>
            <a:fld id="{77849D27-6DDF-4CEA-A842-3715DABEA1B1}" type="slidenum">
              <a:rPr lang="en-US" altLang="en-US"/>
              <a:pPr/>
              <a:t>‹#›</a:t>
            </a:fld>
            <a:endParaRPr lang="en-US" altLang="en-US"/>
          </a:p>
        </p:txBody>
      </p:sp>
    </p:spTree>
    <p:extLst>
      <p:ext uri="{BB962C8B-B14F-4D97-AF65-F5344CB8AC3E}">
        <p14:creationId xmlns:p14="http://schemas.microsoft.com/office/powerpoint/2010/main" val="13486218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ltLang="zh-CN"/>
              <a:t>November 2021</a:t>
            </a:r>
            <a:endParaRPr lang="en-US" altLang="en-US"/>
          </a:p>
        </p:txBody>
      </p:sp>
      <p:sp>
        <p:nvSpPr>
          <p:cNvPr id="6" name="Footer Placeholder 5"/>
          <p:cNvSpPr>
            <a:spLocks noGrp="1"/>
          </p:cNvSpPr>
          <p:nvPr>
            <p:ph type="ftr" sz="quarter" idx="11"/>
          </p:nvPr>
        </p:nvSpPr>
        <p:spPr/>
        <p:txBody>
          <a:bodyPr/>
          <a:lstStyle>
            <a:lvl1pPr>
              <a:defRPr/>
            </a:lvl1pPr>
          </a:lstStyle>
          <a:p>
            <a:r>
              <a:rPr lang="en-US" altLang="en-US"/>
              <a:t>Xiaohui Peng, Huawei</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E334093B-6B9D-4C48-B075-5513B2B936EC}" type="slidenum">
              <a:rPr lang="en-US" altLang="en-US"/>
              <a:pPr/>
              <a:t>‹#›</a:t>
            </a:fld>
            <a:endParaRPr lang="en-US" altLang="en-US"/>
          </a:p>
        </p:txBody>
      </p:sp>
    </p:spTree>
    <p:extLst>
      <p:ext uri="{BB962C8B-B14F-4D97-AF65-F5344CB8AC3E}">
        <p14:creationId xmlns:p14="http://schemas.microsoft.com/office/powerpoint/2010/main" val="13295319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ltLang="zh-CN"/>
              <a:t>November 2021</a:t>
            </a:r>
            <a:endParaRPr lang="en-US" altLang="en-US"/>
          </a:p>
        </p:txBody>
      </p:sp>
      <p:sp>
        <p:nvSpPr>
          <p:cNvPr id="6" name="Footer Placeholder 5"/>
          <p:cNvSpPr>
            <a:spLocks noGrp="1"/>
          </p:cNvSpPr>
          <p:nvPr>
            <p:ph type="ftr" sz="quarter" idx="11"/>
          </p:nvPr>
        </p:nvSpPr>
        <p:spPr/>
        <p:txBody>
          <a:bodyPr/>
          <a:lstStyle>
            <a:lvl1pPr>
              <a:defRPr/>
            </a:lvl1pPr>
          </a:lstStyle>
          <a:p>
            <a:r>
              <a:rPr lang="en-US" altLang="en-US"/>
              <a:t>Xiaohui Peng, Huawei</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B8FF09C1-D547-44F6-8A3A-D3BD0F4915B0}" type="slidenum">
              <a:rPr lang="en-US" altLang="en-US"/>
              <a:pPr/>
              <a:t>‹#›</a:t>
            </a:fld>
            <a:endParaRPr lang="en-US" altLang="en-US"/>
          </a:p>
        </p:txBody>
      </p:sp>
    </p:spTree>
    <p:extLst>
      <p:ext uri="{BB962C8B-B14F-4D97-AF65-F5344CB8AC3E}">
        <p14:creationId xmlns:p14="http://schemas.microsoft.com/office/powerpoint/2010/main" val="37883323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zh-CN" dirty="0"/>
              <a:t>March 2023</a:t>
            </a:r>
            <a:endParaRPr lang="en-US" altLang="en-US"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a:t>Bin Qian, et. al, Huawei</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3A0C1D6-706E-4838-95A6-0943C43B1ADD}" type="slidenum">
              <a:rPr lang="en-US" altLang="en-US"/>
              <a:pPr/>
              <a:t>‹#›</a:t>
            </a:fld>
            <a:endParaRPr lang="en-US" altLang="en-US"/>
          </a:p>
        </p:txBody>
      </p:sp>
      <p:sp>
        <p:nvSpPr>
          <p:cNvPr id="1031" name="Rectangle 7"/>
          <p:cNvSpPr>
            <a:spLocks noChangeArrowheads="1"/>
          </p:cNvSpPr>
          <p:nvPr/>
        </p:nvSpPr>
        <p:spPr bwMode="auto">
          <a:xfrm>
            <a:off x="3131840" y="394156"/>
            <a:ext cx="532636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a:t>
            </a:r>
            <a:r>
              <a:rPr lang="en-US" altLang="en-US" sz="1400" b="1" baseline="0" dirty="0"/>
              <a:t> IEEE 15-</a:t>
            </a:r>
            <a:r>
              <a:rPr lang="en-US" altLang="zh-CN" sz="1400" b="1" baseline="0" dirty="0"/>
              <a:t>23</a:t>
            </a:r>
            <a:r>
              <a:rPr lang="en-US" altLang="en-US" sz="1400" b="1" baseline="0" dirty="0"/>
              <a:t>-0126-</a:t>
            </a:r>
            <a:r>
              <a:rPr lang="en-US" altLang="zh-CN" sz="1400" b="1" baseline="0" dirty="0"/>
              <a:t>01</a:t>
            </a:r>
            <a:r>
              <a:rPr lang="en-US" altLang="en-US" sz="1400" b="1" baseline="0" dirty="0"/>
              <a:t>-04ab</a:t>
            </a:r>
            <a:endParaRPr lang="en-US" alt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a:extLst>
              <a:ext uri="{FF2B5EF4-FFF2-40B4-BE49-F238E27FC236}">
                <a16:creationId xmlns:a16="http://schemas.microsoft.com/office/drawing/2014/main" id="{11B74706-8CE8-446F-ADD5-944A55CFBC25}"/>
              </a:ext>
            </a:extLst>
          </p:cNvPr>
          <p:cNvSpPr>
            <a:spLocks noChangeArrowheads="1"/>
          </p:cNvSpPr>
          <p:nvPr/>
        </p:nvSpPr>
        <p:spPr bwMode="auto">
          <a:xfrm>
            <a:off x="395536" y="908720"/>
            <a:ext cx="8424936" cy="4126387"/>
          </a:xfrm>
          <a:prstGeom prst="rect">
            <a:avLst/>
          </a:prstGeom>
          <a:noFill/>
          <a:ln>
            <a:noFill/>
          </a:ln>
          <a:effectLst/>
        </p:spPr>
        <p:txBody>
          <a:bodyPr wrap="square"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algn="just" eaLnBrk="1" hangingPunct="1">
              <a:spcBef>
                <a:spcPct val="0"/>
              </a:spcBef>
              <a:buClrTx/>
              <a:buFontTx/>
              <a:buNone/>
              <a:defRPr/>
            </a:pPr>
            <a:r>
              <a:rPr lang="en-US" altLang="en-US" sz="1800" b="1" u="sng" dirty="0">
                <a:effectLst>
                  <a:outerShdw blurRad="38100" dist="38100" dir="2700000" algn="tl">
                    <a:srgbClr val="C0C0C0"/>
                  </a:outerShdw>
                </a:effectLst>
                <a:latin typeface="+mj-lt"/>
              </a:rPr>
              <a:t>Project: IEEE P802.15 Working Group for Wireless Specialty Networks (WSN)</a:t>
            </a:r>
          </a:p>
          <a:p>
            <a:pPr algn="just" eaLnBrk="1" hangingPunct="1">
              <a:spcBef>
                <a:spcPct val="0"/>
              </a:spcBef>
              <a:buClrTx/>
              <a:buFontTx/>
              <a:buNone/>
              <a:defRPr/>
            </a:pPr>
            <a:endParaRPr lang="en-US" altLang="en-US" sz="2000" dirty="0">
              <a:latin typeface="+mj-lt"/>
            </a:endParaRPr>
          </a:p>
          <a:p>
            <a:pPr algn="just" eaLnBrk="1" hangingPunct="1">
              <a:spcBef>
                <a:spcPct val="0"/>
              </a:spcBef>
              <a:buClrTx/>
              <a:buFontTx/>
              <a:buNone/>
              <a:defRPr/>
            </a:pPr>
            <a:r>
              <a:rPr lang="en-US" altLang="en-US" sz="1600" b="1" dirty="0">
                <a:latin typeface="+mj-lt"/>
              </a:rPr>
              <a:t>Submission Title: Support of frequency stitching based sensing and sensing by proxy</a:t>
            </a:r>
          </a:p>
          <a:p>
            <a:pPr algn="just" eaLnBrk="1" hangingPunct="1">
              <a:spcBef>
                <a:spcPct val="0"/>
              </a:spcBef>
              <a:buClrTx/>
              <a:buFontTx/>
              <a:buNone/>
              <a:defRPr/>
            </a:pPr>
            <a:r>
              <a:rPr lang="en-US" altLang="en-US" sz="1600" b="1" dirty="0">
                <a:latin typeface="+mj-lt"/>
              </a:rPr>
              <a:t>Source:</a:t>
            </a:r>
            <a:r>
              <a:rPr lang="en-US" altLang="en-US" sz="1600" dirty="0">
                <a:latin typeface="+mj-lt"/>
              </a:rPr>
              <a:t> 	Bin Qian</a:t>
            </a:r>
            <a:r>
              <a:rPr lang="en-US" altLang="zh-CN" sz="1600" dirty="0">
                <a:latin typeface="+mj-lt"/>
              </a:rPr>
              <a:t>, </a:t>
            </a:r>
            <a:r>
              <a:rPr lang="en-US" altLang="en-US" sz="1600" dirty="0">
                <a:latin typeface="+mj-lt"/>
              </a:rPr>
              <a:t>Chenchen Liu,</a:t>
            </a:r>
            <a:r>
              <a:rPr lang="en-US" altLang="zh-CN" sz="1600" dirty="0">
                <a:latin typeface="+mj-lt"/>
              </a:rPr>
              <a:t> </a:t>
            </a:r>
            <a:r>
              <a:rPr lang="en-US" altLang="zh-CN" sz="1600" dirty="0" err="1">
                <a:latin typeface="+mj-lt"/>
              </a:rPr>
              <a:t>Xiaohui</a:t>
            </a:r>
            <a:r>
              <a:rPr lang="en-US" altLang="zh-CN" sz="1600" dirty="0">
                <a:latin typeface="+mj-lt"/>
              </a:rPr>
              <a:t> Peng, </a:t>
            </a:r>
            <a:r>
              <a:rPr lang="en-US" altLang="en-US" sz="1600" dirty="0">
                <a:latin typeface="+mj-lt"/>
              </a:rPr>
              <a:t>Lei Huang, David </a:t>
            </a:r>
            <a:r>
              <a:rPr lang="en-US" altLang="en-US" sz="1600" dirty="0" err="1">
                <a:latin typeface="+mj-lt"/>
              </a:rPr>
              <a:t>Xun</a:t>
            </a:r>
            <a:r>
              <a:rPr lang="en-US" altLang="en-US" sz="1600" dirty="0">
                <a:latin typeface="+mj-lt"/>
              </a:rPr>
              <a:t> Yang (Huawei Technologies)</a:t>
            </a:r>
          </a:p>
          <a:p>
            <a:pPr algn="just" eaLnBrk="1" hangingPunct="1">
              <a:spcBef>
                <a:spcPct val="0"/>
              </a:spcBef>
              <a:buClrTx/>
              <a:buFontTx/>
              <a:buNone/>
              <a:defRPr/>
            </a:pPr>
            <a:r>
              <a:rPr lang="en-US" altLang="en-US" sz="1600" b="1" dirty="0">
                <a:latin typeface="+mj-lt"/>
              </a:rPr>
              <a:t>Address : </a:t>
            </a:r>
            <a:r>
              <a:rPr lang="en-US" altLang="en-US" sz="1600" dirty="0">
                <a:latin typeface="+mj-lt"/>
                <a:cs typeface="Times New Roman" panose="02020603050405020304" pitchFamily="18" charset="0"/>
              </a:rPr>
              <a:t>[</a:t>
            </a:r>
            <a:r>
              <a:rPr lang="en-US" altLang="en-US" sz="1600" dirty="0">
                <a:solidFill>
                  <a:schemeClr val="tx1"/>
                </a:solidFill>
                <a:latin typeface="+mj-lt"/>
                <a:cs typeface="Times New Roman" panose="02020603050405020304" pitchFamily="18" charset="0"/>
              </a:rPr>
              <a:t>Huawei </a:t>
            </a:r>
            <a:r>
              <a:rPr lang="en-US" altLang="en-US" sz="1600" dirty="0" err="1">
                <a:solidFill>
                  <a:schemeClr val="tx1"/>
                </a:solidFill>
                <a:latin typeface="+mj-lt"/>
                <a:cs typeface="Times New Roman" panose="02020603050405020304" pitchFamily="18" charset="0"/>
              </a:rPr>
              <a:t>Bantian</a:t>
            </a:r>
            <a:r>
              <a:rPr lang="en-US" altLang="en-US" sz="1600" dirty="0">
                <a:solidFill>
                  <a:schemeClr val="tx1"/>
                </a:solidFill>
                <a:latin typeface="+mj-lt"/>
                <a:cs typeface="Times New Roman" panose="02020603050405020304" pitchFamily="18" charset="0"/>
              </a:rPr>
              <a:t> Base, </a:t>
            </a:r>
            <a:r>
              <a:rPr lang="en-US" altLang="en-US" sz="1600" dirty="0" err="1">
                <a:solidFill>
                  <a:schemeClr val="tx1"/>
                </a:solidFill>
                <a:latin typeface="+mj-lt"/>
                <a:cs typeface="Times New Roman" panose="02020603050405020304" pitchFamily="18" charset="0"/>
              </a:rPr>
              <a:t>Longgang</a:t>
            </a:r>
            <a:r>
              <a:rPr lang="en-US" altLang="en-US" sz="1600" dirty="0">
                <a:solidFill>
                  <a:schemeClr val="tx1"/>
                </a:solidFill>
                <a:latin typeface="+mj-lt"/>
                <a:cs typeface="Times New Roman" panose="02020603050405020304" pitchFamily="18" charset="0"/>
              </a:rPr>
              <a:t> District, Shenzhen, 518129 China]</a:t>
            </a:r>
          </a:p>
          <a:p>
            <a:pPr algn="just" eaLnBrk="1" hangingPunct="1">
              <a:spcBef>
                <a:spcPct val="0"/>
              </a:spcBef>
              <a:buClrTx/>
              <a:buFontTx/>
              <a:buNone/>
              <a:defRPr/>
            </a:pPr>
            <a:r>
              <a:rPr lang="en-US" altLang="en-US" sz="1600" b="1" dirty="0">
                <a:latin typeface="+mj-lt"/>
              </a:rPr>
              <a:t>E-Mail</a:t>
            </a:r>
            <a:r>
              <a:rPr lang="en-US" altLang="en-US" sz="1600" dirty="0">
                <a:latin typeface="+mj-lt"/>
              </a:rPr>
              <a:t>:    [qianbin14@huawei.com]	</a:t>
            </a:r>
          </a:p>
          <a:p>
            <a:pPr algn="just" eaLnBrk="1" hangingPunct="1">
              <a:spcBef>
                <a:spcPct val="0"/>
              </a:spcBef>
              <a:buClrTx/>
              <a:buFontTx/>
              <a:buNone/>
              <a:defRPr/>
            </a:pPr>
            <a:r>
              <a:rPr lang="en-US" altLang="en-US" sz="1600" b="1" dirty="0">
                <a:latin typeface="+mj-lt"/>
              </a:rPr>
              <a:t>Re:</a:t>
            </a:r>
            <a:r>
              <a:rPr lang="en-US" altLang="en-US" sz="1600" dirty="0">
                <a:latin typeface="+mj-lt"/>
              </a:rPr>
              <a:t> 	</a:t>
            </a:r>
            <a:r>
              <a:rPr lang="en-US" altLang="en-US" sz="1600" b="1" dirty="0">
                <a:solidFill>
                  <a:srgbClr val="FF0000"/>
                </a:solidFill>
                <a:latin typeface="+mj-lt"/>
              </a:rPr>
              <a:t>Task Group 4ab: UWB Next Generation for 802.15.4</a:t>
            </a:r>
          </a:p>
          <a:p>
            <a:pPr algn="just" eaLnBrk="1" hangingPunct="1">
              <a:spcBef>
                <a:spcPct val="0"/>
              </a:spcBef>
              <a:buClrTx/>
              <a:defRPr/>
            </a:pPr>
            <a:r>
              <a:rPr lang="en-US" altLang="en-US" sz="1600" b="1" dirty="0">
                <a:latin typeface="+mj-lt"/>
              </a:rPr>
              <a:t>Abstract: </a:t>
            </a:r>
            <a:r>
              <a:rPr lang="en-US" altLang="en-US" sz="1600" dirty="0">
                <a:solidFill>
                  <a:srgbClr val="FF0000"/>
                </a:solidFill>
                <a:latin typeface="+mj-lt"/>
              </a:rPr>
              <a:t> </a:t>
            </a:r>
            <a:r>
              <a:rPr lang="en-US" altLang="en-US" sz="1600" dirty="0">
                <a:solidFill>
                  <a:schemeClr val="tx1"/>
                </a:solidFill>
                <a:latin typeface="+mj-lt"/>
                <a:cs typeface="Times New Roman" panose="02020603050405020304" pitchFamily="18" charset="0"/>
              </a:rPr>
              <a:t>[UWB, sensing, messages</a:t>
            </a:r>
            <a:r>
              <a:rPr lang="en-US" altLang="en-US" sz="1600" dirty="0">
                <a:solidFill>
                  <a:schemeClr val="tx2"/>
                </a:solidFill>
                <a:latin typeface="+mj-lt"/>
                <a:cs typeface="Times New Roman" panose="02020603050405020304" pitchFamily="18" charset="0"/>
              </a:rPr>
              <a:t>]</a:t>
            </a:r>
          </a:p>
          <a:p>
            <a:pPr algn="just" eaLnBrk="1" hangingPunct="1">
              <a:spcBef>
                <a:spcPct val="0"/>
              </a:spcBef>
              <a:buClrTx/>
              <a:buFontTx/>
              <a:buNone/>
              <a:defRPr/>
            </a:pPr>
            <a:r>
              <a:rPr lang="en-US" altLang="en-US" sz="1600" b="1" dirty="0">
                <a:latin typeface="+mj-lt"/>
              </a:rPr>
              <a:t>Purpose: </a:t>
            </a:r>
            <a:r>
              <a:rPr lang="en-US" altLang="en-US" sz="1600" dirty="0">
                <a:latin typeface="+mj-lt"/>
              </a:rPr>
              <a:t> </a:t>
            </a:r>
          </a:p>
          <a:p>
            <a:pPr algn="just" eaLnBrk="1" hangingPunct="1">
              <a:spcBef>
                <a:spcPct val="0"/>
              </a:spcBef>
              <a:buClrTx/>
              <a:buFontTx/>
              <a:buNone/>
              <a:defRPr/>
            </a:pPr>
            <a:r>
              <a:rPr lang="en-US" altLang="en-US" sz="1600" b="1" dirty="0">
                <a:latin typeface="+mj-lt"/>
              </a:rPr>
              <a:t>Notice:</a:t>
            </a:r>
            <a:r>
              <a:rPr lang="en-US" altLang="en-US" sz="1600" dirty="0">
                <a:latin typeface="+mj-lt"/>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eaLnBrk="1" hangingPunct="1">
              <a:spcBef>
                <a:spcPct val="0"/>
              </a:spcBef>
              <a:buClrTx/>
              <a:buFontTx/>
              <a:buNone/>
              <a:defRPr/>
            </a:pPr>
            <a:r>
              <a:rPr lang="en-US" altLang="en-US" sz="1600" b="1" dirty="0">
                <a:latin typeface="+mj-lt"/>
              </a:rPr>
              <a:t>Release:</a:t>
            </a:r>
            <a:r>
              <a:rPr lang="en-US" altLang="en-US" sz="1600" dirty="0">
                <a:latin typeface="+mj-lt"/>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3247613316"/>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r>
              <a:rPr lang="en-US" altLang="zh-CN" dirty="0"/>
              <a:t>March 2023</a:t>
            </a:r>
            <a:endParaRPr lang="en-US" altLang="en-US" dirty="0"/>
          </a:p>
        </p:txBody>
      </p:sp>
      <p:sp>
        <p:nvSpPr>
          <p:cNvPr id="5" name="页脚占位符 4"/>
          <p:cNvSpPr>
            <a:spLocks noGrp="1"/>
          </p:cNvSpPr>
          <p:nvPr>
            <p:ph type="ftr" sz="quarter" idx="11"/>
          </p:nvPr>
        </p:nvSpPr>
        <p:spPr/>
        <p:txBody>
          <a:bodyPr/>
          <a:lstStyle/>
          <a:p>
            <a:r>
              <a:rPr lang="en-US" altLang="en-US" dirty="0"/>
              <a:t>Bin Qian, Huawei</a:t>
            </a:r>
          </a:p>
        </p:txBody>
      </p:sp>
      <p:sp>
        <p:nvSpPr>
          <p:cNvPr id="6" name="灯片编号占位符 5"/>
          <p:cNvSpPr>
            <a:spLocks noGrp="1"/>
          </p:cNvSpPr>
          <p:nvPr>
            <p:ph type="sldNum" sz="quarter" idx="12"/>
          </p:nvPr>
        </p:nvSpPr>
        <p:spPr/>
        <p:txBody>
          <a:bodyPr/>
          <a:lstStyle/>
          <a:p>
            <a:r>
              <a:rPr lang="en-US" altLang="en-US"/>
              <a:t>Slide </a:t>
            </a:r>
            <a:fld id="{7FFA85FD-E192-4C2D-9860-28C59D48001D}" type="slidenum">
              <a:rPr lang="en-US" altLang="en-US" smtClean="0"/>
              <a:pPr/>
              <a:t>10</a:t>
            </a:fld>
            <a:endParaRPr lang="en-US" altLang="en-US" dirty="0"/>
          </a:p>
        </p:txBody>
      </p:sp>
      <p:sp>
        <p:nvSpPr>
          <p:cNvPr id="7" name="标题 1"/>
          <p:cNvSpPr>
            <a:spLocks noGrp="1"/>
          </p:cNvSpPr>
          <p:nvPr>
            <p:ph type="title"/>
          </p:nvPr>
        </p:nvSpPr>
        <p:spPr>
          <a:xfrm>
            <a:off x="719079" y="634008"/>
            <a:ext cx="7772400" cy="1066800"/>
          </a:xfrm>
        </p:spPr>
        <p:txBody>
          <a:bodyPr/>
          <a:lstStyle/>
          <a:p>
            <a:r>
              <a:rPr lang="en-US" altLang="zh-CN" sz="2600" dirty="0"/>
              <a:t>Messages in Proxy Mode</a:t>
            </a:r>
            <a:endParaRPr lang="zh-CN" altLang="en-US" sz="2600" dirty="0"/>
          </a:p>
        </p:txBody>
      </p:sp>
      <p:sp>
        <p:nvSpPr>
          <p:cNvPr id="8" name="内容占位符 2"/>
          <p:cNvSpPr>
            <a:spLocks noGrp="1"/>
          </p:cNvSpPr>
          <p:nvPr>
            <p:ph idx="1"/>
          </p:nvPr>
        </p:nvSpPr>
        <p:spPr>
          <a:xfrm>
            <a:off x="539552" y="1628800"/>
            <a:ext cx="7772400" cy="4608512"/>
          </a:xfrm>
        </p:spPr>
        <p:txBody>
          <a:bodyPr/>
          <a:lstStyle/>
          <a:p>
            <a:pPr>
              <a:lnSpc>
                <a:spcPct val="160000"/>
              </a:lnSpc>
              <a:buFont typeface="Wingdings" panose="05000000000000000000" pitchFamily="2" charset="2"/>
              <a:buChar char="n"/>
            </a:pPr>
            <a:r>
              <a:rPr lang="en-US" altLang="zh-CN" sz="1600" dirty="0">
                <a:latin typeface="+mj-lt"/>
              </a:rPr>
              <a:t>Sensing request message may include </a:t>
            </a:r>
          </a:p>
          <a:p>
            <a:pPr lvl="1">
              <a:lnSpc>
                <a:spcPct val="160000"/>
              </a:lnSpc>
              <a:buFont typeface="Wingdings" panose="05000000000000000000" pitchFamily="2" charset="2"/>
              <a:buChar char="Ø"/>
            </a:pPr>
            <a:r>
              <a:rPr lang="en-US" altLang="zh-CN" sz="1400" dirty="0">
                <a:latin typeface="+mj-lt"/>
              </a:rPr>
              <a:t>Address of the initiator. If the address of the recipient is same as the initiator address, the recipient is the initiator; otherwise, the recipient is the relay requesting device.</a:t>
            </a:r>
          </a:p>
          <a:p>
            <a:pPr lvl="1">
              <a:lnSpc>
                <a:spcPct val="160000"/>
              </a:lnSpc>
              <a:buFont typeface="Wingdings" panose="05000000000000000000" pitchFamily="2" charset="2"/>
              <a:buChar char="Ø"/>
            </a:pPr>
            <a:r>
              <a:rPr lang="en-US" altLang="zh-CN" sz="1400" dirty="0">
                <a:latin typeface="+mj-lt"/>
              </a:rPr>
              <a:t>Recommended responders involved in the proxy.</a:t>
            </a:r>
          </a:p>
          <a:p>
            <a:pPr lvl="1">
              <a:lnSpc>
                <a:spcPct val="160000"/>
              </a:lnSpc>
              <a:buFont typeface="Wingdings" panose="05000000000000000000" pitchFamily="2" charset="2"/>
              <a:buChar char="Ø"/>
            </a:pPr>
            <a:r>
              <a:rPr lang="en-US" altLang="zh-CN" sz="1400" dirty="0">
                <a:latin typeface="+mj-lt"/>
              </a:rPr>
              <a:t>Indication whether to feedback CIR data or the processed target information </a:t>
            </a:r>
          </a:p>
          <a:p>
            <a:pPr>
              <a:lnSpc>
                <a:spcPct val="160000"/>
              </a:lnSpc>
              <a:buFont typeface="Wingdings" panose="05000000000000000000" pitchFamily="2" charset="2"/>
              <a:buChar char="n"/>
            </a:pPr>
            <a:r>
              <a:rPr lang="en-US" altLang="zh-CN" sz="1600" dirty="0">
                <a:latin typeface="+mj-lt"/>
              </a:rPr>
              <a:t>SBP request status may include</a:t>
            </a:r>
          </a:p>
          <a:p>
            <a:pPr lvl="1">
              <a:lnSpc>
                <a:spcPct val="160000"/>
              </a:lnSpc>
              <a:buFont typeface="Wingdings" panose="05000000000000000000" pitchFamily="2" charset="2"/>
              <a:buChar char="Ø"/>
            </a:pPr>
            <a:r>
              <a:rPr lang="en-US" altLang="zh-CN" sz="1400" dirty="0">
                <a:latin typeface="+mj-lt"/>
              </a:rPr>
              <a:t>Success and use the recommended responders</a:t>
            </a:r>
          </a:p>
          <a:p>
            <a:pPr lvl="1">
              <a:lnSpc>
                <a:spcPct val="160000"/>
              </a:lnSpc>
              <a:buFont typeface="Wingdings" panose="05000000000000000000" pitchFamily="2" charset="2"/>
              <a:buChar char="Ø"/>
            </a:pPr>
            <a:r>
              <a:rPr lang="en-US" altLang="zh-CN" sz="1400" dirty="0">
                <a:latin typeface="+mj-lt"/>
              </a:rPr>
              <a:t>Success but not use the recommended responders</a:t>
            </a:r>
          </a:p>
          <a:p>
            <a:pPr lvl="1">
              <a:lnSpc>
                <a:spcPct val="160000"/>
              </a:lnSpc>
              <a:buFont typeface="Wingdings" panose="05000000000000000000" pitchFamily="2" charset="2"/>
              <a:buChar char="Ø"/>
            </a:pPr>
            <a:r>
              <a:rPr lang="en-US" altLang="zh-CN" sz="1400" dirty="0">
                <a:latin typeface="+mj-lt"/>
              </a:rPr>
              <a:t>Reject</a:t>
            </a:r>
          </a:p>
          <a:p>
            <a:pPr>
              <a:lnSpc>
                <a:spcPct val="160000"/>
              </a:lnSpc>
              <a:buFont typeface="Wingdings" panose="05000000000000000000" pitchFamily="2" charset="2"/>
              <a:buChar char="n"/>
            </a:pPr>
            <a:r>
              <a:rPr lang="en-US" altLang="zh-CN" sz="1600" dirty="0">
                <a:latin typeface="+mj-lt"/>
              </a:rPr>
              <a:t>The sensing control packet, the sensing packet, and the sensing measurement report are same as the non-proxy mode</a:t>
            </a:r>
          </a:p>
          <a:p>
            <a:pPr lvl="1">
              <a:lnSpc>
                <a:spcPct val="130000"/>
              </a:lnSpc>
              <a:buFont typeface="Wingdings" panose="05000000000000000000" pitchFamily="2" charset="2"/>
              <a:buChar char="Ø"/>
            </a:pPr>
            <a:endParaRPr lang="en-US" altLang="zh-CN" sz="1400" dirty="0">
              <a:latin typeface="+mj-lt"/>
            </a:endParaRPr>
          </a:p>
        </p:txBody>
      </p:sp>
    </p:spTree>
    <p:extLst>
      <p:ext uri="{BB962C8B-B14F-4D97-AF65-F5344CB8AC3E}">
        <p14:creationId xmlns:p14="http://schemas.microsoft.com/office/powerpoint/2010/main" val="14855535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r>
              <a:rPr lang="en-US" altLang="zh-CN" dirty="0"/>
              <a:t>March 2023</a:t>
            </a:r>
            <a:endParaRPr lang="en-US" altLang="en-US" dirty="0"/>
          </a:p>
        </p:txBody>
      </p:sp>
      <p:sp>
        <p:nvSpPr>
          <p:cNvPr id="5" name="页脚占位符 4"/>
          <p:cNvSpPr>
            <a:spLocks noGrp="1"/>
          </p:cNvSpPr>
          <p:nvPr>
            <p:ph type="ftr" sz="quarter" idx="11"/>
          </p:nvPr>
        </p:nvSpPr>
        <p:spPr/>
        <p:txBody>
          <a:bodyPr/>
          <a:lstStyle/>
          <a:p>
            <a:r>
              <a:rPr lang="en-US" altLang="en-US" dirty="0"/>
              <a:t>Bin Qian, Huawei</a:t>
            </a:r>
          </a:p>
        </p:txBody>
      </p:sp>
      <p:sp>
        <p:nvSpPr>
          <p:cNvPr id="6" name="灯片编号占位符 5"/>
          <p:cNvSpPr>
            <a:spLocks noGrp="1"/>
          </p:cNvSpPr>
          <p:nvPr>
            <p:ph type="sldNum" sz="quarter" idx="12"/>
          </p:nvPr>
        </p:nvSpPr>
        <p:spPr/>
        <p:txBody>
          <a:bodyPr/>
          <a:lstStyle/>
          <a:p>
            <a:r>
              <a:rPr lang="en-US" altLang="en-US"/>
              <a:t>Slide </a:t>
            </a:r>
            <a:fld id="{7FFA85FD-E192-4C2D-9860-28C59D48001D}" type="slidenum">
              <a:rPr lang="en-US" altLang="en-US" smtClean="0"/>
              <a:pPr/>
              <a:t>11</a:t>
            </a:fld>
            <a:endParaRPr lang="en-US" altLang="en-US" dirty="0"/>
          </a:p>
        </p:txBody>
      </p:sp>
      <p:sp>
        <p:nvSpPr>
          <p:cNvPr id="7" name="标题 1"/>
          <p:cNvSpPr>
            <a:spLocks noGrp="1"/>
          </p:cNvSpPr>
          <p:nvPr>
            <p:ph type="title"/>
          </p:nvPr>
        </p:nvSpPr>
        <p:spPr>
          <a:xfrm>
            <a:off x="685800" y="628701"/>
            <a:ext cx="7772400" cy="1066800"/>
          </a:xfrm>
        </p:spPr>
        <p:txBody>
          <a:bodyPr/>
          <a:lstStyle/>
          <a:p>
            <a:r>
              <a:rPr lang="en-US" altLang="zh-CN" sz="2600" dirty="0"/>
              <a:t>Reference</a:t>
            </a:r>
            <a:endParaRPr lang="zh-CN" altLang="en-US" sz="2600" dirty="0"/>
          </a:p>
        </p:txBody>
      </p:sp>
      <p:sp>
        <p:nvSpPr>
          <p:cNvPr id="8" name="内容占位符 2"/>
          <p:cNvSpPr>
            <a:spLocks noGrp="1"/>
          </p:cNvSpPr>
          <p:nvPr>
            <p:ph idx="1"/>
          </p:nvPr>
        </p:nvSpPr>
        <p:spPr>
          <a:xfrm>
            <a:off x="685800" y="1743512"/>
            <a:ext cx="7772400" cy="3888853"/>
          </a:xfrm>
        </p:spPr>
        <p:txBody>
          <a:bodyPr/>
          <a:lstStyle/>
          <a:p>
            <a:pPr marL="0" indent="0">
              <a:lnSpc>
                <a:spcPct val="140000"/>
              </a:lnSpc>
              <a:buNone/>
            </a:pPr>
            <a:r>
              <a:rPr lang="en-US" altLang="zh-CN" sz="1600" dirty="0">
                <a:latin typeface="+mj-lt"/>
              </a:rPr>
              <a:t>[1] IEEE 802.15/22-061r0, “Sensing Continued”</a:t>
            </a:r>
          </a:p>
          <a:p>
            <a:pPr marL="0" indent="0">
              <a:lnSpc>
                <a:spcPct val="140000"/>
              </a:lnSpc>
              <a:buNone/>
            </a:pPr>
            <a:r>
              <a:rPr lang="en-US" altLang="zh-CN" sz="1600" dirty="0">
                <a:latin typeface="+mj-lt"/>
              </a:rPr>
              <a:t>[2] IEEE 802.15/22-422r0, “UWB Sensing - Scheduling”</a:t>
            </a:r>
          </a:p>
          <a:p>
            <a:pPr marL="0" indent="0">
              <a:lnSpc>
                <a:spcPct val="140000"/>
              </a:lnSpc>
              <a:buNone/>
            </a:pPr>
            <a:r>
              <a:rPr lang="en-US" altLang="zh-CN" sz="1600" dirty="0">
                <a:latin typeface="+mj-lt"/>
              </a:rPr>
              <a:t>[3] IEEE 802.15/22-520r1, “Expanded HRP Channel Plan”</a:t>
            </a:r>
          </a:p>
          <a:p>
            <a:pPr marL="0" indent="0">
              <a:lnSpc>
                <a:spcPct val="140000"/>
              </a:lnSpc>
              <a:buNone/>
            </a:pPr>
            <a:r>
              <a:rPr lang="en-US" altLang="zh-CN" sz="1600" dirty="0">
                <a:latin typeface="+mj-lt"/>
              </a:rPr>
              <a:t>[4] IEEE 802.15/22-574r0, “Channels for Frequency Stitching”</a:t>
            </a:r>
          </a:p>
          <a:p>
            <a:pPr marL="0" indent="0">
              <a:lnSpc>
                <a:spcPct val="140000"/>
              </a:lnSpc>
              <a:buNone/>
            </a:pPr>
            <a:r>
              <a:rPr lang="en-US" altLang="zh-CN" sz="1600" dirty="0">
                <a:latin typeface="+mj-lt"/>
              </a:rPr>
              <a:t>[5] IEEE 802.15/23-010r0, “Updated Proposal on Channels for Frequency Stitching”</a:t>
            </a:r>
          </a:p>
          <a:p>
            <a:pPr marL="0" indent="0">
              <a:lnSpc>
                <a:spcPct val="140000"/>
              </a:lnSpc>
              <a:buNone/>
            </a:pPr>
            <a:r>
              <a:rPr lang="en-US" altLang="zh-CN" sz="1600" dirty="0">
                <a:latin typeface="+mj-lt"/>
              </a:rPr>
              <a:t>[6] IEEE 802.15/23-079r0, “Latest Consensus on UWB Sensing for 802.15.4ab”</a:t>
            </a:r>
          </a:p>
          <a:p>
            <a:pPr marL="0" indent="0">
              <a:lnSpc>
                <a:spcPct val="140000"/>
              </a:lnSpc>
              <a:buNone/>
            </a:pPr>
            <a:r>
              <a:rPr lang="en-US" altLang="zh-CN" sz="1600" dirty="0">
                <a:latin typeface="+mj-lt"/>
              </a:rPr>
              <a:t>[7] IEEE 802.15/23-136r0, “Control and Scheduling information for UWB Sensing”</a:t>
            </a:r>
          </a:p>
          <a:p>
            <a:pPr marL="0" indent="0">
              <a:lnSpc>
                <a:spcPct val="140000"/>
              </a:lnSpc>
              <a:buNone/>
            </a:pPr>
            <a:r>
              <a:rPr lang="en-US" altLang="zh-CN" sz="1600" dirty="0">
                <a:latin typeface="+mj-lt"/>
              </a:rPr>
              <a:t>[8] IEEE 802.15/22-538r2, “Proposal of Sensing Framework”</a:t>
            </a:r>
          </a:p>
          <a:p>
            <a:pPr>
              <a:lnSpc>
                <a:spcPct val="140000"/>
              </a:lnSpc>
              <a:buFont typeface="Wingdings" panose="05000000000000000000" pitchFamily="2" charset="2"/>
              <a:buChar char="n"/>
            </a:pPr>
            <a:endParaRPr lang="en-US" altLang="zh-CN" sz="1800" dirty="0">
              <a:latin typeface="+mj-lt"/>
            </a:endParaRPr>
          </a:p>
          <a:p>
            <a:pPr>
              <a:lnSpc>
                <a:spcPct val="140000"/>
              </a:lnSpc>
              <a:buFont typeface="Wingdings" panose="05000000000000000000" pitchFamily="2" charset="2"/>
              <a:buChar char="n"/>
            </a:pPr>
            <a:endParaRPr lang="en-US" altLang="zh-CN" sz="1800" dirty="0">
              <a:latin typeface="+mj-lt"/>
            </a:endParaRPr>
          </a:p>
        </p:txBody>
      </p:sp>
    </p:spTree>
    <p:extLst>
      <p:ext uri="{BB962C8B-B14F-4D97-AF65-F5344CB8AC3E}">
        <p14:creationId xmlns:p14="http://schemas.microsoft.com/office/powerpoint/2010/main" val="4988676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r>
              <a:rPr lang="en-US" altLang="zh-CN" dirty="0"/>
              <a:t>March 2023</a:t>
            </a:r>
            <a:endParaRPr lang="en-US" altLang="en-US" dirty="0"/>
          </a:p>
        </p:txBody>
      </p:sp>
      <p:sp>
        <p:nvSpPr>
          <p:cNvPr id="5" name="页脚占位符 4"/>
          <p:cNvSpPr>
            <a:spLocks noGrp="1"/>
          </p:cNvSpPr>
          <p:nvPr>
            <p:ph type="ftr" sz="quarter" idx="11"/>
          </p:nvPr>
        </p:nvSpPr>
        <p:spPr/>
        <p:txBody>
          <a:bodyPr/>
          <a:lstStyle/>
          <a:p>
            <a:r>
              <a:rPr lang="en-US" altLang="en-US" dirty="0"/>
              <a:t>Bin Qian, Huawei</a:t>
            </a:r>
          </a:p>
        </p:txBody>
      </p:sp>
      <p:sp>
        <p:nvSpPr>
          <p:cNvPr id="6" name="灯片编号占位符 5"/>
          <p:cNvSpPr>
            <a:spLocks noGrp="1"/>
          </p:cNvSpPr>
          <p:nvPr>
            <p:ph type="sldNum" sz="quarter" idx="12"/>
          </p:nvPr>
        </p:nvSpPr>
        <p:spPr/>
        <p:txBody>
          <a:bodyPr/>
          <a:lstStyle/>
          <a:p>
            <a:r>
              <a:rPr lang="en-US" altLang="en-US"/>
              <a:t>Slide </a:t>
            </a:r>
            <a:fld id="{7FFA85FD-E192-4C2D-9860-28C59D48001D}" type="slidenum">
              <a:rPr lang="en-US" altLang="en-US" smtClean="0"/>
              <a:pPr/>
              <a:t>12</a:t>
            </a:fld>
            <a:endParaRPr lang="en-US" altLang="en-US" dirty="0"/>
          </a:p>
        </p:txBody>
      </p:sp>
      <p:sp>
        <p:nvSpPr>
          <p:cNvPr id="7" name="标题 1"/>
          <p:cNvSpPr>
            <a:spLocks noGrp="1"/>
          </p:cNvSpPr>
          <p:nvPr>
            <p:ph type="title"/>
          </p:nvPr>
        </p:nvSpPr>
        <p:spPr>
          <a:xfrm>
            <a:off x="723900" y="2708920"/>
            <a:ext cx="7772400" cy="1066800"/>
          </a:xfrm>
        </p:spPr>
        <p:txBody>
          <a:bodyPr/>
          <a:lstStyle/>
          <a:p>
            <a:r>
              <a:rPr lang="en-US" altLang="zh-CN" dirty="0"/>
              <a:t>Thank You</a:t>
            </a:r>
            <a:endParaRPr lang="zh-CN" altLang="en-US" dirty="0"/>
          </a:p>
        </p:txBody>
      </p:sp>
    </p:spTree>
    <p:extLst>
      <p:ext uri="{BB962C8B-B14F-4D97-AF65-F5344CB8AC3E}">
        <p14:creationId xmlns:p14="http://schemas.microsoft.com/office/powerpoint/2010/main" val="35580285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88C1BCC9-89BA-47A0-A79D-AA3DA825104D}"/>
              </a:ext>
            </a:extLst>
          </p:cNvPr>
          <p:cNvSpPr>
            <a:spLocks noGrp="1"/>
          </p:cNvSpPr>
          <p:nvPr>
            <p:ph type="sldNum" idx="10"/>
          </p:nvPr>
        </p:nvSpPr>
        <p:spPr/>
        <p:txBody>
          <a:bodyPr/>
          <a:lstStyle/>
          <a:p>
            <a:pPr>
              <a:defRPr/>
            </a:pPr>
            <a:r>
              <a:rPr lang="en-US" altLang="en-US" dirty="0"/>
              <a:t>Slide </a:t>
            </a:r>
            <a:fld id="{5DD27314-9434-4B6F-80C2-AAC402118CDA}" type="slidenum">
              <a:rPr lang="en-US" altLang="en-US" smtClean="0"/>
              <a:pPr>
                <a:defRPr/>
              </a:pPr>
              <a:t>2</a:t>
            </a:fld>
            <a:endParaRPr lang="en-US" altLang="en-US" dirty="0"/>
          </a:p>
        </p:txBody>
      </p:sp>
      <p:graphicFrame>
        <p:nvGraphicFramePr>
          <p:cNvPr id="7" name="Table 6">
            <a:extLst>
              <a:ext uri="{FF2B5EF4-FFF2-40B4-BE49-F238E27FC236}">
                <a16:creationId xmlns:a16="http://schemas.microsoft.com/office/drawing/2014/main" id="{E1963027-458B-4B5A-887A-DC0895FB5029}"/>
              </a:ext>
            </a:extLst>
          </p:cNvPr>
          <p:cNvGraphicFramePr>
            <a:graphicFrameLocks noGrp="1"/>
          </p:cNvGraphicFramePr>
          <p:nvPr>
            <p:extLst>
              <p:ext uri="{D42A27DB-BD31-4B8C-83A1-F6EECF244321}">
                <p14:modId xmlns:p14="http://schemas.microsoft.com/office/powerpoint/2010/main" val="2669948523"/>
              </p:ext>
            </p:extLst>
          </p:nvPr>
        </p:nvGraphicFramePr>
        <p:xfrm>
          <a:off x="467544" y="908720"/>
          <a:ext cx="8280920" cy="5197071"/>
        </p:xfrm>
        <a:graphic>
          <a:graphicData uri="http://schemas.openxmlformats.org/drawingml/2006/table">
            <a:tbl>
              <a:tblPr firstRow="1" bandRow="1">
                <a:tableStyleId>{5940675A-B579-460E-94D1-54222C63F5DA}</a:tableStyleId>
              </a:tblPr>
              <a:tblGrid>
                <a:gridCol w="3911557">
                  <a:extLst>
                    <a:ext uri="{9D8B030D-6E8A-4147-A177-3AD203B41FA5}">
                      <a16:colId xmlns:a16="http://schemas.microsoft.com/office/drawing/2014/main" val="1745747388"/>
                    </a:ext>
                  </a:extLst>
                </a:gridCol>
                <a:gridCol w="4369363">
                  <a:extLst>
                    <a:ext uri="{9D8B030D-6E8A-4147-A177-3AD203B41FA5}">
                      <a16:colId xmlns:a16="http://schemas.microsoft.com/office/drawing/2014/main" val="1336621721"/>
                    </a:ext>
                  </a:extLst>
                </a:gridCol>
              </a:tblGrid>
              <a:tr h="251274">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PAR Objective</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Proposed Solution (how addressed)</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a16="http://schemas.microsoft.com/office/drawing/2014/main" val="3516017004"/>
                  </a:ext>
                </a:extLst>
              </a:tr>
              <a:tr h="251274">
                <a:tc>
                  <a:txBody>
                    <a:bodyPr/>
                    <a:lstStyle/>
                    <a:p>
                      <a:pPr algn="just">
                        <a:lnSpc>
                          <a:spcPct val="107000"/>
                        </a:lnSpc>
                        <a:spcAft>
                          <a:spcPts val="800"/>
                        </a:spcAft>
                      </a:pPr>
                      <a:r>
                        <a:rPr lang="en-US" sz="1200" dirty="0">
                          <a:solidFill>
                            <a:schemeClr val="tx1"/>
                          </a:solidFill>
                          <a:effectLst/>
                          <a:latin typeface="Times New Roman" panose="02020603050405020304" pitchFamily="18" charset="0"/>
                          <a:cs typeface="Times New Roman" panose="02020603050405020304" pitchFamily="18" charset="0"/>
                        </a:rPr>
                        <a:t>Safeguards so that the high throughput data use cases will not cause significant disruption to low duty-cycle ranging use cases</a:t>
                      </a:r>
                      <a:endParaRPr lang="en-US"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a16="http://schemas.microsoft.com/office/drawing/2014/main" val="2336347152"/>
                  </a:ext>
                </a:extLst>
              </a:tr>
              <a:tr h="251274">
                <a:tc>
                  <a:txBody>
                    <a:bodyPr/>
                    <a:lstStyle/>
                    <a:p>
                      <a:pPr algn="just">
                        <a:lnSpc>
                          <a:spcPct val="107000"/>
                        </a:lnSpc>
                        <a:spcAft>
                          <a:spcPts val="800"/>
                        </a:spcAft>
                      </a:pPr>
                      <a:r>
                        <a:rPr lang="en-US" sz="1200" kern="1200" dirty="0">
                          <a:solidFill>
                            <a:schemeClr val="tx1"/>
                          </a:solidFill>
                          <a:effectLst/>
                          <a:latin typeface="Times New Roman" panose="02020603050405020304" pitchFamily="18" charset="0"/>
                          <a:ea typeface="+mn-ea"/>
                          <a:cs typeface="Times New Roman" panose="02020603050405020304" pitchFamily="18" charset="0"/>
                        </a:rPr>
                        <a:t>Interference mitigation techniques to support higher density and higher traffic use cases</a:t>
                      </a:r>
                    </a:p>
                  </a:txBody>
                  <a:tcPr marL="62197" marR="62197" marT="0" marB="0" anchor="ctr"/>
                </a:tc>
                <a:tc>
                  <a:txBody>
                    <a:bodyPr/>
                    <a:lstStyle/>
                    <a:p>
                      <a:pPr algn="just">
                        <a:lnSpc>
                          <a:spcPct val="107000"/>
                        </a:lnSpc>
                        <a:spcAft>
                          <a:spcPts val="80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a16="http://schemas.microsoft.com/office/drawing/2014/main" val="3712880846"/>
                  </a:ext>
                </a:extLst>
              </a:tr>
              <a:tr h="251274">
                <a:tc>
                  <a:txBody>
                    <a:bodyPr/>
                    <a:lstStyle/>
                    <a:p>
                      <a:pPr algn="just">
                        <a:lnSpc>
                          <a:spcPct val="107000"/>
                        </a:lnSpc>
                        <a:spcAft>
                          <a:spcPts val="800"/>
                        </a:spcAft>
                      </a:pPr>
                      <a:r>
                        <a:rPr lang="en-US" sz="1200" kern="1200" dirty="0">
                          <a:solidFill>
                            <a:schemeClr val="tx1"/>
                          </a:solidFill>
                          <a:effectLst/>
                          <a:latin typeface="Times New Roman" panose="02020603050405020304" pitchFamily="18" charset="0"/>
                          <a:ea typeface="+mn-ea"/>
                          <a:cs typeface="Times New Roman" panose="02020603050405020304" pitchFamily="18" charset="0"/>
                        </a:rPr>
                        <a:t>Other coexistence improvement</a:t>
                      </a:r>
                    </a:p>
                  </a:txBody>
                  <a:tcPr marL="62197" marR="62197" marT="0" marB="0" anchor="ctr"/>
                </a:tc>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a16="http://schemas.microsoft.com/office/drawing/2014/main" val="3550120941"/>
                  </a:ext>
                </a:extLst>
              </a:tr>
              <a:tr h="251274">
                <a:tc>
                  <a:txBody>
                    <a:bodyPr/>
                    <a:lstStyle/>
                    <a:p>
                      <a:pPr algn="just">
                        <a:lnSpc>
                          <a:spcPct val="107000"/>
                        </a:lnSpc>
                        <a:spcAft>
                          <a:spcPts val="800"/>
                        </a:spcAft>
                      </a:pPr>
                      <a:r>
                        <a:rPr lang="en-US" sz="1200" kern="1200" dirty="0">
                          <a:solidFill>
                            <a:schemeClr val="tx1"/>
                          </a:solidFill>
                          <a:effectLst/>
                          <a:latin typeface="Times New Roman" panose="02020603050405020304" pitchFamily="18" charset="0"/>
                          <a:ea typeface="+mn-ea"/>
                          <a:cs typeface="Times New Roman" panose="02020603050405020304" pitchFamily="18" charset="0"/>
                        </a:rPr>
                        <a:t>Backward compatibility with enhanced ranging capable devices (ERDEVs)</a:t>
                      </a:r>
                    </a:p>
                  </a:txBody>
                  <a:tcPr marL="62197" marR="62197" marT="0" marB="0" anchor="ctr"/>
                </a:tc>
                <a:tc>
                  <a:txBody>
                    <a:bodyPr/>
                    <a:lstStyle/>
                    <a:p>
                      <a:pPr algn="just">
                        <a:lnSpc>
                          <a:spcPct val="107000"/>
                        </a:lnSpc>
                        <a:spcAft>
                          <a:spcPts val="80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a16="http://schemas.microsoft.com/office/drawing/2014/main" val="229274704"/>
                  </a:ext>
                </a:extLst>
              </a:tr>
              <a:tr h="251274">
                <a:tc>
                  <a:txBody>
                    <a:bodyPr/>
                    <a:lstStyle/>
                    <a:p>
                      <a:pPr algn="just">
                        <a:lnSpc>
                          <a:spcPct val="107000"/>
                        </a:lnSpc>
                        <a:spcAft>
                          <a:spcPts val="800"/>
                        </a:spcAft>
                      </a:pPr>
                      <a:r>
                        <a:rPr lang="en-US" sz="1200" kern="1200" dirty="0">
                          <a:solidFill>
                            <a:schemeClr val="tx1"/>
                          </a:solidFill>
                          <a:effectLst/>
                          <a:latin typeface="Times New Roman" panose="02020603050405020304" pitchFamily="18" charset="0"/>
                          <a:ea typeface="+mn-ea"/>
                          <a:cs typeface="Times New Roman" panose="02020603050405020304" pitchFamily="18" charset="0"/>
                        </a:rPr>
                        <a:t>Improved link budget and/or reduced air-time</a:t>
                      </a:r>
                    </a:p>
                  </a:txBody>
                  <a:tcPr marL="62197" marR="62197" marT="0" marB="0" anchor="ctr"/>
                </a:tc>
                <a:tc>
                  <a:txBody>
                    <a:bodyPr/>
                    <a:lstStyle/>
                    <a:p>
                      <a:pPr algn="just">
                        <a:lnSpc>
                          <a:spcPct val="107000"/>
                        </a:lnSpc>
                        <a:spcAft>
                          <a:spcPts val="80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a16="http://schemas.microsoft.com/office/drawing/2014/main" val="402719402"/>
                  </a:ext>
                </a:extLst>
              </a:tr>
              <a:tr h="251274">
                <a:tc>
                  <a:txBody>
                    <a:bodyPr/>
                    <a:lstStyle/>
                    <a:p>
                      <a:pPr algn="just">
                        <a:lnSpc>
                          <a:spcPct val="107000"/>
                        </a:lnSpc>
                        <a:spcAft>
                          <a:spcPts val="800"/>
                        </a:spcAft>
                      </a:pPr>
                      <a:r>
                        <a:rPr lang="en-US" sz="1200" kern="1200" dirty="0">
                          <a:solidFill>
                            <a:schemeClr val="tx1"/>
                          </a:solidFill>
                          <a:effectLst/>
                          <a:latin typeface="Times New Roman" panose="02020603050405020304" pitchFamily="18" charset="0"/>
                          <a:ea typeface="+mn-ea"/>
                          <a:cs typeface="Times New Roman" panose="02020603050405020304" pitchFamily="18" charset="0"/>
                        </a:rPr>
                        <a:t>Additional channels and operating frequencies</a:t>
                      </a:r>
                    </a:p>
                  </a:txBody>
                  <a:tcPr marL="62197" marR="62197" marT="0" marB="0" anchor="ctr"/>
                </a:tc>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a16="http://schemas.microsoft.com/office/drawing/2014/main" val="770140464"/>
                  </a:ext>
                </a:extLst>
              </a:tr>
              <a:tr h="251274">
                <a:tc>
                  <a:txBody>
                    <a:bodyPr/>
                    <a:lstStyle/>
                    <a:p>
                      <a:pPr algn="just">
                        <a:lnSpc>
                          <a:spcPct val="107000"/>
                        </a:lnSpc>
                        <a:spcAft>
                          <a:spcPts val="800"/>
                        </a:spcAft>
                      </a:pPr>
                      <a:r>
                        <a:rPr lang="en-US" sz="1200" kern="1200" dirty="0">
                          <a:solidFill>
                            <a:schemeClr val="tx1"/>
                          </a:solidFill>
                          <a:effectLst/>
                          <a:latin typeface="Times New Roman" panose="02020603050405020304" pitchFamily="18" charset="0"/>
                          <a:ea typeface="+mn-ea"/>
                          <a:cs typeface="Times New Roman" panose="02020603050405020304" pitchFamily="18" charset="0"/>
                        </a:rPr>
                        <a:t>Improvements to accuracy / precision / reliability and interoperability for high-integrity ranging</a:t>
                      </a:r>
                    </a:p>
                  </a:txBody>
                  <a:tcPr marL="62197" marR="62197" marT="0" marB="0" anchor="ctr"/>
                </a:tc>
                <a:tc>
                  <a:txBody>
                    <a:bodyPr/>
                    <a:lstStyle/>
                    <a:p>
                      <a:pPr marL="0" marR="0" algn="just">
                        <a:lnSpc>
                          <a:spcPct val="107000"/>
                        </a:lnSpc>
                        <a:spcBef>
                          <a:spcPts val="0"/>
                        </a:spcBef>
                        <a:spcAft>
                          <a:spcPts val="0"/>
                        </a:spcAft>
                      </a:pPr>
                      <a:endParaRPr lang="en-US" altLang="zh-CN" sz="12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a16="http://schemas.microsoft.com/office/drawing/2014/main" val="313926360"/>
                  </a:ext>
                </a:extLst>
              </a:tr>
              <a:tr h="251274">
                <a:tc>
                  <a:txBody>
                    <a:bodyPr/>
                    <a:lstStyle/>
                    <a:p>
                      <a:pPr algn="just">
                        <a:lnSpc>
                          <a:spcPct val="107000"/>
                        </a:lnSpc>
                        <a:spcAft>
                          <a:spcPts val="800"/>
                        </a:spcAft>
                      </a:pPr>
                      <a:r>
                        <a:rPr lang="en-US" sz="1200" kern="1200" dirty="0">
                          <a:solidFill>
                            <a:schemeClr val="tx1"/>
                          </a:solidFill>
                          <a:effectLst/>
                          <a:latin typeface="Times New Roman" panose="02020603050405020304" pitchFamily="18" charset="0"/>
                          <a:ea typeface="+mn-ea"/>
                          <a:cs typeface="Times New Roman" panose="02020603050405020304" pitchFamily="18" charset="0"/>
                        </a:rPr>
                        <a:t>Reduced complexity and power consumption</a:t>
                      </a:r>
                    </a:p>
                  </a:txBody>
                  <a:tcPr marL="62197" marR="62197" marT="0" marB="0" anchor="ctr"/>
                </a:tc>
                <a:tc>
                  <a:txBody>
                    <a:bodyPr/>
                    <a:lstStyle/>
                    <a:p>
                      <a:pPr algn="just">
                        <a:lnSpc>
                          <a:spcPct val="107000"/>
                        </a:lnSpc>
                        <a:spcAft>
                          <a:spcPts val="80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a16="http://schemas.microsoft.com/office/drawing/2014/main" val="3006555623"/>
                  </a:ext>
                </a:extLst>
              </a:tr>
              <a:tr h="251274">
                <a:tc>
                  <a:txBody>
                    <a:bodyPr/>
                    <a:lstStyle/>
                    <a:p>
                      <a:pPr algn="just">
                        <a:lnSpc>
                          <a:spcPct val="107000"/>
                        </a:lnSpc>
                        <a:spcAft>
                          <a:spcPts val="800"/>
                        </a:spcAft>
                      </a:pPr>
                      <a:r>
                        <a:rPr lang="en-US" sz="1200" dirty="0">
                          <a:solidFill>
                            <a:schemeClr val="tx1"/>
                          </a:solidFill>
                          <a:effectLst/>
                          <a:latin typeface="Times New Roman" panose="02020603050405020304" pitchFamily="18" charset="0"/>
                          <a:cs typeface="Times New Roman" panose="02020603050405020304" pitchFamily="18" charset="0"/>
                        </a:rPr>
                        <a:t>Hybrid operation with narrowband signaling to assist UWB</a:t>
                      </a:r>
                      <a:endParaRPr lang="en-US"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tc>
                  <a:txBody>
                    <a:bodyPr/>
                    <a:lstStyle/>
                    <a:p>
                      <a:pPr algn="just">
                        <a:lnSpc>
                          <a:spcPct val="107000"/>
                        </a:lnSpc>
                        <a:spcAft>
                          <a:spcPts val="80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a16="http://schemas.microsoft.com/office/drawing/2014/main" val="1409934918"/>
                  </a:ext>
                </a:extLst>
              </a:tr>
              <a:tr h="251274">
                <a:tc>
                  <a:txBody>
                    <a:bodyPr/>
                    <a:lstStyle/>
                    <a:p>
                      <a:pPr algn="just">
                        <a:lnSpc>
                          <a:spcPct val="107000"/>
                        </a:lnSpc>
                        <a:spcAft>
                          <a:spcPts val="800"/>
                        </a:spcAft>
                      </a:pPr>
                      <a:r>
                        <a:rPr lang="en-US" sz="1200" dirty="0">
                          <a:solidFill>
                            <a:schemeClr val="tx1"/>
                          </a:solidFill>
                          <a:effectLst/>
                          <a:latin typeface="Times New Roman" panose="02020603050405020304" pitchFamily="18" charset="0"/>
                          <a:cs typeface="Times New Roman" panose="02020603050405020304" pitchFamily="18" charset="0"/>
                        </a:rPr>
                        <a:t>Enhanced native discovery and connection setup mechanisms</a:t>
                      </a:r>
                      <a:endParaRPr lang="en-US"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a16="http://schemas.microsoft.com/office/drawing/2014/main" val="157165867"/>
                  </a:ext>
                </a:extLst>
              </a:tr>
              <a:tr h="251274">
                <a:tc>
                  <a:txBody>
                    <a:bodyPr/>
                    <a:lstStyle/>
                    <a:p>
                      <a:pPr algn="just">
                        <a:lnSpc>
                          <a:spcPct val="107000"/>
                        </a:lnSpc>
                        <a:spcAft>
                          <a:spcPts val="800"/>
                        </a:spcAft>
                      </a:pPr>
                      <a:r>
                        <a:rPr lang="en-US" sz="1200" dirty="0">
                          <a:solidFill>
                            <a:srgbClr val="FF0000"/>
                          </a:solidFill>
                          <a:effectLst/>
                          <a:latin typeface="Times New Roman" panose="02020603050405020304" pitchFamily="18" charset="0"/>
                          <a:cs typeface="Times New Roman" panose="02020603050405020304" pitchFamily="18" charset="0"/>
                        </a:rPr>
                        <a:t>Sensing capabilities to support presence detection and environment mapping</a:t>
                      </a:r>
                      <a:endParaRPr lang="en-US" sz="1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tc>
                  <a:txBody>
                    <a:bodyPr/>
                    <a:lstStyle/>
                    <a:p>
                      <a:pPr algn="just">
                        <a:lnSpc>
                          <a:spcPct val="107000"/>
                        </a:lnSpc>
                        <a:spcAft>
                          <a:spcPts val="80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Add information to configure the frequency stitching</a:t>
                      </a:r>
                    </a:p>
                  </a:txBody>
                  <a:tcPr marL="62197" marR="62197" marT="0" marB="0" anchor="ctr"/>
                </a:tc>
                <a:extLst>
                  <a:ext uri="{0D108BD9-81ED-4DB2-BD59-A6C34878D82A}">
                    <a16:rowId xmlns:a16="http://schemas.microsoft.com/office/drawing/2014/main" val="378912419"/>
                  </a:ext>
                </a:extLst>
              </a:tr>
              <a:tr h="251274">
                <a:tc>
                  <a:txBody>
                    <a:bodyPr/>
                    <a:lstStyle/>
                    <a:p>
                      <a:pPr algn="just">
                        <a:lnSpc>
                          <a:spcPct val="107000"/>
                        </a:lnSpc>
                        <a:spcAft>
                          <a:spcPts val="800"/>
                        </a:spcAft>
                      </a:pPr>
                      <a:r>
                        <a:rPr lang="en-US" sz="1200" dirty="0">
                          <a:solidFill>
                            <a:schemeClr val="tx1"/>
                          </a:solidFill>
                          <a:effectLst/>
                          <a:latin typeface="Times New Roman" panose="02020603050405020304" pitchFamily="18" charset="0"/>
                          <a:cs typeface="Times New Roman" panose="02020603050405020304" pitchFamily="18" charset="0"/>
                        </a:rPr>
                        <a:t>Low-power low-latency streaming </a:t>
                      </a:r>
                      <a:endParaRPr lang="en-US"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a16="http://schemas.microsoft.com/office/drawing/2014/main" val="1576344013"/>
                  </a:ext>
                </a:extLst>
              </a:tr>
              <a:tr h="251274">
                <a:tc>
                  <a:txBody>
                    <a:bodyPr/>
                    <a:lstStyle/>
                    <a:p>
                      <a:pPr algn="just">
                        <a:lnSpc>
                          <a:spcPct val="107000"/>
                        </a:lnSpc>
                        <a:spcAft>
                          <a:spcPts val="800"/>
                        </a:spcAft>
                      </a:pPr>
                      <a:r>
                        <a:rPr lang="en-US" sz="1200" dirty="0">
                          <a:solidFill>
                            <a:schemeClr val="tx1"/>
                          </a:solidFill>
                          <a:effectLst/>
                          <a:latin typeface="Times New Roman" panose="02020603050405020304" pitchFamily="18" charset="0"/>
                          <a:cs typeface="Times New Roman" panose="02020603050405020304" pitchFamily="18" charset="0"/>
                        </a:rPr>
                        <a:t>Higher data-rate streaming allowing at least 50 Mbit/s of throughput</a:t>
                      </a:r>
                      <a:endParaRPr lang="en-US"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a16="http://schemas.microsoft.com/office/drawing/2014/main" val="863466228"/>
                  </a:ext>
                </a:extLst>
              </a:tr>
              <a:tr h="251274">
                <a:tc>
                  <a:txBody>
                    <a:bodyPr/>
                    <a:lstStyle/>
                    <a:p>
                      <a:pPr algn="just">
                        <a:lnSpc>
                          <a:spcPct val="107000"/>
                        </a:lnSpc>
                        <a:spcAft>
                          <a:spcPts val="800"/>
                        </a:spcAft>
                      </a:pPr>
                      <a:r>
                        <a:rPr lang="en-US" sz="1200" dirty="0">
                          <a:solidFill>
                            <a:srgbClr val="FF0000"/>
                          </a:solidFill>
                          <a:effectLst/>
                          <a:latin typeface="Times New Roman" panose="02020603050405020304" pitchFamily="18" charset="0"/>
                          <a:cs typeface="Times New Roman" panose="02020603050405020304" pitchFamily="18" charset="0"/>
                        </a:rPr>
                        <a:t>Support for peer-to-peer, peer-to-multi-peer, and station-to-infrastructure protocols</a:t>
                      </a:r>
                      <a:endParaRPr lang="en-US" sz="1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tc>
                  <a:txBody>
                    <a:bodyPr/>
                    <a:lstStyle/>
                    <a:p>
                      <a:pPr algn="just">
                        <a:lnSpc>
                          <a:spcPct val="107000"/>
                        </a:lnSpc>
                        <a:spcAft>
                          <a:spcPts val="80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Identify</a:t>
                      </a:r>
                      <a:r>
                        <a:rPr lang="en-US" sz="1200" baseline="0" dirty="0">
                          <a:effectLst/>
                          <a:latin typeface="Times New Roman" panose="02020603050405020304" pitchFamily="18" charset="0"/>
                          <a:ea typeface="Calibri" panose="020F0502020204030204" pitchFamily="34" charset="0"/>
                          <a:cs typeface="Times New Roman" panose="02020603050405020304" pitchFamily="18" charset="0"/>
                        </a:rPr>
                        <a:t> the necessary information to accommodate sensing by proxy</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a16="http://schemas.microsoft.com/office/drawing/2014/main" val="3794586688"/>
                  </a:ext>
                </a:extLst>
              </a:tr>
              <a:tr h="251274">
                <a:tc>
                  <a:txBody>
                    <a:bodyPr/>
                    <a:lstStyle/>
                    <a:p>
                      <a:pPr algn="just">
                        <a:lnSpc>
                          <a:spcPct val="107000"/>
                        </a:lnSpc>
                        <a:spcAft>
                          <a:spcPts val="800"/>
                        </a:spcAft>
                      </a:pPr>
                      <a:r>
                        <a:rPr lang="en-US" sz="1200" dirty="0">
                          <a:solidFill>
                            <a:schemeClr val="tx1"/>
                          </a:solidFill>
                          <a:effectLst/>
                          <a:latin typeface="Times New Roman" panose="02020603050405020304" pitchFamily="18" charset="0"/>
                          <a:cs typeface="Times New Roman" panose="02020603050405020304" pitchFamily="18" charset="0"/>
                        </a:rPr>
                        <a:t>Infrastructure synchronization mechanisms</a:t>
                      </a:r>
                      <a:endParaRPr lang="en-US"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a16="http://schemas.microsoft.com/office/drawing/2014/main" val="1541787244"/>
                  </a:ext>
                </a:extLst>
              </a:tr>
            </a:tbl>
          </a:graphicData>
        </a:graphic>
      </p:graphicFrame>
    </p:spTree>
    <p:extLst>
      <p:ext uri="{BB962C8B-B14F-4D97-AF65-F5344CB8AC3E}">
        <p14:creationId xmlns:p14="http://schemas.microsoft.com/office/powerpoint/2010/main" val="4005688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r>
              <a:rPr lang="en-US" altLang="zh-CN" dirty="0"/>
              <a:t>March 2023</a:t>
            </a:r>
            <a:endParaRPr lang="en-US" altLang="en-US" dirty="0"/>
          </a:p>
        </p:txBody>
      </p:sp>
      <p:sp>
        <p:nvSpPr>
          <p:cNvPr id="5" name="页脚占位符 4"/>
          <p:cNvSpPr>
            <a:spLocks noGrp="1"/>
          </p:cNvSpPr>
          <p:nvPr>
            <p:ph type="ftr" sz="quarter" idx="11"/>
          </p:nvPr>
        </p:nvSpPr>
        <p:spPr/>
        <p:txBody>
          <a:bodyPr/>
          <a:lstStyle/>
          <a:p>
            <a:r>
              <a:rPr lang="en-US" altLang="en-US" dirty="0"/>
              <a:t>Bin Qian, Huawei</a:t>
            </a:r>
          </a:p>
        </p:txBody>
      </p:sp>
      <p:sp>
        <p:nvSpPr>
          <p:cNvPr id="6" name="灯片编号占位符 5"/>
          <p:cNvSpPr>
            <a:spLocks noGrp="1"/>
          </p:cNvSpPr>
          <p:nvPr>
            <p:ph type="sldNum" sz="quarter" idx="12"/>
          </p:nvPr>
        </p:nvSpPr>
        <p:spPr/>
        <p:txBody>
          <a:bodyPr/>
          <a:lstStyle/>
          <a:p>
            <a:r>
              <a:rPr lang="en-US" altLang="en-US"/>
              <a:t>Slide </a:t>
            </a:r>
            <a:fld id="{7FFA85FD-E192-4C2D-9860-28C59D48001D}" type="slidenum">
              <a:rPr lang="en-US" altLang="en-US" smtClean="0"/>
              <a:pPr/>
              <a:t>3</a:t>
            </a:fld>
            <a:endParaRPr lang="en-US" altLang="en-US" dirty="0"/>
          </a:p>
        </p:txBody>
      </p:sp>
      <p:sp>
        <p:nvSpPr>
          <p:cNvPr id="7" name="标题 1"/>
          <p:cNvSpPr>
            <a:spLocks noGrp="1"/>
          </p:cNvSpPr>
          <p:nvPr>
            <p:ph type="title"/>
          </p:nvPr>
        </p:nvSpPr>
        <p:spPr>
          <a:xfrm>
            <a:off x="685800" y="628701"/>
            <a:ext cx="7772400" cy="1066800"/>
          </a:xfrm>
        </p:spPr>
        <p:txBody>
          <a:bodyPr/>
          <a:lstStyle/>
          <a:p>
            <a:r>
              <a:rPr lang="en-US" altLang="zh-CN" sz="2600" dirty="0"/>
              <a:t>Contribution Outline</a:t>
            </a:r>
            <a:endParaRPr lang="zh-CN" altLang="en-US" sz="2600" dirty="0"/>
          </a:p>
        </p:txBody>
      </p:sp>
      <p:sp>
        <p:nvSpPr>
          <p:cNvPr id="8" name="内容占位符 2"/>
          <p:cNvSpPr>
            <a:spLocks noGrp="1"/>
          </p:cNvSpPr>
          <p:nvPr>
            <p:ph idx="1"/>
          </p:nvPr>
        </p:nvSpPr>
        <p:spPr>
          <a:xfrm>
            <a:off x="719336" y="1484784"/>
            <a:ext cx="7772400" cy="4824121"/>
          </a:xfrm>
        </p:spPr>
        <p:txBody>
          <a:bodyPr/>
          <a:lstStyle/>
          <a:p>
            <a:pPr>
              <a:lnSpc>
                <a:spcPct val="140000"/>
              </a:lnSpc>
              <a:buFont typeface="Wingdings" panose="05000000000000000000" pitchFamily="2" charset="2"/>
              <a:buChar char="n"/>
            </a:pPr>
            <a:r>
              <a:rPr lang="en-US" altLang="zh-CN" sz="1800" dirty="0">
                <a:latin typeface="+mj-lt"/>
              </a:rPr>
              <a:t>The necessary information parameters are identified to be exchanged between UWB sensing devices for frequency stitching</a:t>
            </a:r>
          </a:p>
          <a:p>
            <a:pPr>
              <a:lnSpc>
                <a:spcPct val="140000"/>
              </a:lnSpc>
              <a:buFont typeface="Wingdings" panose="05000000000000000000" pitchFamily="2" charset="2"/>
              <a:buChar char="n"/>
            </a:pPr>
            <a:r>
              <a:rPr lang="en-US" altLang="zh-CN" sz="1800" dirty="0">
                <a:latin typeface="+mj-lt"/>
              </a:rPr>
              <a:t>Add necessary information to accommodate the sensing by proxy, including the basic proxy mode and hierarchical proxy mode</a:t>
            </a:r>
          </a:p>
          <a:p>
            <a:pPr>
              <a:lnSpc>
                <a:spcPct val="140000"/>
              </a:lnSpc>
              <a:buFont typeface="Wingdings" panose="05000000000000000000" pitchFamily="2" charset="2"/>
              <a:buChar char="n"/>
            </a:pPr>
            <a:endParaRPr lang="en-US" altLang="zh-CN" sz="1800" dirty="0">
              <a:latin typeface="+mj-lt"/>
            </a:endParaRPr>
          </a:p>
          <a:p>
            <a:pPr>
              <a:lnSpc>
                <a:spcPct val="140000"/>
              </a:lnSpc>
              <a:buFont typeface="Wingdings" panose="05000000000000000000" pitchFamily="2" charset="2"/>
              <a:buChar char="n"/>
            </a:pPr>
            <a:endParaRPr lang="en-US" altLang="zh-CN" sz="1800" dirty="0">
              <a:latin typeface="+mj-lt"/>
            </a:endParaRPr>
          </a:p>
        </p:txBody>
      </p:sp>
    </p:spTree>
    <p:extLst>
      <p:ext uri="{BB962C8B-B14F-4D97-AF65-F5344CB8AC3E}">
        <p14:creationId xmlns:p14="http://schemas.microsoft.com/office/powerpoint/2010/main" val="14236738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r>
              <a:rPr lang="en-US" altLang="zh-CN" dirty="0"/>
              <a:t>March 2023</a:t>
            </a:r>
            <a:endParaRPr lang="en-US" altLang="en-US" dirty="0"/>
          </a:p>
        </p:txBody>
      </p:sp>
      <p:sp>
        <p:nvSpPr>
          <p:cNvPr id="5" name="页脚占位符 4"/>
          <p:cNvSpPr>
            <a:spLocks noGrp="1"/>
          </p:cNvSpPr>
          <p:nvPr>
            <p:ph type="ftr" sz="quarter" idx="11"/>
          </p:nvPr>
        </p:nvSpPr>
        <p:spPr/>
        <p:txBody>
          <a:bodyPr/>
          <a:lstStyle/>
          <a:p>
            <a:r>
              <a:rPr lang="en-US" altLang="en-US" dirty="0"/>
              <a:t>Bin Qian, Huawei</a:t>
            </a:r>
          </a:p>
        </p:txBody>
      </p:sp>
      <p:sp>
        <p:nvSpPr>
          <p:cNvPr id="6" name="灯片编号占位符 5"/>
          <p:cNvSpPr>
            <a:spLocks noGrp="1"/>
          </p:cNvSpPr>
          <p:nvPr>
            <p:ph type="sldNum" sz="quarter" idx="12"/>
          </p:nvPr>
        </p:nvSpPr>
        <p:spPr/>
        <p:txBody>
          <a:bodyPr/>
          <a:lstStyle/>
          <a:p>
            <a:r>
              <a:rPr lang="en-US" altLang="en-US"/>
              <a:t>Slide </a:t>
            </a:r>
            <a:fld id="{7FFA85FD-E192-4C2D-9860-28C59D48001D}" type="slidenum">
              <a:rPr lang="en-US" altLang="en-US" smtClean="0"/>
              <a:pPr/>
              <a:t>4</a:t>
            </a:fld>
            <a:endParaRPr lang="en-US" altLang="en-US" dirty="0"/>
          </a:p>
        </p:txBody>
      </p:sp>
      <p:sp>
        <p:nvSpPr>
          <p:cNvPr id="7" name="标题 1"/>
          <p:cNvSpPr>
            <a:spLocks noGrp="1"/>
          </p:cNvSpPr>
          <p:nvPr>
            <p:ph type="title"/>
          </p:nvPr>
        </p:nvSpPr>
        <p:spPr>
          <a:xfrm>
            <a:off x="723900" y="2708920"/>
            <a:ext cx="7772400" cy="1066800"/>
          </a:xfrm>
        </p:spPr>
        <p:txBody>
          <a:bodyPr/>
          <a:lstStyle/>
          <a:p>
            <a:r>
              <a:rPr lang="en-US" altLang="zh-CN" dirty="0"/>
              <a:t>Frequency Stitching</a:t>
            </a:r>
            <a:endParaRPr lang="zh-CN" altLang="en-US" dirty="0"/>
          </a:p>
        </p:txBody>
      </p:sp>
    </p:spTree>
    <p:extLst>
      <p:ext uri="{BB962C8B-B14F-4D97-AF65-F5344CB8AC3E}">
        <p14:creationId xmlns:p14="http://schemas.microsoft.com/office/powerpoint/2010/main" val="4998278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r>
              <a:rPr lang="en-US" altLang="zh-CN" dirty="0"/>
              <a:t>March 2023</a:t>
            </a:r>
            <a:endParaRPr lang="en-US" altLang="en-US" dirty="0"/>
          </a:p>
        </p:txBody>
      </p:sp>
      <p:sp>
        <p:nvSpPr>
          <p:cNvPr id="5" name="页脚占位符 4"/>
          <p:cNvSpPr>
            <a:spLocks noGrp="1"/>
          </p:cNvSpPr>
          <p:nvPr>
            <p:ph type="ftr" sz="quarter" idx="11"/>
          </p:nvPr>
        </p:nvSpPr>
        <p:spPr/>
        <p:txBody>
          <a:bodyPr/>
          <a:lstStyle/>
          <a:p>
            <a:r>
              <a:rPr lang="en-US" altLang="en-US" dirty="0"/>
              <a:t>Bin Qian, Huawei</a:t>
            </a:r>
          </a:p>
        </p:txBody>
      </p:sp>
      <p:sp>
        <p:nvSpPr>
          <p:cNvPr id="6" name="灯片编号占位符 5"/>
          <p:cNvSpPr>
            <a:spLocks noGrp="1"/>
          </p:cNvSpPr>
          <p:nvPr>
            <p:ph type="sldNum" sz="quarter" idx="12"/>
          </p:nvPr>
        </p:nvSpPr>
        <p:spPr/>
        <p:txBody>
          <a:bodyPr/>
          <a:lstStyle/>
          <a:p>
            <a:r>
              <a:rPr lang="en-US" altLang="en-US"/>
              <a:t>Slide </a:t>
            </a:r>
            <a:fld id="{7FFA85FD-E192-4C2D-9860-28C59D48001D}" type="slidenum">
              <a:rPr lang="en-US" altLang="en-US" smtClean="0"/>
              <a:pPr/>
              <a:t>5</a:t>
            </a:fld>
            <a:endParaRPr lang="en-US" altLang="en-US" dirty="0"/>
          </a:p>
        </p:txBody>
      </p:sp>
      <p:sp>
        <p:nvSpPr>
          <p:cNvPr id="7" name="标题 1"/>
          <p:cNvSpPr>
            <a:spLocks noGrp="1"/>
          </p:cNvSpPr>
          <p:nvPr>
            <p:ph type="title"/>
          </p:nvPr>
        </p:nvSpPr>
        <p:spPr>
          <a:xfrm>
            <a:off x="685800" y="628701"/>
            <a:ext cx="7772400" cy="1066800"/>
          </a:xfrm>
        </p:spPr>
        <p:txBody>
          <a:bodyPr/>
          <a:lstStyle/>
          <a:p>
            <a:r>
              <a:rPr lang="en-US" altLang="zh-CN" sz="2600" dirty="0"/>
              <a:t>Frequency Stitching</a:t>
            </a:r>
            <a:endParaRPr lang="zh-CN" altLang="en-US" sz="2600" dirty="0"/>
          </a:p>
        </p:txBody>
      </p:sp>
      <p:sp>
        <p:nvSpPr>
          <p:cNvPr id="8" name="内容占位符 2"/>
          <p:cNvSpPr>
            <a:spLocks noGrp="1"/>
          </p:cNvSpPr>
          <p:nvPr>
            <p:ph idx="1"/>
          </p:nvPr>
        </p:nvSpPr>
        <p:spPr>
          <a:xfrm>
            <a:off x="719336" y="1484784"/>
            <a:ext cx="7772400" cy="4824121"/>
          </a:xfrm>
        </p:spPr>
        <p:txBody>
          <a:bodyPr/>
          <a:lstStyle/>
          <a:p>
            <a:pPr algn="just">
              <a:lnSpc>
                <a:spcPct val="160000"/>
              </a:lnSpc>
              <a:buFont typeface="Wingdings" panose="05000000000000000000" pitchFamily="2" charset="2"/>
              <a:buChar char="n"/>
            </a:pPr>
            <a:r>
              <a:rPr lang="en-US" altLang="zh-CN" sz="1800" dirty="0">
                <a:latin typeface="+mj-lt"/>
              </a:rPr>
              <a:t>In [1-2], the concept of the frequency stitching is introduced to improve the effective bandwidth of sensing by stitching multiple frequency segments together. </a:t>
            </a:r>
          </a:p>
          <a:p>
            <a:pPr algn="just">
              <a:lnSpc>
                <a:spcPct val="160000"/>
              </a:lnSpc>
              <a:buFont typeface="Wingdings" panose="05000000000000000000" pitchFamily="2" charset="2"/>
              <a:buChar char="n"/>
            </a:pPr>
            <a:r>
              <a:rPr lang="en-US" altLang="zh-CN" sz="1800" dirty="0">
                <a:latin typeface="+mj-lt"/>
              </a:rPr>
              <a:t>The overlapping between adjacent frequency segments is desirable, e.g., the overlapping could be 124.8 MHz (25% overlap), 249.6 MHz (50% overlap), and 374.4 MHz (75% overlap) </a:t>
            </a:r>
          </a:p>
          <a:p>
            <a:pPr algn="just">
              <a:lnSpc>
                <a:spcPct val="160000"/>
              </a:lnSpc>
              <a:buFont typeface="Wingdings" panose="05000000000000000000" pitchFamily="2" charset="2"/>
              <a:buChar char="n"/>
            </a:pPr>
            <a:r>
              <a:rPr lang="en-US" altLang="zh-CN" sz="1800" dirty="0">
                <a:latin typeface="+mj-lt"/>
              </a:rPr>
              <a:t>In [3-5], the channel allocation for frequency stitching is discussed</a:t>
            </a:r>
          </a:p>
          <a:p>
            <a:pPr algn="just">
              <a:lnSpc>
                <a:spcPct val="160000"/>
              </a:lnSpc>
              <a:buFont typeface="Wingdings" panose="05000000000000000000" pitchFamily="2" charset="2"/>
              <a:buChar char="n"/>
            </a:pPr>
            <a:r>
              <a:rPr lang="en-US" altLang="zh-CN" sz="1800" dirty="0">
                <a:latin typeface="+mj-lt"/>
              </a:rPr>
              <a:t>The group has reached a consensus that the frequency stitching could be adopted as an optional feature [6] </a:t>
            </a:r>
          </a:p>
          <a:p>
            <a:pPr>
              <a:lnSpc>
                <a:spcPct val="140000"/>
              </a:lnSpc>
              <a:buFont typeface="Wingdings" panose="05000000000000000000" pitchFamily="2" charset="2"/>
              <a:buChar char="n"/>
            </a:pPr>
            <a:endParaRPr lang="en-US" altLang="zh-CN" sz="1800" dirty="0">
              <a:latin typeface="+mj-lt"/>
            </a:endParaRPr>
          </a:p>
          <a:p>
            <a:pPr>
              <a:lnSpc>
                <a:spcPct val="140000"/>
              </a:lnSpc>
              <a:buFont typeface="Wingdings" panose="05000000000000000000" pitchFamily="2" charset="2"/>
              <a:buChar char="n"/>
            </a:pPr>
            <a:endParaRPr lang="en-US" altLang="zh-CN" sz="1800" dirty="0">
              <a:latin typeface="+mj-lt"/>
            </a:endParaRPr>
          </a:p>
        </p:txBody>
      </p:sp>
    </p:spTree>
    <p:extLst>
      <p:ext uri="{BB962C8B-B14F-4D97-AF65-F5344CB8AC3E}">
        <p14:creationId xmlns:p14="http://schemas.microsoft.com/office/powerpoint/2010/main" val="39480952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r>
              <a:rPr lang="en-US" altLang="zh-CN" dirty="0"/>
              <a:t>March 2023</a:t>
            </a:r>
            <a:endParaRPr lang="en-US" altLang="en-US" dirty="0"/>
          </a:p>
        </p:txBody>
      </p:sp>
      <p:sp>
        <p:nvSpPr>
          <p:cNvPr id="5" name="页脚占位符 4"/>
          <p:cNvSpPr>
            <a:spLocks noGrp="1"/>
          </p:cNvSpPr>
          <p:nvPr>
            <p:ph type="ftr" sz="quarter" idx="11"/>
          </p:nvPr>
        </p:nvSpPr>
        <p:spPr/>
        <p:txBody>
          <a:bodyPr/>
          <a:lstStyle/>
          <a:p>
            <a:r>
              <a:rPr lang="en-US" altLang="en-US" dirty="0"/>
              <a:t>Bin Qian, Huawei</a:t>
            </a:r>
          </a:p>
        </p:txBody>
      </p:sp>
      <p:sp>
        <p:nvSpPr>
          <p:cNvPr id="6" name="灯片编号占位符 5"/>
          <p:cNvSpPr>
            <a:spLocks noGrp="1"/>
          </p:cNvSpPr>
          <p:nvPr>
            <p:ph type="sldNum" sz="quarter" idx="12"/>
          </p:nvPr>
        </p:nvSpPr>
        <p:spPr/>
        <p:txBody>
          <a:bodyPr/>
          <a:lstStyle/>
          <a:p>
            <a:r>
              <a:rPr lang="en-US" altLang="en-US"/>
              <a:t>Slide </a:t>
            </a:r>
            <a:fld id="{7FFA85FD-E192-4C2D-9860-28C59D48001D}" type="slidenum">
              <a:rPr lang="en-US" altLang="en-US" smtClean="0"/>
              <a:pPr/>
              <a:t>6</a:t>
            </a:fld>
            <a:endParaRPr lang="en-US" altLang="en-US" dirty="0"/>
          </a:p>
        </p:txBody>
      </p:sp>
      <p:sp>
        <p:nvSpPr>
          <p:cNvPr id="7" name="标题 1"/>
          <p:cNvSpPr>
            <a:spLocks noGrp="1"/>
          </p:cNvSpPr>
          <p:nvPr>
            <p:ph type="title"/>
          </p:nvPr>
        </p:nvSpPr>
        <p:spPr>
          <a:xfrm>
            <a:off x="685800" y="404664"/>
            <a:ext cx="7772400" cy="1066800"/>
          </a:xfrm>
        </p:spPr>
        <p:txBody>
          <a:bodyPr/>
          <a:lstStyle/>
          <a:p>
            <a:r>
              <a:rPr lang="en-US" altLang="zh-CN" sz="2600" dirty="0"/>
              <a:t>Frequency Stitching Control </a:t>
            </a:r>
            <a:endParaRPr lang="zh-CN" altLang="en-US" sz="2600" dirty="0"/>
          </a:p>
        </p:txBody>
      </p:sp>
      <p:sp>
        <p:nvSpPr>
          <p:cNvPr id="8" name="内容占位符 2"/>
          <p:cNvSpPr>
            <a:spLocks noGrp="1"/>
          </p:cNvSpPr>
          <p:nvPr>
            <p:ph idx="1"/>
          </p:nvPr>
        </p:nvSpPr>
        <p:spPr>
          <a:xfrm>
            <a:off x="664880" y="1192184"/>
            <a:ext cx="7772400" cy="829461"/>
          </a:xfrm>
        </p:spPr>
        <p:txBody>
          <a:bodyPr/>
          <a:lstStyle/>
          <a:p>
            <a:pPr>
              <a:lnSpc>
                <a:spcPct val="130000"/>
              </a:lnSpc>
              <a:buFont typeface="Wingdings" panose="05000000000000000000" pitchFamily="2" charset="2"/>
              <a:buChar char="n"/>
            </a:pPr>
            <a:r>
              <a:rPr lang="en-US" altLang="zh-CN" sz="1400" dirty="0">
                <a:latin typeface="+mj-lt"/>
              </a:rPr>
              <a:t>In [7], a single configuration is used for frequency stitching based sensing and non frequency stitching based sensing </a:t>
            </a:r>
          </a:p>
          <a:p>
            <a:pPr>
              <a:lnSpc>
                <a:spcPct val="140000"/>
              </a:lnSpc>
              <a:buFont typeface="Wingdings" panose="05000000000000000000" pitchFamily="2" charset="2"/>
              <a:buChar char="n"/>
            </a:pPr>
            <a:endParaRPr lang="en-US" altLang="zh-CN" sz="1800" dirty="0">
              <a:latin typeface="+mj-lt"/>
            </a:endParaRPr>
          </a:p>
        </p:txBody>
      </p:sp>
      <p:graphicFrame>
        <p:nvGraphicFramePr>
          <p:cNvPr id="9" name="Table 4"/>
          <p:cNvGraphicFramePr>
            <a:graphicFrameLocks noGrp="1"/>
          </p:cNvGraphicFramePr>
          <p:nvPr>
            <p:extLst>
              <p:ext uri="{D42A27DB-BD31-4B8C-83A1-F6EECF244321}">
                <p14:modId xmlns:p14="http://schemas.microsoft.com/office/powerpoint/2010/main" val="3404485402"/>
              </p:ext>
            </p:extLst>
          </p:nvPr>
        </p:nvGraphicFramePr>
        <p:xfrm>
          <a:off x="467544" y="1844824"/>
          <a:ext cx="8534400" cy="587375"/>
        </p:xfrm>
        <a:graphic>
          <a:graphicData uri="http://schemas.openxmlformats.org/drawingml/2006/table">
            <a:tbl>
              <a:tblPr/>
              <a:tblGrid>
                <a:gridCol w="852488">
                  <a:extLst>
                    <a:ext uri="{9D8B030D-6E8A-4147-A177-3AD203B41FA5}">
                      <a16:colId xmlns:a16="http://schemas.microsoft.com/office/drawing/2014/main" val="2924525224"/>
                    </a:ext>
                  </a:extLst>
                </a:gridCol>
                <a:gridCol w="854075">
                  <a:extLst>
                    <a:ext uri="{9D8B030D-6E8A-4147-A177-3AD203B41FA5}">
                      <a16:colId xmlns:a16="http://schemas.microsoft.com/office/drawing/2014/main" val="4215555602"/>
                    </a:ext>
                  </a:extLst>
                </a:gridCol>
                <a:gridCol w="854075">
                  <a:extLst>
                    <a:ext uri="{9D8B030D-6E8A-4147-A177-3AD203B41FA5}">
                      <a16:colId xmlns:a16="http://schemas.microsoft.com/office/drawing/2014/main" val="4055656103"/>
                    </a:ext>
                  </a:extLst>
                </a:gridCol>
                <a:gridCol w="852487">
                  <a:extLst>
                    <a:ext uri="{9D8B030D-6E8A-4147-A177-3AD203B41FA5}">
                      <a16:colId xmlns:a16="http://schemas.microsoft.com/office/drawing/2014/main" val="3428373250"/>
                    </a:ext>
                  </a:extLst>
                </a:gridCol>
                <a:gridCol w="854075">
                  <a:extLst>
                    <a:ext uri="{9D8B030D-6E8A-4147-A177-3AD203B41FA5}">
                      <a16:colId xmlns:a16="http://schemas.microsoft.com/office/drawing/2014/main" val="313519276"/>
                    </a:ext>
                  </a:extLst>
                </a:gridCol>
                <a:gridCol w="855663">
                  <a:extLst>
                    <a:ext uri="{9D8B030D-6E8A-4147-A177-3AD203B41FA5}">
                      <a16:colId xmlns:a16="http://schemas.microsoft.com/office/drawing/2014/main" val="1356613772"/>
                    </a:ext>
                  </a:extLst>
                </a:gridCol>
                <a:gridCol w="852487">
                  <a:extLst>
                    <a:ext uri="{9D8B030D-6E8A-4147-A177-3AD203B41FA5}">
                      <a16:colId xmlns:a16="http://schemas.microsoft.com/office/drawing/2014/main" val="624835525"/>
                    </a:ext>
                  </a:extLst>
                </a:gridCol>
                <a:gridCol w="854075">
                  <a:extLst>
                    <a:ext uri="{9D8B030D-6E8A-4147-A177-3AD203B41FA5}">
                      <a16:colId xmlns:a16="http://schemas.microsoft.com/office/drawing/2014/main" val="2071642446"/>
                    </a:ext>
                  </a:extLst>
                </a:gridCol>
                <a:gridCol w="852488">
                  <a:extLst>
                    <a:ext uri="{9D8B030D-6E8A-4147-A177-3AD203B41FA5}">
                      <a16:colId xmlns:a16="http://schemas.microsoft.com/office/drawing/2014/main" val="551739989"/>
                    </a:ext>
                  </a:extLst>
                </a:gridCol>
                <a:gridCol w="852487">
                  <a:extLst>
                    <a:ext uri="{9D8B030D-6E8A-4147-A177-3AD203B41FA5}">
                      <a16:colId xmlns:a16="http://schemas.microsoft.com/office/drawing/2014/main" val="2021236559"/>
                    </a:ext>
                  </a:extLst>
                </a:gridCol>
              </a:tblGrid>
              <a:tr h="195792">
                <a:tc>
                  <a:txBody>
                    <a:bodyPr/>
                    <a:lstStyle>
                      <a:lvl1pPr>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cs typeface="WenQuanYi Zen Hei" charset="0"/>
                        </a:defRPr>
                      </a:lvl1pPr>
                      <a:lvl2pPr marL="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cs typeface="WenQuanYi Zen Hei" charset="0"/>
                        </a:defRPr>
                      </a:lvl2pPr>
                      <a:lvl3pPr marL="9144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cs typeface="WenQuanYi Zen Hei" charset="0"/>
                        </a:defRPr>
                      </a:lvl3pPr>
                      <a:lvl4pPr marL="13716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4pPr>
                      <a:lvl5pPr marL="18288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5pPr>
                      <a:lvl6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6pPr>
                      <a:lvl7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7pPr>
                      <a:lvl8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8pPr>
                      <a:lvl9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9pPr>
                    </a:lstStyle>
                    <a:p>
                      <a:pPr marL="0" marR="0" lvl="0" indent="0" algn="ctr" defTabSz="914400" rtl="0" eaLnBrk="1" fontAlgn="base" latinLnBrk="0" hangingPunct="1">
                        <a:lnSpc>
                          <a:spcPct val="107000"/>
                        </a:lnSpc>
                        <a:spcBef>
                          <a:spcPts val="600"/>
                        </a:spcBef>
                        <a:spcAft>
                          <a:spcPts val="600"/>
                        </a:spcAft>
                        <a:buClrTx/>
                        <a:buSzTx/>
                        <a:buFontTx/>
                        <a:buNone/>
                        <a:tabLst/>
                      </a:pPr>
                      <a:r>
                        <a:rPr kumimoji="0" lang="en-US" altLang="en-US" sz="1200" b="0" i="0" u="none" strike="noStrike" cap="none" normalizeH="0" baseline="0" dirty="0">
                          <a:ln>
                            <a:noFill/>
                          </a:ln>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Octets: 2</a:t>
                      </a:r>
                      <a:endParaRPr kumimoji="0" lang="en-IN" altLang="en-US" sz="1600" b="0" i="0" u="none" strike="noStrike" cap="none" normalizeH="0" baseline="0" dirty="0">
                        <a:ln>
                          <a:noFill/>
                        </a:ln>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0" marR="0" marT="0" marB="0" anchor="b" horzOverflow="overflow">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cs typeface="WenQuanYi Zen Hei" charset="0"/>
                        </a:defRPr>
                      </a:lvl1pPr>
                      <a:lvl2pPr marL="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cs typeface="WenQuanYi Zen Hei" charset="0"/>
                        </a:defRPr>
                      </a:lvl2pPr>
                      <a:lvl3pPr marL="9144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cs typeface="WenQuanYi Zen Hei" charset="0"/>
                        </a:defRPr>
                      </a:lvl3pPr>
                      <a:lvl4pPr marL="13716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4pPr>
                      <a:lvl5pPr marL="18288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5pPr>
                      <a:lvl6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6pPr>
                      <a:lvl7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7pPr>
                      <a:lvl8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8pPr>
                      <a:lvl9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9pPr>
                    </a:lstStyle>
                    <a:p>
                      <a:pPr marL="0" marR="0" lvl="0" indent="0" algn="ctr" defTabSz="914400" rtl="0" eaLnBrk="1" fontAlgn="base" latinLnBrk="0" hangingPunct="1">
                        <a:lnSpc>
                          <a:spcPct val="107000"/>
                        </a:lnSpc>
                        <a:spcBef>
                          <a:spcPts val="600"/>
                        </a:spcBef>
                        <a:spcAft>
                          <a:spcPts val="600"/>
                        </a:spcAft>
                        <a:buClrTx/>
                        <a:buSzTx/>
                        <a:buFontTx/>
                        <a:buNone/>
                        <a:tabLst/>
                      </a:pPr>
                      <a:r>
                        <a:rPr kumimoji="0" lang="en-US" altLang="en-US" sz="1200" b="0" i="0" u="none" strike="noStrike" cap="none" normalizeH="0" baseline="0">
                          <a:ln>
                            <a:noFill/>
                          </a:ln>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0/4</a:t>
                      </a:r>
                      <a:endParaRPr kumimoji="0" lang="en-IN" altLang="en-US" sz="1600" b="0" i="0" u="none" strike="noStrike" cap="none" normalizeH="0" baseline="0">
                        <a:ln>
                          <a:noFill/>
                        </a:ln>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0" marR="0" marT="0" marB="0" anchor="b" horzOverflow="overflow">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cs typeface="WenQuanYi Zen Hei" charset="0"/>
                        </a:defRPr>
                      </a:lvl1pPr>
                      <a:lvl2pPr marL="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cs typeface="WenQuanYi Zen Hei" charset="0"/>
                        </a:defRPr>
                      </a:lvl2pPr>
                      <a:lvl3pPr marL="9144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cs typeface="WenQuanYi Zen Hei" charset="0"/>
                        </a:defRPr>
                      </a:lvl3pPr>
                      <a:lvl4pPr marL="13716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4pPr>
                      <a:lvl5pPr marL="18288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5pPr>
                      <a:lvl6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6pPr>
                      <a:lvl7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7pPr>
                      <a:lvl8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8pPr>
                      <a:lvl9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9pPr>
                    </a:lstStyle>
                    <a:p>
                      <a:pPr marL="0" marR="0" lvl="0" indent="0" algn="ctr" defTabSz="914400" rtl="0" eaLnBrk="1" fontAlgn="base" latinLnBrk="0" hangingPunct="1">
                        <a:lnSpc>
                          <a:spcPct val="107000"/>
                        </a:lnSpc>
                        <a:spcBef>
                          <a:spcPts val="600"/>
                        </a:spcBef>
                        <a:spcAft>
                          <a:spcPts val="600"/>
                        </a:spcAft>
                        <a:buClrTx/>
                        <a:buSzTx/>
                        <a:buFontTx/>
                        <a:buNone/>
                        <a:tabLst/>
                      </a:pPr>
                      <a:r>
                        <a:rPr kumimoji="0" lang="en-US" altLang="en-US" sz="1200" b="0" i="0" u="none" strike="noStrike" cap="none" normalizeH="0" baseline="0">
                          <a:ln>
                            <a:noFill/>
                          </a:ln>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0/1</a:t>
                      </a:r>
                      <a:endParaRPr kumimoji="0" lang="en-IN" altLang="en-US" sz="1600" b="0" i="0" u="none" strike="noStrike" cap="none" normalizeH="0" baseline="0">
                        <a:ln>
                          <a:noFill/>
                        </a:ln>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0" marR="0" marT="0" marB="0" anchor="b" horzOverflow="overflow">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cs typeface="WenQuanYi Zen Hei" charset="0"/>
                        </a:defRPr>
                      </a:lvl1pPr>
                      <a:lvl2pPr marL="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cs typeface="WenQuanYi Zen Hei" charset="0"/>
                        </a:defRPr>
                      </a:lvl2pPr>
                      <a:lvl3pPr marL="9144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cs typeface="WenQuanYi Zen Hei" charset="0"/>
                        </a:defRPr>
                      </a:lvl3pPr>
                      <a:lvl4pPr marL="13716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4pPr>
                      <a:lvl5pPr marL="18288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5pPr>
                      <a:lvl6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6pPr>
                      <a:lvl7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7pPr>
                      <a:lvl8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8pPr>
                      <a:lvl9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9pPr>
                    </a:lstStyle>
                    <a:p>
                      <a:pPr marL="0" marR="0" lvl="0" indent="0" algn="ctr" defTabSz="914400" rtl="0" eaLnBrk="1" fontAlgn="base" latinLnBrk="0" hangingPunct="1">
                        <a:lnSpc>
                          <a:spcPct val="107000"/>
                        </a:lnSpc>
                        <a:spcBef>
                          <a:spcPts val="600"/>
                        </a:spcBef>
                        <a:spcAft>
                          <a:spcPts val="600"/>
                        </a:spcAft>
                        <a:buClrTx/>
                        <a:buSzTx/>
                        <a:buFontTx/>
                        <a:buNone/>
                        <a:tabLst/>
                      </a:pPr>
                      <a:r>
                        <a:rPr kumimoji="0" lang="en-US" altLang="en-US" sz="1200" b="0" i="0" u="none" strike="noStrike" cap="none" normalizeH="0" baseline="0" dirty="0">
                          <a:ln>
                            <a:noFill/>
                          </a:ln>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0/1</a:t>
                      </a:r>
                      <a:endParaRPr kumimoji="0" lang="en-IN" altLang="en-US" sz="1600" b="0" i="0" u="none" strike="noStrike" cap="none" normalizeH="0" baseline="0" dirty="0">
                        <a:ln>
                          <a:noFill/>
                        </a:ln>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0" marR="0" marT="0" marB="0" anchor="b" horzOverflow="overflow">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cs typeface="WenQuanYi Zen Hei" charset="0"/>
                        </a:defRPr>
                      </a:lvl1pPr>
                      <a:lvl2pPr marL="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cs typeface="WenQuanYi Zen Hei" charset="0"/>
                        </a:defRPr>
                      </a:lvl2pPr>
                      <a:lvl3pPr marL="9144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cs typeface="WenQuanYi Zen Hei" charset="0"/>
                        </a:defRPr>
                      </a:lvl3pPr>
                      <a:lvl4pPr marL="13716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4pPr>
                      <a:lvl5pPr marL="18288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5pPr>
                      <a:lvl6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6pPr>
                      <a:lvl7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7pPr>
                      <a:lvl8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8pPr>
                      <a:lvl9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9pPr>
                    </a:lstStyle>
                    <a:p>
                      <a:pPr marL="0" marR="0" lvl="0" indent="0" algn="ctr" defTabSz="914400" rtl="0" eaLnBrk="1" fontAlgn="base" latinLnBrk="0" hangingPunct="1">
                        <a:lnSpc>
                          <a:spcPct val="107000"/>
                        </a:lnSpc>
                        <a:spcBef>
                          <a:spcPts val="600"/>
                        </a:spcBef>
                        <a:spcAft>
                          <a:spcPts val="600"/>
                        </a:spcAft>
                        <a:buClrTx/>
                        <a:buSzTx/>
                        <a:buFontTx/>
                        <a:buNone/>
                        <a:tabLst/>
                      </a:pPr>
                      <a:r>
                        <a:rPr kumimoji="0" lang="en-US" altLang="en-US" sz="1200" b="0" i="0" u="none" strike="noStrike" cap="none" normalizeH="0" baseline="0">
                          <a:ln>
                            <a:noFill/>
                          </a:ln>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0/2</a:t>
                      </a:r>
                      <a:endParaRPr kumimoji="0" lang="en-IN" altLang="en-US" sz="1600" b="0" i="0" u="none" strike="noStrike" cap="none" normalizeH="0" baseline="0">
                        <a:ln>
                          <a:noFill/>
                        </a:ln>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0" marR="0" marT="0" marB="0" anchor="b" horzOverflow="overflow">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cs typeface="WenQuanYi Zen Hei" charset="0"/>
                        </a:defRPr>
                      </a:lvl1pPr>
                      <a:lvl2pPr marL="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cs typeface="WenQuanYi Zen Hei" charset="0"/>
                        </a:defRPr>
                      </a:lvl2pPr>
                      <a:lvl3pPr marL="9144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cs typeface="WenQuanYi Zen Hei" charset="0"/>
                        </a:defRPr>
                      </a:lvl3pPr>
                      <a:lvl4pPr marL="13716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4pPr>
                      <a:lvl5pPr marL="18288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5pPr>
                      <a:lvl6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6pPr>
                      <a:lvl7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7pPr>
                      <a:lvl8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8pPr>
                      <a:lvl9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9pPr>
                    </a:lstStyle>
                    <a:p>
                      <a:pPr marL="0" marR="0" lvl="0" indent="0" algn="ctr" defTabSz="914400" rtl="0" eaLnBrk="1" fontAlgn="base" latinLnBrk="0" hangingPunct="1">
                        <a:lnSpc>
                          <a:spcPct val="107000"/>
                        </a:lnSpc>
                        <a:spcBef>
                          <a:spcPts val="600"/>
                        </a:spcBef>
                        <a:spcAft>
                          <a:spcPts val="600"/>
                        </a:spcAft>
                        <a:buClrTx/>
                        <a:buSzTx/>
                        <a:buFontTx/>
                        <a:buNone/>
                        <a:tabLst/>
                      </a:pPr>
                      <a:r>
                        <a:rPr kumimoji="0" lang="en-US" altLang="en-US" sz="1200" b="0" i="0" u="none" strike="noStrike" cap="none" normalizeH="0" baseline="0">
                          <a:ln>
                            <a:noFill/>
                          </a:ln>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0/TBD</a:t>
                      </a:r>
                      <a:endParaRPr kumimoji="0" lang="en-IN" altLang="en-US" sz="1600" b="0" i="0" u="none" strike="noStrike" cap="none" normalizeH="0" baseline="0">
                        <a:ln>
                          <a:noFill/>
                        </a:ln>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0" marR="0" marT="0" marB="0" anchor="b" horzOverflow="overflow">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cs typeface="WenQuanYi Zen Hei" charset="0"/>
                        </a:defRPr>
                      </a:lvl1pPr>
                      <a:lvl2pPr marL="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cs typeface="WenQuanYi Zen Hei" charset="0"/>
                        </a:defRPr>
                      </a:lvl2pPr>
                      <a:lvl3pPr marL="9144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cs typeface="WenQuanYi Zen Hei" charset="0"/>
                        </a:defRPr>
                      </a:lvl3pPr>
                      <a:lvl4pPr marL="13716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4pPr>
                      <a:lvl5pPr marL="18288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5pPr>
                      <a:lvl6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6pPr>
                      <a:lvl7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7pPr>
                      <a:lvl8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8pPr>
                      <a:lvl9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9pPr>
                    </a:lstStyle>
                    <a:p>
                      <a:pPr marL="0" marR="0" lvl="0" indent="0" algn="ctr" defTabSz="914400" rtl="0" eaLnBrk="1" fontAlgn="base" latinLnBrk="0" hangingPunct="1">
                        <a:lnSpc>
                          <a:spcPct val="107000"/>
                        </a:lnSpc>
                        <a:spcBef>
                          <a:spcPts val="600"/>
                        </a:spcBef>
                        <a:spcAft>
                          <a:spcPts val="600"/>
                        </a:spcAft>
                        <a:buClrTx/>
                        <a:buSzTx/>
                        <a:buFontTx/>
                        <a:buNone/>
                        <a:tabLst/>
                      </a:pPr>
                      <a:r>
                        <a:rPr kumimoji="0" lang="en-US" altLang="en-US" sz="1200" b="0" i="0" u="none" strike="noStrike" cap="none" normalizeH="0" baseline="0">
                          <a:ln>
                            <a:noFill/>
                          </a:ln>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0/TBD</a:t>
                      </a:r>
                      <a:endParaRPr kumimoji="0" lang="en-IN" altLang="en-US" sz="1600" b="0" i="0" u="none" strike="noStrike" cap="none" normalizeH="0" baseline="0">
                        <a:ln>
                          <a:noFill/>
                        </a:ln>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0" marR="0" marT="0" marB="0" anchor="b" horzOverflow="overflow">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cs typeface="WenQuanYi Zen Hei" charset="0"/>
                        </a:defRPr>
                      </a:lvl1pPr>
                      <a:lvl2pPr marL="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cs typeface="WenQuanYi Zen Hei" charset="0"/>
                        </a:defRPr>
                      </a:lvl2pPr>
                      <a:lvl3pPr marL="9144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cs typeface="WenQuanYi Zen Hei" charset="0"/>
                        </a:defRPr>
                      </a:lvl3pPr>
                      <a:lvl4pPr marL="13716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4pPr>
                      <a:lvl5pPr marL="18288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5pPr>
                      <a:lvl6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6pPr>
                      <a:lvl7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7pPr>
                      <a:lvl8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8pPr>
                      <a:lvl9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9pPr>
                    </a:lstStyle>
                    <a:p>
                      <a:pPr marL="0" marR="0" lvl="0" indent="0" algn="ctr" defTabSz="914400" rtl="0" eaLnBrk="1" fontAlgn="base" latinLnBrk="0" hangingPunct="1">
                        <a:lnSpc>
                          <a:spcPct val="107000"/>
                        </a:lnSpc>
                        <a:spcBef>
                          <a:spcPts val="600"/>
                        </a:spcBef>
                        <a:spcAft>
                          <a:spcPts val="600"/>
                        </a:spcAft>
                        <a:buClrTx/>
                        <a:buSzTx/>
                        <a:buFontTx/>
                        <a:buNone/>
                        <a:tabLst/>
                      </a:pPr>
                      <a:r>
                        <a:rPr kumimoji="0" lang="en-US" altLang="en-US" sz="1200" b="0" i="0" u="none" strike="noStrike" cap="none" normalizeH="0" baseline="0">
                          <a:ln>
                            <a:noFill/>
                          </a:ln>
                          <a:solidFill>
                            <a:srgbClr val="0070C0"/>
                          </a:solidFill>
                          <a:effectLst/>
                          <a:latin typeface="Times New Roman" panose="02020603050405020304" pitchFamily="18" charset="0"/>
                          <a:ea typeface="Malgun Gothic" panose="020B0503020000020004" pitchFamily="34" charset="-127"/>
                          <a:cs typeface="Times New Roman" panose="02020603050405020304" pitchFamily="18" charset="0"/>
                        </a:rPr>
                        <a:t>0/TBD</a:t>
                      </a:r>
                      <a:endParaRPr kumimoji="0" lang="en-IN" altLang="en-US" sz="1600" b="0" i="0" u="none" strike="noStrike" cap="none" normalizeH="0" baseline="0">
                        <a:ln>
                          <a:noFill/>
                        </a:ln>
                        <a:solidFill>
                          <a:srgbClr val="0070C0"/>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0" marR="0" marT="0" marB="0" anchor="b" horzOverflow="overflow">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cs typeface="WenQuanYi Zen Hei" charset="0"/>
                        </a:defRPr>
                      </a:lvl1pPr>
                      <a:lvl2pPr marL="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cs typeface="WenQuanYi Zen Hei" charset="0"/>
                        </a:defRPr>
                      </a:lvl2pPr>
                      <a:lvl3pPr marL="9144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cs typeface="WenQuanYi Zen Hei" charset="0"/>
                        </a:defRPr>
                      </a:lvl3pPr>
                      <a:lvl4pPr marL="13716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4pPr>
                      <a:lvl5pPr marL="18288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5pPr>
                      <a:lvl6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6pPr>
                      <a:lvl7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7pPr>
                      <a:lvl8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8pPr>
                      <a:lvl9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9pPr>
                    </a:lstStyle>
                    <a:p>
                      <a:pPr marL="0" marR="0" lvl="0" indent="0" algn="ctr" defTabSz="914400" rtl="0" eaLnBrk="1" fontAlgn="base" latinLnBrk="0" hangingPunct="1">
                        <a:lnSpc>
                          <a:spcPct val="107000"/>
                        </a:lnSpc>
                        <a:spcBef>
                          <a:spcPts val="600"/>
                        </a:spcBef>
                        <a:spcAft>
                          <a:spcPts val="600"/>
                        </a:spcAft>
                        <a:buClrTx/>
                        <a:buSzTx/>
                        <a:buFontTx/>
                        <a:buNone/>
                        <a:tabLst/>
                      </a:pPr>
                      <a:r>
                        <a:rPr kumimoji="0" lang="en-US" altLang="en-US" sz="1200" b="0" i="0" u="none" strike="noStrike" cap="none" normalizeH="0" baseline="0">
                          <a:ln>
                            <a:noFill/>
                          </a:ln>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0/TBD</a:t>
                      </a:r>
                      <a:endParaRPr kumimoji="0" lang="en-IN" altLang="en-US" sz="1600" b="0" i="0" u="none" strike="noStrike" cap="none" normalizeH="0" baseline="0">
                        <a:ln>
                          <a:noFill/>
                        </a:ln>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0" marR="0" marT="0" marB="0" anchor="b" horzOverflow="overflow">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cs typeface="WenQuanYi Zen Hei" charset="0"/>
                        </a:defRPr>
                      </a:lvl1pPr>
                      <a:lvl2pPr marL="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cs typeface="WenQuanYi Zen Hei" charset="0"/>
                        </a:defRPr>
                      </a:lvl2pPr>
                      <a:lvl3pPr marL="9144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cs typeface="WenQuanYi Zen Hei" charset="0"/>
                        </a:defRPr>
                      </a:lvl3pPr>
                      <a:lvl4pPr marL="13716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4pPr>
                      <a:lvl5pPr marL="18288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5pPr>
                      <a:lvl6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6pPr>
                      <a:lvl7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7pPr>
                      <a:lvl8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8pPr>
                      <a:lvl9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9pPr>
                    </a:lstStyle>
                    <a:p>
                      <a:pPr marL="0" marR="0" lvl="0" indent="0" algn="ctr" defTabSz="914400" rtl="0" eaLnBrk="1" fontAlgn="base" latinLnBrk="0" hangingPunct="1">
                        <a:lnSpc>
                          <a:spcPct val="107000"/>
                        </a:lnSpc>
                        <a:spcBef>
                          <a:spcPts val="600"/>
                        </a:spcBef>
                        <a:spcAft>
                          <a:spcPts val="600"/>
                        </a:spcAft>
                        <a:buClrTx/>
                        <a:buSzTx/>
                        <a:buFontTx/>
                        <a:buNone/>
                        <a:tabLst/>
                      </a:pPr>
                      <a:r>
                        <a:rPr kumimoji="0" lang="en-IN" altLang="en-US" sz="1200" b="0" i="0" u="none" strike="noStrike" cap="none" normalizeH="0" baseline="0">
                          <a:ln>
                            <a:noFill/>
                          </a:ln>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Variable</a:t>
                      </a:r>
                    </a:p>
                  </a:txBody>
                  <a:tcPr marL="0" marR="0" marT="0" marB="0" anchor="b" horzOverflow="overflow">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887432445"/>
                  </a:ext>
                </a:extLst>
              </a:tr>
              <a:tr h="391583">
                <a:tc>
                  <a:txBody>
                    <a:bodyPr/>
                    <a:lstStyle>
                      <a:lvl1pPr marL="71438">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cs typeface="WenQuanYi Zen Hei" charset="0"/>
                        </a:defRPr>
                      </a:lvl1pPr>
                      <a:lvl2pPr marL="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cs typeface="WenQuanYi Zen Hei" charset="0"/>
                        </a:defRPr>
                      </a:lvl2pPr>
                      <a:lvl3pPr marL="9144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cs typeface="WenQuanYi Zen Hei" charset="0"/>
                        </a:defRPr>
                      </a:lvl3pPr>
                      <a:lvl4pPr marL="13716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4pPr>
                      <a:lvl5pPr marL="18288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5pPr>
                      <a:lvl6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6pPr>
                      <a:lvl7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7pPr>
                      <a:lvl8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8pPr>
                      <a:lvl9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9pPr>
                    </a:lstStyle>
                    <a:p>
                      <a:pPr marL="71438" marR="0" lvl="0" indent="0" algn="ctr" defTabSz="914400" rtl="0" eaLnBrk="1" fontAlgn="base" latinLnBrk="0" hangingPunct="1">
                        <a:lnSpc>
                          <a:spcPct val="107000"/>
                        </a:lnSpc>
                        <a:spcBef>
                          <a:spcPts val="600"/>
                        </a:spcBef>
                        <a:spcAft>
                          <a:spcPts val="600"/>
                        </a:spcAft>
                        <a:buClrTx/>
                        <a:buSzTx/>
                        <a:buFontTx/>
                        <a:buNone/>
                        <a:tabLst/>
                      </a:pPr>
                      <a:r>
                        <a:rPr kumimoji="0" lang="en-US" altLang="en-US" sz="1200" b="0" i="0" u="none" strike="noStrike" cap="none" normalizeH="0" baseline="0">
                          <a:ln>
                            <a:noFill/>
                          </a:ln>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Content Control</a:t>
                      </a:r>
                      <a:endParaRPr kumimoji="0" lang="en-IN" altLang="en-US" sz="1600" b="0" i="0" u="none" strike="noStrike" cap="none" normalizeH="0" baseline="0">
                        <a:ln>
                          <a:noFill/>
                        </a:ln>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0" marR="0" marT="0" marB="0" anchor="ctr" horzOverflow="overflow">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noFill/>
                  </a:tcPr>
                </a:tc>
                <a:tc>
                  <a:txBody>
                    <a:bodyPr/>
                    <a:lstStyle>
                      <a:lvl1pPr marL="71438">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cs typeface="WenQuanYi Zen Hei" charset="0"/>
                        </a:defRPr>
                      </a:lvl1pPr>
                      <a:lvl2pPr marL="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cs typeface="WenQuanYi Zen Hei" charset="0"/>
                        </a:defRPr>
                      </a:lvl2pPr>
                      <a:lvl3pPr marL="9144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cs typeface="WenQuanYi Zen Hei" charset="0"/>
                        </a:defRPr>
                      </a:lvl3pPr>
                      <a:lvl4pPr marL="13716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4pPr>
                      <a:lvl5pPr marL="18288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5pPr>
                      <a:lvl6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6pPr>
                      <a:lvl7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7pPr>
                      <a:lvl8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8pPr>
                      <a:lvl9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9pPr>
                    </a:lstStyle>
                    <a:p>
                      <a:pPr marL="71438" marR="0" lvl="0" indent="0" algn="ctr" defTabSz="914400" rtl="0" eaLnBrk="1" fontAlgn="base" latinLnBrk="0" hangingPunct="1">
                        <a:lnSpc>
                          <a:spcPct val="107000"/>
                        </a:lnSpc>
                        <a:spcBef>
                          <a:spcPts val="600"/>
                        </a:spcBef>
                        <a:spcAft>
                          <a:spcPts val="600"/>
                        </a:spcAft>
                        <a:buClrTx/>
                        <a:buSzTx/>
                        <a:buFontTx/>
                        <a:buNone/>
                        <a:tabLst/>
                      </a:pPr>
                      <a:r>
                        <a:rPr kumimoji="0" lang="en-US" altLang="en-US" sz="1200" b="0" i="0" u="none" strike="noStrike" cap="none" normalizeH="0" baseline="0" dirty="0">
                          <a:ln>
                            <a:noFill/>
                          </a:ln>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Session ID</a:t>
                      </a:r>
                      <a:endParaRPr kumimoji="0" lang="en-IN" altLang="en-US" sz="1600" b="0" i="0" u="none" strike="noStrike" cap="none" normalizeH="0" baseline="0" dirty="0">
                        <a:ln>
                          <a:noFill/>
                        </a:ln>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0" marR="0" marT="0" marB="0" anchor="ctr" horzOverflow="overflow">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noFill/>
                  </a:tcPr>
                </a:tc>
                <a:tc>
                  <a:txBody>
                    <a:bodyPr/>
                    <a:lstStyle>
                      <a:lvl1pPr marL="71438">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cs typeface="WenQuanYi Zen Hei" charset="0"/>
                        </a:defRPr>
                      </a:lvl1pPr>
                      <a:lvl2pPr marL="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cs typeface="WenQuanYi Zen Hei" charset="0"/>
                        </a:defRPr>
                      </a:lvl2pPr>
                      <a:lvl3pPr marL="9144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cs typeface="WenQuanYi Zen Hei" charset="0"/>
                        </a:defRPr>
                      </a:lvl3pPr>
                      <a:lvl4pPr marL="13716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4pPr>
                      <a:lvl5pPr marL="18288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5pPr>
                      <a:lvl6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6pPr>
                      <a:lvl7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7pPr>
                      <a:lvl8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8pPr>
                      <a:lvl9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9pPr>
                    </a:lstStyle>
                    <a:p>
                      <a:pPr marL="71438" marR="0" lvl="0" indent="0" algn="ctr" defTabSz="914400" rtl="0" eaLnBrk="1" fontAlgn="base" latinLnBrk="0" hangingPunct="1">
                        <a:lnSpc>
                          <a:spcPct val="107000"/>
                        </a:lnSpc>
                        <a:spcBef>
                          <a:spcPts val="600"/>
                        </a:spcBef>
                        <a:spcAft>
                          <a:spcPts val="600"/>
                        </a:spcAft>
                        <a:buClrTx/>
                        <a:buSzTx/>
                        <a:buFontTx/>
                        <a:buNone/>
                        <a:tabLst/>
                      </a:pPr>
                      <a:r>
                        <a:rPr kumimoji="0" lang="en-US" altLang="en-US" sz="1200" b="0" i="0" u="none" strike="noStrike" cap="none" normalizeH="0" baseline="0">
                          <a:ln>
                            <a:noFill/>
                          </a:ln>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Block Duration</a:t>
                      </a:r>
                      <a:endParaRPr kumimoji="0" lang="en-IN" altLang="en-US" sz="1600" b="0" i="0" u="none" strike="noStrike" cap="none" normalizeH="0" baseline="0">
                        <a:ln>
                          <a:noFill/>
                        </a:ln>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0" marR="0" marT="0" marB="0" anchor="ctr" horzOverflow="overflow">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noFill/>
                  </a:tcPr>
                </a:tc>
                <a:tc>
                  <a:txBody>
                    <a:bodyPr/>
                    <a:lstStyle>
                      <a:lvl1pPr marL="71438">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cs typeface="WenQuanYi Zen Hei" charset="0"/>
                        </a:defRPr>
                      </a:lvl1pPr>
                      <a:lvl2pPr marL="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cs typeface="WenQuanYi Zen Hei" charset="0"/>
                        </a:defRPr>
                      </a:lvl2pPr>
                      <a:lvl3pPr marL="9144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cs typeface="WenQuanYi Zen Hei" charset="0"/>
                        </a:defRPr>
                      </a:lvl3pPr>
                      <a:lvl4pPr marL="13716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4pPr>
                      <a:lvl5pPr marL="18288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5pPr>
                      <a:lvl6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6pPr>
                      <a:lvl7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7pPr>
                      <a:lvl8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8pPr>
                      <a:lvl9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9pPr>
                    </a:lstStyle>
                    <a:p>
                      <a:pPr marL="71438" marR="0" lvl="0" indent="0" algn="ctr" defTabSz="914400" rtl="0" eaLnBrk="1" fontAlgn="base" latinLnBrk="0" hangingPunct="1">
                        <a:lnSpc>
                          <a:spcPct val="107000"/>
                        </a:lnSpc>
                        <a:spcBef>
                          <a:spcPts val="600"/>
                        </a:spcBef>
                        <a:spcAft>
                          <a:spcPts val="600"/>
                        </a:spcAft>
                        <a:buClrTx/>
                        <a:buSzTx/>
                        <a:buFontTx/>
                        <a:buNone/>
                        <a:tabLst/>
                      </a:pPr>
                      <a:r>
                        <a:rPr kumimoji="0" lang="en-US" altLang="en-US" sz="1200" b="0" i="0" u="none" strike="noStrike" cap="none" normalizeH="0" baseline="0">
                          <a:ln>
                            <a:noFill/>
                          </a:ln>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Round Duration</a:t>
                      </a:r>
                      <a:endParaRPr kumimoji="0" lang="en-IN" altLang="en-US" sz="1600" b="0" i="0" u="none" strike="noStrike" cap="none" normalizeH="0" baseline="0">
                        <a:ln>
                          <a:noFill/>
                        </a:ln>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0" marR="0" marT="0" marB="0" anchor="ctr" horzOverflow="overflow">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noFill/>
                  </a:tcPr>
                </a:tc>
                <a:tc>
                  <a:txBody>
                    <a:bodyPr/>
                    <a:lstStyle>
                      <a:lvl1pPr marL="71438">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cs typeface="WenQuanYi Zen Hei" charset="0"/>
                        </a:defRPr>
                      </a:lvl1pPr>
                      <a:lvl2pPr marL="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cs typeface="WenQuanYi Zen Hei" charset="0"/>
                        </a:defRPr>
                      </a:lvl2pPr>
                      <a:lvl3pPr marL="9144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cs typeface="WenQuanYi Zen Hei" charset="0"/>
                        </a:defRPr>
                      </a:lvl3pPr>
                      <a:lvl4pPr marL="13716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4pPr>
                      <a:lvl5pPr marL="18288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5pPr>
                      <a:lvl6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6pPr>
                      <a:lvl7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7pPr>
                      <a:lvl8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8pPr>
                      <a:lvl9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9pPr>
                    </a:lstStyle>
                    <a:p>
                      <a:pPr marL="71438" marR="0" lvl="0" indent="0" algn="ctr" defTabSz="914400" rtl="0" eaLnBrk="1" fontAlgn="base" latinLnBrk="0" hangingPunct="1">
                        <a:lnSpc>
                          <a:spcPct val="107000"/>
                        </a:lnSpc>
                        <a:spcBef>
                          <a:spcPts val="600"/>
                        </a:spcBef>
                        <a:spcAft>
                          <a:spcPts val="600"/>
                        </a:spcAft>
                        <a:buClrTx/>
                        <a:buSzTx/>
                        <a:buFontTx/>
                        <a:buNone/>
                        <a:tabLst/>
                      </a:pPr>
                      <a:r>
                        <a:rPr kumimoji="0" lang="en-US" altLang="en-US" sz="1200" b="0" i="0" u="none" strike="noStrike" cap="none" normalizeH="0" baseline="0" dirty="0">
                          <a:ln>
                            <a:noFill/>
                          </a:ln>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Slot Duration</a:t>
                      </a:r>
                      <a:endParaRPr kumimoji="0" lang="en-IN" altLang="en-US" sz="1600" b="0" i="0" u="none" strike="noStrike" cap="none" normalizeH="0" baseline="0" dirty="0">
                        <a:ln>
                          <a:noFill/>
                        </a:ln>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0" marR="0" marT="0" marB="0" anchor="ctr" horzOverflow="overflow">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noFill/>
                  </a:tcPr>
                </a:tc>
                <a:tc>
                  <a:txBody>
                    <a:bodyPr/>
                    <a:lstStyle>
                      <a:lvl1pPr marL="71438">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cs typeface="WenQuanYi Zen Hei" charset="0"/>
                        </a:defRPr>
                      </a:lvl1pPr>
                      <a:lvl2pPr marL="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cs typeface="WenQuanYi Zen Hei" charset="0"/>
                        </a:defRPr>
                      </a:lvl2pPr>
                      <a:lvl3pPr marL="9144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cs typeface="WenQuanYi Zen Hei" charset="0"/>
                        </a:defRPr>
                      </a:lvl3pPr>
                      <a:lvl4pPr marL="13716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4pPr>
                      <a:lvl5pPr marL="18288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5pPr>
                      <a:lvl6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6pPr>
                      <a:lvl7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7pPr>
                      <a:lvl8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8pPr>
                      <a:lvl9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9pPr>
                    </a:lstStyle>
                    <a:p>
                      <a:pPr marL="71438" marR="0" lvl="0" indent="0" algn="ctr" defTabSz="914400" rtl="0" eaLnBrk="1" fontAlgn="base" latinLnBrk="0" hangingPunct="1">
                        <a:lnSpc>
                          <a:spcPct val="107000"/>
                        </a:lnSpc>
                        <a:spcBef>
                          <a:spcPts val="600"/>
                        </a:spcBef>
                        <a:spcAft>
                          <a:spcPts val="600"/>
                        </a:spcAft>
                        <a:buClrTx/>
                        <a:buSzTx/>
                        <a:buFontTx/>
                        <a:buNone/>
                        <a:tabLst/>
                      </a:pPr>
                      <a:r>
                        <a:rPr kumimoji="0" lang="en-US" altLang="en-US" sz="1200" b="0" i="0" u="none" strike="noStrike" cap="none" normalizeH="0" baseline="0">
                          <a:ln>
                            <a:noFill/>
                          </a:ln>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Ranging Control</a:t>
                      </a:r>
                      <a:endParaRPr kumimoji="0" lang="en-IN" altLang="en-US" sz="1600" b="0" i="0" u="none" strike="noStrike" cap="none" normalizeH="0" baseline="0">
                        <a:ln>
                          <a:noFill/>
                        </a:ln>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0" marR="0" marT="0" marB="0" anchor="ctr" horzOverflow="overflow">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noFill/>
                  </a:tcPr>
                </a:tc>
                <a:tc>
                  <a:txBody>
                    <a:bodyPr/>
                    <a:lstStyle>
                      <a:lvl1pPr marL="71438">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cs typeface="WenQuanYi Zen Hei" charset="0"/>
                        </a:defRPr>
                      </a:lvl1pPr>
                      <a:lvl2pPr marL="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cs typeface="WenQuanYi Zen Hei" charset="0"/>
                        </a:defRPr>
                      </a:lvl2pPr>
                      <a:lvl3pPr marL="9144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cs typeface="WenQuanYi Zen Hei" charset="0"/>
                        </a:defRPr>
                      </a:lvl3pPr>
                      <a:lvl4pPr marL="13716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4pPr>
                      <a:lvl5pPr marL="18288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5pPr>
                      <a:lvl6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6pPr>
                      <a:lvl7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7pPr>
                      <a:lvl8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8pPr>
                      <a:lvl9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9pPr>
                    </a:lstStyle>
                    <a:p>
                      <a:pPr marL="71438" marR="0" lvl="0" indent="0" algn="ctr" defTabSz="914400" rtl="0" eaLnBrk="1" fontAlgn="base" latinLnBrk="0" hangingPunct="1">
                        <a:lnSpc>
                          <a:spcPct val="107000"/>
                        </a:lnSpc>
                        <a:spcBef>
                          <a:spcPts val="600"/>
                        </a:spcBef>
                        <a:spcAft>
                          <a:spcPts val="600"/>
                        </a:spcAft>
                        <a:buClrTx/>
                        <a:buSzTx/>
                        <a:buFontTx/>
                        <a:buNone/>
                        <a:tabLst/>
                      </a:pPr>
                      <a:r>
                        <a:rPr kumimoji="0" lang="en-US" altLang="en-US" sz="1200" b="0" i="0" u="none" strike="noStrike" cap="none" normalizeH="0" baseline="0">
                          <a:ln>
                            <a:noFill/>
                          </a:ln>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Data Comm Control</a:t>
                      </a:r>
                      <a:endParaRPr kumimoji="0" lang="en-IN" altLang="en-US" sz="1600" b="0" i="0" u="none" strike="noStrike" cap="none" normalizeH="0" baseline="0">
                        <a:ln>
                          <a:noFill/>
                        </a:ln>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0" marR="0" marT="0" marB="0" anchor="ctr" horzOverflow="overflow">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noFill/>
                  </a:tcPr>
                </a:tc>
                <a:tc>
                  <a:txBody>
                    <a:bodyPr/>
                    <a:lstStyle>
                      <a:lvl1pPr marL="71438">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cs typeface="WenQuanYi Zen Hei" charset="0"/>
                        </a:defRPr>
                      </a:lvl1pPr>
                      <a:lvl2pPr marL="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cs typeface="WenQuanYi Zen Hei" charset="0"/>
                        </a:defRPr>
                      </a:lvl2pPr>
                      <a:lvl3pPr marL="9144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cs typeface="WenQuanYi Zen Hei" charset="0"/>
                        </a:defRPr>
                      </a:lvl3pPr>
                      <a:lvl4pPr marL="13716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4pPr>
                      <a:lvl5pPr marL="18288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5pPr>
                      <a:lvl6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6pPr>
                      <a:lvl7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7pPr>
                      <a:lvl8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8pPr>
                      <a:lvl9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9pPr>
                    </a:lstStyle>
                    <a:p>
                      <a:pPr marL="71438" marR="0" lvl="0" indent="0" algn="ctr" defTabSz="914400" rtl="0" eaLnBrk="1" fontAlgn="base" latinLnBrk="0" hangingPunct="1">
                        <a:lnSpc>
                          <a:spcPct val="107000"/>
                        </a:lnSpc>
                        <a:spcBef>
                          <a:spcPts val="600"/>
                        </a:spcBef>
                        <a:spcAft>
                          <a:spcPts val="600"/>
                        </a:spcAft>
                        <a:buClrTx/>
                        <a:buSzTx/>
                        <a:buFontTx/>
                        <a:buNone/>
                        <a:tabLst/>
                      </a:pPr>
                      <a:r>
                        <a:rPr kumimoji="0" lang="en-US" altLang="en-US" sz="1200" b="0" i="0" u="none" strike="noStrike" cap="none" normalizeH="0" baseline="0" dirty="0">
                          <a:ln>
                            <a:noFill/>
                          </a:ln>
                          <a:solidFill>
                            <a:srgbClr val="0070C0"/>
                          </a:solidFill>
                          <a:effectLst/>
                          <a:latin typeface="Times New Roman" panose="02020603050405020304" pitchFamily="18" charset="0"/>
                          <a:ea typeface="Malgun Gothic" panose="020B0503020000020004" pitchFamily="34" charset="-127"/>
                          <a:cs typeface="Times New Roman" panose="02020603050405020304" pitchFamily="18" charset="0"/>
                        </a:rPr>
                        <a:t>Sensing Control</a:t>
                      </a:r>
                      <a:endParaRPr kumimoji="0" lang="en-IN" altLang="en-US" sz="1600" b="0" i="0" u="none" strike="noStrike" cap="none" normalizeH="0" baseline="0" dirty="0">
                        <a:ln>
                          <a:noFill/>
                        </a:ln>
                        <a:solidFill>
                          <a:srgbClr val="0070C0"/>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0" marR="0" marT="0" marB="0" anchor="ctr" horzOverflow="overflow">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noFill/>
                  </a:tcPr>
                </a:tc>
                <a:tc>
                  <a:txBody>
                    <a:bodyPr/>
                    <a:lstStyle>
                      <a:lvl1pPr marL="71438">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cs typeface="WenQuanYi Zen Hei" charset="0"/>
                        </a:defRPr>
                      </a:lvl1pPr>
                      <a:lvl2pPr marL="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cs typeface="WenQuanYi Zen Hei" charset="0"/>
                        </a:defRPr>
                      </a:lvl2pPr>
                      <a:lvl3pPr marL="9144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cs typeface="WenQuanYi Zen Hei" charset="0"/>
                        </a:defRPr>
                      </a:lvl3pPr>
                      <a:lvl4pPr marL="13716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4pPr>
                      <a:lvl5pPr marL="18288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5pPr>
                      <a:lvl6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6pPr>
                      <a:lvl7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7pPr>
                      <a:lvl8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8pPr>
                      <a:lvl9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9pPr>
                    </a:lstStyle>
                    <a:p>
                      <a:pPr marL="71438" marR="0" lvl="0" indent="0" algn="ctr" defTabSz="914400" rtl="0" eaLnBrk="1" fontAlgn="base" latinLnBrk="0" hangingPunct="1">
                        <a:lnSpc>
                          <a:spcPct val="107000"/>
                        </a:lnSpc>
                        <a:spcBef>
                          <a:spcPts val="600"/>
                        </a:spcBef>
                        <a:spcAft>
                          <a:spcPts val="600"/>
                        </a:spcAft>
                        <a:buClrTx/>
                        <a:buSzTx/>
                        <a:buFontTx/>
                        <a:buNone/>
                        <a:tabLst/>
                      </a:pPr>
                      <a:r>
                        <a:rPr kumimoji="0" lang="en-US" altLang="en-US" sz="1200" b="0" i="0" u="none" strike="noStrike" cap="none" normalizeH="0" baseline="0">
                          <a:ln>
                            <a:noFill/>
                          </a:ln>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TDoA Control</a:t>
                      </a:r>
                      <a:endParaRPr kumimoji="0" lang="en-IN" altLang="en-US" sz="1600" b="0" i="0" u="none" strike="noStrike" cap="none" normalizeH="0" baseline="0">
                        <a:ln>
                          <a:noFill/>
                        </a:ln>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0" marR="0" marT="0" marB="0" anchor="ctr" horzOverflow="overflow">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noFill/>
                  </a:tcPr>
                </a:tc>
                <a:tc>
                  <a:txBody>
                    <a:bodyPr/>
                    <a:lstStyle>
                      <a:lvl1pPr marL="71438">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cs typeface="WenQuanYi Zen Hei" charset="0"/>
                        </a:defRPr>
                      </a:lvl1pPr>
                      <a:lvl2pPr marL="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cs typeface="WenQuanYi Zen Hei" charset="0"/>
                        </a:defRPr>
                      </a:lvl2pPr>
                      <a:lvl3pPr marL="9144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cs typeface="WenQuanYi Zen Hei" charset="0"/>
                        </a:defRPr>
                      </a:lvl3pPr>
                      <a:lvl4pPr marL="13716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4pPr>
                      <a:lvl5pPr marL="18288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5pPr>
                      <a:lvl6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6pPr>
                      <a:lvl7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7pPr>
                      <a:lvl8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8pPr>
                      <a:lvl9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cs typeface="WenQuanYi Zen Hei" charset="0"/>
                        </a:defRPr>
                      </a:lvl9pPr>
                    </a:lstStyle>
                    <a:p>
                      <a:pPr marL="71438" marR="0" lvl="0" indent="0" algn="ctr" defTabSz="914400" rtl="0" eaLnBrk="1" fontAlgn="base" latinLnBrk="0" hangingPunct="1">
                        <a:lnSpc>
                          <a:spcPct val="107000"/>
                        </a:lnSpc>
                        <a:spcBef>
                          <a:spcPts val="600"/>
                        </a:spcBef>
                        <a:spcAft>
                          <a:spcPts val="600"/>
                        </a:spcAft>
                        <a:buClrTx/>
                        <a:buSzTx/>
                        <a:buFontTx/>
                        <a:buNone/>
                        <a:tabLst/>
                      </a:pPr>
                      <a:r>
                        <a:rPr kumimoji="0" lang="en-IN" altLang="en-US" sz="1200" b="0" i="0" u="none" strike="noStrike" cap="none" normalizeH="0" baseline="0" dirty="0">
                          <a:ln>
                            <a:noFill/>
                          </a:ln>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Scheduling List</a:t>
                      </a:r>
                    </a:p>
                  </a:txBody>
                  <a:tcPr marL="0" marR="0" marT="0" marB="0" anchor="ctr" horzOverflow="overflow">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097248340"/>
                  </a:ext>
                </a:extLst>
              </a:tr>
            </a:tbl>
          </a:graphicData>
        </a:graphic>
      </p:graphicFrame>
      <p:cxnSp>
        <p:nvCxnSpPr>
          <p:cNvPr id="3" name="直接连接符 2"/>
          <p:cNvCxnSpPr/>
          <p:nvPr/>
        </p:nvCxnSpPr>
        <p:spPr bwMode="auto">
          <a:xfrm flipH="1">
            <a:off x="467544" y="2432199"/>
            <a:ext cx="5976665" cy="420868"/>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aphicFrame>
        <p:nvGraphicFramePr>
          <p:cNvPr id="10" name="Table 5"/>
          <p:cNvGraphicFramePr>
            <a:graphicFrameLocks noGrp="1"/>
          </p:cNvGraphicFramePr>
          <p:nvPr>
            <p:extLst>
              <p:ext uri="{D42A27DB-BD31-4B8C-83A1-F6EECF244321}">
                <p14:modId xmlns:p14="http://schemas.microsoft.com/office/powerpoint/2010/main" val="554740618"/>
              </p:ext>
            </p:extLst>
          </p:nvPr>
        </p:nvGraphicFramePr>
        <p:xfrm>
          <a:off x="467544" y="2846361"/>
          <a:ext cx="8374905" cy="782828"/>
        </p:xfrm>
        <a:graphic>
          <a:graphicData uri="http://schemas.openxmlformats.org/drawingml/2006/table">
            <a:tbl>
              <a:tblPr firstRow="1" firstCol="1" bandRow="1"/>
              <a:tblGrid>
                <a:gridCol w="1196415">
                  <a:extLst>
                    <a:ext uri="{9D8B030D-6E8A-4147-A177-3AD203B41FA5}">
                      <a16:colId xmlns:a16="http://schemas.microsoft.com/office/drawing/2014/main" val="2648589974"/>
                    </a:ext>
                  </a:extLst>
                </a:gridCol>
                <a:gridCol w="1196415">
                  <a:extLst>
                    <a:ext uri="{9D8B030D-6E8A-4147-A177-3AD203B41FA5}">
                      <a16:colId xmlns:a16="http://schemas.microsoft.com/office/drawing/2014/main" val="2277211772"/>
                    </a:ext>
                  </a:extLst>
                </a:gridCol>
                <a:gridCol w="1196415">
                  <a:extLst>
                    <a:ext uri="{9D8B030D-6E8A-4147-A177-3AD203B41FA5}">
                      <a16:colId xmlns:a16="http://schemas.microsoft.com/office/drawing/2014/main" val="581333039"/>
                    </a:ext>
                  </a:extLst>
                </a:gridCol>
                <a:gridCol w="1196415">
                  <a:extLst>
                    <a:ext uri="{9D8B030D-6E8A-4147-A177-3AD203B41FA5}">
                      <a16:colId xmlns:a16="http://schemas.microsoft.com/office/drawing/2014/main" val="20003"/>
                    </a:ext>
                  </a:extLst>
                </a:gridCol>
                <a:gridCol w="1196415">
                  <a:extLst>
                    <a:ext uri="{9D8B030D-6E8A-4147-A177-3AD203B41FA5}">
                      <a16:colId xmlns:a16="http://schemas.microsoft.com/office/drawing/2014/main" val="3175007830"/>
                    </a:ext>
                  </a:extLst>
                </a:gridCol>
                <a:gridCol w="1196415">
                  <a:extLst>
                    <a:ext uri="{9D8B030D-6E8A-4147-A177-3AD203B41FA5}">
                      <a16:colId xmlns:a16="http://schemas.microsoft.com/office/drawing/2014/main" val="20005"/>
                    </a:ext>
                  </a:extLst>
                </a:gridCol>
                <a:gridCol w="1196415">
                  <a:extLst>
                    <a:ext uri="{9D8B030D-6E8A-4147-A177-3AD203B41FA5}">
                      <a16:colId xmlns:a16="http://schemas.microsoft.com/office/drawing/2014/main" val="20006"/>
                    </a:ext>
                  </a:extLst>
                </a:gridCol>
              </a:tblGrid>
              <a:tr h="194400">
                <a:tc>
                  <a:txBody>
                    <a:bodyPr/>
                    <a:lstStyle/>
                    <a:p>
                      <a:pPr marL="0" algn="ctr" defTabSz="914400" rtl="0" eaLnBrk="1" latinLnBrk="0" hangingPunct="1">
                        <a:lnSpc>
                          <a:spcPct val="107000"/>
                        </a:lnSpc>
                        <a:spcBef>
                          <a:spcPts val="600"/>
                        </a:spcBef>
                        <a:spcAft>
                          <a:spcPts val="600"/>
                        </a:spcAft>
                      </a:pPr>
                      <a:r>
                        <a:rPr lang="en-US" sz="1200" kern="120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TBD</a:t>
                      </a:r>
                      <a:endParaRPr lang="en-IN" sz="1200" kern="120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54952" marR="54952"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ct val="107000"/>
                        </a:lnSpc>
                        <a:spcBef>
                          <a:spcPts val="600"/>
                        </a:spcBef>
                        <a:spcAft>
                          <a:spcPts val="600"/>
                        </a:spcAft>
                      </a:pPr>
                      <a:r>
                        <a:rPr lang="en-US" sz="1200" kern="120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1 bit</a:t>
                      </a:r>
                      <a:endParaRPr lang="en-IN" sz="1200" kern="120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54952" marR="54952"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ct val="107000"/>
                        </a:lnSpc>
                        <a:spcBef>
                          <a:spcPts val="600"/>
                        </a:spcBef>
                        <a:spcAft>
                          <a:spcPts val="600"/>
                        </a:spcAft>
                      </a:pPr>
                      <a:r>
                        <a:rPr lang="en-US" sz="1200" kern="120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4 bits</a:t>
                      </a:r>
                      <a:endParaRPr lang="en-IN" sz="1200" kern="120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54952" marR="54952"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ct val="107000"/>
                        </a:lnSpc>
                        <a:spcBef>
                          <a:spcPts val="600"/>
                        </a:spcBef>
                        <a:spcAft>
                          <a:spcPts val="600"/>
                        </a:spcAft>
                      </a:pPr>
                      <a:r>
                        <a:rPr lang="en-IN" sz="1200" kern="120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2</a:t>
                      </a:r>
                      <a:r>
                        <a:rPr lang="en-IN" sz="1200" kern="1200" baseline="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 bits</a:t>
                      </a:r>
                      <a:endParaRPr lang="en-IN" sz="1200" kern="120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54952" marR="54952"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ct val="107000"/>
                        </a:lnSpc>
                        <a:spcBef>
                          <a:spcPts val="600"/>
                        </a:spcBef>
                        <a:spcAft>
                          <a:spcPts val="600"/>
                        </a:spcAft>
                      </a:pPr>
                      <a:r>
                        <a:rPr lang="en-IN" sz="1200" kern="120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2 bits</a:t>
                      </a:r>
                    </a:p>
                  </a:txBody>
                  <a:tcPr marL="54952" marR="54952"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ct val="107000"/>
                        </a:lnSpc>
                        <a:spcBef>
                          <a:spcPts val="600"/>
                        </a:spcBef>
                        <a:spcAft>
                          <a:spcPts val="600"/>
                        </a:spcAft>
                      </a:pPr>
                      <a:r>
                        <a:rPr lang="en-IN" sz="1200" kern="1200" dirty="0">
                          <a:solidFill>
                            <a:srgbClr val="FF0000"/>
                          </a:solidFill>
                          <a:effectLst/>
                          <a:latin typeface="Times New Roman" panose="02020603050405020304" pitchFamily="18" charset="0"/>
                          <a:ea typeface="Malgun Gothic" panose="020B0503020000020004" pitchFamily="34" charset="-127"/>
                          <a:cs typeface="Times New Roman" panose="02020603050405020304" pitchFamily="18" charset="0"/>
                        </a:rPr>
                        <a:t>1 bit</a:t>
                      </a:r>
                    </a:p>
                  </a:txBody>
                  <a:tcPr marL="54952" marR="54952"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ct val="107000"/>
                        </a:lnSpc>
                        <a:spcBef>
                          <a:spcPts val="600"/>
                        </a:spcBef>
                        <a:spcAft>
                          <a:spcPts val="600"/>
                        </a:spcAft>
                      </a:pPr>
                      <a:r>
                        <a:rPr lang="en-IN" sz="1200" kern="1200" dirty="0">
                          <a:solidFill>
                            <a:srgbClr val="FF0000"/>
                          </a:solidFill>
                          <a:effectLst/>
                          <a:latin typeface="Times New Roman" panose="02020603050405020304" pitchFamily="18" charset="0"/>
                          <a:ea typeface="Malgun Gothic" panose="020B0503020000020004" pitchFamily="34" charset="-127"/>
                          <a:cs typeface="Times New Roman" panose="02020603050405020304" pitchFamily="18" charset="0"/>
                        </a:rPr>
                        <a:t>0/2 bits</a:t>
                      </a:r>
                    </a:p>
                  </a:txBody>
                  <a:tcPr marL="54952" marR="54952"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34271760"/>
                  </a:ext>
                </a:extLst>
              </a:tr>
              <a:tr h="540000">
                <a:tc>
                  <a:txBody>
                    <a:bodyPr/>
                    <a:lstStyle/>
                    <a:p>
                      <a:pPr algn="ctr">
                        <a:lnSpc>
                          <a:spcPct val="107000"/>
                        </a:lnSpc>
                        <a:spcBef>
                          <a:spcPts val="600"/>
                        </a:spcBef>
                        <a:spcAft>
                          <a:spcPts val="600"/>
                        </a:spcAft>
                      </a:pPr>
                      <a:r>
                        <a:rPr lang="en-US" sz="120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Sensing common</a:t>
                      </a:r>
                      <a:r>
                        <a:rPr lang="en-US" sz="1200" baseline="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 control</a:t>
                      </a:r>
                      <a:endParaRPr lang="en-IN" sz="12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54952" marR="54952"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07000"/>
                        </a:lnSpc>
                        <a:spcBef>
                          <a:spcPts val="600"/>
                        </a:spcBef>
                        <a:spcAft>
                          <a:spcPts val="600"/>
                        </a:spcAft>
                      </a:pPr>
                      <a:r>
                        <a:rPr lang="en-US" sz="120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Frequency stitching enabled</a:t>
                      </a:r>
                      <a:endParaRPr lang="en-IN" sz="12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54952" marR="54952"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07000"/>
                        </a:lnSpc>
                        <a:spcBef>
                          <a:spcPts val="600"/>
                        </a:spcBef>
                        <a:spcAft>
                          <a:spcPts val="600"/>
                        </a:spcAft>
                      </a:pPr>
                      <a:r>
                        <a:rPr lang="en-US" sz="120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Base</a:t>
                      </a:r>
                      <a:r>
                        <a:rPr lang="en-US" sz="1200" baseline="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 channel number or channel number</a:t>
                      </a:r>
                      <a:endParaRPr lang="en-IN" sz="12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54952" marR="54952"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7000"/>
                        </a:lnSpc>
                        <a:spcBef>
                          <a:spcPts val="600"/>
                        </a:spcBef>
                        <a:spcAft>
                          <a:spcPts val="600"/>
                        </a:spcAft>
                        <a:buClrTx/>
                        <a:buSzTx/>
                        <a:buFontTx/>
                        <a:buNone/>
                        <a:tabLst/>
                        <a:defRPr/>
                      </a:pPr>
                      <a:r>
                        <a:rPr lang="en-IN" altLang="zh-CN" sz="1200" kern="120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Carrier frequency grid configuration ID</a:t>
                      </a:r>
                    </a:p>
                  </a:txBody>
                  <a:tcPr marL="54952" marR="54952"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07000"/>
                        </a:lnSpc>
                        <a:spcBef>
                          <a:spcPts val="600"/>
                        </a:spcBef>
                        <a:spcAft>
                          <a:spcPts val="600"/>
                        </a:spcAft>
                      </a:pPr>
                      <a:r>
                        <a:rPr lang="en-IN" sz="1200" kern="120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Aggregated Bandwidth</a:t>
                      </a:r>
                    </a:p>
                  </a:txBody>
                  <a:tcPr marL="54952" marR="54952"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07000"/>
                        </a:lnSpc>
                        <a:spcBef>
                          <a:spcPts val="600"/>
                        </a:spcBef>
                        <a:spcAft>
                          <a:spcPts val="600"/>
                        </a:spcAft>
                      </a:pPr>
                      <a:r>
                        <a:rPr lang="en-IN" sz="1200" kern="1200" dirty="0">
                          <a:solidFill>
                            <a:srgbClr val="FF0000"/>
                          </a:solidFill>
                          <a:effectLst/>
                          <a:latin typeface="Times New Roman" panose="02020603050405020304" pitchFamily="18" charset="0"/>
                          <a:ea typeface="Malgun Gothic" panose="020B0503020000020004" pitchFamily="34" charset="-127"/>
                          <a:cs typeface="Times New Roman" panose="02020603050405020304" pitchFamily="18" charset="0"/>
                        </a:rPr>
                        <a:t>Frequency</a:t>
                      </a:r>
                      <a:r>
                        <a:rPr lang="en-IN" sz="1200" kern="1200" baseline="0" dirty="0">
                          <a:solidFill>
                            <a:srgbClr val="FF0000"/>
                          </a:solidFill>
                          <a:effectLst/>
                          <a:latin typeface="Times New Roman" panose="02020603050405020304" pitchFamily="18" charset="0"/>
                          <a:ea typeface="Malgun Gothic" panose="020B0503020000020004" pitchFamily="34" charset="-127"/>
                          <a:cs typeface="Times New Roman" panose="02020603050405020304" pitchFamily="18" charset="0"/>
                        </a:rPr>
                        <a:t> stitching direction</a:t>
                      </a:r>
                      <a:endParaRPr lang="en-IN" sz="1200" kern="1200" dirty="0">
                        <a:solidFill>
                          <a:srgbClr val="FF0000"/>
                        </a:solidFill>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54952" marR="54952"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07000"/>
                        </a:lnSpc>
                        <a:spcBef>
                          <a:spcPts val="600"/>
                        </a:spcBef>
                        <a:spcAft>
                          <a:spcPts val="600"/>
                        </a:spcAft>
                      </a:pPr>
                      <a:r>
                        <a:rPr lang="en-IN" sz="1200" kern="1200" dirty="0">
                          <a:solidFill>
                            <a:srgbClr val="FF0000"/>
                          </a:solidFill>
                          <a:effectLst/>
                          <a:latin typeface="Times New Roman" panose="02020603050405020304" pitchFamily="18" charset="0"/>
                          <a:ea typeface="Malgun Gothic" panose="020B0503020000020004" pitchFamily="34" charset="-127"/>
                          <a:cs typeface="Times New Roman" panose="02020603050405020304" pitchFamily="18" charset="0"/>
                        </a:rPr>
                        <a:t>Feedback Control</a:t>
                      </a:r>
                    </a:p>
                  </a:txBody>
                  <a:tcPr marL="54952" marR="54952"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12750285"/>
                  </a:ext>
                </a:extLst>
              </a:tr>
            </a:tbl>
          </a:graphicData>
        </a:graphic>
      </p:graphicFrame>
      <p:cxnSp>
        <p:nvCxnSpPr>
          <p:cNvPr id="14" name="直接连接符 13"/>
          <p:cNvCxnSpPr/>
          <p:nvPr/>
        </p:nvCxnSpPr>
        <p:spPr bwMode="auto">
          <a:xfrm>
            <a:off x="7308305" y="2432199"/>
            <a:ext cx="1534145" cy="420868"/>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内容占位符 2"/>
          <p:cNvSpPr txBox="1">
            <a:spLocks/>
          </p:cNvSpPr>
          <p:nvPr/>
        </p:nvSpPr>
        <p:spPr bwMode="auto">
          <a:xfrm>
            <a:off x="664880" y="3716705"/>
            <a:ext cx="7772400" cy="27366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a:lnSpc>
                <a:spcPct val="140000"/>
              </a:lnSpc>
              <a:buFont typeface="Wingdings" panose="05000000000000000000" pitchFamily="2" charset="2"/>
              <a:buChar char="n"/>
            </a:pPr>
            <a:r>
              <a:rPr lang="en-US" altLang="zh-CN" sz="1400" kern="0" dirty="0">
                <a:latin typeface="+mj-lt"/>
              </a:rPr>
              <a:t>Frequency stitching direction</a:t>
            </a:r>
          </a:p>
          <a:p>
            <a:pPr lvl="1">
              <a:lnSpc>
                <a:spcPct val="140000"/>
              </a:lnSpc>
              <a:buFont typeface="Wingdings" panose="05000000000000000000" pitchFamily="2" charset="2"/>
              <a:buChar char="Ø"/>
            </a:pPr>
            <a:r>
              <a:rPr lang="en-US" altLang="zh-CN" sz="1200" kern="0" dirty="0">
                <a:latin typeface="+mj-lt"/>
              </a:rPr>
              <a:t>0: Ascending, the base channel has the lowest carrier frequency </a:t>
            </a:r>
          </a:p>
          <a:p>
            <a:pPr lvl="1">
              <a:lnSpc>
                <a:spcPct val="140000"/>
              </a:lnSpc>
              <a:buFont typeface="Wingdings" panose="05000000000000000000" pitchFamily="2" charset="2"/>
              <a:buChar char="Ø"/>
            </a:pPr>
            <a:r>
              <a:rPr lang="en-US" altLang="zh-CN" sz="1200" kern="0" dirty="0">
                <a:latin typeface="+mj-lt"/>
              </a:rPr>
              <a:t>1: Descending, the base channel has the highest carrier frequency</a:t>
            </a:r>
          </a:p>
          <a:p>
            <a:pPr>
              <a:lnSpc>
                <a:spcPct val="140000"/>
              </a:lnSpc>
              <a:buFont typeface="Wingdings" panose="05000000000000000000" pitchFamily="2" charset="2"/>
              <a:buChar char="n"/>
            </a:pPr>
            <a:r>
              <a:rPr lang="en-US" altLang="zh-CN" sz="1400" kern="0" dirty="0">
                <a:latin typeface="+mj-lt"/>
              </a:rPr>
              <a:t>Feedback control: only present if the initiator is the transmitter</a:t>
            </a:r>
          </a:p>
          <a:p>
            <a:pPr lvl="1">
              <a:lnSpc>
                <a:spcPct val="140000"/>
              </a:lnSpc>
              <a:buFont typeface="Wingdings" panose="05000000000000000000" pitchFamily="2" charset="2"/>
              <a:buChar char="Ø"/>
            </a:pPr>
            <a:r>
              <a:rPr lang="en-US" altLang="zh-CN" sz="1200" kern="0" dirty="0">
                <a:latin typeface="+mj-lt"/>
              </a:rPr>
              <a:t>00: feedback CIR of sensing fragment (SF) after each SF transmission (suitable for low-cost memory limited UWB device)</a:t>
            </a:r>
          </a:p>
          <a:p>
            <a:pPr lvl="1">
              <a:lnSpc>
                <a:spcPct val="140000"/>
              </a:lnSpc>
              <a:buFont typeface="Wingdings" panose="05000000000000000000" pitchFamily="2" charset="2"/>
              <a:buChar char="Ø"/>
            </a:pPr>
            <a:r>
              <a:rPr lang="en-US" altLang="zh-CN" sz="1200" kern="0" dirty="0">
                <a:latin typeface="+mj-lt"/>
              </a:rPr>
              <a:t>01: feedback CIR of all SFs after the last SF transmission (suitable for continuous sensing measurement)</a:t>
            </a:r>
          </a:p>
          <a:p>
            <a:pPr lvl="1">
              <a:lnSpc>
                <a:spcPct val="140000"/>
              </a:lnSpc>
              <a:buFont typeface="Wingdings" panose="05000000000000000000" pitchFamily="2" charset="2"/>
              <a:buChar char="Ø"/>
            </a:pPr>
            <a:r>
              <a:rPr lang="en-US" altLang="zh-CN" sz="1200" kern="0" dirty="0">
                <a:latin typeface="+mj-lt"/>
              </a:rPr>
              <a:t>10: feedback CIR of the aggregated channel after the last SF transmission (suitable for high processing capability UWB device and could reduce CIR overhead)</a:t>
            </a:r>
          </a:p>
        </p:txBody>
      </p:sp>
    </p:spTree>
    <p:extLst>
      <p:ext uri="{BB962C8B-B14F-4D97-AF65-F5344CB8AC3E}">
        <p14:creationId xmlns:p14="http://schemas.microsoft.com/office/powerpoint/2010/main" val="39582465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r>
              <a:rPr lang="en-US" altLang="zh-CN" dirty="0"/>
              <a:t>March 2023</a:t>
            </a:r>
            <a:endParaRPr lang="en-US" altLang="en-US" dirty="0"/>
          </a:p>
        </p:txBody>
      </p:sp>
      <p:sp>
        <p:nvSpPr>
          <p:cNvPr id="5" name="页脚占位符 4"/>
          <p:cNvSpPr>
            <a:spLocks noGrp="1"/>
          </p:cNvSpPr>
          <p:nvPr>
            <p:ph type="ftr" sz="quarter" idx="11"/>
          </p:nvPr>
        </p:nvSpPr>
        <p:spPr/>
        <p:txBody>
          <a:bodyPr/>
          <a:lstStyle/>
          <a:p>
            <a:r>
              <a:rPr lang="en-US" altLang="en-US" dirty="0"/>
              <a:t>Bin Qian, Huawei</a:t>
            </a:r>
          </a:p>
        </p:txBody>
      </p:sp>
      <p:sp>
        <p:nvSpPr>
          <p:cNvPr id="6" name="灯片编号占位符 5"/>
          <p:cNvSpPr>
            <a:spLocks noGrp="1"/>
          </p:cNvSpPr>
          <p:nvPr>
            <p:ph type="sldNum" sz="quarter" idx="12"/>
          </p:nvPr>
        </p:nvSpPr>
        <p:spPr/>
        <p:txBody>
          <a:bodyPr/>
          <a:lstStyle/>
          <a:p>
            <a:r>
              <a:rPr lang="en-US" altLang="en-US"/>
              <a:t>Slide </a:t>
            </a:r>
            <a:fld id="{7FFA85FD-E192-4C2D-9860-28C59D48001D}" type="slidenum">
              <a:rPr lang="en-US" altLang="en-US" smtClean="0"/>
              <a:pPr/>
              <a:t>7</a:t>
            </a:fld>
            <a:endParaRPr lang="en-US" altLang="en-US" dirty="0"/>
          </a:p>
        </p:txBody>
      </p:sp>
      <p:sp>
        <p:nvSpPr>
          <p:cNvPr id="7" name="标题 1"/>
          <p:cNvSpPr>
            <a:spLocks noGrp="1"/>
          </p:cNvSpPr>
          <p:nvPr>
            <p:ph type="title"/>
          </p:nvPr>
        </p:nvSpPr>
        <p:spPr>
          <a:xfrm>
            <a:off x="719079" y="593725"/>
            <a:ext cx="7772400" cy="1066800"/>
          </a:xfrm>
        </p:spPr>
        <p:txBody>
          <a:bodyPr/>
          <a:lstStyle/>
          <a:p>
            <a:r>
              <a:rPr lang="en-US" altLang="zh-CN" sz="2600" dirty="0"/>
              <a:t>CIR Feedback for Frequency Stitching</a:t>
            </a:r>
            <a:endParaRPr lang="zh-CN" altLang="en-US" sz="2600" dirty="0"/>
          </a:p>
        </p:txBody>
      </p:sp>
      <p:sp>
        <p:nvSpPr>
          <p:cNvPr id="8" name="内容占位符 2"/>
          <p:cNvSpPr>
            <a:spLocks noGrp="1"/>
          </p:cNvSpPr>
          <p:nvPr>
            <p:ph idx="1"/>
          </p:nvPr>
        </p:nvSpPr>
        <p:spPr>
          <a:xfrm>
            <a:off x="539552" y="1556792"/>
            <a:ext cx="7772400" cy="4176464"/>
          </a:xfrm>
        </p:spPr>
        <p:txBody>
          <a:bodyPr/>
          <a:lstStyle/>
          <a:p>
            <a:pPr>
              <a:lnSpc>
                <a:spcPct val="160000"/>
              </a:lnSpc>
              <a:buFont typeface="Wingdings" panose="05000000000000000000" pitchFamily="2" charset="2"/>
              <a:buChar char="n"/>
            </a:pPr>
            <a:r>
              <a:rPr lang="en-US" altLang="zh-CN" sz="1600" dirty="0">
                <a:latin typeface="+mj-lt"/>
              </a:rPr>
              <a:t>In [6], the CIR feedback for non frequency stitching scenario is defined. The baseline CIR report contains control field and content field</a:t>
            </a:r>
          </a:p>
          <a:p>
            <a:pPr lvl="1">
              <a:lnSpc>
                <a:spcPct val="160000"/>
              </a:lnSpc>
              <a:buFont typeface="Wingdings" panose="05000000000000000000" pitchFamily="2" charset="2"/>
              <a:buChar char="Ø"/>
            </a:pPr>
            <a:r>
              <a:rPr lang="en-US" altLang="zh-CN" sz="1400" dirty="0">
                <a:latin typeface="+mj-lt"/>
              </a:rPr>
              <a:t>Control field: Rx antenna number, bitmap length, bitmap</a:t>
            </a:r>
          </a:p>
          <a:p>
            <a:pPr lvl="1">
              <a:lnSpc>
                <a:spcPct val="160000"/>
              </a:lnSpc>
              <a:buFont typeface="Wingdings" panose="05000000000000000000" pitchFamily="2" charset="2"/>
              <a:buChar char="Ø"/>
            </a:pPr>
            <a:r>
              <a:rPr lang="en-US" altLang="zh-CN" sz="1400" dirty="0">
                <a:latin typeface="+mj-lt"/>
              </a:rPr>
              <a:t>Content field: time offset of the reference tap, normalization factor, RSSI, CIR I/Q-component</a:t>
            </a:r>
          </a:p>
          <a:p>
            <a:pPr>
              <a:lnSpc>
                <a:spcPct val="160000"/>
              </a:lnSpc>
              <a:buFont typeface="Wingdings" panose="05000000000000000000" pitchFamily="2" charset="2"/>
              <a:buChar char="n"/>
            </a:pPr>
            <a:r>
              <a:rPr lang="en-US" altLang="zh-CN" sz="1600" dirty="0">
                <a:latin typeface="+mj-lt"/>
              </a:rPr>
              <a:t>In the frequency stitching scenario, some additional information is needed in the control field of the CIR report </a:t>
            </a:r>
          </a:p>
          <a:p>
            <a:pPr lvl="1">
              <a:lnSpc>
                <a:spcPct val="160000"/>
              </a:lnSpc>
              <a:buFont typeface="Wingdings" panose="05000000000000000000" pitchFamily="2" charset="2"/>
              <a:buChar char="Ø"/>
            </a:pPr>
            <a:r>
              <a:rPr lang="en-US" altLang="zh-CN" sz="1400" dirty="0">
                <a:latin typeface="+mj-lt"/>
              </a:rPr>
              <a:t>Indicate whether the CIR feedback corresponds to the individual sensing fragment or the aggregated frequency band</a:t>
            </a:r>
          </a:p>
          <a:p>
            <a:pPr lvl="1">
              <a:lnSpc>
                <a:spcPct val="160000"/>
              </a:lnSpc>
              <a:buFont typeface="Wingdings" panose="05000000000000000000" pitchFamily="2" charset="2"/>
              <a:buChar char="Ø"/>
            </a:pPr>
            <a:r>
              <a:rPr lang="en-US" altLang="zh-CN" sz="1400" dirty="0">
                <a:latin typeface="+mj-lt"/>
              </a:rPr>
              <a:t>Indicate which sensing fragment the CIR feedback is associated if the CIR feedback corresponds to the individual sensing fragment</a:t>
            </a:r>
          </a:p>
        </p:txBody>
      </p:sp>
    </p:spTree>
    <p:extLst>
      <p:ext uri="{BB962C8B-B14F-4D97-AF65-F5344CB8AC3E}">
        <p14:creationId xmlns:p14="http://schemas.microsoft.com/office/powerpoint/2010/main" val="39877183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r>
              <a:rPr lang="en-US" altLang="zh-CN" dirty="0"/>
              <a:t>March 2023</a:t>
            </a:r>
            <a:endParaRPr lang="en-US" altLang="en-US" dirty="0"/>
          </a:p>
        </p:txBody>
      </p:sp>
      <p:sp>
        <p:nvSpPr>
          <p:cNvPr id="5" name="页脚占位符 4"/>
          <p:cNvSpPr>
            <a:spLocks noGrp="1"/>
          </p:cNvSpPr>
          <p:nvPr>
            <p:ph type="ftr" sz="quarter" idx="11"/>
          </p:nvPr>
        </p:nvSpPr>
        <p:spPr/>
        <p:txBody>
          <a:bodyPr/>
          <a:lstStyle/>
          <a:p>
            <a:r>
              <a:rPr lang="en-US" altLang="en-US" dirty="0"/>
              <a:t>Bin Qian, Huawei</a:t>
            </a:r>
          </a:p>
        </p:txBody>
      </p:sp>
      <p:sp>
        <p:nvSpPr>
          <p:cNvPr id="6" name="灯片编号占位符 5"/>
          <p:cNvSpPr>
            <a:spLocks noGrp="1"/>
          </p:cNvSpPr>
          <p:nvPr>
            <p:ph type="sldNum" sz="quarter" idx="12"/>
          </p:nvPr>
        </p:nvSpPr>
        <p:spPr/>
        <p:txBody>
          <a:bodyPr/>
          <a:lstStyle/>
          <a:p>
            <a:r>
              <a:rPr lang="en-US" altLang="en-US"/>
              <a:t>Slide </a:t>
            </a:r>
            <a:fld id="{7FFA85FD-E192-4C2D-9860-28C59D48001D}" type="slidenum">
              <a:rPr lang="en-US" altLang="en-US" smtClean="0"/>
              <a:pPr/>
              <a:t>8</a:t>
            </a:fld>
            <a:endParaRPr lang="en-US" altLang="en-US" dirty="0"/>
          </a:p>
        </p:txBody>
      </p:sp>
      <p:sp>
        <p:nvSpPr>
          <p:cNvPr id="7" name="标题 1"/>
          <p:cNvSpPr>
            <a:spLocks noGrp="1"/>
          </p:cNvSpPr>
          <p:nvPr>
            <p:ph type="title"/>
          </p:nvPr>
        </p:nvSpPr>
        <p:spPr>
          <a:xfrm>
            <a:off x="723900" y="2708920"/>
            <a:ext cx="7772400" cy="1066800"/>
          </a:xfrm>
        </p:spPr>
        <p:txBody>
          <a:bodyPr/>
          <a:lstStyle/>
          <a:p>
            <a:r>
              <a:rPr lang="en-US" altLang="zh-CN" dirty="0"/>
              <a:t>Sensing by Proxy</a:t>
            </a:r>
            <a:endParaRPr lang="zh-CN" altLang="en-US" dirty="0"/>
          </a:p>
        </p:txBody>
      </p:sp>
    </p:spTree>
    <p:extLst>
      <p:ext uri="{BB962C8B-B14F-4D97-AF65-F5344CB8AC3E}">
        <p14:creationId xmlns:p14="http://schemas.microsoft.com/office/powerpoint/2010/main" val="2414857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r>
              <a:rPr lang="en-US" altLang="zh-CN" dirty="0"/>
              <a:t>March 2023</a:t>
            </a:r>
            <a:endParaRPr lang="en-US" altLang="en-US" dirty="0"/>
          </a:p>
        </p:txBody>
      </p:sp>
      <p:sp>
        <p:nvSpPr>
          <p:cNvPr id="5" name="页脚占位符 4"/>
          <p:cNvSpPr>
            <a:spLocks noGrp="1"/>
          </p:cNvSpPr>
          <p:nvPr>
            <p:ph type="ftr" sz="quarter" idx="11"/>
          </p:nvPr>
        </p:nvSpPr>
        <p:spPr/>
        <p:txBody>
          <a:bodyPr/>
          <a:lstStyle/>
          <a:p>
            <a:r>
              <a:rPr lang="en-US" altLang="en-US" dirty="0"/>
              <a:t>Bin Qian, Huawei</a:t>
            </a:r>
          </a:p>
        </p:txBody>
      </p:sp>
      <p:sp>
        <p:nvSpPr>
          <p:cNvPr id="6" name="灯片编号占位符 5"/>
          <p:cNvSpPr>
            <a:spLocks noGrp="1"/>
          </p:cNvSpPr>
          <p:nvPr>
            <p:ph type="sldNum" sz="quarter" idx="12"/>
          </p:nvPr>
        </p:nvSpPr>
        <p:spPr/>
        <p:txBody>
          <a:bodyPr/>
          <a:lstStyle/>
          <a:p>
            <a:r>
              <a:rPr lang="en-US" altLang="en-US"/>
              <a:t>Slide </a:t>
            </a:r>
            <a:fld id="{7FFA85FD-E192-4C2D-9860-28C59D48001D}" type="slidenum">
              <a:rPr lang="en-US" altLang="en-US" smtClean="0"/>
              <a:pPr/>
              <a:t>9</a:t>
            </a:fld>
            <a:endParaRPr lang="en-US" altLang="en-US" dirty="0"/>
          </a:p>
        </p:txBody>
      </p:sp>
      <p:sp>
        <p:nvSpPr>
          <p:cNvPr id="7" name="标题 1"/>
          <p:cNvSpPr>
            <a:spLocks noGrp="1"/>
          </p:cNvSpPr>
          <p:nvPr>
            <p:ph type="title"/>
          </p:nvPr>
        </p:nvSpPr>
        <p:spPr>
          <a:xfrm>
            <a:off x="719079" y="404664"/>
            <a:ext cx="7772400" cy="1066800"/>
          </a:xfrm>
        </p:spPr>
        <p:txBody>
          <a:bodyPr/>
          <a:lstStyle/>
          <a:p>
            <a:r>
              <a:rPr lang="en-US" altLang="zh-CN" sz="2600" dirty="0"/>
              <a:t>Sensing by Proxy</a:t>
            </a:r>
            <a:endParaRPr lang="zh-CN" altLang="en-US" sz="2600" dirty="0"/>
          </a:p>
        </p:txBody>
      </p:sp>
      <p:sp>
        <p:nvSpPr>
          <p:cNvPr id="8" name="内容占位符 2"/>
          <p:cNvSpPr>
            <a:spLocks noGrp="1"/>
          </p:cNvSpPr>
          <p:nvPr>
            <p:ph idx="1"/>
          </p:nvPr>
        </p:nvSpPr>
        <p:spPr>
          <a:xfrm>
            <a:off x="611560" y="1141091"/>
            <a:ext cx="7772400" cy="864096"/>
          </a:xfrm>
        </p:spPr>
        <p:txBody>
          <a:bodyPr/>
          <a:lstStyle/>
          <a:p>
            <a:pPr>
              <a:lnSpc>
                <a:spcPct val="130000"/>
              </a:lnSpc>
              <a:buFont typeface="Wingdings" panose="05000000000000000000" pitchFamily="2" charset="2"/>
              <a:buChar char="n"/>
            </a:pPr>
            <a:r>
              <a:rPr lang="en-US" altLang="zh-CN" sz="1400" dirty="0">
                <a:latin typeface="+mj-lt"/>
              </a:rPr>
              <a:t>The sensing by proxy (SBP) is discussed as one of the basic sensing modes in [8], which includes the basic proxy mode and the hierarchical proxy mode</a:t>
            </a:r>
          </a:p>
          <a:p>
            <a:pPr lvl="1">
              <a:lnSpc>
                <a:spcPct val="130000"/>
              </a:lnSpc>
              <a:buFont typeface="Wingdings" panose="05000000000000000000" pitchFamily="2" charset="2"/>
              <a:buChar char="Ø"/>
            </a:pPr>
            <a:r>
              <a:rPr lang="en-US" altLang="zh-CN" sz="1200" dirty="0">
                <a:latin typeface="+mj-lt"/>
              </a:rPr>
              <a:t>The hierarchical proxy mode could extend the sensing coverage</a:t>
            </a:r>
          </a:p>
        </p:txBody>
      </p:sp>
      <p:pic>
        <p:nvPicPr>
          <p:cNvPr id="2" name="图片 1"/>
          <p:cNvPicPr>
            <a:picLocks noChangeAspect="1"/>
          </p:cNvPicPr>
          <p:nvPr/>
        </p:nvPicPr>
        <p:blipFill>
          <a:blip r:embed="rId2"/>
          <a:stretch>
            <a:fillRect/>
          </a:stretch>
        </p:blipFill>
        <p:spPr>
          <a:xfrm>
            <a:off x="1434547" y="2077195"/>
            <a:ext cx="2057333" cy="1567829"/>
          </a:xfrm>
          <a:prstGeom prst="rect">
            <a:avLst/>
          </a:prstGeom>
        </p:spPr>
      </p:pic>
      <p:pic>
        <p:nvPicPr>
          <p:cNvPr id="3" name="图片 2"/>
          <p:cNvPicPr>
            <a:picLocks noChangeAspect="1"/>
          </p:cNvPicPr>
          <p:nvPr/>
        </p:nvPicPr>
        <p:blipFill>
          <a:blip r:embed="rId3"/>
          <a:stretch>
            <a:fillRect/>
          </a:stretch>
        </p:blipFill>
        <p:spPr>
          <a:xfrm>
            <a:off x="4241246" y="2068930"/>
            <a:ext cx="2068177" cy="1576094"/>
          </a:xfrm>
          <a:prstGeom prst="rect">
            <a:avLst/>
          </a:prstGeom>
        </p:spPr>
      </p:pic>
      <p:pic>
        <p:nvPicPr>
          <p:cNvPr id="9" name="图片 8"/>
          <p:cNvPicPr>
            <a:picLocks noChangeAspect="1"/>
          </p:cNvPicPr>
          <p:nvPr/>
        </p:nvPicPr>
        <p:blipFill>
          <a:blip r:embed="rId4"/>
          <a:stretch>
            <a:fillRect/>
          </a:stretch>
        </p:blipFill>
        <p:spPr>
          <a:xfrm>
            <a:off x="1445473" y="4058445"/>
            <a:ext cx="2165033" cy="2178867"/>
          </a:xfrm>
          <a:prstGeom prst="rect">
            <a:avLst/>
          </a:prstGeom>
        </p:spPr>
      </p:pic>
      <p:pic>
        <p:nvPicPr>
          <p:cNvPr id="10" name="图片 9"/>
          <p:cNvPicPr>
            <a:picLocks noChangeAspect="1"/>
          </p:cNvPicPr>
          <p:nvPr/>
        </p:nvPicPr>
        <p:blipFill>
          <a:blip r:embed="rId5"/>
          <a:stretch>
            <a:fillRect/>
          </a:stretch>
        </p:blipFill>
        <p:spPr>
          <a:xfrm>
            <a:off x="4572000" y="4110641"/>
            <a:ext cx="2044864" cy="2054663"/>
          </a:xfrm>
          <a:prstGeom prst="rect">
            <a:avLst/>
          </a:prstGeom>
        </p:spPr>
      </p:pic>
      <p:pic>
        <p:nvPicPr>
          <p:cNvPr id="11" name="图片 10"/>
          <p:cNvPicPr>
            <a:picLocks noChangeAspect="1"/>
          </p:cNvPicPr>
          <p:nvPr/>
        </p:nvPicPr>
        <p:blipFill>
          <a:blip r:embed="rId6"/>
          <a:stretch>
            <a:fillRect/>
          </a:stretch>
        </p:blipFill>
        <p:spPr>
          <a:xfrm>
            <a:off x="6097019" y="3635274"/>
            <a:ext cx="2944661" cy="729830"/>
          </a:xfrm>
          <a:prstGeom prst="rect">
            <a:avLst/>
          </a:prstGeom>
        </p:spPr>
      </p:pic>
      <p:sp>
        <p:nvSpPr>
          <p:cNvPr id="12" name="文本框 11"/>
          <p:cNvSpPr txBox="1"/>
          <p:nvPr/>
        </p:nvSpPr>
        <p:spPr>
          <a:xfrm>
            <a:off x="3269138" y="3645024"/>
            <a:ext cx="1545448" cy="288032"/>
          </a:xfrm>
          <a:prstGeom prst="rect">
            <a:avLst/>
          </a:prstGeom>
          <a:noFill/>
        </p:spPr>
        <p:txBody>
          <a:bodyPr wrap="square" rtlCol="0">
            <a:spAutoFit/>
          </a:bodyPr>
          <a:lstStyle/>
          <a:p>
            <a:r>
              <a:rPr lang="en-US" altLang="zh-CN" dirty="0"/>
              <a:t>Basic Proxy Mode</a:t>
            </a:r>
            <a:endParaRPr lang="zh-CN" altLang="en-US" dirty="0"/>
          </a:p>
        </p:txBody>
      </p:sp>
      <p:sp>
        <p:nvSpPr>
          <p:cNvPr id="13" name="文本框 12"/>
          <p:cNvSpPr txBox="1"/>
          <p:nvPr/>
        </p:nvSpPr>
        <p:spPr>
          <a:xfrm>
            <a:off x="3269138" y="6176337"/>
            <a:ext cx="1944216" cy="276999"/>
          </a:xfrm>
          <a:prstGeom prst="rect">
            <a:avLst/>
          </a:prstGeom>
          <a:noFill/>
        </p:spPr>
        <p:txBody>
          <a:bodyPr wrap="square" rtlCol="0">
            <a:spAutoFit/>
          </a:bodyPr>
          <a:lstStyle/>
          <a:p>
            <a:r>
              <a:rPr lang="en-US" altLang="zh-CN" dirty="0"/>
              <a:t>Hierarchical Proxy Mode</a:t>
            </a:r>
            <a:endParaRPr lang="zh-CN" altLang="en-US" dirty="0"/>
          </a:p>
        </p:txBody>
      </p:sp>
    </p:spTree>
    <p:extLst>
      <p:ext uri="{BB962C8B-B14F-4D97-AF65-F5344CB8AC3E}">
        <p14:creationId xmlns:p14="http://schemas.microsoft.com/office/powerpoint/2010/main" val="643928675"/>
      </p:ext>
    </p:extLst>
  </p:cSld>
  <p:clrMapOvr>
    <a:masterClrMapping/>
  </p:clrMapOvr>
</p:sld>
</file>

<file path=ppt/theme/theme1.xml><?xml version="1.0" encoding="utf-8"?>
<a:theme xmlns:a="http://schemas.openxmlformats.org/drawingml/2006/main" name="IEEE-P802_15">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0</TotalTime>
  <Words>1164</Words>
  <Application>Microsoft Office PowerPoint</Application>
  <PresentationFormat>全屏显示(4:3)</PresentationFormat>
  <Paragraphs>157</Paragraphs>
  <Slides>12</Slides>
  <Notes>1</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12</vt:i4>
      </vt:variant>
    </vt:vector>
  </HeadingPairs>
  <TitlesOfParts>
    <vt:vector size="20" baseType="lpstr">
      <vt:lpstr>Arial Unicode MS</vt:lpstr>
      <vt:lpstr>Malgun Gothic</vt:lpstr>
      <vt:lpstr>MS PGothic</vt:lpstr>
      <vt:lpstr>Arial</vt:lpstr>
      <vt:lpstr>Calibri</vt:lpstr>
      <vt:lpstr>Times New Roman</vt:lpstr>
      <vt:lpstr>Wingdings</vt:lpstr>
      <vt:lpstr>IEEE-P802_15</vt:lpstr>
      <vt:lpstr>PowerPoint 演示文稿</vt:lpstr>
      <vt:lpstr>PowerPoint 演示文稿</vt:lpstr>
      <vt:lpstr>Contribution Outline</vt:lpstr>
      <vt:lpstr>Frequency Stitching</vt:lpstr>
      <vt:lpstr>Frequency Stitching</vt:lpstr>
      <vt:lpstr>Frequency Stitching Control </vt:lpstr>
      <vt:lpstr>CIR Feedback for Frequency Stitching</vt:lpstr>
      <vt:lpstr>Sensing by Proxy</vt:lpstr>
      <vt:lpstr>Sensing by Proxy</vt:lpstr>
      <vt:lpstr>Messages in Proxy Mode</vt:lpstr>
      <vt:lpstr>Reference</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dc:description/>
  <cp:lastModifiedBy/>
  <cp:revision>1</cp:revision>
  <dcterms:created xsi:type="dcterms:W3CDTF">2021-07-16T14:20:34Z</dcterms:created>
  <dcterms:modified xsi:type="dcterms:W3CDTF">2023-03-13T03:36:59Z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(3)F+9kFCJ0MnaLGWG91Wx3hfCaN3cfIBIbxWn+rrimsJAwxOQxRlbeyTV+5KYL9QMH9Jfg3CFj
CvKcXmiN65dTlHD7CVyYUrsmaWuhHHb0fMl/SOB4UwdGI5mnpXSeFxMNqUko1TezWAPOJMem
C535auhaEqpiA0D9mLPJ8nck07Bt8qxMvxcppGlE4nOLZlQrJy+8fO3b1JTa33SjdlHmcHTW
AJWtUOMGQwRGNcLa5v</vt:lpwstr>
  </property>
  <property fmtid="{D5CDD505-2E9C-101B-9397-08002B2CF9AE}" pid="3" name="_2015_ms_pID_7253431">
    <vt:lpwstr>jpjPd44hfbuqgtHFs1gELJn6Zc65YxaBqGltT79a6jhyTn7hh12ri4
SEdX5YGt6gmL8Ts9r4IWTfvhL+bzGZsca0HJgJrCto/qoj9Py/Uuoh0a6rm+yu8Fv5is/sPz
g4asN3wX08MyMHTzNTOUGv43waSOKBJ9IAwaGI/SSf9uAZuidp1xpIQtxqBDFLhtpqAy4YIR
qiKtSgEXdf0HiEJjdsRAyyM9MnzCEFHgO3Fq</vt:lpwstr>
  </property>
  <property fmtid="{D5CDD505-2E9C-101B-9397-08002B2CF9AE}" pid="4" name="_2015_ms_pID_7253432">
    <vt:lpwstr>m4XtMux9vPTqrHXyN9qKouI=</vt:lpwstr>
  </property>
  <property fmtid="{D5CDD505-2E9C-101B-9397-08002B2CF9AE}" pid="5" name="_readonly">
    <vt:lpwstr/>
  </property>
  <property fmtid="{D5CDD505-2E9C-101B-9397-08002B2CF9AE}" pid="6" name="_change">
    <vt:lpwstr/>
  </property>
  <property fmtid="{D5CDD505-2E9C-101B-9397-08002B2CF9AE}" pid="7" name="_full-control">
    <vt:lpwstr/>
  </property>
  <property fmtid="{D5CDD505-2E9C-101B-9397-08002B2CF9AE}" pid="8" name="sflag">
    <vt:lpwstr>1646731555</vt:lpwstr>
  </property>
</Properties>
</file>