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2"/>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35" r:id="rId22"/>
    <p:sldId id="2436" r:id="rId23"/>
    <p:sldId id="2438" r:id="rId24"/>
    <p:sldId id="2389" r:id="rId25"/>
    <p:sldId id="2425" r:id="rId26"/>
    <p:sldId id="2437" r:id="rId27"/>
    <p:sldId id="2431" r:id="rId28"/>
    <p:sldId id="2426"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77" d="100"/>
          <a:sy n="77" d="100"/>
        </p:scale>
        <p:origin x="922" y="5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802.15-23-0096-01-04ab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February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5/dcn/22/15-22-0381-02-04ab-nba-uwb-ranging-text-proposal-for-15-4ab-tfd.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14 February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Arial" panose="020B0604020202020204" pitchFamily="34" charset="0"/>
              <a:buAutoNum type="arabicPeriod"/>
            </a:pPr>
            <a:r>
              <a:rPr lang="en-US" dirty="0"/>
              <a:t>Review Revise MMS-NBA merged TFD [15-22-0381-02]</a:t>
            </a:r>
          </a:p>
          <a:p>
            <a:pPr marL="914400" lvl="1" indent="-514350">
              <a:buFont typeface="Arial" panose="020B0604020202020204" pitchFamily="34" charset="0"/>
              <a:buAutoNum type="arabicPeriod"/>
            </a:pPr>
            <a:r>
              <a:rPr lang="en-US" dirty="0"/>
              <a:t>General status (help needed?)</a:t>
            </a:r>
          </a:p>
          <a:p>
            <a:pPr marL="514350" indent="-514350">
              <a:buFont typeface="Arial" panose="020B0604020202020204" pitchFamily="34" charset="0"/>
              <a:buAutoNum type="arabicPeriod"/>
            </a:pPr>
            <a:r>
              <a:rPr lang="en-US" dirty="0"/>
              <a:t>Editor’s corner</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914400" lvl="1" indent="-514350">
              <a:buFont typeface="+mj-lt"/>
              <a:buAutoNum type="alphaLcPeriod"/>
            </a:pPr>
            <a:r>
              <a:rPr lang="en-US" altLang="en-US" dirty="0"/>
              <a:t>March planning</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068946"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FF0000"/>
                </a:solidFill>
                <a:effectLst/>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8820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February 14</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DAD8-6A9A-75B5-9526-2B739673470B}"/>
              </a:ext>
            </a:extLst>
          </p:cNvPr>
          <p:cNvSpPr>
            <a:spLocks noGrp="1"/>
          </p:cNvSpPr>
          <p:nvPr>
            <p:ph type="title"/>
          </p:nvPr>
        </p:nvSpPr>
        <p:spPr/>
        <p:txBody>
          <a:bodyPr/>
          <a:lstStyle/>
          <a:p>
            <a:r>
              <a:rPr lang="en-US" dirty="0"/>
              <a:t>MMS-NBA</a:t>
            </a:r>
          </a:p>
        </p:txBody>
      </p:sp>
      <p:sp>
        <p:nvSpPr>
          <p:cNvPr id="3" name="Content Placeholder 2">
            <a:extLst>
              <a:ext uri="{FF2B5EF4-FFF2-40B4-BE49-F238E27FC236}">
                <a16:creationId xmlns:a16="http://schemas.microsoft.com/office/drawing/2014/main" id="{310C2623-D3E8-6E18-3C80-5FD913A9BB12}"/>
              </a:ext>
            </a:extLst>
          </p:cNvPr>
          <p:cNvSpPr>
            <a:spLocks noGrp="1"/>
          </p:cNvSpPr>
          <p:nvPr>
            <p:ph idx="1"/>
          </p:nvPr>
        </p:nvSpPr>
        <p:spPr/>
        <p:txBody>
          <a:bodyPr>
            <a:normAutofit/>
          </a:bodyPr>
          <a:lstStyle/>
          <a:p>
            <a:pPr marL="0" indent="0"/>
            <a:r>
              <a:rPr lang="en-US" dirty="0"/>
              <a:t>Following discussion and input on the ad hoc last week, rev 2 has been posted:</a:t>
            </a:r>
          </a:p>
          <a:p>
            <a:pPr marL="0" indent="0"/>
            <a:r>
              <a:rPr lang="en-US" dirty="0">
                <a:hlinkClick r:id="rId2"/>
              </a:rPr>
              <a:t>https://mentor.ieee.org/802.15/dcn/22/15-22-0381-02-04ab-nba-uwb-ranging-text-proposal-for-15-4ab-tfd.docx</a:t>
            </a:r>
            <a:endParaRPr lang="en-US" dirty="0"/>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A9F11739-5036-1ECE-08A6-932DBE34FE3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004969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397C-C290-A6BC-485D-445E949944AF}"/>
              </a:ext>
            </a:extLst>
          </p:cNvPr>
          <p:cNvSpPr>
            <a:spLocks noGrp="1"/>
          </p:cNvSpPr>
          <p:nvPr>
            <p:ph type="title"/>
          </p:nvPr>
        </p:nvSpPr>
        <p:spPr/>
        <p:txBody>
          <a:bodyPr/>
          <a:lstStyle/>
          <a:p>
            <a:r>
              <a:rPr lang="en-US" dirty="0"/>
              <a:t>General Status</a:t>
            </a:r>
          </a:p>
        </p:txBody>
      </p:sp>
      <p:sp>
        <p:nvSpPr>
          <p:cNvPr id="3" name="Content Placeholder 2">
            <a:extLst>
              <a:ext uri="{FF2B5EF4-FFF2-40B4-BE49-F238E27FC236}">
                <a16:creationId xmlns:a16="http://schemas.microsoft.com/office/drawing/2014/main" id="{D0BFAD56-3C53-77F5-0A69-261ED91D506E}"/>
              </a:ext>
            </a:extLst>
          </p:cNvPr>
          <p:cNvSpPr>
            <a:spLocks noGrp="1"/>
          </p:cNvSpPr>
          <p:nvPr>
            <p:ph idx="1"/>
          </p:nvPr>
        </p:nvSpPr>
        <p:spPr/>
        <p:txBody>
          <a:bodyPr/>
          <a:lstStyle/>
          <a:p>
            <a:pPr marL="457200" indent="-457200">
              <a:buFont typeface="Arial" panose="020B0604020202020204" pitchFamily="34" charset="0"/>
              <a:buChar char="•"/>
            </a:pPr>
            <a:r>
              <a:rPr lang="en-US" dirty="0"/>
              <a:t>Any areas that appear “stuck”?</a:t>
            </a:r>
          </a:p>
          <a:p>
            <a:pPr marL="457200" indent="-457200">
              <a:buFont typeface="Arial" panose="020B0604020202020204" pitchFamily="34" charset="0"/>
              <a:buChar char="•"/>
            </a:pPr>
            <a:r>
              <a:rPr lang="en-US" dirty="0"/>
              <a:t>Any crossroads ahead?</a:t>
            </a:r>
          </a:p>
          <a:p>
            <a:pPr marL="457200" indent="-457200">
              <a:buFont typeface="Arial" panose="020B0604020202020204" pitchFamily="34" charset="0"/>
              <a:buChar char="•"/>
            </a:pPr>
            <a:r>
              <a:rPr lang="en-US" dirty="0"/>
              <a:t>Straw poll or motions to bring? </a:t>
            </a:r>
          </a:p>
          <a:p>
            <a:pPr marL="457200" indent="-457200">
              <a:buFont typeface="Arial" panose="020B0604020202020204" pitchFamily="34" charset="0"/>
              <a:buChar char="•"/>
            </a:pPr>
            <a:r>
              <a:rPr lang="en-US" dirty="0"/>
              <a:t>Areas ready to integrate?</a:t>
            </a:r>
          </a:p>
          <a:p>
            <a:pPr marL="457200" indent="-457200">
              <a:buFont typeface="Arial" panose="020B0604020202020204" pitchFamily="34" charset="0"/>
              <a:buChar char="•"/>
            </a:pPr>
            <a:r>
              <a:rPr lang="en-US" dirty="0"/>
              <a:t>Any questions for the TE, Chair, Vice Chairs?</a:t>
            </a:r>
          </a:p>
        </p:txBody>
      </p:sp>
      <p:sp>
        <p:nvSpPr>
          <p:cNvPr id="4" name="Slide Number Placeholder 3">
            <a:extLst>
              <a:ext uri="{FF2B5EF4-FFF2-40B4-BE49-F238E27FC236}">
                <a16:creationId xmlns:a16="http://schemas.microsoft.com/office/drawing/2014/main" id="{827681D3-9174-B755-8139-B2243EBAD19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405894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BA45-CBED-3553-0A74-09B9009FF2E2}"/>
              </a:ext>
            </a:extLst>
          </p:cNvPr>
          <p:cNvSpPr>
            <a:spLocks noGrp="1"/>
          </p:cNvSpPr>
          <p:nvPr>
            <p:ph type="title"/>
          </p:nvPr>
        </p:nvSpPr>
        <p:spPr>
          <a:xfrm>
            <a:off x="755576" y="685800"/>
            <a:ext cx="7764463" cy="754063"/>
          </a:xfrm>
        </p:spPr>
        <p:txBody>
          <a:bodyPr wrap="square" anchor="ctr">
            <a:normAutofit/>
          </a:bodyPr>
          <a:lstStyle/>
          <a:p>
            <a:r>
              <a:rPr lang="en-US" dirty="0"/>
              <a:t>Editor’s corner</a:t>
            </a:r>
          </a:p>
        </p:txBody>
      </p:sp>
      <p:pic>
        <p:nvPicPr>
          <p:cNvPr id="1026" name="Picture 2">
            <a:extLst>
              <a:ext uri="{FF2B5EF4-FFF2-40B4-BE49-F238E27FC236}">
                <a16:creationId xmlns:a16="http://schemas.microsoft.com/office/drawing/2014/main" id="{C16512F0-0769-CD76-8128-D7813515C6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05" r="-1" b="6785"/>
          <a:stretch/>
        </p:blipFill>
        <p:spPr bwMode="auto">
          <a:xfrm>
            <a:off x="1849389" y="1844824"/>
            <a:ext cx="5576835" cy="349756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94B7C39-ACC7-1EA9-86D2-19F7070A96A1}"/>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22</a:t>
            </a:fld>
            <a:endParaRPr lang="en-US" altLang="en-US"/>
          </a:p>
        </p:txBody>
      </p:sp>
    </p:spTree>
    <p:extLst>
      <p:ext uri="{BB962C8B-B14F-4D97-AF65-F5344CB8AC3E}">
        <p14:creationId xmlns:p14="http://schemas.microsoft.com/office/powerpoint/2010/main" val="348058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Next week: Working Session</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3785593"/>
          </a:xfrm>
        </p:spPr>
        <p:txBody>
          <a:bodyPr/>
          <a:lstStyle/>
          <a:p>
            <a:pPr>
              <a:buFont typeface="Arial" panose="020B0604020202020204" pitchFamily="34" charset="0"/>
              <a:buChar char="•"/>
            </a:pPr>
            <a:endParaRPr lang="en-US" sz="2400" dirty="0"/>
          </a:p>
          <a:p>
            <a:pPr marL="0" indent="0"/>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
        <p:nvSpPr>
          <p:cNvPr id="5" name="Content Placeholder 2">
            <a:extLst>
              <a:ext uri="{FF2B5EF4-FFF2-40B4-BE49-F238E27FC236}">
                <a16:creationId xmlns:a16="http://schemas.microsoft.com/office/drawing/2014/main" id="{63D45B67-668B-12EB-0078-F35EEE478E91}"/>
              </a:ext>
            </a:extLst>
          </p:cNvPr>
          <p:cNvSpPr txBox="1">
            <a:spLocks/>
          </p:cNvSpPr>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457200" indent="-457200">
              <a:buFont typeface="Arial" panose="020B0604020202020204" pitchFamily="34" charset="0"/>
              <a:buChar char="•"/>
            </a:pPr>
            <a:r>
              <a:rPr lang="en-US" kern="0" dirty="0"/>
              <a:t>Candidate to work next week ??</a:t>
            </a:r>
          </a:p>
          <a:p>
            <a:pPr marL="457200" indent="-457200">
              <a:buFont typeface="Arial" panose="020B0604020202020204" pitchFamily="34" charset="0"/>
              <a:buChar char="•"/>
            </a:pPr>
            <a:endParaRPr lang="en-US" kern="0" dirty="0"/>
          </a:p>
          <a:p>
            <a:pPr marL="0" indent="0"/>
            <a:endParaRPr lang="en-US" kern="0" dirty="0"/>
          </a:p>
        </p:txBody>
      </p:sp>
    </p:spTree>
    <p:extLst>
      <p:ext uri="{BB962C8B-B14F-4D97-AF65-F5344CB8AC3E}">
        <p14:creationId xmlns:p14="http://schemas.microsoft.com/office/powerpoint/2010/main" val="378549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EC98-9250-66EA-14EE-F57979A2B82C}"/>
              </a:ext>
            </a:extLst>
          </p:cNvPr>
          <p:cNvSpPr>
            <a:spLocks noGrp="1"/>
          </p:cNvSpPr>
          <p:nvPr>
            <p:ph type="title"/>
          </p:nvPr>
        </p:nvSpPr>
        <p:spPr>
          <a:xfrm>
            <a:off x="767977" y="692696"/>
            <a:ext cx="7764463" cy="754063"/>
          </a:xfrm>
        </p:spPr>
        <p:txBody>
          <a:bodyPr/>
          <a:lstStyle/>
          <a:p>
            <a:r>
              <a:rPr lang="en-US" dirty="0"/>
              <a:t>Other Stuff</a:t>
            </a:r>
          </a:p>
        </p:txBody>
      </p:sp>
      <p:sp>
        <p:nvSpPr>
          <p:cNvPr id="3" name="Content Placeholder 2">
            <a:extLst>
              <a:ext uri="{FF2B5EF4-FFF2-40B4-BE49-F238E27FC236}">
                <a16:creationId xmlns:a16="http://schemas.microsoft.com/office/drawing/2014/main" id="{886A0E2B-4989-B686-D91D-E67679ADAEAC}"/>
              </a:ext>
            </a:extLst>
          </p:cNvPr>
          <p:cNvSpPr>
            <a:spLocks noGrp="1"/>
          </p:cNvSpPr>
          <p:nvPr>
            <p:ph idx="1"/>
          </p:nvPr>
        </p:nvSpPr>
        <p:spPr/>
        <p:txBody>
          <a:bodyPr/>
          <a:lstStyle/>
          <a:p>
            <a:pPr marL="0" indent="0"/>
            <a:r>
              <a:rPr lang="en-US" dirty="0"/>
              <a:t>Joint sessions with TG6a:</a:t>
            </a:r>
          </a:p>
          <a:p>
            <a:pPr marL="457200" indent="-457200">
              <a:buFont typeface="Arial" panose="020B0604020202020204" pitchFamily="34" charset="0"/>
              <a:buChar char="•"/>
            </a:pPr>
            <a:r>
              <a:rPr lang="en-US" dirty="0"/>
              <a:t>TG6a chair has proposed  joint </a:t>
            </a:r>
            <a:r>
              <a:rPr lang="en-US" dirty="0" err="1"/>
              <a:t>Webexs</a:t>
            </a:r>
            <a:r>
              <a:rPr lang="en-US" dirty="0"/>
              <a:t>, one in a TG6a time slot and one in the TG4ab time slot:</a:t>
            </a:r>
          </a:p>
          <a:p>
            <a:pPr marL="857250" lvl="1" indent="-457200">
              <a:buFont typeface="Arial" panose="020B0604020202020204" pitchFamily="34" charset="0"/>
              <a:buChar char="•"/>
            </a:pPr>
            <a:r>
              <a:rPr lang="en-US" dirty="0"/>
              <a:t>5am PT/ 8am ET Monday Feb 20th</a:t>
            </a:r>
          </a:p>
          <a:p>
            <a:pPr marL="857250" lvl="1" indent="-457200">
              <a:buFont typeface="Arial" panose="020B0604020202020204" pitchFamily="34" charset="0"/>
              <a:buChar char="•"/>
            </a:pPr>
            <a:r>
              <a:rPr lang="en-US" dirty="0"/>
              <a:t>6am PT/9am ET Tuesday March 7</a:t>
            </a:r>
            <a:r>
              <a:rPr lang="en-US" baseline="30000" dirty="0"/>
              <a:t>th</a:t>
            </a:r>
            <a:endParaRPr lang="en-US" dirty="0"/>
          </a:p>
          <a:p>
            <a:pPr marL="457200" indent="-457200">
              <a:buFont typeface="Arial" panose="020B0604020202020204" pitchFamily="34" charset="0"/>
              <a:buChar char="•"/>
            </a:pPr>
            <a:r>
              <a:rPr lang="en-US" dirty="0"/>
              <a:t>General topic:  UWB PHY for 802.15.6</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C6AA2B-2C10-4A1F-3E26-5D375679770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152566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05CBA01-6B5F-0A35-A256-953D9FDC595A}"/>
              </a:ext>
            </a:extLst>
          </p:cNvPr>
          <p:cNvGraphicFramePr>
            <a:graphicFrameLocks noGrp="1"/>
          </p:cNvGraphicFramePr>
          <p:nvPr>
            <p:extLst>
              <p:ext uri="{D42A27DB-BD31-4B8C-83A1-F6EECF244321}">
                <p14:modId xmlns:p14="http://schemas.microsoft.com/office/powerpoint/2010/main" val="99085004"/>
              </p:ext>
            </p:extLst>
          </p:nvPr>
        </p:nvGraphicFramePr>
        <p:xfrm>
          <a:off x="1907704" y="1428924"/>
          <a:ext cx="2808309" cy="2649363"/>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February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2100" b="0" i="0" u="none" strike="noStrike" dirty="0">
                          <a:solidFill>
                            <a:schemeClr val="tx1"/>
                          </a:solidFill>
                          <a:effectLst/>
                          <a:latin typeface="Calibri" panose="020F0502020204030204" pitchFamily="34" charset="0"/>
                        </a:rPr>
                        <a:t>.</a:t>
                      </a:r>
                    </a:p>
                  </a:txBody>
                  <a:tcPr marL="4082" marR="4082" marT="4082" marB="0" anchor="ctr"/>
                </a:tc>
                <a:tc>
                  <a:txBody>
                    <a:bodyPr/>
                    <a:lstStyle/>
                    <a:p>
                      <a:pPr algn="ctr" fontAlgn="ctr"/>
                      <a:r>
                        <a:rPr lang="en-US" sz="1800" b="0" i="0" u="none" strike="noStrike" dirty="0">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6</a:t>
                      </a:r>
                    </a:p>
                  </a:txBody>
                  <a:tcPr marL="4082" marR="4082" marT="4082" marB="0" anchor="ctr">
                    <a:lnB w="12700" cap="flat" cmpd="sng" algn="ctr">
                      <a:no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7</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8</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10</a:t>
                      </a:r>
                    </a:p>
                  </a:txBody>
                  <a:tcPr marL="4082" marR="4082" marT="4082" marB="0" anchor="ctr">
                    <a:lnB w="12700" cap="flat" cmpd="sng" algn="ctr">
                      <a:no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289261975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noFill/>
                      <a:prstDash val="solid"/>
                      <a:round/>
                      <a:headEnd type="none" w="med" len="med"/>
                      <a:tailEnd type="none" w="med" len="med"/>
                    </a:lnR>
                  </a:tcPr>
                </a:tc>
                <a:tc>
                  <a:txBody>
                    <a:bodyPr/>
                    <a:lstStyle/>
                    <a:p>
                      <a:pPr algn="ctr" fontAlgn="ctr"/>
                      <a:r>
                        <a:rPr lang="en-US" sz="1800" b="0" i="0" u="none" strike="noStrike" dirty="0">
                          <a:effectLst/>
                          <a:latin typeface="Calibri" panose="020F0502020204030204" pitchFamily="34" charset="0"/>
                        </a:rPr>
                        <a:t>13</a:t>
                      </a:r>
                    </a:p>
                  </a:txBody>
                  <a:tcPr marL="4082" marR="4082" marT="4082"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2100" b="1" u="none" strike="noStrike" kern="1200" dirty="0">
                          <a:solidFill>
                            <a:schemeClr val="accent5">
                              <a:lumMod val="50000"/>
                            </a:schemeClr>
                          </a:solidFill>
                          <a:effectLst/>
                          <a:latin typeface="+mn-lt"/>
                          <a:ea typeface="+mn-ea"/>
                          <a:cs typeface="+mn-cs"/>
                        </a:rPr>
                        <a:t>14</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15</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16</a:t>
                      </a:r>
                    </a:p>
                  </a:txBody>
                  <a:tcPr marL="4082" marR="4082" marT="4082"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17</a:t>
                      </a:r>
                    </a:p>
                  </a:txBody>
                  <a:tcPr marL="4082" marR="4082" marT="4082"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noFill/>
                      <a:prstDash val="solid"/>
                      <a:round/>
                      <a:headEnd type="none" w="med" len="med"/>
                      <a:tailEnd type="none" w="med" len="med"/>
                    </a:lnL>
                  </a:tcPr>
                </a:tc>
                <a:extLst>
                  <a:ext uri="{0D108BD9-81ED-4DB2-BD59-A6C34878D82A}">
                    <a16:rowId xmlns:a16="http://schemas.microsoft.com/office/drawing/2014/main" val="389311547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19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20</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21</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no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noFill/>
                      <a:prstDash val="solid"/>
                      <a:round/>
                      <a:headEnd type="none" w="med" len="med"/>
                      <a:tailEnd type="none" w="med" len="med"/>
                    </a:lnT>
                  </a:tcP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25</a:t>
                      </a:r>
                    </a:p>
                  </a:txBody>
                  <a:tcPr marL="4082" marR="4082" marT="4082" marB="0" anchor="ctr"/>
                </a:tc>
                <a:extLst>
                  <a:ext uri="{0D108BD9-81ED-4DB2-BD59-A6C34878D82A}">
                    <a16:rowId xmlns:a16="http://schemas.microsoft.com/office/drawing/2014/main" val="381256473"/>
                  </a:ext>
                </a:extLst>
              </a:tr>
              <a:tr h="392806">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2100" b="1" u="none" strike="noStrike" kern="1200" dirty="0">
                          <a:solidFill>
                            <a:schemeClr val="accent5">
                              <a:lumMod val="50000"/>
                            </a:schemeClr>
                          </a:solidFill>
                          <a:effectLst/>
                          <a:latin typeface="+mn-lt"/>
                          <a:ea typeface="+mn-ea"/>
                          <a:cs typeface="+mn-cs"/>
                        </a:rPr>
                        <a:t>28</a:t>
                      </a: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153788295"/>
                  </a:ext>
                </a:extLst>
              </a:tr>
            </a:tbl>
          </a:graphicData>
        </a:graphic>
      </p:graphicFrame>
      <p:graphicFrame>
        <p:nvGraphicFramePr>
          <p:cNvPr id="8" name="Table 7">
            <a:extLst>
              <a:ext uri="{FF2B5EF4-FFF2-40B4-BE49-F238E27FC236}">
                <a16:creationId xmlns:a16="http://schemas.microsoft.com/office/drawing/2014/main" id="{98F43DDA-9DBF-C787-EECB-C82E5F395013}"/>
              </a:ext>
            </a:extLst>
          </p:cNvPr>
          <p:cNvGraphicFramePr>
            <a:graphicFrameLocks noGrp="1"/>
          </p:cNvGraphicFramePr>
          <p:nvPr>
            <p:extLst>
              <p:ext uri="{D42A27DB-BD31-4B8C-83A1-F6EECF244321}">
                <p14:modId xmlns:p14="http://schemas.microsoft.com/office/powerpoint/2010/main" val="1098314947"/>
              </p:ext>
            </p:extLst>
          </p:nvPr>
        </p:nvGraphicFramePr>
        <p:xfrm>
          <a:off x="4770022" y="1412776"/>
          <a:ext cx="2808309" cy="3042169"/>
        </p:xfrm>
        <a:graphic>
          <a:graphicData uri="http://schemas.openxmlformats.org/drawingml/2006/table">
            <a:tbl>
              <a:tblPr>
                <a:tableStyleId>{5C22544A-7EE6-4342-B048-85BDC9FD1C3A}</a:tableStyleId>
              </a:tblPr>
              <a:tblGrid>
                <a:gridCol w="401187">
                  <a:extLst>
                    <a:ext uri="{9D8B030D-6E8A-4147-A177-3AD203B41FA5}">
                      <a16:colId xmlns:a16="http://schemas.microsoft.com/office/drawing/2014/main" val="3508457828"/>
                    </a:ext>
                  </a:extLst>
                </a:gridCol>
                <a:gridCol w="401187">
                  <a:extLst>
                    <a:ext uri="{9D8B030D-6E8A-4147-A177-3AD203B41FA5}">
                      <a16:colId xmlns:a16="http://schemas.microsoft.com/office/drawing/2014/main" val="1535023548"/>
                    </a:ext>
                  </a:extLst>
                </a:gridCol>
                <a:gridCol w="401187">
                  <a:extLst>
                    <a:ext uri="{9D8B030D-6E8A-4147-A177-3AD203B41FA5}">
                      <a16:colId xmlns:a16="http://schemas.microsoft.com/office/drawing/2014/main" val="1129273791"/>
                    </a:ext>
                  </a:extLst>
                </a:gridCol>
                <a:gridCol w="401187">
                  <a:extLst>
                    <a:ext uri="{9D8B030D-6E8A-4147-A177-3AD203B41FA5}">
                      <a16:colId xmlns:a16="http://schemas.microsoft.com/office/drawing/2014/main" val="1382645284"/>
                    </a:ext>
                  </a:extLst>
                </a:gridCol>
                <a:gridCol w="401187">
                  <a:extLst>
                    <a:ext uri="{9D8B030D-6E8A-4147-A177-3AD203B41FA5}">
                      <a16:colId xmlns:a16="http://schemas.microsoft.com/office/drawing/2014/main" val="1972396253"/>
                    </a:ext>
                  </a:extLst>
                </a:gridCol>
                <a:gridCol w="401187">
                  <a:extLst>
                    <a:ext uri="{9D8B030D-6E8A-4147-A177-3AD203B41FA5}">
                      <a16:colId xmlns:a16="http://schemas.microsoft.com/office/drawing/2014/main" val="1906195796"/>
                    </a:ext>
                  </a:extLst>
                </a:gridCol>
                <a:gridCol w="401187">
                  <a:extLst>
                    <a:ext uri="{9D8B030D-6E8A-4147-A177-3AD203B41FA5}">
                      <a16:colId xmlns:a16="http://schemas.microsoft.com/office/drawing/2014/main" val="1483240505"/>
                    </a:ext>
                  </a:extLst>
                </a:gridCol>
              </a:tblGrid>
              <a:tr h="292527">
                <a:tc gridSpan="7">
                  <a:txBody>
                    <a:bodyPr/>
                    <a:lstStyle/>
                    <a:p>
                      <a:pPr algn="ctr" fontAlgn="ctr"/>
                      <a:r>
                        <a:rPr lang="en-US" sz="1800" u="none" strike="noStrike" dirty="0">
                          <a:effectLst/>
                        </a:rPr>
                        <a:t>March ‘23</a:t>
                      </a:r>
                      <a:endParaRPr lang="en-US" sz="1800" b="1" i="0" u="none" strike="noStrike" dirty="0">
                        <a:solidFill>
                          <a:srgbClr val="1F4E78"/>
                        </a:solidFill>
                        <a:effectLst/>
                        <a:latin typeface="Calibri" panose="020F0502020204030204" pitchFamily="34" charset="0"/>
                      </a:endParaRPr>
                    </a:p>
                  </a:txBody>
                  <a:tcPr marL="4082" marR="4082" marT="408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392806">
                <a:tc>
                  <a:txBody>
                    <a:bodyPr/>
                    <a:lstStyle/>
                    <a:p>
                      <a:pPr algn="ctr" fontAlgn="b"/>
                      <a:r>
                        <a:rPr lang="en-US" sz="1800" u="none" strike="noStrike">
                          <a:effectLst/>
                        </a:rPr>
                        <a:t>S</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M</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T</a:t>
                      </a:r>
                      <a:endParaRPr lang="en-US" sz="1800" b="1" i="0" u="none" strike="noStrike" dirty="0">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W</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T</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a:effectLst/>
                        </a:rPr>
                        <a:t>F</a:t>
                      </a:r>
                      <a:endParaRPr lang="en-US" sz="1800" b="1" i="0" u="none" strike="noStrike">
                        <a:solidFill>
                          <a:srgbClr val="5B9BD5"/>
                        </a:solidFill>
                        <a:effectLst/>
                        <a:latin typeface="Calibri" panose="020F0502020204030204" pitchFamily="34" charset="0"/>
                      </a:endParaRPr>
                    </a:p>
                  </a:txBody>
                  <a:tcPr marL="4082" marR="4082" marT="4082" marB="0" anchor="b"/>
                </a:tc>
                <a:tc>
                  <a:txBody>
                    <a:bodyPr/>
                    <a:lstStyle/>
                    <a:p>
                      <a:pPr algn="ctr" fontAlgn="b"/>
                      <a:r>
                        <a:rPr lang="en-US" sz="1800" u="none" strike="noStrike" dirty="0">
                          <a:effectLst/>
                        </a:rPr>
                        <a:t>S</a:t>
                      </a:r>
                      <a:endParaRPr lang="en-US" sz="1800" b="1" i="0" u="none" strike="noStrike" dirty="0">
                        <a:solidFill>
                          <a:srgbClr val="5B9BD5"/>
                        </a:solidFill>
                        <a:effectLst/>
                        <a:latin typeface="Calibri" panose="020F0502020204030204" pitchFamily="34" charset="0"/>
                      </a:endParaRPr>
                    </a:p>
                  </a:txBody>
                  <a:tcPr marL="4082" marR="4082" marT="4082" marB="0" anchor="b"/>
                </a:tc>
                <a:extLst>
                  <a:ext uri="{0D108BD9-81ED-4DB2-BD59-A6C34878D82A}">
                    <a16:rowId xmlns:a16="http://schemas.microsoft.com/office/drawing/2014/main" val="1008230415"/>
                  </a:ext>
                </a:extLst>
              </a:tr>
              <a:tr h="392806">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algn="ctr" fontAlgn="ctr"/>
                      <a:endParaRPr lang="en-US" sz="1800" b="0" i="0" u="none" strike="noStrike" dirty="0">
                        <a:solidFill>
                          <a:schemeClr val="tx1"/>
                        </a:solidFill>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endParaRPr lang="en-US" sz="2100" b="1" u="none" strike="noStrike" kern="1200" dirty="0">
                        <a:solidFill>
                          <a:schemeClr val="accent6">
                            <a:lumMod val="75000"/>
                          </a:schemeClr>
                        </a:solidFill>
                        <a:effectLst/>
                        <a:latin typeface="+mn-lt"/>
                        <a:ea typeface="+mn-ea"/>
                        <a:cs typeface="+mn-cs"/>
                      </a:endParaRP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1</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2</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3</a:t>
                      </a:r>
                    </a:p>
                  </a:txBody>
                  <a:tcPr marL="4082" marR="4082" marT="4082" marB="0" anchor="ctr"/>
                </a:tc>
                <a:tc>
                  <a:txBody>
                    <a:bodyPr/>
                    <a:lstStyle/>
                    <a:p>
                      <a:pPr algn="ctr" fontAlgn="ctr"/>
                      <a:r>
                        <a:rPr lang="en-US" sz="1800" b="0" i="0" u="none" strike="noStrike" dirty="0">
                          <a:solidFill>
                            <a:schemeClr val="tx1"/>
                          </a:solidFill>
                          <a:effectLst/>
                          <a:latin typeface="Calibri" panose="020F0502020204030204" pitchFamily="34" charset="0"/>
                        </a:rPr>
                        <a:t>4</a:t>
                      </a:r>
                    </a:p>
                  </a:txBody>
                  <a:tcPr marL="4082" marR="4082" marT="4082" marB="0" anchor="ctr"/>
                </a:tc>
                <a:extLst>
                  <a:ext uri="{0D108BD9-81ED-4DB2-BD59-A6C34878D82A}">
                    <a16:rowId xmlns:a16="http://schemas.microsoft.com/office/drawing/2014/main" val="804905794"/>
                  </a:ext>
                </a:extLst>
              </a:tr>
              <a:tr h="392806">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5</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6</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7</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8</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9</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Calibri" panose="020F0502020204030204" pitchFamily="34" charset="0"/>
                          <a:ea typeface="+mn-ea"/>
                          <a:cs typeface="+mn-cs"/>
                        </a:rPr>
                        <a:t>10</a:t>
                      </a:r>
                    </a:p>
                  </a:txBody>
                  <a:tcPr marL="4082" marR="4082" marT="4082" marB="0" anchor="ct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11</a:t>
                      </a:r>
                    </a:p>
                  </a:txBody>
                  <a:tcPr marL="4082" marR="4082" marT="4082" marB="0" anchor="ctr"/>
                </a:tc>
                <a:extLst>
                  <a:ext uri="{0D108BD9-81ED-4DB2-BD59-A6C34878D82A}">
                    <a16:rowId xmlns:a16="http://schemas.microsoft.com/office/drawing/2014/main" val="153788295"/>
                  </a:ext>
                </a:extLst>
              </a:tr>
              <a:tr h="392806">
                <a:tc>
                  <a:txBody>
                    <a:bodyPr/>
                    <a:lstStyle/>
                    <a:p>
                      <a:pPr algn="ctr" fontAlgn="ctr"/>
                      <a:r>
                        <a:rPr lang="en-US" sz="1800" b="0" i="0" u="none" strike="noStrike" dirty="0">
                          <a:effectLst/>
                          <a:latin typeface="Calibri" panose="020F0502020204030204" pitchFamily="34" charset="0"/>
                        </a:rPr>
                        <a:t>12</a:t>
                      </a:r>
                    </a:p>
                  </a:txBody>
                  <a:tcPr marL="4082" marR="4082" marT="4082" marB="0" anchor="ctr">
                    <a:lnR w="12700" cap="flat" cmpd="sng" algn="ctr">
                      <a:solidFill>
                        <a:schemeClr val="tx1"/>
                      </a:solidFill>
                      <a:prstDash val="solid"/>
                      <a:round/>
                      <a:headEnd type="none" w="med" len="med"/>
                      <a:tailEnd type="none" w="med" len="med"/>
                    </a:lnR>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13</a:t>
                      </a:r>
                    </a:p>
                  </a:txBody>
                  <a:tcPr marL="4082" marR="4082" marT="408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14</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15</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16</a:t>
                      </a:r>
                    </a:p>
                  </a:txBody>
                  <a:tcPr marL="4082" marR="4082" marT="408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accent6">
                              <a:lumMod val="50000"/>
                            </a:schemeClr>
                          </a:solidFill>
                          <a:effectLst/>
                          <a:latin typeface="Calibri" panose="020F0502020204030204" pitchFamily="34" charset="0"/>
                        </a:rPr>
                        <a:t>17</a:t>
                      </a:r>
                    </a:p>
                  </a:txBody>
                  <a:tcPr marL="4082" marR="4082" marT="408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effectLst/>
                          <a:latin typeface="Calibri" panose="020F0502020204030204" pitchFamily="34" charset="0"/>
                        </a:rPr>
                        <a:t>18</a:t>
                      </a:r>
                    </a:p>
                  </a:txBody>
                  <a:tcPr marL="4082" marR="4082" marT="4082"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3751391"/>
                  </a:ext>
                </a:extLst>
              </a:tr>
              <a:tr h="392806">
                <a:tc>
                  <a:txBody>
                    <a:bodyPr/>
                    <a:lstStyle/>
                    <a:p>
                      <a:pPr algn="ctr" fontAlgn="ctr"/>
                      <a:r>
                        <a:rPr lang="en-US" sz="1800" b="0" i="0" u="none" strike="noStrike" dirty="0">
                          <a:effectLst/>
                          <a:latin typeface="Calibri" panose="020F0502020204030204" pitchFamily="34" charset="0"/>
                        </a:rPr>
                        <a:t>19</a:t>
                      </a:r>
                    </a:p>
                  </a:txBody>
                  <a:tcPr marL="4082" marR="4082" marT="4082" marB="0" anchor="ctr"/>
                </a:tc>
                <a:tc>
                  <a:txBody>
                    <a:bodyPr/>
                    <a:lstStyle/>
                    <a:p>
                      <a:pPr algn="ctr" fontAlgn="ctr"/>
                      <a:r>
                        <a:rPr lang="en-US" sz="1800" b="0" i="0" u="none" strike="noStrike" dirty="0">
                          <a:effectLst/>
                          <a:latin typeface="Calibri" panose="020F0502020204030204" pitchFamily="34" charset="0"/>
                        </a:rPr>
                        <a:t>20</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21</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22</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23</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24</a:t>
                      </a:r>
                    </a:p>
                  </a:txBody>
                  <a:tcPr marL="4082" marR="4082" marT="4082" marB="0" anchor="ct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effectLst/>
                          <a:latin typeface="Calibri" panose="020F0502020204030204" pitchFamily="34" charset="0"/>
                        </a:rPr>
                        <a:t>25</a:t>
                      </a:r>
                    </a:p>
                  </a:txBody>
                  <a:tcPr marL="4082" marR="4082" marT="4082" marB="0" anchor="ctr"/>
                </a:tc>
                <a:extLst>
                  <a:ext uri="{0D108BD9-81ED-4DB2-BD59-A6C34878D82A}">
                    <a16:rowId xmlns:a16="http://schemas.microsoft.com/office/drawing/2014/main" val="759101841"/>
                  </a:ext>
                </a:extLst>
              </a:tr>
              <a:tr h="392806">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26</a:t>
                      </a:r>
                    </a:p>
                  </a:txBody>
                  <a:tcPr marL="4082" marR="4082" marT="4082" marB="0" anchor="ctr"/>
                </a:tc>
                <a:tc>
                  <a:txBody>
                    <a:bodyPr/>
                    <a:lstStyle/>
                    <a:p>
                      <a:pPr algn="ctr" fontAlgn="ctr"/>
                      <a:r>
                        <a:rPr lang="en-US" sz="1800" b="0" i="0" u="none" strike="noStrike" kern="1200" dirty="0">
                          <a:solidFill>
                            <a:schemeClr val="dk1"/>
                          </a:solidFill>
                          <a:effectLst/>
                          <a:latin typeface="Calibri" panose="020F0502020204030204" pitchFamily="34" charset="0"/>
                          <a:ea typeface="+mn-ea"/>
                          <a:cs typeface="+mn-cs"/>
                        </a:rPr>
                        <a:t>27</a:t>
                      </a:r>
                    </a:p>
                  </a:txBody>
                  <a:tcPr marL="4082" marR="4082" marT="4082" marB="0" anchor="ctr"/>
                </a:tc>
                <a:tc>
                  <a:txBody>
                    <a:bodyPr/>
                    <a:lstStyle/>
                    <a:p>
                      <a:pPr algn="ctr" fontAlgn="ctr"/>
                      <a:r>
                        <a:rPr lang="en-US" sz="1800" b="0" i="0" u="none" strike="noStrike" kern="1200" dirty="0">
                          <a:solidFill>
                            <a:schemeClr val="tx1"/>
                          </a:solidFill>
                          <a:effectLst/>
                          <a:latin typeface="Calibri" panose="020F0502020204030204" pitchFamily="34" charset="0"/>
                          <a:ea typeface="+mn-ea"/>
                          <a:cs typeface="+mn-cs"/>
                        </a:rPr>
                        <a:t>28</a:t>
                      </a:r>
                      <a:endParaRPr lang="en-US" sz="1800" b="0" i="0" u="none" strike="noStrike" dirty="0">
                        <a:effectLst/>
                        <a:latin typeface="Calibri" panose="020F0502020204030204" pitchFamily="34" charset="0"/>
                      </a:endParaRP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29</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tx1"/>
                          </a:solidFill>
                          <a:effectLst/>
                          <a:latin typeface="Calibri" panose="020F0502020204030204" pitchFamily="34" charset="0"/>
                          <a:ea typeface="+mn-ea"/>
                          <a:cs typeface="+mn-cs"/>
                        </a:rPr>
                        <a:t>30</a:t>
                      </a:r>
                    </a:p>
                  </a:txBody>
                  <a:tcPr marL="4082" marR="4082" marT="4082" marB="0" anchor="ctr"/>
                </a:tc>
                <a:tc>
                  <a:txBody>
                    <a:bodyPr/>
                    <a:lstStyle/>
                    <a:p>
                      <a:pPr marL="0" algn="ctr" defTabSz="457200" rtl="0" eaLnBrk="1" fontAlgn="ctr" latinLnBrk="0" hangingPunct="1"/>
                      <a:r>
                        <a:rPr lang="en-US" sz="1800" b="0" i="0" u="none" strike="noStrike" kern="1200" dirty="0">
                          <a:solidFill>
                            <a:schemeClr val="dk1"/>
                          </a:solidFill>
                          <a:effectLst/>
                          <a:latin typeface="Calibri" panose="020F0502020204030204" pitchFamily="34" charset="0"/>
                          <a:ea typeface="+mn-ea"/>
                          <a:cs typeface="+mn-cs"/>
                        </a:rPr>
                        <a:t>31</a:t>
                      </a:r>
                    </a:p>
                  </a:txBody>
                  <a:tcPr marL="4082" marR="4082" marT="4082" marB="0" anchor="ctr"/>
                </a:tc>
                <a:tc>
                  <a:txBody>
                    <a:bodyPr/>
                    <a:lstStyle/>
                    <a:p>
                      <a:pPr algn="ctr" fontAlgn="ctr"/>
                      <a:endParaRPr lang="en-US" sz="1800" b="0" i="0" u="none" strike="noStrike" dirty="0">
                        <a:effectLst/>
                        <a:latin typeface="Calibri" panose="020F0502020204030204" pitchFamily="34" charset="0"/>
                      </a:endParaRPr>
                    </a:p>
                  </a:txBody>
                  <a:tcPr marL="4082" marR="4082" marT="4082" marB="0" anchor="ctr"/>
                </a:tc>
                <a:extLst>
                  <a:ext uri="{0D108BD9-81ED-4DB2-BD59-A6C34878D82A}">
                    <a16:rowId xmlns:a16="http://schemas.microsoft.com/office/drawing/2014/main" val="3697884778"/>
                  </a:ext>
                </a:extLst>
              </a:tr>
              <a:tr h="392806">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dk1"/>
                        </a:solidFill>
                        <a:effectLst/>
                        <a:latin typeface="Calibri" panose="020F0502020204030204" pitchFamily="34" charset="0"/>
                        <a:ea typeface="+mn-ea"/>
                        <a:cs typeface="+mn-cs"/>
                      </a:endParaRPr>
                    </a:p>
                  </a:txBody>
                  <a:tcPr marL="4082" marR="4082" marT="4082"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tc>
                  <a:txBody>
                    <a:bodyPr/>
                    <a:lstStyle/>
                    <a:p>
                      <a:pPr marL="0" algn="ctr" defTabSz="457200" rtl="0" eaLnBrk="1" fontAlgn="ctr" latinLnBrk="0" hangingPunct="1"/>
                      <a:endParaRPr lang="en-US" sz="1800" b="0" i="0" u="none" strike="noStrike" kern="1200" dirty="0">
                        <a:solidFill>
                          <a:schemeClr val="tx1"/>
                        </a:solidFill>
                        <a:effectLst/>
                        <a:latin typeface="Calibri" panose="020F0502020204030204" pitchFamily="34" charset="0"/>
                        <a:ea typeface="+mn-ea"/>
                        <a:cs typeface="+mn-cs"/>
                      </a:endParaRPr>
                    </a:p>
                  </a:txBody>
                  <a:tcPr marL="4082" marR="4082" marT="4082" marB="0" anchor="ctr"/>
                </a:tc>
                <a:extLst>
                  <a:ext uri="{0D108BD9-81ED-4DB2-BD59-A6C34878D82A}">
                    <a16:rowId xmlns:a16="http://schemas.microsoft.com/office/drawing/2014/main" val="1925302618"/>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1709680" y="742779"/>
            <a:ext cx="5823347" cy="383214"/>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1787545" y="4487716"/>
            <a:ext cx="5823347" cy="1785968"/>
          </a:xfrm>
          <a:solidFill>
            <a:schemeClr val="bg1">
              <a:lumMod val="95000"/>
            </a:schemeClr>
          </a:solidFill>
        </p:spPr>
        <p:txBody>
          <a:bodyPr>
            <a:normAutofit fontScale="85000" lnSpcReduction="20000"/>
          </a:bodyPr>
          <a:lstStyle/>
          <a:p>
            <a:r>
              <a:rPr lang="en-US" sz="1800" dirty="0"/>
              <a:t>Every other week on Tuesday (3 calls)</a:t>
            </a:r>
          </a:p>
          <a:p>
            <a:r>
              <a:rPr lang="en-US" sz="1800" dirty="0"/>
              <a:t>Time: 06:00 PT</a:t>
            </a:r>
          </a:p>
          <a:p>
            <a:r>
              <a:rPr lang="en-US" sz="1800" dirty="0"/>
              <a:t>Commence </a:t>
            </a:r>
            <a:r>
              <a:rPr lang="en-US" sz="1800" b="1" dirty="0"/>
              <a:t>31-January at 06:00 PT</a:t>
            </a:r>
          </a:p>
          <a:p>
            <a:r>
              <a:rPr lang="en-US" sz="1800" b="1" dirty="0">
                <a:solidFill>
                  <a:schemeClr val="accent2">
                    <a:lumMod val="75000"/>
                  </a:schemeClr>
                </a:solidFill>
              </a:rPr>
              <a:t>Note1:  Alternate Tuesdays a WG Webex will be setup for ad hoc working sessions (in between TG calls)</a:t>
            </a:r>
          </a:p>
          <a:p>
            <a:r>
              <a:rPr lang="en-US" sz="1800" b="1" dirty="0">
                <a:solidFill>
                  <a:srgbClr val="C00000"/>
                </a:solidFill>
              </a:rPr>
              <a:t>Note 2:  TG6a chair has proposed  joint calls: one will use TG6a time (5am PT) and one will use TG4ab time</a:t>
            </a:r>
          </a:p>
          <a:p>
            <a:endParaRPr lang="en-US" dirty="0"/>
          </a:p>
        </p:txBody>
      </p:sp>
      <p:sp>
        <p:nvSpPr>
          <p:cNvPr id="12" name="Arrow: Right 11">
            <a:extLst>
              <a:ext uri="{FF2B5EF4-FFF2-40B4-BE49-F238E27FC236}">
                <a16:creationId xmlns:a16="http://schemas.microsoft.com/office/drawing/2014/main" id="{96D6682D-A77E-3E9E-3DFA-BE149B95AB65}"/>
              </a:ext>
            </a:extLst>
          </p:cNvPr>
          <p:cNvSpPr/>
          <p:nvPr/>
        </p:nvSpPr>
        <p:spPr bwMode="auto">
          <a:xfrm rot="20136207" flipH="1">
            <a:off x="7134171" y="2492953"/>
            <a:ext cx="1314922"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802 Plenary </a:t>
            </a:r>
          </a:p>
        </p:txBody>
      </p:sp>
      <p:sp>
        <p:nvSpPr>
          <p:cNvPr id="13" name="Oval 12">
            <a:extLst>
              <a:ext uri="{FF2B5EF4-FFF2-40B4-BE49-F238E27FC236}">
                <a16:creationId xmlns:a16="http://schemas.microsoft.com/office/drawing/2014/main" id="{25DD7F1C-3A1A-23D5-FB87-BEF675E0BC61}"/>
              </a:ext>
            </a:extLst>
          </p:cNvPr>
          <p:cNvSpPr/>
          <p:nvPr/>
        </p:nvSpPr>
        <p:spPr bwMode="auto">
          <a:xfrm>
            <a:off x="2717794" y="2900581"/>
            <a:ext cx="432048" cy="374555"/>
          </a:xfrm>
          <a:prstGeom prst="ellipse">
            <a:avLst/>
          </a:prstGeom>
          <a:noFill/>
          <a:ln w="4127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CDE01527-FB52-B4D6-9E0A-DC396F056D0F}"/>
              </a:ext>
            </a:extLst>
          </p:cNvPr>
          <p:cNvSpPr/>
          <p:nvPr/>
        </p:nvSpPr>
        <p:spPr bwMode="auto">
          <a:xfrm>
            <a:off x="2684836" y="3682159"/>
            <a:ext cx="432048" cy="374555"/>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0D3531C1-64F8-3ACD-71C0-1371B447F4A3}"/>
              </a:ext>
            </a:extLst>
          </p:cNvPr>
          <p:cNvSpPr/>
          <p:nvPr/>
        </p:nvSpPr>
        <p:spPr bwMode="auto">
          <a:xfrm rot="20800475">
            <a:off x="630402" y="3872641"/>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Next Call: TBD</a:t>
            </a:r>
          </a:p>
        </p:txBody>
      </p:sp>
      <p:sp>
        <p:nvSpPr>
          <p:cNvPr id="10" name="Arrow: Right 9">
            <a:extLst>
              <a:ext uri="{FF2B5EF4-FFF2-40B4-BE49-F238E27FC236}">
                <a16:creationId xmlns:a16="http://schemas.microsoft.com/office/drawing/2014/main" id="{4C59AD6B-3C29-E02B-999C-72983A001F08}"/>
              </a:ext>
            </a:extLst>
          </p:cNvPr>
          <p:cNvSpPr/>
          <p:nvPr/>
        </p:nvSpPr>
        <p:spPr bwMode="auto">
          <a:xfrm flipH="1">
            <a:off x="3059832" y="3247663"/>
            <a:ext cx="1782198"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Working Call: TBD</a:t>
            </a:r>
          </a:p>
        </p:txBody>
      </p:sp>
      <p:sp>
        <p:nvSpPr>
          <p:cNvPr id="3" name="Rectangle: Rounded Corners 2">
            <a:extLst>
              <a:ext uri="{FF2B5EF4-FFF2-40B4-BE49-F238E27FC236}">
                <a16:creationId xmlns:a16="http://schemas.microsoft.com/office/drawing/2014/main" id="{F2DBADA1-8149-8C2A-C6C6-F47DA441A845}"/>
              </a:ext>
            </a:extLst>
          </p:cNvPr>
          <p:cNvSpPr/>
          <p:nvPr/>
        </p:nvSpPr>
        <p:spPr bwMode="auto">
          <a:xfrm>
            <a:off x="5620607" y="2538179"/>
            <a:ext cx="326841" cy="28803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1" name="Rectangle: Rounded Corners 10">
            <a:extLst>
              <a:ext uri="{FF2B5EF4-FFF2-40B4-BE49-F238E27FC236}">
                <a16:creationId xmlns:a16="http://schemas.microsoft.com/office/drawing/2014/main" id="{90726DB5-A774-72B9-B7F9-86126C86C4AB}"/>
              </a:ext>
            </a:extLst>
          </p:cNvPr>
          <p:cNvSpPr/>
          <p:nvPr/>
        </p:nvSpPr>
        <p:spPr bwMode="auto">
          <a:xfrm>
            <a:off x="2339752" y="3348999"/>
            <a:ext cx="326841" cy="288032"/>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62BFFB6E-93D6-6F2D-4F7F-E7B57BB23B7A}"/>
              </a:ext>
            </a:extLst>
          </p:cNvPr>
          <p:cNvSpPr/>
          <p:nvPr/>
        </p:nvSpPr>
        <p:spPr bwMode="auto">
          <a:xfrm rot="2619097">
            <a:off x="4648772" y="1901663"/>
            <a:ext cx="1173099" cy="504056"/>
          </a:xfrm>
          <a:prstGeom prst="rightArrow">
            <a:avLst/>
          </a:prstGeom>
          <a:solidFill>
            <a:srgbClr val="FAEE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C00000"/>
                </a:solidFill>
                <a:effectLst/>
                <a:latin typeface="Times New Roman" charset="0"/>
                <a:ea typeface="ＭＳ Ｐゴシック" charset="0"/>
                <a:cs typeface="ＭＳ Ｐゴシック" charset="0"/>
              </a:rPr>
              <a:t>Joint w/TG6a</a:t>
            </a:r>
          </a:p>
        </p:txBody>
      </p:sp>
      <p:sp>
        <p:nvSpPr>
          <p:cNvPr id="16" name="Arrow: Right 15">
            <a:extLst>
              <a:ext uri="{FF2B5EF4-FFF2-40B4-BE49-F238E27FC236}">
                <a16:creationId xmlns:a16="http://schemas.microsoft.com/office/drawing/2014/main" id="{3225DD07-884E-F8BE-432A-120BCFAF5914}"/>
              </a:ext>
            </a:extLst>
          </p:cNvPr>
          <p:cNvSpPr/>
          <p:nvPr/>
        </p:nvSpPr>
        <p:spPr bwMode="auto">
          <a:xfrm>
            <a:off x="683568" y="3212976"/>
            <a:ext cx="1261046" cy="504056"/>
          </a:xfrm>
          <a:prstGeom prst="rightArrow">
            <a:avLst/>
          </a:prstGeom>
          <a:solidFill>
            <a:srgbClr val="FAEE9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rgbClr val="C00000"/>
                </a:solidFill>
                <a:effectLst/>
                <a:latin typeface="Times New Roman" charset="0"/>
                <a:ea typeface="ＭＳ Ｐゴシック" charset="0"/>
                <a:cs typeface="ＭＳ Ｐゴシック" charset="0"/>
              </a:rPr>
              <a:t>Joint w/TG6a</a:t>
            </a:r>
          </a:p>
        </p:txBody>
      </p:sp>
      <p:sp>
        <p:nvSpPr>
          <p:cNvPr id="17" name="Arrow: Right 16">
            <a:extLst>
              <a:ext uri="{FF2B5EF4-FFF2-40B4-BE49-F238E27FC236}">
                <a16:creationId xmlns:a16="http://schemas.microsoft.com/office/drawing/2014/main" id="{A3161547-F1EB-88CB-7B1B-BFCA0F9FAD0A}"/>
              </a:ext>
            </a:extLst>
          </p:cNvPr>
          <p:cNvSpPr/>
          <p:nvPr/>
        </p:nvSpPr>
        <p:spPr bwMode="auto">
          <a:xfrm rot="288343">
            <a:off x="514422" y="2704086"/>
            <a:ext cx="2039579" cy="551673"/>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1350" dirty="0">
                <a:latin typeface="Tahoma" panose="020B0604030504040204" pitchFamily="34" charset="0"/>
                <a:ea typeface="Tahoma" panose="020B0604030504040204" pitchFamily="34" charset="0"/>
                <a:cs typeface="Tahoma" panose="020B0604030504040204" pitchFamily="34" charset="0"/>
              </a:rPr>
              <a:t>Today</a:t>
            </a:r>
          </a:p>
          <a:p>
            <a:pPr eaLnBrk="1" hangingPunct="1">
              <a:buClr>
                <a:srgbClr val="000000"/>
              </a:buClr>
              <a:buSzPct val="100000"/>
            </a:pPr>
            <a:endParaRPr lang="en-US" sz="13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299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3962400" cy="4868863"/>
          </a:xfrm>
        </p:spPr>
        <p:txBody>
          <a:bodyPr wrap="square" anchor="t">
            <a:normAutofit/>
          </a:bodyPr>
          <a:lstStyle/>
          <a:p>
            <a:pPr marL="0" indent="0"/>
            <a:r>
              <a:rPr lang="en-US" dirty="0"/>
              <a:t>March Plenary in Atlanta, GA,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27</a:t>
            </a:fld>
            <a:endParaRPr lang="en-US" altLang="en-US"/>
          </a:p>
        </p:txBody>
      </p:sp>
      <p:pic>
        <p:nvPicPr>
          <p:cNvPr id="2" name="Picture 2">
            <a:extLst>
              <a:ext uri="{FF2B5EF4-FFF2-40B4-BE49-F238E27FC236}">
                <a16:creationId xmlns:a16="http://schemas.microsoft.com/office/drawing/2014/main" id="{2921D83D-35C1-1D4A-C230-6B133B6CD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28</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29</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68325</TotalTime>
  <Words>2140</Words>
  <Application>Microsoft Office PowerPoint</Application>
  <PresentationFormat>On-screen Show (4:3)</PresentationFormat>
  <Paragraphs>359</Paragraphs>
  <Slides>29</Slides>
  <Notes>1</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MMS-NBA</vt:lpstr>
      <vt:lpstr>General Status</vt:lpstr>
      <vt:lpstr>Editor’s corner</vt:lpstr>
      <vt:lpstr>Next Steps</vt:lpstr>
      <vt:lpstr>Next week: Working Session</vt:lpstr>
      <vt:lpstr>Other Stuff</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286</cp:revision>
  <cp:lastPrinted>2000-03-07T00:55:37Z</cp:lastPrinted>
  <dcterms:created xsi:type="dcterms:W3CDTF">2016-01-17T22:48:36Z</dcterms:created>
  <dcterms:modified xsi:type="dcterms:W3CDTF">2023-02-14T01:45:26Z</dcterms:modified>
  <cp:category/>
</cp:coreProperties>
</file>