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0" r:id="rId2"/>
    <p:sldId id="258" r:id="rId3"/>
    <p:sldId id="280" r:id="rId4"/>
    <p:sldId id="270" r:id="rId5"/>
    <p:sldId id="271" r:id="rId6"/>
    <p:sldId id="272" r:id="rId7"/>
    <p:sldId id="279" r:id="rId8"/>
    <p:sldId id="273" r:id="rId9"/>
    <p:sldId id="274" r:id="rId10"/>
    <p:sldId id="275" r:id="rId11"/>
    <p:sldId id="276" r:id="rId12"/>
    <p:sldId id="277" r:id="rId13"/>
    <p:sldId id="278" r:id="rId14"/>
    <p:sldId id="26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0"/>
    <p:restoredTop sz="96327"/>
  </p:normalViewPr>
  <p:slideViewPr>
    <p:cSldViewPr>
      <p:cViewPr varScale="1">
        <p:scale>
          <a:sx n="128" d="100"/>
          <a:sy n="128" d="100"/>
        </p:scale>
        <p:origin x="138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802.15-23-0070-00-006a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076056" y="6484694"/>
            <a:ext cx="388843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(NIT), M. Kim, M. </a:t>
            </a:r>
            <a:r>
              <a:rPr lang="en-US" altLang="ja-JP" sz="1200" dirty="0">
                <a:latin typeface="Times New Roman" panose="02020603050405020304" pitchFamily="18" charset="0"/>
                <a:cs typeface="Times New Roman" panose="02020603050405020304" pitchFamily="18" charset="0"/>
              </a:rPr>
              <a:t>Hernandez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January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80.png"/></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Preliminary MAC Simulation Results for the Nagoya Institute of Technology and YRP-IAI Proposal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January 19th,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preliminary MAC simulation setup and results for the Nagoya Institute of Technology and YRP-IAI proposal.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312F3F-08B1-E051-E61E-FE10F46953AF}"/>
              </a:ext>
            </a:extLst>
          </p:cNvPr>
          <p:cNvSpPr>
            <a:spLocks noGrp="1"/>
          </p:cNvSpPr>
          <p:nvPr>
            <p:ph type="title"/>
          </p:nvPr>
        </p:nvSpPr>
        <p:spPr/>
        <p:txBody>
          <a:bodyPr/>
          <a:lstStyle/>
          <a:p>
            <a:r>
              <a:rPr kumimoji="1" lang="en-US" altLang="ja-JP" dirty="0"/>
              <a:t>Transmission delay (CFP)</a:t>
            </a:r>
            <a:endParaRPr kumimoji="1" lang="ja-JP" altLang="en-US"/>
          </a:p>
        </p:txBody>
      </p:sp>
      <p:sp>
        <p:nvSpPr>
          <p:cNvPr id="4" name="スライド番号プレースホルダー 3">
            <a:extLst>
              <a:ext uri="{FF2B5EF4-FFF2-40B4-BE49-F238E27FC236}">
                <a16:creationId xmlns:a16="http://schemas.microsoft.com/office/drawing/2014/main" id="{E3C5EB71-9CD6-AF93-24CD-9F9675A48DD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pic>
        <p:nvPicPr>
          <p:cNvPr id="12" name="図 11">
            <a:extLst>
              <a:ext uri="{FF2B5EF4-FFF2-40B4-BE49-F238E27FC236}">
                <a16:creationId xmlns:a16="http://schemas.microsoft.com/office/drawing/2014/main" id="{1C9184B2-AA3E-8D41-9350-A8FD4F6B115F}"/>
              </a:ext>
            </a:extLst>
          </p:cNvPr>
          <p:cNvPicPr>
            <a:picLocks noChangeAspect="1"/>
          </p:cNvPicPr>
          <p:nvPr/>
        </p:nvPicPr>
        <p:blipFill>
          <a:blip r:embed="rId2"/>
          <a:stretch>
            <a:fillRect/>
          </a:stretch>
        </p:blipFill>
        <p:spPr>
          <a:xfrm>
            <a:off x="467544" y="1550020"/>
            <a:ext cx="5372100" cy="2959100"/>
          </a:xfrm>
          <a:prstGeom prst="rect">
            <a:avLst/>
          </a:prstGeom>
        </p:spPr>
      </p:pic>
      <p:pic>
        <p:nvPicPr>
          <p:cNvPr id="14" name="図 13">
            <a:extLst>
              <a:ext uri="{FF2B5EF4-FFF2-40B4-BE49-F238E27FC236}">
                <a16:creationId xmlns:a16="http://schemas.microsoft.com/office/drawing/2014/main" id="{24705B74-12F0-7A13-8A6D-4DA9FABA7ED4}"/>
              </a:ext>
            </a:extLst>
          </p:cNvPr>
          <p:cNvPicPr>
            <a:picLocks noChangeAspect="1"/>
          </p:cNvPicPr>
          <p:nvPr/>
        </p:nvPicPr>
        <p:blipFill>
          <a:blip r:embed="rId3"/>
          <a:stretch>
            <a:fillRect/>
          </a:stretch>
        </p:blipFill>
        <p:spPr>
          <a:xfrm>
            <a:off x="35496" y="4005064"/>
            <a:ext cx="5422900" cy="2921000"/>
          </a:xfrm>
          <a:prstGeom prst="rect">
            <a:avLst/>
          </a:prstGeom>
        </p:spPr>
      </p:pic>
      <p:sp>
        <p:nvSpPr>
          <p:cNvPr id="15" name="テキスト ボックス 14">
            <a:extLst>
              <a:ext uri="{FF2B5EF4-FFF2-40B4-BE49-F238E27FC236}">
                <a16:creationId xmlns:a16="http://schemas.microsoft.com/office/drawing/2014/main" id="{33FCD850-1455-5108-6A25-871F6E31E87A}"/>
              </a:ext>
            </a:extLst>
          </p:cNvPr>
          <p:cNvSpPr txBox="1"/>
          <p:nvPr/>
        </p:nvSpPr>
        <p:spPr>
          <a:xfrm>
            <a:off x="5299734" y="2356583"/>
            <a:ext cx="3723496" cy="646331"/>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a:t>
            </a:r>
          </a:p>
          <a:p>
            <a:pPr defTabSz="457200" eaLnBrk="1" fontAlgn="auto" hangingPunct="1">
              <a:spcBef>
                <a:spcPts val="0"/>
              </a:spcBef>
              <a:spcAft>
                <a:spcPts val="0"/>
              </a:spcAft>
            </a:pP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
        <p:nvSpPr>
          <p:cNvPr id="16" name="テキスト ボックス 15">
            <a:extLst>
              <a:ext uri="{FF2B5EF4-FFF2-40B4-BE49-F238E27FC236}">
                <a16:creationId xmlns:a16="http://schemas.microsoft.com/office/drawing/2014/main" id="{9E21C3D4-5DB3-7BF6-1298-48A68FEE1CFB}"/>
              </a:ext>
            </a:extLst>
          </p:cNvPr>
          <p:cNvSpPr txBox="1"/>
          <p:nvPr/>
        </p:nvSpPr>
        <p:spPr>
          <a:xfrm>
            <a:off x="5299734" y="4687029"/>
            <a:ext cx="3723496" cy="646331"/>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a:t>
            </a:r>
          </a:p>
          <a:p>
            <a:pPr defTabSz="457200" eaLnBrk="1" fontAlgn="auto" hangingPunct="1">
              <a:spcBef>
                <a:spcPts val="0"/>
              </a:spcBef>
              <a:spcAft>
                <a:spcPts val="0"/>
              </a:spcAft>
            </a:pP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3814778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ACD054-7C07-1DEB-AFFA-5F56F1860C40}"/>
              </a:ext>
            </a:extLst>
          </p:cNvPr>
          <p:cNvSpPr>
            <a:spLocks noGrp="1"/>
          </p:cNvSpPr>
          <p:nvPr>
            <p:ph type="title"/>
          </p:nvPr>
        </p:nvSpPr>
        <p:spPr/>
        <p:txBody>
          <a:bodyPr/>
          <a:lstStyle/>
          <a:p>
            <a:r>
              <a:rPr kumimoji="1" lang="en-US" altLang="ja-JP" dirty="0"/>
              <a:t>Throughput performance (CAP)</a:t>
            </a:r>
            <a:endParaRPr kumimoji="1" lang="ja-JP" altLang="en-US"/>
          </a:p>
        </p:txBody>
      </p:sp>
      <p:sp>
        <p:nvSpPr>
          <p:cNvPr id="4" name="スライド番号プレースホルダー 3">
            <a:extLst>
              <a:ext uri="{FF2B5EF4-FFF2-40B4-BE49-F238E27FC236}">
                <a16:creationId xmlns:a16="http://schemas.microsoft.com/office/drawing/2014/main" id="{C190F5E2-E43B-F3C6-C6A4-968CB784892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11</a:t>
            </a:fld>
            <a:endParaRPr lang="en-US" altLang="ja-JP"/>
          </a:p>
        </p:txBody>
      </p:sp>
      <p:pic>
        <p:nvPicPr>
          <p:cNvPr id="6" name="図 5">
            <a:extLst>
              <a:ext uri="{FF2B5EF4-FFF2-40B4-BE49-F238E27FC236}">
                <a16:creationId xmlns:a16="http://schemas.microsoft.com/office/drawing/2014/main" id="{B9DAF4A6-7994-C647-4903-591824EB3546}"/>
              </a:ext>
            </a:extLst>
          </p:cNvPr>
          <p:cNvPicPr>
            <a:picLocks noChangeAspect="1"/>
          </p:cNvPicPr>
          <p:nvPr/>
        </p:nvPicPr>
        <p:blipFill rotWithShape="1">
          <a:blip r:embed="rId2"/>
          <a:srcRect b="14202"/>
          <a:stretch/>
        </p:blipFill>
        <p:spPr>
          <a:xfrm>
            <a:off x="575556" y="2259302"/>
            <a:ext cx="7992888" cy="3702536"/>
          </a:xfrm>
          <a:prstGeom prst="rect">
            <a:avLst/>
          </a:prstGeom>
        </p:spPr>
      </p:pic>
      <p:sp>
        <p:nvSpPr>
          <p:cNvPr id="7" name="テキスト ボックス 6">
            <a:extLst>
              <a:ext uri="{FF2B5EF4-FFF2-40B4-BE49-F238E27FC236}">
                <a16:creationId xmlns:a16="http://schemas.microsoft.com/office/drawing/2014/main" id="{7497DFF3-810A-27A4-CF82-EDD5D6173A19}"/>
              </a:ext>
            </a:extLst>
          </p:cNvPr>
          <p:cNvSpPr txBox="1"/>
          <p:nvPr/>
        </p:nvSpPr>
        <p:spPr>
          <a:xfrm>
            <a:off x="1445489" y="2132856"/>
            <a:ext cx="6582895"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 </a:t>
            </a: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214712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9767BA-1DFE-FA7A-8073-4B21C9CFFD28}"/>
              </a:ext>
            </a:extLst>
          </p:cNvPr>
          <p:cNvSpPr>
            <a:spLocks noGrp="1"/>
          </p:cNvSpPr>
          <p:nvPr>
            <p:ph type="title"/>
          </p:nvPr>
        </p:nvSpPr>
        <p:spPr/>
        <p:txBody>
          <a:bodyPr/>
          <a:lstStyle/>
          <a:p>
            <a:r>
              <a:rPr kumimoji="1" lang="en-US" altLang="ja-JP" dirty="0"/>
              <a:t>Transmission delay (CAP)</a:t>
            </a:r>
            <a:endParaRPr kumimoji="1" lang="ja-JP" altLang="en-US"/>
          </a:p>
        </p:txBody>
      </p:sp>
      <p:sp>
        <p:nvSpPr>
          <p:cNvPr id="4" name="スライド番号プレースホルダー 3">
            <a:extLst>
              <a:ext uri="{FF2B5EF4-FFF2-40B4-BE49-F238E27FC236}">
                <a16:creationId xmlns:a16="http://schemas.microsoft.com/office/drawing/2014/main" id="{9AA33B1C-BD6F-8D43-F4B5-2EECBDC2F27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12</a:t>
            </a:fld>
            <a:endParaRPr lang="en-US" altLang="ja-JP"/>
          </a:p>
        </p:txBody>
      </p:sp>
      <p:pic>
        <p:nvPicPr>
          <p:cNvPr id="9" name="図 8">
            <a:extLst>
              <a:ext uri="{FF2B5EF4-FFF2-40B4-BE49-F238E27FC236}">
                <a16:creationId xmlns:a16="http://schemas.microsoft.com/office/drawing/2014/main" id="{130E29DD-27FB-BD67-4ADC-9CA04A560D35}"/>
              </a:ext>
            </a:extLst>
          </p:cNvPr>
          <p:cNvPicPr>
            <a:picLocks noChangeAspect="1"/>
          </p:cNvPicPr>
          <p:nvPr/>
        </p:nvPicPr>
        <p:blipFill>
          <a:blip r:embed="rId2"/>
          <a:stretch>
            <a:fillRect/>
          </a:stretch>
        </p:blipFill>
        <p:spPr>
          <a:xfrm>
            <a:off x="107504" y="1556792"/>
            <a:ext cx="5372100" cy="2717800"/>
          </a:xfrm>
          <a:prstGeom prst="rect">
            <a:avLst/>
          </a:prstGeom>
        </p:spPr>
      </p:pic>
      <p:pic>
        <p:nvPicPr>
          <p:cNvPr id="11" name="図 10">
            <a:extLst>
              <a:ext uri="{FF2B5EF4-FFF2-40B4-BE49-F238E27FC236}">
                <a16:creationId xmlns:a16="http://schemas.microsoft.com/office/drawing/2014/main" id="{C052BB83-7DCF-B47C-C955-1C2108E7D004}"/>
              </a:ext>
            </a:extLst>
          </p:cNvPr>
          <p:cNvPicPr>
            <a:picLocks noChangeAspect="1"/>
          </p:cNvPicPr>
          <p:nvPr/>
        </p:nvPicPr>
        <p:blipFill rotWithShape="1">
          <a:blip r:embed="rId3"/>
          <a:srcRect r="9494" b="12613"/>
          <a:stretch/>
        </p:blipFill>
        <p:spPr>
          <a:xfrm>
            <a:off x="467544" y="4102357"/>
            <a:ext cx="4896544" cy="2086453"/>
          </a:xfrm>
          <a:prstGeom prst="rect">
            <a:avLst/>
          </a:prstGeom>
        </p:spPr>
      </p:pic>
      <p:sp>
        <p:nvSpPr>
          <p:cNvPr id="12" name="テキスト ボックス 11">
            <a:extLst>
              <a:ext uri="{FF2B5EF4-FFF2-40B4-BE49-F238E27FC236}">
                <a16:creationId xmlns:a16="http://schemas.microsoft.com/office/drawing/2014/main" id="{EC9BE27B-3179-A39B-4B7E-9D329113121C}"/>
              </a:ext>
            </a:extLst>
          </p:cNvPr>
          <p:cNvSpPr txBox="1"/>
          <p:nvPr/>
        </p:nvSpPr>
        <p:spPr>
          <a:xfrm>
            <a:off x="5299734" y="2356583"/>
            <a:ext cx="3723496" cy="646331"/>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a:t>
            </a:r>
          </a:p>
          <a:p>
            <a:pPr defTabSz="457200" eaLnBrk="1" fontAlgn="auto" hangingPunct="1">
              <a:spcBef>
                <a:spcPts val="0"/>
              </a:spcBef>
              <a:spcAft>
                <a:spcPts val="0"/>
              </a:spcAft>
            </a:pP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
        <p:nvSpPr>
          <p:cNvPr id="13" name="テキスト ボックス 12">
            <a:extLst>
              <a:ext uri="{FF2B5EF4-FFF2-40B4-BE49-F238E27FC236}">
                <a16:creationId xmlns:a16="http://schemas.microsoft.com/office/drawing/2014/main" id="{9B9B01DA-E1D3-1376-D514-2D2C28269751}"/>
              </a:ext>
            </a:extLst>
          </p:cNvPr>
          <p:cNvSpPr txBox="1"/>
          <p:nvPr/>
        </p:nvSpPr>
        <p:spPr>
          <a:xfrm>
            <a:off x="5299734" y="4687029"/>
            <a:ext cx="3723496" cy="646331"/>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a:t>
            </a:r>
          </a:p>
          <a:p>
            <a:pPr defTabSz="457200" eaLnBrk="1" fontAlgn="auto" hangingPunct="1">
              <a:spcBef>
                <a:spcPts val="0"/>
              </a:spcBef>
              <a:spcAft>
                <a:spcPts val="0"/>
              </a:spcAft>
            </a:pP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228212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7F769E-FFB8-1F6E-61A2-797617CA854F}"/>
              </a:ext>
            </a:extLst>
          </p:cNvPr>
          <p:cNvSpPr>
            <a:spLocks noGrp="1"/>
          </p:cNvSpPr>
          <p:nvPr>
            <p:ph type="title"/>
          </p:nvPr>
        </p:nvSpPr>
        <p:spPr/>
        <p:txBody>
          <a:bodyPr/>
          <a:lstStyle/>
          <a:p>
            <a:r>
              <a:rPr kumimoji="1" lang="en-US" altLang="ja-JP" dirty="0"/>
              <a:t>Effect of maximum number of retransmissions (CFP)</a:t>
            </a:r>
            <a:endParaRPr kumimoji="1" lang="ja-JP" altLang="en-US"/>
          </a:p>
        </p:txBody>
      </p:sp>
      <p:sp>
        <p:nvSpPr>
          <p:cNvPr id="4" name="スライド番号プレースホルダー 3">
            <a:extLst>
              <a:ext uri="{FF2B5EF4-FFF2-40B4-BE49-F238E27FC236}">
                <a16:creationId xmlns:a16="http://schemas.microsoft.com/office/drawing/2014/main" id="{7FD990F2-4D55-ADF4-87DF-9F39E14D155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13</a:t>
            </a:fld>
            <a:endParaRPr lang="en-US" altLang="ja-JP"/>
          </a:p>
        </p:txBody>
      </p:sp>
      <p:pic>
        <p:nvPicPr>
          <p:cNvPr id="6" name="図 5">
            <a:extLst>
              <a:ext uri="{FF2B5EF4-FFF2-40B4-BE49-F238E27FC236}">
                <a16:creationId xmlns:a16="http://schemas.microsoft.com/office/drawing/2014/main" id="{A77B03D1-A779-45C5-1183-8FF206ACE1F2}"/>
              </a:ext>
            </a:extLst>
          </p:cNvPr>
          <p:cNvPicPr>
            <a:picLocks noChangeAspect="1"/>
          </p:cNvPicPr>
          <p:nvPr/>
        </p:nvPicPr>
        <p:blipFill rotWithShape="1">
          <a:blip r:embed="rId2"/>
          <a:srcRect b="14677"/>
          <a:stretch/>
        </p:blipFill>
        <p:spPr>
          <a:xfrm>
            <a:off x="76200" y="2941810"/>
            <a:ext cx="4495800" cy="2394745"/>
          </a:xfrm>
          <a:prstGeom prst="rect">
            <a:avLst/>
          </a:prstGeom>
        </p:spPr>
      </p:pic>
      <p:pic>
        <p:nvPicPr>
          <p:cNvPr id="10" name="図 9">
            <a:extLst>
              <a:ext uri="{FF2B5EF4-FFF2-40B4-BE49-F238E27FC236}">
                <a16:creationId xmlns:a16="http://schemas.microsoft.com/office/drawing/2014/main" id="{E7C46F1E-FC2B-0FCE-BECA-316517C8F2F6}"/>
              </a:ext>
            </a:extLst>
          </p:cNvPr>
          <p:cNvPicPr>
            <a:picLocks noChangeAspect="1"/>
          </p:cNvPicPr>
          <p:nvPr/>
        </p:nvPicPr>
        <p:blipFill>
          <a:blip r:embed="rId3"/>
          <a:stretch>
            <a:fillRect/>
          </a:stretch>
        </p:blipFill>
        <p:spPr>
          <a:xfrm>
            <a:off x="4311848" y="1998712"/>
            <a:ext cx="4292600" cy="2438400"/>
          </a:xfrm>
          <a:prstGeom prst="rect">
            <a:avLst/>
          </a:prstGeom>
        </p:spPr>
      </p:pic>
      <p:pic>
        <p:nvPicPr>
          <p:cNvPr id="12" name="図 11">
            <a:extLst>
              <a:ext uri="{FF2B5EF4-FFF2-40B4-BE49-F238E27FC236}">
                <a16:creationId xmlns:a16="http://schemas.microsoft.com/office/drawing/2014/main" id="{3EA0E9A3-FCDC-7168-09DC-91BC3367C8B2}"/>
              </a:ext>
            </a:extLst>
          </p:cNvPr>
          <p:cNvPicPr>
            <a:picLocks noChangeAspect="1"/>
          </p:cNvPicPr>
          <p:nvPr/>
        </p:nvPicPr>
        <p:blipFill rotWithShape="1">
          <a:blip r:embed="rId4"/>
          <a:srcRect b="13457"/>
          <a:stretch/>
        </p:blipFill>
        <p:spPr>
          <a:xfrm>
            <a:off x="4067944" y="4139183"/>
            <a:ext cx="4419600" cy="2242145"/>
          </a:xfrm>
          <a:prstGeom prst="rect">
            <a:avLst/>
          </a:prstGeom>
        </p:spPr>
      </p:pic>
      <p:sp>
        <p:nvSpPr>
          <p:cNvPr id="13" name="テキスト ボックス 12">
            <a:extLst>
              <a:ext uri="{FF2B5EF4-FFF2-40B4-BE49-F238E27FC236}">
                <a16:creationId xmlns:a16="http://schemas.microsoft.com/office/drawing/2014/main" id="{FD161011-E832-C49F-DAE2-A5E53D07F4D1}"/>
              </a:ext>
            </a:extLst>
          </p:cNvPr>
          <p:cNvSpPr txBox="1"/>
          <p:nvPr/>
        </p:nvSpPr>
        <p:spPr>
          <a:xfrm>
            <a:off x="755576" y="2295479"/>
            <a:ext cx="3723496" cy="646331"/>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a:t>
            </a:r>
          </a:p>
          <a:p>
            <a:pPr defTabSz="457200" eaLnBrk="1" fontAlgn="auto" hangingPunct="1">
              <a:spcBef>
                <a:spcPts val="0"/>
              </a:spcBef>
              <a:spcAft>
                <a:spcPts val="0"/>
              </a:spcAft>
            </a:pP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1377438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14</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ea typeface="ＭＳ Ｐゴシック" panose="020B0600070205080204" pitchFamily="34" charset="-128"/>
              </a:rPr>
              <a:t>Preliminary MAC Simulation Results for the Nagoya Institute of Technology and YRP-IAI Proposal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and Marco Hernandez</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3" name="コンテンツ プレースホルダー 2">
            <a:extLst>
              <a:ext uri="{FF2B5EF4-FFF2-40B4-BE49-F238E27FC236}">
                <a16:creationId xmlns:a16="http://schemas.microsoft.com/office/drawing/2014/main" id="{A5FFA876-4A76-C30A-0F86-4FA7BB6FA4C5}"/>
              </a:ext>
            </a:extLst>
          </p:cNvPr>
          <p:cNvSpPr>
            <a:spLocks noGrp="1"/>
          </p:cNvSpPr>
          <p:nvPr>
            <p:ph idx="1"/>
          </p:nvPr>
        </p:nvSpPr>
        <p:spPr>
          <a:xfrm>
            <a:off x="540668" y="1988840"/>
            <a:ext cx="8062664" cy="4114800"/>
          </a:xfrm>
        </p:spPr>
        <p:txBody>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is a key issue to provide high dependability</a:t>
            </a:r>
          </a:p>
          <a:p>
            <a:r>
              <a:rPr kumimoji="1" lang="en-US" altLang="ja-JP" sz="2400" dirty="0">
                <a:latin typeface="Times New Roman" panose="02020603050405020304" pitchFamily="18" charset="0"/>
                <a:cs typeface="Times New Roman" panose="02020603050405020304" pitchFamily="18" charset="0"/>
              </a:rPr>
              <a:t>In case of multiple BAN co-existence, </a:t>
            </a:r>
            <a:r>
              <a:rPr lang="en-US" altLang="ja-JP" sz="2400" dirty="0">
                <a:latin typeface="Times New Roman" panose="02020603050405020304" pitchFamily="18" charset="0"/>
                <a:cs typeface="Times New Roman" panose="02020603050405020304" pitchFamily="18" charset="0"/>
              </a:rPr>
              <a:t>we proposed</a:t>
            </a:r>
            <a:r>
              <a:rPr kumimoji="1" lang="en-US" altLang="ja-JP" sz="2400" dirty="0">
                <a:latin typeface="Times New Roman" panose="02020603050405020304" pitchFamily="18" charset="0"/>
                <a:cs typeface="Times New Roman" panose="02020603050405020304" pitchFamily="18" charset="0"/>
              </a:rPr>
              <a:t> BAN synchronization to avoid packet collisions even between different BANs.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p</a:t>
            </a:r>
            <a:r>
              <a:rPr kumimoji="1" lang="en-US" altLang="ja-JP" sz="2400" dirty="0">
                <a:latin typeface="Times New Roman" panose="02020603050405020304" pitchFamily="18" charset="0"/>
                <a:cs typeface="Times New Roman" panose="02020603050405020304" pitchFamily="18" charset="0"/>
              </a:rPr>
              <a:t>reliminary MAC simulations to demonstrate the importance of BAN synchronization under co-existence situation between multiple BANs</a:t>
            </a:r>
          </a:p>
          <a:p>
            <a:endParaRPr kumimoji="1" lang="ja-JP" altLang="en-US" sz="2400">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75C1A-FE3D-10A5-C817-6F6BAD0A330C}"/>
              </a:ext>
            </a:extLst>
          </p:cNvPr>
          <p:cNvSpPr>
            <a:spLocks noGrp="1"/>
          </p:cNvSpPr>
          <p:nvPr>
            <p:ph type="title"/>
          </p:nvPr>
        </p:nvSpPr>
        <p:spPr/>
        <p:txBody>
          <a:bodyPr/>
          <a:lstStyle/>
          <a:p>
            <a:r>
              <a:rPr kumimoji="1" lang="en-US" altLang="ja-JP" dirty="0"/>
              <a:t>Super frame structure (D-Channel)</a:t>
            </a:r>
            <a:endParaRPr kumimoji="1" lang="ja-JP" altLang="en-US"/>
          </a:p>
        </p:txBody>
      </p:sp>
      <p:sp>
        <p:nvSpPr>
          <p:cNvPr id="4" name="スライド番号プレースホルダー 3">
            <a:extLst>
              <a:ext uri="{FF2B5EF4-FFF2-40B4-BE49-F238E27FC236}">
                <a16:creationId xmlns:a16="http://schemas.microsoft.com/office/drawing/2014/main" id="{2E9B9212-AD44-C224-6449-33B40518D991}"/>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grpSp>
        <p:nvGrpSpPr>
          <p:cNvPr id="153" name="グループ化 152">
            <a:extLst>
              <a:ext uri="{FF2B5EF4-FFF2-40B4-BE49-F238E27FC236}">
                <a16:creationId xmlns:a16="http://schemas.microsoft.com/office/drawing/2014/main" id="{FC5B7730-488D-A70C-E361-EA8B55F025BA}"/>
              </a:ext>
            </a:extLst>
          </p:cNvPr>
          <p:cNvGrpSpPr/>
          <p:nvPr/>
        </p:nvGrpSpPr>
        <p:grpSpPr>
          <a:xfrm>
            <a:off x="2630" y="2358623"/>
            <a:ext cx="9223873" cy="2111612"/>
            <a:chOff x="2452887" y="498877"/>
            <a:chExt cx="9223873" cy="2111612"/>
          </a:xfrm>
        </p:grpSpPr>
        <p:grpSp>
          <p:nvGrpSpPr>
            <p:cNvPr id="154" name="グループ化 153">
              <a:extLst>
                <a:ext uri="{FF2B5EF4-FFF2-40B4-BE49-F238E27FC236}">
                  <a16:creationId xmlns:a16="http://schemas.microsoft.com/office/drawing/2014/main" id="{DB3D9942-2550-D7A4-B5C6-9A57D36A906F}"/>
                </a:ext>
              </a:extLst>
            </p:cNvPr>
            <p:cNvGrpSpPr/>
            <p:nvPr/>
          </p:nvGrpSpPr>
          <p:grpSpPr>
            <a:xfrm>
              <a:off x="2452887" y="498877"/>
              <a:ext cx="9223873" cy="2111612"/>
              <a:chOff x="2466434" y="450720"/>
              <a:chExt cx="9223873" cy="2111612"/>
            </a:xfrm>
          </p:grpSpPr>
          <p:cxnSp>
            <p:nvCxnSpPr>
              <p:cNvPr id="160" name="直線コネクタ 159">
                <a:extLst>
                  <a:ext uri="{FF2B5EF4-FFF2-40B4-BE49-F238E27FC236}">
                    <a16:creationId xmlns:a16="http://schemas.microsoft.com/office/drawing/2014/main" id="{05867ABA-1D92-B099-B936-1E0510BA72C0}"/>
                  </a:ext>
                </a:extLst>
              </p:cNvPr>
              <p:cNvCxnSpPr>
                <a:cxnSpLocks/>
              </p:cNvCxnSpPr>
              <p:nvPr/>
            </p:nvCxnSpPr>
            <p:spPr>
              <a:xfrm>
                <a:off x="6765882" y="1584388"/>
                <a:ext cx="0" cy="411970"/>
              </a:xfrm>
              <a:prstGeom prst="line">
                <a:avLst/>
              </a:prstGeom>
              <a:noFill/>
              <a:ln w="25400" cap="flat" cmpd="sng" algn="ctr">
                <a:solidFill>
                  <a:sysClr val="windowText" lastClr="000000"/>
                </a:solidFill>
                <a:prstDash val="solid"/>
              </a:ln>
              <a:effectLst/>
            </p:spPr>
          </p:cxnSp>
          <p:grpSp>
            <p:nvGrpSpPr>
              <p:cNvPr id="161" name="グループ化 160">
                <a:extLst>
                  <a:ext uri="{FF2B5EF4-FFF2-40B4-BE49-F238E27FC236}">
                    <a16:creationId xmlns:a16="http://schemas.microsoft.com/office/drawing/2014/main" id="{3A464887-30DD-8FD9-9D1F-7D66D1A06B9B}"/>
                  </a:ext>
                </a:extLst>
              </p:cNvPr>
              <p:cNvGrpSpPr/>
              <p:nvPr/>
            </p:nvGrpSpPr>
            <p:grpSpPr>
              <a:xfrm>
                <a:off x="2466434" y="559090"/>
                <a:ext cx="9223873" cy="2003242"/>
                <a:chOff x="-276115" y="998830"/>
                <a:chExt cx="9307600" cy="2114480"/>
              </a:xfrm>
            </p:grpSpPr>
            <p:grpSp>
              <p:nvGrpSpPr>
                <p:cNvPr id="170" name="グループ化 169">
                  <a:extLst>
                    <a:ext uri="{FF2B5EF4-FFF2-40B4-BE49-F238E27FC236}">
                      <a16:creationId xmlns:a16="http://schemas.microsoft.com/office/drawing/2014/main" id="{C6548BA5-C48A-0ECD-F7B9-1E49044CAE7E}"/>
                    </a:ext>
                  </a:extLst>
                </p:cNvPr>
                <p:cNvGrpSpPr/>
                <p:nvPr/>
              </p:nvGrpSpPr>
              <p:grpSpPr>
                <a:xfrm>
                  <a:off x="-276115" y="998830"/>
                  <a:ext cx="9307600" cy="1950885"/>
                  <a:chOff x="-330542" y="1374710"/>
                  <a:chExt cx="9307600" cy="1950885"/>
                </a:xfrm>
              </p:grpSpPr>
              <p:grpSp>
                <p:nvGrpSpPr>
                  <p:cNvPr id="181" name="グループ化 180">
                    <a:extLst>
                      <a:ext uri="{FF2B5EF4-FFF2-40B4-BE49-F238E27FC236}">
                        <a16:creationId xmlns:a16="http://schemas.microsoft.com/office/drawing/2014/main" id="{6D8BD387-0F83-0C11-9E07-2E73220EEE83}"/>
                      </a:ext>
                    </a:extLst>
                  </p:cNvPr>
                  <p:cNvGrpSpPr/>
                  <p:nvPr/>
                </p:nvGrpSpPr>
                <p:grpSpPr>
                  <a:xfrm>
                    <a:off x="-330542" y="1374710"/>
                    <a:ext cx="9307600" cy="1950885"/>
                    <a:chOff x="-355719" y="1168506"/>
                    <a:chExt cx="9600429" cy="2283223"/>
                  </a:xfrm>
                </p:grpSpPr>
                <p:cxnSp>
                  <p:nvCxnSpPr>
                    <p:cNvPr id="184" name="直線コネクタ 183">
                      <a:extLst>
                        <a:ext uri="{FF2B5EF4-FFF2-40B4-BE49-F238E27FC236}">
                          <a16:creationId xmlns:a16="http://schemas.microsoft.com/office/drawing/2014/main" id="{A6C2FC30-D3E7-4B6B-CE3A-3585075C6B5F}"/>
                        </a:ext>
                      </a:extLst>
                    </p:cNvPr>
                    <p:cNvCxnSpPr>
                      <a:cxnSpLocks/>
                    </p:cNvCxnSpPr>
                    <p:nvPr/>
                  </p:nvCxnSpPr>
                  <p:spPr>
                    <a:xfrm>
                      <a:off x="6990965" y="2439273"/>
                      <a:ext cx="0" cy="508922"/>
                    </a:xfrm>
                    <a:prstGeom prst="line">
                      <a:avLst/>
                    </a:prstGeom>
                    <a:noFill/>
                    <a:ln w="25400" cap="flat" cmpd="sng" algn="ctr">
                      <a:solidFill>
                        <a:sysClr val="windowText" lastClr="000000"/>
                      </a:solidFill>
                      <a:prstDash val="solid"/>
                    </a:ln>
                    <a:effectLst/>
                  </p:spPr>
                </p:cxnSp>
                <p:cxnSp>
                  <p:nvCxnSpPr>
                    <p:cNvPr id="185" name="直線コネクタ 184">
                      <a:extLst>
                        <a:ext uri="{FF2B5EF4-FFF2-40B4-BE49-F238E27FC236}">
                          <a16:creationId xmlns:a16="http://schemas.microsoft.com/office/drawing/2014/main" id="{C52ED8C8-6615-3778-96FF-E3E58367CF70}"/>
                        </a:ext>
                      </a:extLst>
                    </p:cNvPr>
                    <p:cNvCxnSpPr>
                      <a:cxnSpLocks/>
                    </p:cNvCxnSpPr>
                    <p:nvPr/>
                  </p:nvCxnSpPr>
                  <p:spPr>
                    <a:xfrm>
                      <a:off x="7350385" y="2439273"/>
                      <a:ext cx="0" cy="508922"/>
                    </a:xfrm>
                    <a:prstGeom prst="line">
                      <a:avLst/>
                    </a:prstGeom>
                    <a:noFill/>
                    <a:ln w="25400" cap="flat" cmpd="sng" algn="ctr">
                      <a:solidFill>
                        <a:sysClr val="windowText" lastClr="000000"/>
                      </a:solidFill>
                      <a:prstDash val="solid"/>
                    </a:ln>
                    <a:effectLst/>
                  </p:spPr>
                </p:cxnSp>
                <p:sp>
                  <p:nvSpPr>
                    <p:cNvPr id="186" name="正方形/長方形 185">
                      <a:extLst>
                        <a:ext uri="{FF2B5EF4-FFF2-40B4-BE49-F238E27FC236}">
                          <a16:creationId xmlns:a16="http://schemas.microsoft.com/office/drawing/2014/main" id="{9F9BA127-56A0-3C36-E448-D319DCE5473E}"/>
                        </a:ext>
                      </a:extLst>
                    </p:cNvPr>
                    <p:cNvSpPr/>
                    <p:nvPr/>
                  </p:nvSpPr>
                  <p:spPr>
                    <a:xfrm>
                      <a:off x="6661772" y="2329539"/>
                      <a:ext cx="1041867" cy="591556"/>
                    </a:xfrm>
                    <a:prstGeom prst="rect">
                      <a:avLst/>
                    </a:prstGeom>
                    <a:solidFill>
                      <a:srgbClr val="8064A2">
                        <a:lumMod val="20000"/>
                        <a:lumOff val="80000"/>
                        <a:alpha val="70000"/>
                      </a:srgbClr>
                    </a:solidFill>
                    <a:ln w="9525" cap="flat" cmpd="sng" algn="ctr">
                      <a:solidFill>
                        <a:sysClr val="window" lastClr="FFFFFF"/>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87" name="直線矢印コネクタ 186">
                      <a:extLst>
                        <a:ext uri="{FF2B5EF4-FFF2-40B4-BE49-F238E27FC236}">
                          <a16:creationId xmlns:a16="http://schemas.microsoft.com/office/drawing/2014/main" id="{FC45D471-DB69-DFE2-D0E6-6D8209081A20}"/>
                        </a:ext>
                      </a:extLst>
                    </p:cNvPr>
                    <p:cNvCxnSpPr>
                      <a:cxnSpLocks/>
                    </p:cNvCxnSpPr>
                    <p:nvPr/>
                  </p:nvCxnSpPr>
                  <p:spPr>
                    <a:xfrm>
                      <a:off x="477814" y="2948195"/>
                      <a:ext cx="8216614" cy="0"/>
                    </a:xfrm>
                    <a:prstGeom prst="straightConnector1">
                      <a:avLst/>
                    </a:prstGeom>
                    <a:noFill/>
                    <a:ln w="28575" cap="flat" cmpd="sng" algn="ctr">
                      <a:solidFill>
                        <a:sysClr val="windowText" lastClr="000000"/>
                      </a:solidFill>
                      <a:prstDash val="solid"/>
                      <a:tailEnd type="triangle"/>
                    </a:ln>
                    <a:effectLst/>
                  </p:spPr>
                </p:cxnSp>
                <p:cxnSp>
                  <p:nvCxnSpPr>
                    <p:cNvPr id="188" name="直線コネクタ 187">
                      <a:extLst>
                        <a:ext uri="{FF2B5EF4-FFF2-40B4-BE49-F238E27FC236}">
                          <a16:creationId xmlns:a16="http://schemas.microsoft.com/office/drawing/2014/main" id="{B2115753-5652-3A5E-A48D-14D6F6546067}"/>
                        </a:ext>
                      </a:extLst>
                    </p:cNvPr>
                    <p:cNvCxnSpPr>
                      <a:cxnSpLocks/>
                    </p:cNvCxnSpPr>
                    <p:nvPr/>
                  </p:nvCxnSpPr>
                  <p:spPr>
                    <a:xfrm>
                      <a:off x="1599665" y="2439273"/>
                      <a:ext cx="0" cy="508922"/>
                    </a:xfrm>
                    <a:prstGeom prst="line">
                      <a:avLst/>
                    </a:prstGeom>
                    <a:noFill/>
                    <a:ln w="25400" cap="flat" cmpd="sng" algn="ctr">
                      <a:solidFill>
                        <a:sysClr val="windowText" lastClr="000000"/>
                      </a:solidFill>
                      <a:prstDash val="solid"/>
                    </a:ln>
                    <a:effectLst/>
                  </p:spPr>
                </p:cxnSp>
                <p:cxnSp>
                  <p:nvCxnSpPr>
                    <p:cNvPr id="189" name="直線コネクタ 188">
                      <a:extLst>
                        <a:ext uri="{FF2B5EF4-FFF2-40B4-BE49-F238E27FC236}">
                          <a16:creationId xmlns:a16="http://schemas.microsoft.com/office/drawing/2014/main" id="{AB02466B-79D5-5E9E-D8BB-52B334868C63}"/>
                        </a:ext>
                      </a:extLst>
                    </p:cNvPr>
                    <p:cNvCxnSpPr>
                      <a:cxnSpLocks/>
                    </p:cNvCxnSpPr>
                    <p:nvPr/>
                  </p:nvCxnSpPr>
                  <p:spPr>
                    <a:xfrm>
                      <a:off x="1959085" y="2439273"/>
                      <a:ext cx="0" cy="508922"/>
                    </a:xfrm>
                    <a:prstGeom prst="line">
                      <a:avLst/>
                    </a:prstGeom>
                    <a:noFill/>
                    <a:ln w="25400" cap="flat" cmpd="sng" algn="ctr">
                      <a:solidFill>
                        <a:sysClr val="windowText" lastClr="000000"/>
                      </a:solidFill>
                      <a:prstDash val="solid"/>
                    </a:ln>
                    <a:effectLst/>
                  </p:spPr>
                </p:cxnSp>
                <p:cxnSp>
                  <p:nvCxnSpPr>
                    <p:cNvPr id="190" name="直線コネクタ 189">
                      <a:extLst>
                        <a:ext uri="{FF2B5EF4-FFF2-40B4-BE49-F238E27FC236}">
                          <a16:creationId xmlns:a16="http://schemas.microsoft.com/office/drawing/2014/main" id="{F9897914-3BE0-C77A-4696-3705BAB3D27D}"/>
                        </a:ext>
                      </a:extLst>
                    </p:cNvPr>
                    <p:cNvCxnSpPr>
                      <a:cxnSpLocks/>
                    </p:cNvCxnSpPr>
                    <p:nvPr/>
                  </p:nvCxnSpPr>
                  <p:spPr>
                    <a:xfrm>
                      <a:off x="3037345" y="2439273"/>
                      <a:ext cx="0" cy="508922"/>
                    </a:xfrm>
                    <a:prstGeom prst="line">
                      <a:avLst/>
                    </a:prstGeom>
                    <a:noFill/>
                    <a:ln w="25400" cap="flat" cmpd="sng" algn="ctr">
                      <a:solidFill>
                        <a:sysClr val="windowText" lastClr="000000"/>
                      </a:solidFill>
                      <a:prstDash val="solid"/>
                    </a:ln>
                    <a:effectLst/>
                  </p:spPr>
                </p:cxnSp>
                <p:cxnSp>
                  <p:nvCxnSpPr>
                    <p:cNvPr id="191" name="直線コネクタ 190">
                      <a:extLst>
                        <a:ext uri="{FF2B5EF4-FFF2-40B4-BE49-F238E27FC236}">
                          <a16:creationId xmlns:a16="http://schemas.microsoft.com/office/drawing/2014/main" id="{D6D97700-FBD1-EA4F-B871-3433BD7BE754}"/>
                        </a:ext>
                      </a:extLst>
                    </p:cNvPr>
                    <p:cNvCxnSpPr>
                      <a:cxnSpLocks/>
                    </p:cNvCxnSpPr>
                    <p:nvPr/>
                  </p:nvCxnSpPr>
                  <p:spPr>
                    <a:xfrm>
                      <a:off x="2677925" y="2439273"/>
                      <a:ext cx="0" cy="508922"/>
                    </a:xfrm>
                    <a:prstGeom prst="line">
                      <a:avLst/>
                    </a:prstGeom>
                    <a:noFill/>
                    <a:ln w="25400" cap="flat" cmpd="sng" algn="ctr">
                      <a:solidFill>
                        <a:sysClr val="windowText" lastClr="000000"/>
                      </a:solidFill>
                      <a:prstDash val="solid"/>
                    </a:ln>
                    <a:effectLst/>
                  </p:spPr>
                </p:cxnSp>
                <p:cxnSp>
                  <p:nvCxnSpPr>
                    <p:cNvPr id="192" name="直線コネクタ 191">
                      <a:extLst>
                        <a:ext uri="{FF2B5EF4-FFF2-40B4-BE49-F238E27FC236}">
                          <a16:creationId xmlns:a16="http://schemas.microsoft.com/office/drawing/2014/main" id="{0DA3D831-DA26-5971-2F6B-A7386EDED4DD}"/>
                        </a:ext>
                      </a:extLst>
                    </p:cNvPr>
                    <p:cNvCxnSpPr>
                      <a:cxnSpLocks/>
                    </p:cNvCxnSpPr>
                    <p:nvPr/>
                  </p:nvCxnSpPr>
                  <p:spPr>
                    <a:xfrm>
                      <a:off x="2318505" y="2439273"/>
                      <a:ext cx="0" cy="508922"/>
                    </a:xfrm>
                    <a:prstGeom prst="line">
                      <a:avLst/>
                    </a:prstGeom>
                    <a:noFill/>
                    <a:ln w="25400" cap="flat" cmpd="sng" algn="ctr">
                      <a:solidFill>
                        <a:sysClr val="windowText" lastClr="000000"/>
                      </a:solidFill>
                      <a:prstDash val="solid"/>
                    </a:ln>
                    <a:effectLst/>
                  </p:spPr>
                </p:cxnSp>
                <p:cxnSp>
                  <p:nvCxnSpPr>
                    <p:cNvPr id="193" name="直線コネクタ 192">
                      <a:extLst>
                        <a:ext uri="{FF2B5EF4-FFF2-40B4-BE49-F238E27FC236}">
                          <a16:creationId xmlns:a16="http://schemas.microsoft.com/office/drawing/2014/main" id="{374980F0-5539-B23A-E854-85D3488516E5}"/>
                        </a:ext>
                      </a:extLst>
                    </p:cNvPr>
                    <p:cNvCxnSpPr>
                      <a:cxnSpLocks/>
                    </p:cNvCxnSpPr>
                    <p:nvPr/>
                  </p:nvCxnSpPr>
                  <p:spPr>
                    <a:xfrm>
                      <a:off x="4834445" y="2439273"/>
                      <a:ext cx="0" cy="508922"/>
                    </a:xfrm>
                    <a:prstGeom prst="line">
                      <a:avLst/>
                    </a:prstGeom>
                    <a:noFill/>
                    <a:ln w="25400" cap="flat" cmpd="sng" algn="ctr">
                      <a:solidFill>
                        <a:sysClr val="windowText" lastClr="000000"/>
                      </a:solidFill>
                      <a:prstDash val="solid"/>
                    </a:ln>
                    <a:effectLst/>
                  </p:spPr>
                </p:cxnSp>
                <p:cxnSp>
                  <p:nvCxnSpPr>
                    <p:cNvPr id="194" name="直線コネクタ 193">
                      <a:extLst>
                        <a:ext uri="{FF2B5EF4-FFF2-40B4-BE49-F238E27FC236}">
                          <a16:creationId xmlns:a16="http://schemas.microsoft.com/office/drawing/2014/main" id="{4C48B610-F238-4541-CBC3-CDC6E8E8C31C}"/>
                        </a:ext>
                      </a:extLst>
                    </p:cNvPr>
                    <p:cNvCxnSpPr>
                      <a:cxnSpLocks/>
                    </p:cNvCxnSpPr>
                    <p:nvPr/>
                  </p:nvCxnSpPr>
                  <p:spPr>
                    <a:xfrm>
                      <a:off x="4475025" y="2439273"/>
                      <a:ext cx="0" cy="508922"/>
                    </a:xfrm>
                    <a:prstGeom prst="line">
                      <a:avLst/>
                    </a:prstGeom>
                    <a:noFill/>
                    <a:ln w="25400" cap="flat" cmpd="sng" algn="ctr">
                      <a:solidFill>
                        <a:sysClr val="windowText" lastClr="000000"/>
                      </a:solidFill>
                      <a:prstDash val="solid"/>
                    </a:ln>
                    <a:effectLst/>
                  </p:spPr>
                </p:cxnSp>
                <p:cxnSp>
                  <p:nvCxnSpPr>
                    <p:cNvPr id="195" name="直線コネクタ 194">
                      <a:extLst>
                        <a:ext uri="{FF2B5EF4-FFF2-40B4-BE49-F238E27FC236}">
                          <a16:creationId xmlns:a16="http://schemas.microsoft.com/office/drawing/2014/main" id="{F1A3FFF2-4CF6-FB4D-90A1-6D24F9F96372}"/>
                        </a:ext>
                      </a:extLst>
                    </p:cNvPr>
                    <p:cNvCxnSpPr>
                      <a:cxnSpLocks/>
                    </p:cNvCxnSpPr>
                    <p:nvPr/>
                  </p:nvCxnSpPr>
                  <p:spPr>
                    <a:xfrm>
                      <a:off x="3756185" y="2439273"/>
                      <a:ext cx="0" cy="508922"/>
                    </a:xfrm>
                    <a:prstGeom prst="line">
                      <a:avLst/>
                    </a:prstGeom>
                    <a:noFill/>
                    <a:ln w="25400" cap="flat" cmpd="sng" algn="ctr">
                      <a:solidFill>
                        <a:sysClr val="windowText" lastClr="000000"/>
                      </a:solidFill>
                      <a:prstDash val="solid"/>
                    </a:ln>
                    <a:effectLst/>
                  </p:spPr>
                </p:cxnSp>
                <p:cxnSp>
                  <p:nvCxnSpPr>
                    <p:cNvPr id="196" name="直線コネクタ 195">
                      <a:extLst>
                        <a:ext uri="{FF2B5EF4-FFF2-40B4-BE49-F238E27FC236}">
                          <a16:creationId xmlns:a16="http://schemas.microsoft.com/office/drawing/2014/main" id="{9ECCCF12-CDB7-9155-1D29-18EECF7ADB18}"/>
                        </a:ext>
                      </a:extLst>
                    </p:cNvPr>
                    <p:cNvCxnSpPr>
                      <a:cxnSpLocks/>
                    </p:cNvCxnSpPr>
                    <p:nvPr/>
                  </p:nvCxnSpPr>
                  <p:spPr>
                    <a:xfrm>
                      <a:off x="3396765" y="2439273"/>
                      <a:ext cx="0" cy="508922"/>
                    </a:xfrm>
                    <a:prstGeom prst="line">
                      <a:avLst/>
                    </a:prstGeom>
                    <a:noFill/>
                    <a:ln w="25400" cap="flat" cmpd="sng" algn="ctr">
                      <a:solidFill>
                        <a:sysClr val="windowText" lastClr="000000"/>
                      </a:solidFill>
                      <a:prstDash val="solid"/>
                    </a:ln>
                    <a:effectLst/>
                  </p:spPr>
                </p:cxnSp>
                <p:cxnSp>
                  <p:nvCxnSpPr>
                    <p:cNvPr id="197" name="直線コネクタ 196">
                      <a:extLst>
                        <a:ext uri="{FF2B5EF4-FFF2-40B4-BE49-F238E27FC236}">
                          <a16:creationId xmlns:a16="http://schemas.microsoft.com/office/drawing/2014/main" id="{43AEE0B7-B2FB-85BD-7C7C-6948363547F6}"/>
                        </a:ext>
                      </a:extLst>
                    </p:cNvPr>
                    <p:cNvCxnSpPr>
                      <a:cxnSpLocks/>
                    </p:cNvCxnSpPr>
                    <p:nvPr/>
                  </p:nvCxnSpPr>
                  <p:spPr>
                    <a:xfrm>
                      <a:off x="5193865" y="2439273"/>
                      <a:ext cx="0" cy="508922"/>
                    </a:xfrm>
                    <a:prstGeom prst="line">
                      <a:avLst/>
                    </a:prstGeom>
                    <a:noFill/>
                    <a:ln w="25400" cap="flat" cmpd="sng" algn="ctr">
                      <a:solidFill>
                        <a:sysClr val="windowText" lastClr="000000"/>
                      </a:solidFill>
                      <a:prstDash val="solid"/>
                    </a:ln>
                    <a:effectLst/>
                  </p:spPr>
                </p:cxnSp>
                <p:cxnSp>
                  <p:nvCxnSpPr>
                    <p:cNvPr id="198" name="直線コネクタ 197">
                      <a:extLst>
                        <a:ext uri="{FF2B5EF4-FFF2-40B4-BE49-F238E27FC236}">
                          <a16:creationId xmlns:a16="http://schemas.microsoft.com/office/drawing/2014/main" id="{5ABA8364-584E-1473-FF3C-D2E1E33C50E7}"/>
                        </a:ext>
                      </a:extLst>
                    </p:cNvPr>
                    <p:cNvCxnSpPr>
                      <a:cxnSpLocks/>
                    </p:cNvCxnSpPr>
                    <p:nvPr/>
                  </p:nvCxnSpPr>
                  <p:spPr>
                    <a:xfrm>
                      <a:off x="5553285" y="2439273"/>
                      <a:ext cx="0" cy="508922"/>
                    </a:xfrm>
                    <a:prstGeom prst="line">
                      <a:avLst/>
                    </a:prstGeom>
                    <a:noFill/>
                    <a:ln w="25400" cap="flat" cmpd="sng" algn="ctr">
                      <a:solidFill>
                        <a:sysClr val="windowText" lastClr="000000"/>
                      </a:solidFill>
                      <a:prstDash val="solid"/>
                    </a:ln>
                    <a:effectLst/>
                  </p:spPr>
                </p:cxnSp>
                <p:cxnSp>
                  <p:nvCxnSpPr>
                    <p:cNvPr id="199" name="直線コネクタ 198">
                      <a:extLst>
                        <a:ext uri="{FF2B5EF4-FFF2-40B4-BE49-F238E27FC236}">
                          <a16:creationId xmlns:a16="http://schemas.microsoft.com/office/drawing/2014/main" id="{DE6B9209-D18B-22BA-1792-DD49051FDFAB}"/>
                        </a:ext>
                      </a:extLst>
                    </p:cNvPr>
                    <p:cNvCxnSpPr>
                      <a:cxnSpLocks/>
                    </p:cNvCxnSpPr>
                    <p:nvPr/>
                  </p:nvCxnSpPr>
                  <p:spPr>
                    <a:xfrm>
                      <a:off x="6631545" y="2439273"/>
                      <a:ext cx="0" cy="508922"/>
                    </a:xfrm>
                    <a:prstGeom prst="line">
                      <a:avLst/>
                    </a:prstGeom>
                    <a:noFill/>
                    <a:ln w="25400" cap="flat" cmpd="sng" algn="ctr">
                      <a:solidFill>
                        <a:sysClr val="windowText" lastClr="000000"/>
                      </a:solidFill>
                      <a:prstDash val="solid"/>
                    </a:ln>
                    <a:effectLst/>
                  </p:spPr>
                </p:cxnSp>
                <p:cxnSp>
                  <p:nvCxnSpPr>
                    <p:cNvPr id="200" name="直線コネクタ 199">
                      <a:extLst>
                        <a:ext uri="{FF2B5EF4-FFF2-40B4-BE49-F238E27FC236}">
                          <a16:creationId xmlns:a16="http://schemas.microsoft.com/office/drawing/2014/main" id="{37DD256C-4D3C-466D-F37E-1B5972BFA52E}"/>
                        </a:ext>
                      </a:extLst>
                    </p:cNvPr>
                    <p:cNvCxnSpPr>
                      <a:cxnSpLocks/>
                    </p:cNvCxnSpPr>
                    <p:nvPr/>
                  </p:nvCxnSpPr>
                  <p:spPr>
                    <a:xfrm>
                      <a:off x="6272125" y="2439273"/>
                      <a:ext cx="0" cy="508922"/>
                    </a:xfrm>
                    <a:prstGeom prst="line">
                      <a:avLst/>
                    </a:prstGeom>
                    <a:noFill/>
                    <a:ln w="25400" cap="flat" cmpd="sng" algn="ctr">
                      <a:solidFill>
                        <a:sysClr val="windowText" lastClr="000000"/>
                      </a:solidFill>
                      <a:prstDash val="solid"/>
                    </a:ln>
                    <a:effectLst/>
                  </p:spPr>
                </p:cxnSp>
                <p:cxnSp>
                  <p:nvCxnSpPr>
                    <p:cNvPr id="201" name="直線コネクタ 200">
                      <a:extLst>
                        <a:ext uri="{FF2B5EF4-FFF2-40B4-BE49-F238E27FC236}">
                          <a16:creationId xmlns:a16="http://schemas.microsoft.com/office/drawing/2014/main" id="{E41669C0-4443-48D9-FEB1-5BB74C13AC75}"/>
                        </a:ext>
                      </a:extLst>
                    </p:cNvPr>
                    <p:cNvCxnSpPr>
                      <a:cxnSpLocks/>
                    </p:cNvCxnSpPr>
                    <p:nvPr/>
                  </p:nvCxnSpPr>
                  <p:spPr>
                    <a:xfrm>
                      <a:off x="5912705" y="2439273"/>
                      <a:ext cx="0" cy="508922"/>
                    </a:xfrm>
                    <a:prstGeom prst="line">
                      <a:avLst/>
                    </a:prstGeom>
                    <a:noFill/>
                    <a:ln w="25400" cap="flat" cmpd="sng" algn="ctr">
                      <a:solidFill>
                        <a:sysClr val="windowText" lastClr="000000"/>
                      </a:solidFill>
                      <a:prstDash val="solid"/>
                    </a:ln>
                    <a:effectLst/>
                  </p:spPr>
                </p:cxnSp>
                <p:cxnSp>
                  <p:nvCxnSpPr>
                    <p:cNvPr id="202" name="直線コネクタ 201">
                      <a:extLst>
                        <a:ext uri="{FF2B5EF4-FFF2-40B4-BE49-F238E27FC236}">
                          <a16:creationId xmlns:a16="http://schemas.microsoft.com/office/drawing/2014/main" id="{51D849B5-266F-2A1F-FE3C-EC8E78501430}"/>
                        </a:ext>
                      </a:extLst>
                    </p:cNvPr>
                    <p:cNvCxnSpPr>
                      <a:cxnSpLocks/>
                    </p:cNvCxnSpPr>
                    <p:nvPr/>
                  </p:nvCxnSpPr>
                  <p:spPr>
                    <a:xfrm>
                      <a:off x="7709805" y="2439273"/>
                      <a:ext cx="0" cy="508922"/>
                    </a:xfrm>
                    <a:prstGeom prst="line">
                      <a:avLst/>
                    </a:prstGeom>
                    <a:noFill/>
                    <a:ln w="25400" cap="flat" cmpd="sng" algn="ctr">
                      <a:solidFill>
                        <a:sysClr val="windowText" lastClr="000000"/>
                      </a:solidFill>
                      <a:prstDash val="solid"/>
                    </a:ln>
                    <a:effectLst/>
                  </p:spPr>
                </p:cxnSp>
                <p:sp>
                  <p:nvSpPr>
                    <p:cNvPr id="203" name="正方形/長方形 202">
                      <a:extLst>
                        <a:ext uri="{FF2B5EF4-FFF2-40B4-BE49-F238E27FC236}">
                          <a16:creationId xmlns:a16="http://schemas.microsoft.com/office/drawing/2014/main" id="{FE1710CD-A7A6-5B79-3B65-27F201B40679}"/>
                        </a:ext>
                      </a:extLst>
                    </p:cNvPr>
                    <p:cNvSpPr/>
                    <p:nvPr/>
                  </p:nvSpPr>
                  <p:spPr>
                    <a:xfrm>
                      <a:off x="909946" y="1948753"/>
                      <a:ext cx="302277" cy="981039"/>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204" name="正方形/長方形 203">
                      <a:extLst>
                        <a:ext uri="{FF2B5EF4-FFF2-40B4-BE49-F238E27FC236}">
                          <a16:creationId xmlns:a16="http://schemas.microsoft.com/office/drawing/2014/main" id="{20D8B8B1-8119-7000-333D-948835160484}"/>
                        </a:ext>
                      </a:extLst>
                    </p:cNvPr>
                    <p:cNvSpPr/>
                    <p:nvPr/>
                  </p:nvSpPr>
                  <p:spPr>
                    <a:xfrm>
                      <a:off x="7732210" y="1948752"/>
                      <a:ext cx="302277" cy="981039"/>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205" name="直線コネクタ 204">
                      <a:extLst>
                        <a:ext uri="{FF2B5EF4-FFF2-40B4-BE49-F238E27FC236}">
                          <a16:creationId xmlns:a16="http://schemas.microsoft.com/office/drawing/2014/main" id="{48058705-958F-3DAC-8178-922B671A7C6B}"/>
                        </a:ext>
                      </a:extLst>
                    </p:cNvPr>
                    <p:cNvCxnSpPr>
                      <a:cxnSpLocks/>
                    </p:cNvCxnSpPr>
                    <p:nvPr/>
                  </p:nvCxnSpPr>
                  <p:spPr>
                    <a:xfrm>
                      <a:off x="8063058" y="2439273"/>
                      <a:ext cx="0" cy="508922"/>
                    </a:xfrm>
                    <a:prstGeom prst="line">
                      <a:avLst/>
                    </a:prstGeom>
                    <a:noFill/>
                    <a:ln w="25400" cap="flat" cmpd="sng" algn="ctr">
                      <a:solidFill>
                        <a:sysClr val="windowText" lastClr="000000"/>
                      </a:solidFill>
                      <a:prstDash val="solid"/>
                    </a:ln>
                    <a:effectLst/>
                  </p:spPr>
                </p:cxnSp>
                <p:cxnSp>
                  <p:nvCxnSpPr>
                    <p:cNvPr id="206" name="直線コネクタ 205">
                      <a:extLst>
                        <a:ext uri="{FF2B5EF4-FFF2-40B4-BE49-F238E27FC236}">
                          <a16:creationId xmlns:a16="http://schemas.microsoft.com/office/drawing/2014/main" id="{CE079CFB-D8E9-6F86-2BFB-E1166F3FAB93}"/>
                        </a:ext>
                      </a:extLst>
                    </p:cNvPr>
                    <p:cNvCxnSpPr>
                      <a:cxnSpLocks/>
                    </p:cNvCxnSpPr>
                    <p:nvPr/>
                  </p:nvCxnSpPr>
                  <p:spPr>
                    <a:xfrm>
                      <a:off x="1246454" y="2439273"/>
                      <a:ext cx="0" cy="508922"/>
                    </a:xfrm>
                    <a:prstGeom prst="line">
                      <a:avLst/>
                    </a:prstGeom>
                    <a:noFill/>
                    <a:ln w="25400" cap="flat" cmpd="sng" algn="ctr">
                      <a:solidFill>
                        <a:sysClr val="windowText" lastClr="000000"/>
                      </a:solidFill>
                      <a:prstDash val="solid"/>
                    </a:ln>
                    <a:effectLst/>
                  </p:spPr>
                </p:cxnSp>
                <p:cxnSp>
                  <p:nvCxnSpPr>
                    <p:cNvPr id="207" name="直線コネクタ 206">
                      <a:extLst>
                        <a:ext uri="{FF2B5EF4-FFF2-40B4-BE49-F238E27FC236}">
                          <a16:creationId xmlns:a16="http://schemas.microsoft.com/office/drawing/2014/main" id="{E4548E5D-6A73-6408-E3F0-E6D3213F888B}"/>
                        </a:ext>
                      </a:extLst>
                    </p:cNvPr>
                    <p:cNvCxnSpPr>
                      <a:cxnSpLocks/>
                    </p:cNvCxnSpPr>
                    <p:nvPr/>
                  </p:nvCxnSpPr>
                  <p:spPr>
                    <a:xfrm>
                      <a:off x="887034" y="2439273"/>
                      <a:ext cx="0" cy="508922"/>
                    </a:xfrm>
                    <a:prstGeom prst="line">
                      <a:avLst/>
                    </a:prstGeom>
                    <a:noFill/>
                    <a:ln w="25400" cap="flat" cmpd="sng" algn="ctr">
                      <a:solidFill>
                        <a:sysClr val="windowText" lastClr="000000"/>
                      </a:solidFill>
                      <a:prstDash val="solid"/>
                    </a:ln>
                    <a:effectLst/>
                  </p:spPr>
                </p:cxnSp>
                <p:sp>
                  <p:nvSpPr>
                    <p:cNvPr id="208" name="テキスト ボックス 207">
                      <a:extLst>
                        <a:ext uri="{FF2B5EF4-FFF2-40B4-BE49-F238E27FC236}">
                          <a16:creationId xmlns:a16="http://schemas.microsoft.com/office/drawing/2014/main" id="{A12F5A87-5F04-B8F1-31B7-C2B367E5C1CD}"/>
                        </a:ext>
                      </a:extLst>
                    </p:cNvPr>
                    <p:cNvSpPr txBox="1"/>
                    <p:nvPr/>
                  </p:nvSpPr>
                  <p:spPr>
                    <a:xfrm>
                      <a:off x="8183353" y="2881417"/>
                      <a:ext cx="1061357" cy="57031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sz="24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time</a:t>
                      </a:r>
                      <a:endParaRPr kumimoji="1" lang="ja-JP" altLang="en-US" sz="24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cxnSp>
                  <p:nvCxnSpPr>
                    <p:cNvPr id="209" name="直線コネクタ 208">
                      <a:extLst>
                        <a:ext uri="{FF2B5EF4-FFF2-40B4-BE49-F238E27FC236}">
                          <a16:creationId xmlns:a16="http://schemas.microsoft.com/office/drawing/2014/main" id="{4ADED2FB-C91C-7526-A277-A6CC8D7FAA7B}"/>
                        </a:ext>
                      </a:extLst>
                    </p:cNvPr>
                    <p:cNvCxnSpPr>
                      <a:cxnSpLocks/>
                    </p:cNvCxnSpPr>
                    <p:nvPr/>
                  </p:nvCxnSpPr>
                  <p:spPr>
                    <a:xfrm>
                      <a:off x="6623724" y="1713946"/>
                      <a:ext cx="0" cy="725328"/>
                    </a:xfrm>
                    <a:prstGeom prst="line">
                      <a:avLst/>
                    </a:prstGeom>
                    <a:noFill/>
                    <a:ln w="19050" cap="flat" cmpd="sng" algn="ctr">
                      <a:solidFill>
                        <a:sysClr val="windowText" lastClr="000000"/>
                      </a:solidFill>
                      <a:prstDash val="dash"/>
                      <a:round/>
                      <a:headEnd type="none" w="med" len="med"/>
                      <a:tailEnd type="none" w="med" len="med"/>
                    </a:ln>
                    <a:effectLst/>
                  </p:spPr>
                </p:cxnSp>
                <p:sp>
                  <p:nvSpPr>
                    <p:cNvPr id="210" name="テキスト ボックス 209">
                      <a:extLst>
                        <a:ext uri="{FF2B5EF4-FFF2-40B4-BE49-F238E27FC236}">
                          <a16:creationId xmlns:a16="http://schemas.microsoft.com/office/drawing/2014/main" id="{99C7AFB3-99AA-20AD-C67E-B9C93FCBCF26}"/>
                        </a:ext>
                      </a:extLst>
                    </p:cNvPr>
                    <p:cNvSpPr txBox="1"/>
                    <p:nvPr/>
                  </p:nvSpPr>
                  <p:spPr>
                    <a:xfrm>
                      <a:off x="-355719" y="2276029"/>
                      <a:ext cx="2198041" cy="49427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D-Beacon</a:t>
                      </a:r>
                      <a:endPar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cxnSp>
                  <p:nvCxnSpPr>
                    <p:cNvPr id="211" name="直線矢印コネクタ 210">
                      <a:extLst>
                        <a:ext uri="{FF2B5EF4-FFF2-40B4-BE49-F238E27FC236}">
                          <a16:creationId xmlns:a16="http://schemas.microsoft.com/office/drawing/2014/main" id="{EC712761-B7C3-1A7D-A9AB-C437F33901BD}"/>
                        </a:ext>
                      </a:extLst>
                    </p:cNvPr>
                    <p:cNvCxnSpPr>
                      <a:cxnSpLocks/>
                    </p:cNvCxnSpPr>
                    <p:nvPr/>
                  </p:nvCxnSpPr>
                  <p:spPr>
                    <a:xfrm>
                      <a:off x="6631545" y="2131823"/>
                      <a:ext cx="1100665" cy="0"/>
                    </a:xfrm>
                    <a:prstGeom prst="straightConnector1">
                      <a:avLst/>
                    </a:prstGeom>
                    <a:noFill/>
                    <a:ln w="25400" cap="flat" cmpd="sng" algn="ctr">
                      <a:solidFill>
                        <a:sysClr val="windowText" lastClr="000000"/>
                      </a:solidFill>
                      <a:prstDash val="solid"/>
                      <a:headEnd type="triangle"/>
                      <a:tailEnd type="triangle"/>
                    </a:ln>
                    <a:effectLst/>
                  </p:spPr>
                </p:cxnSp>
                <p:sp>
                  <p:nvSpPr>
                    <p:cNvPr id="212" name="テキスト ボックス 211">
                      <a:extLst>
                        <a:ext uri="{FF2B5EF4-FFF2-40B4-BE49-F238E27FC236}">
                          <a16:creationId xmlns:a16="http://schemas.microsoft.com/office/drawing/2014/main" id="{076203E0-96FA-DC30-1469-8CAE33258BC5}"/>
                        </a:ext>
                      </a:extLst>
                    </p:cNvPr>
                    <p:cNvSpPr txBox="1"/>
                    <p:nvPr/>
                  </p:nvSpPr>
                  <p:spPr>
                    <a:xfrm>
                      <a:off x="6600198" y="1168506"/>
                      <a:ext cx="1100665" cy="49426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Inactive</a:t>
                      </a:r>
                    </a:p>
                  </p:txBody>
                </p:sp>
                <p:sp>
                  <p:nvSpPr>
                    <p:cNvPr id="213" name="正方形/長方形 212">
                      <a:extLst>
                        <a:ext uri="{FF2B5EF4-FFF2-40B4-BE49-F238E27FC236}">
                          <a16:creationId xmlns:a16="http://schemas.microsoft.com/office/drawing/2014/main" id="{7F619F1B-EC11-B3F1-1FD6-AF9C06E773E5}"/>
                        </a:ext>
                      </a:extLst>
                    </p:cNvPr>
                    <p:cNvSpPr/>
                    <p:nvPr/>
                  </p:nvSpPr>
                  <p:spPr>
                    <a:xfrm>
                      <a:off x="1261403" y="2329466"/>
                      <a:ext cx="5376860" cy="601949"/>
                    </a:xfrm>
                    <a:prstGeom prst="rect">
                      <a:avLst/>
                    </a:prstGeom>
                    <a:solidFill>
                      <a:srgbClr val="C0504D">
                        <a:lumMod val="20000"/>
                        <a:lumOff val="80000"/>
                        <a:alpha val="60000"/>
                      </a:srgbClr>
                    </a:solidFill>
                    <a:ln w="9525" cap="flat" cmpd="sng" algn="ctr">
                      <a:solidFill>
                        <a:srgbClr val="9BBB59">
                          <a:lumMod val="20000"/>
                          <a:lumOff val="8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214" name="テキスト ボックス 213">
                      <a:extLst>
                        <a:ext uri="{FF2B5EF4-FFF2-40B4-BE49-F238E27FC236}">
                          <a16:creationId xmlns:a16="http://schemas.microsoft.com/office/drawing/2014/main" id="{D177A832-DE42-C51B-4D7D-7ADDA44A93C8}"/>
                        </a:ext>
                      </a:extLst>
                    </p:cNvPr>
                    <p:cNvSpPr txBox="1"/>
                    <p:nvPr/>
                  </p:nvSpPr>
                  <p:spPr>
                    <a:xfrm>
                      <a:off x="2918337" y="2502235"/>
                      <a:ext cx="601479" cy="49427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grpSp>
              <p:sp>
                <p:nvSpPr>
                  <p:cNvPr id="182" name="正方形/長方形 181">
                    <a:extLst>
                      <a:ext uri="{FF2B5EF4-FFF2-40B4-BE49-F238E27FC236}">
                        <a16:creationId xmlns:a16="http://schemas.microsoft.com/office/drawing/2014/main" id="{4817CBF0-A03C-EC3B-E38B-1BDACC6C6B86}"/>
                      </a:ext>
                    </a:extLst>
                  </p:cNvPr>
                  <p:cNvSpPr/>
                  <p:nvPr/>
                </p:nvSpPr>
                <p:spPr>
                  <a:xfrm>
                    <a:off x="2294100" y="2346627"/>
                    <a:ext cx="293057" cy="542602"/>
                  </a:xfrm>
                  <a:prstGeom prst="rect">
                    <a:avLst/>
                  </a:prstGeom>
                  <a:solidFill>
                    <a:srgbClr val="9BBB59">
                      <a:lumMod val="60000"/>
                      <a:lumOff val="40000"/>
                    </a:srgbClr>
                  </a:solidFill>
                  <a:ln w="9525" cap="flat" cmpd="sng" algn="ctr">
                    <a:solidFill>
                      <a:srgbClr val="9BBB59">
                        <a:lumMod val="7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83" name="直線コネクタ 182">
                    <a:extLst>
                      <a:ext uri="{FF2B5EF4-FFF2-40B4-BE49-F238E27FC236}">
                        <a16:creationId xmlns:a16="http://schemas.microsoft.com/office/drawing/2014/main" id="{6EE5068D-8DE1-146D-32F2-F734ACAC926A}"/>
                      </a:ext>
                    </a:extLst>
                  </p:cNvPr>
                  <p:cNvCxnSpPr>
                    <a:cxnSpLocks/>
                  </p:cNvCxnSpPr>
                  <p:nvPr/>
                </p:nvCxnSpPr>
                <p:spPr>
                  <a:xfrm>
                    <a:off x="8162777" y="2478222"/>
                    <a:ext cx="0" cy="434848"/>
                  </a:xfrm>
                  <a:prstGeom prst="line">
                    <a:avLst/>
                  </a:prstGeom>
                  <a:noFill/>
                  <a:ln w="25400" cap="flat" cmpd="sng" algn="ctr">
                    <a:solidFill>
                      <a:sysClr val="windowText" lastClr="000000"/>
                    </a:solidFill>
                    <a:prstDash val="solid"/>
                  </a:ln>
                  <a:effectLst/>
                </p:spPr>
              </p:cxnSp>
            </p:grpSp>
            <mc:AlternateContent xmlns:mc="http://schemas.openxmlformats.org/markup-compatibility/2006" xmlns:a14="http://schemas.microsoft.com/office/drawing/2010/main">
              <mc:Choice Requires="a14">
                <p:sp>
                  <p:nvSpPr>
                    <p:cNvPr id="171" name="正方形/長方形 170">
                      <a:extLst>
                        <a:ext uri="{FF2B5EF4-FFF2-40B4-BE49-F238E27FC236}">
                          <a16:creationId xmlns:a16="http://schemas.microsoft.com/office/drawing/2014/main" id="{5DFDABC7-9B37-D5EF-2A2A-23085764B03F}"/>
                        </a:ext>
                      </a:extLst>
                    </p:cNvPr>
                    <p:cNvSpPr/>
                    <p:nvPr/>
                  </p:nvSpPr>
                  <p:spPr>
                    <a:xfrm>
                      <a:off x="1223171" y="2557701"/>
                      <a:ext cx="465447" cy="422329"/>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𝑇</m:t>
                                </m:r>
                              </m:e>
                              <m:sub>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𝑠</m:t>
                                </m:r>
                              </m:sub>
                            </m:sSub>
                          </m:oMath>
                        </m:oMathPara>
                      </a14:m>
                      <a:endPar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mc:Choice>
              <mc:Fallback xmlns="">
                <p:sp>
                  <p:nvSpPr>
                    <p:cNvPr id="9" name="正方形/長方形 8">
                      <a:extLst>
                        <a:ext uri="{FF2B5EF4-FFF2-40B4-BE49-F238E27FC236}">
                          <a16:creationId xmlns:a16="http://schemas.microsoft.com/office/drawing/2014/main" id="{793671DA-D6C2-4FCF-9359-57E57DE54810}"/>
                        </a:ext>
                      </a:extLst>
                    </p:cNvPr>
                    <p:cNvSpPr>
                      <a:spLocks noRot="1" noChangeAspect="1" noMove="1" noResize="1" noEditPoints="1" noAdjustHandles="1" noChangeArrowheads="1" noChangeShapeType="1" noTextEdit="1"/>
                    </p:cNvSpPr>
                    <p:nvPr/>
                  </p:nvSpPr>
                  <p:spPr>
                    <a:xfrm>
                      <a:off x="1223171" y="2557701"/>
                      <a:ext cx="465447" cy="422329"/>
                    </a:xfrm>
                    <a:prstGeom prst="rect">
                      <a:avLst/>
                    </a:prstGeom>
                    <a:blipFill>
                      <a:blip r:embed="rId4"/>
                      <a:stretch>
                        <a:fillRect/>
                      </a:stretch>
                    </a:blipFill>
                  </p:spPr>
                  <p:txBody>
                    <a:bodyPr/>
                    <a:lstStyle/>
                    <a:p>
                      <a:r>
                        <a:rPr lang="ja-JP" altLang="en-US">
                          <a:noFill/>
                        </a:rPr>
                        <a:t> </a:t>
                      </a:r>
                    </a:p>
                  </p:txBody>
                </p:sp>
              </mc:Fallback>
            </mc:AlternateContent>
            <p:cxnSp>
              <p:nvCxnSpPr>
                <p:cNvPr id="172" name="直線コネクタ 171">
                  <a:extLst>
                    <a:ext uri="{FF2B5EF4-FFF2-40B4-BE49-F238E27FC236}">
                      <a16:creationId xmlns:a16="http://schemas.microsoft.com/office/drawing/2014/main" id="{6887C103-5139-E6A4-1D9A-E845491FA588}"/>
                    </a:ext>
                  </a:extLst>
                </p:cNvPr>
                <p:cNvCxnSpPr>
                  <a:cxnSpLocks/>
                </p:cNvCxnSpPr>
                <p:nvPr/>
              </p:nvCxnSpPr>
              <p:spPr>
                <a:xfrm>
                  <a:off x="1277189" y="2515418"/>
                  <a:ext cx="0" cy="280888"/>
                </a:xfrm>
                <a:prstGeom prst="line">
                  <a:avLst/>
                </a:prstGeom>
                <a:noFill/>
                <a:ln w="25400" cap="flat" cmpd="sng" algn="ctr">
                  <a:solidFill>
                    <a:sysClr val="windowText" lastClr="000000"/>
                  </a:solidFill>
                  <a:prstDash val="solid"/>
                </a:ln>
                <a:effectLst/>
              </p:spPr>
            </p:cxnSp>
            <p:cxnSp>
              <p:nvCxnSpPr>
                <p:cNvPr id="173" name="直線コネクタ 172">
                  <a:extLst>
                    <a:ext uri="{FF2B5EF4-FFF2-40B4-BE49-F238E27FC236}">
                      <a16:creationId xmlns:a16="http://schemas.microsoft.com/office/drawing/2014/main" id="{021CC3BB-E813-31EE-9839-FCBA77EB041E}"/>
                    </a:ext>
                  </a:extLst>
                </p:cNvPr>
                <p:cNvCxnSpPr>
                  <a:cxnSpLocks/>
                </p:cNvCxnSpPr>
                <p:nvPr/>
              </p:nvCxnSpPr>
              <p:spPr>
                <a:xfrm>
                  <a:off x="1617275" y="2519485"/>
                  <a:ext cx="0" cy="280888"/>
                </a:xfrm>
                <a:prstGeom prst="line">
                  <a:avLst/>
                </a:prstGeom>
                <a:noFill/>
                <a:ln w="25400" cap="flat" cmpd="sng" algn="ctr">
                  <a:solidFill>
                    <a:sysClr val="windowText" lastClr="000000"/>
                  </a:solidFill>
                  <a:prstDash val="solid"/>
                </a:ln>
                <a:effectLst/>
              </p:spPr>
            </p:cxnSp>
            <p:cxnSp>
              <p:nvCxnSpPr>
                <p:cNvPr id="174" name="直線矢印コネクタ 173">
                  <a:extLst>
                    <a:ext uri="{FF2B5EF4-FFF2-40B4-BE49-F238E27FC236}">
                      <a16:creationId xmlns:a16="http://schemas.microsoft.com/office/drawing/2014/main" id="{B9D88763-881E-E949-CC45-618DFBB99301}"/>
                    </a:ext>
                  </a:extLst>
                </p:cNvPr>
                <p:cNvCxnSpPr>
                  <a:cxnSpLocks/>
                </p:cNvCxnSpPr>
                <p:nvPr/>
              </p:nvCxnSpPr>
              <p:spPr>
                <a:xfrm>
                  <a:off x="1057866" y="2655862"/>
                  <a:ext cx="219323" cy="0"/>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5" name="直線矢印コネクタ 174">
                  <a:extLst>
                    <a:ext uri="{FF2B5EF4-FFF2-40B4-BE49-F238E27FC236}">
                      <a16:creationId xmlns:a16="http://schemas.microsoft.com/office/drawing/2014/main" id="{70140D53-2F5E-F181-5E75-BA042F6CED3D}"/>
                    </a:ext>
                  </a:extLst>
                </p:cNvPr>
                <p:cNvCxnSpPr>
                  <a:cxnSpLocks/>
                </p:cNvCxnSpPr>
                <p:nvPr/>
              </p:nvCxnSpPr>
              <p:spPr>
                <a:xfrm flipH="1">
                  <a:off x="1613357" y="2668511"/>
                  <a:ext cx="295543" cy="1"/>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6" name="直線コネクタ 175">
                  <a:extLst>
                    <a:ext uri="{FF2B5EF4-FFF2-40B4-BE49-F238E27FC236}">
                      <a16:creationId xmlns:a16="http://schemas.microsoft.com/office/drawing/2014/main" id="{23DEA9DC-E316-50AB-9F4A-36D9B5415CC0}"/>
                    </a:ext>
                  </a:extLst>
                </p:cNvPr>
                <p:cNvCxnSpPr>
                  <a:cxnSpLocks/>
                </p:cNvCxnSpPr>
                <p:nvPr/>
              </p:nvCxnSpPr>
              <p:spPr>
                <a:xfrm flipH="1">
                  <a:off x="928732" y="2515414"/>
                  <a:ext cx="115" cy="597896"/>
                </a:xfrm>
                <a:prstGeom prst="line">
                  <a:avLst/>
                </a:prstGeom>
                <a:noFill/>
                <a:ln w="25400" cap="flat" cmpd="sng" algn="ctr">
                  <a:solidFill>
                    <a:sysClr val="windowText" lastClr="000000"/>
                  </a:solidFill>
                  <a:prstDash val="solid"/>
                </a:ln>
                <a:effectLst/>
              </p:spPr>
            </p:cxnSp>
            <p:cxnSp>
              <p:nvCxnSpPr>
                <p:cNvPr id="177" name="直線コネクタ 176">
                  <a:extLst>
                    <a:ext uri="{FF2B5EF4-FFF2-40B4-BE49-F238E27FC236}">
                      <a16:creationId xmlns:a16="http://schemas.microsoft.com/office/drawing/2014/main" id="{A6707B65-4612-C817-782E-06C59FBFDD79}"/>
                    </a:ext>
                  </a:extLst>
                </p:cNvPr>
                <p:cNvCxnSpPr>
                  <a:cxnSpLocks/>
                </p:cNvCxnSpPr>
                <p:nvPr/>
              </p:nvCxnSpPr>
              <p:spPr>
                <a:xfrm>
                  <a:off x="7540982" y="2527370"/>
                  <a:ext cx="2415" cy="585940"/>
                </a:xfrm>
                <a:prstGeom prst="line">
                  <a:avLst/>
                </a:prstGeom>
                <a:noFill/>
                <a:ln w="25400" cap="flat" cmpd="sng" algn="ctr">
                  <a:solidFill>
                    <a:sysClr val="windowText" lastClr="000000"/>
                  </a:solidFill>
                  <a:prstDash val="solid"/>
                </a:ln>
                <a:effectLst/>
              </p:spPr>
            </p:cxnSp>
            <p:cxnSp>
              <p:nvCxnSpPr>
                <p:cNvPr id="178" name="直線矢印コネクタ 177">
                  <a:extLst>
                    <a:ext uri="{FF2B5EF4-FFF2-40B4-BE49-F238E27FC236}">
                      <a16:creationId xmlns:a16="http://schemas.microsoft.com/office/drawing/2014/main" id="{051424BB-6904-921D-2424-FBD454EAC3F1}"/>
                    </a:ext>
                  </a:extLst>
                </p:cNvPr>
                <p:cNvCxnSpPr>
                  <a:cxnSpLocks/>
                </p:cNvCxnSpPr>
                <p:nvPr/>
              </p:nvCxnSpPr>
              <p:spPr>
                <a:xfrm flipH="1">
                  <a:off x="950947" y="2966927"/>
                  <a:ext cx="3048797" cy="0"/>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9" name="直線矢印コネクタ 178">
                  <a:extLst>
                    <a:ext uri="{FF2B5EF4-FFF2-40B4-BE49-F238E27FC236}">
                      <a16:creationId xmlns:a16="http://schemas.microsoft.com/office/drawing/2014/main" id="{393C6C05-5072-7AB7-0DB5-7DE99277C475}"/>
                    </a:ext>
                  </a:extLst>
                </p:cNvPr>
                <p:cNvCxnSpPr>
                  <a:cxnSpLocks/>
                </p:cNvCxnSpPr>
                <p:nvPr/>
              </p:nvCxnSpPr>
              <p:spPr>
                <a:xfrm>
                  <a:off x="4791430" y="2951801"/>
                  <a:ext cx="2751967" cy="0"/>
                </a:xfrm>
                <a:prstGeom prst="straightConnector1">
                  <a:avLst/>
                </a:prstGeom>
                <a:noFill/>
                <a:ln w="19050" cap="flat" cmpd="sng" algn="ctr">
                  <a:solidFill>
                    <a:sysClr val="windowText" lastClr="000000">
                      <a:shade val="95000"/>
                      <a:satMod val="105000"/>
                    </a:sysClr>
                  </a:solidFill>
                  <a:prstDash val="solid"/>
                  <a:tailEnd type="triangle"/>
                </a:ln>
                <a:effectLst/>
              </p:spPr>
            </p:cxnSp>
            <mc:AlternateContent xmlns:mc="http://schemas.openxmlformats.org/markup-compatibility/2006" xmlns:a14="http://schemas.microsoft.com/office/drawing/2010/main">
              <mc:Choice Requires="a14">
                <p:sp>
                  <p:nvSpPr>
                    <p:cNvPr id="180" name="正方形/長方形 179">
                      <a:extLst>
                        <a:ext uri="{FF2B5EF4-FFF2-40B4-BE49-F238E27FC236}">
                          <a16:creationId xmlns:a16="http://schemas.microsoft.com/office/drawing/2014/main" id="{0876C189-997F-BF12-96A2-EAD512F152A7}"/>
                        </a:ext>
                      </a:extLst>
                    </p:cNvPr>
                    <p:cNvSpPr/>
                    <p:nvPr/>
                  </p:nvSpPr>
                  <p:spPr>
                    <a:xfrm>
                      <a:off x="4148815" y="2587170"/>
                      <a:ext cx="516936" cy="422330"/>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𝑇</m:t>
                                </m:r>
                              </m:e>
                              <m:sub>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𝐷</m:t>
                                </m:r>
                              </m:sub>
                            </m:sSub>
                          </m:oMath>
                        </m:oMathPara>
                      </a14:m>
                      <a:endPar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mc:Choice>
              <mc:Fallback xmlns="">
                <p:sp>
                  <p:nvSpPr>
                    <p:cNvPr id="35" name="正方形/長方形 34">
                      <a:extLst>
                        <a:ext uri="{FF2B5EF4-FFF2-40B4-BE49-F238E27FC236}">
                          <a16:creationId xmlns:a16="http://schemas.microsoft.com/office/drawing/2014/main" id="{9D09960A-398B-4821-837A-30D47F123767}"/>
                        </a:ext>
                      </a:extLst>
                    </p:cNvPr>
                    <p:cNvSpPr>
                      <a:spLocks noRot="1" noChangeAspect="1" noMove="1" noResize="1" noEditPoints="1" noAdjustHandles="1" noChangeArrowheads="1" noChangeShapeType="1" noTextEdit="1"/>
                    </p:cNvSpPr>
                    <p:nvPr/>
                  </p:nvSpPr>
                  <p:spPr>
                    <a:xfrm>
                      <a:off x="4148815" y="2587170"/>
                      <a:ext cx="516936" cy="422330"/>
                    </a:xfrm>
                    <a:prstGeom prst="rect">
                      <a:avLst/>
                    </a:prstGeom>
                    <a:blipFill>
                      <a:blip r:embed="rId5"/>
                      <a:stretch>
                        <a:fillRect/>
                      </a:stretch>
                    </a:blipFill>
                  </p:spPr>
                  <p:txBody>
                    <a:bodyPr/>
                    <a:lstStyle/>
                    <a:p>
                      <a:r>
                        <a:rPr lang="ja-JP" altLang="en-US">
                          <a:noFill/>
                        </a:rPr>
                        <a:t> </a:t>
                      </a:r>
                    </a:p>
                  </p:txBody>
                </p:sp>
              </mc:Fallback>
            </mc:AlternateContent>
          </p:grpSp>
          <p:sp>
            <p:nvSpPr>
              <p:cNvPr id="162" name="テキスト ボックス 161">
                <a:extLst>
                  <a:ext uri="{FF2B5EF4-FFF2-40B4-BE49-F238E27FC236}">
                    <a16:creationId xmlns:a16="http://schemas.microsoft.com/office/drawing/2014/main" id="{89FEBAD1-B8B2-6FAC-69C9-E8BDAF208D59}"/>
                  </a:ext>
                </a:extLst>
              </p:cNvPr>
              <p:cNvSpPr txBox="1"/>
              <p:nvPr/>
            </p:nvSpPr>
            <p:spPr>
              <a:xfrm>
                <a:off x="8047083" y="1655676"/>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cxnSp>
            <p:nvCxnSpPr>
              <p:cNvPr id="163" name="直線コネクタ 162">
                <a:extLst>
                  <a:ext uri="{FF2B5EF4-FFF2-40B4-BE49-F238E27FC236}">
                    <a16:creationId xmlns:a16="http://schemas.microsoft.com/office/drawing/2014/main" id="{2697399C-D0EC-57F6-AB57-60FB1FB88830}"/>
                  </a:ext>
                </a:extLst>
              </p:cNvPr>
              <p:cNvCxnSpPr>
                <a:cxnSpLocks/>
              </p:cNvCxnSpPr>
              <p:nvPr/>
            </p:nvCxnSpPr>
            <p:spPr>
              <a:xfrm>
                <a:off x="5030247" y="1024332"/>
                <a:ext cx="0" cy="587150"/>
              </a:xfrm>
              <a:prstGeom prst="line">
                <a:avLst/>
              </a:prstGeom>
              <a:noFill/>
              <a:ln w="19050" cap="flat" cmpd="sng" algn="ctr">
                <a:solidFill>
                  <a:sysClr val="windowText" lastClr="000000"/>
                </a:solidFill>
                <a:prstDash val="dash"/>
                <a:round/>
                <a:headEnd type="none" w="med" len="med"/>
                <a:tailEnd type="none" w="med" len="med"/>
              </a:ln>
              <a:effectLst/>
            </p:spPr>
          </p:cxnSp>
          <p:cxnSp>
            <p:nvCxnSpPr>
              <p:cNvPr id="164" name="直線コネクタ 163">
                <a:extLst>
                  <a:ext uri="{FF2B5EF4-FFF2-40B4-BE49-F238E27FC236}">
                    <a16:creationId xmlns:a16="http://schemas.microsoft.com/office/drawing/2014/main" id="{E9182D97-FF46-1299-D5BF-CD7F4E60A770}"/>
                  </a:ext>
                </a:extLst>
              </p:cNvPr>
              <p:cNvCxnSpPr>
                <a:cxnSpLocks/>
              </p:cNvCxnSpPr>
              <p:nvPr/>
            </p:nvCxnSpPr>
            <p:spPr>
              <a:xfrm>
                <a:off x="7106273" y="1020946"/>
                <a:ext cx="0" cy="587150"/>
              </a:xfrm>
              <a:prstGeom prst="line">
                <a:avLst/>
              </a:prstGeom>
              <a:noFill/>
              <a:ln w="19050" cap="flat" cmpd="sng" algn="ctr">
                <a:solidFill>
                  <a:sysClr val="windowText" lastClr="000000"/>
                </a:solidFill>
                <a:prstDash val="dash"/>
                <a:round/>
                <a:headEnd type="none" w="med" len="med"/>
                <a:tailEnd type="none" w="med" len="med"/>
              </a:ln>
              <a:effectLst/>
            </p:spPr>
          </p:cxnSp>
          <p:sp>
            <p:nvSpPr>
              <p:cNvPr id="165" name="テキスト ボックス 164">
                <a:extLst>
                  <a:ext uri="{FF2B5EF4-FFF2-40B4-BE49-F238E27FC236}">
                    <a16:creationId xmlns:a16="http://schemas.microsoft.com/office/drawing/2014/main" id="{100C769D-98DA-61E1-8318-1E7FB2FAA408}"/>
                  </a:ext>
                </a:extLst>
              </p:cNvPr>
              <p:cNvSpPr txBox="1"/>
              <p:nvPr/>
            </p:nvSpPr>
            <p:spPr>
              <a:xfrm>
                <a:off x="9411905" y="1645518"/>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cxnSp>
            <p:nvCxnSpPr>
              <p:cNvPr id="166" name="直線矢印コネクタ 165">
                <a:extLst>
                  <a:ext uri="{FF2B5EF4-FFF2-40B4-BE49-F238E27FC236}">
                    <a16:creationId xmlns:a16="http://schemas.microsoft.com/office/drawing/2014/main" id="{0767A340-CDB7-1394-0790-D333DDDAC6ED}"/>
                  </a:ext>
                </a:extLst>
              </p:cNvPr>
              <p:cNvCxnSpPr>
                <a:cxnSpLocks/>
              </p:cNvCxnSpPr>
              <p:nvPr/>
            </p:nvCxnSpPr>
            <p:spPr>
              <a:xfrm>
                <a:off x="5071624" y="1362601"/>
                <a:ext cx="2034649" cy="0"/>
              </a:xfrm>
              <a:prstGeom prst="straightConnector1">
                <a:avLst/>
              </a:prstGeom>
              <a:noFill/>
              <a:ln w="25400" cap="flat" cmpd="sng" algn="ctr">
                <a:solidFill>
                  <a:sysClr val="windowText" lastClr="000000"/>
                </a:solidFill>
                <a:prstDash val="solid"/>
                <a:headEnd type="triangle"/>
                <a:tailEnd type="triangle"/>
              </a:ln>
              <a:effectLst/>
            </p:spPr>
          </p:cxnSp>
          <p:cxnSp>
            <p:nvCxnSpPr>
              <p:cNvPr id="167" name="直線矢印コネクタ 166">
                <a:extLst>
                  <a:ext uri="{FF2B5EF4-FFF2-40B4-BE49-F238E27FC236}">
                    <a16:creationId xmlns:a16="http://schemas.microsoft.com/office/drawing/2014/main" id="{36359045-1FAF-5AD5-B0A8-14F7860A6FEC}"/>
                  </a:ext>
                </a:extLst>
              </p:cNvPr>
              <p:cNvCxnSpPr>
                <a:cxnSpLocks/>
              </p:cNvCxnSpPr>
              <p:nvPr/>
            </p:nvCxnSpPr>
            <p:spPr>
              <a:xfrm>
                <a:off x="7147647" y="1352441"/>
                <a:ext cx="2024477" cy="0"/>
              </a:xfrm>
              <a:prstGeom prst="straightConnector1">
                <a:avLst/>
              </a:prstGeom>
              <a:noFill/>
              <a:ln w="25400" cap="flat" cmpd="sng" algn="ctr">
                <a:solidFill>
                  <a:sysClr val="windowText" lastClr="000000"/>
                </a:solidFill>
                <a:prstDash val="solid"/>
                <a:headEnd type="triangle"/>
                <a:tailEnd type="triangle"/>
              </a:ln>
              <a:effectLst/>
            </p:spPr>
          </p:cxnSp>
          <p:sp>
            <p:nvSpPr>
              <p:cNvPr id="168" name="テキスト ボックス 167">
                <a:extLst>
                  <a:ext uri="{FF2B5EF4-FFF2-40B4-BE49-F238E27FC236}">
                    <a16:creationId xmlns:a16="http://schemas.microsoft.com/office/drawing/2014/main" id="{C81D892C-5550-4390-87E0-72D03B69E5FF}"/>
                  </a:ext>
                </a:extLst>
              </p:cNvPr>
              <p:cNvSpPr txBox="1"/>
              <p:nvPr/>
            </p:nvSpPr>
            <p:spPr>
              <a:xfrm>
                <a:off x="4943873" y="467651"/>
                <a:ext cx="2198227"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Contention</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Free</a:t>
                </a:r>
              </a:p>
            </p:txBody>
          </p:sp>
          <p:sp>
            <p:nvSpPr>
              <p:cNvPr id="169" name="テキスト ボックス 168">
                <a:extLst>
                  <a:ext uri="{FF2B5EF4-FFF2-40B4-BE49-F238E27FC236}">
                    <a16:creationId xmlns:a16="http://schemas.microsoft.com/office/drawing/2014/main" id="{4ABDD889-1F0E-0168-13BB-A6D83F5E437B}"/>
                  </a:ext>
                </a:extLst>
              </p:cNvPr>
              <p:cNvSpPr txBox="1"/>
              <p:nvPr/>
            </p:nvSpPr>
            <p:spPr>
              <a:xfrm>
                <a:off x="7028720" y="450720"/>
                <a:ext cx="2451045"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Contention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Access</a:t>
                </a:r>
              </a:p>
            </p:txBody>
          </p:sp>
        </p:grpSp>
        <p:sp>
          <p:nvSpPr>
            <p:cNvPr id="155" name="テキスト ボックス 154">
              <a:extLst>
                <a:ext uri="{FF2B5EF4-FFF2-40B4-BE49-F238E27FC236}">
                  <a16:creationId xmlns:a16="http://schemas.microsoft.com/office/drawing/2014/main" id="{7A6321F4-0A40-7570-6E7E-BF0EEE7C91D9}"/>
                </a:ext>
              </a:extLst>
            </p:cNvPr>
            <p:cNvSpPr txBox="1"/>
            <p:nvPr/>
          </p:nvSpPr>
          <p:spPr>
            <a:xfrm>
              <a:off x="4220158" y="1690285"/>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sp>
          <p:nvSpPr>
            <p:cNvPr id="156" name="正方形/長方形 155">
              <a:extLst>
                <a:ext uri="{FF2B5EF4-FFF2-40B4-BE49-F238E27FC236}">
                  <a16:creationId xmlns:a16="http://schemas.microsoft.com/office/drawing/2014/main" id="{FD9DD883-B451-1102-57AA-F660344E515B}"/>
                </a:ext>
              </a:extLst>
            </p:cNvPr>
            <p:cNvSpPr/>
            <p:nvPr/>
          </p:nvSpPr>
          <p:spPr>
            <a:xfrm>
              <a:off x="4010960" y="1235470"/>
              <a:ext cx="290421" cy="794146"/>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157" name="テキスト ボックス 156">
              <a:extLst>
                <a:ext uri="{FF2B5EF4-FFF2-40B4-BE49-F238E27FC236}">
                  <a16:creationId xmlns:a16="http://schemas.microsoft.com/office/drawing/2014/main" id="{4D28E1E6-443D-0191-AF16-DA4F03F55073}"/>
                </a:ext>
              </a:extLst>
            </p:cNvPr>
            <p:cNvSpPr txBox="1"/>
            <p:nvPr/>
          </p:nvSpPr>
          <p:spPr>
            <a:xfrm>
              <a:off x="3512313" y="542879"/>
              <a:ext cx="1551902"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rPr>
                <a:t>Network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rPr>
                <a:t>Management</a:t>
              </a:r>
              <a:endParaRPr kumimoji="1" lang="ja-JP" altLang="en-US"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endParaRPr>
            </a:p>
          </p:txBody>
        </p:sp>
        <p:sp>
          <p:nvSpPr>
            <p:cNvPr id="158" name="正方形/長方形 157">
              <a:extLst>
                <a:ext uri="{FF2B5EF4-FFF2-40B4-BE49-F238E27FC236}">
                  <a16:creationId xmlns:a16="http://schemas.microsoft.com/office/drawing/2014/main" id="{6E81307D-33A1-6A2E-7A36-83E72CAC0537}"/>
                </a:ext>
              </a:extLst>
            </p:cNvPr>
            <p:cNvSpPr/>
            <p:nvPr/>
          </p:nvSpPr>
          <p:spPr>
            <a:xfrm>
              <a:off x="10564137" y="1238855"/>
              <a:ext cx="290421" cy="794146"/>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59" name="直線矢印コネクタ 158">
              <a:extLst>
                <a:ext uri="{FF2B5EF4-FFF2-40B4-BE49-F238E27FC236}">
                  <a16:creationId xmlns:a16="http://schemas.microsoft.com/office/drawing/2014/main" id="{B28F3B86-00A8-5F94-121B-E7F6BF4239D0}"/>
                </a:ext>
              </a:extLst>
            </p:cNvPr>
            <p:cNvCxnSpPr>
              <a:cxnSpLocks/>
            </p:cNvCxnSpPr>
            <p:nvPr/>
          </p:nvCxnSpPr>
          <p:spPr>
            <a:xfrm>
              <a:off x="3668910" y="1417534"/>
              <a:ext cx="1308752" cy="0"/>
            </a:xfrm>
            <a:prstGeom prst="straightConnector1">
              <a:avLst/>
            </a:prstGeom>
            <a:noFill/>
            <a:ln w="25400" cap="flat" cmpd="sng" algn="ctr">
              <a:solidFill>
                <a:sysClr val="windowText" lastClr="000000"/>
              </a:solidFill>
              <a:prstDash val="solid"/>
              <a:headEnd type="triangle"/>
              <a:tailEnd type="triangle"/>
            </a:ln>
            <a:effectLst/>
          </p:spPr>
        </p:cxnSp>
      </p:grpSp>
      <p:cxnSp>
        <p:nvCxnSpPr>
          <p:cNvPr id="215" name="直線矢印コネクタ 214">
            <a:extLst>
              <a:ext uri="{FF2B5EF4-FFF2-40B4-BE49-F238E27FC236}">
                <a16:creationId xmlns:a16="http://schemas.microsoft.com/office/drawing/2014/main" id="{A76A6163-68DC-8539-C0F1-2BF5488FEF20}"/>
              </a:ext>
            </a:extLst>
          </p:cNvPr>
          <p:cNvCxnSpPr>
            <a:cxnSpLocks/>
          </p:cNvCxnSpPr>
          <p:nvPr/>
        </p:nvCxnSpPr>
        <p:spPr>
          <a:xfrm flipV="1">
            <a:off x="695741" y="3681813"/>
            <a:ext cx="696458" cy="1506951"/>
          </a:xfrm>
          <a:prstGeom prst="straightConnector1">
            <a:avLst/>
          </a:prstGeom>
          <a:noFill/>
          <a:ln w="28575" cap="flat" cmpd="sng" algn="ctr">
            <a:solidFill>
              <a:srgbClr val="C0504D"/>
            </a:solidFill>
            <a:prstDash val="solid"/>
            <a:tailEnd type="triangle"/>
          </a:ln>
          <a:effectLst/>
        </p:spPr>
      </p:cxnSp>
      <p:cxnSp>
        <p:nvCxnSpPr>
          <p:cNvPr id="216" name="直線矢印コネクタ 215">
            <a:extLst>
              <a:ext uri="{FF2B5EF4-FFF2-40B4-BE49-F238E27FC236}">
                <a16:creationId xmlns:a16="http://schemas.microsoft.com/office/drawing/2014/main" id="{AC7DE143-C939-3A2E-B8CB-89D8506D5F93}"/>
              </a:ext>
            </a:extLst>
          </p:cNvPr>
          <p:cNvCxnSpPr>
            <a:cxnSpLocks/>
          </p:cNvCxnSpPr>
          <p:nvPr/>
        </p:nvCxnSpPr>
        <p:spPr>
          <a:xfrm flipV="1">
            <a:off x="1339442" y="3719866"/>
            <a:ext cx="313890" cy="1080711"/>
          </a:xfrm>
          <a:prstGeom prst="straightConnector1">
            <a:avLst/>
          </a:prstGeom>
          <a:noFill/>
          <a:ln w="28575" cap="flat" cmpd="sng" algn="ctr">
            <a:solidFill>
              <a:srgbClr val="C0504D"/>
            </a:solidFill>
            <a:prstDash val="solid"/>
            <a:tailEnd type="triangle"/>
          </a:ln>
          <a:effectLst/>
        </p:spPr>
      </p:cxnSp>
      <p:sp>
        <p:nvSpPr>
          <p:cNvPr id="217" name="テキスト ボックス 216">
            <a:extLst>
              <a:ext uri="{FF2B5EF4-FFF2-40B4-BE49-F238E27FC236}">
                <a16:creationId xmlns:a16="http://schemas.microsoft.com/office/drawing/2014/main" id="{F166ECED-44CC-C9F3-1D22-479281F3AE00}"/>
              </a:ext>
            </a:extLst>
          </p:cNvPr>
          <p:cNvSpPr txBox="1"/>
          <p:nvPr/>
        </p:nvSpPr>
        <p:spPr>
          <a:xfrm>
            <a:off x="314849" y="5203663"/>
            <a:ext cx="2602437" cy="36933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D-Beacon from BAN1</a:t>
            </a:r>
            <a:endParaRPr kumimoji="1" lang="ja-JP" altLang="en-US" sz="1800" dirty="0">
              <a:solidFill>
                <a:prstClr val="black"/>
              </a:solidFill>
              <a:latin typeface="Times New Roman"/>
              <a:ea typeface="ＭＳ Ｐゴシック" panose="020B0600070205080204" pitchFamily="34" charset="-128"/>
            </a:endParaRPr>
          </a:p>
        </p:txBody>
      </p:sp>
      <p:sp>
        <p:nvSpPr>
          <p:cNvPr id="218" name="テキスト ボックス 217">
            <a:extLst>
              <a:ext uri="{FF2B5EF4-FFF2-40B4-BE49-F238E27FC236}">
                <a16:creationId xmlns:a16="http://schemas.microsoft.com/office/drawing/2014/main" id="{574F0823-B271-9DD2-A9A8-318F0AA86CD0}"/>
              </a:ext>
            </a:extLst>
          </p:cNvPr>
          <p:cNvSpPr txBox="1"/>
          <p:nvPr/>
        </p:nvSpPr>
        <p:spPr>
          <a:xfrm>
            <a:off x="1178850" y="4818855"/>
            <a:ext cx="2602437" cy="36933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D-Beacon from BAN2</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123943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0264E7-3C69-EAA4-A1D3-4BF1C37F8795}"/>
              </a:ext>
            </a:extLst>
          </p:cNvPr>
          <p:cNvSpPr>
            <a:spLocks noGrp="1"/>
          </p:cNvSpPr>
          <p:nvPr>
            <p:ph type="title"/>
          </p:nvPr>
        </p:nvSpPr>
        <p:spPr/>
        <p:txBody>
          <a:bodyPr/>
          <a:lstStyle/>
          <a:p>
            <a:r>
              <a:rPr lang="en-US" altLang="ja-JP" dirty="0"/>
              <a:t>Packet transmission</a:t>
            </a:r>
            <a:br>
              <a:rPr lang="en-US" altLang="ja-JP" dirty="0"/>
            </a:br>
            <a:r>
              <a:rPr lang="en-US" altLang="ja-JP" dirty="0"/>
              <a:t> in contention free period (CFP)</a:t>
            </a:r>
            <a:endParaRPr kumimoji="1" lang="ja-JP" altLang="en-US"/>
          </a:p>
        </p:txBody>
      </p:sp>
      <p:sp>
        <p:nvSpPr>
          <p:cNvPr id="4" name="スライド番号プレースホルダー 3">
            <a:extLst>
              <a:ext uri="{FF2B5EF4-FFF2-40B4-BE49-F238E27FC236}">
                <a16:creationId xmlns:a16="http://schemas.microsoft.com/office/drawing/2014/main" id="{CF4C223B-6353-4639-7E20-C8F2BD6B834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45" name="図 44">
            <a:extLst>
              <a:ext uri="{FF2B5EF4-FFF2-40B4-BE49-F238E27FC236}">
                <a16:creationId xmlns:a16="http://schemas.microsoft.com/office/drawing/2014/main" id="{1428FBA1-0019-D51F-A5A2-9C39F624B908}"/>
              </a:ext>
            </a:extLst>
          </p:cNvPr>
          <p:cNvPicPr>
            <a:picLocks noChangeAspect="1"/>
          </p:cNvPicPr>
          <p:nvPr/>
        </p:nvPicPr>
        <p:blipFill>
          <a:blip r:embed="rId2"/>
          <a:stretch>
            <a:fillRect/>
          </a:stretch>
        </p:blipFill>
        <p:spPr>
          <a:xfrm>
            <a:off x="458788" y="2691883"/>
            <a:ext cx="7772400" cy="3041373"/>
          </a:xfrm>
          <a:prstGeom prst="rect">
            <a:avLst/>
          </a:prstGeom>
        </p:spPr>
      </p:pic>
      <p:sp>
        <p:nvSpPr>
          <p:cNvPr id="50" name="正方形/長方形 49">
            <a:extLst>
              <a:ext uri="{FF2B5EF4-FFF2-40B4-BE49-F238E27FC236}">
                <a16:creationId xmlns:a16="http://schemas.microsoft.com/office/drawing/2014/main" id="{B2EF6816-EC2D-44A5-35DE-90877FC505E9}"/>
              </a:ext>
            </a:extLst>
          </p:cNvPr>
          <p:cNvSpPr/>
          <p:nvPr/>
        </p:nvSpPr>
        <p:spPr>
          <a:xfrm>
            <a:off x="560456" y="2119239"/>
            <a:ext cx="352356" cy="517673"/>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51" name="テキスト ボックス 50">
            <a:extLst>
              <a:ext uri="{FF2B5EF4-FFF2-40B4-BE49-F238E27FC236}">
                <a16:creationId xmlns:a16="http://schemas.microsoft.com/office/drawing/2014/main" id="{1A4639DB-B0E8-F14F-474E-6CDD5D7DB691}"/>
              </a:ext>
            </a:extLst>
          </p:cNvPr>
          <p:cNvSpPr txBox="1"/>
          <p:nvPr/>
        </p:nvSpPr>
        <p:spPr>
          <a:xfrm>
            <a:off x="912812" y="2177363"/>
            <a:ext cx="3361890"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Packet transmission (TDMA)</a:t>
            </a:r>
            <a:endParaRPr kumimoji="1" lang="ja-JP" altLang="en-US" sz="1800" dirty="0">
              <a:solidFill>
                <a:prstClr val="black"/>
              </a:solidFill>
              <a:latin typeface="Times New Roman"/>
              <a:ea typeface="ＭＳ Ｐゴシック" panose="020B0600070205080204" pitchFamily="34" charset="-128"/>
            </a:endParaRPr>
          </a:p>
        </p:txBody>
      </p:sp>
      <p:sp>
        <p:nvSpPr>
          <p:cNvPr id="52" name="正方形/長方形 51">
            <a:extLst>
              <a:ext uri="{FF2B5EF4-FFF2-40B4-BE49-F238E27FC236}">
                <a16:creationId xmlns:a16="http://schemas.microsoft.com/office/drawing/2014/main" id="{6CC85E7C-6979-C921-D028-46CAC665E857}"/>
              </a:ext>
            </a:extLst>
          </p:cNvPr>
          <p:cNvSpPr/>
          <p:nvPr/>
        </p:nvSpPr>
        <p:spPr>
          <a:xfrm>
            <a:off x="4169053" y="2086655"/>
            <a:ext cx="351870" cy="517673"/>
          </a:xfrm>
          <a:prstGeom prst="rect">
            <a:avLst/>
          </a:prstGeom>
          <a:solidFill>
            <a:srgbClr val="C0504D">
              <a:lumMod val="40000"/>
              <a:lumOff val="60000"/>
            </a:srgbClr>
          </a:solidFill>
          <a:ln w="9525" cap="flat" cmpd="sng" algn="ctr">
            <a:solidFill>
              <a:srgbClr val="C0504D"/>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53" name="テキスト ボックス 52">
            <a:extLst>
              <a:ext uri="{FF2B5EF4-FFF2-40B4-BE49-F238E27FC236}">
                <a16:creationId xmlns:a16="http://schemas.microsoft.com/office/drawing/2014/main" id="{9148AB15-DC72-9D70-FBEB-43B750581BC7}"/>
              </a:ext>
            </a:extLst>
          </p:cNvPr>
          <p:cNvSpPr txBox="1"/>
          <p:nvPr/>
        </p:nvSpPr>
        <p:spPr>
          <a:xfrm>
            <a:off x="4520923" y="2144939"/>
            <a:ext cx="3142331"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Retransmission</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399847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8D0E3-2E9D-023D-E1F6-BDC39D1B7F98}"/>
              </a:ext>
            </a:extLst>
          </p:cNvPr>
          <p:cNvSpPr>
            <a:spLocks noGrp="1"/>
          </p:cNvSpPr>
          <p:nvPr>
            <p:ph type="title"/>
          </p:nvPr>
        </p:nvSpPr>
        <p:spPr/>
        <p:txBody>
          <a:bodyPr/>
          <a:lstStyle/>
          <a:p>
            <a:r>
              <a:rPr lang="en-US" altLang="ja-JP" dirty="0"/>
              <a:t>Packet transmission</a:t>
            </a:r>
            <a:br>
              <a:rPr lang="en-US" altLang="ja-JP" dirty="0"/>
            </a:br>
            <a:r>
              <a:rPr lang="en-US" altLang="ja-JP" dirty="0"/>
              <a:t>in contention access period (CAP) </a:t>
            </a:r>
            <a:endParaRPr kumimoji="1" lang="ja-JP" altLang="en-US"/>
          </a:p>
        </p:txBody>
      </p:sp>
      <p:sp>
        <p:nvSpPr>
          <p:cNvPr id="4" name="スライド番号プレースホルダー 3">
            <a:extLst>
              <a:ext uri="{FF2B5EF4-FFF2-40B4-BE49-F238E27FC236}">
                <a16:creationId xmlns:a16="http://schemas.microsoft.com/office/drawing/2014/main" id="{F59161A4-8074-7173-C5E4-D856B2B7F38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5" name="正方形/長方形 4">
            <a:extLst>
              <a:ext uri="{FF2B5EF4-FFF2-40B4-BE49-F238E27FC236}">
                <a16:creationId xmlns:a16="http://schemas.microsoft.com/office/drawing/2014/main" id="{3F96F696-9C5B-C2AF-9971-CF152191262C}"/>
              </a:ext>
            </a:extLst>
          </p:cNvPr>
          <p:cNvSpPr/>
          <p:nvPr/>
        </p:nvSpPr>
        <p:spPr>
          <a:xfrm>
            <a:off x="560456" y="2119239"/>
            <a:ext cx="352356" cy="517673"/>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6" name="テキスト ボックス 5">
            <a:extLst>
              <a:ext uri="{FF2B5EF4-FFF2-40B4-BE49-F238E27FC236}">
                <a16:creationId xmlns:a16="http://schemas.microsoft.com/office/drawing/2014/main" id="{9A663622-E3D2-A276-68FA-94C045692D05}"/>
              </a:ext>
            </a:extLst>
          </p:cNvPr>
          <p:cNvSpPr txBox="1"/>
          <p:nvPr/>
        </p:nvSpPr>
        <p:spPr>
          <a:xfrm>
            <a:off x="912812" y="2177363"/>
            <a:ext cx="4091236"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Packet transmission (Slotted ALOHA)</a:t>
            </a:r>
            <a:endParaRPr kumimoji="1" lang="ja-JP" altLang="en-US" sz="1800" dirty="0">
              <a:solidFill>
                <a:prstClr val="black"/>
              </a:solidFill>
              <a:latin typeface="Times New Roman"/>
              <a:ea typeface="ＭＳ Ｐゴシック" panose="020B0600070205080204" pitchFamily="34" charset="-128"/>
            </a:endParaRPr>
          </a:p>
        </p:txBody>
      </p:sp>
      <p:sp>
        <p:nvSpPr>
          <p:cNvPr id="7" name="正方形/長方形 6">
            <a:extLst>
              <a:ext uri="{FF2B5EF4-FFF2-40B4-BE49-F238E27FC236}">
                <a16:creationId xmlns:a16="http://schemas.microsoft.com/office/drawing/2014/main" id="{300A6DF5-1CE5-CC4F-616A-BA9100924021}"/>
              </a:ext>
            </a:extLst>
          </p:cNvPr>
          <p:cNvSpPr/>
          <p:nvPr/>
        </p:nvSpPr>
        <p:spPr>
          <a:xfrm>
            <a:off x="4932040" y="2086655"/>
            <a:ext cx="351870" cy="517673"/>
          </a:xfrm>
          <a:prstGeom prst="rect">
            <a:avLst/>
          </a:prstGeom>
          <a:solidFill>
            <a:srgbClr val="C0504D">
              <a:lumMod val="40000"/>
              <a:lumOff val="60000"/>
            </a:srgbClr>
          </a:solidFill>
          <a:ln w="9525" cap="flat" cmpd="sng" algn="ctr">
            <a:solidFill>
              <a:srgbClr val="C0504D"/>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8" name="テキスト ボックス 7">
            <a:extLst>
              <a:ext uri="{FF2B5EF4-FFF2-40B4-BE49-F238E27FC236}">
                <a16:creationId xmlns:a16="http://schemas.microsoft.com/office/drawing/2014/main" id="{2AA8D5DE-20D5-E5B5-43D4-75D2383AC610}"/>
              </a:ext>
            </a:extLst>
          </p:cNvPr>
          <p:cNvSpPr txBox="1"/>
          <p:nvPr/>
        </p:nvSpPr>
        <p:spPr>
          <a:xfrm>
            <a:off x="5283910" y="2144939"/>
            <a:ext cx="3142331"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Retransmission</a:t>
            </a:r>
            <a:endParaRPr kumimoji="1" lang="ja-JP" altLang="en-US" sz="1800" dirty="0">
              <a:solidFill>
                <a:prstClr val="black"/>
              </a:solidFill>
              <a:latin typeface="Times New Roman"/>
              <a:ea typeface="ＭＳ Ｐゴシック" panose="020B0600070205080204" pitchFamily="34" charset="-128"/>
            </a:endParaRPr>
          </a:p>
        </p:txBody>
      </p:sp>
      <p:pic>
        <p:nvPicPr>
          <p:cNvPr id="66" name="図 65">
            <a:extLst>
              <a:ext uri="{FF2B5EF4-FFF2-40B4-BE49-F238E27FC236}">
                <a16:creationId xmlns:a16="http://schemas.microsoft.com/office/drawing/2014/main" id="{0D611188-C001-2523-C441-7CAED98D5588}"/>
              </a:ext>
            </a:extLst>
          </p:cNvPr>
          <p:cNvPicPr>
            <a:picLocks noChangeAspect="1"/>
          </p:cNvPicPr>
          <p:nvPr/>
        </p:nvPicPr>
        <p:blipFill>
          <a:blip r:embed="rId2"/>
          <a:stretch>
            <a:fillRect/>
          </a:stretch>
        </p:blipFill>
        <p:spPr>
          <a:xfrm>
            <a:off x="476447" y="2794745"/>
            <a:ext cx="8191105" cy="2959897"/>
          </a:xfrm>
          <a:prstGeom prst="rect">
            <a:avLst/>
          </a:prstGeom>
        </p:spPr>
      </p:pic>
    </p:spTree>
    <p:extLst>
      <p:ext uri="{BB962C8B-B14F-4D97-AF65-F5344CB8AC3E}">
        <p14:creationId xmlns:p14="http://schemas.microsoft.com/office/powerpoint/2010/main" val="374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p:txBody>
          <a:bodyPr/>
          <a:lstStyle/>
          <a:p>
            <a:r>
              <a:rPr lang="en-US" altLang="ja-JP" sz="3200" dirty="0"/>
              <a:t>Evaluation on effect of BAN synchronization</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5" name="図 4">
            <a:extLst>
              <a:ext uri="{FF2B5EF4-FFF2-40B4-BE49-F238E27FC236}">
                <a16:creationId xmlns:a16="http://schemas.microsoft.com/office/drawing/2014/main" id="{0CD7C9D3-DAE7-9E9E-CED5-C8921DB4F702}"/>
              </a:ext>
            </a:extLst>
          </p:cNvPr>
          <p:cNvPicPr>
            <a:picLocks noChangeAspect="1"/>
          </p:cNvPicPr>
          <p:nvPr/>
        </p:nvPicPr>
        <p:blipFill>
          <a:blip r:embed="rId2"/>
          <a:stretch>
            <a:fillRect/>
          </a:stretch>
        </p:blipFill>
        <p:spPr>
          <a:xfrm>
            <a:off x="188002" y="2099716"/>
            <a:ext cx="8848494" cy="4107544"/>
          </a:xfrm>
          <a:prstGeom prst="rect">
            <a:avLst/>
          </a:prstGeom>
        </p:spPr>
      </p:pic>
    </p:spTree>
    <p:extLst>
      <p:ext uri="{BB962C8B-B14F-4D97-AF65-F5344CB8AC3E}">
        <p14:creationId xmlns:p14="http://schemas.microsoft.com/office/powerpoint/2010/main" val="360369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kumimoji="1" lang="en-US" altLang="ja-JP" dirty="0"/>
              <a:t>Simulation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mc:Choice xmlns:a14="http://schemas.microsoft.com/office/drawing/2010/main"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52368114"/>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Packet Error Rate (PER)</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kumimoji="1" lang="en-US" altLang="ja-JP" sz="1200" i="1" smtClean="0">
                                        <a:latin typeface="Cambria Math" panose="02040503050406030204" pitchFamily="18" charset="0"/>
                                        <a:cs typeface="Times New Roman" panose="02020603050405020304" pitchFamily="18" charset="0"/>
                                      </a:rPr>
                                    </m:ctrlPr>
                                  </m:sSupPr>
                                  <m:e>
                                    <m:r>
                                      <a:rPr kumimoji="1" lang="en-US" altLang="ja-JP" sz="1200" b="0" i="1" smtClean="0">
                                        <a:latin typeface="Cambria Math" panose="02040503050406030204" pitchFamily="18" charset="0"/>
                                        <a:cs typeface="Times New Roman" panose="02020603050405020304" pitchFamily="18" charset="0"/>
                                      </a:rPr>
                                      <m:t>10</m:t>
                                    </m:r>
                                  </m:e>
                                  <m:sup>
                                    <m:r>
                                      <a:rPr kumimoji="1" lang="en-US" altLang="ja-JP" sz="1200" b="0" i="1" smtClean="0">
                                        <a:latin typeface="Cambria Math" panose="02040503050406030204" pitchFamily="18" charset="0"/>
                                        <a:cs typeface="Times New Roman" panose="02020603050405020304" pitchFamily="18" charset="0"/>
                                      </a:rPr>
                                      <m:t>−3</m:t>
                                    </m:r>
                                  </m:sup>
                                </m:sSup>
                              </m:oMath>
                            </m:oMathPara>
                          </a14:m>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52368114"/>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Packet Error Rate (PER)</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endParaRPr lang="ja-JP"/>
                        </a:p>
                      </a:txBody>
                      <a:tcPr anchor="ctr">
                        <a:blipFill>
                          <a:blip r:embed="rId3"/>
                          <a:stretch>
                            <a:fillRect l="-523077" t="-4348" r="-2198" b="-891304"/>
                          </a:stretch>
                        </a:blipFill>
                      </a:tcP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328696-A79D-78E0-9B97-F48AEDF2E49E}"/>
              </a:ext>
            </a:extLst>
          </p:cNvPr>
          <p:cNvSpPr>
            <a:spLocks noGrp="1"/>
          </p:cNvSpPr>
          <p:nvPr>
            <p:ph type="title"/>
          </p:nvPr>
        </p:nvSpPr>
        <p:spPr/>
        <p:txBody>
          <a:bodyPr/>
          <a:lstStyle/>
          <a:p>
            <a:r>
              <a:rPr kumimoji="1" lang="en-US" altLang="ja-JP" dirty="0"/>
              <a:t>Throughput</a:t>
            </a:r>
            <a:r>
              <a:rPr lang="en-US" altLang="ja-JP" dirty="0"/>
              <a:t> performance</a:t>
            </a:r>
            <a:r>
              <a:rPr kumimoji="1" lang="en-US" altLang="ja-JP" dirty="0"/>
              <a:t> (CFP)</a:t>
            </a:r>
            <a:endParaRPr kumimoji="1" lang="ja-JP" altLang="en-US"/>
          </a:p>
        </p:txBody>
      </p:sp>
      <p:sp>
        <p:nvSpPr>
          <p:cNvPr id="4" name="スライド番号プレースホルダー 3">
            <a:extLst>
              <a:ext uri="{FF2B5EF4-FFF2-40B4-BE49-F238E27FC236}">
                <a16:creationId xmlns:a16="http://schemas.microsoft.com/office/drawing/2014/main" id="{DE74B9E6-C77B-33E6-1733-EE33114B31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8" name="図 7">
            <a:extLst>
              <a:ext uri="{FF2B5EF4-FFF2-40B4-BE49-F238E27FC236}">
                <a16:creationId xmlns:a16="http://schemas.microsoft.com/office/drawing/2014/main" id="{F0506B7F-6357-EF94-A462-9FBC65AD403C}"/>
              </a:ext>
            </a:extLst>
          </p:cNvPr>
          <p:cNvPicPr>
            <a:picLocks noChangeAspect="1"/>
          </p:cNvPicPr>
          <p:nvPr/>
        </p:nvPicPr>
        <p:blipFill>
          <a:blip r:embed="rId2"/>
          <a:stretch>
            <a:fillRect/>
          </a:stretch>
        </p:blipFill>
        <p:spPr>
          <a:xfrm>
            <a:off x="971600" y="2492896"/>
            <a:ext cx="7049109" cy="3805857"/>
          </a:xfrm>
          <a:prstGeom prst="rect">
            <a:avLst/>
          </a:prstGeom>
        </p:spPr>
      </p:pic>
      <p:sp>
        <p:nvSpPr>
          <p:cNvPr id="11" name="テキスト ボックス 10">
            <a:extLst>
              <a:ext uri="{FF2B5EF4-FFF2-40B4-BE49-F238E27FC236}">
                <a16:creationId xmlns:a16="http://schemas.microsoft.com/office/drawing/2014/main" id="{3BC9BAF1-B7DC-1EAE-E0F6-5540A7A007AF}"/>
              </a:ext>
            </a:extLst>
          </p:cNvPr>
          <p:cNvSpPr txBox="1"/>
          <p:nvPr/>
        </p:nvSpPr>
        <p:spPr>
          <a:xfrm>
            <a:off x="1445489" y="2278105"/>
            <a:ext cx="6582895"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srgbClr val="FF0000"/>
                </a:solidFill>
                <a:latin typeface="Times New Roman"/>
                <a:ea typeface="ＭＳ Ｐゴシック" panose="020B0600070205080204" pitchFamily="34" charset="-128"/>
              </a:rPr>
              <a:t>Red</a:t>
            </a:r>
            <a:r>
              <a:rPr kumimoji="1" lang="en-US" altLang="ja-JP" sz="1800" dirty="0">
                <a:solidFill>
                  <a:prstClr val="black"/>
                </a:solidFill>
                <a:latin typeface="Times New Roman"/>
                <a:ea typeface="ＭＳ Ｐゴシック" panose="020B0600070205080204" pitchFamily="34" charset="-128"/>
              </a:rPr>
              <a:t> : Synchronous BANs (Proposal), </a:t>
            </a:r>
            <a:r>
              <a:rPr kumimoji="1" lang="en-US" altLang="ja-JP" sz="1800" dirty="0">
                <a:solidFill>
                  <a:srgbClr val="4F81BD"/>
                </a:solidFill>
                <a:latin typeface="Times New Roman"/>
                <a:ea typeface="ＭＳ Ｐゴシック" panose="020B0600070205080204" pitchFamily="34" charset="-128"/>
              </a:rPr>
              <a:t>Blue</a:t>
            </a:r>
            <a:r>
              <a:rPr kumimoji="1" lang="en-US" altLang="ja-JP" sz="1800" dirty="0">
                <a:solidFill>
                  <a:prstClr val="black"/>
                </a:solidFill>
                <a:latin typeface="Times New Roman"/>
                <a:ea typeface="ＭＳ Ｐゴシック" panose="020B0600070205080204" pitchFamily="34" charset="-128"/>
              </a:rPr>
              <a:t> : Asynchronous BANs </a:t>
            </a:r>
            <a:endParaRPr kumimoji="1" lang="ja-JP" altLang="en-US" sz="1800" dirty="0">
              <a:solidFill>
                <a:prstClr val="black"/>
              </a:solidFill>
              <a:latin typeface="Times New Roman"/>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12" name="テキスト ボックス 11">
                <a:extLst>
                  <a:ext uri="{FF2B5EF4-FFF2-40B4-BE49-F238E27FC236}">
                    <a16:creationId xmlns:a16="http://schemas.microsoft.com/office/drawing/2014/main" id="{9BE68F6D-D61D-6F16-8807-D527C97A4B32}"/>
                  </a:ext>
                </a:extLst>
              </p:cNvPr>
              <p:cNvSpPr txBox="1"/>
              <p:nvPr/>
            </p:nvSpPr>
            <p:spPr>
              <a:xfrm>
                <a:off x="4859128" y="1624153"/>
                <a:ext cx="4360683"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Offered load (CAP) </a:t>
                </a:r>
                <a14:m>
                  <m:oMath xmlns:m="http://schemas.openxmlformats.org/officeDocument/2006/math">
                    <m:sSub>
                      <m:sSubPr>
                        <m:ctrlPr>
                          <a:rPr kumimoji="1" lang="en-US" altLang="ja-JP" sz="1800" i="1" dirty="0" smtClean="0">
                            <a:solidFill>
                              <a:prstClr val="black"/>
                            </a:solidFill>
                            <a:latin typeface="Cambria Math" panose="02040503050406030204" pitchFamily="18" charset="0"/>
                          </a:rPr>
                        </m:ctrlPr>
                      </m:sSubPr>
                      <m:e>
                        <m:r>
                          <a:rPr kumimoji="1" lang="en-US" altLang="ja-JP" sz="1800" i="1" dirty="0">
                            <a:solidFill>
                              <a:prstClr val="black"/>
                            </a:solidFill>
                            <a:latin typeface="Cambria Math" panose="02040503050406030204" pitchFamily="18" charset="0"/>
                          </a:rPr>
                          <m:t>𝜆</m:t>
                        </m:r>
                      </m:e>
                      <m:sub>
                        <m:r>
                          <a:rPr kumimoji="1" lang="en-US" altLang="ja-JP" sz="1800" i="1" dirty="0" smtClean="0">
                            <a:solidFill>
                              <a:prstClr val="black"/>
                            </a:solidFill>
                            <a:latin typeface="Cambria Math" panose="02040503050406030204" pitchFamily="18" charset="0"/>
                          </a:rPr>
                          <m:t>𝐶𝐴</m:t>
                        </m:r>
                      </m:sub>
                    </m:sSub>
                  </m:oMath>
                </a14:m>
                <a:r>
                  <a:rPr kumimoji="1" lang="en-US" altLang="ja-JP" sz="1800" dirty="0">
                    <a:solidFill>
                      <a:prstClr val="black"/>
                    </a:solidFill>
                    <a:latin typeface="Times New Roman"/>
                    <a:ea typeface="ＭＳ Ｐゴシック" panose="020B0600070205080204" pitchFamily="34" charset="-128"/>
                  </a:rPr>
                  <a:t> = 1000 packet/sec </a:t>
                </a:r>
              </a:p>
            </p:txBody>
          </p:sp>
        </mc:Choice>
        <mc:Fallback>
          <p:sp>
            <p:nvSpPr>
              <p:cNvPr id="12" name="テキスト ボックス 11">
                <a:extLst>
                  <a:ext uri="{FF2B5EF4-FFF2-40B4-BE49-F238E27FC236}">
                    <a16:creationId xmlns:a16="http://schemas.microsoft.com/office/drawing/2014/main" id="{9BE68F6D-D61D-6F16-8807-D527C97A4B32}"/>
                  </a:ext>
                </a:extLst>
              </p:cNvPr>
              <p:cNvSpPr txBox="1">
                <a:spLocks noRot="1" noChangeAspect="1" noMove="1" noResize="1" noEditPoints="1" noAdjustHandles="1" noChangeArrowheads="1" noChangeShapeType="1" noTextEdit="1"/>
              </p:cNvSpPr>
              <p:nvPr/>
            </p:nvSpPr>
            <p:spPr>
              <a:xfrm>
                <a:off x="4859128" y="1624153"/>
                <a:ext cx="4360683" cy="369332"/>
              </a:xfrm>
              <a:prstGeom prst="rect">
                <a:avLst/>
              </a:prstGeom>
              <a:blipFill>
                <a:blip r:embed="rId3"/>
                <a:stretch>
                  <a:fillRect l="-1163" t="-6667" b="-2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0114867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1743</TotalTime>
  <Words>877</Words>
  <Application>Microsoft Macintosh PowerPoint</Application>
  <PresentationFormat>画面に合わせる (4:3)</PresentationFormat>
  <Paragraphs>120</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Arial</vt:lpstr>
      <vt:lpstr>Calibri</vt:lpstr>
      <vt:lpstr>Cambria Math</vt:lpstr>
      <vt:lpstr>Times New Roman</vt:lpstr>
      <vt:lpstr>Office テーマ</vt:lpstr>
      <vt:lpstr>PowerPoint プレゼンテーション</vt:lpstr>
      <vt:lpstr>Preliminary MAC Simulation Results for the Nagoya Institute of Technology and YRP-IAI Proposal</vt:lpstr>
      <vt:lpstr>Introduction</vt:lpstr>
      <vt:lpstr>Super frame structure (D-Channel)</vt:lpstr>
      <vt:lpstr>Packet transmission  in contention free period (CFP)</vt:lpstr>
      <vt:lpstr>Packet transmission in contention access period (CAP) </vt:lpstr>
      <vt:lpstr>Evaluation on effect of BAN synchronization</vt:lpstr>
      <vt:lpstr>Simulation parameters</vt:lpstr>
      <vt:lpstr>Throughput performance (CFP)</vt:lpstr>
      <vt:lpstr>Transmission delay (CFP)</vt:lpstr>
      <vt:lpstr>Throughput performance (CAP)</vt:lpstr>
      <vt:lpstr>Transmission delay (CAP)</vt:lpstr>
      <vt:lpstr>Effect of maximum number of retransmissions (CFP)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293</cp:revision>
  <cp:lastPrinted>1998-02-10T13:28:06Z</cp:lastPrinted>
  <dcterms:created xsi:type="dcterms:W3CDTF">2022-07-12T12:04:50Z</dcterms:created>
  <dcterms:modified xsi:type="dcterms:W3CDTF">2023-01-19T14:52:57Z</dcterms:modified>
</cp:coreProperties>
</file>