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3"/>
  </p:notesMasterIdLst>
  <p:handoutMasterIdLst>
    <p:handoutMasterId r:id="rId14"/>
  </p:handoutMasterIdLst>
  <p:sldIdLst>
    <p:sldId id="259" r:id="rId2"/>
    <p:sldId id="258" r:id="rId3"/>
    <p:sldId id="271" r:id="rId4"/>
    <p:sldId id="318" r:id="rId5"/>
    <p:sldId id="320" r:id="rId6"/>
    <p:sldId id="324" r:id="rId7"/>
    <p:sldId id="314" r:id="rId8"/>
    <p:sldId id="322" r:id="rId9"/>
    <p:sldId id="323" r:id="rId10"/>
    <p:sldId id="300" r:id="rId11"/>
    <p:sldId id="301" r:id="rId12"/>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521415D9-36F7-43E2-AB2F-B90AF26B5E84}">
      <p14:sectionLst xmlns:p14="http://schemas.microsoft.com/office/powerpoint/2010/main">
        <p14:section name="Default Section" id="{7E052D4A-65DA-5641-86F0-BC11FF811F4C}">
          <p14:sldIdLst>
            <p14:sldId id="259"/>
            <p14:sldId id="258"/>
            <p14:sldId id="271"/>
            <p14:sldId id="318"/>
            <p14:sldId id="320"/>
            <p14:sldId id="324"/>
            <p14:sldId id="314"/>
            <p14:sldId id="322"/>
            <p14:sldId id="323"/>
            <p14:sldId id="300"/>
            <p14:sldId id="301"/>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A8398CAF-13C3-92FA-FEE6-F473351F0454}" name="Robert Golshan" initials="" userId="S::rgolshan@apple.com::5ff815de-8f29-4282-b1e1-6ebaf4d1f08f" providerId="AD"/>
  <p188:author id="{7B7181B9-84A8-DDA6-ADBD-47AA4D788E10}" name="Alexander Krebs" initials="AK" userId="S::a_krebs@apple.com::f8a49c0f-11ff-450e-9187-1cd14508a1ae" providerId="AD"/>
</p188: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314"/>
    <p:restoredTop sz="95915"/>
  </p:normalViewPr>
  <p:slideViewPr>
    <p:cSldViewPr>
      <p:cViewPr varScale="1">
        <p:scale>
          <a:sx n="155" d="100"/>
          <a:sy n="155" d="100"/>
        </p:scale>
        <p:origin x="648" y="184"/>
      </p:cViewPr>
      <p:guideLst>
        <p:guide orient="horz" pos="2160"/>
        <p:guide pos="2880"/>
      </p:guideLst>
    </p:cSldViewPr>
  </p:slideViewPr>
  <p:notesTextViewPr>
    <p:cViewPr>
      <p:scale>
        <a:sx n="1" d="1"/>
        <a:sy n="1" d="1"/>
      </p:scale>
      <p:origin x="0" y="0"/>
    </p:cViewPr>
  </p:notesTextViewPr>
  <p:notesViewPr>
    <p:cSldViewPr>
      <p:cViewPr varScale="1">
        <p:scale>
          <a:sx n="85" d="100"/>
          <a:sy n="85" d="100"/>
        </p:scale>
        <p:origin x="3912" y="1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8/10/relationships/authors" Targe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5922C2AB-4AC9-824D-A45B-50EB04AF2BC9}"/>
              </a:ext>
            </a:extLst>
          </p:cNvPr>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802.15-&lt;15-22-0064-00-04ab&gt;</a:t>
            </a:r>
          </a:p>
        </p:txBody>
      </p:sp>
      <p:sp>
        <p:nvSpPr>
          <p:cNvPr id="3075" name="Rectangle 3">
            <a:extLst>
              <a:ext uri="{FF2B5EF4-FFF2-40B4-BE49-F238E27FC236}">
                <a16:creationId xmlns:a16="http://schemas.microsoft.com/office/drawing/2014/main" id="{E08EBB9C-95DF-F84D-9225-25CB813E3976}"/>
              </a:ext>
            </a:extLst>
          </p:cNvPr>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a:extLst>
              <a:ext uri="{FF2B5EF4-FFF2-40B4-BE49-F238E27FC236}">
                <a16:creationId xmlns:a16="http://schemas.microsoft.com/office/drawing/2014/main" id="{BA81207C-BBAC-7248-BAD7-A9502CDC7126}"/>
              </a:ext>
            </a:extLst>
          </p:cNvPr>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a:extLst>
              <a:ext uri="{FF2B5EF4-FFF2-40B4-BE49-F238E27FC236}">
                <a16:creationId xmlns:a16="http://schemas.microsoft.com/office/drawing/2014/main" id="{83E08450-A247-494D-BD1B-24D45AD06C29}"/>
              </a:ext>
            </a:extLst>
          </p:cNvPr>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78AFD5B0-E215-4D4A-A87D-809E0C7B938D}" type="slidenum">
              <a:rPr lang="en-US" altLang="en-US"/>
              <a:pPr/>
              <a:t>‹#›</a:t>
            </a:fld>
            <a:endParaRPr lang="en-US" altLang="en-US"/>
          </a:p>
        </p:txBody>
      </p:sp>
      <p:sp>
        <p:nvSpPr>
          <p:cNvPr id="3078" name="Line 6">
            <a:extLst>
              <a:ext uri="{FF2B5EF4-FFF2-40B4-BE49-F238E27FC236}">
                <a16:creationId xmlns:a16="http://schemas.microsoft.com/office/drawing/2014/main" id="{7EF95304-BDC6-DD48-B8C8-71ECA11D1225}"/>
              </a:ext>
            </a:extLst>
          </p:cNvPr>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a:extLst>
              <a:ext uri="{FF2B5EF4-FFF2-40B4-BE49-F238E27FC236}">
                <a16:creationId xmlns:a16="http://schemas.microsoft.com/office/drawing/2014/main" id="{113A101C-71D7-D94E-9C10-0023E4426900}"/>
              </a:ext>
            </a:extLst>
          </p:cNvPr>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dirty="0"/>
              <a:t>Submission</a:t>
            </a:r>
          </a:p>
        </p:txBody>
      </p:sp>
      <p:sp>
        <p:nvSpPr>
          <p:cNvPr id="3080" name="Line 8">
            <a:extLst>
              <a:ext uri="{FF2B5EF4-FFF2-40B4-BE49-F238E27FC236}">
                <a16:creationId xmlns:a16="http://schemas.microsoft.com/office/drawing/2014/main" id="{40BAF072-79A2-824A-B60F-440BF9B8D257}"/>
              </a:ext>
            </a:extLst>
          </p:cNvPr>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ED5E113B-6111-7C4F-9622-9CB2DCB8F143}"/>
              </a:ext>
            </a:extLst>
          </p:cNvPr>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802.15-&lt;15-22-0064-00-04ab&gt;</a:t>
            </a:r>
          </a:p>
        </p:txBody>
      </p:sp>
      <p:sp>
        <p:nvSpPr>
          <p:cNvPr id="2051" name="Rectangle 3">
            <a:extLst>
              <a:ext uri="{FF2B5EF4-FFF2-40B4-BE49-F238E27FC236}">
                <a16:creationId xmlns:a16="http://schemas.microsoft.com/office/drawing/2014/main" id="{C53E6873-DBEE-E34D-A628-6D34CDA6E565}"/>
              </a:ext>
            </a:extLst>
          </p:cNvPr>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a:extLst>
              <a:ext uri="{FF2B5EF4-FFF2-40B4-BE49-F238E27FC236}">
                <a16:creationId xmlns:a16="http://schemas.microsoft.com/office/drawing/2014/main" id="{7E893918-BD46-E948-B9D2-0EFF065E884F}"/>
              </a:ext>
            </a:extLst>
          </p:cNvPr>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a:extLst>
              <a:ext uri="{FF2B5EF4-FFF2-40B4-BE49-F238E27FC236}">
                <a16:creationId xmlns:a16="http://schemas.microsoft.com/office/drawing/2014/main" id="{35D405D2-C9DB-D844-B07C-E487783517E8}"/>
              </a:ext>
            </a:extLst>
          </p:cNvPr>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a:extLst>
              <a:ext uri="{FF2B5EF4-FFF2-40B4-BE49-F238E27FC236}">
                <a16:creationId xmlns:a16="http://schemas.microsoft.com/office/drawing/2014/main" id="{DD30C3BD-59AF-5B4B-8845-3507468E069F}"/>
              </a:ext>
            </a:extLst>
          </p:cNvPr>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a:extLst>
              <a:ext uri="{FF2B5EF4-FFF2-40B4-BE49-F238E27FC236}">
                <a16:creationId xmlns:a16="http://schemas.microsoft.com/office/drawing/2014/main" id="{036C5AB3-73CE-3E40-B9C2-8700AA83B79F}"/>
              </a:ext>
            </a:extLst>
          </p:cNvPr>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7F27CDF5-B92C-6C40-A902-5EE8CAB1D457}" type="slidenum">
              <a:rPr lang="en-US" altLang="en-US"/>
              <a:pPr/>
              <a:t>‹#›</a:t>
            </a:fld>
            <a:endParaRPr lang="en-US" altLang="en-US"/>
          </a:p>
        </p:txBody>
      </p:sp>
      <p:sp>
        <p:nvSpPr>
          <p:cNvPr id="2056" name="Rectangle 8">
            <a:extLst>
              <a:ext uri="{FF2B5EF4-FFF2-40B4-BE49-F238E27FC236}">
                <a16:creationId xmlns:a16="http://schemas.microsoft.com/office/drawing/2014/main" id="{FBE34519-D350-FC4B-B6BA-F7B6A8C0E84D}"/>
              </a:ext>
            </a:extLst>
          </p:cNvPr>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a:extLst>
              <a:ext uri="{FF2B5EF4-FFF2-40B4-BE49-F238E27FC236}">
                <a16:creationId xmlns:a16="http://schemas.microsoft.com/office/drawing/2014/main" id="{D49E69D7-E1AD-A549-BFAF-A2BE7733B977}"/>
              </a:ext>
            </a:extLst>
          </p:cNvPr>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a:extLst>
              <a:ext uri="{FF2B5EF4-FFF2-40B4-BE49-F238E27FC236}">
                <a16:creationId xmlns:a16="http://schemas.microsoft.com/office/drawing/2014/main" id="{86AEDB70-C875-3841-B5AC-241C61D2498C}"/>
              </a:ext>
            </a:extLst>
          </p:cNvPr>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26B557-C64A-AC45-B486-97CB45B7EC67}"/>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DB8B72A-8C94-3342-B36B-ADC54A58E0F7}"/>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D5D8A7A-5251-7345-B20D-9908F6391B89}"/>
              </a:ext>
            </a:extLst>
          </p:cNvPr>
          <p:cNvSpPr>
            <a:spLocks noGrp="1"/>
          </p:cNvSpPr>
          <p:nvPr>
            <p:ph type="dt" sz="half" idx="10"/>
          </p:nvPr>
        </p:nvSpPr>
        <p:spPr/>
        <p:txBody>
          <a:bodyPr/>
          <a:lstStyle>
            <a:lvl1pPr>
              <a:defRPr/>
            </a:lvl1pPr>
          </a:lstStyle>
          <a:p>
            <a:r>
              <a:rPr lang="de-DE" altLang="en-US"/>
              <a:t>Jan 2023</a:t>
            </a:r>
            <a:endParaRPr lang="en-US" altLang="en-US" dirty="0"/>
          </a:p>
        </p:txBody>
      </p:sp>
      <p:sp>
        <p:nvSpPr>
          <p:cNvPr id="5" name="Footer Placeholder 4">
            <a:extLst>
              <a:ext uri="{FF2B5EF4-FFF2-40B4-BE49-F238E27FC236}">
                <a16:creationId xmlns:a16="http://schemas.microsoft.com/office/drawing/2014/main" id="{52EA886B-BDBA-D942-8C51-972D4E926460}"/>
              </a:ext>
            </a:extLst>
          </p:cNvPr>
          <p:cNvSpPr>
            <a:spLocks noGrp="1"/>
          </p:cNvSpPr>
          <p:nvPr>
            <p:ph type="ftr" sz="quarter" idx="11"/>
          </p:nvPr>
        </p:nvSpPr>
        <p:spPr/>
        <p:txBody>
          <a:bodyPr/>
          <a:lstStyle>
            <a:lvl1pPr>
              <a:defRPr/>
            </a:lvl1pPr>
          </a:lstStyle>
          <a:p>
            <a:r>
              <a:rPr lang="en-US" altLang="en-US"/>
              <a:t>Krebs et al. (Apple)</a:t>
            </a:r>
            <a:endParaRPr lang="en-US" altLang="en-US" dirty="0"/>
          </a:p>
        </p:txBody>
      </p:sp>
      <p:sp>
        <p:nvSpPr>
          <p:cNvPr id="6" name="Slide Number Placeholder 5">
            <a:extLst>
              <a:ext uri="{FF2B5EF4-FFF2-40B4-BE49-F238E27FC236}">
                <a16:creationId xmlns:a16="http://schemas.microsoft.com/office/drawing/2014/main" id="{ACD05388-353A-D441-BD7C-668C2B19D81B}"/>
              </a:ext>
            </a:extLst>
          </p:cNvPr>
          <p:cNvSpPr>
            <a:spLocks noGrp="1"/>
          </p:cNvSpPr>
          <p:nvPr>
            <p:ph type="sldNum" sz="quarter" idx="12"/>
          </p:nvPr>
        </p:nvSpPr>
        <p:spPr/>
        <p:txBody>
          <a:bodyPr/>
          <a:lstStyle>
            <a:lvl1pPr>
              <a:defRPr/>
            </a:lvl1pPr>
          </a:lstStyle>
          <a:p>
            <a:r>
              <a:rPr lang="en-US" altLang="en-US"/>
              <a:t>Slide </a:t>
            </a:r>
            <a:fld id="{96EDDC46-E58E-0248-8CAF-96DF08F8D1CD}" type="slidenum">
              <a:rPr lang="en-US" altLang="en-US"/>
              <a:pPr/>
              <a:t>‹#›</a:t>
            </a:fld>
            <a:endParaRPr lang="en-US" altLang="en-US"/>
          </a:p>
        </p:txBody>
      </p:sp>
    </p:spTree>
    <p:extLst>
      <p:ext uri="{BB962C8B-B14F-4D97-AF65-F5344CB8AC3E}">
        <p14:creationId xmlns:p14="http://schemas.microsoft.com/office/powerpoint/2010/main" val="38150498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5D3146-BDE0-DE46-8065-5931B8D6B5A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260C85D-B9B5-2241-B12E-D33CE336632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126BB63-BC75-CD4F-B133-44784E43CF60}"/>
              </a:ext>
            </a:extLst>
          </p:cNvPr>
          <p:cNvSpPr>
            <a:spLocks noGrp="1"/>
          </p:cNvSpPr>
          <p:nvPr>
            <p:ph type="dt" sz="half" idx="10"/>
          </p:nvPr>
        </p:nvSpPr>
        <p:spPr/>
        <p:txBody>
          <a:bodyPr/>
          <a:lstStyle>
            <a:lvl1pPr>
              <a:defRPr/>
            </a:lvl1pPr>
          </a:lstStyle>
          <a:p>
            <a:r>
              <a:rPr lang="de-DE" altLang="en-US"/>
              <a:t>Jan 2023</a:t>
            </a:r>
            <a:endParaRPr lang="en-US" altLang="en-US" dirty="0"/>
          </a:p>
        </p:txBody>
      </p:sp>
      <p:sp>
        <p:nvSpPr>
          <p:cNvPr id="5" name="Footer Placeholder 4">
            <a:extLst>
              <a:ext uri="{FF2B5EF4-FFF2-40B4-BE49-F238E27FC236}">
                <a16:creationId xmlns:a16="http://schemas.microsoft.com/office/drawing/2014/main" id="{7C1C4B96-1877-6945-9A23-23412CE20695}"/>
              </a:ext>
            </a:extLst>
          </p:cNvPr>
          <p:cNvSpPr>
            <a:spLocks noGrp="1"/>
          </p:cNvSpPr>
          <p:nvPr>
            <p:ph type="ftr" sz="quarter" idx="11"/>
          </p:nvPr>
        </p:nvSpPr>
        <p:spPr/>
        <p:txBody>
          <a:bodyPr/>
          <a:lstStyle>
            <a:lvl1pPr>
              <a:defRPr/>
            </a:lvl1pPr>
          </a:lstStyle>
          <a:p>
            <a:r>
              <a:rPr lang="en-US" altLang="en-US"/>
              <a:t>Krebs et al. (Apple)</a:t>
            </a:r>
            <a:endParaRPr lang="en-US" altLang="en-US" dirty="0"/>
          </a:p>
        </p:txBody>
      </p:sp>
      <p:sp>
        <p:nvSpPr>
          <p:cNvPr id="6" name="Slide Number Placeholder 5">
            <a:extLst>
              <a:ext uri="{FF2B5EF4-FFF2-40B4-BE49-F238E27FC236}">
                <a16:creationId xmlns:a16="http://schemas.microsoft.com/office/drawing/2014/main" id="{83871C01-01BA-1342-B01E-C5EFE63E18FF}"/>
              </a:ext>
            </a:extLst>
          </p:cNvPr>
          <p:cNvSpPr>
            <a:spLocks noGrp="1"/>
          </p:cNvSpPr>
          <p:nvPr>
            <p:ph type="sldNum" sz="quarter" idx="12"/>
          </p:nvPr>
        </p:nvSpPr>
        <p:spPr/>
        <p:txBody>
          <a:bodyPr/>
          <a:lstStyle>
            <a:lvl1pPr>
              <a:defRPr/>
            </a:lvl1pPr>
          </a:lstStyle>
          <a:p>
            <a:r>
              <a:rPr lang="en-US" altLang="en-US"/>
              <a:t>Slide </a:t>
            </a:r>
            <a:fld id="{A622640C-26C0-B64B-992C-7F0921EFB056}" type="slidenum">
              <a:rPr lang="en-US" altLang="en-US"/>
              <a:pPr/>
              <a:t>‹#›</a:t>
            </a:fld>
            <a:endParaRPr lang="en-US" altLang="en-US"/>
          </a:p>
        </p:txBody>
      </p:sp>
    </p:spTree>
    <p:extLst>
      <p:ext uri="{BB962C8B-B14F-4D97-AF65-F5344CB8AC3E}">
        <p14:creationId xmlns:p14="http://schemas.microsoft.com/office/powerpoint/2010/main" val="34421754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Vertical Title and Text">
    <p:spTree>
      <p:nvGrpSpPr>
        <p:cNvPr id="1" name=""/>
        <p:cNvGrpSpPr/>
        <p:nvPr/>
      </p:nvGrpSpPr>
      <p:grpSpPr>
        <a:xfrm>
          <a:off x="0" y="0"/>
          <a:ext cx="0" cy="0"/>
          <a:chOff x="0" y="0"/>
          <a:chExt cx="0" cy="0"/>
        </a:xfrm>
      </p:grpSpPr>
      <p:sp>
        <p:nvSpPr>
          <p:cNvPr id="3" name="Vertical Text Placeholder 2">
            <a:extLst>
              <a:ext uri="{FF2B5EF4-FFF2-40B4-BE49-F238E27FC236}">
                <a16:creationId xmlns:a16="http://schemas.microsoft.com/office/drawing/2014/main" id="{ADE19C8E-11B3-6445-B2FB-59E8421A9081}"/>
              </a:ext>
            </a:extLst>
          </p:cNvPr>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4731E10-477C-5448-817A-FAD1B61C0C4F}"/>
              </a:ext>
            </a:extLst>
          </p:cNvPr>
          <p:cNvSpPr>
            <a:spLocks noGrp="1"/>
          </p:cNvSpPr>
          <p:nvPr>
            <p:ph type="dt" sz="half" idx="10"/>
          </p:nvPr>
        </p:nvSpPr>
        <p:spPr>
          <a:xfrm>
            <a:off x="685800" y="378281"/>
            <a:ext cx="1600200" cy="215444"/>
          </a:xfrm>
        </p:spPr>
        <p:txBody>
          <a:bodyPr/>
          <a:lstStyle>
            <a:lvl1pPr>
              <a:defRPr/>
            </a:lvl1pPr>
          </a:lstStyle>
          <a:p>
            <a:r>
              <a:rPr lang="de-DE" altLang="en-US"/>
              <a:t>Jan 2023</a:t>
            </a:r>
            <a:endParaRPr lang="en-US" altLang="en-US" dirty="0"/>
          </a:p>
        </p:txBody>
      </p:sp>
      <p:sp>
        <p:nvSpPr>
          <p:cNvPr id="5" name="Footer Placeholder 4">
            <a:extLst>
              <a:ext uri="{FF2B5EF4-FFF2-40B4-BE49-F238E27FC236}">
                <a16:creationId xmlns:a16="http://schemas.microsoft.com/office/drawing/2014/main" id="{DE13F5C4-62D8-1F48-929D-8089C19311B1}"/>
              </a:ext>
            </a:extLst>
          </p:cNvPr>
          <p:cNvSpPr>
            <a:spLocks noGrp="1"/>
          </p:cNvSpPr>
          <p:nvPr>
            <p:ph type="ftr" sz="quarter" idx="11"/>
          </p:nvPr>
        </p:nvSpPr>
        <p:spPr/>
        <p:txBody>
          <a:bodyPr/>
          <a:lstStyle>
            <a:lvl1pPr>
              <a:defRPr/>
            </a:lvl1pPr>
          </a:lstStyle>
          <a:p>
            <a:r>
              <a:rPr lang="en-US" altLang="en-US"/>
              <a:t>Krebs et al. (Apple)</a:t>
            </a:r>
            <a:endParaRPr lang="en-US" altLang="en-US" dirty="0"/>
          </a:p>
        </p:txBody>
      </p:sp>
      <p:sp>
        <p:nvSpPr>
          <p:cNvPr id="6" name="Slide Number Placeholder 5">
            <a:extLst>
              <a:ext uri="{FF2B5EF4-FFF2-40B4-BE49-F238E27FC236}">
                <a16:creationId xmlns:a16="http://schemas.microsoft.com/office/drawing/2014/main" id="{5DECEF57-5D92-8745-AD87-76A6E0758B45}"/>
              </a:ext>
            </a:extLst>
          </p:cNvPr>
          <p:cNvSpPr>
            <a:spLocks noGrp="1"/>
          </p:cNvSpPr>
          <p:nvPr>
            <p:ph type="sldNum" sz="quarter" idx="12"/>
          </p:nvPr>
        </p:nvSpPr>
        <p:spPr/>
        <p:txBody>
          <a:bodyPr/>
          <a:lstStyle>
            <a:lvl1pPr>
              <a:defRPr/>
            </a:lvl1pPr>
          </a:lstStyle>
          <a:p>
            <a:r>
              <a:rPr lang="en-US" altLang="en-US"/>
              <a:t>Slide </a:t>
            </a:r>
            <a:fld id="{6CB914C0-33B1-C140-8CAF-EF8A52E689BE}" type="slidenum">
              <a:rPr lang="en-US" altLang="en-US"/>
              <a:pPr/>
              <a:t>‹#›</a:t>
            </a:fld>
            <a:endParaRPr lang="en-US" altLang="en-US"/>
          </a:p>
        </p:txBody>
      </p:sp>
    </p:spTree>
    <p:extLst>
      <p:ext uri="{BB962C8B-B14F-4D97-AF65-F5344CB8AC3E}">
        <p14:creationId xmlns:p14="http://schemas.microsoft.com/office/powerpoint/2010/main" val="11556441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536465-152E-3B42-9625-7BAAFDCAF856}"/>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A1A23240-305A-7D44-BD72-8AC798B36E9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804BF1C-A555-2B4A-9490-EEEF5706705D}"/>
              </a:ext>
            </a:extLst>
          </p:cNvPr>
          <p:cNvSpPr>
            <a:spLocks noGrp="1"/>
          </p:cNvSpPr>
          <p:nvPr>
            <p:ph type="dt" sz="half" idx="10"/>
          </p:nvPr>
        </p:nvSpPr>
        <p:spPr>
          <a:xfrm>
            <a:off x="685800" y="378281"/>
            <a:ext cx="1600200" cy="215444"/>
          </a:xfrm>
        </p:spPr>
        <p:txBody>
          <a:bodyPr/>
          <a:lstStyle>
            <a:lvl1pPr>
              <a:defRPr/>
            </a:lvl1pPr>
          </a:lstStyle>
          <a:p>
            <a:r>
              <a:rPr lang="de-DE" altLang="en-US"/>
              <a:t>Jan 2023</a:t>
            </a:r>
            <a:endParaRPr lang="en-US" altLang="en-US" dirty="0"/>
          </a:p>
        </p:txBody>
      </p:sp>
      <p:sp>
        <p:nvSpPr>
          <p:cNvPr id="5" name="Footer Placeholder 4">
            <a:extLst>
              <a:ext uri="{FF2B5EF4-FFF2-40B4-BE49-F238E27FC236}">
                <a16:creationId xmlns:a16="http://schemas.microsoft.com/office/drawing/2014/main" id="{E68673D0-ABED-4649-AEBC-82D582925FB0}"/>
              </a:ext>
            </a:extLst>
          </p:cNvPr>
          <p:cNvSpPr>
            <a:spLocks noGrp="1"/>
          </p:cNvSpPr>
          <p:nvPr>
            <p:ph type="ftr" sz="quarter" idx="11"/>
          </p:nvPr>
        </p:nvSpPr>
        <p:spPr/>
        <p:txBody>
          <a:bodyPr/>
          <a:lstStyle>
            <a:lvl1pPr>
              <a:defRPr/>
            </a:lvl1pPr>
          </a:lstStyle>
          <a:p>
            <a:r>
              <a:rPr lang="en-US" altLang="en-US"/>
              <a:t>Krebs et al. (Apple)</a:t>
            </a:r>
            <a:endParaRPr lang="en-US" altLang="en-US" dirty="0"/>
          </a:p>
        </p:txBody>
      </p:sp>
      <p:sp>
        <p:nvSpPr>
          <p:cNvPr id="6" name="Slide Number Placeholder 5">
            <a:extLst>
              <a:ext uri="{FF2B5EF4-FFF2-40B4-BE49-F238E27FC236}">
                <a16:creationId xmlns:a16="http://schemas.microsoft.com/office/drawing/2014/main" id="{A6151E9C-D999-5F4A-9A45-F327ED1A46AA}"/>
              </a:ext>
            </a:extLst>
          </p:cNvPr>
          <p:cNvSpPr>
            <a:spLocks noGrp="1"/>
          </p:cNvSpPr>
          <p:nvPr>
            <p:ph type="sldNum" sz="quarter" idx="12"/>
          </p:nvPr>
        </p:nvSpPr>
        <p:spPr/>
        <p:txBody>
          <a:bodyPr/>
          <a:lstStyle>
            <a:lvl1pPr>
              <a:defRPr/>
            </a:lvl1pPr>
          </a:lstStyle>
          <a:p>
            <a:r>
              <a:rPr lang="en-US" altLang="en-US"/>
              <a:t>Slide </a:t>
            </a:r>
            <a:fld id="{402C19D2-AFCD-5441-8B74-E6F734CFFA69}" type="slidenum">
              <a:rPr lang="en-US" altLang="en-US"/>
              <a:pPr/>
              <a:t>‹#›</a:t>
            </a:fld>
            <a:endParaRPr lang="en-US" altLang="en-US"/>
          </a:p>
        </p:txBody>
      </p:sp>
    </p:spTree>
    <p:extLst>
      <p:ext uri="{BB962C8B-B14F-4D97-AF65-F5344CB8AC3E}">
        <p14:creationId xmlns:p14="http://schemas.microsoft.com/office/powerpoint/2010/main" val="20643554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78CC6E-600A-4E48-9E57-2640962CA6EF}"/>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959538D-B2E5-A945-9929-87B8B2464BF8}"/>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a:extLst>
              <a:ext uri="{FF2B5EF4-FFF2-40B4-BE49-F238E27FC236}">
                <a16:creationId xmlns:a16="http://schemas.microsoft.com/office/drawing/2014/main" id="{66138FFA-EC09-224A-9E3B-105E7E9700D7}"/>
              </a:ext>
            </a:extLst>
          </p:cNvPr>
          <p:cNvSpPr>
            <a:spLocks noGrp="1"/>
          </p:cNvSpPr>
          <p:nvPr>
            <p:ph type="dt" sz="half" idx="10"/>
          </p:nvPr>
        </p:nvSpPr>
        <p:spPr/>
        <p:txBody>
          <a:bodyPr/>
          <a:lstStyle>
            <a:lvl1pPr>
              <a:defRPr/>
            </a:lvl1pPr>
          </a:lstStyle>
          <a:p>
            <a:r>
              <a:rPr lang="de-DE" altLang="en-US"/>
              <a:t>Jan 2023</a:t>
            </a:r>
            <a:endParaRPr lang="en-US" altLang="en-US" dirty="0"/>
          </a:p>
        </p:txBody>
      </p:sp>
      <p:sp>
        <p:nvSpPr>
          <p:cNvPr id="5" name="Footer Placeholder 4">
            <a:extLst>
              <a:ext uri="{FF2B5EF4-FFF2-40B4-BE49-F238E27FC236}">
                <a16:creationId xmlns:a16="http://schemas.microsoft.com/office/drawing/2014/main" id="{0CDAE072-0686-F34F-854D-7B3C2B69CA6B}"/>
              </a:ext>
            </a:extLst>
          </p:cNvPr>
          <p:cNvSpPr>
            <a:spLocks noGrp="1"/>
          </p:cNvSpPr>
          <p:nvPr>
            <p:ph type="ftr" sz="quarter" idx="11"/>
          </p:nvPr>
        </p:nvSpPr>
        <p:spPr/>
        <p:txBody>
          <a:bodyPr/>
          <a:lstStyle>
            <a:lvl1pPr>
              <a:defRPr/>
            </a:lvl1pPr>
          </a:lstStyle>
          <a:p>
            <a:r>
              <a:rPr lang="en-US" altLang="en-US"/>
              <a:t>Krebs et al. (Apple)</a:t>
            </a:r>
            <a:endParaRPr lang="en-US" altLang="en-US" dirty="0"/>
          </a:p>
        </p:txBody>
      </p:sp>
      <p:sp>
        <p:nvSpPr>
          <p:cNvPr id="6" name="Slide Number Placeholder 5">
            <a:extLst>
              <a:ext uri="{FF2B5EF4-FFF2-40B4-BE49-F238E27FC236}">
                <a16:creationId xmlns:a16="http://schemas.microsoft.com/office/drawing/2014/main" id="{55603578-424E-1240-93F9-4A97F119DD76}"/>
              </a:ext>
            </a:extLst>
          </p:cNvPr>
          <p:cNvSpPr>
            <a:spLocks noGrp="1"/>
          </p:cNvSpPr>
          <p:nvPr>
            <p:ph type="sldNum" sz="quarter" idx="12"/>
          </p:nvPr>
        </p:nvSpPr>
        <p:spPr/>
        <p:txBody>
          <a:bodyPr/>
          <a:lstStyle>
            <a:lvl1pPr>
              <a:defRPr/>
            </a:lvl1pPr>
          </a:lstStyle>
          <a:p>
            <a:r>
              <a:rPr lang="en-US" altLang="en-US"/>
              <a:t>Slide </a:t>
            </a:r>
            <a:fld id="{803D2693-486B-CF43-97CA-1505E804D4FA}" type="slidenum">
              <a:rPr lang="en-US" altLang="en-US"/>
              <a:pPr/>
              <a:t>‹#›</a:t>
            </a:fld>
            <a:endParaRPr lang="en-US" altLang="en-US"/>
          </a:p>
        </p:txBody>
      </p:sp>
    </p:spTree>
    <p:extLst>
      <p:ext uri="{BB962C8B-B14F-4D97-AF65-F5344CB8AC3E}">
        <p14:creationId xmlns:p14="http://schemas.microsoft.com/office/powerpoint/2010/main" val="4971427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5F9443-9002-6744-95D2-B5F378C5D75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098D729-564B-654F-B78A-B2CBC028157D}"/>
              </a:ext>
            </a:extLst>
          </p:cNvPr>
          <p:cNvSpPr>
            <a:spLocks noGrp="1"/>
          </p:cNvSpPr>
          <p:nvPr>
            <p:ph sz="half" idx="1"/>
          </p:nvPr>
        </p:nvSpPr>
        <p:spPr>
          <a:xfrm>
            <a:off x="6858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73D398D-D8E5-F54E-8BC7-8852D9382E8B}"/>
              </a:ext>
            </a:extLst>
          </p:cNvPr>
          <p:cNvSpPr>
            <a:spLocks noGrp="1"/>
          </p:cNvSpPr>
          <p:nvPr>
            <p:ph sz="half" idx="2"/>
          </p:nvPr>
        </p:nvSpPr>
        <p:spPr>
          <a:xfrm>
            <a:off x="46482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34DF80B-DF85-7841-B6C7-C6BE77BFA959}"/>
              </a:ext>
            </a:extLst>
          </p:cNvPr>
          <p:cNvSpPr>
            <a:spLocks noGrp="1"/>
          </p:cNvSpPr>
          <p:nvPr>
            <p:ph type="dt" sz="half" idx="10"/>
          </p:nvPr>
        </p:nvSpPr>
        <p:spPr/>
        <p:txBody>
          <a:bodyPr/>
          <a:lstStyle>
            <a:lvl1pPr>
              <a:defRPr/>
            </a:lvl1pPr>
          </a:lstStyle>
          <a:p>
            <a:r>
              <a:rPr lang="de-DE" altLang="en-US"/>
              <a:t>Jan 2023</a:t>
            </a:r>
            <a:endParaRPr lang="en-US" altLang="en-US" dirty="0"/>
          </a:p>
        </p:txBody>
      </p:sp>
      <p:sp>
        <p:nvSpPr>
          <p:cNvPr id="6" name="Footer Placeholder 5">
            <a:extLst>
              <a:ext uri="{FF2B5EF4-FFF2-40B4-BE49-F238E27FC236}">
                <a16:creationId xmlns:a16="http://schemas.microsoft.com/office/drawing/2014/main" id="{5940BA05-107D-5546-8A3E-780586C626BA}"/>
              </a:ext>
            </a:extLst>
          </p:cNvPr>
          <p:cNvSpPr>
            <a:spLocks noGrp="1"/>
          </p:cNvSpPr>
          <p:nvPr>
            <p:ph type="ftr" sz="quarter" idx="11"/>
          </p:nvPr>
        </p:nvSpPr>
        <p:spPr/>
        <p:txBody>
          <a:bodyPr/>
          <a:lstStyle>
            <a:lvl1pPr>
              <a:defRPr/>
            </a:lvl1pPr>
          </a:lstStyle>
          <a:p>
            <a:r>
              <a:rPr lang="en-US" altLang="en-US"/>
              <a:t>Krebs et al. (Apple)</a:t>
            </a:r>
            <a:endParaRPr lang="en-US" altLang="en-US" dirty="0"/>
          </a:p>
        </p:txBody>
      </p:sp>
      <p:sp>
        <p:nvSpPr>
          <p:cNvPr id="7" name="Slide Number Placeholder 6">
            <a:extLst>
              <a:ext uri="{FF2B5EF4-FFF2-40B4-BE49-F238E27FC236}">
                <a16:creationId xmlns:a16="http://schemas.microsoft.com/office/drawing/2014/main" id="{177B82C8-FA2C-E647-BDAF-82BEF8F6F770}"/>
              </a:ext>
            </a:extLst>
          </p:cNvPr>
          <p:cNvSpPr>
            <a:spLocks noGrp="1"/>
          </p:cNvSpPr>
          <p:nvPr>
            <p:ph type="sldNum" sz="quarter" idx="12"/>
          </p:nvPr>
        </p:nvSpPr>
        <p:spPr/>
        <p:txBody>
          <a:bodyPr/>
          <a:lstStyle>
            <a:lvl1pPr>
              <a:defRPr/>
            </a:lvl1pPr>
          </a:lstStyle>
          <a:p>
            <a:r>
              <a:rPr lang="en-US" altLang="en-US"/>
              <a:t>Slide </a:t>
            </a:r>
            <a:fld id="{22E37F2C-6518-F842-93CC-1FF16BEFAC3A}" type="slidenum">
              <a:rPr lang="en-US" altLang="en-US"/>
              <a:pPr/>
              <a:t>‹#›</a:t>
            </a:fld>
            <a:endParaRPr lang="en-US" altLang="en-US"/>
          </a:p>
        </p:txBody>
      </p:sp>
    </p:spTree>
    <p:extLst>
      <p:ext uri="{BB962C8B-B14F-4D97-AF65-F5344CB8AC3E}">
        <p14:creationId xmlns:p14="http://schemas.microsoft.com/office/powerpoint/2010/main" val="11677549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075803-D7BB-A54E-9D35-0CE1B6C557D4}"/>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FDCAE0F-59A0-9341-9AE6-9779756C8BB7}"/>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982DD08-DB7A-D442-B18D-D6E28EE5B0B6}"/>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1109ECD-8DAE-4D40-ACE1-5978A57D5987}"/>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B92EDDC-5878-524C-94E9-B39186CBA2E8}"/>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916B5B3-29CD-1E42-93DD-A81032CE0F03}"/>
              </a:ext>
            </a:extLst>
          </p:cNvPr>
          <p:cNvSpPr>
            <a:spLocks noGrp="1"/>
          </p:cNvSpPr>
          <p:nvPr>
            <p:ph type="dt" sz="half" idx="10"/>
          </p:nvPr>
        </p:nvSpPr>
        <p:spPr/>
        <p:txBody>
          <a:bodyPr/>
          <a:lstStyle>
            <a:lvl1pPr>
              <a:defRPr/>
            </a:lvl1pPr>
          </a:lstStyle>
          <a:p>
            <a:r>
              <a:rPr lang="de-DE" altLang="en-US"/>
              <a:t>Jan 2023</a:t>
            </a:r>
            <a:endParaRPr lang="en-US" altLang="en-US" dirty="0"/>
          </a:p>
        </p:txBody>
      </p:sp>
      <p:sp>
        <p:nvSpPr>
          <p:cNvPr id="8" name="Footer Placeholder 7">
            <a:extLst>
              <a:ext uri="{FF2B5EF4-FFF2-40B4-BE49-F238E27FC236}">
                <a16:creationId xmlns:a16="http://schemas.microsoft.com/office/drawing/2014/main" id="{F8D657B8-E9B5-2646-84B6-245CC2FA6FC2}"/>
              </a:ext>
            </a:extLst>
          </p:cNvPr>
          <p:cNvSpPr>
            <a:spLocks noGrp="1"/>
          </p:cNvSpPr>
          <p:nvPr>
            <p:ph type="ftr" sz="quarter" idx="11"/>
          </p:nvPr>
        </p:nvSpPr>
        <p:spPr/>
        <p:txBody>
          <a:bodyPr/>
          <a:lstStyle>
            <a:lvl1pPr>
              <a:defRPr/>
            </a:lvl1pPr>
          </a:lstStyle>
          <a:p>
            <a:r>
              <a:rPr lang="en-US" altLang="en-US"/>
              <a:t>Krebs et al. (Apple)</a:t>
            </a:r>
            <a:endParaRPr lang="en-US" altLang="en-US" dirty="0"/>
          </a:p>
        </p:txBody>
      </p:sp>
      <p:sp>
        <p:nvSpPr>
          <p:cNvPr id="9" name="Slide Number Placeholder 8">
            <a:extLst>
              <a:ext uri="{FF2B5EF4-FFF2-40B4-BE49-F238E27FC236}">
                <a16:creationId xmlns:a16="http://schemas.microsoft.com/office/drawing/2014/main" id="{D34A3290-28C5-B744-AA90-2A455266C17D}"/>
              </a:ext>
            </a:extLst>
          </p:cNvPr>
          <p:cNvSpPr>
            <a:spLocks noGrp="1"/>
          </p:cNvSpPr>
          <p:nvPr>
            <p:ph type="sldNum" sz="quarter" idx="12"/>
          </p:nvPr>
        </p:nvSpPr>
        <p:spPr/>
        <p:txBody>
          <a:bodyPr/>
          <a:lstStyle>
            <a:lvl1pPr>
              <a:defRPr/>
            </a:lvl1pPr>
          </a:lstStyle>
          <a:p>
            <a:r>
              <a:rPr lang="en-US" altLang="en-US"/>
              <a:t>Slide </a:t>
            </a:r>
            <a:fld id="{B864E71C-C555-EE49-9306-E8E95BC0B58A}" type="slidenum">
              <a:rPr lang="en-US" altLang="en-US"/>
              <a:pPr/>
              <a:t>‹#›</a:t>
            </a:fld>
            <a:endParaRPr lang="en-US" altLang="en-US"/>
          </a:p>
        </p:txBody>
      </p:sp>
    </p:spTree>
    <p:extLst>
      <p:ext uri="{BB962C8B-B14F-4D97-AF65-F5344CB8AC3E}">
        <p14:creationId xmlns:p14="http://schemas.microsoft.com/office/powerpoint/2010/main" val="2895133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819D99-0C75-2447-8257-A2E7DA17AA6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C955439-0F68-F347-87D7-F0502F239B4C}"/>
              </a:ext>
            </a:extLst>
          </p:cNvPr>
          <p:cNvSpPr>
            <a:spLocks noGrp="1"/>
          </p:cNvSpPr>
          <p:nvPr>
            <p:ph type="dt" sz="half" idx="10"/>
          </p:nvPr>
        </p:nvSpPr>
        <p:spPr/>
        <p:txBody>
          <a:bodyPr/>
          <a:lstStyle>
            <a:lvl1pPr>
              <a:defRPr/>
            </a:lvl1pPr>
          </a:lstStyle>
          <a:p>
            <a:r>
              <a:rPr lang="de-DE" altLang="en-US"/>
              <a:t>Jan 2023</a:t>
            </a:r>
            <a:endParaRPr lang="en-US" altLang="en-US" dirty="0"/>
          </a:p>
        </p:txBody>
      </p:sp>
      <p:sp>
        <p:nvSpPr>
          <p:cNvPr id="4" name="Footer Placeholder 3">
            <a:extLst>
              <a:ext uri="{FF2B5EF4-FFF2-40B4-BE49-F238E27FC236}">
                <a16:creationId xmlns:a16="http://schemas.microsoft.com/office/drawing/2014/main" id="{BDDE28B6-16BE-5F49-8C55-36B506BD9C20}"/>
              </a:ext>
            </a:extLst>
          </p:cNvPr>
          <p:cNvSpPr>
            <a:spLocks noGrp="1"/>
          </p:cNvSpPr>
          <p:nvPr>
            <p:ph type="ftr" sz="quarter" idx="11"/>
          </p:nvPr>
        </p:nvSpPr>
        <p:spPr/>
        <p:txBody>
          <a:bodyPr/>
          <a:lstStyle>
            <a:lvl1pPr>
              <a:defRPr/>
            </a:lvl1pPr>
          </a:lstStyle>
          <a:p>
            <a:r>
              <a:rPr lang="en-US" altLang="en-US"/>
              <a:t>Krebs et al. (Apple)</a:t>
            </a:r>
            <a:endParaRPr lang="en-US" altLang="en-US" dirty="0"/>
          </a:p>
        </p:txBody>
      </p:sp>
      <p:sp>
        <p:nvSpPr>
          <p:cNvPr id="5" name="Slide Number Placeholder 4">
            <a:extLst>
              <a:ext uri="{FF2B5EF4-FFF2-40B4-BE49-F238E27FC236}">
                <a16:creationId xmlns:a16="http://schemas.microsoft.com/office/drawing/2014/main" id="{1ED6F899-D479-5248-B650-CA8E8EC3F7D9}"/>
              </a:ext>
            </a:extLst>
          </p:cNvPr>
          <p:cNvSpPr>
            <a:spLocks noGrp="1"/>
          </p:cNvSpPr>
          <p:nvPr>
            <p:ph type="sldNum" sz="quarter" idx="12"/>
          </p:nvPr>
        </p:nvSpPr>
        <p:spPr/>
        <p:txBody>
          <a:bodyPr/>
          <a:lstStyle>
            <a:lvl1pPr>
              <a:defRPr/>
            </a:lvl1pPr>
          </a:lstStyle>
          <a:p>
            <a:r>
              <a:rPr lang="en-US" altLang="en-US"/>
              <a:t>Slide </a:t>
            </a:r>
            <a:fld id="{455243F7-3A58-5D46-A4D6-1FD576FC16FA}" type="slidenum">
              <a:rPr lang="en-US" altLang="en-US"/>
              <a:pPr/>
              <a:t>‹#›</a:t>
            </a:fld>
            <a:endParaRPr lang="en-US" altLang="en-US"/>
          </a:p>
        </p:txBody>
      </p:sp>
    </p:spTree>
    <p:extLst>
      <p:ext uri="{BB962C8B-B14F-4D97-AF65-F5344CB8AC3E}">
        <p14:creationId xmlns:p14="http://schemas.microsoft.com/office/powerpoint/2010/main" val="31917558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B9A7050-4F49-2E4E-8786-A8C03B6C0772}"/>
              </a:ext>
            </a:extLst>
          </p:cNvPr>
          <p:cNvSpPr>
            <a:spLocks noGrp="1"/>
          </p:cNvSpPr>
          <p:nvPr>
            <p:ph type="dt" sz="half" idx="10"/>
          </p:nvPr>
        </p:nvSpPr>
        <p:spPr>
          <a:xfrm>
            <a:off x="685800" y="378281"/>
            <a:ext cx="1600200" cy="215444"/>
          </a:xfrm>
        </p:spPr>
        <p:txBody>
          <a:bodyPr/>
          <a:lstStyle>
            <a:lvl1pPr>
              <a:defRPr/>
            </a:lvl1pPr>
          </a:lstStyle>
          <a:p>
            <a:r>
              <a:rPr lang="de-DE" altLang="en-US"/>
              <a:t>Jan 2023</a:t>
            </a:r>
            <a:endParaRPr lang="en-US" altLang="en-US" dirty="0"/>
          </a:p>
        </p:txBody>
      </p:sp>
      <p:sp>
        <p:nvSpPr>
          <p:cNvPr id="3" name="Footer Placeholder 2">
            <a:extLst>
              <a:ext uri="{FF2B5EF4-FFF2-40B4-BE49-F238E27FC236}">
                <a16:creationId xmlns:a16="http://schemas.microsoft.com/office/drawing/2014/main" id="{9EF6059B-0602-6542-BEFC-E3478CA26633}"/>
              </a:ext>
            </a:extLst>
          </p:cNvPr>
          <p:cNvSpPr>
            <a:spLocks noGrp="1"/>
          </p:cNvSpPr>
          <p:nvPr>
            <p:ph type="ftr" sz="quarter" idx="11"/>
          </p:nvPr>
        </p:nvSpPr>
        <p:spPr/>
        <p:txBody>
          <a:bodyPr/>
          <a:lstStyle>
            <a:lvl1pPr>
              <a:defRPr/>
            </a:lvl1pPr>
          </a:lstStyle>
          <a:p>
            <a:r>
              <a:rPr lang="en-US" altLang="en-US" dirty="0"/>
              <a:t>Krebs et al. (Apple)</a:t>
            </a:r>
          </a:p>
        </p:txBody>
      </p:sp>
      <p:sp>
        <p:nvSpPr>
          <p:cNvPr id="4" name="Slide Number Placeholder 3">
            <a:extLst>
              <a:ext uri="{FF2B5EF4-FFF2-40B4-BE49-F238E27FC236}">
                <a16:creationId xmlns:a16="http://schemas.microsoft.com/office/drawing/2014/main" id="{AAC47346-FEEC-2344-BF3C-FC33F657B9CC}"/>
              </a:ext>
            </a:extLst>
          </p:cNvPr>
          <p:cNvSpPr>
            <a:spLocks noGrp="1"/>
          </p:cNvSpPr>
          <p:nvPr>
            <p:ph type="sldNum" sz="quarter" idx="12"/>
          </p:nvPr>
        </p:nvSpPr>
        <p:spPr/>
        <p:txBody>
          <a:bodyPr/>
          <a:lstStyle>
            <a:lvl1pPr>
              <a:defRPr/>
            </a:lvl1pPr>
          </a:lstStyle>
          <a:p>
            <a:r>
              <a:rPr lang="en-US" altLang="en-US"/>
              <a:t>Slide </a:t>
            </a:r>
            <a:fld id="{D63F0650-F2B3-6741-A45C-FCE309717EFE}" type="slidenum">
              <a:rPr lang="en-US" altLang="en-US"/>
              <a:pPr/>
              <a:t>‹#›</a:t>
            </a:fld>
            <a:endParaRPr lang="en-US" altLang="en-US"/>
          </a:p>
        </p:txBody>
      </p:sp>
    </p:spTree>
    <p:extLst>
      <p:ext uri="{BB962C8B-B14F-4D97-AF65-F5344CB8AC3E}">
        <p14:creationId xmlns:p14="http://schemas.microsoft.com/office/powerpoint/2010/main" val="29329354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1E4D2F-20EB-504E-AB02-D87E8600A9D1}"/>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AF63EE9-DE99-684D-8327-BC9FC9B63230}"/>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51F727C-F542-0743-A000-B193F0090C57}"/>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6154122-F278-564A-962E-652394D50AAC}"/>
              </a:ext>
            </a:extLst>
          </p:cNvPr>
          <p:cNvSpPr>
            <a:spLocks noGrp="1"/>
          </p:cNvSpPr>
          <p:nvPr>
            <p:ph type="dt" sz="half" idx="10"/>
          </p:nvPr>
        </p:nvSpPr>
        <p:spPr/>
        <p:txBody>
          <a:bodyPr/>
          <a:lstStyle>
            <a:lvl1pPr>
              <a:defRPr/>
            </a:lvl1pPr>
          </a:lstStyle>
          <a:p>
            <a:r>
              <a:rPr lang="de-DE" altLang="en-US"/>
              <a:t>Jan 2023</a:t>
            </a:r>
            <a:endParaRPr lang="en-US" altLang="en-US" dirty="0"/>
          </a:p>
        </p:txBody>
      </p:sp>
      <p:sp>
        <p:nvSpPr>
          <p:cNvPr id="6" name="Footer Placeholder 5">
            <a:extLst>
              <a:ext uri="{FF2B5EF4-FFF2-40B4-BE49-F238E27FC236}">
                <a16:creationId xmlns:a16="http://schemas.microsoft.com/office/drawing/2014/main" id="{BBDF74D7-1698-DD45-8B54-423EF7E328A4}"/>
              </a:ext>
            </a:extLst>
          </p:cNvPr>
          <p:cNvSpPr>
            <a:spLocks noGrp="1"/>
          </p:cNvSpPr>
          <p:nvPr>
            <p:ph type="ftr" sz="quarter" idx="11"/>
          </p:nvPr>
        </p:nvSpPr>
        <p:spPr/>
        <p:txBody>
          <a:bodyPr/>
          <a:lstStyle>
            <a:lvl1pPr>
              <a:defRPr/>
            </a:lvl1pPr>
          </a:lstStyle>
          <a:p>
            <a:r>
              <a:rPr lang="en-US" altLang="en-US"/>
              <a:t>Krebs et al. (Apple)</a:t>
            </a:r>
            <a:endParaRPr lang="en-US" altLang="en-US" dirty="0"/>
          </a:p>
        </p:txBody>
      </p:sp>
      <p:sp>
        <p:nvSpPr>
          <p:cNvPr id="7" name="Slide Number Placeholder 6">
            <a:extLst>
              <a:ext uri="{FF2B5EF4-FFF2-40B4-BE49-F238E27FC236}">
                <a16:creationId xmlns:a16="http://schemas.microsoft.com/office/drawing/2014/main" id="{A32FAAD5-E278-7745-B9D4-F0F330A8632F}"/>
              </a:ext>
            </a:extLst>
          </p:cNvPr>
          <p:cNvSpPr>
            <a:spLocks noGrp="1"/>
          </p:cNvSpPr>
          <p:nvPr>
            <p:ph type="sldNum" sz="quarter" idx="12"/>
          </p:nvPr>
        </p:nvSpPr>
        <p:spPr/>
        <p:txBody>
          <a:bodyPr/>
          <a:lstStyle>
            <a:lvl1pPr>
              <a:defRPr/>
            </a:lvl1pPr>
          </a:lstStyle>
          <a:p>
            <a:r>
              <a:rPr lang="en-US" altLang="en-US"/>
              <a:t>Slide </a:t>
            </a:r>
            <a:fld id="{3EC79C22-0088-EA43-A45F-2C554AA23403}" type="slidenum">
              <a:rPr lang="en-US" altLang="en-US"/>
              <a:pPr/>
              <a:t>‹#›</a:t>
            </a:fld>
            <a:endParaRPr lang="en-US" altLang="en-US"/>
          </a:p>
        </p:txBody>
      </p:sp>
    </p:spTree>
    <p:extLst>
      <p:ext uri="{BB962C8B-B14F-4D97-AF65-F5344CB8AC3E}">
        <p14:creationId xmlns:p14="http://schemas.microsoft.com/office/powerpoint/2010/main" val="41469072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D1C0AF-3A20-8A4D-BEEB-CCF72E591B5A}"/>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B0EB4E2-8B4F-864D-9861-129A90201D24}"/>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13ED83C0-5DA3-8544-AE4D-CA9825DAC1F1}"/>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57E84A7-0E2D-C64E-8406-BD4384DA8A0A}"/>
              </a:ext>
            </a:extLst>
          </p:cNvPr>
          <p:cNvSpPr>
            <a:spLocks noGrp="1"/>
          </p:cNvSpPr>
          <p:nvPr>
            <p:ph type="dt" sz="half" idx="10"/>
          </p:nvPr>
        </p:nvSpPr>
        <p:spPr/>
        <p:txBody>
          <a:bodyPr/>
          <a:lstStyle>
            <a:lvl1pPr>
              <a:defRPr/>
            </a:lvl1pPr>
          </a:lstStyle>
          <a:p>
            <a:r>
              <a:rPr lang="de-DE" altLang="en-US"/>
              <a:t>Jan 2023</a:t>
            </a:r>
            <a:endParaRPr lang="en-US" altLang="en-US" dirty="0"/>
          </a:p>
        </p:txBody>
      </p:sp>
      <p:sp>
        <p:nvSpPr>
          <p:cNvPr id="6" name="Footer Placeholder 5">
            <a:extLst>
              <a:ext uri="{FF2B5EF4-FFF2-40B4-BE49-F238E27FC236}">
                <a16:creationId xmlns:a16="http://schemas.microsoft.com/office/drawing/2014/main" id="{05830EEC-2DF2-E443-9291-D75738763C32}"/>
              </a:ext>
            </a:extLst>
          </p:cNvPr>
          <p:cNvSpPr>
            <a:spLocks noGrp="1"/>
          </p:cNvSpPr>
          <p:nvPr>
            <p:ph type="ftr" sz="quarter" idx="11"/>
          </p:nvPr>
        </p:nvSpPr>
        <p:spPr/>
        <p:txBody>
          <a:bodyPr/>
          <a:lstStyle>
            <a:lvl1pPr>
              <a:defRPr/>
            </a:lvl1pPr>
          </a:lstStyle>
          <a:p>
            <a:r>
              <a:rPr lang="en-US" altLang="en-US"/>
              <a:t>Krebs et al. (Apple)</a:t>
            </a:r>
            <a:endParaRPr lang="en-US" altLang="en-US" dirty="0"/>
          </a:p>
        </p:txBody>
      </p:sp>
      <p:sp>
        <p:nvSpPr>
          <p:cNvPr id="7" name="Slide Number Placeholder 6">
            <a:extLst>
              <a:ext uri="{FF2B5EF4-FFF2-40B4-BE49-F238E27FC236}">
                <a16:creationId xmlns:a16="http://schemas.microsoft.com/office/drawing/2014/main" id="{D2605D79-88DB-5B43-AB97-97F91BA43E45}"/>
              </a:ext>
            </a:extLst>
          </p:cNvPr>
          <p:cNvSpPr>
            <a:spLocks noGrp="1"/>
          </p:cNvSpPr>
          <p:nvPr>
            <p:ph type="sldNum" sz="quarter" idx="12"/>
          </p:nvPr>
        </p:nvSpPr>
        <p:spPr/>
        <p:txBody>
          <a:bodyPr/>
          <a:lstStyle>
            <a:lvl1pPr>
              <a:defRPr/>
            </a:lvl1pPr>
          </a:lstStyle>
          <a:p>
            <a:r>
              <a:rPr lang="en-US" altLang="en-US"/>
              <a:t>Slide </a:t>
            </a:r>
            <a:fld id="{5507784F-50EC-3549-9BB3-3620C88A949B}" type="slidenum">
              <a:rPr lang="en-US" altLang="en-US"/>
              <a:pPr/>
              <a:t>‹#›</a:t>
            </a:fld>
            <a:endParaRPr lang="en-US" altLang="en-US"/>
          </a:p>
        </p:txBody>
      </p:sp>
    </p:spTree>
    <p:extLst>
      <p:ext uri="{BB962C8B-B14F-4D97-AF65-F5344CB8AC3E}">
        <p14:creationId xmlns:p14="http://schemas.microsoft.com/office/powerpoint/2010/main" val="41291007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69793AFB-F610-664D-A54E-5CEFD5497847}"/>
              </a:ext>
            </a:extLst>
          </p:cNvPr>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0D882F62-0B77-6E4E-98C7-42660C9FC8F3}"/>
              </a:ext>
            </a:extLst>
          </p:cNvPr>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E9DA607F-E2E6-5D4F-B8AE-B2CFDA0569A7}"/>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de-DE" altLang="en-US"/>
              <a:t>Jan 2023</a:t>
            </a:r>
            <a:endParaRPr lang="en-US" altLang="en-US" dirty="0"/>
          </a:p>
        </p:txBody>
      </p:sp>
      <p:sp>
        <p:nvSpPr>
          <p:cNvPr id="1029" name="Rectangle 5">
            <a:extLst>
              <a:ext uri="{FF2B5EF4-FFF2-40B4-BE49-F238E27FC236}">
                <a16:creationId xmlns:a16="http://schemas.microsoft.com/office/drawing/2014/main" id="{BEF03822-BD5E-4F45-929E-743E4C7FA5D2}"/>
              </a:ext>
            </a:extLst>
          </p:cNvPr>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a:t>Krebs et al. (Apple)</a:t>
            </a:r>
            <a:endParaRPr lang="en-US" altLang="en-US" dirty="0"/>
          </a:p>
        </p:txBody>
      </p:sp>
      <p:sp>
        <p:nvSpPr>
          <p:cNvPr id="1030" name="Rectangle 6">
            <a:extLst>
              <a:ext uri="{FF2B5EF4-FFF2-40B4-BE49-F238E27FC236}">
                <a16:creationId xmlns:a16="http://schemas.microsoft.com/office/drawing/2014/main" id="{7C5D5A5E-EED1-7244-9E37-FC71B45FE356}"/>
              </a:ext>
            </a:extLst>
          </p:cNvPr>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124E2FAF-A846-F04A-BBEF-9BB2A7C87EEF}" type="slidenum">
              <a:rPr lang="en-US" altLang="en-US"/>
              <a:pPr/>
              <a:t>‹#›</a:t>
            </a:fld>
            <a:endParaRPr lang="en-US" altLang="en-US"/>
          </a:p>
        </p:txBody>
      </p:sp>
      <p:sp>
        <p:nvSpPr>
          <p:cNvPr id="1031" name="Rectangle 7">
            <a:extLst>
              <a:ext uri="{FF2B5EF4-FFF2-40B4-BE49-F238E27FC236}">
                <a16:creationId xmlns:a16="http://schemas.microsoft.com/office/drawing/2014/main" id="{E7D5FA6A-DD22-4A4D-AEEB-ABB82318E7F6}"/>
              </a:ext>
            </a:extLst>
          </p:cNvPr>
          <p:cNvSpPr>
            <a:spLocks noChangeArrowheads="1"/>
          </p:cNvSpPr>
          <p:nvPr/>
        </p:nvSpPr>
        <p:spPr bwMode="auto">
          <a:xfrm>
            <a:off x="3657600" y="394156"/>
            <a:ext cx="48006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t>doc.: &lt;</a:t>
            </a:r>
            <a:r>
              <a:rPr lang="en-US" sz="1200" b="1" i="0" u="none" strike="noStrike" kern="1200" dirty="0">
                <a:solidFill>
                  <a:schemeClr val="tx1"/>
                </a:solidFill>
                <a:effectLst/>
                <a:latin typeface="Times New Roman" panose="02020603050405020304" pitchFamily="18" charset="0"/>
                <a:ea typeface="+mn-ea"/>
                <a:cs typeface="+mn-cs"/>
              </a:rPr>
              <a:t>15-23-0033-01-04ab</a:t>
            </a:r>
            <a:r>
              <a:rPr lang="en-US" altLang="en-US" sz="1400" b="1" dirty="0"/>
              <a:t>&gt;</a:t>
            </a:r>
          </a:p>
        </p:txBody>
      </p:sp>
      <p:sp>
        <p:nvSpPr>
          <p:cNvPr id="1032" name="Line 8">
            <a:extLst>
              <a:ext uri="{FF2B5EF4-FFF2-40B4-BE49-F238E27FC236}">
                <a16:creationId xmlns:a16="http://schemas.microsoft.com/office/drawing/2014/main" id="{EE537263-CB36-E544-95A0-5F9C502B4379}"/>
              </a:ext>
            </a:extLst>
          </p:cNvPr>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1033" name="Rectangle 9">
            <a:extLst>
              <a:ext uri="{FF2B5EF4-FFF2-40B4-BE49-F238E27FC236}">
                <a16:creationId xmlns:a16="http://schemas.microsoft.com/office/drawing/2014/main" id="{F0D0F26C-6B68-D64B-ABFD-559C7369AAFF}"/>
              </a:ext>
            </a:extLst>
          </p:cNvPr>
          <p:cNvSpPr>
            <a:spLocks noChangeArrowheads="1"/>
          </p:cNvSpPr>
          <p:nvPr/>
        </p:nvSpPr>
        <p:spPr bwMode="auto">
          <a:xfrm>
            <a:off x="685800" y="6475413"/>
            <a:ext cx="28194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r>
              <a:rPr lang="en-US" altLang="en-US" sz="1200" dirty="0"/>
              <a:t>NBA-MMS-UWB Native Discovery Concept</a:t>
            </a:r>
            <a:endParaRPr lang="en-US" altLang="en-US" dirty="0"/>
          </a:p>
        </p:txBody>
      </p:sp>
      <p:sp>
        <p:nvSpPr>
          <p:cNvPr id="1034" name="Line 10">
            <a:extLst>
              <a:ext uri="{FF2B5EF4-FFF2-40B4-BE49-F238E27FC236}">
                <a16:creationId xmlns:a16="http://schemas.microsoft.com/office/drawing/2014/main" id="{D91B9B40-9D91-234E-AC82-7BC564C1F1F7}"/>
              </a:ext>
            </a:extLst>
          </p:cNvPr>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p:cNvSpPr>
            <a:spLocks noGrp="1"/>
          </p:cNvSpPr>
          <p:nvPr>
            <p:ph type="dt" sz="half" idx="10"/>
          </p:nvPr>
        </p:nvSpPr>
        <p:spPr>
          <a:xfrm>
            <a:off x="685800" y="378281"/>
            <a:ext cx="1600200" cy="215444"/>
          </a:xfrm>
        </p:spPr>
        <p:txBody>
          <a:bodyPr/>
          <a:lstStyle/>
          <a:p>
            <a:r>
              <a:rPr lang="de-DE" altLang="en-US"/>
              <a:t>Jan 2023</a:t>
            </a:r>
            <a:endParaRPr lang="en-US" altLang="en-US"/>
          </a:p>
        </p:txBody>
      </p:sp>
      <p:sp>
        <p:nvSpPr>
          <p:cNvPr id="5" name="Footer Placeholder 2"/>
          <p:cNvSpPr>
            <a:spLocks noGrp="1"/>
          </p:cNvSpPr>
          <p:nvPr>
            <p:ph type="ftr" sz="quarter" idx="11"/>
          </p:nvPr>
        </p:nvSpPr>
        <p:spPr>
          <a:xfrm>
            <a:off x="5004048" y="6475413"/>
            <a:ext cx="3606552" cy="184666"/>
          </a:xfrm>
        </p:spPr>
        <p:txBody>
          <a:bodyPr/>
          <a:lstStyle/>
          <a:p>
            <a:r>
              <a:rPr lang="en-US" altLang="en-US"/>
              <a:t>Krebs et al. (Apple)</a:t>
            </a:r>
            <a:endParaRPr lang="en-US" altLang="en-US" dirty="0"/>
          </a:p>
        </p:txBody>
      </p:sp>
      <p:sp>
        <p:nvSpPr>
          <p:cNvPr id="6" name="Slide Number Placeholder 3"/>
          <p:cNvSpPr>
            <a:spLocks noGrp="1"/>
          </p:cNvSpPr>
          <p:nvPr>
            <p:ph type="sldNum" sz="quarter" idx="12"/>
          </p:nvPr>
        </p:nvSpPr>
        <p:spPr/>
        <p:txBody>
          <a:bodyPr/>
          <a:lstStyle/>
          <a:p>
            <a:r>
              <a:rPr lang="en-US" altLang="en-US"/>
              <a:t>Slide </a:t>
            </a:r>
            <a:fld id="{84A77D4C-72E3-4B0C-9D3D-3EEE1B4D1581}" type="slidenum">
              <a:rPr lang="en-US" altLang="en-US"/>
              <a:pPr/>
              <a:t>1</a:t>
            </a:fld>
            <a:endParaRPr lang="en-US" altLang="en-US"/>
          </a:p>
        </p:txBody>
      </p:sp>
      <p:sp>
        <p:nvSpPr>
          <p:cNvPr id="27651" name="Rectangle 3"/>
          <p:cNvSpPr>
            <a:spLocks noChangeArrowheads="1"/>
          </p:cNvSpPr>
          <p:nvPr/>
        </p:nvSpPr>
        <p:spPr bwMode="auto">
          <a:xfrm>
            <a:off x="152400" y="609600"/>
            <a:ext cx="8740080" cy="4770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endParaRPr lang="en-US" altLang="en-US" sz="1600" dirty="0">
              <a:solidFill>
                <a:schemeClr val="tx2"/>
              </a:solidFill>
            </a:endParaRPr>
          </a:p>
          <a:p>
            <a:r>
              <a:rPr lang="en-US" altLang="en-US" sz="1600" b="1" dirty="0"/>
              <a:t>Submission Title:</a:t>
            </a:r>
            <a:r>
              <a:rPr lang="en-US" altLang="en-US" sz="1600" dirty="0"/>
              <a:t> [NBA-MMS-UWB Native Discovery Concept]	</a:t>
            </a:r>
          </a:p>
          <a:p>
            <a:r>
              <a:rPr lang="en-US" altLang="en-US" sz="1600" b="1" dirty="0"/>
              <a:t>Date Submitted: </a:t>
            </a:r>
            <a:r>
              <a:rPr lang="en-US" altLang="en-US" sz="1600" dirty="0"/>
              <a:t>[January XX, 2022]	</a:t>
            </a:r>
          </a:p>
          <a:p>
            <a:r>
              <a:rPr lang="en-US" altLang="en-US" sz="1600" b="1" dirty="0"/>
              <a:t>Source:</a:t>
            </a:r>
            <a:r>
              <a:rPr lang="en-US" altLang="en-US" sz="1600" dirty="0"/>
              <a:t> [Alexander Krebs, Robert Golshan, Lochan Verma, </a:t>
            </a:r>
            <a:r>
              <a:rPr lang="en-US" altLang="en-US" sz="1600" dirty="0" err="1"/>
              <a:t>Jinjing</a:t>
            </a:r>
            <a:r>
              <a:rPr lang="en-US" altLang="en-US" sz="1600" dirty="0"/>
              <a:t> Jiang, Yong Liu, SK Yong (Apple)]</a:t>
            </a:r>
          </a:p>
          <a:p>
            <a:r>
              <a:rPr lang="en-US" altLang="en-US" sz="1600" b="1" dirty="0"/>
              <a:t>Email: </a:t>
            </a:r>
            <a:r>
              <a:rPr lang="en-US" altLang="en-US" sz="1600" dirty="0" err="1"/>
              <a:t>krebs</a:t>
            </a:r>
            <a:r>
              <a:rPr lang="en-US" altLang="en-US" sz="100" dirty="0"/>
              <a:t> </a:t>
            </a:r>
            <a:r>
              <a:rPr lang="en-US" altLang="en-US" sz="1600" dirty="0"/>
              <a:t>@</a:t>
            </a:r>
            <a:r>
              <a:rPr lang="en-US" altLang="en-US" sz="100" dirty="0"/>
              <a:t> </a:t>
            </a:r>
            <a:r>
              <a:rPr lang="en-US" altLang="en-US" sz="1600" dirty="0" err="1"/>
              <a:t>apple.com</a:t>
            </a:r>
            <a:endParaRPr lang="en-US" altLang="en-US" sz="1600" dirty="0"/>
          </a:p>
          <a:p>
            <a:endParaRPr lang="en-US" altLang="en-US" sz="1600" dirty="0"/>
          </a:p>
          <a:p>
            <a:pPr>
              <a:spcBef>
                <a:spcPts val="600"/>
              </a:spcBef>
              <a:spcAft>
                <a:spcPts val="600"/>
              </a:spcAft>
            </a:pPr>
            <a:r>
              <a:rPr lang="en-US" altLang="en-US" sz="1600" b="1" dirty="0"/>
              <a:t>Re:</a:t>
            </a:r>
            <a:r>
              <a:rPr lang="en-US" altLang="en-US" sz="1600" dirty="0"/>
              <a:t> [Input to the Working Group]</a:t>
            </a:r>
            <a:endParaRPr lang="en-US" altLang="en-US" dirty="0"/>
          </a:p>
          <a:p>
            <a:pPr>
              <a:spcBef>
                <a:spcPts val="600"/>
              </a:spcBef>
              <a:spcAft>
                <a:spcPts val="600"/>
              </a:spcAft>
            </a:pPr>
            <a:r>
              <a:rPr lang="en-US" altLang="en-US" sz="1600" b="1" dirty="0"/>
              <a:t>Abstract:</a:t>
            </a:r>
            <a:r>
              <a:rPr lang="en-US" altLang="en-US" sz="1600" dirty="0"/>
              <a:t>	[Discovery and association protocol for NBA-MMS-UWB sessions using in-band 802.15.4 radio only.]</a:t>
            </a:r>
          </a:p>
          <a:p>
            <a:pPr>
              <a:spcBef>
                <a:spcPts val="600"/>
              </a:spcBef>
              <a:spcAft>
                <a:spcPts val="600"/>
              </a:spcAft>
            </a:pPr>
            <a:r>
              <a:rPr lang="en-US" altLang="en-US" sz="1600" b="1" dirty="0"/>
              <a:t>Purpose:</a:t>
            </a:r>
            <a:r>
              <a:rPr lang="en-US" altLang="en-US" sz="1600" dirty="0"/>
              <a:t>	[]</a:t>
            </a:r>
          </a:p>
          <a:p>
            <a:r>
              <a:rPr lang="en-US" altLang="en-US" sz="1600" b="1" dirty="0"/>
              <a:t>Notice:</a:t>
            </a:r>
            <a:r>
              <a:rPr lang="en-US" altLang="en-US" sz="1600" dirty="0"/>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sz="1600" b="1" dirty="0"/>
              <a:t>Release:</a:t>
            </a:r>
            <a:r>
              <a:rPr lang="en-US" altLang="en-US" sz="1600" dirty="0"/>
              <a:t>	The contributor acknowledges and accepts that this contribution becomes the property of IEEE and may be made publicly available by P802.15.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7C9B24-E7E8-8547-A1D0-E2535767BF70}"/>
              </a:ext>
            </a:extLst>
          </p:cNvPr>
          <p:cNvSpPr>
            <a:spLocks noGrp="1"/>
          </p:cNvSpPr>
          <p:nvPr>
            <p:ph type="title"/>
          </p:nvPr>
        </p:nvSpPr>
        <p:spPr/>
        <p:txBody>
          <a:bodyPr/>
          <a:lstStyle/>
          <a:p>
            <a:r>
              <a:rPr lang="en-US" dirty="0"/>
              <a:t>Summary</a:t>
            </a:r>
          </a:p>
        </p:txBody>
      </p:sp>
      <p:sp>
        <p:nvSpPr>
          <p:cNvPr id="3" name="Content Placeholder 2">
            <a:extLst>
              <a:ext uri="{FF2B5EF4-FFF2-40B4-BE49-F238E27FC236}">
                <a16:creationId xmlns:a16="http://schemas.microsoft.com/office/drawing/2014/main" id="{17B5FC9D-8C64-7546-A32A-342E09FEC5E1}"/>
              </a:ext>
            </a:extLst>
          </p:cNvPr>
          <p:cNvSpPr>
            <a:spLocks noGrp="1"/>
          </p:cNvSpPr>
          <p:nvPr>
            <p:ph idx="1"/>
          </p:nvPr>
        </p:nvSpPr>
        <p:spPr>
          <a:xfrm>
            <a:off x="685800" y="1752600"/>
            <a:ext cx="7772400" cy="4572000"/>
          </a:xfrm>
        </p:spPr>
        <p:txBody>
          <a:bodyPr/>
          <a:lstStyle/>
          <a:p>
            <a:pPr>
              <a:spcBef>
                <a:spcPts val="600"/>
              </a:spcBef>
              <a:spcAft>
                <a:spcPts val="600"/>
              </a:spcAft>
              <a:buFont typeface="Arial" panose="020B0604020202020204" pitchFamily="34" charset="0"/>
              <a:buChar char="•"/>
            </a:pPr>
            <a:r>
              <a:rPr lang="en-US" sz="1800" dirty="0"/>
              <a:t>Discovery and acquisition via ADV, AP-REQ, AP packets</a:t>
            </a:r>
            <a:endParaRPr lang="en-US" sz="1400" dirty="0"/>
          </a:p>
          <a:p>
            <a:pPr lvl="1">
              <a:spcBef>
                <a:spcPts val="600"/>
              </a:spcBef>
              <a:spcAft>
                <a:spcPts val="600"/>
              </a:spcAft>
              <a:buFont typeface="Arial" panose="020B0604020202020204" pitchFamily="34" charset="0"/>
              <a:buChar char="•"/>
            </a:pPr>
            <a:r>
              <a:rPr lang="en-US" sz="1600" dirty="0"/>
              <a:t>Generic to NB-OQPSK and UWB 802.15.4 PHYs</a:t>
            </a:r>
          </a:p>
          <a:p>
            <a:pPr>
              <a:spcBef>
                <a:spcPts val="600"/>
              </a:spcBef>
              <a:spcAft>
                <a:spcPts val="600"/>
              </a:spcAft>
              <a:buFont typeface="Arial" panose="020B0604020202020204" pitchFamily="34" charset="0"/>
              <a:buChar char="•"/>
            </a:pPr>
            <a:r>
              <a:rPr lang="en-US" sz="1800" dirty="0"/>
              <a:t>OOB methods may additionally be used to</a:t>
            </a:r>
          </a:p>
          <a:p>
            <a:pPr lvl="1">
              <a:spcBef>
                <a:spcPts val="600"/>
              </a:spcBef>
              <a:spcAft>
                <a:spcPts val="600"/>
              </a:spcAft>
              <a:buFont typeface="Arial" panose="020B0604020202020204" pitchFamily="34" charset="0"/>
              <a:buChar char="•"/>
            </a:pPr>
            <a:r>
              <a:rPr lang="en-US" sz="1600" dirty="0"/>
              <a:t>roughly coordinate TX/RX timings of AP packets </a:t>
            </a:r>
          </a:p>
          <a:p>
            <a:pPr lvl="1">
              <a:spcBef>
                <a:spcPts val="600"/>
              </a:spcBef>
              <a:spcAft>
                <a:spcPts val="600"/>
              </a:spcAft>
              <a:buFont typeface="Arial" panose="020B0604020202020204" pitchFamily="34" charset="0"/>
              <a:buChar char="•"/>
            </a:pPr>
            <a:r>
              <a:rPr lang="en-US" sz="1600" dirty="0"/>
              <a:t>configure alternative discovery configuration (e.g. channel, PHY mode)</a:t>
            </a:r>
            <a:endParaRPr lang="en-US" sz="1800" dirty="0"/>
          </a:p>
          <a:p>
            <a:pPr marL="457200" lvl="1" indent="0">
              <a:spcBef>
                <a:spcPts val="600"/>
              </a:spcBef>
              <a:spcAft>
                <a:spcPts val="600"/>
              </a:spcAft>
              <a:buNone/>
            </a:pPr>
            <a:endParaRPr lang="en-US" sz="1400" dirty="0"/>
          </a:p>
          <a:p>
            <a:pPr marL="0" indent="0">
              <a:spcBef>
                <a:spcPts val="600"/>
              </a:spcBef>
              <a:spcAft>
                <a:spcPts val="600"/>
              </a:spcAft>
              <a:buNone/>
            </a:pPr>
            <a:endParaRPr lang="en-US" sz="1400" dirty="0"/>
          </a:p>
          <a:p>
            <a:pPr marL="457200" lvl="1" indent="0">
              <a:spcBef>
                <a:spcPts val="600"/>
              </a:spcBef>
              <a:spcAft>
                <a:spcPts val="600"/>
              </a:spcAft>
              <a:buNone/>
            </a:pPr>
            <a:endParaRPr lang="en-US" sz="1400" dirty="0"/>
          </a:p>
          <a:p>
            <a:pPr>
              <a:spcBef>
                <a:spcPts val="600"/>
              </a:spcBef>
              <a:spcAft>
                <a:spcPts val="600"/>
              </a:spcAft>
              <a:buFont typeface="Arial" panose="020B0604020202020204" pitchFamily="34" charset="0"/>
              <a:buChar char="•"/>
            </a:pPr>
            <a:endParaRPr lang="en-US" sz="1800" dirty="0"/>
          </a:p>
          <a:p>
            <a:pPr lvl="1">
              <a:spcBef>
                <a:spcPts val="600"/>
              </a:spcBef>
              <a:spcAft>
                <a:spcPts val="600"/>
              </a:spcAft>
              <a:buFont typeface="Arial" panose="020B0604020202020204" pitchFamily="34" charset="0"/>
              <a:buChar char="•"/>
            </a:pPr>
            <a:endParaRPr lang="en-US" sz="600" dirty="0"/>
          </a:p>
        </p:txBody>
      </p:sp>
      <p:sp>
        <p:nvSpPr>
          <p:cNvPr id="4" name="Date Placeholder 3">
            <a:extLst>
              <a:ext uri="{FF2B5EF4-FFF2-40B4-BE49-F238E27FC236}">
                <a16:creationId xmlns:a16="http://schemas.microsoft.com/office/drawing/2014/main" id="{6BCA5B0A-C4D1-8244-8572-33FD6DC9CCCF}"/>
              </a:ext>
            </a:extLst>
          </p:cNvPr>
          <p:cNvSpPr>
            <a:spLocks noGrp="1"/>
          </p:cNvSpPr>
          <p:nvPr>
            <p:ph type="dt" sz="half" idx="10"/>
          </p:nvPr>
        </p:nvSpPr>
        <p:spPr/>
        <p:txBody>
          <a:bodyPr/>
          <a:lstStyle/>
          <a:p>
            <a:r>
              <a:rPr lang="de-DE" altLang="en-US"/>
              <a:t>Jan 2023</a:t>
            </a:r>
            <a:endParaRPr lang="en-US" altLang="en-US" dirty="0"/>
          </a:p>
        </p:txBody>
      </p:sp>
      <p:sp>
        <p:nvSpPr>
          <p:cNvPr id="5" name="Footer Placeholder 4">
            <a:extLst>
              <a:ext uri="{FF2B5EF4-FFF2-40B4-BE49-F238E27FC236}">
                <a16:creationId xmlns:a16="http://schemas.microsoft.com/office/drawing/2014/main" id="{BAEDE3A1-68AA-EE43-90C8-13A79EDB3133}"/>
              </a:ext>
            </a:extLst>
          </p:cNvPr>
          <p:cNvSpPr>
            <a:spLocks noGrp="1"/>
          </p:cNvSpPr>
          <p:nvPr>
            <p:ph type="ftr" sz="quarter" idx="11"/>
          </p:nvPr>
        </p:nvSpPr>
        <p:spPr/>
        <p:txBody>
          <a:bodyPr/>
          <a:lstStyle/>
          <a:p>
            <a:r>
              <a:rPr lang="en-US" altLang="en-US"/>
              <a:t>Krebs et al. (Apple)</a:t>
            </a:r>
            <a:endParaRPr lang="en-US" altLang="en-US" dirty="0"/>
          </a:p>
        </p:txBody>
      </p:sp>
      <p:sp>
        <p:nvSpPr>
          <p:cNvPr id="6" name="Slide Number Placeholder 5">
            <a:extLst>
              <a:ext uri="{FF2B5EF4-FFF2-40B4-BE49-F238E27FC236}">
                <a16:creationId xmlns:a16="http://schemas.microsoft.com/office/drawing/2014/main" id="{69CC07E8-4DCB-4241-8993-F09208D5A82D}"/>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10</a:t>
            </a:fld>
            <a:endParaRPr lang="en-US" altLang="en-US"/>
          </a:p>
        </p:txBody>
      </p:sp>
    </p:spTree>
    <p:extLst>
      <p:ext uri="{BB962C8B-B14F-4D97-AF65-F5344CB8AC3E}">
        <p14:creationId xmlns:p14="http://schemas.microsoft.com/office/powerpoint/2010/main" val="5860304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7C9B24-E7E8-8547-A1D0-E2535767BF70}"/>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17B5FC9D-8C64-7546-A32A-342E09FEC5E1}"/>
              </a:ext>
            </a:extLst>
          </p:cNvPr>
          <p:cNvSpPr>
            <a:spLocks noGrp="1"/>
          </p:cNvSpPr>
          <p:nvPr>
            <p:ph idx="1"/>
          </p:nvPr>
        </p:nvSpPr>
        <p:spPr>
          <a:xfrm>
            <a:off x="685800" y="1752600"/>
            <a:ext cx="7772400" cy="4572000"/>
          </a:xfrm>
        </p:spPr>
        <p:txBody>
          <a:bodyPr/>
          <a:lstStyle/>
          <a:p>
            <a:pPr marL="0" indent="0">
              <a:spcBef>
                <a:spcPts val="600"/>
              </a:spcBef>
              <a:spcAft>
                <a:spcPts val="600"/>
              </a:spcAft>
              <a:buNone/>
            </a:pPr>
            <a:r>
              <a:rPr lang="en-US" sz="1800" dirty="0"/>
              <a:t>[1] X. Luo (Apple Inc), F. Leong (NXP), M. Lee (Samsung Electronics), et al., “NBA-UWB Technical Framework Proposal”, 15-22-0571-01-04ab.</a:t>
            </a:r>
          </a:p>
          <a:p>
            <a:pPr marL="0" indent="0">
              <a:spcBef>
                <a:spcPts val="600"/>
              </a:spcBef>
              <a:spcAft>
                <a:spcPts val="600"/>
              </a:spcAft>
              <a:buNone/>
            </a:pPr>
            <a:r>
              <a:rPr lang="en-US" sz="1800" dirty="0"/>
              <a:t>[2] A. Krebs et al., “Updates on Narrowband Channel Allocation and Access”, 15-22-0493-02-04ab.</a:t>
            </a:r>
          </a:p>
          <a:p>
            <a:pPr marL="0" indent="0">
              <a:spcBef>
                <a:spcPts val="600"/>
              </a:spcBef>
              <a:spcAft>
                <a:spcPts val="600"/>
              </a:spcAft>
              <a:buNone/>
            </a:pPr>
            <a:r>
              <a:rPr lang="en-US" sz="1800" dirty="0"/>
              <a:t>[3] L. Verma (Apple), M. Lee (Samsung), W. </a:t>
            </a:r>
            <a:r>
              <a:rPr lang="en-US" sz="1800" dirty="0" err="1"/>
              <a:t>Kuchler</a:t>
            </a:r>
            <a:r>
              <a:rPr lang="en-US" sz="1800" dirty="0"/>
              <a:t> (NXP), et al., “UWB Channel Usage Coordination for better UWB Coexistence”, 15-22-0456-00-04ab.</a:t>
            </a:r>
          </a:p>
          <a:p>
            <a:pPr marL="0" indent="0">
              <a:spcBef>
                <a:spcPts val="600"/>
              </a:spcBef>
              <a:spcAft>
                <a:spcPts val="600"/>
              </a:spcAft>
              <a:buNone/>
            </a:pPr>
            <a:r>
              <a:rPr lang="en-US" sz="1800" dirty="0"/>
              <a:t>[4] L. Verma (Apple) et al., ”Follow-up on UWB Channel Usage Coordination”, 15-22-0573-00-04ab.</a:t>
            </a:r>
          </a:p>
          <a:p>
            <a:pPr marL="0" indent="0">
              <a:spcBef>
                <a:spcPts val="600"/>
              </a:spcBef>
              <a:spcAft>
                <a:spcPts val="600"/>
              </a:spcAft>
              <a:buNone/>
            </a:pPr>
            <a:r>
              <a:rPr lang="en-US" sz="1800" dirty="0"/>
              <a:t>[5] </a:t>
            </a:r>
            <a:r>
              <a:rPr lang="en-US" sz="1800" dirty="0" err="1"/>
              <a:t>Kangjin</a:t>
            </a:r>
            <a:r>
              <a:rPr lang="en-US" sz="1800" dirty="0"/>
              <a:t> Yoon (Meta), “UWB In-band Discovery”, 15-22-0646-00-04ab.</a:t>
            </a:r>
          </a:p>
          <a:p>
            <a:pPr marL="0" indent="0">
              <a:spcBef>
                <a:spcPts val="600"/>
              </a:spcBef>
              <a:spcAft>
                <a:spcPts val="600"/>
              </a:spcAft>
              <a:buNone/>
            </a:pPr>
            <a:r>
              <a:rPr lang="en-US" sz="1800" dirty="0"/>
              <a:t>[6] Billy Verso et al. (Qorvo), “Draft text for UWB wake-up radio”, 15-22-0654-00-04ab.</a:t>
            </a:r>
          </a:p>
          <a:p>
            <a:pPr marL="0" indent="0">
              <a:spcBef>
                <a:spcPts val="600"/>
              </a:spcBef>
              <a:spcAft>
                <a:spcPts val="600"/>
              </a:spcAft>
              <a:buNone/>
            </a:pPr>
            <a:endParaRPr lang="en-US" sz="1800" dirty="0"/>
          </a:p>
          <a:p>
            <a:pPr marL="0" indent="0">
              <a:spcBef>
                <a:spcPts val="600"/>
              </a:spcBef>
              <a:spcAft>
                <a:spcPts val="600"/>
              </a:spcAft>
              <a:buNone/>
            </a:pPr>
            <a:endParaRPr lang="en-US" sz="1800" dirty="0"/>
          </a:p>
        </p:txBody>
      </p:sp>
      <p:sp>
        <p:nvSpPr>
          <p:cNvPr id="4" name="Date Placeholder 3">
            <a:extLst>
              <a:ext uri="{FF2B5EF4-FFF2-40B4-BE49-F238E27FC236}">
                <a16:creationId xmlns:a16="http://schemas.microsoft.com/office/drawing/2014/main" id="{6BCA5B0A-C4D1-8244-8572-33FD6DC9CCCF}"/>
              </a:ext>
            </a:extLst>
          </p:cNvPr>
          <p:cNvSpPr>
            <a:spLocks noGrp="1"/>
          </p:cNvSpPr>
          <p:nvPr>
            <p:ph type="dt" sz="half" idx="10"/>
          </p:nvPr>
        </p:nvSpPr>
        <p:spPr/>
        <p:txBody>
          <a:bodyPr/>
          <a:lstStyle/>
          <a:p>
            <a:r>
              <a:rPr lang="de-DE" altLang="en-US"/>
              <a:t>Jan 2023</a:t>
            </a:r>
            <a:endParaRPr lang="en-US" altLang="en-US" dirty="0"/>
          </a:p>
        </p:txBody>
      </p:sp>
      <p:sp>
        <p:nvSpPr>
          <p:cNvPr id="5" name="Footer Placeholder 4">
            <a:extLst>
              <a:ext uri="{FF2B5EF4-FFF2-40B4-BE49-F238E27FC236}">
                <a16:creationId xmlns:a16="http://schemas.microsoft.com/office/drawing/2014/main" id="{BAEDE3A1-68AA-EE43-90C8-13A79EDB3133}"/>
              </a:ext>
            </a:extLst>
          </p:cNvPr>
          <p:cNvSpPr>
            <a:spLocks noGrp="1"/>
          </p:cNvSpPr>
          <p:nvPr>
            <p:ph type="ftr" sz="quarter" idx="11"/>
          </p:nvPr>
        </p:nvSpPr>
        <p:spPr/>
        <p:txBody>
          <a:bodyPr/>
          <a:lstStyle/>
          <a:p>
            <a:r>
              <a:rPr lang="en-US" altLang="en-US"/>
              <a:t>Krebs et al. (Apple)</a:t>
            </a:r>
            <a:endParaRPr lang="en-US" altLang="en-US" dirty="0"/>
          </a:p>
        </p:txBody>
      </p:sp>
      <p:sp>
        <p:nvSpPr>
          <p:cNvPr id="6" name="Slide Number Placeholder 5">
            <a:extLst>
              <a:ext uri="{FF2B5EF4-FFF2-40B4-BE49-F238E27FC236}">
                <a16:creationId xmlns:a16="http://schemas.microsoft.com/office/drawing/2014/main" id="{69CC07E8-4DCB-4241-8993-F09208D5A82D}"/>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11</a:t>
            </a:fld>
            <a:endParaRPr lang="en-US" altLang="en-US"/>
          </a:p>
        </p:txBody>
      </p:sp>
    </p:spTree>
    <p:extLst>
      <p:ext uri="{BB962C8B-B14F-4D97-AF65-F5344CB8AC3E}">
        <p14:creationId xmlns:p14="http://schemas.microsoft.com/office/powerpoint/2010/main" val="2681570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e 6">
            <a:extLst>
              <a:ext uri="{FF2B5EF4-FFF2-40B4-BE49-F238E27FC236}">
                <a16:creationId xmlns:a16="http://schemas.microsoft.com/office/drawing/2014/main" id="{12C07D4E-4F4C-4F23-899C-C95C037AF3C9}"/>
              </a:ext>
            </a:extLst>
          </p:cNvPr>
          <p:cNvGraphicFramePr>
            <a:graphicFrameLocks noGrp="1"/>
          </p:cNvGraphicFramePr>
          <p:nvPr>
            <p:extLst>
              <p:ext uri="{D42A27DB-BD31-4B8C-83A1-F6EECF244321}">
                <p14:modId xmlns:p14="http://schemas.microsoft.com/office/powerpoint/2010/main" val="1374088208"/>
              </p:ext>
            </p:extLst>
          </p:nvPr>
        </p:nvGraphicFramePr>
        <p:xfrm>
          <a:off x="685800" y="908720"/>
          <a:ext cx="7774632" cy="5259681"/>
        </p:xfrm>
        <a:graphic>
          <a:graphicData uri="http://schemas.openxmlformats.org/drawingml/2006/table">
            <a:tbl>
              <a:tblPr firstRow="1" bandRow="1">
                <a:tableStyleId>{5940675A-B579-460E-94D1-54222C63F5DA}</a:tableStyleId>
              </a:tblPr>
              <a:tblGrid>
                <a:gridCol w="4187492">
                  <a:extLst>
                    <a:ext uri="{9D8B030D-6E8A-4147-A177-3AD203B41FA5}">
                      <a16:colId xmlns:a16="http://schemas.microsoft.com/office/drawing/2014/main" val="1745747388"/>
                    </a:ext>
                  </a:extLst>
                </a:gridCol>
                <a:gridCol w="3587140">
                  <a:extLst>
                    <a:ext uri="{9D8B030D-6E8A-4147-A177-3AD203B41FA5}">
                      <a16:colId xmlns:a16="http://schemas.microsoft.com/office/drawing/2014/main" val="1336621721"/>
                    </a:ext>
                  </a:extLst>
                </a:gridCol>
              </a:tblGrid>
              <a:tr h="251274">
                <a:tc>
                  <a:txBody>
                    <a:bodyPr/>
                    <a:lstStyle/>
                    <a:p>
                      <a:pPr>
                        <a:lnSpc>
                          <a:spcPct val="107000"/>
                        </a:lnSpc>
                        <a:spcAft>
                          <a:spcPts val="800"/>
                        </a:spcAft>
                      </a:pPr>
                      <a:r>
                        <a:rPr lang="en-US" sz="1200" dirty="0">
                          <a:effectLst/>
                        </a:rPr>
                        <a:t>PAR Objective</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200" dirty="0">
                          <a:effectLst/>
                        </a:rPr>
                        <a:t>Proposed Solution (how addressed)</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516017004"/>
                  </a:ext>
                </a:extLst>
              </a:tr>
              <a:tr h="251274">
                <a:tc>
                  <a:txBody>
                    <a:bodyPr/>
                    <a:lstStyle/>
                    <a:p>
                      <a:pPr>
                        <a:lnSpc>
                          <a:spcPct val="107000"/>
                        </a:lnSpc>
                        <a:spcAft>
                          <a:spcPts val="800"/>
                        </a:spcAft>
                      </a:pPr>
                      <a:r>
                        <a:rPr lang="en-US" sz="1200" dirty="0">
                          <a:effectLst/>
                        </a:rPr>
                        <a:t>Safeguards so that the high throughput data use cases will not cause significant disruption to low duty-cycle ranging use cases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2336347152"/>
                  </a:ext>
                </a:extLst>
              </a:tr>
              <a:tr h="251274">
                <a:tc>
                  <a:txBody>
                    <a:bodyPr/>
                    <a:lstStyle/>
                    <a:p>
                      <a:pPr>
                        <a:lnSpc>
                          <a:spcPct val="107000"/>
                        </a:lnSpc>
                        <a:spcAft>
                          <a:spcPts val="800"/>
                        </a:spcAft>
                      </a:pPr>
                      <a:r>
                        <a:rPr lang="en-US" sz="1200" dirty="0">
                          <a:effectLst/>
                        </a:rPr>
                        <a:t>Interference mitigation techniques to support higher density and higher traffic use cases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712880846"/>
                  </a:ext>
                </a:extLst>
              </a:tr>
              <a:tr h="251274">
                <a:tc>
                  <a:txBody>
                    <a:bodyPr/>
                    <a:lstStyle/>
                    <a:p>
                      <a:pPr>
                        <a:lnSpc>
                          <a:spcPct val="107000"/>
                        </a:lnSpc>
                        <a:spcAft>
                          <a:spcPts val="800"/>
                        </a:spcAft>
                      </a:pPr>
                      <a:r>
                        <a:rPr lang="en-US" sz="1200">
                          <a:effectLst/>
                        </a:rPr>
                        <a:t>Other coexistence improvement</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550120941"/>
                  </a:ext>
                </a:extLst>
              </a:tr>
              <a:tr h="251274">
                <a:tc>
                  <a:txBody>
                    <a:bodyPr/>
                    <a:lstStyle/>
                    <a:p>
                      <a:pPr>
                        <a:lnSpc>
                          <a:spcPct val="107000"/>
                        </a:lnSpc>
                        <a:spcAft>
                          <a:spcPts val="800"/>
                        </a:spcAft>
                      </a:pPr>
                      <a:r>
                        <a:rPr lang="en-US" sz="1200">
                          <a:effectLst/>
                        </a:rPr>
                        <a:t>Backward compatibility with enhanced ranging capable devices (ERDEVs)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229274704"/>
                  </a:ext>
                </a:extLst>
              </a:tr>
              <a:tr h="251274">
                <a:tc>
                  <a:txBody>
                    <a:bodyPr/>
                    <a:lstStyle/>
                    <a:p>
                      <a:pPr>
                        <a:lnSpc>
                          <a:spcPct val="107000"/>
                        </a:lnSpc>
                        <a:spcAft>
                          <a:spcPts val="800"/>
                        </a:spcAft>
                      </a:pPr>
                      <a:r>
                        <a:rPr lang="en-US" sz="1200">
                          <a:effectLst/>
                        </a:rPr>
                        <a:t>Improved link budget and/or reduced air-time</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402719402"/>
                  </a:ext>
                </a:extLst>
              </a:tr>
              <a:tr h="251274">
                <a:tc>
                  <a:txBody>
                    <a:bodyPr/>
                    <a:lstStyle/>
                    <a:p>
                      <a:pPr>
                        <a:lnSpc>
                          <a:spcPct val="107000"/>
                        </a:lnSpc>
                        <a:spcAft>
                          <a:spcPts val="800"/>
                        </a:spcAft>
                      </a:pPr>
                      <a:r>
                        <a:rPr lang="en-US" sz="1200">
                          <a:effectLst/>
                        </a:rPr>
                        <a:t>Additional channels and operating frequencies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770140464"/>
                  </a:ext>
                </a:extLst>
              </a:tr>
              <a:tr h="251274">
                <a:tc>
                  <a:txBody>
                    <a:bodyPr/>
                    <a:lstStyle/>
                    <a:p>
                      <a:pPr>
                        <a:lnSpc>
                          <a:spcPct val="107000"/>
                        </a:lnSpc>
                        <a:spcAft>
                          <a:spcPts val="800"/>
                        </a:spcAft>
                      </a:pPr>
                      <a:r>
                        <a:rPr lang="en-US" sz="1200">
                          <a:effectLst/>
                        </a:rPr>
                        <a:t>Improvements to accuracy / precision / reliability and interoperability for high-integrity ranging</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13926360"/>
                  </a:ext>
                </a:extLst>
              </a:tr>
              <a:tr h="251274">
                <a:tc>
                  <a:txBody>
                    <a:bodyPr/>
                    <a:lstStyle/>
                    <a:p>
                      <a:pPr>
                        <a:lnSpc>
                          <a:spcPct val="107000"/>
                        </a:lnSpc>
                        <a:spcAft>
                          <a:spcPts val="800"/>
                        </a:spcAft>
                      </a:pPr>
                      <a:r>
                        <a:rPr lang="en-US" sz="1200">
                          <a:effectLst/>
                        </a:rPr>
                        <a:t>Reduced complexity and power consumption</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006555623"/>
                  </a:ext>
                </a:extLst>
              </a:tr>
              <a:tr h="251274">
                <a:tc>
                  <a:txBody>
                    <a:bodyPr/>
                    <a:lstStyle/>
                    <a:p>
                      <a:pPr>
                        <a:lnSpc>
                          <a:spcPct val="107000"/>
                        </a:lnSpc>
                        <a:spcAft>
                          <a:spcPts val="800"/>
                        </a:spcAft>
                      </a:pPr>
                      <a:r>
                        <a:rPr lang="en-US" sz="1200">
                          <a:effectLst/>
                        </a:rPr>
                        <a:t>Hybrid operation with narrowband signaling to assist UWB</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1409934918"/>
                  </a:ext>
                </a:extLst>
              </a:tr>
              <a:tr h="251274">
                <a:tc>
                  <a:txBody>
                    <a:bodyPr/>
                    <a:lstStyle/>
                    <a:p>
                      <a:pPr>
                        <a:lnSpc>
                          <a:spcPct val="107000"/>
                        </a:lnSpc>
                        <a:spcAft>
                          <a:spcPts val="800"/>
                        </a:spcAft>
                      </a:pPr>
                      <a:r>
                        <a:rPr lang="en-US" sz="1200">
                          <a:effectLst/>
                        </a:rPr>
                        <a:t>Enhanced native discovery and connection setup mechanisms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Generic native discovery concept for MMS ranging, applicable to NBA and/or UWB only</a:t>
                      </a:r>
                    </a:p>
                  </a:txBody>
                  <a:tcPr marL="62197" marR="62197" marT="0" marB="0"/>
                </a:tc>
                <a:extLst>
                  <a:ext uri="{0D108BD9-81ED-4DB2-BD59-A6C34878D82A}">
                    <a16:rowId xmlns:a16="http://schemas.microsoft.com/office/drawing/2014/main" val="157165867"/>
                  </a:ext>
                </a:extLst>
              </a:tr>
              <a:tr h="251274">
                <a:tc>
                  <a:txBody>
                    <a:bodyPr/>
                    <a:lstStyle/>
                    <a:p>
                      <a:pPr>
                        <a:lnSpc>
                          <a:spcPct val="107000"/>
                        </a:lnSpc>
                        <a:spcAft>
                          <a:spcPts val="800"/>
                        </a:spcAft>
                      </a:pPr>
                      <a:r>
                        <a:rPr lang="en-US" sz="1200" dirty="0">
                          <a:effectLst/>
                        </a:rPr>
                        <a:t>Sensing capabilities to support presence detection and environment mapping</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78912419"/>
                  </a:ext>
                </a:extLst>
              </a:tr>
              <a:tr h="251274">
                <a:tc>
                  <a:txBody>
                    <a:bodyPr/>
                    <a:lstStyle/>
                    <a:p>
                      <a:pPr>
                        <a:lnSpc>
                          <a:spcPct val="107000"/>
                        </a:lnSpc>
                        <a:spcAft>
                          <a:spcPts val="800"/>
                        </a:spcAft>
                      </a:pPr>
                      <a:r>
                        <a:rPr lang="en-US" sz="1200" dirty="0">
                          <a:effectLst/>
                        </a:rPr>
                        <a:t>Low-power low-latency streaming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1576344013"/>
                  </a:ext>
                </a:extLst>
              </a:tr>
              <a:tr h="251274">
                <a:tc>
                  <a:txBody>
                    <a:bodyPr/>
                    <a:lstStyle/>
                    <a:p>
                      <a:pPr>
                        <a:lnSpc>
                          <a:spcPct val="107000"/>
                        </a:lnSpc>
                        <a:spcAft>
                          <a:spcPts val="800"/>
                        </a:spcAft>
                      </a:pPr>
                      <a:r>
                        <a:rPr lang="en-US" sz="1200">
                          <a:effectLst/>
                        </a:rPr>
                        <a:t>Higher data-rate streaming allowing at least 50 Mbit/s of throughput</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863466228"/>
                  </a:ext>
                </a:extLst>
              </a:tr>
              <a:tr h="251274">
                <a:tc>
                  <a:txBody>
                    <a:bodyPr/>
                    <a:lstStyle/>
                    <a:p>
                      <a:pPr>
                        <a:lnSpc>
                          <a:spcPct val="107000"/>
                        </a:lnSpc>
                        <a:spcAft>
                          <a:spcPts val="800"/>
                        </a:spcAft>
                      </a:pPr>
                      <a:r>
                        <a:rPr lang="en-US" sz="1200">
                          <a:effectLst/>
                        </a:rPr>
                        <a:t>Support for peer-to-peer, peer-to-multi-peer, and station-to-infrastructure protocols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794586688"/>
                  </a:ext>
                </a:extLst>
              </a:tr>
              <a:tr h="251274">
                <a:tc>
                  <a:txBody>
                    <a:bodyPr/>
                    <a:lstStyle/>
                    <a:p>
                      <a:pPr>
                        <a:lnSpc>
                          <a:spcPct val="107000"/>
                        </a:lnSpc>
                        <a:spcAft>
                          <a:spcPts val="800"/>
                        </a:spcAft>
                      </a:pPr>
                      <a:r>
                        <a:rPr lang="en-US" sz="1200">
                          <a:effectLst/>
                        </a:rPr>
                        <a:t>Infrastructure synchronization mechanisms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1541787244"/>
                  </a:ext>
                </a:extLst>
              </a:tr>
            </a:tbl>
          </a:graphicData>
        </a:graphic>
      </p:graphicFrame>
      <p:sp>
        <p:nvSpPr>
          <p:cNvPr id="2" name="Date Placeholder 1">
            <a:extLst>
              <a:ext uri="{FF2B5EF4-FFF2-40B4-BE49-F238E27FC236}">
                <a16:creationId xmlns:a16="http://schemas.microsoft.com/office/drawing/2014/main" id="{16805F27-FE2C-C4AA-57DA-088CCF284B7D}"/>
              </a:ext>
            </a:extLst>
          </p:cNvPr>
          <p:cNvSpPr>
            <a:spLocks noGrp="1"/>
          </p:cNvSpPr>
          <p:nvPr>
            <p:ph type="dt" sz="half" idx="10"/>
          </p:nvPr>
        </p:nvSpPr>
        <p:spPr/>
        <p:txBody>
          <a:bodyPr/>
          <a:lstStyle/>
          <a:p>
            <a:r>
              <a:rPr lang="de-DE" altLang="en-US"/>
              <a:t>Jan 2023</a:t>
            </a:r>
            <a:endParaRPr lang="en-US" altLang="en-US" dirty="0"/>
          </a:p>
        </p:txBody>
      </p:sp>
      <p:sp>
        <p:nvSpPr>
          <p:cNvPr id="3" name="Footer Placeholder 2">
            <a:extLst>
              <a:ext uri="{FF2B5EF4-FFF2-40B4-BE49-F238E27FC236}">
                <a16:creationId xmlns:a16="http://schemas.microsoft.com/office/drawing/2014/main" id="{B364E93B-4197-C216-3826-51BAEE2A5073}"/>
              </a:ext>
            </a:extLst>
          </p:cNvPr>
          <p:cNvSpPr>
            <a:spLocks noGrp="1"/>
          </p:cNvSpPr>
          <p:nvPr>
            <p:ph type="ftr" sz="quarter" idx="11"/>
          </p:nvPr>
        </p:nvSpPr>
        <p:spPr/>
        <p:txBody>
          <a:bodyPr/>
          <a:lstStyle/>
          <a:p>
            <a:r>
              <a:rPr lang="en-US" altLang="en-US"/>
              <a:t>Krebs et al. (Apple)</a:t>
            </a:r>
            <a:endParaRPr lang="en-US" altLang="en-US" dirty="0"/>
          </a:p>
        </p:txBody>
      </p:sp>
      <p:sp>
        <p:nvSpPr>
          <p:cNvPr id="4" name="Slide Number Placeholder 3">
            <a:extLst>
              <a:ext uri="{FF2B5EF4-FFF2-40B4-BE49-F238E27FC236}">
                <a16:creationId xmlns:a16="http://schemas.microsoft.com/office/drawing/2014/main" id="{0FB6D0F4-AFAA-2AE8-B4BC-EB399F863247}"/>
              </a:ext>
            </a:extLst>
          </p:cNvPr>
          <p:cNvSpPr>
            <a:spLocks noGrp="1"/>
          </p:cNvSpPr>
          <p:nvPr>
            <p:ph type="sldNum" sz="quarter" idx="12"/>
          </p:nvPr>
        </p:nvSpPr>
        <p:spPr/>
        <p:txBody>
          <a:bodyPr/>
          <a:lstStyle/>
          <a:p>
            <a:r>
              <a:rPr lang="en-US" altLang="en-US"/>
              <a:t>Slide </a:t>
            </a:r>
            <a:fld id="{96EDDC46-E58E-0248-8CAF-96DF08F8D1CD}" type="slidenum">
              <a:rPr lang="en-US" altLang="en-US" smtClean="0"/>
              <a:pPr/>
              <a:t>2</a:t>
            </a:fld>
            <a:endParaRPr lang="en-US" alt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7C9B24-E7E8-8547-A1D0-E2535767BF70}"/>
              </a:ext>
            </a:extLst>
          </p:cNvPr>
          <p:cNvSpPr>
            <a:spLocks noGrp="1"/>
          </p:cNvSpPr>
          <p:nvPr>
            <p:ph type="title"/>
          </p:nvPr>
        </p:nvSpPr>
        <p:spPr/>
        <p:txBody>
          <a:bodyPr/>
          <a:lstStyle/>
          <a:p>
            <a:r>
              <a:rPr lang="en-US" dirty="0"/>
              <a:t>Related Contributions</a:t>
            </a:r>
          </a:p>
        </p:txBody>
      </p:sp>
      <p:sp>
        <p:nvSpPr>
          <p:cNvPr id="3" name="Content Placeholder 2">
            <a:extLst>
              <a:ext uri="{FF2B5EF4-FFF2-40B4-BE49-F238E27FC236}">
                <a16:creationId xmlns:a16="http://schemas.microsoft.com/office/drawing/2014/main" id="{17B5FC9D-8C64-7546-A32A-342E09FEC5E1}"/>
              </a:ext>
            </a:extLst>
          </p:cNvPr>
          <p:cNvSpPr>
            <a:spLocks noGrp="1"/>
          </p:cNvSpPr>
          <p:nvPr>
            <p:ph idx="1"/>
          </p:nvPr>
        </p:nvSpPr>
        <p:spPr>
          <a:xfrm>
            <a:off x="609600" y="2133600"/>
            <a:ext cx="8001000" cy="4190999"/>
          </a:xfrm>
        </p:spPr>
        <p:txBody>
          <a:bodyPr/>
          <a:lstStyle/>
          <a:p>
            <a:pPr>
              <a:spcBef>
                <a:spcPts val="600"/>
              </a:spcBef>
              <a:spcAft>
                <a:spcPts val="600"/>
              </a:spcAft>
              <a:buFont typeface="Arial" panose="020B0604020202020204" pitchFamily="34" charset="0"/>
              <a:buChar char="•"/>
            </a:pPr>
            <a:r>
              <a:rPr lang="en-US" sz="1800" dirty="0"/>
              <a:t>[1, 2] NBA-MMS-UWB Technical Framework and MAC</a:t>
            </a:r>
          </a:p>
          <a:p>
            <a:pPr>
              <a:spcBef>
                <a:spcPts val="600"/>
              </a:spcBef>
              <a:spcAft>
                <a:spcPts val="600"/>
              </a:spcAft>
              <a:buFont typeface="Arial" panose="020B0604020202020204" pitchFamily="34" charset="0"/>
              <a:buChar char="•"/>
            </a:pPr>
            <a:r>
              <a:rPr lang="en-US" sz="1800" dirty="0"/>
              <a:t>[3, 4] UWB Channel Usage Coordination</a:t>
            </a:r>
          </a:p>
          <a:p>
            <a:pPr lvl="1">
              <a:spcBef>
                <a:spcPts val="600"/>
              </a:spcBef>
              <a:spcAft>
                <a:spcPts val="600"/>
              </a:spcAft>
              <a:buFont typeface="Arial" panose="020B0604020202020204" pitchFamily="34" charset="0"/>
              <a:buChar char="•"/>
            </a:pPr>
            <a:r>
              <a:rPr lang="en-US" sz="1400" dirty="0"/>
              <a:t>L. Verma (Apple), M. Lee (Samsung), W. </a:t>
            </a:r>
            <a:r>
              <a:rPr lang="en-US" sz="1400" dirty="0" err="1"/>
              <a:t>Kuchler</a:t>
            </a:r>
            <a:r>
              <a:rPr lang="en-US" sz="1400" dirty="0"/>
              <a:t> (NXP) et al., Nov. 2022</a:t>
            </a:r>
          </a:p>
          <a:p>
            <a:pPr>
              <a:spcBef>
                <a:spcPts val="600"/>
              </a:spcBef>
              <a:spcAft>
                <a:spcPts val="600"/>
              </a:spcAft>
              <a:buFont typeface="Arial" panose="020B0604020202020204" pitchFamily="34" charset="0"/>
              <a:buChar char="•"/>
            </a:pPr>
            <a:r>
              <a:rPr lang="en-US" sz="1800" dirty="0"/>
              <a:t>[5] “UWB In-band Discovery”, </a:t>
            </a:r>
            <a:r>
              <a:rPr lang="en-US" sz="1800" dirty="0" err="1"/>
              <a:t>Kangjin</a:t>
            </a:r>
            <a:r>
              <a:rPr lang="en-US" sz="1800" dirty="0"/>
              <a:t> Yoon (Meta), Nov. 2022, 15-22-0646-00-04ab.</a:t>
            </a:r>
          </a:p>
          <a:p>
            <a:pPr>
              <a:spcBef>
                <a:spcPts val="600"/>
              </a:spcBef>
              <a:spcAft>
                <a:spcPts val="600"/>
              </a:spcAft>
              <a:buFont typeface="Arial" panose="020B0604020202020204" pitchFamily="34" charset="0"/>
              <a:buChar char="•"/>
            </a:pPr>
            <a:r>
              <a:rPr lang="en-US" sz="1800" dirty="0"/>
              <a:t>[6] “Draft text for UWB wake-up radio”, Billy Verso, Michael McLaughlin (Qorvo), Nov. 2022, 15-22-0654-00-04ab.</a:t>
            </a:r>
          </a:p>
        </p:txBody>
      </p:sp>
      <p:sp>
        <p:nvSpPr>
          <p:cNvPr id="4" name="Date Placeholder 3">
            <a:extLst>
              <a:ext uri="{FF2B5EF4-FFF2-40B4-BE49-F238E27FC236}">
                <a16:creationId xmlns:a16="http://schemas.microsoft.com/office/drawing/2014/main" id="{6BCA5B0A-C4D1-8244-8572-33FD6DC9CCCF}"/>
              </a:ext>
            </a:extLst>
          </p:cNvPr>
          <p:cNvSpPr>
            <a:spLocks noGrp="1"/>
          </p:cNvSpPr>
          <p:nvPr>
            <p:ph type="dt" sz="half" idx="10"/>
          </p:nvPr>
        </p:nvSpPr>
        <p:spPr/>
        <p:txBody>
          <a:bodyPr/>
          <a:lstStyle/>
          <a:p>
            <a:r>
              <a:rPr lang="de-DE" altLang="en-US"/>
              <a:t>Jan 2023</a:t>
            </a:r>
            <a:endParaRPr lang="en-US" altLang="en-US" dirty="0"/>
          </a:p>
        </p:txBody>
      </p:sp>
      <p:sp>
        <p:nvSpPr>
          <p:cNvPr id="5" name="Footer Placeholder 4">
            <a:extLst>
              <a:ext uri="{FF2B5EF4-FFF2-40B4-BE49-F238E27FC236}">
                <a16:creationId xmlns:a16="http://schemas.microsoft.com/office/drawing/2014/main" id="{BAEDE3A1-68AA-EE43-90C8-13A79EDB3133}"/>
              </a:ext>
            </a:extLst>
          </p:cNvPr>
          <p:cNvSpPr>
            <a:spLocks noGrp="1"/>
          </p:cNvSpPr>
          <p:nvPr>
            <p:ph type="ftr" sz="quarter" idx="11"/>
          </p:nvPr>
        </p:nvSpPr>
        <p:spPr/>
        <p:txBody>
          <a:bodyPr/>
          <a:lstStyle/>
          <a:p>
            <a:r>
              <a:rPr lang="en-US" altLang="en-US"/>
              <a:t>Krebs et al. (Apple)</a:t>
            </a:r>
            <a:endParaRPr lang="en-US" altLang="en-US" dirty="0"/>
          </a:p>
        </p:txBody>
      </p:sp>
      <p:sp>
        <p:nvSpPr>
          <p:cNvPr id="6" name="Slide Number Placeholder 5">
            <a:extLst>
              <a:ext uri="{FF2B5EF4-FFF2-40B4-BE49-F238E27FC236}">
                <a16:creationId xmlns:a16="http://schemas.microsoft.com/office/drawing/2014/main" id="{69CC07E8-4DCB-4241-8993-F09208D5A82D}"/>
              </a:ext>
            </a:extLst>
          </p:cNvPr>
          <p:cNvSpPr>
            <a:spLocks noGrp="1"/>
          </p:cNvSpPr>
          <p:nvPr>
            <p:ph type="sldNum" sz="quarter" idx="12"/>
          </p:nvPr>
        </p:nvSpPr>
        <p:spPr/>
        <p:txBody>
          <a:bodyPr/>
          <a:lstStyle/>
          <a:p>
            <a:r>
              <a:rPr lang="en-US" altLang="en-US" dirty="0"/>
              <a:t>Slide </a:t>
            </a:r>
            <a:fld id="{402C19D2-AFCD-5441-8B74-E6F734CFFA69}" type="slidenum">
              <a:rPr lang="en-US" altLang="en-US" smtClean="0"/>
              <a:pPr/>
              <a:t>3</a:t>
            </a:fld>
            <a:endParaRPr lang="en-US" altLang="en-US" dirty="0"/>
          </a:p>
        </p:txBody>
      </p:sp>
    </p:spTree>
    <p:extLst>
      <p:ext uri="{BB962C8B-B14F-4D97-AF65-F5344CB8AC3E}">
        <p14:creationId xmlns:p14="http://schemas.microsoft.com/office/powerpoint/2010/main" val="27011989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7C9B24-E7E8-8547-A1D0-E2535767BF70}"/>
              </a:ext>
            </a:extLst>
          </p:cNvPr>
          <p:cNvSpPr>
            <a:spLocks noGrp="1"/>
          </p:cNvSpPr>
          <p:nvPr>
            <p:ph type="title"/>
          </p:nvPr>
        </p:nvSpPr>
        <p:spPr/>
        <p:txBody>
          <a:bodyPr/>
          <a:lstStyle/>
          <a:p>
            <a:r>
              <a:rPr lang="en-US" dirty="0"/>
              <a:t>Scope of this contribution</a:t>
            </a:r>
          </a:p>
        </p:txBody>
      </p:sp>
      <p:sp>
        <p:nvSpPr>
          <p:cNvPr id="3" name="Content Placeholder 2">
            <a:extLst>
              <a:ext uri="{FF2B5EF4-FFF2-40B4-BE49-F238E27FC236}">
                <a16:creationId xmlns:a16="http://schemas.microsoft.com/office/drawing/2014/main" id="{17B5FC9D-8C64-7546-A32A-342E09FEC5E1}"/>
              </a:ext>
            </a:extLst>
          </p:cNvPr>
          <p:cNvSpPr>
            <a:spLocks noGrp="1"/>
          </p:cNvSpPr>
          <p:nvPr>
            <p:ph idx="1"/>
          </p:nvPr>
        </p:nvSpPr>
        <p:spPr>
          <a:xfrm>
            <a:off x="609600" y="1752600"/>
            <a:ext cx="8001000" cy="4572000"/>
          </a:xfrm>
        </p:spPr>
        <p:txBody>
          <a:bodyPr/>
          <a:lstStyle/>
          <a:p>
            <a:pPr>
              <a:spcBef>
                <a:spcPts val="600"/>
              </a:spcBef>
              <a:spcAft>
                <a:spcPts val="600"/>
              </a:spcAft>
              <a:buFont typeface="Arial" panose="020B0604020202020204" pitchFamily="34" charset="0"/>
              <a:buChar char="•"/>
            </a:pPr>
            <a:r>
              <a:rPr lang="en-US" sz="2400" dirty="0"/>
              <a:t>Enable two, or more devices to start a first ranging exchange via 802.15.4 PHYs</a:t>
            </a:r>
          </a:p>
          <a:p>
            <a:pPr lvl="1">
              <a:spcBef>
                <a:spcPts val="600"/>
              </a:spcBef>
              <a:spcAft>
                <a:spcPts val="600"/>
              </a:spcAft>
              <a:buFont typeface="Arial" panose="020B0604020202020204" pitchFamily="34" charset="0"/>
              <a:buChar char="•"/>
            </a:pPr>
            <a:r>
              <a:rPr lang="en-US" sz="2000" dirty="0"/>
              <a:t>Devices are assumed to be able to identify each other</a:t>
            </a:r>
          </a:p>
          <a:p>
            <a:pPr lvl="1">
              <a:spcBef>
                <a:spcPts val="600"/>
              </a:spcBef>
              <a:spcAft>
                <a:spcPts val="600"/>
              </a:spcAft>
              <a:buFont typeface="Arial" panose="020B0604020202020204" pitchFamily="34" charset="0"/>
              <a:buChar char="•"/>
            </a:pPr>
            <a:r>
              <a:rPr lang="en-US" sz="2000" dirty="0"/>
              <a:t>Not in scope: pairing, identity resolution, key exchange, …</a:t>
            </a:r>
            <a:endParaRPr lang="en-US" sz="2400" dirty="0"/>
          </a:p>
          <a:p>
            <a:pPr>
              <a:spcBef>
                <a:spcPts val="600"/>
              </a:spcBef>
              <a:spcAft>
                <a:spcPts val="600"/>
              </a:spcAft>
              <a:buFont typeface="Arial" panose="020B0604020202020204" pitchFamily="34" charset="0"/>
              <a:buChar char="•"/>
            </a:pPr>
            <a:r>
              <a:rPr lang="en-US" sz="2400" dirty="0"/>
              <a:t>P2P ranging session (1 Initiator + 1 Responder)</a:t>
            </a:r>
          </a:p>
          <a:p>
            <a:pPr lvl="1">
              <a:spcBef>
                <a:spcPts val="600"/>
              </a:spcBef>
              <a:spcAft>
                <a:spcPts val="600"/>
              </a:spcAft>
              <a:buFont typeface="Arial" panose="020B0604020202020204" pitchFamily="34" charset="0"/>
              <a:buChar char="•"/>
            </a:pPr>
            <a:r>
              <a:rPr lang="en-US" sz="2000" dirty="0"/>
              <a:t>Not in scope here: one-to-many, many-to-many, …</a:t>
            </a:r>
            <a:endParaRPr lang="en-US" sz="2400" dirty="0"/>
          </a:p>
          <a:p>
            <a:pPr>
              <a:spcBef>
                <a:spcPts val="600"/>
              </a:spcBef>
              <a:spcAft>
                <a:spcPts val="600"/>
              </a:spcAft>
              <a:buFont typeface="Arial" panose="020B0604020202020204" pitchFamily="34" charset="0"/>
              <a:buChar char="•"/>
            </a:pPr>
            <a:r>
              <a:rPr lang="en-US" sz="2400" dirty="0"/>
              <a:t>Generic procedure, common to applicable 15.4 PHYs</a:t>
            </a:r>
          </a:p>
          <a:p>
            <a:pPr lvl="1">
              <a:spcBef>
                <a:spcPts val="600"/>
              </a:spcBef>
              <a:spcAft>
                <a:spcPts val="600"/>
              </a:spcAft>
              <a:buFont typeface="Arial" panose="020B0604020202020204" pitchFamily="34" charset="0"/>
              <a:buChar char="•"/>
            </a:pPr>
            <a:r>
              <a:rPr lang="en-US" sz="2000" dirty="0"/>
              <a:t>Not in scope: specific PSDU formats</a:t>
            </a:r>
          </a:p>
          <a:p>
            <a:pPr>
              <a:spcBef>
                <a:spcPts val="600"/>
              </a:spcBef>
              <a:spcAft>
                <a:spcPts val="600"/>
              </a:spcAft>
              <a:buFont typeface="Arial" panose="020B0604020202020204" pitchFamily="34" charset="0"/>
              <a:buChar char="•"/>
            </a:pPr>
            <a:endParaRPr lang="en-US" sz="2400" dirty="0"/>
          </a:p>
          <a:p>
            <a:pPr lvl="1">
              <a:spcBef>
                <a:spcPts val="600"/>
              </a:spcBef>
              <a:spcAft>
                <a:spcPts val="600"/>
              </a:spcAft>
              <a:buFont typeface="Arial" panose="020B0604020202020204" pitchFamily="34" charset="0"/>
              <a:buChar char="•"/>
            </a:pPr>
            <a:endParaRPr lang="en-US" sz="2000" dirty="0"/>
          </a:p>
          <a:p>
            <a:pPr lvl="1">
              <a:spcBef>
                <a:spcPts val="600"/>
              </a:spcBef>
              <a:spcAft>
                <a:spcPts val="600"/>
              </a:spcAft>
              <a:buFont typeface="Arial" panose="020B0604020202020204" pitchFamily="34" charset="0"/>
              <a:buChar char="•"/>
            </a:pPr>
            <a:endParaRPr lang="en-US" sz="2000" dirty="0"/>
          </a:p>
        </p:txBody>
      </p:sp>
      <p:sp>
        <p:nvSpPr>
          <p:cNvPr id="4" name="Date Placeholder 3">
            <a:extLst>
              <a:ext uri="{FF2B5EF4-FFF2-40B4-BE49-F238E27FC236}">
                <a16:creationId xmlns:a16="http://schemas.microsoft.com/office/drawing/2014/main" id="{6BCA5B0A-C4D1-8244-8572-33FD6DC9CCCF}"/>
              </a:ext>
            </a:extLst>
          </p:cNvPr>
          <p:cNvSpPr>
            <a:spLocks noGrp="1"/>
          </p:cNvSpPr>
          <p:nvPr>
            <p:ph type="dt" sz="half" idx="10"/>
          </p:nvPr>
        </p:nvSpPr>
        <p:spPr/>
        <p:txBody>
          <a:bodyPr/>
          <a:lstStyle/>
          <a:p>
            <a:r>
              <a:rPr lang="de-DE" altLang="en-US"/>
              <a:t>Jan 2023</a:t>
            </a:r>
            <a:endParaRPr lang="en-US" altLang="en-US" dirty="0"/>
          </a:p>
        </p:txBody>
      </p:sp>
      <p:sp>
        <p:nvSpPr>
          <p:cNvPr id="5" name="Footer Placeholder 4">
            <a:extLst>
              <a:ext uri="{FF2B5EF4-FFF2-40B4-BE49-F238E27FC236}">
                <a16:creationId xmlns:a16="http://schemas.microsoft.com/office/drawing/2014/main" id="{BAEDE3A1-68AA-EE43-90C8-13A79EDB3133}"/>
              </a:ext>
            </a:extLst>
          </p:cNvPr>
          <p:cNvSpPr>
            <a:spLocks noGrp="1"/>
          </p:cNvSpPr>
          <p:nvPr>
            <p:ph type="ftr" sz="quarter" idx="11"/>
          </p:nvPr>
        </p:nvSpPr>
        <p:spPr/>
        <p:txBody>
          <a:bodyPr/>
          <a:lstStyle/>
          <a:p>
            <a:r>
              <a:rPr lang="en-US" altLang="en-US"/>
              <a:t>Krebs et al. (Apple)</a:t>
            </a:r>
            <a:endParaRPr lang="en-US" altLang="en-US" dirty="0"/>
          </a:p>
        </p:txBody>
      </p:sp>
      <p:sp>
        <p:nvSpPr>
          <p:cNvPr id="6" name="Slide Number Placeholder 5">
            <a:extLst>
              <a:ext uri="{FF2B5EF4-FFF2-40B4-BE49-F238E27FC236}">
                <a16:creationId xmlns:a16="http://schemas.microsoft.com/office/drawing/2014/main" id="{69CC07E8-4DCB-4241-8993-F09208D5A82D}"/>
              </a:ext>
            </a:extLst>
          </p:cNvPr>
          <p:cNvSpPr>
            <a:spLocks noGrp="1"/>
          </p:cNvSpPr>
          <p:nvPr>
            <p:ph type="sldNum" sz="quarter" idx="12"/>
          </p:nvPr>
        </p:nvSpPr>
        <p:spPr/>
        <p:txBody>
          <a:bodyPr/>
          <a:lstStyle/>
          <a:p>
            <a:r>
              <a:rPr lang="en-US" altLang="en-US" dirty="0"/>
              <a:t>Slide </a:t>
            </a:r>
            <a:fld id="{402C19D2-AFCD-5441-8B74-E6F734CFFA69}" type="slidenum">
              <a:rPr lang="en-US" altLang="en-US" smtClean="0"/>
              <a:pPr/>
              <a:t>4</a:t>
            </a:fld>
            <a:endParaRPr lang="en-US" altLang="en-US" dirty="0"/>
          </a:p>
        </p:txBody>
      </p:sp>
    </p:spTree>
    <p:extLst>
      <p:ext uri="{BB962C8B-B14F-4D97-AF65-F5344CB8AC3E}">
        <p14:creationId xmlns:p14="http://schemas.microsoft.com/office/powerpoint/2010/main" val="728851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7C9B24-E7E8-8547-A1D0-E2535767BF70}"/>
              </a:ext>
            </a:extLst>
          </p:cNvPr>
          <p:cNvSpPr>
            <a:spLocks noGrp="1"/>
          </p:cNvSpPr>
          <p:nvPr>
            <p:ph type="title"/>
          </p:nvPr>
        </p:nvSpPr>
        <p:spPr/>
        <p:txBody>
          <a:bodyPr/>
          <a:lstStyle/>
          <a:p>
            <a:r>
              <a:rPr lang="en-US" dirty="0"/>
              <a:t>Discovery and Acquisition Packets</a:t>
            </a:r>
          </a:p>
        </p:txBody>
      </p:sp>
      <p:sp>
        <p:nvSpPr>
          <p:cNvPr id="3" name="Content Placeholder 2">
            <a:extLst>
              <a:ext uri="{FF2B5EF4-FFF2-40B4-BE49-F238E27FC236}">
                <a16:creationId xmlns:a16="http://schemas.microsoft.com/office/drawing/2014/main" id="{17B5FC9D-8C64-7546-A32A-342E09FEC5E1}"/>
              </a:ext>
            </a:extLst>
          </p:cNvPr>
          <p:cNvSpPr>
            <a:spLocks noGrp="1"/>
          </p:cNvSpPr>
          <p:nvPr>
            <p:ph idx="1"/>
          </p:nvPr>
        </p:nvSpPr>
        <p:spPr>
          <a:xfrm>
            <a:off x="609600" y="1752600"/>
            <a:ext cx="8001000" cy="4572000"/>
          </a:xfrm>
        </p:spPr>
        <p:txBody>
          <a:bodyPr/>
          <a:lstStyle/>
          <a:p>
            <a:pPr>
              <a:spcBef>
                <a:spcPts val="600"/>
              </a:spcBef>
              <a:spcAft>
                <a:spcPts val="600"/>
              </a:spcAft>
              <a:buFont typeface="Arial" panose="020B0604020202020204" pitchFamily="34" charset="0"/>
              <a:buChar char="•"/>
            </a:pPr>
            <a:r>
              <a:rPr lang="en-US" sz="2400" dirty="0"/>
              <a:t>3 MAC packets types (not PHY specific)</a:t>
            </a:r>
          </a:p>
          <a:p>
            <a:pPr lvl="1">
              <a:spcBef>
                <a:spcPts val="600"/>
              </a:spcBef>
              <a:spcAft>
                <a:spcPts val="600"/>
              </a:spcAft>
              <a:buFont typeface="Arial" panose="020B0604020202020204" pitchFamily="34" charset="0"/>
              <a:buChar char="•"/>
            </a:pPr>
            <a:r>
              <a:rPr lang="en-US" sz="2000" dirty="0"/>
              <a:t>ADV-POLL: advertising identity and protocol version of the initiator, may be sent repetitively to the discretion of the initiator</a:t>
            </a:r>
          </a:p>
          <a:p>
            <a:pPr lvl="1">
              <a:spcBef>
                <a:spcPts val="600"/>
              </a:spcBef>
              <a:spcAft>
                <a:spcPts val="600"/>
              </a:spcAft>
              <a:buFont typeface="Arial" panose="020B0604020202020204" pitchFamily="34" charset="0"/>
              <a:buChar char="•"/>
            </a:pPr>
            <a:r>
              <a:rPr lang="en-US" sz="2000" dirty="0"/>
              <a:t>ADV-RESP: acquisition request, sent by the responding device upon receiving ADV</a:t>
            </a:r>
          </a:p>
          <a:p>
            <a:pPr lvl="2">
              <a:spcBef>
                <a:spcPts val="600"/>
              </a:spcBef>
              <a:spcAft>
                <a:spcPts val="600"/>
              </a:spcAft>
              <a:buFont typeface="Arial" panose="020B0604020202020204" pitchFamily="34" charset="0"/>
              <a:buChar char="•"/>
            </a:pPr>
            <a:r>
              <a:rPr lang="en-US" sz="1600" dirty="0"/>
              <a:t>channel selection parameters, MMS fragment configuration, MMS preamble parameters, NB data rate, etc.</a:t>
            </a:r>
          </a:p>
          <a:p>
            <a:pPr lvl="1">
              <a:spcBef>
                <a:spcPts val="600"/>
              </a:spcBef>
              <a:spcAft>
                <a:spcPts val="600"/>
              </a:spcAft>
              <a:buFont typeface="Arial" panose="020B0604020202020204" pitchFamily="34" charset="0"/>
              <a:buChar char="•"/>
            </a:pPr>
            <a:r>
              <a:rPr lang="en-US" sz="2000" dirty="0"/>
              <a:t>SOR: start of ranging indication packet, sent by the initiator upon receiving ADV-RESP</a:t>
            </a:r>
          </a:p>
          <a:p>
            <a:pPr lvl="2">
              <a:spcBef>
                <a:spcPts val="600"/>
              </a:spcBef>
              <a:spcAft>
                <a:spcPts val="600"/>
              </a:spcAft>
              <a:buFont typeface="Arial" panose="020B0604020202020204" pitchFamily="34" charset="0"/>
              <a:buChar char="•"/>
            </a:pPr>
            <a:r>
              <a:rPr lang="en-US" sz="1600" dirty="0"/>
              <a:t>final confirmation of ADV-RESP parameters (updated, if needed)</a:t>
            </a:r>
          </a:p>
          <a:p>
            <a:pPr lvl="2">
              <a:spcBef>
                <a:spcPts val="600"/>
              </a:spcBef>
              <a:spcAft>
                <a:spcPts val="600"/>
              </a:spcAft>
              <a:buFont typeface="Arial" panose="020B0604020202020204" pitchFamily="34" charset="0"/>
              <a:buChar char="•"/>
            </a:pPr>
            <a:r>
              <a:rPr lang="en-US" sz="1600" dirty="0"/>
              <a:t>time offset to next MMS POLL packet</a:t>
            </a:r>
          </a:p>
          <a:p>
            <a:pPr marL="457200" lvl="1" indent="0">
              <a:spcBef>
                <a:spcPts val="600"/>
              </a:spcBef>
              <a:spcAft>
                <a:spcPts val="600"/>
              </a:spcAft>
              <a:buNone/>
            </a:pPr>
            <a:endParaRPr lang="en-US" sz="2000" dirty="0"/>
          </a:p>
        </p:txBody>
      </p:sp>
      <p:sp>
        <p:nvSpPr>
          <p:cNvPr id="4" name="Date Placeholder 3">
            <a:extLst>
              <a:ext uri="{FF2B5EF4-FFF2-40B4-BE49-F238E27FC236}">
                <a16:creationId xmlns:a16="http://schemas.microsoft.com/office/drawing/2014/main" id="{6BCA5B0A-C4D1-8244-8572-33FD6DC9CCCF}"/>
              </a:ext>
            </a:extLst>
          </p:cNvPr>
          <p:cNvSpPr>
            <a:spLocks noGrp="1"/>
          </p:cNvSpPr>
          <p:nvPr>
            <p:ph type="dt" sz="half" idx="10"/>
          </p:nvPr>
        </p:nvSpPr>
        <p:spPr/>
        <p:txBody>
          <a:bodyPr/>
          <a:lstStyle/>
          <a:p>
            <a:r>
              <a:rPr lang="de-DE" altLang="en-US"/>
              <a:t>Jan 2023</a:t>
            </a:r>
            <a:endParaRPr lang="en-US" altLang="en-US" dirty="0"/>
          </a:p>
        </p:txBody>
      </p:sp>
      <p:sp>
        <p:nvSpPr>
          <p:cNvPr id="5" name="Footer Placeholder 4">
            <a:extLst>
              <a:ext uri="{FF2B5EF4-FFF2-40B4-BE49-F238E27FC236}">
                <a16:creationId xmlns:a16="http://schemas.microsoft.com/office/drawing/2014/main" id="{BAEDE3A1-68AA-EE43-90C8-13A79EDB3133}"/>
              </a:ext>
            </a:extLst>
          </p:cNvPr>
          <p:cNvSpPr>
            <a:spLocks noGrp="1"/>
          </p:cNvSpPr>
          <p:nvPr>
            <p:ph type="ftr" sz="quarter" idx="11"/>
          </p:nvPr>
        </p:nvSpPr>
        <p:spPr/>
        <p:txBody>
          <a:bodyPr/>
          <a:lstStyle/>
          <a:p>
            <a:r>
              <a:rPr lang="en-US" altLang="en-US"/>
              <a:t>Krebs et al. (Apple)</a:t>
            </a:r>
            <a:endParaRPr lang="en-US" altLang="en-US" dirty="0"/>
          </a:p>
        </p:txBody>
      </p:sp>
      <p:sp>
        <p:nvSpPr>
          <p:cNvPr id="6" name="Slide Number Placeholder 5">
            <a:extLst>
              <a:ext uri="{FF2B5EF4-FFF2-40B4-BE49-F238E27FC236}">
                <a16:creationId xmlns:a16="http://schemas.microsoft.com/office/drawing/2014/main" id="{69CC07E8-4DCB-4241-8993-F09208D5A82D}"/>
              </a:ext>
            </a:extLst>
          </p:cNvPr>
          <p:cNvSpPr>
            <a:spLocks noGrp="1"/>
          </p:cNvSpPr>
          <p:nvPr>
            <p:ph type="sldNum" sz="quarter" idx="12"/>
          </p:nvPr>
        </p:nvSpPr>
        <p:spPr/>
        <p:txBody>
          <a:bodyPr/>
          <a:lstStyle/>
          <a:p>
            <a:r>
              <a:rPr lang="en-US" altLang="en-US" dirty="0"/>
              <a:t>Slide </a:t>
            </a:r>
            <a:fld id="{402C19D2-AFCD-5441-8B74-E6F734CFFA69}" type="slidenum">
              <a:rPr lang="en-US" altLang="en-US" smtClean="0"/>
              <a:pPr/>
              <a:t>5</a:t>
            </a:fld>
            <a:endParaRPr lang="en-US" altLang="en-US" dirty="0"/>
          </a:p>
        </p:txBody>
      </p:sp>
    </p:spTree>
    <p:extLst>
      <p:ext uri="{BB962C8B-B14F-4D97-AF65-F5344CB8AC3E}">
        <p14:creationId xmlns:p14="http://schemas.microsoft.com/office/powerpoint/2010/main" val="10781040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7C9B24-E7E8-8547-A1D0-E2535767BF70}"/>
              </a:ext>
            </a:extLst>
          </p:cNvPr>
          <p:cNvSpPr>
            <a:spLocks noGrp="1"/>
          </p:cNvSpPr>
          <p:nvPr>
            <p:ph type="title"/>
          </p:nvPr>
        </p:nvSpPr>
        <p:spPr/>
        <p:txBody>
          <a:bodyPr/>
          <a:lstStyle/>
          <a:p>
            <a:r>
              <a:rPr lang="en-US" dirty="0"/>
              <a:t>Discovery Channels for NB</a:t>
            </a:r>
          </a:p>
        </p:txBody>
      </p:sp>
      <p:sp>
        <p:nvSpPr>
          <p:cNvPr id="3" name="Content Placeholder 2">
            <a:extLst>
              <a:ext uri="{FF2B5EF4-FFF2-40B4-BE49-F238E27FC236}">
                <a16:creationId xmlns:a16="http://schemas.microsoft.com/office/drawing/2014/main" id="{17B5FC9D-8C64-7546-A32A-342E09FEC5E1}"/>
              </a:ext>
            </a:extLst>
          </p:cNvPr>
          <p:cNvSpPr>
            <a:spLocks noGrp="1"/>
          </p:cNvSpPr>
          <p:nvPr>
            <p:ph idx="1"/>
          </p:nvPr>
        </p:nvSpPr>
        <p:spPr>
          <a:xfrm>
            <a:off x="609600" y="1752600"/>
            <a:ext cx="8001000" cy="2133600"/>
          </a:xfrm>
        </p:spPr>
        <p:txBody>
          <a:bodyPr/>
          <a:lstStyle/>
          <a:p>
            <a:pPr>
              <a:spcBef>
                <a:spcPts val="600"/>
              </a:spcBef>
              <a:spcAft>
                <a:spcPts val="600"/>
              </a:spcAft>
              <a:buFont typeface="Arial" panose="020B0604020202020204" pitchFamily="34" charset="0"/>
              <a:buChar char="•"/>
            </a:pPr>
            <a:r>
              <a:rPr lang="en-US" sz="2000" dirty="0"/>
              <a:t>Discovery is time critical for ranging to start</a:t>
            </a:r>
          </a:p>
          <a:p>
            <a:pPr lvl="1">
              <a:spcBef>
                <a:spcPts val="600"/>
              </a:spcBef>
              <a:spcAft>
                <a:spcPts val="600"/>
              </a:spcAft>
              <a:buFont typeface="Arial" panose="020B0604020202020204" pitchFamily="34" charset="0"/>
              <a:buChar char="•"/>
            </a:pPr>
            <a:r>
              <a:rPr lang="en-US" sz="1800" dirty="0"/>
              <a:t>Packet collisions may delay start of ranging</a:t>
            </a:r>
          </a:p>
          <a:p>
            <a:pPr>
              <a:spcBef>
                <a:spcPts val="600"/>
              </a:spcBef>
              <a:spcAft>
                <a:spcPts val="600"/>
              </a:spcAft>
              <a:buFont typeface="Arial" panose="020B0604020202020204" pitchFamily="34" charset="0"/>
              <a:buChar char="•"/>
            </a:pPr>
            <a:r>
              <a:rPr lang="en-US" sz="2000" dirty="0"/>
              <a:t>2 possible NB channels in UNII-3 non-overlapping with 802.11</a:t>
            </a:r>
          </a:p>
          <a:p>
            <a:pPr lvl="1">
              <a:spcBef>
                <a:spcPts val="600"/>
              </a:spcBef>
              <a:spcAft>
                <a:spcPts val="600"/>
              </a:spcAft>
              <a:buFont typeface="Arial" panose="020B0604020202020204" pitchFamily="34" charset="0"/>
              <a:buChar char="•"/>
            </a:pPr>
            <a:r>
              <a:rPr lang="en-US" sz="1800" dirty="0"/>
              <a:t>Good candidate as default channel for discovery</a:t>
            </a:r>
          </a:p>
          <a:p>
            <a:pPr lvl="1">
              <a:spcBef>
                <a:spcPts val="600"/>
              </a:spcBef>
              <a:spcAft>
                <a:spcPts val="600"/>
              </a:spcAft>
              <a:buFont typeface="Arial" panose="020B0604020202020204" pitchFamily="34" charset="0"/>
              <a:buChar char="•"/>
            </a:pPr>
            <a:r>
              <a:rPr lang="en-US" sz="1800" dirty="0"/>
              <a:t>Other channel may be configured via OOB</a:t>
            </a:r>
          </a:p>
          <a:p>
            <a:pPr>
              <a:spcBef>
                <a:spcPts val="600"/>
              </a:spcBef>
              <a:spcAft>
                <a:spcPts val="600"/>
              </a:spcAft>
              <a:buFont typeface="Arial" panose="020B0604020202020204" pitchFamily="34" charset="0"/>
              <a:buChar char="•"/>
            </a:pPr>
            <a:endParaRPr lang="en-US" sz="2000" dirty="0"/>
          </a:p>
          <a:p>
            <a:pPr marL="457200" lvl="1" indent="0">
              <a:spcBef>
                <a:spcPts val="600"/>
              </a:spcBef>
              <a:spcAft>
                <a:spcPts val="600"/>
              </a:spcAft>
              <a:buNone/>
            </a:pPr>
            <a:endParaRPr lang="en-US" sz="2000" dirty="0"/>
          </a:p>
        </p:txBody>
      </p:sp>
      <p:sp>
        <p:nvSpPr>
          <p:cNvPr id="4" name="Date Placeholder 3">
            <a:extLst>
              <a:ext uri="{FF2B5EF4-FFF2-40B4-BE49-F238E27FC236}">
                <a16:creationId xmlns:a16="http://schemas.microsoft.com/office/drawing/2014/main" id="{6BCA5B0A-C4D1-8244-8572-33FD6DC9CCCF}"/>
              </a:ext>
            </a:extLst>
          </p:cNvPr>
          <p:cNvSpPr>
            <a:spLocks noGrp="1"/>
          </p:cNvSpPr>
          <p:nvPr>
            <p:ph type="dt" sz="half" idx="10"/>
          </p:nvPr>
        </p:nvSpPr>
        <p:spPr/>
        <p:txBody>
          <a:bodyPr/>
          <a:lstStyle/>
          <a:p>
            <a:r>
              <a:rPr lang="de-DE" altLang="en-US"/>
              <a:t>Jan 2023</a:t>
            </a:r>
            <a:endParaRPr lang="en-US" altLang="en-US" dirty="0"/>
          </a:p>
        </p:txBody>
      </p:sp>
      <p:sp>
        <p:nvSpPr>
          <p:cNvPr id="5" name="Footer Placeholder 4">
            <a:extLst>
              <a:ext uri="{FF2B5EF4-FFF2-40B4-BE49-F238E27FC236}">
                <a16:creationId xmlns:a16="http://schemas.microsoft.com/office/drawing/2014/main" id="{BAEDE3A1-68AA-EE43-90C8-13A79EDB3133}"/>
              </a:ext>
            </a:extLst>
          </p:cNvPr>
          <p:cNvSpPr>
            <a:spLocks noGrp="1"/>
          </p:cNvSpPr>
          <p:nvPr>
            <p:ph type="ftr" sz="quarter" idx="11"/>
          </p:nvPr>
        </p:nvSpPr>
        <p:spPr/>
        <p:txBody>
          <a:bodyPr/>
          <a:lstStyle/>
          <a:p>
            <a:r>
              <a:rPr lang="en-US" altLang="en-US"/>
              <a:t>Krebs et al. (Apple)</a:t>
            </a:r>
            <a:endParaRPr lang="en-US" altLang="en-US" dirty="0"/>
          </a:p>
        </p:txBody>
      </p:sp>
      <p:sp>
        <p:nvSpPr>
          <p:cNvPr id="6" name="Slide Number Placeholder 5">
            <a:extLst>
              <a:ext uri="{FF2B5EF4-FFF2-40B4-BE49-F238E27FC236}">
                <a16:creationId xmlns:a16="http://schemas.microsoft.com/office/drawing/2014/main" id="{69CC07E8-4DCB-4241-8993-F09208D5A82D}"/>
              </a:ext>
            </a:extLst>
          </p:cNvPr>
          <p:cNvSpPr>
            <a:spLocks noGrp="1"/>
          </p:cNvSpPr>
          <p:nvPr>
            <p:ph type="sldNum" sz="quarter" idx="12"/>
          </p:nvPr>
        </p:nvSpPr>
        <p:spPr/>
        <p:txBody>
          <a:bodyPr/>
          <a:lstStyle/>
          <a:p>
            <a:r>
              <a:rPr lang="en-US" altLang="en-US" dirty="0"/>
              <a:t>Slide </a:t>
            </a:r>
            <a:fld id="{402C19D2-AFCD-5441-8B74-E6F734CFFA69}" type="slidenum">
              <a:rPr lang="en-US" altLang="en-US" smtClean="0"/>
              <a:pPr/>
              <a:t>6</a:t>
            </a:fld>
            <a:endParaRPr lang="en-US" altLang="en-US" dirty="0"/>
          </a:p>
        </p:txBody>
      </p:sp>
      <p:pic>
        <p:nvPicPr>
          <p:cNvPr id="8" name="Picture 7">
            <a:extLst>
              <a:ext uri="{FF2B5EF4-FFF2-40B4-BE49-F238E27FC236}">
                <a16:creationId xmlns:a16="http://schemas.microsoft.com/office/drawing/2014/main" id="{B8A9B796-5586-1D6E-B412-BFF660ABCCD4}"/>
              </a:ext>
            </a:extLst>
          </p:cNvPr>
          <p:cNvPicPr>
            <a:picLocks noChangeAspect="1"/>
          </p:cNvPicPr>
          <p:nvPr/>
        </p:nvPicPr>
        <p:blipFill>
          <a:blip r:embed="rId2"/>
          <a:stretch>
            <a:fillRect/>
          </a:stretch>
        </p:blipFill>
        <p:spPr>
          <a:xfrm>
            <a:off x="1257300" y="4218801"/>
            <a:ext cx="6705600" cy="1894893"/>
          </a:xfrm>
          <a:prstGeom prst="rect">
            <a:avLst/>
          </a:prstGeom>
        </p:spPr>
      </p:pic>
      <p:sp>
        <p:nvSpPr>
          <p:cNvPr id="9" name="TextBox 8">
            <a:extLst>
              <a:ext uri="{FF2B5EF4-FFF2-40B4-BE49-F238E27FC236}">
                <a16:creationId xmlns:a16="http://schemas.microsoft.com/office/drawing/2014/main" id="{9A8D9C72-DBFD-A6EB-9E91-0C1A7E30B3CD}"/>
              </a:ext>
            </a:extLst>
          </p:cNvPr>
          <p:cNvSpPr txBox="1"/>
          <p:nvPr/>
        </p:nvSpPr>
        <p:spPr>
          <a:xfrm>
            <a:off x="1143000" y="6113694"/>
            <a:ext cx="7203767" cy="276999"/>
          </a:xfrm>
          <a:prstGeom prst="rect">
            <a:avLst/>
          </a:prstGeom>
          <a:noFill/>
        </p:spPr>
        <p:txBody>
          <a:bodyPr wrap="none" rtlCol="0">
            <a:spAutoFit/>
          </a:bodyPr>
          <a:lstStyle/>
          <a:p>
            <a:r>
              <a:rPr lang="en-DE" dirty="0">
                <a:latin typeface="+mn-lt"/>
              </a:rPr>
              <a:t>From: “</a:t>
            </a:r>
            <a:r>
              <a:rPr lang="en-US" altLang="en-US" sz="1200" dirty="0">
                <a:solidFill>
                  <a:schemeClr val="tx2"/>
                </a:solidFill>
                <a:latin typeface="+mn-lt"/>
              </a:rPr>
              <a:t>Coexistence discussion on narrowband assisted UWB</a:t>
            </a:r>
            <a:r>
              <a:rPr lang="en-DE" dirty="0">
                <a:latin typeface="+mn-lt"/>
              </a:rPr>
              <a:t>”, Bin Tian et al., </a:t>
            </a:r>
            <a:r>
              <a:rPr kumimoji="0" lang="en-GB" sz="1200" i="0" u="none" strike="noStrike" kern="1200" cap="none" spc="0" normalizeH="0" baseline="0" noProof="0" dirty="0">
                <a:ln>
                  <a:noFill/>
                </a:ln>
                <a:solidFill>
                  <a:srgbClr val="000000"/>
                </a:solidFill>
                <a:effectLst/>
                <a:uLnTx/>
                <a:uFillTx/>
                <a:latin typeface="+mn-lt"/>
                <a:ea typeface="MS Gothic" charset="-128"/>
                <a:cs typeface="Arial Unicode MS" charset="0"/>
              </a:rPr>
              <a:t>802.15-22-0261-00-04ab</a:t>
            </a:r>
            <a:endParaRPr lang="en-DE" dirty="0">
              <a:latin typeface="+mn-lt"/>
            </a:endParaRPr>
          </a:p>
        </p:txBody>
      </p:sp>
      <p:sp>
        <p:nvSpPr>
          <p:cNvPr id="10" name="Oval 9">
            <a:extLst>
              <a:ext uri="{FF2B5EF4-FFF2-40B4-BE49-F238E27FC236}">
                <a16:creationId xmlns:a16="http://schemas.microsoft.com/office/drawing/2014/main" id="{42857E74-6B1F-A7C1-0789-655397FC1B10}"/>
              </a:ext>
            </a:extLst>
          </p:cNvPr>
          <p:cNvSpPr/>
          <p:nvPr/>
        </p:nvSpPr>
        <p:spPr bwMode="auto">
          <a:xfrm>
            <a:off x="3581400" y="4952999"/>
            <a:ext cx="1142999" cy="1217613"/>
          </a:xfrm>
          <a:prstGeom prst="ellipse">
            <a:avLst/>
          </a:prstGeom>
          <a:noFill/>
          <a:ln w="127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DE" sz="1200" b="0" i="0" u="none" strike="noStrike" cap="none" normalizeH="0" baseline="0">
              <a:ln>
                <a:noFill/>
              </a:ln>
              <a:solidFill>
                <a:schemeClr val="tx1"/>
              </a:solidFill>
              <a:effectLst/>
              <a:latin typeface="Times New Roman" panose="02020603050405020304" pitchFamily="18" charset="0"/>
            </a:endParaRPr>
          </a:p>
        </p:txBody>
      </p:sp>
    </p:spTree>
    <p:extLst>
      <p:ext uri="{BB962C8B-B14F-4D97-AF65-F5344CB8AC3E}">
        <p14:creationId xmlns:p14="http://schemas.microsoft.com/office/powerpoint/2010/main" val="24973036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7C9B24-E7E8-8547-A1D0-E2535767BF70}"/>
              </a:ext>
            </a:extLst>
          </p:cNvPr>
          <p:cNvSpPr>
            <a:spLocks noGrp="1"/>
          </p:cNvSpPr>
          <p:nvPr>
            <p:ph type="title"/>
          </p:nvPr>
        </p:nvSpPr>
        <p:spPr/>
        <p:txBody>
          <a:bodyPr/>
          <a:lstStyle/>
          <a:p>
            <a:r>
              <a:rPr lang="en-US" dirty="0"/>
              <a:t>Discovery Walk-through Example</a:t>
            </a:r>
          </a:p>
        </p:txBody>
      </p:sp>
      <p:sp>
        <p:nvSpPr>
          <p:cNvPr id="4" name="Date Placeholder 3">
            <a:extLst>
              <a:ext uri="{FF2B5EF4-FFF2-40B4-BE49-F238E27FC236}">
                <a16:creationId xmlns:a16="http://schemas.microsoft.com/office/drawing/2014/main" id="{6BCA5B0A-C4D1-8244-8572-33FD6DC9CCCF}"/>
              </a:ext>
            </a:extLst>
          </p:cNvPr>
          <p:cNvSpPr>
            <a:spLocks noGrp="1"/>
          </p:cNvSpPr>
          <p:nvPr>
            <p:ph type="dt" sz="half" idx="10"/>
          </p:nvPr>
        </p:nvSpPr>
        <p:spPr/>
        <p:txBody>
          <a:bodyPr/>
          <a:lstStyle/>
          <a:p>
            <a:r>
              <a:rPr lang="de-DE" altLang="en-US"/>
              <a:t>Jan 2023</a:t>
            </a:r>
            <a:endParaRPr lang="en-US" altLang="en-US" dirty="0"/>
          </a:p>
        </p:txBody>
      </p:sp>
      <p:sp>
        <p:nvSpPr>
          <p:cNvPr id="5" name="Footer Placeholder 4">
            <a:extLst>
              <a:ext uri="{FF2B5EF4-FFF2-40B4-BE49-F238E27FC236}">
                <a16:creationId xmlns:a16="http://schemas.microsoft.com/office/drawing/2014/main" id="{BAEDE3A1-68AA-EE43-90C8-13A79EDB3133}"/>
              </a:ext>
            </a:extLst>
          </p:cNvPr>
          <p:cNvSpPr>
            <a:spLocks noGrp="1"/>
          </p:cNvSpPr>
          <p:nvPr>
            <p:ph type="ftr" sz="quarter" idx="11"/>
          </p:nvPr>
        </p:nvSpPr>
        <p:spPr/>
        <p:txBody>
          <a:bodyPr/>
          <a:lstStyle/>
          <a:p>
            <a:r>
              <a:rPr lang="en-US" altLang="en-US"/>
              <a:t>Krebs et al. (Apple)</a:t>
            </a:r>
            <a:endParaRPr lang="en-US" altLang="en-US" dirty="0"/>
          </a:p>
        </p:txBody>
      </p:sp>
      <p:sp>
        <p:nvSpPr>
          <p:cNvPr id="6" name="Slide Number Placeholder 5">
            <a:extLst>
              <a:ext uri="{FF2B5EF4-FFF2-40B4-BE49-F238E27FC236}">
                <a16:creationId xmlns:a16="http://schemas.microsoft.com/office/drawing/2014/main" id="{69CC07E8-4DCB-4241-8993-F09208D5A82D}"/>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7</a:t>
            </a:fld>
            <a:endParaRPr lang="en-US" altLang="en-US"/>
          </a:p>
        </p:txBody>
      </p:sp>
      <p:sp>
        <p:nvSpPr>
          <p:cNvPr id="9" name="Content Placeholder 8">
            <a:extLst>
              <a:ext uri="{FF2B5EF4-FFF2-40B4-BE49-F238E27FC236}">
                <a16:creationId xmlns:a16="http://schemas.microsoft.com/office/drawing/2014/main" id="{7AF4C0D4-4BB5-292D-1265-EBB6DB4E2421}"/>
              </a:ext>
            </a:extLst>
          </p:cNvPr>
          <p:cNvSpPr>
            <a:spLocks noGrp="1"/>
          </p:cNvSpPr>
          <p:nvPr>
            <p:ph idx="1"/>
          </p:nvPr>
        </p:nvSpPr>
        <p:spPr>
          <a:xfrm>
            <a:off x="685800" y="1752600"/>
            <a:ext cx="7772400" cy="4343400"/>
          </a:xfrm>
        </p:spPr>
        <p:txBody>
          <a:bodyPr/>
          <a:lstStyle/>
          <a:p>
            <a:pPr marL="514350" indent="-514350">
              <a:buFont typeface="+mj-lt"/>
              <a:buAutoNum type="arabicPeriod"/>
            </a:pPr>
            <a:r>
              <a:rPr lang="en-DE" sz="1800" dirty="0"/>
              <a:t>Discovery phase</a:t>
            </a:r>
          </a:p>
          <a:p>
            <a:pPr marL="571500" lvl="1" indent="-171450"/>
            <a:r>
              <a:rPr lang="en-DE" sz="1600" dirty="0"/>
              <a:t>Initiator sends one, or more ADV packets</a:t>
            </a:r>
          </a:p>
          <a:p>
            <a:pPr marL="571500" lvl="1" indent="-171450"/>
            <a:r>
              <a:rPr lang="en-DE" sz="1600" dirty="0"/>
              <a:t>Responder scans pre-defined discovery channel sporadically</a:t>
            </a:r>
          </a:p>
        </p:txBody>
      </p:sp>
      <p:pic>
        <p:nvPicPr>
          <p:cNvPr id="24" name="Picture 23">
            <a:extLst>
              <a:ext uri="{FF2B5EF4-FFF2-40B4-BE49-F238E27FC236}">
                <a16:creationId xmlns:a16="http://schemas.microsoft.com/office/drawing/2014/main" id="{F684C999-E459-088B-F87F-FF44501D44EC}"/>
              </a:ext>
            </a:extLst>
          </p:cNvPr>
          <p:cNvPicPr>
            <a:picLocks noChangeAspect="1"/>
          </p:cNvPicPr>
          <p:nvPr/>
        </p:nvPicPr>
        <p:blipFill>
          <a:blip r:embed="rId2"/>
          <a:stretch>
            <a:fillRect/>
          </a:stretch>
        </p:blipFill>
        <p:spPr>
          <a:xfrm>
            <a:off x="618402" y="3581400"/>
            <a:ext cx="7992197" cy="2357275"/>
          </a:xfrm>
          <a:prstGeom prst="rect">
            <a:avLst/>
          </a:prstGeom>
        </p:spPr>
      </p:pic>
      <p:sp>
        <p:nvSpPr>
          <p:cNvPr id="25" name="Rectangle 24">
            <a:extLst>
              <a:ext uri="{FF2B5EF4-FFF2-40B4-BE49-F238E27FC236}">
                <a16:creationId xmlns:a16="http://schemas.microsoft.com/office/drawing/2014/main" id="{175999E0-5218-2C79-F497-2D09F8ED7681}"/>
              </a:ext>
            </a:extLst>
          </p:cNvPr>
          <p:cNvSpPr/>
          <p:nvPr/>
        </p:nvSpPr>
        <p:spPr bwMode="auto">
          <a:xfrm>
            <a:off x="5418000" y="3296361"/>
            <a:ext cx="2514600" cy="1494000"/>
          </a:xfrm>
          <a:prstGeom prst="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DE" sz="1200" b="0" i="0" u="none" strike="noStrike" cap="none" normalizeH="0" baseline="0">
              <a:ln>
                <a:noFill/>
              </a:ln>
              <a:solidFill>
                <a:schemeClr val="tx1"/>
              </a:solidFill>
              <a:effectLst/>
              <a:latin typeface="Times New Roman" panose="02020603050405020304" pitchFamily="18" charset="0"/>
            </a:endParaRPr>
          </a:p>
        </p:txBody>
      </p:sp>
      <p:sp>
        <p:nvSpPr>
          <p:cNvPr id="36" name="Rectangle 35">
            <a:extLst>
              <a:ext uri="{FF2B5EF4-FFF2-40B4-BE49-F238E27FC236}">
                <a16:creationId xmlns:a16="http://schemas.microsoft.com/office/drawing/2014/main" id="{04376C76-FA9D-E9B2-644B-8F7D5DD08CCD}"/>
              </a:ext>
            </a:extLst>
          </p:cNvPr>
          <p:cNvSpPr/>
          <p:nvPr/>
        </p:nvSpPr>
        <p:spPr bwMode="auto">
          <a:xfrm>
            <a:off x="5292001" y="4824000"/>
            <a:ext cx="3233598" cy="1514177"/>
          </a:xfrm>
          <a:prstGeom prst="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DE" sz="1200" b="0" i="0" u="none" strike="noStrike" cap="none" normalizeH="0" baseline="0">
              <a:ln>
                <a:noFill/>
              </a:ln>
              <a:solidFill>
                <a:schemeClr val="tx1"/>
              </a:solidFill>
              <a:effectLst/>
              <a:latin typeface="Times New Roman" panose="02020603050405020304" pitchFamily="18" charset="0"/>
            </a:endParaRPr>
          </a:p>
        </p:txBody>
      </p:sp>
    </p:spTree>
    <p:extLst>
      <p:ext uri="{BB962C8B-B14F-4D97-AF65-F5344CB8AC3E}">
        <p14:creationId xmlns:p14="http://schemas.microsoft.com/office/powerpoint/2010/main" val="27296944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7C9B24-E7E8-8547-A1D0-E2535767BF70}"/>
              </a:ext>
            </a:extLst>
          </p:cNvPr>
          <p:cNvSpPr>
            <a:spLocks noGrp="1"/>
          </p:cNvSpPr>
          <p:nvPr>
            <p:ph type="title"/>
          </p:nvPr>
        </p:nvSpPr>
        <p:spPr/>
        <p:txBody>
          <a:bodyPr/>
          <a:lstStyle/>
          <a:p>
            <a:r>
              <a:rPr lang="en-US" dirty="0"/>
              <a:t>Discovery Walk-through Example</a:t>
            </a:r>
          </a:p>
        </p:txBody>
      </p:sp>
      <p:sp>
        <p:nvSpPr>
          <p:cNvPr id="4" name="Date Placeholder 3">
            <a:extLst>
              <a:ext uri="{FF2B5EF4-FFF2-40B4-BE49-F238E27FC236}">
                <a16:creationId xmlns:a16="http://schemas.microsoft.com/office/drawing/2014/main" id="{6BCA5B0A-C4D1-8244-8572-33FD6DC9CCCF}"/>
              </a:ext>
            </a:extLst>
          </p:cNvPr>
          <p:cNvSpPr>
            <a:spLocks noGrp="1"/>
          </p:cNvSpPr>
          <p:nvPr>
            <p:ph type="dt" sz="half" idx="10"/>
          </p:nvPr>
        </p:nvSpPr>
        <p:spPr/>
        <p:txBody>
          <a:bodyPr/>
          <a:lstStyle/>
          <a:p>
            <a:r>
              <a:rPr lang="de-DE" altLang="en-US"/>
              <a:t>Jan 2023</a:t>
            </a:r>
            <a:endParaRPr lang="en-US" altLang="en-US" dirty="0"/>
          </a:p>
        </p:txBody>
      </p:sp>
      <p:sp>
        <p:nvSpPr>
          <p:cNvPr id="5" name="Footer Placeholder 4">
            <a:extLst>
              <a:ext uri="{FF2B5EF4-FFF2-40B4-BE49-F238E27FC236}">
                <a16:creationId xmlns:a16="http://schemas.microsoft.com/office/drawing/2014/main" id="{BAEDE3A1-68AA-EE43-90C8-13A79EDB3133}"/>
              </a:ext>
            </a:extLst>
          </p:cNvPr>
          <p:cNvSpPr>
            <a:spLocks noGrp="1"/>
          </p:cNvSpPr>
          <p:nvPr>
            <p:ph type="ftr" sz="quarter" idx="11"/>
          </p:nvPr>
        </p:nvSpPr>
        <p:spPr/>
        <p:txBody>
          <a:bodyPr/>
          <a:lstStyle/>
          <a:p>
            <a:r>
              <a:rPr lang="en-US" altLang="en-US"/>
              <a:t>Krebs et al. (Apple)</a:t>
            </a:r>
            <a:endParaRPr lang="en-US" altLang="en-US" dirty="0"/>
          </a:p>
        </p:txBody>
      </p:sp>
      <p:sp>
        <p:nvSpPr>
          <p:cNvPr id="6" name="Slide Number Placeholder 5">
            <a:extLst>
              <a:ext uri="{FF2B5EF4-FFF2-40B4-BE49-F238E27FC236}">
                <a16:creationId xmlns:a16="http://schemas.microsoft.com/office/drawing/2014/main" id="{69CC07E8-4DCB-4241-8993-F09208D5A82D}"/>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8</a:t>
            </a:fld>
            <a:endParaRPr lang="en-US" altLang="en-US"/>
          </a:p>
        </p:txBody>
      </p:sp>
      <p:sp>
        <p:nvSpPr>
          <p:cNvPr id="9" name="Content Placeholder 8">
            <a:extLst>
              <a:ext uri="{FF2B5EF4-FFF2-40B4-BE49-F238E27FC236}">
                <a16:creationId xmlns:a16="http://schemas.microsoft.com/office/drawing/2014/main" id="{7AF4C0D4-4BB5-292D-1265-EBB6DB4E2421}"/>
              </a:ext>
            </a:extLst>
          </p:cNvPr>
          <p:cNvSpPr>
            <a:spLocks noGrp="1"/>
          </p:cNvSpPr>
          <p:nvPr>
            <p:ph idx="1"/>
          </p:nvPr>
        </p:nvSpPr>
        <p:spPr>
          <a:xfrm>
            <a:off x="685800" y="1752600"/>
            <a:ext cx="7772400" cy="4343400"/>
          </a:xfrm>
        </p:spPr>
        <p:txBody>
          <a:bodyPr/>
          <a:lstStyle/>
          <a:p>
            <a:pPr marL="514350" indent="-514350">
              <a:buFont typeface="+mj-lt"/>
              <a:buAutoNum type="arabicPeriod" startAt="2"/>
            </a:pPr>
            <a:r>
              <a:rPr lang="en-US" sz="1800" dirty="0"/>
              <a:t>Association phase</a:t>
            </a:r>
          </a:p>
          <a:p>
            <a:pPr marL="571500" lvl="1" indent="-171450"/>
            <a:r>
              <a:rPr lang="en-GB" sz="1600" dirty="0"/>
              <a:t>Initiator and Responders handshake ranging configuration via AP-REQ and AP</a:t>
            </a:r>
          </a:p>
          <a:p>
            <a:pPr marL="914400" lvl="2" indent="-171450"/>
            <a:r>
              <a:rPr lang="en-GB" sz="1400" dirty="0"/>
              <a:t>Initiator sends POLL after announced time offset</a:t>
            </a:r>
          </a:p>
          <a:p>
            <a:pPr marL="914400" lvl="2" indent="-171450"/>
            <a:r>
              <a:rPr lang="en-GB" sz="1400" dirty="0"/>
              <a:t>Responder awaits POLL at announced time offset</a:t>
            </a:r>
          </a:p>
        </p:txBody>
      </p:sp>
      <p:pic>
        <p:nvPicPr>
          <p:cNvPr id="12" name="Picture 11">
            <a:extLst>
              <a:ext uri="{FF2B5EF4-FFF2-40B4-BE49-F238E27FC236}">
                <a16:creationId xmlns:a16="http://schemas.microsoft.com/office/drawing/2014/main" id="{693A4D22-4F90-8F0B-1FEF-A2E6DF1EA8D3}"/>
              </a:ext>
            </a:extLst>
          </p:cNvPr>
          <p:cNvPicPr>
            <a:picLocks noChangeAspect="1"/>
          </p:cNvPicPr>
          <p:nvPr/>
        </p:nvPicPr>
        <p:blipFill>
          <a:blip r:embed="rId2"/>
          <a:stretch>
            <a:fillRect/>
          </a:stretch>
        </p:blipFill>
        <p:spPr>
          <a:xfrm>
            <a:off x="618402" y="3581400"/>
            <a:ext cx="7992197" cy="2357275"/>
          </a:xfrm>
          <a:prstGeom prst="rect">
            <a:avLst/>
          </a:prstGeom>
        </p:spPr>
      </p:pic>
      <p:sp>
        <p:nvSpPr>
          <p:cNvPr id="13" name="Rectangle 12">
            <a:extLst>
              <a:ext uri="{FF2B5EF4-FFF2-40B4-BE49-F238E27FC236}">
                <a16:creationId xmlns:a16="http://schemas.microsoft.com/office/drawing/2014/main" id="{69C15AA7-E629-47A0-97A6-04551CF4F551}"/>
              </a:ext>
            </a:extLst>
          </p:cNvPr>
          <p:cNvSpPr/>
          <p:nvPr/>
        </p:nvSpPr>
        <p:spPr bwMode="auto">
          <a:xfrm>
            <a:off x="6477000" y="3296361"/>
            <a:ext cx="1455600" cy="1494000"/>
          </a:xfrm>
          <a:prstGeom prst="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DE" sz="1200" b="0" i="0" u="none" strike="noStrike" cap="none" normalizeH="0" baseline="0">
              <a:ln>
                <a:noFill/>
              </a:ln>
              <a:solidFill>
                <a:schemeClr val="tx1"/>
              </a:solidFill>
              <a:effectLst/>
              <a:latin typeface="Times New Roman" panose="02020603050405020304" pitchFamily="18" charset="0"/>
            </a:endParaRPr>
          </a:p>
        </p:txBody>
      </p:sp>
      <p:sp>
        <p:nvSpPr>
          <p:cNvPr id="14" name="Rectangle 13">
            <a:extLst>
              <a:ext uri="{FF2B5EF4-FFF2-40B4-BE49-F238E27FC236}">
                <a16:creationId xmlns:a16="http://schemas.microsoft.com/office/drawing/2014/main" id="{0CDB5469-9C80-851F-2C7C-0CE2AE69C36B}"/>
              </a:ext>
            </a:extLst>
          </p:cNvPr>
          <p:cNvSpPr/>
          <p:nvPr/>
        </p:nvSpPr>
        <p:spPr bwMode="auto">
          <a:xfrm>
            <a:off x="6324600" y="4824000"/>
            <a:ext cx="2185998" cy="1514177"/>
          </a:xfrm>
          <a:prstGeom prst="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DE" sz="1200" b="0" i="0" u="none" strike="noStrike" cap="none" normalizeH="0" baseline="0">
              <a:ln>
                <a:noFill/>
              </a:ln>
              <a:solidFill>
                <a:schemeClr val="tx1"/>
              </a:solidFill>
              <a:effectLst/>
              <a:latin typeface="Times New Roman" panose="02020603050405020304" pitchFamily="18" charset="0"/>
            </a:endParaRPr>
          </a:p>
        </p:txBody>
      </p:sp>
    </p:spTree>
    <p:extLst>
      <p:ext uri="{BB962C8B-B14F-4D97-AF65-F5344CB8AC3E}">
        <p14:creationId xmlns:p14="http://schemas.microsoft.com/office/powerpoint/2010/main" val="14468478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7C9B24-E7E8-8547-A1D0-E2535767BF70}"/>
              </a:ext>
            </a:extLst>
          </p:cNvPr>
          <p:cNvSpPr>
            <a:spLocks noGrp="1"/>
          </p:cNvSpPr>
          <p:nvPr>
            <p:ph type="title"/>
          </p:nvPr>
        </p:nvSpPr>
        <p:spPr/>
        <p:txBody>
          <a:bodyPr/>
          <a:lstStyle/>
          <a:p>
            <a:r>
              <a:rPr lang="en-US" dirty="0"/>
              <a:t>Discovery Walk-through Example</a:t>
            </a:r>
          </a:p>
        </p:txBody>
      </p:sp>
      <p:sp>
        <p:nvSpPr>
          <p:cNvPr id="4" name="Date Placeholder 3">
            <a:extLst>
              <a:ext uri="{FF2B5EF4-FFF2-40B4-BE49-F238E27FC236}">
                <a16:creationId xmlns:a16="http://schemas.microsoft.com/office/drawing/2014/main" id="{6BCA5B0A-C4D1-8244-8572-33FD6DC9CCCF}"/>
              </a:ext>
            </a:extLst>
          </p:cNvPr>
          <p:cNvSpPr>
            <a:spLocks noGrp="1"/>
          </p:cNvSpPr>
          <p:nvPr>
            <p:ph type="dt" sz="half" idx="10"/>
          </p:nvPr>
        </p:nvSpPr>
        <p:spPr/>
        <p:txBody>
          <a:bodyPr/>
          <a:lstStyle/>
          <a:p>
            <a:r>
              <a:rPr lang="de-DE" altLang="en-US"/>
              <a:t>Jan 2023</a:t>
            </a:r>
            <a:endParaRPr lang="en-US" altLang="en-US" dirty="0"/>
          </a:p>
        </p:txBody>
      </p:sp>
      <p:sp>
        <p:nvSpPr>
          <p:cNvPr id="5" name="Footer Placeholder 4">
            <a:extLst>
              <a:ext uri="{FF2B5EF4-FFF2-40B4-BE49-F238E27FC236}">
                <a16:creationId xmlns:a16="http://schemas.microsoft.com/office/drawing/2014/main" id="{BAEDE3A1-68AA-EE43-90C8-13A79EDB3133}"/>
              </a:ext>
            </a:extLst>
          </p:cNvPr>
          <p:cNvSpPr>
            <a:spLocks noGrp="1"/>
          </p:cNvSpPr>
          <p:nvPr>
            <p:ph type="ftr" sz="quarter" idx="11"/>
          </p:nvPr>
        </p:nvSpPr>
        <p:spPr/>
        <p:txBody>
          <a:bodyPr/>
          <a:lstStyle/>
          <a:p>
            <a:r>
              <a:rPr lang="en-US" altLang="en-US"/>
              <a:t>Krebs et al. (Apple)</a:t>
            </a:r>
            <a:endParaRPr lang="en-US" altLang="en-US" dirty="0"/>
          </a:p>
        </p:txBody>
      </p:sp>
      <p:sp>
        <p:nvSpPr>
          <p:cNvPr id="6" name="Slide Number Placeholder 5">
            <a:extLst>
              <a:ext uri="{FF2B5EF4-FFF2-40B4-BE49-F238E27FC236}">
                <a16:creationId xmlns:a16="http://schemas.microsoft.com/office/drawing/2014/main" id="{69CC07E8-4DCB-4241-8993-F09208D5A82D}"/>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9</a:t>
            </a:fld>
            <a:endParaRPr lang="en-US" altLang="en-US"/>
          </a:p>
        </p:txBody>
      </p:sp>
      <p:sp>
        <p:nvSpPr>
          <p:cNvPr id="9" name="Content Placeholder 8">
            <a:extLst>
              <a:ext uri="{FF2B5EF4-FFF2-40B4-BE49-F238E27FC236}">
                <a16:creationId xmlns:a16="http://schemas.microsoft.com/office/drawing/2014/main" id="{7AF4C0D4-4BB5-292D-1265-EBB6DB4E2421}"/>
              </a:ext>
            </a:extLst>
          </p:cNvPr>
          <p:cNvSpPr>
            <a:spLocks noGrp="1"/>
          </p:cNvSpPr>
          <p:nvPr>
            <p:ph idx="1"/>
          </p:nvPr>
        </p:nvSpPr>
        <p:spPr>
          <a:xfrm>
            <a:off x="685800" y="1752600"/>
            <a:ext cx="7772400" cy="4343400"/>
          </a:xfrm>
        </p:spPr>
        <p:txBody>
          <a:bodyPr/>
          <a:lstStyle/>
          <a:p>
            <a:pPr marL="514350" indent="-514350">
              <a:buFont typeface="+mj-lt"/>
              <a:buAutoNum type="arabicPeriod" startAt="3"/>
            </a:pPr>
            <a:r>
              <a:rPr lang="en-DE" sz="1800" dirty="0"/>
              <a:t>Ranging phase</a:t>
            </a:r>
          </a:p>
          <a:p>
            <a:pPr marL="571500" lvl="1" indent="-171450"/>
            <a:r>
              <a:rPr lang="en-GB" sz="1600" dirty="0"/>
              <a:t>Initiator may cease, or continue advertising depending on e.g.</a:t>
            </a:r>
          </a:p>
          <a:p>
            <a:pPr marL="914400" lvl="2" indent="-171450"/>
            <a:r>
              <a:rPr lang="en-GB" sz="1400" dirty="0"/>
              <a:t>whether MMS exchanged has been performed successfully</a:t>
            </a:r>
          </a:p>
          <a:p>
            <a:pPr marL="914400" lvl="2" indent="-171450"/>
            <a:r>
              <a:rPr lang="en-GB" sz="1400" dirty="0"/>
              <a:t>One, or more additional responders are awaiting discovery</a:t>
            </a:r>
          </a:p>
        </p:txBody>
      </p:sp>
      <p:pic>
        <p:nvPicPr>
          <p:cNvPr id="12" name="Picture 11">
            <a:extLst>
              <a:ext uri="{FF2B5EF4-FFF2-40B4-BE49-F238E27FC236}">
                <a16:creationId xmlns:a16="http://schemas.microsoft.com/office/drawing/2014/main" id="{C630A9F4-DEAB-8E3D-CC34-FA314CB58468}"/>
              </a:ext>
            </a:extLst>
          </p:cNvPr>
          <p:cNvPicPr>
            <a:picLocks noChangeAspect="1"/>
          </p:cNvPicPr>
          <p:nvPr/>
        </p:nvPicPr>
        <p:blipFill>
          <a:blip r:embed="rId2"/>
          <a:stretch>
            <a:fillRect/>
          </a:stretch>
        </p:blipFill>
        <p:spPr>
          <a:xfrm>
            <a:off x="618402" y="3581400"/>
            <a:ext cx="7992197" cy="2357275"/>
          </a:xfrm>
          <a:prstGeom prst="rect">
            <a:avLst/>
          </a:prstGeom>
        </p:spPr>
      </p:pic>
    </p:spTree>
    <p:extLst>
      <p:ext uri="{BB962C8B-B14F-4D97-AF65-F5344CB8AC3E}">
        <p14:creationId xmlns:p14="http://schemas.microsoft.com/office/powerpoint/2010/main" val="2068775546"/>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144837</TotalTime>
  <Words>1068</Words>
  <Application>Microsoft Macintosh PowerPoint</Application>
  <PresentationFormat>On-screen Show (4:3)</PresentationFormat>
  <Paragraphs>123</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Times New Roman</vt:lpstr>
      <vt:lpstr>Office Theme</vt:lpstr>
      <vt:lpstr>PowerPoint Presentation</vt:lpstr>
      <vt:lpstr>PowerPoint Presentation</vt:lpstr>
      <vt:lpstr>Related Contributions</vt:lpstr>
      <vt:lpstr>Scope of this contribution</vt:lpstr>
      <vt:lpstr>Discovery and Acquisition Packets</vt:lpstr>
      <vt:lpstr>Discovery Channels for NB</vt:lpstr>
      <vt:lpstr>Discovery Walk-through Example</vt:lpstr>
      <vt:lpstr>Discovery Walk-through Example</vt:lpstr>
      <vt:lpstr>Discovery Walk-through Example</vt:lpstr>
      <vt:lpstr>Summary</vt:lpstr>
      <vt:lpstr>References</vt:lpstr>
    </vt:vector>
  </TitlesOfParts>
  <Manager/>
  <Company>Apple</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Alexander Krebs</dc:creator>
  <cp:keywords/>
  <dc:description>&lt;doc#&gt;</dc:description>
  <cp:lastModifiedBy>Alexander Krebs</cp:lastModifiedBy>
  <cp:revision>402</cp:revision>
  <cp:lastPrinted>1998-02-10T13:28:06Z</cp:lastPrinted>
  <dcterms:created xsi:type="dcterms:W3CDTF">2021-07-16T20:39:58Z</dcterms:created>
  <dcterms:modified xsi:type="dcterms:W3CDTF">2023-01-16T14:05:38Z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SCPROP">
    <vt:lpwstr>NSCCustomProperty</vt:lpwstr>
  </property>
</Properties>
</file>