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handoutMasterIdLst>
    <p:handoutMasterId r:id="rId19"/>
  </p:handoutMasterIdLst>
  <p:sldIdLst>
    <p:sldId id="260" r:id="rId2"/>
    <p:sldId id="258" r:id="rId3"/>
    <p:sldId id="261" r:id="rId4"/>
    <p:sldId id="291" r:id="rId5"/>
    <p:sldId id="345" r:id="rId6"/>
    <p:sldId id="332" r:id="rId7"/>
    <p:sldId id="346" r:id="rId8"/>
    <p:sldId id="322" r:id="rId9"/>
    <p:sldId id="321" r:id="rId10"/>
    <p:sldId id="320" r:id="rId11"/>
    <p:sldId id="347" r:id="rId12"/>
    <p:sldId id="348" r:id="rId13"/>
    <p:sldId id="349" r:id="rId14"/>
    <p:sldId id="350" r:id="rId15"/>
    <p:sldId id="351" r:id="rId16"/>
    <p:sldId id="269" r:id="rId17"/>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81"/>
    <p:restoredTop sz="96327"/>
  </p:normalViewPr>
  <p:slideViewPr>
    <p:cSldViewPr>
      <p:cViewPr varScale="1">
        <p:scale>
          <a:sx n="128" d="100"/>
          <a:sy n="128" d="100"/>
        </p:scale>
        <p:origin x="1384"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637AD1A-D362-AE7F-51D6-68F343BA6D27}"/>
              </a:ext>
            </a:extLst>
          </p:cNvPr>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ＭＳ Ｐゴシック" panose="020B0600070205080204" pitchFamily="34" charset="-128"/>
              </a:defRPr>
            </a:lvl1pPr>
          </a:lstStyle>
          <a:p>
            <a:r>
              <a:rPr lang="en-US" altLang="ja-JP"/>
              <a:t>doc.: IEEE 802.15-&lt;doc#&gt;</a:t>
            </a:r>
          </a:p>
        </p:txBody>
      </p:sp>
      <p:sp>
        <p:nvSpPr>
          <p:cNvPr id="3075" name="Rectangle 3">
            <a:extLst>
              <a:ext uri="{FF2B5EF4-FFF2-40B4-BE49-F238E27FC236}">
                <a16:creationId xmlns:a16="http://schemas.microsoft.com/office/drawing/2014/main" id="{7965E5F0-C98D-CAF3-F4EC-7764679534B6}"/>
              </a:ext>
            </a:extLst>
          </p:cNvPr>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ＭＳ Ｐゴシック" panose="020B0600070205080204" pitchFamily="34" charset="-128"/>
              </a:defRPr>
            </a:lvl1pPr>
          </a:lstStyle>
          <a:p>
            <a:r>
              <a:rPr lang="en-US" altLang="ja-JP"/>
              <a:t>&lt;month year&gt;</a:t>
            </a:r>
          </a:p>
        </p:txBody>
      </p:sp>
      <p:sp>
        <p:nvSpPr>
          <p:cNvPr id="3076" name="Rectangle 4">
            <a:extLst>
              <a:ext uri="{FF2B5EF4-FFF2-40B4-BE49-F238E27FC236}">
                <a16:creationId xmlns:a16="http://schemas.microsoft.com/office/drawing/2014/main" id="{AF166FDF-B105-13BD-E9D3-DB8E5BB4899B}"/>
              </a:ext>
            </a:extLst>
          </p:cNvPr>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ea typeface="ＭＳ Ｐゴシック" panose="020B0600070205080204" pitchFamily="34" charset="-128"/>
              </a:defRPr>
            </a:lvl1pPr>
          </a:lstStyle>
          <a:p>
            <a:r>
              <a:rPr lang="en-US" altLang="ja-JP"/>
              <a:t>&lt;author&gt;, &lt;company&gt;</a:t>
            </a:r>
          </a:p>
        </p:txBody>
      </p:sp>
      <p:sp>
        <p:nvSpPr>
          <p:cNvPr id="3077" name="Rectangle 5">
            <a:extLst>
              <a:ext uri="{FF2B5EF4-FFF2-40B4-BE49-F238E27FC236}">
                <a16:creationId xmlns:a16="http://schemas.microsoft.com/office/drawing/2014/main" id="{7935CA8E-98FE-315D-05C1-C5964E618470}"/>
              </a:ext>
            </a:extLst>
          </p:cNvPr>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ea typeface="ＭＳ Ｐゴシック" panose="020B0600070205080204" pitchFamily="34" charset="-128"/>
              </a:defRPr>
            </a:lvl1pPr>
          </a:lstStyle>
          <a:p>
            <a:r>
              <a:rPr lang="en-US" altLang="ja-JP"/>
              <a:t>Page </a:t>
            </a:r>
            <a:fld id="{56AB6426-B4A6-244D-890C-9BE3EEBEA320}" type="slidenum">
              <a:rPr lang="en-US" altLang="ja-JP"/>
              <a:pPr/>
              <a:t>‹#›</a:t>
            </a:fld>
            <a:endParaRPr lang="en-US" altLang="ja-JP"/>
          </a:p>
        </p:txBody>
      </p:sp>
      <p:sp>
        <p:nvSpPr>
          <p:cNvPr id="3078" name="Line 6">
            <a:extLst>
              <a:ext uri="{FF2B5EF4-FFF2-40B4-BE49-F238E27FC236}">
                <a16:creationId xmlns:a16="http://schemas.microsoft.com/office/drawing/2014/main" id="{A3CBA14C-F199-E53A-7782-84F4FA0786B2}"/>
              </a:ext>
            </a:extLst>
          </p:cNvPr>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79" name="Rectangle 7">
            <a:extLst>
              <a:ext uri="{FF2B5EF4-FFF2-40B4-BE49-F238E27FC236}">
                <a16:creationId xmlns:a16="http://schemas.microsoft.com/office/drawing/2014/main" id="{B35390C0-A8D6-226F-05C7-98B3DE540720}"/>
              </a:ext>
            </a:extLst>
          </p:cNvPr>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ja-JP" sz="1200">
                <a:ea typeface="ＭＳ Ｐゴシック" panose="020B0600070205080204" pitchFamily="34" charset="-128"/>
              </a:rPr>
              <a:t>Submission</a:t>
            </a:r>
          </a:p>
        </p:txBody>
      </p:sp>
      <p:sp>
        <p:nvSpPr>
          <p:cNvPr id="3080" name="Line 8">
            <a:extLst>
              <a:ext uri="{FF2B5EF4-FFF2-40B4-BE49-F238E27FC236}">
                <a16:creationId xmlns:a16="http://schemas.microsoft.com/office/drawing/2014/main" id="{E32BB555-3A33-82A4-0C80-B0509EBE4E9E}"/>
              </a:ext>
            </a:extLst>
          </p:cNvPr>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245F660-F1C0-AB1D-A518-F371EAA90584}"/>
              </a:ext>
            </a:extLst>
          </p:cNvPr>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ＭＳ Ｐゴシック" panose="020B0600070205080204" pitchFamily="34" charset="-128"/>
              </a:defRPr>
            </a:lvl1pPr>
          </a:lstStyle>
          <a:p>
            <a:r>
              <a:rPr lang="en-US" altLang="ja-JP"/>
              <a:t>doc.: IEEE 802.15-&lt;doc#&gt;</a:t>
            </a:r>
          </a:p>
        </p:txBody>
      </p:sp>
      <p:sp>
        <p:nvSpPr>
          <p:cNvPr id="2051" name="Rectangle 3">
            <a:extLst>
              <a:ext uri="{FF2B5EF4-FFF2-40B4-BE49-F238E27FC236}">
                <a16:creationId xmlns:a16="http://schemas.microsoft.com/office/drawing/2014/main" id="{E5B090D5-9843-02DC-A738-31C685D4924A}"/>
              </a:ext>
            </a:extLst>
          </p:cNvPr>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ＭＳ Ｐゴシック" panose="020B0600070205080204" pitchFamily="34" charset="-128"/>
              </a:defRPr>
            </a:lvl1pPr>
          </a:lstStyle>
          <a:p>
            <a:r>
              <a:rPr lang="en-US" altLang="ja-JP"/>
              <a:t>&lt;month year&gt;</a:t>
            </a:r>
          </a:p>
        </p:txBody>
      </p:sp>
      <p:sp>
        <p:nvSpPr>
          <p:cNvPr id="2052" name="Rectangle 4">
            <a:extLst>
              <a:ext uri="{FF2B5EF4-FFF2-40B4-BE49-F238E27FC236}">
                <a16:creationId xmlns:a16="http://schemas.microsoft.com/office/drawing/2014/main" id="{7326A941-8EC4-72A6-262A-5EC61D2A40CF}"/>
              </a:ext>
            </a:extLst>
          </p:cNvPr>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a:extLst>
              <a:ext uri="{FF2B5EF4-FFF2-40B4-BE49-F238E27FC236}">
                <a16:creationId xmlns:a16="http://schemas.microsoft.com/office/drawing/2014/main" id="{AA0B97B6-66BC-6D45-972A-5C432E23E968}"/>
              </a:ext>
            </a:extLst>
          </p:cNvPr>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2054" name="Rectangle 6">
            <a:extLst>
              <a:ext uri="{FF2B5EF4-FFF2-40B4-BE49-F238E27FC236}">
                <a16:creationId xmlns:a16="http://schemas.microsoft.com/office/drawing/2014/main" id="{310DB24B-0A59-D8D1-0731-A838287ECE96}"/>
              </a:ext>
            </a:extLst>
          </p:cNvPr>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ea typeface="ＭＳ Ｐゴシック" panose="020B0600070205080204" pitchFamily="34" charset="-128"/>
              </a:defRPr>
            </a:lvl5pPr>
          </a:lstStyle>
          <a:p>
            <a:pPr lvl="4"/>
            <a:r>
              <a:rPr lang="en-US" altLang="ja-JP"/>
              <a:t>&lt;author&gt;, &lt;company&gt;</a:t>
            </a:r>
          </a:p>
        </p:txBody>
      </p:sp>
      <p:sp>
        <p:nvSpPr>
          <p:cNvPr id="2055" name="Rectangle 7">
            <a:extLst>
              <a:ext uri="{FF2B5EF4-FFF2-40B4-BE49-F238E27FC236}">
                <a16:creationId xmlns:a16="http://schemas.microsoft.com/office/drawing/2014/main" id="{70D3CF44-B1D2-7782-3EED-8A6BB50A1D7D}"/>
              </a:ext>
            </a:extLst>
          </p:cNvPr>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ea typeface="ＭＳ Ｐゴシック" panose="020B0600070205080204" pitchFamily="34" charset="-128"/>
              </a:defRPr>
            </a:lvl1pPr>
          </a:lstStyle>
          <a:p>
            <a:r>
              <a:rPr lang="en-US" altLang="ja-JP"/>
              <a:t>Page </a:t>
            </a:r>
            <a:fld id="{34C5E9A7-37E8-E54F-923F-E7373E592FEF}" type="slidenum">
              <a:rPr lang="en-US" altLang="ja-JP"/>
              <a:pPr/>
              <a:t>‹#›</a:t>
            </a:fld>
            <a:endParaRPr lang="en-US" altLang="ja-JP"/>
          </a:p>
        </p:txBody>
      </p:sp>
      <p:sp>
        <p:nvSpPr>
          <p:cNvPr id="2056" name="Rectangle 8">
            <a:extLst>
              <a:ext uri="{FF2B5EF4-FFF2-40B4-BE49-F238E27FC236}">
                <a16:creationId xmlns:a16="http://schemas.microsoft.com/office/drawing/2014/main" id="{6BD7FA78-2D4F-BCCB-00A5-64630049632B}"/>
              </a:ext>
            </a:extLst>
          </p:cNvPr>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ea typeface="ＭＳ Ｐゴシック" panose="020B0600070205080204" pitchFamily="34" charset="-128"/>
              </a:rPr>
              <a:t>Submission</a:t>
            </a:r>
          </a:p>
        </p:txBody>
      </p:sp>
      <p:sp>
        <p:nvSpPr>
          <p:cNvPr id="2057" name="Line 9">
            <a:extLst>
              <a:ext uri="{FF2B5EF4-FFF2-40B4-BE49-F238E27FC236}">
                <a16:creationId xmlns:a16="http://schemas.microsoft.com/office/drawing/2014/main" id="{C02E400F-6830-7506-641C-4410A098375F}"/>
              </a:ext>
            </a:extLst>
          </p:cNvPr>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58" name="Line 10">
            <a:extLst>
              <a:ext uri="{FF2B5EF4-FFF2-40B4-BE49-F238E27FC236}">
                <a16:creationId xmlns:a16="http://schemas.microsoft.com/office/drawing/2014/main" id="{BD99A87B-EE58-CC70-AED9-5E983458B869}"/>
              </a:ext>
            </a:extLst>
          </p:cNvPr>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2E15EB-24A1-7BD9-8007-97C0F1B4033D}"/>
              </a:ext>
            </a:extLst>
          </p:cNvPr>
          <p:cNvSpPr>
            <a:spLocks noGrp="1"/>
          </p:cNvSpPr>
          <p:nvPr>
            <p:ph type="ctrTitle"/>
          </p:nvPr>
        </p:nvSpPr>
        <p:spPr>
          <a:xfrm>
            <a:off x="1143000" y="1122363"/>
            <a:ext cx="6858000" cy="2387600"/>
          </a:xfrm>
        </p:spPr>
        <p:txBody>
          <a:bodyPr anchor="b"/>
          <a:lstStyle>
            <a:lvl1pPr algn="ctr">
              <a:defRPr sz="6000"/>
            </a:lvl1pPr>
          </a:lstStyle>
          <a:p>
            <a:r>
              <a:rPr lang="ja-JP" altLang="en-US"/>
              <a:t>マスター タイトルの書式設定</a:t>
            </a:r>
          </a:p>
        </p:txBody>
      </p:sp>
      <p:sp>
        <p:nvSpPr>
          <p:cNvPr id="3" name="字幕 2">
            <a:extLst>
              <a:ext uri="{FF2B5EF4-FFF2-40B4-BE49-F238E27FC236}">
                <a16:creationId xmlns:a16="http://schemas.microsoft.com/office/drawing/2014/main" id="{EAA1A8B4-24FB-3224-C94D-5B0DEAE74AE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9" name="スライド番号プレースホルダー 8">
            <a:extLst>
              <a:ext uri="{FF2B5EF4-FFF2-40B4-BE49-F238E27FC236}">
                <a16:creationId xmlns:a16="http://schemas.microsoft.com/office/drawing/2014/main" id="{9CBF8279-B6BC-CF35-5A50-7802A7E8C073}"/>
              </a:ext>
            </a:extLst>
          </p:cNvPr>
          <p:cNvSpPr>
            <a:spLocks noGrp="1"/>
          </p:cNvSpPr>
          <p:nvPr>
            <p:ph type="sldNum" sz="quarter" idx="12"/>
          </p:nvPr>
        </p:nvSpPr>
        <p:spPr/>
        <p:txBody>
          <a:bodyPr/>
          <a:lstStyle/>
          <a:p>
            <a:r>
              <a:rPr lang="en-US" altLang="ja-JP"/>
              <a:t>Slide </a:t>
            </a:r>
            <a:fld id="{6B095015-3EB9-FD42-94F8-66C40C8C26E8}" type="slidenum">
              <a:rPr lang="en-US" altLang="ja-JP" smtClean="0"/>
              <a:pPr/>
              <a:t>‹#›</a:t>
            </a:fld>
            <a:endParaRPr lang="en-US" altLang="ja-JP"/>
          </a:p>
        </p:txBody>
      </p:sp>
    </p:spTree>
    <p:extLst>
      <p:ext uri="{BB962C8B-B14F-4D97-AF65-F5344CB8AC3E}">
        <p14:creationId xmlns:p14="http://schemas.microsoft.com/office/powerpoint/2010/main" val="3062927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ECF9ED-6548-B397-C872-E69AE1FF7F8A}"/>
              </a:ext>
            </a:extLst>
          </p:cNvPr>
          <p:cNvSpPr>
            <a:spLocks noGrp="1"/>
          </p:cNvSpPr>
          <p:nvPr>
            <p:ph type="title"/>
          </p:nvPr>
        </p:nvSpPr>
        <p:spPr/>
        <p:txBody>
          <a:bodyPr/>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374B930-ECD3-951D-E35C-0236D7A04A3E}"/>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スライド番号プレースホルダー 5">
            <a:extLst>
              <a:ext uri="{FF2B5EF4-FFF2-40B4-BE49-F238E27FC236}">
                <a16:creationId xmlns:a16="http://schemas.microsoft.com/office/drawing/2014/main" id="{C87B98A3-B1B0-49D4-F1A1-607AEC10AD8B}"/>
              </a:ext>
            </a:extLst>
          </p:cNvPr>
          <p:cNvSpPr>
            <a:spLocks noGrp="1"/>
          </p:cNvSpPr>
          <p:nvPr>
            <p:ph type="sldNum" sz="quarter" idx="12"/>
          </p:nvPr>
        </p:nvSpPr>
        <p:spPr/>
        <p:txBody>
          <a:bodyPr/>
          <a:lstStyle>
            <a:lvl1pPr>
              <a:defRPr/>
            </a:lvl1pPr>
          </a:lstStyle>
          <a:p>
            <a:r>
              <a:rPr lang="en-US" altLang="ja-JP"/>
              <a:t>Slide </a:t>
            </a:r>
            <a:fld id="{626D58F8-19DC-9744-869B-90BE1FA23FFF}" type="slidenum">
              <a:rPr lang="en-US" altLang="ja-JP"/>
              <a:pPr/>
              <a:t>‹#›</a:t>
            </a:fld>
            <a:endParaRPr lang="en-US" altLang="ja-JP"/>
          </a:p>
        </p:txBody>
      </p:sp>
    </p:spTree>
    <p:extLst>
      <p:ext uri="{BB962C8B-B14F-4D97-AF65-F5344CB8AC3E}">
        <p14:creationId xmlns:p14="http://schemas.microsoft.com/office/powerpoint/2010/main" val="3119039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046CAF8-8337-AFCD-EF46-CD2BB3FC5B7D}"/>
              </a:ext>
            </a:extLst>
          </p:cNvPr>
          <p:cNvSpPr>
            <a:spLocks noGrp="1"/>
          </p:cNvSpPr>
          <p:nvPr>
            <p:ph type="title" orient="vert"/>
          </p:nvPr>
        </p:nvSpPr>
        <p:spPr>
          <a:xfrm>
            <a:off x="6515100" y="685800"/>
            <a:ext cx="1943100" cy="5410200"/>
          </a:xfrm>
        </p:spPr>
        <p:txBody>
          <a:bodyPr vert="eaVert"/>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7E39B09-213B-FB91-286F-16FEB696E847}"/>
              </a:ext>
            </a:extLst>
          </p:cNvPr>
          <p:cNvSpPr>
            <a:spLocks noGrp="1"/>
          </p:cNvSpPr>
          <p:nvPr>
            <p:ph type="body" orient="vert" idx="1"/>
          </p:nvPr>
        </p:nvSpPr>
        <p:spPr>
          <a:xfrm>
            <a:off x="685800" y="685800"/>
            <a:ext cx="5676900" cy="5410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スライド番号プレースホルダー 5">
            <a:extLst>
              <a:ext uri="{FF2B5EF4-FFF2-40B4-BE49-F238E27FC236}">
                <a16:creationId xmlns:a16="http://schemas.microsoft.com/office/drawing/2014/main" id="{28DBBA4E-38DB-48C7-DECF-A970F8B1F77C}"/>
              </a:ext>
            </a:extLst>
          </p:cNvPr>
          <p:cNvSpPr>
            <a:spLocks noGrp="1"/>
          </p:cNvSpPr>
          <p:nvPr>
            <p:ph type="sldNum" sz="quarter" idx="12"/>
          </p:nvPr>
        </p:nvSpPr>
        <p:spPr/>
        <p:txBody>
          <a:bodyPr/>
          <a:lstStyle>
            <a:lvl1pPr>
              <a:defRPr/>
            </a:lvl1pPr>
          </a:lstStyle>
          <a:p>
            <a:r>
              <a:rPr lang="en-US" altLang="ja-JP"/>
              <a:t>Slide </a:t>
            </a:r>
            <a:fld id="{6120C5D7-7E10-5F4C-8FE3-CE87BC945102}" type="slidenum">
              <a:rPr lang="en-US" altLang="ja-JP"/>
              <a:pPr/>
              <a:t>‹#›</a:t>
            </a:fld>
            <a:endParaRPr lang="en-US" altLang="ja-JP"/>
          </a:p>
        </p:txBody>
      </p:sp>
    </p:spTree>
    <p:extLst>
      <p:ext uri="{BB962C8B-B14F-4D97-AF65-F5344CB8AC3E}">
        <p14:creationId xmlns:p14="http://schemas.microsoft.com/office/powerpoint/2010/main" val="162046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DCEF14-0175-5588-24B4-A27120416AB8}"/>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7A0EE947-6269-F580-E3CB-75339F210265}"/>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スライド番号プレースホルダー 5">
            <a:extLst>
              <a:ext uri="{FF2B5EF4-FFF2-40B4-BE49-F238E27FC236}">
                <a16:creationId xmlns:a16="http://schemas.microsoft.com/office/drawing/2014/main" id="{98D2BD4B-4AE7-1C50-E00B-05311CE60858}"/>
              </a:ext>
            </a:extLst>
          </p:cNvPr>
          <p:cNvSpPr>
            <a:spLocks noGrp="1"/>
          </p:cNvSpPr>
          <p:nvPr>
            <p:ph type="sldNum" sz="quarter" idx="12"/>
          </p:nvPr>
        </p:nvSpPr>
        <p:spPr/>
        <p:txBody>
          <a:bodyPr/>
          <a:lstStyle>
            <a:lvl1pPr>
              <a:defRPr/>
            </a:lvl1pPr>
          </a:lstStyle>
          <a:p>
            <a:r>
              <a:rPr lang="en-US" altLang="ja-JP"/>
              <a:t>Slide </a:t>
            </a:r>
            <a:fld id="{1B8858A5-62B6-9F48-B9FB-F96DB222C215}" type="slidenum">
              <a:rPr lang="en-US" altLang="ja-JP"/>
              <a:pPr/>
              <a:t>‹#›</a:t>
            </a:fld>
            <a:endParaRPr lang="en-US" altLang="ja-JP"/>
          </a:p>
        </p:txBody>
      </p:sp>
    </p:spTree>
    <p:extLst>
      <p:ext uri="{BB962C8B-B14F-4D97-AF65-F5344CB8AC3E}">
        <p14:creationId xmlns:p14="http://schemas.microsoft.com/office/powerpoint/2010/main" val="3481888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40F56F-32C8-61C0-D64F-504296F9ABAB}"/>
              </a:ext>
            </a:extLst>
          </p:cNvPr>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2E9DDCCC-A841-E1AF-133A-921960269F5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6" name="スライド番号プレースホルダー 5">
            <a:extLst>
              <a:ext uri="{FF2B5EF4-FFF2-40B4-BE49-F238E27FC236}">
                <a16:creationId xmlns:a16="http://schemas.microsoft.com/office/drawing/2014/main" id="{858D4876-024B-876A-A410-CE01158F83B5}"/>
              </a:ext>
            </a:extLst>
          </p:cNvPr>
          <p:cNvSpPr>
            <a:spLocks noGrp="1"/>
          </p:cNvSpPr>
          <p:nvPr>
            <p:ph type="sldNum" sz="quarter" idx="12"/>
          </p:nvPr>
        </p:nvSpPr>
        <p:spPr/>
        <p:txBody>
          <a:bodyPr/>
          <a:lstStyle>
            <a:lvl1pPr>
              <a:defRPr/>
            </a:lvl1pPr>
          </a:lstStyle>
          <a:p>
            <a:r>
              <a:rPr lang="en-US" altLang="ja-JP"/>
              <a:t>Slide </a:t>
            </a:r>
            <a:fld id="{BF0AAA10-A752-6745-88A6-C3D97DFD8AD7}" type="slidenum">
              <a:rPr lang="en-US" altLang="ja-JP"/>
              <a:pPr/>
              <a:t>‹#›</a:t>
            </a:fld>
            <a:endParaRPr lang="en-US" altLang="ja-JP"/>
          </a:p>
        </p:txBody>
      </p:sp>
    </p:spTree>
    <p:extLst>
      <p:ext uri="{BB962C8B-B14F-4D97-AF65-F5344CB8AC3E}">
        <p14:creationId xmlns:p14="http://schemas.microsoft.com/office/powerpoint/2010/main" val="3055799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096184-65D7-76E1-694D-C1853C35192C}"/>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FB2ED0EB-2BFC-F3AD-19B6-787337780343}"/>
              </a:ext>
            </a:extLst>
          </p:cNvPr>
          <p:cNvSpPr>
            <a:spLocks noGrp="1"/>
          </p:cNvSpPr>
          <p:nvPr>
            <p:ph sz="half" idx="1"/>
          </p:nvPr>
        </p:nvSpPr>
        <p:spPr>
          <a:xfrm>
            <a:off x="6858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a:extLst>
              <a:ext uri="{FF2B5EF4-FFF2-40B4-BE49-F238E27FC236}">
                <a16:creationId xmlns:a16="http://schemas.microsoft.com/office/drawing/2014/main" id="{78C4EEB4-3BA9-7F8D-17E3-2F32F113DD1A}"/>
              </a:ext>
            </a:extLst>
          </p:cNvPr>
          <p:cNvSpPr>
            <a:spLocks noGrp="1"/>
          </p:cNvSpPr>
          <p:nvPr>
            <p:ph sz="half" idx="2"/>
          </p:nvPr>
        </p:nvSpPr>
        <p:spPr>
          <a:xfrm>
            <a:off x="46482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スライド番号プレースホルダー 6">
            <a:extLst>
              <a:ext uri="{FF2B5EF4-FFF2-40B4-BE49-F238E27FC236}">
                <a16:creationId xmlns:a16="http://schemas.microsoft.com/office/drawing/2014/main" id="{45B6D8C8-4DA2-8407-12B4-5F545CF05F52}"/>
              </a:ext>
            </a:extLst>
          </p:cNvPr>
          <p:cNvSpPr>
            <a:spLocks noGrp="1"/>
          </p:cNvSpPr>
          <p:nvPr>
            <p:ph type="sldNum" sz="quarter" idx="12"/>
          </p:nvPr>
        </p:nvSpPr>
        <p:spPr/>
        <p:txBody>
          <a:bodyPr/>
          <a:lstStyle>
            <a:lvl1pPr>
              <a:defRPr/>
            </a:lvl1pPr>
          </a:lstStyle>
          <a:p>
            <a:r>
              <a:rPr lang="en-US" altLang="ja-JP"/>
              <a:t>Slide </a:t>
            </a:r>
            <a:fld id="{E6EAD9AA-365A-0646-B5D4-4E84495980E6}" type="slidenum">
              <a:rPr lang="en-US" altLang="ja-JP"/>
              <a:pPr/>
              <a:t>‹#›</a:t>
            </a:fld>
            <a:endParaRPr lang="en-US" altLang="ja-JP"/>
          </a:p>
        </p:txBody>
      </p:sp>
    </p:spTree>
    <p:extLst>
      <p:ext uri="{BB962C8B-B14F-4D97-AF65-F5344CB8AC3E}">
        <p14:creationId xmlns:p14="http://schemas.microsoft.com/office/powerpoint/2010/main" val="3062282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ACBACF-A5B1-0BFC-BD01-5DF151F4E688}"/>
              </a:ext>
            </a:extLst>
          </p:cNvPr>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995C6B99-C6DE-D951-768B-11166232335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2D80E550-4DD4-1793-0279-ACB643C4B9CB}"/>
              </a:ext>
            </a:extLst>
          </p:cNvPr>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a:extLst>
              <a:ext uri="{FF2B5EF4-FFF2-40B4-BE49-F238E27FC236}">
                <a16:creationId xmlns:a16="http://schemas.microsoft.com/office/drawing/2014/main" id="{34CDAE46-75C5-FF5B-475E-0695843B71A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E10A4483-6174-F442-2CF9-3C0D3F187469}"/>
              </a:ext>
            </a:extLst>
          </p:cNvPr>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9" name="スライド番号プレースホルダー 8">
            <a:extLst>
              <a:ext uri="{FF2B5EF4-FFF2-40B4-BE49-F238E27FC236}">
                <a16:creationId xmlns:a16="http://schemas.microsoft.com/office/drawing/2014/main" id="{9651DFC8-940B-F1CD-DE0B-1C53AFBA4283}"/>
              </a:ext>
            </a:extLst>
          </p:cNvPr>
          <p:cNvSpPr>
            <a:spLocks noGrp="1"/>
          </p:cNvSpPr>
          <p:nvPr>
            <p:ph type="sldNum" sz="quarter" idx="12"/>
          </p:nvPr>
        </p:nvSpPr>
        <p:spPr/>
        <p:txBody>
          <a:bodyPr/>
          <a:lstStyle>
            <a:lvl1pPr>
              <a:defRPr/>
            </a:lvl1pPr>
          </a:lstStyle>
          <a:p>
            <a:r>
              <a:rPr lang="en-US" altLang="ja-JP"/>
              <a:t>Slide </a:t>
            </a:r>
            <a:fld id="{0CEE4C94-9204-204D-87CD-FC51A0AF40A7}" type="slidenum">
              <a:rPr lang="en-US" altLang="ja-JP"/>
              <a:pPr/>
              <a:t>‹#›</a:t>
            </a:fld>
            <a:endParaRPr lang="en-US" altLang="ja-JP"/>
          </a:p>
        </p:txBody>
      </p:sp>
    </p:spTree>
    <p:extLst>
      <p:ext uri="{BB962C8B-B14F-4D97-AF65-F5344CB8AC3E}">
        <p14:creationId xmlns:p14="http://schemas.microsoft.com/office/powerpoint/2010/main" val="2588948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F3542C-E0B8-BEFE-EB2A-C92BE7831ECE}"/>
              </a:ext>
            </a:extLst>
          </p:cNvPr>
          <p:cNvSpPr>
            <a:spLocks noGrp="1"/>
          </p:cNvSpPr>
          <p:nvPr>
            <p:ph type="title"/>
          </p:nvPr>
        </p:nvSpPr>
        <p:spPr/>
        <p:txBody>
          <a:bodyPr/>
          <a:lstStyle/>
          <a:p>
            <a:r>
              <a:rPr lang="ja-JP" altLang="en-US"/>
              <a:t>マスター タイトルの書式設定</a:t>
            </a:r>
          </a:p>
        </p:txBody>
      </p:sp>
      <p:sp>
        <p:nvSpPr>
          <p:cNvPr id="5" name="スライド番号プレースホルダー 4">
            <a:extLst>
              <a:ext uri="{FF2B5EF4-FFF2-40B4-BE49-F238E27FC236}">
                <a16:creationId xmlns:a16="http://schemas.microsoft.com/office/drawing/2014/main" id="{0098DD9E-7E80-DEF2-9ADE-5723C6F5C1EF}"/>
              </a:ext>
            </a:extLst>
          </p:cNvPr>
          <p:cNvSpPr>
            <a:spLocks noGrp="1"/>
          </p:cNvSpPr>
          <p:nvPr>
            <p:ph type="sldNum" sz="quarter" idx="12"/>
          </p:nvPr>
        </p:nvSpPr>
        <p:spPr/>
        <p:txBody>
          <a:bodyPr/>
          <a:lstStyle>
            <a:lvl1pPr>
              <a:defRPr/>
            </a:lvl1pPr>
          </a:lstStyle>
          <a:p>
            <a:r>
              <a:rPr lang="en-US" altLang="ja-JP"/>
              <a:t>Slide </a:t>
            </a:r>
            <a:fld id="{D66CA464-608E-6B48-8B3D-DF44CEE0F4C2}" type="slidenum">
              <a:rPr lang="en-US" altLang="ja-JP"/>
              <a:pPr/>
              <a:t>‹#›</a:t>
            </a:fld>
            <a:endParaRPr lang="en-US" altLang="ja-JP"/>
          </a:p>
        </p:txBody>
      </p:sp>
    </p:spTree>
    <p:extLst>
      <p:ext uri="{BB962C8B-B14F-4D97-AF65-F5344CB8AC3E}">
        <p14:creationId xmlns:p14="http://schemas.microsoft.com/office/powerpoint/2010/main" val="4271174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A8D0C5B-2706-1126-DE3E-A4B3F87E2ED7}"/>
              </a:ext>
            </a:extLst>
          </p:cNvPr>
          <p:cNvSpPr>
            <a:spLocks noGrp="1"/>
          </p:cNvSpPr>
          <p:nvPr>
            <p:ph type="sldNum" sz="quarter" idx="12"/>
          </p:nvPr>
        </p:nvSpPr>
        <p:spPr/>
        <p:txBody>
          <a:bodyPr/>
          <a:lstStyle>
            <a:lvl1pPr>
              <a:defRPr/>
            </a:lvl1pPr>
          </a:lstStyle>
          <a:p>
            <a:r>
              <a:rPr lang="en-US" altLang="ja-JP"/>
              <a:t>Slide </a:t>
            </a:r>
            <a:fld id="{EDB5D0AB-EE2B-034D-961D-EB7B777B7924}" type="slidenum">
              <a:rPr lang="en-US" altLang="ja-JP"/>
              <a:pPr/>
              <a:t>‹#›</a:t>
            </a:fld>
            <a:endParaRPr lang="en-US" altLang="ja-JP"/>
          </a:p>
        </p:txBody>
      </p:sp>
    </p:spTree>
    <p:extLst>
      <p:ext uri="{BB962C8B-B14F-4D97-AF65-F5344CB8AC3E}">
        <p14:creationId xmlns:p14="http://schemas.microsoft.com/office/powerpoint/2010/main" val="195122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FEABD9-9520-AE8A-CD54-C690DAAE101C}"/>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C61303E6-3547-F929-2BF6-EA70DBF0F29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a:extLst>
              <a:ext uri="{FF2B5EF4-FFF2-40B4-BE49-F238E27FC236}">
                <a16:creationId xmlns:a16="http://schemas.microsoft.com/office/drawing/2014/main" id="{B926D99D-4F75-254D-026A-F68E06DB2CA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7" name="スライド番号プレースホルダー 6">
            <a:extLst>
              <a:ext uri="{FF2B5EF4-FFF2-40B4-BE49-F238E27FC236}">
                <a16:creationId xmlns:a16="http://schemas.microsoft.com/office/drawing/2014/main" id="{A3D87231-1143-F2C0-DE26-5C8F9A0C1A46}"/>
              </a:ext>
            </a:extLst>
          </p:cNvPr>
          <p:cNvSpPr>
            <a:spLocks noGrp="1"/>
          </p:cNvSpPr>
          <p:nvPr>
            <p:ph type="sldNum" sz="quarter" idx="12"/>
          </p:nvPr>
        </p:nvSpPr>
        <p:spPr/>
        <p:txBody>
          <a:bodyPr/>
          <a:lstStyle>
            <a:lvl1pPr>
              <a:defRPr/>
            </a:lvl1pPr>
          </a:lstStyle>
          <a:p>
            <a:r>
              <a:rPr lang="en-US" altLang="ja-JP"/>
              <a:t>Slide </a:t>
            </a:r>
            <a:fld id="{C5D0E9EB-DC50-874E-BA55-D8F000B50B4B}" type="slidenum">
              <a:rPr lang="en-US" altLang="ja-JP"/>
              <a:pPr/>
              <a:t>‹#›</a:t>
            </a:fld>
            <a:endParaRPr lang="en-US" altLang="ja-JP"/>
          </a:p>
        </p:txBody>
      </p:sp>
    </p:spTree>
    <p:extLst>
      <p:ext uri="{BB962C8B-B14F-4D97-AF65-F5344CB8AC3E}">
        <p14:creationId xmlns:p14="http://schemas.microsoft.com/office/powerpoint/2010/main" val="292045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068C93-24E7-D4F9-DC45-9720BF5C5394}"/>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a:extLst>
              <a:ext uri="{FF2B5EF4-FFF2-40B4-BE49-F238E27FC236}">
                <a16:creationId xmlns:a16="http://schemas.microsoft.com/office/drawing/2014/main" id="{0DCF5437-3384-325D-E554-70563C53E9E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p>
        </p:txBody>
      </p:sp>
      <p:sp>
        <p:nvSpPr>
          <p:cNvPr id="4" name="テキスト プレースホルダー 3">
            <a:extLst>
              <a:ext uri="{FF2B5EF4-FFF2-40B4-BE49-F238E27FC236}">
                <a16:creationId xmlns:a16="http://schemas.microsoft.com/office/drawing/2014/main" id="{97C3687E-617A-E929-5429-EFD44D13442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7" name="スライド番号プレースホルダー 6">
            <a:extLst>
              <a:ext uri="{FF2B5EF4-FFF2-40B4-BE49-F238E27FC236}">
                <a16:creationId xmlns:a16="http://schemas.microsoft.com/office/drawing/2014/main" id="{5EDFBEDD-A4A8-8EC2-1180-F71C269604A9}"/>
              </a:ext>
            </a:extLst>
          </p:cNvPr>
          <p:cNvSpPr>
            <a:spLocks noGrp="1"/>
          </p:cNvSpPr>
          <p:nvPr>
            <p:ph type="sldNum" sz="quarter" idx="12"/>
          </p:nvPr>
        </p:nvSpPr>
        <p:spPr/>
        <p:txBody>
          <a:bodyPr/>
          <a:lstStyle>
            <a:lvl1pPr>
              <a:defRPr/>
            </a:lvl1pPr>
          </a:lstStyle>
          <a:p>
            <a:r>
              <a:rPr lang="en-US" altLang="ja-JP"/>
              <a:t>Slide </a:t>
            </a:r>
            <a:fld id="{0D80AA39-9E59-4142-B738-A1C2B4812A5D}" type="slidenum">
              <a:rPr lang="en-US" altLang="ja-JP"/>
              <a:pPr/>
              <a:t>‹#›</a:t>
            </a:fld>
            <a:endParaRPr lang="en-US" altLang="ja-JP"/>
          </a:p>
        </p:txBody>
      </p:sp>
    </p:spTree>
    <p:extLst>
      <p:ext uri="{BB962C8B-B14F-4D97-AF65-F5344CB8AC3E}">
        <p14:creationId xmlns:p14="http://schemas.microsoft.com/office/powerpoint/2010/main" val="228249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9F4F17C-F0F9-A9E3-042C-A72B5145CB7D}"/>
              </a:ext>
            </a:extLst>
          </p:cNvPr>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a:t>マスター タイトルの書式設定</a:t>
            </a:r>
            <a:endParaRPr lang="en-US" altLang="ja-JP"/>
          </a:p>
        </p:txBody>
      </p:sp>
      <p:sp>
        <p:nvSpPr>
          <p:cNvPr id="1027" name="Rectangle 3">
            <a:extLst>
              <a:ext uri="{FF2B5EF4-FFF2-40B4-BE49-F238E27FC236}">
                <a16:creationId xmlns:a16="http://schemas.microsoft.com/office/drawing/2014/main" id="{918D6DDB-D02C-B91D-9BF2-C1A998A70A01}"/>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1030" name="Rectangle 6">
            <a:extLst>
              <a:ext uri="{FF2B5EF4-FFF2-40B4-BE49-F238E27FC236}">
                <a16:creationId xmlns:a16="http://schemas.microsoft.com/office/drawing/2014/main" id="{DA3C8212-80C0-6688-3D73-021E5D970A22}"/>
              </a:ext>
            </a:extLst>
          </p:cNvPr>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ＭＳ Ｐゴシック" panose="020B0600070205080204" pitchFamily="34" charset="-128"/>
              </a:defRPr>
            </a:lvl1pPr>
          </a:lstStyle>
          <a:p>
            <a:r>
              <a:rPr lang="en-US" altLang="ja-JP"/>
              <a:t>Slide </a:t>
            </a:r>
            <a:fld id="{6B095015-3EB9-FD42-94F8-66C40C8C26E8}" type="slidenum">
              <a:rPr lang="en-US" altLang="ja-JP"/>
              <a:pPr/>
              <a:t>‹#›</a:t>
            </a:fld>
            <a:endParaRPr lang="en-US" altLang="ja-JP"/>
          </a:p>
        </p:txBody>
      </p:sp>
      <p:sp>
        <p:nvSpPr>
          <p:cNvPr id="1031" name="Rectangle 7">
            <a:extLst>
              <a:ext uri="{FF2B5EF4-FFF2-40B4-BE49-F238E27FC236}">
                <a16:creationId xmlns:a16="http://schemas.microsoft.com/office/drawing/2014/main" id="{E5DAA25E-4509-0F51-9763-5056D799C220}"/>
              </a:ext>
            </a:extLst>
          </p:cNvPr>
          <p:cNvSpPr>
            <a:spLocks noChangeArrowheads="1"/>
          </p:cNvSpPr>
          <p:nvPr/>
        </p:nvSpPr>
        <p:spPr bwMode="auto">
          <a:xfrm>
            <a:off x="3851920" y="394156"/>
            <a:ext cx="460628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1828800" marR="0" lvl="4" indent="0" algn="r" defTabSz="914400" rtl="0" eaLnBrk="0" fontAlgn="base" latinLnBrk="0" hangingPunct="0">
              <a:lnSpc>
                <a:spcPct val="100000"/>
              </a:lnSpc>
              <a:spcBef>
                <a:spcPct val="0"/>
              </a:spcBef>
              <a:spcAft>
                <a:spcPct val="0"/>
              </a:spcAft>
              <a:buClrTx/>
              <a:buSzTx/>
              <a:buFontTx/>
              <a:buNone/>
              <a:tabLst/>
              <a:defRPr/>
            </a:pPr>
            <a:r>
              <a:rPr lang="en-US" altLang="ja-JP" sz="1400" b="1" dirty="0">
                <a:ea typeface="ＭＳ Ｐゴシック" panose="020B0600070205080204" pitchFamily="34" charset="-128"/>
              </a:rPr>
              <a:t>doc.: IEEE 802.15-23-0020-01-006a</a:t>
            </a:r>
          </a:p>
        </p:txBody>
      </p:sp>
      <p:sp>
        <p:nvSpPr>
          <p:cNvPr id="1032" name="Line 8">
            <a:extLst>
              <a:ext uri="{FF2B5EF4-FFF2-40B4-BE49-F238E27FC236}">
                <a16:creationId xmlns:a16="http://schemas.microsoft.com/office/drawing/2014/main" id="{A96C50B1-A169-4453-EA83-5E48AB79651D}"/>
              </a:ext>
            </a:extLst>
          </p:cNvPr>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3" name="Rectangle 9">
            <a:extLst>
              <a:ext uri="{FF2B5EF4-FFF2-40B4-BE49-F238E27FC236}">
                <a16:creationId xmlns:a16="http://schemas.microsoft.com/office/drawing/2014/main" id="{3D52DB98-6B29-EB31-DAAA-71292B7AF673}"/>
              </a:ext>
            </a:extLst>
          </p:cNvPr>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dirty="0">
                <a:ea typeface="ＭＳ Ｐゴシック" panose="020B0600070205080204" pitchFamily="34" charset="-128"/>
              </a:rPr>
              <a:t>Submission</a:t>
            </a:r>
          </a:p>
        </p:txBody>
      </p:sp>
      <p:sp>
        <p:nvSpPr>
          <p:cNvPr id="1034" name="Line 10">
            <a:extLst>
              <a:ext uri="{FF2B5EF4-FFF2-40B4-BE49-F238E27FC236}">
                <a16:creationId xmlns:a16="http://schemas.microsoft.com/office/drawing/2014/main" id="{24E3E73D-B05D-83CA-29AE-051EC568FA02}"/>
              </a:ext>
            </a:extLst>
          </p:cNvPr>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 name="Rectangle 9">
            <a:extLst>
              <a:ext uri="{FF2B5EF4-FFF2-40B4-BE49-F238E27FC236}">
                <a16:creationId xmlns:a16="http://schemas.microsoft.com/office/drawing/2014/main" id="{766F01AF-B1AB-3BEA-A9AD-B3A0AAC847A9}"/>
              </a:ext>
            </a:extLst>
          </p:cNvPr>
          <p:cNvSpPr>
            <a:spLocks noChangeArrowheads="1"/>
          </p:cNvSpPr>
          <p:nvPr userDrawn="1"/>
        </p:nvSpPr>
        <p:spPr bwMode="auto">
          <a:xfrm>
            <a:off x="5364088" y="6484694"/>
            <a:ext cx="332648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ja-JP" dirty="0">
                <a:ea typeface="ＭＳ Ｐゴシック" panose="020B0600070205080204" pitchFamily="34" charset="-128"/>
              </a:rPr>
              <a:t>D. </a:t>
            </a:r>
            <a:r>
              <a:rPr lang="en-US" altLang="ja-JP" dirty="0" err="1">
                <a:ea typeface="ＭＳ Ｐゴシック" panose="020B0600070205080204" pitchFamily="34" charset="-128"/>
              </a:rPr>
              <a:t>Anzai</a:t>
            </a:r>
            <a:r>
              <a:rPr lang="en-US" altLang="ja-JP" dirty="0">
                <a:ea typeface="ＭＳ Ｐゴシック" panose="020B0600070205080204" pitchFamily="34" charset="-128"/>
              </a:rPr>
              <a:t>, S. Asano, Y. Aoki (Nagoya Inst. Technol.)</a:t>
            </a:r>
          </a:p>
        </p:txBody>
      </p:sp>
      <p:sp>
        <p:nvSpPr>
          <p:cNvPr id="3" name="Rectangle 9">
            <a:extLst>
              <a:ext uri="{FF2B5EF4-FFF2-40B4-BE49-F238E27FC236}">
                <a16:creationId xmlns:a16="http://schemas.microsoft.com/office/drawing/2014/main" id="{F735BE5F-341E-EBAC-FA5D-A9F6336BBEAB}"/>
              </a:ext>
            </a:extLst>
          </p:cNvPr>
          <p:cNvSpPr>
            <a:spLocks noChangeArrowheads="1"/>
          </p:cNvSpPr>
          <p:nvPr userDrawn="1"/>
        </p:nvSpPr>
        <p:spPr bwMode="auto">
          <a:xfrm>
            <a:off x="713183" y="387578"/>
            <a:ext cx="107124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ja-JP" sz="1400" b="1" dirty="0">
                <a:ea typeface="ＭＳ Ｐゴシック" panose="020B0600070205080204" pitchFamily="34" charset="-128"/>
              </a:rPr>
              <a:t>January 2023</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kumimoji="1" sz="3600" kern="12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anose="02020603050405020304" pitchFamily="18" charset="0"/>
        </a:defRPr>
      </a:lvl2pPr>
      <a:lvl3pPr algn="ctr" rtl="0" eaLnBrk="1" fontAlgn="base" hangingPunct="1">
        <a:spcBef>
          <a:spcPct val="0"/>
        </a:spcBef>
        <a:spcAft>
          <a:spcPct val="0"/>
        </a:spcAft>
        <a:defRPr kumimoji="1" sz="3600">
          <a:solidFill>
            <a:schemeClr val="tx2"/>
          </a:solidFill>
          <a:latin typeface="Times New Roman" panose="02020603050405020304" pitchFamily="18" charset="0"/>
        </a:defRPr>
      </a:lvl3pPr>
      <a:lvl4pPr algn="ctr" rtl="0" eaLnBrk="1" fontAlgn="base" hangingPunct="1">
        <a:spcBef>
          <a:spcPct val="0"/>
        </a:spcBef>
        <a:spcAft>
          <a:spcPct val="0"/>
        </a:spcAft>
        <a:defRPr kumimoji="1" sz="3600">
          <a:solidFill>
            <a:schemeClr val="tx2"/>
          </a:solidFill>
          <a:latin typeface="Times New Roman" panose="02020603050405020304" pitchFamily="18" charset="0"/>
        </a:defRPr>
      </a:lvl4pPr>
      <a:lvl5pPr algn="ctr" rtl="0" eaLnBrk="1" fontAlgn="base" hangingPunct="1">
        <a:spcBef>
          <a:spcPct val="0"/>
        </a:spcBef>
        <a:spcAft>
          <a:spcPct val="0"/>
        </a:spcAft>
        <a:defRPr kumimoji="1"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kumimoji="1"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kumimoji="1"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kumimoji="1"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kumimoji="1"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kumimoji="1"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kumimoji="1"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77F0E06-0047-67D8-4F17-F70502FE4B13}"/>
              </a:ext>
            </a:extLst>
          </p:cNvPr>
          <p:cNvSpPr>
            <a:spLocks noGrp="1"/>
          </p:cNvSpPr>
          <p:nvPr>
            <p:ph type="sldNum" sz="quarter" idx="12"/>
          </p:nvPr>
        </p:nvSpPr>
        <p:spPr/>
        <p:txBody>
          <a:bodyPr/>
          <a:lstStyle/>
          <a:p>
            <a:r>
              <a:rPr lang="en-US" altLang="ja-JP"/>
              <a:t>Slide </a:t>
            </a:r>
            <a:fld id="{EDB5D0AB-EE2B-034D-961D-EB7B777B7924}" type="slidenum">
              <a:rPr lang="en-US" altLang="ja-JP" smtClean="0"/>
              <a:pPr/>
              <a:t>1</a:t>
            </a:fld>
            <a:endParaRPr lang="en-US" altLang="ja-JP"/>
          </a:p>
        </p:txBody>
      </p:sp>
      <p:sp>
        <p:nvSpPr>
          <p:cNvPr id="6" name="Rectangle 3">
            <a:extLst>
              <a:ext uri="{FF2B5EF4-FFF2-40B4-BE49-F238E27FC236}">
                <a16:creationId xmlns:a16="http://schemas.microsoft.com/office/drawing/2014/main" id="{3C6DFB22-D771-FD97-B905-AED0FDA46260}"/>
              </a:ext>
            </a:extLst>
          </p:cNvPr>
          <p:cNvSpPr>
            <a:spLocks noChangeArrowheads="1"/>
          </p:cNvSpPr>
          <p:nvPr/>
        </p:nvSpPr>
        <p:spPr bwMode="auto">
          <a:xfrm>
            <a:off x="152400" y="609600"/>
            <a:ext cx="89916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panose="020B0600070205080204" pitchFamily="34" charset="-128"/>
              </a:rPr>
              <a:t>Project: IEEE P802.15 Working Group for Wireless Personal Area Networks (WPANs)</a:t>
            </a:r>
            <a:endParaRPr lang="en-US" altLang="ja-JP" sz="1600" b="1" dirty="0">
              <a:solidFill>
                <a:schemeClr val="tx2"/>
              </a:solidFill>
              <a:ea typeface="ＭＳ Ｐゴシック" panose="020B0600070205080204" pitchFamily="34" charset="-128"/>
            </a:endParaRPr>
          </a:p>
          <a:p>
            <a:endParaRPr lang="en-US" altLang="ja-JP" sz="1600" dirty="0">
              <a:solidFill>
                <a:schemeClr val="tx2"/>
              </a:solidFill>
              <a:ea typeface="ＭＳ Ｐゴシック" panose="020B0600070205080204" pitchFamily="34" charset="-128"/>
            </a:endParaRPr>
          </a:p>
          <a:p>
            <a:r>
              <a:rPr lang="en-US" altLang="ja-JP" sz="1600" b="1" dirty="0">
                <a:solidFill>
                  <a:schemeClr val="tx2"/>
                </a:solidFill>
                <a:ea typeface="ＭＳ Ｐゴシック" panose="020B0600070205080204" pitchFamily="34" charset="-128"/>
              </a:rPr>
              <a:t>Submission Title:</a:t>
            </a:r>
            <a:r>
              <a:rPr lang="en-US" altLang="ja-JP" sz="1600" dirty="0">
                <a:solidFill>
                  <a:schemeClr val="tx2"/>
                </a:solidFill>
                <a:ea typeface="ＭＳ Ｐゴシック" panose="020B0600070205080204" pitchFamily="34" charset="-128"/>
              </a:rPr>
              <a:t> Propagation Simulations of UWB Communication Applications for HBAN and VBAN Use Cases</a:t>
            </a:r>
          </a:p>
          <a:p>
            <a:r>
              <a:rPr lang="en-US" altLang="ja-JP" sz="1600" b="1" dirty="0">
                <a:solidFill>
                  <a:schemeClr val="tx2"/>
                </a:solidFill>
                <a:ea typeface="ＭＳ Ｐゴシック" panose="020B0600070205080204" pitchFamily="34" charset="-128"/>
              </a:rPr>
              <a:t>Date Submitted: </a:t>
            </a:r>
            <a:r>
              <a:rPr lang="en-US" altLang="ja-JP" sz="1600" dirty="0">
                <a:solidFill>
                  <a:schemeClr val="tx2"/>
                </a:solidFill>
                <a:ea typeface="ＭＳ Ｐゴシック" panose="020B0600070205080204" pitchFamily="34" charset="-128"/>
              </a:rPr>
              <a:t>January 14th, 2023</a:t>
            </a:r>
          </a:p>
          <a:p>
            <a:r>
              <a:rPr lang="en-US" altLang="ja-JP" sz="1600" b="1" dirty="0">
                <a:solidFill>
                  <a:schemeClr val="tx2"/>
                </a:solidFill>
                <a:ea typeface="ＭＳ Ｐゴシック" panose="020B0600070205080204" pitchFamily="34" charset="-128"/>
              </a:rPr>
              <a:t>Source:</a:t>
            </a:r>
            <a:r>
              <a:rPr lang="en-US" altLang="ja-JP" sz="1600" dirty="0">
                <a:solidFill>
                  <a:schemeClr val="tx2"/>
                </a:solidFill>
                <a:ea typeface="ＭＳ Ｐゴシック" panose="020B0600070205080204" pitchFamily="34" charset="-128"/>
              </a:rPr>
              <a:t> Daisuke Anzai, Nagoya Institute of Technology</a:t>
            </a:r>
          </a:p>
          <a:p>
            <a:r>
              <a:rPr lang="en-US" altLang="ja-JP" sz="1600" dirty="0">
                <a:solidFill>
                  <a:schemeClr val="tx2"/>
                </a:solidFill>
                <a:ea typeface="ＭＳ Ｐゴシック" panose="020B0600070205080204" pitchFamily="34" charset="-128"/>
              </a:rPr>
              <a:t>Address </a:t>
            </a:r>
            <a:r>
              <a:rPr lang="en-US" altLang="ja-JP" sz="1600" dirty="0" err="1">
                <a:solidFill>
                  <a:schemeClr val="tx2"/>
                </a:solidFill>
                <a:ea typeface="ＭＳ Ｐゴシック" panose="020B0600070205080204" pitchFamily="34" charset="-128"/>
              </a:rPr>
              <a:t>Gokiso-cho</a:t>
            </a:r>
            <a:r>
              <a:rPr lang="en-US" altLang="ja-JP" sz="1600" dirty="0">
                <a:solidFill>
                  <a:schemeClr val="tx2"/>
                </a:solidFill>
                <a:ea typeface="ＭＳ Ｐゴシック" panose="020B0600070205080204" pitchFamily="34" charset="-128"/>
              </a:rPr>
              <a:t>, Showa-</a:t>
            </a:r>
            <a:r>
              <a:rPr lang="en-US" altLang="ja-JP" sz="1600" dirty="0" err="1">
                <a:solidFill>
                  <a:schemeClr val="tx2"/>
                </a:solidFill>
                <a:ea typeface="ＭＳ Ｐゴシック" panose="020B0600070205080204" pitchFamily="34" charset="-128"/>
              </a:rPr>
              <a:t>ku</a:t>
            </a:r>
            <a:r>
              <a:rPr lang="en-US" altLang="ja-JP" sz="1600" dirty="0">
                <a:solidFill>
                  <a:schemeClr val="tx2"/>
                </a:solidFill>
                <a:ea typeface="ＭＳ Ｐゴシック" panose="020B0600070205080204" pitchFamily="34" charset="-128"/>
              </a:rPr>
              <a:t>, Nagoya, 466-8555, Japan</a:t>
            </a:r>
          </a:p>
          <a:p>
            <a:r>
              <a:rPr lang="en-US" altLang="ja-JP" sz="1600" dirty="0">
                <a:solidFill>
                  <a:schemeClr val="tx2"/>
                </a:solidFill>
                <a:ea typeface="ＭＳ Ｐゴシック" panose="020B0600070205080204" pitchFamily="34" charset="-128"/>
              </a:rPr>
              <a:t>Voice: +81-52-735-5389, FAX: +81-52-735-5389, E-Mail: </a:t>
            </a:r>
            <a:r>
              <a:rPr lang="en-US" altLang="ja-JP" sz="1600" dirty="0" err="1">
                <a:solidFill>
                  <a:schemeClr val="tx2"/>
                </a:solidFill>
                <a:ea typeface="ＭＳ Ｐゴシック" panose="020B0600070205080204" pitchFamily="34" charset="-128"/>
              </a:rPr>
              <a:t>anzai@nitech.ac.jp</a:t>
            </a:r>
            <a:endParaRPr lang="en-US" altLang="ja-JP" sz="1600" dirty="0">
              <a:solidFill>
                <a:schemeClr val="tx2"/>
              </a:solidFill>
              <a:ea typeface="ＭＳ Ｐゴシック" panose="020B0600070205080204" pitchFamily="34" charset="-128"/>
            </a:endParaRPr>
          </a:p>
          <a:p>
            <a:pPr>
              <a:spcBef>
                <a:spcPts val="600"/>
              </a:spcBef>
              <a:spcAft>
                <a:spcPts val="600"/>
              </a:spcAft>
            </a:pPr>
            <a:r>
              <a:rPr lang="en-US" altLang="ja-JP" sz="1600" b="1" dirty="0">
                <a:solidFill>
                  <a:schemeClr val="tx2"/>
                </a:solidFill>
                <a:ea typeface="ＭＳ Ｐゴシック" panose="020B0600070205080204" pitchFamily="34" charset="-128"/>
              </a:rPr>
              <a:t>Re:</a:t>
            </a:r>
            <a:r>
              <a:rPr lang="en-US" altLang="ja-JP" sz="1600" dirty="0">
                <a:solidFill>
                  <a:schemeClr val="tx2"/>
                </a:solidFill>
                <a:ea typeface="ＭＳ Ｐゴシック" panose="020B0600070205080204" pitchFamily="34" charset="-128"/>
              </a:rPr>
              <a:t> In response to call for technical contributions</a:t>
            </a:r>
            <a:r>
              <a:rPr lang="en-US" altLang="ja-JP" dirty="0">
                <a:solidFill>
                  <a:schemeClr val="accent2"/>
                </a:solidFill>
                <a:ea typeface="ＭＳ Ｐゴシック" panose="020B0600070205080204" pitchFamily="34" charset="-128"/>
              </a:rPr>
              <a:t>	</a:t>
            </a:r>
            <a:endParaRPr lang="en-US" altLang="ja-JP" dirty="0">
              <a:solidFill>
                <a:schemeClr val="tx2"/>
              </a:solidFill>
              <a:ea typeface="ＭＳ Ｐゴシック" panose="020B0600070205080204" pitchFamily="34" charset="-128"/>
            </a:endParaRPr>
          </a:p>
          <a:p>
            <a:pPr>
              <a:spcBef>
                <a:spcPts val="600"/>
              </a:spcBef>
              <a:spcAft>
                <a:spcPts val="600"/>
              </a:spcAft>
            </a:pPr>
            <a:r>
              <a:rPr lang="en-US" altLang="ja-JP" sz="1600" b="1" dirty="0">
                <a:solidFill>
                  <a:schemeClr val="tx2"/>
                </a:solidFill>
                <a:ea typeface="ＭＳ Ｐゴシック" panose="020B0600070205080204" pitchFamily="34" charset="-128"/>
              </a:rPr>
              <a:t>Abstract:</a:t>
            </a:r>
            <a:r>
              <a:rPr lang="en-US" altLang="ja-JP" sz="1600" dirty="0">
                <a:solidFill>
                  <a:schemeClr val="tx2"/>
                </a:solidFill>
                <a:ea typeface="ＭＳ Ｐゴシック" panose="020B0600070205080204" pitchFamily="34" charset="-128"/>
              </a:rPr>
              <a:t>	This provides of propagation simulations in UWB communication applications for human passengers BAN (HBAN) and vehicle BAN (VAN) use cases.</a:t>
            </a:r>
          </a:p>
          <a:p>
            <a:pPr>
              <a:spcBef>
                <a:spcPts val="600"/>
              </a:spcBef>
              <a:spcAft>
                <a:spcPts val="600"/>
              </a:spcAft>
            </a:pPr>
            <a:r>
              <a:rPr lang="en-US" altLang="ja-JP" sz="1600" b="1" dirty="0">
                <a:solidFill>
                  <a:schemeClr val="tx2"/>
                </a:solidFill>
                <a:ea typeface="ＭＳ Ｐゴシック" panose="020B0600070205080204" pitchFamily="34" charset="-128"/>
              </a:rPr>
              <a:t>Purpose: </a:t>
            </a:r>
            <a:r>
              <a:rPr lang="en-US" altLang="ja-JP" sz="1600" dirty="0">
                <a:solidFill>
                  <a:schemeClr val="tx2"/>
                </a:solidFill>
                <a:ea typeface="ＭＳ Ｐゴシック" panose="020B0600070205080204" pitchFamily="34" charset="-128"/>
              </a:rPr>
              <a:t>Material for discussion in P802.15.6a TG corresponding to comments in EC Meeting</a:t>
            </a:r>
          </a:p>
          <a:p>
            <a:r>
              <a:rPr lang="en-US" altLang="ja-JP" sz="1600" b="1" dirty="0">
                <a:solidFill>
                  <a:schemeClr val="tx2"/>
                </a:solidFill>
                <a:ea typeface="ＭＳ Ｐゴシック" panose="020B0600070205080204" pitchFamily="34" charset="-128"/>
              </a:rPr>
              <a:t>Notice:</a:t>
            </a:r>
            <a:r>
              <a:rPr lang="en-US" altLang="ja-JP" sz="1600" dirty="0">
                <a:solidFill>
                  <a:schemeClr val="tx2"/>
                </a:solidFill>
                <a:ea typeface="ＭＳ Ｐゴシック" panose="020B0600070205080204" pitchFamily="34"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solidFill>
                  <a:schemeClr val="tx2"/>
                </a:solidFill>
                <a:ea typeface="ＭＳ Ｐゴシック" panose="020B0600070205080204" pitchFamily="34" charset="-128"/>
              </a:rPr>
              <a:t>Release:</a:t>
            </a:r>
            <a:r>
              <a:rPr lang="en-US" altLang="ja-JP" sz="1600" dirty="0">
                <a:solidFill>
                  <a:schemeClr val="tx2"/>
                </a:solidFill>
                <a:ea typeface="ＭＳ Ｐゴシック" panose="020B0600070205080204" pitchFamily="34" charset="-128"/>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1069640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5327DB-8B47-6683-B492-9E73FA771A02}"/>
              </a:ext>
            </a:extLst>
          </p:cNvPr>
          <p:cNvSpPr>
            <a:spLocks noGrp="1"/>
          </p:cNvSpPr>
          <p:nvPr>
            <p:ph type="title"/>
          </p:nvPr>
        </p:nvSpPr>
        <p:spPr/>
        <p:txBody>
          <a:bodyPr/>
          <a:lstStyle/>
          <a:p>
            <a:r>
              <a:rPr kumimoji="1" lang="en-US" altLang="ja-JP" dirty="0"/>
              <a:t>Simulation model </a:t>
            </a:r>
            <a:r>
              <a:rPr lang="en-US" altLang="ja-JP" dirty="0"/>
              <a:t>(O</a:t>
            </a:r>
            <a:r>
              <a:rPr kumimoji="1" lang="en-US" altLang="ja-JP" dirty="0"/>
              <a:t>ff-body model)</a:t>
            </a:r>
            <a:endParaRPr kumimoji="1" lang="ja-JP" altLang="en-US"/>
          </a:p>
        </p:txBody>
      </p:sp>
      <p:sp>
        <p:nvSpPr>
          <p:cNvPr id="6" name="スライド番号プレースホルダー 5">
            <a:extLst>
              <a:ext uri="{FF2B5EF4-FFF2-40B4-BE49-F238E27FC236}">
                <a16:creationId xmlns:a16="http://schemas.microsoft.com/office/drawing/2014/main" id="{328C305D-3E92-83FE-4E37-510D28A4BB8C}"/>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10</a:t>
            </a:fld>
            <a:endParaRPr lang="en-US" altLang="ja-JP"/>
          </a:p>
        </p:txBody>
      </p:sp>
      <p:pic>
        <p:nvPicPr>
          <p:cNvPr id="7" name="図 6" descr="テキスト, 地図 が含まれている画像&#10;&#10;自動的に生成された説明">
            <a:extLst>
              <a:ext uri="{FF2B5EF4-FFF2-40B4-BE49-F238E27FC236}">
                <a16:creationId xmlns:a16="http://schemas.microsoft.com/office/drawing/2014/main" id="{DFCD3396-BE20-69FC-6293-2A4CC14C25AB}"/>
              </a:ext>
            </a:extLst>
          </p:cNvPr>
          <p:cNvPicPr>
            <a:picLocks noChangeAspect="1"/>
          </p:cNvPicPr>
          <p:nvPr/>
        </p:nvPicPr>
        <p:blipFill rotWithShape="1">
          <a:blip r:embed="rId2">
            <a:extLst>
              <a:ext uri="{28A0092B-C50C-407E-A947-70E740481C1C}">
                <a14:useLocalDpi xmlns:a14="http://schemas.microsoft.com/office/drawing/2010/main" val="0"/>
              </a:ext>
            </a:extLst>
          </a:blip>
          <a:srcRect l="11825"/>
          <a:stretch/>
        </p:blipFill>
        <p:spPr>
          <a:xfrm>
            <a:off x="1475656" y="1954806"/>
            <a:ext cx="5932884" cy="2948388"/>
          </a:xfrm>
          <a:prstGeom prst="rect">
            <a:avLst/>
          </a:prstGeom>
        </p:spPr>
      </p:pic>
      <p:sp>
        <p:nvSpPr>
          <p:cNvPr id="8" name="テキスト ボックス 7">
            <a:extLst>
              <a:ext uri="{FF2B5EF4-FFF2-40B4-BE49-F238E27FC236}">
                <a16:creationId xmlns:a16="http://schemas.microsoft.com/office/drawing/2014/main" id="{13DDEE26-F4D5-962E-2EA8-272251646345}"/>
              </a:ext>
            </a:extLst>
          </p:cNvPr>
          <p:cNvSpPr txBox="1"/>
          <p:nvPr/>
        </p:nvSpPr>
        <p:spPr>
          <a:xfrm>
            <a:off x="4101046" y="1575496"/>
            <a:ext cx="1047018" cy="369332"/>
          </a:xfrm>
          <a:prstGeom prst="rect">
            <a:avLst/>
          </a:prstGeom>
          <a:noFill/>
        </p:spPr>
        <p:txBody>
          <a:bodyPr wrap="none" rtlCol="0">
            <a:spAutoFit/>
          </a:bodyPr>
          <a:lstStyle/>
          <a:p>
            <a:r>
              <a:rPr kumimoji="1" lang="en-US" altLang="ja-JP" sz="1800" dirty="0"/>
              <a:t>Top view</a:t>
            </a:r>
            <a:endParaRPr kumimoji="1" lang="ja-JP" altLang="en-US" sz="1800"/>
          </a:p>
        </p:txBody>
      </p:sp>
      <p:sp>
        <p:nvSpPr>
          <p:cNvPr id="9" name="テキスト ボックス 8">
            <a:extLst>
              <a:ext uri="{FF2B5EF4-FFF2-40B4-BE49-F238E27FC236}">
                <a16:creationId xmlns:a16="http://schemas.microsoft.com/office/drawing/2014/main" id="{457A01E7-986D-95FC-5DC3-F2A06BCF8740}"/>
              </a:ext>
            </a:extLst>
          </p:cNvPr>
          <p:cNvSpPr txBox="1"/>
          <p:nvPr/>
        </p:nvSpPr>
        <p:spPr>
          <a:xfrm>
            <a:off x="738355" y="5105400"/>
            <a:ext cx="7772400" cy="830997"/>
          </a:xfrm>
          <a:prstGeom prst="rect">
            <a:avLst/>
          </a:prstGeom>
          <a:noFill/>
        </p:spPr>
        <p:txBody>
          <a:bodyPr wrap="square" rtlCol="0">
            <a:spAutoFit/>
          </a:bodyPr>
          <a:lstStyle/>
          <a:p>
            <a:pPr marL="171450" indent="-171450">
              <a:buFont typeface="Wingdings" pitchFamily="2" charset="2"/>
              <a:buChar char="ü"/>
            </a:pPr>
            <a:r>
              <a:rPr kumimoji="1" lang="en-US" altLang="ja-JP" sz="1600" dirty="0"/>
              <a:t>50 receivers (#29-#78) were placed at a height of 30 mm above the transmitting antenna (the top of the human head)</a:t>
            </a:r>
          </a:p>
          <a:p>
            <a:pPr marL="171450" indent="-171450">
              <a:buFont typeface="Wingdings" pitchFamily="2" charset="2"/>
              <a:buChar char="ü"/>
            </a:pPr>
            <a:r>
              <a:rPr kumimoji="1" lang="en-US" altLang="ja-JP" sz="1600" dirty="0"/>
              <a:t>The interval of each receiver was set to 5 mm</a:t>
            </a:r>
            <a:endParaRPr kumimoji="1" lang="ja-JP" altLang="en-US" sz="1600"/>
          </a:p>
        </p:txBody>
      </p:sp>
    </p:spTree>
    <p:extLst>
      <p:ext uri="{BB962C8B-B14F-4D97-AF65-F5344CB8AC3E}">
        <p14:creationId xmlns:p14="http://schemas.microsoft.com/office/powerpoint/2010/main" val="3396724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4E8621-283A-11A5-B693-6BC50643DDC7}"/>
              </a:ext>
            </a:extLst>
          </p:cNvPr>
          <p:cNvSpPr>
            <a:spLocks noGrp="1"/>
          </p:cNvSpPr>
          <p:nvPr>
            <p:ph type="title"/>
          </p:nvPr>
        </p:nvSpPr>
        <p:spPr/>
        <p:txBody>
          <a:bodyPr/>
          <a:lstStyle/>
          <a:p>
            <a:r>
              <a:rPr kumimoji="1" lang="en-US" altLang="ja-JP" dirty="0"/>
              <a:t>Summary of channel parameters</a:t>
            </a:r>
            <a:br>
              <a:rPr kumimoji="1" lang="en-US" altLang="ja-JP" dirty="0"/>
            </a:br>
            <a:r>
              <a:rPr kumimoji="1" lang="en-US" altLang="ja-JP" dirty="0"/>
              <a:t>(BCI/BMI cases)</a:t>
            </a:r>
            <a:endParaRPr kumimoji="1" lang="ja-JP" altLang="en-US"/>
          </a:p>
        </p:txBody>
      </p:sp>
      <p:sp>
        <p:nvSpPr>
          <p:cNvPr id="6" name="スライド番号プレースホルダー 5">
            <a:extLst>
              <a:ext uri="{FF2B5EF4-FFF2-40B4-BE49-F238E27FC236}">
                <a16:creationId xmlns:a16="http://schemas.microsoft.com/office/drawing/2014/main" id="{C0FF3FD0-E2FC-F11D-26B0-9721006B66DC}"/>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11</a:t>
            </a:fld>
            <a:endParaRPr lang="en-US" altLang="ja-JP"/>
          </a:p>
        </p:txBody>
      </p:sp>
      <p:graphicFrame>
        <p:nvGraphicFramePr>
          <p:cNvPr id="7" name="表 6">
            <a:extLst>
              <a:ext uri="{FF2B5EF4-FFF2-40B4-BE49-F238E27FC236}">
                <a16:creationId xmlns:a16="http://schemas.microsoft.com/office/drawing/2014/main" id="{BEB0C5FA-61D5-BF0F-EAC5-70E18536E9FF}"/>
              </a:ext>
            </a:extLst>
          </p:cNvPr>
          <p:cNvGraphicFramePr>
            <a:graphicFrameLocks noGrp="1"/>
          </p:cNvGraphicFramePr>
          <p:nvPr/>
        </p:nvGraphicFramePr>
        <p:xfrm>
          <a:off x="412863" y="2636912"/>
          <a:ext cx="8318274" cy="2868043"/>
        </p:xfrm>
        <a:graphic>
          <a:graphicData uri="http://schemas.openxmlformats.org/drawingml/2006/table">
            <a:tbl>
              <a:tblPr/>
              <a:tblGrid>
                <a:gridCol w="915574">
                  <a:extLst>
                    <a:ext uri="{9D8B030D-6E8A-4147-A177-3AD203B41FA5}">
                      <a16:colId xmlns:a16="http://schemas.microsoft.com/office/drawing/2014/main" val="3295228124"/>
                    </a:ext>
                  </a:extLst>
                </a:gridCol>
                <a:gridCol w="448647">
                  <a:extLst>
                    <a:ext uri="{9D8B030D-6E8A-4147-A177-3AD203B41FA5}">
                      <a16:colId xmlns:a16="http://schemas.microsoft.com/office/drawing/2014/main" val="1091438803"/>
                    </a:ext>
                  </a:extLst>
                </a:gridCol>
                <a:gridCol w="931432">
                  <a:extLst>
                    <a:ext uri="{9D8B030D-6E8A-4147-A177-3AD203B41FA5}">
                      <a16:colId xmlns:a16="http://schemas.microsoft.com/office/drawing/2014/main" val="376719148"/>
                    </a:ext>
                  </a:extLst>
                </a:gridCol>
                <a:gridCol w="546899">
                  <a:extLst>
                    <a:ext uri="{9D8B030D-6E8A-4147-A177-3AD203B41FA5}">
                      <a16:colId xmlns:a16="http://schemas.microsoft.com/office/drawing/2014/main" val="4020396476"/>
                    </a:ext>
                  </a:extLst>
                </a:gridCol>
                <a:gridCol w="391123">
                  <a:extLst>
                    <a:ext uri="{9D8B030D-6E8A-4147-A177-3AD203B41FA5}">
                      <a16:colId xmlns:a16="http://schemas.microsoft.com/office/drawing/2014/main" val="2704706109"/>
                    </a:ext>
                  </a:extLst>
                </a:gridCol>
                <a:gridCol w="391123">
                  <a:extLst>
                    <a:ext uri="{9D8B030D-6E8A-4147-A177-3AD203B41FA5}">
                      <a16:colId xmlns:a16="http://schemas.microsoft.com/office/drawing/2014/main" val="2761330361"/>
                    </a:ext>
                  </a:extLst>
                </a:gridCol>
                <a:gridCol w="391123">
                  <a:extLst>
                    <a:ext uri="{9D8B030D-6E8A-4147-A177-3AD203B41FA5}">
                      <a16:colId xmlns:a16="http://schemas.microsoft.com/office/drawing/2014/main" val="2903172229"/>
                    </a:ext>
                  </a:extLst>
                </a:gridCol>
                <a:gridCol w="391123">
                  <a:extLst>
                    <a:ext uri="{9D8B030D-6E8A-4147-A177-3AD203B41FA5}">
                      <a16:colId xmlns:a16="http://schemas.microsoft.com/office/drawing/2014/main" val="3665852399"/>
                    </a:ext>
                  </a:extLst>
                </a:gridCol>
                <a:gridCol w="391123">
                  <a:extLst>
                    <a:ext uri="{9D8B030D-6E8A-4147-A177-3AD203B41FA5}">
                      <a16:colId xmlns:a16="http://schemas.microsoft.com/office/drawing/2014/main" val="406584038"/>
                    </a:ext>
                  </a:extLst>
                </a:gridCol>
                <a:gridCol w="391123">
                  <a:extLst>
                    <a:ext uri="{9D8B030D-6E8A-4147-A177-3AD203B41FA5}">
                      <a16:colId xmlns:a16="http://schemas.microsoft.com/office/drawing/2014/main" val="874787021"/>
                    </a:ext>
                  </a:extLst>
                </a:gridCol>
                <a:gridCol w="391123">
                  <a:extLst>
                    <a:ext uri="{9D8B030D-6E8A-4147-A177-3AD203B41FA5}">
                      <a16:colId xmlns:a16="http://schemas.microsoft.com/office/drawing/2014/main" val="2287300586"/>
                    </a:ext>
                  </a:extLst>
                </a:gridCol>
                <a:gridCol w="391123">
                  <a:extLst>
                    <a:ext uri="{9D8B030D-6E8A-4147-A177-3AD203B41FA5}">
                      <a16:colId xmlns:a16="http://schemas.microsoft.com/office/drawing/2014/main" val="2154222534"/>
                    </a:ext>
                  </a:extLst>
                </a:gridCol>
                <a:gridCol w="391123">
                  <a:extLst>
                    <a:ext uri="{9D8B030D-6E8A-4147-A177-3AD203B41FA5}">
                      <a16:colId xmlns:a16="http://schemas.microsoft.com/office/drawing/2014/main" val="1575018083"/>
                    </a:ext>
                  </a:extLst>
                </a:gridCol>
                <a:gridCol w="391123">
                  <a:extLst>
                    <a:ext uri="{9D8B030D-6E8A-4147-A177-3AD203B41FA5}">
                      <a16:colId xmlns:a16="http://schemas.microsoft.com/office/drawing/2014/main" val="1146612009"/>
                    </a:ext>
                  </a:extLst>
                </a:gridCol>
                <a:gridCol w="391123">
                  <a:extLst>
                    <a:ext uri="{9D8B030D-6E8A-4147-A177-3AD203B41FA5}">
                      <a16:colId xmlns:a16="http://schemas.microsoft.com/office/drawing/2014/main" val="4271667064"/>
                    </a:ext>
                  </a:extLst>
                </a:gridCol>
                <a:gridCol w="391123">
                  <a:extLst>
                    <a:ext uri="{9D8B030D-6E8A-4147-A177-3AD203B41FA5}">
                      <a16:colId xmlns:a16="http://schemas.microsoft.com/office/drawing/2014/main" val="3823370025"/>
                    </a:ext>
                  </a:extLst>
                </a:gridCol>
                <a:gridCol w="391123">
                  <a:extLst>
                    <a:ext uri="{9D8B030D-6E8A-4147-A177-3AD203B41FA5}">
                      <a16:colId xmlns:a16="http://schemas.microsoft.com/office/drawing/2014/main" val="3025747520"/>
                    </a:ext>
                  </a:extLst>
                </a:gridCol>
                <a:gridCol w="391123">
                  <a:extLst>
                    <a:ext uri="{9D8B030D-6E8A-4147-A177-3AD203B41FA5}">
                      <a16:colId xmlns:a16="http://schemas.microsoft.com/office/drawing/2014/main" val="522281267"/>
                    </a:ext>
                  </a:extLst>
                </a:gridCol>
              </a:tblGrid>
              <a:tr h="228904">
                <a:tc rowSpan="3">
                  <a:txBody>
                    <a:bodyPr/>
                    <a:lstStyle/>
                    <a:p>
                      <a:pPr algn="ctr" fontAlgn="ctr"/>
                      <a:r>
                        <a:rPr lang="en-US" sz="800" b="0" i="0" u="none" strike="noStrike" dirty="0">
                          <a:solidFill>
                            <a:srgbClr val="000000"/>
                          </a:solidFill>
                          <a:effectLst/>
                          <a:latin typeface="Times New Roman" panose="02020603050405020304" pitchFamily="18" charset="0"/>
                          <a:ea typeface="ＭＳ Ｐゴシック" panose="020B0600070205080204" pitchFamily="50" charset="-128"/>
                        </a:rPr>
                        <a:t>Antenna</a:t>
                      </a:r>
                    </a:p>
                    <a:p>
                      <a:pPr algn="ctr" fontAlgn="ctr"/>
                      <a:r>
                        <a:rPr lang="en-US" sz="800" b="0" i="0" u="none" strike="noStrike" dirty="0">
                          <a:solidFill>
                            <a:srgbClr val="000000"/>
                          </a:solidFill>
                          <a:effectLst/>
                          <a:latin typeface="Times New Roman" panose="02020603050405020304" pitchFamily="18" charset="0"/>
                          <a:ea typeface="ＭＳ Ｐゴシック" panose="020B0600070205080204" pitchFamily="50" charset="-128"/>
                        </a:rPr>
                        <a:t>direction</a:t>
                      </a:r>
                    </a:p>
                  </a:txBody>
                  <a:tcPr marL="96520" marR="96520" marT="48260" marB="4826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3">
                  <a:txBody>
                    <a:bodyPr/>
                    <a:lstStyle/>
                    <a:p>
                      <a:pPr algn="ctr" fontAlgn="ctr"/>
                      <a:r>
                        <a:rPr lang="en-US" sz="800" b="0" i="0" u="none" strike="noStrike" dirty="0">
                          <a:solidFill>
                            <a:srgbClr val="000000"/>
                          </a:solidFill>
                          <a:effectLst/>
                          <a:latin typeface="Times New Roman" panose="02020603050405020304" pitchFamily="18" charset="0"/>
                          <a:ea typeface="ＭＳ Ｐゴシック" panose="020B0600070205080204" pitchFamily="50" charset="-128"/>
                        </a:rPr>
                        <a:t>Case</a:t>
                      </a:r>
                    </a:p>
                  </a:txBody>
                  <a:tcPr marL="96520" marR="96520" marT="48260" marB="4826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3">
                  <a:txBody>
                    <a:bodyPr/>
                    <a:lstStyle/>
                    <a:p>
                      <a:pPr algn="ctr" fontAlgn="ctr"/>
                      <a:r>
                        <a:rPr lang="en-US" sz="800" b="0" i="0" u="none" strike="noStrike" dirty="0">
                          <a:solidFill>
                            <a:srgbClr val="000000"/>
                          </a:solidFill>
                          <a:effectLst/>
                          <a:latin typeface="Times New Roman" panose="02020603050405020304" pitchFamily="18" charset="0"/>
                          <a:ea typeface="ＭＳ Ｐゴシック" panose="020B0600070205080204" pitchFamily="50" charset="-128"/>
                        </a:rPr>
                        <a:t>Receiving</a:t>
                      </a:r>
                    </a:p>
                    <a:p>
                      <a:pPr algn="ctr" fontAlgn="ctr"/>
                      <a:r>
                        <a:rPr lang="en-US" sz="800" b="0" i="0" u="none" strike="noStrike" dirty="0">
                          <a:solidFill>
                            <a:srgbClr val="000000"/>
                          </a:solidFill>
                          <a:effectLst/>
                          <a:latin typeface="Times New Roman" panose="02020603050405020304" pitchFamily="18" charset="0"/>
                          <a:ea typeface="ＭＳ Ｐゴシック" panose="020B0600070205080204" pitchFamily="50" charset="-128"/>
                        </a:rPr>
                        <a:t>direction</a:t>
                      </a:r>
                    </a:p>
                  </a:txBody>
                  <a:tcPr marL="96520" marR="96520" marT="48260" marB="4826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gridSpan="15">
                  <a:txBody>
                    <a:bodyPr/>
                    <a:lstStyle/>
                    <a:p>
                      <a:pPr algn="ctr" fontAlgn="ctr"/>
                      <a:r>
                        <a:rPr lang="en-US" sz="800" b="0" i="0" u="none" strike="noStrike" dirty="0">
                          <a:solidFill>
                            <a:srgbClr val="000000"/>
                          </a:solidFill>
                          <a:effectLst/>
                          <a:latin typeface="Times New Roman" panose="02020603050405020304" pitchFamily="18" charset="0"/>
                          <a:ea typeface="ＭＳ Ｐゴシック" panose="020B0600070205080204" pitchFamily="50" charset="-128"/>
                        </a:rPr>
                        <a:t>Receiving antenna position</a:t>
                      </a:r>
                    </a:p>
                  </a:txBody>
                  <a:tcPr marL="96520" marR="96520" marT="48260" marB="4826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503738620"/>
                  </a:ext>
                </a:extLst>
              </a:tr>
              <a:tr h="35666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3">
                  <a:txBody>
                    <a:bodyPr/>
                    <a:lstStyle/>
                    <a:p>
                      <a:pPr algn="ctr" fontAlgn="ctr"/>
                      <a:r>
                        <a:rPr lang="en-US" sz="800" b="0" i="0" u="none" strike="noStrike" dirty="0">
                          <a:solidFill>
                            <a:srgbClr val="000000"/>
                          </a:solidFill>
                          <a:effectLst/>
                          <a:latin typeface="Times New Roman" panose="02020603050405020304" pitchFamily="18" charset="0"/>
                          <a:ea typeface="ＭＳ Ｐゴシック" panose="020B0600070205080204" pitchFamily="50" charset="-128"/>
                        </a:rPr>
                        <a:t>Whole head (</a:t>
                      </a:r>
                      <a:r>
                        <a:rPr lang="en-US" sz="800" b="0" i="1" u="none" strike="noStrike" dirty="0">
                          <a:solidFill>
                            <a:srgbClr val="000000"/>
                          </a:solidFill>
                          <a:effectLst/>
                          <a:latin typeface="Times New Roman" panose="02020603050405020304" pitchFamily="18" charset="0"/>
                          <a:ea typeface="ＭＳ Ｐゴシック" panose="020B0600070205080204" pitchFamily="50" charset="-128"/>
                        </a:rPr>
                        <a:t>d</a:t>
                      </a:r>
                      <a:r>
                        <a:rPr lang="en-US" sz="800" b="0" i="0" u="none" strike="noStrike" baseline="-25000" dirty="0">
                          <a:solidFill>
                            <a:srgbClr val="000000"/>
                          </a:solidFill>
                          <a:effectLst/>
                          <a:latin typeface="Times New Roman" panose="02020603050405020304" pitchFamily="18" charset="0"/>
                          <a:ea typeface="ＭＳ Ｐゴシック" panose="020B0600070205080204" pitchFamily="50" charset="-128"/>
                        </a:rPr>
                        <a:t>0 </a:t>
                      </a:r>
                      <a:r>
                        <a:rPr lang="en-US" sz="800" b="0" i="0" u="none" strike="noStrike" dirty="0">
                          <a:solidFill>
                            <a:srgbClr val="000000"/>
                          </a:solidFill>
                          <a:effectLst/>
                          <a:latin typeface="Times New Roman" panose="02020603050405020304" pitchFamily="18" charset="0"/>
                          <a:ea typeface="ＭＳ Ｐゴシック" panose="020B0600070205080204" pitchFamily="50" charset="-128"/>
                        </a:rPr>
                        <a:t>= 10 mm)</a:t>
                      </a:r>
                    </a:p>
                  </a:txBody>
                  <a:tcPr marL="96520" marR="96520" marT="48260" marB="4826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sz="800" b="0" i="0" u="none" strike="noStrike">
                          <a:solidFill>
                            <a:srgbClr val="000000"/>
                          </a:solidFill>
                          <a:effectLst/>
                          <a:latin typeface="Times New Roman" panose="02020603050405020304" pitchFamily="18" charset="0"/>
                          <a:ea typeface="ＭＳ Ｐゴシック" panose="020B0600070205080204" pitchFamily="50" charset="-128"/>
                        </a:rPr>
                        <a:t>Scalp (</a:t>
                      </a:r>
                      <a:r>
                        <a:rPr lang="en-US" sz="800" b="0" i="1" u="none" strike="noStrike">
                          <a:solidFill>
                            <a:srgbClr val="000000"/>
                          </a:solidFill>
                          <a:effectLst/>
                          <a:latin typeface="Times New Roman" panose="02020603050405020304" pitchFamily="18" charset="0"/>
                          <a:ea typeface="ＭＳ Ｐゴシック" panose="020B0600070205080204" pitchFamily="50" charset="-128"/>
                        </a:rPr>
                        <a:t>d</a:t>
                      </a:r>
                      <a:r>
                        <a:rPr lang="en-US" sz="800" b="0" i="0" u="none" strike="noStrike" baseline="-25000">
                          <a:solidFill>
                            <a:srgbClr val="000000"/>
                          </a:solidFill>
                          <a:effectLst/>
                          <a:latin typeface="Times New Roman" panose="02020603050405020304" pitchFamily="18" charset="0"/>
                          <a:ea typeface="ＭＳ Ｐゴシック" panose="020B0600070205080204" pitchFamily="50" charset="-128"/>
                        </a:rPr>
                        <a:t>0</a:t>
                      </a:r>
                      <a:r>
                        <a:rPr lang="en-US" sz="800" b="0" i="0" u="none" strike="noStrike">
                          <a:solidFill>
                            <a:srgbClr val="000000"/>
                          </a:solidFill>
                          <a:effectLst/>
                          <a:latin typeface="Times New Roman" panose="02020603050405020304" pitchFamily="18" charset="0"/>
                          <a:ea typeface="ＭＳ Ｐゴシック" panose="020B0600070205080204" pitchFamily="50" charset="-128"/>
                        </a:rPr>
                        <a:t> = 10 mm)</a:t>
                      </a:r>
                    </a:p>
                  </a:txBody>
                  <a:tcPr marL="96520" marR="96520" marT="48260" marB="4826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sz="800" b="0" i="0" u="none" strike="noStrike">
                          <a:solidFill>
                            <a:srgbClr val="000000"/>
                          </a:solidFill>
                          <a:effectLst/>
                          <a:latin typeface="Times New Roman" panose="02020603050405020304" pitchFamily="18" charset="0"/>
                          <a:ea typeface="ＭＳ Ｐゴシック" panose="020B0600070205080204" pitchFamily="50" charset="-128"/>
                        </a:rPr>
                        <a:t>Arm (</a:t>
                      </a:r>
                      <a:r>
                        <a:rPr lang="en-US" sz="800" b="0" i="1" u="none" strike="noStrike">
                          <a:solidFill>
                            <a:srgbClr val="000000"/>
                          </a:solidFill>
                          <a:effectLst/>
                          <a:latin typeface="Times New Roman" panose="02020603050405020304" pitchFamily="18" charset="0"/>
                          <a:ea typeface="ＭＳ Ｐゴシック" panose="020B0600070205080204" pitchFamily="50" charset="-128"/>
                        </a:rPr>
                        <a:t>d</a:t>
                      </a:r>
                      <a:r>
                        <a:rPr lang="en-US" sz="800" b="0" i="0" u="none" strike="noStrike" baseline="-25000">
                          <a:solidFill>
                            <a:srgbClr val="000000"/>
                          </a:solidFill>
                          <a:effectLst/>
                          <a:latin typeface="Times New Roman" panose="02020603050405020304" pitchFamily="18" charset="0"/>
                          <a:ea typeface="ＭＳ Ｐゴシック" panose="020B0600070205080204" pitchFamily="50" charset="-128"/>
                        </a:rPr>
                        <a:t>0 </a:t>
                      </a:r>
                      <a:r>
                        <a:rPr lang="en-US" sz="800" b="0" i="0" u="none" strike="noStrike">
                          <a:solidFill>
                            <a:srgbClr val="000000"/>
                          </a:solidFill>
                          <a:effectLst/>
                          <a:latin typeface="Times New Roman" panose="02020603050405020304" pitchFamily="18" charset="0"/>
                          <a:ea typeface="ＭＳ Ｐゴシック" panose="020B0600070205080204" pitchFamily="50" charset="-128"/>
                        </a:rPr>
                        <a:t>= 100 mm)</a:t>
                      </a:r>
                    </a:p>
                  </a:txBody>
                  <a:tcPr marL="96520" marR="96520" marT="48260" marB="4826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sz="800" b="0" i="0" u="none" strike="noStrike">
                          <a:solidFill>
                            <a:srgbClr val="000000"/>
                          </a:solidFill>
                          <a:effectLst/>
                          <a:latin typeface="Times New Roman" panose="02020603050405020304" pitchFamily="18" charset="0"/>
                          <a:ea typeface="ＭＳ Ｐゴシック" panose="020B0600070205080204" pitchFamily="50" charset="-128"/>
                        </a:rPr>
                        <a:t>Torso (front) (</a:t>
                      </a:r>
                      <a:r>
                        <a:rPr lang="en-US" sz="800" b="0" i="1" u="none" strike="noStrike">
                          <a:solidFill>
                            <a:srgbClr val="000000"/>
                          </a:solidFill>
                          <a:effectLst/>
                          <a:latin typeface="Times New Roman" panose="02020603050405020304" pitchFamily="18" charset="0"/>
                          <a:ea typeface="ＭＳ Ｐゴシック" panose="020B0600070205080204" pitchFamily="50" charset="-128"/>
                        </a:rPr>
                        <a:t>d</a:t>
                      </a:r>
                      <a:r>
                        <a:rPr lang="en-US" sz="800" b="0" i="0" u="none" strike="noStrike" baseline="-25000">
                          <a:solidFill>
                            <a:srgbClr val="000000"/>
                          </a:solidFill>
                          <a:effectLst/>
                          <a:latin typeface="Times New Roman" panose="02020603050405020304" pitchFamily="18" charset="0"/>
                          <a:ea typeface="ＭＳ Ｐゴシック" panose="020B0600070205080204" pitchFamily="50" charset="-128"/>
                        </a:rPr>
                        <a:t>0 </a:t>
                      </a:r>
                      <a:r>
                        <a:rPr lang="en-US" sz="800" b="0" i="0" u="none" strike="noStrike">
                          <a:solidFill>
                            <a:srgbClr val="000000"/>
                          </a:solidFill>
                          <a:effectLst/>
                          <a:latin typeface="Times New Roman" panose="02020603050405020304" pitchFamily="18" charset="0"/>
                          <a:ea typeface="ＭＳ Ｐゴシック" panose="020B0600070205080204" pitchFamily="50" charset="-128"/>
                        </a:rPr>
                        <a:t>= 100 mm)</a:t>
                      </a:r>
                    </a:p>
                  </a:txBody>
                  <a:tcPr marL="96520" marR="96520" marT="48260" marB="4826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sz="800" b="0" i="0" u="none" strike="noStrike">
                          <a:solidFill>
                            <a:srgbClr val="000000"/>
                          </a:solidFill>
                          <a:effectLst/>
                          <a:latin typeface="Times New Roman" panose="02020603050405020304" pitchFamily="18" charset="0"/>
                          <a:ea typeface="ＭＳ Ｐゴシック" panose="020B0600070205080204" pitchFamily="50" charset="-128"/>
                        </a:rPr>
                        <a:t>Off-body (</a:t>
                      </a:r>
                      <a:r>
                        <a:rPr lang="en-US" sz="800" b="0" i="1" u="none" strike="noStrike">
                          <a:solidFill>
                            <a:srgbClr val="000000"/>
                          </a:solidFill>
                          <a:effectLst/>
                          <a:latin typeface="Times New Roman" panose="02020603050405020304" pitchFamily="18" charset="0"/>
                          <a:ea typeface="ＭＳ Ｐゴシック" panose="020B0600070205080204" pitchFamily="50" charset="-128"/>
                        </a:rPr>
                        <a:t>d</a:t>
                      </a:r>
                      <a:r>
                        <a:rPr lang="en-US" sz="800" b="0" i="0" u="none" strike="noStrike" baseline="-25000">
                          <a:solidFill>
                            <a:srgbClr val="000000"/>
                          </a:solidFill>
                          <a:effectLst/>
                          <a:latin typeface="Times New Roman" panose="02020603050405020304" pitchFamily="18" charset="0"/>
                          <a:ea typeface="ＭＳ Ｐゴシック" panose="020B0600070205080204" pitchFamily="50" charset="-128"/>
                        </a:rPr>
                        <a:t>0 </a:t>
                      </a:r>
                      <a:r>
                        <a:rPr lang="en-US" sz="800" b="0" i="0" u="none" strike="noStrike">
                          <a:solidFill>
                            <a:srgbClr val="000000"/>
                          </a:solidFill>
                          <a:effectLst/>
                          <a:latin typeface="Times New Roman" panose="02020603050405020304" pitchFamily="18" charset="0"/>
                          <a:ea typeface="ＭＳ Ｐゴシック" panose="020B0600070205080204" pitchFamily="50" charset="-128"/>
                        </a:rPr>
                        <a:t>= 10 mm)</a:t>
                      </a:r>
                    </a:p>
                  </a:txBody>
                  <a:tcPr marL="96520" marR="96520" marT="48260" marB="4826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639295640"/>
                  </a:ext>
                </a:extLst>
              </a:tr>
              <a:tr h="175575">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PL</a:t>
                      </a:r>
                      <a:r>
                        <a:rPr lang="en-US" sz="800" b="0" i="0" u="none" strike="noStrike" baseline="-25000">
                          <a:solidFill>
                            <a:srgbClr val="000000"/>
                          </a:solidFill>
                          <a:effectLst/>
                          <a:latin typeface="Times New Roman" panose="02020603050405020304" pitchFamily="18" charset="0"/>
                          <a:ea typeface="ＭＳ Ｐゴシック" panose="020B0600070205080204" pitchFamily="50" charset="-128"/>
                        </a:rPr>
                        <a:t>0</a:t>
                      </a:r>
                      <a:r>
                        <a:rPr lang="en-US" sz="800" b="0" i="0" u="none" strike="noStrike">
                          <a:solidFill>
                            <a:srgbClr val="000000"/>
                          </a:solidFill>
                          <a:effectLst/>
                          <a:latin typeface="Times New Roman" panose="02020603050405020304" pitchFamily="18" charset="0"/>
                          <a:ea typeface="ＭＳ Ｐゴシック" panose="020B0600070205080204" pitchFamily="50" charset="-128"/>
                        </a:rPr>
                        <a:t> [dB]</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n</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l-GR" sz="800" b="0" i="1" u="none" strike="noStrike">
                          <a:solidFill>
                            <a:srgbClr val="000000"/>
                          </a:solidFill>
                          <a:effectLst/>
                          <a:latin typeface="Times New Roman" panose="02020603050405020304" pitchFamily="18" charset="0"/>
                          <a:ea typeface="ＭＳ Ｐゴシック" panose="020B0600070205080204" pitchFamily="50" charset="-128"/>
                        </a:rPr>
                        <a:t>σ</a:t>
                      </a:r>
                      <a:r>
                        <a:rPr lang="en-US" sz="800" b="0" i="1" u="none" strike="noStrike" baseline="-25000">
                          <a:solidFill>
                            <a:srgbClr val="000000"/>
                          </a:solidFill>
                          <a:effectLst/>
                          <a:latin typeface="Times New Roman" panose="02020603050405020304" pitchFamily="18" charset="0"/>
                          <a:ea typeface="ＭＳ Ｐゴシック" panose="020B0600070205080204" pitchFamily="50" charset="-128"/>
                        </a:rPr>
                        <a:t>s</a:t>
                      </a:r>
                      <a:r>
                        <a:rPr lang="en-US" sz="800" b="0" i="0" u="none" strike="noStrike">
                          <a:solidFill>
                            <a:srgbClr val="000000"/>
                          </a:solidFill>
                          <a:effectLst/>
                          <a:latin typeface="Times New Roman" panose="02020603050405020304" pitchFamily="18" charset="0"/>
                          <a:ea typeface="ＭＳ Ｐゴシック" panose="020B0600070205080204" pitchFamily="50" charset="-128"/>
                        </a:rPr>
                        <a:t> [dB]</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PL</a:t>
                      </a:r>
                      <a:r>
                        <a:rPr lang="en-US" sz="800" b="0" i="0" u="none" strike="noStrike" baseline="-25000">
                          <a:solidFill>
                            <a:srgbClr val="000000"/>
                          </a:solidFill>
                          <a:effectLst/>
                          <a:latin typeface="Times New Roman" panose="02020603050405020304" pitchFamily="18" charset="0"/>
                          <a:ea typeface="ＭＳ Ｐゴシック" panose="020B0600070205080204" pitchFamily="50" charset="-128"/>
                        </a:rPr>
                        <a:t>0</a:t>
                      </a:r>
                      <a:r>
                        <a:rPr lang="en-US" sz="800" b="0" i="0" u="none" strike="noStrike">
                          <a:solidFill>
                            <a:srgbClr val="000000"/>
                          </a:solidFill>
                          <a:effectLst/>
                          <a:latin typeface="Times New Roman" panose="02020603050405020304" pitchFamily="18" charset="0"/>
                          <a:ea typeface="ＭＳ Ｐゴシック" panose="020B0600070205080204" pitchFamily="50" charset="-128"/>
                        </a:rPr>
                        <a:t> [dB]</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n</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l-GR" sz="800" b="0" i="1" u="none" strike="noStrike">
                          <a:solidFill>
                            <a:srgbClr val="000000"/>
                          </a:solidFill>
                          <a:effectLst/>
                          <a:latin typeface="Times New Roman" panose="02020603050405020304" pitchFamily="18" charset="0"/>
                          <a:ea typeface="ＭＳ Ｐゴシック" panose="020B0600070205080204" pitchFamily="50" charset="-128"/>
                        </a:rPr>
                        <a:t>σ</a:t>
                      </a:r>
                      <a:r>
                        <a:rPr lang="en-US" sz="800" b="0" i="1" u="none" strike="noStrike" baseline="-25000">
                          <a:solidFill>
                            <a:srgbClr val="000000"/>
                          </a:solidFill>
                          <a:effectLst/>
                          <a:latin typeface="Times New Roman" panose="02020603050405020304" pitchFamily="18" charset="0"/>
                          <a:ea typeface="ＭＳ Ｐゴシック" panose="020B0600070205080204" pitchFamily="50" charset="-128"/>
                        </a:rPr>
                        <a:t>s</a:t>
                      </a:r>
                      <a:r>
                        <a:rPr lang="en-US" sz="800" b="0" i="0" u="none" strike="noStrike">
                          <a:solidFill>
                            <a:srgbClr val="000000"/>
                          </a:solidFill>
                          <a:effectLst/>
                          <a:latin typeface="Times New Roman" panose="02020603050405020304" pitchFamily="18" charset="0"/>
                          <a:ea typeface="ＭＳ Ｐゴシック" panose="020B0600070205080204" pitchFamily="50" charset="-128"/>
                        </a:rPr>
                        <a:t> [dB]</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PL</a:t>
                      </a:r>
                      <a:r>
                        <a:rPr lang="en-US" sz="800" b="0" i="0" u="none" strike="noStrike" baseline="-25000">
                          <a:solidFill>
                            <a:srgbClr val="000000"/>
                          </a:solidFill>
                          <a:effectLst/>
                          <a:latin typeface="Times New Roman" panose="02020603050405020304" pitchFamily="18" charset="0"/>
                          <a:ea typeface="ＭＳ Ｐゴシック" panose="020B0600070205080204" pitchFamily="50" charset="-128"/>
                        </a:rPr>
                        <a:t>0</a:t>
                      </a:r>
                      <a:r>
                        <a:rPr lang="en-US" sz="800" b="0" i="0" u="none" strike="noStrike">
                          <a:solidFill>
                            <a:srgbClr val="000000"/>
                          </a:solidFill>
                          <a:effectLst/>
                          <a:latin typeface="Times New Roman" panose="02020603050405020304" pitchFamily="18" charset="0"/>
                          <a:ea typeface="ＭＳ Ｐゴシック" panose="020B0600070205080204" pitchFamily="50" charset="-128"/>
                        </a:rPr>
                        <a:t> [dB]</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n</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l-GR" sz="800" b="0" i="1" u="none" strike="noStrike">
                          <a:solidFill>
                            <a:srgbClr val="000000"/>
                          </a:solidFill>
                          <a:effectLst/>
                          <a:latin typeface="Times New Roman" panose="02020603050405020304" pitchFamily="18" charset="0"/>
                          <a:ea typeface="ＭＳ Ｐゴシック" panose="020B0600070205080204" pitchFamily="50" charset="-128"/>
                        </a:rPr>
                        <a:t>σ</a:t>
                      </a:r>
                      <a:r>
                        <a:rPr lang="en-US" sz="800" b="0" i="1" u="none" strike="noStrike" baseline="-25000">
                          <a:solidFill>
                            <a:srgbClr val="000000"/>
                          </a:solidFill>
                          <a:effectLst/>
                          <a:latin typeface="Times New Roman" panose="02020603050405020304" pitchFamily="18" charset="0"/>
                          <a:ea typeface="ＭＳ Ｐゴシック" panose="020B0600070205080204" pitchFamily="50" charset="-128"/>
                        </a:rPr>
                        <a:t>s</a:t>
                      </a:r>
                      <a:r>
                        <a:rPr lang="en-US" sz="800" b="0" i="0" u="none" strike="noStrike">
                          <a:solidFill>
                            <a:srgbClr val="000000"/>
                          </a:solidFill>
                          <a:effectLst/>
                          <a:latin typeface="Times New Roman" panose="02020603050405020304" pitchFamily="18" charset="0"/>
                          <a:ea typeface="ＭＳ Ｐゴシック" panose="020B0600070205080204" pitchFamily="50" charset="-128"/>
                        </a:rPr>
                        <a:t> [dB]</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PL</a:t>
                      </a:r>
                      <a:r>
                        <a:rPr lang="en-US" sz="800" b="0" i="0" u="none" strike="noStrike" baseline="-25000">
                          <a:solidFill>
                            <a:srgbClr val="000000"/>
                          </a:solidFill>
                          <a:effectLst/>
                          <a:latin typeface="Times New Roman" panose="02020603050405020304" pitchFamily="18" charset="0"/>
                          <a:ea typeface="ＭＳ Ｐゴシック" panose="020B0600070205080204" pitchFamily="50" charset="-128"/>
                        </a:rPr>
                        <a:t>0</a:t>
                      </a:r>
                      <a:r>
                        <a:rPr lang="en-US" sz="800" b="0" i="0" u="none" strike="noStrike">
                          <a:solidFill>
                            <a:srgbClr val="000000"/>
                          </a:solidFill>
                          <a:effectLst/>
                          <a:latin typeface="Times New Roman" panose="02020603050405020304" pitchFamily="18" charset="0"/>
                          <a:ea typeface="ＭＳ Ｐゴシック" panose="020B0600070205080204" pitchFamily="50" charset="-128"/>
                        </a:rPr>
                        <a:t> [dB]</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n</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l-GR" sz="800" b="0" i="1" u="none" strike="noStrike">
                          <a:solidFill>
                            <a:srgbClr val="000000"/>
                          </a:solidFill>
                          <a:effectLst/>
                          <a:latin typeface="Times New Roman" panose="02020603050405020304" pitchFamily="18" charset="0"/>
                          <a:ea typeface="ＭＳ Ｐゴシック" panose="020B0600070205080204" pitchFamily="50" charset="-128"/>
                        </a:rPr>
                        <a:t>σ</a:t>
                      </a:r>
                      <a:r>
                        <a:rPr lang="en-US" sz="800" b="0" i="1" u="none" strike="noStrike" baseline="-25000">
                          <a:solidFill>
                            <a:srgbClr val="000000"/>
                          </a:solidFill>
                          <a:effectLst/>
                          <a:latin typeface="Times New Roman" panose="02020603050405020304" pitchFamily="18" charset="0"/>
                          <a:ea typeface="ＭＳ Ｐゴシック" panose="020B0600070205080204" pitchFamily="50" charset="-128"/>
                        </a:rPr>
                        <a:t>s</a:t>
                      </a:r>
                      <a:r>
                        <a:rPr lang="en-US" sz="800" b="0" i="0" u="none" strike="noStrike">
                          <a:solidFill>
                            <a:srgbClr val="000000"/>
                          </a:solidFill>
                          <a:effectLst/>
                          <a:latin typeface="Times New Roman" panose="02020603050405020304" pitchFamily="18" charset="0"/>
                          <a:ea typeface="ＭＳ Ｐゴシック" panose="020B0600070205080204" pitchFamily="50" charset="-128"/>
                        </a:rPr>
                        <a:t> [dB]</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PL</a:t>
                      </a:r>
                      <a:r>
                        <a:rPr lang="en-US" sz="800" b="0" i="0" u="none" strike="noStrike" baseline="-25000">
                          <a:solidFill>
                            <a:srgbClr val="000000"/>
                          </a:solidFill>
                          <a:effectLst/>
                          <a:latin typeface="Times New Roman" panose="02020603050405020304" pitchFamily="18" charset="0"/>
                          <a:ea typeface="ＭＳ Ｐゴシック" panose="020B0600070205080204" pitchFamily="50" charset="-128"/>
                        </a:rPr>
                        <a:t>0</a:t>
                      </a:r>
                      <a:r>
                        <a:rPr lang="en-US" sz="800" b="0" i="0" u="none" strike="noStrike">
                          <a:solidFill>
                            <a:srgbClr val="000000"/>
                          </a:solidFill>
                          <a:effectLst/>
                          <a:latin typeface="Times New Roman" panose="02020603050405020304" pitchFamily="18" charset="0"/>
                          <a:ea typeface="ＭＳ Ｐゴシック" panose="020B0600070205080204" pitchFamily="50" charset="-128"/>
                        </a:rPr>
                        <a:t> [dB]</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n</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l-GR" sz="800" b="0" i="1" u="none" strike="noStrike">
                          <a:solidFill>
                            <a:srgbClr val="000000"/>
                          </a:solidFill>
                          <a:effectLst/>
                          <a:latin typeface="Times New Roman" panose="02020603050405020304" pitchFamily="18" charset="0"/>
                          <a:ea typeface="ＭＳ Ｐゴシック" panose="020B0600070205080204" pitchFamily="50" charset="-128"/>
                        </a:rPr>
                        <a:t>σ</a:t>
                      </a:r>
                      <a:r>
                        <a:rPr lang="en-US" sz="800" b="0" i="1" u="none" strike="noStrike" baseline="-25000">
                          <a:solidFill>
                            <a:srgbClr val="000000"/>
                          </a:solidFill>
                          <a:effectLst/>
                          <a:latin typeface="Times New Roman" panose="02020603050405020304" pitchFamily="18" charset="0"/>
                          <a:ea typeface="ＭＳ Ｐゴシック" panose="020B0600070205080204" pitchFamily="50" charset="-128"/>
                        </a:rPr>
                        <a:t>s</a:t>
                      </a:r>
                      <a:r>
                        <a:rPr lang="en-US" sz="800" b="0" i="0" u="none" strike="noStrike">
                          <a:solidFill>
                            <a:srgbClr val="000000"/>
                          </a:solidFill>
                          <a:effectLst/>
                          <a:latin typeface="Times New Roman" panose="02020603050405020304" pitchFamily="18" charset="0"/>
                          <a:ea typeface="ＭＳ Ｐゴシック" panose="020B0600070205080204" pitchFamily="50" charset="-128"/>
                        </a:rPr>
                        <a:t> [dB]</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600237854"/>
                  </a:ext>
                </a:extLst>
              </a:tr>
              <a:tr h="175575">
                <a:tc rowSpan="6">
                  <a:txBody>
                    <a:bodyPr/>
                    <a:lstStyle/>
                    <a:p>
                      <a:pPr algn="ctr" fontAlgn="ctr"/>
                      <a:r>
                        <a:rPr lang="en-US" sz="800" b="0" i="0" u="none" strike="noStrike" dirty="0">
                          <a:solidFill>
                            <a:srgbClr val="000000"/>
                          </a:solidFill>
                          <a:effectLst/>
                          <a:latin typeface="Times New Roman" panose="02020603050405020304" pitchFamily="18" charset="0"/>
                          <a:ea typeface="ＭＳ Ｐゴシック" panose="020B0600070205080204" pitchFamily="50" charset="-128"/>
                        </a:rPr>
                        <a:t>Forward</a:t>
                      </a:r>
                    </a:p>
                  </a:txBody>
                  <a:tcPr marL="96520" marR="96520" marT="48260" marB="48260" anchor="ctr">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en-US" sz="800" b="0" i="0" u="none" strike="noStrike" dirty="0">
                          <a:solidFill>
                            <a:srgbClr val="000000"/>
                          </a:solidFill>
                          <a:effectLst/>
                          <a:latin typeface="Times New Roman" panose="02020603050405020304" pitchFamily="18" charset="0"/>
                          <a:ea typeface="ＭＳ Ｐゴシック" panose="020B0600070205080204" pitchFamily="50" charset="-128"/>
                        </a:rPr>
                        <a:t>BCI</a:t>
                      </a:r>
                    </a:p>
                  </a:txBody>
                  <a:tcPr marL="96520" marR="96520" marT="48260" marB="4826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X</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24.84</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3.84</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9.52</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27.13</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3.36</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10.18</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23.70</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9.76</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0.74</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69.31</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3.85</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3.02</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48.47</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1.45</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9.63</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34183855"/>
                  </a:ext>
                </a:extLst>
              </a:tr>
              <a:tr h="175575">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Y</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3.78</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6.80</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7.27</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11.44</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5.32</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6.96</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102.62</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0.57</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8.15</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50.24</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2.76</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0.65</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19.13</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2.67</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2.72</a:t>
                      </a:r>
                    </a:p>
                  </a:txBody>
                  <a:tcPr marL="4296" marR="4296" marT="4296" marB="0" anchor="ctr">
                    <a:lnL>
                      <a:noFill/>
                    </a:lnL>
                    <a:lnR>
                      <a:noFill/>
                    </a:lnR>
                    <a:lnT>
                      <a:noFill/>
                    </a:lnT>
                    <a:lnB>
                      <a:noFill/>
                    </a:lnB>
                  </a:tcPr>
                </a:tc>
                <a:extLst>
                  <a:ext uri="{0D108BD9-81ED-4DB2-BD59-A6C34878D82A}">
                    <a16:rowId xmlns:a16="http://schemas.microsoft.com/office/drawing/2014/main" val="1195177017"/>
                  </a:ext>
                </a:extLst>
              </a:tr>
              <a:tr h="175575">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Z</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3.73</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6.03</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9.31</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17.58</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3.31</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7.52</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104.27</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0.59</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4.98</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27.52</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8.61</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1.98</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22.81</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2.69</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Times New Roman" panose="02020603050405020304" pitchFamily="18" charset="0"/>
                          <a:ea typeface="ＭＳ Ｐゴシック" panose="020B0600070205080204" pitchFamily="50" charset="-128"/>
                        </a:rPr>
                        <a:t>7.55</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1396456"/>
                  </a:ext>
                </a:extLst>
              </a:tr>
              <a:tr h="175575">
                <a:tc vMerge="1">
                  <a:txBody>
                    <a:bodyPr/>
                    <a:lstStyle/>
                    <a:p>
                      <a:endParaRPr kumimoji="1" lang="ja-JP" altLang="en-US"/>
                    </a:p>
                  </a:txBody>
                  <a:tcPr/>
                </a:tc>
                <a:tc rowSpan="3">
                  <a:txBody>
                    <a:bodyPr/>
                    <a:lstStyle/>
                    <a:p>
                      <a:pPr algn="ctr" fontAlgn="ctr"/>
                      <a:r>
                        <a:rPr lang="en-US" sz="800" b="0" i="0" u="none" strike="noStrike" dirty="0">
                          <a:solidFill>
                            <a:srgbClr val="000000"/>
                          </a:solidFill>
                          <a:effectLst/>
                          <a:latin typeface="Times New Roman" panose="02020603050405020304" pitchFamily="18" charset="0"/>
                          <a:ea typeface="ＭＳ Ｐゴシック" panose="020B0600070205080204" pitchFamily="50" charset="-128"/>
                        </a:rPr>
                        <a:t>BMI</a:t>
                      </a:r>
                    </a:p>
                  </a:txBody>
                  <a:tcPr marL="96520" marR="96520" marT="48260" marB="4826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X</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32.21</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2.55</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12.94</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33.07</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2.40</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14.17</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60.60</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2.01</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1.10</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70.72</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5.04</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2.69</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40.26</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1.65</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6.19</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984388245"/>
                  </a:ext>
                </a:extLst>
              </a:tr>
              <a:tr h="175575">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Y</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10.72</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5.63</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8.02</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14.08</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4.89</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7.88</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90.00</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0.66</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10.08</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59.62</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3.02</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0.61</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23.09</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2.25</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3.85</a:t>
                      </a:r>
                    </a:p>
                  </a:txBody>
                  <a:tcPr marL="4296" marR="4296" marT="4296" marB="0" anchor="ctr">
                    <a:lnL>
                      <a:noFill/>
                    </a:lnL>
                    <a:lnR>
                      <a:noFill/>
                    </a:lnR>
                    <a:lnT>
                      <a:noFill/>
                    </a:lnT>
                    <a:lnB>
                      <a:noFill/>
                    </a:lnB>
                  </a:tcPr>
                </a:tc>
                <a:extLst>
                  <a:ext uri="{0D108BD9-81ED-4DB2-BD59-A6C34878D82A}">
                    <a16:rowId xmlns:a16="http://schemas.microsoft.com/office/drawing/2014/main" val="2366813915"/>
                  </a:ext>
                </a:extLst>
              </a:tr>
              <a:tr h="175575">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Z</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13.00</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4.62</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8.86</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18.04</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3.52</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8.75</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87.49</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0.45</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5.35</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32.56</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9.25</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1.61</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22.12</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2.66</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5.81</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5401980"/>
                  </a:ext>
                </a:extLst>
              </a:tr>
              <a:tr h="175575">
                <a:tc rowSpan="6">
                  <a:txBody>
                    <a:bodyPr/>
                    <a:lstStyle/>
                    <a:p>
                      <a:pPr algn="ctr" fontAlgn="ctr"/>
                      <a:r>
                        <a:rPr lang="en-US" sz="800" b="0" i="0" u="none" strike="noStrike" dirty="0">
                          <a:solidFill>
                            <a:srgbClr val="000000"/>
                          </a:solidFill>
                          <a:effectLst/>
                          <a:latin typeface="Times New Roman" panose="02020603050405020304" pitchFamily="18" charset="0"/>
                          <a:ea typeface="ＭＳ Ｐゴシック" panose="020B0600070205080204" pitchFamily="50" charset="-128"/>
                        </a:rPr>
                        <a:t>Sideways</a:t>
                      </a:r>
                    </a:p>
                  </a:txBody>
                  <a:tcPr marL="96520" marR="96520" marT="48260" marB="4826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en-US" sz="800" b="0" i="0" u="none" strike="noStrike" dirty="0">
                          <a:solidFill>
                            <a:srgbClr val="000000"/>
                          </a:solidFill>
                          <a:effectLst/>
                          <a:latin typeface="Times New Roman" panose="02020603050405020304" pitchFamily="18" charset="0"/>
                          <a:ea typeface="ＭＳ Ｐゴシック" panose="020B0600070205080204" pitchFamily="50" charset="-128"/>
                        </a:rPr>
                        <a:t>BCI</a:t>
                      </a:r>
                    </a:p>
                  </a:txBody>
                  <a:tcPr marL="96520" marR="96520" marT="48260" marB="4826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X</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20.37</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3.80</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7.47</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10.97</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5.63</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6.89</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51.42</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3.14</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1.13</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16.68</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10.59</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2.42</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0.05</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4.95</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2.66</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57327612"/>
                  </a:ext>
                </a:extLst>
              </a:tr>
              <a:tr h="175575">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Y</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19.60</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4.96</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7.59</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25.39</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3.86</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7.31</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80.65</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1.99</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11.42</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67.02</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3.72</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1.80</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34.94</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2.74</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5.65</a:t>
                      </a:r>
                    </a:p>
                  </a:txBody>
                  <a:tcPr marL="4296" marR="4296" marT="4296" marB="0" anchor="ctr">
                    <a:lnL>
                      <a:noFill/>
                    </a:lnL>
                    <a:lnR>
                      <a:noFill/>
                    </a:lnR>
                    <a:lnT>
                      <a:noFill/>
                    </a:lnT>
                    <a:lnB>
                      <a:noFill/>
                    </a:lnB>
                  </a:tcPr>
                </a:tc>
                <a:extLst>
                  <a:ext uri="{0D108BD9-81ED-4DB2-BD59-A6C34878D82A}">
                    <a16:rowId xmlns:a16="http://schemas.microsoft.com/office/drawing/2014/main" val="2085106698"/>
                  </a:ext>
                </a:extLst>
              </a:tr>
              <a:tr h="175575">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Z</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13.36</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4.54</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7.09</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19.77</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3.34</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7.03</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76.35</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1.85</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5.12</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62.07</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6.87</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2.61</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44.11</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0.56</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5.84</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0538681"/>
                  </a:ext>
                </a:extLst>
              </a:tr>
              <a:tr h="175575">
                <a:tc vMerge="1">
                  <a:txBody>
                    <a:bodyPr/>
                    <a:lstStyle/>
                    <a:p>
                      <a:endParaRPr kumimoji="1" lang="ja-JP" altLang="en-US"/>
                    </a:p>
                  </a:txBody>
                  <a:tcPr/>
                </a:tc>
                <a:tc rowSpan="3">
                  <a:txBody>
                    <a:bodyPr/>
                    <a:lstStyle/>
                    <a:p>
                      <a:pPr algn="ctr" fontAlgn="ctr"/>
                      <a:r>
                        <a:rPr lang="en-US" sz="800" b="0" i="0" u="none" strike="noStrike" dirty="0">
                          <a:solidFill>
                            <a:srgbClr val="000000"/>
                          </a:solidFill>
                          <a:effectLst/>
                          <a:latin typeface="Times New Roman" panose="02020603050405020304" pitchFamily="18" charset="0"/>
                          <a:ea typeface="ＭＳ Ｐゴシック" panose="020B0600070205080204" pitchFamily="50" charset="-128"/>
                        </a:rPr>
                        <a:t>BMI</a:t>
                      </a:r>
                    </a:p>
                  </a:txBody>
                  <a:tcPr marL="96520" marR="96520" marT="48260" marB="4826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X</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17.71</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4.01</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7.33</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14.01</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4.84</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7.51</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51.22</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3.28</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1.09</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15.68</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11.30</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2.58</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-3.03</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5.25</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4.76</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650572594"/>
                  </a:ext>
                </a:extLst>
              </a:tr>
              <a:tr h="175575">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Y</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26.20</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4.19</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12.94</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33.17</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2.65</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12.88</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78.08</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2.63</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12.69</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56.25</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4.89</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1.52</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45.33</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1.24</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6.31</a:t>
                      </a:r>
                    </a:p>
                  </a:txBody>
                  <a:tcPr marL="4296" marR="4296" marT="4296" marB="0" anchor="ctr">
                    <a:lnL>
                      <a:noFill/>
                    </a:lnL>
                    <a:lnR>
                      <a:noFill/>
                    </a:lnR>
                    <a:lnT>
                      <a:noFill/>
                    </a:lnT>
                    <a:lnB>
                      <a:noFill/>
                    </a:lnB>
                  </a:tcPr>
                </a:tc>
                <a:extLst>
                  <a:ext uri="{0D108BD9-81ED-4DB2-BD59-A6C34878D82A}">
                    <a16:rowId xmlns:a16="http://schemas.microsoft.com/office/drawing/2014/main" val="1945291411"/>
                  </a:ext>
                </a:extLst>
              </a:tr>
              <a:tr h="175575">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Z</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Times New Roman" panose="02020603050405020304" pitchFamily="18" charset="0"/>
                          <a:ea typeface="ＭＳ Ｐゴシック" panose="020B0600070205080204" pitchFamily="50" charset="-128"/>
                        </a:rPr>
                        <a:t>20.14</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4.09</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8.89</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23.42</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3.39</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9.35</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77.09</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1.87</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5.07</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36.17</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10.07</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1.61</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42.50</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0.80</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Times New Roman" panose="02020603050405020304" pitchFamily="18" charset="0"/>
                          <a:ea typeface="ＭＳ Ｐゴシック" panose="020B0600070205080204" pitchFamily="50" charset="-128"/>
                        </a:rPr>
                        <a:t>4.96</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9715109"/>
                  </a:ext>
                </a:extLst>
              </a:tr>
            </a:tbl>
          </a:graphicData>
        </a:graphic>
      </p:graphicFrame>
    </p:spTree>
    <p:extLst>
      <p:ext uri="{BB962C8B-B14F-4D97-AF65-F5344CB8AC3E}">
        <p14:creationId xmlns:p14="http://schemas.microsoft.com/office/powerpoint/2010/main" val="1466026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FF189F-527A-39DE-0E2D-9FB82C061214}"/>
              </a:ext>
            </a:extLst>
          </p:cNvPr>
          <p:cNvSpPr>
            <a:spLocks noGrp="1"/>
          </p:cNvSpPr>
          <p:nvPr>
            <p:ph type="title"/>
          </p:nvPr>
        </p:nvSpPr>
        <p:spPr/>
        <p:txBody>
          <a:bodyPr/>
          <a:lstStyle/>
          <a:p>
            <a:r>
              <a:rPr lang="en-US" altLang="ja-JP" dirty="0"/>
              <a:t>Propagation simulation</a:t>
            </a:r>
            <a:endParaRPr kumimoji="1" lang="ja-JP" altLang="en-US"/>
          </a:p>
        </p:txBody>
      </p:sp>
      <p:sp>
        <p:nvSpPr>
          <p:cNvPr id="5" name="スライド番号プレースホルダー 4">
            <a:extLst>
              <a:ext uri="{FF2B5EF4-FFF2-40B4-BE49-F238E27FC236}">
                <a16:creationId xmlns:a16="http://schemas.microsoft.com/office/drawing/2014/main" id="{3149FAA0-B532-C375-2ED3-2EC2F01108DD}"/>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12</a:t>
            </a:fld>
            <a:endParaRPr lang="en-US" altLang="ja-JP"/>
          </a:p>
        </p:txBody>
      </p:sp>
      <p:pic>
        <p:nvPicPr>
          <p:cNvPr id="14" name="図 13" descr="グラフィカル ユーザー インターフェイス, テキスト&#10;&#10;自動的に生成された説明">
            <a:extLst>
              <a:ext uri="{FF2B5EF4-FFF2-40B4-BE49-F238E27FC236}">
                <a16:creationId xmlns:a16="http://schemas.microsoft.com/office/drawing/2014/main" id="{FFD0BC0D-CE32-38FB-F383-B8C96CD8855A}"/>
              </a:ext>
            </a:extLst>
          </p:cNvPr>
          <p:cNvPicPr>
            <a:picLocks noChangeAspect="1"/>
          </p:cNvPicPr>
          <p:nvPr/>
        </p:nvPicPr>
        <p:blipFill>
          <a:blip r:embed="rId2"/>
          <a:stretch>
            <a:fillRect/>
          </a:stretch>
        </p:blipFill>
        <p:spPr>
          <a:xfrm>
            <a:off x="1439652" y="1539849"/>
            <a:ext cx="6264696" cy="4913487"/>
          </a:xfrm>
          <a:prstGeom prst="rect">
            <a:avLst/>
          </a:prstGeom>
        </p:spPr>
      </p:pic>
    </p:spTree>
    <p:extLst>
      <p:ext uri="{BB962C8B-B14F-4D97-AF65-F5344CB8AC3E}">
        <p14:creationId xmlns:p14="http://schemas.microsoft.com/office/powerpoint/2010/main" val="3148962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FF189F-527A-39DE-0E2D-9FB82C061214}"/>
              </a:ext>
            </a:extLst>
          </p:cNvPr>
          <p:cNvSpPr>
            <a:spLocks noGrp="1"/>
          </p:cNvSpPr>
          <p:nvPr>
            <p:ph type="title"/>
          </p:nvPr>
        </p:nvSpPr>
        <p:spPr/>
        <p:txBody>
          <a:bodyPr/>
          <a:lstStyle/>
          <a:p>
            <a:r>
              <a:rPr lang="en-US" altLang="ja-JP" dirty="0"/>
              <a:t>Propagation simulation</a:t>
            </a:r>
            <a:endParaRPr kumimoji="1" lang="ja-JP" altLang="en-US"/>
          </a:p>
        </p:txBody>
      </p:sp>
      <p:sp>
        <p:nvSpPr>
          <p:cNvPr id="5" name="スライド番号プレースホルダー 4">
            <a:extLst>
              <a:ext uri="{FF2B5EF4-FFF2-40B4-BE49-F238E27FC236}">
                <a16:creationId xmlns:a16="http://schemas.microsoft.com/office/drawing/2014/main" id="{3149FAA0-B532-C375-2ED3-2EC2F01108DD}"/>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13</a:t>
            </a:fld>
            <a:endParaRPr lang="en-US" altLang="ja-JP"/>
          </a:p>
        </p:txBody>
      </p:sp>
      <p:pic>
        <p:nvPicPr>
          <p:cNvPr id="9" name="図 8" descr="テキスト が含まれている画像&#10;&#10;自動的に生成された説明">
            <a:extLst>
              <a:ext uri="{FF2B5EF4-FFF2-40B4-BE49-F238E27FC236}">
                <a16:creationId xmlns:a16="http://schemas.microsoft.com/office/drawing/2014/main" id="{5E822BB7-B406-0F00-9166-78C0BE423F61}"/>
              </a:ext>
            </a:extLst>
          </p:cNvPr>
          <p:cNvPicPr>
            <a:picLocks noChangeAspect="1"/>
          </p:cNvPicPr>
          <p:nvPr/>
        </p:nvPicPr>
        <p:blipFill>
          <a:blip r:embed="rId2"/>
          <a:stretch>
            <a:fillRect/>
          </a:stretch>
        </p:blipFill>
        <p:spPr>
          <a:xfrm>
            <a:off x="611560" y="1535089"/>
            <a:ext cx="3656686" cy="4908885"/>
          </a:xfrm>
          <a:prstGeom prst="rect">
            <a:avLst/>
          </a:prstGeom>
        </p:spPr>
      </p:pic>
      <p:pic>
        <p:nvPicPr>
          <p:cNvPr id="14" name="図 13" descr="テキスト が含まれている画像&#10;&#10;自動的に生成された説明">
            <a:extLst>
              <a:ext uri="{FF2B5EF4-FFF2-40B4-BE49-F238E27FC236}">
                <a16:creationId xmlns:a16="http://schemas.microsoft.com/office/drawing/2014/main" id="{8199F92B-BF6C-3D94-C8DA-F90E0CBC07B4}"/>
              </a:ext>
            </a:extLst>
          </p:cNvPr>
          <p:cNvPicPr>
            <a:picLocks noChangeAspect="1"/>
          </p:cNvPicPr>
          <p:nvPr/>
        </p:nvPicPr>
        <p:blipFill>
          <a:blip r:embed="rId3"/>
          <a:stretch>
            <a:fillRect/>
          </a:stretch>
        </p:blipFill>
        <p:spPr>
          <a:xfrm>
            <a:off x="4743187" y="1535088"/>
            <a:ext cx="3715013" cy="4908885"/>
          </a:xfrm>
          <a:prstGeom prst="rect">
            <a:avLst/>
          </a:prstGeom>
        </p:spPr>
      </p:pic>
    </p:spTree>
    <p:extLst>
      <p:ext uri="{BB962C8B-B14F-4D97-AF65-F5344CB8AC3E}">
        <p14:creationId xmlns:p14="http://schemas.microsoft.com/office/powerpoint/2010/main" val="1388488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FF189F-527A-39DE-0E2D-9FB82C061214}"/>
              </a:ext>
            </a:extLst>
          </p:cNvPr>
          <p:cNvSpPr>
            <a:spLocks noGrp="1"/>
          </p:cNvSpPr>
          <p:nvPr>
            <p:ph type="title"/>
          </p:nvPr>
        </p:nvSpPr>
        <p:spPr/>
        <p:txBody>
          <a:bodyPr/>
          <a:lstStyle/>
          <a:p>
            <a:r>
              <a:rPr lang="en-US" altLang="ja-JP" dirty="0"/>
              <a:t>Propagation simulation</a:t>
            </a:r>
            <a:endParaRPr kumimoji="1" lang="ja-JP" altLang="en-US"/>
          </a:p>
        </p:txBody>
      </p:sp>
      <p:sp>
        <p:nvSpPr>
          <p:cNvPr id="5" name="スライド番号プレースホルダー 4">
            <a:extLst>
              <a:ext uri="{FF2B5EF4-FFF2-40B4-BE49-F238E27FC236}">
                <a16:creationId xmlns:a16="http://schemas.microsoft.com/office/drawing/2014/main" id="{3149FAA0-B532-C375-2ED3-2EC2F01108DD}"/>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14</a:t>
            </a:fld>
            <a:endParaRPr lang="en-US" altLang="ja-JP"/>
          </a:p>
        </p:txBody>
      </p:sp>
      <p:pic>
        <p:nvPicPr>
          <p:cNvPr id="7" name="図 6" descr="テーブル&#10;&#10;低い精度で自動的に生成された説明">
            <a:extLst>
              <a:ext uri="{FF2B5EF4-FFF2-40B4-BE49-F238E27FC236}">
                <a16:creationId xmlns:a16="http://schemas.microsoft.com/office/drawing/2014/main" id="{ECDA65DA-0BB5-3E3A-2A34-74C18616F16D}"/>
              </a:ext>
            </a:extLst>
          </p:cNvPr>
          <p:cNvPicPr>
            <a:picLocks noChangeAspect="1"/>
          </p:cNvPicPr>
          <p:nvPr/>
        </p:nvPicPr>
        <p:blipFill>
          <a:blip r:embed="rId2"/>
          <a:stretch>
            <a:fillRect/>
          </a:stretch>
        </p:blipFill>
        <p:spPr>
          <a:xfrm>
            <a:off x="611560" y="1556792"/>
            <a:ext cx="3659188" cy="4835121"/>
          </a:xfrm>
          <a:prstGeom prst="rect">
            <a:avLst/>
          </a:prstGeom>
        </p:spPr>
      </p:pic>
      <p:pic>
        <p:nvPicPr>
          <p:cNvPr id="10" name="図 9" descr="テーブル&#10;&#10;中程度の精度で自動的に生成された説明">
            <a:extLst>
              <a:ext uri="{FF2B5EF4-FFF2-40B4-BE49-F238E27FC236}">
                <a16:creationId xmlns:a16="http://schemas.microsoft.com/office/drawing/2014/main" id="{461859DF-D532-E313-B4C5-4CD700DFDF55}"/>
              </a:ext>
            </a:extLst>
          </p:cNvPr>
          <p:cNvPicPr>
            <a:picLocks noChangeAspect="1"/>
          </p:cNvPicPr>
          <p:nvPr/>
        </p:nvPicPr>
        <p:blipFill>
          <a:blip r:embed="rId3"/>
          <a:stretch>
            <a:fillRect/>
          </a:stretch>
        </p:blipFill>
        <p:spPr>
          <a:xfrm>
            <a:off x="4657228" y="1556791"/>
            <a:ext cx="3659188" cy="4835121"/>
          </a:xfrm>
          <a:prstGeom prst="rect">
            <a:avLst/>
          </a:prstGeom>
        </p:spPr>
      </p:pic>
    </p:spTree>
    <p:extLst>
      <p:ext uri="{BB962C8B-B14F-4D97-AF65-F5344CB8AC3E}">
        <p14:creationId xmlns:p14="http://schemas.microsoft.com/office/powerpoint/2010/main" val="710842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FF189F-527A-39DE-0E2D-9FB82C061214}"/>
              </a:ext>
            </a:extLst>
          </p:cNvPr>
          <p:cNvSpPr>
            <a:spLocks noGrp="1"/>
          </p:cNvSpPr>
          <p:nvPr>
            <p:ph type="title"/>
          </p:nvPr>
        </p:nvSpPr>
        <p:spPr/>
        <p:txBody>
          <a:bodyPr/>
          <a:lstStyle/>
          <a:p>
            <a:r>
              <a:rPr lang="en-US" altLang="ja-JP" dirty="0"/>
              <a:t>Propagation simulation</a:t>
            </a:r>
            <a:endParaRPr kumimoji="1" lang="ja-JP" altLang="en-US"/>
          </a:p>
        </p:txBody>
      </p:sp>
      <p:sp>
        <p:nvSpPr>
          <p:cNvPr id="5" name="スライド番号プレースホルダー 4">
            <a:extLst>
              <a:ext uri="{FF2B5EF4-FFF2-40B4-BE49-F238E27FC236}">
                <a16:creationId xmlns:a16="http://schemas.microsoft.com/office/drawing/2014/main" id="{3149FAA0-B532-C375-2ED3-2EC2F01108DD}"/>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15</a:t>
            </a:fld>
            <a:endParaRPr lang="en-US" altLang="ja-JP"/>
          </a:p>
        </p:txBody>
      </p:sp>
      <p:pic>
        <p:nvPicPr>
          <p:cNvPr id="11" name="図 10" descr="テキスト&#10;&#10;自動的に生成された説明">
            <a:extLst>
              <a:ext uri="{FF2B5EF4-FFF2-40B4-BE49-F238E27FC236}">
                <a16:creationId xmlns:a16="http://schemas.microsoft.com/office/drawing/2014/main" id="{97356AEE-0784-E4F2-2AD7-604818BAA47E}"/>
              </a:ext>
            </a:extLst>
          </p:cNvPr>
          <p:cNvPicPr>
            <a:picLocks noChangeAspect="1"/>
          </p:cNvPicPr>
          <p:nvPr/>
        </p:nvPicPr>
        <p:blipFill>
          <a:blip r:embed="rId2"/>
          <a:stretch>
            <a:fillRect/>
          </a:stretch>
        </p:blipFill>
        <p:spPr>
          <a:xfrm>
            <a:off x="1187624" y="1844675"/>
            <a:ext cx="4479630" cy="2160389"/>
          </a:xfrm>
          <a:prstGeom prst="rect">
            <a:avLst/>
          </a:prstGeom>
        </p:spPr>
      </p:pic>
    </p:spTree>
    <p:extLst>
      <p:ext uri="{BB962C8B-B14F-4D97-AF65-F5344CB8AC3E}">
        <p14:creationId xmlns:p14="http://schemas.microsoft.com/office/powerpoint/2010/main" val="769916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09CC7E-B84E-CC4C-1F28-3C8CE9740E1D}"/>
              </a:ext>
            </a:extLst>
          </p:cNvPr>
          <p:cNvSpPr>
            <a:spLocks noGrp="1"/>
          </p:cNvSpPr>
          <p:nvPr>
            <p:ph type="title"/>
          </p:nvPr>
        </p:nvSpPr>
        <p:spPr/>
        <p:txBody>
          <a:bodyPr/>
          <a:lstStyle/>
          <a:p>
            <a:r>
              <a:rPr lang="en-US" altLang="ja-JP" dirty="0"/>
              <a:t>References</a:t>
            </a:r>
            <a:endParaRPr kumimoji="1" lang="ja-JP" altLang="en-US"/>
          </a:p>
        </p:txBody>
      </p:sp>
      <p:sp>
        <p:nvSpPr>
          <p:cNvPr id="3" name="コンテンツ プレースホルダー 2">
            <a:extLst>
              <a:ext uri="{FF2B5EF4-FFF2-40B4-BE49-F238E27FC236}">
                <a16:creationId xmlns:a16="http://schemas.microsoft.com/office/drawing/2014/main" id="{84DEB389-5F71-631C-08C2-0FB71A84FD3B}"/>
              </a:ext>
            </a:extLst>
          </p:cNvPr>
          <p:cNvSpPr>
            <a:spLocks noGrp="1"/>
          </p:cNvSpPr>
          <p:nvPr>
            <p:ph idx="1"/>
          </p:nvPr>
        </p:nvSpPr>
        <p:spPr/>
        <p:txBody>
          <a:bodyPr>
            <a:normAutofit lnSpcReduction="10000"/>
          </a:bodyPr>
          <a:lstStyle/>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D. </a:t>
            </a:r>
            <a:r>
              <a:rPr lang="en-US" altLang="ja-JP" sz="1800" dirty="0" err="1">
                <a:latin typeface="Times New Roman" panose="02020603050405020304" pitchFamily="18" charset="0"/>
                <a:cs typeface="Times New Roman" panose="02020603050405020304" pitchFamily="18" charset="0"/>
              </a:rPr>
              <a:t>Anzai</a:t>
            </a:r>
            <a:r>
              <a:rPr lang="en-US" altLang="ja-JP" sz="1800" dirty="0">
                <a:latin typeface="Times New Roman" panose="02020603050405020304" pitchFamily="18" charset="0"/>
                <a:cs typeface="Times New Roman" panose="02020603050405020304" pitchFamily="18" charset="0"/>
              </a:rPr>
              <a:t>, I. Balasingham, G. Fischer, J. Wang, “Reliable and High-Speed Implant Ultra-Wideband Communications with Transmit–Receive Diversity,” EAI/Springer Innovations in Communication and Computing, pp. 27-32, March 2020.</a:t>
            </a:r>
          </a:p>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Y. Shimizu, D. Anzai, R. C-Santiago, P. A. Floor, I. Balasingham, and J. Wang, “Performance evaluation of an ultra-wideband transmit diversity in a living animal experiment” IEEE Trans. </a:t>
            </a:r>
            <a:r>
              <a:rPr lang="en-US" altLang="ja-JP" sz="1800" dirty="0" err="1">
                <a:latin typeface="Times New Roman" panose="02020603050405020304" pitchFamily="18" charset="0"/>
                <a:cs typeface="Times New Roman" panose="02020603050405020304" pitchFamily="18" charset="0"/>
              </a:rPr>
              <a:t>Microw</a:t>
            </a:r>
            <a:r>
              <a:rPr lang="en-US" altLang="ja-JP" sz="1800" dirty="0">
                <a:latin typeface="Times New Roman" panose="02020603050405020304" pitchFamily="18" charset="0"/>
                <a:cs typeface="Times New Roman" panose="02020603050405020304" pitchFamily="18" charset="0"/>
              </a:rPr>
              <a:t>. Theory Tech., vol. 65, no. 7, pp. 2596-2606, July 2017. </a:t>
            </a:r>
          </a:p>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D. Anzai, K. Katsu, R. Chavez-Santiago, Q. Wang, D. </a:t>
            </a:r>
            <a:r>
              <a:rPr lang="en-US" altLang="ja-JP" sz="1800" dirty="0" err="1">
                <a:latin typeface="Times New Roman" panose="02020603050405020304" pitchFamily="18" charset="0"/>
                <a:cs typeface="Times New Roman" panose="02020603050405020304" pitchFamily="18" charset="0"/>
              </a:rPr>
              <a:t>Plettemeier</a:t>
            </a:r>
            <a:r>
              <a:rPr lang="en-US" altLang="ja-JP" sz="1800" dirty="0">
                <a:latin typeface="Times New Roman" panose="02020603050405020304" pitchFamily="18" charset="0"/>
                <a:cs typeface="Times New Roman" panose="02020603050405020304" pitchFamily="18" charset="0"/>
              </a:rPr>
              <a:t>, J. Wang, and I. Balasingham, “Experimental evaluation of implant UWB-IR transmission with living animal for body area networks,” IEEE Trans. </a:t>
            </a:r>
            <a:r>
              <a:rPr lang="en-US" altLang="ja-JP" sz="1800" dirty="0" err="1">
                <a:latin typeface="Times New Roman" panose="02020603050405020304" pitchFamily="18" charset="0"/>
                <a:cs typeface="Times New Roman" panose="02020603050405020304" pitchFamily="18" charset="0"/>
              </a:rPr>
              <a:t>Microw</a:t>
            </a:r>
            <a:r>
              <a:rPr lang="en-US" altLang="ja-JP" sz="1800" dirty="0">
                <a:latin typeface="Times New Roman" panose="02020603050405020304" pitchFamily="18" charset="0"/>
                <a:cs typeface="Times New Roman" panose="02020603050405020304" pitchFamily="18" charset="0"/>
              </a:rPr>
              <a:t>. Theory Tech., vol. 62, no. 1, pp. 183-192, Jan. 2014.</a:t>
            </a:r>
          </a:p>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J. Shi, D. Anzai, and J. Wang, “Channel modeling and performance analysis of diversity reception for implant UWB wireless link,” IEICE Trans. </a:t>
            </a:r>
            <a:r>
              <a:rPr lang="en-US" altLang="ja-JP" sz="1800" dirty="0" err="1">
                <a:latin typeface="Times New Roman" panose="02020603050405020304" pitchFamily="18" charset="0"/>
                <a:cs typeface="Times New Roman" panose="02020603050405020304" pitchFamily="18" charset="0"/>
              </a:rPr>
              <a:t>Commun</a:t>
            </a:r>
            <a:r>
              <a:rPr lang="en-US" altLang="ja-JP" sz="1800" dirty="0">
                <a:latin typeface="Times New Roman" panose="02020603050405020304" pitchFamily="18" charset="0"/>
                <a:cs typeface="Times New Roman" panose="02020603050405020304" pitchFamily="18" charset="0"/>
              </a:rPr>
              <a:t>., no. E95-B, vol. 10, pp. 3197-3205, Oct. 2012.</a:t>
            </a:r>
            <a:endParaRPr kumimoji="1" lang="ja-JP" altLang="en-US" sz="1800">
              <a:latin typeface="Times New Roman" panose="02020603050405020304" pitchFamily="18" charset="0"/>
              <a:cs typeface="Times New Roman" panose="02020603050405020304" pitchFamily="18" charset="0"/>
            </a:endParaRPr>
          </a:p>
        </p:txBody>
      </p:sp>
      <p:sp>
        <p:nvSpPr>
          <p:cNvPr id="6" name="スライド番号プレースホルダー 5">
            <a:extLst>
              <a:ext uri="{FF2B5EF4-FFF2-40B4-BE49-F238E27FC236}">
                <a16:creationId xmlns:a16="http://schemas.microsoft.com/office/drawing/2014/main" id="{814D2FC5-AFC5-F1DB-09FA-EB37295F2B5C}"/>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16</a:t>
            </a:fld>
            <a:endParaRPr lang="en-US" altLang="ja-JP"/>
          </a:p>
        </p:txBody>
      </p:sp>
    </p:spTree>
    <p:extLst>
      <p:ext uri="{BB962C8B-B14F-4D97-AF65-F5344CB8AC3E}">
        <p14:creationId xmlns:p14="http://schemas.microsoft.com/office/powerpoint/2010/main" val="2037617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C04909EA-556B-707B-315A-84BFB23F1B5C}"/>
              </a:ext>
            </a:extLst>
          </p:cNvPr>
          <p:cNvSpPr>
            <a:spLocks noGrp="1"/>
          </p:cNvSpPr>
          <p:nvPr>
            <p:ph type="sldNum" sz="quarter" idx="12"/>
          </p:nvPr>
        </p:nvSpPr>
        <p:spPr>
          <a:xfrm>
            <a:off x="4344988" y="6475413"/>
            <a:ext cx="530225" cy="182562"/>
          </a:xfrm>
        </p:spPr>
        <p:txBody>
          <a:bodyPr/>
          <a:lstStyle/>
          <a:p>
            <a:r>
              <a:rPr lang="en-US" altLang="ja-JP"/>
              <a:t>Slide </a:t>
            </a:r>
            <a:fld id="{18BE40FC-92CB-A945-B422-D81EC9BDBF4D}" type="slidenum">
              <a:rPr lang="en-US" altLang="ja-JP"/>
              <a:pPr/>
              <a:t>2</a:t>
            </a:fld>
            <a:endParaRPr lang="en-US" altLang="ja-JP"/>
          </a:p>
        </p:txBody>
      </p:sp>
      <p:sp>
        <p:nvSpPr>
          <p:cNvPr id="26626" name="Rectangle 2">
            <a:extLst>
              <a:ext uri="{FF2B5EF4-FFF2-40B4-BE49-F238E27FC236}">
                <a16:creationId xmlns:a16="http://schemas.microsoft.com/office/drawing/2014/main" id="{355FE467-813A-62ED-551D-0F5810AA0FFD}"/>
              </a:ext>
            </a:extLst>
          </p:cNvPr>
          <p:cNvSpPr>
            <a:spLocks noGrp="1" noChangeArrowheads="1"/>
          </p:cNvSpPr>
          <p:nvPr>
            <p:ph type="ctrTitle"/>
          </p:nvPr>
        </p:nvSpPr>
        <p:spPr>
          <a:xfrm>
            <a:off x="685800" y="2286000"/>
            <a:ext cx="7772400" cy="1143000"/>
          </a:xfrm>
        </p:spPr>
        <p:txBody>
          <a:bodyPr anchor="ctr"/>
          <a:lstStyle/>
          <a:p>
            <a:r>
              <a:rPr lang="en-US" altLang="ja-JP" sz="3200" dirty="0">
                <a:ea typeface="ＭＳ Ｐゴシック" panose="020B0600070205080204" pitchFamily="34" charset="-128"/>
              </a:rPr>
              <a:t>Propagation Simulations of UWB Communication Applications for HBAN and VBAN Use Cases</a:t>
            </a:r>
          </a:p>
        </p:txBody>
      </p:sp>
      <p:sp>
        <p:nvSpPr>
          <p:cNvPr id="26627" name="Rectangle 3">
            <a:extLst>
              <a:ext uri="{FF2B5EF4-FFF2-40B4-BE49-F238E27FC236}">
                <a16:creationId xmlns:a16="http://schemas.microsoft.com/office/drawing/2014/main" id="{4B838952-9A9F-89B7-CE7E-C1270C653349}"/>
              </a:ext>
            </a:extLst>
          </p:cNvPr>
          <p:cNvSpPr>
            <a:spLocks noGrp="1" noChangeArrowheads="1"/>
          </p:cNvSpPr>
          <p:nvPr>
            <p:ph type="subTitle" idx="1"/>
          </p:nvPr>
        </p:nvSpPr>
        <p:spPr>
          <a:xfrm>
            <a:off x="1371600" y="3886200"/>
            <a:ext cx="6400800" cy="1752600"/>
          </a:xfrm>
        </p:spPr>
        <p:txBody>
          <a:bodyPr/>
          <a:lstStyle/>
          <a:p>
            <a:endParaRPr lang="en-US" altLang="ja-JP" sz="2800" dirty="0">
              <a:latin typeface="Times New Roman" panose="02020603050405020304" pitchFamily="18" charset="0"/>
              <a:cs typeface="Times New Roman" panose="02020603050405020304" pitchFamily="18" charset="0"/>
            </a:endParaRPr>
          </a:p>
          <a:p>
            <a:r>
              <a:rPr lang="en-US" altLang="ja-JP" sz="2800" dirty="0">
                <a:latin typeface="Times New Roman" panose="02020603050405020304" pitchFamily="18" charset="0"/>
                <a:cs typeface="Times New Roman" panose="02020603050405020304" pitchFamily="18" charset="0"/>
              </a:rPr>
              <a:t>Daisuke </a:t>
            </a:r>
            <a:r>
              <a:rPr lang="en-US" altLang="ja-JP" sz="2800" dirty="0" err="1">
                <a:latin typeface="Times New Roman" panose="02020603050405020304" pitchFamily="18" charset="0"/>
                <a:cs typeface="Times New Roman" panose="02020603050405020304" pitchFamily="18" charset="0"/>
              </a:rPr>
              <a:t>Anzai</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Sho</a:t>
            </a:r>
            <a:r>
              <a:rPr lang="en-US" altLang="ja-JP" sz="2800" dirty="0">
                <a:latin typeface="Times New Roman" panose="02020603050405020304" pitchFamily="18" charset="0"/>
                <a:cs typeface="Times New Roman" panose="02020603050405020304" pitchFamily="18" charset="0"/>
              </a:rPr>
              <a:t> Asano, </a:t>
            </a:r>
            <a:r>
              <a:rPr lang="en-US" altLang="ja-JP" sz="2800" dirty="0" err="1">
                <a:latin typeface="Times New Roman" panose="02020603050405020304" pitchFamily="18" charset="0"/>
                <a:cs typeface="Times New Roman" panose="02020603050405020304" pitchFamily="18" charset="0"/>
              </a:rPr>
              <a:t>Yutaro</a:t>
            </a:r>
            <a:r>
              <a:rPr lang="en-US" altLang="ja-JP" sz="2800" dirty="0">
                <a:latin typeface="Times New Roman" panose="02020603050405020304" pitchFamily="18" charset="0"/>
                <a:cs typeface="Times New Roman" panose="02020603050405020304" pitchFamily="18" charset="0"/>
              </a:rPr>
              <a:t> Aoki</a:t>
            </a:r>
          </a:p>
          <a:p>
            <a:r>
              <a:rPr lang="en-US" altLang="ja-JP" sz="2800" dirty="0">
                <a:latin typeface="Times New Roman" panose="02020603050405020304" pitchFamily="18" charset="0"/>
                <a:cs typeface="Times New Roman" panose="02020603050405020304" pitchFamily="18" charset="0"/>
              </a:rPr>
              <a:t>Nagoya Institute of Technology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F427C2-E2A9-CDEA-405B-D258A0E43925}"/>
              </a:ext>
            </a:extLst>
          </p:cNvPr>
          <p:cNvSpPr>
            <a:spLocks noGrp="1"/>
          </p:cNvSpPr>
          <p:nvPr>
            <p:ph type="title"/>
          </p:nvPr>
        </p:nvSpPr>
        <p:spPr/>
        <p:txBody>
          <a:bodyPr/>
          <a:lstStyle/>
          <a:p>
            <a:r>
              <a:rPr kumimoji="1" lang="en-US" altLang="ja-JP" dirty="0"/>
              <a:t>UWB </a:t>
            </a:r>
            <a:r>
              <a:rPr lang="en-US" altLang="ja-JP" dirty="0"/>
              <a:t>communication applications</a:t>
            </a:r>
            <a:endParaRPr kumimoji="1" lang="ja-JP" altLang="en-US"/>
          </a:p>
        </p:txBody>
      </p:sp>
      <p:sp>
        <p:nvSpPr>
          <p:cNvPr id="6" name="スライド番号プレースホルダー 5">
            <a:extLst>
              <a:ext uri="{FF2B5EF4-FFF2-40B4-BE49-F238E27FC236}">
                <a16:creationId xmlns:a16="http://schemas.microsoft.com/office/drawing/2014/main" id="{A4756C51-763B-E4CC-59FC-D52C7E585C1F}"/>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3</a:t>
            </a:fld>
            <a:endParaRPr lang="en-US" altLang="ja-JP"/>
          </a:p>
        </p:txBody>
      </p:sp>
      <p:pic>
        <p:nvPicPr>
          <p:cNvPr id="3" name="図 2">
            <a:extLst>
              <a:ext uri="{FF2B5EF4-FFF2-40B4-BE49-F238E27FC236}">
                <a16:creationId xmlns:a16="http://schemas.microsoft.com/office/drawing/2014/main" id="{AD874FE7-90CB-CB17-D349-1ED95C3A4B0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1854" y="1844675"/>
            <a:ext cx="3407978" cy="4032448"/>
          </a:xfrm>
          <a:prstGeom prst="rect">
            <a:avLst/>
          </a:prstGeom>
          <a:noFill/>
          <a:ln>
            <a:noFill/>
          </a:ln>
        </p:spPr>
      </p:pic>
      <p:pic>
        <p:nvPicPr>
          <p:cNvPr id="7" name="図 6">
            <a:extLst>
              <a:ext uri="{FF2B5EF4-FFF2-40B4-BE49-F238E27FC236}">
                <a16:creationId xmlns:a16="http://schemas.microsoft.com/office/drawing/2014/main" id="{944DE4F2-BA1B-6910-9382-D13BD9B163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15029" y="2805211"/>
            <a:ext cx="4495165" cy="2111375"/>
          </a:xfrm>
          <a:prstGeom prst="rect">
            <a:avLst/>
          </a:prstGeom>
          <a:noFill/>
          <a:ln>
            <a:noFill/>
          </a:ln>
        </p:spPr>
      </p:pic>
      <p:sp>
        <p:nvSpPr>
          <p:cNvPr id="8" name="テキスト ボックス 7">
            <a:extLst>
              <a:ext uri="{FF2B5EF4-FFF2-40B4-BE49-F238E27FC236}">
                <a16:creationId xmlns:a16="http://schemas.microsoft.com/office/drawing/2014/main" id="{90CC1DC6-42D9-A03C-B151-9D6225E87819}"/>
              </a:ext>
            </a:extLst>
          </p:cNvPr>
          <p:cNvSpPr txBox="1"/>
          <p:nvPr/>
        </p:nvSpPr>
        <p:spPr>
          <a:xfrm>
            <a:off x="224864" y="5955037"/>
            <a:ext cx="4427815" cy="400110"/>
          </a:xfrm>
          <a:prstGeom prst="rect">
            <a:avLst/>
          </a:prstGeom>
          <a:noFill/>
        </p:spPr>
        <p:txBody>
          <a:bodyPr wrap="none" rtlCol="0">
            <a:spAutoFit/>
          </a:bodyPr>
          <a:lstStyle/>
          <a:p>
            <a:r>
              <a:rPr kumimoji="1" lang="en-US" altLang="ja-JP" sz="2000" dirty="0"/>
              <a:t>Brain-computer interface (BCI) model</a:t>
            </a:r>
            <a:r>
              <a:rPr kumimoji="1" lang="en-US" altLang="ja-JP" sz="2000" baseline="30000" dirty="0"/>
              <a:t>[1]</a:t>
            </a:r>
            <a:endParaRPr kumimoji="1" lang="ja-JP" altLang="en-US" sz="2000" baseline="30000"/>
          </a:p>
        </p:txBody>
      </p:sp>
      <p:sp>
        <p:nvSpPr>
          <p:cNvPr id="10" name="テキスト ボックス 9">
            <a:extLst>
              <a:ext uri="{FF2B5EF4-FFF2-40B4-BE49-F238E27FC236}">
                <a16:creationId xmlns:a16="http://schemas.microsoft.com/office/drawing/2014/main" id="{A6DB0678-90DE-EDD4-8701-4604D2F1262C}"/>
              </a:ext>
            </a:extLst>
          </p:cNvPr>
          <p:cNvSpPr txBox="1"/>
          <p:nvPr/>
        </p:nvSpPr>
        <p:spPr>
          <a:xfrm>
            <a:off x="5159726" y="5081806"/>
            <a:ext cx="2632452" cy="400110"/>
          </a:xfrm>
          <a:prstGeom prst="rect">
            <a:avLst/>
          </a:prstGeom>
          <a:noFill/>
        </p:spPr>
        <p:txBody>
          <a:bodyPr wrap="none" rtlCol="0">
            <a:spAutoFit/>
          </a:bodyPr>
          <a:lstStyle/>
          <a:p>
            <a:r>
              <a:rPr kumimoji="1" lang="en-US" altLang="ja-JP" sz="2000" dirty="0"/>
              <a:t>Passengers bus model</a:t>
            </a:r>
            <a:r>
              <a:rPr kumimoji="1" lang="en-US" altLang="ja-JP" sz="2000" baseline="30000" dirty="0"/>
              <a:t>[1]</a:t>
            </a:r>
            <a:endParaRPr kumimoji="1" lang="ja-JP" altLang="en-US" sz="2000" baseline="30000"/>
          </a:p>
        </p:txBody>
      </p:sp>
      <p:sp>
        <p:nvSpPr>
          <p:cNvPr id="11" name="テキスト ボックス 10">
            <a:extLst>
              <a:ext uri="{FF2B5EF4-FFF2-40B4-BE49-F238E27FC236}">
                <a16:creationId xmlns:a16="http://schemas.microsoft.com/office/drawing/2014/main" id="{11A70069-E687-8F59-4F5A-C62BD8490387}"/>
              </a:ext>
            </a:extLst>
          </p:cNvPr>
          <p:cNvSpPr txBox="1"/>
          <p:nvPr/>
        </p:nvSpPr>
        <p:spPr>
          <a:xfrm>
            <a:off x="5731499" y="4005064"/>
            <a:ext cx="1576072" cy="276999"/>
          </a:xfrm>
          <a:prstGeom prst="rect">
            <a:avLst/>
          </a:prstGeom>
          <a:solidFill>
            <a:schemeClr val="bg1"/>
          </a:solidFill>
        </p:spPr>
        <p:txBody>
          <a:bodyPr wrap="none" rtlCol="0">
            <a:spAutoFit/>
          </a:bodyPr>
          <a:lstStyle/>
          <a:p>
            <a:r>
              <a:rPr kumimoji="1" lang="en-US" altLang="ja-JP" dirty="0"/>
              <a:t>Human BAN (HBAN)</a:t>
            </a:r>
            <a:endParaRPr kumimoji="1" lang="ja-JP" altLang="en-US"/>
          </a:p>
        </p:txBody>
      </p:sp>
      <p:sp>
        <p:nvSpPr>
          <p:cNvPr id="12" name="テキスト ボックス 11">
            <a:extLst>
              <a:ext uri="{FF2B5EF4-FFF2-40B4-BE49-F238E27FC236}">
                <a16:creationId xmlns:a16="http://schemas.microsoft.com/office/drawing/2014/main" id="{D630BFDB-E2F0-B9A5-F87A-36A3F92E82C7}"/>
              </a:ext>
            </a:extLst>
          </p:cNvPr>
          <p:cNvSpPr txBox="1"/>
          <p:nvPr/>
        </p:nvSpPr>
        <p:spPr>
          <a:xfrm>
            <a:off x="6074711" y="3054185"/>
            <a:ext cx="1586268" cy="276999"/>
          </a:xfrm>
          <a:prstGeom prst="rect">
            <a:avLst/>
          </a:prstGeom>
          <a:solidFill>
            <a:schemeClr val="bg1"/>
          </a:solidFill>
        </p:spPr>
        <p:txBody>
          <a:bodyPr wrap="none" rtlCol="0">
            <a:spAutoFit/>
          </a:bodyPr>
          <a:lstStyle/>
          <a:p>
            <a:r>
              <a:rPr kumimoji="1" lang="en-US" altLang="ja-JP" dirty="0"/>
              <a:t>Vehicle BAN (VBAN)</a:t>
            </a:r>
            <a:endParaRPr kumimoji="1" lang="ja-JP" altLang="en-US"/>
          </a:p>
        </p:txBody>
      </p:sp>
      <p:sp>
        <p:nvSpPr>
          <p:cNvPr id="9" name="テキスト ボックス 8">
            <a:extLst>
              <a:ext uri="{FF2B5EF4-FFF2-40B4-BE49-F238E27FC236}">
                <a16:creationId xmlns:a16="http://schemas.microsoft.com/office/drawing/2014/main" id="{D5AB1AD4-AB0F-A279-D414-F9CB4D4E9953}"/>
              </a:ext>
            </a:extLst>
          </p:cNvPr>
          <p:cNvSpPr txBox="1"/>
          <p:nvPr/>
        </p:nvSpPr>
        <p:spPr>
          <a:xfrm>
            <a:off x="5652120" y="6093296"/>
            <a:ext cx="2898550" cy="338554"/>
          </a:xfrm>
          <a:prstGeom prst="rect">
            <a:avLst/>
          </a:prstGeom>
          <a:noFill/>
        </p:spPr>
        <p:txBody>
          <a:bodyPr wrap="none" rtlCol="0">
            <a:spAutoFit/>
          </a:bodyPr>
          <a:lstStyle/>
          <a:p>
            <a:r>
              <a:rPr kumimoji="1" lang="en-US" altLang="ja-JP" sz="1600" baseline="30000" dirty="0"/>
              <a:t>[1]</a:t>
            </a:r>
            <a:r>
              <a:rPr kumimoji="1" lang="en-US" altLang="ja-JP" sz="1600" dirty="0"/>
              <a:t>IEEE 802.15-22-0344-02-006a</a:t>
            </a:r>
            <a:endParaRPr kumimoji="1" lang="ja-JP" altLang="en-US" sz="1600"/>
          </a:p>
        </p:txBody>
      </p:sp>
    </p:spTree>
    <p:extLst>
      <p:ext uri="{BB962C8B-B14F-4D97-AF65-F5344CB8AC3E}">
        <p14:creationId xmlns:p14="http://schemas.microsoft.com/office/powerpoint/2010/main" val="2568583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261526-E578-5824-D04A-BDB5F1C63FDF}"/>
              </a:ext>
            </a:extLst>
          </p:cNvPr>
          <p:cNvSpPr>
            <a:spLocks noGrp="1"/>
          </p:cNvSpPr>
          <p:nvPr>
            <p:ph type="title"/>
          </p:nvPr>
        </p:nvSpPr>
        <p:spPr/>
        <p:txBody>
          <a:bodyPr/>
          <a:lstStyle/>
          <a:p>
            <a:r>
              <a:rPr kumimoji="1" lang="en-US" altLang="ja-JP" dirty="0"/>
              <a:t>Simulation model for BCI case</a:t>
            </a:r>
            <a:br>
              <a:rPr kumimoji="1" lang="en-US" altLang="ja-JP" dirty="0"/>
            </a:br>
            <a:r>
              <a:rPr kumimoji="1" lang="en-US" altLang="ja-JP" dirty="0"/>
              <a:t> (Forward antenna direction)</a:t>
            </a:r>
            <a:endParaRPr kumimoji="1" lang="ja-JP" altLang="en-US"/>
          </a:p>
        </p:txBody>
      </p:sp>
      <p:sp>
        <p:nvSpPr>
          <p:cNvPr id="6" name="スライド番号プレースホルダー 5">
            <a:extLst>
              <a:ext uri="{FF2B5EF4-FFF2-40B4-BE49-F238E27FC236}">
                <a16:creationId xmlns:a16="http://schemas.microsoft.com/office/drawing/2014/main" id="{519FA581-CC78-2555-03DD-0E8831A12D2E}"/>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4</a:t>
            </a:fld>
            <a:endParaRPr lang="en-US" altLang="ja-JP"/>
          </a:p>
        </p:txBody>
      </p:sp>
      <p:pic>
        <p:nvPicPr>
          <p:cNvPr id="13" name="図 12">
            <a:extLst>
              <a:ext uri="{FF2B5EF4-FFF2-40B4-BE49-F238E27FC236}">
                <a16:creationId xmlns:a16="http://schemas.microsoft.com/office/drawing/2014/main" id="{20418CF5-8ADB-44C1-F215-FCCAA043CF32}"/>
              </a:ext>
            </a:extLst>
          </p:cNvPr>
          <p:cNvPicPr>
            <a:picLocks noChangeAspect="1"/>
          </p:cNvPicPr>
          <p:nvPr/>
        </p:nvPicPr>
        <p:blipFill>
          <a:blip r:embed="rId2"/>
          <a:stretch>
            <a:fillRect/>
          </a:stretch>
        </p:blipFill>
        <p:spPr>
          <a:xfrm>
            <a:off x="1020302" y="1916832"/>
            <a:ext cx="2327562" cy="2091617"/>
          </a:xfrm>
          <a:prstGeom prst="rect">
            <a:avLst/>
          </a:prstGeom>
        </p:spPr>
      </p:pic>
      <p:pic>
        <p:nvPicPr>
          <p:cNvPr id="14" name="図 13" descr="グリーン, 帽子, 立つ, カラフル が含まれている画像&#10;&#10;自動的に生成された説明">
            <a:extLst>
              <a:ext uri="{FF2B5EF4-FFF2-40B4-BE49-F238E27FC236}">
                <a16:creationId xmlns:a16="http://schemas.microsoft.com/office/drawing/2014/main" id="{5EFDCEA8-0FF2-6EB8-C19C-4B1F4055C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516" y="4097288"/>
            <a:ext cx="2244181" cy="2262945"/>
          </a:xfrm>
          <a:prstGeom prst="rect">
            <a:avLst/>
          </a:prstGeom>
        </p:spPr>
      </p:pic>
      <p:pic>
        <p:nvPicPr>
          <p:cNvPr id="15" name="図 14">
            <a:extLst>
              <a:ext uri="{FF2B5EF4-FFF2-40B4-BE49-F238E27FC236}">
                <a16:creationId xmlns:a16="http://schemas.microsoft.com/office/drawing/2014/main" id="{F0A030C5-BACC-70A8-F597-6C3B969C29C0}"/>
              </a:ext>
            </a:extLst>
          </p:cNvPr>
          <p:cNvPicPr>
            <a:picLocks noChangeAspect="1"/>
          </p:cNvPicPr>
          <p:nvPr/>
        </p:nvPicPr>
        <p:blipFill>
          <a:blip r:embed="rId4"/>
          <a:stretch>
            <a:fillRect/>
          </a:stretch>
        </p:blipFill>
        <p:spPr>
          <a:xfrm>
            <a:off x="3719168" y="2530208"/>
            <a:ext cx="5031938" cy="2352375"/>
          </a:xfrm>
          <a:prstGeom prst="rect">
            <a:avLst/>
          </a:prstGeom>
        </p:spPr>
      </p:pic>
    </p:spTree>
    <p:extLst>
      <p:ext uri="{BB962C8B-B14F-4D97-AF65-F5344CB8AC3E}">
        <p14:creationId xmlns:p14="http://schemas.microsoft.com/office/powerpoint/2010/main" val="3932039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261526-E578-5824-D04A-BDB5F1C63FDF}"/>
              </a:ext>
            </a:extLst>
          </p:cNvPr>
          <p:cNvSpPr>
            <a:spLocks noGrp="1"/>
          </p:cNvSpPr>
          <p:nvPr>
            <p:ph type="title"/>
          </p:nvPr>
        </p:nvSpPr>
        <p:spPr/>
        <p:txBody>
          <a:bodyPr/>
          <a:lstStyle/>
          <a:p>
            <a:r>
              <a:rPr kumimoji="1" lang="en-US" altLang="ja-JP" dirty="0"/>
              <a:t>Simulation model for BCI case</a:t>
            </a:r>
            <a:br>
              <a:rPr kumimoji="1" lang="en-US" altLang="ja-JP" dirty="0"/>
            </a:br>
            <a:r>
              <a:rPr kumimoji="1" lang="en-US" altLang="ja-JP" dirty="0"/>
              <a:t> (Sideways antenna direction)</a:t>
            </a:r>
            <a:endParaRPr kumimoji="1" lang="ja-JP" altLang="en-US"/>
          </a:p>
        </p:txBody>
      </p:sp>
      <p:sp>
        <p:nvSpPr>
          <p:cNvPr id="6" name="スライド番号プレースホルダー 5">
            <a:extLst>
              <a:ext uri="{FF2B5EF4-FFF2-40B4-BE49-F238E27FC236}">
                <a16:creationId xmlns:a16="http://schemas.microsoft.com/office/drawing/2014/main" id="{519FA581-CC78-2555-03DD-0E8831A12D2E}"/>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5</a:t>
            </a:fld>
            <a:endParaRPr lang="en-US" altLang="ja-JP"/>
          </a:p>
        </p:txBody>
      </p:sp>
      <p:pic>
        <p:nvPicPr>
          <p:cNvPr id="15" name="図 14">
            <a:extLst>
              <a:ext uri="{FF2B5EF4-FFF2-40B4-BE49-F238E27FC236}">
                <a16:creationId xmlns:a16="http://schemas.microsoft.com/office/drawing/2014/main" id="{F0A030C5-BACC-70A8-F597-6C3B969C29C0}"/>
              </a:ext>
            </a:extLst>
          </p:cNvPr>
          <p:cNvPicPr>
            <a:picLocks noChangeAspect="1"/>
          </p:cNvPicPr>
          <p:nvPr/>
        </p:nvPicPr>
        <p:blipFill>
          <a:blip r:embed="rId2"/>
          <a:stretch>
            <a:fillRect/>
          </a:stretch>
        </p:blipFill>
        <p:spPr>
          <a:xfrm>
            <a:off x="3911124" y="2953173"/>
            <a:ext cx="4875591" cy="2279284"/>
          </a:xfrm>
          <a:prstGeom prst="rect">
            <a:avLst/>
          </a:prstGeom>
        </p:spPr>
      </p:pic>
      <p:pic>
        <p:nvPicPr>
          <p:cNvPr id="3" name="図 2" descr="アイコン&#10;&#10;自動的に生成された説明">
            <a:extLst>
              <a:ext uri="{FF2B5EF4-FFF2-40B4-BE49-F238E27FC236}">
                <a16:creationId xmlns:a16="http://schemas.microsoft.com/office/drawing/2014/main" id="{5FC439C2-F67E-173F-6493-AF432ED2CD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1935300"/>
            <a:ext cx="2355144" cy="2141772"/>
          </a:xfrm>
          <a:prstGeom prst="rect">
            <a:avLst/>
          </a:prstGeom>
        </p:spPr>
      </p:pic>
      <p:pic>
        <p:nvPicPr>
          <p:cNvPr id="7" name="図 6" descr="立つ, グリーン, カラフル, 花瓶 が含まれている画像&#10;&#10;自動的に生成された説明">
            <a:extLst>
              <a:ext uri="{FF2B5EF4-FFF2-40B4-BE49-F238E27FC236}">
                <a16:creationId xmlns:a16="http://schemas.microsoft.com/office/drawing/2014/main" id="{D016C6F8-021A-FB6E-63CC-00A87C210A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728" y="4149080"/>
            <a:ext cx="2283136" cy="2279285"/>
          </a:xfrm>
          <a:prstGeom prst="rect">
            <a:avLst/>
          </a:prstGeom>
        </p:spPr>
      </p:pic>
    </p:spTree>
    <p:extLst>
      <p:ext uri="{BB962C8B-B14F-4D97-AF65-F5344CB8AC3E}">
        <p14:creationId xmlns:p14="http://schemas.microsoft.com/office/powerpoint/2010/main" val="3832036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261526-E578-5824-D04A-BDB5F1C63FDF}"/>
              </a:ext>
            </a:extLst>
          </p:cNvPr>
          <p:cNvSpPr>
            <a:spLocks noGrp="1"/>
          </p:cNvSpPr>
          <p:nvPr>
            <p:ph type="title"/>
          </p:nvPr>
        </p:nvSpPr>
        <p:spPr/>
        <p:txBody>
          <a:bodyPr/>
          <a:lstStyle/>
          <a:p>
            <a:r>
              <a:rPr kumimoji="1" lang="en-US" altLang="ja-JP" dirty="0"/>
              <a:t>Simulation model for BMI case</a:t>
            </a:r>
            <a:br>
              <a:rPr kumimoji="1" lang="en-US" altLang="ja-JP" dirty="0"/>
            </a:br>
            <a:r>
              <a:rPr kumimoji="1" lang="en-US" altLang="ja-JP" dirty="0"/>
              <a:t> (Forward antenna direction)</a:t>
            </a:r>
            <a:endParaRPr kumimoji="1" lang="ja-JP" altLang="en-US"/>
          </a:p>
        </p:txBody>
      </p:sp>
      <p:sp>
        <p:nvSpPr>
          <p:cNvPr id="6" name="スライド番号プレースホルダー 5">
            <a:extLst>
              <a:ext uri="{FF2B5EF4-FFF2-40B4-BE49-F238E27FC236}">
                <a16:creationId xmlns:a16="http://schemas.microsoft.com/office/drawing/2014/main" id="{519FA581-CC78-2555-03DD-0E8831A12D2E}"/>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6</a:t>
            </a:fld>
            <a:endParaRPr lang="en-US" altLang="ja-JP"/>
          </a:p>
        </p:txBody>
      </p:sp>
      <p:pic>
        <p:nvPicPr>
          <p:cNvPr id="3" name="図 2">
            <a:extLst>
              <a:ext uri="{FF2B5EF4-FFF2-40B4-BE49-F238E27FC236}">
                <a16:creationId xmlns:a16="http://schemas.microsoft.com/office/drawing/2014/main" id="{9139311B-2E82-E9E1-B0A9-E1C4A161DA09}"/>
              </a:ext>
            </a:extLst>
          </p:cNvPr>
          <p:cNvPicPr>
            <a:picLocks noChangeAspect="1"/>
          </p:cNvPicPr>
          <p:nvPr/>
        </p:nvPicPr>
        <p:blipFill>
          <a:blip r:embed="rId2"/>
          <a:stretch>
            <a:fillRect/>
          </a:stretch>
        </p:blipFill>
        <p:spPr>
          <a:xfrm>
            <a:off x="3995936" y="2348880"/>
            <a:ext cx="4350482" cy="2599560"/>
          </a:xfrm>
          <a:prstGeom prst="rect">
            <a:avLst/>
          </a:prstGeom>
        </p:spPr>
      </p:pic>
      <p:pic>
        <p:nvPicPr>
          <p:cNvPr id="7" name="図 6" descr="屋内, 作品, 座る, ケーキ が含まれている画像&#10;&#10;自動的に生成された説明">
            <a:extLst>
              <a:ext uri="{FF2B5EF4-FFF2-40B4-BE49-F238E27FC236}">
                <a16:creationId xmlns:a16="http://schemas.microsoft.com/office/drawing/2014/main" id="{26C1C451-8DA8-3595-42B4-54849B50D5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833" y="4072270"/>
            <a:ext cx="2314595" cy="2334243"/>
          </a:xfrm>
          <a:prstGeom prst="rect">
            <a:avLst/>
          </a:prstGeom>
        </p:spPr>
      </p:pic>
      <p:pic>
        <p:nvPicPr>
          <p:cNvPr id="8" name="図 7" descr="グラフ が含まれている画像&#10;&#10;自動的に生成された説明">
            <a:extLst>
              <a:ext uri="{FF2B5EF4-FFF2-40B4-BE49-F238E27FC236}">
                <a16:creationId xmlns:a16="http://schemas.microsoft.com/office/drawing/2014/main" id="{274F3D2B-543C-1AE9-EC72-0FCC6549E4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407" y="1844675"/>
            <a:ext cx="2371449" cy="2136331"/>
          </a:xfrm>
          <a:prstGeom prst="rect">
            <a:avLst/>
          </a:prstGeom>
        </p:spPr>
      </p:pic>
      <p:sp>
        <p:nvSpPr>
          <p:cNvPr id="9" name="テキスト ボックス 8">
            <a:extLst>
              <a:ext uri="{FF2B5EF4-FFF2-40B4-BE49-F238E27FC236}">
                <a16:creationId xmlns:a16="http://schemas.microsoft.com/office/drawing/2014/main" id="{2485F0C8-1DF2-D27E-B91C-6AB58CC37FBC}"/>
              </a:ext>
            </a:extLst>
          </p:cNvPr>
          <p:cNvSpPr txBox="1"/>
          <p:nvPr/>
        </p:nvSpPr>
        <p:spPr>
          <a:xfrm>
            <a:off x="6544009" y="6033700"/>
            <a:ext cx="2066591" cy="276999"/>
          </a:xfrm>
          <a:prstGeom prst="rect">
            <a:avLst/>
          </a:prstGeom>
          <a:noFill/>
        </p:spPr>
        <p:txBody>
          <a:bodyPr wrap="none" rtlCol="0">
            <a:spAutoFit/>
          </a:bodyPr>
          <a:lstStyle/>
          <a:p>
            <a:r>
              <a:rPr kumimoji="1" lang="en-US" altLang="ja-JP" dirty="0"/>
              <a:t>BMI: Brain Machine Interface</a:t>
            </a:r>
            <a:endParaRPr kumimoji="1" lang="ja-JP" altLang="en-US"/>
          </a:p>
        </p:txBody>
      </p:sp>
    </p:spTree>
    <p:extLst>
      <p:ext uri="{BB962C8B-B14F-4D97-AF65-F5344CB8AC3E}">
        <p14:creationId xmlns:p14="http://schemas.microsoft.com/office/powerpoint/2010/main" val="1773939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261526-E578-5824-D04A-BDB5F1C63FDF}"/>
              </a:ext>
            </a:extLst>
          </p:cNvPr>
          <p:cNvSpPr>
            <a:spLocks noGrp="1"/>
          </p:cNvSpPr>
          <p:nvPr>
            <p:ph type="title"/>
          </p:nvPr>
        </p:nvSpPr>
        <p:spPr/>
        <p:txBody>
          <a:bodyPr/>
          <a:lstStyle/>
          <a:p>
            <a:r>
              <a:rPr kumimoji="1" lang="en-US" altLang="ja-JP" dirty="0"/>
              <a:t>Simulation model for BMI case</a:t>
            </a:r>
            <a:br>
              <a:rPr kumimoji="1" lang="en-US" altLang="ja-JP" dirty="0"/>
            </a:br>
            <a:r>
              <a:rPr kumimoji="1" lang="en-US" altLang="ja-JP" dirty="0"/>
              <a:t> (Sideways antenna direction)</a:t>
            </a:r>
            <a:endParaRPr kumimoji="1" lang="ja-JP" altLang="en-US"/>
          </a:p>
        </p:txBody>
      </p:sp>
      <p:sp>
        <p:nvSpPr>
          <p:cNvPr id="6" name="スライド番号プレースホルダー 5">
            <a:extLst>
              <a:ext uri="{FF2B5EF4-FFF2-40B4-BE49-F238E27FC236}">
                <a16:creationId xmlns:a16="http://schemas.microsoft.com/office/drawing/2014/main" id="{519FA581-CC78-2555-03DD-0E8831A12D2E}"/>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7</a:t>
            </a:fld>
            <a:endParaRPr lang="en-US" altLang="ja-JP"/>
          </a:p>
        </p:txBody>
      </p:sp>
      <p:pic>
        <p:nvPicPr>
          <p:cNvPr id="3" name="図 2">
            <a:extLst>
              <a:ext uri="{FF2B5EF4-FFF2-40B4-BE49-F238E27FC236}">
                <a16:creationId xmlns:a16="http://schemas.microsoft.com/office/drawing/2014/main" id="{9139311B-2E82-E9E1-B0A9-E1C4A161DA09}"/>
              </a:ext>
            </a:extLst>
          </p:cNvPr>
          <p:cNvPicPr>
            <a:picLocks noChangeAspect="1"/>
          </p:cNvPicPr>
          <p:nvPr/>
        </p:nvPicPr>
        <p:blipFill>
          <a:blip r:embed="rId2"/>
          <a:stretch>
            <a:fillRect/>
          </a:stretch>
        </p:blipFill>
        <p:spPr>
          <a:xfrm>
            <a:off x="3995936" y="2348880"/>
            <a:ext cx="4350482" cy="2599560"/>
          </a:xfrm>
          <a:prstGeom prst="rect">
            <a:avLst/>
          </a:prstGeom>
        </p:spPr>
      </p:pic>
      <p:sp>
        <p:nvSpPr>
          <p:cNvPr id="9" name="テキスト ボックス 8">
            <a:extLst>
              <a:ext uri="{FF2B5EF4-FFF2-40B4-BE49-F238E27FC236}">
                <a16:creationId xmlns:a16="http://schemas.microsoft.com/office/drawing/2014/main" id="{2485F0C8-1DF2-D27E-B91C-6AB58CC37FBC}"/>
              </a:ext>
            </a:extLst>
          </p:cNvPr>
          <p:cNvSpPr txBox="1"/>
          <p:nvPr/>
        </p:nvSpPr>
        <p:spPr>
          <a:xfrm>
            <a:off x="6544009" y="6033700"/>
            <a:ext cx="2066591" cy="276999"/>
          </a:xfrm>
          <a:prstGeom prst="rect">
            <a:avLst/>
          </a:prstGeom>
          <a:noFill/>
        </p:spPr>
        <p:txBody>
          <a:bodyPr wrap="none" rtlCol="0">
            <a:spAutoFit/>
          </a:bodyPr>
          <a:lstStyle/>
          <a:p>
            <a:r>
              <a:rPr kumimoji="1" lang="en-US" altLang="ja-JP" dirty="0"/>
              <a:t>BMI: Brain Machine Interface</a:t>
            </a:r>
            <a:endParaRPr kumimoji="1" lang="ja-JP" altLang="en-US"/>
          </a:p>
        </p:txBody>
      </p:sp>
      <p:pic>
        <p:nvPicPr>
          <p:cNvPr id="10" name="図 9" descr="円 が含まれている画像&#10;&#10;自動的に生成された説明">
            <a:extLst>
              <a:ext uri="{FF2B5EF4-FFF2-40B4-BE49-F238E27FC236}">
                <a16:creationId xmlns:a16="http://schemas.microsoft.com/office/drawing/2014/main" id="{14E27F6B-025D-F4A5-EBA6-17B816E789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925" y="1832280"/>
            <a:ext cx="2596157" cy="2304256"/>
          </a:xfrm>
          <a:prstGeom prst="rect">
            <a:avLst/>
          </a:prstGeom>
        </p:spPr>
      </p:pic>
      <p:pic>
        <p:nvPicPr>
          <p:cNvPr id="11" name="図 10" descr="屋内, 作品, 座る, フロント が含まれている画像&#10;&#10;自動的に生成された説明">
            <a:extLst>
              <a:ext uri="{FF2B5EF4-FFF2-40B4-BE49-F238E27FC236}">
                <a16:creationId xmlns:a16="http://schemas.microsoft.com/office/drawing/2014/main" id="{15807EA4-A60A-20A7-DD27-B8BBBC91F5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4703" y="4216216"/>
            <a:ext cx="2170140" cy="2192061"/>
          </a:xfrm>
          <a:prstGeom prst="rect">
            <a:avLst/>
          </a:prstGeom>
        </p:spPr>
      </p:pic>
    </p:spTree>
    <p:extLst>
      <p:ext uri="{BB962C8B-B14F-4D97-AF65-F5344CB8AC3E}">
        <p14:creationId xmlns:p14="http://schemas.microsoft.com/office/powerpoint/2010/main" val="3775208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82B96E-50E2-0857-637C-233ECFE010DA}"/>
              </a:ext>
            </a:extLst>
          </p:cNvPr>
          <p:cNvSpPr>
            <a:spLocks noGrp="1"/>
          </p:cNvSpPr>
          <p:nvPr>
            <p:ph type="title"/>
          </p:nvPr>
        </p:nvSpPr>
        <p:spPr/>
        <p:txBody>
          <a:bodyPr/>
          <a:lstStyle/>
          <a:p>
            <a:r>
              <a:rPr kumimoji="1" lang="en-US" altLang="ja-JP" dirty="0"/>
              <a:t>Simulation model (Human head model)</a:t>
            </a:r>
            <a:endParaRPr kumimoji="1" lang="ja-JP" altLang="en-US"/>
          </a:p>
        </p:txBody>
      </p:sp>
      <p:sp>
        <p:nvSpPr>
          <p:cNvPr id="6" name="スライド番号プレースホルダー 5">
            <a:extLst>
              <a:ext uri="{FF2B5EF4-FFF2-40B4-BE49-F238E27FC236}">
                <a16:creationId xmlns:a16="http://schemas.microsoft.com/office/drawing/2014/main" id="{AF0FD11F-D32A-EB17-1B12-158AD9ABD20F}"/>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8</a:t>
            </a:fld>
            <a:endParaRPr lang="en-US" altLang="ja-JP"/>
          </a:p>
        </p:txBody>
      </p:sp>
      <p:pic>
        <p:nvPicPr>
          <p:cNvPr id="7" name="図 6" descr="マップ&#10;&#10;自動的に生成された説明">
            <a:extLst>
              <a:ext uri="{FF2B5EF4-FFF2-40B4-BE49-F238E27FC236}">
                <a16:creationId xmlns:a16="http://schemas.microsoft.com/office/drawing/2014/main" id="{8399AB30-BF62-0558-4DE6-05E544B828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2193242"/>
            <a:ext cx="4190999" cy="3306621"/>
          </a:xfrm>
          <a:prstGeom prst="rect">
            <a:avLst/>
          </a:prstGeom>
        </p:spPr>
      </p:pic>
      <p:pic>
        <p:nvPicPr>
          <p:cNvPr id="8" name="図 7" descr="人の顔の絵&#10;&#10;低い精度で自動的に生成された説明">
            <a:extLst>
              <a:ext uri="{FF2B5EF4-FFF2-40B4-BE49-F238E27FC236}">
                <a16:creationId xmlns:a16="http://schemas.microsoft.com/office/drawing/2014/main" id="{5592F9F9-4791-F8A2-0B0C-55E6C62E0D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3603" y="2132855"/>
            <a:ext cx="3960440" cy="3427394"/>
          </a:xfrm>
          <a:prstGeom prst="rect">
            <a:avLst/>
          </a:prstGeom>
        </p:spPr>
      </p:pic>
    </p:spTree>
    <p:extLst>
      <p:ext uri="{BB962C8B-B14F-4D97-AF65-F5344CB8AC3E}">
        <p14:creationId xmlns:p14="http://schemas.microsoft.com/office/powerpoint/2010/main" val="3934237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C52B86-67E5-5352-C2CE-B8F5C3517677}"/>
              </a:ext>
            </a:extLst>
          </p:cNvPr>
          <p:cNvSpPr>
            <a:spLocks noGrp="1"/>
          </p:cNvSpPr>
          <p:nvPr>
            <p:ph type="title"/>
          </p:nvPr>
        </p:nvSpPr>
        <p:spPr/>
        <p:txBody>
          <a:bodyPr/>
          <a:lstStyle/>
          <a:p>
            <a:r>
              <a:rPr kumimoji="1" lang="en-US" altLang="ja-JP" dirty="0"/>
              <a:t>Simulation model (On-body model)</a:t>
            </a:r>
            <a:endParaRPr kumimoji="1" lang="ja-JP" altLang="en-US"/>
          </a:p>
        </p:txBody>
      </p:sp>
      <p:sp>
        <p:nvSpPr>
          <p:cNvPr id="6" name="スライド番号プレースホルダー 5">
            <a:extLst>
              <a:ext uri="{FF2B5EF4-FFF2-40B4-BE49-F238E27FC236}">
                <a16:creationId xmlns:a16="http://schemas.microsoft.com/office/drawing/2014/main" id="{8C5DBB9A-3CB0-9846-AC43-F0EEA5988E77}"/>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9</a:t>
            </a:fld>
            <a:endParaRPr lang="en-US" altLang="ja-JP"/>
          </a:p>
        </p:txBody>
      </p:sp>
      <p:pic>
        <p:nvPicPr>
          <p:cNvPr id="7" name="図 6" descr="テキスト&#10;&#10;低い精度で自動的に生成された説明">
            <a:extLst>
              <a:ext uri="{FF2B5EF4-FFF2-40B4-BE49-F238E27FC236}">
                <a16:creationId xmlns:a16="http://schemas.microsoft.com/office/drawing/2014/main" id="{3033C45A-B142-680B-B234-2A171E1F1C15}"/>
              </a:ext>
            </a:extLst>
          </p:cNvPr>
          <p:cNvPicPr>
            <a:picLocks noChangeAspect="1"/>
          </p:cNvPicPr>
          <p:nvPr/>
        </p:nvPicPr>
        <p:blipFill rotWithShape="1">
          <a:blip r:embed="rId2">
            <a:extLst>
              <a:ext uri="{28A0092B-C50C-407E-A947-70E740481C1C}">
                <a14:useLocalDpi xmlns:a14="http://schemas.microsoft.com/office/drawing/2010/main" val="0"/>
              </a:ext>
            </a:extLst>
          </a:blip>
          <a:srcRect l="12875"/>
          <a:stretch/>
        </p:blipFill>
        <p:spPr>
          <a:xfrm>
            <a:off x="2646004" y="1689338"/>
            <a:ext cx="3851991" cy="3748920"/>
          </a:xfrm>
          <a:prstGeom prst="rect">
            <a:avLst/>
          </a:prstGeom>
        </p:spPr>
      </p:pic>
      <p:sp>
        <p:nvSpPr>
          <p:cNvPr id="8" name="テキスト ボックス 7">
            <a:extLst>
              <a:ext uri="{FF2B5EF4-FFF2-40B4-BE49-F238E27FC236}">
                <a16:creationId xmlns:a16="http://schemas.microsoft.com/office/drawing/2014/main" id="{C9A8BE8B-EEEC-0D7F-29AA-8AAB52E44937}"/>
              </a:ext>
            </a:extLst>
          </p:cNvPr>
          <p:cNvSpPr txBox="1"/>
          <p:nvPr/>
        </p:nvSpPr>
        <p:spPr>
          <a:xfrm>
            <a:off x="828530" y="5602892"/>
            <a:ext cx="7639000" cy="707886"/>
          </a:xfrm>
          <a:prstGeom prst="rect">
            <a:avLst/>
          </a:prstGeom>
          <a:noFill/>
        </p:spPr>
        <p:txBody>
          <a:bodyPr wrap="square" rtlCol="0">
            <a:spAutoFit/>
          </a:bodyPr>
          <a:lstStyle/>
          <a:p>
            <a:pPr marL="342900" indent="-342900">
              <a:buFont typeface="Wingdings" pitchFamily="2" charset="2"/>
              <a:buChar char="ü"/>
            </a:pPr>
            <a:r>
              <a:rPr kumimoji="1" lang="en-US" altLang="ja-JP" sz="2000" dirty="0"/>
              <a:t>28 receivers were place on the body surface including head, arm, and chest </a:t>
            </a:r>
          </a:p>
        </p:txBody>
      </p:sp>
    </p:spTree>
    <p:extLst>
      <p:ext uri="{BB962C8B-B14F-4D97-AF65-F5344CB8AC3E}">
        <p14:creationId xmlns:p14="http://schemas.microsoft.com/office/powerpoint/2010/main" val="555474364"/>
      </p:ext>
    </p:extLst>
  </p:cSld>
  <p:clrMapOvr>
    <a:masterClrMapping/>
  </p:clrMapOvr>
</p:sld>
</file>

<file path=ppt/theme/theme1.xml><?xml version="1.0" encoding="utf-8"?>
<a:theme xmlns:a="http://schemas.openxmlformats.org/drawingml/2006/main" name="Office テーマ">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テーマ</Template>
  <TotalTime>1641</TotalTime>
  <Words>990</Words>
  <Application>Microsoft Macintosh PowerPoint</Application>
  <PresentationFormat>画面に合わせる (4:3)</PresentationFormat>
  <Paragraphs>285</Paragraphs>
  <Slides>16</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16</vt:i4>
      </vt:variant>
    </vt:vector>
  </HeadingPairs>
  <TitlesOfParts>
    <vt:vector size="20" baseType="lpstr">
      <vt:lpstr>Arial</vt:lpstr>
      <vt:lpstr>Times New Roman</vt:lpstr>
      <vt:lpstr>Wingdings</vt:lpstr>
      <vt:lpstr>Office テーマ</vt:lpstr>
      <vt:lpstr>PowerPoint プレゼンテーション</vt:lpstr>
      <vt:lpstr>Propagation Simulations of UWB Communication Applications for HBAN and VBAN Use Cases</vt:lpstr>
      <vt:lpstr>UWB communication applications</vt:lpstr>
      <vt:lpstr>Simulation model for BCI case  (Forward antenna direction)</vt:lpstr>
      <vt:lpstr>Simulation model for BCI case  (Sideways antenna direction)</vt:lpstr>
      <vt:lpstr>Simulation model for BMI case  (Forward antenna direction)</vt:lpstr>
      <vt:lpstr>Simulation model for BMI case  (Sideways antenna direction)</vt:lpstr>
      <vt:lpstr>Simulation model (Human head model)</vt:lpstr>
      <vt:lpstr>Simulation model (On-body model)</vt:lpstr>
      <vt:lpstr>Simulation model (Off-body model)</vt:lpstr>
      <vt:lpstr>Summary of channel parameters (BCI/BMI cases)</vt:lpstr>
      <vt:lpstr>Propagation simulation</vt:lpstr>
      <vt:lpstr>Propagation simulation</vt:lpstr>
      <vt:lpstr>Propagation simulation</vt:lpstr>
      <vt:lpstr>Propagation simulation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IEEE 802.15 &lt;subject&gt;</dc:subject>
  <dc:creator>安在　大祐</dc:creator>
  <cp:keywords/>
  <dc:description>&lt;doc#&gt;</dc:description>
  <cp:lastModifiedBy>Daisuke</cp:lastModifiedBy>
  <cp:revision>250</cp:revision>
  <cp:lastPrinted>1998-02-10T13:28:06Z</cp:lastPrinted>
  <dcterms:created xsi:type="dcterms:W3CDTF">2022-07-12T12:04:50Z</dcterms:created>
  <dcterms:modified xsi:type="dcterms:W3CDTF">2023-01-17T15:56:11Z</dcterms:modified>
</cp:coreProperties>
</file>