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5"/>
  </p:notesMasterIdLst>
  <p:handoutMasterIdLst>
    <p:handoutMasterId r:id="rId46"/>
  </p:handoutMasterIdLst>
  <p:sldIdLst>
    <p:sldId id="348" r:id="rId2"/>
    <p:sldId id="349" r:id="rId3"/>
    <p:sldId id="261" r:id="rId4"/>
    <p:sldId id="270" r:id="rId5"/>
    <p:sldId id="271" r:id="rId6"/>
    <p:sldId id="273" r:id="rId7"/>
    <p:sldId id="291" r:id="rId8"/>
    <p:sldId id="322" r:id="rId9"/>
    <p:sldId id="312" r:id="rId10"/>
    <p:sldId id="314" r:id="rId11"/>
    <p:sldId id="315" r:id="rId12"/>
    <p:sldId id="326" r:id="rId13"/>
    <p:sldId id="327" r:id="rId14"/>
    <p:sldId id="321" r:id="rId15"/>
    <p:sldId id="316" r:id="rId16"/>
    <p:sldId id="317" r:id="rId17"/>
    <p:sldId id="318" r:id="rId18"/>
    <p:sldId id="319" r:id="rId19"/>
    <p:sldId id="328" r:id="rId20"/>
    <p:sldId id="329" r:id="rId21"/>
    <p:sldId id="320" r:id="rId22"/>
    <p:sldId id="323" r:id="rId23"/>
    <p:sldId id="324" r:id="rId24"/>
    <p:sldId id="330" r:id="rId25"/>
    <p:sldId id="331" r:id="rId26"/>
    <p:sldId id="332" r:id="rId27"/>
    <p:sldId id="333" r:id="rId28"/>
    <p:sldId id="334" r:id="rId29"/>
    <p:sldId id="335" r:id="rId30"/>
    <p:sldId id="336" r:id="rId31"/>
    <p:sldId id="337" r:id="rId32"/>
    <p:sldId id="344" r:id="rId33"/>
    <p:sldId id="338" r:id="rId34"/>
    <p:sldId id="339" r:id="rId35"/>
    <p:sldId id="340" r:id="rId36"/>
    <p:sldId id="341" r:id="rId37"/>
    <p:sldId id="342" r:id="rId38"/>
    <p:sldId id="343" r:id="rId39"/>
    <p:sldId id="345" r:id="rId40"/>
    <p:sldId id="346" r:id="rId41"/>
    <p:sldId id="347" r:id="rId42"/>
    <p:sldId id="325" r:id="rId43"/>
    <p:sldId id="269" r:id="rId44"/>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88"/>
    <p:restoredTop sz="96327"/>
  </p:normalViewPr>
  <p:slideViewPr>
    <p:cSldViewPr>
      <p:cViewPr varScale="1">
        <p:scale>
          <a:sx n="128" d="100"/>
          <a:sy n="128" d="100"/>
        </p:scale>
        <p:origin x="344" y="176"/>
      </p:cViewPr>
      <p:guideLst>
        <p:guide orient="horz" pos="2160"/>
        <p:guide pos="2880"/>
      </p:guideLst>
    </p:cSldViewPr>
  </p:slideViewPr>
  <p:notesTextViewPr>
    <p:cViewPr>
      <p:scale>
        <a:sx n="1" d="1"/>
        <a:sy n="1" d="1"/>
      </p:scale>
      <p:origin x="0" y="0"/>
    </p:cViewPr>
  </p:notesTextViewPr>
  <p:notesViewPr>
    <p:cSldViewPr>
      <p:cViewPr varScale="1">
        <p:scale>
          <a:sx n="95" d="100"/>
          <a:sy n="95" d="100"/>
        </p:scale>
        <p:origin x="381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637AD1A-D362-AE7F-51D6-68F343BA6D27}"/>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3075" name="Rectangle 3">
            <a:extLst>
              <a:ext uri="{FF2B5EF4-FFF2-40B4-BE49-F238E27FC236}">
                <a16:creationId xmlns:a16="http://schemas.microsoft.com/office/drawing/2014/main" id="{7965E5F0-C98D-CAF3-F4EC-7764679534B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3076" name="Rectangle 4">
            <a:extLst>
              <a:ext uri="{FF2B5EF4-FFF2-40B4-BE49-F238E27FC236}">
                <a16:creationId xmlns:a16="http://schemas.microsoft.com/office/drawing/2014/main" id="{AF166FDF-B105-13BD-E9D3-DB8E5BB4899B}"/>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34" charset="-128"/>
              </a:defRPr>
            </a:lvl1pPr>
          </a:lstStyle>
          <a:p>
            <a:r>
              <a:rPr lang="en-US" altLang="ja-JP"/>
              <a:t>&lt;author&gt;, &lt;company&gt;</a:t>
            </a:r>
          </a:p>
        </p:txBody>
      </p:sp>
      <p:sp>
        <p:nvSpPr>
          <p:cNvPr id="3077" name="Rectangle 5">
            <a:extLst>
              <a:ext uri="{FF2B5EF4-FFF2-40B4-BE49-F238E27FC236}">
                <a16:creationId xmlns:a16="http://schemas.microsoft.com/office/drawing/2014/main" id="{7935CA8E-98FE-315D-05C1-C5964E618470}"/>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34" charset="-128"/>
              </a:defRPr>
            </a:lvl1pPr>
          </a:lstStyle>
          <a:p>
            <a:r>
              <a:rPr lang="en-US" altLang="ja-JP"/>
              <a:t>Page </a:t>
            </a:r>
            <a:fld id="{56AB6426-B4A6-244D-890C-9BE3EEBEA320}" type="slidenum">
              <a:rPr lang="en-US" altLang="ja-JP"/>
              <a:pPr/>
              <a:t>‹#›</a:t>
            </a:fld>
            <a:endParaRPr lang="en-US" altLang="ja-JP"/>
          </a:p>
        </p:txBody>
      </p:sp>
      <p:sp>
        <p:nvSpPr>
          <p:cNvPr id="3078" name="Line 6">
            <a:extLst>
              <a:ext uri="{FF2B5EF4-FFF2-40B4-BE49-F238E27FC236}">
                <a16:creationId xmlns:a16="http://schemas.microsoft.com/office/drawing/2014/main" id="{A3CBA14C-F199-E53A-7782-84F4FA0786B2}"/>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B35390C0-A8D6-226F-05C7-98B3DE54072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34" charset="-128"/>
              </a:rPr>
              <a:t>Submission</a:t>
            </a:r>
          </a:p>
        </p:txBody>
      </p:sp>
      <p:sp>
        <p:nvSpPr>
          <p:cNvPr id="3080" name="Line 8">
            <a:extLst>
              <a:ext uri="{FF2B5EF4-FFF2-40B4-BE49-F238E27FC236}">
                <a16:creationId xmlns:a16="http://schemas.microsoft.com/office/drawing/2014/main" id="{E32BB555-3A33-82A4-0C80-B0509EBE4E9E}"/>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245F660-F1C0-AB1D-A518-F371EAA90584}"/>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2051" name="Rectangle 3">
            <a:extLst>
              <a:ext uri="{FF2B5EF4-FFF2-40B4-BE49-F238E27FC236}">
                <a16:creationId xmlns:a16="http://schemas.microsoft.com/office/drawing/2014/main" id="{E5B090D5-9843-02DC-A738-31C685D4924A}"/>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2052" name="Rectangle 4">
            <a:extLst>
              <a:ext uri="{FF2B5EF4-FFF2-40B4-BE49-F238E27FC236}">
                <a16:creationId xmlns:a16="http://schemas.microsoft.com/office/drawing/2014/main" id="{7326A941-8EC4-72A6-262A-5EC61D2A40CF}"/>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AA0B97B6-66BC-6D45-972A-5C432E23E96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310DB24B-0A59-D8D1-0731-A838287ECE96}"/>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34" charset="-128"/>
              </a:defRPr>
            </a:lvl5pPr>
          </a:lstStyle>
          <a:p>
            <a:pPr lvl="4"/>
            <a:r>
              <a:rPr lang="en-US" altLang="ja-JP"/>
              <a:t>&lt;author&gt;, &lt;company&gt;</a:t>
            </a:r>
          </a:p>
        </p:txBody>
      </p:sp>
      <p:sp>
        <p:nvSpPr>
          <p:cNvPr id="2055" name="Rectangle 7">
            <a:extLst>
              <a:ext uri="{FF2B5EF4-FFF2-40B4-BE49-F238E27FC236}">
                <a16:creationId xmlns:a16="http://schemas.microsoft.com/office/drawing/2014/main" id="{70D3CF44-B1D2-7782-3EED-8A6BB50A1D7D}"/>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34" charset="-128"/>
              </a:defRPr>
            </a:lvl1pPr>
          </a:lstStyle>
          <a:p>
            <a:r>
              <a:rPr lang="en-US" altLang="ja-JP"/>
              <a:t>Page </a:t>
            </a:r>
            <a:fld id="{34C5E9A7-37E8-E54F-923F-E7373E592FEF}" type="slidenum">
              <a:rPr lang="en-US" altLang="ja-JP"/>
              <a:pPr/>
              <a:t>‹#›</a:t>
            </a:fld>
            <a:endParaRPr lang="en-US" altLang="ja-JP"/>
          </a:p>
        </p:txBody>
      </p:sp>
      <p:sp>
        <p:nvSpPr>
          <p:cNvPr id="2056" name="Rectangle 8">
            <a:extLst>
              <a:ext uri="{FF2B5EF4-FFF2-40B4-BE49-F238E27FC236}">
                <a16:creationId xmlns:a16="http://schemas.microsoft.com/office/drawing/2014/main" id="{6BD7FA78-2D4F-BCCB-00A5-64630049632B}"/>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2057" name="Line 9">
            <a:extLst>
              <a:ext uri="{FF2B5EF4-FFF2-40B4-BE49-F238E27FC236}">
                <a16:creationId xmlns:a16="http://schemas.microsoft.com/office/drawing/2014/main" id="{C02E400F-6830-7506-641C-4410A098375F}"/>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BD99A87B-EE58-CC70-AED9-5E983458B869}"/>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2E15EB-24A1-7BD9-8007-97C0F1B4033D}"/>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EAA1A8B4-24FB-3224-C94D-5B0DEAE74A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EB9CAFF1-450B-95DF-D021-9659BA80AC3D}"/>
              </a:ext>
            </a:extLst>
          </p:cNvPr>
          <p:cNvSpPr>
            <a:spLocks noGrp="1"/>
          </p:cNvSpPr>
          <p:nvPr>
            <p:ph type="dt" sz="half" idx="10"/>
          </p:nvPr>
        </p:nvSpPr>
        <p:spPr/>
        <p:txBody>
          <a:bodyPr/>
          <a:lstStyle/>
          <a:p>
            <a:r>
              <a:rPr lang="en-US" altLang="ja-JP"/>
              <a:t>January 2023</a:t>
            </a:r>
            <a:endParaRPr lang="en-US" altLang="ja-JP" dirty="0"/>
          </a:p>
        </p:txBody>
      </p:sp>
      <p:sp>
        <p:nvSpPr>
          <p:cNvPr id="6" name="スライド番号プレースホルダー 5">
            <a:extLst>
              <a:ext uri="{FF2B5EF4-FFF2-40B4-BE49-F238E27FC236}">
                <a16:creationId xmlns:a16="http://schemas.microsoft.com/office/drawing/2014/main" id="{9EDF148A-33E2-7C18-E00E-340C73EB489A}"/>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a:t>
            </a:fld>
            <a:endParaRPr lang="en-US" altLang="ja-JP"/>
          </a:p>
        </p:txBody>
      </p:sp>
    </p:spTree>
    <p:extLst>
      <p:ext uri="{BB962C8B-B14F-4D97-AF65-F5344CB8AC3E}">
        <p14:creationId xmlns:p14="http://schemas.microsoft.com/office/powerpoint/2010/main" val="306292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ECF9ED-6548-B397-C872-E69AE1FF7F8A}"/>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74B930-ECD3-951D-E35C-0236D7A04A3E}"/>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B9D36D3-A48D-873E-0716-CD7B7BE84BC4}"/>
              </a:ext>
            </a:extLst>
          </p:cNvPr>
          <p:cNvSpPr>
            <a:spLocks noGrp="1"/>
          </p:cNvSpPr>
          <p:nvPr>
            <p:ph type="dt" sz="half" idx="10"/>
          </p:nvPr>
        </p:nvSpPr>
        <p:spPr/>
        <p:txBody>
          <a:bodyPr/>
          <a:lstStyle/>
          <a:p>
            <a:r>
              <a:rPr lang="en-US" altLang="ja-JP"/>
              <a:t>January 2023</a:t>
            </a:r>
            <a:endParaRPr lang="en-US" altLang="ja-JP" dirty="0"/>
          </a:p>
        </p:txBody>
      </p:sp>
      <p:sp>
        <p:nvSpPr>
          <p:cNvPr id="5" name="フッター プレースホルダー 4">
            <a:extLst>
              <a:ext uri="{FF2B5EF4-FFF2-40B4-BE49-F238E27FC236}">
                <a16:creationId xmlns:a16="http://schemas.microsoft.com/office/drawing/2014/main" id="{D3A0AEE4-10E8-A91F-2228-72437C2551C0}"/>
              </a:ext>
            </a:extLst>
          </p:cNvPr>
          <p:cNvSpPr>
            <a:spLocks noGrp="1"/>
          </p:cNvSpPr>
          <p:nvPr>
            <p:ph type="ftr" sz="quarter" idx="11"/>
          </p:nvPr>
        </p:nvSpPr>
        <p:spPr>
          <a:xfrm>
            <a:off x="5580112" y="6381328"/>
            <a:ext cx="3086100" cy="365125"/>
          </a:xfrm>
          <a:prstGeom prst="rect">
            <a:avLst/>
          </a:prstGeom>
        </p:spPr>
        <p:txBody>
          <a:bodyPr/>
          <a:lstStyle/>
          <a:p>
            <a:r>
              <a:rPr kumimoji="1" lang="en-US" altLang="ja-JP"/>
              <a:t>D. Anzai and S. Asano (Nagoya Inst. Technol.)</a:t>
            </a:r>
            <a:endParaRPr kumimoji="1" lang="ja-JP" altLang="en-US"/>
          </a:p>
        </p:txBody>
      </p:sp>
      <p:sp>
        <p:nvSpPr>
          <p:cNvPr id="6" name="スライド番号プレースホルダー 5">
            <a:extLst>
              <a:ext uri="{FF2B5EF4-FFF2-40B4-BE49-F238E27FC236}">
                <a16:creationId xmlns:a16="http://schemas.microsoft.com/office/drawing/2014/main" id="{F147080D-52DD-38E6-DB2C-51D4FF87A40B}"/>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a:t>
            </a:fld>
            <a:endParaRPr lang="en-US" altLang="ja-JP"/>
          </a:p>
        </p:txBody>
      </p:sp>
    </p:spTree>
    <p:extLst>
      <p:ext uri="{BB962C8B-B14F-4D97-AF65-F5344CB8AC3E}">
        <p14:creationId xmlns:p14="http://schemas.microsoft.com/office/powerpoint/2010/main" val="311903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046CAF8-8337-AFCD-EF46-CD2BB3FC5B7D}"/>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E39B09-213B-FB91-286F-16FEB696E847}"/>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4443D33-401B-3651-46D3-5C64EED311F6}"/>
              </a:ext>
            </a:extLst>
          </p:cNvPr>
          <p:cNvSpPr>
            <a:spLocks noGrp="1"/>
          </p:cNvSpPr>
          <p:nvPr>
            <p:ph type="dt" sz="half" idx="10"/>
          </p:nvPr>
        </p:nvSpPr>
        <p:spPr/>
        <p:txBody>
          <a:bodyPr/>
          <a:lstStyle/>
          <a:p>
            <a:r>
              <a:rPr lang="en-US" altLang="ja-JP"/>
              <a:t>January 2023</a:t>
            </a:r>
            <a:endParaRPr lang="en-US" altLang="ja-JP" dirty="0"/>
          </a:p>
        </p:txBody>
      </p:sp>
      <p:sp>
        <p:nvSpPr>
          <p:cNvPr id="5" name="スライド番号プレースホルダー 4">
            <a:extLst>
              <a:ext uri="{FF2B5EF4-FFF2-40B4-BE49-F238E27FC236}">
                <a16:creationId xmlns:a16="http://schemas.microsoft.com/office/drawing/2014/main" id="{BA4F137F-5D40-05B3-3599-559D23A05E56}"/>
              </a:ext>
            </a:extLst>
          </p:cNvPr>
          <p:cNvSpPr>
            <a:spLocks noGrp="1"/>
          </p:cNvSpPr>
          <p:nvPr>
            <p:ph type="sldNum" sz="quarter" idx="11"/>
          </p:nvPr>
        </p:nvSpPr>
        <p:spPr/>
        <p:txBody>
          <a:bodyPr/>
          <a:lstStyle/>
          <a:p>
            <a:r>
              <a:rPr lang="en-US" altLang="ja-JP"/>
              <a:t>Slide </a:t>
            </a:r>
            <a:fld id="{6B095015-3EB9-FD42-94F8-66C40C8C26E8}" type="slidenum">
              <a:rPr lang="en-US" altLang="ja-JP" smtClean="0"/>
              <a:pPr/>
              <a:t>‹#›</a:t>
            </a:fld>
            <a:endParaRPr lang="en-US" altLang="ja-JP"/>
          </a:p>
        </p:txBody>
      </p:sp>
    </p:spTree>
    <p:extLst>
      <p:ext uri="{BB962C8B-B14F-4D97-AF65-F5344CB8AC3E}">
        <p14:creationId xmlns:p14="http://schemas.microsoft.com/office/powerpoint/2010/main" val="162046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CEF14-0175-5588-24B4-A27120416AB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7A0EE947-6269-F580-E3CB-75339F210265}"/>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8BC19393-9B01-A364-EED6-AD5B7CEE70AB}"/>
              </a:ext>
            </a:extLst>
          </p:cNvPr>
          <p:cNvSpPr>
            <a:spLocks noGrp="1"/>
          </p:cNvSpPr>
          <p:nvPr>
            <p:ph type="dt" sz="half" idx="10"/>
          </p:nvPr>
        </p:nvSpPr>
        <p:spPr/>
        <p:txBody>
          <a:bodyPr/>
          <a:lstStyle/>
          <a:p>
            <a:r>
              <a:rPr lang="en-US" altLang="ja-JP"/>
              <a:t>January 2023</a:t>
            </a:r>
            <a:endParaRPr lang="en-US" altLang="ja-JP" dirty="0"/>
          </a:p>
        </p:txBody>
      </p:sp>
      <p:sp>
        <p:nvSpPr>
          <p:cNvPr id="6" name="スライド番号プレースホルダー 5">
            <a:extLst>
              <a:ext uri="{FF2B5EF4-FFF2-40B4-BE49-F238E27FC236}">
                <a16:creationId xmlns:a16="http://schemas.microsoft.com/office/drawing/2014/main" id="{4DA2BB30-006D-E2D2-2451-97214CF1B0D0}"/>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a:t>
            </a:fld>
            <a:endParaRPr lang="en-US" altLang="ja-JP"/>
          </a:p>
        </p:txBody>
      </p:sp>
    </p:spTree>
    <p:extLst>
      <p:ext uri="{BB962C8B-B14F-4D97-AF65-F5344CB8AC3E}">
        <p14:creationId xmlns:p14="http://schemas.microsoft.com/office/powerpoint/2010/main" val="348188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0F56F-32C8-61C0-D64F-504296F9ABAB}"/>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2E9DDCCC-A841-E1AF-133A-921960269F5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7" name="日付プレースホルダー 6">
            <a:extLst>
              <a:ext uri="{FF2B5EF4-FFF2-40B4-BE49-F238E27FC236}">
                <a16:creationId xmlns:a16="http://schemas.microsoft.com/office/drawing/2014/main" id="{1F260E78-8869-0C10-D593-440AAC859956}"/>
              </a:ext>
            </a:extLst>
          </p:cNvPr>
          <p:cNvSpPr>
            <a:spLocks noGrp="1"/>
          </p:cNvSpPr>
          <p:nvPr>
            <p:ph type="dt" sz="half" idx="10"/>
          </p:nvPr>
        </p:nvSpPr>
        <p:spPr/>
        <p:txBody>
          <a:bodyPr/>
          <a:lstStyle/>
          <a:p>
            <a:r>
              <a:rPr lang="en-US" altLang="ja-JP"/>
              <a:t>January 2023</a:t>
            </a:r>
            <a:endParaRPr lang="en-US" altLang="ja-JP" dirty="0"/>
          </a:p>
        </p:txBody>
      </p:sp>
      <p:sp>
        <p:nvSpPr>
          <p:cNvPr id="9" name="スライド番号プレースホルダー 8">
            <a:extLst>
              <a:ext uri="{FF2B5EF4-FFF2-40B4-BE49-F238E27FC236}">
                <a16:creationId xmlns:a16="http://schemas.microsoft.com/office/drawing/2014/main" id="{9F210C25-FB92-1B5D-60A0-804FCB793254}"/>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a:t>
            </a:fld>
            <a:endParaRPr lang="en-US" altLang="ja-JP"/>
          </a:p>
        </p:txBody>
      </p:sp>
    </p:spTree>
    <p:extLst>
      <p:ext uri="{BB962C8B-B14F-4D97-AF65-F5344CB8AC3E}">
        <p14:creationId xmlns:p14="http://schemas.microsoft.com/office/powerpoint/2010/main" val="305579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96184-65D7-76E1-694D-C1853C35192C}"/>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B2ED0EB-2BFC-F3AD-19B6-787337780343}"/>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78C4EEB4-3BA9-7F8D-17E3-2F32F113DD1A}"/>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4D7C2FF0-B192-8D2E-A43F-459DA08C83BB}"/>
              </a:ext>
            </a:extLst>
          </p:cNvPr>
          <p:cNvSpPr>
            <a:spLocks noGrp="1"/>
          </p:cNvSpPr>
          <p:nvPr>
            <p:ph type="dt" sz="half" idx="10"/>
          </p:nvPr>
        </p:nvSpPr>
        <p:spPr/>
        <p:txBody>
          <a:bodyPr/>
          <a:lstStyle/>
          <a:p>
            <a:r>
              <a:rPr lang="en-US" altLang="ja-JP"/>
              <a:t>January 2023</a:t>
            </a:r>
            <a:endParaRPr lang="en-US" altLang="ja-JP" dirty="0"/>
          </a:p>
        </p:txBody>
      </p:sp>
      <p:sp>
        <p:nvSpPr>
          <p:cNvPr id="7" name="スライド番号プレースホルダー 6">
            <a:extLst>
              <a:ext uri="{FF2B5EF4-FFF2-40B4-BE49-F238E27FC236}">
                <a16:creationId xmlns:a16="http://schemas.microsoft.com/office/drawing/2014/main" id="{B7D0852C-01EA-3B59-0DB7-D5A96100B97A}"/>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a:t>
            </a:fld>
            <a:endParaRPr lang="en-US" altLang="ja-JP"/>
          </a:p>
        </p:txBody>
      </p:sp>
    </p:spTree>
    <p:extLst>
      <p:ext uri="{BB962C8B-B14F-4D97-AF65-F5344CB8AC3E}">
        <p14:creationId xmlns:p14="http://schemas.microsoft.com/office/powerpoint/2010/main" val="306228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ACBACF-A5B1-0BFC-BD01-5DF151F4E688}"/>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995C6B99-C6DE-D951-768B-11166232335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2D80E550-4DD4-1793-0279-ACB643C4B9CB}"/>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34CDAE46-75C5-FF5B-475E-0695843B71A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E10A4483-6174-F442-2CF9-3C0D3F187469}"/>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0B2291E8-0B95-648D-B5D4-EDBC28C49197}"/>
              </a:ext>
            </a:extLst>
          </p:cNvPr>
          <p:cNvSpPr>
            <a:spLocks noGrp="1"/>
          </p:cNvSpPr>
          <p:nvPr>
            <p:ph type="dt" sz="half" idx="10"/>
          </p:nvPr>
        </p:nvSpPr>
        <p:spPr/>
        <p:txBody>
          <a:bodyPr/>
          <a:lstStyle/>
          <a:p>
            <a:r>
              <a:rPr lang="en-US" altLang="ja-JP"/>
              <a:t>January 2023</a:t>
            </a:r>
            <a:endParaRPr lang="en-US" altLang="ja-JP" dirty="0"/>
          </a:p>
        </p:txBody>
      </p:sp>
      <p:sp>
        <p:nvSpPr>
          <p:cNvPr id="8" name="フッター プレースホルダー 7">
            <a:extLst>
              <a:ext uri="{FF2B5EF4-FFF2-40B4-BE49-F238E27FC236}">
                <a16:creationId xmlns:a16="http://schemas.microsoft.com/office/drawing/2014/main" id="{B4C048BB-0530-42BC-8D18-31E87578168E}"/>
              </a:ext>
            </a:extLst>
          </p:cNvPr>
          <p:cNvSpPr>
            <a:spLocks noGrp="1"/>
          </p:cNvSpPr>
          <p:nvPr>
            <p:ph type="ftr" sz="quarter" idx="11"/>
          </p:nvPr>
        </p:nvSpPr>
        <p:spPr>
          <a:xfrm>
            <a:off x="5580112" y="6381328"/>
            <a:ext cx="3086100" cy="365125"/>
          </a:xfrm>
          <a:prstGeom prst="rect">
            <a:avLst/>
          </a:prstGeom>
        </p:spPr>
        <p:txBody>
          <a:bodyPr/>
          <a:lstStyle/>
          <a:p>
            <a:r>
              <a:rPr kumimoji="1" lang="en-US" altLang="ja-JP"/>
              <a:t>D. Anzai and S. Asano (Nagoya Inst. Technol.)</a:t>
            </a:r>
            <a:endParaRPr kumimoji="1" lang="ja-JP" altLang="en-US"/>
          </a:p>
        </p:txBody>
      </p:sp>
      <p:sp>
        <p:nvSpPr>
          <p:cNvPr id="9" name="スライド番号プレースホルダー 8">
            <a:extLst>
              <a:ext uri="{FF2B5EF4-FFF2-40B4-BE49-F238E27FC236}">
                <a16:creationId xmlns:a16="http://schemas.microsoft.com/office/drawing/2014/main" id="{1A093DBC-AB2F-C2BD-6A4B-C656EED9EF86}"/>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a:t>
            </a:fld>
            <a:endParaRPr lang="en-US" altLang="ja-JP"/>
          </a:p>
        </p:txBody>
      </p:sp>
    </p:spTree>
    <p:extLst>
      <p:ext uri="{BB962C8B-B14F-4D97-AF65-F5344CB8AC3E}">
        <p14:creationId xmlns:p14="http://schemas.microsoft.com/office/powerpoint/2010/main" val="258894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F3542C-E0B8-BEFE-EB2A-C92BE7831ECE}"/>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B686BB7D-07FD-DD46-2ACA-70AE6AF836B8}"/>
              </a:ext>
            </a:extLst>
          </p:cNvPr>
          <p:cNvSpPr>
            <a:spLocks noGrp="1"/>
          </p:cNvSpPr>
          <p:nvPr>
            <p:ph type="dt" sz="half" idx="10"/>
          </p:nvPr>
        </p:nvSpPr>
        <p:spPr/>
        <p:txBody>
          <a:bodyPr/>
          <a:lstStyle/>
          <a:p>
            <a:r>
              <a:rPr lang="en-US" altLang="ja-JP"/>
              <a:t>January 2023</a:t>
            </a:r>
            <a:endParaRPr lang="en-US" altLang="ja-JP" dirty="0"/>
          </a:p>
        </p:txBody>
      </p:sp>
      <p:sp>
        <p:nvSpPr>
          <p:cNvPr id="4" name="フッター プレースホルダー 3">
            <a:extLst>
              <a:ext uri="{FF2B5EF4-FFF2-40B4-BE49-F238E27FC236}">
                <a16:creationId xmlns:a16="http://schemas.microsoft.com/office/drawing/2014/main" id="{628F8231-BFDA-72AD-3E2A-9233CA3ADB4A}"/>
              </a:ext>
            </a:extLst>
          </p:cNvPr>
          <p:cNvSpPr>
            <a:spLocks noGrp="1"/>
          </p:cNvSpPr>
          <p:nvPr>
            <p:ph type="ftr" sz="quarter" idx="11"/>
          </p:nvPr>
        </p:nvSpPr>
        <p:spPr>
          <a:xfrm>
            <a:off x="5580112" y="6381328"/>
            <a:ext cx="3086100" cy="365125"/>
          </a:xfrm>
          <a:prstGeom prst="rect">
            <a:avLst/>
          </a:prstGeom>
        </p:spPr>
        <p:txBody>
          <a:bodyPr/>
          <a:lstStyle/>
          <a:p>
            <a:r>
              <a:rPr kumimoji="1" lang="en-US" altLang="ja-JP"/>
              <a:t>D. Anzai and S. Asano (Nagoya Inst. Technol.)</a:t>
            </a:r>
            <a:endParaRPr kumimoji="1" lang="ja-JP" altLang="en-US"/>
          </a:p>
        </p:txBody>
      </p:sp>
      <p:sp>
        <p:nvSpPr>
          <p:cNvPr id="5" name="スライド番号プレースホルダー 4">
            <a:extLst>
              <a:ext uri="{FF2B5EF4-FFF2-40B4-BE49-F238E27FC236}">
                <a16:creationId xmlns:a16="http://schemas.microsoft.com/office/drawing/2014/main" id="{6F7B89B9-7C74-2F01-F4D9-78B893C1B519}"/>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a:t>
            </a:fld>
            <a:endParaRPr lang="en-US" altLang="ja-JP"/>
          </a:p>
        </p:txBody>
      </p:sp>
    </p:spTree>
    <p:extLst>
      <p:ext uri="{BB962C8B-B14F-4D97-AF65-F5344CB8AC3E}">
        <p14:creationId xmlns:p14="http://schemas.microsoft.com/office/powerpoint/2010/main" val="427117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F44E126-F629-4586-A79B-21243EE65710}"/>
              </a:ext>
            </a:extLst>
          </p:cNvPr>
          <p:cNvSpPr>
            <a:spLocks noGrp="1"/>
          </p:cNvSpPr>
          <p:nvPr>
            <p:ph type="dt" sz="half" idx="10"/>
          </p:nvPr>
        </p:nvSpPr>
        <p:spPr/>
        <p:txBody>
          <a:bodyPr/>
          <a:lstStyle/>
          <a:p>
            <a:r>
              <a:rPr lang="en-US" altLang="ja-JP"/>
              <a:t>January 2023</a:t>
            </a:r>
            <a:endParaRPr lang="en-US" altLang="ja-JP" dirty="0"/>
          </a:p>
        </p:txBody>
      </p:sp>
      <p:sp>
        <p:nvSpPr>
          <p:cNvPr id="3" name="フッター プレースホルダー 2">
            <a:extLst>
              <a:ext uri="{FF2B5EF4-FFF2-40B4-BE49-F238E27FC236}">
                <a16:creationId xmlns:a16="http://schemas.microsoft.com/office/drawing/2014/main" id="{C98E1949-D45A-60EC-3B66-5A34A3885E74}"/>
              </a:ext>
            </a:extLst>
          </p:cNvPr>
          <p:cNvSpPr>
            <a:spLocks noGrp="1"/>
          </p:cNvSpPr>
          <p:nvPr>
            <p:ph type="ftr" sz="quarter" idx="11"/>
          </p:nvPr>
        </p:nvSpPr>
        <p:spPr>
          <a:xfrm>
            <a:off x="5580112" y="6381328"/>
            <a:ext cx="3086100" cy="365125"/>
          </a:xfrm>
          <a:prstGeom prst="rect">
            <a:avLst/>
          </a:prstGeom>
        </p:spPr>
        <p:txBody>
          <a:bodyPr/>
          <a:lstStyle/>
          <a:p>
            <a:r>
              <a:rPr kumimoji="1" lang="en-US" altLang="ja-JP"/>
              <a:t>D. Anzai and S. Asano (Nagoya Inst. Technol.)</a:t>
            </a:r>
            <a:endParaRPr kumimoji="1" lang="ja-JP" altLang="en-US"/>
          </a:p>
        </p:txBody>
      </p:sp>
      <p:sp>
        <p:nvSpPr>
          <p:cNvPr id="4" name="スライド番号プレースホルダー 3">
            <a:extLst>
              <a:ext uri="{FF2B5EF4-FFF2-40B4-BE49-F238E27FC236}">
                <a16:creationId xmlns:a16="http://schemas.microsoft.com/office/drawing/2014/main" id="{605670A7-9057-534E-C3A8-6FFFE07FFC4B}"/>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a:t>
            </a:fld>
            <a:endParaRPr lang="en-US" altLang="ja-JP"/>
          </a:p>
        </p:txBody>
      </p:sp>
    </p:spTree>
    <p:extLst>
      <p:ext uri="{BB962C8B-B14F-4D97-AF65-F5344CB8AC3E}">
        <p14:creationId xmlns:p14="http://schemas.microsoft.com/office/powerpoint/2010/main" val="19512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FEABD9-9520-AE8A-CD54-C690DAAE101C}"/>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C61303E6-3547-F929-2BF6-EA70DBF0F29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B926D99D-4F75-254D-026A-F68E06DB2C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317119A2-1946-0331-2DF1-CD3CAD0D65C3}"/>
              </a:ext>
            </a:extLst>
          </p:cNvPr>
          <p:cNvSpPr>
            <a:spLocks noGrp="1"/>
          </p:cNvSpPr>
          <p:nvPr>
            <p:ph type="dt" sz="half" idx="10"/>
          </p:nvPr>
        </p:nvSpPr>
        <p:spPr/>
        <p:txBody>
          <a:bodyPr/>
          <a:lstStyle/>
          <a:p>
            <a:r>
              <a:rPr lang="en-US" altLang="ja-JP"/>
              <a:t>January 2023</a:t>
            </a:r>
            <a:endParaRPr lang="en-US" altLang="ja-JP" dirty="0"/>
          </a:p>
        </p:txBody>
      </p:sp>
      <p:sp>
        <p:nvSpPr>
          <p:cNvPr id="6" name="フッター プレースホルダー 5">
            <a:extLst>
              <a:ext uri="{FF2B5EF4-FFF2-40B4-BE49-F238E27FC236}">
                <a16:creationId xmlns:a16="http://schemas.microsoft.com/office/drawing/2014/main" id="{5F8074CF-BD96-7E08-AD28-30CA0F52D035}"/>
              </a:ext>
            </a:extLst>
          </p:cNvPr>
          <p:cNvSpPr>
            <a:spLocks noGrp="1"/>
          </p:cNvSpPr>
          <p:nvPr>
            <p:ph type="ftr" sz="quarter" idx="11"/>
          </p:nvPr>
        </p:nvSpPr>
        <p:spPr>
          <a:xfrm>
            <a:off x="5580112" y="6381328"/>
            <a:ext cx="3086100" cy="365125"/>
          </a:xfrm>
          <a:prstGeom prst="rect">
            <a:avLst/>
          </a:prstGeom>
        </p:spPr>
        <p:txBody>
          <a:bodyPr/>
          <a:lstStyle/>
          <a:p>
            <a:r>
              <a:rPr kumimoji="1" lang="en-US" altLang="ja-JP"/>
              <a:t>D. Anzai and S. Asano (Nagoya Inst. Technol.)</a:t>
            </a:r>
            <a:endParaRPr kumimoji="1" lang="ja-JP" altLang="en-US"/>
          </a:p>
        </p:txBody>
      </p:sp>
      <p:sp>
        <p:nvSpPr>
          <p:cNvPr id="7" name="スライド番号プレースホルダー 6">
            <a:extLst>
              <a:ext uri="{FF2B5EF4-FFF2-40B4-BE49-F238E27FC236}">
                <a16:creationId xmlns:a16="http://schemas.microsoft.com/office/drawing/2014/main" id="{15C9B1BB-76B6-4621-55B7-8507646E29F8}"/>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a:t>
            </a:fld>
            <a:endParaRPr lang="en-US" altLang="ja-JP"/>
          </a:p>
        </p:txBody>
      </p:sp>
    </p:spTree>
    <p:extLst>
      <p:ext uri="{BB962C8B-B14F-4D97-AF65-F5344CB8AC3E}">
        <p14:creationId xmlns:p14="http://schemas.microsoft.com/office/powerpoint/2010/main" val="29204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68C93-24E7-D4F9-DC45-9720BF5C5394}"/>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0DCF5437-3384-325D-E554-70563C53E9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97C3687E-617A-E929-5429-EFD44D134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A556E908-B59A-AA4C-55DA-452171B5B8CD}"/>
              </a:ext>
            </a:extLst>
          </p:cNvPr>
          <p:cNvSpPr>
            <a:spLocks noGrp="1"/>
          </p:cNvSpPr>
          <p:nvPr>
            <p:ph type="dt" sz="half" idx="10"/>
          </p:nvPr>
        </p:nvSpPr>
        <p:spPr/>
        <p:txBody>
          <a:bodyPr/>
          <a:lstStyle/>
          <a:p>
            <a:r>
              <a:rPr lang="en-US" altLang="ja-JP"/>
              <a:t>January 2023</a:t>
            </a:r>
            <a:endParaRPr lang="en-US" altLang="ja-JP" dirty="0"/>
          </a:p>
        </p:txBody>
      </p:sp>
      <p:sp>
        <p:nvSpPr>
          <p:cNvPr id="6" name="フッター プレースホルダー 5">
            <a:extLst>
              <a:ext uri="{FF2B5EF4-FFF2-40B4-BE49-F238E27FC236}">
                <a16:creationId xmlns:a16="http://schemas.microsoft.com/office/drawing/2014/main" id="{5137264C-A733-2F61-F872-A0707F1FED37}"/>
              </a:ext>
            </a:extLst>
          </p:cNvPr>
          <p:cNvSpPr>
            <a:spLocks noGrp="1"/>
          </p:cNvSpPr>
          <p:nvPr>
            <p:ph type="ftr" sz="quarter" idx="11"/>
          </p:nvPr>
        </p:nvSpPr>
        <p:spPr>
          <a:xfrm>
            <a:off x="5580112" y="6381328"/>
            <a:ext cx="3086100" cy="365125"/>
          </a:xfrm>
          <a:prstGeom prst="rect">
            <a:avLst/>
          </a:prstGeom>
        </p:spPr>
        <p:txBody>
          <a:bodyPr/>
          <a:lstStyle/>
          <a:p>
            <a:r>
              <a:rPr kumimoji="1" lang="en-US" altLang="ja-JP"/>
              <a:t>D. Anzai and S. Asano (Nagoya Inst. Technol.)</a:t>
            </a:r>
            <a:endParaRPr kumimoji="1" lang="ja-JP" altLang="en-US"/>
          </a:p>
        </p:txBody>
      </p:sp>
      <p:sp>
        <p:nvSpPr>
          <p:cNvPr id="7" name="スライド番号プレースホルダー 6">
            <a:extLst>
              <a:ext uri="{FF2B5EF4-FFF2-40B4-BE49-F238E27FC236}">
                <a16:creationId xmlns:a16="http://schemas.microsoft.com/office/drawing/2014/main" id="{99097199-A847-1703-0A33-A08C8BCA2382}"/>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a:t>
            </a:fld>
            <a:endParaRPr lang="en-US" altLang="ja-JP"/>
          </a:p>
        </p:txBody>
      </p:sp>
    </p:spTree>
    <p:extLst>
      <p:ext uri="{BB962C8B-B14F-4D97-AF65-F5344CB8AC3E}">
        <p14:creationId xmlns:p14="http://schemas.microsoft.com/office/powerpoint/2010/main" val="228249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9F4F17C-F0F9-A9E3-042C-A72B5145CB7D}"/>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918D6DDB-D02C-B91D-9BF2-C1A998A70A0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28" name="Rectangle 4">
            <a:extLst>
              <a:ext uri="{FF2B5EF4-FFF2-40B4-BE49-F238E27FC236}">
                <a16:creationId xmlns:a16="http://schemas.microsoft.com/office/drawing/2014/main" id="{29BF0529-34E4-541B-34B2-D9B342C2947F}"/>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January 2023</a:t>
            </a:r>
          </a:p>
        </p:txBody>
      </p:sp>
      <p:sp>
        <p:nvSpPr>
          <p:cNvPr id="1030" name="Rectangle 6">
            <a:extLst>
              <a:ext uri="{FF2B5EF4-FFF2-40B4-BE49-F238E27FC236}">
                <a16:creationId xmlns:a16="http://schemas.microsoft.com/office/drawing/2014/main" id="{DA3C8212-80C0-6688-3D73-021E5D970A22}"/>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34" charset="-128"/>
              </a:defRPr>
            </a:lvl1pPr>
          </a:lstStyle>
          <a:p>
            <a:r>
              <a:rPr lang="en-US" altLang="ja-JP"/>
              <a:t>Slide </a:t>
            </a:r>
            <a:fld id="{6B095015-3EB9-FD42-94F8-66C40C8C26E8}" type="slidenum">
              <a:rPr lang="en-US" altLang="ja-JP"/>
              <a:pPr/>
              <a:t>‹#›</a:t>
            </a:fld>
            <a:endParaRPr lang="en-US" altLang="ja-JP"/>
          </a:p>
        </p:txBody>
      </p:sp>
      <p:sp>
        <p:nvSpPr>
          <p:cNvPr id="1031" name="Rectangle 7">
            <a:extLst>
              <a:ext uri="{FF2B5EF4-FFF2-40B4-BE49-F238E27FC236}">
                <a16:creationId xmlns:a16="http://schemas.microsoft.com/office/drawing/2014/main" id="{E5DAA25E-4509-0F51-9763-5056D799C220}"/>
              </a:ext>
            </a:extLst>
          </p:cNvPr>
          <p:cNvSpPr>
            <a:spLocks noChangeArrowheads="1"/>
          </p:cNvSpPr>
          <p:nvPr/>
        </p:nvSpPr>
        <p:spPr bwMode="auto">
          <a:xfrm>
            <a:off x="3707904" y="394156"/>
            <a:ext cx="475029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altLang="ja-JP" sz="1400" b="1" dirty="0">
                <a:ea typeface="ＭＳ Ｐゴシック" panose="020B0600070205080204" pitchFamily="34" charset="-128"/>
              </a:rPr>
              <a:t>doc.: IEEE 802.15-23-0018-01-006a</a:t>
            </a:r>
          </a:p>
        </p:txBody>
      </p:sp>
      <p:sp>
        <p:nvSpPr>
          <p:cNvPr id="1032" name="Line 8">
            <a:extLst>
              <a:ext uri="{FF2B5EF4-FFF2-40B4-BE49-F238E27FC236}">
                <a16:creationId xmlns:a16="http://schemas.microsoft.com/office/drawing/2014/main" id="{A96C50B1-A169-4453-EA83-5E48AB79651D}"/>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3D52DB98-6B29-EB31-DAAA-71292B7AF673}"/>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dirty="0">
                <a:ea typeface="ＭＳ Ｐゴシック" panose="020B0600070205080204" pitchFamily="34" charset="-128"/>
              </a:rPr>
              <a:t>Submission</a:t>
            </a:r>
          </a:p>
        </p:txBody>
      </p:sp>
      <p:sp>
        <p:nvSpPr>
          <p:cNvPr id="1034" name="Line 10">
            <a:extLst>
              <a:ext uri="{FF2B5EF4-FFF2-40B4-BE49-F238E27FC236}">
                <a16:creationId xmlns:a16="http://schemas.microsoft.com/office/drawing/2014/main" id="{24E3E73D-B05D-83CA-29AE-051EC568FA02}"/>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 name="Rectangle 7">
            <a:extLst>
              <a:ext uri="{FF2B5EF4-FFF2-40B4-BE49-F238E27FC236}">
                <a16:creationId xmlns:a16="http://schemas.microsoft.com/office/drawing/2014/main" id="{EEEF763C-8F9F-7E8F-7920-31ACA311013B}"/>
              </a:ext>
            </a:extLst>
          </p:cNvPr>
          <p:cNvSpPr>
            <a:spLocks noChangeArrowheads="1"/>
          </p:cNvSpPr>
          <p:nvPr userDrawn="1"/>
        </p:nvSpPr>
        <p:spPr bwMode="auto">
          <a:xfrm>
            <a:off x="3059832" y="6484694"/>
            <a:ext cx="547037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altLang="ja-JP" sz="1200" b="0" dirty="0">
                <a:ea typeface="ＭＳ Ｐゴシック" panose="020B0600070205080204" pitchFamily="34" charset="-128"/>
              </a:rPr>
              <a:t>D. </a:t>
            </a:r>
            <a:r>
              <a:rPr lang="en-US" altLang="ja-JP" sz="1200" b="0" dirty="0" err="1">
                <a:ea typeface="ＭＳ Ｐゴシック" panose="020B0600070205080204" pitchFamily="34" charset="-128"/>
              </a:rPr>
              <a:t>Anzai</a:t>
            </a:r>
            <a:r>
              <a:rPr lang="en-US" altLang="ja-JP" sz="1200" b="0" dirty="0">
                <a:ea typeface="ＭＳ Ｐゴシック" panose="020B0600070205080204" pitchFamily="34" charset="-128"/>
              </a:rPr>
              <a:t> and S. Asano (Nagoya Inst. Technol.)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0.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2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25.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25.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0.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25.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991BFA5-556D-C284-46B3-99606E672097}"/>
              </a:ext>
            </a:extLst>
          </p:cNvPr>
          <p:cNvSpPr>
            <a:spLocks noGrp="1"/>
          </p:cNvSpPr>
          <p:nvPr>
            <p:ph type="dt" sz="half" idx="10"/>
          </p:nvPr>
        </p:nvSpPr>
        <p:spPr/>
        <p:txBody>
          <a:bodyPr/>
          <a:lstStyle/>
          <a:p>
            <a:r>
              <a:rPr lang="en-US" altLang="ja-JP" dirty="0"/>
              <a:t>January 2023</a:t>
            </a:r>
          </a:p>
        </p:txBody>
      </p:sp>
      <p:sp>
        <p:nvSpPr>
          <p:cNvPr id="4" name="スライド番号プレースホルダー 3">
            <a:extLst>
              <a:ext uri="{FF2B5EF4-FFF2-40B4-BE49-F238E27FC236}">
                <a16:creationId xmlns:a16="http://schemas.microsoft.com/office/drawing/2014/main" id="{022F361E-A0D1-ABF2-6CF9-76E021D2EBEC}"/>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1</a:t>
            </a:fld>
            <a:endParaRPr lang="en-US" altLang="ja-JP"/>
          </a:p>
        </p:txBody>
      </p:sp>
      <p:sp>
        <p:nvSpPr>
          <p:cNvPr id="5" name="Rectangle 3">
            <a:extLst>
              <a:ext uri="{FF2B5EF4-FFF2-40B4-BE49-F238E27FC236}">
                <a16:creationId xmlns:a16="http://schemas.microsoft.com/office/drawing/2014/main" id="{D0DFE1E8-2E5F-9180-FD68-D2584A496889}"/>
              </a:ext>
            </a:extLst>
          </p:cNvPr>
          <p:cNvSpPr>
            <a:spLocks noChangeArrowheads="1"/>
          </p:cNvSpPr>
          <p:nvPr/>
        </p:nvSpPr>
        <p:spPr bwMode="auto">
          <a:xfrm>
            <a:off x="152400" y="609600"/>
            <a:ext cx="8991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34" charset="-128"/>
              </a:rPr>
              <a:t>Project: IEEE P802.15 Working Group for Wireless Personal Area Networks (WPANs)</a:t>
            </a:r>
            <a:endParaRPr lang="en-US" altLang="ja-JP" sz="1600" b="1" dirty="0">
              <a:solidFill>
                <a:schemeClr val="tx2"/>
              </a:solidFill>
              <a:ea typeface="ＭＳ Ｐゴシック" panose="020B0600070205080204" pitchFamily="34" charset="-128"/>
            </a:endParaRPr>
          </a:p>
          <a:p>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Submission Title:</a:t>
            </a:r>
            <a:r>
              <a:rPr lang="en-US" altLang="ja-JP" sz="1600" dirty="0">
                <a:solidFill>
                  <a:schemeClr val="tx2"/>
                </a:solidFill>
                <a:ea typeface="ＭＳ Ｐゴシック" panose="020B0600070205080204" pitchFamily="34" charset="-128"/>
              </a:rPr>
              <a:t> Propagation Characteristics of UWB Communication Applications for Human BAN (HBAN) Use Cases</a:t>
            </a:r>
          </a:p>
          <a:p>
            <a:r>
              <a:rPr lang="en-US" altLang="ja-JP" sz="1600" b="1" dirty="0">
                <a:solidFill>
                  <a:schemeClr val="tx2"/>
                </a:solidFill>
                <a:ea typeface="ＭＳ Ｐゴシック" panose="020B0600070205080204" pitchFamily="34" charset="-128"/>
              </a:rPr>
              <a:t>Date Submitted: </a:t>
            </a:r>
            <a:r>
              <a:rPr lang="en-US" altLang="ja-JP" sz="1600" dirty="0">
                <a:solidFill>
                  <a:schemeClr val="tx2"/>
                </a:solidFill>
                <a:ea typeface="ＭＳ Ｐゴシック" panose="020B0600070205080204" pitchFamily="34" charset="-128"/>
              </a:rPr>
              <a:t>January 14th, 2023</a:t>
            </a:r>
          </a:p>
          <a:p>
            <a:r>
              <a:rPr lang="en-US" altLang="ja-JP" sz="1600" b="1" dirty="0">
                <a:solidFill>
                  <a:schemeClr val="tx2"/>
                </a:solidFill>
                <a:ea typeface="ＭＳ Ｐゴシック" panose="020B0600070205080204" pitchFamily="34" charset="-128"/>
              </a:rPr>
              <a:t>Source:</a:t>
            </a:r>
            <a:r>
              <a:rPr lang="en-US" altLang="ja-JP" sz="1600" dirty="0">
                <a:solidFill>
                  <a:schemeClr val="tx2"/>
                </a:solidFill>
                <a:ea typeface="ＭＳ Ｐゴシック" panose="020B0600070205080204" pitchFamily="34" charset="-128"/>
              </a:rPr>
              <a:t> Daisuke Anzai, Nagoya Institute of Technology</a:t>
            </a:r>
          </a:p>
          <a:p>
            <a:r>
              <a:rPr lang="en-US" altLang="ja-JP" sz="1600" dirty="0">
                <a:solidFill>
                  <a:schemeClr val="tx2"/>
                </a:solidFill>
                <a:ea typeface="ＭＳ Ｐゴシック" panose="020B0600070205080204" pitchFamily="34" charset="-128"/>
              </a:rPr>
              <a:t>Address </a:t>
            </a:r>
            <a:r>
              <a:rPr lang="en-US" altLang="ja-JP" sz="1600" dirty="0" err="1">
                <a:solidFill>
                  <a:schemeClr val="tx2"/>
                </a:solidFill>
                <a:ea typeface="ＭＳ Ｐゴシック" panose="020B0600070205080204" pitchFamily="34" charset="-128"/>
              </a:rPr>
              <a:t>Gokiso-cho</a:t>
            </a:r>
            <a:r>
              <a:rPr lang="en-US" altLang="ja-JP" sz="1600" dirty="0">
                <a:solidFill>
                  <a:schemeClr val="tx2"/>
                </a:solidFill>
                <a:ea typeface="ＭＳ Ｐゴシック" panose="020B0600070205080204" pitchFamily="34" charset="-128"/>
              </a:rPr>
              <a:t>, Showa-</a:t>
            </a:r>
            <a:r>
              <a:rPr lang="en-US" altLang="ja-JP" sz="1600" dirty="0" err="1">
                <a:solidFill>
                  <a:schemeClr val="tx2"/>
                </a:solidFill>
                <a:ea typeface="ＭＳ Ｐゴシック" panose="020B0600070205080204" pitchFamily="34" charset="-128"/>
              </a:rPr>
              <a:t>ku</a:t>
            </a:r>
            <a:r>
              <a:rPr lang="en-US" altLang="ja-JP" sz="1600" dirty="0">
                <a:solidFill>
                  <a:schemeClr val="tx2"/>
                </a:solidFill>
                <a:ea typeface="ＭＳ Ｐゴシック" panose="020B0600070205080204" pitchFamily="34" charset="-128"/>
              </a:rPr>
              <a:t>, Nagoya, 466-8555, Japan</a:t>
            </a:r>
          </a:p>
          <a:p>
            <a:r>
              <a:rPr lang="en-US" altLang="ja-JP" sz="1600" dirty="0">
                <a:solidFill>
                  <a:schemeClr val="tx2"/>
                </a:solidFill>
                <a:ea typeface="ＭＳ Ｐゴシック" panose="020B0600070205080204" pitchFamily="34" charset="-128"/>
              </a:rPr>
              <a:t>Voice: +81-52-735-5389, FAX: +81-52-735-5389, E-Mail: </a:t>
            </a:r>
            <a:r>
              <a:rPr lang="en-US" altLang="ja-JP" sz="1600" dirty="0" err="1">
                <a:solidFill>
                  <a:schemeClr val="tx2"/>
                </a:solidFill>
                <a:ea typeface="ＭＳ Ｐゴシック" panose="020B0600070205080204" pitchFamily="34" charset="-128"/>
              </a:rPr>
              <a:t>anzai@nitech.ac.jp</a:t>
            </a:r>
            <a:endParaRPr lang="en-US" altLang="ja-JP" sz="1600"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Re:</a:t>
            </a:r>
            <a:r>
              <a:rPr lang="en-US" altLang="ja-JP" sz="1600" dirty="0">
                <a:solidFill>
                  <a:schemeClr val="tx2"/>
                </a:solidFill>
                <a:ea typeface="ＭＳ Ｐゴシック" panose="020B0600070205080204" pitchFamily="34" charset="-128"/>
              </a:rPr>
              <a:t> In response to call for technical contributions</a:t>
            </a:r>
            <a:r>
              <a:rPr lang="en-US" altLang="ja-JP" dirty="0">
                <a:solidFill>
                  <a:schemeClr val="accent2"/>
                </a:solidFill>
                <a:ea typeface="ＭＳ Ｐゴシック" panose="020B0600070205080204" pitchFamily="34" charset="-128"/>
              </a:rPr>
              <a:t>	</a:t>
            </a:r>
            <a:endParaRPr lang="en-US" altLang="ja-JP"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Abstract:</a:t>
            </a:r>
            <a:r>
              <a:rPr lang="en-US" altLang="ja-JP" sz="1600" dirty="0">
                <a:solidFill>
                  <a:schemeClr val="tx2"/>
                </a:solidFill>
                <a:ea typeface="ＭＳ Ｐゴシック" panose="020B0600070205080204" pitchFamily="34" charset="-128"/>
              </a:rPr>
              <a:t>	This provides of fundamental propagation characteristics including path loss characteristics for UWB communication applications for BCI use case.</a:t>
            </a:r>
          </a:p>
          <a:p>
            <a:pPr>
              <a:spcBef>
                <a:spcPts val="600"/>
              </a:spcBef>
              <a:spcAft>
                <a:spcPts val="600"/>
              </a:spcAft>
            </a:pPr>
            <a:r>
              <a:rPr lang="en-US" altLang="ja-JP" sz="1600" b="1" dirty="0">
                <a:solidFill>
                  <a:schemeClr val="tx2"/>
                </a:solidFill>
                <a:ea typeface="ＭＳ Ｐゴシック" panose="020B0600070205080204" pitchFamily="34" charset="-128"/>
              </a:rPr>
              <a:t>Purpose: </a:t>
            </a:r>
            <a:r>
              <a:rPr lang="en-US" altLang="ja-JP" sz="1600" dirty="0">
                <a:solidFill>
                  <a:schemeClr val="tx2"/>
                </a:solidFill>
                <a:ea typeface="ＭＳ Ｐゴシック" panose="020B0600070205080204" pitchFamily="34" charset="-128"/>
              </a:rPr>
              <a:t>Material for discussion in P802.15.6a TG corresponding to comments in EC Meeting</a:t>
            </a:r>
          </a:p>
          <a:p>
            <a:r>
              <a:rPr lang="en-US" altLang="ja-JP" sz="1600" b="1" dirty="0">
                <a:solidFill>
                  <a:schemeClr val="tx2"/>
                </a:solidFill>
                <a:ea typeface="ＭＳ Ｐゴシック" panose="020B0600070205080204" pitchFamily="34" charset="-128"/>
              </a:rPr>
              <a:t>Notice:</a:t>
            </a:r>
            <a:r>
              <a:rPr lang="en-US" altLang="ja-JP" sz="1600" dirty="0">
                <a:solidFill>
                  <a:schemeClr val="tx2"/>
                </a:solidFill>
                <a:ea typeface="ＭＳ Ｐゴシック" panose="020B0600070205080204" pitchFamily="34"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34" charset="-128"/>
              </a:rPr>
              <a:t>Release:</a:t>
            </a:r>
            <a:r>
              <a:rPr lang="en-US" altLang="ja-JP" sz="1600" dirty="0">
                <a:solidFill>
                  <a:schemeClr val="tx2"/>
                </a:solidFill>
                <a:ea typeface="ＭＳ Ｐゴシック" panose="020B0600070205080204" pitchFamily="34"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28562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2A71BF-66D0-BB9B-F29B-B08CE691BF75}"/>
              </a:ext>
            </a:extLst>
          </p:cNvPr>
          <p:cNvSpPr>
            <a:spLocks noGrp="1"/>
          </p:cNvSpPr>
          <p:nvPr>
            <p:ph type="title"/>
          </p:nvPr>
        </p:nvSpPr>
        <p:spPr/>
        <p:txBody>
          <a:bodyPr/>
          <a:lstStyle/>
          <a:p>
            <a:r>
              <a:rPr kumimoji="1" lang="en-US" altLang="ja-JP" dirty="0"/>
              <a:t>Path loss characteristics (Sensor #22)</a:t>
            </a:r>
            <a:endParaRPr kumimoji="1" lang="ja-JP" altLang="en-US"/>
          </a:p>
        </p:txBody>
      </p:sp>
      <p:sp>
        <p:nvSpPr>
          <p:cNvPr id="6" name="スライド番号プレースホルダー 5">
            <a:extLst>
              <a:ext uri="{FF2B5EF4-FFF2-40B4-BE49-F238E27FC236}">
                <a16:creationId xmlns:a16="http://schemas.microsoft.com/office/drawing/2014/main" id="{84526F32-F872-2CFC-15FD-49597D9FF4FD}"/>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10</a:t>
            </a:fld>
            <a:endParaRPr lang="en-US" altLang="ja-JP"/>
          </a:p>
        </p:txBody>
      </p:sp>
      <p:pic>
        <p:nvPicPr>
          <p:cNvPr id="3" name="図 2">
            <a:extLst>
              <a:ext uri="{FF2B5EF4-FFF2-40B4-BE49-F238E27FC236}">
                <a16:creationId xmlns:a16="http://schemas.microsoft.com/office/drawing/2014/main" id="{8401B970-B5F1-BA69-7EF3-AC637FE886E5}"/>
              </a:ext>
            </a:extLst>
          </p:cNvPr>
          <p:cNvPicPr>
            <a:picLocks noChangeAspect="1"/>
          </p:cNvPicPr>
          <p:nvPr/>
        </p:nvPicPr>
        <p:blipFill>
          <a:blip r:embed="rId2"/>
          <a:stretch>
            <a:fillRect/>
          </a:stretch>
        </p:blipFill>
        <p:spPr>
          <a:xfrm>
            <a:off x="107504" y="2204864"/>
            <a:ext cx="8635818" cy="3312368"/>
          </a:xfrm>
          <a:prstGeom prst="rect">
            <a:avLst/>
          </a:prstGeom>
        </p:spPr>
      </p:pic>
      <p:sp>
        <p:nvSpPr>
          <p:cNvPr id="5" name="日付プレースホルダー 1">
            <a:extLst>
              <a:ext uri="{FF2B5EF4-FFF2-40B4-BE49-F238E27FC236}">
                <a16:creationId xmlns:a16="http://schemas.microsoft.com/office/drawing/2014/main" id="{21DDC9EE-834F-4BF8-57E6-887D2ACA27AF}"/>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2405497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BDACC2-B373-DA15-C8A4-DB17099D4742}"/>
              </a:ext>
            </a:extLst>
          </p:cNvPr>
          <p:cNvSpPr>
            <a:spLocks noGrp="1"/>
          </p:cNvSpPr>
          <p:nvPr>
            <p:ph type="title"/>
          </p:nvPr>
        </p:nvSpPr>
        <p:spPr/>
        <p:txBody>
          <a:bodyPr/>
          <a:lstStyle/>
          <a:p>
            <a:r>
              <a:rPr kumimoji="1" lang="en-US" altLang="ja-JP" sz="3200" dirty="0"/>
              <a:t>Distance characteristics (Human head, BCI)</a:t>
            </a:r>
            <a:endParaRPr kumimoji="1" lang="ja-JP" altLang="en-US" sz="3200"/>
          </a:p>
        </p:txBody>
      </p:sp>
      <p:sp>
        <p:nvSpPr>
          <p:cNvPr id="6" name="スライド番号プレースホルダー 5">
            <a:extLst>
              <a:ext uri="{FF2B5EF4-FFF2-40B4-BE49-F238E27FC236}">
                <a16:creationId xmlns:a16="http://schemas.microsoft.com/office/drawing/2014/main" id="{B02E9397-A5F4-364E-DF0A-DD728C9E190F}"/>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11</a:t>
            </a:fld>
            <a:endParaRPr lang="en-US" altLang="ja-JP"/>
          </a:p>
        </p:txBody>
      </p: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308EF496-6909-F1D7-F507-3016B964A678}"/>
                  </a:ext>
                </a:extLst>
              </p:cNvPr>
              <p:cNvSpPr txBox="1"/>
              <p:nvPr/>
            </p:nvSpPr>
            <p:spPr>
              <a:xfrm>
                <a:off x="5399129" y="2244659"/>
                <a:ext cx="3601617" cy="708720"/>
              </a:xfrm>
              <a:prstGeom prst="rect">
                <a:avLst/>
              </a:prstGeom>
              <a:noFill/>
            </p:spPr>
            <p:txBody>
              <a:bodyPr wrap="square" rtlCol="0">
                <a:spAutoFit/>
              </a:bodyPr>
              <a:lstStyle/>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kumimoji="1" lang="en-US" altLang="ja-JP" sz="1800" i="1" smtClean="0">
                              <a:solidFill>
                                <a:prstClr val="black"/>
                              </a:solidFill>
                              <a:latin typeface="Cambria Math" panose="02040503050406030204" pitchFamily="18" charset="0"/>
                            </a:rPr>
                          </m:ctrlPr>
                        </m:sSubPr>
                        <m:e>
                          <m:r>
                            <a:rPr kumimoji="1" lang="en-US" altLang="ja-JP" sz="1800" i="1" smtClean="0">
                              <a:solidFill>
                                <a:prstClr val="black"/>
                              </a:solidFill>
                              <a:latin typeface="Cambria Math" panose="02040503050406030204" pitchFamily="18" charset="0"/>
                            </a:rPr>
                            <m:t>𝑃𝐿</m:t>
                          </m:r>
                        </m:e>
                        <m:sub>
                          <m:r>
                            <m:rPr>
                              <m:sty m:val="p"/>
                            </m:rPr>
                            <a:rPr kumimoji="1" lang="en-US" altLang="ja-JP" sz="1800" smtClean="0">
                              <a:solidFill>
                                <a:prstClr val="black"/>
                              </a:solidFill>
                              <a:latin typeface="Cambria Math" panose="02040503050406030204" pitchFamily="18" charset="0"/>
                            </a:rPr>
                            <m:t>dB</m:t>
                          </m:r>
                        </m:sub>
                      </m:sSub>
                      <m:r>
                        <a:rPr kumimoji="1" lang="en-US" altLang="ja-JP" sz="1800" i="1" smtClean="0">
                          <a:solidFill>
                            <a:prstClr val="black"/>
                          </a:solidFill>
                          <a:latin typeface="Cambria Math" panose="02040503050406030204" pitchFamily="18" charset="0"/>
                        </a:rPr>
                        <m:t>=</m:t>
                      </m:r>
                      <m:sSub>
                        <m:sSubPr>
                          <m:ctrlPr>
                            <a:rPr kumimoji="1" lang="en-US" altLang="ja-JP" sz="1800" i="1">
                              <a:solidFill>
                                <a:prstClr val="black"/>
                              </a:solidFill>
                              <a:latin typeface="Cambria Math" panose="02040503050406030204" pitchFamily="18" charset="0"/>
                            </a:rPr>
                          </m:ctrlPr>
                        </m:sSubPr>
                        <m:e>
                          <m:r>
                            <a:rPr kumimoji="1" lang="en-US" altLang="ja-JP" sz="1800" i="1">
                              <a:solidFill>
                                <a:prstClr val="black"/>
                              </a:solidFill>
                              <a:latin typeface="Cambria Math" panose="02040503050406030204" pitchFamily="18" charset="0"/>
                            </a:rPr>
                            <m:t>𝑃𝐿</m:t>
                          </m:r>
                        </m:e>
                        <m:sub>
                          <m:r>
                            <a:rPr kumimoji="1" lang="en-US" altLang="ja-JP" sz="1800" i="1" smtClean="0">
                              <a:solidFill>
                                <a:prstClr val="black"/>
                              </a:solidFill>
                              <a:latin typeface="Cambria Math" panose="02040503050406030204" pitchFamily="18" charset="0"/>
                            </a:rPr>
                            <m:t>0,</m:t>
                          </m:r>
                          <m:r>
                            <m:rPr>
                              <m:sty m:val="p"/>
                            </m:rPr>
                            <a:rPr kumimoji="1" lang="en-US" altLang="ja-JP" sz="1800">
                              <a:solidFill>
                                <a:prstClr val="black"/>
                              </a:solidFill>
                              <a:latin typeface="Cambria Math" panose="02040503050406030204" pitchFamily="18" charset="0"/>
                            </a:rPr>
                            <m:t>dB</m:t>
                          </m:r>
                        </m:sub>
                      </m:sSub>
                      <m:r>
                        <a:rPr kumimoji="1" lang="en-US" altLang="ja-JP" sz="1800" i="1" smtClean="0">
                          <a:solidFill>
                            <a:prstClr val="black"/>
                          </a:solidFill>
                          <a:latin typeface="Cambria Math" panose="02040503050406030204" pitchFamily="18" charset="0"/>
                        </a:rPr>
                        <m:t>+10</m:t>
                      </m:r>
                      <m:r>
                        <a:rPr kumimoji="1" lang="en-US" altLang="ja-JP" sz="1800" i="1" smtClean="0">
                          <a:solidFill>
                            <a:prstClr val="black"/>
                          </a:solidFill>
                          <a:latin typeface="Cambria Math" panose="02040503050406030204" pitchFamily="18" charset="0"/>
                        </a:rPr>
                        <m:t>𝑛</m:t>
                      </m:r>
                      <m:func>
                        <m:funcPr>
                          <m:ctrlPr>
                            <a:rPr kumimoji="1" lang="en-US" altLang="ja-JP" sz="1800" i="1" smtClean="0">
                              <a:solidFill>
                                <a:prstClr val="black"/>
                              </a:solidFill>
                              <a:latin typeface="Cambria Math" panose="02040503050406030204" pitchFamily="18" charset="0"/>
                            </a:rPr>
                          </m:ctrlPr>
                        </m:funcPr>
                        <m:fName>
                          <m:sSub>
                            <m:sSubPr>
                              <m:ctrlPr>
                                <a:rPr kumimoji="1" lang="en-US" altLang="ja-JP" sz="1800" i="1" smtClean="0">
                                  <a:solidFill>
                                    <a:prstClr val="black"/>
                                  </a:solidFill>
                                  <a:latin typeface="Cambria Math" panose="02040503050406030204" pitchFamily="18" charset="0"/>
                                </a:rPr>
                              </m:ctrlPr>
                            </m:sSubPr>
                            <m:e>
                              <m:r>
                                <m:rPr>
                                  <m:sty m:val="p"/>
                                </m:rPr>
                                <a:rPr kumimoji="1" lang="en-US" altLang="ja-JP" sz="1800" smtClean="0">
                                  <a:solidFill>
                                    <a:prstClr val="black"/>
                                  </a:solidFill>
                                  <a:latin typeface="Cambria Math" panose="02040503050406030204" pitchFamily="18" charset="0"/>
                                </a:rPr>
                                <m:t>log</m:t>
                              </m:r>
                            </m:e>
                            <m:sub>
                              <m:r>
                                <a:rPr kumimoji="1" lang="en-US" altLang="ja-JP" sz="1800" i="1" smtClean="0">
                                  <a:solidFill>
                                    <a:prstClr val="black"/>
                                  </a:solidFill>
                                  <a:latin typeface="Cambria Math" panose="02040503050406030204" pitchFamily="18" charset="0"/>
                                </a:rPr>
                                <m:t>10</m:t>
                              </m:r>
                            </m:sub>
                          </m:sSub>
                        </m:fName>
                        <m:e>
                          <m:d>
                            <m:dPr>
                              <m:begChr m:val="["/>
                              <m:endChr m:val="]"/>
                              <m:ctrlPr>
                                <a:rPr kumimoji="1" lang="en-US" altLang="ja-JP" sz="1800" i="1" smtClean="0">
                                  <a:solidFill>
                                    <a:prstClr val="black"/>
                                  </a:solidFill>
                                  <a:latin typeface="Cambria Math" panose="02040503050406030204" pitchFamily="18" charset="0"/>
                                </a:rPr>
                              </m:ctrlPr>
                            </m:dPr>
                            <m:e>
                              <m:f>
                                <m:fPr>
                                  <m:ctrlPr>
                                    <a:rPr kumimoji="1" lang="en-US" altLang="ja-JP" sz="1800" i="1" smtClean="0">
                                      <a:solidFill>
                                        <a:prstClr val="black"/>
                                      </a:solidFill>
                                      <a:latin typeface="Cambria Math" panose="02040503050406030204" pitchFamily="18" charset="0"/>
                                    </a:rPr>
                                  </m:ctrlPr>
                                </m:fPr>
                                <m:num>
                                  <m:r>
                                    <a:rPr kumimoji="1" lang="en-US" altLang="ja-JP" sz="1800" i="1" smtClean="0">
                                      <a:solidFill>
                                        <a:prstClr val="black"/>
                                      </a:solidFill>
                                      <a:latin typeface="Cambria Math" panose="02040503050406030204" pitchFamily="18" charset="0"/>
                                    </a:rPr>
                                    <m:t>𝑑</m:t>
                                  </m:r>
                                </m:num>
                                <m:den>
                                  <m:sSub>
                                    <m:sSubPr>
                                      <m:ctrlPr>
                                        <a:rPr kumimoji="1" lang="en-US" altLang="ja-JP" sz="1800" i="1" smtClean="0">
                                          <a:solidFill>
                                            <a:prstClr val="black"/>
                                          </a:solidFill>
                                          <a:latin typeface="Cambria Math" panose="02040503050406030204" pitchFamily="18" charset="0"/>
                                        </a:rPr>
                                      </m:ctrlPr>
                                    </m:sSubPr>
                                    <m:e>
                                      <m:r>
                                        <a:rPr kumimoji="1" lang="en-US" altLang="ja-JP" sz="1800" i="1" smtClean="0">
                                          <a:solidFill>
                                            <a:prstClr val="black"/>
                                          </a:solidFill>
                                          <a:latin typeface="Cambria Math" panose="02040503050406030204" pitchFamily="18" charset="0"/>
                                        </a:rPr>
                                        <m:t>𝑑</m:t>
                                      </m:r>
                                    </m:e>
                                    <m:sub>
                                      <m:r>
                                        <a:rPr kumimoji="1" lang="en-US" altLang="ja-JP" sz="1800" i="1" smtClean="0">
                                          <a:solidFill>
                                            <a:prstClr val="black"/>
                                          </a:solidFill>
                                          <a:latin typeface="Cambria Math" panose="02040503050406030204" pitchFamily="18" charset="0"/>
                                        </a:rPr>
                                        <m:t>0</m:t>
                                      </m:r>
                                    </m:sub>
                                  </m:sSub>
                                </m:den>
                              </m:f>
                            </m:e>
                          </m:d>
                        </m:e>
                      </m:func>
                    </m:oMath>
                  </m:oMathPara>
                </a14:m>
                <a:endParaRPr kumimoji="1" lang="ja-JP" altLang="en-US" sz="1800" dirty="0">
                  <a:solidFill>
                    <a:prstClr val="black"/>
                  </a:solidFill>
                  <a:latin typeface="Times New Roman"/>
                  <a:ea typeface="ＭＳ Ｐゴシック" panose="020B0600070205080204" pitchFamily="34" charset="-128"/>
                </a:endParaRPr>
              </a:p>
            </p:txBody>
          </p:sp>
        </mc:Choice>
        <mc:Fallback xmlns="">
          <p:sp>
            <p:nvSpPr>
              <p:cNvPr id="12" name="テキスト ボックス 11">
                <a:extLst>
                  <a:ext uri="{FF2B5EF4-FFF2-40B4-BE49-F238E27FC236}">
                    <a16:creationId xmlns:a16="http://schemas.microsoft.com/office/drawing/2014/main" id="{308EF496-6909-F1D7-F507-3016B964A678}"/>
                  </a:ext>
                </a:extLst>
              </p:cNvPr>
              <p:cNvSpPr txBox="1">
                <a:spLocks noRot="1" noChangeAspect="1" noMove="1" noResize="1" noEditPoints="1" noAdjustHandles="1" noChangeArrowheads="1" noChangeShapeType="1" noTextEdit="1"/>
              </p:cNvSpPr>
              <p:nvPr/>
            </p:nvSpPr>
            <p:spPr>
              <a:xfrm>
                <a:off x="5399129" y="2244659"/>
                <a:ext cx="3601617" cy="708720"/>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A6B73379-C76E-9B77-F40B-02CE1FC641C2}"/>
                  </a:ext>
                </a:extLst>
              </p:cNvPr>
              <p:cNvSpPr txBox="1"/>
              <p:nvPr/>
            </p:nvSpPr>
            <p:spPr>
              <a:xfrm>
                <a:off x="7595415" y="4840398"/>
                <a:ext cx="1548585" cy="369332"/>
              </a:xfrm>
              <a:prstGeom prst="rect">
                <a:avLst/>
              </a:prstGeom>
              <a:noFill/>
            </p:spPr>
            <p:txBody>
              <a:bodyPr wrap="square" rtlCol="0">
                <a:spAutoFit/>
              </a:bodyPr>
              <a:lstStyle/>
              <a:p>
                <a:pPr defTabSz="457200" eaLnBrk="1" fontAlgn="auto" hangingPunct="1">
                  <a:spcBef>
                    <a:spcPts val="0"/>
                  </a:spcBef>
                  <a:spcAft>
                    <a:spcPts val="0"/>
                  </a:spcAft>
                </a:pPr>
                <a14:m>
                  <m:oMath xmlns:m="http://schemas.openxmlformats.org/officeDocument/2006/math">
                    <m:sSub>
                      <m:sSubPr>
                        <m:ctrlPr>
                          <a:rPr kumimoji="1" lang="en-US" altLang="ja-JP" sz="1800" b="0" i="1" smtClean="0">
                            <a:solidFill>
                              <a:prstClr val="black"/>
                            </a:solidFill>
                            <a:latin typeface="Cambria Math" panose="02040503050406030204" pitchFamily="18" charset="0"/>
                            <a:ea typeface="ＭＳ Ｐゴシック" panose="020B0600070205080204" pitchFamily="34" charset="-128"/>
                          </a:rPr>
                        </m:ctrlPr>
                      </m:sSubPr>
                      <m:e>
                        <m:r>
                          <a:rPr kumimoji="1" lang="en-US" altLang="ja-JP" sz="1800" b="0" i="1" smtClean="0">
                            <a:solidFill>
                              <a:prstClr val="black"/>
                            </a:solidFill>
                            <a:latin typeface="Cambria Math" panose="02040503050406030204" pitchFamily="18" charset="0"/>
                            <a:ea typeface="ＭＳ Ｐゴシック" panose="020B0600070205080204" pitchFamily="34" charset="-128"/>
                          </a:rPr>
                          <m:t>𝑑</m:t>
                        </m:r>
                      </m:e>
                      <m:sub>
                        <m:r>
                          <a:rPr kumimoji="1" lang="en-US" altLang="ja-JP" sz="1800" b="0" i="1" smtClean="0">
                            <a:solidFill>
                              <a:prstClr val="black"/>
                            </a:solidFill>
                            <a:latin typeface="Cambria Math" panose="02040503050406030204" pitchFamily="18" charset="0"/>
                            <a:ea typeface="ＭＳ Ｐゴシック" panose="020B0600070205080204" pitchFamily="34" charset="-128"/>
                          </a:rPr>
                          <m:t>0</m:t>
                        </m:r>
                      </m:sub>
                    </m:sSub>
                    <m:r>
                      <a:rPr kumimoji="1" lang="en-US" altLang="ja-JP" sz="1800" b="0" i="1" smtClean="0">
                        <a:solidFill>
                          <a:prstClr val="black"/>
                        </a:solidFill>
                        <a:latin typeface="Cambria Math" panose="02040503050406030204" pitchFamily="18" charset="0"/>
                        <a:ea typeface="ＭＳ Ｐゴシック" panose="020B0600070205080204" pitchFamily="34" charset="-128"/>
                      </a:rPr>
                      <m:t>=10</m:t>
                    </m:r>
                  </m:oMath>
                </a14:m>
                <a:r>
                  <a:rPr kumimoji="1" lang="en-US" altLang="ja-JP" sz="1800" dirty="0">
                    <a:solidFill>
                      <a:prstClr val="black"/>
                    </a:solidFill>
                    <a:latin typeface="Times New Roman"/>
                    <a:ea typeface="ＭＳ Ｐゴシック" panose="020B0600070205080204" pitchFamily="34" charset="-128"/>
                  </a:rPr>
                  <a:t> mm</a:t>
                </a:r>
                <a:endParaRPr kumimoji="1" lang="ja-JP" altLang="en-US" sz="1800" dirty="0">
                  <a:solidFill>
                    <a:prstClr val="black"/>
                  </a:solidFill>
                  <a:latin typeface="Times New Roman"/>
                  <a:ea typeface="ＭＳ Ｐゴシック" panose="020B0600070205080204" pitchFamily="34" charset="-128"/>
                </a:endParaRPr>
              </a:p>
            </p:txBody>
          </p:sp>
        </mc:Choice>
        <mc:Fallback xmlns="">
          <p:sp>
            <p:nvSpPr>
              <p:cNvPr id="14" name="テキスト ボックス 13">
                <a:extLst>
                  <a:ext uri="{FF2B5EF4-FFF2-40B4-BE49-F238E27FC236}">
                    <a16:creationId xmlns:a16="http://schemas.microsoft.com/office/drawing/2014/main" id="{A6B73379-C76E-9B77-F40B-02CE1FC641C2}"/>
                  </a:ext>
                </a:extLst>
              </p:cNvPr>
              <p:cNvSpPr txBox="1">
                <a:spLocks noRot="1" noChangeAspect="1" noMove="1" noResize="1" noEditPoints="1" noAdjustHandles="1" noChangeArrowheads="1" noChangeShapeType="1" noTextEdit="1"/>
              </p:cNvSpPr>
              <p:nvPr/>
            </p:nvSpPr>
            <p:spPr>
              <a:xfrm>
                <a:off x="7595415" y="4840398"/>
                <a:ext cx="1548585" cy="369332"/>
              </a:xfrm>
              <a:prstGeom prst="rect">
                <a:avLst/>
              </a:prstGeom>
              <a:blipFill>
                <a:blip r:embed="rId3"/>
                <a:stretch>
                  <a:fillRect t="-6667" b="-23333"/>
                </a:stretch>
              </a:blipFill>
            </p:spPr>
            <p:txBody>
              <a:bodyPr/>
              <a:lstStyle/>
              <a:p>
                <a:r>
                  <a:rPr lang="ja-JP" altLang="en-US">
                    <a:noFill/>
                  </a:rPr>
                  <a:t> </a:t>
                </a:r>
              </a:p>
            </p:txBody>
          </p:sp>
        </mc:Fallback>
      </mc:AlternateContent>
      <p:pic>
        <p:nvPicPr>
          <p:cNvPr id="3" name="図 2">
            <a:extLst>
              <a:ext uri="{FF2B5EF4-FFF2-40B4-BE49-F238E27FC236}">
                <a16:creationId xmlns:a16="http://schemas.microsoft.com/office/drawing/2014/main" id="{3EADE07C-3126-38C1-01AB-6217E08BBB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2392610"/>
            <a:ext cx="5306381" cy="3183829"/>
          </a:xfrm>
          <a:prstGeom prst="rect">
            <a:avLst/>
          </a:prstGeom>
        </p:spPr>
      </p:pic>
      <mc:AlternateContent xmlns:mc="http://schemas.openxmlformats.org/markup-compatibility/2006" xmlns:a14="http://schemas.microsoft.com/office/drawing/2010/main">
        <mc:Choice Requires="a14">
          <p:graphicFrame>
            <p:nvGraphicFramePr>
              <p:cNvPr id="7" name="表 6">
                <a:extLst>
                  <a:ext uri="{FF2B5EF4-FFF2-40B4-BE49-F238E27FC236}">
                    <a16:creationId xmlns:a16="http://schemas.microsoft.com/office/drawing/2014/main" id="{93767EB4-CEA7-B162-C80F-E031E244069A}"/>
                  </a:ext>
                </a:extLst>
              </p:cNvPr>
              <p:cNvGraphicFramePr>
                <a:graphicFrameLocks noGrp="1"/>
              </p:cNvGraphicFramePr>
              <p:nvPr>
                <p:extLst>
                  <p:ext uri="{D42A27DB-BD31-4B8C-83A1-F6EECF244321}">
                    <p14:modId xmlns:p14="http://schemas.microsoft.com/office/powerpoint/2010/main" val="441265069"/>
                  </p:ext>
                </p:extLst>
              </p:nvPr>
            </p:nvGraphicFramePr>
            <p:xfrm>
              <a:off x="5220072" y="3126027"/>
              <a:ext cx="3816423" cy="1716994"/>
            </p:xfrm>
            <a:graphic>
              <a:graphicData uri="http://schemas.openxmlformats.org/drawingml/2006/table">
                <a:tbl>
                  <a:tblPr/>
                  <a:tblGrid>
                    <a:gridCol w="1299925">
                      <a:extLst>
                        <a:ext uri="{9D8B030D-6E8A-4147-A177-3AD203B41FA5}">
                          <a16:colId xmlns:a16="http://schemas.microsoft.com/office/drawing/2014/main" val="3248908148"/>
                        </a:ext>
                      </a:extLst>
                    </a:gridCol>
                    <a:gridCol w="811907">
                      <a:extLst>
                        <a:ext uri="{9D8B030D-6E8A-4147-A177-3AD203B41FA5}">
                          <a16:colId xmlns:a16="http://schemas.microsoft.com/office/drawing/2014/main" val="3828101512"/>
                        </a:ext>
                      </a:extLst>
                    </a:gridCol>
                    <a:gridCol w="663755">
                      <a:extLst>
                        <a:ext uri="{9D8B030D-6E8A-4147-A177-3AD203B41FA5}">
                          <a16:colId xmlns:a16="http://schemas.microsoft.com/office/drawing/2014/main" val="2442230470"/>
                        </a:ext>
                      </a:extLst>
                    </a:gridCol>
                    <a:gridCol w="1040836">
                      <a:extLst>
                        <a:ext uri="{9D8B030D-6E8A-4147-A177-3AD203B41FA5}">
                          <a16:colId xmlns:a16="http://schemas.microsoft.com/office/drawing/2014/main" val="4047235252"/>
                        </a:ext>
                      </a:extLst>
                    </a:gridCol>
                  </a:tblGrid>
                  <a:tr h="327670">
                    <a:tc>
                      <a:txBody>
                        <a:bodyPr/>
                        <a:lstStyle/>
                        <a:p>
                          <a:pPr algn="ctr" fontAlgn="t"/>
                          <a:r>
                            <a:rPr lang="en-US" sz="1600" b="0" i="0" u="none" strike="noStrike" dirty="0">
                              <a:solidFill>
                                <a:srgbClr val="000000"/>
                              </a:solidFill>
                              <a:effectLst/>
                              <a:latin typeface="Times New Roman" panose="02020603050405020304" pitchFamily="18" charset="0"/>
                              <a:ea typeface="游ゴシック" panose="020B0400000000000000" pitchFamily="50" charset="-128"/>
                            </a:rPr>
                            <a:t>Directions</a:t>
                          </a:r>
                        </a:p>
                      </a:txBody>
                      <a:tcPr marL="20674" marR="20674" marT="20674"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PL</a:t>
                          </a:r>
                          <a:r>
                            <a:rPr lang="en-US" sz="1600" b="0" i="0" u="none" strike="noStrike" baseline="-50000" dirty="0">
                              <a:solidFill>
                                <a:srgbClr val="000000"/>
                              </a:solidFill>
                              <a:effectLst/>
                              <a:latin typeface="Times New Roman" panose="02020603050405020304" pitchFamily="18" charset="0"/>
                              <a:ea typeface="游ゴシック" panose="020B0400000000000000" pitchFamily="50" charset="-128"/>
                            </a:rPr>
                            <a:t>0</a:t>
                          </a:r>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p>
                      </a:txBody>
                      <a:tcPr marL="16539" marR="16539" marT="16539"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n</a:t>
                          </a:r>
                        </a:p>
                      </a:txBody>
                      <a:tcPr marL="16539" marR="16539" marT="16539"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14:m>
                            <m:oMath xmlns:m="http://schemas.openxmlformats.org/officeDocument/2006/math">
                              <m:sSub>
                                <m:sSubPr>
                                  <m:ctrlPr>
                                    <a:rPr lang="en-US" sz="1600" b="0" i="1" u="none" strike="noStrike" smtClean="0">
                                      <a:solidFill>
                                        <a:srgbClr val="000000"/>
                                      </a:solidFill>
                                      <a:effectLst/>
                                      <a:latin typeface="Cambria Math" panose="02040503050406030204" pitchFamily="18" charset="0"/>
                                      <a:ea typeface="游ゴシック" panose="020B0400000000000000" pitchFamily="50" charset="-128"/>
                                    </a:rPr>
                                  </m:ctrlPr>
                                </m:sSubPr>
                                <m:e>
                                  <m:r>
                                    <a:rPr lang="en-US" sz="1600" b="0" i="1" u="none" strike="noStrike" smtClean="0">
                                      <a:solidFill>
                                        <a:srgbClr val="000000"/>
                                      </a:solidFill>
                                      <a:effectLst/>
                                      <a:latin typeface="Cambria Math" panose="02040503050406030204" pitchFamily="18" charset="0"/>
                                      <a:ea typeface="游ゴシック" panose="020B0400000000000000" pitchFamily="50" charset="-128"/>
                                    </a:rPr>
                                    <m:t>𝜎</m:t>
                                  </m:r>
                                </m:e>
                                <m:sub>
                                  <m:r>
                                    <a:rPr lang="en-US" sz="1600" b="0" i="1" u="none" strike="noStrike" smtClean="0">
                                      <a:solidFill>
                                        <a:srgbClr val="000000"/>
                                      </a:solidFill>
                                      <a:effectLst/>
                                      <a:latin typeface="Cambria Math" panose="02040503050406030204" pitchFamily="18" charset="0"/>
                                      <a:ea typeface="游ゴシック" panose="020B0400000000000000" pitchFamily="50" charset="-128"/>
                                    </a:rPr>
                                    <m:t>𝑠</m:t>
                                  </m:r>
                                </m:sub>
                              </m:sSub>
                            </m:oMath>
                          </a14:m>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endParaRPr lang="en-US" sz="1600" b="0" i="1" u="none" strike="noStrike" dirty="0">
                            <a:solidFill>
                              <a:srgbClr val="000000"/>
                            </a:solidFill>
                            <a:effectLst/>
                            <a:latin typeface="Times New Roman" panose="02020603050405020304" pitchFamily="18" charset="0"/>
                            <a:ea typeface="游ゴシック" panose="020B0400000000000000" pitchFamily="50" charset="-128"/>
                          </a:endParaRPr>
                        </a:p>
                      </a:txBody>
                      <a:tcPr marL="20674" marR="20674" marT="20674"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8326398"/>
                      </a:ext>
                    </a:extLst>
                  </a:tr>
                  <a:tr h="475296">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x</a:t>
                          </a:r>
                        </a:p>
                      </a:txBody>
                      <a:tcPr marL="20674" marR="20674" marT="206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24.84</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3.84</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9.52</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252226"/>
                      </a:ext>
                    </a:extLst>
                  </a:tr>
                  <a:tr h="457014">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y</a:t>
                          </a:r>
                        </a:p>
                      </a:txBody>
                      <a:tcPr marL="20674" marR="20674" marT="20674"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3.78</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6.80</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7.27</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541568428"/>
                      </a:ext>
                    </a:extLst>
                  </a:tr>
                  <a:tr h="457014">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z</a:t>
                          </a:r>
                        </a:p>
                      </a:txBody>
                      <a:tcPr marL="20674" marR="20674" marT="206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3.73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6.03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9.31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0074038"/>
                      </a:ext>
                    </a:extLst>
                  </a:tr>
                </a:tbl>
              </a:graphicData>
            </a:graphic>
          </p:graphicFrame>
        </mc:Choice>
        <mc:Fallback xmlns="">
          <p:graphicFrame>
            <p:nvGraphicFramePr>
              <p:cNvPr id="7" name="表 6">
                <a:extLst>
                  <a:ext uri="{FF2B5EF4-FFF2-40B4-BE49-F238E27FC236}">
                    <a16:creationId xmlns:a16="http://schemas.microsoft.com/office/drawing/2014/main" id="{93767EB4-CEA7-B162-C80F-E031E244069A}"/>
                  </a:ext>
                </a:extLst>
              </p:cNvPr>
              <p:cNvGraphicFramePr>
                <a:graphicFrameLocks noGrp="1"/>
              </p:cNvGraphicFramePr>
              <p:nvPr>
                <p:extLst>
                  <p:ext uri="{D42A27DB-BD31-4B8C-83A1-F6EECF244321}">
                    <p14:modId xmlns:p14="http://schemas.microsoft.com/office/powerpoint/2010/main" val="441265069"/>
                  </p:ext>
                </p:extLst>
              </p:nvPr>
            </p:nvGraphicFramePr>
            <p:xfrm>
              <a:off x="5220072" y="3126027"/>
              <a:ext cx="3816423" cy="1716994"/>
            </p:xfrm>
            <a:graphic>
              <a:graphicData uri="http://schemas.openxmlformats.org/drawingml/2006/table">
                <a:tbl>
                  <a:tblPr/>
                  <a:tblGrid>
                    <a:gridCol w="1299925">
                      <a:extLst>
                        <a:ext uri="{9D8B030D-6E8A-4147-A177-3AD203B41FA5}">
                          <a16:colId xmlns:a16="http://schemas.microsoft.com/office/drawing/2014/main" val="3248908148"/>
                        </a:ext>
                      </a:extLst>
                    </a:gridCol>
                    <a:gridCol w="811907">
                      <a:extLst>
                        <a:ext uri="{9D8B030D-6E8A-4147-A177-3AD203B41FA5}">
                          <a16:colId xmlns:a16="http://schemas.microsoft.com/office/drawing/2014/main" val="3828101512"/>
                        </a:ext>
                      </a:extLst>
                    </a:gridCol>
                    <a:gridCol w="663755">
                      <a:extLst>
                        <a:ext uri="{9D8B030D-6E8A-4147-A177-3AD203B41FA5}">
                          <a16:colId xmlns:a16="http://schemas.microsoft.com/office/drawing/2014/main" val="2442230470"/>
                        </a:ext>
                      </a:extLst>
                    </a:gridCol>
                    <a:gridCol w="1040836">
                      <a:extLst>
                        <a:ext uri="{9D8B030D-6E8A-4147-A177-3AD203B41FA5}">
                          <a16:colId xmlns:a16="http://schemas.microsoft.com/office/drawing/2014/main" val="4047235252"/>
                        </a:ext>
                      </a:extLst>
                    </a:gridCol>
                  </a:tblGrid>
                  <a:tr h="327670">
                    <a:tc>
                      <a:txBody>
                        <a:bodyPr/>
                        <a:lstStyle/>
                        <a:p>
                          <a:pPr algn="ctr" fontAlgn="t"/>
                          <a:r>
                            <a:rPr lang="en-US" sz="1600" b="0" i="0" u="none" strike="noStrike" dirty="0">
                              <a:solidFill>
                                <a:srgbClr val="000000"/>
                              </a:solidFill>
                              <a:effectLst/>
                              <a:latin typeface="Times New Roman" panose="02020603050405020304" pitchFamily="18" charset="0"/>
                              <a:ea typeface="游ゴシック" panose="020B0400000000000000" pitchFamily="50" charset="-128"/>
                            </a:rPr>
                            <a:t>Directions</a:t>
                          </a:r>
                        </a:p>
                      </a:txBody>
                      <a:tcPr marL="20674" marR="20674" marT="20674"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PL</a:t>
                          </a:r>
                          <a:r>
                            <a:rPr lang="en-US" sz="1600" b="0" i="0" u="none" strike="noStrike" baseline="-50000" dirty="0">
                              <a:solidFill>
                                <a:srgbClr val="000000"/>
                              </a:solidFill>
                              <a:effectLst/>
                              <a:latin typeface="Times New Roman" panose="02020603050405020304" pitchFamily="18" charset="0"/>
                              <a:ea typeface="游ゴシック" panose="020B0400000000000000" pitchFamily="50" charset="-128"/>
                            </a:rPr>
                            <a:t>0</a:t>
                          </a:r>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p>
                      </a:txBody>
                      <a:tcPr marL="16539" marR="16539" marT="16539"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n</a:t>
                          </a:r>
                        </a:p>
                      </a:txBody>
                      <a:tcPr marL="16539" marR="16539" marT="16539"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endParaRPr lang="ja-JP"/>
                        </a:p>
                      </a:txBody>
                      <a:tcPr marL="20674" marR="20674" marT="20674"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blipFill>
                          <a:blip r:embed="rId5"/>
                          <a:stretch>
                            <a:fillRect l="-268293" t="-15385" r="-1220" b="-430769"/>
                          </a:stretch>
                        </a:blipFill>
                      </a:tcPr>
                    </a:tc>
                    <a:extLst>
                      <a:ext uri="{0D108BD9-81ED-4DB2-BD59-A6C34878D82A}">
                        <a16:rowId xmlns:a16="http://schemas.microsoft.com/office/drawing/2014/main" val="2608326398"/>
                      </a:ext>
                    </a:extLst>
                  </a:tr>
                  <a:tr h="475296">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x</a:t>
                          </a:r>
                        </a:p>
                      </a:txBody>
                      <a:tcPr marL="20674" marR="20674" marT="206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24.84</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3.84</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9.52</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252226"/>
                      </a:ext>
                    </a:extLst>
                  </a:tr>
                  <a:tr h="457014">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y</a:t>
                          </a:r>
                        </a:p>
                      </a:txBody>
                      <a:tcPr marL="20674" marR="20674" marT="20674"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3.78</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6.80</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7.27</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541568428"/>
                      </a:ext>
                    </a:extLst>
                  </a:tr>
                  <a:tr h="457014">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z</a:t>
                          </a:r>
                        </a:p>
                      </a:txBody>
                      <a:tcPr marL="20674" marR="20674" marT="206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3.73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6.03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9.31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0074038"/>
                      </a:ext>
                    </a:extLst>
                  </a:tr>
                </a:tbl>
              </a:graphicData>
            </a:graphic>
          </p:graphicFrame>
        </mc:Fallback>
      </mc:AlternateContent>
      <p:sp>
        <p:nvSpPr>
          <p:cNvPr id="5" name="日付プレースホルダー 1">
            <a:extLst>
              <a:ext uri="{FF2B5EF4-FFF2-40B4-BE49-F238E27FC236}">
                <a16:creationId xmlns:a16="http://schemas.microsoft.com/office/drawing/2014/main" id="{2C32D98F-C4D2-082A-18FB-E0CDADDD6027}"/>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1622766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8F8C076-B26F-9A7D-1BB1-64E0D1B32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1839" y="4149080"/>
            <a:ext cx="3776363" cy="2314800"/>
          </a:xfrm>
          <a:prstGeom prst="rect">
            <a:avLst/>
          </a:prstGeom>
        </p:spPr>
      </p:pic>
      <p:sp>
        <p:nvSpPr>
          <p:cNvPr id="2" name="タイトル 1">
            <a:extLst>
              <a:ext uri="{FF2B5EF4-FFF2-40B4-BE49-F238E27FC236}">
                <a16:creationId xmlns:a16="http://schemas.microsoft.com/office/drawing/2014/main" id="{3932262E-2397-965B-5D42-1B350511E5BE}"/>
              </a:ext>
            </a:extLst>
          </p:cNvPr>
          <p:cNvSpPr>
            <a:spLocks noGrp="1"/>
          </p:cNvSpPr>
          <p:nvPr>
            <p:ph type="title"/>
          </p:nvPr>
        </p:nvSpPr>
        <p:spPr/>
        <p:txBody>
          <a:bodyPr/>
          <a:lstStyle/>
          <a:p>
            <a:r>
              <a:rPr kumimoji="1" lang="en-US" altLang="ja-JP" dirty="0"/>
              <a:t>Log-normal </a:t>
            </a:r>
            <a:r>
              <a:rPr lang="en-US" altLang="ja-JP" dirty="0"/>
              <a:t>d</a:t>
            </a:r>
            <a:r>
              <a:rPr kumimoji="1" lang="en-US" altLang="ja-JP" dirty="0"/>
              <a:t>istribution</a:t>
            </a:r>
            <a:br>
              <a:rPr kumimoji="1" lang="en-US" altLang="ja-JP" dirty="0"/>
            </a:br>
            <a:r>
              <a:rPr kumimoji="1" lang="en-US" altLang="ja-JP" dirty="0"/>
              <a:t> (</a:t>
            </a:r>
            <a:r>
              <a:rPr lang="en-US" altLang="ja-JP" dirty="0"/>
              <a:t>H</a:t>
            </a:r>
            <a:r>
              <a:rPr kumimoji="1" lang="en-US" altLang="ja-JP" sz="3600" dirty="0"/>
              <a:t>uman head, BCI</a:t>
            </a:r>
            <a:r>
              <a:rPr kumimoji="1" lang="en-US" altLang="ja-JP" dirty="0"/>
              <a:t>)</a:t>
            </a:r>
            <a:endParaRPr kumimoji="1" lang="ja-JP" altLang="en-US"/>
          </a:p>
        </p:txBody>
      </p:sp>
      <p:sp>
        <p:nvSpPr>
          <p:cNvPr id="6" name="スライド番号プレースホルダー 5">
            <a:extLst>
              <a:ext uri="{FF2B5EF4-FFF2-40B4-BE49-F238E27FC236}">
                <a16:creationId xmlns:a16="http://schemas.microsoft.com/office/drawing/2014/main" id="{3E05F4FC-1DEC-82A2-7247-047CA04EE90C}"/>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12</a:t>
            </a:fld>
            <a:endParaRPr lang="en-US" altLang="ja-JP"/>
          </a:p>
        </p:txBody>
      </p:sp>
      <p:pic>
        <p:nvPicPr>
          <p:cNvPr id="8" name="図 7">
            <a:extLst>
              <a:ext uri="{FF2B5EF4-FFF2-40B4-BE49-F238E27FC236}">
                <a16:creationId xmlns:a16="http://schemas.microsoft.com/office/drawing/2014/main" id="{BFCF9BC5-8A91-ADE4-C534-4EB634F10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1844824"/>
            <a:ext cx="3776582" cy="2314933"/>
          </a:xfrm>
          <a:prstGeom prst="rect">
            <a:avLst/>
          </a:prstGeom>
        </p:spPr>
      </p:pic>
      <p:pic>
        <p:nvPicPr>
          <p:cNvPr id="9" name="図 8">
            <a:extLst>
              <a:ext uri="{FF2B5EF4-FFF2-40B4-BE49-F238E27FC236}">
                <a16:creationId xmlns:a16="http://schemas.microsoft.com/office/drawing/2014/main" id="{4E1BB822-0FA7-7D77-2FB2-CCF5133628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694" y="1844825"/>
            <a:ext cx="3772290" cy="2314933"/>
          </a:xfrm>
          <a:prstGeom prst="rect">
            <a:avLst/>
          </a:prstGeom>
        </p:spPr>
      </p:pic>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477689F9-5049-E8E8-C7FD-29BF5B46504A}"/>
                  </a:ext>
                </a:extLst>
              </p:cNvPr>
              <p:cNvSpPr txBox="1"/>
              <p:nvPr/>
            </p:nvSpPr>
            <p:spPr>
              <a:xfrm>
                <a:off x="3347864" y="1999873"/>
                <a:ext cx="872226" cy="276999"/>
              </a:xfrm>
              <a:prstGeom prst="rect">
                <a:avLst/>
              </a:prstGeom>
              <a:noFill/>
            </p:spPr>
            <p:txBody>
              <a:bodyPr wrap="none" rtlCol="0">
                <a:spAutoFit/>
              </a:bodyPr>
              <a:lstStyle/>
              <a:p>
                <a14:m>
                  <m:oMath xmlns:m="http://schemas.openxmlformats.org/officeDocument/2006/math">
                    <m:r>
                      <a:rPr kumimoji="1" lang="en-US" altLang="ja-JP" b="0" i="1" smtClean="0">
                        <a:latin typeface="Cambria Math" panose="02040503050406030204" pitchFamily="18" charset="0"/>
                      </a:rPr>
                      <m:t>𝑥</m:t>
                    </m:r>
                  </m:oMath>
                </a14:m>
                <a:r>
                  <a:rPr kumimoji="1" lang="en-US" altLang="ja-JP" dirty="0"/>
                  <a:t>-direction</a:t>
                </a:r>
                <a:endParaRPr kumimoji="1" lang="ja-JP" altLang="en-US"/>
              </a:p>
            </p:txBody>
          </p:sp>
        </mc:Choice>
        <mc:Fallback xmlns="">
          <p:sp>
            <p:nvSpPr>
              <p:cNvPr id="12" name="テキスト ボックス 11">
                <a:extLst>
                  <a:ext uri="{FF2B5EF4-FFF2-40B4-BE49-F238E27FC236}">
                    <a16:creationId xmlns:a16="http://schemas.microsoft.com/office/drawing/2014/main" id="{477689F9-5049-E8E8-C7FD-29BF5B46504A}"/>
                  </a:ext>
                </a:extLst>
              </p:cNvPr>
              <p:cNvSpPr txBox="1">
                <a:spLocks noRot="1" noChangeAspect="1" noMove="1" noResize="1" noEditPoints="1" noAdjustHandles="1" noChangeArrowheads="1" noChangeShapeType="1" noTextEdit="1"/>
              </p:cNvSpPr>
              <p:nvPr/>
            </p:nvSpPr>
            <p:spPr>
              <a:xfrm>
                <a:off x="3347864" y="1999873"/>
                <a:ext cx="872226" cy="276999"/>
              </a:xfrm>
              <a:prstGeom prst="rect">
                <a:avLst/>
              </a:prstGeom>
              <a:blipFill>
                <a:blip r:embed="rId5"/>
                <a:stretch>
                  <a:fillRect b="-173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4741D96D-B95A-8C53-DF2F-0189CCCB2EC1}"/>
                  </a:ext>
                </a:extLst>
              </p:cNvPr>
              <p:cNvSpPr txBox="1"/>
              <p:nvPr/>
            </p:nvSpPr>
            <p:spPr>
              <a:xfrm>
                <a:off x="7092280" y="1999872"/>
                <a:ext cx="862737" cy="276999"/>
              </a:xfrm>
              <a:prstGeom prst="rect">
                <a:avLst/>
              </a:prstGeom>
              <a:noFill/>
            </p:spPr>
            <p:txBody>
              <a:bodyPr wrap="none" rtlCol="0">
                <a:spAutoFit/>
              </a:bodyPr>
              <a:lstStyle/>
              <a:p>
                <a14:m>
                  <m:oMath xmlns:m="http://schemas.openxmlformats.org/officeDocument/2006/math">
                    <m:r>
                      <m:rPr>
                        <m:sty m:val="p"/>
                      </m:rPr>
                      <a:rPr kumimoji="1" lang="en-US" altLang="ja-JP" b="0" i="0" smtClean="0">
                        <a:latin typeface="Cambria Math" panose="02040503050406030204" pitchFamily="18" charset="0"/>
                      </a:rPr>
                      <m:t>y</m:t>
                    </m:r>
                  </m:oMath>
                </a14:m>
                <a:r>
                  <a:rPr kumimoji="1" lang="en-US" altLang="ja-JP" dirty="0"/>
                  <a:t>-direction</a:t>
                </a:r>
                <a:endParaRPr kumimoji="1" lang="ja-JP" altLang="en-US"/>
              </a:p>
            </p:txBody>
          </p:sp>
        </mc:Choice>
        <mc:Fallback xmlns="">
          <p:sp>
            <p:nvSpPr>
              <p:cNvPr id="13" name="テキスト ボックス 12">
                <a:extLst>
                  <a:ext uri="{FF2B5EF4-FFF2-40B4-BE49-F238E27FC236}">
                    <a16:creationId xmlns:a16="http://schemas.microsoft.com/office/drawing/2014/main" id="{4741D96D-B95A-8C53-DF2F-0189CCCB2EC1}"/>
                  </a:ext>
                </a:extLst>
              </p:cNvPr>
              <p:cNvSpPr txBox="1">
                <a:spLocks noRot="1" noChangeAspect="1" noMove="1" noResize="1" noEditPoints="1" noAdjustHandles="1" noChangeArrowheads="1" noChangeShapeType="1" noTextEdit="1"/>
              </p:cNvSpPr>
              <p:nvPr/>
            </p:nvSpPr>
            <p:spPr>
              <a:xfrm>
                <a:off x="7092280" y="1999872"/>
                <a:ext cx="862737" cy="276999"/>
              </a:xfrm>
              <a:prstGeom prst="rect">
                <a:avLst/>
              </a:prstGeom>
              <a:blipFill>
                <a:blip r:embed="rId6"/>
                <a:stretch>
                  <a:fillRect b="-173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E51CCDB4-EECF-B290-D5EF-603879EEF090}"/>
                  </a:ext>
                </a:extLst>
              </p:cNvPr>
              <p:cNvSpPr txBox="1"/>
              <p:nvPr/>
            </p:nvSpPr>
            <p:spPr>
              <a:xfrm>
                <a:off x="5220072" y="4304129"/>
                <a:ext cx="856325" cy="276999"/>
              </a:xfrm>
              <a:prstGeom prst="rect">
                <a:avLst/>
              </a:prstGeom>
              <a:noFill/>
            </p:spPr>
            <p:txBody>
              <a:bodyPr wrap="none" rtlCol="0">
                <a:spAutoFit/>
              </a:bodyPr>
              <a:lstStyle/>
              <a:p>
                <a14:m>
                  <m:oMath xmlns:m="http://schemas.openxmlformats.org/officeDocument/2006/math">
                    <m:r>
                      <m:rPr>
                        <m:sty m:val="p"/>
                      </m:rPr>
                      <a:rPr kumimoji="1" lang="en-US" altLang="ja-JP" b="0" i="0" smtClean="0">
                        <a:latin typeface="Cambria Math" panose="02040503050406030204" pitchFamily="18" charset="0"/>
                      </a:rPr>
                      <m:t>z</m:t>
                    </m:r>
                  </m:oMath>
                </a14:m>
                <a:r>
                  <a:rPr kumimoji="1" lang="en-US" altLang="ja-JP" dirty="0"/>
                  <a:t>-direction</a:t>
                </a:r>
                <a:endParaRPr kumimoji="1" lang="ja-JP" altLang="en-US"/>
              </a:p>
            </p:txBody>
          </p:sp>
        </mc:Choice>
        <mc:Fallback xmlns="">
          <p:sp>
            <p:nvSpPr>
              <p:cNvPr id="16" name="テキスト ボックス 15">
                <a:extLst>
                  <a:ext uri="{FF2B5EF4-FFF2-40B4-BE49-F238E27FC236}">
                    <a16:creationId xmlns:a16="http://schemas.microsoft.com/office/drawing/2014/main" id="{E51CCDB4-EECF-B290-D5EF-603879EEF090}"/>
                  </a:ext>
                </a:extLst>
              </p:cNvPr>
              <p:cNvSpPr txBox="1">
                <a:spLocks noRot="1" noChangeAspect="1" noMove="1" noResize="1" noEditPoints="1" noAdjustHandles="1" noChangeArrowheads="1" noChangeShapeType="1" noTextEdit="1"/>
              </p:cNvSpPr>
              <p:nvPr/>
            </p:nvSpPr>
            <p:spPr>
              <a:xfrm>
                <a:off x="5220072" y="4304129"/>
                <a:ext cx="856325" cy="276999"/>
              </a:xfrm>
              <a:prstGeom prst="rect">
                <a:avLst/>
              </a:prstGeom>
              <a:blipFill>
                <a:blip r:embed="rId7"/>
                <a:stretch>
                  <a:fillRect b="-17391"/>
                </a:stretch>
              </a:blipFill>
            </p:spPr>
            <p:txBody>
              <a:bodyPr/>
              <a:lstStyle/>
              <a:p>
                <a:r>
                  <a:rPr lang="ja-JP" altLang="en-US">
                    <a:noFill/>
                  </a:rPr>
                  <a:t> </a:t>
                </a:r>
              </a:p>
            </p:txBody>
          </p:sp>
        </mc:Fallback>
      </mc:AlternateContent>
      <p:sp>
        <p:nvSpPr>
          <p:cNvPr id="3" name="日付プレースホルダー 1">
            <a:extLst>
              <a:ext uri="{FF2B5EF4-FFF2-40B4-BE49-F238E27FC236}">
                <a16:creationId xmlns:a16="http://schemas.microsoft.com/office/drawing/2014/main" id="{2D8FCFF2-51EB-5224-6DED-2C1EEF153873}"/>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3855079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06DFDA-2152-9AA9-D226-0518D6B61F2A}"/>
              </a:ext>
            </a:extLst>
          </p:cNvPr>
          <p:cNvSpPr>
            <a:spLocks noGrp="1"/>
          </p:cNvSpPr>
          <p:nvPr>
            <p:ph type="title"/>
          </p:nvPr>
        </p:nvSpPr>
        <p:spPr/>
        <p:txBody>
          <a:bodyPr/>
          <a:lstStyle/>
          <a:p>
            <a:r>
              <a:rPr kumimoji="1" lang="en-US" altLang="ja-JP" dirty="0"/>
              <a:t>Power delay profile (Human head, BCI)</a:t>
            </a:r>
            <a:endParaRPr kumimoji="1" lang="ja-JP" altLang="en-US"/>
          </a:p>
        </p:txBody>
      </p:sp>
      <p:sp>
        <p:nvSpPr>
          <p:cNvPr id="6" name="スライド番号プレースホルダー 5">
            <a:extLst>
              <a:ext uri="{FF2B5EF4-FFF2-40B4-BE49-F238E27FC236}">
                <a16:creationId xmlns:a16="http://schemas.microsoft.com/office/drawing/2014/main" id="{6E2A5CB1-8DBD-2D11-4DCB-3F6155BE8973}"/>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13</a:t>
            </a:fld>
            <a:endParaRPr lang="en-US" altLang="ja-JP"/>
          </a:p>
        </p:txBody>
      </p:sp>
      <p:pic>
        <p:nvPicPr>
          <p:cNvPr id="7" name="図 6" descr="人の顔の絵&#10;&#10;低い精度で自動的に生成された説明">
            <a:extLst>
              <a:ext uri="{FF2B5EF4-FFF2-40B4-BE49-F238E27FC236}">
                <a16:creationId xmlns:a16="http://schemas.microsoft.com/office/drawing/2014/main" id="{87FDE334-0CB6-F420-A50B-73AA2A83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7091" y="2622715"/>
            <a:ext cx="2901139" cy="2510667"/>
          </a:xfrm>
          <a:prstGeom prst="rect">
            <a:avLst/>
          </a:prstGeom>
        </p:spPr>
      </p:pic>
      <p:pic>
        <p:nvPicPr>
          <p:cNvPr id="8" name="図 7">
            <a:extLst>
              <a:ext uri="{FF2B5EF4-FFF2-40B4-BE49-F238E27FC236}">
                <a16:creationId xmlns:a16="http://schemas.microsoft.com/office/drawing/2014/main" id="{6E653BC2-2AA9-59CF-31AF-9F3D2384B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24" y="2443708"/>
            <a:ext cx="5567660" cy="3340596"/>
          </a:xfrm>
          <a:prstGeom prst="rect">
            <a:avLst/>
          </a:prstGeom>
        </p:spPr>
      </p:pic>
      <p:sp>
        <p:nvSpPr>
          <p:cNvPr id="3" name="日付プレースホルダー 1">
            <a:extLst>
              <a:ext uri="{FF2B5EF4-FFF2-40B4-BE49-F238E27FC236}">
                <a16:creationId xmlns:a16="http://schemas.microsoft.com/office/drawing/2014/main" id="{5B6A4413-4344-B21C-EBCF-33CCCAFA6781}"/>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783109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C52B86-67E5-5352-C2CE-B8F5C3517677}"/>
              </a:ext>
            </a:extLst>
          </p:cNvPr>
          <p:cNvSpPr>
            <a:spLocks noGrp="1"/>
          </p:cNvSpPr>
          <p:nvPr>
            <p:ph type="title"/>
          </p:nvPr>
        </p:nvSpPr>
        <p:spPr/>
        <p:txBody>
          <a:bodyPr/>
          <a:lstStyle/>
          <a:p>
            <a:r>
              <a:rPr kumimoji="1" lang="en-US" altLang="ja-JP" dirty="0"/>
              <a:t>Simulation model (On-body model)</a:t>
            </a:r>
            <a:endParaRPr kumimoji="1" lang="ja-JP" altLang="en-US"/>
          </a:p>
        </p:txBody>
      </p:sp>
      <p:sp>
        <p:nvSpPr>
          <p:cNvPr id="6" name="スライド番号プレースホルダー 5">
            <a:extLst>
              <a:ext uri="{FF2B5EF4-FFF2-40B4-BE49-F238E27FC236}">
                <a16:creationId xmlns:a16="http://schemas.microsoft.com/office/drawing/2014/main" id="{8C5DBB9A-3CB0-9846-AC43-F0EEA5988E77}"/>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14</a:t>
            </a:fld>
            <a:endParaRPr lang="en-US" altLang="ja-JP"/>
          </a:p>
        </p:txBody>
      </p:sp>
      <p:pic>
        <p:nvPicPr>
          <p:cNvPr id="7" name="図 6" descr="テキスト&#10;&#10;低い精度で自動的に生成された説明">
            <a:extLst>
              <a:ext uri="{FF2B5EF4-FFF2-40B4-BE49-F238E27FC236}">
                <a16:creationId xmlns:a16="http://schemas.microsoft.com/office/drawing/2014/main" id="{3033C45A-B142-680B-B234-2A171E1F1C15}"/>
              </a:ext>
            </a:extLst>
          </p:cNvPr>
          <p:cNvPicPr>
            <a:picLocks noChangeAspect="1"/>
          </p:cNvPicPr>
          <p:nvPr/>
        </p:nvPicPr>
        <p:blipFill rotWithShape="1">
          <a:blip r:embed="rId2">
            <a:extLst>
              <a:ext uri="{28A0092B-C50C-407E-A947-70E740481C1C}">
                <a14:useLocalDpi xmlns:a14="http://schemas.microsoft.com/office/drawing/2010/main" val="0"/>
              </a:ext>
            </a:extLst>
          </a:blip>
          <a:srcRect l="12875"/>
          <a:stretch/>
        </p:blipFill>
        <p:spPr>
          <a:xfrm>
            <a:off x="2646004" y="1689338"/>
            <a:ext cx="3851991" cy="3748920"/>
          </a:xfrm>
          <a:prstGeom prst="rect">
            <a:avLst/>
          </a:prstGeom>
        </p:spPr>
      </p:pic>
      <p:sp>
        <p:nvSpPr>
          <p:cNvPr id="8" name="テキスト ボックス 7">
            <a:extLst>
              <a:ext uri="{FF2B5EF4-FFF2-40B4-BE49-F238E27FC236}">
                <a16:creationId xmlns:a16="http://schemas.microsoft.com/office/drawing/2014/main" id="{C9A8BE8B-EEEC-0D7F-29AA-8AAB52E44937}"/>
              </a:ext>
            </a:extLst>
          </p:cNvPr>
          <p:cNvSpPr txBox="1"/>
          <p:nvPr/>
        </p:nvSpPr>
        <p:spPr>
          <a:xfrm>
            <a:off x="828530" y="5602892"/>
            <a:ext cx="7639000" cy="707886"/>
          </a:xfrm>
          <a:prstGeom prst="rect">
            <a:avLst/>
          </a:prstGeom>
          <a:noFill/>
        </p:spPr>
        <p:txBody>
          <a:bodyPr wrap="square" rtlCol="0">
            <a:spAutoFit/>
          </a:bodyPr>
          <a:lstStyle/>
          <a:p>
            <a:pPr marL="342900" indent="-342900">
              <a:buFont typeface="Wingdings" pitchFamily="2" charset="2"/>
              <a:buChar char="ü"/>
            </a:pPr>
            <a:r>
              <a:rPr kumimoji="1" lang="en-US" altLang="ja-JP" sz="2000" dirty="0"/>
              <a:t>28 receivers were place on the body surface including head, arm, and chest </a:t>
            </a:r>
          </a:p>
        </p:txBody>
      </p:sp>
      <p:sp>
        <p:nvSpPr>
          <p:cNvPr id="3" name="日付プレースホルダー 1">
            <a:extLst>
              <a:ext uri="{FF2B5EF4-FFF2-40B4-BE49-F238E27FC236}">
                <a16:creationId xmlns:a16="http://schemas.microsoft.com/office/drawing/2014/main" id="{44A31827-D07F-D7DA-6A07-878251D37CF5}"/>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555474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0A7649-DCD1-EE20-0E05-A807F414A489}"/>
              </a:ext>
            </a:extLst>
          </p:cNvPr>
          <p:cNvSpPr>
            <a:spLocks noGrp="1"/>
          </p:cNvSpPr>
          <p:nvPr>
            <p:ph type="title"/>
          </p:nvPr>
        </p:nvSpPr>
        <p:spPr/>
        <p:txBody>
          <a:bodyPr/>
          <a:lstStyle/>
          <a:p>
            <a:r>
              <a:rPr kumimoji="1" lang="en-US" altLang="ja-JP" dirty="0"/>
              <a:t>Path loss characteristics (Sensor #7)</a:t>
            </a:r>
            <a:endParaRPr kumimoji="1" lang="ja-JP" altLang="en-US"/>
          </a:p>
        </p:txBody>
      </p:sp>
      <p:sp>
        <p:nvSpPr>
          <p:cNvPr id="6" name="スライド番号プレースホルダー 5">
            <a:extLst>
              <a:ext uri="{FF2B5EF4-FFF2-40B4-BE49-F238E27FC236}">
                <a16:creationId xmlns:a16="http://schemas.microsoft.com/office/drawing/2014/main" id="{561CA16F-03BC-DDD4-2D2D-EAF2B7D8B1A8}"/>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15</a:t>
            </a:fld>
            <a:endParaRPr lang="en-US" altLang="ja-JP"/>
          </a:p>
        </p:txBody>
      </p:sp>
      <p:pic>
        <p:nvPicPr>
          <p:cNvPr id="10" name="図 9">
            <a:extLst>
              <a:ext uri="{FF2B5EF4-FFF2-40B4-BE49-F238E27FC236}">
                <a16:creationId xmlns:a16="http://schemas.microsoft.com/office/drawing/2014/main" id="{2D506973-04B2-EEBC-594C-1E1B50376F56}"/>
              </a:ext>
            </a:extLst>
          </p:cNvPr>
          <p:cNvPicPr>
            <a:picLocks noChangeAspect="1"/>
          </p:cNvPicPr>
          <p:nvPr/>
        </p:nvPicPr>
        <p:blipFill>
          <a:blip r:embed="rId2"/>
          <a:stretch>
            <a:fillRect/>
          </a:stretch>
        </p:blipFill>
        <p:spPr>
          <a:xfrm>
            <a:off x="150608" y="2276872"/>
            <a:ext cx="8842784" cy="3289874"/>
          </a:xfrm>
          <a:prstGeom prst="rect">
            <a:avLst/>
          </a:prstGeom>
        </p:spPr>
      </p:pic>
      <p:sp>
        <p:nvSpPr>
          <p:cNvPr id="3" name="日付プレースホルダー 1">
            <a:extLst>
              <a:ext uri="{FF2B5EF4-FFF2-40B4-BE49-F238E27FC236}">
                <a16:creationId xmlns:a16="http://schemas.microsoft.com/office/drawing/2014/main" id="{2B1D02AD-AE9F-EFEA-AA73-BC726AB01063}"/>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4112325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98C434-5F93-8DC4-27B3-ECBFF9C49251}"/>
              </a:ext>
            </a:extLst>
          </p:cNvPr>
          <p:cNvSpPr>
            <a:spLocks noGrp="1"/>
          </p:cNvSpPr>
          <p:nvPr>
            <p:ph type="title"/>
          </p:nvPr>
        </p:nvSpPr>
        <p:spPr/>
        <p:txBody>
          <a:bodyPr/>
          <a:lstStyle/>
          <a:p>
            <a:r>
              <a:rPr kumimoji="1" lang="en-US" altLang="ja-JP" dirty="0"/>
              <a:t>Path</a:t>
            </a:r>
            <a:r>
              <a:rPr lang="en-US" altLang="ja-JP" dirty="0"/>
              <a:t> loss characteristics (Sensor #18) </a:t>
            </a:r>
            <a:endParaRPr kumimoji="1" lang="ja-JP" altLang="en-US"/>
          </a:p>
        </p:txBody>
      </p:sp>
      <p:sp>
        <p:nvSpPr>
          <p:cNvPr id="6" name="スライド番号プレースホルダー 5">
            <a:extLst>
              <a:ext uri="{FF2B5EF4-FFF2-40B4-BE49-F238E27FC236}">
                <a16:creationId xmlns:a16="http://schemas.microsoft.com/office/drawing/2014/main" id="{2488FE4F-CDEF-7FA7-614F-317E09BD4157}"/>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16</a:t>
            </a:fld>
            <a:endParaRPr lang="en-US" altLang="ja-JP"/>
          </a:p>
        </p:txBody>
      </p:sp>
      <p:pic>
        <p:nvPicPr>
          <p:cNvPr id="3" name="図 2">
            <a:extLst>
              <a:ext uri="{FF2B5EF4-FFF2-40B4-BE49-F238E27FC236}">
                <a16:creationId xmlns:a16="http://schemas.microsoft.com/office/drawing/2014/main" id="{BA9AEECF-0353-B505-B046-9872E9D32E0B}"/>
              </a:ext>
            </a:extLst>
          </p:cNvPr>
          <p:cNvPicPr>
            <a:picLocks noChangeAspect="1"/>
          </p:cNvPicPr>
          <p:nvPr/>
        </p:nvPicPr>
        <p:blipFill>
          <a:blip r:embed="rId2"/>
          <a:stretch>
            <a:fillRect/>
          </a:stretch>
        </p:blipFill>
        <p:spPr>
          <a:xfrm>
            <a:off x="0" y="2348880"/>
            <a:ext cx="8969989" cy="3337200"/>
          </a:xfrm>
          <a:prstGeom prst="rect">
            <a:avLst/>
          </a:prstGeom>
        </p:spPr>
      </p:pic>
      <p:sp>
        <p:nvSpPr>
          <p:cNvPr id="5" name="日付プレースホルダー 1">
            <a:extLst>
              <a:ext uri="{FF2B5EF4-FFF2-40B4-BE49-F238E27FC236}">
                <a16:creationId xmlns:a16="http://schemas.microsoft.com/office/drawing/2014/main" id="{601F5879-DE49-946F-30F8-CBDE6E8FE832}"/>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434312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98C434-5F93-8DC4-27B3-ECBFF9C49251}"/>
              </a:ext>
            </a:extLst>
          </p:cNvPr>
          <p:cNvSpPr>
            <a:spLocks noGrp="1"/>
          </p:cNvSpPr>
          <p:nvPr>
            <p:ph type="title"/>
          </p:nvPr>
        </p:nvSpPr>
        <p:spPr/>
        <p:txBody>
          <a:bodyPr/>
          <a:lstStyle/>
          <a:p>
            <a:r>
              <a:rPr kumimoji="1" lang="en-US" altLang="ja-JP" dirty="0"/>
              <a:t>Path</a:t>
            </a:r>
            <a:r>
              <a:rPr lang="en-US" altLang="ja-JP" dirty="0"/>
              <a:t> loss characteristics (Sensor #28) </a:t>
            </a:r>
            <a:endParaRPr kumimoji="1" lang="ja-JP" altLang="en-US"/>
          </a:p>
        </p:txBody>
      </p:sp>
      <p:sp>
        <p:nvSpPr>
          <p:cNvPr id="6" name="スライド番号プレースホルダー 5">
            <a:extLst>
              <a:ext uri="{FF2B5EF4-FFF2-40B4-BE49-F238E27FC236}">
                <a16:creationId xmlns:a16="http://schemas.microsoft.com/office/drawing/2014/main" id="{2488FE4F-CDEF-7FA7-614F-317E09BD4157}"/>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17</a:t>
            </a:fld>
            <a:endParaRPr lang="en-US" altLang="ja-JP"/>
          </a:p>
        </p:txBody>
      </p:sp>
      <p:pic>
        <p:nvPicPr>
          <p:cNvPr id="8" name="図 7">
            <a:extLst>
              <a:ext uri="{FF2B5EF4-FFF2-40B4-BE49-F238E27FC236}">
                <a16:creationId xmlns:a16="http://schemas.microsoft.com/office/drawing/2014/main" id="{F9E6F79D-8BB4-713E-3652-E61EAADB741D}"/>
              </a:ext>
            </a:extLst>
          </p:cNvPr>
          <p:cNvPicPr>
            <a:picLocks noChangeAspect="1"/>
          </p:cNvPicPr>
          <p:nvPr/>
        </p:nvPicPr>
        <p:blipFill>
          <a:blip r:embed="rId2"/>
          <a:stretch>
            <a:fillRect/>
          </a:stretch>
        </p:blipFill>
        <p:spPr>
          <a:xfrm>
            <a:off x="35092" y="2420888"/>
            <a:ext cx="8959676" cy="3333363"/>
          </a:xfrm>
          <a:prstGeom prst="rect">
            <a:avLst/>
          </a:prstGeom>
        </p:spPr>
      </p:pic>
      <p:sp>
        <p:nvSpPr>
          <p:cNvPr id="3" name="日付プレースホルダー 1">
            <a:extLst>
              <a:ext uri="{FF2B5EF4-FFF2-40B4-BE49-F238E27FC236}">
                <a16:creationId xmlns:a16="http://schemas.microsoft.com/office/drawing/2014/main" id="{546DEFFA-A6BA-9DC7-F460-46D2F0AA57AC}"/>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867645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870859-0C28-A582-46D2-1CB7F4349C57}"/>
              </a:ext>
            </a:extLst>
          </p:cNvPr>
          <p:cNvSpPr>
            <a:spLocks noGrp="1"/>
          </p:cNvSpPr>
          <p:nvPr>
            <p:ph type="title"/>
          </p:nvPr>
        </p:nvSpPr>
        <p:spPr/>
        <p:txBody>
          <a:bodyPr/>
          <a:lstStyle/>
          <a:p>
            <a:r>
              <a:rPr kumimoji="1" lang="en-US" altLang="ja-JP" dirty="0"/>
              <a:t>Distance characteristics (Arm, BCI)</a:t>
            </a:r>
            <a:endParaRPr kumimoji="1" lang="ja-JP" altLang="en-US"/>
          </a:p>
        </p:txBody>
      </p:sp>
      <p:sp>
        <p:nvSpPr>
          <p:cNvPr id="6" name="スライド番号プレースホルダー 5">
            <a:extLst>
              <a:ext uri="{FF2B5EF4-FFF2-40B4-BE49-F238E27FC236}">
                <a16:creationId xmlns:a16="http://schemas.microsoft.com/office/drawing/2014/main" id="{F486FD45-5309-66AB-48C5-BD918187A3FC}"/>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18</a:t>
            </a:fld>
            <a:endParaRPr lang="en-US" altLang="ja-JP"/>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1145E7D4-E42B-66CB-C23E-C173F510F48B}"/>
                  </a:ext>
                </a:extLst>
              </p:cNvPr>
              <p:cNvSpPr txBox="1"/>
              <p:nvPr/>
            </p:nvSpPr>
            <p:spPr>
              <a:xfrm>
                <a:off x="5095665" y="2164756"/>
                <a:ext cx="3601617" cy="708720"/>
              </a:xfrm>
              <a:prstGeom prst="rect">
                <a:avLst/>
              </a:prstGeom>
              <a:noFill/>
            </p:spPr>
            <p:txBody>
              <a:bodyPr wrap="square" rtlCol="0">
                <a:spAutoFit/>
              </a:bodyPr>
              <a:lstStyle/>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kumimoji="1" lang="en-US" altLang="ja-JP" sz="1800" i="1" smtClean="0">
                              <a:solidFill>
                                <a:prstClr val="black"/>
                              </a:solidFill>
                              <a:latin typeface="Cambria Math" panose="02040503050406030204" pitchFamily="18" charset="0"/>
                            </a:rPr>
                          </m:ctrlPr>
                        </m:sSubPr>
                        <m:e>
                          <m:r>
                            <a:rPr kumimoji="1" lang="en-US" altLang="ja-JP" sz="1800" i="1" smtClean="0">
                              <a:solidFill>
                                <a:prstClr val="black"/>
                              </a:solidFill>
                              <a:latin typeface="Cambria Math" panose="02040503050406030204" pitchFamily="18" charset="0"/>
                            </a:rPr>
                            <m:t>𝑃𝐿</m:t>
                          </m:r>
                        </m:e>
                        <m:sub>
                          <m:r>
                            <m:rPr>
                              <m:sty m:val="p"/>
                            </m:rPr>
                            <a:rPr kumimoji="1" lang="en-US" altLang="ja-JP" sz="1800" smtClean="0">
                              <a:solidFill>
                                <a:prstClr val="black"/>
                              </a:solidFill>
                              <a:latin typeface="Cambria Math" panose="02040503050406030204" pitchFamily="18" charset="0"/>
                            </a:rPr>
                            <m:t>dB</m:t>
                          </m:r>
                        </m:sub>
                      </m:sSub>
                      <m:r>
                        <a:rPr kumimoji="1" lang="en-US" altLang="ja-JP" sz="1800" i="1" smtClean="0">
                          <a:solidFill>
                            <a:prstClr val="black"/>
                          </a:solidFill>
                          <a:latin typeface="Cambria Math" panose="02040503050406030204" pitchFamily="18" charset="0"/>
                        </a:rPr>
                        <m:t>=</m:t>
                      </m:r>
                      <m:sSub>
                        <m:sSubPr>
                          <m:ctrlPr>
                            <a:rPr kumimoji="1" lang="en-US" altLang="ja-JP" sz="1800" i="1">
                              <a:solidFill>
                                <a:prstClr val="black"/>
                              </a:solidFill>
                              <a:latin typeface="Cambria Math" panose="02040503050406030204" pitchFamily="18" charset="0"/>
                            </a:rPr>
                          </m:ctrlPr>
                        </m:sSubPr>
                        <m:e>
                          <m:r>
                            <a:rPr kumimoji="1" lang="en-US" altLang="ja-JP" sz="1800" i="1">
                              <a:solidFill>
                                <a:prstClr val="black"/>
                              </a:solidFill>
                              <a:latin typeface="Cambria Math" panose="02040503050406030204" pitchFamily="18" charset="0"/>
                            </a:rPr>
                            <m:t>𝑃𝐿</m:t>
                          </m:r>
                        </m:e>
                        <m:sub>
                          <m:r>
                            <a:rPr kumimoji="1" lang="en-US" altLang="ja-JP" sz="1800" i="1" smtClean="0">
                              <a:solidFill>
                                <a:prstClr val="black"/>
                              </a:solidFill>
                              <a:latin typeface="Cambria Math" panose="02040503050406030204" pitchFamily="18" charset="0"/>
                            </a:rPr>
                            <m:t>0,</m:t>
                          </m:r>
                          <m:r>
                            <m:rPr>
                              <m:sty m:val="p"/>
                            </m:rPr>
                            <a:rPr kumimoji="1" lang="en-US" altLang="ja-JP" sz="1800">
                              <a:solidFill>
                                <a:prstClr val="black"/>
                              </a:solidFill>
                              <a:latin typeface="Cambria Math" panose="02040503050406030204" pitchFamily="18" charset="0"/>
                            </a:rPr>
                            <m:t>dB</m:t>
                          </m:r>
                        </m:sub>
                      </m:sSub>
                      <m:r>
                        <a:rPr kumimoji="1" lang="en-US" altLang="ja-JP" sz="1800" i="1" smtClean="0">
                          <a:solidFill>
                            <a:prstClr val="black"/>
                          </a:solidFill>
                          <a:latin typeface="Cambria Math" panose="02040503050406030204" pitchFamily="18" charset="0"/>
                        </a:rPr>
                        <m:t>+10</m:t>
                      </m:r>
                      <m:r>
                        <a:rPr kumimoji="1" lang="en-US" altLang="ja-JP" sz="1800" i="1" smtClean="0">
                          <a:solidFill>
                            <a:prstClr val="black"/>
                          </a:solidFill>
                          <a:latin typeface="Cambria Math" panose="02040503050406030204" pitchFamily="18" charset="0"/>
                        </a:rPr>
                        <m:t>𝑛</m:t>
                      </m:r>
                      <m:func>
                        <m:funcPr>
                          <m:ctrlPr>
                            <a:rPr kumimoji="1" lang="en-US" altLang="ja-JP" sz="1800" i="1" smtClean="0">
                              <a:solidFill>
                                <a:prstClr val="black"/>
                              </a:solidFill>
                              <a:latin typeface="Cambria Math" panose="02040503050406030204" pitchFamily="18" charset="0"/>
                            </a:rPr>
                          </m:ctrlPr>
                        </m:funcPr>
                        <m:fName>
                          <m:sSub>
                            <m:sSubPr>
                              <m:ctrlPr>
                                <a:rPr kumimoji="1" lang="en-US" altLang="ja-JP" sz="1800" i="1" smtClean="0">
                                  <a:solidFill>
                                    <a:prstClr val="black"/>
                                  </a:solidFill>
                                  <a:latin typeface="Cambria Math" panose="02040503050406030204" pitchFamily="18" charset="0"/>
                                </a:rPr>
                              </m:ctrlPr>
                            </m:sSubPr>
                            <m:e>
                              <m:r>
                                <m:rPr>
                                  <m:sty m:val="p"/>
                                </m:rPr>
                                <a:rPr kumimoji="1" lang="en-US" altLang="ja-JP" sz="1800" smtClean="0">
                                  <a:solidFill>
                                    <a:prstClr val="black"/>
                                  </a:solidFill>
                                  <a:latin typeface="Cambria Math" panose="02040503050406030204" pitchFamily="18" charset="0"/>
                                </a:rPr>
                                <m:t>log</m:t>
                              </m:r>
                            </m:e>
                            <m:sub>
                              <m:r>
                                <a:rPr kumimoji="1" lang="en-US" altLang="ja-JP" sz="1800" i="1" smtClean="0">
                                  <a:solidFill>
                                    <a:prstClr val="black"/>
                                  </a:solidFill>
                                  <a:latin typeface="Cambria Math" panose="02040503050406030204" pitchFamily="18" charset="0"/>
                                </a:rPr>
                                <m:t>10</m:t>
                              </m:r>
                            </m:sub>
                          </m:sSub>
                        </m:fName>
                        <m:e>
                          <m:d>
                            <m:dPr>
                              <m:begChr m:val="["/>
                              <m:endChr m:val="]"/>
                              <m:ctrlPr>
                                <a:rPr kumimoji="1" lang="en-US" altLang="ja-JP" sz="1800" i="1" smtClean="0">
                                  <a:solidFill>
                                    <a:prstClr val="black"/>
                                  </a:solidFill>
                                  <a:latin typeface="Cambria Math" panose="02040503050406030204" pitchFamily="18" charset="0"/>
                                </a:rPr>
                              </m:ctrlPr>
                            </m:dPr>
                            <m:e>
                              <m:f>
                                <m:fPr>
                                  <m:ctrlPr>
                                    <a:rPr kumimoji="1" lang="en-US" altLang="ja-JP" sz="1800" i="1" smtClean="0">
                                      <a:solidFill>
                                        <a:prstClr val="black"/>
                                      </a:solidFill>
                                      <a:latin typeface="Cambria Math" panose="02040503050406030204" pitchFamily="18" charset="0"/>
                                    </a:rPr>
                                  </m:ctrlPr>
                                </m:fPr>
                                <m:num>
                                  <m:r>
                                    <a:rPr kumimoji="1" lang="en-US" altLang="ja-JP" sz="1800" i="1" smtClean="0">
                                      <a:solidFill>
                                        <a:prstClr val="black"/>
                                      </a:solidFill>
                                      <a:latin typeface="Cambria Math" panose="02040503050406030204" pitchFamily="18" charset="0"/>
                                    </a:rPr>
                                    <m:t>𝑑</m:t>
                                  </m:r>
                                </m:num>
                                <m:den>
                                  <m:sSub>
                                    <m:sSubPr>
                                      <m:ctrlPr>
                                        <a:rPr kumimoji="1" lang="en-US" altLang="ja-JP" sz="1800" i="1" smtClean="0">
                                          <a:solidFill>
                                            <a:prstClr val="black"/>
                                          </a:solidFill>
                                          <a:latin typeface="Cambria Math" panose="02040503050406030204" pitchFamily="18" charset="0"/>
                                        </a:rPr>
                                      </m:ctrlPr>
                                    </m:sSubPr>
                                    <m:e>
                                      <m:r>
                                        <a:rPr kumimoji="1" lang="en-US" altLang="ja-JP" sz="1800" i="1" smtClean="0">
                                          <a:solidFill>
                                            <a:prstClr val="black"/>
                                          </a:solidFill>
                                          <a:latin typeface="Cambria Math" panose="02040503050406030204" pitchFamily="18" charset="0"/>
                                        </a:rPr>
                                        <m:t>𝑑</m:t>
                                      </m:r>
                                    </m:e>
                                    <m:sub>
                                      <m:r>
                                        <a:rPr kumimoji="1" lang="en-US" altLang="ja-JP" sz="1800" i="1" smtClean="0">
                                          <a:solidFill>
                                            <a:prstClr val="black"/>
                                          </a:solidFill>
                                          <a:latin typeface="Cambria Math" panose="02040503050406030204" pitchFamily="18" charset="0"/>
                                        </a:rPr>
                                        <m:t>0</m:t>
                                      </m:r>
                                    </m:sub>
                                  </m:sSub>
                                </m:den>
                              </m:f>
                            </m:e>
                          </m:d>
                        </m:e>
                      </m:func>
                    </m:oMath>
                  </m:oMathPara>
                </a14:m>
                <a:endParaRPr kumimoji="1" lang="ja-JP" altLang="en-US" sz="1800" dirty="0">
                  <a:solidFill>
                    <a:prstClr val="black"/>
                  </a:solidFill>
                  <a:latin typeface="Times New Roman"/>
                  <a:ea typeface="ＭＳ Ｐゴシック" panose="020B0600070205080204" pitchFamily="34" charset="-128"/>
                </a:endParaRPr>
              </a:p>
            </p:txBody>
          </p:sp>
        </mc:Choice>
        <mc:Fallback xmlns="">
          <p:sp>
            <p:nvSpPr>
              <p:cNvPr id="14" name="テキスト ボックス 13">
                <a:extLst>
                  <a:ext uri="{FF2B5EF4-FFF2-40B4-BE49-F238E27FC236}">
                    <a16:creationId xmlns:a16="http://schemas.microsoft.com/office/drawing/2014/main" id="{1145E7D4-E42B-66CB-C23E-C173F510F48B}"/>
                  </a:ext>
                </a:extLst>
              </p:cNvPr>
              <p:cNvSpPr txBox="1">
                <a:spLocks noRot="1" noChangeAspect="1" noMove="1" noResize="1" noEditPoints="1" noAdjustHandles="1" noChangeArrowheads="1" noChangeShapeType="1" noTextEdit="1"/>
              </p:cNvSpPr>
              <p:nvPr/>
            </p:nvSpPr>
            <p:spPr>
              <a:xfrm>
                <a:off x="5095665" y="2164756"/>
                <a:ext cx="3601617" cy="708720"/>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EC573751-4670-F6D4-66D4-2A1AF1C30784}"/>
                  </a:ext>
                </a:extLst>
              </p:cNvPr>
              <p:cNvSpPr txBox="1"/>
              <p:nvPr/>
            </p:nvSpPr>
            <p:spPr>
              <a:xfrm>
                <a:off x="7452320" y="4715852"/>
                <a:ext cx="1548585" cy="369332"/>
              </a:xfrm>
              <a:prstGeom prst="rect">
                <a:avLst/>
              </a:prstGeom>
              <a:noFill/>
            </p:spPr>
            <p:txBody>
              <a:bodyPr wrap="square" rtlCol="0">
                <a:spAutoFit/>
              </a:bodyPr>
              <a:lstStyle/>
              <a:p>
                <a:pPr defTabSz="457200" eaLnBrk="1" fontAlgn="auto" hangingPunct="1">
                  <a:spcBef>
                    <a:spcPts val="0"/>
                  </a:spcBef>
                  <a:spcAft>
                    <a:spcPts val="0"/>
                  </a:spcAft>
                </a:pPr>
                <a14:m>
                  <m:oMath xmlns:m="http://schemas.openxmlformats.org/officeDocument/2006/math">
                    <m:sSub>
                      <m:sSubPr>
                        <m:ctrlPr>
                          <a:rPr kumimoji="1" lang="en-US" altLang="ja-JP" sz="1800" b="0" i="1" smtClean="0">
                            <a:solidFill>
                              <a:prstClr val="black"/>
                            </a:solidFill>
                            <a:latin typeface="Cambria Math" panose="02040503050406030204" pitchFamily="18" charset="0"/>
                            <a:ea typeface="ＭＳ Ｐゴシック" panose="020B0600070205080204" pitchFamily="34" charset="-128"/>
                          </a:rPr>
                        </m:ctrlPr>
                      </m:sSubPr>
                      <m:e>
                        <m:r>
                          <a:rPr kumimoji="1" lang="en-US" altLang="ja-JP" sz="1800" b="0" i="1" smtClean="0">
                            <a:solidFill>
                              <a:prstClr val="black"/>
                            </a:solidFill>
                            <a:latin typeface="Cambria Math" panose="02040503050406030204" pitchFamily="18" charset="0"/>
                            <a:ea typeface="ＭＳ Ｐゴシック" panose="020B0600070205080204" pitchFamily="34" charset="-128"/>
                          </a:rPr>
                          <m:t>𝑑</m:t>
                        </m:r>
                      </m:e>
                      <m:sub>
                        <m:r>
                          <a:rPr kumimoji="1" lang="en-US" altLang="ja-JP" sz="1800" b="0" i="1" smtClean="0">
                            <a:solidFill>
                              <a:prstClr val="black"/>
                            </a:solidFill>
                            <a:latin typeface="Cambria Math" panose="02040503050406030204" pitchFamily="18" charset="0"/>
                            <a:ea typeface="ＭＳ Ｐゴシック" panose="020B0600070205080204" pitchFamily="34" charset="-128"/>
                          </a:rPr>
                          <m:t>0</m:t>
                        </m:r>
                      </m:sub>
                    </m:sSub>
                    <m:r>
                      <a:rPr kumimoji="1" lang="en-US" altLang="ja-JP" sz="1800" b="0" i="1" smtClean="0">
                        <a:solidFill>
                          <a:prstClr val="black"/>
                        </a:solidFill>
                        <a:latin typeface="Cambria Math" panose="02040503050406030204" pitchFamily="18" charset="0"/>
                        <a:ea typeface="ＭＳ Ｐゴシック" panose="020B0600070205080204" pitchFamily="34" charset="-128"/>
                      </a:rPr>
                      <m:t>=100</m:t>
                    </m:r>
                  </m:oMath>
                </a14:m>
                <a:r>
                  <a:rPr kumimoji="1" lang="en-US" altLang="ja-JP" sz="1800" dirty="0">
                    <a:solidFill>
                      <a:prstClr val="black"/>
                    </a:solidFill>
                    <a:latin typeface="Times New Roman"/>
                    <a:ea typeface="ＭＳ Ｐゴシック" panose="020B0600070205080204" pitchFamily="34" charset="-128"/>
                  </a:rPr>
                  <a:t> mm</a:t>
                </a:r>
                <a:endParaRPr kumimoji="1" lang="ja-JP" altLang="en-US" sz="1800" dirty="0">
                  <a:solidFill>
                    <a:prstClr val="black"/>
                  </a:solidFill>
                  <a:latin typeface="Times New Roman"/>
                  <a:ea typeface="ＭＳ Ｐゴシック" panose="020B0600070205080204" pitchFamily="34" charset="-128"/>
                </a:endParaRPr>
              </a:p>
            </p:txBody>
          </p:sp>
        </mc:Choice>
        <mc:Fallback xmlns="">
          <p:sp>
            <p:nvSpPr>
              <p:cNvPr id="15" name="テキスト ボックス 14">
                <a:extLst>
                  <a:ext uri="{FF2B5EF4-FFF2-40B4-BE49-F238E27FC236}">
                    <a16:creationId xmlns:a16="http://schemas.microsoft.com/office/drawing/2014/main" id="{EC573751-4670-F6D4-66D4-2A1AF1C30784}"/>
                  </a:ext>
                </a:extLst>
              </p:cNvPr>
              <p:cNvSpPr txBox="1">
                <a:spLocks noRot="1" noChangeAspect="1" noMove="1" noResize="1" noEditPoints="1" noAdjustHandles="1" noChangeArrowheads="1" noChangeShapeType="1" noTextEdit="1"/>
              </p:cNvSpPr>
              <p:nvPr/>
            </p:nvSpPr>
            <p:spPr>
              <a:xfrm>
                <a:off x="7452320" y="4715852"/>
                <a:ext cx="1548585" cy="369332"/>
              </a:xfrm>
              <a:prstGeom prst="rect">
                <a:avLst/>
              </a:prstGeom>
              <a:blipFill>
                <a:blip r:embed="rId4"/>
                <a:stretch>
                  <a:fillRect t="-6667" r="-813" b="-23333"/>
                </a:stretch>
              </a:blipFill>
            </p:spPr>
            <p:txBody>
              <a:bodyPr/>
              <a:lstStyle/>
              <a:p>
                <a:r>
                  <a:rPr lang="ja-JP" altLang="en-US">
                    <a:noFill/>
                  </a:rPr>
                  <a:t> </a:t>
                </a:r>
              </a:p>
            </p:txBody>
          </p:sp>
        </mc:Fallback>
      </mc:AlternateContent>
      <p:pic>
        <p:nvPicPr>
          <p:cNvPr id="3" name="図 2">
            <a:extLst>
              <a:ext uri="{FF2B5EF4-FFF2-40B4-BE49-F238E27FC236}">
                <a16:creationId xmlns:a16="http://schemas.microsoft.com/office/drawing/2014/main" id="{2555AD26-1B0C-0738-DCD1-51DCCD7C5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14471"/>
            <a:ext cx="4976052" cy="2985631"/>
          </a:xfrm>
          <a:prstGeom prst="rect">
            <a:avLst/>
          </a:prstGeom>
        </p:spPr>
      </p:pic>
      <mc:AlternateContent xmlns:mc="http://schemas.openxmlformats.org/markup-compatibility/2006" xmlns:a14="http://schemas.microsoft.com/office/drawing/2010/main">
        <mc:Choice Requires="a14">
          <p:graphicFrame>
            <p:nvGraphicFramePr>
              <p:cNvPr id="8" name="表 7">
                <a:extLst>
                  <a:ext uri="{FF2B5EF4-FFF2-40B4-BE49-F238E27FC236}">
                    <a16:creationId xmlns:a16="http://schemas.microsoft.com/office/drawing/2014/main" id="{C3AAF33B-3787-DC37-9A7D-976107DA50F0}"/>
                  </a:ext>
                </a:extLst>
              </p:cNvPr>
              <p:cNvGraphicFramePr>
                <a:graphicFrameLocks noGrp="1"/>
              </p:cNvGraphicFramePr>
              <p:nvPr>
                <p:extLst>
                  <p:ext uri="{D42A27DB-BD31-4B8C-83A1-F6EECF244321}">
                    <p14:modId xmlns:p14="http://schemas.microsoft.com/office/powerpoint/2010/main" val="577139689"/>
                  </p:ext>
                </p:extLst>
              </p:nvPr>
            </p:nvGraphicFramePr>
            <p:xfrm>
              <a:off x="5059763" y="2900048"/>
              <a:ext cx="3816423" cy="1716994"/>
            </p:xfrm>
            <a:graphic>
              <a:graphicData uri="http://schemas.openxmlformats.org/drawingml/2006/table">
                <a:tbl>
                  <a:tblPr/>
                  <a:tblGrid>
                    <a:gridCol w="1299925">
                      <a:extLst>
                        <a:ext uri="{9D8B030D-6E8A-4147-A177-3AD203B41FA5}">
                          <a16:colId xmlns:a16="http://schemas.microsoft.com/office/drawing/2014/main" val="3248908148"/>
                        </a:ext>
                      </a:extLst>
                    </a:gridCol>
                    <a:gridCol w="811907">
                      <a:extLst>
                        <a:ext uri="{9D8B030D-6E8A-4147-A177-3AD203B41FA5}">
                          <a16:colId xmlns:a16="http://schemas.microsoft.com/office/drawing/2014/main" val="3828101512"/>
                        </a:ext>
                      </a:extLst>
                    </a:gridCol>
                    <a:gridCol w="663755">
                      <a:extLst>
                        <a:ext uri="{9D8B030D-6E8A-4147-A177-3AD203B41FA5}">
                          <a16:colId xmlns:a16="http://schemas.microsoft.com/office/drawing/2014/main" val="2442230470"/>
                        </a:ext>
                      </a:extLst>
                    </a:gridCol>
                    <a:gridCol w="1040836">
                      <a:extLst>
                        <a:ext uri="{9D8B030D-6E8A-4147-A177-3AD203B41FA5}">
                          <a16:colId xmlns:a16="http://schemas.microsoft.com/office/drawing/2014/main" val="4047235252"/>
                        </a:ext>
                      </a:extLst>
                    </a:gridCol>
                  </a:tblGrid>
                  <a:tr h="327670">
                    <a:tc>
                      <a:txBody>
                        <a:bodyPr/>
                        <a:lstStyle/>
                        <a:p>
                          <a:pPr algn="ctr" fontAlgn="t"/>
                          <a:r>
                            <a:rPr lang="en-US" sz="1600" b="0" i="0" u="none" strike="noStrike" dirty="0">
                              <a:solidFill>
                                <a:srgbClr val="000000"/>
                              </a:solidFill>
                              <a:effectLst/>
                              <a:latin typeface="Times New Roman" panose="02020603050405020304" pitchFamily="18" charset="0"/>
                              <a:ea typeface="游ゴシック" panose="020B0400000000000000" pitchFamily="50" charset="-128"/>
                            </a:rPr>
                            <a:t>Directions</a:t>
                          </a:r>
                        </a:p>
                      </a:txBody>
                      <a:tcPr marL="20674" marR="20674" marT="20674"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PL</a:t>
                          </a:r>
                          <a:r>
                            <a:rPr lang="en-US" sz="1600" b="0" i="0" u="none" strike="noStrike" baseline="-50000" dirty="0">
                              <a:solidFill>
                                <a:srgbClr val="000000"/>
                              </a:solidFill>
                              <a:effectLst/>
                              <a:latin typeface="Times New Roman" panose="02020603050405020304" pitchFamily="18" charset="0"/>
                              <a:ea typeface="游ゴシック" panose="020B0400000000000000" pitchFamily="50" charset="-128"/>
                            </a:rPr>
                            <a:t>0</a:t>
                          </a:r>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p>
                      </a:txBody>
                      <a:tcPr marL="16539" marR="16539" marT="16539"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n</a:t>
                          </a:r>
                        </a:p>
                      </a:txBody>
                      <a:tcPr marL="16539" marR="16539" marT="16539"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14:m>
                            <m:oMath xmlns:m="http://schemas.openxmlformats.org/officeDocument/2006/math">
                              <m:sSub>
                                <m:sSubPr>
                                  <m:ctrlPr>
                                    <a:rPr lang="en-US" sz="1600" b="0" i="1" u="none" strike="noStrike" smtClean="0">
                                      <a:solidFill>
                                        <a:srgbClr val="000000"/>
                                      </a:solidFill>
                                      <a:effectLst/>
                                      <a:latin typeface="Cambria Math" panose="02040503050406030204" pitchFamily="18" charset="0"/>
                                      <a:ea typeface="游ゴシック" panose="020B0400000000000000" pitchFamily="50" charset="-128"/>
                                    </a:rPr>
                                  </m:ctrlPr>
                                </m:sSubPr>
                                <m:e>
                                  <m:r>
                                    <a:rPr lang="en-US" sz="1600" b="0" i="1" u="none" strike="noStrike" smtClean="0">
                                      <a:solidFill>
                                        <a:srgbClr val="000000"/>
                                      </a:solidFill>
                                      <a:effectLst/>
                                      <a:latin typeface="Cambria Math" panose="02040503050406030204" pitchFamily="18" charset="0"/>
                                      <a:ea typeface="游ゴシック" panose="020B0400000000000000" pitchFamily="50" charset="-128"/>
                                    </a:rPr>
                                    <m:t>𝜎</m:t>
                                  </m:r>
                                </m:e>
                                <m:sub>
                                  <m:r>
                                    <a:rPr lang="en-US" sz="1600" b="0" i="1" u="none" strike="noStrike" smtClean="0">
                                      <a:solidFill>
                                        <a:srgbClr val="000000"/>
                                      </a:solidFill>
                                      <a:effectLst/>
                                      <a:latin typeface="Cambria Math" panose="02040503050406030204" pitchFamily="18" charset="0"/>
                                      <a:ea typeface="游ゴシック" panose="020B0400000000000000" pitchFamily="50" charset="-128"/>
                                    </a:rPr>
                                    <m:t>𝑠</m:t>
                                  </m:r>
                                </m:sub>
                              </m:sSub>
                            </m:oMath>
                          </a14:m>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endParaRPr lang="en-US" sz="1600" b="0" i="1" u="none" strike="noStrike" dirty="0">
                            <a:solidFill>
                              <a:srgbClr val="000000"/>
                            </a:solidFill>
                            <a:effectLst/>
                            <a:latin typeface="Times New Roman" panose="02020603050405020304" pitchFamily="18" charset="0"/>
                            <a:ea typeface="游ゴシック" panose="020B0400000000000000" pitchFamily="50" charset="-128"/>
                          </a:endParaRPr>
                        </a:p>
                      </a:txBody>
                      <a:tcPr marL="20674" marR="20674" marT="20674"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8326398"/>
                      </a:ext>
                    </a:extLst>
                  </a:tr>
                  <a:tr h="475296">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x</a:t>
                          </a:r>
                        </a:p>
                      </a:txBody>
                      <a:tcPr marL="20674" marR="20674" marT="206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23.70</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9.76</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0.74</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252226"/>
                      </a:ext>
                    </a:extLst>
                  </a:tr>
                  <a:tr h="457014">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y</a:t>
                          </a:r>
                        </a:p>
                      </a:txBody>
                      <a:tcPr marL="20674" marR="20674" marT="20674"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102.62</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0.57</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8.15</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541568428"/>
                      </a:ext>
                    </a:extLst>
                  </a:tr>
                  <a:tr h="457014">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z</a:t>
                          </a:r>
                        </a:p>
                      </a:txBody>
                      <a:tcPr marL="20674" marR="20674" marT="206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104.27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0.59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4.98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0074038"/>
                      </a:ext>
                    </a:extLst>
                  </a:tr>
                </a:tbl>
              </a:graphicData>
            </a:graphic>
          </p:graphicFrame>
        </mc:Choice>
        <mc:Fallback xmlns="">
          <p:graphicFrame>
            <p:nvGraphicFramePr>
              <p:cNvPr id="8" name="表 7">
                <a:extLst>
                  <a:ext uri="{FF2B5EF4-FFF2-40B4-BE49-F238E27FC236}">
                    <a16:creationId xmlns:a16="http://schemas.microsoft.com/office/drawing/2014/main" id="{C3AAF33B-3787-DC37-9A7D-976107DA50F0}"/>
                  </a:ext>
                </a:extLst>
              </p:cNvPr>
              <p:cNvGraphicFramePr>
                <a:graphicFrameLocks noGrp="1"/>
              </p:cNvGraphicFramePr>
              <p:nvPr>
                <p:extLst>
                  <p:ext uri="{D42A27DB-BD31-4B8C-83A1-F6EECF244321}">
                    <p14:modId xmlns:p14="http://schemas.microsoft.com/office/powerpoint/2010/main" val="577139689"/>
                  </p:ext>
                </p:extLst>
              </p:nvPr>
            </p:nvGraphicFramePr>
            <p:xfrm>
              <a:off x="5059763" y="2900048"/>
              <a:ext cx="3816423" cy="1716994"/>
            </p:xfrm>
            <a:graphic>
              <a:graphicData uri="http://schemas.openxmlformats.org/drawingml/2006/table">
                <a:tbl>
                  <a:tblPr/>
                  <a:tblGrid>
                    <a:gridCol w="1299925">
                      <a:extLst>
                        <a:ext uri="{9D8B030D-6E8A-4147-A177-3AD203B41FA5}">
                          <a16:colId xmlns:a16="http://schemas.microsoft.com/office/drawing/2014/main" val="3248908148"/>
                        </a:ext>
                      </a:extLst>
                    </a:gridCol>
                    <a:gridCol w="811907">
                      <a:extLst>
                        <a:ext uri="{9D8B030D-6E8A-4147-A177-3AD203B41FA5}">
                          <a16:colId xmlns:a16="http://schemas.microsoft.com/office/drawing/2014/main" val="3828101512"/>
                        </a:ext>
                      </a:extLst>
                    </a:gridCol>
                    <a:gridCol w="663755">
                      <a:extLst>
                        <a:ext uri="{9D8B030D-6E8A-4147-A177-3AD203B41FA5}">
                          <a16:colId xmlns:a16="http://schemas.microsoft.com/office/drawing/2014/main" val="2442230470"/>
                        </a:ext>
                      </a:extLst>
                    </a:gridCol>
                    <a:gridCol w="1040836">
                      <a:extLst>
                        <a:ext uri="{9D8B030D-6E8A-4147-A177-3AD203B41FA5}">
                          <a16:colId xmlns:a16="http://schemas.microsoft.com/office/drawing/2014/main" val="4047235252"/>
                        </a:ext>
                      </a:extLst>
                    </a:gridCol>
                  </a:tblGrid>
                  <a:tr h="327670">
                    <a:tc>
                      <a:txBody>
                        <a:bodyPr/>
                        <a:lstStyle/>
                        <a:p>
                          <a:pPr algn="ctr" fontAlgn="t"/>
                          <a:r>
                            <a:rPr lang="en-US" sz="1600" b="0" i="0" u="none" strike="noStrike" dirty="0">
                              <a:solidFill>
                                <a:srgbClr val="000000"/>
                              </a:solidFill>
                              <a:effectLst/>
                              <a:latin typeface="Times New Roman" panose="02020603050405020304" pitchFamily="18" charset="0"/>
                              <a:ea typeface="游ゴシック" panose="020B0400000000000000" pitchFamily="50" charset="-128"/>
                            </a:rPr>
                            <a:t>Directions</a:t>
                          </a:r>
                        </a:p>
                      </a:txBody>
                      <a:tcPr marL="20674" marR="20674" marT="20674"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PL</a:t>
                          </a:r>
                          <a:r>
                            <a:rPr lang="en-US" sz="1600" b="0" i="0" u="none" strike="noStrike" baseline="-50000" dirty="0">
                              <a:solidFill>
                                <a:srgbClr val="000000"/>
                              </a:solidFill>
                              <a:effectLst/>
                              <a:latin typeface="Times New Roman" panose="02020603050405020304" pitchFamily="18" charset="0"/>
                              <a:ea typeface="游ゴシック" panose="020B0400000000000000" pitchFamily="50" charset="-128"/>
                            </a:rPr>
                            <a:t>0</a:t>
                          </a:r>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p>
                      </a:txBody>
                      <a:tcPr marL="16539" marR="16539" marT="16539"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n</a:t>
                          </a:r>
                        </a:p>
                      </a:txBody>
                      <a:tcPr marL="16539" marR="16539" marT="16539"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endParaRPr lang="ja-JP"/>
                        </a:p>
                      </a:txBody>
                      <a:tcPr marL="20674" marR="20674" marT="20674"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blipFill>
                          <a:blip r:embed="rId6"/>
                          <a:stretch>
                            <a:fillRect l="-267073" t="-15385" r="-2439" b="-430769"/>
                          </a:stretch>
                        </a:blipFill>
                      </a:tcPr>
                    </a:tc>
                    <a:extLst>
                      <a:ext uri="{0D108BD9-81ED-4DB2-BD59-A6C34878D82A}">
                        <a16:rowId xmlns:a16="http://schemas.microsoft.com/office/drawing/2014/main" val="2608326398"/>
                      </a:ext>
                    </a:extLst>
                  </a:tr>
                  <a:tr h="475296">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x</a:t>
                          </a:r>
                        </a:p>
                      </a:txBody>
                      <a:tcPr marL="20674" marR="20674" marT="206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23.70</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9.76</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0.74</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252226"/>
                      </a:ext>
                    </a:extLst>
                  </a:tr>
                  <a:tr h="457014">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y</a:t>
                          </a:r>
                        </a:p>
                      </a:txBody>
                      <a:tcPr marL="20674" marR="20674" marT="20674"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102.62</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0.57</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8.15</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541568428"/>
                      </a:ext>
                    </a:extLst>
                  </a:tr>
                  <a:tr h="457014">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z</a:t>
                          </a:r>
                        </a:p>
                      </a:txBody>
                      <a:tcPr marL="20674" marR="20674" marT="206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104.27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0.59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4.98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0074038"/>
                      </a:ext>
                    </a:extLst>
                  </a:tr>
                </a:tbl>
              </a:graphicData>
            </a:graphic>
          </p:graphicFrame>
        </mc:Fallback>
      </mc:AlternateContent>
      <p:sp>
        <p:nvSpPr>
          <p:cNvPr id="5" name="日付プレースホルダー 1">
            <a:extLst>
              <a:ext uri="{FF2B5EF4-FFF2-40B4-BE49-F238E27FC236}">
                <a16:creationId xmlns:a16="http://schemas.microsoft.com/office/drawing/2014/main" id="{30ADF0EE-6C18-2901-6D2C-1D22D294A478}"/>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3587523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505601-5D3D-4926-ED91-7FCFDD6A2147}"/>
              </a:ext>
            </a:extLst>
          </p:cNvPr>
          <p:cNvSpPr>
            <a:spLocks noGrp="1"/>
          </p:cNvSpPr>
          <p:nvPr>
            <p:ph type="title"/>
          </p:nvPr>
        </p:nvSpPr>
        <p:spPr/>
        <p:txBody>
          <a:bodyPr/>
          <a:lstStyle/>
          <a:p>
            <a:r>
              <a:rPr kumimoji="1" lang="en-US" altLang="ja-JP" dirty="0"/>
              <a:t>Log-normal </a:t>
            </a:r>
            <a:r>
              <a:rPr lang="en-US" altLang="ja-JP" dirty="0"/>
              <a:t>d</a:t>
            </a:r>
            <a:r>
              <a:rPr kumimoji="1" lang="en-US" altLang="ja-JP" dirty="0"/>
              <a:t>istribution</a:t>
            </a:r>
            <a:br>
              <a:rPr kumimoji="1" lang="en-US" altLang="ja-JP" dirty="0"/>
            </a:br>
            <a:r>
              <a:rPr kumimoji="1" lang="en-US" altLang="ja-JP" dirty="0"/>
              <a:t> (Front </a:t>
            </a:r>
            <a:r>
              <a:rPr lang="en-US" altLang="ja-JP" dirty="0"/>
              <a:t>torso, BCI</a:t>
            </a:r>
            <a:r>
              <a:rPr kumimoji="1" lang="en-US" altLang="ja-JP" dirty="0"/>
              <a:t>)</a:t>
            </a:r>
            <a:endParaRPr kumimoji="1" lang="ja-JP" altLang="en-US"/>
          </a:p>
        </p:txBody>
      </p:sp>
      <p:sp>
        <p:nvSpPr>
          <p:cNvPr id="6" name="スライド番号プレースホルダー 5">
            <a:extLst>
              <a:ext uri="{FF2B5EF4-FFF2-40B4-BE49-F238E27FC236}">
                <a16:creationId xmlns:a16="http://schemas.microsoft.com/office/drawing/2014/main" id="{A62D811E-9E63-BA15-95C2-5B91C706231F}"/>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19</a:t>
            </a:fld>
            <a:endParaRPr lang="en-US" altLang="ja-JP"/>
          </a:p>
        </p:txBody>
      </p:sp>
      <p:pic>
        <p:nvPicPr>
          <p:cNvPr id="7" name="図 6">
            <a:extLst>
              <a:ext uri="{FF2B5EF4-FFF2-40B4-BE49-F238E27FC236}">
                <a16:creationId xmlns:a16="http://schemas.microsoft.com/office/drawing/2014/main" id="{5CEF11B9-2594-E827-5368-866E8DD7EA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4988" y="4136308"/>
            <a:ext cx="3780000" cy="2317028"/>
          </a:xfrm>
          <a:prstGeom prst="rect">
            <a:avLst/>
          </a:prstGeom>
        </p:spPr>
      </p:pic>
      <p:pic>
        <p:nvPicPr>
          <p:cNvPr id="8" name="図 7">
            <a:extLst>
              <a:ext uri="{FF2B5EF4-FFF2-40B4-BE49-F238E27FC236}">
                <a16:creationId xmlns:a16="http://schemas.microsoft.com/office/drawing/2014/main" id="{65350D83-C226-5A66-1D47-C4CACF9C1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826709"/>
            <a:ext cx="3780000" cy="2317028"/>
          </a:xfrm>
          <a:prstGeom prst="rect">
            <a:avLst/>
          </a:prstGeom>
        </p:spPr>
      </p:pic>
      <p:pic>
        <p:nvPicPr>
          <p:cNvPr id="9" name="図 8">
            <a:extLst>
              <a:ext uri="{FF2B5EF4-FFF2-40B4-BE49-F238E27FC236}">
                <a16:creationId xmlns:a16="http://schemas.microsoft.com/office/drawing/2014/main" id="{4A2C344E-D1FD-FB71-EBBA-9F854A6493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598" y="1843052"/>
            <a:ext cx="3780000" cy="2319666"/>
          </a:xfrm>
          <a:prstGeom prst="rect">
            <a:avLst/>
          </a:prstGeom>
        </p:spPr>
      </p:pic>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17366FD0-D029-228D-1D86-EB60C0B98A3C}"/>
                  </a:ext>
                </a:extLst>
              </p:cNvPr>
              <p:cNvSpPr txBox="1"/>
              <p:nvPr/>
            </p:nvSpPr>
            <p:spPr>
              <a:xfrm>
                <a:off x="3483750" y="1999873"/>
                <a:ext cx="872226" cy="276999"/>
              </a:xfrm>
              <a:prstGeom prst="rect">
                <a:avLst/>
              </a:prstGeom>
              <a:noFill/>
            </p:spPr>
            <p:txBody>
              <a:bodyPr wrap="none" rtlCol="0">
                <a:spAutoFit/>
              </a:bodyPr>
              <a:lstStyle/>
              <a:p>
                <a14:m>
                  <m:oMath xmlns:m="http://schemas.openxmlformats.org/officeDocument/2006/math">
                    <m:r>
                      <a:rPr kumimoji="1" lang="en-US" altLang="ja-JP" b="0" i="1" smtClean="0">
                        <a:latin typeface="Cambria Math" panose="02040503050406030204" pitchFamily="18" charset="0"/>
                      </a:rPr>
                      <m:t>𝑥</m:t>
                    </m:r>
                  </m:oMath>
                </a14:m>
                <a:r>
                  <a:rPr kumimoji="1" lang="en-US" altLang="ja-JP" dirty="0"/>
                  <a:t>-direction</a:t>
                </a:r>
                <a:endParaRPr kumimoji="1" lang="ja-JP" altLang="en-US"/>
              </a:p>
            </p:txBody>
          </p:sp>
        </mc:Choice>
        <mc:Fallback xmlns="">
          <p:sp>
            <p:nvSpPr>
              <p:cNvPr id="10" name="テキスト ボックス 9">
                <a:extLst>
                  <a:ext uri="{FF2B5EF4-FFF2-40B4-BE49-F238E27FC236}">
                    <a16:creationId xmlns:a16="http://schemas.microsoft.com/office/drawing/2014/main" id="{17366FD0-D029-228D-1D86-EB60C0B98A3C}"/>
                  </a:ext>
                </a:extLst>
              </p:cNvPr>
              <p:cNvSpPr txBox="1">
                <a:spLocks noRot="1" noChangeAspect="1" noMove="1" noResize="1" noEditPoints="1" noAdjustHandles="1" noChangeArrowheads="1" noChangeShapeType="1" noTextEdit="1"/>
              </p:cNvSpPr>
              <p:nvPr/>
            </p:nvSpPr>
            <p:spPr>
              <a:xfrm>
                <a:off x="3483750" y="1999873"/>
                <a:ext cx="872226" cy="276999"/>
              </a:xfrm>
              <a:prstGeom prst="rect">
                <a:avLst/>
              </a:prstGeom>
              <a:blipFill>
                <a:blip r:embed="rId5"/>
                <a:stretch>
                  <a:fillRect b="-173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853C67FE-B5B3-CA01-3B59-F075919A0874}"/>
                  </a:ext>
                </a:extLst>
              </p:cNvPr>
              <p:cNvSpPr txBox="1"/>
              <p:nvPr/>
            </p:nvSpPr>
            <p:spPr>
              <a:xfrm>
                <a:off x="7309663" y="1999872"/>
                <a:ext cx="862737" cy="276999"/>
              </a:xfrm>
              <a:prstGeom prst="rect">
                <a:avLst/>
              </a:prstGeom>
              <a:noFill/>
            </p:spPr>
            <p:txBody>
              <a:bodyPr wrap="none" rtlCol="0">
                <a:spAutoFit/>
              </a:bodyPr>
              <a:lstStyle/>
              <a:p>
                <a14:m>
                  <m:oMath xmlns:m="http://schemas.openxmlformats.org/officeDocument/2006/math">
                    <m:r>
                      <m:rPr>
                        <m:sty m:val="p"/>
                      </m:rPr>
                      <a:rPr kumimoji="1" lang="en-US" altLang="ja-JP" b="0" i="0" smtClean="0">
                        <a:latin typeface="Cambria Math" panose="02040503050406030204" pitchFamily="18" charset="0"/>
                      </a:rPr>
                      <m:t>y</m:t>
                    </m:r>
                  </m:oMath>
                </a14:m>
                <a:r>
                  <a:rPr kumimoji="1" lang="en-US" altLang="ja-JP" dirty="0"/>
                  <a:t>-direction</a:t>
                </a:r>
                <a:endParaRPr kumimoji="1" lang="ja-JP" altLang="en-US"/>
              </a:p>
            </p:txBody>
          </p:sp>
        </mc:Choice>
        <mc:Fallback xmlns="">
          <p:sp>
            <p:nvSpPr>
              <p:cNvPr id="11" name="テキスト ボックス 10">
                <a:extLst>
                  <a:ext uri="{FF2B5EF4-FFF2-40B4-BE49-F238E27FC236}">
                    <a16:creationId xmlns:a16="http://schemas.microsoft.com/office/drawing/2014/main" id="{853C67FE-B5B3-CA01-3B59-F075919A0874}"/>
                  </a:ext>
                </a:extLst>
              </p:cNvPr>
              <p:cNvSpPr txBox="1">
                <a:spLocks noRot="1" noChangeAspect="1" noMove="1" noResize="1" noEditPoints="1" noAdjustHandles="1" noChangeArrowheads="1" noChangeShapeType="1" noTextEdit="1"/>
              </p:cNvSpPr>
              <p:nvPr/>
            </p:nvSpPr>
            <p:spPr>
              <a:xfrm>
                <a:off x="7309663" y="1999872"/>
                <a:ext cx="862737" cy="276999"/>
              </a:xfrm>
              <a:prstGeom prst="rect">
                <a:avLst/>
              </a:prstGeom>
              <a:blipFill>
                <a:blip r:embed="rId6"/>
                <a:stretch>
                  <a:fillRect b="-173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54A106F0-C9C9-5003-2EF1-E1C8685BF0DB}"/>
                  </a:ext>
                </a:extLst>
              </p:cNvPr>
              <p:cNvSpPr txBox="1"/>
              <p:nvPr/>
            </p:nvSpPr>
            <p:spPr>
              <a:xfrm>
                <a:off x="5220072" y="4304129"/>
                <a:ext cx="856325" cy="276999"/>
              </a:xfrm>
              <a:prstGeom prst="rect">
                <a:avLst/>
              </a:prstGeom>
              <a:noFill/>
            </p:spPr>
            <p:txBody>
              <a:bodyPr wrap="none" rtlCol="0">
                <a:spAutoFit/>
              </a:bodyPr>
              <a:lstStyle/>
              <a:p>
                <a14:m>
                  <m:oMath xmlns:m="http://schemas.openxmlformats.org/officeDocument/2006/math">
                    <m:r>
                      <m:rPr>
                        <m:sty m:val="p"/>
                      </m:rPr>
                      <a:rPr kumimoji="1" lang="en-US" altLang="ja-JP" b="0" i="0" smtClean="0">
                        <a:latin typeface="Cambria Math" panose="02040503050406030204" pitchFamily="18" charset="0"/>
                      </a:rPr>
                      <m:t>z</m:t>
                    </m:r>
                  </m:oMath>
                </a14:m>
                <a:r>
                  <a:rPr kumimoji="1" lang="en-US" altLang="ja-JP" dirty="0"/>
                  <a:t>-direction</a:t>
                </a:r>
                <a:endParaRPr kumimoji="1" lang="ja-JP" altLang="en-US"/>
              </a:p>
            </p:txBody>
          </p:sp>
        </mc:Choice>
        <mc:Fallback xmlns="">
          <p:sp>
            <p:nvSpPr>
              <p:cNvPr id="12" name="テキスト ボックス 11">
                <a:extLst>
                  <a:ext uri="{FF2B5EF4-FFF2-40B4-BE49-F238E27FC236}">
                    <a16:creationId xmlns:a16="http://schemas.microsoft.com/office/drawing/2014/main" id="{54A106F0-C9C9-5003-2EF1-E1C8685BF0DB}"/>
                  </a:ext>
                </a:extLst>
              </p:cNvPr>
              <p:cNvSpPr txBox="1">
                <a:spLocks noRot="1" noChangeAspect="1" noMove="1" noResize="1" noEditPoints="1" noAdjustHandles="1" noChangeArrowheads="1" noChangeShapeType="1" noTextEdit="1"/>
              </p:cNvSpPr>
              <p:nvPr/>
            </p:nvSpPr>
            <p:spPr>
              <a:xfrm>
                <a:off x="5220072" y="4304129"/>
                <a:ext cx="856325" cy="276999"/>
              </a:xfrm>
              <a:prstGeom prst="rect">
                <a:avLst/>
              </a:prstGeom>
              <a:blipFill>
                <a:blip r:embed="rId7"/>
                <a:stretch>
                  <a:fillRect b="-17391"/>
                </a:stretch>
              </a:blipFill>
            </p:spPr>
            <p:txBody>
              <a:bodyPr/>
              <a:lstStyle/>
              <a:p>
                <a:r>
                  <a:rPr lang="ja-JP" altLang="en-US">
                    <a:noFill/>
                  </a:rPr>
                  <a:t> </a:t>
                </a:r>
              </a:p>
            </p:txBody>
          </p:sp>
        </mc:Fallback>
      </mc:AlternateContent>
      <p:sp>
        <p:nvSpPr>
          <p:cNvPr id="3" name="日付プレースホルダー 1">
            <a:extLst>
              <a:ext uri="{FF2B5EF4-FFF2-40B4-BE49-F238E27FC236}">
                <a16:creationId xmlns:a16="http://schemas.microsoft.com/office/drawing/2014/main" id="{7B5A0FAB-BDA9-4C83-1B5A-CC4042062F48}"/>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1264092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FC27BE83-0C78-410B-F79A-24DF46F10490}"/>
              </a:ext>
            </a:extLst>
          </p:cNvPr>
          <p:cNvSpPr>
            <a:spLocks noGrp="1"/>
          </p:cNvSpPr>
          <p:nvPr>
            <p:ph type="dt" sz="half" idx="10"/>
          </p:nvPr>
        </p:nvSpPr>
        <p:spPr/>
        <p:txBody>
          <a:bodyPr/>
          <a:lstStyle/>
          <a:p>
            <a:r>
              <a:rPr lang="en-US" altLang="ja-JP" dirty="0"/>
              <a:t>January 2023</a:t>
            </a:r>
          </a:p>
        </p:txBody>
      </p:sp>
      <p:sp>
        <p:nvSpPr>
          <p:cNvPr id="6" name="スライド番号プレースホルダー 5">
            <a:extLst>
              <a:ext uri="{FF2B5EF4-FFF2-40B4-BE49-F238E27FC236}">
                <a16:creationId xmlns:a16="http://schemas.microsoft.com/office/drawing/2014/main" id="{29AD489C-0E16-9E56-5294-2EC316CB0683}"/>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2</a:t>
            </a:fld>
            <a:endParaRPr lang="en-US" altLang="ja-JP"/>
          </a:p>
        </p:txBody>
      </p:sp>
      <p:sp>
        <p:nvSpPr>
          <p:cNvPr id="7" name="Rectangle 2">
            <a:extLst>
              <a:ext uri="{FF2B5EF4-FFF2-40B4-BE49-F238E27FC236}">
                <a16:creationId xmlns:a16="http://schemas.microsoft.com/office/drawing/2014/main" id="{152C0321-5C1C-87D3-B1F6-6804AED5030D}"/>
              </a:ext>
            </a:extLst>
          </p:cNvPr>
          <p:cNvSpPr txBox="1">
            <a:spLocks noChangeArrowheads="1"/>
          </p:cNvSpPr>
          <p:nvPr/>
        </p:nvSpPr>
        <p:spPr bwMode="auto">
          <a:xfrm>
            <a:off x="685800" y="2286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a:lstStyle>
          <a:p>
            <a:r>
              <a:rPr lang="en-US" altLang="ja-JP" sz="3200">
                <a:ea typeface="ＭＳ Ｐゴシック" panose="020B0600070205080204" pitchFamily="34" charset="-128"/>
              </a:rPr>
              <a:t>Propagation Characteristics of UWB Communication Applications for Human BAN (HBAN) Use Cases</a:t>
            </a:r>
            <a:endParaRPr lang="en-US" altLang="ja-JP" sz="3200" dirty="0">
              <a:ea typeface="ＭＳ Ｐゴシック" panose="020B0600070205080204" pitchFamily="34" charset="-128"/>
            </a:endParaRPr>
          </a:p>
        </p:txBody>
      </p:sp>
      <p:sp>
        <p:nvSpPr>
          <p:cNvPr id="8" name="Rectangle 3">
            <a:extLst>
              <a:ext uri="{FF2B5EF4-FFF2-40B4-BE49-F238E27FC236}">
                <a16:creationId xmlns:a16="http://schemas.microsoft.com/office/drawing/2014/main" id="{9657A264-6131-EC06-8CDB-AC06BA06E32B}"/>
              </a:ext>
            </a:extLst>
          </p:cNvPr>
          <p:cNvSpPr txBox="1">
            <a:spLocks noChangeArrowheads="1"/>
          </p:cNvSpPr>
          <p:nvPr/>
        </p:nvSpPr>
        <p:spPr bwMode="auto">
          <a:xfrm>
            <a:off x="1371600" y="3886200"/>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en-US" altLang="ja-JP" sz="2800">
              <a:latin typeface="Times New Roman" panose="02020603050405020304" pitchFamily="18" charset="0"/>
              <a:cs typeface="Times New Roman" panose="02020603050405020304" pitchFamily="18" charset="0"/>
            </a:endParaRPr>
          </a:p>
          <a:p>
            <a:r>
              <a:rPr lang="en-US" altLang="ja-JP" sz="2800">
                <a:latin typeface="Times New Roman" panose="02020603050405020304" pitchFamily="18" charset="0"/>
                <a:cs typeface="Times New Roman" panose="02020603050405020304" pitchFamily="18" charset="0"/>
              </a:rPr>
              <a:t>Daisuke Anzai and Sho Asano</a:t>
            </a:r>
          </a:p>
          <a:p>
            <a:r>
              <a:rPr lang="en-US" altLang="ja-JP" sz="2800">
                <a:latin typeface="Times New Roman" panose="02020603050405020304" pitchFamily="18" charset="0"/>
                <a:cs typeface="Times New Roman" panose="02020603050405020304" pitchFamily="18" charset="0"/>
              </a:rPr>
              <a:t>Nagoya Institute of Technology</a:t>
            </a:r>
            <a:endParaRPr lang="en-US" altLang="ja-JP"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9841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40CEBA-59A9-EC45-F5E5-BBE89BEC42CE}"/>
              </a:ext>
            </a:extLst>
          </p:cNvPr>
          <p:cNvSpPr>
            <a:spLocks noGrp="1"/>
          </p:cNvSpPr>
          <p:nvPr>
            <p:ph type="title"/>
          </p:nvPr>
        </p:nvSpPr>
        <p:spPr/>
        <p:txBody>
          <a:bodyPr/>
          <a:lstStyle/>
          <a:p>
            <a:r>
              <a:rPr kumimoji="1" lang="en-US" altLang="ja-JP" dirty="0"/>
              <a:t>Power delay profile (Front torso, BCI)</a:t>
            </a:r>
            <a:endParaRPr kumimoji="1" lang="ja-JP" altLang="en-US"/>
          </a:p>
        </p:txBody>
      </p:sp>
      <p:sp>
        <p:nvSpPr>
          <p:cNvPr id="6" name="スライド番号プレースホルダー 5">
            <a:extLst>
              <a:ext uri="{FF2B5EF4-FFF2-40B4-BE49-F238E27FC236}">
                <a16:creationId xmlns:a16="http://schemas.microsoft.com/office/drawing/2014/main" id="{ACB5D3D4-30D9-41A1-0B9D-9FB1ECD91D86}"/>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20</a:t>
            </a:fld>
            <a:endParaRPr lang="en-US" altLang="ja-JP"/>
          </a:p>
        </p:txBody>
      </p:sp>
      <p:pic>
        <p:nvPicPr>
          <p:cNvPr id="7" name="図 6" descr="テキスト&#10;&#10;低い精度で自動的に生成された説明">
            <a:extLst>
              <a:ext uri="{FF2B5EF4-FFF2-40B4-BE49-F238E27FC236}">
                <a16:creationId xmlns:a16="http://schemas.microsoft.com/office/drawing/2014/main" id="{0C3D8A95-6572-EA2E-A7CE-FD68D9FE36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7153" y="2531572"/>
            <a:ext cx="3035388" cy="2573829"/>
          </a:xfrm>
          <a:prstGeom prst="rect">
            <a:avLst/>
          </a:prstGeom>
        </p:spPr>
      </p:pic>
      <p:pic>
        <p:nvPicPr>
          <p:cNvPr id="8" name="図 7">
            <a:extLst>
              <a:ext uri="{FF2B5EF4-FFF2-40B4-BE49-F238E27FC236}">
                <a16:creationId xmlns:a16="http://schemas.microsoft.com/office/drawing/2014/main" id="{97622F2E-543D-EFFB-47F4-8A9ECBEAE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4864"/>
            <a:ext cx="5927700" cy="3556620"/>
          </a:xfrm>
          <a:prstGeom prst="rect">
            <a:avLst/>
          </a:prstGeom>
        </p:spPr>
      </p:pic>
      <p:sp>
        <p:nvSpPr>
          <p:cNvPr id="3" name="日付プレースホルダー 1">
            <a:extLst>
              <a:ext uri="{FF2B5EF4-FFF2-40B4-BE49-F238E27FC236}">
                <a16:creationId xmlns:a16="http://schemas.microsoft.com/office/drawing/2014/main" id="{38201C07-6A2B-BF77-AFEF-72E03E61F602}"/>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2757431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5327DB-8B47-6683-B492-9E73FA771A02}"/>
              </a:ext>
            </a:extLst>
          </p:cNvPr>
          <p:cNvSpPr>
            <a:spLocks noGrp="1"/>
          </p:cNvSpPr>
          <p:nvPr>
            <p:ph type="title"/>
          </p:nvPr>
        </p:nvSpPr>
        <p:spPr/>
        <p:txBody>
          <a:bodyPr/>
          <a:lstStyle/>
          <a:p>
            <a:r>
              <a:rPr kumimoji="1" lang="en-US" altLang="ja-JP" dirty="0"/>
              <a:t>Simulation model </a:t>
            </a:r>
            <a:r>
              <a:rPr lang="en-US" altLang="ja-JP" dirty="0"/>
              <a:t>(O</a:t>
            </a:r>
            <a:r>
              <a:rPr kumimoji="1" lang="en-US" altLang="ja-JP" dirty="0"/>
              <a:t>ff-body model)</a:t>
            </a:r>
            <a:endParaRPr kumimoji="1" lang="ja-JP" altLang="en-US"/>
          </a:p>
        </p:txBody>
      </p:sp>
      <p:sp>
        <p:nvSpPr>
          <p:cNvPr id="6" name="スライド番号プレースホルダー 5">
            <a:extLst>
              <a:ext uri="{FF2B5EF4-FFF2-40B4-BE49-F238E27FC236}">
                <a16:creationId xmlns:a16="http://schemas.microsoft.com/office/drawing/2014/main" id="{328C305D-3E92-83FE-4E37-510D28A4BB8C}"/>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21</a:t>
            </a:fld>
            <a:endParaRPr lang="en-US" altLang="ja-JP"/>
          </a:p>
        </p:txBody>
      </p:sp>
      <p:pic>
        <p:nvPicPr>
          <p:cNvPr id="7" name="図 6" descr="テキスト, 地図 が含まれている画像&#10;&#10;自動的に生成された説明">
            <a:extLst>
              <a:ext uri="{FF2B5EF4-FFF2-40B4-BE49-F238E27FC236}">
                <a16:creationId xmlns:a16="http://schemas.microsoft.com/office/drawing/2014/main" id="{DFCD3396-BE20-69FC-6293-2A4CC14C25AB}"/>
              </a:ext>
            </a:extLst>
          </p:cNvPr>
          <p:cNvPicPr>
            <a:picLocks noChangeAspect="1"/>
          </p:cNvPicPr>
          <p:nvPr/>
        </p:nvPicPr>
        <p:blipFill rotWithShape="1">
          <a:blip r:embed="rId2">
            <a:extLst>
              <a:ext uri="{28A0092B-C50C-407E-A947-70E740481C1C}">
                <a14:useLocalDpi xmlns:a14="http://schemas.microsoft.com/office/drawing/2010/main" val="0"/>
              </a:ext>
            </a:extLst>
          </a:blip>
          <a:srcRect l="11825"/>
          <a:stretch/>
        </p:blipFill>
        <p:spPr>
          <a:xfrm>
            <a:off x="1475656" y="1954806"/>
            <a:ext cx="5932884" cy="2948388"/>
          </a:xfrm>
          <a:prstGeom prst="rect">
            <a:avLst/>
          </a:prstGeom>
        </p:spPr>
      </p:pic>
      <p:sp>
        <p:nvSpPr>
          <p:cNvPr id="8" name="テキスト ボックス 7">
            <a:extLst>
              <a:ext uri="{FF2B5EF4-FFF2-40B4-BE49-F238E27FC236}">
                <a16:creationId xmlns:a16="http://schemas.microsoft.com/office/drawing/2014/main" id="{13DDEE26-F4D5-962E-2EA8-272251646345}"/>
              </a:ext>
            </a:extLst>
          </p:cNvPr>
          <p:cNvSpPr txBox="1"/>
          <p:nvPr/>
        </p:nvSpPr>
        <p:spPr>
          <a:xfrm>
            <a:off x="4101046" y="1575496"/>
            <a:ext cx="1047018" cy="369332"/>
          </a:xfrm>
          <a:prstGeom prst="rect">
            <a:avLst/>
          </a:prstGeom>
          <a:noFill/>
        </p:spPr>
        <p:txBody>
          <a:bodyPr wrap="none" rtlCol="0">
            <a:spAutoFit/>
          </a:bodyPr>
          <a:lstStyle/>
          <a:p>
            <a:r>
              <a:rPr kumimoji="1" lang="en-US" altLang="ja-JP" sz="1800" dirty="0"/>
              <a:t>Top view</a:t>
            </a:r>
            <a:endParaRPr kumimoji="1" lang="ja-JP" altLang="en-US" sz="1800"/>
          </a:p>
        </p:txBody>
      </p:sp>
      <p:sp>
        <p:nvSpPr>
          <p:cNvPr id="9" name="テキスト ボックス 8">
            <a:extLst>
              <a:ext uri="{FF2B5EF4-FFF2-40B4-BE49-F238E27FC236}">
                <a16:creationId xmlns:a16="http://schemas.microsoft.com/office/drawing/2014/main" id="{457A01E7-986D-95FC-5DC3-F2A06BCF8740}"/>
              </a:ext>
            </a:extLst>
          </p:cNvPr>
          <p:cNvSpPr txBox="1"/>
          <p:nvPr/>
        </p:nvSpPr>
        <p:spPr>
          <a:xfrm>
            <a:off x="738355" y="5105400"/>
            <a:ext cx="7772400" cy="830997"/>
          </a:xfrm>
          <a:prstGeom prst="rect">
            <a:avLst/>
          </a:prstGeom>
          <a:noFill/>
        </p:spPr>
        <p:txBody>
          <a:bodyPr wrap="square" rtlCol="0">
            <a:spAutoFit/>
          </a:bodyPr>
          <a:lstStyle/>
          <a:p>
            <a:pPr marL="171450" indent="-171450">
              <a:buFont typeface="Wingdings" pitchFamily="2" charset="2"/>
              <a:buChar char="ü"/>
            </a:pPr>
            <a:r>
              <a:rPr kumimoji="1" lang="en-US" altLang="ja-JP" sz="1600" dirty="0"/>
              <a:t>50 receivers (#29-#78) were placed at a height of 30 mm above the transmitting antenna (the top of the human head)</a:t>
            </a:r>
          </a:p>
          <a:p>
            <a:pPr marL="171450" indent="-171450">
              <a:buFont typeface="Wingdings" pitchFamily="2" charset="2"/>
              <a:buChar char="ü"/>
            </a:pPr>
            <a:r>
              <a:rPr kumimoji="1" lang="en-US" altLang="ja-JP" sz="1600" dirty="0"/>
              <a:t>The interval of each receiver was set to 5 mm</a:t>
            </a:r>
            <a:endParaRPr kumimoji="1" lang="ja-JP" altLang="en-US" sz="1600"/>
          </a:p>
        </p:txBody>
      </p:sp>
      <p:sp>
        <p:nvSpPr>
          <p:cNvPr id="3" name="日付プレースホルダー 1">
            <a:extLst>
              <a:ext uri="{FF2B5EF4-FFF2-40B4-BE49-F238E27FC236}">
                <a16:creationId xmlns:a16="http://schemas.microsoft.com/office/drawing/2014/main" id="{32D7716C-0B67-B6E7-E188-10C3766EE9E8}"/>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3396724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269FF3-FA4A-866D-4EBC-B95BF5409F4B}"/>
              </a:ext>
            </a:extLst>
          </p:cNvPr>
          <p:cNvSpPr>
            <a:spLocks noGrp="1"/>
          </p:cNvSpPr>
          <p:nvPr>
            <p:ph type="title"/>
          </p:nvPr>
        </p:nvSpPr>
        <p:spPr/>
        <p:txBody>
          <a:bodyPr/>
          <a:lstStyle/>
          <a:p>
            <a:r>
              <a:rPr kumimoji="1" lang="en-US" altLang="ja-JP" dirty="0"/>
              <a:t>Path loss characteristics (Sensor #29)</a:t>
            </a:r>
            <a:endParaRPr kumimoji="1" lang="ja-JP" altLang="en-US"/>
          </a:p>
        </p:txBody>
      </p:sp>
      <p:sp>
        <p:nvSpPr>
          <p:cNvPr id="6" name="スライド番号プレースホルダー 5">
            <a:extLst>
              <a:ext uri="{FF2B5EF4-FFF2-40B4-BE49-F238E27FC236}">
                <a16:creationId xmlns:a16="http://schemas.microsoft.com/office/drawing/2014/main" id="{20FB6149-371F-7A5F-74F9-2B7DA840D788}"/>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22</a:t>
            </a:fld>
            <a:endParaRPr lang="en-US" altLang="ja-JP"/>
          </a:p>
        </p:txBody>
      </p:sp>
      <p:pic>
        <p:nvPicPr>
          <p:cNvPr id="3" name="図 2">
            <a:extLst>
              <a:ext uri="{FF2B5EF4-FFF2-40B4-BE49-F238E27FC236}">
                <a16:creationId xmlns:a16="http://schemas.microsoft.com/office/drawing/2014/main" id="{199B4882-5E6E-9030-6FED-08E4F73EC4CD}"/>
              </a:ext>
            </a:extLst>
          </p:cNvPr>
          <p:cNvPicPr>
            <a:picLocks noChangeAspect="1"/>
          </p:cNvPicPr>
          <p:nvPr/>
        </p:nvPicPr>
        <p:blipFill>
          <a:blip r:embed="rId2"/>
          <a:stretch>
            <a:fillRect/>
          </a:stretch>
        </p:blipFill>
        <p:spPr>
          <a:xfrm>
            <a:off x="87479" y="2420888"/>
            <a:ext cx="8872211" cy="3203314"/>
          </a:xfrm>
          <a:prstGeom prst="rect">
            <a:avLst/>
          </a:prstGeom>
        </p:spPr>
      </p:pic>
      <p:sp>
        <p:nvSpPr>
          <p:cNvPr id="5" name="日付プレースホルダー 1">
            <a:extLst>
              <a:ext uri="{FF2B5EF4-FFF2-40B4-BE49-F238E27FC236}">
                <a16:creationId xmlns:a16="http://schemas.microsoft.com/office/drawing/2014/main" id="{627F90F4-04EE-93A7-7786-4D20255020CB}"/>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3607451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269FF3-FA4A-866D-4EBC-B95BF5409F4B}"/>
              </a:ext>
            </a:extLst>
          </p:cNvPr>
          <p:cNvSpPr>
            <a:spLocks noGrp="1"/>
          </p:cNvSpPr>
          <p:nvPr>
            <p:ph type="title"/>
          </p:nvPr>
        </p:nvSpPr>
        <p:spPr/>
        <p:txBody>
          <a:bodyPr/>
          <a:lstStyle/>
          <a:p>
            <a:r>
              <a:rPr kumimoji="1" lang="en-US" altLang="ja-JP" dirty="0"/>
              <a:t>Path loss characteristics (Sensor #78)</a:t>
            </a:r>
            <a:endParaRPr kumimoji="1" lang="ja-JP" altLang="en-US"/>
          </a:p>
        </p:txBody>
      </p:sp>
      <p:sp>
        <p:nvSpPr>
          <p:cNvPr id="6" name="スライド番号プレースホルダー 5">
            <a:extLst>
              <a:ext uri="{FF2B5EF4-FFF2-40B4-BE49-F238E27FC236}">
                <a16:creationId xmlns:a16="http://schemas.microsoft.com/office/drawing/2014/main" id="{20FB6149-371F-7A5F-74F9-2B7DA840D788}"/>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23</a:t>
            </a:fld>
            <a:endParaRPr lang="en-US" altLang="ja-JP"/>
          </a:p>
        </p:txBody>
      </p:sp>
      <p:pic>
        <p:nvPicPr>
          <p:cNvPr id="13" name="図 12">
            <a:extLst>
              <a:ext uri="{FF2B5EF4-FFF2-40B4-BE49-F238E27FC236}">
                <a16:creationId xmlns:a16="http://schemas.microsoft.com/office/drawing/2014/main" id="{E3728EEC-3522-592D-F7D7-3C8FD0CC7B57}"/>
              </a:ext>
            </a:extLst>
          </p:cNvPr>
          <p:cNvPicPr>
            <a:picLocks noChangeAspect="1"/>
          </p:cNvPicPr>
          <p:nvPr/>
        </p:nvPicPr>
        <p:blipFill>
          <a:blip r:embed="rId2"/>
          <a:stretch>
            <a:fillRect/>
          </a:stretch>
        </p:blipFill>
        <p:spPr>
          <a:xfrm>
            <a:off x="164285" y="2385926"/>
            <a:ext cx="8872212" cy="3203314"/>
          </a:xfrm>
          <a:prstGeom prst="rect">
            <a:avLst/>
          </a:prstGeom>
        </p:spPr>
      </p:pic>
      <p:sp>
        <p:nvSpPr>
          <p:cNvPr id="3" name="日付プレースホルダー 1">
            <a:extLst>
              <a:ext uri="{FF2B5EF4-FFF2-40B4-BE49-F238E27FC236}">
                <a16:creationId xmlns:a16="http://schemas.microsoft.com/office/drawing/2014/main" id="{0FAD1A43-911C-92FC-FC92-C1A59C212EA1}"/>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518837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870859-0C28-A582-46D2-1CB7F4349C57}"/>
              </a:ext>
            </a:extLst>
          </p:cNvPr>
          <p:cNvSpPr>
            <a:spLocks noGrp="1"/>
          </p:cNvSpPr>
          <p:nvPr>
            <p:ph type="title"/>
          </p:nvPr>
        </p:nvSpPr>
        <p:spPr/>
        <p:txBody>
          <a:bodyPr/>
          <a:lstStyle/>
          <a:p>
            <a:r>
              <a:rPr kumimoji="1" lang="en-US" altLang="ja-JP" dirty="0"/>
              <a:t>Distance characteristics (Off-body, BCI)</a:t>
            </a:r>
            <a:endParaRPr kumimoji="1" lang="ja-JP" altLang="en-US"/>
          </a:p>
        </p:txBody>
      </p:sp>
      <p:sp>
        <p:nvSpPr>
          <p:cNvPr id="6" name="スライド番号プレースホルダー 5">
            <a:extLst>
              <a:ext uri="{FF2B5EF4-FFF2-40B4-BE49-F238E27FC236}">
                <a16:creationId xmlns:a16="http://schemas.microsoft.com/office/drawing/2014/main" id="{F486FD45-5309-66AB-48C5-BD918187A3FC}"/>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24</a:t>
            </a:fld>
            <a:endParaRPr lang="en-US" altLang="ja-JP"/>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1145E7D4-E42B-66CB-C23E-C173F510F48B}"/>
                  </a:ext>
                </a:extLst>
              </p:cNvPr>
              <p:cNvSpPr txBox="1"/>
              <p:nvPr/>
            </p:nvSpPr>
            <p:spPr>
              <a:xfrm>
                <a:off x="5218855" y="2060848"/>
                <a:ext cx="3601617" cy="708720"/>
              </a:xfrm>
              <a:prstGeom prst="rect">
                <a:avLst/>
              </a:prstGeom>
              <a:noFill/>
            </p:spPr>
            <p:txBody>
              <a:bodyPr wrap="square" rtlCol="0">
                <a:spAutoFit/>
              </a:bodyPr>
              <a:lstStyle/>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kumimoji="1" lang="en-US" altLang="ja-JP" sz="1800" i="1" smtClean="0">
                              <a:solidFill>
                                <a:prstClr val="black"/>
                              </a:solidFill>
                              <a:latin typeface="Cambria Math" panose="02040503050406030204" pitchFamily="18" charset="0"/>
                            </a:rPr>
                          </m:ctrlPr>
                        </m:sSubPr>
                        <m:e>
                          <m:r>
                            <a:rPr kumimoji="1" lang="en-US" altLang="ja-JP" sz="1800" i="1" smtClean="0">
                              <a:solidFill>
                                <a:prstClr val="black"/>
                              </a:solidFill>
                              <a:latin typeface="Cambria Math" panose="02040503050406030204" pitchFamily="18" charset="0"/>
                            </a:rPr>
                            <m:t>𝑃𝐿</m:t>
                          </m:r>
                        </m:e>
                        <m:sub>
                          <m:r>
                            <m:rPr>
                              <m:sty m:val="p"/>
                            </m:rPr>
                            <a:rPr kumimoji="1" lang="en-US" altLang="ja-JP" sz="1800" smtClean="0">
                              <a:solidFill>
                                <a:prstClr val="black"/>
                              </a:solidFill>
                              <a:latin typeface="Cambria Math" panose="02040503050406030204" pitchFamily="18" charset="0"/>
                            </a:rPr>
                            <m:t>dB</m:t>
                          </m:r>
                        </m:sub>
                      </m:sSub>
                      <m:r>
                        <a:rPr kumimoji="1" lang="en-US" altLang="ja-JP" sz="1800" i="1" smtClean="0">
                          <a:solidFill>
                            <a:prstClr val="black"/>
                          </a:solidFill>
                          <a:latin typeface="Cambria Math" panose="02040503050406030204" pitchFamily="18" charset="0"/>
                        </a:rPr>
                        <m:t>=</m:t>
                      </m:r>
                      <m:sSub>
                        <m:sSubPr>
                          <m:ctrlPr>
                            <a:rPr kumimoji="1" lang="en-US" altLang="ja-JP" sz="1800" i="1">
                              <a:solidFill>
                                <a:prstClr val="black"/>
                              </a:solidFill>
                              <a:latin typeface="Cambria Math" panose="02040503050406030204" pitchFamily="18" charset="0"/>
                            </a:rPr>
                          </m:ctrlPr>
                        </m:sSubPr>
                        <m:e>
                          <m:r>
                            <a:rPr kumimoji="1" lang="en-US" altLang="ja-JP" sz="1800" i="1">
                              <a:solidFill>
                                <a:prstClr val="black"/>
                              </a:solidFill>
                              <a:latin typeface="Cambria Math" panose="02040503050406030204" pitchFamily="18" charset="0"/>
                            </a:rPr>
                            <m:t>𝑃𝐿</m:t>
                          </m:r>
                        </m:e>
                        <m:sub>
                          <m:r>
                            <a:rPr kumimoji="1" lang="en-US" altLang="ja-JP" sz="1800" i="1" smtClean="0">
                              <a:solidFill>
                                <a:prstClr val="black"/>
                              </a:solidFill>
                              <a:latin typeface="Cambria Math" panose="02040503050406030204" pitchFamily="18" charset="0"/>
                            </a:rPr>
                            <m:t>0,</m:t>
                          </m:r>
                          <m:r>
                            <m:rPr>
                              <m:sty m:val="p"/>
                            </m:rPr>
                            <a:rPr kumimoji="1" lang="en-US" altLang="ja-JP" sz="1800">
                              <a:solidFill>
                                <a:prstClr val="black"/>
                              </a:solidFill>
                              <a:latin typeface="Cambria Math" panose="02040503050406030204" pitchFamily="18" charset="0"/>
                            </a:rPr>
                            <m:t>dB</m:t>
                          </m:r>
                        </m:sub>
                      </m:sSub>
                      <m:r>
                        <a:rPr kumimoji="1" lang="en-US" altLang="ja-JP" sz="1800" i="1" smtClean="0">
                          <a:solidFill>
                            <a:prstClr val="black"/>
                          </a:solidFill>
                          <a:latin typeface="Cambria Math" panose="02040503050406030204" pitchFamily="18" charset="0"/>
                        </a:rPr>
                        <m:t>+10</m:t>
                      </m:r>
                      <m:r>
                        <a:rPr kumimoji="1" lang="en-US" altLang="ja-JP" sz="1800" i="1" smtClean="0">
                          <a:solidFill>
                            <a:prstClr val="black"/>
                          </a:solidFill>
                          <a:latin typeface="Cambria Math" panose="02040503050406030204" pitchFamily="18" charset="0"/>
                        </a:rPr>
                        <m:t>𝑛</m:t>
                      </m:r>
                      <m:func>
                        <m:funcPr>
                          <m:ctrlPr>
                            <a:rPr kumimoji="1" lang="en-US" altLang="ja-JP" sz="1800" i="1" smtClean="0">
                              <a:solidFill>
                                <a:prstClr val="black"/>
                              </a:solidFill>
                              <a:latin typeface="Cambria Math" panose="02040503050406030204" pitchFamily="18" charset="0"/>
                            </a:rPr>
                          </m:ctrlPr>
                        </m:funcPr>
                        <m:fName>
                          <m:sSub>
                            <m:sSubPr>
                              <m:ctrlPr>
                                <a:rPr kumimoji="1" lang="en-US" altLang="ja-JP" sz="1800" i="1" smtClean="0">
                                  <a:solidFill>
                                    <a:prstClr val="black"/>
                                  </a:solidFill>
                                  <a:latin typeface="Cambria Math" panose="02040503050406030204" pitchFamily="18" charset="0"/>
                                </a:rPr>
                              </m:ctrlPr>
                            </m:sSubPr>
                            <m:e>
                              <m:r>
                                <m:rPr>
                                  <m:sty m:val="p"/>
                                </m:rPr>
                                <a:rPr kumimoji="1" lang="en-US" altLang="ja-JP" sz="1800" smtClean="0">
                                  <a:solidFill>
                                    <a:prstClr val="black"/>
                                  </a:solidFill>
                                  <a:latin typeface="Cambria Math" panose="02040503050406030204" pitchFamily="18" charset="0"/>
                                </a:rPr>
                                <m:t>log</m:t>
                              </m:r>
                            </m:e>
                            <m:sub>
                              <m:r>
                                <a:rPr kumimoji="1" lang="en-US" altLang="ja-JP" sz="1800" i="1" smtClean="0">
                                  <a:solidFill>
                                    <a:prstClr val="black"/>
                                  </a:solidFill>
                                  <a:latin typeface="Cambria Math" panose="02040503050406030204" pitchFamily="18" charset="0"/>
                                </a:rPr>
                                <m:t>10</m:t>
                              </m:r>
                            </m:sub>
                          </m:sSub>
                        </m:fName>
                        <m:e>
                          <m:d>
                            <m:dPr>
                              <m:begChr m:val="["/>
                              <m:endChr m:val="]"/>
                              <m:ctrlPr>
                                <a:rPr kumimoji="1" lang="en-US" altLang="ja-JP" sz="1800" i="1" smtClean="0">
                                  <a:solidFill>
                                    <a:prstClr val="black"/>
                                  </a:solidFill>
                                  <a:latin typeface="Cambria Math" panose="02040503050406030204" pitchFamily="18" charset="0"/>
                                </a:rPr>
                              </m:ctrlPr>
                            </m:dPr>
                            <m:e>
                              <m:f>
                                <m:fPr>
                                  <m:ctrlPr>
                                    <a:rPr kumimoji="1" lang="en-US" altLang="ja-JP" sz="1800" i="1" smtClean="0">
                                      <a:solidFill>
                                        <a:prstClr val="black"/>
                                      </a:solidFill>
                                      <a:latin typeface="Cambria Math" panose="02040503050406030204" pitchFamily="18" charset="0"/>
                                    </a:rPr>
                                  </m:ctrlPr>
                                </m:fPr>
                                <m:num>
                                  <m:r>
                                    <a:rPr kumimoji="1" lang="en-US" altLang="ja-JP" sz="1800" i="1" smtClean="0">
                                      <a:solidFill>
                                        <a:prstClr val="black"/>
                                      </a:solidFill>
                                      <a:latin typeface="Cambria Math" panose="02040503050406030204" pitchFamily="18" charset="0"/>
                                    </a:rPr>
                                    <m:t>𝑑</m:t>
                                  </m:r>
                                </m:num>
                                <m:den>
                                  <m:sSub>
                                    <m:sSubPr>
                                      <m:ctrlPr>
                                        <a:rPr kumimoji="1" lang="en-US" altLang="ja-JP" sz="1800" i="1" smtClean="0">
                                          <a:solidFill>
                                            <a:prstClr val="black"/>
                                          </a:solidFill>
                                          <a:latin typeface="Cambria Math" panose="02040503050406030204" pitchFamily="18" charset="0"/>
                                        </a:rPr>
                                      </m:ctrlPr>
                                    </m:sSubPr>
                                    <m:e>
                                      <m:r>
                                        <a:rPr kumimoji="1" lang="en-US" altLang="ja-JP" sz="1800" i="1" smtClean="0">
                                          <a:solidFill>
                                            <a:prstClr val="black"/>
                                          </a:solidFill>
                                          <a:latin typeface="Cambria Math" panose="02040503050406030204" pitchFamily="18" charset="0"/>
                                        </a:rPr>
                                        <m:t>𝑑</m:t>
                                      </m:r>
                                    </m:e>
                                    <m:sub>
                                      <m:r>
                                        <a:rPr kumimoji="1" lang="en-US" altLang="ja-JP" sz="1800" i="1" smtClean="0">
                                          <a:solidFill>
                                            <a:prstClr val="black"/>
                                          </a:solidFill>
                                          <a:latin typeface="Cambria Math" panose="02040503050406030204" pitchFamily="18" charset="0"/>
                                        </a:rPr>
                                        <m:t>0</m:t>
                                      </m:r>
                                    </m:sub>
                                  </m:sSub>
                                </m:den>
                              </m:f>
                            </m:e>
                          </m:d>
                        </m:e>
                      </m:func>
                    </m:oMath>
                  </m:oMathPara>
                </a14:m>
                <a:endParaRPr kumimoji="1" lang="ja-JP" altLang="en-US" sz="1800" dirty="0">
                  <a:solidFill>
                    <a:prstClr val="black"/>
                  </a:solidFill>
                  <a:latin typeface="Times New Roman"/>
                  <a:ea typeface="ＭＳ Ｐゴシック" panose="020B0600070205080204" pitchFamily="34" charset="-128"/>
                </a:endParaRPr>
              </a:p>
            </p:txBody>
          </p:sp>
        </mc:Choice>
        <mc:Fallback xmlns="">
          <p:sp>
            <p:nvSpPr>
              <p:cNvPr id="14" name="テキスト ボックス 13">
                <a:extLst>
                  <a:ext uri="{FF2B5EF4-FFF2-40B4-BE49-F238E27FC236}">
                    <a16:creationId xmlns:a16="http://schemas.microsoft.com/office/drawing/2014/main" id="{1145E7D4-E42B-66CB-C23E-C173F510F48B}"/>
                  </a:ext>
                </a:extLst>
              </p:cNvPr>
              <p:cNvSpPr txBox="1">
                <a:spLocks noRot="1" noChangeAspect="1" noMove="1" noResize="1" noEditPoints="1" noAdjustHandles="1" noChangeArrowheads="1" noChangeShapeType="1" noTextEdit="1"/>
              </p:cNvSpPr>
              <p:nvPr/>
            </p:nvSpPr>
            <p:spPr>
              <a:xfrm>
                <a:off x="5218855" y="2060848"/>
                <a:ext cx="3601617" cy="708720"/>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EC573751-4670-F6D4-66D4-2A1AF1C30784}"/>
                  </a:ext>
                </a:extLst>
              </p:cNvPr>
              <p:cNvSpPr txBox="1"/>
              <p:nvPr/>
            </p:nvSpPr>
            <p:spPr>
              <a:xfrm>
                <a:off x="7452320" y="4715852"/>
                <a:ext cx="1548585" cy="369332"/>
              </a:xfrm>
              <a:prstGeom prst="rect">
                <a:avLst/>
              </a:prstGeom>
              <a:noFill/>
            </p:spPr>
            <p:txBody>
              <a:bodyPr wrap="square" rtlCol="0">
                <a:spAutoFit/>
              </a:bodyPr>
              <a:lstStyle/>
              <a:p>
                <a:pPr defTabSz="457200" eaLnBrk="1" fontAlgn="auto" hangingPunct="1">
                  <a:spcBef>
                    <a:spcPts val="0"/>
                  </a:spcBef>
                  <a:spcAft>
                    <a:spcPts val="0"/>
                  </a:spcAft>
                </a:pPr>
                <a14:m>
                  <m:oMath xmlns:m="http://schemas.openxmlformats.org/officeDocument/2006/math">
                    <m:sSub>
                      <m:sSubPr>
                        <m:ctrlPr>
                          <a:rPr kumimoji="1" lang="en-US" altLang="ja-JP" sz="1800" b="0" i="1" smtClean="0">
                            <a:solidFill>
                              <a:prstClr val="black"/>
                            </a:solidFill>
                            <a:latin typeface="Cambria Math" panose="02040503050406030204" pitchFamily="18" charset="0"/>
                            <a:ea typeface="ＭＳ Ｐゴシック" panose="020B0600070205080204" pitchFamily="34" charset="-128"/>
                          </a:rPr>
                        </m:ctrlPr>
                      </m:sSubPr>
                      <m:e>
                        <m:r>
                          <a:rPr kumimoji="1" lang="en-US" altLang="ja-JP" sz="1800" b="0" i="1" smtClean="0">
                            <a:solidFill>
                              <a:prstClr val="black"/>
                            </a:solidFill>
                            <a:latin typeface="Cambria Math" panose="02040503050406030204" pitchFamily="18" charset="0"/>
                            <a:ea typeface="ＭＳ Ｐゴシック" panose="020B0600070205080204" pitchFamily="34" charset="-128"/>
                          </a:rPr>
                          <m:t>𝑑</m:t>
                        </m:r>
                      </m:e>
                      <m:sub>
                        <m:r>
                          <a:rPr kumimoji="1" lang="en-US" altLang="ja-JP" sz="1800" b="0" i="1" smtClean="0">
                            <a:solidFill>
                              <a:prstClr val="black"/>
                            </a:solidFill>
                            <a:latin typeface="Cambria Math" panose="02040503050406030204" pitchFamily="18" charset="0"/>
                            <a:ea typeface="ＭＳ Ｐゴシック" panose="020B0600070205080204" pitchFamily="34" charset="-128"/>
                          </a:rPr>
                          <m:t>0</m:t>
                        </m:r>
                      </m:sub>
                    </m:sSub>
                    <m:r>
                      <a:rPr kumimoji="1" lang="en-US" altLang="ja-JP" sz="1800" b="0" i="1" smtClean="0">
                        <a:solidFill>
                          <a:prstClr val="black"/>
                        </a:solidFill>
                        <a:latin typeface="Cambria Math" panose="02040503050406030204" pitchFamily="18" charset="0"/>
                        <a:ea typeface="ＭＳ Ｐゴシック" panose="020B0600070205080204" pitchFamily="34" charset="-128"/>
                      </a:rPr>
                      <m:t>=10</m:t>
                    </m:r>
                  </m:oMath>
                </a14:m>
                <a:r>
                  <a:rPr kumimoji="1" lang="en-US" altLang="ja-JP" sz="1800" dirty="0">
                    <a:solidFill>
                      <a:prstClr val="black"/>
                    </a:solidFill>
                    <a:latin typeface="Times New Roman"/>
                    <a:ea typeface="ＭＳ Ｐゴシック" panose="020B0600070205080204" pitchFamily="34" charset="-128"/>
                  </a:rPr>
                  <a:t> mm</a:t>
                </a:r>
                <a:endParaRPr kumimoji="1" lang="ja-JP" altLang="en-US" sz="1800" dirty="0">
                  <a:solidFill>
                    <a:prstClr val="black"/>
                  </a:solidFill>
                  <a:latin typeface="Times New Roman"/>
                  <a:ea typeface="ＭＳ Ｐゴシック" panose="020B0600070205080204" pitchFamily="34" charset="-128"/>
                </a:endParaRPr>
              </a:p>
            </p:txBody>
          </p:sp>
        </mc:Choice>
        <mc:Fallback xmlns="">
          <p:sp>
            <p:nvSpPr>
              <p:cNvPr id="15" name="テキスト ボックス 14">
                <a:extLst>
                  <a:ext uri="{FF2B5EF4-FFF2-40B4-BE49-F238E27FC236}">
                    <a16:creationId xmlns:a16="http://schemas.microsoft.com/office/drawing/2014/main" id="{EC573751-4670-F6D4-66D4-2A1AF1C30784}"/>
                  </a:ext>
                </a:extLst>
              </p:cNvPr>
              <p:cNvSpPr txBox="1">
                <a:spLocks noRot="1" noChangeAspect="1" noMove="1" noResize="1" noEditPoints="1" noAdjustHandles="1" noChangeArrowheads="1" noChangeShapeType="1" noTextEdit="1"/>
              </p:cNvSpPr>
              <p:nvPr/>
            </p:nvSpPr>
            <p:spPr>
              <a:xfrm>
                <a:off x="7452320" y="4715852"/>
                <a:ext cx="1548585" cy="369332"/>
              </a:xfrm>
              <a:prstGeom prst="rect">
                <a:avLst/>
              </a:prstGeom>
              <a:blipFill>
                <a:blip r:embed="rId3"/>
                <a:stretch>
                  <a:fillRect t="-6667" b="-2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8" name="表 7">
                <a:extLst>
                  <a:ext uri="{FF2B5EF4-FFF2-40B4-BE49-F238E27FC236}">
                    <a16:creationId xmlns:a16="http://schemas.microsoft.com/office/drawing/2014/main" id="{C3AAF33B-3787-DC37-9A7D-976107DA50F0}"/>
                  </a:ext>
                </a:extLst>
              </p:cNvPr>
              <p:cNvGraphicFramePr>
                <a:graphicFrameLocks noGrp="1"/>
              </p:cNvGraphicFramePr>
              <p:nvPr>
                <p:extLst>
                  <p:ext uri="{D42A27DB-BD31-4B8C-83A1-F6EECF244321}">
                    <p14:modId xmlns:p14="http://schemas.microsoft.com/office/powerpoint/2010/main" val="27829725"/>
                  </p:ext>
                </p:extLst>
              </p:nvPr>
            </p:nvGraphicFramePr>
            <p:xfrm>
              <a:off x="5059763" y="2900048"/>
              <a:ext cx="3816423" cy="1716994"/>
            </p:xfrm>
            <a:graphic>
              <a:graphicData uri="http://schemas.openxmlformats.org/drawingml/2006/table">
                <a:tbl>
                  <a:tblPr/>
                  <a:tblGrid>
                    <a:gridCol w="1299925">
                      <a:extLst>
                        <a:ext uri="{9D8B030D-6E8A-4147-A177-3AD203B41FA5}">
                          <a16:colId xmlns:a16="http://schemas.microsoft.com/office/drawing/2014/main" val="3248908148"/>
                        </a:ext>
                      </a:extLst>
                    </a:gridCol>
                    <a:gridCol w="811907">
                      <a:extLst>
                        <a:ext uri="{9D8B030D-6E8A-4147-A177-3AD203B41FA5}">
                          <a16:colId xmlns:a16="http://schemas.microsoft.com/office/drawing/2014/main" val="3828101512"/>
                        </a:ext>
                      </a:extLst>
                    </a:gridCol>
                    <a:gridCol w="663755">
                      <a:extLst>
                        <a:ext uri="{9D8B030D-6E8A-4147-A177-3AD203B41FA5}">
                          <a16:colId xmlns:a16="http://schemas.microsoft.com/office/drawing/2014/main" val="2442230470"/>
                        </a:ext>
                      </a:extLst>
                    </a:gridCol>
                    <a:gridCol w="1040836">
                      <a:extLst>
                        <a:ext uri="{9D8B030D-6E8A-4147-A177-3AD203B41FA5}">
                          <a16:colId xmlns:a16="http://schemas.microsoft.com/office/drawing/2014/main" val="4047235252"/>
                        </a:ext>
                      </a:extLst>
                    </a:gridCol>
                  </a:tblGrid>
                  <a:tr h="327670">
                    <a:tc>
                      <a:txBody>
                        <a:bodyPr/>
                        <a:lstStyle/>
                        <a:p>
                          <a:pPr algn="ctr" fontAlgn="t"/>
                          <a:r>
                            <a:rPr lang="en-US" sz="1600" b="0" i="0" u="none" strike="noStrike" dirty="0">
                              <a:solidFill>
                                <a:srgbClr val="000000"/>
                              </a:solidFill>
                              <a:effectLst/>
                              <a:latin typeface="Times New Roman" panose="02020603050405020304" pitchFamily="18" charset="0"/>
                              <a:ea typeface="游ゴシック" panose="020B0400000000000000" pitchFamily="50" charset="-128"/>
                            </a:rPr>
                            <a:t>Directions</a:t>
                          </a:r>
                        </a:p>
                      </a:txBody>
                      <a:tcPr marL="20674" marR="20674" marT="20674"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PL</a:t>
                          </a:r>
                          <a:r>
                            <a:rPr lang="en-US" sz="1600" b="0" i="0" u="none" strike="noStrike" baseline="-50000" dirty="0">
                              <a:solidFill>
                                <a:srgbClr val="000000"/>
                              </a:solidFill>
                              <a:effectLst/>
                              <a:latin typeface="Times New Roman" panose="02020603050405020304" pitchFamily="18" charset="0"/>
                              <a:ea typeface="游ゴシック" panose="020B0400000000000000" pitchFamily="50" charset="-128"/>
                            </a:rPr>
                            <a:t>0</a:t>
                          </a:r>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p>
                      </a:txBody>
                      <a:tcPr marL="16539" marR="16539" marT="16539"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n</a:t>
                          </a:r>
                        </a:p>
                      </a:txBody>
                      <a:tcPr marL="16539" marR="16539" marT="16539"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14:m>
                            <m:oMath xmlns:m="http://schemas.openxmlformats.org/officeDocument/2006/math">
                              <m:sSub>
                                <m:sSubPr>
                                  <m:ctrlPr>
                                    <a:rPr lang="en-US" sz="1600" b="0" i="1" u="none" strike="noStrike" smtClean="0">
                                      <a:solidFill>
                                        <a:srgbClr val="000000"/>
                                      </a:solidFill>
                                      <a:effectLst/>
                                      <a:latin typeface="Cambria Math" panose="02040503050406030204" pitchFamily="18" charset="0"/>
                                      <a:ea typeface="游ゴシック" panose="020B0400000000000000" pitchFamily="50" charset="-128"/>
                                    </a:rPr>
                                  </m:ctrlPr>
                                </m:sSubPr>
                                <m:e>
                                  <m:r>
                                    <a:rPr lang="en-US" sz="1600" b="0" i="1" u="none" strike="noStrike" smtClean="0">
                                      <a:solidFill>
                                        <a:srgbClr val="000000"/>
                                      </a:solidFill>
                                      <a:effectLst/>
                                      <a:latin typeface="Cambria Math" panose="02040503050406030204" pitchFamily="18" charset="0"/>
                                      <a:ea typeface="游ゴシック" panose="020B0400000000000000" pitchFamily="50" charset="-128"/>
                                    </a:rPr>
                                    <m:t>𝜎</m:t>
                                  </m:r>
                                </m:e>
                                <m:sub>
                                  <m:r>
                                    <a:rPr lang="en-US" sz="1600" b="0" i="1" u="none" strike="noStrike" smtClean="0">
                                      <a:solidFill>
                                        <a:srgbClr val="000000"/>
                                      </a:solidFill>
                                      <a:effectLst/>
                                      <a:latin typeface="Cambria Math" panose="02040503050406030204" pitchFamily="18" charset="0"/>
                                      <a:ea typeface="游ゴシック" panose="020B0400000000000000" pitchFamily="50" charset="-128"/>
                                    </a:rPr>
                                    <m:t>𝑠</m:t>
                                  </m:r>
                                </m:sub>
                              </m:sSub>
                            </m:oMath>
                          </a14:m>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endParaRPr lang="en-US" sz="1600" b="0" i="1" u="none" strike="noStrike" dirty="0">
                            <a:solidFill>
                              <a:srgbClr val="000000"/>
                            </a:solidFill>
                            <a:effectLst/>
                            <a:latin typeface="Times New Roman" panose="02020603050405020304" pitchFamily="18" charset="0"/>
                            <a:ea typeface="游ゴシック" panose="020B0400000000000000" pitchFamily="50" charset="-128"/>
                          </a:endParaRPr>
                        </a:p>
                      </a:txBody>
                      <a:tcPr marL="20674" marR="20674" marT="20674"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8326398"/>
                      </a:ext>
                    </a:extLst>
                  </a:tr>
                  <a:tr h="475296">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x</a:t>
                          </a:r>
                        </a:p>
                      </a:txBody>
                      <a:tcPr marL="20674" marR="20674" marT="206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48.47</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1.45</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9.63</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252226"/>
                      </a:ext>
                    </a:extLst>
                  </a:tr>
                  <a:tr h="457014">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y</a:t>
                          </a:r>
                        </a:p>
                      </a:txBody>
                      <a:tcPr marL="20674" marR="20674" marT="20674"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19.13</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2.67</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2.72</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541568428"/>
                      </a:ext>
                    </a:extLst>
                  </a:tr>
                  <a:tr h="457014">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z</a:t>
                          </a:r>
                        </a:p>
                      </a:txBody>
                      <a:tcPr marL="20674" marR="20674" marT="206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22.81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2.69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7.55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0074038"/>
                      </a:ext>
                    </a:extLst>
                  </a:tr>
                </a:tbl>
              </a:graphicData>
            </a:graphic>
          </p:graphicFrame>
        </mc:Choice>
        <mc:Fallback xmlns="">
          <p:graphicFrame>
            <p:nvGraphicFramePr>
              <p:cNvPr id="8" name="表 7">
                <a:extLst>
                  <a:ext uri="{FF2B5EF4-FFF2-40B4-BE49-F238E27FC236}">
                    <a16:creationId xmlns:a16="http://schemas.microsoft.com/office/drawing/2014/main" id="{C3AAF33B-3787-DC37-9A7D-976107DA50F0}"/>
                  </a:ext>
                </a:extLst>
              </p:cNvPr>
              <p:cNvGraphicFramePr>
                <a:graphicFrameLocks noGrp="1"/>
              </p:cNvGraphicFramePr>
              <p:nvPr>
                <p:extLst>
                  <p:ext uri="{D42A27DB-BD31-4B8C-83A1-F6EECF244321}">
                    <p14:modId xmlns:p14="http://schemas.microsoft.com/office/powerpoint/2010/main" val="27829725"/>
                  </p:ext>
                </p:extLst>
              </p:nvPr>
            </p:nvGraphicFramePr>
            <p:xfrm>
              <a:off x="5059763" y="2900048"/>
              <a:ext cx="3816423" cy="1716994"/>
            </p:xfrm>
            <a:graphic>
              <a:graphicData uri="http://schemas.openxmlformats.org/drawingml/2006/table">
                <a:tbl>
                  <a:tblPr/>
                  <a:tblGrid>
                    <a:gridCol w="1299925">
                      <a:extLst>
                        <a:ext uri="{9D8B030D-6E8A-4147-A177-3AD203B41FA5}">
                          <a16:colId xmlns:a16="http://schemas.microsoft.com/office/drawing/2014/main" val="3248908148"/>
                        </a:ext>
                      </a:extLst>
                    </a:gridCol>
                    <a:gridCol w="811907">
                      <a:extLst>
                        <a:ext uri="{9D8B030D-6E8A-4147-A177-3AD203B41FA5}">
                          <a16:colId xmlns:a16="http://schemas.microsoft.com/office/drawing/2014/main" val="3828101512"/>
                        </a:ext>
                      </a:extLst>
                    </a:gridCol>
                    <a:gridCol w="663755">
                      <a:extLst>
                        <a:ext uri="{9D8B030D-6E8A-4147-A177-3AD203B41FA5}">
                          <a16:colId xmlns:a16="http://schemas.microsoft.com/office/drawing/2014/main" val="2442230470"/>
                        </a:ext>
                      </a:extLst>
                    </a:gridCol>
                    <a:gridCol w="1040836">
                      <a:extLst>
                        <a:ext uri="{9D8B030D-6E8A-4147-A177-3AD203B41FA5}">
                          <a16:colId xmlns:a16="http://schemas.microsoft.com/office/drawing/2014/main" val="4047235252"/>
                        </a:ext>
                      </a:extLst>
                    </a:gridCol>
                  </a:tblGrid>
                  <a:tr h="327670">
                    <a:tc>
                      <a:txBody>
                        <a:bodyPr/>
                        <a:lstStyle/>
                        <a:p>
                          <a:pPr algn="ctr" fontAlgn="t"/>
                          <a:r>
                            <a:rPr lang="en-US" sz="1600" b="0" i="0" u="none" strike="noStrike" dirty="0">
                              <a:solidFill>
                                <a:srgbClr val="000000"/>
                              </a:solidFill>
                              <a:effectLst/>
                              <a:latin typeface="Times New Roman" panose="02020603050405020304" pitchFamily="18" charset="0"/>
                              <a:ea typeface="游ゴシック" panose="020B0400000000000000" pitchFamily="50" charset="-128"/>
                            </a:rPr>
                            <a:t>Directions</a:t>
                          </a:r>
                        </a:p>
                      </a:txBody>
                      <a:tcPr marL="20674" marR="20674" marT="20674"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PL</a:t>
                          </a:r>
                          <a:r>
                            <a:rPr lang="en-US" sz="1600" b="0" i="0" u="none" strike="noStrike" baseline="-50000" dirty="0">
                              <a:solidFill>
                                <a:srgbClr val="000000"/>
                              </a:solidFill>
                              <a:effectLst/>
                              <a:latin typeface="Times New Roman" panose="02020603050405020304" pitchFamily="18" charset="0"/>
                              <a:ea typeface="游ゴシック" panose="020B0400000000000000" pitchFamily="50" charset="-128"/>
                            </a:rPr>
                            <a:t>0</a:t>
                          </a:r>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p>
                      </a:txBody>
                      <a:tcPr marL="16539" marR="16539" marT="16539"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n</a:t>
                          </a:r>
                        </a:p>
                      </a:txBody>
                      <a:tcPr marL="16539" marR="16539" marT="16539"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endParaRPr lang="ja-JP"/>
                        </a:p>
                      </a:txBody>
                      <a:tcPr marL="20674" marR="20674" marT="20674"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blipFill>
                          <a:blip r:embed="rId4"/>
                          <a:stretch>
                            <a:fillRect l="-267073" t="-15385" r="-2439" b="-430769"/>
                          </a:stretch>
                        </a:blipFill>
                      </a:tcPr>
                    </a:tc>
                    <a:extLst>
                      <a:ext uri="{0D108BD9-81ED-4DB2-BD59-A6C34878D82A}">
                        <a16:rowId xmlns:a16="http://schemas.microsoft.com/office/drawing/2014/main" val="2608326398"/>
                      </a:ext>
                    </a:extLst>
                  </a:tr>
                  <a:tr h="475296">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x</a:t>
                          </a:r>
                        </a:p>
                      </a:txBody>
                      <a:tcPr marL="20674" marR="20674" marT="206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48.47</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1.45</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9.63</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252226"/>
                      </a:ext>
                    </a:extLst>
                  </a:tr>
                  <a:tr h="457014">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y</a:t>
                          </a:r>
                        </a:p>
                      </a:txBody>
                      <a:tcPr marL="20674" marR="20674" marT="20674"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19.13</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2.67</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2.72</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541568428"/>
                      </a:ext>
                    </a:extLst>
                  </a:tr>
                  <a:tr h="457014">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z</a:t>
                          </a:r>
                        </a:p>
                      </a:txBody>
                      <a:tcPr marL="20674" marR="20674" marT="206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22.81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2.69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7.55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0074038"/>
                      </a:ext>
                    </a:extLst>
                  </a:tr>
                </a:tbl>
              </a:graphicData>
            </a:graphic>
          </p:graphicFrame>
        </mc:Fallback>
      </mc:AlternateContent>
      <p:pic>
        <p:nvPicPr>
          <p:cNvPr id="7" name="図 6">
            <a:extLst>
              <a:ext uri="{FF2B5EF4-FFF2-40B4-BE49-F238E27FC236}">
                <a16:creationId xmlns:a16="http://schemas.microsoft.com/office/drawing/2014/main" id="{923ECD83-B4E2-E05E-43F9-85A65A2A07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1" y="2348880"/>
            <a:ext cx="5220072" cy="3132043"/>
          </a:xfrm>
          <a:prstGeom prst="rect">
            <a:avLst/>
          </a:prstGeom>
        </p:spPr>
      </p:pic>
      <p:sp>
        <p:nvSpPr>
          <p:cNvPr id="3" name="日付プレースホルダー 1">
            <a:extLst>
              <a:ext uri="{FF2B5EF4-FFF2-40B4-BE49-F238E27FC236}">
                <a16:creationId xmlns:a16="http://schemas.microsoft.com/office/drawing/2014/main" id="{300B5316-7F3E-A632-F9C2-392975F712F2}"/>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1555023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BBAE058-E74E-700F-EC30-1F46A3260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6333" y="4129042"/>
            <a:ext cx="3816000" cy="2339095"/>
          </a:xfrm>
          <a:prstGeom prst="rect">
            <a:avLst/>
          </a:prstGeom>
        </p:spPr>
      </p:pic>
      <p:pic>
        <p:nvPicPr>
          <p:cNvPr id="13" name="図 12">
            <a:extLst>
              <a:ext uri="{FF2B5EF4-FFF2-40B4-BE49-F238E27FC236}">
                <a16:creationId xmlns:a16="http://schemas.microsoft.com/office/drawing/2014/main" id="{6284CE66-B0E4-914D-5B0C-240B64038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33" y="1857107"/>
            <a:ext cx="3816000" cy="2339095"/>
          </a:xfrm>
          <a:prstGeom prst="rect">
            <a:avLst/>
          </a:prstGeom>
        </p:spPr>
      </p:pic>
      <p:pic>
        <p:nvPicPr>
          <p:cNvPr id="14" name="図 13">
            <a:extLst>
              <a:ext uri="{FF2B5EF4-FFF2-40B4-BE49-F238E27FC236}">
                <a16:creationId xmlns:a16="http://schemas.microsoft.com/office/drawing/2014/main" id="{62BE3FEB-C030-D03C-D250-1B8A726EE9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862" y="1847168"/>
            <a:ext cx="3816000" cy="2341758"/>
          </a:xfrm>
          <a:prstGeom prst="rect">
            <a:avLst/>
          </a:prstGeom>
        </p:spPr>
      </p:pic>
      <p:sp>
        <p:nvSpPr>
          <p:cNvPr id="2" name="タイトル 1">
            <a:extLst>
              <a:ext uri="{FF2B5EF4-FFF2-40B4-BE49-F238E27FC236}">
                <a16:creationId xmlns:a16="http://schemas.microsoft.com/office/drawing/2014/main" id="{1C505601-5D3D-4926-ED91-7FCFDD6A2147}"/>
              </a:ext>
            </a:extLst>
          </p:cNvPr>
          <p:cNvSpPr>
            <a:spLocks noGrp="1"/>
          </p:cNvSpPr>
          <p:nvPr>
            <p:ph type="title"/>
          </p:nvPr>
        </p:nvSpPr>
        <p:spPr/>
        <p:txBody>
          <a:bodyPr/>
          <a:lstStyle/>
          <a:p>
            <a:r>
              <a:rPr kumimoji="1" lang="en-US" altLang="ja-JP" dirty="0"/>
              <a:t>Log-normal </a:t>
            </a:r>
            <a:r>
              <a:rPr lang="en-US" altLang="ja-JP" dirty="0"/>
              <a:t>d</a:t>
            </a:r>
            <a:r>
              <a:rPr kumimoji="1" lang="en-US" altLang="ja-JP" dirty="0"/>
              <a:t>istribution</a:t>
            </a:r>
            <a:br>
              <a:rPr kumimoji="1" lang="en-US" altLang="ja-JP" dirty="0"/>
            </a:br>
            <a:r>
              <a:rPr kumimoji="1" lang="en-US" altLang="ja-JP" dirty="0"/>
              <a:t> (Off-body, BCI)</a:t>
            </a:r>
            <a:endParaRPr kumimoji="1" lang="ja-JP" altLang="en-US"/>
          </a:p>
        </p:txBody>
      </p:sp>
      <p:sp>
        <p:nvSpPr>
          <p:cNvPr id="6" name="スライド番号プレースホルダー 5">
            <a:extLst>
              <a:ext uri="{FF2B5EF4-FFF2-40B4-BE49-F238E27FC236}">
                <a16:creationId xmlns:a16="http://schemas.microsoft.com/office/drawing/2014/main" id="{A62D811E-9E63-BA15-95C2-5B91C706231F}"/>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25</a:t>
            </a:fld>
            <a:endParaRPr lang="en-US" altLang="ja-JP"/>
          </a:p>
        </p:txBody>
      </p: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17366FD0-D029-228D-1D86-EB60C0B98A3C}"/>
                  </a:ext>
                </a:extLst>
              </p:cNvPr>
              <p:cNvSpPr txBox="1"/>
              <p:nvPr/>
            </p:nvSpPr>
            <p:spPr>
              <a:xfrm>
                <a:off x="3483750" y="1999873"/>
                <a:ext cx="872226" cy="276999"/>
              </a:xfrm>
              <a:prstGeom prst="rect">
                <a:avLst/>
              </a:prstGeom>
              <a:noFill/>
            </p:spPr>
            <p:txBody>
              <a:bodyPr wrap="none" rtlCol="0">
                <a:spAutoFit/>
              </a:bodyPr>
              <a:lstStyle/>
              <a:p>
                <a14:m>
                  <m:oMath xmlns:m="http://schemas.openxmlformats.org/officeDocument/2006/math">
                    <m:r>
                      <a:rPr kumimoji="1" lang="en-US" altLang="ja-JP" b="0" i="1" smtClean="0">
                        <a:latin typeface="Cambria Math" panose="02040503050406030204" pitchFamily="18" charset="0"/>
                      </a:rPr>
                      <m:t>𝑥</m:t>
                    </m:r>
                  </m:oMath>
                </a14:m>
                <a:r>
                  <a:rPr kumimoji="1" lang="en-US" altLang="ja-JP" dirty="0"/>
                  <a:t>-direction</a:t>
                </a:r>
                <a:endParaRPr kumimoji="1" lang="ja-JP" altLang="en-US"/>
              </a:p>
            </p:txBody>
          </p:sp>
        </mc:Choice>
        <mc:Fallback xmlns="">
          <p:sp>
            <p:nvSpPr>
              <p:cNvPr id="10" name="テキスト ボックス 9">
                <a:extLst>
                  <a:ext uri="{FF2B5EF4-FFF2-40B4-BE49-F238E27FC236}">
                    <a16:creationId xmlns:a16="http://schemas.microsoft.com/office/drawing/2014/main" id="{17366FD0-D029-228D-1D86-EB60C0B98A3C}"/>
                  </a:ext>
                </a:extLst>
              </p:cNvPr>
              <p:cNvSpPr txBox="1">
                <a:spLocks noRot="1" noChangeAspect="1" noMove="1" noResize="1" noEditPoints="1" noAdjustHandles="1" noChangeArrowheads="1" noChangeShapeType="1" noTextEdit="1"/>
              </p:cNvSpPr>
              <p:nvPr/>
            </p:nvSpPr>
            <p:spPr>
              <a:xfrm>
                <a:off x="3483750" y="1999873"/>
                <a:ext cx="872226" cy="276999"/>
              </a:xfrm>
              <a:prstGeom prst="rect">
                <a:avLst/>
              </a:prstGeom>
              <a:blipFill>
                <a:blip r:embed="rId5"/>
                <a:stretch>
                  <a:fillRect b="-173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853C67FE-B5B3-CA01-3B59-F075919A0874}"/>
                  </a:ext>
                </a:extLst>
              </p:cNvPr>
              <p:cNvSpPr txBox="1"/>
              <p:nvPr/>
            </p:nvSpPr>
            <p:spPr>
              <a:xfrm>
                <a:off x="7309663" y="1999872"/>
                <a:ext cx="862737" cy="276999"/>
              </a:xfrm>
              <a:prstGeom prst="rect">
                <a:avLst/>
              </a:prstGeom>
              <a:noFill/>
            </p:spPr>
            <p:txBody>
              <a:bodyPr wrap="none" rtlCol="0">
                <a:spAutoFit/>
              </a:bodyPr>
              <a:lstStyle/>
              <a:p>
                <a14:m>
                  <m:oMath xmlns:m="http://schemas.openxmlformats.org/officeDocument/2006/math">
                    <m:r>
                      <m:rPr>
                        <m:sty m:val="p"/>
                      </m:rPr>
                      <a:rPr kumimoji="1" lang="en-US" altLang="ja-JP" b="0" i="0" smtClean="0">
                        <a:latin typeface="Cambria Math" panose="02040503050406030204" pitchFamily="18" charset="0"/>
                      </a:rPr>
                      <m:t>y</m:t>
                    </m:r>
                  </m:oMath>
                </a14:m>
                <a:r>
                  <a:rPr kumimoji="1" lang="en-US" altLang="ja-JP" dirty="0"/>
                  <a:t>-direction</a:t>
                </a:r>
                <a:endParaRPr kumimoji="1" lang="ja-JP" altLang="en-US"/>
              </a:p>
            </p:txBody>
          </p:sp>
        </mc:Choice>
        <mc:Fallback xmlns="">
          <p:sp>
            <p:nvSpPr>
              <p:cNvPr id="11" name="テキスト ボックス 10">
                <a:extLst>
                  <a:ext uri="{FF2B5EF4-FFF2-40B4-BE49-F238E27FC236}">
                    <a16:creationId xmlns:a16="http://schemas.microsoft.com/office/drawing/2014/main" id="{853C67FE-B5B3-CA01-3B59-F075919A0874}"/>
                  </a:ext>
                </a:extLst>
              </p:cNvPr>
              <p:cNvSpPr txBox="1">
                <a:spLocks noRot="1" noChangeAspect="1" noMove="1" noResize="1" noEditPoints="1" noAdjustHandles="1" noChangeArrowheads="1" noChangeShapeType="1" noTextEdit="1"/>
              </p:cNvSpPr>
              <p:nvPr/>
            </p:nvSpPr>
            <p:spPr>
              <a:xfrm>
                <a:off x="7309663" y="1999872"/>
                <a:ext cx="862737" cy="276999"/>
              </a:xfrm>
              <a:prstGeom prst="rect">
                <a:avLst/>
              </a:prstGeom>
              <a:blipFill>
                <a:blip r:embed="rId6"/>
                <a:stretch>
                  <a:fillRect b="-173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54A106F0-C9C9-5003-2EF1-E1C8685BF0DB}"/>
                  </a:ext>
                </a:extLst>
              </p:cNvPr>
              <p:cNvSpPr txBox="1"/>
              <p:nvPr/>
            </p:nvSpPr>
            <p:spPr>
              <a:xfrm>
                <a:off x="5220072" y="4304129"/>
                <a:ext cx="856325" cy="276999"/>
              </a:xfrm>
              <a:prstGeom prst="rect">
                <a:avLst/>
              </a:prstGeom>
              <a:noFill/>
            </p:spPr>
            <p:txBody>
              <a:bodyPr wrap="none" rtlCol="0">
                <a:spAutoFit/>
              </a:bodyPr>
              <a:lstStyle/>
              <a:p>
                <a14:m>
                  <m:oMath xmlns:m="http://schemas.openxmlformats.org/officeDocument/2006/math">
                    <m:r>
                      <m:rPr>
                        <m:sty m:val="p"/>
                      </m:rPr>
                      <a:rPr kumimoji="1" lang="en-US" altLang="ja-JP" b="0" i="0" smtClean="0">
                        <a:latin typeface="Cambria Math" panose="02040503050406030204" pitchFamily="18" charset="0"/>
                      </a:rPr>
                      <m:t>z</m:t>
                    </m:r>
                  </m:oMath>
                </a14:m>
                <a:r>
                  <a:rPr kumimoji="1" lang="en-US" altLang="ja-JP" dirty="0"/>
                  <a:t>-direction</a:t>
                </a:r>
                <a:endParaRPr kumimoji="1" lang="ja-JP" altLang="en-US"/>
              </a:p>
            </p:txBody>
          </p:sp>
        </mc:Choice>
        <mc:Fallback xmlns="">
          <p:sp>
            <p:nvSpPr>
              <p:cNvPr id="12" name="テキスト ボックス 11">
                <a:extLst>
                  <a:ext uri="{FF2B5EF4-FFF2-40B4-BE49-F238E27FC236}">
                    <a16:creationId xmlns:a16="http://schemas.microsoft.com/office/drawing/2014/main" id="{54A106F0-C9C9-5003-2EF1-E1C8685BF0DB}"/>
                  </a:ext>
                </a:extLst>
              </p:cNvPr>
              <p:cNvSpPr txBox="1">
                <a:spLocks noRot="1" noChangeAspect="1" noMove="1" noResize="1" noEditPoints="1" noAdjustHandles="1" noChangeArrowheads="1" noChangeShapeType="1" noTextEdit="1"/>
              </p:cNvSpPr>
              <p:nvPr/>
            </p:nvSpPr>
            <p:spPr>
              <a:xfrm>
                <a:off x="5220072" y="4304129"/>
                <a:ext cx="856325" cy="276999"/>
              </a:xfrm>
              <a:prstGeom prst="rect">
                <a:avLst/>
              </a:prstGeom>
              <a:blipFill>
                <a:blip r:embed="rId7"/>
                <a:stretch>
                  <a:fillRect b="-17391"/>
                </a:stretch>
              </a:blipFill>
            </p:spPr>
            <p:txBody>
              <a:bodyPr/>
              <a:lstStyle/>
              <a:p>
                <a:r>
                  <a:rPr lang="ja-JP" altLang="en-US">
                    <a:noFill/>
                  </a:rPr>
                  <a:t> </a:t>
                </a:r>
              </a:p>
            </p:txBody>
          </p:sp>
        </mc:Fallback>
      </mc:AlternateContent>
      <p:sp>
        <p:nvSpPr>
          <p:cNvPr id="5" name="日付プレースホルダー 1">
            <a:extLst>
              <a:ext uri="{FF2B5EF4-FFF2-40B4-BE49-F238E27FC236}">
                <a16:creationId xmlns:a16="http://schemas.microsoft.com/office/drawing/2014/main" id="{D49571BD-2846-A3FC-F0C1-A4F10ED228C1}"/>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1069695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261526-E578-5824-D04A-BDB5F1C63FDF}"/>
              </a:ext>
            </a:extLst>
          </p:cNvPr>
          <p:cNvSpPr>
            <a:spLocks noGrp="1"/>
          </p:cNvSpPr>
          <p:nvPr>
            <p:ph type="title"/>
          </p:nvPr>
        </p:nvSpPr>
        <p:spPr/>
        <p:txBody>
          <a:bodyPr/>
          <a:lstStyle/>
          <a:p>
            <a:r>
              <a:rPr kumimoji="1" lang="en-US" altLang="ja-JP" dirty="0"/>
              <a:t>Simulation model for BMI case</a:t>
            </a:r>
            <a:br>
              <a:rPr kumimoji="1" lang="en-US" altLang="ja-JP" dirty="0"/>
            </a:br>
            <a:r>
              <a:rPr kumimoji="1" lang="en-US" altLang="ja-JP" dirty="0"/>
              <a:t> (Forward antenna direction)</a:t>
            </a:r>
            <a:endParaRPr kumimoji="1" lang="ja-JP" altLang="en-US"/>
          </a:p>
        </p:txBody>
      </p:sp>
      <p:sp>
        <p:nvSpPr>
          <p:cNvPr id="6" name="スライド番号プレースホルダー 5">
            <a:extLst>
              <a:ext uri="{FF2B5EF4-FFF2-40B4-BE49-F238E27FC236}">
                <a16:creationId xmlns:a16="http://schemas.microsoft.com/office/drawing/2014/main" id="{519FA581-CC78-2555-03DD-0E8831A12D2E}"/>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26</a:t>
            </a:fld>
            <a:endParaRPr lang="en-US" altLang="ja-JP"/>
          </a:p>
        </p:txBody>
      </p:sp>
      <p:pic>
        <p:nvPicPr>
          <p:cNvPr id="3" name="図 2">
            <a:extLst>
              <a:ext uri="{FF2B5EF4-FFF2-40B4-BE49-F238E27FC236}">
                <a16:creationId xmlns:a16="http://schemas.microsoft.com/office/drawing/2014/main" id="{9139311B-2E82-E9E1-B0A9-E1C4A161DA09}"/>
              </a:ext>
            </a:extLst>
          </p:cNvPr>
          <p:cNvPicPr>
            <a:picLocks noChangeAspect="1"/>
          </p:cNvPicPr>
          <p:nvPr/>
        </p:nvPicPr>
        <p:blipFill>
          <a:blip r:embed="rId2"/>
          <a:stretch>
            <a:fillRect/>
          </a:stretch>
        </p:blipFill>
        <p:spPr>
          <a:xfrm>
            <a:off x="3995936" y="2348880"/>
            <a:ext cx="4350482" cy="2599560"/>
          </a:xfrm>
          <a:prstGeom prst="rect">
            <a:avLst/>
          </a:prstGeom>
        </p:spPr>
      </p:pic>
      <p:pic>
        <p:nvPicPr>
          <p:cNvPr id="7" name="図 6" descr="屋内, 作品, 座る, ケーキ が含まれている画像&#10;&#10;自動的に生成された説明">
            <a:extLst>
              <a:ext uri="{FF2B5EF4-FFF2-40B4-BE49-F238E27FC236}">
                <a16:creationId xmlns:a16="http://schemas.microsoft.com/office/drawing/2014/main" id="{26C1C451-8DA8-3595-42B4-54849B50D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33" y="4072270"/>
            <a:ext cx="2314595" cy="2334243"/>
          </a:xfrm>
          <a:prstGeom prst="rect">
            <a:avLst/>
          </a:prstGeom>
        </p:spPr>
      </p:pic>
      <p:pic>
        <p:nvPicPr>
          <p:cNvPr id="8" name="図 7" descr="グラフ が含まれている画像&#10;&#10;自動的に生成された説明">
            <a:extLst>
              <a:ext uri="{FF2B5EF4-FFF2-40B4-BE49-F238E27FC236}">
                <a16:creationId xmlns:a16="http://schemas.microsoft.com/office/drawing/2014/main" id="{274F3D2B-543C-1AE9-EC72-0FCC6549E4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407" y="1844675"/>
            <a:ext cx="2371449" cy="2136331"/>
          </a:xfrm>
          <a:prstGeom prst="rect">
            <a:avLst/>
          </a:prstGeom>
        </p:spPr>
      </p:pic>
      <p:sp>
        <p:nvSpPr>
          <p:cNvPr id="9" name="テキスト ボックス 8">
            <a:extLst>
              <a:ext uri="{FF2B5EF4-FFF2-40B4-BE49-F238E27FC236}">
                <a16:creationId xmlns:a16="http://schemas.microsoft.com/office/drawing/2014/main" id="{2485F0C8-1DF2-D27E-B91C-6AB58CC37FBC}"/>
              </a:ext>
            </a:extLst>
          </p:cNvPr>
          <p:cNvSpPr txBox="1"/>
          <p:nvPr/>
        </p:nvSpPr>
        <p:spPr>
          <a:xfrm>
            <a:off x="6544009" y="6033700"/>
            <a:ext cx="2066591" cy="276999"/>
          </a:xfrm>
          <a:prstGeom prst="rect">
            <a:avLst/>
          </a:prstGeom>
          <a:noFill/>
        </p:spPr>
        <p:txBody>
          <a:bodyPr wrap="none" rtlCol="0">
            <a:spAutoFit/>
          </a:bodyPr>
          <a:lstStyle/>
          <a:p>
            <a:r>
              <a:rPr kumimoji="1" lang="en-US" altLang="ja-JP" dirty="0"/>
              <a:t>BMI: Brain Machine Interface</a:t>
            </a:r>
            <a:endParaRPr kumimoji="1" lang="ja-JP" altLang="en-US"/>
          </a:p>
        </p:txBody>
      </p:sp>
      <p:sp>
        <p:nvSpPr>
          <p:cNvPr id="5" name="日付プレースホルダー 1">
            <a:extLst>
              <a:ext uri="{FF2B5EF4-FFF2-40B4-BE49-F238E27FC236}">
                <a16:creationId xmlns:a16="http://schemas.microsoft.com/office/drawing/2014/main" id="{1E6BFCB1-F61C-C20D-F1C8-B46F6030BB2E}"/>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1773939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836A38-2F9A-0183-A7F8-31C6B5F38E9B}"/>
              </a:ext>
            </a:extLst>
          </p:cNvPr>
          <p:cNvSpPr>
            <a:spLocks noGrp="1"/>
          </p:cNvSpPr>
          <p:nvPr>
            <p:ph type="title"/>
          </p:nvPr>
        </p:nvSpPr>
        <p:spPr/>
        <p:txBody>
          <a:bodyPr/>
          <a:lstStyle/>
          <a:p>
            <a:r>
              <a:rPr kumimoji="1" lang="en-US" altLang="ja-JP" dirty="0"/>
              <a:t>Path loss characteristics (Sensor #10)</a:t>
            </a:r>
            <a:endParaRPr kumimoji="1" lang="ja-JP" altLang="en-US"/>
          </a:p>
        </p:txBody>
      </p:sp>
      <p:sp>
        <p:nvSpPr>
          <p:cNvPr id="6" name="スライド番号プレースホルダー 5">
            <a:extLst>
              <a:ext uri="{FF2B5EF4-FFF2-40B4-BE49-F238E27FC236}">
                <a16:creationId xmlns:a16="http://schemas.microsoft.com/office/drawing/2014/main" id="{1AE832A0-DA14-12FD-03B2-243325A4DCD4}"/>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27</a:t>
            </a:fld>
            <a:endParaRPr lang="en-US" altLang="ja-JP"/>
          </a:p>
        </p:txBody>
      </p:sp>
      <p:pic>
        <p:nvPicPr>
          <p:cNvPr id="11" name="図 10">
            <a:extLst>
              <a:ext uri="{FF2B5EF4-FFF2-40B4-BE49-F238E27FC236}">
                <a16:creationId xmlns:a16="http://schemas.microsoft.com/office/drawing/2014/main" id="{0C1C8400-114B-DC87-859B-BB8ACA75B319}"/>
              </a:ext>
            </a:extLst>
          </p:cNvPr>
          <p:cNvPicPr>
            <a:picLocks noChangeAspect="1"/>
          </p:cNvPicPr>
          <p:nvPr/>
        </p:nvPicPr>
        <p:blipFill>
          <a:blip r:embed="rId2"/>
          <a:stretch>
            <a:fillRect/>
          </a:stretch>
        </p:blipFill>
        <p:spPr>
          <a:xfrm>
            <a:off x="135336" y="2211105"/>
            <a:ext cx="8807282" cy="3378135"/>
          </a:xfrm>
          <a:prstGeom prst="rect">
            <a:avLst/>
          </a:prstGeom>
        </p:spPr>
      </p:pic>
      <p:sp>
        <p:nvSpPr>
          <p:cNvPr id="3" name="日付プレースホルダー 1">
            <a:extLst>
              <a:ext uri="{FF2B5EF4-FFF2-40B4-BE49-F238E27FC236}">
                <a16:creationId xmlns:a16="http://schemas.microsoft.com/office/drawing/2014/main" id="{1D5992B1-58A6-E0FC-531B-5D6916C255BD}"/>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4020971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2A71BF-66D0-BB9B-F29B-B08CE691BF75}"/>
              </a:ext>
            </a:extLst>
          </p:cNvPr>
          <p:cNvSpPr>
            <a:spLocks noGrp="1"/>
          </p:cNvSpPr>
          <p:nvPr>
            <p:ph type="title"/>
          </p:nvPr>
        </p:nvSpPr>
        <p:spPr/>
        <p:txBody>
          <a:bodyPr/>
          <a:lstStyle/>
          <a:p>
            <a:r>
              <a:rPr kumimoji="1" lang="en-US" altLang="ja-JP" dirty="0"/>
              <a:t>Path loss characteristics (Sensor #22)</a:t>
            </a:r>
            <a:endParaRPr kumimoji="1" lang="ja-JP" altLang="en-US"/>
          </a:p>
        </p:txBody>
      </p:sp>
      <p:sp>
        <p:nvSpPr>
          <p:cNvPr id="6" name="スライド番号プレースホルダー 5">
            <a:extLst>
              <a:ext uri="{FF2B5EF4-FFF2-40B4-BE49-F238E27FC236}">
                <a16:creationId xmlns:a16="http://schemas.microsoft.com/office/drawing/2014/main" id="{84526F32-F872-2CFC-15FD-49597D9FF4FD}"/>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28</a:t>
            </a:fld>
            <a:endParaRPr lang="en-US" altLang="ja-JP"/>
          </a:p>
        </p:txBody>
      </p:sp>
      <p:pic>
        <p:nvPicPr>
          <p:cNvPr id="11" name="図 10">
            <a:extLst>
              <a:ext uri="{FF2B5EF4-FFF2-40B4-BE49-F238E27FC236}">
                <a16:creationId xmlns:a16="http://schemas.microsoft.com/office/drawing/2014/main" id="{1F01A4E6-5780-8F6D-A653-EC9A9780B9F1}"/>
              </a:ext>
            </a:extLst>
          </p:cNvPr>
          <p:cNvPicPr>
            <a:picLocks noChangeAspect="1"/>
          </p:cNvPicPr>
          <p:nvPr/>
        </p:nvPicPr>
        <p:blipFill>
          <a:blip r:embed="rId2"/>
          <a:stretch>
            <a:fillRect/>
          </a:stretch>
        </p:blipFill>
        <p:spPr>
          <a:xfrm>
            <a:off x="-12432" y="2226435"/>
            <a:ext cx="8955050" cy="3434813"/>
          </a:xfrm>
          <a:prstGeom prst="rect">
            <a:avLst/>
          </a:prstGeom>
        </p:spPr>
      </p:pic>
      <p:sp>
        <p:nvSpPr>
          <p:cNvPr id="3" name="日付プレースホルダー 1">
            <a:extLst>
              <a:ext uri="{FF2B5EF4-FFF2-40B4-BE49-F238E27FC236}">
                <a16:creationId xmlns:a16="http://schemas.microsoft.com/office/drawing/2014/main" id="{FB74F308-9176-6594-0195-E3FC08767572}"/>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3995773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BDACC2-B373-DA15-C8A4-DB17099D4742}"/>
              </a:ext>
            </a:extLst>
          </p:cNvPr>
          <p:cNvSpPr>
            <a:spLocks noGrp="1"/>
          </p:cNvSpPr>
          <p:nvPr>
            <p:ph type="title"/>
          </p:nvPr>
        </p:nvSpPr>
        <p:spPr/>
        <p:txBody>
          <a:bodyPr/>
          <a:lstStyle/>
          <a:p>
            <a:r>
              <a:rPr kumimoji="1" lang="en-US" altLang="ja-JP" sz="3200" dirty="0"/>
              <a:t>Distance characteristics (Human head, BMI)</a:t>
            </a:r>
            <a:endParaRPr kumimoji="1" lang="ja-JP" altLang="en-US" sz="3200"/>
          </a:p>
        </p:txBody>
      </p:sp>
      <p:sp>
        <p:nvSpPr>
          <p:cNvPr id="6" name="スライド番号プレースホルダー 5">
            <a:extLst>
              <a:ext uri="{FF2B5EF4-FFF2-40B4-BE49-F238E27FC236}">
                <a16:creationId xmlns:a16="http://schemas.microsoft.com/office/drawing/2014/main" id="{B02E9397-A5F4-364E-DF0A-DD728C9E190F}"/>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29</a:t>
            </a:fld>
            <a:endParaRPr lang="en-US" altLang="ja-JP"/>
          </a:p>
        </p:txBody>
      </p: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308EF496-6909-F1D7-F507-3016B964A678}"/>
                  </a:ext>
                </a:extLst>
              </p:cNvPr>
              <p:cNvSpPr txBox="1"/>
              <p:nvPr/>
            </p:nvSpPr>
            <p:spPr>
              <a:xfrm>
                <a:off x="5399129" y="2244659"/>
                <a:ext cx="3601617" cy="708720"/>
              </a:xfrm>
              <a:prstGeom prst="rect">
                <a:avLst/>
              </a:prstGeom>
              <a:noFill/>
            </p:spPr>
            <p:txBody>
              <a:bodyPr wrap="square" rtlCol="0">
                <a:spAutoFit/>
              </a:bodyPr>
              <a:lstStyle/>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kumimoji="1" lang="en-US" altLang="ja-JP" sz="1800" i="1" smtClean="0">
                              <a:solidFill>
                                <a:prstClr val="black"/>
                              </a:solidFill>
                              <a:latin typeface="Cambria Math" panose="02040503050406030204" pitchFamily="18" charset="0"/>
                            </a:rPr>
                          </m:ctrlPr>
                        </m:sSubPr>
                        <m:e>
                          <m:r>
                            <a:rPr kumimoji="1" lang="en-US" altLang="ja-JP" sz="1800" i="1" smtClean="0">
                              <a:solidFill>
                                <a:prstClr val="black"/>
                              </a:solidFill>
                              <a:latin typeface="Cambria Math" panose="02040503050406030204" pitchFamily="18" charset="0"/>
                            </a:rPr>
                            <m:t>𝑃𝐿</m:t>
                          </m:r>
                        </m:e>
                        <m:sub>
                          <m:r>
                            <m:rPr>
                              <m:sty m:val="p"/>
                            </m:rPr>
                            <a:rPr kumimoji="1" lang="en-US" altLang="ja-JP" sz="1800" smtClean="0">
                              <a:solidFill>
                                <a:prstClr val="black"/>
                              </a:solidFill>
                              <a:latin typeface="Cambria Math" panose="02040503050406030204" pitchFamily="18" charset="0"/>
                            </a:rPr>
                            <m:t>dB</m:t>
                          </m:r>
                        </m:sub>
                      </m:sSub>
                      <m:r>
                        <a:rPr kumimoji="1" lang="en-US" altLang="ja-JP" sz="1800" i="1" smtClean="0">
                          <a:solidFill>
                            <a:prstClr val="black"/>
                          </a:solidFill>
                          <a:latin typeface="Cambria Math" panose="02040503050406030204" pitchFamily="18" charset="0"/>
                        </a:rPr>
                        <m:t>=</m:t>
                      </m:r>
                      <m:sSub>
                        <m:sSubPr>
                          <m:ctrlPr>
                            <a:rPr kumimoji="1" lang="en-US" altLang="ja-JP" sz="1800" i="1">
                              <a:solidFill>
                                <a:prstClr val="black"/>
                              </a:solidFill>
                              <a:latin typeface="Cambria Math" panose="02040503050406030204" pitchFamily="18" charset="0"/>
                            </a:rPr>
                          </m:ctrlPr>
                        </m:sSubPr>
                        <m:e>
                          <m:r>
                            <a:rPr kumimoji="1" lang="en-US" altLang="ja-JP" sz="1800" i="1">
                              <a:solidFill>
                                <a:prstClr val="black"/>
                              </a:solidFill>
                              <a:latin typeface="Cambria Math" panose="02040503050406030204" pitchFamily="18" charset="0"/>
                            </a:rPr>
                            <m:t>𝑃𝐿</m:t>
                          </m:r>
                        </m:e>
                        <m:sub>
                          <m:r>
                            <a:rPr kumimoji="1" lang="en-US" altLang="ja-JP" sz="1800" i="1" smtClean="0">
                              <a:solidFill>
                                <a:prstClr val="black"/>
                              </a:solidFill>
                              <a:latin typeface="Cambria Math" panose="02040503050406030204" pitchFamily="18" charset="0"/>
                            </a:rPr>
                            <m:t>0,</m:t>
                          </m:r>
                          <m:r>
                            <m:rPr>
                              <m:sty m:val="p"/>
                            </m:rPr>
                            <a:rPr kumimoji="1" lang="en-US" altLang="ja-JP" sz="1800">
                              <a:solidFill>
                                <a:prstClr val="black"/>
                              </a:solidFill>
                              <a:latin typeface="Cambria Math" panose="02040503050406030204" pitchFamily="18" charset="0"/>
                            </a:rPr>
                            <m:t>dB</m:t>
                          </m:r>
                        </m:sub>
                      </m:sSub>
                      <m:r>
                        <a:rPr kumimoji="1" lang="en-US" altLang="ja-JP" sz="1800" i="1" smtClean="0">
                          <a:solidFill>
                            <a:prstClr val="black"/>
                          </a:solidFill>
                          <a:latin typeface="Cambria Math" panose="02040503050406030204" pitchFamily="18" charset="0"/>
                        </a:rPr>
                        <m:t>+10</m:t>
                      </m:r>
                      <m:r>
                        <a:rPr kumimoji="1" lang="en-US" altLang="ja-JP" sz="1800" i="1" smtClean="0">
                          <a:solidFill>
                            <a:prstClr val="black"/>
                          </a:solidFill>
                          <a:latin typeface="Cambria Math" panose="02040503050406030204" pitchFamily="18" charset="0"/>
                        </a:rPr>
                        <m:t>𝑛</m:t>
                      </m:r>
                      <m:func>
                        <m:funcPr>
                          <m:ctrlPr>
                            <a:rPr kumimoji="1" lang="en-US" altLang="ja-JP" sz="1800" i="1" smtClean="0">
                              <a:solidFill>
                                <a:prstClr val="black"/>
                              </a:solidFill>
                              <a:latin typeface="Cambria Math" panose="02040503050406030204" pitchFamily="18" charset="0"/>
                            </a:rPr>
                          </m:ctrlPr>
                        </m:funcPr>
                        <m:fName>
                          <m:sSub>
                            <m:sSubPr>
                              <m:ctrlPr>
                                <a:rPr kumimoji="1" lang="en-US" altLang="ja-JP" sz="1800" i="1" smtClean="0">
                                  <a:solidFill>
                                    <a:prstClr val="black"/>
                                  </a:solidFill>
                                  <a:latin typeface="Cambria Math" panose="02040503050406030204" pitchFamily="18" charset="0"/>
                                </a:rPr>
                              </m:ctrlPr>
                            </m:sSubPr>
                            <m:e>
                              <m:r>
                                <m:rPr>
                                  <m:sty m:val="p"/>
                                </m:rPr>
                                <a:rPr kumimoji="1" lang="en-US" altLang="ja-JP" sz="1800" smtClean="0">
                                  <a:solidFill>
                                    <a:prstClr val="black"/>
                                  </a:solidFill>
                                  <a:latin typeface="Cambria Math" panose="02040503050406030204" pitchFamily="18" charset="0"/>
                                </a:rPr>
                                <m:t>log</m:t>
                              </m:r>
                            </m:e>
                            <m:sub>
                              <m:r>
                                <a:rPr kumimoji="1" lang="en-US" altLang="ja-JP" sz="1800" i="1" smtClean="0">
                                  <a:solidFill>
                                    <a:prstClr val="black"/>
                                  </a:solidFill>
                                  <a:latin typeface="Cambria Math" panose="02040503050406030204" pitchFamily="18" charset="0"/>
                                </a:rPr>
                                <m:t>10</m:t>
                              </m:r>
                            </m:sub>
                          </m:sSub>
                        </m:fName>
                        <m:e>
                          <m:d>
                            <m:dPr>
                              <m:begChr m:val="["/>
                              <m:endChr m:val="]"/>
                              <m:ctrlPr>
                                <a:rPr kumimoji="1" lang="en-US" altLang="ja-JP" sz="1800" i="1" smtClean="0">
                                  <a:solidFill>
                                    <a:prstClr val="black"/>
                                  </a:solidFill>
                                  <a:latin typeface="Cambria Math" panose="02040503050406030204" pitchFamily="18" charset="0"/>
                                </a:rPr>
                              </m:ctrlPr>
                            </m:dPr>
                            <m:e>
                              <m:f>
                                <m:fPr>
                                  <m:ctrlPr>
                                    <a:rPr kumimoji="1" lang="en-US" altLang="ja-JP" sz="1800" i="1" smtClean="0">
                                      <a:solidFill>
                                        <a:prstClr val="black"/>
                                      </a:solidFill>
                                      <a:latin typeface="Cambria Math" panose="02040503050406030204" pitchFamily="18" charset="0"/>
                                    </a:rPr>
                                  </m:ctrlPr>
                                </m:fPr>
                                <m:num>
                                  <m:r>
                                    <a:rPr kumimoji="1" lang="en-US" altLang="ja-JP" sz="1800" i="1" smtClean="0">
                                      <a:solidFill>
                                        <a:prstClr val="black"/>
                                      </a:solidFill>
                                      <a:latin typeface="Cambria Math" panose="02040503050406030204" pitchFamily="18" charset="0"/>
                                    </a:rPr>
                                    <m:t>𝑑</m:t>
                                  </m:r>
                                </m:num>
                                <m:den>
                                  <m:sSub>
                                    <m:sSubPr>
                                      <m:ctrlPr>
                                        <a:rPr kumimoji="1" lang="en-US" altLang="ja-JP" sz="1800" i="1" smtClean="0">
                                          <a:solidFill>
                                            <a:prstClr val="black"/>
                                          </a:solidFill>
                                          <a:latin typeface="Cambria Math" panose="02040503050406030204" pitchFamily="18" charset="0"/>
                                        </a:rPr>
                                      </m:ctrlPr>
                                    </m:sSubPr>
                                    <m:e>
                                      <m:r>
                                        <a:rPr kumimoji="1" lang="en-US" altLang="ja-JP" sz="1800" i="1" smtClean="0">
                                          <a:solidFill>
                                            <a:prstClr val="black"/>
                                          </a:solidFill>
                                          <a:latin typeface="Cambria Math" panose="02040503050406030204" pitchFamily="18" charset="0"/>
                                        </a:rPr>
                                        <m:t>𝑑</m:t>
                                      </m:r>
                                    </m:e>
                                    <m:sub>
                                      <m:r>
                                        <a:rPr kumimoji="1" lang="en-US" altLang="ja-JP" sz="1800" i="1" smtClean="0">
                                          <a:solidFill>
                                            <a:prstClr val="black"/>
                                          </a:solidFill>
                                          <a:latin typeface="Cambria Math" panose="02040503050406030204" pitchFamily="18" charset="0"/>
                                        </a:rPr>
                                        <m:t>0</m:t>
                                      </m:r>
                                    </m:sub>
                                  </m:sSub>
                                </m:den>
                              </m:f>
                            </m:e>
                          </m:d>
                        </m:e>
                      </m:func>
                    </m:oMath>
                  </m:oMathPara>
                </a14:m>
                <a:endParaRPr kumimoji="1" lang="ja-JP" altLang="en-US" sz="1800" dirty="0">
                  <a:solidFill>
                    <a:prstClr val="black"/>
                  </a:solidFill>
                  <a:latin typeface="Times New Roman"/>
                  <a:ea typeface="ＭＳ Ｐゴシック" panose="020B0600070205080204" pitchFamily="34" charset="-128"/>
                </a:endParaRPr>
              </a:p>
            </p:txBody>
          </p:sp>
        </mc:Choice>
        <mc:Fallback xmlns="">
          <p:sp>
            <p:nvSpPr>
              <p:cNvPr id="12" name="テキスト ボックス 11">
                <a:extLst>
                  <a:ext uri="{FF2B5EF4-FFF2-40B4-BE49-F238E27FC236}">
                    <a16:creationId xmlns:a16="http://schemas.microsoft.com/office/drawing/2014/main" id="{308EF496-6909-F1D7-F507-3016B964A678}"/>
                  </a:ext>
                </a:extLst>
              </p:cNvPr>
              <p:cNvSpPr txBox="1">
                <a:spLocks noRot="1" noChangeAspect="1" noMove="1" noResize="1" noEditPoints="1" noAdjustHandles="1" noChangeArrowheads="1" noChangeShapeType="1" noTextEdit="1"/>
              </p:cNvSpPr>
              <p:nvPr/>
            </p:nvSpPr>
            <p:spPr>
              <a:xfrm>
                <a:off x="5399129" y="2244659"/>
                <a:ext cx="3601617" cy="708720"/>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A6B73379-C76E-9B77-F40B-02CE1FC641C2}"/>
                  </a:ext>
                </a:extLst>
              </p:cNvPr>
              <p:cNvSpPr txBox="1"/>
              <p:nvPr/>
            </p:nvSpPr>
            <p:spPr>
              <a:xfrm>
                <a:off x="7595415" y="4840398"/>
                <a:ext cx="1548585" cy="369332"/>
              </a:xfrm>
              <a:prstGeom prst="rect">
                <a:avLst/>
              </a:prstGeom>
              <a:noFill/>
            </p:spPr>
            <p:txBody>
              <a:bodyPr wrap="square" rtlCol="0">
                <a:spAutoFit/>
              </a:bodyPr>
              <a:lstStyle/>
              <a:p>
                <a:pPr defTabSz="457200" eaLnBrk="1" fontAlgn="auto" hangingPunct="1">
                  <a:spcBef>
                    <a:spcPts val="0"/>
                  </a:spcBef>
                  <a:spcAft>
                    <a:spcPts val="0"/>
                  </a:spcAft>
                </a:pPr>
                <a14:m>
                  <m:oMath xmlns:m="http://schemas.openxmlformats.org/officeDocument/2006/math">
                    <m:sSub>
                      <m:sSubPr>
                        <m:ctrlPr>
                          <a:rPr kumimoji="1" lang="en-US" altLang="ja-JP" sz="1800" b="0" i="1" smtClean="0">
                            <a:solidFill>
                              <a:prstClr val="black"/>
                            </a:solidFill>
                            <a:latin typeface="Cambria Math" panose="02040503050406030204" pitchFamily="18" charset="0"/>
                            <a:ea typeface="ＭＳ Ｐゴシック" panose="020B0600070205080204" pitchFamily="34" charset="-128"/>
                          </a:rPr>
                        </m:ctrlPr>
                      </m:sSubPr>
                      <m:e>
                        <m:r>
                          <a:rPr kumimoji="1" lang="en-US" altLang="ja-JP" sz="1800" b="0" i="1" smtClean="0">
                            <a:solidFill>
                              <a:prstClr val="black"/>
                            </a:solidFill>
                            <a:latin typeface="Cambria Math" panose="02040503050406030204" pitchFamily="18" charset="0"/>
                            <a:ea typeface="ＭＳ Ｐゴシック" panose="020B0600070205080204" pitchFamily="34" charset="-128"/>
                          </a:rPr>
                          <m:t>𝑑</m:t>
                        </m:r>
                      </m:e>
                      <m:sub>
                        <m:r>
                          <a:rPr kumimoji="1" lang="en-US" altLang="ja-JP" sz="1800" b="0" i="1" smtClean="0">
                            <a:solidFill>
                              <a:prstClr val="black"/>
                            </a:solidFill>
                            <a:latin typeface="Cambria Math" panose="02040503050406030204" pitchFamily="18" charset="0"/>
                            <a:ea typeface="ＭＳ Ｐゴシック" panose="020B0600070205080204" pitchFamily="34" charset="-128"/>
                          </a:rPr>
                          <m:t>0</m:t>
                        </m:r>
                      </m:sub>
                    </m:sSub>
                    <m:r>
                      <a:rPr kumimoji="1" lang="en-US" altLang="ja-JP" sz="1800" b="0" i="1" smtClean="0">
                        <a:solidFill>
                          <a:prstClr val="black"/>
                        </a:solidFill>
                        <a:latin typeface="Cambria Math" panose="02040503050406030204" pitchFamily="18" charset="0"/>
                        <a:ea typeface="ＭＳ Ｐゴシック" panose="020B0600070205080204" pitchFamily="34" charset="-128"/>
                      </a:rPr>
                      <m:t>=10</m:t>
                    </m:r>
                  </m:oMath>
                </a14:m>
                <a:r>
                  <a:rPr kumimoji="1" lang="en-US" altLang="ja-JP" sz="1800" dirty="0">
                    <a:solidFill>
                      <a:prstClr val="black"/>
                    </a:solidFill>
                    <a:latin typeface="Times New Roman"/>
                    <a:ea typeface="ＭＳ Ｐゴシック" panose="020B0600070205080204" pitchFamily="34" charset="-128"/>
                  </a:rPr>
                  <a:t> mm</a:t>
                </a:r>
                <a:endParaRPr kumimoji="1" lang="ja-JP" altLang="en-US" sz="1800" dirty="0">
                  <a:solidFill>
                    <a:prstClr val="black"/>
                  </a:solidFill>
                  <a:latin typeface="Times New Roman"/>
                  <a:ea typeface="ＭＳ Ｐゴシック" panose="020B0600070205080204" pitchFamily="34" charset="-128"/>
                </a:endParaRPr>
              </a:p>
            </p:txBody>
          </p:sp>
        </mc:Choice>
        <mc:Fallback xmlns="">
          <p:sp>
            <p:nvSpPr>
              <p:cNvPr id="14" name="テキスト ボックス 13">
                <a:extLst>
                  <a:ext uri="{FF2B5EF4-FFF2-40B4-BE49-F238E27FC236}">
                    <a16:creationId xmlns:a16="http://schemas.microsoft.com/office/drawing/2014/main" id="{A6B73379-C76E-9B77-F40B-02CE1FC641C2}"/>
                  </a:ext>
                </a:extLst>
              </p:cNvPr>
              <p:cNvSpPr txBox="1">
                <a:spLocks noRot="1" noChangeAspect="1" noMove="1" noResize="1" noEditPoints="1" noAdjustHandles="1" noChangeArrowheads="1" noChangeShapeType="1" noTextEdit="1"/>
              </p:cNvSpPr>
              <p:nvPr/>
            </p:nvSpPr>
            <p:spPr>
              <a:xfrm>
                <a:off x="7595415" y="4840398"/>
                <a:ext cx="1548585" cy="369332"/>
              </a:xfrm>
              <a:prstGeom prst="rect">
                <a:avLst/>
              </a:prstGeom>
              <a:blipFill>
                <a:blip r:embed="rId3"/>
                <a:stretch>
                  <a:fillRect t="-6667" b="-2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7" name="表 6">
                <a:extLst>
                  <a:ext uri="{FF2B5EF4-FFF2-40B4-BE49-F238E27FC236}">
                    <a16:creationId xmlns:a16="http://schemas.microsoft.com/office/drawing/2014/main" id="{93767EB4-CEA7-B162-C80F-E031E244069A}"/>
                  </a:ext>
                </a:extLst>
              </p:cNvPr>
              <p:cNvGraphicFramePr>
                <a:graphicFrameLocks noGrp="1"/>
              </p:cNvGraphicFramePr>
              <p:nvPr>
                <p:extLst>
                  <p:ext uri="{D42A27DB-BD31-4B8C-83A1-F6EECF244321}">
                    <p14:modId xmlns:p14="http://schemas.microsoft.com/office/powerpoint/2010/main" val="1417928439"/>
                  </p:ext>
                </p:extLst>
              </p:nvPr>
            </p:nvGraphicFramePr>
            <p:xfrm>
              <a:off x="5220072" y="3126027"/>
              <a:ext cx="3816423" cy="1716994"/>
            </p:xfrm>
            <a:graphic>
              <a:graphicData uri="http://schemas.openxmlformats.org/drawingml/2006/table">
                <a:tbl>
                  <a:tblPr/>
                  <a:tblGrid>
                    <a:gridCol w="1299925">
                      <a:extLst>
                        <a:ext uri="{9D8B030D-6E8A-4147-A177-3AD203B41FA5}">
                          <a16:colId xmlns:a16="http://schemas.microsoft.com/office/drawing/2014/main" val="3248908148"/>
                        </a:ext>
                      </a:extLst>
                    </a:gridCol>
                    <a:gridCol w="811907">
                      <a:extLst>
                        <a:ext uri="{9D8B030D-6E8A-4147-A177-3AD203B41FA5}">
                          <a16:colId xmlns:a16="http://schemas.microsoft.com/office/drawing/2014/main" val="3828101512"/>
                        </a:ext>
                      </a:extLst>
                    </a:gridCol>
                    <a:gridCol w="663755">
                      <a:extLst>
                        <a:ext uri="{9D8B030D-6E8A-4147-A177-3AD203B41FA5}">
                          <a16:colId xmlns:a16="http://schemas.microsoft.com/office/drawing/2014/main" val="2442230470"/>
                        </a:ext>
                      </a:extLst>
                    </a:gridCol>
                    <a:gridCol w="1040836">
                      <a:extLst>
                        <a:ext uri="{9D8B030D-6E8A-4147-A177-3AD203B41FA5}">
                          <a16:colId xmlns:a16="http://schemas.microsoft.com/office/drawing/2014/main" val="4047235252"/>
                        </a:ext>
                      </a:extLst>
                    </a:gridCol>
                  </a:tblGrid>
                  <a:tr h="327670">
                    <a:tc>
                      <a:txBody>
                        <a:bodyPr/>
                        <a:lstStyle/>
                        <a:p>
                          <a:pPr algn="ctr" fontAlgn="t"/>
                          <a:r>
                            <a:rPr lang="en-US" sz="1600" b="0" i="0" u="none" strike="noStrike" dirty="0">
                              <a:solidFill>
                                <a:srgbClr val="000000"/>
                              </a:solidFill>
                              <a:effectLst/>
                              <a:latin typeface="Times New Roman" panose="02020603050405020304" pitchFamily="18" charset="0"/>
                              <a:ea typeface="游ゴシック" panose="020B0400000000000000" pitchFamily="50" charset="-128"/>
                            </a:rPr>
                            <a:t>Directions</a:t>
                          </a:r>
                        </a:p>
                      </a:txBody>
                      <a:tcPr marL="20674" marR="20674" marT="20674"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PL</a:t>
                          </a:r>
                          <a:r>
                            <a:rPr lang="en-US" sz="1600" b="0" i="0" u="none" strike="noStrike" baseline="-50000" dirty="0">
                              <a:solidFill>
                                <a:srgbClr val="000000"/>
                              </a:solidFill>
                              <a:effectLst/>
                              <a:latin typeface="Times New Roman" panose="02020603050405020304" pitchFamily="18" charset="0"/>
                              <a:ea typeface="游ゴシック" panose="020B0400000000000000" pitchFamily="50" charset="-128"/>
                            </a:rPr>
                            <a:t>0</a:t>
                          </a:r>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p>
                      </a:txBody>
                      <a:tcPr marL="16539" marR="16539" marT="16539"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n</a:t>
                          </a:r>
                        </a:p>
                      </a:txBody>
                      <a:tcPr marL="16539" marR="16539" marT="16539"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14:m>
                            <m:oMath xmlns:m="http://schemas.openxmlformats.org/officeDocument/2006/math">
                              <m:sSub>
                                <m:sSubPr>
                                  <m:ctrlPr>
                                    <a:rPr lang="en-US" sz="1600" b="0" i="1" u="none" strike="noStrike" smtClean="0">
                                      <a:solidFill>
                                        <a:srgbClr val="000000"/>
                                      </a:solidFill>
                                      <a:effectLst/>
                                      <a:latin typeface="Cambria Math" panose="02040503050406030204" pitchFamily="18" charset="0"/>
                                      <a:ea typeface="游ゴシック" panose="020B0400000000000000" pitchFamily="50" charset="-128"/>
                                    </a:rPr>
                                  </m:ctrlPr>
                                </m:sSubPr>
                                <m:e>
                                  <m:r>
                                    <a:rPr lang="en-US" sz="1600" b="0" i="1" u="none" strike="noStrike" smtClean="0">
                                      <a:solidFill>
                                        <a:srgbClr val="000000"/>
                                      </a:solidFill>
                                      <a:effectLst/>
                                      <a:latin typeface="Cambria Math" panose="02040503050406030204" pitchFamily="18" charset="0"/>
                                      <a:ea typeface="游ゴシック" panose="020B0400000000000000" pitchFamily="50" charset="-128"/>
                                    </a:rPr>
                                    <m:t>𝜎</m:t>
                                  </m:r>
                                </m:e>
                                <m:sub>
                                  <m:r>
                                    <a:rPr lang="en-US" sz="1600" b="0" i="1" u="none" strike="noStrike" smtClean="0">
                                      <a:solidFill>
                                        <a:srgbClr val="000000"/>
                                      </a:solidFill>
                                      <a:effectLst/>
                                      <a:latin typeface="Cambria Math" panose="02040503050406030204" pitchFamily="18" charset="0"/>
                                      <a:ea typeface="游ゴシック" panose="020B0400000000000000" pitchFamily="50" charset="-128"/>
                                    </a:rPr>
                                    <m:t>𝑠</m:t>
                                  </m:r>
                                </m:sub>
                              </m:sSub>
                            </m:oMath>
                          </a14:m>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endParaRPr lang="en-US" sz="1600" b="0" i="1" u="none" strike="noStrike" dirty="0">
                            <a:solidFill>
                              <a:srgbClr val="000000"/>
                            </a:solidFill>
                            <a:effectLst/>
                            <a:latin typeface="Times New Roman" panose="02020603050405020304" pitchFamily="18" charset="0"/>
                            <a:ea typeface="游ゴシック" panose="020B0400000000000000" pitchFamily="50" charset="-128"/>
                          </a:endParaRPr>
                        </a:p>
                      </a:txBody>
                      <a:tcPr marL="20674" marR="20674" marT="20674"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8326398"/>
                      </a:ext>
                    </a:extLst>
                  </a:tr>
                  <a:tr h="475296">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x</a:t>
                          </a:r>
                        </a:p>
                      </a:txBody>
                      <a:tcPr marL="20674" marR="20674" marT="206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32.21</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2.55</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12.94</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252226"/>
                      </a:ext>
                    </a:extLst>
                  </a:tr>
                  <a:tr h="457014">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y</a:t>
                          </a:r>
                        </a:p>
                      </a:txBody>
                      <a:tcPr marL="20674" marR="20674" marT="20674"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10.72</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5.63</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8.02</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541568428"/>
                      </a:ext>
                    </a:extLst>
                  </a:tr>
                  <a:tr h="457014">
                    <a:tc>
                      <a:txBody>
                        <a:bodyPr/>
                        <a:lstStyle/>
                        <a:p>
                          <a:pPr algn="ctr" fontAlgn="ctr"/>
                          <a:r>
                            <a:rPr lang="en-US" sz="1600" b="0" i="1" u="none" strike="noStrike">
                              <a:solidFill>
                                <a:srgbClr val="000000"/>
                              </a:solidFill>
                              <a:effectLst/>
                              <a:latin typeface="Times New Roman" panose="02020603050405020304" pitchFamily="18" charset="0"/>
                              <a:ea typeface="游ゴシック" panose="020B0400000000000000" pitchFamily="50" charset="-128"/>
                            </a:rPr>
                            <a:t>z</a:t>
                          </a:r>
                        </a:p>
                      </a:txBody>
                      <a:tcPr marL="20674" marR="20674" marT="206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13.00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4.62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8.86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0074038"/>
                      </a:ext>
                    </a:extLst>
                  </a:tr>
                </a:tbl>
              </a:graphicData>
            </a:graphic>
          </p:graphicFrame>
        </mc:Choice>
        <mc:Fallback xmlns="">
          <p:graphicFrame>
            <p:nvGraphicFramePr>
              <p:cNvPr id="7" name="表 6">
                <a:extLst>
                  <a:ext uri="{FF2B5EF4-FFF2-40B4-BE49-F238E27FC236}">
                    <a16:creationId xmlns:a16="http://schemas.microsoft.com/office/drawing/2014/main" id="{93767EB4-CEA7-B162-C80F-E031E244069A}"/>
                  </a:ext>
                </a:extLst>
              </p:cNvPr>
              <p:cNvGraphicFramePr>
                <a:graphicFrameLocks noGrp="1"/>
              </p:cNvGraphicFramePr>
              <p:nvPr>
                <p:extLst>
                  <p:ext uri="{D42A27DB-BD31-4B8C-83A1-F6EECF244321}">
                    <p14:modId xmlns:p14="http://schemas.microsoft.com/office/powerpoint/2010/main" val="1417928439"/>
                  </p:ext>
                </p:extLst>
              </p:nvPr>
            </p:nvGraphicFramePr>
            <p:xfrm>
              <a:off x="5220072" y="3126027"/>
              <a:ext cx="3816423" cy="1716994"/>
            </p:xfrm>
            <a:graphic>
              <a:graphicData uri="http://schemas.openxmlformats.org/drawingml/2006/table">
                <a:tbl>
                  <a:tblPr/>
                  <a:tblGrid>
                    <a:gridCol w="1299925">
                      <a:extLst>
                        <a:ext uri="{9D8B030D-6E8A-4147-A177-3AD203B41FA5}">
                          <a16:colId xmlns:a16="http://schemas.microsoft.com/office/drawing/2014/main" val="3248908148"/>
                        </a:ext>
                      </a:extLst>
                    </a:gridCol>
                    <a:gridCol w="811907">
                      <a:extLst>
                        <a:ext uri="{9D8B030D-6E8A-4147-A177-3AD203B41FA5}">
                          <a16:colId xmlns:a16="http://schemas.microsoft.com/office/drawing/2014/main" val="3828101512"/>
                        </a:ext>
                      </a:extLst>
                    </a:gridCol>
                    <a:gridCol w="663755">
                      <a:extLst>
                        <a:ext uri="{9D8B030D-6E8A-4147-A177-3AD203B41FA5}">
                          <a16:colId xmlns:a16="http://schemas.microsoft.com/office/drawing/2014/main" val="2442230470"/>
                        </a:ext>
                      </a:extLst>
                    </a:gridCol>
                    <a:gridCol w="1040836">
                      <a:extLst>
                        <a:ext uri="{9D8B030D-6E8A-4147-A177-3AD203B41FA5}">
                          <a16:colId xmlns:a16="http://schemas.microsoft.com/office/drawing/2014/main" val="4047235252"/>
                        </a:ext>
                      </a:extLst>
                    </a:gridCol>
                  </a:tblGrid>
                  <a:tr h="327670">
                    <a:tc>
                      <a:txBody>
                        <a:bodyPr/>
                        <a:lstStyle/>
                        <a:p>
                          <a:pPr algn="ctr" fontAlgn="t"/>
                          <a:r>
                            <a:rPr lang="en-US" sz="1600" b="0" i="0" u="none" strike="noStrike" dirty="0">
                              <a:solidFill>
                                <a:srgbClr val="000000"/>
                              </a:solidFill>
                              <a:effectLst/>
                              <a:latin typeface="Times New Roman" panose="02020603050405020304" pitchFamily="18" charset="0"/>
                              <a:ea typeface="游ゴシック" panose="020B0400000000000000" pitchFamily="50" charset="-128"/>
                            </a:rPr>
                            <a:t>Directions</a:t>
                          </a:r>
                        </a:p>
                      </a:txBody>
                      <a:tcPr marL="20674" marR="20674" marT="20674"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PL</a:t>
                          </a:r>
                          <a:r>
                            <a:rPr lang="en-US" sz="1600" b="0" i="0" u="none" strike="noStrike" baseline="-50000" dirty="0">
                              <a:solidFill>
                                <a:srgbClr val="000000"/>
                              </a:solidFill>
                              <a:effectLst/>
                              <a:latin typeface="Times New Roman" panose="02020603050405020304" pitchFamily="18" charset="0"/>
                              <a:ea typeface="游ゴシック" panose="020B0400000000000000" pitchFamily="50" charset="-128"/>
                            </a:rPr>
                            <a:t>0</a:t>
                          </a:r>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p>
                      </a:txBody>
                      <a:tcPr marL="16539" marR="16539" marT="16539"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n</a:t>
                          </a:r>
                        </a:p>
                      </a:txBody>
                      <a:tcPr marL="16539" marR="16539" marT="16539"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endParaRPr lang="ja-JP"/>
                        </a:p>
                      </a:txBody>
                      <a:tcPr marL="20674" marR="20674" marT="20674"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blipFill>
                          <a:blip r:embed="rId4"/>
                          <a:stretch>
                            <a:fillRect l="-268293" t="-15385" r="-1220" b="-430769"/>
                          </a:stretch>
                        </a:blipFill>
                      </a:tcPr>
                    </a:tc>
                    <a:extLst>
                      <a:ext uri="{0D108BD9-81ED-4DB2-BD59-A6C34878D82A}">
                        <a16:rowId xmlns:a16="http://schemas.microsoft.com/office/drawing/2014/main" val="2608326398"/>
                      </a:ext>
                    </a:extLst>
                  </a:tr>
                  <a:tr h="475296">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x</a:t>
                          </a:r>
                        </a:p>
                      </a:txBody>
                      <a:tcPr marL="20674" marR="20674" marT="206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32.21</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2.55</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12.94</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252226"/>
                      </a:ext>
                    </a:extLst>
                  </a:tr>
                  <a:tr h="457014">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y</a:t>
                          </a:r>
                        </a:p>
                      </a:txBody>
                      <a:tcPr marL="20674" marR="20674" marT="20674"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10.72</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5.63</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8.02</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541568428"/>
                      </a:ext>
                    </a:extLst>
                  </a:tr>
                  <a:tr h="457014">
                    <a:tc>
                      <a:txBody>
                        <a:bodyPr/>
                        <a:lstStyle/>
                        <a:p>
                          <a:pPr algn="ctr" fontAlgn="ctr"/>
                          <a:r>
                            <a:rPr lang="en-US" sz="1600" b="0" i="1" u="none" strike="noStrike">
                              <a:solidFill>
                                <a:srgbClr val="000000"/>
                              </a:solidFill>
                              <a:effectLst/>
                              <a:latin typeface="Times New Roman" panose="02020603050405020304" pitchFamily="18" charset="0"/>
                              <a:ea typeface="游ゴシック" panose="020B0400000000000000" pitchFamily="50" charset="-128"/>
                            </a:rPr>
                            <a:t>z</a:t>
                          </a:r>
                        </a:p>
                      </a:txBody>
                      <a:tcPr marL="20674" marR="20674" marT="206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13.00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4.62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8.86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0074038"/>
                      </a:ext>
                    </a:extLst>
                  </a:tr>
                </a:tbl>
              </a:graphicData>
            </a:graphic>
          </p:graphicFrame>
        </mc:Fallback>
      </mc:AlternateContent>
      <p:pic>
        <p:nvPicPr>
          <p:cNvPr id="8" name="図 7">
            <a:extLst>
              <a:ext uri="{FF2B5EF4-FFF2-40B4-BE49-F238E27FC236}">
                <a16:creationId xmlns:a16="http://schemas.microsoft.com/office/drawing/2014/main" id="{02918D7C-2AB4-6BD6-AEA8-0F10E3B272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48880"/>
            <a:ext cx="5222753" cy="3133652"/>
          </a:xfrm>
          <a:prstGeom prst="rect">
            <a:avLst/>
          </a:prstGeom>
        </p:spPr>
      </p:pic>
      <p:sp>
        <p:nvSpPr>
          <p:cNvPr id="3" name="日付プレースホルダー 1">
            <a:extLst>
              <a:ext uri="{FF2B5EF4-FFF2-40B4-BE49-F238E27FC236}">
                <a16:creationId xmlns:a16="http://schemas.microsoft.com/office/drawing/2014/main" id="{0FAC8192-1BB4-5D71-0BF4-230E966E325F}"/>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2216445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F427C2-E2A9-CDEA-405B-D258A0E43925}"/>
              </a:ext>
            </a:extLst>
          </p:cNvPr>
          <p:cNvSpPr>
            <a:spLocks noGrp="1"/>
          </p:cNvSpPr>
          <p:nvPr>
            <p:ph type="title"/>
          </p:nvPr>
        </p:nvSpPr>
        <p:spPr/>
        <p:txBody>
          <a:bodyPr/>
          <a:lstStyle/>
          <a:p>
            <a:r>
              <a:rPr kumimoji="1" lang="en-US" altLang="ja-JP" dirty="0"/>
              <a:t>UWB </a:t>
            </a:r>
            <a:r>
              <a:rPr lang="en-US" altLang="ja-JP" dirty="0"/>
              <a:t>communication applications</a:t>
            </a:r>
            <a:endParaRPr kumimoji="1" lang="ja-JP" altLang="en-US"/>
          </a:p>
        </p:txBody>
      </p:sp>
      <p:sp>
        <p:nvSpPr>
          <p:cNvPr id="6" name="スライド番号プレースホルダー 5">
            <a:extLst>
              <a:ext uri="{FF2B5EF4-FFF2-40B4-BE49-F238E27FC236}">
                <a16:creationId xmlns:a16="http://schemas.microsoft.com/office/drawing/2014/main" id="{A4756C51-763B-E4CC-59FC-D52C7E585C1F}"/>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3</a:t>
            </a:fld>
            <a:endParaRPr lang="en-US" altLang="ja-JP"/>
          </a:p>
        </p:txBody>
      </p:sp>
      <p:pic>
        <p:nvPicPr>
          <p:cNvPr id="3" name="図 2">
            <a:extLst>
              <a:ext uri="{FF2B5EF4-FFF2-40B4-BE49-F238E27FC236}">
                <a16:creationId xmlns:a16="http://schemas.microsoft.com/office/drawing/2014/main" id="{AD874FE7-90CB-CB17-D349-1ED95C3A4B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854" y="1844675"/>
            <a:ext cx="3407978" cy="4032448"/>
          </a:xfrm>
          <a:prstGeom prst="rect">
            <a:avLst/>
          </a:prstGeom>
          <a:noFill/>
          <a:ln>
            <a:noFill/>
          </a:ln>
        </p:spPr>
      </p:pic>
      <p:pic>
        <p:nvPicPr>
          <p:cNvPr id="7" name="図 6">
            <a:extLst>
              <a:ext uri="{FF2B5EF4-FFF2-40B4-BE49-F238E27FC236}">
                <a16:creationId xmlns:a16="http://schemas.microsoft.com/office/drawing/2014/main" id="{944DE4F2-BA1B-6910-9382-D13BD9B163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5029" y="2805211"/>
            <a:ext cx="4495165" cy="2111375"/>
          </a:xfrm>
          <a:prstGeom prst="rect">
            <a:avLst/>
          </a:prstGeom>
          <a:noFill/>
          <a:ln>
            <a:noFill/>
          </a:ln>
        </p:spPr>
      </p:pic>
      <p:sp>
        <p:nvSpPr>
          <p:cNvPr id="8" name="テキスト ボックス 7">
            <a:extLst>
              <a:ext uri="{FF2B5EF4-FFF2-40B4-BE49-F238E27FC236}">
                <a16:creationId xmlns:a16="http://schemas.microsoft.com/office/drawing/2014/main" id="{90CC1DC6-42D9-A03C-B151-9D6225E87819}"/>
              </a:ext>
            </a:extLst>
          </p:cNvPr>
          <p:cNvSpPr txBox="1"/>
          <p:nvPr/>
        </p:nvSpPr>
        <p:spPr>
          <a:xfrm>
            <a:off x="224864" y="5955037"/>
            <a:ext cx="4427815" cy="400110"/>
          </a:xfrm>
          <a:prstGeom prst="rect">
            <a:avLst/>
          </a:prstGeom>
          <a:noFill/>
        </p:spPr>
        <p:txBody>
          <a:bodyPr wrap="none" rtlCol="0">
            <a:spAutoFit/>
          </a:bodyPr>
          <a:lstStyle/>
          <a:p>
            <a:r>
              <a:rPr kumimoji="1" lang="en-US" altLang="ja-JP" sz="2000" dirty="0"/>
              <a:t>Brain-computer interface (BCI) model</a:t>
            </a:r>
            <a:r>
              <a:rPr kumimoji="1" lang="en-US" altLang="ja-JP" sz="2000" baseline="30000" dirty="0"/>
              <a:t>[1]</a:t>
            </a:r>
            <a:endParaRPr kumimoji="1" lang="ja-JP" altLang="en-US" sz="2000" baseline="30000"/>
          </a:p>
        </p:txBody>
      </p:sp>
      <p:sp>
        <p:nvSpPr>
          <p:cNvPr id="10" name="テキスト ボックス 9">
            <a:extLst>
              <a:ext uri="{FF2B5EF4-FFF2-40B4-BE49-F238E27FC236}">
                <a16:creationId xmlns:a16="http://schemas.microsoft.com/office/drawing/2014/main" id="{A6DB0678-90DE-EDD4-8701-4604D2F1262C}"/>
              </a:ext>
            </a:extLst>
          </p:cNvPr>
          <p:cNvSpPr txBox="1"/>
          <p:nvPr/>
        </p:nvSpPr>
        <p:spPr>
          <a:xfrm>
            <a:off x="5159726" y="5081806"/>
            <a:ext cx="2632452" cy="400110"/>
          </a:xfrm>
          <a:prstGeom prst="rect">
            <a:avLst/>
          </a:prstGeom>
          <a:noFill/>
        </p:spPr>
        <p:txBody>
          <a:bodyPr wrap="none" rtlCol="0">
            <a:spAutoFit/>
          </a:bodyPr>
          <a:lstStyle/>
          <a:p>
            <a:r>
              <a:rPr kumimoji="1" lang="en-US" altLang="ja-JP" sz="2000" dirty="0"/>
              <a:t>Passengers bus model</a:t>
            </a:r>
            <a:r>
              <a:rPr kumimoji="1" lang="en-US" altLang="ja-JP" sz="2000" baseline="30000" dirty="0"/>
              <a:t>[1]</a:t>
            </a:r>
            <a:endParaRPr kumimoji="1" lang="ja-JP" altLang="en-US" sz="2000" baseline="30000"/>
          </a:p>
        </p:txBody>
      </p:sp>
      <p:sp>
        <p:nvSpPr>
          <p:cNvPr id="11" name="テキスト ボックス 10">
            <a:extLst>
              <a:ext uri="{FF2B5EF4-FFF2-40B4-BE49-F238E27FC236}">
                <a16:creationId xmlns:a16="http://schemas.microsoft.com/office/drawing/2014/main" id="{11A70069-E687-8F59-4F5A-C62BD8490387}"/>
              </a:ext>
            </a:extLst>
          </p:cNvPr>
          <p:cNvSpPr txBox="1"/>
          <p:nvPr/>
        </p:nvSpPr>
        <p:spPr>
          <a:xfrm>
            <a:off x="5731499" y="4005064"/>
            <a:ext cx="1576072" cy="276999"/>
          </a:xfrm>
          <a:prstGeom prst="rect">
            <a:avLst/>
          </a:prstGeom>
          <a:solidFill>
            <a:schemeClr val="bg1"/>
          </a:solidFill>
        </p:spPr>
        <p:txBody>
          <a:bodyPr wrap="none" rtlCol="0">
            <a:spAutoFit/>
          </a:bodyPr>
          <a:lstStyle/>
          <a:p>
            <a:r>
              <a:rPr kumimoji="1" lang="en-US" altLang="ja-JP" dirty="0"/>
              <a:t>Human BAN (HBAN)</a:t>
            </a:r>
            <a:endParaRPr kumimoji="1" lang="ja-JP" altLang="en-US"/>
          </a:p>
        </p:txBody>
      </p:sp>
      <p:sp>
        <p:nvSpPr>
          <p:cNvPr id="12" name="テキスト ボックス 11">
            <a:extLst>
              <a:ext uri="{FF2B5EF4-FFF2-40B4-BE49-F238E27FC236}">
                <a16:creationId xmlns:a16="http://schemas.microsoft.com/office/drawing/2014/main" id="{D630BFDB-E2F0-B9A5-F87A-36A3F92E82C7}"/>
              </a:ext>
            </a:extLst>
          </p:cNvPr>
          <p:cNvSpPr txBox="1"/>
          <p:nvPr/>
        </p:nvSpPr>
        <p:spPr>
          <a:xfrm>
            <a:off x="6074711" y="3054185"/>
            <a:ext cx="1586268" cy="276999"/>
          </a:xfrm>
          <a:prstGeom prst="rect">
            <a:avLst/>
          </a:prstGeom>
          <a:solidFill>
            <a:schemeClr val="bg1"/>
          </a:solidFill>
        </p:spPr>
        <p:txBody>
          <a:bodyPr wrap="none" rtlCol="0">
            <a:spAutoFit/>
          </a:bodyPr>
          <a:lstStyle/>
          <a:p>
            <a:r>
              <a:rPr kumimoji="1" lang="en-US" altLang="ja-JP" dirty="0"/>
              <a:t>Vehicle BAN (VBAN)</a:t>
            </a:r>
            <a:endParaRPr kumimoji="1" lang="ja-JP" altLang="en-US"/>
          </a:p>
        </p:txBody>
      </p:sp>
      <p:sp>
        <p:nvSpPr>
          <p:cNvPr id="9" name="テキスト ボックス 8">
            <a:extLst>
              <a:ext uri="{FF2B5EF4-FFF2-40B4-BE49-F238E27FC236}">
                <a16:creationId xmlns:a16="http://schemas.microsoft.com/office/drawing/2014/main" id="{D5AB1AD4-AB0F-A279-D414-F9CB4D4E9953}"/>
              </a:ext>
            </a:extLst>
          </p:cNvPr>
          <p:cNvSpPr txBox="1"/>
          <p:nvPr/>
        </p:nvSpPr>
        <p:spPr>
          <a:xfrm>
            <a:off x="5652120" y="6093296"/>
            <a:ext cx="2898550" cy="338554"/>
          </a:xfrm>
          <a:prstGeom prst="rect">
            <a:avLst/>
          </a:prstGeom>
          <a:noFill/>
        </p:spPr>
        <p:txBody>
          <a:bodyPr wrap="none" rtlCol="0">
            <a:spAutoFit/>
          </a:bodyPr>
          <a:lstStyle/>
          <a:p>
            <a:r>
              <a:rPr kumimoji="1" lang="en-US" altLang="ja-JP" sz="1600" baseline="30000" dirty="0"/>
              <a:t>[1]</a:t>
            </a:r>
            <a:r>
              <a:rPr kumimoji="1" lang="en-US" altLang="ja-JP" sz="1600" dirty="0"/>
              <a:t>IEEE 802.15-22-0344-02-006a</a:t>
            </a:r>
            <a:endParaRPr kumimoji="1" lang="ja-JP" altLang="en-US" sz="1600"/>
          </a:p>
        </p:txBody>
      </p:sp>
      <p:sp>
        <p:nvSpPr>
          <p:cNvPr id="13" name="日付プレースホルダー 3">
            <a:extLst>
              <a:ext uri="{FF2B5EF4-FFF2-40B4-BE49-F238E27FC236}">
                <a16:creationId xmlns:a16="http://schemas.microsoft.com/office/drawing/2014/main" id="{07C28D02-D857-1695-65B5-70A3BB686AC9}"/>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2568583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CCBDD24-6A4C-CA32-16D2-312BA588E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4988" y="4155758"/>
            <a:ext cx="3780000" cy="2317028"/>
          </a:xfrm>
          <a:prstGeom prst="rect">
            <a:avLst/>
          </a:prstGeom>
        </p:spPr>
      </p:pic>
      <p:pic>
        <p:nvPicPr>
          <p:cNvPr id="10" name="図 9">
            <a:extLst>
              <a:ext uri="{FF2B5EF4-FFF2-40B4-BE49-F238E27FC236}">
                <a16:creationId xmlns:a16="http://schemas.microsoft.com/office/drawing/2014/main" id="{18BE43C7-55C9-FB72-1843-51A5B23DA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3224" y="1866345"/>
            <a:ext cx="3780000" cy="2317028"/>
          </a:xfrm>
          <a:prstGeom prst="rect">
            <a:avLst/>
          </a:prstGeom>
        </p:spPr>
      </p:pic>
      <p:pic>
        <p:nvPicPr>
          <p:cNvPr id="11" name="図 10">
            <a:extLst>
              <a:ext uri="{FF2B5EF4-FFF2-40B4-BE49-F238E27FC236}">
                <a16:creationId xmlns:a16="http://schemas.microsoft.com/office/drawing/2014/main" id="{B061711B-7552-3632-B468-057E70B34C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752" y="1866345"/>
            <a:ext cx="3780000" cy="2319666"/>
          </a:xfrm>
          <a:prstGeom prst="rect">
            <a:avLst/>
          </a:prstGeom>
        </p:spPr>
      </p:pic>
      <p:sp>
        <p:nvSpPr>
          <p:cNvPr id="2" name="タイトル 1">
            <a:extLst>
              <a:ext uri="{FF2B5EF4-FFF2-40B4-BE49-F238E27FC236}">
                <a16:creationId xmlns:a16="http://schemas.microsoft.com/office/drawing/2014/main" id="{3932262E-2397-965B-5D42-1B350511E5BE}"/>
              </a:ext>
            </a:extLst>
          </p:cNvPr>
          <p:cNvSpPr>
            <a:spLocks noGrp="1"/>
          </p:cNvSpPr>
          <p:nvPr>
            <p:ph type="title"/>
          </p:nvPr>
        </p:nvSpPr>
        <p:spPr/>
        <p:txBody>
          <a:bodyPr/>
          <a:lstStyle/>
          <a:p>
            <a:r>
              <a:rPr kumimoji="1" lang="en-US" altLang="ja-JP" dirty="0"/>
              <a:t>Log-normal </a:t>
            </a:r>
            <a:r>
              <a:rPr lang="en-US" altLang="ja-JP" dirty="0"/>
              <a:t>d</a:t>
            </a:r>
            <a:r>
              <a:rPr kumimoji="1" lang="en-US" altLang="ja-JP" dirty="0"/>
              <a:t>istribution</a:t>
            </a:r>
            <a:br>
              <a:rPr kumimoji="1" lang="en-US" altLang="ja-JP" dirty="0"/>
            </a:br>
            <a:r>
              <a:rPr kumimoji="1" lang="en-US" altLang="ja-JP" dirty="0"/>
              <a:t> (</a:t>
            </a:r>
            <a:r>
              <a:rPr lang="en-US" altLang="ja-JP" dirty="0"/>
              <a:t>H</a:t>
            </a:r>
            <a:r>
              <a:rPr kumimoji="1" lang="en-US" altLang="ja-JP" sz="3600" dirty="0"/>
              <a:t>uman head, BMI</a:t>
            </a:r>
            <a:r>
              <a:rPr kumimoji="1" lang="en-US" altLang="ja-JP" dirty="0"/>
              <a:t>)</a:t>
            </a:r>
            <a:endParaRPr kumimoji="1" lang="ja-JP" altLang="en-US"/>
          </a:p>
        </p:txBody>
      </p:sp>
      <p:sp>
        <p:nvSpPr>
          <p:cNvPr id="6" name="スライド番号プレースホルダー 5">
            <a:extLst>
              <a:ext uri="{FF2B5EF4-FFF2-40B4-BE49-F238E27FC236}">
                <a16:creationId xmlns:a16="http://schemas.microsoft.com/office/drawing/2014/main" id="{3E05F4FC-1DEC-82A2-7247-047CA04EE90C}"/>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30</a:t>
            </a:fld>
            <a:endParaRPr lang="en-US" altLang="ja-JP"/>
          </a:p>
        </p:txBody>
      </p: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477689F9-5049-E8E8-C7FD-29BF5B46504A}"/>
                  </a:ext>
                </a:extLst>
              </p:cNvPr>
              <p:cNvSpPr txBox="1"/>
              <p:nvPr/>
            </p:nvSpPr>
            <p:spPr>
              <a:xfrm>
                <a:off x="3347864" y="1999873"/>
                <a:ext cx="872226" cy="276999"/>
              </a:xfrm>
              <a:prstGeom prst="rect">
                <a:avLst/>
              </a:prstGeom>
              <a:noFill/>
            </p:spPr>
            <p:txBody>
              <a:bodyPr wrap="none" rtlCol="0">
                <a:spAutoFit/>
              </a:bodyPr>
              <a:lstStyle/>
              <a:p>
                <a14:m>
                  <m:oMath xmlns:m="http://schemas.openxmlformats.org/officeDocument/2006/math">
                    <m:r>
                      <a:rPr kumimoji="1" lang="en-US" altLang="ja-JP" b="0" i="1" smtClean="0">
                        <a:latin typeface="Cambria Math" panose="02040503050406030204" pitchFamily="18" charset="0"/>
                      </a:rPr>
                      <m:t>𝑥</m:t>
                    </m:r>
                  </m:oMath>
                </a14:m>
                <a:r>
                  <a:rPr kumimoji="1" lang="en-US" altLang="ja-JP" dirty="0"/>
                  <a:t>-direction</a:t>
                </a:r>
                <a:endParaRPr kumimoji="1" lang="ja-JP" altLang="en-US"/>
              </a:p>
            </p:txBody>
          </p:sp>
        </mc:Choice>
        <mc:Fallback xmlns="">
          <p:sp>
            <p:nvSpPr>
              <p:cNvPr id="12" name="テキスト ボックス 11">
                <a:extLst>
                  <a:ext uri="{FF2B5EF4-FFF2-40B4-BE49-F238E27FC236}">
                    <a16:creationId xmlns:a16="http://schemas.microsoft.com/office/drawing/2014/main" id="{477689F9-5049-E8E8-C7FD-29BF5B46504A}"/>
                  </a:ext>
                </a:extLst>
              </p:cNvPr>
              <p:cNvSpPr txBox="1">
                <a:spLocks noRot="1" noChangeAspect="1" noMove="1" noResize="1" noEditPoints="1" noAdjustHandles="1" noChangeArrowheads="1" noChangeShapeType="1" noTextEdit="1"/>
              </p:cNvSpPr>
              <p:nvPr/>
            </p:nvSpPr>
            <p:spPr>
              <a:xfrm>
                <a:off x="3347864" y="1999873"/>
                <a:ext cx="872226" cy="276999"/>
              </a:xfrm>
              <a:prstGeom prst="rect">
                <a:avLst/>
              </a:prstGeom>
              <a:blipFill>
                <a:blip r:embed="rId5"/>
                <a:stretch>
                  <a:fillRect b="-173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4741D96D-B95A-8C53-DF2F-0189CCCB2EC1}"/>
                  </a:ext>
                </a:extLst>
              </p:cNvPr>
              <p:cNvSpPr txBox="1"/>
              <p:nvPr/>
            </p:nvSpPr>
            <p:spPr>
              <a:xfrm>
                <a:off x="7092280" y="1999872"/>
                <a:ext cx="862737" cy="276999"/>
              </a:xfrm>
              <a:prstGeom prst="rect">
                <a:avLst/>
              </a:prstGeom>
              <a:noFill/>
            </p:spPr>
            <p:txBody>
              <a:bodyPr wrap="none" rtlCol="0">
                <a:spAutoFit/>
              </a:bodyPr>
              <a:lstStyle/>
              <a:p>
                <a14:m>
                  <m:oMath xmlns:m="http://schemas.openxmlformats.org/officeDocument/2006/math">
                    <m:r>
                      <m:rPr>
                        <m:sty m:val="p"/>
                      </m:rPr>
                      <a:rPr kumimoji="1" lang="en-US" altLang="ja-JP" b="0" i="0" smtClean="0">
                        <a:latin typeface="Cambria Math" panose="02040503050406030204" pitchFamily="18" charset="0"/>
                      </a:rPr>
                      <m:t>y</m:t>
                    </m:r>
                  </m:oMath>
                </a14:m>
                <a:r>
                  <a:rPr kumimoji="1" lang="en-US" altLang="ja-JP" dirty="0"/>
                  <a:t>-direction</a:t>
                </a:r>
                <a:endParaRPr kumimoji="1" lang="ja-JP" altLang="en-US"/>
              </a:p>
            </p:txBody>
          </p:sp>
        </mc:Choice>
        <mc:Fallback xmlns="">
          <p:sp>
            <p:nvSpPr>
              <p:cNvPr id="13" name="テキスト ボックス 12">
                <a:extLst>
                  <a:ext uri="{FF2B5EF4-FFF2-40B4-BE49-F238E27FC236}">
                    <a16:creationId xmlns:a16="http://schemas.microsoft.com/office/drawing/2014/main" id="{4741D96D-B95A-8C53-DF2F-0189CCCB2EC1}"/>
                  </a:ext>
                </a:extLst>
              </p:cNvPr>
              <p:cNvSpPr txBox="1">
                <a:spLocks noRot="1" noChangeAspect="1" noMove="1" noResize="1" noEditPoints="1" noAdjustHandles="1" noChangeArrowheads="1" noChangeShapeType="1" noTextEdit="1"/>
              </p:cNvSpPr>
              <p:nvPr/>
            </p:nvSpPr>
            <p:spPr>
              <a:xfrm>
                <a:off x="7092280" y="1999872"/>
                <a:ext cx="862737" cy="276999"/>
              </a:xfrm>
              <a:prstGeom prst="rect">
                <a:avLst/>
              </a:prstGeom>
              <a:blipFill>
                <a:blip r:embed="rId6"/>
                <a:stretch>
                  <a:fillRect b="-173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E51CCDB4-EECF-B290-D5EF-603879EEF090}"/>
                  </a:ext>
                </a:extLst>
              </p:cNvPr>
              <p:cNvSpPr txBox="1"/>
              <p:nvPr/>
            </p:nvSpPr>
            <p:spPr>
              <a:xfrm>
                <a:off x="5220072" y="4304129"/>
                <a:ext cx="856325" cy="276999"/>
              </a:xfrm>
              <a:prstGeom prst="rect">
                <a:avLst/>
              </a:prstGeom>
              <a:noFill/>
            </p:spPr>
            <p:txBody>
              <a:bodyPr wrap="none" rtlCol="0">
                <a:spAutoFit/>
              </a:bodyPr>
              <a:lstStyle/>
              <a:p>
                <a14:m>
                  <m:oMath xmlns:m="http://schemas.openxmlformats.org/officeDocument/2006/math">
                    <m:r>
                      <m:rPr>
                        <m:sty m:val="p"/>
                      </m:rPr>
                      <a:rPr kumimoji="1" lang="en-US" altLang="ja-JP" b="0" i="0" smtClean="0">
                        <a:latin typeface="Cambria Math" panose="02040503050406030204" pitchFamily="18" charset="0"/>
                      </a:rPr>
                      <m:t>z</m:t>
                    </m:r>
                  </m:oMath>
                </a14:m>
                <a:r>
                  <a:rPr kumimoji="1" lang="en-US" altLang="ja-JP" dirty="0"/>
                  <a:t>-direction</a:t>
                </a:r>
                <a:endParaRPr kumimoji="1" lang="ja-JP" altLang="en-US"/>
              </a:p>
            </p:txBody>
          </p:sp>
        </mc:Choice>
        <mc:Fallback xmlns="">
          <p:sp>
            <p:nvSpPr>
              <p:cNvPr id="16" name="テキスト ボックス 15">
                <a:extLst>
                  <a:ext uri="{FF2B5EF4-FFF2-40B4-BE49-F238E27FC236}">
                    <a16:creationId xmlns:a16="http://schemas.microsoft.com/office/drawing/2014/main" id="{E51CCDB4-EECF-B290-D5EF-603879EEF090}"/>
                  </a:ext>
                </a:extLst>
              </p:cNvPr>
              <p:cNvSpPr txBox="1">
                <a:spLocks noRot="1" noChangeAspect="1" noMove="1" noResize="1" noEditPoints="1" noAdjustHandles="1" noChangeArrowheads="1" noChangeShapeType="1" noTextEdit="1"/>
              </p:cNvSpPr>
              <p:nvPr/>
            </p:nvSpPr>
            <p:spPr>
              <a:xfrm>
                <a:off x="5220072" y="4304129"/>
                <a:ext cx="856325" cy="276999"/>
              </a:xfrm>
              <a:prstGeom prst="rect">
                <a:avLst/>
              </a:prstGeom>
              <a:blipFill>
                <a:blip r:embed="rId7"/>
                <a:stretch>
                  <a:fillRect b="-17391"/>
                </a:stretch>
              </a:blipFill>
            </p:spPr>
            <p:txBody>
              <a:bodyPr/>
              <a:lstStyle/>
              <a:p>
                <a:r>
                  <a:rPr lang="ja-JP" altLang="en-US">
                    <a:noFill/>
                  </a:rPr>
                  <a:t> </a:t>
                </a:r>
              </a:p>
            </p:txBody>
          </p:sp>
        </mc:Fallback>
      </mc:AlternateContent>
      <p:sp>
        <p:nvSpPr>
          <p:cNvPr id="5" name="日付プレースホルダー 1">
            <a:extLst>
              <a:ext uri="{FF2B5EF4-FFF2-40B4-BE49-F238E27FC236}">
                <a16:creationId xmlns:a16="http://schemas.microsoft.com/office/drawing/2014/main" id="{6BE11699-585A-C3DE-24C1-03D10BC4E67D}"/>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1037237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06DFDA-2152-9AA9-D226-0518D6B61F2A}"/>
              </a:ext>
            </a:extLst>
          </p:cNvPr>
          <p:cNvSpPr>
            <a:spLocks noGrp="1"/>
          </p:cNvSpPr>
          <p:nvPr>
            <p:ph type="title"/>
          </p:nvPr>
        </p:nvSpPr>
        <p:spPr/>
        <p:txBody>
          <a:bodyPr/>
          <a:lstStyle/>
          <a:p>
            <a:r>
              <a:rPr kumimoji="1" lang="en-US" altLang="ja-JP" dirty="0"/>
              <a:t>Power delay profile (Human head, BMI)</a:t>
            </a:r>
            <a:endParaRPr kumimoji="1" lang="ja-JP" altLang="en-US"/>
          </a:p>
        </p:txBody>
      </p:sp>
      <p:sp>
        <p:nvSpPr>
          <p:cNvPr id="6" name="スライド番号プレースホルダー 5">
            <a:extLst>
              <a:ext uri="{FF2B5EF4-FFF2-40B4-BE49-F238E27FC236}">
                <a16:creationId xmlns:a16="http://schemas.microsoft.com/office/drawing/2014/main" id="{6E2A5CB1-8DBD-2D11-4DCB-3F6155BE8973}"/>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31</a:t>
            </a:fld>
            <a:endParaRPr lang="en-US" altLang="ja-JP"/>
          </a:p>
        </p:txBody>
      </p:sp>
      <p:pic>
        <p:nvPicPr>
          <p:cNvPr id="7" name="図 6" descr="人の顔の絵&#10;&#10;低い精度で自動的に生成された説明">
            <a:extLst>
              <a:ext uri="{FF2B5EF4-FFF2-40B4-BE49-F238E27FC236}">
                <a16:creationId xmlns:a16="http://schemas.microsoft.com/office/drawing/2014/main" id="{87FDE334-0CB6-F420-A50B-73AA2A83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7091" y="2622715"/>
            <a:ext cx="2901139" cy="2510667"/>
          </a:xfrm>
          <a:prstGeom prst="rect">
            <a:avLst/>
          </a:prstGeom>
        </p:spPr>
      </p:pic>
      <p:pic>
        <p:nvPicPr>
          <p:cNvPr id="3" name="図 2">
            <a:extLst>
              <a:ext uri="{FF2B5EF4-FFF2-40B4-BE49-F238E27FC236}">
                <a16:creationId xmlns:a16="http://schemas.microsoft.com/office/drawing/2014/main" id="{82427F22-B904-5A64-4A5D-C14C482AC8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65311"/>
            <a:ext cx="5495652" cy="3297391"/>
          </a:xfrm>
          <a:prstGeom prst="rect">
            <a:avLst/>
          </a:prstGeom>
        </p:spPr>
      </p:pic>
      <p:sp>
        <p:nvSpPr>
          <p:cNvPr id="5" name="日付プレースホルダー 1">
            <a:extLst>
              <a:ext uri="{FF2B5EF4-FFF2-40B4-BE49-F238E27FC236}">
                <a16:creationId xmlns:a16="http://schemas.microsoft.com/office/drawing/2014/main" id="{65502509-A45A-089B-86B9-AC31462FC5E4}"/>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2223234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C52B86-67E5-5352-C2CE-B8F5C3517677}"/>
              </a:ext>
            </a:extLst>
          </p:cNvPr>
          <p:cNvSpPr>
            <a:spLocks noGrp="1"/>
          </p:cNvSpPr>
          <p:nvPr>
            <p:ph type="title"/>
          </p:nvPr>
        </p:nvSpPr>
        <p:spPr/>
        <p:txBody>
          <a:bodyPr/>
          <a:lstStyle/>
          <a:p>
            <a:r>
              <a:rPr kumimoji="1" lang="en-US" altLang="ja-JP" dirty="0"/>
              <a:t>Simulation model (On-body model, BMI)</a:t>
            </a:r>
            <a:endParaRPr kumimoji="1" lang="ja-JP" altLang="en-US"/>
          </a:p>
        </p:txBody>
      </p:sp>
      <p:sp>
        <p:nvSpPr>
          <p:cNvPr id="6" name="スライド番号プレースホルダー 5">
            <a:extLst>
              <a:ext uri="{FF2B5EF4-FFF2-40B4-BE49-F238E27FC236}">
                <a16:creationId xmlns:a16="http://schemas.microsoft.com/office/drawing/2014/main" id="{8C5DBB9A-3CB0-9846-AC43-F0EEA5988E77}"/>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32</a:t>
            </a:fld>
            <a:endParaRPr lang="en-US" altLang="ja-JP"/>
          </a:p>
        </p:txBody>
      </p:sp>
      <p:pic>
        <p:nvPicPr>
          <p:cNvPr id="7" name="図 6" descr="テキスト&#10;&#10;低い精度で自動的に生成された説明">
            <a:extLst>
              <a:ext uri="{FF2B5EF4-FFF2-40B4-BE49-F238E27FC236}">
                <a16:creationId xmlns:a16="http://schemas.microsoft.com/office/drawing/2014/main" id="{3033C45A-B142-680B-B234-2A171E1F1C15}"/>
              </a:ext>
            </a:extLst>
          </p:cNvPr>
          <p:cNvPicPr>
            <a:picLocks noChangeAspect="1"/>
          </p:cNvPicPr>
          <p:nvPr/>
        </p:nvPicPr>
        <p:blipFill rotWithShape="1">
          <a:blip r:embed="rId2">
            <a:extLst>
              <a:ext uri="{28A0092B-C50C-407E-A947-70E740481C1C}">
                <a14:useLocalDpi xmlns:a14="http://schemas.microsoft.com/office/drawing/2010/main" val="0"/>
              </a:ext>
            </a:extLst>
          </a:blip>
          <a:srcRect l="12875"/>
          <a:stretch/>
        </p:blipFill>
        <p:spPr>
          <a:xfrm>
            <a:off x="2646004" y="1689338"/>
            <a:ext cx="3851991" cy="3748920"/>
          </a:xfrm>
          <a:prstGeom prst="rect">
            <a:avLst/>
          </a:prstGeom>
        </p:spPr>
      </p:pic>
      <p:sp>
        <p:nvSpPr>
          <p:cNvPr id="8" name="テキスト ボックス 7">
            <a:extLst>
              <a:ext uri="{FF2B5EF4-FFF2-40B4-BE49-F238E27FC236}">
                <a16:creationId xmlns:a16="http://schemas.microsoft.com/office/drawing/2014/main" id="{C9A8BE8B-EEEC-0D7F-29AA-8AAB52E44937}"/>
              </a:ext>
            </a:extLst>
          </p:cNvPr>
          <p:cNvSpPr txBox="1"/>
          <p:nvPr/>
        </p:nvSpPr>
        <p:spPr>
          <a:xfrm>
            <a:off x="828530" y="5602892"/>
            <a:ext cx="7639000" cy="707886"/>
          </a:xfrm>
          <a:prstGeom prst="rect">
            <a:avLst/>
          </a:prstGeom>
          <a:noFill/>
        </p:spPr>
        <p:txBody>
          <a:bodyPr wrap="square" rtlCol="0">
            <a:spAutoFit/>
          </a:bodyPr>
          <a:lstStyle/>
          <a:p>
            <a:pPr marL="342900" indent="-342900">
              <a:buFont typeface="Wingdings" pitchFamily="2" charset="2"/>
              <a:buChar char="ü"/>
            </a:pPr>
            <a:r>
              <a:rPr kumimoji="1" lang="en-US" altLang="ja-JP" sz="2000" dirty="0"/>
              <a:t>28 receivers were place on the body surface including head, arm, and chest </a:t>
            </a:r>
          </a:p>
        </p:txBody>
      </p:sp>
      <p:sp>
        <p:nvSpPr>
          <p:cNvPr id="3" name="日付プレースホルダー 1">
            <a:extLst>
              <a:ext uri="{FF2B5EF4-FFF2-40B4-BE49-F238E27FC236}">
                <a16:creationId xmlns:a16="http://schemas.microsoft.com/office/drawing/2014/main" id="{E594E94A-32E3-A6FC-C09D-F762EB8A68B8}"/>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607500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0A7649-DCD1-EE20-0E05-A807F414A489}"/>
              </a:ext>
            </a:extLst>
          </p:cNvPr>
          <p:cNvSpPr>
            <a:spLocks noGrp="1"/>
          </p:cNvSpPr>
          <p:nvPr>
            <p:ph type="title"/>
          </p:nvPr>
        </p:nvSpPr>
        <p:spPr/>
        <p:txBody>
          <a:bodyPr/>
          <a:lstStyle/>
          <a:p>
            <a:r>
              <a:rPr kumimoji="1" lang="en-US" altLang="ja-JP" dirty="0"/>
              <a:t>Path loss characteristics (Sensor #7)</a:t>
            </a:r>
            <a:endParaRPr kumimoji="1" lang="ja-JP" altLang="en-US"/>
          </a:p>
        </p:txBody>
      </p:sp>
      <p:sp>
        <p:nvSpPr>
          <p:cNvPr id="6" name="スライド番号プレースホルダー 5">
            <a:extLst>
              <a:ext uri="{FF2B5EF4-FFF2-40B4-BE49-F238E27FC236}">
                <a16:creationId xmlns:a16="http://schemas.microsoft.com/office/drawing/2014/main" id="{561CA16F-03BC-DDD4-2D2D-EAF2B7D8B1A8}"/>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33</a:t>
            </a:fld>
            <a:endParaRPr lang="en-US" altLang="ja-JP"/>
          </a:p>
        </p:txBody>
      </p:sp>
      <p:pic>
        <p:nvPicPr>
          <p:cNvPr id="12" name="図 11">
            <a:extLst>
              <a:ext uri="{FF2B5EF4-FFF2-40B4-BE49-F238E27FC236}">
                <a16:creationId xmlns:a16="http://schemas.microsoft.com/office/drawing/2014/main" id="{6C48974C-1846-84EF-5016-0458A0A45F7D}"/>
              </a:ext>
            </a:extLst>
          </p:cNvPr>
          <p:cNvPicPr>
            <a:picLocks noChangeAspect="1"/>
          </p:cNvPicPr>
          <p:nvPr/>
        </p:nvPicPr>
        <p:blipFill>
          <a:blip r:embed="rId2"/>
          <a:stretch>
            <a:fillRect/>
          </a:stretch>
        </p:blipFill>
        <p:spPr>
          <a:xfrm>
            <a:off x="105153" y="2415224"/>
            <a:ext cx="8724919" cy="3246024"/>
          </a:xfrm>
          <a:prstGeom prst="rect">
            <a:avLst/>
          </a:prstGeom>
        </p:spPr>
      </p:pic>
      <p:sp>
        <p:nvSpPr>
          <p:cNvPr id="3" name="日付プレースホルダー 1">
            <a:extLst>
              <a:ext uri="{FF2B5EF4-FFF2-40B4-BE49-F238E27FC236}">
                <a16:creationId xmlns:a16="http://schemas.microsoft.com/office/drawing/2014/main" id="{16911FAB-CED5-3C1A-C474-3D7FCAC28A53}"/>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789034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98C434-5F93-8DC4-27B3-ECBFF9C49251}"/>
              </a:ext>
            </a:extLst>
          </p:cNvPr>
          <p:cNvSpPr>
            <a:spLocks noGrp="1"/>
          </p:cNvSpPr>
          <p:nvPr>
            <p:ph type="title"/>
          </p:nvPr>
        </p:nvSpPr>
        <p:spPr/>
        <p:txBody>
          <a:bodyPr/>
          <a:lstStyle/>
          <a:p>
            <a:r>
              <a:rPr kumimoji="1" lang="en-US" altLang="ja-JP" dirty="0"/>
              <a:t>Path</a:t>
            </a:r>
            <a:r>
              <a:rPr lang="en-US" altLang="ja-JP" dirty="0"/>
              <a:t> loss characteristics (Sensor #18) </a:t>
            </a:r>
            <a:endParaRPr kumimoji="1" lang="ja-JP" altLang="en-US"/>
          </a:p>
        </p:txBody>
      </p:sp>
      <p:sp>
        <p:nvSpPr>
          <p:cNvPr id="6" name="スライド番号プレースホルダー 5">
            <a:extLst>
              <a:ext uri="{FF2B5EF4-FFF2-40B4-BE49-F238E27FC236}">
                <a16:creationId xmlns:a16="http://schemas.microsoft.com/office/drawing/2014/main" id="{2488FE4F-CDEF-7FA7-614F-317E09BD4157}"/>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34</a:t>
            </a:fld>
            <a:endParaRPr lang="en-US" altLang="ja-JP"/>
          </a:p>
        </p:txBody>
      </p:sp>
      <p:pic>
        <p:nvPicPr>
          <p:cNvPr id="11" name="図 10">
            <a:extLst>
              <a:ext uri="{FF2B5EF4-FFF2-40B4-BE49-F238E27FC236}">
                <a16:creationId xmlns:a16="http://schemas.microsoft.com/office/drawing/2014/main" id="{F4EE738C-BAA1-F229-28EA-0469DCCD7C10}"/>
              </a:ext>
            </a:extLst>
          </p:cNvPr>
          <p:cNvPicPr>
            <a:picLocks noChangeAspect="1"/>
          </p:cNvPicPr>
          <p:nvPr/>
        </p:nvPicPr>
        <p:blipFill>
          <a:blip r:embed="rId2"/>
          <a:stretch>
            <a:fillRect/>
          </a:stretch>
        </p:blipFill>
        <p:spPr>
          <a:xfrm>
            <a:off x="105153" y="2343216"/>
            <a:ext cx="8724919" cy="3246024"/>
          </a:xfrm>
          <a:prstGeom prst="rect">
            <a:avLst/>
          </a:prstGeom>
        </p:spPr>
      </p:pic>
      <p:sp>
        <p:nvSpPr>
          <p:cNvPr id="3" name="日付プレースホルダー 1">
            <a:extLst>
              <a:ext uri="{FF2B5EF4-FFF2-40B4-BE49-F238E27FC236}">
                <a16:creationId xmlns:a16="http://schemas.microsoft.com/office/drawing/2014/main" id="{565193C6-D64E-CAC9-78F8-539E0054F002}"/>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4031866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98C434-5F93-8DC4-27B3-ECBFF9C49251}"/>
              </a:ext>
            </a:extLst>
          </p:cNvPr>
          <p:cNvSpPr>
            <a:spLocks noGrp="1"/>
          </p:cNvSpPr>
          <p:nvPr>
            <p:ph type="title"/>
          </p:nvPr>
        </p:nvSpPr>
        <p:spPr/>
        <p:txBody>
          <a:bodyPr/>
          <a:lstStyle/>
          <a:p>
            <a:r>
              <a:rPr kumimoji="1" lang="en-US" altLang="ja-JP" dirty="0"/>
              <a:t>Path</a:t>
            </a:r>
            <a:r>
              <a:rPr lang="en-US" altLang="ja-JP" dirty="0"/>
              <a:t> loss characteristics (Sensor #28) </a:t>
            </a:r>
            <a:endParaRPr kumimoji="1" lang="ja-JP" altLang="en-US"/>
          </a:p>
        </p:txBody>
      </p:sp>
      <p:sp>
        <p:nvSpPr>
          <p:cNvPr id="6" name="スライド番号プレースホルダー 5">
            <a:extLst>
              <a:ext uri="{FF2B5EF4-FFF2-40B4-BE49-F238E27FC236}">
                <a16:creationId xmlns:a16="http://schemas.microsoft.com/office/drawing/2014/main" id="{2488FE4F-CDEF-7FA7-614F-317E09BD4157}"/>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35</a:t>
            </a:fld>
            <a:endParaRPr lang="en-US" altLang="ja-JP"/>
          </a:p>
        </p:txBody>
      </p:sp>
      <p:pic>
        <p:nvPicPr>
          <p:cNvPr id="11" name="図 10">
            <a:extLst>
              <a:ext uri="{FF2B5EF4-FFF2-40B4-BE49-F238E27FC236}">
                <a16:creationId xmlns:a16="http://schemas.microsoft.com/office/drawing/2014/main" id="{3DF34224-6707-7CC7-D08B-1D39FF29DE55}"/>
              </a:ext>
            </a:extLst>
          </p:cNvPr>
          <p:cNvPicPr>
            <a:picLocks noChangeAspect="1"/>
          </p:cNvPicPr>
          <p:nvPr/>
        </p:nvPicPr>
        <p:blipFill>
          <a:blip r:embed="rId2"/>
          <a:stretch>
            <a:fillRect/>
          </a:stretch>
        </p:blipFill>
        <p:spPr>
          <a:xfrm>
            <a:off x="105153" y="2343216"/>
            <a:ext cx="8724919" cy="3246024"/>
          </a:xfrm>
          <a:prstGeom prst="rect">
            <a:avLst/>
          </a:prstGeom>
        </p:spPr>
      </p:pic>
      <p:sp>
        <p:nvSpPr>
          <p:cNvPr id="3" name="日付プレースホルダー 1">
            <a:extLst>
              <a:ext uri="{FF2B5EF4-FFF2-40B4-BE49-F238E27FC236}">
                <a16:creationId xmlns:a16="http://schemas.microsoft.com/office/drawing/2014/main" id="{5345B918-F1E4-4658-F910-445DE9F1246F}"/>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267221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870859-0C28-A582-46D2-1CB7F4349C57}"/>
              </a:ext>
            </a:extLst>
          </p:cNvPr>
          <p:cNvSpPr>
            <a:spLocks noGrp="1"/>
          </p:cNvSpPr>
          <p:nvPr>
            <p:ph type="title"/>
          </p:nvPr>
        </p:nvSpPr>
        <p:spPr/>
        <p:txBody>
          <a:bodyPr/>
          <a:lstStyle/>
          <a:p>
            <a:r>
              <a:rPr kumimoji="1" lang="en-US" altLang="ja-JP" dirty="0"/>
              <a:t>Distance characteristics (Arm, BMI)</a:t>
            </a:r>
            <a:endParaRPr kumimoji="1" lang="ja-JP" altLang="en-US"/>
          </a:p>
        </p:txBody>
      </p:sp>
      <p:sp>
        <p:nvSpPr>
          <p:cNvPr id="6" name="スライド番号プレースホルダー 5">
            <a:extLst>
              <a:ext uri="{FF2B5EF4-FFF2-40B4-BE49-F238E27FC236}">
                <a16:creationId xmlns:a16="http://schemas.microsoft.com/office/drawing/2014/main" id="{F486FD45-5309-66AB-48C5-BD918187A3FC}"/>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36</a:t>
            </a:fld>
            <a:endParaRPr lang="en-US" altLang="ja-JP"/>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1145E7D4-E42B-66CB-C23E-C173F510F48B}"/>
                  </a:ext>
                </a:extLst>
              </p:cNvPr>
              <p:cNvSpPr txBox="1"/>
              <p:nvPr/>
            </p:nvSpPr>
            <p:spPr>
              <a:xfrm>
                <a:off x="5095665" y="2164756"/>
                <a:ext cx="3601617" cy="708720"/>
              </a:xfrm>
              <a:prstGeom prst="rect">
                <a:avLst/>
              </a:prstGeom>
              <a:noFill/>
            </p:spPr>
            <p:txBody>
              <a:bodyPr wrap="square" rtlCol="0">
                <a:spAutoFit/>
              </a:bodyPr>
              <a:lstStyle/>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kumimoji="1" lang="en-US" altLang="ja-JP" sz="1800" i="1" smtClean="0">
                              <a:solidFill>
                                <a:prstClr val="black"/>
                              </a:solidFill>
                              <a:latin typeface="Cambria Math" panose="02040503050406030204" pitchFamily="18" charset="0"/>
                            </a:rPr>
                          </m:ctrlPr>
                        </m:sSubPr>
                        <m:e>
                          <m:r>
                            <a:rPr kumimoji="1" lang="en-US" altLang="ja-JP" sz="1800" i="1" smtClean="0">
                              <a:solidFill>
                                <a:prstClr val="black"/>
                              </a:solidFill>
                              <a:latin typeface="Cambria Math" panose="02040503050406030204" pitchFamily="18" charset="0"/>
                            </a:rPr>
                            <m:t>𝑃𝐿</m:t>
                          </m:r>
                        </m:e>
                        <m:sub>
                          <m:r>
                            <m:rPr>
                              <m:sty m:val="p"/>
                            </m:rPr>
                            <a:rPr kumimoji="1" lang="en-US" altLang="ja-JP" sz="1800" smtClean="0">
                              <a:solidFill>
                                <a:prstClr val="black"/>
                              </a:solidFill>
                              <a:latin typeface="Cambria Math" panose="02040503050406030204" pitchFamily="18" charset="0"/>
                            </a:rPr>
                            <m:t>dB</m:t>
                          </m:r>
                        </m:sub>
                      </m:sSub>
                      <m:r>
                        <a:rPr kumimoji="1" lang="en-US" altLang="ja-JP" sz="1800" i="1" smtClean="0">
                          <a:solidFill>
                            <a:prstClr val="black"/>
                          </a:solidFill>
                          <a:latin typeface="Cambria Math" panose="02040503050406030204" pitchFamily="18" charset="0"/>
                        </a:rPr>
                        <m:t>=</m:t>
                      </m:r>
                      <m:sSub>
                        <m:sSubPr>
                          <m:ctrlPr>
                            <a:rPr kumimoji="1" lang="en-US" altLang="ja-JP" sz="1800" i="1">
                              <a:solidFill>
                                <a:prstClr val="black"/>
                              </a:solidFill>
                              <a:latin typeface="Cambria Math" panose="02040503050406030204" pitchFamily="18" charset="0"/>
                            </a:rPr>
                          </m:ctrlPr>
                        </m:sSubPr>
                        <m:e>
                          <m:r>
                            <a:rPr kumimoji="1" lang="en-US" altLang="ja-JP" sz="1800" i="1">
                              <a:solidFill>
                                <a:prstClr val="black"/>
                              </a:solidFill>
                              <a:latin typeface="Cambria Math" panose="02040503050406030204" pitchFamily="18" charset="0"/>
                            </a:rPr>
                            <m:t>𝑃𝐿</m:t>
                          </m:r>
                        </m:e>
                        <m:sub>
                          <m:r>
                            <a:rPr kumimoji="1" lang="en-US" altLang="ja-JP" sz="1800" i="1" smtClean="0">
                              <a:solidFill>
                                <a:prstClr val="black"/>
                              </a:solidFill>
                              <a:latin typeface="Cambria Math" panose="02040503050406030204" pitchFamily="18" charset="0"/>
                            </a:rPr>
                            <m:t>0,</m:t>
                          </m:r>
                          <m:r>
                            <m:rPr>
                              <m:sty m:val="p"/>
                            </m:rPr>
                            <a:rPr kumimoji="1" lang="en-US" altLang="ja-JP" sz="1800">
                              <a:solidFill>
                                <a:prstClr val="black"/>
                              </a:solidFill>
                              <a:latin typeface="Cambria Math" panose="02040503050406030204" pitchFamily="18" charset="0"/>
                            </a:rPr>
                            <m:t>dB</m:t>
                          </m:r>
                        </m:sub>
                      </m:sSub>
                      <m:r>
                        <a:rPr kumimoji="1" lang="en-US" altLang="ja-JP" sz="1800" i="1" smtClean="0">
                          <a:solidFill>
                            <a:prstClr val="black"/>
                          </a:solidFill>
                          <a:latin typeface="Cambria Math" panose="02040503050406030204" pitchFamily="18" charset="0"/>
                        </a:rPr>
                        <m:t>+10</m:t>
                      </m:r>
                      <m:r>
                        <a:rPr kumimoji="1" lang="en-US" altLang="ja-JP" sz="1800" i="1" smtClean="0">
                          <a:solidFill>
                            <a:prstClr val="black"/>
                          </a:solidFill>
                          <a:latin typeface="Cambria Math" panose="02040503050406030204" pitchFamily="18" charset="0"/>
                        </a:rPr>
                        <m:t>𝑛</m:t>
                      </m:r>
                      <m:func>
                        <m:funcPr>
                          <m:ctrlPr>
                            <a:rPr kumimoji="1" lang="en-US" altLang="ja-JP" sz="1800" i="1" smtClean="0">
                              <a:solidFill>
                                <a:prstClr val="black"/>
                              </a:solidFill>
                              <a:latin typeface="Cambria Math" panose="02040503050406030204" pitchFamily="18" charset="0"/>
                            </a:rPr>
                          </m:ctrlPr>
                        </m:funcPr>
                        <m:fName>
                          <m:sSub>
                            <m:sSubPr>
                              <m:ctrlPr>
                                <a:rPr kumimoji="1" lang="en-US" altLang="ja-JP" sz="1800" i="1" smtClean="0">
                                  <a:solidFill>
                                    <a:prstClr val="black"/>
                                  </a:solidFill>
                                  <a:latin typeface="Cambria Math" panose="02040503050406030204" pitchFamily="18" charset="0"/>
                                </a:rPr>
                              </m:ctrlPr>
                            </m:sSubPr>
                            <m:e>
                              <m:r>
                                <m:rPr>
                                  <m:sty m:val="p"/>
                                </m:rPr>
                                <a:rPr kumimoji="1" lang="en-US" altLang="ja-JP" sz="1800" smtClean="0">
                                  <a:solidFill>
                                    <a:prstClr val="black"/>
                                  </a:solidFill>
                                  <a:latin typeface="Cambria Math" panose="02040503050406030204" pitchFamily="18" charset="0"/>
                                </a:rPr>
                                <m:t>log</m:t>
                              </m:r>
                            </m:e>
                            <m:sub>
                              <m:r>
                                <a:rPr kumimoji="1" lang="en-US" altLang="ja-JP" sz="1800" i="1" smtClean="0">
                                  <a:solidFill>
                                    <a:prstClr val="black"/>
                                  </a:solidFill>
                                  <a:latin typeface="Cambria Math" panose="02040503050406030204" pitchFamily="18" charset="0"/>
                                </a:rPr>
                                <m:t>10</m:t>
                              </m:r>
                            </m:sub>
                          </m:sSub>
                        </m:fName>
                        <m:e>
                          <m:d>
                            <m:dPr>
                              <m:begChr m:val="["/>
                              <m:endChr m:val="]"/>
                              <m:ctrlPr>
                                <a:rPr kumimoji="1" lang="en-US" altLang="ja-JP" sz="1800" i="1" smtClean="0">
                                  <a:solidFill>
                                    <a:prstClr val="black"/>
                                  </a:solidFill>
                                  <a:latin typeface="Cambria Math" panose="02040503050406030204" pitchFamily="18" charset="0"/>
                                </a:rPr>
                              </m:ctrlPr>
                            </m:dPr>
                            <m:e>
                              <m:f>
                                <m:fPr>
                                  <m:ctrlPr>
                                    <a:rPr kumimoji="1" lang="en-US" altLang="ja-JP" sz="1800" i="1" smtClean="0">
                                      <a:solidFill>
                                        <a:prstClr val="black"/>
                                      </a:solidFill>
                                      <a:latin typeface="Cambria Math" panose="02040503050406030204" pitchFamily="18" charset="0"/>
                                    </a:rPr>
                                  </m:ctrlPr>
                                </m:fPr>
                                <m:num>
                                  <m:r>
                                    <a:rPr kumimoji="1" lang="en-US" altLang="ja-JP" sz="1800" i="1" smtClean="0">
                                      <a:solidFill>
                                        <a:prstClr val="black"/>
                                      </a:solidFill>
                                      <a:latin typeface="Cambria Math" panose="02040503050406030204" pitchFamily="18" charset="0"/>
                                    </a:rPr>
                                    <m:t>𝑑</m:t>
                                  </m:r>
                                </m:num>
                                <m:den>
                                  <m:sSub>
                                    <m:sSubPr>
                                      <m:ctrlPr>
                                        <a:rPr kumimoji="1" lang="en-US" altLang="ja-JP" sz="1800" i="1" smtClean="0">
                                          <a:solidFill>
                                            <a:prstClr val="black"/>
                                          </a:solidFill>
                                          <a:latin typeface="Cambria Math" panose="02040503050406030204" pitchFamily="18" charset="0"/>
                                        </a:rPr>
                                      </m:ctrlPr>
                                    </m:sSubPr>
                                    <m:e>
                                      <m:r>
                                        <a:rPr kumimoji="1" lang="en-US" altLang="ja-JP" sz="1800" i="1" smtClean="0">
                                          <a:solidFill>
                                            <a:prstClr val="black"/>
                                          </a:solidFill>
                                          <a:latin typeface="Cambria Math" panose="02040503050406030204" pitchFamily="18" charset="0"/>
                                        </a:rPr>
                                        <m:t>𝑑</m:t>
                                      </m:r>
                                    </m:e>
                                    <m:sub>
                                      <m:r>
                                        <a:rPr kumimoji="1" lang="en-US" altLang="ja-JP" sz="1800" i="1" smtClean="0">
                                          <a:solidFill>
                                            <a:prstClr val="black"/>
                                          </a:solidFill>
                                          <a:latin typeface="Cambria Math" panose="02040503050406030204" pitchFamily="18" charset="0"/>
                                        </a:rPr>
                                        <m:t>0</m:t>
                                      </m:r>
                                    </m:sub>
                                  </m:sSub>
                                </m:den>
                              </m:f>
                            </m:e>
                          </m:d>
                        </m:e>
                      </m:func>
                    </m:oMath>
                  </m:oMathPara>
                </a14:m>
                <a:endParaRPr kumimoji="1" lang="ja-JP" altLang="en-US" sz="1800" dirty="0">
                  <a:solidFill>
                    <a:prstClr val="black"/>
                  </a:solidFill>
                  <a:latin typeface="Times New Roman"/>
                  <a:ea typeface="ＭＳ Ｐゴシック" panose="020B0600070205080204" pitchFamily="34" charset="-128"/>
                </a:endParaRPr>
              </a:p>
            </p:txBody>
          </p:sp>
        </mc:Choice>
        <mc:Fallback xmlns="">
          <p:sp>
            <p:nvSpPr>
              <p:cNvPr id="14" name="テキスト ボックス 13">
                <a:extLst>
                  <a:ext uri="{FF2B5EF4-FFF2-40B4-BE49-F238E27FC236}">
                    <a16:creationId xmlns:a16="http://schemas.microsoft.com/office/drawing/2014/main" id="{1145E7D4-E42B-66CB-C23E-C173F510F48B}"/>
                  </a:ext>
                </a:extLst>
              </p:cNvPr>
              <p:cNvSpPr txBox="1">
                <a:spLocks noRot="1" noChangeAspect="1" noMove="1" noResize="1" noEditPoints="1" noAdjustHandles="1" noChangeArrowheads="1" noChangeShapeType="1" noTextEdit="1"/>
              </p:cNvSpPr>
              <p:nvPr/>
            </p:nvSpPr>
            <p:spPr>
              <a:xfrm>
                <a:off x="5095665" y="2164756"/>
                <a:ext cx="3601617" cy="708720"/>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EC573751-4670-F6D4-66D4-2A1AF1C30784}"/>
                  </a:ext>
                </a:extLst>
              </p:cNvPr>
              <p:cNvSpPr txBox="1"/>
              <p:nvPr/>
            </p:nvSpPr>
            <p:spPr>
              <a:xfrm>
                <a:off x="7452320" y="4715852"/>
                <a:ext cx="1548585" cy="369332"/>
              </a:xfrm>
              <a:prstGeom prst="rect">
                <a:avLst/>
              </a:prstGeom>
              <a:noFill/>
            </p:spPr>
            <p:txBody>
              <a:bodyPr wrap="square" rtlCol="0">
                <a:spAutoFit/>
              </a:bodyPr>
              <a:lstStyle/>
              <a:p>
                <a:pPr defTabSz="457200" eaLnBrk="1" fontAlgn="auto" hangingPunct="1">
                  <a:spcBef>
                    <a:spcPts val="0"/>
                  </a:spcBef>
                  <a:spcAft>
                    <a:spcPts val="0"/>
                  </a:spcAft>
                </a:pPr>
                <a14:m>
                  <m:oMath xmlns:m="http://schemas.openxmlformats.org/officeDocument/2006/math">
                    <m:sSub>
                      <m:sSubPr>
                        <m:ctrlPr>
                          <a:rPr kumimoji="1" lang="en-US" altLang="ja-JP" sz="1800" b="0" i="1" smtClean="0">
                            <a:solidFill>
                              <a:prstClr val="black"/>
                            </a:solidFill>
                            <a:latin typeface="Cambria Math" panose="02040503050406030204" pitchFamily="18" charset="0"/>
                            <a:ea typeface="ＭＳ Ｐゴシック" panose="020B0600070205080204" pitchFamily="34" charset="-128"/>
                          </a:rPr>
                        </m:ctrlPr>
                      </m:sSubPr>
                      <m:e>
                        <m:r>
                          <a:rPr kumimoji="1" lang="en-US" altLang="ja-JP" sz="1800" b="0" i="1" smtClean="0">
                            <a:solidFill>
                              <a:prstClr val="black"/>
                            </a:solidFill>
                            <a:latin typeface="Cambria Math" panose="02040503050406030204" pitchFamily="18" charset="0"/>
                            <a:ea typeface="ＭＳ Ｐゴシック" panose="020B0600070205080204" pitchFamily="34" charset="-128"/>
                          </a:rPr>
                          <m:t>𝑑</m:t>
                        </m:r>
                      </m:e>
                      <m:sub>
                        <m:r>
                          <a:rPr kumimoji="1" lang="en-US" altLang="ja-JP" sz="1800" b="0" i="1" smtClean="0">
                            <a:solidFill>
                              <a:prstClr val="black"/>
                            </a:solidFill>
                            <a:latin typeface="Cambria Math" panose="02040503050406030204" pitchFamily="18" charset="0"/>
                            <a:ea typeface="ＭＳ Ｐゴシック" panose="020B0600070205080204" pitchFamily="34" charset="-128"/>
                          </a:rPr>
                          <m:t>0</m:t>
                        </m:r>
                      </m:sub>
                    </m:sSub>
                    <m:r>
                      <a:rPr kumimoji="1" lang="en-US" altLang="ja-JP" sz="1800" b="0" i="1" smtClean="0">
                        <a:solidFill>
                          <a:prstClr val="black"/>
                        </a:solidFill>
                        <a:latin typeface="Cambria Math" panose="02040503050406030204" pitchFamily="18" charset="0"/>
                        <a:ea typeface="ＭＳ Ｐゴシック" panose="020B0600070205080204" pitchFamily="34" charset="-128"/>
                      </a:rPr>
                      <m:t>=100</m:t>
                    </m:r>
                  </m:oMath>
                </a14:m>
                <a:r>
                  <a:rPr kumimoji="1" lang="en-US" altLang="ja-JP" sz="1800" dirty="0">
                    <a:solidFill>
                      <a:prstClr val="black"/>
                    </a:solidFill>
                    <a:latin typeface="Times New Roman"/>
                    <a:ea typeface="ＭＳ Ｐゴシック" panose="020B0600070205080204" pitchFamily="34" charset="-128"/>
                  </a:rPr>
                  <a:t> mm</a:t>
                </a:r>
                <a:endParaRPr kumimoji="1" lang="ja-JP" altLang="en-US" sz="1800" dirty="0">
                  <a:solidFill>
                    <a:prstClr val="black"/>
                  </a:solidFill>
                  <a:latin typeface="Times New Roman"/>
                  <a:ea typeface="ＭＳ Ｐゴシック" panose="020B0600070205080204" pitchFamily="34" charset="-128"/>
                </a:endParaRPr>
              </a:p>
            </p:txBody>
          </p:sp>
        </mc:Choice>
        <mc:Fallback xmlns="">
          <p:sp>
            <p:nvSpPr>
              <p:cNvPr id="15" name="テキスト ボックス 14">
                <a:extLst>
                  <a:ext uri="{FF2B5EF4-FFF2-40B4-BE49-F238E27FC236}">
                    <a16:creationId xmlns:a16="http://schemas.microsoft.com/office/drawing/2014/main" id="{EC573751-4670-F6D4-66D4-2A1AF1C30784}"/>
                  </a:ext>
                </a:extLst>
              </p:cNvPr>
              <p:cNvSpPr txBox="1">
                <a:spLocks noRot="1" noChangeAspect="1" noMove="1" noResize="1" noEditPoints="1" noAdjustHandles="1" noChangeArrowheads="1" noChangeShapeType="1" noTextEdit="1"/>
              </p:cNvSpPr>
              <p:nvPr/>
            </p:nvSpPr>
            <p:spPr>
              <a:xfrm>
                <a:off x="7452320" y="4715852"/>
                <a:ext cx="1548585" cy="369332"/>
              </a:xfrm>
              <a:prstGeom prst="rect">
                <a:avLst/>
              </a:prstGeom>
              <a:blipFill>
                <a:blip r:embed="rId4"/>
                <a:stretch>
                  <a:fillRect t="-6667" r="-813" b="-2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8" name="表 7">
                <a:extLst>
                  <a:ext uri="{FF2B5EF4-FFF2-40B4-BE49-F238E27FC236}">
                    <a16:creationId xmlns:a16="http://schemas.microsoft.com/office/drawing/2014/main" id="{C3AAF33B-3787-DC37-9A7D-976107DA50F0}"/>
                  </a:ext>
                </a:extLst>
              </p:cNvPr>
              <p:cNvGraphicFramePr>
                <a:graphicFrameLocks noGrp="1"/>
              </p:cNvGraphicFramePr>
              <p:nvPr>
                <p:extLst>
                  <p:ext uri="{D42A27DB-BD31-4B8C-83A1-F6EECF244321}">
                    <p14:modId xmlns:p14="http://schemas.microsoft.com/office/powerpoint/2010/main" val="573787394"/>
                  </p:ext>
                </p:extLst>
              </p:nvPr>
            </p:nvGraphicFramePr>
            <p:xfrm>
              <a:off x="5059763" y="2900048"/>
              <a:ext cx="3816423" cy="1716994"/>
            </p:xfrm>
            <a:graphic>
              <a:graphicData uri="http://schemas.openxmlformats.org/drawingml/2006/table">
                <a:tbl>
                  <a:tblPr/>
                  <a:tblGrid>
                    <a:gridCol w="1299925">
                      <a:extLst>
                        <a:ext uri="{9D8B030D-6E8A-4147-A177-3AD203B41FA5}">
                          <a16:colId xmlns:a16="http://schemas.microsoft.com/office/drawing/2014/main" val="3248908148"/>
                        </a:ext>
                      </a:extLst>
                    </a:gridCol>
                    <a:gridCol w="811907">
                      <a:extLst>
                        <a:ext uri="{9D8B030D-6E8A-4147-A177-3AD203B41FA5}">
                          <a16:colId xmlns:a16="http://schemas.microsoft.com/office/drawing/2014/main" val="3828101512"/>
                        </a:ext>
                      </a:extLst>
                    </a:gridCol>
                    <a:gridCol w="663755">
                      <a:extLst>
                        <a:ext uri="{9D8B030D-6E8A-4147-A177-3AD203B41FA5}">
                          <a16:colId xmlns:a16="http://schemas.microsoft.com/office/drawing/2014/main" val="2442230470"/>
                        </a:ext>
                      </a:extLst>
                    </a:gridCol>
                    <a:gridCol w="1040836">
                      <a:extLst>
                        <a:ext uri="{9D8B030D-6E8A-4147-A177-3AD203B41FA5}">
                          <a16:colId xmlns:a16="http://schemas.microsoft.com/office/drawing/2014/main" val="4047235252"/>
                        </a:ext>
                      </a:extLst>
                    </a:gridCol>
                  </a:tblGrid>
                  <a:tr h="327670">
                    <a:tc>
                      <a:txBody>
                        <a:bodyPr/>
                        <a:lstStyle/>
                        <a:p>
                          <a:pPr algn="ctr" fontAlgn="t"/>
                          <a:r>
                            <a:rPr lang="en-US" sz="1600" b="0" i="0" u="none" strike="noStrike" dirty="0">
                              <a:solidFill>
                                <a:srgbClr val="000000"/>
                              </a:solidFill>
                              <a:effectLst/>
                              <a:latin typeface="Times New Roman" panose="02020603050405020304" pitchFamily="18" charset="0"/>
                              <a:ea typeface="游ゴシック" panose="020B0400000000000000" pitchFamily="50" charset="-128"/>
                            </a:rPr>
                            <a:t>Directions</a:t>
                          </a:r>
                        </a:p>
                      </a:txBody>
                      <a:tcPr marL="20674" marR="20674" marT="20674"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PL</a:t>
                          </a:r>
                          <a:r>
                            <a:rPr lang="en-US" sz="1600" b="0" i="0" u="none" strike="noStrike" baseline="-50000" dirty="0">
                              <a:solidFill>
                                <a:srgbClr val="000000"/>
                              </a:solidFill>
                              <a:effectLst/>
                              <a:latin typeface="Times New Roman" panose="02020603050405020304" pitchFamily="18" charset="0"/>
                              <a:ea typeface="游ゴシック" panose="020B0400000000000000" pitchFamily="50" charset="-128"/>
                            </a:rPr>
                            <a:t>0</a:t>
                          </a:r>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p>
                      </a:txBody>
                      <a:tcPr marL="16539" marR="16539" marT="16539"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n</a:t>
                          </a:r>
                        </a:p>
                      </a:txBody>
                      <a:tcPr marL="16539" marR="16539" marT="16539"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14:m>
                            <m:oMath xmlns:m="http://schemas.openxmlformats.org/officeDocument/2006/math">
                              <m:sSub>
                                <m:sSubPr>
                                  <m:ctrlPr>
                                    <a:rPr lang="en-US" sz="1600" b="0" i="1" u="none" strike="noStrike" smtClean="0">
                                      <a:solidFill>
                                        <a:srgbClr val="000000"/>
                                      </a:solidFill>
                                      <a:effectLst/>
                                      <a:latin typeface="Cambria Math" panose="02040503050406030204" pitchFamily="18" charset="0"/>
                                      <a:ea typeface="游ゴシック" panose="020B0400000000000000" pitchFamily="50" charset="-128"/>
                                    </a:rPr>
                                  </m:ctrlPr>
                                </m:sSubPr>
                                <m:e>
                                  <m:r>
                                    <a:rPr lang="en-US" sz="1600" b="0" i="1" u="none" strike="noStrike" smtClean="0">
                                      <a:solidFill>
                                        <a:srgbClr val="000000"/>
                                      </a:solidFill>
                                      <a:effectLst/>
                                      <a:latin typeface="Cambria Math" panose="02040503050406030204" pitchFamily="18" charset="0"/>
                                      <a:ea typeface="游ゴシック" panose="020B0400000000000000" pitchFamily="50" charset="-128"/>
                                    </a:rPr>
                                    <m:t>𝜎</m:t>
                                  </m:r>
                                </m:e>
                                <m:sub>
                                  <m:r>
                                    <a:rPr lang="en-US" sz="1600" b="0" i="1" u="none" strike="noStrike" smtClean="0">
                                      <a:solidFill>
                                        <a:srgbClr val="000000"/>
                                      </a:solidFill>
                                      <a:effectLst/>
                                      <a:latin typeface="Cambria Math" panose="02040503050406030204" pitchFamily="18" charset="0"/>
                                      <a:ea typeface="游ゴシック" panose="020B0400000000000000" pitchFamily="50" charset="-128"/>
                                    </a:rPr>
                                    <m:t>𝑠</m:t>
                                  </m:r>
                                </m:sub>
                              </m:sSub>
                            </m:oMath>
                          </a14:m>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endParaRPr lang="en-US" sz="1600" b="0" i="1" u="none" strike="noStrike" dirty="0">
                            <a:solidFill>
                              <a:srgbClr val="000000"/>
                            </a:solidFill>
                            <a:effectLst/>
                            <a:latin typeface="Times New Roman" panose="02020603050405020304" pitchFamily="18" charset="0"/>
                            <a:ea typeface="游ゴシック" panose="020B0400000000000000" pitchFamily="50" charset="-128"/>
                          </a:endParaRPr>
                        </a:p>
                      </a:txBody>
                      <a:tcPr marL="20674" marR="20674" marT="20674"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8326398"/>
                      </a:ext>
                    </a:extLst>
                  </a:tr>
                  <a:tr h="475296">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x</a:t>
                          </a:r>
                        </a:p>
                      </a:txBody>
                      <a:tcPr marL="20674" marR="20674" marT="206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60.60</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2.01</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1.10</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252226"/>
                      </a:ext>
                    </a:extLst>
                  </a:tr>
                  <a:tr h="457014">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y</a:t>
                          </a:r>
                        </a:p>
                      </a:txBody>
                      <a:tcPr marL="20674" marR="20674" marT="20674" marB="0" anchor="ctr">
                        <a:lnL>
                          <a:noFill/>
                        </a:lnL>
                        <a:lnR>
                          <a:noFill/>
                        </a:lnR>
                        <a:lnT>
                          <a:noFill/>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90.00</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0.66</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10.08</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541568428"/>
                      </a:ext>
                    </a:extLst>
                  </a:tr>
                  <a:tr h="457014">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z</a:t>
                          </a:r>
                        </a:p>
                      </a:txBody>
                      <a:tcPr marL="20674" marR="20674" marT="206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87.49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0.45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5.35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0074038"/>
                      </a:ext>
                    </a:extLst>
                  </a:tr>
                </a:tbl>
              </a:graphicData>
            </a:graphic>
          </p:graphicFrame>
        </mc:Choice>
        <mc:Fallback xmlns="">
          <p:graphicFrame>
            <p:nvGraphicFramePr>
              <p:cNvPr id="8" name="表 7">
                <a:extLst>
                  <a:ext uri="{FF2B5EF4-FFF2-40B4-BE49-F238E27FC236}">
                    <a16:creationId xmlns:a16="http://schemas.microsoft.com/office/drawing/2014/main" id="{C3AAF33B-3787-DC37-9A7D-976107DA50F0}"/>
                  </a:ext>
                </a:extLst>
              </p:cNvPr>
              <p:cNvGraphicFramePr>
                <a:graphicFrameLocks noGrp="1"/>
              </p:cNvGraphicFramePr>
              <p:nvPr>
                <p:extLst>
                  <p:ext uri="{D42A27DB-BD31-4B8C-83A1-F6EECF244321}">
                    <p14:modId xmlns:p14="http://schemas.microsoft.com/office/powerpoint/2010/main" val="573787394"/>
                  </p:ext>
                </p:extLst>
              </p:nvPr>
            </p:nvGraphicFramePr>
            <p:xfrm>
              <a:off x="5059763" y="2900048"/>
              <a:ext cx="3816423" cy="1716994"/>
            </p:xfrm>
            <a:graphic>
              <a:graphicData uri="http://schemas.openxmlformats.org/drawingml/2006/table">
                <a:tbl>
                  <a:tblPr/>
                  <a:tblGrid>
                    <a:gridCol w="1299925">
                      <a:extLst>
                        <a:ext uri="{9D8B030D-6E8A-4147-A177-3AD203B41FA5}">
                          <a16:colId xmlns:a16="http://schemas.microsoft.com/office/drawing/2014/main" val="3248908148"/>
                        </a:ext>
                      </a:extLst>
                    </a:gridCol>
                    <a:gridCol w="811907">
                      <a:extLst>
                        <a:ext uri="{9D8B030D-6E8A-4147-A177-3AD203B41FA5}">
                          <a16:colId xmlns:a16="http://schemas.microsoft.com/office/drawing/2014/main" val="3828101512"/>
                        </a:ext>
                      </a:extLst>
                    </a:gridCol>
                    <a:gridCol w="663755">
                      <a:extLst>
                        <a:ext uri="{9D8B030D-6E8A-4147-A177-3AD203B41FA5}">
                          <a16:colId xmlns:a16="http://schemas.microsoft.com/office/drawing/2014/main" val="2442230470"/>
                        </a:ext>
                      </a:extLst>
                    </a:gridCol>
                    <a:gridCol w="1040836">
                      <a:extLst>
                        <a:ext uri="{9D8B030D-6E8A-4147-A177-3AD203B41FA5}">
                          <a16:colId xmlns:a16="http://schemas.microsoft.com/office/drawing/2014/main" val="4047235252"/>
                        </a:ext>
                      </a:extLst>
                    </a:gridCol>
                  </a:tblGrid>
                  <a:tr h="327670">
                    <a:tc>
                      <a:txBody>
                        <a:bodyPr/>
                        <a:lstStyle/>
                        <a:p>
                          <a:pPr algn="ctr" fontAlgn="t"/>
                          <a:r>
                            <a:rPr lang="en-US" sz="1600" b="0" i="0" u="none" strike="noStrike" dirty="0">
                              <a:solidFill>
                                <a:srgbClr val="000000"/>
                              </a:solidFill>
                              <a:effectLst/>
                              <a:latin typeface="Times New Roman" panose="02020603050405020304" pitchFamily="18" charset="0"/>
                              <a:ea typeface="游ゴシック" panose="020B0400000000000000" pitchFamily="50" charset="-128"/>
                            </a:rPr>
                            <a:t>Directions</a:t>
                          </a:r>
                        </a:p>
                      </a:txBody>
                      <a:tcPr marL="20674" marR="20674" marT="20674"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PL</a:t>
                          </a:r>
                          <a:r>
                            <a:rPr lang="en-US" sz="1600" b="0" i="0" u="none" strike="noStrike" baseline="-50000" dirty="0">
                              <a:solidFill>
                                <a:srgbClr val="000000"/>
                              </a:solidFill>
                              <a:effectLst/>
                              <a:latin typeface="Times New Roman" panose="02020603050405020304" pitchFamily="18" charset="0"/>
                              <a:ea typeface="游ゴシック" panose="020B0400000000000000" pitchFamily="50" charset="-128"/>
                            </a:rPr>
                            <a:t>0</a:t>
                          </a:r>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p>
                      </a:txBody>
                      <a:tcPr marL="16539" marR="16539" marT="16539"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n</a:t>
                          </a:r>
                        </a:p>
                      </a:txBody>
                      <a:tcPr marL="16539" marR="16539" marT="16539"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endParaRPr lang="ja-JP"/>
                        </a:p>
                      </a:txBody>
                      <a:tcPr marL="20674" marR="20674" marT="20674"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blipFill>
                          <a:blip r:embed="rId5"/>
                          <a:stretch>
                            <a:fillRect l="-267073" t="-15385" r="-2439" b="-430769"/>
                          </a:stretch>
                        </a:blipFill>
                      </a:tcPr>
                    </a:tc>
                    <a:extLst>
                      <a:ext uri="{0D108BD9-81ED-4DB2-BD59-A6C34878D82A}">
                        <a16:rowId xmlns:a16="http://schemas.microsoft.com/office/drawing/2014/main" val="2608326398"/>
                      </a:ext>
                    </a:extLst>
                  </a:tr>
                  <a:tr h="475296">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x</a:t>
                          </a:r>
                        </a:p>
                      </a:txBody>
                      <a:tcPr marL="20674" marR="20674" marT="206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60.60</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2.01</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1.10</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252226"/>
                      </a:ext>
                    </a:extLst>
                  </a:tr>
                  <a:tr h="457014">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y</a:t>
                          </a:r>
                        </a:p>
                      </a:txBody>
                      <a:tcPr marL="20674" marR="20674" marT="20674" marB="0" anchor="ctr">
                        <a:lnL>
                          <a:noFill/>
                        </a:lnL>
                        <a:lnR>
                          <a:noFill/>
                        </a:lnR>
                        <a:lnT>
                          <a:noFill/>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90.00</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0.66</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10.08</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541568428"/>
                      </a:ext>
                    </a:extLst>
                  </a:tr>
                  <a:tr h="457014">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z</a:t>
                          </a:r>
                        </a:p>
                      </a:txBody>
                      <a:tcPr marL="20674" marR="20674" marT="206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87.49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0.45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5.35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0074038"/>
                      </a:ext>
                    </a:extLst>
                  </a:tr>
                </a:tbl>
              </a:graphicData>
            </a:graphic>
          </p:graphicFrame>
        </mc:Fallback>
      </mc:AlternateContent>
      <p:pic>
        <p:nvPicPr>
          <p:cNvPr id="7" name="図 6">
            <a:extLst>
              <a:ext uri="{FF2B5EF4-FFF2-40B4-BE49-F238E27FC236}">
                <a16:creationId xmlns:a16="http://schemas.microsoft.com/office/drawing/2014/main" id="{4A38C5A2-3C68-C9DF-AB6E-8888C2803A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93370"/>
            <a:ext cx="5217248" cy="3130349"/>
          </a:xfrm>
          <a:prstGeom prst="rect">
            <a:avLst/>
          </a:prstGeom>
        </p:spPr>
      </p:pic>
      <p:sp>
        <p:nvSpPr>
          <p:cNvPr id="3" name="日付プレースホルダー 1">
            <a:extLst>
              <a:ext uri="{FF2B5EF4-FFF2-40B4-BE49-F238E27FC236}">
                <a16:creationId xmlns:a16="http://schemas.microsoft.com/office/drawing/2014/main" id="{53B9216D-4EFD-30A8-D648-5C8659F8D4C7}"/>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3996205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CBA3513-CBFA-A5CD-B304-49666294C3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5976" y="4155748"/>
            <a:ext cx="3780000" cy="2317029"/>
          </a:xfrm>
          <a:prstGeom prst="rect">
            <a:avLst/>
          </a:prstGeom>
        </p:spPr>
      </p:pic>
      <p:pic>
        <p:nvPicPr>
          <p:cNvPr id="13" name="図 12">
            <a:extLst>
              <a:ext uri="{FF2B5EF4-FFF2-40B4-BE49-F238E27FC236}">
                <a16:creationId xmlns:a16="http://schemas.microsoft.com/office/drawing/2014/main" id="{C4EEA657-6F4E-A7C6-274C-65A46F25CB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424" y="1851632"/>
            <a:ext cx="3780000" cy="2317029"/>
          </a:xfrm>
          <a:prstGeom prst="rect">
            <a:avLst/>
          </a:prstGeom>
        </p:spPr>
      </p:pic>
      <p:pic>
        <p:nvPicPr>
          <p:cNvPr id="14" name="図 13">
            <a:extLst>
              <a:ext uri="{FF2B5EF4-FFF2-40B4-BE49-F238E27FC236}">
                <a16:creationId xmlns:a16="http://schemas.microsoft.com/office/drawing/2014/main" id="{0B019004-6946-B6D0-C96D-AC615D908F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052" y="1829415"/>
            <a:ext cx="3780000" cy="2319665"/>
          </a:xfrm>
          <a:prstGeom prst="rect">
            <a:avLst/>
          </a:prstGeom>
        </p:spPr>
      </p:pic>
      <p:sp>
        <p:nvSpPr>
          <p:cNvPr id="2" name="タイトル 1">
            <a:extLst>
              <a:ext uri="{FF2B5EF4-FFF2-40B4-BE49-F238E27FC236}">
                <a16:creationId xmlns:a16="http://schemas.microsoft.com/office/drawing/2014/main" id="{1C505601-5D3D-4926-ED91-7FCFDD6A2147}"/>
              </a:ext>
            </a:extLst>
          </p:cNvPr>
          <p:cNvSpPr>
            <a:spLocks noGrp="1"/>
          </p:cNvSpPr>
          <p:nvPr>
            <p:ph type="title"/>
          </p:nvPr>
        </p:nvSpPr>
        <p:spPr/>
        <p:txBody>
          <a:bodyPr/>
          <a:lstStyle/>
          <a:p>
            <a:r>
              <a:rPr kumimoji="1" lang="en-US" altLang="ja-JP" dirty="0"/>
              <a:t>Log-normal </a:t>
            </a:r>
            <a:r>
              <a:rPr lang="en-US" altLang="ja-JP" dirty="0"/>
              <a:t>d</a:t>
            </a:r>
            <a:r>
              <a:rPr kumimoji="1" lang="en-US" altLang="ja-JP" dirty="0"/>
              <a:t>istribution</a:t>
            </a:r>
            <a:br>
              <a:rPr kumimoji="1" lang="en-US" altLang="ja-JP" dirty="0"/>
            </a:br>
            <a:r>
              <a:rPr kumimoji="1" lang="en-US" altLang="ja-JP" dirty="0"/>
              <a:t> (Front </a:t>
            </a:r>
            <a:r>
              <a:rPr lang="en-US" altLang="ja-JP" dirty="0"/>
              <a:t>torso, BMI</a:t>
            </a:r>
            <a:r>
              <a:rPr kumimoji="1" lang="en-US" altLang="ja-JP" dirty="0"/>
              <a:t>)</a:t>
            </a:r>
            <a:endParaRPr kumimoji="1" lang="ja-JP" altLang="en-US"/>
          </a:p>
        </p:txBody>
      </p:sp>
      <p:sp>
        <p:nvSpPr>
          <p:cNvPr id="6" name="スライド番号プレースホルダー 5">
            <a:extLst>
              <a:ext uri="{FF2B5EF4-FFF2-40B4-BE49-F238E27FC236}">
                <a16:creationId xmlns:a16="http://schemas.microsoft.com/office/drawing/2014/main" id="{A62D811E-9E63-BA15-95C2-5B91C706231F}"/>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37</a:t>
            </a:fld>
            <a:endParaRPr lang="en-US" altLang="ja-JP"/>
          </a:p>
        </p:txBody>
      </p: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17366FD0-D029-228D-1D86-EB60C0B98A3C}"/>
                  </a:ext>
                </a:extLst>
              </p:cNvPr>
              <p:cNvSpPr txBox="1"/>
              <p:nvPr/>
            </p:nvSpPr>
            <p:spPr>
              <a:xfrm>
                <a:off x="3419872" y="1988840"/>
                <a:ext cx="872226" cy="276999"/>
              </a:xfrm>
              <a:prstGeom prst="rect">
                <a:avLst/>
              </a:prstGeom>
              <a:noFill/>
            </p:spPr>
            <p:txBody>
              <a:bodyPr wrap="none" rtlCol="0">
                <a:spAutoFit/>
              </a:bodyPr>
              <a:lstStyle/>
              <a:p>
                <a14:m>
                  <m:oMath xmlns:m="http://schemas.openxmlformats.org/officeDocument/2006/math">
                    <m:r>
                      <a:rPr kumimoji="1" lang="en-US" altLang="ja-JP" b="0" i="1" smtClean="0">
                        <a:latin typeface="Cambria Math" panose="02040503050406030204" pitchFamily="18" charset="0"/>
                      </a:rPr>
                      <m:t>𝑥</m:t>
                    </m:r>
                  </m:oMath>
                </a14:m>
                <a:r>
                  <a:rPr kumimoji="1" lang="en-US" altLang="ja-JP" dirty="0"/>
                  <a:t>-direction</a:t>
                </a:r>
                <a:endParaRPr kumimoji="1" lang="ja-JP" altLang="en-US"/>
              </a:p>
            </p:txBody>
          </p:sp>
        </mc:Choice>
        <mc:Fallback xmlns="">
          <p:sp>
            <p:nvSpPr>
              <p:cNvPr id="10" name="テキスト ボックス 9">
                <a:extLst>
                  <a:ext uri="{FF2B5EF4-FFF2-40B4-BE49-F238E27FC236}">
                    <a16:creationId xmlns:a16="http://schemas.microsoft.com/office/drawing/2014/main" id="{17366FD0-D029-228D-1D86-EB60C0B98A3C}"/>
                  </a:ext>
                </a:extLst>
              </p:cNvPr>
              <p:cNvSpPr txBox="1">
                <a:spLocks noRot="1" noChangeAspect="1" noMove="1" noResize="1" noEditPoints="1" noAdjustHandles="1" noChangeArrowheads="1" noChangeShapeType="1" noTextEdit="1"/>
              </p:cNvSpPr>
              <p:nvPr/>
            </p:nvSpPr>
            <p:spPr>
              <a:xfrm>
                <a:off x="3419872" y="1988840"/>
                <a:ext cx="872226" cy="276999"/>
              </a:xfrm>
              <a:prstGeom prst="rect">
                <a:avLst/>
              </a:prstGeom>
              <a:blipFill>
                <a:blip r:embed="rId5"/>
                <a:stretch>
                  <a:fillRect b="-173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853C67FE-B5B3-CA01-3B59-F075919A0874}"/>
                  </a:ext>
                </a:extLst>
              </p:cNvPr>
              <p:cNvSpPr txBox="1"/>
              <p:nvPr/>
            </p:nvSpPr>
            <p:spPr>
              <a:xfrm>
                <a:off x="7309663" y="1999872"/>
                <a:ext cx="862737" cy="276999"/>
              </a:xfrm>
              <a:prstGeom prst="rect">
                <a:avLst/>
              </a:prstGeom>
              <a:noFill/>
            </p:spPr>
            <p:txBody>
              <a:bodyPr wrap="none" rtlCol="0">
                <a:spAutoFit/>
              </a:bodyPr>
              <a:lstStyle/>
              <a:p>
                <a14:m>
                  <m:oMath xmlns:m="http://schemas.openxmlformats.org/officeDocument/2006/math">
                    <m:r>
                      <m:rPr>
                        <m:sty m:val="p"/>
                      </m:rPr>
                      <a:rPr kumimoji="1" lang="en-US" altLang="ja-JP" b="0" i="0" smtClean="0">
                        <a:latin typeface="Cambria Math" panose="02040503050406030204" pitchFamily="18" charset="0"/>
                      </a:rPr>
                      <m:t>y</m:t>
                    </m:r>
                  </m:oMath>
                </a14:m>
                <a:r>
                  <a:rPr kumimoji="1" lang="en-US" altLang="ja-JP" dirty="0"/>
                  <a:t>-direction</a:t>
                </a:r>
                <a:endParaRPr kumimoji="1" lang="ja-JP" altLang="en-US"/>
              </a:p>
            </p:txBody>
          </p:sp>
        </mc:Choice>
        <mc:Fallback xmlns="">
          <p:sp>
            <p:nvSpPr>
              <p:cNvPr id="11" name="テキスト ボックス 10">
                <a:extLst>
                  <a:ext uri="{FF2B5EF4-FFF2-40B4-BE49-F238E27FC236}">
                    <a16:creationId xmlns:a16="http://schemas.microsoft.com/office/drawing/2014/main" id="{853C67FE-B5B3-CA01-3B59-F075919A0874}"/>
                  </a:ext>
                </a:extLst>
              </p:cNvPr>
              <p:cNvSpPr txBox="1">
                <a:spLocks noRot="1" noChangeAspect="1" noMove="1" noResize="1" noEditPoints="1" noAdjustHandles="1" noChangeArrowheads="1" noChangeShapeType="1" noTextEdit="1"/>
              </p:cNvSpPr>
              <p:nvPr/>
            </p:nvSpPr>
            <p:spPr>
              <a:xfrm>
                <a:off x="7309663" y="1999872"/>
                <a:ext cx="862737" cy="276999"/>
              </a:xfrm>
              <a:prstGeom prst="rect">
                <a:avLst/>
              </a:prstGeom>
              <a:blipFill>
                <a:blip r:embed="rId6"/>
                <a:stretch>
                  <a:fillRect b="-173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54A106F0-C9C9-5003-2EF1-E1C8685BF0DB}"/>
                  </a:ext>
                </a:extLst>
              </p:cNvPr>
              <p:cNvSpPr txBox="1"/>
              <p:nvPr/>
            </p:nvSpPr>
            <p:spPr>
              <a:xfrm>
                <a:off x="5220072" y="4304129"/>
                <a:ext cx="856325" cy="276999"/>
              </a:xfrm>
              <a:prstGeom prst="rect">
                <a:avLst/>
              </a:prstGeom>
              <a:noFill/>
            </p:spPr>
            <p:txBody>
              <a:bodyPr wrap="none" rtlCol="0">
                <a:spAutoFit/>
              </a:bodyPr>
              <a:lstStyle/>
              <a:p>
                <a14:m>
                  <m:oMath xmlns:m="http://schemas.openxmlformats.org/officeDocument/2006/math">
                    <m:r>
                      <m:rPr>
                        <m:sty m:val="p"/>
                      </m:rPr>
                      <a:rPr kumimoji="1" lang="en-US" altLang="ja-JP" b="0" i="0" smtClean="0">
                        <a:latin typeface="Cambria Math" panose="02040503050406030204" pitchFamily="18" charset="0"/>
                      </a:rPr>
                      <m:t>z</m:t>
                    </m:r>
                  </m:oMath>
                </a14:m>
                <a:r>
                  <a:rPr kumimoji="1" lang="en-US" altLang="ja-JP" dirty="0"/>
                  <a:t>-direction</a:t>
                </a:r>
                <a:endParaRPr kumimoji="1" lang="ja-JP" altLang="en-US"/>
              </a:p>
            </p:txBody>
          </p:sp>
        </mc:Choice>
        <mc:Fallback xmlns="">
          <p:sp>
            <p:nvSpPr>
              <p:cNvPr id="12" name="テキスト ボックス 11">
                <a:extLst>
                  <a:ext uri="{FF2B5EF4-FFF2-40B4-BE49-F238E27FC236}">
                    <a16:creationId xmlns:a16="http://schemas.microsoft.com/office/drawing/2014/main" id="{54A106F0-C9C9-5003-2EF1-E1C8685BF0DB}"/>
                  </a:ext>
                </a:extLst>
              </p:cNvPr>
              <p:cNvSpPr txBox="1">
                <a:spLocks noRot="1" noChangeAspect="1" noMove="1" noResize="1" noEditPoints="1" noAdjustHandles="1" noChangeArrowheads="1" noChangeShapeType="1" noTextEdit="1"/>
              </p:cNvSpPr>
              <p:nvPr/>
            </p:nvSpPr>
            <p:spPr>
              <a:xfrm>
                <a:off x="5220072" y="4304129"/>
                <a:ext cx="856325" cy="276999"/>
              </a:xfrm>
              <a:prstGeom prst="rect">
                <a:avLst/>
              </a:prstGeom>
              <a:blipFill>
                <a:blip r:embed="rId7"/>
                <a:stretch>
                  <a:fillRect b="-17391"/>
                </a:stretch>
              </a:blipFill>
            </p:spPr>
            <p:txBody>
              <a:bodyPr/>
              <a:lstStyle/>
              <a:p>
                <a:r>
                  <a:rPr lang="ja-JP" altLang="en-US">
                    <a:noFill/>
                  </a:rPr>
                  <a:t> </a:t>
                </a:r>
              </a:p>
            </p:txBody>
          </p:sp>
        </mc:Fallback>
      </mc:AlternateContent>
      <p:sp>
        <p:nvSpPr>
          <p:cNvPr id="5" name="日付プレースホルダー 1">
            <a:extLst>
              <a:ext uri="{FF2B5EF4-FFF2-40B4-BE49-F238E27FC236}">
                <a16:creationId xmlns:a16="http://schemas.microsoft.com/office/drawing/2014/main" id="{2982DB1D-0D26-5B80-88EC-0FD727AB8FFA}"/>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1684173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40CEBA-59A9-EC45-F5E5-BBE89BEC42CE}"/>
              </a:ext>
            </a:extLst>
          </p:cNvPr>
          <p:cNvSpPr>
            <a:spLocks noGrp="1"/>
          </p:cNvSpPr>
          <p:nvPr>
            <p:ph type="title"/>
          </p:nvPr>
        </p:nvSpPr>
        <p:spPr/>
        <p:txBody>
          <a:bodyPr/>
          <a:lstStyle/>
          <a:p>
            <a:r>
              <a:rPr kumimoji="1" lang="en-US" altLang="ja-JP" dirty="0"/>
              <a:t>Power delay profile (Front torso, BMI)</a:t>
            </a:r>
            <a:endParaRPr kumimoji="1" lang="ja-JP" altLang="en-US"/>
          </a:p>
        </p:txBody>
      </p:sp>
      <p:sp>
        <p:nvSpPr>
          <p:cNvPr id="6" name="スライド番号プレースホルダー 5">
            <a:extLst>
              <a:ext uri="{FF2B5EF4-FFF2-40B4-BE49-F238E27FC236}">
                <a16:creationId xmlns:a16="http://schemas.microsoft.com/office/drawing/2014/main" id="{ACB5D3D4-30D9-41A1-0B9D-9FB1ECD91D86}"/>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38</a:t>
            </a:fld>
            <a:endParaRPr lang="en-US" altLang="ja-JP"/>
          </a:p>
        </p:txBody>
      </p:sp>
      <p:pic>
        <p:nvPicPr>
          <p:cNvPr id="12" name="図 11">
            <a:extLst>
              <a:ext uri="{FF2B5EF4-FFF2-40B4-BE49-F238E27FC236}">
                <a16:creationId xmlns:a16="http://schemas.microsoft.com/office/drawing/2014/main" id="{B82D55A7-5333-8BC2-E5D5-48D8C9234ED4}"/>
              </a:ext>
            </a:extLst>
          </p:cNvPr>
          <p:cNvPicPr>
            <a:picLocks noChangeAspect="1"/>
          </p:cNvPicPr>
          <p:nvPr/>
        </p:nvPicPr>
        <p:blipFill>
          <a:blip r:embed="rId2"/>
          <a:stretch>
            <a:fillRect/>
          </a:stretch>
        </p:blipFill>
        <p:spPr>
          <a:xfrm>
            <a:off x="134707" y="2284813"/>
            <a:ext cx="8812901" cy="3376435"/>
          </a:xfrm>
          <a:prstGeom prst="rect">
            <a:avLst/>
          </a:prstGeom>
        </p:spPr>
      </p:pic>
      <p:sp>
        <p:nvSpPr>
          <p:cNvPr id="3" name="日付プレースホルダー 1">
            <a:extLst>
              <a:ext uri="{FF2B5EF4-FFF2-40B4-BE49-F238E27FC236}">
                <a16:creationId xmlns:a16="http://schemas.microsoft.com/office/drawing/2014/main" id="{7109DDE9-4B17-58FA-B6B4-6BE4F94448D6}"/>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2030118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261526-E578-5824-D04A-BDB5F1C63FDF}"/>
              </a:ext>
            </a:extLst>
          </p:cNvPr>
          <p:cNvSpPr>
            <a:spLocks noGrp="1"/>
          </p:cNvSpPr>
          <p:nvPr>
            <p:ph type="title"/>
          </p:nvPr>
        </p:nvSpPr>
        <p:spPr/>
        <p:txBody>
          <a:bodyPr/>
          <a:lstStyle/>
          <a:p>
            <a:r>
              <a:rPr kumimoji="1" lang="en-US" altLang="ja-JP" dirty="0"/>
              <a:t>Simulation model for BCI case</a:t>
            </a:r>
            <a:br>
              <a:rPr kumimoji="1" lang="en-US" altLang="ja-JP" dirty="0"/>
            </a:br>
            <a:r>
              <a:rPr kumimoji="1" lang="en-US" altLang="ja-JP" dirty="0"/>
              <a:t> (Sideways antenna direction)</a:t>
            </a:r>
            <a:endParaRPr kumimoji="1" lang="ja-JP" altLang="en-US"/>
          </a:p>
        </p:txBody>
      </p:sp>
      <p:sp>
        <p:nvSpPr>
          <p:cNvPr id="6" name="スライド番号プレースホルダー 5">
            <a:extLst>
              <a:ext uri="{FF2B5EF4-FFF2-40B4-BE49-F238E27FC236}">
                <a16:creationId xmlns:a16="http://schemas.microsoft.com/office/drawing/2014/main" id="{519FA581-CC78-2555-03DD-0E8831A12D2E}"/>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39</a:t>
            </a:fld>
            <a:endParaRPr lang="en-US" altLang="ja-JP"/>
          </a:p>
        </p:txBody>
      </p:sp>
      <p:pic>
        <p:nvPicPr>
          <p:cNvPr id="15" name="図 14">
            <a:extLst>
              <a:ext uri="{FF2B5EF4-FFF2-40B4-BE49-F238E27FC236}">
                <a16:creationId xmlns:a16="http://schemas.microsoft.com/office/drawing/2014/main" id="{F0A030C5-BACC-70A8-F597-6C3B969C29C0}"/>
              </a:ext>
            </a:extLst>
          </p:cNvPr>
          <p:cNvPicPr>
            <a:picLocks noChangeAspect="1"/>
          </p:cNvPicPr>
          <p:nvPr/>
        </p:nvPicPr>
        <p:blipFill>
          <a:blip r:embed="rId2"/>
          <a:stretch>
            <a:fillRect/>
          </a:stretch>
        </p:blipFill>
        <p:spPr>
          <a:xfrm>
            <a:off x="3911124" y="2953173"/>
            <a:ext cx="4875591" cy="2279284"/>
          </a:xfrm>
          <a:prstGeom prst="rect">
            <a:avLst/>
          </a:prstGeom>
        </p:spPr>
      </p:pic>
      <p:pic>
        <p:nvPicPr>
          <p:cNvPr id="3" name="図 2" descr="アイコン&#10;&#10;自動的に生成された説明">
            <a:extLst>
              <a:ext uri="{FF2B5EF4-FFF2-40B4-BE49-F238E27FC236}">
                <a16:creationId xmlns:a16="http://schemas.microsoft.com/office/drawing/2014/main" id="{5FC439C2-F67E-173F-6493-AF432ED2C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935300"/>
            <a:ext cx="2355144" cy="2141772"/>
          </a:xfrm>
          <a:prstGeom prst="rect">
            <a:avLst/>
          </a:prstGeom>
        </p:spPr>
      </p:pic>
      <p:pic>
        <p:nvPicPr>
          <p:cNvPr id="7" name="図 6" descr="立つ, グリーン, カラフル, 花瓶 が含まれている画像&#10;&#10;自動的に生成された説明">
            <a:extLst>
              <a:ext uri="{FF2B5EF4-FFF2-40B4-BE49-F238E27FC236}">
                <a16:creationId xmlns:a16="http://schemas.microsoft.com/office/drawing/2014/main" id="{D016C6F8-021A-FB6E-63CC-00A87C210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728" y="4149080"/>
            <a:ext cx="2283136" cy="2279285"/>
          </a:xfrm>
          <a:prstGeom prst="rect">
            <a:avLst/>
          </a:prstGeom>
        </p:spPr>
      </p:pic>
      <p:sp>
        <p:nvSpPr>
          <p:cNvPr id="5" name="日付プレースホルダー 1">
            <a:extLst>
              <a:ext uri="{FF2B5EF4-FFF2-40B4-BE49-F238E27FC236}">
                <a16:creationId xmlns:a16="http://schemas.microsoft.com/office/drawing/2014/main" id="{4EFE90B6-2B68-1689-496D-8C0338051C73}"/>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3832036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69BB8-B1F4-453F-4EAC-414EA08A7D2D}"/>
              </a:ext>
            </a:extLst>
          </p:cNvPr>
          <p:cNvSpPr>
            <a:spLocks noGrp="1"/>
          </p:cNvSpPr>
          <p:nvPr>
            <p:ph type="title"/>
          </p:nvPr>
        </p:nvSpPr>
        <p:spPr/>
        <p:txBody>
          <a:bodyPr/>
          <a:lstStyle/>
          <a:p>
            <a:r>
              <a:rPr lang="en-US" altLang="ja-JP" sz="3200" dirty="0"/>
              <a:t>UWB antenna at 3.1 - 10.6 GHz band</a:t>
            </a:r>
            <a:endParaRPr kumimoji="1" lang="ja-JP" altLang="en-US" sz="3200"/>
          </a:p>
        </p:txBody>
      </p:sp>
      <p:sp>
        <p:nvSpPr>
          <p:cNvPr id="6" name="スライド番号プレースホルダー 5">
            <a:extLst>
              <a:ext uri="{FF2B5EF4-FFF2-40B4-BE49-F238E27FC236}">
                <a16:creationId xmlns:a16="http://schemas.microsoft.com/office/drawing/2014/main" id="{CD451654-109B-B148-7163-6D7F1866D11A}"/>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4</a:t>
            </a:fld>
            <a:endParaRPr lang="en-US" altLang="ja-JP"/>
          </a:p>
        </p:txBody>
      </p:sp>
      <p:pic>
        <p:nvPicPr>
          <p:cNvPr id="8" name="図 7">
            <a:extLst>
              <a:ext uri="{FF2B5EF4-FFF2-40B4-BE49-F238E27FC236}">
                <a16:creationId xmlns:a16="http://schemas.microsoft.com/office/drawing/2014/main" id="{E1ECE19B-7D7B-FC40-A61C-54D8C03B9826}"/>
              </a:ext>
            </a:extLst>
          </p:cNvPr>
          <p:cNvPicPr>
            <a:picLocks noChangeAspect="1"/>
          </p:cNvPicPr>
          <p:nvPr/>
        </p:nvPicPr>
        <p:blipFill rotWithShape="1">
          <a:blip r:embed="rId2"/>
          <a:srcRect l="22523" r="43873"/>
          <a:stretch/>
        </p:blipFill>
        <p:spPr>
          <a:xfrm>
            <a:off x="899592" y="1636041"/>
            <a:ext cx="2016224" cy="4536159"/>
          </a:xfrm>
          <a:prstGeom prst="rect">
            <a:avLst/>
          </a:prstGeom>
        </p:spPr>
      </p:pic>
      <p:cxnSp>
        <p:nvCxnSpPr>
          <p:cNvPr id="7" name="直線矢印コネクタ 6">
            <a:extLst>
              <a:ext uri="{FF2B5EF4-FFF2-40B4-BE49-F238E27FC236}">
                <a16:creationId xmlns:a16="http://schemas.microsoft.com/office/drawing/2014/main" id="{E841E7C7-ED07-E7A7-B135-7831964B4B22}"/>
              </a:ext>
            </a:extLst>
          </p:cNvPr>
          <p:cNvCxnSpPr/>
          <p:nvPr/>
        </p:nvCxnSpPr>
        <p:spPr bwMode="auto">
          <a:xfrm>
            <a:off x="755576" y="2348880"/>
            <a:ext cx="0" cy="1656184"/>
          </a:xfrm>
          <a:prstGeom prst="straightConnector1">
            <a:avLst/>
          </a:prstGeom>
          <a:solidFill>
            <a:schemeClr val="accent1"/>
          </a:solidFill>
          <a:ln w="31750" cap="flat" cmpd="sng" algn="ctr">
            <a:solidFill>
              <a:schemeClr val="tx1"/>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テキスト ボックス 9">
            <a:extLst>
              <a:ext uri="{FF2B5EF4-FFF2-40B4-BE49-F238E27FC236}">
                <a16:creationId xmlns:a16="http://schemas.microsoft.com/office/drawing/2014/main" id="{02025D4D-E48B-CAB5-AA03-00C254188D1A}"/>
              </a:ext>
            </a:extLst>
          </p:cNvPr>
          <p:cNvSpPr txBox="1"/>
          <p:nvPr/>
        </p:nvSpPr>
        <p:spPr>
          <a:xfrm rot="16200000">
            <a:off x="144186" y="2960271"/>
            <a:ext cx="902811" cy="400110"/>
          </a:xfrm>
          <a:prstGeom prst="rect">
            <a:avLst/>
          </a:prstGeom>
          <a:noFill/>
        </p:spPr>
        <p:txBody>
          <a:bodyPr wrap="none" rtlCol="0">
            <a:spAutoFit/>
          </a:bodyPr>
          <a:lstStyle/>
          <a:p>
            <a:r>
              <a:rPr kumimoji="1" lang="en-US" altLang="ja-JP" sz="2000" dirty="0"/>
              <a:t>18 mm</a:t>
            </a:r>
            <a:endParaRPr kumimoji="1" lang="ja-JP" altLang="en-US" sz="2000"/>
          </a:p>
        </p:txBody>
      </p:sp>
      <p:cxnSp>
        <p:nvCxnSpPr>
          <p:cNvPr id="11" name="直線矢印コネクタ 10">
            <a:extLst>
              <a:ext uri="{FF2B5EF4-FFF2-40B4-BE49-F238E27FC236}">
                <a16:creationId xmlns:a16="http://schemas.microsoft.com/office/drawing/2014/main" id="{5BDF7EC4-B87F-CF7C-30C2-D5C329197208}"/>
              </a:ext>
            </a:extLst>
          </p:cNvPr>
          <p:cNvCxnSpPr/>
          <p:nvPr/>
        </p:nvCxnSpPr>
        <p:spPr bwMode="auto">
          <a:xfrm flipH="1">
            <a:off x="1015380" y="2204864"/>
            <a:ext cx="1756420" cy="0"/>
          </a:xfrm>
          <a:prstGeom prst="straightConnector1">
            <a:avLst/>
          </a:prstGeom>
          <a:solidFill>
            <a:schemeClr val="accent1"/>
          </a:solidFill>
          <a:ln w="31750" cap="flat" cmpd="sng" algn="ctr">
            <a:solidFill>
              <a:schemeClr val="bg1"/>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テキスト ボックス 12">
            <a:extLst>
              <a:ext uri="{FF2B5EF4-FFF2-40B4-BE49-F238E27FC236}">
                <a16:creationId xmlns:a16="http://schemas.microsoft.com/office/drawing/2014/main" id="{3E463C31-CC66-5727-7777-4B136D4DC909}"/>
              </a:ext>
            </a:extLst>
          </p:cNvPr>
          <p:cNvSpPr txBox="1"/>
          <p:nvPr/>
        </p:nvSpPr>
        <p:spPr>
          <a:xfrm>
            <a:off x="1485900" y="1778677"/>
            <a:ext cx="902811" cy="400110"/>
          </a:xfrm>
          <a:prstGeom prst="rect">
            <a:avLst/>
          </a:prstGeom>
          <a:noFill/>
        </p:spPr>
        <p:txBody>
          <a:bodyPr wrap="none" rtlCol="0">
            <a:spAutoFit/>
          </a:bodyPr>
          <a:lstStyle/>
          <a:p>
            <a:r>
              <a:rPr kumimoji="1" lang="en-US" altLang="ja-JP" sz="2000" dirty="0">
                <a:solidFill>
                  <a:schemeClr val="bg1"/>
                </a:solidFill>
              </a:rPr>
              <a:t>20 mm</a:t>
            </a:r>
            <a:endParaRPr kumimoji="1" lang="ja-JP" altLang="en-US" sz="2000">
              <a:solidFill>
                <a:schemeClr val="bg1"/>
              </a:solidFill>
            </a:endParaRPr>
          </a:p>
        </p:txBody>
      </p:sp>
      <p:sp>
        <p:nvSpPr>
          <p:cNvPr id="21" name="テキスト ボックス 20">
            <a:extLst>
              <a:ext uri="{FF2B5EF4-FFF2-40B4-BE49-F238E27FC236}">
                <a16:creationId xmlns:a16="http://schemas.microsoft.com/office/drawing/2014/main" id="{7F1CAB4D-0625-82D4-5C33-5EAD06180D47}"/>
              </a:ext>
            </a:extLst>
          </p:cNvPr>
          <p:cNvSpPr txBox="1"/>
          <p:nvPr/>
        </p:nvSpPr>
        <p:spPr>
          <a:xfrm>
            <a:off x="3323586" y="1739111"/>
            <a:ext cx="4909226" cy="1323439"/>
          </a:xfrm>
          <a:prstGeom prst="rect">
            <a:avLst/>
          </a:prstGeom>
          <a:noFill/>
        </p:spPr>
        <p:txBody>
          <a:bodyPr wrap="square" rtlCol="0">
            <a:spAutoFit/>
          </a:bodyPr>
          <a:lstStyle/>
          <a:p>
            <a:pPr marL="342900" indent="-342900">
              <a:buFont typeface="Wingdings" pitchFamily="2" charset="2"/>
              <a:buChar char="ü"/>
            </a:pPr>
            <a:r>
              <a:rPr kumimoji="1" lang="en-US" altLang="ja-JP" sz="2000" dirty="0"/>
              <a:t>Frequency: 3.1 – 10.6 GHz</a:t>
            </a:r>
          </a:p>
          <a:p>
            <a:pPr marL="342900" indent="-342900">
              <a:buFont typeface="Wingdings" pitchFamily="2" charset="2"/>
              <a:buChar char="ü"/>
            </a:pPr>
            <a:r>
              <a:rPr kumimoji="1" lang="en-US" altLang="ja-JP" sz="2000" dirty="0"/>
              <a:t>Planar elliptical dipole antenna</a:t>
            </a:r>
          </a:p>
          <a:p>
            <a:pPr marL="342900" indent="-342900">
              <a:buFont typeface="Wingdings" pitchFamily="2" charset="2"/>
              <a:buChar char="ü"/>
            </a:pPr>
            <a:r>
              <a:rPr kumimoji="1" lang="en-US" altLang="ja-JP" sz="2000" dirty="0"/>
              <a:t>Element size: 20 mm x 18 mm x 1 mm</a:t>
            </a:r>
          </a:p>
          <a:p>
            <a:pPr marL="342900" indent="-342900">
              <a:buFont typeface="Wingdings" pitchFamily="2" charset="2"/>
              <a:buChar char="ü"/>
            </a:pPr>
            <a:r>
              <a:rPr kumimoji="1" lang="en-US" altLang="ja-JP" sz="2000" dirty="0"/>
              <a:t>Interval between each element: 0.5 mm</a:t>
            </a:r>
            <a:endParaRPr kumimoji="1" lang="ja-JP" altLang="en-US" sz="2000" dirty="0"/>
          </a:p>
        </p:txBody>
      </p:sp>
      <p:pic>
        <p:nvPicPr>
          <p:cNvPr id="22" name="図 21">
            <a:extLst>
              <a:ext uri="{FF2B5EF4-FFF2-40B4-BE49-F238E27FC236}">
                <a16:creationId xmlns:a16="http://schemas.microsoft.com/office/drawing/2014/main" id="{C586BBE4-95F8-B070-E44B-F68EE2CF19FB}"/>
              </a:ext>
            </a:extLst>
          </p:cNvPr>
          <p:cNvPicPr>
            <a:picLocks noChangeAspect="1"/>
          </p:cNvPicPr>
          <p:nvPr/>
        </p:nvPicPr>
        <p:blipFill rotWithShape="1">
          <a:blip r:embed="rId3"/>
          <a:srcRect l="3576" t="2738" r="2170" b="1615"/>
          <a:stretch/>
        </p:blipFill>
        <p:spPr>
          <a:xfrm>
            <a:off x="3571126" y="3185751"/>
            <a:ext cx="4817298" cy="3194859"/>
          </a:xfrm>
          <a:prstGeom prst="rect">
            <a:avLst/>
          </a:prstGeom>
        </p:spPr>
      </p:pic>
      <p:cxnSp>
        <p:nvCxnSpPr>
          <p:cNvPr id="23" name="直線コネクタ 22">
            <a:extLst>
              <a:ext uri="{FF2B5EF4-FFF2-40B4-BE49-F238E27FC236}">
                <a16:creationId xmlns:a16="http://schemas.microsoft.com/office/drawing/2014/main" id="{E924BB1C-AB97-B89A-5C7E-675D10834A7F}"/>
              </a:ext>
            </a:extLst>
          </p:cNvPr>
          <p:cNvCxnSpPr>
            <a:cxnSpLocks/>
          </p:cNvCxnSpPr>
          <p:nvPr/>
        </p:nvCxnSpPr>
        <p:spPr>
          <a:xfrm>
            <a:off x="4283968" y="4077072"/>
            <a:ext cx="3948844"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88BA4049-6F1C-48C9-DE03-0AC9ABD3C8CF}"/>
              </a:ext>
            </a:extLst>
          </p:cNvPr>
          <p:cNvSpPr txBox="1"/>
          <p:nvPr/>
        </p:nvSpPr>
        <p:spPr>
          <a:xfrm rot="16200000">
            <a:off x="3283336" y="4399435"/>
            <a:ext cx="942630" cy="338554"/>
          </a:xfrm>
          <a:prstGeom prst="rect">
            <a:avLst/>
          </a:prstGeom>
          <a:solidFill>
            <a:schemeClr val="bg1"/>
          </a:solidFill>
        </p:spPr>
        <p:txBody>
          <a:bodyPr wrap="none" rtlCol="0">
            <a:spAutoFit/>
          </a:bodyPr>
          <a:lstStyle/>
          <a:p>
            <a:r>
              <a:rPr kumimoji="1" lang="en-US" altLang="ja-JP" sz="1600" dirty="0"/>
              <a:t>|S</a:t>
            </a:r>
            <a:r>
              <a:rPr kumimoji="1" lang="en-US" altLang="ja-JP" sz="1600" baseline="-25000" dirty="0"/>
              <a:t>11</a:t>
            </a:r>
            <a:r>
              <a:rPr kumimoji="1" lang="en-US" altLang="ja-JP" sz="1600" dirty="0"/>
              <a:t>| [dB]</a:t>
            </a:r>
            <a:endParaRPr kumimoji="1" lang="ja-JP" altLang="en-US" sz="1600"/>
          </a:p>
        </p:txBody>
      </p:sp>
      <p:sp>
        <p:nvSpPr>
          <p:cNvPr id="27" name="テキスト ボックス 26">
            <a:extLst>
              <a:ext uri="{FF2B5EF4-FFF2-40B4-BE49-F238E27FC236}">
                <a16:creationId xmlns:a16="http://schemas.microsoft.com/office/drawing/2014/main" id="{F86E49F5-3DFD-134A-3891-0E757423A910}"/>
              </a:ext>
            </a:extLst>
          </p:cNvPr>
          <p:cNvSpPr txBox="1"/>
          <p:nvPr/>
        </p:nvSpPr>
        <p:spPr>
          <a:xfrm>
            <a:off x="5508104" y="6089458"/>
            <a:ext cx="1627369" cy="338554"/>
          </a:xfrm>
          <a:prstGeom prst="rect">
            <a:avLst/>
          </a:prstGeom>
          <a:solidFill>
            <a:schemeClr val="bg1"/>
          </a:solidFill>
        </p:spPr>
        <p:txBody>
          <a:bodyPr wrap="none" rtlCol="0">
            <a:spAutoFit/>
          </a:bodyPr>
          <a:lstStyle/>
          <a:p>
            <a:r>
              <a:rPr kumimoji="1" lang="en-US" altLang="ja-JP" sz="1600" dirty="0"/>
              <a:t>Frequency [GHz]</a:t>
            </a:r>
            <a:endParaRPr kumimoji="1" lang="ja-JP" altLang="en-US" sz="1600"/>
          </a:p>
        </p:txBody>
      </p:sp>
      <p:sp>
        <p:nvSpPr>
          <p:cNvPr id="3" name="日付プレースホルダー 3">
            <a:extLst>
              <a:ext uri="{FF2B5EF4-FFF2-40B4-BE49-F238E27FC236}">
                <a16:creationId xmlns:a16="http://schemas.microsoft.com/office/drawing/2014/main" id="{4EC87F17-491C-F03C-E8E5-24868A8BF035}"/>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1054935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261526-E578-5824-D04A-BDB5F1C63FDF}"/>
              </a:ext>
            </a:extLst>
          </p:cNvPr>
          <p:cNvSpPr>
            <a:spLocks noGrp="1"/>
          </p:cNvSpPr>
          <p:nvPr>
            <p:ph type="title"/>
          </p:nvPr>
        </p:nvSpPr>
        <p:spPr/>
        <p:txBody>
          <a:bodyPr/>
          <a:lstStyle/>
          <a:p>
            <a:r>
              <a:rPr kumimoji="1" lang="en-US" altLang="ja-JP" dirty="0"/>
              <a:t>Simulation model for BMI case</a:t>
            </a:r>
            <a:br>
              <a:rPr kumimoji="1" lang="en-US" altLang="ja-JP" dirty="0"/>
            </a:br>
            <a:r>
              <a:rPr kumimoji="1" lang="en-US" altLang="ja-JP" dirty="0"/>
              <a:t> (Sideways antenna direction)</a:t>
            </a:r>
            <a:endParaRPr kumimoji="1" lang="ja-JP" altLang="en-US"/>
          </a:p>
        </p:txBody>
      </p:sp>
      <p:sp>
        <p:nvSpPr>
          <p:cNvPr id="6" name="スライド番号プレースホルダー 5">
            <a:extLst>
              <a:ext uri="{FF2B5EF4-FFF2-40B4-BE49-F238E27FC236}">
                <a16:creationId xmlns:a16="http://schemas.microsoft.com/office/drawing/2014/main" id="{519FA581-CC78-2555-03DD-0E8831A12D2E}"/>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40</a:t>
            </a:fld>
            <a:endParaRPr lang="en-US" altLang="ja-JP"/>
          </a:p>
        </p:txBody>
      </p:sp>
      <p:pic>
        <p:nvPicPr>
          <p:cNvPr id="3" name="図 2">
            <a:extLst>
              <a:ext uri="{FF2B5EF4-FFF2-40B4-BE49-F238E27FC236}">
                <a16:creationId xmlns:a16="http://schemas.microsoft.com/office/drawing/2014/main" id="{9139311B-2E82-E9E1-B0A9-E1C4A161DA09}"/>
              </a:ext>
            </a:extLst>
          </p:cNvPr>
          <p:cNvPicPr>
            <a:picLocks noChangeAspect="1"/>
          </p:cNvPicPr>
          <p:nvPr/>
        </p:nvPicPr>
        <p:blipFill>
          <a:blip r:embed="rId2"/>
          <a:stretch>
            <a:fillRect/>
          </a:stretch>
        </p:blipFill>
        <p:spPr>
          <a:xfrm>
            <a:off x="3995936" y="2348880"/>
            <a:ext cx="4350482" cy="2599560"/>
          </a:xfrm>
          <a:prstGeom prst="rect">
            <a:avLst/>
          </a:prstGeom>
        </p:spPr>
      </p:pic>
      <p:sp>
        <p:nvSpPr>
          <p:cNvPr id="9" name="テキスト ボックス 8">
            <a:extLst>
              <a:ext uri="{FF2B5EF4-FFF2-40B4-BE49-F238E27FC236}">
                <a16:creationId xmlns:a16="http://schemas.microsoft.com/office/drawing/2014/main" id="{2485F0C8-1DF2-D27E-B91C-6AB58CC37FBC}"/>
              </a:ext>
            </a:extLst>
          </p:cNvPr>
          <p:cNvSpPr txBox="1"/>
          <p:nvPr/>
        </p:nvSpPr>
        <p:spPr>
          <a:xfrm>
            <a:off x="6544009" y="6033700"/>
            <a:ext cx="2066591" cy="276999"/>
          </a:xfrm>
          <a:prstGeom prst="rect">
            <a:avLst/>
          </a:prstGeom>
          <a:noFill/>
        </p:spPr>
        <p:txBody>
          <a:bodyPr wrap="none" rtlCol="0">
            <a:spAutoFit/>
          </a:bodyPr>
          <a:lstStyle/>
          <a:p>
            <a:r>
              <a:rPr kumimoji="1" lang="en-US" altLang="ja-JP" dirty="0"/>
              <a:t>BMI: Brain Machine Interface</a:t>
            </a:r>
            <a:endParaRPr kumimoji="1" lang="ja-JP" altLang="en-US"/>
          </a:p>
        </p:txBody>
      </p:sp>
      <p:pic>
        <p:nvPicPr>
          <p:cNvPr id="10" name="図 9" descr="円 が含まれている画像&#10;&#10;自動的に生成された説明">
            <a:extLst>
              <a:ext uri="{FF2B5EF4-FFF2-40B4-BE49-F238E27FC236}">
                <a16:creationId xmlns:a16="http://schemas.microsoft.com/office/drawing/2014/main" id="{14E27F6B-025D-F4A5-EBA6-17B816E789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25" y="1832280"/>
            <a:ext cx="2596157" cy="2304256"/>
          </a:xfrm>
          <a:prstGeom prst="rect">
            <a:avLst/>
          </a:prstGeom>
        </p:spPr>
      </p:pic>
      <p:pic>
        <p:nvPicPr>
          <p:cNvPr id="11" name="図 10" descr="屋内, 作品, 座る, フロント が含まれている画像&#10;&#10;自動的に生成された説明">
            <a:extLst>
              <a:ext uri="{FF2B5EF4-FFF2-40B4-BE49-F238E27FC236}">
                <a16:creationId xmlns:a16="http://schemas.microsoft.com/office/drawing/2014/main" id="{15807EA4-A60A-20A7-DD27-B8BBBC91F5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4703" y="4216216"/>
            <a:ext cx="2170140" cy="2192061"/>
          </a:xfrm>
          <a:prstGeom prst="rect">
            <a:avLst/>
          </a:prstGeom>
        </p:spPr>
      </p:pic>
      <p:sp>
        <p:nvSpPr>
          <p:cNvPr id="5" name="日付プレースホルダー 1">
            <a:extLst>
              <a:ext uri="{FF2B5EF4-FFF2-40B4-BE49-F238E27FC236}">
                <a16:creationId xmlns:a16="http://schemas.microsoft.com/office/drawing/2014/main" id="{EB649B71-D8F7-73D7-E1A6-43C2E551FC40}"/>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37752081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4E8621-283A-11A5-B693-6BC50643DDC7}"/>
              </a:ext>
            </a:extLst>
          </p:cNvPr>
          <p:cNvSpPr>
            <a:spLocks noGrp="1"/>
          </p:cNvSpPr>
          <p:nvPr>
            <p:ph type="title"/>
          </p:nvPr>
        </p:nvSpPr>
        <p:spPr/>
        <p:txBody>
          <a:bodyPr/>
          <a:lstStyle/>
          <a:p>
            <a:r>
              <a:rPr kumimoji="1" lang="en-US" altLang="ja-JP" dirty="0"/>
              <a:t>Summary of channel parameters</a:t>
            </a:r>
            <a:endParaRPr kumimoji="1" lang="ja-JP" altLang="en-US"/>
          </a:p>
        </p:txBody>
      </p:sp>
      <p:sp>
        <p:nvSpPr>
          <p:cNvPr id="6" name="スライド番号プレースホルダー 5">
            <a:extLst>
              <a:ext uri="{FF2B5EF4-FFF2-40B4-BE49-F238E27FC236}">
                <a16:creationId xmlns:a16="http://schemas.microsoft.com/office/drawing/2014/main" id="{C0FF3FD0-E2FC-F11D-26B0-9721006B66DC}"/>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41</a:t>
            </a:fld>
            <a:endParaRPr lang="en-US" altLang="ja-JP"/>
          </a:p>
        </p:txBody>
      </p:sp>
      <p:graphicFrame>
        <p:nvGraphicFramePr>
          <p:cNvPr id="7" name="表 6">
            <a:extLst>
              <a:ext uri="{FF2B5EF4-FFF2-40B4-BE49-F238E27FC236}">
                <a16:creationId xmlns:a16="http://schemas.microsoft.com/office/drawing/2014/main" id="{BEB0C5FA-61D5-BF0F-EAC5-70E18536E9FF}"/>
              </a:ext>
            </a:extLst>
          </p:cNvPr>
          <p:cNvGraphicFramePr>
            <a:graphicFrameLocks noGrp="1"/>
          </p:cNvGraphicFramePr>
          <p:nvPr>
            <p:extLst>
              <p:ext uri="{D42A27DB-BD31-4B8C-83A1-F6EECF244321}">
                <p14:modId xmlns:p14="http://schemas.microsoft.com/office/powerpoint/2010/main" val="1183536110"/>
              </p:ext>
            </p:extLst>
          </p:nvPr>
        </p:nvGraphicFramePr>
        <p:xfrm>
          <a:off x="412863" y="2636912"/>
          <a:ext cx="8318274" cy="2868043"/>
        </p:xfrm>
        <a:graphic>
          <a:graphicData uri="http://schemas.openxmlformats.org/drawingml/2006/table">
            <a:tbl>
              <a:tblPr/>
              <a:tblGrid>
                <a:gridCol w="915574">
                  <a:extLst>
                    <a:ext uri="{9D8B030D-6E8A-4147-A177-3AD203B41FA5}">
                      <a16:colId xmlns:a16="http://schemas.microsoft.com/office/drawing/2014/main" val="3295228124"/>
                    </a:ext>
                  </a:extLst>
                </a:gridCol>
                <a:gridCol w="448647">
                  <a:extLst>
                    <a:ext uri="{9D8B030D-6E8A-4147-A177-3AD203B41FA5}">
                      <a16:colId xmlns:a16="http://schemas.microsoft.com/office/drawing/2014/main" val="1091438803"/>
                    </a:ext>
                  </a:extLst>
                </a:gridCol>
                <a:gridCol w="931432">
                  <a:extLst>
                    <a:ext uri="{9D8B030D-6E8A-4147-A177-3AD203B41FA5}">
                      <a16:colId xmlns:a16="http://schemas.microsoft.com/office/drawing/2014/main" val="376719148"/>
                    </a:ext>
                  </a:extLst>
                </a:gridCol>
                <a:gridCol w="546899">
                  <a:extLst>
                    <a:ext uri="{9D8B030D-6E8A-4147-A177-3AD203B41FA5}">
                      <a16:colId xmlns:a16="http://schemas.microsoft.com/office/drawing/2014/main" val="4020396476"/>
                    </a:ext>
                  </a:extLst>
                </a:gridCol>
                <a:gridCol w="391123">
                  <a:extLst>
                    <a:ext uri="{9D8B030D-6E8A-4147-A177-3AD203B41FA5}">
                      <a16:colId xmlns:a16="http://schemas.microsoft.com/office/drawing/2014/main" val="2704706109"/>
                    </a:ext>
                  </a:extLst>
                </a:gridCol>
                <a:gridCol w="391123">
                  <a:extLst>
                    <a:ext uri="{9D8B030D-6E8A-4147-A177-3AD203B41FA5}">
                      <a16:colId xmlns:a16="http://schemas.microsoft.com/office/drawing/2014/main" val="2761330361"/>
                    </a:ext>
                  </a:extLst>
                </a:gridCol>
                <a:gridCol w="391123">
                  <a:extLst>
                    <a:ext uri="{9D8B030D-6E8A-4147-A177-3AD203B41FA5}">
                      <a16:colId xmlns:a16="http://schemas.microsoft.com/office/drawing/2014/main" val="2903172229"/>
                    </a:ext>
                  </a:extLst>
                </a:gridCol>
                <a:gridCol w="391123">
                  <a:extLst>
                    <a:ext uri="{9D8B030D-6E8A-4147-A177-3AD203B41FA5}">
                      <a16:colId xmlns:a16="http://schemas.microsoft.com/office/drawing/2014/main" val="3665852399"/>
                    </a:ext>
                  </a:extLst>
                </a:gridCol>
                <a:gridCol w="391123">
                  <a:extLst>
                    <a:ext uri="{9D8B030D-6E8A-4147-A177-3AD203B41FA5}">
                      <a16:colId xmlns:a16="http://schemas.microsoft.com/office/drawing/2014/main" val="406584038"/>
                    </a:ext>
                  </a:extLst>
                </a:gridCol>
                <a:gridCol w="391123">
                  <a:extLst>
                    <a:ext uri="{9D8B030D-6E8A-4147-A177-3AD203B41FA5}">
                      <a16:colId xmlns:a16="http://schemas.microsoft.com/office/drawing/2014/main" val="874787021"/>
                    </a:ext>
                  </a:extLst>
                </a:gridCol>
                <a:gridCol w="391123">
                  <a:extLst>
                    <a:ext uri="{9D8B030D-6E8A-4147-A177-3AD203B41FA5}">
                      <a16:colId xmlns:a16="http://schemas.microsoft.com/office/drawing/2014/main" val="2287300586"/>
                    </a:ext>
                  </a:extLst>
                </a:gridCol>
                <a:gridCol w="391123">
                  <a:extLst>
                    <a:ext uri="{9D8B030D-6E8A-4147-A177-3AD203B41FA5}">
                      <a16:colId xmlns:a16="http://schemas.microsoft.com/office/drawing/2014/main" val="2154222534"/>
                    </a:ext>
                  </a:extLst>
                </a:gridCol>
                <a:gridCol w="391123">
                  <a:extLst>
                    <a:ext uri="{9D8B030D-6E8A-4147-A177-3AD203B41FA5}">
                      <a16:colId xmlns:a16="http://schemas.microsoft.com/office/drawing/2014/main" val="1575018083"/>
                    </a:ext>
                  </a:extLst>
                </a:gridCol>
                <a:gridCol w="391123">
                  <a:extLst>
                    <a:ext uri="{9D8B030D-6E8A-4147-A177-3AD203B41FA5}">
                      <a16:colId xmlns:a16="http://schemas.microsoft.com/office/drawing/2014/main" val="1146612009"/>
                    </a:ext>
                  </a:extLst>
                </a:gridCol>
                <a:gridCol w="391123">
                  <a:extLst>
                    <a:ext uri="{9D8B030D-6E8A-4147-A177-3AD203B41FA5}">
                      <a16:colId xmlns:a16="http://schemas.microsoft.com/office/drawing/2014/main" val="4271667064"/>
                    </a:ext>
                  </a:extLst>
                </a:gridCol>
                <a:gridCol w="391123">
                  <a:extLst>
                    <a:ext uri="{9D8B030D-6E8A-4147-A177-3AD203B41FA5}">
                      <a16:colId xmlns:a16="http://schemas.microsoft.com/office/drawing/2014/main" val="3823370025"/>
                    </a:ext>
                  </a:extLst>
                </a:gridCol>
                <a:gridCol w="391123">
                  <a:extLst>
                    <a:ext uri="{9D8B030D-6E8A-4147-A177-3AD203B41FA5}">
                      <a16:colId xmlns:a16="http://schemas.microsoft.com/office/drawing/2014/main" val="3025747520"/>
                    </a:ext>
                  </a:extLst>
                </a:gridCol>
                <a:gridCol w="391123">
                  <a:extLst>
                    <a:ext uri="{9D8B030D-6E8A-4147-A177-3AD203B41FA5}">
                      <a16:colId xmlns:a16="http://schemas.microsoft.com/office/drawing/2014/main" val="522281267"/>
                    </a:ext>
                  </a:extLst>
                </a:gridCol>
              </a:tblGrid>
              <a:tr h="228904">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Antenna</a:t>
                      </a:r>
                    </a:p>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direction</a:t>
                      </a:r>
                    </a:p>
                  </a:txBody>
                  <a:tcPr marL="96520" marR="96520" marT="48260" marB="4826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Case</a:t>
                      </a:r>
                    </a:p>
                  </a:txBody>
                  <a:tcPr marL="96520" marR="96520" marT="48260" marB="4826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Receiving</a:t>
                      </a:r>
                    </a:p>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direction</a:t>
                      </a:r>
                    </a:p>
                  </a:txBody>
                  <a:tcPr marL="96520" marR="96520" marT="48260" marB="4826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15">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Receiving antenna position</a:t>
                      </a:r>
                    </a:p>
                  </a:txBody>
                  <a:tcPr marL="96520" marR="96520" marT="48260" marB="4826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3738620"/>
                  </a:ext>
                </a:extLst>
              </a:tr>
              <a:tr h="35666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Whole head (</a:t>
                      </a:r>
                      <a:r>
                        <a:rPr lang="en-US" sz="800" b="0" i="1" u="none" strike="noStrike" dirty="0">
                          <a:solidFill>
                            <a:srgbClr val="000000"/>
                          </a:solidFill>
                          <a:effectLst/>
                          <a:latin typeface="Times New Roman" panose="02020603050405020304" pitchFamily="18" charset="0"/>
                          <a:ea typeface="ＭＳ Ｐゴシック" panose="020B0600070205080204" pitchFamily="50" charset="-128"/>
                        </a:rPr>
                        <a:t>d</a:t>
                      </a:r>
                      <a:r>
                        <a:rPr lang="en-US" sz="800" b="0" i="0" u="none" strike="noStrike" baseline="-25000" dirty="0">
                          <a:solidFill>
                            <a:srgbClr val="000000"/>
                          </a:solidFill>
                          <a:effectLst/>
                          <a:latin typeface="Times New Roman" panose="02020603050405020304" pitchFamily="18" charset="0"/>
                          <a:ea typeface="ＭＳ Ｐゴシック" panose="020B0600070205080204" pitchFamily="50" charset="-128"/>
                        </a:rPr>
                        <a:t>0 </a:t>
                      </a: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 10 mm)</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b="0" i="0" u="none" strike="noStrike">
                          <a:solidFill>
                            <a:srgbClr val="000000"/>
                          </a:solidFill>
                          <a:effectLst/>
                          <a:latin typeface="Times New Roman" panose="02020603050405020304" pitchFamily="18" charset="0"/>
                          <a:ea typeface="ＭＳ Ｐゴシック" panose="020B0600070205080204" pitchFamily="50" charset="-128"/>
                        </a:rPr>
                        <a:t>Scalp (</a:t>
                      </a:r>
                      <a:r>
                        <a:rPr lang="en-US" sz="800" b="0" i="1" u="none" strike="noStrike">
                          <a:solidFill>
                            <a:srgbClr val="000000"/>
                          </a:solidFill>
                          <a:effectLst/>
                          <a:latin typeface="Times New Roman" panose="02020603050405020304" pitchFamily="18" charset="0"/>
                          <a:ea typeface="ＭＳ Ｐゴシック" panose="020B0600070205080204" pitchFamily="50" charset="-128"/>
                        </a:rPr>
                        <a:t>d</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 10 mm)</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b="0" i="0" u="none" strike="noStrike">
                          <a:solidFill>
                            <a:srgbClr val="000000"/>
                          </a:solidFill>
                          <a:effectLst/>
                          <a:latin typeface="Times New Roman" panose="02020603050405020304" pitchFamily="18" charset="0"/>
                          <a:ea typeface="ＭＳ Ｐゴシック" panose="020B0600070205080204" pitchFamily="50" charset="-128"/>
                        </a:rPr>
                        <a:t>Arm (</a:t>
                      </a:r>
                      <a:r>
                        <a:rPr lang="en-US" sz="800" b="0" i="1" u="none" strike="noStrike">
                          <a:solidFill>
                            <a:srgbClr val="000000"/>
                          </a:solidFill>
                          <a:effectLst/>
                          <a:latin typeface="Times New Roman" panose="02020603050405020304" pitchFamily="18" charset="0"/>
                          <a:ea typeface="ＭＳ Ｐゴシック" panose="020B0600070205080204" pitchFamily="50" charset="-128"/>
                        </a:rPr>
                        <a:t>d</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 </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100 mm)</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b="0" i="0" u="none" strike="noStrike">
                          <a:solidFill>
                            <a:srgbClr val="000000"/>
                          </a:solidFill>
                          <a:effectLst/>
                          <a:latin typeface="Times New Roman" panose="02020603050405020304" pitchFamily="18" charset="0"/>
                          <a:ea typeface="ＭＳ Ｐゴシック" panose="020B0600070205080204" pitchFamily="50" charset="-128"/>
                        </a:rPr>
                        <a:t>Torso (front) (</a:t>
                      </a:r>
                      <a:r>
                        <a:rPr lang="en-US" sz="800" b="0" i="1" u="none" strike="noStrike">
                          <a:solidFill>
                            <a:srgbClr val="000000"/>
                          </a:solidFill>
                          <a:effectLst/>
                          <a:latin typeface="Times New Roman" panose="02020603050405020304" pitchFamily="18" charset="0"/>
                          <a:ea typeface="ＭＳ Ｐゴシック" panose="020B0600070205080204" pitchFamily="50" charset="-128"/>
                        </a:rPr>
                        <a:t>d</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 </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100 mm)</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b="0" i="0" u="none" strike="noStrike">
                          <a:solidFill>
                            <a:srgbClr val="000000"/>
                          </a:solidFill>
                          <a:effectLst/>
                          <a:latin typeface="Times New Roman" panose="02020603050405020304" pitchFamily="18" charset="0"/>
                          <a:ea typeface="ＭＳ Ｐゴシック" panose="020B0600070205080204" pitchFamily="50" charset="-128"/>
                        </a:rPr>
                        <a:t>Off-body (</a:t>
                      </a:r>
                      <a:r>
                        <a:rPr lang="en-US" sz="800" b="0" i="1" u="none" strike="noStrike">
                          <a:solidFill>
                            <a:srgbClr val="000000"/>
                          </a:solidFill>
                          <a:effectLst/>
                          <a:latin typeface="Times New Roman" panose="02020603050405020304" pitchFamily="18" charset="0"/>
                          <a:ea typeface="ＭＳ Ｐゴシック" panose="020B0600070205080204" pitchFamily="50" charset="-128"/>
                        </a:rPr>
                        <a:t>d</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 </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10 mm)</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39295640"/>
                  </a:ext>
                </a:extLst>
              </a:tr>
              <a:tr h="17557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PL</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n</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l-GR" sz="800" b="0" i="1" u="none" strike="noStrike">
                          <a:solidFill>
                            <a:srgbClr val="000000"/>
                          </a:solidFill>
                          <a:effectLst/>
                          <a:latin typeface="Times New Roman" panose="02020603050405020304" pitchFamily="18" charset="0"/>
                          <a:ea typeface="ＭＳ Ｐゴシック" panose="020B0600070205080204" pitchFamily="50" charset="-128"/>
                        </a:rPr>
                        <a:t>σ</a:t>
                      </a:r>
                      <a:r>
                        <a:rPr lang="en-US" sz="800" b="0" i="1" u="none" strike="noStrike" baseline="-25000">
                          <a:solidFill>
                            <a:srgbClr val="000000"/>
                          </a:solidFill>
                          <a:effectLst/>
                          <a:latin typeface="Times New Roman" panose="02020603050405020304" pitchFamily="18" charset="0"/>
                          <a:ea typeface="ＭＳ Ｐゴシック" panose="020B0600070205080204" pitchFamily="50" charset="-128"/>
                        </a:rPr>
                        <a:t>s</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PL</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n</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l-GR" sz="800" b="0" i="1" u="none" strike="noStrike">
                          <a:solidFill>
                            <a:srgbClr val="000000"/>
                          </a:solidFill>
                          <a:effectLst/>
                          <a:latin typeface="Times New Roman" panose="02020603050405020304" pitchFamily="18" charset="0"/>
                          <a:ea typeface="ＭＳ Ｐゴシック" panose="020B0600070205080204" pitchFamily="50" charset="-128"/>
                        </a:rPr>
                        <a:t>σ</a:t>
                      </a:r>
                      <a:r>
                        <a:rPr lang="en-US" sz="800" b="0" i="1" u="none" strike="noStrike" baseline="-25000">
                          <a:solidFill>
                            <a:srgbClr val="000000"/>
                          </a:solidFill>
                          <a:effectLst/>
                          <a:latin typeface="Times New Roman" panose="02020603050405020304" pitchFamily="18" charset="0"/>
                          <a:ea typeface="ＭＳ Ｐゴシック" panose="020B0600070205080204" pitchFamily="50" charset="-128"/>
                        </a:rPr>
                        <a:t>s</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PL</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n</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l-GR" sz="800" b="0" i="1" u="none" strike="noStrike">
                          <a:solidFill>
                            <a:srgbClr val="000000"/>
                          </a:solidFill>
                          <a:effectLst/>
                          <a:latin typeface="Times New Roman" panose="02020603050405020304" pitchFamily="18" charset="0"/>
                          <a:ea typeface="ＭＳ Ｐゴシック" panose="020B0600070205080204" pitchFamily="50" charset="-128"/>
                        </a:rPr>
                        <a:t>σ</a:t>
                      </a:r>
                      <a:r>
                        <a:rPr lang="en-US" sz="800" b="0" i="1" u="none" strike="noStrike" baseline="-25000">
                          <a:solidFill>
                            <a:srgbClr val="000000"/>
                          </a:solidFill>
                          <a:effectLst/>
                          <a:latin typeface="Times New Roman" panose="02020603050405020304" pitchFamily="18" charset="0"/>
                          <a:ea typeface="ＭＳ Ｐゴシック" panose="020B0600070205080204" pitchFamily="50" charset="-128"/>
                        </a:rPr>
                        <a:t>s</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PL</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n</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l-GR" sz="800" b="0" i="1" u="none" strike="noStrike">
                          <a:solidFill>
                            <a:srgbClr val="000000"/>
                          </a:solidFill>
                          <a:effectLst/>
                          <a:latin typeface="Times New Roman" panose="02020603050405020304" pitchFamily="18" charset="0"/>
                          <a:ea typeface="ＭＳ Ｐゴシック" panose="020B0600070205080204" pitchFamily="50" charset="-128"/>
                        </a:rPr>
                        <a:t>σ</a:t>
                      </a:r>
                      <a:r>
                        <a:rPr lang="en-US" sz="800" b="0" i="1" u="none" strike="noStrike" baseline="-25000">
                          <a:solidFill>
                            <a:srgbClr val="000000"/>
                          </a:solidFill>
                          <a:effectLst/>
                          <a:latin typeface="Times New Roman" panose="02020603050405020304" pitchFamily="18" charset="0"/>
                          <a:ea typeface="ＭＳ Ｐゴシック" panose="020B0600070205080204" pitchFamily="50" charset="-128"/>
                        </a:rPr>
                        <a:t>s</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PL</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n</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l-GR" sz="800" b="0" i="1" u="none" strike="noStrike">
                          <a:solidFill>
                            <a:srgbClr val="000000"/>
                          </a:solidFill>
                          <a:effectLst/>
                          <a:latin typeface="Times New Roman" panose="02020603050405020304" pitchFamily="18" charset="0"/>
                          <a:ea typeface="ＭＳ Ｐゴシック" panose="020B0600070205080204" pitchFamily="50" charset="-128"/>
                        </a:rPr>
                        <a:t>σ</a:t>
                      </a:r>
                      <a:r>
                        <a:rPr lang="en-US" sz="800" b="0" i="1" u="none" strike="noStrike" baseline="-25000">
                          <a:solidFill>
                            <a:srgbClr val="000000"/>
                          </a:solidFill>
                          <a:effectLst/>
                          <a:latin typeface="Times New Roman" panose="02020603050405020304" pitchFamily="18" charset="0"/>
                          <a:ea typeface="ＭＳ Ｐゴシック" panose="020B0600070205080204" pitchFamily="50" charset="-128"/>
                        </a:rPr>
                        <a:t>s</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600237854"/>
                  </a:ext>
                </a:extLst>
              </a:tr>
              <a:tr h="175575">
                <a:tc rowSpan="6">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Forward</a:t>
                      </a:r>
                    </a:p>
                  </a:txBody>
                  <a:tcPr marL="96520" marR="96520" marT="48260" marB="4826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BCI</a:t>
                      </a:r>
                    </a:p>
                  </a:txBody>
                  <a:tcPr marL="96520" marR="96520" marT="48260" marB="4826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X</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24.84</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3.84</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9.52</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27.13</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3.36</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10.18</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23.70</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9.76</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0.74</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69.31</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3.85</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3.02</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48.47</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1.45</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9.63</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34183855"/>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Y</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3.78</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6.80</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7.27</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11.44</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5.32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6.96</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102.62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0.57</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8.15</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50.24</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2.76</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0.65</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19.13</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2.67</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2.72</a:t>
                      </a:r>
                    </a:p>
                  </a:txBody>
                  <a:tcPr marL="4296" marR="4296" marT="4296" marB="0" anchor="ctr">
                    <a:lnL>
                      <a:noFill/>
                    </a:lnL>
                    <a:lnR>
                      <a:noFill/>
                    </a:lnR>
                    <a:lnT>
                      <a:noFill/>
                    </a:lnT>
                    <a:lnB>
                      <a:noFill/>
                    </a:lnB>
                  </a:tcPr>
                </a:tc>
                <a:extLst>
                  <a:ext uri="{0D108BD9-81ED-4DB2-BD59-A6C34878D82A}">
                    <a16:rowId xmlns:a16="http://schemas.microsoft.com/office/drawing/2014/main" val="1195177017"/>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Z</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3.73</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6.03</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9.31</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17.58</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3.31</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7.52</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104.27</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0.59</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4.98</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27.52</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8.61</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1.98</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22.81</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2.69</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Times New Roman" panose="02020603050405020304" pitchFamily="18" charset="0"/>
                          <a:ea typeface="ＭＳ Ｐゴシック" panose="020B0600070205080204" pitchFamily="50" charset="-128"/>
                        </a:rPr>
                        <a:t>7.55</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1396456"/>
                  </a:ext>
                </a:extLst>
              </a:tr>
              <a:tr h="175575">
                <a:tc vMerge="1">
                  <a:txBody>
                    <a:bodyPr/>
                    <a:lstStyle/>
                    <a:p>
                      <a:endParaRPr kumimoji="1" lang="ja-JP" altLang="en-US"/>
                    </a:p>
                  </a:txBody>
                  <a:tcPr/>
                </a:tc>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BMI</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X</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32.21</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2.55</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12.94</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33.07</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2.40</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14.17</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60.60</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2.01</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1.10</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70.72</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5.04</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2.69</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40.26</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1.65</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6.19</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84388245"/>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Y</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10.72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5.63</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8.02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14.08</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4.89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7.88</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90.00</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0.66</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10.08</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59.62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3.02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0.61</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23.09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2.25</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3.85</a:t>
                      </a:r>
                    </a:p>
                  </a:txBody>
                  <a:tcPr marL="4296" marR="4296" marT="4296" marB="0" anchor="ctr">
                    <a:lnL>
                      <a:noFill/>
                    </a:lnL>
                    <a:lnR>
                      <a:noFill/>
                    </a:lnR>
                    <a:lnT>
                      <a:noFill/>
                    </a:lnT>
                    <a:lnB>
                      <a:noFill/>
                    </a:lnB>
                  </a:tcPr>
                </a:tc>
                <a:extLst>
                  <a:ext uri="{0D108BD9-81ED-4DB2-BD59-A6C34878D82A}">
                    <a16:rowId xmlns:a16="http://schemas.microsoft.com/office/drawing/2014/main" val="2366813915"/>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Z</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13.00</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4.62</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8.86</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18.04</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3.52</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8.75</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87.49</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0.45</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5.35</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32.56</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9.25</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1.61</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22.12</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2.66</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5.81</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5401980"/>
                  </a:ext>
                </a:extLst>
              </a:tr>
              <a:tr h="175575">
                <a:tc rowSpan="6">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Sideways</a:t>
                      </a:r>
                    </a:p>
                  </a:txBody>
                  <a:tcPr marL="96520" marR="96520" marT="48260" marB="4826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BCI</a:t>
                      </a:r>
                    </a:p>
                  </a:txBody>
                  <a:tcPr marL="96520" marR="96520" marT="48260" marB="4826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X</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20.37</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3.80</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7.47</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10.97</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5.63</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6.89</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51.42</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3.14</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1.13</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16.68</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10.59</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2.42</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0.05</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4.95</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2.66</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57327612"/>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Y</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19.60</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4.96</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7.59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25.39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3.86</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7.31</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80.65</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1.99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11.42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67.02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3.72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1.80</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34.94</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2.74</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5.65</a:t>
                      </a:r>
                    </a:p>
                  </a:txBody>
                  <a:tcPr marL="4296" marR="4296" marT="4296" marB="0" anchor="ctr">
                    <a:lnL>
                      <a:noFill/>
                    </a:lnL>
                    <a:lnR>
                      <a:noFill/>
                    </a:lnR>
                    <a:lnT>
                      <a:noFill/>
                    </a:lnT>
                    <a:lnB>
                      <a:noFill/>
                    </a:lnB>
                  </a:tcPr>
                </a:tc>
                <a:extLst>
                  <a:ext uri="{0D108BD9-81ED-4DB2-BD59-A6C34878D82A}">
                    <a16:rowId xmlns:a16="http://schemas.microsoft.com/office/drawing/2014/main" val="2085106698"/>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Z</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13.36</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4.54</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7.09</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19.77</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3.34</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7.03</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76.35</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1.85</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5.12</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62.07</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6.87</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2.61</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44.11</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0.56</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5.84</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0538681"/>
                  </a:ext>
                </a:extLst>
              </a:tr>
              <a:tr h="175575">
                <a:tc vMerge="1">
                  <a:txBody>
                    <a:bodyPr/>
                    <a:lstStyle/>
                    <a:p>
                      <a:endParaRPr kumimoji="1" lang="ja-JP" altLang="en-US"/>
                    </a:p>
                  </a:txBody>
                  <a:tcPr/>
                </a:tc>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BMI</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X</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17.71</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4.01</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7.33</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14.01</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4.84</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7.51</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51.22</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3.28</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1.09</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15.68</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11.30</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2.58</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-3.03</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5.25</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4.76</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50572594"/>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Y</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26.20</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4.19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12.94</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33.17</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2.65</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12.88</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78.08</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2.63</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12.69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56.25</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4.89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1.52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45.33</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1.24</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6.31</a:t>
                      </a:r>
                    </a:p>
                  </a:txBody>
                  <a:tcPr marL="4296" marR="4296" marT="4296" marB="0" anchor="ctr">
                    <a:lnL>
                      <a:noFill/>
                    </a:lnL>
                    <a:lnR>
                      <a:noFill/>
                    </a:lnR>
                    <a:lnT>
                      <a:noFill/>
                    </a:lnT>
                    <a:lnB>
                      <a:noFill/>
                    </a:lnB>
                  </a:tcPr>
                </a:tc>
                <a:extLst>
                  <a:ext uri="{0D108BD9-81ED-4DB2-BD59-A6C34878D82A}">
                    <a16:rowId xmlns:a16="http://schemas.microsoft.com/office/drawing/2014/main" val="1945291411"/>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Z</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Times New Roman" panose="02020603050405020304" pitchFamily="18" charset="0"/>
                          <a:ea typeface="ＭＳ Ｐゴシック" panose="020B0600070205080204" pitchFamily="50" charset="-128"/>
                        </a:rPr>
                        <a:t>20.14</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4.09</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8.89</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23.42</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3.39</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9.35</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77.09</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1.87</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5.07</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36.17</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10.07</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1.61</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42.50</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0.80</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Times New Roman" panose="02020603050405020304" pitchFamily="18" charset="0"/>
                          <a:ea typeface="ＭＳ Ｐゴシック" panose="020B0600070205080204" pitchFamily="50" charset="-128"/>
                        </a:rPr>
                        <a:t>4.96</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715109"/>
                  </a:ext>
                </a:extLst>
              </a:tr>
            </a:tbl>
          </a:graphicData>
        </a:graphic>
      </p:graphicFrame>
      <p:sp>
        <p:nvSpPr>
          <p:cNvPr id="3" name="日付プレースホルダー 1">
            <a:extLst>
              <a:ext uri="{FF2B5EF4-FFF2-40B4-BE49-F238E27FC236}">
                <a16:creationId xmlns:a16="http://schemas.microsoft.com/office/drawing/2014/main" id="{BEF4A5C1-7E4E-DD1D-E83F-F20F434FDA3F}"/>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14660269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FBDD4B-5568-DB24-3A30-1D3DDCEF6CD7}"/>
              </a:ext>
            </a:extLst>
          </p:cNvPr>
          <p:cNvSpPr>
            <a:spLocks noGrp="1"/>
          </p:cNvSpPr>
          <p:nvPr>
            <p:ph type="title"/>
          </p:nvPr>
        </p:nvSpPr>
        <p:spPr/>
        <p:txBody>
          <a:bodyPr/>
          <a:lstStyle/>
          <a:p>
            <a:r>
              <a:rPr kumimoji="1" lang="en-US" altLang="ja-JP" dirty="0"/>
              <a:t>Summary and future works</a:t>
            </a:r>
            <a:endParaRPr kumimoji="1" lang="ja-JP" altLang="en-US"/>
          </a:p>
        </p:txBody>
      </p:sp>
      <p:sp>
        <p:nvSpPr>
          <p:cNvPr id="3" name="コンテンツ プレースホルダー 2">
            <a:extLst>
              <a:ext uri="{FF2B5EF4-FFF2-40B4-BE49-F238E27FC236}">
                <a16:creationId xmlns:a16="http://schemas.microsoft.com/office/drawing/2014/main" id="{655D8C0D-61C2-8965-38E6-66FC14D5ECB6}"/>
              </a:ext>
            </a:extLst>
          </p:cNvPr>
          <p:cNvSpPr>
            <a:spLocks noGrp="1"/>
          </p:cNvSpPr>
          <p:nvPr>
            <p:ph idx="1"/>
          </p:nvPr>
        </p:nvSpPr>
        <p:spPr/>
        <p:txBody>
          <a:bodyPr/>
          <a:lstStyle/>
          <a:p>
            <a:r>
              <a:rPr kumimoji="1" lang="en-US" altLang="ja-JP" sz="2400" dirty="0">
                <a:latin typeface="Times New Roman" panose="02020603050405020304" pitchFamily="18" charset="0"/>
                <a:cs typeface="Times New Roman" panose="02020603050405020304" pitchFamily="18" charset="0"/>
              </a:rPr>
              <a:t>The path loss characteristics were evaluated in </a:t>
            </a:r>
            <a:r>
              <a:rPr lang="en-US" altLang="ja-JP" sz="2400" dirty="0">
                <a:latin typeface="Times New Roman" panose="02020603050405020304" pitchFamily="18" charset="0"/>
                <a:cs typeface="Times New Roman" panose="02020603050405020304" pitchFamily="18" charset="0"/>
              </a:rPr>
              <a:t>HBAN</a:t>
            </a:r>
            <a:r>
              <a:rPr kumimoji="1" lang="en-US" altLang="ja-JP" sz="2400" dirty="0">
                <a:latin typeface="Times New Roman" panose="02020603050405020304" pitchFamily="18" charset="0"/>
                <a:cs typeface="Times New Roman" panose="02020603050405020304" pitchFamily="18" charset="0"/>
              </a:rPr>
              <a:t> use cases</a:t>
            </a:r>
            <a:r>
              <a:rPr lang="en-US" altLang="ja-JP" sz="2400" dirty="0">
                <a:latin typeface="Times New Roman" panose="02020603050405020304" pitchFamily="18" charset="0"/>
                <a:cs typeface="Times New Roman" panose="02020603050405020304" pitchFamily="18" charset="0"/>
              </a:rPr>
              <a:t>, assuming the receivers were placed on the human head, arm, chest and off the human body</a:t>
            </a:r>
          </a:p>
          <a:p>
            <a:endParaRPr lang="en-US" altLang="ja-JP" sz="2400" dirty="0">
              <a:latin typeface="Times New Roman" panose="02020603050405020304" pitchFamily="18" charset="0"/>
              <a:cs typeface="Times New Roman" panose="02020603050405020304" pitchFamily="18" charset="0"/>
            </a:endParaRPr>
          </a:p>
          <a:p>
            <a:r>
              <a:rPr lang="en-US" altLang="ja-JP" sz="2400" dirty="0">
                <a:latin typeface="Times New Roman" panose="02020603050405020304" pitchFamily="18" charset="0"/>
                <a:cs typeface="Times New Roman" panose="02020603050405020304" pitchFamily="18" charset="0"/>
              </a:rPr>
              <a:t>Future works include time-domain analyses such as multipath delay power profile and multipath delay spread</a:t>
            </a:r>
          </a:p>
        </p:txBody>
      </p:sp>
      <p:sp>
        <p:nvSpPr>
          <p:cNvPr id="6" name="スライド番号プレースホルダー 5">
            <a:extLst>
              <a:ext uri="{FF2B5EF4-FFF2-40B4-BE49-F238E27FC236}">
                <a16:creationId xmlns:a16="http://schemas.microsoft.com/office/drawing/2014/main" id="{55B589F7-E592-02E0-FFB7-D3764826B259}"/>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42</a:t>
            </a:fld>
            <a:endParaRPr lang="en-US" altLang="ja-JP"/>
          </a:p>
        </p:txBody>
      </p:sp>
      <p:sp>
        <p:nvSpPr>
          <p:cNvPr id="5" name="日付プレースホルダー 1">
            <a:extLst>
              <a:ext uri="{FF2B5EF4-FFF2-40B4-BE49-F238E27FC236}">
                <a16:creationId xmlns:a16="http://schemas.microsoft.com/office/drawing/2014/main" id="{2068012B-81B9-223B-17E2-6C0D09C7D2E4}"/>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36317357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09CC7E-B84E-CC4C-1F28-3C8CE9740E1D}"/>
              </a:ext>
            </a:extLst>
          </p:cNvPr>
          <p:cNvSpPr>
            <a:spLocks noGrp="1"/>
          </p:cNvSpPr>
          <p:nvPr>
            <p:ph type="title"/>
          </p:nvPr>
        </p:nvSpPr>
        <p:spPr/>
        <p:txBody>
          <a:bodyPr/>
          <a:lstStyle/>
          <a:p>
            <a:r>
              <a:rPr lang="en-US" altLang="ja-JP" dirty="0"/>
              <a:t>References</a:t>
            </a:r>
            <a:endParaRPr kumimoji="1" lang="ja-JP" altLang="en-US"/>
          </a:p>
        </p:txBody>
      </p:sp>
      <p:sp>
        <p:nvSpPr>
          <p:cNvPr id="3" name="コンテンツ プレースホルダー 2">
            <a:extLst>
              <a:ext uri="{FF2B5EF4-FFF2-40B4-BE49-F238E27FC236}">
                <a16:creationId xmlns:a16="http://schemas.microsoft.com/office/drawing/2014/main" id="{84DEB389-5F71-631C-08C2-0FB71A84FD3B}"/>
              </a:ext>
            </a:extLst>
          </p:cNvPr>
          <p:cNvSpPr>
            <a:spLocks noGrp="1"/>
          </p:cNvSpPr>
          <p:nvPr>
            <p:ph idx="1"/>
          </p:nvPr>
        </p:nvSpPr>
        <p:spPr/>
        <p:txBody>
          <a:bodyPr>
            <a:normAutofit lnSpcReduction="10000"/>
          </a:bodyPr>
          <a:lstStyle/>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t>
            </a:r>
            <a:r>
              <a:rPr lang="en-US" altLang="ja-JP" sz="1800" dirty="0" err="1">
                <a:latin typeface="Times New Roman" panose="02020603050405020304" pitchFamily="18" charset="0"/>
                <a:cs typeface="Times New Roman" panose="02020603050405020304" pitchFamily="18" charset="0"/>
              </a:rPr>
              <a:t>Anzai</a:t>
            </a:r>
            <a:r>
              <a:rPr lang="en-US" altLang="ja-JP" sz="1800" dirty="0">
                <a:latin typeface="Times New Roman" panose="02020603050405020304" pitchFamily="18" charset="0"/>
                <a:cs typeface="Times New Roman" panose="02020603050405020304" pitchFamily="18" charset="0"/>
              </a:rPr>
              <a:t>, I. Balasingham, G. Fischer, J. Wang, “Reliable and High-Speed Implant Ultra-Wideband Communications with Transmit–Receive Diversity,” EAI/Springer Innovations in Communication and Computing, pp. 27-32, March 2020.</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Y. Shimizu, D. Anzai, R. C-Santiago, P. A. Floor, I. Balasingham, and J. Wang, “Performance evaluation of an ultra-wideband transmit diversity in a living animal experiment”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65, no. 7, pp. 2596-2606, July 2017. </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Anzai, K. Katsu, R. Chavez-Santiago, Q. Wang, D. </a:t>
            </a:r>
            <a:r>
              <a:rPr lang="en-US" altLang="ja-JP" sz="1800" dirty="0" err="1">
                <a:latin typeface="Times New Roman" panose="02020603050405020304" pitchFamily="18" charset="0"/>
                <a:cs typeface="Times New Roman" panose="02020603050405020304" pitchFamily="18" charset="0"/>
              </a:rPr>
              <a:t>Plettemeier</a:t>
            </a:r>
            <a:r>
              <a:rPr lang="en-US" altLang="ja-JP" sz="1800" dirty="0">
                <a:latin typeface="Times New Roman" panose="02020603050405020304" pitchFamily="18" charset="0"/>
                <a:cs typeface="Times New Roman" panose="02020603050405020304" pitchFamily="18" charset="0"/>
              </a:rPr>
              <a:t>, J. Wang, and I. Balasingham, “Experimental evaluation of implant UWB-IR transmission with living animal for body area networks,”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62, no. 1, pp. 183-192, Jan. 2014.</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J. Shi, D. Anzai, and J. Wang, “Channel modeling and performance analysis of diversity reception for implant UWB wireless link,” IEICE Trans. </a:t>
            </a:r>
            <a:r>
              <a:rPr lang="en-US" altLang="ja-JP" sz="1800" dirty="0" err="1">
                <a:latin typeface="Times New Roman" panose="02020603050405020304" pitchFamily="18" charset="0"/>
                <a:cs typeface="Times New Roman" panose="02020603050405020304" pitchFamily="18" charset="0"/>
              </a:rPr>
              <a:t>Commun</a:t>
            </a:r>
            <a:r>
              <a:rPr lang="en-US" altLang="ja-JP" sz="1800" dirty="0">
                <a:latin typeface="Times New Roman" panose="02020603050405020304" pitchFamily="18" charset="0"/>
                <a:cs typeface="Times New Roman" panose="02020603050405020304" pitchFamily="18" charset="0"/>
              </a:rPr>
              <a:t>., no. E95-B, vol. 10, pp. 3197-3205, Oct. 2012.</a:t>
            </a:r>
            <a:endParaRPr kumimoji="1" lang="ja-JP" altLang="en-US" sz="1800">
              <a:latin typeface="Times New Roman" panose="02020603050405020304" pitchFamily="18" charset="0"/>
              <a:cs typeface="Times New Roman" panose="02020603050405020304" pitchFamily="18" charset="0"/>
            </a:endParaRPr>
          </a:p>
        </p:txBody>
      </p:sp>
      <p:sp>
        <p:nvSpPr>
          <p:cNvPr id="6" name="スライド番号プレースホルダー 5">
            <a:extLst>
              <a:ext uri="{FF2B5EF4-FFF2-40B4-BE49-F238E27FC236}">
                <a16:creationId xmlns:a16="http://schemas.microsoft.com/office/drawing/2014/main" id="{814D2FC5-AFC5-F1DB-09FA-EB37295F2B5C}"/>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43</a:t>
            </a:fld>
            <a:endParaRPr lang="en-US" altLang="ja-JP"/>
          </a:p>
        </p:txBody>
      </p:sp>
      <p:sp>
        <p:nvSpPr>
          <p:cNvPr id="5" name="日付プレースホルダー 1">
            <a:extLst>
              <a:ext uri="{FF2B5EF4-FFF2-40B4-BE49-F238E27FC236}">
                <a16:creationId xmlns:a16="http://schemas.microsoft.com/office/drawing/2014/main" id="{60525797-BC5C-C511-A776-95B84B61C49A}"/>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2037617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a:extLst>
              <a:ext uri="{FF2B5EF4-FFF2-40B4-BE49-F238E27FC236}">
                <a16:creationId xmlns:a16="http://schemas.microsoft.com/office/drawing/2014/main" id="{DD402D03-48CB-B907-E0E4-DDB267EAAEF1}"/>
              </a:ext>
            </a:extLst>
          </p:cNvPr>
          <p:cNvPicPr>
            <a:picLocks noChangeAspect="1"/>
          </p:cNvPicPr>
          <p:nvPr/>
        </p:nvPicPr>
        <p:blipFill>
          <a:blip r:embed="rId2"/>
          <a:stretch>
            <a:fillRect/>
          </a:stretch>
        </p:blipFill>
        <p:spPr>
          <a:xfrm>
            <a:off x="522942" y="3908710"/>
            <a:ext cx="4481945" cy="2362227"/>
          </a:xfrm>
          <a:prstGeom prst="rect">
            <a:avLst/>
          </a:prstGeom>
        </p:spPr>
      </p:pic>
      <p:sp>
        <p:nvSpPr>
          <p:cNvPr id="2" name="タイトル 1">
            <a:extLst>
              <a:ext uri="{FF2B5EF4-FFF2-40B4-BE49-F238E27FC236}">
                <a16:creationId xmlns:a16="http://schemas.microsoft.com/office/drawing/2014/main" id="{55E8C183-3D02-38C8-0BF5-B9B6339313FB}"/>
              </a:ext>
            </a:extLst>
          </p:cNvPr>
          <p:cNvSpPr>
            <a:spLocks noGrp="1"/>
          </p:cNvSpPr>
          <p:nvPr>
            <p:ph type="title"/>
          </p:nvPr>
        </p:nvSpPr>
        <p:spPr/>
        <p:txBody>
          <a:bodyPr/>
          <a:lstStyle/>
          <a:p>
            <a:r>
              <a:rPr kumimoji="1" lang="en-US" altLang="ja-JP" dirty="0"/>
              <a:t>Simulation model</a:t>
            </a:r>
            <a:endParaRPr kumimoji="1" lang="ja-JP" altLang="en-US"/>
          </a:p>
        </p:txBody>
      </p:sp>
      <p:sp>
        <p:nvSpPr>
          <p:cNvPr id="6" name="スライド番号プレースホルダー 5">
            <a:extLst>
              <a:ext uri="{FF2B5EF4-FFF2-40B4-BE49-F238E27FC236}">
                <a16:creationId xmlns:a16="http://schemas.microsoft.com/office/drawing/2014/main" id="{6DE8993D-60B8-CC50-49D6-552A89DA4895}"/>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5</a:t>
            </a:fld>
            <a:endParaRPr lang="en-US" altLang="ja-JP"/>
          </a:p>
        </p:txBody>
      </p:sp>
      <p:pic>
        <p:nvPicPr>
          <p:cNvPr id="27" name="コンテンツ プレースホルダー 5" descr="シャツ, セーター, フェンス, スーツ が含まれている画像&#10;&#10;自動的に生成された説明">
            <a:extLst>
              <a:ext uri="{FF2B5EF4-FFF2-40B4-BE49-F238E27FC236}">
                <a16:creationId xmlns:a16="http://schemas.microsoft.com/office/drawing/2014/main" id="{A68C15CD-2226-B356-BACA-5919C5FAE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1764615"/>
            <a:ext cx="2310408" cy="4091006"/>
          </a:xfrm>
          <a:prstGeom prst="rect">
            <a:avLst/>
          </a:prstGeom>
        </p:spPr>
      </p:pic>
      <p:sp>
        <p:nvSpPr>
          <p:cNvPr id="29" name="テキスト ボックス 28">
            <a:extLst>
              <a:ext uri="{FF2B5EF4-FFF2-40B4-BE49-F238E27FC236}">
                <a16:creationId xmlns:a16="http://schemas.microsoft.com/office/drawing/2014/main" id="{25C9621E-0B75-8EB4-2602-6DE68E0B3D91}"/>
              </a:ext>
            </a:extLst>
          </p:cNvPr>
          <p:cNvSpPr txBox="1"/>
          <p:nvPr/>
        </p:nvSpPr>
        <p:spPr>
          <a:xfrm>
            <a:off x="1551957" y="6095386"/>
            <a:ext cx="2895216" cy="369332"/>
          </a:xfrm>
          <a:prstGeom prst="rect">
            <a:avLst/>
          </a:prstGeom>
          <a:noFill/>
        </p:spPr>
        <p:txBody>
          <a:bodyPr wrap="none" rtlCol="0">
            <a:spAutoFit/>
          </a:bodyPr>
          <a:lstStyle/>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panose="020B0600070205080204" pitchFamily="34" charset="-128"/>
              </a:rPr>
              <a:t>Transmitted signal waveform</a:t>
            </a:r>
            <a:endParaRPr kumimoji="1" lang="ja-JP" altLang="en-US" sz="1800" dirty="0">
              <a:solidFill>
                <a:prstClr val="black"/>
              </a:solidFill>
              <a:latin typeface="Times New Roman"/>
              <a:ea typeface="ＭＳ Ｐゴシック" panose="020B0600070205080204" pitchFamily="34" charset="-128"/>
            </a:endParaRPr>
          </a:p>
        </p:txBody>
      </p:sp>
      <p:sp>
        <p:nvSpPr>
          <p:cNvPr id="30" name="テキスト ボックス 29">
            <a:extLst>
              <a:ext uri="{FF2B5EF4-FFF2-40B4-BE49-F238E27FC236}">
                <a16:creationId xmlns:a16="http://schemas.microsoft.com/office/drawing/2014/main" id="{E0781E9A-414E-8781-13BA-17654B8A9AA2}"/>
              </a:ext>
            </a:extLst>
          </p:cNvPr>
          <p:cNvSpPr txBox="1"/>
          <p:nvPr/>
        </p:nvSpPr>
        <p:spPr>
          <a:xfrm>
            <a:off x="6610453" y="1161990"/>
            <a:ext cx="1689886" cy="584775"/>
          </a:xfrm>
          <a:prstGeom prst="rect">
            <a:avLst/>
          </a:prstGeom>
          <a:solidFill>
            <a:sysClr val="window" lastClr="FFFFFF"/>
          </a:solid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UWB antenna</a:t>
            </a:r>
          </a:p>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(transmit antenna)</a:t>
            </a:r>
            <a:endParaRPr kumimoji="1" lang="ja-JP" altLang="en-US"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249627B6-64CF-B41D-E55B-9CAE9C05B5C4}"/>
                  </a:ext>
                </a:extLst>
              </p:cNvPr>
              <p:cNvSpPr txBox="1"/>
              <p:nvPr/>
            </p:nvSpPr>
            <p:spPr>
              <a:xfrm>
                <a:off x="5877806" y="5373216"/>
                <a:ext cx="243030" cy="369332"/>
              </a:xfrm>
              <a:prstGeom prst="rect">
                <a:avLst/>
              </a:prstGeom>
              <a:noFill/>
            </p:spPr>
            <p:txBody>
              <a:bodyPr wrap="square" rtlCol="0" anchor="ctr" anchorCtr="0">
                <a:spAutoFit/>
              </a:bodyPr>
              <a:lstStyle/>
              <a:p>
                <a:pPr algn="ct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sz="1800" i="1" smtClean="0">
                          <a:solidFill>
                            <a:prstClr val="black"/>
                          </a:solidFill>
                          <a:latin typeface="Cambria Math" panose="02040503050406030204" pitchFamily="18" charset="0"/>
                        </a:rPr>
                        <m:t>𝑧</m:t>
                      </m:r>
                    </m:oMath>
                  </m:oMathPara>
                </a14:m>
                <a:endParaRPr kumimoji="1" lang="en-GB" sz="1800" dirty="0">
                  <a:solidFill>
                    <a:prstClr val="black"/>
                  </a:solidFill>
                  <a:latin typeface="Times New Roman"/>
                </a:endParaRPr>
              </a:p>
            </p:txBody>
          </p:sp>
        </mc:Choice>
        <mc:Fallback xmlns="">
          <p:sp>
            <p:nvSpPr>
              <p:cNvPr id="39" name="テキスト ボックス 38">
                <a:extLst>
                  <a:ext uri="{FF2B5EF4-FFF2-40B4-BE49-F238E27FC236}">
                    <a16:creationId xmlns:a16="http://schemas.microsoft.com/office/drawing/2014/main" id="{249627B6-64CF-B41D-E55B-9CAE9C05B5C4}"/>
                  </a:ext>
                </a:extLst>
              </p:cNvPr>
              <p:cNvSpPr txBox="1">
                <a:spLocks noRot="1" noChangeAspect="1" noMove="1" noResize="1" noEditPoints="1" noAdjustHandles="1" noChangeArrowheads="1" noChangeShapeType="1" noTextEdit="1"/>
              </p:cNvSpPr>
              <p:nvPr/>
            </p:nvSpPr>
            <p:spPr>
              <a:xfrm>
                <a:off x="5877806" y="5373216"/>
                <a:ext cx="243030" cy="369332"/>
              </a:xfrm>
              <a:prstGeom prst="rect">
                <a:avLst/>
              </a:prstGeom>
              <a:blipFill>
                <a:blip r:embed="rId4"/>
                <a:stretch>
                  <a:fillRect l="-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a:extLst>
                  <a:ext uri="{FF2B5EF4-FFF2-40B4-BE49-F238E27FC236}">
                    <a16:creationId xmlns:a16="http://schemas.microsoft.com/office/drawing/2014/main" id="{B291247B-722C-F84B-7E51-7F886F3905DE}"/>
                  </a:ext>
                </a:extLst>
              </p:cNvPr>
              <p:cNvSpPr txBox="1"/>
              <p:nvPr/>
            </p:nvSpPr>
            <p:spPr>
              <a:xfrm>
                <a:off x="6466930" y="6002885"/>
                <a:ext cx="169629" cy="369332"/>
              </a:xfrm>
              <a:prstGeom prst="rect">
                <a:avLst/>
              </a:prstGeom>
              <a:noFill/>
            </p:spPr>
            <p:txBody>
              <a:bodyPr wrap="square" rtlCol="0" anchor="ctr" anchorCtr="0">
                <a:spAutoFit/>
              </a:bodyPr>
              <a:lstStyle/>
              <a:p>
                <a:pPr algn="ct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sz="1800" i="1" smtClean="0">
                          <a:solidFill>
                            <a:prstClr val="black"/>
                          </a:solidFill>
                          <a:latin typeface="Cambria Math" panose="02040503050406030204" pitchFamily="18" charset="0"/>
                        </a:rPr>
                        <m:t>𝑦</m:t>
                      </m:r>
                    </m:oMath>
                  </m:oMathPara>
                </a14:m>
                <a:endParaRPr kumimoji="1" lang="en-GB" sz="1800" dirty="0">
                  <a:solidFill>
                    <a:prstClr val="black"/>
                  </a:solidFill>
                  <a:latin typeface="Times New Roman"/>
                </a:endParaRPr>
              </a:p>
            </p:txBody>
          </p:sp>
        </mc:Choice>
        <mc:Fallback xmlns="">
          <p:sp>
            <p:nvSpPr>
              <p:cNvPr id="40" name="テキスト ボックス 39">
                <a:extLst>
                  <a:ext uri="{FF2B5EF4-FFF2-40B4-BE49-F238E27FC236}">
                    <a16:creationId xmlns:a16="http://schemas.microsoft.com/office/drawing/2014/main" id="{B291247B-722C-F84B-7E51-7F886F3905DE}"/>
                  </a:ext>
                </a:extLst>
              </p:cNvPr>
              <p:cNvSpPr txBox="1">
                <a:spLocks noRot="1" noChangeAspect="1" noMove="1" noResize="1" noEditPoints="1" noAdjustHandles="1" noChangeArrowheads="1" noChangeShapeType="1" noTextEdit="1"/>
              </p:cNvSpPr>
              <p:nvPr/>
            </p:nvSpPr>
            <p:spPr>
              <a:xfrm>
                <a:off x="6466930" y="6002885"/>
                <a:ext cx="169629" cy="369332"/>
              </a:xfrm>
              <a:prstGeom prst="rect">
                <a:avLst/>
              </a:prstGeom>
              <a:blipFill>
                <a:blip r:embed="rId5"/>
                <a:stretch>
                  <a:fillRect l="-57143" r="-21429" b="-10000"/>
                </a:stretch>
              </a:blipFill>
            </p:spPr>
            <p:txBody>
              <a:bodyPr/>
              <a:lstStyle/>
              <a:p>
                <a:r>
                  <a:rPr lang="ja-JP" altLang="en-US">
                    <a:noFill/>
                  </a:rPr>
                  <a:t> </a:t>
                </a:r>
              </a:p>
            </p:txBody>
          </p:sp>
        </mc:Fallback>
      </mc:AlternateContent>
      <p:cxnSp>
        <p:nvCxnSpPr>
          <p:cNvPr id="41" name="直線矢印コネクタ 40">
            <a:extLst>
              <a:ext uri="{FF2B5EF4-FFF2-40B4-BE49-F238E27FC236}">
                <a16:creationId xmlns:a16="http://schemas.microsoft.com/office/drawing/2014/main" id="{D29CA06D-3408-9DDC-C82D-2C8B7E6E9A8D}"/>
              </a:ext>
            </a:extLst>
          </p:cNvPr>
          <p:cNvCxnSpPr>
            <a:cxnSpLocks/>
          </p:cNvCxnSpPr>
          <p:nvPr/>
        </p:nvCxnSpPr>
        <p:spPr>
          <a:xfrm>
            <a:off x="6193520" y="6002885"/>
            <a:ext cx="311783" cy="0"/>
          </a:xfrm>
          <a:prstGeom prst="straightConnector1">
            <a:avLst/>
          </a:prstGeom>
          <a:noFill/>
          <a:ln w="25400" cap="flat" cmpd="sng" algn="ctr">
            <a:solidFill>
              <a:sysClr val="windowText" lastClr="000000"/>
            </a:solidFill>
            <a:prstDash val="solid"/>
            <a:tailEnd type="triangle"/>
          </a:ln>
          <a:effectLst/>
        </p:spPr>
      </p:cxnSp>
      <p:cxnSp>
        <p:nvCxnSpPr>
          <p:cNvPr id="42" name="直線矢印コネクタ 41">
            <a:extLst>
              <a:ext uri="{FF2B5EF4-FFF2-40B4-BE49-F238E27FC236}">
                <a16:creationId xmlns:a16="http://schemas.microsoft.com/office/drawing/2014/main" id="{7A892EF2-5557-46FE-FAC2-38E1549A1430}"/>
              </a:ext>
            </a:extLst>
          </p:cNvPr>
          <p:cNvCxnSpPr>
            <a:cxnSpLocks/>
          </p:cNvCxnSpPr>
          <p:nvPr/>
        </p:nvCxnSpPr>
        <p:spPr>
          <a:xfrm flipV="1">
            <a:off x="6094076" y="5529512"/>
            <a:ext cx="0" cy="363360"/>
          </a:xfrm>
          <a:prstGeom prst="straightConnector1">
            <a:avLst/>
          </a:prstGeom>
          <a:noFill/>
          <a:ln w="25400" cap="flat" cmpd="sng" algn="ctr">
            <a:solidFill>
              <a:sysClr val="windowText" lastClr="000000"/>
            </a:solidFill>
            <a:prstDash val="solid"/>
            <a:tailEnd type="triangle"/>
          </a:ln>
          <a:effectLst/>
        </p:spPr>
      </p:cxnSp>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id="{9108B580-4A86-A13A-94C2-A2A8F236664F}"/>
                  </a:ext>
                </a:extLst>
              </p:cNvPr>
              <p:cNvSpPr txBox="1"/>
              <p:nvPr/>
            </p:nvSpPr>
            <p:spPr>
              <a:xfrm flipH="1">
                <a:off x="5868144" y="6018234"/>
                <a:ext cx="195878" cy="369332"/>
              </a:xfrm>
              <a:prstGeom prst="rect">
                <a:avLst/>
              </a:prstGeom>
              <a:noFill/>
            </p:spPr>
            <p:txBody>
              <a:bodyPr wrap="square" rtlCol="0" anchor="ctr" anchorCtr="0">
                <a:spAutoFit/>
              </a:bodyPr>
              <a:lstStyle/>
              <a:p>
                <a:pPr algn="ct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sz="1800" i="1" smtClean="0">
                          <a:solidFill>
                            <a:prstClr val="black"/>
                          </a:solidFill>
                          <a:latin typeface="Cambria Math" panose="02040503050406030204" pitchFamily="18" charset="0"/>
                        </a:rPr>
                        <m:t>𝑥</m:t>
                      </m:r>
                    </m:oMath>
                  </m:oMathPara>
                </a14:m>
                <a:endParaRPr kumimoji="1" lang="en-GB" sz="1800" dirty="0">
                  <a:solidFill>
                    <a:prstClr val="black"/>
                  </a:solidFill>
                  <a:latin typeface="Times New Roman"/>
                </a:endParaRPr>
              </a:p>
            </p:txBody>
          </p:sp>
        </mc:Choice>
        <mc:Fallback xmlns="">
          <p:sp>
            <p:nvSpPr>
              <p:cNvPr id="43" name="テキスト ボックス 42">
                <a:extLst>
                  <a:ext uri="{FF2B5EF4-FFF2-40B4-BE49-F238E27FC236}">
                    <a16:creationId xmlns:a16="http://schemas.microsoft.com/office/drawing/2014/main" id="{9108B580-4A86-A13A-94C2-A2A8F236664F}"/>
                  </a:ext>
                </a:extLst>
              </p:cNvPr>
              <p:cNvSpPr txBox="1">
                <a:spLocks noRot="1" noChangeAspect="1" noMove="1" noResize="1" noEditPoints="1" noAdjustHandles="1" noChangeArrowheads="1" noChangeShapeType="1" noTextEdit="1"/>
              </p:cNvSpPr>
              <p:nvPr/>
            </p:nvSpPr>
            <p:spPr>
              <a:xfrm flipH="1">
                <a:off x="5868144" y="6018234"/>
                <a:ext cx="195878" cy="369332"/>
              </a:xfrm>
              <a:prstGeom prst="rect">
                <a:avLst/>
              </a:prstGeom>
              <a:blipFill>
                <a:blip r:embed="rId6"/>
                <a:stretch>
                  <a:fillRect l="-31250"/>
                </a:stretch>
              </a:blipFill>
            </p:spPr>
            <p:txBody>
              <a:bodyPr/>
              <a:lstStyle/>
              <a:p>
                <a:r>
                  <a:rPr lang="ja-JP" altLang="en-US">
                    <a:noFill/>
                  </a:rPr>
                  <a:t> </a:t>
                </a:r>
              </a:p>
            </p:txBody>
          </p:sp>
        </mc:Fallback>
      </mc:AlternateContent>
      <p:grpSp>
        <p:nvGrpSpPr>
          <p:cNvPr id="44" name="グループ化 43">
            <a:extLst>
              <a:ext uri="{FF2B5EF4-FFF2-40B4-BE49-F238E27FC236}">
                <a16:creationId xmlns:a16="http://schemas.microsoft.com/office/drawing/2014/main" id="{63727C49-E4A1-3D81-9DEF-3BA59FDBE5D0}"/>
              </a:ext>
            </a:extLst>
          </p:cNvPr>
          <p:cNvGrpSpPr/>
          <p:nvPr/>
        </p:nvGrpSpPr>
        <p:grpSpPr>
          <a:xfrm>
            <a:off x="5996481" y="5885089"/>
            <a:ext cx="209412" cy="209412"/>
            <a:chOff x="-3349128" y="4838138"/>
            <a:chExt cx="253388" cy="253388"/>
          </a:xfrm>
        </p:grpSpPr>
        <p:sp>
          <p:nvSpPr>
            <p:cNvPr id="45" name="楕円 6">
              <a:extLst>
                <a:ext uri="{FF2B5EF4-FFF2-40B4-BE49-F238E27FC236}">
                  <a16:creationId xmlns:a16="http://schemas.microsoft.com/office/drawing/2014/main" id="{A47D1C50-D039-BDD0-98D9-1730EB76F7BF}"/>
                </a:ext>
              </a:extLst>
            </p:cNvPr>
            <p:cNvSpPr/>
            <p:nvPr/>
          </p:nvSpPr>
          <p:spPr>
            <a:xfrm>
              <a:off x="-3349128" y="4838138"/>
              <a:ext cx="253388" cy="253388"/>
            </a:xfrm>
            <a:prstGeom prst="ellipse">
              <a:avLst/>
            </a:prstGeom>
            <a:noFill/>
            <a:ln w="952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6" name="楕円 182">
              <a:extLst>
                <a:ext uri="{FF2B5EF4-FFF2-40B4-BE49-F238E27FC236}">
                  <a16:creationId xmlns:a16="http://schemas.microsoft.com/office/drawing/2014/main" id="{A752C4C7-8B20-E601-E83B-0578F25E5B42}"/>
                </a:ext>
              </a:extLst>
            </p:cNvPr>
            <p:cNvSpPr/>
            <p:nvPr/>
          </p:nvSpPr>
          <p:spPr>
            <a:xfrm>
              <a:off x="-3281638" y="4907120"/>
              <a:ext cx="114732" cy="114732"/>
            </a:xfrm>
            <a:prstGeom prst="ellipse">
              <a:avLst/>
            </a:prstGeom>
            <a:solidFill>
              <a:sysClr val="windowText" lastClr="000000"/>
            </a:solidFill>
            <a:ln w="952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3" name="テキスト ボックス 2">
            <a:extLst>
              <a:ext uri="{FF2B5EF4-FFF2-40B4-BE49-F238E27FC236}">
                <a16:creationId xmlns:a16="http://schemas.microsoft.com/office/drawing/2014/main" id="{96A78CC8-0950-F8DB-7B05-E737427E7834}"/>
              </a:ext>
            </a:extLst>
          </p:cNvPr>
          <p:cNvSpPr txBox="1"/>
          <p:nvPr/>
        </p:nvSpPr>
        <p:spPr>
          <a:xfrm>
            <a:off x="326114" y="1700808"/>
            <a:ext cx="5106616" cy="2246769"/>
          </a:xfrm>
          <a:prstGeom prst="rect">
            <a:avLst/>
          </a:prstGeom>
          <a:noFill/>
        </p:spPr>
        <p:txBody>
          <a:bodyPr wrap="square" rtlCol="0">
            <a:spAutoFit/>
          </a:bodyPr>
          <a:lstStyle/>
          <a:p>
            <a:pPr marL="342900" indent="-342900">
              <a:buFont typeface="Wingdings" pitchFamily="2" charset="2"/>
              <a:buChar char="ü"/>
            </a:pPr>
            <a:r>
              <a:rPr kumimoji="1" lang="en-US" altLang="ja-JP" sz="2000" dirty="0"/>
              <a:t>Frequency: 3.4 – 4.8 GHz</a:t>
            </a:r>
          </a:p>
          <a:p>
            <a:pPr marL="342900" indent="-342900">
              <a:buFont typeface="Wingdings" pitchFamily="2" charset="2"/>
              <a:buChar char="ü"/>
            </a:pPr>
            <a:r>
              <a:rPr kumimoji="1" lang="en-US" altLang="ja-JP" sz="2000" dirty="0"/>
              <a:t>Frequency-dependent finite-different time-domain (FDTD) method</a:t>
            </a:r>
          </a:p>
          <a:p>
            <a:pPr marL="342900" indent="-342900">
              <a:buFont typeface="Wingdings" pitchFamily="2" charset="2"/>
              <a:buChar char="ü"/>
            </a:pPr>
            <a:r>
              <a:rPr kumimoji="1" lang="en-US" altLang="ja-JP" sz="2000" dirty="0"/>
              <a:t>Multi-size voxel model (min. size: 0.5 mm)</a:t>
            </a:r>
          </a:p>
          <a:p>
            <a:pPr marL="342900" indent="-342900">
              <a:buFont typeface="Wingdings" pitchFamily="2" charset="2"/>
              <a:buChar char="ü"/>
            </a:pPr>
            <a:r>
              <a:rPr kumimoji="1" lang="en-US" altLang="ja-JP" sz="2000" dirty="0"/>
              <a:t>Homogeneous human model (Japanese male developed by NICT, Japan)</a:t>
            </a:r>
          </a:p>
          <a:p>
            <a:pPr marL="342900" indent="-342900">
              <a:buFont typeface="Wingdings" pitchFamily="2" charset="2"/>
              <a:buChar char="ü"/>
            </a:pPr>
            <a:endParaRPr kumimoji="1" lang="ja-JP" altLang="en-US" sz="2000" dirty="0"/>
          </a:p>
        </p:txBody>
      </p:sp>
      <p:sp>
        <p:nvSpPr>
          <p:cNvPr id="7" name="円/楕円 6">
            <a:extLst>
              <a:ext uri="{FF2B5EF4-FFF2-40B4-BE49-F238E27FC236}">
                <a16:creationId xmlns:a16="http://schemas.microsoft.com/office/drawing/2014/main" id="{48B3FA8E-357B-9399-128A-DDCD28869F46}"/>
              </a:ext>
            </a:extLst>
          </p:cNvPr>
          <p:cNvSpPr/>
          <p:nvPr/>
        </p:nvSpPr>
        <p:spPr bwMode="auto">
          <a:xfrm>
            <a:off x="7383388" y="1746765"/>
            <a:ext cx="212948" cy="170067"/>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8" name="日付プレースホルダー 3">
            <a:extLst>
              <a:ext uri="{FF2B5EF4-FFF2-40B4-BE49-F238E27FC236}">
                <a16:creationId xmlns:a16="http://schemas.microsoft.com/office/drawing/2014/main" id="{505CBFA6-15EF-1A0D-36A0-716A191CBAE0}"/>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1933734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0E26C7-AFDE-9EDE-9BC4-F476278082E0}"/>
              </a:ext>
            </a:extLst>
          </p:cNvPr>
          <p:cNvSpPr>
            <a:spLocks noGrp="1"/>
          </p:cNvSpPr>
          <p:nvPr>
            <p:ph type="title"/>
          </p:nvPr>
        </p:nvSpPr>
        <p:spPr/>
        <p:txBody>
          <a:bodyPr/>
          <a:lstStyle/>
          <a:p>
            <a:r>
              <a:rPr kumimoji="1" lang="en-US" altLang="ja-JP" dirty="0"/>
              <a:t>Dielectric constants of human model</a:t>
            </a:r>
            <a:endParaRPr kumimoji="1" lang="ja-JP" altLang="en-US"/>
          </a:p>
        </p:txBody>
      </p:sp>
      <p:sp>
        <p:nvSpPr>
          <p:cNvPr id="6" name="スライド番号プレースホルダー 5">
            <a:extLst>
              <a:ext uri="{FF2B5EF4-FFF2-40B4-BE49-F238E27FC236}">
                <a16:creationId xmlns:a16="http://schemas.microsoft.com/office/drawing/2014/main" id="{40572903-55D9-2C8F-D203-16EA27C36FC3}"/>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6</a:t>
            </a:fld>
            <a:endParaRPr lang="en-US" altLang="ja-JP"/>
          </a:p>
        </p:txBody>
      </p:sp>
      <p:pic>
        <p:nvPicPr>
          <p:cNvPr id="9" name="図 8">
            <a:extLst>
              <a:ext uri="{FF2B5EF4-FFF2-40B4-BE49-F238E27FC236}">
                <a16:creationId xmlns:a16="http://schemas.microsoft.com/office/drawing/2014/main" id="{22E10E6C-78E3-F91E-386B-C53DEB7E7FDE}"/>
              </a:ext>
            </a:extLst>
          </p:cNvPr>
          <p:cNvPicPr>
            <a:picLocks noChangeAspect="1"/>
          </p:cNvPicPr>
          <p:nvPr/>
        </p:nvPicPr>
        <p:blipFill>
          <a:blip r:embed="rId2"/>
          <a:stretch>
            <a:fillRect/>
          </a:stretch>
        </p:blipFill>
        <p:spPr>
          <a:xfrm>
            <a:off x="0" y="2680503"/>
            <a:ext cx="4580915" cy="2648888"/>
          </a:xfrm>
          <a:prstGeom prst="rect">
            <a:avLst/>
          </a:prstGeom>
        </p:spPr>
      </p:pic>
      <p:pic>
        <p:nvPicPr>
          <p:cNvPr id="10" name="図 9">
            <a:extLst>
              <a:ext uri="{FF2B5EF4-FFF2-40B4-BE49-F238E27FC236}">
                <a16:creationId xmlns:a16="http://schemas.microsoft.com/office/drawing/2014/main" id="{FDC1FE14-7887-41F3-5DE4-F2A89ACFCBEA}"/>
              </a:ext>
            </a:extLst>
          </p:cNvPr>
          <p:cNvPicPr>
            <a:picLocks noChangeAspect="1"/>
          </p:cNvPicPr>
          <p:nvPr/>
        </p:nvPicPr>
        <p:blipFill>
          <a:blip r:embed="rId3"/>
          <a:stretch>
            <a:fillRect/>
          </a:stretch>
        </p:blipFill>
        <p:spPr>
          <a:xfrm>
            <a:off x="4451799" y="2680503"/>
            <a:ext cx="4656705" cy="2692713"/>
          </a:xfrm>
          <a:prstGeom prst="rect">
            <a:avLst/>
          </a:prstGeom>
        </p:spPr>
      </p:pic>
      <p:sp>
        <p:nvSpPr>
          <p:cNvPr id="11" name="テキスト ボックス 10">
            <a:extLst>
              <a:ext uri="{FF2B5EF4-FFF2-40B4-BE49-F238E27FC236}">
                <a16:creationId xmlns:a16="http://schemas.microsoft.com/office/drawing/2014/main" id="{632B54E2-EE96-E194-CF54-08774B636DA0}"/>
              </a:ext>
            </a:extLst>
          </p:cNvPr>
          <p:cNvSpPr txBox="1"/>
          <p:nvPr/>
        </p:nvSpPr>
        <p:spPr>
          <a:xfrm>
            <a:off x="1619672" y="2341949"/>
            <a:ext cx="1896673" cy="338554"/>
          </a:xfrm>
          <a:prstGeom prst="rect">
            <a:avLst/>
          </a:prstGeom>
          <a:noFill/>
          <a:ln w="19050">
            <a:solidFill>
              <a:srgbClr val="FF0000"/>
            </a:solidFill>
          </a:ln>
        </p:spPr>
        <p:txBody>
          <a:bodyPr wrap="none" rtlCol="0">
            <a:spAutoFit/>
          </a:bodyPr>
          <a:lstStyle/>
          <a:p>
            <a:r>
              <a:rPr kumimoji="1" lang="en-US" altLang="ja-JP" sz="1600" dirty="0"/>
              <a:t>Relative permittivity</a:t>
            </a:r>
            <a:endParaRPr kumimoji="1" lang="ja-JP" altLang="en-US" sz="1600"/>
          </a:p>
        </p:txBody>
      </p:sp>
      <p:sp>
        <p:nvSpPr>
          <p:cNvPr id="12" name="テキスト ボックス 11">
            <a:extLst>
              <a:ext uri="{FF2B5EF4-FFF2-40B4-BE49-F238E27FC236}">
                <a16:creationId xmlns:a16="http://schemas.microsoft.com/office/drawing/2014/main" id="{944FE84C-8BB3-91CA-E910-254A7C5504C3}"/>
              </a:ext>
            </a:extLst>
          </p:cNvPr>
          <p:cNvSpPr txBox="1"/>
          <p:nvPr/>
        </p:nvSpPr>
        <p:spPr>
          <a:xfrm>
            <a:off x="6372200" y="2341949"/>
            <a:ext cx="1258678" cy="338554"/>
          </a:xfrm>
          <a:prstGeom prst="rect">
            <a:avLst/>
          </a:prstGeom>
          <a:noFill/>
          <a:ln w="19050">
            <a:solidFill>
              <a:srgbClr val="FF0000"/>
            </a:solidFill>
          </a:ln>
        </p:spPr>
        <p:txBody>
          <a:bodyPr wrap="none" rtlCol="0">
            <a:spAutoFit/>
          </a:bodyPr>
          <a:lstStyle/>
          <a:p>
            <a:r>
              <a:rPr kumimoji="1" lang="en-US" altLang="ja-JP" sz="1600" dirty="0"/>
              <a:t>Conductivity</a:t>
            </a:r>
            <a:endParaRPr kumimoji="1" lang="ja-JP" altLang="en-US" sz="1600"/>
          </a:p>
        </p:txBody>
      </p:sp>
      <p:sp>
        <p:nvSpPr>
          <p:cNvPr id="3" name="日付プレースホルダー 3">
            <a:extLst>
              <a:ext uri="{FF2B5EF4-FFF2-40B4-BE49-F238E27FC236}">
                <a16:creationId xmlns:a16="http://schemas.microsoft.com/office/drawing/2014/main" id="{BE72A91F-A2AB-9F1D-D14B-322168AFED06}"/>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2973400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261526-E578-5824-D04A-BDB5F1C63FDF}"/>
              </a:ext>
            </a:extLst>
          </p:cNvPr>
          <p:cNvSpPr>
            <a:spLocks noGrp="1"/>
          </p:cNvSpPr>
          <p:nvPr>
            <p:ph type="title"/>
          </p:nvPr>
        </p:nvSpPr>
        <p:spPr/>
        <p:txBody>
          <a:bodyPr/>
          <a:lstStyle/>
          <a:p>
            <a:r>
              <a:rPr kumimoji="1" lang="en-US" altLang="ja-JP" dirty="0"/>
              <a:t>Simulation model for BCI case</a:t>
            </a:r>
            <a:br>
              <a:rPr kumimoji="1" lang="en-US" altLang="ja-JP" dirty="0"/>
            </a:br>
            <a:r>
              <a:rPr kumimoji="1" lang="en-US" altLang="ja-JP" dirty="0"/>
              <a:t> (Forward antenna direction)</a:t>
            </a:r>
            <a:endParaRPr kumimoji="1" lang="ja-JP" altLang="en-US"/>
          </a:p>
        </p:txBody>
      </p:sp>
      <p:sp>
        <p:nvSpPr>
          <p:cNvPr id="6" name="スライド番号プレースホルダー 5">
            <a:extLst>
              <a:ext uri="{FF2B5EF4-FFF2-40B4-BE49-F238E27FC236}">
                <a16:creationId xmlns:a16="http://schemas.microsoft.com/office/drawing/2014/main" id="{519FA581-CC78-2555-03DD-0E8831A12D2E}"/>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7</a:t>
            </a:fld>
            <a:endParaRPr lang="en-US" altLang="ja-JP"/>
          </a:p>
        </p:txBody>
      </p:sp>
      <p:pic>
        <p:nvPicPr>
          <p:cNvPr id="13" name="図 12">
            <a:extLst>
              <a:ext uri="{FF2B5EF4-FFF2-40B4-BE49-F238E27FC236}">
                <a16:creationId xmlns:a16="http://schemas.microsoft.com/office/drawing/2014/main" id="{20418CF5-8ADB-44C1-F215-FCCAA043CF32}"/>
              </a:ext>
            </a:extLst>
          </p:cNvPr>
          <p:cNvPicPr>
            <a:picLocks noChangeAspect="1"/>
          </p:cNvPicPr>
          <p:nvPr/>
        </p:nvPicPr>
        <p:blipFill>
          <a:blip r:embed="rId2"/>
          <a:stretch>
            <a:fillRect/>
          </a:stretch>
        </p:blipFill>
        <p:spPr>
          <a:xfrm>
            <a:off x="1020302" y="1916832"/>
            <a:ext cx="2327562" cy="2091617"/>
          </a:xfrm>
          <a:prstGeom prst="rect">
            <a:avLst/>
          </a:prstGeom>
        </p:spPr>
      </p:pic>
      <p:pic>
        <p:nvPicPr>
          <p:cNvPr id="14" name="図 13" descr="グリーン, 帽子, 立つ, カラフル が含まれている画像&#10;&#10;自動的に生成された説明">
            <a:extLst>
              <a:ext uri="{FF2B5EF4-FFF2-40B4-BE49-F238E27FC236}">
                <a16:creationId xmlns:a16="http://schemas.microsoft.com/office/drawing/2014/main" id="{5EFDCEA8-0FF2-6EB8-C19C-4B1F4055C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516" y="4097288"/>
            <a:ext cx="2244181" cy="2262945"/>
          </a:xfrm>
          <a:prstGeom prst="rect">
            <a:avLst/>
          </a:prstGeom>
        </p:spPr>
      </p:pic>
      <p:pic>
        <p:nvPicPr>
          <p:cNvPr id="15" name="図 14">
            <a:extLst>
              <a:ext uri="{FF2B5EF4-FFF2-40B4-BE49-F238E27FC236}">
                <a16:creationId xmlns:a16="http://schemas.microsoft.com/office/drawing/2014/main" id="{F0A030C5-BACC-70A8-F597-6C3B969C29C0}"/>
              </a:ext>
            </a:extLst>
          </p:cNvPr>
          <p:cNvPicPr>
            <a:picLocks noChangeAspect="1"/>
          </p:cNvPicPr>
          <p:nvPr/>
        </p:nvPicPr>
        <p:blipFill>
          <a:blip r:embed="rId4"/>
          <a:stretch>
            <a:fillRect/>
          </a:stretch>
        </p:blipFill>
        <p:spPr>
          <a:xfrm>
            <a:off x="3719168" y="2530208"/>
            <a:ext cx="5031938" cy="2352375"/>
          </a:xfrm>
          <a:prstGeom prst="rect">
            <a:avLst/>
          </a:prstGeom>
        </p:spPr>
      </p:pic>
      <p:sp>
        <p:nvSpPr>
          <p:cNvPr id="3" name="日付プレースホルダー 3">
            <a:extLst>
              <a:ext uri="{FF2B5EF4-FFF2-40B4-BE49-F238E27FC236}">
                <a16:creationId xmlns:a16="http://schemas.microsoft.com/office/drawing/2014/main" id="{D690BAA9-1097-C2A9-4D3D-78F0AAD1E1CE}"/>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3932039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82B96E-50E2-0857-637C-233ECFE010DA}"/>
              </a:ext>
            </a:extLst>
          </p:cNvPr>
          <p:cNvSpPr>
            <a:spLocks noGrp="1"/>
          </p:cNvSpPr>
          <p:nvPr>
            <p:ph type="title"/>
          </p:nvPr>
        </p:nvSpPr>
        <p:spPr/>
        <p:txBody>
          <a:bodyPr/>
          <a:lstStyle/>
          <a:p>
            <a:r>
              <a:rPr kumimoji="1" lang="en-US" altLang="ja-JP" dirty="0"/>
              <a:t>Simulation setup (Human head model)</a:t>
            </a:r>
            <a:endParaRPr kumimoji="1" lang="ja-JP" altLang="en-US"/>
          </a:p>
        </p:txBody>
      </p:sp>
      <p:sp>
        <p:nvSpPr>
          <p:cNvPr id="6" name="スライド番号プレースホルダー 5">
            <a:extLst>
              <a:ext uri="{FF2B5EF4-FFF2-40B4-BE49-F238E27FC236}">
                <a16:creationId xmlns:a16="http://schemas.microsoft.com/office/drawing/2014/main" id="{AF0FD11F-D32A-EB17-1B12-158AD9ABD20F}"/>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8</a:t>
            </a:fld>
            <a:endParaRPr lang="en-US" altLang="ja-JP"/>
          </a:p>
        </p:txBody>
      </p:sp>
      <p:pic>
        <p:nvPicPr>
          <p:cNvPr id="7" name="図 6" descr="マップ&#10;&#10;自動的に生成された説明">
            <a:extLst>
              <a:ext uri="{FF2B5EF4-FFF2-40B4-BE49-F238E27FC236}">
                <a16:creationId xmlns:a16="http://schemas.microsoft.com/office/drawing/2014/main" id="{8399AB30-BF62-0558-4DE6-05E544B828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2193242"/>
            <a:ext cx="4190999" cy="3306621"/>
          </a:xfrm>
          <a:prstGeom prst="rect">
            <a:avLst/>
          </a:prstGeom>
        </p:spPr>
      </p:pic>
      <p:pic>
        <p:nvPicPr>
          <p:cNvPr id="8" name="図 7" descr="人の顔の絵&#10;&#10;低い精度で自動的に生成された説明">
            <a:extLst>
              <a:ext uri="{FF2B5EF4-FFF2-40B4-BE49-F238E27FC236}">
                <a16:creationId xmlns:a16="http://schemas.microsoft.com/office/drawing/2014/main" id="{5592F9F9-4791-F8A2-0B0C-55E6C62E0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603" y="2132855"/>
            <a:ext cx="3960440" cy="3427394"/>
          </a:xfrm>
          <a:prstGeom prst="rect">
            <a:avLst/>
          </a:prstGeom>
        </p:spPr>
      </p:pic>
      <p:sp>
        <p:nvSpPr>
          <p:cNvPr id="3" name="日付プレースホルダー 3">
            <a:extLst>
              <a:ext uri="{FF2B5EF4-FFF2-40B4-BE49-F238E27FC236}">
                <a16:creationId xmlns:a16="http://schemas.microsoft.com/office/drawing/2014/main" id="{C61A39DB-1832-0053-B014-7996DEA12FAC}"/>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3934237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836A38-2F9A-0183-A7F8-31C6B5F38E9B}"/>
              </a:ext>
            </a:extLst>
          </p:cNvPr>
          <p:cNvSpPr>
            <a:spLocks noGrp="1"/>
          </p:cNvSpPr>
          <p:nvPr>
            <p:ph type="title"/>
          </p:nvPr>
        </p:nvSpPr>
        <p:spPr/>
        <p:txBody>
          <a:bodyPr/>
          <a:lstStyle/>
          <a:p>
            <a:r>
              <a:rPr kumimoji="1" lang="en-US" altLang="ja-JP" dirty="0"/>
              <a:t>Path loss characteristics (Sensor #10)</a:t>
            </a:r>
            <a:endParaRPr kumimoji="1" lang="ja-JP" altLang="en-US"/>
          </a:p>
        </p:txBody>
      </p:sp>
      <p:sp>
        <p:nvSpPr>
          <p:cNvPr id="6" name="スライド番号プレースホルダー 5">
            <a:extLst>
              <a:ext uri="{FF2B5EF4-FFF2-40B4-BE49-F238E27FC236}">
                <a16:creationId xmlns:a16="http://schemas.microsoft.com/office/drawing/2014/main" id="{1AE832A0-DA14-12FD-03B2-243325A4DCD4}"/>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9</a:t>
            </a:fld>
            <a:endParaRPr lang="en-US" altLang="ja-JP"/>
          </a:p>
        </p:txBody>
      </p:sp>
      <p:pic>
        <p:nvPicPr>
          <p:cNvPr id="3" name="図 2">
            <a:extLst>
              <a:ext uri="{FF2B5EF4-FFF2-40B4-BE49-F238E27FC236}">
                <a16:creationId xmlns:a16="http://schemas.microsoft.com/office/drawing/2014/main" id="{C001F38F-EEAF-FE31-3968-55C665FDDB10}"/>
              </a:ext>
            </a:extLst>
          </p:cNvPr>
          <p:cNvPicPr>
            <a:picLocks noChangeAspect="1"/>
          </p:cNvPicPr>
          <p:nvPr/>
        </p:nvPicPr>
        <p:blipFill>
          <a:blip r:embed="rId2"/>
          <a:stretch>
            <a:fillRect/>
          </a:stretch>
        </p:blipFill>
        <p:spPr>
          <a:xfrm>
            <a:off x="46445" y="2276872"/>
            <a:ext cx="8807282" cy="3378135"/>
          </a:xfrm>
          <a:prstGeom prst="rect">
            <a:avLst/>
          </a:prstGeom>
        </p:spPr>
      </p:pic>
      <p:sp>
        <p:nvSpPr>
          <p:cNvPr id="7" name="日付プレースホルダー 1">
            <a:extLst>
              <a:ext uri="{FF2B5EF4-FFF2-40B4-BE49-F238E27FC236}">
                <a16:creationId xmlns:a16="http://schemas.microsoft.com/office/drawing/2014/main" id="{DEDF0F90-4E38-99D4-688F-63983F8F3024}"/>
              </a:ext>
            </a:extLst>
          </p:cNvPr>
          <p:cNvSpPr>
            <a:spLocks noGrp="1"/>
          </p:cNvSpPr>
          <p:nvPr>
            <p:ph type="dt" sz="half" idx="10"/>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2490652508"/>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1849</TotalTime>
  <Words>1697</Words>
  <Application>Microsoft Macintosh PowerPoint</Application>
  <PresentationFormat>画面に合わせる (4:3)</PresentationFormat>
  <Paragraphs>511</Paragraphs>
  <Slides>43</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43</vt:i4>
      </vt:variant>
    </vt:vector>
  </HeadingPairs>
  <TitlesOfParts>
    <vt:vector size="49" baseType="lpstr">
      <vt:lpstr>Arial</vt:lpstr>
      <vt:lpstr>Calibri</vt:lpstr>
      <vt:lpstr>Cambria Math</vt:lpstr>
      <vt:lpstr>Times New Roman</vt:lpstr>
      <vt:lpstr>Wingdings</vt:lpstr>
      <vt:lpstr>Office テーマ</vt:lpstr>
      <vt:lpstr>PowerPoint プレゼンテーション</vt:lpstr>
      <vt:lpstr>PowerPoint プレゼンテーション</vt:lpstr>
      <vt:lpstr>UWB communication applications</vt:lpstr>
      <vt:lpstr>UWB antenna at 3.1 - 10.6 GHz band</vt:lpstr>
      <vt:lpstr>Simulation model</vt:lpstr>
      <vt:lpstr>Dielectric constants of human model</vt:lpstr>
      <vt:lpstr>Simulation model for BCI case  (Forward antenna direction)</vt:lpstr>
      <vt:lpstr>Simulation setup (Human head model)</vt:lpstr>
      <vt:lpstr>Path loss characteristics (Sensor #10)</vt:lpstr>
      <vt:lpstr>Path loss characteristics (Sensor #22)</vt:lpstr>
      <vt:lpstr>Distance characteristics (Human head, BCI)</vt:lpstr>
      <vt:lpstr>Log-normal distribution  (Human head, BCI)</vt:lpstr>
      <vt:lpstr>Power delay profile (Human head, BCI)</vt:lpstr>
      <vt:lpstr>Simulation model (On-body model)</vt:lpstr>
      <vt:lpstr>Path loss characteristics (Sensor #7)</vt:lpstr>
      <vt:lpstr>Path loss characteristics (Sensor #18) </vt:lpstr>
      <vt:lpstr>Path loss characteristics (Sensor #28) </vt:lpstr>
      <vt:lpstr>Distance characteristics (Arm, BCI)</vt:lpstr>
      <vt:lpstr>Log-normal distribution  (Front torso, BCI)</vt:lpstr>
      <vt:lpstr>Power delay profile (Front torso, BCI)</vt:lpstr>
      <vt:lpstr>Simulation model (Off-body model)</vt:lpstr>
      <vt:lpstr>Path loss characteristics (Sensor #29)</vt:lpstr>
      <vt:lpstr>Path loss characteristics (Sensor #78)</vt:lpstr>
      <vt:lpstr>Distance characteristics (Off-body, BCI)</vt:lpstr>
      <vt:lpstr>Log-normal distribution  (Off-body, BCI)</vt:lpstr>
      <vt:lpstr>Simulation model for BMI case  (Forward antenna direction)</vt:lpstr>
      <vt:lpstr>Path loss characteristics (Sensor #10)</vt:lpstr>
      <vt:lpstr>Path loss characteristics (Sensor #22)</vt:lpstr>
      <vt:lpstr>Distance characteristics (Human head, BMI)</vt:lpstr>
      <vt:lpstr>Log-normal distribution  (Human head, BMI)</vt:lpstr>
      <vt:lpstr>Power delay profile (Human head, BMI)</vt:lpstr>
      <vt:lpstr>Simulation model (On-body model, BMI)</vt:lpstr>
      <vt:lpstr>Path loss characteristics (Sensor #7)</vt:lpstr>
      <vt:lpstr>Path loss characteristics (Sensor #18) </vt:lpstr>
      <vt:lpstr>Path loss characteristics (Sensor #28) </vt:lpstr>
      <vt:lpstr>Distance characteristics (Arm, BMI)</vt:lpstr>
      <vt:lpstr>Log-normal distribution  (Front torso, BMI)</vt:lpstr>
      <vt:lpstr>Power delay profile (Front torso, BMI)</vt:lpstr>
      <vt:lpstr>Simulation model for BCI case  (Sideways antenna direction)</vt:lpstr>
      <vt:lpstr>Simulation model for BMI case  (Sideways antenna direction)</vt:lpstr>
      <vt:lpstr>Summary of channel parameters</vt:lpstr>
      <vt:lpstr>Summary and future works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安在　大祐</dc:creator>
  <cp:keywords/>
  <dc:description>&lt;doc#&gt;</dc:description>
  <cp:lastModifiedBy>Daisuke</cp:lastModifiedBy>
  <cp:revision>297</cp:revision>
  <cp:lastPrinted>1998-02-10T13:28:06Z</cp:lastPrinted>
  <dcterms:created xsi:type="dcterms:W3CDTF">2022-07-12T12:04:50Z</dcterms:created>
  <dcterms:modified xsi:type="dcterms:W3CDTF">2023-01-17T15:38:28Z</dcterms:modified>
</cp:coreProperties>
</file>