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handoutMasterIdLst>
    <p:handoutMasterId r:id="rId24"/>
  </p:handoutMasterIdLst>
  <p:sldIdLst>
    <p:sldId id="290" r:id="rId2"/>
    <p:sldId id="258" r:id="rId3"/>
    <p:sldId id="261" r:id="rId4"/>
    <p:sldId id="270" r:id="rId5"/>
    <p:sldId id="271" r:id="rId6"/>
    <p:sldId id="291" r:id="rId7"/>
    <p:sldId id="273" r:id="rId8"/>
    <p:sldId id="322" r:id="rId9"/>
    <p:sldId id="312" r:id="rId10"/>
    <p:sldId id="314" r:id="rId11"/>
    <p:sldId id="315" r:id="rId12"/>
    <p:sldId id="321" r:id="rId13"/>
    <p:sldId id="316" r:id="rId14"/>
    <p:sldId id="317" r:id="rId15"/>
    <p:sldId id="318" r:id="rId16"/>
    <p:sldId id="319" r:id="rId17"/>
    <p:sldId id="320" r:id="rId18"/>
    <p:sldId id="323" r:id="rId19"/>
    <p:sldId id="324" r:id="rId20"/>
    <p:sldId id="325" r:id="rId21"/>
    <p:sldId id="269" r:id="rId22"/>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3480"/>
    <p:restoredTop sz="96327"/>
  </p:normalViewPr>
  <p:slideViewPr>
    <p:cSldViewPr>
      <p:cViewPr varScale="1">
        <p:scale>
          <a:sx n="129" d="100"/>
          <a:sy n="129" d="100"/>
        </p:scale>
        <p:origin x="1840" y="200"/>
      </p:cViewPr>
      <p:guideLst>
        <p:guide orient="horz" pos="2160"/>
        <p:guide pos="2880"/>
      </p:guideLst>
    </p:cSldViewPr>
  </p:slideViewPr>
  <p:notesTextViewPr>
    <p:cViewPr>
      <p:scale>
        <a:sx n="1" d="1"/>
        <a:sy n="1" d="1"/>
      </p:scale>
      <p:origin x="0" y="0"/>
    </p:cViewPr>
  </p:notesTextViewPr>
  <p:notesViewPr>
    <p:cSldViewPr>
      <p:cViewPr varScale="1">
        <p:scale>
          <a:sx n="95" d="100"/>
          <a:sy n="95" d="100"/>
        </p:scale>
        <p:origin x="381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37AD1A-D362-AE7F-51D6-68F343BA6D27}"/>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7965E5F0-C98D-CAF3-F4EC-7764679534B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F166FDF-B105-13BD-E9D3-DB8E5BB4899B}"/>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7935CA8E-98FE-315D-05C1-C5964E618470}"/>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56AB6426-B4A6-244D-890C-9BE3EEBEA320}" type="slidenum">
              <a:rPr lang="en-US" altLang="ja-JP"/>
              <a:pPr/>
              <a:t>‹#›</a:t>
            </a:fld>
            <a:endParaRPr lang="en-US" altLang="ja-JP"/>
          </a:p>
        </p:txBody>
      </p:sp>
      <p:sp>
        <p:nvSpPr>
          <p:cNvPr id="3078" name="Line 6">
            <a:extLst>
              <a:ext uri="{FF2B5EF4-FFF2-40B4-BE49-F238E27FC236}">
                <a16:creationId xmlns:a16="http://schemas.microsoft.com/office/drawing/2014/main" id="{A3CBA14C-F199-E53A-7782-84F4FA0786B2}"/>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35390C0-A8D6-226F-05C7-98B3DE54072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E32BB555-3A33-82A4-0C80-B0509EBE4E9E}"/>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45F660-F1C0-AB1D-A518-F371EAA90584}"/>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E5B090D5-9843-02DC-A738-31C685D4924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7326A941-8EC4-72A6-262A-5EC61D2A40C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0B97B6-66BC-6D45-972A-5C432E23E96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310DB24B-0A59-D8D1-0731-A838287ECE96}"/>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70D3CF44-B1D2-7782-3EED-8A6BB50A1D7D}"/>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34C5E9A7-37E8-E54F-923F-E7373E592FEF}" type="slidenum">
              <a:rPr lang="en-US" altLang="ja-JP"/>
              <a:pPr/>
              <a:t>‹#›</a:t>
            </a:fld>
            <a:endParaRPr lang="en-US" altLang="ja-JP"/>
          </a:p>
        </p:txBody>
      </p:sp>
      <p:sp>
        <p:nvSpPr>
          <p:cNvPr id="2056" name="Rectangle 8">
            <a:extLst>
              <a:ext uri="{FF2B5EF4-FFF2-40B4-BE49-F238E27FC236}">
                <a16:creationId xmlns:a16="http://schemas.microsoft.com/office/drawing/2014/main" id="{6BD7FA78-2D4F-BCCB-00A5-64630049632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C02E400F-6830-7506-641C-4410A098375F}"/>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BD99A87B-EE58-CC70-AED9-5E983458B869}"/>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E15EB-24A1-7BD9-8007-97C0F1B4033D}"/>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AA1A8B4-24FB-3224-C94D-5B0DEAE74A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7" name="日付プレースホルダー 6">
            <a:extLst>
              <a:ext uri="{FF2B5EF4-FFF2-40B4-BE49-F238E27FC236}">
                <a16:creationId xmlns:a16="http://schemas.microsoft.com/office/drawing/2014/main" id="{4E713DBF-33F4-D0FB-F20B-E16446F200A6}"/>
              </a:ext>
            </a:extLst>
          </p:cNvPr>
          <p:cNvSpPr>
            <a:spLocks noGrp="1"/>
          </p:cNvSpPr>
          <p:nvPr>
            <p:ph type="dt" sz="half" idx="10"/>
          </p:nvPr>
        </p:nvSpPr>
        <p:spPr/>
        <p:txBody>
          <a:bodyPr/>
          <a:lstStyle/>
          <a:p>
            <a:r>
              <a:rPr lang="en-US" altLang="ja-JP" dirty="0"/>
              <a:t>November 2022</a:t>
            </a:r>
          </a:p>
        </p:txBody>
      </p:sp>
      <p:sp>
        <p:nvSpPr>
          <p:cNvPr id="8" name="フッター プレースホルダー 7">
            <a:extLst>
              <a:ext uri="{FF2B5EF4-FFF2-40B4-BE49-F238E27FC236}">
                <a16:creationId xmlns:a16="http://schemas.microsoft.com/office/drawing/2014/main" id="{9979C5E3-5166-488D-E1B7-A2BF7843E2F5}"/>
              </a:ext>
            </a:extLst>
          </p:cNvPr>
          <p:cNvSpPr>
            <a:spLocks noGrp="1"/>
          </p:cNvSpPr>
          <p:nvPr>
            <p:ph type="ftr" sz="quarter" idx="11"/>
          </p:nvPr>
        </p:nvSpPr>
        <p:spPr>
          <a:xfrm>
            <a:off x="5486400" y="6475413"/>
            <a:ext cx="3124200" cy="184666"/>
          </a:xfrm>
        </p:spPr>
        <p:txBody>
          <a:bodyPr/>
          <a:lstStyle/>
          <a:p>
            <a:r>
              <a:rPr lang="en-US" altLang="ja-JP" dirty="0"/>
              <a:t>Daisuke Anzai (Nagoya Institute of Technology)</a:t>
            </a:r>
          </a:p>
        </p:txBody>
      </p:sp>
      <p:sp>
        <p:nvSpPr>
          <p:cNvPr id="9" name="スライド番号プレースホルダー 8">
            <a:extLst>
              <a:ext uri="{FF2B5EF4-FFF2-40B4-BE49-F238E27FC236}">
                <a16:creationId xmlns:a16="http://schemas.microsoft.com/office/drawing/2014/main" id="{9CBF8279-B6BC-CF35-5A50-7802A7E8C073}"/>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306292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CF9ED-6548-B397-C872-E69AE1FF7F8A}"/>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4B930-ECD3-951D-E35C-0236D7A04A3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B5DCFB1-C46C-ABF5-4AAB-1466BD13B42A}"/>
              </a:ext>
            </a:extLst>
          </p:cNvPr>
          <p:cNvSpPr>
            <a:spLocks noGrp="1"/>
          </p:cNvSpPr>
          <p:nvPr>
            <p:ph type="dt" sz="half" idx="10"/>
          </p:nvPr>
        </p:nvSpPr>
        <p:spPr/>
        <p:txBody>
          <a:bodyPr/>
          <a:lstStyle>
            <a:lvl1pPr>
              <a:defRPr/>
            </a:lvl1pPr>
          </a:lstStyle>
          <a:p>
            <a:r>
              <a:rPr lang="en-US" altLang="ja-JP" dirty="0"/>
              <a:t>November 2022</a:t>
            </a:r>
          </a:p>
        </p:txBody>
      </p:sp>
      <p:sp>
        <p:nvSpPr>
          <p:cNvPr id="5" name="フッター プレースホルダー 4">
            <a:extLst>
              <a:ext uri="{FF2B5EF4-FFF2-40B4-BE49-F238E27FC236}">
                <a16:creationId xmlns:a16="http://schemas.microsoft.com/office/drawing/2014/main" id="{7780286D-DABB-14A7-A2D9-B7BB90B1E29D}"/>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6" name="スライド番号プレースホルダー 5">
            <a:extLst>
              <a:ext uri="{FF2B5EF4-FFF2-40B4-BE49-F238E27FC236}">
                <a16:creationId xmlns:a16="http://schemas.microsoft.com/office/drawing/2014/main" id="{C87B98A3-B1B0-49D4-F1A1-607AEC10AD8B}"/>
              </a:ext>
            </a:extLst>
          </p:cNvPr>
          <p:cNvSpPr>
            <a:spLocks noGrp="1"/>
          </p:cNvSpPr>
          <p:nvPr>
            <p:ph type="sldNum" sz="quarter" idx="12"/>
          </p:nvPr>
        </p:nvSpPr>
        <p:spPr/>
        <p:txBody>
          <a:bodyPr/>
          <a:lstStyle>
            <a:lvl1pPr>
              <a:defRPr/>
            </a:lvl1pPr>
          </a:lstStyle>
          <a:p>
            <a:r>
              <a:rPr lang="en-US" altLang="ja-JP"/>
              <a:t>Slide </a:t>
            </a:r>
            <a:fld id="{626D58F8-19DC-9744-869B-90BE1FA23FFF}" type="slidenum">
              <a:rPr lang="en-US" altLang="ja-JP"/>
              <a:pPr/>
              <a:t>‹#›</a:t>
            </a:fld>
            <a:endParaRPr lang="en-US" altLang="ja-JP"/>
          </a:p>
        </p:txBody>
      </p:sp>
    </p:spTree>
    <p:extLst>
      <p:ext uri="{BB962C8B-B14F-4D97-AF65-F5344CB8AC3E}">
        <p14:creationId xmlns:p14="http://schemas.microsoft.com/office/powerpoint/2010/main" val="31190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6CAF8-8337-AFCD-EF46-CD2BB3FC5B7D}"/>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E39B09-213B-FB91-286F-16FEB696E847}"/>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C6C5CDD-6F8B-5F89-40F5-7D6B7685CBE4}"/>
              </a:ext>
            </a:extLst>
          </p:cNvPr>
          <p:cNvSpPr>
            <a:spLocks noGrp="1"/>
          </p:cNvSpPr>
          <p:nvPr>
            <p:ph type="dt" sz="half" idx="10"/>
          </p:nvPr>
        </p:nvSpPr>
        <p:spPr/>
        <p:txBody>
          <a:bodyPr/>
          <a:lstStyle>
            <a:lvl1pPr>
              <a:defRPr/>
            </a:lvl1pPr>
          </a:lstStyle>
          <a:p>
            <a:r>
              <a:rPr lang="en-US" altLang="ja-JP" dirty="0"/>
              <a:t>November 2022</a:t>
            </a:r>
          </a:p>
        </p:txBody>
      </p:sp>
      <p:sp>
        <p:nvSpPr>
          <p:cNvPr id="5" name="フッター プレースホルダー 4">
            <a:extLst>
              <a:ext uri="{FF2B5EF4-FFF2-40B4-BE49-F238E27FC236}">
                <a16:creationId xmlns:a16="http://schemas.microsoft.com/office/drawing/2014/main" id="{A8BC68AB-677D-E0C7-8FD0-D74E73160668}"/>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6" name="スライド番号プレースホルダー 5">
            <a:extLst>
              <a:ext uri="{FF2B5EF4-FFF2-40B4-BE49-F238E27FC236}">
                <a16:creationId xmlns:a16="http://schemas.microsoft.com/office/drawing/2014/main" id="{28DBBA4E-38DB-48C7-DECF-A970F8B1F77C}"/>
              </a:ext>
            </a:extLst>
          </p:cNvPr>
          <p:cNvSpPr>
            <a:spLocks noGrp="1"/>
          </p:cNvSpPr>
          <p:nvPr>
            <p:ph type="sldNum" sz="quarter" idx="12"/>
          </p:nvPr>
        </p:nvSpPr>
        <p:spPr/>
        <p:txBody>
          <a:bodyPr/>
          <a:lstStyle>
            <a:lvl1pPr>
              <a:defRPr/>
            </a:lvl1pPr>
          </a:lstStyle>
          <a:p>
            <a:r>
              <a:rPr lang="en-US" altLang="ja-JP"/>
              <a:t>Slide </a:t>
            </a:r>
            <a:fld id="{6120C5D7-7E10-5F4C-8FE3-CE87BC945102}" type="slidenum">
              <a:rPr lang="en-US" altLang="ja-JP"/>
              <a:pPr/>
              <a:t>‹#›</a:t>
            </a:fld>
            <a:endParaRPr lang="en-US" altLang="ja-JP"/>
          </a:p>
        </p:txBody>
      </p:sp>
    </p:spTree>
    <p:extLst>
      <p:ext uri="{BB962C8B-B14F-4D97-AF65-F5344CB8AC3E}">
        <p14:creationId xmlns:p14="http://schemas.microsoft.com/office/powerpoint/2010/main" val="16204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2B97FCA-3B70-DC36-6500-E7DBE9B27408}"/>
              </a:ext>
            </a:extLst>
          </p:cNvPr>
          <p:cNvSpPr>
            <a:spLocks noGrp="1"/>
          </p:cNvSpPr>
          <p:nvPr>
            <p:ph type="dt" sz="half" idx="10"/>
          </p:nvPr>
        </p:nvSpPr>
        <p:spPr/>
        <p:txBody>
          <a:bodyPr/>
          <a:lstStyle>
            <a:lvl1pPr>
              <a:defRPr/>
            </a:lvl1pPr>
          </a:lstStyle>
          <a:p>
            <a:r>
              <a:rPr lang="en-US" altLang="ja-JP" dirty="0"/>
              <a:t>November 2022</a:t>
            </a:r>
          </a:p>
        </p:txBody>
      </p:sp>
      <p:sp>
        <p:nvSpPr>
          <p:cNvPr id="5" name="フッター プレースホルダー 4">
            <a:extLst>
              <a:ext uri="{FF2B5EF4-FFF2-40B4-BE49-F238E27FC236}">
                <a16:creationId xmlns:a16="http://schemas.microsoft.com/office/drawing/2014/main" id="{2273C8E8-4679-3DBB-AEA7-701A9172DB9C}"/>
              </a:ext>
            </a:extLst>
          </p:cNvPr>
          <p:cNvSpPr>
            <a:spLocks noGrp="1"/>
          </p:cNvSpPr>
          <p:nvPr>
            <p:ph type="ftr" sz="quarter" idx="11"/>
          </p:nvPr>
        </p:nvSpPr>
        <p:spPr>
          <a:xfrm>
            <a:off x="5486400" y="6475413"/>
            <a:ext cx="3124200" cy="184666"/>
          </a:xfrm>
        </p:spPr>
        <p:txBody>
          <a:bodyPr/>
          <a:lstStyle>
            <a:lvl1pPr>
              <a:defRPr/>
            </a:lvl1pPr>
          </a:lstStyle>
          <a:p>
            <a:r>
              <a:rPr lang="en-US" altLang="ja-JP" dirty="0"/>
              <a:t>Daisuke Anzai (Nagoya Institute of Technology)</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p:txBody>
          <a:bodyPr/>
          <a:lstStyle>
            <a:lvl1pPr>
              <a:defRPr/>
            </a:lvl1pPr>
          </a:lstStyle>
          <a:p>
            <a:r>
              <a:rPr lang="en-US" altLang="ja-JP"/>
              <a:t>Slide </a:t>
            </a:r>
            <a:fld id="{1B8858A5-62B6-9F48-B9FB-F96DB222C215}" type="slidenum">
              <a:rPr lang="en-US" altLang="ja-JP"/>
              <a:pPr/>
              <a:t>‹#›</a:t>
            </a:fld>
            <a:endParaRPr lang="en-US" altLang="ja-JP"/>
          </a:p>
        </p:txBody>
      </p:sp>
    </p:spTree>
    <p:extLst>
      <p:ext uri="{BB962C8B-B14F-4D97-AF65-F5344CB8AC3E}">
        <p14:creationId xmlns:p14="http://schemas.microsoft.com/office/powerpoint/2010/main" val="348188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0F56F-32C8-61C0-D64F-504296F9ABAB}"/>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E9DDCCC-A841-E1AF-133A-921960269F5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20676EF2-F975-7FB1-2236-D86BF9CFD1D9}"/>
              </a:ext>
            </a:extLst>
          </p:cNvPr>
          <p:cNvSpPr>
            <a:spLocks noGrp="1"/>
          </p:cNvSpPr>
          <p:nvPr>
            <p:ph type="dt" sz="half" idx="10"/>
          </p:nvPr>
        </p:nvSpPr>
        <p:spPr/>
        <p:txBody>
          <a:bodyPr/>
          <a:lstStyle>
            <a:lvl1pPr>
              <a:defRPr/>
            </a:lvl1pPr>
          </a:lstStyle>
          <a:p>
            <a:r>
              <a:rPr lang="en-US" altLang="ja-JP" dirty="0"/>
              <a:t>November 2022</a:t>
            </a:r>
          </a:p>
        </p:txBody>
      </p:sp>
      <p:sp>
        <p:nvSpPr>
          <p:cNvPr id="5" name="フッター プレースホルダー 4">
            <a:extLst>
              <a:ext uri="{FF2B5EF4-FFF2-40B4-BE49-F238E27FC236}">
                <a16:creationId xmlns:a16="http://schemas.microsoft.com/office/drawing/2014/main" id="{5B1D4133-377F-9F73-2C4F-A467B10F964C}"/>
              </a:ext>
            </a:extLst>
          </p:cNvPr>
          <p:cNvSpPr>
            <a:spLocks noGrp="1"/>
          </p:cNvSpPr>
          <p:nvPr>
            <p:ph type="ftr" sz="quarter" idx="11"/>
          </p:nvPr>
        </p:nvSpPr>
        <p:spPr/>
        <p:txBody>
          <a:bodyPr/>
          <a:lstStyle>
            <a:lvl1pPr>
              <a:defRPr/>
            </a:lvl1pPr>
          </a:lstStyle>
          <a:p>
            <a:r>
              <a:rPr lang="en-US" altLang="ja-JP" dirty="0"/>
              <a:t>Daisuke Anzai (Nagoya Institute of Technology)</a:t>
            </a:r>
          </a:p>
        </p:txBody>
      </p:sp>
      <p:sp>
        <p:nvSpPr>
          <p:cNvPr id="6" name="スライド番号プレースホルダー 5">
            <a:extLst>
              <a:ext uri="{FF2B5EF4-FFF2-40B4-BE49-F238E27FC236}">
                <a16:creationId xmlns:a16="http://schemas.microsoft.com/office/drawing/2014/main" id="{858D4876-024B-876A-A410-CE01158F83B5}"/>
              </a:ext>
            </a:extLst>
          </p:cNvPr>
          <p:cNvSpPr>
            <a:spLocks noGrp="1"/>
          </p:cNvSpPr>
          <p:nvPr>
            <p:ph type="sldNum" sz="quarter" idx="12"/>
          </p:nvPr>
        </p:nvSpPr>
        <p:spPr/>
        <p:txBody>
          <a:bodyPr/>
          <a:lstStyle>
            <a:lvl1pPr>
              <a:defRPr/>
            </a:lvl1pPr>
          </a:lstStyle>
          <a:p>
            <a:r>
              <a:rPr lang="en-US" altLang="ja-JP"/>
              <a:t>Slide </a:t>
            </a:r>
            <a:fld id="{BF0AAA10-A752-6745-88A6-C3D97DFD8AD7}" type="slidenum">
              <a:rPr lang="en-US" altLang="ja-JP"/>
              <a:pPr/>
              <a:t>‹#›</a:t>
            </a:fld>
            <a:endParaRPr lang="en-US" altLang="ja-JP"/>
          </a:p>
        </p:txBody>
      </p:sp>
    </p:spTree>
    <p:extLst>
      <p:ext uri="{BB962C8B-B14F-4D97-AF65-F5344CB8AC3E}">
        <p14:creationId xmlns:p14="http://schemas.microsoft.com/office/powerpoint/2010/main" val="30557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6184-65D7-76E1-694D-C1853C3519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B2ED0EB-2BFC-F3AD-19B6-787337780343}"/>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78C4EEB4-3BA9-7F8D-17E3-2F32F113DD1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167E80B4-B8A8-474A-F700-DA15F8289BB2}"/>
              </a:ext>
            </a:extLst>
          </p:cNvPr>
          <p:cNvSpPr>
            <a:spLocks noGrp="1"/>
          </p:cNvSpPr>
          <p:nvPr>
            <p:ph type="dt" sz="half" idx="10"/>
          </p:nvPr>
        </p:nvSpPr>
        <p:spPr/>
        <p:txBody>
          <a:bodyPr/>
          <a:lstStyle>
            <a:lvl1pPr>
              <a:defRPr/>
            </a:lvl1pPr>
          </a:lstStyle>
          <a:p>
            <a:r>
              <a:rPr lang="en-US" altLang="ja-JP" dirty="0"/>
              <a:t>November 2022</a:t>
            </a:r>
          </a:p>
        </p:txBody>
      </p:sp>
      <p:sp>
        <p:nvSpPr>
          <p:cNvPr id="6" name="フッター プレースホルダー 5">
            <a:extLst>
              <a:ext uri="{FF2B5EF4-FFF2-40B4-BE49-F238E27FC236}">
                <a16:creationId xmlns:a16="http://schemas.microsoft.com/office/drawing/2014/main" id="{EAC8CD79-1397-AAA6-656C-724A79B02875}"/>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7" name="スライド番号プレースホルダー 6">
            <a:extLst>
              <a:ext uri="{FF2B5EF4-FFF2-40B4-BE49-F238E27FC236}">
                <a16:creationId xmlns:a16="http://schemas.microsoft.com/office/drawing/2014/main" id="{45B6D8C8-4DA2-8407-12B4-5F545CF05F52}"/>
              </a:ext>
            </a:extLst>
          </p:cNvPr>
          <p:cNvSpPr>
            <a:spLocks noGrp="1"/>
          </p:cNvSpPr>
          <p:nvPr>
            <p:ph type="sldNum" sz="quarter" idx="12"/>
          </p:nvPr>
        </p:nvSpPr>
        <p:spPr/>
        <p:txBody>
          <a:bodyPr/>
          <a:lstStyle>
            <a:lvl1pPr>
              <a:defRPr/>
            </a:lvl1pPr>
          </a:lstStyle>
          <a:p>
            <a:r>
              <a:rPr lang="en-US" altLang="ja-JP"/>
              <a:t>Slide </a:t>
            </a:r>
            <a:fld id="{E6EAD9AA-365A-0646-B5D4-4E84495980E6}" type="slidenum">
              <a:rPr lang="en-US" altLang="ja-JP"/>
              <a:pPr/>
              <a:t>‹#›</a:t>
            </a:fld>
            <a:endParaRPr lang="en-US" altLang="ja-JP"/>
          </a:p>
        </p:txBody>
      </p:sp>
    </p:spTree>
    <p:extLst>
      <p:ext uri="{BB962C8B-B14F-4D97-AF65-F5344CB8AC3E}">
        <p14:creationId xmlns:p14="http://schemas.microsoft.com/office/powerpoint/2010/main" val="306228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CBACF-A5B1-0BFC-BD01-5DF151F4E688}"/>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95C6B99-C6DE-D951-768B-1116623233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D80E550-4DD4-1793-0279-ACB643C4B9CB}"/>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4CDAE46-75C5-FF5B-475E-0695843B71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10A4483-6174-F442-2CF9-3C0D3F18746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9D813CAB-1F80-E7D8-19CD-041DA4B79E13}"/>
              </a:ext>
            </a:extLst>
          </p:cNvPr>
          <p:cNvSpPr>
            <a:spLocks noGrp="1"/>
          </p:cNvSpPr>
          <p:nvPr>
            <p:ph type="dt" sz="half" idx="10"/>
          </p:nvPr>
        </p:nvSpPr>
        <p:spPr/>
        <p:txBody>
          <a:bodyPr/>
          <a:lstStyle>
            <a:lvl1pPr>
              <a:defRPr/>
            </a:lvl1pPr>
          </a:lstStyle>
          <a:p>
            <a:r>
              <a:rPr lang="en-US" altLang="ja-JP" dirty="0"/>
              <a:t>November 2022</a:t>
            </a:r>
          </a:p>
        </p:txBody>
      </p:sp>
      <p:sp>
        <p:nvSpPr>
          <p:cNvPr id="8" name="フッター プレースホルダー 7">
            <a:extLst>
              <a:ext uri="{FF2B5EF4-FFF2-40B4-BE49-F238E27FC236}">
                <a16:creationId xmlns:a16="http://schemas.microsoft.com/office/drawing/2014/main" id="{04EA43CF-C40E-D04C-F70C-E57DC529DE99}"/>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9" name="スライド番号プレースホルダー 8">
            <a:extLst>
              <a:ext uri="{FF2B5EF4-FFF2-40B4-BE49-F238E27FC236}">
                <a16:creationId xmlns:a16="http://schemas.microsoft.com/office/drawing/2014/main" id="{9651DFC8-940B-F1CD-DE0B-1C53AFBA4283}"/>
              </a:ext>
            </a:extLst>
          </p:cNvPr>
          <p:cNvSpPr>
            <a:spLocks noGrp="1"/>
          </p:cNvSpPr>
          <p:nvPr>
            <p:ph type="sldNum" sz="quarter" idx="12"/>
          </p:nvPr>
        </p:nvSpPr>
        <p:spPr/>
        <p:txBody>
          <a:bodyPr/>
          <a:lstStyle>
            <a:lvl1pPr>
              <a:defRPr/>
            </a:lvl1pPr>
          </a:lstStyle>
          <a:p>
            <a:r>
              <a:rPr lang="en-US" altLang="ja-JP"/>
              <a:t>Slide </a:t>
            </a:r>
            <a:fld id="{0CEE4C94-9204-204D-87CD-FC51A0AF40A7}" type="slidenum">
              <a:rPr lang="en-US" altLang="ja-JP"/>
              <a:pPr/>
              <a:t>‹#›</a:t>
            </a:fld>
            <a:endParaRPr lang="en-US" altLang="ja-JP"/>
          </a:p>
        </p:txBody>
      </p:sp>
    </p:spTree>
    <p:extLst>
      <p:ext uri="{BB962C8B-B14F-4D97-AF65-F5344CB8AC3E}">
        <p14:creationId xmlns:p14="http://schemas.microsoft.com/office/powerpoint/2010/main" val="258894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3542C-E0B8-BEFE-EB2A-C92BE7831ECE}"/>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D4A32E7D-8FC6-0636-3514-E98B79DAF052}"/>
              </a:ext>
            </a:extLst>
          </p:cNvPr>
          <p:cNvSpPr>
            <a:spLocks noGrp="1"/>
          </p:cNvSpPr>
          <p:nvPr>
            <p:ph type="dt" sz="half" idx="10"/>
          </p:nvPr>
        </p:nvSpPr>
        <p:spPr/>
        <p:txBody>
          <a:bodyPr/>
          <a:lstStyle>
            <a:lvl1pPr>
              <a:defRPr/>
            </a:lvl1pPr>
          </a:lstStyle>
          <a:p>
            <a:r>
              <a:rPr lang="en-US" altLang="ja-JP" dirty="0"/>
              <a:t>November 2022</a:t>
            </a:r>
          </a:p>
        </p:txBody>
      </p:sp>
      <p:sp>
        <p:nvSpPr>
          <p:cNvPr id="4" name="フッター プレースホルダー 3">
            <a:extLst>
              <a:ext uri="{FF2B5EF4-FFF2-40B4-BE49-F238E27FC236}">
                <a16:creationId xmlns:a16="http://schemas.microsoft.com/office/drawing/2014/main" id="{71922200-B278-4B93-3C80-4957FB26D98E}"/>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5" name="スライド番号プレースホルダー 4">
            <a:extLst>
              <a:ext uri="{FF2B5EF4-FFF2-40B4-BE49-F238E27FC236}">
                <a16:creationId xmlns:a16="http://schemas.microsoft.com/office/drawing/2014/main" id="{0098DD9E-7E80-DEF2-9ADE-5723C6F5C1EF}"/>
              </a:ext>
            </a:extLst>
          </p:cNvPr>
          <p:cNvSpPr>
            <a:spLocks noGrp="1"/>
          </p:cNvSpPr>
          <p:nvPr>
            <p:ph type="sldNum" sz="quarter" idx="12"/>
          </p:nvPr>
        </p:nvSpPr>
        <p:spPr/>
        <p:txBody>
          <a:bodyPr/>
          <a:lstStyle>
            <a:lvl1pPr>
              <a:defRPr/>
            </a:lvl1pPr>
          </a:lstStyle>
          <a:p>
            <a:r>
              <a:rPr lang="en-US" altLang="ja-JP"/>
              <a:t>Slide </a:t>
            </a:r>
            <a:fld id="{D66CA464-608E-6B48-8B3D-DF44CEE0F4C2}" type="slidenum">
              <a:rPr lang="en-US" altLang="ja-JP"/>
              <a:pPr/>
              <a:t>‹#›</a:t>
            </a:fld>
            <a:endParaRPr lang="en-US" altLang="ja-JP"/>
          </a:p>
        </p:txBody>
      </p:sp>
    </p:spTree>
    <p:extLst>
      <p:ext uri="{BB962C8B-B14F-4D97-AF65-F5344CB8AC3E}">
        <p14:creationId xmlns:p14="http://schemas.microsoft.com/office/powerpoint/2010/main" val="427117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FDA549E-1B40-2429-BB94-83C5628D8659}"/>
              </a:ext>
            </a:extLst>
          </p:cNvPr>
          <p:cNvSpPr>
            <a:spLocks noGrp="1"/>
          </p:cNvSpPr>
          <p:nvPr>
            <p:ph type="dt" sz="half" idx="10"/>
          </p:nvPr>
        </p:nvSpPr>
        <p:spPr>
          <a:xfrm>
            <a:off x="685800" y="378281"/>
            <a:ext cx="1600200" cy="215444"/>
          </a:xfrm>
        </p:spPr>
        <p:txBody>
          <a:bodyPr/>
          <a:lstStyle>
            <a:lvl1pPr>
              <a:defRPr/>
            </a:lvl1pPr>
          </a:lstStyle>
          <a:p>
            <a:r>
              <a:rPr lang="en-US" altLang="ja-JP" dirty="0"/>
              <a:t>November 2022</a:t>
            </a:r>
          </a:p>
        </p:txBody>
      </p:sp>
      <p:sp>
        <p:nvSpPr>
          <p:cNvPr id="3" name="フッター プレースホルダー 2">
            <a:extLst>
              <a:ext uri="{FF2B5EF4-FFF2-40B4-BE49-F238E27FC236}">
                <a16:creationId xmlns:a16="http://schemas.microsoft.com/office/drawing/2014/main" id="{B7EA7237-8CCB-663E-5A75-14AB87367097}"/>
              </a:ext>
            </a:extLst>
          </p:cNvPr>
          <p:cNvSpPr>
            <a:spLocks noGrp="1"/>
          </p:cNvSpPr>
          <p:nvPr>
            <p:ph type="ftr" sz="quarter" idx="11"/>
          </p:nvPr>
        </p:nvSpPr>
        <p:spPr>
          <a:xfrm>
            <a:off x="5486400" y="6475413"/>
            <a:ext cx="3124200" cy="184666"/>
          </a:xfrm>
        </p:spPr>
        <p:txBody>
          <a:bodyPr/>
          <a:lstStyle>
            <a:lvl1pPr>
              <a:defRPr/>
            </a:lvl1pPr>
          </a:lstStyle>
          <a:p>
            <a:r>
              <a:rPr lang="en-US" altLang="ja-JP"/>
              <a:t>Daisuke Anzai (Nagoya Institute of Technology)</a:t>
            </a:r>
            <a:endParaRPr lang="en-US" altLang="ja-JP" dirty="0"/>
          </a:p>
        </p:txBody>
      </p:sp>
      <p:sp>
        <p:nvSpPr>
          <p:cNvPr id="4" name="スライド番号プレースホルダー 3">
            <a:extLst>
              <a:ext uri="{FF2B5EF4-FFF2-40B4-BE49-F238E27FC236}">
                <a16:creationId xmlns:a16="http://schemas.microsoft.com/office/drawing/2014/main" id="{FA8D0C5B-2706-1126-DE3E-A4B3F87E2ED7}"/>
              </a:ext>
            </a:extLst>
          </p:cNvPr>
          <p:cNvSpPr>
            <a:spLocks noGrp="1"/>
          </p:cNvSpPr>
          <p:nvPr>
            <p:ph type="sldNum" sz="quarter" idx="12"/>
          </p:nvPr>
        </p:nvSpPr>
        <p:spPr/>
        <p:txBody>
          <a:bodyPr/>
          <a:lstStyle>
            <a:lvl1pPr>
              <a:defRPr/>
            </a:lvl1pPr>
          </a:lstStyle>
          <a:p>
            <a:r>
              <a:rPr lang="en-US" altLang="ja-JP"/>
              <a:t>Slide </a:t>
            </a:r>
            <a:fld id="{EDB5D0AB-EE2B-034D-961D-EB7B777B7924}" type="slidenum">
              <a:rPr lang="en-US" altLang="ja-JP"/>
              <a:pPr/>
              <a:t>‹#›</a:t>
            </a:fld>
            <a:endParaRPr lang="en-US" altLang="ja-JP"/>
          </a:p>
        </p:txBody>
      </p:sp>
    </p:spTree>
    <p:extLst>
      <p:ext uri="{BB962C8B-B14F-4D97-AF65-F5344CB8AC3E}">
        <p14:creationId xmlns:p14="http://schemas.microsoft.com/office/powerpoint/2010/main" val="19512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EABD9-9520-AE8A-CD54-C690DAAE101C}"/>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61303E6-3547-F929-2BF6-EA70DBF0F2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926D99D-4F75-254D-026A-F68E06DB2C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A84CC1FC-1407-5D29-AB19-F64AC41BB345}"/>
              </a:ext>
            </a:extLst>
          </p:cNvPr>
          <p:cNvSpPr>
            <a:spLocks noGrp="1"/>
          </p:cNvSpPr>
          <p:nvPr>
            <p:ph type="dt" sz="half" idx="10"/>
          </p:nvPr>
        </p:nvSpPr>
        <p:spPr/>
        <p:txBody>
          <a:bodyPr/>
          <a:lstStyle>
            <a:lvl1pPr>
              <a:defRPr/>
            </a:lvl1pPr>
          </a:lstStyle>
          <a:p>
            <a:r>
              <a:rPr lang="en-US" altLang="ja-JP" dirty="0"/>
              <a:t>November 2022</a:t>
            </a:r>
          </a:p>
        </p:txBody>
      </p:sp>
      <p:sp>
        <p:nvSpPr>
          <p:cNvPr id="6" name="フッター プレースホルダー 5">
            <a:extLst>
              <a:ext uri="{FF2B5EF4-FFF2-40B4-BE49-F238E27FC236}">
                <a16:creationId xmlns:a16="http://schemas.microsoft.com/office/drawing/2014/main" id="{FAD401D0-897D-E41C-4A01-0506161D2ABD}"/>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7" name="スライド番号プレースホルダー 6">
            <a:extLst>
              <a:ext uri="{FF2B5EF4-FFF2-40B4-BE49-F238E27FC236}">
                <a16:creationId xmlns:a16="http://schemas.microsoft.com/office/drawing/2014/main" id="{A3D87231-1143-F2C0-DE26-5C8F9A0C1A46}"/>
              </a:ext>
            </a:extLst>
          </p:cNvPr>
          <p:cNvSpPr>
            <a:spLocks noGrp="1"/>
          </p:cNvSpPr>
          <p:nvPr>
            <p:ph type="sldNum" sz="quarter" idx="12"/>
          </p:nvPr>
        </p:nvSpPr>
        <p:spPr/>
        <p:txBody>
          <a:bodyPr/>
          <a:lstStyle>
            <a:lvl1pPr>
              <a:defRPr/>
            </a:lvl1pPr>
          </a:lstStyle>
          <a:p>
            <a:r>
              <a:rPr lang="en-US" altLang="ja-JP"/>
              <a:t>Slide </a:t>
            </a:r>
            <a:fld id="{C5D0E9EB-DC50-874E-BA55-D8F000B50B4B}" type="slidenum">
              <a:rPr lang="en-US" altLang="ja-JP"/>
              <a:pPr/>
              <a:t>‹#›</a:t>
            </a:fld>
            <a:endParaRPr lang="en-US" altLang="ja-JP"/>
          </a:p>
        </p:txBody>
      </p:sp>
    </p:spTree>
    <p:extLst>
      <p:ext uri="{BB962C8B-B14F-4D97-AF65-F5344CB8AC3E}">
        <p14:creationId xmlns:p14="http://schemas.microsoft.com/office/powerpoint/2010/main" val="2920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68C93-24E7-D4F9-DC45-9720BF5C539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DCF5437-3384-325D-E554-70563C53E9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97C3687E-617A-E929-5429-EFD44D134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594E7EDD-09D2-3109-17D9-EBD1CA4BBA85}"/>
              </a:ext>
            </a:extLst>
          </p:cNvPr>
          <p:cNvSpPr>
            <a:spLocks noGrp="1"/>
          </p:cNvSpPr>
          <p:nvPr>
            <p:ph type="dt" sz="half" idx="10"/>
          </p:nvPr>
        </p:nvSpPr>
        <p:spPr/>
        <p:txBody>
          <a:bodyPr/>
          <a:lstStyle>
            <a:lvl1pPr>
              <a:defRPr/>
            </a:lvl1pPr>
          </a:lstStyle>
          <a:p>
            <a:r>
              <a:rPr lang="en-US" altLang="ja-JP" dirty="0"/>
              <a:t>November 2022</a:t>
            </a:r>
          </a:p>
        </p:txBody>
      </p:sp>
      <p:sp>
        <p:nvSpPr>
          <p:cNvPr id="6" name="フッター プレースホルダー 5">
            <a:extLst>
              <a:ext uri="{FF2B5EF4-FFF2-40B4-BE49-F238E27FC236}">
                <a16:creationId xmlns:a16="http://schemas.microsoft.com/office/drawing/2014/main" id="{1AECE127-CE36-8352-2154-58210367F2F3}"/>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7" name="スライド番号プレースホルダー 6">
            <a:extLst>
              <a:ext uri="{FF2B5EF4-FFF2-40B4-BE49-F238E27FC236}">
                <a16:creationId xmlns:a16="http://schemas.microsoft.com/office/drawing/2014/main" id="{5EDFBEDD-A4A8-8EC2-1180-F71C269604A9}"/>
              </a:ext>
            </a:extLst>
          </p:cNvPr>
          <p:cNvSpPr>
            <a:spLocks noGrp="1"/>
          </p:cNvSpPr>
          <p:nvPr>
            <p:ph type="sldNum" sz="quarter" idx="12"/>
          </p:nvPr>
        </p:nvSpPr>
        <p:spPr/>
        <p:txBody>
          <a:bodyPr/>
          <a:lstStyle>
            <a:lvl1pPr>
              <a:defRPr/>
            </a:lvl1pPr>
          </a:lstStyle>
          <a:p>
            <a:r>
              <a:rPr lang="en-US" altLang="ja-JP"/>
              <a:t>Slide </a:t>
            </a:r>
            <a:fld id="{0D80AA39-9E59-4142-B738-A1C2B4812A5D}" type="slidenum">
              <a:rPr lang="en-US" altLang="ja-JP"/>
              <a:pPr/>
              <a:t>‹#›</a:t>
            </a:fld>
            <a:endParaRPr lang="en-US" altLang="ja-JP"/>
          </a:p>
        </p:txBody>
      </p:sp>
    </p:spTree>
    <p:extLst>
      <p:ext uri="{BB962C8B-B14F-4D97-AF65-F5344CB8AC3E}">
        <p14:creationId xmlns:p14="http://schemas.microsoft.com/office/powerpoint/2010/main" val="22824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F4F17C-F0F9-A9E3-042C-A72B5145CB7D}"/>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918D6DDB-D02C-B91D-9BF2-C1A998A70A0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a:extLst>
              <a:ext uri="{FF2B5EF4-FFF2-40B4-BE49-F238E27FC236}">
                <a16:creationId xmlns:a16="http://schemas.microsoft.com/office/drawing/2014/main" id="{29BF0529-34E4-541B-34B2-D9B342C2947F}"/>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
        <p:nvSpPr>
          <p:cNvPr id="1029" name="Rectangle 5">
            <a:extLst>
              <a:ext uri="{FF2B5EF4-FFF2-40B4-BE49-F238E27FC236}">
                <a16:creationId xmlns:a16="http://schemas.microsoft.com/office/drawing/2014/main" id="{3F620D8E-7BCB-F90B-7FAA-702917A6FA06}"/>
              </a:ext>
            </a:extLst>
          </p:cNvPr>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anose="020B0600070205080204" pitchFamily="34" charset="-128"/>
              </a:defRPr>
            </a:lvl1pPr>
          </a:lstStyle>
          <a:p>
            <a:r>
              <a:rPr lang="en-US" altLang="ja-JP" dirty="0"/>
              <a:t>Daisuke Anzai (Nagoya Institute of Technology)</a:t>
            </a:r>
          </a:p>
        </p:txBody>
      </p:sp>
      <p:sp>
        <p:nvSpPr>
          <p:cNvPr id="1030" name="Rectangle 6">
            <a:extLst>
              <a:ext uri="{FF2B5EF4-FFF2-40B4-BE49-F238E27FC236}">
                <a16:creationId xmlns:a16="http://schemas.microsoft.com/office/drawing/2014/main" id="{DA3C8212-80C0-6688-3D73-021E5D970A2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6B095015-3EB9-FD42-94F8-66C40C8C26E8}" type="slidenum">
              <a:rPr lang="en-US" altLang="ja-JP"/>
              <a:pPr/>
              <a:t>‹#›</a:t>
            </a:fld>
            <a:endParaRPr lang="en-US" altLang="ja-JP"/>
          </a:p>
        </p:txBody>
      </p:sp>
      <p:sp>
        <p:nvSpPr>
          <p:cNvPr id="1031" name="Rectangle 7">
            <a:extLst>
              <a:ext uri="{FF2B5EF4-FFF2-40B4-BE49-F238E27FC236}">
                <a16:creationId xmlns:a16="http://schemas.microsoft.com/office/drawing/2014/main" id="{E5DAA25E-4509-0F51-9763-5056D799C220}"/>
              </a:ext>
            </a:extLst>
          </p:cNvPr>
          <p:cNvSpPr>
            <a:spLocks noChangeArrowheads="1"/>
          </p:cNvSpPr>
          <p:nvPr/>
        </p:nvSpPr>
        <p:spPr bwMode="auto">
          <a:xfrm>
            <a:off x="3707904" y="394156"/>
            <a:ext cx="47502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IEEE 802.15-23-0018-00-006a</a:t>
            </a:r>
          </a:p>
        </p:txBody>
      </p:sp>
      <p:sp>
        <p:nvSpPr>
          <p:cNvPr id="1032" name="Line 8">
            <a:extLst>
              <a:ext uri="{FF2B5EF4-FFF2-40B4-BE49-F238E27FC236}">
                <a16:creationId xmlns:a16="http://schemas.microsoft.com/office/drawing/2014/main" id="{A96C50B1-A169-4453-EA83-5E48AB79651D}"/>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3D52DB98-6B29-EB31-DAAA-71292B7AF67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24E3E73D-B05D-83CA-29AE-051EC568FA0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BA4F1F6-B17C-36DA-FCC6-558A58AF24F5}"/>
              </a:ext>
            </a:extLst>
          </p:cNvPr>
          <p:cNvSpPr>
            <a:spLocks noGrp="1"/>
          </p:cNvSpPr>
          <p:nvPr>
            <p:ph type="dt" sz="half" idx="10"/>
          </p:nvPr>
        </p:nvSpPr>
        <p:spPr/>
        <p:txBody>
          <a:bodyPr/>
          <a:lstStyle/>
          <a:p>
            <a:r>
              <a:rPr lang="en-US" altLang="ja-JP"/>
              <a:t>November 2022</a:t>
            </a:r>
            <a:endParaRPr lang="en-US" altLang="ja-JP" dirty="0"/>
          </a:p>
        </p:txBody>
      </p:sp>
      <p:sp>
        <p:nvSpPr>
          <p:cNvPr id="3" name="フッター プレースホルダー 2">
            <a:extLst>
              <a:ext uri="{FF2B5EF4-FFF2-40B4-BE49-F238E27FC236}">
                <a16:creationId xmlns:a16="http://schemas.microsoft.com/office/drawing/2014/main" id="{95EE322E-7AF2-FB58-28A4-D0EC4792E54F}"/>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4" name="スライド番号プレースホルダー 3">
            <a:extLst>
              <a:ext uri="{FF2B5EF4-FFF2-40B4-BE49-F238E27FC236}">
                <a16:creationId xmlns:a16="http://schemas.microsoft.com/office/drawing/2014/main" id="{EDC5B383-91E7-7C43-E8F4-1549AF994065}"/>
              </a:ext>
            </a:extLst>
          </p:cNvPr>
          <p:cNvSpPr>
            <a:spLocks noGrp="1"/>
          </p:cNvSpPr>
          <p:nvPr>
            <p:ph type="sldNum" sz="quarter" idx="12"/>
          </p:nvPr>
        </p:nvSpPr>
        <p:spPr/>
        <p:txBody>
          <a:bodyPr/>
          <a:lstStyle/>
          <a:p>
            <a:r>
              <a:rPr lang="en-US" altLang="ja-JP"/>
              <a:t>Slide </a:t>
            </a:r>
            <a:fld id="{EDB5D0AB-EE2B-034D-961D-EB7B777B7924}" type="slidenum">
              <a:rPr lang="en-US" altLang="ja-JP" smtClean="0"/>
              <a:pPr/>
              <a:t>1</a:t>
            </a:fld>
            <a:endParaRPr lang="en-US" altLang="ja-JP"/>
          </a:p>
        </p:txBody>
      </p:sp>
      <p:sp>
        <p:nvSpPr>
          <p:cNvPr id="7" name="Rectangle 3">
            <a:extLst>
              <a:ext uri="{FF2B5EF4-FFF2-40B4-BE49-F238E27FC236}">
                <a16:creationId xmlns:a16="http://schemas.microsoft.com/office/drawing/2014/main" id="{917C59AF-E8AD-DC15-CECE-1B29BAD7627E}"/>
              </a:ext>
            </a:extLst>
          </p:cNvPr>
          <p:cNvSpPr>
            <a:spLocks noChangeArrowheads="1"/>
          </p:cNvSpPr>
          <p:nvPr/>
        </p:nvSpPr>
        <p:spPr bwMode="auto">
          <a:xfrm>
            <a:off x="152400" y="609600"/>
            <a:ext cx="8991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Propagation Characteristics of UWB Communication Applications for Human BAN (HBAN) Use Cases</a:t>
            </a:r>
          </a:p>
          <a:p>
            <a:r>
              <a:rPr lang="en-US" altLang="ja-JP" sz="1600" b="1" dirty="0">
                <a:solidFill>
                  <a:schemeClr val="tx2"/>
                </a:solidFill>
                <a:ea typeface="ＭＳ Ｐゴシック" panose="020B0600070205080204" pitchFamily="34" charset="-128"/>
              </a:rPr>
              <a:t>Date Submitted: </a:t>
            </a:r>
            <a:r>
              <a:rPr lang="en-US" altLang="ja-JP" sz="1600" dirty="0">
                <a:solidFill>
                  <a:schemeClr val="tx2"/>
                </a:solidFill>
                <a:ea typeface="ＭＳ Ｐゴシック" panose="020B0600070205080204" pitchFamily="34" charset="-128"/>
              </a:rPr>
              <a:t>January 14th, 2023</a:t>
            </a: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Daisuke Anzai, Nagoya Institute of Technology</a:t>
            </a:r>
          </a:p>
          <a:p>
            <a:r>
              <a:rPr lang="en-US" altLang="ja-JP" sz="1600" dirty="0">
                <a:solidFill>
                  <a:schemeClr val="tx2"/>
                </a:solidFill>
                <a:ea typeface="ＭＳ Ｐゴシック" panose="020B0600070205080204" pitchFamily="34" charset="-128"/>
              </a:rPr>
              <a:t>Address </a:t>
            </a:r>
            <a:r>
              <a:rPr lang="en-US" altLang="ja-JP" sz="1600" dirty="0" err="1">
                <a:solidFill>
                  <a:schemeClr val="tx2"/>
                </a:solidFill>
                <a:ea typeface="ＭＳ Ｐゴシック" panose="020B0600070205080204" pitchFamily="34" charset="-128"/>
              </a:rPr>
              <a:t>Gokiso-cho</a:t>
            </a:r>
            <a:r>
              <a:rPr lang="en-US" altLang="ja-JP" sz="1600" dirty="0">
                <a:solidFill>
                  <a:schemeClr val="tx2"/>
                </a:solidFill>
                <a:ea typeface="ＭＳ Ｐゴシック" panose="020B0600070205080204" pitchFamily="34" charset="-128"/>
              </a:rPr>
              <a:t>, Showa-</a:t>
            </a:r>
            <a:r>
              <a:rPr lang="en-US" altLang="ja-JP" sz="1600" dirty="0" err="1">
                <a:solidFill>
                  <a:schemeClr val="tx2"/>
                </a:solidFill>
                <a:ea typeface="ＭＳ Ｐゴシック" panose="020B0600070205080204" pitchFamily="34" charset="-128"/>
              </a:rPr>
              <a:t>ku</a:t>
            </a:r>
            <a:r>
              <a:rPr lang="en-US" altLang="ja-JP" sz="1600" dirty="0">
                <a:solidFill>
                  <a:schemeClr val="tx2"/>
                </a:solidFill>
                <a:ea typeface="ＭＳ Ｐゴシック" panose="020B0600070205080204" pitchFamily="34" charset="-128"/>
              </a:rPr>
              <a:t>, Nagoya, 466-8555, Japan</a:t>
            </a:r>
          </a:p>
          <a:p>
            <a:r>
              <a:rPr lang="en-US" altLang="ja-JP" sz="1600" dirty="0">
                <a:solidFill>
                  <a:schemeClr val="tx2"/>
                </a:solidFill>
                <a:ea typeface="ＭＳ Ｐゴシック" panose="020B0600070205080204" pitchFamily="34" charset="-128"/>
              </a:rPr>
              <a:t>Voice: +81-52-735-5389, FAX: +81-52-735-5389, E-Mail: </a:t>
            </a:r>
            <a:r>
              <a:rPr lang="en-US" altLang="ja-JP" sz="1600" dirty="0" err="1">
                <a:solidFill>
                  <a:schemeClr val="tx2"/>
                </a:solidFill>
                <a:ea typeface="ＭＳ Ｐゴシック" panose="020B0600070205080204" pitchFamily="34" charset="-128"/>
              </a:rPr>
              <a:t>anzai@nitech.ac.jp</a:t>
            </a:r>
            <a:endParaRPr lang="en-US" altLang="ja-JP" sz="1600"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In response to call for technical contributions</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solidFill>
                  <a:schemeClr val="tx2"/>
                </a:solidFill>
                <a:ea typeface="ＭＳ Ｐゴシック" panose="020B0600070205080204" pitchFamily="34" charset="-128"/>
              </a:rPr>
              <a:t>	This provides of fundamental propagation characteristics including path loss characteristics for UWB communication applications for BCI use case.</a:t>
            </a:r>
          </a:p>
          <a:p>
            <a:pPr>
              <a:spcBef>
                <a:spcPts val="600"/>
              </a:spcBef>
              <a:spcAft>
                <a:spcPts val="600"/>
              </a:spcAft>
            </a:pPr>
            <a:r>
              <a:rPr lang="en-US" altLang="ja-JP" sz="1600" b="1" dirty="0">
                <a:solidFill>
                  <a:schemeClr val="tx2"/>
                </a:solidFill>
                <a:ea typeface="ＭＳ Ｐゴシック" panose="020B0600070205080204" pitchFamily="34" charset="-128"/>
              </a:rPr>
              <a:t>Purpose: </a:t>
            </a:r>
            <a:r>
              <a:rPr lang="en-US" altLang="ja-JP" sz="1600" dirty="0">
                <a:solidFill>
                  <a:schemeClr val="tx2"/>
                </a:solidFill>
                <a:ea typeface="ＭＳ Ｐゴシック" panose="020B0600070205080204" pitchFamily="34" charset="-128"/>
              </a:rPr>
              <a:t>Material for discussion in P802.15.6a TG corresponding to comments in EC Meeting</a:t>
            </a:r>
          </a:p>
          <a:p>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2906364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2A71BF-66D0-BB9B-F29B-B08CE691BF75}"/>
              </a:ext>
            </a:extLst>
          </p:cNvPr>
          <p:cNvSpPr>
            <a:spLocks noGrp="1"/>
          </p:cNvSpPr>
          <p:nvPr>
            <p:ph type="title"/>
          </p:nvPr>
        </p:nvSpPr>
        <p:spPr/>
        <p:txBody>
          <a:bodyPr/>
          <a:lstStyle/>
          <a:p>
            <a:r>
              <a:rPr kumimoji="1" lang="en-US" altLang="ja-JP" dirty="0"/>
              <a:t>Path loss characteristics (Sensor #22)</a:t>
            </a:r>
            <a:endParaRPr kumimoji="1" lang="ja-JP" altLang="en-US"/>
          </a:p>
        </p:txBody>
      </p:sp>
      <p:sp>
        <p:nvSpPr>
          <p:cNvPr id="4" name="日付プレースホルダー 3">
            <a:extLst>
              <a:ext uri="{FF2B5EF4-FFF2-40B4-BE49-F238E27FC236}">
                <a16:creationId xmlns:a16="http://schemas.microsoft.com/office/drawing/2014/main" id="{D5912DAF-C437-1878-902B-BF3F91836762}"/>
              </a:ext>
            </a:extLst>
          </p:cNvPr>
          <p:cNvSpPr>
            <a:spLocks noGrp="1"/>
          </p:cNvSpPr>
          <p:nvPr>
            <p:ph type="dt" sz="half" idx="10"/>
          </p:nvPr>
        </p:nvSpPr>
        <p:spPr/>
        <p:txBody>
          <a:bodyPr/>
          <a:lstStyle/>
          <a:p>
            <a:r>
              <a:rPr lang="en-US" altLang="ja-JP"/>
              <a:t>November 2022</a:t>
            </a:r>
            <a:endParaRPr lang="en-US" altLang="ja-JP" dirty="0"/>
          </a:p>
        </p:txBody>
      </p:sp>
      <p:sp>
        <p:nvSpPr>
          <p:cNvPr id="5" name="フッター プレースホルダー 4">
            <a:extLst>
              <a:ext uri="{FF2B5EF4-FFF2-40B4-BE49-F238E27FC236}">
                <a16:creationId xmlns:a16="http://schemas.microsoft.com/office/drawing/2014/main" id="{38D288D9-9B19-8AE3-85BA-96F7F0716CA3}"/>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84526F32-F872-2CFC-15FD-49597D9FF4F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10</a:t>
            </a:fld>
            <a:endParaRPr lang="en-US" altLang="ja-JP"/>
          </a:p>
        </p:txBody>
      </p:sp>
      <p:pic>
        <p:nvPicPr>
          <p:cNvPr id="7" name="図 6" descr="グラフ, 散布図&#10;&#10;自動的に生成された説明">
            <a:extLst>
              <a:ext uri="{FF2B5EF4-FFF2-40B4-BE49-F238E27FC236}">
                <a16:creationId xmlns:a16="http://schemas.microsoft.com/office/drawing/2014/main" id="{86EF9C14-9D5C-09F6-DF16-20F48648A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866" y="2407221"/>
            <a:ext cx="5173996" cy="3109822"/>
          </a:xfrm>
          <a:prstGeom prst="rect">
            <a:avLst/>
          </a:prstGeom>
        </p:spPr>
      </p:pic>
      <p:pic>
        <p:nvPicPr>
          <p:cNvPr id="8" name="図 7" descr="人の顔の絵&#10;&#10;低い精度で自動的に生成された説明">
            <a:extLst>
              <a:ext uri="{FF2B5EF4-FFF2-40B4-BE49-F238E27FC236}">
                <a16:creationId xmlns:a16="http://schemas.microsoft.com/office/drawing/2014/main" id="{D8B24F5F-B114-2B9D-B1B2-C77211EEC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2521874"/>
            <a:ext cx="2985330" cy="2583527"/>
          </a:xfrm>
          <a:prstGeom prst="rect">
            <a:avLst/>
          </a:prstGeom>
        </p:spPr>
      </p:pic>
      <p:sp>
        <p:nvSpPr>
          <p:cNvPr id="9" name="楕円 10">
            <a:extLst>
              <a:ext uri="{FF2B5EF4-FFF2-40B4-BE49-F238E27FC236}">
                <a16:creationId xmlns:a16="http://schemas.microsoft.com/office/drawing/2014/main" id="{32DCC955-051B-D07C-EB02-9BB33A860897}"/>
              </a:ext>
            </a:extLst>
          </p:cNvPr>
          <p:cNvSpPr/>
          <p:nvPr/>
        </p:nvSpPr>
        <p:spPr>
          <a:xfrm>
            <a:off x="7412590" y="3492169"/>
            <a:ext cx="92869" cy="92869"/>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900"/>
          </a:p>
        </p:txBody>
      </p:sp>
    </p:spTree>
    <p:extLst>
      <p:ext uri="{BB962C8B-B14F-4D97-AF65-F5344CB8AC3E}">
        <p14:creationId xmlns:p14="http://schemas.microsoft.com/office/powerpoint/2010/main" val="2405497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BDACC2-B373-DA15-C8A4-DB17099D4742}"/>
              </a:ext>
            </a:extLst>
          </p:cNvPr>
          <p:cNvSpPr>
            <a:spLocks noGrp="1"/>
          </p:cNvSpPr>
          <p:nvPr>
            <p:ph type="title"/>
          </p:nvPr>
        </p:nvSpPr>
        <p:spPr/>
        <p:txBody>
          <a:bodyPr/>
          <a:lstStyle/>
          <a:p>
            <a:r>
              <a:rPr kumimoji="1" lang="en-US" altLang="ja-JP" sz="3200" dirty="0"/>
              <a:t>Distance characteristics (human head model)</a:t>
            </a:r>
            <a:endParaRPr kumimoji="1" lang="ja-JP" altLang="en-US" sz="3200"/>
          </a:p>
        </p:txBody>
      </p:sp>
      <p:sp>
        <p:nvSpPr>
          <p:cNvPr id="4" name="日付プレースホルダー 3">
            <a:extLst>
              <a:ext uri="{FF2B5EF4-FFF2-40B4-BE49-F238E27FC236}">
                <a16:creationId xmlns:a16="http://schemas.microsoft.com/office/drawing/2014/main" id="{030B51A3-8742-BD1C-F5AB-245C3E1EFF06}"/>
              </a:ext>
            </a:extLst>
          </p:cNvPr>
          <p:cNvSpPr>
            <a:spLocks noGrp="1"/>
          </p:cNvSpPr>
          <p:nvPr>
            <p:ph type="dt" sz="half" idx="10"/>
          </p:nvPr>
        </p:nvSpPr>
        <p:spPr/>
        <p:txBody>
          <a:bodyPr/>
          <a:lstStyle/>
          <a:p>
            <a:r>
              <a:rPr lang="en-US" altLang="ja-JP"/>
              <a:t>November 2022</a:t>
            </a:r>
            <a:endParaRPr lang="en-US" altLang="ja-JP" dirty="0"/>
          </a:p>
        </p:txBody>
      </p:sp>
      <p:sp>
        <p:nvSpPr>
          <p:cNvPr id="5" name="フッター プレースホルダー 4">
            <a:extLst>
              <a:ext uri="{FF2B5EF4-FFF2-40B4-BE49-F238E27FC236}">
                <a16:creationId xmlns:a16="http://schemas.microsoft.com/office/drawing/2014/main" id="{3F3889BD-ECE7-FF4A-3C66-9C3E360ABDB8}"/>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B02E9397-A5F4-364E-DF0A-DD728C9E190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11</a:t>
            </a:fld>
            <a:endParaRPr lang="en-US" altLang="ja-JP"/>
          </a:p>
        </p:txBody>
      </p:sp>
      <p:pic>
        <p:nvPicPr>
          <p:cNvPr id="10" name="図 9" descr="グラフ, 散布図&#10;&#10;自動的に生成された説明">
            <a:extLst>
              <a:ext uri="{FF2B5EF4-FFF2-40B4-BE49-F238E27FC236}">
                <a16:creationId xmlns:a16="http://schemas.microsoft.com/office/drawing/2014/main" id="{6F703189-B882-95DB-93FE-3830CEF9B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58775"/>
            <a:ext cx="5049054" cy="3029433"/>
          </a:xfrm>
          <a:prstGeom prst="rect">
            <a:avLst/>
          </a:prstGeom>
        </p:spPr>
      </p:pic>
      <p:graphicFrame>
        <p:nvGraphicFramePr>
          <p:cNvPr id="11" name="表 10">
            <a:extLst>
              <a:ext uri="{FF2B5EF4-FFF2-40B4-BE49-F238E27FC236}">
                <a16:creationId xmlns:a16="http://schemas.microsoft.com/office/drawing/2014/main" id="{71B271B2-7AB5-EBA7-B4ED-6BE324DD0AE9}"/>
              </a:ext>
            </a:extLst>
          </p:cNvPr>
          <p:cNvGraphicFramePr>
            <a:graphicFrameLocks noGrp="1"/>
          </p:cNvGraphicFramePr>
          <p:nvPr>
            <p:extLst>
              <p:ext uri="{D42A27DB-BD31-4B8C-83A1-F6EECF244321}">
                <p14:modId xmlns:p14="http://schemas.microsoft.com/office/powerpoint/2010/main" val="1677706883"/>
              </p:ext>
            </p:extLst>
          </p:nvPr>
        </p:nvGraphicFramePr>
        <p:xfrm>
          <a:off x="4993027" y="3036157"/>
          <a:ext cx="3806891" cy="1689227"/>
        </p:xfrm>
        <a:graphic>
          <a:graphicData uri="http://schemas.openxmlformats.org/drawingml/2006/table">
            <a:tbl>
              <a:tblPr/>
              <a:tblGrid>
                <a:gridCol w="1719108">
                  <a:extLst>
                    <a:ext uri="{9D8B030D-6E8A-4147-A177-3AD203B41FA5}">
                      <a16:colId xmlns:a16="http://schemas.microsoft.com/office/drawing/2014/main" val="2199364674"/>
                    </a:ext>
                  </a:extLst>
                </a:gridCol>
                <a:gridCol w="1176449">
                  <a:extLst>
                    <a:ext uri="{9D8B030D-6E8A-4147-A177-3AD203B41FA5}">
                      <a16:colId xmlns:a16="http://schemas.microsoft.com/office/drawing/2014/main" val="403210053"/>
                    </a:ext>
                  </a:extLst>
                </a:gridCol>
                <a:gridCol w="911334">
                  <a:extLst>
                    <a:ext uri="{9D8B030D-6E8A-4147-A177-3AD203B41FA5}">
                      <a16:colId xmlns:a16="http://schemas.microsoft.com/office/drawing/2014/main" val="2120841807"/>
                    </a:ext>
                  </a:extLst>
                </a:gridCol>
              </a:tblGrid>
              <a:tr h="43219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t"/>
                      <a:r>
                        <a:rPr lang="en-US" sz="1800" b="0" i="0" u="none" strike="noStrike" dirty="0">
                          <a:solidFill>
                            <a:srgbClr val="000000"/>
                          </a:solidFill>
                          <a:effectLst/>
                          <a:latin typeface="Times New Roman" panose="02020603050405020304" pitchFamily="18" charset="0"/>
                          <a:ea typeface="游ゴシック" panose="020B0400000000000000" pitchFamily="50" charset="-128"/>
                        </a:rPr>
                        <a:t>Directions</a:t>
                      </a:r>
                    </a:p>
                  </a:txBody>
                  <a:tcPr marL="16539" marR="16539" marT="16539" marB="0"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t"/>
                      <a:r>
                        <a:rPr lang="en-US" sz="18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8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8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t"/>
                      <a:r>
                        <a:rPr lang="en-US" sz="18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17466366"/>
                  </a:ext>
                </a:extLst>
              </a:tr>
              <a:tr h="43003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sz="18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16539" marR="16539" marT="16539"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rPr>
                        <a:t>46.9</a:t>
                      </a:r>
                    </a:p>
                  </a:txBody>
                  <a:tcPr marL="16539" marR="16539" marT="16539"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rPr>
                        <a:t>3.84</a:t>
                      </a:r>
                    </a:p>
                  </a:txBody>
                  <a:tcPr marL="16539" marR="16539" marT="16539"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24316676"/>
                  </a:ext>
                </a:extLst>
              </a:tr>
              <a:tr h="41349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sz="18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16539" marR="16539" marT="16539"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rPr>
                        <a:t>28.2</a:t>
                      </a:r>
                    </a:p>
                  </a:txBody>
                  <a:tcPr marL="16539" marR="16539" marT="16539"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rPr>
                        <a:t>6.80</a:t>
                      </a:r>
                    </a:p>
                  </a:txBody>
                  <a:tcPr marL="16539" marR="16539" marT="16539" marB="0" anchor="ctr">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27260929"/>
                  </a:ext>
                </a:extLst>
              </a:tr>
              <a:tr h="41349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sz="18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16539" marR="16539" marT="16539" marB="0" anchor="ctr">
                    <a:lnL>
                      <a:noFill/>
                    </a:lnL>
                    <a:lnR>
                      <a:noFill/>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rPr>
                        <a:t>27.5</a:t>
                      </a:r>
                    </a:p>
                  </a:txBody>
                  <a:tcPr marL="16539" marR="16539" marT="16539" marB="0" anchor="ctr">
                    <a:lnL>
                      <a:noFill/>
                    </a:lnL>
                    <a:lnR>
                      <a:noFill/>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rPr>
                        <a:t>6.03</a:t>
                      </a:r>
                    </a:p>
                  </a:txBody>
                  <a:tcPr marL="16539" marR="16539" marT="16539" marB="0" anchor="ctr">
                    <a:lnL>
                      <a:noFill/>
                    </a:lnL>
                    <a:lnR>
                      <a:noFill/>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5085712"/>
                  </a:ext>
                </a:extLst>
              </a:tr>
            </a:tbl>
          </a:graphicData>
        </a:graphic>
      </p:graphicFrame>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308EF496-6909-F1D7-F507-3016B964A678}"/>
                  </a:ext>
                </a:extLst>
              </p:cNvPr>
              <p:cNvSpPr txBox="1"/>
              <p:nvPr/>
            </p:nvSpPr>
            <p:spPr>
              <a:xfrm>
                <a:off x="5095665" y="2164756"/>
                <a:ext cx="3601617" cy="708720"/>
              </a:xfrm>
              <a:prstGeom prst="rect">
                <a:avLst/>
              </a:prstGeom>
              <a:noFill/>
            </p:spPr>
            <p:txBody>
              <a:bodyPr wrap="square"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kumimoji="1" lang="en-US" altLang="ja-JP" sz="1800" i="1" smtClean="0">
                              <a:solidFill>
                                <a:prstClr val="black"/>
                              </a:solidFill>
                              <a:latin typeface="Cambria Math" panose="02040503050406030204" pitchFamily="18" charset="0"/>
                            </a:rPr>
                          </m:ctrlPr>
                        </m:sSubPr>
                        <m:e>
                          <m:r>
                            <a:rPr kumimoji="1" lang="en-US" altLang="ja-JP" sz="1800" i="1" smtClean="0">
                              <a:solidFill>
                                <a:prstClr val="black"/>
                              </a:solidFill>
                              <a:latin typeface="Cambria Math" panose="02040503050406030204" pitchFamily="18" charset="0"/>
                            </a:rPr>
                            <m:t>𝑃𝐿</m:t>
                          </m:r>
                        </m:e>
                        <m:sub>
                          <m:r>
                            <m:rPr>
                              <m:sty m:val="p"/>
                            </m:rPr>
                            <a:rPr kumimoji="1" lang="en-US" altLang="ja-JP" sz="1800" smtClean="0">
                              <a:solidFill>
                                <a:prstClr val="black"/>
                              </a:solidFill>
                              <a:latin typeface="Cambria Math" panose="02040503050406030204" pitchFamily="18" charset="0"/>
                            </a:rPr>
                            <m:t>dB</m:t>
                          </m:r>
                        </m:sub>
                      </m:sSub>
                      <m:r>
                        <a:rPr kumimoji="1" lang="en-US" altLang="ja-JP" sz="1800" i="1" smtClean="0">
                          <a:solidFill>
                            <a:prstClr val="black"/>
                          </a:solidFill>
                          <a:latin typeface="Cambria Math" panose="02040503050406030204" pitchFamily="18" charset="0"/>
                        </a:rPr>
                        <m:t>=</m:t>
                      </m:r>
                      <m:sSub>
                        <m:sSubPr>
                          <m:ctrlPr>
                            <a:rPr kumimoji="1" lang="en-US" altLang="ja-JP" sz="1800" i="1">
                              <a:solidFill>
                                <a:prstClr val="black"/>
                              </a:solidFill>
                              <a:latin typeface="Cambria Math" panose="02040503050406030204" pitchFamily="18" charset="0"/>
                            </a:rPr>
                          </m:ctrlPr>
                        </m:sSubPr>
                        <m:e>
                          <m:r>
                            <a:rPr kumimoji="1" lang="en-US" altLang="ja-JP" sz="1800" i="1">
                              <a:solidFill>
                                <a:prstClr val="black"/>
                              </a:solidFill>
                              <a:latin typeface="Cambria Math" panose="02040503050406030204" pitchFamily="18" charset="0"/>
                            </a:rPr>
                            <m:t>𝑃𝐿</m:t>
                          </m:r>
                        </m:e>
                        <m:sub>
                          <m:r>
                            <a:rPr kumimoji="1" lang="en-US" altLang="ja-JP" sz="1800" i="1" smtClean="0">
                              <a:solidFill>
                                <a:prstClr val="black"/>
                              </a:solidFill>
                              <a:latin typeface="Cambria Math" panose="02040503050406030204" pitchFamily="18" charset="0"/>
                            </a:rPr>
                            <m:t>0,</m:t>
                          </m:r>
                          <m:r>
                            <m:rPr>
                              <m:sty m:val="p"/>
                            </m:rPr>
                            <a:rPr kumimoji="1" lang="en-US" altLang="ja-JP" sz="1800">
                              <a:solidFill>
                                <a:prstClr val="black"/>
                              </a:solidFill>
                              <a:latin typeface="Cambria Math" panose="02040503050406030204" pitchFamily="18" charset="0"/>
                            </a:rPr>
                            <m:t>dB</m:t>
                          </m:r>
                        </m:sub>
                      </m:sSub>
                      <m:r>
                        <a:rPr kumimoji="1" lang="en-US" altLang="ja-JP" sz="1800" i="1" smtClean="0">
                          <a:solidFill>
                            <a:prstClr val="black"/>
                          </a:solidFill>
                          <a:latin typeface="Cambria Math" panose="02040503050406030204" pitchFamily="18" charset="0"/>
                        </a:rPr>
                        <m:t>+10</m:t>
                      </m:r>
                      <m:r>
                        <a:rPr kumimoji="1" lang="en-US" altLang="ja-JP" sz="1800" i="1" smtClean="0">
                          <a:solidFill>
                            <a:prstClr val="black"/>
                          </a:solidFill>
                          <a:latin typeface="Cambria Math" panose="02040503050406030204" pitchFamily="18" charset="0"/>
                        </a:rPr>
                        <m:t>𝑛</m:t>
                      </m:r>
                      <m:func>
                        <m:funcPr>
                          <m:ctrlPr>
                            <a:rPr kumimoji="1" lang="en-US" altLang="ja-JP" sz="1800" i="1" smtClean="0">
                              <a:solidFill>
                                <a:prstClr val="black"/>
                              </a:solidFill>
                              <a:latin typeface="Cambria Math" panose="02040503050406030204" pitchFamily="18" charset="0"/>
                            </a:rPr>
                          </m:ctrlPr>
                        </m:funcPr>
                        <m:fName>
                          <m:sSub>
                            <m:sSubPr>
                              <m:ctrlPr>
                                <a:rPr kumimoji="1" lang="en-US" altLang="ja-JP" sz="1800" i="1" smtClean="0">
                                  <a:solidFill>
                                    <a:prstClr val="black"/>
                                  </a:solidFill>
                                  <a:latin typeface="Cambria Math" panose="02040503050406030204" pitchFamily="18" charset="0"/>
                                </a:rPr>
                              </m:ctrlPr>
                            </m:sSubPr>
                            <m:e>
                              <m:r>
                                <m:rPr>
                                  <m:sty m:val="p"/>
                                </m:rPr>
                                <a:rPr kumimoji="1" lang="en-US" altLang="ja-JP" sz="1800" smtClean="0">
                                  <a:solidFill>
                                    <a:prstClr val="black"/>
                                  </a:solidFill>
                                  <a:latin typeface="Cambria Math" panose="02040503050406030204" pitchFamily="18" charset="0"/>
                                </a:rPr>
                                <m:t>log</m:t>
                              </m:r>
                            </m:e>
                            <m:sub>
                              <m:r>
                                <a:rPr kumimoji="1" lang="en-US" altLang="ja-JP" sz="1800" i="1" smtClean="0">
                                  <a:solidFill>
                                    <a:prstClr val="black"/>
                                  </a:solidFill>
                                  <a:latin typeface="Cambria Math" panose="02040503050406030204" pitchFamily="18" charset="0"/>
                                </a:rPr>
                                <m:t>10</m:t>
                              </m:r>
                            </m:sub>
                          </m:sSub>
                        </m:fName>
                        <m:e>
                          <m:d>
                            <m:dPr>
                              <m:begChr m:val="["/>
                              <m:endChr m:val="]"/>
                              <m:ctrlPr>
                                <a:rPr kumimoji="1" lang="en-US" altLang="ja-JP" sz="1800" i="1" smtClean="0">
                                  <a:solidFill>
                                    <a:prstClr val="black"/>
                                  </a:solidFill>
                                  <a:latin typeface="Cambria Math" panose="02040503050406030204" pitchFamily="18" charset="0"/>
                                </a:rPr>
                              </m:ctrlPr>
                            </m:dPr>
                            <m:e>
                              <m:f>
                                <m:fPr>
                                  <m:ctrlPr>
                                    <a:rPr kumimoji="1" lang="en-US" altLang="ja-JP" sz="1800" i="1" smtClean="0">
                                      <a:solidFill>
                                        <a:prstClr val="black"/>
                                      </a:solidFill>
                                      <a:latin typeface="Cambria Math" panose="02040503050406030204" pitchFamily="18" charset="0"/>
                                    </a:rPr>
                                  </m:ctrlPr>
                                </m:fPr>
                                <m:num>
                                  <m:r>
                                    <a:rPr kumimoji="1" lang="en-US" altLang="ja-JP" sz="1800" i="1" smtClean="0">
                                      <a:solidFill>
                                        <a:prstClr val="black"/>
                                      </a:solidFill>
                                      <a:latin typeface="Cambria Math" panose="02040503050406030204" pitchFamily="18" charset="0"/>
                                    </a:rPr>
                                    <m:t>𝑑</m:t>
                                  </m:r>
                                </m:num>
                                <m:den>
                                  <m:sSub>
                                    <m:sSubPr>
                                      <m:ctrlPr>
                                        <a:rPr kumimoji="1" lang="en-US" altLang="ja-JP" sz="1800" i="1" smtClean="0">
                                          <a:solidFill>
                                            <a:prstClr val="black"/>
                                          </a:solidFill>
                                          <a:latin typeface="Cambria Math" panose="02040503050406030204" pitchFamily="18" charset="0"/>
                                        </a:rPr>
                                      </m:ctrlPr>
                                    </m:sSubPr>
                                    <m:e>
                                      <m:r>
                                        <a:rPr kumimoji="1" lang="en-US" altLang="ja-JP" sz="1800" i="1" smtClean="0">
                                          <a:solidFill>
                                            <a:prstClr val="black"/>
                                          </a:solidFill>
                                          <a:latin typeface="Cambria Math" panose="02040503050406030204" pitchFamily="18" charset="0"/>
                                        </a:rPr>
                                        <m:t>𝑑</m:t>
                                      </m:r>
                                    </m:e>
                                    <m:sub>
                                      <m:r>
                                        <a:rPr kumimoji="1" lang="en-US" altLang="ja-JP" sz="1800" i="1" smtClean="0">
                                          <a:solidFill>
                                            <a:prstClr val="black"/>
                                          </a:solidFill>
                                          <a:latin typeface="Cambria Math" panose="02040503050406030204" pitchFamily="18" charset="0"/>
                                        </a:rPr>
                                        <m:t>0</m:t>
                                      </m:r>
                                    </m:sub>
                                  </m:sSub>
                                </m:den>
                              </m:f>
                            </m:e>
                          </m:d>
                        </m:e>
                      </m:func>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2" name="テキスト ボックス 11">
                <a:extLst>
                  <a:ext uri="{FF2B5EF4-FFF2-40B4-BE49-F238E27FC236}">
                    <a16:creationId xmlns:a16="http://schemas.microsoft.com/office/drawing/2014/main" id="{308EF496-6909-F1D7-F507-3016B964A678}"/>
                  </a:ext>
                </a:extLst>
              </p:cNvPr>
              <p:cNvSpPr txBox="1">
                <a:spLocks noRot="1" noChangeAspect="1" noMove="1" noResize="1" noEditPoints="1" noAdjustHandles="1" noChangeArrowheads="1" noChangeShapeType="1" noTextEdit="1"/>
              </p:cNvSpPr>
              <p:nvPr/>
            </p:nvSpPr>
            <p:spPr>
              <a:xfrm>
                <a:off x="5095665" y="2164756"/>
                <a:ext cx="3601617" cy="708720"/>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A6B73379-C76E-9B77-F40B-02CE1FC641C2}"/>
                  </a:ext>
                </a:extLst>
              </p:cNvPr>
              <p:cNvSpPr txBox="1"/>
              <p:nvPr/>
            </p:nvSpPr>
            <p:spPr>
              <a:xfrm>
                <a:off x="7452320" y="4703399"/>
                <a:ext cx="1548585" cy="369332"/>
              </a:xfrm>
              <a:prstGeom prst="rect">
                <a:avLst/>
              </a:prstGeom>
              <a:noFill/>
            </p:spPr>
            <p:txBody>
              <a:bodyPr wrap="square" rtlCol="0">
                <a:spAutoFit/>
              </a:bodyPr>
              <a:lstStyle/>
              <a:p>
                <a:pPr defTabSz="457200" eaLnBrk="1" fontAlgn="auto" hangingPunct="1">
                  <a:spcBef>
                    <a:spcPts val="0"/>
                  </a:spcBef>
                  <a:spcAft>
                    <a:spcPts val="0"/>
                  </a:spcAft>
                </a:pPr>
                <a14:m>
                  <m:oMath xmlns:m="http://schemas.openxmlformats.org/officeDocument/2006/math">
                    <m:sSub>
                      <m:sSubPr>
                        <m:ctrlPr>
                          <a:rPr kumimoji="1" lang="en-US" altLang="ja-JP" sz="1800" b="0" i="1" smtClean="0">
                            <a:solidFill>
                              <a:prstClr val="black"/>
                            </a:solidFill>
                            <a:latin typeface="Cambria Math" panose="02040503050406030204" pitchFamily="18" charset="0"/>
                            <a:ea typeface="ＭＳ Ｐゴシック" panose="020B0600070205080204" pitchFamily="34" charset="-128"/>
                          </a:rPr>
                        </m:ctrlPr>
                      </m:sSubPr>
                      <m:e>
                        <m:r>
                          <a:rPr kumimoji="1" lang="en-US" altLang="ja-JP" sz="1800" b="0" i="1" smtClean="0">
                            <a:solidFill>
                              <a:prstClr val="black"/>
                            </a:solidFill>
                            <a:latin typeface="Cambria Math" panose="02040503050406030204" pitchFamily="18" charset="0"/>
                            <a:ea typeface="ＭＳ Ｐゴシック" panose="020B0600070205080204" pitchFamily="34" charset="-128"/>
                          </a:rPr>
                          <m:t>𝑑</m:t>
                        </m:r>
                      </m:e>
                      <m:sub>
                        <m:r>
                          <a:rPr kumimoji="1" lang="en-US" altLang="ja-JP" sz="1800" b="0" i="1" smtClean="0">
                            <a:solidFill>
                              <a:prstClr val="black"/>
                            </a:solidFill>
                            <a:latin typeface="Cambria Math" panose="02040503050406030204" pitchFamily="18" charset="0"/>
                            <a:ea typeface="ＭＳ Ｐゴシック" panose="020B0600070205080204" pitchFamily="34" charset="-128"/>
                          </a:rPr>
                          <m:t>0</m:t>
                        </m:r>
                      </m:sub>
                    </m:sSub>
                    <m:r>
                      <a:rPr kumimoji="1" lang="en-US" altLang="ja-JP" sz="1800" b="0" i="1" smtClean="0">
                        <a:solidFill>
                          <a:prstClr val="black"/>
                        </a:solidFill>
                        <a:latin typeface="Cambria Math" panose="02040503050406030204" pitchFamily="18" charset="0"/>
                        <a:ea typeface="ＭＳ Ｐゴシック" panose="020B0600070205080204" pitchFamily="34" charset="-128"/>
                      </a:rPr>
                      <m:t>=12</m:t>
                    </m:r>
                  </m:oMath>
                </a14:m>
                <a:r>
                  <a:rPr kumimoji="1" lang="en-US" altLang="ja-JP" sz="1800" dirty="0">
                    <a:solidFill>
                      <a:prstClr val="black"/>
                    </a:solidFill>
                    <a:latin typeface="Times New Roman"/>
                    <a:ea typeface="ＭＳ Ｐゴシック" panose="020B0600070205080204" pitchFamily="34" charset="-128"/>
                  </a:rPr>
                  <a:t> mm</a:t>
                </a:r>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4" name="テキスト ボックス 13">
                <a:extLst>
                  <a:ext uri="{FF2B5EF4-FFF2-40B4-BE49-F238E27FC236}">
                    <a16:creationId xmlns:a16="http://schemas.microsoft.com/office/drawing/2014/main" id="{A6B73379-C76E-9B77-F40B-02CE1FC641C2}"/>
                  </a:ext>
                </a:extLst>
              </p:cNvPr>
              <p:cNvSpPr txBox="1">
                <a:spLocks noRot="1" noChangeAspect="1" noMove="1" noResize="1" noEditPoints="1" noAdjustHandles="1" noChangeArrowheads="1" noChangeShapeType="1" noTextEdit="1"/>
              </p:cNvSpPr>
              <p:nvPr/>
            </p:nvSpPr>
            <p:spPr>
              <a:xfrm>
                <a:off x="7452320" y="4703399"/>
                <a:ext cx="1548585" cy="369332"/>
              </a:xfrm>
              <a:prstGeom prst="rect">
                <a:avLst/>
              </a:prstGeom>
              <a:blipFill>
                <a:blip r:embed="rId4"/>
                <a:stretch>
                  <a:fillRect t="-6667" b="-2333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22766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C52B86-67E5-5352-C2CE-B8F5C3517677}"/>
              </a:ext>
            </a:extLst>
          </p:cNvPr>
          <p:cNvSpPr>
            <a:spLocks noGrp="1"/>
          </p:cNvSpPr>
          <p:nvPr>
            <p:ph type="title"/>
          </p:nvPr>
        </p:nvSpPr>
        <p:spPr/>
        <p:txBody>
          <a:bodyPr/>
          <a:lstStyle/>
          <a:p>
            <a:r>
              <a:rPr kumimoji="1" lang="en-US" altLang="ja-JP" dirty="0"/>
              <a:t>Simulation model (on-body model)</a:t>
            </a:r>
            <a:endParaRPr kumimoji="1" lang="ja-JP" altLang="en-US"/>
          </a:p>
        </p:txBody>
      </p:sp>
      <p:sp>
        <p:nvSpPr>
          <p:cNvPr id="4" name="日付プレースホルダー 3">
            <a:extLst>
              <a:ext uri="{FF2B5EF4-FFF2-40B4-BE49-F238E27FC236}">
                <a16:creationId xmlns:a16="http://schemas.microsoft.com/office/drawing/2014/main" id="{04D41A59-829F-513D-5E64-708AC13D357A}"/>
              </a:ext>
            </a:extLst>
          </p:cNvPr>
          <p:cNvSpPr>
            <a:spLocks noGrp="1"/>
          </p:cNvSpPr>
          <p:nvPr>
            <p:ph type="dt" sz="half" idx="10"/>
          </p:nvPr>
        </p:nvSpPr>
        <p:spPr/>
        <p:txBody>
          <a:bodyPr/>
          <a:lstStyle/>
          <a:p>
            <a:r>
              <a:rPr lang="en-US" altLang="ja-JP"/>
              <a:t>November 2022</a:t>
            </a:r>
            <a:endParaRPr lang="en-US" altLang="ja-JP" dirty="0"/>
          </a:p>
        </p:txBody>
      </p:sp>
      <p:sp>
        <p:nvSpPr>
          <p:cNvPr id="5" name="フッター プレースホルダー 4">
            <a:extLst>
              <a:ext uri="{FF2B5EF4-FFF2-40B4-BE49-F238E27FC236}">
                <a16:creationId xmlns:a16="http://schemas.microsoft.com/office/drawing/2014/main" id="{648B0485-E418-3B06-9DA7-9C497FCA737E}"/>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8C5DBB9A-3CB0-9846-AC43-F0EEA5988E77}"/>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12</a:t>
            </a:fld>
            <a:endParaRPr lang="en-US" altLang="ja-JP"/>
          </a:p>
        </p:txBody>
      </p:sp>
      <p:pic>
        <p:nvPicPr>
          <p:cNvPr id="7" name="図 6" descr="テキスト&#10;&#10;低い精度で自動的に生成された説明">
            <a:extLst>
              <a:ext uri="{FF2B5EF4-FFF2-40B4-BE49-F238E27FC236}">
                <a16:creationId xmlns:a16="http://schemas.microsoft.com/office/drawing/2014/main" id="{3033C45A-B142-680B-B234-2A171E1F1C15}"/>
              </a:ext>
            </a:extLst>
          </p:cNvPr>
          <p:cNvPicPr>
            <a:picLocks noChangeAspect="1"/>
          </p:cNvPicPr>
          <p:nvPr/>
        </p:nvPicPr>
        <p:blipFill rotWithShape="1">
          <a:blip r:embed="rId2">
            <a:extLst>
              <a:ext uri="{28A0092B-C50C-407E-A947-70E740481C1C}">
                <a14:useLocalDpi xmlns:a14="http://schemas.microsoft.com/office/drawing/2010/main" val="0"/>
              </a:ext>
            </a:extLst>
          </a:blip>
          <a:srcRect l="12875"/>
          <a:stretch/>
        </p:blipFill>
        <p:spPr>
          <a:xfrm>
            <a:off x="2646004" y="1689338"/>
            <a:ext cx="3851991" cy="3748920"/>
          </a:xfrm>
          <a:prstGeom prst="rect">
            <a:avLst/>
          </a:prstGeom>
        </p:spPr>
      </p:pic>
      <p:sp>
        <p:nvSpPr>
          <p:cNvPr id="8" name="テキスト ボックス 7">
            <a:extLst>
              <a:ext uri="{FF2B5EF4-FFF2-40B4-BE49-F238E27FC236}">
                <a16:creationId xmlns:a16="http://schemas.microsoft.com/office/drawing/2014/main" id="{C9A8BE8B-EEEC-0D7F-29AA-8AAB52E44937}"/>
              </a:ext>
            </a:extLst>
          </p:cNvPr>
          <p:cNvSpPr txBox="1"/>
          <p:nvPr/>
        </p:nvSpPr>
        <p:spPr>
          <a:xfrm>
            <a:off x="828530" y="5602892"/>
            <a:ext cx="7639000" cy="707886"/>
          </a:xfrm>
          <a:prstGeom prst="rect">
            <a:avLst/>
          </a:prstGeom>
          <a:noFill/>
        </p:spPr>
        <p:txBody>
          <a:bodyPr wrap="square" rtlCol="0">
            <a:spAutoFit/>
          </a:bodyPr>
          <a:lstStyle/>
          <a:p>
            <a:pPr marL="342900" indent="-342900">
              <a:buFont typeface="Wingdings" pitchFamily="2" charset="2"/>
              <a:buChar char="ü"/>
            </a:pPr>
            <a:r>
              <a:rPr kumimoji="1" lang="en-US" altLang="ja-JP" sz="2000" dirty="0"/>
              <a:t>28 receivers were place on the body surface including head, arm, and chest </a:t>
            </a:r>
          </a:p>
        </p:txBody>
      </p:sp>
    </p:spTree>
    <p:extLst>
      <p:ext uri="{BB962C8B-B14F-4D97-AF65-F5344CB8AC3E}">
        <p14:creationId xmlns:p14="http://schemas.microsoft.com/office/powerpoint/2010/main" val="555474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0A7649-DCD1-EE20-0E05-A807F414A489}"/>
              </a:ext>
            </a:extLst>
          </p:cNvPr>
          <p:cNvSpPr>
            <a:spLocks noGrp="1"/>
          </p:cNvSpPr>
          <p:nvPr>
            <p:ph type="title"/>
          </p:nvPr>
        </p:nvSpPr>
        <p:spPr/>
        <p:txBody>
          <a:bodyPr/>
          <a:lstStyle/>
          <a:p>
            <a:r>
              <a:rPr kumimoji="1" lang="en-US" altLang="ja-JP" dirty="0"/>
              <a:t>Path loss characteristics (sensor #7)</a:t>
            </a:r>
            <a:endParaRPr kumimoji="1" lang="ja-JP" altLang="en-US"/>
          </a:p>
        </p:txBody>
      </p:sp>
      <p:sp>
        <p:nvSpPr>
          <p:cNvPr id="4" name="日付プレースホルダー 3">
            <a:extLst>
              <a:ext uri="{FF2B5EF4-FFF2-40B4-BE49-F238E27FC236}">
                <a16:creationId xmlns:a16="http://schemas.microsoft.com/office/drawing/2014/main" id="{C05FB27C-694B-5B83-5952-F98B47B2DE4A}"/>
              </a:ext>
            </a:extLst>
          </p:cNvPr>
          <p:cNvSpPr>
            <a:spLocks noGrp="1"/>
          </p:cNvSpPr>
          <p:nvPr>
            <p:ph type="dt" sz="half" idx="10"/>
          </p:nvPr>
        </p:nvSpPr>
        <p:spPr/>
        <p:txBody>
          <a:bodyPr/>
          <a:lstStyle/>
          <a:p>
            <a:r>
              <a:rPr lang="en-US" altLang="ja-JP"/>
              <a:t>November 2022</a:t>
            </a:r>
            <a:endParaRPr lang="en-US" altLang="ja-JP" dirty="0"/>
          </a:p>
        </p:txBody>
      </p:sp>
      <p:sp>
        <p:nvSpPr>
          <p:cNvPr id="5" name="フッター プレースホルダー 4">
            <a:extLst>
              <a:ext uri="{FF2B5EF4-FFF2-40B4-BE49-F238E27FC236}">
                <a16:creationId xmlns:a16="http://schemas.microsoft.com/office/drawing/2014/main" id="{E54EF47F-8D33-C9ED-5776-B561E144AF6A}"/>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561CA16F-03BC-DDD4-2D2D-EAF2B7D8B1A8}"/>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13</a:t>
            </a:fld>
            <a:endParaRPr lang="en-US" altLang="ja-JP"/>
          </a:p>
        </p:txBody>
      </p:sp>
      <p:pic>
        <p:nvPicPr>
          <p:cNvPr id="13" name="図 12" descr="グラフ&#10;&#10;自動的に生成された説明">
            <a:extLst>
              <a:ext uri="{FF2B5EF4-FFF2-40B4-BE49-F238E27FC236}">
                <a16:creationId xmlns:a16="http://schemas.microsoft.com/office/drawing/2014/main" id="{CEB1FD23-6C3B-759C-B5B8-B7F7BEB54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09" y="2420888"/>
            <a:ext cx="5281174" cy="3200711"/>
          </a:xfrm>
          <a:prstGeom prst="rect">
            <a:avLst/>
          </a:prstGeom>
        </p:spPr>
      </p:pic>
      <p:pic>
        <p:nvPicPr>
          <p:cNvPr id="14" name="図 13" descr="テキスト&#10;&#10;低い精度で自動的に生成された説明">
            <a:extLst>
              <a:ext uri="{FF2B5EF4-FFF2-40B4-BE49-F238E27FC236}">
                <a16:creationId xmlns:a16="http://schemas.microsoft.com/office/drawing/2014/main" id="{38BC894A-18AE-2A70-113F-EAF9F9BB539A}"/>
              </a:ext>
            </a:extLst>
          </p:cNvPr>
          <p:cNvPicPr>
            <a:picLocks noChangeAspect="1"/>
          </p:cNvPicPr>
          <p:nvPr/>
        </p:nvPicPr>
        <p:blipFill rotWithShape="1">
          <a:blip r:embed="rId3">
            <a:extLst>
              <a:ext uri="{28A0092B-C50C-407E-A947-70E740481C1C}">
                <a14:useLocalDpi xmlns:a14="http://schemas.microsoft.com/office/drawing/2010/main" val="0"/>
              </a:ext>
            </a:extLst>
          </a:blip>
          <a:srcRect l="13354"/>
          <a:stretch/>
        </p:blipFill>
        <p:spPr>
          <a:xfrm>
            <a:off x="5300704" y="1988840"/>
            <a:ext cx="3554016" cy="3478067"/>
          </a:xfrm>
          <a:prstGeom prst="rect">
            <a:avLst/>
          </a:prstGeom>
        </p:spPr>
      </p:pic>
      <p:sp>
        <p:nvSpPr>
          <p:cNvPr id="15" name="楕円 8">
            <a:extLst>
              <a:ext uri="{FF2B5EF4-FFF2-40B4-BE49-F238E27FC236}">
                <a16:creationId xmlns:a16="http://schemas.microsoft.com/office/drawing/2014/main" id="{631E07FC-E54D-5975-44D4-614EE7711949}"/>
              </a:ext>
            </a:extLst>
          </p:cNvPr>
          <p:cNvSpPr/>
          <p:nvPr/>
        </p:nvSpPr>
        <p:spPr>
          <a:xfrm>
            <a:off x="5888335" y="4114163"/>
            <a:ext cx="123825" cy="123825"/>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12325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98C434-5F93-8DC4-27B3-ECBFF9C49251}"/>
              </a:ext>
            </a:extLst>
          </p:cNvPr>
          <p:cNvSpPr>
            <a:spLocks noGrp="1"/>
          </p:cNvSpPr>
          <p:nvPr>
            <p:ph type="title"/>
          </p:nvPr>
        </p:nvSpPr>
        <p:spPr/>
        <p:txBody>
          <a:bodyPr/>
          <a:lstStyle/>
          <a:p>
            <a:r>
              <a:rPr kumimoji="1" lang="en-US" altLang="ja-JP" dirty="0"/>
              <a:t>Path</a:t>
            </a:r>
            <a:r>
              <a:rPr lang="en-US" altLang="ja-JP" dirty="0"/>
              <a:t> loss characteristics (Sensor #18) </a:t>
            </a:r>
            <a:endParaRPr kumimoji="1" lang="ja-JP" altLang="en-US"/>
          </a:p>
        </p:txBody>
      </p:sp>
      <p:sp>
        <p:nvSpPr>
          <p:cNvPr id="4" name="日付プレースホルダー 3">
            <a:extLst>
              <a:ext uri="{FF2B5EF4-FFF2-40B4-BE49-F238E27FC236}">
                <a16:creationId xmlns:a16="http://schemas.microsoft.com/office/drawing/2014/main" id="{C6FD4A0A-34EB-1377-D71A-7B6F00EBC2B4}"/>
              </a:ext>
            </a:extLst>
          </p:cNvPr>
          <p:cNvSpPr>
            <a:spLocks noGrp="1"/>
          </p:cNvSpPr>
          <p:nvPr>
            <p:ph type="dt" sz="half" idx="10"/>
          </p:nvPr>
        </p:nvSpPr>
        <p:spPr/>
        <p:txBody>
          <a:bodyPr/>
          <a:lstStyle/>
          <a:p>
            <a:r>
              <a:rPr lang="en-US" altLang="ja-JP"/>
              <a:t>November 2022</a:t>
            </a:r>
            <a:endParaRPr lang="en-US" altLang="ja-JP" dirty="0"/>
          </a:p>
        </p:txBody>
      </p:sp>
      <p:sp>
        <p:nvSpPr>
          <p:cNvPr id="5" name="フッター プレースホルダー 4">
            <a:extLst>
              <a:ext uri="{FF2B5EF4-FFF2-40B4-BE49-F238E27FC236}">
                <a16:creationId xmlns:a16="http://schemas.microsoft.com/office/drawing/2014/main" id="{B7D5290C-A58C-9364-5DA8-474A8A5A5DE7}"/>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2488FE4F-CDEF-7FA7-614F-317E09BD4157}"/>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14</a:t>
            </a:fld>
            <a:endParaRPr lang="en-US" altLang="ja-JP"/>
          </a:p>
        </p:txBody>
      </p:sp>
      <p:pic>
        <p:nvPicPr>
          <p:cNvPr id="7" name="図 6" descr="テキスト&#10;&#10;低い精度で自動的に生成された説明">
            <a:extLst>
              <a:ext uri="{FF2B5EF4-FFF2-40B4-BE49-F238E27FC236}">
                <a16:creationId xmlns:a16="http://schemas.microsoft.com/office/drawing/2014/main" id="{1D47BDA1-3618-E23F-6C91-953280E83E76}"/>
              </a:ext>
            </a:extLst>
          </p:cNvPr>
          <p:cNvPicPr>
            <a:picLocks noChangeAspect="1"/>
          </p:cNvPicPr>
          <p:nvPr/>
        </p:nvPicPr>
        <p:blipFill rotWithShape="1">
          <a:blip r:embed="rId2">
            <a:extLst>
              <a:ext uri="{28A0092B-C50C-407E-A947-70E740481C1C}">
                <a14:useLocalDpi xmlns:a14="http://schemas.microsoft.com/office/drawing/2010/main" val="0"/>
              </a:ext>
            </a:extLst>
          </a:blip>
          <a:srcRect l="13354"/>
          <a:stretch/>
        </p:blipFill>
        <p:spPr>
          <a:xfrm>
            <a:off x="5300704" y="1988840"/>
            <a:ext cx="3554016" cy="3478067"/>
          </a:xfrm>
          <a:prstGeom prst="rect">
            <a:avLst/>
          </a:prstGeom>
        </p:spPr>
      </p:pic>
      <p:pic>
        <p:nvPicPr>
          <p:cNvPr id="8" name="図 7" descr="グラフ&#10;&#10;自動的に生成された説明">
            <a:extLst>
              <a:ext uri="{FF2B5EF4-FFF2-40B4-BE49-F238E27FC236}">
                <a16:creationId xmlns:a16="http://schemas.microsoft.com/office/drawing/2014/main" id="{589E224C-4A7A-A80A-F3E8-ADE40245B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8880"/>
            <a:ext cx="5300704" cy="3203214"/>
          </a:xfrm>
          <a:prstGeom prst="rect">
            <a:avLst/>
          </a:prstGeom>
        </p:spPr>
      </p:pic>
      <p:sp>
        <p:nvSpPr>
          <p:cNvPr id="9" name="楕円 8">
            <a:extLst>
              <a:ext uri="{FF2B5EF4-FFF2-40B4-BE49-F238E27FC236}">
                <a16:creationId xmlns:a16="http://schemas.microsoft.com/office/drawing/2014/main" id="{9820B387-016E-E818-7B59-C9B29E3D5546}"/>
              </a:ext>
            </a:extLst>
          </p:cNvPr>
          <p:cNvSpPr/>
          <p:nvPr/>
        </p:nvSpPr>
        <p:spPr>
          <a:xfrm>
            <a:off x="7112585" y="4114163"/>
            <a:ext cx="123825" cy="123825"/>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34312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98C434-5F93-8DC4-27B3-ECBFF9C49251}"/>
              </a:ext>
            </a:extLst>
          </p:cNvPr>
          <p:cNvSpPr>
            <a:spLocks noGrp="1"/>
          </p:cNvSpPr>
          <p:nvPr>
            <p:ph type="title"/>
          </p:nvPr>
        </p:nvSpPr>
        <p:spPr/>
        <p:txBody>
          <a:bodyPr/>
          <a:lstStyle/>
          <a:p>
            <a:r>
              <a:rPr kumimoji="1" lang="en-US" altLang="ja-JP" dirty="0"/>
              <a:t>Path</a:t>
            </a:r>
            <a:r>
              <a:rPr lang="en-US" altLang="ja-JP" dirty="0"/>
              <a:t> loss characteristics (Sensor #28) </a:t>
            </a:r>
            <a:endParaRPr kumimoji="1" lang="ja-JP" altLang="en-US"/>
          </a:p>
        </p:txBody>
      </p:sp>
      <p:sp>
        <p:nvSpPr>
          <p:cNvPr id="4" name="日付プレースホルダー 3">
            <a:extLst>
              <a:ext uri="{FF2B5EF4-FFF2-40B4-BE49-F238E27FC236}">
                <a16:creationId xmlns:a16="http://schemas.microsoft.com/office/drawing/2014/main" id="{C6FD4A0A-34EB-1377-D71A-7B6F00EBC2B4}"/>
              </a:ext>
            </a:extLst>
          </p:cNvPr>
          <p:cNvSpPr>
            <a:spLocks noGrp="1"/>
          </p:cNvSpPr>
          <p:nvPr>
            <p:ph type="dt" sz="half" idx="10"/>
          </p:nvPr>
        </p:nvSpPr>
        <p:spPr/>
        <p:txBody>
          <a:bodyPr/>
          <a:lstStyle/>
          <a:p>
            <a:r>
              <a:rPr lang="en-US" altLang="ja-JP"/>
              <a:t>November 2022</a:t>
            </a:r>
            <a:endParaRPr lang="en-US" altLang="ja-JP" dirty="0"/>
          </a:p>
        </p:txBody>
      </p:sp>
      <p:sp>
        <p:nvSpPr>
          <p:cNvPr id="5" name="フッター プレースホルダー 4">
            <a:extLst>
              <a:ext uri="{FF2B5EF4-FFF2-40B4-BE49-F238E27FC236}">
                <a16:creationId xmlns:a16="http://schemas.microsoft.com/office/drawing/2014/main" id="{B7D5290C-A58C-9364-5DA8-474A8A5A5DE7}"/>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2488FE4F-CDEF-7FA7-614F-317E09BD4157}"/>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15</a:t>
            </a:fld>
            <a:endParaRPr lang="en-US" altLang="ja-JP"/>
          </a:p>
        </p:txBody>
      </p:sp>
      <p:pic>
        <p:nvPicPr>
          <p:cNvPr id="7" name="図 6" descr="テキスト&#10;&#10;低い精度で自動的に生成された説明">
            <a:extLst>
              <a:ext uri="{FF2B5EF4-FFF2-40B4-BE49-F238E27FC236}">
                <a16:creationId xmlns:a16="http://schemas.microsoft.com/office/drawing/2014/main" id="{1D47BDA1-3618-E23F-6C91-953280E83E76}"/>
              </a:ext>
            </a:extLst>
          </p:cNvPr>
          <p:cNvPicPr>
            <a:picLocks noChangeAspect="1"/>
          </p:cNvPicPr>
          <p:nvPr/>
        </p:nvPicPr>
        <p:blipFill rotWithShape="1">
          <a:blip r:embed="rId2">
            <a:extLst>
              <a:ext uri="{28A0092B-C50C-407E-A947-70E740481C1C}">
                <a14:useLocalDpi xmlns:a14="http://schemas.microsoft.com/office/drawing/2010/main" val="0"/>
              </a:ext>
            </a:extLst>
          </a:blip>
          <a:srcRect l="13354"/>
          <a:stretch/>
        </p:blipFill>
        <p:spPr>
          <a:xfrm>
            <a:off x="5300704" y="1988840"/>
            <a:ext cx="3554016" cy="3478067"/>
          </a:xfrm>
          <a:prstGeom prst="rect">
            <a:avLst/>
          </a:prstGeom>
        </p:spPr>
      </p:pic>
      <p:sp>
        <p:nvSpPr>
          <p:cNvPr id="9" name="楕円 8">
            <a:extLst>
              <a:ext uri="{FF2B5EF4-FFF2-40B4-BE49-F238E27FC236}">
                <a16:creationId xmlns:a16="http://schemas.microsoft.com/office/drawing/2014/main" id="{9820B387-016E-E818-7B59-C9B29E3D5546}"/>
              </a:ext>
            </a:extLst>
          </p:cNvPr>
          <p:cNvSpPr/>
          <p:nvPr/>
        </p:nvSpPr>
        <p:spPr>
          <a:xfrm>
            <a:off x="7112585" y="5249391"/>
            <a:ext cx="123825" cy="123825"/>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 name="図 2" descr="グラフ&#10;&#10;自動的に生成された説明">
            <a:extLst>
              <a:ext uri="{FF2B5EF4-FFF2-40B4-BE49-F238E27FC236}">
                <a16:creationId xmlns:a16="http://schemas.microsoft.com/office/drawing/2014/main" id="{A22C148F-B3BE-6182-419B-991BD745D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0" y="2204864"/>
            <a:ext cx="5226903" cy="3158616"/>
          </a:xfrm>
          <a:prstGeom prst="rect">
            <a:avLst/>
          </a:prstGeom>
        </p:spPr>
      </p:pic>
    </p:spTree>
    <p:extLst>
      <p:ext uri="{BB962C8B-B14F-4D97-AF65-F5344CB8AC3E}">
        <p14:creationId xmlns:p14="http://schemas.microsoft.com/office/powerpoint/2010/main" val="867645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870859-0C28-A582-46D2-1CB7F4349C57}"/>
              </a:ext>
            </a:extLst>
          </p:cNvPr>
          <p:cNvSpPr>
            <a:spLocks noGrp="1"/>
          </p:cNvSpPr>
          <p:nvPr>
            <p:ph type="title"/>
          </p:nvPr>
        </p:nvSpPr>
        <p:spPr/>
        <p:txBody>
          <a:bodyPr/>
          <a:lstStyle/>
          <a:p>
            <a:r>
              <a:rPr kumimoji="1" lang="en-US" altLang="ja-JP" dirty="0"/>
              <a:t>Distance characteristics (on-body model)</a:t>
            </a:r>
            <a:endParaRPr kumimoji="1" lang="ja-JP" altLang="en-US"/>
          </a:p>
        </p:txBody>
      </p:sp>
      <p:sp>
        <p:nvSpPr>
          <p:cNvPr id="4" name="日付プレースホルダー 3">
            <a:extLst>
              <a:ext uri="{FF2B5EF4-FFF2-40B4-BE49-F238E27FC236}">
                <a16:creationId xmlns:a16="http://schemas.microsoft.com/office/drawing/2014/main" id="{978426E7-2262-6B31-22D8-CCBEE6121BC0}"/>
              </a:ext>
            </a:extLst>
          </p:cNvPr>
          <p:cNvSpPr>
            <a:spLocks noGrp="1"/>
          </p:cNvSpPr>
          <p:nvPr>
            <p:ph type="dt" sz="half" idx="10"/>
          </p:nvPr>
        </p:nvSpPr>
        <p:spPr/>
        <p:txBody>
          <a:bodyPr/>
          <a:lstStyle/>
          <a:p>
            <a:r>
              <a:rPr lang="en-US" altLang="ja-JP"/>
              <a:t>November 2022</a:t>
            </a:r>
            <a:endParaRPr lang="en-US" altLang="ja-JP" dirty="0"/>
          </a:p>
        </p:txBody>
      </p:sp>
      <p:sp>
        <p:nvSpPr>
          <p:cNvPr id="5" name="フッター プレースホルダー 4">
            <a:extLst>
              <a:ext uri="{FF2B5EF4-FFF2-40B4-BE49-F238E27FC236}">
                <a16:creationId xmlns:a16="http://schemas.microsoft.com/office/drawing/2014/main" id="{170A8B61-99A6-56F4-99EF-34D4CDD52F51}"/>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F486FD45-5309-66AB-48C5-BD918187A3F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16</a:t>
            </a:fld>
            <a:endParaRPr lang="en-US" altLang="ja-JP"/>
          </a:p>
        </p:txBody>
      </p:sp>
      <p:pic>
        <p:nvPicPr>
          <p:cNvPr id="12" name="図 11" descr="グラフ, 散布図&#10;&#10;自動的に生成された説明">
            <a:extLst>
              <a:ext uri="{FF2B5EF4-FFF2-40B4-BE49-F238E27FC236}">
                <a16:creationId xmlns:a16="http://schemas.microsoft.com/office/drawing/2014/main" id="{8CE81AE3-F7DC-8D6B-44AA-5FBD053F6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8210"/>
            <a:ext cx="5069362" cy="3041618"/>
          </a:xfrm>
          <a:prstGeom prst="rect">
            <a:avLst/>
          </a:prstGeom>
        </p:spPr>
      </p:pic>
      <p:graphicFrame>
        <p:nvGraphicFramePr>
          <p:cNvPr id="13" name="表 12">
            <a:extLst>
              <a:ext uri="{FF2B5EF4-FFF2-40B4-BE49-F238E27FC236}">
                <a16:creationId xmlns:a16="http://schemas.microsoft.com/office/drawing/2014/main" id="{E8DDD606-E927-E481-6954-78D0534FA528}"/>
              </a:ext>
            </a:extLst>
          </p:cNvPr>
          <p:cNvGraphicFramePr>
            <a:graphicFrameLocks noGrp="1"/>
          </p:cNvGraphicFramePr>
          <p:nvPr>
            <p:extLst>
              <p:ext uri="{D42A27DB-BD31-4B8C-83A1-F6EECF244321}">
                <p14:modId xmlns:p14="http://schemas.microsoft.com/office/powerpoint/2010/main" val="1394339958"/>
              </p:ext>
            </p:extLst>
          </p:nvPr>
        </p:nvGraphicFramePr>
        <p:xfrm>
          <a:off x="4993027" y="3036157"/>
          <a:ext cx="3806891" cy="1689227"/>
        </p:xfrm>
        <a:graphic>
          <a:graphicData uri="http://schemas.openxmlformats.org/drawingml/2006/table">
            <a:tbl>
              <a:tblPr/>
              <a:tblGrid>
                <a:gridCol w="1719108">
                  <a:extLst>
                    <a:ext uri="{9D8B030D-6E8A-4147-A177-3AD203B41FA5}">
                      <a16:colId xmlns:a16="http://schemas.microsoft.com/office/drawing/2014/main" val="2199364674"/>
                    </a:ext>
                  </a:extLst>
                </a:gridCol>
                <a:gridCol w="1176449">
                  <a:extLst>
                    <a:ext uri="{9D8B030D-6E8A-4147-A177-3AD203B41FA5}">
                      <a16:colId xmlns:a16="http://schemas.microsoft.com/office/drawing/2014/main" val="403210053"/>
                    </a:ext>
                  </a:extLst>
                </a:gridCol>
                <a:gridCol w="911334">
                  <a:extLst>
                    <a:ext uri="{9D8B030D-6E8A-4147-A177-3AD203B41FA5}">
                      <a16:colId xmlns:a16="http://schemas.microsoft.com/office/drawing/2014/main" val="2120841807"/>
                    </a:ext>
                  </a:extLst>
                </a:gridCol>
              </a:tblGrid>
              <a:tr h="43219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t"/>
                      <a:r>
                        <a:rPr lang="en-US" sz="1800" b="0" i="0" u="none" strike="noStrike" dirty="0">
                          <a:solidFill>
                            <a:srgbClr val="000000"/>
                          </a:solidFill>
                          <a:effectLst/>
                          <a:latin typeface="Times New Roman" panose="02020603050405020304" pitchFamily="18" charset="0"/>
                          <a:ea typeface="游ゴシック" panose="020B0400000000000000" pitchFamily="50" charset="-128"/>
                        </a:rPr>
                        <a:t>Directions</a:t>
                      </a:r>
                    </a:p>
                  </a:txBody>
                  <a:tcPr marL="16539" marR="16539" marT="16539" marB="0"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t"/>
                      <a:r>
                        <a:rPr lang="en-US" sz="18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8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8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t"/>
                      <a:r>
                        <a:rPr lang="en-US" sz="18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17466366"/>
                  </a:ext>
                </a:extLst>
              </a:tr>
              <a:tr h="43003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sz="18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16539" marR="16539" marT="16539"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rPr>
                        <a:t>58.7</a:t>
                      </a:r>
                    </a:p>
                  </a:txBody>
                  <a:tcPr marL="16539" marR="16539" marT="16539"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rPr>
                        <a:t>3.31</a:t>
                      </a:r>
                    </a:p>
                  </a:txBody>
                  <a:tcPr marL="16539" marR="16539" marT="16539"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24316676"/>
                  </a:ext>
                </a:extLst>
              </a:tr>
              <a:tr h="41349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sz="18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16539" marR="16539" marT="16539"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rPr>
                        <a:t>49.6</a:t>
                      </a:r>
                    </a:p>
                  </a:txBody>
                  <a:tcPr marL="16539" marR="16539" marT="16539"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rPr>
                        <a:t>3.78</a:t>
                      </a:r>
                    </a:p>
                  </a:txBody>
                  <a:tcPr marL="16539" marR="16539" marT="16539" marB="0" anchor="ctr">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27260929"/>
                  </a:ext>
                </a:extLst>
              </a:tr>
              <a:tr h="41349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sz="18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16539" marR="16539" marT="16539" marB="0" anchor="ctr">
                    <a:lnL>
                      <a:noFill/>
                    </a:lnL>
                    <a:lnR>
                      <a:noFill/>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rPr>
                        <a:t>59.1</a:t>
                      </a:r>
                    </a:p>
                  </a:txBody>
                  <a:tcPr marL="16539" marR="16539" marT="16539" marB="0" anchor="ctr">
                    <a:lnL>
                      <a:noFill/>
                    </a:lnL>
                    <a:lnR>
                      <a:noFill/>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800" b="0" i="0" u="none" strike="noStrike" dirty="0">
                          <a:solidFill>
                            <a:srgbClr val="000000"/>
                          </a:solidFill>
                          <a:effectLst/>
                          <a:latin typeface="Times New Roman" panose="02020603050405020304" pitchFamily="18" charset="0"/>
                          <a:ea typeface="游ゴシック" panose="020B0400000000000000" pitchFamily="50" charset="-128"/>
                        </a:rPr>
                        <a:t>3.55</a:t>
                      </a:r>
                    </a:p>
                  </a:txBody>
                  <a:tcPr marL="16539" marR="16539" marT="16539" marB="0" anchor="ctr">
                    <a:lnL>
                      <a:noFill/>
                    </a:lnL>
                    <a:lnR>
                      <a:noFill/>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5085712"/>
                  </a:ext>
                </a:extLst>
              </a:tr>
            </a:tbl>
          </a:graphicData>
        </a:graphic>
      </p:graphicFrame>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1145E7D4-E42B-66CB-C23E-C173F510F48B}"/>
                  </a:ext>
                </a:extLst>
              </p:cNvPr>
              <p:cNvSpPr txBox="1"/>
              <p:nvPr/>
            </p:nvSpPr>
            <p:spPr>
              <a:xfrm>
                <a:off x="5095665" y="2164756"/>
                <a:ext cx="3601617" cy="708720"/>
              </a:xfrm>
              <a:prstGeom prst="rect">
                <a:avLst/>
              </a:prstGeom>
              <a:noFill/>
            </p:spPr>
            <p:txBody>
              <a:bodyPr wrap="square"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kumimoji="1" lang="en-US" altLang="ja-JP" sz="1800" i="1" smtClean="0">
                              <a:solidFill>
                                <a:prstClr val="black"/>
                              </a:solidFill>
                              <a:latin typeface="Cambria Math" panose="02040503050406030204" pitchFamily="18" charset="0"/>
                            </a:rPr>
                          </m:ctrlPr>
                        </m:sSubPr>
                        <m:e>
                          <m:r>
                            <a:rPr kumimoji="1" lang="en-US" altLang="ja-JP" sz="1800" i="1" smtClean="0">
                              <a:solidFill>
                                <a:prstClr val="black"/>
                              </a:solidFill>
                              <a:latin typeface="Cambria Math" panose="02040503050406030204" pitchFamily="18" charset="0"/>
                            </a:rPr>
                            <m:t>𝑃𝐿</m:t>
                          </m:r>
                        </m:e>
                        <m:sub>
                          <m:r>
                            <m:rPr>
                              <m:sty m:val="p"/>
                            </m:rPr>
                            <a:rPr kumimoji="1" lang="en-US" altLang="ja-JP" sz="1800" smtClean="0">
                              <a:solidFill>
                                <a:prstClr val="black"/>
                              </a:solidFill>
                              <a:latin typeface="Cambria Math" panose="02040503050406030204" pitchFamily="18" charset="0"/>
                            </a:rPr>
                            <m:t>dB</m:t>
                          </m:r>
                        </m:sub>
                      </m:sSub>
                      <m:r>
                        <a:rPr kumimoji="1" lang="en-US" altLang="ja-JP" sz="1800" i="1" smtClean="0">
                          <a:solidFill>
                            <a:prstClr val="black"/>
                          </a:solidFill>
                          <a:latin typeface="Cambria Math" panose="02040503050406030204" pitchFamily="18" charset="0"/>
                        </a:rPr>
                        <m:t>=</m:t>
                      </m:r>
                      <m:sSub>
                        <m:sSubPr>
                          <m:ctrlPr>
                            <a:rPr kumimoji="1" lang="en-US" altLang="ja-JP" sz="1800" i="1">
                              <a:solidFill>
                                <a:prstClr val="black"/>
                              </a:solidFill>
                              <a:latin typeface="Cambria Math" panose="02040503050406030204" pitchFamily="18" charset="0"/>
                            </a:rPr>
                          </m:ctrlPr>
                        </m:sSubPr>
                        <m:e>
                          <m:r>
                            <a:rPr kumimoji="1" lang="en-US" altLang="ja-JP" sz="1800" i="1">
                              <a:solidFill>
                                <a:prstClr val="black"/>
                              </a:solidFill>
                              <a:latin typeface="Cambria Math" panose="02040503050406030204" pitchFamily="18" charset="0"/>
                            </a:rPr>
                            <m:t>𝑃𝐿</m:t>
                          </m:r>
                        </m:e>
                        <m:sub>
                          <m:r>
                            <a:rPr kumimoji="1" lang="en-US" altLang="ja-JP" sz="1800" i="1" smtClean="0">
                              <a:solidFill>
                                <a:prstClr val="black"/>
                              </a:solidFill>
                              <a:latin typeface="Cambria Math" panose="02040503050406030204" pitchFamily="18" charset="0"/>
                            </a:rPr>
                            <m:t>0,</m:t>
                          </m:r>
                          <m:r>
                            <m:rPr>
                              <m:sty m:val="p"/>
                            </m:rPr>
                            <a:rPr kumimoji="1" lang="en-US" altLang="ja-JP" sz="1800">
                              <a:solidFill>
                                <a:prstClr val="black"/>
                              </a:solidFill>
                              <a:latin typeface="Cambria Math" panose="02040503050406030204" pitchFamily="18" charset="0"/>
                            </a:rPr>
                            <m:t>dB</m:t>
                          </m:r>
                        </m:sub>
                      </m:sSub>
                      <m:r>
                        <a:rPr kumimoji="1" lang="en-US" altLang="ja-JP" sz="1800" i="1" smtClean="0">
                          <a:solidFill>
                            <a:prstClr val="black"/>
                          </a:solidFill>
                          <a:latin typeface="Cambria Math" panose="02040503050406030204" pitchFamily="18" charset="0"/>
                        </a:rPr>
                        <m:t>+10</m:t>
                      </m:r>
                      <m:r>
                        <a:rPr kumimoji="1" lang="en-US" altLang="ja-JP" sz="1800" i="1" smtClean="0">
                          <a:solidFill>
                            <a:prstClr val="black"/>
                          </a:solidFill>
                          <a:latin typeface="Cambria Math" panose="02040503050406030204" pitchFamily="18" charset="0"/>
                        </a:rPr>
                        <m:t>𝑛</m:t>
                      </m:r>
                      <m:func>
                        <m:funcPr>
                          <m:ctrlPr>
                            <a:rPr kumimoji="1" lang="en-US" altLang="ja-JP" sz="1800" i="1" smtClean="0">
                              <a:solidFill>
                                <a:prstClr val="black"/>
                              </a:solidFill>
                              <a:latin typeface="Cambria Math" panose="02040503050406030204" pitchFamily="18" charset="0"/>
                            </a:rPr>
                          </m:ctrlPr>
                        </m:funcPr>
                        <m:fName>
                          <m:sSub>
                            <m:sSubPr>
                              <m:ctrlPr>
                                <a:rPr kumimoji="1" lang="en-US" altLang="ja-JP" sz="1800" i="1" smtClean="0">
                                  <a:solidFill>
                                    <a:prstClr val="black"/>
                                  </a:solidFill>
                                  <a:latin typeface="Cambria Math" panose="02040503050406030204" pitchFamily="18" charset="0"/>
                                </a:rPr>
                              </m:ctrlPr>
                            </m:sSubPr>
                            <m:e>
                              <m:r>
                                <m:rPr>
                                  <m:sty m:val="p"/>
                                </m:rPr>
                                <a:rPr kumimoji="1" lang="en-US" altLang="ja-JP" sz="1800" smtClean="0">
                                  <a:solidFill>
                                    <a:prstClr val="black"/>
                                  </a:solidFill>
                                  <a:latin typeface="Cambria Math" panose="02040503050406030204" pitchFamily="18" charset="0"/>
                                </a:rPr>
                                <m:t>log</m:t>
                              </m:r>
                            </m:e>
                            <m:sub>
                              <m:r>
                                <a:rPr kumimoji="1" lang="en-US" altLang="ja-JP" sz="1800" i="1" smtClean="0">
                                  <a:solidFill>
                                    <a:prstClr val="black"/>
                                  </a:solidFill>
                                  <a:latin typeface="Cambria Math" panose="02040503050406030204" pitchFamily="18" charset="0"/>
                                </a:rPr>
                                <m:t>10</m:t>
                              </m:r>
                            </m:sub>
                          </m:sSub>
                        </m:fName>
                        <m:e>
                          <m:d>
                            <m:dPr>
                              <m:begChr m:val="["/>
                              <m:endChr m:val="]"/>
                              <m:ctrlPr>
                                <a:rPr kumimoji="1" lang="en-US" altLang="ja-JP" sz="1800" i="1" smtClean="0">
                                  <a:solidFill>
                                    <a:prstClr val="black"/>
                                  </a:solidFill>
                                  <a:latin typeface="Cambria Math" panose="02040503050406030204" pitchFamily="18" charset="0"/>
                                </a:rPr>
                              </m:ctrlPr>
                            </m:dPr>
                            <m:e>
                              <m:f>
                                <m:fPr>
                                  <m:ctrlPr>
                                    <a:rPr kumimoji="1" lang="en-US" altLang="ja-JP" sz="1800" i="1" smtClean="0">
                                      <a:solidFill>
                                        <a:prstClr val="black"/>
                                      </a:solidFill>
                                      <a:latin typeface="Cambria Math" panose="02040503050406030204" pitchFamily="18" charset="0"/>
                                    </a:rPr>
                                  </m:ctrlPr>
                                </m:fPr>
                                <m:num>
                                  <m:r>
                                    <a:rPr kumimoji="1" lang="en-US" altLang="ja-JP" sz="1800" i="1" smtClean="0">
                                      <a:solidFill>
                                        <a:prstClr val="black"/>
                                      </a:solidFill>
                                      <a:latin typeface="Cambria Math" panose="02040503050406030204" pitchFamily="18" charset="0"/>
                                    </a:rPr>
                                    <m:t>𝑑</m:t>
                                  </m:r>
                                </m:num>
                                <m:den>
                                  <m:sSub>
                                    <m:sSubPr>
                                      <m:ctrlPr>
                                        <a:rPr kumimoji="1" lang="en-US" altLang="ja-JP" sz="1800" i="1" smtClean="0">
                                          <a:solidFill>
                                            <a:prstClr val="black"/>
                                          </a:solidFill>
                                          <a:latin typeface="Cambria Math" panose="02040503050406030204" pitchFamily="18" charset="0"/>
                                        </a:rPr>
                                      </m:ctrlPr>
                                    </m:sSubPr>
                                    <m:e>
                                      <m:r>
                                        <a:rPr kumimoji="1" lang="en-US" altLang="ja-JP" sz="1800" i="1" smtClean="0">
                                          <a:solidFill>
                                            <a:prstClr val="black"/>
                                          </a:solidFill>
                                          <a:latin typeface="Cambria Math" panose="02040503050406030204" pitchFamily="18" charset="0"/>
                                        </a:rPr>
                                        <m:t>𝑑</m:t>
                                      </m:r>
                                    </m:e>
                                    <m:sub>
                                      <m:r>
                                        <a:rPr kumimoji="1" lang="en-US" altLang="ja-JP" sz="1800" i="1" smtClean="0">
                                          <a:solidFill>
                                            <a:prstClr val="black"/>
                                          </a:solidFill>
                                          <a:latin typeface="Cambria Math" panose="02040503050406030204" pitchFamily="18" charset="0"/>
                                        </a:rPr>
                                        <m:t>0</m:t>
                                      </m:r>
                                    </m:sub>
                                  </m:sSub>
                                </m:den>
                              </m:f>
                            </m:e>
                          </m:d>
                        </m:e>
                      </m:func>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4" name="テキスト ボックス 13">
                <a:extLst>
                  <a:ext uri="{FF2B5EF4-FFF2-40B4-BE49-F238E27FC236}">
                    <a16:creationId xmlns:a16="http://schemas.microsoft.com/office/drawing/2014/main" id="{1145E7D4-E42B-66CB-C23E-C173F510F48B}"/>
                  </a:ext>
                </a:extLst>
              </p:cNvPr>
              <p:cNvSpPr txBox="1">
                <a:spLocks noRot="1" noChangeAspect="1" noMove="1" noResize="1" noEditPoints="1" noAdjustHandles="1" noChangeArrowheads="1" noChangeShapeType="1" noTextEdit="1"/>
              </p:cNvSpPr>
              <p:nvPr/>
            </p:nvSpPr>
            <p:spPr>
              <a:xfrm>
                <a:off x="5095665" y="2164756"/>
                <a:ext cx="3601617" cy="708720"/>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EC573751-4670-F6D4-66D4-2A1AF1C30784}"/>
                  </a:ext>
                </a:extLst>
              </p:cNvPr>
              <p:cNvSpPr txBox="1"/>
              <p:nvPr/>
            </p:nvSpPr>
            <p:spPr>
              <a:xfrm>
                <a:off x="7452320" y="4703399"/>
                <a:ext cx="1548585" cy="369332"/>
              </a:xfrm>
              <a:prstGeom prst="rect">
                <a:avLst/>
              </a:prstGeom>
              <a:noFill/>
            </p:spPr>
            <p:txBody>
              <a:bodyPr wrap="square" rtlCol="0">
                <a:spAutoFit/>
              </a:bodyPr>
              <a:lstStyle/>
              <a:p>
                <a:pPr defTabSz="457200" eaLnBrk="1" fontAlgn="auto" hangingPunct="1">
                  <a:spcBef>
                    <a:spcPts val="0"/>
                  </a:spcBef>
                  <a:spcAft>
                    <a:spcPts val="0"/>
                  </a:spcAft>
                </a:pPr>
                <a14:m>
                  <m:oMath xmlns:m="http://schemas.openxmlformats.org/officeDocument/2006/math">
                    <m:sSub>
                      <m:sSubPr>
                        <m:ctrlPr>
                          <a:rPr kumimoji="1" lang="en-US" altLang="ja-JP" sz="1800" b="0" i="1" smtClean="0">
                            <a:solidFill>
                              <a:prstClr val="black"/>
                            </a:solidFill>
                            <a:latin typeface="Cambria Math" panose="02040503050406030204" pitchFamily="18" charset="0"/>
                            <a:ea typeface="ＭＳ Ｐゴシック" panose="020B0600070205080204" pitchFamily="34" charset="-128"/>
                          </a:rPr>
                        </m:ctrlPr>
                      </m:sSubPr>
                      <m:e>
                        <m:r>
                          <a:rPr kumimoji="1" lang="en-US" altLang="ja-JP" sz="1800" b="0" i="1" smtClean="0">
                            <a:solidFill>
                              <a:prstClr val="black"/>
                            </a:solidFill>
                            <a:latin typeface="Cambria Math" panose="02040503050406030204" pitchFamily="18" charset="0"/>
                            <a:ea typeface="ＭＳ Ｐゴシック" panose="020B0600070205080204" pitchFamily="34" charset="-128"/>
                          </a:rPr>
                          <m:t>𝑑</m:t>
                        </m:r>
                      </m:e>
                      <m:sub>
                        <m:r>
                          <a:rPr kumimoji="1" lang="en-US" altLang="ja-JP" sz="1800" b="0" i="1" smtClean="0">
                            <a:solidFill>
                              <a:prstClr val="black"/>
                            </a:solidFill>
                            <a:latin typeface="Cambria Math" panose="02040503050406030204" pitchFamily="18" charset="0"/>
                            <a:ea typeface="ＭＳ Ｐゴシック" panose="020B0600070205080204" pitchFamily="34" charset="-128"/>
                          </a:rPr>
                          <m:t>0</m:t>
                        </m:r>
                      </m:sub>
                    </m:sSub>
                    <m:r>
                      <a:rPr kumimoji="1" lang="en-US" altLang="ja-JP" sz="1800" b="0" i="1" smtClean="0">
                        <a:solidFill>
                          <a:prstClr val="black"/>
                        </a:solidFill>
                        <a:latin typeface="Cambria Math" panose="02040503050406030204" pitchFamily="18" charset="0"/>
                        <a:ea typeface="ＭＳ Ｐゴシック" panose="020B0600070205080204" pitchFamily="34" charset="-128"/>
                      </a:rPr>
                      <m:t>=12</m:t>
                    </m:r>
                  </m:oMath>
                </a14:m>
                <a:r>
                  <a:rPr kumimoji="1" lang="en-US" altLang="ja-JP" sz="1800" dirty="0">
                    <a:solidFill>
                      <a:prstClr val="black"/>
                    </a:solidFill>
                    <a:latin typeface="Times New Roman"/>
                    <a:ea typeface="ＭＳ Ｐゴシック" panose="020B0600070205080204" pitchFamily="34" charset="-128"/>
                  </a:rPr>
                  <a:t> mm</a:t>
                </a:r>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5" name="テキスト ボックス 14">
                <a:extLst>
                  <a:ext uri="{FF2B5EF4-FFF2-40B4-BE49-F238E27FC236}">
                    <a16:creationId xmlns:a16="http://schemas.microsoft.com/office/drawing/2014/main" id="{EC573751-4670-F6D4-66D4-2A1AF1C30784}"/>
                  </a:ext>
                </a:extLst>
              </p:cNvPr>
              <p:cNvSpPr txBox="1">
                <a:spLocks noRot="1" noChangeAspect="1" noMove="1" noResize="1" noEditPoints="1" noAdjustHandles="1" noChangeArrowheads="1" noChangeShapeType="1" noTextEdit="1"/>
              </p:cNvSpPr>
              <p:nvPr/>
            </p:nvSpPr>
            <p:spPr>
              <a:xfrm>
                <a:off x="7452320" y="4703399"/>
                <a:ext cx="1548585" cy="369332"/>
              </a:xfrm>
              <a:prstGeom prst="rect">
                <a:avLst/>
              </a:prstGeom>
              <a:blipFill>
                <a:blip r:embed="rId4"/>
                <a:stretch>
                  <a:fillRect t="-6667" b="-2333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87523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5327DB-8B47-6683-B492-9E73FA771A02}"/>
              </a:ext>
            </a:extLst>
          </p:cNvPr>
          <p:cNvSpPr>
            <a:spLocks noGrp="1"/>
          </p:cNvSpPr>
          <p:nvPr>
            <p:ph type="title"/>
          </p:nvPr>
        </p:nvSpPr>
        <p:spPr/>
        <p:txBody>
          <a:bodyPr/>
          <a:lstStyle/>
          <a:p>
            <a:r>
              <a:rPr kumimoji="1" lang="en-US" altLang="ja-JP" dirty="0"/>
              <a:t>Simulation model </a:t>
            </a:r>
            <a:r>
              <a:rPr lang="en-US" altLang="ja-JP" dirty="0"/>
              <a:t>(</a:t>
            </a:r>
            <a:r>
              <a:rPr kumimoji="1" lang="en-US" altLang="ja-JP" dirty="0"/>
              <a:t>off-body model)</a:t>
            </a:r>
            <a:endParaRPr kumimoji="1" lang="ja-JP" altLang="en-US"/>
          </a:p>
        </p:txBody>
      </p:sp>
      <p:sp>
        <p:nvSpPr>
          <p:cNvPr id="4" name="日付プレースホルダー 3">
            <a:extLst>
              <a:ext uri="{FF2B5EF4-FFF2-40B4-BE49-F238E27FC236}">
                <a16:creationId xmlns:a16="http://schemas.microsoft.com/office/drawing/2014/main" id="{955D5C58-666F-742F-6F28-BA709EE66C3D}"/>
              </a:ext>
            </a:extLst>
          </p:cNvPr>
          <p:cNvSpPr>
            <a:spLocks noGrp="1"/>
          </p:cNvSpPr>
          <p:nvPr>
            <p:ph type="dt" sz="half" idx="10"/>
          </p:nvPr>
        </p:nvSpPr>
        <p:spPr/>
        <p:txBody>
          <a:bodyPr/>
          <a:lstStyle/>
          <a:p>
            <a:r>
              <a:rPr lang="en-US" altLang="ja-JP"/>
              <a:t>November 2022</a:t>
            </a:r>
            <a:endParaRPr lang="en-US" altLang="ja-JP" dirty="0"/>
          </a:p>
        </p:txBody>
      </p:sp>
      <p:sp>
        <p:nvSpPr>
          <p:cNvPr id="5" name="フッター プレースホルダー 4">
            <a:extLst>
              <a:ext uri="{FF2B5EF4-FFF2-40B4-BE49-F238E27FC236}">
                <a16:creationId xmlns:a16="http://schemas.microsoft.com/office/drawing/2014/main" id="{C805574C-4A60-1658-6978-60106BF93983}"/>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328C305D-3E92-83FE-4E37-510D28A4BB8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17</a:t>
            </a:fld>
            <a:endParaRPr lang="en-US" altLang="ja-JP"/>
          </a:p>
        </p:txBody>
      </p:sp>
      <p:pic>
        <p:nvPicPr>
          <p:cNvPr id="7" name="図 6" descr="テキスト, 地図 が含まれている画像&#10;&#10;自動的に生成された説明">
            <a:extLst>
              <a:ext uri="{FF2B5EF4-FFF2-40B4-BE49-F238E27FC236}">
                <a16:creationId xmlns:a16="http://schemas.microsoft.com/office/drawing/2014/main" id="{DFCD3396-BE20-69FC-6293-2A4CC14C25AB}"/>
              </a:ext>
            </a:extLst>
          </p:cNvPr>
          <p:cNvPicPr>
            <a:picLocks noChangeAspect="1"/>
          </p:cNvPicPr>
          <p:nvPr/>
        </p:nvPicPr>
        <p:blipFill rotWithShape="1">
          <a:blip r:embed="rId2">
            <a:extLst>
              <a:ext uri="{28A0092B-C50C-407E-A947-70E740481C1C}">
                <a14:useLocalDpi xmlns:a14="http://schemas.microsoft.com/office/drawing/2010/main" val="0"/>
              </a:ext>
            </a:extLst>
          </a:blip>
          <a:srcRect l="11825"/>
          <a:stretch/>
        </p:blipFill>
        <p:spPr>
          <a:xfrm>
            <a:off x="1475656" y="1954806"/>
            <a:ext cx="5932884" cy="2948388"/>
          </a:xfrm>
          <a:prstGeom prst="rect">
            <a:avLst/>
          </a:prstGeom>
        </p:spPr>
      </p:pic>
      <p:sp>
        <p:nvSpPr>
          <p:cNvPr id="8" name="テキスト ボックス 7">
            <a:extLst>
              <a:ext uri="{FF2B5EF4-FFF2-40B4-BE49-F238E27FC236}">
                <a16:creationId xmlns:a16="http://schemas.microsoft.com/office/drawing/2014/main" id="{13DDEE26-F4D5-962E-2EA8-272251646345}"/>
              </a:ext>
            </a:extLst>
          </p:cNvPr>
          <p:cNvSpPr txBox="1"/>
          <p:nvPr/>
        </p:nvSpPr>
        <p:spPr>
          <a:xfrm>
            <a:off x="4101046" y="1575496"/>
            <a:ext cx="1047018" cy="369332"/>
          </a:xfrm>
          <a:prstGeom prst="rect">
            <a:avLst/>
          </a:prstGeom>
          <a:noFill/>
        </p:spPr>
        <p:txBody>
          <a:bodyPr wrap="none" rtlCol="0">
            <a:spAutoFit/>
          </a:bodyPr>
          <a:lstStyle/>
          <a:p>
            <a:r>
              <a:rPr kumimoji="1" lang="en-US" altLang="ja-JP" sz="1800" dirty="0"/>
              <a:t>Top view</a:t>
            </a:r>
            <a:endParaRPr kumimoji="1" lang="ja-JP" altLang="en-US" sz="1800"/>
          </a:p>
        </p:txBody>
      </p:sp>
      <p:sp>
        <p:nvSpPr>
          <p:cNvPr id="9" name="テキスト ボックス 8">
            <a:extLst>
              <a:ext uri="{FF2B5EF4-FFF2-40B4-BE49-F238E27FC236}">
                <a16:creationId xmlns:a16="http://schemas.microsoft.com/office/drawing/2014/main" id="{457A01E7-986D-95FC-5DC3-F2A06BCF8740}"/>
              </a:ext>
            </a:extLst>
          </p:cNvPr>
          <p:cNvSpPr txBox="1"/>
          <p:nvPr/>
        </p:nvSpPr>
        <p:spPr>
          <a:xfrm>
            <a:off x="738355" y="5105400"/>
            <a:ext cx="7772400" cy="830997"/>
          </a:xfrm>
          <a:prstGeom prst="rect">
            <a:avLst/>
          </a:prstGeom>
          <a:noFill/>
        </p:spPr>
        <p:txBody>
          <a:bodyPr wrap="square" rtlCol="0">
            <a:spAutoFit/>
          </a:bodyPr>
          <a:lstStyle/>
          <a:p>
            <a:pPr marL="171450" indent="-171450">
              <a:buFont typeface="Wingdings" pitchFamily="2" charset="2"/>
              <a:buChar char="ü"/>
            </a:pPr>
            <a:r>
              <a:rPr kumimoji="1" lang="en-US" altLang="ja-JP" sz="1600" dirty="0"/>
              <a:t>50 receivers (#29-#78) were placed at a height of 30 mm above the transmitting antenna (the top of the human head)</a:t>
            </a:r>
          </a:p>
          <a:p>
            <a:pPr marL="171450" indent="-171450">
              <a:buFont typeface="Wingdings" pitchFamily="2" charset="2"/>
              <a:buChar char="ü"/>
            </a:pPr>
            <a:r>
              <a:rPr kumimoji="1" lang="en-US" altLang="ja-JP" sz="1600" dirty="0"/>
              <a:t>The interval of each receiver was set to 5 mm</a:t>
            </a:r>
            <a:endParaRPr kumimoji="1" lang="ja-JP" altLang="en-US" sz="1600"/>
          </a:p>
        </p:txBody>
      </p:sp>
    </p:spTree>
    <p:extLst>
      <p:ext uri="{BB962C8B-B14F-4D97-AF65-F5344CB8AC3E}">
        <p14:creationId xmlns:p14="http://schemas.microsoft.com/office/powerpoint/2010/main" val="3396724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269FF3-FA4A-866D-4EBC-B95BF5409F4B}"/>
              </a:ext>
            </a:extLst>
          </p:cNvPr>
          <p:cNvSpPr>
            <a:spLocks noGrp="1"/>
          </p:cNvSpPr>
          <p:nvPr>
            <p:ph type="title"/>
          </p:nvPr>
        </p:nvSpPr>
        <p:spPr/>
        <p:txBody>
          <a:bodyPr/>
          <a:lstStyle/>
          <a:p>
            <a:r>
              <a:rPr kumimoji="1" lang="en-US" altLang="ja-JP" dirty="0"/>
              <a:t>Path loss characteristics (Sensor #29)</a:t>
            </a:r>
            <a:endParaRPr kumimoji="1" lang="ja-JP" altLang="en-US"/>
          </a:p>
        </p:txBody>
      </p:sp>
      <p:sp>
        <p:nvSpPr>
          <p:cNvPr id="4" name="日付プレースホルダー 3">
            <a:extLst>
              <a:ext uri="{FF2B5EF4-FFF2-40B4-BE49-F238E27FC236}">
                <a16:creationId xmlns:a16="http://schemas.microsoft.com/office/drawing/2014/main" id="{86AEF535-1919-145F-1185-E5D39BBDD62E}"/>
              </a:ext>
            </a:extLst>
          </p:cNvPr>
          <p:cNvSpPr>
            <a:spLocks noGrp="1"/>
          </p:cNvSpPr>
          <p:nvPr>
            <p:ph type="dt" sz="half" idx="10"/>
          </p:nvPr>
        </p:nvSpPr>
        <p:spPr/>
        <p:txBody>
          <a:bodyPr/>
          <a:lstStyle/>
          <a:p>
            <a:r>
              <a:rPr lang="en-US" altLang="ja-JP"/>
              <a:t>November 2022</a:t>
            </a:r>
            <a:endParaRPr lang="en-US" altLang="ja-JP" dirty="0"/>
          </a:p>
        </p:txBody>
      </p:sp>
      <p:sp>
        <p:nvSpPr>
          <p:cNvPr id="5" name="フッター プレースホルダー 4">
            <a:extLst>
              <a:ext uri="{FF2B5EF4-FFF2-40B4-BE49-F238E27FC236}">
                <a16:creationId xmlns:a16="http://schemas.microsoft.com/office/drawing/2014/main" id="{065F1E1D-3945-B837-BC84-83D53D34F06E}"/>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20FB6149-371F-7A5F-74F9-2B7DA840D788}"/>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18</a:t>
            </a:fld>
            <a:endParaRPr lang="en-US" altLang="ja-JP"/>
          </a:p>
        </p:txBody>
      </p:sp>
      <p:pic>
        <p:nvPicPr>
          <p:cNvPr id="7" name="図 6" descr="グラフ&#10;&#10;自動的に生成された説明">
            <a:extLst>
              <a:ext uri="{FF2B5EF4-FFF2-40B4-BE49-F238E27FC236}">
                <a16:creationId xmlns:a16="http://schemas.microsoft.com/office/drawing/2014/main" id="{07519E65-A92B-1AED-B750-78C0E724E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55" y="2297290"/>
            <a:ext cx="5183417" cy="3147934"/>
          </a:xfrm>
          <a:prstGeom prst="rect">
            <a:avLst/>
          </a:prstGeom>
        </p:spPr>
      </p:pic>
      <p:pic>
        <p:nvPicPr>
          <p:cNvPr id="8" name="図 7" descr="テキスト, 地図 が含まれている画像&#10;&#10;自動的に生成された説明">
            <a:extLst>
              <a:ext uri="{FF2B5EF4-FFF2-40B4-BE49-F238E27FC236}">
                <a16:creationId xmlns:a16="http://schemas.microsoft.com/office/drawing/2014/main" id="{05B86BB5-65C2-6606-DFBA-DC4534B71CEE}"/>
              </a:ext>
            </a:extLst>
          </p:cNvPr>
          <p:cNvPicPr>
            <a:picLocks noChangeAspect="1"/>
          </p:cNvPicPr>
          <p:nvPr/>
        </p:nvPicPr>
        <p:blipFill rotWithShape="1">
          <a:blip r:embed="rId3">
            <a:extLst>
              <a:ext uri="{28A0092B-C50C-407E-A947-70E740481C1C}">
                <a14:useLocalDpi xmlns:a14="http://schemas.microsoft.com/office/drawing/2010/main" val="0"/>
              </a:ext>
            </a:extLst>
          </a:blip>
          <a:srcRect l="12925"/>
          <a:stretch/>
        </p:blipFill>
        <p:spPr>
          <a:xfrm>
            <a:off x="5076056" y="2709644"/>
            <a:ext cx="3981536" cy="2003664"/>
          </a:xfrm>
          <a:prstGeom prst="rect">
            <a:avLst/>
          </a:prstGeom>
        </p:spPr>
      </p:pic>
      <p:sp>
        <p:nvSpPr>
          <p:cNvPr id="9" name="楕円 10">
            <a:extLst>
              <a:ext uri="{FF2B5EF4-FFF2-40B4-BE49-F238E27FC236}">
                <a16:creationId xmlns:a16="http://schemas.microsoft.com/office/drawing/2014/main" id="{3002B458-C3E5-4749-86A0-569520D91921}"/>
              </a:ext>
            </a:extLst>
          </p:cNvPr>
          <p:cNvSpPr/>
          <p:nvPr/>
        </p:nvSpPr>
        <p:spPr>
          <a:xfrm>
            <a:off x="5512345" y="2983085"/>
            <a:ext cx="123825" cy="123825"/>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07451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 折れ線グラフ&#10;&#10;自動的に生成された説明">
            <a:extLst>
              <a:ext uri="{FF2B5EF4-FFF2-40B4-BE49-F238E27FC236}">
                <a16:creationId xmlns:a16="http://schemas.microsoft.com/office/drawing/2014/main" id="{B44B85FB-8478-0AA0-973C-19C5478E6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 y="2276872"/>
            <a:ext cx="5181460" cy="3114308"/>
          </a:xfrm>
          <a:prstGeom prst="rect">
            <a:avLst/>
          </a:prstGeom>
        </p:spPr>
      </p:pic>
      <p:sp>
        <p:nvSpPr>
          <p:cNvPr id="2" name="タイトル 1">
            <a:extLst>
              <a:ext uri="{FF2B5EF4-FFF2-40B4-BE49-F238E27FC236}">
                <a16:creationId xmlns:a16="http://schemas.microsoft.com/office/drawing/2014/main" id="{A1269FF3-FA4A-866D-4EBC-B95BF5409F4B}"/>
              </a:ext>
            </a:extLst>
          </p:cNvPr>
          <p:cNvSpPr>
            <a:spLocks noGrp="1"/>
          </p:cNvSpPr>
          <p:nvPr>
            <p:ph type="title"/>
          </p:nvPr>
        </p:nvSpPr>
        <p:spPr/>
        <p:txBody>
          <a:bodyPr/>
          <a:lstStyle/>
          <a:p>
            <a:r>
              <a:rPr kumimoji="1" lang="en-US" altLang="ja-JP" dirty="0"/>
              <a:t>Path loss characteristics (Sensor #29)</a:t>
            </a:r>
            <a:endParaRPr kumimoji="1" lang="ja-JP" altLang="en-US"/>
          </a:p>
        </p:txBody>
      </p:sp>
      <p:sp>
        <p:nvSpPr>
          <p:cNvPr id="4" name="日付プレースホルダー 3">
            <a:extLst>
              <a:ext uri="{FF2B5EF4-FFF2-40B4-BE49-F238E27FC236}">
                <a16:creationId xmlns:a16="http://schemas.microsoft.com/office/drawing/2014/main" id="{86AEF535-1919-145F-1185-E5D39BBDD62E}"/>
              </a:ext>
            </a:extLst>
          </p:cNvPr>
          <p:cNvSpPr>
            <a:spLocks noGrp="1"/>
          </p:cNvSpPr>
          <p:nvPr>
            <p:ph type="dt" sz="half" idx="10"/>
          </p:nvPr>
        </p:nvSpPr>
        <p:spPr/>
        <p:txBody>
          <a:bodyPr/>
          <a:lstStyle/>
          <a:p>
            <a:r>
              <a:rPr lang="en-US" altLang="ja-JP"/>
              <a:t>November 2022</a:t>
            </a:r>
            <a:endParaRPr lang="en-US" altLang="ja-JP" dirty="0"/>
          </a:p>
        </p:txBody>
      </p:sp>
      <p:sp>
        <p:nvSpPr>
          <p:cNvPr id="5" name="フッター プレースホルダー 4">
            <a:extLst>
              <a:ext uri="{FF2B5EF4-FFF2-40B4-BE49-F238E27FC236}">
                <a16:creationId xmlns:a16="http://schemas.microsoft.com/office/drawing/2014/main" id="{065F1E1D-3945-B837-BC84-83D53D34F06E}"/>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20FB6149-371F-7A5F-74F9-2B7DA840D788}"/>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19</a:t>
            </a:fld>
            <a:endParaRPr lang="en-US" altLang="ja-JP"/>
          </a:p>
        </p:txBody>
      </p:sp>
      <p:pic>
        <p:nvPicPr>
          <p:cNvPr id="8" name="図 7" descr="テキスト, 地図 が含まれている画像&#10;&#10;自動的に生成された説明">
            <a:extLst>
              <a:ext uri="{FF2B5EF4-FFF2-40B4-BE49-F238E27FC236}">
                <a16:creationId xmlns:a16="http://schemas.microsoft.com/office/drawing/2014/main" id="{05B86BB5-65C2-6606-DFBA-DC4534B71CEE}"/>
              </a:ext>
            </a:extLst>
          </p:cNvPr>
          <p:cNvPicPr>
            <a:picLocks noChangeAspect="1"/>
          </p:cNvPicPr>
          <p:nvPr/>
        </p:nvPicPr>
        <p:blipFill rotWithShape="1">
          <a:blip r:embed="rId3">
            <a:extLst>
              <a:ext uri="{28A0092B-C50C-407E-A947-70E740481C1C}">
                <a14:useLocalDpi xmlns:a14="http://schemas.microsoft.com/office/drawing/2010/main" val="0"/>
              </a:ext>
            </a:extLst>
          </a:blip>
          <a:srcRect l="12925"/>
          <a:stretch/>
        </p:blipFill>
        <p:spPr>
          <a:xfrm>
            <a:off x="5054960" y="2649472"/>
            <a:ext cx="3981536" cy="2003664"/>
          </a:xfrm>
          <a:prstGeom prst="rect">
            <a:avLst/>
          </a:prstGeom>
        </p:spPr>
      </p:pic>
      <p:sp>
        <p:nvSpPr>
          <p:cNvPr id="9" name="楕円 10">
            <a:extLst>
              <a:ext uri="{FF2B5EF4-FFF2-40B4-BE49-F238E27FC236}">
                <a16:creationId xmlns:a16="http://schemas.microsoft.com/office/drawing/2014/main" id="{3002B458-C3E5-4749-86A0-569520D91921}"/>
              </a:ext>
            </a:extLst>
          </p:cNvPr>
          <p:cNvSpPr/>
          <p:nvPr/>
        </p:nvSpPr>
        <p:spPr>
          <a:xfrm>
            <a:off x="8408615" y="4221088"/>
            <a:ext cx="123825" cy="123825"/>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18837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55FE467-813A-62ED-551D-0F5810AA0FFD}"/>
              </a:ext>
            </a:extLst>
          </p:cNvPr>
          <p:cNvSpPr>
            <a:spLocks noGrp="1" noChangeArrowheads="1"/>
          </p:cNvSpPr>
          <p:nvPr>
            <p:ph type="ctrTitle"/>
          </p:nvPr>
        </p:nvSpPr>
        <p:spPr>
          <a:xfrm>
            <a:off x="685800" y="2286000"/>
            <a:ext cx="7772400" cy="1143000"/>
          </a:xfrm>
        </p:spPr>
        <p:txBody>
          <a:bodyPr anchor="ctr"/>
          <a:lstStyle/>
          <a:p>
            <a:r>
              <a:rPr lang="en-US" altLang="ja-JP" sz="3200" dirty="0">
                <a:ea typeface="ＭＳ Ｐゴシック" panose="020B0600070205080204" pitchFamily="34" charset="-128"/>
              </a:rPr>
              <a:t>Propagation Characteristics of UWB Communication Applications for Human BAN (HBAN) Use Cases</a:t>
            </a:r>
          </a:p>
        </p:txBody>
      </p:sp>
      <p:sp>
        <p:nvSpPr>
          <p:cNvPr id="26627" name="Rectangle 3">
            <a:extLst>
              <a:ext uri="{FF2B5EF4-FFF2-40B4-BE49-F238E27FC236}">
                <a16:creationId xmlns:a16="http://schemas.microsoft.com/office/drawing/2014/main" id="{4B838952-9A9F-89B7-CE7E-C1270C653349}"/>
              </a:ext>
            </a:extLst>
          </p:cNvPr>
          <p:cNvSpPr>
            <a:spLocks noGrp="1" noChangeArrowheads="1"/>
          </p:cNvSpPr>
          <p:nvPr>
            <p:ph type="subTitle" idx="1"/>
          </p:nvPr>
        </p:nvSpPr>
        <p:spPr>
          <a:xfrm>
            <a:off x="1371600" y="3886200"/>
            <a:ext cx="6400800" cy="1752600"/>
          </a:xfrm>
        </p:spPr>
        <p:txBody>
          <a:bodyPr/>
          <a:lstStyle/>
          <a:p>
            <a:endParaRPr lang="en-US" altLang="ja-JP" sz="2800" dirty="0">
              <a:latin typeface="Times New Roman" panose="02020603050405020304" pitchFamily="18" charset="0"/>
              <a:cs typeface="Times New Roman" panose="02020603050405020304" pitchFamily="18" charset="0"/>
            </a:endParaRPr>
          </a:p>
          <a:p>
            <a:r>
              <a:rPr lang="en-US" altLang="ja-JP" sz="2800" dirty="0">
                <a:latin typeface="Times New Roman" panose="02020603050405020304" pitchFamily="18" charset="0"/>
                <a:cs typeface="Times New Roman" panose="02020603050405020304" pitchFamily="18" charset="0"/>
              </a:rPr>
              <a:t>Daisuke Anzai</a:t>
            </a:r>
          </a:p>
          <a:p>
            <a:r>
              <a:rPr lang="en-US" altLang="ja-JP" sz="2800" dirty="0">
                <a:latin typeface="Times New Roman" panose="02020603050405020304" pitchFamily="18" charset="0"/>
                <a:cs typeface="Times New Roman" panose="02020603050405020304" pitchFamily="18" charset="0"/>
              </a:rPr>
              <a:t>Nagoya Institute of Technology</a:t>
            </a:r>
          </a:p>
        </p:txBody>
      </p:sp>
      <p:sp>
        <p:nvSpPr>
          <p:cNvPr id="4" name="日付プレースホルダー 3">
            <a:extLst>
              <a:ext uri="{FF2B5EF4-FFF2-40B4-BE49-F238E27FC236}">
                <a16:creationId xmlns:a16="http://schemas.microsoft.com/office/drawing/2014/main" id="{1749DBED-CD28-B88C-CAE7-505CB9B7C61F}"/>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B54CDE9F-70CD-FE42-C28A-7E8436C58E27}"/>
              </a:ext>
            </a:extLst>
          </p:cNvPr>
          <p:cNvSpPr>
            <a:spLocks noGrp="1"/>
          </p:cNvSpPr>
          <p:nvPr>
            <p:ph type="ftr" sz="quarter" idx="11"/>
          </p:nvPr>
        </p:nvSpPr>
        <p:spPr/>
        <p:txBody>
          <a:bodyPr/>
          <a:lstStyle/>
          <a:p>
            <a:r>
              <a:rPr lang="en-US" altLang="ja-JP" dirty="0"/>
              <a:t>Daisuke Anzai (Nagoya Institute of Technology)</a:t>
            </a:r>
          </a:p>
        </p:txBody>
      </p:sp>
      <p:sp>
        <p:nvSpPr>
          <p:cNvPr id="6" name="スライド番号プレースホルダー 5">
            <a:extLst>
              <a:ext uri="{FF2B5EF4-FFF2-40B4-BE49-F238E27FC236}">
                <a16:creationId xmlns:a16="http://schemas.microsoft.com/office/drawing/2014/main" id="{C04909EA-556B-707B-315A-84BFB23F1B5C}"/>
              </a:ext>
            </a:extLst>
          </p:cNvPr>
          <p:cNvSpPr>
            <a:spLocks noGrp="1"/>
          </p:cNvSpPr>
          <p:nvPr>
            <p:ph type="sldNum" sz="quarter" idx="12"/>
          </p:nvPr>
        </p:nvSpPr>
        <p:spPr/>
        <p:txBody>
          <a:bodyPr/>
          <a:lstStyle/>
          <a:p>
            <a:r>
              <a:rPr lang="en-US" altLang="ja-JP"/>
              <a:t>Slide </a:t>
            </a:r>
            <a:fld id="{18BE40FC-92CB-A945-B422-D81EC9BDBF4D}" type="slidenum">
              <a:rPr lang="en-US" altLang="ja-JP"/>
              <a:pPr/>
              <a:t>2</a:t>
            </a:fld>
            <a:endParaRPr lang="en-US" altLang="ja-JP"/>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FBDD4B-5568-DB24-3A30-1D3DDCEF6CD7}"/>
              </a:ext>
            </a:extLst>
          </p:cNvPr>
          <p:cNvSpPr>
            <a:spLocks noGrp="1"/>
          </p:cNvSpPr>
          <p:nvPr>
            <p:ph type="title"/>
          </p:nvPr>
        </p:nvSpPr>
        <p:spPr/>
        <p:txBody>
          <a:bodyPr/>
          <a:lstStyle/>
          <a:p>
            <a:r>
              <a:rPr kumimoji="1" lang="en-US" altLang="ja-JP" dirty="0"/>
              <a:t>Summary and future works</a:t>
            </a:r>
            <a:endParaRPr kumimoji="1" lang="ja-JP" altLang="en-US"/>
          </a:p>
        </p:txBody>
      </p:sp>
      <p:sp>
        <p:nvSpPr>
          <p:cNvPr id="3" name="コンテンツ プレースホルダー 2">
            <a:extLst>
              <a:ext uri="{FF2B5EF4-FFF2-40B4-BE49-F238E27FC236}">
                <a16:creationId xmlns:a16="http://schemas.microsoft.com/office/drawing/2014/main" id="{655D8C0D-61C2-8965-38E6-66FC14D5ECB6}"/>
              </a:ext>
            </a:extLst>
          </p:cNvPr>
          <p:cNvSpPr>
            <a:spLocks noGrp="1"/>
          </p:cNvSpPr>
          <p:nvPr>
            <p:ph idx="1"/>
          </p:nvPr>
        </p:nvSpPr>
        <p:spPr/>
        <p:txBody>
          <a:bodyPr/>
          <a:lstStyle/>
          <a:p>
            <a:r>
              <a:rPr kumimoji="1" lang="en-US" altLang="ja-JP" sz="2400" dirty="0">
                <a:latin typeface="Times New Roman" panose="02020603050405020304" pitchFamily="18" charset="0"/>
                <a:cs typeface="Times New Roman" panose="02020603050405020304" pitchFamily="18" charset="0"/>
              </a:rPr>
              <a:t>The path loss characteristics were evaluated in BCI use case</a:t>
            </a:r>
            <a:r>
              <a:rPr lang="en-US" altLang="ja-JP" sz="2400" dirty="0">
                <a:latin typeface="Times New Roman" panose="02020603050405020304" pitchFamily="18" charset="0"/>
                <a:cs typeface="Times New Roman" panose="02020603050405020304" pitchFamily="18" charset="0"/>
              </a:rPr>
              <a:t>, assuming the receivers were placed on the human head, arm, chest and off the human body</a:t>
            </a:r>
          </a:p>
          <a:p>
            <a:endParaRPr lang="en-US" altLang="ja-JP" sz="2400" dirty="0">
              <a:latin typeface="Times New Roman" panose="02020603050405020304" pitchFamily="18" charset="0"/>
              <a:cs typeface="Times New Roman" panose="02020603050405020304" pitchFamily="18" charset="0"/>
            </a:endParaRPr>
          </a:p>
          <a:p>
            <a:r>
              <a:rPr lang="en-US" altLang="ja-JP" sz="2400" dirty="0">
                <a:latin typeface="Times New Roman" panose="02020603050405020304" pitchFamily="18" charset="0"/>
                <a:cs typeface="Times New Roman" panose="02020603050405020304" pitchFamily="18" charset="0"/>
              </a:rPr>
              <a:t>Future works include </a:t>
            </a:r>
            <a:r>
              <a:rPr lang="en-US" altLang="ja-JP" sz="2400">
                <a:latin typeface="Times New Roman" panose="02020603050405020304" pitchFamily="18" charset="0"/>
                <a:cs typeface="Times New Roman" panose="02020603050405020304" pitchFamily="18" charset="0"/>
              </a:rPr>
              <a:t>time-domain analyses </a:t>
            </a:r>
            <a:r>
              <a:rPr lang="en-US" altLang="ja-JP" sz="2400" dirty="0">
                <a:latin typeface="Times New Roman" panose="02020603050405020304" pitchFamily="18" charset="0"/>
                <a:cs typeface="Times New Roman" panose="02020603050405020304" pitchFamily="18" charset="0"/>
              </a:rPr>
              <a:t>such as multipath delay power profile and multipath delay spread</a:t>
            </a:r>
          </a:p>
        </p:txBody>
      </p:sp>
      <p:sp>
        <p:nvSpPr>
          <p:cNvPr id="4" name="日付プレースホルダー 3">
            <a:extLst>
              <a:ext uri="{FF2B5EF4-FFF2-40B4-BE49-F238E27FC236}">
                <a16:creationId xmlns:a16="http://schemas.microsoft.com/office/drawing/2014/main" id="{64EA99FB-3208-3E17-D2B6-1A6D0B1CDF17}"/>
              </a:ext>
            </a:extLst>
          </p:cNvPr>
          <p:cNvSpPr>
            <a:spLocks noGrp="1"/>
          </p:cNvSpPr>
          <p:nvPr>
            <p:ph type="dt" sz="half" idx="10"/>
          </p:nvPr>
        </p:nvSpPr>
        <p:spPr/>
        <p:txBody>
          <a:bodyPr/>
          <a:lstStyle/>
          <a:p>
            <a:r>
              <a:rPr lang="en-US" altLang="ja-JP"/>
              <a:t>November 2022</a:t>
            </a:r>
            <a:endParaRPr lang="en-US" altLang="ja-JP" dirty="0"/>
          </a:p>
        </p:txBody>
      </p:sp>
      <p:sp>
        <p:nvSpPr>
          <p:cNvPr id="5" name="フッター プレースホルダー 4">
            <a:extLst>
              <a:ext uri="{FF2B5EF4-FFF2-40B4-BE49-F238E27FC236}">
                <a16:creationId xmlns:a16="http://schemas.microsoft.com/office/drawing/2014/main" id="{ACAE0F55-6001-5A0B-181F-05FDF8D2A3B1}"/>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55B589F7-E592-02E0-FFB7-D3764826B259}"/>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20</a:t>
            </a:fld>
            <a:endParaRPr lang="en-US" altLang="ja-JP"/>
          </a:p>
        </p:txBody>
      </p:sp>
    </p:spTree>
    <p:extLst>
      <p:ext uri="{BB962C8B-B14F-4D97-AF65-F5344CB8AC3E}">
        <p14:creationId xmlns:p14="http://schemas.microsoft.com/office/powerpoint/2010/main" val="3631735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9CC7E-B84E-CC4C-1F28-3C8CE9740E1D}"/>
              </a:ext>
            </a:extLst>
          </p:cNvPr>
          <p:cNvSpPr>
            <a:spLocks noGrp="1"/>
          </p:cNvSpPr>
          <p:nvPr>
            <p:ph type="title"/>
          </p:nvPr>
        </p:nvSpPr>
        <p:spPr/>
        <p:txBody>
          <a:bodyPr/>
          <a:lstStyle/>
          <a:p>
            <a:r>
              <a:rPr lang="en-US" altLang="ja-JP" dirty="0"/>
              <a:t>References</a:t>
            </a:r>
            <a:endParaRPr kumimoji="1" lang="ja-JP" altLang="en-US"/>
          </a:p>
        </p:txBody>
      </p:sp>
      <p:sp>
        <p:nvSpPr>
          <p:cNvPr id="3" name="コンテンツ プレースホルダー 2">
            <a:extLst>
              <a:ext uri="{FF2B5EF4-FFF2-40B4-BE49-F238E27FC236}">
                <a16:creationId xmlns:a16="http://schemas.microsoft.com/office/drawing/2014/main" id="{84DEB389-5F71-631C-08C2-0FB71A84FD3B}"/>
              </a:ext>
            </a:extLst>
          </p:cNvPr>
          <p:cNvSpPr>
            <a:spLocks noGrp="1"/>
          </p:cNvSpPr>
          <p:nvPr>
            <p:ph idx="1"/>
          </p:nvPr>
        </p:nvSpPr>
        <p:spPr/>
        <p:txBody>
          <a:bodyPr>
            <a:normAutofit lnSpcReduction="10000"/>
          </a:bodyPr>
          <a:lstStyle/>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t>
            </a:r>
            <a:r>
              <a:rPr lang="en-US" altLang="ja-JP" sz="1800" dirty="0" err="1">
                <a:latin typeface="Times New Roman" panose="02020603050405020304" pitchFamily="18" charset="0"/>
                <a:cs typeface="Times New Roman" panose="02020603050405020304" pitchFamily="18" charset="0"/>
              </a:rPr>
              <a:t>Anzai</a:t>
            </a:r>
            <a:r>
              <a:rPr lang="en-US" altLang="ja-JP" sz="1800" dirty="0">
                <a:latin typeface="Times New Roman" panose="02020603050405020304" pitchFamily="18" charset="0"/>
                <a:cs typeface="Times New Roman" panose="02020603050405020304" pitchFamily="18" charset="0"/>
              </a:rPr>
              <a:t>, I. Balasingham, G. Fischer, J. Wang, “Reliable and High-Speed Implant Ultra-Wideband Communications with Transmit–Receive Diversity,” EAI/Springer Innovations in Communication and Computing, pp. 27-32, March 2020.</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Y. Shimizu, D. Anzai, R. C-Santiago, P. A. Floor, I. Balasingham, and J. Wang, “Performance evaluation of an ultra-wideband transmit diversity in a living animal experiment”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65, no. 7, pp. 2596-2606, July 2017. </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Anzai, K. Katsu, R. Chavez-Santiago, Q. Wang, D. </a:t>
            </a:r>
            <a:r>
              <a:rPr lang="en-US" altLang="ja-JP" sz="1800" dirty="0" err="1">
                <a:latin typeface="Times New Roman" panose="02020603050405020304" pitchFamily="18" charset="0"/>
                <a:cs typeface="Times New Roman" panose="02020603050405020304" pitchFamily="18" charset="0"/>
              </a:rPr>
              <a:t>Plettemeier</a:t>
            </a:r>
            <a:r>
              <a:rPr lang="en-US" altLang="ja-JP" sz="1800" dirty="0">
                <a:latin typeface="Times New Roman" panose="02020603050405020304" pitchFamily="18" charset="0"/>
                <a:cs typeface="Times New Roman" panose="02020603050405020304" pitchFamily="18" charset="0"/>
              </a:rPr>
              <a:t>, J. Wang, and I. Balasingham, “Experimental evaluation of implant UWB-IR transmission with living animal for body area networks,”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62, no. 1, pp. 183-192, Jan. 2014.</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J. Shi, D. Anzai, and J. Wang, “Channel modeling and performance analysis of diversity reception for implant UWB wireless link,” IEICE Trans. </a:t>
            </a:r>
            <a:r>
              <a:rPr lang="en-US" altLang="ja-JP" sz="1800" dirty="0" err="1">
                <a:latin typeface="Times New Roman" panose="02020603050405020304" pitchFamily="18" charset="0"/>
                <a:cs typeface="Times New Roman" panose="02020603050405020304" pitchFamily="18" charset="0"/>
              </a:rPr>
              <a:t>Commun</a:t>
            </a:r>
            <a:r>
              <a:rPr lang="en-US" altLang="ja-JP" sz="1800" dirty="0">
                <a:latin typeface="Times New Roman" panose="02020603050405020304" pitchFamily="18" charset="0"/>
                <a:cs typeface="Times New Roman" panose="02020603050405020304" pitchFamily="18" charset="0"/>
              </a:rPr>
              <a:t>., no. E95-B, vol. 10, pp. 3197-3205, Oct. 2012.</a:t>
            </a:r>
            <a:endParaRPr kumimoji="1" lang="ja-JP" altLang="en-US" sz="1800">
              <a:latin typeface="Times New Roman" panose="02020603050405020304" pitchFamily="18" charset="0"/>
              <a:cs typeface="Times New Roman" panose="02020603050405020304" pitchFamily="18" charset="0"/>
            </a:endParaRPr>
          </a:p>
        </p:txBody>
      </p:sp>
      <p:sp>
        <p:nvSpPr>
          <p:cNvPr id="4" name="日付プレースホルダー 3">
            <a:extLst>
              <a:ext uri="{FF2B5EF4-FFF2-40B4-BE49-F238E27FC236}">
                <a16:creationId xmlns:a16="http://schemas.microsoft.com/office/drawing/2014/main" id="{7B80ABE4-60E4-D5AD-5AE5-9DF777D3977A}"/>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91D0C61A-DA93-B408-5D10-F336203E06E3}"/>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814D2FC5-AFC5-F1DB-09FA-EB37295F2B5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21</a:t>
            </a:fld>
            <a:endParaRPr lang="en-US" altLang="ja-JP"/>
          </a:p>
        </p:txBody>
      </p:sp>
    </p:spTree>
    <p:extLst>
      <p:ext uri="{BB962C8B-B14F-4D97-AF65-F5344CB8AC3E}">
        <p14:creationId xmlns:p14="http://schemas.microsoft.com/office/powerpoint/2010/main" val="2037617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427C2-E2A9-CDEA-405B-D258A0E43925}"/>
              </a:ext>
            </a:extLst>
          </p:cNvPr>
          <p:cNvSpPr>
            <a:spLocks noGrp="1"/>
          </p:cNvSpPr>
          <p:nvPr>
            <p:ph type="title"/>
          </p:nvPr>
        </p:nvSpPr>
        <p:spPr/>
        <p:txBody>
          <a:bodyPr/>
          <a:lstStyle/>
          <a:p>
            <a:r>
              <a:rPr kumimoji="1" lang="en-US" altLang="ja-JP" dirty="0"/>
              <a:t>UWB </a:t>
            </a:r>
            <a:r>
              <a:rPr lang="en-US" altLang="ja-JP" dirty="0"/>
              <a:t>communication applications</a:t>
            </a:r>
            <a:endParaRPr kumimoji="1" lang="ja-JP" altLang="en-US"/>
          </a:p>
        </p:txBody>
      </p:sp>
      <p:sp>
        <p:nvSpPr>
          <p:cNvPr id="4" name="日付プレースホルダー 3">
            <a:extLst>
              <a:ext uri="{FF2B5EF4-FFF2-40B4-BE49-F238E27FC236}">
                <a16:creationId xmlns:a16="http://schemas.microsoft.com/office/drawing/2014/main" id="{10DF0A17-945D-B1D9-2970-79E0E758FDC7}"/>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56B4F657-0382-8AA1-BD86-AF215401090F}"/>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A4756C51-763B-E4CC-59FC-D52C7E585C1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a:t>
            </a:fld>
            <a:endParaRPr lang="en-US" altLang="ja-JP"/>
          </a:p>
        </p:txBody>
      </p:sp>
      <p:pic>
        <p:nvPicPr>
          <p:cNvPr id="3" name="図 2">
            <a:extLst>
              <a:ext uri="{FF2B5EF4-FFF2-40B4-BE49-F238E27FC236}">
                <a16:creationId xmlns:a16="http://schemas.microsoft.com/office/drawing/2014/main" id="{AD874FE7-90CB-CB17-D349-1ED95C3A4B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854" y="1844675"/>
            <a:ext cx="3407978" cy="4032448"/>
          </a:xfrm>
          <a:prstGeom prst="rect">
            <a:avLst/>
          </a:prstGeom>
          <a:noFill/>
          <a:ln>
            <a:noFill/>
          </a:ln>
        </p:spPr>
      </p:pic>
      <p:pic>
        <p:nvPicPr>
          <p:cNvPr id="7" name="図 6">
            <a:extLst>
              <a:ext uri="{FF2B5EF4-FFF2-40B4-BE49-F238E27FC236}">
                <a16:creationId xmlns:a16="http://schemas.microsoft.com/office/drawing/2014/main" id="{944DE4F2-BA1B-6910-9382-D13BD9B163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5029" y="2805211"/>
            <a:ext cx="4495165" cy="2111375"/>
          </a:xfrm>
          <a:prstGeom prst="rect">
            <a:avLst/>
          </a:prstGeom>
          <a:noFill/>
          <a:ln>
            <a:noFill/>
          </a:ln>
        </p:spPr>
      </p:pic>
      <p:sp>
        <p:nvSpPr>
          <p:cNvPr id="8" name="テキスト ボックス 7">
            <a:extLst>
              <a:ext uri="{FF2B5EF4-FFF2-40B4-BE49-F238E27FC236}">
                <a16:creationId xmlns:a16="http://schemas.microsoft.com/office/drawing/2014/main" id="{90CC1DC6-42D9-A03C-B151-9D6225E87819}"/>
              </a:ext>
            </a:extLst>
          </p:cNvPr>
          <p:cNvSpPr txBox="1"/>
          <p:nvPr/>
        </p:nvSpPr>
        <p:spPr>
          <a:xfrm>
            <a:off x="224864" y="5955037"/>
            <a:ext cx="4427815" cy="400110"/>
          </a:xfrm>
          <a:prstGeom prst="rect">
            <a:avLst/>
          </a:prstGeom>
          <a:noFill/>
        </p:spPr>
        <p:txBody>
          <a:bodyPr wrap="none" rtlCol="0">
            <a:spAutoFit/>
          </a:bodyPr>
          <a:lstStyle/>
          <a:p>
            <a:r>
              <a:rPr kumimoji="1" lang="en-US" altLang="ja-JP" sz="2000" dirty="0"/>
              <a:t>Brain-computer interface (BCI) model</a:t>
            </a:r>
            <a:r>
              <a:rPr kumimoji="1" lang="en-US" altLang="ja-JP" sz="2000" baseline="30000" dirty="0"/>
              <a:t>[1]</a:t>
            </a:r>
            <a:endParaRPr kumimoji="1" lang="ja-JP" altLang="en-US" sz="2000" baseline="30000"/>
          </a:p>
        </p:txBody>
      </p:sp>
      <p:sp>
        <p:nvSpPr>
          <p:cNvPr id="10" name="テキスト ボックス 9">
            <a:extLst>
              <a:ext uri="{FF2B5EF4-FFF2-40B4-BE49-F238E27FC236}">
                <a16:creationId xmlns:a16="http://schemas.microsoft.com/office/drawing/2014/main" id="{A6DB0678-90DE-EDD4-8701-4604D2F1262C}"/>
              </a:ext>
            </a:extLst>
          </p:cNvPr>
          <p:cNvSpPr txBox="1"/>
          <p:nvPr/>
        </p:nvSpPr>
        <p:spPr>
          <a:xfrm>
            <a:off x="5159726" y="5081806"/>
            <a:ext cx="2632452" cy="400110"/>
          </a:xfrm>
          <a:prstGeom prst="rect">
            <a:avLst/>
          </a:prstGeom>
          <a:noFill/>
        </p:spPr>
        <p:txBody>
          <a:bodyPr wrap="none" rtlCol="0">
            <a:spAutoFit/>
          </a:bodyPr>
          <a:lstStyle/>
          <a:p>
            <a:r>
              <a:rPr kumimoji="1" lang="en-US" altLang="ja-JP" sz="2000" dirty="0"/>
              <a:t>Passengers bus model</a:t>
            </a:r>
            <a:r>
              <a:rPr kumimoji="1" lang="en-US" altLang="ja-JP" sz="2000" baseline="30000" dirty="0"/>
              <a:t>[1]</a:t>
            </a:r>
            <a:endParaRPr kumimoji="1" lang="ja-JP" altLang="en-US" sz="2000" baseline="30000"/>
          </a:p>
        </p:txBody>
      </p:sp>
      <p:sp>
        <p:nvSpPr>
          <p:cNvPr id="11" name="テキスト ボックス 10">
            <a:extLst>
              <a:ext uri="{FF2B5EF4-FFF2-40B4-BE49-F238E27FC236}">
                <a16:creationId xmlns:a16="http://schemas.microsoft.com/office/drawing/2014/main" id="{11A70069-E687-8F59-4F5A-C62BD8490387}"/>
              </a:ext>
            </a:extLst>
          </p:cNvPr>
          <p:cNvSpPr txBox="1"/>
          <p:nvPr/>
        </p:nvSpPr>
        <p:spPr>
          <a:xfrm>
            <a:off x="5731499" y="4005064"/>
            <a:ext cx="1576072" cy="276999"/>
          </a:xfrm>
          <a:prstGeom prst="rect">
            <a:avLst/>
          </a:prstGeom>
          <a:solidFill>
            <a:schemeClr val="bg1"/>
          </a:solidFill>
        </p:spPr>
        <p:txBody>
          <a:bodyPr wrap="none" rtlCol="0">
            <a:spAutoFit/>
          </a:bodyPr>
          <a:lstStyle/>
          <a:p>
            <a:r>
              <a:rPr kumimoji="1" lang="en-US" altLang="ja-JP" dirty="0"/>
              <a:t>Human BAN (HBAN)</a:t>
            </a:r>
            <a:endParaRPr kumimoji="1" lang="ja-JP" altLang="en-US"/>
          </a:p>
        </p:txBody>
      </p:sp>
      <p:sp>
        <p:nvSpPr>
          <p:cNvPr id="12" name="テキスト ボックス 11">
            <a:extLst>
              <a:ext uri="{FF2B5EF4-FFF2-40B4-BE49-F238E27FC236}">
                <a16:creationId xmlns:a16="http://schemas.microsoft.com/office/drawing/2014/main" id="{D630BFDB-E2F0-B9A5-F87A-36A3F92E82C7}"/>
              </a:ext>
            </a:extLst>
          </p:cNvPr>
          <p:cNvSpPr txBox="1"/>
          <p:nvPr/>
        </p:nvSpPr>
        <p:spPr>
          <a:xfrm>
            <a:off x="6074711" y="3054185"/>
            <a:ext cx="1586268" cy="276999"/>
          </a:xfrm>
          <a:prstGeom prst="rect">
            <a:avLst/>
          </a:prstGeom>
          <a:solidFill>
            <a:schemeClr val="bg1"/>
          </a:solidFill>
        </p:spPr>
        <p:txBody>
          <a:bodyPr wrap="none" rtlCol="0">
            <a:spAutoFit/>
          </a:bodyPr>
          <a:lstStyle/>
          <a:p>
            <a:r>
              <a:rPr kumimoji="1" lang="en-US" altLang="ja-JP" dirty="0"/>
              <a:t>Vehicle BAN (VBAN)</a:t>
            </a:r>
            <a:endParaRPr kumimoji="1" lang="ja-JP" altLang="en-US"/>
          </a:p>
        </p:txBody>
      </p:sp>
      <p:sp>
        <p:nvSpPr>
          <p:cNvPr id="9" name="テキスト ボックス 8">
            <a:extLst>
              <a:ext uri="{FF2B5EF4-FFF2-40B4-BE49-F238E27FC236}">
                <a16:creationId xmlns:a16="http://schemas.microsoft.com/office/drawing/2014/main" id="{D5AB1AD4-AB0F-A279-D414-F9CB4D4E9953}"/>
              </a:ext>
            </a:extLst>
          </p:cNvPr>
          <p:cNvSpPr txBox="1"/>
          <p:nvPr/>
        </p:nvSpPr>
        <p:spPr>
          <a:xfrm>
            <a:off x="5652120" y="6093296"/>
            <a:ext cx="2898550" cy="338554"/>
          </a:xfrm>
          <a:prstGeom prst="rect">
            <a:avLst/>
          </a:prstGeom>
          <a:noFill/>
        </p:spPr>
        <p:txBody>
          <a:bodyPr wrap="none" rtlCol="0">
            <a:spAutoFit/>
          </a:bodyPr>
          <a:lstStyle/>
          <a:p>
            <a:r>
              <a:rPr kumimoji="1" lang="en-US" altLang="ja-JP" sz="1600" baseline="30000" dirty="0"/>
              <a:t>[1]</a:t>
            </a:r>
            <a:r>
              <a:rPr kumimoji="1" lang="en-US" altLang="ja-JP" sz="1600" dirty="0"/>
              <a:t>IEEE 802.15-22-0344-02-006a</a:t>
            </a:r>
            <a:endParaRPr kumimoji="1" lang="ja-JP" altLang="en-US" sz="1600"/>
          </a:p>
        </p:txBody>
      </p:sp>
    </p:spTree>
    <p:extLst>
      <p:ext uri="{BB962C8B-B14F-4D97-AF65-F5344CB8AC3E}">
        <p14:creationId xmlns:p14="http://schemas.microsoft.com/office/powerpoint/2010/main" val="256858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69BB8-B1F4-453F-4EAC-414EA08A7D2D}"/>
              </a:ext>
            </a:extLst>
          </p:cNvPr>
          <p:cNvSpPr>
            <a:spLocks noGrp="1"/>
          </p:cNvSpPr>
          <p:nvPr>
            <p:ph type="title"/>
          </p:nvPr>
        </p:nvSpPr>
        <p:spPr/>
        <p:txBody>
          <a:bodyPr/>
          <a:lstStyle/>
          <a:p>
            <a:r>
              <a:rPr lang="en-US" altLang="ja-JP" sz="3200" dirty="0"/>
              <a:t>UWB antenna at 3.1 - 10.6 GHz band</a:t>
            </a:r>
            <a:endParaRPr kumimoji="1" lang="ja-JP" altLang="en-US" sz="3200"/>
          </a:p>
        </p:txBody>
      </p:sp>
      <p:sp>
        <p:nvSpPr>
          <p:cNvPr id="4" name="日付プレースホルダー 3">
            <a:extLst>
              <a:ext uri="{FF2B5EF4-FFF2-40B4-BE49-F238E27FC236}">
                <a16:creationId xmlns:a16="http://schemas.microsoft.com/office/drawing/2014/main" id="{274155A2-5197-7DF9-E312-F03C2C9CC91B}"/>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27AD50CB-EED1-CC2C-FE00-FDE0F2D41E83}"/>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CD451654-109B-B148-7163-6D7F1866D11A}"/>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4</a:t>
            </a:fld>
            <a:endParaRPr lang="en-US" altLang="ja-JP"/>
          </a:p>
        </p:txBody>
      </p:sp>
      <p:pic>
        <p:nvPicPr>
          <p:cNvPr id="8" name="図 7">
            <a:extLst>
              <a:ext uri="{FF2B5EF4-FFF2-40B4-BE49-F238E27FC236}">
                <a16:creationId xmlns:a16="http://schemas.microsoft.com/office/drawing/2014/main" id="{E1ECE19B-7D7B-FC40-A61C-54D8C03B9826}"/>
              </a:ext>
            </a:extLst>
          </p:cNvPr>
          <p:cNvPicPr>
            <a:picLocks noChangeAspect="1"/>
          </p:cNvPicPr>
          <p:nvPr/>
        </p:nvPicPr>
        <p:blipFill rotWithShape="1">
          <a:blip r:embed="rId2"/>
          <a:srcRect l="22523" r="43873"/>
          <a:stretch/>
        </p:blipFill>
        <p:spPr>
          <a:xfrm>
            <a:off x="899592" y="1636041"/>
            <a:ext cx="2016224" cy="4536159"/>
          </a:xfrm>
          <a:prstGeom prst="rect">
            <a:avLst/>
          </a:prstGeom>
        </p:spPr>
      </p:pic>
      <p:cxnSp>
        <p:nvCxnSpPr>
          <p:cNvPr id="7" name="直線矢印コネクタ 6">
            <a:extLst>
              <a:ext uri="{FF2B5EF4-FFF2-40B4-BE49-F238E27FC236}">
                <a16:creationId xmlns:a16="http://schemas.microsoft.com/office/drawing/2014/main" id="{E841E7C7-ED07-E7A7-B135-7831964B4B22}"/>
              </a:ext>
            </a:extLst>
          </p:cNvPr>
          <p:cNvCxnSpPr/>
          <p:nvPr/>
        </p:nvCxnSpPr>
        <p:spPr bwMode="auto">
          <a:xfrm>
            <a:off x="755576" y="2348880"/>
            <a:ext cx="0" cy="1656184"/>
          </a:xfrm>
          <a:prstGeom prst="straightConnector1">
            <a:avLst/>
          </a:prstGeom>
          <a:solidFill>
            <a:schemeClr val="accent1"/>
          </a:solidFill>
          <a:ln w="31750" cap="flat" cmpd="sng" algn="ctr">
            <a:solidFill>
              <a:schemeClr val="tx1"/>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テキスト ボックス 9">
            <a:extLst>
              <a:ext uri="{FF2B5EF4-FFF2-40B4-BE49-F238E27FC236}">
                <a16:creationId xmlns:a16="http://schemas.microsoft.com/office/drawing/2014/main" id="{02025D4D-E48B-CAB5-AA03-00C254188D1A}"/>
              </a:ext>
            </a:extLst>
          </p:cNvPr>
          <p:cNvSpPr txBox="1"/>
          <p:nvPr/>
        </p:nvSpPr>
        <p:spPr>
          <a:xfrm rot="16200000">
            <a:off x="144186" y="2960271"/>
            <a:ext cx="902811" cy="400110"/>
          </a:xfrm>
          <a:prstGeom prst="rect">
            <a:avLst/>
          </a:prstGeom>
          <a:noFill/>
        </p:spPr>
        <p:txBody>
          <a:bodyPr wrap="none" rtlCol="0">
            <a:spAutoFit/>
          </a:bodyPr>
          <a:lstStyle/>
          <a:p>
            <a:r>
              <a:rPr kumimoji="1" lang="en-US" altLang="ja-JP" sz="2000" dirty="0"/>
              <a:t>18 mm</a:t>
            </a:r>
            <a:endParaRPr kumimoji="1" lang="ja-JP" altLang="en-US" sz="2000"/>
          </a:p>
        </p:txBody>
      </p:sp>
      <p:cxnSp>
        <p:nvCxnSpPr>
          <p:cNvPr id="11" name="直線矢印コネクタ 10">
            <a:extLst>
              <a:ext uri="{FF2B5EF4-FFF2-40B4-BE49-F238E27FC236}">
                <a16:creationId xmlns:a16="http://schemas.microsoft.com/office/drawing/2014/main" id="{5BDF7EC4-B87F-CF7C-30C2-D5C329197208}"/>
              </a:ext>
            </a:extLst>
          </p:cNvPr>
          <p:cNvCxnSpPr/>
          <p:nvPr/>
        </p:nvCxnSpPr>
        <p:spPr bwMode="auto">
          <a:xfrm flipH="1">
            <a:off x="1015380" y="2204864"/>
            <a:ext cx="1756420" cy="0"/>
          </a:xfrm>
          <a:prstGeom prst="straightConnector1">
            <a:avLst/>
          </a:prstGeom>
          <a:solidFill>
            <a:schemeClr val="accent1"/>
          </a:solidFill>
          <a:ln w="31750" cap="flat" cmpd="sng" algn="ctr">
            <a:solidFill>
              <a:schemeClr val="bg1"/>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テキスト ボックス 12">
            <a:extLst>
              <a:ext uri="{FF2B5EF4-FFF2-40B4-BE49-F238E27FC236}">
                <a16:creationId xmlns:a16="http://schemas.microsoft.com/office/drawing/2014/main" id="{3E463C31-CC66-5727-7777-4B136D4DC909}"/>
              </a:ext>
            </a:extLst>
          </p:cNvPr>
          <p:cNvSpPr txBox="1"/>
          <p:nvPr/>
        </p:nvSpPr>
        <p:spPr>
          <a:xfrm>
            <a:off x="1485900" y="1778677"/>
            <a:ext cx="902811" cy="400110"/>
          </a:xfrm>
          <a:prstGeom prst="rect">
            <a:avLst/>
          </a:prstGeom>
          <a:noFill/>
        </p:spPr>
        <p:txBody>
          <a:bodyPr wrap="none" rtlCol="0">
            <a:spAutoFit/>
          </a:bodyPr>
          <a:lstStyle/>
          <a:p>
            <a:r>
              <a:rPr kumimoji="1" lang="en-US" altLang="ja-JP" sz="2000" dirty="0">
                <a:solidFill>
                  <a:schemeClr val="bg1"/>
                </a:solidFill>
              </a:rPr>
              <a:t>20 mm</a:t>
            </a:r>
            <a:endParaRPr kumimoji="1" lang="ja-JP" altLang="en-US" sz="2000">
              <a:solidFill>
                <a:schemeClr val="bg1"/>
              </a:solidFill>
            </a:endParaRPr>
          </a:p>
        </p:txBody>
      </p:sp>
      <p:sp>
        <p:nvSpPr>
          <p:cNvPr id="21" name="テキスト ボックス 20">
            <a:extLst>
              <a:ext uri="{FF2B5EF4-FFF2-40B4-BE49-F238E27FC236}">
                <a16:creationId xmlns:a16="http://schemas.microsoft.com/office/drawing/2014/main" id="{7F1CAB4D-0625-82D4-5C33-5EAD06180D47}"/>
              </a:ext>
            </a:extLst>
          </p:cNvPr>
          <p:cNvSpPr txBox="1"/>
          <p:nvPr/>
        </p:nvSpPr>
        <p:spPr>
          <a:xfrm>
            <a:off x="3323586" y="1739111"/>
            <a:ext cx="4909226" cy="1323439"/>
          </a:xfrm>
          <a:prstGeom prst="rect">
            <a:avLst/>
          </a:prstGeom>
          <a:noFill/>
        </p:spPr>
        <p:txBody>
          <a:bodyPr wrap="square" rtlCol="0">
            <a:spAutoFit/>
          </a:bodyPr>
          <a:lstStyle/>
          <a:p>
            <a:pPr marL="342900" indent="-342900">
              <a:buFont typeface="Wingdings" pitchFamily="2" charset="2"/>
              <a:buChar char="ü"/>
            </a:pPr>
            <a:r>
              <a:rPr kumimoji="1" lang="en-US" altLang="ja-JP" sz="2000" dirty="0"/>
              <a:t>Frequency: 3.1 – 10.6 GHz</a:t>
            </a:r>
          </a:p>
          <a:p>
            <a:pPr marL="342900" indent="-342900">
              <a:buFont typeface="Wingdings" pitchFamily="2" charset="2"/>
              <a:buChar char="ü"/>
            </a:pPr>
            <a:r>
              <a:rPr kumimoji="1" lang="en-US" altLang="ja-JP" sz="2000" dirty="0"/>
              <a:t>Planar elliptical dipole antenna</a:t>
            </a:r>
          </a:p>
          <a:p>
            <a:pPr marL="342900" indent="-342900">
              <a:buFont typeface="Wingdings" pitchFamily="2" charset="2"/>
              <a:buChar char="ü"/>
            </a:pPr>
            <a:r>
              <a:rPr kumimoji="1" lang="en-US" altLang="ja-JP" sz="2000" dirty="0"/>
              <a:t>Element size: 20 mm x 18 mm x 1 mm</a:t>
            </a:r>
          </a:p>
          <a:p>
            <a:pPr marL="342900" indent="-342900">
              <a:buFont typeface="Wingdings" pitchFamily="2" charset="2"/>
              <a:buChar char="ü"/>
            </a:pPr>
            <a:r>
              <a:rPr kumimoji="1" lang="en-US" altLang="ja-JP" sz="2000" dirty="0"/>
              <a:t>Interval between each element: 0.5 mm</a:t>
            </a:r>
            <a:endParaRPr kumimoji="1" lang="ja-JP" altLang="en-US" sz="2000" dirty="0"/>
          </a:p>
        </p:txBody>
      </p:sp>
      <p:pic>
        <p:nvPicPr>
          <p:cNvPr id="22" name="図 21">
            <a:extLst>
              <a:ext uri="{FF2B5EF4-FFF2-40B4-BE49-F238E27FC236}">
                <a16:creationId xmlns:a16="http://schemas.microsoft.com/office/drawing/2014/main" id="{C586BBE4-95F8-B070-E44B-F68EE2CF19FB}"/>
              </a:ext>
            </a:extLst>
          </p:cNvPr>
          <p:cNvPicPr>
            <a:picLocks noChangeAspect="1"/>
          </p:cNvPicPr>
          <p:nvPr/>
        </p:nvPicPr>
        <p:blipFill rotWithShape="1">
          <a:blip r:embed="rId3"/>
          <a:srcRect l="3576" t="2738" r="2170" b="1615"/>
          <a:stretch/>
        </p:blipFill>
        <p:spPr>
          <a:xfrm>
            <a:off x="3571126" y="3185751"/>
            <a:ext cx="4817298" cy="3194859"/>
          </a:xfrm>
          <a:prstGeom prst="rect">
            <a:avLst/>
          </a:prstGeom>
        </p:spPr>
      </p:pic>
      <p:cxnSp>
        <p:nvCxnSpPr>
          <p:cNvPr id="23" name="直線コネクタ 22">
            <a:extLst>
              <a:ext uri="{FF2B5EF4-FFF2-40B4-BE49-F238E27FC236}">
                <a16:creationId xmlns:a16="http://schemas.microsoft.com/office/drawing/2014/main" id="{E924BB1C-AB97-B89A-5C7E-675D10834A7F}"/>
              </a:ext>
            </a:extLst>
          </p:cNvPr>
          <p:cNvCxnSpPr>
            <a:cxnSpLocks/>
          </p:cNvCxnSpPr>
          <p:nvPr/>
        </p:nvCxnSpPr>
        <p:spPr>
          <a:xfrm>
            <a:off x="4283968" y="4077072"/>
            <a:ext cx="3948844"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88BA4049-6F1C-48C9-DE03-0AC9ABD3C8CF}"/>
              </a:ext>
            </a:extLst>
          </p:cNvPr>
          <p:cNvSpPr txBox="1"/>
          <p:nvPr/>
        </p:nvSpPr>
        <p:spPr>
          <a:xfrm rot="16200000">
            <a:off x="3283336" y="4399435"/>
            <a:ext cx="942630" cy="338554"/>
          </a:xfrm>
          <a:prstGeom prst="rect">
            <a:avLst/>
          </a:prstGeom>
          <a:solidFill>
            <a:schemeClr val="bg1"/>
          </a:solidFill>
        </p:spPr>
        <p:txBody>
          <a:bodyPr wrap="none" rtlCol="0">
            <a:spAutoFit/>
          </a:bodyPr>
          <a:lstStyle/>
          <a:p>
            <a:r>
              <a:rPr kumimoji="1" lang="en-US" altLang="ja-JP" sz="1600" dirty="0"/>
              <a:t>|S</a:t>
            </a:r>
            <a:r>
              <a:rPr kumimoji="1" lang="en-US" altLang="ja-JP" sz="1600" baseline="-25000" dirty="0"/>
              <a:t>11</a:t>
            </a:r>
            <a:r>
              <a:rPr kumimoji="1" lang="en-US" altLang="ja-JP" sz="1600" dirty="0"/>
              <a:t>| [dB]</a:t>
            </a:r>
            <a:endParaRPr kumimoji="1" lang="ja-JP" altLang="en-US" sz="1600"/>
          </a:p>
        </p:txBody>
      </p:sp>
      <p:sp>
        <p:nvSpPr>
          <p:cNvPr id="27" name="テキスト ボックス 26">
            <a:extLst>
              <a:ext uri="{FF2B5EF4-FFF2-40B4-BE49-F238E27FC236}">
                <a16:creationId xmlns:a16="http://schemas.microsoft.com/office/drawing/2014/main" id="{F86E49F5-3DFD-134A-3891-0E757423A910}"/>
              </a:ext>
            </a:extLst>
          </p:cNvPr>
          <p:cNvSpPr txBox="1"/>
          <p:nvPr/>
        </p:nvSpPr>
        <p:spPr>
          <a:xfrm>
            <a:off x="5508104" y="6089458"/>
            <a:ext cx="1627369" cy="338554"/>
          </a:xfrm>
          <a:prstGeom prst="rect">
            <a:avLst/>
          </a:prstGeom>
          <a:solidFill>
            <a:schemeClr val="bg1"/>
          </a:solidFill>
        </p:spPr>
        <p:txBody>
          <a:bodyPr wrap="none" rtlCol="0">
            <a:spAutoFit/>
          </a:bodyPr>
          <a:lstStyle/>
          <a:p>
            <a:r>
              <a:rPr kumimoji="1" lang="en-US" altLang="ja-JP" sz="1600" dirty="0"/>
              <a:t>Frequency [GHz]</a:t>
            </a:r>
            <a:endParaRPr kumimoji="1" lang="ja-JP" altLang="en-US" sz="1600"/>
          </a:p>
        </p:txBody>
      </p:sp>
    </p:spTree>
    <p:extLst>
      <p:ext uri="{BB962C8B-B14F-4D97-AF65-F5344CB8AC3E}">
        <p14:creationId xmlns:p14="http://schemas.microsoft.com/office/powerpoint/2010/main" val="1054935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a:extLst>
              <a:ext uri="{FF2B5EF4-FFF2-40B4-BE49-F238E27FC236}">
                <a16:creationId xmlns:a16="http://schemas.microsoft.com/office/drawing/2014/main" id="{DD402D03-48CB-B907-E0E4-DDB267EAAEF1}"/>
              </a:ext>
            </a:extLst>
          </p:cNvPr>
          <p:cNvPicPr>
            <a:picLocks noChangeAspect="1"/>
          </p:cNvPicPr>
          <p:nvPr/>
        </p:nvPicPr>
        <p:blipFill>
          <a:blip r:embed="rId2"/>
          <a:stretch>
            <a:fillRect/>
          </a:stretch>
        </p:blipFill>
        <p:spPr>
          <a:xfrm>
            <a:off x="522942" y="3908710"/>
            <a:ext cx="4481945" cy="2362227"/>
          </a:xfrm>
          <a:prstGeom prst="rect">
            <a:avLst/>
          </a:prstGeom>
        </p:spPr>
      </p:pic>
      <p:sp>
        <p:nvSpPr>
          <p:cNvPr id="2" name="タイトル 1">
            <a:extLst>
              <a:ext uri="{FF2B5EF4-FFF2-40B4-BE49-F238E27FC236}">
                <a16:creationId xmlns:a16="http://schemas.microsoft.com/office/drawing/2014/main" id="{55E8C183-3D02-38C8-0BF5-B9B6339313FB}"/>
              </a:ext>
            </a:extLst>
          </p:cNvPr>
          <p:cNvSpPr>
            <a:spLocks noGrp="1"/>
          </p:cNvSpPr>
          <p:nvPr>
            <p:ph type="title"/>
          </p:nvPr>
        </p:nvSpPr>
        <p:spPr/>
        <p:txBody>
          <a:bodyPr/>
          <a:lstStyle/>
          <a:p>
            <a:r>
              <a:rPr kumimoji="1" lang="en-US" altLang="ja-JP" dirty="0"/>
              <a:t>Simulation model</a:t>
            </a:r>
            <a:endParaRPr kumimoji="1" lang="ja-JP" altLang="en-US"/>
          </a:p>
        </p:txBody>
      </p:sp>
      <p:sp>
        <p:nvSpPr>
          <p:cNvPr id="4" name="日付プレースホルダー 3">
            <a:extLst>
              <a:ext uri="{FF2B5EF4-FFF2-40B4-BE49-F238E27FC236}">
                <a16:creationId xmlns:a16="http://schemas.microsoft.com/office/drawing/2014/main" id="{C8F11A4E-EECD-D0C7-42F4-1AC4A8F3DA75}"/>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5383C1CA-2103-42C9-5227-42691E056D1D}"/>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6DE8993D-60B8-CC50-49D6-552A89DA4895}"/>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5</a:t>
            </a:fld>
            <a:endParaRPr lang="en-US" altLang="ja-JP"/>
          </a:p>
        </p:txBody>
      </p:sp>
      <p:pic>
        <p:nvPicPr>
          <p:cNvPr id="27" name="コンテンツ プレースホルダー 5" descr="シャツ, セーター, フェンス, スーツ が含まれている画像&#10;&#10;自動的に生成された説明">
            <a:extLst>
              <a:ext uri="{FF2B5EF4-FFF2-40B4-BE49-F238E27FC236}">
                <a16:creationId xmlns:a16="http://schemas.microsoft.com/office/drawing/2014/main" id="{A68C15CD-2226-B356-BACA-5919C5FAE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1764615"/>
            <a:ext cx="2310408" cy="4091006"/>
          </a:xfrm>
          <a:prstGeom prst="rect">
            <a:avLst/>
          </a:prstGeom>
        </p:spPr>
      </p:pic>
      <p:sp>
        <p:nvSpPr>
          <p:cNvPr id="29" name="テキスト ボックス 28">
            <a:extLst>
              <a:ext uri="{FF2B5EF4-FFF2-40B4-BE49-F238E27FC236}">
                <a16:creationId xmlns:a16="http://schemas.microsoft.com/office/drawing/2014/main" id="{25C9621E-0B75-8EB4-2602-6DE68E0B3D91}"/>
              </a:ext>
            </a:extLst>
          </p:cNvPr>
          <p:cNvSpPr txBox="1"/>
          <p:nvPr/>
        </p:nvSpPr>
        <p:spPr>
          <a:xfrm>
            <a:off x="1551957" y="6095386"/>
            <a:ext cx="2895216" cy="369332"/>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panose="020B0600070205080204" pitchFamily="34" charset="-128"/>
              </a:rPr>
              <a:t>Transmitted signal waveform</a:t>
            </a:r>
            <a:endParaRPr kumimoji="1" lang="ja-JP" altLang="en-US" sz="1800" dirty="0">
              <a:solidFill>
                <a:prstClr val="black"/>
              </a:solidFill>
              <a:latin typeface="Times New Roman"/>
              <a:ea typeface="ＭＳ Ｐゴシック" panose="020B0600070205080204" pitchFamily="34" charset="-128"/>
            </a:endParaRPr>
          </a:p>
        </p:txBody>
      </p:sp>
      <p:sp>
        <p:nvSpPr>
          <p:cNvPr id="30" name="テキスト ボックス 29">
            <a:extLst>
              <a:ext uri="{FF2B5EF4-FFF2-40B4-BE49-F238E27FC236}">
                <a16:creationId xmlns:a16="http://schemas.microsoft.com/office/drawing/2014/main" id="{E0781E9A-414E-8781-13BA-17654B8A9AA2}"/>
              </a:ext>
            </a:extLst>
          </p:cNvPr>
          <p:cNvSpPr txBox="1"/>
          <p:nvPr/>
        </p:nvSpPr>
        <p:spPr>
          <a:xfrm>
            <a:off x="6610453" y="1161990"/>
            <a:ext cx="1689886" cy="584775"/>
          </a:xfrm>
          <a:prstGeom prst="rect">
            <a:avLst/>
          </a:prstGeom>
          <a:solidFill>
            <a:sysClr val="window" lastClr="FFFFFF"/>
          </a:solid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UWB antenna</a:t>
            </a:r>
          </a:p>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(transmit antenna)</a:t>
            </a:r>
            <a:endParaRPr kumimoji="1" lang="ja-JP" altLang="en-US"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249627B6-64CF-B41D-E55B-9CAE9C05B5C4}"/>
                  </a:ext>
                </a:extLst>
              </p:cNvPr>
              <p:cNvSpPr txBox="1"/>
              <p:nvPr/>
            </p:nvSpPr>
            <p:spPr>
              <a:xfrm>
                <a:off x="5877806" y="5373216"/>
                <a:ext cx="243030" cy="369332"/>
              </a:xfrm>
              <a:prstGeom prst="rect">
                <a:avLst/>
              </a:prstGeom>
              <a:noFill/>
            </p:spPr>
            <p:txBody>
              <a:bodyPr wrap="square" rtlCol="0" anchor="ctr" anchorCtr="0">
                <a:spAutoFit/>
              </a:bodyPr>
              <a:lstStyle/>
              <a:p>
                <a:pPr algn="ct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sz="1800" i="1" smtClean="0">
                          <a:solidFill>
                            <a:prstClr val="black"/>
                          </a:solidFill>
                          <a:latin typeface="Cambria Math" panose="02040503050406030204" pitchFamily="18" charset="0"/>
                        </a:rPr>
                        <m:t>𝑧</m:t>
                      </m:r>
                    </m:oMath>
                  </m:oMathPara>
                </a14:m>
                <a:endParaRPr kumimoji="1" lang="en-GB" sz="1800" dirty="0">
                  <a:solidFill>
                    <a:prstClr val="black"/>
                  </a:solidFill>
                  <a:latin typeface="Times New Roman"/>
                </a:endParaRPr>
              </a:p>
            </p:txBody>
          </p:sp>
        </mc:Choice>
        <mc:Fallback xmlns="">
          <p:sp>
            <p:nvSpPr>
              <p:cNvPr id="39" name="テキスト ボックス 38">
                <a:extLst>
                  <a:ext uri="{FF2B5EF4-FFF2-40B4-BE49-F238E27FC236}">
                    <a16:creationId xmlns:a16="http://schemas.microsoft.com/office/drawing/2014/main" id="{249627B6-64CF-B41D-E55B-9CAE9C05B5C4}"/>
                  </a:ext>
                </a:extLst>
              </p:cNvPr>
              <p:cNvSpPr txBox="1">
                <a:spLocks noRot="1" noChangeAspect="1" noMove="1" noResize="1" noEditPoints="1" noAdjustHandles="1" noChangeArrowheads="1" noChangeShapeType="1" noTextEdit="1"/>
              </p:cNvSpPr>
              <p:nvPr/>
            </p:nvSpPr>
            <p:spPr>
              <a:xfrm>
                <a:off x="5877806" y="5373216"/>
                <a:ext cx="243030" cy="369332"/>
              </a:xfrm>
              <a:prstGeom prst="rect">
                <a:avLst/>
              </a:prstGeom>
              <a:blipFill>
                <a:blip r:embed="rId4"/>
                <a:stretch>
                  <a:fillRect l="-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B291247B-722C-F84B-7E51-7F886F3905DE}"/>
                  </a:ext>
                </a:extLst>
              </p:cNvPr>
              <p:cNvSpPr txBox="1"/>
              <p:nvPr/>
            </p:nvSpPr>
            <p:spPr>
              <a:xfrm>
                <a:off x="6466930" y="6002885"/>
                <a:ext cx="169629" cy="369332"/>
              </a:xfrm>
              <a:prstGeom prst="rect">
                <a:avLst/>
              </a:prstGeom>
              <a:noFill/>
            </p:spPr>
            <p:txBody>
              <a:bodyPr wrap="square" rtlCol="0" anchor="ctr" anchorCtr="0">
                <a:spAutoFit/>
              </a:bodyPr>
              <a:lstStyle/>
              <a:p>
                <a:pPr algn="ct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sz="1800" i="1" smtClean="0">
                          <a:solidFill>
                            <a:prstClr val="black"/>
                          </a:solidFill>
                          <a:latin typeface="Cambria Math" panose="02040503050406030204" pitchFamily="18" charset="0"/>
                        </a:rPr>
                        <m:t>𝑦</m:t>
                      </m:r>
                    </m:oMath>
                  </m:oMathPara>
                </a14:m>
                <a:endParaRPr kumimoji="1" lang="en-GB" sz="1800" dirty="0">
                  <a:solidFill>
                    <a:prstClr val="black"/>
                  </a:solidFill>
                  <a:latin typeface="Times New Roman"/>
                </a:endParaRPr>
              </a:p>
            </p:txBody>
          </p:sp>
        </mc:Choice>
        <mc:Fallback xmlns="">
          <p:sp>
            <p:nvSpPr>
              <p:cNvPr id="40" name="テキスト ボックス 39">
                <a:extLst>
                  <a:ext uri="{FF2B5EF4-FFF2-40B4-BE49-F238E27FC236}">
                    <a16:creationId xmlns:a16="http://schemas.microsoft.com/office/drawing/2014/main" id="{B291247B-722C-F84B-7E51-7F886F3905DE}"/>
                  </a:ext>
                </a:extLst>
              </p:cNvPr>
              <p:cNvSpPr txBox="1">
                <a:spLocks noRot="1" noChangeAspect="1" noMove="1" noResize="1" noEditPoints="1" noAdjustHandles="1" noChangeArrowheads="1" noChangeShapeType="1" noTextEdit="1"/>
              </p:cNvSpPr>
              <p:nvPr/>
            </p:nvSpPr>
            <p:spPr>
              <a:xfrm>
                <a:off x="6466930" y="6002885"/>
                <a:ext cx="169629" cy="369332"/>
              </a:xfrm>
              <a:prstGeom prst="rect">
                <a:avLst/>
              </a:prstGeom>
              <a:blipFill>
                <a:blip r:embed="rId5"/>
                <a:stretch>
                  <a:fillRect l="-57143" r="-21429" b="-10000"/>
                </a:stretch>
              </a:blipFill>
            </p:spPr>
            <p:txBody>
              <a:bodyPr/>
              <a:lstStyle/>
              <a:p>
                <a:r>
                  <a:rPr lang="ja-JP" altLang="en-US">
                    <a:noFill/>
                  </a:rPr>
                  <a:t> </a:t>
                </a:r>
              </a:p>
            </p:txBody>
          </p:sp>
        </mc:Fallback>
      </mc:AlternateContent>
      <p:cxnSp>
        <p:nvCxnSpPr>
          <p:cNvPr id="41" name="直線矢印コネクタ 40">
            <a:extLst>
              <a:ext uri="{FF2B5EF4-FFF2-40B4-BE49-F238E27FC236}">
                <a16:creationId xmlns:a16="http://schemas.microsoft.com/office/drawing/2014/main" id="{D29CA06D-3408-9DDC-C82D-2C8B7E6E9A8D}"/>
              </a:ext>
            </a:extLst>
          </p:cNvPr>
          <p:cNvCxnSpPr>
            <a:cxnSpLocks/>
          </p:cNvCxnSpPr>
          <p:nvPr/>
        </p:nvCxnSpPr>
        <p:spPr>
          <a:xfrm>
            <a:off x="6193520" y="6002885"/>
            <a:ext cx="311783" cy="0"/>
          </a:xfrm>
          <a:prstGeom prst="straightConnector1">
            <a:avLst/>
          </a:prstGeom>
          <a:noFill/>
          <a:ln w="25400" cap="flat" cmpd="sng" algn="ctr">
            <a:solidFill>
              <a:sysClr val="windowText" lastClr="000000"/>
            </a:solidFill>
            <a:prstDash val="solid"/>
            <a:tailEnd type="triangle"/>
          </a:ln>
          <a:effectLst/>
        </p:spPr>
      </p:cxnSp>
      <p:cxnSp>
        <p:nvCxnSpPr>
          <p:cNvPr id="42" name="直線矢印コネクタ 41">
            <a:extLst>
              <a:ext uri="{FF2B5EF4-FFF2-40B4-BE49-F238E27FC236}">
                <a16:creationId xmlns:a16="http://schemas.microsoft.com/office/drawing/2014/main" id="{7A892EF2-5557-46FE-FAC2-38E1549A1430}"/>
              </a:ext>
            </a:extLst>
          </p:cNvPr>
          <p:cNvCxnSpPr>
            <a:cxnSpLocks/>
          </p:cNvCxnSpPr>
          <p:nvPr/>
        </p:nvCxnSpPr>
        <p:spPr>
          <a:xfrm flipV="1">
            <a:off x="6094076" y="5529512"/>
            <a:ext cx="0" cy="363360"/>
          </a:xfrm>
          <a:prstGeom prst="straightConnector1">
            <a:avLst/>
          </a:prstGeom>
          <a:noFill/>
          <a:ln w="25400" cap="flat" cmpd="sng" algn="ctr">
            <a:solidFill>
              <a:sysClr val="windowText" lastClr="000000"/>
            </a:solidFill>
            <a:prstDash val="solid"/>
            <a:tailEnd type="triangle"/>
          </a:ln>
          <a:effectLst/>
        </p:spPr>
      </p:cxnSp>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9108B580-4A86-A13A-94C2-A2A8F236664F}"/>
                  </a:ext>
                </a:extLst>
              </p:cNvPr>
              <p:cNvSpPr txBox="1"/>
              <p:nvPr/>
            </p:nvSpPr>
            <p:spPr>
              <a:xfrm flipH="1">
                <a:off x="5868144" y="6018234"/>
                <a:ext cx="195878" cy="369332"/>
              </a:xfrm>
              <a:prstGeom prst="rect">
                <a:avLst/>
              </a:prstGeom>
              <a:noFill/>
            </p:spPr>
            <p:txBody>
              <a:bodyPr wrap="square" rtlCol="0" anchor="ctr" anchorCtr="0">
                <a:spAutoFit/>
              </a:bodyPr>
              <a:lstStyle/>
              <a:p>
                <a:pPr algn="ct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sz="1800" i="1" smtClean="0">
                          <a:solidFill>
                            <a:prstClr val="black"/>
                          </a:solidFill>
                          <a:latin typeface="Cambria Math" panose="02040503050406030204" pitchFamily="18" charset="0"/>
                        </a:rPr>
                        <m:t>𝑥</m:t>
                      </m:r>
                    </m:oMath>
                  </m:oMathPara>
                </a14:m>
                <a:endParaRPr kumimoji="1" lang="en-GB" sz="1800" dirty="0">
                  <a:solidFill>
                    <a:prstClr val="black"/>
                  </a:solidFill>
                  <a:latin typeface="Times New Roman"/>
                </a:endParaRPr>
              </a:p>
            </p:txBody>
          </p:sp>
        </mc:Choice>
        <mc:Fallback xmlns="">
          <p:sp>
            <p:nvSpPr>
              <p:cNvPr id="43" name="テキスト ボックス 42">
                <a:extLst>
                  <a:ext uri="{FF2B5EF4-FFF2-40B4-BE49-F238E27FC236}">
                    <a16:creationId xmlns:a16="http://schemas.microsoft.com/office/drawing/2014/main" id="{9108B580-4A86-A13A-94C2-A2A8F236664F}"/>
                  </a:ext>
                </a:extLst>
              </p:cNvPr>
              <p:cNvSpPr txBox="1">
                <a:spLocks noRot="1" noChangeAspect="1" noMove="1" noResize="1" noEditPoints="1" noAdjustHandles="1" noChangeArrowheads="1" noChangeShapeType="1" noTextEdit="1"/>
              </p:cNvSpPr>
              <p:nvPr/>
            </p:nvSpPr>
            <p:spPr>
              <a:xfrm flipH="1">
                <a:off x="5868144" y="6018234"/>
                <a:ext cx="195878" cy="369332"/>
              </a:xfrm>
              <a:prstGeom prst="rect">
                <a:avLst/>
              </a:prstGeom>
              <a:blipFill>
                <a:blip r:embed="rId6"/>
                <a:stretch>
                  <a:fillRect l="-31250"/>
                </a:stretch>
              </a:blipFill>
            </p:spPr>
            <p:txBody>
              <a:bodyPr/>
              <a:lstStyle/>
              <a:p>
                <a:r>
                  <a:rPr lang="ja-JP" altLang="en-US">
                    <a:noFill/>
                  </a:rPr>
                  <a:t> </a:t>
                </a:r>
              </a:p>
            </p:txBody>
          </p:sp>
        </mc:Fallback>
      </mc:AlternateContent>
      <p:grpSp>
        <p:nvGrpSpPr>
          <p:cNvPr id="44" name="グループ化 43">
            <a:extLst>
              <a:ext uri="{FF2B5EF4-FFF2-40B4-BE49-F238E27FC236}">
                <a16:creationId xmlns:a16="http://schemas.microsoft.com/office/drawing/2014/main" id="{63727C49-E4A1-3D81-9DEF-3BA59FDBE5D0}"/>
              </a:ext>
            </a:extLst>
          </p:cNvPr>
          <p:cNvGrpSpPr/>
          <p:nvPr/>
        </p:nvGrpSpPr>
        <p:grpSpPr>
          <a:xfrm>
            <a:off x="5996481" y="5885089"/>
            <a:ext cx="209412" cy="209412"/>
            <a:chOff x="-3349128" y="4838138"/>
            <a:chExt cx="253388" cy="253388"/>
          </a:xfrm>
        </p:grpSpPr>
        <p:sp>
          <p:nvSpPr>
            <p:cNvPr id="45" name="楕円 6">
              <a:extLst>
                <a:ext uri="{FF2B5EF4-FFF2-40B4-BE49-F238E27FC236}">
                  <a16:creationId xmlns:a16="http://schemas.microsoft.com/office/drawing/2014/main" id="{A47D1C50-D039-BDD0-98D9-1730EB76F7BF}"/>
                </a:ext>
              </a:extLst>
            </p:cNvPr>
            <p:cNvSpPr/>
            <p:nvPr/>
          </p:nvSpPr>
          <p:spPr>
            <a:xfrm>
              <a:off x="-3349128" y="4838138"/>
              <a:ext cx="253388" cy="253388"/>
            </a:xfrm>
            <a:prstGeom prst="ellipse">
              <a:avLst/>
            </a:prstGeom>
            <a:no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6" name="楕円 182">
              <a:extLst>
                <a:ext uri="{FF2B5EF4-FFF2-40B4-BE49-F238E27FC236}">
                  <a16:creationId xmlns:a16="http://schemas.microsoft.com/office/drawing/2014/main" id="{A752C4C7-8B20-E601-E83B-0578F25E5B42}"/>
                </a:ext>
              </a:extLst>
            </p:cNvPr>
            <p:cNvSpPr/>
            <p:nvPr/>
          </p:nvSpPr>
          <p:spPr>
            <a:xfrm>
              <a:off x="-3281638" y="4907120"/>
              <a:ext cx="114732" cy="114732"/>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3" name="テキスト ボックス 2">
            <a:extLst>
              <a:ext uri="{FF2B5EF4-FFF2-40B4-BE49-F238E27FC236}">
                <a16:creationId xmlns:a16="http://schemas.microsoft.com/office/drawing/2014/main" id="{96A78CC8-0950-F8DB-7B05-E737427E7834}"/>
              </a:ext>
            </a:extLst>
          </p:cNvPr>
          <p:cNvSpPr txBox="1"/>
          <p:nvPr/>
        </p:nvSpPr>
        <p:spPr>
          <a:xfrm>
            <a:off x="326114" y="1700808"/>
            <a:ext cx="5106616" cy="2246769"/>
          </a:xfrm>
          <a:prstGeom prst="rect">
            <a:avLst/>
          </a:prstGeom>
          <a:noFill/>
        </p:spPr>
        <p:txBody>
          <a:bodyPr wrap="square" rtlCol="0">
            <a:spAutoFit/>
          </a:bodyPr>
          <a:lstStyle/>
          <a:p>
            <a:pPr marL="342900" indent="-342900">
              <a:buFont typeface="Wingdings" pitchFamily="2" charset="2"/>
              <a:buChar char="ü"/>
            </a:pPr>
            <a:r>
              <a:rPr kumimoji="1" lang="en-US" altLang="ja-JP" sz="2000" dirty="0"/>
              <a:t>Frequency: 3.4 – 4.8 GHz</a:t>
            </a:r>
          </a:p>
          <a:p>
            <a:pPr marL="342900" indent="-342900">
              <a:buFont typeface="Wingdings" pitchFamily="2" charset="2"/>
              <a:buChar char="ü"/>
            </a:pPr>
            <a:r>
              <a:rPr kumimoji="1" lang="en-US" altLang="ja-JP" sz="2000" dirty="0"/>
              <a:t>Frequency-dependent finite-different time-domain (FDTD) method</a:t>
            </a:r>
          </a:p>
          <a:p>
            <a:pPr marL="342900" indent="-342900">
              <a:buFont typeface="Wingdings" pitchFamily="2" charset="2"/>
              <a:buChar char="ü"/>
            </a:pPr>
            <a:r>
              <a:rPr kumimoji="1" lang="en-US" altLang="ja-JP" sz="2000" dirty="0"/>
              <a:t>Multi-size voxel model (min. size: 0.5 mm)</a:t>
            </a:r>
          </a:p>
          <a:p>
            <a:pPr marL="342900" indent="-342900">
              <a:buFont typeface="Wingdings" pitchFamily="2" charset="2"/>
              <a:buChar char="ü"/>
            </a:pPr>
            <a:r>
              <a:rPr kumimoji="1" lang="en-US" altLang="ja-JP" sz="2000" dirty="0"/>
              <a:t>Homogeneous human model (Japanese male developed by NICT, Japan)</a:t>
            </a:r>
          </a:p>
          <a:p>
            <a:pPr marL="342900" indent="-342900">
              <a:buFont typeface="Wingdings" pitchFamily="2" charset="2"/>
              <a:buChar char="ü"/>
            </a:pPr>
            <a:endParaRPr kumimoji="1" lang="ja-JP" altLang="en-US" sz="2000" dirty="0"/>
          </a:p>
        </p:txBody>
      </p:sp>
      <p:sp>
        <p:nvSpPr>
          <p:cNvPr id="7" name="円/楕円 6">
            <a:extLst>
              <a:ext uri="{FF2B5EF4-FFF2-40B4-BE49-F238E27FC236}">
                <a16:creationId xmlns:a16="http://schemas.microsoft.com/office/drawing/2014/main" id="{48B3FA8E-357B-9399-128A-DDCD28869F46}"/>
              </a:ext>
            </a:extLst>
          </p:cNvPr>
          <p:cNvSpPr/>
          <p:nvPr/>
        </p:nvSpPr>
        <p:spPr bwMode="auto">
          <a:xfrm>
            <a:off x="7383388" y="1746765"/>
            <a:ext cx="212948" cy="170067"/>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1933734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261526-E578-5824-D04A-BDB5F1C63FDF}"/>
              </a:ext>
            </a:extLst>
          </p:cNvPr>
          <p:cNvSpPr>
            <a:spLocks noGrp="1"/>
          </p:cNvSpPr>
          <p:nvPr>
            <p:ph type="title"/>
          </p:nvPr>
        </p:nvSpPr>
        <p:spPr/>
        <p:txBody>
          <a:bodyPr/>
          <a:lstStyle/>
          <a:p>
            <a:r>
              <a:rPr kumimoji="1" lang="en-US" altLang="ja-JP" dirty="0"/>
              <a:t>Simulation model</a:t>
            </a:r>
            <a:endParaRPr kumimoji="1" lang="ja-JP" altLang="en-US"/>
          </a:p>
        </p:txBody>
      </p:sp>
      <p:sp>
        <p:nvSpPr>
          <p:cNvPr id="4" name="日付プレースホルダー 3">
            <a:extLst>
              <a:ext uri="{FF2B5EF4-FFF2-40B4-BE49-F238E27FC236}">
                <a16:creationId xmlns:a16="http://schemas.microsoft.com/office/drawing/2014/main" id="{38672566-35F2-DD4E-7448-2798A779EB51}"/>
              </a:ext>
            </a:extLst>
          </p:cNvPr>
          <p:cNvSpPr>
            <a:spLocks noGrp="1"/>
          </p:cNvSpPr>
          <p:nvPr>
            <p:ph type="dt" sz="half" idx="10"/>
          </p:nvPr>
        </p:nvSpPr>
        <p:spPr/>
        <p:txBody>
          <a:bodyPr/>
          <a:lstStyle/>
          <a:p>
            <a:r>
              <a:rPr lang="en-US" altLang="ja-JP"/>
              <a:t>November 2022</a:t>
            </a:r>
            <a:endParaRPr lang="en-US" altLang="ja-JP" dirty="0"/>
          </a:p>
        </p:txBody>
      </p:sp>
      <p:sp>
        <p:nvSpPr>
          <p:cNvPr id="5" name="フッター プレースホルダー 4">
            <a:extLst>
              <a:ext uri="{FF2B5EF4-FFF2-40B4-BE49-F238E27FC236}">
                <a16:creationId xmlns:a16="http://schemas.microsoft.com/office/drawing/2014/main" id="{D96A4213-1C01-2C57-C5C6-595272F0560B}"/>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519FA581-CC78-2555-03DD-0E8831A12D2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6</a:t>
            </a:fld>
            <a:endParaRPr lang="en-US" altLang="ja-JP"/>
          </a:p>
        </p:txBody>
      </p:sp>
      <p:pic>
        <p:nvPicPr>
          <p:cNvPr id="7" name="図 6" descr="Cgで描かれた人の顔&#10;&#10;低い精度で自動的に生成された説明">
            <a:extLst>
              <a:ext uri="{FF2B5EF4-FFF2-40B4-BE49-F238E27FC236}">
                <a16:creationId xmlns:a16="http://schemas.microsoft.com/office/drawing/2014/main" id="{9F215FCC-CD33-C002-E521-6500545608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077" y="3885689"/>
            <a:ext cx="2421803" cy="2495639"/>
          </a:xfrm>
          <a:prstGeom prst="rect">
            <a:avLst/>
          </a:prstGeom>
        </p:spPr>
      </p:pic>
      <p:pic>
        <p:nvPicPr>
          <p:cNvPr id="8" name="図 7" descr="グラフ が含まれている画像&#10;&#10;自動的に生成された説明">
            <a:extLst>
              <a:ext uri="{FF2B5EF4-FFF2-40B4-BE49-F238E27FC236}">
                <a16:creationId xmlns:a16="http://schemas.microsoft.com/office/drawing/2014/main" id="{75776F38-477C-4B95-F6E6-3825AE68A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554121"/>
            <a:ext cx="2442578" cy="2212934"/>
          </a:xfrm>
          <a:prstGeom prst="rect">
            <a:avLst/>
          </a:prstGeom>
        </p:spPr>
      </p:pic>
      <p:grpSp>
        <p:nvGrpSpPr>
          <p:cNvPr id="24" name="グループ化 23">
            <a:extLst>
              <a:ext uri="{FF2B5EF4-FFF2-40B4-BE49-F238E27FC236}">
                <a16:creationId xmlns:a16="http://schemas.microsoft.com/office/drawing/2014/main" id="{FDC725F9-1AE6-A0A4-2AD7-E090D99CC054}"/>
              </a:ext>
            </a:extLst>
          </p:cNvPr>
          <p:cNvGrpSpPr/>
          <p:nvPr/>
        </p:nvGrpSpPr>
        <p:grpSpPr>
          <a:xfrm>
            <a:off x="3923928" y="2660588"/>
            <a:ext cx="4308044" cy="2508562"/>
            <a:chOff x="2682731" y="2276260"/>
            <a:chExt cx="4308044" cy="2508562"/>
          </a:xfrm>
        </p:grpSpPr>
        <p:sp>
          <p:nvSpPr>
            <p:cNvPr id="25" name="正方形/長方形 24">
              <a:extLst>
                <a:ext uri="{FF2B5EF4-FFF2-40B4-BE49-F238E27FC236}">
                  <a16:creationId xmlns:a16="http://schemas.microsoft.com/office/drawing/2014/main" id="{E26A1D90-2657-FA9F-3EBA-BC5333A23497}"/>
                </a:ext>
              </a:extLst>
            </p:cNvPr>
            <p:cNvSpPr/>
            <p:nvPr/>
          </p:nvSpPr>
          <p:spPr>
            <a:xfrm>
              <a:off x="3290592" y="2276260"/>
              <a:ext cx="3700183" cy="369332"/>
            </a:xfrm>
            <a:prstGeom prst="rect">
              <a:avLst/>
            </a:prstGeom>
            <a:solidFill>
              <a:srgbClr val="F79646">
                <a:lumMod val="60000"/>
                <a:lumOff val="40000"/>
              </a:srgbClr>
            </a:solid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Skin = 10mm</a:t>
              </a:r>
              <a:endParaRPr kumimoji="1" lang="ja-JP"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26" name="正方形/長方形 25">
              <a:extLst>
                <a:ext uri="{FF2B5EF4-FFF2-40B4-BE49-F238E27FC236}">
                  <a16:creationId xmlns:a16="http://schemas.microsoft.com/office/drawing/2014/main" id="{1BDB7568-8D19-3FEB-A7BF-A99804C18E3F}"/>
                </a:ext>
              </a:extLst>
            </p:cNvPr>
            <p:cNvSpPr/>
            <p:nvPr/>
          </p:nvSpPr>
          <p:spPr>
            <a:xfrm>
              <a:off x="3290590" y="3971530"/>
              <a:ext cx="3700183" cy="813292"/>
            </a:xfrm>
            <a:prstGeom prst="rect">
              <a:avLst/>
            </a:prstGeom>
            <a:solidFill>
              <a:srgbClr val="CE7674"/>
            </a:solid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Brain</a:t>
              </a:r>
              <a:endParaRPr kumimoji="1" lang="ja-JP"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27" name="正方形/長方形 26">
              <a:extLst>
                <a:ext uri="{FF2B5EF4-FFF2-40B4-BE49-F238E27FC236}">
                  <a16:creationId xmlns:a16="http://schemas.microsoft.com/office/drawing/2014/main" id="{10CE0B35-7047-F5E4-A810-488F3AC29D12}"/>
                </a:ext>
              </a:extLst>
            </p:cNvPr>
            <p:cNvSpPr/>
            <p:nvPr/>
          </p:nvSpPr>
          <p:spPr>
            <a:xfrm>
              <a:off x="6039458" y="2699568"/>
              <a:ext cx="951314" cy="1218146"/>
            </a:xfrm>
            <a:prstGeom prst="rect">
              <a:avLst/>
            </a:prstGeom>
            <a:solidFill>
              <a:sysClr val="window" lastClr="FFFFFF">
                <a:lumMod val="75000"/>
              </a:sysClr>
            </a:solid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Skull bone</a:t>
              </a:r>
              <a:endParaRPr kumimoji="1" lang="ja-JP"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dirty="0">
                <a:ln>
                  <a:noFill/>
                </a:ln>
                <a:solidFill>
                  <a:prstClr val="white"/>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cxnSp>
          <p:nvCxnSpPr>
            <p:cNvPr id="28" name="直線コネクタ 27">
              <a:extLst>
                <a:ext uri="{FF2B5EF4-FFF2-40B4-BE49-F238E27FC236}">
                  <a16:creationId xmlns:a16="http://schemas.microsoft.com/office/drawing/2014/main" id="{7F5C5ED5-0699-4373-AB04-203B12301576}"/>
                </a:ext>
              </a:extLst>
            </p:cNvPr>
            <p:cNvCxnSpPr>
              <a:cxnSpLocks/>
            </p:cNvCxnSpPr>
            <p:nvPr/>
          </p:nvCxnSpPr>
          <p:spPr>
            <a:xfrm>
              <a:off x="4551283" y="2944150"/>
              <a:ext cx="244210" cy="0"/>
            </a:xfrm>
            <a:prstGeom prst="line">
              <a:avLst/>
            </a:prstGeom>
            <a:noFill/>
            <a:ln w="12700" cap="flat" cmpd="sng" algn="ctr">
              <a:solidFill>
                <a:sysClr val="windowText" lastClr="000000"/>
              </a:solidFill>
              <a:prstDash val="solid"/>
            </a:ln>
            <a:effectLst/>
          </p:spPr>
        </p:cxnSp>
        <p:sp>
          <p:nvSpPr>
            <p:cNvPr id="29" name="正方形/長方形 28">
              <a:extLst>
                <a:ext uri="{FF2B5EF4-FFF2-40B4-BE49-F238E27FC236}">
                  <a16:creationId xmlns:a16="http://schemas.microsoft.com/office/drawing/2014/main" id="{EC143D4A-4845-129E-0BC2-B8F8BEA18AAD}"/>
                </a:ext>
              </a:extLst>
            </p:cNvPr>
            <p:cNvSpPr/>
            <p:nvPr/>
          </p:nvSpPr>
          <p:spPr>
            <a:xfrm>
              <a:off x="4766918" y="2944149"/>
              <a:ext cx="1138886" cy="170526"/>
            </a:xfrm>
            <a:prstGeom prst="rect">
              <a:avLst/>
            </a:prstGeom>
            <a:solidFill>
              <a:srgbClr val="CC00CC"/>
            </a:solid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30" name="正方形/長方形 29">
              <a:extLst>
                <a:ext uri="{FF2B5EF4-FFF2-40B4-BE49-F238E27FC236}">
                  <a16:creationId xmlns:a16="http://schemas.microsoft.com/office/drawing/2014/main" id="{532E1E9A-F147-A043-0359-753827D2B8A2}"/>
                </a:ext>
              </a:extLst>
            </p:cNvPr>
            <p:cNvSpPr/>
            <p:nvPr/>
          </p:nvSpPr>
          <p:spPr>
            <a:xfrm>
              <a:off x="3412397" y="2944149"/>
              <a:ext cx="1138886" cy="170526"/>
            </a:xfrm>
            <a:prstGeom prst="rect">
              <a:avLst/>
            </a:prstGeom>
            <a:solidFill>
              <a:srgbClr val="CC00CC"/>
            </a:solid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cxnSp>
          <p:nvCxnSpPr>
            <p:cNvPr id="31" name="直線矢印コネクタ 30">
              <a:extLst>
                <a:ext uri="{FF2B5EF4-FFF2-40B4-BE49-F238E27FC236}">
                  <a16:creationId xmlns:a16="http://schemas.microsoft.com/office/drawing/2014/main" id="{E94DC7F0-41F7-BC40-3DF4-17251381C5EA}"/>
                </a:ext>
              </a:extLst>
            </p:cNvPr>
            <p:cNvCxnSpPr>
              <a:cxnSpLocks/>
            </p:cNvCxnSpPr>
            <p:nvPr/>
          </p:nvCxnSpPr>
          <p:spPr>
            <a:xfrm>
              <a:off x="3412397" y="2673968"/>
              <a:ext cx="0" cy="257481"/>
            </a:xfrm>
            <a:prstGeom prst="straightConnector1">
              <a:avLst/>
            </a:prstGeom>
            <a:noFill/>
            <a:ln w="25400" cap="flat" cmpd="sng" algn="ctr">
              <a:solidFill>
                <a:sysClr val="windowText" lastClr="000000"/>
              </a:solidFill>
              <a:prstDash val="solid"/>
              <a:headEnd type="triangle" w="sm" len="med"/>
              <a:tailEnd type="triangle" w="sm" len="med"/>
            </a:ln>
            <a:effectLst/>
          </p:spPr>
        </p:cxnSp>
        <p:cxnSp>
          <p:nvCxnSpPr>
            <p:cNvPr id="32" name="直線矢印コネクタ 31">
              <a:extLst>
                <a:ext uri="{FF2B5EF4-FFF2-40B4-BE49-F238E27FC236}">
                  <a16:creationId xmlns:a16="http://schemas.microsoft.com/office/drawing/2014/main" id="{289DF12F-C725-D33D-FE1B-51AB287EEDAA}"/>
                </a:ext>
              </a:extLst>
            </p:cNvPr>
            <p:cNvCxnSpPr>
              <a:cxnSpLocks/>
            </p:cNvCxnSpPr>
            <p:nvPr/>
          </p:nvCxnSpPr>
          <p:spPr>
            <a:xfrm>
              <a:off x="3407886" y="3114675"/>
              <a:ext cx="0" cy="834630"/>
            </a:xfrm>
            <a:prstGeom prst="straightConnector1">
              <a:avLst/>
            </a:prstGeom>
            <a:noFill/>
            <a:ln w="25400" cap="flat" cmpd="sng" algn="ctr">
              <a:solidFill>
                <a:sysClr val="windowText" lastClr="000000"/>
              </a:solidFill>
              <a:prstDash val="solid"/>
              <a:headEnd type="triangle" w="sm" len="med"/>
              <a:tailEnd type="triangle" w="sm" len="med"/>
            </a:ln>
            <a:effectLst/>
          </p:spPr>
        </p:cxnSp>
        <p:cxnSp>
          <p:nvCxnSpPr>
            <p:cNvPr id="33" name="直線矢印コネクタ 32">
              <a:extLst>
                <a:ext uri="{FF2B5EF4-FFF2-40B4-BE49-F238E27FC236}">
                  <a16:creationId xmlns:a16="http://schemas.microsoft.com/office/drawing/2014/main" id="{3601300D-4D30-7933-D381-01563A782DBF}"/>
                </a:ext>
              </a:extLst>
            </p:cNvPr>
            <p:cNvCxnSpPr>
              <a:cxnSpLocks/>
            </p:cNvCxnSpPr>
            <p:nvPr/>
          </p:nvCxnSpPr>
          <p:spPr>
            <a:xfrm>
              <a:off x="3356675" y="2931449"/>
              <a:ext cx="0" cy="207039"/>
            </a:xfrm>
            <a:prstGeom prst="straightConnector1">
              <a:avLst/>
            </a:prstGeom>
            <a:noFill/>
            <a:ln w="25400" cap="flat" cmpd="sng" algn="ctr">
              <a:solidFill>
                <a:sysClr val="windowText" lastClr="000000"/>
              </a:solidFill>
              <a:prstDash val="solid"/>
              <a:headEnd type="triangle" w="sm" len="med"/>
              <a:tailEnd type="triangle" w="sm" len="med"/>
            </a:ln>
            <a:effectLst/>
          </p:spPr>
        </p:cxnSp>
        <p:sp>
          <p:nvSpPr>
            <p:cNvPr id="34" name="テキスト ボックス 33">
              <a:extLst>
                <a:ext uri="{FF2B5EF4-FFF2-40B4-BE49-F238E27FC236}">
                  <a16:creationId xmlns:a16="http://schemas.microsoft.com/office/drawing/2014/main" id="{6C6EC756-236E-3D12-D408-205E19A5028B}"/>
                </a:ext>
              </a:extLst>
            </p:cNvPr>
            <p:cNvSpPr txBox="1"/>
            <p:nvPr/>
          </p:nvSpPr>
          <p:spPr>
            <a:xfrm>
              <a:off x="3546052" y="2618042"/>
              <a:ext cx="607859"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1mm</a:t>
              </a:r>
              <a:endParaRPr kumimoji="1" lang="ja-JP" altLang="en-US"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sp>
          <p:nvSpPr>
            <p:cNvPr id="35" name="テキスト ボックス 34">
              <a:extLst>
                <a:ext uri="{FF2B5EF4-FFF2-40B4-BE49-F238E27FC236}">
                  <a16:creationId xmlns:a16="http://schemas.microsoft.com/office/drawing/2014/main" id="{67EA427F-D0DA-91E4-4F18-AE102A49A391}"/>
                </a:ext>
              </a:extLst>
            </p:cNvPr>
            <p:cNvSpPr txBox="1"/>
            <p:nvPr/>
          </p:nvSpPr>
          <p:spPr>
            <a:xfrm>
              <a:off x="3546052" y="3408969"/>
              <a:ext cx="607859"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4mm</a:t>
              </a:r>
              <a:endParaRPr kumimoji="1" lang="ja-JP" altLang="en-US"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sp>
          <p:nvSpPr>
            <p:cNvPr id="36" name="テキスト ボックス 35">
              <a:extLst>
                <a:ext uri="{FF2B5EF4-FFF2-40B4-BE49-F238E27FC236}">
                  <a16:creationId xmlns:a16="http://schemas.microsoft.com/office/drawing/2014/main" id="{BDE37F88-47E8-4D0D-EBA3-33E0CABD0DA4}"/>
                </a:ext>
              </a:extLst>
            </p:cNvPr>
            <p:cNvSpPr txBox="1"/>
            <p:nvPr/>
          </p:nvSpPr>
          <p:spPr>
            <a:xfrm>
              <a:off x="2682731" y="2875430"/>
              <a:ext cx="607859"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1mm</a:t>
              </a:r>
              <a:endParaRPr kumimoji="1" lang="ja-JP" altLang="en-US"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sp>
          <p:nvSpPr>
            <p:cNvPr id="37" name="テキスト ボックス 36">
              <a:extLst>
                <a:ext uri="{FF2B5EF4-FFF2-40B4-BE49-F238E27FC236}">
                  <a16:creationId xmlns:a16="http://schemas.microsoft.com/office/drawing/2014/main" id="{10820590-00C2-0A24-19CD-C9A09FC88672}"/>
                </a:ext>
              </a:extLst>
            </p:cNvPr>
            <p:cNvSpPr txBox="1"/>
            <p:nvPr/>
          </p:nvSpPr>
          <p:spPr>
            <a:xfrm>
              <a:off x="4268797" y="3105488"/>
              <a:ext cx="880369"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Antenna</a:t>
              </a:r>
              <a:endParaRPr kumimoji="1" lang="ja-JP" altLang="en-US"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grpSp>
    </p:spTree>
    <p:extLst>
      <p:ext uri="{BB962C8B-B14F-4D97-AF65-F5344CB8AC3E}">
        <p14:creationId xmlns:p14="http://schemas.microsoft.com/office/powerpoint/2010/main" val="3932039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0E26C7-AFDE-9EDE-9BC4-F476278082E0}"/>
              </a:ext>
            </a:extLst>
          </p:cNvPr>
          <p:cNvSpPr>
            <a:spLocks noGrp="1"/>
          </p:cNvSpPr>
          <p:nvPr>
            <p:ph type="title"/>
          </p:nvPr>
        </p:nvSpPr>
        <p:spPr/>
        <p:txBody>
          <a:bodyPr/>
          <a:lstStyle/>
          <a:p>
            <a:r>
              <a:rPr kumimoji="1" lang="en-US" altLang="ja-JP" dirty="0"/>
              <a:t>Dielectric constants of human model</a:t>
            </a:r>
            <a:endParaRPr kumimoji="1" lang="ja-JP" altLang="en-US"/>
          </a:p>
        </p:txBody>
      </p:sp>
      <p:sp>
        <p:nvSpPr>
          <p:cNvPr id="4" name="日付プレースホルダー 3">
            <a:extLst>
              <a:ext uri="{FF2B5EF4-FFF2-40B4-BE49-F238E27FC236}">
                <a16:creationId xmlns:a16="http://schemas.microsoft.com/office/drawing/2014/main" id="{C66F710D-FEEB-9F6C-9A7C-E411EC3777E9}"/>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6BDFF695-1BE7-2405-E962-3A25BCC28AA7}"/>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40572903-55D9-2C8F-D203-16EA27C36FC3}"/>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7</a:t>
            </a:fld>
            <a:endParaRPr lang="en-US" altLang="ja-JP"/>
          </a:p>
        </p:txBody>
      </p:sp>
      <p:pic>
        <p:nvPicPr>
          <p:cNvPr id="9" name="図 8">
            <a:extLst>
              <a:ext uri="{FF2B5EF4-FFF2-40B4-BE49-F238E27FC236}">
                <a16:creationId xmlns:a16="http://schemas.microsoft.com/office/drawing/2014/main" id="{22E10E6C-78E3-F91E-386B-C53DEB7E7FDE}"/>
              </a:ext>
            </a:extLst>
          </p:cNvPr>
          <p:cNvPicPr>
            <a:picLocks noChangeAspect="1"/>
          </p:cNvPicPr>
          <p:nvPr/>
        </p:nvPicPr>
        <p:blipFill>
          <a:blip r:embed="rId2"/>
          <a:stretch>
            <a:fillRect/>
          </a:stretch>
        </p:blipFill>
        <p:spPr>
          <a:xfrm>
            <a:off x="0" y="2680503"/>
            <a:ext cx="4580915" cy="2648888"/>
          </a:xfrm>
          <a:prstGeom prst="rect">
            <a:avLst/>
          </a:prstGeom>
        </p:spPr>
      </p:pic>
      <p:pic>
        <p:nvPicPr>
          <p:cNvPr id="10" name="図 9">
            <a:extLst>
              <a:ext uri="{FF2B5EF4-FFF2-40B4-BE49-F238E27FC236}">
                <a16:creationId xmlns:a16="http://schemas.microsoft.com/office/drawing/2014/main" id="{FDC1FE14-7887-41F3-5DE4-F2A89ACFCBEA}"/>
              </a:ext>
            </a:extLst>
          </p:cNvPr>
          <p:cNvPicPr>
            <a:picLocks noChangeAspect="1"/>
          </p:cNvPicPr>
          <p:nvPr/>
        </p:nvPicPr>
        <p:blipFill>
          <a:blip r:embed="rId3"/>
          <a:stretch>
            <a:fillRect/>
          </a:stretch>
        </p:blipFill>
        <p:spPr>
          <a:xfrm>
            <a:off x="4451799" y="2680503"/>
            <a:ext cx="4656705" cy="2692713"/>
          </a:xfrm>
          <a:prstGeom prst="rect">
            <a:avLst/>
          </a:prstGeom>
        </p:spPr>
      </p:pic>
      <p:sp>
        <p:nvSpPr>
          <p:cNvPr id="11" name="テキスト ボックス 10">
            <a:extLst>
              <a:ext uri="{FF2B5EF4-FFF2-40B4-BE49-F238E27FC236}">
                <a16:creationId xmlns:a16="http://schemas.microsoft.com/office/drawing/2014/main" id="{632B54E2-EE96-E194-CF54-08774B636DA0}"/>
              </a:ext>
            </a:extLst>
          </p:cNvPr>
          <p:cNvSpPr txBox="1"/>
          <p:nvPr/>
        </p:nvSpPr>
        <p:spPr>
          <a:xfrm>
            <a:off x="1619672" y="2341949"/>
            <a:ext cx="1896673" cy="338554"/>
          </a:xfrm>
          <a:prstGeom prst="rect">
            <a:avLst/>
          </a:prstGeom>
          <a:noFill/>
          <a:ln w="19050">
            <a:solidFill>
              <a:srgbClr val="FF0000"/>
            </a:solidFill>
          </a:ln>
        </p:spPr>
        <p:txBody>
          <a:bodyPr wrap="none" rtlCol="0">
            <a:spAutoFit/>
          </a:bodyPr>
          <a:lstStyle/>
          <a:p>
            <a:r>
              <a:rPr kumimoji="1" lang="en-US" altLang="ja-JP" sz="1600" dirty="0"/>
              <a:t>Relative permittivity</a:t>
            </a:r>
            <a:endParaRPr kumimoji="1" lang="ja-JP" altLang="en-US" sz="1600"/>
          </a:p>
        </p:txBody>
      </p:sp>
      <p:sp>
        <p:nvSpPr>
          <p:cNvPr id="12" name="テキスト ボックス 11">
            <a:extLst>
              <a:ext uri="{FF2B5EF4-FFF2-40B4-BE49-F238E27FC236}">
                <a16:creationId xmlns:a16="http://schemas.microsoft.com/office/drawing/2014/main" id="{944FE84C-8BB3-91CA-E910-254A7C5504C3}"/>
              </a:ext>
            </a:extLst>
          </p:cNvPr>
          <p:cNvSpPr txBox="1"/>
          <p:nvPr/>
        </p:nvSpPr>
        <p:spPr>
          <a:xfrm>
            <a:off x="6372200" y="2341949"/>
            <a:ext cx="1258678" cy="338554"/>
          </a:xfrm>
          <a:prstGeom prst="rect">
            <a:avLst/>
          </a:prstGeom>
          <a:noFill/>
          <a:ln w="19050">
            <a:solidFill>
              <a:srgbClr val="FF0000"/>
            </a:solidFill>
          </a:ln>
        </p:spPr>
        <p:txBody>
          <a:bodyPr wrap="none" rtlCol="0">
            <a:spAutoFit/>
          </a:bodyPr>
          <a:lstStyle/>
          <a:p>
            <a:r>
              <a:rPr kumimoji="1" lang="en-US" altLang="ja-JP" sz="1600" dirty="0"/>
              <a:t>Conductivity</a:t>
            </a:r>
            <a:endParaRPr kumimoji="1" lang="ja-JP" altLang="en-US" sz="1600"/>
          </a:p>
        </p:txBody>
      </p:sp>
    </p:spTree>
    <p:extLst>
      <p:ext uri="{BB962C8B-B14F-4D97-AF65-F5344CB8AC3E}">
        <p14:creationId xmlns:p14="http://schemas.microsoft.com/office/powerpoint/2010/main" val="2973400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82B96E-50E2-0857-637C-233ECFE010DA}"/>
              </a:ext>
            </a:extLst>
          </p:cNvPr>
          <p:cNvSpPr>
            <a:spLocks noGrp="1"/>
          </p:cNvSpPr>
          <p:nvPr>
            <p:ph type="title"/>
          </p:nvPr>
        </p:nvSpPr>
        <p:spPr/>
        <p:txBody>
          <a:bodyPr/>
          <a:lstStyle/>
          <a:p>
            <a:r>
              <a:rPr kumimoji="1" lang="en-US" altLang="ja-JP" dirty="0"/>
              <a:t>Simulation setup (Human head model)</a:t>
            </a:r>
            <a:endParaRPr kumimoji="1" lang="ja-JP" altLang="en-US"/>
          </a:p>
        </p:txBody>
      </p:sp>
      <p:sp>
        <p:nvSpPr>
          <p:cNvPr id="4" name="日付プレースホルダー 3">
            <a:extLst>
              <a:ext uri="{FF2B5EF4-FFF2-40B4-BE49-F238E27FC236}">
                <a16:creationId xmlns:a16="http://schemas.microsoft.com/office/drawing/2014/main" id="{E61160D1-D8CB-558B-9A20-0777B0A6303F}"/>
              </a:ext>
            </a:extLst>
          </p:cNvPr>
          <p:cNvSpPr>
            <a:spLocks noGrp="1"/>
          </p:cNvSpPr>
          <p:nvPr>
            <p:ph type="dt" sz="half" idx="10"/>
          </p:nvPr>
        </p:nvSpPr>
        <p:spPr/>
        <p:txBody>
          <a:bodyPr/>
          <a:lstStyle/>
          <a:p>
            <a:r>
              <a:rPr lang="en-US" altLang="ja-JP"/>
              <a:t>November 2022</a:t>
            </a:r>
            <a:endParaRPr lang="en-US" altLang="ja-JP" dirty="0"/>
          </a:p>
        </p:txBody>
      </p:sp>
      <p:sp>
        <p:nvSpPr>
          <p:cNvPr id="5" name="フッター プレースホルダー 4">
            <a:extLst>
              <a:ext uri="{FF2B5EF4-FFF2-40B4-BE49-F238E27FC236}">
                <a16:creationId xmlns:a16="http://schemas.microsoft.com/office/drawing/2014/main" id="{5902A7CC-289E-6E1C-0B70-543909836892}"/>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AF0FD11F-D32A-EB17-1B12-158AD9ABD20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8</a:t>
            </a:fld>
            <a:endParaRPr lang="en-US" altLang="ja-JP"/>
          </a:p>
        </p:txBody>
      </p:sp>
      <p:pic>
        <p:nvPicPr>
          <p:cNvPr id="7" name="図 6" descr="マップ&#10;&#10;自動的に生成された説明">
            <a:extLst>
              <a:ext uri="{FF2B5EF4-FFF2-40B4-BE49-F238E27FC236}">
                <a16:creationId xmlns:a16="http://schemas.microsoft.com/office/drawing/2014/main" id="{8399AB30-BF62-0558-4DE6-05E544B82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2193242"/>
            <a:ext cx="4190999" cy="3306621"/>
          </a:xfrm>
          <a:prstGeom prst="rect">
            <a:avLst/>
          </a:prstGeom>
        </p:spPr>
      </p:pic>
      <p:pic>
        <p:nvPicPr>
          <p:cNvPr id="8" name="図 7" descr="人の顔の絵&#10;&#10;低い精度で自動的に生成された説明">
            <a:extLst>
              <a:ext uri="{FF2B5EF4-FFF2-40B4-BE49-F238E27FC236}">
                <a16:creationId xmlns:a16="http://schemas.microsoft.com/office/drawing/2014/main" id="{5592F9F9-4791-F8A2-0B0C-55E6C62E0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603" y="2132855"/>
            <a:ext cx="3960440" cy="3427394"/>
          </a:xfrm>
          <a:prstGeom prst="rect">
            <a:avLst/>
          </a:prstGeom>
        </p:spPr>
      </p:pic>
    </p:spTree>
    <p:extLst>
      <p:ext uri="{BB962C8B-B14F-4D97-AF65-F5344CB8AC3E}">
        <p14:creationId xmlns:p14="http://schemas.microsoft.com/office/powerpoint/2010/main" val="3934237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836A38-2F9A-0183-A7F8-31C6B5F38E9B}"/>
              </a:ext>
            </a:extLst>
          </p:cNvPr>
          <p:cNvSpPr>
            <a:spLocks noGrp="1"/>
          </p:cNvSpPr>
          <p:nvPr>
            <p:ph type="title"/>
          </p:nvPr>
        </p:nvSpPr>
        <p:spPr/>
        <p:txBody>
          <a:bodyPr/>
          <a:lstStyle/>
          <a:p>
            <a:r>
              <a:rPr kumimoji="1" lang="en-US" altLang="ja-JP" dirty="0"/>
              <a:t>Path loss characteristics (Sensor #10)</a:t>
            </a:r>
            <a:endParaRPr kumimoji="1" lang="ja-JP" altLang="en-US"/>
          </a:p>
        </p:txBody>
      </p:sp>
      <p:sp>
        <p:nvSpPr>
          <p:cNvPr id="4" name="日付プレースホルダー 3">
            <a:extLst>
              <a:ext uri="{FF2B5EF4-FFF2-40B4-BE49-F238E27FC236}">
                <a16:creationId xmlns:a16="http://schemas.microsoft.com/office/drawing/2014/main" id="{6B8EE035-0C9C-61B3-728E-0BC1E8A3D2E0}"/>
              </a:ext>
            </a:extLst>
          </p:cNvPr>
          <p:cNvSpPr>
            <a:spLocks noGrp="1"/>
          </p:cNvSpPr>
          <p:nvPr>
            <p:ph type="dt" sz="half" idx="10"/>
          </p:nvPr>
        </p:nvSpPr>
        <p:spPr/>
        <p:txBody>
          <a:bodyPr/>
          <a:lstStyle/>
          <a:p>
            <a:r>
              <a:rPr lang="en-US" altLang="ja-JP"/>
              <a:t>November 2022</a:t>
            </a:r>
            <a:endParaRPr lang="en-US" altLang="ja-JP" dirty="0"/>
          </a:p>
        </p:txBody>
      </p:sp>
      <p:sp>
        <p:nvSpPr>
          <p:cNvPr id="5" name="フッター プレースホルダー 4">
            <a:extLst>
              <a:ext uri="{FF2B5EF4-FFF2-40B4-BE49-F238E27FC236}">
                <a16:creationId xmlns:a16="http://schemas.microsoft.com/office/drawing/2014/main" id="{0E3321EF-CA22-0488-7E10-A171FF683C0E}"/>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1AE832A0-DA14-12FD-03B2-243325A4DCD4}"/>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9</a:t>
            </a:fld>
            <a:endParaRPr lang="en-US" altLang="ja-JP"/>
          </a:p>
        </p:txBody>
      </p:sp>
      <p:pic>
        <p:nvPicPr>
          <p:cNvPr id="10" name="図 9" descr="グラフ, 折れ線グラフ&#10;&#10;自動的に生成された説明">
            <a:extLst>
              <a:ext uri="{FF2B5EF4-FFF2-40B4-BE49-F238E27FC236}">
                <a16:creationId xmlns:a16="http://schemas.microsoft.com/office/drawing/2014/main" id="{8A0E00D5-C01C-B8DF-660C-81A95EAEB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200" y="2420888"/>
            <a:ext cx="5158928" cy="3106808"/>
          </a:xfrm>
          <a:prstGeom prst="rect">
            <a:avLst/>
          </a:prstGeom>
        </p:spPr>
      </p:pic>
      <p:pic>
        <p:nvPicPr>
          <p:cNvPr id="11" name="図 10" descr="人の顔の絵&#10;&#10;低い精度で自動的に生成された説明">
            <a:extLst>
              <a:ext uri="{FF2B5EF4-FFF2-40B4-BE49-F238E27FC236}">
                <a16:creationId xmlns:a16="http://schemas.microsoft.com/office/drawing/2014/main" id="{2F31E41F-D021-02E9-3B1C-2E360B830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1117" y="2521874"/>
            <a:ext cx="2985330" cy="2583527"/>
          </a:xfrm>
          <a:prstGeom prst="rect">
            <a:avLst/>
          </a:prstGeom>
        </p:spPr>
      </p:pic>
      <p:sp>
        <p:nvSpPr>
          <p:cNvPr id="12" name="楕円 10">
            <a:extLst>
              <a:ext uri="{FF2B5EF4-FFF2-40B4-BE49-F238E27FC236}">
                <a16:creationId xmlns:a16="http://schemas.microsoft.com/office/drawing/2014/main" id="{58C060CB-3D0D-E41F-1F23-B61A7820E719}"/>
              </a:ext>
            </a:extLst>
          </p:cNvPr>
          <p:cNvSpPr/>
          <p:nvPr/>
        </p:nvSpPr>
        <p:spPr>
          <a:xfrm>
            <a:off x="7425928" y="2949839"/>
            <a:ext cx="92869" cy="92869"/>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900"/>
          </a:p>
        </p:txBody>
      </p:sp>
    </p:spTree>
    <p:extLst>
      <p:ext uri="{BB962C8B-B14F-4D97-AF65-F5344CB8AC3E}">
        <p14:creationId xmlns:p14="http://schemas.microsoft.com/office/powerpoint/2010/main" val="2490652508"/>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1617</TotalTime>
  <Words>1118</Words>
  <Application>Microsoft Macintosh PowerPoint</Application>
  <PresentationFormat>画面に合わせる (4:3)</PresentationFormat>
  <Paragraphs>169</Paragraphs>
  <Slides>21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21</vt:i4>
      </vt:variant>
    </vt:vector>
  </HeadingPairs>
  <TitlesOfParts>
    <vt:vector size="27" baseType="lpstr">
      <vt:lpstr>Arial</vt:lpstr>
      <vt:lpstr>Calibri</vt:lpstr>
      <vt:lpstr>Cambria Math</vt:lpstr>
      <vt:lpstr>Times New Roman</vt:lpstr>
      <vt:lpstr>Wingdings</vt:lpstr>
      <vt:lpstr>Office テーマ</vt:lpstr>
      <vt:lpstr>PowerPoint プレゼンテーション</vt:lpstr>
      <vt:lpstr>Propagation Characteristics of UWB Communication Applications for Human BAN (HBAN) Use Cases</vt:lpstr>
      <vt:lpstr>UWB communication applications</vt:lpstr>
      <vt:lpstr>UWB antenna at 3.1 - 10.6 GHz band</vt:lpstr>
      <vt:lpstr>Simulation model</vt:lpstr>
      <vt:lpstr>Simulation model</vt:lpstr>
      <vt:lpstr>Dielectric constants of human model</vt:lpstr>
      <vt:lpstr>Simulation setup (Human head model)</vt:lpstr>
      <vt:lpstr>Path loss characteristics (Sensor #10)</vt:lpstr>
      <vt:lpstr>Path loss characteristics (Sensor #22)</vt:lpstr>
      <vt:lpstr>Distance characteristics (human head model)</vt:lpstr>
      <vt:lpstr>Simulation model (on-body model)</vt:lpstr>
      <vt:lpstr>Path loss characteristics (sensor #7)</vt:lpstr>
      <vt:lpstr>Path loss characteristics (Sensor #18) </vt:lpstr>
      <vt:lpstr>Path loss characteristics (Sensor #28) </vt:lpstr>
      <vt:lpstr>Distance characteristics (on-body model)</vt:lpstr>
      <vt:lpstr>Simulation model (off-body model)</vt:lpstr>
      <vt:lpstr>Path loss characteristics (Sensor #29)</vt:lpstr>
      <vt:lpstr>Path loss characteristics (Sensor #29)</vt:lpstr>
      <vt:lpstr>Summary and future works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安在　大祐</dc:creator>
  <cp:keywords/>
  <dc:description>&lt;doc#&gt;</dc:description>
  <cp:lastModifiedBy>Daisuke</cp:lastModifiedBy>
  <cp:revision>245</cp:revision>
  <cp:lastPrinted>1998-02-10T13:28:06Z</cp:lastPrinted>
  <dcterms:created xsi:type="dcterms:W3CDTF">2022-07-12T12:04:50Z</dcterms:created>
  <dcterms:modified xsi:type="dcterms:W3CDTF">2023-01-14T03:03:43Z</dcterms:modified>
</cp:coreProperties>
</file>