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23"/>
  </p:notesMasterIdLst>
  <p:handoutMasterIdLst>
    <p:handoutMasterId r:id="rId24"/>
  </p:handoutMasterIdLst>
  <p:sldIdLst>
    <p:sldId id="287" r:id="rId4"/>
    <p:sldId id="370" r:id="rId5"/>
    <p:sldId id="377" r:id="rId6"/>
    <p:sldId id="388" r:id="rId7"/>
    <p:sldId id="392" r:id="rId8"/>
    <p:sldId id="393" r:id="rId9"/>
    <p:sldId id="400" r:id="rId10"/>
    <p:sldId id="401" r:id="rId11"/>
    <p:sldId id="399" r:id="rId12"/>
    <p:sldId id="397" r:id="rId13"/>
    <p:sldId id="398" r:id="rId14"/>
    <p:sldId id="404" r:id="rId15"/>
    <p:sldId id="403" r:id="rId16"/>
    <p:sldId id="396" r:id="rId17"/>
    <p:sldId id="389" r:id="rId18"/>
    <p:sldId id="375" r:id="rId19"/>
    <p:sldId id="387" r:id="rId20"/>
    <p:sldId id="381" r:id="rId21"/>
    <p:sldId id="359" r:id="rId22"/>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7"/>
            <p14:sldId id="388"/>
            <p14:sldId id="392"/>
            <p14:sldId id="393"/>
            <p14:sldId id="400"/>
            <p14:sldId id="401"/>
            <p14:sldId id="399"/>
            <p14:sldId id="397"/>
            <p14:sldId id="398"/>
            <p14:sldId id="404"/>
            <p14:sldId id="403"/>
            <p14:sldId id="396"/>
            <p14:sldId id="389"/>
            <p14:sldId id="375"/>
            <p14:sldId id="387"/>
            <p14:sldId id="381"/>
            <p14:sldId id="359"/>
          </p14:sldIdLst>
        </p14:section>
      </p14:sectionLst>
    </p:ext>
    <p:ext uri="{EFAFB233-063F-42B5-8137-9DF3F51BA10A}">
      <p15:sldGuideLst xmlns:p15="http://schemas.microsoft.com/office/powerpoint/2012/main">
        <p15:guide id="1" orient="horz" userDrawn="1">
          <p15:clr>
            <a:srgbClr val="A4A3A4"/>
          </p15:clr>
        </p15:guide>
        <p15:guide id="2" pos="7672" userDrawn="1">
          <p15:clr>
            <a:srgbClr val="A4A3A4"/>
          </p15:clr>
        </p15:guide>
        <p15:guide id="4" pos="7679"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varScale="1">
        <p:scale>
          <a:sx n="157" d="100"/>
          <a:sy n="157" d="100"/>
        </p:scale>
        <p:origin x="156" y="258"/>
      </p:cViewPr>
      <p:guideLst>
        <p:guide orient="horz"/>
        <p:guide pos="7672"/>
        <p:guide pos="7679"/>
      </p:guideLst>
    </p:cSldViewPr>
  </p:slideViewPr>
  <p:notesTextViewPr>
    <p:cViewPr>
      <p:scale>
        <a:sx n="1" d="1"/>
        <a:sy n="1" d="1"/>
      </p:scale>
      <p:origin x="0" y="0"/>
    </p:cViewPr>
  </p:notesTextViewPr>
  <p:notesViewPr>
    <p:cSldViewPr snapToGrid="0">
      <p:cViewPr>
        <p:scale>
          <a:sx n="1" d="2"/>
          <a:sy n="1" d="2"/>
        </p:scale>
        <p:origin x="5256" y="171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10</a:t>
            </a:fld>
            <a:endParaRPr lang="en-US" dirty="0"/>
          </a:p>
        </p:txBody>
      </p:sp>
    </p:spTree>
    <p:extLst>
      <p:ext uri="{BB962C8B-B14F-4D97-AF65-F5344CB8AC3E}">
        <p14:creationId xmlns:p14="http://schemas.microsoft.com/office/powerpoint/2010/main" val="579684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11</a:t>
            </a:fld>
            <a:endParaRPr lang="en-US" dirty="0"/>
          </a:p>
        </p:txBody>
      </p:sp>
    </p:spTree>
    <p:extLst>
      <p:ext uri="{BB962C8B-B14F-4D97-AF65-F5344CB8AC3E}">
        <p14:creationId xmlns:p14="http://schemas.microsoft.com/office/powerpoint/2010/main" val="3845053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12</a:t>
            </a:fld>
            <a:endParaRPr lang="en-US" dirty="0"/>
          </a:p>
        </p:txBody>
      </p:sp>
    </p:spTree>
    <p:extLst>
      <p:ext uri="{BB962C8B-B14F-4D97-AF65-F5344CB8AC3E}">
        <p14:creationId xmlns:p14="http://schemas.microsoft.com/office/powerpoint/2010/main" val="4041817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13</a:t>
            </a:fld>
            <a:endParaRPr lang="en-US" dirty="0"/>
          </a:p>
        </p:txBody>
      </p:sp>
    </p:spTree>
    <p:extLst>
      <p:ext uri="{BB962C8B-B14F-4D97-AF65-F5344CB8AC3E}">
        <p14:creationId xmlns:p14="http://schemas.microsoft.com/office/powerpoint/2010/main" val="1235611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14</a:t>
            </a:fld>
            <a:endParaRPr lang="en-US" dirty="0"/>
          </a:p>
        </p:txBody>
      </p:sp>
    </p:spTree>
    <p:extLst>
      <p:ext uri="{BB962C8B-B14F-4D97-AF65-F5344CB8AC3E}">
        <p14:creationId xmlns:p14="http://schemas.microsoft.com/office/powerpoint/2010/main" val="2112411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15</a:t>
            </a:fld>
            <a:endParaRPr lang="en-US" dirty="0"/>
          </a:p>
        </p:txBody>
      </p:sp>
    </p:spTree>
    <p:extLst>
      <p:ext uri="{BB962C8B-B14F-4D97-AF65-F5344CB8AC3E}">
        <p14:creationId xmlns:p14="http://schemas.microsoft.com/office/powerpoint/2010/main" val="2056008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16</a:t>
            </a:fld>
            <a:endParaRPr lang="en-US" dirty="0"/>
          </a:p>
        </p:txBody>
      </p:sp>
    </p:spTree>
    <p:extLst>
      <p:ext uri="{BB962C8B-B14F-4D97-AF65-F5344CB8AC3E}">
        <p14:creationId xmlns:p14="http://schemas.microsoft.com/office/powerpoint/2010/main" val="1973632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17</a:t>
            </a:fld>
            <a:endParaRPr lang="en-US" dirty="0"/>
          </a:p>
        </p:txBody>
      </p:sp>
    </p:spTree>
    <p:extLst>
      <p:ext uri="{BB962C8B-B14F-4D97-AF65-F5344CB8AC3E}">
        <p14:creationId xmlns:p14="http://schemas.microsoft.com/office/powerpoint/2010/main" val="34087998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18</a:t>
            </a:fld>
            <a:endParaRPr lang="en-US" dirty="0"/>
          </a:p>
        </p:txBody>
      </p:sp>
    </p:spTree>
    <p:extLst>
      <p:ext uri="{BB962C8B-B14F-4D97-AF65-F5344CB8AC3E}">
        <p14:creationId xmlns:p14="http://schemas.microsoft.com/office/powerpoint/2010/main" val="1414760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19</a:t>
            </a:fld>
            <a:endParaRPr lang="en-US" dirty="0"/>
          </a:p>
        </p:txBody>
      </p:sp>
    </p:spTree>
    <p:extLst>
      <p:ext uri="{BB962C8B-B14F-4D97-AF65-F5344CB8AC3E}">
        <p14:creationId xmlns:p14="http://schemas.microsoft.com/office/powerpoint/2010/main" val="3657281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087322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150427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2317978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2617395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4073908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8</a:t>
            </a:fld>
            <a:endParaRPr lang="en-US" dirty="0"/>
          </a:p>
        </p:txBody>
      </p:sp>
    </p:spTree>
    <p:extLst>
      <p:ext uri="{BB962C8B-B14F-4D97-AF65-F5344CB8AC3E}">
        <p14:creationId xmlns:p14="http://schemas.microsoft.com/office/powerpoint/2010/main" val="4083609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9</a:t>
            </a:fld>
            <a:endParaRPr lang="en-US" dirty="0"/>
          </a:p>
        </p:txBody>
      </p:sp>
    </p:spTree>
    <p:extLst>
      <p:ext uri="{BB962C8B-B14F-4D97-AF65-F5344CB8AC3E}">
        <p14:creationId xmlns:p14="http://schemas.microsoft.com/office/powerpoint/2010/main" val="105030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&lt;15-22-0653-0</a:t>
            </a:r>
            <a:r>
              <a:rPr lang="pl-PL" sz="1500" b="1" dirty="0"/>
              <a:t>5</a:t>
            </a:r>
            <a:r>
              <a:rPr lang="en-US" sz="1500" b="1" dirty="0"/>
              <a:t>-04ab&gt;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IE" sz="1500" dirty="0"/>
              <a:t>February</a:t>
            </a:r>
            <a:r>
              <a:rPr lang="en-US" sz="1500" dirty="0"/>
              <a:t> </a:t>
            </a:r>
            <a:r>
              <a:rPr lang="en-US" sz="1500" baseline="0" dirty="0"/>
              <a:t>202</a:t>
            </a:r>
            <a:r>
              <a:rPr lang="pl-PL" sz="1500" baseline="0" dirty="0"/>
              <a:t>3</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et al.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An updated PHY Header Proposal</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IE" sz="1700" dirty="0">
                <a:solidFill>
                  <a:srgbClr val="FF0000"/>
                </a:solidFill>
                <a:latin typeface="Times New Roman" pitchFamily="18" charset="0"/>
                <a:ea typeface="ＭＳ Ｐゴシック" pitchFamily="-65" charset="-128"/>
                <a:cs typeface="+mn-cs"/>
              </a:rPr>
              <a:t>2</a:t>
            </a:r>
            <a:r>
              <a:rPr lang="en-IE" sz="1700" baseline="30000" dirty="0">
                <a:solidFill>
                  <a:srgbClr val="FF0000"/>
                </a:solidFill>
                <a:latin typeface="Times New Roman" pitchFamily="18" charset="0"/>
                <a:ea typeface="ＭＳ Ｐゴシック" pitchFamily="-65" charset="-128"/>
                <a:cs typeface="+mn-cs"/>
              </a:rPr>
              <a:t>nd</a:t>
            </a:r>
            <a:r>
              <a:rPr lang="en-IE" sz="1700" dirty="0">
                <a:solidFill>
                  <a:srgbClr val="FF0000"/>
                </a:solidFill>
                <a:latin typeface="Times New Roman" pitchFamily="18" charset="0"/>
                <a:ea typeface="ＭＳ Ｐゴシック" pitchFamily="-65" charset="-128"/>
                <a:cs typeface="+mn-cs"/>
              </a:rPr>
              <a:t> February</a:t>
            </a:r>
            <a:r>
              <a:rPr lang="en-US" sz="1700" dirty="0">
                <a:solidFill>
                  <a:srgbClr val="FF0000"/>
                </a:solidFill>
                <a:latin typeface="Times New Roman" pitchFamily="18" charset="0"/>
                <a:ea typeface="ＭＳ Ｐゴシック" pitchFamily="-65" charset="-128"/>
                <a:cs typeface="+mn-cs"/>
              </a:rPr>
              <a:t> 202</a:t>
            </a:r>
            <a:r>
              <a:rPr lang="pl-PL" sz="1700" dirty="0">
                <a:solidFill>
                  <a:srgbClr val="FF0000"/>
                </a:solidFill>
                <a:latin typeface="Times New Roman" pitchFamily="18" charset="0"/>
                <a:ea typeface="ＭＳ Ｐゴシック" pitchFamily="-65" charset="-128"/>
                <a:cs typeface="+mn-cs"/>
              </a:rPr>
              <a:t>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Jarek Niewczas, Carl Murray, Michael McLaughlin, Tony Fagan (Qorvo)</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a:solidFill>
                  <a:srgbClr val="FF0000"/>
                </a:solidFill>
                <a:latin typeface="Times New Roman" pitchFamily="18" charset="0"/>
                <a:ea typeface="ＭＳ Ｐゴシック" pitchFamily="-65" charset="-128"/>
                <a:cs typeface="+mn-cs"/>
              </a:rPr>
              <a:t>billy.verso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proposed PHR for the 4ab HRP UWB PHY enhanced data rates supporting dynamic data rate selection.]</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Proposal-2</a:t>
            </a:r>
            <a:endParaRPr lang="en-US" sz="3500" dirty="0">
              <a:latin typeface="Arial" charset="0"/>
            </a:endParaRPr>
          </a:p>
        </p:txBody>
      </p:sp>
      <p:sp>
        <p:nvSpPr>
          <p:cNvPr id="10243" name="Rectangle 1027"/>
          <p:cNvSpPr>
            <a:spLocks noGrp="1" noChangeArrowheads="1"/>
          </p:cNvSpPr>
          <p:nvPr>
            <p:ph type="body" idx="1"/>
          </p:nvPr>
        </p:nvSpPr>
        <p:spPr>
          <a:xfrm>
            <a:off x="524444" y="1334640"/>
            <a:ext cx="5663471" cy="5029201"/>
          </a:xfrm>
        </p:spPr>
        <p:txBody>
          <a:bodyPr>
            <a:normAutofit/>
          </a:bodyPr>
          <a:lstStyle/>
          <a:p>
            <a:pPr>
              <a:lnSpc>
                <a:spcPct val="120000"/>
              </a:lnSpc>
              <a:spcBef>
                <a:spcPts val="600"/>
              </a:spcBef>
            </a:pPr>
            <a:r>
              <a:rPr lang="en-US" sz="1800" dirty="0">
                <a:latin typeface="Arial" charset="0"/>
              </a:rPr>
              <a:t>The </a:t>
            </a:r>
            <a:r>
              <a:rPr lang="pl-PL" sz="1800" dirty="0">
                <a:latin typeface="Arial" charset="0"/>
              </a:rPr>
              <a:t>set consists </a:t>
            </a:r>
            <a:r>
              <a:rPr lang="en-US" sz="1800" dirty="0">
                <a:latin typeface="Arial" charset="0"/>
              </a:rPr>
              <a:t>of </a:t>
            </a:r>
            <a:r>
              <a:rPr lang="pl-PL" sz="1800" dirty="0">
                <a:latin typeface="Arial" charset="0"/>
              </a:rPr>
              <a:t>16 </a:t>
            </a:r>
            <a:r>
              <a:rPr lang="en-US" sz="1800" dirty="0">
                <a:latin typeface="Arial" charset="0"/>
              </a:rPr>
              <a:t>codes</a:t>
            </a:r>
            <a:r>
              <a:rPr lang="pl-PL" sz="1800" dirty="0">
                <a:latin typeface="Arial" charset="0"/>
              </a:rPr>
              <a:t>:</a:t>
            </a:r>
            <a:r>
              <a:rPr lang="en-US" sz="1800" dirty="0">
                <a:latin typeface="Arial" charset="0"/>
              </a:rPr>
              <a:t> HD=14 for code</a:t>
            </a:r>
            <a:r>
              <a:rPr lang="pl-PL" sz="1800" dirty="0">
                <a:latin typeface="Arial" charset="0"/>
              </a:rPr>
              <a:t> index</a:t>
            </a:r>
            <a:r>
              <a:rPr lang="en-US" sz="1800" dirty="0">
                <a:latin typeface="Arial" charset="0"/>
              </a:rPr>
              <a:t>-1, HD</a:t>
            </a:r>
            <a:r>
              <a:rPr lang="pl-PL" sz="1800" dirty="0">
                <a:latin typeface="Arial" charset="0"/>
              </a:rPr>
              <a:t>&gt;</a:t>
            </a:r>
            <a:r>
              <a:rPr lang="en-US" sz="1800" dirty="0">
                <a:latin typeface="Arial" charset="0"/>
              </a:rPr>
              <a:t>=</a:t>
            </a:r>
            <a:r>
              <a:rPr lang="pl-PL" sz="1800" dirty="0">
                <a:latin typeface="Arial" charset="0"/>
              </a:rPr>
              <a:t>8</a:t>
            </a:r>
            <a:r>
              <a:rPr lang="en-US" sz="1800" dirty="0">
                <a:latin typeface="Arial" charset="0"/>
              </a:rPr>
              <a:t> the remaining codes.</a:t>
            </a:r>
            <a:endParaRPr lang="pl-PL" sz="1800" dirty="0">
              <a:latin typeface="Arial" charset="0"/>
            </a:endParaRPr>
          </a:p>
          <a:p>
            <a:pPr>
              <a:lnSpc>
                <a:spcPct val="120000"/>
              </a:lnSpc>
              <a:spcBef>
                <a:spcPts val="600"/>
              </a:spcBef>
            </a:pPr>
            <a:r>
              <a:rPr lang="pl-PL" sz="1800" dirty="0">
                <a:latin typeface="Arial" charset="0"/>
              </a:rPr>
              <a:t>This gives a </a:t>
            </a:r>
            <a:r>
              <a:rPr lang="en-US" sz="1800" dirty="0">
                <a:latin typeface="Arial" charset="0"/>
              </a:rPr>
              <a:t>performance</a:t>
            </a:r>
            <a:r>
              <a:rPr lang="pl-PL" sz="1800" dirty="0">
                <a:latin typeface="Arial" charset="0"/>
              </a:rPr>
              <a:t> of</a:t>
            </a:r>
            <a:r>
              <a:rPr lang="en-US" sz="1800" dirty="0">
                <a:latin typeface="Arial" charset="0"/>
              </a:rPr>
              <a:t> -1.</a:t>
            </a:r>
            <a:r>
              <a:rPr lang="pl-PL" sz="1800" dirty="0">
                <a:latin typeface="Arial" charset="0"/>
              </a:rPr>
              <a:t>8</a:t>
            </a:r>
            <a:r>
              <a:rPr lang="en-US" sz="1800" dirty="0">
                <a:latin typeface="Arial" charset="0"/>
              </a:rPr>
              <a:t>dB for </a:t>
            </a:r>
            <a:r>
              <a:rPr lang="pl-PL" sz="1800" dirty="0">
                <a:latin typeface="Arial" charset="0"/>
              </a:rPr>
              <a:t>for </a:t>
            </a:r>
            <a:r>
              <a:rPr lang="en-US" sz="1800" dirty="0">
                <a:latin typeface="Arial" charset="0"/>
              </a:rPr>
              <a:t>code</a:t>
            </a:r>
            <a:r>
              <a:rPr lang="pl-PL" sz="1800" dirty="0">
                <a:latin typeface="Arial" charset="0"/>
              </a:rPr>
              <a:t> index-1, 0.6-0.8dB for code indexes 2-16 (all at 1% </a:t>
            </a:r>
            <a:r>
              <a:rPr lang="en-US" sz="1800" dirty="0">
                <a:latin typeface="Arial" charset="0"/>
              </a:rPr>
              <a:t>PER</a:t>
            </a:r>
            <a:r>
              <a:rPr lang="pl-PL" sz="1800" dirty="0">
                <a:latin typeface="Arial" charset="0"/>
              </a:rPr>
              <a:t>). </a:t>
            </a:r>
          </a:p>
          <a:p>
            <a:pPr>
              <a:lnSpc>
                <a:spcPct val="120000"/>
              </a:lnSpc>
              <a:spcBef>
                <a:spcPts val="600"/>
              </a:spcBef>
            </a:pPr>
            <a:r>
              <a:rPr lang="pl-PL" sz="1800" dirty="0">
                <a:latin typeface="Arial" charset="0"/>
              </a:rPr>
              <a:t>Performance requirements are satisfied with a wide margin.</a:t>
            </a:r>
          </a:p>
          <a:p>
            <a:pPr>
              <a:lnSpc>
                <a:spcPct val="120000"/>
              </a:lnSpc>
              <a:spcBef>
                <a:spcPts val="600"/>
              </a:spcBef>
            </a:pPr>
            <a:r>
              <a:rPr lang="pl-PL" sz="1800" dirty="0">
                <a:latin typeface="Arial" charset="0"/>
              </a:rPr>
              <a:t>The set offers increased number of codes for future expansion</a:t>
            </a:r>
          </a:p>
        </p:txBody>
      </p:sp>
      <p:pic>
        <p:nvPicPr>
          <p:cNvPr id="4" name="Picture 3">
            <a:extLst>
              <a:ext uri="{FF2B5EF4-FFF2-40B4-BE49-F238E27FC236}">
                <a16:creationId xmlns:a16="http://schemas.microsoft.com/office/drawing/2014/main" id="{BA1B120C-BDEE-4D22-B174-B28D90C650AB}"/>
              </a:ext>
            </a:extLst>
          </p:cNvPr>
          <p:cNvPicPr>
            <a:picLocks noChangeAspect="1"/>
          </p:cNvPicPr>
          <p:nvPr/>
        </p:nvPicPr>
        <p:blipFill>
          <a:blip r:embed="rId3"/>
          <a:stretch>
            <a:fillRect/>
          </a:stretch>
        </p:blipFill>
        <p:spPr>
          <a:xfrm>
            <a:off x="6882384" y="1334640"/>
            <a:ext cx="4674288" cy="4861986"/>
          </a:xfrm>
          <a:prstGeom prst="rect">
            <a:avLst/>
          </a:prstGeom>
        </p:spPr>
      </p:pic>
      <p:sp>
        <p:nvSpPr>
          <p:cNvPr id="2" name="Rectangle 1">
            <a:extLst>
              <a:ext uri="{FF2B5EF4-FFF2-40B4-BE49-F238E27FC236}">
                <a16:creationId xmlns:a16="http://schemas.microsoft.com/office/drawing/2014/main" id="{22698139-CC40-4188-BACA-253602128AE2}"/>
              </a:ext>
            </a:extLst>
          </p:cNvPr>
          <p:cNvSpPr/>
          <p:nvPr/>
        </p:nvSpPr>
        <p:spPr>
          <a:xfrm rot="1934196">
            <a:off x="3385291" y="2687982"/>
            <a:ext cx="6014082" cy="1754326"/>
          </a:xfrm>
          <a:prstGeom prst="rect">
            <a:avLst/>
          </a:prstGeom>
          <a:noFill/>
        </p:spPr>
        <p:txBody>
          <a:bodyPr wrap="none" lIns="91440" tIns="45720" rIns="91440" bIns="45720">
            <a:spAutoFit/>
          </a:bodyPr>
          <a:lstStyle/>
          <a:p>
            <a:pPr algn="ctr"/>
            <a:r>
              <a:rPr lang="pl-PL" sz="5400" b="1" cap="none" spc="0" dirty="0">
                <a:ln w="22225">
                  <a:solidFill>
                    <a:schemeClr val="accent2"/>
                  </a:solidFill>
                  <a:prstDash val="solid"/>
                </a:ln>
                <a:solidFill>
                  <a:srgbClr val="FF0000"/>
                </a:solidFill>
                <a:effectLst/>
              </a:rPr>
              <a:t>Deprecated</a:t>
            </a:r>
            <a:r>
              <a:rPr lang="en-IE" sz="5400" b="1" cap="none" spc="0" dirty="0">
                <a:ln w="22225">
                  <a:solidFill>
                    <a:schemeClr val="accent2"/>
                  </a:solidFill>
                  <a:prstDash val="solid"/>
                </a:ln>
                <a:solidFill>
                  <a:srgbClr val="FF0000"/>
                </a:solidFill>
                <a:effectLst/>
              </a:rPr>
              <a:t>, since</a:t>
            </a:r>
            <a:r>
              <a:rPr lang="pl-PL" sz="5400" b="1" cap="none" spc="0" dirty="0">
                <a:ln w="22225">
                  <a:solidFill>
                    <a:schemeClr val="accent2"/>
                  </a:solidFill>
                  <a:prstDash val="solid"/>
                </a:ln>
                <a:solidFill>
                  <a:srgbClr val="FF0000"/>
                </a:solidFill>
                <a:effectLst/>
              </a:rPr>
              <a:t> </a:t>
            </a:r>
            <a:endParaRPr lang="en-IE" sz="5400" b="1" cap="none" spc="0" dirty="0">
              <a:ln w="22225">
                <a:solidFill>
                  <a:schemeClr val="accent2"/>
                </a:solidFill>
                <a:prstDash val="solid"/>
              </a:ln>
              <a:solidFill>
                <a:srgbClr val="FF0000"/>
              </a:solidFill>
              <a:effectLst/>
            </a:endParaRPr>
          </a:p>
          <a:p>
            <a:pPr algn="ctr"/>
            <a:r>
              <a:rPr lang="en-IE" sz="5400" b="1" cap="none" spc="0" dirty="0">
                <a:ln w="22225">
                  <a:solidFill>
                    <a:schemeClr val="accent2"/>
                  </a:solidFill>
                  <a:prstDash val="solid"/>
                </a:ln>
                <a:solidFill>
                  <a:srgbClr val="FF0000"/>
                </a:solidFill>
                <a:effectLst/>
              </a:rPr>
              <a:t>p</a:t>
            </a:r>
            <a:r>
              <a:rPr lang="pl-PL" sz="5400" b="1" cap="none" spc="0" dirty="0">
                <a:ln w="22225">
                  <a:solidFill>
                    <a:schemeClr val="accent2"/>
                  </a:solidFill>
                  <a:prstDash val="solid"/>
                </a:ln>
                <a:solidFill>
                  <a:srgbClr val="FF0000"/>
                </a:solidFill>
                <a:effectLst/>
              </a:rPr>
              <a:t>roposal-5</a:t>
            </a:r>
            <a:r>
              <a:rPr lang="en-IE" sz="5400" b="1" cap="none" spc="0" dirty="0">
                <a:ln w="22225">
                  <a:solidFill>
                    <a:schemeClr val="accent2"/>
                  </a:solidFill>
                  <a:prstDash val="solid"/>
                </a:ln>
                <a:solidFill>
                  <a:srgbClr val="FF0000"/>
                </a:solidFill>
                <a:effectLst/>
              </a:rPr>
              <a:t> </a:t>
            </a:r>
            <a:r>
              <a:rPr lang="pl-PL" sz="5400" b="1" cap="none" spc="0" dirty="0">
                <a:ln w="22225">
                  <a:solidFill>
                    <a:schemeClr val="accent2"/>
                  </a:solidFill>
                  <a:prstDash val="solid"/>
                </a:ln>
                <a:solidFill>
                  <a:srgbClr val="FF0000"/>
                </a:solidFill>
                <a:effectLst/>
              </a:rPr>
              <a:t>is better.</a:t>
            </a:r>
            <a:endParaRPr lang="en-US" sz="5400" b="1" cap="none" spc="0" dirty="0">
              <a:ln w="22225">
                <a:solidFill>
                  <a:schemeClr val="accent2"/>
                </a:solidFill>
                <a:prstDash val="solid"/>
              </a:ln>
              <a:solidFill>
                <a:srgbClr val="FF0000"/>
              </a:solidFill>
              <a:effectLst/>
            </a:endParaRPr>
          </a:p>
        </p:txBody>
      </p:sp>
    </p:spTree>
    <p:extLst>
      <p:ext uri="{BB962C8B-B14F-4D97-AF65-F5344CB8AC3E}">
        <p14:creationId xmlns:p14="http://schemas.microsoft.com/office/powerpoint/2010/main" val="593484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Proposal-3</a:t>
            </a:r>
            <a:endParaRPr lang="en-US" sz="3500" dirty="0">
              <a:latin typeface="Arial" charset="0"/>
            </a:endParaRPr>
          </a:p>
        </p:txBody>
      </p:sp>
      <p:sp>
        <p:nvSpPr>
          <p:cNvPr id="10243" name="Rectangle 1027"/>
          <p:cNvSpPr>
            <a:spLocks noGrp="1" noChangeArrowheads="1"/>
          </p:cNvSpPr>
          <p:nvPr>
            <p:ph type="body" idx="1"/>
          </p:nvPr>
        </p:nvSpPr>
        <p:spPr>
          <a:xfrm>
            <a:off x="524444" y="1334640"/>
            <a:ext cx="5663471" cy="5029201"/>
          </a:xfrm>
        </p:spPr>
        <p:txBody>
          <a:bodyPr>
            <a:normAutofit/>
          </a:bodyPr>
          <a:lstStyle/>
          <a:p>
            <a:pPr>
              <a:lnSpc>
                <a:spcPct val="120000"/>
              </a:lnSpc>
              <a:spcBef>
                <a:spcPts val="600"/>
              </a:spcBef>
            </a:pPr>
            <a:r>
              <a:rPr lang="en-US" sz="1800" dirty="0">
                <a:latin typeface="Arial" charset="0"/>
              </a:rPr>
              <a:t>The </a:t>
            </a:r>
            <a:r>
              <a:rPr lang="pl-PL" sz="1800" dirty="0">
                <a:latin typeface="Arial" charset="0"/>
              </a:rPr>
              <a:t>set consists </a:t>
            </a:r>
            <a:r>
              <a:rPr lang="en-US" sz="1800" dirty="0">
                <a:latin typeface="Arial" charset="0"/>
              </a:rPr>
              <a:t>of </a:t>
            </a:r>
            <a:r>
              <a:rPr lang="pl-PL" sz="1800" dirty="0">
                <a:latin typeface="Arial" charset="0"/>
              </a:rPr>
              <a:t>16 </a:t>
            </a:r>
            <a:r>
              <a:rPr lang="en-US" sz="1800" dirty="0">
                <a:latin typeface="Arial" charset="0"/>
              </a:rPr>
              <a:t>codes</a:t>
            </a:r>
            <a:r>
              <a:rPr lang="pl-PL" sz="1800" dirty="0">
                <a:latin typeface="Arial" charset="0"/>
              </a:rPr>
              <a:t>:</a:t>
            </a:r>
            <a:r>
              <a:rPr lang="en-US" sz="1800" dirty="0">
                <a:latin typeface="Arial" charset="0"/>
              </a:rPr>
              <a:t> HD&gt;=1</a:t>
            </a:r>
            <a:r>
              <a:rPr lang="pl-PL" sz="1800" dirty="0">
                <a:latin typeface="Arial" charset="0"/>
              </a:rPr>
              <a:t>3</a:t>
            </a:r>
            <a:r>
              <a:rPr lang="en-US" sz="1800" dirty="0">
                <a:latin typeface="Arial" charset="0"/>
              </a:rPr>
              <a:t> for code</a:t>
            </a:r>
            <a:r>
              <a:rPr lang="pl-PL" sz="1800" dirty="0">
                <a:latin typeface="Arial" charset="0"/>
              </a:rPr>
              <a:t> index</a:t>
            </a:r>
            <a:r>
              <a:rPr lang="en-US" sz="1800" dirty="0">
                <a:latin typeface="Arial" charset="0"/>
              </a:rPr>
              <a:t>-1, HD=12 for code</a:t>
            </a:r>
            <a:r>
              <a:rPr lang="pl-PL" sz="1800" dirty="0">
                <a:latin typeface="Arial" charset="0"/>
              </a:rPr>
              <a:t> index</a:t>
            </a:r>
            <a:r>
              <a:rPr lang="en-US" sz="1800" dirty="0">
                <a:latin typeface="Arial" charset="0"/>
              </a:rPr>
              <a:t>-2, HD=</a:t>
            </a:r>
            <a:r>
              <a:rPr lang="pl-PL" sz="1800" dirty="0">
                <a:latin typeface="Arial" charset="0"/>
              </a:rPr>
              <a:t>8</a:t>
            </a:r>
            <a:r>
              <a:rPr lang="en-US" sz="1800" dirty="0">
                <a:latin typeface="Arial" charset="0"/>
              </a:rPr>
              <a:t> the remaining codes.</a:t>
            </a:r>
            <a:endParaRPr lang="pl-PL" sz="1800" dirty="0">
              <a:latin typeface="Arial" charset="0"/>
            </a:endParaRPr>
          </a:p>
          <a:p>
            <a:pPr>
              <a:lnSpc>
                <a:spcPct val="120000"/>
              </a:lnSpc>
              <a:spcBef>
                <a:spcPts val="600"/>
              </a:spcBef>
            </a:pPr>
            <a:r>
              <a:rPr lang="pl-PL" sz="1800" dirty="0">
                <a:latin typeface="Arial" charset="0"/>
              </a:rPr>
              <a:t>This gives </a:t>
            </a:r>
            <a:r>
              <a:rPr lang="en-US" sz="1800" dirty="0">
                <a:latin typeface="Arial" charset="0"/>
              </a:rPr>
              <a:t>performance</a:t>
            </a:r>
            <a:r>
              <a:rPr lang="pl-PL" sz="1800" dirty="0">
                <a:latin typeface="Arial" charset="0"/>
              </a:rPr>
              <a:t> of</a:t>
            </a:r>
            <a:r>
              <a:rPr lang="en-US" sz="1800" dirty="0">
                <a:latin typeface="Arial" charset="0"/>
              </a:rPr>
              <a:t> -1.</a:t>
            </a:r>
            <a:r>
              <a:rPr lang="pl-PL" sz="1800" dirty="0">
                <a:latin typeface="Arial" charset="0"/>
              </a:rPr>
              <a:t>4</a:t>
            </a:r>
            <a:r>
              <a:rPr lang="en-US" sz="1800" dirty="0">
                <a:latin typeface="Arial" charset="0"/>
              </a:rPr>
              <a:t>dB for </a:t>
            </a:r>
            <a:r>
              <a:rPr lang="pl-PL" sz="1800" dirty="0">
                <a:latin typeface="Arial" charset="0"/>
              </a:rPr>
              <a:t>for </a:t>
            </a:r>
            <a:r>
              <a:rPr lang="en-US" sz="1800" dirty="0">
                <a:latin typeface="Arial" charset="0"/>
              </a:rPr>
              <a:t>code</a:t>
            </a:r>
            <a:r>
              <a:rPr lang="pl-PL" sz="1800" dirty="0">
                <a:latin typeface="Arial" charset="0"/>
              </a:rPr>
              <a:t> index-1, -1.15dB for code index-2, 0.8dB for code indexes 3-16 (all at 1% </a:t>
            </a:r>
            <a:r>
              <a:rPr lang="en-US" sz="1800" dirty="0">
                <a:latin typeface="Arial" charset="0"/>
              </a:rPr>
              <a:t>PER</a:t>
            </a:r>
            <a:r>
              <a:rPr lang="pl-PL" sz="1800" dirty="0">
                <a:latin typeface="Arial" charset="0"/>
              </a:rPr>
              <a:t>). </a:t>
            </a:r>
          </a:p>
          <a:p>
            <a:pPr>
              <a:lnSpc>
                <a:spcPct val="120000"/>
              </a:lnSpc>
              <a:spcBef>
                <a:spcPts val="600"/>
              </a:spcBef>
            </a:pPr>
            <a:r>
              <a:rPr lang="pl-PL" sz="1800" dirty="0">
                <a:latin typeface="Arial" charset="0"/>
              </a:rPr>
              <a:t>The set offers both a strong code to be reserved for future expansion and increased number of codes. </a:t>
            </a:r>
          </a:p>
          <a:p>
            <a:pPr>
              <a:lnSpc>
                <a:spcPct val="120000"/>
              </a:lnSpc>
              <a:spcBef>
                <a:spcPts val="600"/>
              </a:spcBef>
            </a:pPr>
            <a:r>
              <a:rPr lang="pl-PL" sz="1800" dirty="0">
                <a:latin typeface="Arial" charset="0"/>
              </a:rPr>
              <a:t>Compared to previous proposals, code index-1 with HD13 is a bit weaker, but still satisfying the PER=1% criteria with 0.4dB margin.</a:t>
            </a:r>
          </a:p>
        </p:txBody>
      </p:sp>
      <p:pic>
        <p:nvPicPr>
          <p:cNvPr id="3" name="Picture 2">
            <a:extLst>
              <a:ext uri="{FF2B5EF4-FFF2-40B4-BE49-F238E27FC236}">
                <a16:creationId xmlns:a16="http://schemas.microsoft.com/office/drawing/2014/main" id="{B1309374-172C-40A6-B432-C5CED30AD6A7}"/>
              </a:ext>
            </a:extLst>
          </p:cNvPr>
          <p:cNvPicPr>
            <a:picLocks noChangeAspect="1"/>
          </p:cNvPicPr>
          <p:nvPr/>
        </p:nvPicPr>
        <p:blipFill>
          <a:blip r:embed="rId3"/>
          <a:stretch>
            <a:fillRect/>
          </a:stretch>
        </p:blipFill>
        <p:spPr>
          <a:xfrm>
            <a:off x="6634674" y="1308796"/>
            <a:ext cx="4820927" cy="5029201"/>
          </a:xfrm>
          <a:prstGeom prst="rect">
            <a:avLst/>
          </a:prstGeom>
        </p:spPr>
      </p:pic>
    </p:spTree>
    <p:extLst>
      <p:ext uri="{BB962C8B-B14F-4D97-AF65-F5344CB8AC3E}">
        <p14:creationId xmlns:p14="http://schemas.microsoft.com/office/powerpoint/2010/main" val="2473523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Proposal-4</a:t>
            </a:r>
            <a:endParaRPr lang="en-US" sz="3500" dirty="0">
              <a:latin typeface="Arial" charset="0"/>
            </a:endParaRPr>
          </a:p>
        </p:txBody>
      </p:sp>
      <p:sp>
        <p:nvSpPr>
          <p:cNvPr id="10243" name="Rectangle 1027"/>
          <p:cNvSpPr>
            <a:spLocks noGrp="1" noChangeArrowheads="1"/>
          </p:cNvSpPr>
          <p:nvPr>
            <p:ph type="body" idx="1"/>
          </p:nvPr>
        </p:nvSpPr>
        <p:spPr>
          <a:xfrm>
            <a:off x="524444" y="1334640"/>
            <a:ext cx="5888548" cy="5029201"/>
          </a:xfrm>
        </p:spPr>
        <p:txBody>
          <a:bodyPr>
            <a:normAutofit/>
          </a:bodyPr>
          <a:lstStyle/>
          <a:p>
            <a:pPr>
              <a:lnSpc>
                <a:spcPct val="120000"/>
              </a:lnSpc>
              <a:spcBef>
                <a:spcPts val="600"/>
              </a:spcBef>
            </a:pPr>
            <a:r>
              <a:rPr lang="en-US" sz="1800" dirty="0">
                <a:latin typeface="Arial" charset="0"/>
              </a:rPr>
              <a:t>The </a:t>
            </a:r>
            <a:r>
              <a:rPr lang="pl-PL" sz="1800" dirty="0">
                <a:latin typeface="Arial" charset="0"/>
              </a:rPr>
              <a:t>set consists </a:t>
            </a:r>
            <a:r>
              <a:rPr lang="en-US" sz="1800" dirty="0">
                <a:latin typeface="Arial" charset="0"/>
              </a:rPr>
              <a:t>of </a:t>
            </a:r>
            <a:r>
              <a:rPr lang="pl-PL" sz="1800" dirty="0">
                <a:latin typeface="Arial" charset="0"/>
              </a:rPr>
              <a:t>14 </a:t>
            </a:r>
            <a:r>
              <a:rPr lang="en-US" sz="1800" dirty="0">
                <a:latin typeface="Arial" charset="0"/>
              </a:rPr>
              <a:t>codes</a:t>
            </a:r>
            <a:r>
              <a:rPr lang="pl-PL" sz="1800" dirty="0">
                <a:latin typeface="Arial" charset="0"/>
              </a:rPr>
              <a:t>:</a:t>
            </a:r>
            <a:r>
              <a:rPr lang="en-US" sz="1800" dirty="0">
                <a:latin typeface="Arial" charset="0"/>
              </a:rPr>
              <a:t> HD=1</a:t>
            </a:r>
            <a:r>
              <a:rPr lang="pl-PL" sz="1800" dirty="0">
                <a:latin typeface="Arial" charset="0"/>
              </a:rPr>
              <a:t>3</a:t>
            </a:r>
            <a:r>
              <a:rPr lang="en-US" sz="1800" dirty="0">
                <a:latin typeface="Arial" charset="0"/>
              </a:rPr>
              <a:t> for code</a:t>
            </a:r>
            <a:r>
              <a:rPr lang="pl-PL" sz="1800" dirty="0">
                <a:latin typeface="Arial" charset="0"/>
              </a:rPr>
              <a:t> indexes </a:t>
            </a:r>
            <a:r>
              <a:rPr lang="en-US" sz="1800" dirty="0">
                <a:latin typeface="Arial" charset="0"/>
              </a:rPr>
              <a:t>1</a:t>
            </a:r>
            <a:r>
              <a:rPr lang="pl-PL" sz="1800" dirty="0">
                <a:latin typeface="Arial" charset="0"/>
              </a:rPr>
              <a:t>-2</a:t>
            </a:r>
            <a:r>
              <a:rPr lang="en-US" sz="1800" dirty="0">
                <a:latin typeface="Arial" charset="0"/>
              </a:rPr>
              <a:t>, HD=</a:t>
            </a:r>
            <a:r>
              <a:rPr lang="pl-PL" sz="1800" dirty="0">
                <a:latin typeface="Arial" charset="0"/>
              </a:rPr>
              <a:t>8</a:t>
            </a:r>
            <a:r>
              <a:rPr lang="en-US" sz="1800" dirty="0">
                <a:latin typeface="Arial" charset="0"/>
              </a:rPr>
              <a:t> for code</a:t>
            </a:r>
            <a:r>
              <a:rPr lang="pl-PL" sz="1800" dirty="0">
                <a:latin typeface="Arial" charset="0"/>
              </a:rPr>
              <a:t> indexes 3-6</a:t>
            </a:r>
            <a:r>
              <a:rPr lang="en-US" sz="1800" dirty="0">
                <a:latin typeface="Arial" charset="0"/>
              </a:rPr>
              <a:t>, HD=</a:t>
            </a:r>
            <a:r>
              <a:rPr lang="pl-PL" sz="1800" dirty="0">
                <a:latin typeface="Arial" charset="0"/>
              </a:rPr>
              <a:t>6-8</a:t>
            </a:r>
            <a:r>
              <a:rPr lang="en-US" sz="1800" dirty="0">
                <a:latin typeface="Arial" charset="0"/>
              </a:rPr>
              <a:t> the remaining codes.</a:t>
            </a:r>
            <a:endParaRPr lang="pl-PL" sz="1800" dirty="0">
              <a:latin typeface="Arial" charset="0"/>
            </a:endParaRPr>
          </a:p>
          <a:p>
            <a:pPr>
              <a:lnSpc>
                <a:spcPct val="120000"/>
              </a:lnSpc>
              <a:spcBef>
                <a:spcPts val="600"/>
              </a:spcBef>
            </a:pPr>
            <a:r>
              <a:rPr lang="pl-PL" sz="1800" dirty="0">
                <a:latin typeface="Arial" charset="0"/>
              </a:rPr>
              <a:t>This </a:t>
            </a:r>
            <a:r>
              <a:rPr lang="en-US" sz="1800" dirty="0">
                <a:latin typeface="Arial" charset="0"/>
              </a:rPr>
              <a:t>gives</a:t>
            </a:r>
            <a:r>
              <a:rPr lang="pl-PL" sz="1800" dirty="0">
                <a:latin typeface="Arial" charset="0"/>
              </a:rPr>
              <a:t> </a:t>
            </a:r>
            <a:r>
              <a:rPr lang="en-US" sz="1800" dirty="0">
                <a:latin typeface="Arial" charset="0"/>
              </a:rPr>
              <a:t>performance</a:t>
            </a:r>
            <a:r>
              <a:rPr lang="pl-PL" sz="1800" dirty="0">
                <a:latin typeface="Arial" charset="0"/>
              </a:rPr>
              <a:t> of</a:t>
            </a:r>
            <a:r>
              <a:rPr lang="en-US" sz="1800" dirty="0">
                <a:latin typeface="Arial" charset="0"/>
              </a:rPr>
              <a:t> -1.</a:t>
            </a:r>
            <a:r>
              <a:rPr lang="pl-PL" sz="1800" dirty="0">
                <a:latin typeface="Arial" charset="0"/>
              </a:rPr>
              <a:t>6</a:t>
            </a:r>
            <a:r>
              <a:rPr lang="en-US" sz="1800" dirty="0">
                <a:latin typeface="Arial" charset="0"/>
              </a:rPr>
              <a:t>dB for code</a:t>
            </a:r>
            <a:r>
              <a:rPr lang="pl-PL" sz="1800" dirty="0">
                <a:latin typeface="Arial" charset="0"/>
              </a:rPr>
              <a:t> indexes 1-2, 0.6dB for </a:t>
            </a:r>
            <a:r>
              <a:rPr lang="en-US" sz="1800" dirty="0">
                <a:latin typeface="Arial" charset="0"/>
              </a:rPr>
              <a:t>code</a:t>
            </a:r>
            <a:r>
              <a:rPr lang="pl-PL" sz="1800" dirty="0">
                <a:latin typeface="Arial" charset="0"/>
              </a:rPr>
              <a:t> indexes 3-6, and 1.5dB for code indexes 7-14 (all at 1% </a:t>
            </a:r>
            <a:r>
              <a:rPr lang="en-US" sz="1800" dirty="0">
                <a:latin typeface="Arial" charset="0"/>
              </a:rPr>
              <a:t>PER</a:t>
            </a:r>
            <a:r>
              <a:rPr lang="pl-PL" sz="1800" dirty="0">
                <a:latin typeface="Arial" charset="0"/>
              </a:rPr>
              <a:t>). </a:t>
            </a:r>
          </a:p>
          <a:p>
            <a:pPr>
              <a:lnSpc>
                <a:spcPct val="120000"/>
              </a:lnSpc>
              <a:spcBef>
                <a:spcPts val="600"/>
              </a:spcBef>
            </a:pPr>
            <a:r>
              <a:rPr lang="pl-PL" sz="1800" dirty="0">
                <a:latin typeface="Arial" charset="0"/>
              </a:rPr>
              <a:t>The set provides two very-strong HD13 code indexes and four quite strong </a:t>
            </a:r>
            <a:r>
              <a:rPr lang="en-US" sz="1800" dirty="0">
                <a:latin typeface="Arial" charset="0"/>
              </a:rPr>
              <a:t>HD</a:t>
            </a:r>
            <a:r>
              <a:rPr lang="pl-PL" sz="1800" dirty="0">
                <a:latin typeface="Arial" charset="0"/>
              </a:rPr>
              <a:t>8</a:t>
            </a:r>
            <a:r>
              <a:rPr lang="en-US" sz="1800" dirty="0">
                <a:latin typeface="Arial" charset="0"/>
              </a:rPr>
              <a:t> </a:t>
            </a:r>
            <a:r>
              <a:rPr lang="pl-PL" sz="1800" dirty="0">
                <a:latin typeface="Arial" charset="0"/>
              </a:rPr>
              <a:t>code indexes, some could be reserved for future expansion. </a:t>
            </a:r>
          </a:p>
        </p:txBody>
      </p:sp>
      <p:pic>
        <p:nvPicPr>
          <p:cNvPr id="3" name="Picture 2">
            <a:extLst>
              <a:ext uri="{FF2B5EF4-FFF2-40B4-BE49-F238E27FC236}">
                <a16:creationId xmlns:a16="http://schemas.microsoft.com/office/drawing/2014/main" id="{821305A5-0447-400D-8C15-D59307AC5E45}"/>
              </a:ext>
            </a:extLst>
          </p:cNvPr>
          <p:cNvPicPr>
            <a:picLocks noChangeAspect="1"/>
          </p:cNvPicPr>
          <p:nvPr/>
        </p:nvPicPr>
        <p:blipFill>
          <a:blip r:embed="rId3"/>
          <a:stretch>
            <a:fillRect/>
          </a:stretch>
        </p:blipFill>
        <p:spPr>
          <a:xfrm>
            <a:off x="6744621" y="1334640"/>
            <a:ext cx="5088322" cy="4964748"/>
          </a:xfrm>
          <a:prstGeom prst="rect">
            <a:avLst/>
          </a:prstGeom>
        </p:spPr>
      </p:pic>
    </p:spTree>
    <p:extLst>
      <p:ext uri="{BB962C8B-B14F-4D97-AF65-F5344CB8AC3E}">
        <p14:creationId xmlns:p14="http://schemas.microsoft.com/office/powerpoint/2010/main" val="969818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Proposal-5</a:t>
            </a:r>
            <a:endParaRPr lang="en-US" sz="3500" dirty="0">
              <a:latin typeface="Arial" charset="0"/>
            </a:endParaRPr>
          </a:p>
        </p:txBody>
      </p:sp>
      <p:sp>
        <p:nvSpPr>
          <p:cNvPr id="10243" name="Rectangle 1027"/>
          <p:cNvSpPr>
            <a:spLocks noGrp="1" noChangeArrowheads="1"/>
          </p:cNvSpPr>
          <p:nvPr>
            <p:ph type="body" idx="1"/>
          </p:nvPr>
        </p:nvSpPr>
        <p:spPr>
          <a:xfrm>
            <a:off x="524444" y="1334640"/>
            <a:ext cx="5888548" cy="5029201"/>
          </a:xfrm>
        </p:spPr>
        <p:txBody>
          <a:bodyPr>
            <a:normAutofit/>
          </a:bodyPr>
          <a:lstStyle/>
          <a:p>
            <a:pPr>
              <a:lnSpc>
                <a:spcPct val="120000"/>
              </a:lnSpc>
              <a:spcBef>
                <a:spcPts val="600"/>
              </a:spcBef>
            </a:pPr>
            <a:r>
              <a:rPr lang="en-US" sz="1800" dirty="0">
                <a:latin typeface="Arial" charset="0"/>
              </a:rPr>
              <a:t>The </a:t>
            </a:r>
            <a:r>
              <a:rPr lang="pl-PL" sz="1800" dirty="0">
                <a:latin typeface="Arial" charset="0"/>
              </a:rPr>
              <a:t>set consists </a:t>
            </a:r>
            <a:r>
              <a:rPr lang="en-US" sz="1800" dirty="0">
                <a:latin typeface="Arial" charset="0"/>
              </a:rPr>
              <a:t>of </a:t>
            </a:r>
            <a:r>
              <a:rPr lang="pl-PL" sz="1800" dirty="0">
                <a:latin typeface="Arial" charset="0"/>
              </a:rPr>
              <a:t>14 </a:t>
            </a:r>
            <a:r>
              <a:rPr lang="en-US" sz="1800" dirty="0">
                <a:latin typeface="Arial" charset="0"/>
              </a:rPr>
              <a:t>codes</a:t>
            </a:r>
            <a:r>
              <a:rPr lang="pl-PL" sz="1800" dirty="0">
                <a:latin typeface="Arial" charset="0"/>
              </a:rPr>
              <a:t>:</a:t>
            </a:r>
            <a:r>
              <a:rPr lang="en-US" sz="1800" dirty="0">
                <a:latin typeface="Arial" charset="0"/>
              </a:rPr>
              <a:t> HD=1</a:t>
            </a:r>
            <a:r>
              <a:rPr lang="pl-PL" sz="1800" dirty="0">
                <a:latin typeface="Arial" charset="0"/>
              </a:rPr>
              <a:t>4</a:t>
            </a:r>
            <a:r>
              <a:rPr lang="en-US" sz="1800" dirty="0">
                <a:latin typeface="Arial" charset="0"/>
              </a:rPr>
              <a:t> for code</a:t>
            </a:r>
            <a:r>
              <a:rPr lang="pl-PL" sz="1800" dirty="0">
                <a:latin typeface="Arial" charset="0"/>
              </a:rPr>
              <a:t> index</a:t>
            </a:r>
            <a:r>
              <a:rPr lang="en-US" sz="1800" dirty="0">
                <a:latin typeface="Arial" charset="0"/>
              </a:rPr>
              <a:t>-1, HD=1</a:t>
            </a:r>
            <a:r>
              <a:rPr lang="pl-PL" sz="1800" dirty="0">
                <a:latin typeface="Arial" charset="0"/>
              </a:rPr>
              <a:t>0-12</a:t>
            </a:r>
            <a:r>
              <a:rPr lang="en-US" sz="1800" dirty="0">
                <a:latin typeface="Arial" charset="0"/>
              </a:rPr>
              <a:t> for code</a:t>
            </a:r>
            <a:r>
              <a:rPr lang="pl-PL" sz="1800" dirty="0">
                <a:latin typeface="Arial" charset="0"/>
              </a:rPr>
              <a:t> index </a:t>
            </a:r>
            <a:r>
              <a:rPr lang="en-US" sz="1800" dirty="0">
                <a:latin typeface="Arial" charset="0"/>
              </a:rPr>
              <a:t>2, HD</a:t>
            </a:r>
            <a:r>
              <a:rPr lang="pl-PL" sz="1800" dirty="0">
                <a:latin typeface="Arial" charset="0"/>
              </a:rPr>
              <a:t>&gt;</a:t>
            </a:r>
            <a:r>
              <a:rPr lang="en-US" sz="1800" dirty="0">
                <a:latin typeface="Arial" charset="0"/>
              </a:rPr>
              <a:t>=</a:t>
            </a:r>
            <a:r>
              <a:rPr lang="pl-PL" sz="1800" dirty="0">
                <a:latin typeface="Arial" charset="0"/>
              </a:rPr>
              <a:t>8</a:t>
            </a:r>
            <a:r>
              <a:rPr lang="en-US" sz="1800" dirty="0">
                <a:latin typeface="Arial" charset="0"/>
              </a:rPr>
              <a:t> the remaining codes.</a:t>
            </a:r>
            <a:endParaRPr lang="pl-PL" sz="1800" dirty="0">
              <a:latin typeface="Arial" charset="0"/>
            </a:endParaRPr>
          </a:p>
          <a:p>
            <a:pPr>
              <a:lnSpc>
                <a:spcPct val="120000"/>
              </a:lnSpc>
              <a:spcBef>
                <a:spcPts val="600"/>
              </a:spcBef>
            </a:pPr>
            <a:r>
              <a:rPr lang="pl-PL" sz="1800" dirty="0">
                <a:latin typeface="Arial" charset="0"/>
              </a:rPr>
              <a:t>This </a:t>
            </a:r>
            <a:r>
              <a:rPr lang="en-US" sz="1800" dirty="0">
                <a:latin typeface="Arial" charset="0"/>
              </a:rPr>
              <a:t>gives</a:t>
            </a:r>
            <a:r>
              <a:rPr lang="pl-PL" sz="1800" dirty="0">
                <a:latin typeface="Arial" charset="0"/>
              </a:rPr>
              <a:t> </a:t>
            </a:r>
            <a:r>
              <a:rPr lang="en-US" sz="1800" dirty="0">
                <a:latin typeface="Arial" charset="0"/>
              </a:rPr>
              <a:t>performance</a:t>
            </a:r>
            <a:r>
              <a:rPr lang="pl-PL" sz="1800" dirty="0">
                <a:latin typeface="Arial" charset="0"/>
              </a:rPr>
              <a:t> of</a:t>
            </a:r>
            <a:r>
              <a:rPr lang="en-US" sz="1800" dirty="0">
                <a:latin typeface="Arial" charset="0"/>
              </a:rPr>
              <a:t> -1.</a:t>
            </a:r>
            <a:r>
              <a:rPr lang="pl-PL" sz="1800" dirty="0">
                <a:latin typeface="Arial" charset="0"/>
              </a:rPr>
              <a:t>8</a:t>
            </a:r>
            <a:r>
              <a:rPr lang="en-US" sz="1800" dirty="0">
                <a:latin typeface="Arial" charset="0"/>
              </a:rPr>
              <a:t>dB for code</a:t>
            </a:r>
            <a:r>
              <a:rPr lang="pl-PL" sz="1800" dirty="0">
                <a:latin typeface="Arial" charset="0"/>
              </a:rPr>
              <a:t> index-1, </a:t>
            </a:r>
            <a:br>
              <a:rPr lang="pl-PL" sz="1800" dirty="0">
                <a:latin typeface="Arial" charset="0"/>
              </a:rPr>
            </a:br>
            <a:r>
              <a:rPr lang="pl-PL" sz="1800" dirty="0">
                <a:latin typeface="Arial" charset="0"/>
              </a:rPr>
              <a:t>-0.6dB for </a:t>
            </a:r>
            <a:r>
              <a:rPr lang="en-US" sz="1800" dirty="0">
                <a:latin typeface="Arial" charset="0"/>
              </a:rPr>
              <a:t>code</a:t>
            </a:r>
            <a:r>
              <a:rPr lang="pl-PL" sz="1800" dirty="0">
                <a:latin typeface="Arial" charset="0"/>
              </a:rPr>
              <a:t> index-2, 0.5-0.7dB for code indexes </a:t>
            </a:r>
            <a:br>
              <a:rPr lang="pl-PL" sz="1800" dirty="0">
                <a:latin typeface="Arial" charset="0"/>
              </a:rPr>
            </a:br>
            <a:r>
              <a:rPr lang="pl-PL" sz="1800" dirty="0">
                <a:latin typeface="Arial" charset="0"/>
              </a:rPr>
              <a:t>3-15 (all at 1% </a:t>
            </a:r>
            <a:r>
              <a:rPr lang="en-US" sz="1800" dirty="0">
                <a:latin typeface="Arial" charset="0"/>
              </a:rPr>
              <a:t>PER</a:t>
            </a:r>
            <a:r>
              <a:rPr lang="pl-PL" sz="1800" dirty="0">
                <a:latin typeface="Arial" charset="0"/>
              </a:rPr>
              <a:t>). </a:t>
            </a:r>
          </a:p>
          <a:p>
            <a:pPr>
              <a:lnSpc>
                <a:spcPct val="120000"/>
              </a:lnSpc>
              <a:spcBef>
                <a:spcPts val="600"/>
              </a:spcBef>
            </a:pPr>
            <a:r>
              <a:rPr lang="pl-PL" sz="1800" dirty="0">
                <a:latin typeface="Arial" charset="0"/>
              </a:rPr>
              <a:t>The set combines a very-strong HD14 code index-1 and one quite strong </a:t>
            </a:r>
            <a:r>
              <a:rPr lang="en-US" sz="1800" dirty="0">
                <a:latin typeface="Arial" charset="0"/>
              </a:rPr>
              <a:t>HD10</a:t>
            </a:r>
            <a:r>
              <a:rPr lang="pl-PL" sz="1800" dirty="0">
                <a:latin typeface="Arial" charset="0"/>
              </a:rPr>
              <a:t>-12</a:t>
            </a:r>
            <a:r>
              <a:rPr lang="en-US" sz="1800" dirty="0">
                <a:latin typeface="Arial" charset="0"/>
              </a:rPr>
              <a:t> </a:t>
            </a:r>
            <a:r>
              <a:rPr lang="pl-PL" sz="1800" dirty="0">
                <a:latin typeface="Arial" charset="0"/>
              </a:rPr>
              <a:t>code index which could be reserved for future expansion. </a:t>
            </a:r>
          </a:p>
        </p:txBody>
      </p:sp>
      <p:pic>
        <p:nvPicPr>
          <p:cNvPr id="4" name="Picture 3">
            <a:extLst>
              <a:ext uri="{FF2B5EF4-FFF2-40B4-BE49-F238E27FC236}">
                <a16:creationId xmlns:a16="http://schemas.microsoft.com/office/drawing/2014/main" id="{D4100866-0D9A-41D3-A2CE-AE8F29A070D6}"/>
              </a:ext>
            </a:extLst>
          </p:cNvPr>
          <p:cNvPicPr>
            <a:picLocks noChangeAspect="1"/>
          </p:cNvPicPr>
          <p:nvPr/>
        </p:nvPicPr>
        <p:blipFill>
          <a:blip r:embed="rId3"/>
          <a:stretch>
            <a:fillRect/>
          </a:stretch>
        </p:blipFill>
        <p:spPr>
          <a:xfrm>
            <a:off x="6582868" y="1334640"/>
            <a:ext cx="5083101" cy="4923575"/>
          </a:xfrm>
          <a:prstGeom prst="rect">
            <a:avLst/>
          </a:prstGeom>
        </p:spPr>
      </p:pic>
    </p:spTree>
    <p:extLst>
      <p:ext uri="{BB962C8B-B14F-4D97-AF65-F5344CB8AC3E}">
        <p14:creationId xmlns:p14="http://schemas.microsoft.com/office/powerpoint/2010/main" val="76153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a:t>
            </a:r>
            <a:r>
              <a:rPr lang="pl-PL" sz="4000" dirty="0"/>
              <a:t> variable distance mapping</a:t>
            </a:r>
            <a:r>
              <a:rPr lang="en-GB" sz="4000" dirty="0"/>
              <a:t>: </a:t>
            </a:r>
            <a:r>
              <a:rPr lang="pl-PL"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312776" y="1334640"/>
            <a:ext cx="10990224" cy="5029201"/>
          </a:xfrm>
        </p:spPr>
        <p:txBody>
          <a:bodyPr>
            <a:normAutofit/>
          </a:bodyPr>
          <a:lstStyle/>
          <a:p>
            <a:pPr>
              <a:lnSpc>
                <a:spcPct val="120000"/>
              </a:lnSpc>
              <a:spcBef>
                <a:spcPts val="600"/>
              </a:spcBef>
            </a:pPr>
            <a:r>
              <a:rPr lang="en-US" sz="1800" dirty="0">
                <a:latin typeface="Arial" charset="0"/>
              </a:rPr>
              <a:t>Variable distance mapping provides extra robustness only to those data-modes that require it. </a:t>
            </a:r>
          </a:p>
          <a:p>
            <a:pPr lvl="1">
              <a:lnSpc>
                <a:spcPct val="120000"/>
              </a:lnSpc>
              <a:spcBef>
                <a:spcPts val="600"/>
              </a:spcBef>
            </a:pPr>
            <a:r>
              <a:rPr lang="en-US" sz="1600" dirty="0">
                <a:latin typeface="Arial" charset="0"/>
              </a:rPr>
              <a:t>Alternative schemes with fixed distance cannot be optimized in this way. </a:t>
            </a:r>
          </a:p>
          <a:p>
            <a:pPr>
              <a:lnSpc>
                <a:spcPct val="120000"/>
              </a:lnSpc>
              <a:spcBef>
                <a:spcPts val="600"/>
              </a:spcBef>
            </a:pPr>
            <a:r>
              <a:rPr lang="en-US" sz="1800" dirty="0">
                <a:latin typeface="Arial" charset="0"/>
              </a:rPr>
              <a:t>The coding proposed reduces PHR1 duration (thus overhead) to 5µs.</a:t>
            </a:r>
          </a:p>
          <a:p>
            <a:pPr>
              <a:lnSpc>
                <a:spcPct val="120000"/>
              </a:lnSpc>
              <a:spcBef>
                <a:spcPts val="600"/>
              </a:spcBef>
            </a:pPr>
            <a:r>
              <a:rPr lang="en-US" sz="1800" dirty="0">
                <a:latin typeface="Arial" charset="0"/>
              </a:rPr>
              <a:t>Decoding of this PHR1 sequence can be achieved by simple pattern matching.</a:t>
            </a:r>
          </a:p>
          <a:p>
            <a:pPr>
              <a:lnSpc>
                <a:spcPct val="120000"/>
              </a:lnSpc>
              <a:spcBef>
                <a:spcPts val="600"/>
              </a:spcBef>
            </a:pPr>
            <a:r>
              <a:rPr lang="en-US" sz="1800" dirty="0">
                <a:latin typeface="Arial" charset="0"/>
              </a:rPr>
              <a:t>The performance criteria are satisfied with a wide margin</a:t>
            </a:r>
          </a:p>
          <a:p>
            <a:pPr>
              <a:lnSpc>
                <a:spcPct val="120000"/>
              </a:lnSpc>
              <a:spcBef>
                <a:spcPts val="600"/>
              </a:spcBef>
            </a:pPr>
            <a:r>
              <a:rPr lang="pl-PL" sz="1800" dirty="0">
                <a:latin typeface="Arial" charset="0"/>
              </a:rPr>
              <a:t>Currently,</a:t>
            </a:r>
            <a:r>
              <a:rPr lang="en-US" sz="1800" dirty="0">
                <a:latin typeface="Arial" charset="0"/>
              </a:rPr>
              <a:t> only 10 </a:t>
            </a:r>
            <a:r>
              <a:rPr lang="pl-PL" sz="1800" dirty="0">
                <a:latin typeface="Arial" charset="0"/>
              </a:rPr>
              <a:t>code </a:t>
            </a:r>
            <a:r>
              <a:rPr lang="en-US" sz="1800" dirty="0">
                <a:latin typeface="Arial" charset="0"/>
              </a:rPr>
              <a:t>indexes are assigned. The remaining </a:t>
            </a:r>
            <a:r>
              <a:rPr lang="pl-PL" sz="1800" dirty="0">
                <a:latin typeface="Arial" charset="0"/>
              </a:rPr>
              <a:t>code </a:t>
            </a:r>
            <a:r>
              <a:rPr lang="en-US" sz="1800" dirty="0">
                <a:latin typeface="Arial" charset="0"/>
              </a:rPr>
              <a:t>indexes </a:t>
            </a:r>
            <a:r>
              <a:rPr lang="pl-PL" sz="1800" dirty="0">
                <a:latin typeface="Arial" charset="0"/>
              </a:rPr>
              <a:t>can be</a:t>
            </a:r>
            <a:r>
              <a:rPr lang="en-US" sz="1800" dirty="0">
                <a:latin typeface="Arial" charset="0"/>
              </a:rPr>
              <a:t> reserved for future expansion.</a:t>
            </a:r>
          </a:p>
          <a:p>
            <a:pPr>
              <a:lnSpc>
                <a:spcPct val="120000"/>
              </a:lnSpc>
              <a:spcBef>
                <a:spcPts val="600"/>
              </a:spcBef>
            </a:pPr>
            <a:r>
              <a:rPr lang="en-US" sz="1800" dirty="0">
                <a:latin typeface="Arial" charset="0"/>
              </a:rPr>
              <a:t>We are happy to have a fixed gap (i.e., 512 chips) between PHR1 and PHR2.</a:t>
            </a:r>
          </a:p>
          <a:p>
            <a:pPr>
              <a:lnSpc>
                <a:spcPct val="120000"/>
              </a:lnSpc>
              <a:spcBef>
                <a:spcPts val="600"/>
              </a:spcBef>
            </a:pPr>
            <a:endParaRPr lang="en-US" sz="1800" dirty="0">
              <a:latin typeface="Arial" charset="0"/>
            </a:endParaRPr>
          </a:p>
          <a:p>
            <a:pPr lvl="1">
              <a:lnSpc>
                <a:spcPct val="120000"/>
              </a:lnSpc>
              <a:spcBef>
                <a:spcPts val="600"/>
              </a:spcBef>
            </a:pPr>
            <a:endParaRPr lang="en-US" sz="1200" dirty="0">
              <a:latin typeface="Arial" charset="0"/>
            </a:endParaRPr>
          </a:p>
        </p:txBody>
      </p:sp>
    </p:spTree>
    <p:extLst>
      <p:ext uri="{BB962C8B-B14F-4D97-AF65-F5344CB8AC3E}">
        <p14:creationId xmlns:p14="http://schemas.microsoft.com/office/powerpoint/2010/main" val="114092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685959"/>
            <a:ext cx="11580893" cy="457306"/>
          </a:xfrm>
        </p:spPr>
        <p:txBody>
          <a:bodyPr/>
          <a:lstStyle/>
          <a:p>
            <a:r>
              <a:rPr lang="en-GB" sz="4000" dirty="0"/>
              <a:t>PHR2 rate consistent with PSDU modulation</a:t>
            </a:r>
            <a:endParaRPr lang="en-US" sz="3500" dirty="0">
              <a:latin typeface="Arial" charset="0"/>
            </a:endParaRPr>
          </a:p>
        </p:txBody>
      </p:sp>
      <p:sp>
        <p:nvSpPr>
          <p:cNvPr id="10243" name="Rectangle 1027"/>
          <p:cNvSpPr>
            <a:spLocks noGrp="1" noChangeArrowheads="1"/>
          </p:cNvSpPr>
          <p:nvPr>
            <p:ph type="body" idx="1"/>
          </p:nvPr>
        </p:nvSpPr>
        <p:spPr>
          <a:xfrm>
            <a:off x="507935" y="1448593"/>
            <a:ext cx="11073671" cy="4725035"/>
          </a:xfrm>
        </p:spPr>
        <p:txBody>
          <a:bodyPr>
            <a:normAutofit/>
          </a:bodyPr>
          <a:lstStyle/>
          <a:p>
            <a:pPr>
              <a:lnSpc>
                <a:spcPct val="120000"/>
              </a:lnSpc>
              <a:spcBef>
                <a:spcPts val="600"/>
              </a:spcBef>
            </a:pPr>
            <a:r>
              <a:rPr lang="en-US" sz="2400" dirty="0"/>
              <a:t>PHR2 is sent using the K=7 code (with 6 tail bits) at the highest rate consistent with the target modulation indicated by PHR1 and chosen for the correct level of robustness. </a:t>
            </a:r>
          </a:p>
          <a:p>
            <a:pPr>
              <a:lnSpc>
                <a:spcPct val="120000"/>
              </a:lnSpc>
              <a:spcBef>
                <a:spcPts val="600"/>
              </a:spcBef>
            </a:pPr>
            <a:r>
              <a:rPr lang="en-US" sz="2400" dirty="0"/>
              <a:t>When using the BCC K=7 code for the PSDU, we send PHR2 at the same rate as the PSDU, i.e., with 1 symbol for each bit.</a:t>
            </a:r>
          </a:p>
          <a:p>
            <a:pPr>
              <a:lnSpc>
                <a:spcPct val="120000"/>
              </a:lnSpc>
              <a:spcBef>
                <a:spcPts val="600"/>
              </a:spcBef>
            </a:pPr>
            <a:r>
              <a:rPr lang="en-US" sz="2400" dirty="0"/>
              <a:t>When using the LPDC code we tailor the strength of PHR2 by halving its symbol rate.</a:t>
            </a:r>
            <a:endParaRPr lang="en-US" sz="1400" strike="sngStrike" dirty="0"/>
          </a:p>
        </p:txBody>
      </p:sp>
    </p:spTree>
    <p:extLst>
      <p:ext uri="{BB962C8B-B14F-4D97-AF65-F5344CB8AC3E}">
        <p14:creationId xmlns:p14="http://schemas.microsoft.com/office/powerpoint/2010/main" val="1433416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PHR2 content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pPr>
              <a:lnSpc>
                <a:spcPct val="130000"/>
              </a:lnSpc>
            </a:pPr>
            <a:r>
              <a:rPr lang="en-US" sz="2400" dirty="0">
                <a:latin typeface="Arial" charset="0"/>
              </a:rPr>
              <a:t>With PHR2 being sent at the highest rate consistent with the data modulation, it is not very expensive to include additional content.</a:t>
            </a:r>
          </a:p>
          <a:p>
            <a:pPr lvl="1">
              <a:lnSpc>
                <a:spcPct val="130000"/>
              </a:lnSpc>
            </a:pPr>
            <a:r>
              <a:rPr lang="en-US" sz="1900" dirty="0">
                <a:latin typeface="Arial" charset="0"/>
              </a:rPr>
              <a:t>So, for example, could include version bits inexpensively</a:t>
            </a:r>
          </a:p>
          <a:p>
            <a:pPr>
              <a:lnSpc>
                <a:spcPct val="130000"/>
              </a:lnSpc>
            </a:pPr>
            <a:endParaRPr lang="en-US" sz="2400" dirty="0">
              <a:latin typeface="Arial" charset="0"/>
            </a:endParaRPr>
          </a:p>
          <a:p>
            <a:pPr>
              <a:lnSpc>
                <a:spcPct val="130000"/>
              </a:lnSpc>
            </a:pPr>
            <a:r>
              <a:rPr lang="en-US" sz="2400" dirty="0">
                <a:latin typeface="Arial" charset="0"/>
              </a:rPr>
              <a:t>This submission is not dealing with PHR2 content, separately agreed. </a:t>
            </a:r>
          </a:p>
          <a:p>
            <a:pPr marL="0" indent="0">
              <a:lnSpc>
                <a:spcPct val="120000"/>
              </a:lnSpc>
              <a:spcBef>
                <a:spcPts val="600"/>
              </a:spcBef>
              <a:buNone/>
            </a:pPr>
            <a:endParaRPr lang="en-US" sz="2400" dirty="0">
              <a:solidFill>
                <a:srgbClr val="000000"/>
              </a:solidFill>
              <a:latin typeface="Arial" charset="0"/>
            </a:endParaRPr>
          </a:p>
          <a:p>
            <a:pPr>
              <a:lnSpc>
                <a:spcPct val="120000"/>
              </a:lnSpc>
              <a:spcBef>
                <a:spcPts val="600"/>
              </a:spcBef>
            </a:pPr>
            <a:endParaRPr lang="en-US" sz="2400" dirty="0">
              <a:solidFill>
                <a:srgbClr val="000000"/>
              </a:solidFill>
              <a:effectLst/>
              <a:latin typeface="Arial" charset="0"/>
            </a:endParaRPr>
          </a:p>
        </p:txBody>
      </p:sp>
    </p:spTree>
    <p:extLst>
      <p:ext uri="{BB962C8B-B14F-4D97-AF65-F5344CB8AC3E}">
        <p14:creationId xmlns:p14="http://schemas.microsoft.com/office/powerpoint/2010/main" val="303217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latin typeface="Arial" charset="0"/>
              </a:rPr>
              <a:t>How to incorporate into 802.15.4z</a:t>
            </a:r>
            <a:endParaRPr lang="en-US" sz="3500" dirty="0">
              <a:latin typeface="Arial" charset="0"/>
            </a:endParaRPr>
          </a:p>
        </p:txBody>
      </p:sp>
      <p:sp>
        <p:nvSpPr>
          <p:cNvPr id="10243" name="Rectangle 1027"/>
          <p:cNvSpPr>
            <a:spLocks noGrp="1" noChangeArrowheads="1"/>
          </p:cNvSpPr>
          <p:nvPr>
            <p:ph type="body" idx="1"/>
          </p:nvPr>
        </p:nvSpPr>
        <p:spPr>
          <a:xfrm>
            <a:off x="507936" y="1448594"/>
            <a:ext cx="5511070" cy="4800600"/>
          </a:xfrm>
        </p:spPr>
        <p:txBody>
          <a:bodyPr>
            <a:noAutofit/>
          </a:bodyPr>
          <a:lstStyle/>
          <a:p>
            <a:pPr>
              <a:lnSpc>
                <a:spcPct val="120000"/>
              </a:lnSpc>
              <a:spcBef>
                <a:spcPts val="600"/>
              </a:spcBef>
            </a:pPr>
            <a:r>
              <a:rPr lang="en-US" sz="1800" dirty="0">
                <a:latin typeface="Arial" charset="0"/>
              </a:rPr>
              <a:t>Dynamic data rate selection is already partially covered by the 802.15.4 text (from 4a days)</a:t>
            </a:r>
          </a:p>
          <a:p>
            <a:pPr>
              <a:lnSpc>
                <a:spcPct val="120000"/>
              </a:lnSpc>
              <a:spcBef>
                <a:spcPts val="600"/>
              </a:spcBef>
            </a:pPr>
            <a:r>
              <a:rPr lang="en-US" sz="1800" dirty="0">
                <a:latin typeface="Arial" charset="0"/>
              </a:rPr>
              <a:t>Once it is agreed it is relatively easy to add text to define the 4ab dynamic PHR format. </a:t>
            </a:r>
          </a:p>
          <a:p>
            <a:pPr>
              <a:lnSpc>
                <a:spcPct val="120000"/>
              </a:lnSpc>
              <a:spcBef>
                <a:spcPts val="600"/>
              </a:spcBef>
            </a:pPr>
            <a:r>
              <a:rPr lang="en-US" sz="1800" dirty="0">
                <a:latin typeface="Arial" charset="0"/>
              </a:rPr>
              <a:t>Can then have configurations to support 4z type PHR at the data rate for the new 4ab data rates and a configuration to enable the dynamic PHR format, i.e., update table 15-10b to add the dynamic mode and expand to five static rates as follows:</a:t>
            </a:r>
          </a:p>
          <a:p>
            <a:pPr lvl="1">
              <a:lnSpc>
                <a:spcPct val="120000"/>
              </a:lnSpc>
              <a:spcBef>
                <a:spcPts val="600"/>
              </a:spcBef>
            </a:pPr>
            <a:r>
              <a:rPr lang="en-US" sz="1300" dirty="0">
                <a:latin typeface="Arial" charset="0"/>
              </a:rPr>
              <a:t>Replace the two rates DRHM_LR, DRHM_HR with five easier to understand rate definitions: </a:t>
            </a:r>
          </a:p>
          <a:p>
            <a:pPr lvl="2">
              <a:lnSpc>
                <a:spcPct val="120000"/>
              </a:lnSpc>
              <a:spcBef>
                <a:spcPts val="600"/>
              </a:spcBef>
            </a:pPr>
            <a:r>
              <a:rPr lang="en-US" sz="900" dirty="0">
                <a:latin typeface="Arial" charset="0"/>
              </a:rPr>
              <a:t>DRHM_1p95, DRHM_7p8, DRHM_31p2, DRHM_62p4 and DRHM_124p8</a:t>
            </a:r>
          </a:p>
          <a:p>
            <a:pPr lvl="1">
              <a:lnSpc>
                <a:spcPct val="120000"/>
              </a:lnSpc>
              <a:spcBef>
                <a:spcPts val="600"/>
              </a:spcBef>
            </a:pPr>
            <a:r>
              <a:rPr lang="en-US" sz="1300" dirty="0">
                <a:latin typeface="Arial" charset="0"/>
              </a:rPr>
              <a:t>Add (pre-existing) DRMDR into the table to enable the 4ab dynamic PHR operating mode.</a:t>
            </a:r>
          </a:p>
        </p:txBody>
      </p:sp>
      <p:pic>
        <p:nvPicPr>
          <p:cNvPr id="7" name="Picture 6">
            <a:extLst>
              <a:ext uri="{FF2B5EF4-FFF2-40B4-BE49-F238E27FC236}">
                <a16:creationId xmlns:a16="http://schemas.microsoft.com/office/drawing/2014/main" id="{515892A9-0FA8-4551-B8BA-14C0BD0707BE}"/>
              </a:ext>
            </a:extLst>
          </p:cNvPr>
          <p:cNvPicPr>
            <a:picLocks noChangeAspect="1"/>
          </p:cNvPicPr>
          <p:nvPr/>
        </p:nvPicPr>
        <p:blipFill>
          <a:blip r:embed="rId3"/>
          <a:stretch>
            <a:fillRect/>
          </a:stretch>
        </p:blipFill>
        <p:spPr>
          <a:xfrm>
            <a:off x="6602424" y="1600994"/>
            <a:ext cx="5197260" cy="913499"/>
          </a:xfrm>
          <a:prstGeom prst="rect">
            <a:avLst/>
          </a:prstGeom>
        </p:spPr>
      </p:pic>
      <p:sp>
        <p:nvSpPr>
          <p:cNvPr id="11" name="TextBox 10">
            <a:extLst>
              <a:ext uri="{FF2B5EF4-FFF2-40B4-BE49-F238E27FC236}">
                <a16:creationId xmlns:a16="http://schemas.microsoft.com/office/drawing/2014/main" id="{4502D226-CD7B-471B-872E-3D224B2E8B93}"/>
              </a:ext>
            </a:extLst>
          </p:cNvPr>
          <p:cNvSpPr txBox="1"/>
          <p:nvPr/>
        </p:nvSpPr>
        <p:spPr>
          <a:xfrm>
            <a:off x="7761084" y="1337381"/>
            <a:ext cx="2680371" cy="253916"/>
          </a:xfrm>
          <a:prstGeom prst="rect">
            <a:avLst/>
          </a:prstGeom>
          <a:noFill/>
        </p:spPr>
        <p:txBody>
          <a:bodyPr wrap="square">
            <a:spAutoFit/>
          </a:bodyPr>
          <a:lstStyle/>
          <a:p>
            <a:r>
              <a:rPr lang="en-IE" sz="1050" b="1" i="0" u="none" strike="noStrike" baseline="0" dirty="0">
                <a:latin typeface="Arial-BoldMT"/>
              </a:rPr>
              <a:t>Table 11-2—PHY PIB attributes</a:t>
            </a:r>
            <a:endParaRPr lang="en-IE" sz="1050" dirty="0"/>
          </a:p>
        </p:txBody>
      </p:sp>
      <p:sp>
        <p:nvSpPr>
          <p:cNvPr id="9" name="Oval 8">
            <a:extLst>
              <a:ext uri="{FF2B5EF4-FFF2-40B4-BE49-F238E27FC236}">
                <a16:creationId xmlns:a16="http://schemas.microsoft.com/office/drawing/2014/main" id="{71E9F9BD-1898-4BA9-9E82-DA1AF1BCEE43}"/>
              </a:ext>
            </a:extLst>
          </p:cNvPr>
          <p:cNvSpPr/>
          <p:nvPr/>
        </p:nvSpPr>
        <p:spPr bwMode="auto">
          <a:xfrm>
            <a:off x="8651899" y="1600994"/>
            <a:ext cx="898740" cy="304800"/>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200" b="0" i="0" u="none" strike="noStrike" cap="none" normalizeH="0" baseline="0" dirty="0">
              <a:ln>
                <a:noFill/>
              </a:ln>
              <a:solidFill>
                <a:schemeClr val="tx1"/>
              </a:solidFill>
              <a:effectLst/>
              <a:latin typeface="Times New Roman" pitchFamily="-109" charset="0"/>
            </a:endParaRPr>
          </a:p>
        </p:txBody>
      </p:sp>
      <p:pic>
        <p:nvPicPr>
          <p:cNvPr id="5" name="Picture 4">
            <a:extLst>
              <a:ext uri="{FF2B5EF4-FFF2-40B4-BE49-F238E27FC236}">
                <a16:creationId xmlns:a16="http://schemas.microsoft.com/office/drawing/2014/main" id="{2A908BA6-E3A5-4559-93E3-7482C9A459FF}"/>
              </a:ext>
            </a:extLst>
          </p:cNvPr>
          <p:cNvPicPr>
            <a:picLocks noChangeAspect="1"/>
          </p:cNvPicPr>
          <p:nvPr/>
        </p:nvPicPr>
        <p:blipFill>
          <a:blip r:embed="rId4"/>
          <a:stretch>
            <a:fillRect/>
          </a:stretch>
        </p:blipFill>
        <p:spPr>
          <a:xfrm>
            <a:off x="6485217" y="2878588"/>
            <a:ext cx="5197260" cy="3282480"/>
          </a:xfrm>
          <a:prstGeom prst="rect">
            <a:avLst/>
          </a:prstGeom>
        </p:spPr>
      </p:pic>
    </p:spTree>
    <p:extLst>
      <p:ext uri="{BB962C8B-B14F-4D97-AF65-F5344CB8AC3E}">
        <p14:creationId xmlns:p14="http://schemas.microsoft.com/office/powerpoint/2010/main" val="3301945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Autofit/>
          </a:bodyPr>
          <a:lstStyle/>
          <a:p>
            <a:pPr>
              <a:lnSpc>
                <a:spcPct val="120000"/>
              </a:lnSpc>
              <a:spcBef>
                <a:spcPts val="600"/>
              </a:spcBef>
            </a:pPr>
            <a:r>
              <a:rPr lang="en-US" sz="2400" dirty="0">
                <a:latin typeface="Arial" charset="0"/>
              </a:rPr>
              <a:t>This submission builds upon 15-22-0467, 15-22-0475 and 15-22-0517 to propose and efficient way of dynamically supporting all the new HPRF mode data rates proposed for 4ab. </a:t>
            </a:r>
          </a:p>
          <a:p>
            <a:pPr>
              <a:lnSpc>
                <a:spcPct val="120000"/>
              </a:lnSpc>
              <a:spcBef>
                <a:spcPts val="600"/>
              </a:spcBef>
            </a:pPr>
            <a:r>
              <a:rPr lang="en-US" sz="2400" dirty="0">
                <a:latin typeface="Arial" charset="0"/>
              </a:rPr>
              <a:t>The data rate can be dynamically selected across the whole proposed range of 1.95 Mb</a:t>
            </a:r>
            <a:r>
              <a:rPr lang="pl-PL" sz="2400">
                <a:latin typeface="Arial" charset="0"/>
              </a:rPr>
              <a:t>/</a:t>
            </a:r>
            <a:r>
              <a:rPr lang="en-US" sz="2400" dirty="0">
                <a:latin typeface="Arial" charset="0"/>
              </a:rPr>
              <a:t>s to 124.8 Mb</a:t>
            </a:r>
            <a:r>
              <a:rPr lang="pl-PL" sz="2400">
                <a:latin typeface="Arial" charset="0"/>
              </a:rPr>
              <a:t>/</a:t>
            </a:r>
            <a:r>
              <a:rPr lang="en-US" sz="2400" dirty="0">
                <a:latin typeface="Arial" charset="0"/>
              </a:rPr>
              <a:t>s via an initial rate header (PHR1) which determines both the main (PHR2) header modulation rate and the coding and modulation rate for the PHY Payload.</a:t>
            </a:r>
            <a:endParaRPr lang="pl-PL" sz="2400">
              <a:latin typeface="Arial" charset="0"/>
            </a:endParaRPr>
          </a:p>
        </p:txBody>
      </p:sp>
    </p:spTree>
    <p:extLst>
      <p:ext uri="{BB962C8B-B14F-4D97-AF65-F5344CB8AC3E}">
        <p14:creationId xmlns:p14="http://schemas.microsoft.com/office/powerpoint/2010/main" val="3066338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Introduction</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92500" lnSpcReduction="10000"/>
          </a:bodyPr>
          <a:lstStyle/>
          <a:p>
            <a:pPr>
              <a:lnSpc>
                <a:spcPct val="120000"/>
              </a:lnSpc>
              <a:spcBef>
                <a:spcPts val="600"/>
              </a:spcBef>
            </a:pPr>
            <a:r>
              <a:rPr lang="en-US" sz="2600" dirty="0">
                <a:latin typeface="Arial" charset="0"/>
              </a:rPr>
              <a:t>Document 15-22-0467 proposed an efficient way of supporting dynamic data rate by introducing an initial rate header (PHR1) sent at a low rate and a main header (PHR2) transmitted at the payload modulation rate (or slower depending on the required strength vs. the payload coding).</a:t>
            </a:r>
          </a:p>
          <a:p>
            <a:pPr>
              <a:lnSpc>
                <a:spcPct val="120000"/>
              </a:lnSpc>
              <a:spcBef>
                <a:spcPts val="600"/>
              </a:spcBef>
            </a:pPr>
            <a:r>
              <a:rPr lang="en-US" sz="2600" dirty="0">
                <a:latin typeface="Arial" charset="0"/>
              </a:rPr>
              <a:t>This submission is an evolution of that idea that incorporates a number of considerations from 15-22-0475-01 and focuses upon the modulation rates specified by the consensus document 15-22-0517 and the PHY header modulation rates that this implies.</a:t>
            </a:r>
          </a:p>
          <a:p>
            <a:pPr>
              <a:lnSpc>
                <a:spcPct val="120000"/>
              </a:lnSpc>
              <a:spcBef>
                <a:spcPts val="600"/>
              </a:spcBef>
            </a:pPr>
            <a:r>
              <a:rPr lang="en-US" sz="2600" dirty="0">
                <a:latin typeface="Arial" charset="0"/>
              </a:rPr>
              <a:t>Additionally, based on discussions with interested parties, and further development of the ideas of earlier revision(s) we update this submission to examine encoded mapping of PHR1 in more detail.</a:t>
            </a:r>
          </a:p>
          <a:p>
            <a:pPr>
              <a:lnSpc>
                <a:spcPct val="120000"/>
              </a:lnSpc>
              <a:spcBef>
                <a:spcPts val="600"/>
              </a:spcBef>
            </a:pPr>
            <a:endParaRPr lang="en-US" sz="2600" dirty="0">
              <a:latin typeface="Arial" charset="0"/>
            </a:endParaRP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A two-stage approach to PHR for dynamic data rates:</a:t>
            </a:r>
            <a:endParaRPr lang="en-US" sz="3500" dirty="0">
              <a:latin typeface="Arial" charset="0"/>
            </a:endParaRPr>
          </a:p>
        </p:txBody>
      </p:sp>
      <p:sp>
        <p:nvSpPr>
          <p:cNvPr id="10243" name="Rectangle 1027"/>
          <p:cNvSpPr>
            <a:spLocks noGrp="1" noChangeArrowheads="1"/>
          </p:cNvSpPr>
          <p:nvPr>
            <p:ph type="body" idx="1"/>
          </p:nvPr>
        </p:nvSpPr>
        <p:spPr>
          <a:xfrm>
            <a:off x="558370" y="1448594"/>
            <a:ext cx="11073671" cy="4953000"/>
          </a:xfrm>
        </p:spPr>
        <p:txBody>
          <a:bodyPr>
            <a:normAutofit/>
          </a:bodyPr>
          <a:lstStyle/>
          <a:p>
            <a:pPr>
              <a:lnSpc>
                <a:spcPct val="120000"/>
              </a:lnSpc>
              <a:spcBef>
                <a:spcPts val="600"/>
              </a:spcBef>
            </a:pPr>
            <a:r>
              <a:rPr lang="en-US" sz="2600" dirty="0">
                <a:latin typeface="Arial" charset="0"/>
              </a:rPr>
              <a:t>PHR is split into two parts</a:t>
            </a:r>
          </a:p>
          <a:p>
            <a:pPr lvl="1">
              <a:lnSpc>
                <a:spcPct val="120000"/>
              </a:lnSpc>
              <a:spcBef>
                <a:spcPts val="600"/>
              </a:spcBef>
            </a:pPr>
            <a:r>
              <a:rPr lang="en-US" sz="2100" dirty="0">
                <a:latin typeface="Arial" charset="0"/>
              </a:rPr>
              <a:t>First comes a “short” rate header, PHR1, sent at a low rate to robustly and efficiently select from the full set of supported modulation and coding combinations</a:t>
            </a:r>
          </a:p>
          <a:p>
            <a:pPr lvl="1">
              <a:lnSpc>
                <a:spcPct val="120000"/>
              </a:lnSpc>
              <a:spcBef>
                <a:spcPts val="600"/>
              </a:spcBef>
            </a:pPr>
            <a:r>
              <a:rPr lang="en-US" sz="2100" dirty="0">
                <a:latin typeface="Arial" charset="0"/>
              </a:rPr>
              <a:t>Then PHR2, sent at the highest rate consistent with the target modulation indicated by PHR1, includes everything else we need to indicate in the PHR</a:t>
            </a:r>
          </a:p>
          <a:p>
            <a:pPr>
              <a:lnSpc>
                <a:spcPct val="120000"/>
              </a:lnSpc>
              <a:spcBef>
                <a:spcPts val="600"/>
              </a:spcBef>
            </a:pPr>
            <a:endParaRPr lang="en-US" sz="2600" dirty="0">
              <a:latin typeface="Arial" charset="0"/>
            </a:endParaRPr>
          </a:p>
          <a:p>
            <a:pPr>
              <a:lnSpc>
                <a:spcPct val="120000"/>
              </a:lnSpc>
              <a:spcBef>
                <a:spcPts val="600"/>
              </a:spcBef>
            </a:pPr>
            <a:endParaRPr lang="en-US" sz="2600" dirty="0">
              <a:latin typeface="Arial" charset="0"/>
            </a:endParaRPr>
          </a:p>
          <a:p>
            <a:pPr>
              <a:lnSpc>
                <a:spcPct val="120000"/>
              </a:lnSpc>
              <a:spcBef>
                <a:spcPts val="600"/>
              </a:spcBef>
            </a:pPr>
            <a:r>
              <a:rPr lang="en-US" sz="2600" dirty="0">
                <a:latin typeface="Arial" charset="0"/>
              </a:rPr>
              <a:t>To ease the transition between the different modulation rates of PHR1 and PHR2 we can include a fixed short gap between them. </a:t>
            </a:r>
          </a:p>
          <a:p>
            <a:pPr lvl="1">
              <a:lnSpc>
                <a:spcPct val="120000"/>
              </a:lnSpc>
              <a:spcBef>
                <a:spcPts val="600"/>
              </a:spcBef>
            </a:pPr>
            <a:r>
              <a:rPr lang="en-US" sz="2100" dirty="0">
                <a:latin typeface="Arial" charset="0"/>
              </a:rPr>
              <a:t>We would recommend a 512-chip gap if the group agrees</a:t>
            </a:r>
          </a:p>
        </p:txBody>
      </p:sp>
      <p:pic>
        <p:nvPicPr>
          <p:cNvPr id="5" name="Picture 4">
            <a:extLst>
              <a:ext uri="{FF2B5EF4-FFF2-40B4-BE49-F238E27FC236}">
                <a16:creationId xmlns:a16="http://schemas.microsoft.com/office/drawing/2014/main" id="{C1BEB519-8BC2-4822-A035-137EE16AF57F}"/>
              </a:ext>
            </a:extLst>
          </p:cNvPr>
          <p:cNvPicPr>
            <a:picLocks noChangeAspect="1"/>
          </p:cNvPicPr>
          <p:nvPr/>
        </p:nvPicPr>
        <p:blipFill>
          <a:blip r:embed="rId3"/>
          <a:stretch>
            <a:fillRect/>
          </a:stretch>
        </p:blipFill>
        <p:spPr>
          <a:xfrm>
            <a:off x="2971006" y="3886994"/>
            <a:ext cx="4899660" cy="579120"/>
          </a:xfrm>
          <a:prstGeom prst="rect">
            <a:avLst/>
          </a:prstGeom>
        </p:spPr>
      </p:pic>
    </p:spTree>
    <p:extLst>
      <p:ext uri="{BB962C8B-B14F-4D97-AF65-F5344CB8AC3E}">
        <p14:creationId xmlns:p14="http://schemas.microsoft.com/office/powerpoint/2010/main" val="355807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short, </a:t>
            </a:r>
            <a:r>
              <a:rPr lang="en-US" sz="4000" dirty="0"/>
              <a:t>efficient &amp; robust selection of rate/code</a:t>
            </a:r>
            <a:endParaRPr lang="en-US" sz="3500" dirty="0">
              <a:latin typeface="Arial" charset="0"/>
            </a:endParaRPr>
          </a:p>
        </p:txBody>
      </p:sp>
      <p:sp>
        <p:nvSpPr>
          <p:cNvPr id="10243" name="Rectangle 1027"/>
          <p:cNvSpPr>
            <a:spLocks noGrp="1" noChangeArrowheads="1"/>
          </p:cNvSpPr>
          <p:nvPr>
            <p:ph type="body" idx="1"/>
          </p:nvPr>
        </p:nvSpPr>
        <p:spPr>
          <a:xfrm>
            <a:off x="507935" y="1448593"/>
            <a:ext cx="11302271" cy="4725035"/>
          </a:xfrm>
        </p:spPr>
        <p:txBody>
          <a:bodyPr>
            <a:normAutofit/>
          </a:bodyPr>
          <a:lstStyle/>
          <a:p>
            <a:pPr>
              <a:lnSpc>
                <a:spcPct val="120000"/>
              </a:lnSpc>
              <a:spcBef>
                <a:spcPts val="600"/>
              </a:spcBef>
            </a:pPr>
            <a:r>
              <a:rPr lang="en-US" sz="2000" dirty="0">
                <a:latin typeface="Arial" charset="0"/>
              </a:rPr>
              <a:t>PHR1 with usual methods would need 3 bits to select data rate and 1 bit to select LDPC code (vs BCC) for the PSDU, and then encoding this using BCC </a:t>
            </a:r>
            <a:r>
              <a:rPr lang="en-US" sz="1800" dirty="0">
                <a:latin typeface="Arial" charset="0"/>
              </a:rPr>
              <a:t>½ rate </a:t>
            </a:r>
            <a:r>
              <a:rPr lang="en-US" sz="2000" dirty="0">
                <a:latin typeface="Arial" charset="0"/>
              </a:rPr>
              <a:t>K=7 code with 6 tail symbols would make it 10 symbols long (20 raw bits) but all values have equal strength.</a:t>
            </a:r>
          </a:p>
          <a:p>
            <a:pPr>
              <a:lnSpc>
                <a:spcPct val="120000"/>
              </a:lnSpc>
              <a:spcBef>
                <a:spcPts val="600"/>
              </a:spcBef>
            </a:pPr>
            <a:endParaRPr lang="pl-PL" sz="2000" dirty="0">
              <a:latin typeface="Arial" charset="0"/>
            </a:endParaRPr>
          </a:p>
          <a:p>
            <a:pPr>
              <a:lnSpc>
                <a:spcPct val="120000"/>
              </a:lnSpc>
              <a:spcBef>
                <a:spcPts val="600"/>
              </a:spcBef>
            </a:pPr>
            <a:r>
              <a:rPr lang="pl-PL" sz="2000" dirty="0">
                <a:latin typeface="Arial" charset="0"/>
              </a:rPr>
              <a:t>Let’s look more closely at PHR1 and mapping </a:t>
            </a:r>
            <a:r>
              <a:rPr lang="en-IE" sz="2000" dirty="0">
                <a:latin typeface="Arial" charset="0"/>
              </a:rPr>
              <a:t>it across the same 20 raw</a:t>
            </a:r>
            <a:r>
              <a:rPr lang="en-US" sz="2000" dirty="0">
                <a:latin typeface="Arial" charset="0"/>
              </a:rPr>
              <a:t> bits</a:t>
            </a:r>
            <a:r>
              <a:rPr lang="pl-PL" sz="2000" dirty="0">
                <a:latin typeface="Arial" charset="0"/>
              </a:rPr>
              <a:t>. We can</a:t>
            </a:r>
            <a:r>
              <a:rPr lang="en-US" sz="2000" dirty="0">
                <a:latin typeface="Arial" charset="0"/>
              </a:rPr>
              <a:t> map the combinations of data rate + LDPC across these bits in a way that choses the Hamming distances (HD) to strengthen those modes/combinations that need the most robustness</a:t>
            </a:r>
          </a:p>
          <a:p>
            <a:pPr lvl="1">
              <a:lnSpc>
                <a:spcPct val="120000"/>
              </a:lnSpc>
              <a:spcBef>
                <a:spcPts val="600"/>
              </a:spcBef>
            </a:pPr>
            <a:endParaRPr lang="en-US" sz="2000" dirty="0">
              <a:latin typeface="Arial" charset="0"/>
              <a:ea typeface="ＭＳ Ｐゴシック" pitchFamily="-65" charset="-128"/>
            </a:endParaRPr>
          </a:p>
          <a:p>
            <a:pPr>
              <a:lnSpc>
                <a:spcPct val="120000"/>
              </a:lnSpc>
              <a:spcBef>
                <a:spcPts val="600"/>
              </a:spcBef>
            </a:pPr>
            <a:endParaRPr lang="en-US" sz="2000" dirty="0">
              <a:latin typeface="Arial" charset="0"/>
            </a:endParaRPr>
          </a:p>
        </p:txBody>
      </p:sp>
    </p:spTree>
    <p:extLst>
      <p:ext uri="{BB962C8B-B14F-4D97-AF65-F5344CB8AC3E}">
        <p14:creationId xmlns:p14="http://schemas.microsoft.com/office/powerpoint/2010/main" val="224927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07935" y="1448593"/>
            <a:ext cx="11302271" cy="4725035"/>
          </a:xfrm>
        </p:spPr>
        <p:txBody>
          <a:bodyPr>
            <a:normAutofit/>
          </a:bodyPr>
          <a:lstStyle/>
          <a:p>
            <a:pPr>
              <a:lnSpc>
                <a:spcPct val="120000"/>
              </a:lnSpc>
              <a:spcBef>
                <a:spcPts val="600"/>
              </a:spcBef>
            </a:pPr>
            <a:r>
              <a:rPr lang="en-IE" sz="2000" dirty="0">
                <a:latin typeface="Arial" charset="0"/>
              </a:rPr>
              <a:t>PHR1 will indicate data-rate and coding used in PHR2 and the data mode/coding</a:t>
            </a:r>
          </a:p>
          <a:p>
            <a:pPr>
              <a:lnSpc>
                <a:spcPct val="120000"/>
              </a:lnSpc>
              <a:spcBef>
                <a:spcPts val="600"/>
              </a:spcBef>
            </a:pPr>
            <a:r>
              <a:rPr lang="en-IE" sz="2000" dirty="0">
                <a:latin typeface="Arial" charset="0"/>
              </a:rPr>
              <a:t>This PHR1 needs to be at least as strong as the weaker of PHR2 and the data. </a:t>
            </a:r>
          </a:p>
          <a:p>
            <a:pPr>
              <a:lnSpc>
                <a:spcPct val="120000"/>
              </a:lnSpc>
              <a:spcBef>
                <a:spcPts val="600"/>
              </a:spcBef>
            </a:pPr>
            <a:r>
              <a:rPr lang="en-IE" sz="2000" dirty="0">
                <a:latin typeface="Arial" charset="0"/>
              </a:rPr>
              <a:t>With 23-bit PHR2, the Es/No requirement for 1% PER is approx. +1.9dB (at the decoder input), however using 2 repetitions of PHR2 can improve the performance by 3dB. If CCK7 was used for PHR1, without any repetition, Es/No is -0.3dB, which is too weak to match PHR2 with 2x repetition.</a:t>
            </a:r>
          </a:p>
          <a:p>
            <a:pPr>
              <a:lnSpc>
                <a:spcPct val="120000"/>
              </a:lnSpc>
              <a:spcBef>
                <a:spcPts val="600"/>
              </a:spcBef>
            </a:pPr>
            <a:r>
              <a:rPr lang="en-IE" sz="2000" dirty="0">
                <a:latin typeface="Arial" charset="0"/>
              </a:rPr>
              <a:t>To meet the SNR requirements, we can code PHR1 to strengthen those cases which require higher performance (like 1.95Mbps with LDPC). The mapping makes the Hamming distance higher for the combinations that need the most robustness and lowers the Hamming distances for combinations which require higher Es/No to operate (like 7.8Mbps, 31.2Mbps or higher rate modes).   Sufficient performance can be obtained with PHR1 of 5 µs duration.</a:t>
            </a:r>
          </a:p>
          <a:p>
            <a:pPr lvl="1">
              <a:lnSpc>
                <a:spcPct val="120000"/>
              </a:lnSpc>
              <a:spcBef>
                <a:spcPts val="600"/>
              </a:spcBef>
            </a:pPr>
            <a:endParaRPr lang="en-IE" sz="1600" dirty="0">
              <a:latin typeface="Arial" charset="0"/>
            </a:endParaRPr>
          </a:p>
          <a:p>
            <a:pPr>
              <a:lnSpc>
                <a:spcPct val="120000"/>
              </a:lnSpc>
              <a:spcBef>
                <a:spcPts val="600"/>
              </a:spcBef>
            </a:pPr>
            <a:endParaRPr lang="en-IE" sz="2000" dirty="0">
              <a:latin typeface="Arial" charset="0"/>
            </a:endParaRPr>
          </a:p>
        </p:txBody>
      </p:sp>
    </p:spTree>
    <p:extLst>
      <p:ext uri="{BB962C8B-B14F-4D97-AF65-F5344CB8AC3E}">
        <p14:creationId xmlns:p14="http://schemas.microsoft.com/office/powerpoint/2010/main" val="274676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24444" y="1533525"/>
            <a:ext cx="10600756" cy="4830316"/>
          </a:xfrm>
        </p:spPr>
        <p:txBody>
          <a:bodyPr>
            <a:normAutofit/>
          </a:bodyPr>
          <a:lstStyle/>
          <a:p>
            <a:pPr>
              <a:lnSpc>
                <a:spcPct val="120000"/>
              </a:lnSpc>
              <a:spcBef>
                <a:spcPts val="600"/>
              </a:spcBef>
            </a:pPr>
            <a:r>
              <a:rPr lang="pl-PL" sz="1800" dirty="0">
                <a:latin typeface="Arial" charset="0"/>
              </a:rPr>
              <a:t>Es/No performance requirement for the strongest code index is -1.0dB to match 1.9Mbps with LDPC (and 23-bit PHR2 with 2 repetitions) at 1% PER. </a:t>
            </a:r>
          </a:p>
          <a:p>
            <a:pPr>
              <a:lnSpc>
                <a:spcPct val="120000"/>
              </a:lnSpc>
              <a:spcBef>
                <a:spcPts val="600"/>
              </a:spcBef>
            </a:pPr>
            <a:r>
              <a:rPr lang="pl-PL" sz="1800" dirty="0">
                <a:latin typeface="Arial" charset="0"/>
              </a:rPr>
              <a:t>Es/No performance requirement for the other code indexes is +2.3dB to match other data-modes (including 1.9Mbps with CCK7 and with 5-bytes payload), also at 1% PER.</a:t>
            </a:r>
          </a:p>
          <a:p>
            <a:pPr>
              <a:lnSpc>
                <a:spcPct val="120000"/>
              </a:lnSpc>
              <a:spcBef>
                <a:spcPts val="600"/>
              </a:spcBef>
            </a:pPr>
            <a:r>
              <a:rPr lang="en-IE" sz="1800" dirty="0">
                <a:latin typeface="Arial" charset="0"/>
              </a:rPr>
              <a:t>Several</a:t>
            </a:r>
            <a:r>
              <a:rPr lang="pl-PL" sz="1800" dirty="0">
                <a:latin typeface="Arial" charset="0"/>
              </a:rPr>
              <a:t> well-performing candidate </a:t>
            </a:r>
            <a:r>
              <a:rPr lang="en-US" sz="1800" dirty="0">
                <a:latin typeface="Arial" charset="0"/>
              </a:rPr>
              <a:t>PHR1</a:t>
            </a:r>
            <a:r>
              <a:rPr lang="pl-PL" sz="1800" dirty="0">
                <a:latin typeface="Arial" charset="0"/>
              </a:rPr>
              <a:t> encoded bit-sequences (20-bits long) are proposed here.</a:t>
            </a:r>
          </a:p>
          <a:p>
            <a:pPr>
              <a:lnSpc>
                <a:spcPct val="120000"/>
              </a:lnSpc>
              <a:spcBef>
                <a:spcPts val="600"/>
              </a:spcBef>
            </a:pPr>
            <a:r>
              <a:rPr lang="pl-PL" sz="1800" dirty="0">
                <a:latin typeface="Arial" charset="0"/>
              </a:rPr>
              <a:t>Bit-sequences encoding PHR1 index 1, which we assign to LDPC-coded 1.95Mbps, </a:t>
            </a:r>
            <a:r>
              <a:rPr lang="en-IE" sz="1800" dirty="0">
                <a:latin typeface="Arial" charset="0"/>
              </a:rPr>
              <a:t>are assigned best </a:t>
            </a:r>
            <a:r>
              <a:rPr lang="pl-PL" sz="1800" dirty="0">
                <a:latin typeface="Arial" charset="0"/>
              </a:rPr>
              <a:t>Hamming distance </a:t>
            </a:r>
            <a:r>
              <a:rPr lang="en-IE" sz="1800" dirty="0">
                <a:latin typeface="Arial" charset="0"/>
              </a:rPr>
              <a:t>with respect </a:t>
            </a:r>
            <a:r>
              <a:rPr lang="pl-PL" sz="1800" dirty="0">
                <a:latin typeface="Arial" charset="0"/>
              </a:rPr>
              <a:t>to the other </a:t>
            </a:r>
            <a:r>
              <a:rPr lang="en-IE" sz="1800" dirty="0">
                <a:latin typeface="Arial" charset="0"/>
              </a:rPr>
              <a:t>PHR </a:t>
            </a:r>
            <a:r>
              <a:rPr lang="pl-PL" sz="1800" dirty="0">
                <a:latin typeface="Arial" charset="0"/>
              </a:rPr>
              <a:t>indexes. </a:t>
            </a:r>
          </a:p>
          <a:p>
            <a:pPr>
              <a:lnSpc>
                <a:spcPct val="120000"/>
              </a:lnSpc>
              <a:spcBef>
                <a:spcPts val="600"/>
              </a:spcBef>
            </a:pPr>
            <a:r>
              <a:rPr lang="pl-PL" sz="1800" dirty="0">
                <a:latin typeface="Arial" charset="0"/>
              </a:rPr>
              <a:t>Since there is tradeoff in performance between the codes, the presented proposals offer slightly different compromises. </a:t>
            </a:r>
          </a:p>
          <a:p>
            <a:pPr marL="0" indent="0">
              <a:lnSpc>
                <a:spcPct val="120000"/>
              </a:lnSpc>
              <a:spcBef>
                <a:spcPts val="600"/>
              </a:spcBef>
              <a:buNone/>
            </a:pPr>
            <a:br>
              <a:rPr lang="pl-PL" sz="1600" dirty="0">
                <a:latin typeface="Arial" charset="0"/>
              </a:rPr>
            </a:br>
            <a:endParaRPr lang="pl-PL" sz="1600" dirty="0">
              <a:latin typeface="Arial" charset="0"/>
            </a:endParaRPr>
          </a:p>
        </p:txBody>
      </p:sp>
    </p:spTree>
    <p:extLst>
      <p:ext uri="{BB962C8B-B14F-4D97-AF65-F5344CB8AC3E}">
        <p14:creationId xmlns:p14="http://schemas.microsoft.com/office/powerpoint/2010/main" val="729019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24444" y="1533525"/>
            <a:ext cx="6847906" cy="4830316"/>
          </a:xfrm>
        </p:spPr>
        <p:txBody>
          <a:bodyPr>
            <a:normAutofit/>
          </a:bodyPr>
          <a:lstStyle/>
          <a:p>
            <a:pPr>
              <a:lnSpc>
                <a:spcPct val="120000"/>
              </a:lnSpc>
              <a:spcBef>
                <a:spcPts val="600"/>
              </a:spcBef>
            </a:pPr>
            <a:r>
              <a:rPr lang="pl-PL" sz="1800" dirty="0">
                <a:latin typeface="Arial" charset="0"/>
              </a:rPr>
              <a:t>We target fourteen PHR1 values, these select one of ten data rate with LDPC combinations with a four spare values for future expansion.</a:t>
            </a:r>
          </a:p>
          <a:p>
            <a:pPr>
              <a:lnSpc>
                <a:spcPct val="120000"/>
              </a:lnSpc>
              <a:spcBef>
                <a:spcPts val="600"/>
              </a:spcBef>
            </a:pPr>
            <a:r>
              <a:rPr lang="pl-PL" sz="1800" dirty="0">
                <a:latin typeface="Arial" charset="0"/>
              </a:rPr>
              <a:t>These are referenced by PHR1 Index 1 to 14, where index 1 is the one strengthened to suit 1.9Mbps with LDPC (and PHR2 with 2 repetitions) at 1% PER.</a:t>
            </a:r>
          </a:p>
          <a:p>
            <a:pPr>
              <a:lnSpc>
                <a:spcPct val="120000"/>
              </a:lnSpc>
              <a:spcBef>
                <a:spcPts val="600"/>
              </a:spcBef>
            </a:pPr>
            <a:r>
              <a:rPr lang="pl-PL" sz="1800" u="sng" dirty="0">
                <a:latin typeface="Arial" charset="0"/>
              </a:rPr>
              <a:t>An example </a:t>
            </a:r>
            <a:r>
              <a:rPr lang="pl-PL" sz="1800" dirty="0">
                <a:latin typeface="Arial" charset="0"/>
              </a:rPr>
              <a:t>mapping of the fourteen PHR1 Indexes to the data rate / LDPC combinations is shown (right).</a:t>
            </a:r>
          </a:p>
          <a:p>
            <a:pPr marL="0" indent="0">
              <a:lnSpc>
                <a:spcPct val="120000"/>
              </a:lnSpc>
              <a:spcBef>
                <a:spcPts val="600"/>
              </a:spcBef>
              <a:buNone/>
            </a:pPr>
            <a:br>
              <a:rPr lang="pl-PL" sz="1600" dirty="0">
                <a:latin typeface="Arial" charset="0"/>
              </a:rPr>
            </a:br>
            <a:endParaRPr lang="pl-PL" sz="1600" dirty="0">
              <a:solidFill>
                <a:srgbClr val="FF0000"/>
              </a:solidFill>
              <a:latin typeface="Arial" charset="0"/>
            </a:endParaRPr>
          </a:p>
        </p:txBody>
      </p:sp>
      <p:pic>
        <p:nvPicPr>
          <p:cNvPr id="2" name="Picture 1">
            <a:extLst>
              <a:ext uri="{FF2B5EF4-FFF2-40B4-BE49-F238E27FC236}">
                <a16:creationId xmlns:a16="http://schemas.microsoft.com/office/drawing/2014/main" id="{E5CECAAF-2F67-4C34-B921-DD1028080B9E}"/>
              </a:ext>
            </a:extLst>
          </p:cNvPr>
          <p:cNvPicPr>
            <a:picLocks noChangeAspect="1"/>
          </p:cNvPicPr>
          <p:nvPr/>
        </p:nvPicPr>
        <p:blipFill>
          <a:blip r:embed="rId3"/>
          <a:stretch>
            <a:fillRect/>
          </a:stretch>
        </p:blipFill>
        <p:spPr>
          <a:xfrm>
            <a:off x="7579065" y="1781745"/>
            <a:ext cx="3743325" cy="4333875"/>
          </a:xfrm>
          <a:prstGeom prst="rect">
            <a:avLst/>
          </a:prstGeom>
        </p:spPr>
      </p:pic>
    </p:spTree>
    <p:extLst>
      <p:ext uri="{BB962C8B-B14F-4D97-AF65-F5344CB8AC3E}">
        <p14:creationId xmlns:p14="http://schemas.microsoft.com/office/powerpoint/2010/main" val="33781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24444" y="1533525"/>
            <a:ext cx="10929940" cy="4830316"/>
          </a:xfrm>
        </p:spPr>
        <p:txBody>
          <a:bodyPr>
            <a:normAutofit/>
          </a:bodyPr>
          <a:lstStyle/>
          <a:p>
            <a:pPr marL="0" indent="0" rtl="0">
              <a:buNone/>
            </a:pPr>
            <a:r>
              <a:rPr lang="en-US" sz="1800" dirty="0"/>
              <a:t>Factors to consider with respect to variable Hamming Distances (HD):</a:t>
            </a:r>
            <a:endParaRPr lang="pl-PL" sz="1800" dirty="0"/>
          </a:p>
          <a:p>
            <a:pPr marL="0" indent="0" rtl="0">
              <a:buNone/>
            </a:pPr>
            <a:endParaRPr lang="en-US" sz="1800" dirty="0"/>
          </a:p>
          <a:p>
            <a:r>
              <a:rPr lang="en-US" sz="1800" dirty="0"/>
              <a:t>HD13 satisfies PHR2 criteria (at 50% data-rate) for code</a:t>
            </a:r>
            <a:r>
              <a:rPr lang="pl-PL" sz="1800" dirty="0"/>
              <a:t> index</a:t>
            </a:r>
            <a:r>
              <a:rPr lang="en-US" sz="1800" dirty="0"/>
              <a:t>-1 at PER=1%, but not at PER=0.1%. </a:t>
            </a:r>
            <a:br>
              <a:rPr lang="en-US" sz="1800" dirty="0"/>
            </a:br>
            <a:r>
              <a:rPr lang="en-US" sz="1800" dirty="0"/>
              <a:t>HD14 is needed to match the PHR2 performance at PER=0.1%.</a:t>
            </a:r>
          </a:p>
          <a:p>
            <a:r>
              <a:rPr lang="en-US" sz="1800" dirty="0"/>
              <a:t>HD8 is sufficient for 1.9Mbps CCK7 (even at PER=0.1%)</a:t>
            </a:r>
          </a:p>
          <a:p>
            <a:r>
              <a:rPr lang="en-US" sz="1800" dirty="0"/>
              <a:t>HD6 is sufficient for 7.8Mbps and faster rates.</a:t>
            </a:r>
          </a:p>
          <a:p>
            <a:r>
              <a:rPr lang="en-US" sz="1800" dirty="0"/>
              <a:t>Including more than 14 indexes is a bonus provided it does not degrade other metrics as these indexes would be free for future expansion (assuming we keep same PHR1 structure).	</a:t>
            </a:r>
          </a:p>
          <a:p>
            <a:r>
              <a:rPr lang="en-US" sz="1800" dirty="0"/>
              <a:t>How do we incorporate possibility of future expansion</a:t>
            </a:r>
          </a:p>
          <a:p>
            <a:pPr lvl="1"/>
            <a:r>
              <a:rPr lang="en-US" sz="1300" dirty="0"/>
              <a:t>PHR1 can have spare indexes to support future enhancements. Having a spare strong code/index for the future could be useful, e.g., to map to a future strongly coded data-mode or new PHR2 structure.</a:t>
            </a:r>
          </a:p>
          <a:p>
            <a:pPr lvl="1"/>
            <a:r>
              <a:rPr lang="en-US" sz="1300" dirty="0"/>
              <a:t>PHR2 can have version numbers and different mappings/lengths for future expansion.</a:t>
            </a:r>
            <a:endParaRPr lang="en-US" sz="800" dirty="0"/>
          </a:p>
          <a:p>
            <a:endParaRPr lang="en-US" sz="1800" dirty="0"/>
          </a:p>
          <a:p>
            <a:endParaRPr lang="en-US" sz="1800" dirty="0"/>
          </a:p>
        </p:txBody>
      </p:sp>
    </p:spTree>
    <p:extLst>
      <p:ext uri="{BB962C8B-B14F-4D97-AF65-F5344CB8AC3E}">
        <p14:creationId xmlns:p14="http://schemas.microsoft.com/office/powerpoint/2010/main" val="2495409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Proposal-1</a:t>
            </a:r>
            <a:endParaRPr lang="en-US" sz="3500" dirty="0">
              <a:latin typeface="Arial" charset="0"/>
            </a:endParaRPr>
          </a:p>
        </p:txBody>
      </p:sp>
      <p:sp>
        <p:nvSpPr>
          <p:cNvPr id="10243" name="Rectangle 1027"/>
          <p:cNvSpPr>
            <a:spLocks noGrp="1" noChangeArrowheads="1"/>
          </p:cNvSpPr>
          <p:nvPr>
            <p:ph type="body" idx="1"/>
          </p:nvPr>
        </p:nvSpPr>
        <p:spPr>
          <a:xfrm>
            <a:off x="397470" y="1334640"/>
            <a:ext cx="6276176" cy="5029201"/>
          </a:xfrm>
        </p:spPr>
        <p:txBody>
          <a:bodyPr>
            <a:normAutofit/>
          </a:bodyPr>
          <a:lstStyle/>
          <a:p>
            <a:pPr>
              <a:lnSpc>
                <a:spcPct val="120000"/>
              </a:lnSpc>
              <a:spcBef>
                <a:spcPts val="600"/>
              </a:spcBef>
            </a:pPr>
            <a:r>
              <a:rPr lang="en-US" sz="1800" dirty="0">
                <a:latin typeface="Arial" charset="0"/>
              </a:rPr>
              <a:t>The </a:t>
            </a:r>
            <a:r>
              <a:rPr lang="pl-PL" sz="1800" dirty="0">
                <a:latin typeface="Arial" charset="0"/>
              </a:rPr>
              <a:t>set consists </a:t>
            </a:r>
            <a:r>
              <a:rPr lang="en-US" sz="1800" dirty="0">
                <a:latin typeface="Arial" charset="0"/>
              </a:rPr>
              <a:t>of </a:t>
            </a:r>
            <a:r>
              <a:rPr lang="pl-PL" sz="1800" dirty="0">
                <a:latin typeface="Arial" charset="0"/>
              </a:rPr>
              <a:t>15 </a:t>
            </a:r>
            <a:r>
              <a:rPr lang="en-US" sz="1800" dirty="0">
                <a:latin typeface="Arial" charset="0"/>
              </a:rPr>
              <a:t>codes</a:t>
            </a:r>
            <a:r>
              <a:rPr lang="pl-PL" sz="1800" dirty="0">
                <a:latin typeface="Arial" charset="0"/>
              </a:rPr>
              <a:t>:</a:t>
            </a:r>
            <a:r>
              <a:rPr lang="en-US" sz="1800" dirty="0">
                <a:latin typeface="Arial" charset="0"/>
              </a:rPr>
              <a:t> HD=14 for code</a:t>
            </a:r>
            <a:r>
              <a:rPr lang="pl-PL" sz="1800" dirty="0">
                <a:latin typeface="Arial" charset="0"/>
              </a:rPr>
              <a:t> index</a:t>
            </a:r>
            <a:r>
              <a:rPr lang="en-US" sz="1800" dirty="0">
                <a:latin typeface="Arial" charset="0"/>
              </a:rPr>
              <a:t>-1, HD=12 for code</a:t>
            </a:r>
            <a:r>
              <a:rPr lang="pl-PL" sz="1800" dirty="0">
                <a:latin typeface="Arial" charset="0"/>
              </a:rPr>
              <a:t> index</a:t>
            </a:r>
            <a:r>
              <a:rPr lang="en-US" sz="1800" dirty="0">
                <a:latin typeface="Arial" charset="0"/>
              </a:rPr>
              <a:t>-2, HD=8 for code</a:t>
            </a:r>
            <a:r>
              <a:rPr lang="pl-PL" sz="1800" dirty="0">
                <a:latin typeface="Arial" charset="0"/>
              </a:rPr>
              <a:t> indexes</a:t>
            </a:r>
            <a:r>
              <a:rPr lang="en-US" sz="1800" dirty="0">
                <a:latin typeface="Arial" charset="0"/>
              </a:rPr>
              <a:t> </a:t>
            </a:r>
            <a:br>
              <a:rPr lang="pl-PL" sz="1800" dirty="0">
                <a:latin typeface="Arial" charset="0"/>
              </a:rPr>
            </a:br>
            <a:r>
              <a:rPr lang="en-US" sz="1800" dirty="0">
                <a:latin typeface="Arial" charset="0"/>
              </a:rPr>
              <a:t>3-</a:t>
            </a:r>
            <a:r>
              <a:rPr lang="pl-PL" sz="1800" dirty="0">
                <a:latin typeface="Arial" charset="0"/>
              </a:rPr>
              <a:t>5</a:t>
            </a:r>
            <a:r>
              <a:rPr lang="en-US" sz="1800" dirty="0">
                <a:latin typeface="Arial" charset="0"/>
              </a:rPr>
              <a:t> and for the remaining code</a:t>
            </a:r>
            <a:r>
              <a:rPr lang="pl-PL" sz="1800" dirty="0">
                <a:latin typeface="Arial" charset="0"/>
              </a:rPr>
              <a:t>s</a:t>
            </a:r>
            <a:r>
              <a:rPr lang="en-US" sz="1800" dirty="0">
                <a:latin typeface="Arial" charset="0"/>
              </a:rPr>
              <a:t> HD is 6</a:t>
            </a:r>
            <a:r>
              <a:rPr lang="pl-PL" sz="1800" dirty="0">
                <a:latin typeface="Arial" charset="0"/>
              </a:rPr>
              <a:t>-8</a:t>
            </a:r>
            <a:r>
              <a:rPr lang="en-US" sz="1800" dirty="0">
                <a:latin typeface="Arial" charset="0"/>
              </a:rPr>
              <a:t>.</a:t>
            </a:r>
            <a:endParaRPr lang="pl-PL" sz="1800" dirty="0">
              <a:latin typeface="Arial" charset="0"/>
            </a:endParaRPr>
          </a:p>
          <a:p>
            <a:pPr>
              <a:lnSpc>
                <a:spcPct val="120000"/>
              </a:lnSpc>
              <a:spcBef>
                <a:spcPts val="600"/>
              </a:spcBef>
            </a:pPr>
            <a:r>
              <a:rPr lang="pl-PL" sz="1800" dirty="0">
                <a:latin typeface="Arial" charset="0"/>
              </a:rPr>
              <a:t>This gives a </a:t>
            </a:r>
            <a:r>
              <a:rPr lang="en-US" sz="1800" dirty="0">
                <a:latin typeface="Arial" charset="0"/>
              </a:rPr>
              <a:t>performance</a:t>
            </a:r>
            <a:r>
              <a:rPr lang="pl-PL" sz="1800" dirty="0">
                <a:latin typeface="Arial" charset="0"/>
              </a:rPr>
              <a:t> of</a:t>
            </a:r>
            <a:r>
              <a:rPr lang="en-US" sz="1800" dirty="0">
                <a:latin typeface="Arial" charset="0"/>
              </a:rPr>
              <a:t> -1.</a:t>
            </a:r>
            <a:r>
              <a:rPr lang="pl-PL" sz="1800" dirty="0">
                <a:latin typeface="Arial" charset="0"/>
              </a:rPr>
              <a:t>9</a:t>
            </a:r>
            <a:r>
              <a:rPr lang="en-US" sz="1800" dirty="0">
                <a:latin typeface="Arial" charset="0"/>
              </a:rPr>
              <a:t>dB for </a:t>
            </a:r>
            <a:r>
              <a:rPr lang="pl-PL" sz="1800" dirty="0">
                <a:latin typeface="Arial" charset="0"/>
              </a:rPr>
              <a:t>for </a:t>
            </a:r>
            <a:r>
              <a:rPr lang="en-US" sz="1800" dirty="0">
                <a:latin typeface="Arial" charset="0"/>
              </a:rPr>
              <a:t>code</a:t>
            </a:r>
            <a:r>
              <a:rPr lang="pl-PL" sz="1800" dirty="0">
                <a:latin typeface="Arial" charset="0"/>
              </a:rPr>
              <a:t> index-1, -1.3dB for code index-2, 0.7dB for code indexes 3-5, 1.5-1.8dB for codes 6-15 (all at 1% </a:t>
            </a:r>
            <a:r>
              <a:rPr lang="en-US" sz="1800" dirty="0">
                <a:latin typeface="Arial" charset="0"/>
              </a:rPr>
              <a:t>PER</a:t>
            </a:r>
            <a:r>
              <a:rPr lang="pl-PL" sz="1800" dirty="0">
                <a:latin typeface="Arial" charset="0"/>
              </a:rPr>
              <a:t>). </a:t>
            </a:r>
          </a:p>
          <a:p>
            <a:pPr>
              <a:lnSpc>
                <a:spcPct val="120000"/>
              </a:lnSpc>
              <a:spcBef>
                <a:spcPts val="600"/>
              </a:spcBef>
            </a:pPr>
            <a:r>
              <a:rPr lang="pl-PL" sz="1800" dirty="0">
                <a:latin typeface="Arial" charset="0"/>
              </a:rPr>
              <a:t>Code index-2 and code index-4 could be reserved for the future. Code index-3 could be used for 1.9Mbps with CCK7.</a:t>
            </a:r>
          </a:p>
          <a:p>
            <a:pPr>
              <a:lnSpc>
                <a:spcPct val="120000"/>
              </a:lnSpc>
              <a:spcBef>
                <a:spcPts val="600"/>
              </a:spcBef>
            </a:pPr>
            <a:r>
              <a:rPr lang="pl-PL" sz="1800" dirty="0">
                <a:latin typeface="Arial" charset="0"/>
              </a:rPr>
              <a:t>Code indexes 6-14 could be used for 7.8Mbps and faster modes (since they are 6dBs weaker than 1.9Mbps).</a:t>
            </a:r>
          </a:p>
          <a:p>
            <a:pPr>
              <a:lnSpc>
                <a:spcPct val="120000"/>
              </a:lnSpc>
              <a:spcBef>
                <a:spcPts val="600"/>
              </a:spcBef>
            </a:pPr>
            <a:r>
              <a:rPr lang="pl-PL" sz="1800" dirty="0">
                <a:latin typeface="Arial" charset="0"/>
              </a:rPr>
              <a:t>Performance requirements are satisfied with a wide margin.</a:t>
            </a:r>
          </a:p>
        </p:txBody>
      </p:sp>
      <p:pic>
        <p:nvPicPr>
          <p:cNvPr id="4" name="Picture 3">
            <a:extLst>
              <a:ext uri="{FF2B5EF4-FFF2-40B4-BE49-F238E27FC236}">
                <a16:creationId xmlns:a16="http://schemas.microsoft.com/office/drawing/2014/main" id="{C5B7D5DE-DD34-42A3-8AAD-68A02E0D57E7}"/>
              </a:ext>
            </a:extLst>
          </p:cNvPr>
          <p:cNvPicPr>
            <a:picLocks noChangeAspect="1"/>
          </p:cNvPicPr>
          <p:nvPr/>
        </p:nvPicPr>
        <p:blipFill>
          <a:blip r:embed="rId3"/>
          <a:stretch>
            <a:fillRect/>
          </a:stretch>
        </p:blipFill>
        <p:spPr>
          <a:xfrm>
            <a:off x="6769510" y="1285800"/>
            <a:ext cx="4778451" cy="4887829"/>
          </a:xfrm>
          <a:prstGeom prst="rect">
            <a:avLst/>
          </a:prstGeom>
        </p:spPr>
      </p:pic>
    </p:spTree>
    <p:extLst>
      <p:ext uri="{BB962C8B-B14F-4D97-AF65-F5344CB8AC3E}">
        <p14:creationId xmlns:p14="http://schemas.microsoft.com/office/powerpoint/2010/main" val="213425964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5022FA2F-9E00-4CA6-899B-29AFF3D2BE72}">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2564</Words>
  <Application>Microsoft Office PowerPoint</Application>
  <PresentationFormat>Custom</PresentationFormat>
  <Paragraphs>186</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Arial-BoldMT</vt:lpstr>
      <vt:lpstr>Arial</vt:lpstr>
      <vt:lpstr>Times New Roman</vt:lpstr>
      <vt:lpstr>Default Design</vt:lpstr>
      <vt:lpstr>PowerPoint Presentation</vt:lpstr>
      <vt:lpstr>Introduction</vt:lpstr>
      <vt:lpstr>A two-stage approach to PHR for dynamic data rates:</vt:lpstr>
      <vt:lpstr>PHR1: short, efficient &amp; robust selection of rate/code</vt:lpstr>
      <vt:lpstr>PHR1 variable distance mapping</vt:lpstr>
      <vt:lpstr>PHR1 variable distance mapping</vt:lpstr>
      <vt:lpstr>PHR1 variable distance mapping</vt:lpstr>
      <vt:lpstr>PHR1 variable distance mapping</vt:lpstr>
      <vt:lpstr>PHR1 variable distance mapping: Proposal-1</vt:lpstr>
      <vt:lpstr>PHR1 variable distance mapping: Proposal-2</vt:lpstr>
      <vt:lpstr>PHR1 variable distance mapping: Proposal-3</vt:lpstr>
      <vt:lpstr>PHR1 variable distance mapping: Proposal-4</vt:lpstr>
      <vt:lpstr>PHR1 variable distance mapping: Proposal-5</vt:lpstr>
      <vt:lpstr>PHR1 variable distance mapping: conclusion</vt:lpstr>
      <vt:lpstr>PHR2 rate consistent with PSDU modulation</vt:lpstr>
      <vt:lpstr>PHR2 content</vt:lpstr>
      <vt:lpstr>How to incorporate into 802.15.4z</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22</cp:revision>
  <cp:lastPrinted>2015-07-14T16:02:16Z</cp:lastPrinted>
  <dcterms:created xsi:type="dcterms:W3CDTF">2009-07-12T16:25:16Z</dcterms:created>
  <dcterms:modified xsi:type="dcterms:W3CDTF">2023-02-02T13:21:32Z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5c9d09ed-483c-4fa0-995d-362e8fa8435d</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