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1"/>
  </p:notesMasterIdLst>
  <p:handoutMasterIdLst>
    <p:handoutMasterId r:id="rId22"/>
  </p:handoutMasterIdLst>
  <p:sldIdLst>
    <p:sldId id="359" r:id="rId2"/>
    <p:sldId id="361" r:id="rId3"/>
    <p:sldId id="369" r:id="rId4"/>
    <p:sldId id="376" r:id="rId5"/>
    <p:sldId id="363" r:id="rId6"/>
    <p:sldId id="380" r:id="rId7"/>
    <p:sldId id="364" r:id="rId8"/>
    <p:sldId id="378" r:id="rId9"/>
    <p:sldId id="377" r:id="rId10"/>
    <p:sldId id="372" r:id="rId11"/>
    <p:sldId id="373" r:id="rId12"/>
    <p:sldId id="256" r:id="rId13"/>
    <p:sldId id="257" r:id="rId14"/>
    <p:sldId id="267" r:id="rId15"/>
    <p:sldId id="265" r:id="rId16"/>
    <p:sldId id="266" r:id="rId17"/>
    <p:sldId id="283" r:id="rId18"/>
    <p:sldId id="284" r:id="rId19"/>
    <p:sldId id="285" r:id="rId20"/>
  </p:sldIdLst>
  <p:sldSz cx="9144000" cy="6858000" type="screen4x3"/>
  <p:notesSz cx="6858000" cy="9144000"/>
  <p:defaultTextStyle>
    <a:defPPr>
      <a:defRPr lang="en-US"/>
    </a:defPPr>
    <a:lvl1pPr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1pPr>
    <a:lvl2pPr marL="4572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2pPr>
    <a:lvl3pPr marL="9144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3pPr>
    <a:lvl4pPr marL="13716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4pPr>
    <a:lvl5pPr marL="18288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sz="3200"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sz="3200"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sz="3200"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sz="3200" kern="1200">
        <a:solidFill>
          <a:schemeClr val="tx1"/>
        </a:solidFill>
        <a:latin typeface="Times New Roman" pitchFamily="18"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55" autoAdjust="0"/>
    <p:restoredTop sz="94676" autoAdjust="0"/>
  </p:normalViewPr>
  <p:slideViewPr>
    <p:cSldViewPr>
      <p:cViewPr varScale="1">
        <p:scale>
          <a:sx n="60" d="100"/>
          <a:sy n="60" d="100"/>
        </p:scale>
        <p:origin x="107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46" d="100"/>
          <a:sy n="46" d="100"/>
        </p:scale>
        <p:origin x="1796" y="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05200" y="171450"/>
            <a:ext cx="26654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20750">
              <a:defRPr sz="1400" b="1">
                <a:latin typeface="Times New Roman" pitchFamily="18" charset="0"/>
                <a:ea typeface="+mn-ea"/>
              </a:defRPr>
            </a:lvl1pPr>
          </a:lstStyle>
          <a:p>
            <a:pPr>
              <a:defRPr/>
            </a:pPr>
            <a:r>
              <a:rPr lang="en-US"/>
              <a:t>doc.: IEEE 802.15-01/468r0</a:t>
            </a:r>
          </a:p>
        </p:txBody>
      </p:sp>
      <p:sp>
        <p:nvSpPr>
          <p:cNvPr id="3075" name="Rectangle 3"/>
          <p:cNvSpPr>
            <a:spLocks noGrp="1" noChangeArrowheads="1"/>
          </p:cNvSpPr>
          <p:nvPr>
            <p:ph type="dt" sz="quarter" idx="1"/>
          </p:nvPr>
        </p:nvSpPr>
        <p:spPr bwMode="auto">
          <a:xfrm>
            <a:off x="687388" y="171450"/>
            <a:ext cx="2284412"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20750">
              <a:defRPr sz="1400" b="1">
                <a:latin typeface="Times New Roman" pitchFamily="18" charset="0"/>
                <a:ea typeface="+mn-ea"/>
              </a:defRPr>
            </a:lvl1pPr>
          </a:lstStyle>
          <a:p>
            <a:pPr>
              <a:defRPr/>
            </a:pPr>
            <a:r>
              <a:rPr lang="en-US"/>
              <a:t>November 2001</a:t>
            </a:r>
          </a:p>
        </p:txBody>
      </p:sp>
      <p:sp>
        <p:nvSpPr>
          <p:cNvPr id="3076" name="Rectangle 4"/>
          <p:cNvSpPr>
            <a:spLocks noGrp="1" noChangeArrowheads="1"/>
          </p:cNvSpPr>
          <p:nvPr>
            <p:ph type="ftr" sz="quarter" idx="2"/>
          </p:nvPr>
        </p:nvSpPr>
        <p:spPr bwMode="auto">
          <a:xfrm>
            <a:off x="4114800" y="8850313"/>
            <a:ext cx="2133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20750">
              <a:defRPr sz="1000">
                <a:latin typeface="Times New Roman" pitchFamily="18" charset="0"/>
                <a:ea typeface="+mn-ea"/>
              </a:defRPr>
            </a:lvl1pPr>
          </a:lstStyle>
          <a:p>
            <a:pPr>
              <a:defRPr/>
            </a:pPr>
            <a:r>
              <a:rPr lang="en-US"/>
              <a:t>Robert F. Heile</a:t>
            </a:r>
          </a:p>
        </p:txBody>
      </p:sp>
      <p:sp>
        <p:nvSpPr>
          <p:cNvPr id="3077" name="Rectangle 5"/>
          <p:cNvSpPr>
            <a:spLocks noGrp="1" noChangeArrowheads="1"/>
          </p:cNvSpPr>
          <p:nvPr>
            <p:ph type="sldNum" sz="quarter" idx="3"/>
          </p:nvPr>
        </p:nvSpPr>
        <p:spPr bwMode="auto">
          <a:xfrm>
            <a:off x="2667000" y="8850313"/>
            <a:ext cx="1371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20750">
              <a:defRPr sz="1000"/>
            </a:lvl1pPr>
          </a:lstStyle>
          <a:p>
            <a:pPr>
              <a:defRPr/>
            </a:pPr>
            <a:r>
              <a:rPr lang="en-US"/>
              <a:t>Page </a:t>
            </a:r>
            <a:fld id="{D5CB87EC-05DA-49A1-AD33-2683CE92549F}" type="slidenum">
              <a:rPr lang="en-US"/>
              <a:pPr>
                <a:defRPr/>
              </a:pPr>
              <a:t>‹#›</a:t>
            </a:fld>
            <a:endParaRPr lang="en-US"/>
          </a:p>
        </p:txBody>
      </p:sp>
      <p:sp>
        <p:nvSpPr>
          <p:cNvPr id="13318" name="Line 6"/>
          <p:cNvSpPr>
            <a:spLocks noChangeShapeType="1"/>
          </p:cNvSpPr>
          <p:nvPr/>
        </p:nvSpPr>
        <p:spPr bwMode="auto">
          <a:xfrm>
            <a:off x="685800" y="38100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19" name="Rectangle 7"/>
          <p:cNvSpPr>
            <a:spLocks noChangeArrowheads="1"/>
          </p:cNvSpPr>
          <p:nvPr/>
        </p:nvSpPr>
        <p:spPr bwMode="auto">
          <a:xfrm>
            <a:off x="685800" y="8850313"/>
            <a:ext cx="703263"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20750">
              <a:defRPr/>
            </a:pPr>
            <a:r>
              <a:rPr lang="en-US" sz="1200">
                <a:latin typeface="Times New Roman" charset="0"/>
                <a:ea typeface="ＭＳ Ｐゴシック" charset="0"/>
              </a:rPr>
              <a:t>Submission</a:t>
            </a:r>
          </a:p>
        </p:txBody>
      </p:sp>
      <p:sp>
        <p:nvSpPr>
          <p:cNvPr id="13320" name="Line 8"/>
          <p:cNvSpPr>
            <a:spLocks noChangeShapeType="1"/>
          </p:cNvSpPr>
          <p:nvPr/>
        </p:nvSpPr>
        <p:spPr bwMode="auto">
          <a:xfrm>
            <a:off x="685800" y="8839200"/>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Tree>
    <p:extLst>
      <p:ext uri="{BB962C8B-B14F-4D97-AF65-F5344CB8AC3E}">
        <p14:creationId xmlns:p14="http://schemas.microsoft.com/office/powerpoint/2010/main" val="4292379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3" name="Line 9"/>
          <p:cNvSpPr>
            <a:spLocks noChangeShapeType="1"/>
          </p:cNvSpPr>
          <p:nvPr/>
        </p:nvSpPr>
        <p:spPr bwMode="auto">
          <a:xfrm>
            <a:off x="715963" y="8851900"/>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1274" name="Line 10"/>
          <p:cNvSpPr>
            <a:spLocks noChangeShapeType="1"/>
          </p:cNvSpPr>
          <p:nvPr/>
        </p:nvSpPr>
        <p:spPr bwMode="auto">
          <a:xfrm>
            <a:off x="641350" y="292100"/>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2" name="Slide Image Placeholder 1">
            <a:extLst>
              <a:ext uri="{FF2B5EF4-FFF2-40B4-BE49-F238E27FC236}">
                <a16:creationId xmlns:a16="http://schemas.microsoft.com/office/drawing/2014/main" id="{0AEED6CC-816A-E548-A8CE-9121A88906AA}"/>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4266282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12</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15</a:t>
            </a:fld>
            <a:endParaRPr lang="en-US"/>
          </a:p>
        </p:txBody>
      </p:sp>
    </p:spTree>
    <p:extLst>
      <p:ext uri="{BB962C8B-B14F-4D97-AF65-F5344CB8AC3E}">
        <p14:creationId xmlns:p14="http://schemas.microsoft.com/office/powerpoint/2010/main" val="3029746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16</a:t>
            </a:fld>
            <a:endParaRPr lang="en-US"/>
          </a:p>
        </p:txBody>
      </p:sp>
    </p:spTree>
    <p:extLst>
      <p:ext uri="{BB962C8B-B14F-4D97-AF65-F5344CB8AC3E}">
        <p14:creationId xmlns:p14="http://schemas.microsoft.com/office/powerpoint/2010/main" val="2297509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r>
              <a:rPr lang="en-CA" dirty="0"/>
              <a:t>doc.: IEEE 802.15-21-0181r0</a:t>
            </a:r>
          </a:p>
        </p:txBody>
      </p:sp>
      <p:sp>
        <p:nvSpPr>
          <p:cNvPr id="5" name="Date Placeholder 4"/>
          <p:cNvSpPr>
            <a:spLocks noGrp="1"/>
          </p:cNvSpPr>
          <p:nvPr>
            <p:ph type="dt" idx="11"/>
          </p:nvPr>
        </p:nvSpPr>
        <p:spPr/>
        <p:txBody>
          <a:bodyPr/>
          <a:lstStyle/>
          <a:p>
            <a:r>
              <a:rPr lang="en-US"/>
              <a:t>October 2020</a:t>
            </a:r>
            <a:endParaRPr lang="en-CA"/>
          </a:p>
        </p:txBody>
      </p:sp>
      <p:sp>
        <p:nvSpPr>
          <p:cNvPr id="6" name="Footer Placeholder 5"/>
          <p:cNvSpPr>
            <a:spLocks noGrp="1"/>
          </p:cNvSpPr>
          <p:nvPr>
            <p:ph type="ftr" sz="quarter" idx="12"/>
          </p:nvPr>
        </p:nvSpPr>
        <p:spPr>
          <a:xfrm>
            <a:off x="3769832" y="8985250"/>
            <a:ext cx="2511906" cy="184666"/>
          </a:xfrm>
        </p:spPr>
        <p:txBody>
          <a:bodyPr/>
          <a:lstStyle/>
          <a:p>
            <a:pPr lvl="4"/>
            <a:r>
              <a:rPr lang="en-CA" dirty="0"/>
              <a:t>Pat Kinney (Kinney Consulting))</a:t>
            </a:r>
          </a:p>
        </p:txBody>
      </p:sp>
      <p:sp>
        <p:nvSpPr>
          <p:cNvPr id="7" name="Slide Number Placeholder 6"/>
          <p:cNvSpPr>
            <a:spLocks noGrp="1"/>
          </p:cNvSpPr>
          <p:nvPr>
            <p:ph type="sldNum" sz="quarter" idx="13"/>
          </p:nvPr>
        </p:nvSpPr>
        <p:spPr/>
        <p:txBody>
          <a:bodyPr/>
          <a:lstStyle/>
          <a:p>
            <a:r>
              <a:rPr lang="en-CA"/>
              <a:t>Page </a:t>
            </a:r>
            <a:fld id="{90457F90-05FA-43B5-BE98-57963B7D9E4D}" type="slidenum">
              <a:rPr lang="en-CA" smtClean="0"/>
              <a:pPr/>
              <a:t>17</a:t>
            </a:fld>
            <a:endParaRPr lang="en-CA"/>
          </a:p>
        </p:txBody>
      </p:sp>
    </p:spTree>
    <p:extLst>
      <p:ext uri="{BB962C8B-B14F-4D97-AF65-F5344CB8AC3E}">
        <p14:creationId xmlns:p14="http://schemas.microsoft.com/office/powerpoint/2010/main" val="2278207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18</a:t>
            </a:fld>
            <a:endParaRPr lang="en-US"/>
          </a:p>
        </p:txBody>
      </p:sp>
    </p:spTree>
    <p:extLst>
      <p:ext uri="{BB962C8B-B14F-4D97-AF65-F5344CB8AC3E}">
        <p14:creationId xmlns:p14="http://schemas.microsoft.com/office/powerpoint/2010/main" val="4264581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19</a:t>
            </a:fld>
            <a:endParaRPr lang="en-US"/>
          </a:p>
        </p:txBody>
      </p:sp>
    </p:spTree>
    <p:extLst>
      <p:ext uri="{BB962C8B-B14F-4D97-AF65-F5344CB8AC3E}">
        <p14:creationId xmlns:p14="http://schemas.microsoft.com/office/powerpoint/2010/main" val="2835242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269BD7D-1DCB-4C55-B36B-7043228FA0F3}" type="slidenum">
              <a:rPr lang="en-US"/>
              <a:pPr>
                <a:defRPr/>
              </a:pPr>
              <a:t>‹#›</a:t>
            </a:fld>
            <a:endParaRPr lang="en-US"/>
          </a:p>
        </p:txBody>
      </p:sp>
      <p:sp>
        <p:nvSpPr>
          <p:cNvPr id="7" name="TextBox 6">
            <a:extLst>
              <a:ext uri="{FF2B5EF4-FFF2-40B4-BE49-F238E27FC236}">
                <a16:creationId xmlns:a16="http://schemas.microsoft.com/office/drawing/2014/main" id="{D9278CFC-6982-294A-ABFA-64C1A0D13BCF}"/>
              </a:ext>
            </a:extLst>
          </p:cNvPr>
          <p:cNvSpPr txBox="1"/>
          <p:nvPr userDrawn="1"/>
        </p:nvSpPr>
        <p:spPr>
          <a:xfrm>
            <a:off x="8325853" y="519764"/>
            <a:ext cx="184731" cy="584775"/>
          </a:xfrm>
          <a:prstGeom prst="rect">
            <a:avLst/>
          </a:prstGeom>
          <a:noFill/>
        </p:spPr>
        <p:txBody>
          <a:bodyPr wrap="none" rtlCol="0">
            <a:spAutoFit/>
          </a:bodyPr>
          <a:lstStyle/>
          <a:p>
            <a:endParaRPr lang="en-US" dirty="0"/>
          </a:p>
        </p:txBody>
      </p:sp>
      <p:sp>
        <p:nvSpPr>
          <p:cNvPr id="8" name="TextBox 7">
            <a:extLst>
              <a:ext uri="{FF2B5EF4-FFF2-40B4-BE49-F238E27FC236}">
                <a16:creationId xmlns:a16="http://schemas.microsoft.com/office/drawing/2014/main" id="{4D2E936D-6A11-C44F-942B-2DED49317366}"/>
              </a:ext>
            </a:extLst>
          </p:cNvPr>
          <p:cNvSpPr txBox="1"/>
          <p:nvPr userDrawn="1"/>
        </p:nvSpPr>
        <p:spPr>
          <a:xfrm>
            <a:off x="7940842" y="519764"/>
            <a:ext cx="184731" cy="584775"/>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id="{099E0B8D-1721-C14A-8963-980C6B4ACC25}"/>
              </a:ext>
            </a:extLst>
          </p:cNvPr>
          <p:cNvSpPr txBox="1"/>
          <p:nvPr userDrawn="1"/>
        </p:nvSpPr>
        <p:spPr>
          <a:xfrm>
            <a:off x="7257448" y="481263"/>
            <a:ext cx="184731" cy="58477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730410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C251FCF5-DCE1-4BE7-BAC9-5817EB43EA6A}" type="slidenum">
              <a:rPr lang="en-US"/>
              <a:pPr>
                <a:defRPr/>
              </a:pPr>
              <a:t>‹#›</a:t>
            </a:fld>
            <a:endParaRPr lang="en-US"/>
          </a:p>
        </p:txBody>
      </p:sp>
      <p:sp>
        <p:nvSpPr>
          <p:cNvPr id="8" name="Rectangle 5">
            <a:extLst>
              <a:ext uri="{FF2B5EF4-FFF2-40B4-BE49-F238E27FC236}">
                <a16:creationId xmlns:a16="http://schemas.microsoft.com/office/drawing/2014/main" id="{12AC5FFF-9316-BA20-E3B3-38A4872F4735}"/>
              </a:ext>
            </a:extLst>
          </p:cNvPr>
          <p:cNvSpPr>
            <a:spLocks noGrp="1" noChangeArrowheads="1"/>
          </p:cNvSpPr>
          <p:nvPr>
            <p:ph type="ftr" sz="quarter" idx="11"/>
          </p:nvPr>
        </p:nvSpPr>
        <p:spPr>
          <a:xfrm>
            <a:off x="5486400" y="6475413"/>
            <a:ext cx="3124200" cy="184666"/>
          </a:xfrm>
          <a:prstGeom prst="rect">
            <a:avLst/>
          </a:prstGeom>
          <a:ln/>
        </p:spPr>
        <p:txBody>
          <a:bodyPr/>
          <a:lstStyle>
            <a:lvl1pPr>
              <a:defRPr/>
            </a:lvl1pPr>
          </a:lstStyle>
          <a:p>
            <a:pPr>
              <a:defRPr/>
            </a:pPr>
            <a:r>
              <a:rPr lang="en-US" dirty="0"/>
              <a:t>Clint Powell, Meta Platforms</a:t>
            </a:r>
          </a:p>
        </p:txBody>
      </p:sp>
    </p:spTree>
    <p:extLst>
      <p:ext uri="{BB962C8B-B14F-4D97-AF65-F5344CB8AC3E}">
        <p14:creationId xmlns:p14="http://schemas.microsoft.com/office/powerpoint/2010/main" val="3731129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a:xfrm>
            <a:off x="4342399" y="6475413"/>
            <a:ext cx="535403" cy="184666"/>
          </a:xfrm>
        </p:spPr>
        <p:txBody>
          <a:bodyPr/>
          <a:lstStyle>
            <a:lvl1pPr>
              <a:defRPr/>
            </a:lvl1pPr>
          </a:lstStyle>
          <a:p>
            <a:r>
              <a:rPr lang="en-GB" dirty="0"/>
              <a:t>Slide </a:t>
            </a:r>
            <a:fld id="{440F5867-744E-4AA6-B0ED-4C44D2DFBB7B}" type="slidenum">
              <a:rPr lang="en-GB"/>
              <a:pPr/>
              <a:t>‹#›</a:t>
            </a:fld>
            <a:endParaRPr lang="en-GB" dirty="0"/>
          </a:p>
        </p:txBody>
      </p:sp>
    </p:spTree>
    <p:extLst>
      <p:ext uri="{BB962C8B-B14F-4D97-AF65-F5344CB8AC3E}">
        <p14:creationId xmlns:p14="http://schemas.microsoft.com/office/powerpoint/2010/main" val="1643639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a:xfrm>
            <a:off x="696913" y="333375"/>
            <a:ext cx="1874823" cy="273050"/>
          </a:xfrm>
          <a:prstGeom prst="rect">
            <a:avLst/>
          </a:prstGeom>
        </p:spPr>
        <p:txBody>
          <a:bodyPr/>
          <a:lstStyle>
            <a:lvl1pPr>
              <a:defRPr/>
            </a:lvl1pPr>
          </a:lstStyle>
          <a:p>
            <a:r>
              <a:rPr lang="en-US"/>
              <a:t>November 2020</a:t>
            </a:r>
            <a:endParaRPr lang="en-GB"/>
          </a:p>
        </p:txBody>
      </p:sp>
      <p:sp>
        <p:nvSpPr>
          <p:cNvPr id="4" name="Slide Number Placeholder 3"/>
          <p:cNvSpPr>
            <a:spLocks noGrp="1"/>
          </p:cNvSpPr>
          <p:nvPr>
            <p:ph type="sldNum" idx="12"/>
          </p:nvPr>
        </p:nvSpPr>
        <p:spPr>
          <a:xfrm>
            <a:off x="4342399" y="6475413"/>
            <a:ext cx="535403" cy="184666"/>
          </a:xfrm>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364846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a:xfrm>
            <a:off x="696913" y="333375"/>
            <a:ext cx="1874823" cy="273050"/>
          </a:xfrm>
          <a:prstGeom prst="rect">
            <a:avLst/>
          </a:prstGeom>
        </p:spPr>
        <p:txBody>
          <a:bodyPr/>
          <a:lstStyle>
            <a:lvl1pPr>
              <a:defRPr/>
            </a:lvl1pPr>
          </a:lstStyle>
          <a:p>
            <a:r>
              <a:rPr lang="en-US"/>
              <a:t>November 2020</a:t>
            </a:r>
            <a:endParaRPr lang="en-GB"/>
          </a:p>
        </p:txBody>
      </p:sp>
      <p:sp>
        <p:nvSpPr>
          <p:cNvPr id="5" name="Slide Number Placeholder 4"/>
          <p:cNvSpPr>
            <a:spLocks noGrp="1"/>
          </p:cNvSpPr>
          <p:nvPr>
            <p:ph type="sldNum" idx="12"/>
          </p:nvPr>
        </p:nvSpPr>
        <p:spPr>
          <a:xfrm>
            <a:off x="4342399" y="6475413"/>
            <a:ext cx="535403" cy="184666"/>
          </a:xfrm>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3807291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sz="1200"/>
            </a:lvl1pPr>
          </a:lstStyle>
          <a:p>
            <a:pPr>
              <a:defRPr/>
            </a:pPr>
            <a:r>
              <a:rPr lang="en-US"/>
              <a:t>Slide </a:t>
            </a:r>
            <a:fld id="{B0E774AB-328E-4169-BDA4-F9A4CFC1ECF4}" type="slidenum">
              <a:rPr lang="en-US"/>
              <a:pPr>
                <a:defRPr/>
              </a:pPr>
              <a:t>‹#›</a:t>
            </a:fld>
            <a:endParaRPr lang="en-US"/>
          </a:p>
        </p:txBody>
      </p:sp>
      <p:sp>
        <p:nvSpPr>
          <p:cNvPr id="1031" name="Rectangle 7"/>
          <p:cNvSpPr>
            <a:spLocks noChangeArrowheads="1"/>
          </p:cNvSpPr>
          <p:nvPr userDrawn="1"/>
        </p:nvSpPr>
        <p:spPr bwMode="auto">
          <a:xfrm>
            <a:off x="4267200" y="393700"/>
            <a:ext cx="41910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b">
            <a:spAutoFit/>
          </a:bodyPr>
          <a:lstStyle/>
          <a:p>
            <a:pPr lvl="4" algn="r">
              <a:defRPr/>
            </a:pPr>
            <a:r>
              <a:rPr lang="en-US" sz="1400" b="1" dirty="0">
                <a:latin typeface="Times New Roman" charset="0"/>
                <a:ea typeface="ＭＳ Ｐゴシック" charset="0"/>
              </a:rPr>
              <a:t>doc.: IEEE 802.15-22-0636-01</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Times New Roman" charset="0"/>
              <a:ea typeface="ＭＳ Ｐゴシック" charset="0"/>
            </a:endParaRPr>
          </a:p>
        </p:txBody>
      </p:sp>
      <p:sp>
        <p:nvSpPr>
          <p:cNvPr id="1033" name="Rectangle 9"/>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defRPr/>
            </a:pPr>
            <a:r>
              <a:rPr lang="en-US" sz="1200" dirty="0">
                <a:latin typeface="Times New Roman" charset="0"/>
                <a:ea typeface="ＭＳ Ｐゴシック" charset="0"/>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3" name="Rectangle 9">
            <a:extLst>
              <a:ext uri="{FF2B5EF4-FFF2-40B4-BE49-F238E27FC236}">
                <a16:creationId xmlns:a16="http://schemas.microsoft.com/office/drawing/2014/main" id="{206BDF95-B92A-A917-90F6-D44BC10530BB}"/>
              </a:ext>
            </a:extLst>
          </p:cNvPr>
          <p:cNvSpPr>
            <a:spLocks noChangeArrowheads="1"/>
          </p:cNvSpPr>
          <p:nvPr userDrawn="1"/>
        </p:nvSpPr>
        <p:spPr bwMode="auto">
          <a:xfrm>
            <a:off x="685800" y="413854"/>
            <a:ext cx="152558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defRPr/>
            </a:pPr>
            <a:r>
              <a:rPr lang="en-US" sz="1400" b="1" dirty="0">
                <a:latin typeface="Times New Roman" charset="0"/>
                <a:ea typeface="ＭＳ Ｐゴシック" charset="0"/>
              </a:rPr>
              <a:t>November 2022</a:t>
            </a:r>
            <a:endParaRPr lang="en-US" sz="1200" b="1" dirty="0">
              <a:latin typeface="Times New Roman" charset="0"/>
              <a:ea typeface="ＭＳ Ｐゴシック" charset="0"/>
            </a:endParaRPr>
          </a:p>
        </p:txBody>
      </p:sp>
      <p:sp>
        <p:nvSpPr>
          <p:cNvPr id="5" name="Rectangle 9">
            <a:extLst>
              <a:ext uri="{FF2B5EF4-FFF2-40B4-BE49-F238E27FC236}">
                <a16:creationId xmlns:a16="http://schemas.microsoft.com/office/drawing/2014/main" id="{5FAB2CC2-B985-EF78-915C-8329A99CE861}"/>
              </a:ext>
            </a:extLst>
          </p:cNvPr>
          <p:cNvSpPr>
            <a:spLocks noChangeArrowheads="1"/>
          </p:cNvSpPr>
          <p:nvPr userDrawn="1"/>
        </p:nvSpPr>
        <p:spPr bwMode="auto">
          <a:xfrm>
            <a:off x="6324600" y="6469556"/>
            <a:ext cx="220629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lgn="r">
              <a:defRPr/>
            </a:pPr>
            <a:r>
              <a:rPr lang="en-US" sz="1200" dirty="0"/>
              <a:t>Clint Powell, Meta Platforms</a:t>
            </a: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2" r:id="rId4"/>
    <p:sldLayoutId id="2147483663" r:id="rId5"/>
  </p:sldLayoutIdLst>
  <p:hf hdr="0"/>
  <p:txStyles>
    <p:title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228850" indent="-228600" algn="l" rtl="0" eaLnBrk="0" fontAlgn="base" hangingPunct="0">
        <a:spcBef>
          <a:spcPct val="20000"/>
        </a:spcBef>
        <a:spcAft>
          <a:spcPct val="0"/>
        </a:spcAft>
        <a:buChar char="•"/>
        <a:defRPr sz="2000">
          <a:solidFill>
            <a:schemeClr val="tx1"/>
          </a:solidFill>
          <a:latin typeface="+mn-lt"/>
        </a:defRPr>
      </a:lvl6pPr>
      <a:lvl7pPr marL="2686050" indent="-228600" algn="l" rtl="0" eaLnBrk="0" fontAlgn="base" hangingPunct="0">
        <a:spcBef>
          <a:spcPct val="20000"/>
        </a:spcBef>
        <a:spcAft>
          <a:spcPct val="0"/>
        </a:spcAft>
        <a:buChar char="•"/>
        <a:defRPr sz="2000">
          <a:solidFill>
            <a:schemeClr val="tx1"/>
          </a:solidFill>
          <a:latin typeface="+mn-lt"/>
        </a:defRPr>
      </a:lvl7pPr>
      <a:lvl8pPr marL="3143250" indent="-228600" algn="l" rtl="0" eaLnBrk="0" fontAlgn="base" hangingPunct="0">
        <a:spcBef>
          <a:spcPct val="20000"/>
        </a:spcBef>
        <a:spcAft>
          <a:spcPct val="0"/>
        </a:spcAft>
        <a:buChar char="•"/>
        <a:defRPr sz="2000">
          <a:solidFill>
            <a:schemeClr val="tx1"/>
          </a:solidFill>
          <a:latin typeface="+mn-lt"/>
        </a:defRPr>
      </a:lvl8pPr>
      <a:lvl9pPr marL="360045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s://mentor.ieee.org/802.15/dcn/22/15-22-0641-00-0013-p802-15-13-collected-sa-ballot-comments.xlsx"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5/dcn/20/15-20-0379-00-0013-tg13-mec-review.pdf"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mentor.ieee.org/802.15/dcn/22/15-22-0532-00-0000-802-15-7-iso-liaison-statement.docx"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603DF08F-AF75-5B69-551A-4CFE550B0D7B}"/>
              </a:ext>
            </a:extLst>
          </p:cNvPr>
          <p:cNvSpPr>
            <a:spLocks noChangeArrowheads="1"/>
          </p:cNvSpPr>
          <p:nvPr/>
        </p:nvSpPr>
        <p:spPr bwMode="auto">
          <a:xfrm>
            <a:off x="152400" y="1043731"/>
            <a:ext cx="8763000"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endParaRPr lang="en-US" altLang="en-US" sz="1600" b="1"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802.15 WG Motions and Action Items for 802 LMSC closing meeting, Nov 2022</a:t>
            </a:r>
            <a:r>
              <a:rPr lang="en-US" altLang="en-US" sz="1600" dirty="0">
                <a:solidFill>
                  <a:schemeClr val="tx2"/>
                </a:solidFill>
              </a:rPr>
              <a:t>]</a:t>
            </a:r>
          </a:p>
          <a:p>
            <a:r>
              <a:rPr lang="en-US" altLang="en-US" sz="1600" b="1" dirty="0">
                <a:solidFill>
                  <a:schemeClr val="tx2"/>
                </a:solidFill>
              </a:rPr>
              <a:t>Date Submitted: </a:t>
            </a:r>
            <a:r>
              <a:rPr lang="en-US" altLang="en-US" sz="1600" dirty="0">
                <a:solidFill>
                  <a:schemeClr val="tx2"/>
                </a:solidFill>
              </a:rPr>
              <a:t>[18 Nov., 2022]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Clint Powell</a:t>
            </a:r>
            <a:r>
              <a:rPr lang="en-US" altLang="en-US" sz="1600" dirty="0">
                <a:solidFill>
                  <a:schemeClr val="tx2"/>
                </a:solidFill>
              </a:rPr>
              <a:t>] Company [</a:t>
            </a:r>
            <a:r>
              <a:rPr lang="en-US" altLang="en-US" sz="1600" dirty="0">
                <a:solidFill>
                  <a:srgbClr val="FF0000"/>
                </a:solidFill>
              </a:rPr>
              <a:t>Meta Platforms</a:t>
            </a:r>
            <a:r>
              <a:rPr lang="en-US" altLang="en-US" sz="1600" dirty="0">
                <a:solidFill>
                  <a:schemeClr val="tx2"/>
                </a:solidFill>
              </a:rPr>
              <a:t>]</a:t>
            </a:r>
          </a:p>
          <a:p>
            <a:r>
              <a:rPr lang="en-US" altLang="en-US" sz="1600" dirty="0">
                <a:solidFill>
                  <a:schemeClr val="tx2"/>
                </a:solidFill>
              </a:rPr>
              <a:t>Address [</a:t>
            </a:r>
            <a:r>
              <a:rPr lang="en-US" altLang="en-US" sz="1600" dirty="0">
                <a:solidFill>
                  <a:srgbClr val="FF0000"/>
                </a:solidFill>
              </a:rPr>
              <a:t>Add address Street, City, PC, Province/State, Country</a:t>
            </a:r>
            <a:r>
              <a:rPr lang="en-US" altLang="en-US" sz="1600" dirty="0">
                <a:solidFill>
                  <a:schemeClr val="tx2"/>
                </a:solidFill>
              </a:rPr>
              <a:t>]</a:t>
            </a:r>
          </a:p>
          <a:p>
            <a:r>
              <a:rPr lang="en-US" altLang="en-US" sz="1600" dirty="0">
                <a:solidFill>
                  <a:schemeClr val="tx2"/>
                </a:solidFill>
              </a:rPr>
              <a:t>Voice:[</a:t>
            </a:r>
            <a:r>
              <a:rPr lang="en-US" altLang="en-US" sz="1600" dirty="0">
                <a:solidFill>
                  <a:srgbClr val="FF0000"/>
                </a:solidFill>
              </a:rPr>
              <a:t>Add telephone number</a:t>
            </a:r>
            <a:r>
              <a:rPr lang="en-US" altLang="en-US" sz="1600" dirty="0">
                <a:solidFill>
                  <a:schemeClr val="tx2"/>
                </a:solidFill>
              </a:rPr>
              <a:t>], FAX: [</a:t>
            </a:r>
            <a:r>
              <a:rPr lang="en-US" altLang="en-US" sz="1600" dirty="0">
                <a:solidFill>
                  <a:srgbClr val="FF0000"/>
                </a:solidFill>
              </a:rPr>
              <a:t>Add FAX number</a:t>
            </a:r>
            <a:r>
              <a:rPr lang="en-US" altLang="en-US" sz="1600" dirty="0">
                <a:solidFill>
                  <a:schemeClr val="tx2"/>
                </a:solidFill>
              </a:rPr>
              <a:t>], E-Mail:[cpowell@ieee.org]	</a:t>
            </a: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If this is a proposed revision, cite the original document.</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Motions for 802.15 WG at 802 LMSC closing]</a:t>
            </a:r>
            <a:endParaRPr lang="en-US" altLang="en-US" sz="1600" dirty="0">
              <a:solidFill>
                <a:schemeClr val="tx2"/>
              </a:solidFill>
            </a:endParaRP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Description of what the author wants P802.15 to do with the information in the document</a:t>
            </a:r>
            <a:r>
              <a:rPr lang="en-US" altLang="en-US" sz="1600" dirty="0">
                <a:solidFill>
                  <a:schemeClr val="tx2"/>
                </a:solidFill>
              </a:rPr>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extLst>
      <p:ext uri="{BB962C8B-B14F-4D97-AF65-F5344CB8AC3E}">
        <p14:creationId xmlns:p14="http://schemas.microsoft.com/office/powerpoint/2010/main" val="1034134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10</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685800"/>
            <a:ext cx="7772400" cy="1143000"/>
          </a:xfrm>
        </p:spPr>
        <p:txBody>
          <a:bodyPr anchor="ctr"/>
          <a:lstStyle/>
          <a:p>
            <a:r>
              <a:rPr lang="en-US" altLang="en-US" sz="3600" dirty="0"/>
              <a:t>802 LMSC Closing Plenary</a:t>
            </a:r>
            <a:br>
              <a:rPr lang="en-US" altLang="en-US" sz="3600" dirty="0"/>
            </a:br>
            <a:r>
              <a:rPr lang="en-US" altLang="en-US" sz="3600" dirty="0"/>
              <a:t>November 2022</a:t>
            </a:r>
          </a:p>
        </p:txBody>
      </p:sp>
      <p:sp>
        <p:nvSpPr>
          <p:cNvPr id="7" name="Rectangle 3">
            <a:extLst>
              <a:ext uri="{FF2B5EF4-FFF2-40B4-BE49-F238E27FC236}">
                <a16:creationId xmlns:a16="http://schemas.microsoft.com/office/drawing/2014/main" id="{D90D9F1B-5510-9584-30C8-36C17F7EF08A}"/>
              </a:ext>
            </a:extLst>
          </p:cNvPr>
          <p:cNvSpPr txBox="1">
            <a:spLocks noChangeArrowheads="1"/>
          </p:cNvSpPr>
          <p:nvPr/>
        </p:nvSpPr>
        <p:spPr bwMode="auto">
          <a:xfrm>
            <a:off x="1371600" y="3048000"/>
            <a:ext cx="64008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t" anchorCtr="0" compatLnSpc="1">
            <a:prstTxWarp prst="textNoShape">
              <a:avLst/>
            </a:prstTxWarp>
          </a:bodyPr>
          <a:lstStyle>
            <a:lvl1pPr marL="0" indent="0" algn="ctr" rtl="0" eaLnBrk="0" fontAlgn="base" hangingPunct="0">
              <a:spcBef>
                <a:spcPct val="20000"/>
              </a:spcBef>
              <a:spcAft>
                <a:spcPct val="0"/>
              </a:spcAft>
              <a:buNone/>
              <a:defRPr sz="3200">
                <a:solidFill>
                  <a:schemeClr val="tx1"/>
                </a:solidFill>
                <a:latin typeface="+mn-lt"/>
                <a:ea typeface="ＭＳ Ｐゴシック" charset="0"/>
                <a:cs typeface="+mn-cs"/>
              </a:defRPr>
            </a:lvl1pPr>
            <a:lvl2pPr marL="457200" indent="0" algn="ctr" rtl="0" eaLnBrk="0" fontAlgn="base" hangingPunct="0">
              <a:spcBef>
                <a:spcPct val="20000"/>
              </a:spcBef>
              <a:spcAft>
                <a:spcPct val="0"/>
              </a:spcAft>
              <a:buNone/>
              <a:defRPr sz="2800">
                <a:solidFill>
                  <a:schemeClr val="tx1"/>
                </a:solidFill>
                <a:latin typeface="+mn-lt"/>
                <a:ea typeface="ＭＳ Ｐゴシック" charset="0"/>
              </a:defRPr>
            </a:lvl2pPr>
            <a:lvl3pPr marL="914400" indent="0" algn="ctr" rtl="0" eaLnBrk="0" fontAlgn="base" hangingPunct="0">
              <a:spcBef>
                <a:spcPct val="20000"/>
              </a:spcBef>
              <a:spcAft>
                <a:spcPct val="0"/>
              </a:spcAft>
              <a:buNone/>
              <a:defRPr sz="2400">
                <a:solidFill>
                  <a:schemeClr val="tx1"/>
                </a:solidFill>
                <a:latin typeface="+mn-lt"/>
                <a:ea typeface="ＭＳ Ｐゴシック" charset="0"/>
              </a:defRPr>
            </a:lvl3pPr>
            <a:lvl4pPr marL="1371600" indent="0" algn="ctr" rtl="0" eaLnBrk="0" fontAlgn="base" hangingPunct="0">
              <a:spcBef>
                <a:spcPct val="20000"/>
              </a:spcBef>
              <a:spcAft>
                <a:spcPct val="0"/>
              </a:spcAft>
              <a:buNone/>
              <a:defRPr sz="2000">
                <a:solidFill>
                  <a:schemeClr val="tx1"/>
                </a:solidFill>
                <a:latin typeface="+mn-lt"/>
                <a:ea typeface="ＭＳ Ｐゴシック" charset="0"/>
              </a:defRPr>
            </a:lvl4pPr>
            <a:lvl5pPr marL="1828800" indent="0" algn="ctr" rtl="0" eaLnBrk="0" fontAlgn="base" hangingPunct="0">
              <a:spcBef>
                <a:spcPct val="20000"/>
              </a:spcBef>
              <a:spcAft>
                <a:spcPct val="0"/>
              </a:spcAft>
              <a:buNone/>
              <a:defRPr sz="2000">
                <a:solidFill>
                  <a:schemeClr val="tx1"/>
                </a:solidFill>
                <a:latin typeface="+mn-lt"/>
                <a:ea typeface="ＭＳ Ｐゴシック" charset="0"/>
              </a:defRPr>
            </a:lvl5pPr>
            <a:lvl6pPr marL="2286000" indent="0" algn="ctr" rtl="0" eaLnBrk="0" fontAlgn="base" hangingPunct="0">
              <a:spcBef>
                <a:spcPct val="20000"/>
              </a:spcBef>
              <a:spcAft>
                <a:spcPct val="0"/>
              </a:spcAft>
              <a:buNone/>
              <a:defRPr sz="2000">
                <a:solidFill>
                  <a:schemeClr val="tx1"/>
                </a:solidFill>
                <a:latin typeface="+mn-lt"/>
              </a:defRPr>
            </a:lvl6pPr>
            <a:lvl7pPr marL="2743200" indent="0" algn="ctr" rtl="0" eaLnBrk="0" fontAlgn="base" hangingPunct="0">
              <a:spcBef>
                <a:spcPct val="20000"/>
              </a:spcBef>
              <a:spcAft>
                <a:spcPct val="0"/>
              </a:spcAft>
              <a:buNone/>
              <a:defRPr sz="2000">
                <a:solidFill>
                  <a:schemeClr val="tx1"/>
                </a:solidFill>
                <a:latin typeface="+mn-lt"/>
              </a:defRPr>
            </a:lvl7pPr>
            <a:lvl8pPr marL="3200400" indent="0" algn="ctr" rtl="0" eaLnBrk="0" fontAlgn="base" hangingPunct="0">
              <a:spcBef>
                <a:spcPct val="20000"/>
              </a:spcBef>
              <a:spcAft>
                <a:spcPct val="0"/>
              </a:spcAft>
              <a:buNone/>
              <a:defRPr sz="2000">
                <a:solidFill>
                  <a:schemeClr val="tx1"/>
                </a:solidFill>
                <a:latin typeface="+mn-lt"/>
              </a:defRPr>
            </a:lvl8pPr>
            <a:lvl9pPr marL="3657600" indent="0" algn="ctr" rtl="0" eaLnBrk="0" fontAlgn="base" hangingPunct="0">
              <a:spcBef>
                <a:spcPct val="20000"/>
              </a:spcBef>
              <a:spcAft>
                <a:spcPct val="0"/>
              </a:spcAft>
              <a:buNone/>
              <a:defRPr sz="2000">
                <a:solidFill>
                  <a:schemeClr val="tx1"/>
                </a:solidFill>
                <a:latin typeface="+mn-lt"/>
              </a:defRPr>
            </a:lvl9pPr>
          </a:lstStyle>
          <a:p>
            <a:r>
              <a:rPr lang="en-US" altLang="en-US" kern="0" dirty="0"/>
              <a:t>Packages for 802.15 WG Motions to Proceed to </a:t>
            </a:r>
            <a:r>
              <a:rPr lang="en-US" altLang="en-US" kern="0" dirty="0" err="1"/>
              <a:t>RevCom</a:t>
            </a:r>
            <a:endParaRPr lang="en-US" altLang="en-US" kern="0" dirty="0"/>
          </a:p>
        </p:txBody>
      </p:sp>
    </p:spTree>
    <p:extLst>
      <p:ext uri="{BB962C8B-B14F-4D97-AF65-F5344CB8AC3E}">
        <p14:creationId xmlns:p14="http://schemas.microsoft.com/office/powerpoint/2010/main" val="1366494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11</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905000"/>
            <a:ext cx="8534400" cy="707886"/>
          </a:xfrm>
          <a:prstGeom prst="rect">
            <a:avLst/>
          </a:prstGeom>
        </p:spPr>
        <p:txBody>
          <a:bodyPr wrap="square">
            <a:spAutoFit/>
          </a:bodyPr>
          <a:lstStyle/>
          <a:p>
            <a:pPr marL="342900" marR="0" indent="-342900">
              <a:spcBef>
                <a:spcPts val="0"/>
              </a:spcBef>
              <a:spcAft>
                <a:spcPts val="0"/>
              </a:spcAft>
              <a:buFont typeface="+mj-lt"/>
              <a:buAutoNum type="arabicPeriod"/>
            </a:pPr>
            <a:r>
              <a:rPr lang="en-US" sz="2400" dirty="0">
                <a:effectLst/>
                <a:latin typeface="Calibri" panose="020F0502020204030204" pitchFamily="34" charset="0"/>
                <a:ea typeface="Calibri" panose="020F0502020204030204" pitchFamily="34" charset="0"/>
              </a:rPr>
              <a:t>P802.15.13 to </a:t>
            </a:r>
            <a:r>
              <a:rPr lang="en-US" sz="2400" dirty="0" err="1">
                <a:effectLst/>
                <a:latin typeface="Calibri" panose="020F0502020204030204" pitchFamily="34" charset="0"/>
                <a:ea typeface="Calibri" panose="020F0502020204030204" pitchFamily="34" charset="0"/>
              </a:rPr>
              <a:t>RevCom</a:t>
            </a:r>
            <a:endParaRPr lang="en-US" sz="2400" dirty="0">
              <a:effectLst/>
              <a:latin typeface="Calibri" panose="020F0502020204030204" pitchFamily="34" charset="0"/>
              <a:ea typeface="Calibri" panose="020F0502020204030204" pitchFamily="34" charset="0"/>
            </a:endParaRP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
        <p:nvSpPr>
          <p:cNvPr id="2" name="Title 1">
            <a:extLst>
              <a:ext uri="{FF2B5EF4-FFF2-40B4-BE49-F238E27FC236}">
                <a16:creationId xmlns:a16="http://schemas.microsoft.com/office/drawing/2014/main" id="{758606C8-A8BE-DD42-BC14-83F4CD900403}"/>
              </a:ext>
            </a:extLst>
          </p:cNvPr>
          <p:cNvSpPr txBox="1">
            <a:spLocks/>
          </p:cNvSpPr>
          <p:nvPr/>
        </p:nvSpPr>
        <p:spPr bwMode="auto">
          <a:xfrm>
            <a:off x="685800" y="717699"/>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Summary List of Packages Supporting Motions to Proceed to </a:t>
            </a:r>
            <a:r>
              <a:rPr lang="en-US" kern="0" dirty="0" err="1"/>
              <a:t>RevCom</a:t>
            </a:r>
            <a:endParaRPr lang="en-US" kern="0" dirty="0"/>
          </a:p>
        </p:txBody>
      </p:sp>
    </p:spTree>
    <p:extLst>
      <p:ext uri="{BB962C8B-B14F-4D97-AF65-F5344CB8AC3E}">
        <p14:creationId xmlns:p14="http://schemas.microsoft.com/office/powerpoint/2010/main" val="15062371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685800" y="708943"/>
            <a:ext cx="7772400" cy="1102519"/>
          </a:xfrm>
          <a:ln/>
        </p:spPr>
        <p:txBody>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dirty="0"/>
              <a:t>P802.15.13 Report to LMSC on </a:t>
            </a:r>
            <a:r>
              <a:rPr lang="en-US" dirty="0">
                <a:solidFill>
                  <a:schemeClr val="tx1"/>
                </a:solidFill>
              </a:rPr>
              <a:t>Conditional</a:t>
            </a:r>
            <a:r>
              <a:rPr lang="en-US" dirty="0"/>
              <a:t> Approval to go to </a:t>
            </a:r>
            <a:r>
              <a:rPr lang="en-US" dirty="0" err="1"/>
              <a:t>RevCom</a:t>
            </a:r>
            <a:endParaRPr lang="en-GB" dirty="0"/>
          </a:p>
        </p:txBody>
      </p:sp>
      <p:sp>
        <p:nvSpPr>
          <p:cNvPr id="3074" name="Rectangle 2"/>
          <p:cNvSpPr>
            <a:spLocks noGrp="1" noChangeArrowheads="1"/>
          </p:cNvSpPr>
          <p:nvPr>
            <p:ph type="subTitle" idx="1"/>
          </p:nvPr>
        </p:nvSpPr>
        <p:spPr>
          <a:xfrm>
            <a:off x="1408907" y="2261722"/>
            <a:ext cx="6400800" cy="357188"/>
          </a:xfrm>
          <a:ln/>
        </p:spPr>
        <p:txBody>
          <a:bodyPr/>
          <a:lstStyle/>
          <a:p>
            <a:pPr>
              <a:spcBef>
                <a:spcPts val="375"/>
              </a:spcBef>
              <a:tabLst>
                <a:tab pos="684610" algn="l"/>
                <a:tab pos="1370410" algn="l"/>
                <a:tab pos="2056210" algn="l"/>
                <a:tab pos="2742010" algn="l"/>
                <a:tab pos="3427810" algn="l"/>
                <a:tab pos="4113610" algn="l"/>
                <a:tab pos="4799410" algn="l"/>
                <a:tab pos="5485210" algn="l"/>
                <a:tab pos="6171010" algn="l"/>
                <a:tab pos="6856810" algn="l"/>
                <a:tab pos="7542610" algn="l"/>
              </a:tabLst>
            </a:pPr>
            <a:r>
              <a:rPr lang="en-GB" sz="1500" dirty="0"/>
              <a:t>Date: 2022-11-17</a:t>
            </a:r>
          </a:p>
        </p:txBody>
      </p:sp>
      <p:sp>
        <p:nvSpPr>
          <p:cNvPr id="8" name="Slide Number Placeholder 5"/>
          <p:cNvSpPr>
            <a:spLocks noGrp="1"/>
          </p:cNvSpPr>
          <p:nvPr>
            <p:ph type="sldNum" idx="12"/>
          </p:nvPr>
        </p:nvSpPr>
        <p:spPr>
          <a:xfrm>
            <a:off x="4393695" y="6475413"/>
            <a:ext cx="432811" cy="184666"/>
          </a:xfrm>
        </p:spPr>
        <p:txBody>
          <a:bodyPr/>
          <a:lstStyle/>
          <a:p>
            <a:r>
              <a:rPr lang="en-GB" dirty="0"/>
              <a:t>Slide </a:t>
            </a:r>
            <a:fld id="{93823DB3-BAA4-4F4A-B4B3-ED9ABE70E976}" type="slidenum">
              <a:rPr lang="en-GB"/>
              <a:pPr/>
              <a:t>12</a:t>
            </a:fld>
            <a:endParaRPr lang="en-GB" dirty="0"/>
          </a:p>
        </p:txBody>
      </p:sp>
      <p:sp>
        <p:nvSpPr>
          <p:cNvPr id="3076" name="Rectangle 4"/>
          <p:cNvSpPr>
            <a:spLocks noChangeArrowheads="1"/>
          </p:cNvSpPr>
          <p:nvPr/>
        </p:nvSpPr>
        <p:spPr bwMode="auto">
          <a:xfrm>
            <a:off x="745331" y="2549184"/>
            <a:ext cx="1085850" cy="285750"/>
          </a:xfrm>
          <a:prstGeom prst="rect">
            <a:avLst/>
          </a:prstGeom>
          <a:noFill/>
          <a:ln w="9525">
            <a:noFill/>
            <a:round/>
            <a:headEnd/>
            <a:tailEnd/>
          </a:ln>
          <a:effectLst/>
        </p:spPr>
        <p:txBody>
          <a:bodyPr lIns="69120" tIns="34560" rIns="69120" bIns="34560"/>
          <a:lstStyle/>
          <a:p>
            <a:pPr>
              <a:spcBef>
                <a:spcPts val="375"/>
              </a:spcBef>
              <a:tabLst>
                <a:tab pos="257175" algn="l"/>
                <a:tab pos="942975" algn="l"/>
                <a:tab pos="1628775" algn="l"/>
                <a:tab pos="2314575" algn="l"/>
                <a:tab pos="3000375" algn="l"/>
                <a:tab pos="3686175" algn="l"/>
                <a:tab pos="4371975" algn="l"/>
                <a:tab pos="5057775" algn="l"/>
                <a:tab pos="5743575" algn="l"/>
                <a:tab pos="6429375" algn="l"/>
                <a:tab pos="7115175" algn="l"/>
                <a:tab pos="7800975" algn="l"/>
              </a:tabLst>
            </a:pPr>
            <a:r>
              <a:rPr lang="en-GB" sz="1500" dirty="0">
                <a:solidFill>
                  <a:srgbClr val="000000"/>
                </a:solidFill>
              </a:rPr>
              <a:t>Author(s):</a:t>
            </a:r>
          </a:p>
        </p:txBody>
      </p:sp>
      <p:graphicFrame>
        <p:nvGraphicFramePr>
          <p:cNvPr id="9" name="Table 7"/>
          <p:cNvGraphicFramePr/>
          <p:nvPr/>
        </p:nvGraphicFramePr>
        <p:xfrm>
          <a:off x="865890" y="2968650"/>
          <a:ext cx="7638840" cy="2203200"/>
        </p:xfrm>
        <a:graphic>
          <a:graphicData uri="http://schemas.openxmlformats.org/drawingml/2006/table">
            <a:tbl>
              <a:tblPr/>
              <a:tblGrid>
                <a:gridCol w="1340550">
                  <a:extLst>
                    <a:ext uri="{9D8B030D-6E8A-4147-A177-3AD203B41FA5}">
                      <a16:colId xmlns:a16="http://schemas.microsoft.com/office/drawing/2014/main" val="20000"/>
                    </a:ext>
                  </a:extLst>
                </a:gridCol>
                <a:gridCol w="1523340">
                  <a:extLst>
                    <a:ext uri="{9D8B030D-6E8A-4147-A177-3AD203B41FA5}">
                      <a16:colId xmlns:a16="http://schemas.microsoft.com/office/drawing/2014/main" val="20001"/>
                    </a:ext>
                  </a:extLst>
                </a:gridCol>
                <a:gridCol w="1101060">
                  <a:extLst>
                    <a:ext uri="{9D8B030D-6E8A-4147-A177-3AD203B41FA5}">
                      <a16:colId xmlns:a16="http://schemas.microsoft.com/office/drawing/2014/main" val="20002"/>
                    </a:ext>
                  </a:extLst>
                </a:gridCol>
                <a:gridCol w="730620">
                  <a:extLst>
                    <a:ext uri="{9D8B030D-6E8A-4147-A177-3AD203B41FA5}">
                      <a16:colId xmlns:a16="http://schemas.microsoft.com/office/drawing/2014/main" val="20003"/>
                    </a:ext>
                  </a:extLst>
                </a:gridCol>
                <a:gridCol w="2943270">
                  <a:extLst>
                    <a:ext uri="{9D8B030D-6E8A-4147-A177-3AD203B41FA5}">
                      <a16:colId xmlns:a16="http://schemas.microsoft.com/office/drawing/2014/main" val="20004"/>
                    </a:ext>
                  </a:extLst>
                </a:gridCol>
              </a:tblGrid>
              <a:tr h="550530">
                <a:tc>
                  <a:txBody>
                    <a:bodyPr/>
                    <a:lstStyle/>
                    <a:p>
                      <a:pPr>
                        <a:lnSpc>
                          <a:spcPct val="100000"/>
                        </a:lnSpc>
                      </a:pPr>
                      <a:r>
                        <a:rPr lang="en-US" sz="1400" b="1" strike="noStrike" spc="-1">
                          <a:latin typeface="Arial"/>
                        </a:rPr>
                        <a:t>Name</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dirty="0">
                          <a:latin typeface="Arial"/>
                        </a:rPr>
                        <a:t>Affiliations</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latin typeface="Arial"/>
                        </a:rPr>
                        <a:t>Address</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latin typeface="Arial"/>
                        </a:rPr>
                        <a:t>Phone</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latin typeface="Arial"/>
                        </a:rPr>
                        <a:t>Email</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550530">
                <a:tc>
                  <a:txBody>
                    <a:bodyPr/>
                    <a:lstStyle/>
                    <a:p>
                      <a:pPr>
                        <a:lnSpc>
                          <a:spcPct val="100000"/>
                        </a:lnSpc>
                      </a:pPr>
                      <a:r>
                        <a:rPr lang="en-US" sz="1400" b="0" strike="noStrike" spc="-1" dirty="0">
                          <a:solidFill>
                            <a:schemeClr val="tx1"/>
                          </a:solidFill>
                          <a:latin typeface="Arial"/>
                        </a:rPr>
                        <a:t>Lennert Bober</a:t>
                      </a: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dirty="0">
                          <a:solidFill>
                            <a:schemeClr val="tx1"/>
                          </a:solidFill>
                          <a:latin typeface="Arial"/>
                        </a:rPr>
                        <a:t>Fraunhofer HHI</a:t>
                      </a: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solidFill>
                          <a:srgbClr val="FF0000"/>
                        </a:solidFil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solidFill>
                          <a:srgbClr val="FF0000"/>
                        </a:solidFil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endParaRPr lang="en-US" sz="1400" b="0" strike="noStrike" spc="-1" dirty="0">
                        <a:solidFill>
                          <a:srgbClr val="FF0000"/>
                        </a:solidFill>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550530">
                <a:tc>
                  <a:txBody>
                    <a:bodyPr/>
                    <a:lstStyle/>
                    <a:p>
                      <a:pPr>
                        <a:lnSpc>
                          <a:spcPct val="100000"/>
                        </a:lnSpc>
                      </a:pP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551610">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idx="1"/>
          </p:nvPr>
        </p:nvSpPr>
        <p:spPr>
          <a:xfrm>
            <a:off x="643731" y="1752600"/>
            <a:ext cx="7856537" cy="3981449"/>
          </a:xfrm>
          <a:ln/>
        </p:spPr>
        <p:txBody>
          <a:bodyPr/>
          <a:lstStyle/>
          <a:p>
            <a:pPr>
              <a:buFont typeface="Arial" panose="020B0604020202020204" pitchFamily="34" charset="0"/>
              <a:buChar char="•"/>
            </a:pPr>
            <a:r>
              <a:rPr lang="en-GB" sz="2400" dirty="0">
                <a:ea typeface="ＭＳ Ｐゴシック" pitchFamily="34" charset="-128"/>
              </a:rPr>
              <a:t>This document contains the report to the IEEE 802 LMSC in support of a request for approval to send IEEE P802.15.13/D10 to </a:t>
            </a:r>
            <a:r>
              <a:rPr lang="en-GB" sz="2400" dirty="0" err="1">
                <a:ea typeface="ＭＳ Ｐゴシック" pitchFamily="34" charset="-128"/>
              </a:rPr>
              <a:t>RevCom</a:t>
            </a:r>
            <a:r>
              <a:rPr lang="en-GB" sz="2400" dirty="0">
                <a:ea typeface="ＭＳ Ｐゴシック" pitchFamily="34" charset="-128"/>
              </a:rPr>
              <a:t>.</a:t>
            </a:r>
          </a:p>
          <a:p>
            <a:pPr marL="257310" indent="-256500">
              <a:spcBef>
                <a:spcPts val="451"/>
              </a:spcBef>
              <a:buFont typeface="Arial"/>
              <a:buChar char="•"/>
            </a:pPr>
            <a:r>
              <a:rPr lang="en-US" sz="2400" spc="-1" dirty="0">
                <a:ea typeface="ＭＳ Ｐゴシック"/>
              </a:rPr>
              <a:t>The WG motion to request</a:t>
            </a:r>
            <a:r>
              <a:rPr lang="en-US" sz="2400" spc="-1" dirty="0">
                <a:solidFill>
                  <a:srgbClr val="FF0000"/>
                </a:solidFill>
                <a:ea typeface="ＭＳ Ｐゴシック"/>
              </a:rPr>
              <a:t> </a:t>
            </a:r>
            <a:r>
              <a:rPr lang="en-US" sz="2400" spc="-1" dirty="0">
                <a:ea typeface="ＭＳ Ｐゴシック"/>
              </a:rPr>
              <a:t>conditional approval was approved during the November session of the 802.15 working group on 17 November 2022.</a:t>
            </a:r>
            <a:endParaRPr lang="en-US" sz="2400" spc="-1" dirty="0">
              <a:latin typeface="Arial"/>
            </a:endParaRPr>
          </a:p>
          <a:p>
            <a:pPr marL="600210" lvl="1" indent="-256500">
              <a:spcBef>
                <a:spcPts val="374"/>
              </a:spcBef>
              <a:buFont typeface="Arial"/>
              <a:buChar char="•"/>
            </a:pPr>
            <a:r>
              <a:rPr lang="en-US" sz="2000" spc="-1" dirty="0">
                <a:highlight>
                  <a:srgbClr val="FFFF00"/>
                </a:highlight>
                <a:ea typeface="ＭＳ Ｐゴシック"/>
              </a:rPr>
              <a:t>Passed in the Working Group  </a:t>
            </a:r>
            <a:r>
              <a:rPr lang="en-US" sz="2000" spc="-1" dirty="0">
                <a:solidFill>
                  <a:srgbClr val="FF0000"/>
                </a:solidFill>
                <a:highlight>
                  <a:srgbClr val="FFFF00"/>
                </a:highlight>
                <a:ea typeface="ＭＳ Ｐゴシック"/>
              </a:rPr>
              <a:t>X</a:t>
            </a:r>
            <a:r>
              <a:rPr lang="en-US" sz="2000" spc="-1" dirty="0">
                <a:highlight>
                  <a:srgbClr val="FFFF00"/>
                </a:highlight>
                <a:ea typeface="ＭＳ Ｐゴシック"/>
              </a:rPr>
              <a:t> yes, </a:t>
            </a:r>
            <a:r>
              <a:rPr lang="en-US" sz="2000" spc="-1" dirty="0">
                <a:solidFill>
                  <a:srgbClr val="FF0000"/>
                </a:solidFill>
                <a:highlight>
                  <a:srgbClr val="FFFF00"/>
                </a:highlight>
                <a:ea typeface="ＭＳ Ｐゴシック"/>
              </a:rPr>
              <a:t>X</a:t>
            </a:r>
            <a:r>
              <a:rPr lang="en-US" sz="2000" spc="-1" dirty="0">
                <a:highlight>
                  <a:srgbClr val="FFFF00"/>
                </a:highlight>
                <a:ea typeface="ＭＳ Ｐゴシック"/>
              </a:rPr>
              <a:t> no, </a:t>
            </a:r>
            <a:r>
              <a:rPr lang="en-US" sz="2000" spc="-1" dirty="0">
                <a:solidFill>
                  <a:srgbClr val="FF0000"/>
                </a:solidFill>
                <a:highlight>
                  <a:srgbClr val="FFFF00"/>
                </a:highlight>
                <a:ea typeface="ＭＳ Ｐゴシック"/>
              </a:rPr>
              <a:t>X</a:t>
            </a:r>
            <a:r>
              <a:rPr lang="en-US" sz="2000" spc="-1" dirty="0">
                <a:highlight>
                  <a:srgbClr val="FFFF00"/>
                </a:highlight>
                <a:ea typeface="ＭＳ Ｐゴシック"/>
              </a:rPr>
              <a:t> abstain</a:t>
            </a:r>
            <a:endParaRPr lang="en-GB" sz="2000" dirty="0">
              <a:highlight>
                <a:srgbClr val="FFFF00"/>
              </a:highlight>
              <a:ea typeface="ＭＳ Ｐゴシック" pitchFamily="34" charset="-128"/>
            </a:endParaRPr>
          </a:p>
        </p:txBody>
      </p:sp>
      <p:sp>
        <p:nvSpPr>
          <p:cNvPr id="6" name="Slide Number Placeholder 5"/>
          <p:cNvSpPr>
            <a:spLocks noGrp="1"/>
          </p:cNvSpPr>
          <p:nvPr>
            <p:ph type="sldNum" idx="12"/>
          </p:nvPr>
        </p:nvSpPr>
        <p:spPr>
          <a:xfrm>
            <a:off x="4393695" y="6475413"/>
            <a:ext cx="432811" cy="184666"/>
          </a:xfrm>
        </p:spPr>
        <p:txBody>
          <a:bodyPr/>
          <a:lstStyle/>
          <a:p>
            <a:r>
              <a:rPr lang="en-GB"/>
              <a:t>Slide </a:t>
            </a:r>
            <a:fld id="{351F4386-A5E2-41A1-B4D0-BE653C929E06}" type="slidenum">
              <a:rPr lang="en-GB"/>
              <a:pPr/>
              <a:t>13</a:t>
            </a:fld>
            <a:endParaRPr lang="en-GB"/>
          </a:p>
        </p:txBody>
      </p:sp>
      <p:sp>
        <p:nvSpPr>
          <p:cNvPr id="2" name="Title 1">
            <a:extLst>
              <a:ext uri="{FF2B5EF4-FFF2-40B4-BE49-F238E27FC236}">
                <a16:creationId xmlns:a16="http://schemas.microsoft.com/office/drawing/2014/main" id="{1588C4C4-72E4-CB9F-9A1D-E9A8066DAFE8}"/>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GB" dirty="0"/>
              <a:t>Introduction</a:t>
            </a:r>
            <a:endParaRPr lang="en-US" kern="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10BB9F-DF7D-7B4D-B27C-54DBD5030D8C}"/>
              </a:ext>
            </a:extLst>
          </p:cNvPr>
          <p:cNvSpPr>
            <a:spLocks noGrp="1"/>
          </p:cNvSpPr>
          <p:nvPr>
            <p:ph idx="1"/>
          </p:nvPr>
        </p:nvSpPr>
        <p:spPr>
          <a:xfrm>
            <a:off x="685800" y="1766777"/>
            <a:ext cx="7772400" cy="4114800"/>
          </a:xfrm>
        </p:spPr>
        <p:txBody>
          <a:bodyPr/>
          <a:lstStyle/>
          <a:p>
            <a:pPr>
              <a:buFont typeface="Arial" panose="020B0604020202020204" pitchFamily="34" charset="0"/>
              <a:buChar char="•"/>
            </a:pPr>
            <a:r>
              <a:rPr lang="en-US" sz="2400" dirty="0"/>
              <a:t>The P802.15.13 Draft went through six (re)circulations in SA Ballot </a:t>
            </a:r>
          </a:p>
          <a:p>
            <a:pPr>
              <a:buFont typeface="Arial" panose="020B0604020202020204" pitchFamily="34" charset="0"/>
              <a:buChar char="•"/>
            </a:pPr>
            <a:r>
              <a:rPr lang="en-US" sz="2400" dirty="0"/>
              <a:t>Draft P802.15.13/D4 achieved &gt; 75% needed for an approved draft</a:t>
            </a:r>
          </a:p>
          <a:p>
            <a:pPr>
              <a:buFont typeface="Arial" panose="020B0604020202020204" pitchFamily="34" charset="0"/>
              <a:buChar char="•"/>
            </a:pPr>
            <a:r>
              <a:rPr lang="en-US" sz="2400" dirty="0"/>
              <a:t>The WG has resolved </a:t>
            </a:r>
            <a:r>
              <a:rPr lang="de-DE" sz="2400" dirty="0"/>
              <a:t>897</a:t>
            </a:r>
            <a:r>
              <a:rPr lang="en-US" sz="2400" dirty="0"/>
              <a:t> comments received on drafts P802.15.13/D4, D5, D6, D7, D8, and D9.</a:t>
            </a:r>
          </a:p>
          <a:p>
            <a:pPr>
              <a:buFont typeface="Arial" panose="020B0604020202020204" pitchFamily="34" charset="0"/>
              <a:buChar char="•"/>
            </a:pPr>
            <a:r>
              <a:rPr lang="en-US" sz="2400" dirty="0"/>
              <a:t>List of all resolved comments:</a:t>
            </a:r>
          </a:p>
          <a:p>
            <a:pPr marL="342900" lvl="1" indent="0">
              <a:buNone/>
            </a:pPr>
            <a:r>
              <a:rPr lang="en-US" sz="2000" dirty="0">
                <a:solidFill>
                  <a:srgbClr val="FF0000"/>
                </a:solidFill>
                <a:hlinkClick r:id="rId2"/>
              </a:rPr>
              <a:t>https://mentor.ieee.org/802.15/dcn/22/15-22-0641-00-0013-p802-15-13-collected-sa-ballot-comments.xlsx</a:t>
            </a:r>
            <a:endParaRPr lang="en-US" sz="2000" dirty="0">
              <a:solidFill>
                <a:srgbClr val="FF0000"/>
              </a:solidFill>
            </a:endParaRPr>
          </a:p>
          <a:p>
            <a:pPr marL="342900" lvl="1" indent="0"/>
            <a:endParaRPr lang="en-US" dirty="0">
              <a:solidFill>
                <a:srgbClr val="FF0000"/>
              </a:solidFill>
            </a:endParaRPr>
          </a:p>
        </p:txBody>
      </p:sp>
      <p:sp>
        <p:nvSpPr>
          <p:cNvPr id="4" name="Slide Number Placeholder 3">
            <a:extLst>
              <a:ext uri="{FF2B5EF4-FFF2-40B4-BE49-F238E27FC236}">
                <a16:creationId xmlns:a16="http://schemas.microsoft.com/office/drawing/2014/main" id="{7329993B-0BD8-FE40-998A-4BA4FD54811C}"/>
              </a:ext>
            </a:extLst>
          </p:cNvPr>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14</a:t>
            </a:fld>
            <a:endParaRPr lang="en-GB" dirty="0"/>
          </a:p>
        </p:txBody>
      </p:sp>
      <p:sp>
        <p:nvSpPr>
          <p:cNvPr id="8" name="Title 1">
            <a:extLst>
              <a:ext uri="{FF2B5EF4-FFF2-40B4-BE49-F238E27FC236}">
                <a16:creationId xmlns:a16="http://schemas.microsoft.com/office/drawing/2014/main" id="{7940997D-CBDF-26CC-F9A0-B4D0383AA9B6}"/>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dirty="0"/>
              <a:t>Status Summary</a:t>
            </a:r>
            <a:endParaRPr lang="en-GB" kern="0" dirty="0"/>
          </a:p>
        </p:txBody>
      </p:sp>
    </p:spTree>
    <p:extLst>
      <p:ext uri="{BB962C8B-B14F-4D97-AF65-F5344CB8AC3E}">
        <p14:creationId xmlns:p14="http://schemas.microsoft.com/office/powerpoint/2010/main" val="2875752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E1ECFE0-2F48-DE41-A09C-D98670D28510}"/>
              </a:ext>
            </a:extLst>
          </p:cNvPr>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15</a:t>
            </a:fld>
            <a:endParaRPr lang="en-GB" dirty="0"/>
          </a:p>
        </p:txBody>
      </p:sp>
      <p:graphicFrame>
        <p:nvGraphicFramePr>
          <p:cNvPr id="7" name="Table 6">
            <a:extLst>
              <a:ext uri="{FF2B5EF4-FFF2-40B4-BE49-F238E27FC236}">
                <a16:creationId xmlns:a16="http://schemas.microsoft.com/office/drawing/2014/main" id="{A8D5A3CE-0519-484A-AF51-C2E8DAC5EC4F}"/>
              </a:ext>
            </a:extLst>
          </p:cNvPr>
          <p:cNvGraphicFramePr>
            <a:graphicFrameLocks noGrp="1"/>
          </p:cNvGraphicFramePr>
          <p:nvPr>
            <p:extLst>
              <p:ext uri="{D42A27DB-BD31-4B8C-83A1-F6EECF244321}">
                <p14:modId xmlns:p14="http://schemas.microsoft.com/office/powerpoint/2010/main" val="2675250913"/>
              </p:ext>
            </p:extLst>
          </p:nvPr>
        </p:nvGraphicFramePr>
        <p:xfrm>
          <a:off x="278523" y="1752600"/>
          <a:ext cx="8586954" cy="3920135"/>
        </p:xfrm>
        <a:graphic>
          <a:graphicData uri="http://schemas.openxmlformats.org/drawingml/2006/table">
            <a:tbl>
              <a:tblPr firstRow="1" bandRow="1">
                <a:tableStyleId>{ED083AE6-46FA-4A59-8FB0-9F97EB10719F}</a:tableStyleId>
              </a:tblPr>
              <a:tblGrid>
                <a:gridCol w="486054">
                  <a:extLst>
                    <a:ext uri="{9D8B030D-6E8A-4147-A177-3AD203B41FA5}">
                      <a16:colId xmlns:a16="http://schemas.microsoft.com/office/drawing/2014/main" val="20000"/>
                    </a:ext>
                  </a:extLst>
                </a:gridCol>
                <a:gridCol w="1296144">
                  <a:extLst>
                    <a:ext uri="{9D8B030D-6E8A-4147-A177-3AD203B41FA5}">
                      <a16:colId xmlns:a16="http://schemas.microsoft.com/office/drawing/2014/main" val="20001"/>
                    </a:ext>
                  </a:extLst>
                </a:gridCol>
                <a:gridCol w="1959254">
                  <a:extLst>
                    <a:ext uri="{9D8B030D-6E8A-4147-A177-3AD203B41FA5}">
                      <a16:colId xmlns:a16="http://schemas.microsoft.com/office/drawing/2014/main" val="20002"/>
                    </a:ext>
                  </a:extLst>
                </a:gridCol>
                <a:gridCol w="1144761">
                  <a:extLst>
                    <a:ext uri="{9D8B030D-6E8A-4147-A177-3AD203B41FA5}">
                      <a16:colId xmlns:a16="http://schemas.microsoft.com/office/drawing/2014/main" val="20003"/>
                    </a:ext>
                  </a:extLst>
                </a:gridCol>
                <a:gridCol w="538712">
                  <a:extLst>
                    <a:ext uri="{9D8B030D-6E8A-4147-A177-3AD203B41FA5}">
                      <a16:colId xmlns:a16="http://schemas.microsoft.com/office/drawing/2014/main" val="20004"/>
                    </a:ext>
                  </a:extLst>
                </a:gridCol>
                <a:gridCol w="538712">
                  <a:extLst>
                    <a:ext uri="{9D8B030D-6E8A-4147-A177-3AD203B41FA5}">
                      <a16:colId xmlns:a16="http://schemas.microsoft.com/office/drawing/2014/main" val="20005"/>
                    </a:ext>
                  </a:extLst>
                </a:gridCol>
                <a:gridCol w="404034">
                  <a:extLst>
                    <a:ext uri="{9D8B030D-6E8A-4147-A177-3AD203B41FA5}">
                      <a16:colId xmlns:a16="http://schemas.microsoft.com/office/drawing/2014/main" val="20006"/>
                    </a:ext>
                  </a:extLst>
                </a:gridCol>
                <a:gridCol w="401130">
                  <a:extLst>
                    <a:ext uri="{9D8B030D-6E8A-4147-A177-3AD203B41FA5}">
                      <a16:colId xmlns:a16="http://schemas.microsoft.com/office/drawing/2014/main" val="20007"/>
                    </a:ext>
                  </a:extLst>
                </a:gridCol>
                <a:gridCol w="404034">
                  <a:extLst>
                    <a:ext uri="{9D8B030D-6E8A-4147-A177-3AD203B41FA5}">
                      <a16:colId xmlns:a16="http://schemas.microsoft.com/office/drawing/2014/main" val="20008"/>
                    </a:ext>
                  </a:extLst>
                </a:gridCol>
                <a:gridCol w="471373">
                  <a:extLst>
                    <a:ext uri="{9D8B030D-6E8A-4147-A177-3AD203B41FA5}">
                      <a16:colId xmlns:a16="http://schemas.microsoft.com/office/drawing/2014/main" val="20009"/>
                    </a:ext>
                  </a:extLst>
                </a:gridCol>
                <a:gridCol w="471373">
                  <a:extLst>
                    <a:ext uri="{9D8B030D-6E8A-4147-A177-3AD203B41FA5}">
                      <a16:colId xmlns:a16="http://schemas.microsoft.com/office/drawing/2014/main" val="20010"/>
                    </a:ext>
                  </a:extLst>
                </a:gridCol>
                <a:gridCol w="471373">
                  <a:extLst>
                    <a:ext uri="{9D8B030D-6E8A-4147-A177-3AD203B41FA5}">
                      <a16:colId xmlns:a16="http://schemas.microsoft.com/office/drawing/2014/main" val="20011"/>
                    </a:ext>
                  </a:extLst>
                </a:gridCol>
              </a:tblGrid>
              <a:tr h="724644">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(Re) circulation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Document / draft number</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Ballot Type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Ballot Group Members</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Disapprove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extLst>
                  <a:ext uri="{0D108BD9-81ED-4DB2-BD59-A6C34878D82A}">
                    <a16:rowId xmlns:a16="http://schemas.microsoft.com/office/drawing/2014/main" val="10000"/>
                  </a:ext>
                </a:extLst>
              </a:tr>
              <a:tr h="368471">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Initial</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13 Jan 2021</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P802.15.13/D4</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Initial</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82%</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4%</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69</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95%</a:t>
                      </a:r>
                    </a:p>
                  </a:txBody>
                  <a:tcPr marL="68580" marR="68580" marT="34290" marB="34290"/>
                </a:tc>
                <a:extLst>
                  <a:ext uri="{0D108BD9-81ED-4DB2-BD59-A6C34878D82A}">
                    <a16:rowId xmlns:a16="http://schemas.microsoft.com/office/drawing/2014/main" val="10001"/>
                  </a:ext>
                </a:extLst>
              </a:tr>
              <a:tr h="388620">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R1</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25 Sep 2021</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P802.15.13/D5</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91</a:t>
                      </a:r>
                    </a:p>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76</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83%</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72</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98%</a:t>
                      </a:r>
                    </a:p>
                  </a:txBody>
                  <a:tcPr marL="68580" marR="68580" marT="34290" marB="34290"/>
                </a:tc>
                <a:extLst>
                  <a:ext uri="{0D108BD9-81ED-4DB2-BD59-A6C34878D82A}">
                    <a16:rowId xmlns:a16="http://schemas.microsoft.com/office/drawing/2014/main" val="10002"/>
                  </a:ext>
                </a:extLst>
              </a:tr>
              <a:tr h="388620">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R2</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22 Jan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P802.15.13/D6</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77</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84%</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4</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97%</a:t>
                      </a:r>
                    </a:p>
                  </a:txBody>
                  <a:tcPr marL="68580" marR="68580" marT="34290" marB="34290"/>
                </a:tc>
                <a:extLst>
                  <a:ext uri="{0D108BD9-81ED-4DB2-BD59-A6C34878D82A}">
                    <a16:rowId xmlns:a16="http://schemas.microsoft.com/office/drawing/2014/main" val="1806610831"/>
                  </a:ext>
                </a:extLst>
              </a:tr>
              <a:tr h="368471">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R3</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20 Aug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P802.15.13/D7</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78</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85%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6%</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97%</a:t>
                      </a:r>
                    </a:p>
                  </a:txBody>
                  <a:tcPr marL="68580" marR="68580" marT="34290" marB="34290"/>
                </a:tc>
                <a:extLst>
                  <a:ext uri="{0D108BD9-81ED-4DB2-BD59-A6C34878D82A}">
                    <a16:rowId xmlns:a16="http://schemas.microsoft.com/office/drawing/2014/main" val="10004"/>
                  </a:ext>
                </a:extLst>
              </a:tr>
              <a:tr h="36847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R4</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21 Oct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P802.15.13/D8</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78</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85%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6%</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72</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98%</a:t>
                      </a:r>
                    </a:p>
                  </a:txBody>
                  <a:tcPr marL="68580" marR="68580" marT="34290" marB="34290"/>
                </a:tc>
                <a:extLst>
                  <a:ext uri="{0D108BD9-81ED-4DB2-BD59-A6C34878D82A}">
                    <a16:rowId xmlns:a16="http://schemas.microsoft.com/office/drawing/2014/main" val="1498981045"/>
                  </a:ext>
                </a:extLst>
              </a:tr>
              <a:tr h="368471">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R5</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14 Nov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P802.15.13/D9</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78</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85%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6%</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72</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98%</a:t>
                      </a:r>
                    </a:p>
                  </a:txBody>
                  <a:tcPr marL="68580" marR="68580" marT="34290" marB="34290"/>
                </a:tc>
                <a:extLst>
                  <a:ext uri="{0D108BD9-81ED-4DB2-BD59-A6C34878D82A}">
                    <a16:rowId xmlns:a16="http://schemas.microsoft.com/office/drawing/2014/main" val="2630583624"/>
                  </a:ext>
                </a:extLst>
              </a:tr>
              <a:tr h="368471">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R6</a:t>
                      </a:r>
                    </a:p>
                  </a:txBody>
                  <a:tcPr marL="68580" marR="68580" marT="34290" marB="34290"/>
                </a:tc>
                <a:tc>
                  <a:txBody>
                    <a:bodyPr/>
                    <a:lstStyle/>
                    <a:p>
                      <a:pPr algn="ctr"/>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latin typeface="Arial" panose="020B0604020202020204" pitchFamily="34" charset="0"/>
                          <a:cs typeface="Arial" panose="020B0604020202020204" pitchFamily="34" charset="0"/>
                        </a:rPr>
                        <a:t>P802.15.13/D10</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extLst>
                  <a:ext uri="{0D108BD9-81ED-4DB2-BD59-A6C34878D82A}">
                    <a16:rowId xmlns:a16="http://schemas.microsoft.com/office/drawing/2014/main" val="4190103765"/>
                  </a:ext>
                </a:extLst>
              </a:tr>
              <a:tr h="368471">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Aggregate Vote</a:t>
                      </a:r>
                    </a:p>
                  </a:txBody>
                  <a:tcPr marL="68580" marR="68580" marT="34290" marB="34290" anchor="ctr"/>
                </a:tc>
                <a:tc hMerge="1">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91</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78</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85%</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5</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6%</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72</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1</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98%</a:t>
                      </a:r>
                    </a:p>
                  </a:txBody>
                  <a:tcPr marL="68580" marR="68580" marT="34290" marB="34290"/>
                </a:tc>
                <a:extLst>
                  <a:ext uri="{0D108BD9-81ED-4DB2-BD59-A6C34878D82A}">
                    <a16:rowId xmlns:a16="http://schemas.microsoft.com/office/drawing/2014/main" val="3247598497"/>
                  </a:ext>
                </a:extLst>
              </a:tr>
            </a:tbl>
          </a:graphicData>
        </a:graphic>
      </p:graphicFrame>
      <p:sp>
        <p:nvSpPr>
          <p:cNvPr id="3" name="Title 1">
            <a:extLst>
              <a:ext uri="{FF2B5EF4-FFF2-40B4-BE49-F238E27FC236}">
                <a16:creationId xmlns:a16="http://schemas.microsoft.com/office/drawing/2014/main" id="{AA5D7EDB-1418-B27D-6D7A-45C2E1456B1A}"/>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GB" dirty="0">
                <a:ea typeface="ＭＳ Ｐゴシック" pitchFamily="34" charset="-128"/>
              </a:rPr>
              <a:t>P802.15.13 SA Ballot Results</a:t>
            </a:r>
            <a:endParaRPr lang="en-GB" kern="0" dirty="0"/>
          </a:p>
        </p:txBody>
      </p:sp>
    </p:spTree>
    <p:extLst>
      <p:ext uri="{BB962C8B-B14F-4D97-AF65-F5344CB8AC3E}">
        <p14:creationId xmlns:p14="http://schemas.microsoft.com/office/powerpoint/2010/main" val="2353208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75E95E4-ECC2-414A-9B7D-C93C188BF657}"/>
              </a:ext>
            </a:extLst>
          </p:cNvPr>
          <p:cNvSpPr>
            <a:spLocks noGrp="1"/>
          </p:cNvSpPr>
          <p:nvPr>
            <p:ph type="sldNum" idx="12"/>
          </p:nvPr>
        </p:nvSpPr>
        <p:spPr>
          <a:xfrm>
            <a:off x="4393695" y="6475413"/>
            <a:ext cx="432811" cy="184666"/>
          </a:xfrm>
        </p:spPr>
        <p:txBody>
          <a:bodyPr/>
          <a:lstStyle/>
          <a:p>
            <a:r>
              <a:rPr lang="en-GB"/>
              <a:t>Slide </a:t>
            </a:r>
            <a:fld id="{F5D8E26B-7BCF-4D25-9C89-0168A6618F18}" type="slidenum">
              <a:rPr lang="en-GB" smtClean="0"/>
              <a:pPr/>
              <a:t>16</a:t>
            </a:fld>
            <a:endParaRPr lang="en-GB"/>
          </a:p>
        </p:txBody>
      </p:sp>
      <p:graphicFrame>
        <p:nvGraphicFramePr>
          <p:cNvPr id="8" name="Table 7">
            <a:extLst>
              <a:ext uri="{FF2B5EF4-FFF2-40B4-BE49-F238E27FC236}">
                <a16:creationId xmlns:a16="http://schemas.microsoft.com/office/drawing/2014/main" id="{2B08D061-F5D4-4246-AA41-02F06B62EF07}"/>
              </a:ext>
            </a:extLst>
          </p:cNvPr>
          <p:cNvGraphicFramePr>
            <a:graphicFrameLocks noGrp="1"/>
          </p:cNvGraphicFramePr>
          <p:nvPr>
            <p:extLst>
              <p:ext uri="{D42A27DB-BD31-4B8C-83A1-F6EECF244321}">
                <p14:modId xmlns:p14="http://schemas.microsoft.com/office/powerpoint/2010/main" val="2033930426"/>
              </p:ext>
            </p:extLst>
          </p:nvPr>
        </p:nvGraphicFramePr>
        <p:xfrm>
          <a:off x="2033717" y="1828800"/>
          <a:ext cx="5076565" cy="3602025"/>
        </p:xfrm>
        <a:graphic>
          <a:graphicData uri="http://schemas.openxmlformats.org/drawingml/2006/table">
            <a:tbl>
              <a:tblPr firstRow="1" bandRow="1">
                <a:tableStyleId>{ED083AE6-46FA-4A59-8FB0-9F97EB10719F}</a:tableStyleId>
              </a:tblPr>
              <a:tblGrid>
                <a:gridCol w="676619">
                  <a:extLst>
                    <a:ext uri="{9D8B030D-6E8A-4147-A177-3AD203B41FA5}">
                      <a16:colId xmlns:a16="http://schemas.microsoft.com/office/drawing/2014/main" val="20000"/>
                    </a:ext>
                  </a:extLst>
                </a:gridCol>
                <a:gridCol w="1111717">
                  <a:extLst>
                    <a:ext uri="{9D8B030D-6E8A-4147-A177-3AD203B41FA5}">
                      <a16:colId xmlns:a16="http://schemas.microsoft.com/office/drawing/2014/main" val="20001"/>
                    </a:ext>
                  </a:extLst>
                </a:gridCol>
                <a:gridCol w="1560037">
                  <a:extLst>
                    <a:ext uri="{9D8B030D-6E8A-4147-A177-3AD203B41FA5}">
                      <a16:colId xmlns:a16="http://schemas.microsoft.com/office/drawing/2014/main" val="20002"/>
                    </a:ext>
                  </a:extLst>
                </a:gridCol>
                <a:gridCol w="1728192">
                  <a:extLst>
                    <a:ext uri="{9D8B030D-6E8A-4147-A177-3AD203B41FA5}">
                      <a16:colId xmlns:a16="http://schemas.microsoft.com/office/drawing/2014/main" val="20003"/>
                    </a:ext>
                  </a:extLst>
                </a:gridCol>
              </a:tblGrid>
              <a:tr h="66760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(Re) circulation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Document / draft number</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Total Comments</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extLst>
                  <a:ext uri="{0D108BD9-81ED-4DB2-BD59-A6C34878D82A}">
                    <a16:rowId xmlns:a16="http://schemas.microsoft.com/office/drawing/2014/main" val="10000"/>
                  </a:ext>
                </a:extLst>
              </a:tr>
              <a:tr h="366803">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Initial</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13 Jan 2021</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P802.15.13/D4</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323 (116 T, 196 E, 11 G)</a:t>
                      </a:r>
                    </a:p>
                  </a:txBody>
                  <a:tcPr marL="68580" marR="68580" marT="34290" marB="34290" anchor="ctr"/>
                </a:tc>
                <a:extLst>
                  <a:ext uri="{0D108BD9-81ED-4DB2-BD59-A6C34878D82A}">
                    <a16:rowId xmlns:a16="http://schemas.microsoft.com/office/drawing/2014/main" val="10001"/>
                  </a:ext>
                </a:extLst>
              </a:tr>
              <a:tr h="366803">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R1</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25 Sep 2021</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P802.15.13/D5</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lang="en-US" sz="1100" kern="1200" dirty="0">
                          <a:solidFill>
                            <a:schemeClr val="tx1"/>
                          </a:solidFill>
                          <a:effectLst/>
                          <a:latin typeface="Arial" panose="020B0604020202020204" pitchFamily="34" charset="0"/>
                          <a:ea typeface="+mn-ea"/>
                          <a:cs typeface="Arial" panose="020B0604020202020204" pitchFamily="34" charset="0"/>
                        </a:rPr>
                        <a:t>158 (96 T, 61 E, 1 G)</a:t>
                      </a:r>
                    </a:p>
                  </a:txBody>
                  <a:tcPr marL="68580" marR="68580" marT="34290" marB="34290" anchor="ctr"/>
                </a:tc>
                <a:extLst>
                  <a:ext uri="{0D108BD9-81ED-4DB2-BD59-A6C34878D82A}">
                    <a16:rowId xmlns:a16="http://schemas.microsoft.com/office/drawing/2014/main" val="10002"/>
                  </a:ext>
                </a:extLst>
              </a:tr>
              <a:tr h="366803">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R2</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22 Jan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P802.15.13/D6</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lang="en-US" sz="1100" kern="1200" dirty="0">
                          <a:solidFill>
                            <a:schemeClr val="tx1"/>
                          </a:solidFill>
                          <a:effectLst/>
                          <a:latin typeface="Arial" panose="020B0604020202020204" pitchFamily="34" charset="0"/>
                          <a:ea typeface="+mn-ea"/>
                          <a:cs typeface="Arial" panose="020B0604020202020204" pitchFamily="34" charset="0"/>
                        </a:rPr>
                        <a:t>109 (60 T, 49 E)</a:t>
                      </a:r>
                    </a:p>
                  </a:txBody>
                  <a:tcPr marL="68580" marR="68580" marT="34290" marB="34290" anchor="ctr"/>
                </a:tc>
                <a:extLst>
                  <a:ext uri="{0D108BD9-81ED-4DB2-BD59-A6C34878D82A}">
                    <a16:rowId xmlns:a16="http://schemas.microsoft.com/office/drawing/2014/main" val="10003"/>
                  </a:ext>
                </a:extLst>
              </a:tr>
              <a:tr h="366803">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R3</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20 Aug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P802.15.13/D7</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155 (80 T, 74 E, 1 G)</a:t>
                      </a:r>
                    </a:p>
                  </a:txBody>
                  <a:tcPr marL="68580" marR="68580" marT="34290" marB="34290" anchor="ctr"/>
                </a:tc>
                <a:extLst>
                  <a:ext uri="{0D108BD9-81ED-4DB2-BD59-A6C34878D82A}">
                    <a16:rowId xmlns:a16="http://schemas.microsoft.com/office/drawing/2014/main" val="10004"/>
                  </a:ext>
                </a:extLst>
              </a:tr>
              <a:tr h="3668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R4</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21 Oct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P802.15.13/D8</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lang="en-US" sz="1100" kern="1200" dirty="0">
                          <a:solidFill>
                            <a:schemeClr val="tx1"/>
                          </a:solidFill>
                          <a:effectLst/>
                          <a:latin typeface="Arial" panose="020B0604020202020204" pitchFamily="34" charset="0"/>
                          <a:ea typeface="+mn-ea"/>
                          <a:cs typeface="Arial" panose="020B0604020202020204" pitchFamily="34" charset="0"/>
                        </a:rPr>
                        <a:t>135 (74 T, 61 E)</a:t>
                      </a:r>
                    </a:p>
                  </a:txBody>
                  <a:tcPr marL="68580" marR="68580" marT="34290" marB="34290" anchor="ctr"/>
                </a:tc>
                <a:extLst>
                  <a:ext uri="{0D108BD9-81ED-4DB2-BD59-A6C34878D82A}">
                    <a16:rowId xmlns:a16="http://schemas.microsoft.com/office/drawing/2014/main" val="2733332986"/>
                  </a:ext>
                </a:extLst>
              </a:tr>
              <a:tr h="366803">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R5</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14 Nov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P802.15.13/D9</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lang="en-US" sz="1100" kern="1200" dirty="0">
                          <a:solidFill>
                            <a:schemeClr val="tx1"/>
                          </a:solidFill>
                          <a:effectLst/>
                          <a:latin typeface="Arial" panose="020B0604020202020204" pitchFamily="34" charset="0"/>
                          <a:ea typeface="+mn-ea"/>
                          <a:cs typeface="Arial" panose="020B0604020202020204" pitchFamily="34" charset="0"/>
                        </a:rPr>
                        <a:t>17 (11 T, 6 E)</a:t>
                      </a:r>
                    </a:p>
                  </a:txBody>
                  <a:tcPr marL="68580" marR="68580" marT="34290" marB="34290" anchor="ctr"/>
                </a:tc>
                <a:extLst>
                  <a:ext uri="{0D108BD9-81ED-4DB2-BD59-A6C34878D82A}">
                    <a16:rowId xmlns:a16="http://schemas.microsoft.com/office/drawing/2014/main" val="10005"/>
                  </a:ext>
                </a:extLst>
              </a:tr>
              <a:tr h="366803">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R6</a:t>
                      </a:r>
                    </a:p>
                  </a:txBody>
                  <a:tcPr marL="68580" marR="68580" marT="34290" marB="34290"/>
                </a:tc>
                <a:tc>
                  <a:txBody>
                    <a:bodyPr/>
                    <a:lstStyle/>
                    <a:p>
                      <a:pPr algn="ctr"/>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lang="en-US" sz="1100" kern="1200" dirty="0">
                        <a:solidFill>
                          <a:schemeClr val="tx1"/>
                        </a:solidFill>
                        <a:effectLst/>
                        <a:latin typeface="Arial" panose="020B0604020202020204" pitchFamily="34" charset="0"/>
                        <a:ea typeface="+mn-ea"/>
                        <a:cs typeface="Arial" panose="020B0604020202020204" pitchFamily="34" charset="0"/>
                      </a:endParaRPr>
                    </a:p>
                  </a:txBody>
                  <a:tcPr marL="68580" marR="68580" marT="34290" marB="34290" anchor="ctr"/>
                </a:tc>
                <a:extLst>
                  <a:ext uri="{0D108BD9-81ED-4DB2-BD59-A6C34878D82A}">
                    <a16:rowId xmlns:a16="http://schemas.microsoft.com/office/drawing/2014/main" val="1829377309"/>
                  </a:ext>
                </a:extLst>
              </a:tr>
              <a:tr h="366803">
                <a:tc gridSpan="3">
                  <a:txBody>
                    <a:bodyPr/>
                    <a:lstStyle/>
                    <a:p>
                      <a:pPr algn="ctr"/>
                      <a:r>
                        <a:rPr kumimoji="0" lang="en-US" sz="1200" b="0" i="0" u="none" strike="noStrike" kern="1200" cap="none" normalizeH="0" baseline="0" dirty="0">
                          <a:ln>
                            <a:noFill/>
                          </a:ln>
                          <a:solidFill>
                            <a:schemeClr val="tx1"/>
                          </a:solidFill>
                          <a:effectLst/>
                          <a:latin typeface="Arial" charset="0"/>
                          <a:ea typeface="Times New Roman" pitchFamily="18" charset="0"/>
                          <a:cs typeface="Arial" charset="0"/>
                        </a:rPr>
                        <a:t>Total</a:t>
                      </a:r>
                    </a:p>
                  </a:txBody>
                  <a:tcPr marL="68580" marR="68580" marT="34290" marB="34290" anchor="ctr"/>
                </a:tc>
                <a:tc hMerge="1">
                  <a:txBody>
                    <a:bodyPr/>
                    <a:lstStyle/>
                    <a:p>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tc>
                  <a:txBody>
                    <a:bodyPr/>
                    <a:lstStyle/>
                    <a:p>
                      <a:r>
                        <a:rPr kumimoji="0" lang="en-US" sz="1200" b="0" i="0" u="none" strike="noStrike" kern="1200" cap="none" normalizeH="0" baseline="0" dirty="0">
                          <a:ln>
                            <a:noFill/>
                          </a:ln>
                          <a:solidFill>
                            <a:schemeClr val="tx1"/>
                          </a:solidFill>
                          <a:effectLst/>
                          <a:latin typeface="Arial" charset="0"/>
                          <a:ea typeface="Times New Roman" pitchFamily="18" charset="0"/>
                          <a:cs typeface="Arial" charset="0"/>
                        </a:rPr>
                        <a:t>897</a:t>
                      </a:r>
                    </a:p>
                  </a:txBody>
                  <a:tcPr marL="68580" marR="68580" marT="34290" marB="34290" anchor="ctr"/>
                </a:tc>
                <a:extLst>
                  <a:ext uri="{0D108BD9-81ED-4DB2-BD59-A6C34878D82A}">
                    <a16:rowId xmlns:a16="http://schemas.microsoft.com/office/drawing/2014/main" val="2600899970"/>
                  </a:ext>
                </a:extLst>
              </a:tr>
            </a:tbl>
          </a:graphicData>
        </a:graphic>
      </p:graphicFrame>
      <p:sp>
        <p:nvSpPr>
          <p:cNvPr id="2" name="Title 1">
            <a:extLst>
              <a:ext uri="{FF2B5EF4-FFF2-40B4-BE49-F238E27FC236}">
                <a16:creationId xmlns:a16="http://schemas.microsoft.com/office/drawing/2014/main" id="{ADB63625-6CA1-4D7C-B895-B279795B2EFA}"/>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GB" dirty="0">
                <a:ea typeface="ＭＳ Ｐゴシック" pitchFamily="34" charset="-128"/>
              </a:rPr>
              <a:t>P802.15.13 SA Ballot Comments</a:t>
            </a:r>
            <a:endParaRPr lang="en-GB" kern="0" dirty="0"/>
          </a:p>
        </p:txBody>
      </p:sp>
    </p:spTree>
    <p:extLst>
      <p:ext uri="{BB962C8B-B14F-4D97-AF65-F5344CB8AC3E}">
        <p14:creationId xmlns:p14="http://schemas.microsoft.com/office/powerpoint/2010/main" val="36285978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450193547"/>
              </p:ext>
            </p:extLst>
          </p:nvPr>
        </p:nvGraphicFramePr>
        <p:xfrm>
          <a:off x="1092076" y="1981200"/>
          <a:ext cx="6959847" cy="2423042"/>
        </p:xfrm>
        <a:graphic>
          <a:graphicData uri="http://schemas.openxmlformats.org/drawingml/2006/table">
            <a:tbl>
              <a:tblPr firstRow="1" bandRow="1">
                <a:tableStyleId>{ED083AE6-46FA-4A59-8FB0-9F97EB10719F}</a:tableStyleId>
              </a:tblPr>
              <a:tblGrid>
                <a:gridCol w="621131">
                  <a:extLst>
                    <a:ext uri="{9D8B030D-6E8A-4147-A177-3AD203B41FA5}">
                      <a16:colId xmlns:a16="http://schemas.microsoft.com/office/drawing/2014/main" val="20000"/>
                    </a:ext>
                  </a:extLst>
                </a:gridCol>
                <a:gridCol w="310565">
                  <a:extLst>
                    <a:ext uri="{9D8B030D-6E8A-4147-A177-3AD203B41FA5}">
                      <a16:colId xmlns:a16="http://schemas.microsoft.com/office/drawing/2014/main" val="20001"/>
                    </a:ext>
                  </a:extLst>
                </a:gridCol>
                <a:gridCol w="266199">
                  <a:extLst>
                    <a:ext uri="{9D8B030D-6E8A-4147-A177-3AD203B41FA5}">
                      <a16:colId xmlns:a16="http://schemas.microsoft.com/office/drawing/2014/main" val="20002"/>
                    </a:ext>
                  </a:extLst>
                </a:gridCol>
                <a:gridCol w="310565">
                  <a:extLst>
                    <a:ext uri="{9D8B030D-6E8A-4147-A177-3AD203B41FA5}">
                      <a16:colId xmlns:a16="http://schemas.microsoft.com/office/drawing/2014/main" val="20003"/>
                    </a:ext>
                  </a:extLst>
                </a:gridCol>
                <a:gridCol w="310565">
                  <a:extLst>
                    <a:ext uri="{9D8B030D-6E8A-4147-A177-3AD203B41FA5}">
                      <a16:colId xmlns:a16="http://schemas.microsoft.com/office/drawing/2014/main" val="1097919979"/>
                    </a:ext>
                  </a:extLst>
                </a:gridCol>
                <a:gridCol w="310565">
                  <a:extLst>
                    <a:ext uri="{9D8B030D-6E8A-4147-A177-3AD203B41FA5}">
                      <a16:colId xmlns:a16="http://schemas.microsoft.com/office/drawing/2014/main" val="640388990"/>
                    </a:ext>
                  </a:extLst>
                </a:gridCol>
                <a:gridCol w="310565">
                  <a:extLst>
                    <a:ext uri="{9D8B030D-6E8A-4147-A177-3AD203B41FA5}">
                      <a16:colId xmlns:a16="http://schemas.microsoft.com/office/drawing/2014/main" val="1571351352"/>
                    </a:ext>
                  </a:extLst>
                </a:gridCol>
                <a:gridCol w="310565">
                  <a:extLst>
                    <a:ext uri="{9D8B030D-6E8A-4147-A177-3AD203B41FA5}">
                      <a16:colId xmlns:a16="http://schemas.microsoft.com/office/drawing/2014/main" val="2756705223"/>
                    </a:ext>
                  </a:extLst>
                </a:gridCol>
                <a:gridCol w="3943528">
                  <a:extLst>
                    <a:ext uri="{9D8B030D-6E8A-4147-A177-3AD203B41FA5}">
                      <a16:colId xmlns:a16="http://schemas.microsoft.com/office/drawing/2014/main" val="20004"/>
                    </a:ext>
                  </a:extLst>
                </a:gridCol>
                <a:gridCol w="265599">
                  <a:extLst>
                    <a:ext uri="{9D8B030D-6E8A-4147-A177-3AD203B41FA5}">
                      <a16:colId xmlns:a16="http://schemas.microsoft.com/office/drawing/2014/main" val="20005"/>
                    </a:ext>
                  </a:extLst>
                </a:gridCol>
              </a:tblGrid>
              <a:tr h="6286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900" b="1" i="0" u="none" strike="noStrike" kern="1200" cap="none" normalizeH="0" baseline="0" dirty="0">
                          <a:ln>
                            <a:noFill/>
                          </a:ln>
                          <a:solidFill>
                            <a:schemeClr val="tx1"/>
                          </a:solidFill>
                          <a:effectLst/>
                          <a:latin typeface="Times New Roman" pitchFamily="18" charset="0"/>
                          <a:ea typeface="+mn-ea"/>
                          <a:cs typeface="Times New Roman" pitchFamily="18" charset="0"/>
                        </a:rPr>
                        <a:t>Voter</a:t>
                      </a:r>
                    </a:p>
                  </a:txBody>
                  <a:tcPr marL="68580" marR="68580" marT="34283" marB="34283" anchor="ctr"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Initial </a:t>
                      </a: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1</a:t>
                      </a:r>
                      <a:r>
                        <a:rPr kumimoji="0" lang="en-GB" altLang="ko-KR" sz="900" b="1" i="0" u="none" strike="noStrike" kern="1200" cap="none" normalizeH="0" baseline="30000" dirty="0">
                          <a:ln>
                            <a:noFill/>
                          </a:ln>
                          <a:solidFill>
                            <a:schemeClr val="tx1"/>
                          </a:solidFill>
                          <a:effectLst/>
                          <a:latin typeface="Times New Roman" pitchFamily="18" charset="0"/>
                          <a:ea typeface="+mn-ea"/>
                          <a:cs typeface="Times New Roman" pitchFamily="18" charset="0"/>
                        </a:rPr>
                        <a:t>st</a:t>
                      </a: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2</a:t>
                      </a:r>
                      <a:r>
                        <a:rPr kumimoji="0" lang="en-GB" altLang="ko-KR" sz="900" b="1" i="0" u="none" strike="noStrike" kern="1200" cap="none" normalizeH="0" baseline="30000" dirty="0">
                          <a:ln>
                            <a:noFill/>
                          </a:ln>
                          <a:solidFill>
                            <a:schemeClr val="tx1"/>
                          </a:solidFill>
                          <a:effectLst/>
                          <a:latin typeface="Times New Roman" pitchFamily="18" charset="0"/>
                          <a:ea typeface="+mn-ea"/>
                          <a:cs typeface="Times New Roman" pitchFamily="18" charset="0"/>
                        </a:rPr>
                        <a:t>nd</a:t>
                      </a: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3</a:t>
                      </a:r>
                      <a:r>
                        <a:rPr kumimoji="0" lang="en-GB" altLang="ko-KR" sz="900" b="1" i="0" u="none" strike="noStrike" kern="1200" cap="none" normalizeH="0" baseline="30000" dirty="0">
                          <a:ln>
                            <a:noFill/>
                          </a:ln>
                          <a:solidFill>
                            <a:schemeClr val="tx1"/>
                          </a:solidFill>
                          <a:effectLst/>
                          <a:latin typeface="Times New Roman" pitchFamily="18" charset="0"/>
                          <a:ea typeface="+mn-ea"/>
                          <a:cs typeface="Times New Roman" pitchFamily="18" charset="0"/>
                        </a:rPr>
                        <a:t>rd</a:t>
                      </a: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p>
                      <a:pPr marL="0" marR="0" lvl="0" indent="-342900" algn="ctr" defTabSz="914400" rtl="0" eaLnBrk="0" fontAlgn="base" latinLnBrk="0" hangingPunct="0">
                        <a:lnSpc>
                          <a:spcPct val="100000"/>
                        </a:lnSpc>
                        <a:spcBef>
                          <a:spcPct val="0"/>
                        </a:spcBef>
                        <a:spcAft>
                          <a:spcPct val="0"/>
                        </a:spcAft>
                        <a:buClrTx/>
                        <a:buSzTx/>
                        <a:buFontTx/>
                        <a:buNone/>
                        <a:tabLst/>
                        <a:defRPr/>
                      </a:pPr>
                      <a:endPar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4</a:t>
                      </a:r>
                      <a:r>
                        <a:rPr kumimoji="0" lang="en-GB" altLang="ko-KR" sz="900" b="1" i="0" u="none" strike="noStrike" kern="1200" cap="none" normalizeH="0" baseline="30000" dirty="0">
                          <a:ln>
                            <a:noFill/>
                          </a:ln>
                          <a:solidFill>
                            <a:schemeClr val="tx1"/>
                          </a:solidFill>
                          <a:effectLst/>
                          <a:latin typeface="Times New Roman" pitchFamily="18" charset="0"/>
                          <a:ea typeface="+mn-ea"/>
                          <a:cs typeface="Times New Roman" pitchFamily="18" charset="0"/>
                        </a:rPr>
                        <a:t>th</a:t>
                      </a: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p>
                      <a:pPr marL="0" marR="0" lvl="0" indent="-342900" algn="ctr" defTabSz="914400" rtl="0" eaLnBrk="0" fontAlgn="base" latinLnBrk="0" hangingPunct="0">
                        <a:lnSpc>
                          <a:spcPct val="100000"/>
                        </a:lnSpc>
                        <a:spcBef>
                          <a:spcPct val="0"/>
                        </a:spcBef>
                        <a:spcAft>
                          <a:spcPct val="0"/>
                        </a:spcAft>
                        <a:buClrTx/>
                        <a:buSzTx/>
                        <a:buFontTx/>
                        <a:buNone/>
                        <a:tabLst/>
                        <a:defRPr/>
                      </a:pPr>
                      <a:endPar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5</a:t>
                      </a:r>
                      <a:r>
                        <a:rPr kumimoji="0" lang="en-GB" altLang="ko-KR" sz="900" b="1" i="0" u="none" strike="noStrike" kern="1200" cap="none" normalizeH="0" baseline="30000" dirty="0">
                          <a:ln>
                            <a:noFill/>
                          </a:ln>
                          <a:solidFill>
                            <a:schemeClr val="tx1"/>
                          </a:solidFill>
                          <a:effectLst/>
                          <a:latin typeface="Times New Roman" pitchFamily="18" charset="0"/>
                          <a:ea typeface="+mn-ea"/>
                          <a:cs typeface="Times New Roman" pitchFamily="18" charset="0"/>
                        </a:rPr>
                        <a:t>th</a:t>
                      </a: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p>
                      <a:pPr marL="0" marR="0" lvl="0" indent="-342900" algn="ctr" defTabSz="914400" rtl="0" eaLnBrk="0" fontAlgn="base" latinLnBrk="0" hangingPunct="0">
                        <a:lnSpc>
                          <a:spcPct val="100000"/>
                        </a:lnSpc>
                        <a:spcBef>
                          <a:spcPct val="0"/>
                        </a:spcBef>
                        <a:spcAft>
                          <a:spcPct val="0"/>
                        </a:spcAft>
                        <a:buClrTx/>
                        <a:buSzTx/>
                        <a:buFontTx/>
                        <a:buNone/>
                        <a:tabLst/>
                        <a:defRPr/>
                      </a:pPr>
                      <a:endPar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6</a:t>
                      </a:r>
                      <a:r>
                        <a:rPr kumimoji="0" lang="en-GB" altLang="ko-KR" sz="900" b="1" i="0" u="none" strike="noStrike" kern="1200" cap="none" normalizeH="0" baseline="30000" dirty="0">
                          <a:ln>
                            <a:noFill/>
                          </a:ln>
                          <a:solidFill>
                            <a:schemeClr val="tx1"/>
                          </a:solidFill>
                          <a:effectLst/>
                          <a:latin typeface="Times New Roman" pitchFamily="18" charset="0"/>
                          <a:ea typeface="+mn-ea"/>
                          <a:cs typeface="Times New Roman" pitchFamily="18" charset="0"/>
                        </a:rPr>
                        <a:t>th</a:t>
                      </a: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p>
                      <a:pPr marL="0" marR="0" lvl="0" indent="-342900" algn="ctr" defTabSz="914400" rtl="0" eaLnBrk="0" fontAlgn="base" latinLnBrk="0" hangingPunct="0">
                        <a:lnSpc>
                          <a:spcPct val="100000"/>
                        </a:lnSpc>
                        <a:spcBef>
                          <a:spcPct val="0"/>
                        </a:spcBef>
                        <a:spcAft>
                          <a:spcPct val="0"/>
                        </a:spcAft>
                        <a:buClrTx/>
                        <a:buSzTx/>
                        <a:buFontTx/>
                        <a:buNone/>
                        <a:tabLst/>
                        <a:defRPr/>
                      </a:pPr>
                      <a:endPar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US"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Comment</a:t>
                      </a:r>
                      <a:endPar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L="68580" marR="68580" marT="34283" marB="34283" anchor="ctr" horzOverflow="overflow"/>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chemeClr val="tx1"/>
                          </a:solidFill>
                          <a:effectLst/>
                          <a:latin typeface="Times New Roman" pitchFamily="18" charset="0"/>
                          <a:cs typeface="Times New Roman" pitchFamily="18" charset="0"/>
                        </a:rPr>
                        <a:t>Total</a:t>
                      </a:r>
                      <a:endParaRPr kumimoji="0" lang="en-GB" sz="900" b="0" i="0" u="none" strike="noStrike" cap="none" normalizeH="0" baseline="0" dirty="0">
                        <a:ln>
                          <a:noFill/>
                        </a:ln>
                        <a:solidFill>
                          <a:schemeClr val="tx1"/>
                        </a:solidFill>
                        <a:effectLst/>
                        <a:latin typeface="Times New Roman" pitchFamily="18" charset="0"/>
                      </a:endParaRPr>
                    </a:p>
                  </a:txBody>
                  <a:tcPr marL="68580" marR="68580" marT="34283" marB="34283" vert="vert" horzOverflow="overflow"/>
                </a:tc>
                <a:extLst>
                  <a:ext uri="{0D108BD9-81ED-4DB2-BD59-A6C34878D82A}">
                    <a16:rowId xmlns:a16="http://schemas.microsoft.com/office/drawing/2014/main" val="10000"/>
                  </a:ext>
                </a:extLst>
              </a:tr>
              <a:tr h="6172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900" b="0" dirty="0">
                          <a:solidFill>
                            <a:schemeClr val="tx1"/>
                          </a:solidFill>
                          <a:latin typeface="Calibri" panose="020F0502020204030204" pitchFamily="34" charset="0"/>
                        </a:rPr>
                        <a:t>Chong Han</a:t>
                      </a:r>
                      <a:endParaRPr lang="ko-KR" altLang="en-US" sz="900" b="0" dirty="0">
                        <a:solidFill>
                          <a:schemeClr val="tx1"/>
                        </a:solidFill>
                        <a:latin typeface="Calibri" panose="020F0502020204030204" pitchFamily="34" charset="0"/>
                      </a:endParaRPr>
                    </a:p>
                  </a:txBody>
                  <a:tcPr marL="7144" marR="7144" marT="7144" marB="7144"/>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endParaRPr kumimoji="0" lang="en-GB"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rgbClr val="FF0000"/>
                          </a:solidFill>
                          <a:effectLst/>
                          <a:latin typeface="Times New Roman" pitchFamily="18" charset="0"/>
                          <a:ea typeface="Times New Roman" pitchFamily="18" charset="0"/>
                          <a:cs typeface="Arial" charset="0"/>
                        </a:rPr>
                        <a:t>?</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normalizeH="0" baseline="0" dirty="0">
                          <a:ln>
                            <a:noFill/>
                          </a:ln>
                          <a:solidFill>
                            <a:schemeClr val="tx1"/>
                          </a:solidFill>
                          <a:effectLst/>
                          <a:latin typeface="Times New Roman" pitchFamily="18" charset="0"/>
                          <a:ea typeface="Times New Roman" pitchFamily="18" charset="0"/>
                          <a:cs typeface="Arial" charset="0"/>
                        </a:rPr>
                        <a:t>Topic</a:t>
                      </a: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Insertion of a third PHY “LB-PHY”:</a:t>
                      </a:r>
                      <a:b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br>
                      <a:r>
                        <a:rPr kumimoji="0" lang="en-US" sz="900" b="1" i="0" u="none" strike="noStrike" kern="1200" cap="none" normalizeH="0" baseline="0" dirty="0">
                          <a:ln>
                            <a:noFill/>
                          </a:ln>
                          <a:solidFill>
                            <a:schemeClr val="tx1"/>
                          </a:solidFill>
                          <a:effectLst/>
                          <a:latin typeface="Times New Roman" pitchFamily="18" charset="0"/>
                          <a:ea typeface="Times New Roman" pitchFamily="18" charset="0"/>
                          <a:cs typeface="Arial" charset="0"/>
                        </a:rPr>
                        <a:t>Latest comment:</a:t>
                      </a:r>
                      <a:b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b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“insert the text in doc. 15-22/0429r2 to Clause 11.”</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marL="68580" marR="68580" marT="34290" marB="34290"/>
                </a:tc>
                <a:extLst>
                  <a:ext uri="{0D108BD9-81ED-4DB2-BD59-A6C34878D82A}">
                    <a16:rowId xmlns:a16="http://schemas.microsoft.com/office/drawing/2014/main" val="10001"/>
                  </a:ext>
                </a:extLst>
              </a:tr>
              <a:tr h="8915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900" b="0" dirty="0">
                          <a:latin typeface="Calibri" panose="020F0502020204030204" pitchFamily="34" charset="0"/>
                        </a:rPr>
                        <a:t>CRG Response</a:t>
                      </a:r>
                      <a:endParaRPr lang="ko-KR" altLang="en-US" sz="900" b="0" dirty="0">
                        <a:latin typeface="Calibri" panose="020F0502020204030204" pitchFamily="34" charset="0"/>
                      </a:endParaRPr>
                    </a:p>
                  </a:txBody>
                  <a:tcPr marL="7144" marR="7144" marT="7144" marB="7144"/>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normalizeH="0" baseline="0" dirty="0">
                          <a:ln>
                            <a:noFill/>
                          </a:ln>
                          <a:solidFill>
                            <a:schemeClr val="tx1"/>
                          </a:solidFill>
                          <a:effectLst/>
                          <a:latin typeface="Times New Roman" pitchFamily="18" charset="0"/>
                          <a:ea typeface="Times New Roman" pitchFamily="18" charset="0"/>
                          <a:cs typeface="Arial" charset="0"/>
                        </a:rPr>
                        <a:t>Disposition Status: </a:t>
                      </a: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REJECTED</a:t>
                      </a:r>
                      <a:b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br>
                      <a:r>
                        <a:rPr kumimoji="0" lang="en-US" sz="900" b="1" i="0" u="none" strike="noStrike" kern="1200" cap="none" normalizeH="0" baseline="0" dirty="0">
                          <a:ln>
                            <a:noFill/>
                          </a:ln>
                          <a:solidFill>
                            <a:schemeClr val="tx1"/>
                          </a:solidFill>
                          <a:effectLst/>
                          <a:latin typeface="Times New Roman" pitchFamily="18" charset="0"/>
                          <a:ea typeface="Times New Roman" pitchFamily="18" charset="0"/>
                          <a:cs typeface="Arial" charset="0"/>
                        </a:rPr>
                        <a:t>Disposition Detail: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The comment does not identify an issue with the current draft D9. Moreover, the document https://mentor.ieee.org/802.15/dcn/22/15-22-0429-02-0013-lb-phy-to-be-reinserted.docx contains multiple technical issues, is not technically complete, and is not consistent with the draft.</a:t>
                      </a:r>
                    </a:p>
                  </a:txBody>
                  <a:tcPr marL="68580" marR="68580" marT="34290" marB="3429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extLst>
                  <a:ext uri="{0D108BD9-81ED-4DB2-BD59-A6C34878D82A}">
                    <a16:rowId xmlns:a16="http://schemas.microsoft.com/office/drawing/2014/main" val="10002"/>
                  </a:ext>
                </a:extLst>
              </a:tr>
              <a:tr h="2856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900" b="1" dirty="0">
                          <a:latin typeface="Calibri" panose="020F0502020204030204" pitchFamily="34" charset="0"/>
                        </a:rPr>
                        <a:t>Total</a:t>
                      </a:r>
                      <a:endParaRPr lang="ko-KR" altLang="en-US" sz="900" b="1" dirty="0">
                        <a:latin typeface="Calibri" panose="020F0502020204030204" pitchFamily="34" charset="0"/>
                      </a:endParaRPr>
                    </a:p>
                  </a:txBody>
                  <a:tcPr marL="7144" marR="7144" marT="7144" marB="7144"/>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rgbClr val="FF0000"/>
                          </a:solidFill>
                          <a:effectLst/>
                          <a:latin typeface="Times New Roman" pitchFamily="18" charset="0"/>
                          <a:ea typeface="Times New Roman" pitchFamily="18" charset="0"/>
                          <a:cs typeface="Arial" charset="0"/>
                        </a:rPr>
                        <a:t>?</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marL="68580" marR="68580" marT="34290" marB="34290"/>
                </a:tc>
                <a:extLst>
                  <a:ext uri="{0D108BD9-81ED-4DB2-BD59-A6C34878D82A}">
                    <a16:rowId xmlns:a16="http://schemas.microsoft.com/office/drawing/2014/main" val="10007"/>
                  </a:ext>
                </a:extLst>
              </a:tr>
            </a:tbl>
          </a:graphicData>
        </a:graphic>
      </p:graphicFrame>
      <p:sp>
        <p:nvSpPr>
          <p:cNvPr id="3" name="Title 1">
            <a:extLst>
              <a:ext uri="{FF2B5EF4-FFF2-40B4-BE49-F238E27FC236}">
                <a16:creationId xmlns:a16="http://schemas.microsoft.com/office/drawing/2014/main" id="{9A23F322-EB75-45E3-5114-ABB575E87628}"/>
              </a:ext>
            </a:extLst>
          </p:cNvPr>
          <p:cNvSpPr txBox="1">
            <a:spLocks/>
          </p:cNvSpPr>
          <p:nvPr/>
        </p:nvSpPr>
        <p:spPr bwMode="auto">
          <a:xfrm>
            <a:off x="457200" y="457200"/>
            <a:ext cx="8229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GB" dirty="0">
                <a:ea typeface="ＭＳ Ｐゴシック" pitchFamily="34" charset="-128"/>
              </a:rPr>
              <a:t>Unsatisfied MBS comments by commenter</a:t>
            </a:r>
            <a:endParaRPr lang="en-GB" kern="0" dirty="0"/>
          </a:p>
        </p:txBody>
      </p:sp>
      <p:sp>
        <p:nvSpPr>
          <p:cNvPr id="8" name="Slide Number Placeholder 6">
            <a:extLst>
              <a:ext uri="{FF2B5EF4-FFF2-40B4-BE49-F238E27FC236}">
                <a16:creationId xmlns:a16="http://schemas.microsoft.com/office/drawing/2014/main" id="{2F9DA6AD-6BB2-70B3-524E-60D3AFDD9FE2}"/>
              </a:ext>
            </a:extLst>
          </p:cNvPr>
          <p:cNvSpPr txBox="1">
            <a:spLocks/>
          </p:cNvSpPr>
          <p:nvPr/>
        </p:nvSpPr>
        <p:spPr bwMode="auto">
          <a:xfrm>
            <a:off x="4393695" y="6475413"/>
            <a:ext cx="432811"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defPPr>
              <a:defRPr lang="en-US"/>
            </a:defPPr>
            <a:lvl1pPr algn="ctr" rtl="0" eaLnBrk="0" fontAlgn="base" hangingPunct="0">
              <a:spcBef>
                <a:spcPct val="0"/>
              </a:spcBef>
              <a:spcAft>
                <a:spcPct val="0"/>
              </a:spcAft>
              <a:defRPr sz="1200" kern="1200">
                <a:solidFill>
                  <a:schemeClr val="tx1"/>
                </a:solidFill>
                <a:latin typeface="Times New Roman" pitchFamily="18" charset="0"/>
                <a:ea typeface="ＭＳ Ｐゴシック" pitchFamily="34" charset="-128"/>
                <a:cs typeface="+mn-cs"/>
              </a:defRPr>
            </a:lvl1pPr>
            <a:lvl2pPr marL="4572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2pPr>
            <a:lvl3pPr marL="9144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3pPr>
            <a:lvl4pPr marL="13716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4pPr>
            <a:lvl5pPr marL="18288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sz="3200"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sz="3200"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sz="3200"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sz="3200" kern="1200">
                <a:solidFill>
                  <a:schemeClr val="tx1"/>
                </a:solidFill>
                <a:latin typeface="Times New Roman" pitchFamily="18" charset="0"/>
                <a:ea typeface="ＭＳ Ｐゴシック" pitchFamily="34" charset="-128"/>
                <a:cs typeface="+mn-cs"/>
              </a:defRPr>
            </a:lvl9pPr>
          </a:lstStyle>
          <a:p>
            <a:pPr>
              <a:defRPr/>
            </a:pPr>
            <a:r>
              <a:rPr lang="en-US"/>
              <a:t>Slide </a:t>
            </a:r>
            <a:fld id="{DD3B9A4B-4D42-4642-8694-CB378EB0C873}" type="slidenum">
              <a:rPr lang="en-US" smtClean="0"/>
              <a:pPr>
                <a:defRPr/>
              </a:pPr>
              <a:t>17</a:t>
            </a:fld>
            <a:endParaRPr lang="en-US" dirty="0"/>
          </a:p>
        </p:txBody>
      </p:sp>
    </p:spTree>
    <p:extLst>
      <p:ext uri="{BB962C8B-B14F-4D97-AF65-F5344CB8AC3E}">
        <p14:creationId xmlns:p14="http://schemas.microsoft.com/office/powerpoint/2010/main" val="10650625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4393695" y="6475413"/>
            <a:ext cx="432811" cy="184666"/>
          </a:xfrm>
        </p:spPr>
        <p:txBody>
          <a:bodyPr/>
          <a:lstStyle/>
          <a:p>
            <a:pPr>
              <a:defRPr/>
            </a:pPr>
            <a:r>
              <a:rPr lang="en-US" dirty="0"/>
              <a:t>Slide </a:t>
            </a:r>
            <a:fld id="{DD3B9A4B-4D42-4642-8694-CB378EB0C873}" type="slidenum">
              <a:rPr lang="en-US" smtClean="0"/>
              <a:pPr>
                <a:defRPr/>
              </a:pPr>
              <a:t>18</a:t>
            </a:fld>
            <a:endParaRPr lang="en-US" dirty="0"/>
          </a:p>
        </p:txBody>
      </p:sp>
      <p:graphicFrame>
        <p:nvGraphicFramePr>
          <p:cNvPr id="10" name="Group 47"/>
          <p:cNvGraphicFramePr>
            <a:graphicFrameLocks/>
          </p:cNvGraphicFramePr>
          <p:nvPr>
            <p:extLst>
              <p:ext uri="{D42A27DB-BD31-4B8C-83A1-F6EECF244321}">
                <p14:modId xmlns:p14="http://schemas.microsoft.com/office/powerpoint/2010/main" val="3376727081"/>
              </p:ext>
            </p:extLst>
          </p:nvPr>
        </p:nvGraphicFramePr>
        <p:xfrm>
          <a:off x="1368028" y="1707592"/>
          <a:ext cx="6407944" cy="3083888"/>
        </p:xfrm>
        <a:graphic>
          <a:graphicData uri="http://schemas.openxmlformats.org/drawingml/2006/table">
            <a:tbl>
              <a:tblPr/>
              <a:tblGrid>
                <a:gridCol w="2212346">
                  <a:extLst>
                    <a:ext uri="{9D8B030D-6E8A-4147-A177-3AD203B41FA5}">
                      <a16:colId xmlns:a16="http://schemas.microsoft.com/office/drawing/2014/main" val="20000"/>
                    </a:ext>
                  </a:extLst>
                </a:gridCol>
                <a:gridCol w="672330">
                  <a:extLst>
                    <a:ext uri="{9D8B030D-6E8A-4147-A177-3AD203B41FA5}">
                      <a16:colId xmlns:a16="http://schemas.microsoft.com/office/drawing/2014/main" val="20001"/>
                    </a:ext>
                  </a:extLst>
                </a:gridCol>
                <a:gridCol w="1670820">
                  <a:extLst>
                    <a:ext uri="{9D8B030D-6E8A-4147-A177-3AD203B41FA5}">
                      <a16:colId xmlns:a16="http://schemas.microsoft.com/office/drawing/2014/main" val="20002"/>
                    </a:ext>
                  </a:extLst>
                </a:gridCol>
                <a:gridCol w="1852448">
                  <a:extLst>
                    <a:ext uri="{9D8B030D-6E8A-4147-A177-3AD203B41FA5}">
                      <a16:colId xmlns:a16="http://schemas.microsoft.com/office/drawing/2014/main" val="20003"/>
                    </a:ext>
                  </a:extLst>
                </a:gridCol>
              </a:tblGrid>
              <a:tr h="645411">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1500" b="1" i="0" u="none" strike="noStrike" cap="none" normalizeH="0" baseline="0" dirty="0">
                          <a:ln>
                            <a:noFill/>
                          </a:ln>
                          <a:solidFill>
                            <a:schemeClr val="tx1"/>
                          </a:solidFill>
                          <a:effectLst/>
                          <a:latin typeface="Times New Roman" pitchFamily="18" charset="0"/>
                          <a:cs typeface="Arial" charset="0"/>
                        </a:rPr>
                      </a:br>
                      <a:r>
                        <a:rPr kumimoji="0" lang="en-GB" sz="1500" b="1" i="0" u="none" strike="noStrike" cap="none" normalizeH="0" baseline="0" dirty="0">
                          <a:ln>
                            <a:noFill/>
                          </a:ln>
                          <a:solidFill>
                            <a:schemeClr val="tx1"/>
                          </a:solidFill>
                          <a:effectLst/>
                          <a:latin typeface="Times New Roman" pitchFamily="18" charset="0"/>
                          <a:cs typeface="Arial" charset="0"/>
                        </a:rPr>
                        <a:t>Coordination Entity</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1500" b="1" i="0" u="none" strike="noStrike" cap="none" normalizeH="0" baseline="0">
                          <a:ln>
                            <a:noFill/>
                          </a:ln>
                          <a:solidFill>
                            <a:schemeClr val="tx1"/>
                          </a:solidFill>
                          <a:effectLst/>
                          <a:latin typeface="Times New Roman" pitchFamily="18" charset="0"/>
                          <a:cs typeface="Arial" charset="0"/>
                        </a:rPr>
                      </a:br>
                      <a:r>
                        <a:rPr kumimoji="0" lang="en-GB" sz="1500" b="1" i="0" u="none" strike="noStrike" cap="none" normalizeH="0" baseline="0">
                          <a:ln>
                            <a:noFill/>
                          </a:ln>
                          <a:solidFill>
                            <a:schemeClr val="tx1"/>
                          </a:solidFill>
                          <a:effectLst/>
                          <a:latin typeface="Times New Roman" pitchFamily="18" charset="0"/>
                          <a:cs typeface="Arial" charset="0"/>
                        </a:rPr>
                        <a:t>Draft</a:t>
                      </a: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1500" b="1" i="0" u="none" strike="noStrike" cap="none" normalizeH="0" baseline="0" dirty="0">
                          <a:ln>
                            <a:noFill/>
                          </a:ln>
                          <a:solidFill>
                            <a:schemeClr val="tx1"/>
                          </a:solidFill>
                          <a:effectLst/>
                          <a:latin typeface="Times New Roman" pitchFamily="18" charset="0"/>
                          <a:cs typeface="Arial" charset="0"/>
                        </a:rPr>
                      </a:br>
                      <a:r>
                        <a:rPr kumimoji="0" lang="en-GB" sz="1500" b="1" i="0" u="none" strike="noStrike" cap="none" normalizeH="0" baseline="0" dirty="0">
                          <a:ln>
                            <a:noFill/>
                          </a:ln>
                          <a:solidFill>
                            <a:schemeClr val="tx1"/>
                          </a:solidFill>
                          <a:effectLst/>
                          <a:latin typeface="Times New Roman" pitchFamily="18" charset="0"/>
                          <a:cs typeface="Arial" charset="0"/>
                        </a:rPr>
                        <a:t>Date</a:t>
                      </a: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1500" b="1" i="0" u="none" strike="noStrike" cap="none" normalizeH="0" baseline="0" dirty="0">
                          <a:ln>
                            <a:noFill/>
                          </a:ln>
                          <a:solidFill>
                            <a:schemeClr val="tx1"/>
                          </a:solidFill>
                          <a:effectLst/>
                          <a:latin typeface="Times New Roman" pitchFamily="18" charset="0"/>
                          <a:cs typeface="Arial" charset="0"/>
                        </a:rPr>
                      </a:br>
                      <a:r>
                        <a:rPr kumimoji="0" lang="en-GB" sz="1500" b="1" i="0" u="none" strike="noStrike" cap="none" normalizeH="0" baseline="0" dirty="0">
                          <a:ln>
                            <a:noFill/>
                          </a:ln>
                          <a:solidFill>
                            <a:schemeClr val="tx1"/>
                          </a:solidFill>
                          <a:effectLst/>
                          <a:latin typeface="Times New Roman" pitchFamily="18" charset="0"/>
                          <a:cs typeface="Arial" charset="0"/>
                        </a:rPr>
                        <a:t>Status</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57323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IEEE-SA Editorial </a:t>
                      </a:r>
                      <a:br>
                        <a:rPr kumimoji="0" lang="en-GB" sz="1500" b="1" i="0" u="none" strike="noStrike" cap="none" normalizeH="0" baseline="0" dirty="0">
                          <a:ln>
                            <a:noFill/>
                          </a:ln>
                          <a:solidFill>
                            <a:schemeClr val="tx1"/>
                          </a:solidFill>
                          <a:effectLst/>
                          <a:latin typeface="Times New Roman" pitchFamily="18" charset="0"/>
                          <a:cs typeface="Arial" charset="0"/>
                        </a:rPr>
                      </a:br>
                      <a:r>
                        <a:rPr kumimoji="0" lang="en-GB" sz="1500" b="1" i="0" u="none" strike="noStrike" cap="none" normalizeH="0" baseline="0" dirty="0">
                          <a:ln>
                            <a:noFill/>
                          </a:ln>
                          <a:solidFill>
                            <a:schemeClr val="tx1"/>
                          </a:solidFill>
                          <a:effectLst/>
                          <a:latin typeface="Times New Roman" pitchFamily="18" charset="0"/>
                          <a:cs typeface="Arial" charset="0"/>
                        </a:rPr>
                        <a:t>(MEC)</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D03</a:t>
                      </a: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9525" marR="0" lvl="0" indent="0" algn="ctr"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21 July 2020</a:t>
                      </a: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All comments were resolved</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7323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Registration Authority Committee (RAC)</a:t>
                      </a:r>
                      <a:endParaRPr kumimoji="0" lang="en-GB" sz="1500" b="0" i="0" u="none" strike="noStrike" cap="none" normalizeH="0" baseline="30000" dirty="0">
                        <a:ln>
                          <a:noFill/>
                        </a:ln>
                        <a:solidFill>
                          <a:schemeClr val="tx1"/>
                        </a:solidFill>
                        <a:effectLst/>
                        <a:latin typeface="Times New Roman" pitchFamily="18" charset="0"/>
                        <a:cs typeface="Arial" charset="0"/>
                      </a:endParaRP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D04</a:t>
                      </a: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9525" marR="0" lvl="0" indent="0" algn="ctr"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23 August 2021</a:t>
                      </a: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All comments were resolved</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812371757"/>
                  </a:ext>
                </a:extLst>
              </a:tr>
              <a:tr h="64541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a:ln>
                            <a:noFill/>
                          </a:ln>
                          <a:solidFill>
                            <a:schemeClr val="tx1"/>
                          </a:solidFill>
                          <a:effectLst/>
                          <a:latin typeface="Times New Roman" pitchFamily="18" charset="0"/>
                          <a:cs typeface="Arial" charset="0"/>
                        </a:rPr>
                        <a:t>Quantities, Units and Letter Symbols  (SCC14)</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500" b="1" i="0" u="none" strike="noStrike" cap="none" normalizeH="0" baseline="0" dirty="0">
                        <a:ln>
                          <a:noFill/>
                        </a:ln>
                        <a:solidFill>
                          <a:schemeClr val="tx1"/>
                        </a:solidFill>
                        <a:effectLst/>
                        <a:latin typeface="Times New Roman" pitchFamily="18" charset="0"/>
                        <a:cs typeface="Arial" charset="0"/>
                      </a:endParaRP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500" b="1" i="0" u="none" strike="noStrike" cap="none" normalizeH="0" baseline="0" dirty="0">
                        <a:ln>
                          <a:noFill/>
                        </a:ln>
                        <a:solidFill>
                          <a:schemeClr val="tx1"/>
                        </a:solidFill>
                        <a:effectLst/>
                        <a:latin typeface="Times New Roman" pitchFamily="18" charset="0"/>
                        <a:cs typeface="Arial" charset="0"/>
                      </a:endParaRP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Not required</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64660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Terms and Definitions (SCC10)</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500" b="1" i="0" u="none" strike="noStrike" cap="none" normalizeH="0" baseline="0" dirty="0">
                        <a:ln>
                          <a:noFill/>
                        </a:ln>
                        <a:solidFill>
                          <a:schemeClr val="tx1"/>
                        </a:solidFill>
                        <a:effectLst/>
                        <a:latin typeface="Times New Roman" pitchFamily="18" charset="0"/>
                        <a:cs typeface="Arial" charset="0"/>
                      </a:endParaRP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500" b="1" i="0" u="none" strike="noStrike" cap="none" normalizeH="0" baseline="0" dirty="0">
                        <a:ln>
                          <a:noFill/>
                        </a:ln>
                        <a:solidFill>
                          <a:schemeClr val="tx1"/>
                        </a:solidFill>
                        <a:effectLst/>
                        <a:latin typeface="Times New Roman" pitchFamily="18" charset="0"/>
                        <a:cs typeface="Arial" charset="0"/>
                      </a:endParaRP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Not required</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 name="Rechteck 2"/>
          <p:cNvSpPr/>
          <p:nvPr/>
        </p:nvSpPr>
        <p:spPr>
          <a:xfrm>
            <a:off x="251520" y="5035325"/>
            <a:ext cx="9019002" cy="707886"/>
          </a:xfrm>
          <a:prstGeom prst="rect">
            <a:avLst/>
          </a:prstGeom>
        </p:spPr>
        <p:txBody>
          <a:bodyPr wrap="square">
            <a:spAutoFit/>
          </a:bodyPr>
          <a:lstStyle/>
          <a:p>
            <a:r>
              <a:rPr lang="en-US" sz="2000" dirty="0"/>
              <a:t>Final MEC report: </a:t>
            </a:r>
          </a:p>
          <a:p>
            <a:r>
              <a:rPr lang="en-US" sz="2000" dirty="0">
                <a:solidFill>
                  <a:srgbClr val="FF0000"/>
                </a:solidFill>
                <a:hlinkClick r:id="rId3"/>
              </a:rPr>
              <a:t>https://mentor.ieee.org/802.15/dcn/20/15-20-0379-00-0013-tg13-mec-review.pdf</a:t>
            </a:r>
            <a:endParaRPr lang="en-US" sz="2000" dirty="0">
              <a:solidFill>
                <a:srgbClr val="FF0000"/>
              </a:solidFill>
            </a:endParaRPr>
          </a:p>
        </p:txBody>
      </p:sp>
      <p:sp>
        <p:nvSpPr>
          <p:cNvPr id="2" name="Title 1">
            <a:extLst>
              <a:ext uri="{FF2B5EF4-FFF2-40B4-BE49-F238E27FC236}">
                <a16:creationId xmlns:a16="http://schemas.microsoft.com/office/drawing/2014/main" id="{8B47101F-D756-D2D7-869D-FAD76FAA3127}"/>
              </a:ext>
            </a:extLst>
          </p:cNvPr>
          <p:cNvSpPr txBox="1">
            <a:spLocks/>
          </p:cNvSpPr>
          <p:nvPr/>
        </p:nvSpPr>
        <p:spPr bwMode="auto">
          <a:xfrm>
            <a:off x="457200" y="457200"/>
            <a:ext cx="8229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GB" dirty="0"/>
              <a:t>Mandatory Coordination</a:t>
            </a:r>
            <a:endParaRPr lang="en-GB" kern="0" dirty="0"/>
          </a:p>
        </p:txBody>
      </p:sp>
    </p:spTree>
    <p:extLst>
      <p:ext uri="{BB962C8B-B14F-4D97-AF65-F5344CB8AC3E}">
        <p14:creationId xmlns:p14="http://schemas.microsoft.com/office/powerpoint/2010/main" val="28816852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4393695" y="6475413"/>
            <a:ext cx="432811" cy="184666"/>
          </a:xfrm>
        </p:spPr>
        <p:txBody>
          <a:bodyPr/>
          <a:lstStyle/>
          <a:p>
            <a:pPr>
              <a:defRPr/>
            </a:pPr>
            <a:r>
              <a:rPr lang="en-US" dirty="0"/>
              <a:t>Slide </a:t>
            </a:r>
            <a:fld id="{DD3B9A4B-4D42-4642-8694-CB378EB0C873}" type="slidenum">
              <a:rPr lang="en-US" smtClean="0"/>
              <a:pPr>
                <a:defRPr/>
              </a:pPr>
              <a:t>19</a:t>
            </a:fld>
            <a:endParaRPr lang="en-US" dirty="0"/>
          </a:p>
        </p:txBody>
      </p:sp>
      <p:graphicFrame>
        <p:nvGraphicFramePr>
          <p:cNvPr id="10" name="Group 47"/>
          <p:cNvGraphicFramePr>
            <a:graphicFrameLocks/>
          </p:cNvGraphicFramePr>
          <p:nvPr>
            <p:extLst>
              <p:ext uri="{D42A27DB-BD31-4B8C-83A1-F6EECF244321}">
                <p14:modId xmlns:p14="http://schemas.microsoft.com/office/powerpoint/2010/main" val="1749622660"/>
              </p:ext>
            </p:extLst>
          </p:nvPr>
        </p:nvGraphicFramePr>
        <p:xfrm>
          <a:off x="1414462" y="1752600"/>
          <a:ext cx="6315075" cy="3897086"/>
        </p:xfrm>
        <a:graphic>
          <a:graphicData uri="http://schemas.openxmlformats.org/drawingml/2006/table">
            <a:tbl>
              <a:tblPr/>
              <a:tblGrid>
                <a:gridCol w="4764498">
                  <a:extLst>
                    <a:ext uri="{9D8B030D-6E8A-4147-A177-3AD203B41FA5}">
                      <a16:colId xmlns:a16="http://schemas.microsoft.com/office/drawing/2014/main" val="20000"/>
                    </a:ext>
                  </a:extLst>
                </a:gridCol>
                <a:gridCol w="1550577">
                  <a:extLst>
                    <a:ext uri="{9D8B030D-6E8A-4147-A177-3AD203B41FA5}">
                      <a16:colId xmlns:a16="http://schemas.microsoft.com/office/drawing/2014/main" val="20003"/>
                    </a:ext>
                  </a:extLst>
                </a:gridCol>
              </a:tblGrid>
              <a:tr h="274331">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dirty="0">
                          <a:ln>
                            <a:noFill/>
                          </a:ln>
                          <a:solidFill>
                            <a:schemeClr val="tx1"/>
                          </a:solidFill>
                          <a:effectLst/>
                          <a:latin typeface="Times New Roman" pitchFamily="18" charset="0"/>
                          <a:cs typeface="Arial" charset="0"/>
                        </a:rPr>
                        <a:t>Event</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dirty="0">
                          <a:ln>
                            <a:noFill/>
                          </a:ln>
                          <a:solidFill>
                            <a:schemeClr val="tx1"/>
                          </a:solidFill>
                          <a:effectLst/>
                          <a:latin typeface="Times New Roman" pitchFamily="18" charset="0"/>
                          <a:cs typeface="Arial" charset="0"/>
                        </a:rPr>
                        <a:t>Date</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47092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Initial SA Ballot - 30-day ballot </a:t>
                      </a:r>
                      <a:r>
                        <a:rPr kumimoji="0" lang="en-US" sz="1200" b="0" i="0" u="none" strike="noStrike" kern="1200" cap="none" normalizeH="0" baseline="0" dirty="0">
                          <a:ln>
                            <a:noFill/>
                          </a:ln>
                          <a:solidFill>
                            <a:schemeClr val="tx1"/>
                          </a:solidFill>
                          <a:effectLst/>
                          <a:latin typeface="Arial" charset="0"/>
                          <a:ea typeface="+mn-ea"/>
                          <a:cs typeface="+mn-cs"/>
                        </a:rPr>
                        <a:t>(P802.15.13/D4)</a:t>
                      </a:r>
                      <a:endPar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09 Dec 2020 -</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Arial" charset="0"/>
                          <a:ea typeface="Times New Roman" pitchFamily="18" charset="0"/>
                          <a:cs typeface="Arial" charset="0"/>
                        </a:rPr>
                        <a:t>13 Jan 2021</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447050163"/>
                  </a:ext>
                </a:extLst>
              </a:tr>
              <a:tr h="360735">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1200" b="0" i="0" u="none" strike="noStrike" kern="1200" cap="none" normalizeH="0" baseline="0" dirty="0">
                          <a:ln>
                            <a:noFill/>
                          </a:ln>
                          <a:solidFill>
                            <a:schemeClr val="tx1"/>
                          </a:solidFill>
                          <a:effectLst/>
                          <a:latin typeface="Arial" charset="0"/>
                          <a:ea typeface="+mn-ea"/>
                          <a:cs typeface="+mn-cs"/>
                        </a:rPr>
                        <a:t>CRG Comment Response Complete (P802.15.13/D9)</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17 November 2022</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3291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Arial" charset="0"/>
                          <a:ea typeface="+mn-ea"/>
                          <a:cs typeface="+mn-cs"/>
                        </a:rPr>
                        <a:t>Final SA Ballot Recirculation on P802.15.13/D10 (10-day ballot)</a:t>
                      </a:r>
                      <a:endParaRPr kumimoji="0" lang="en-GB" sz="1200" b="1" i="0" u="none" strike="noStrike" cap="none" normalizeH="0" baseline="0" dirty="0">
                        <a:ln>
                          <a:noFill/>
                        </a:ln>
                        <a:solidFill>
                          <a:schemeClr val="tx1"/>
                        </a:solidFill>
                        <a:effectLst/>
                        <a:latin typeface="Times New Roman" pitchFamily="18" charset="0"/>
                        <a:cs typeface="Arial" charset="0"/>
                      </a:endParaRP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t.b.d</a:t>
                      </a: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3395534623"/>
                  </a:ext>
                </a:extLst>
              </a:tr>
              <a:tr h="27003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CRG comment resolutions (P802.15.13/D10)</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t.b.d</a:t>
                      </a: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3969084032"/>
                  </a:ext>
                </a:extLst>
              </a:tr>
              <a:tr h="914411">
                <a:tc>
                  <a:txBody>
                    <a:bodyPr/>
                    <a:lstStyle/>
                    <a:p>
                      <a:pPr marL="1030288" marR="0" lvl="0" indent="-1020763" algn="l" defTabSz="914400" rtl="0" eaLnBrk="0" fontAlgn="b" latinLnBrk="0" hangingPunct="0">
                        <a:lnSpc>
                          <a:spcPct val="100000"/>
                        </a:lnSpc>
                        <a:spcBef>
                          <a:spcPct val="0"/>
                        </a:spcBef>
                        <a:spcAft>
                          <a:spcPct val="0"/>
                        </a:spcAft>
                        <a:buClrTx/>
                        <a:buSzTx/>
                        <a:buFontTx/>
                        <a:buNone/>
                        <a:tabLst>
                          <a:tab pos="6110288" algn="l"/>
                        </a:tabLst>
                      </a:pPr>
                      <a:r>
                        <a:rPr kumimoji="0" lang="en-US" sz="1200" b="0" i="0" u="none" strike="noStrike" kern="1200" cap="none" normalizeH="0" baseline="0" dirty="0">
                          <a:ln>
                            <a:noFill/>
                          </a:ln>
                          <a:solidFill>
                            <a:schemeClr val="tx1"/>
                          </a:solidFill>
                          <a:effectLst/>
                          <a:latin typeface="Arial" charset="0"/>
                          <a:ea typeface="+mn-ea"/>
                          <a:cs typeface="+mn-cs"/>
                        </a:rPr>
                        <a:t>WG 10-day ballot </a:t>
                      </a:r>
                      <a:r>
                        <a:rPr kumimoji="0" lang="en-US" sz="1100" b="0" i="1" u="none" strike="noStrike" kern="1200" cap="none" normalizeH="0" baseline="0" dirty="0">
                          <a:ln>
                            <a:noFill/>
                          </a:ln>
                          <a:solidFill>
                            <a:schemeClr val="tx1"/>
                          </a:solidFill>
                          <a:effectLst/>
                          <a:latin typeface="Arial" charset="0"/>
                          <a:ea typeface="+mn-ea"/>
                          <a:cs typeface="+mn-cs"/>
                        </a:rPr>
                        <a:t>“that 802.15 WG has reviewed and affirms the CSD https://mentor.ieee.org/802-ec/dcn/21/ec-21-0199-00-ACSD-p802-15-13.pdf and requests conditional approval from the LMSC to submit P802.15.13/D10 (or current revision) to </a:t>
                      </a:r>
                      <a:r>
                        <a:rPr kumimoji="0" lang="en-US" sz="1100" b="0" i="1" u="none" strike="noStrike" kern="1200" cap="none" normalizeH="0" baseline="0" dirty="0" err="1">
                          <a:ln>
                            <a:noFill/>
                          </a:ln>
                          <a:solidFill>
                            <a:schemeClr val="tx1"/>
                          </a:solidFill>
                          <a:effectLst/>
                          <a:latin typeface="Arial" charset="0"/>
                          <a:ea typeface="+mn-ea"/>
                          <a:cs typeface="+mn-cs"/>
                        </a:rPr>
                        <a:t>RevCom</a:t>
                      </a:r>
                      <a:r>
                        <a:rPr kumimoji="0" lang="en-US" sz="1100" b="0" i="1" u="none" strike="noStrike" kern="1200" cap="none" normalizeH="0" baseline="0" dirty="0">
                          <a:ln>
                            <a:noFill/>
                          </a:ln>
                          <a:solidFill>
                            <a:schemeClr val="tx1"/>
                          </a:solidFill>
                          <a:effectLst/>
                          <a:latin typeface="Arial" charset="0"/>
                          <a:ea typeface="+mn-ea"/>
                          <a:cs typeface="+mn-cs"/>
                        </a:rPr>
                        <a:t>.</a:t>
                      </a:r>
                      <a:r>
                        <a:rPr kumimoji="0" lang="en-US" sz="1200" b="0" i="0" u="none" strike="noStrike" kern="1200" cap="none" normalizeH="0" baseline="0" dirty="0">
                          <a:ln>
                            <a:noFill/>
                          </a:ln>
                          <a:solidFill>
                            <a:schemeClr val="tx1"/>
                          </a:solidFill>
                          <a:effectLst/>
                          <a:latin typeface="Arial" charset="0"/>
                          <a:ea typeface="+mn-ea"/>
                          <a:cs typeface="+mn-cs"/>
                        </a:rPr>
                        <a:t>”</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17 November 2022</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530029510"/>
                  </a:ext>
                </a:extLst>
              </a:tr>
              <a:tr h="311624">
                <a:tc>
                  <a:txBody>
                    <a:bodyPr/>
                    <a:lstStyle/>
                    <a:p>
                      <a:pPr marL="9525" marR="0" lvl="0" indent="0" algn="l" defTabSz="914400" rtl="0" eaLnBrk="0" fontAlgn="b" latinLnBrk="0" hangingPunct="0">
                        <a:lnSpc>
                          <a:spcPct val="100000"/>
                        </a:lnSpc>
                        <a:spcBef>
                          <a:spcPct val="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Arial" charset="0"/>
                          <a:ea typeface="+mn-ea"/>
                          <a:cs typeface="+mn-cs"/>
                        </a:rPr>
                        <a:t>Request approval from LMSC to forward draft to RevCom</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18 November 2022</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310546">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Arial" charset="0"/>
                          <a:ea typeface="+mn-ea"/>
                          <a:cs typeface="+mn-cs"/>
                        </a:rPr>
                        <a:t>Post to RevCom (submittal deadline)</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 December 2022</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310546">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Arial" charset="0"/>
                          <a:ea typeface="+mn-ea"/>
                          <a:cs typeface="+mn-cs"/>
                        </a:rPr>
                        <a:t>RevCom meeting (teleconference)</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30 January 2023</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3030798874"/>
                  </a:ext>
                </a:extLst>
              </a:tr>
              <a:tr h="310546">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Arial" charset="0"/>
                          <a:ea typeface="+mn-ea"/>
                          <a:cs typeface="+mn-cs"/>
                        </a:rPr>
                        <a:t>SASB meeting (teleconference)</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28 - 30 March 2023</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335149056"/>
                  </a:ext>
                </a:extLst>
              </a:tr>
            </a:tbl>
          </a:graphicData>
        </a:graphic>
      </p:graphicFrame>
      <p:sp>
        <p:nvSpPr>
          <p:cNvPr id="2" name="Title 1">
            <a:extLst>
              <a:ext uri="{FF2B5EF4-FFF2-40B4-BE49-F238E27FC236}">
                <a16:creationId xmlns:a16="http://schemas.microsoft.com/office/drawing/2014/main" id="{23527DEA-2526-1F19-86E9-182711D16C88}"/>
              </a:ext>
            </a:extLst>
          </p:cNvPr>
          <p:cNvSpPr txBox="1">
            <a:spLocks/>
          </p:cNvSpPr>
          <p:nvPr/>
        </p:nvSpPr>
        <p:spPr bwMode="auto">
          <a:xfrm>
            <a:off x="457200" y="457200"/>
            <a:ext cx="8229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dirty="0">
                <a:solidFill>
                  <a:schemeClr val="tx1"/>
                </a:solidFill>
              </a:rPr>
              <a:t>IEEE P802.15.13 </a:t>
            </a:r>
            <a:r>
              <a:rPr lang="en-US" dirty="0"/>
              <a:t>Timeline</a:t>
            </a:r>
            <a:endParaRPr lang="en-GB" kern="0" dirty="0"/>
          </a:p>
        </p:txBody>
      </p:sp>
    </p:spTree>
    <p:extLst>
      <p:ext uri="{BB962C8B-B14F-4D97-AF65-F5344CB8AC3E}">
        <p14:creationId xmlns:p14="http://schemas.microsoft.com/office/powerpoint/2010/main" val="1088955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2</a:t>
            </a:fld>
            <a:endParaRPr lang="en-US" dirty="0"/>
          </a:p>
        </p:txBody>
      </p:sp>
      <p:sp>
        <p:nvSpPr>
          <p:cNvPr id="2" name="Rectangle 2">
            <a:extLst>
              <a:ext uri="{FF2B5EF4-FFF2-40B4-BE49-F238E27FC236}">
                <a16:creationId xmlns:a16="http://schemas.microsoft.com/office/drawing/2014/main" id="{23CB97EF-A79B-2715-0D1B-C1E9D57FF856}"/>
              </a:ext>
            </a:extLst>
          </p:cNvPr>
          <p:cNvSpPr>
            <a:spLocks noGrp="1" noChangeArrowheads="1"/>
          </p:cNvSpPr>
          <p:nvPr>
            <p:ph type="ctrTitle"/>
          </p:nvPr>
        </p:nvSpPr>
        <p:spPr>
          <a:xfrm>
            <a:off x="685800" y="2286000"/>
            <a:ext cx="7772400" cy="1143000"/>
          </a:xfrm>
        </p:spPr>
        <p:txBody>
          <a:bodyPr anchor="ctr"/>
          <a:lstStyle/>
          <a:p>
            <a:r>
              <a:rPr lang="en-US" altLang="en-US" sz="3600" dirty="0"/>
              <a:t>802 LMSC Closing Plenary</a:t>
            </a:r>
            <a:br>
              <a:rPr lang="en-US" altLang="en-US" sz="3600" dirty="0"/>
            </a:br>
            <a:r>
              <a:rPr lang="en-US" altLang="en-US" sz="3600" dirty="0"/>
              <a:t>November 2022</a:t>
            </a:r>
          </a:p>
        </p:txBody>
      </p:sp>
      <p:sp>
        <p:nvSpPr>
          <p:cNvPr id="3" name="Rectangle 3">
            <a:extLst>
              <a:ext uri="{FF2B5EF4-FFF2-40B4-BE49-F238E27FC236}">
                <a16:creationId xmlns:a16="http://schemas.microsoft.com/office/drawing/2014/main" id="{F9C1B239-AC5F-D57D-6FF3-A33C2A0D5715}"/>
              </a:ext>
            </a:extLst>
          </p:cNvPr>
          <p:cNvSpPr>
            <a:spLocks noGrp="1" noChangeArrowheads="1"/>
          </p:cNvSpPr>
          <p:nvPr>
            <p:ph type="subTitle" idx="1"/>
          </p:nvPr>
        </p:nvSpPr>
        <p:spPr>
          <a:xfrm>
            <a:off x="1371600" y="3886200"/>
            <a:ext cx="6400800" cy="1752600"/>
          </a:xfrm>
        </p:spPr>
        <p:txBody>
          <a:bodyPr/>
          <a:lstStyle/>
          <a:p>
            <a:r>
              <a:rPr lang="en-US" altLang="en-US" sz="3200" dirty="0"/>
              <a:t>802.15 WG</a:t>
            </a:r>
            <a:br>
              <a:rPr lang="en-US" altLang="en-US" sz="3200" dirty="0"/>
            </a:br>
            <a:r>
              <a:rPr lang="en-US" altLang="en-US" sz="3200" dirty="0"/>
              <a:t>Consent Motions</a:t>
            </a:r>
          </a:p>
        </p:txBody>
      </p:sp>
    </p:spTree>
    <p:extLst>
      <p:ext uri="{BB962C8B-B14F-4D97-AF65-F5344CB8AC3E}">
        <p14:creationId xmlns:p14="http://schemas.microsoft.com/office/powerpoint/2010/main" val="1956715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3</a:t>
            </a:fld>
            <a:endParaRPr lang="en-US" dirty="0"/>
          </a:p>
        </p:txBody>
      </p:sp>
      <p:sp>
        <p:nvSpPr>
          <p:cNvPr id="2" name="Title 1">
            <a:extLst>
              <a:ext uri="{FF2B5EF4-FFF2-40B4-BE49-F238E27FC236}">
                <a16:creationId xmlns:a16="http://schemas.microsoft.com/office/drawing/2014/main" id="{C5B282D9-F791-222C-6B04-450CA03A5E64}"/>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802 EC Consent Motions</a:t>
            </a:r>
          </a:p>
        </p:txBody>
      </p:sp>
      <p:sp>
        <p:nvSpPr>
          <p:cNvPr id="4" name="Rectangle 3">
            <a:extLst>
              <a:ext uri="{FF2B5EF4-FFF2-40B4-BE49-F238E27FC236}">
                <a16:creationId xmlns:a16="http://schemas.microsoft.com/office/drawing/2014/main" id="{D9F0563A-DD63-AC25-59B6-8E379B309959}"/>
              </a:ext>
            </a:extLst>
          </p:cNvPr>
          <p:cNvSpPr/>
          <p:nvPr/>
        </p:nvSpPr>
        <p:spPr>
          <a:xfrm>
            <a:off x="304800" y="1371600"/>
            <a:ext cx="8534400" cy="5016758"/>
          </a:xfrm>
          <a:prstGeom prst="rect">
            <a:avLst/>
          </a:prstGeom>
        </p:spPr>
        <p:txBody>
          <a:bodyPr wrap="square">
            <a:spAutoFit/>
          </a:bodyPr>
          <a:lstStyle/>
          <a:p>
            <a:pPr marL="0" marR="0">
              <a:spcBef>
                <a:spcPts val="0"/>
              </a:spcBef>
              <a:spcAft>
                <a:spcPts val="0"/>
              </a:spcAft>
            </a:pPr>
            <a:r>
              <a:rPr lang="en-US" sz="1600" b="1" dirty="0">
                <a:effectLst/>
                <a:latin typeface="Calibri" panose="020F0502020204030204" pitchFamily="34" charset="0"/>
                <a:ea typeface="Calibri" panose="020F0502020204030204" pitchFamily="34" charset="0"/>
              </a:rPr>
              <a:t>Motion to approve liaison statement* w/ to ISO/IEC JTC1/SC6 for IEEE Std 802.15.7™-2018:</a:t>
            </a:r>
          </a:p>
          <a:p>
            <a:pPr>
              <a:spcBef>
                <a:spcPts val="0"/>
              </a:spcBef>
              <a:spcAft>
                <a:spcPts val="0"/>
              </a:spcAft>
            </a:pPr>
            <a:r>
              <a:rPr lang="en-US" sz="1600" b="0" dirty="0">
                <a:solidFill>
                  <a:schemeClr val="tx1"/>
                </a:solidFill>
                <a:latin typeface="Calibri" panose="020F0502020204030204" pitchFamily="34" charset="0"/>
                <a:cs typeface="Calibri" panose="020F0502020204030204" pitchFamily="34" charset="0"/>
              </a:rPr>
              <a:t>Approve liaison of the following draft </a:t>
            </a:r>
            <a:r>
              <a:rPr lang="en-US" sz="1600" dirty="0">
                <a:effectLst/>
                <a:latin typeface="Calibri" panose="020F0502020204030204" pitchFamily="34" charset="0"/>
                <a:ea typeface="Calibri" panose="020F0502020204030204" pitchFamily="34" charset="0"/>
              </a:rPr>
              <a:t>IEEE Std 802.15.7™-2018 </a:t>
            </a:r>
            <a:r>
              <a:rPr lang="en-US" sz="1600" b="0" dirty="0">
                <a:solidFill>
                  <a:schemeClr val="tx1"/>
                </a:solidFill>
                <a:latin typeface="Calibri" panose="020F0502020204030204" pitchFamily="34" charset="0"/>
                <a:cs typeface="Calibri" panose="020F0502020204030204" pitchFamily="34" charset="0"/>
              </a:rPr>
              <a:t>to ISO/IEC JTC1/SC6 for information under the PSDO agreement.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by: Clint Powell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by: Jon Rosdahl</a:t>
            </a:r>
            <a:endParaRPr lang="en-US" sz="1600" dirty="0">
              <a:latin typeface="Calibri" panose="020F0502020204030204" pitchFamily="34" charset="0"/>
              <a:ea typeface="Calibri" panose="020F0502020204030204" pitchFamily="34" charset="0"/>
            </a:endParaRPr>
          </a:p>
          <a:p>
            <a:pPr>
              <a:spcBef>
                <a:spcPts val="0"/>
              </a:spcBef>
              <a:spcAft>
                <a:spcPts val="0"/>
              </a:spcAft>
            </a:pPr>
            <a:r>
              <a:rPr lang="en-US" sz="1600" dirty="0">
                <a:latin typeface="Calibri" panose="020F0502020204030204" pitchFamily="34" charset="0"/>
                <a:ea typeface="Calibri" panose="020F0502020204030204" pitchFamily="34" charset="0"/>
              </a:rPr>
              <a:t>*</a:t>
            </a:r>
            <a:r>
              <a:rPr lang="en-US" sz="1600" dirty="0">
                <a:solidFill>
                  <a:schemeClr val="accent6"/>
                </a:solidFill>
                <a:effectLst/>
                <a:latin typeface="Calibri" panose="020F0502020204030204" pitchFamily="34" charset="0"/>
                <a:ea typeface="Calibri" panose="020F0502020204030204" pitchFamily="34" charset="0"/>
                <a:hlinkClick r:id="rId2">
                  <a:extLst>
                    <a:ext uri="{A12FA001-AC4F-418D-AE19-62706E023703}">
                      <ahyp:hlinkClr xmlns:ahyp="http://schemas.microsoft.com/office/drawing/2018/hyperlinkcolor" val="tx"/>
                    </a:ext>
                  </a:extLst>
                </a:hlinkClick>
              </a:rPr>
              <a:t>https://mentor.ieee.org/802.15/dcn/22/15-22-0532-00-0000-802-15-7-iso-liaison-statement.docx</a:t>
            </a:r>
            <a:endParaRPr lang="en-US" sz="1600" dirty="0">
              <a:solidFill>
                <a:schemeClr val="accent6"/>
              </a:solidFill>
              <a:effectLst/>
              <a:latin typeface="Calibri" panose="020F0502020204030204" pitchFamily="34" charset="0"/>
              <a:ea typeface="Calibri" panose="020F0502020204030204" pitchFamily="34" charset="0"/>
            </a:endParaRPr>
          </a:p>
          <a:p>
            <a:pPr>
              <a:spcBef>
                <a:spcPts val="0"/>
              </a:spcBef>
              <a:spcAft>
                <a:spcPts val="0"/>
              </a:spcAft>
            </a:pPr>
            <a:endParaRPr lang="en-US" sz="1600" b="1" dirty="0">
              <a:solidFill>
                <a:srgbClr val="1F497D"/>
              </a:solidFill>
              <a:latin typeface="Calibri" panose="020F0502020204030204" pitchFamily="34" charset="0"/>
            </a:endParaRPr>
          </a:p>
          <a:p>
            <a:pPr marL="0" marR="0">
              <a:spcBef>
                <a:spcPts val="0"/>
              </a:spcBef>
              <a:spcAft>
                <a:spcPts val="0"/>
              </a:spcAft>
            </a:pPr>
            <a:r>
              <a:rPr lang="en-US" sz="1600" b="1" dirty="0">
                <a:effectLst/>
                <a:latin typeface="Calibri" panose="020F0502020204030204" pitchFamily="34" charset="0"/>
                <a:ea typeface="Calibri" panose="020F0502020204030204" pitchFamily="34" charset="0"/>
              </a:rPr>
              <a:t>Motion to approve forwarding IEEE Std 802.15.7™-2018 to ISO/IEC JTC1/SC6  for adoption:</a:t>
            </a:r>
          </a:p>
          <a:p>
            <a:pPr>
              <a:spcBef>
                <a:spcPts val="0"/>
              </a:spcBef>
              <a:spcAft>
                <a:spcPts val="0"/>
              </a:spcAft>
            </a:pPr>
            <a:r>
              <a:rPr lang="en-US" sz="1600" dirty="0">
                <a:latin typeface="Calibri" panose="020F0502020204030204" pitchFamily="34" charset="0"/>
                <a:cs typeface="Calibri" panose="020F0502020204030204" pitchFamily="34" charset="0"/>
              </a:rPr>
              <a:t>Approve submission of the following project </a:t>
            </a:r>
            <a:r>
              <a:rPr lang="en-US" sz="1600" dirty="0">
                <a:effectLst/>
                <a:latin typeface="Calibri" panose="020F0502020204030204" pitchFamily="34" charset="0"/>
                <a:ea typeface="Calibri" panose="020F0502020204030204" pitchFamily="34" charset="0"/>
              </a:rPr>
              <a:t>IEEE Std 802.15.7™-2018 </a:t>
            </a:r>
            <a:r>
              <a:rPr lang="en-US" sz="1600" dirty="0">
                <a:latin typeface="Calibri" panose="020F0502020204030204" pitchFamily="34" charset="0"/>
                <a:cs typeface="Calibri" panose="020F0502020204030204" pitchFamily="34" charset="0"/>
              </a:rPr>
              <a:t>to ISO/IEC JTC1/SC6 for adoption under the PSDO agreement.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by: Clint Powell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by: Jon Rosdahl</a:t>
            </a: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The following motion was approved during the September 2022 Wireless Interim WG15 Closing Plenary.</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Motion: Move that the IEEE 802.15 WG requests that IEEE 802 EC submit IEEE Std 802.15.7-2018 to ISO/IEC JTC1 SC6 for adoption under the PSDO agreement.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Phil Beecher</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Ben Rolfe</a:t>
            </a:r>
          </a:p>
          <a:p>
            <a:pPr lvl="1">
              <a:spcBef>
                <a:spcPts val="0"/>
              </a:spcBef>
              <a:spcAft>
                <a:spcPts val="0"/>
              </a:spcAft>
            </a:pPr>
            <a:r>
              <a:rPr lang="en-US" sz="1600" dirty="0">
                <a:effectLst/>
                <a:latin typeface="Calibri" panose="020F0502020204030204" pitchFamily="34" charset="0"/>
                <a:ea typeface="Calibri" panose="020F0502020204030204" pitchFamily="34" charset="0"/>
              </a:rPr>
              <a:t>No discussion, DVL vote:  21/0/0 (Y/N/A)</a:t>
            </a:r>
          </a:p>
        </p:txBody>
      </p:sp>
    </p:spTree>
    <p:extLst>
      <p:ext uri="{BB962C8B-B14F-4D97-AF65-F5344CB8AC3E}">
        <p14:creationId xmlns:p14="http://schemas.microsoft.com/office/powerpoint/2010/main" val="1546669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4</a:t>
            </a:fld>
            <a:endParaRPr lang="en-US" dirty="0"/>
          </a:p>
        </p:txBody>
      </p:sp>
      <p:sp>
        <p:nvSpPr>
          <p:cNvPr id="2" name="Title 1">
            <a:extLst>
              <a:ext uri="{FF2B5EF4-FFF2-40B4-BE49-F238E27FC236}">
                <a16:creationId xmlns:a16="http://schemas.microsoft.com/office/drawing/2014/main" id="{C5B282D9-F791-222C-6B04-450CA03A5E64}"/>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802 EC Consent Motions</a:t>
            </a:r>
          </a:p>
        </p:txBody>
      </p:sp>
      <p:sp>
        <p:nvSpPr>
          <p:cNvPr id="4" name="Rectangle 3">
            <a:extLst>
              <a:ext uri="{FF2B5EF4-FFF2-40B4-BE49-F238E27FC236}">
                <a16:creationId xmlns:a16="http://schemas.microsoft.com/office/drawing/2014/main" id="{D9F0563A-DD63-AC25-59B6-8E379B309959}"/>
              </a:ext>
            </a:extLst>
          </p:cNvPr>
          <p:cNvSpPr/>
          <p:nvPr/>
        </p:nvSpPr>
        <p:spPr>
          <a:xfrm>
            <a:off x="304800" y="1371600"/>
            <a:ext cx="8534400" cy="4770537"/>
          </a:xfrm>
          <a:prstGeom prst="rect">
            <a:avLst/>
          </a:prstGeom>
        </p:spPr>
        <p:txBody>
          <a:bodyPr wrap="square">
            <a:spAutoFit/>
          </a:bodyPr>
          <a:lstStyle/>
          <a:p>
            <a:pPr marL="0" marR="0">
              <a:spcBef>
                <a:spcPts val="0"/>
              </a:spcBef>
              <a:spcAft>
                <a:spcPts val="0"/>
              </a:spcAft>
            </a:pPr>
            <a:r>
              <a:rPr lang="en-US" sz="1600" b="1" dirty="0">
                <a:effectLst/>
                <a:latin typeface="Calibri" panose="020F0502020204030204" pitchFamily="34" charset="0"/>
                <a:ea typeface="Calibri" panose="020F0502020204030204" pitchFamily="34" charset="0"/>
              </a:rPr>
              <a:t>Motion </a:t>
            </a:r>
            <a:r>
              <a:rPr lang="en-US" sz="1600" b="1" dirty="0">
                <a:latin typeface="Calibri" panose="020F0502020204030204" pitchFamily="34" charset="0"/>
                <a:ea typeface="Calibri" panose="020F0502020204030204" pitchFamily="34" charset="0"/>
              </a:rPr>
              <a:t>to </a:t>
            </a:r>
            <a:r>
              <a:rPr lang="en-US" sz="1600" b="1" dirty="0">
                <a:effectLst/>
                <a:latin typeface="Calibri" panose="020F0502020204030204" pitchFamily="34" charset="0"/>
                <a:ea typeface="Calibri" panose="020F0502020204030204" pitchFamily="34" charset="0"/>
              </a:rPr>
              <a:t>Conditionally approve sending P802.15.13 to </a:t>
            </a:r>
            <a:r>
              <a:rPr lang="en-US" sz="1600" b="1" dirty="0" err="1">
                <a:effectLst/>
                <a:latin typeface="Calibri" panose="020F0502020204030204" pitchFamily="34" charset="0"/>
                <a:ea typeface="Calibri" panose="020F0502020204030204" pitchFamily="34" charset="0"/>
              </a:rPr>
              <a:t>RevCom</a:t>
            </a:r>
            <a:r>
              <a:rPr lang="en-US" sz="1600" b="1" dirty="0">
                <a:effectLst/>
                <a:latin typeface="Calibri" panose="020F0502020204030204" pitchFamily="34" charset="0"/>
                <a:ea typeface="Calibri" panose="020F0502020204030204" pitchFamily="34" charset="0"/>
              </a:rPr>
              <a:t>:</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Approve CSD documentation in https://mentor.ieee.org/802-ec/dcn/21/ec-21-0199-00-ACSD-p802-15-13.pdf</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Clint Powell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by: Jon Rosdahl</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The following motion was approved during the November 2022 Plenary WG15 Closing Plenary.</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Motion: that 802.15 WG has reviewed and affirms the CSD https://mentor.ieee.org/802-ec/dcn/21/ec-21-0199-00-ACSD-p802-15-13.pdf and requests conditional approval from the LMSC to submit P802.15.13-D10 (or current revision) to </a:t>
            </a:r>
            <a:r>
              <a:rPr lang="en-US" sz="1600" dirty="0" err="1">
                <a:effectLst/>
                <a:latin typeface="Calibri" panose="020F0502020204030204" pitchFamily="34" charset="0"/>
                <a:ea typeface="Calibri" panose="020F0502020204030204" pitchFamily="34" charset="0"/>
              </a:rPr>
              <a:t>RevCom</a:t>
            </a:r>
            <a:r>
              <a:rPr lang="en-US" sz="1600" dirty="0">
                <a:effectLst/>
                <a:latin typeface="Calibri" panose="020F0502020204030204" pitchFamily="34" charset="0"/>
                <a:ea typeface="Calibri" panose="020F0502020204030204" pitchFamily="34" charset="0"/>
              </a:rPr>
              <a: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Volker Jungnickel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600" dirty="0">
                <a:effectLst/>
                <a:latin typeface="Calibri" panose="020F0502020204030204" pitchFamily="34" charset="0"/>
                <a:ea typeface="Calibri" panose="020F0502020204030204" pitchFamily="34" charset="0"/>
              </a:rPr>
              <a:t>No discussion, DVL vote:  34/</a:t>
            </a:r>
            <a:r>
              <a:rPr lang="en-US" sz="1600" dirty="0">
                <a:latin typeface="Calibri" panose="020F0502020204030204" pitchFamily="34" charset="0"/>
                <a:ea typeface="Calibri" panose="020F0502020204030204" pitchFamily="34" charset="0"/>
              </a:rPr>
              <a:t>0</a:t>
            </a:r>
            <a:r>
              <a:rPr lang="en-US" sz="1600" dirty="0">
                <a:effectLst/>
                <a:latin typeface="Calibri" panose="020F0502020204030204" pitchFamily="34" charset="0"/>
                <a:ea typeface="Calibri" panose="020F0502020204030204" pitchFamily="34" charset="0"/>
              </a:rPr>
              <a:t>/</a:t>
            </a:r>
            <a:r>
              <a:rPr lang="en-US" sz="1600" dirty="0">
                <a:latin typeface="Calibri" panose="020F0502020204030204" pitchFamily="34" charset="0"/>
                <a:ea typeface="Calibri" panose="020F0502020204030204" pitchFamily="34" charset="0"/>
              </a:rPr>
              <a:t>2</a:t>
            </a:r>
            <a:r>
              <a:rPr lang="en-US" sz="1600" dirty="0">
                <a:effectLst/>
                <a:latin typeface="Calibri" panose="020F0502020204030204" pitchFamily="34" charset="0"/>
                <a:ea typeface="Calibri" panose="020F0502020204030204" pitchFamily="34" charset="0"/>
              </a:rPr>
              <a:t> (Y/N/A)</a:t>
            </a:r>
          </a:p>
          <a:p>
            <a:pPr marL="0" lvl="1">
              <a:spcBef>
                <a:spcPts val="0"/>
              </a:spcBef>
              <a:spcAft>
                <a:spcPts val="0"/>
              </a:spcAft>
            </a:pPr>
            <a:endParaRPr lang="en-US" sz="1600" dirty="0">
              <a:latin typeface="Calibri" panose="020F0502020204030204" pitchFamily="34" charset="0"/>
              <a:ea typeface="Calibri" panose="020F0502020204030204" pitchFamily="34" charset="0"/>
            </a:endParaRPr>
          </a:p>
          <a:p>
            <a:pPr marL="0" lvl="1">
              <a:spcBef>
                <a:spcPts val="0"/>
              </a:spcBef>
              <a:spcAft>
                <a:spcPts val="0"/>
              </a:spcAft>
            </a:pPr>
            <a:r>
              <a:rPr lang="en-US" sz="1600" dirty="0">
                <a:effectLst/>
                <a:latin typeface="Calibri" panose="020F0502020204030204" pitchFamily="34" charset="0"/>
                <a:ea typeface="Calibri" panose="020F0502020204030204" pitchFamily="34" charset="0"/>
              </a:rPr>
              <a:t>Full package supporting request to send to </a:t>
            </a:r>
            <a:r>
              <a:rPr lang="en-US" sz="1600" dirty="0" err="1">
                <a:effectLst/>
                <a:latin typeface="Calibri" panose="020F0502020204030204" pitchFamily="34" charset="0"/>
                <a:ea typeface="Calibri" panose="020F0502020204030204" pitchFamily="34" charset="0"/>
              </a:rPr>
              <a:t>RevCom</a:t>
            </a:r>
            <a:r>
              <a:rPr lang="en-US" sz="1600" dirty="0">
                <a:effectLst/>
                <a:latin typeface="Calibri" panose="020F0502020204030204" pitchFamily="34" charset="0"/>
                <a:ea typeface="Calibri" panose="020F0502020204030204" pitchFamily="34" charset="0"/>
              </a:rPr>
              <a:t> is contained in Packages for 802.15 WG Motions to Proceed to </a:t>
            </a:r>
            <a:r>
              <a:rPr lang="en-US" sz="1600" dirty="0" err="1">
                <a:effectLst/>
                <a:latin typeface="Calibri" panose="020F0502020204030204" pitchFamily="34" charset="0"/>
                <a:ea typeface="Calibri" panose="020F0502020204030204" pitchFamily="34" charset="0"/>
              </a:rPr>
              <a:t>RevCom</a:t>
            </a:r>
            <a:r>
              <a:rPr lang="en-US" sz="1600" dirty="0">
                <a:effectLst/>
                <a:latin typeface="Calibri" panose="020F0502020204030204" pitchFamily="34" charset="0"/>
                <a:ea typeface="Calibri" panose="020F0502020204030204" pitchFamily="34" charset="0"/>
              </a:rPr>
              <a:t> section is attached in the slides below.</a:t>
            </a:r>
          </a:p>
          <a:p>
            <a:pPr marL="0" lvl="1">
              <a:spcBef>
                <a:spcPts val="0"/>
              </a:spcBef>
              <a:spcAft>
                <a:spcPts val="0"/>
              </a:spcAft>
            </a:pPr>
            <a:endParaRPr lang="en-US" sz="1600" dirty="0">
              <a:effectLst/>
              <a:latin typeface="Calibri" panose="020F0502020204030204" pitchFamily="34" charset="0"/>
              <a:ea typeface="Calibri" panose="020F0502020204030204" pitchFamily="34" charset="0"/>
            </a:endParaRPr>
          </a:p>
          <a:p>
            <a:pPr>
              <a:spcBef>
                <a:spcPts val="0"/>
              </a:spcBef>
              <a:spcAft>
                <a:spcPts val="0"/>
              </a:spcAft>
            </a:pPr>
            <a:endParaRPr lang="en-US" sz="1600" b="1" dirty="0">
              <a:solidFill>
                <a:srgbClr val="1F497D"/>
              </a:solidFill>
              <a:latin typeface="Calibri" panose="020F0502020204030204" pitchFamily="34" charset="0"/>
            </a:endParaRP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086953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5</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2286000"/>
            <a:ext cx="7772400" cy="1143000"/>
          </a:xfrm>
        </p:spPr>
        <p:txBody>
          <a:bodyPr anchor="ctr"/>
          <a:lstStyle/>
          <a:p>
            <a:r>
              <a:rPr lang="en-US" altLang="en-US" sz="3600" dirty="0"/>
              <a:t>802 LMSC Closing Plenary</a:t>
            </a:r>
            <a:br>
              <a:rPr lang="en-US" altLang="en-US" sz="3600" dirty="0"/>
            </a:br>
            <a:r>
              <a:rPr lang="en-US" altLang="en-US" sz="3600" dirty="0"/>
              <a:t>November 2022</a:t>
            </a:r>
          </a:p>
        </p:txBody>
      </p:sp>
      <p:sp>
        <p:nvSpPr>
          <p:cNvPr id="3" name="Rectangle 3">
            <a:extLst>
              <a:ext uri="{FF2B5EF4-FFF2-40B4-BE49-F238E27FC236}">
                <a16:creationId xmlns:a16="http://schemas.microsoft.com/office/drawing/2014/main" id="{2C996E02-85FA-19C3-0259-C8EEEA62854D}"/>
              </a:ext>
            </a:extLst>
          </p:cNvPr>
          <p:cNvSpPr>
            <a:spLocks noGrp="1" noChangeArrowheads="1"/>
          </p:cNvSpPr>
          <p:nvPr>
            <p:ph type="subTitle" idx="1"/>
          </p:nvPr>
        </p:nvSpPr>
        <p:spPr>
          <a:xfrm>
            <a:off x="1371600" y="3886200"/>
            <a:ext cx="6400800" cy="1752600"/>
          </a:xfrm>
        </p:spPr>
        <p:txBody>
          <a:bodyPr/>
          <a:lstStyle/>
          <a:p>
            <a:r>
              <a:rPr lang="en-US" altLang="en-US" sz="3200" dirty="0"/>
              <a:t>802.15 WG</a:t>
            </a:r>
            <a:br>
              <a:rPr lang="en-US" altLang="en-US" sz="3200" dirty="0"/>
            </a:br>
            <a:r>
              <a:rPr lang="en-US" altLang="en-US" sz="3200" dirty="0"/>
              <a:t>(</a:t>
            </a:r>
            <a:r>
              <a:rPr lang="en-US" altLang="en-US" dirty="0"/>
              <a:t>N</a:t>
            </a:r>
            <a:r>
              <a:rPr lang="en-US" altLang="en-US" sz="3200" dirty="0"/>
              <a:t>on-Consent) Motions</a:t>
            </a:r>
          </a:p>
        </p:txBody>
      </p:sp>
    </p:spTree>
    <p:extLst>
      <p:ext uri="{BB962C8B-B14F-4D97-AF65-F5344CB8AC3E}">
        <p14:creationId xmlns:p14="http://schemas.microsoft.com/office/powerpoint/2010/main" val="1816846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6</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371600"/>
            <a:ext cx="8534400" cy="5047536"/>
          </a:xfrm>
          <a:prstGeom prst="rect">
            <a:avLst/>
          </a:prstGeom>
        </p:spPr>
        <p:txBody>
          <a:bodyPr wrap="square">
            <a:spAutoFit/>
          </a:bodyPr>
          <a:lstStyle/>
          <a:p>
            <a:pPr marL="0" marR="0">
              <a:spcBef>
                <a:spcPts val="0"/>
              </a:spcBef>
              <a:spcAft>
                <a:spcPts val="0"/>
              </a:spcAft>
            </a:pPr>
            <a:r>
              <a:rPr lang="en-US" sz="1800" b="1" dirty="0">
                <a:effectLst/>
                <a:latin typeface="Calibri" panose="020F0502020204030204" pitchFamily="34" charset="0"/>
                <a:ea typeface="Calibri" panose="020F0502020204030204" pitchFamily="34" charset="0"/>
              </a:rPr>
              <a:t>Motion </a:t>
            </a:r>
            <a:r>
              <a:rPr lang="en-US" sz="1800" b="1" dirty="0">
                <a:latin typeface="Calibri" panose="020F0502020204030204" pitchFamily="34" charset="0"/>
                <a:ea typeface="Calibri" panose="020F0502020204030204" pitchFamily="34" charset="0"/>
              </a:rPr>
              <a:t>to form Study Group on Privacy:</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IEEE 802.15 WG requests IEEE 802 LMSC approval of the formation of IEEE 802.15 WG Privacy Study Group to consider development of a Project Authorization Request (PAR) and Criteria for Standards Development (CSD) responses for addressing the privacy of addresses.</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Clint Powell</a:t>
            </a: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by: Jon Rosdahl</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The following motion was approved during the September 2022 Wireless Interim WG15 Closing Plenary.</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Motion: That the 802.15 Working Group seeks approval from the 802 EC to form a study group in 802.15 to develop the PAR and CSD documents for “Privacy” and additionally authorize the 802.15 WG Chair to make any necessary changes to these docs required to support the submission.</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Tero Kivinen</a:t>
            </a: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800" dirty="0">
                <a:effectLst/>
                <a:latin typeface="Calibri" panose="020F0502020204030204" pitchFamily="34" charset="0"/>
                <a:ea typeface="Calibri" panose="020F0502020204030204" pitchFamily="34" charset="0"/>
              </a:rPr>
              <a:t>No discussion, DVL vote:  22/0/1 (Y/N/A)</a:t>
            </a: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Regular Motion</a:t>
            </a:r>
          </a:p>
        </p:txBody>
      </p:sp>
    </p:spTree>
    <p:extLst>
      <p:ext uri="{BB962C8B-B14F-4D97-AF65-F5344CB8AC3E}">
        <p14:creationId xmlns:p14="http://schemas.microsoft.com/office/powerpoint/2010/main" val="1449825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7</a:t>
            </a:fld>
            <a:endParaRPr lang="en-US" dirty="0"/>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IG Privacy Participants</a:t>
            </a:r>
          </a:p>
        </p:txBody>
      </p:sp>
      <p:pic>
        <p:nvPicPr>
          <p:cNvPr id="3" name="Picture 2">
            <a:extLst>
              <a:ext uri="{FF2B5EF4-FFF2-40B4-BE49-F238E27FC236}">
                <a16:creationId xmlns:a16="http://schemas.microsoft.com/office/drawing/2014/main" id="{F016E416-14B3-145E-FFF4-5D46B71A3EEB}"/>
              </a:ext>
            </a:extLst>
          </p:cNvPr>
          <p:cNvPicPr>
            <a:picLocks noChangeAspect="1"/>
          </p:cNvPicPr>
          <p:nvPr/>
        </p:nvPicPr>
        <p:blipFill rotWithShape="1">
          <a:blip r:embed="rId2"/>
          <a:srcRect b="40299"/>
          <a:stretch/>
        </p:blipFill>
        <p:spPr>
          <a:xfrm>
            <a:off x="990600" y="2163248"/>
            <a:ext cx="5257800" cy="3879790"/>
          </a:xfrm>
          <a:prstGeom prst="rect">
            <a:avLst/>
          </a:prstGeom>
        </p:spPr>
      </p:pic>
      <p:sp>
        <p:nvSpPr>
          <p:cNvPr id="7" name="Rectangle 6">
            <a:extLst>
              <a:ext uri="{FF2B5EF4-FFF2-40B4-BE49-F238E27FC236}">
                <a16:creationId xmlns:a16="http://schemas.microsoft.com/office/drawing/2014/main" id="{7FAA73AB-2A77-E89F-1F7E-4696E739EE1E}"/>
              </a:ext>
            </a:extLst>
          </p:cNvPr>
          <p:cNvSpPr/>
          <p:nvPr/>
        </p:nvSpPr>
        <p:spPr>
          <a:xfrm>
            <a:off x="304800" y="1371600"/>
            <a:ext cx="8534400" cy="584775"/>
          </a:xfrm>
          <a:prstGeom prst="rect">
            <a:avLst/>
          </a:prstGeom>
        </p:spPr>
        <p:txBody>
          <a:bodyPr wrap="square">
            <a:spAutoFit/>
          </a:bodyPr>
          <a:lstStyle/>
          <a:p>
            <a:pPr marL="0" marR="0">
              <a:spcBef>
                <a:spcPts val="0"/>
              </a:spcBef>
              <a:spcAft>
                <a:spcPts val="0"/>
              </a:spcAft>
            </a:pPr>
            <a:r>
              <a:rPr lang="en-US" sz="1600" dirty="0">
                <a:effectLst/>
                <a:latin typeface="Calibri" panose="020F0502020204030204" pitchFamily="34" charset="0"/>
                <a:ea typeface="Calibri" panose="020F0502020204030204" pitchFamily="34" charset="0"/>
              </a:rPr>
              <a:t>List of participants in Nov. IG Privacy mtgs.</a:t>
            </a:r>
          </a:p>
          <a:p>
            <a:pPr lvl="1">
              <a:spcBef>
                <a:spcPts val="0"/>
              </a:spcBef>
              <a:spcAft>
                <a:spcPts val="0"/>
              </a:spcAft>
            </a:pPr>
            <a:r>
              <a:rPr lang="en-US" sz="1600" dirty="0">
                <a:effectLst/>
                <a:latin typeface="Calibri" panose="020F0502020204030204" pitchFamily="34" charset="0"/>
                <a:ea typeface="Calibri" panose="020F0502020204030204" pitchFamily="34" charset="0"/>
              </a:rPr>
              <a:t>Redacted for Privacy concerns.</a:t>
            </a:r>
          </a:p>
        </p:txBody>
      </p:sp>
    </p:spTree>
    <p:extLst>
      <p:ext uri="{BB962C8B-B14F-4D97-AF65-F5344CB8AC3E}">
        <p14:creationId xmlns:p14="http://schemas.microsoft.com/office/powerpoint/2010/main" val="4021974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8</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685800"/>
            <a:ext cx="7772400" cy="1143000"/>
          </a:xfrm>
        </p:spPr>
        <p:txBody>
          <a:bodyPr anchor="ctr"/>
          <a:lstStyle/>
          <a:p>
            <a:r>
              <a:rPr lang="en-US" altLang="en-US" sz="3600" dirty="0"/>
              <a:t>802 LMSC Closing Plenary</a:t>
            </a:r>
            <a:br>
              <a:rPr lang="en-US" altLang="en-US" sz="3600" dirty="0"/>
            </a:br>
            <a:r>
              <a:rPr lang="en-US" altLang="en-US" sz="3600" dirty="0"/>
              <a:t>November 2022</a:t>
            </a:r>
          </a:p>
        </p:txBody>
      </p:sp>
      <p:sp>
        <p:nvSpPr>
          <p:cNvPr id="3" name="Rectangle 3">
            <a:extLst>
              <a:ext uri="{FF2B5EF4-FFF2-40B4-BE49-F238E27FC236}">
                <a16:creationId xmlns:a16="http://schemas.microsoft.com/office/drawing/2014/main" id="{2C996E02-85FA-19C3-0259-C8EEEA62854D}"/>
              </a:ext>
            </a:extLst>
          </p:cNvPr>
          <p:cNvSpPr>
            <a:spLocks noGrp="1" noChangeArrowheads="1"/>
          </p:cNvSpPr>
          <p:nvPr>
            <p:ph type="subTitle" idx="1"/>
          </p:nvPr>
        </p:nvSpPr>
        <p:spPr>
          <a:xfrm>
            <a:off x="1371600" y="3048000"/>
            <a:ext cx="6400800" cy="1752600"/>
          </a:xfrm>
        </p:spPr>
        <p:txBody>
          <a:bodyPr/>
          <a:lstStyle/>
          <a:p>
            <a:r>
              <a:rPr lang="en-US" altLang="en-US" sz="3200" dirty="0"/>
              <a:t>Packages for 802.15 WG Motions to Proceed to SA Ballot</a:t>
            </a:r>
          </a:p>
        </p:txBody>
      </p:sp>
    </p:spTree>
    <p:extLst>
      <p:ext uri="{BB962C8B-B14F-4D97-AF65-F5344CB8AC3E}">
        <p14:creationId xmlns:p14="http://schemas.microsoft.com/office/powerpoint/2010/main" val="1550600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9</a:t>
            </a:fld>
            <a:endParaRPr lang="en-US" dirty="0"/>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717699"/>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Summary List of Packages Supporting Motions to Proceed to SA Ballot</a:t>
            </a:r>
          </a:p>
        </p:txBody>
      </p:sp>
      <p:sp>
        <p:nvSpPr>
          <p:cNvPr id="2" name="Rectangle 1">
            <a:extLst>
              <a:ext uri="{FF2B5EF4-FFF2-40B4-BE49-F238E27FC236}">
                <a16:creationId xmlns:a16="http://schemas.microsoft.com/office/drawing/2014/main" id="{8D65A110-1EF7-FFDD-FE77-02872F6DBB0C}"/>
              </a:ext>
            </a:extLst>
          </p:cNvPr>
          <p:cNvSpPr/>
          <p:nvPr/>
        </p:nvSpPr>
        <p:spPr>
          <a:xfrm>
            <a:off x="304800" y="1905000"/>
            <a:ext cx="8534400" cy="707886"/>
          </a:xfrm>
          <a:prstGeom prst="rect">
            <a:avLst/>
          </a:prstGeom>
        </p:spPr>
        <p:txBody>
          <a:bodyPr wrap="square">
            <a:spAutoFit/>
          </a:bodyPr>
          <a:lstStyle/>
          <a:p>
            <a:pPr marR="0">
              <a:spcBef>
                <a:spcPts val="0"/>
              </a:spcBef>
              <a:spcAft>
                <a:spcPts val="0"/>
              </a:spcAft>
            </a:pPr>
            <a:r>
              <a:rPr lang="en-US" sz="2400" dirty="0">
                <a:effectLst/>
                <a:latin typeface="Calibri" panose="020F0502020204030204" pitchFamily="34" charset="0"/>
                <a:ea typeface="Calibri" panose="020F0502020204030204" pitchFamily="34" charset="0"/>
              </a:rPr>
              <a:t>None</a:t>
            </a: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39769329"/>
      </p:ext>
    </p:extLst>
  </p:cSld>
  <p:clrMapOvr>
    <a:masterClrMapping/>
  </p:clrMapOvr>
</p:sld>
</file>

<file path=ppt/theme/theme1.xml><?xml version="1.0" encoding="utf-8"?>
<a:theme xmlns:a="http://schemas.openxmlformats.org/drawingml/2006/main" name="IEEE-802_15">
  <a:themeElements>
    <a:clrScheme name="IEEE-802_15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EEE-802_15">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EEE-802_15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EE-802_1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IEEE-802_15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EE-802_15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EE-802_15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EE-802_15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IEEE-802_15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D:\MYDOCU~1\IEEEP8~1.15\TEMPLATE\IEEE-8~1.POT</Template>
  <TotalTime>46724</TotalTime>
  <Words>1813</Words>
  <Application>Microsoft Office PowerPoint</Application>
  <PresentationFormat>On-screen Show (4:3)</PresentationFormat>
  <Paragraphs>352</Paragraphs>
  <Slides>19</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Times New Roman</vt:lpstr>
      <vt:lpstr>IEEE-802_15</vt:lpstr>
      <vt:lpstr>PowerPoint Presentation</vt:lpstr>
      <vt:lpstr>802 LMSC Closing Plenary November 2022</vt:lpstr>
      <vt:lpstr>PowerPoint Presentation</vt:lpstr>
      <vt:lpstr>PowerPoint Presentation</vt:lpstr>
      <vt:lpstr>802 LMSC Closing Plenary November 2022</vt:lpstr>
      <vt:lpstr>PowerPoint Presentation</vt:lpstr>
      <vt:lpstr>PowerPoint Presentation</vt:lpstr>
      <vt:lpstr>802 LMSC Closing Plenary November 2022</vt:lpstr>
      <vt:lpstr>PowerPoint Presentation</vt:lpstr>
      <vt:lpstr>802 LMSC Closing Plenary November 2022</vt:lpstr>
      <vt:lpstr>PowerPoint Presentation</vt:lpstr>
      <vt:lpstr>P802.15.13 Report to LMSC on Conditional Approval to go to RevCom</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WG-Opening Report Sept Interim 2021</dc:title>
  <dc:subject>IEEE 802.15 &lt;subject&gt;</dc:subject>
  <dc:creator>Pat Kinney</dc:creator>
  <cp:keywords/>
  <dc:description/>
  <cp:lastModifiedBy>Clint Powell2</cp:lastModifiedBy>
  <cp:revision>1093</cp:revision>
  <cp:lastPrinted>2000-07-07T01:25:49Z</cp:lastPrinted>
  <dcterms:created xsi:type="dcterms:W3CDTF">1999-06-22T06:24:01Z</dcterms:created>
  <dcterms:modified xsi:type="dcterms:W3CDTF">2022-11-18T04:36:34Z</dcterms:modified>
  <cp:category/>
</cp:coreProperties>
</file>