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Lst>
  <p:notesMasterIdLst>
    <p:notesMasterId r:id="rId16"/>
  </p:notesMasterIdLst>
  <p:sldIdLst>
    <p:sldId id="272" r:id="rId2"/>
    <p:sldId id="258" r:id="rId3"/>
    <p:sldId id="273" r:id="rId4"/>
    <p:sldId id="308" r:id="rId5"/>
    <p:sldId id="297" r:id="rId6"/>
    <p:sldId id="298" r:id="rId7"/>
    <p:sldId id="300" r:id="rId8"/>
    <p:sldId id="299" r:id="rId9"/>
    <p:sldId id="303" r:id="rId10"/>
    <p:sldId id="301" r:id="rId11"/>
    <p:sldId id="304" r:id="rId12"/>
    <p:sldId id="302" r:id="rId13"/>
    <p:sldId id="305" r:id="rId14"/>
    <p:sldId id="307" r:id="rId15"/>
  </p:sldIdLst>
  <p:sldSz cx="9144000" cy="6858000" type="screen4x3"/>
  <p:notesSz cx="9280525" cy="6934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26" autoAdjust="0"/>
    <p:restoredTop sz="95268" autoAdjust="0"/>
  </p:normalViewPr>
  <p:slideViewPr>
    <p:cSldViewPr snapToGrid="0">
      <p:cViewPr varScale="1">
        <p:scale>
          <a:sx n="87" d="100"/>
          <a:sy n="87" d="100"/>
        </p:scale>
        <p:origin x="108" y="2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4640263" y="17463"/>
            <a:ext cx="3767137" cy="214312"/>
          </a:xfrm>
          <a:prstGeom prst="rect">
            <a:avLst/>
          </a:prstGeom>
          <a:noFill/>
          <a:ln>
            <a:noFill/>
          </a:ln>
        </p:spPr>
        <p:txBody>
          <a:bodyPr spcFirstLastPara="1" wrap="square" lIns="91425" tIns="91425" rIns="91425" bIns="91425" anchor="b" anchorCtr="0">
            <a:noAutofit/>
          </a:bodyPr>
          <a:lstStyle>
            <a:lvl1pPr marL="0" marR="0" lvl="0" indent="0" algn="r"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4" name="Google Shape;4;n"/>
          <p:cNvSpPr txBox="1">
            <a:spLocks noGrp="1"/>
          </p:cNvSpPr>
          <p:nvPr>
            <p:ph type="dt" idx="10"/>
          </p:nvPr>
        </p:nvSpPr>
        <p:spPr>
          <a:xfrm>
            <a:off x="874713" y="17463"/>
            <a:ext cx="3663950" cy="214312"/>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5" name="Google Shape;5;n"/>
          <p:cNvSpPr>
            <a:spLocks noGrp="1" noRot="1" noChangeAspect="1"/>
          </p:cNvSpPr>
          <p:nvPr>
            <p:ph type="sldImg" idx="3"/>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chemeClr val="dk1"/>
            </a:solidFill>
            <a:prstDash val="solid"/>
            <a:miter lim="8000"/>
            <a:headEnd type="none" w="sm" len="sm"/>
            <a:tailEnd type="none" w="sm" len="sm"/>
          </a:ln>
        </p:spPr>
      </p:sp>
      <p:sp>
        <p:nvSpPr>
          <p:cNvPr id="6" name="Google Shape;6;n"/>
          <p:cNvSpPr txBox="1">
            <a:spLocks noGrp="1"/>
          </p:cNvSpPr>
          <p:nvPr>
            <p:ph type="body" idx="1"/>
          </p:nvPr>
        </p:nvSpPr>
        <p:spPr>
          <a:xfrm>
            <a:off x="1236663" y="3294063"/>
            <a:ext cx="6807200" cy="3121025"/>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5048250" y="6713538"/>
            <a:ext cx="3359150" cy="18415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457200" marR="0" lvl="4"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8" name="Google Shape;8;n"/>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sz="1200" b="0" i="0" u="none" strike="noStrike" cap="none" dirty="0">
              <a:solidFill>
                <a:schemeClr val="dk1"/>
              </a:solidFill>
              <a:latin typeface="Times New Roman"/>
              <a:ea typeface="Times New Roman"/>
              <a:cs typeface="Times New Roman"/>
              <a:sym typeface="Times New Roman"/>
            </a:endParaRPr>
          </a:p>
        </p:txBody>
      </p:sp>
      <p:sp>
        <p:nvSpPr>
          <p:cNvPr id="9" name="Google Shape;9;n"/>
          <p:cNvSpPr/>
          <p:nvPr/>
        </p:nvSpPr>
        <p:spPr>
          <a:xfrm>
            <a:off x="968375" y="6713538"/>
            <a:ext cx="9525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10" name="Google Shape;10;n"/>
          <p:cNvCxnSpPr/>
          <p:nvPr/>
        </p:nvCxnSpPr>
        <p:spPr>
          <a:xfrm>
            <a:off x="968375" y="6711950"/>
            <a:ext cx="7343775" cy="0"/>
          </a:xfrm>
          <a:prstGeom prst="straightConnector1">
            <a:avLst/>
          </a:prstGeom>
          <a:noFill/>
          <a:ln w="12700" cap="flat" cmpd="sng">
            <a:solidFill>
              <a:schemeClr val="dk1"/>
            </a:solidFill>
            <a:prstDash val="solid"/>
            <a:round/>
            <a:headEnd type="none" w="sm" len="sm"/>
            <a:tailEnd type="none" w="sm" len="sm"/>
          </a:ln>
        </p:spPr>
      </p:cxnSp>
      <p:cxnSp>
        <p:nvCxnSpPr>
          <p:cNvPr id="11" name="Google Shape;11;n"/>
          <p:cNvCxnSpPr/>
          <p:nvPr/>
        </p:nvCxnSpPr>
        <p:spPr>
          <a:xfrm>
            <a:off x="866775" y="222250"/>
            <a:ext cx="7546975"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a:xfrm>
            <a:off x="3411839" y="10691724"/>
            <a:ext cx="2830292" cy="206691"/>
          </a:xfrm>
        </p:spPr>
        <p:txBody>
          <a:bodyPr/>
          <a:lstStyle/>
          <a:p>
            <a:pPr lvl="4"/>
            <a:r>
              <a:rPr lang="en-US" altLang="ja-JP" dirty="0"/>
              <a:t>Ryuji Kohno(YNU/CWC </a:t>
            </a:r>
            <a:r>
              <a:rPr lang="en-US" altLang="ja-JP" dirty="0" err="1"/>
              <a:t>UofOulu</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AA02A-616C-4E17-8A93-3825B53DED5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23A5485-2567-4A3C-AED1-61D1D6FF72FC}"/>
              </a:ext>
            </a:extLst>
          </p:cNvPr>
          <p:cNvSpPr>
            <a:spLocks noGrp="1"/>
          </p:cNvSpPr>
          <p:nvPr>
            <p:ph type="dt" idx="10"/>
          </p:nvPr>
        </p:nvSpPr>
        <p:spPr/>
        <p:txBody>
          <a:bodyPr/>
          <a:lstStyle/>
          <a:p>
            <a:r>
              <a:rPr lang="en-US" altLang="ja-JP" dirty="0"/>
              <a:t>November 2022</a:t>
            </a:r>
            <a:endParaRPr lang="en-US" dirty="0"/>
          </a:p>
        </p:txBody>
      </p:sp>
      <p:sp>
        <p:nvSpPr>
          <p:cNvPr id="4" name="Footer Placeholder 3">
            <a:extLst>
              <a:ext uri="{FF2B5EF4-FFF2-40B4-BE49-F238E27FC236}">
                <a16:creationId xmlns:a16="http://schemas.microsoft.com/office/drawing/2014/main" id="{7AEEA305-65EE-473A-BF72-82E3EDA22B3A}"/>
              </a:ext>
            </a:extLst>
          </p:cNvPr>
          <p:cNvSpPr>
            <a:spLocks noGrp="1"/>
          </p:cNvSpPr>
          <p:nvPr>
            <p:ph type="ftr" idx="11"/>
          </p:nvPr>
        </p:nvSpPr>
        <p:spPr/>
        <p:txBody>
          <a:bodyPr/>
          <a:lstStyle/>
          <a:p>
            <a:r>
              <a:rPr lang="en-US"/>
              <a:t>M.Kim, T.Kobayashi, M.Hernandez, R.Kohno(YNU/YRP-IAI)</a:t>
            </a:r>
            <a:endParaRPr lang="en-US" dirty="0"/>
          </a:p>
        </p:txBody>
      </p:sp>
      <p:sp>
        <p:nvSpPr>
          <p:cNvPr id="5" name="Slide Number Placeholder 4">
            <a:extLst>
              <a:ext uri="{FF2B5EF4-FFF2-40B4-BE49-F238E27FC236}">
                <a16:creationId xmlns:a16="http://schemas.microsoft.com/office/drawing/2014/main" id="{76CD15C4-BF0C-464A-A7A9-4C5E6442477B}"/>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a:t>
            </a:fld>
            <a:endParaRPr dirty="0"/>
          </a:p>
        </p:txBody>
      </p:sp>
      <p:sp>
        <p:nvSpPr>
          <p:cNvPr id="7" name="Text Placeholder 6">
            <a:extLst>
              <a:ext uri="{FF2B5EF4-FFF2-40B4-BE49-F238E27FC236}">
                <a16:creationId xmlns:a16="http://schemas.microsoft.com/office/drawing/2014/main" id="{B71F6D75-D907-4825-A915-1687F92F5EB3}"/>
              </a:ext>
            </a:extLst>
          </p:cNvPr>
          <p:cNvSpPr>
            <a:spLocks noGrp="1"/>
          </p:cNvSpPr>
          <p:nvPr>
            <p:ph type="body" sz="quarter" idx="13"/>
          </p:nvPr>
        </p:nvSpPr>
        <p:spPr>
          <a:xfrm>
            <a:off x="685800" y="1844675"/>
            <a:ext cx="7772400" cy="4459872"/>
          </a:xfrm>
        </p:spPr>
        <p:txBody>
          <a:bodyPr/>
          <a:lstStyle>
            <a:lvl1pPr marL="457200" indent="-431800">
              <a:buSzPct val="100000"/>
              <a:buFont typeface="Arial" panose="020B0604020202020204" pitchFamily="34" charset="0"/>
              <a:buChar char="•"/>
              <a:defRPr sz="2400">
                <a:latin typeface="Times New Roman" panose="02020603050405020304" pitchFamily="18" charset="0"/>
                <a:cs typeface="Times New Roman" panose="02020603050405020304" pitchFamily="18" charset="0"/>
              </a:defRPr>
            </a:lvl1pPr>
            <a:lvl2pPr marL="914400" indent="-406400">
              <a:buSzPct val="100000"/>
              <a:buFont typeface="Arial" panose="020B0604020202020204" pitchFamily="34" charset="0"/>
              <a:buChar char="–"/>
              <a:defRPr sz="2000">
                <a:latin typeface="Times New Roman" panose="02020603050405020304" pitchFamily="18" charset="0"/>
                <a:cs typeface="Times New Roman" panose="02020603050405020304" pitchFamily="18" charset="0"/>
              </a:defRPr>
            </a:lvl2pPr>
            <a:lvl3pPr>
              <a:buSzPct val="100000"/>
              <a:defRPr sz="1800">
                <a:latin typeface="Times New Roman" panose="02020603050405020304" pitchFamily="18" charset="0"/>
                <a:cs typeface="Times New Roman" panose="02020603050405020304" pitchFamily="18" charset="0"/>
              </a:defRPr>
            </a:lvl3pPr>
            <a:lvl4pPr>
              <a:buSzPct val="100000"/>
              <a:defRPr sz="1600">
                <a:latin typeface="Times New Roman" panose="02020603050405020304" pitchFamily="18" charset="0"/>
                <a:cs typeface="Times New Roman" panose="02020603050405020304" pitchFamily="18" charset="0"/>
              </a:defRPr>
            </a:lvl4pPr>
            <a:lvl5pPr>
              <a:buSzPct val="100000"/>
              <a:defRPr sz="1600">
                <a:latin typeface="Times New Roman" panose="02020603050405020304" pitchFamily="18" charset="0"/>
                <a:cs typeface="Times New Roman" panose="0202060305040502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35187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2"/>
        <p:cNvGrpSpPr/>
        <p:nvPr/>
      </p:nvGrpSpPr>
      <p:grpSpPr>
        <a:xfrm>
          <a:off x="0" y="0"/>
          <a:ext cx="0" cy="0"/>
          <a:chOff x="0" y="0"/>
          <a:chExt cx="0" cy="0"/>
        </a:xfrm>
      </p:grpSpPr>
      <p:sp>
        <p:nvSpPr>
          <p:cNvPr id="2" name="Date Placeholder 1">
            <a:extLst>
              <a:ext uri="{FF2B5EF4-FFF2-40B4-BE49-F238E27FC236}">
                <a16:creationId xmlns:a16="http://schemas.microsoft.com/office/drawing/2014/main" id="{0C19062F-3F87-4D1B-9BEE-E95BD1E31849}"/>
              </a:ext>
            </a:extLst>
          </p:cNvPr>
          <p:cNvSpPr>
            <a:spLocks noGrp="1"/>
          </p:cNvSpPr>
          <p:nvPr>
            <p:ph type="dt" idx="10"/>
          </p:nvPr>
        </p:nvSpPr>
        <p:spPr/>
        <p:txBody>
          <a:bodyPr/>
          <a:lstStyle/>
          <a:p>
            <a:r>
              <a:rPr lang="en-US" altLang="ja-JP" dirty="0"/>
              <a:t>November 2022</a:t>
            </a:r>
            <a:endParaRPr lang="en-US" dirty="0"/>
          </a:p>
        </p:txBody>
      </p:sp>
      <p:sp>
        <p:nvSpPr>
          <p:cNvPr id="3" name="Footer Placeholder 2">
            <a:extLst>
              <a:ext uri="{FF2B5EF4-FFF2-40B4-BE49-F238E27FC236}">
                <a16:creationId xmlns:a16="http://schemas.microsoft.com/office/drawing/2014/main" id="{AE8A25FF-3A67-43CD-94BE-B59BADC2FFB9}"/>
              </a:ext>
            </a:extLst>
          </p:cNvPr>
          <p:cNvSpPr>
            <a:spLocks noGrp="1"/>
          </p:cNvSpPr>
          <p:nvPr>
            <p:ph type="ftr" idx="11"/>
          </p:nvPr>
        </p:nvSpPr>
        <p:spPr/>
        <p:txBody>
          <a:bodyPr/>
          <a:lstStyle/>
          <a:p>
            <a:r>
              <a:rPr lang="en-US"/>
              <a:t>M.Kim, T.Kobayashi, M.Hernandez, R.Kohno(YNU/YRP-IAI)</a:t>
            </a:r>
            <a:endParaRPr lang="en-US" dirty="0"/>
          </a:p>
        </p:txBody>
      </p:sp>
      <p:sp>
        <p:nvSpPr>
          <p:cNvPr id="4" name="Slide Number Placeholder 3">
            <a:extLst>
              <a:ext uri="{FF2B5EF4-FFF2-40B4-BE49-F238E27FC236}">
                <a16:creationId xmlns:a16="http://schemas.microsoft.com/office/drawing/2014/main" id="{CA3FD602-C1A9-4819-A95C-543BE6BFB40D}"/>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2022</a:t>
            </a:r>
            <a:endParaRPr lang="en-US" altLang="ja-JP" dirty="0"/>
          </a:p>
        </p:txBody>
      </p:sp>
    </p:spTree>
    <p:extLst>
      <p:ext uri="{BB962C8B-B14F-4D97-AF65-F5344CB8AC3E}">
        <p14:creationId xmlns:p14="http://schemas.microsoft.com/office/powerpoint/2010/main" val="144028283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lt1"/>
        </a:solidFill>
        <a:effectLst/>
      </p:bgPr>
    </p:bg>
    <p:spTree>
      <p:nvGrpSpPr>
        <p:cNvPr id="1" name="Shape 12"/>
        <p:cNvGrpSpPr/>
        <p:nvPr/>
      </p:nvGrpSpPr>
      <p:grpSpPr>
        <a:xfrm>
          <a:off x="0" y="0"/>
          <a:ext cx="0" cy="0"/>
          <a:chOff x="0" y="0"/>
          <a:chExt cx="0" cy="0"/>
        </a:xfrm>
      </p:grpSpPr>
      <p:sp>
        <p:nvSpPr>
          <p:cNvPr id="13" name="Google Shape;13;p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14" name="Google Shape;14;p1"/>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
        <p:nvSpPr>
          <p:cNvPr id="15" name="Google Shape;15;p1"/>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dirty="0"/>
              <a:t>November 2022</a:t>
            </a:r>
            <a:endParaRPr lang="en-US" dirty="0"/>
          </a:p>
        </p:txBody>
      </p:sp>
      <p:sp>
        <p:nvSpPr>
          <p:cNvPr id="16" name="Google Shape;16;p1"/>
          <p:cNvSpPr txBox="1">
            <a:spLocks noGrp="1"/>
          </p:cNvSpPr>
          <p:nvPr>
            <p:ph type="ftr" idx="11"/>
          </p:nvPr>
        </p:nvSpPr>
        <p:spPr>
          <a:xfrm>
            <a:off x="4996543" y="6475414"/>
            <a:ext cx="3973285" cy="284604"/>
          </a:xfrm>
          <a:prstGeom prst="rect">
            <a:avLst/>
          </a:prstGeom>
          <a:noFill/>
          <a:ln>
            <a:noFill/>
          </a:ln>
        </p:spPr>
        <p:txBody>
          <a:bodyPr spcFirstLastPara="1" wrap="square" lIns="0" tIns="0" rIns="0" bIns="0"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M.Kim, T.Kobayashi, M.Hernandez, R.Kohno(YNU/YRP-IAI)</a:t>
            </a:r>
            <a:endParaRPr dirty="0"/>
          </a:p>
        </p:txBody>
      </p:sp>
      <p:sp>
        <p:nvSpPr>
          <p:cNvPr id="17" name="Google Shape;17;p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18" name="Google Shape;18;p1"/>
          <p:cNvSpPr/>
          <p:nvPr/>
        </p:nvSpPr>
        <p:spPr>
          <a:xfrm>
            <a:off x="3657600" y="393700"/>
            <a:ext cx="4800600" cy="215900"/>
          </a:xfrm>
          <a:prstGeom prst="rect">
            <a:avLst/>
          </a:prstGeom>
          <a:noFill/>
          <a:ln>
            <a:noFill/>
          </a:ln>
        </p:spPr>
        <p:txBody>
          <a:bodyPr spcFirstLastPara="1" wrap="square" lIns="0" tIns="0" rIns="0" bIns="0" anchor="b" anchorCtr="0">
            <a:noAutofit/>
          </a:bodyPr>
          <a:lstStyle/>
          <a:p>
            <a:pPr marL="1828800" marR="0" lvl="4" indent="0" algn="r" rtl="0">
              <a:spcBef>
                <a:spcPts val="0"/>
              </a:spcBef>
              <a:spcAft>
                <a:spcPts val="0"/>
              </a:spcAft>
              <a:buNone/>
            </a:pPr>
            <a:r>
              <a:rPr lang="en-US" sz="1400" b="1" i="0" u="none" strike="noStrike" cap="none" dirty="0">
                <a:solidFill>
                  <a:schemeClr val="tx1"/>
                </a:solidFill>
                <a:latin typeface="Times New Roman"/>
                <a:ea typeface="Times New Roman"/>
                <a:cs typeface="Times New Roman"/>
                <a:sym typeface="Times New Roman"/>
              </a:rPr>
              <a:t>Doc: IEEE P802.15-22-0631-03-6a</a:t>
            </a:r>
            <a:endParaRPr sz="1400" b="1" i="0" u="none" strike="noStrike" cap="none" dirty="0">
              <a:solidFill>
                <a:schemeClr val="tx1"/>
              </a:solidFill>
              <a:latin typeface="Times New Roman"/>
              <a:ea typeface="Times New Roman"/>
              <a:cs typeface="Times New Roman"/>
              <a:sym typeface="Times New Roman"/>
            </a:endParaRPr>
          </a:p>
        </p:txBody>
      </p:sp>
      <p:cxnSp>
        <p:nvCxnSpPr>
          <p:cNvPr id="19" name="Google Shape;19;p1"/>
          <p:cNvCxnSpPr/>
          <p:nvPr/>
        </p:nvCxnSpPr>
        <p:spPr>
          <a:xfrm>
            <a:off x="694592" y="609600"/>
            <a:ext cx="7772400" cy="0"/>
          </a:xfrm>
          <a:prstGeom prst="straightConnector1">
            <a:avLst/>
          </a:prstGeom>
          <a:noFill/>
          <a:ln w="12700" cap="flat" cmpd="sng">
            <a:solidFill>
              <a:schemeClr val="dk1"/>
            </a:solidFill>
            <a:prstDash val="solid"/>
            <a:round/>
            <a:headEnd type="none" w="sm" len="sm"/>
            <a:tailEnd type="none" w="sm" len="sm"/>
          </a:ln>
        </p:spPr>
      </p:cxnSp>
      <p:sp>
        <p:nvSpPr>
          <p:cNvPr id="20" name="Google Shape;20;p1"/>
          <p:cNvSpPr/>
          <p:nvPr/>
        </p:nvSpPr>
        <p:spPr>
          <a:xfrm>
            <a:off x="685800" y="6475413"/>
            <a:ext cx="7112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21" name="Google Shape;21;p1"/>
          <p:cNvCxnSpPr/>
          <p:nvPr/>
        </p:nvCxnSpPr>
        <p:spPr>
          <a:xfrm>
            <a:off x="685800" y="6477000"/>
            <a:ext cx="7848600"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72" r:id="rId1"/>
    <p:sldLayoutId id="2147483648" r:id="rId2"/>
    <p:sldLayoutId id="2147483673" r:id="rId3"/>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400" b="0" i="0" u="none" strike="noStrike" cap="none">
          <a:solidFill>
            <a:srgbClr val="000000"/>
          </a:solidFill>
          <a:latin typeface="+mj-lt"/>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687A863-C1D0-4D5E-8240-63451EDC6585}"/>
              </a:ext>
            </a:extLst>
          </p:cNvPr>
          <p:cNvSpPr>
            <a:spLocks noGrp="1"/>
          </p:cNvSpPr>
          <p:nvPr>
            <p:ph type="dt" idx="10"/>
          </p:nvPr>
        </p:nvSpPr>
        <p:spPr/>
        <p:txBody>
          <a:bodyPr/>
          <a:lstStyle/>
          <a:p>
            <a:r>
              <a:rPr lang="en-US" altLang="ja-JP" dirty="0"/>
              <a:t>May 2023</a:t>
            </a:r>
            <a:endParaRPr lang="en-US" dirty="0"/>
          </a:p>
        </p:txBody>
      </p:sp>
      <p:sp>
        <p:nvSpPr>
          <p:cNvPr id="3" name="Footer Placeholder 2">
            <a:extLst>
              <a:ext uri="{FF2B5EF4-FFF2-40B4-BE49-F238E27FC236}">
                <a16:creationId xmlns:a16="http://schemas.microsoft.com/office/drawing/2014/main" id="{BBD92B07-74CD-430E-8A24-D88DE7D0EC42}"/>
              </a:ext>
            </a:extLst>
          </p:cNvPr>
          <p:cNvSpPr>
            <a:spLocks noGrp="1"/>
          </p:cNvSpPr>
          <p:nvPr>
            <p:ph type="ftr" idx="11"/>
          </p:nvPr>
        </p:nvSpPr>
        <p:spPr/>
        <p:txBody>
          <a:bodyPr/>
          <a:lstStyle/>
          <a:p>
            <a:r>
              <a:rPr lang="en-US"/>
              <a:t>M.Kim, T.Kobayashi, M.Hernandez, R.Kohno(YNU/YRP-IAI)</a:t>
            </a:r>
            <a:endParaRPr lang="en-US" dirty="0"/>
          </a:p>
        </p:txBody>
      </p:sp>
      <p:sp>
        <p:nvSpPr>
          <p:cNvPr id="4" name="Slide Number Placeholder 3">
            <a:extLst>
              <a:ext uri="{FF2B5EF4-FFF2-40B4-BE49-F238E27FC236}">
                <a16:creationId xmlns:a16="http://schemas.microsoft.com/office/drawing/2014/main" id="{ECD30CDC-8047-4662-A3BB-5DE9C7AF14F2}"/>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a:t>
            </a:fld>
            <a:endParaRPr dirty="0"/>
          </a:p>
        </p:txBody>
      </p:sp>
      <p:sp>
        <p:nvSpPr>
          <p:cNvPr id="5" name="Google Shape;177;p25">
            <a:extLst>
              <a:ext uri="{FF2B5EF4-FFF2-40B4-BE49-F238E27FC236}">
                <a16:creationId xmlns:a16="http://schemas.microsoft.com/office/drawing/2014/main" id="{08CF6D6E-6CB7-4572-B0F1-9A75DE8DED19}"/>
              </a:ext>
            </a:extLst>
          </p:cNvPr>
          <p:cNvSpPr/>
          <p:nvPr/>
        </p:nvSpPr>
        <p:spPr>
          <a:xfrm>
            <a:off x="152400" y="713064"/>
            <a:ext cx="8991600" cy="564579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2"/>
              </a:buClr>
              <a:buFont typeface="Times New Roman"/>
              <a:buNone/>
            </a:pPr>
            <a:r>
              <a:rPr lang="en-US" sz="1800" b="1" i="0" u="sng" strike="noStrike" cap="none" dirty="0">
                <a:solidFill>
                  <a:schemeClr val="dk2"/>
                </a:solidFill>
                <a:latin typeface="Times New Roman"/>
                <a:ea typeface="Times New Roman"/>
                <a:cs typeface="Times New Roman"/>
                <a:sym typeface="Times New Roman"/>
              </a:rPr>
              <a:t>Project: IEEE P802.15 Working Group for W</a:t>
            </a:r>
            <a:r>
              <a:rPr lang="en-US" sz="1800" b="1" u="sng" dirty="0">
                <a:solidFill>
                  <a:schemeClr val="dk2"/>
                </a:solidFill>
                <a:latin typeface="Times New Roman"/>
                <a:ea typeface="Times New Roman"/>
                <a:cs typeface="Times New Roman"/>
                <a:sym typeface="Times New Roman"/>
              </a:rPr>
              <a:t>ireless Specialty Networks</a:t>
            </a:r>
            <a:endParaRPr sz="1600" b="1"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1"/>
              </a:buClr>
              <a:buFont typeface="Arial"/>
              <a:buNone/>
            </a:pPr>
            <a:endParaRPr sz="1600" b="0" i="0" u="none" strike="noStrike" cap="none" dirty="0">
              <a:solidFill>
                <a:schemeClr val="dk2"/>
              </a:solidFill>
              <a:latin typeface="Times New Roman"/>
              <a:ea typeface="Times New Roman"/>
              <a:cs typeface="Times New Roman"/>
              <a:sym typeface="Times New Roman"/>
            </a:endParaRPr>
          </a:p>
          <a:p>
            <a:pPr>
              <a:buClr>
                <a:schemeClr val="dk2"/>
              </a:buClr>
            </a:pPr>
            <a:r>
              <a:rPr lang="en-US" sz="1600" b="1" i="0" u="none" strike="noStrike" cap="none" dirty="0">
                <a:solidFill>
                  <a:schemeClr val="dk2"/>
                </a:solidFill>
                <a:latin typeface="Times New Roman"/>
                <a:ea typeface="Times New Roman"/>
                <a:cs typeface="Times New Roman"/>
                <a:sym typeface="Times New Roman"/>
              </a:rPr>
              <a:t>Submission Title:</a:t>
            </a:r>
            <a:r>
              <a:rPr lang="en-US" sz="1600" b="0" i="0" u="none" strike="noStrike" cap="none" dirty="0">
                <a:solidFill>
                  <a:schemeClr val="dk2"/>
                </a:solidFill>
                <a:latin typeface="Times New Roman"/>
                <a:ea typeface="Times New Roman"/>
                <a:cs typeface="Times New Roman"/>
                <a:sym typeface="Times New Roman"/>
              </a:rPr>
              <a:t> Definition of Coexistence Levels and How to Support Higher Levels</a:t>
            </a:r>
            <a:endParaRPr dirty="0">
              <a:solidFill>
                <a:schemeClr val="dk2"/>
              </a:solidFill>
            </a:endParaRPr>
          </a:p>
          <a:p>
            <a:pPr>
              <a:buClr>
                <a:schemeClr val="dk2"/>
              </a:buClr>
            </a:pPr>
            <a:r>
              <a:rPr lang="en-US" sz="1600" b="1" i="0" u="none" strike="noStrike" cap="none" dirty="0">
                <a:solidFill>
                  <a:schemeClr val="dk2"/>
                </a:solidFill>
                <a:latin typeface="Times New Roman"/>
                <a:ea typeface="Times New Roman"/>
                <a:cs typeface="Times New Roman"/>
                <a:sym typeface="Times New Roman"/>
              </a:rPr>
              <a:t>Date Submitted:</a:t>
            </a:r>
            <a:r>
              <a:rPr lang="en-US" sz="1600" b="1" dirty="0">
                <a:solidFill>
                  <a:schemeClr val="dk2"/>
                </a:solidFill>
                <a:latin typeface="Times New Roman"/>
                <a:ea typeface="Times New Roman"/>
                <a:cs typeface="Times New Roman"/>
                <a:sym typeface="Times New Roman"/>
              </a:rPr>
              <a:t> </a:t>
            </a:r>
            <a:r>
              <a:rPr lang="en-US" sz="1600" i="0" u="none" strike="noStrike" cap="none" dirty="0">
                <a:solidFill>
                  <a:schemeClr val="dk2"/>
                </a:solidFill>
                <a:latin typeface="Times New Roman"/>
                <a:ea typeface="Times New Roman"/>
                <a:cs typeface="Times New Roman"/>
                <a:sym typeface="Times New Roman"/>
              </a:rPr>
              <a:t> May </a:t>
            </a:r>
            <a:r>
              <a:rPr lang="en-US" sz="1600" dirty="0">
                <a:solidFill>
                  <a:schemeClr val="dk2"/>
                </a:solidFill>
                <a:latin typeface="Times New Roman"/>
                <a:ea typeface="Times New Roman"/>
                <a:cs typeface="Times New Roman"/>
                <a:sym typeface="Times New Roman"/>
              </a:rPr>
              <a:t>15th</a:t>
            </a:r>
            <a:r>
              <a:rPr lang="en-US" sz="1600" b="0" i="0" u="none" strike="noStrike" cap="none" dirty="0">
                <a:solidFill>
                  <a:schemeClr val="dk2"/>
                </a:solidFill>
                <a:latin typeface="Times New Roman"/>
                <a:ea typeface="Times New Roman"/>
                <a:cs typeface="Times New Roman"/>
                <a:sym typeface="Times New Roman"/>
              </a:rPr>
              <a:t>, 2023</a:t>
            </a:r>
            <a:endParaRPr dirty="0">
              <a:solidFill>
                <a:schemeClr val="dk2"/>
              </a:solidFill>
            </a:endParaRPr>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Source:</a:t>
            </a:r>
            <a:r>
              <a:rPr lang="en-US" sz="1600" b="0" i="0" u="none" strike="noStrike" cap="none" dirty="0">
                <a:solidFill>
                  <a:schemeClr val="dk2"/>
                </a:solidFill>
                <a:latin typeface="Times New Roman"/>
                <a:ea typeface="Times New Roman"/>
                <a:cs typeface="Times New Roman"/>
                <a:sym typeface="Times New Roman"/>
              </a:rPr>
              <a:t> Minsoo Kim, Takumi Kobayashi, Marco Hernandez, Ryuji Kohno </a:t>
            </a:r>
            <a:r>
              <a:rPr lang="en-US" sz="1600" b="0" i="0" u="none" strike="noStrike" cap="none" dirty="0">
                <a:solidFill>
                  <a:srgbClr val="FF0000"/>
                </a:solidFill>
                <a:latin typeface="Times New Roman"/>
                <a:ea typeface="Times New Roman"/>
                <a:cs typeface="Times New Roman"/>
                <a:sym typeface="Times New Roman"/>
              </a:rPr>
              <a:t> </a:t>
            </a:r>
            <a:r>
              <a:rPr lang="en-US" sz="1600" b="0" i="0" u="none" strike="noStrike" cap="none" dirty="0">
                <a:solidFill>
                  <a:schemeClr val="dk1"/>
                </a:solidFill>
                <a:latin typeface="Times New Roman"/>
                <a:ea typeface="Times New Roman"/>
                <a:cs typeface="Times New Roman"/>
                <a:sym typeface="Times New Roman"/>
              </a:rPr>
              <a:t> </a:t>
            </a:r>
            <a:endParaRPr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Company:</a:t>
            </a:r>
            <a:r>
              <a:rPr lang="en-US" sz="1600" b="0" i="0" u="none" strike="noStrike" cap="none" dirty="0">
                <a:solidFill>
                  <a:schemeClr val="dk2"/>
                </a:solidFill>
                <a:latin typeface="Times New Roman"/>
                <a:ea typeface="Times New Roman"/>
                <a:cs typeface="Times New Roman"/>
                <a:sym typeface="Times New Roman"/>
              </a:rPr>
              <a:t> (1)</a:t>
            </a:r>
            <a:r>
              <a:rPr lang="en-US" sz="1600" dirty="0">
                <a:solidFill>
                  <a:schemeClr val="dk1"/>
                </a:solidFill>
                <a:latin typeface="Times New Roman"/>
                <a:ea typeface="Times New Roman"/>
                <a:cs typeface="Times New Roman"/>
                <a:sym typeface="Times New Roman"/>
              </a:rPr>
              <a:t>Yokohama National University  (2) YRP International Alliance Institute</a:t>
            </a:r>
            <a:endParaRPr lang="en-US"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Address: </a:t>
            </a:r>
            <a:r>
              <a:rPr lang="en-US" sz="1600" dirty="0">
                <a:solidFill>
                  <a:schemeClr val="dk1"/>
                </a:solidFill>
                <a:latin typeface="Times New Roman"/>
                <a:ea typeface="Times New Roman"/>
                <a:cs typeface="Times New Roman"/>
                <a:sym typeface="Times New Roman"/>
              </a:rPr>
              <a:t>(1)79-5 Tokiwadai, Hodogaya-ku, Yokohama, 240-8501 Japan,</a:t>
            </a:r>
          </a:p>
          <a:p>
            <a:pPr lvl="0">
              <a:buClr>
                <a:schemeClr val="dk2"/>
              </a:buClr>
            </a:pPr>
            <a:r>
              <a:rPr lang="en-US" sz="1600" dirty="0">
                <a:solidFill>
                  <a:schemeClr val="dk1"/>
                </a:solidFill>
                <a:latin typeface="Times New Roman"/>
                <a:cs typeface="Times New Roman"/>
                <a:sym typeface="Times New Roman"/>
              </a:rPr>
              <a:t>(2) </a:t>
            </a:r>
            <a:r>
              <a:rPr lang="pl-PL" sz="1600" dirty="0">
                <a:solidFill>
                  <a:schemeClr val="dk1"/>
                </a:solidFill>
                <a:latin typeface="Times New Roman"/>
                <a:cs typeface="Times New Roman"/>
                <a:sym typeface="Times New Roman"/>
              </a:rPr>
              <a:t>YRP1 Blg., 3-4 HikarinoOka, Yokosuka-City, Kanagawa, 239-0847</a:t>
            </a:r>
            <a:r>
              <a:rPr lang="en-US" sz="1600" dirty="0">
                <a:solidFill>
                  <a:schemeClr val="dk1"/>
                </a:solidFill>
                <a:latin typeface="Times New Roman"/>
                <a:cs typeface="Times New Roman"/>
                <a:sym typeface="Times New Roman"/>
              </a:rPr>
              <a:t> Japan</a:t>
            </a:r>
            <a:endParaRPr lang="en-US"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Voice</a:t>
            </a:r>
            <a:r>
              <a:rPr lang="en-US" sz="1600" b="1" i="0" u="none" strike="noStrike" cap="none" dirty="0">
                <a:solidFill>
                  <a:schemeClr val="dk1"/>
                </a:solidFill>
                <a:latin typeface="Times New Roman"/>
                <a:ea typeface="Times New Roman"/>
                <a:cs typeface="Times New Roman"/>
                <a:sym typeface="Times New Roman"/>
              </a:rPr>
              <a:t>:</a:t>
            </a:r>
            <a:r>
              <a:rPr lang="en-US" sz="1600" dirty="0">
                <a:solidFill>
                  <a:schemeClr val="dk1"/>
                </a:solidFill>
                <a:latin typeface="Times New Roman"/>
                <a:ea typeface="Times New Roman"/>
                <a:cs typeface="Times New Roman"/>
                <a:sym typeface="Times New Roman"/>
              </a:rPr>
              <a:t>[+81-90-5408-0611</a:t>
            </a:r>
            <a:r>
              <a:rPr lang="en-US" sz="1600" b="0" i="0" u="none" strike="noStrike" cap="none" dirty="0">
                <a:solidFill>
                  <a:schemeClr val="dk2"/>
                </a:solidFill>
                <a:latin typeface="Times New Roman"/>
                <a:ea typeface="Times New Roman"/>
                <a:cs typeface="Times New Roman"/>
                <a:sym typeface="Times New Roman"/>
              </a:rPr>
              <a:t>] </a:t>
            </a:r>
            <a:r>
              <a:rPr lang="en-US" sz="1600" b="1" i="0" u="none" strike="noStrike" cap="none" dirty="0">
                <a:solidFill>
                  <a:schemeClr val="dk2"/>
                </a:solidFill>
                <a:latin typeface="Times New Roman"/>
                <a:ea typeface="Times New Roman"/>
                <a:cs typeface="Times New Roman"/>
                <a:sym typeface="Times New Roman"/>
              </a:rPr>
              <a:t>E-Mail:</a:t>
            </a:r>
            <a:r>
              <a:rPr lang="en-US" sz="1600" b="0" i="0" u="none" strike="noStrike" cap="none" dirty="0">
                <a:solidFill>
                  <a:schemeClr val="dk2"/>
                </a:solidFill>
                <a:latin typeface="Times New Roman"/>
                <a:ea typeface="Times New Roman"/>
                <a:cs typeface="Times New Roman"/>
                <a:sym typeface="Times New Roman"/>
              </a:rPr>
              <a:t>[minsoo@minsookim.com, kobayashi-takumi-ch@ynu.ac.jp, marco.hernandez@ieee.org, kohno@ynu.ac.jp]</a:t>
            </a:r>
            <a:endParaRPr dirty="0"/>
          </a:p>
          <a:p>
            <a:pPr marL="0" marR="0" lvl="0" indent="0" algn="l" rtl="0">
              <a:spcBef>
                <a:spcPts val="60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Re:</a:t>
            </a:r>
            <a:r>
              <a:rPr lang="en-US" sz="1600" b="0" i="0" u="none" strike="noStrike" cap="none" dirty="0">
                <a:solidFill>
                  <a:schemeClr val="dk2"/>
                </a:solidFill>
                <a:latin typeface="Times New Roman"/>
                <a:ea typeface="Times New Roman"/>
                <a:cs typeface="Times New Roman"/>
                <a:sym typeface="Times New Roman"/>
              </a:rPr>
              <a:t> </a:t>
            </a:r>
            <a:r>
              <a:rPr lang="en-US" sz="1600" b="0" i="0" u="none" strike="noStrike" cap="none" dirty="0">
                <a:solidFill>
                  <a:schemeClr val="dk1"/>
                </a:solidFill>
                <a:latin typeface="Times New Roman"/>
                <a:ea typeface="Times New Roman"/>
                <a:cs typeface="Times New Roman"/>
                <a:sym typeface="Times New Roman"/>
              </a:rPr>
              <a:t>In response to call for technical contributions </a:t>
            </a:r>
            <a:endParaRPr sz="1200" b="0" i="0" u="none" strike="noStrike" cap="none" dirty="0">
              <a:solidFill>
                <a:schemeClr val="dk2"/>
              </a:solidFill>
              <a:latin typeface="Times New Roman"/>
              <a:ea typeface="Times New Roman"/>
              <a:cs typeface="Times New Roman"/>
              <a:sym typeface="Times New Roman"/>
            </a:endParaRPr>
          </a:p>
          <a:p>
            <a:pPr>
              <a:spcBef>
                <a:spcPts val="1200"/>
              </a:spcBef>
              <a:buClr>
                <a:schemeClr val="dk2"/>
              </a:buClr>
            </a:pPr>
            <a:r>
              <a:rPr lang="en-US" sz="1600" b="1" i="0" u="none" strike="noStrike" cap="none" dirty="0">
                <a:solidFill>
                  <a:schemeClr val="dk2"/>
                </a:solidFill>
                <a:latin typeface="Times New Roman"/>
                <a:ea typeface="Times New Roman"/>
                <a:cs typeface="Times New Roman"/>
                <a:sym typeface="Times New Roman"/>
              </a:rPr>
              <a:t>Abstract:</a:t>
            </a:r>
            <a:r>
              <a:rPr lang="en-US" sz="1600" b="0" i="0" u="none" strike="noStrike" cap="none" dirty="0">
                <a:solidFill>
                  <a:schemeClr val="dk2"/>
                </a:solidFill>
                <a:latin typeface="Times New Roman"/>
                <a:ea typeface="Times New Roman"/>
                <a:cs typeface="Times New Roman"/>
                <a:sym typeface="Times New Roman"/>
              </a:rPr>
              <a:t>	The coexistence environments are classified into multiple levels according to the types of coexisting systems. Potential methods for coping with higher levels of coexistence environments are suggested for the time domain and frequency domain.</a:t>
            </a:r>
            <a:endParaRPr lang="en-US" dirty="0">
              <a:solidFill>
                <a:schemeClr val="dk2"/>
              </a:solidFill>
            </a:endParaRPr>
          </a:p>
          <a:p>
            <a:pPr marL="0" marR="0" lvl="0" indent="0" algn="l" rtl="0">
              <a:spcBef>
                <a:spcPts val="120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Purpose:</a:t>
            </a:r>
            <a:r>
              <a:rPr lang="en-US" sz="1600" b="0" i="0" u="none" strike="noStrike" cap="none" dirty="0">
                <a:solidFill>
                  <a:schemeClr val="dk2"/>
                </a:solidFill>
                <a:latin typeface="Times New Roman"/>
                <a:ea typeface="Times New Roman"/>
                <a:cs typeface="Times New Roman"/>
                <a:sym typeface="Times New Roman"/>
              </a:rPr>
              <a:t>	</a:t>
            </a:r>
            <a:r>
              <a:rPr lang="en-US" sz="1600" b="0" i="0" u="none" strike="noStrike" cap="none" dirty="0">
                <a:solidFill>
                  <a:schemeClr val="dk1"/>
                </a:solidFill>
                <a:latin typeface="Times New Roman"/>
                <a:ea typeface="Times New Roman"/>
                <a:cs typeface="Times New Roman"/>
                <a:sym typeface="Times New Roman"/>
              </a:rPr>
              <a:t>Material for discussion in P802.15.6a </a:t>
            </a:r>
            <a:r>
              <a:rPr lang="en-US" sz="1600" dirty="0">
                <a:solidFill>
                  <a:schemeClr val="dk1"/>
                </a:solidFill>
                <a:latin typeface="Times New Roman"/>
                <a:ea typeface="Times New Roman"/>
                <a:cs typeface="Times New Roman"/>
                <a:sym typeface="Times New Roman"/>
              </a:rPr>
              <a:t>T</a:t>
            </a:r>
            <a:r>
              <a:rPr lang="en-US" sz="1600" b="0" i="0" u="none" strike="noStrike" cap="none" dirty="0">
                <a:solidFill>
                  <a:schemeClr val="dk1"/>
                </a:solidFill>
                <a:latin typeface="Times New Roman"/>
                <a:ea typeface="Times New Roman"/>
                <a:cs typeface="Times New Roman"/>
                <a:sym typeface="Times New Roman"/>
              </a:rPr>
              <a:t>G</a:t>
            </a:r>
            <a:endParaRPr lang="en-US" dirty="0"/>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Notice:</a:t>
            </a:r>
            <a:r>
              <a:rPr lang="en-US" sz="1600" b="0" i="0" u="none" strike="noStrike" cap="none" dirty="0">
                <a:solidFill>
                  <a:schemeClr val="dk2"/>
                </a:solidFill>
                <a:latin typeface="Times New Roman"/>
                <a:ea typeface="Times New Roman"/>
                <a:cs typeface="Times New Roman"/>
                <a:sym typeface="Times New Roman"/>
              </a:rPr>
              <a:t>	This document has been prepared to assist the </a:t>
            </a:r>
            <a:r>
              <a:rPr lang="en-US" altLang="en-US" sz="1600" dirty="0">
                <a:latin typeface="Times New Roman" panose="02020603050405020304" pitchFamily="18" charset="0"/>
              </a:rPr>
              <a:t>IEEE P802.15</a:t>
            </a:r>
            <a:r>
              <a:rPr lang="en-US" sz="1600" b="0" i="0" u="none" strike="noStrike" cap="none" dirty="0">
                <a:solidFill>
                  <a:schemeClr val="dk2"/>
                </a:solidFill>
                <a:latin typeface="Times New Roman"/>
                <a:ea typeface="Times New Roman"/>
                <a:cs typeface="Times New Roman"/>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Release:</a:t>
            </a:r>
            <a:r>
              <a:rPr lang="en-US" sz="1600" b="0" i="0" u="none" strike="noStrike" cap="none" dirty="0">
                <a:solidFill>
                  <a:schemeClr val="dk2"/>
                </a:solidFill>
                <a:latin typeface="Times New Roman"/>
                <a:ea typeface="Times New Roman"/>
                <a:cs typeface="Times New Roman"/>
                <a:sym typeface="Times New Roman"/>
              </a:rPr>
              <a:t>	The contributor acknowledges and accepts that this contribution becomes the property of IEEE and may be made publicly available by </a:t>
            </a:r>
            <a:r>
              <a:rPr lang="en-US" altLang="en-US" sz="1600" dirty="0">
                <a:latin typeface="Times New Roman" panose="02020603050405020304" pitchFamily="18" charset="0"/>
              </a:rPr>
              <a:t>P802.15</a:t>
            </a:r>
            <a:r>
              <a:rPr lang="en-US" sz="1600" b="0" i="0" u="none" strike="noStrike" cap="none" dirty="0">
                <a:solidFill>
                  <a:schemeClr val="dk2"/>
                </a:solidFill>
                <a:latin typeface="Times New Roman"/>
                <a:ea typeface="Times New Roman"/>
                <a:cs typeface="Times New Roman"/>
                <a:sym typeface="Times New Roman"/>
              </a:rPr>
              <a:t>.	</a:t>
            </a:r>
            <a:endParaRPr dirty="0"/>
          </a:p>
        </p:txBody>
      </p:sp>
    </p:spTree>
    <p:extLst>
      <p:ext uri="{BB962C8B-B14F-4D97-AF65-F5344CB8AC3E}">
        <p14:creationId xmlns:p14="http://schemas.microsoft.com/office/powerpoint/2010/main" val="11328107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dirty="0"/>
              <a:t>Supporting higher coexistence levels (cont.)</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May 2023</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10</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r>
              <a:rPr lang="en-US" sz="1800" dirty="0"/>
              <a:t>Use multiple channels in frequency domain to support more networks.</a:t>
            </a:r>
          </a:p>
          <a:p>
            <a:pPr lvl="1"/>
            <a:r>
              <a:rPr lang="en-US" sz="1800" dirty="0"/>
              <a:t>This requires multi-UWB-channel compatible hardware, potentially increasing hardware cost.</a:t>
            </a:r>
          </a:p>
          <a:p>
            <a:endParaRPr lang="en-US" sz="1800" dirty="0"/>
          </a:p>
        </p:txBody>
      </p:sp>
      <p:graphicFrame>
        <p:nvGraphicFramePr>
          <p:cNvPr id="9" name="Content Placeholder 5">
            <a:extLst>
              <a:ext uri="{FF2B5EF4-FFF2-40B4-BE49-F238E27FC236}">
                <a16:creationId xmlns:a16="http://schemas.microsoft.com/office/drawing/2014/main" id="{C462A1BC-749D-7ABF-F64E-F773D24CBE44}"/>
              </a:ext>
            </a:extLst>
          </p:cNvPr>
          <p:cNvGraphicFramePr>
            <a:graphicFrameLocks/>
          </p:cNvGraphicFramePr>
          <p:nvPr>
            <p:extLst>
              <p:ext uri="{D42A27DB-BD31-4B8C-83A1-F6EECF244321}">
                <p14:modId xmlns:p14="http://schemas.microsoft.com/office/powerpoint/2010/main" val="1799016366"/>
              </p:ext>
            </p:extLst>
          </p:nvPr>
        </p:nvGraphicFramePr>
        <p:xfrm>
          <a:off x="971725" y="3082247"/>
          <a:ext cx="7276750" cy="2907072"/>
        </p:xfrm>
        <a:graphic>
          <a:graphicData uri="http://schemas.openxmlformats.org/drawingml/2006/table">
            <a:tbl>
              <a:tblPr firstRow="1" firstCol="1" bandRow="1">
                <a:tableStyleId>{C4B1156A-380E-4F78-BDF5-A606A8083BF9}</a:tableStyleId>
              </a:tblPr>
              <a:tblGrid>
                <a:gridCol w="719766">
                  <a:extLst>
                    <a:ext uri="{9D8B030D-6E8A-4147-A177-3AD203B41FA5}">
                      <a16:colId xmlns:a16="http://schemas.microsoft.com/office/drawing/2014/main" val="1521290653"/>
                    </a:ext>
                  </a:extLst>
                </a:gridCol>
                <a:gridCol w="923135">
                  <a:extLst>
                    <a:ext uri="{9D8B030D-6E8A-4147-A177-3AD203B41FA5}">
                      <a16:colId xmlns:a16="http://schemas.microsoft.com/office/drawing/2014/main" val="4241708084"/>
                    </a:ext>
                  </a:extLst>
                </a:gridCol>
                <a:gridCol w="1067424">
                  <a:extLst>
                    <a:ext uri="{9D8B030D-6E8A-4147-A177-3AD203B41FA5}">
                      <a16:colId xmlns:a16="http://schemas.microsoft.com/office/drawing/2014/main" val="1826506401"/>
                    </a:ext>
                  </a:extLst>
                </a:gridCol>
                <a:gridCol w="1243405">
                  <a:extLst>
                    <a:ext uri="{9D8B030D-6E8A-4147-A177-3AD203B41FA5}">
                      <a16:colId xmlns:a16="http://schemas.microsoft.com/office/drawing/2014/main" val="1189475924"/>
                    </a:ext>
                  </a:extLst>
                </a:gridCol>
                <a:gridCol w="1387694">
                  <a:extLst>
                    <a:ext uri="{9D8B030D-6E8A-4147-A177-3AD203B41FA5}">
                      <a16:colId xmlns:a16="http://schemas.microsoft.com/office/drawing/2014/main" val="3505678578"/>
                    </a:ext>
                  </a:extLst>
                </a:gridCol>
                <a:gridCol w="967663">
                  <a:extLst>
                    <a:ext uri="{9D8B030D-6E8A-4147-A177-3AD203B41FA5}">
                      <a16:colId xmlns:a16="http://schemas.microsoft.com/office/drawing/2014/main" val="4071166485"/>
                    </a:ext>
                  </a:extLst>
                </a:gridCol>
                <a:gridCol w="967663">
                  <a:extLst>
                    <a:ext uri="{9D8B030D-6E8A-4147-A177-3AD203B41FA5}">
                      <a16:colId xmlns:a16="http://schemas.microsoft.com/office/drawing/2014/main" val="3366600948"/>
                    </a:ext>
                  </a:extLst>
                </a:gridCol>
              </a:tblGrid>
              <a:tr h="622944">
                <a:tc>
                  <a:txBody>
                    <a:bodyPr/>
                    <a:lstStyle/>
                    <a:p>
                      <a:pPr marL="0" marR="0" algn="ctr">
                        <a:spcBef>
                          <a:spcPts val="0"/>
                        </a:spcBef>
                        <a:spcAft>
                          <a:spcPts val="0"/>
                        </a:spcAft>
                      </a:pPr>
                      <a:r>
                        <a:rPr lang="en-US" sz="1200" dirty="0">
                          <a:effectLst/>
                        </a:rPr>
                        <a:t>Band group</a:t>
                      </a:r>
                      <a:endParaRPr lang="en-US" sz="12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65000"/>
                      </a:schemeClr>
                    </a:solidFill>
                  </a:tcPr>
                </a:tc>
                <a:tc>
                  <a:txBody>
                    <a:bodyPr/>
                    <a:lstStyle/>
                    <a:p>
                      <a:pPr marL="0" marR="0" algn="ctr">
                        <a:spcBef>
                          <a:spcPts val="0"/>
                        </a:spcBef>
                        <a:spcAft>
                          <a:spcPts val="0"/>
                        </a:spcAft>
                      </a:pPr>
                      <a:r>
                        <a:rPr lang="en-US" sz="1200" dirty="0">
                          <a:effectLst/>
                        </a:rPr>
                        <a:t>Channel number</a:t>
                      </a:r>
                      <a:endParaRPr lang="en-US" sz="12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65000"/>
                      </a:schemeClr>
                    </a:solidFill>
                  </a:tcPr>
                </a:tc>
                <a:tc>
                  <a:txBody>
                    <a:bodyPr/>
                    <a:lstStyle/>
                    <a:p>
                      <a:pPr marL="0" marR="0" algn="ctr">
                        <a:spcBef>
                          <a:spcPts val="0"/>
                        </a:spcBef>
                        <a:spcAft>
                          <a:spcPts val="0"/>
                        </a:spcAft>
                      </a:pPr>
                      <a:r>
                        <a:rPr lang="en-US" sz="1200" dirty="0">
                          <a:effectLst/>
                        </a:rPr>
                        <a:t>Central frequency (MHz)</a:t>
                      </a:r>
                      <a:endParaRPr lang="en-US" sz="12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65000"/>
                      </a:schemeClr>
                    </a:solidFill>
                  </a:tcPr>
                </a:tc>
                <a:tc>
                  <a:txBody>
                    <a:bodyPr/>
                    <a:lstStyle/>
                    <a:p>
                      <a:pPr marL="0" marR="0" algn="ctr">
                        <a:spcBef>
                          <a:spcPts val="0"/>
                        </a:spcBef>
                        <a:spcAft>
                          <a:spcPts val="0"/>
                        </a:spcAft>
                      </a:pPr>
                      <a:r>
                        <a:rPr lang="en-US" sz="1200" dirty="0">
                          <a:effectLst/>
                        </a:rPr>
                        <a:t>Bandwidth (MHz)</a:t>
                      </a:r>
                      <a:endParaRPr lang="en-US" sz="12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65000"/>
                      </a:schemeClr>
                    </a:solidFill>
                  </a:tcPr>
                </a:tc>
                <a:tc>
                  <a:txBody>
                    <a:bodyPr/>
                    <a:lstStyle/>
                    <a:p>
                      <a:pPr marL="0" marR="0" algn="ctr">
                        <a:spcBef>
                          <a:spcPts val="0"/>
                        </a:spcBef>
                        <a:spcAft>
                          <a:spcPts val="0"/>
                        </a:spcAft>
                      </a:pPr>
                      <a:r>
                        <a:rPr lang="en-US" sz="1200" dirty="0">
                          <a:effectLst/>
                        </a:rPr>
                        <a:t>Channel attribute</a:t>
                      </a:r>
                      <a:br>
                        <a:rPr lang="en-US" sz="1200" dirty="0">
                          <a:effectLst/>
                        </a:rPr>
                      </a:br>
                      <a:r>
                        <a:rPr lang="en-US" sz="1200" dirty="0">
                          <a:effectLst/>
                        </a:rPr>
                        <a:t>in 802.15.6-2012</a:t>
                      </a:r>
                      <a:endParaRPr lang="en-US" sz="12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65000"/>
                      </a:schemeClr>
                    </a:solidFill>
                  </a:tcPr>
                </a:tc>
                <a:tc gridSpan="2">
                  <a:txBody>
                    <a:bodyPr/>
                    <a:lstStyle/>
                    <a:p>
                      <a:pPr marL="0" marR="0" algn="ctr">
                        <a:spcBef>
                          <a:spcPts val="0"/>
                        </a:spcBef>
                        <a:spcAft>
                          <a:spcPts val="0"/>
                        </a:spcAft>
                      </a:pPr>
                      <a:r>
                        <a:rPr lang="en-US" sz="1200" dirty="0">
                          <a:effectLst/>
                        </a:rPr>
                        <a:t>Channel attribute</a:t>
                      </a:r>
                      <a:br>
                        <a:rPr lang="en-US" sz="1200" dirty="0">
                          <a:effectLst/>
                        </a:rPr>
                      </a:br>
                      <a:r>
                        <a:rPr lang="en-US" sz="1200" dirty="0">
                          <a:effectLst/>
                        </a:rPr>
                        <a:t>for the revision</a:t>
                      </a:r>
                      <a:endParaRPr lang="en-US" sz="12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65000"/>
                      </a:schemeClr>
                    </a:solidFill>
                  </a:tcPr>
                </a:tc>
                <a:tc hMerge="1">
                  <a:txBody>
                    <a:bodyPr/>
                    <a:lstStyle/>
                    <a:p>
                      <a:endParaRPr lang="en-US"/>
                    </a:p>
                  </a:txBody>
                  <a:tcPr/>
                </a:tc>
                <a:extLst>
                  <a:ext uri="{0D108BD9-81ED-4DB2-BD59-A6C34878D82A}">
                    <a16:rowId xmlns:a16="http://schemas.microsoft.com/office/drawing/2014/main" val="2731804553"/>
                  </a:ext>
                </a:extLst>
              </a:tr>
              <a:tr h="207648">
                <a:tc rowSpan="3">
                  <a:txBody>
                    <a:bodyPr/>
                    <a:lstStyle/>
                    <a:p>
                      <a:pPr marL="0" marR="0" algn="ctr">
                        <a:spcBef>
                          <a:spcPts val="0"/>
                        </a:spcBef>
                        <a:spcAft>
                          <a:spcPts val="0"/>
                        </a:spcAft>
                      </a:pPr>
                      <a:r>
                        <a:rPr lang="en-US" sz="1200" dirty="0">
                          <a:effectLst/>
                        </a:rPr>
                        <a:t>Low band</a:t>
                      </a:r>
                      <a:endParaRPr lang="en-US" sz="12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85000"/>
                      </a:schemeClr>
                    </a:solidFill>
                  </a:tcPr>
                </a:tc>
                <a:tc>
                  <a:txBody>
                    <a:bodyPr/>
                    <a:lstStyle/>
                    <a:p>
                      <a:pPr marL="0" marR="0" algn="ctr">
                        <a:spcBef>
                          <a:spcPts val="0"/>
                        </a:spcBef>
                        <a:spcAft>
                          <a:spcPts val="0"/>
                        </a:spcAft>
                      </a:pPr>
                      <a:r>
                        <a:rPr lang="en-US" sz="1200" dirty="0">
                          <a:effectLst/>
                        </a:rPr>
                        <a:t>0</a:t>
                      </a:r>
                      <a:endParaRPr lang="en-US" sz="12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85000"/>
                      </a:schemeClr>
                    </a:solidFill>
                  </a:tcPr>
                </a:tc>
                <a:tc>
                  <a:txBody>
                    <a:bodyPr/>
                    <a:lstStyle/>
                    <a:p>
                      <a:pPr marL="0" marR="0" algn="ctr">
                        <a:spcBef>
                          <a:spcPts val="0"/>
                        </a:spcBef>
                        <a:spcAft>
                          <a:spcPts val="0"/>
                        </a:spcAft>
                      </a:pPr>
                      <a:r>
                        <a:rPr lang="en-US" sz="1200">
                          <a:effectLst/>
                        </a:rPr>
                        <a:t>3494.4</a:t>
                      </a:r>
                      <a:endParaRPr lang="en-US" sz="1200">
                        <a:effectLst/>
                        <a:latin typeface="Times New Roman" panose="02020603050405020304" pitchFamily="18" charset="0"/>
                        <a:ea typeface="Batang" panose="02030600000101010101" pitchFamily="18" charset="-127"/>
                      </a:endParaRPr>
                    </a:p>
                  </a:txBody>
                  <a:tcPr marL="68580" marR="68580" marT="0" marB="0" anchor="ctr">
                    <a:solidFill>
                      <a:schemeClr val="bg1">
                        <a:lumMod val="85000"/>
                      </a:schemeClr>
                    </a:solidFill>
                  </a:tcPr>
                </a:tc>
                <a:tc>
                  <a:txBody>
                    <a:bodyPr/>
                    <a:lstStyle/>
                    <a:p>
                      <a:pPr marL="0" marR="0" algn="ctr">
                        <a:spcBef>
                          <a:spcPts val="0"/>
                        </a:spcBef>
                        <a:spcAft>
                          <a:spcPts val="0"/>
                        </a:spcAft>
                      </a:pPr>
                      <a:r>
                        <a:rPr lang="en-US" sz="1200">
                          <a:effectLst/>
                        </a:rPr>
                        <a:t>499.2</a:t>
                      </a:r>
                      <a:endParaRPr lang="en-US" sz="1200">
                        <a:effectLst/>
                        <a:latin typeface="Times New Roman" panose="02020603050405020304" pitchFamily="18" charset="0"/>
                        <a:ea typeface="Batang" panose="02030600000101010101" pitchFamily="18" charset="-127"/>
                      </a:endParaRPr>
                    </a:p>
                  </a:txBody>
                  <a:tcPr marL="68580" marR="68580" marT="0" marB="0" anchor="ctr">
                    <a:solidFill>
                      <a:schemeClr val="bg1">
                        <a:lumMod val="85000"/>
                      </a:schemeClr>
                    </a:solidFill>
                  </a:tcPr>
                </a:tc>
                <a:tc>
                  <a:txBody>
                    <a:bodyPr/>
                    <a:lstStyle/>
                    <a:p>
                      <a:pPr marL="0" marR="0" algn="ctr">
                        <a:spcBef>
                          <a:spcPts val="0"/>
                        </a:spcBef>
                        <a:spcAft>
                          <a:spcPts val="0"/>
                        </a:spcAft>
                      </a:pPr>
                      <a:r>
                        <a:rPr lang="en-US" sz="1200">
                          <a:effectLst/>
                        </a:rPr>
                        <a:t>Optional</a:t>
                      </a:r>
                      <a:endParaRPr lang="en-US" sz="1200">
                        <a:effectLst/>
                        <a:latin typeface="Times New Roman" panose="02020603050405020304" pitchFamily="18" charset="0"/>
                        <a:ea typeface="Batang" panose="02030600000101010101" pitchFamily="18" charset="-127"/>
                      </a:endParaRPr>
                    </a:p>
                  </a:txBody>
                  <a:tcPr marL="68580" marR="68580" marT="0" marB="0" anchor="ctr">
                    <a:solidFill>
                      <a:schemeClr val="bg1">
                        <a:lumMod val="85000"/>
                      </a:schemeClr>
                    </a:solidFill>
                  </a:tcPr>
                </a:tc>
                <a:tc>
                  <a:txBody>
                    <a:bodyPr/>
                    <a:lstStyle/>
                    <a:p>
                      <a:pPr marL="0" marR="0" algn="ctr">
                        <a:spcBef>
                          <a:spcPts val="0"/>
                        </a:spcBef>
                        <a:spcAft>
                          <a:spcPts val="0"/>
                        </a:spcAft>
                      </a:pPr>
                      <a:r>
                        <a:rPr lang="en-US" sz="1200" b="1" dirty="0">
                          <a:effectLst/>
                        </a:rPr>
                        <a:t>Control</a:t>
                      </a:r>
                      <a:endParaRPr lang="en-US" sz="1200" b="1"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85000"/>
                      </a:schemeClr>
                    </a:solidFill>
                  </a:tcPr>
                </a:tc>
                <a:tc>
                  <a:txBody>
                    <a:bodyPr/>
                    <a:lstStyle/>
                    <a:p>
                      <a:pPr marL="0" marR="0" algn="ctr">
                        <a:spcBef>
                          <a:spcPts val="0"/>
                        </a:spcBef>
                        <a:spcAft>
                          <a:spcPts val="0"/>
                        </a:spcAft>
                      </a:pPr>
                      <a:r>
                        <a:rPr lang="en-US" sz="1200" dirty="0">
                          <a:effectLst/>
                        </a:rPr>
                        <a:t>Optional</a:t>
                      </a:r>
                      <a:endParaRPr lang="en-US" sz="1200" b="1"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85000"/>
                      </a:schemeClr>
                    </a:solidFill>
                  </a:tcPr>
                </a:tc>
                <a:extLst>
                  <a:ext uri="{0D108BD9-81ED-4DB2-BD59-A6C34878D82A}">
                    <a16:rowId xmlns:a16="http://schemas.microsoft.com/office/drawing/2014/main" val="3011408418"/>
                  </a:ext>
                </a:extLst>
              </a:tr>
              <a:tr h="207648">
                <a:tc vMerge="1">
                  <a:txBody>
                    <a:bodyPr/>
                    <a:lstStyle/>
                    <a:p>
                      <a:endParaRPr lang="en-US"/>
                    </a:p>
                  </a:txBody>
                  <a:tcPr/>
                </a:tc>
                <a:tc>
                  <a:txBody>
                    <a:bodyPr/>
                    <a:lstStyle/>
                    <a:p>
                      <a:pPr marL="0" marR="0" algn="ctr">
                        <a:spcBef>
                          <a:spcPts val="0"/>
                        </a:spcBef>
                        <a:spcAft>
                          <a:spcPts val="0"/>
                        </a:spcAft>
                      </a:pPr>
                      <a:r>
                        <a:rPr lang="en-US" sz="1200" dirty="0">
                          <a:effectLst/>
                        </a:rPr>
                        <a:t>1</a:t>
                      </a:r>
                      <a:endParaRPr lang="en-US" sz="12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85000"/>
                      </a:schemeClr>
                    </a:solidFill>
                  </a:tcPr>
                </a:tc>
                <a:tc>
                  <a:txBody>
                    <a:bodyPr/>
                    <a:lstStyle/>
                    <a:p>
                      <a:pPr marL="0" marR="0" algn="ctr">
                        <a:spcBef>
                          <a:spcPts val="0"/>
                        </a:spcBef>
                        <a:spcAft>
                          <a:spcPts val="0"/>
                        </a:spcAft>
                      </a:pPr>
                      <a:r>
                        <a:rPr lang="en-US" sz="1200" dirty="0">
                          <a:effectLst/>
                        </a:rPr>
                        <a:t>3993.6</a:t>
                      </a:r>
                      <a:endParaRPr lang="en-US" sz="12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85000"/>
                      </a:schemeClr>
                    </a:solidFill>
                  </a:tcPr>
                </a:tc>
                <a:tc>
                  <a:txBody>
                    <a:bodyPr/>
                    <a:lstStyle/>
                    <a:p>
                      <a:pPr marL="0" marR="0" algn="ctr">
                        <a:spcBef>
                          <a:spcPts val="0"/>
                        </a:spcBef>
                        <a:spcAft>
                          <a:spcPts val="0"/>
                        </a:spcAft>
                      </a:pPr>
                      <a:r>
                        <a:rPr lang="en-US" sz="1200" dirty="0">
                          <a:effectLst/>
                        </a:rPr>
                        <a:t>499.2</a:t>
                      </a:r>
                      <a:endParaRPr lang="en-US" sz="12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85000"/>
                      </a:schemeClr>
                    </a:solidFill>
                  </a:tcPr>
                </a:tc>
                <a:tc>
                  <a:txBody>
                    <a:bodyPr/>
                    <a:lstStyle/>
                    <a:p>
                      <a:pPr marL="0" marR="0" algn="ctr">
                        <a:spcBef>
                          <a:spcPts val="0"/>
                        </a:spcBef>
                        <a:spcAft>
                          <a:spcPts val="0"/>
                        </a:spcAft>
                      </a:pPr>
                      <a:r>
                        <a:rPr lang="en-US" sz="1200" b="1" dirty="0">
                          <a:effectLst/>
                        </a:rPr>
                        <a:t>Mandatory</a:t>
                      </a:r>
                      <a:endParaRPr lang="en-US" sz="1200" b="1"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85000"/>
                      </a:schemeClr>
                    </a:solidFill>
                  </a:tcPr>
                </a:tc>
                <a:tc rowSpan="2">
                  <a:txBody>
                    <a:bodyPr/>
                    <a:lstStyle/>
                    <a:p>
                      <a:pPr marL="0" marR="0" algn="ctr">
                        <a:spcBef>
                          <a:spcPts val="0"/>
                        </a:spcBef>
                        <a:spcAft>
                          <a:spcPts val="0"/>
                        </a:spcAft>
                      </a:pPr>
                      <a:r>
                        <a:rPr lang="en-US" sz="1200" dirty="0">
                          <a:effectLst/>
                        </a:rPr>
                        <a:t>Control/Data</a:t>
                      </a:r>
                      <a:endParaRPr lang="en-US" sz="12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85000"/>
                      </a:schemeClr>
                    </a:solidFill>
                  </a:tcPr>
                </a:tc>
                <a:tc>
                  <a:txBody>
                    <a:bodyPr/>
                    <a:lstStyle/>
                    <a:p>
                      <a:pPr marL="0" marR="0" algn="ctr">
                        <a:spcBef>
                          <a:spcPts val="0"/>
                        </a:spcBef>
                        <a:spcAft>
                          <a:spcPts val="0"/>
                        </a:spcAft>
                      </a:pPr>
                      <a:r>
                        <a:rPr lang="en-US" sz="1200" b="1" dirty="0">
                          <a:effectLst/>
                        </a:rPr>
                        <a:t>Mandatory</a:t>
                      </a:r>
                      <a:endParaRPr lang="en-US" sz="12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85000"/>
                      </a:schemeClr>
                    </a:solidFill>
                  </a:tcPr>
                </a:tc>
                <a:extLst>
                  <a:ext uri="{0D108BD9-81ED-4DB2-BD59-A6C34878D82A}">
                    <a16:rowId xmlns:a16="http://schemas.microsoft.com/office/drawing/2014/main" val="2330008570"/>
                  </a:ext>
                </a:extLst>
              </a:tr>
              <a:tr h="207648">
                <a:tc vMerge="1">
                  <a:txBody>
                    <a:bodyPr/>
                    <a:lstStyle/>
                    <a:p>
                      <a:endParaRPr lang="en-US"/>
                    </a:p>
                  </a:txBody>
                  <a:tcPr/>
                </a:tc>
                <a:tc>
                  <a:txBody>
                    <a:bodyPr/>
                    <a:lstStyle/>
                    <a:p>
                      <a:pPr marL="0" marR="0" algn="ctr">
                        <a:spcBef>
                          <a:spcPts val="0"/>
                        </a:spcBef>
                        <a:spcAft>
                          <a:spcPts val="0"/>
                        </a:spcAft>
                      </a:pPr>
                      <a:r>
                        <a:rPr lang="en-US" sz="1200" dirty="0">
                          <a:effectLst/>
                        </a:rPr>
                        <a:t>2</a:t>
                      </a:r>
                      <a:endParaRPr lang="en-US" sz="12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85000"/>
                      </a:schemeClr>
                    </a:solidFill>
                  </a:tcPr>
                </a:tc>
                <a:tc>
                  <a:txBody>
                    <a:bodyPr/>
                    <a:lstStyle/>
                    <a:p>
                      <a:pPr marL="0" marR="0" algn="ctr">
                        <a:spcBef>
                          <a:spcPts val="0"/>
                        </a:spcBef>
                        <a:spcAft>
                          <a:spcPts val="0"/>
                        </a:spcAft>
                      </a:pPr>
                      <a:r>
                        <a:rPr lang="en-US" sz="1200" dirty="0">
                          <a:effectLst/>
                        </a:rPr>
                        <a:t>4492.8</a:t>
                      </a:r>
                      <a:endParaRPr lang="en-US" sz="12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85000"/>
                      </a:schemeClr>
                    </a:solidFill>
                  </a:tcPr>
                </a:tc>
                <a:tc>
                  <a:txBody>
                    <a:bodyPr/>
                    <a:lstStyle/>
                    <a:p>
                      <a:pPr marL="0" marR="0" algn="ctr">
                        <a:spcBef>
                          <a:spcPts val="0"/>
                        </a:spcBef>
                        <a:spcAft>
                          <a:spcPts val="0"/>
                        </a:spcAft>
                      </a:pPr>
                      <a:r>
                        <a:rPr lang="en-US" sz="1200">
                          <a:effectLst/>
                        </a:rPr>
                        <a:t>499.2</a:t>
                      </a:r>
                      <a:endParaRPr lang="en-US" sz="1200">
                        <a:effectLst/>
                        <a:latin typeface="Times New Roman" panose="02020603050405020304" pitchFamily="18" charset="0"/>
                        <a:ea typeface="Batang" panose="02030600000101010101" pitchFamily="18" charset="-127"/>
                      </a:endParaRPr>
                    </a:p>
                  </a:txBody>
                  <a:tcPr marL="68580" marR="68580" marT="0" marB="0" anchor="ctr">
                    <a:solidFill>
                      <a:schemeClr val="bg1">
                        <a:lumMod val="85000"/>
                      </a:schemeClr>
                    </a:solidFill>
                  </a:tcPr>
                </a:tc>
                <a:tc>
                  <a:txBody>
                    <a:bodyPr/>
                    <a:lstStyle/>
                    <a:p>
                      <a:pPr marL="0" marR="0" algn="ctr">
                        <a:spcBef>
                          <a:spcPts val="0"/>
                        </a:spcBef>
                        <a:spcAft>
                          <a:spcPts val="0"/>
                        </a:spcAft>
                      </a:pPr>
                      <a:r>
                        <a:rPr lang="en-US" sz="1200">
                          <a:effectLst/>
                        </a:rPr>
                        <a:t>Optional</a:t>
                      </a:r>
                      <a:endParaRPr lang="en-US" sz="1200">
                        <a:effectLst/>
                        <a:latin typeface="Times New Roman" panose="02020603050405020304" pitchFamily="18" charset="0"/>
                        <a:ea typeface="Batang" panose="02030600000101010101" pitchFamily="18" charset="-127"/>
                      </a:endParaRPr>
                    </a:p>
                  </a:txBody>
                  <a:tcPr marL="68580" marR="68580" marT="0" marB="0" anchor="ctr">
                    <a:solidFill>
                      <a:schemeClr val="bg1">
                        <a:lumMod val="85000"/>
                      </a:schemeClr>
                    </a:solidFill>
                  </a:tcPr>
                </a:tc>
                <a:tc vMerge="1">
                  <a:txBody>
                    <a:bodyPr/>
                    <a:lstStyle/>
                    <a:p>
                      <a:pPr marL="0" marR="0" algn="ctr">
                        <a:spcBef>
                          <a:spcPts val="0"/>
                        </a:spcBef>
                        <a:spcAft>
                          <a:spcPts val="0"/>
                        </a:spcAft>
                      </a:pPr>
                      <a:endParaRPr lang="en-US" sz="1200" b="1"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dirty="0">
                          <a:effectLst/>
                        </a:rPr>
                        <a:t>Optional</a:t>
                      </a:r>
                      <a:endParaRPr lang="en-US" sz="1200" b="1"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85000"/>
                      </a:schemeClr>
                    </a:solidFill>
                  </a:tcPr>
                </a:tc>
                <a:extLst>
                  <a:ext uri="{0D108BD9-81ED-4DB2-BD59-A6C34878D82A}">
                    <a16:rowId xmlns:a16="http://schemas.microsoft.com/office/drawing/2014/main" val="3328999887"/>
                  </a:ext>
                </a:extLst>
              </a:tr>
              <a:tr h="207648">
                <a:tc rowSpan="8">
                  <a:txBody>
                    <a:bodyPr/>
                    <a:lstStyle/>
                    <a:p>
                      <a:pPr marL="0" marR="0" algn="ctr">
                        <a:spcBef>
                          <a:spcPts val="0"/>
                        </a:spcBef>
                        <a:spcAft>
                          <a:spcPts val="0"/>
                        </a:spcAft>
                      </a:pPr>
                      <a:r>
                        <a:rPr lang="en-US" sz="1200" dirty="0">
                          <a:effectLst/>
                        </a:rPr>
                        <a:t>High band</a:t>
                      </a:r>
                      <a:endParaRPr lang="en-US" sz="12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tc>
                  <a:txBody>
                    <a:bodyPr/>
                    <a:lstStyle/>
                    <a:p>
                      <a:pPr marL="0" marR="0" algn="ctr">
                        <a:spcBef>
                          <a:spcPts val="0"/>
                        </a:spcBef>
                        <a:spcAft>
                          <a:spcPts val="0"/>
                        </a:spcAft>
                      </a:pPr>
                      <a:r>
                        <a:rPr lang="en-US" sz="1200">
                          <a:effectLst/>
                        </a:rPr>
                        <a:t>3</a:t>
                      </a:r>
                      <a:endParaRPr lang="en-US" sz="120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tc>
                  <a:txBody>
                    <a:bodyPr/>
                    <a:lstStyle/>
                    <a:p>
                      <a:pPr marL="0" marR="0" algn="ctr">
                        <a:spcBef>
                          <a:spcPts val="0"/>
                        </a:spcBef>
                        <a:spcAft>
                          <a:spcPts val="0"/>
                        </a:spcAft>
                      </a:pPr>
                      <a:r>
                        <a:rPr lang="en-US" sz="1200" dirty="0">
                          <a:effectLst/>
                        </a:rPr>
                        <a:t>6489.6</a:t>
                      </a:r>
                      <a:endParaRPr lang="en-US" sz="12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tc>
                  <a:txBody>
                    <a:bodyPr/>
                    <a:lstStyle/>
                    <a:p>
                      <a:pPr marL="0" marR="0" algn="ctr">
                        <a:spcBef>
                          <a:spcPts val="0"/>
                        </a:spcBef>
                        <a:spcAft>
                          <a:spcPts val="0"/>
                        </a:spcAft>
                      </a:pPr>
                      <a:r>
                        <a:rPr lang="en-US" sz="1200" dirty="0">
                          <a:effectLst/>
                        </a:rPr>
                        <a:t>499.2</a:t>
                      </a:r>
                      <a:endParaRPr lang="en-US" sz="12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tc>
                  <a:txBody>
                    <a:bodyPr/>
                    <a:lstStyle/>
                    <a:p>
                      <a:pPr marL="0" marR="0" algn="ctr">
                        <a:spcBef>
                          <a:spcPts val="0"/>
                        </a:spcBef>
                        <a:spcAft>
                          <a:spcPts val="0"/>
                        </a:spcAft>
                      </a:pPr>
                      <a:r>
                        <a:rPr lang="en-US" sz="1200" dirty="0">
                          <a:effectLst/>
                        </a:rPr>
                        <a:t>Optional</a:t>
                      </a:r>
                      <a:endParaRPr lang="en-US" sz="12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tc rowSpan="2">
                  <a:txBody>
                    <a:bodyPr/>
                    <a:lstStyle/>
                    <a:p>
                      <a:pPr marL="0" marR="0" algn="ctr">
                        <a:spcBef>
                          <a:spcPts val="0"/>
                        </a:spcBef>
                        <a:spcAft>
                          <a:spcPts val="0"/>
                        </a:spcAft>
                      </a:pPr>
                      <a:r>
                        <a:rPr lang="en-US" sz="1200" dirty="0">
                          <a:effectLst/>
                        </a:rPr>
                        <a:t>Control/Data</a:t>
                      </a:r>
                      <a:endParaRPr lang="en-US" sz="12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tc>
                  <a:txBody>
                    <a:bodyPr/>
                    <a:lstStyle/>
                    <a:p>
                      <a:pPr marL="0" marR="0" algn="ctr">
                        <a:spcBef>
                          <a:spcPts val="0"/>
                        </a:spcBef>
                        <a:spcAft>
                          <a:spcPts val="0"/>
                        </a:spcAft>
                      </a:pPr>
                      <a:r>
                        <a:rPr lang="en-US" sz="1200" dirty="0">
                          <a:effectLst/>
                        </a:rPr>
                        <a:t>Optional</a:t>
                      </a:r>
                      <a:endParaRPr lang="en-US" sz="12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extLst>
                  <a:ext uri="{0D108BD9-81ED-4DB2-BD59-A6C34878D82A}">
                    <a16:rowId xmlns:a16="http://schemas.microsoft.com/office/drawing/2014/main" val="2228940750"/>
                  </a:ext>
                </a:extLst>
              </a:tr>
              <a:tr h="207648">
                <a:tc vMerge="1">
                  <a:txBody>
                    <a:bodyPr/>
                    <a:lstStyle/>
                    <a:p>
                      <a:endParaRPr lang="en-US"/>
                    </a:p>
                  </a:txBody>
                  <a:tcPr/>
                </a:tc>
                <a:tc>
                  <a:txBody>
                    <a:bodyPr/>
                    <a:lstStyle/>
                    <a:p>
                      <a:pPr marL="0" marR="0" algn="ctr">
                        <a:spcBef>
                          <a:spcPts val="0"/>
                        </a:spcBef>
                        <a:spcAft>
                          <a:spcPts val="0"/>
                        </a:spcAft>
                      </a:pPr>
                      <a:r>
                        <a:rPr lang="en-US" sz="1200" dirty="0">
                          <a:effectLst/>
                        </a:rPr>
                        <a:t>4</a:t>
                      </a:r>
                      <a:endParaRPr lang="en-US" sz="12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tc>
                  <a:txBody>
                    <a:bodyPr/>
                    <a:lstStyle/>
                    <a:p>
                      <a:pPr marL="0" marR="0" algn="ctr">
                        <a:spcBef>
                          <a:spcPts val="0"/>
                        </a:spcBef>
                        <a:spcAft>
                          <a:spcPts val="0"/>
                        </a:spcAft>
                      </a:pPr>
                      <a:r>
                        <a:rPr lang="en-US" sz="1200">
                          <a:effectLst/>
                        </a:rPr>
                        <a:t>6988.8</a:t>
                      </a:r>
                      <a:endParaRPr lang="en-US" sz="120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tc>
                  <a:txBody>
                    <a:bodyPr/>
                    <a:lstStyle/>
                    <a:p>
                      <a:pPr marL="0" marR="0" algn="ctr">
                        <a:spcBef>
                          <a:spcPts val="0"/>
                        </a:spcBef>
                        <a:spcAft>
                          <a:spcPts val="0"/>
                        </a:spcAft>
                      </a:pPr>
                      <a:r>
                        <a:rPr lang="en-US" sz="1200" dirty="0">
                          <a:effectLst/>
                        </a:rPr>
                        <a:t>499.2</a:t>
                      </a:r>
                      <a:endParaRPr lang="en-US" sz="12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tc>
                  <a:txBody>
                    <a:bodyPr/>
                    <a:lstStyle/>
                    <a:p>
                      <a:pPr marL="0" marR="0" algn="ctr">
                        <a:spcBef>
                          <a:spcPts val="0"/>
                        </a:spcBef>
                        <a:spcAft>
                          <a:spcPts val="0"/>
                        </a:spcAft>
                      </a:pPr>
                      <a:r>
                        <a:rPr lang="en-US" sz="1200">
                          <a:effectLst/>
                        </a:rPr>
                        <a:t>Optional</a:t>
                      </a:r>
                      <a:endParaRPr lang="en-US" sz="120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tc vMerge="1">
                  <a:txBody>
                    <a:bodyPr/>
                    <a:lstStyle/>
                    <a:p>
                      <a:pPr marL="0" marR="0" algn="ctr">
                        <a:spcBef>
                          <a:spcPts val="0"/>
                        </a:spcBef>
                        <a:spcAft>
                          <a:spcPts val="0"/>
                        </a:spcAft>
                      </a:pPr>
                      <a:endParaRPr lang="en-US" sz="12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dirty="0">
                          <a:effectLst/>
                        </a:rPr>
                        <a:t>Optional</a:t>
                      </a:r>
                      <a:endParaRPr lang="en-US" sz="12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extLst>
                  <a:ext uri="{0D108BD9-81ED-4DB2-BD59-A6C34878D82A}">
                    <a16:rowId xmlns:a16="http://schemas.microsoft.com/office/drawing/2014/main" val="297969047"/>
                  </a:ext>
                </a:extLst>
              </a:tr>
              <a:tr h="207648">
                <a:tc vMerge="1">
                  <a:txBody>
                    <a:bodyPr/>
                    <a:lstStyle/>
                    <a:p>
                      <a:endParaRPr lang="en-US"/>
                    </a:p>
                  </a:txBody>
                  <a:tcPr/>
                </a:tc>
                <a:tc>
                  <a:txBody>
                    <a:bodyPr/>
                    <a:lstStyle/>
                    <a:p>
                      <a:pPr marL="0" marR="0" algn="ctr">
                        <a:spcBef>
                          <a:spcPts val="0"/>
                        </a:spcBef>
                        <a:spcAft>
                          <a:spcPts val="0"/>
                        </a:spcAft>
                      </a:pPr>
                      <a:r>
                        <a:rPr lang="en-US" sz="1200">
                          <a:effectLst/>
                        </a:rPr>
                        <a:t>5</a:t>
                      </a:r>
                      <a:endParaRPr lang="en-US" sz="120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tc>
                  <a:txBody>
                    <a:bodyPr/>
                    <a:lstStyle/>
                    <a:p>
                      <a:pPr marL="0" marR="0" algn="ctr">
                        <a:spcBef>
                          <a:spcPts val="0"/>
                        </a:spcBef>
                        <a:spcAft>
                          <a:spcPts val="0"/>
                        </a:spcAft>
                      </a:pPr>
                      <a:r>
                        <a:rPr lang="en-US" sz="1200">
                          <a:effectLst/>
                        </a:rPr>
                        <a:t>7488.0</a:t>
                      </a:r>
                      <a:endParaRPr lang="en-US" sz="120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tc>
                  <a:txBody>
                    <a:bodyPr/>
                    <a:lstStyle/>
                    <a:p>
                      <a:pPr marL="0" marR="0" algn="ctr">
                        <a:spcBef>
                          <a:spcPts val="0"/>
                        </a:spcBef>
                        <a:spcAft>
                          <a:spcPts val="0"/>
                        </a:spcAft>
                      </a:pPr>
                      <a:r>
                        <a:rPr lang="en-US" sz="1200" dirty="0">
                          <a:effectLst/>
                        </a:rPr>
                        <a:t>499.2</a:t>
                      </a:r>
                      <a:endParaRPr lang="en-US" sz="12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tc>
                  <a:txBody>
                    <a:bodyPr/>
                    <a:lstStyle/>
                    <a:p>
                      <a:pPr marL="0" marR="0" algn="ctr">
                        <a:spcBef>
                          <a:spcPts val="0"/>
                        </a:spcBef>
                        <a:spcAft>
                          <a:spcPts val="0"/>
                        </a:spcAft>
                      </a:pPr>
                      <a:r>
                        <a:rPr lang="en-US" sz="1200" dirty="0">
                          <a:effectLst/>
                        </a:rPr>
                        <a:t>Optional</a:t>
                      </a:r>
                      <a:endParaRPr lang="en-US" sz="12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tc>
                  <a:txBody>
                    <a:bodyPr/>
                    <a:lstStyle/>
                    <a:p>
                      <a:pPr marL="0" marR="0" algn="ctr">
                        <a:spcBef>
                          <a:spcPts val="0"/>
                        </a:spcBef>
                        <a:spcAft>
                          <a:spcPts val="0"/>
                        </a:spcAft>
                      </a:pPr>
                      <a:r>
                        <a:rPr lang="en-US" sz="1200" b="1" dirty="0">
                          <a:effectLst/>
                        </a:rPr>
                        <a:t>Control</a:t>
                      </a:r>
                      <a:endParaRPr lang="en-US" sz="1200" b="1"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tc>
                  <a:txBody>
                    <a:bodyPr/>
                    <a:lstStyle/>
                    <a:p>
                      <a:pPr marL="0" marR="0" algn="ctr">
                        <a:spcBef>
                          <a:spcPts val="0"/>
                        </a:spcBef>
                        <a:spcAft>
                          <a:spcPts val="0"/>
                        </a:spcAft>
                      </a:pPr>
                      <a:r>
                        <a:rPr lang="en-US" sz="1200" dirty="0">
                          <a:effectLst/>
                        </a:rPr>
                        <a:t>Optional</a:t>
                      </a:r>
                      <a:endParaRPr lang="en-US" sz="1200" b="1"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extLst>
                  <a:ext uri="{0D108BD9-81ED-4DB2-BD59-A6C34878D82A}">
                    <a16:rowId xmlns:a16="http://schemas.microsoft.com/office/drawing/2014/main" val="594430128"/>
                  </a:ext>
                </a:extLst>
              </a:tr>
              <a:tr h="207648">
                <a:tc vMerge="1">
                  <a:txBody>
                    <a:bodyPr/>
                    <a:lstStyle/>
                    <a:p>
                      <a:endParaRPr lang="en-US"/>
                    </a:p>
                  </a:txBody>
                  <a:tcPr/>
                </a:tc>
                <a:tc>
                  <a:txBody>
                    <a:bodyPr/>
                    <a:lstStyle/>
                    <a:p>
                      <a:pPr marL="0" marR="0" algn="ctr">
                        <a:spcBef>
                          <a:spcPts val="0"/>
                        </a:spcBef>
                        <a:spcAft>
                          <a:spcPts val="0"/>
                        </a:spcAft>
                      </a:pPr>
                      <a:r>
                        <a:rPr lang="en-US" sz="1200">
                          <a:effectLst/>
                        </a:rPr>
                        <a:t>6</a:t>
                      </a:r>
                      <a:endParaRPr lang="en-US" sz="120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tc>
                  <a:txBody>
                    <a:bodyPr/>
                    <a:lstStyle/>
                    <a:p>
                      <a:pPr marL="0" marR="0" algn="ctr">
                        <a:spcBef>
                          <a:spcPts val="0"/>
                        </a:spcBef>
                        <a:spcAft>
                          <a:spcPts val="0"/>
                        </a:spcAft>
                      </a:pPr>
                      <a:r>
                        <a:rPr lang="en-US" sz="1200">
                          <a:effectLst/>
                        </a:rPr>
                        <a:t>7987.2</a:t>
                      </a:r>
                      <a:endParaRPr lang="en-US" sz="120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tc>
                  <a:txBody>
                    <a:bodyPr/>
                    <a:lstStyle/>
                    <a:p>
                      <a:pPr marL="0" marR="0" algn="ctr">
                        <a:spcBef>
                          <a:spcPts val="0"/>
                        </a:spcBef>
                        <a:spcAft>
                          <a:spcPts val="0"/>
                        </a:spcAft>
                      </a:pPr>
                      <a:r>
                        <a:rPr lang="en-US" sz="1200" dirty="0">
                          <a:effectLst/>
                        </a:rPr>
                        <a:t>499.2</a:t>
                      </a:r>
                      <a:endParaRPr lang="en-US" sz="12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tc>
                  <a:txBody>
                    <a:bodyPr/>
                    <a:lstStyle/>
                    <a:p>
                      <a:pPr marL="0" marR="0" algn="ctr">
                        <a:spcBef>
                          <a:spcPts val="0"/>
                        </a:spcBef>
                        <a:spcAft>
                          <a:spcPts val="0"/>
                        </a:spcAft>
                      </a:pPr>
                      <a:r>
                        <a:rPr lang="en-US" sz="1200" b="1" dirty="0">
                          <a:effectLst/>
                        </a:rPr>
                        <a:t>Mandatory</a:t>
                      </a:r>
                      <a:endParaRPr lang="en-US" sz="1200" b="1"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tc rowSpan="5">
                  <a:txBody>
                    <a:bodyPr/>
                    <a:lstStyle/>
                    <a:p>
                      <a:pPr marL="0" marR="0" algn="ctr">
                        <a:spcBef>
                          <a:spcPts val="0"/>
                        </a:spcBef>
                        <a:spcAft>
                          <a:spcPts val="0"/>
                        </a:spcAft>
                      </a:pPr>
                      <a:r>
                        <a:rPr lang="en-US" sz="1200" dirty="0">
                          <a:effectLst/>
                        </a:rPr>
                        <a:t>Control/Data</a:t>
                      </a:r>
                      <a:endParaRPr lang="en-US" sz="12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tc>
                  <a:txBody>
                    <a:bodyPr/>
                    <a:lstStyle/>
                    <a:p>
                      <a:pPr marL="0" marR="0" algn="ctr">
                        <a:spcBef>
                          <a:spcPts val="0"/>
                        </a:spcBef>
                        <a:spcAft>
                          <a:spcPts val="0"/>
                        </a:spcAft>
                      </a:pPr>
                      <a:r>
                        <a:rPr lang="en-US" sz="1200" b="1" dirty="0">
                          <a:effectLst/>
                        </a:rPr>
                        <a:t>Mandatory</a:t>
                      </a:r>
                      <a:endParaRPr lang="en-US" sz="12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extLst>
                  <a:ext uri="{0D108BD9-81ED-4DB2-BD59-A6C34878D82A}">
                    <a16:rowId xmlns:a16="http://schemas.microsoft.com/office/drawing/2014/main" val="750368255"/>
                  </a:ext>
                </a:extLst>
              </a:tr>
              <a:tr h="207648">
                <a:tc vMerge="1">
                  <a:txBody>
                    <a:bodyPr/>
                    <a:lstStyle/>
                    <a:p>
                      <a:endParaRPr lang="en-US"/>
                    </a:p>
                  </a:txBody>
                  <a:tcPr/>
                </a:tc>
                <a:tc>
                  <a:txBody>
                    <a:bodyPr/>
                    <a:lstStyle/>
                    <a:p>
                      <a:pPr marL="0" marR="0" algn="ctr">
                        <a:spcBef>
                          <a:spcPts val="0"/>
                        </a:spcBef>
                        <a:spcAft>
                          <a:spcPts val="0"/>
                        </a:spcAft>
                      </a:pPr>
                      <a:r>
                        <a:rPr lang="en-US" sz="1200">
                          <a:effectLst/>
                        </a:rPr>
                        <a:t>7</a:t>
                      </a:r>
                      <a:endParaRPr lang="en-US" sz="120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tc>
                  <a:txBody>
                    <a:bodyPr/>
                    <a:lstStyle/>
                    <a:p>
                      <a:pPr marL="0" marR="0" algn="ctr">
                        <a:spcBef>
                          <a:spcPts val="0"/>
                        </a:spcBef>
                        <a:spcAft>
                          <a:spcPts val="0"/>
                        </a:spcAft>
                      </a:pPr>
                      <a:r>
                        <a:rPr lang="en-US" sz="1200">
                          <a:effectLst/>
                        </a:rPr>
                        <a:t>8486.4</a:t>
                      </a:r>
                      <a:endParaRPr lang="en-US" sz="120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tc>
                  <a:txBody>
                    <a:bodyPr/>
                    <a:lstStyle/>
                    <a:p>
                      <a:pPr marL="0" marR="0" algn="ctr">
                        <a:spcBef>
                          <a:spcPts val="0"/>
                        </a:spcBef>
                        <a:spcAft>
                          <a:spcPts val="0"/>
                        </a:spcAft>
                      </a:pPr>
                      <a:r>
                        <a:rPr lang="en-US" sz="1200">
                          <a:effectLst/>
                        </a:rPr>
                        <a:t>499.2</a:t>
                      </a:r>
                      <a:endParaRPr lang="en-US" sz="120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tc>
                  <a:txBody>
                    <a:bodyPr/>
                    <a:lstStyle/>
                    <a:p>
                      <a:pPr marL="0" marR="0" algn="ctr">
                        <a:spcBef>
                          <a:spcPts val="0"/>
                        </a:spcBef>
                        <a:spcAft>
                          <a:spcPts val="0"/>
                        </a:spcAft>
                      </a:pPr>
                      <a:r>
                        <a:rPr lang="en-US" sz="1200" dirty="0">
                          <a:effectLst/>
                        </a:rPr>
                        <a:t>Optional</a:t>
                      </a:r>
                      <a:endParaRPr lang="en-US" sz="12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tc vMerge="1">
                  <a:txBody>
                    <a:bodyPr/>
                    <a:lstStyle/>
                    <a:p>
                      <a:pPr marL="0" marR="0" algn="ctr">
                        <a:spcBef>
                          <a:spcPts val="0"/>
                        </a:spcBef>
                        <a:spcAft>
                          <a:spcPts val="0"/>
                        </a:spcAft>
                      </a:pPr>
                      <a:endParaRPr lang="en-US" sz="1200" b="1"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tc>
                  <a:txBody>
                    <a:bodyPr/>
                    <a:lstStyle/>
                    <a:p>
                      <a:pPr marL="0" marR="0" algn="ctr">
                        <a:spcBef>
                          <a:spcPts val="0"/>
                        </a:spcBef>
                        <a:spcAft>
                          <a:spcPts val="0"/>
                        </a:spcAft>
                      </a:pPr>
                      <a:r>
                        <a:rPr lang="en-US" sz="1200" dirty="0">
                          <a:effectLst/>
                        </a:rPr>
                        <a:t>Optional</a:t>
                      </a:r>
                      <a:endParaRPr lang="en-US" sz="1200" b="1"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extLst>
                  <a:ext uri="{0D108BD9-81ED-4DB2-BD59-A6C34878D82A}">
                    <a16:rowId xmlns:a16="http://schemas.microsoft.com/office/drawing/2014/main" val="4085407530"/>
                  </a:ext>
                </a:extLst>
              </a:tr>
              <a:tr h="207648">
                <a:tc vMerge="1">
                  <a:txBody>
                    <a:bodyPr/>
                    <a:lstStyle/>
                    <a:p>
                      <a:endParaRPr lang="en-US"/>
                    </a:p>
                  </a:txBody>
                  <a:tcPr/>
                </a:tc>
                <a:tc>
                  <a:txBody>
                    <a:bodyPr/>
                    <a:lstStyle/>
                    <a:p>
                      <a:pPr marL="0" marR="0" algn="ctr">
                        <a:spcBef>
                          <a:spcPts val="0"/>
                        </a:spcBef>
                        <a:spcAft>
                          <a:spcPts val="0"/>
                        </a:spcAft>
                      </a:pPr>
                      <a:r>
                        <a:rPr lang="en-US" sz="1200">
                          <a:effectLst/>
                        </a:rPr>
                        <a:t>8</a:t>
                      </a:r>
                      <a:endParaRPr lang="en-US" sz="120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tc>
                  <a:txBody>
                    <a:bodyPr/>
                    <a:lstStyle/>
                    <a:p>
                      <a:pPr marL="0" marR="0" algn="ctr">
                        <a:spcBef>
                          <a:spcPts val="0"/>
                        </a:spcBef>
                        <a:spcAft>
                          <a:spcPts val="0"/>
                        </a:spcAft>
                      </a:pPr>
                      <a:r>
                        <a:rPr lang="en-US" sz="1200">
                          <a:effectLst/>
                        </a:rPr>
                        <a:t>8985.6</a:t>
                      </a:r>
                      <a:endParaRPr lang="en-US" sz="120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tc>
                  <a:txBody>
                    <a:bodyPr/>
                    <a:lstStyle/>
                    <a:p>
                      <a:pPr marL="0" marR="0" algn="ctr">
                        <a:spcBef>
                          <a:spcPts val="0"/>
                        </a:spcBef>
                        <a:spcAft>
                          <a:spcPts val="0"/>
                        </a:spcAft>
                      </a:pPr>
                      <a:r>
                        <a:rPr lang="en-US" sz="1200">
                          <a:effectLst/>
                        </a:rPr>
                        <a:t>499.2</a:t>
                      </a:r>
                      <a:endParaRPr lang="en-US" sz="120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tc>
                  <a:txBody>
                    <a:bodyPr/>
                    <a:lstStyle/>
                    <a:p>
                      <a:pPr marL="0" marR="0" algn="ctr">
                        <a:spcBef>
                          <a:spcPts val="0"/>
                        </a:spcBef>
                        <a:spcAft>
                          <a:spcPts val="0"/>
                        </a:spcAft>
                      </a:pPr>
                      <a:r>
                        <a:rPr lang="en-US" sz="1200" dirty="0">
                          <a:effectLst/>
                        </a:rPr>
                        <a:t>Optional</a:t>
                      </a:r>
                      <a:endParaRPr lang="en-US" sz="12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tc vMerge="1">
                  <a:txBody>
                    <a:bodyPr/>
                    <a:lstStyle/>
                    <a:p>
                      <a:pPr marL="0" marR="0" algn="ctr">
                        <a:spcBef>
                          <a:spcPts val="0"/>
                        </a:spcBef>
                        <a:spcAft>
                          <a:spcPts val="0"/>
                        </a:spcAft>
                      </a:pPr>
                      <a:endParaRPr lang="en-US" sz="12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tc>
                  <a:txBody>
                    <a:bodyPr/>
                    <a:lstStyle/>
                    <a:p>
                      <a:pPr marL="0" marR="0" algn="ctr">
                        <a:spcBef>
                          <a:spcPts val="0"/>
                        </a:spcBef>
                        <a:spcAft>
                          <a:spcPts val="0"/>
                        </a:spcAft>
                      </a:pPr>
                      <a:r>
                        <a:rPr lang="en-US" sz="1200" dirty="0">
                          <a:effectLst/>
                        </a:rPr>
                        <a:t>Optional</a:t>
                      </a:r>
                      <a:endParaRPr lang="en-US" sz="12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extLst>
                  <a:ext uri="{0D108BD9-81ED-4DB2-BD59-A6C34878D82A}">
                    <a16:rowId xmlns:a16="http://schemas.microsoft.com/office/drawing/2014/main" val="2609990553"/>
                  </a:ext>
                </a:extLst>
              </a:tr>
              <a:tr h="207648">
                <a:tc vMerge="1">
                  <a:txBody>
                    <a:bodyPr/>
                    <a:lstStyle/>
                    <a:p>
                      <a:endParaRPr lang="en-US"/>
                    </a:p>
                  </a:txBody>
                  <a:tcPr/>
                </a:tc>
                <a:tc>
                  <a:txBody>
                    <a:bodyPr/>
                    <a:lstStyle/>
                    <a:p>
                      <a:pPr marL="0" marR="0" algn="ctr">
                        <a:spcBef>
                          <a:spcPts val="0"/>
                        </a:spcBef>
                        <a:spcAft>
                          <a:spcPts val="0"/>
                        </a:spcAft>
                      </a:pPr>
                      <a:r>
                        <a:rPr lang="en-US" sz="1200">
                          <a:effectLst/>
                        </a:rPr>
                        <a:t>9</a:t>
                      </a:r>
                      <a:endParaRPr lang="en-US" sz="120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tc>
                  <a:txBody>
                    <a:bodyPr/>
                    <a:lstStyle/>
                    <a:p>
                      <a:pPr marL="0" marR="0" algn="ctr">
                        <a:spcBef>
                          <a:spcPts val="0"/>
                        </a:spcBef>
                        <a:spcAft>
                          <a:spcPts val="0"/>
                        </a:spcAft>
                      </a:pPr>
                      <a:r>
                        <a:rPr lang="en-US" sz="1200">
                          <a:effectLst/>
                        </a:rPr>
                        <a:t>9484.8</a:t>
                      </a:r>
                      <a:endParaRPr lang="en-US" sz="120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tc>
                  <a:txBody>
                    <a:bodyPr/>
                    <a:lstStyle/>
                    <a:p>
                      <a:pPr marL="0" marR="0" algn="ctr">
                        <a:spcBef>
                          <a:spcPts val="0"/>
                        </a:spcBef>
                        <a:spcAft>
                          <a:spcPts val="0"/>
                        </a:spcAft>
                      </a:pPr>
                      <a:r>
                        <a:rPr lang="en-US" sz="1200">
                          <a:effectLst/>
                        </a:rPr>
                        <a:t>499.2</a:t>
                      </a:r>
                      <a:endParaRPr lang="en-US" sz="120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tc>
                  <a:txBody>
                    <a:bodyPr/>
                    <a:lstStyle/>
                    <a:p>
                      <a:pPr marL="0" marR="0" algn="ctr">
                        <a:spcBef>
                          <a:spcPts val="0"/>
                        </a:spcBef>
                        <a:spcAft>
                          <a:spcPts val="0"/>
                        </a:spcAft>
                      </a:pPr>
                      <a:r>
                        <a:rPr lang="en-US" sz="1200">
                          <a:effectLst/>
                        </a:rPr>
                        <a:t>Optional</a:t>
                      </a:r>
                      <a:endParaRPr lang="en-US" sz="120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tc vMerge="1">
                  <a:txBody>
                    <a:bodyPr/>
                    <a:lstStyle/>
                    <a:p>
                      <a:pPr marL="0" marR="0" algn="ctr">
                        <a:spcBef>
                          <a:spcPts val="0"/>
                        </a:spcBef>
                        <a:spcAft>
                          <a:spcPts val="0"/>
                        </a:spcAft>
                      </a:pPr>
                      <a:endParaRPr lang="en-US" sz="12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tc>
                  <a:txBody>
                    <a:bodyPr/>
                    <a:lstStyle/>
                    <a:p>
                      <a:pPr marL="0" marR="0" algn="ctr">
                        <a:spcBef>
                          <a:spcPts val="0"/>
                        </a:spcBef>
                        <a:spcAft>
                          <a:spcPts val="0"/>
                        </a:spcAft>
                      </a:pPr>
                      <a:r>
                        <a:rPr lang="en-US" sz="1200" dirty="0">
                          <a:effectLst/>
                        </a:rPr>
                        <a:t>Optional</a:t>
                      </a:r>
                      <a:endParaRPr lang="en-US" sz="12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extLst>
                  <a:ext uri="{0D108BD9-81ED-4DB2-BD59-A6C34878D82A}">
                    <a16:rowId xmlns:a16="http://schemas.microsoft.com/office/drawing/2014/main" val="766940035"/>
                  </a:ext>
                </a:extLst>
              </a:tr>
              <a:tr h="207648">
                <a:tc vMerge="1">
                  <a:txBody>
                    <a:bodyPr/>
                    <a:lstStyle/>
                    <a:p>
                      <a:endParaRPr lang="en-US"/>
                    </a:p>
                  </a:txBody>
                  <a:tcPr/>
                </a:tc>
                <a:tc>
                  <a:txBody>
                    <a:bodyPr/>
                    <a:lstStyle/>
                    <a:p>
                      <a:pPr marL="0" marR="0" algn="ctr">
                        <a:spcBef>
                          <a:spcPts val="0"/>
                        </a:spcBef>
                        <a:spcAft>
                          <a:spcPts val="0"/>
                        </a:spcAft>
                      </a:pPr>
                      <a:r>
                        <a:rPr lang="en-US" sz="1200">
                          <a:effectLst/>
                        </a:rPr>
                        <a:t>10</a:t>
                      </a:r>
                      <a:endParaRPr lang="en-US" sz="120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tc>
                  <a:txBody>
                    <a:bodyPr/>
                    <a:lstStyle/>
                    <a:p>
                      <a:pPr marL="0" marR="0" algn="ctr">
                        <a:spcBef>
                          <a:spcPts val="0"/>
                        </a:spcBef>
                        <a:spcAft>
                          <a:spcPts val="0"/>
                        </a:spcAft>
                      </a:pPr>
                      <a:r>
                        <a:rPr lang="en-US" sz="1200">
                          <a:effectLst/>
                        </a:rPr>
                        <a:t>9984.0</a:t>
                      </a:r>
                      <a:endParaRPr lang="en-US" sz="120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tc>
                  <a:txBody>
                    <a:bodyPr/>
                    <a:lstStyle/>
                    <a:p>
                      <a:pPr marL="0" marR="0" algn="ctr">
                        <a:spcBef>
                          <a:spcPts val="0"/>
                        </a:spcBef>
                        <a:spcAft>
                          <a:spcPts val="0"/>
                        </a:spcAft>
                      </a:pPr>
                      <a:r>
                        <a:rPr lang="en-US" sz="1200">
                          <a:effectLst/>
                        </a:rPr>
                        <a:t>499.2</a:t>
                      </a:r>
                      <a:endParaRPr lang="en-US" sz="120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tc>
                  <a:txBody>
                    <a:bodyPr/>
                    <a:lstStyle/>
                    <a:p>
                      <a:pPr marL="0" marR="0" algn="ctr">
                        <a:spcBef>
                          <a:spcPts val="0"/>
                        </a:spcBef>
                        <a:spcAft>
                          <a:spcPts val="0"/>
                        </a:spcAft>
                      </a:pPr>
                      <a:r>
                        <a:rPr lang="en-US" sz="1200">
                          <a:effectLst/>
                        </a:rPr>
                        <a:t>Optional</a:t>
                      </a:r>
                      <a:endParaRPr lang="en-US" sz="120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tc vMerge="1">
                  <a:txBody>
                    <a:bodyPr/>
                    <a:lstStyle/>
                    <a:p>
                      <a:pPr marL="0" marR="0" algn="ctr">
                        <a:spcBef>
                          <a:spcPts val="0"/>
                        </a:spcBef>
                        <a:spcAft>
                          <a:spcPts val="0"/>
                        </a:spcAft>
                      </a:pPr>
                      <a:endParaRPr lang="en-US" sz="12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tc>
                  <a:txBody>
                    <a:bodyPr/>
                    <a:lstStyle/>
                    <a:p>
                      <a:pPr marL="0" marR="0" algn="ctr">
                        <a:spcBef>
                          <a:spcPts val="0"/>
                        </a:spcBef>
                        <a:spcAft>
                          <a:spcPts val="0"/>
                        </a:spcAft>
                      </a:pPr>
                      <a:r>
                        <a:rPr lang="en-US" sz="1200" dirty="0">
                          <a:effectLst/>
                        </a:rPr>
                        <a:t>Optional</a:t>
                      </a:r>
                      <a:endParaRPr lang="en-US" sz="12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extLst>
                  <a:ext uri="{0D108BD9-81ED-4DB2-BD59-A6C34878D82A}">
                    <a16:rowId xmlns:a16="http://schemas.microsoft.com/office/drawing/2014/main" val="2706825657"/>
                  </a:ext>
                </a:extLst>
              </a:tr>
            </a:tbl>
          </a:graphicData>
        </a:graphic>
      </p:graphicFrame>
    </p:spTree>
    <p:extLst>
      <p:ext uri="{BB962C8B-B14F-4D97-AF65-F5344CB8AC3E}">
        <p14:creationId xmlns:p14="http://schemas.microsoft.com/office/powerpoint/2010/main" val="39104557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dirty="0"/>
              <a:t>Balancing dependability and cost</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May 2023</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11</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r>
              <a:rPr lang="en-US" sz="1800" dirty="0"/>
              <a:t>Achieving higher dependability inevitably comes with increased costs, which may pose challenges for widespread adoption.</a:t>
            </a:r>
          </a:p>
          <a:p>
            <a:r>
              <a:rPr lang="en-US" sz="1800" dirty="0"/>
              <a:t>The parameters of the coexistence environment, such as the number of coexisting systems, need to be set at a feasible level, taking both complexity and cost into account.</a:t>
            </a:r>
          </a:p>
          <a:p>
            <a:endParaRPr lang="en-US" sz="1800" dirty="0"/>
          </a:p>
          <a:p>
            <a:r>
              <a:rPr lang="en-US" sz="1800" dirty="0"/>
              <a:t>One possible solution is to classify coexistence algorithms into mandatory and optional features.</a:t>
            </a:r>
          </a:p>
          <a:p>
            <a:pPr lvl="1"/>
            <a:r>
              <a:rPr lang="en-US" sz="1800" dirty="0"/>
              <a:t>Users who need higher dependability can opt for devices that support higher levels of coexistence environment by offering optional features.</a:t>
            </a:r>
          </a:p>
        </p:txBody>
      </p:sp>
    </p:spTree>
    <p:extLst>
      <p:ext uri="{BB962C8B-B14F-4D97-AF65-F5344CB8AC3E}">
        <p14:creationId xmlns:p14="http://schemas.microsoft.com/office/powerpoint/2010/main" val="19175896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dirty="0"/>
              <a:t>Summary</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May 2023</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12</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r>
              <a:rPr lang="en-US" sz="2000" dirty="0"/>
              <a:t>We have categorized coexistence environments into 8 distinct levels based on the variety of coexisting systems.</a:t>
            </a:r>
          </a:p>
          <a:p>
            <a:r>
              <a:rPr lang="en-US" sz="2000" dirty="0"/>
              <a:t>To manage more complex coexistence environments, we propose strategies in both the time and frequency domains.</a:t>
            </a:r>
          </a:p>
          <a:p>
            <a:r>
              <a:rPr lang="en-US" sz="2000" dirty="0"/>
              <a:t>In order to manage increased costs, we suggest classifying certain coexistence features as optional, allowing for tailored solutions based on specific user requirements.</a:t>
            </a:r>
          </a:p>
        </p:txBody>
      </p:sp>
    </p:spTree>
    <p:extLst>
      <p:ext uri="{BB962C8B-B14F-4D97-AF65-F5344CB8AC3E}">
        <p14:creationId xmlns:p14="http://schemas.microsoft.com/office/powerpoint/2010/main" val="38127469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dirty="0"/>
              <a:t>References</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May 2023</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13</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pPr marL="25400" indent="0">
              <a:buNone/>
            </a:pPr>
            <a:r>
              <a:rPr lang="en-US" sz="2000" dirty="0"/>
              <a:t>[1] 15-19-0503-01-0dep, MAC Protocol with Interference Mitigation Using Negotiation among Coordinators in Multiple Wireless Body Area Networks (BANs)</a:t>
            </a:r>
          </a:p>
          <a:p>
            <a:pPr marL="25400" indent="0">
              <a:buNone/>
            </a:pPr>
            <a:r>
              <a:rPr lang="en-US" sz="2000" dirty="0"/>
              <a:t>[2] 15-22-0277-04-006a, MAC ideas for BAN with Enhanced Dependability</a:t>
            </a:r>
          </a:p>
        </p:txBody>
      </p:sp>
    </p:spTree>
    <p:extLst>
      <p:ext uri="{BB962C8B-B14F-4D97-AF65-F5344CB8AC3E}">
        <p14:creationId xmlns:p14="http://schemas.microsoft.com/office/powerpoint/2010/main" val="37860032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62B8C-A01C-3924-5E5C-A4D988B805CF}"/>
              </a:ext>
            </a:extLst>
          </p:cNvPr>
          <p:cNvSpPr>
            <a:spLocks noGrp="1"/>
          </p:cNvSpPr>
          <p:nvPr>
            <p:ph type="title"/>
          </p:nvPr>
        </p:nvSpPr>
        <p:spPr>
          <a:xfrm>
            <a:off x="685800" y="2895600"/>
            <a:ext cx="7772400" cy="1066800"/>
          </a:xfrm>
        </p:spPr>
        <p:txBody>
          <a:bodyPr/>
          <a:lstStyle/>
          <a:p>
            <a:r>
              <a:rPr lang="en-US" dirty="0"/>
              <a:t>Thank you for your attention!</a:t>
            </a:r>
          </a:p>
        </p:txBody>
      </p:sp>
      <p:sp>
        <p:nvSpPr>
          <p:cNvPr id="3" name="Date Placeholder 2">
            <a:extLst>
              <a:ext uri="{FF2B5EF4-FFF2-40B4-BE49-F238E27FC236}">
                <a16:creationId xmlns:a16="http://schemas.microsoft.com/office/drawing/2014/main" id="{594BE8B3-72EF-D98D-D13F-FB5A00E84210}"/>
              </a:ext>
            </a:extLst>
          </p:cNvPr>
          <p:cNvSpPr>
            <a:spLocks noGrp="1"/>
          </p:cNvSpPr>
          <p:nvPr>
            <p:ph type="dt" idx="10"/>
          </p:nvPr>
        </p:nvSpPr>
        <p:spPr/>
        <p:txBody>
          <a:bodyPr/>
          <a:lstStyle/>
          <a:p>
            <a:r>
              <a:rPr lang="en-US" altLang="ja-JP" dirty="0"/>
              <a:t>May 2023</a:t>
            </a:r>
            <a:endParaRPr lang="en-US" dirty="0"/>
          </a:p>
        </p:txBody>
      </p:sp>
      <p:sp>
        <p:nvSpPr>
          <p:cNvPr id="4" name="Footer Placeholder 3">
            <a:extLst>
              <a:ext uri="{FF2B5EF4-FFF2-40B4-BE49-F238E27FC236}">
                <a16:creationId xmlns:a16="http://schemas.microsoft.com/office/drawing/2014/main" id="{959301E9-AE24-E69D-EBD6-B34678F479AE}"/>
              </a:ext>
            </a:extLst>
          </p:cNvPr>
          <p:cNvSpPr>
            <a:spLocks noGrp="1"/>
          </p:cNvSpPr>
          <p:nvPr>
            <p:ph type="ftr" idx="11"/>
          </p:nvPr>
        </p:nvSpPr>
        <p:spPr/>
        <p:txBody>
          <a:bodyPr/>
          <a:lstStyle/>
          <a:p>
            <a:r>
              <a:rPr lang="en-US"/>
              <a:t>M.Kim, T.Kobayashi, M.Hernandez, R.Kohno(YNU/YRP-IAI)</a:t>
            </a:r>
            <a:endParaRPr lang="en-US" dirty="0"/>
          </a:p>
        </p:txBody>
      </p:sp>
      <p:sp>
        <p:nvSpPr>
          <p:cNvPr id="5" name="Slide Number Placeholder 4">
            <a:extLst>
              <a:ext uri="{FF2B5EF4-FFF2-40B4-BE49-F238E27FC236}">
                <a16:creationId xmlns:a16="http://schemas.microsoft.com/office/drawing/2014/main" id="{4D3F723D-D85E-FF85-A782-49DE131EC035}"/>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14</a:t>
            </a:fld>
            <a:endParaRPr dirty="0"/>
          </a:p>
        </p:txBody>
      </p:sp>
    </p:spTree>
    <p:extLst>
      <p:ext uri="{BB962C8B-B14F-4D97-AF65-F5344CB8AC3E}">
        <p14:creationId xmlns:p14="http://schemas.microsoft.com/office/powerpoint/2010/main" val="2838982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B78F5AB9-524A-146E-2821-1D409BB4D58E}"/>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684483" y="620688"/>
            <a:ext cx="8013953" cy="5832068"/>
          </a:xfrm>
        </p:spPr>
        <p:txBody>
          <a:bodyPr/>
          <a:lstStyle/>
          <a:p>
            <a:r>
              <a:rPr lang="en-US" altLang="ja-JP" sz="2800" b="1" dirty="0">
                <a:ea typeface="ＭＳ Ｐゴシック" pitchFamily="50" charset="-128"/>
              </a:rPr>
              <a:t>MAC Proposal of TG15.6ma</a:t>
            </a:r>
            <a:br>
              <a:rPr lang="en-US" altLang="ja-JP" sz="2800" b="1" dirty="0">
                <a:ea typeface="ＭＳ Ｐゴシック" pitchFamily="50" charset="-128"/>
              </a:rPr>
            </a:br>
            <a:r>
              <a:rPr lang="en-US" altLang="ja-JP" sz="2800" dirty="0">
                <a:ea typeface="ＭＳ Ｐゴシック" charset="-128"/>
              </a:rPr>
              <a:t>(Revision of IEEE802.15.6-2012) </a:t>
            </a:r>
            <a:br>
              <a:rPr lang="en-US" altLang="ja-JP" sz="3200" b="1" dirty="0">
                <a:ea typeface="ＭＳ Ｐゴシック" pitchFamily="50" charset="-128"/>
              </a:rPr>
            </a:br>
            <a:br>
              <a:rPr lang="en-US" altLang="ja-JP" sz="3200" b="1" dirty="0">
                <a:ea typeface="ＭＳ Ｐゴシック" pitchFamily="50" charset="-128"/>
              </a:rPr>
            </a:br>
            <a:r>
              <a:rPr lang="en-US" altLang="ja-JP" dirty="0">
                <a:ea typeface="ＭＳ Ｐゴシック" pitchFamily="50" charset="-128"/>
              </a:rPr>
              <a:t>Definition of Coexistence Levels and How to Support Higher Levels</a:t>
            </a:r>
            <a:br>
              <a:rPr lang="en-US" altLang="ja-JP" dirty="0">
                <a:ea typeface="ＭＳ Ｐゴシック" pitchFamily="50" charset="-128"/>
              </a:rPr>
            </a:br>
            <a:br>
              <a:rPr lang="en-US" altLang="ja-JP" dirty="0">
                <a:ea typeface="ＭＳ Ｐゴシック" pitchFamily="50" charset="-128"/>
              </a:rPr>
            </a:br>
            <a:r>
              <a:rPr lang="en-US" altLang="ja-JP" sz="2800" dirty="0">
                <a:ea typeface="ＭＳ Ｐゴシック" pitchFamily="50" charset="-128"/>
              </a:rPr>
              <a:t>May 15</a:t>
            </a:r>
            <a:r>
              <a:rPr lang="en-US" altLang="ja-JP" sz="2800" baseline="30000" dirty="0">
                <a:ea typeface="ＭＳ Ｐゴシック" pitchFamily="50" charset="-128"/>
              </a:rPr>
              <a:t>th</a:t>
            </a:r>
            <a:r>
              <a:rPr lang="en-US" altLang="ja-JP" sz="2800" dirty="0">
                <a:ea typeface="ＭＳ Ｐゴシック" pitchFamily="50" charset="-128"/>
              </a:rPr>
              <a:t>, 2022</a:t>
            </a:r>
            <a:br>
              <a:rPr lang="en-US" altLang="ja-JP" sz="2800" dirty="0">
                <a:ea typeface="ＭＳ Ｐゴシック" pitchFamily="50" charset="-128"/>
              </a:rPr>
            </a:br>
            <a:br>
              <a:rPr lang="en-US" altLang="ja-JP" sz="2800" dirty="0">
                <a:ea typeface="ＭＳ Ｐゴシック" pitchFamily="50" charset="-128"/>
              </a:rPr>
            </a:br>
            <a:r>
              <a:rPr lang="en-US" altLang="ja-JP" sz="2800" dirty="0">
                <a:ea typeface="ＭＳ Ｐゴシック" pitchFamily="50" charset="-128"/>
              </a:rPr>
              <a:t>Minsoo Kim, Takumi Kobayashi, Marco Hernandez, and Ryuji Kohno</a:t>
            </a:r>
            <a:br>
              <a:rPr lang="en-US" altLang="ja-JP" sz="3200" dirty="0">
                <a:ea typeface="ＭＳ Ｐゴシック" pitchFamily="50" charset="-128"/>
              </a:rPr>
            </a:br>
            <a:r>
              <a:rPr lang="en-US" altLang="ja-JP" sz="2400" dirty="0">
                <a:ea typeface="ＭＳ Ｐゴシック" pitchFamily="50" charset="-128"/>
              </a:rPr>
              <a:t>Yokohama National University(YNU),</a:t>
            </a:r>
            <a:br>
              <a:rPr lang="en-US" altLang="ja-JP" sz="2400" dirty="0">
                <a:ea typeface="ＭＳ Ｐゴシック" pitchFamily="50" charset="-128"/>
              </a:rPr>
            </a:br>
            <a:r>
              <a:rPr lang="en-US" altLang="ja-JP" sz="2400" dirty="0">
                <a:ea typeface="ＭＳ Ｐゴシック" pitchFamily="50" charset="-128"/>
              </a:rPr>
              <a:t>YRP International Alliance Institute(YRP-IAI)</a:t>
            </a:r>
            <a:endParaRPr lang="ja-JP" altLang="ja-JP" dirty="0"/>
          </a:p>
        </p:txBody>
      </p:sp>
      <p:sp>
        <p:nvSpPr>
          <p:cNvPr id="8" name="Rectangle 4">
            <a:extLst>
              <a:ext uri="{FF2B5EF4-FFF2-40B4-BE49-F238E27FC236}">
                <a16:creationId xmlns:a16="http://schemas.microsoft.com/office/drawing/2014/main" id="{7452B46E-22D1-4A52-AD68-016DFFC763DA}"/>
              </a:ext>
            </a:extLst>
          </p:cNvPr>
          <p:cNvSpPr>
            <a:spLocks noGrp="1" noChangeArrowheads="1"/>
          </p:cNvSpPr>
          <p:nvPr>
            <p:ph type="dt" sz="half" idx="2"/>
          </p:nvPr>
        </p:nvSpPr>
        <p:spPr bwMode="auto">
          <a:xfrm>
            <a:off x="684483" y="405244"/>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May 2023</a:t>
            </a:r>
            <a:endParaRPr lang="en-US" dirty="0"/>
          </a:p>
        </p:txBody>
      </p:sp>
      <p:pic>
        <p:nvPicPr>
          <p:cNvPr id="4" name="図 3">
            <a:extLst>
              <a:ext uri="{FF2B5EF4-FFF2-40B4-BE49-F238E27FC236}">
                <a16:creationId xmlns:a16="http://schemas.microsoft.com/office/drawing/2014/main" id="{247FCD56-2642-706F-44FB-AA0F86717F24}"/>
              </a:ext>
            </a:extLst>
          </p:cNvPr>
          <p:cNvPicPr>
            <a:picLocks noChangeAspect="1"/>
          </p:cNvPicPr>
          <p:nvPr/>
        </p:nvPicPr>
        <p:blipFill>
          <a:blip r:embed="rId3"/>
          <a:stretch>
            <a:fillRect/>
          </a:stretch>
        </p:blipFill>
        <p:spPr>
          <a:xfrm>
            <a:off x="5077616" y="6508527"/>
            <a:ext cx="4066384" cy="335309"/>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dirty="0"/>
              <a:t>Introduction</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May 2023</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3</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r>
              <a:rPr lang="en-US" sz="2000" dirty="0"/>
              <a:t>The goal of this revision is to enhance dependability.</a:t>
            </a:r>
          </a:p>
          <a:p>
            <a:r>
              <a:rPr lang="en-US" sz="2000" dirty="0"/>
              <a:t>This presentation focuses on the challenges of coexistence, among other obstacles we face in achieving this goal.</a:t>
            </a:r>
          </a:p>
          <a:p>
            <a:r>
              <a:rPr lang="en-US" sz="2000" dirty="0"/>
              <a:t>There is no one-size-fits-all solution to manage any coexistence scenario.</a:t>
            </a:r>
          </a:p>
          <a:p>
            <a:r>
              <a:rPr lang="en-US" sz="2000" dirty="0"/>
              <a:t>To start with, we are outlining the various levels of coexistence scenarios we anticipate in an environment where one or more Body Area Networks (BANs) and other radios are operating within the same coverage area.</a:t>
            </a:r>
          </a:p>
          <a:p>
            <a:r>
              <a:rPr lang="en-US" sz="2000" dirty="0"/>
              <a:t>TG6ma is working on defining specification at the Physical (PHY) and Media Access Control (MAC) layers to enhance dependability at each the level, maintaining a specific Quality of Service (QoS).</a:t>
            </a:r>
          </a:p>
        </p:txBody>
      </p:sp>
    </p:spTree>
    <p:extLst>
      <p:ext uri="{BB962C8B-B14F-4D97-AF65-F5344CB8AC3E}">
        <p14:creationId xmlns:p14="http://schemas.microsoft.com/office/powerpoint/2010/main" val="5213228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sz="2800" dirty="0"/>
              <a:t>Definition of Coexistence Environment Levels</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May 2023</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4</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xfrm>
            <a:off x="685800" y="5408613"/>
            <a:ext cx="7772400" cy="1066799"/>
          </a:xfrm>
          <a:prstGeom prst="rect">
            <a:avLst/>
          </a:prstGeom>
        </p:spPr>
        <p:txBody>
          <a:bodyPr/>
          <a:lstStyle/>
          <a:p>
            <a:pPr marL="182880" indent="-182880"/>
            <a:r>
              <a:rPr kumimoji="1" lang="en-US" altLang="ja-JP" sz="1800" dirty="0"/>
              <a:t>We’ve redefined coexistence into 8 levels, each of which </a:t>
            </a:r>
            <a:r>
              <a:rPr kumimoji="1" lang="en-US" sz="1800" dirty="0"/>
              <a:t>can be represented using just 3 bits. This make them suitable to include in PHY or MAC headers.</a:t>
            </a:r>
            <a:endParaRPr lang="en-US" sz="1800" dirty="0"/>
          </a:p>
        </p:txBody>
      </p:sp>
      <p:graphicFrame>
        <p:nvGraphicFramePr>
          <p:cNvPr id="8" name="Table 8">
            <a:extLst>
              <a:ext uri="{FF2B5EF4-FFF2-40B4-BE49-F238E27FC236}">
                <a16:creationId xmlns:a16="http://schemas.microsoft.com/office/drawing/2014/main" id="{75B4EE07-F0F1-CBC8-C05B-037A5C6CE5D6}"/>
              </a:ext>
            </a:extLst>
          </p:cNvPr>
          <p:cNvGraphicFramePr>
            <a:graphicFrameLocks noGrp="1"/>
          </p:cNvGraphicFramePr>
          <p:nvPr>
            <p:extLst>
              <p:ext uri="{D42A27DB-BD31-4B8C-83A1-F6EECF244321}">
                <p14:modId xmlns:p14="http://schemas.microsoft.com/office/powerpoint/2010/main" val="4104921943"/>
              </p:ext>
            </p:extLst>
          </p:nvPr>
        </p:nvGraphicFramePr>
        <p:xfrm>
          <a:off x="685800" y="1781492"/>
          <a:ext cx="7772399" cy="3627120"/>
        </p:xfrm>
        <a:graphic>
          <a:graphicData uri="http://schemas.openxmlformats.org/drawingml/2006/table">
            <a:tbl>
              <a:tblPr firstRow="1" bandRow="1">
                <a:tableStyleId>{5940675A-B579-460E-94D1-54222C63F5DA}</a:tableStyleId>
              </a:tblPr>
              <a:tblGrid>
                <a:gridCol w="838201">
                  <a:extLst>
                    <a:ext uri="{9D8B030D-6E8A-4147-A177-3AD203B41FA5}">
                      <a16:colId xmlns:a16="http://schemas.microsoft.com/office/drawing/2014/main" val="683781293"/>
                    </a:ext>
                  </a:extLst>
                </a:gridCol>
                <a:gridCol w="1109472">
                  <a:extLst>
                    <a:ext uri="{9D8B030D-6E8A-4147-A177-3AD203B41FA5}">
                      <a16:colId xmlns:a16="http://schemas.microsoft.com/office/drawing/2014/main" val="1329213928"/>
                    </a:ext>
                  </a:extLst>
                </a:gridCol>
                <a:gridCol w="1146048">
                  <a:extLst>
                    <a:ext uri="{9D8B030D-6E8A-4147-A177-3AD203B41FA5}">
                      <a16:colId xmlns:a16="http://schemas.microsoft.com/office/drawing/2014/main" val="2623798819"/>
                    </a:ext>
                  </a:extLst>
                </a:gridCol>
                <a:gridCol w="1255776">
                  <a:extLst>
                    <a:ext uri="{9D8B030D-6E8A-4147-A177-3AD203B41FA5}">
                      <a16:colId xmlns:a16="http://schemas.microsoft.com/office/drawing/2014/main" val="864124007"/>
                    </a:ext>
                  </a:extLst>
                </a:gridCol>
                <a:gridCol w="1133856">
                  <a:extLst>
                    <a:ext uri="{9D8B030D-6E8A-4147-A177-3AD203B41FA5}">
                      <a16:colId xmlns:a16="http://schemas.microsoft.com/office/drawing/2014/main" val="155283774"/>
                    </a:ext>
                  </a:extLst>
                </a:gridCol>
                <a:gridCol w="1133856">
                  <a:extLst>
                    <a:ext uri="{9D8B030D-6E8A-4147-A177-3AD203B41FA5}">
                      <a16:colId xmlns:a16="http://schemas.microsoft.com/office/drawing/2014/main" val="1578252913"/>
                    </a:ext>
                  </a:extLst>
                </a:gridCol>
                <a:gridCol w="1155190">
                  <a:extLst>
                    <a:ext uri="{9D8B030D-6E8A-4147-A177-3AD203B41FA5}">
                      <a16:colId xmlns:a16="http://schemas.microsoft.com/office/drawing/2014/main" val="3401217700"/>
                    </a:ext>
                  </a:extLst>
                </a:gridCol>
              </a:tblGrid>
              <a:tr h="276988">
                <a:tc rowSpan="2">
                  <a:txBody>
                    <a:bodyPr/>
                    <a:lstStyle/>
                    <a:p>
                      <a:pPr algn="ctr"/>
                      <a:r>
                        <a:rPr lang="en-US" b="1" dirty="0"/>
                        <a:t>Coexistence Level</a:t>
                      </a:r>
                    </a:p>
                  </a:txBody>
                  <a:tcPr anchor="ctr">
                    <a:solidFill>
                      <a:schemeClr val="bg1">
                        <a:lumMod val="75000"/>
                      </a:schemeClr>
                    </a:solidFill>
                  </a:tcPr>
                </a:tc>
                <a:tc gridSpan="5">
                  <a:txBody>
                    <a:bodyPr/>
                    <a:lstStyle/>
                    <a:p>
                      <a:pPr algn="ctr"/>
                      <a:r>
                        <a:rPr lang="en-US" b="1" dirty="0"/>
                        <a:t>Coexisting system(s)</a:t>
                      </a:r>
                    </a:p>
                  </a:txBody>
                  <a:tcPr anchor="ctr">
                    <a:solidFill>
                      <a:schemeClr val="bg1">
                        <a:lumMod val="75000"/>
                      </a:schemeClr>
                    </a:solidFill>
                  </a:tcPr>
                </a:tc>
                <a:tc hMerge="1">
                  <a:txBody>
                    <a:bodyPr/>
                    <a:lstStyle/>
                    <a:p>
                      <a:pPr algn="ctr"/>
                      <a:endParaRPr lang="en-US" dirty="0"/>
                    </a:p>
                  </a:txBody>
                  <a:tcPr anchor="ctr"/>
                </a:tc>
                <a:tc hMerge="1">
                  <a:txBody>
                    <a:bodyPr/>
                    <a:lstStyle/>
                    <a:p>
                      <a:pPr algn="ctr"/>
                      <a:endParaRPr lang="en-US" dirty="0"/>
                    </a:p>
                  </a:txBody>
                  <a:tcPr anchor="ctr"/>
                </a:tc>
                <a:tc hMerge="1">
                  <a:txBody>
                    <a:bodyPr/>
                    <a:lstStyle/>
                    <a:p>
                      <a:pPr algn="ctr"/>
                      <a:endParaRPr lang="en-US" dirty="0"/>
                    </a:p>
                  </a:txBody>
                  <a:tcPr anchor="ctr"/>
                </a:tc>
                <a:tc hMerge="1">
                  <a:txBody>
                    <a:bodyPr/>
                    <a:lstStyle/>
                    <a:p>
                      <a:pPr algn="ctr"/>
                      <a:endParaRPr lang="en-US" dirty="0"/>
                    </a:p>
                  </a:txBody>
                  <a:tcPr anchor="ctr"/>
                </a:tc>
                <a:tc rowSpan="2">
                  <a:txBody>
                    <a:bodyPr/>
                    <a:lstStyle/>
                    <a:p>
                      <a:pPr algn="ctr"/>
                      <a:r>
                        <a:rPr lang="en-US" b="1" dirty="0"/>
                        <a:t>Category</a:t>
                      </a:r>
                      <a:endParaRPr lang="en-US" dirty="0"/>
                    </a:p>
                  </a:txBody>
                  <a:tcPr anchor="ctr">
                    <a:solidFill>
                      <a:schemeClr val="bg1">
                        <a:lumMod val="75000"/>
                      </a:schemeClr>
                    </a:solidFill>
                  </a:tcPr>
                </a:tc>
                <a:extLst>
                  <a:ext uri="{0D108BD9-81ED-4DB2-BD59-A6C34878D82A}">
                    <a16:rowId xmlns:a16="http://schemas.microsoft.com/office/drawing/2014/main" val="2741778628"/>
                  </a:ext>
                </a:extLst>
              </a:tr>
              <a:tr h="775566">
                <a:tc vMerge="1">
                  <a:txBody>
                    <a:bodyPr/>
                    <a:lstStyle/>
                    <a:p>
                      <a:pPr algn="ctr"/>
                      <a:r>
                        <a:rPr lang="en-US" dirty="0"/>
                        <a:t>Level</a:t>
                      </a:r>
                    </a:p>
                  </a:txBody>
                  <a:tcPr anchor="ctr"/>
                </a:tc>
                <a:tc>
                  <a:txBody>
                    <a:bodyPr/>
                    <a:lstStyle/>
                    <a:p>
                      <a:pPr algn="ctr"/>
                      <a:r>
                        <a:rPr lang="en-US" b="1" dirty="0"/>
                        <a:t>802.15.6ma</a:t>
                      </a:r>
                    </a:p>
                  </a:txBody>
                  <a:tcPr anchor="ctr">
                    <a:solidFill>
                      <a:schemeClr val="bg1">
                        <a:lumMod val="75000"/>
                      </a:schemeClr>
                    </a:solidFill>
                  </a:tcPr>
                </a:tc>
                <a:tc>
                  <a:txBody>
                    <a:bodyPr/>
                    <a:lstStyle/>
                    <a:p>
                      <a:pPr algn="ctr"/>
                      <a:r>
                        <a:rPr lang="en-US" b="1" dirty="0"/>
                        <a:t>802.15.6-2012</a:t>
                      </a:r>
                    </a:p>
                  </a:txBody>
                  <a:tcPr anchor="ctr">
                    <a:solidFill>
                      <a:schemeClr val="bg1">
                        <a:lumMod val="75000"/>
                      </a:schemeClr>
                    </a:solidFill>
                  </a:tcPr>
                </a:tc>
                <a:tc>
                  <a:txBody>
                    <a:bodyPr/>
                    <a:lstStyle/>
                    <a:p>
                      <a:pPr algn="ctr"/>
                      <a:r>
                        <a:rPr lang="en-US" b="1" dirty="0"/>
                        <a:t>Non-UWB</a:t>
                      </a:r>
                    </a:p>
                    <a:p>
                      <a:pPr algn="ctr"/>
                      <a:r>
                        <a:rPr lang="en-US" sz="1200" b="0" dirty="0"/>
                        <a:t>(ex. Wi-Fi / Unlicensed / 3GPP)</a:t>
                      </a:r>
                    </a:p>
                  </a:txBody>
                  <a:tcPr anchor="ctr">
                    <a:solidFill>
                      <a:schemeClr val="bg1">
                        <a:lumMod val="75000"/>
                      </a:schemeClr>
                    </a:solidFill>
                  </a:tcPr>
                </a:tc>
                <a:tc>
                  <a:txBody>
                    <a:bodyPr/>
                    <a:lstStyle/>
                    <a:p>
                      <a:pPr algn="ctr"/>
                      <a:r>
                        <a:rPr lang="en-US" b="1" dirty="0"/>
                        <a:t>802.15 UWB</a:t>
                      </a:r>
                    </a:p>
                    <a:p>
                      <a:pPr algn="ctr"/>
                      <a:r>
                        <a:rPr lang="en-US" sz="1200" b="0" dirty="0"/>
                        <a:t>(ex. 802.15.4)</a:t>
                      </a:r>
                    </a:p>
                  </a:txBody>
                  <a:tcPr anchor="ctr">
                    <a:solidFill>
                      <a:schemeClr val="bg1">
                        <a:lumMod val="75000"/>
                      </a:schemeClr>
                    </a:solidFill>
                  </a:tcPr>
                </a:tc>
                <a:tc>
                  <a:txBody>
                    <a:bodyPr/>
                    <a:lstStyle/>
                    <a:p>
                      <a:pPr algn="ctr"/>
                      <a:r>
                        <a:rPr lang="en-US" b="1" dirty="0"/>
                        <a:t>Non-802.15 UWB</a:t>
                      </a:r>
                    </a:p>
                    <a:p>
                      <a:pPr algn="ctr"/>
                      <a:r>
                        <a:rPr lang="en-US" sz="1200" b="0" dirty="0"/>
                        <a:t>(ex. ETSI </a:t>
                      </a:r>
                      <a:r>
                        <a:rPr lang="en-US" sz="1200" b="0" dirty="0" err="1"/>
                        <a:t>SmartBAN</a:t>
                      </a:r>
                      <a:r>
                        <a:rPr lang="en-US" sz="1200" b="0" dirty="0"/>
                        <a:t>)</a:t>
                      </a:r>
                    </a:p>
                  </a:txBody>
                  <a:tcPr anchor="ctr">
                    <a:solidFill>
                      <a:schemeClr val="bg1">
                        <a:lumMod val="75000"/>
                      </a:schemeClr>
                    </a:solidFill>
                  </a:tcPr>
                </a:tc>
                <a:tc vMerge="1">
                  <a:txBody>
                    <a:bodyPr/>
                    <a:lstStyle/>
                    <a:p>
                      <a:pPr algn="ctr"/>
                      <a:r>
                        <a:rPr lang="en-US" dirty="0"/>
                        <a:t>Category</a:t>
                      </a:r>
                    </a:p>
                  </a:txBody>
                  <a:tcPr anchor="ctr">
                    <a:solidFill>
                      <a:schemeClr val="bg1">
                        <a:lumMod val="75000"/>
                      </a:schemeClr>
                    </a:solidFill>
                  </a:tcPr>
                </a:tc>
                <a:extLst>
                  <a:ext uri="{0D108BD9-81ED-4DB2-BD59-A6C34878D82A}">
                    <a16:rowId xmlns:a16="http://schemas.microsoft.com/office/drawing/2014/main" val="2682340300"/>
                  </a:ext>
                </a:extLst>
              </a:tr>
              <a:tr h="276988">
                <a:tc>
                  <a:txBody>
                    <a:bodyPr/>
                    <a:lstStyle/>
                    <a:p>
                      <a:pPr marL="182880" algn="l"/>
                      <a:r>
                        <a:rPr lang="en-US" b="1" dirty="0"/>
                        <a:t>0</a:t>
                      </a:r>
                    </a:p>
                  </a:txBody>
                  <a:tcPr anchor="ctr">
                    <a:solidFill>
                      <a:schemeClr val="bg1">
                        <a:lumMod val="85000"/>
                      </a:schemeClr>
                    </a:solidFill>
                  </a:tcPr>
                </a:tc>
                <a:tc>
                  <a:txBody>
                    <a:bodyPr/>
                    <a:lstStyle/>
                    <a:p>
                      <a:pPr algn="ctr"/>
                      <a:r>
                        <a:rPr lang="en-US" b="1" dirty="0"/>
                        <a:t>-</a:t>
                      </a:r>
                    </a:p>
                  </a:txBody>
                  <a:tcPr anchor="ct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b="1" dirty="0"/>
                        <a:t>-</a:t>
                      </a:r>
                      <a:endParaRPr lang="en-US" b="1" dirty="0"/>
                    </a:p>
                  </a:txBody>
                  <a:tcPr anchor="ct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b="1" dirty="0"/>
                        <a:t>-</a:t>
                      </a:r>
                      <a:endParaRPr lang="en-US" b="1" dirty="0"/>
                    </a:p>
                  </a:txBody>
                  <a:tcPr anchor="ct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b="1" dirty="0"/>
                        <a:t>-</a:t>
                      </a:r>
                      <a:endParaRPr lang="en-US" b="1" dirty="0"/>
                    </a:p>
                  </a:txBody>
                  <a:tcPr anchor="ct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b="1" dirty="0"/>
                        <a:t>-</a:t>
                      </a:r>
                      <a:endParaRPr lang="en-US" b="1" dirty="0"/>
                    </a:p>
                  </a:txBody>
                  <a:tcPr anchor="ctr"/>
                </a:tc>
                <a:tc>
                  <a:txBody>
                    <a:bodyPr/>
                    <a:lstStyle/>
                    <a:p>
                      <a:pPr algn="ctr"/>
                      <a:r>
                        <a:rPr lang="en-US" dirty="0"/>
                        <a:t>Single BAN</a:t>
                      </a:r>
                    </a:p>
                  </a:txBody>
                  <a:tcPr anchor="ctr">
                    <a:solidFill>
                      <a:schemeClr val="bg1">
                        <a:lumMod val="85000"/>
                      </a:schemeClr>
                    </a:solidFill>
                  </a:tcPr>
                </a:tc>
                <a:extLst>
                  <a:ext uri="{0D108BD9-81ED-4DB2-BD59-A6C34878D82A}">
                    <a16:rowId xmlns:a16="http://schemas.microsoft.com/office/drawing/2014/main" val="1777342126"/>
                  </a:ext>
                </a:extLst>
              </a:tr>
              <a:tr h="276988">
                <a:tc>
                  <a:txBody>
                    <a:bodyPr/>
                    <a:lstStyle/>
                    <a:p>
                      <a:pPr marL="182880" algn="l"/>
                      <a:r>
                        <a:rPr lang="en-US" b="1" dirty="0"/>
                        <a:t>1  </a:t>
                      </a:r>
                      <a:r>
                        <a:rPr lang="en-US" sz="1200" b="0" dirty="0"/>
                        <a:t>(1a)</a:t>
                      </a:r>
                      <a:endParaRPr lang="en-US" b="0" dirty="0"/>
                    </a:p>
                  </a:txBody>
                  <a:tcPr anchor="ctr">
                    <a:solidFill>
                      <a:schemeClr val="bg1">
                        <a:lumMod val="85000"/>
                      </a:schemeClr>
                    </a:solidFill>
                  </a:tcPr>
                </a:tc>
                <a:tc>
                  <a:txBody>
                    <a:bodyPr/>
                    <a:lstStyle/>
                    <a:p>
                      <a:pPr algn="ctr"/>
                      <a:r>
                        <a:rPr lang="ja-JP" altLang="en-US" b="1" dirty="0"/>
                        <a:t>✓</a:t>
                      </a:r>
                      <a:endParaRPr lang="en-US" b="1" dirty="0"/>
                    </a:p>
                  </a:txBody>
                  <a:tcPr anchor="ctr"/>
                </a:tc>
                <a:tc>
                  <a:txBody>
                    <a:bodyPr/>
                    <a:lstStyle/>
                    <a:p>
                      <a:pPr algn="ctr"/>
                      <a:r>
                        <a:rPr lang="en-US" b="1" dirty="0"/>
                        <a:t>-</a:t>
                      </a:r>
                    </a:p>
                  </a:txBody>
                  <a:tcPr anchor="ctr"/>
                </a:tc>
                <a:tc>
                  <a:txBody>
                    <a:bodyPr/>
                    <a:lstStyle/>
                    <a:p>
                      <a:pPr algn="ctr"/>
                      <a:r>
                        <a:rPr lang="en-US" b="1" dirty="0"/>
                        <a:t>-</a:t>
                      </a:r>
                    </a:p>
                  </a:txBody>
                  <a:tcPr anchor="ctr"/>
                </a:tc>
                <a:tc>
                  <a:txBody>
                    <a:bodyPr/>
                    <a:lstStyle/>
                    <a:p>
                      <a:pPr algn="ctr"/>
                      <a:r>
                        <a:rPr lang="en-US" b="1" dirty="0"/>
                        <a:t>-</a:t>
                      </a:r>
                    </a:p>
                  </a:txBody>
                  <a:tcPr anchor="ctr"/>
                </a:tc>
                <a:tc>
                  <a:txBody>
                    <a:bodyPr/>
                    <a:lstStyle/>
                    <a:p>
                      <a:pPr algn="ctr"/>
                      <a:r>
                        <a:rPr lang="en-US" b="1" dirty="0"/>
                        <a:t>-</a:t>
                      </a:r>
                    </a:p>
                  </a:txBody>
                  <a:tcPr anchor="ctr"/>
                </a:tc>
                <a:tc rowSpan="2">
                  <a:txBody>
                    <a:bodyPr/>
                    <a:lstStyle/>
                    <a:p>
                      <a:pPr algn="ctr"/>
                      <a:r>
                        <a:rPr lang="en-US" dirty="0"/>
                        <a:t>Multiple 15.6 BANs</a:t>
                      </a:r>
                    </a:p>
                  </a:txBody>
                  <a:tcPr anchor="ctr">
                    <a:solidFill>
                      <a:schemeClr val="bg1">
                        <a:lumMod val="85000"/>
                      </a:schemeClr>
                    </a:solidFill>
                  </a:tcPr>
                </a:tc>
                <a:extLst>
                  <a:ext uri="{0D108BD9-81ED-4DB2-BD59-A6C34878D82A}">
                    <a16:rowId xmlns:a16="http://schemas.microsoft.com/office/drawing/2014/main" val="1178227422"/>
                  </a:ext>
                </a:extLst>
              </a:tr>
              <a:tr h="290028">
                <a:tc>
                  <a:txBody>
                    <a:bodyPr/>
                    <a:lstStyle/>
                    <a:p>
                      <a:pPr marL="182880" algn="l"/>
                      <a:r>
                        <a:rPr lang="en-US" sz="1400" b="1" dirty="0"/>
                        <a:t>2</a:t>
                      </a:r>
                      <a:r>
                        <a:rPr lang="en-US" sz="1200" b="1" dirty="0"/>
                        <a:t>  (</a:t>
                      </a:r>
                      <a:r>
                        <a:rPr lang="en-US" sz="1200" b="0" dirty="0"/>
                        <a:t>1b)</a:t>
                      </a:r>
                      <a:endParaRPr lang="en-US" sz="1200" b="1" dirty="0"/>
                    </a:p>
                  </a:txBody>
                  <a:tcPr anchor="ctr">
                    <a:solidFill>
                      <a:schemeClr val="bg1">
                        <a:lumMod val="85000"/>
                      </a:schemeClr>
                    </a:solidFill>
                  </a:tcPr>
                </a:tc>
                <a:tc>
                  <a:txBody>
                    <a:bodyPr/>
                    <a:lstStyle/>
                    <a:p>
                      <a:pPr algn="ctr"/>
                      <a:r>
                        <a:rPr lang="ja-JP" altLang="en-US" b="1" dirty="0"/>
                        <a:t>✓</a:t>
                      </a:r>
                      <a:endParaRPr lang="en-US" b="1" dirty="0"/>
                    </a:p>
                  </a:txBody>
                  <a:tcPr anchor="ctr"/>
                </a:tc>
                <a:tc>
                  <a:txBody>
                    <a:bodyPr/>
                    <a:lstStyle/>
                    <a:p>
                      <a:pPr algn="ctr"/>
                      <a:r>
                        <a:rPr lang="ja-JP" altLang="en-US" b="1" dirty="0"/>
                        <a:t>✓</a:t>
                      </a:r>
                      <a:endParaRPr lang="en-US" b="1" dirty="0"/>
                    </a:p>
                  </a:txBody>
                  <a:tcPr anchor="ctr"/>
                </a:tc>
                <a:tc>
                  <a:txBody>
                    <a:bodyPr/>
                    <a:lstStyle/>
                    <a:p>
                      <a:pPr algn="ctr"/>
                      <a:r>
                        <a:rPr lang="en-US" b="1" dirty="0"/>
                        <a:t>-</a:t>
                      </a:r>
                    </a:p>
                  </a:txBody>
                  <a:tcPr anchor="ctr"/>
                </a:tc>
                <a:tc>
                  <a:txBody>
                    <a:bodyPr/>
                    <a:lstStyle/>
                    <a:p>
                      <a:pPr algn="ctr"/>
                      <a:r>
                        <a:rPr lang="en-US" b="1" dirty="0"/>
                        <a:t>-</a:t>
                      </a:r>
                    </a:p>
                  </a:txBody>
                  <a:tcPr anchor="ctr"/>
                </a:tc>
                <a:tc>
                  <a:txBody>
                    <a:bodyPr/>
                    <a:lstStyle/>
                    <a:p>
                      <a:pPr algn="ctr"/>
                      <a:r>
                        <a:rPr lang="en-US" b="1" dirty="0"/>
                        <a:t>-</a:t>
                      </a:r>
                    </a:p>
                  </a:txBody>
                  <a:tcPr anchor="ctr"/>
                </a:tc>
                <a:tc vMerge="1">
                  <a:txBody>
                    <a:bodyPr/>
                    <a:lstStyle/>
                    <a:p>
                      <a:pPr algn="ctr"/>
                      <a:endParaRPr lang="en-US" dirty="0"/>
                    </a:p>
                  </a:txBody>
                  <a:tcPr anchor="ctr"/>
                </a:tc>
                <a:extLst>
                  <a:ext uri="{0D108BD9-81ED-4DB2-BD59-A6C34878D82A}">
                    <a16:rowId xmlns:a16="http://schemas.microsoft.com/office/drawing/2014/main" val="1363090439"/>
                  </a:ext>
                </a:extLst>
              </a:tr>
              <a:tr h="276988">
                <a:tc>
                  <a:txBody>
                    <a:bodyPr/>
                    <a:lstStyle/>
                    <a:p>
                      <a:pPr marL="182880" algn="l"/>
                      <a:r>
                        <a:rPr lang="en-US" b="1" dirty="0"/>
                        <a:t>3</a:t>
                      </a:r>
                    </a:p>
                  </a:txBody>
                  <a:tcPr anchor="ctr">
                    <a:solidFill>
                      <a:schemeClr val="bg1">
                        <a:lumMod val="85000"/>
                      </a:schemeClr>
                    </a:solidFill>
                  </a:tcPr>
                </a:tc>
                <a:tc>
                  <a:txBody>
                    <a:bodyPr/>
                    <a:lstStyle/>
                    <a:p>
                      <a:pPr algn="ctr"/>
                      <a:r>
                        <a:rPr lang="ja-JP" altLang="en-US" b="1" dirty="0"/>
                        <a:t>✓</a:t>
                      </a:r>
                      <a:endParaRPr lang="en-US" b="1" dirty="0"/>
                    </a:p>
                  </a:txBody>
                  <a:tcPr anchor="ctr"/>
                </a:tc>
                <a:tc>
                  <a:txBody>
                    <a:bodyPr/>
                    <a:lstStyle/>
                    <a:p>
                      <a:pPr algn="ctr"/>
                      <a:r>
                        <a:rPr lang="en-US" b="1" dirty="0"/>
                        <a:t>-</a:t>
                      </a:r>
                    </a:p>
                  </a:txBody>
                  <a:tcPr anchor="ctr"/>
                </a:tc>
                <a:tc>
                  <a:txBody>
                    <a:bodyPr/>
                    <a:lstStyle/>
                    <a:p>
                      <a:pPr algn="ctr"/>
                      <a:r>
                        <a:rPr lang="ja-JP" altLang="en-US" b="1" dirty="0"/>
                        <a:t>✓</a:t>
                      </a:r>
                      <a:endParaRPr lang="en-US" b="1" dirty="0"/>
                    </a:p>
                  </a:txBody>
                  <a:tcPr anchor="ctr"/>
                </a:tc>
                <a:tc>
                  <a:txBody>
                    <a:bodyPr/>
                    <a:lstStyle/>
                    <a:p>
                      <a:pPr algn="ctr"/>
                      <a:r>
                        <a:rPr lang="en-US" b="1" dirty="0"/>
                        <a:t>-</a:t>
                      </a:r>
                    </a:p>
                  </a:txBody>
                  <a:tcPr anchor="ctr"/>
                </a:tc>
                <a:tc>
                  <a:txBody>
                    <a:bodyPr/>
                    <a:lstStyle/>
                    <a:p>
                      <a:pPr algn="ctr"/>
                      <a:r>
                        <a:rPr lang="en-US" b="1" dirty="0"/>
                        <a:t>-</a:t>
                      </a:r>
                    </a:p>
                  </a:txBody>
                  <a:tcPr anchor="ctr"/>
                </a:tc>
                <a:tc>
                  <a:txBody>
                    <a:bodyPr/>
                    <a:lstStyle/>
                    <a:p>
                      <a:pPr algn="ctr"/>
                      <a:r>
                        <a:rPr lang="en-US" dirty="0"/>
                        <a:t>Non-UWB</a:t>
                      </a:r>
                    </a:p>
                  </a:txBody>
                  <a:tcPr anchor="ctr">
                    <a:solidFill>
                      <a:schemeClr val="bg1">
                        <a:lumMod val="85000"/>
                      </a:schemeClr>
                    </a:solidFill>
                  </a:tcPr>
                </a:tc>
                <a:extLst>
                  <a:ext uri="{0D108BD9-81ED-4DB2-BD59-A6C34878D82A}">
                    <a16:rowId xmlns:a16="http://schemas.microsoft.com/office/drawing/2014/main" val="3891933049"/>
                  </a:ext>
                </a:extLst>
              </a:tr>
              <a:tr h="276988">
                <a:tc>
                  <a:txBody>
                    <a:bodyPr/>
                    <a:lstStyle/>
                    <a:p>
                      <a:pPr marL="182880" algn="l"/>
                      <a:r>
                        <a:rPr lang="en-US" b="1" dirty="0"/>
                        <a:t>4  </a:t>
                      </a:r>
                      <a:r>
                        <a:rPr kumimoji="0" lang="en-US" sz="1200" b="0" i="0" u="none" strike="noStrike" kern="0" cap="none" spc="0" normalizeH="0" baseline="0" noProof="0" dirty="0">
                          <a:ln>
                            <a:noFill/>
                          </a:ln>
                          <a:solidFill>
                            <a:srgbClr val="000000"/>
                          </a:solidFill>
                          <a:effectLst/>
                          <a:uLnTx/>
                          <a:uFillTx/>
                          <a:latin typeface="+mn-lt"/>
                          <a:ea typeface="+mn-ea"/>
                          <a:cs typeface="+mn-cs"/>
                          <a:sym typeface="Arial"/>
                        </a:rPr>
                        <a:t>(2a)</a:t>
                      </a:r>
                      <a:endParaRPr lang="en-US" b="1" dirty="0"/>
                    </a:p>
                  </a:txBody>
                  <a:tcPr anchor="ctr">
                    <a:solidFill>
                      <a:schemeClr val="bg1">
                        <a:lumMod val="85000"/>
                      </a:schemeClr>
                    </a:solidFill>
                  </a:tcPr>
                </a:tc>
                <a:tc>
                  <a:txBody>
                    <a:bodyPr/>
                    <a:lstStyle/>
                    <a:p>
                      <a:pPr algn="ctr"/>
                      <a:r>
                        <a:rPr lang="ja-JP" altLang="en-US" b="1" dirty="0"/>
                        <a:t>✓</a:t>
                      </a:r>
                      <a:endParaRPr lang="en-US" b="1" dirty="0"/>
                    </a:p>
                  </a:txBody>
                  <a:tcPr anchor="ctr"/>
                </a:tc>
                <a:tc>
                  <a:txBody>
                    <a:bodyPr/>
                    <a:lstStyle/>
                    <a:p>
                      <a:pPr algn="ctr"/>
                      <a:r>
                        <a:rPr lang="en-US" b="1" dirty="0"/>
                        <a:t>-</a:t>
                      </a:r>
                    </a:p>
                  </a:txBody>
                  <a:tcPr anchor="ctr"/>
                </a:tc>
                <a:tc>
                  <a:txBody>
                    <a:bodyPr/>
                    <a:lstStyle/>
                    <a:p>
                      <a:pPr algn="ctr"/>
                      <a:r>
                        <a:rPr lang="en-US" b="1" dirty="0"/>
                        <a:t>-</a:t>
                      </a:r>
                    </a:p>
                  </a:txBody>
                  <a:tcPr anchor="ctr"/>
                </a:tc>
                <a:tc>
                  <a:txBody>
                    <a:bodyPr/>
                    <a:lstStyle/>
                    <a:p>
                      <a:pPr algn="ctr"/>
                      <a:r>
                        <a:rPr lang="ja-JP" altLang="en-US" b="1" dirty="0"/>
                        <a:t>✓</a:t>
                      </a:r>
                      <a:endParaRPr lang="en-US" b="1" dirty="0"/>
                    </a:p>
                  </a:txBody>
                  <a:tcPr anchor="ctr"/>
                </a:tc>
                <a:tc>
                  <a:txBody>
                    <a:bodyPr/>
                    <a:lstStyle/>
                    <a:p>
                      <a:pPr algn="ctr"/>
                      <a:r>
                        <a:rPr lang="en-US" b="1" dirty="0"/>
                        <a:t>-</a:t>
                      </a:r>
                    </a:p>
                  </a:txBody>
                  <a:tcPr anchor="ctr"/>
                </a:tc>
                <a:tc rowSpan="3">
                  <a:txBody>
                    <a:bodyPr/>
                    <a:lstStyle/>
                    <a:p>
                      <a:pPr algn="ctr"/>
                      <a:r>
                        <a:rPr lang="en-US" dirty="0"/>
                        <a:t>Multiple UWB systems</a:t>
                      </a:r>
                    </a:p>
                  </a:txBody>
                  <a:tcPr anchor="ctr">
                    <a:solidFill>
                      <a:schemeClr val="bg1">
                        <a:lumMod val="85000"/>
                      </a:schemeClr>
                    </a:solidFill>
                  </a:tcPr>
                </a:tc>
                <a:extLst>
                  <a:ext uri="{0D108BD9-81ED-4DB2-BD59-A6C34878D82A}">
                    <a16:rowId xmlns:a16="http://schemas.microsoft.com/office/drawing/2014/main" val="741710164"/>
                  </a:ext>
                </a:extLst>
              </a:tr>
              <a:tr h="276988">
                <a:tc>
                  <a:txBody>
                    <a:bodyPr/>
                    <a:lstStyle/>
                    <a:p>
                      <a:pPr marL="182880" algn="l"/>
                      <a:r>
                        <a:rPr lang="en-US" b="1" dirty="0"/>
                        <a:t>5  </a:t>
                      </a:r>
                      <a:r>
                        <a:rPr kumimoji="0" lang="en-US" sz="1200" b="0" i="0" u="none" strike="noStrike" kern="0" cap="none" spc="0" normalizeH="0" baseline="0" noProof="0" dirty="0">
                          <a:ln>
                            <a:noFill/>
                          </a:ln>
                          <a:solidFill>
                            <a:srgbClr val="000000"/>
                          </a:solidFill>
                          <a:effectLst/>
                          <a:uLnTx/>
                          <a:uFillTx/>
                          <a:latin typeface="+mn-lt"/>
                          <a:ea typeface="+mn-ea"/>
                          <a:cs typeface="+mn-cs"/>
                          <a:sym typeface="Arial"/>
                        </a:rPr>
                        <a:t>(2b)</a:t>
                      </a:r>
                      <a:endParaRPr lang="en-US" b="1" dirty="0"/>
                    </a:p>
                  </a:txBody>
                  <a:tcPr anchor="ctr">
                    <a:solidFill>
                      <a:schemeClr val="bg1">
                        <a:lumMod val="85000"/>
                      </a:schemeClr>
                    </a:solidFill>
                  </a:tcPr>
                </a:tc>
                <a:tc>
                  <a:txBody>
                    <a:bodyPr/>
                    <a:lstStyle/>
                    <a:p>
                      <a:pPr algn="ctr"/>
                      <a:r>
                        <a:rPr lang="ja-JP" altLang="en-US" b="1" dirty="0"/>
                        <a:t>✓</a:t>
                      </a:r>
                      <a:endParaRPr lang="en-US" b="1" dirty="0"/>
                    </a:p>
                  </a:txBody>
                  <a:tcPr anchor="ctr"/>
                </a:tc>
                <a:tc>
                  <a:txBody>
                    <a:bodyPr/>
                    <a:lstStyle/>
                    <a:p>
                      <a:pPr algn="ctr"/>
                      <a:r>
                        <a:rPr lang="en-US" b="1" dirty="0"/>
                        <a:t>-</a:t>
                      </a:r>
                    </a:p>
                  </a:txBody>
                  <a:tcPr anchor="ctr"/>
                </a:tc>
                <a:tc>
                  <a:txBody>
                    <a:bodyPr/>
                    <a:lstStyle/>
                    <a:p>
                      <a:pPr algn="ctr"/>
                      <a:r>
                        <a:rPr lang="en-US" b="1" dirty="0"/>
                        <a:t>-</a:t>
                      </a:r>
                    </a:p>
                  </a:txBody>
                  <a:tcPr anchor="ctr"/>
                </a:tc>
                <a:tc>
                  <a:txBody>
                    <a:bodyPr/>
                    <a:lstStyle/>
                    <a:p>
                      <a:pPr algn="ctr"/>
                      <a:r>
                        <a:rPr lang="en-US" b="1" dirty="0"/>
                        <a:t>-</a:t>
                      </a:r>
                    </a:p>
                  </a:txBody>
                  <a:tcPr anchor="ctr"/>
                </a:tc>
                <a:tc>
                  <a:txBody>
                    <a:bodyPr/>
                    <a:lstStyle/>
                    <a:p>
                      <a:pPr algn="ctr"/>
                      <a:r>
                        <a:rPr lang="ja-JP" altLang="en-US" b="1" dirty="0"/>
                        <a:t>✓</a:t>
                      </a:r>
                      <a:endParaRPr lang="en-US" b="1" dirty="0"/>
                    </a:p>
                  </a:txBody>
                  <a:tcPr anchor="ctr"/>
                </a:tc>
                <a:tc vMerge="1">
                  <a:txBody>
                    <a:bodyPr/>
                    <a:lstStyle/>
                    <a:p>
                      <a:pPr algn="ctr"/>
                      <a:endParaRPr lang="en-US" dirty="0"/>
                    </a:p>
                  </a:txBody>
                  <a:tcPr anchor="ctr"/>
                </a:tc>
                <a:extLst>
                  <a:ext uri="{0D108BD9-81ED-4DB2-BD59-A6C34878D82A}">
                    <a16:rowId xmlns:a16="http://schemas.microsoft.com/office/drawing/2014/main" val="820748002"/>
                  </a:ext>
                </a:extLst>
              </a:tr>
              <a:tr h="276988">
                <a:tc>
                  <a:txBody>
                    <a:bodyPr/>
                    <a:lstStyle/>
                    <a:p>
                      <a:pPr marL="182880" algn="l"/>
                      <a:r>
                        <a:rPr lang="en-US" b="1" dirty="0"/>
                        <a:t>6  (</a:t>
                      </a:r>
                      <a:r>
                        <a:rPr kumimoji="0" lang="en-US" sz="1200" b="0" i="0" u="none" strike="noStrike" kern="0" cap="none" spc="0" normalizeH="0" baseline="0" noProof="0" dirty="0">
                          <a:ln>
                            <a:noFill/>
                          </a:ln>
                          <a:solidFill>
                            <a:srgbClr val="000000"/>
                          </a:solidFill>
                          <a:effectLst/>
                          <a:uLnTx/>
                          <a:uFillTx/>
                          <a:latin typeface="+mn-lt"/>
                          <a:ea typeface="+mn-ea"/>
                          <a:cs typeface="+mn-cs"/>
                          <a:sym typeface="Arial"/>
                        </a:rPr>
                        <a:t>2c)</a:t>
                      </a:r>
                      <a:endParaRPr lang="en-US" b="1" dirty="0"/>
                    </a:p>
                  </a:txBody>
                  <a:tcPr anchor="ctr">
                    <a:solidFill>
                      <a:schemeClr val="bg1">
                        <a:lumMod val="85000"/>
                      </a:schemeClr>
                    </a:solidFill>
                  </a:tcPr>
                </a:tc>
                <a:tc>
                  <a:txBody>
                    <a:bodyPr/>
                    <a:lstStyle/>
                    <a:p>
                      <a:pPr algn="ctr"/>
                      <a:r>
                        <a:rPr lang="ja-JP" altLang="en-US" b="1" dirty="0"/>
                        <a:t>✓</a:t>
                      </a:r>
                      <a:endParaRPr lang="en-US" b="1" dirty="0"/>
                    </a:p>
                  </a:txBody>
                  <a:tcPr anchor="ctr"/>
                </a:tc>
                <a:tc>
                  <a:txBody>
                    <a:bodyPr/>
                    <a:lstStyle/>
                    <a:p>
                      <a:pPr algn="ctr"/>
                      <a:r>
                        <a:rPr lang="en-US" b="1" dirty="0"/>
                        <a:t>-</a:t>
                      </a:r>
                    </a:p>
                  </a:txBody>
                  <a:tcPr anchor="ctr"/>
                </a:tc>
                <a:tc>
                  <a:txBody>
                    <a:bodyPr/>
                    <a:lstStyle/>
                    <a:p>
                      <a:pPr algn="ctr"/>
                      <a:r>
                        <a:rPr lang="en-US" b="1" dirty="0"/>
                        <a:t>-</a:t>
                      </a:r>
                    </a:p>
                  </a:txBody>
                  <a:tcPr anchor="ctr"/>
                </a:tc>
                <a:tc>
                  <a:txBody>
                    <a:bodyPr/>
                    <a:lstStyle/>
                    <a:p>
                      <a:pPr algn="ctr"/>
                      <a:r>
                        <a:rPr lang="ja-JP" altLang="en-US" b="1" dirty="0"/>
                        <a:t>✓</a:t>
                      </a:r>
                      <a:endParaRPr lang="en-US" b="1" dirty="0"/>
                    </a:p>
                  </a:txBody>
                  <a:tcPr anchor="ctr"/>
                </a:tc>
                <a:tc>
                  <a:txBody>
                    <a:bodyPr/>
                    <a:lstStyle/>
                    <a:p>
                      <a:pPr algn="ctr"/>
                      <a:r>
                        <a:rPr lang="ja-JP" altLang="en-US" b="1" dirty="0"/>
                        <a:t>✓</a:t>
                      </a:r>
                      <a:endParaRPr lang="en-US" b="1" dirty="0"/>
                    </a:p>
                  </a:txBody>
                  <a:tcPr anchor="ctr"/>
                </a:tc>
                <a:tc vMerge="1">
                  <a:txBody>
                    <a:bodyPr/>
                    <a:lstStyle/>
                    <a:p>
                      <a:pPr algn="ctr"/>
                      <a:endParaRPr lang="en-US" dirty="0"/>
                    </a:p>
                  </a:txBody>
                  <a:tcPr anchor="ctr"/>
                </a:tc>
                <a:extLst>
                  <a:ext uri="{0D108BD9-81ED-4DB2-BD59-A6C34878D82A}">
                    <a16:rowId xmlns:a16="http://schemas.microsoft.com/office/drawing/2014/main" val="2726074835"/>
                  </a:ext>
                </a:extLst>
              </a:tr>
              <a:tr h="276988">
                <a:tc>
                  <a:txBody>
                    <a:bodyPr/>
                    <a:lstStyle/>
                    <a:p>
                      <a:pPr marL="182880" algn="l"/>
                      <a:r>
                        <a:rPr lang="en-US" b="1" dirty="0"/>
                        <a:t>7</a:t>
                      </a:r>
                    </a:p>
                  </a:txBody>
                  <a:tcPr anchor="ctr">
                    <a:solidFill>
                      <a:schemeClr val="bg1">
                        <a:lumMod val="85000"/>
                      </a:schemeClr>
                    </a:solidFill>
                  </a:tcPr>
                </a:tc>
                <a:tc>
                  <a:txBody>
                    <a:bodyPr/>
                    <a:lstStyle/>
                    <a:p>
                      <a:pPr algn="ctr"/>
                      <a:r>
                        <a:rPr lang="ja-JP" altLang="en-US" b="1" dirty="0"/>
                        <a:t>✓</a:t>
                      </a:r>
                      <a:endParaRPr lang="en-US" b="1" dirty="0"/>
                    </a:p>
                  </a:txBody>
                  <a:tcPr anchor="ctr"/>
                </a:tc>
                <a:tc>
                  <a:txBody>
                    <a:bodyPr/>
                    <a:lstStyle/>
                    <a:p>
                      <a:pPr algn="ctr"/>
                      <a:r>
                        <a:rPr lang="ja-JP" altLang="en-US" b="1" dirty="0"/>
                        <a:t>✓</a:t>
                      </a:r>
                      <a:endParaRPr lang="en-US" b="1" dirty="0"/>
                    </a:p>
                  </a:txBody>
                  <a:tcPr anchor="ctr"/>
                </a:tc>
                <a:tc>
                  <a:txBody>
                    <a:bodyPr/>
                    <a:lstStyle/>
                    <a:p>
                      <a:pPr algn="ctr"/>
                      <a:r>
                        <a:rPr lang="ja-JP" altLang="en-US" b="1" dirty="0"/>
                        <a:t>✓</a:t>
                      </a:r>
                      <a:endParaRPr lang="en-US" b="1" dirty="0"/>
                    </a:p>
                  </a:txBody>
                  <a:tcPr anchor="ctr"/>
                </a:tc>
                <a:tc>
                  <a:txBody>
                    <a:bodyPr/>
                    <a:lstStyle/>
                    <a:p>
                      <a:pPr algn="ctr"/>
                      <a:r>
                        <a:rPr lang="ja-JP" altLang="en-US" b="1" dirty="0"/>
                        <a:t>✓</a:t>
                      </a:r>
                      <a:endParaRPr lang="en-US" b="1" dirty="0"/>
                    </a:p>
                  </a:txBody>
                  <a:tcPr anchor="ctr"/>
                </a:tc>
                <a:tc>
                  <a:txBody>
                    <a:bodyPr/>
                    <a:lstStyle/>
                    <a:p>
                      <a:pPr algn="ctr"/>
                      <a:r>
                        <a:rPr lang="ja-JP" altLang="en-US" b="1" dirty="0"/>
                        <a:t>✓</a:t>
                      </a:r>
                      <a:endParaRPr lang="en-US" b="1" dirty="0"/>
                    </a:p>
                  </a:txBody>
                  <a:tcPr anchor="ctr"/>
                </a:tc>
                <a:tc>
                  <a:txBody>
                    <a:bodyPr/>
                    <a:lstStyle/>
                    <a:p>
                      <a:pPr algn="ctr"/>
                      <a:r>
                        <a:rPr lang="en-US" dirty="0"/>
                        <a:t>Final Boss</a:t>
                      </a:r>
                    </a:p>
                  </a:txBody>
                  <a:tcPr anchor="ctr">
                    <a:solidFill>
                      <a:schemeClr val="bg1">
                        <a:lumMod val="85000"/>
                      </a:schemeClr>
                    </a:solidFill>
                  </a:tcPr>
                </a:tc>
                <a:extLst>
                  <a:ext uri="{0D108BD9-81ED-4DB2-BD59-A6C34878D82A}">
                    <a16:rowId xmlns:a16="http://schemas.microsoft.com/office/drawing/2014/main" val="1641180655"/>
                  </a:ext>
                </a:extLst>
              </a:tr>
            </a:tbl>
          </a:graphicData>
        </a:graphic>
      </p:graphicFrame>
    </p:spTree>
    <p:extLst>
      <p:ext uri="{BB962C8B-B14F-4D97-AF65-F5344CB8AC3E}">
        <p14:creationId xmlns:p14="http://schemas.microsoft.com/office/powerpoint/2010/main" val="29046207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sz="2800" dirty="0"/>
              <a:t>Definition of Coexistence Environment Levels (cont.)</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May 2023</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5</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r>
              <a:rPr lang="en-US" sz="1800" dirty="0"/>
              <a:t>Level 0 (no other systems)</a:t>
            </a:r>
          </a:p>
          <a:p>
            <a:pPr lvl="1"/>
            <a:r>
              <a:rPr lang="en-US" sz="1800" dirty="0"/>
              <a:t>In this scenario, there is only one BAN operating within a specific area, with no other systems coexisting.</a:t>
            </a:r>
          </a:p>
          <a:p>
            <a:pPr lvl="1"/>
            <a:r>
              <a:rPr lang="en-US" sz="1800" dirty="0"/>
              <a:t>The required dependability in terms of throughput and latency should be met.</a:t>
            </a:r>
          </a:p>
          <a:p>
            <a:pPr lvl="2"/>
            <a:endParaRPr lang="en-US" dirty="0"/>
          </a:p>
        </p:txBody>
      </p:sp>
    </p:spTree>
    <p:extLst>
      <p:ext uri="{BB962C8B-B14F-4D97-AF65-F5344CB8AC3E}">
        <p14:creationId xmlns:p14="http://schemas.microsoft.com/office/powerpoint/2010/main" val="3462896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sz="2800" dirty="0"/>
              <a:t>Definition of Coexistence Environment Levels (cont.)</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May 2023</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6</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r>
              <a:rPr lang="en-US" sz="1800" dirty="0"/>
              <a:t>Level 1-2 (BANs Only)</a:t>
            </a:r>
          </a:p>
          <a:p>
            <a:pPr lvl="1"/>
            <a:r>
              <a:rPr lang="en-US" sz="1800" dirty="0"/>
              <a:t>In these levels, multiple BANs, all based on 15.6ma revision (Level 1) or IEEE Std. 802.15.6 (Level 2), are operating within a specific area. </a:t>
            </a:r>
          </a:p>
          <a:p>
            <a:pPr lvl="1"/>
            <a:r>
              <a:rPr lang="en-US" sz="1800" dirty="0"/>
              <a:t>If the BANs are based on the 15.6ma revision, they could be Human BANs or Vehicle BANs.</a:t>
            </a:r>
          </a:p>
          <a:p>
            <a:pPr lvl="1"/>
            <a:r>
              <a:rPr lang="en-US" sz="1800" dirty="0"/>
              <a:t>These networks follow established communication protocols, allowing BANs to receive and decode frames from other coexisting BANs.</a:t>
            </a:r>
          </a:p>
          <a:p>
            <a:pPr lvl="1"/>
            <a:r>
              <a:rPr lang="en-US" sz="1800" dirty="0"/>
              <a:t>Each BAN should meet the required dependability.</a:t>
            </a:r>
          </a:p>
          <a:p>
            <a:pPr lvl="1"/>
            <a:r>
              <a:rPr lang="en-US" sz="1800" dirty="0"/>
              <a:t>The proposed 15.6ma MAC supports level 1-2 using only mandatory features.</a:t>
            </a:r>
          </a:p>
        </p:txBody>
      </p:sp>
    </p:spTree>
    <p:extLst>
      <p:ext uri="{BB962C8B-B14F-4D97-AF65-F5344CB8AC3E}">
        <p14:creationId xmlns:p14="http://schemas.microsoft.com/office/powerpoint/2010/main" val="38051513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sz="2800" dirty="0"/>
              <a:t>Definition of Coexistence Environment Levels (cont.)</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May 2023</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7</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r>
              <a:rPr lang="en-US" sz="1800" dirty="0"/>
              <a:t>Level 3 (BANs Plus Other Wireless Systems)</a:t>
            </a:r>
          </a:p>
          <a:p>
            <a:pPr lvl="1"/>
            <a:r>
              <a:rPr lang="en-US" sz="1800" dirty="0"/>
              <a:t>Here, several BANs are operating alongside other wireless systems within a specific area.</a:t>
            </a:r>
          </a:p>
          <a:p>
            <a:pPr lvl="1"/>
            <a:r>
              <a:rPr lang="en-US" sz="1800" dirty="0"/>
              <a:t>The proposed 15.6ma MAC supports level 3 on a best-effort basis using some optional features.</a:t>
            </a:r>
          </a:p>
        </p:txBody>
      </p:sp>
    </p:spTree>
    <p:extLst>
      <p:ext uri="{BB962C8B-B14F-4D97-AF65-F5344CB8AC3E}">
        <p14:creationId xmlns:p14="http://schemas.microsoft.com/office/powerpoint/2010/main" val="18682196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sz="2800" dirty="0"/>
              <a:t>Definition of Coexistence Environment Levels (cont.)</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May 2023</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8</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r>
              <a:rPr lang="en-US" sz="1800" dirty="0"/>
              <a:t>Level 4-6 (BANs Plus Other UWB Systems)</a:t>
            </a:r>
          </a:p>
          <a:p>
            <a:pPr lvl="1"/>
            <a:r>
              <a:rPr lang="en-US" sz="1800" dirty="0"/>
              <a:t>In these levels, several BANs are operating alongside multiple non-BAN Ultra-Wideband (UWB) systems. </a:t>
            </a:r>
          </a:p>
          <a:p>
            <a:pPr lvl="1"/>
            <a:r>
              <a:rPr lang="en-US" sz="1800" dirty="0"/>
              <a:t>These UWB systems may follow other standards such as 15.4 or ETSI </a:t>
            </a:r>
            <a:r>
              <a:rPr lang="en-US" sz="1800" dirty="0" err="1"/>
              <a:t>SmartBAN</a:t>
            </a:r>
            <a:r>
              <a:rPr lang="en-US" sz="1800" dirty="0"/>
              <a:t>.</a:t>
            </a:r>
          </a:p>
          <a:p>
            <a:pPr lvl="1"/>
            <a:r>
              <a:rPr lang="en-US" sz="1800" dirty="0"/>
              <a:t>Although they follow known communication schemes, a BAN might not fully decode their frames due to hardware limitation.</a:t>
            </a:r>
          </a:p>
          <a:p>
            <a:pPr lvl="1"/>
            <a:r>
              <a:rPr lang="en-US" sz="1800" dirty="0"/>
              <a:t>However, note that 15.6ma devices may be able to decode 15.4ab frames.</a:t>
            </a:r>
          </a:p>
          <a:p>
            <a:pPr lvl="1"/>
            <a:r>
              <a:rPr lang="en-US" sz="1800" dirty="0"/>
              <a:t>All coexisting BANs should meet the required dependability.</a:t>
            </a:r>
          </a:p>
          <a:p>
            <a:pPr lvl="1"/>
            <a:r>
              <a:rPr lang="en-US" sz="1800" dirty="0"/>
              <a:t>The proposed 15.6ma MAC supports level 4-6 with the help of optional features.</a:t>
            </a:r>
          </a:p>
        </p:txBody>
      </p:sp>
    </p:spTree>
    <p:extLst>
      <p:ext uri="{BB962C8B-B14F-4D97-AF65-F5344CB8AC3E}">
        <p14:creationId xmlns:p14="http://schemas.microsoft.com/office/powerpoint/2010/main" val="34309066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dirty="0"/>
              <a:t>Supporting higher coexistence levels</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May 2023</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9</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r>
              <a:rPr lang="en-US" sz="1800" dirty="0"/>
              <a:t>Allocate time slots (or periods) for each BAN to prevents collisions.</a:t>
            </a:r>
          </a:p>
          <a:p>
            <a:pPr lvl="1"/>
            <a:r>
              <a:rPr lang="en-US" sz="1800" dirty="0"/>
              <a:t>This requires coordination between networks and increase system complexity.</a:t>
            </a:r>
          </a:p>
          <a:p>
            <a:endParaRPr lang="en-US" sz="1800" dirty="0"/>
          </a:p>
        </p:txBody>
      </p:sp>
      <p:grpSp>
        <p:nvGrpSpPr>
          <p:cNvPr id="7" name="Group 6">
            <a:extLst>
              <a:ext uri="{FF2B5EF4-FFF2-40B4-BE49-F238E27FC236}">
                <a16:creationId xmlns:a16="http://schemas.microsoft.com/office/drawing/2014/main" id="{4BFBF7AD-0170-D6D8-447D-4DFA7FE30D4E}"/>
              </a:ext>
            </a:extLst>
          </p:cNvPr>
          <p:cNvGrpSpPr/>
          <p:nvPr/>
        </p:nvGrpSpPr>
        <p:grpSpPr>
          <a:xfrm>
            <a:off x="2370497" y="3429000"/>
            <a:ext cx="4403006" cy="2871984"/>
            <a:chOff x="4494094" y="3420318"/>
            <a:chExt cx="3638609" cy="2373386"/>
          </a:xfrm>
        </p:grpSpPr>
        <p:grpSp>
          <p:nvGrpSpPr>
            <p:cNvPr id="8" name="Group 7">
              <a:extLst>
                <a:ext uri="{FF2B5EF4-FFF2-40B4-BE49-F238E27FC236}">
                  <a16:creationId xmlns:a16="http://schemas.microsoft.com/office/drawing/2014/main" id="{AFE38909-5644-7ECC-8863-7D53388952C7}"/>
                </a:ext>
              </a:extLst>
            </p:cNvPr>
            <p:cNvGrpSpPr/>
            <p:nvPr/>
          </p:nvGrpSpPr>
          <p:grpSpPr>
            <a:xfrm>
              <a:off x="4494094" y="3420318"/>
              <a:ext cx="3638609" cy="2373386"/>
              <a:chOff x="4494094" y="3420318"/>
              <a:chExt cx="3638609" cy="2373386"/>
            </a:xfrm>
          </p:grpSpPr>
          <p:pic>
            <p:nvPicPr>
              <p:cNvPr id="28" name="図 27">
                <a:extLst>
                  <a:ext uri="{FF2B5EF4-FFF2-40B4-BE49-F238E27FC236}">
                    <a16:creationId xmlns:a16="http://schemas.microsoft.com/office/drawing/2014/main" id="{E1F2A01B-FE1D-FAE6-009D-8215640528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94094" y="3420318"/>
                <a:ext cx="3638609" cy="2373386"/>
              </a:xfrm>
              <a:prstGeom prst="rect">
                <a:avLst/>
              </a:prstGeom>
            </p:spPr>
          </p:pic>
          <p:sp>
            <p:nvSpPr>
              <p:cNvPr id="29" name="テキスト ボックス 37">
                <a:extLst>
                  <a:ext uri="{FF2B5EF4-FFF2-40B4-BE49-F238E27FC236}">
                    <a16:creationId xmlns:a16="http://schemas.microsoft.com/office/drawing/2014/main" id="{80050D3F-D66D-4C9C-6F4F-F1474FC78EFD}"/>
                  </a:ext>
                </a:extLst>
              </p:cNvPr>
              <p:cNvSpPr txBox="1"/>
              <p:nvPr/>
            </p:nvSpPr>
            <p:spPr>
              <a:xfrm>
                <a:off x="4596325" y="4012784"/>
                <a:ext cx="310406" cy="206210"/>
              </a:xfrm>
              <a:prstGeom prst="rect">
                <a:avLst/>
              </a:prstGeom>
              <a:ln w="19050">
                <a:solidFill>
                  <a:schemeClr val="accent2"/>
                </a:solidFill>
              </a:ln>
            </p:spPr>
            <p:style>
              <a:lnRef idx="2">
                <a:schemeClr val="accent2"/>
              </a:lnRef>
              <a:fillRef idx="1">
                <a:schemeClr val="lt1"/>
              </a:fillRef>
              <a:effectRef idx="0">
                <a:schemeClr val="accent2"/>
              </a:effectRef>
              <a:fontRef idx="minor">
                <a:schemeClr val="dk1"/>
              </a:fontRef>
            </p:style>
            <p:txBody>
              <a:bodyPr wrap="none" lIns="64008" tIns="18288" rIns="64008" bIns="18288" rtlCol="0">
                <a:spAutoFit/>
              </a:bodyPr>
              <a:lstStyle/>
              <a:p>
                <a:pPr algn="ctr"/>
                <a:r>
                  <a:rPr kumimoji="1" lang="en-US" altLang="ja-JP" sz="1100" dirty="0"/>
                  <a:t>C1</a:t>
                </a:r>
                <a:endParaRPr kumimoji="1" lang="ja-JP" altLang="en-US" sz="1100" dirty="0"/>
              </a:p>
            </p:txBody>
          </p:sp>
          <p:sp>
            <p:nvSpPr>
              <p:cNvPr id="30" name="テキスト ボックス 37">
                <a:extLst>
                  <a:ext uri="{FF2B5EF4-FFF2-40B4-BE49-F238E27FC236}">
                    <a16:creationId xmlns:a16="http://schemas.microsoft.com/office/drawing/2014/main" id="{E0A10FAD-8C5D-91B1-A3A5-2CC15C1EBF2E}"/>
                  </a:ext>
                </a:extLst>
              </p:cNvPr>
              <p:cNvSpPr txBox="1"/>
              <p:nvPr/>
            </p:nvSpPr>
            <p:spPr>
              <a:xfrm>
                <a:off x="4596325" y="4990868"/>
                <a:ext cx="310406" cy="206210"/>
              </a:xfrm>
              <a:prstGeom prst="rect">
                <a:avLst/>
              </a:prstGeom>
              <a:solidFill>
                <a:schemeClr val="bg1"/>
              </a:solidFill>
              <a:ln w="19050">
                <a:solidFill>
                  <a:srgbClr val="FFC000"/>
                </a:solidFill>
              </a:ln>
            </p:spPr>
            <p:txBody>
              <a:bodyPr wrap="none" lIns="64008" tIns="18288" rIns="64008" bIns="18288" rtlCol="0">
                <a:spAutoFit/>
              </a:bodyPr>
              <a:lstStyle/>
              <a:p>
                <a:pPr algn="ctr"/>
                <a:r>
                  <a:rPr kumimoji="1" lang="en-US" altLang="ja-JP" sz="1100" dirty="0"/>
                  <a:t>C2</a:t>
                </a:r>
                <a:endParaRPr kumimoji="1" lang="ja-JP" altLang="en-US" sz="1100" dirty="0"/>
              </a:p>
            </p:txBody>
          </p:sp>
          <p:sp>
            <p:nvSpPr>
              <p:cNvPr id="31" name="テキスト ボックス 37">
                <a:extLst>
                  <a:ext uri="{FF2B5EF4-FFF2-40B4-BE49-F238E27FC236}">
                    <a16:creationId xmlns:a16="http://schemas.microsoft.com/office/drawing/2014/main" id="{ED153030-7BF7-F26F-6679-6FA1DE2E886C}"/>
                  </a:ext>
                </a:extLst>
              </p:cNvPr>
              <p:cNvSpPr txBox="1"/>
              <p:nvPr/>
            </p:nvSpPr>
            <p:spPr>
              <a:xfrm>
                <a:off x="5384335" y="3644551"/>
                <a:ext cx="1274388" cy="172355"/>
              </a:xfrm>
              <a:prstGeom prst="rect">
                <a:avLst/>
              </a:prstGeom>
              <a:solidFill>
                <a:schemeClr val="bg1"/>
              </a:solidFill>
              <a:ln>
                <a:noFill/>
              </a:ln>
            </p:spPr>
            <p:txBody>
              <a:bodyPr wrap="none" lIns="0" tIns="9144" rIns="0" bIns="9144" rtlCol="0">
                <a:spAutoFit/>
              </a:bodyPr>
              <a:lstStyle/>
              <a:p>
                <a:pPr algn="ctr"/>
                <a:r>
                  <a:rPr kumimoji="1" lang="en-US" altLang="ja-JP" sz="1000" dirty="0"/>
                  <a:t>Not overlapping nodes</a:t>
                </a:r>
                <a:endParaRPr kumimoji="1" lang="ja-JP" altLang="en-US" sz="1000" dirty="0"/>
              </a:p>
            </p:txBody>
          </p:sp>
          <p:sp>
            <p:nvSpPr>
              <p:cNvPr id="32" name="テキスト ボックス 37">
                <a:extLst>
                  <a:ext uri="{FF2B5EF4-FFF2-40B4-BE49-F238E27FC236}">
                    <a16:creationId xmlns:a16="http://schemas.microsoft.com/office/drawing/2014/main" id="{B543D3E1-3A03-628E-21A0-8ADB6EF8A5AA}"/>
                  </a:ext>
                </a:extLst>
              </p:cNvPr>
              <p:cNvSpPr txBox="1"/>
              <p:nvPr/>
            </p:nvSpPr>
            <p:spPr>
              <a:xfrm>
                <a:off x="6782630" y="3644551"/>
                <a:ext cx="1069203" cy="172355"/>
              </a:xfrm>
              <a:prstGeom prst="rect">
                <a:avLst/>
              </a:prstGeom>
              <a:solidFill>
                <a:schemeClr val="bg1"/>
              </a:solidFill>
              <a:ln>
                <a:noFill/>
              </a:ln>
            </p:spPr>
            <p:txBody>
              <a:bodyPr wrap="none" lIns="0" tIns="9144" rIns="0" bIns="9144" rtlCol="0">
                <a:spAutoFit/>
              </a:bodyPr>
              <a:lstStyle/>
              <a:p>
                <a:pPr algn="ctr"/>
                <a:r>
                  <a:rPr kumimoji="1" lang="en-US" altLang="ja-JP" sz="1000" dirty="0"/>
                  <a:t>Overlapping nodes</a:t>
                </a:r>
                <a:endParaRPr kumimoji="1" lang="ja-JP" altLang="en-US" sz="1000" dirty="0"/>
              </a:p>
            </p:txBody>
          </p:sp>
          <p:sp>
            <p:nvSpPr>
              <p:cNvPr id="33" name="Rectangle 32">
                <a:extLst>
                  <a:ext uri="{FF2B5EF4-FFF2-40B4-BE49-F238E27FC236}">
                    <a16:creationId xmlns:a16="http://schemas.microsoft.com/office/drawing/2014/main" id="{78A9D2AF-F54C-D764-A9AB-82EC169B3152}"/>
                  </a:ext>
                </a:extLst>
              </p:cNvPr>
              <p:cNvSpPr/>
              <p:nvPr/>
            </p:nvSpPr>
            <p:spPr bwMode="auto">
              <a:xfrm>
                <a:off x="5395760" y="4316945"/>
                <a:ext cx="1285404" cy="580029"/>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4" name="Rectangle 33">
                <a:extLst>
                  <a:ext uri="{FF2B5EF4-FFF2-40B4-BE49-F238E27FC236}">
                    <a16:creationId xmlns:a16="http://schemas.microsoft.com/office/drawing/2014/main" id="{9F370978-4B3C-C000-30D8-254CFB8DB275}"/>
                  </a:ext>
                </a:extLst>
              </p:cNvPr>
              <p:cNvSpPr/>
              <p:nvPr/>
            </p:nvSpPr>
            <p:spPr bwMode="auto">
              <a:xfrm>
                <a:off x="6729327" y="4316945"/>
                <a:ext cx="1144948" cy="580029"/>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5" name="Rectangle 34">
                <a:extLst>
                  <a:ext uri="{FF2B5EF4-FFF2-40B4-BE49-F238E27FC236}">
                    <a16:creationId xmlns:a16="http://schemas.microsoft.com/office/drawing/2014/main" id="{6996A680-F1AF-ACA9-6957-45C0777BF703}"/>
                  </a:ext>
                </a:extLst>
              </p:cNvPr>
              <p:cNvSpPr/>
              <p:nvPr/>
            </p:nvSpPr>
            <p:spPr bwMode="auto">
              <a:xfrm>
                <a:off x="5378826" y="5533202"/>
                <a:ext cx="2305656" cy="260399"/>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grpSp>
        <p:grpSp>
          <p:nvGrpSpPr>
            <p:cNvPr id="9" name="Group 8">
              <a:extLst>
                <a:ext uri="{FF2B5EF4-FFF2-40B4-BE49-F238E27FC236}">
                  <a16:creationId xmlns:a16="http://schemas.microsoft.com/office/drawing/2014/main" id="{ACD4EC90-2DD4-1006-9D0C-A12812E1DA40}"/>
                </a:ext>
              </a:extLst>
            </p:cNvPr>
            <p:cNvGrpSpPr/>
            <p:nvPr/>
          </p:nvGrpSpPr>
          <p:grpSpPr>
            <a:xfrm>
              <a:off x="5418163" y="3917033"/>
              <a:ext cx="2421992" cy="1311703"/>
              <a:chOff x="5417201" y="3927520"/>
              <a:chExt cx="2421992" cy="1311703"/>
            </a:xfrm>
          </p:grpSpPr>
          <p:sp>
            <p:nvSpPr>
              <p:cNvPr id="10" name="Oval 9">
                <a:extLst>
                  <a:ext uri="{FF2B5EF4-FFF2-40B4-BE49-F238E27FC236}">
                    <a16:creationId xmlns:a16="http://schemas.microsoft.com/office/drawing/2014/main" id="{C405B10B-31B8-5406-BCE8-956DB761ADFE}"/>
                  </a:ext>
                </a:extLst>
              </p:cNvPr>
              <p:cNvSpPr/>
              <p:nvPr/>
            </p:nvSpPr>
            <p:spPr bwMode="auto">
              <a:xfrm>
                <a:off x="6771476" y="3927520"/>
                <a:ext cx="270933" cy="270933"/>
              </a:xfrm>
              <a:prstGeom prst="ellipse">
                <a:avLst/>
              </a:prstGeom>
              <a:noFill/>
              <a:ln w="19050" cap="flat" cmpd="sng" algn="ctr">
                <a:solidFill>
                  <a:schemeClr val="accent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1" name="Oval 10">
                <a:extLst>
                  <a:ext uri="{FF2B5EF4-FFF2-40B4-BE49-F238E27FC236}">
                    <a16:creationId xmlns:a16="http://schemas.microsoft.com/office/drawing/2014/main" id="{2980C265-6C0A-672C-F2B3-FD80D1370FA4}"/>
                  </a:ext>
                </a:extLst>
              </p:cNvPr>
              <p:cNvSpPr/>
              <p:nvPr/>
            </p:nvSpPr>
            <p:spPr bwMode="auto">
              <a:xfrm>
                <a:off x="7568260" y="3927520"/>
                <a:ext cx="270933" cy="270933"/>
              </a:xfrm>
              <a:prstGeom prst="ellipse">
                <a:avLst/>
              </a:prstGeom>
              <a:noFill/>
              <a:ln w="19050" cap="flat" cmpd="sng" algn="ctr">
                <a:solidFill>
                  <a:schemeClr val="accent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2" name="Oval 11">
                <a:extLst>
                  <a:ext uri="{FF2B5EF4-FFF2-40B4-BE49-F238E27FC236}">
                    <a16:creationId xmlns:a16="http://schemas.microsoft.com/office/drawing/2014/main" id="{9CDD2323-B0F7-ECCE-B70C-2CE633B00700}"/>
                  </a:ext>
                </a:extLst>
              </p:cNvPr>
              <p:cNvSpPr/>
              <p:nvPr/>
            </p:nvSpPr>
            <p:spPr bwMode="auto">
              <a:xfrm>
                <a:off x="6335675" y="3927520"/>
                <a:ext cx="270933" cy="270933"/>
              </a:xfrm>
              <a:prstGeom prst="ellipse">
                <a:avLst/>
              </a:prstGeom>
              <a:noFill/>
              <a:ln w="19050" cap="flat" cmpd="sng" algn="ctr">
                <a:solidFill>
                  <a:schemeClr val="accent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3" name="Oval 12">
                <a:extLst>
                  <a:ext uri="{FF2B5EF4-FFF2-40B4-BE49-F238E27FC236}">
                    <a16:creationId xmlns:a16="http://schemas.microsoft.com/office/drawing/2014/main" id="{352B479C-9B1B-794F-CA8D-8C69D61074CB}"/>
                  </a:ext>
                </a:extLst>
              </p:cNvPr>
              <p:cNvSpPr/>
              <p:nvPr/>
            </p:nvSpPr>
            <p:spPr bwMode="auto">
              <a:xfrm>
                <a:off x="5886061" y="3927520"/>
                <a:ext cx="270933" cy="270933"/>
              </a:xfrm>
              <a:prstGeom prst="ellipse">
                <a:avLst/>
              </a:prstGeom>
              <a:noFill/>
              <a:ln w="19050" cap="flat" cmpd="sng" algn="ctr">
                <a:solidFill>
                  <a:schemeClr val="accent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4" name="Oval 13">
                <a:extLst>
                  <a:ext uri="{FF2B5EF4-FFF2-40B4-BE49-F238E27FC236}">
                    <a16:creationId xmlns:a16="http://schemas.microsoft.com/office/drawing/2014/main" id="{825E48CE-23F8-0C01-1BF3-98D06A585D4B}"/>
                  </a:ext>
                </a:extLst>
              </p:cNvPr>
              <p:cNvSpPr/>
              <p:nvPr/>
            </p:nvSpPr>
            <p:spPr bwMode="auto">
              <a:xfrm>
                <a:off x="5417201" y="3927520"/>
                <a:ext cx="270933" cy="270933"/>
              </a:xfrm>
              <a:prstGeom prst="ellipse">
                <a:avLst/>
              </a:prstGeom>
              <a:noFill/>
              <a:ln w="19050" cap="flat" cmpd="sng" algn="ctr">
                <a:solidFill>
                  <a:schemeClr val="accent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5" name="Oval 14">
                <a:extLst>
                  <a:ext uri="{FF2B5EF4-FFF2-40B4-BE49-F238E27FC236}">
                    <a16:creationId xmlns:a16="http://schemas.microsoft.com/office/drawing/2014/main" id="{B5034F87-FA1B-F5A0-024B-B6E5D9716CBC}"/>
                  </a:ext>
                </a:extLst>
              </p:cNvPr>
              <p:cNvSpPr/>
              <p:nvPr/>
            </p:nvSpPr>
            <p:spPr bwMode="auto">
              <a:xfrm>
                <a:off x="7215657" y="4968290"/>
                <a:ext cx="270933" cy="270933"/>
              </a:xfrm>
              <a:prstGeom prst="ellipse">
                <a:avLst/>
              </a:prstGeom>
              <a:noFill/>
              <a:ln w="19050" cap="flat" cmpd="sng" algn="ctr">
                <a:solidFill>
                  <a:srgbClr val="FFC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6" name="Oval 15">
                <a:extLst>
                  <a:ext uri="{FF2B5EF4-FFF2-40B4-BE49-F238E27FC236}">
                    <a16:creationId xmlns:a16="http://schemas.microsoft.com/office/drawing/2014/main" id="{ABA31AC7-610B-934D-67BA-465C3A486518}"/>
                  </a:ext>
                </a:extLst>
              </p:cNvPr>
              <p:cNvSpPr/>
              <p:nvPr/>
            </p:nvSpPr>
            <p:spPr bwMode="auto">
              <a:xfrm>
                <a:off x="6356775" y="4968290"/>
                <a:ext cx="270933" cy="270933"/>
              </a:xfrm>
              <a:prstGeom prst="ellipse">
                <a:avLst/>
              </a:prstGeom>
              <a:noFill/>
              <a:ln w="19050" cap="flat" cmpd="sng" algn="ctr">
                <a:solidFill>
                  <a:srgbClr val="FFC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7" name="Oval 16">
                <a:extLst>
                  <a:ext uri="{FF2B5EF4-FFF2-40B4-BE49-F238E27FC236}">
                    <a16:creationId xmlns:a16="http://schemas.microsoft.com/office/drawing/2014/main" id="{E8DDAF8F-8E23-D041-678C-A381221C87EF}"/>
                  </a:ext>
                </a:extLst>
              </p:cNvPr>
              <p:cNvSpPr/>
              <p:nvPr/>
            </p:nvSpPr>
            <p:spPr bwMode="auto">
              <a:xfrm>
                <a:off x="5907161" y="4968290"/>
                <a:ext cx="270933" cy="270933"/>
              </a:xfrm>
              <a:prstGeom prst="ellipse">
                <a:avLst/>
              </a:prstGeom>
              <a:noFill/>
              <a:ln w="19050" cap="flat" cmpd="sng" algn="ctr">
                <a:solidFill>
                  <a:srgbClr val="FFC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8" name="Oval 17">
                <a:extLst>
                  <a:ext uri="{FF2B5EF4-FFF2-40B4-BE49-F238E27FC236}">
                    <a16:creationId xmlns:a16="http://schemas.microsoft.com/office/drawing/2014/main" id="{75330B12-4136-0D6A-FBED-60313AAA9447}"/>
                  </a:ext>
                </a:extLst>
              </p:cNvPr>
              <p:cNvSpPr/>
              <p:nvPr/>
            </p:nvSpPr>
            <p:spPr bwMode="auto">
              <a:xfrm>
                <a:off x="5438301" y="4968290"/>
                <a:ext cx="270933" cy="270933"/>
              </a:xfrm>
              <a:prstGeom prst="ellipse">
                <a:avLst/>
              </a:prstGeom>
              <a:noFill/>
              <a:ln w="19050" cap="flat" cmpd="sng" algn="ctr">
                <a:solidFill>
                  <a:srgbClr val="FFC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9" name="Lightning Bolt 18">
                <a:extLst>
                  <a:ext uri="{FF2B5EF4-FFF2-40B4-BE49-F238E27FC236}">
                    <a16:creationId xmlns:a16="http://schemas.microsoft.com/office/drawing/2014/main" id="{11814466-4A28-0631-C96C-62B47B4AE634}"/>
                  </a:ext>
                </a:extLst>
              </p:cNvPr>
              <p:cNvSpPr/>
              <p:nvPr/>
            </p:nvSpPr>
            <p:spPr bwMode="auto">
              <a:xfrm rot="12833066">
                <a:off x="5486740" y="4293703"/>
                <a:ext cx="181262" cy="203133"/>
              </a:xfrm>
              <a:prstGeom prst="lightningBolt">
                <a:avLst/>
              </a:prstGeom>
              <a:solidFill>
                <a:schemeClr val="accent2"/>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0" name="Lightning Bolt 19">
                <a:extLst>
                  <a:ext uri="{FF2B5EF4-FFF2-40B4-BE49-F238E27FC236}">
                    <a16:creationId xmlns:a16="http://schemas.microsoft.com/office/drawing/2014/main" id="{3FD7EAF7-4ED7-D1CE-959F-CEE238CA4987}"/>
                  </a:ext>
                </a:extLst>
              </p:cNvPr>
              <p:cNvSpPr/>
              <p:nvPr/>
            </p:nvSpPr>
            <p:spPr bwMode="auto">
              <a:xfrm rot="12833066">
                <a:off x="5955600" y="4293703"/>
                <a:ext cx="181262" cy="203133"/>
              </a:xfrm>
              <a:prstGeom prst="lightningBolt">
                <a:avLst/>
              </a:prstGeom>
              <a:solidFill>
                <a:schemeClr val="accent2"/>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1" name="Lightning Bolt 20">
                <a:extLst>
                  <a:ext uri="{FF2B5EF4-FFF2-40B4-BE49-F238E27FC236}">
                    <a16:creationId xmlns:a16="http://schemas.microsoft.com/office/drawing/2014/main" id="{360EF30E-C954-0551-93EE-CED677B4C2FD}"/>
                  </a:ext>
                </a:extLst>
              </p:cNvPr>
              <p:cNvSpPr/>
              <p:nvPr/>
            </p:nvSpPr>
            <p:spPr bwMode="auto">
              <a:xfrm rot="12833066">
                <a:off x="6398008" y="4293703"/>
                <a:ext cx="181262" cy="203133"/>
              </a:xfrm>
              <a:prstGeom prst="lightningBolt">
                <a:avLst/>
              </a:prstGeom>
              <a:solidFill>
                <a:schemeClr val="accent2"/>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2" name="Lightning Bolt 21">
                <a:extLst>
                  <a:ext uri="{FF2B5EF4-FFF2-40B4-BE49-F238E27FC236}">
                    <a16:creationId xmlns:a16="http://schemas.microsoft.com/office/drawing/2014/main" id="{8B1BFF07-A988-1468-92FE-B10A8E32A14E}"/>
                  </a:ext>
                </a:extLst>
              </p:cNvPr>
              <p:cNvSpPr/>
              <p:nvPr/>
            </p:nvSpPr>
            <p:spPr bwMode="auto">
              <a:xfrm rot="1603598">
                <a:off x="5481503" y="4725435"/>
                <a:ext cx="181262" cy="203133"/>
              </a:xfrm>
              <a:prstGeom prst="lightningBolt">
                <a:avLst/>
              </a:prstGeom>
              <a:solidFill>
                <a:srgbClr val="FFC000"/>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3" name="Lightning Bolt 22">
                <a:extLst>
                  <a:ext uri="{FF2B5EF4-FFF2-40B4-BE49-F238E27FC236}">
                    <a16:creationId xmlns:a16="http://schemas.microsoft.com/office/drawing/2014/main" id="{9744F4A8-5D2D-665D-59C8-6E4EA2F3B788}"/>
                  </a:ext>
                </a:extLst>
              </p:cNvPr>
              <p:cNvSpPr/>
              <p:nvPr/>
            </p:nvSpPr>
            <p:spPr bwMode="auto">
              <a:xfrm rot="1603598">
                <a:off x="5953311" y="4725435"/>
                <a:ext cx="181262" cy="203133"/>
              </a:xfrm>
              <a:prstGeom prst="lightningBolt">
                <a:avLst/>
              </a:prstGeom>
              <a:solidFill>
                <a:srgbClr val="FFC000"/>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4" name="Lightning Bolt 23">
                <a:extLst>
                  <a:ext uri="{FF2B5EF4-FFF2-40B4-BE49-F238E27FC236}">
                    <a16:creationId xmlns:a16="http://schemas.microsoft.com/office/drawing/2014/main" id="{1585C85A-D772-8001-88D3-55DA67FF6F3B}"/>
                  </a:ext>
                </a:extLst>
              </p:cNvPr>
              <p:cNvSpPr/>
              <p:nvPr/>
            </p:nvSpPr>
            <p:spPr bwMode="auto">
              <a:xfrm rot="1603598">
                <a:off x="6389272" y="4725435"/>
                <a:ext cx="181262" cy="203133"/>
              </a:xfrm>
              <a:prstGeom prst="lightningBolt">
                <a:avLst/>
              </a:prstGeom>
              <a:solidFill>
                <a:srgbClr val="FFC000"/>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5" name="Lightning Bolt 24">
                <a:extLst>
                  <a:ext uri="{FF2B5EF4-FFF2-40B4-BE49-F238E27FC236}">
                    <a16:creationId xmlns:a16="http://schemas.microsoft.com/office/drawing/2014/main" id="{F1B35D8F-5E79-0048-FC2D-441891B97CF6}"/>
                  </a:ext>
                </a:extLst>
              </p:cNvPr>
              <p:cNvSpPr/>
              <p:nvPr/>
            </p:nvSpPr>
            <p:spPr bwMode="auto">
              <a:xfrm rot="11977033">
                <a:off x="6812937" y="4309699"/>
                <a:ext cx="211564" cy="431502"/>
              </a:xfrm>
              <a:prstGeom prst="lightningBolt">
                <a:avLst/>
              </a:prstGeom>
              <a:solidFill>
                <a:schemeClr val="accent2"/>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6" name="Lightning Bolt 25">
                <a:extLst>
                  <a:ext uri="{FF2B5EF4-FFF2-40B4-BE49-F238E27FC236}">
                    <a16:creationId xmlns:a16="http://schemas.microsoft.com/office/drawing/2014/main" id="{86F32379-84D5-D211-2F63-5B37FB47B26C}"/>
                  </a:ext>
                </a:extLst>
              </p:cNvPr>
              <p:cNvSpPr/>
              <p:nvPr/>
            </p:nvSpPr>
            <p:spPr bwMode="auto">
              <a:xfrm rot="11977033">
                <a:off x="7617673" y="4304953"/>
                <a:ext cx="211564" cy="431502"/>
              </a:xfrm>
              <a:prstGeom prst="lightningBolt">
                <a:avLst/>
              </a:prstGeom>
              <a:solidFill>
                <a:schemeClr val="accent2"/>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7" name="Lightning Bolt 26">
                <a:extLst>
                  <a:ext uri="{FF2B5EF4-FFF2-40B4-BE49-F238E27FC236}">
                    <a16:creationId xmlns:a16="http://schemas.microsoft.com/office/drawing/2014/main" id="{5A65E9B8-7B84-BCCD-755E-8036110F8A1A}"/>
                  </a:ext>
                </a:extLst>
              </p:cNvPr>
              <p:cNvSpPr/>
              <p:nvPr/>
            </p:nvSpPr>
            <p:spPr bwMode="auto">
              <a:xfrm rot="988097">
                <a:off x="7218203" y="4502886"/>
                <a:ext cx="211564" cy="431502"/>
              </a:xfrm>
              <a:prstGeom prst="lightningBolt">
                <a:avLst/>
              </a:prstGeom>
              <a:solidFill>
                <a:srgbClr val="FFC000"/>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grpSp>
      </p:grpSp>
    </p:spTree>
    <p:extLst>
      <p:ext uri="{BB962C8B-B14F-4D97-AF65-F5344CB8AC3E}">
        <p14:creationId xmlns:p14="http://schemas.microsoft.com/office/powerpoint/2010/main" val="1291469870"/>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TN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6083</TotalTime>
  <Words>1586</Words>
  <Application>Microsoft Office PowerPoint</Application>
  <PresentationFormat>On-screen Show (4:3)</PresentationFormat>
  <Paragraphs>246</Paragraphs>
  <Slides>14</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Times New Roman</vt:lpstr>
      <vt:lpstr>Default Design</vt:lpstr>
      <vt:lpstr>PowerPoint Presentation</vt:lpstr>
      <vt:lpstr>MAC Proposal of TG15.6ma (Revision of IEEE802.15.6-2012)   Definition of Coexistence Levels and How to Support Higher Levels  May 15th, 2022  Minsoo Kim, Takumi Kobayashi, Marco Hernandez, and Ryuji Kohno Yokohama National University(YNU), YRP International Alliance Institute(YRP-IAI)</vt:lpstr>
      <vt:lpstr>Introduction</vt:lpstr>
      <vt:lpstr>Definition of Coexistence Environment Levels</vt:lpstr>
      <vt:lpstr>Definition of Coexistence Environment Levels (cont.)</vt:lpstr>
      <vt:lpstr>Definition of Coexistence Environment Levels (cont.)</vt:lpstr>
      <vt:lpstr>Definition of Coexistence Environment Levels (cont.)</vt:lpstr>
      <vt:lpstr>Definition of Coexistence Environment Levels (cont.)</vt:lpstr>
      <vt:lpstr>Supporting higher coexistence levels</vt:lpstr>
      <vt:lpstr>Supporting higher coexistence levels (cont.)</vt:lpstr>
      <vt:lpstr>Balancing dependability and cost</vt:lpstr>
      <vt:lpstr>Summary</vt:lpstr>
      <vt:lpstr>References</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Marco Hernandez</dc:creator>
  <cp:lastModifiedBy>Origuchi-Kim Minsoo</cp:lastModifiedBy>
  <cp:revision>211</cp:revision>
  <dcterms:modified xsi:type="dcterms:W3CDTF">2023-05-15T15:40:00Z</dcterms:modified>
</cp:coreProperties>
</file>