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6"/>
  </p:notesMasterIdLst>
  <p:sldIdLst>
    <p:sldId id="272" r:id="rId2"/>
    <p:sldId id="258" r:id="rId3"/>
    <p:sldId id="273" r:id="rId4"/>
    <p:sldId id="308" r:id="rId5"/>
    <p:sldId id="297" r:id="rId6"/>
    <p:sldId id="298" r:id="rId7"/>
    <p:sldId id="299" r:id="rId8"/>
    <p:sldId id="300" r:id="rId9"/>
    <p:sldId id="303" r:id="rId10"/>
    <p:sldId id="301" r:id="rId11"/>
    <p:sldId id="304" r:id="rId12"/>
    <p:sldId id="302" r:id="rId13"/>
    <p:sldId id="305" r:id="rId14"/>
    <p:sldId id="307" r:id="rId15"/>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26" autoAdjust="0"/>
    <p:restoredTop sz="95268" autoAdjust="0"/>
  </p:normalViewPr>
  <p:slideViewPr>
    <p:cSldViewPr snapToGrid="0">
      <p:cViewPr varScale="1">
        <p:scale>
          <a:sx n="79" d="100"/>
          <a:sy n="79" d="100"/>
        </p:scale>
        <p:origin x="108" y="8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A02A-616C-4E17-8A93-3825B53DE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A5485-2567-4A3C-AED1-61D1D6FF72FC}"/>
              </a:ext>
            </a:extLst>
          </p:cNvPr>
          <p:cNvSpPr>
            <a:spLocks noGrp="1"/>
          </p:cNvSpPr>
          <p:nvPr>
            <p:ph type="dt" idx="10"/>
          </p:nvPr>
        </p:nvSpPr>
        <p:spPr/>
        <p:txBody>
          <a:bodyPr/>
          <a:lstStyle/>
          <a:p>
            <a:r>
              <a:rPr lang="en-US" altLang="ja-JP" dirty="0"/>
              <a:t>November 2022</a:t>
            </a:r>
            <a:endParaRPr lang="en-US" dirty="0"/>
          </a:p>
        </p:txBody>
      </p:sp>
      <p:sp>
        <p:nvSpPr>
          <p:cNvPr id="4" name="Footer Placeholder 3">
            <a:extLst>
              <a:ext uri="{FF2B5EF4-FFF2-40B4-BE49-F238E27FC236}">
                <a16:creationId xmlns:a16="http://schemas.microsoft.com/office/drawing/2014/main" id="{7AEEA305-65EE-473A-BF72-82E3EDA22B3A}"/>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76CD15C4-BF0C-464A-A7A9-4C5E644247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7" name="Text Placeholder 6">
            <a:extLst>
              <a:ext uri="{FF2B5EF4-FFF2-40B4-BE49-F238E27FC236}">
                <a16:creationId xmlns:a16="http://schemas.microsoft.com/office/drawing/2014/main" id="{B71F6D75-D907-4825-A915-1687F92F5EB3}"/>
              </a:ext>
            </a:extLst>
          </p:cNvPr>
          <p:cNvSpPr>
            <a:spLocks noGrp="1"/>
          </p:cNvSpPr>
          <p:nvPr>
            <p:ph type="body" sz="quarter" idx="13"/>
          </p:nvPr>
        </p:nvSpPr>
        <p:spPr>
          <a:xfrm>
            <a:off x="685800" y="1844675"/>
            <a:ext cx="7772400" cy="4459872"/>
          </a:xfrm>
        </p:spPr>
        <p:txBody>
          <a:bodyPr/>
          <a:lstStyle>
            <a:lvl1pPr marL="457200" indent="-431800">
              <a:buSzPct val="1000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914400" indent="-406400">
              <a:buSzPct val="100000"/>
              <a:buFont typeface="Arial" panose="020B0604020202020204" pitchFamily="34" charset="0"/>
              <a:buChar char="–"/>
              <a:defRPr sz="2000">
                <a:latin typeface="Times New Roman" panose="02020603050405020304" pitchFamily="18" charset="0"/>
                <a:cs typeface="Times New Roman" panose="02020603050405020304" pitchFamily="18" charset="0"/>
              </a:defRPr>
            </a:lvl2pPr>
            <a:lvl3pPr>
              <a:buSzPct val="100000"/>
              <a:defRPr sz="1800">
                <a:latin typeface="Times New Roman" panose="02020603050405020304" pitchFamily="18" charset="0"/>
                <a:cs typeface="Times New Roman" panose="02020603050405020304" pitchFamily="18" charset="0"/>
              </a:defRPr>
            </a:lvl3pPr>
            <a:lvl4pPr>
              <a:buSzPct val="100000"/>
              <a:defRPr sz="1600">
                <a:latin typeface="Times New Roman" panose="02020603050405020304" pitchFamily="18" charset="0"/>
                <a:cs typeface="Times New Roman" panose="02020603050405020304" pitchFamily="18" charset="0"/>
              </a:defRPr>
            </a:lvl4pPr>
            <a:lvl5pPr>
              <a:buSzPct val="100000"/>
              <a:defRPr sz="16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518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 name="Date Placeholder 1">
            <a:extLst>
              <a:ext uri="{FF2B5EF4-FFF2-40B4-BE49-F238E27FC236}">
                <a16:creationId xmlns:a16="http://schemas.microsoft.com/office/drawing/2014/main" id="{0C19062F-3F87-4D1B-9BEE-E95BD1E31849}"/>
              </a:ext>
            </a:extLst>
          </p:cNvPr>
          <p:cNvSpPr>
            <a:spLocks noGrp="1"/>
          </p:cNvSpPr>
          <p:nvPr>
            <p:ph type="dt" idx="10"/>
          </p:nvPr>
        </p:nvSpPr>
        <p:spPr/>
        <p:txBody>
          <a:bodyPr/>
          <a:lstStyle/>
          <a:p>
            <a:r>
              <a:rPr lang="en-US" altLang="ja-JP" dirty="0"/>
              <a:t>November 2022</a:t>
            </a:r>
            <a:endParaRPr lang="en-US" dirty="0"/>
          </a:p>
        </p:txBody>
      </p:sp>
      <p:sp>
        <p:nvSpPr>
          <p:cNvPr id="3" name="Footer Placeholder 2">
            <a:extLst>
              <a:ext uri="{FF2B5EF4-FFF2-40B4-BE49-F238E27FC236}">
                <a16:creationId xmlns:a16="http://schemas.microsoft.com/office/drawing/2014/main" id="{AE8A25FF-3A67-43CD-94BE-B59BADC2FFB9}"/>
              </a:ext>
            </a:extLst>
          </p:cNvPr>
          <p:cNvSpPr>
            <a:spLocks noGrp="1"/>
          </p:cNvSpPr>
          <p:nvPr>
            <p:ph type="ftr" idx="11"/>
          </p:nvPr>
        </p:nvSpPr>
        <p:spPr/>
        <p:txBody>
          <a:bodyPr/>
          <a:lstStyle/>
          <a:p>
            <a:r>
              <a:rPr lang="en-US"/>
              <a:t>M.Kim, T.Kobayashi, M.Hernandez, R.Kohno(YNU/YRP-IAI)</a:t>
            </a:r>
            <a:endParaRPr lang="en-US" dirty="0"/>
          </a:p>
        </p:txBody>
      </p:sp>
      <p:sp>
        <p:nvSpPr>
          <p:cNvPr id="4" name="Slide Number Placeholder 3">
            <a:extLst>
              <a:ext uri="{FF2B5EF4-FFF2-40B4-BE49-F238E27FC236}">
                <a16:creationId xmlns:a16="http://schemas.microsoft.com/office/drawing/2014/main" id="{CA3FD602-C1A9-4819-A95C-543BE6BFB40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14402828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November 2022</a:t>
            </a:r>
            <a:endParaRPr lang="en-US" dirty="0"/>
          </a:p>
        </p:txBody>
      </p:sp>
      <p:sp>
        <p:nvSpPr>
          <p:cNvPr id="16" name="Google Shape;16;p1"/>
          <p:cNvSpPr txBox="1">
            <a:spLocks noGrp="1"/>
          </p:cNvSpPr>
          <p:nvPr>
            <p:ph type="ftr" idx="11"/>
          </p:nvPr>
        </p:nvSpPr>
        <p:spPr>
          <a:xfrm>
            <a:off x="4996543" y="6475414"/>
            <a:ext cx="3973285" cy="28460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M.Kim, T.Kobayashi, M.Hernandez, R.Kohno(YNU/YRP-IAI)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tx1"/>
                </a:solidFill>
                <a:latin typeface="Times New Roman"/>
                <a:ea typeface="Times New Roman"/>
                <a:cs typeface="Times New Roman"/>
                <a:sym typeface="Times New Roman"/>
              </a:rPr>
              <a:t>Doc: IEEE P802.15-22-0631-02-6a</a:t>
            </a:r>
            <a:endParaRPr sz="1400" b="1" i="0" u="none" strike="noStrike" cap="none" dirty="0">
              <a:solidFill>
                <a:schemeClr val="tx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72" r:id="rId1"/>
    <p:sldLayoutId id="2147483648" r:id="rId2"/>
    <p:sldLayoutId id="2147483673" r:id="rId3"/>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87A863-C1D0-4D5E-8240-63451EDC6585}"/>
              </a:ext>
            </a:extLst>
          </p:cNvPr>
          <p:cNvSpPr>
            <a:spLocks noGrp="1"/>
          </p:cNvSpPr>
          <p:nvPr>
            <p:ph type="dt" idx="10"/>
          </p:nvPr>
        </p:nvSpPr>
        <p:spPr/>
        <p:txBody>
          <a:bodyPr/>
          <a:lstStyle/>
          <a:p>
            <a:r>
              <a:rPr lang="en-US" altLang="ja-JP" dirty="0"/>
              <a:t>March 2023</a:t>
            </a:r>
            <a:endParaRPr lang="en-US" dirty="0"/>
          </a:p>
        </p:txBody>
      </p:sp>
      <p:sp>
        <p:nvSpPr>
          <p:cNvPr id="3" name="Footer Placeholder 2">
            <a:extLst>
              <a:ext uri="{FF2B5EF4-FFF2-40B4-BE49-F238E27FC236}">
                <a16:creationId xmlns:a16="http://schemas.microsoft.com/office/drawing/2014/main" id="{BBD92B07-74CD-430E-8A24-D88DE7D0EC42}"/>
              </a:ext>
            </a:extLst>
          </p:cNvPr>
          <p:cNvSpPr>
            <a:spLocks noGrp="1"/>
          </p:cNvSpPr>
          <p:nvPr>
            <p:ph type="ftr" idx="11"/>
          </p:nvPr>
        </p:nvSpPr>
        <p:spPr/>
        <p:txBody>
          <a:bodyPr/>
          <a:lstStyle/>
          <a:p>
            <a:r>
              <a:rPr lang="en-US"/>
              <a:t>M.Kim, T.Kobayashi, M.Hernandez, R.Kohno(YNU/YRP-IAI)</a:t>
            </a:r>
            <a:endParaRPr lang="en-US" dirty="0"/>
          </a:p>
        </p:txBody>
      </p:sp>
      <p:sp>
        <p:nvSpPr>
          <p:cNvPr id="4" name="Slide Number Placeholder 3">
            <a:extLst>
              <a:ext uri="{FF2B5EF4-FFF2-40B4-BE49-F238E27FC236}">
                <a16:creationId xmlns:a16="http://schemas.microsoft.com/office/drawing/2014/main" id="{ECD30CDC-8047-4662-A3BB-5DE9C7AF14F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a:t>
            </a:fld>
            <a:endParaRPr dirty="0"/>
          </a:p>
        </p:txBody>
      </p:sp>
      <p:sp>
        <p:nvSpPr>
          <p:cNvPr id="5" name="Google Shape;177;p25">
            <a:extLst>
              <a:ext uri="{FF2B5EF4-FFF2-40B4-BE49-F238E27FC236}">
                <a16:creationId xmlns:a16="http://schemas.microsoft.com/office/drawing/2014/main" id="{08CF6D6E-6CB7-4572-B0F1-9A75DE8DED19}"/>
              </a:ext>
            </a:extLst>
          </p:cNvPr>
          <p:cNvSpPr/>
          <p:nvPr/>
        </p:nvSpPr>
        <p:spPr>
          <a:xfrm>
            <a:off x="152400" y="713064"/>
            <a:ext cx="8991600" cy="564579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r>
              <a:rPr lang="en-US" sz="1800" b="1" i="0" u="sng" strike="noStrike" cap="none" dirty="0">
                <a:solidFill>
                  <a:schemeClr val="dk2"/>
                </a:solidFill>
                <a:latin typeface="Times New Roman"/>
                <a:ea typeface="Times New Roman"/>
                <a:cs typeface="Times New Roman"/>
                <a:sym typeface="Times New Roman"/>
              </a:rPr>
              <a:t>Project: IEEE P802.15 Working Group for W</a:t>
            </a:r>
            <a:r>
              <a:rPr lang="en-US" sz="1800" b="1" u="sng" dirty="0">
                <a:solidFill>
                  <a:schemeClr val="dk2"/>
                </a:solidFill>
                <a:latin typeface="Times New Roman"/>
                <a:ea typeface="Times New Roman"/>
                <a:cs typeface="Times New Roman"/>
                <a:sym typeface="Times New Roman"/>
              </a:rPr>
              <a:t>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Definition of Coexistence Levels and How to Support Higher Levels</a:t>
            </a:r>
            <a:endParaRPr dirty="0">
              <a:solidFill>
                <a:schemeClr val="dk2"/>
              </a:solidFill>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a:t>
            </a:r>
            <a:r>
              <a:rPr lang="en-US" sz="1600" b="1" dirty="0">
                <a:solidFill>
                  <a:schemeClr val="dk2"/>
                </a:solidFill>
                <a:latin typeface="Times New Roman"/>
                <a:ea typeface="Times New Roman"/>
                <a:cs typeface="Times New Roman"/>
                <a:sym typeface="Times New Roman"/>
              </a:rPr>
              <a:t> </a:t>
            </a:r>
            <a:r>
              <a:rPr lang="en-US" sz="1600" i="0" u="none" strike="noStrike" cap="none" dirty="0">
                <a:solidFill>
                  <a:schemeClr val="dk2"/>
                </a:solidFill>
                <a:latin typeface="Times New Roman"/>
                <a:ea typeface="Times New Roman"/>
                <a:cs typeface="Times New Roman"/>
                <a:sym typeface="Times New Roman"/>
              </a:rPr>
              <a:t> March </a:t>
            </a:r>
            <a:r>
              <a:rPr lang="en-US" sz="1600" dirty="0">
                <a:solidFill>
                  <a:schemeClr val="dk2"/>
                </a:solidFill>
                <a:latin typeface="Times New Roman"/>
                <a:ea typeface="Times New Roman"/>
                <a:cs typeface="Times New Roman"/>
                <a:sym typeface="Times New Roman"/>
              </a:rPr>
              <a:t>14th</a:t>
            </a:r>
            <a:r>
              <a:rPr lang="en-US" sz="1600" b="0" i="0" u="none" strike="noStrike" cap="none" dirty="0">
                <a:solidFill>
                  <a:schemeClr val="dk2"/>
                </a:solidFill>
                <a:latin typeface="Times New Roman"/>
                <a:ea typeface="Times New Roman"/>
                <a:cs typeface="Times New Roman"/>
                <a:sym typeface="Times New Roman"/>
              </a:rPr>
              <a:t>, 2023</a:t>
            </a:r>
            <a:endParaRPr dirty="0">
              <a:solidFill>
                <a:schemeClr val="dk2"/>
              </a:solidFill>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Minsoo Kim, Takumi Kobayashi, Marco Hernandez, Ryuji Kohno </a:t>
            </a:r>
            <a:r>
              <a:rPr lang="en-US" sz="1600" b="0" i="0" u="none" strike="noStrike" cap="none" dirty="0">
                <a:solidFill>
                  <a:srgbClr val="FF0000"/>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(1)</a:t>
            </a:r>
            <a:r>
              <a:rPr lang="en-US" sz="1600" dirty="0">
                <a:solidFill>
                  <a:schemeClr val="dk1"/>
                </a:solidFill>
                <a:latin typeface="Times New Roman"/>
                <a:ea typeface="Times New Roman"/>
                <a:cs typeface="Times New Roman"/>
                <a:sym typeface="Times New Roman"/>
              </a:rPr>
              <a:t>Yokohama National University  (2) YRP International Alliance Institute</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dirty="0">
                <a:solidFill>
                  <a:schemeClr val="dk1"/>
                </a:solidFill>
                <a:latin typeface="Times New Roman"/>
                <a:ea typeface="Times New Roman"/>
                <a:cs typeface="Times New Roman"/>
                <a:sym typeface="Times New Roman"/>
              </a:rPr>
              <a:t>(1)79-5 Tokiwadai, Hodogaya-ku, Yokohama, 240-8501 Japan,</a:t>
            </a:r>
          </a:p>
          <a:p>
            <a:pPr lvl="0">
              <a:buClr>
                <a:schemeClr val="dk2"/>
              </a:buClr>
            </a:pPr>
            <a:r>
              <a:rPr lang="en-US" sz="1600" dirty="0">
                <a:solidFill>
                  <a:schemeClr val="dk1"/>
                </a:solidFill>
                <a:latin typeface="Times New Roman"/>
                <a:cs typeface="Times New Roman"/>
                <a:sym typeface="Times New Roman"/>
              </a:rPr>
              <a:t>(2) </a:t>
            </a:r>
            <a:r>
              <a:rPr lang="pl-PL" sz="1600" dirty="0">
                <a:solidFill>
                  <a:schemeClr val="dk1"/>
                </a:solidFill>
                <a:latin typeface="Times New Roman"/>
                <a:cs typeface="Times New Roman"/>
                <a:sym typeface="Times New Roman"/>
              </a:rPr>
              <a:t>YRP1 Blg., 3-4 HikarinoOka, Yokosuka-City, Kanagawa, 239-0847</a:t>
            </a:r>
            <a:r>
              <a:rPr lang="en-US" sz="1600" dirty="0">
                <a:solidFill>
                  <a:schemeClr val="dk1"/>
                </a:solidFill>
                <a:latin typeface="Times New Roman"/>
                <a:cs typeface="Times New Roman"/>
                <a:sym typeface="Times New Roman"/>
              </a:rPr>
              <a:t> Japan</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[+81-90-5408-0611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[minsoo@minsookim.com, kobayashi-takumi-ch@ynu.ac.jp, marco.hernandez@ieee.org, kohno@ynu.ac.jp]</a:t>
            </a:r>
            <a:endParaRPr dirty="0"/>
          </a:p>
          <a:p>
            <a:pPr marL="0" marR="0" lvl="0" indent="0" algn="l" rtl="0">
              <a:spcBef>
                <a:spcPts val="6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In response to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0" i="0" u="none" strike="noStrike" cap="none" dirty="0">
                <a:solidFill>
                  <a:schemeClr val="dk2"/>
                </a:solidFill>
                <a:latin typeface="Times New Roman"/>
                <a:ea typeface="Times New Roman"/>
                <a:cs typeface="Times New Roman"/>
                <a:sym typeface="Times New Roman"/>
              </a:rPr>
              <a:t>	The coexistence environments are classified into multiple levels according to the types of coexisting systems. Potential methods for coping with higher levels of coexistence environments are suggested for the time domain and frequency domain.</a:t>
            </a:r>
            <a:endParaRPr lang="en-US" dirty="0">
              <a:solidFill>
                <a:schemeClr val="dk2"/>
              </a:solidFill>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Purpose: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Material for discussion in P802.15.6a </a:t>
            </a:r>
            <a:r>
              <a:rPr lang="en-US" sz="1600" dirty="0">
                <a:solidFill>
                  <a:schemeClr val="dk1"/>
                </a:solidFill>
                <a:latin typeface="Times New Roman"/>
                <a:ea typeface="Times New Roman"/>
                <a:cs typeface="Times New Roman"/>
                <a:sym typeface="Times New Roman"/>
              </a:rPr>
              <a:t>T</a:t>
            </a:r>
            <a:r>
              <a:rPr lang="en-US" sz="1600" b="0" i="0" u="none" strike="noStrike" cap="none" dirty="0">
                <a:solidFill>
                  <a:schemeClr val="dk1"/>
                </a:solidFill>
                <a:latin typeface="Times New Roman"/>
                <a:ea typeface="Times New Roman"/>
                <a:cs typeface="Times New Roman"/>
                <a:sym typeface="Times New Roman"/>
              </a:rPr>
              <a:t>G</a:t>
            </a:r>
            <a:endParaRPr lang="en-US"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the </a:t>
            </a:r>
            <a:r>
              <a:rPr lang="en-US" altLang="en-US" sz="1600" dirty="0">
                <a:latin typeface="Times New Roman" panose="02020603050405020304" pitchFamily="18" charset="0"/>
              </a:rPr>
              <a:t>IEEE P802.15</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altLang="en-US" sz="1600" dirty="0">
                <a:latin typeface="Times New Roman" panose="02020603050405020304" pitchFamily="18" charset="0"/>
              </a:rPr>
              <a:t>P802.15</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extLst>
      <p:ext uri="{BB962C8B-B14F-4D97-AF65-F5344CB8AC3E}">
        <p14:creationId xmlns:p14="http://schemas.microsoft.com/office/powerpoint/2010/main" val="1132810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How to support higher levels of coexistence environment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In the frequency domain, utilizing multiple channels can allow the support of more networks in a specific space.</a:t>
            </a:r>
          </a:p>
          <a:p>
            <a:pPr lvl="1"/>
            <a:r>
              <a:rPr lang="en-US" sz="1800" dirty="0"/>
              <a:t>Multi-UWB-channel compatible hardware is required which may increase hardware cost.</a:t>
            </a:r>
          </a:p>
          <a:p>
            <a:endParaRPr lang="en-US" sz="1800" dirty="0"/>
          </a:p>
        </p:txBody>
      </p:sp>
      <p:graphicFrame>
        <p:nvGraphicFramePr>
          <p:cNvPr id="9" name="Content Placeholder 5">
            <a:extLst>
              <a:ext uri="{FF2B5EF4-FFF2-40B4-BE49-F238E27FC236}">
                <a16:creationId xmlns:a16="http://schemas.microsoft.com/office/drawing/2014/main" id="{C462A1BC-749D-7ABF-F64E-F773D24CBE44}"/>
              </a:ext>
            </a:extLst>
          </p:cNvPr>
          <p:cNvGraphicFramePr>
            <a:graphicFrameLocks/>
          </p:cNvGraphicFramePr>
          <p:nvPr>
            <p:extLst>
              <p:ext uri="{D42A27DB-BD31-4B8C-83A1-F6EECF244321}">
                <p14:modId xmlns:p14="http://schemas.microsoft.com/office/powerpoint/2010/main" val="4059972091"/>
              </p:ext>
            </p:extLst>
          </p:nvPr>
        </p:nvGraphicFramePr>
        <p:xfrm>
          <a:off x="971725" y="3429000"/>
          <a:ext cx="7276750" cy="2560320"/>
        </p:xfrm>
        <a:graphic>
          <a:graphicData uri="http://schemas.openxmlformats.org/drawingml/2006/table">
            <a:tbl>
              <a:tblPr firstRow="1" firstCol="1" bandRow="1">
                <a:tableStyleId>{C4B1156A-380E-4F78-BDF5-A606A8083BF9}</a:tableStyleId>
              </a:tblPr>
              <a:tblGrid>
                <a:gridCol w="719766">
                  <a:extLst>
                    <a:ext uri="{9D8B030D-6E8A-4147-A177-3AD203B41FA5}">
                      <a16:colId xmlns:a16="http://schemas.microsoft.com/office/drawing/2014/main" val="1521290653"/>
                    </a:ext>
                  </a:extLst>
                </a:gridCol>
                <a:gridCol w="923135">
                  <a:extLst>
                    <a:ext uri="{9D8B030D-6E8A-4147-A177-3AD203B41FA5}">
                      <a16:colId xmlns:a16="http://schemas.microsoft.com/office/drawing/2014/main" val="4241708084"/>
                    </a:ext>
                  </a:extLst>
                </a:gridCol>
                <a:gridCol w="1067424">
                  <a:extLst>
                    <a:ext uri="{9D8B030D-6E8A-4147-A177-3AD203B41FA5}">
                      <a16:colId xmlns:a16="http://schemas.microsoft.com/office/drawing/2014/main" val="1826506401"/>
                    </a:ext>
                  </a:extLst>
                </a:gridCol>
                <a:gridCol w="1243405">
                  <a:extLst>
                    <a:ext uri="{9D8B030D-6E8A-4147-A177-3AD203B41FA5}">
                      <a16:colId xmlns:a16="http://schemas.microsoft.com/office/drawing/2014/main" val="1189475924"/>
                    </a:ext>
                  </a:extLst>
                </a:gridCol>
                <a:gridCol w="1387694">
                  <a:extLst>
                    <a:ext uri="{9D8B030D-6E8A-4147-A177-3AD203B41FA5}">
                      <a16:colId xmlns:a16="http://schemas.microsoft.com/office/drawing/2014/main" val="3505678578"/>
                    </a:ext>
                  </a:extLst>
                </a:gridCol>
                <a:gridCol w="967663">
                  <a:extLst>
                    <a:ext uri="{9D8B030D-6E8A-4147-A177-3AD203B41FA5}">
                      <a16:colId xmlns:a16="http://schemas.microsoft.com/office/drawing/2014/main" val="4071166485"/>
                    </a:ext>
                  </a:extLst>
                </a:gridCol>
                <a:gridCol w="967663">
                  <a:extLst>
                    <a:ext uri="{9D8B030D-6E8A-4147-A177-3AD203B41FA5}">
                      <a16:colId xmlns:a16="http://schemas.microsoft.com/office/drawing/2014/main" val="3366600948"/>
                    </a:ext>
                  </a:extLst>
                </a:gridCol>
              </a:tblGrid>
              <a:tr h="480541">
                <a:tc>
                  <a:txBody>
                    <a:bodyPr/>
                    <a:lstStyle/>
                    <a:p>
                      <a:pPr marL="0" marR="0" algn="ctr">
                        <a:spcBef>
                          <a:spcPts val="0"/>
                        </a:spcBef>
                        <a:spcAft>
                          <a:spcPts val="0"/>
                        </a:spcAft>
                      </a:pPr>
                      <a:r>
                        <a:rPr lang="en-US" sz="1200" dirty="0">
                          <a:effectLst/>
                        </a:rPr>
                        <a:t>Band group</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Channel number</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Central frequency (MHz)</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Bandwidth (MHz)</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Channel attribute</a:t>
                      </a:r>
                      <a:br>
                        <a:rPr lang="en-US" sz="1200">
                          <a:effectLst/>
                        </a:rPr>
                      </a:br>
                      <a:r>
                        <a:rPr lang="en-US" sz="1200">
                          <a:effectLst/>
                        </a:rPr>
                        <a:t>in 802.15.6-2012</a:t>
                      </a:r>
                      <a:endParaRPr lang="en-US" sz="1200">
                        <a:effectLst/>
                        <a:latin typeface="Times New Roman" panose="02020603050405020304" pitchFamily="18" charset="0"/>
                        <a:ea typeface="Batang" panose="02030600000101010101" pitchFamily="18" charset="-127"/>
                      </a:endParaRPr>
                    </a:p>
                  </a:txBody>
                  <a:tcPr marL="68580" marR="68580" marT="0" marB="0" anchor="ctr"/>
                </a:tc>
                <a:tc gridSpan="2">
                  <a:txBody>
                    <a:bodyPr/>
                    <a:lstStyle/>
                    <a:p>
                      <a:pPr marL="0" marR="0" algn="ctr">
                        <a:spcBef>
                          <a:spcPts val="0"/>
                        </a:spcBef>
                        <a:spcAft>
                          <a:spcPts val="0"/>
                        </a:spcAft>
                      </a:pPr>
                      <a:r>
                        <a:rPr lang="en-US" sz="1200" dirty="0">
                          <a:effectLst/>
                        </a:rPr>
                        <a:t>Channel attribute</a:t>
                      </a:r>
                      <a:br>
                        <a:rPr lang="en-US" sz="1200" dirty="0">
                          <a:effectLst/>
                        </a:rPr>
                      </a:br>
                      <a:r>
                        <a:rPr lang="en-US" sz="1200" dirty="0">
                          <a:effectLst/>
                        </a:rPr>
                        <a:t>for the revision</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hMerge="1">
                  <a:txBody>
                    <a:bodyPr/>
                    <a:lstStyle/>
                    <a:p>
                      <a:endParaRPr lang="en-US"/>
                    </a:p>
                  </a:txBody>
                  <a:tcPr/>
                </a:tc>
                <a:extLst>
                  <a:ext uri="{0D108BD9-81ED-4DB2-BD59-A6C34878D82A}">
                    <a16:rowId xmlns:a16="http://schemas.microsoft.com/office/drawing/2014/main" val="2731804553"/>
                  </a:ext>
                </a:extLst>
              </a:tr>
              <a:tr h="160180">
                <a:tc rowSpan="3">
                  <a:txBody>
                    <a:bodyPr/>
                    <a:lstStyle/>
                    <a:p>
                      <a:pPr marL="0" marR="0" algn="ctr">
                        <a:spcBef>
                          <a:spcPts val="0"/>
                        </a:spcBef>
                        <a:spcAft>
                          <a:spcPts val="0"/>
                        </a:spcAft>
                      </a:pPr>
                      <a:r>
                        <a:rPr lang="en-US" sz="1200">
                          <a:effectLst/>
                        </a:rPr>
                        <a:t>Low band</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0</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3494.4</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Control</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Mandatory</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3011408418"/>
                  </a:ext>
                </a:extLst>
              </a:tr>
              <a:tr h="160180">
                <a:tc vMerge="1">
                  <a:txBody>
                    <a:bodyPr/>
                    <a:lstStyle/>
                    <a:p>
                      <a:endParaRPr lang="en-US"/>
                    </a:p>
                  </a:txBody>
                  <a:tcPr/>
                </a:tc>
                <a:tc>
                  <a:txBody>
                    <a:bodyPr/>
                    <a:lstStyle/>
                    <a:p>
                      <a:pPr marL="0" marR="0" algn="ctr">
                        <a:spcBef>
                          <a:spcPts val="0"/>
                        </a:spcBef>
                        <a:spcAft>
                          <a:spcPts val="0"/>
                        </a:spcAft>
                      </a:pPr>
                      <a:r>
                        <a:rPr lang="en-US" sz="1200" dirty="0">
                          <a:effectLst/>
                        </a:rPr>
                        <a:t>1</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3993.6</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Mandatory</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Data</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2330008570"/>
                  </a:ext>
                </a:extLst>
              </a:tr>
              <a:tr h="160180">
                <a:tc vMerge="1">
                  <a:txBody>
                    <a:bodyPr/>
                    <a:lstStyle/>
                    <a:p>
                      <a:endParaRPr lang="en-US"/>
                    </a:p>
                  </a:txBody>
                  <a:tcPr/>
                </a:tc>
                <a:tc>
                  <a:txBody>
                    <a:bodyPr/>
                    <a:lstStyle/>
                    <a:p>
                      <a:pPr marL="0" marR="0" algn="ctr">
                        <a:spcBef>
                          <a:spcPts val="0"/>
                        </a:spcBef>
                        <a:spcAft>
                          <a:spcPts val="0"/>
                        </a:spcAft>
                      </a:pPr>
                      <a:r>
                        <a:rPr lang="en-US" sz="1200" dirty="0">
                          <a:effectLst/>
                        </a:rPr>
                        <a:t>2</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4492.8</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Data</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Mandatory</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3328999887"/>
                  </a:ext>
                </a:extLst>
              </a:tr>
              <a:tr h="160180">
                <a:tc rowSpan="8">
                  <a:txBody>
                    <a:bodyPr/>
                    <a:lstStyle/>
                    <a:p>
                      <a:pPr marL="0" marR="0" algn="ctr">
                        <a:spcBef>
                          <a:spcPts val="0"/>
                        </a:spcBef>
                        <a:spcAft>
                          <a:spcPts val="0"/>
                        </a:spcAft>
                      </a:pPr>
                      <a:r>
                        <a:rPr lang="en-US" sz="1200" dirty="0">
                          <a:effectLst/>
                        </a:rPr>
                        <a:t>High band</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3</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6489.6</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Data</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2228940750"/>
                  </a:ext>
                </a:extLst>
              </a:tr>
              <a:tr h="160180">
                <a:tc vMerge="1">
                  <a:txBody>
                    <a:bodyPr/>
                    <a:lstStyle/>
                    <a:p>
                      <a:endParaRPr lang="en-US"/>
                    </a:p>
                  </a:txBody>
                  <a:tcPr/>
                </a:tc>
                <a:tc>
                  <a:txBody>
                    <a:bodyPr/>
                    <a:lstStyle/>
                    <a:p>
                      <a:pPr marL="0" marR="0" algn="ctr">
                        <a:spcBef>
                          <a:spcPts val="0"/>
                        </a:spcBef>
                        <a:spcAft>
                          <a:spcPts val="0"/>
                        </a:spcAft>
                      </a:pPr>
                      <a:r>
                        <a:rPr lang="en-US" sz="1200">
                          <a:effectLst/>
                        </a:rPr>
                        <a:t>4</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6988.8</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499.2</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Data</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297969047"/>
                  </a:ext>
                </a:extLst>
              </a:tr>
              <a:tr h="160180">
                <a:tc vMerge="1">
                  <a:txBody>
                    <a:bodyPr/>
                    <a:lstStyle/>
                    <a:p>
                      <a:endParaRPr lang="en-US"/>
                    </a:p>
                  </a:txBody>
                  <a:tcPr/>
                </a:tc>
                <a:tc>
                  <a:txBody>
                    <a:bodyPr/>
                    <a:lstStyle/>
                    <a:p>
                      <a:pPr marL="0" marR="0" algn="ctr">
                        <a:spcBef>
                          <a:spcPts val="0"/>
                        </a:spcBef>
                        <a:spcAft>
                          <a:spcPts val="0"/>
                        </a:spcAft>
                      </a:pPr>
                      <a:r>
                        <a:rPr lang="en-US" sz="1200">
                          <a:effectLst/>
                        </a:rPr>
                        <a:t>5</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7488.0</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499.2</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Control</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Mandatory</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594430128"/>
                  </a:ext>
                </a:extLst>
              </a:tr>
              <a:tr h="160180">
                <a:tc vMerge="1">
                  <a:txBody>
                    <a:bodyPr/>
                    <a:lstStyle/>
                    <a:p>
                      <a:endParaRPr lang="en-US"/>
                    </a:p>
                  </a:txBody>
                  <a:tcPr/>
                </a:tc>
                <a:tc>
                  <a:txBody>
                    <a:bodyPr/>
                    <a:lstStyle/>
                    <a:p>
                      <a:pPr marL="0" marR="0" algn="ctr">
                        <a:spcBef>
                          <a:spcPts val="0"/>
                        </a:spcBef>
                        <a:spcAft>
                          <a:spcPts val="0"/>
                        </a:spcAft>
                      </a:pPr>
                      <a:r>
                        <a:rPr lang="en-US" sz="1200">
                          <a:effectLst/>
                        </a:rPr>
                        <a:t>6</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7987.2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499.2</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Mandatory</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Data</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750368255"/>
                  </a:ext>
                </a:extLst>
              </a:tr>
              <a:tr h="160180">
                <a:tc vMerge="1">
                  <a:txBody>
                    <a:bodyPr/>
                    <a:lstStyle/>
                    <a:p>
                      <a:endParaRPr lang="en-US"/>
                    </a:p>
                  </a:txBody>
                  <a:tcPr/>
                </a:tc>
                <a:tc>
                  <a:txBody>
                    <a:bodyPr/>
                    <a:lstStyle/>
                    <a:p>
                      <a:pPr marL="0" marR="0" algn="ctr">
                        <a:spcBef>
                          <a:spcPts val="0"/>
                        </a:spcBef>
                        <a:spcAft>
                          <a:spcPts val="0"/>
                        </a:spcAft>
                      </a:pPr>
                      <a:r>
                        <a:rPr lang="en-US" sz="1200">
                          <a:effectLst/>
                        </a:rPr>
                        <a:t>7</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8486.4</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Data</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Mandatory</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4085407530"/>
                  </a:ext>
                </a:extLst>
              </a:tr>
              <a:tr h="160180">
                <a:tc vMerge="1">
                  <a:txBody>
                    <a:bodyPr/>
                    <a:lstStyle/>
                    <a:p>
                      <a:endParaRPr lang="en-US"/>
                    </a:p>
                  </a:txBody>
                  <a:tcPr/>
                </a:tc>
                <a:tc>
                  <a:txBody>
                    <a:bodyPr/>
                    <a:lstStyle/>
                    <a:p>
                      <a:pPr marL="0" marR="0" algn="ctr">
                        <a:spcBef>
                          <a:spcPts val="0"/>
                        </a:spcBef>
                        <a:spcAft>
                          <a:spcPts val="0"/>
                        </a:spcAft>
                      </a:pPr>
                      <a:r>
                        <a:rPr lang="en-US" sz="1200">
                          <a:effectLst/>
                        </a:rPr>
                        <a:t>8</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8985.6</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Data</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2609990553"/>
                  </a:ext>
                </a:extLst>
              </a:tr>
              <a:tr h="160180">
                <a:tc vMerge="1">
                  <a:txBody>
                    <a:bodyPr/>
                    <a:lstStyle/>
                    <a:p>
                      <a:endParaRPr lang="en-US"/>
                    </a:p>
                  </a:txBody>
                  <a:tcPr/>
                </a:tc>
                <a:tc>
                  <a:txBody>
                    <a:bodyPr/>
                    <a:lstStyle/>
                    <a:p>
                      <a:pPr marL="0" marR="0" algn="ctr">
                        <a:spcBef>
                          <a:spcPts val="0"/>
                        </a:spcBef>
                        <a:spcAft>
                          <a:spcPts val="0"/>
                        </a:spcAft>
                      </a:pPr>
                      <a:r>
                        <a:rPr lang="en-US" sz="1200">
                          <a:effectLst/>
                        </a:rPr>
                        <a:t>9</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9484.8</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Data</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766940035"/>
                  </a:ext>
                </a:extLst>
              </a:tr>
              <a:tr h="160180">
                <a:tc vMerge="1">
                  <a:txBody>
                    <a:bodyPr/>
                    <a:lstStyle/>
                    <a:p>
                      <a:endParaRPr lang="en-US"/>
                    </a:p>
                  </a:txBody>
                  <a:tcPr/>
                </a:tc>
                <a:tc>
                  <a:txBody>
                    <a:bodyPr/>
                    <a:lstStyle/>
                    <a:p>
                      <a:pPr marL="0" marR="0" algn="ctr">
                        <a:spcBef>
                          <a:spcPts val="0"/>
                        </a:spcBef>
                        <a:spcAft>
                          <a:spcPts val="0"/>
                        </a:spcAft>
                      </a:pPr>
                      <a:r>
                        <a:rPr lang="en-US" sz="1200">
                          <a:effectLst/>
                        </a:rPr>
                        <a:t>10</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9984.0</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Data</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2706825657"/>
                  </a:ext>
                </a:extLst>
              </a:tr>
            </a:tbl>
          </a:graphicData>
        </a:graphic>
      </p:graphicFrame>
    </p:spTree>
    <p:extLst>
      <p:ext uri="{BB962C8B-B14F-4D97-AF65-F5344CB8AC3E}">
        <p14:creationId xmlns:p14="http://schemas.microsoft.com/office/powerpoint/2010/main" val="3910455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How to support higher levels of coexistence environment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The cost increases inevitably in order to provide higher dependability, which may make it difficult for the system to be widely used.</a:t>
            </a:r>
          </a:p>
          <a:p>
            <a:r>
              <a:rPr lang="en-US" sz="1800" dirty="0"/>
              <a:t>Parameters of the coexistence environment, such as the number of coexisting systems, should be set to a feasible value, considering complexity and cost.</a:t>
            </a:r>
          </a:p>
          <a:p>
            <a:r>
              <a:rPr lang="en-US" sz="1800" dirty="0"/>
              <a:t>Classifying coexistence algorithms into mandatory features and optional features may be one solution.</a:t>
            </a:r>
          </a:p>
          <a:p>
            <a:pPr lvl="1"/>
            <a:r>
              <a:rPr lang="en-US" sz="1800" dirty="0"/>
              <a:t>Users demanding higher dependability can choose devices supporting higher levels of coexistence environment by providing optional features.</a:t>
            </a:r>
          </a:p>
        </p:txBody>
      </p:sp>
    </p:spTree>
    <p:extLst>
      <p:ext uri="{BB962C8B-B14F-4D97-AF65-F5344CB8AC3E}">
        <p14:creationId xmlns:p14="http://schemas.microsoft.com/office/powerpoint/2010/main" val="1917589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Summary</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12</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2000" dirty="0"/>
              <a:t>The coexistence environments are classified into 8 levels according to the types of coexisting systems.</a:t>
            </a:r>
          </a:p>
          <a:p>
            <a:r>
              <a:rPr lang="en-US" sz="2000" dirty="0"/>
              <a:t>Potential methods for coping with higher levels of coexistence environments are suggested for the time domain and frequency domain.</a:t>
            </a:r>
          </a:p>
          <a:p>
            <a:r>
              <a:rPr lang="en-US" sz="2000" dirty="0"/>
              <a:t>Classifying coexistence features as optional is suggested to cope with the increased cost.</a:t>
            </a:r>
          </a:p>
        </p:txBody>
      </p:sp>
    </p:spTree>
    <p:extLst>
      <p:ext uri="{BB962C8B-B14F-4D97-AF65-F5344CB8AC3E}">
        <p14:creationId xmlns:p14="http://schemas.microsoft.com/office/powerpoint/2010/main" val="3812746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References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13</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pPr marL="25400" indent="0">
              <a:buNone/>
            </a:pPr>
            <a:r>
              <a:rPr lang="en-US" sz="2000" dirty="0"/>
              <a:t>[1] 15-19-0503-01-0dep, MAC Protocol with Interference Mitigation Using Negotiation among Coordinators in Multiple Wireless Body Area Networks (BANs)</a:t>
            </a:r>
          </a:p>
          <a:p>
            <a:pPr marL="25400" indent="0">
              <a:buNone/>
            </a:pPr>
            <a:r>
              <a:rPr lang="en-US" sz="2000" dirty="0"/>
              <a:t>[2] 15-22-0277-04-006a, MAC ideas for BAN with Enhanced Dependability</a:t>
            </a:r>
          </a:p>
        </p:txBody>
      </p:sp>
    </p:spTree>
    <p:extLst>
      <p:ext uri="{BB962C8B-B14F-4D97-AF65-F5344CB8AC3E}">
        <p14:creationId xmlns:p14="http://schemas.microsoft.com/office/powerpoint/2010/main" val="3786003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62B8C-A01C-3924-5E5C-A4D988B805CF}"/>
              </a:ext>
            </a:extLst>
          </p:cNvPr>
          <p:cNvSpPr>
            <a:spLocks noGrp="1"/>
          </p:cNvSpPr>
          <p:nvPr>
            <p:ph type="title"/>
          </p:nvPr>
        </p:nvSpPr>
        <p:spPr>
          <a:xfrm>
            <a:off x="685800" y="2895600"/>
            <a:ext cx="7772400" cy="1066800"/>
          </a:xfrm>
        </p:spPr>
        <p:txBody>
          <a:bodyPr/>
          <a:lstStyle/>
          <a:p>
            <a:r>
              <a:rPr lang="en-US" dirty="0"/>
              <a:t>Thank you for your attention!</a:t>
            </a:r>
          </a:p>
        </p:txBody>
      </p:sp>
      <p:sp>
        <p:nvSpPr>
          <p:cNvPr id="3" name="Date Placeholder 2">
            <a:extLst>
              <a:ext uri="{FF2B5EF4-FFF2-40B4-BE49-F238E27FC236}">
                <a16:creationId xmlns:a16="http://schemas.microsoft.com/office/drawing/2014/main" id="{594BE8B3-72EF-D98D-D13F-FB5A00E84210}"/>
              </a:ext>
            </a:extLst>
          </p:cNvPr>
          <p:cNvSpPr>
            <a:spLocks noGrp="1"/>
          </p:cNvSpPr>
          <p:nvPr>
            <p:ph type="dt" idx="10"/>
          </p:nvPr>
        </p:nvSpPr>
        <p:spPr/>
        <p:txBody>
          <a:bodyPr/>
          <a:lstStyle/>
          <a:p>
            <a:r>
              <a:rPr lang="en-US" altLang="ja-JP" dirty="0"/>
              <a:t>March 2023</a:t>
            </a:r>
            <a:endParaRPr lang="en-US" dirty="0"/>
          </a:p>
        </p:txBody>
      </p:sp>
      <p:sp>
        <p:nvSpPr>
          <p:cNvPr id="4" name="Footer Placeholder 3">
            <a:extLst>
              <a:ext uri="{FF2B5EF4-FFF2-40B4-BE49-F238E27FC236}">
                <a16:creationId xmlns:a16="http://schemas.microsoft.com/office/drawing/2014/main" id="{959301E9-AE24-E69D-EBD6-B34678F479AE}"/>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4D3F723D-D85E-FF85-A782-49DE131EC035}"/>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14</a:t>
            </a:fld>
            <a:endParaRPr dirty="0"/>
          </a:p>
        </p:txBody>
      </p:sp>
    </p:spTree>
    <p:extLst>
      <p:ext uri="{BB962C8B-B14F-4D97-AF65-F5344CB8AC3E}">
        <p14:creationId xmlns:p14="http://schemas.microsoft.com/office/powerpoint/2010/main" val="2838982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684483" y="620688"/>
            <a:ext cx="8013953" cy="5832068"/>
          </a:xfrm>
        </p:spPr>
        <p:txBody>
          <a:bodyPr/>
          <a:lstStyle/>
          <a:p>
            <a:r>
              <a:rPr lang="en-US" altLang="ja-JP" sz="2800" b="1" dirty="0">
                <a:ea typeface="ＭＳ Ｐゴシック" pitchFamily="50" charset="-128"/>
              </a:rPr>
              <a:t>MAC Proposal of TG15.6ma</a:t>
            </a:r>
            <a:br>
              <a:rPr lang="en-US" altLang="ja-JP" sz="2800" b="1" dirty="0">
                <a:ea typeface="ＭＳ Ｐゴシック" pitchFamily="50" charset="-128"/>
              </a:rPr>
            </a:br>
            <a:r>
              <a:rPr lang="en-US" altLang="ja-JP" sz="2800" dirty="0">
                <a:ea typeface="ＭＳ Ｐゴシック" charset="-128"/>
              </a:rPr>
              <a:t>(Revision of IEEE802.15.6-2012) </a:t>
            </a:r>
            <a:br>
              <a:rPr lang="en-US" altLang="ja-JP" sz="3200" b="1" dirty="0">
                <a:ea typeface="ＭＳ Ｐゴシック" pitchFamily="50" charset="-128"/>
              </a:rPr>
            </a:br>
            <a:br>
              <a:rPr lang="en-US" altLang="ja-JP" sz="3200" b="1" dirty="0">
                <a:ea typeface="ＭＳ Ｐゴシック" pitchFamily="50" charset="-128"/>
              </a:rPr>
            </a:br>
            <a:r>
              <a:rPr lang="en-US" altLang="ja-JP" dirty="0">
                <a:ea typeface="ＭＳ Ｐゴシック" pitchFamily="50" charset="-128"/>
              </a:rPr>
              <a:t>Definition of Coexistence Levels and How to Support Higher Levels</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March 14</a:t>
            </a:r>
            <a:r>
              <a:rPr lang="en-US" altLang="ja-JP" sz="2800" baseline="30000" dirty="0">
                <a:ea typeface="ＭＳ Ｐゴシック" pitchFamily="50" charset="-128"/>
              </a:rPr>
              <a:t>th</a:t>
            </a:r>
            <a:r>
              <a:rPr lang="en-US" altLang="ja-JP" sz="2800" dirty="0">
                <a:ea typeface="ＭＳ Ｐゴシック" pitchFamily="50" charset="-128"/>
              </a:rPr>
              <a:t>, 2022</a:t>
            </a:r>
            <a:br>
              <a:rPr lang="en-US" altLang="ja-JP" sz="2800" dirty="0">
                <a:ea typeface="ＭＳ Ｐゴシック" pitchFamily="50" charset="-128"/>
              </a:rPr>
            </a:br>
            <a:br>
              <a:rPr lang="en-US" altLang="ja-JP" sz="2800" dirty="0">
                <a:ea typeface="ＭＳ Ｐゴシック" pitchFamily="50" charset="-128"/>
              </a:rPr>
            </a:br>
            <a:r>
              <a:rPr lang="en-US" altLang="ja-JP" sz="2800" dirty="0">
                <a:ea typeface="ＭＳ Ｐゴシック" pitchFamily="50" charset="-128"/>
              </a:rPr>
              <a:t>Minsoo Kim, Takumi Kobayashi, Marco Hernandez, and Ryuji Kohno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2023</a:t>
            </a:r>
            <a:endParaRPr lang="en-US" dirty="0"/>
          </a:p>
        </p:txBody>
      </p:sp>
      <p:pic>
        <p:nvPicPr>
          <p:cNvPr id="4" name="図 3">
            <a:extLst>
              <a:ext uri="{FF2B5EF4-FFF2-40B4-BE49-F238E27FC236}">
                <a16:creationId xmlns:a16="http://schemas.microsoft.com/office/drawing/2014/main" id="{247FCD56-2642-706F-44FB-AA0F86717F24}"/>
              </a:ext>
            </a:extLst>
          </p:cNvPr>
          <p:cNvPicPr>
            <a:picLocks noChangeAspect="1"/>
          </p:cNvPicPr>
          <p:nvPr/>
        </p:nvPicPr>
        <p:blipFill>
          <a:blip r:embed="rId3"/>
          <a:stretch>
            <a:fillRect/>
          </a:stretch>
        </p:blipFill>
        <p:spPr>
          <a:xfrm>
            <a:off x="5077616" y="6508527"/>
            <a:ext cx="4066384" cy="33530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Introduction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2000" dirty="0"/>
              <a:t>One of the goals that this revision aims to achieve is enhanced dependability. </a:t>
            </a:r>
          </a:p>
          <a:p>
            <a:r>
              <a:rPr lang="en-US" sz="2000" dirty="0"/>
              <a:t>This presentation highlights coexistence issues among several other obstacles to this goal.</a:t>
            </a:r>
          </a:p>
          <a:p>
            <a:r>
              <a:rPr lang="en-US" sz="2000" dirty="0"/>
              <a:t>It is obvious that there is no perfect way to deal with any coexistence situation.</a:t>
            </a:r>
          </a:p>
          <a:p>
            <a:r>
              <a:rPr lang="en-US" sz="2000" dirty="0"/>
              <a:t>However, we first define the different levels of coexistence environments expected to be encountered in an environment where one or more BANs and other radios are applied in a covering range.</a:t>
            </a:r>
          </a:p>
          <a:p>
            <a:r>
              <a:rPr lang="en-US" sz="2000" dirty="0"/>
              <a:t>TG6ma focuses on specification in PHY and MAC layers to enhance dependability in each the level with its certain quality of service(QoS).</a:t>
            </a:r>
          </a:p>
        </p:txBody>
      </p:sp>
    </p:spTree>
    <p:extLst>
      <p:ext uri="{BB962C8B-B14F-4D97-AF65-F5344CB8AC3E}">
        <p14:creationId xmlns:p14="http://schemas.microsoft.com/office/powerpoint/2010/main" val="521322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2800" dirty="0"/>
              <a:t>Definition of Coexistence Environment Levels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800" y="5408613"/>
            <a:ext cx="7772400" cy="1066799"/>
          </a:xfrm>
          <a:prstGeom prst="rect">
            <a:avLst/>
          </a:prstGeom>
        </p:spPr>
        <p:txBody>
          <a:bodyPr/>
          <a:lstStyle/>
          <a:p>
            <a:pPr marL="182880" indent="-182880"/>
            <a:r>
              <a:rPr kumimoji="1" lang="en-US" altLang="ja-JP" sz="1800" dirty="0"/>
              <a:t>The coexistence level has been redefied to 8 levels, which </a:t>
            </a:r>
            <a:r>
              <a:rPr kumimoji="1" lang="en-US" sz="1800" dirty="0"/>
              <a:t>can be represented by 3 bits and would be suitable to include in PHY or MAC headers.</a:t>
            </a:r>
            <a:endParaRPr lang="en-US" sz="1800" dirty="0"/>
          </a:p>
        </p:txBody>
      </p:sp>
      <p:graphicFrame>
        <p:nvGraphicFramePr>
          <p:cNvPr id="8" name="Table 8">
            <a:extLst>
              <a:ext uri="{FF2B5EF4-FFF2-40B4-BE49-F238E27FC236}">
                <a16:creationId xmlns:a16="http://schemas.microsoft.com/office/drawing/2014/main" id="{75B4EE07-F0F1-CBC8-C05B-037A5C6CE5D6}"/>
              </a:ext>
            </a:extLst>
          </p:cNvPr>
          <p:cNvGraphicFramePr>
            <a:graphicFrameLocks noGrp="1"/>
          </p:cNvGraphicFramePr>
          <p:nvPr>
            <p:extLst>
              <p:ext uri="{D42A27DB-BD31-4B8C-83A1-F6EECF244321}">
                <p14:modId xmlns:p14="http://schemas.microsoft.com/office/powerpoint/2010/main" val="4104921943"/>
              </p:ext>
            </p:extLst>
          </p:nvPr>
        </p:nvGraphicFramePr>
        <p:xfrm>
          <a:off x="685800" y="1781492"/>
          <a:ext cx="7772399" cy="3627120"/>
        </p:xfrm>
        <a:graphic>
          <a:graphicData uri="http://schemas.openxmlformats.org/drawingml/2006/table">
            <a:tbl>
              <a:tblPr firstRow="1" bandRow="1">
                <a:tableStyleId>{5940675A-B579-460E-94D1-54222C63F5DA}</a:tableStyleId>
              </a:tblPr>
              <a:tblGrid>
                <a:gridCol w="838201">
                  <a:extLst>
                    <a:ext uri="{9D8B030D-6E8A-4147-A177-3AD203B41FA5}">
                      <a16:colId xmlns:a16="http://schemas.microsoft.com/office/drawing/2014/main" val="683781293"/>
                    </a:ext>
                  </a:extLst>
                </a:gridCol>
                <a:gridCol w="1109472">
                  <a:extLst>
                    <a:ext uri="{9D8B030D-6E8A-4147-A177-3AD203B41FA5}">
                      <a16:colId xmlns:a16="http://schemas.microsoft.com/office/drawing/2014/main" val="1329213928"/>
                    </a:ext>
                  </a:extLst>
                </a:gridCol>
                <a:gridCol w="1146048">
                  <a:extLst>
                    <a:ext uri="{9D8B030D-6E8A-4147-A177-3AD203B41FA5}">
                      <a16:colId xmlns:a16="http://schemas.microsoft.com/office/drawing/2014/main" val="2623798819"/>
                    </a:ext>
                  </a:extLst>
                </a:gridCol>
                <a:gridCol w="1255776">
                  <a:extLst>
                    <a:ext uri="{9D8B030D-6E8A-4147-A177-3AD203B41FA5}">
                      <a16:colId xmlns:a16="http://schemas.microsoft.com/office/drawing/2014/main" val="864124007"/>
                    </a:ext>
                  </a:extLst>
                </a:gridCol>
                <a:gridCol w="1133856">
                  <a:extLst>
                    <a:ext uri="{9D8B030D-6E8A-4147-A177-3AD203B41FA5}">
                      <a16:colId xmlns:a16="http://schemas.microsoft.com/office/drawing/2014/main" val="155283774"/>
                    </a:ext>
                  </a:extLst>
                </a:gridCol>
                <a:gridCol w="1133856">
                  <a:extLst>
                    <a:ext uri="{9D8B030D-6E8A-4147-A177-3AD203B41FA5}">
                      <a16:colId xmlns:a16="http://schemas.microsoft.com/office/drawing/2014/main" val="1578252913"/>
                    </a:ext>
                  </a:extLst>
                </a:gridCol>
                <a:gridCol w="1155190">
                  <a:extLst>
                    <a:ext uri="{9D8B030D-6E8A-4147-A177-3AD203B41FA5}">
                      <a16:colId xmlns:a16="http://schemas.microsoft.com/office/drawing/2014/main" val="3401217700"/>
                    </a:ext>
                  </a:extLst>
                </a:gridCol>
              </a:tblGrid>
              <a:tr h="276988">
                <a:tc rowSpan="2">
                  <a:txBody>
                    <a:bodyPr/>
                    <a:lstStyle/>
                    <a:p>
                      <a:pPr algn="ctr"/>
                      <a:r>
                        <a:rPr lang="en-US" b="1" dirty="0"/>
                        <a:t>Coexistence Level</a:t>
                      </a:r>
                    </a:p>
                  </a:txBody>
                  <a:tcPr anchor="ctr">
                    <a:solidFill>
                      <a:schemeClr val="bg1">
                        <a:lumMod val="75000"/>
                      </a:schemeClr>
                    </a:solidFill>
                  </a:tcPr>
                </a:tc>
                <a:tc gridSpan="5">
                  <a:txBody>
                    <a:bodyPr/>
                    <a:lstStyle/>
                    <a:p>
                      <a:pPr algn="ctr"/>
                      <a:r>
                        <a:rPr lang="en-US" b="1" dirty="0"/>
                        <a:t>Coexisting system(s)</a:t>
                      </a:r>
                    </a:p>
                  </a:txBody>
                  <a:tcPr anchor="ctr">
                    <a:solidFill>
                      <a:schemeClr val="bg1">
                        <a:lumMod val="75000"/>
                      </a:schemeClr>
                    </a:solidFill>
                  </a:tcP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rowSpan="2">
                  <a:txBody>
                    <a:bodyPr/>
                    <a:lstStyle/>
                    <a:p>
                      <a:pPr algn="ctr"/>
                      <a:r>
                        <a:rPr lang="en-US" b="1" dirty="0"/>
                        <a:t>Category</a:t>
                      </a:r>
                      <a:endParaRPr lang="en-US" dirty="0"/>
                    </a:p>
                  </a:txBody>
                  <a:tcPr anchor="ctr">
                    <a:solidFill>
                      <a:schemeClr val="bg1">
                        <a:lumMod val="75000"/>
                      </a:schemeClr>
                    </a:solidFill>
                  </a:tcPr>
                </a:tc>
                <a:extLst>
                  <a:ext uri="{0D108BD9-81ED-4DB2-BD59-A6C34878D82A}">
                    <a16:rowId xmlns:a16="http://schemas.microsoft.com/office/drawing/2014/main" val="2741778628"/>
                  </a:ext>
                </a:extLst>
              </a:tr>
              <a:tr h="775566">
                <a:tc vMerge="1">
                  <a:txBody>
                    <a:bodyPr/>
                    <a:lstStyle/>
                    <a:p>
                      <a:pPr algn="ctr"/>
                      <a:r>
                        <a:rPr lang="en-US" dirty="0"/>
                        <a:t>Level</a:t>
                      </a:r>
                    </a:p>
                  </a:txBody>
                  <a:tcPr anchor="ctr"/>
                </a:tc>
                <a:tc>
                  <a:txBody>
                    <a:bodyPr/>
                    <a:lstStyle/>
                    <a:p>
                      <a:pPr algn="ctr"/>
                      <a:r>
                        <a:rPr lang="en-US" b="1" dirty="0"/>
                        <a:t>802.15.6ma</a:t>
                      </a:r>
                    </a:p>
                  </a:txBody>
                  <a:tcPr anchor="ctr">
                    <a:solidFill>
                      <a:schemeClr val="bg1">
                        <a:lumMod val="75000"/>
                      </a:schemeClr>
                    </a:solidFill>
                  </a:tcPr>
                </a:tc>
                <a:tc>
                  <a:txBody>
                    <a:bodyPr/>
                    <a:lstStyle/>
                    <a:p>
                      <a:pPr algn="ctr"/>
                      <a:r>
                        <a:rPr lang="en-US" b="1" dirty="0"/>
                        <a:t>802.15.6-2012</a:t>
                      </a:r>
                    </a:p>
                  </a:txBody>
                  <a:tcPr anchor="ctr">
                    <a:solidFill>
                      <a:schemeClr val="bg1">
                        <a:lumMod val="75000"/>
                      </a:schemeClr>
                    </a:solidFill>
                  </a:tcPr>
                </a:tc>
                <a:tc>
                  <a:txBody>
                    <a:bodyPr/>
                    <a:lstStyle/>
                    <a:p>
                      <a:pPr algn="ctr"/>
                      <a:r>
                        <a:rPr lang="en-US" b="1" dirty="0"/>
                        <a:t>Non-UWB</a:t>
                      </a:r>
                    </a:p>
                    <a:p>
                      <a:pPr algn="ctr"/>
                      <a:r>
                        <a:rPr lang="en-US" sz="1200" b="0" dirty="0"/>
                        <a:t>(ex. Wi-Fi / Unlicensed / 3GPP)</a:t>
                      </a:r>
                    </a:p>
                  </a:txBody>
                  <a:tcPr anchor="ctr">
                    <a:solidFill>
                      <a:schemeClr val="bg1">
                        <a:lumMod val="75000"/>
                      </a:schemeClr>
                    </a:solidFill>
                  </a:tcPr>
                </a:tc>
                <a:tc>
                  <a:txBody>
                    <a:bodyPr/>
                    <a:lstStyle/>
                    <a:p>
                      <a:pPr algn="ctr"/>
                      <a:r>
                        <a:rPr lang="en-US" b="1" dirty="0"/>
                        <a:t>802.15 UWB</a:t>
                      </a:r>
                    </a:p>
                    <a:p>
                      <a:pPr algn="ctr"/>
                      <a:r>
                        <a:rPr lang="en-US" sz="1200" b="0" dirty="0"/>
                        <a:t>(ex. 802.15.4)</a:t>
                      </a:r>
                    </a:p>
                  </a:txBody>
                  <a:tcPr anchor="ctr">
                    <a:solidFill>
                      <a:schemeClr val="bg1">
                        <a:lumMod val="75000"/>
                      </a:schemeClr>
                    </a:solidFill>
                  </a:tcPr>
                </a:tc>
                <a:tc>
                  <a:txBody>
                    <a:bodyPr/>
                    <a:lstStyle/>
                    <a:p>
                      <a:pPr algn="ctr"/>
                      <a:r>
                        <a:rPr lang="en-US" b="1" dirty="0"/>
                        <a:t>Non-802.15 UWB</a:t>
                      </a:r>
                    </a:p>
                    <a:p>
                      <a:pPr algn="ctr"/>
                      <a:r>
                        <a:rPr lang="en-US" sz="1200" b="0" dirty="0"/>
                        <a:t>(ex. ETSI </a:t>
                      </a:r>
                      <a:r>
                        <a:rPr lang="en-US" sz="1200" b="0" dirty="0" err="1"/>
                        <a:t>SmartBAN</a:t>
                      </a:r>
                      <a:r>
                        <a:rPr lang="en-US" sz="1200" b="0" dirty="0"/>
                        <a:t>)</a:t>
                      </a:r>
                    </a:p>
                  </a:txBody>
                  <a:tcPr anchor="ctr">
                    <a:solidFill>
                      <a:schemeClr val="bg1">
                        <a:lumMod val="75000"/>
                      </a:schemeClr>
                    </a:solidFill>
                  </a:tcPr>
                </a:tc>
                <a:tc vMerge="1">
                  <a:txBody>
                    <a:bodyPr/>
                    <a:lstStyle/>
                    <a:p>
                      <a:pPr algn="ctr"/>
                      <a:r>
                        <a:rPr lang="en-US" dirty="0"/>
                        <a:t>Category</a:t>
                      </a:r>
                    </a:p>
                  </a:txBody>
                  <a:tcPr anchor="ctr">
                    <a:solidFill>
                      <a:schemeClr val="bg1">
                        <a:lumMod val="75000"/>
                      </a:schemeClr>
                    </a:solidFill>
                  </a:tcPr>
                </a:tc>
                <a:extLst>
                  <a:ext uri="{0D108BD9-81ED-4DB2-BD59-A6C34878D82A}">
                    <a16:rowId xmlns:a16="http://schemas.microsoft.com/office/drawing/2014/main" val="2682340300"/>
                  </a:ext>
                </a:extLst>
              </a:tr>
              <a:tr h="276988">
                <a:tc>
                  <a:txBody>
                    <a:bodyPr/>
                    <a:lstStyle/>
                    <a:p>
                      <a:pPr marL="182880" algn="l"/>
                      <a:r>
                        <a:rPr lang="en-US" b="1" dirty="0"/>
                        <a:t>0</a:t>
                      </a:r>
                    </a:p>
                  </a:txBody>
                  <a:tcPr anchor="ctr">
                    <a:solidFill>
                      <a:schemeClr val="bg1">
                        <a:lumMod val="85000"/>
                      </a:schemeClr>
                    </a:solidFill>
                  </a:tcPr>
                </a:tc>
                <a:tc>
                  <a:txBody>
                    <a:bodyPr/>
                    <a:lstStyle/>
                    <a:p>
                      <a:pPr algn="ctr"/>
                      <a:r>
                        <a:rPr lang="en-US" b="1"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b="1" dirty="0"/>
                        <a:t>-</a:t>
                      </a:r>
                      <a:endParaRPr lang="en-US" b="1" dirty="0"/>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b="1" dirty="0"/>
                        <a:t>-</a:t>
                      </a:r>
                      <a:endParaRPr lang="en-US" b="1" dirty="0"/>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b="1" dirty="0"/>
                        <a:t>-</a:t>
                      </a:r>
                      <a:endParaRPr lang="en-US" b="1" dirty="0"/>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b="1" dirty="0"/>
                        <a:t>-</a:t>
                      </a:r>
                      <a:endParaRPr lang="en-US" b="1" dirty="0"/>
                    </a:p>
                  </a:txBody>
                  <a:tcPr anchor="ctr"/>
                </a:tc>
                <a:tc>
                  <a:txBody>
                    <a:bodyPr/>
                    <a:lstStyle/>
                    <a:p>
                      <a:pPr algn="ctr"/>
                      <a:r>
                        <a:rPr lang="en-US" dirty="0"/>
                        <a:t>Single BAN</a:t>
                      </a:r>
                    </a:p>
                  </a:txBody>
                  <a:tcPr anchor="ctr">
                    <a:solidFill>
                      <a:schemeClr val="bg1">
                        <a:lumMod val="85000"/>
                      </a:schemeClr>
                    </a:solidFill>
                  </a:tcPr>
                </a:tc>
                <a:extLst>
                  <a:ext uri="{0D108BD9-81ED-4DB2-BD59-A6C34878D82A}">
                    <a16:rowId xmlns:a16="http://schemas.microsoft.com/office/drawing/2014/main" val="1777342126"/>
                  </a:ext>
                </a:extLst>
              </a:tr>
              <a:tr h="276988">
                <a:tc>
                  <a:txBody>
                    <a:bodyPr/>
                    <a:lstStyle/>
                    <a:p>
                      <a:pPr marL="182880" algn="l"/>
                      <a:r>
                        <a:rPr lang="en-US" b="1" dirty="0"/>
                        <a:t>1  </a:t>
                      </a:r>
                      <a:r>
                        <a:rPr lang="en-US" sz="1200" b="0" dirty="0"/>
                        <a:t>(1a)</a:t>
                      </a:r>
                      <a:endParaRPr lang="en-US" b="0" dirty="0"/>
                    </a:p>
                  </a:txBody>
                  <a:tcPr anchor="ctr">
                    <a:solidFill>
                      <a:schemeClr val="bg1">
                        <a:lumMod val="85000"/>
                      </a:schemeClr>
                    </a:solidFill>
                  </a:tcPr>
                </a:tc>
                <a:tc>
                  <a:txBody>
                    <a:bodyPr/>
                    <a:lstStyle/>
                    <a:p>
                      <a:pPr algn="ctr"/>
                      <a:r>
                        <a:rPr lang="ja-JP" altLang="en-US" b="1" dirty="0"/>
                        <a:t>✓</a:t>
                      </a:r>
                      <a:endParaRPr lang="en-US" b="1" dirty="0"/>
                    </a:p>
                  </a:txBody>
                  <a:tcPr anchor="ctr"/>
                </a:tc>
                <a:tc>
                  <a:txBody>
                    <a:bodyPr/>
                    <a:lstStyle/>
                    <a:p>
                      <a:pPr algn="ctr"/>
                      <a:r>
                        <a:rPr lang="en-US" b="1" dirty="0"/>
                        <a:t>-</a:t>
                      </a:r>
                    </a:p>
                  </a:txBody>
                  <a:tcPr anchor="ctr"/>
                </a:tc>
                <a:tc>
                  <a:txBody>
                    <a:bodyPr/>
                    <a:lstStyle/>
                    <a:p>
                      <a:pPr algn="ctr"/>
                      <a:r>
                        <a:rPr lang="en-US" b="1" dirty="0"/>
                        <a:t>-</a:t>
                      </a:r>
                    </a:p>
                  </a:txBody>
                  <a:tcPr anchor="ctr"/>
                </a:tc>
                <a:tc>
                  <a:txBody>
                    <a:bodyPr/>
                    <a:lstStyle/>
                    <a:p>
                      <a:pPr algn="ctr"/>
                      <a:r>
                        <a:rPr lang="en-US" b="1" dirty="0"/>
                        <a:t>-</a:t>
                      </a:r>
                    </a:p>
                  </a:txBody>
                  <a:tcPr anchor="ctr"/>
                </a:tc>
                <a:tc>
                  <a:txBody>
                    <a:bodyPr/>
                    <a:lstStyle/>
                    <a:p>
                      <a:pPr algn="ctr"/>
                      <a:r>
                        <a:rPr lang="en-US" b="1" dirty="0"/>
                        <a:t>-</a:t>
                      </a:r>
                    </a:p>
                  </a:txBody>
                  <a:tcPr anchor="ctr"/>
                </a:tc>
                <a:tc rowSpan="2">
                  <a:txBody>
                    <a:bodyPr/>
                    <a:lstStyle/>
                    <a:p>
                      <a:pPr algn="ctr"/>
                      <a:r>
                        <a:rPr lang="en-US" dirty="0"/>
                        <a:t>Multiple 15.6 BANs</a:t>
                      </a:r>
                    </a:p>
                  </a:txBody>
                  <a:tcPr anchor="ctr">
                    <a:solidFill>
                      <a:schemeClr val="bg1">
                        <a:lumMod val="85000"/>
                      </a:schemeClr>
                    </a:solidFill>
                  </a:tcPr>
                </a:tc>
                <a:extLst>
                  <a:ext uri="{0D108BD9-81ED-4DB2-BD59-A6C34878D82A}">
                    <a16:rowId xmlns:a16="http://schemas.microsoft.com/office/drawing/2014/main" val="1178227422"/>
                  </a:ext>
                </a:extLst>
              </a:tr>
              <a:tr h="290028">
                <a:tc>
                  <a:txBody>
                    <a:bodyPr/>
                    <a:lstStyle/>
                    <a:p>
                      <a:pPr marL="182880" algn="l"/>
                      <a:r>
                        <a:rPr lang="en-US" sz="1400" b="1" dirty="0"/>
                        <a:t>2</a:t>
                      </a:r>
                      <a:r>
                        <a:rPr lang="en-US" sz="1200" b="1" dirty="0"/>
                        <a:t>  (</a:t>
                      </a:r>
                      <a:r>
                        <a:rPr lang="en-US" sz="1200" b="0" dirty="0"/>
                        <a:t>1b)</a:t>
                      </a:r>
                      <a:endParaRPr lang="en-US" sz="1200" b="1" dirty="0"/>
                    </a:p>
                  </a:txBody>
                  <a:tcPr anchor="ctr">
                    <a:solidFill>
                      <a:schemeClr val="bg1">
                        <a:lumMod val="85000"/>
                      </a:schemeClr>
                    </a:solidFill>
                  </a:tcPr>
                </a:tc>
                <a:tc>
                  <a:txBody>
                    <a:bodyPr/>
                    <a:lstStyle/>
                    <a:p>
                      <a:pPr algn="ctr"/>
                      <a:r>
                        <a:rPr lang="ja-JP" altLang="en-US" b="1" dirty="0"/>
                        <a:t>✓</a:t>
                      </a:r>
                      <a:endParaRPr lang="en-US" b="1" dirty="0"/>
                    </a:p>
                  </a:txBody>
                  <a:tcPr anchor="ctr"/>
                </a:tc>
                <a:tc>
                  <a:txBody>
                    <a:bodyPr/>
                    <a:lstStyle/>
                    <a:p>
                      <a:pPr algn="ctr"/>
                      <a:r>
                        <a:rPr lang="ja-JP" altLang="en-US" b="1" dirty="0"/>
                        <a:t>✓</a:t>
                      </a:r>
                      <a:endParaRPr lang="en-US" b="1" dirty="0"/>
                    </a:p>
                  </a:txBody>
                  <a:tcPr anchor="ctr"/>
                </a:tc>
                <a:tc>
                  <a:txBody>
                    <a:bodyPr/>
                    <a:lstStyle/>
                    <a:p>
                      <a:pPr algn="ctr"/>
                      <a:r>
                        <a:rPr lang="en-US" b="1" dirty="0"/>
                        <a:t>-</a:t>
                      </a:r>
                    </a:p>
                  </a:txBody>
                  <a:tcPr anchor="ctr"/>
                </a:tc>
                <a:tc>
                  <a:txBody>
                    <a:bodyPr/>
                    <a:lstStyle/>
                    <a:p>
                      <a:pPr algn="ctr"/>
                      <a:r>
                        <a:rPr lang="en-US" b="1" dirty="0"/>
                        <a:t>-</a:t>
                      </a:r>
                    </a:p>
                  </a:txBody>
                  <a:tcPr anchor="ctr"/>
                </a:tc>
                <a:tc>
                  <a:txBody>
                    <a:bodyPr/>
                    <a:lstStyle/>
                    <a:p>
                      <a:pPr algn="ctr"/>
                      <a:r>
                        <a:rPr lang="en-US" b="1" dirty="0"/>
                        <a:t>-</a:t>
                      </a:r>
                    </a:p>
                  </a:txBody>
                  <a:tcPr anchor="ctr"/>
                </a:tc>
                <a:tc vMerge="1">
                  <a:txBody>
                    <a:bodyPr/>
                    <a:lstStyle/>
                    <a:p>
                      <a:pPr algn="ctr"/>
                      <a:endParaRPr lang="en-US" dirty="0"/>
                    </a:p>
                  </a:txBody>
                  <a:tcPr anchor="ctr"/>
                </a:tc>
                <a:extLst>
                  <a:ext uri="{0D108BD9-81ED-4DB2-BD59-A6C34878D82A}">
                    <a16:rowId xmlns:a16="http://schemas.microsoft.com/office/drawing/2014/main" val="1363090439"/>
                  </a:ext>
                </a:extLst>
              </a:tr>
              <a:tr h="276988">
                <a:tc>
                  <a:txBody>
                    <a:bodyPr/>
                    <a:lstStyle/>
                    <a:p>
                      <a:pPr marL="182880" algn="l"/>
                      <a:r>
                        <a:rPr lang="en-US" b="1" dirty="0"/>
                        <a:t>3</a:t>
                      </a:r>
                    </a:p>
                  </a:txBody>
                  <a:tcPr anchor="ctr">
                    <a:solidFill>
                      <a:schemeClr val="bg1">
                        <a:lumMod val="85000"/>
                      </a:schemeClr>
                    </a:solidFill>
                  </a:tcPr>
                </a:tc>
                <a:tc>
                  <a:txBody>
                    <a:bodyPr/>
                    <a:lstStyle/>
                    <a:p>
                      <a:pPr algn="ctr"/>
                      <a:r>
                        <a:rPr lang="ja-JP" altLang="en-US" b="1" dirty="0"/>
                        <a:t>✓</a:t>
                      </a:r>
                      <a:endParaRPr lang="en-US" b="1" dirty="0"/>
                    </a:p>
                  </a:txBody>
                  <a:tcPr anchor="ctr"/>
                </a:tc>
                <a:tc>
                  <a:txBody>
                    <a:bodyPr/>
                    <a:lstStyle/>
                    <a:p>
                      <a:pPr algn="ctr"/>
                      <a:r>
                        <a:rPr lang="en-US" b="1" dirty="0"/>
                        <a:t>-</a:t>
                      </a:r>
                    </a:p>
                  </a:txBody>
                  <a:tcPr anchor="ctr"/>
                </a:tc>
                <a:tc>
                  <a:txBody>
                    <a:bodyPr/>
                    <a:lstStyle/>
                    <a:p>
                      <a:pPr algn="ctr"/>
                      <a:r>
                        <a:rPr lang="ja-JP" altLang="en-US" b="1" dirty="0"/>
                        <a:t>✓</a:t>
                      </a:r>
                      <a:endParaRPr lang="en-US" b="1" dirty="0"/>
                    </a:p>
                  </a:txBody>
                  <a:tcPr anchor="ctr"/>
                </a:tc>
                <a:tc>
                  <a:txBody>
                    <a:bodyPr/>
                    <a:lstStyle/>
                    <a:p>
                      <a:pPr algn="ctr"/>
                      <a:r>
                        <a:rPr lang="en-US" b="1" dirty="0"/>
                        <a:t>-</a:t>
                      </a:r>
                    </a:p>
                  </a:txBody>
                  <a:tcPr anchor="ctr"/>
                </a:tc>
                <a:tc>
                  <a:txBody>
                    <a:bodyPr/>
                    <a:lstStyle/>
                    <a:p>
                      <a:pPr algn="ctr"/>
                      <a:r>
                        <a:rPr lang="en-US" b="1" dirty="0"/>
                        <a:t>-</a:t>
                      </a:r>
                    </a:p>
                  </a:txBody>
                  <a:tcPr anchor="ctr"/>
                </a:tc>
                <a:tc>
                  <a:txBody>
                    <a:bodyPr/>
                    <a:lstStyle/>
                    <a:p>
                      <a:pPr algn="ctr"/>
                      <a:r>
                        <a:rPr lang="en-US" dirty="0"/>
                        <a:t>Non-UWB</a:t>
                      </a:r>
                    </a:p>
                  </a:txBody>
                  <a:tcPr anchor="ctr">
                    <a:solidFill>
                      <a:schemeClr val="bg1">
                        <a:lumMod val="85000"/>
                      </a:schemeClr>
                    </a:solidFill>
                  </a:tcPr>
                </a:tc>
                <a:extLst>
                  <a:ext uri="{0D108BD9-81ED-4DB2-BD59-A6C34878D82A}">
                    <a16:rowId xmlns:a16="http://schemas.microsoft.com/office/drawing/2014/main" val="3891933049"/>
                  </a:ext>
                </a:extLst>
              </a:tr>
              <a:tr h="276988">
                <a:tc>
                  <a:txBody>
                    <a:bodyPr/>
                    <a:lstStyle/>
                    <a:p>
                      <a:pPr marL="182880" algn="l"/>
                      <a:r>
                        <a:rPr lang="en-US" b="1" dirty="0"/>
                        <a:t>4  </a:t>
                      </a:r>
                      <a:r>
                        <a:rPr kumimoji="0" lang="en-US" sz="1200" b="0" i="0" u="none" strike="noStrike" kern="0" cap="none" spc="0" normalizeH="0" baseline="0" noProof="0" dirty="0">
                          <a:ln>
                            <a:noFill/>
                          </a:ln>
                          <a:solidFill>
                            <a:srgbClr val="000000"/>
                          </a:solidFill>
                          <a:effectLst/>
                          <a:uLnTx/>
                          <a:uFillTx/>
                          <a:latin typeface="+mn-lt"/>
                          <a:ea typeface="+mn-ea"/>
                          <a:cs typeface="+mn-cs"/>
                          <a:sym typeface="Arial"/>
                        </a:rPr>
                        <a:t>(2a)</a:t>
                      </a:r>
                      <a:endParaRPr lang="en-US" b="1" dirty="0"/>
                    </a:p>
                  </a:txBody>
                  <a:tcPr anchor="ctr">
                    <a:solidFill>
                      <a:schemeClr val="bg1">
                        <a:lumMod val="85000"/>
                      </a:schemeClr>
                    </a:solidFill>
                  </a:tcPr>
                </a:tc>
                <a:tc>
                  <a:txBody>
                    <a:bodyPr/>
                    <a:lstStyle/>
                    <a:p>
                      <a:pPr algn="ctr"/>
                      <a:r>
                        <a:rPr lang="ja-JP" altLang="en-US" b="1" dirty="0"/>
                        <a:t>✓</a:t>
                      </a:r>
                      <a:endParaRPr lang="en-US" b="1" dirty="0"/>
                    </a:p>
                  </a:txBody>
                  <a:tcPr anchor="ctr"/>
                </a:tc>
                <a:tc>
                  <a:txBody>
                    <a:bodyPr/>
                    <a:lstStyle/>
                    <a:p>
                      <a:pPr algn="ctr"/>
                      <a:r>
                        <a:rPr lang="en-US" b="1" dirty="0"/>
                        <a:t>-</a:t>
                      </a:r>
                    </a:p>
                  </a:txBody>
                  <a:tcPr anchor="ctr"/>
                </a:tc>
                <a:tc>
                  <a:txBody>
                    <a:bodyPr/>
                    <a:lstStyle/>
                    <a:p>
                      <a:pPr algn="ctr"/>
                      <a:r>
                        <a:rPr lang="en-US" b="1" dirty="0"/>
                        <a:t>-</a:t>
                      </a:r>
                    </a:p>
                  </a:txBody>
                  <a:tcPr anchor="ctr"/>
                </a:tc>
                <a:tc>
                  <a:txBody>
                    <a:bodyPr/>
                    <a:lstStyle/>
                    <a:p>
                      <a:pPr algn="ctr"/>
                      <a:r>
                        <a:rPr lang="ja-JP" altLang="en-US" b="1" dirty="0"/>
                        <a:t>✓</a:t>
                      </a:r>
                      <a:endParaRPr lang="en-US" b="1" dirty="0"/>
                    </a:p>
                  </a:txBody>
                  <a:tcPr anchor="ctr"/>
                </a:tc>
                <a:tc>
                  <a:txBody>
                    <a:bodyPr/>
                    <a:lstStyle/>
                    <a:p>
                      <a:pPr algn="ctr"/>
                      <a:r>
                        <a:rPr lang="en-US" b="1" dirty="0"/>
                        <a:t>-</a:t>
                      </a:r>
                    </a:p>
                  </a:txBody>
                  <a:tcPr anchor="ctr"/>
                </a:tc>
                <a:tc rowSpan="3">
                  <a:txBody>
                    <a:bodyPr/>
                    <a:lstStyle/>
                    <a:p>
                      <a:pPr algn="ctr"/>
                      <a:r>
                        <a:rPr lang="en-US" dirty="0"/>
                        <a:t>Multiple UWB systems</a:t>
                      </a:r>
                    </a:p>
                  </a:txBody>
                  <a:tcPr anchor="ctr">
                    <a:solidFill>
                      <a:schemeClr val="bg1">
                        <a:lumMod val="85000"/>
                      </a:schemeClr>
                    </a:solidFill>
                  </a:tcPr>
                </a:tc>
                <a:extLst>
                  <a:ext uri="{0D108BD9-81ED-4DB2-BD59-A6C34878D82A}">
                    <a16:rowId xmlns:a16="http://schemas.microsoft.com/office/drawing/2014/main" val="741710164"/>
                  </a:ext>
                </a:extLst>
              </a:tr>
              <a:tr h="276988">
                <a:tc>
                  <a:txBody>
                    <a:bodyPr/>
                    <a:lstStyle/>
                    <a:p>
                      <a:pPr marL="182880" algn="l"/>
                      <a:r>
                        <a:rPr lang="en-US" b="1" dirty="0"/>
                        <a:t>5  </a:t>
                      </a:r>
                      <a:r>
                        <a:rPr kumimoji="0" lang="en-US" sz="1200" b="0" i="0" u="none" strike="noStrike" kern="0" cap="none" spc="0" normalizeH="0" baseline="0" noProof="0" dirty="0">
                          <a:ln>
                            <a:noFill/>
                          </a:ln>
                          <a:solidFill>
                            <a:srgbClr val="000000"/>
                          </a:solidFill>
                          <a:effectLst/>
                          <a:uLnTx/>
                          <a:uFillTx/>
                          <a:latin typeface="+mn-lt"/>
                          <a:ea typeface="+mn-ea"/>
                          <a:cs typeface="+mn-cs"/>
                          <a:sym typeface="Arial"/>
                        </a:rPr>
                        <a:t>(2b)</a:t>
                      </a:r>
                      <a:endParaRPr lang="en-US" b="1" dirty="0"/>
                    </a:p>
                  </a:txBody>
                  <a:tcPr anchor="ctr">
                    <a:solidFill>
                      <a:schemeClr val="bg1">
                        <a:lumMod val="85000"/>
                      </a:schemeClr>
                    </a:solidFill>
                  </a:tcPr>
                </a:tc>
                <a:tc>
                  <a:txBody>
                    <a:bodyPr/>
                    <a:lstStyle/>
                    <a:p>
                      <a:pPr algn="ctr"/>
                      <a:r>
                        <a:rPr lang="ja-JP" altLang="en-US" b="1" dirty="0"/>
                        <a:t>✓</a:t>
                      </a:r>
                      <a:endParaRPr lang="en-US" b="1" dirty="0"/>
                    </a:p>
                  </a:txBody>
                  <a:tcPr anchor="ctr"/>
                </a:tc>
                <a:tc>
                  <a:txBody>
                    <a:bodyPr/>
                    <a:lstStyle/>
                    <a:p>
                      <a:pPr algn="ctr"/>
                      <a:r>
                        <a:rPr lang="en-US" b="1" dirty="0"/>
                        <a:t>-</a:t>
                      </a:r>
                    </a:p>
                  </a:txBody>
                  <a:tcPr anchor="ctr"/>
                </a:tc>
                <a:tc>
                  <a:txBody>
                    <a:bodyPr/>
                    <a:lstStyle/>
                    <a:p>
                      <a:pPr algn="ctr"/>
                      <a:r>
                        <a:rPr lang="en-US" b="1" dirty="0"/>
                        <a:t>-</a:t>
                      </a:r>
                    </a:p>
                  </a:txBody>
                  <a:tcPr anchor="ctr"/>
                </a:tc>
                <a:tc>
                  <a:txBody>
                    <a:bodyPr/>
                    <a:lstStyle/>
                    <a:p>
                      <a:pPr algn="ctr"/>
                      <a:r>
                        <a:rPr lang="en-US" b="1" dirty="0"/>
                        <a:t>-</a:t>
                      </a:r>
                    </a:p>
                  </a:txBody>
                  <a:tcPr anchor="ctr"/>
                </a:tc>
                <a:tc>
                  <a:txBody>
                    <a:bodyPr/>
                    <a:lstStyle/>
                    <a:p>
                      <a:pPr algn="ctr"/>
                      <a:r>
                        <a:rPr lang="ja-JP" altLang="en-US" b="1" dirty="0"/>
                        <a:t>✓</a:t>
                      </a:r>
                      <a:endParaRPr lang="en-US" b="1" dirty="0"/>
                    </a:p>
                  </a:txBody>
                  <a:tcPr anchor="ctr"/>
                </a:tc>
                <a:tc vMerge="1">
                  <a:txBody>
                    <a:bodyPr/>
                    <a:lstStyle/>
                    <a:p>
                      <a:pPr algn="ctr"/>
                      <a:endParaRPr lang="en-US" dirty="0"/>
                    </a:p>
                  </a:txBody>
                  <a:tcPr anchor="ctr"/>
                </a:tc>
                <a:extLst>
                  <a:ext uri="{0D108BD9-81ED-4DB2-BD59-A6C34878D82A}">
                    <a16:rowId xmlns:a16="http://schemas.microsoft.com/office/drawing/2014/main" val="820748002"/>
                  </a:ext>
                </a:extLst>
              </a:tr>
              <a:tr h="276988">
                <a:tc>
                  <a:txBody>
                    <a:bodyPr/>
                    <a:lstStyle/>
                    <a:p>
                      <a:pPr marL="182880" algn="l"/>
                      <a:r>
                        <a:rPr lang="en-US" b="1" dirty="0"/>
                        <a:t>6  (</a:t>
                      </a:r>
                      <a:r>
                        <a:rPr kumimoji="0" lang="en-US" sz="1200" b="0" i="0" u="none" strike="noStrike" kern="0" cap="none" spc="0" normalizeH="0" baseline="0" noProof="0" dirty="0">
                          <a:ln>
                            <a:noFill/>
                          </a:ln>
                          <a:solidFill>
                            <a:srgbClr val="000000"/>
                          </a:solidFill>
                          <a:effectLst/>
                          <a:uLnTx/>
                          <a:uFillTx/>
                          <a:latin typeface="+mn-lt"/>
                          <a:ea typeface="+mn-ea"/>
                          <a:cs typeface="+mn-cs"/>
                          <a:sym typeface="Arial"/>
                        </a:rPr>
                        <a:t>2c)</a:t>
                      </a:r>
                      <a:endParaRPr lang="en-US" b="1" dirty="0"/>
                    </a:p>
                  </a:txBody>
                  <a:tcPr anchor="ctr">
                    <a:solidFill>
                      <a:schemeClr val="bg1">
                        <a:lumMod val="85000"/>
                      </a:schemeClr>
                    </a:solidFill>
                  </a:tcPr>
                </a:tc>
                <a:tc>
                  <a:txBody>
                    <a:bodyPr/>
                    <a:lstStyle/>
                    <a:p>
                      <a:pPr algn="ctr"/>
                      <a:r>
                        <a:rPr lang="ja-JP" altLang="en-US" b="1" dirty="0"/>
                        <a:t>✓</a:t>
                      </a:r>
                      <a:endParaRPr lang="en-US" b="1" dirty="0"/>
                    </a:p>
                  </a:txBody>
                  <a:tcPr anchor="ctr"/>
                </a:tc>
                <a:tc>
                  <a:txBody>
                    <a:bodyPr/>
                    <a:lstStyle/>
                    <a:p>
                      <a:pPr algn="ctr"/>
                      <a:r>
                        <a:rPr lang="en-US" b="1" dirty="0"/>
                        <a:t>-</a:t>
                      </a:r>
                    </a:p>
                  </a:txBody>
                  <a:tcPr anchor="ctr"/>
                </a:tc>
                <a:tc>
                  <a:txBody>
                    <a:bodyPr/>
                    <a:lstStyle/>
                    <a:p>
                      <a:pPr algn="ctr"/>
                      <a:r>
                        <a:rPr lang="en-US" b="1" dirty="0"/>
                        <a:t>-</a:t>
                      </a:r>
                    </a:p>
                  </a:txBody>
                  <a:tcPr anchor="ctr"/>
                </a:tc>
                <a:tc>
                  <a:txBody>
                    <a:bodyPr/>
                    <a:lstStyle/>
                    <a:p>
                      <a:pPr algn="ctr"/>
                      <a:r>
                        <a:rPr lang="ja-JP" altLang="en-US" b="1" dirty="0"/>
                        <a:t>✓</a:t>
                      </a:r>
                      <a:endParaRPr lang="en-US" b="1" dirty="0"/>
                    </a:p>
                  </a:txBody>
                  <a:tcPr anchor="ctr"/>
                </a:tc>
                <a:tc>
                  <a:txBody>
                    <a:bodyPr/>
                    <a:lstStyle/>
                    <a:p>
                      <a:pPr algn="ctr"/>
                      <a:r>
                        <a:rPr lang="ja-JP" altLang="en-US" b="1" dirty="0"/>
                        <a:t>✓</a:t>
                      </a:r>
                      <a:endParaRPr lang="en-US" b="1" dirty="0"/>
                    </a:p>
                  </a:txBody>
                  <a:tcPr anchor="ctr"/>
                </a:tc>
                <a:tc vMerge="1">
                  <a:txBody>
                    <a:bodyPr/>
                    <a:lstStyle/>
                    <a:p>
                      <a:pPr algn="ctr"/>
                      <a:endParaRPr lang="en-US" dirty="0"/>
                    </a:p>
                  </a:txBody>
                  <a:tcPr anchor="ctr"/>
                </a:tc>
                <a:extLst>
                  <a:ext uri="{0D108BD9-81ED-4DB2-BD59-A6C34878D82A}">
                    <a16:rowId xmlns:a16="http://schemas.microsoft.com/office/drawing/2014/main" val="2726074835"/>
                  </a:ext>
                </a:extLst>
              </a:tr>
              <a:tr h="276988">
                <a:tc>
                  <a:txBody>
                    <a:bodyPr/>
                    <a:lstStyle/>
                    <a:p>
                      <a:pPr marL="182880" algn="l"/>
                      <a:r>
                        <a:rPr lang="en-US" b="1" dirty="0"/>
                        <a:t>7</a:t>
                      </a:r>
                    </a:p>
                  </a:txBody>
                  <a:tcPr anchor="ctr">
                    <a:solidFill>
                      <a:schemeClr val="bg1">
                        <a:lumMod val="85000"/>
                      </a:schemeClr>
                    </a:solidFill>
                  </a:tcPr>
                </a:tc>
                <a:tc>
                  <a:txBody>
                    <a:bodyPr/>
                    <a:lstStyle/>
                    <a:p>
                      <a:pPr algn="ctr"/>
                      <a:r>
                        <a:rPr lang="ja-JP" altLang="en-US" b="1" dirty="0"/>
                        <a:t>✓</a:t>
                      </a:r>
                      <a:endParaRPr lang="en-US" b="1" dirty="0"/>
                    </a:p>
                  </a:txBody>
                  <a:tcPr anchor="ctr"/>
                </a:tc>
                <a:tc>
                  <a:txBody>
                    <a:bodyPr/>
                    <a:lstStyle/>
                    <a:p>
                      <a:pPr algn="ctr"/>
                      <a:r>
                        <a:rPr lang="ja-JP" altLang="en-US" b="1" dirty="0"/>
                        <a:t>✓</a:t>
                      </a:r>
                      <a:endParaRPr lang="en-US" b="1" dirty="0"/>
                    </a:p>
                  </a:txBody>
                  <a:tcPr anchor="ctr"/>
                </a:tc>
                <a:tc>
                  <a:txBody>
                    <a:bodyPr/>
                    <a:lstStyle/>
                    <a:p>
                      <a:pPr algn="ctr"/>
                      <a:r>
                        <a:rPr lang="ja-JP" altLang="en-US" b="1" dirty="0"/>
                        <a:t>✓</a:t>
                      </a:r>
                      <a:endParaRPr lang="en-US" b="1" dirty="0"/>
                    </a:p>
                  </a:txBody>
                  <a:tcPr anchor="ctr"/>
                </a:tc>
                <a:tc>
                  <a:txBody>
                    <a:bodyPr/>
                    <a:lstStyle/>
                    <a:p>
                      <a:pPr algn="ctr"/>
                      <a:r>
                        <a:rPr lang="ja-JP" altLang="en-US" b="1" dirty="0"/>
                        <a:t>✓</a:t>
                      </a:r>
                      <a:endParaRPr lang="en-US" b="1" dirty="0"/>
                    </a:p>
                  </a:txBody>
                  <a:tcPr anchor="ctr"/>
                </a:tc>
                <a:tc>
                  <a:txBody>
                    <a:bodyPr/>
                    <a:lstStyle/>
                    <a:p>
                      <a:pPr algn="ctr"/>
                      <a:r>
                        <a:rPr lang="ja-JP" altLang="en-US" b="1" dirty="0"/>
                        <a:t>✓</a:t>
                      </a:r>
                      <a:endParaRPr lang="en-US" b="1" dirty="0"/>
                    </a:p>
                  </a:txBody>
                  <a:tcPr anchor="ctr"/>
                </a:tc>
                <a:tc>
                  <a:txBody>
                    <a:bodyPr/>
                    <a:lstStyle/>
                    <a:p>
                      <a:pPr algn="ctr"/>
                      <a:r>
                        <a:rPr lang="en-US" dirty="0"/>
                        <a:t>Final Boss</a:t>
                      </a:r>
                    </a:p>
                  </a:txBody>
                  <a:tcPr anchor="ctr">
                    <a:solidFill>
                      <a:schemeClr val="bg1">
                        <a:lumMod val="85000"/>
                      </a:schemeClr>
                    </a:solidFill>
                  </a:tcPr>
                </a:tc>
                <a:extLst>
                  <a:ext uri="{0D108BD9-81ED-4DB2-BD59-A6C34878D82A}">
                    <a16:rowId xmlns:a16="http://schemas.microsoft.com/office/drawing/2014/main" val="1641180655"/>
                  </a:ext>
                </a:extLst>
              </a:tr>
            </a:tbl>
          </a:graphicData>
        </a:graphic>
      </p:graphicFrame>
    </p:spTree>
    <p:extLst>
      <p:ext uri="{BB962C8B-B14F-4D97-AF65-F5344CB8AC3E}">
        <p14:creationId xmlns:p14="http://schemas.microsoft.com/office/powerpoint/2010/main" val="2904620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2800" dirty="0"/>
              <a:t>Definition of Coexistence Environment Levels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Level 0 (no other systems)</a:t>
            </a:r>
          </a:p>
          <a:p>
            <a:pPr lvl="1"/>
            <a:r>
              <a:rPr lang="en-US" sz="1800" dirty="0"/>
              <a:t>Only one BAN is operating in a specific space. There are no other coexistence systems.</a:t>
            </a:r>
          </a:p>
          <a:p>
            <a:pPr lvl="1"/>
            <a:r>
              <a:rPr lang="en-US" sz="1800" dirty="0"/>
              <a:t>Required dependability in terms of throughput and latency should be met.</a:t>
            </a:r>
          </a:p>
          <a:p>
            <a:pPr lvl="2"/>
            <a:endParaRPr lang="en-US" dirty="0"/>
          </a:p>
        </p:txBody>
      </p:sp>
    </p:spTree>
    <p:extLst>
      <p:ext uri="{BB962C8B-B14F-4D97-AF65-F5344CB8AC3E}">
        <p14:creationId xmlns:p14="http://schemas.microsoft.com/office/powerpoint/2010/main" val="3462896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2800" dirty="0"/>
              <a:t>Definition of Coexistence Environment Levels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Level 1-2 (with other BANs)</a:t>
            </a:r>
          </a:p>
          <a:p>
            <a:pPr lvl="1"/>
            <a:r>
              <a:rPr lang="en-US" sz="1800" dirty="0"/>
              <a:t>Several BANs are operating in a specific space.</a:t>
            </a:r>
          </a:p>
          <a:p>
            <a:pPr lvl="1"/>
            <a:r>
              <a:rPr lang="en-US" sz="1800" dirty="0"/>
              <a:t>Coexisting BANs are based on IEEE Std.802.15.6. </a:t>
            </a:r>
          </a:p>
          <a:p>
            <a:pPr lvl="2"/>
            <a:r>
              <a:rPr lang="en-US" dirty="0"/>
              <a:t>A BAN based on the 15.6ma revision may be a Human BAN or a Vehicle BAN.</a:t>
            </a:r>
          </a:p>
          <a:p>
            <a:pPr lvl="2"/>
            <a:r>
              <a:rPr lang="en-US" dirty="0"/>
              <a:t>Such BANs follow pre-known communication schemes, and a BAN can receive and decode frames from other coexisting BANs.</a:t>
            </a:r>
          </a:p>
          <a:p>
            <a:pPr lvl="1"/>
            <a:r>
              <a:rPr lang="en-US" sz="1800" dirty="0"/>
              <a:t>Required dependability should be met for each coexisting BAN.</a:t>
            </a:r>
          </a:p>
          <a:p>
            <a:pPr lvl="1"/>
            <a:r>
              <a:rPr lang="en-US" sz="1800" dirty="0"/>
              <a:t>The proposed 15.6ma MAC supports level 1-2 with only mandatory features.</a:t>
            </a:r>
          </a:p>
        </p:txBody>
      </p:sp>
    </p:spTree>
    <p:extLst>
      <p:ext uri="{BB962C8B-B14F-4D97-AF65-F5344CB8AC3E}">
        <p14:creationId xmlns:p14="http://schemas.microsoft.com/office/powerpoint/2010/main" val="3805151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2800" dirty="0"/>
              <a:t>Definition of Coexistence Environment Levels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Level 4-6 (with other UWB systems)</a:t>
            </a:r>
          </a:p>
          <a:p>
            <a:pPr lvl="1"/>
            <a:r>
              <a:rPr lang="en-US" sz="1800" dirty="0"/>
              <a:t>Several BANs are operating in a specific space with several non-BAN UWB systems.</a:t>
            </a:r>
          </a:p>
          <a:p>
            <a:pPr lvl="1"/>
            <a:r>
              <a:rPr lang="en-US" sz="1800" dirty="0"/>
              <a:t>Coexisting UWB systems may be based on other standards, such as 15.4 or ETSI </a:t>
            </a:r>
            <a:r>
              <a:rPr lang="en-US" sz="1800" dirty="0" err="1"/>
              <a:t>SmartBAN</a:t>
            </a:r>
            <a:r>
              <a:rPr lang="en-US" sz="1800" dirty="0"/>
              <a:t>.</a:t>
            </a:r>
          </a:p>
          <a:p>
            <a:pPr lvl="2"/>
            <a:r>
              <a:rPr lang="en-US" dirty="0"/>
              <a:t>Even if they follow pre-known communication schemes, a BAN may not be able to fully decode their frames due to hardware limitations.</a:t>
            </a:r>
          </a:p>
          <a:p>
            <a:pPr lvl="2"/>
            <a:r>
              <a:rPr lang="en-US" dirty="0"/>
              <a:t>Note that 15.6ma devices may be able to decode 15.4ab frames.</a:t>
            </a:r>
          </a:p>
          <a:p>
            <a:pPr lvl="1"/>
            <a:r>
              <a:rPr lang="en-US" sz="1800" dirty="0"/>
              <a:t>Required dependability should be met for each coexisting BAN.</a:t>
            </a:r>
          </a:p>
          <a:p>
            <a:pPr lvl="1"/>
            <a:r>
              <a:rPr lang="en-US" sz="1800" dirty="0"/>
              <a:t>The proposed 15.6ma MAC supports level 4-6 with help of optional features.</a:t>
            </a:r>
          </a:p>
        </p:txBody>
      </p:sp>
    </p:spTree>
    <p:extLst>
      <p:ext uri="{BB962C8B-B14F-4D97-AF65-F5344CB8AC3E}">
        <p14:creationId xmlns:p14="http://schemas.microsoft.com/office/powerpoint/2010/main" val="3430906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2800" dirty="0"/>
              <a:t>Definition of Coexistence Environment Levels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Level 3 (with other wireless systems)</a:t>
            </a:r>
          </a:p>
          <a:p>
            <a:pPr lvl="1"/>
            <a:r>
              <a:rPr lang="en-US" sz="1800" dirty="0"/>
              <a:t>Several BANs are operating in a specific space with other wireless systems. </a:t>
            </a:r>
          </a:p>
          <a:p>
            <a:pPr lvl="1"/>
            <a:r>
              <a:rPr lang="en-US" sz="1800" dirty="0"/>
              <a:t>The proposed 15.6ma MAC supports level 3 on a best-effort basis with some optional features.</a:t>
            </a:r>
          </a:p>
        </p:txBody>
      </p:sp>
    </p:spTree>
    <p:extLst>
      <p:ext uri="{BB962C8B-B14F-4D97-AF65-F5344CB8AC3E}">
        <p14:creationId xmlns:p14="http://schemas.microsoft.com/office/powerpoint/2010/main" val="1868219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How to support higher levels of coexistence environment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Proper allocation of time slots (or periods) for each BAN prevents collisions.</a:t>
            </a:r>
          </a:p>
          <a:p>
            <a:pPr lvl="1"/>
            <a:r>
              <a:rPr lang="en-US" sz="1800" dirty="0"/>
              <a:t>It requires coordination between networks, which may increase system complexity.</a:t>
            </a:r>
          </a:p>
          <a:p>
            <a:endParaRPr lang="en-US" sz="1800" dirty="0"/>
          </a:p>
        </p:txBody>
      </p:sp>
      <p:grpSp>
        <p:nvGrpSpPr>
          <p:cNvPr id="7" name="Group 6">
            <a:extLst>
              <a:ext uri="{FF2B5EF4-FFF2-40B4-BE49-F238E27FC236}">
                <a16:creationId xmlns:a16="http://schemas.microsoft.com/office/drawing/2014/main" id="{4BFBF7AD-0170-D6D8-447D-4DFA7FE30D4E}"/>
              </a:ext>
            </a:extLst>
          </p:cNvPr>
          <p:cNvGrpSpPr/>
          <p:nvPr/>
        </p:nvGrpSpPr>
        <p:grpSpPr>
          <a:xfrm>
            <a:off x="2370497" y="3429000"/>
            <a:ext cx="4403006" cy="2871984"/>
            <a:chOff x="4494094" y="3420318"/>
            <a:chExt cx="3638609" cy="2373386"/>
          </a:xfrm>
        </p:grpSpPr>
        <p:grpSp>
          <p:nvGrpSpPr>
            <p:cNvPr id="8" name="Group 7">
              <a:extLst>
                <a:ext uri="{FF2B5EF4-FFF2-40B4-BE49-F238E27FC236}">
                  <a16:creationId xmlns:a16="http://schemas.microsoft.com/office/drawing/2014/main" id="{AFE38909-5644-7ECC-8863-7D53388952C7}"/>
                </a:ext>
              </a:extLst>
            </p:cNvPr>
            <p:cNvGrpSpPr/>
            <p:nvPr/>
          </p:nvGrpSpPr>
          <p:grpSpPr>
            <a:xfrm>
              <a:off x="4494094" y="3420318"/>
              <a:ext cx="3638609" cy="2373386"/>
              <a:chOff x="4494094" y="3420318"/>
              <a:chExt cx="3638609" cy="2373386"/>
            </a:xfrm>
          </p:grpSpPr>
          <p:pic>
            <p:nvPicPr>
              <p:cNvPr id="28" name="図 27">
                <a:extLst>
                  <a:ext uri="{FF2B5EF4-FFF2-40B4-BE49-F238E27FC236}">
                    <a16:creationId xmlns:a16="http://schemas.microsoft.com/office/drawing/2014/main" id="{E1F2A01B-FE1D-FAE6-009D-8215640528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4094" y="3420318"/>
                <a:ext cx="3638609" cy="2373386"/>
              </a:xfrm>
              <a:prstGeom prst="rect">
                <a:avLst/>
              </a:prstGeom>
            </p:spPr>
          </p:pic>
          <p:sp>
            <p:nvSpPr>
              <p:cNvPr id="29" name="テキスト ボックス 37">
                <a:extLst>
                  <a:ext uri="{FF2B5EF4-FFF2-40B4-BE49-F238E27FC236}">
                    <a16:creationId xmlns:a16="http://schemas.microsoft.com/office/drawing/2014/main" id="{80050D3F-D66D-4C9C-6F4F-F1474FC78EFD}"/>
                  </a:ext>
                </a:extLst>
              </p:cNvPr>
              <p:cNvSpPr txBox="1"/>
              <p:nvPr/>
            </p:nvSpPr>
            <p:spPr>
              <a:xfrm>
                <a:off x="4596325" y="4012784"/>
                <a:ext cx="310406" cy="206210"/>
              </a:xfrm>
              <a:prstGeom prst="rect">
                <a:avLst/>
              </a:prstGeom>
              <a:ln w="19050">
                <a:solidFill>
                  <a:schemeClr val="accent2"/>
                </a:solidFill>
              </a:ln>
            </p:spPr>
            <p:style>
              <a:lnRef idx="2">
                <a:schemeClr val="accent2"/>
              </a:lnRef>
              <a:fillRef idx="1">
                <a:schemeClr val="lt1"/>
              </a:fillRef>
              <a:effectRef idx="0">
                <a:schemeClr val="accent2"/>
              </a:effectRef>
              <a:fontRef idx="minor">
                <a:schemeClr val="dk1"/>
              </a:fontRef>
            </p:style>
            <p:txBody>
              <a:bodyPr wrap="none" lIns="64008" tIns="18288" rIns="64008" bIns="18288" rtlCol="0">
                <a:spAutoFit/>
              </a:bodyPr>
              <a:lstStyle/>
              <a:p>
                <a:pPr algn="ctr"/>
                <a:r>
                  <a:rPr kumimoji="1" lang="en-US" altLang="ja-JP" sz="1100" dirty="0"/>
                  <a:t>C1</a:t>
                </a:r>
                <a:endParaRPr kumimoji="1" lang="ja-JP" altLang="en-US" sz="1100" dirty="0"/>
              </a:p>
            </p:txBody>
          </p:sp>
          <p:sp>
            <p:nvSpPr>
              <p:cNvPr id="30" name="テキスト ボックス 37">
                <a:extLst>
                  <a:ext uri="{FF2B5EF4-FFF2-40B4-BE49-F238E27FC236}">
                    <a16:creationId xmlns:a16="http://schemas.microsoft.com/office/drawing/2014/main" id="{E0A10FAD-8C5D-91B1-A3A5-2CC15C1EBF2E}"/>
                  </a:ext>
                </a:extLst>
              </p:cNvPr>
              <p:cNvSpPr txBox="1"/>
              <p:nvPr/>
            </p:nvSpPr>
            <p:spPr>
              <a:xfrm>
                <a:off x="4596325" y="4990868"/>
                <a:ext cx="310406" cy="206210"/>
              </a:xfrm>
              <a:prstGeom prst="rect">
                <a:avLst/>
              </a:prstGeom>
              <a:solidFill>
                <a:schemeClr val="bg1"/>
              </a:solidFill>
              <a:ln w="19050">
                <a:solidFill>
                  <a:srgbClr val="FFC000"/>
                </a:solidFill>
              </a:ln>
            </p:spPr>
            <p:txBody>
              <a:bodyPr wrap="none" lIns="64008" tIns="18288" rIns="64008" bIns="18288" rtlCol="0">
                <a:spAutoFit/>
              </a:bodyPr>
              <a:lstStyle/>
              <a:p>
                <a:pPr algn="ctr"/>
                <a:r>
                  <a:rPr kumimoji="1" lang="en-US" altLang="ja-JP" sz="1100" dirty="0"/>
                  <a:t>C2</a:t>
                </a:r>
                <a:endParaRPr kumimoji="1" lang="ja-JP" altLang="en-US" sz="1100" dirty="0"/>
              </a:p>
            </p:txBody>
          </p:sp>
          <p:sp>
            <p:nvSpPr>
              <p:cNvPr id="31" name="テキスト ボックス 37">
                <a:extLst>
                  <a:ext uri="{FF2B5EF4-FFF2-40B4-BE49-F238E27FC236}">
                    <a16:creationId xmlns:a16="http://schemas.microsoft.com/office/drawing/2014/main" id="{ED153030-7BF7-F26F-6679-6FA1DE2E886C}"/>
                  </a:ext>
                </a:extLst>
              </p:cNvPr>
              <p:cNvSpPr txBox="1"/>
              <p:nvPr/>
            </p:nvSpPr>
            <p:spPr>
              <a:xfrm>
                <a:off x="5384335" y="3644551"/>
                <a:ext cx="1274388" cy="172355"/>
              </a:xfrm>
              <a:prstGeom prst="rect">
                <a:avLst/>
              </a:prstGeom>
              <a:solidFill>
                <a:schemeClr val="bg1"/>
              </a:solidFill>
              <a:ln>
                <a:noFill/>
              </a:ln>
            </p:spPr>
            <p:txBody>
              <a:bodyPr wrap="none" lIns="0" tIns="9144" rIns="0" bIns="9144" rtlCol="0">
                <a:spAutoFit/>
              </a:bodyPr>
              <a:lstStyle/>
              <a:p>
                <a:pPr algn="ctr"/>
                <a:r>
                  <a:rPr kumimoji="1" lang="en-US" altLang="ja-JP" sz="1000" dirty="0"/>
                  <a:t>Not overlapping nodes</a:t>
                </a:r>
                <a:endParaRPr kumimoji="1" lang="ja-JP" altLang="en-US" sz="1000" dirty="0"/>
              </a:p>
            </p:txBody>
          </p:sp>
          <p:sp>
            <p:nvSpPr>
              <p:cNvPr id="32" name="テキスト ボックス 37">
                <a:extLst>
                  <a:ext uri="{FF2B5EF4-FFF2-40B4-BE49-F238E27FC236}">
                    <a16:creationId xmlns:a16="http://schemas.microsoft.com/office/drawing/2014/main" id="{B543D3E1-3A03-628E-21A0-8ADB6EF8A5AA}"/>
                  </a:ext>
                </a:extLst>
              </p:cNvPr>
              <p:cNvSpPr txBox="1"/>
              <p:nvPr/>
            </p:nvSpPr>
            <p:spPr>
              <a:xfrm>
                <a:off x="6782630" y="3644551"/>
                <a:ext cx="1069203" cy="172355"/>
              </a:xfrm>
              <a:prstGeom prst="rect">
                <a:avLst/>
              </a:prstGeom>
              <a:solidFill>
                <a:schemeClr val="bg1"/>
              </a:solidFill>
              <a:ln>
                <a:noFill/>
              </a:ln>
            </p:spPr>
            <p:txBody>
              <a:bodyPr wrap="none" lIns="0" tIns="9144" rIns="0" bIns="9144" rtlCol="0">
                <a:spAutoFit/>
              </a:bodyPr>
              <a:lstStyle/>
              <a:p>
                <a:pPr algn="ctr"/>
                <a:r>
                  <a:rPr kumimoji="1" lang="en-US" altLang="ja-JP" sz="1000" dirty="0"/>
                  <a:t>Overlapping nodes</a:t>
                </a:r>
                <a:endParaRPr kumimoji="1" lang="ja-JP" altLang="en-US" sz="1000" dirty="0"/>
              </a:p>
            </p:txBody>
          </p:sp>
          <p:sp>
            <p:nvSpPr>
              <p:cNvPr id="33" name="Rectangle 32">
                <a:extLst>
                  <a:ext uri="{FF2B5EF4-FFF2-40B4-BE49-F238E27FC236}">
                    <a16:creationId xmlns:a16="http://schemas.microsoft.com/office/drawing/2014/main" id="{78A9D2AF-F54C-D764-A9AB-82EC169B3152}"/>
                  </a:ext>
                </a:extLst>
              </p:cNvPr>
              <p:cNvSpPr/>
              <p:nvPr/>
            </p:nvSpPr>
            <p:spPr bwMode="auto">
              <a:xfrm>
                <a:off x="5395760" y="4316945"/>
                <a:ext cx="1285404" cy="58002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4" name="Rectangle 33">
                <a:extLst>
                  <a:ext uri="{FF2B5EF4-FFF2-40B4-BE49-F238E27FC236}">
                    <a16:creationId xmlns:a16="http://schemas.microsoft.com/office/drawing/2014/main" id="{9F370978-4B3C-C000-30D8-254CFB8DB275}"/>
                  </a:ext>
                </a:extLst>
              </p:cNvPr>
              <p:cNvSpPr/>
              <p:nvPr/>
            </p:nvSpPr>
            <p:spPr bwMode="auto">
              <a:xfrm>
                <a:off x="6729327" y="4316945"/>
                <a:ext cx="1144948" cy="58002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5" name="Rectangle 34">
                <a:extLst>
                  <a:ext uri="{FF2B5EF4-FFF2-40B4-BE49-F238E27FC236}">
                    <a16:creationId xmlns:a16="http://schemas.microsoft.com/office/drawing/2014/main" id="{6996A680-F1AF-ACA9-6957-45C0777BF703}"/>
                  </a:ext>
                </a:extLst>
              </p:cNvPr>
              <p:cNvSpPr/>
              <p:nvPr/>
            </p:nvSpPr>
            <p:spPr bwMode="auto">
              <a:xfrm>
                <a:off x="5378826" y="5533202"/>
                <a:ext cx="2305656" cy="26039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grpSp>
          <p:nvGrpSpPr>
            <p:cNvPr id="9" name="Group 8">
              <a:extLst>
                <a:ext uri="{FF2B5EF4-FFF2-40B4-BE49-F238E27FC236}">
                  <a16:creationId xmlns:a16="http://schemas.microsoft.com/office/drawing/2014/main" id="{ACD4EC90-2DD4-1006-9D0C-A12812E1DA40}"/>
                </a:ext>
              </a:extLst>
            </p:cNvPr>
            <p:cNvGrpSpPr/>
            <p:nvPr/>
          </p:nvGrpSpPr>
          <p:grpSpPr>
            <a:xfrm>
              <a:off x="5418163" y="3917033"/>
              <a:ext cx="2421992" cy="1311703"/>
              <a:chOff x="5417201" y="3927520"/>
              <a:chExt cx="2421992" cy="1311703"/>
            </a:xfrm>
          </p:grpSpPr>
          <p:sp>
            <p:nvSpPr>
              <p:cNvPr id="10" name="Oval 9">
                <a:extLst>
                  <a:ext uri="{FF2B5EF4-FFF2-40B4-BE49-F238E27FC236}">
                    <a16:creationId xmlns:a16="http://schemas.microsoft.com/office/drawing/2014/main" id="{C405B10B-31B8-5406-BCE8-956DB761ADFE}"/>
                  </a:ext>
                </a:extLst>
              </p:cNvPr>
              <p:cNvSpPr/>
              <p:nvPr/>
            </p:nvSpPr>
            <p:spPr bwMode="auto">
              <a:xfrm>
                <a:off x="6771476" y="3927520"/>
                <a:ext cx="270933" cy="270933"/>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Oval 10">
                <a:extLst>
                  <a:ext uri="{FF2B5EF4-FFF2-40B4-BE49-F238E27FC236}">
                    <a16:creationId xmlns:a16="http://schemas.microsoft.com/office/drawing/2014/main" id="{2980C265-6C0A-672C-F2B3-FD80D1370FA4}"/>
                  </a:ext>
                </a:extLst>
              </p:cNvPr>
              <p:cNvSpPr/>
              <p:nvPr/>
            </p:nvSpPr>
            <p:spPr bwMode="auto">
              <a:xfrm>
                <a:off x="7568260" y="3927520"/>
                <a:ext cx="270933" cy="270933"/>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Oval 11">
                <a:extLst>
                  <a:ext uri="{FF2B5EF4-FFF2-40B4-BE49-F238E27FC236}">
                    <a16:creationId xmlns:a16="http://schemas.microsoft.com/office/drawing/2014/main" id="{9CDD2323-B0F7-ECCE-B70C-2CE633B00700}"/>
                  </a:ext>
                </a:extLst>
              </p:cNvPr>
              <p:cNvSpPr/>
              <p:nvPr/>
            </p:nvSpPr>
            <p:spPr bwMode="auto">
              <a:xfrm>
                <a:off x="6335675" y="3927520"/>
                <a:ext cx="270933" cy="270933"/>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Oval 12">
                <a:extLst>
                  <a:ext uri="{FF2B5EF4-FFF2-40B4-BE49-F238E27FC236}">
                    <a16:creationId xmlns:a16="http://schemas.microsoft.com/office/drawing/2014/main" id="{352B479C-9B1B-794F-CA8D-8C69D61074CB}"/>
                  </a:ext>
                </a:extLst>
              </p:cNvPr>
              <p:cNvSpPr/>
              <p:nvPr/>
            </p:nvSpPr>
            <p:spPr bwMode="auto">
              <a:xfrm>
                <a:off x="5886061" y="3927520"/>
                <a:ext cx="270933" cy="270933"/>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Oval 13">
                <a:extLst>
                  <a:ext uri="{FF2B5EF4-FFF2-40B4-BE49-F238E27FC236}">
                    <a16:creationId xmlns:a16="http://schemas.microsoft.com/office/drawing/2014/main" id="{825E48CE-23F8-0C01-1BF3-98D06A585D4B}"/>
                  </a:ext>
                </a:extLst>
              </p:cNvPr>
              <p:cNvSpPr/>
              <p:nvPr/>
            </p:nvSpPr>
            <p:spPr bwMode="auto">
              <a:xfrm>
                <a:off x="5417201" y="3927520"/>
                <a:ext cx="270933" cy="270933"/>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Oval 14">
                <a:extLst>
                  <a:ext uri="{FF2B5EF4-FFF2-40B4-BE49-F238E27FC236}">
                    <a16:creationId xmlns:a16="http://schemas.microsoft.com/office/drawing/2014/main" id="{B5034F87-FA1B-F5A0-024B-B6E5D9716CBC}"/>
                  </a:ext>
                </a:extLst>
              </p:cNvPr>
              <p:cNvSpPr/>
              <p:nvPr/>
            </p:nvSpPr>
            <p:spPr bwMode="auto">
              <a:xfrm>
                <a:off x="7215657" y="4968290"/>
                <a:ext cx="270933" cy="270933"/>
              </a:xfrm>
              <a:prstGeom prst="ellipse">
                <a:avLst/>
              </a:prstGeom>
              <a:noFill/>
              <a:ln w="1905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Oval 15">
                <a:extLst>
                  <a:ext uri="{FF2B5EF4-FFF2-40B4-BE49-F238E27FC236}">
                    <a16:creationId xmlns:a16="http://schemas.microsoft.com/office/drawing/2014/main" id="{ABA31AC7-610B-934D-67BA-465C3A486518}"/>
                  </a:ext>
                </a:extLst>
              </p:cNvPr>
              <p:cNvSpPr/>
              <p:nvPr/>
            </p:nvSpPr>
            <p:spPr bwMode="auto">
              <a:xfrm>
                <a:off x="6356775" y="4968290"/>
                <a:ext cx="270933" cy="270933"/>
              </a:xfrm>
              <a:prstGeom prst="ellipse">
                <a:avLst/>
              </a:prstGeom>
              <a:noFill/>
              <a:ln w="1905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Oval 16">
                <a:extLst>
                  <a:ext uri="{FF2B5EF4-FFF2-40B4-BE49-F238E27FC236}">
                    <a16:creationId xmlns:a16="http://schemas.microsoft.com/office/drawing/2014/main" id="{E8DDAF8F-8E23-D041-678C-A381221C87EF}"/>
                  </a:ext>
                </a:extLst>
              </p:cNvPr>
              <p:cNvSpPr/>
              <p:nvPr/>
            </p:nvSpPr>
            <p:spPr bwMode="auto">
              <a:xfrm>
                <a:off x="5907161" y="4968290"/>
                <a:ext cx="270933" cy="270933"/>
              </a:xfrm>
              <a:prstGeom prst="ellipse">
                <a:avLst/>
              </a:prstGeom>
              <a:noFill/>
              <a:ln w="1905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Oval 17">
                <a:extLst>
                  <a:ext uri="{FF2B5EF4-FFF2-40B4-BE49-F238E27FC236}">
                    <a16:creationId xmlns:a16="http://schemas.microsoft.com/office/drawing/2014/main" id="{75330B12-4136-0D6A-FBED-60313AAA9447}"/>
                  </a:ext>
                </a:extLst>
              </p:cNvPr>
              <p:cNvSpPr/>
              <p:nvPr/>
            </p:nvSpPr>
            <p:spPr bwMode="auto">
              <a:xfrm>
                <a:off x="5438301" y="4968290"/>
                <a:ext cx="270933" cy="270933"/>
              </a:xfrm>
              <a:prstGeom prst="ellipse">
                <a:avLst/>
              </a:prstGeom>
              <a:noFill/>
              <a:ln w="1905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9" name="Lightning Bolt 18">
                <a:extLst>
                  <a:ext uri="{FF2B5EF4-FFF2-40B4-BE49-F238E27FC236}">
                    <a16:creationId xmlns:a16="http://schemas.microsoft.com/office/drawing/2014/main" id="{11814466-4A28-0631-C96C-62B47B4AE634}"/>
                  </a:ext>
                </a:extLst>
              </p:cNvPr>
              <p:cNvSpPr/>
              <p:nvPr/>
            </p:nvSpPr>
            <p:spPr bwMode="auto">
              <a:xfrm rot="12833066">
                <a:off x="5486740" y="4293703"/>
                <a:ext cx="181262" cy="203133"/>
              </a:xfrm>
              <a:prstGeom prst="lightningBol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Lightning Bolt 19">
                <a:extLst>
                  <a:ext uri="{FF2B5EF4-FFF2-40B4-BE49-F238E27FC236}">
                    <a16:creationId xmlns:a16="http://schemas.microsoft.com/office/drawing/2014/main" id="{3FD7EAF7-4ED7-D1CE-959F-CEE238CA4987}"/>
                  </a:ext>
                </a:extLst>
              </p:cNvPr>
              <p:cNvSpPr/>
              <p:nvPr/>
            </p:nvSpPr>
            <p:spPr bwMode="auto">
              <a:xfrm rot="12833066">
                <a:off x="5955600" y="4293703"/>
                <a:ext cx="181262" cy="203133"/>
              </a:xfrm>
              <a:prstGeom prst="lightningBol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1" name="Lightning Bolt 20">
                <a:extLst>
                  <a:ext uri="{FF2B5EF4-FFF2-40B4-BE49-F238E27FC236}">
                    <a16:creationId xmlns:a16="http://schemas.microsoft.com/office/drawing/2014/main" id="{360EF30E-C954-0551-93EE-CED677B4C2FD}"/>
                  </a:ext>
                </a:extLst>
              </p:cNvPr>
              <p:cNvSpPr/>
              <p:nvPr/>
            </p:nvSpPr>
            <p:spPr bwMode="auto">
              <a:xfrm rot="12833066">
                <a:off x="6398008" y="4293703"/>
                <a:ext cx="181262" cy="203133"/>
              </a:xfrm>
              <a:prstGeom prst="lightningBol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Lightning Bolt 21">
                <a:extLst>
                  <a:ext uri="{FF2B5EF4-FFF2-40B4-BE49-F238E27FC236}">
                    <a16:creationId xmlns:a16="http://schemas.microsoft.com/office/drawing/2014/main" id="{8B1BFF07-A988-1468-92FE-B10A8E32A14E}"/>
                  </a:ext>
                </a:extLst>
              </p:cNvPr>
              <p:cNvSpPr/>
              <p:nvPr/>
            </p:nvSpPr>
            <p:spPr bwMode="auto">
              <a:xfrm rot="1603598">
                <a:off x="5481503" y="4725435"/>
                <a:ext cx="181262" cy="203133"/>
              </a:xfrm>
              <a:prstGeom prst="lightningBolt">
                <a:avLst/>
              </a:prstGeom>
              <a:solidFill>
                <a:srgbClr val="FFC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3" name="Lightning Bolt 22">
                <a:extLst>
                  <a:ext uri="{FF2B5EF4-FFF2-40B4-BE49-F238E27FC236}">
                    <a16:creationId xmlns:a16="http://schemas.microsoft.com/office/drawing/2014/main" id="{9744F4A8-5D2D-665D-59C8-6E4EA2F3B788}"/>
                  </a:ext>
                </a:extLst>
              </p:cNvPr>
              <p:cNvSpPr/>
              <p:nvPr/>
            </p:nvSpPr>
            <p:spPr bwMode="auto">
              <a:xfrm rot="1603598">
                <a:off x="5953311" y="4725435"/>
                <a:ext cx="181262" cy="203133"/>
              </a:xfrm>
              <a:prstGeom prst="lightningBolt">
                <a:avLst/>
              </a:prstGeom>
              <a:solidFill>
                <a:srgbClr val="FFC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4" name="Lightning Bolt 23">
                <a:extLst>
                  <a:ext uri="{FF2B5EF4-FFF2-40B4-BE49-F238E27FC236}">
                    <a16:creationId xmlns:a16="http://schemas.microsoft.com/office/drawing/2014/main" id="{1585C85A-D772-8001-88D3-55DA67FF6F3B}"/>
                  </a:ext>
                </a:extLst>
              </p:cNvPr>
              <p:cNvSpPr/>
              <p:nvPr/>
            </p:nvSpPr>
            <p:spPr bwMode="auto">
              <a:xfrm rot="1603598">
                <a:off x="6389272" y="4725435"/>
                <a:ext cx="181262" cy="203133"/>
              </a:xfrm>
              <a:prstGeom prst="lightningBolt">
                <a:avLst/>
              </a:prstGeom>
              <a:solidFill>
                <a:srgbClr val="FFC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5" name="Lightning Bolt 24">
                <a:extLst>
                  <a:ext uri="{FF2B5EF4-FFF2-40B4-BE49-F238E27FC236}">
                    <a16:creationId xmlns:a16="http://schemas.microsoft.com/office/drawing/2014/main" id="{F1B35D8F-5E79-0048-FC2D-441891B97CF6}"/>
                  </a:ext>
                </a:extLst>
              </p:cNvPr>
              <p:cNvSpPr/>
              <p:nvPr/>
            </p:nvSpPr>
            <p:spPr bwMode="auto">
              <a:xfrm rot="11977033">
                <a:off x="6812937" y="4309699"/>
                <a:ext cx="211564" cy="431502"/>
              </a:xfrm>
              <a:prstGeom prst="lightningBol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Lightning Bolt 25">
                <a:extLst>
                  <a:ext uri="{FF2B5EF4-FFF2-40B4-BE49-F238E27FC236}">
                    <a16:creationId xmlns:a16="http://schemas.microsoft.com/office/drawing/2014/main" id="{86F32379-84D5-D211-2F63-5B37FB47B26C}"/>
                  </a:ext>
                </a:extLst>
              </p:cNvPr>
              <p:cNvSpPr/>
              <p:nvPr/>
            </p:nvSpPr>
            <p:spPr bwMode="auto">
              <a:xfrm rot="11977033">
                <a:off x="7617673" y="4304953"/>
                <a:ext cx="211564" cy="431502"/>
              </a:xfrm>
              <a:prstGeom prst="lightningBol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7" name="Lightning Bolt 26">
                <a:extLst>
                  <a:ext uri="{FF2B5EF4-FFF2-40B4-BE49-F238E27FC236}">
                    <a16:creationId xmlns:a16="http://schemas.microsoft.com/office/drawing/2014/main" id="{5A65E9B8-7B84-BCCD-755E-8036110F8A1A}"/>
                  </a:ext>
                </a:extLst>
              </p:cNvPr>
              <p:cNvSpPr/>
              <p:nvPr/>
            </p:nvSpPr>
            <p:spPr bwMode="auto">
              <a:xfrm rot="988097">
                <a:off x="7218203" y="4502886"/>
                <a:ext cx="211564" cy="431502"/>
              </a:xfrm>
              <a:prstGeom prst="lightningBolt">
                <a:avLst/>
              </a:prstGeom>
              <a:solidFill>
                <a:srgbClr val="FFC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grpSp>
    </p:spTree>
    <p:extLst>
      <p:ext uri="{BB962C8B-B14F-4D97-AF65-F5344CB8AC3E}">
        <p14:creationId xmlns:p14="http://schemas.microsoft.com/office/powerpoint/2010/main" val="1291469870"/>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6047</TotalTime>
  <Words>1567</Words>
  <Application>Microsoft Office PowerPoint</Application>
  <PresentationFormat>On-screen Show (4:3)</PresentationFormat>
  <Paragraphs>252</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Times New Roman</vt:lpstr>
      <vt:lpstr>Default Design</vt:lpstr>
      <vt:lpstr>PowerPoint Presentation</vt:lpstr>
      <vt:lpstr>MAC Proposal of TG15.6ma (Revision of IEEE802.15.6-2012)   Definition of Coexistence Levels and How to Support Higher Levels  March 14th, 2022  Minsoo Kim, Takumi Kobayashi, Marco Hernandez, and Ryuji Kohno Yokohama National University(YNU), YRP International Alliance Institute(YRP-IAI)</vt:lpstr>
      <vt:lpstr>Introduction</vt:lpstr>
      <vt:lpstr>Definition of Coexistence Environment Levels</vt:lpstr>
      <vt:lpstr>Definition of Coexistence Environment Levels (cont.)</vt:lpstr>
      <vt:lpstr>Definition of Coexistence Environment Levels (cont.)</vt:lpstr>
      <vt:lpstr>Definition of Coexistence Environment Levels (cont.)</vt:lpstr>
      <vt:lpstr>Definition of Coexistence Environment Levels (cont.)</vt:lpstr>
      <vt:lpstr>How to support higher levels of coexistence environment</vt:lpstr>
      <vt:lpstr>How to support higher levels of coexistence environment (cont.)</vt:lpstr>
      <vt:lpstr>How to support higher levels of coexistence environment (cont.)</vt:lpstr>
      <vt:lpstr>Summary</vt:lpstr>
      <vt:lpstr>References</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Origuchi-Kim Minsoo</cp:lastModifiedBy>
  <cp:revision>210</cp:revision>
  <dcterms:modified xsi:type="dcterms:W3CDTF">2023-03-14T11:33:27Z</dcterms:modified>
</cp:coreProperties>
</file>