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3"/>
  </p:notesMasterIdLst>
  <p:handoutMasterIdLst>
    <p:handoutMasterId r:id="rId14"/>
  </p:handoutMasterIdLst>
  <p:sldIdLst>
    <p:sldId id="287" r:id="rId2"/>
    <p:sldId id="264" r:id="rId3"/>
    <p:sldId id="261" r:id="rId4"/>
    <p:sldId id="288" r:id="rId5"/>
    <p:sldId id="289" r:id="rId6"/>
    <p:sldId id="290" r:id="rId7"/>
    <p:sldId id="291" r:id="rId8"/>
    <p:sldId id="292" r:id="rId9"/>
    <p:sldId id="294" r:id="rId10"/>
    <p:sldId id="295" r:id="rId11"/>
    <p:sldId id="293" r:id="rId12"/>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Phil Beecher" initials="PB" lastIdx="1" clrIdx="1">
    <p:extLst>
      <p:ext uri="{19B8F6BF-5375-455C-9EA6-DF929625EA0E}">
        <p15:presenceInfo xmlns:p15="http://schemas.microsoft.com/office/powerpoint/2012/main" userId="8e59e9d451c39b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29" autoAdjust="0"/>
    <p:restoredTop sz="94646" autoAdjust="0"/>
  </p:normalViewPr>
  <p:slideViewPr>
    <p:cSldViewPr>
      <p:cViewPr varScale="1">
        <p:scale>
          <a:sx n="89" d="100"/>
          <a:sy n="89" d="100"/>
        </p:scale>
        <p:origin x="1267" y="8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87" d="100"/>
          <a:sy n="87" d="100"/>
        </p:scale>
        <p:origin x="384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icrosoft%20PowerPoint%20&#20013;&#30340;&#22270;&#34920;"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___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___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___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___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___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77031249999999"/>
          <c:y val="3.9956251194111302E-2"/>
          <c:w val="0.81807730105295851"/>
          <c:h val="0.79875377682388704"/>
        </c:manualLayout>
      </c:layout>
      <c:lineChart>
        <c:grouping val="standard"/>
        <c:varyColors val="0"/>
        <c:ser>
          <c:idx val="1"/>
          <c:order val="0"/>
          <c:tx>
            <c:strRef>
              <c:f>'Latency, ALL'!$B$2</c:f>
              <c:strCache>
                <c:ptCount val="1"/>
                <c:pt idx="0">
                  <c:v>LB, No Aloha</c:v>
                </c:pt>
              </c:strCache>
            </c:strRef>
          </c:tx>
          <c:spPr>
            <a:ln w="28575" cap="rnd">
              <a:solidFill>
                <a:schemeClr val="accent2"/>
              </a:solidFill>
              <a:round/>
            </a:ln>
            <a:effectLst/>
          </c:spPr>
          <c:marker>
            <c:symbol val="none"/>
          </c:marker>
          <c:cat>
            <c:numRef>
              <c:f>'Latency, ALL'!$A$3:$A$11</c:f>
              <c:numCache>
                <c:formatCode>General</c:formatCode>
                <c:ptCount val="9"/>
                <c:pt idx="0">
                  <c:v>2</c:v>
                </c:pt>
                <c:pt idx="1">
                  <c:v>3</c:v>
                </c:pt>
                <c:pt idx="2">
                  <c:v>4</c:v>
                </c:pt>
                <c:pt idx="3">
                  <c:v>5</c:v>
                </c:pt>
                <c:pt idx="4">
                  <c:v>6</c:v>
                </c:pt>
                <c:pt idx="5">
                  <c:v>7</c:v>
                </c:pt>
                <c:pt idx="6">
                  <c:v>8</c:v>
                </c:pt>
                <c:pt idx="7">
                  <c:v>9</c:v>
                </c:pt>
                <c:pt idx="8">
                  <c:v>10</c:v>
                </c:pt>
              </c:numCache>
            </c:numRef>
          </c:cat>
          <c:val>
            <c:numRef>
              <c:f>'Latency, ALL'!$B$3:$B$11</c:f>
              <c:numCache>
                <c:formatCode>General</c:formatCode>
                <c:ptCount val="9"/>
                <c:pt idx="0">
                  <c:v>2.0578250477928019E-3</c:v>
                </c:pt>
                <c:pt idx="1">
                  <c:v>2.0860942423036703E-3</c:v>
                </c:pt>
                <c:pt idx="2">
                  <c:v>2.0757260824503122E-3</c:v>
                </c:pt>
                <c:pt idx="3">
                  <c:v>2.0534999171552019E-3</c:v>
                </c:pt>
                <c:pt idx="4">
                  <c:v>2.0815506385331761E-3</c:v>
                </c:pt>
                <c:pt idx="5">
                  <c:v>2.0165739083910826E-3</c:v>
                </c:pt>
                <c:pt idx="6">
                  <c:v>2.0389984835737758E-3</c:v>
                </c:pt>
                <c:pt idx="7">
                  <c:v>2.0781287015070719E-3</c:v>
                </c:pt>
                <c:pt idx="8">
                  <c:v>2.0666263322675223E-3</c:v>
                </c:pt>
              </c:numCache>
            </c:numRef>
          </c:val>
          <c:smooth val="0"/>
          <c:extLst xmlns:c16r2="http://schemas.microsoft.com/office/drawing/2015/06/chart">
            <c:ext xmlns:c16="http://schemas.microsoft.com/office/drawing/2014/chart" uri="{C3380CC4-5D6E-409C-BE32-E72D297353CC}">
              <c16:uniqueId val="{00000000-01A5-4691-9C94-B1F31FBA396C}"/>
            </c:ext>
          </c:extLst>
        </c:ser>
        <c:ser>
          <c:idx val="2"/>
          <c:order val="1"/>
          <c:tx>
            <c:strRef>
              <c:f>'Latency, ALL'!$C$2</c:f>
              <c:strCache>
                <c:ptCount val="1"/>
                <c:pt idx="0">
                  <c:v>BEB, No Aloha</c:v>
                </c:pt>
              </c:strCache>
            </c:strRef>
          </c:tx>
          <c:spPr>
            <a:ln w="28575" cap="rnd">
              <a:solidFill>
                <a:schemeClr val="accent3"/>
              </a:solidFill>
              <a:round/>
            </a:ln>
            <a:effectLst/>
          </c:spPr>
          <c:marker>
            <c:symbol val="none"/>
          </c:marker>
          <c:cat>
            <c:numRef>
              <c:f>'Latency, ALL'!$A$3:$A$11</c:f>
              <c:numCache>
                <c:formatCode>General</c:formatCode>
                <c:ptCount val="9"/>
                <c:pt idx="0">
                  <c:v>2</c:v>
                </c:pt>
                <c:pt idx="1">
                  <c:v>3</c:v>
                </c:pt>
                <c:pt idx="2">
                  <c:v>4</c:v>
                </c:pt>
                <c:pt idx="3">
                  <c:v>5</c:v>
                </c:pt>
                <c:pt idx="4">
                  <c:v>6</c:v>
                </c:pt>
                <c:pt idx="5">
                  <c:v>7</c:v>
                </c:pt>
                <c:pt idx="6">
                  <c:v>8</c:v>
                </c:pt>
                <c:pt idx="7">
                  <c:v>9</c:v>
                </c:pt>
                <c:pt idx="8">
                  <c:v>10</c:v>
                </c:pt>
              </c:numCache>
            </c:numRef>
          </c:cat>
          <c:val>
            <c:numRef>
              <c:f>'Latency, ALL'!$C$3:$C$11</c:f>
              <c:numCache>
                <c:formatCode>General</c:formatCode>
                <c:ptCount val="9"/>
                <c:pt idx="0">
                  <c:v>2.1365720042829843E-3</c:v>
                </c:pt>
                <c:pt idx="1">
                  <c:v>2.1413316611699502E-3</c:v>
                </c:pt>
                <c:pt idx="2">
                  <c:v>2.1526987148218369E-3</c:v>
                </c:pt>
                <c:pt idx="3">
                  <c:v>2.2239435226304965E-3</c:v>
                </c:pt>
                <c:pt idx="4">
                  <c:v>2.1680693200742404E-3</c:v>
                </c:pt>
                <c:pt idx="5">
                  <c:v>2.1460094644645592E-3</c:v>
                </c:pt>
                <c:pt idx="6">
                  <c:v>2.1842801152540245E-3</c:v>
                </c:pt>
                <c:pt idx="7">
                  <c:v>2.2753532058297429E-3</c:v>
                </c:pt>
                <c:pt idx="8">
                  <c:v>2.1559910900735293E-3</c:v>
                </c:pt>
              </c:numCache>
            </c:numRef>
          </c:val>
          <c:smooth val="0"/>
          <c:extLst xmlns:c16r2="http://schemas.microsoft.com/office/drawing/2015/06/chart">
            <c:ext xmlns:c16="http://schemas.microsoft.com/office/drawing/2014/chart" uri="{C3380CC4-5D6E-409C-BE32-E72D297353CC}">
              <c16:uniqueId val="{00000001-01A5-4691-9C94-B1F31FBA396C}"/>
            </c:ext>
          </c:extLst>
        </c:ser>
        <c:ser>
          <c:idx val="3"/>
          <c:order val="2"/>
          <c:tx>
            <c:strRef>
              <c:f>'Latency, ALL'!$D$2</c:f>
              <c:strCache>
                <c:ptCount val="1"/>
                <c:pt idx="0">
                  <c:v>LB, Aloha</c:v>
                </c:pt>
              </c:strCache>
            </c:strRef>
          </c:tx>
          <c:spPr>
            <a:ln w="28575" cap="rnd">
              <a:solidFill>
                <a:schemeClr val="accent4"/>
              </a:solidFill>
              <a:round/>
            </a:ln>
            <a:effectLst/>
          </c:spPr>
          <c:marker>
            <c:symbol val="none"/>
          </c:marker>
          <c:cat>
            <c:numRef>
              <c:f>'Latency, ALL'!$A$3:$A$11</c:f>
              <c:numCache>
                <c:formatCode>General</c:formatCode>
                <c:ptCount val="9"/>
                <c:pt idx="0">
                  <c:v>2</c:v>
                </c:pt>
                <c:pt idx="1">
                  <c:v>3</c:v>
                </c:pt>
                <c:pt idx="2">
                  <c:v>4</c:v>
                </c:pt>
                <c:pt idx="3">
                  <c:v>5</c:v>
                </c:pt>
                <c:pt idx="4">
                  <c:v>6</c:v>
                </c:pt>
                <c:pt idx="5">
                  <c:v>7</c:v>
                </c:pt>
                <c:pt idx="6">
                  <c:v>8</c:v>
                </c:pt>
                <c:pt idx="7">
                  <c:v>9</c:v>
                </c:pt>
                <c:pt idx="8">
                  <c:v>10</c:v>
                </c:pt>
              </c:numCache>
            </c:numRef>
          </c:cat>
          <c:val>
            <c:numRef>
              <c:f>'Latency, ALL'!$D$3:$D$11</c:f>
              <c:numCache>
                <c:formatCode>General</c:formatCode>
                <c:ptCount val="9"/>
                <c:pt idx="0">
                  <c:v>2.0785459182145584E-3</c:v>
                </c:pt>
                <c:pt idx="1">
                  <c:v>2.0577876799866327E-3</c:v>
                </c:pt>
                <c:pt idx="2">
                  <c:v>2.0720909528140824E-3</c:v>
                </c:pt>
                <c:pt idx="3">
                  <c:v>2.07951478658655E-3</c:v>
                </c:pt>
                <c:pt idx="4">
                  <c:v>2.0401425953284866E-3</c:v>
                </c:pt>
                <c:pt idx="5">
                  <c:v>2.0645016479266423E-3</c:v>
                </c:pt>
                <c:pt idx="6">
                  <c:v>2.0221058509130026E-3</c:v>
                </c:pt>
                <c:pt idx="7">
                  <c:v>2.057922417966338E-3</c:v>
                </c:pt>
                <c:pt idx="8">
                  <c:v>2.0922924779813051E-3</c:v>
                </c:pt>
              </c:numCache>
            </c:numRef>
          </c:val>
          <c:smooth val="0"/>
          <c:extLst xmlns:c16r2="http://schemas.microsoft.com/office/drawing/2015/06/chart">
            <c:ext xmlns:c16="http://schemas.microsoft.com/office/drawing/2014/chart" uri="{C3380CC4-5D6E-409C-BE32-E72D297353CC}">
              <c16:uniqueId val="{00000002-01A5-4691-9C94-B1F31FBA396C}"/>
            </c:ext>
          </c:extLst>
        </c:ser>
        <c:ser>
          <c:idx val="4"/>
          <c:order val="3"/>
          <c:tx>
            <c:strRef>
              <c:f>'Latency, ALL'!$E$2</c:f>
              <c:strCache>
                <c:ptCount val="1"/>
                <c:pt idx="0">
                  <c:v>BEB, Aloha</c:v>
                </c:pt>
              </c:strCache>
            </c:strRef>
          </c:tx>
          <c:spPr>
            <a:ln w="28575" cap="rnd">
              <a:solidFill>
                <a:schemeClr val="accent5"/>
              </a:solidFill>
              <a:round/>
            </a:ln>
            <a:effectLst/>
          </c:spPr>
          <c:marker>
            <c:symbol val="none"/>
          </c:marker>
          <c:cat>
            <c:numRef>
              <c:f>'Latency, ALL'!$A$3:$A$11</c:f>
              <c:numCache>
                <c:formatCode>General</c:formatCode>
                <c:ptCount val="9"/>
                <c:pt idx="0">
                  <c:v>2</c:v>
                </c:pt>
                <c:pt idx="1">
                  <c:v>3</c:v>
                </c:pt>
                <c:pt idx="2">
                  <c:v>4</c:v>
                </c:pt>
                <c:pt idx="3">
                  <c:v>5</c:v>
                </c:pt>
                <c:pt idx="4">
                  <c:v>6</c:v>
                </c:pt>
                <c:pt idx="5">
                  <c:v>7</c:v>
                </c:pt>
                <c:pt idx="6">
                  <c:v>8</c:v>
                </c:pt>
                <c:pt idx="7">
                  <c:v>9</c:v>
                </c:pt>
                <c:pt idx="8">
                  <c:v>10</c:v>
                </c:pt>
              </c:numCache>
            </c:numRef>
          </c:cat>
          <c:val>
            <c:numRef>
              <c:f>'Latency, ALL'!$E$3:$E$11</c:f>
              <c:numCache>
                <c:formatCode>General</c:formatCode>
                <c:ptCount val="9"/>
                <c:pt idx="0">
                  <c:v>2.226176233322991E-3</c:v>
                </c:pt>
                <c:pt idx="1">
                  <c:v>2.1582385625029655E-3</c:v>
                </c:pt>
                <c:pt idx="2">
                  <c:v>2.1669570060763969E-3</c:v>
                </c:pt>
                <c:pt idx="3">
                  <c:v>2.193199816690018E-3</c:v>
                </c:pt>
                <c:pt idx="4">
                  <c:v>2.1654781683141549E-3</c:v>
                </c:pt>
                <c:pt idx="5">
                  <c:v>2.1500947590371465E-3</c:v>
                </c:pt>
                <c:pt idx="6">
                  <c:v>2.1902916913611593E-3</c:v>
                </c:pt>
                <c:pt idx="7">
                  <c:v>2.1864815777875822E-3</c:v>
                </c:pt>
                <c:pt idx="8">
                  <c:v>2.1734127052359217E-3</c:v>
                </c:pt>
              </c:numCache>
            </c:numRef>
          </c:val>
          <c:smooth val="0"/>
          <c:extLst xmlns:c16r2="http://schemas.microsoft.com/office/drawing/2015/06/chart">
            <c:ext xmlns:c16="http://schemas.microsoft.com/office/drawing/2014/chart" uri="{C3380CC4-5D6E-409C-BE32-E72D297353CC}">
              <c16:uniqueId val="{00000003-01A5-4691-9C94-B1F31FBA396C}"/>
            </c:ext>
          </c:extLst>
        </c:ser>
        <c:dLbls>
          <c:showLegendKey val="0"/>
          <c:showVal val="0"/>
          <c:showCatName val="0"/>
          <c:showSerName val="0"/>
          <c:showPercent val="0"/>
          <c:showBubbleSize val="0"/>
        </c:dLbls>
        <c:smooth val="0"/>
        <c:axId val="-1759030080"/>
        <c:axId val="-1759029536"/>
      </c:lineChart>
      <c:catAx>
        <c:axId val="-1759030080"/>
        <c:scaling>
          <c:orientation val="minMax"/>
        </c:scaling>
        <c:delete val="0"/>
        <c:axPos val="b"/>
        <c:title>
          <c:tx>
            <c:rich>
              <a:bodyPr/>
              <a:lstStyle/>
              <a:p>
                <a:pPr>
                  <a:defRPr/>
                </a:pPr>
                <a:r>
                  <a:rPr lang="en-US" altLang="zh-CN" dirty="0"/>
                  <a:t>Number of Contending Links</a:t>
                </a:r>
                <a:endParaRPr lang="zh-CN" altLang="en-US" dirty="0"/>
              </a:p>
            </c:rich>
          </c:tx>
          <c:layout>
            <c:manualLayout>
              <c:xMode val="edge"/>
              <c:yMode val="edge"/>
              <c:x val="0.23517280187739753"/>
              <c:y val="0.91834081927404887"/>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59029536"/>
        <c:crosses val="autoZero"/>
        <c:auto val="1"/>
        <c:lblAlgn val="ctr"/>
        <c:lblOffset val="100"/>
        <c:noMultiLvlLbl val="0"/>
      </c:catAx>
      <c:valAx>
        <c:axId val="-1759029536"/>
        <c:scaling>
          <c:orientation val="minMax"/>
          <c:max val="2.5000000000000005E-3"/>
          <c:min val="1.5000000000000005E-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59030080"/>
        <c:crosses val="autoZero"/>
        <c:crossBetween val="between"/>
      </c:valAx>
      <c:spPr>
        <a:noFill/>
        <a:ln w="25400">
          <a:noFill/>
        </a:ln>
      </c:spPr>
    </c:plotArea>
    <c:legend>
      <c:legendPos val="r"/>
      <c:layout>
        <c:manualLayout>
          <c:xMode val="edge"/>
          <c:yMode val="edge"/>
          <c:x val="0.11340747146627751"/>
          <c:y val="0.65515260209183102"/>
          <c:w val="0.79425225694444446"/>
          <c:h val="0.17370133477232688"/>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62646718801347"/>
          <c:y val="8.8377531285590977E-2"/>
          <c:w val="0.8530274206774715"/>
          <c:h val="0.7313748848515248"/>
        </c:manualLayout>
      </c:layout>
      <c:lineChart>
        <c:grouping val="standard"/>
        <c:varyColors val="0"/>
        <c:ser>
          <c:idx val="1"/>
          <c:order val="0"/>
          <c:tx>
            <c:strRef>
              <c:f>'[Microsoft PowerPoint 中的图表]Latency, ALL'!$B$14</c:f>
              <c:strCache>
                <c:ptCount val="1"/>
                <c:pt idx="0">
                  <c:v>LB, No Aloha</c:v>
                </c:pt>
              </c:strCache>
            </c:strRef>
          </c:tx>
          <c:spPr>
            <a:ln w="28575" cap="rnd">
              <a:solidFill>
                <a:schemeClr val="accent2"/>
              </a:solidFill>
              <a:round/>
            </a:ln>
            <a:effectLst/>
          </c:spPr>
          <c:marker>
            <c:symbol val="none"/>
          </c:marker>
          <c:cat>
            <c:numRef>
              <c:f>'[Microsoft PowerPoint 中的图表]Latency, ALL'!$A$27:$A$35</c:f>
              <c:numCache>
                <c:formatCode>General</c:formatCode>
                <c:ptCount val="9"/>
                <c:pt idx="0">
                  <c:v>2</c:v>
                </c:pt>
                <c:pt idx="1">
                  <c:v>3</c:v>
                </c:pt>
                <c:pt idx="2">
                  <c:v>4</c:v>
                </c:pt>
                <c:pt idx="3">
                  <c:v>5</c:v>
                </c:pt>
                <c:pt idx="4">
                  <c:v>6</c:v>
                </c:pt>
                <c:pt idx="5">
                  <c:v>7</c:v>
                </c:pt>
                <c:pt idx="6">
                  <c:v>8</c:v>
                </c:pt>
                <c:pt idx="7">
                  <c:v>9</c:v>
                </c:pt>
                <c:pt idx="8">
                  <c:v>10</c:v>
                </c:pt>
              </c:numCache>
            </c:numRef>
          </c:cat>
          <c:val>
            <c:numRef>
              <c:f>'[Microsoft PowerPoint 中的图表]Latency, ALL'!$B$15:$B$23</c:f>
              <c:numCache>
                <c:formatCode>General</c:formatCode>
                <c:ptCount val="9"/>
                <c:pt idx="0">
                  <c:v>2.48133052516718E-3</c:v>
                </c:pt>
                <c:pt idx="1">
                  <c:v>2.4565497937058594E-3</c:v>
                </c:pt>
                <c:pt idx="2">
                  <c:v>2.475915473404677E-3</c:v>
                </c:pt>
                <c:pt idx="3">
                  <c:v>2.4493240043404981E-3</c:v>
                </c:pt>
                <c:pt idx="4">
                  <c:v>2.4256736727757571E-3</c:v>
                </c:pt>
                <c:pt idx="5">
                  <c:v>2.4413777294941194E-3</c:v>
                </c:pt>
                <c:pt idx="6">
                  <c:v>2.4065486103933805E-3</c:v>
                </c:pt>
                <c:pt idx="7">
                  <c:v>2.4480803977125587E-3</c:v>
                </c:pt>
                <c:pt idx="8">
                  <c:v>2.4186721352283478E-3</c:v>
                </c:pt>
              </c:numCache>
            </c:numRef>
          </c:val>
          <c:smooth val="0"/>
          <c:extLst xmlns:c16r2="http://schemas.microsoft.com/office/drawing/2015/06/chart">
            <c:ext xmlns:c16="http://schemas.microsoft.com/office/drawing/2014/chart" uri="{C3380CC4-5D6E-409C-BE32-E72D297353CC}">
              <c16:uniqueId val="{00000000-A492-4529-A92F-C4B9B29597E5}"/>
            </c:ext>
          </c:extLst>
        </c:ser>
        <c:ser>
          <c:idx val="2"/>
          <c:order val="1"/>
          <c:tx>
            <c:strRef>
              <c:f>'[Microsoft PowerPoint 中的图表]Latency, ALL'!$C$14</c:f>
              <c:strCache>
                <c:ptCount val="1"/>
                <c:pt idx="0">
                  <c:v>BEB, No Aloha</c:v>
                </c:pt>
              </c:strCache>
            </c:strRef>
          </c:tx>
          <c:spPr>
            <a:ln w="28575" cap="rnd">
              <a:solidFill>
                <a:schemeClr val="accent3"/>
              </a:solidFill>
              <a:round/>
            </a:ln>
            <a:effectLst/>
          </c:spPr>
          <c:marker>
            <c:symbol val="none"/>
          </c:marker>
          <c:cat>
            <c:numRef>
              <c:f>'[Microsoft PowerPoint 中的图表]Latency, ALL'!$A$27:$A$35</c:f>
              <c:numCache>
                <c:formatCode>General</c:formatCode>
                <c:ptCount val="9"/>
                <c:pt idx="0">
                  <c:v>2</c:v>
                </c:pt>
                <c:pt idx="1">
                  <c:v>3</c:v>
                </c:pt>
                <c:pt idx="2">
                  <c:v>4</c:v>
                </c:pt>
                <c:pt idx="3">
                  <c:v>5</c:v>
                </c:pt>
                <c:pt idx="4">
                  <c:v>6</c:v>
                </c:pt>
                <c:pt idx="5">
                  <c:v>7</c:v>
                </c:pt>
                <c:pt idx="6">
                  <c:v>8</c:v>
                </c:pt>
                <c:pt idx="7">
                  <c:v>9</c:v>
                </c:pt>
                <c:pt idx="8">
                  <c:v>10</c:v>
                </c:pt>
              </c:numCache>
            </c:numRef>
          </c:cat>
          <c:val>
            <c:numRef>
              <c:f>'[Microsoft PowerPoint 中的图表]Latency, ALL'!$C$15:$C$23</c:f>
              <c:numCache>
                <c:formatCode>General</c:formatCode>
                <c:ptCount val="9"/>
                <c:pt idx="0">
                  <c:v>2.7925830337432985E-3</c:v>
                </c:pt>
                <c:pt idx="1">
                  <c:v>2.8824315612828765E-3</c:v>
                </c:pt>
                <c:pt idx="2">
                  <c:v>3.0040386408579809E-3</c:v>
                </c:pt>
                <c:pt idx="3">
                  <c:v>3.0416038685061393E-3</c:v>
                </c:pt>
                <c:pt idx="4">
                  <c:v>2.9514086100173634E-3</c:v>
                </c:pt>
                <c:pt idx="5">
                  <c:v>2.8727795081754559E-3</c:v>
                </c:pt>
                <c:pt idx="6">
                  <c:v>3.0017091824496031E-3</c:v>
                </c:pt>
                <c:pt idx="7">
                  <c:v>2.9224648311654078E-3</c:v>
                </c:pt>
                <c:pt idx="8">
                  <c:v>2.9535672631687904E-3</c:v>
                </c:pt>
              </c:numCache>
            </c:numRef>
          </c:val>
          <c:smooth val="0"/>
          <c:extLst xmlns:c16r2="http://schemas.microsoft.com/office/drawing/2015/06/chart">
            <c:ext xmlns:c16="http://schemas.microsoft.com/office/drawing/2014/chart" uri="{C3380CC4-5D6E-409C-BE32-E72D297353CC}">
              <c16:uniqueId val="{00000001-A492-4529-A92F-C4B9B29597E5}"/>
            </c:ext>
          </c:extLst>
        </c:ser>
        <c:ser>
          <c:idx val="3"/>
          <c:order val="2"/>
          <c:tx>
            <c:strRef>
              <c:f>'[Microsoft PowerPoint 中的图表]Latency, ALL'!$D$14</c:f>
              <c:strCache>
                <c:ptCount val="1"/>
                <c:pt idx="0">
                  <c:v>LB, Aloha</c:v>
                </c:pt>
              </c:strCache>
            </c:strRef>
          </c:tx>
          <c:spPr>
            <a:ln w="28575" cap="rnd">
              <a:solidFill>
                <a:schemeClr val="accent4"/>
              </a:solidFill>
              <a:round/>
            </a:ln>
            <a:effectLst/>
          </c:spPr>
          <c:marker>
            <c:symbol val="none"/>
          </c:marker>
          <c:cat>
            <c:numRef>
              <c:f>'[Microsoft PowerPoint 中的图表]Latency, ALL'!$A$27:$A$35</c:f>
              <c:numCache>
                <c:formatCode>General</c:formatCode>
                <c:ptCount val="9"/>
                <c:pt idx="0">
                  <c:v>2</c:v>
                </c:pt>
                <c:pt idx="1">
                  <c:v>3</c:v>
                </c:pt>
                <c:pt idx="2">
                  <c:v>4</c:v>
                </c:pt>
                <c:pt idx="3">
                  <c:v>5</c:v>
                </c:pt>
                <c:pt idx="4">
                  <c:v>6</c:v>
                </c:pt>
                <c:pt idx="5">
                  <c:v>7</c:v>
                </c:pt>
                <c:pt idx="6">
                  <c:v>8</c:v>
                </c:pt>
                <c:pt idx="7">
                  <c:v>9</c:v>
                </c:pt>
                <c:pt idx="8">
                  <c:v>10</c:v>
                </c:pt>
              </c:numCache>
            </c:numRef>
          </c:cat>
          <c:val>
            <c:numRef>
              <c:f>'[Microsoft PowerPoint 中的图表]Latency, ALL'!$D$15:$D$23</c:f>
              <c:numCache>
                <c:formatCode>General</c:formatCode>
                <c:ptCount val="9"/>
                <c:pt idx="0">
                  <c:v>2.4874010256808357E-3</c:v>
                </c:pt>
                <c:pt idx="1">
                  <c:v>2.4485045176869413E-3</c:v>
                </c:pt>
                <c:pt idx="2">
                  <c:v>2.5436225568402234E-3</c:v>
                </c:pt>
                <c:pt idx="3">
                  <c:v>2.4441651180891876E-3</c:v>
                </c:pt>
                <c:pt idx="4">
                  <c:v>2.4313175761844327E-3</c:v>
                </c:pt>
                <c:pt idx="5">
                  <c:v>2.4413340833908557E-3</c:v>
                </c:pt>
                <c:pt idx="6">
                  <c:v>2.4279260312551352E-3</c:v>
                </c:pt>
                <c:pt idx="7">
                  <c:v>2.4805531056945316E-3</c:v>
                </c:pt>
                <c:pt idx="8">
                  <c:v>2.4769041740872124E-3</c:v>
                </c:pt>
              </c:numCache>
            </c:numRef>
          </c:val>
          <c:smooth val="0"/>
          <c:extLst xmlns:c16r2="http://schemas.microsoft.com/office/drawing/2015/06/chart">
            <c:ext xmlns:c16="http://schemas.microsoft.com/office/drawing/2014/chart" uri="{C3380CC4-5D6E-409C-BE32-E72D297353CC}">
              <c16:uniqueId val="{00000002-A492-4529-A92F-C4B9B29597E5}"/>
            </c:ext>
          </c:extLst>
        </c:ser>
        <c:ser>
          <c:idx val="4"/>
          <c:order val="3"/>
          <c:tx>
            <c:strRef>
              <c:f>'[Microsoft PowerPoint 中的图表]Latency, ALL'!$E$14</c:f>
              <c:strCache>
                <c:ptCount val="1"/>
                <c:pt idx="0">
                  <c:v>BEB, Aloha</c:v>
                </c:pt>
              </c:strCache>
            </c:strRef>
          </c:tx>
          <c:spPr>
            <a:ln w="28575" cap="rnd">
              <a:solidFill>
                <a:schemeClr val="accent5"/>
              </a:solidFill>
              <a:round/>
            </a:ln>
            <a:effectLst/>
          </c:spPr>
          <c:marker>
            <c:symbol val="none"/>
          </c:marker>
          <c:cat>
            <c:numRef>
              <c:f>'[Microsoft PowerPoint 中的图表]Latency, ALL'!$A$27:$A$35</c:f>
              <c:numCache>
                <c:formatCode>General</c:formatCode>
                <c:ptCount val="9"/>
                <c:pt idx="0">
                  <c:v>2</c:v>
                </c:pt>
                <c:pt idx="1">
                  <c:v>3</c:v>
                </c:pt>
                <c:pt idx="2">
                  <c:v>4</c:v>
                </c:pt>
                <c:pt idx="3">
                  <c:v>5</c:v>
                </c:pt>
                <c:pt idx="4">
                  <c:v>6</c:v>
                </c:pt>
                <c:pt idx="5">
                  <c:v>7</c:v>
                </c:pt>
                <c:pt idx="6">
                  <c:v>8</c:v>
                </c:pt>
                <c:pt idx="7">
                  <c:v>9</c:v>
                </c:pt>
                <c:pt idx="8">
                  <c:v>10</c:v>
                </c:pt>
              </c:numCache>
            </c:numRef>
          </c:cat>
          <c:val>
            <c:numRef>
              <c:f>'[Microsoft PowerPoint 中的图表]Latency, ALL'!$E$15:$E$23</c:f>
              <c:numCache>
                <c:formatCode>General</c:formatCode>
                <c:ptCount val="9"/>
                <c:pt idx="0">
                  <c:v>2.9986497150459287E-3</c:v>
                </c:pt>
                <c:pt idx="1">
                  <c:v>3.0405067711122267E-3</c:v>
                </c:pt>
                <c:pt idx="2">
                  <c:v>2.9261195626252667E-3</c:v>
                </c:pt>
                <c:pt idx="3">
                  <c:v>2.9792879958558823E-3</c:v>
                </c:pt>
                <c:pt idx="4">
                  <c:v>2.9691726742528983E-3</c:v>
                </c:pt>
                <c:pt idx="5">
                  <c:v>3.0268359616012668E-3</c:v>
                </c:pt>
                <c:pt idx="6">
                  <c:v>2.9923515075785502E-3</c:v>
                </c:pt>
                <c:pt idx="7">
                  <c:v>3.0027089484363848E-3</c:v>
                </c:pt>
                <c:pt idx="8">
                  <c:v>3.0464065390448805E-3</c:v>
                </c:pt>
              </c:numCache>
            </c:numRef>
          </c:val>
          <c:smooth val="0"/>
          <c:extLst xmlns:c16r2="http://schemas.microsoft.com/office/drawing/2015/06/chart">
            <c:ext xmlns:c16="http://schemas.microsoft.com/office/drawing/2014/chart" uri="{C3380CC4-5D6E-409C-BE32-E72D297353CC}">
              <c16:uniqueId val="{00000003-A492-4529-A92F-C4B9B29597E5}"/>
            </c:ext>
          </c:extLst>
        </c:ser>
        <c:dLbls>
          <c:showLegendKey val="0"/>
          <c:showVal val="0"/>
          <c:showCatName val="0"/>
          <c:showSerName val="0"/>
          <c:showPercent val="0"/>
          <c:showBubbleSize val="0"/>
        </c:dLbls>
        <c:smooth val="0"/>
        <c:axId val="-1703633616"/>
        <c:axId val="-1703636880"/>
      </c:lineChart>
      <c:catAx>
        <c:axId val="-1703633616"/>
        <c:scaling>
          <c:orientation val="minMax"/>
        </c:scaling>
        <c:delete val="0"/>
        <c:axPos val="b"/>
        <c:title>
          <c:tx>
            <c:rich>
              <a:bodyPr/>
              <a:lstStyle/>
              <a:p>
                <a:pPr>
                  <a:defRPr/>
                </a:pPr>
                <a:r>
                  <a:rPr lang="en-US" altLang="zh-CN"/>
                  <a:t>Number of Contending Links</a:t>
                </a:r>
                <a:endParaRPr lang="zh-CN" altLang="en-US"/>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03636880"/>
        <c:crosses val="autoZero"/>
        <c:auto val="1"/>
        <c:lblAlgn val="ctr"/>
        <c:lblOffset val="100"/>
        <c:noMultiLvlLbl val="0"/>
      </c:catAx>
      <c:valAx>
        <c:axId val="-1703636880"/>
        <c:scaling>
          <c:orientation val="minMax"/>
          <c:min val="1.5000000000000005E-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03633616"/>
        <c:crosses val="autoZero"/>
        <c:crossBetween val="between"/>
      </c:valAx>
      <c:spPr>
        <a:noFill/>
        <a:ln w="25400">
          <a:noFill/>
        </a:ln>
      </c:spPr>
    </c:plotArea>
    <c:legend>
      <c:legendPos val="r"/>
      <c:layout>
        <c:manualLayout>
          <c:xMode val="edge"/>
          <c:yMode val="edge"/>
          <c:x val="0.10817979683939022"/>
          <c:y val="0.70927158887107788"/>
          <c:w val="0.88763237239973103"/>
          <c:h val="0.12960636963125616"/>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40808225418103E-2"/>
          <c:y val="8.1136173204703343E-2"/>
          <c:w val="0.85268736036094661"/>
          <c:h val="0.77532293523814133"/>
        </c:manualLayout>
      </c:layout>
      <c:lineChart>
        <c:grouping val="standard"/>
        <c:varyColors val="0"/>
        <c:ser>
          <c:idx val="1"/>
          <c:order val="0"/>
          <c:tx>
            <c:strRef>
              <c:f>'Latency, ALL'!$B$26</c:f>
              <c:strCache>
                <c:ptCount val="1"/>
                <c:pt idx="0">
                  <c:v>LB, No Aloha</c:v>
                </c:pt>
              </c:strCache>
            </c:strRef>
          </c:tx>
          <c:spPr>
            <a:ln w="28575" cap="rnd">
              <a:solidFill>
                <a:schemeClr val="accent2"/>
              </a:solidFill>
              <a:round/>
            </a:ln>
            <a:effectLst/>
          </c:spPr>
          <c:marker>
            <c:symbol val="none"/>
          </c:marker>
          <c:cat>
            <c:numRef>
              <c:f>'Latency, ALL'!$A$27:$A$35</c:f>
              <c:numCache>
                <c:formatCode>General</c:formatCode>
                <c:ptCount val="9"/>
                <c:pt idx="0">
                  <c:v>2</c:v>
                </c:pt>
                <c:pt idx="1">
                  <c:v>3</c:v>
                </c:pt>
                <c:pt idx="2">
                  <c:v>4</c:v>
                </c:pt>
                <c:pt idx="3">
                  <c:v>5</c:v>
                </c:pt>
                <c:pt idx="4">
                  <c:v>6</c:v>
                </c:pt>
                <c:pt idx="5">
                  <c:v>7</c:v>
                </c:pt>
                <c:pt idx="6">
                  <c:v>8</c:v>
                </c:pt>
                <c:pt idx="7">
                  <c:v>9</c:v>
                </c:pt>
                <c:pt idx="8">
                  <c:v>10</c:v>
                </c:pt>
              </c:numCache>
            </c:numRef>
          </c:cat>
          <c:val>
            <c:numRef>
              <c:f>'Latency, ALL'!$B$27:$B$35</c:f>
              <c:numCache>
                <c:formatCode>General</c:formatCode>
                <c:ptCount val="9"/>
                <c:pt idx="0">
                  <c:v>4.9290623102442952E-3</c:v>
                </c:pt>
                <c:pt idx="1">
                  <c:v>4.505318658364183E-3</c:v>
                </c:pt>
                <c:pt idx="2">
                  <c:v>4.0748614166628309E-3</c:v>
                </c:pt>
                <c:pt idx="3">
                  <c:v>4.0423873489596274E-3</c:v>
                </c:pt>
                <c:pt idx="4">
                  <c:v>3.9404739108842655E-3</c:v>
                </c:pt>
                <c:pt idx="5">
                  <c:v>3.9297220086560404E-3</c:v>
                </c:pt>
                <c:pt idx="6">
                  <c:v>3.7956261388009875E-3</c:v>
                </c:pt>
                <c:pt idx="7">
                  <c:v>3.6290907281329825E-3</c:v>
                </c:pt>
                <c:pt idx="8">
                  <c:v>3.6525238751097385E-3</c:v>
                </c:pt>
              </c:numCache>
            </c:numRef>
          </c:val>
          <c:smooth val="0"/>
          <c:extLst xmlns:c16r2="http://schemas.microsoft.com/office/drawing/2015/06/chart">
            <c:ext xmlns:c16="http://schemas.microsoft.com/office/drawing/2014/chart" uri="{C3380CC4-5D6E-409C-BE32-E72D297353CC}">
              <c16:uniqueId val="{00000000-0AC0-4BF3-8E89-3F08A975673A}"/>
            </c:ext>
          </c:extLst>
        </c:ser>
        <c:ser>
          <c:idx val="2"/>
          <c:order val="1"/>
          <c:tx>
            <c:strRef>
              <c:f>'Latency, ALL'!$C$26</c:f>
              <c:strCache>
                <c:ptCount val="1"/>
                <c:pt idx="0">
                  <c:v>BEB, No Aloha</c:v>
                </c:pt>
              </c:strCache>
            </c:strRef>
          </c:tx>
          <c:spPr>
            <a:ln w="28575" cap="rnd">
              <a:solidFill>
                <a:schemeClr val="accent3"/>
              </a:solidFill>
              <a:round/>
            </a:ln>
            <a:effectLst/>
          </c:spPr>
          <c:marker>
            <c:symbol val="none"/>
          </c:marker>
          <c:cat>
            <c:numRef>
              <c:f>'Latency, ALL'!$A$27:$A$35</c:f>
              <c:numCache>
                <c:formatCode>General</c:formatCode>
                <c:ptCount val="9"/>
                <c:pt idx="0">
                  <c:v>2</c:v>
                </c:pt>
                <c:pt idx="1">
                  <c:v>3</c:v>
                </c:pt>
                <c:pt idx="2">
                  <c:v>4</c:v>
                </c:pt>
                <c:pt idx="3">
                  <c:v>5</c:v>
                </c:pt>
                <c:pt idx="4">
                  <c:v>6</c:v>
                </c:pt>
                <c:pt idx="5">
                  <c:v>7</c:v>
                </c:pt>
                <c:pt idx="6">
                  <c:v>8</c:v>
                </c:pt>
                <c:pt idx="7">
                  <c:v>9</c:v>
                </c:pt>
                <c:pt idx="8">
                  <c:v>10</c:v>
                </c:pt>
              </c:numCache>
            </c:numRef>
          </c:cat>
          <c:val>
            <c:numRef>
              <c:f>'Latency, ALL'!$C$27:$C$35</c:f>
              <c:numCache>
                <c:formatCode>General</c:formatCode>
                <c:ptCount val="9"/>
                <c:pt idx="0">
                  <c:v>9.7279855937247237E-3</c:v>
                </c:pt>
                <c:pt idx="1">
                  <c:v>8.2827638278008629E-3</c:v>
                </c:pt>
                <c:pt idx="2">
                  <c:v>7.6415800639246211E-3</c:v>
                </c:pt>
                <c:pt idx="3">
                  <c:v>7.3580967293245736E-3</c:v>
                </c:pt>
                <c:pt idx="4">
                  <c:v>6.5228188127921674E-3</c:v>
                </c:pt>
                <c:pt idx="5">
                  <c:v>6.1033126313854496E-3</c:v>
                </c:pt>
                <c:pt idx="6">
                  <c:v>5.9521888795029771E-3</c:v>
                </c:pt>
                <c:pt idx="7">
                  <c:v>5.6764369371560125E-3</c:v>
                </c:pt>
                <c:pt idx="8">
                  <c:v>5.462584833148305E-3</c:v>
                </c:pt>
              </c:numCache>
            </c:numRef>
          </c:val>
          <c:smooth val="0"/>
          <c:extLst xmlns:c16r2="http://schemas.microsoft.com/office/drawing/2015/06/chart">
            <c:ext xmlns:c16="http://schemas.microsoft.com/office/drawing/2014/chart" uri="{C3380CC4-5D6E-409C-BE32-E72D297353CC}">
              <c16:uniqueId val="{00000001-0AC0-4BF3-8E89-3F08A975673A}"/>
            </c:ext>
          </c:extLst>
        </c:ser>
        <c:ser>
          <c:idx val="3"/>
          <c:order val="2"/>
          <c:tx>
            <c:strRef>
              <c:f>'Latency, ALL'!$D$26</c:f>
              <c:strCache>
                <c:ptCount val="1"/>
                <c:pt idx="0">
                  <c:v>LB, Aloha</c:v>
                </c:pt>
              </c:strCache>
            </c:strRef>
          </c:tx>
          <c:spPr>
            <a:ln w="28575" cap="rnd">
              <a:solidFill>
                <a:schemeClr val="accent4"/>
              </a:solidFill>
              <a:round/>
            </a:ln>
            <a:effectLst/>
          </c:spPr>
          <c:marker>
            <c:symbol val="none"/>
          </c:marker>
          <c:cat>
            <c:numRef>
              <c:f>'Latency, ALL'!$A$27:$A$35</c:f>
              <c:numCache>
                <c:formatCode>General</c:formatCode>
                <c:ptCount val="9"/>
                <c:pt idx="0">
                  <c:v>2</c:v>
                </c:pt>
                <c:pt idx="1">
                  <c:v>3</c:v>
                </c:pt>
                <c:pt idx="2">
                  <c:v>4</c:v>
                </c:pt>
                <c:pt idx="3">
                  <c:v>5</c:v>
                </c:pt>
                <c:pt idx="4">
                  <c:v>6</c:v>
                </c:pt>
                <c:pt idx="5">
                  <c:v>7</c:v>
                </c:pt>
                <c:pt idx="6">
                  <c:v>8</c:v>
                </c:pt>
                <c:pt idx="7">
                  <c:v>9</c:v>
                </c:pt>
                <c:pt idx="8">
                  <c:v>10</c:v>
                </c:pt>
              </c:numCache>
            </c:numRef>
          </c:cat>
          <c:val>
            <c:numRef>
              <c:f>'Latency, ALL'!$D$27:$D$35</c:f>
              <c:numCache>
                <c:formatCode>General</c:formatCode>
                <c:ptCount val="9"/>
                <c:pt idx="0">
                  <c:v>4.9259595262705642E-3</c:v>
                </c:pt>
                <c:pt idx="1">
                  <c:v>4.5008041682865719E-3</c:v>
                </c:pt>
                <c:pt idx="2">
                  <c:v>4.2710974421862032E-3</c:v>
                </c:pt>
                <c:pt idx="3">
                  <c:v>4.1522157695967595E-3</c:v>
                </c:pt>
                <c:pt idx="4">
                  <c:v>3.914659144941335E-3</c:v>
                </c:pt>
                <c:pt idx="5">
                  <c:v>3.9452985283671624E-3</c:v>
                </c:pt>
                <c:pt idx="6">
                  <c:v>3.8338462658705085E-3</c:v>
                </c:pt>
                <c:pt idx="7">
                  <c:v>3.7261395373369231E-3</c:v>
                </c:pt>
                <c:pt idx="8">
                  <c:v>3.7142195401788309E-3</c:v>
                </c:pt>
              </c:numCache>
            </c:numRef>
          </c:val>
          <c:smooth val="0"/>
          <c:extLst xmlns:c16r2="http://schemas.microsoft.com/office/drawing/2015/06/chart">
            <c:ext xmlns:c16="http://schemas.microsoft.com/office/drawing/2014/chart" uri="{C3380CC4-5D6E-409C-BE32-E72D297353CC}">
              <c16:uniqueId val="{00000002-0AC0-4BF3-8E89-3F08A975673A}"/>
            </c:ext>
          </c:extLst>
        </c:ser>
        <c:ser>
          <c:idx val="4"/>
          <c:order val="3"/>
          <c:tx>
            <c:strRef>
              <c:f>'Latency, ALL'!$E$26</c:f>
              <c:strCache>
                <c:ptCount val="1"/>
                <c:pt idx="0">
                  <c:v>BEB, Aloha</c:v>
                </c:pt>
              </c:strCache>
            </c:strRef>
          </c:tx>
          <c:spPr>
            <a:ln w="28575" cap="rnd">
              <a:solidFill>
                <a:schemeClr val="accent5"/>
              </a:solidFill>
              <a:round/>
            </a:ln>
            <a:effectLst/>
          </c:spPr>
          <c:marker>
            <c:symbol val="none"/>
          </c:marker>
          <c:cat>
            <c:numRef>
              <c:f>'Latency, ALL'!$A$27:$A$35</c:f>
              <c:numCache>
                <c:formatCode>General</c:formatCode>
                <c:ptCount val="9"/>
                <c:pt idx="0">
                  <c:v>2</c:v>
                </c:pt>
                <c:pt idx="1">
                  <c:v>3</c:v>
                </c:pt>
                <c:pt idx="2">
                  <c:v>4</c:v>
                </c:pt>
                <c:pt idx="3">
                  <c:v>5</c:v>
                </c:pt>
                <c:pt idx="4">
                  <c:v>6</c:v>
                </c:pt>
                <c:pt idx="5">
                  <c:v>7</c:v>
                </c:pt>
                <c:pt idx="6">
                  <c:v>8</c:v>
                </c:pt>
                <c:pt idx="7">
                  <c:v>9</c:v>
                </c:pt>
                <c:pt idx="8">
                  <c:v>10</c:v>
                </c:pt>
              </c:numCache>
            </c:numRef>
          </c:cat>
          <c:val>
            <c:numRef>
              <c:f>'Latency, ALL'!$E$27:$E$35</c:f>
              <c:numCache>
                <c:formatCode>General</c:formatCode>
                <c:ptCount val="9"/>
                <c:pt idx="0">
                  <c:v>1.0582001306667147E-2</c:v>
                </c:pt>
                <c:pt idx="1">
                  <c:v>1.0066400423418827E-2</c:v>
                </c:pt>
                <c:pt idx="2">
                  <c:v>8.139347788013316E-3</c:v>
                </c:pt>
                <c:pt idx="3">
                  <c:v>7.4040971238266574E-3</c:v>
                </c:pt>
                <c:pt idx="4">
                  <c:v>7.1967021621547915E-3</c:v>
                </c:pt>
                <c:pt idx="5">
                  <c:v>6.7206765804381976E-3</c:v>
                </c:pt>
                <c:pt idx="6">
                  <c:v>6.5457837131903699E-3</c:v>
                </c:pt>
                <c:pt idx="7">
                  <c:v>6.4136705970767299E-3</c:v>
                </c:pt>
                <c:pt idx="8">
                  <c:v>6.2288265500844179E-3</c:v>
                </c:pt>
              </c:numCache>
            </c:numRef>
          </c:val>
          <c:smooth val="0"/>
          <c:extLst xmlns:c16r2="http://schemas.microsoft.com/office/drawing/2015/06/chart">
            <c:ext xmlns:c16="http://schemas.microsoft.com/office/drawing/2014/chart" uri="{C3380CC4-5D6E-409C-BE32-E72D297353CC}">
              <c16:uniqueId val="{00000003-0AC0-4BF3-8E89-3F08A975673A}"/>
            </c:ext>
          </c:extLst>
        </c:ser>
        <c:dLbls>
          <c:showLegendKey val="0"/>
          <c:showVal val="0"/>
          <c:showCatName val="0"/>
          <c:showSerName val="0"/>
          <c:showPercent val="0"/>
          <c:showBubbleSize val="0"/>
        </c:dLbls>
        <c:smooth val="0"/>
        <c:axId val="-1703636336"/>
        <c:axId val="-1703635792"/>
      </c:lineChart>
      <c:catAx>
        <c:axId val="-1703636336"/>
        <c:scaling>
          <c:orientation val="minMax"/>
        </c:scaling>
        <c:delete val="0"/>
        <c:axPos val="b"/>
        <c:title>
          <c:tx>
            <c:rich>
              <a:bodyPr/>
              <a:lstStyle/>
              <a:p>
                <a:pPr>
                  <a:defRPr/>
                </a:pPr>
                <a:r>
                  <a:rPr lang="en-US" altLang="zh-CN"/>
                  <a:t>Number of Contending Links</a:t>
                </a:r>
                <a:endParaRPr lang="zh-CN" altLang="en-US"/>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03635792"/>
        <c:crosses val="autoZero"/>
        <c:auto val="1"/>
        <c:lblAlgn val="ctr"/>
        <c:lblOffset val="100"/>
        <c:noMultiLvlLbl val="0"/>
      </c:catAx>
      <c:valAx>
        <c:axId val="-1703635792"/>
        <c:scaling>
          <c:orientation val="minMax"/>
          <c:min val="3.0000000000000009E-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03636336"/>
        <c:crosses val="autoZero"/>
        <c:crossBetween val="between"/>
      </c:valAx>
      <c:spPr>
        <a:noFill/>
        <a:ln w="25400">
          <a:noFill/>
        </a:ln>
      </c:spPr>
    </c:plotArea>
    <c:legend>
      <c:legendPos val="r"/>
      <c:layout>
        <c:manualLayout>
          <c:xMode val="edge"/>
          <c:yMode val="edge"/>
          <c:x val="0.1616549070503826"/>
          <c:y val="5.3020737569024944E-2"/>
          <c:w val="0.79209510131203731"/>
          <c:h val="0.13998008277897536"/>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97006572525542"/>
          <c:y val="8.5496187488538988E-2"/>
          <c:w val="0.83461573501659392"/>
          <c:h val="0.74068616991319758"/>
        </c:manualLayout>
      </c:layout>
      <c:lineChart>
        <c:grouping val="standard"/>
        <c:varyColors val="0"/>
        <c:ser>
          <c:idx val="1"/>
          <c:order val="0"/>
          <c:tx>
            <c:strRef>
              <c:f>'Latency, ALL'!$B$38</c:f>
              <c:strCache>
                <c:ptCount val="1"/>
                <c:pt idx="0">
                  <c:v>LB, No Aloha</c:v>
                </c:pt>
              </c:strCache>
            </c:strRef>
          </c:tx>
          <c:spPr>
            <a:ln w="28575" cap="rnd">
              <a:solidFill>
                <a:schemeClr val="accent2"/>
              </a:solidFill>
              <a:round/>
            </a:ln>
            <a:effectLst/>
          </c:spPr>
          <c:marker>
            <c:symbol val="none"/>
          </c:marker>
          <c:cat>
            <c:numRef>
              <c:f>'Latency, ALL'!$A$39:$A$47</c:f>
              <c:numCache>
                <c:formatCode>General</c:formatCode>
                <c:ptCount val="9"/>
                <c:pt idx="0">
                  <c:v>2</c:v>
                </c:pt>
                <c:pt idx="1">
                  <c:v>3</c:v>
                </c:pt>
                <c:pt idx="2">
                  <c:v>4</c:v>
                </c:pt>
                <c:pt idx="3">
                  <c:v>5</c:v>
                </c:pt>
                <c:pt idx="4">
                  <c:v>6</c:v>
                </c:pt>
                <c:pt idx="5">
                  <c:v>7</c:v>
                </c:pt>
                <c:pt idx="6">
                  <c:v>8</c:v>
                </c:pt>
                <c:pt idx="7">
                  <c:v>9</c:v>
                </c:pt>
                <c:pt idx="8">
                  <c:v>10</c:v>
                </c:pt>
              </c:numCache>
            </c:numRef>
          </c:cat>
          <c:val>
            <c:numRef>
              <c:f>'Latency, ALL'!$B$39:$B$47</c:f>
              <c:numCache>
                <c:formatCode>General</c:formatCode>
                <c:ptCount val="9"/>
                <c:pt idx="0">
                  <c:v>6.4047998055505751E-4</c:v>
                </c:pt>
                <c:pt idx="1">
                  <c:v>8.0401300468919024E-4</c:v>
                </c:pt>
                <c:pt idx="2">
                  <c:v>7.1275130194891777E-4</c:v>
                </c:pt>
                <c:pt idx="3">
                  <c:v>6.6785506672860156E-4</c:v>
                </c:pt>
                <c:pt idx="4">
                  <c:v>7.0302722565897821E-4</c:v>
                </c:pt>
                <c:pt idx="5">
                  <c:v>6.0623344843885134E-4</c:v>
                </c:pt>
                <c:pt idx="6">
                  <c:v>6.2091825256462441E-4</c:v>
                </c:pt>
                <c:pt idx="7">
                  <c:v>7.2855783749206746E-4</c:v>
                </c:pt>
                <c:pt idx="8">
                  <c:v>6.9613835774666802E-4</c:v>
                </c:pt>
              </c:numCache>
            </c:numRef>
          </c:val>
          <c:smooth val="0"/>
          <c:extLst xmlns:c16r2="http://schemas.microsoft.com/office/drawing/2015/06/chart">
            <c:ext xmlns:c16="http://schemas.microsoft.com/office/drawing/2014/chart" uri="{C3380CC4-5D6E-409C-BE32-E72D297353CC}">
              <c16:uniqueId val="{00000000-4C24-4D89-A474-1B4A67AD4F1E}"/>
            </c:ext>
          </c:extLst>
        </c:ser>
        <c:ser>
          <c:idx val="2"/>
          <c:order val="1"/>
          <c:tx>
            <c:strRef>
              <c:f>'Latency, ALL'!$C$38</c:f>
              <c:strCache>
                <c:ptCount val="1"/>
                <c:pt idx="0">
                  <c:v>BEB, No Aloha</c:v>
                </c:pt>
              </c:strCache>
            </c:strRef>
          </c:tx>
          <c:spPr>
            <a:ln w="28575" cap="rnd">
              <a:solidFill>
                <a:schemeClr val="accent3"/>
              </a:solidFill>
              <a:round/>
            </a:ln>
            <a:effectLst/>
          </c:spPr>
          <c:marker>
            <c:symbol val="none"/>
          </c:marker>
          <c:cat>
            <c:numRef>
              <c:f>'Latency, ALL'!$A$39:$A$47</c:f>
              <c:numCache>
                <c:formatCode>General</c:formatCode>
                <c:ptCount val="9"/>
                <c:pt idx="0">
                  <c:v>2</c:v>
                </c:pt>
                <c:pt idx="1">
                  <c:v>3</c:v>
                </c:pt>
                <c:pt idx="2">
                  <c:v>4</c:v>
                </c:pt>
                <c:pt idx="3">
                  <c:v>5</c:v>
                </c:pt>
                <c:pt idx="4">
                  <c:v>6</c:v>
                </c:pt>
                <c:pt idx="5">
                  <c:v>7</c:v>
                </c:pt>
                <c:pt idx="6">
                  <c:v>8</c:v>
                </c:pt>
                <c:pt idx="7">
                  <c:v>9</c:v>
                </c:pt>
                <c:pt idx="8">
                  <c:v>10</c:v>
                </c:pt>
              </c:numCache>
            </c:numRef>
          </c:cat>
          <c:val>
            <c:numRef>
              <c:f>'Latency, ALL'!$C$39:$C$47</c:f>
              <c:numCache>
                <c:formatCode>General</c:formatCode>
                <c:ptCount val="9"/>
                <c:pt idx="0">
                  <c:v>1.0178040898967157E-3</c:v>
                </c:pt>
                <c:pt idx="1">
                  <c:v>1.0964430338437404E-3</c:v>
                </c:pt>
                <c:pt idx="2">
                  <c:v>1.1378943354219517E-3</c:v>
                </c:pt>
                <c:pt idx="3">
                  <c:v>1.3704182327884031E-3</c:v>
                </c:pt>
                <c:pt idx="4">
                  <c:v>1.1589080405114448E-3</c:v>
                </c:pt>
                <c:pt idx="5">
                  <c:v>1.0152474527476694E-3</c:v>
                </c:pt>
                <c:pt idx="6">
                  <c:v>1.1968474729245079E-3</c:v>
                </c:pt>
                <c:pt idx="7">
                  <c:v>1.4895592069241888E-3</c:v>
                </c:pt>
                <c:pt idx="8">
                  <c:v>1.1428179513417757E-3</c:v>
                </c:pt>
              </c:numCache>
            </c:numRef>
          </c:val>
          <c:smooth val="0"/>
          <c:extLst xmlns:c16r2="http://schemas.microsoft.com/office/drawing/2015/06/chart">
            <c:ext xmlns:c16="http://schemas.microsoft.com/office/drawing/2014/chart" uri="{C3380CC4-5D6E-409C-BE32-E72D297353CC}">
              <c16:uniqueId val="{00000001-4C24-4D89-A474-1B4A67AD4F1E}"/>
            </c:ext>
          </c:extLst>
        </c:ser>
        <c:ser>
          <c:idx val="3"/>
          <c:order val="2"/>
          <c:tx>
            <c:strRef>
              <c:f>'Latency, ALL'!$D$38</c:f>
              <c:strCache>
                <c:ptCount val="1"/>
                <c:pt idx="0">
                  <c:v>LB, Aloha</c:v>
                </c:pt>
              </c:strCache>
            </c:strRef>
          </c:tx>
          <c:spPr>
            <a:ln w="28575" cap="rnd">
              <a:solidFill>
                <a:schemeClr val="accent4"/>
              </a:solidFill>
              <a:round/>
            </a:ln>
            <a:effectLst/>
          </c:spPr>
          <c:marker>
            <c:symbol val="none"/>
          </c:marker>
          <c:cat>
            <c:numRef>
              <c:f>'Latency, ALL'!$A$39:$A$47</c:f>
              <c:numCache>
                <c:formatCode>General</c:formatCode>
                <c:ptCount val="9"/>
                <c:pt idx="0">
                  <c:v>2</c:v>
                </c:pt>
                <c:pt idx="1">
                  <c:v>3</c:v>
                </c:pt>
                <c:pt idx="2">
                  <c:v>4</c:v>
                </c:pt>
                <c:pt idx="3">
                  <c:v>5</c:v>
                </c:pt>
                <c:pt idx="4">
                  <c:v>6</c:v>
                </c:pt>
                <c:pt idx="5">
                  <c:v>7</c:v>
                </c:pt>
                <c:pt idx="6">
                  <c:v>8</c:v>
                </c:pt>
                <c:pt idx="7">
                  <c:v>9</c:v>
                </c:pt>
                <c:pt idx="8">
                  <c:v>10</c:v>
                </c:pt>
              </c:numCache>
            </c:numRef>
          </c:cat>
          <c:val>
            <c:numRef>
              <c:f>'Latency, ALL'!$D$39:$D$47</c:f>
              <c:numCache>
                <c:formatCode>General</c:formatCode>
                <c:ptCount val="9"/>
                <c:pt idx="0">
                  <c:v>7.2369904903466301E-4</c:v>
                </c:pt>
                <c:pt idx="1">
                  <c:v>6.6947264046054251E-4</c:v>
                </c:pt>
                <c:pt idx="2">
                  <c:v>7.0577676482346061E-4</c:v>
                </c:pt>
                <c:pt idx="3">
                  <c:v>7.0151051927878829E-4</c:v>
                </c:pt>
                <c:pt idx="4">
                  <c:v>6.4628505737269993E-4</c:v>
                </c:pt>
                <c:pt idx="5">
                  <c:v>7.0221026223136552E-4</c:v>
                </c:pt>
                <c:pt idx="6">
                  <c:v>5.9274070324198268E-4</c:v>
                </c:pt>
                <c:pt idx="7">
                  <c:v>6.8766389723673048E-4</c:v>
                </c:pt>
                <c:pt idx="8">
                  <c:v>7.534133630010193E-4</c:v>
                </c:pt>
              </c:numCache>
            </c:numRef>
          </c:val>
          <c:smooth val="0"/>
          <c:extLst xmlns:c16r2="http://schemas.microsoft.com/office/drawing/2015/06/chart">
            <c:ext xmlns:c16="http://schemas.microsoft.com/office/drawing/2014/chart" uri="{C3380CC4-5D6E-409C-BE32-E72D297353CC}">
              <c16:uniqueId val="{00000002-4C24-4D89-A474-1B4A67AD4F1E}"/>
            </c:ext>
          </c:extLst>
        </c:ser>
        <c:ser>
          <c:idx val="4"/>
          <c:order val="3"/>
          <c:tx>
            <c:strRef>
              <c:f>'Latency, ALL'!$E$38</c:f>
              <c:strCache>
                <c:ptCount val="1"/>
                <c:pt idx="0">
                  <c:v>BEB, Aloha</c:v>
                </c:pt>
              </c:strCache>
            </c:strRef>
          </c:tx>
          <c:spPr>
            <a:ln w="28575" cap="rnd">
              <a:solidFill>
                <a:schemeClr val="accent5"/>
              </a:solidFill>
              <a:round/>
            </a:ln>
            <a:effectLst/>
          </c:spPr>
          <c:marker>
            <c:symbol val="none"/>
          </c:marker>
          <c:cat>
            <c:numRef>
              <c:f>'Latency, ALL'!$A$39:$A$47</c:f>
              <c:numCache>
                <c:formatCode>General</c:formatCode>
                <c:ptCount val="9"/>
                <c:pt idx="0">
                  <c:v>2</c:v>
                </c:pt>
                <c:pt idx="1">
                  <c:v>3</c:v>
                </c:pt>
                <c:pt idx="2">
                  <c:v>4</c:v>
                </c:pt>
                <c:pt idx="3">
                  <c:v>5</c:v>
                </c:pt>
                <c:pt idx="4">
                  <c:v>6</c:v>
                </c:pt>
                <c:pt idx="5">
                  <c:v>7</c:v>
                </c:pt>
                <c:pt idx="6">
                  <c:v>8</c:v>
                </c:pt>
                <c:pt idx="7">
                  <c:v>9</c:v>
                </c:pt>
                <c:pt idx="8">
                  <c:v>10</c:v>
                </c:pt>
              </c:numCache>
            </c:numRef>
          </c:cat>
          <c:val>
            <c:numRef>
              <c:f>'Latency, ALL'!$E$39:$E$47</c:f>
              <c:numCache>
                <c:formatCode>General</c:formatCode>
                <c:ptCount val="9"/>
                <c:pt idx="0">
                  <c:v>1.2174601507704927E-3</c:v>
                </c:pt>
                <c:pt idx="1">
                  <c:v>1.0873251325730104E-3</c:v>
                </c:pt>
                <c:pt idx="2">
                  <c:v>1.0612472085677607E-3</c:v>
                </c:pt>
                <c:pt idx="3">
                  <c:v>1.2413428613284997E-3</c:v>
                </c:pt>
                <c:pt idx="4">
                  <c:v>1.2526097393039998E-3</c:v>
                </c:pt>
                <c:pt idx="5">
                  <c:v>1.1753091401834109E-3</c:v>
                </c:pt>
                <c:pt idx="6">
                  <c:v>1.1663598770440598E-3</c:v>
                </c:pt>
                <c:pt idx="7">
                  <c:v>1.3441765937402504E-3</c:v>
                </c:pt>
                <c:pt idx="8">
                  <c:v>1.209466814251111E-3</c:v>
                </c:pt>
              </c:numCache>
            </c:numRef>
          </c:val>
          <c:smooth val="0"/>
          <c:extLst xmlns:c16r2="http://schemas.microsoft.com/office/drawing/2015/06/chart">
            <c:ext xmlns:c16="http://schemas.microsoft.com/office/drawing/2014/chart" uri="{C3380CC4-5D6E-409C-BE32-E72D297353CC}">
              <c16:uniqueId val="{00000003-4C24-4D89-A474-1B4A67AD4F1E}"/>
            </c:ext>
          </c:extLst>
        </c:ser>
        <c:dLbls>
          <c:showLegendKey val="0"/>
          <c:showVal val="0"/>
          <c:showCatName val="0"/>
          <c:showSerName val="0"/>
          <c:showPercent val="0"/>
          <c:showBubbleSize val="0"/>
        </c:dLbls>
        <c:smooth val="0"/>
        <c:axId val="-1759024640"/>
        <c:axId val="-1759031168"/>
      </c:lineChart>
      <c:catAx>
        <c:axId val="-1759024640"/>
        <c:scaling>
          <c:orientation val="minMax"/>
        </c:scaling>
        <c:delete val="0"/>
        <c:axPos val="b"/>
        <c:title>
          <c:tx>
            <c:rich>
              <a:bodyPr/>
              <a:lstStyle/>
              <a:p>
                <a:pPr>
                  <a:defRPr/>
                </a:pPr>
                <a:r>
                  <a:rPr lang="en-US" altLang="zh-CN"/>
                  <a:t>Number of Contending Links</a:t>
                </a:r>
                <a:endParaRPr lang="zh-CN" altLang="en-US"/>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59031168"/>
        <c:crosses val="autoZero"/>
        <c:auto val="1"/>
        <c:lblAlgn val="ctr"/>
        <c:lblOffset val="100"/>
        <c:noMultiLvlLbl val="0"/>
      </c:catAx>
      <c:valAx>
        <c:axId val="-1759031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59024640"/>
        <c:crosses val="autoZero"/>
        <c:crossBetween val="between"/>
      </c:valAx>
      <c:spPr>
        <a:noFill/>
        <a:ln w="25400">
          <a:noFill/>
        </a:ln>
      </c:spPr>
    </c:plotArea>
    <c:legend>
      <c:legendPos val="r"/>
      <c:layout>
        <c:manualLayout>
          <c:xMode val="edge"/>
          <c:yMode val="edge"/>
          <c:x val="0.13041275852801071"/>
          <c:y val="0.70453105033081376"/>
          <c:w val="0.8104973861738356"/>
          <c:h val="0.14847356067642914"/>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97006572525542"/>
          <c:y val="7.6502755205892725E-2"/>
          <c:w val="0.83737055595323306"/>
          <c:h val="0.74470199858369734"/>
        </c:manualLayout>
      </c:layout>
      <c:lineChart>
        <c:grouping val="standard"/>
        <c:varyColors val="0"/>
        <c:ser>
          <c:idx val="1"/>
          <c:order val="0"/>
          <c:tx>
            <c:strRef>
              <c:f>'Latency, ALL'!$B$50</c:f>
              <c:strCache>
                <c:ptCount val="1"/>
                <c:pt idx="0">
                  <c:v>LB, No Aloha</c:v>
                </c:pt>
              </c:strCache>
            </c:strRef>
          </c:tx>
          <c:spPr>
            <a:ln w="28575" cap="rnd">
              <a:solidFill>
                <a:schemeClr val="accent2"/>
              </a:solidFill>
              <a:round/>
            </a:ln>
            <a:effectLst/>
          </c:spPr>
          <c:marker>
            <c:symbol val="none"/>
          </c:marker>
          <c:cat>
            <c:numRef>
              <c:f>'Latency, ALL'!$A$51:$A$59</c:f>
              <c:numCache>
                <c:formatCode>General</c:formatCode>
                <c:ptCount val="9"/>
                <c:pt idx="0">
                  <c:v>2</c:v>
                </c:pt>
                <c:pt idx="1">
                  <c:v>3</c:v>
                </c:pt>
                <c:pt idx="2">
                  <c:v>4</c:v>
                </c:pt>
                <c:pt idx="3">
                  <c:v>5</c:v>
                </c:pt>
                <c:pt idx="4">
                  <c:v>6</c:v>
                </c:pt>
                <c:pt idx="5">
                  <c:v>7</c:v>
                </c:pt>
                <c:pt idx="6">
                  <c:v>8</c:v>
                </c:pt>
                <c:pt idx="7">
                  <c:v>9</c:v>
                </c:pt>
                <c:pt idx="8">
                  <c:v>10</c:v>
                </c:pt>
              </c:numCache>
            </c:numRef>
          </c:cat>
          <c:val>
            <c:numRef>
              <c:f>'Latency, ALL'!$B$51:$B$59</c:f>
              <c:numCache>
                <c:formatCode>General</c:formatCode>
                <c:ptCount val="9"/>
                <c:pt idx="0">
                  <c:v>1.2323047232573906E-3</c:v>
                </c:pt>
                <c:pt idx="1">
                  <c:v>1.2269703421788315E-3</c:v>
                </c:pt>
                <c:pt idx="2">
                  <c:v>1.2455431212829971E-3</c:v>
                </c:pt>
                <c:pt idx="3">
                  <c:v>1.297068917978749E-3</c:v>
                </c:pt>
                <c:pt idx="4">
                  <c:v>1.2588611269513978E-3</c:v>
                </c:pt>
                <c:pt idx="5">
                  <c:v>1.2473658834800474E-3</c:v>
                </c:pt>
                <c:pt idx="6">
                  <c:v>1.2415722872464183E-3</c:v>
                </c:pt>
                <c:pt idx="7">
                  <c:v>1.2377968996038235E-3</c:v>
                </c:pt>
                <c:pt idx="8">
                  <c:v>1.1961305612132943E-3</c:v>
                </c:pt>
              </c:numCache>
            </c:numRef>
          </c:val>
          <c:smooth val="0"/>
          <c:extLst xmlns:c16r2="http://schemas.microsoft.com/office/drawing/2015/06/chart">
            <c:ext xmlns:c16="http://schemas.microsoft.com/office/drawing/2014/chart" uri="{C3380CC4-5D6E-409C-BE32-E72D297353CC}">
              <c16:uniqueId val="{00000000-44D0-4603-A886-320DBA399C24}"/>
            </c:ext>
          </c:extLst>
        </c:ser>
        <c:ser>
          <c:idx val="2"/>
          <c:order val="1"/>
          <c:tx>
            <c:strRef>
              <c:f>'Latency, ALL'!$C$50</c:f>
              <c:strCache>
                <c:ptCount val="1"/>
                <c:pt idx="0">
                  <c:v>BEB, No Aloha</c:v>
                </c:pt>
              </c:strCache>
            </c:strRef>
          </c:tx>
          <c:spPr>
            <a:ln w="28575" cap="rnd">
              <a:solidFill>
                <a:schemeClr val="accent3"/>
              </a:solidFill>
              <a:round/>
            </a:ln>
            <a:effectLst/>
          </c:spPr>
          <c:marker>
            <c:symbol val="none"/>
          </c:marker>
          <c:cat>
            <c:numRef>
              <c:f>'Latency, ALL'!$A$51:$A$59</c:f>
              <c:numCache>
                <c:formatCode>General</c:formatCode>
                <c:ptCount val="9"/>
                <c:pt idx="0">
                  <c:v>2</c:v>
                </c:pt>
                <c:pt idx="1">
                  <c:v>3</c:v>
                </c:pt>
                <c:pt idx="2">
                  <c:v>4</c:v>
                </c:pt>
                <c:pt idx="3">
                  <c:v>5</c:v>
                </c:pt>
                <c:pt idx="4">
                  <c:v>6</c:v>
                </c:pt>
                <c:pt idx="5">
                  <c:v>7</c:v>
                </c:pt>
                <c:pt idx="6">
                  <c:v>8</c:v>
                </c:pt>
                <c:pt idx="7">
                  <c:v>9</c:v>
                </c:pt>
                <c:pt idx="8">
                  <c:v>10</c:v>
                </c:pt>
              </c:numCache>
            </c:numRef>
          </c:cat>
          <c:val>
            <c:numRef>
              <c:f>'Latency, ALL'!$C$51:$C$59</c:f>
              <c:numCache>
                <c:formatCode>General</c:formatCode>
                <c:ptCount val="9"/>
                <c:pt idx="0">
                  <c:v>2.1498604529686773E-3</c:v>
                </c:pt>
                <c:pt idx="1">
                  <c:v>2.4426478605862586E-3</c:v>
                </c:pt>
                <c:pt idx="2">
                  <c:v>3.0517910068369762E-3</c:v>
                </c:pt>
                <c:pt idx="3">
                  <c:v>3.0613428879189847E-3</c:v>
                </c:pt>
                <c:pt idx="4">
                  <c:v>2.8478457887215524E-3</c:v>
                </c:pt>
                <c:pt idx="5">
                  <c:v>2.6022847519819366E-3</c:v>
                </c:pt>
                <c:pt idx="6">
                  <c:v>2.979693963269863E-3</c:v>
                </c:pt>
                <c:pt idx="7">
                  <c:v>2.863301213326275E-3</c:v>
                </c:pt>
                <c:pt idx="8">
                  <c:v>2.8715868450623072E-3</c:v>
                </c:pt>
              </c:numCache>
            </c:numRef>
          </c:val>
          <c:smooth val="0"/>
          <c:extLst xmlns:c16r2="http://schemas.microsoft.com/office/drawing/2015/06/chart">
            <c:ext xmlns:c16="http://schemas.microsoft.com/office/drawing/2014/chart" uri="{C3380CC4-5D6E-409C-BE32-E72D297353CC}">
              <c16:uniqueId val="{00000001-44D0-4603-A886-320DBA399C24}"/>
            </c:ext>
          </c:extLst>
        </c:ser>
        <c:ser>
          <c:idx val="3"/>
          <c:order val="2"/>
          <c:tx>
            <c:strRef>
              <c:f>'Latency, ALL'!$D$50</c:f>
              <c:strCache>
                <c:ptCount val="1"/>
                <c:pt idx="0">
                  <c:v>LB, Aloha</c:v>
                </c:pt>
              </c:strCache>
            </c:strRef>
          </c:tx>
          <c:spPr>
            <a:ln w="28575" cap="rnd">
              <a:solidFill>
                <a:schemeClr val="accent4"/>
              </a:solidFill>
              <a:round/>
            </a:ln>
            <a:effectLst/>
          </c:spPr>
          <c:marker>
            <c:symbol val="none"/>
          </c:marker>
          <c:cat>
            <c:numRef>
              <c:f>'Latency, ALL'!$A$51:$A$59</c:f>
              <c:numCache>
                <c:formatCode>General</c:formatCode>
                <c:ptCount val="9"/>
                <c:pt idx="0">
                  <c:v>2</c:v>
                </c:pt>
                <c:pt idx="1">
                  <c:v>3</c:v>
                </c:pt>
                <c:pt idx="2">
                  <c:v>4</c:v>
                </c:pt>
                <c:pt idx="3">
                  <c:v>5</c:v>
                </c:pt>
                <c:pt idx="4">
                  <c:v>6</c:v>
                </c:pt>
                <c:pt idx="5">
                  <c:v>7</c:v>
                </c:pt>
                <c:pt idx="6">
                  <c:v>8</c:v>
                </c:pt>
                <c:pt idx="7">
                  <c:v>9</c:v>
                </c:pt>
                <c:pt idx="8">
                  <c:v>10</c:v>
                </c:pt>
              </c:numCache>
            </c:numRef>
          </c:cat>
          <c:val>
            <c:numRef>
              <c:f>'Latency, ALL'!$D$51:$D$59</c:f>
              <c:numCache>
                <c:formatCode>General</c:formatCode>
                <c:ptCount val="9"/>
                <c:pt idx="0">
                  <c:v>1.2440931031453104E-3</c:v>
                </c:pt>
                <c:pt idx="1">
                  <c:v>1.2234589547865588E-3</c:v>
                </c:pt>
                <c:pt idx="2">
                  <c:v>1.3992290237794084E-3</c:v>
                </c:pt>
                <c:pt idx="3">
                  <c:v>1.2168134088185176E-3</c:v>
                </c:pt>
                <c:pt idx="4">
                  <c:v>1.2262842305716328E-3</c:v>
                </c:pt>
                <c:pt idx="5">
                  <c:v>1.2396341627012905E-3</c:v>
                </c:pt>
                <c:pt idx="6">
                  <c:v>1.2262510626754376E-3</c:v>
                </c:pt>
                <c:pt idx="7">
                  <c:v>1.3097760460879504E-3</c:v>
                </c:pt>
                <c:pt idx="8">
                  <c:v>1.3476572306057493E-3</c:v>
                </c:pt>
              </c:numCache>
            </c:numRef>
          </c:val>
          <c:smooth val="0"/>
          <c:extLst xmlns:c16r2="http://schemas.microsoft.com/office/drawing/2015/06/chart">
            <c:ext xmlns:c16="http://schemas.microsoft.com/office/drawing/2014/chart" uri="{C3380CC4-5D6E-409C-BE32-E72D297353CC}">
              <c16:uniqueId val="{00000002-44D0-4603-A886-320DBA399C24}"/>
            </c:ext>
          </c:extLst>
        </c:ser>
        <c:ser>
          <c:idx val="4"/>
          <c:order val="3"/>
          <c:tx>
            <c:strRef>
              <c:f>'Latency, ALL'!$E$50</c:f>
              <c:strCache>
                <c:ptCount val="1"/>
                <c:pt idx="0">
                  <c:v>BEB, Aloha</c:v>
                </c:pt>
              </c:strCache>
            </c:strRef>
          </c:tx>
          <c:spPr>
            <a:ln w="28575" cap="rnd">
              <a:solidFill>
                <a:schemeClr val="accent5"/>
              </a:solidFill>
              <a:round/>
            </a:ln>
            <a:effectLst/>
          </c:spPr>
          <c:marker>
            <c:symbol val="none"/>
          </c:marker>
          <c:cat>
            <c:numRef>
              <c:f>'Latency, ALL'!$A$51:$A$59</c:f>
              <c:numCache>
                <c:formatCode>General</c:formatCode>
                <c:ptCount val="9"/>
                <c:pt idx="0">
                  <c:v>2</c:v>
                </c:pt>
                <c:pt idx="1">
                  <c:v>3</c:v>
                </c:pt>
                <c:pt idx="2">
                  <c:v>4</c:v>
                </c:pt>
                <c:pt idx="3">
                  <c:v>5</c:v>
                </c:pt>
                <c:pt idx="4">
                  <c:v>6</c:v>
                </c:pt>
                <c:pt idx="5">
                  <c:v>7</c:v>
                </c:pt>
                <c:pt idx="6">
                  <c:v>8</c:v>
                </c:pt>
                <c:pt idx="7">
                  <c:v>9</c:v>
                </c:pt>
                <c:pt idx="8">
                  <c:v>10</c:v>
                </c:pt>
              </c:numCache>
            </c:numRef>
          </c:cat>
          <c:val>
            <c:numRef>
              <c:f>'Latency, ALL'!$E$51:$E$59</c:f>
              <c:numCache>
                <c:formatCode>General</c:formatCode>
                <c:ptCount val="9"/>
                <c:pt idx="0">
                  <c:v>2.8619135904347933E-3</c:v>
                </c:pt>
                <c:pt idx="1">
                  <c:v>3.0974977903333711E-3</c:v>
                </c:pt>
                <c:pt idx="2">
                  <c:v>2.6267269288003884E-3</c:v>
                </c:pt>
                <c:pt idx="3">
                  <c:v>3.0275437242118152E-3</c:v>
                </c:pt>
                <c:pt idx="4">
                  <c:v>2.6630394440380683E-3</c:v>
                </c:pt>
                <c:pt idx="5">
                  <c:v>2.9780319295262337E-3</c:v>
                </c:pt>
                <c:pt idx="6">
                  <c:v>2.8984627239110089E-3</c:v>
                </c:pt>
                <c:pt idx="7">
                  <c:v>3.0611979502029969E-3</c:v>
                </c:pt>
                <c:pt idx="8">
                  <c:v>3.0893033912997954E-3</c:v>
                </c:pt>
              </c:numCache>
            </c:numRef>
          </c:val>
          <c:smooth val="0"/>
          <c:extLst xmlns:c16r2="http://schemas.microsoft.com/office/drawing/2015/06/chart">
            <c:ext xmlns:c16="http://schemas.microsoft.com/office/drawing/2014/chart" uri="{C3380CC4-5D6E-409C-BE32-E72D297353CC}">
              <c16:uniqueId val="{00000003-44D0-4603-A886-320DBA399C24}"/>
            </c:ext>
          </c:extLst>
        </c:ser>
        <c:dLbls>
          <c:showLegendKey val="0"/>
          <c:showVal val="0"/>
          <c:showCatName val="0"/>
          <c:showSerName val="0"/>
          <c:showPercent val="0"/>
          <c:showBubbleSize val="0"/>
        </c:dLbls>
        <c:smooth val="0"/>
        <c:axId val="-1436758720"/>
        <c:axId val="-1436759264"/>
      </c:lineChart>
      <c:catAx>
        <c:axId val="-1436758720"/>
        <c:scaling>
          <c:orientation val="minMax"/>
        </c:scaling>
        <c:delete val="0"/>
        <c:axPos val="b"/>
        <c:title>
          <c:tx>
            <c:rich>
              <a:bodyPr/>
              <a:lstStyle/>
              <a:p>
                <a:pPr>
                  <a:defRPr/>
                </a:pPr>
                <a:r>
                  <a:rPr lang="en-US" altLang="zh-CN"/>
                  <a:t>Number of Contending Links</a:t>
                </a:r>
                <a:endParaRPr lang="zh-CN" altLang="en-US"/>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36759264"/>
        <c:crosses val="autoZero"/>
        <c:auto val="1"/>
        <c:lblAlgn val="ctr"/>
        <c:lblOffset val="100"/>
        <c:noMultiLvlLbl val="0"/>
      </c:catAx>
      <c:valAx>
        <c:axId val="-1436759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36758720"/>
        <c:crosses val="autoZero"/>
        <c:crossBetween val="between"/>
      </c:valAx>
      <c:spPr>
        <a:noFill/>
        <a:ln w="25400">
          <a:noFill/>
        </a:ln>
      </c:spPr>
    </c:plotArea>
    <c:legend>
      <c:legendPos val="r"/>
      <c:layout>
        <c:manualLayout>
          <c:xMode val="edge"/>
          <c:yMode val="edge"/>
          <c:x val="0.14273734022313622"/>
          <c:y val="0.68640832389818085"/>
          <c:w val="0.80274813650176191"/>
          <c:h val="0.11788422929751109"/>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40808225418103E-2"/>
          <c:y val="8.5268371218148079E-2"/>
          <c:w val="0.84442289755102939"/>
          <c:h val="0.74064973072133666"/>
        </c:manualLayout>
      </c:layout>
      <c:lineChart>
        <c:grouping val="standard"/>
        <c:varyColors val="0"/>
        <c:ser>
          <c:idx val="1"/>
          <c:order val="0"/>
          <c:tx>
            <c:strRef>
              <c:f>'Latency, ALL'!$B$62</c:f>
              <c:strCache>
                <c:ptCount val="1"/>
                <c:pt idx="0">
                  <c:v>LB, No Aloha</c:v>
                </c:pt>
              </c:strCache>
            </c:strRef>
          </c:tx>
          <c:spPr>
            <a:ln w="28575" cap="rnd">
              <a:solidFill>
                <a:schemeClr val="accent2"/>
              </a:solidFill>
              <a:round/>
            </a:ln>
            <a:effectLst/>
          </c:spPr>
          <c:marker>
            <c:symbol val="none"/>
          </c:marker>
          <c:cat>
            <c:numRef>
              <c:f>'Latency, ALL'!$A$63:$A$71</c:f>
              <c:numCache>
                <c:formatCode>General</c:formatCode>
                <c:ptCount val="9"/>
                <c:pt idx="0">
                  <c:v>2</c:v>
                </c:pt>
                <c:pt idx="1">
                  <c:v>3</c:v>
                </c:pt>
                <c:pt idx="2">
                  <c:v>4</c:v>
                </c:pt>
                <c:pt idx="3">
                  <c:v>5</c:v>
                </c:pt>
                <c:pt idx="4">
                  <c:v>6</c:v>
                </c:pt>
                <c:pt idx="5">
                  <c:v>7</c:v>
                </c:pt>
                <c:pt idx="6">
                  <c:v>8</c:v>
                </c:pt>
                <c:pt idx="7">
                  <c:v>9</c:v>
                </c:pt>
                <c:pt idx="8">
                  <c:v>10</c:v>
                </c:pt>
              </c:numCache>
            </c:numRef>
          </c:cat>
          <c:val>
            <c:numRef>
              <c:f>'Latency, ALL'!$B$63:$B$71</c:f>
              <c:numCache>
                <c:formatCode>General</c:formatCode>
                <c:ptCount val="9"/>
                <c:pt idx="0">
                  <c:v>3.8540707791407504E-3</c:v>
                </c:pt>
                <c:pt idx="1">
                  <c:v>3.5986455659395792E-3</c:v>
                </c:pt>
                <c:pt idx="2">
                  <c:v>3.0464889248949826E-3</c:v>
                </c:pt>
                <c:pt idx="3">
                  <c:v>3.0562079023031615E-3</c:v>
                </c:pt>
                <c:pt idx="4">
                  <c:v>2.9450861470638554E-3</c:v>
                </c:pt>
                <c:pt idx="5">
                  <c:v>2.9342326857119188E-3</c:v>
                </c:pt>
                <c:pt idx="6">
                  <c:v>2.7091679954801664E-3</c:v>
                </c:pt>
                <c:pt idx="7">
                  <c:v>2.5295715570329315E-3</c:v>
                </c:pt>
                <c:pt idx="8">
                  <c:v>2.5696318767489002E-3</c:v>
                </c:pt>
              </c:numCache>
            </c:numRef>
          </c:val>
          <c:smooth val="0"/>
          <c:extLst xmlns:c16r2="http://schemas.microsoft.com/office/drawing/2015/06/chart">
            <c:ext xmlns:c16="http://schemas.microsoft.com/office/drawing/2014/chart" uri="{C3380CC4-5D6E-409C-BE32-E72D297353CC}">
              <c16:uniqueId val="{00000000-936C-413C-9E9E-3F6A45B0AD73}"/>
            </c:ext>
          </c:extLst>
        </c:ser>
        <c:ser>
          <c:idx val="2"/>
          <c:order val="1"/>
          <c:tx>
            <c:strRef>
              <c:f>'Latency, ALL'!$C$62</c:f>
              <c:strCache>
                <c:ptCount val="1"/>
                <c:pt idx="0">
                  <c:v>BEB, No Aloha</c:v>
                </c:pt>
              </c:strCache>
            </c:strRef>
          </c:tx>
          <c:spPr>
            <a:ln w="28575" cap="rnd">
              <a:solidFill>
                <a:schemeClr val="accent3"/>
              </a:solidFill>
              <a:round/>
            </a:ln>
            <a:effectLst/>
          </c:spPr>
          <c:marker>
            <c:symbol val="none"/>
          </c:marker>
          <c:cat>
            <c:numRef>
              <c:f>'Latency, ALL'!$A$63:$A$71</c:f>
              <c:numCache>
                <c:formatCode>General</c:formatCode>
                <c:ptCount val="9"/>
                <c:pt idx="0">
                  <c:v>2</c:v>
                </c:pt>
                <c:pt idx="1">
                  <c:v>3</c:v>
                </c:pt>
                <c:pt idx="2">
                  <c:v>4</c:v>
                </c:pt>
                <c:pt idx="3">
                  <c:v>5</c:v>
                </c:pt>
                <c:pt idx="4">
                  <c:v>6</c:v>
                </c:pt>
                <c:pt idx="5">
                  <c:v>7</c:v>
                </c:pt>
                <c:pt idx="6">
                  <c:v>8</c:v>
                </c:pt>
                <c:pt idx="7">
                  <c:v>9</c:v>
                </c:pt>
                <c:pt idx="8">
                  <c:v>10</c:v>
                </c:pt>
              </c:numCache>
            </c:numRef>
          </c:cat>
          <c:val>
            <c:numRef>
              <c:f>'Latency, ALL'!$C$63:$C$71</c:f>
              <c:numCache>
                <c:formatCode>General</c:formatCode>
                <c:ptCount val="9"/>
                <c:pt idx="0">
                  <c:v>9.0983884660536703E-3</c:v>
                </c:pt>
                <c:pt idx="1">
                  <c:v>8.6580793710248106E-3</c:v>
                </c:pt>
                <c:pt idx="2">
                  <c:v>8.1645984554823709E-3</c:v>
                </c:pt>
                <c:pt idx="3">
                  <c:v>7.9725929646453607E-3</c:v>
                </c:pt>
                <c:pt idx="4">
                  <c:v>7.3901722962493544E-3</c:v>
                </c:pt>
                <c:pt idx="5">
                  <c:v>6.762425985506873E-3</c:v>
                </c:pt>
                <c:pt idx="6">
                  <c:v>6.6501377352169121E-3</c:v>
                </c:pt>
                <c:pt idx="7">
                  <c:v>6.4909199694549386E-3</c:v>
                </c:pt>
                <c:pt idx="8">
                  <c:v>6.1156228604210983E-3</c:v>
                </c:pt>
              </c:numCache>
            </c:numRef>
          </c:val>
          <c:smooth val="0"/>
          <c:extLst xmlns:c16r2="http://schemas.microsoft.com/office/drawing/2015/06/chart">
            <c:ext xmlns:c16="http://schemas.microsoft.com/office/drawing/2014/chart" uri="{C3380CC4-5D6E-409C-BE32-E72D297353CC}">
              <c16:uniqueId val="{00000001-936C-413C-9E9E-3F6A45B0AD73}"/>
            </c:ext>
          </c:extLst>
        </c:ser>
        <c:ser>
          <c:idx val="3"/>
          <c:order val="2"/>
          <c:tx>
            <c:strRef>
              <c:f>'Latency, ALL'!$D$62</c:f>
              <c:strCache>
                <c:ptCount val="1"/>
                <c:pt idx="0">
                  <c:v>LB, Aloha</c:v>
                </c:pt>
              </c:strCache>
            </c:strRef>
          </c:tx>
          <c:spPr>
            <a:ln w="28575" cap="rnd">
              <a:solidFill>
                <a:schemeClr val="accent4"/>
              </a:solidFill>
              <a:round/>
            </a:ln>
            <a:effectLst/>
          </c:spPr>
          <c:marker>
            <c:symbol val="none"/>
          </c:marker>
          <c:cat>
            <c:numRef>
              <c:f>'Latency, ALL'!$A$63:$A$71</c:f>
              <c:numCache>
                <c:formatCode>General</c:formatCode>
                <c:ptCount val="9"/>
                <c:pt idx="0">
                  <c:v>2</c:v>
                </c:pt>
                <c:pt idx="1">
                  <c:v>3</c:v>
                </c:pt>
                <c:pt idx="2">
                  <c:v>4</c:v>
                </c:pt>
                <c:pt idx="3">
                  <c:v>5</c:v>
                </c:pt>
                <c:pt idx="4">
                  <c:v>6</c:v>
                </c:pt>
                <c:pt idx="5">
                  <c:v>7</c:v>
                </c:pt>
                <c:pt idx="6">
                  <c:v>8</c:v>
                </c:pt>
                <c:pt idx="7">
                  <c:v>9</c:v>
                </c:pt>
                <c:pt idx="8">
                  <c:v>10</c:v>
                </c:pt>
              </c:numCache>
            </c:numRef>
          </c:cat>
          <c:val>
            <c:numRef>
              <c:f>'Latency, ALL'!$D$63:$D$71</c:f>
              <c:numCache>
                <c:formatCode>General</c:formatCode>
                <c:ptCount val="9"/>
                <c:pt idx="0">
                  <c:v>4.057269561516693E-3</c:v>
                </c:pt>
                <c:pt idx="1">
                  <c:v>3.5580310464781609E-3</c:v>
                </c:pt>
                <c:pt idx="2">
                  <c:v>3.4290324470091856E-3</c:v>
                </c:pt>
                <c:pt idx="3">
                  <c:v>3.2180987414710035E-3</c:v>
                </c:pt>
                <c:pt idx="4">
                  <c:v>2.974551779186646E-3</c:v>
                </c:pt>
                <c:pt idx="5">
                  <c:v>2.977370409576496E-3</c:v>
                </c:pt>
                <c:pt idx="6">
                  <c:v>2.8575224915959648E-3</c:v>
                </c:pt>
                <c:pt idx="7">
                  <c:v>2.7283678233064883E-3</c:v>
                </c:pt>
                <c:pt idx="8">
                  <c:v>2.6856907794553164E-3</c:v>
                </c:pt>
              </c:numCache>
            </c:numRef>
          </c:val>
          <c:smooth val="0"/>
          <c:extLst xmlns:c16r2="http://schemas.microsoft.com/office/drawing/2015/06/chart">
            <c:ext xmlns:c16="http://schemas.microsoft.com/office/drawing/2014/chart" uri="{C3380CC4-5D6E-409C-BE32-E72D297353CC}">
              <c16:uniqueId val="{00000002-936C-413C-9E9E-3F6A45B0AD73}"/>
            </c:ext>
          </c:extLst>
        </c:ser>
        <c:ser>
          <c:idx val="4"/>
          <c:order val="3"/>
          <c:tx>
            <c:strRef>
              <c:f>'Latency, ALL'!$E$62</c:f>
              <c:strCache>
                <c:ptCount val="1"/>
                <c:pt idx="0">
                  <c:v>BEB, Aloha</c:v>
                </c:pt>
              </c:strCache>
            </c:strRef>
          </c:tx>
          <c:spPr>
            <a:ln w="28575" cap="rnd">
              <a:solidFill>
                <a:schemeClr val="accent5"/>
              </a:solidFill>
              <a:round/>
            </a:ln>
            <a:effectLst/>
          </c:spPr>
          <c:marker>
            <c:symbol val="none"/>
          </c:marker>
          <c:cat>
            <c:numRef>
              <c:f>'Latency, ALL'!$A$63:$A$71</c:f>
              <c:numCache>
                <c:formatCode>General</c:formatCode>
                <c:ptCount val="9"/>
                <c:pt idx="0">
                  <c:v>2</c:v>
                </c:pt>
                <c:pt idx="1">
                  <c:v>3</c:v>
                </c:pt>
                <c:pt idx="2">
                  <c:v>4</c:v>
                </c:pt>
                <c:pt idx="3">
                  <c:v>5</c:v>
                </c:pt>
                <c:pt idx="4">
                  <c:v>6</c:v>
                </c:pt>
                <c:pt idx="5">
                  <c:v>7</c:v>
                </c:pt>
                <c:pt idx="6">
                  <c:v>8</c:v>
                </c:pt>
                <c:pt idx="7">
                  <c:v>9</c:v>
                </c:pt>
                <c:pt idx="8">
                  <c:v>10</c:v>
                </c:pt>
              </c:numCache>
            </c:numRef>
          </c:cat>
          <c:val>
            <c:numRef>
              <c:f>'Latency, ALL'!$E$63:$E$71</c:f>
              <c:numCache>
                <c:formatCode>General</c:formatCode>
                <c:ptCount val="9"/>
                <c:pt idx="0">
                  <c:v>9.8341002524300301E-3</c:v>
                </c:pt>
                <c:pt idx="1">
                  <c:v>1.005312686828839E-2</c:v>
                </c:pt>
                <c:pt idx="2">
                  <c:v>8.665157304977451E-3</c:v>
                </c:pt>
                <c:pt idx="3">
                  <c:v>8.0549435671407599E-3</c:v>
                </c:pt>
                <c:pt idx="4">
                  <c:v>7.7918159952254677E-3</c:v>
                </c:pt>
                <c:pt idx="5">
                  <c:v>7.2088547773830527E-3</c:v>
                </c:pt>
                <c:pt idx="6">
                  <c:v>7.2218476868344539E-3</c:v>
                </c:pt>
                <c:pt idx="7">
                  <c:v>7.0100155550576809E-3</c:v>
                </c:pt>
                <c:pt idx="8">
                  <c:v>7.1031250950010574E-3</c:v>
                </c:pt>
              </c:numCache>
            </c:numRef>
          </c:val>
          <c:smooth val="0"/>
          <c:extLst xmlns:c16r2="http://schemas.microsoft.com/office/drawing/2015/06/chart">
            <c:ext xmlns:c16="http://schemas.microsoft.com/office/drawing/2014/chart" uri="{C3380CC4-5D6E-409C-BE32-E72D297353CC}">
              <c16:uniqueId val="{00000003-936C-413C-9E9E-3F6A45B0AD73}"/>
            </c:ext>
          </c:extLst>
        </c:ser>
        <c:dLbls>
          <c:showLegendKey val="0"/>
          <c:showVal val="0"/>
          <c:showCatName val="0"/>
          <c:showSerName val="0"/>
          <c:showPercent val="0"/>
          <c:showBubbleSize val="0"/>
        </c:dLbls>
        <c:smooth val="0"/>
        <c:axId val="-1436754368"/>
        <c:axId val="-1436758176"/>
      </c:lineChart>
      <c:catAx>
        <c:axId val="-1436754368"/>
        <c:scaling>
          <c:orientation val="minMax"/>
        </c:scaling>
        <c:delete val="0"/>
        <c:axPos val="b"/>
        <c:title>
          <c:tx>
            <c:rich>
              <a:bodyPr/>
              <a:lstStyle/>
              <a:p>
                <a:pPr>
                  <a:defRPr/>
                </a:pPr>
                <a:r>
                  <a:rPr lang="en-US" altLang="zh-CN"/>
                  <a:t>Number of Contending Links</a:t>
                </a:r>
                <a:endParaRPr lang="zh-CN" altLang="en-US"/>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36758176"/>
        <c:crosses val="autoZero"/>
        <c:auto val="1"/>
        <c:lblAlgn val="ctr"/>
        <c:lblOffset val="100"/>
        <c:noMultiLvlLbl val="0"/>
      </c:catAx>
      <c:valAx>
        <c:axId val="-1436758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36754368"/>
        <c:crosses val="autoZero"/>
        <c:crossBetween val="between"/>
      </c:valAx>
      <c:spPr>
        <a:noFill/>
        <a:ln w="25400">
          <a:noFill/>
        </a:ln>
      </c:spPr>
    </c:plotArea>
    <c:legend>
      <c:legendPos val="r"/>
      <c:layout>
        <c:manualLayout>
          <c:xMode val="edge"/>
          <c:yMode val="edge"/>
          <c:x val="0.11236776994748331"/>
          <c:y val="0.69515011729143383"/>
          <c:w val="0.88763237239973103"/>
          <c:h val="0.11271903584867043"/>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553149606299214E-2"/>
          <c:y val="4.8500881834215165E-2"/>
          <c:w val="0.85023753280839898"/>
          <c:h val="0.78560199983355272"/>
        </c:manualLayout>
      </c:layout>
      <c:lineChart>
        <c:grouping val="standard"/>
        <c:varyColors val="0"/>
        <c:ser>
          <c:idx val="1"/>
          <c:order val="0"/>
          <c:tx>
            <c:strRef>
              <c:f>'Throughput, ALL'!$B$2</c:f>
              <c:strCache>
                <c:ptCount val="1"/>
                <c:pt idx="0">
                  <c:v>LB, No Aloha</c:v>
                </c:pt>
              </c:strCache>
            </c:strRef>
          </c:tx>
          <c:spPr>
            <a:ln w="28575" cap="rnd">
              <a:solidFill>
                <a:schemeClr val="accent2"/>
              </a:solidFill>
              <a:round/>
            </a:ln>
            <a:effectLst/>
          </c:spPr>
          <c:marker>
            <c:symbol val="none"/>
          </c:marker>
          <c:cat>
            <c:numRef>
              <c:f>'Throughput, ALL'!$A$3:$A$11</c:f>
              <c:numCache>
                <c:formatCode>General</c:formatCode>
                <c:ptCount val="9"/>
                <c:pt idx="0">
                  <c:v>2</c:v>
                </c:pt>
                <c:pt idx="1">
                  <c:v>3</c:v>
                </c:pt>
                <c:pt idx="2">
                  <c:v>4</c:v>
                </c:pt>
                <c:pt idx="3">
                  <c:v>5</c:v>
                </c:pt>
                <c:pt idx="4">
                  <c:v>6</c:v>
                </c:pt>
                <c:pt idx="5">
                  <c:v>7</c:v>
                </c:pt>
                <c:pt idx="6">
                  <c:v>8</c:v>
                </c:pt>
                <c:pt idx="7">
                  <c:v>9</c:v>
                </c:pt>
                <c:pt idx="8">
                  <c:v>10</c:v>
                </c:pt>
              </c:numCache>
            </c:numRef>
          </c:cat>
          <c:val>
            <c:numRef>
              <c:f>'Throughput, ALL'!$B$3:$B$11</c:f>
              <c:numCache>
                <c:formatCode>General</c:formatCode>
                <c:ptCount val="9"/>
                <c:pt idx="0">
                  <c:v>0.20401920000000001</c:v>
                </c:pt>
                <c:pt idx="1">
                  <c:v>0.20574719999999999</c:v>
                </c:pt>
                <c:pt idx="2">
                  <c:v>0.199296</c:v>
                </c:pt>
                <c:pt idx="3">
                  <c:v>0.1976832</c:v>
                </c:pt>
                <c:pt idx="4">
                  <c:v>0.19653119999999999</c:v>
                </c:pt>
                <c:pt idx="5">
                  <c:v>0.1877664</c:v>
                </c:pt>
                <c:pt idx="6">
                  <c:v>0.19906560000000001</c:v>
                </c:pt>
                <c:pt idx="7">
                  <c:v>0.1950336</c:v>
                </c:pt>
                <c:pt idx="8">
                  <c:v>0.2024608</c:v>
                </c:pt>
              </c:numCache>
            </c:numRef>
          </c:val>
          <c:smooth val="0"/>
          <c:extLst xmlns:c16r2="http://schemas.microsoft.com/office/drawing/2015/06/chart">
            <c:ext xmlns:c16="http://schemas.microsoft.com/office/drawing/2014/chart" uri="{C3380CC4-5D6E-409C-BE32-E72D297353CC}">
              <c16:uniqueId val="{00000000-66A5-4D80-85DA-194A1900B682}"/>
            </c:ext>
          </c:extLst>
        </c:ser>
        <c:ser>
          <c:idx val="2"/>
          <c:order val="1"/>
          <c:tx>
            <c:strRef>
              <c:f>'Throughput, ALL'!$C$2</c:f>
              <c:strCache>
                <c:ptCount val="1"/>
                <c:pt idx="0">
                  <c:v>BEB, No Aloha</c:v>
                </c:pt>
              </c:strCache>
            </c:strRef>
          </c:tx>
          <c:spPr>
            <a:ln w="28575" cap="rnd">
              <a:solidFill>
                <a:schemeClr val="accent3"/>
              </a:solidFill>
              <a:round/>
            </a:ln>
            <a:effectLst/>
          </c:spPr>
          <c:marker>
            <c:symbol val="none"/>
          </c:marker>
          <c:cat>
            <c:numRef>
              <c:f>'Throughput, ALL'!$A$3:$A$11</c:f>
              <c:numCache>
                <c:formatCode>General</c:formatCode>
                <c:ptCount val="9"/>
                <c:pt idx="0">
                  <c:v>2</c:v>
                </c:pt>
                <c:pt idx="1">
                  <c:v>3</c:v>
                </c:pt>
                <c:pt idx="2">
                  <c:v>4</c:v>
                </c:pt>
                <c:pt idx="3">
                  <c:v>5</c:v>
                </c:pt>
                <c:pt idx="4">
                  <c:v>6</c:v>
                </c:pt>
                <c:pt idx="5">
                  <c:v>7</c:v>
                </c:pt>
                <c:pt idx="6">
                  <c:v>8</c:v>
                </c:pt>
                <c:pt idx="7">
                  <c:v>9</c:v>
                </c:pt>
                <c:pt idx="8">
                  <c:v>10</c:v>
                </c:pt>
              </c:numCache>
            </c:numRef>
          </c:cat>
          <c:val>
            <c:numRef>
              <c:f>'Throughput, ALL'!$C$3:$C$11</c:f>
              <c:numCache>
                <c:formatCode>General</c:formatCode>
                <c:ptCount val="9"/>
                <c:pt idx="0">
                  <c:v>0.20113919999999999</c:v>
                </c:pt>
                <c:pt idx="1">
                  <c:v>0.19514880000000001</c:v>
                </c:pt>
                <c:pt idx="2">
                  <c:v>0.19155520000000001</c:v>
                </c:pt>
                <c:pt idx="3">
                  <c:v>0.2009088</c:v>
                </c:pt>
                <c:pt idx="4">
                  <c:v>0.19261439999999999</c:v>
                </c:pt>
                <c:pt idx="5">
                  <c:v>0.19478719999999999</c:v>
                </c:pt>
                <c:pt idx="6">
                  <c:v>0.1939968</c:v>
                </c:pt>
                <c:pt idx="7">
                  <c:v>0.19641600000000001</c:v>
                </c:pt>
                <c:pt idx="8">
                  <c:v>0.1996416</c:v>
                </c:pt>
              </c:numCache>
            </c:numRef>
          </c:val>
          <c:smooth val="0"/>
          <c:extLst xmlns:c16r2="http://schemas.microsoft.com/office/drawing/2015/06/chart">
            <c:ext xmlns:c16="http://schemas.microsoft.com/office/drawing/2014/chart" uri="{C3380CC4-5D6E-409C-BE32-E72D297353CC}">
              <c16:uniqueId val="{00000001-66A5-4D80-85DA-194A1900B682}"/>
            </c:ext>
          </c:extLst>
        </c:ser>
        <c:ser>
          <c:idx val="3"/>
          <c:order val="2"/>
          <c:tx>
            <c:strRef>
              <c:f>'Throughput, ALL'!$D$2</c:f>
              <c:strCache>
                <c:ptCount val="1"/>
                <c:pt idx="0">
                  <c:v>LB, Aloha</c:v>
                </c:pt>
              </c:strCache>
            </c:strRef>
          </c:tx>
          <c:spPr>
            <a:ln w="28575" cap="rnd">
              <a:solidFill>
                <a:schemeClr val="accent4"/>
              </a:solidFill>
              <a:round/>
            </a:ln>
            <a:effectLst/>
          </c:spPr>
          <c:marker>
            <c:symbol val="none"/>
          </c:marker>
          <c:cat>
            <c:numRef>
              <c:f>'Throughput, ALL'!$A$3:$A$11</c:f>
              <c:numCache>
                <c:formatCode>General</c:formatCode>
                <c:ptCount val="9"/>
                <c:pt idx="0">
                  <c:v>2</c:v>
                </c:pt>
                <c:pt idx="1">
                  <c:v>3</c:v>
                </c:pt>
                <c:pt idx="2">
                  <c:v>4</c:v>
                </c:pt>
                <c:pt idx="3">
                  <c:v>5</c:v>
                </c:pt>
                <c:pt idx="4">
                  <c:v>6</c:v>
                </c:pt>
                <c:pt idx="5">
                  <c:v>7</c:v>
                </c:pt>
                <c:pt idx="6">
                  <c:v>8</c:v>
                </c:pt>
                <c:pt idx="7">
                  <c:v>9</c:v>
                </c:pt>
                <c:pt idx="8">
                  <c:v>10</c:v>
                </c:pt>
              </c:numCache>
            </c:numRef>
          </c:cat>
          <c:val>
            <c:numRef>
              <c:f>'Throughput, ALL'!$D$3:$D$11</c:f>
              <c:numCache>
                <c:formatCode>General</c:formatCode>
                <c:ptCount val="9"/>
                <c:pt idx="0">
                  <c:v>0.19268479999999999</c:v>
                </c:pt>
                <c:pt idx="1">
                  <c:v>0.19590399999999999</c:v>
                </c:pt>
                <c:pt idx="2">
                  <c:v>0.20436480000000001</c:v>
                </c:pt>
                <c:pt idx="3">
                  <c:v>0.20401920000000001</c:v>
                </c:pt>
                <c:pt idx="4">
                  <c:v>0.19526399999999999</c:v>
                </c:pt>
                <c:pt idx="5">
                  <c:v>0.2016</c:v>
                </c:pt>
                <c:pt idx="6">
                  <c:v>0.19519039999999999</c:v>
                </c:pt>
                <c:pt idx="7">
                  <c:v>0.18835199999999999</c:v>
                </c:pt>
                <c:pt idx="8">
                  <c:v>0.19954240000000001</c:v>
                </c:pt>
              </c:numCache>
            </c:numRef>
          </c:val>
          <c:smooth val="0"/>
          <c:extLst xmlns:c16r2="http://schemas.microsoft.com/office/drawing/2015/06/chart">
            <c:ext xmlns:c16="http://schemas.microsoft.com/office/drawing/2014/chart" uri="{C3380CC4-5D6E-409C-BE32-E72D297353CC}">
              <c16:uniqueId val="{00000002-66A5-4D80-85DA-194A1900B682}"/>
            </c:ext>
          </c:extLst>
        </c:ser>
        <c:ser>
          <c:idx val="4"/>
          <c:order val="3"/>
          <c:tx>
            <c:strRef>
              <c:f>'Throughput, ALL'!$E$2</c:f>
              <c:strCache>
                <c:ptCount val="1"/>
                <c:pt idx="0">
                  <c:v>BEB, Aloha</c:v>
                </c:pt>
              </c:strCache>
            </c:strRef>
          </c:tx>
          <c:spPr>
            <a:ln w="28575" cap="rnd">
              <a:solidFill>
                <a:schemeClr val="accent5"/>
              </a:solidFill>
              <a:round/>
            </a:ln>
            <a:effectLst/>
          </c:spPr>
          <c:marker>
            <c:symbol val="none"/>
          </c:marker>
          <c:cat>
            <c:numRef>
              <c:f>'Throughput, ALL'!$A$3:$A$11</c:f>
              <c:numCache>
                <c:formatCode>General</c:formatCode>
                <c:ptCount val="9"/>
                <c:pt idx="0">
                  <c:v>2</c:v>
                </c:pt>
                <c:pt idx="1">
                  <c:v>3</c:v>
                </c:pt>
                <c:pt idx="2">
                  <c:v>4</c:v>
                </c:pt>
                <c:pt idx="3">
                  <c:v>5</c:v>
                </c:pt>
                <c:pt idx="4">
                  <c:v>6</c:v>
                </c:pt>
                <c:pt idx="5">
                  <c:v>7</c:v>
                </c:pt>
                <c:pt idx="6">
                  <c:v>8</c:v>
                </c:pt>
                <c:pt idx="7">
                  <c:v>9</c:v>
                </c:pt>
                <c:pt idx="8">
                  <c:v>10</c:v>
                </c:pt>
              </c:numCache>
            </c:numRef>
          </c:cat>
          <c:val>
            <c:numRef>
              <c:f>'Throughput, ALL'!$E$3:$E$11</c:f>
              <c:numCache>
                <c:formatCode>General</c:formatCode>
                <c:ptCount val="9"/>
                <c:pt idx="0">
                  <c:v>0.20540159999999999</c:v>
                </c:pt>
                <c:pt idx="1">
                  <c:v>0.1963008</c:v>
                </c:pt>
                <c:pt idx="2">
                  <c:v>0.19249920000000001</c:v>
                </c:pt>
                <c:pt idx="3">
                  <c:v>0.1897344</c:v>
                </c:pt>
                <c:pt idx="4">
                  <c:v>0.18673919999999999</c:v>
                </c:pt>
                <c:pt idx="5">
                  <c:v>0.18800639999999999</c:v>
                </c:pt>
                <c:pt idx="6">
                  <c:v>0.2048256</c:v>
                </c:pt>
                <c:pt idx="7">
                  <c:v>0.1907712</c:v>
                </c:pt>
                <c:pt idx="8">
                  <c:v>0.19215360000000001</c:v>
                </c:pt>
              </c:numCache>
            </c:numRef>
          </c:val>
          <c:smooth val="0"/>
          <c:extLst xmlns:c16r2="http://schemas.microsoft.com/office/drawing/2015/06/chart">
            <c:ext xmlns:c16="http://schemas.microsoft.com/office/drawing/2014/chart" uri="{C3380CC4-5D6E-409C-BE32-E72D297353CC}">
              <c16:uniqueId val="{00000003-66A5-4D80-85DA-194A1900B682}"/>
            </c:ext>
          </c:extLst>
        </c:ser>
        <c:dLbls>
          <c:showLegendKey val="0"/>
          <c:showVal val="0"/>
          <c:showCatName val="0"/>
          <c:showSerName val="0"/>
          <c:showPercent val="0"/>
          <c:showBubbleSize val="0"/>
        </c:dLbls>
        <c:smooth val="0"/>
        <c:axId val="-1703632528"/>
        <c:axId val="-1703631440"/>
      </c:lineChart>
      <c:catAx>
        <c:axId val="-1703632528"/>
        <c:scaling>
          <c:orientation val="minMax"/>
        </c:scaling>
        <c:delete val="0"/>
        <c:axPos val="b"/>
        <c:title>
          <c:tx>
            <c:rich>
              <a:bodyPr/>
              <a:lstStyle/>
              <a:p>
                <a:pPr>
                  <a:defRPr/>
                </a:pPr>
                <a:r>
                  <a:rPr lang="en-US" altLang="zh-CN"/>
                  <a:t>Number of Contending Links</a:t>
                </a:r>
                <a:endParaRPr lang="zh-CN" altLang="en-US"/>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03631440"/>
        <c:crosses val="autoZero"/>
        <c:auto val="1"/>
        <c:lblAlgn val="ctr"/>
        <c:lblOffset val="100"/>
        <c:noMultiLvlLbl val="0"/>
      </c:catAx>
      <c:valAx>
        <c:axId val="-1703631440"/>
        <c:scaling>
          <c:orientation val="minMax"/>
          <c:max val="0.4"/>
          <c:min val="0.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03632528"/>
        <c:crosses val="autoZero"/>
        <c:crossBetween val="between"/>
      </c:valAx>
      <c:spPr>
        <a:noFill/>
        <a:ln w="25400">
          <a:noFill/>
        </a:ln>
      </c:spPr>
    </c:plotArea>
    <c:legend>
      <c:legendPos val="r"/>
      <c:layout>
        <c:manualLayout>
          <c:xMode val="edge"/>
          <c:yMode val="edge"/>
          <c:x val="8.6668416447944013E-2"/>
          <c:y val="0.11363688903821198"/>
          <c:w val="0.89502777777777776"/>
          <c:h val="0.14866980861642218"/>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219816272965874E-2"/>
          <c:y val="5.8047493403693938E-2"/>
          <c:w val="0.83201531058617684"/>
          <c:h val="0.77461223942520185"/>
        </c:manualLayout>
      </c:layout>
      <c:lineChart>
        <c:grouping val="standard"/>
        <c:varyColors val="0"/>
        <c:ser>
          <c:idx val="1"/>
          <c:order val="0"/>
          <c:tx>
            <c:strRef>
              <c:f>'Throughput, ALL'!$B$15</c:f>
              <c:strCache>
                <c:ptCount val="1"/>
                <c:pt idx="0">
                  <c:v>LB, No Aloha</c:v>
                </c:pt>
              </c:strCache>
            </c:strRef>
          </c:tx>
          <c:spPr>
            <a:ln w="28575" cap="rnd">
              <a:solidFill>
                <a:schemeClr val="accent2"/>
              </a:solidFill>
              <a:round/>
            </a:ln>
            <a:effectLst/>
          </c:spPr>
          <c:marker>
            <c:symbol val="none"/>
          </c:marker>
          <c:cat>
            <c:numRef>
              <c:f>'Throughput, ALL'!$A$16:$A$24</c:f>
              <c:numCache>
                <c:formatCode>General</c:formatCode>
                <c:ptCount val="9"/>
                <c:pt idx="0">
                  <c:v>2</c:v>
                </c:pt>
                <c:pt idx="1">
                  <c:v>3</c:v>
                </c:pt>
                <c:pt idx="2">
                  <c:v>4</c:v>
                </c:pt>
                <c:pt idx="3">
                  <c:v>5</c:v>
                </c:pt>
                <c:pt idx="4">
                  <c:v>6</c:v>
                </c:pt>
                <c:pt idx="5">
                  <c:v>7</c:v>
                </c:pt>
                <c:pt idx="6">
                  <c:v>8</c:v>
                </c:pt>
                <c:pt idx="7">
                  <c:v>9</c:v>
                </c:pt>
                <c:pt idx="8">
                  <c:v>10</c:v>
                </c:pt>
              </c:numCache>
            </c:numRef>
          </c:cat>
          <c:val>
            <c:numRef>
              <c:f>'Throughput, ALL'!$B$16:$B$24</c:f>
              <c:numCache>
                <c:formatCode>General</c:formatCode>
                <c:ptCount val="9"/>
                <c:pt idx="0">
                  <c:v>0.40331519999999998</c:v>
                </c:pt>
                <c:pt idx="1">
                  <c:v>0.38707200000000003</c:v>
                </c:pt>
                <c:pt idx="2">
                  <c:v>0.38995200000000002</c:v>
                </c:pt>
                <c:pt idx="3">
                  <c:v>0.38992959999999999</c:v>
                </c:pt>
                <c:pt idx="4">
                  <c:v>0.3808512</c:v>
                </c:pt>
                <c:pt idx="5">
                  <c:v>0.37824000000000002</c:v>
                </c:pt>
                <c:pt idx="6">
                  <c:v>0.37635839999999998</c:v>
                </c:pt>
                <c:pt idx="7">
                  <c:v>0.37588159999999998</c:v>
                </c:pt>
                <c:pt idx="8">
                  <c:v>0.39548159999999999</c:v>
                </c:pt>
              </c:numCache>
            </c:numRef>
          </c:val>
          <c:smooth val="0"/>
          <c:extLst xmlns:c16r2="http://schemas.microsoft.com/office/drawing/2015/06/chart">
            <c:ext xmlns:c16="http://schemas.microsoft.com/office/drawing/2014/chart" uri="{C3380CC4-5D6E-409C-BE32-E72D297353CC}">
              <c16:uniqueId val="{00000000-96F4-4014-B14E-4A6547132ECA}"/>
            </c:ext>
          </c:extLst>
        </c:ser>
        <c:ser>
          <c:idx val="2"/>
          <c:order val="1"/>
          <c:tx>
            <c:strRef>
              <c:f>'Throughput, ALL'!$C$15</c:f>
              <c:strCache>
                <c:ptCount val="1"/>
                <c:pt idx="0">
                  <c:v>BEB, No Aloha</c:v>
                </c:pt>
              </c:strCache>
            </c:strRef>
          </c:tx>
          <c:spPr>
            <a:ln w="28575" cap="rnd">
              <a:solidFill>
                <a:schemeClr val="accent3"/>
              </a:solidFill>
              <a:round/>
            </a:ln>
            <a:effectLst/>
          </c:spPr>
          <c:marker>
            <c:symbol val="none"/>
          </c:marker>
          <c:cat>
            <c:numRef>
              <c:f>'Throughput, ALL'!$A$16:$A$24</c:f>
              <c:numCache>
                <c:formatCode>General</c:formatCode>
                <c:ptCount val="9"/>
                <c:pt idx="0">
                  <c:v>2</c:v>
                </c:pt>
                <c:pt idx="1">
                  <c:v>3</c:v>
                </c:pt>
                <c:pt idx="2">
                  <c:v>4</c:v>
                </c:pt>
                <c:pt idx="3">
                  <c:v>5</c:v>
                </c:pt>
                <c:pt idx="4">
                  <c:v>6</c:v>
                </c:pt>
                <c:pt idx="5">
                  <c:v>7</c:v>
                </c:pt>
                <c:pt idx="6">
                  <c:v>8</c:v>
                </c:pt>
                <c:pt idx="7">
                  <c:v>9</c:v>
                </c:pt>
                <c:pt idx="8">
                  <c:v>10</c:v>
                </c:pt>
              </c:numCache>
            </c:numRef>
          </c:cat>
          <c:val>
            <c:numRef>
              <c:f>'Throughput, ALL'!$C$16:$C$24</c:f>
              <c:numCache>
                <c:formatCode>General</c:formatCode>
                <c:ptCount val="9"/>
                <c:pt idx="0">
                  <c:v>0.39386880000000002</c:v>
                </c:pt>
                <c:pt idx="1">
                  <c:v>0.39306239999999998</c:v>
                </c:pt>
                <c:pt idx="2">
                  <c:v>0.38897920000000002</c:v>
                </c:pt>
                <c:pt idx="3">
                  <c:v>0.39836159999999998</c:v>
                </c:pt>
                <c:pt idx="4">
                  <c:v>0.39283200000000001</c:v>
                </c:pt>
                <c:pt idx="5">
                  <c:v>0.3807296</c:v>
                </c:pt>
                <c:pt idx="6">
                  <c:v>0.39163199999999998</c:v>
                </c:pt>
                <c:pt idx="7">
                  <c:v>0.38168000000000002</c:v>
                </c:pt>
                <c:pt idx="8">
                  <c:v>0.38231680000000001</c:v>
                </c:pt>
              </c:numCache>
            </c:numRef>
          </c:val>
          <c:smooth val="0"/>
          <c:extLst xmlns:c16r2="http://schemas.microsoft.com/office/drawing/2015/06/chart">
            <c:ext xmlns:c16="http://schemas.microsoft.com/office/drawing/2014/chart" uri="{C3380CC4-5D6E-409C-BE32-E72D297353CC}">
              <c16:uniqueId val="{00000001-96F4-4014-B14E-4A6547132ECA}"/>
            </c:ext>
          </c:extLst>
        </c:ser>
        <c:ser>
          <c:idx val="3"/>
          <c:order val="2"/>
          <c:tx>
            <c:strRef>
              <c:f>'Throughput, ALL'!$D$15</c:f>
              <c:strCache>
                <c:ptCount val="1"/>
                <c:pt idx="0">
                  <c:v>LB, Aloha</c:v>
                </c:pt>
              </c:strCache>
            </c:strRef>
          </c:tx>
          <c:spPr>
            <a:ln w="28575" cap="rnd">
              <a:solidFill>
                <a:schemeClr val="accent4"/>
              </a:solidFill>
              <a:round/>
            </a:ln>
            <a:effectLst/>
          </c:spPr>
          <c:marker>
            <c:symbol val="none"/>
          </c:marker>
          <c:cat>
            <c:numRef>
              <c:f>'Throughput, ALL'!$A$16:$A$24</c:f>
              <c:numCache>
                <c:formatCode>General</c:formatCode>
                <c:ptCount val="9"/>
                <c:pt idx="0">
                  <c:v>2</c:v>
                </c:pt>
                <c:pt idx="1">
                  <c:v>3</c:v>
                </c:pt>
                <c:pt idx="2">
                  <c:v>4</c:v>
                </c:pt>
                <c:pt idx="3">
                  <c:v>5</c:v>
                </c:pt>
                <c:pt idx="4">
                  <c:v>6</c:v>
                </c:pt>
                <c:pt idx="5">
                  <c:v>7</c:v>
                </c:pt>
                <c:pt idx="6">
                  <c:v>8</c:v>
                </c:pt>
                <c:pt idx="7">
                  <c:v>9</c:v>
                </c:pt>
                <c:pt idx="8">
                  <c:v>10</c:v>
                </c:pt>
              </c:numCache>
            </c:numRef>
          </c:cat>
          <c:val>
            <c:numRef>
              <c:f>'Throughput, ALL'!$D$16:$D$24</c:f>
              <c:numCache>
                <c:formatCode>General</c:formatCode>
                <c:ptCount val="9"/>
                <c:pt idx="0">
                  <c:v>0.39801599999999998</c:v>
                </c:pt>
                <c:pt idx="1">
                  <c:v>0.38361600000000001</c:v>
                </c:pt>
                <c:pt idx="2">
                  <c:v>0.39277440000000002</c:v>
                </c:pt>
                <c:pt idx="3">
                  <c:v>0.38995200000000002</c:v>
                </c:pt>
                <c:pt idx="4">
                  <c:v>0.38744319999999999</c:v>
                </c:pt>
                <c:pt idx="5">
                  <c:v>0.3810944</c:v>
                </c:pt>
                <c:pt idx="6">
                  <c:v>0.38718079999999999</c:v>
                </c:pt>
                <c:pt idx="7">
                  <c:v>0.3942272</c:v>
                </c:pt>
                <c:pt idx="8">
                  <c:v>0.38568960000000002</c:v>
                </c:pt>
              </c:numCache>
            </c:numRef>
          </c:val>
          <c:smooth val="0"/>
          <c:extLst xmlns:c16r2="http://schemas.microsoft.com/office/drawing/2015/06/chart">
            <c:ext xmlns:c16="http://schemas.microsoft.com/office/drawing/2014/chart" uri="{C3380CC4-5D6E-409C-BE32-E72D297353CC}">
              <c16:uniqueId val="{00000002-96F4-4014-B14E-4A6547132ECA}"/>
            </c:ext>
          </c:extLst>
        </c:ser>
        <c:ser>
          <c:idx val="4"/>
          <c:order val="3"/>
          <c:tx>
            <c:strRef>
              <c:f>'Throughput, ALL'!$E$15</c:f>
              <c:strCache>
                <c:ptCount val="1"/>
                <c:pt idx="0">
                  <c:v>BEB, Aloha</c:v>
                </c:pt>
              </c:strCache>
            </c:strRef>
          </c:tx>
          <c:spPr>
            <a:ln w="28575" cap="rnd">
              <a:solidFill>
                <a:schemeClr val="accent5"/>
              </a:solidFill>
              <a:round/>
            </a:ln>
            <a:effectLst/>
          </c:spPr>
          <c:marker>
            <c:symbol val="none"/>
          </c:marker>
          <c:cat>
            <c:numRef>
              <c:f>'Throughput, ALL'!$A$16:$A$24</c:f>
              <c:numCache>
                <c:formatCode>General</c:formatCode>
                <c:ptCount val="9"/>
                <c:pt idx="0">
                  <c:v>2</c:v>
                </c:pt>
                <c:pt idx="1">
                  <c:v>3</c:v>
                </c:pt>
                <c:pt idx="2">
                  <c:v>4</c:v>
                </c:pt>
                <c:pt idx="3">
                  <c:v>5</c:v>
                </c:pt>
                <c:pt idx="4">
                  <c:v>6</c:v>
                </c:pt>
                <c:pt idx="5">
                  <c:v>7</c:v>
                </c:pt>
                <c:pt idx="6">
                  <c:v>8</c:v>
                </c:pt>
                <c:pt idx="7">
                  <c:v>9</c:v>
                </c:pt>
                <c:pt idx="8">
                  <c:v>10</c:v>
                </c:pt>
              </c:numCache>
            </c:numRef>
          </c:cat>
          <c:val>
            <c:numRef>
              <c:f>'Throughput, ALL'!$E$16:$E$24</c:f>
              <c:numCache>
                <c:formatCode>General</c:formatCode>
                <c:ptCount val="9"/>
                <c:pt idx="0">
                  <c:v>0.40135680000000001</c:v>
                </c:pt>
                <c:pt idx="1">
                  <c:v>0.38684160000000001</c:v>
                </c:pt>
                <c:pt idx="2">
                  <c:v>0.38910400000000001</c:v>
                </c:pt>
                <c:pt idx="3">
                  <c:v>0.39409919999999998</c:v>
                </c:pt>
                <c:pt idx="4">
                  <c:v>0.38672640000000003</c:v>
                </c:pt>
                <c:pt idx="5">
                  <c:v>0.38152000000000003</c:v>
                </c:pt>
                <c:pt idx="6">
                  <c:v>0.38588479999999997</c:v>
                </c:pt>
                <c:pt idx="7">
                  <c:v>0.37497599999999998</c:v>
                </c:pt>
                <c:pt idx="8">
                  <c:v>0.37777280000000002</c:v>
                </c:pt>
              </c:numCache>
            </c:numRef>
          </c:val>
          <c:smooth val="0"/>
          <c:extLst xmlns:c16r2="http://schemas.microsoft.com/office/drawing/2015/06/chart">
            <c:ext xmlns:c16="http://schemas.microsoft.com/office/drawing/2014/chart" uri="{C3380CC4-5D6E-409C-BE32-E72D297353CC}">
              <c16:uniqueId val="{00000003-96F4-4014-B14E-4A6547132ECA}"/>
            </c:ext>
          </c:extLst>
        </c:ser>
        <c:dLbls>
          <c:showLegendKey val="0"/>
          <c:showVal val="0"/>
          <c:showCatName val="0"/>
          <c:showSerName val="0"/>
          <c:showPercent val="0"/>
          <c:showBubbleSize val="0"/>
        </c:dLbls>
        <c:smooth val="0"/>
        <c:axId val="-1709938112"/>
        <c:axId val="-1709944640"/>
      </c:lineChart>
      <c:catAx>
        <c:axId val="-1709938112"/>
        <c:scaling>
          <c:orientation val="minMax"/>
        </c:scaling>
        <c:delete val="0"/>
        <c:axPos val="b"/>
        <c:title>
          <c:tx>
            <c:rich>
              <a:bodyPr/>
              <a:lstStyle/>
              <a:p>
                <a:pPr>
                  <a:defRPr/>
                </a:pPr>
                <a:r>
                  <a:rPr lang="en-US" altLang="zh-CN"/>
                  <a:t>Number of Contending Links</a:t>
                </a:r>
                <a:endParaRPr lang="zh-CN" altLang="en-US"/>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09944640"/>
        <c:crosses val="autoZero"/>
        <c:auto val="1"/>
        <c:lblAlgn val="ctr"/>
        <c:lblOffset val="100"/>
        <c:noMultiLvlLbl val="0"/>
      </c:catAx>
      <c:valAx>
        <c:axId val="-1709944640"/>
        <c:scaling>
          <c:orientation val="minMax"/>
          <c:max val="0.5"/>
          <c:min val="0.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09938112"/>
        <c:crosses val="autoZero"/>
        <c:crossBetween val="between"/>
      </c:valAx>
      <c:spPr>
        <a:noFill/>
        <a:ln w="25400">
          <a:noFill/>
        </a:ln>
      </c:spPr>
    </c:plotArea>
    <c:legend>
      <c:legendPos val="r"/>
      <c:layout>
        <c:manualLayout>
          <c:xMode val="edge"/>
          <c:yMode val="edge"/>
          <c:x val="9.8052655567488059E-2"/>
          <c:y val="0.62454206746584118"/>
          <c:w val="0.89502777777777776"/>
          <c:h val="0.12344233685828851"/>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886482939632541E-2"/>
          <c:y val="4.8500881834215165E-2"/>
          <c:w val="0.89068197725284348"/>
          <c:h val="0.80512227638211886"/>
        </c:manualLayout>
      </c:layout>
      <c:lineChart>
        <c:grouping val="standard"/>
        <c:varyColors val="0"/>
        <c:ser>
          <c:idx val="1"/>
          <c:order val="0"/>
          <c:tx>
            <c:strRef>
              <c:f>'Throughput, ALL'!$B$29</c:f>
              <c:strCache>
                <c:ptCount val="1"/>
                <c:pt idx="0">
                  <c:v>LB, No Aloha</c:v>
                </c:pt>
              </c:strCache>
            </c:strRef>
          </c:tx>
          <c:spPr>
            <a:ln w="28575" cap="rnd">
              <a:solidFill>
                <a:schemeClr val="accent2"/>
              </a:solidFill>
              <a:round/>
            </a:ln>
            <a:effectLst/>
          </c:spPr>
          <c:marker>
            <c:symbol val="none"/>
          </c:marker>
          <c:cat>
            <c:numRef>
              <c:f>'Throughput, ALL'!$A$30:$A$38</c:f>
              <c:numCache>
                <c:formatCode>General</c:formatCode>
                <c:ptCount val="9"/>
                <c:pt idx="0">
                  <c:v>2</c:v>
                </c:pt>
                <c:pt idx="1">
                  <c:v>3</c:v>
                </c:pt>
                <c:pt idx="2">
                  <c:v>4</c:v>
                </c:pt>
                <c:pt idx="3">
                  <c:v>5</c:v>
                </c:pt>
                <c:pt idx="4">
                  <c:v>6</c:v>
                </c:pt>
                <c:pt idx="5">
                  <c:v>7</c:v>
                </c:pt>
                <c:pt idx="6">
                  <c:v>8</c:v>
                </c:pt>
                <c:pt idx="7">
                  <c:v>9</c:v>
                </c:pt>
                <c:pt idx="8">
                  <c:v>10</c:v>
                </c:pt>
              </c:numCache>
            </c:numRef>
          </c:cat>
          <c:val>
            <c:numRef>
              <c:f>'Throughput, ALL'!$B$30:$B$38</c:f>
              <c:numCache>
                <c:formatCode>General</c:formatCode>
                <c:ptCount val="9"/>
                <c:pt idx="0">
                  <c:v>0.70662720000000001</c:v>
                </c:pt>
                <c:pt idx="1">
                  <c:v>0.70487359999999999</c:v>
                </c:pt>
                <c:pt idx="2">
                  <c:v>0.67434879999999997</c:v>
                </c:pt>
                <c:pt idx="3">
                  <c:v>0.68210879999999996</c:v>
                </c:pt>
                <c:pt idx="4">
                  <c:v>0.67593919999999996</c:v>
                </c:pt>
                <c:pt idx="5">
                  <c:v>0.67645440000000001</c:v>
                </c:pt>
                <c:pt idx="6">
                  <c:v>0.67400320000000002</c:v>
                </c:pt>
                <c:pt idx="7">
                  <c:v>0.66570879999999999</c:v>
                </c:pt>
                <c:pt idx="8">
                  <c:v>0.67295360000000004</c:v>
                </c:pt>
              </c:numCache>
            </c:numRef>
          </c:val>
          <c:smooth val="0"/>
          <c:extLst xmlns:c16r2="http://schemas.microsoft.com/office/drawing/2015/06/chart">
            <c:ext xmlns:c16="http://schemas.microsoft.com/office/drawing/2014/chart" uri="{C3380CC4-5D6E-409C-BE32-E72D297353CC}">
              <c16:uniqueId val="{00000000-78B0-47D1-BDE3-869E7A4C2314}"/>
            </c:ext>
          </c:extLst>
        </c:ser>
        <c:ser>
          <c:idx val="2"/>
          <c:order val="1"/>
          <c:tx>
            <c:strRef>
              <c:f>'Throughput, ALL'!$C$29</c:f>
              <c:strCache>
                <c:ptCount val="1"/>
                <c:pt idx="0">
                  <c:v>BEB, No Aloha</c:v>
                </c:pt>
              </c:strCache>
            </c:strRef>
          </c:tx>
          <c:spPr>
            <a:ln w="28575" cap="rnd">
              <a:solidFill>
                <a:schemeClr val="accent3"/>
              </a:solidFill>
              <a:round/>
            </a:ln>
            <a:effectLst/>
          </c:spPr>
          <c:marker>
            <c:symbol val="none"/>
          </c:marker>
          <c:cat>
            <c:numRef>
              <c:f>'Throughput, ALL'!$A$30:$A$38</c:f>
              <c:numCache>
                <c:formatCode>General</c:formatCode>
                <c:ptCount val="9"/>
                <c:pt idx="0">
                  <c:v>2</c:v>
                </c:pt>
                <c:pt idx="1">
                  <c:v>3</c:v>
                </c:pt>
                <c:pt idx="2">
                  <c:v>4</c:v>
                </c:pt>
                <c:pt idx="3">
                  <c:v>5</c:v>
                </c:pt>
                <c:pt idx="4">
                  <c:v>6</c:v>
                </c:pt>
                <c:pt idx="5">
                  <c:v>7</c:v>
                </c:pt>
                <c:pt idx="6">
                  <c:v>8</c:v>
                </c:pt>
                <c:pt idx="7">
                  <c:v>9</c:v>
                </c:pt>
                <c:pt idx="8">
                  <c:v>10</c:v>
                </c:pt>
              </c:numCache>
            </c:numRef>
          </c:cat>
          <c:val>
            <c:numRef>
              <c:f>'Throughput, ALL'!$C$30:$C$38</c:f>
              <c:numCache>
                <c:formatCode>General</c:formatCode>
                <c:ptCount val="9"/>
                <c:pt idx="0">
                  <c:v>0.72492160000000005</c:v>
                </c:pt>
                <c:pt idx="1">
                  <c:v>0.68818880000000004</c:v>
                </c:pt>
                <c:pt idx="2">
                  <c:v>0.67956479999999997</c:v>
                </c:pt>
                <c:pt idx="3">
                  <c:v>0.68280960000000002</c:v>
                </c:pt>
                <c:pt idx="4">
                  <c:v>0.67391999999999996</c:v>
                </c:pt>
                <c:pt idx="5">
                  <c:v>0.67103999999999997</c:v>
                </c:pt>
                <c:pt idx="6">
                  <c:v>0.67350399999999999</c:v>
                </c:pt>
                <c:pt idx="7">
                  <c:v>0.66458879999999998</c:v>
                </c:pt>
                <c:pt idx="8">
                  <c:v>0.66781440000000003</c:v>
                </c:pt>
              </c:numCache>
            </c:numRef>
          </c:val>
          <c:smooth val="0"/>
          <c:extLst xmlns:c16r2="http://schemas.microsoft.com/office/drawing/2015/06/chart">
            <c:ext xmlns:c16="http://schemas.microsoft.com/office/drawing/2014/chart" uri="{C3380CC4-5D6E-409C-BE32-E72D297353CC}">
              <c16:uniqueId val="{00000001-78B0-47D1-BDE3-869E7A4C2314}"/>
            </c:ext>
          </c:extLst>
        </c:ser>
        <c:ser>
          <c:idx val="3"/>
          <c:order val="2"/>
          <c:tx>
            <c:strRef>
              <c:f>'Throughput, ALL'!$D$29</c:f>
              <c:strCache>
                <c:ptCount val="1"/>
                <c:pt idx="0">
                  <c:v>LB, Aloha</c:v>
                </c:pt>
              </c:strCache>
            </c:strRef>
          </c:tx>
          <c:spPr>
            <a:ln w="28575" cap="rnd">
              <a:solidFill>
                <a:schemeClr val="accent4"/>
              </a:solidFill>
              <a:round/>
            </a:ln>
            <a:effectLst/>
          </c:spPr>
          <c:marker>
            <c:symbol val="none"/>
          </c:marker>
          <c:cat>
            <c:numRef>
              <c:f>'Throughput, ALL'!$A$30:$A$38</c:f>
              <c:numCache>
                <c:formatCode>General</c:formatCode>
                <c:ptCount val="9"/>
                <c:pt idx="0">
                  <c:v>2</c:v>
                </c:pt>
                <c:pt idx="1">
                  <c:v>3</c:v>
                </c:pt>
                <c:pt idx="2">
                  <c:v>4</c:v>
                </c:pt>
                <c:pt idx="3">
                  <c:v>5</c:v>
                </c:pt>
                <c:pt idx="4">
                  <c:v>6</c:v>
                </c:pt>
                <c:pt idx="5">
                  <c:v>7</c:v>
                </c:pt>
                <c:pt idx="6">
                  <c:v>8</c:v>
                </c:pt>
                <c:pt idx="7">
                  <c:v>9</c:v>
                </c:pt>
                <c:pt idx="8">
                  <c:v>10</c:v>
                </c:pt>
              </c:numCache>
            </c:numRef>
          </c:cat>
          <c:val>
            <c:numRef>
              <c:f>'Throughput, ALL'!$D$30:$D$38</c:f>
              <c:numCache>
                <c:formatCode>General</c:formatCode>
                <c:ptCount val="9"/>
                <c:pt idx="0">
                  <c:v>0.70139839999999998</c:v>
                </c:pt>
                <c:pt idx="1">
                  <c:v>0.68267520000000004</c:v>
                </c:pt>
                <c:pt idx="2">
                  <c:v>0.66786880000000004</c:v>
                </c:pt>
                <c:pt idx="3">
                  <c:v>0.66228480000000001</c:v>
                </c:pt>
                <c:pt idx="4">
                  <c:v>0.64604159999999999</c:v>
                </c:pt>
                <c:pt idx="5">
                  <c:v>0.64203200000000005</c:v>
                </c:pt>
                <c:pt idx="6">
                  <c:v>0.64033280000000004</c:v>
                </c:pt>
                <c:pt idx="7">
                  <c:v>0.64108799999999999</c:v>
                </c:pt>
                <c:pt idx="8">
                  <c:v>0.63556480000000004</c:v>
                </c:pt>
              </c:numCache>
            </c:numRef>
          </c:val>
          <c:smooth val="0"/>
          <c:extLst xmlns:c16r2="http://schemas.microsoft.com/office/drawing/2015/06/chart">
            <c:ext xmlns:c16="http://schemas.microsoft.com/office/drawing/2014/chart" uri="{C3380CC4-5D6E-409C-BE32-E72D297353CC}">
              <c16:uniqueId val="{00000002-78B0-47D1-BDE3-869E7A4C2314}"/>
            </c:ext>
          </c:extLst>
        </c:ser>
        <c:ser>
          <c:idx val="4"/>
          <c:order val="3"/>
          <c:tx>
            <c:strRef>
              <c:f>'Throughput, ALL'!$E$29</c:f>
              <c:strCache>
                <c:ptCount val="1"/>
                <c:pt idx="0">
                  <c:v>BEB, Aloha</c:v>
                </c:pt>
              </c:strCache>
            </c:strRef>
          </c:tx>
          <c:spPr>
            <a:ln w="28575" cap="rnd">
              <a:solidFill>
                <a:schemeClr val="accent5"/>
              </a:solidFill>
              <a:round/>
            </a:ln>
            <a:effectLst/>
          </c:spPr>
          <c:marker>
            <c:symbol val="none"/>
          </c:marker>
          <c:cat>
            <c:numRef>
              <c:f>'Throughput, ALL'!$A$30:$A$38</c:f>
              <c:numCache>
                <c:formatCode>General</c:formatCode>
                <c:ptCount val="9"/>
                <c:pt idx="0">
                  <c:v>2</c:v>
                </c:pt>
                <c:pt idx="1">
                  <c:v>3</c:v>
                </c:pt>
                <c:pt idx="2">
                  <c:v>4</c:v>
                </c:pt>
                <c:pt idx="3">
                  <c:v>5</c:v>
                </c:pt>
                <c:pt idx="4">
                  <c:v>6</c:v>
                </c:pt>
                <c:pt idx="5">
                  <c:v>7</c:v>
                </c:pt>
                <c:pt idx="6">
                  <c:v>8</c:v>
                </c:pt>
                <c:pt idx="7">
                  <c:v>9</c:v>
                </c:pt>
                <c:pt idx="8">
                  <c:v>10</c:v>
                </c:pt>
              </c:numCache>
            </c:numRef>
          </c:cat>
          <c:val>
            <c:numRef>
              <c:f>'Throughput, ALL'!$E$30:$E$38</c:f>
              <c:numCache>
                <c:formatCode>General</c:formatCode>
                <c:ptCount val="9"/>
                <c:pt idx="0">
                  <c:v>0.69294719999999999</c:v>
                </c:pt>
                <c:pt idx="1">
                  <c:v>0.65072319999999995</c:v>
                </c:pt>
                <c:pt idx="2">
                  <c:v>0.61954880000000001</c:v>
                </c:pt>
                <c:pt idx="3">
                  <c:v>0.59569919999999998</c:v>
                </c:pt>
                <c:pt idx="4">
                  <c:v>0.59160000000000001</c:v>
                </c:pt>
                <c:pt idx="5">
                  <c:v>0.58542720000000004</c:v>
                </c:pt>
                <c:pt idx="6">
                  <c:v>0.57993280000000003</c:v>
                </c:pt>
                <c:pt idx="7">
                  <c:v>0.5718048</c:v>
                </c:pt>
                <c:pt idx="8">
                  <c:v>0.57415680000000002</c:v>
                </c:pt>
              </c:numCache>
            </c:numRef>
          </c:val>
          <c:smooth val="0"/>
          <c:extLst xmlns:c16r2="http://schemas.microsoft.com/office/drawing/2015/06/chart">
            <c:ext xmlns:c16="http://schemas.microsoft.com/office/drawing/2014/chart" uri="{C3380CC4-5D6E-409C-BE32-E72D297353CC}">
              <c16:uniqueId val="{00000003-78B0-47D1-BDE3-869E7A4C2314}"/>
            </c:ext>
          </c:extLst>
        </c:ser>
        <c:dLbls>
          <c:showLegendKey val="0"/>
          <c:showVal val="0"/>
          <c:showCatName val="0"/>
          <c:showSerName val="0"/>
          <c:showPercent val="0"/>
          <c:showBubbleSize val="0"/>
        </c:dLbls>
        <c:smooth val="0"/>
        <c:axId val="-1436756544"/>
        <c:axId val="-1436761440"/>
      </c:lineChart>
      <c:catAx>
        <c:axId val="-1436756544"/>
        <c:scaling>
          <c:orientation val="minMax"/>
        </c:scaling>
        <c:delete val="0"/>
        <c:axPos val="b"/>
        <c:title>
          <c:tx>
            <c:rich>
              <a:bodyPr/>
              <a:lstStyle/>
              <a:p>
                <a:pPr>
                  <a:defRPr/>
                </a:pPr>
                <a:r>
                  <a:rPr lang="en-US" altLang="zh-CN"/>
                  <a:t>Number of Contending Links</a:t>
                </a:r>
                <a:endParaRPr lang="zh-CN" altLang="en-US"/>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36761440"/>
        <c:crosses val="autoZero"/>
        <c:auto val="1"/>
        <c:lblAlgn val="ctr"/>
        <c:lblOffset val="100"/>
        <c:noMultiLvlLbl val="0"/>
      </c:catAx>
      <c:valAx>
        <c:axId val="-1436761440"/>
        <c:scaling>
          <c:orientation val="minMax"/>
          <c:max val="0.8"/>
          <c:min val="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36756544"/>
        <c:crosses val="autoZero"/>
        <c:crossBetween val="between"/>
      </c:valAx>
      <c:spPr>
        <a:noFill/>
        <a:ln w="25400">
          <a:noFill/>
        </a:ln>
      </c:spPr>
    </c:plotArea>
    <c:legend>
      <c:legendPos val="r"/>
      <c:layout>
        <c:manualLayout>
          <c:xMode val="edge"/>
          <c:yMode val="edge"/>
          <c:x val="0.13369077818513991"/>
          <c:y val="0.69409032204307808"/>
          <c:w val="0.83133895616536435"/>
          <c:h val="0.1388833235211619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A6CE3C51-5580-49F2-AD08-25B544F35758}" type="datetimeFigureOut">
              <a:rPr lang="zh-CN" altLang="en-US" smtClean="0"/>
              <a:t>2022/11/14</a:t>
            </a:fld>
            <a:endParaRPr lang="zh-CN" altLang="en-US"/>
          </a:p>
        </p:txBody>
      </p:sp>
      <p:sp>
        <p:nvSpPr>
          <p:cNvPr id="4" name="页脚占位符 3"/>
          <p:cNvSpPr>
            <a:spLocks noGrp="1"/>
          </p:cNvSpPr>
          <p:nvPr>
            <p:ph type="ftr" sz="quarter" idx="2"/>
          </p:nvPr>
        </p:nvSpPr>
        <p:spPr>
          <a:xfrm>
            <a:off x="0" y="8774113"/>
            <a:ext cx="2971800" cy="46355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774113"/>
            <a:ext cx="2971800" cy="463550"/>
          </a:xfrm>
          <a:prstGeom prst="rect">
            <a:avLst/>
          </a:prstGeom>
        </p:spPr>
        <p:txBody>
          <a:bodyPr vert="horz" lIns="91440" tIns="45720" rIns="91440" bIns="45720" rtlCol="0" anchor="b"/>
          <a:lstStyle>
            <a:lvl1pPr algn="r">
              <a:defRPr sz="1200"/>
            </a:lvl1pPr>
          </a:lstStyle>
          <a:p>
            <a:fld id="{C129B5F9-5522-4399-A663-3689D26E5B28}" type="slidenum">
              <a:rPr lang="zh-CN" altLang="en-US" smtClean="0"/>
              <a:t>‹#›</a:t>
            </a:fld>
            <a:endParaRPr lang="zh-CN" altLang="en-US"/>
          </a:p>
        </p:txBody>
      </p:sp>
    </p:spTree>
    <p:extLst>
      <p:ext uri="{BB962C8B-B14F-4D97-AF65-F5344CB8AC3E}">
        <p14:creationId xmlns:p14="http://schemas.microsoft.com/office/powerpoint/2010/main" val="1618577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894461458"/>
      </p:ext>
    </p:extLst>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87483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 xmlns:a16="http://schemas.microsoft.com/office/drawing/2014/main" id="{3F7F96AE-9515-2748-B04C-7EA372D2B741}"/>
              </a:ext>
            </a:extLst>
          </p:cNvPr>
          <p:cNvSpPr>
            <a:spLocks noGrp="1" noChangeArrowheads="1"/>
          </p:cNvSpPr>
          <p:nvPr>
            <p:ph type="hdr" sz="quarter"/>
          </p:nvPr>
        </p:nvSpPr>
        <p:spPr>
          <a:ln/>
        </p:spPr>
        <p:txBody>
          <a:bodyPr/>
          <a:lstStyle/>
          <a:p>
            <a:r>
              <a:rPr lang="en-US" altLang="en-US"/>
              <a:t>doc.: IEEE 802.15-&lt;15-21-0409-00-04ab&gt;</a:t>
            </a:r>
          </a:p>
        </p:txBody>
      </p:sp>
      <p:sp>
        <p:nvSpPr>
          <p:cNvPr id="5" name="Rectangle 3">
            <a:extLst>
              <a:ext uri="{FF2B5EF4-FFF2-40B4-BE49-F238E27FC236}">
                <a16:creationId xmlns="" xmlns:a16="http://schemas.microsoft.com/office/drawing/2014/main" id="{A1B008DF-CC56-994D-9821-3E44AFB315F3}"/>
              </a:ext>
            </a:extLst>
          </p:cNvPr>
          <p:cNvSpPr>
            <a:spLocks noGrp="1" noChangeArrowheads="1"/>
          </p:cNvSpPr>
          <p:nvPr>
            <p:ph type="dt" idx="1"/>
          </p:nvPr>
        </p:nvSpPr>
        <p:spPr>
          <a:ln/>
        </p:spPr>
        <p:txBody>
          <a:bodyPr/>
          <a:lstStyle/>
          <a:p>
            <a:r>
              <a:rPr lang="en-US" altLang="en-US"/>
              <a:t>&lt;month year&gt;</a:t>
            </a:r>
          </a:p>
        </p:txBody>
      </p:sp>
      <p:sp>
        <p:nvSpPr>
          <p:cNvPr id="6" name="Rectangle 6">
            <a:extLst>
              <a:ext uri="{FF2B5EF4-FFF2-40B4-BE49-F238E27FC236}">
                <a16:creationId xmlns="" xmlns:a16="http://schemas.microsoft.com/office/drawing/2014/main" id="{B8F2699B-F7E8-9140-A502-2BECF50C5256}"/>
              </a:ext>
            </a:extLst>
          </p:cNvPr>
          <p:cNvSpPr>
            <a:spLocks noGrp="1" noChangeArrowheads="1"/>
          </p:cNvSpPr>
          <p:nvPr>
            <p:ph type="ftr" sz="quarter" idx="4"/>
          </p:nvPr>
        </p:nvSpPr>
        <p:spPr>
          <a:ln/>
        </p:spPr>
        <p:txBody>
          <a:bodyPr/>
          <a:lstStyle/>
          <a:p>
            <a:pPr lvl="4"/>
            <a:r>
              <a:rPr lang="en-US" altLang="en-US"/>
              <a:t>&lt;author&gt;, &lt;company&gt;</a:t>
            </a:r>
          </a:p>
        </p:txBody>
      </p:sp>
      <p:sp>
        <p:nvSpPr>
          <p:cNvPr id="7" name="Rectangle 7">
            <a:extLst>
              <a:ext uri="{FF2B5EF4-FFF2-40B4-BE49-F238E27FC236}">
                <a16:creationId xmlns="" xmlns:a16="http://schemas.microsoft.com/office/drawing/2014/main" id="{6074D865-F0A1-A24D-835D-78C1F4DD8175}"/>
              </a:ext>
            </a:extLst>
          </p:cNvPr>
          <p:cNvSpPr>
            <a:spLocks noGrp="1" noChangeArrowheads="1"/>
          </p:cNvSpPr>
          <p:nvPr>
            <p:ph type="sldNum" sz="quarter" idx="5"/>
          </p:nvPr>
        </p:nvSpPr>
        <p:spPr>
          <a:ln/>
        </p:spPr>
        <p:txBody>
          <a:bodyPr/>
          <a:lstStyle/>
          <a:p>
            <a:r>
              <a:rPr lang="en-US" altLang="en-US"/>
              <a:t>Page </a:t>
            </a:r>
            <a:fld id="{A5473540-375A-5E41-AC23-98043598D1A0}" type="slidenum">
              <a:rPr lang="en-US" altLang="en-US"/>
              <a:pPr/>
              <a:t>2</a:t>
            </a:fld>
            <a:endParaRPr lang="en-US" altLang="en-US"/>
          </a:p>
        </p:txBody>
      </p:sp>
      <p:sp>
        <p:nvSpPr>
          <p:cNvPr id="24578" name="Rectangle 2">
            <a:extLst>
              <a:ext uri="{FF2B5EF4-FFF2-40B4-BE49-F238E27FC236}">
                <a16:creationId xmlns="" xmlns:a16="http://schemas.microsoft.com/office/drawing/2014/main" id="{D6A957E6-9014-654B-B1BC-A8592CB82572}"/>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 xmlns:a16="http://schemas.microsoft.com/office/drawing/2014/main" id="{3B927F5E-F62F-CE40-98ED-7FD9428EEF0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34881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 </a:t>
            </a:r>
            <a:r>
              <a:rPr lang="en-GB" altLang="en-US" b="1" dirty="0">
                <a:solidFill>
                  <a:schemeClr val="tx1"/>
                </a:solidFill>
                <a:latin typeface="Times New Roman" panose="02020603050405020304" pitchFamily="18" charset="0"/>
                <a:cs typeface="Times New Roman" panose="02020603050405020304" pitchFamily="18" charset="0"/>
              </a:rPr>
              <a:t>IEEE </a:t>
            </a:r>
            <a:r>
              <a:rPr lang="en-GB" altLang="en-US" b="1" dirty="0" smtClean="0">
                <a:solidFill>
                  <a:schemeClr val="tx1"/>
                </a:solidFill>
                <a:latin typeface="Times New Roman" panose="02020603050405020304" pitchFamily="18" charset="0"/>
                <a:cs typeface="Times New Roman" panose="02020603050405020304" pitchFamily="18" charset="0"/>
              </a:rPr>
              <a:t>802.</a:t>
            </a:r>
            <a:r>
              <a:rPr lang="en-GB" b="1" i="0" dirty="0" smtClean="0">
                <a:solidFill>
                  <a:srgbClr val="000000"/>
                </a:solidFill>
                <a:effectLst/>
                <a:latin typeface="Times New Roman" panose="02020603050405020304" pitchFamily="18" charset="0"/>
                <a:cs typeface="Times New Roman" panose="02020603050405020304" pitchFamily="18" charset="0"/>
              </a:rPr>
              <a:t>15-22-0606-00-04ab</a:t>
            </a:r>
            <a:endParaRPr lang="en-GB" altLang="en-US" b="1" dirty="0">
              <a:solidFill>
                <a:schemeClr val="tx1"/>
              </a:solidFill>
              <a:latin typeface="Times New Roman" panose="02020603050405020304" pitchFamily="18" charset="0"/>
              <a:cs typeface="Times New Roman" panose="02020603050405020304" pitchFamily="18" charset="0"/>
            </a:endParaRPr>
          </a:p>
        </p:txBody>
      </p:sp>
      <p:sp>
        <p:nvSpPr>
          <p:cNvPr id="1027" name="Line 2">
            <a:extLst>
              <a:ext uri="{FF2B5EF4-FFF2-40B4-BE49-F238E27FC236}">
                <a16:creationId xmlns=""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smtClean="0"/>
              <a:t>November </a:t>
            </a:r>
            <a:r>
              <a:rPr lang="en-GB" dirty="0"/>
              <a:t>2022</a:t>
            </a:r>
          </a:p>
        </p:txBody>
      </p:sp>
      <p:sp>
        <p:nvSpPr>
          <p:cNvPr id="1030" name="Text Box 6">
            <a:extLst>
              <a:ext uri="{FF2B5EF4-FFF2-40B4-BE49-F238E27FC236}">
                <a16:creationId xmlns="" xmlns:a16="http://schemas.microsoft.com/office/drawing/2014/main" id="{5C9A48D8-B217-4A04-8A4A-17E7990FB9CE}"/>
              </a:ext>
            </a:extLst>
          </p:cNvPr>
          <p:cNvSpPr txBox="1">
            <a:spLocks noChangeArrowheads="1"/>
          </p:cNvSpPr>
          <p:nvPr/>
        </p:nvSpPr>
        <p:spPr bwMode="auto">
          <a:xfrm>
            <a:off x="4908550" y="6534196"/>
            <a:ext cx="3746500" cy="27918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marL="0" marR="0" lvl="0" indent="0" algn="r" defTabSz="449263" rtl="0" eaLnBrk="1" fontAlgn="base" latinLnBrk="0" hangingPunct="1">
              <a:lnSpc>
                <a:spcPct val="100000"/>
              </a:lnSpc>
              <a:spcBef>
                <a:spcPts val="7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1200" dirty="0" smtClean="0">
                <a:latin typeface="Times New Roman" panose="02020603050405020304" pitchFamily="18" charset="0"/>
              </a:rPr>
              <a:t>Peng</a:t>
            </a:r>
            <a:r>
              <a:rPr lang="en-US" altLang="en-US" sz="1200" baseline="0" dirty="0" smtClean="0">
                <a:latin typeface="Times New Roman" panose="02020603050405020304" pitchFamily="18" charset="0"/>
              </a:rPr>
              <a:t> Liu</a:t>
            </a:r>
            <a:r>
              <a:rPr lang="en-US" altLang="en-US" sz="1200" dirty="0" smtClean="0">
                <a:latin typeface="Times New Roman" panose="02020603050405020304" pitchFamily="18" charset="0"/>
              </a:rPr>
              <a:t>  (Huawei)</a:t>
            </a:r>
            <a:endParaRPr lang="en-US" altLang="en-US" sz="1200" dirty="0">
              <a:latin typeface="Times New Roman" panose="02020603050405020304" pitchFamily="18" charset="0"/>
            </a:endParaRPr>
          </a:p>
        </p:txBody>
      </p:sp>
      <p:sp>
        <p:nvSpPr>
          <p:cNvPr id="1031" name="Rectangle 7">
            <a:extLst>
              <a:ext uri="{FF2B5EF4-FFF2-40B4-BE49-F238E27FC236}">
                <a16:creationId xmlns="" xmlns:a16="http://schemas.microsoft.com/office/drawing/2014/main" id="{5D51B55C-069B-4D75-9B4D-246CDA06270D}"/>
              </a:ext>
            </a:extLst>
          </p:cNvPr>
          <p:cNvSpPr>
            <a:spLocks noGrp="1" noChangeArrowheads="1"/>
          </p:cNvSpPr>
          <p:nvPr>
            <p:ph type="title"/>
          </p:nvPr>
        </p:nvSpPr>
        <p:spPr bwMode="auto">
          <a:xfrm>
            <a:off x="685800" y="685801"/>
            <a:ext cx="78406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 xmlns:a16="http://schemas.microsoft.com/office/drawing/2014/main" id="{5CF464D6-905A-4259-BFB1-449C29AED4FE}"/>
              </a:ext>
            </a:extLst>
          </p:cNvPr>
          <p:cNvSpPr>
            <a:spLocks noGrp="1" noChangeArrowheads="1"/>
          </p:cNvSpPr>
          <p:nvPr>
            <p:ph type="body" idx="1"/>
          </p:nvPr>
        </p:nvSpPr>
        <p:spPr bwMode="auto">
          <a:xfrm>
            <a:off x="683568" y="1371600"/>
            <a:ext cx="78486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timing>
    <p:tnLst>
      <p:par>
        <p:cTn id="1" dur="indefinite" restart="never" nodeType="tmRoot"/>
      </p:par>
    </p:tnLst>
  </p:timing>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 xmlns:a16="http://schemas.microsoft.com/office/drawing/2014/main" id="{11B74706-8CE8-446F-ADD5-944A55CFBC25}"/>
              </a:ext>
            </a:extLst>
          </p:cNvPr>
          <p:cNvSpPr>
            <a:spLocks noChangeArrowheads="1"/>
          </p:cNvSpPr>
          <p:nvPr/>
        </p:nvSpPr>
        <p:spPr bwMode="auto">
          <a:xfrm>
            <a:off x="533400" y="762000"/>
            <a:ext cx="8001000" cy="4957384"/>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Specialty Networks (WSN)</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Spectrum Sensing Based Deferral Evaluation and Enhancement</a:t>
            </a:r>
          </a:p>
          <a:p>
            <a:pPr eaLnBrk="1" hangingPunct="1">
              <a:spcBef>
                <a:spcPct val="0"/>
              </a:spcBef>
              <a:buClrTx/>
              <a:buFontTx/>
              <a:buNone/>
              <a:defRPr/>
            </a:pPr>
            <a:r>
              <a:rPr lang="en-US" altLang="en-US" sz="1600" b="1" dirty="0">
                <a:latin typeface="Times New Roman" panose="02020603050405020304" pitchFamily="18" charset="0"/>
              </a:rPr>
              <a:t>Submitted: </a:t>
            </a:r>
            <a:r>
              <a:rPr lang="en-US" altLang="en-US" sz="1600" dirty="0">
                <a:latin typeface="Times New Roman" panose="02020603050405020304" pitchFamily="18" charset="0"/>
              </a:rPr>
              <a:t>November 12, 2022</a:t>
            </a:r>
          </a:p>
          <a:p>
            <a:pPr eaLnBrk="1" hangingPunct="1">
              <a:spcBef>
                <a:spcPct val="0"/>
              </a:spcBef>
              <a:buClrTx/>
              <a:buFontTx/>
              <a:buNone/>
              <a:defRPr/>
            </a:pPr>
            <a:r>
              <a:rPr lang="en-US" altLang="en-US" sz="1600" b="1" dirty="0" smtClean="0">
                <a:latin typeface="Times New Roman" panose="02020603050405020304" pitchFamily="18" charset="0"/>
              </a:rPr>
              <a:t>Source:</a:t>
            </a:r>
            <a:r>
              <a:rPr lang="en-US" altLang="en-US" sz="1600" dirty="0">
                <a:latin typeface="Times New Roman" panose="02020603050405020304" pitchFamily="18" charset="0"/>
              </a:rPr>
              <a:t> 	Peng Liu, </a:t>
            </a:r>
            <a:r>
              <a:rPr lang="en-US" altLang="en-US" sz="1600" dirty="0" err="1">
                <a:latin typeface="Times New Roman" panose="02020603050405020304" pitchFamily="18" charset="0"/>
              </a:rPr>
              <a:t>Ziyang</a:t>
            </a:r>
            <a:r>
              <a:rPr lang="en-US" altLang="en-US" sz="1600" dirty="0">
                <a:latin typeface="Times New Roman" panose="02020603050405020304" pitchFamily="18" charset="0"/>
              </a:rPr>
              <a:t> Guo (Huawei Technologies</a:t>
            </a:r>
            <a:r>
              <a:rPr lang="en-US" altLang="en-US" sz="1600" dirty="0" smtClean="0">
                <a:latin typeface="Times New Roman" panose="02020603050405020304" pitchFamily="18" charset="0"/>
              </a:rPr>
              <a:t>)</a:t>
            </a:r>
            <a:endParaRPr lang="en-US" altLang="en-US" sz="1600" b="1" dirty="0" smtClean="0">
              <a:latin typeface="Times New Roman" panose="02020603050405020304" pitchFamily="18" charset="0"/>
            </a:endParaRPr>
          </a:p>
          <a:p>
            <a:pPr eaLnBrk="1" hangingPunct="1">
              <a:spcBef>
                <a:spcPct val="0"/>
              </a:spcBef>
              <a:buClrTx/>
              <a:buFontTx/>
              <a:buNone/>
              <a:defRPr/>
            </a:pPr>
            <a:r>
              <a:rPr lang="en-US" altLang="en-US" sz="1600" b="1" dirty="0" smtClean="0">
                <a:latin typeface="Times New Roman" panose="02020603050405020304" pitchFamily="18" charset="0"/>
              </a:rPr>
              <a:t>E-Mail</a:t>
            </a:r>
            <a:r>
              <a:rPr lang="en-US" altLang="en-US" sz="1600" dirty="0">
                <a:latin typeface="Times New Roman" panose="02020603050405020304" pitchFamily="18" charset="0"/>
              </a:rPr>
              <a:t>: 	Jeremy.liupeng@huawei.com</a:t>
            </a:r>
          </a:p>
          <a:p>
            <a:pPr eaLnBrk="1" hangingPunct="1">
              <a:spcBef>
                <a:spcPct val="0"/>
              </a:spcBef>
              <a:buClrTx/>
              <a:defRPr/>
            </a:pPr>
            <a:endParaRPr lang="en-US" altLang="en-US" sz="1600" b="1" dirty="0" smtClean="0">
              <a:latin typeface="Times New Roman" panose="02020603050405020304" pitchFamily="18" charset="0"/>
            </a:endParaRPr>
          </a:p>
          <a:p>
            <a:pPr eaLnBrk="1" hangingPunct="1">
              <a:spcBef>
                <a:spcPct val="0"/>
              </a:spcBef>
              <a:buClrTx/>
              <a:defRPr/>
            </a:pPr>
            <a:r>
              <a:rPr lang="en-US" altLang="en-US" sz="1600" b="1" dirty="0" smtClean="0">
                <a:latin typeface="Times New Roman" panose="02020603050405020304" pitchFamily="18" charset="0"/>
              </a:rPr>
              <a:t>Abstract</a:t>
            </a:r>
            <a:r>
              <a:rPr lang="en-US" altLang="en-US" sz="1600" b="1" dirty="0">
                <a:latin typeface="Times New Roman" panose="02020603050405020304" pitchFamily="18" charset="0"/>
              </a:rPr>
              <a:t>:	</a:t>
            </a:r>
            <a:r>
              <a:rPr lang="en-US" altLang="en-US" sz="1600" dirty="0" smtClean="0">
                <a:latin typeface="Times New Roman" panose="02020603050405020304" pitchFamily="18" charset="0"/>
              </a:rPr>
              <a:t>Simulation </a:t>
            </a:r>
            <a:r>
              <a:rPr lang="en-US" altLang="en-US" sz="1600" dirty="0">
                <a:latin typeface="Times New Roman" panose="02020603050405020304" pitchFamily="18" charset="0"/>
              </a:rPr>
              <a:t>evaluation </a:t>
            </a:r>
            <a:r>
              <a:rPr lang="en-US" altLang="en-US" sz="1600" dirty="0" smtClean="0">
                <a:latin typeface="Times New Roman" panose="02020603050405020304" pitchFamily="18" charset="0"/>
              </a:rPr>
              <a:t>on Spectrum </a:t>
            </a:r>
            <a:r>
              <a:rPr lang="en-US" altLang="en-US" sz="1600" dirty="0">
                <a:latin typeface="Times New Roman" panose="02020603050405020304" pitchFamily="18" charset="0"/>
              </a:rPr>
              <a:t>Sensing Based </a:t>
            </a:r>
            <a:r>
              <a:rPr lang="en-US" altLang="en-US" sz="1600" dirty="0" smtClean="0">
                <a:latin typeface="Times New Roman" panose="02020603050405020304" pitchFamily="18" charset="0"/>
              </a:rPr>
              <a:t>Deferral (SSBD) channel access and propose an enhancement idea in hidden node scenario.</a:t>
            </a:r>
            <a:endParaRPr lang="en-US" altLang="en-US" sz="1600" dirty="0">
              <a:latin typeface="Times New Roman" panose="02020603050405020304" pitchFamily="18" charset="0"/>
            </a:endParaRPr>
          </a:p>
          <a:p>
            <a:pPr eaLnBrk="1" hangingPunct="1">
              <a:spcBef>
                <a:spcPct val="0"/>
              </a:spcBef>
              <a:buClrTx/>
              <a:defRPr/>
            </a:pPr>
            <a:r>
              <a:rPr lang="en-US" altLang="en-US" sz="1600" b="1" dirty="0">
                <a:latin typeface="Times New Roman" panose="02020603050405020304" pitchFamily="18" charset="0"/>
              </a:rPr>
              <a:t>Purpose:	</a:t>
            </a:r>
            <a:r>
              <a:rPr lang="en-US" altLang="en-US" sz="1600" dirty="0" smtClean="0">
                <a:latin typeface="Times New Roman" panose="02020603050405020304" pitchFamily="18" charset="0"/>
              </a:rPr>
              <a:t>enhanced channel access to reduce latency and perform better performance in hidden node scenarios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802.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Summary</a:t>
            </a:r>
            <a:endParaRPr lang="zh-CN" altLang="en-US" dirty="0"/>
          </a:p>
        </p:txBody>
      </p:sp>
      <p:sp>
        <p:nvSpPr>
          <p:cNvPr id="3" name="内容占位符 2"/>
          <p:cNvSpPr>
            <a:spLocks noGrp="1"/>
          </p:cNvSpPr>
          <p:nvPr>
            <p:ph idx="1"/>
          </p:nvPr>
        </p:nvSpPr>
        <p:spPr>
          <a:xfrm>
            <a:off x="683568" y="1556792"/>
            <a:ext cx="7848600" cy="4683671"/>
          </a:xfrm>
        </p:spPr>
        <p:txBody>
          <a:bodyPr/>
          <a:lstStyle/>
          <a:p>
            <a:pPr marL="457200" indent="-457200">
              <a:buFont typeface="Arial" panose="020B0604020202020204" pitchFamily="34" charset="0"/>
              <a:buChar char="•"/>
            </a:pPr>
            <a:r>
              <a:rPr lang="en-US" altLang="zh-CN" dirty="0" smtClean="0"/>
              <a:t>Linear </a:t>
            </a:r>
            <a:r>
              <a:rPr lang="en-US" altLang="zh-CN" dirty="0" err="1" smtClean="0"/>
              <a:t>Backoff</a:t>
            </a:r>
            <a:r>
              <a:rPr lang="en-US" altLang="zh-CN" dirty="0" smtClean="0"/>
              <a:t> is a very good idea to reduce latency (both mean latency and jitter)</a:t>
            </a:r>
            <a:endParaRPr lang="en-US" altLang="zh-CN" dirty="0"/>
          </a:p>
          <a:p>
            <a:pPr marL="457200" indent="-457200">
              <a:buFont typeface="Arial" panose="020B0604020202020204" pitchFamily="34" charset="0"/>
              <a:buChar char="•"/>
            </a:pPr>
            <a:r>
              <a:rPr lang="en-US" altLang="zh-CN" dirty="0"/>
              <a:t>In practice, </a:t>
            </a:r>
            <a:r>
              <a:rPr lang="en-US" altLang="zh-CN" dirty="0" smtClean="0"/>
              <a:t>when/how </a:t>
            </a:r>
            <a:r>
              <a:rPr lang="en-US" altLang="zh-CN" dirty="0"/>
              <a:t>to use Aloha option may need to further </a:t>
            </a:r>
            <a:r>
              <a:rPr lang="en-US" altLang="zh-CN" dirty="0" smtClean="0"/>
              <a:t>discussion.</a:t>
            </a:r>
            <a:endParaRPr lang="en-US" altLang="zh-CN" dirty="0"/>
          </a:p>
          <a:p>
            <a:pPr marL="457200" indent="-457200">
              <a:buFont typeface="Arial" panose="020B0604020202020204" pitchFamily="34" charset="0"/>
              <a:buChar char="•"/>
            </a:pPr>
            <a:r>
              <a:rPr lang="en-US" altLang="zh-CN" dirty="0" smtClean="0"/>
              <a:t>SSBD+: Enlarge </a:t>
            </a:r>
            <a:r>
              <a:rPr lang="en-US" altLang="zh-CN" dirty="0" err="1"/>
              <a:t>Backoff</a:t>
            </a:r>
            <a:r>
              <a:rPr lang="en-US" altLang="zh-CN" dirty="0"/>
              <a:t> window </a:t>
            </a:r>
            <a:r>
              <a:rPr lang="en-US" altLang="zh-CN" dirty="0" smtClean="0"/>
              <a:t>after unsuccessful packet transmission to further resolve collisions in hidden terminal scenarios</a:t>
            </a:r>
            <a:endParaRPr lang="zh-CN" altLang="en-US" dirty="0"/>
          </a:p>
        </p:txBody>
      </p:sp>
      <p:sp>
        <p:nvSpPr>
          <p:cNvPr id="4" name="灯片编号占位符 3"/>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spTree>
    <p:extLst>
      <p:ext uri="{BB962C8B-B14F-4D97-AF65-F5344CB8AC3E}">
        <p14:creationId xmlns:p14="http://schemas.microsoft.com/office/powerpoint/2010/main" val="852427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Reference </a:t>
            </a:r>
            <a:endParaRPr lang="zh-CN" altLang="en-US" dirty="0"/>
          </a:p>
        </p:txBody>
      </p:sp>
      <p:sp>
        <p:nvSpPr>
          <p:cNvPr id="4" name="灯片编号占位符 3"/>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
        <p:nvSpPr>
          <p:cNvPr id="6" name="文本框 5"/>
          <p:cNvSpPr txBox="1"/>
          <p:nvPr/>
        </p:nvSpPr>
        <p:spPr>
          <a:xfrm>
            <a:off x="681336" y="1552301"/>
            <a:ext cx="8067128" cy="1661993"/>
          </a:xfrm>
          <a:prstGeom prst="rect">
            <a:avLst/>
          </a:prstGeom>
          <a:noFill/>
        </p:spPr>
        <p:txBody>
          <a:bodyPr wrap="square" rtlCol="0">
            <a:spAutoFit/>
          </a:bodyPr>
          <a:lstStyle/>
          <a:p>
            <a:pPr marL="457200" indent="-457200">
              <a:spcBef>
                <a:spcPts val="600"/>
              </a:spcBef>
              <a:spcAft>
                <a:spcPts val="600"/>
              </a:spcAft>
              <a:buFont typeface="+mj-lt"/>
              <a:buAutoNum type="arabicPeriod"/>
            </a:pPr>
            <a:r>
              <a:rPr lang="en-US" altLang="zh-CN" sz="1800" dirty="0">
                <a:solidFill>
                  <a:schemeClr val="tx1"/>
                </a:solidFill>
              </a:rPr>
              <a:t>15-22-0485-01-04ab-</a:t>
            </a:r>
            <a:r>
              <a:rPr lang="en-US" altLang="en-US" sz="1800" dirty="0">
                <a:solidFill>
                  <a:schemeClr val="tx1"/>
                </a:solidFill>
              </a:rPr>
              <a:t>Spectrum Sensing Based </a:t>
            </a:r>
            <a:r>
              <a:rPr lang="en-US" altLang="en-US" sz="1800" dirty="0" smtClean="0">
                <a:solidFill>
                  <a:schemeClr val="tx1"/>
                </a:solidFill>
              </a:rPr>
              <a:t>Deferral</a:t>
            </a:r>
          </a:p>
          <a:p>
            <a:pPr marL="457200" indent="-457200">
              <a:spcBef>
                <a:spcPts val="600"/>
              </a:spcBef>
              <a:spcAft>
                <a:spcPts val="600"/>
              </a:spcAft>
              <a:buFont typeface="+mj-lt"/>
              <a:buAutoNum type="arabicPeriod"/>
            </a:pPr>
            <a:r>
              <a:rPr lang="en-US" altLang="zh-CN" sz="1800" dirty="0">
                <a:solidFill>
                  <a:schemeClr val="tx1"/>
                </a:solidFill>
              </a:rPr>
              <a:t>15-22-0558-02-04ab-ssbd-latency-analysis</a:t>
            </a:r>
          </a:p>
          <a:p>
            <a:pPr marL="457200" indent="-457200">
              <a:spcBef>
                <a:spcPts val="600"/>
              </a:spcBef>
              <a:spcAft>
                <a:spcPts val="600"/>
              </a:spcAft>
              <a:buFont typeface="+mj-lt"/>
              <a:buAutoNum type="arabicPeriod"/>
            </a:pPr>
            <a:endParaRPr lang="en-US" altLang="zh-CN" sz="1800" dirty="0"/>
          </a:p>
          <a:p>
            <a:pPr marL="457200" indent="-457200">
              <a:spcBef>
                <a:spcPts val="600"/>
              </a:spcBef>
              <a:spcAft>
                <a:spcPts val="600"/>
              </a:spcAft>
              <a:buFont typeface="+mj-lt"/>
              <a:buAutoNum type="arabicPeriod"/>
            </a:pPr>
            <a:endParaRPr lang="en-US" altLang="zh-CN" sz="1800" dirty="0"/>
          </a:p>
        </p:txBody>
      </p:sp>
    </p:spTree>
    <p:extLst>
      <p:ext uri="{BB962C8B-B14F-4D97-AF65-F5344CB8AC3E}">
        <p14:creationId xmlns:p14="http://schemas.microsoft.com/office/powerpoint/2010/main" val="1409446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58F87CEB-3C80-3347-8B52-8E6E669AF6BA}"/>
              </a:ext>
            </a:extLst>
          </p:cNvPr>
          <p:cNvSpPr>
            <a:spLocks noGrp="1"/>
          </p:cNvSpPr>
          <p:nvPr>
            <p:ph type="sldNum" sz="quarter" idx="12"/>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a:t>Slide </a:t>
            </a:r>
            <a:fld id="{402C19D2-AFCD-5441-8B74-E6F734CFFA69}" type="slidenum">
              <a:rPr lang="en-US" altLang="en-US" smtClean="0"/>
              <a:pPr/>
              <a:t>2</a:t>
            </a:fld>
            <a:endParaRPr lang="en-US" altLang="en-US"/>
          </a:p>
        </p:txBody>
      </p:sp>
      <p:graphicFrame>
        <p:nvGraphicFramePr>
          <p:cNvPr id="10" name="Table 6">
            <a:extLst>
              <a:ext uri="{FF2B5EF4-FFF2-40B4-BE49-F238E27FC236}">
                <a16:creationId xmlns="" xmlns:a16="http://schemas.microsoft.com/office/drawing/2014/main" id="{82907EB1-0FFD-2245-917F-1C34E1BFBD7B}"/>
              </a:ext>
            </a:extLst>
          </p:cNvPr>
          <p:cNvGraphicFramePr>
            <a:graphicFrameLocks noGrp="1"/>
          </p:cNvGraphicFramePr>
          <p:nvPr>
            <p:extLst>
              <p:ext uri="{D42A27DB-BD31-4B8C-83A1-F6EECF244321}">
                <p14:modId xmlns:p14="http://schemas.microsoft.com/office/powerpoint/2010/main" val="206578613"/>
              </p:ext>
            </p:extLst>
          </p:nvPr>
        </p:nvGraphicFramePr>
        <p:xfrm>
          <a:off x="457200" y="1066800"/>
          <a:ext cx="8382000" cy="5268137"/>
        </p:xfrm>
        <a:graphic>
          <a:graphicData uri="http://schemas.openxmlformats.org/drawingml/2006/table">
            <a:tbl>
              <a:tblPr firstRow="1" bandRow="1">
                <a:tableStyleId>{5940675A-B579-460E-94D1-54222C63F5DA}</a:tableStyleId>
              </a:tblPr>
              <a:tblGrid>
                <a:gridCol w="4514626">
                  <a:extLst>
                    <a:ext uri="{9D8B030D-6E8A-4147-A177-3AD203B41FA5}">
                      <a16:colId xmlns="" xmlns:a16="http://schemas.microsoft.com/office/drawing/2014/main" val="1745747388"/>
                    </a:ext>
                  </a:extLst>
                </a:gridCol>
                <a:gridCol w="3867374">
                  <a:extLst>
                    <a:ext uri="{9D8B030D-6E8A-4147-A177-3AD203B41FA5}">
                      <a16:colId xmlns="" xmlns:a16="http://schemas.microsoft.com/office/drawing/2014/main" val="1336621721"/>
                    </a:ext>
                  </a:extLst>
                </a:gridCol>
              </a:tblGrid>
              <a:tr h="345976">
                <a:tc>
                  <a:txBody>
                    <a:bodyPr/>
                    <a:lstStyle/>
                    <a:p>
                      <a:pPr>
                        <a:lnSpc>
                          <a:spcPct val="107000"/>
                        </a:lnSpc>
                        <a:spcAft>
                          <a:spcPts val="800"/>
                        </a:spcAft>
                      </a:pPr>
                      <a:r>
                        <a:rPr lang="en-US" sz="1600" b="1" dirty="0">
                          <a:effectLst/>
                        </a:rPr>
                        <a:t>PAR Objective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600" b="1" dirty="0">
                          <a:effectLst/>
                        </a:rPr>
                        <a:t>Proposed Solution (how addressed)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 xmlns:a16="http://schemas.microsoft.com/office/drawing/2014/main" val="3516017004"/>
                  </a:ext>
                </a:extLst>
              </a:tr>
              <a:tr h="364107">
                <a:tc>
                  <a:txBody>
                    <a:bodyPr/>
                    <a:lstStyle/>
                    <a:p>
                      <a:pPr>
                        <a:lnSpc>
                          <a:spcPct val="107000"/>
                        </a:lnSpc>
                        <a:spcAft>
                          <a:spcPts val="800"/>
                        </a:spcAft>
                      </a:pPr>
                      <a:r>
                        <a:rPr lang="en-US" sz="1100" kern="1200" dirty="0">
                          <a:solidFill>
                            <a:schemeClr val="tx1"/>
                          </a:solidFill>
                          <a:effectLst/>
                          <a:latin typeface="+mn-lt"/>
                          <a:ea typeface="+mn-ea"/>
                          <a:cs typeface="+mn-cs"/>
                        </a:rPr>
                        <a:t>Safeguards so that the high throughput data use cases will not cause significant disruption to low duty-cycle ranging use cases</a:t>
                      </a:r>
                    </a:p>
                  </a:txBody>
                  <a:tcPr marL="62197" marR="62197" marT="0" marB="0"/>
                </a:tc>
                <a:tc>
                  <a:txBody>
                    <a:bodyPr/>
                    <a:lstStyle/>
                    <a:p>
                      <a:pPr>
                        <a:lnSpc>
                          <a:spcPct val="107000"/>
                        </a:lnSpc>
                        <a:spcAft>
                          <a:spcPts val="800"/>
                        </a:spcAft>
                      </a:pPr>
                      <a:r>
                        <a:rPr lang="en-US" sz="1100" kern="1200" dirty="0">
                          <a:solidFill>
                            <a:schemeClr val="tx1"/>
                          </a:solidFill>
                          <a:effectLst/>
                          <a:latin typeface="+mn-lt"/>
                          <a:ea typeface="+mn-ea"/>
                          <a:cs typeface="+mn-cs"/>
                        </a:rPr>
                        <a:t>SSBD uses channel sensing (CCA) and  time bounded deferral to reduce </a:t>
                      </a:r>
                      <a:r>
                        <a:rPr lang="en-US" sz="1100" kern="1200" dirty="0" smtClean="0">
                          <a:solidFill>
                            <a:schemeClr val="tx1"/>
                          </a:solidFill>
                          <a:effectLst/>
                          <a:latin typeface="+mn-lt"/>
                          <a:ea typeface="+mn-ea"/>
                          <a:cs typeface="+mn-cs"/>
                        </a:rPr>
                        <a:t>collision, enhanced</a:t>
                      </a:r>
                      <a:r>
                        <a:rPr lang="en-US" sz="1100" kern="1200" baseline="0" dirty="0" smtClean="0">
                          <a:solidFill>
                            <a:schemeClr val="tx1"/>
                          </a:solidFill>
                          <a:effectLst/>
                          <a:latin typeface="+mn-lt"/>
                          <a:ea typeface="+mn-ea"/>
                          <a:cs typeface="+mn-cs"/>
                        </a:rPr>
                        <a:t> in hidden node scenario, by enlarging contention window when collisions happen</a:t>
                      </a:r>
                      <a:endParaRPr lang="en-US" sz="1100" kern="1200" dirty="0">
                        <a:solidFill>
                          <a:schemeClr val="tx1"/>
                        </a:solidFill>
                        <a:effectLst/>
                        <a:latin typeface="+mn-lt"/>
                        <a:ea typeface="+mn-ea"/>
                        <a:cs typeface="+mn-cs"/>
                      </a:endParaRPr>
                    </a:p>
                  </a:txBody>
                  <a:tcPr marL="62197" marR="62197" marT="0" marB="0"/>
                </a:tc>
                <a:extLst>
                  <a:ext uri="{0D108BD9-81ED-4DB2-BD59-A6C34878D82A}">
                    <a16:rowId xmlns="" xmlns:a16="http://schemas.microsoft.com/office/drawing/2014/main" val="2336347152"/>
                  </a:ext>
                </a:extLst>
              </a:tr>
              <a:tr h="366362">
                <a:tc>
                  <a:txBody>
                    <a:bodyPr/>
                    <a:lstStyle/>
                    <a:p>
                      <a:pPr>
                        <a:lnSpc>
                          <a:spcPct val="107000"/>
                        </a:lnSpc>
                        <a:spcAft>
                          <a:spcPts val="800"/>
                        </a:spcAft>
                      </a:pPr>
                      <a:r>
                        <a:rPr lang="en-US" sz="1100" kern="1200" dirty="0">
                          <a:solidFill>
                            <a:schemeClr val="tx1"/>
                          </a:solidFill>
                          <a:effectLst/>
                          <a:latin typeface="+mn-lt"/>
                          <a:ea typeface="+mn-ea"/>
                          <a:cs typeface="+mn-cs"/>
                        </a:rPr>
                        <a:t>Interference mitigation techniques to support higher density and higher traffic use cases</a:t>
                      </a:r>
                    </a:p>
                  </a:txBody>
                  <a:tcPr marL="62197" marR="62197" marT="0" marB="0"/>
                </a:tc>
                <a:tc>
                  <a: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altLang="zh-CN" sz="1100" kern="1200" baseline="0" dirty="0" smtClean="0">
                          <a:solidFill>
                            <a:schemeClr val="tx1"/>
                          </a:solidFill>
                          <a:effectLst/>
                          <a:latin typeface="+mn-lt"/>
                          <a:ea typeface="+mn-ea"/>
                          <a:cs typeface="+mn-cs"/>
                        </a:rPr>
                        <a:t>enlarging contention window when collisions happen</a:t>
                      </a:r>
                      <a:endParaRPr lang="en-US" altLang="zh-CN" sz="1100" kern="1200" dirty="0" smtClean="0">
                        <a:solidFill>
                          <a:schemeClr val="tx1"/>
                        </a:solidFill>
                        <a:effectLst/>
                        <a:latin typeface="+mn-lt"/>
                        <a:ea typeface="+mn-ea"/>
                        <a:cs typeface="+mn-cs"/>
                      </a:endParaRPr>
                    </a:p>
                  </a:txBody>
                  <a:tcPr marL="62197" marR="62197" marT="0" marB="0"/>
                </a:tc>
                <a:extLst>
                  <a:ext uri="{0D108BD9-81ED-4DB2-BD59-A6C34878D82A}">
                    <a16:rowId xmlns="" xmlns:a16="http://schemas.microsoft.com/office/drawing/2014/main" val="3712880846"/>
                  </a:ext>
                </a:extLst>
              </a:tr>
              <a:tr h="225249">
                <a:tc>
                  <a:txBody>
                    <a:bodyPr/>
                    <a:lstStyle/>
                    <a:p>
                      <a:pPr>
                        <a:lnSpc>
                          <a:spcPct val="107000"/>
                        </a:lnSpc>
                        <a:spcAft>
                          <a:spcPts val="800"/>
                        </a:spcAft>
                      </a:pPr>
                      <a:r>
                        <a:rPr lang="en-US" sz="1100" kern="1200" dirty="0">
                          <a:solidFill>
                            <a:schemeClr val="tx1"/>
                          </a:solidFill>
                          <a:effectLst/>
                          <a:latin typeface="+mn-lt"/>
                          <a:ea typeface="+mn-ea"/>
                          <a:cs typeface="+mn-cs"/>
                        </a:rPr>
                        <a:t>Other coexistence improvement</a:t>
                      </a:r>
                    </a:p>
                  </a:txBody>
                  <a:tcPr marL="62197" marR="62197" marT="0" marB="0"/>
                </a:tc>
                <a:tc>
                  <a:txBody>
                    <a:bodyPr/>
                    <a:lstStyle/>
                    <a:p>
                      <a:pPr>
                        <a:lnSpc>
                          <a:spcPct val="107000"/>
                        </a:lnSpc>
                        <a:spcAft>
                          <a:spcPts val="800"/>
                        </a:spcAft>
                      </a:pPr>
                      <a:r>
                        <a:rPr lang="en-US" sz="1100" kern="1200" dirty="0">
                          <a:solidFill>
                            <a:schemeClr val="tx1"/>
                          </a:solidFill>
                          <a:effectLst/>
                          <a:latin typeface="+mn-lt"/>
                          <a:ea typeface="+mn-ea"/>
                          <a:cs typeface="+mn-cs"/>
                        </a:rPr>
                        <a:t>Can improve coexistence in the presence of UWB and non-UWB spectrum users. </a:t>
                      </a:r>
                    </a:p>
                  </a:txBody>
                  <a:tcPr marL="62197" marR="62197" marT="0" marB="0"/>
                </a:tc>
                <a:extLst>
                  <a:ext uri="{0D108BD9-81ED-4DB2-BD59-A6C34878D82A}">
                    <a16:rowId xmlns="" xmlns:a16="http://schemas.microsoft.com/office/drawing/2014/main" val="3550120941"/>
                  </a:ext>
                </a:extLst>
              </a:tr>
              <a:tr h="364107">
                <a:tc>
                  <a:txBody>
                    <a:bodyPr/>
                    <a:lstStyle/>
                    <a:p>
                      <a:pPr>
                        <a:lnSpc>
                          <a:spcPct val="107000"/>
                        </a:lnSpc>
                        <a:spcAft>
                          <a:spcPts val="800"/>
                        </a:spcAft>
                      </a:pPr>
                      <a:r>
                        <a:rPr lang="en-US" sz="1100" kern="1200" dirty="0">
                          <a:solidFill>
                            <a:schemeClr val="tx1"/>
                          </a:solidFill>
                          <a:effectLst/>
                          <a:latin typeface="+mn-lt"/>
                          <a:ea typeface="+mn-ea"/>
                          <a:cs typeface="+mn-cs"/>
                        </a:rPr>
                        <a:t>Backward compatibility with enhanced ranging capable devices (ERDEVs)</a:t>
                      </a:r>
                    </a:p>
                  </a:txBody>
                  <a:tcPr marL="62197" marR="62197" marT="0" marB="0"/>
                </a:tc>
                <a:tc>
                  <a:txBody>
                    <a:bodyPr/>
                    <a:lstStyle/>
                    <a:p>
                      <a:pPr>
                        <a:lnSpc>
                          <a:spcPct val="107000"/>
                        </a:lnSpc>
                        <a:spcAft>
                          <a:spcPts val="800"/>
                        </a:spcAft>
                      </a:pPr>
                      <a:r>
                        <a:rPr lang="en-US" sz="1100" kern="1200" dirty="0">
                          <a:solidFill>
                            <a:schemeClr val="tx1"/>
                          </a:solidFill>
                          <a:effectLst/>
                          <a:latin typeface="+mn-lt"/>
                          <a:ea typeface="+mn-ea"/>
                          <a:cs typeface="+mn-cs"/>
                        </a:rPr>
                        <a:t>Has no impact on backward compatibility. It is an optional feature in 4ab capable devices. </a:t>
                      </a:r>
                    </a:p>
                  </a:txBody>
                  <a:tcPr marL="62197" marR="62197" marT="0" marB="0"/>
                </a:tc>
                <a:extLst>
                  <a:ext uri="{0D108BD9-81ED-4DB2-BD59-A6C34878D82A}">
                    <a16:rowId xmlns="" xmlns:a16="http://schemas.microsoft.com/office/drawing/2014/main" val="229274704"/>
                  </a:ext>
                </a:extLst>
              </a:tr>
              <a:tr h="222447">
                <a:tc>
                  <a:txBody>
                    <a:bodyPr/>
                    <a:lstStyle/>
                    <a:p>
                      <a:pPr>
                        <a:lnSpc>
                          <a:spcPct val="107000"/>
                        </a:lnSpc>
                        <a:spcAft>
                          <a:spcPts val="800"/>
                        </a:spcAft>
                      </a:pPr>
                      <a:r>
                        <a:rPr lang="en-US" sz="1100" kern="1200" dirty="0">
                          <a:solidFill>
                            <a:schemeClr val="tx1"/>
                          </a:solidFill>
                          <a:effectLst/>
                          <a:latin typeface="+mn-lt"/>
                          <a:ea typeface="+mn-ea"/>
                          <a:cs typeface="+mn-cs"/>
                        </a:rPr>
                        <a:t>Improved link budget and/or reduced air-time</a:t>
                      </a:r>
                    </a:p>
                  </a:txBody>
                  <a:tcPr marL="62197" marR="62197" marT="0" marB="0"/>
                </a:tc>
                <a:tc>
                  <a:txBody>
                    <a:bodyPr/>
                    <a:lstStyle/>
                    <a:p>
                      <a:pPr>
                        <a:lnSpc>
                          <a:spcPct val="107000"/>
                        </a:lnSpc>
                        <a:spcAft>
                          <a:spcPts val="800"/>
                        </a:spcAft>
                      </a:pPr>
                      <a:r>
                        <a:rPr lang="en-US" sz="1100" kern="1200" dirty="0" smtClean="0">
                          <a:solidFill>
                            <a:schemeClr val="tx1"/>
                          </a:solidFill>
                          <a:effectLst/>
                          <a:latin typeface="+mn-lt"/>
                          <a:ea typeface="+mn-ea"/>
                          <a:cs typeface="+mn-cs"/>
                        </a:rPr>
                        <a:t>reduce</a:t>
                      </a:r>
                      <a:r>
                        <a:rPr lang="en-US" sz="1100" kern="1200" baseline="0" dirty="0" smtClean="0">
                          <a:solidFill>
                            <a:schemeClr val="tx1"/>
                          </a:solidFill>
                          <a:effectLst/>
                          <a:latin typeface="+mn-lt"/>
                          <a:ea typeface="+mn-ea"/>
                          <a:cs typeface="+mn-cs"/>
                        </a:rPr>
                        <a:t> air-time by reducing collisions</a:t>
                      </a:r>
                      <a:endParaRPr lang="en-US" sz="1100" kern="1200" dirty="0">
                        <a:solidFill>
                          <a:schemeClr val="tx1"/>
                        </a:solidFill>
                        <a:effectLst/>
                        <a:latin typeface="+mn-lt"/>
                        <a:ea typeface="+mn-ea"/>
                        <a:cs typeface="+mn-cs"/>
                      </a:endParaRPr>
                    </a:p>
                  </a:txBody>
                  <a:tcPr marL="62197" marR="62197" marT="0" marB="0"/>
                </a:tc>
                <a:extLst>
                  <a:ext uri="{0D108BD9-81ED-4DB2-BD59-A6C34878D82A}">
                    <a16:rowId xmlns="" xmlns:a16="http://schemas.microsoft.com/office/drawing/2014/main" val="402719402"/>
                  </a:ext>
                </a:extLst>
              </a:tr>
              <a:tr h="249433">
                <a:tc>
                  <a:txBody>
                    <a:bodyPr/>
                    <a:lstStyle/>
                    <a:p>
                      <a:pPr>
                        <a:lnSpc>
                          <a:spcPct val="107000"/>
                        </a:lnSpc>
                        <a:spcAft>
                          <a:spcPts val="800"/>
                        </a:spcAft>
                      </a:pPr>
                      <a:r>
                        <a:rPr lang="en-US" sz="1100" kern="1200" dirty="0">
                          <a:solidFill>
                            <a:schemeClr val="tx1"/>
                          </a:solidFill>
                          <a:effectLst/>
                          <a:latin typeface="+mn-lt"/>
                          <a:ea typeface="+mn-ea"/>
                          <a:cs typeface="+mn-cs"/>
                        </a:rPr>
                        <a:t>Additional channels and operating frequencies</a:t>
                      </a:r>
                    </a:p>
                  </a:txBody>
                  <a:tcPr marL="62197" marR="62197" marT="0" marB="0"/>
                </a:tc>
                <a:tc>
                  <a:txBody>
                    <a:bodyPr/>
                    <a:lstStyle/>
                    <a:p>
                      <a:pPr>
                        <a:lnSpc>
                          <a:spcPct val="107000"/>
                        </a:lnSpc>
                        <a:spcAft>
                          <a:spcPts val="800"/>
                        </a:spcAft>
                      </a:pPr>
                      <a:endParaRPr lang="en-US" sz="1100" kern="1200" dirty="0">
                        <a:solidFill>
                          <a:schemeClr val="tx1"/>
                        </a:solidFill>
                        <a:effectLst/>
                        <a:latin typeface="+mn-lt"/>
                        <a:ea typeface="+mn-ea"/>
                        <a:cs typeface="+mn-cs"/>
                      </a:endParaRPr>
                    </a:p>
                  </a:txBody>
                  <a:tcPr marL="62197" marR="62197" marT="0" marB="0"/>
                </a:tc>
                <a:extLst>
                  <a:ext uri="{0D108BD9-81ED-4DB2-BD59-A6C34878D82A}">
                    <a16:rowId xmlns="" xmlns:a16="http://schemas.microsoft.com/office/drawing/2014/main" val="770140464"/>
                  </a:ext>
                </a:extLst>
              </a:tr>
              <a:tr h="364107">
                <a:tc>
                  <a:txBody>
                    <a:bodyPr/>
                    <a:lstStyle/>
                    <a:p>
                      <a:pPr>
                        <a:lnSpc>
                          <a:spcPct val="107000"/>
                        </a:lnSpc>
                        <a:spcAft>
                          <a:spcPts val="800"/>
                        </a:spcAft>
                      </a:pPr>
                      <a:r>
                        <a:rPr lang="en-US" sz="1100" kern="1200" dirty="0">
                          <a:solidFill>
                            <a:schemeClr val="tx1"/>
                          </a:solidFill>
                          <a:effectLst/>
                          <a:latin typeface="+mn-lt"/>
                          <a:ea typeface="+mn-ea"/>
                          <a:cs typeface="+mn-cs"/>
                        </a:rPr>
                        <a:t>Improvements to accuracy / precision / reliability and interoperability for high-integrity ranging</a:t>
                      </a:r>
                    </a:p>
                  </a:txBody>
                  <a:tcPr marL="62197" marR="62197" marT="0" marB="0"/>
                </a:tc>
                <a:tc>
                  <a:txBody>
                    <a:bodyPr/>
                    <a:lstStyle/>
                    <a:p>
                      <a:pPr>
                        <a:lnSpc>
                          <a:spcPct val="107000"/>
                        </a:lnSpc>
                        <a:spcAft>
                          <a:spcPts val="800"/>
                        </a:spcAft>
                      </a:pPr>
                      <a:r>
                        <a:rPr lang="en-US" sz="1100" kern="1200" dirty="0">
                          <a:solidFill>
                            <a:schemeClr val="tx1"/>
                          </a:solidFill>
                          <a:effectLst/>
                          <a:latin typeface="+mn-lt"/>
                          <a:ea typeface="+mn-ea"/>
                          <a:cs typeface="+mn-cs"/>
                        </a:rPr>
                        <a:t>Reliability can be enhanced by deferral </a:t>
                      </a:r>
                      <a:r>
                        <a:rPr lang="en-US" sz="1100" kern="1200" dirty="0" smtClean="0">
                          <a:solidFill>
                            <a:schemeClr val="tx1"/>
                          </a:solidFill>
                          <a:effectLst/>
                          <a:latin typeface="+mn-lt"/>
                          <a:ea typeface="+mn-ea"/>
                          <a:cs typeface="+mn-cs"/>
                        </a:rPr>
                        <a:t>transmission</a:t>
                      </a:r>
                      <a:endParaRPr lang="en-US" sz="1100" kern="1200" dirty="0">
                        <a:solidFill>
                          <a:schemeClr val="tx1"/>
                        </a:solidFill>
                        <a:effectLst/>
                        <a:latin typeface="+mn-lt"/>
                        <a:ea typeface="+mn-ea"/>
                        <a:cs typeface="+mn-cs"/>
                      </a:endParaRPr>
                    </a:p>
                  </a:txBody>
                  <a:tcPr marL="62197" marR="62197" marT="0" marB="0"/>
                </a:tc>
                <a:extLst>
                  <a:ext uri="{0D108BD9-81ED-4DB2-BD59-A6C34878D82A}">
                    <a16:rowId xmlns="" xmlns:a16="http://schemas.microsoft.com/office/drawing/2014/main" val="313926360"/>
                  </a:ext>
                </a:extLst>
              </a:tr>
              <a:tr h="191565">
                <a:tc>
                  <a:txBody>
                    <a:bodyPr/>
                    <a:lstStyle/>
                    <a:p>
                      <a:pPr>
                        <a:lnSpc>
                          <a:spcPct val="107000"/>
                        </a:lnSpc>
                        <a:spcAft>
                          <a:spcPts val="800"/>
                        </a:spcAft>
                      </a:pPr>
                      <a:r>
                        <a:rPr lang="en-US" sz="1100" kern="1200">
                          <a:solidFill>
                            <a:schemeClr val="tx1"/>
                          </a:solidFill>
                          <a:effectLst/>
                          <a:latin typeface="+mn-lt"/>
                          <a:ea typeface="+mn-ea"/>
                          <a:cs typeface="+mn-cs"/>
                        </a:rPr>
                        <a:t>Reduced complexity and power consumption</a:t>
                      </a:r>
                    </a:p>
                  </a:txBody>
                  <a:tcPr marL="62197" marR="62197" marT="0" marB="0"/>
                </a:tc>
                <a:tc>
                  <a:txBody>
                    <a:bodyPr/>
                    <a:lstStyle/>
                    <a:p>
                      <a:pPr>
                        <a:lnSpc>
                          <a:spcPct val="107000"/>
                        </a:lnSpc>
                        <a:spcAft>
                          <a:spcPts val="800"/>
                        </a:spcAft>
                      </a:pPr>
                      <a:endParaRPr lang="en-US" sz="1100" kern="1200" dirty="0">
                        <a:solidFill>
                          <a:schemeClr val="tx1"/>
                        </a:solidFill>
                        <a:effectLst/>
                        <a:latin typeface="+mn-lt"/>
                        <a:ea typeface="+mn-ea"/>
                        <a:cs typeface="+mn-cs"/>
                      </a:endParaRPr>
                    </a:p>
                  </a:txBody>
                  <a:tcPr marL="62197" marR="62197" marT="0" marB="0"/>
                </a:tc>
                <a:extLst>
                  <a:ext uri="{0D108BD9-81ED-4DB2-BD59-A6C34878D82A}">
                    <a16:rowId xmlns="" xmlns:a16="http://schemas.microsoft.com/office/drawing/2014/main" val="3006555623"/>
                  </a:ext>
                </a:extLst>
              </a:tr>
              <a:tr h="361869">
                <a:tc>
                  <a:txBody>
                    <a:bodyPr/>
                    <a:lstStyle/>
                    <a:p>
                      <a:pPr>
                        <a:lnSpc>
                          <a:spcPct val="107000"/>
                        </a:lnSpc>
                        <a:spcAft>
                          <a:spcPts val="800"/>
                        </a:spcAft>
                      </a:pPr>
                      <a:r>
                        <a:rPr lang="en-US" sz="1100" kern="1200" dirty="0">
                          <a:solidFill>
                            <a:schemeClr val="tx1"/>
                          </a:solidFill>
                          <a:effectLst/>
                          <a:latin typeface="+mn-lt"/>
                          <a:ea typeface="+mn-ea"/>
                          <a:cs typeface="+mn-cs"/>
                        </a:rPr>
                        <a:t>Hybrid operation with narrowband signaling to assist UWB</a:t>
                      </a:r>
                    </a:p>
                  </a:txBody>
                  <a:tcPr marL="62197" marR="62197" marT="0" marB="0"/>
                </a:tc>
                <a:tc>
                  <a:txBody>
                    <a:bodyPr/>
                    <a:lstStyle/>
                    <a:p>
                      <a:pPr>
                        <a:lnSpc>
                          <a:spcPct val="107000"/>
                        </a:lnSpc>
                        <a:spcAft>
                          <a:spcPts val="800"/>
                        </a:spcAft>
                      </a:pPr>
                      <a:endParaRPr lang="en-US" sz="1100" kern="1200" dirty="0">
                        <a:solidFill>
                          <a:schemeClr val="tx1"/>
                        </a:solidFill>
                        <a:effectLst/>
                        <a:latin typeface="+mn-lt"/>
                        <a:ea typeface="+mn-ea"/>
                        <a:cs typeface="+mn-cs"/>
                      </a:endParaRPr>
                    </a:p>
                  </a:txBody>
                  <a:tcPr marL="62197" marR="62197" marT="0" marB="0"/>
                </a:tc>
                <a:extLst>
                  <a:ext uri="{0D108BD9-81ED-4DB2-BD59-A6C34878D82A}">
                    <a16:rowId xmlns="" xmlns:a16="http://schemas.microsoft.com/office/drawing/2014/main" val="1409934918"/>
                  </a:ext>
                </a:extLst>
              </a:tr>
              <a:tr h="249433">
                <a:tc>
                  <a:txBody>
                    <a:bodyPr/>
                    <a:lstStyle/>
                    <a:p>
                      <a:pPr>
                        <a:lnSpc>
                          <a:spcPct val="107000"/>
                        </a:lnSpc>
                        <a:spcAft>
                          <a:spcPts val="800"/>
                        </a:spcAft>
                      </a:pPr>
                      <a:r>
                        <a:rPr lang="en-US" sz="1100" kern="1200" dirty="0">
                          <a:solidFill>
                            <a:schemeClr val="tx1"/>
                          </a:solidFill>
                          <a:effectLst/>
                          <a:latin typeface="+mn-lt"/>
                          <a:ea typeface="+mn-ea"/>
                          <a:cs typeface="+mn-cs"/>
                        </a:rPr>
                        <a:t>Enhanced native discovery and connection setup mechanisms</a:t>
                      </a:r>
                    </a:p>
                  </a:txBody>
                  <a:tcPr marL="62197" marR="62197" marT="0" marB="0"/>
                </a:tc>
                <a:tc>
                  <a:txBody>
                    <a:bodyPr/>
                    <a:lstStyle/>
                    <a:p>
                      <a:pPr>
                        <a:lnSpc>
                          <a:spcPct val="107000"/>
                        </a:lnSpc>
                        <a:spcAft>
                          <a:spcPts val="800"/>
                        </a:spcAft>
                      </a:pPr>
                      <a:endParaRPr lang="en-US" sz="1100" kern="1200" dirty="0">
                        <a:solidFill>
                          <a:schemeClr val="tx1"/>
                        </a:solidFill>
                        <a:effectLst/>
                        <a:latin typeface="+mn-lt"/>
                        <a:ea typeface="+mn-ea"/>
                        <a:cs typeface="+mn-cs"/>
                      </a:endParaRPr>
                    </a:p>
                  </a:txBody>
                  <a:tcPr marL="62197" marR="62197" marT="0" marB="0"/>
                </a:tc>
                <a:extLst>
                  <a:ext uri="{0D108BD9-81ED-4DB2-BD59-A6C34878D82A}">
                    <a16:rowId xmlns="" xmlns:a16="http://schemas.microsoft.com/office/drawing/2014/main" val="157165867"/>
                  </a:ext>
                </a:extLst>
              </a:tr>
              <a:tr h="364107">
                <a:tc>
                  <a:txBody>
                    <a:bodyPr/>
                    <a:lstStyle/>
                    <a:p>
                      <a:pPr>
                        <a:lnSpc>
                          <a:spcPct val="107000"/>
                        </a:lnSpc>
                        <a:spcAft>
                          <a:spcPts val="800"/>
                        </a:spcAft>
                      </a:pPr>
                      <a:r>
                        <a:rPr lang="en-US" sz="1100" kern="1200" dirty="0">
                          <a:solidFill>
                            <a:schemeClr val="tx1"/>
                          </a:solidFill>
                          <a:effectLst/>
                          <a:latin typeface="+mn-lt"/>
                          <a:ea typeface="+mn-ea"/>
                          <a:cs typeface="+mn-cs"/>
                        </a:rPr>
                        <a:t>Sensing capabilities to support presence detection and environment mapping</a:t>
                      </a:r>
                    </a:p>
                  </a:txBody>
                  <a:tcPr marL="62197" marR="62197" marT="0" marB="0"/>
                </a:tc>
                <a:tc>
                  <a:txBody>
                    <a:bodyPr/>
                    <a:lstStyle/>
                    <a:p>
                      <a:pPr>
                        <a:lnSpc>
                          <a:spcPct val="107000"/>
                        </a:lnSpc>
                        <a:spcAft>
                          <a:spcPts val="800"/>
                        </a:spcAft>
                      </a:pPr>
                      <a:r>
                        <a:rPr lang="en-US" sz="1100" kern="1200" dirty="0">
                          <a:solidFill>
                            <a:schemeClr val="tx1"/>
                          </a:solidFill>
                          <a:effectLst/>
                          <a:latin typeface="+mn-lt"/>
                          <a:ea typeface="+mn-ea"/>
                          <a:cs typeface="+mn-cs"/>
                        </a:rPr>
                        <a:t> </a:t>
                      </a:r>
                    </a:p>
                  </a:txBody>
                  <a:tcPr marL="62197" marR="62197" marT="0" marB="0"/>
                </a:tc>
                <a:extLst>
                  <a:ext uri="{0D108BD9-81ED-4DB2-BD59-A6C34878D82A}">
                    <a16:rowId xmlns="" xmlns:a16="http://schemas.microsoft.com/office/drawing/2014/main" val="378912419"/>
                  </a:ext>
                </a:extLst>
              </a:tr>
              <a:tr h="249433">
                <a:tc>
                  <a:txBody>
                    <a:bodyPr/>
                    <a:lstStyle/>
                    <a:p>
                      <a:pPr>
                        <a:lnSpc>
                          <a:spcPct val="107000"/>
                        </a:lnSpc>
                        <a:spcAft>
                          <a:spcPts val="800"/>
                        </a:spcAft>
                      </a:pPr>
                      <a:r>
                        <a:rPr lang="en-US" sz="1100" kern="1200">
                          <a:solidFill>
                            <a:schemeClr val="tx1"/>
                          </a:solidFill>
                          <a:effectLst/>
                          <a:latin typeface="+mn-lt"/>
                          <a:ea typeface="+mn-ea"/>
                          <a:cs typeface="+mn-cs"/>
                        </a:rPr>
                        <a:t>Low-power low-latency streaming </a:t>
                      </a:r>
                    </a:p>
                  </a:txBody>
                  <a:tcPr marL="62197" marR="62197" marT="0" marB="0"/>
                </a:tc>
                <a:tc>
                  <a:txBody>
                    <a:bodyPr/>
                    <a:lstStyle/>
                    <a:p>
                      <a:pPr>
                        <a:lnSpc>
                          <a:spcPct val="107000"/>
                        </a:lnSpc>
                        <a:spcAft>
                          <a:spcPts val="800"/>
                        </a:spcAft>
                      </a:pPr>
                      <a:r>
                        <a:rPr lang="en-US" sz="1100" kern="1200" dirty="0" smtClean="0">
                          <a:solidFill>
                            <a:schemeClr val="tx1"/>
                          </a:solidFill>
                          <a:effectLst/>
                          <a:latin typeface="+mn-lt"/>
                          <a:ea typeface="+mn-ea"/>
                          <a:cs typeface="+mn-cs"/>
                        </a:rPr>
                        <a:t>Reducing latency via linear</a:t>
                      </a:r>
                      <a:r>
                        <a:rPr lang="en-US" sz="1100" kern="1200" baseline="0" dirty="0" smtClean="0">
                          <a:solidFill>
                            <a:schemeClr val="tx1"/>
                          </a:solidFill>
                          <a:effectLst/>
                          <a:latin typeface="+mn-lt"/>
                          <a:ea typeface="+mn-ea"/>
                          <a:cs typeface="+mn-cs"/>
                        </a:rPr>
                        <a:t> </a:t>
                      </a:r>
                      <a:r>
                        <a:rPr lang="en-US" sz="1100" kern="1200" baseline="0" dirty="0" err="1" smtClean="0">
                          <a:solidFill>
                            <a:schemeClr val="tx1"/>
                          </a:solidFill>
                          <a:effectLst/>
                          <a:latin typeface="+mn-lt"/>
                          <a:ea typeface="+mn-ea"/>
                          <a:cs typeface="+mn-cs"/>
                        </a:rPr>
                        <a:t>backoff</a:t>
                      </a:r>
                      <a:r>
                        <a:rPr lang="en-US" sz="1100" kern="1200" baseline="0" dirty="0" smtClean="0">
                          <a:solidFill>
                            <a:schemeClr val="tx1"/>
                          </a:solidFill>
                          <a:effectLst/>
                          <a:latin typeface="+mn-lt"/>
                          <a:ea typeface="+mn-ea"/>
                          <a:cs typeface="+mn-cs"/>
                        </a:rPr>
                        <a:t> and reducing collisions</a:t>
                      </a:r>
                      <a:endParaRPr lang="en-US" sz="1100" kern="1200" dirty="0">
                        <a:solidFill>
                          <a:schemeClr val="tx1"/>
                        </a:solidFill>
                        <a:effectLst/>
                        <a:latin typeface="+mn-lt"/>
                        <a:ea typeface="+mn-ea"/>
                        <a:cs typeface="+mn-cs"/>
                      </a:endParaRPr>
                    </a:p>
                  </a:txBody>
                  <a:tcPr marL="62197" marR="62197" marT="0" marB="0"/>
                </a:tc>
                <a:extLst>
                  <a:ext uri="{0D108BD9-81ED-4DB2-BD59-A6C34878D82A}">
                    <a16:rowId xmlns="" xmlns:a16="http://schemas.microsoft.com/office/drawing/2014/main" val="1576344013"/>
                  </a:ext>
                </a:extLst>
              </a:tr>
              <a:tr h="249433">
                <a:tc>
                  <a:txBody>
                    <a:bodyPr/>
                    <a:lstStyle/>
                    <a:p>
                      <a:pPr>
                        <a:lnSpc>
                          <a:spcPct val="107000"/>
                        </a:lnSpc>
                        <a:spcAft>
                          <a:spcPts val="800"/>
                        </a:spcAft>
                      </a:pPr>
                      <a:r>
                        <a:rPr lang="en-US" sz="1100" kern="1200" dirty="0">
                          <a:solidFill>
                            <a:schemeClr val="tx1"/>
                          </a:solidFill>
                          <a:effectLst/>
                          <a:latin typeface="+mn-lt"/>
                          <a:ea typeface="+mn-ea"/>
                          <a:cs typeface="+mn-cs"/>
                        </a:rPr>
                        <a:t>Higher data-rate streaming allowing at least 50 Mbit/s of throughput</a:t>
                      </a:r>
                    </a:p>
                  </a:txBody>
                  <a:tcPr marL="62197" marR="62197" marT="0" marB="0"/>
                </a:tc>
                <a:tc>
                  <a:txBody>
                    <a:bodyPr/>
                    <a:lstStyle/>
                    <a:p>
                      <a:pPr>
                        <a:lnSpc>
                          <a:spcPct val="107000"/>
                        </a:lnSpc>
                        <a:spcAft>
                          <a:spcPts val="800"/>
                        </a:spcAft>
                      </a:pPr>
                      <a:r>
                        <a:rPr lang="en-US" sz="1100" kern="1200" dirty="0">
                          <a:solidFill>
                            <a:schemeClr val="tx1"/>
                          </a:solidFill>
                          <a:effectLst/>
                          <a:latin typeface="+mn-lt"/>
                          <a:ea typeface="+mn-ea"/>
                          <a:cs typeface="+mn-cs"/>
                        </a:rPr>
                        <a:t> </a:t>
                      </a:r>
                    </a:p>
                  </a:txBody>
                  <a:tcPr marL="62197" marR="62197" marT="0" marB="0"/>
                </a:tc>
                <a:extLst>
                  <a:ext uri="{0D108BD9-81ED-4DB2-BD59-A6C34878D82A}">
                    <a16:rowId xmlns="" xmlns:a16="http://schemas.microsoft.com/office/drawing/2014/main" val="863466228"/>
                  </a:ext>
                </a:extLst>
              </a:tr>
              <a:tr h="364107">
                <a:tc>
                  <a:txBody>
                    <a:bodyPr/>
                    <a:lstStyle/>
                    <a:p>
                      <a:pPr>
                        <a:lnSpc>
                          <a:spcPct val="107000"/>
                        </a:lnSpc>
                        <a:spcAft>
                          <a:spcPts val="800"/>
                        </a:spcAft>
                      </a:pPr>
                      <a:r>
                        <a:rPr lang="en-US" sz="1100" kern="1200" dirty="0">
                          <a:solidFill>
                            <a:schemeClr val="tx1"/>
                          </a:solidFill>
                          <a:effectLst/>
                          <a:latin typeface="+mn-lt"/>
                          <a:ea typeface="+mn-ea"/>
                          <a:cs typeface="+mn-cs"/>
                        </a:rPr>
                        <a:t>Support for peer-to-peer, peer-to-multi-peer, and station-to-infrastructure protocols</a:t>
                      </a:r>
                    </a:p>
                  </a:txBody>
                  <a:tcPr marL="62197" marR="62197" marT="0" marB="0"/>
                </a:tc>
                <a:tc>
                  <a:txBody>
                    <a:bodyPr/>
                    <a:lstStyle/>
                    <a:p>
                      <a:pPr>
                        <a:lnSpc>
                          <a:spcPct val="107000"/>
                        </a:lnSpc>
                        <a:spcAft>
                          <a:spcPts val="800"/>
                        </a:spcAft>
                      </a:pPr>
                      <a:r>
                        <a:rPr lang="en-US" sz="1100" kern="1200" dirty="0">
                          <a:solidFill>
                            <a:schemeClr val="tx1"/>
                          </a:solidFill>
                          <a:effectLst/>
                          <a:latin typeface="+mn-lt"/>
                          <a:ea typeface="+mn-ea"/>
                          <a:cs typeface="+mn-cs"/>
                        </a:rPr>
                        <a:t> </a:t>
                      </a:r>
                    </a:p>
                  </a:txBody>
                  <a:tcPr marL="62197" marR="62197" marT="0" marB="0"/>
                </a:tc>
                <a:extLst>
                  <a:ext uri="{0D108BD9-81ED-4DB2-BD59-A6C34878D82A}">
                    <a16:rowId xmlns="" xmlns:a16="http://schemas.microsoft.com/office/drawing/2014/main" val="3794586688"/>
                  </a:ext>
                </a:extLst>
              </a:tr>
              <a:tr h="249433">
                <a:tc>
                  <a:txBody>
                    <a:bodyPr/>
                    <a:lstStyle/>
                    <a:p>
                      <a:pPr>
                        <a:lnSpc>
                          <a:spcPct val="107000"/>
                        </a:lnSpc>
                        <a:spcAft>
                          <a:spcPts val="800"/>
                        </a:spcAft>
                      </a:pPr>
                      <a:r>
                        <a:rPr lang="en-US" sz="1100" kern="1200">
                          <a:solidFill>
                            <a:schemeClr val="tx1"/>
                          </a:solidFill>
                          <a:effectLst/>
                          <a:latin typeface="+mn-lt"/>
                          <a:ea typeface="+mn-ea"/>
                          <a:cs typeface="+mn-cs"/>
                        </a:rPr>
                        <a:t>Infrastructure synchronization mechanisms</a:t>
                      </a:r>
                    </a:p>
                  </a:txBody>
                  <a:tcPr marL="62197" marR="62197" marT="0" marB="0"/>
                </a:tc>
                <a:tc>
                  <a:txBody>
                    <a:bodyPr/>
                    <a:lstStyle/>
                    <a:p>
                      <a:pPr>
                        <a:lnSpc>
                          <a:spcPct val="107000"/>
                        </a:lnSpc>
                        <a:spcAft>
                          <a:spcPts val="800"/>
                        </a:spcAft>
                      </a:pPr>
                      <a:endParaRPr lang="en-US" sz="1100" kern="1200" dirty="0">
                        <a:solidFill>
                          <a:schemeClr val="tx1"/>
                        </a:solidFill>
                        <a:effectLst/>
                        <a:latin typeface="+mn-lt"/>
                        <a:ea typeface="+mn-ea"/>
                        <a:cs typeface="+mn-cs"/>
                      </a:endParaRPr>
                    </a:p>
                  </a:txBody>
                  <a:tcPr marL="62197" marR="62197" marT="0" marB="0"/>
                </a:tc>
                <a:extLst>
                  <a:ext uri="{0D108BD9-81ED-4DB2-BD59-A6C34878D82A}">
                    <a16:rowId xmlns="" xmlns:a16="http://schemas.microsoft.com/office/drawing/2014/main" val="1541787244"/>
                  </a:ext>
                </a:extLst>
              </a:tr>
            </a:tbl>
          </a:graphicData>
        </a:graphic>
      </p:graphicFrame>
    </p:spTree>
    <p:extLst>
      <p:ext uri="{BB962C8B-B14F-4D97-AF65-F5344CB8AC3E}">
        <p14:creationId xmlns:p14="http://schemas.microsoft.com/office/powerpoint/2010/main" val="445518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53E3B13-8CE9-3F7F-CD3B-588C227E4F4A}"/>
              </a:ext>
            </a:extLst>
          </p:cNvPr>
          <p:cNvSpPr>
            <a:spLocks noGrp="1"/>
          </p:cNvSpPr>
          <p:nvPr>
            <p:ph type="title"/>
          </p:nvPr>
        </p:nvSpPr>
        <p:spPr/>
        <p:txBody>
          <a:bodyPr/>
          <a:lstStyle/>
          <a:p>
            <a:r>
              <a:rPr lang="en-IE" sz="3200" dirty="0"/>
              <a:t>SSBD Algorithm Review and Evaluation</a:t>
            </a:r>
          </a:p>
        </p:txBody>
      </p:sp>
      <p:sp>
        <p:nvSpPr>
          <p:cNvPr id="6" name="Content Placeholder 5">
            <a:extLst>
              <a:ext uri="{FF2B5EF4-FFF2-40B4-BE49-F238E27FC236}">
                <a16:creationId xmlns="" xmlns:a16="http://schemas.microsoft.com/office/drawing/2014/main" id="{EEC3F658-E552-3DAA-283C-3FF3A55C6DA5}"/>
              </a:ext>
            </a:extLst>
          </p:cNvPr>
          <p:cNvSpPr>
            <a:spLocks noGrp="1"/>
          </p:cNvSpPr>
          <p:nvPr>
            <p:ph sz="half" idx="2"/>
          </p:nvPr>
        </p:nvSpPr>
        <p:spPr>
          <a:xfrm>
            <a:off x="4355976" y="1687296"/>
            <a:ext cx="3806825" cy="1597688"/>
          </a:xfrm>
        </p:spPr>
        <p:txBody>
          <a:bodyPr>
            <a:normAutofit lnSpcReduction="10000"/>
          </a:bodyPr>
          <a:lstStyle/>
          <a:p>
            <a:r>
              <a:rPr lang="en-IE" altLang="zh-CN" sz="2000" dirty="0"/>
              <a:t>Bounded channel access latency:</a:t>
            </a:r>
          </a:p>
          <a:p>
            <a:pPr lvl="1"/>
            <a:r>
              <a:rPr lang="en-IE" altLang="zh-CN" sz="1600" dirty="0"/>
              <a:t>-- </a:t>
            </a:r>
            <a:r>
              <a:rPr lang="en-IE" altLang="zh-CN" sz="1600" dirty="0">
                <a:solidFill>
                  <a:srgbClr val="FF0000"/>
                </a:solidFill>
              </a:rPr>
              <a:t>Linear</a:t>
            </a:r>
            <a:r>
              <a:rPr lang="en-IE" altLang="zh-CN" sz="1600" dirty="0"/>
              <a:t> back-off</a:t>
            </a:r>
          </a:p>
          <a:p>
            <a:pPr lvl="1"/>
            <a:r>
              <a:rPr lang="en-IE" altLang="zh-CN" sz="1600" dirty="0"/>
              <a:t>-- </a:t>
            </a:r>
            <a:r>
              <a:rPr lang="en-US" altLang="zh-CN" sz="1600" dirty="0" smtClean="0"/>
              <a:t>optionally, </a:t>
            </a:r>
            <a:r>
              <a:rPr lang="en-IE" altLang="zh-CN" sz="1600" dirty="0"/>
              <a:t>r</a:t>
            </a:r>
            <a:r>
              <a:rPr lang="en-IE" altLang="zh-CN" sz="1600" dirty="0" smtClean="0"/>
              <a:t>evert </a:t>
            </a:r>
            <a:r>
              <a:rPr lang="en-IE" altLang="zh-CN" sz="1600" dirty="0"/>
              <a:t>to </a:t>
            </a:r>
            <a:r>
              <a:rPr lang="en-IE" altLang="zh-CN" sz="1600" dirty="0">
                <a:solidFill>
                  <a:srgbClr val="FF0000"/>
                </a:solidFill>
              </a:rPr>
              <a:t>Aloha</a:t>
            </a:r>
            <a:r>
              <a:rPr lang="en-IE" altLang="zh-CN" sz="1600" dirty="0"/>
              <a:t> on failure</a:t>
            </a:r>
          </a:p>
        </p:txBody>
      </p:sp>
      <p:pic>
        <p:nvPicPr>
          <p:cNvPr id="1026" name="Picture 2">
            <a:extLst>
              <a:ext uri="{FF2B5EF4-FFF2-40B4-BE49-F238E27FC236}">
                <a16:creationId xmlns="" xmlns:a16="http://schemas.microsoft.com/office/drawing/2014/main" id="{98F63CBC-F2F5-0DB6-E93D-AA8B6C0F9C6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19672" y="1484784"/>
            <a:ext cx="2304256" cy="466157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5">
            <a:extLst>
              <a:ext uri="{FF2B5EF4-FFF2-40B4-BE49-F238E27FC236}">
                <a16:creationId xmlns="" xmlns:a16="http://schemas.microsoft.com/office/drawing/2014/main" id="{EEC3F658-E552-3DAA-283C-3FF3A55C6DA5}"/>
              </a:ext>
            </a:extLst>
          </p:cNvPr>
          <p:cNvSpPr txBox="1">
            <a:spLocks/>
          </p:cNvSpPr>
          <p:nvPr/>
        </p:nvSpPr>
        <p:spPr bwMode="auto">
          <a:xfrm>
            <a:off x="4355974" y="3429000"/>
            <a:ext cx="4392489" cy="15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lnSpcReduction="1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18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18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18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1800">
                <a:solidFill>
                  <a:srgbClr val="000000"/>
                </a:solidFill>
                <a:latin typeface="+mn-lt"/>
                <a:ea typeface="+mn-ea"/>
                <a:cs typeface="+mn-cs"/>
              </a:defRPr>
            </a:lvl9pPr>
          </a:lstStyle>
          <a:p>
            <a:r>
              <a:rPr lang="en-IE" altLang="zh-CN" sz="2000" kern="0" dirty="0" smtClean="0"/>
              <a:t>In this submission, we </a:t>
            </a:r>
            <a:r>
              <a:rPr lang="en-IE" altLang="zh-CN" sz="2000" kern="0" dirty="0"/>
              <a:t>evaluate </a:t>
            </a:r>
            <a:r>
              <a:rPr lang="en-IE" altLang="zh-CN" sz="2000" kern="0" dirty="0" smtClean="0"/>
              <a:t>SSBD by simulation, in terms of</a:t>
            </a:r>
          </a:p>
          <a:p>
            <a:pPr lvl="1"/>
            <a:r>
              <a:rPr lang="en-IE" altLang="zh-CN" sz="1600" kern="0" dirty="0" smtClean="0"/>
              <a:t>-- </a:t>
            </a:r>
            <a:r>
              <a:rPr lang="en-IE" altLang="zh-CN" sz="1600" kern="0" dirty="0" smtClean="0">
                <a:solidFill>
                  <a:schemeClr val="tx1"/>
                </a:solidFill>
              </a:rPr>
              <a:t>Linear </a:t>
            </a:r>
            <a:r>
              <a:rPr lang="en-IE" altLang="zh-CN" sz="1600" kern="0" dirty="0" err="1" smtClean="0">
                <a:solidFill>
                  <a:schemeClr val="tx1"/>
                </a:solidFill>
              </a:rPr>
              <a:t>backoff</a:t>
            </a:r>
            <a:r>
              <a:rPr lang="en-IE" altLang="zh-CN" sz="1600" kern="0" dirty="0" smtClean="0">
                <a:solidFill>
                  <a:schemeClr val="tx1"/>
                </a:solidFill>
              </a:rPr>
              <a:t> (</a:t>
            </a:r>
            <a:r>
              <a:rPr lang="en-IE" altLang="zh-CN" sz="1600" kern="0" dirty="0" smtClean="0">
                <a:solidFill>
                  <a:srgbClr val="FF0000"/>
                </a:solidFill>
              </a:rPr>
              <a:t>LB</a:t>
            </a:r>
            <a:r>
              <a:rPr lang="en-IE" altLang="zh-CN" sz="1600" kern="0" dirty="0" smtClean="0">
                <a:solidFill>
                  <a:schemeClr val="tx1"/>
                </a:solidFill>
              </a:rPr>
              <a:t>) vs Binary exponential </a:t>
            </a:r>
            <a:r>
              <a:rPr lang="en-IE" altLang="zh-CN" sz="1600" kern="0" dirty="0" err="1" smtClean="0">
                <a:solidFill>
                  <a:schemeClr val="tx1"/>
                </a:solidFill>
              </a:rPr>
              <a:t>backoff</a:t>
            </a:r>
            <a:r>
              <a:rPr lang="en-IE" altLang="zh-CN" sz="1600" kern="0" dirty="0" smtClean="0">
                <a:solidFill>
                  <a:schemeClr val="tx1"/>
                </a:solidFill>
              </a:rPr>
              <a:t> (</a:t>
            </a:r>
            <a:r>
              <a:rPr lang="en-IE" altLang="zh-CN" sz="1600" kern="0" dirty="0" smtClean="0">
                <a:solidFill>
                  <a:srgbClr val="FF0000"/>
                </a:solidFill>
              </a:rPr>
              <a:t>BEB</a:t>
            </a:r>
            <a:r>
              <a:rPr lang="en-IE" altLang="zh-CN" sz="1600" kern="0" dirty="0" smtClean="0">
                <a:solidFill>
                  <a:schemeClr val="tx1"/>
                </a:solidFill>
              </a:rPr>
              <a:t>)</a:t>
            </a:r>
          </a:p>
          <a:p>
            <a:pPr lvl="1"/>
            <a:r>
              <a:rPr lang="en-IE" altLang="zh-CN" sz="1600" kern="0" dirty="0" smtClean="0"/>
              <a:t>-- </a:t>
            </a:r>
            <a:r>
              <a:rPr lang="en-IE" altLang="zh-CN" sz="1600" kern="0" dirty="0"/>
              <a:t>With Aloha or Without Aloha</a:t>
            </a:r>
          </a:p>
          <a:p>
            <a:pPr lvl="1"/>
            <a:endParaRPr lang="en-IE" altLang="zh-CN" sz="2000" kern="0" dirty="0"/>
          </a:p>
          <a:p>
            <a:pPr lvl="1"/>
            <a:endParaRPr lang="en-IE" altLang="zh-CN" sz="2000" kern="0" dirty="0"/>
          </a:p>
        </p:txBody>
      </p:sp>
      <p:sp>
        <p:nvSpPr>
          <p:cNvPr id="7" name="Content Placeholder 5">
            <a:extLst>
              <a:ext uri="{FF2B5EF4-FFF2-40B4-BE49-F238E27FC236}">
                <a16:creationId xmlns="" xmlns:a16="http://schemas.microsoft.com/office/drawing/2014/main" id="{EEC3F658-E552-3DAA-283C-3FF3A55C6DA5}"/>
              </a:ext>
            </a:extLst>
          </p:cNvPr>
          <p:cNvSpPr txBox="1">
            <a:spLocks/>
          </p:cNvSpPr>
          <p:nvPr/>
        </p:nvSpPr>
        <p:spPr bwMode="auto">
          <a:xfrm>
            <a:off x="4355975" y="4869160"/>
            <a:ext cx="3806825" cy="15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18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18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18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1800">
                <a:solidFill>
                  <a:srgbClr val="000000"/>
                </a:solidFill>
                <a:latin typeface="+mn-lt"/>
                <a:ea typeface="+mn-ea"/>
                <a:cs typeface="+mn-cs"/>
              </a:defRPr>
            </a:lvl9pPr>
          </a:lstStyle>
          <a:p>
            <a:r>
              <a:rPr lang="en-IE" altLang="zh-CN" sz="2000" kern="0" dirty="0" smtClean="0"/>
              <a:t>Evaluation Metrics</a:t>
            </a:r>
            <a:endParaRPr lang="en-IE" altLang="zh-CN" sz="2000" kern="0" dirty="0"/>
          </a:p>
          <a:p>
            <a:pPr lvl="1"/>
            <a:r>
              <a:rPr lang="en-IE" altLang="zh-CN" sz="1600" kern="0" dirty="0"/>
              <a:t>-- </a:t>
            </a:r>
            <a:r>
              <a:rPr lang="en-IE" altLang="zh-CN" sz="1600" kern="0" dirty="0">
                <a:solidFill>
                  <a:schemeClr val="tx1"/>
                </a:solidFill>
              </a:rPr>
              <a:t>Mean Latency and Jitter (Standard Deviation of Latency)</a:t>
            </a:r>
          </a:p>
          <a:p>
            <a:pPr lvl="1"/>
            <a:r>
              <a:rPr lang="en-IE" altLang="zh-CN" sz="1600" kern="0" dirty="0"/>
              <a:t>-- Mean Throughput (0~100%)</a:t>
            </a:r>
          </a:p>
          <a:p>
            <a:pPr lvl="1"/>
            <a:endParaRPr lang="en-IE" altLang="zh-CN" sz="2000" kern="0" dirty="0"/>
          </a:p>
        </p:txBody>
      </p:sp>
      <p:sp>
        <p:nvSpPr>
          <p:cNvPr id="2" name="文本框 1"/>
          <p:cNvSpPr txBox="1"/>
          <p:nvPr/>
        </p:nvSpPr>
        <p:spPr>
          <a:xfrm>
            <a:off x="1907704" y="6173374"/>
            <a:ext cx="2353920" cy="276999"/>
          </a:xfrm>
          <a:prstGeom prst="rect">
            <a:avLst/>
          </a:prstGeom>
          <a:noFill/>
        </p:spPr>
        <p:txBody>
          <a:bodyPr wrap="square" rtlCol="0">
            <a:spAutoFit/>
          </a:bodyPr>
          <a:lstStyle/>
          <a:p>
            <a:r>
              <a:rPr lang="en-US" altLang="zh-CN" dirty="0">
                <a:solidFill>
                  <a:schemeClr val="tx1"/>
                </a:solidFill>
              </a:rPr>
              <a:t>SSBD Algorithm [1] </a:t>
            </a:r>
            <a:endParaRPr lang="zh-CN" altLang="en-US" dirty="0">
              <a:solidFill>
                <a:schemeClr val="tx1"/>
              </a:solidFill>
            </a:endParaRPr>
          </a:p>
        </p:txBody>
      </p:sp>
      <p:sp>
        <p:nvSpPr>
          <p:cNvPr id="3" name="矩形 2"/>
          <p:cNvSpPr/>
          <p:nvPr/>
        </p:nvSpPr>
        <p:spPr bwMode="auto">
          <a:xfrm>
            <a:off x="1619672" y="2348880"/>
            <a:ext cx="1728192" cy="576064"/>
          </a:xfrm>
          <a:prstGeom prst="rect">
            <a:avLst/>
          </a:prstGeom>
          <a:noFill/>
          <a:ln w="19050" cap="flat" cmpd="sng" algn="ctr">
            <a:solidFill>
              <a:srgbClr val="C0000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zh-CN"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9" name="矩形 8"/>
          <p:cNvSpPr/>
          <p:nvPr/>
        </p:nvSpPr>
        <p:spPr bwMode="auto">
          <a:xfrm>
            <a:off x="1619672" y="5157192"/>
            <a:ext cx="1728192" cy="576064"/>
          </a:xfrm>
          <a:prstGeom prst="rect">
            <a:avLst/>
          </a:prstGeom>
          <a:noFill/>
          <a:ln w="19050" cap="flat" cmpd="sng" algn="ctr">
            <a:solidFill>
              <a:srgbClr val="C0000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zh-CN"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8" name="文本框 7"/>
              <p:cNvSpPr txBox="1"/>
              <p:nvPr/>
            </p:nvSpPr>
            <p:spPr>
              <a:xfrm>
                <a:off x="179512" y="2486140"/>
                <a:ext cx="1389098" cy="276999"/>
              </a:xfrm>
              <a:prstGeom prst="rect">
                <a:avLst/>
              </a:prstGeom>
              <a:noFill/>
            </p:spPr>
            <p:txBody>
              <a:bodyPr wrap="none" rtlCol="0">
                <a:spAutoFit/>
              </a:bodyPr>
              <a:lstStyle/>
              <a:p>
                <a14:m>
                  <m:oMath xmlns:m="http://schemas.openxmlformats.org/officeDocument/2006/math">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2</m:t>
                        </m:r>
                      </m:e>
                      <m:sup>
                        <m:r>
                          <a:rPr lang="en-US" altLang="zh-CN" b="0" i="1" smtClean="0">
                            <a:solidFill>
                              <a:schemeClr val="tx1"/>
                            </a:solidFill>
                            <a:latin typeface="Cambria Math" panose="02040503050406030204" pitchFamily="18" charset="0"/>
                          </a:rPr>
                          <m:t>𝐵𝐸</m:t>
                        </m:r>
                      </m:sup>
                    </m:sSup>
                    <m:r>
                      <a:rPr lang="en-US" altLang="zh-CN" b="0" i="1" smtClean="0">
                        <a:solidFill>
                          <a:schemeClr val="tx1"/>
                        </a:solidFill>
                        <a:latin typeface="Cambria Math" panose="02040503050406030204" pitchFamily="18" charset="0"/>
                      </a:rPr>
                      <m:t>−1</m:t>
                    </m:r>
                  </m:oMath>
                </a14:m>
                <a:r>
                  <a:rPr lang="zh-CN" altLang="en-US" dirty="0" smtClean="0">
                    <a:solidFill>
                      <a:schemeClr val="tx1"/>
                    </a:solidFill>
                  </a:rPr>
                  <a:t> </a:t>
                </a:r>
                <a:r>
                  <a:rPr lang="en-US" altLang="zh-CN" dirty="0" smtClean="0">
                    <a:solidFill>
                      <a:schemeClr val="tx1"/>
                    </a:solidFill>
                  </a:rPr>
                  <a:t>for CSMA</a:t>
                </a:r>
                <a:endParaRPr lang="zh-CN" altLang="en-US" dirty="0">
                  <a:solidFill>
                    <a:schemeClr val="tx1"/>
                  </a:solidFill>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179512" y="2486140"/>
                <a:ext cx="1389098" cy="276999"/>
              </a:xfrm>
              <a:prstGeom prst="rect">
                <a:avLst/>
              </a:prstGeom>
              <a:blipFill rotWithShape="0">
                <a:blip r:embed="rId3"/>
                <a:stretch>
                  <a:fillRect t="-2222" b="-17778"/>
                </a:stretch>
              </a:blipFill>
            </p:spPr>
            <p:txBody>
              <a:bodyPr/>
              <a:lstStyle/>
              <a:p>
                <a:r>
                  <a:rPr lang="zh-CN" altLang="en-US">
                    <a:noFill/>
                  </a:rPr>
                  <a:t> </a:t>
                </a:r>
              </a:p>
            </p:txBody>
          </p:sp>
        </mc:Fallback>
      </mc:AlternateContent>
      <p:sp>
        <p:nvSpPr>
          <p:cNvPr id="11" name="文本框 10"/>
          <p:cNvSpPr txBox="1"/>
          <p:nvPr/>
        </p:nvSpPr>
        <p:spPr>
          <a:xfrm>
            <a:off x="219490" y="5206339"/>
            <a:ext cx="1389098" cy="461665"/>
          </a:xfrm>
          <a:prstGeom prst="rect">
            <a:avLst/>
          </a:prstGeom>
          <a:noFill/>
        </p:spPr>
        <p:txBody>
          <a:bodyPr wrap="square" rtlCol="0">
            <a:spAutoFit/>
          </a:bodyPr>
          <a:lstStyle/>
          <a:p>
            <a:r>
              <a:rPr lang="en-US" altLang="zh-CN" dirty="0" smtClean="0">
                <a:solidFill>
                  <a:schemeClr val="tx1"/>
                </a:solidFill>
              </a:rPr>
              <a:t>Not transmit for without Aloha </a:t>
            </a:r>
            <a:endParaRPr lang="zh-CN" altLang="en-US" dirty="0">
              <a:solidFill>
                <a:schemeClr val="tx1"/>
              </a:solidFill>
            </a:endParaRPr>
          </a:p>
        </p:txBody>
      </p:sp>
    </p:spTree>
    <p:extLst>
      <p:ext uri="{BB962C8B-B14F-4D97-AF65-F5344CB8AC3E}">
        <p14:creationId xmlns:p14="http://schemas.microsoft.com/office/powerpoint/2010/main" val="3279591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Mean Latency</a:t>
            </a:r>
            <a:endParaRPr lang="zh-CN" altLang="en-US" dirty="0"/>
          </a:p>
        </p:txBody>
      </p:sp>
      <p:sp>
        <p:nvSpPr>
          <p:cNvPr id="4" name="灯片编号占位符 3"/>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graphicFrame>
        <p:nvGraphicFramePr>
          <p:cNvPr id="6" name="图表 5"/>
          <p:cNvGraphicFramePr>
            <a:graphicFrameLocks/>
          </p:cNvGraphicFramePr>
          <p:nvPr>
            <p:extLst>
              <p:ext uri="{D42A27DB-BD31-4B8C-83A1-F6EECF244321}">
                <p14:modId xmlns:p14="http://schemas.microsoft.com/office/powerpoint/2010/main" val="8718770"/>
              </p:ext>
            </p:extLst>
          </p:nvPr>
        </p:nvGraphicFramePr>
        <p:xfrm>
          <a:off x="323528" y="1844824"/>
          <a:ext cx="2816665" cy="252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图表 9"/>
          <p:cNvGraphicFramePr>
            <a:graphicFrameLocks/>
          </p:cNvGraphicFramePr>
          <p:nvPr>
            <p:extLst>
              <p:ext uri="{D42A27DB-BD31-4B8C-83A1-F6EECF244321}">
                <p14:modId xmlns:p14="http://schemas.microsoft.com/office/powerpoint/2010/main" val="3691537497"/>
              </p:ext>
            </p:extLst>
          </p:nvPr>
        </p:nvGraphicFramePr>
        <p:xfrm>
          <a:off x="3347864" y="1844824"/>
          <a:ext cx="2664296"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图表 11"/>
          <p:cNvGraphicFramePr>
            <a:graphicFrameLocks/>
          </p:cNvGraphicFramePr>
          <p:nvPr>
            <p:extLst>
              <p:ext uri="{D42A27DB-BD31-4B8C-83A1-F6EECF244321}">
                <p14:modId xmlns:p14="http://schemas.microsoft.com/office/powerpoint/2010/main" val="3929227498"/>
              </p:ext>
            </p:extLst>
          </p:nvPr>
        </p:nvGraphicFramePr>
        <p:xfrm>
          <a:off x="6196409" y="1844824"/>
          <a:ext cx="2840087" cy="2506889"/>
        </p:xfrm>
        <a:graphic>
          <a:graphicData uri="http://schemas.openxmlformats.org/drawingml/2006/chart">
            <c:chart xmlns:c="http://schemas.openxmlformats.org/drawingml/2006/chart" xmlns:r="http://schemas.openxmlformats.org/officeDocument/2006/relationships" r:id="rId4"/>
          </a:graphicData>
        </a:graphic>
      </p:graphicFrame>
      <p:sp>
        <p:nvSpPr>
          <p:cNvPr id="13" name="矩形 12"/>
          <p:cNvSpPr/>
          <p:nvPr/>
        </p:nvSpPr>
        <p:spPr>
          <a:xfrm rot="16200000">
            <a:off x="-497274" y="2846933"/>
            <a:ext cx="1273105" cy="276999"/>
          </a:xfrm>
          <a:prstGeom prst="rect">
            <a:avLst/>
          </a:prstGeom>
        </p:spPr>
        <p:txBody>
          <a:bodyPr wrap="none">
            <a:spAutoFit/>
          </a:bodyPr>
          <a:lstStyle/>
          <a:p>
            <a:r>
              <a:rPr lang="en-US" altLang="zh-CN" dirty="0">
                <a:solidFill>
                  <a:schemeClr val="tx1"/>
                </a:solidFill>
              </a:rPr>
              <a:t>Mean Latency (s)</a:t>
            </a:r>
            <a:endParaRPr lang="zh-CN" altLang="en-US" dirty="0">
              <a:solidFill>
                <a:schemeClr val="tx1"/>
              </a:solidFill>
            </a:endParaRPr>
          </a:p>
        </p:txBody>
      </p:sp>
      <p:sp>
        <p:nvSpPr>
          <p:cNvPr id="14" name="矩形 13"/>
          <p:cNvSpPr/>
          <p:nvPr/>
        </p:nvSpPr>
        <p:spPr>
          <a:xfrm rot="16200000">
            <a:off x="2619187" y="2846933"/>
            <a:ext cx="1273105" cy="276999"/>
          </a:xfrm>
          <a:prstGeom prst="rect">
            <a:avLst/>
          </a:prstGeom>
        </p:spPr>
        <p:txBody>
          <a:bodyPr wrap="none">
            <a:spAutoFit/>
          </a:bodyPr>
          <a:lstStyle/>
          <a:p>
            <a:r>
              <a:rPr lang="en-US" altLang="zh-CN" dirty="0">
                <a:solidFill>
                  <a:schemeClr val="tx1"/>
                </a:solidFill>
              </a:rPr>
              <a:t>Mean Latency (s)</a:t>
            </a:r>
            <a:endParaRPr lang="zh-CN" altLang="en-US" dirty="0">
              <a:solidFill>
                <a:schemeClr val="tx1"/>
              </a:solidFill>
            </a:endParaRPr>
          </a:p>
        </p:txBody>
      </p:sp>
      <p:sp>
        <p:nvSpPr>
          <p:cNvPr id="15" name="矩形 14"/>
          <p:cNvSpPr/>
          <p:nvPr/>
        </p:nvSpPr>
        <p:spPr>
          <a:xfrm rot="16200000">
            <a:off x="5452231" y="2846933"/>
            <a:ext cx="1273105" cy="276999"/>
          </a:xfrm>
          <a:prstGeom prst="rect">
            <a:avLst/>
          </a:prstGeom>
        </p:spPr>
        <p:txBody>
          <a:bodyPr wrap="none">
            <a:spAutoFit/>
          </a:bodyPr>
          <a:lstStyle/>
          <a:p>
            <a:r>
              <a:rPr lang="en-US" altLang="zh-CN" dirty="0">
                <a:solidFill>
                  <a:schemeClr val="tx1"/>
                </a:solidFill>
              </a:rPr>
              <a:t>Mean Latency (s)</a:t>
            </a: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16" name="Content Placeholder 2">
                <a:extLst>
                  <a:ext uri="{FF2B5EF4-FFF2-40B4-BE49-F238E27FC236}">
                    <a16:creationId xmlns="" xmlns:a16="http://schemas.microsoft.com/office/drawing/2014/main" id="{0DBEBF0B-4D18-6290-5AB8-3273DB2439B3}"/>
                  </a:ext>
                </a:extLst>
              </p:cNvPr>
              <p:cNvSpPr>
                <a:spLocks noGrp="1"/>
              </p:cNvSpPr>
              <p:nvPr>
                <p:ph idx="1"/>
              </p:nvPr>
            </p:nvSpPr>
            <p:spPr>
              <a:xfrm>
                <a:off x="277778" y="4509120"/>
                <a:ext cx="8614702" cy="1587327"/>
              </a:xfrm>
            </p:spPr>
            <p:txBody>
              <a:bodyPr/>
              <a:lstStyle/>
              <a:p>
                <a:r>
                  <a:rPr lang="en-US" sz="1600" dirty="0"/>
                  <a:t>Simulation settings: </a:t>
                </a:r>
              </a:p>
              <a:p>
                <a:r>
                  <a:rPr lang="en-US" sz="1400" dirty="0"/>
                  <a:t>-- Traffic load:  </a:t>
                </a:r>
                <a14:m>
                  <m:oMath xmlns:m="http://schemas.openxmlformats.org/officeDocument/2006/math">
                    <m:f>
                      <m:fPr>
                        <m:ctrlPr>
                          <a:rPr lang="en-US" altLang="zh-CN" sz="1400" i="1" smtClean="0">
                            <a:latin typeface="Cambria Math" panose="02040503050406030204" pitchFamily="18" charset="0"/>
                          </a:rPr>
                        </m:ctrlPr>
                      </m:fPr>
                      <m:num>
                        <m:r>
                          <a:rPr lang="en-US" altLang="zh-CN" sz="1400" b="0" i="1" smtClean="0">
                            <a:latin typeface="Cambria Math" panose="02040503050406030204" pitchFamily="18" charset="0"/>
                          </a:rPr>
                          <m:t>1</m:t>
                        </m:r>
                      </m:num>
                      <m:den>
                        <m:r>
                          <a:rPr lang="en-US" altLang="zh-CN" sz="1400" b="0" i="1" smtClean="0">
                            <a:latin typeface="Cambria Math" panose="02040503050406030204" pitchFamily="18" charset="0"/>
                          </a:rPr>
                          <m:t>𝑇</m:t>
                        </m:r>
                      </m:den>
                    </m:f>
                    <m:nary>
                      <m:naryPr>
                        <m:chr m:val="∑"/>
                        <m:limLoc m:val="subSup"/>
                        <m:ctrlPr>
                          <a:rPr lang="en-US" altLang="zh-CN" sz="1400" i="1" smtClean="0">
                            <a:latin typeface="Cambria Math" panose="02040503050406030204" pitchFamily="18" charset="0"/>
                          </a:rPr>
                        </m:ctrlPr>
                      </m:naryPr>
                      <m:sub>
                        <m:r>
                          <m:rPr>
                            <m:brk m:alnAt="25"/>
                          </m:rPr>
                          <a:rPr lang="en-US" altLang="zh-CN" sz="1400" b="0" i="1" smtClean="0">
                            <a:latin typeface="Cambria Math" panose="02040503050406030204" pitchFamily="18" charset="0"/>
                          </a:rPr>
                          <m:t>𝑛</m:t>
                        </m:r>
                        <m:r>
                          <a:rPr lang="en-US" altLang="zh-CN" sz="1400" b="0" i="1" smtClean="0">
                            <a:latin typeface="Cambria Math" panose="02040503050406030204" pitchFamily="18" charset="0"/>
                          </a:rPr>
                          <m:t>=1</m:t>
                        </m:r>
                      </m:sub>
                      <m:sup>
                        <m:r>
                          <a:rPr lang="en-US" altLang="zh-CN" sz="1400" b="0" i="1" smtClean="0">
                            <a:latin typeface="Cambria Math" panose="02040503050406030204" pitchFamily="18" charset="0"/>
                          </a:rPr>
                          <m:t>𝑁</m:t>
                        </m:r>
                      </m:sup>
                      <m:e>
                        <m:sSub>
                          <m:sSubPr>
                            <m:ctrlPr>
                              <a:rPr lang="en-US" altLang="zh-CN" sz="1400" i="1" smtClean="0">
                                <a:latin typeface="Cambria Math" panose="02040503050406030204" pitchFamily="18" charset="0"/>
                              </a:rPr>
                            </m:ctrlPr>
                          </m:sSubPr>
                          <m:e>
                            <m:r>
                              <a:rPr lang="zh-CN" altLang="en-US" sz="1400" i="1" smtClean="0">
                                <a:latin typeface="Cambria Math" panose="02040503050406030204" pitchFamily="18" charset="0"/>
                              </a:rPr>
                              <m:t>𝜆</m:t>
                            </m:r>
                          </m:e>
                          <m:sub>
                            <m:r>
                              <a:rPr lang="en-US" altLang="zh-CN" sz="1400" b="0" i="1" smtClean="0">
                                <a:latin typeface="Cambria Math" panose="02040503050406030204" pitchFamily="18" charset="0"/>
                              </a:rPr>
                              <m:t>𝑛</m:t>
                            </m:r>
                          </m:sub>
                        </m:sSub>
                      </m:e>
                    </m:nary>
                    <m:r>
                      <a:rPr lang="en-US" altLang="zh-CN" sz="1400" b="0" i="1" smtClean="0">
                        <a:latin typeface="Cambria Math" panose="02040503050406030204" pitchFamily="18" charset="0"/>
                      </a:rPr>
                      <m:t>=</m:t>
                    </m:r>
                    <m:r>
                      <m:rPr>
                        <m:sty m:val="p"/>
                      </m:rPr>
                      <a:rPr lang="en-US" altLang="zh-CN" sz="1400" b="0" i="0" smtClean="0">
                        <a:latin typeface="Cambria Math" panose="02040503050406030204" pitchFamily="18" charset="0"/>
                      </a:rPr>
                      <m:t>traffic</m:t>
                    </m:r>
                    <m:r>
                      <a:rPr lang="en-US" altLang="zh-CN" sz="1400" b="0" i="0" smtClean="0">
                        <a:latin typeface="Cambria Math" panose="02040503050406030204" pitchFamily="18" charset="0"/>
                      </a:rPr>
                      <m:t> </m:t>
                    </m:r>
                    <m:r>
                      <m:rPr>
                        <m:sty m:val="p"/>
                      </m:rPr>
                      <a:rPr lang="en-US" altLang="zh-CN" sz="1400" b="0" i="0" smtClean="0">
                        <a:latin typeface="Cambria Math" panose="02040503050406030204" pitchFamily="18" charset="0"/>
                      </a:rPr>
                      <m:t>load</m:t>
                    </m:r>
                    <m:r>
                      <a:rPr lang="en-US" altLang="zh-CN" sz="1400" b="0" i="0" smtClean="0">
                        <a:latin typeface="Cambria Math" panose="02040503050406030204" pitchFamily="18" charset="0"/>
                      </a:rPr>
                      <m:t>, </m:t>
                    </m:r>
                  </m:oMath>
                </a14:m>
                <a:r>
                  <a:rPr lang="en-US" sz="1400" dirty="0"/>
                  <a:t> </a:t>
                </a:r>
                <a:r>
                  <a:rPr lang="en-US" sz="1400" u="sng" dirty="0">
                    <a:solidFill>
                      <a:srgbClr val="FF0000"/>
                    </a:solidFill>
                  </a:rPr>
                  <a:t>20%</a:t>
                </a:r>
                <a:r>
                  <a:rPr lang="en-US" sz="1400" dirty="0"/>
                  <a:t> light, </a:t>
                </a:r>
                <a:r>
                  <a:rPr lang="en-US" sz="1400" u="sng" dirty="0">
                    <a:solidFill>
                      <a:srgbClr val="FF0000"/>
                    </a:solidFill>
                  </a:rPr>
                  <a:t>40%</a:t>
                </a:r>
                <a:r>
                  <a:rPr lang="en-US" sz="1400" dirty="0"/>
                  <a:t> medium, </a:t>
                </a:r>
                <a:r>
                  <a:rPr lang="en-US" sz="1400" u="sng" dirty="0">
                    <a:solidFill>
                      <a:srgbClr val="FF0000"/>
                    </a:solidFill>
                  </a:rPr>
                  <a:t>80%</a:t>
                </a:r>
                <a:r>
                  <a:rPr lang="en-US" sz="1400" dirty="0"/>
                  <a:t> high</a:t>
                </a:r>
              </a:p>
              <a:p>
                <a:r>
                  <a:rPr lang="en-US" sz="1400" dirty="0"/>
                  <a:t>-- data rate  = 6.8Mbps, packet length = 1500Bytes, </a:t>
                </a:r>
                <a:r>
                  <a:rPr lang="en-US" sz="1400" dirty="0" err="1"/>
                  <a:t>macMinBf</a:t>
                </a:r>
                <a:r>
                  <a:rPr lang="en-US" sz="1400" dirty="0"/>
                  <a:t> = 1, </a:t>
                </a:r>
                <a:r>
                  <a:rPr lang="en-US" sz="1400" dirty="0" err="1"/>
                  <a:t>macMaxBf</a:t>
                </a:r>
                <a:r>
                  <a:rPr lang="en-US" sz="1400" dirty="0"/>
                  <a:t> =1024</a:t>
                </a:r>
              </a:p>
              <a:p>
                <a:r>
                  <a:rPr lang="en-US" sz="1400" dirty="0"/>
                  <a:t>-- </a:t>
                </a:r>
                <a:r>
                  <a:rPr lang="en-US" altLang="zh-CN" sz="1400" dirty="0"/>
                  <a:t>NB is set as the cut-off waiting delay = 10ms</a:t>
                </a:r>
                <a:endParaRPr lang="en-US" sz="1400" dirty="0"/>
              </a:p>
            </p:txBody>
          </p:sp>
        </mc:Choice>
        <mc:Fallback xmlns="">
          <p:sp>
            <p:nvSpPr>
              <p:cNvPr id="16" name="Content Placeholder 2">
                <a:extLst>
                  <a:ext uri="{FF2B5EF4-FFF2-40B4-BE49-F238E27FC236}">
                    <a16:creationId xmlns:a16="http://schemas.microsoft.com/office/drawing/2014/main" xmlns="" id="{0DBEBF0B-4D18-6290-5AB8-3273DB2439B3}"/>
                  </a:ext>
                </a:extLst>
              </p:cNvPr>
              <p:cNvSpPr>
                <a:spLocks noGrp="1" noRot="1" noChangeAspect="1" noMove="1" noResize="1" noEditPoints="1" noAdjustHandles="1" noChangeArrowheads="1" noChangeShapeType="1" noTextEdit="1"/>
              </p:cNvSpPr>
              <p:nvPr>
                <p:ph idx="1"/>
              </p:nvPr>
            </p:nvSpPr>
            <p:spPr>
              <a:xfrm>
                <a:off x="277778" y="4509120"/>
                <a:ext cx="8614702" cy="1587327"/>
              </a:xfrm>
              <a:blipFill rotWithShape="0">
                <a:blip r:embed="rId5"/>
                <a:stretch>
                  <a:fillRect l="-425" t="-1154"/>
                </a:stretch>
              </a:blipFill>
            </p:spPr>
            <p:txBody>
              <a:bodyPr/>
              <a:lstStyle/>
              <a:p>
                <a:r>
                  <a:rPr lang="zh-CN" altLang="en-US">
                    <a:noFill/>
                  </a:rPr>
                  <a:t> </a:t>
                </a:r>
              </a:p>
            </p:txBody>
          </p:sp>
        </mc:Fallback>
      </mc:AlternateContent>
      <p:sp>
        <p:nvSpPr>
          <p:cNvPr id="17" name="矩形 16"/>
          <p:cNvSpPr/>
          <p:nvPr/>
        </p:nvSpPr>
        <p:spPr>
          <a:xfrm>
            <a:off x="1243425" y="1521133"/>
            <a:ext cx="1332737" cy="276999"/>
          </a:xfrm>
          <a:prstGeom prst="rect">
            <a:avLst/>
          </a:prstGeom>
        </p:spPr>
        <p:txBody>
          <a:bodyPr wrap="none">
            <a:spAutoFit/>
          </a:bodyPr>
          <a:lstStyle/>
          <a:p>
            <a:r>
              <a:rPr lang="en-US" altLang="zh-CN" dirty="0">
                <a:solidFill>
                  <a:schemeClr val="tx1"/>
                </a:solidFill>
              </a:rPr>
              <a:t>Light Traffic Load</a:t>
            </a:r>
            <a:endParaRPr lang="zh-CN" altLang="en-US" dirty="0">
              <a:solidFill>
                <a:schemeClr val="tx1"/>
              </a:solidFill>
            </a:endParaRPr>
          </a:p>
        </p:txBody>
      </p:sp>
      <p:sp>
        <p:nvSpPr>
          <p:cNvPr id="18" name="矩形 17"/>
          <p:cNvSpPr/>
          <p:nvPr/>
        </p:nvSpPr>
        <p:spPr>
          <a:xfrm>
            <a:off x="4191577" y="1547426"/>
            <a:ext cx="1520288" cy="276999"/>
          </a:xfrm>
          <a:prstGeom prst="rect">
            <a:avLst/>
          </a:prstGeom>
        </p:spPr>
        <p:txBody>
          <a:bodyPr wrap="none">
            <a:spAutoFit/>
          </a:bodyPr>
          <a:lstStyle/>
          <a:p>
            <a:r>
              <a:rPr lang="en-US" altLang="zh-CN" dirty="0">
                <a:solidFill>
                  <a:schemeClr val="tx1"/>
                </a:solidFill>
              </a:rPr>
              <a:t>Medium Traffic Load</a:t>
            </a:r>
            <a:endParaRPr lang="zh-CN" altLang="en-US" dirty="0">
              <a:solidFill>
                <a:schemeClr val="tx1"/>
              </a:solidFill>
            </a:endParaRPr>
          </a:p>
        </p:txBody>
      </p:sp>
      <p:sp>
        <p:nvSpPr>
          <p:cNvPr id="19" name="矩形 18"/>
          <p:cNvSpPr/>
          <p:nvPr/>
        </p:nvSpPr>
        <p:spPr>
          <a:xfrm>
            <a:off x="7034241" y="1556792"/>
            <a:ext cx="1305486" cy="276999"/>
          </a:xfrm>
          <a:prstGeom prst="rect">
            <a:avLst/>
          </a:prstGeom>
        </p:spPr>
        <p:txBody>
          <a:bodyPr wrap="none">
            <a:spAutoFit/>
          </a:bodyPr>
          <a:lstStyle/>
          <a:p>
            <a:r>
              <a:rPr lang="en-US" altLang="zh-CN" dirty="0">
                <a:solidFill>
                  <a:schemeClr val="tx1"/>
                </a:solidFill>
              </a:rPr>
              <a:t>High Traffic Load</a:t>
            </a: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20" name="Content Placeholder 2">
                <a:extLst>
                  <a:ext uri="{FF2B5EF4-FFF2-40B4-BE49-F238E27FC236}">
                    <a16:creationId xmlns="" xmlns:a16="http://schemas.microsoft.com/office/drawing/2014/main" id="{0DBEBF0B-4D18-6290-5AB8-3273DB2439B3}"/>
                  </a:ext>
                </a:extLst>
              </p:cNvPr>
              <p:cNvSpPr txBox="1">
                <a:spLocks/>
              </p:cNvSpPr>
              <p:nvPr/>
            </p:nvSpPr>
            <p:spPr bwMode="auto">
              <a:xfrm>
                <a:off x="277778" y="6000837"/>
                <a:ext cx="8614702" cy="3804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buFont typeface="Wingdings" panose="05000000000000000000" pitchFamily="2" charset="2"/>
                  <a:buChar char="Ø"/>
                </a:pPr>
                <a:r>
                  <a:rPr lang="en-US" sz="1600" kern="0" dirty="0"/>
                  <a:t>For mean latency, LB is lower than BEB, with Aloha </a:t>
                </a:r>
                <a14:m>
                  <m:oMath xmlns:m="http://schemas.openxmlformats.org/officeDocument/2006/math">
                    <m:r>
                      <a:rPr lang="en-US" sz="1600" i="1" kern="0" smtClean="0">
                        <a:latin typeface="Cambria Math" panose="02040503050406030204" pitchFamily="18" charset="0"/>
                        <a:ea typeface="Cambria Math" panose="02040503050406030204" pitchFamily="18" charset="0"/>
                      </a:rPr>
                      <m:t>≈</m:t>
                    </m:r>
                  </m:oMath>
                </a14:m>
                <a:r>
                  <a:rPr lang="en-US" sz="1600" kern="0" dirty="0"/>
                  <a:t> without Aloha </a:t>
                </a:r>
              </a:p>
            </p:txBody>
          </p:sp>
        </mc:Choice>
        <mc:Fallback xmlns="">
          <p:sp>
            <p:nvSpPr>
              <p:cNvPr id="20" name="Content Placeholder 2">
                <a:extLst>
                  <a:ext uri="{FF2B5EF4-FFF2-40B4-BE49-F238E27FC236}">
                    <a16:creationId xmlns:a16="http://schemas.microsoft.com/office/drawing/2014/main" xmlns="" id="{0DBEBF0B-4D18-6290-5AB8-3273DB2439B3}"/>
                  </a:ext>
                </a:extLst>
              </p:cNvPr>
              <p:cNvSpPr txBox="1">
                <a:spLocks noRot="1" noChangeAspect="1" noMove="1" noResize="1" noEditPoints="1" noAdjustHandles="1" noChangeArrowheads="1" noChangeShapeType="1" noTextEdit="1"/>
              </p:cNvSpPr>
              <p:nvPr/>
            </p:nvSpPr>
            <p:spPr bwMode="auto">
              <a:xfrm>
                <a:off x="277778" y="6000837"/>
                <a:ext cx="8614702" cy="380492"/>
              </a:xfrm>
              <a:prstGeom prst="rect">
                <a:avLst/>
              </a:prstGeom>
              <a:blipFill rotWithShape="0">
                <a:blip r:embed="rId6"/>
                <a:stretch>
                  <a:fillRect l="-283" t="-4762" b="-79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2098634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Jitter</a:t>
            </a:r>
            <a:endParaRPr lang="zh-CN" altLang="en-US" dirty="0"/>
          </a:p>
        </p:txBody>
      </p:sp>
      <p:sp>
        <p:nvSpPr>
          <p:cNvPr id="4" name="灯片编号占位符 3"/>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sp>
        <p:nvSpPr>
          <p:cNvPr id="13" name="矩形 12"/>
          <p:cNvSpPr/>
          <p:nvPr/>
        </p:nvSpPr>
        <p:spPr>
          <a:xfrm rot="16200000">
            <a:off x="-188695" y="2846933"/>
            <a:ext cx="655949" cy="276999"/>
          </a:xfrm>
          <a:prstGeom prst="rect">
            <a:avLst/>
          </a:prstGeom>
        </p:spPr>
        <p:txBody>
          <a:bodyPr wrap="none">
            <a:spAutoFit/>
          </a:bodyPr>
          <a:lstStyle/>
          <a:p>
            <a:r>
              <a:rPr lang="en-US" altLang="zh-CN" dirty="0">
                <a:solidFill>
                  <a:schemeClr val="tx1"/>
                </a:solidFill>
              </a:rPr>
              <a:t>Jitter(s)</a:t>
            </a:r>
            <a:endParaRPr lang="zh-CN" altLang="en-US" dirty="0">
              <a:solidFill>
                <a:schemeClr val="tx1"/>
              </a:solidFill>
            </a:endParaRPr>
          </a:p>
        </p:txBody>
      </p:sp>
      <p:sp>
        <p:nvSpPr>
          <p:cNvPr id="14" name="矩形 13"/>
          <p:cNvSpPr/>
          <p:nvPr/>
        </p:nvSpPr>
        <p:spPr>
          <a:xfrm rot="16200000">
            <a:off x="2927766" y="2846933"/>
            <a:ext cx="655949" cy="276999"/>
          </a:xfrm>
          <a:prstGeom prst="rect">
            <a:avLst/>
          </a:prstGeom>
        </p:spPr>
        <p:txBody>
          <a:bodyPr wrap="none">
            <a:spAutoFit/>
          </a:bodyPr>
          <a:lstStyle/>
          <a:p>
            <a:r>
              <a:rPr lang="en-US" altLang="zh-CN" dirty="0">
                <a:solidFill>
                  <a:schemeClr val="tx1"/>
                </a:solidFill>
              </a:rPr>
              <a:t>Jitter(s)</a:t>
            </a:r>
            <a:endParaRPr lang="zh-CN" altLang="en-US" dirty="0">
              <a:solidFill>
                <a:schemeClr val="tx1"/>
              </a:solidFill>
            </a:endParaRPr>
          </a:p>
        </p:txBody>
      </p:sp>
      <p:sp>
        <p:nvSpPr>
          <p:cNvPr id="15" name="矩形 14"/>
          <p:cNvSpPr/>
          <p:nvPr/>
        </p:nvSpPr>
        <p:spPr>
          <a:xfrm rot="16200000">
            <a:off x="5760810" y="2846933"/>
            <a:ext cx="655949" cy="276999"/>
          </a:xfrm>
          <a:prstGeom prst="rect">
            <a:avLst/>
          </a:prstGeom>
        </p:spPr>
        <p:txBody>
          <a:bodyPr wrap="none">
            <a:spAutoFit/>
          </a:bodyPr>
          <a:lstStyle/>
          <a:p>
            <a:r>
              <a:rPr lang="en-US" altLang="zh-CN" dirty="0">
                <a:solidFill>
                  <a:schemeClr val="tx1"/>
                </a:solidFill>
              </a:rPr>
              <a:t>Jitter(s)</a:t>
            </a:r>
            <a:endParaRPr lang="zh-CN" altLang="en-US" dirty="0">
              <a:solidFill>
                <a:schemeClr val="tx1"/>
              </a:solidFill>
            </a:endParaRPr>
          </a:p>
        </p:txBody>
      </p:sp>
      <p:sp>
        <p:nvSpPr>
          <p:cNvPr id="17" name="矩形 16"/>
          <p:cNvSpPr/>
          <p:nvPr/>
        </p:nvSpPr>
        <p:spPr>
          <a:xfrm>
            <a:off x="1243425" y="1521133"/>
            <a:ext cx="1332737" cy="276999"/>
          </a:xfrm>
          <a:prstGeom prst="rect">
            <a:avLst/>
          </a:prstGeom>
        </p:spPr>
        <p:txBody>
          <a:bodyPr wrap="none">
            <a:spAutoFit/>
          </a:bodyPr>
          <a:lstStyle/>
          <a:p>
            <a:r>
              <a:rPr lang="en-US" altLang="zh-CN" dirty="0">
                <a:solidFill>
                  <a:schemeClr val="tx1"/>
                </a:solidFill>
              </a:rPr>
              <a:t>Light Traffic Load</a:t>
            </a:r>
            <a:endParaRPr lang="zh-CN" altLang="en-US" dirty="0">
              <a:solidFill>
                <a:schemeClr val="tx1"/>
              </a:solidFill>
            </a:endParaRPr>
          </a:p>
        </p:txBody>
      </p:sp>
      <p:sp>
        <p:nvSpPr>
          <p:cNvPr id="18" name="矩形 17"/>
          <p:cNvSpPr/>
          <p:nvPr/>
        </p:nvSpPr>
        <p:spPr>
          <a:xfrm>
            <a:off x="4191577" y="1547426"/>
            <a:ext cx="1520288" cy="276999"/>
          </a:xfrm>
          <a:prstGeom prst="rect">
            <a:avLst/>
          </a:prstGeom>
        </p:spPr>
        <p:txBody>
          <a:bodyPr wrap="none">
            <a:spAutoFit/>
          </a:bodyPr>
          <a:lstStyle/>
          <a:p>
            <a:r>
              <a:rPr lang="en-US" altLang="zh-CN" dirty="0">
                <a:solidFill>
                  <a:schemeClr val="tx1"/>
                </a:solidFill>
              </a:rPr>
              <a:t>Medium Traffic Load</a:t>
            </a:r>
            <a:endParaRPr lang="zh-CN" altLang="en-US" dirty="0">
              <a:solidFill>
                <a:schemeClr val="tx1"/>
              </a:solidFill>
            </a:endParaRPr>
          </a:p>
        </p:txBody>
      </p:sp>
      <p:sp>
        <p:nvSpPr>
          <p:cNvPr id="19" name="矩形 18"/>
          <p:cNvSpPr/>
          <p:nvPr/>
        </p:nvSpPr>
        <p:spPr>
          <a:xfrm>
            <a:off x="7034241" y="1556792"/>
            <a:ext cx="1305486" cy="276999"/>
          </a:xfrm>
          <a:prstGeom prst="rect">
            <a:avLst/>
          </a:prstGeom>
        </p:spPr>
        <p:txBody>
          <a:bodyPr wrap="none">
            <a:spAutoFit/>
          </a:bodyPr>
          <a:lstStyle/>
          <a:p>
            <a:r>
              <a:rPr lang="en-US" altLang="zh-CN" dirty="0">
                <a:solidFill>
                  <a:schemeClr val="tx1"/>
                </a:solidFill>
              </a:rPr>
              <a:t>High Traffic Load</a:t>
            </a: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20" name="Content Placeholder 2">
                <a:extLst>
                  <a:ext uri="{FF2B5EF4-FFF2-40B4-BE49-F238E27FC236}">
                    <a16:creationId xmlns="" xmlns:a16="http://schemas.microsoft.com/office/drawing/2014/main" id="{0DBEBF0B-4D18-6290-5AB8-3273DB2439B3}"/>
                  </a:ext>
                </a:extLst>
              </p:cNvPr>
              <p:cNvSpPr txBox="1">
                <a:spLocks/>
              </p:cNvSpPr>
              <p:nvPr/>
            </p:nvSpPr>
            <p:spPr bwMode="auto">
              <a:xfrm>
                <a:off x="277778" y="4725144"/>
                <a:ext cx="8614702" cy="3804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buFont typeface="Wingdings" panose="05000000000000000000" pitchFamily="2" charset="2"/>
                  <a:buChar char="Ø"/>
                </a:pPr>
                <a:r>
                  <a:rPr lang="en-US" sz="1600" kern="0" dirty="0"/>
                  <a:t>For Jitter, LB is lower than BEB, with Aloha </a:t>
                </a:r>
                <a14:m>
                  <m:oMath xmlns:m="http://schemas.openxmlformats.org/officeDocument/2006/math">
                    <m:r>
                      <a:rPr lang="en-US" sz="1600" i="1" kern="0" smtClean="0">
                        <a:latin typeface="Cambria Math" panose="02040503050406030204" pitchFamily="18" charset="0"/>
                        <a:ea typeface="Cambria Math" panose="02040503050406030204" pitchFamily="18" charset="0"/>
                      </a:rPr>
                      <m:t>≈</m:t>
                    </m:r>
                  </m:oMath>
                </a14:m>
                <a:r>
                  <a:rPr lang="en-US" sz="1600" kern="0" dirty="0"/>
                  <a:t> without Aloha </a:t>
                </a:r>
              </a:p>
            </p:txBody>
          </p:sp>
        </mc:Choice>
        <mc:Fallback xmlns="">
          <p:sp>
            <p:nvSpPr>
              <p:cNvPr id="20" name="Content Placeholder 2">
                <a:extLst>
                  <a:ext uri="{FF2B5EF4-FFF2-40B4-BE49-F238E27FC236}">
                    <a16:creationId xmlns:a16="http://schemas.microsoft.com/office/drawing/2014/main" xmlns="" id="{0DBEBF0B-4D18-6290-5AB8-3273DB2439B3}"/>
                  </a:ext>
                </a:extLst>
              </p:cNvPr>
              <p:cNvSpPr txBox="1">
                <a:spLocks noRot="1" noChangeAspect="1" noMove="1" noResize="1" noEditPoints="1" noAdjustHandles="1" noChangeArrowheads="1" noChangeShapeType="1" noTextEdit="1"/>
              </p:cNvSpPr>
              <p:nvPr/>
            </p:nvSpPr>
            <p:spPr bwMode="auto">
              <a:xfrm>
                <a:off x="277778" y="4725144"/>
                <a:ext cx="8614702" cy="380492"/>
              </a:xfrm>
              <a:prstGeom prst="rect">
                <a:avLst/>
              </a:prstGeom>
              <a:blipFill rotWithShape="0">
                <a:blip r:embed="rId2"/>
                <a:stretch>
                  <a:fillRect l="-283" t="-4762" b="-79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aphicFrame>
        <p:nvGraphicFramePr>
          <p:cNvPr id="22" name="图表 21"/>
          <p:cNvGraphicFramePr>
            <a:graphicFrameLocks/>
          </p:cNvGraphicFramePr>
          <p:nvPr>
            <p:extLst>
              <p:ext uri="{D42A27DB-BD31-4B8C-83A1-F6EECF244321}">
                <p14:modId xmlns:p14="http://schemas.microsoft.com/office/powerpoint/2010/main" val="2510288098"/>
              </p:ext>
            </p:extLst>
          </p:nvPr>
        </p:nvGraphicFramePr>
        <p:xfrm>
          <a:off x="341621" y="1843747"/>
          <a:ext cx="2775618" cy="25213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图表 23"/>
          <p:cNvGraphicFramePr>
            <a:graphicFrameLocks/>
          </p:cNvGraphicFramePr>
          <p:nvPr>
            <p:extLst>
              <p:ext uri="{D42A27DB-BD31-4B8C-83A1-F6EECF244321}">
                <p14:modId xmlns:p14="http://schemas.microsoft.com/office/powerpoint/2010/main" val="1746935528"/>
              </p:ext>
            </p:extLst>
          </p:nvPr>
        </p:nvGraphicFramePr>
        <p:xfrm>
          <a:off x="3406815" y="1833791"/>
          <a:ext cx="2543469" cy="25313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图表 25"/>
          <p:cNvGraphicFramePr>
            <a:graphicFrameLocks/>
          </p:cNvGraphicFramePr>
          <p:nvPr>
            <p:extLst>
              <p:ext uri="{D42A27DB-BD31-4B8C-83A1-F6EECF244321}">
                <p14:modId xmlns:p14="http://schemas.microsoft.com/office/powerpoint/2010/main" val="699271567"/>
              </p:ext>
            </p:extLst>
          </p:nvPr>
        </p:nvGraphicFramePr>
        <p:xfrm>
          <a:off x="6300192" y="1824426"/>
          <a:ext cx="2664296" cy="25406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51977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Mean Throughput</a:t>
            </a:r>
            <a:endParaRPr lang="zh-CN" altLang="en-US" dirty="0"/>
          </a:p>
        </p:txBody>
      </p:sp>
      <p:sp>
        <p:nvSpPr>
          <p:cNvPr id="4" name="灯片编号占位符 3"/>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
        <p:nvSpPr>
          <p:cNvPr id="13" name="矩形 12"/>
          <p:cNvSpPr/>
          <p:nvPr/>
        </p:nvSpPr>
        <p:spPr>
          <a:xfrm rot="16200000">
            <a:off x="-510320" y="2846933"/>
            <a:ext cx="1299202" cy="276999"/>
          </a:xfrm>
          <a:prstGeom prst="rect">
            <a:avLst/>
          </a:prstGeom>
        </p:spPr>
        <p:txBody>
          <a:bodyPr wrap="none">
            <a:spAutoFit/>
          </a:bodyPr>
          <a:lstStyle/>
          <a:p>
            <a:r>
              <a:rPr lang="en-US" altLang="zh-CN" dirty="0">
                <a:solidFill>
                  <a:schemeClr val="tx1"/>
                </a:solidFill>
              </a:rPr>
              <a:t>Mean Throughput</a:t>
            </a:r>
            <a:endParaRPr lang="zh-CN" altLang="en-US" dirty="0">
              <a:solidFill>
                <a:schemeClr val="tx1"/>
              </a:solidFill>
            </a:endParaRPr>
          </a:p>
        </p:txBody>
      </p:sp>
      <p:sp>
        <p:nvSpPr>
          <p:cNvPr id="14" name="矩形 13"/>
          <p:cNvSpPr/>
          <p:nvPr/>
        </p:nvSpPr>
        <p:spPr>
          <a:xfrm rot="16200000">
            <a:off x="2606140" y="2846933"/>
            <a:ext cx="1299202" cy="276999"/>
          </a:xfrm>
          <a:prstGeom prst="rect">
            <a:avLst/>
          </a:prstGeom>
        </p:spPr>
        <p:txBody>
          <a:bodyPr wrap="none">
            <a:spAutoFit/>
          </a:bodyPr>
          <a:lstStyle/>
          <a:p>
            <a:r>
              <a:rPr lang="en-US" altLang="zh-CN" dirty="0">
                <a:solidFill>
                  <a:schemeClr val="tx1"/>
                </a:solidFill>
              </a:rPr>
              <a:t>Mean Throughput</a:t>
            </a:r>
            <a:endParaRPr lang="zh-CN" altLang="en-US" dirty="0">
              <a:solidFill>
                <a:schemeClr val="tx1"/>
              </a:solidFill>
            </a:endParaRPr>
          </a:p>
        </p:txBody>
      </p:sp>
      <p:sp>
        <p:nvSpPr>
          <p:cNvPr id="15" name="矩形 14"/>
          <p:cNvSpPr/>
          <p:nvPr/>
        </p:nvSpPr>
        <p:spPr>
          <a:xfrm rot="16200000">
            <a:off x="5439184" y="2846933"/>
            <a:ext cx="1299202" cy="276999"/>
          </a:xfrm>
          <a:prstGeom prst="rect">
            <a:avLst/>
          </a:prstGeom>
        </p:spPr>
        <p:txBody>
          <a:bodyPr wrap="none">
            <a:spAutoFit/>
          </a:bodyPr>
          <a:lstStyle/>
          <a:p>
            <a:r>
              <a:rPr lang="en-US" altLang="zh-CN" dirty="0">
                <a:solidFill>
                  <a:schemeClr val="tx1"/>
                </a:solidFill>
              </a:rPr>
              <a:t>Mean Throughput</a:t>
            </a:r>
            <a:endParaRPr lang="zh-CN" altLang="en-US" dirty="0">
              <a:solidFill>
                <a:schemeClr val="tx1"/>
              </a:solidFill>
            </a:endParaRPr>
          </a:p>
        </p:txBody>
      </p:sp>
      <p:sp>
        <p:nvSpPr>
          <p:cNvPr id="17" name="矩形 16"/>
          <p:cNvSpPr/>
          <p:nvPr/>
        </p:nvSpPr>
        <p:spPr>
          <a:xfrm>
            <a:off x="1194985" y="1521133"/>
            <a:ext cx="1332737" cy="276999"/>
          </a:xfrm>
          <a:prstGeom prst="rect">
            <a:avLst/>
          </a:prstGeom>
        </p:spPr>
        <p:txBody>
          <a:bodyPr wrap="none">
            <a:spAutoFit/>
          </a:bodyPr>
          <a:lstStyle/>
          <a:p>
            <a:r>
              <a:rPr lang="en-US" altLang="zh-CN" dirty="0">
                <a:solidFill>
                  <a:schemeClr val="tx1"/>
                </a:solidFill>
              </a:rPr>
              <a:t>Light Traffic Load</a:t>
            </a:r>
            <a:endParaRPr lang="zh-CN" altLang="en-US" dirty="0">
              <a:solidFill>
                <a:schemeClr val="tx1"/>
              </a:solidFill>
            </a:endParaRPr>
          </a:p>
        </p:txBody>
      </p:sp>
      <p:sp>
        <p:nvSpPr>
          <p:cNvPr id="18" name="矩形 17"/>
          <p:cNvSpPr/>
          <p:nvPr/>
        </p:nvSpPr>
        <p:spPr>
          <a:xfrm>
            <a:off x="3912118" y="1521133"/>
            <a:ext cx="1520288" cy="276999"/>
          </a:xfrm>
          <a:prstGeom prst="rect">
            <a:avLst/>
          </a:prstGeom>
        </p:spPr>
        <p:txBody>
          <a:bodyPr wrap="none">
            <a:spAutoFit/>
          </a:bodyPr>
          <a:lstStyle/>
          <a:p>
            <a:r>
              <a:rPr lang="en-US" altLang="zh-CN" dirty="0">
                <a:solidFill>
                  <a:schemeClr val="tx1"/>
                </a:solidFill>
              </a:rPr>
              <a:t>Medium Traffic Load</a:t>
            </a:r>
            <a:endParaRPr lang="zh-CN" altLang="en-US" dirty="0">
              <a:solidFill>
                <a:schemeClr val="tx1"/>
              </a:solidFill>
            </a:endParaRPr>
          </a:p>
        </p:txBody>
      </p:sp>
      <p:sp>
        <p:nvSpPr>
          <p:cNvPr id="19" name="矩形 18"/>
          <p:cNvSpPr/>
          <p:nvPr/>
        </p:nvSpPr>
        <p:spPr>
          <a:xfrm>
            <a:off x="7034241" y="1556792"/>
            <a:ext cx="1305486" cy="276999"/>
          </a:xfrm>
          <a:prstGeom prst="rect">
            <a:avLst/>
          </a:prstGeom>
        </p:spPr>
        <p:txBody>
          <a:bodyPr wrap="none">
            <a:spAutoFit/>
          </a:bodyPr>
          <a:lstStyle/>
          <a:p>
            <a:r>
              <a:rPr lang="en-US" altLang="zh-CN" dirty="0">
                <a:solidFill>
                  <a:schemeClr val="tx1"/>
                </a:solidFill>
              </a:rPr>
              <a:t>High Traffic Load</a:t>
            </a: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20" name="Content Placeholder 2">
                <a:extLst>
                  <a:ext uri="{FF2B5EF4-FFF2-40B4-BE49-F238E27FC236}">
                    <a16:creationId xmlns="" xmlns:a16="http://schemas.microsoft.com/office/drawing/2014/main" id="{0DBEBF0B-4D18-6290-5AB8-3273DB2439B3}"/>
                  </a:ext>
                </a:extLst>
              </p:cNvPr>
              <p:cNvSpPr txBox="1">
                <a:spLocks/>
              </p:cNvSpPr>
              <p:nvPr/>
            </p:nvSpPr>
            <p:spPr bwMode="auto">
              <a:xfrm>
                <a:off x="277778" y="4725143"/>
                <a:ext cx="8614702" cy="6041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buFont typeface="Wingdings" panose="05000000000000000000" pitchFamily="2" charset="2"/>
                  <a:buChar char="Ø"/>
                </a:pPr>
                <a:r>
                  <a:rPr lang="en-US" sz="1600" kern="0" dirty="0"/>
                  <a:t>For throughput, LB </a:t>
                </a:r>
                <a:r>
                  <a:rPr lang="en-US" altLang="zh-CN" sz="1600" kern="0" dirty="0"/>
                  <a:t> </a:t>
                </a:r>
                <a14:m>
                  <m:oMath xmlns:m="http://schemas.openxmlformats.org/officeDocument/2006/math">
                    <m:r>
                      <a:rPr lang="en-US" altLang="zh-CN" sz="1600" i="1" kern="0">
                        <a:latin typeface="Cambria Math" panose="02040503050406030204" pitchFamily="18" charset="0"/>
                        <a:ea typeface="Cambria Math" panose="02040503050406030204" pitchFamily="18" charset="0"/>
                      </a:rPr>
                      <m:t>≈</m:t>
                    </m:r>
                  </m:oMath>
                </a14:m>
                <a:r>
                  <a:rPr lang="en-US" altLang="zh-CN" sz="1600" kern="0" dirty="0"/>
                  <a:t> </a:t>
                </a:r>
                <a:r>
                  <a:rPr lang="en-US" sz="1600" kern="0" dirty="0"/>
                  <a:t> BEB, with Aloha </a:t>
                </a:r>
                <a14:m>
                  <m:oMath xmlns:m="http://schemas.openxmlformats.org/officeDocument/2006/math">
                    <m:r>
                      <a:rPr lang="en-US" sz="1600" i="1" kern="0" smtClean="0">
                        <a:latin typeface="Cambria Math" panose="02040503050406030204" pitchFamily="18" charset="0"/>
                        <a:ea typeface="Cambria Math" panose="02040503050406030204" pitchFamily="18" charset="0"/>
                      </a:rPr>
                      <m:t>≈</m:t>
                    </m:r>
                  </m:oMath>
                </a14:m>
                <a:r>
                  <a:rPr lang="en-US" sz="1600" kern="0" dirty="0"/>
                  <a:t> without Aloha at light traffic load and medium traffic load scenarios, </a:t>
                </a:r>
                <a:r>
                  <a:rPr lang="en-US" altLang="zh-CN" sz="1600" kern="0" dirty="0"/>
                  <a:t>with Aloha is lower than without Aloha at high traffic load scenario</a:t>
                </a:r>
                <a:endParaRPr lang="en-US" sz="1600" kern="0" dirty="0"/>
              </a:p>
            </p:txBody>
          </p:sp>
        </mc:Choice>
        <mc:Fallback xmlns="">
          <p:sp>
            <p:nvSpPr>
              <p:cNvPr id="20" name="Content Placeholder 2">
                <a:extLst>
                  <a:ext uri="{FF2B5EF4-FFF2-40B4-BE49-F238E27FC236}">
                    <a16:creationId xmlns:a16="http://schemas.microsoft.com/office/drawing/2014/main" xmlns:a14="http://schemas.microsoft.com/office/drawing/2010/main" xmlns="" id="{0DBEBF0B-4D18-6290-5AB8-3273DB2439B3}"/>
                  </a:ext>
                </a:extLst>
              </p:cNvPr>
              <p:cNvSpPr txBox="1">
                <a:spLocks noRot="1" noChangeAspect="1" noMove="1" noResize="1" noEditPoints="1" noAdjustHandles="1" noChangeArrowheads="1" noChangeShapeType="1" noTextEdit="1"/>
              </p:cNvSpPr>
              <p:nvPr/>
            </p:nvSpPr>
            <p:spPr bwMode="auto">
              <a:xfrm>
                <a:off x="277778" y="4725143"/>
                <a:ext cx="8614702" cy="604191"/>
              </a:xfrm>
              <a:prstGeom prst="rect">
                <a:avLst/>
              </a:prstGeom>
              <a:blipFill rotWithShape="0">
                <a:blip r:embed="rId2"/>
                <a:stretch>
                  <a:fillRect l="-283" t="-3030" b="-90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aphicFrame>
        <p:nvGraphicFramePr>
          <p:cNvPr id="25" name="图表 24"/>
          <p:cNvGraphicFramePr>
            <a:graphicFrameLocks/>
          </p:cNvGraphicFramePr>
          <p:nvPr>
            <p:extLst>
              <p:ext uri="{D42A27DB-BD31-4B8C-83A1-F6EECF244321}">
                <p14:modId xmlns:p14="http://schemas.microsoft.com/office/powerpoint/2010/main" val="1658006432"/>
              </p:ext>
            </p:extLst>
          </p:nvPr>
        </p:nvGraphicFramePr>
        <p:xfrm>
          <a:off x="322918" y="1769689"/>
          <a:ext cx="2794322" cy="2595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图表 27"/>
          <p:cNvGraphicFramePr>
            <a:graphicFrameLocks/>
          </p:cNvGraphicFramePr>
          <p:nvPr>
            <p:extLst>
              <p:ext uri="{D42A27DB-BD31-4B8C-83A1-F6EECF244321}">
                <p14:modId xmlns:p14="http://schemas.microsoft.com/office/powerpoint/2010/main" val="2609959439"/>
              </p:ext>
            </p:extLst>
          </p:nvPr>
        </p:nvGraphicFramePr>
        <p:xfrm>
          <a:off x="3394240" y="1769689"/>
          <a:ext cx="2556045" cy="25954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图表 29"/>
          <p:cNvGraphicFramePr>
            <a:graphicFrameLocks/>
          </p:cNvGraphicFramePr>
          <p:nvPr>
            <p:extLst>
              <p:ext uri="{D42A27DB-BD31-4B8C-83A1-F6EECF244321}">
                <p14:modId xmlns:p14="http://schemas.microsoft.com/office/powerpoint/2010/main" val="982202165"/>
              </p:ext>
            </p:extLst>
          </p:nvPr>
        </p:nvGraphicFramePr>
        <p:xfrm>
          <a:off x="6300193" y="1769689"/>
          <a:ext cx="2592288" cy="25954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91768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Summary of Evaluation</a:t>
            </a:r>
            <a:endParaRPr lang="zh-CN" altLang="en-US" dirty="0"/>
          </a:p>
        </p:txBody>
      </p:sp>
      <p:sp>
        <p:nvSpPr>
          <p:cNvPr id="3" name="内容占位符 2"/>
          <p:cNvSpPr>
            <a:spLocks noGrp="1"/>
          </p:cNvSpPr>
          <p:nvPr>
            <p:ph idx="1"/>
          </p:nvPr>
        </p:nvSpPr>
        <p:spPr>
          <a:xfrm>
            <a:off x="685800" y="1844824"/>
            <a:ext cx="7848600" cy="3569567"/>
          </a:xfrm>
        </p:spPr>
        <p:txBody>
          <a:bodyPr/>
          <a:lstStyle/>
          <a:p>
            <a:pPr>
              <a:buFont typeface="Arial" panose="020B0604020202020204" pitchFamily="34" charset="0"/>
              <a:buChar char="•"/>
            </a:pPr>
            <a:r>
              <a:rPr lang="en-US" altLang="zh-CN" sz="2400" dirty="0"/>
              <a:t>Linear </a:t>
            </a:r>
            <a:r>
              <a:rPr lang="en-US" altLang="zh-CN" sz="2400" dirty="0" err="1"/>
              <a:t>backoff</a:t>
            </a:r>
            <a:r>
              <a:rPr lang="en-US" altLang="zh-CN" sz="2400" dirty="0"/>
              <a:t> </a:t>
            </a:r>
            <a:r>
              <a:rPr lang="en-US" altLang="zh-CN" sz="2400" dirty="0" smtClean="0"/>
              <a:t>is able to </a:t>
            </a:r>
            <a:r>
              <a:rPr lang="en-US" altLang="zh-CN" sz="2400" dirty="0"/>
              <a:t>reduce mean latency and </a:t>
            </a:r>
            <a:r>
              <a:rPr lang="en-US" altLang="zh-CN" sz="2400" dirty="0" smtClean="0"/>
              <a:t>jitter </a:t>
            </a:r>
            <a:r>
              <a:rPr lang="en-US" altLang="zh-CN" sz="2400" dirty="0"/>
              <a:t>compared with binary </a:t>
            </a:r>
            <a:r>
              <a:rPr lang="en-IE" altLang="zh-CN" sz="2400" dirty="0">
                <a:solidFill>
                  <a:schemeClr val="tx1"/>
                </a:solidFill>
              </a:rPr>
              <a:t>exponential</a:t>
            </a:r>
            <a:r>
              <a:rPr lang="en-US" altLang="zh-CN" sz="2400" dirty="0"/>
              <a:t> </a:t>
            </a:r>
            <a:r>
              <a:rPr lang="en-US" altLang="zh-CN" sz="2400" dirty="0" err="1" smtClean="0"/>
              <a:t>backoff</a:t>
            </a:r>
            <a:r>
              <a:rPr lang="en-US" altLang="zh-CN" sz="2400" dirty="0" smtClean="0"/>
              <a:t>, which is aligned to the simulation results in [2].</a:t>
            </a:r>
            <a:endParaRPr lang="en-US" altLang="zh-CN" sz="2400" dirty="0"/>
          </a:p>
          <a:p>
            <a:pPr>
              <a:buFont typeface="Arial" panose="020B0604020202020204" pitchFamily="34" charset="0"/>
              <a:buChar char="•"/>
            </a:pPr>
            <a:r>
              <a:rPr lang="en-US" altLang="zh-CN" sz="2400" dirty="0"/>
              <a:t>W</a:t>
            </a:r>
            <a:r>
              <a:rPr lang="en-US" altLang="zh-CN" sz="2400" dirty="0" smtClean="0"/>
              <a:t>hen </a:t>
            </a:r>
            <a:r>
              <a:rPr lang="en-US" altLang="zh-CN" sz="2400" dirty="0"/>
              <a:t>the network traffic load is high, using Aloha </a:t>
            </a:r>
            <a:r>
              <a:rPr lang="en-US" altLang="zh-CN" sz="2400" dirty="0" smtClean="0"/>
              <a:t>might reduce </a:t>
            </a:r>
            <a:r>
              <a:rPr lang="en-US" altLang="zh-CN" sz="2400" dirty="0"/>
              <a:t>throughput </a:t>
            </a:r>
            <a:r>
              <a:rPr lang="en-US" altLang="zh-CN" sz="2400" dirty="0" smtClean="0"/>
              <a:t>in non-cooperated homogeneous cases because </a:t>
            </a:r>
            <a:r>
              <a:rPr lang="en-US" altLang="zh-CN" sz="2400" dirty="0"/>
              <a:t>the number of collisions </a:t>
            </a:r>
            <a:r>
              <a:rPr lang="en-US" altLang="zh-CN" sz="2400" dirty="0" smtClean="0"/>
              <a:t>increases</a:t>
            </a:r>
          </a:p>
          <a:p>
            <a:pPr>
              <a:buFont typeface="Arial" panose="020B0604020202020204" pitchFamily="34" charset="0"/>
              <a:buChar char="•"/>
            </a:pPr>
            <a:r>
              <a:rPr lang="en-US" altLang="zh-CN" sz="2400" dirty="0" smtClean="0"/>
              <a:t>In practice,  how to use Aloha option may need to further evaluation.</a:t>
            </a:r>
            <a:endParaRPr lang="en-US" altLang="zh-CN" sz="2400" dirty="0"/>
          </a:p>
          <a:p>
            <a:endParaRPr lang="zh-CN" altLang="en-US" sz="2400" dirty="0"/>
          </a:p>
        </p:txBody>
      </p:sp>
      <p:sp>
        <p:nvSpPr>
          <p:cNvPr id="4" name="灯片编号占位符 3"/>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1764141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SSBD Enhancement (1)</a:t>
            </a:r>
            <a:endParaRPr lang="zh-CN" altLang="en-US" dirty="0"/>
          </a:p>
        </p:txBody>
      </p:sp>
      <p:sp>
        <p:nvSpPr>
          <p:cNvPr id="3" name="内容占位符 2"/>
          <p:cNvSpPr>
            <a:spLocks noGrp="1"/>
          </p:cNvSpPr>
          <p:nvPr>
            <p:ph idx="1"/>
          </p:nvPr>
        </p:nvSpPr>
        <p:spPr/>
        <p:txBody>
          <a:bodyPr/>
          <a:lstStyle/>
          <a:p>
            <a:pPr>
              <a:buFont typeface="Arial" panose="020B0604020202020204" pitchFamily="34" charset="0"/>
              <a:buChar char="•"/>
            </a:pPr>
            <a:r>
              <a:rPr lang="en-US" altLang="zh-CN" sz="1800" dirty="0" smtClean="0"/>
              <a:t>SSBD </a:t>
            </a:r>
            <a:r>
              <a:rPr lang="en-US" altLang="zh-CN" sz="1800" dirty="0"/>
              <a:t>cannot work well in hidden terminal cases. The reason is that random </a:t>
            </a:r>
            <a:r>
              <a:rPr lang="en-US" altLang="zh-CN" sz="1800" dirty="0" err="1"/>
              <a:t>backoff</a:t>
            </a:r>
            <a:r>
              <a:rPr lang="en-US" altLang="zh-CN" sz="1800" dirty="0"/>
              <a:t> (</a:t>
            </a:r>
            <a:r>
              <a:rPr lang="en-US" altLang="en-US" sz="1800" b="1" dirty="0">
                <a:latin typeface="Times New Roman" panose="02020603050405020304" pitchFamily="18" charset="0"/>
              </a:rPr>
              <a:t>Deferral</a:t>
            </a:r>
            <a:r>
              <a:rPr lang="en-US" altLang="zh-CN" sz="1800" dirty="0"/>
              <a:t>) </a:t>
            </a:r>
            <a:r>
              <a:rPr lang="en-US" altLang="zh-CN" sz="1800" dirty="0" smtClean="0"/>
              <a:t>is only </a:t>
            </a:r>
            <a:r>
              <a:rPr lang="en-US" altLang="zh-CN" sz="1800" dirty="0"/>
              <a:t>associated with CCA. If CCA is not aware of spectrum usage, it can result in a large number of collisions and very low throughput</a:t>
            </a:r>
            <a:endParaRPr lang="zh-CN" altLang="en-US" sz="1800" dirty="0"/>
          </a:p>
        </p:txBody>
      </p:sp>
      <p:sp>
        <p:nvSpPr>
          <p:cNvPr id="4" name="灯片编号占位符 3"/>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grpSp>
        <p:nvGrpSpPr>
          <p:cNvPr id="5" name="组合 4"/>
          <p:cNvGrpSpPr/>
          <p:nvPr/>
        </p:nvGrpSpPr>
        <p:grpSpPr>
          <a:xfrm>
            <a:off x="2363478" y="3089386"/>
            <a:ext cx="3360650" cy="2193505"/>
            <a:chOff x="4445192" y="3338145"/>
            <a:chExt cx="3360650" cy="2193505"/>
          </a:xfrm>
        </p:grpSpPr>
        <p:pic>
          <p:nvPicPr>
            <p:cNvPr id="6" name="图片 5"/>
            <p:cNvPicPr>
              <a:picLocks noChangeAspect="1"/>
            </p:cNvPicPr>
            <p:nvPr/>
          </p:nvPicPr>
          <p:blipFill>
            <a:blip r:embed="rId2"/>
            <a:stretch>
              <a:fillRect/>
            </a:stretch>
          </p:blipFill>
          <p:spPr>
            <a:xfrm>
              <a:off x="4445192" y="3338145"/>
              <a:ext cx="3360650" cy="2193505"/>
            </a:xfrm>
            <a:prstGeom prst="rect">
              <a:avLst/>
            </a:prstGeom>
          </p:spPr>
        </p:pic>
        <p:sp>
          <p:nvSpPr>
            <p:cNvPr id="7" name="文本框 6"/>
            <p:cNvSpPr txBox="1"/>
            <p:nvPr/>
          </p:nvSpPr>
          <p:spPr>
            <a:xfrm>
              <a:off x="5287828" y="4281008"/>
              <a:ext cx="747320" cy="307777"/>
            </a:xfrm>
            <a:prstGeom prst="rect">
              <a:avLst/>
            </a:prstGeom>
            <a:noFill/>
          </p:spPr>
          <p:txBody>
            <a:bodyPr wrap="none" rtlCol="0">
              <a:spAutoFit/>
            </a:bodyPr>
            <a:lstStyle/>
            <a:p>
              <a:r>
                <a:rPr lang="en-US" altLang="zh-CN" sz="1400" dirty="0">
                  <a:solidFill>
                    <a:schemeClr val="tx1"/>
                  </a:solidFill>
                </a:rPr>
                <a:t>Link #1</a:t>
              </a:r>
              <a:endParaRPr lang="zh-CN" altLang="en-US" sz="1400" dirty="0">
                <a:solidFill>
                  <a:schemeClr val="tx1"/>
                </a:solidFill>
              </a:endParaRPr>
            </a:p>
          </p:txBody>
        </p:sp>
        <p:sp>
          <p:nvSpPr>
            <p:cNvPr id="8" name="文本框 7"/>
            <p:cNvSpPr txBox="1"/>
            <p:nvPr/>
          </p:nvSpPr>
          <p:spPr>
            <a:xfrm>
              <a:off x="6173175" y="4625614"/>
              <a:ext cx="747320" cy="307777"/>
            </a:xfrm>
            <a:prstGeom prst="rect">
              <a:avLst/>
            </a:prstGeom>
            <a:noFill/>
          </p:spPr>
          <p:txBody>
            <a:bodyPr wrap="none" rtlCol="0">
              <a:spAutoFit/>
            </a:bodyPr>
            <a:lstStyle/>
            <a:p>
              <a:r>
                <a:rPr lang="en-US" altLang="zh-CN" sz="1400" dirty="0">
                  <a:solidFill>
                    <a:schemeClr val="tx1"/>
                  </a:solidFill>
                </a:rPr>
                <a:t>Link #2</a:t>
              </a:r>
              <a:endParaRPr lang="zh-CN" altLang="en-US" sz="1400" dirty="0">
                <a:solidFill>
                  <a:schemeClr val="tx1"/>
                </a:solidFill>
              </a:endParaRPr>
            </a:p>
          </p:txBody>
        </p:sp>
      </p:gr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507" y="2665606"/>
            <a:ext cx="3041061" cy="3041061"/>
          </a:xfrm>
          <a:prstGeom prst="rect">
            <a:avLst/>
          </a:prstGeom>
        </p:spPr>
      </p:pic>
      <p:pic>
        <p:nvPicPr>
          <p:cNvPr id="10" name="Picture 2">
            <a:extLst>
              <a:ext uri="{FF2B5EF4-FFF2-40B4-BE49-F238E27FC236}">
                <a16:creationId xmlns="" xmlns:a16="http://schemas.microsoft.com/office/drawing/2014/main" id="{98F63CBC-F2F5-0DB6-E93D-AA8B6C0F9C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62" y="2730146"/>
            <a:ext cx="1759365" cy="355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bwMode="auto">
          <a:xfrm>
            <a:off x="467544" y="3789040"/>
            <a:ext cx="1152128" cy="1224136"/>
          </a:xfrm>
          <a:prstGeom prst="rect">
            <a:avLst/>
          </a:prstGeom>
          <a:noFill/>
          <a:ln w="19050" cap="flat" cmpd="sng" algn="ctr">
            <a:solidFill>
              <a:srgbClr val="C0000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zh-CN"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15864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图片 1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7439" y="2908698"/>
            <a:ext cx="3488928" cy="3488928"/>
          </a:xfrm>
          <a:prstGeom prst="rect">
            <a:avLst/>
          </a:prstGeom>
        </p:spPr>
      </p:pic>
      <p:sp>
        <p:nvSpPr>
          <p:cNvPr id="2" name="标题 1"/>
          <p:cNvSpPr>
            <a:spLocks noGrp="1"/>
          </p:cNvSpPr>
          <p:nvPr>
            <p:ph type="title"/>
          </p:nvPr>
        </p:nvSpPr>
        <p:spPr/>
        <p:txBody>
          <a:bodyPr/>
          <a:lstStyle/>
          <a:p>
            <a:r>
              <a:rPr lang="en-US" altLang="zh-CN" dirty="0"/>
              <a:t>SSBD </a:t>
            </a:r>
            <a:r>
              <a:rPr lang="en-US" altLang="zh-CN" dirty="0" smtClean="0"/>
              <a:t>Enhancement (</a:t>
            </a:r>
            <a:r>
              <a:rPr lang="en-US" altLang="zh-CN" dirty="0"/>
              <a:t>2) </a:t>
            </a:r>
            <a:endParaRPr lang="zh-CN" altLang="en-US" dirty="0"/>
          </a:p>
        </p:txBody>
      </p:sp>
      <p:sp>
        <p:nvSpPr>
          <p:cNvPr id="3" name="内容占位符 2"/>
          <p:cNvSpPr>
            <a:spLocks noGrp="1"/>
          </p:cNvSpPr>
          <p:nvPr>
            <p:ph idx="1"/>
          </p:nvPr>
        </p:nvSpPr>
        <p:spPr>
          <a:xfrm>
            <a:off x="4211638" y="1556792"/>
            <a:ext cx="4320530" cy="4683671"/>
          </a:xfrm>
        </p:spPr>
        <p:txBody>
          <a:bodyPr/>
          <a:lstStyle/>
          <a:p>
            <a:pPr>
              <a:buFont typeface="Arial" panose="020B0604020202020204" pitchFamily="34" charset="0"/>
              <a:buChar char="•"/>
            </a:pPr>
            <a:r>
              <a:rPr lang="en-US" altLang="zh-CN" sz="1800" dirty="0"/>
              <a:t>SSBD can be enhanced by introducing a conflict resolution </a:t>
            </a:r>
            <a:r>
              <a:rPr lang="en-US" altLang="zh-CN" sz="1800" dirty="0" smtClean="0"/>
              <a:t>mechanism, </a:t>
            </a:r>
            <a:r>
              <a:rPr lang="en-US" altLang="zh-CN" sz="1800" dirty="0"/>
              <a:t>which expands the </a:t>
            </a:r>
            <a:r>
              <a:rPr lang="en-US" altLang="zh-CN" sz="1800" dirty="0" err="1"/>
              <a:t>backoff</a:t>
            </a:r>
            <a:r>
              <a:rPr lang="en-US" altLang="zh-CN" sz="1800" dirty="0"/>
              <a:t> window after a packet fails to be transmitted (no ACK is received).</a:t>
            </a:r>
            <a:endParaRPr lang="zh-CN" altLang="en-US" sz="1800" dirty="0"/>
          </a:p>
        </p:txBody>
      </p:sp>
      <p:sp>
        <p:nvSpPr>
          <p:cNvPr id="4" name="灯片编号占位符 3"/>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pic>
        <p:nvPicPr>
          <p:cNvPr id="154" name="图片 153"/>
          <p:cNvPicPr>
            <a:picLocks noChangeAspect="1"/>
          </p:cNvPicPr>
          <p:nvPr/>
        </p:nvPicPr>
        <p:blipFill>
          <a:blip r:embed="rId3"/>
          <a:stretch>
            <a:fillRect/>
          </a:stretch>
        </p:blipFill>
        <p:spPr>
          <a:xfrm>
            <a:off x="827584" y="1484784"/>
            <a:ext cx="3211928" cy="4442322"/>
          </a:xfrm>
          <a:prstGeom prst="rect">
            <a:avLst/>
          </a:prstGeom>
        </p:spPr>
      </p:pic>
      <p:sp>
        <p:nvSpPr>
          <p:cNvPr id="5" name="文本框 4"/>
          <p:cNvSpPr txBox="1"/>
          <p:nvPr/>
        </p:nvSpPr>
        <p:spPr>
          <a:xfrm>
            <a:off x="1947677" y="6025544"/>
            <a:ext cx="971741" cy="400110"/>
          </a:xfrm>
          <a:prstGeom prst="rect">
            <a:avLst/>
          </a:prstGeom>
          <a:noFill/>
        </p:spPr>
        <p:txBody>
          <a:bodyPr wrap="none" rtlCol="0">
            <a:spAutoFit/>
          </a:bodyPr>
          <a:lstStyle/>
          <a:p>
            <a:r>
              <a:rPr lang="en-US" altLang="zh-CN" sz="2000" b="1" dirty="0" smtClean="0">
                <a:solidFill>
                  <a:schemeClr val="tx1"/>
                </a:solidFill>
              </a:rPr>
              <a:t>SSBD+</a:t>
            </a:r>
            <a:endParaRPr lang="zh-CN" altLang="en-US" sz="2000" b="1" dirty="0">
              <a:solidFill>
                <a:schemeClr val="tx1"/>
              </a:solidFill>
            </a:endParaRPr>
          </a:p>
        </p:txBody>
      </p:sp>
    </p:spTree>
    <p:extLst>
      <p:ext uri="{BB962C8B-B14F-4D97-AF65-F5344CB8AC3E}">
        <p14:creationId xmlns:p14="http://schemas.microsoft.com/office/powerpoint/2010/main" val="745264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34426</TotalTime>
  <Words>753</Words>
  <Application>Microsoft Office PowerPoint</Application>
  <PresentationFormat>全屏显示(4:3)</PresentationFormat>
  <Paragraphs>123</Paragraphs>
  <Slides>11</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Arial Unicode MS</vt:lpstr>
      <vt:lpstr>MS PGothic</vt:lpstr>
      <vt:lpstr>MS PGothic</vt:lpstr>
      <vt:lpstr>Arial</vt:lpstr>
      <vt:lpstr>Calibri</vt:lpstr>
      <vt:lpstr>Cambria Math</vt:lpstr>
      <vt:lpstr>Times New Roman</vt:lpstr>
      <vt:lpstr>Wingdings</vt:lpstr>
      <vt:lpstr>Office Theme</vt:lpstr>
      <vt:lpstr>PowerPoint 演示文稿</vt:lpstr>
      <vt:lpstr>PowerPoint 演示文稿</vt:lpstr>
      <vt:lpstr>SSBD Algorithm Review and Evaluation</vt:lpstr>
      <vt:lpstr>Mean Latency</vt:lpstr>
      <vt:lpstr>Jitter</vt:lpstr>
      <vt:lpstr>Mean Throughput</vt:lpstr>
      <vt:lpstr>Summary of Evaluation</vt:lpstr>
      <vt:lpstr>SSBD Enhancement (1)</vt:lpstr>
      <vt:lpstr>SSBD Enhancement (2) </vt:lpstr>
      <vt:lpstr>Summary</vt:lpstr>
      <vt:lpstr>Reference </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Liupeng (Jeremy)</cp:lastModifiedBy>
  <cp:revision>540</cp:revision>
  <cp:lastPrinted>2000-03-07T00:55:37Z</cp:lastPrinted>
  <dcterms:created xsi:type="dcterms:W3CDTF">2016-01-17T22:48:36Z</dcterms:created>
  <dcterms:modified xsi:type="dcterms:W3CDTF">2022-11-14T04:37:10Z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(3)rQwJcisqUE73X0hzPA1BeNG3PHP5n9GIMQoODSaDL/i/CCJkMhvJYnZtQ5m9AIYYqD/sQ1+S
hPcEIMxWtL2AOD9vWHfmZGRDGtsq2Dv4ka+klTn2m9mT++4hiiYREoOKI/p6Vll9/klZhUd9
khkE6k1g8jlCbLi/6/oF3CJsORj5uqxbMwnjc/RXodbMEAjY8U4+K16OkNM+4+0didFwmNJH
wTCCb/WxuiGJ0wSQnA</vt:lpwstr>
  </property>
  <property fmtid="{D5CDD505-2E9C-101B-9397-08002B2CF9AE}" pid="3" name="_2015_ms_pID_7253431">
    <vt:lpwstr>XXLPL43t8NInnG3elE+kg5/T+sNccNa0PMerRwAfzk/fxcvC+DUEZo
qcMrz5CnLd7d9MEIgvMIs2Mu6pu6HwDGfMGTC9yrLxv5UkPG4czKoZCr+ytv2itptp+hiE7K
1NbpCDvpsVKtxqtFNF7yXZE7yNkSomljqep15pxP+6NBeT5YSuXdALWQnCiP+QLgUUPd7W4F
5iJW4vEG3HSmRlvQQvBmLfOd7N7tXNRYYjo+</vt:lpwstr>
  </property>
  <property fmtid="{D5CDD505-2E9C-101B-9397-08002B2CF9AE}" pid="4" name="_2015_ms_pID_7253432">
    <vt:lpwstr>ww==</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1668393023</vt:lpwstr>
  </property>
</Properties>
</file>