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sldIdLst>
    <p:sldId id="363" r:id="rId2"/>
    <p:sldId id="2413" r:id="rId3"/>
    <p:sldId id="2401" r:id="rId4"/>
    <p:sldId id="2366" r:id="rId5"/>
    <p:sldId id="339" r:id="rId6"/>
    <p:sldId id="2414" r:id="rId7"/>
    <p:sldId id="2385" r:id="rId8"/>
    <p:sldId id="2368" r:id="rId9"/>
    <p:sldId id="365" r:id="rId10"/>
    <p:sldId id="304" r:id="rId11"/>
    <p:sldId id="317" r:id="rId12"/>
    <p:sldId id="2408" r:id="rId13"/>
    <p:sldId id="2392" r:id="rId14"/>
    <p:sldId id="2417" r:id="rId15"/>
    <p:sldId id="361" r:id="rId16"/>
    <p:sldId id="2415" r:id="rId17"/>
    <p:sldId id="2416" r:id="rId18"/>
    <p:sldId id="2395" r:id="rId19"/>
    <p:sldId id="2399" r:id="rId20"/>
    <p:sldId id="312" r:id="rId21"/>
    <p:sldId id="2375" r:id="rId22"/>
    <p:sldId id="2377" r:id="rId23"/>
    <p:sldId id="2427" r:id="rId24"/>
    <p:sldId id="326" r:id="rId25"/>
    <p:sldId id="2389"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802.15-22-0605-01-04ab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eeesa.webex.com/ieeesa/j.php?MTID=m5dff7eac804a555afce33031902f8b9e" TargetMode="External"/><Relationship Id="rId7" Type="http://schemas.openxmlformats.org/officeDocument/2006/relationships/hyperlink" Target="https://ieeesa.webex.com/ieeesa/j.php?MTID=m80ccf8df7986bb01a69f3db4b8243fef" TargetMode="External"/><Relationship Id="rId2" Type="http://schemas.openxmlformats.org/officeDocument/2006/relationships/hyperlink" Target="https://mentor.ieee.org/802.15/dcn/22/15-22-0541-04-04ab-tg4ab-agenda-november-2022.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b884a0f3d7d2d4ef463797a991898c12" TargetMode="External"/><Relationship Id="rId5" Type="http://schemas.openxmlformats.org/officeDocument/2006/relationships/hyperlink" Target="https://ieeesa.webex.com/ieeesa/j.php?MTID=m8257e200f37151060c55093c984a64ca" TargetMode="External"/><Relationship Id="rId4" Type="http://schemas.openxmlformats.org/officeDocument/2006/relationships/hyperlink" Target="https://ieeesa.webex.com/ieeesa/j.php?MTID=m95604532074fae572029cf2fd8c9f2e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2/15-22-0586-00-04ab-tg4ab-conf-call-mins-sep-to-nov-2022.docx" TargetMode="External"/><Relationship Id="rId2" Type="http://schemas.openxmlformats.org/officeDocument/2006/relationships/hyperlink" Target="https://mentor.ieee.org/802.15/dcn/22/15-22-0533-00-04ab-tg4ab-sep-interim-mins.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mentor.ieee.org/802.15/dcn/22/15-22-0486-00-04ab-ssbd-channel-access-tfd-text.docx" TargetMode="External"/><Relationship Id="rId3" Type="http://schemas.openxmlformats.org/officeDocument/2006/relationships/hyperlink" Target="https://mentor.ieee.org/802.15/dcn/22/15-22-0291-01-04ab-proposal-of-sensing-framework.docx" TargetMode="External"/><Relationship Id="rId7" Type="http://schemas.openxmlformats.org/officeDocument/2006/relationships/hyperlink" Target="https://mentor.ieee.org/802.15/dcn/22/15-22-0538-02-04ab-proposal-of-sensing-framework.docx" TargetMode="External"/><Relationship Id="rId2" Type="http://schemas.openxmlformats.org/officeDocument/2006/relationships/hyperlink" Target="https://mentor.ieee.org/802.15/dcn/22/15-22-0262-01-04ab-nba-uwb-technical-framework-proposal.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514-00-04ab-non-coherent-phy-layer-proposal-for-15-4ab-tfd.docx" TargetMode="External"/><Relationship Id="rId5" Type="http://schemas.openxmlformats.org/officeDocument/2006/relationships/hyperlink" Target="https://mentor.ieee.org/802.15/dcn/22/15-22-0490-01-04ab-dl-tdoa-based-location-service-technical-specification.docx" TargetMode="External"/><Relationship Id="rId4" Type="http://schemas.openxmlformats.org/officeDocument/2006/relationships/hyperlink" Target="https://mentor.ieee.org/802.15/dcn/22/15-22-0341-02-04ab-nba-uwb-technical-framework-proposal-2022-july.doc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eb.cvent.com/event/840c257d-5d52-4eff-94b4-39d2aafda56b/summ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November 2022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12 September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10</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755576"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
        <p:nvSpPr>
          <p:cNvPr id="8" name="TextBox 7">
            <a:extLst>
              <a:ext uri="{FF2B5EF4-FFF2-40B4-BE49-F238E27FC236}">
                <a16:creationId xmlns:a16="http://schemas.microsoft.com/office/drawing/2014/main" id="{80E0065C-7F39-77F7-A925-6981F38F87F2}"/>
              </a:ext>
            </a:extLst>
          </p:cNvPr>
          <p:cNvSpPr txBox="1"/>
          <p:nvPr/>
        </p:nvSpPr>
        <p:spPr>
          <a:xfrm>
            <a:off x="611560" y="1075252"/>
            <a:ext cx="7639220" cy="923330"/>
          </a:xfrm>
          <a:prstGeom prst="rect">
            <a:avLst/>
          </a:prstGeom>
          <a:noFill/>
        </p:spPr>
        <p:txBody>
          <a:bodyPr wrap="square">
            <a:spAutoFit/>
          </a:bodyPr>
          <a:lstStyle/>
          <a:p>
            <a:pPr algn="ctr"/>
            <a:r>
              <a:rPr lang="en-US" sz="1800" dirty="0">
                <a:solidFill>
                  <a:schemeClr val="accent6">
                    <a:lumMod val="50000"/>
                  </a:schemeClr>
                </a:solidFill>
                <a:latin typeface="+mj-lt"/>
                <a:hlinkClick r:id="rId2">
                  <a:extLst>
                    <a:ext uri="{A12FA001-AC4F-418D-AE19-62706E023703}">
                      <ahyp:hlinkClr xmlns:ahyp="http://schemas.microsoft.com/office/drawing/2018/hyperlinkcolor" val="tx"/>
                    </a:ext>
                  </a:extLst>
                </a:hlinkClick>
              </a:rPr>
              <a:t>https://mentor.ieee.org/802.15/dcn/22/15-22-0541-04-04ab-tg4ab-agenda-november-2022.xlsx</a:t>
            </a:r>
            <a:endParaRPr lang="en-US" sz="1800" dirty="0">
              <a:solidFill>
                <a:schemeClr val="accent6">
                  <a:lumMod val="50000"/>
                </a:schemeClr>
              </a:solidFill>
              <a:latin typeface="+mj-lt"/>
            </a:endParaRPr>
          </a:p>
          <a:p>
            <a:pPr algn="ctr"/>
            <a:endParaRPr lang="en-US" sz="1800" dirty="0">
              <a:solidFill>
                <a:schemeClr val="accent6">
                  <a:lumMod val="50000"/>
                </a:schemeClr>
              </a:solidFill>
              <a:latin typeface="+mj-lt"/>
            </a:endParaRPr>
          </a:p>
        </p:txBody>
      </p:sp>
      <p:graphicFrame>
        <p:nvGraphicFramePr>
          <p:cNvPr id="9" name="Table 8">
            <a:extLst>
              <a:ext uri="{FF2B5EF4-FFF2-40B4-BE49-F238E27FC236}">
                <a16:creationId xmlns:a16="http://schemas.microsoft.com/office/drawing/2014/main" id="{EF0B92D6-9F11-C177-047D-C3F2E234BDFE}"/>
              </a:ext>
            </a:extLst>
          </p:cNvPr>
          <p:cNvGraphicFramePr>
            <a:graphicFrameLocks noGrp="1"/>
          </p:cNvGraphicFramePr>
          <p:nvPr>
            <p:extLst>
              <p:ext uri="{D42A27DB-BD31-4B8C-83A1-F6EECF244321}">
                <p14:modId xmlns:p14="http://schemas.microsoft.com/office/powerpoint/2010/main" val="3040910738"/>
              </p:ext>
            </p:extLst>
          </p:nvPr>
        </p:nvGraphicFramePr>
        <p:xfrm>
          <a:off x="1037246" y="1700808"/>
          <a:ext cx="7423186" cy="4871505"/>
        </p:xfrm>
        <a:graphic>
          <a:graphicData uri="http://schemas.openxmlformats.org/drawingml/2006/table">
            <a:tbl>
              <a:tblPr/>
              <a:tblGrid>
                <a:gridCol w="642604">
                  <a:extLst>
                    <a:ext uri="{9D8B030D-6E8A-4147-A177-3AD203B41FA5}">
                      <a16:colId xmlns:a16="http://schemas.microsoft.com/office/drawing/2014/main" val="851210682"/>
                    </a:ext>
                  </a:extLst>
                </a:gridCol>
                <a:gridCol w="376699">
                  <a:extLst>
                    <a:ext uri="{9D8B030D-6E8A-4147-A177-3AD203B41FA5}">
                      <a16:colId xmlns:a16="http://schemas.microsoft.com/office/drawing/2014/main" val="1223993863"/>
                    </a:ext>
                  </a:extLst>
                </a:gridCol>
                <a:gridCol w="376699">
                  <a:extLst>
                    <a:ext uri="{9D8B030D-6E8A-4147-A177-3AD203B41FA5}">
                      <a16:colId xmlns:a16="http://schemas.microsoft.com/office/drawing/2014/main" val="1042385012"/>
                    </a:ext>
                  </a:extLst>
                </a:gridCol>
                <a:gridCol w="376699">
                  <a:extLst>
                    <a:ext uri="{9D8B030D-6E8A-4147-A177-3AD203B41FA5}">
                      <a16:colId xmlns:a16="http://schemas.microsoft.com/office/drawing/2014/main" val="646835492"/>
                    </a:ext>
                  </a:extLst>
                </a:gridCol>
                <a:gridCol w="376699">
                  <a:extLst>
                    <a:ext uri="{9D8B030D-6E8A-4147-A177-3AD203B41FA5}">
                      <a16:colId xmlns:a16="http://schemas.microsoft.com/office/drawing/2014/main" val="311924098"/>
                    </a:ext>
                  </a:extLst>
                </a:gridCol>
                <a:gridCol w="376699">
                  <a:extLst>
                    <a:ext uri="{9D8B030D-6E8A-4147-A177-3AD203B41FA5}">
                      <a16:colId xmlns:a16="http://schemas.microsoft.com/office/drawing/2014/main" val="685503711"/>
                    </a:ext>
                  </a:extLst>
                </a:gridCol>
                <a:gridCol w="376699">
                  <a:extLst>
                    <a:ext uri="{9D8B030D-6E8A-4147-A177-3AD203B41FA5}">
                      <a16:colId xmlns:a16="http://schemas.microsoft.com/office/drawing/2014/main" val="3198627968"/>
                    </a:ext>
                  </a:extLst>
                </a:gridCol>
                <a:gridCol w="376699">
                  <a:extLst>
                    <a:ext uri="{9D8B030D-6E8A-4147-A177-3AD203B41FA5}">
                      <a16:colId xmlns:a16="http://schemas.microsoft.com/office/drawing/2014/main" val="3492088907"/>
                    </a:ext>
                  </a:extLst>
                </a:gridCol>
                <a:gridCol w="376699">
                  <a:extLst>
                    <a:ext uri="{9D8B030D-6E8A-4147-A177-3AD203B41FA5}">
                      <a16:colId xmlns:a16="http://schemas.microsoft.com/office/drawing/2014/main" val="3859186190"/>
                    </a:ext>
                  </a:extLst>
                </a:gridCol>
                <a:gridCol w="376699">
                  <a:extLst>
                    <a:ext uri="{9D8B030D-6E8A-4147-A177-3AD203B41FA5}">
                      <a16:colId xmlns:a16="http://schemas.microsoft.com/office/drawing/2014/main" val="1688808078"/>
                    </a:ext>
                  </a:extLst>
                </a:gridCol>
                <a:gridCol w="376699">
                  <a:extLst>
                    <a:ext uri="{9D8B030D-6E8A-4147-A177-3AD203B41FA5}">
                      <a16:colId xmlns:a16="http://schemas.microsoft.com/office/drawing/2014/main" val="2914271752"/>
                    </a:ext>
                  </a:extLst>
                </a:gridCol>
                <a:gridCol w="376699">
                  <a:extLst>
                    <a:ext uri="{9D8B030D-6E8A-4147-A177-3AD203B41FA5}">
                      <a16:colId xmlns:a16="http://schemas.microsoft.com/office/drawing/2014/main" val="828887256"/>
                    </a:ext>
                  </a:extLst>
                </a:gridCol>
                <a:gridCol w="376699">
                  <a:extLst>
                    <a:ext uri="{9D8B030D-6E8A-4147-A177-3AD203B41FA5}">
                      <a16:colId xmlns:a16="http://schemas.microsoft.com/office/drawing/2014/main" val="2108706794"/>
                    </a:ext>
                  </a:extLst>
                </a:gridCol>
                <a:gridCol w="376699">
                  <a:extLst>
                    <a:ext uri="{9D8B030D-6E8A-4147-A177-3AD203B41FA5}">
                      <a16:colId xmlns:a16="http://schemas.microsoft.com/office/drawing/2014/main" val="301230708"/>
                    </a:ext>
                  </a:extLst>
                </a:gridCol>
                <a:gridCol w="376699">
                  <a:extLst>
                    <a:ext uri="{9D8B030D-6E8A-4147-A177-3AD203B41FA5}">
                      <a16:colId xmlns:a16="http://schemas.microsoft.com/office/drawing/2014/main" val="2356891356"/>
                    </a:ext>
                  </a:extLst>
                </a:gridCol>
                <a:gridCol w="376699">
                  <a:extLst>
                    <a:ext uri="{9D8B030D-6E8A-4147-A177-3AD203B41FA5}">
                      <a16:colId xmlns:a16="http://schemas.microsoft.com/office/drawing/2014/main" val="3357174592"/>
                    </a:ext>
                  </a:extLst>
                </a:gridCol>
                <a:gridCol w="376699">
                  <a:extLst>
                    <a:ext uri="{9D8B030D-6E8A-4147-A177-3AD203B41FA5}">
                      <a16:colId xmlns:a16="http://schemas.microsoft.com/office/drawing/2014/main" val="2615905896"/>
                    </a:ext>
                  </a:extLst>
                </a:gridCol>
                <a:gridCol w="376699">
                  <a:extLst>
                    <a:ext uri="{9D8B030D-6E8A-4147-A177-3AD203B41FA5}">
                      <a16:colId xmlns:a16="http://schemas.microsoft.com/office/drawing/2014/main" val="723893850"/>
                    </a:ext>
                  </a:extLst>
                </a:gridCol>
                <a:gridCol w="376699">
                  <a:extLst>
                    <a:ext uri="{9D8B030D-6E8A-4147-A177-3AD203B41FA5}">
                      <a16:colId xmlns:a16="http://schemas.microsoft.com/office/drawing/2014/main" val="3537434223"/>
                    </a:ext>
                  </a:extLst>
                </a:gridCol>
              </a:tblGrid>
              <a:tr h="95283">
                <a:tc>
                  <a:txBody>
                    <a:bodyPr/>
                    <a:lstStyle/>
                    <a:p>
                      <a:pPr algn="ctr" fontAlgn="ctr"/>
                      <a:r>
                        <a:rPr lang="en-US" sz="600" b="1" i="0" u="none" strike="noStrike">
                          <a:effectLst/>
                          <a:latin typeface="Arial" panose="020B0604020202020204" pitchFamily="34" charset="0"/>
                        </a:rPr>
                        <a:t>Bangkok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600" b="1" i="0" u="none" strike="noStrike">
                          <a:effectLst/>
                          <a:latin typeface="Arial" panose="020B0604020202020204" pitchFamily="34" charset="0"/>
                        </a:rPr>
                        <a:t>13-Nov-2022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14-Nov-2022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15-Nov-2022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16-Nov-2022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600" b="1" i="0" u="none" strike="noStrike">
                          <a:effectLst/>
                          <a:latin typeface="Arial" panose="020B0604020202020204" pitchFamily="34" charset="0"/>
                        </a:rPr>
                        <a:t>17-Nov-2022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5692949"/>
                  </a:ext>
                </a:extLst>
              </a:tr>
              <a:tr h="95283">
                <a:tc>
                  <a:txBody>
                    <a:bodyPr/>
                    <a:lstStyle/>
                    <a:p>
                      <a:pPr algn="l" fontAlgn="b"/>
                      <a:r>
                        <a:rPr lang="en-US" sz="600" b="1" i="0" u="none" strike="noStrike">
                          <a:effectLst/>
                          <a:latin typeface="Arial" panose="020B0604020202020204" pitchFamily="34" charset="0"/>
                        </a:rPr>
                        <a:t> </a:t>
                      </a:r>
                    </a:p>
                  </a:txBody>
                  <a:tcPr marL="3166" marR="3166" marT="316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Arial" panose="020B0604020202020204" pitchFamily="34" charset="0"/>
                          <a:hlinkClick r:id="rId3"/>
                        </a:rPr>
                        <a:t>Virtual Rm 1</a:t>
                      </a:r>
                      <a:endParaRPr lang="en-US" sz="6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3"/>
                        </a:rPr>
                        <a:t>Virtual Rm 1</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4"/>
                        </a:rPr>
                        <a:t>Virtual Rm 2</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5"/>
                        </a:rPr>
                        <a:t>Virtual Rm 3</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sng" strike="noStrike">
                          <a:solidFill>
                            <a:srgbClr val="0000FF"/>
                          </a:solidFill>
                          <a:effectLst/>
                          <a:latin typeface="Arial" panose="020B0604020202020204" pitchFamily="34" charset="0"/>
                          <a:hlinkClick r:id="rId6"/>
                        </a:rPr>
                        <a:t>Virtual Rm 4</a:t>
                      </a:r>
                      <a:endParaRPr lang="en-US" sz="500" b="1" i="0" u="sng" strike="noStrike">
                        <a:solidFill>
                          <a:srgbClr val="0000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700154"/>
                  </a:ext>
                </a:extLst>
              </a:tr>
              <a:tr h="163236">
                <a:tc>
                  <a:txBody>
                    <a:bodyPr/>
                    <a:lstStyle/>
                    <a:p>
                      <a:pPr algn="ctr" fontAlgn="ctr"/>
                      <a:r>
                        <a:rPr lang="en-US" sz="600" b="1" i="0" u="none" strike="noStrike">
                          <a:solidFill>
                            <a:srgbClr val="000000"/>
                          </a:solidFill>
                          <a:effectLst/>
                          <a:latin typeface="Arial" panose="020B0604020202020204" pitchFamily="34" charset="0"/>
                        </a:rPr>
                        <a:t>07:00-07:30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231135046"/>
                  </a:ext>
                </a:extLst>
              </a:tr>
              <a:tr h="163236">
                <a:tc>
                  <a:txBody>
                    <a:bodyPr/>
                    <a:lstStyle/>
                    <a:p>
                      <a:pPr algn="ctr" fontAlgn="ctr"/>
                      <a:r>
                        <a:rPr lang="en-US" sz="600" b="1" i="0" u="none" strike="noStrike">
                          <a:solidFill>
                            <a:srgbClr val="000000"/>
                          </a:solidFill>
                          <a:effectLst/>
                          <a:latin typeface="Arial" panose="020B0604020202020204" pitchFamily="34" charset="0"/>
                        </a:rPr>
                        <a:t>07:30-08:00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33103950"/>
                  </a:ext>
                </a:extLst>
              </a:tr>
              <a:tr h="163236">
                <a:tc>
                  <a:txBody>
                    <a:bodyPr/>
                    <a:lstStyle/>
                    <a:p>
                      <a:pPr algn="ctr" fontAlgn="ctr"/>
                      <a:r>
                        <a:rPr lang="en-US" sz="600" b="1" i="0" u="none" strike="noStrike">
                          <a:solidFill>
                            <a:srgbClr val="FFFFFF"/>
                          </a:solidFill>
                          <a:effectLst/>
                          <a:latin typeface="Arial" panose="020B0604020202020204" pitchFamily="34" charset="0"/>
                        </a:rPr>
                        <a:t>08:00-08:30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600" b="1" i="0" u="none" strike="noStrike">
                          <a:solidFill>
                            <a:srgbClr val="000000"/>
                          </a:solidFill>
                          <a:effectLst/>
                          <a:latin typeface="Arial" panose="020B0604020202020204" pitchFamily="34" charset="0"/>
                        </a:rPr>
                        <a:t>802 EC</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OPENING MEETING</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SC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IETF</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extLst>
                  <a:ext uri="{0D108BD9-81ED-4DB2-BD59-A6C34878D82A}">
                    <a16:rowId xmlns:a16="http://schemas.microsoft.com/office/drawing/2014/main" val="2680181146"/>
                  </a:ext>
                </a:extLst>
              </a:tr>
              <a:tr h="163236">
                <a:tc>
                  <a:txBody>
                    <a:bodyPr/>
                    <a:lstStyle/>
                    <a:p>
                      <a:pPr algn="ctr" fontAlgn="ctr"/>
                      <a:r>
                        <a:rPr lang="en-US" sz="600" b="1" i="0" u="none" strike="noStrike">
                          <a:solidFill>
                            <a:srgbClr val="FFFFFF"/>
                          </a:solidFill>
                          <a:effectLst/>
                          <a:latin typeface="Arial" panose="020B0604020202020204" pitchFamily="34" charset="0"/>
                        </a:rPr>
                        <a:t>08:30-09:00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3">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3">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3">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37657113"/>
                  </a:ext>
                </a:extLst>
              </a:tr>
              <a:tr h="163236">
                <a:tc>
                  <a:txBody>
                    <a:bodyPr/>
                    <a:lstStyle/>
                    <a:p>
                      <a:pPr algn="ctr" fontAlgn="ctr"/>
                      <a:r>
                        <a:rPr lang="en-US" sz="600" b="1" i="0" u="none" strike="noStrike">
                          <a:solidFill>
                            <a:srgbClr val="FFFFFF"/>
                          </a:solidFill>
                          <a:effectLst/>
                          <a:latin typeface="Arial" panose="020B0604020202020204" pitchFamily="34" charset="0"/>
                        </a:rPr>
                        <a:t>09:00-09:30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5298618"/>
                  </a:ext>
                </a:extLst>
              </a:tr>
              <a:tr h="163236">
                <a:tc>
                  <a:txBody>
                    <a:bodyPr/>
                    <a:lstStyle/>
                    <a:p>
                      <a:pPr algn="ctr" fontAlgn="ctr"/>
                      <a:r>
                        <a:rPr lang="en-US" sz="600" b="1" i="0" u="none" strike="noStrike">
                          <a:solidFill>
                            <a:srgbClr val="FFFFFF"/>
                          </a:solidFill>
                          <a:effectLst/>
                          <a:latin typeface="Arial" panose="020B0604020202020204" pitchFamily="34" charset="0"/>
                        </a:rPr>
                        <a:t>09:30-10:00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36272701"/>
                  </a:ext>
                </a:extLst>
              </a:tr>
              <a:tr h="163236">
                <a:tc>
                  <a:txBody>
                    <a:bodyPr/>
                    <a:lstStyle/>
                    <a:p>
                      <a:pPr algn="ctr" fontAlgn="ctr"/>
                      <a:r>
                        <a:rPr lang="en-US" sz="600" b="1" i="0" u="none" strike="noStrike">
                          <a:effectLst/>
                          <a:latin typeface="Arial" panose="020B0604020202020204" pitchFamily="34" charset="0"/>
                        </a:rPr>
                        <a:t>10:00-10:30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9565445"/>
                  </a:ext>
                </a:extLst>
              </a:tr>
              <a:tr h="163236">
                <a:tc>
                  <a:txBody>
                    <a:bodyPr/>
                    <a:lstStyle/>
                    <a:p>
                      <a:pPr algn="ctr" fontAlgn="ctr"/>
                      <a:r>
                        <a:rPr lang="en-US" sz="600" b="1" i="0" u="none" strike="noStrike">
                          <a:solidFill>
                            <a:srgbClr val="FFFFFF"/>
                          </a:solidFill>
                          <a:effectLst/>
                          <a:latin typeface="Arial" panose="020B0604020202020204" pitchFamily="34" charset="0"/>
                        </a:rPr>
                        <a:t>10:30-11:00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Opening Plenary</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effectLst/>
                          <a:latin typeface="Arial" panose="020B0604020202020204" pitchFamily="34" charset="0"/>
                        </a:rPr>
                        <a:t>SC-M</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Midweek</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SC-M</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177228698"/>
                  </a:ext>
                </a:extLst>
              </a:tr>
              <a:tr h="163236">
                <a:tc>
                  <a:txBody>
                    <a:bodyPr/>
                    <a:lstStyle/>
                    <a:p>
                      <a:pPr algn="ctr" fontAlgn="ctr"/>
                      <a:r>
                        <a:rPr lang="en-US" sz="600" b="1" i="0" u="none" strike="noStrike">
                          <a:solidFill>
                            <a:srgbClr val="FFFFFF"/>
                          </a:solidFill>
                          <a:effectLst/>
                          <a:latin typeface="Arial" panose="020B0604020202020204" pitchFamily="34" charset="0"/>
                        </a:rPr>
                        <a:t>11:00-11:30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34717214"/>
                  </a:ext>
                </a:extLst>
              </a:tr>
              <a:tr h="163236">
                <a:tc>
                  <a:txBody>
                    <a:bodyPr/>
                    <a:lstStyle/>
                    <a:p>
                      <a:pPr algn="ctr" fontAlgn="ctr"/>
                      <a:r>
                        <a:rPr lang="en-US" sz="600" b="1" i="0" u="none" strike="noStrike">
                          <a:solidFill>
                            <a:srgbClr val="FFFFFF"/>
                          </a:solidFill>
                          <a:effectLst/>
                          <a:latin typeface="Arial" panose="020B0604020202020204" pitchFamily="34" charset="0"/>
                        </a:rPr>
                        <a:t>11:30-12:00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WNG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66655141"/>
                  </a:ext>
                </a:extLst>
              </a:tr>
              <a:tr h="163236">
                <a:tc>
                  <a:txBody>
                    <a:bodyPr/>
                    <a:lstStyle/>
                    <a:p>
                      <a:pPr algn="ctr" fontAlgn="ctr"/>
                      <a:r>
                        <a:rPr lang="en-US" sz="600" b="1" i="0" u="none" strike="noStrike">
                          <a:solidFill>
                            <a:srgbClr val="FFFFFF"/>
                          </a:solidFill>
                          <a:effectLst/>
                          <a:latin typeface="Arial" panose="020B0604020202020204" pitchFamily="34" charset="0"/>
                        </a:rPr>
                        <a:t>12:00-12:30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46668790"/>
                  </a:ext>
                </a:extLst>
              </a:tr>
              <a:tr h="163236">
                <a:tc>
                  <a:txBody>
                    <a:bodyPr/>
                    <a:lstStyle/>
                    <a:p>
                      <a:pPr algn="ctr" fontAlgn="ctr"/>
                      <a:r>
                        <a:rPr lang="en-US" sz="600" b="1" i="0" u="none" strike="noStrike">
                          <a:solidFill>
                            <a:srgbClr val="000000"/>
                          </a:solidFill>
                          <a:effectLst/>
                          <a:latin typeface="Arial" panose="020B0604020202020204" pitchFamily="34" charset="0"/>
                        </a:rPr>
                        <a:t>12:30-13:00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33289900"/>
                  </a:ext>
                </a:extLst>
              </a:tr>
              <a:tr h="163236">
                <a:tc>
                  <a:txBody>
                    <a:bodyPr/>
                    <a:lstStyle/>
                    <a:p>
                      <a:pPr algn="ctr" fontAlgn="ctr"/>
                      <a:r>
                        <a:rPr lang="en-US" sz="600" b="1" i="0" u="none" strike="noStrike">
                          <a:solidFill>
                            <a:srgbClr val="000000"/>
                          </a:solidFill>
                          <a:effectLst/>
                          <a:latin typeface="Arial" panose="020B0604020202020204" pitchFamily="34" charset="0"/>
                        </a:rPr>
                        <a:t>13:00-13:30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59024955"/>
                  </a:ext>
                </a:extLst>
              </a:tr>
              <a:tr h="163236">
                <a:tc>
                  <a:txBody>
                    <a:bodyPr/>
                    <a:lstStyle/>
                    <a:p>
                      <a:pPr algn="ctr" fontAlgn="ctr"/>
                      <a:r>
                        <a:rPr lang="en-US" sz="600" b="1" i="0" u="none" strike="noStrike">
                          <a:solidFill>
                            <a:srgbClr val="FFFFFF"/>
                          </a:solidFill>
                          <a:effectLst/>
                          <a:latin typeface="Arial" panose="020B0604020202020204" pitchFamily="34" charset="0"/>
                        </a:rPr>
                        <a:t>13:30-14:00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IG</a:t>
                      </a:r>
                      <a:br>
                        <a:rPr lang="en-US" sz="500" b="1" i="0" u="none" strike="noStrike">
                          <a:effectLst/>
                          <a:latin typeface="Arial" panose="020B0604020202020204" pitchFamily="34" charset="0"/>
                        </a:rPr>
                      </a:br>
                      <a:r>
                        <a:rPr lang="en-US" sz="400" b="1" i="0" u="none" strike="noStrike">
                          <a:effectLst/>
                          <a:latin typeface="Arial" panose="020B0604020202020204" pitchFamily="34" charset="0"/>
                        </a:rPr>
                        <a:t>Privacy</a:t>
                      </a:r>
                      <a:endParaRPr lang="en-US" sz="500" b="1" i="0" u="none" strike="noStrike">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802 LMSC</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ISO JTC1</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Rm TBD</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FFFF"/>
                          </a:solidFill>
                          <a:effectLst/>
                          <a:latin typeface="Arial" panose="020B0604020202020204" pitchFamily="34" charset="0"/>
                        </a:rPr>
                        <a:t>TG6ma</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BAN/</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VAN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IG</a:t>
                      </a:r>
                      <a:br>
                        <a:rPr lang="en-US" sz="500" b="1" i="0" u="none" strike="noStrike">
                          <a:effectLst/>
                          <a:latin typeface="Arial" panose="020B0604020202020204" pitchFamily="34" charset="0"/>
                        </a:rPr>
                      </a:br>
                      <a:r>
                        <a:rPr lang="en-US" sz="400" b="1" i="0" u="none" strike="noStrike">
                          <a:effectLst/>
                          <a:latin typeface="Arial" panose="020B0604020202020204" pitchFamily="34" charset="0"/>
                        </a:rPr>
                        <a:t>Privacy</a:t>
                      </a:r>
                      <a:endParaRPr lang="en-US" sz="500" b="1" i="0" u="none" strike="noStrike">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500" b="1" i="0" u="none" strike="noStrike">
                          <a:effectLst/>
                          <a:latin typeface="Arial" panose="020B0604020202020204" pitchFamily="34" charset="0"/>
                        </a:rPr>
                        <a:t>TG16t</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LicNB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2694825433"/>
                  </a:ext>
                </a:extLst>
              </a:tr>
              <a:tr h="163236">
                <a:tc>
                  <a:txBody>
                    <a:bodyPr/>
                    <a:lstStyle/>
                    <a:p>
                      <a:pPr algn="ctr" fontAlgn="ctr"/>
                      <a:r>
                        <a:rPr lang="en-US" sz="600" b="1" i="0" u="none" strike="noStrike">
                          <a:solidFill>
                            <a:srgbClr val="FFFFFF"/>
                          </a:solidFill>
                          <a:effectLst/>
                          <a:latin typeface="Arial" panose="020B0604020202020204" pitchFamily="34" charset="0"/>
                        </a:rPr>
                        <a:t>14:00-14:30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11375150"/>
                  </a:ext>
                </a:extLst>
              </a:tr>
              <a:tr h="163236">
                <a:tc>
                  <a:txBody>
                    <a:bodyPr/>
                    <a:lstStyle/>
                    <a:p>
                      <a:pPr algn="ctr" fontAlgn="ctr"/>
                      <a:r>
                        <a:rPr lang="en-US" sz="600" b="1" i="0" u="none" strike="noStrike">
                          <a:solidFill>
                            <a:srgbClr val="FFFFFF"/>
                          </a:solidFill>
                          <a:effectLst/>
                          <a:latin typeface="Arial" panose="020B0604020202020204" pitchFamily="34" charset="0"/>
                        </a:rPr>
                        <a:t>14:30-15:00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84432945"/>
                  </a:ext>
                </a:extLst>
              </a:tr>
              <a:tr h="163236">
                <a:tc>
                  <a:txBody>
                    <a:bodyPr/>
                    <a:lstStyle/>
                    <a:p>
                      <a:pPr algn="ctr" fontAlgn="ctr"/>
                      <a:r>
                        <a:rPr lang="en-US" sz="600" b="1" i="0" u="none" strike="noStrike">
                          <a:solidFill>
                            <a:srgbClr val="FFFFFF"/>
                          </a:solidFill>
                          <a:effectLst/>
                          <a:latin typeface="Arial" panose="020B0604020202020204" pitchFamily="34" charset="0"/>
                        </a:rPr>
                        <a:t>15:00-15:30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600" b="1" i="0" u="none" strike="noStrike">
                          <a:solidFill>
                            <a:srgbClr val="99CC00"/>
                          </a:solidFill>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13505855"/>
                  </a:ext>
                </a:extLst>
              </a:tr>
              <a:tr h="163236">
                <a:tc>
                  <a:txBody>
                    <a:bodyPr/>
                    <a:lstStyle/>
                    <a:p>
                      <a:pPr algn="ctr" fontAlgn="ctr"/>
                      <a:r>
                        <a:rPr lang="en-US" sz="600" b="1" i="0" u="none" strike="noStrike">
                          <a:effectLst/>
                          <a:latin typeface="Arial" panose="020B0604020202020204" pitchFamily="34" charset="0"/>
                        </a:rPr>
                        <a:t>15:30-16:00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9137277"/>
                  </a:ext>
                </a:extLst>
              </a:tr>
              <a:tr h="163236">
                <a:tc>
                  <a:txBody>
                    <a:bodyPr/>
                    <a:lstStyle/>
                    <a:p>
                      <a:pPr algn="ctr" fontAlgn="ctr"/>
                      <a:r>
                        <a:rPr lang="en-US" sz="600" b="1" i="0" u="none" strike="noStrike">
                          <a:solidFill>
                            <a:srgbClr val="FFFFFF"/>
                          </a:solidFill>
                          <a:effectLst/>
                          <a:latin typeface="Arial" panose="020B0604020202020204" pitchFamily="34" charset="0"/>
                        </a:rPr>
                        <a:t>16:00-16:30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MEETING</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TG4ab</a:t>
                      </a:r>
                      <a:br>
                        <a:rPr lang="en-US" sz="500" b="1" i="0" u="none" strike="noStrike">
                          <a:effectLst/>
                          <a:latin typeface="Arial" panose="020B0604020202020204" pitchFamily="34" charset="0"/>
                        </a:rPr>
                      </a:br>
                      <a:r>
                        <a:rPr lang="en-US" sz="500" b="1" i="0" u="none" strike="noStrike">
                          <a:effectLst/>
                          <a:latin typeface="Arial" panose="020B0604020202020204" pitchFamily="34" charset="0"/>
                        </a:rPr>
                        <a:t>NG-UWB</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solidFill>
                            <a:srgbClr val="FFFFFF"/>
                          </a:solidFill>
                          <a:effectLst/>
                          <a:latin typeface="Arial" panose="020B0604020202020204" pitchFamily="34" charset="0"/>
                        </a:rPr>
                        <a:t>TG3mb</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HDR</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500" b="1" i="0" u="none" strike="noStrike">
                          <a:solidFill>
                            <a:srgbClr val="FFFFFF"/>
                          </a:solidFill>
                          <a:effectLst/>
                          <a:latin typeface="Arial" panose="020B0604020202020204" pitchFamily="34" charset="0"/>
                        </a:rPr>
                        <a:t>TG13  OWC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TG4me</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500" b="1" i="0" u="none" strike="noStrike">
                          <a:solidFill>
                            <a:srgbClr val="FFFFFF"/>
                          </a:solidFill>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500" b="1" i="0" u="none" strike="noStrike">
                          <a:effectLst/>
                          <a:latin typeface="Arial" panose="020B0604020202020204" pitchFamily="34" charset="0"/>
                        </a:rPr>
                        <a:t>TG7a OCC</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extLst>
                  <a:ext uri="{0D108BD9-81ED-4DB2-BD59-A6C34878D82A}">
                    <a16:rowId xmlns:a16="http://schemas.microsoft.com/office/drawing/2014/main" val="2406962808"/>
                  </a:ext>
                </a:extLst>
              </a:tr>
              <a:tr h="163236">
                <a:tc>
                  <a:txBody>
                    <a:bodyPr/>
                    <a:lstStyle/>
                    <a:p>
                      <a:pPr algn="ctr" fontAlgn="ctr"/>
                      <a:r>
                        <a:rPr lang="en-US" sz="600" b="1" i="0" u="none" strike="noStrike">
                          <a:solidFill>
                            <a:srgbClr val="FFFFFF"/>
                          </a:solidFill>
                          <a:effectLst/>
                          <a:latin typeface="Arial" panose="020B0604020202020204" pitchFamily="34" charset="0"/>
                        </a:rPr>
                        <a:t>16:30-17:00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04178964"/>
                  </a:ext>
                </a:extLst>
              </a:tr>
              <a:tr h="163236">
                <a:tc>
                  <a:txBody>
                    <a:bodyPr/>
                    <a:lstStyle/>
                    <a:p>
                      <a:pPr algn="ctr" fontAlgn="ctr"/>
                      <a:r>
                        <a:rPr lang="en-US" sz="600" b="1" i="0" u="none" strike="noStrike">
                          <a:solidFill>
                            <a:srgbClr val="FFFFFF"/>
                          </a:solidFill>
                          <a:effectLst/>
                          <a:latin typeface="Arial" panose="020B0604020202020204" pitchFamily="34" charset="0"/>
                        </a:rPr>
                        <a:t>17:00-17:30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45584858"/>
                  </a:ext>
                </a:extLst>
              </a:tr>
              <a:tr h="163236">
                <a:tc>
                  <a:txBody>
                    <a:bodyPr/>
                    <a:lstStyle/>
                    <a:p>
                      <a:pPr algn="ctr" fontAlgn="ctr"/>
                      <a:r>
                        <a:rPr lang="en-US" sz="600" b="1" i="0" u="none" strike="noStrike">
                          <a:solidFill>
                            <a:srgbClr val="FFFFFF"/>
                          </a:solidFill>
                          <a:effectLst/>
                          <a:latin typeface="Arial" panose="020B0604020202020204" pitchFamily="34" charset="0"/>
                        </a:rPr>
                        <a:t>17:30-18:00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500" b="1" i="0" u="none" strike="noStrike">
                          <a:solidFill>
                            <a:srgbClr val="FFFFFF"/>
                          </a:solidFill>
                          <a:effectLst/>
                          <a:latin typeface="Arial" panose="020B0604020202020204" pitchFamily="34" charset="0"/>
                        </a:rPr>
                        <a:t>802.15</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64095845"/>
                  </a:ext>
                </a:extLst>
              </a:tr>
              <a:tr h="163236">
                <a:tc>
                  <a:txBody>
                    <a:bodyPr/>
                    <a:lstStyle/>
                    <a:p>
                      <a:pPr algn="ctr" fontAlgn="ctr"/>
                      <a:r>
                        <a:rPr lang="en-US" sz="600" b="1" i="0" u="none" strike="noStrike">
                          <a:solidFill>
                            <a:srgbClr val="000000"/>
                          </a:solidFill>
                          <a:effectLst/>
                          <a:latin typeface="Arial" panose="020B0604020202020204" pitchFamily="34" charset="0"/>
                        </a:rPr>
                        <a:t>18:00-18:30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Break</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4470436"/>
                  </a:ext>
                </a:extLst>
              </a:tr>
              <a:tr h="95283">
                <a:tc>
                  <a:txBody>
                    <a:bodyPr/>
                    <a:lstStyle/>
                    <a:p>
                      <a:pPr algn="ctr" fontAlgn="ctr"/>
                      <a:r>
                        <a:rPr lang="en-US" sz="600" b="1" i="0" u="none" strike="noStrike">
                          <a:solidFill>
                            <a:srgbClr val="000000"/>
                          </a:solidFill>
                          <a:effectLst/>
                          <a:latin typeface="Arial" panose="020B0604020202020204" pitchFamily="34" charset="0"/>
                        </a:rPr>
                        <a:t>18:30-19:00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9" gridSpan="2">
                  <a:txBody>
                    <a:bodyPr/>
                    <a:lstStyle/>
                    <a:p>
                      <a:pPr algn="ctr" fontAlgn="ctr"/>
                      <a:r>
                        <a:rPr lang="en-US" sz="600" b="1" i="0" u="none" strike="noStrike">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rowSpan="3" gridSpan="2">
                  <a:txBody>
                    <a:bodyPr/>
                    <a:lstStyle/>
                    <a:p>
                      <a:pPr algn="ctr" fontAlgn="ctr"/>
                      <a:r>
                        <a:rPr lang="en-US" sz="600" b="1" i="0" u="none" strike="noStrike">
                          <a:effectLst/>
                          <a:latin typeface="Arial" panose="020B0604020202020204" pitchFamily="34" charset="0"/>
                        </a:rPr>
                        <a:t>Tutorial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rowSpan="9" gridSpan="2">
                  <a:txBody>
                    <a:bodyPr/>
                    <a:lstStyle/>
                    <a:p>
                      <a:pPr algn="ctr" fontAlgn="ctr"/>
                      <a:r>
                        <a:rPr lang="en-US" sz="600" b="1" i="0" u="none" strike="noStrike">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9" h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802.15/802.1 Joint Mtg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(Virtual Rm 1)</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gridSpan="4">
                  <a:txBody>
                    <a:bodyPr/>
                    <a:lstStyle/>
                    <a:p>
                      <a:pPr algn="ctr" fontAlgn="ctr"/>
                      <a:r>
                        <a:rPr lang="en-US" sz="600" b="1" i="0" u="none" strike="noStrike">
                          <a:effectLst/>
                          <a:latin typeface="Arial" panose="020B0604020202020204" pitchFamily="34" charset="0"/>
                        </a:rPr>
                        <a:t>Social</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600" b="1" i="0" u="sng" strike="noStrike">
                          <a:solidFill>
                            <a:srgbClr val="FFFFFF"/>
                          </a:solidFill>
                          <a:effectLst/>
                          <a:latin typeface="Arial" panose="020B0604020202020204" pitchFamily="34" charset="0"/>
                          <a:hlinkClick r:id="rId7"/>
                        </a:rPr>
                        <a:t>802.15 WG</a:t>
                      </a:r>
                      <a:br>
                        <a:rPr lang="en-US" sz="600" b="1" i="0" u="sng" strike="noStrike">
                          <a:solidFill>
                            <a:srgbClr val="FFFFFF"/>
                          </a:solidFill>
                          <a:effectLst/>
                          <a:latin typeface="Arial" panose="020B0604020202020204" pitchFamily="34" charset="0"/>
                          <a:hlinkClick r:id="rId7"/>
                        </a:rPr>
                      </a:br>
                      <a:r>
                        <a:rPr lang="en-US" sz="600" b="1" i="0" u="sng" strike="noStrike">
                          <a:solidFill>
                            <a:srgbClr val="FFFFFF"/>
                          </a:solidFill>
                          <a:effectLst/>
                          <a:latin typeface="Arial" panose="020B0604020202020204" pitchFamily="34" charset="0"/>
                          <a:hlinkClick r:id="rId7"/>
                        </a:rPr>
                        <a:t>Closing Plenary</a:t>
                      </a:r>
                      <a:br>
                        <a:rPr lang="en-US" sz="600" b="1" i="0" u="sng" strike="noStrike">
                          <a:solidFill>
                            <a:srgbClr val="FFFFFF"/>
                          </a:solidFill>
                          <a:effectLst/>
                          <a:latin typeface="Arial" panose="020B0604020202020204" pitchFamily="34" charset="0"/>
                          <a:hlinkClick r:id="rId7"/>
                        </a:rPr>
                      </a:br>
                      <a:r>
                        <a:rPr lang="en-US" sz="600" b="1" i="0" u="sng" strike="noStrike">
                          <a:solidFill>
                            <a:srgbClr val="FFFFFF"/>
                          </a:solidFill>
                          <a:effectLst/>
                          <a:latin typeface="Arial" panose="020B0604020202020204" pitchFamily="34" charset="0"/>
                          <a:hlinkClick r:id="rId7"/>
                        </a:rPr>
                        <a:t>(Virtual Rm C)</a:t>
                      </a:r>
                      <a:endParaRPr lang="en-US" sz="600" b="1" i="0" u="sng" strike="noStrike">
                        <a:solidFill>
                          <a:srgbClr val="FFFFFF"/>
                        </a:solidFill>
                        <a:effectLst/>
                        <a:latin typeface="Arial" panose="020B0604020202020204" pitchFamily="34" charset="0"/>
                      </a:endParaRP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3931096137"/>
                  </a:ext>
                </a:extLst>
              </a:tr>
              <a:tr h="102880">
                <a:tc>
                  <a:txBody>
                    <a:bodyPr/>
                    <a:lstStyle/>
                    <a:p>
                      <a:pPr algn="ctr" fontAlgn="ctr"/>
                      <a:r>
                        <a:rPr lang="en-US" sz="600" b="1" i="0" u="none" strike="noStrike">
                          <a:solidFill>
                            <a:srgbClr val="000000"/>
                          </a:solidFill>
                          <a:effectLst/>
                          <a:latin typeface="Arial" panose="020B0604020202020204" pitchFamily="34" charset="0"/>
                        </a:rPr>
                        <a:t>19:00-19:30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72195317"/>
                  </a:ext>
                </a:extLst>
              </a:tr>
              <a:tr h="91959">
                <a:tc>
                  <a:txBody>
                    <a:bodyPr/>
                    <a:lstStyle/>
                    <a:p>
                      <a:pPr algn="ctr" fontAlgn="ctr"/>
                      <a:r>
                        <a:rPr lang="en-US" sz="600" b="1" i="0" u="none" strike="noStrike">
                          <a:solidFill>
                            <a:srgbClr val="000000"/>
                          </a:solidFill>
                          <a:effectLst/>
                          <a:latin typeface="Arial" panose="020B0604020202020204" pitchFamily="34" charset="0"/>
                        </a:rPr>
                        <a:t>19:30-20:00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rowSpan="7" gridSpan="4">
                  <a:txBody>
                    <a:bodyPr/>
                    <a:lstStyle/>
                    <a:p>
                      <a:pPr algn="ctr" fontAlgn="ctr"/>
                      <a:r>
                        <a:rPr lang="en-US" sz="600" b="1" i="0" u="none" strike="noStrike" dirty="0">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7" hMerge="1">
                  <a:txBody>
                    <a:bodyPr/>
                    <a:lstStyle/>
                    <a:p>
                      <a:endParaRPr lang="en-US"/>
                    </a:p>
                  </a:txBody>
                  <a:tcPr/>
                </a:tc>
                <a:tc rowSpan="7" hMerge="1">
                  <a:txBody>
                    <a:bodyPr/>
                    <a:lstStyle/>
                    <a:p>
                      <a:endParaRPr lang="en-US"/>
                    </a:p>
                  </a:txBody>
                  <a:tcPr/>
                </a:tc>
                <a:tc rowSpan="7"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98950934"/>
                  </a:ext>
                </a:extLst>
              </a:tr>
              <a:tr h="110794">
                <a:tc>
                  <a:txBody>
                    <a:bodyPr/>
                    <a:lstStyle/>
                    <a:p>
                      <a:pPr algn="ctr" fontAlgn="ctr"/>
                      <a:r>
                        <a:rPr lang="en-US" sz="600" b="1" i="0" u="none" strike="noStrike">
                          <a:solidFill>
                            <a:srgbClr val="FFFFFF"/>
                          </a:solidFill>
                          <a:effectLst/>
                          <a:latin typeface="Arial" panose="020B0604020202020204" pitchFamily="34" charset="0"/>
                        </a:rPr>
                        <a:t>20:00-20:30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rowSpan="3" gridSpan="2">
                  <a:txBody>
                    <a:bodyPr/>
                    <a:lstStyle/>
                    <a:p>
                      <a:pPr algn="ctr" fontAlgn="ctr"/>
                      <a:r>
                        <a:rPr lang="en-US" sz="600" b="1" i="0" u="none" strike="noStrike">
                          <a:effectLst/>
                          <a:latin typeface="Arial" panose="020B0604020202020204" pitchFamily="34" charset="0"/>
                        </a:rPr>
                        <a:t>Tutorial 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00824839"/>
                  </a:ext>
                </a:extLst>
              </a:tr>
              <a:tr h="110794">
                <a:tc>
                  <a:txBody>
                    <a:bodyPr/>
                    <a:lstStyle/>
                    <a:p>
                      <a:pPr algn="ctr" fontAlgn="ctr"/>
                      <a:r>
                        <a:rPr lang="en-US" sz="600" b="1" i="0" u="none" strike="noStrike">
                          <a:solidFill>
                            <a:srgbClr val="FFFFFF"/>
                          </a:solidFill>
                          <a:effectLst/>
                          <a:latin typeface="Arial" panose="020B0604020202020204" pitchFamily="34" charset="0"/>
                        </a:rPr>
                        <a:t>20:30-21:00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5" gridSpan="4">
                  <a:txBody>
                    <a:bodyPr/>
                    <a:lstStyle/>
                    <a:p>
                      <a:pPr algn="ctr" fontAlgn="ctr"/>
                      <a:r>
                        <a:rPr lang="en-US" sz="600" b="1" i="0" u="none" strike="noStrike" dirty="0">
                          <a:effectLst/>
                          <a:latin typeface="Arial" panose="020B0604020202020204" pitchFamily="34" charset="0"/>
                        </a:rPr>
                        <a:t>Dinner on your own</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504219030"/>
                  </a:ext>
                </a:extLst>
              </a:tr>
              <a:tr h="110794">
                <a:tc>
                  <a:txBody>
                    <a:bodyPr/>
                    <a:lstStyle/>
                    <a:p>
                      <a:pPr algn="ctr" fontAlgn="ctr"/>
                      <a:r>
                        <a:rPr lang="en-US" sz="600" b="1" i="0" u="none" strike="noStrike">
                          <a:solidFill>
                            <a:srgbClr val="FFFFFF"/>
                          </a:solidFill>
                          <a:effectLst/>
                          <a:latin typeface="Arial" panose="020B0604020202020204" pitchFamily="34" charset="0"/>
                        </a:rPr>
                        <a:t>21:00-21:30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2312694316"/>
                  </a:ext>
                </a:extLst>
              </a:tr>
              <a:tr h="110794">
                <a:tc>
                  <a:txBody>
                    <a:bodyPr/>
                    <a:lstStyle/>
                    <a:p>
                      <a:pPr algn="ctr" fontAlgn="ctr"/>
                      <a:r>
                        <a:rPr lang="en-US" sz="600" b="1" i="0" u="none" strike="noStrike">
                          <a:solidFill>
                            <a:srgbClr val="FFFFFF"/>
                          </a:solidFill>
                          <a:effectLst/>
                          <a:latin typeface="Arial" panose="020B0604020202020204" pitchFamily="34" charset="0"/>
                        </a:rPr>
                        <a:t>21:30-22:00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rowSpan="3" gridSpan="2">
                  <a:txBody>
                    <a:bodyPr/>
                    <a:lstStyle/>
                    <a:p>
                      <a:pPr algn="ctr" fontAlgn="ctr"/>
                      <a:r>
                        <a:rPr lang="en-US" sz="600" b="1" i="0" u="none" strike="noStrike" dirty="0">
                          <a:effectLst/>
                          <a:latin typeface="Arial" panose="020B0604020202020204" pitchFamily="34" charset="0"/>
                        </a:rPr>
                        <a:t>Tutorial 2</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499138414"/>
                  </a:ext>
                </a:extLst>
              </a:tr>
              <a:tr h="95283">
                <a:tc>
                  <a:txBody>
                    <a:bodyPr/>
                    <a:lstStyle/>
                    <a:p>
                      <a:pPr algn="ctr" fontAlgn="ctr"/>
                      <a:r>
                        <a:rPr lang="en-US" sz="600" b="1" i="0" u="none" strike="noStrike">
                          <a:solidFill>
                            <a:srgbClr val="FFFFFF"/>
                          </a:solidFill>
                          <a:effectLst/>
                          <a:latin typeface="Arial" panose="020B0604020202020204" pitchFamily="34" charset="0"/>
                        </a:rPr>
                        <a:t>22:00-22:30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a:noFill/>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1182162653"/>
                  </a:ext>
                </a:extLst>
              </a:tr>
              <a:tr h="95283">
                <a:tc>
                  <a:txBody>
                    <a:bodyPr/>
                    <a:lstStyle/>
                    <a:p>
                      <a:pPr algn="ctr" fontAlgn="ctr"/>
                      <a:r>
                        <a:rPr lang="en-US" sz="600" b="1" i="0" u="none" strike="noStrike" dirty="0">
                          <a:solidFill>
                            <a:srgbClr val="FFFFFF"/>
                          </a:solidFill>
                          <a:effectLst/>
                          <a:latin typeface="Arial" panose="020B0604020202020204" pitchFamily="34" charset="0"/>
                        </a:rPr>
                        <a:t>22:30-23:00</a:t>
                      </a:r>
                    </a:p>
                  </a:txBody>
                  <a:tcPr marL="3166" marR="3166" marT="31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a:effectLst/>
                          <a:latin typeface="Arial" panose="020B0604020202020204" pitchFamily="34" charset="0"/>
                        </a:rPr>
                        <a:t> </a:t>
                      </a:r>
                    </a:p>
                  </a:txBody>
                  <a:tcPr marL="3166" marR="3166" marT="3166"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600" b="1" i="0" u="none" strike="noStrike" dirty="0">
                          <a:effectLst/>
                          <a:latin typeface="Arial" panose="020B0604020202020204" pitchFamily="34" charset="0"/>
                        </a:rPr>
                        <a:t> </a:t>
                      </a:r>
                    </a:p>
                  </a:txBody>
                  <a:tcPr marL="3166" marR="3166" marT="316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552814997"/>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15-22-0541r5 </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13</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15-22-0533r0 and 15-22-0586r0</a:t>
            </a:r>
          </a:p>
          <a:p>
            <a:endParaRPr lang="en-US" dirty="0"/>
          </a:p>
          <a:p>
            <a:r>
              <a:rPr lang="en-US" dirty="0"/>
              <a:t>Moved by:  David </a:t>
            </a:r>
            <a:r>
              <a:rPr lang="en-US" dirty="0" err="1"/>
              <a:t>Xun</a:t>
            </a:r>
            <a:r>
              <a:rPr lang="en-US" dirty="0"/>
              <a:t> Yang </a:t>
            </a:r>
          </a:p>
          <a:p>
            <a:r>
              <a:rPr lang="en-US" dirty="0"/>
              <a:t>Second by: Clint Chaplin</a:t>
            </a:r>
          </a:p>
          <a:p>
            <a:endParaRPr lang="en-US" dirty="0"/>
          </a:p>
          <a:p>
            <a:r>
              <a:rPr lang="en-US" dirty="0"/>
              <a:t>TG4ab Sep Interim Mins: 	</a:t>
            </a:r>
            <a:r>
              <a:rPr lang="en-US" dirty="0">
                <a:hlinkClick r:id="rId2"/>
              </a:rPr>
              <a:t>https://mentor.ieee.org/802.15/dcn/22/15-22-0533-00-04ab-tg4ab-sep-interim-mins.docx</a:t>
            </a:r>
            <a:endParaRPr lang="en-US" dirty="0"/>
          </a:p>
          <a:p>
            <a:endParaRPr lang="en-US" dirty="0"/>
          </a:p>
          <a:p>
            <a:r>
              <a:rPr lang="en-US" dirty="0"/>
              <a:t>TG4ab Conf Call Mins Sep to Nov 2022:	</a:t>
            </a:r>
            <a:r>
              <a:rPr lang="en-US" dirty="0">
                <a:hlinkClick r:id="rId3"/>
              </a:rPr>
              <a:t>https://mentor.ieee.org/802.15/dcn/22/15-22-0586-00-04ab-tg4ab-conf-call-mins-sep-to-nov-2022.docx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solidFill>
                  <a:schemeClr val="accent1">
                    <a:lumMod val="50000"/>
                  </a:schemeClr>
                </a:solidFill>
              </a:rPr>
              <a:t>Hear technical contributions and develop technical content for the draft</a:t>
            </a:r>
          </a:p>
          <a:p>
            <a:pPr marL="457200" indent="-457200">
              <a:buFont typeface="Arial" panose="020B0604020202020204" pitchFamily="34" charset="0"/>
              <a:buChar char="•"/>
            </a:pPr>
            <a:r>
              <a:rPr lang="en-US" b="1" dirty="0">
                <a:solidFill>
                  <a:schemeClr val="accent1">
                    <a:lumMod val="50000"/>
                  </a:schemeClr>
                </a:solidFill>
              </a:rPr>
              <a:t>Converge and build consensus</a:t>
            </a:r>
          </a:p>
          <a:p>
            <a:pPr marL="457200" indent="-457200">
              <a:buFont typeface="Arial" panose="020B0604020202020204" pitchFamily="34" charset="0"/>
              <a:buChar char="•"/>
            </a:pPr>
            <a:r>
              <a:rPr lang="en-US" dirty="0">
                <a:solidFill>
                  <a:schemeClr val="accent1">
                    <a:lumMod val="50000"/>
                  </a:schemeClr>
                </a:solidFill>
              </a:rPr>
              <a:t>Consider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70000" lnSpcReduction="20000"/>
          </a:bodyPr>
          <a:lstStyle/>
          <a:p>
            <a:pPr marL="0" indent="0"/>
            <a:r>
              <a:rPr lang="en-US" dirty="0"/>
              <a:t>In room:</a:t>
            </a:r>
          </a:p>
          <a:p>
            <a:pPr marL="457200" indent="-457200">
              <a:buFont typeface="Arial" panose="020B0604020202020204" pitchFamily="34" charset="0"/>
              <a:buChar char="•"/>
            </a:pPr>
            <a:r>
              <a:rPr lang="en-US" dirty="0"/>
              <a:t>Que up at the 2 microphones </a:t>
            </a:r>
          </a:p>
          <a:p>
            <a:pPr marL="457200" indent="-457200">
              <a:buFont typeface="Arial" panose="020B0604020202020204" pitchFamily="34" charset="0"/>
              <a:buChar char="•"/>
            </a:pPr>
            <a:r>
              <a:rPr lang="en-US" dirty="0"/>
              <a:t>Advise the chair if you need the mic to be brought to you</a:t>
            </a:r>
          </a:p>
          <a:p>
            <a:pPr marL="457200" indent="-457200">
              <a:buFont typeface="Arial" panose="020B0604020202020204" pitchFamily="34" charset="0"/>
              <a:buChar char="•"/>
            </a:pPr>
            <a:r>
              <a:rPr lang="en-US" dirty="0"/>
              <a:t>Remote attendees won’t hear you unless you use the microphone!</a:t>
            </a:r>
          </a:p>
          <a:p>
            <a:pPr marL="0" indent="0"/>
            <a:r>
              <a:rPr lang="en-US" dirty="0"/>
              <a:t>Remote:</a:t>
            </a:r>
          </a:p>
          <a:p>
            <a:pPr marL="457200" indent="-457200">
              <a:buFont typeface="Arial" panose="020B0604020202020204" pitchFamily="34" charset="0"/>
              <a:buChar char="•"/>
            </a:pPr>
            <a:r>
              <a:rPr lang="en-US" dirty="0"/>
              <a:t>Que via chat</a:t>
            </a:r>
          </a:p>
          <a:p>
            <a:pPr marL="457200" indent="-457200">
              <a:buFont typeface="Arial" panose="020B0604020202020204" pitchFamily="34" charset="0"/>
              <a:buChar char="•"/>
            </a:pPr>
            <a:r>
              <a:rPr lang="en-US" dirty="0"/>
              <a:t>Please mute until recognized</a:t>
            </a:r>
          </a:p>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lnSpcReduction="20000"/>
          </a:bodyPr>
          <a:lstStyle/>
          <a:p>
            <a:pPr marL="0" indent="0"/>
            <a:r>
              <a:rPr lang="en-US" dirty="0"/>
              <a:t>In room breakouts (if needed):</a:t>
            </a:r>
          </a:p>
          <a:p>
            <a:pPr marL="457200" indent="-457200">
              <a:buFont typeface="Arial" panose="020B0604020202020204" pitchFamily="34" charset="0"/>
              <a:buChar char="•"/>
            </a:pPr>
            <a:r>
              <a:rPr lang="en-US" dirty="0"/>
              <a:t>Will be difficult for remote attendees – use ad-hoc methods (adapt)</a:t>
            </a:r>
          </a:p>
          <a:p>
            <a:pPr marL="457200" indent="-457200">
              <a:buFont typeface="Arial" panose="020B0604020202020204" pitchFamily="34" charset="0"/>
              <a:buChar char="•"/>
            </a:pPr>
            <a:r>
              <a:rPr lang="en-US" dirty="0"/>
              <a:t>Loop in remote attendees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a:t>
            </a:r>
          </a:p>
          <a:p>
            <a:pPr marL="0" indent="0"/>
            <a:r>
              <a:rPr lang="en-US" dirty="0"/>
              <a:t>Presenting:</a:t>
            </a:r>
          </a:p>
          <a:p>
            <a:pPr marL="457200" indent="-457200">
              <a:buFont typeface="Arial" panose="020B0604020202020204" pitchFamily="34" charset="0"/>
              <a:buChar char="•"/>
            </a:pPr>
            <a:r>
              <a:rPr lang="en-US" dirty="0"/>
              <a:t>VC-CC will “drive” presentations</a:t>
            </a:r>
          </a:p>
          <a:p>
            <a:pPr marL="457200" indent="-457200">
              <a:buFont typeface="Arial" panose="020B0604020202020204" pitchFamily="34" charset="0"/>
              <a:buChar char="•"/>
            </a:pPr>
            <a:r>
              <a:rPr lang="en-US" dirty="0"/>
              <a:t>Please cue as needed</a:t>
            </a:r>
          </a:p>
          <a:p>
            <a:pPr marL="457200" indent="-457200">
              <a:buFont typeface="Arial" panose="020B0604020202020204" pitchFamily="34" charset="0"/>
              <a:buChar char="•"/>
            </a:pPr>
            <a:r>
              <a:rPr lang="en-US" dirty="0">
                <a:solidFill>
                  <a:srgbClr val="C00000"/>
                </a:solidFill>
              </a:rPr>
              <a:t>Please upload early so Clint can pre-que!</a:t>
            </a:r>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755576"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767977" y="1556792"/>
            <a:ext cx="7764463" cy="4896544"/>
          </a:xfrm>
        </p:spPr>
        <p:txBody>
          <a:bodyPr>
            <a:normAutofit fontScale="775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We will need to be disciplined to get through everything</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683568" y="5622338"/>
            <a:ext cx="7920880" cy="830997"/>
          </a:xfrm>
        </p:spPr>
        <p:txBody>
          <a:bodyPr wrap="square" anchor="b">
            <a:normAutofit fontScale="90000"/>
          </a:bodyPr>
          <a:lstStyle/>
          <a:p>
            <a:pPr algn="ctr">
              <a:lnSpc>
                <a:spcPct val="90000"/>
              </a:lnSpc>
            </a:pPr>
            <a:r>
              <a:rPr lang="en-US" sz="2800" dirty="0"/>
              <a:t> </a:t>
            </a:r>
            <a:br>
              <a:rPr lang="en-US" sz="2800" dirty="0"/>
            </a:br>
            <a:r>
              <a:rPr lang="en-US" sz="2800" dirty="0"/>
              <a:t>Mixed Mode Interim, Live from Bangkok Thailand</a:t>
            </a:r>
            <a:br>
              <a:rPr lang="en-US" sz="2800" dirty="0"/>
            </a:br>
            <a:r>
              <a:rPr lang="en-US" sz="2800" dirty="0"/>
              <a:t>November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a:t>
            </a:r>
          </a:p>
          <a:p>
            <a:pPr algn="ctr"/>
            <a:r>
              <a:rPr lang="en-US" sz="2400" dirty="0">
                <a:solidFill>
                  <a:srgbClr val="C00000"/>
                </a:solidFill>
                <a:latin typeface="+mj-lt"/>
              </a:rPr>
              <a:t>Next Generation UWB Amendment</a:t>
            </a:r>
          </a:p>
        </p:txBody>
      </p:sp>
      <p:pic>
        <p:nvPicPr>
          <p:cNvPr id="5" name="Picture 4">
            <a:extLst>
              <a:ext uri="{FF2B5EF4-FFF2-40B4-BE49-F238E27FC236}">
                <a16:creationId xmlns:a16="http://schemas.microsoft.com/office/drawing/2014/main" id="{61E8CF84-2071-7368-92A8-B4D4C3588C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73"/>
          <a:stretch/>
        </p:blipFill>
        <p:spPr bwMode="auto">
          <a:xfrm>
            <a:off x="3029902" y="1513634"/>
            <a:ext cx="32670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851920"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938992"/>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Nov 1st:</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Collaboration and convergence continues</a:t>
            </a:r>
          </a:p>
          <a:p>
            <a:pPr marL="285750"/>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3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A8A-2042-4BE3-D2C6-12698CCAB137}"/>
              </a:ext>
            </a:extLst>
          </p:cNvPr>
          <p:cNvSpPr>
            <a:spLocks noGrp="1"/>
          </p:cNvSpPr>
          <p:nvPr>
            <p:ph type="title"/>
          </p:nvPr>
        </p:nvSpPr>
        <p:spPr/>
        <p:txBody>
          <a:bodyPr/>
          <a:lstStyle/>
          <a:p>
            <a:r>
              <a:rPr lang="en-US" dirty="0"/>
              <a:t>Progress: TFD submissions</a:t>
            </a:r>
          </a:p>
        </p:txBody>
      </p:sp>
      <p:sp>
        <p:nvSpPr>
          <p:cNvPr id="3" name="Content Placeholder 2">
            <a:extLst>
              <a:ext uri="{FF2B5EF4-FFF2-40B4-BE49-F238E27FC236}">
                <a16:creationId xmlns:a16="http://schemas.microsoft.com/office/drawing/2014/main" id="{D77D3015-C154-C167-CE94-2EB32A15F999}"/>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Some TFD Text already submitted: </a:t>
            </a: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https://mentor.ieee.org/802.15/dcn/22/15-22-0262-01-04ab-nba-uwb-technical-framework-proposal.docx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https://mentor.ieee.org/802.15/dcn/22/15-22-0291-01-04ab-proposal-of-sensing-framework.docx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https://mentor.ieee.org/802.15/dcn/22/15-22-0341-02-04ab-nba-uwb-technical-framework-proposal-2022-july.docx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https://mentor.ieee.org/802.15/dcn/22/15-22-0490-01-04ab-dl-tdoa-based-location-service-technical-specification.docx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https://mentor.ieee.org/802.15/dcn/22/15-22-0514-00-04ab-non-coherent-phy-layer-proposal-for-15-4ab-tfd.docx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https://mentor.ieee.org/802.15/dcn/22/15-22-0538-02-04ab-proposal-of-sensing-framework.docx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https://mentor.ieee.org/802.15/dcn/22/15-22-0486-00-04ab-ssbd-channel-access-tfd-text.docx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endParaRPr lang="en-US" sz="2000" dirty="0">
              <a:solidFill>
                <a:schemeClr val="accent2">
                  <a:lumMod val="75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D4FAD9A-A380-B9A9-C716-9079C6D751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4262211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27</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AE718-53C8-8B97-634F-2FD8B2D3826B}"/>
              </a:ext>
            </a:extLst>
          </p:cNvPr>
          <p:cNvSpPr>
            <a:spLocks noGrp="1"/>
          </p:cNvSpPr>
          <p:nvPr>
            <p:ph type="title"/>
          </p:nvPr>
        </p:nvSpPr>
        <p:spPr/>
        <p:txBody>
          <a:bodyPr/>
          <a:lstStyle/>
          <a:p>
            <a:r>
              <a:rPr lang="en-US" dirty="0"/>
              <a:t>Hybrid Meeting Note (Plea)</a:t>
            </a:r>
          </a:p>
        </p:txBody>
      </p:sp>
      <p:sp>
        <p:nvSpPr>
          <p:cNvPr id="7" name="Content Placeholder 6">
            <a:extLst>
              <a:ext uri="{FF2B5EF4-FFF2-40B4-BE49-F238E27FC236}">
                <a16:creationId xmlns:a16="http://schemas.microsoft.com/office/drawing/2014/main" id="{E2F54490-D939-D3E3-44DF-C7254D410D70}"/>
              </a:ext>
            </a:extLst>
          </p:cNvPr>
          <p:cNvSpPr>
            <a:spLocks noGrp="1"/>
          </p:cNvSpPr>
          <p:nvPr>
            <p:ph idx="1"/>
          </p:nvPr>
        </p:nvSpPr>
        <p:spPr>
          <a:xfrm>
            <a:off x="767977" y="1584473"/>
            <a:ext cx="7764463" cy="4868863"/>
          </a:xfrm>
        </p:spPr>
        <p:txBody>
          <a:bodyPr>
            <a:normAutofit fontScale="85000" lnSpcReduction="10000"/>
          </a:bodyPr>
          <a:lstStyle/>
          <a:p>
            <a:pPr marL="457200" indent="-457200">
              <a:buFont typeface="Arial" panose="020B0604020202020204" pitchFamily="34" charset="0"/>
              <a:buChar char="•"/>
            </a:pPr>
            <a:r>
              <a:rPr lang="en-US" dirty="0">
                <a:solidFill>
                  <a:srgbClr val="C00000"/>
                </a:solidFill>
              </a:rPr>
              <a:t>If you are in the room, you don’t need to join the Webex</a:t>
            </a:r>
          </a:p>
          <a:p>
            <a:pPr marL="457200" indent="-457200">
              <a:buFont typeface="Arial" panose="020B0604020202020204" pitchFamily="34" charset="0"/>
              <a:buChar char="•"/>
            </a:pPr>
            <a:r>
              <a:rPr lang="en-US" dirty="0">
                <a:solidFill>
                  <a:srgbClr val="C00000"/>
                </a:solidFill>
              </a:rPr>
              <a:t>If you join the Webex from inside the meeting room, you </a:t>
            </a:r>
            <a:r>
              <a:rPr lang="en-US" b="1" dirty="0">
                <a:solidFill>
                  <a:srgbClr val="C00000"/>
                </a:solidFill>
              </a:rPr>
              <a:t>MUST</a:t>
            </a:r>
            <a:r>
              <a:rPr lang="en-US" dirty="0">
                <a:solidFill>
                  <a:srgbClr val="C00000"/>
                </a:solidFill>
              </a:rPr>
              <a:t> assure that you join without audio on your device</a:t>
            </a:r>
          </a:p>
          <a:p>
            <a:pPr marL="457200" indent="-457200">
              <a:buFont typeface="Arial" panose="020B0604020202020204" pitchFamily="34" charset="0"/>
              <a:buChar char="•"/>
            </a:pPr>
            <a:r>
              <a:rPr lang="en-US" b="1" dirty="0">
                <a:solidFill>
                  <a:srgbClr val="C00000"/>
                </a:solidFill>
              </a:rPr>
              <a:t>In-room Webex with audio enabled will disrupt the meeting!</a:t>
            </a:r>
          </a:p>
          <a:p>
            <a:pPr marL="457200" indent="-457200">
              <a:buFont typeface="Arial" panose="020B0604020202020204" pitchFamily="34" charset="0"/>
              <a:buChar char="•"/>
            </a:pPr>
            <a:r>
              <a:rPr lang="en-US" b="1" dirty="0">
                <a:solidFill>
                  <a:srgbClr val="C00000"/>
                </a:solidFill>
              </a:rPr>
              <a:t>Failure to comply with these requests will disrupt the meeting and consume time better spent on technical discussions</a:t>
            </a:r>
          </a:p>
          <a:p>
            <a:pPr algn="ctr"/>
            <a:r>
              <a:rPr lang="en-US" dirty="0">
                <a:solidFill>
                  <a:srgbClr val="C00000"/>
                </a:solidFill>
              </a:rPr>
              <a:t>Thank you very much!</a:t>
            </a:r>
          </a:p>
        </p:txBody>
      </p:sp>
      <p:sp>
        <p:nvSpPr>
          <p:cNvPr id="5" name="Slide Number Placeholder 4">
            <a:extLst>
              <a:ext uri="{FF2B5EF4-FFF2-40B4-BE49-F238E27FC236}">
                <a16:creationId xmlns:a16="http://schemas.microsoft.com/office/drawing/2014/main" id="{7FEC4DD7-CE9F-8177-2AC4-144D200E1A21}"/>
              </a:ext>
            </a:extLst>
          </p:cNvPr>
          <p:cNvSpPr>
            <a:spLocks noGrp="1"/>
          </p:cNvSpPr>
          <p:nvPr>
            <p:ph type="sldNum" idx="10"/>
          </p:nvPr>
        </p:nvSpPr>
        <p:spPr/>
        <p:txBody>
          <a:bodyPr/>
          <a:lstStyle/>
          <a:p>
            <a:pPr>
              <a:defRPr/>
            </a:pPr>
            <a:r>
              <a:rPr lang="en-US" altLang="en-US"/>
              <a:t>Slide </a:t>
            </a:r>
            <a:fld id="{2771F862-3EEA-4803-88C2-BE8D6DB460BF}" type="slidenum">
              <a:rPr lang="en-US" altLang="en-US" smtClean="0"/>
              <a:pPr>
                <a:defRPr/>
              </a:pPr>
              <a:t>3</a:t>
            </a:fld>
            <a:endParaRPr lang="en-US" altLang="en-US"/>
          </a:p>
        </p:txBody>
      </p:sp>
    </p:spTree>
    <p:extLst>
      <p:ext uri="{BB962C8B-B14F-4D97-AF65-F5344CB8AC3E}">
        <p14:creationId xmlns:p14="http://schemas.microsoft.com/office/powerpoint/2010/main" val="368627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https://web.cvent.com/event/840c257d-5d52-4eff-94b4-39d2aafda56b/summary</a:t>
            </a:r>
            <a:endParaRPr lang="en-US" sz="2400" dirty="0"/>
          </a:p>
          <a:p>
            <a:pPr marL="457200" lvl="1" indent="0" algn="ct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a:t>
            </a:r>
            <a:r>
              <a:rPr lang="en-US" sz="3600" b="1" dirty="0"/>
              <a:t>802 LMSC Plenaries </a:t>
            </a:r>
            <a:r>
              <a:rPr lang="en-US" sz="3600" dirty="0"/>
              <a:t>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6</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6673148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52227</TotalTime>
  <Words>2460</Words>
  <Application>Microsoft Office PowerPoint</Application>
  <PresentationFormat>On-screen Show (4:3)</PresentationFormat>
  <Paragraphs>525</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Open Sans</vt:lpstr>
      <vt:lpstr>Times New Roman</vt:lpstr>
      <vt:lpstr>Verdana-Bold</vt:lpstr>
      <vt:lpstr>Office Theme</vt:lpstr>
      <vt:lpstr>PowerPoint Presentation</vt:lpstr>
      <vt:lpstr>  Mixed Mode Interim, Live from Bangkok Thailand November 2022</vt:lpstr>
      <vt:lpstr>Hybrid Meeting Note (Plea)</vt:lpstr>
      <vt:lpstr>Registration for 802 LMSC Plenaries and 802 Wireless Interims</vt:lpstr>
      <vt:lpstr>Deadbeat Consequences (Deadbeat: in default of paying registration fee for a prior mtg.)</vt:lpstr>
      <vt:lpstr>Task Group 15.4ab Next Generation UWB Amendment</vt:lpstr>
      <vt:lpstr>5.2.b Scope of the project (As approved): </vt:lpstr>
      <vt:lpstr>Task Group Organization </vt:lpstr>
      <vt:lpstr>Task Group Rules</vt:lpstr>
      <vt:lpstr>IEEE-SA Patent, Copyright, and Participation Policies</vt:lpstr>
      <vt:lpstr>IEEE 802 Ground Rules</vt:lpstr>
      <vt:lpstr>Task Group Agenda</vt:lpstr>
      <vt:lpstr>Agenda </vt:lpstr>
      <vt:lpstr>Approvals of Minutes</vt:lpstr>
      <vt:lpstr>Session Objectives</vt:lpstr>
      <vt:lpstr>Hybrid Meeting Conduct: Queues</vt:lpstr>
      <vt:lpstr>Hybrid Meeting Conduct: Other</vt:lpstr>
      <vt:lpstr>We have a full agenda! </vt:lpstr>
      <vt:lpstr>Time Management</vt:lpstr>
      <vt:lpstr>Recap</vt:lpstr>
      <vt:lpstr>Project Schedule (working baseline)</vt:lpstr>
      <vt:lpstr>Schedule Major Milestones</vt:lpstr>
      <vt:lpstr>Progress: TFD submissions</vt:lpstr>
      <vt:lpstr>Technical Presentations</vt:lpstr>
      <vt:lpstr>Next Steps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261</cp:revision>
  <cp:lastPrinted>2000-03-07T00:55:37Z</cp:lastPrinted>
  <dcterms:created xsi:type="dcterms:W3CDTF">2016-01-17T22:48:36Z</dcterms:created>
  <dcterms:modified xsi:type="dcterms:W3CDTF">2022-11-14T06:58:06Z</dcterms:modified>
  <cp:category/>
</cp:coreProperties>
</file>