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19"/>
  </p:notesMasterIdLst>
  <p:handoutMasterIdLst>
    <p:handoutMasterId r:id="rId20"/>
  </p:handoutMasterIdLst>
  <p:sldIdLst>
    <p:sldId id="338" r:id="rId2"/>
    <p:sldId id="315" r:id="rId3"/>
    <p:sldId id="312" r:id="rId4"/>
    <p:sldId id="290" r:id="rId5"/>
    <p:sldId id="340" r:id="rId6"/>
    <p:sldId id="341" r:id="rId7"/>
    <p:sldId id="342" r:id="rId8"/>
    <p:sldId id="273" r:id="rId9"/>
    <p:sldId id="343" r:id="rId10"/>
    <p:sldId id="344" r:id="rId11"/>
    <p:sldId id="266" r:id="rId12"/>
    <p:sldId id="345" r:id="rId13"/>
    <p:sldId id="346" r:id="rId14"/>
    <p:sldId id="267" r:id="rId15"/>
    <p:sldId id="282" r:id="rId16"/>
    <p:sldId id="347" r:id="rId17"/>
    <p:sldId id="281" r:id="rId18"/>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yo ogawa" initials="H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FF"/>
    <a:srgbClr val="99CCFF"/>
    <a:srgbClr val="FDFFB2"/>
    <a:srgbClr val="66CCFF"/>
    <a:srgbClr val="799393"/>
    <a:srgbClr val="D9FFFF"/>
    <a:srgbClr val="EBD6FF"/>
    <a:srgbClr val="FFD7B2"/>
    <a:srgbClr val="B7FFB2"/>
    <a:srgbClr val="B4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0" autoAdjust="0"/>
    <p:restoredTop sz="84615" autoAdjust="0"/>
  </p:normalViewPr>
  <p:slideViewPr>
    <p:cSldViewPr>
      <p:cViewPr varScale="1">
        <p:scale>
          <a:sx n="60" d="100"/>
          <a:sy n="60" d="100"/>
        </p:scale>
        <p:origin x="514"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1334"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30992"/>
            <a:ext cx="2758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sz="11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97858">
              <a:defRPr sz="1100"/>
            </a:lvl1pPr>
          </a:lstStyle>
          <a:p>
            <a:r>
              <a:rPr lang="en-US" altLang="ja-JP"/>
              <a:t>Page </a:t>
            </a:r>
            <a:fld id="{54C6E288-0E76-415F-881E-0A10FDF5DEE4}"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97858"/>
            <a:r>
              <a:rPr lang="en-US" altLang="ja-JP"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4168210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2051" name="Rectangle 3"/>
          <p:cNvSpPr>
            <a:spLocks noGrp="1" noChangeArrowheads="1"/>
          </p:cNvSpPr>
          <p:nvPr>
            <p:ph type="dt" idx="1"/>
          </p:nvPr>
        </p:nvSpPr>
        <p:spPr bwMode="auto">
          <a:xfrm>
            <a:off x="669623" y="108544"/>
            <a:ext cx="280201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2053" name="Rectangle 5"/>
          <p:cNvSpPr>
            <a:spLocks noGrp="1" noChangeArrowheads="1"/>
          </p:cNvSpPr>
          <p:nvPr>
            <p:ph type="body" sz="quarter" idx="3"/>
          </p:nvPr>
        </p:nvSpPr>
        <p:spPr bwMode="auto">
          <a:xfrm>
            <a:off x="945923" y="4861704"/>
            <a:ext cx="5207454"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25" tIns="49215" rIns="100125" bIns="49215"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a:lvl1pPr>
          </a:lstStyle>
          <a:p>
            <a:r>
              <a:rPr lang="en-US" altLang="ja-JP"/>
              <a:t>Page </a:t>
            </a:r>
            <a:fld id="{B37E8896-000A-4EEB-9D9E-1097B2ADD038}"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6225649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1</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6402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2</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31257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93096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352979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369229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117949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logical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Develop channel model suited to THz band propagation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15</a:t>
            </a:fld>
            <a:endParaRPr lang="en-US" altLang="ja-JP"/>
          </a:p>
        </p:txBody>
      </p:sp>
    </p:spTree>
    <p:extLst>
      <p:ext uri="{BB962C8B-B14F-4D97-AF65-F5344CB8AC3E}">
        <p14:creationId xmlns:p14="http://schemas.microsoft.com/office/powerpoint/2010/main" val="150522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logical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Develop channel model suited to THz band propagation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16</a:t>
            </a:fld>
            <a:endParaRPr lang="en-US" altLang="ja-JP"/>
          </a:p>
        </p:txBody>
      </p:sp>
    </p:spTree>
    <p:extLst>
      <p:ext uri="{BB962C8B-B14F-4D97-AF65-F5344CB8AC3E}">
        <p14:creationId xmlns:p14="http://schemas.microsoft.com/office/powerpoint/2010/main" val="29995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With the current dataset and its subsequent analysis the following inferences can be drawn</a:t>
            </a:r>
          </a:p>
          <a:p>
            <a:pPr marL="171450" indent="-171450">
              <a:buFont typeface="Arial" panose="020B0604020202020204" pitchFamily="34" charset="0"/>
              <a:buChar char="•"/>
            </a:pPr>
            <a:r>
              <a:rPr lang="en-IN" dirty="0"/>
              <a:t>High K-factor indicates </a:t>
            </a:r>
            <a:r>
              <a:rPr lang="en-IN" dirty="0" err="1"/>
              <a:t>LoS</a:t>
            </a:r>
            <a:r>
              <a:rPr lang="en-IN" dirty="0"/>
              <a:t> dominant path but as observed from ray-tracing triple bounce path with significant power exists in most of the positions</a:t>
            </a:r>
          </a:p>
          <a:p>
            <a:pPr marL="171450" indent="-171450">
              <a:buFont typeface="Arial" panose="020B0604020202020204" pitchFamily="34" charset="0"/>
              <a:buChar char="•"/>
            </a:pPr>
            <a:r>
              <a:rPr lang="en-IN" dirty="0"/>
              <a:t>The impulse like nature of the PDP indicates less number of MPCs per cluster</a:t>
            </a:r>
          </a:p>
          <a:p>
            <a:pPr marL="171450" indent="-171450">
              <a:buFont typeface="Arial" panose="020B0604020202020204" pitchFamily="34" charset="0"/>
              <a:buChar char="•"/>
            </a:pPr>
            <a:r>
              <a:rPr lang="en-IN" dirty="0"/>
              <a:t>Further extensive campaign is required to make conclusive statements about the cross-correlation between different large scale parameters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17</a:t>
            </a:fld>
            <a:endParaRPr lang="en-US" altLang="ja-JP"/>
          </a:p>
        </p:txBody>
      </p:sp>
    </p:spTree>
    <p:extLst>
      <p:ext uri="{BB962C8B-B14F-4D97-AF65-F5344CB8AC3E}">
        <p14:creationId xmlns:p14="http://schemas.microsoft.com/office/powerpoint/2010/main" val="137821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1C014BA-BEAF-4B8B-ACF5-0A1FADC3D0C2}" type="slidenum">
              <a:rPr lang="en-US" altLang="ja-JP"/>
              <a:pPr/>
              <a:t>‹#›</a:t>
            </a:fld>
            <a:endParaRPr lang="en-US" altLang="ja-JP"/>
          </a:p>
        </p:txBody>
      </p:sp>
    </p:spTree>
    <p:extLst>
      <p:ext uri="{BB962C8B-B14F-4D97-AF65-F5344CB8AC3E}">
        <p14:creationId xmlns:p14="http://schemas.microsoft.com/office/powerpoint/2010/main" val="198658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2CBD843-DC67-4AE4-BFF0-66A63764CC7B}" type="slidenum">
              <a:rPr lang="en-US" altLang="ja-JP"/>
              <a:pPr/>
              <a:t>‹#›</a:t>
            </a:fld>
            <a:endParaRPr lang="en-US" altLang="ja-JP"/>
          </a:p>
        </p:txBody>
      </p:sp>
    </p:spTree>
    <p:extLst>
      <p:ext uri="{BB962C8B-B14F-4D97-AF65-F5344CB8AC3E}">
        <p14:creationId xmlns:p14="http://schemas.microsoft.com/office/powerpoint/2010/main" val="15189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BD3E7142-FB4B-414F-BE60-C41E35C8D2D0}" type="slidenum">
              <a:rPr lang="en-US" altLang="ja-JP"/>
              <a:pPr/>
              <a:t>‹#›</a:t>
            </a:fld>
            <a:endParaRPr lang="en-US" altLang="ja-JP"/>
          </a:p>
        </p:txBody>
      </p:sp>
    </p:spTree>
    <p:extLst>
      <p:ext uri="{BB962C8B-B14F-4D97-AF65-F5344CB8AC3E}">
        <p14:creationId xmlns:p14="http://schemas.microsoft.com/office/powerpoint/2010/main" val="103210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dirty="0"/>
              <a:t>November 2022</a:t>
            </a:r>
          </a:p>
        </p:txBody>
      </p:sp>
      <p:sp>
        <p:nvSpPr>
          <p:cNvPr id="3" name="フッター プレースホルダー 2"/>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E006919-536D-4F8E-A59E-30BD4B16822F}"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5427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a:t>Slide </a:t>
            </a:r>
            <a:fld id="{D80830CC-ADC9-40F5-A428-BA02D4CE6A86}" type="slidenum">
              <a:rPr lang="en-US" altLang="ja-JP" smtClean="0"/>
              <a:pPr/>
              <a:t>‹#›</a:t>
            </a:fld>
            <a:endParaRPr lang="en-US" altLang="ja-JP"/>
          </a:p>
        </p:txBody>
      </p:sp>
    </p:spTree>
    <p:extLst>
      <p:ext uri="{BB962C8B-B14F-4D97-AF65-F5344CB8AC3E}">
        <p14:creationId xmlns:p14="http://schemas.microsoft.com/office/powerpoint/2010/main" val="3814208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en-US" altLang="ja-JP" dirty="0"/>
              <a:t>November 2022</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da-DK" altLang="ja-JP" dirty="0"/>
              <a:t>Tetsuya Kawanishi, NICT, et al</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D80830CC-ADC9-40F5-A428-BA02D4CE6A86}" type="slidenum">
              <a:rPr lang="en-US" altLang="ja-JP"/>
              <a:pPr/>
              <a:t>‹#›</a:t>
            </a:fld>
            <a:endParaRPr lang="en-US" altLang="ja-JP"/>
          </a:p>
        </p:txBody>
      </p:sp>
      <p:sp>
        <p:nvSpPr>
          <p:cNvPr id="1031" name="Rectangle 7"/>
          <p:cNvSpPr>
            <a:spLocks noChangeArrowheads="1"/>
          </p:cNvSpPr>
          <p:nvPr/>
        </p:nvSpPr>
        <p:spPr bwMode="auto">
          <a:xfrm>
            <a:off x="6500933" y="394156"/>
            <a:ext cx="19572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lvl="4" indent="0" algn="r"/>
            <a:r>
              <a:rPr lang="en-US" altLang="ja-JP" sz="1400" b="1" dirty="0">
                <a:ea typeface="ＭＳ Ｐゴシック" pitchFamily="50" charset="-128"/>
              </a:rPr>
              <a:t>DCN: 15-22-0569-00-0thz</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dirty="0"/>
              <a:t>November 2022</a:t>
            </a:r>
          </a:p>
        </p:txBody>
      </p:sp>
      <p:sp>
        <p:nvSpPr>
          <p:cNvPr id="5" name="フッター プレースホルダー 2"/>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a:t>Slide </a:t>
            </a:r>
            <a:fld id="{D02B5AD6-D54F-466C-83AC-2100E8B78AC9}" type="slidenum">
              <a:rPr lang="en-US" altLang="ja-JP" smtClean="0"/>
              <a:pPr/>
              <a:t>1</a:t>
            </a:fld>
            <a:endParaRPr lang="en-US" altLang="ja-JP"/>
          </a:p>
        </p:txBody>
      </p:sp>
      <p:sp>
        <p:nvSpPr>
          <p:cNvPr id="27651" name="Rectangle 3"/>
          <p:cNvSpPr>
            <a:spLocks noChangeArrowheads="1"/>
          </p:cNvSpPr>
          <p:nvPr/>
        </p:nvSpPr>
        <p:spPr bwMode="auto">
          <a:xfrm>
            <a:off x="152400" y="609600"/>
            <a:ext cx="895610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400" dirty="0">
              <a:solidFill>
                <a:schemeClr val="tx2"/>
              </a:solidFill>
              <a:ea typeface="ＭＳ Ｐゴシック" pitchFamily="50" charset="-128"/>
            </a:endParaRPr>
          </a:p>
          <a:p>
            <a:pPr marL="1524000" indent="-1524000"/>
            <a:r>
              <a:rPr lang="en-US" altLang="ja-JP" sz="1400" b="1" dirty="0">
                <a:ea typeface="ＭＳ Ｐゴシック" pitchFamily="50" charset="-128"/>
              </a:rPr>
              <a:t>Submission Title:</a:t>
            </a:r>
            <a:r>
              <a:rPr lang="en-US" altLang="ja-JP" sz="1400" dirty="0">
                <a:ea typeface="ＭＳ Ｐゴシック" pitchFamily="50" charset="-128"/>
              </a:rPr>
              <a:t> Study on interference induced by THz wave scattering from slightly rough surfaces</a:t>
            </a:r>
          </a:p>
          <a:p>
            <a:pPr marL="1524000" indent="-1524000"/>
            <a:r>
              <a:rPr lang="en-US" altLang="ja-JP" sz="1400" b="1" dirty="0">
                <a:ea typeface="ＭＳ Ｐゴシック" pitchFamily="50" charset="-128"/>
              </a:rPr>
              <a:t>Date Submitted: </a:t>
            </a:r>
            <a:r>
              <a:rPr lang="en-US" altLang="ja-JP" sz="1400" dirty="0">
                <a:ea typeface="ＭＳ Ｐゴシック" pitchFamily="50" charset="-128"/>
              </a:rPr>
              <a:t> 14 November 2022</a:t>
            </a:r>
          </a:p>
          <a:p>
            <a:pPr marL="720725" indent="-720725"/>
            <a:r>
              <a:rPr lang="en-US" altLang="ja-JP" sz="1400" b="1" dirty="0">
                <a:solidFill>
                  <a:schemeClr val="tx2"/>
                </a:solidFill>
                <a:ea typeface="ＭＳ Ｐゴシック" pitchFamily="50" charset="-128"/>
              </a:rPr>
              <a:t>Source:</a:t>
            </a:r>
            <a:r>
              <a:rPr lang="en-US" altLang="ja-JP" sz="1400" dirty="0">
                <a:solidFill>
                  <a:schemeClr val="tx2"/>
                </a:solidFill>
                <a:ea typeface="ＭＳ Ｐゴシック" pitchFamily="50" charset="-128"/>
              </a:rPr>
              <a:t> 		Tetsuya Kawanishi, </a:t>
            </a:r>
            <a:r>
              <a:rPr lang="en-US" altLang="ja-JP" sz="1400" dirty="0" err="1">
                <a:solidFill>
                  <a:schemeClr val="tx2"/>
                </a:solidFill>
                <a:ea typeface="ＭＳ Ｐゴシック" pitchFamily="50" charset="-128"/>
              </a:rPr>
              <a:t>Riku</a:t>
            </a:r>
            <a:r>
              <a:rPr lang="en-US" altLang="ja-JP" sz="1400" dirty="0">
                <a:solidFill>
                  <a:schemeClr val="tx2"/>
                </a:solidFill>
                <a:ea typeface="ＭＳ Ｐゴシック" pitchFamily="50" charset="-128"/>
              </a:rPr>
              <a:t> Yoshino, Toshiya Yoshida, </a:t>
            </a:r>
            <a:r>
              <a:rPr lang="en-US" altLang="ja-JP" sz="1400" dirty="0" err="1">
                <a:solidFill>
                  <a:schemeClr val="tx2"/>
                </a:solidFill>
                <a:ea typeface="ＭＳ Ｐゴシック" pitchFamily="50" charset="-128"/>
              </a:rPr>
              <a:t>Waseda</a:t>
            </a:r>
            <a:r>
              <a:rPr lang="en-US" altLang="ja-JP" sz="1400" dirty="0">
                <a:solidFill>
                  <a:schemeClr val="tx2"/>
                </a:solidFill>
                <a:ea typeface="ＭＳ Ｐゴシック" pitchFamily="50" charset="-128"/>
              </a:rPr>
              <a:t> University </a:t>
            </a:r>
          </a:p>
          <a:p>
            <a:r>
              <a:rPr lang="fi-FI" altLang="ja-JP" sz="1400" dirty="0">
                <a:solidFill>
                  <a:schemeClr val="tx2"/>
                </a:solidFill>
                <a:ea typeface="ＭＳ Ｐゴシック" pitchFamily="50" charset="-128"/>
              </a:rPr>
              <a:t>              	3-4-1, Okubo, Shinjuku-ku, Tokyo 169-8555, Japan</a:t>
            </a:r>
          </a:p>
          <a:p>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	Voice: +81 3 5286 3386</a:t>
            </a:r>
            <a:r>
              <a:rPr lang="en-US" altLang="ja-JP" sz="1400" dirty="0"/>
              <a:t>, </a:t>
            </a:r>
            <a:r>
              <a:rPr lang="en-US" altLang="ja-JP" sz="1400" dirty="0">
                <a:solidFill>
                  <a:schemeClr val="tx2"/>
                </a:solidFill>
                <a:ea typeface="ＭＳ Ｐゴシック" pitchFamily="50" charset="-128"/>
              </a:rPr>
              <a:t>E-Mail:</a:t>
            </a:r>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kawanishi@waseda.jp</a:t>
            </a:r>
          </a:p>
          <a:p>
            <a:r>
              <a:rPr lang="en-US" altLang="ja-JP" sz="1400" dirty="0">
                <a:solidFill>
                  <a:schemeClr val="tx2"/>
                </a:solidFill>
                <a:ea typeface="ＭＳ Ｐゴシック" pitchFamily="50" charset="-128"/>
              </a:rPr>
              <a:t>	Keizo Inagaki, Iwao Hosako, National Institute of Information and Communications Technology (NICT)</a:t>
            </a:r>
          </a:p>
          <a:p>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	</a:t>
            </a:r>
            <a:r>
              <a:rPr lang="fi-FI" altLang="ja-JP" sz="1400" dirty="0">
                <a:solidFill>
                  <a:schemeClr val="tx2"/>
                </a:solidFill>
                <a:ea typeface="ＭＳ Ｐゴシック" pitchFamily="50" charset="-128"/>
              </a:rPr>
              <a:t>4-2-1, Nukui-Kitamachi, Koganei, Tokyo 184-8795, Japan, </a:t>
            </a:r>
            <a:r>
              <a:rPr lang="en-US" altLang="ja-JP" sz="1400" dirty="0">
                <a:solidFill>
                  <a:schemeClr val="tx2"/>
                </a:solidFill>
                <a:ea typeface="ＭＳ Ｐゴシック" pitchFamily="50" charset="-128"/>
              </a:rPr>
              <a:t>E-Mail: hosako@nict.go.jp</a:t>
            </a:r>
          </a:p>
          <a:p>
            <a:r>
              <a:rPr lang="en-US" altLang="ja-JP" sz="1400" b="1" dirty="0">
                <a:solidFill>
                  <a:schemeClr val="tx2"/>
                </a:solidFill>
                <a:ea typeface="ＭＳ Ｐゴシック" pitchFamily="50" charset="-128"/>
              </a:rPr>
              <a:t>Re:</a:t>
            </a:r>
            <a:r>
              <a:rPr lang="en-US" altLang="ja-JP" sz="1400" dirty="0">
                <a:solidFill>
                  <a:schemeClr val="tx2"/>
                </a:solidFill>
                <a:ea typeface="ＭＳ Ｐゴシック" pitchFamily="50" charset="-128"/>
              </a:rPr>
              <a:t> n/a</a:t>
            </a:r>
          </a:p>
          <a:p>
            <a:pPr>
              <a:spcBef>
                <a:spcPts val="0"/>
              </a:spcBef>
              <a:spcAft>
                <a:spcPts val="600"/>
              </a:spcAft>
            </a:pPr>
            <a:endParaRPr lang="en-US" altLang="ja-JP" sz="1400" b="1" dirty="0">
              <a:ea typeface="ＭＳ Ｐゴシック" pitchFamily="50" charset="-128"/>
            </a:endParaRPr>
          </a:p>
          <a:p>
            <a:pPr>
              <a:spcBef>
                <a:spcPts val="0"/>
              </a:spcBef>
              <a:spcAft>
                <a:spcPts val="600"/>
              </a:spcAft>
            </a:pPr>
            <a:r>
              <a:rPr lang="en-US" altLang="ja-JP" sz="1400" b="1" dirty="0">
                <a:ea typeface="ＭＳ Ｐゴシック" pitchFamily="50" charset="-128"/>
              </a:rPr>
              <a:t>Abstract: 	</a:t>
            </a:r>
            <a:r>
              <a:rPr lang="en-US" altLang="ja-JP" sz="1400" dirty="0">
                <a:ea typeface="ＭＳ Ｐゴシック" pitchFamily="50" charset="-128"/>
              </a:rPr>
              <a:t>This document overviews of polarized THz-wave scattering from slightly rough surfaces and its impact on interference. Slightly rough surfaces such as wooden tables and walls would scatter THz waves with particular polarization distribution. The scattered wave would induce interference between short distance THz links. </a:t>
            </a:r>
          </a:p>
          <a:p>
            <a:pPr marL="803275" indent="-803275">
              <a:spcBef>
                <a:spcPts val="0"/>
              </a:spcBef>
              <a:spcAft>
                <a:spcPts val="600"/>
              </a:spcAft>
            </a:pPr>
            <a:r>
              <a:rPr lang="en-US" altLang="ja-JP" sz="1400" b="1" dirty="0">
                <a:ea typeface="ＭＳ Ｐゴシック" pitchFamily="50" charset="-128"/>
              </a:rPr>
              <a:t>Purpose: 		</a:t>
            </a:r>
            <a:r>
              <a:rPr lang="en-US" altLang="ja-JP" sz="1400" dirty="0">
                <a:ea typeface="ＭＳ Ｐゴシック" panose="020B0600070205080204" pitchFamily="34" charset="-128"/>
              </a:rPr>
              <a:t>Information document for IEEE 802.15 SC THz</a:t>
            </a:r>
            <a:endParaRPr lang="en-US" altLang="ja-JP" sz="1400" dirty="0">
              <a:ea typeface="ＭＳ Ｐゴシック" pitchFamily="50" charset="-128"/>
            </a:endParaRPr>
          </a:p>
          <a:p>
            <a:pPr>
              <a:spcBef>
                <a:spcPts val="0"/>
              </a:spcBef>
              <a:spcAft>
                <a:spcPts val="600"/>
              </a:spcAft>
            </a:pPr>
            <a:r>
              <a:rPr lang="en-US" altLang="ja-JP" sz="1400" b="1" dirty="0">
                <a:ea typeface="ＭＳ Ｐゴシック" pitchFamily="50" charset="-128"/>
              </a:rPr>
              <a:t>Notice:</a:t>
            </a:r>
            <a:r>
              <a:rPr lang="en-US" altLang="ja-JP" sz="1400" dirty="0">
                <a:ea typeface="ＭＳ Ｐゴシック"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600"/>
              </a:spcAft>
            </a:pPr>
            <a:r>
              <a:rPr lang="en-US" altLang="ja-JP" sz="1400" b="1" dirty="0">
                <a:ea typeface="ＭＳ Ｐゴシック" pitchFamily="50" charset="-128"/>
              </a:rPr>
              <a:t>Release:</a:t>
            </a:r>
            <a:r>
              <a:rPr lang="en-US" altLang="ja-JP" sz="1400" dirty="0">
                <a:ea typeface="ＭＳ Ｐゴシック" pitchFamily="50" charset="-128"/>
              </a:rPr>
              <a:t>	The contributor acknowledges and accepts that this contribution becomes the property of IEEE and may be made publicly available by P802.15.</a:t>
            </a:r>
            <a:r>
              <a:rPr lang="en-US" altLang="ja-JP" sz="1400" dirty="0">
                <a:solidFill>
                  <a:schemeClr val="tx2"/>
                </a:solidFill>
                <a:ea typeface="ＭＳ Ｐゴシック" pitchFamily="50" charset="-128"/>
              </a:rPr>
              <a:t>	</a:t>
            </a:r>
          </a:p>
        </p:txBody>
      </p:sp>
    </p:spTree>
    <p:extLst>
      <p:ext uri="{BB962C8B-B14F-4D97-AF65-F5344CB8AC3E}">
        <p14:creationId xmlns:p14="http://schemas.microsoft.com/office/powerpoint/2010/main" val="40474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10</a:t>
            </a:fld>
            <a:endParaRPr kumimoji="1" lang="ja-JP" altLang="en-US" dirty="0"/>
          </a:p>
        </p:txBody>
      </p:sp>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87099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t>Wooden rough surface sample</a:t>
            </a:r>
            <a:endParaRPr lang="en-GB" sz="3200" b="1" dirty="0"/>
          </a:p>
        </p:txBody>
      </p:sp>
      <p:pic>
        <p:nvPicPr>
          <p:cNvPr id="19" name="図 18">
            <a:extLst>
              <a:ext uri="{FF2B5EF4-FFF2-40B4-BE49-F238E27FC236}">
                <a16:creationId xmlns:a16="http://schemas.microsoft.com/office/drawing/2014/main" id="{7F836852-E88F-4478-9480-41257C127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642" y="1556792"/>
            <a:ext cx="3966916" cy="2975187"/>
          </a:xfrm>
          <a:prstGeom prst="rect">
            <a:avLst/>
          </a:prstGeom>
        </p:spPr>
      </p:pic>
      <mc:AlternateContent xmlns:mc="http://schemas.openxmlformats.org/markup-compatibility/2006" xmlns:a14="http://schemas.microsoft.com/office/drawing/2010/main">
        <mc:Choice Requires="a14">
          <p:graphicFrame>
            <p:nvGraphicFramePr>
              <p:cNvPr id="20" name="表 4">
                <a:extLst>
                  <a:ext uri="{FF2B5EF4-FFF2-40B4-BE49-F238E27FC236}">
                    <a16:creationId xmlns:a16="http://schemas.microsoft.com/office/drawing/2014/main" id="{7275CAF6-6CA9-4373-8E4A-22116D81AC41}"/>
                  </a:ext>
                </a:extLst>
              </p:cNvPr>
              <p:cNvGraphicFramePr>
                <a:graphicFrameLocks noGrp="1"/>
              </p:cNvGraphicFramePr>
              <p:nvPr>
                <p:ph idx="1"/>
                <p:extLst>
                  <p:ext uri="{D42A27DB-BD31-4B8C-83A1-F6EECF244321}">
                    <p14:modId xmlns:p14="http://schemas.microsoft.com/office/powerpoint/2010/main" val="1951481097"/>
                  </p:ext>
                </p:extLst>
              </p:nvPr>
            </p:nvGraphicFramePr>
            <p:xfrm>
              <a:off x="1979712" y="4725144"/>
              <a:ext cx="5237284" cy="1234440"/>
            </p:xfrm>
            <a:graphic>
              <a:graphicData uri="http://schemas.openxmlformats.org/drawingml/2006/table">
                <a:tbl>
                  <a:tblPr firstRow="1" bandRow="1">
                    <a:tableStyleId>{5C22544A-7EE6-4342-B048-85BDC9FD1C3A}</a:tableStyleId>
                  </a:tblPr>
                  <a:tblGrid>
                    <a:gridCol w="2618642">
                      <a:extLst>
                        <a:ext uri="{9D8B030D-6E8A-4147-A177-3AD203B41FA5}">
                          <a16:colId xmlns:a16="http://schemas.microsoft.com/office/drawing/2014/main" val="2901496084"/>
                        </a:ext>
                      </a:extLst>
                    </a:gridCol>
                    <a:gridCol w="2618642">
                      <a:extLst>
                        <a:ext uri="{9D8B030D-6E8A-4147-A177-3AD203B41FA5}">
                          <a16:colId xmlns:a16="http://schemas.microsoft.com/office/drawing/2014/main" val="3390611455"/>
                        </a:ext>
                      </a:extLst>
                    </a:gridCol>
                  </a:tblGrid>
                  <a:tr h="294480">
                    <a:tc>
                      <a:txBody>
                        <a:bodyPr/>
                        <a:lstStyle/>
                        <a:p>
                          <a:pPr algn="ctr"/>
                          <a:r>
                            <a:rPr kumimoji="1" lang="en-US" altLang="ja-JP" sz="1500" dirty="0">
                              <a:latin typeface="+mj-lt"/>
                            </a:rPr>
                            <a:t>Surface parameter</a:t>
                          </a:r>
                          <a:endParaRPr kumimoji="1" lang="ja-JP" altLang="en-US" sz="1500" dirty="0">
                            <a:latin typeface="+mj-lt"/>
                          </a:endParaRPr>
                        </a:p>
                      </a:txBody>
                      <a:tcPr marL="68580" marR="68580" marT="34290" marB="34290"/>
                    </a:tc>
                    <a:tc>
                      <a:txBody>
                        <a:bodyPr/>
                        <a:lstStyle/>
                        <a:p>
                          <a:pPr algn="ctr"/>
                          <a:endParaRPr kumimoji="1" lang="ja-JP" altLang="en-US" sz="1500" dirty="0"/>
                        </a:p>
                      </a:txBody>
                      <a:tcPr marL="68580" marR="68580" marT="34290" marB="34290"/>
                    </a:tc>
                    <a:extLst>
                      <a:ext uri="{0D108BD9-81ED-4DB2-BD59-A6C34878D82A}">
                        <a16:rowId xmlns:a16="http://schemas.microsoft.com/office/drawing/2014/main" val="539985211"/>
                      </a:ext>
                    </a:extLst>
                  </a:tr>
                  <a:tr h="294480">
                    <a:tc>
                      <a:txBody>
                        <a:bodyPr/>
                        <a:lstStyle/>
                        <a:p>
                          <a:pPr algn="ctr"/>
                          <a:r>
                            <a:rPr lang="en-US" altLang="ja-JP" sz="1600" dirty="0"/>
                            <a:t>Refractive index </a:t>
                          </a:r>
                          <a14:m>
                            <m:oMath xmlns:m="http://schemas.openxmlformats.org/officeDocument/2006/math">
                              <m:r>
                                <a:rPr lang="en-US" altLang="ja-JP" sz="1600" b="1" i="1" smtClean="0">
                                  <a:latin typeface="Cambria Math" panose="02040503050406030204" pitchFamily="18" charset="0"/>
                                </a:rPr>
                                <m:t>𝒏</m:t>
                              </m:r>
                            </m:oMath>
                          </a14:m>
                          <a:endParaRPr lang="en-US" altLang="ja-JP" sz="1600" b="1" i="1" dirty="0"/>
                        </a:p>
                      </a:txBody>
                      <a:tcPr marL="68580" marR="68580" marT="34290" marB="34290"/>
                    </a:tc>
                    <a:tc>
                      <a:txBody>
                        <a:bodyPr/>
                        <a:lstStyle/>
                        <a:p>
                          <a:pPr algn="ctr"/>
                          <a:r>
                            <a:rPr kumimoji="1" lang="en-US" altLang="ja-JP" sz="1500" dirty="0"/>
                            <a:t> 1.47 (300GHz)</a:t>
                          </a:r>
                          <a:endParaRPr kumimoji="1" lang="ja-JP" altLang="en-US" sz="1500" dirty="0"/>
                        </a:p>
                      </a:txBody>
                      <a:tcPr marL="68580" marR="68580" marT="34290" marB="34290"/>
                    </a:tc>
                    <a:extLst>
                      <a:ext uri="{0D108BD9-81ED-4DB2-BD59-A6C34878D82A}">
                        <a16:rowId xmlns:a16="http://schemas.microsoft.com/office/drawing/2014/main" val="1823117008"/>
                      </a:ext>
                    </a:extLst>
                  </a:tr>
                  <a:tr h="29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ja-JP" sz="1600" dirty="0" smtClean="0">
                                    <a:latin typeface="Cambria Math" panose="02040503050406030204" pitchFamily="18" charset="0"/>
                                  </a:rPr>
                                  <m:t>C</m:t>
                                </m:r>
                                <m:r>
                                  <m:rPr>
                                    <m:nor/>
                                  </m:rPr>
                                  <a:rPr lang="en-US" altLang="ja-JP" sz="1600" b="0" i="0" dirty="0" smtClean="0">
                                    <a:latin typeface="Cambria Math" panose="02040503050406030204" pitchFamily="18" charset="0"/>
                                  </a:rPr>
                                  <m:t>orrelation</m:t>
                                </m:r>
                                <m:r>
                                  <m:rPr>
                                    <m:nor/>
                                  </m:rPr>
                                  <a:rPr lang="en-US" altLang="ja-JP" sz="1600" b="0" i="0" dirty="0" smtClean="0">
                                    <a:latin typeface="Cambria Math" panose="02040503050406030204" pitchFamily="18" charset="0"/>
                                  </a:rPr>
                                  <m:t> </m:t>
                                </m:r>
                                <m:r>
                                  <m:rPr>
                                    <m:nor/>
                                  </m:rPr>
                                  <a:rPr lang="en-US" altLang="ja-JP" sz="1600" b="0" i="0" dirty="0" smtClean="0">
                                    <a:latin typeface="Cambria Math" panose="02040503050406030204" pitchFamily="18" charset="0"/>
                                  </a:rPr>
                                  <m:t>length</m:t>
                                </m:r>
                                <m:r>
                                  <m:rPr>
                                    <m:nor/>
                                  </m:rPr>
                                  <a:rPr lang="en-US" altLang="ja-JP" sz="1600" b="0" i="0" dirty="0" smtClean="0">
                                    <a:latin typeface="Cambria Math" panose="02040503050406030204" pitchFamily="18" charset="0"/>
                                  </a:rPr>
                                  <m:t> </m:t>
                                </m:r>
                                <m:r>
                                  <a:rPr lang="en-US" altLang="ja-JP" sz="1600" b="1" i="1" smtClean="0">
                                    <a:latin typeface="Cambria Math" panose="02040503050406030204" pitchFamily="18" charset="0"/>
                                  </a:rPr>
                                  <m:t>𝒍</m:t>
                                </m:r>
                              </m:oMath>
                            </m:oMathPara>
                          </a14:m>
                          <a:endParaRPr lang="en-US" altLang="ja-JP" sz="1600" b="1" i="1"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135.57[</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4182488122"/>
                      </a:ext>
                    </a:extLst>
                  </a:tr>
                  <a:tr h="29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altLang="ja-JP" sz="1600" dirty="0" smtClean="0">
                                  <a:latin typeface="Cambria Math" panose="02040503050406030204" pitchFamily="18" charset="0"/>
                                </a:rPr>
                                <m:t>R</m:t>
                              </m:r>
                              <m:r>
                                <m:rPr>
                                  <m:nor/>
                                </m:rPr>
                                <a:rPr lang="en-US" altLang="ja-JP" sz="1600" b="0" i="0" dirty="0" smtClean="0">
                                  <a:latin typeface="Cambria Math" panose="02040503050406030204" pitchFamily="18" charset="0"/>
                                </a:rPr>
                                <m:t>oughness</m:t>
                              </m:r>
                            </m:oMath>
                          </a14:m>
                          <a:r>
                            <a:rPr kumimoji="1" lang="ja-JP" altLang="en-US" sz="1500" dirty="0"/>
                            <a:t> </a:t>
                          </a:r>
                          <a14:m>
                            <m:oMath xmlns:m="http://schemas.openxmlformats.org/officeDocument/2006/math">
                              <m:r>
                                <a:rPr lang="en-US" altLang="ja-JP" sz="1600" b="1" i="1" smtClean="0">
                                  <a:latin typeface="Cambria Math" panose="02040503050406030204" pitchFamily="18" charset="0"/>
                                </a:rPr>
                                <m:t>𝝈</m:t>
                              </m:r>
                            </m:oMath>
                          </a14:m>
                          <a:endParaRPr lang="en-US" altLang="ja-JP" sz="1600" b="1"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 66.99[</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2539656176"/>
                      </a:ext>
                    </a:extLst>
                  </a:tr>
                </a:tbl>
              </a:graphicData>
            </a:graphic>
          </p:graphicFrame>
        </mc:Choice>
        <mc:Fallback xmlns="">
          <p:graphicFrame>
            <p:nvGraphicFramePr>
              <p:cNvPr id="20" name="表 4">
                <a:extLst>
                  <a:ext uri="{FF2B5EF4-FFF2-40B4-BE49-F238E27FC236}">
                    <a16:creationId xmlns:a16="http://schemas.microsoft.com/office/drawing/2014/main" id="{7275CAF6-6CA9-4373-8E4A-22116D81AC41}"/>
                  </a:ext>
                </a:extLst>
              </p:cNvPr>
              <p:cNvGraphicFramePr>
                <a:graphicFrameLocks noGrp="1"/>
              </p:cNvGraphicFramePr>
              <p:nvPr>
                <p:ph idx="1"/>
                <p:extLst>
                  <p:ext uri="{D42A27DB-BD31-4B8C-83A1-F6EECF244321}">
                    <p14:modId xmlns:p14="http://schemas.microsoft.com/office/powerpoint/2010/main" val="1951481097"/>
                  </p:ext>
                </p:extLst>
              </p:nvPr>
            </p:nvGraphicFramePr>
            <p:xfrm>
              <a:off x="1979712" y="4725144"/>
              <a:ext cx="5237284" cy="1234440"/>
            </p:xfrm>
            <a:graphic>
              <a:graphicData uri="http://schemas.openxmlformats.org/drawingml/2006/table">
                <a:tbl>
                  <a:tblPr firstRow="1" bandRow="1">
                    <a:tableStyleId>{5C22544A-7EE6-4342-B048-85BDC9FD1C3A}</a:tableStyleId>
                  </a:tblPr>
                  <a:tblGrid>
                    <a:gridCol w="2618642">
                      <a:extLst>
                        <a:ext uri="{9D8B030D-6E8A-4147-A177-3AD203B41FA5}">
                          <a16:colId xmlns:a16="http://schemas.microsoft.com/office/drawing/2014/main" val="2901496084"/>
                        </a:ext>
                      </a:extLst>
                    </a:gridCol>
                    <a:gridCol w="2618642">
                      <a:extLst>
                        <a:ext uri="{9D8B030D-6E8A-4147-A177-3AD203B41FA5}">
                          <a16:colId xmlns:a16="http://schemas.microsoft.com/office/drawing/2014/main" val="3390611455"/>
                        </a:ext>
                      </a:extLst>
                    </a:gridCol>
                  </a:tblGrid>
                  <a:tr h="297180">
                    <a:tc>
                      <a:txBody>
                        <a:bodyPr/>
                        <a:lstStyle/>
                        <a:p>
                          <a:pPr algn="ctr"/>
                          <a:r>
                            <a:rPr kumimoji="1" lang="en-US" altLang="ja-JP" sz="1500" dirty="0">
                              <a:latin typeface="+mj-lt"/>
                            </a:rPr>
                            <a:t>Surface parameter</a:t>
                          </a:r>
                          <a:endParaRPr kumimoji="1" lang="ja-JP" altLang="en-US" sz="1500" dirty="0">
                            <a:latin typeface="+mj-lt"/>
                          </a:endParaRPr>
                        </a:p>
                      </a:txBody>
                      <a:tcPr marL="68580" marR="68580" marT="34290" marB="34290"/>
                    </a:tc>
                    <a:tc>
                      <a:txBody>
                        <a:bodyPr/>
                        <a:lstStyle/>
                        <a:p>
                          <a:pPr algn="ctr"/>
                          <a:endParaRPr kumimoji="1" lang="ja-JP" altLang="en-US" sz="1500" dirty="0"/>
                        </a:p>
                      </a:txBody>
                      <a:tcPr marL="68580" marR="68580" marT="34290" marB="34290"/>
                    </a:tc>
                    <a:extLst>
                      <a:ext uri="{0D108BD9-81ED-4DB2-BD59-A6C34878D82A}">
                        <a16:rowId xmlns:a16="http://schemas.microsoft.com/office/drawing/2014/main" val="539985211"/>
                      </a:ext>
                    </a:extLst>
                  </a:tr>
                  <a:tr h="312420">
                    <a:tc>
                      <a:txBody>
                        <a:bodyPr/>
                        <a:lstStyle/>
                        <a:p>
                          <a:endParaRPr lang="ja-JP"/>
                        </a:p>
                      </a:txBody>
                      <a:tcPr marL="68580" marR="68580" marT="34290" marB="34290">
                        <a:blipFill>
                          <a:blip r:embed="rId3"/>
                          <a:stretch>
                            <a:fillRect l="-233" t="-103922" r="-101163" b="-221569"/>
                          </a:stretch>
                        </a:blipFill>
                      </a:tcPr>
                    </a:tc>
                    <a:tc>
                      <a:txBody>
                        <a:bodyPr/>
                        <a:lstStyle/>
                        <a:p>
                          <a:pPr algn="ctr"/>
                          <a:r>
                            <a:rPr kumimoji="1" lang="en-US" altLang="ja-JP" sz="1500" dirty="0"/>
                            <a:t> 1.47 (300GHz)</a:t>
                          </a:r>
                          <a:endParaRPr kumimoji="1" lang="ja-JP" altLang="en-US" sz="1500" dirty="0"/>
                        </a:p>
                      </a:txBody>
                      <a:tcPr marL="68580" marR="68580" marT="34290" marB="34290"/>
                    </a:tc>
                    <a:extLst>
                      <a:ext uri="{0D108BD9-81ED-4DB2-BD59-A6C34878D82A}">
                        <a16:rowId xmlns:a16="http://schemas.microsoft.com/office/drawing/2014/main" val="1823117008"/>
                      </a:ext>
                    </a:extLst>
                  </a:tr>
                  <a:tr h="312420">
                    <a:tc>
                      <a:txBody>
                        <a:bodyPr/>
                        <a:lstStyle/>
                        <a:p>
                          <a:endParaRPr lang="ja-JP"/>
                        </a:p>
                      </a:txBody>
                      <a:tcPr marL="68580" marR="68580" marT="34290" marB="34290">
                        <a:blipFill>
                          <a:blip r:embed="rId3"/>
                          <a:stretch>
                            <a:fillRect l="-233" t="-200000" r="-101163" b="-11730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135.57[</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4182488122"/>
                      </a:ext>
                    </a:extLst>
                  </a:tr>
                  <a:tr h="312420">
                    <a:tc>
                      <a:txBody>
                        <a:bodyPr/>
                        <a:lstStyle/>
                        <a:p>
                          <a:endParaRPr lang="ja-JP"/>
                        </a:p>
                      </a:txBody>
                      <a:tcPr marL="68580" marR="68580" marT="34290" marB="34290">
                        <a:blipFill>
                          <a:blip r:embed="rId3"/>
                          <a:stretch>
                            <a:fillRect l="-233" t="-305882" r="-101163" b="-1960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 66.99[</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2539656176"/>
                      </a:ext>
                    </a:extLst>
                  </a:tr>
                </a:tbl>
              </a:graphicData>
            </a:graphic>
          </p:graphicFrame>
        </mc:Fallback>
      </mc:AlternateContent>
      <p:sp>
        <p:nvSpPr>
          <p:cNvPr id="22" name="Footer Placeholder 4">
            <a:extLst>
              <a:ext uri="{FF2B5EF4-FFF2-40B4-BE49-F238E27FC236}">
                <a16:creationId xmlns:a16="http://schemas.microsoft.com/office/drawing/2014/main" id="{4742CA57-C0C1-40BD-8F40-DE755F8ADF48}"/>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02574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685800"/>
            <a:ext cx="7772400" cy="654968"/>
          </a:xfrm>
        </p:spPr>
        <p:txBody>
          <a:bodyPr/>
          <a:lstStyle/>
          <a:p>
            <a:r>
              <a:rPr kumimoji="1" lang="en-US" altLang="ja-JP" dirty="0"/>
              <a:t>Rough</a:t>
            </a:r>
            <a:r>
              <a:rPr lang="en-US" altLang="ja-JP" dirty="0"/>
              <a:t>ness and correlation length</a:t>
            </a:r>
            <a:endParaRPr kumimoji="1" lang="ja-JP" altLang="en-US" dirty="0"/>
          </a:p>
        </p:txBody>
      </p:sp>
      <p:pic>
        <p:nvPicPr>
          <p:cNvPr id="5" name="図 4">
            <a:extLst>
              <a:ext uri="{FF2B5EF4-FFF2-40B4-BE49-F238E27FC236}">
                <a16:creationId xmlns:a16="http://schemas.microsoft.com/office/drawing/2014/main" id="{89ADC4A0-CF4C-A834-8658-99376C9C84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125265"/>
            <a:ext cx="4630817" cy="3473112"/>
          </a:xfrm>
          <a:prstGeom prst="rect">
            <a:avLst/>
          </a:prstGeom>
        </p:spPr>
      </p:pic>
      <p:pic>
        <p:nvPicPr>
          <p:cNvPr id="7" name="図 6">
            <a:extLst>
              <a:ext uri="{FF2B5EF4-FFF2-40B4-BE49-F238E27FC236}">
                <a16:creationId xmlns:a16="http://schemas.microsoft.com/office/drawing/2014/main" id="{D692BD77-9F2A-1474-FE4B-58FCB68C35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3183" y="2125265"/>
            <a:ext cx="4630817" cy="3473112"/>
          </a:xfrm>
          <a:prstGeom prst="rect">
            <a:avLst/>
          </a:prstGeom>
        </p:spPr>
      </p:pic>
      <p:sp>
        <p:nvSpPr>
          <p:cNvPr id="6" name="Footer Placeholder 4">
            <a:extLst>
              <a:ext uri="{FF2B5EF4-FFF2-40B4-BE49-F238E27FC236}">
                <a16:creationId xmlns:a16="http://schemas.microsoft.com/office/drawing/2014/main" id="{4C1D11FD-F9F2-4669-B13B-336C787436EA}"/>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49191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836712"/>
            <a:ext cx="7772400" cy="654968"/>
          </a:xfrm>
        </p:spPr>
        <p:txBody>
          <a:bodyPr/>
          <a:lstStyle/>
          <a:p>
            <a:r>
              <a:rPr kumimoji="1" lang="en-US" altLang="ja-JP" dirty="0"/>
              <a:t>Scattered wave distribution </a:t>
            </a:r>
            <a:br>
              <a:rPr kumimoji="1" lang="en-US" altLang="ja-JP" dirty="0"/>
            </a:br>
            <a:r>
              <a:rPr kumimoji="1" lang="en-US" altLang="ja-JP" dirty="0"/>
              <a:t>TE polarized incidence</a:t>
            </a:r>
            <a:endParaRPr kumimoji="1" lang="ja-JP" altLang="en-US" dirty="0"/>
          </a:p>
        </p:txBody>
      </p:sp>
      <p:pic>
        <p:nvPicPr>
          <p:cNvPr id="4" name="図 3">
            <a:extLst>
              <a:ext uri="{FF2B5EF4-FFF2-40B4-BE49-F238E27FC236}">
                <a16:creationId xmlns:a16="http://schemas.microsoft.com/office/drawing/2014/main" id="{20235CF7-C5B4-4B1C-813C-B1FC4EDDD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823654"/>
            <a:ext cx="5924436" cy="4443327"/>
          </a:xfrm>
          <a:prstGeom prst="rect">
            <a:avLst/>
          </a:prstGeom>
        </p:spPr>
      </p:pic>
      <p:sp>
        <p:nvSpPr>
          <p:cNvPr id="8" name="Footer Placeholder 4">
            <a:extLst>
              <a:ext uri="{FF2B5EF4-FFF2-40B4-BE49-F238E27FC236}">
                <a16:creationId xmlns:a16="http://schemas.microsoft.com/office/drawing/2014/main" id="{D4795315-3954-4482-AEE3-785CC5C183FF}"/>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86112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836712"/>
            <a:ext cx="7772400" cy="654968"/>
          </a:xfrm>
        </p:spPr>
        <p:txBody>
          <a:bodyPr/>
          <a:lstStyle/>
          <a:p>
            <a:r>
              <a:rPr kumimoji="1" lang="en-US" altLang="ja-JP" dirty="0"/>
              <a:t>Scattered wave distribution </a:t>
            </a:r>
            <a:br>
              <a:rPr kumimoji="1" lang="en-US" altLang="ja-JP" dirty="0"/>
            </a:br>
            <a:r>
              <a:rPr kumimoji="1" lang="en-US" altLang="ja-JP" dirty="0"/>
              <a:t>TM polarized incidence</a:t>
            </a:r>
            <a:endParaRPr kumimoji="1" lang="ja-JP" altLang="en-US" dirty="0"/>
          </a:p>
        </p:txBody>
      </p:sp>
      <p:pic>
        <p:nvPicPr>
          <p:cNvPr id="5" name="図 4">
            <a:extLst>
              <a:ext uri="{FF2B5EF4-FFF2-40B4-BE49-F238E27FC236}">
                <a16:creationId xmlns:a16="http://schemas.microsoft.com/office/drawing/2014/main" id="{64BDAB2E-CD16-4F91-A194-7DAEA98B4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898" y="1772816"/>
            <a:ext cx="5824203" cy="4368152"/>
          </a:xfrm>
          <a:prstGeom prst="rect">
            <a:avLst/>
          </a:prstGeom>
        </p:spPr>
      </p:pic>
      <p:sp>
        <p:nvSpPr>
          <p:cNvPr id="6" name="Footer Placeholder 4">
            <a:extLst>
              <a:ext uri="{FF2B5EF4-FFF2-40B4-BE49-F238E27FC236}">
                <a16:creationId xmlns:a16="http://schemas.microsoft.com/office/drawing/2014/main" id="{8F8E6498-9331-4EAB-B88E-055238E03D51}"/>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303863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342E55-65F4-E2E7-1743-809839D9B5A1}"/>
              </a:ext>
            </a:extLst>
          </p:cNvPr>
          <p:cNvSpPr>
            <a:spLocks noGrp="1"/>
          </p:cNvSpPr>
          <p:nvPr>
            <p:ph type="title"/>
          </p:nvPr>
        </p:nvSpPr>
        <p:spPr/>
        <p:txBody>
          <a:bodyPr/>
          <a:lstStyle/>
          <a:p>
            <a:r>
              <a:rPr kumimoji="1" lang="en-US" altLang="ja-JP" dirty="0"/>
              <a:t>Total scattered wave power</a:t>
            </a:r>
            <a:br>
              <a:rPr kumimoji="1" lang="en-US" altLang="ja-JP" dirty="0"/>
            </a:br>
            <a:r>
              <a:rPr kumimoji="1" lang="en-US" altLang="ja-JP" dirty="0"/>
              <a:t>60-degree incidence</a:t>
            </a:r>
            <a:endParaRPr kumimoji="1" lang="ja-JP" altLang="en-US" dirty="0"/>
          </a:p>
        </p:txBody>
      </p:sp>
      <p:sp>
        <p:nvSpPr>
          <p:cNvPr id="3" name="コンテンツ プレースホルダー 2">
            <a:extLst>
              <a:ext uri="{FF2B5EF4-FFF2-40B4-BE49-F238E27FC236}">
                <a16:creationId xmlns:a16="http://schemas.microsoft.com/office/drawing/2014/main" id="{7D742849-A139-880D-F577-106CA82BB730}"/>
              </a:ext>
            </a:extLst>
          </p:cNvPr>
          <p:cNvSpPr>
            <a:spLocks noGrp="1"/>
          </p:cNvSpPr>
          <p:nvPr>
            <p:ph idx="1"/>
          </p:nvPr>
        </p:nvSpPr>
        <p:spPr>
          <a:xfrm>
            <a:off x="111683" y="1986564"/>
            <a:ext cx="5726239" cy="2878535"/>
          </a:xfrm>
        </p:spPr>
        <p:txBody>
          <a:bodyPr>
            <a:normAutofit/>
          </a:bodyPr>
          <a:lstStyle/>
          <a:p>
            <a:pPr marL="0" indent="0">
              <a:buNone/>
            </a:pPr>
            <a:r>
              <a:rPr kumimoji="1" lang="en-US" altLang="ja-JP" sz="2000" dirty="0">
                <a:latin typeface="+mj-lt"/>
              </a:rPr>
              <a:t>TE</a:t>
            </a:r>
            <a:r>
              <a:rPr lang="en-US" altLang="ja-JP" sz="2000" dirty="0">
                <a:latin typeface="+mj-lt"/>
              </a:rPr>
              <a:t>-polarized</a:t>
            </a:r>
            <a:r>
              <a:rPr lang="ja-JP" altLang="en-US" sz="2000" dirty="0">
                <a:latin typeface="+mj-lt"/>
              </a:rPr>
              <a:t> </a:t>
            </a:r>
            <a:r>
              <a:rPr lang="en-US" altLang="ja-JP" sz="2000" dirty="0">
                <a:latin typeface="+mj-lt"/>
              </a:rPr>
              <a:t>incidence</a:t>
            </a:r>
            <a:r>
              <a:rPr lang="ja-JP" altLang="en-US" sz="2000" dirty="0">
                <a:latin typeface="+mj-lt"/>
              </a:rPr>
              <a:t> </a:t>
            </a:r>
            <a:r>
              <a:rPr kumimoji="1" lang="en-US" altLang="ja-JP" sz="2000" dirty="0">
                <a:latin typeface="+mj-lt"/>
              </a:rPr>
              <a:t>3.63% (-14.4dB)</a:t>
            </a:r>
          </a:p>
          <a:p>
            <a:pPr marL="0" indent="0">
              <a:buNone/>
            </a:pPr>
            <a:r>
              <a:rPr lang="en-US" altLang="ja-JP" sz="1800" dirty="0">
                <a:latin typeface="+mj-lt"/>
              </a:rPr>
              <a:t>   In Medium 1	TE=&gt;TE</a:t>
            </a:r>
            <a:r>
              <a:rPr lang="ja-JP" altLang="en-US" sz="1800" dirty="0">
                <a:latin typeface="+mj-lt"/>
              </a:rPr>
              <a:t> </a:t>
            </a:r>
            <a:r>
              <a:rPr lang="en-US" altLang="ja-JP" sz="1800" dirty="0">
                <a:latin typeface="+mj-lt"/>
              </a:rPr>
              <a:t>0.57%    TE=&gt;TM</a:t>
            </a:r>
            <a:r>
              <a:rPr lang="ja-JP" altLang="en-US" sz="1800" dirty="0">
                <a:latin typeface="+mj-lt"/>
              </a:rPr>
              <a:t> </a:t>
            </a:r>
            <a:r>
              <a:rPr lang="en-US" altLang="ja-JP" sz="1800" dirty="0">
                <a:latin typeface="+mj-lt"/>
              </a:rPr>
              <a:t>0.47%  </a:t>
            </a:r>
          </a:p>
          <a:p>
            <a:pPr marL="0" indent="0">
              <a:buNone/>
            </a:pPr>
            <a:r>
              <a:rPr lang="en-US" altLang="ja-JP" sz="1800" dirty="0">
                <a:latin typeface="+mj-lt"/>
              </a:rPr>
              <a:t>   In Medium 2	TE=&gt;TE</a:t>
            </a:r>
            <a:r>
              <a:rPr lang="ja-JP" altLang="en-US" sz="1800" dirty="0">
                <a:latin typeface="+mj-lt"/>
              </a:rPr>
              <a:t> </a:t>
            </a:r>
            <a:r>
              <a:rPr lang="en-US" altLang="ja-JP" sz="1800" dirty="0">
                <a:latin typeface="+mj-lt"/>
              </a:rPr>
              <a:t>1.82%    TE=&gt;TM 0.77% </a:t>
            </a:r>
          </a:p>
          <a:p>
            <a:pPr marL="0" indent="0">
              <a:buNone/>
            </a:pPr>
            <a:r>
              <a:rPr kumimoji="1" lang="en-US" altLang="ja-JP" sz="2000" dirty="0">
                <a:latin typeface="+mj-lt"/>
              </a:rPr>
              <a:t>TM</a:t>
            </a:r>
            <a:r>
              <a:rPr lang="en-US" altLang="ja-JP" sz="2000" dirty="0">
                <a:latin typeface="+mj-lt"/>
              </a:rPr>
              <a:t>-polarized</a:t>
            </a:r>
            <a:r>
              <a:rPr lang="ja-JP" altLang="en-US" sz="2000" dirty="0">
                <a:latin typeface="+mj-lt"/>
              </a:rPr>
              <a:t> </a:t>
            </a:r>
            <a:r>
              <a:rPr lang="en-US" altLang="ja-JP" sz="2000" dirty="0">
                <a:latin typeface="+mj-lt"/>
              </a:rPr>
              <a:t>incidence</a:t>
            </a:r>
            <a:r>
              <a:rPr lang="ja-JP" altLang="en-US" sz="2000" dirty="0">
                <a:latin typeface="+mj-lt"/>
              </a:rPr>
              <a:t> </a:t>
            </a:r>
            <a:r>
              <a:rPr lang="en-US" altLang="ja-JP" sz="2000" dirty="0">
                <a:latin typeface="+mj-lt"/>
              </a:rPr>
              <a:t>4.13% </a:t>
            </a:r>
            <a:r>
              <a:rPr kumimoji="1" lang="en-US" altLang="ja-JP" sz="2000" dirty="0">
                <a:latin typeface="+mj-lt"/>
              </a:rPr>
              <a:t>(-13.8dB)</a:t>
            </a:r>
            <a:endParaRPr lang="en-US" altLang="ja-JP" sz="2000" dirty="0">
              <a:latin typeface="+mj-lt"/>
            </a:endParaRPr>
          </a:p>
          <a:p>
            <a:pPr marL="0" indent="0">
              <a:buNone/>
            </a:pPr>
            <a:r>
              <a:rPr lang="en-US" altLang="ja-JP" sz="1800" dirty="0">
                <a:latin typeface="+mj-lt"/>
              </a:rPr>
              <a:t>   In Medium 1	TM=&gt;TE</a:t>
            </a:r>
            <a:r>
              <a:rPr lang="ja-JP" altLang="en-US" sz="1800" dirty="0">
                <a:latin typeface="+mj-lt"/>
              </a:rPr>
              <a:t> </a:t>
            </a:r>
            <a:r>
              <a:rPr lang="en-US" altLang="ja-JP" sz="1800" dirty="0">
                <a:latin typeface="+mj-lt"/>
              </a:rPr>
              <a:t>0.40%   TM=&gt;TM</a:t>
            </a:r>
            <a:r>
              <a:rPr lang="ja-JP" altLang="en-US" sz="1800" dirty="0">
                <a:latin typeface="+mj-lt"/>
              </a:rPr>
              <a:t> </a:t>
            </a:r>
            <a:r>
              <a:rPr lang="en-US" altLang="ja-JP" sz="1800" dirty="0">
                <a:latin typeface="+mj-lt"/>
              </a:rPr>
              <a:t>0.43% </a:t>
            </a:r>
          </a:p>
          <a:p>
            <a:pPr marL="0" indent="0">
              <a:buNone/>
            </a:pPr>
            <a:r>
              <a:rPr lang="en-US" altLang="ja-JP" sz="1800" dirty="0">
                <a:latin typeface="+mj-lt"/>
              </a:rPr>
              <a:t>   In Medium 2	TM=&gt;TE</a:t>
            </a:r>
            <a:r>
              <a:rPr lang="ja-JP" altLang="en-US" sz="1800" dirty="0">
                <a:latin typeface="+mj-lt"/>
              </a:rPr>
              <a:t> </a:t>
            </a:r>
            <a:r>
              <a:rPr lang="en-US" altLang="ja-JP" sz="1800" dirty="0">
                <a:latin typeface="+mj-lt"/>
              </a:rPr>
              <a:t>1.12%   TM=&gt;TM 2.18%</a:t>
            </a:r>
            <a:endParaRPr kumimoji="1" lang="en-US" altLang="ja-JP" sz="1800" dirty="0">
              <a:latin typeface="+mj-lt"/>
            </a:endParaRPr>
          </a:p>
          <a:p>
            <a:pPr marL="0" indent="0">
              <a:buNone/>
            </a:pPr>
            <a:endParaRPr kumimoji="1" lang="ja-JP" altLang="en-US" sz="2400" dirty="0">
              <a:latin typeface="+mj-lt"/>
            </a:endParaRPr>
          </a:p>
        </p:txBody>
      </p:sp>
      <p:sp>
        <p:nvSpPr>
          <p:cNvPr id="19" name="Footer Placeholder 4">
            <a:extLst>
              <a:ext uri="{FF2B5EF4-FFF2-40B4-BE49-F238E27FC236}">
                <a16:creationId xmlns:a16="http://schemas.microsoft.com/office/drawing/2014/main" id="{B4E4C39D-7F5B-4DE4-A5C4-7E06AAA04B0B}"/>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
        <p:nvSpPr>
          <p:cNvPr id="20" name="テキスト ボックス 19">
            <a:extLst>
              <a:ext uri="{FF2B5EF4-FFF2-40B4-BE49-F238E27FC236}">
                <a16:creationId xmlns:a16="http://schemas.microsoft.com/office/drawing/2014/main" id="{84884C3A-5D5A-49C7-9BD8-F34D3A34C7D9}"/>
              </a:ext>
            </a:extLst>
          </p:cNvPr>
          <p:cNvSpPr txBox="1"/>
          <p:nvPr/>
        </p:nvSpPr>
        <p:spPr>
          <a:xfrm>
            <a:off x="6228184" y="2288508"/>
            <a:ext cx="2746118" cy="923330"/>
          </a:xfrm>
          <a:prstGeom prst="rect">
            <a:avLst/>
          </a:prstGeom>
          <a:noFill/>
        </p:spPr>
        <p:txBody>
          <a:bodyPr wrap="square">
            <a:spAutoFit/>
          </a:bodyPr>
          <a:lstStyle/>
          <a:p>
            <a:pPr marL="0" indent="0">
              <a:buNone/>
            </a:pPr>
            <a:r>
              <a:rPr kumimoji="1" lang="en-US" altLang="ja-JP" sz="1800" dirty="0">
                <a:latin typeface="+mj-lt"/>
              </a:rPr>
              <a:t>Reflectivity	0.1661 </a:t>
            </a:r>
          </a:p>
          <a:p>
            <a:pPr marL="0" indent="0">
              <a:buNone/>
            </a:pPr>
            <a:r>
              <a:rPr lang="en-US" altLang="ja-JP" sz="1800" dirty="0">
                <a:latin typeface="+mj-lt"/>
              </a:rPr>
              <a:t>Transmittance	0.8339 </a:t>
            </a:r>
          </a:p>
          <a:p>
            <a:pPr marL="0" indent="0" algn="r">
              <a:buNone/>
            </a:pPr>
            <a:r>
              <a:rPr lang="en-US" altLang="ja-JP" sz="1800" dirty="0">
                <a:latin typeface="+mj-lt"/>
              </a:rPr>
              <a:t>(w/o scattering)</a:t>
            </a:r>
          </a:p>
        </p:txBody>
      </p:sp>
      <p:pic>
        <p:nvPicPr>
          <p:cNvPr id="21" name="図 20">
            <a:extLst>
              <a:ext uri="{FF2B5EF4-FFF2-40B4-BE49-F238E27FC236}">
                <a16:creationId xmlns:a16="http://schemas.microsoft.com/office/drawing/2014/main" id="{19F365EC-EFD6-4814-8A8A-39C94D9FDFE9}"/>
              </a:ext>
            </a:extLst>
          </p:cNvPr>
          <p:cNvPicPr>
            <a:picLocks noChangeAspect="1"/>
          </p:cNvPicPr>
          <p:nvPr/>
        </p:nvPicPr>
        <p:blipFill>
          <a:blip r:embed="rId2"/>
          <a:stretch>
            <a:fillRect/>
          </a:stretch>
        </p:blipFill>
        <p:spPr>
          <a:xfrm>
            <a:off x="2555776" y="4437112"/>
            <a:ext cx="3672408" cy="1891734"/>
          </a:xfrm>
          <a:prstGeom prst="rect">
            <a:avLst/>
          </a:prstGeom>
        </p:spPr>
      </p:pic>
      <p:sp>
        <p:nvSpPr>
          <p:cNvPr id="40" name="テキスト ボックス 39">
            <a:extLst>
              <a:ext uri="{FF2B5EF4-FFF2-40B4-BE49-F238E27FC236}">
                <a16:creationId xmlns:a16="http://schemas.microsoft.com/office/drawing/2014/main" id="{9F00977D-F424-4310-AB2D-3872AFE0DF27}"/>
              </a:ext>
            </a:extLst>
          </p:cNvPr>
          <p:cNvSpPr txBox="1"/>
          <p:nvPr/>
        </p:nvSpPr>
        <p:spPr>
          <a:xfrm>
            <a:off x="6228184" y="3425831"/>
            <a:ext cx="2746118" cy="923330"/>
          </a:xfrm>
          <a:prstGeom prst="rect">
            <a:avLst/>
          </a:prstGeom>
          <a:noFill/>
        </p:spPr>
        <p:txBody>
          <a:bodyPr wrap="square">
            <a:spAutoFit/>
          </a:bodyPr>
          <a:lstStyle/>
          <a:p>
            <a:pPr marL="0" indent="0">
              <a:buNone/>
            </a:pPr>
            <a:r>
              <a:rPr kumimoji="1" lang="en-US" altLang="ja-JP" sz="1800" dirty="0">
                <a:latin typeface="+mj-lt"/>
              </a:rPr>
              <a:t>Reflectivity	0.0022 </a:t>
            </a:r>
          </a:p>
          <a:p>
            <a:pPr marL="0" indent="0">
              <a:buNone/>
            </a:pPr>
            <a:r>
              <a:rPr lang="en-US" altLang="ja-JP" sz="1800" dirty="0">
                <a:latin typeface="+mj-lt"/>
              </a:rPr>
              <a:t>Transmittance	0.9978 </a:t>
            </a:r>
          </a:p>
          <a:p>
            <a:pPr marL="0" indent="0" algn="r">
              <a:buNone/>
            </a:pPr>
            <a:r>
              <a:rPr lang="en-US" altLang="ja-JP" sz="1800" dirty="0">
                <a:latin typeface="+mj-lt"/>
              </a:rPr>
              <a:t>(w/o scattering)</a:t>
            </a:r>
          </a:p>
        </p:txBody>
      </p:sp>
    </p:spTree>
    <p:extLst>
      <p:ext uri="{BB962C8B-B14F-4D97-AF65-F5344CB8AC3E}">
        <p14:creationId xmlns:p14="http://schemas.microsoft.com/office/powerpoint/2010/main" val="325525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136021" y="677515"/>
            <a:ext cx="8712968" cy="726976"/>
          </a:xfrm>
        </p:spPr>
        <p:txBody>
          <a:bodyPr/>
          <a:lstStyle/>
          <a:p>
            <a:r>
              <a:rPr kumimoji="1" lang="en-US" altLang="ja-JP" sz="3200" dirty="0"/>
              <a:t>Issues on interference induced by scattering </a:t>
            </a:r>
            <a:endParaRPr kumimoji="1" lang="ja-JP" altLang="en-US" sz="3200" dirty="0"/>
          </a:p>
        </p:txBody>
      </p:sp>
      <p:sp>
        <p:nvSpPr>
          <p:cNvPr id="6" name="Content Placeholder 5">
            <a:extLst>
              <a:ext uri="{FF2B5EF4-FFF2-40B4-BE49-F238E27FC236}">
                <a16:creationId xmlns:a16="http://schemas.microsoft.com/office/drawing/2014/main" id="{D61FE047-FB49-3304-C9AA-BBFE5348695A}"/>
              </a:ext>
            </a:extLst>
          </p:cNvPr>
          <p:cNvSpPr>
            <a:spLocks noGrp="1"/>
          </p:cNvSpPr>
          <p:nvPr>
            <p:ph idx="1"/>
          </p:nvPr>
        </p:nvSpPr>
        <p:spPr>
          <a:xfrm>
            <a:off x="530171" y="5581281"/>
            <a:ext cx="8352928" cy="582061"/>
          </a:xfrm>
        </p:spPr>
        <p:txBody>
          <a:bodyPr/>
          <a:lstStyle/>
          <a:p>
            <a:pPr marL="0" indent="0">
              <a:buNone/>
            </a:pPr>
            <a:r>
              <a:rPr lang="en-IN" sz="2400" dirty="0">
                <a:latin typeface="+mj-lt"/>
              </a:rPr>
              <a:t>Short distance THz links close to surfaces would have interference issues caused by scattered waves. </a:t>
            </a:r>
          </a:p>
          <a:p>
            <a:pPr marL="0" indent="0">
              <a:buNone/>
            </a:pPr>
            <a:endParaRPr lang="en-IN" sz="2400" dirty="0">
              <a:latin typeface="+mj-lt"/>
            </a:endParaRP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15</a:t>
            </a:fld>
            <a:endParaRPr lang="en-US" altLang="ja-JP"/>
          </a:p>
        </p:txBody>
      </p:sp>
      <p:pic>
        <p:nvPicPr>
          <p:cNvPr id="7" name="図 6">
            <a:extLst>
              <a:ext uri="{FF2B5EF4-FFF2-40B4-BE49-F238E27FC236}">
                <a16:creationId xmlns:a16="http://schemas.microsoft.com/office/drawing/2014/main" id="{B52FF3B4-868E-4A60-A34C-6DF62923F5C8}"/>
              </a:ext>
            </a:extLst>
          </p:cNvPr>
          <p:cNvPicPr>
            <a:picLocks noChangeAspect="1"/>
          </p:cNvPicPr>
          <p:nvPr/>
        </p:nvPicPr>
        <p:blipFill>
          <a:blip r:embed="rId3"/>
          <a:stretch>
            <a:fillRect/>
          </a:stretch>
        </p:blipFill>
        <p:spPr>
          <a:xfrm>
            <a:off x="1979712" y="1556792"/>
            <a:ext cx="5219074" cy="3338884"/>
          </a:xfrm>
          <a:prstGeom prst="rect">
            <a:avLst/>
          </a:prstGeom>
        </p:spPr>
      </p:pic>
      <p:pic>
        <p:nvPicPr>
          <p:cNvPr id="10" name="グラフィックス 8" descr="スマート フォン">
            <a:extLst>
              <a:ext uri="{FF2B5EF4-FFF2-40B4-BE49-F238E27FC236}">
                <a16:creationId xmlns:a16="http://schemas.microsoft.com/office/drawing/2014/main" id="{9DEFB91B-BE29-4BA7-9F1B-FF62167B44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2457" y="4088332"/>
            <a:ext cx="655407" cy="606535"/>
          </a:xfrm>
          <a:prstGeom prst="rect">
            <a:avLst/>
          </a:prstGeom>
        </p:spPr>
      </p:pic>
      <p:sp>
        <p:nvSpPr>
          <p:cNvPr id="11" name="楕円 10">
            <a:extLst>
              <a:ext uri="{FF2B5EF4-FFF2-40B4-BE49-F238E27FC236}">
                <a16:creationId xmlns:a16="http://schemas.microsoft.com/office/drawing/2014/main" id="{4BD1E5E8-F0A7-49F9-95FC-D4D82D48AB6F}"/>
              </a:ext>
            </a:extLst>
          </p:cNvPr>
          <p:cNvSpPr/>
          <p:nvPr/>
        </p:nvSpPr>
        <p:spPr>
          <a:xfrm rot="2484778" flipH="1">
            <a:off x="2664394" y="3526653"/>
            <a:ext cx="191183" cy="806794"/>
          </a:xfrm>
          <a:prstGeom prst="ellipse">
            <a:avLst/>
          </a:prstGeom>
          <a:solidFill>
            <a:srgbClr val="FFFF00">
              <a:alpha val="50196"/>
            </a:srgb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3A07916E-9646-4FF0-A3F1-A62231A2983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0614" y="1886127"/>
            <a:ext cx="1513462" cy="1590615"/>
          </a:xfrm>
          <a:prstGeom prst="rect">
            <a:avLst/>
          </a:prstGeom>
          <a:solidFill>
            <a:schemeClr val="bg1"/>
          </a:solidFill>
          <a:ln w="19050">
            <a:solidFill>
              <a:schemeClr val="accent1">
                <a:lumMod val="75000"/>
              </a:schemeClr>
            </a:solidFill>
          </a:ln>
        </p:spPr>
      </p:pic>
      <p:sp>
        <p:nvSpPr>
          <p:cNvPr id="13" name="正方形/長方形 12">
            <a:extLst>
              <a:ext uri="{FF2B5EF4-FFF2-40B4-BE49-F238E27FC236}">
                <a16:creationId xmlns:a16="http://schemas.microsoft.com/office/drawing/2014/main" id="{98B05C57-7C2B-4F26-AFE4-687C5ABF8045}"/>
              </a:ext>
            </a:extLst>
          </p:cNvPr>
          <p:cNvSpPr/>
          <p:nvPr/>
        </p:nvSpPr>
        <p:spPr>
          <a:xfrm>
            <a:off x="2844115" y="3468500"/>
            <a:ext cx="404704" cy="423714"/>
          </a:xfrm>
          <a:prstGeom prst="rect">
            <a:avLst/>
          </a:prstGeom>
          <a:noFill/>
          <a:ln w="190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8DC74EF6-0ED2-4F11-A2CB-C03C52674665}"/>
              </a:ext>
            </a:extLst>
          </p:cNvPr>
          <p:cNvCxnSpPr>
            <a:cxnSpLocks/>
          </p:cNvCxnSpPr>
          <p:nvPr/>
        </p:nvCxnSpPr>
        <p:spPr>
          <a:xfrm flipV="1">
            <a:off x="2835036" y="1853273"/>
            <a:ext cx="985578" cy="161039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BA487ED-123E-47DD-BC1D-45469FE175B2}"/>
              </a:ext>
            </a:extLst>
          </p:cNvPr>
          <p:cNvCxnSpPr>
            <a:cxnSpLocks/>
          </p:cNvCxnSpPr>
          <p:nvPr/>
        </p:nvCxnSpPr>
        <p:spPr>
          <a:xfrm flipV="1">
            <a:off x="3234106" y="3509596"/>
            <a:ext cx="2096464" cy="37968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C9A53DF0-17B4-434A-B1CF-08202BD843AE}"/>
              </a:ext>
            </a:extLst>
          </p:cNvPr>
          <p:cNvPicPr>
            <a:picLocks noChangeAspect="1"/>
          </p:cNvPicPr>
          <p:nvPr/>
        </p:nvPicPr>
        <p:blipFill>
          <a:blip r:embed="rId7"/>
          <a:stretch>
            <a:fillRect/>
          </a:stretch>
        </p:blipFill>
        <p:spPr>
          <a:xfrm>
            <a:off x="3740842" y="4580845"/>
            <a:ext cx="810004" cy="789497"/>
          </a:xfrm>
          <a:prstGeom prst="rect">
            <a:avLst/>
          </a:prstGeom>
          <a:ln w="19050">
            <a:solidFill>
              <a:schemeClr val="accent5"/>
            </a:solidFill>
          </a:ln>
        </p:spPr>
      </p:pic>
      <p:cxnSp>
        <p:nvCxnSpPr>
          <p:cNvPr id="17" name="直線矢印コネクタ 16">
            <a:extLst>
              <a:ext uri="{FF2B5EF4-FFF2-40B4-BE49-F238E27FC236}">
                <a16:creationId xmlns:a16="http://schemas.microsoft.com/office/drawing/2014/main" id="{435057FE-3F7D-458C-9382-A8A906D7AEB2}"/>
              </a:ext>
            </a:extLst>
          </p:cNvPr>
          <p:cNvCxnSpPr>
            <a:cxnSpLocks/>
          </p:cNvCxnSpPr>
          <p:nvPr/>
        </p:nvCxnSpPr>
        <p:spPr>
          <a:xfrm flipH="1" flipV="1">
            <a:off x="3113996" y="3930050"/>
            <a:ext cx="626846" cy="63945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5ADA431C-AF36-48D0-ABD1-A937A133D665}"/>
              </a:ext>
            </a:extLst>
          </p:cNvPr>
          <p:cNvPicPr>
            <a:picLocks noChangeAspect="1"/>
          </p:cNvPicPr>
          <p:nvPr/>
        </p:nvPicPr>
        <p:blipFill>
          <a:blip r:embed="rId8"/>
          <a:stretch>
            <a:fillRect/>
          </a:stretch>
        </p:blipFill>
        <p:spPr>
          <a:xfrm>
            <a:off x="4706635" y="3852075"/>
            <a:ext cx="438228" cy="731530"/>
          </a:xfrm>
          <a:prstGeom prst="rect">
            <a:avLst/>
          </a:prstGeom>
        </p:spPr>
      </p:pic>
      <p:sp>
        <p:nvSpPr>
          <p:cNvPr id="19" name="楕円 18">
            <a:extLst>
              <a:ext uri="{FF2B5EF4-FFF2-40B4-BE49-F238E27FC236}">
                <a16:creationId xmlns:a16="http://schemas.microsoft.com/office/drawing/2014/main" id="{9F81559F-07BA-4039-BC0D-A630F25EA0FC}"/>
              </a:ext>
            </a:extLst>
          </p:cNvPr>
          <p:cNvSpPr/>
          <p:nvPr/>
        </p:nvSpPr>
        <p:spPr>
          <a:xfrm rot="6708249" flipH="1">
            <a:off x="3540734" y="3026660"/>
            <a:ext cx="759882" cy="1879140"/>
          </a:xfrm>
          <a:prstGeom prst="ellipse">
            <a:avLst/>
          </a:prstGeom>
          <a:solidFill>
            <a:srgbClr val="FFFF00">
              <a:alpha val="10196"/>
            </a:srgb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Footer Placeholder 4">
            <a:extLst>
              <a:ext uri="{FF2B5EF4-FFF2-40B4-BE49-F238E27FC236}">
                <a16:creationId xmlns:a16="http://schemas.microsoft.com/office/drawing/2014/main" id="{BFEE51BB-60F2-4DF8-89B6-9E9040E0E866}"/>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46053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136021" y="677515"/>
            <a:ext cx="8712968" cy="726976"/>
          </a:xfrm>
        </p:spPr>
        <p:txBody>
          <a:bodyPr/>
          <a:lstStyle/>
          <a:p>
            <a:pPr marL="0" indent="0">
              <a:buNone/>
            </a:pPr>
            <a:r>
              <a:rPr lang="en-IN" altLang="ja-JP" sz="3200" dirty="0">
                <a:latin typeface="+mj-lt"/>
              </a:rPr>
              <a:t>Future works</a:t>
            </a:r>
          </a:p>
        </p:txBody>
      </p:sp>
      <p:sp>
        <p:nvSpPr>
          <p:cNvPr id="6" name="Content Placeholder 5">
            <a:extLst>
              <a:ext uri="{FF2B5EF4-FFF2-40B4-BE49-F238E27FC236}">
                <a16:creationId xmlns:a16="http://schemas.microsoft.com/office/drawing/2014/main" id="{D61FE047-FB49-3304-C9AA-BBFE5348695A}"/>
              </a:ext>
            </a:extLst>
          </p:cNvPr>
          <p:cNvSpPr>
            <a:spLocks noGrp="1"/>
          </p:cNvSpPr>
          <p:nvPr>
            <p:ph idx="1"/>
          </p:nvPr>
        </p:nvSpPr>
        <p:spPr>
          <a:xfrm>
            <a:off x="433636" y="1549343"/>
            <a:ext cx="8352928" cy="4114800"/>
          </a:xfrm>
        </p:spPr>
        <p:txBody>
          <a:bodyPr/>
          <a:lstStyle/>
          <a:p>
            <a:r>
              <a:rPr lang="en-IN" sz="2800" dirty="0">
                <a:latin typeface="+mj-lt"/>
              </a:rPr>
              <a:t>Study on interference mitigation based on scattering distribution and polarization dependence </a:t>
            </a:r>
          </a:p>
          <a:p>
            <a:pPr lvl="1"/>
            <a:r>
              <a:rPr lang="en-IN" sz="2400" dirty="0">
                <a:latin typeface="+mj-lt"/>
              </a:rPr>
              <a:t>45-deg linear polarization shows asymmetric scattering</a:t>
            </a:r>
          </a:p>
          <a:p>
            <a:pPr marL="457200" lvl="1" indent="0">
              <a:buNone/>
            </a:pPr>
            <a:endParaRPr lang="en-IN" sz="2400" dirty="0">
              <a:latin typeface="+mj-lt"/>
            </a:endParaRPr>
          </a:p>
          <a:p>
            <a:r>
              <a:rPr lang="en-IN" sz="2800" dirty="0">
                <a:latin typeface="+mj-lt"/>
              </a:rPr>
              <a:t>Explore materials or surfaces which suppress undesired scattering</a:t>
            </a: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16</a:t>
            </a:fld>
            <a:endParaRPr lang="en-US" altLang="ja-JP"/>
          </a:p>
        </p:txBody>
      </p:sp>
      <p:sp>
        <p:nvSpPr>
          <p:cNvPr id="20" name="Footer Placeholder 4">
            <a:extLst>
              <a:ext uri="{FF2B5EF4-FFF2-40B4-BE49-F238E27FC236}">
                <a16:creationId xmlns:a16="http://schemas.microsoft.com/office/drawing/2014/main" id="{479F0D86-72CA-4A8D-ACE0-F701286B1085}"/>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dirty="0"/>
              <a:t>Tetsuya Kawanishi, Waseda Univ., et al</a:t>
            </a:r>
            <a:endParaRPr lang="en-US" altLang="ja-JP" dirty="0"/>
          </a:p>
        </p:txBody>
      </p:sp>
      <p:sp>
        <p:nvSpPr>
          <p:cNvPr id="9" name="テキスト ボックス 8">
            <a:extLst>
              <a:ext uri="{FF2B5EF4-FFF2-40B4-BE49-F238E27FC236}">
                <a16:creationId xmlns:a16="http://schemas.microsoft.com/office/drawing/2014/main" id="{A147A2F2-2858-4C23-A887-E64C5EEB1DA2}"/>
              </a:ext>
            </a:extLst>
          </p:cNvPr>
          <p:cNvSpPr txBox="1"/>
          <p:nvPr/>
        </p:nvSpPr>
        <p:spPr>
          <a:xfrm>
            <a:off x="3203848" y="2924944"/>
            <a:ext cx="5808289" cy="415498"/>
          </a:xfrm>
          <a:prstGeom prst="rect">
            <a:avLst/>
          </a:prstGeom>
          <a:noFill/>
        </p:spPr>
        <p:txBody>
          <a:bodyPr wrap="square">
            <a:spAutoFit/>
          </a:bodyPr>
          <a:lstStyle/>
          <a:p>
            <a:r>
              <a:rPr lang="en-US" altLang="ja-JP" sz="1050" b="0" i="0" dirty="0">
                <a:solidFill>
                  <a:srgbClr val="606060"/>
                </a:solidFill>
                <a:effectLst/>
                <a:latin typeface="Arial" panose="020B0604020202020204" pitchFamily="34" charset="0"/>
              </a:rPr>
              <a:t>T. Kawanishi, </a:t>
            </a:r>
            <a:r>
              <a:rPr lang="en-US" altLang="ja-JP" sz="1050" b="0" i="1" dirty="0">
                <a:solidFill>
                  <a:srgbClr val="606060"/>
                </a:solidFill>
                <a:effectLst/>
                <a:latin typeface="Arial" panose="020B0604020202020204" pitchFamily="34" charset="0"/>
              </a:rPr>
              <a:t>et al</a:t>
            </a:r>
            <a:r>
              <a:rPr lang="en-US" altLang="ja-JP" sz="1050" b="0" i="0" dirty="0">
                <a:solidFill>
                  <a:srgbClr val="606060"/>
                </a:solidFill>
                <a:effectLst/>
                <a:latin typeface="Arial" panose="020B0604020202020204" pitchFamily="34" charset="0"/>
              </a:rPr>
              <a:t>.: “Polarization characteristics of an electromagnetic wave scattered from a slightly random surface: +45° polarized incidence,” Waves in Random Media </a:t>
            </a:r>
            <a:r>
              <a:rPr lang="en-US" altLang="ja-JP" sz="1050" b="1" i="0" dirty="0">
                <a:solidFill>
                  <a:srgbClr val="606060"/>
                </a:solidFill>
                <a:effectLst/>
                <a:latin typeface="Arial" panose="020B0604020202020204" pitchFamily="34" charset="0"/>
              </a:rPr>
              <a:t>7</a:t>
            </a:r>
            <a:r>
              <a:rPr lang="en-US" altLang="ja-JP" sz="1050" b="0" i="0" dirty="0">
                <a:solidFill>
                  <a:srgbClr val="606060"/>
                </a:solidFill>
                <a:effectLst/>
                <a:latin typeface="Arial" panose="020B0604020202020204" pitchFamily="34" charset="0"/>
              </a:rPr>
              <a:t> (1997) </a:t>
            </a:r>
            <a:r>
              <a:rPr lang="en-US" altLang="ja-JP" sz="1050" dirty="0">
                <a:solidFill>
                  <a:srgbClr val="606060"/>
                </a:solidFill>
                <a:latin typeface="Arial" panose="020B0604020202020204" pitchFamily="34" charset="0"/>
              </a:rPr>
              <a:t>593</a:t>
            </a:r>
            <a:endParaRPr lang="ja-JP" altLang="en-US" sz="1050" dirty="0"/>
          </a:p>
        </p:txBody>
      </p:sp>
    </p:spTree>
    <p:extLst>
      <p:ext uri="{BB962C8B-B14F-4D97-AF65-F5344CB8AC3E}">
        <p14:creationId xmlns:p14="http://schemas.microsoft.com/office/powerpoint/2010/main" val="121365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685800" y="685800"/>
            <a:ext cx="7772400" cy="726976"/>
          </a:xfrm>
        </p:spPr>
        <p:txBody>
          <a:bodyPr/>
          <a:lstStyle/>
          <a:p>
            <a:r>
              <a:rPr kumimoji="1" lang="en-US" altLang="ja-JP" dirty="0"/>
              <a:t>Summary </a:t>
            </a:r>
            <a:endParaRPr kumimoji="1" lang="ja-JP" altLang="en-US" dirty="0"/>
          </a:p>
        </p:txBody>
      </p:sp>
      <p:sp>
        <p:nvSpPr>
          <p:cNvPr id="6" name="Content Placeholder 5">
            <a:extLst>
              <a:ext uri="{FF2B5EF4-FFF2-40B4-BE49-F238E27FC236}">
                <a16:creationId xmlns:a16="http://schemas.microsoft.com/office/drawing/2014/main" id="{9EE4845B-EE53-1B20-6A23-9A3EFC4B6991}"/>
              </a:ext>
            </a:extLst>
          </p:cNvPr>
          <p:cNvSpPr>
            <a:spLocks noGrp="1"/>
          </p:cNvSpPr>
          <p:nvPr>
            <p:ph idx="1"/>
          </p:nvPr>
        </p:nvSpPr>
        <p:spPr>
          <a:xfrm>
            <a:off x="611560" y="1628800"/>
            <a:ext cx="7772400" cy="4464645"/>
          </a:xfrm>
        </p:spPr>
        <p:txBody>
          <a:bodyPr/>
          <a:lstStyle/>
          <a:p>
            <a:r>
              <a:rPr lang="en-IN" sz="2800" dirty="0">
                <a:latin typeface="+mj-lt"/>
              </a:rPr>
              <a:t>Stochastic functional approach would be applicable to THz-wave scattering from wood and stone surfaces.</a:t>
            </a:r>
          </a:p>
          <a:p>
            <a:r>
              <a:rPr lang="en-IN" sz="2800" dirty="0">
                <a:latin typeface="+mj-lt"/>
              </a:rPr>
              <a:t>Scattered wave distribution shows large polarization dependence.</a:t>
            </a:r>
          </a:p>
          <a:p>
            <a:r>
              <a:rPr lang="en-IN" sz="2800" dirty="0">
                <a:latin typeface="+mj-lt"/>
              </a:rPr>
              <a:t>Total scattered-wave power from a wood sample was -14dB.</a:t>
            </a:r>
          </a:p>
          <a:p>
            <a:pPr marL="0" indent="0">
              <a:buNone/>
            </a:pPr>
            <a:endParaRPr lang="en-IN" sz="2800" dirty="0">
              <a:latin typeface="+mj-lt"/>
            </a:endParaRP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17</a:t>
            </a:fld>
            <a:endParaRPr lang="en-US" altLang="ja-JP"/>
          </a:p>
        </p:txBody>
      </p:sp>
      <p:sp>
        <p:nvSpPr>
          <p:cNvPr id="7" name="Footer Placeholder 4">
            <a:extLst>
              <a:ext uri="{FF2B5EF4-FFF2-40B4-BE49-F238E27FC236}">
                <a16:creationId xmlns:a16="http://schemas.microsoft.com/office/drawing/2014/main" id="{E84DC76A-B250-40AA-B2BE-4F9C546A19A3}"/>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dirty="0"/>
              <a:t>Tetsuya Kawanishi, Waseda Univ., et al</a:t>
            </a:r>
            <a:endParaRPr lang="en-US" altLang="ja-JP" dirty="0"/>
          </a:p>
        </p:txBody>
      </p:sp>
    </p:spTree>
    <p:extLst>
      <p:ext uri="{BB962C8B-B14F-4D97-AF65-F5344CB8AC3E}">
        <p14:creationId xmlns:p14="http://schemas.microsoft.com/office/powerpoint/2010/main" val="105075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a:t>Slide </a:t>
            </a:r>
            <a:fld id="{7FCDAD03-6D26-4508-AE00-10743B2745E8}" type="slidenum">
              <a:rPr lang="en-US" altLang="ja-JP"/>
              <a:pPr/>
              <a:t>2</a:t>
            </a:fld>
            <a:endParaRPr lang="en-US" altLang="ja-JP"/>
          </a:p>
        </p:txBody>
      </p:sp>
      <p:sp>
        <p:nvSpPr>
          <p:cNvPr id="26626" name="Rectangle 2"/>
          <p:cNvSpPr>
            <a:spLocks noGrp="1" noChangeArrowheads="1"/>
          </p:cNvSpPr>
          <p:nvPr>
            <p:ph type="ctrTitle"/>
          </p:nvPr>
        </p:nvSpPr>
        <p:spPr>
          <a:xfrm>
            <a:off x="685800" y="908720"/>
            <a:ext cx="7772400" cy="2025352"/>
          </a:xfrm>
        </p:spPr>
        <p:txBody>
          <a:bodyPr/>
          <a:lstStyle/>
          <a:p>
            <a:r>
              <a:rPr lang="en-US" altLang="ja-JP" b="1"/>
              <a:t>Study on interference induced by THz wave scattering from slightly rough surfaces</a:t>
            </a:r>
            <a:endParaRPr lang="en-US" altLang="ja-JP" b="1" dirty="0">
              <a:ea typeface="ＭＳ Ｐゴシック" pitchFamily="50" charset="-128"/>
            </a:endParaRPr>
          </a:p>
        </p:txBody>
      </p:sp>
      <p:sp>
        <p:nvSpPr>
          <p:cNvPr id="26627" name="Rectangle 3"/>
          <p:cNvSpPr>
            <a:spLocks noGrp="1" noChangeArrowheads="1"/>
          </p:cNvSpPr>
          <p:nvPr>
            <p:ph type="subTitle" idx="1"/>
          </p:nvPr>
        </p:nvSpPr>
        <p:spPr>
          <a:xfrm>
            <a:off x="107504" y="3356992"/>
            <a:ext cx="8748464" cy="2880320"/>
          </a:xfrm>
        </p:spPr>
        <p:txBody>
          <a:bodyPr/>
          <a:lstStyle/>
          <a:p>
            <a:r>
              <a:rPr lang="en-US" altLang="ja-JP" sz="2400" dirty="0">
                <a:latin typeface="Times New Roman"/>
                <a:cs typeface="Times New Roman"/>
              </a:rPr>
              <a:t>Tetsuya Kawanishi, </a:t>
            </a:r>
            <a:r>
              <a:rPr lang="en-US" altLang="ja-JP" sz="2400" dirty="0" err="1">
                <a:latin typeface="Times New Roman"/>
                <a:cs typeface="Times New Roman"/>
              </a:rPr>
              <a:t>Riku</a:t>
            </a:r>
            <a:r>
              <a:rPr lang="en-US" altLang="ja-JP" sz="2400" dirty="0">
                <a:latin typeface="Times New Roman"/>
                <a:cs typeface="Times New Roman"/>
              </a:rPr>
              <a:t> Yoshino, Toshiya Yoshida, </a:t>
            </a:r>
          </a:p>
          <a:p>
            <a:r>
              <a:rPr lang="en-US" altLang="ja-JP" sz="2400" dirty="0">
                <a:latin typeface="Times New Roman"/>
                <a:cs typeface="Times New Roman"/>
              </a:rPr>
              <a:t>Keizo Inagaki and Iwao Hosako</a:t>
            </a:r>
          </a:p>
          <a:p>
            <a:endParaRPr lang="en-US" altLang="ja-JP" sz="2400" dirty="0">
              <a:latin typeface="Times New Roman"/>
              <a:cs typeface="Times New Roman"/>
            </a:endParaRPr>
          </a:p>
          <a:p>
            <a:r>
              <a:rPr lang="en-US" altLang="ja-JP" sz="2000" dirty="0" err="1">
                <a:latin typeface="Times New Roman"/>
                <a:cs typeface="Times New Roman"/>
              </a:rPr>
              <a:t>Waseda</a:t>
            </a:r>
            <a:r>
              <a:rPr lang="en-US" altLang="ja-JP" sz="2000" dirty="0">
                <a:latin typeface="Times New Roman"/>
                <a:cs typeface="Times New Roman"/>
              </a:rPr>
              <a:t> University, Japan </a:t>
            </a:r>
          </a:p>
          <a:p>
            <a:r>
              <a:rPr lang="en-US" altLang="ja-JP" sz="2000" dirty="0">
                <a:latin typeface="Times New Roman"/>
                <a:cs typeface="Times New Roman"/>
              </a:rPr>
              <a:t>National Institute of Information and Communications Technology (NICT), Japan</a:t>
            </a:r>
          </a:p>
        </p:txBody>
      </p:sp>
      <p:sp>
        <p:nvSpPr>
          <p:cNvPr id="8" name="日付プレースホルダー 1">
            <a:extLst>
              <a:ext uri="{FF2B5EF4-FFF2-40B4-BE49-F238E27FC236}">
                <a16:creationId xmlns:a16="http://schemas.microsoft.com/office/drawing/2014/main" id="{4CDA5E28-795F-4569-9F34-76B6E19155DF}"/>
              </a:ext>
            </a:extLst>
          </p:cNvPr>
          <p:cNvSpPr txBox="1">
            <a:spLocks/>
          </p:cNvSpPr>
          <p:nvPr/>
        </p:nvSpPr>
        <p:spPr bwMode="auto">
          <a:xfrm>
            <a:off x="691643" y="37409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2022</a:t>
            </a:r>
            <a:endParaRPr lang="en-US" altLang="ja-JP" dirty="0"/>
          </a:p>
        </p:txBody>
      </p:sp>
    </p:spTree>
    <p:extLst>
      <p:ext uri="{BB962C8B-B14F-4D97-AF65-F5344CB8AC3E}">
        <p14:creationId xmlns:p14="http://schemas.microsoft.com/office/powerpoint/2010/main" val="94159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Outline of this contribution</a:t>
            </a:r>
          </a:p>
        </p:txBody>
      </p:sp>
      <p:sp>
        <p:nvSpPr>
          <p:cNvPr id="4098" name="Rectangle 2"/>
          <p:cNvSpPr>
            <a:spLocks noGrp="1" noChangeArrowheads="1"/>
          </p:cNvSpPr>
          <p:nvPr>
            <p:ph type="body" idx="1"/>
          </p:nvPr>
        </p:nvSpPr>
        <p:spPr>
          <a:xfrm>
            <a:off x="395536" y="1340768"/>
            <a:ext cx="8568952" cy="489654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Basics on a model of THz-wave scattering from slightly rough surfaces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Examples of experimental and numerical results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Potential interference induced by scattering</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718516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72789-A7C8-45BE-86CD-26F15BDC677A}"/>
              </a:ext>
            </a:extLst>
          </p:cNvPr>
          <p:cNvSpPr>
            <a:spLocks noGrp="1"/>
          </p:cNvSpPr>
          <p:nvPr>
            <p:ph type="title"/>
          </p:nvPr>
        </p:nvSpPr>
        <p:spPr>
          <a:xfrm>
            <a:off x="874491" y="926175"/>
            <a:ext cx="7177341" cy="445500"/>
          </a:xfrm>
        </p:spPr>
        <p:txBody>
          <a:bodyPr/>
          <a:lstStyle/>
          <a:p>
            <a:r>
              <a:rPr lang="en-US" altLang="ja-JP" dirty="0"/>
              <a:t>THz-wave scattering from slightly rough surfaces</a:t>
            </a:r>
            <a:endParaRPr kumimoji="1" lang="ja-JP" altLang="en-US" dirty="0"/>
          </a:p>
        </p:txBody>
      </p:sp>
      <p:sp>
        <p:nvSpPr>
          <p:cNvPr id="4" name="スライド番号プレースホルダー 3">
            <a:extLst>
              <a:ext uri="{FF2B5EF4-FFF2-40B4-BE49-F238E27FC236}">
                <a16:creationId xmlns:a16="http://schemas.microsoft.com/office/drawing/2014/main" id="{75A8742E-6991-451A-B44F-CA8071AFF84D}"/>
              </a:ext>
            </a:extLst>
          </p:cNvPr>
          <p:cNvSpPr>
            <a:spLocks noGrp="1"/>
          </p:cNvSpPr>
          <p:nvPr>
            <p:ph type="sldNum" sz="quarter" idx="12"/>
          </p:nvPr>
        </p:nvSpPr>
        <p:spPr>
          <a:xfrm>
            <a:off x="4571628" y="6475413"/>
            <a:ext cx="76944" cy="184666"/>
          </a:xfrm>
        </p:spPr>
        <p:txBody>
          <a:bodyPr/>
          <a:lstStyle/>
          <a:p>
            <a:fld id="{1B7E4198-9DF5-438D-9BD3-BCAD7818EB4F}" type="slidenum">
              <a:rPr lang="ja-JP" altLang="en-US" smtClean="0"/>
              <a:pPr/>
              <a:t>4</a:t>
            </a:fld>
            <a:endParaRPr lang="ja-JP" altLang="en-US" dirty="0"/>
          </a:p>
        </p:txBody>
      </p:sp>
      <p:sp>
        <p:nvSpPr>
          <p:cNvPr id="3" name="テキスト ボックス 2">
            <a:extLst>
              <a:ext uri="{FF2B5EF4-FFF2-40B4-BE49-F238E27FC236}">
                <a16:creationId xmlns:a16="http://schemas.microsoft.com/office/drawing/2014/main" id="{ECB62D25-4349-AB22-163D-AAD0DDE4E403}"/>
              </a:ext>
            </a:extLst>
          </p:cNvPr>
          <p:cNvSpPr txBox="1"/>
          <p:nvPr/>
        </p:nvSpPr>
        <p:spPr>
          <a:xfrm>
            <a:off x="1385900" y="1916832"/>
            <a:ext cx="1800200" cy="415498"/>
          </a:xfrm>
          <a:prstGeom prst="rect">
            <a:avLst/>
          </a:prstGeom>
          <a:noFill/>
        </p:spPr>
        <p:txBody>
          <a:bodyPr wrap="square" rtlCol="0">
            <a:spAutoFit/>
          </a:bodyPr>
          <a:lstStyle/>
          <a:p>
            <a:r>
              <a:rPr kumimoji="1" lang="en-US" altLang="ja-JP" sz="2100" b="1" dirty="0"/>
              <a:t>Microwave </a:t>
            </a:r>
            <a:endParaRPr kumimoji="1" lang="ja-JP" altLang="en-US" sz="2100" b="1" dirty="0"/>
          </a:p>
        </p:txBody>
      </p:sp>
      <p:sp>
        <p:nvSpPr>
          <p:cNvPr id="5" name="テキスト ボックス 4">
            <a:extLst>
              <a:ext uri="{FF2B5EF4-FFF2-40B4-BE49-F238E27FC236}">
                <a16:creationId xmlns:a16="http://schemas.microsoft.com/office/drawing/2014/main" id="{2E02EAEE-8316-1665-B626-14A0BFF564F1}"/>
              </a:ext>
            </a:extLst>
          </p:cNvPr>
          <p:cNvSpPr txBox="1"/>
          <p:nvPr/>
        </p:nvSpPr>
        <p:spPr>
          <a:xfrm>
            <a:off x="5255690" y="1873318"/>
            <a:ext cx="2381771" cy="415498"/>
          </a:xfrm>
          <a:prstGeom prst="rect">
            <a:avLst/>
          </a:prstGeom>
          <a:noFill/>
        </p:spPr>
        <p:txBody>
          <a:bodyPr wrap="square" rtlCol="0">
            <a:spAutoFit/>
          </a:bodyPr>
          <a:lstStyle/>
          <a:p>
            <a:pPr algn="ctr"/>
            <a:r>
              <a:rPr lang="en-US" altLang="ja-JP" sz="2100" b="1" dirty="0"/>
              <a:t>THz-wave</a:t>
            </a:r>
            <a:endParaRPr kumimoji="1" lang="ja-JP" altLang="en-US" sz="2100" b="1" dirty="0"/>
          </a:p>
        </p:txBody>
      </p:sp>
      <p:grpSp>
        <p:nvGrpSpPr>
          <p:cNvPr id="7" name="グループ化 6">
            <a:extLst>
              <a:ext uri="{FF2B5EF4-FFF2-40B4-BE49-F238E27FC236}">
                <a16:creationId xmlns:a16="http://schemas.microsoft.com/office/drawing/2014/main" id="{DB551BAE-CB31-DA27-AC41-889C2A761812}"/>
              </a:ext>
            </a:extLst>
          </p:cNvPr>
          <p:cNvGrpSpPr/>
          <p:nvPr/>
        </p:nvGrpSpPr>
        <p:grpSpPr>
          <a:xfrm>
            <a:off x="736876" y="3008836"/>
            <a:ext cx="3054771" cy="2190662"/>
            <a:chOff x="222322" y="2121352"/>
            <a:chExt cx="3474661" cy="2719750"/>
          </a:xfrm>
        </p:grpSpPr>
        <p:sp>
          <p:nvSpPr>
            <p:cNvPr id="9" name="正方形/長方形 8">
              <a:extLst>
                <a:ext uri="{FF2B5EF4-FFF2-40B4-BE49-F238E27FC236}">
                  <a16:creationId xmlns:a16="http://schemas.microsoft.com/office/drawing/2014/main" id="{B50F785C-5A79-CB10-A7CA-3FC8DF8373C5}"/>
                </a:ext>
              </a:extLst>
            </p:cNvPr>
            <p:cNvSpPr/>
            <p:nvPr/>
          </p:nvSpPr>
          <p:spPr>
            <a:xfrm>
              <a:off x="333297" y="4049349"/>
              <a:ext cx="3363686" cy="79175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11" name="フリーフォーム: 図形 10">
              <a:extLst>
                <a:ext uri="{FF2B5EF4-FFF2-40B4-BE49-F238E27FC236}">
                  <a16:creationId xmlns:a16="http://schemas.microsoft.com/office/drawing/2014/main" id="{2428A829-7944-474C-0F49-59E51509C96E}"/>
                </a:ext>
              </a:extLst>
            </p:cNvPr>
            <p:cNvSpPr/>
            <p:nvPr/>
          </p:nvSpPr>
          <p:spPr>
            <a:xfrm>
              <a:off x="341461" y="3917451"/>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7" name="直線矢印コネクタ 16">
              <a:extLst>
                <a:ext uri="{FF2B5EF4-FFF2-40B4-BE49-F238E27FC236}">
                  <a16:creationId xmlns:a16="http://schemas.microsoft.com/office/drawing/2014/main" id="{CDC52FFD-0405-5423-07CC-49891E355D81}"/>
                </a:ext>
              </a:extLst>
            </p:cNvPr>
            <p:cNvCxnSpPr>
              <a:cxnSpLocks/>
            </p:cNvCxnSpPr>
            <p:nvPr/>
          </p:nvCxnSpPr>
          <p:spPr>
            <a:xfrm>
              <a:off x="222322" y="2907729"/>
              <a:ext cx="1490948" cy="11080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A99FBF50-2765-6E87-4BD8-D864257C3C6D}"/>
                </a:ext>
              </a:extLst>
            </p:cNvPr>
            <p:cNvPicPr>
              <a:picLocks noChangeAspect="1"/>
            </p:cNvPicPr>
            <p:nvPr/>
          </p:nvPicPr>
          <p:blipFill>
            <a:blip r:embed="rId3"/>
            <a:stretch>
              <a:fillRect/>
            </a:stretch>
          </p:blipFill>
          <p:spPr>
            <a:xfrm>
              <a:off x="2900898" y="2121352"/>
              <a:ext cx="659307" cy="1027132"/>
            </a:xfrm>
            <a:prstGeom prst="rect">
              <a:avLst/>
            </a:prstGeom>
          </p:spPr>
        </p:pic>
        <p:pic>
          <p:nvPicPr>
            <p:cNvPr id="31" name="図 30">
              <a:extLst>
                <a:ext uri="{FF2B5EF4-FFF2-40B4-BE49-F238E27FC236}">
                  <a16:creationId xmlns:a16="http://schemas.microsoft.com/office/drawing/2014/main" id="{255B38B3-6F64-B268-92E1-6C5E68305805}"/>
                </a:ext>
              </a:extLst>
            </p:cNvPr>
            <p:cNvPicPr>
              <a:picLocks noChangeAspect="1"/>
            </p:cNvPicPr>
            <p:nvPr/>
          </p:nvPicPr>
          <p:blipFill>
            <a:blip r:embed="rId4"/>
            <a:stretch>
              <a:fillRect/>
            </a:stretch>
          </p:blipFill>
          <p:spPr>
            <a:xfrm>
              <a:off x="743382" y="2709040"/>
              <a:ext cx="558650" cy="558650"/>
            </a:xfrm>
            <a:prstGeom prst="rect">
              <a:avLst/>
            </a:prstGeom>
          </p:spPr>
        </p:pic>
      </p:grpSp>
      <p:pic>
        <p:nvPicPr>
          <p:cNvPr id="48" name="図 47">
            <a:extLst>
              <a:ext uri="{FF2B5EF4-FFF2-40B4-BE49-F238E27FC236}">
                <a16:creationId xmlns:a16="http://schemas.microsoft.com/office/drawing/2014/main" id="{E906DB77-5EE4-969C-9B97-8B238677B33F}"/>
              </a:ext>
            </a:extLst>
          </p:cNvPr>
          <p:cNvPicPr>
            <a:picLocks noChangeAspect="1"/>
          </p:cNvPicPr>
          <p:nvPr/>
        </p:nvPicPr>
        <p:blipFill>
          <a:blip r:embed="rId5"/>
          <a:stretch>
            <a:fillRect/>
          </a:stretch>
        </p:blipFill>
        <p:spPr>
          <a:xfrm>
            <a:off x="3301706" y="2569909"/>
            <a:ext cx="157112" cy="388089"/>
          </a:xfrm>
          <a:prstGeom prst="rect">
            <a:avLst/>
          </a:prstGeom>
        </p:spPr>
      </p:pic>
      <p:grpSp>
        <p:nvGrpSpPr>
          <p:cNvPr id="6" name="グループ化 5">
            <a:extLst>
              <a:ext uri="{FF2B5EF4-FFF2-40B4-BE49-F238E27FC236}">
                <a16:creationId xmlns:a16="http://schemas.microsoft.com/office/drawing/2014/main" id="{A5E24A2F-7C88-F19C-37ED-30CC52F4F9C2}"/>
              </a:ext>
            </a:extLst>
          </p:cNvPr>
          <p:cNvGrpSpPr/>
          <p:nvPr/>
        </p:nvGrpSpPr>
        <p:grpSpPr>
          <a:xfrm>
            <a:off x="5042014" y="2562258"/>
            <a:ext cx="3054771" cy="2637241"/>
            <a:chOff x="6722685" y="1872431"/>
            <a:chExt cx="4073028" cy="3516321"/>
          </a:xfrm>
        </p:grpSpPr>
        <p:grpSp>
          <p:nvGrpSpPr>
            <p:cNvPr id="32" name="グループ化 31">
              <a:extLst>
                <a:ext uri="{FF2B5EF4-FFF2-40B4-BE49-F238E27FC236}">
                  <a16:creationId xmlns:a16="http://schemas.microsoft.com/office/drawing/2014/main" id="{26EEA49B-A939-655D-6934-E65A8DD1A1CF}"/>
                </a:ext>
              </a:extLst>
            </p:cNvPr>
            <p:cNvGrpSpPr/>
            <p:nvPr/>
          </p:nvGrpSpPr>
          <p:grpSpPr>
            <a:xfrm>
              <a:off x="6722685" y="2467869"/>
              <a:ext cx="4073028" cy="2920883"/>
              <a:chOff x="222322" y="2121352"/>
              <a:chExt cx="3474661" cy="2719750"/>
            </a:xfrm>
          </p:grpSpPr>
          <p:sp>
            <p:nvSpPr>
              <p:cNvPr id="33" name="正方形/長方形 32">
                <a:extLst>
                  <a:ext uri="{FF2B5EF4-FFF2-40B4-BE49-F238E27FC236}">
                    <a16:creationId xmlns:a16="http://schemas.microsoft.com/office/drawing/2014/main" id="{7BE7A855-025E-A4A6-2B8A-E2D1264F0B3E}"/>
                  </a:ext>
                </a:extLst>
              </p:cNvPr>
              <p:cNvSpPr/>
              <p:nvPr/>
            </p:nvSpPr>
            <p:spPr>
              <a:xfrm>
                <a:off x="333297" y="4049349"/>
                <a:ext cx="3363686" cy="79175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4" name="フリーフォーム: 図形 33">
                <a:extLst>
                  <a:ext uri="{FF2B5EF4-FFF2-40B4-BE49-F238E27FC236}">
                    <a16:creationId xmlns:a16="http://schemas.microsoft.com/office/drawing/2014/main" id="{FFB27FD4-8F1F-A888-4A27-AC04CC98064B}"/>
                  </a:ext>
                </a:extLst>
              </p:cNvPr>
              <p:cNvSpPr/>
              <p:nvPr/>
            </p:nvSpPr>
            <p:spPr>
              <a:xfrm>
                <a:off x="341461" y="3917451"/>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35" name="直線矢印コネクタ 34">
                <a:extLst>
                  <a:ext uri="{FF2B5EF4-FFF2-40B4-BE49-F238E27FC236}">
                    <a16:creationId xmlns:a16="http://schemas.microsoft.com/office/drawing/2014/main" id="{989C9DC6-BD1D-6CA8-8FB7-FE72797D42DA}"/>
                  </a:ext>
                </a:extLst>
              </p:cNvPr>
              <p:cNvCxnSpPr>
                <a:cxnSpLocks/>
              </p:cNvCxnSpPr>
              <p:nvPr/>
            </p:nvCxnSpPr>
            <p:spPr>
              <a:xfrm>
                <a:off x="222322" y="2879965"/>
                <a:ext cx="1490948" cy="11080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0C1B705-B0A5-3D76-1A89-2E45FCCAB04E}"/>
                  </a:ext>
                </a:extLst>
              </p:cNvPr>
              <p:cNvCxnSpPr>
                <a:cxnSpLocks/>
              </p:cNvCxnSpPr>
              <p:nvPr/>
            </p:nvCxnSpPr>
            <p:spPr>
              <a:xfrm flipV="1">
                <a:off x="1590631" y="3586257"/>
                <a:ext cx="816640" cy="52006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564EA607-8F04-3C19-92BD-21309D369BA5}"/>
                  </a:ext>
                </a:extLst>
              </p:cNvPr>
              <p:cNvCxnSpPr>
                <a:cxnSpLocks/>
              </p:cNvCxnSpPr>
              <p:nvPr/>
            </p:nvCxnSpPr>
            <p:spPr>
              <a:xfrm flipV="1">
                <a:off x="1721434" y="3011712"/>
                <a:ext cx="98513" cy="1006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ED20E0F6-6A43-2BEC-0C04-D63177450DAF}"/>
                  </a:ext>
                </a:extLst>
              </p:cNvPr>
              <p:cNvCxnSpPr>
                <a:cxnSpLocks/>
              </p:cNvCxnSpPr>
              <p:nvPr/>
            </p:nvCxnSpPr>
            <p:spPr>
              <a:xfrm flipH="1" flipV="1">
                <a:off x="916323" y="3714432"/>
                <a:ext cx="807255" cy="29540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7D96065-DD88-A898-66E0-29FA142FCE5E}"/>
                  </a:ext>
                </a:extLst>
              </p:cNvPr>
              <p:cNvCxnSpPr>
                <a:cxnSpLocks/>
              </p:cNvCxnSpPr>
              <p:nvPr/>
            </p:nvCxnSpPr>
            <p:spPr>
              <a:xfrm flipH="1" flipV="1">
                <a:off x="1425409" y="3087268"/>
                <a:ext cx="291943" cy="92256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id="{E75384E7-68EB-9A18-3071-54AA6DC4EB2F}"/>
                  </a:ext>
                </a:extLst>
              </p:cNvPr>
              <p:cNvPicPr>
                <a:picLocks noChangeAspect="1"/>
              </p:cNvPicPr>
              <p:nvPr/>
            </p:nvPicPr>
            <p:blipFill>
              <a:blip r:embed="rId3"/>
              <a:stretch>
                <a:fillRect/>
              </a:stretch>
            </p:blipFill>
            <p:spPr>
              <a:xfrm>
                <a:off x="2900898" y="2121352"/>
                <a:ext cx="659307" cy="1027132"/>
              </a:xfrm>
              <a:prstGeom prst="rect">
                <a:avLst/>
              </a:prstGeom>
            </p:spPr>
          </p:pic>
          <p:pic>
            <p:nvPicPr>
              <p:cNvPr id="42" name="図 41">
                <a:extLst>
                  <a:ext uri="{FF2B5EF4-FFF2-40B4-BE49-F238E27FC236}">
                    <a16:creationId xmlns:a16="http://schemas.microsoft.com/office/drawing/2014/main" id="{FADBD056-9500-4ECC-6058-AA993222CCEB}"/>
                  </a:ext>
                </a:extLst>
              </p:cNvPr>
              <p:cNvPicPr>
                <a:picLocks noChangeAspect="1"/>
              </p:cNvPicPr>
              <p:nvPr/>
            </p:nvPicPr>
            <p:blipFill>
              <a:blip r:embed="rId4"/>
              <a:stretch>
                <a:fillRect/>
              </a:stretch>
            </p:blipFill>
            <p:spPr>
              <a:xfrm>
                <a:off x="541500" y="2528618"/>
                <a:ext cx="558650" cy="558650"/>
              </a:xfrm>
              <a:prstGeom prst="rect">
                <a:avLst/>
              </a:prstGeom>
            </p:spPr>
          </p:pic>
        </p:grpSp>
        <p:pic>
          <p:nvPicPr>
            <p:cNvPr id="50" name="図 49">
              <a:extLst>
                <a:ext uri="{FF2B5EF4-FFF2-40B4-BE49-F238E27FC236}">
                  <a16:creationId xmlns:a16="http://schemas.microsoft.com/office/drawing/2014/main" id="{F104EAB8-DB9C-3FB1-D13C-9FC425B37073}"/>
                </a:ext>
              </a:extLst>
            </p:cNvPr>
            <p:cNvPicPr>
              <a:picLocks noChangeAspect="1"/>
            </p:cNvPicPr>
            <p:nvPr/>
          </p:nvPicPr>
          <p:blipFill>
            <a:blip r:embed="rId6"/>
            <a:stretch>
              <a:fillRect/>
            </a:stretch>
          </p:blipFill>
          <p:spPr>
            <a:xfrm>
              <a:off x="10009866" y="1872431"/>
              <a:ext cx="478181" cy="517452"/>
            </a:xfrm>
            <a:prstGeom prst="rect">
              <a:avLst/>
            </a:prstGeom>
          </p:spPr>
        </p:pic>
      </p:grpSp>
      <p:cxnSp>
        <p:nvCxnSpPr>
          <p:cNvPr id="51" name="直線矢印コネクタ 50">
            <a:extLst>
              <a:ext uri="{FF2B5EF4-FFF2-40B4-BE49-F238E27FC236}">
                <a16:creationId xmlns:a16="http://schemas.microsoft.com/office/drawing/2014/main" id="{3D44A180-E77F-C609-1F79-88004E1BFCF3}"/>
              </a:ext>
            </a:extLst>
          </p:cNvPr>
          <p:cNvCxnSpPr>
            <a:cxnSpLocks/>
          </p:cNvCxnSpPr>
          <p:nvPr/>
        </p:nvCxnSpPr>
        <p:spPr>
          <a:xfrm flipV="1">
            <a:off x="2031251" y="3861515"/>
            <a:ext cx="1114617" cy="6545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4" name="図 53">
            <a:extLst>
              <a:ext uri="{FF2B5EF4-FFF2-40B4-BE49-F238E27FC236}">
                <a16:creationId xmlns:a16="http://schemas.microsoft.com/office/drawing/2014/main" id="{A6405D1C-A214-7FE1-ACD6-BF56BE0DBD1D}"/>
              </a:ext>
            </a:extLst>
          </p:cNvPr>
          <p:cNvPicPr>
            <a:picLocks noChangeAspect="1"/>
          </p:cNvPicPr>
          <p:nvPr/>
        </p:nvPicPr>
        <p:blipFill>
          <a:blip r:embed="rId4"/>
          <a:stretch>
            <a:fillRect/>
          </a:stretch>
        </p:blipFill>
        <p:spPr>
          <a:xfrm>
            <a:off x="2333019" y="3522618"/>
            <a:ext cx="491141" cy="449973"/>
          </a:xfrm>
          <a:prstGeom prst="rect">
            <a:avLst/>
          </a:prstGeom>
        </p:spPr>
      </p:pic>
      <p:sp>
        <p:nvSpPr>
          <p:cNvPr id="27" name="日付プレースホルダー 1">
            <a:extLst>
              <a:ext uri="{FF2B5EF4-FFF2-40B4-BE49-F238E27FC236}">
                <a16:creationId xmlns:a16="http://schemas.microsoft.com/office/drawing/2014/main" id="{A52B70BD-988D-43D0-8CB8-9CB81FC6886A}"/>
              </a:ext>
            </a:extLst>
          </p:cNvPr>
          <p:cNvSpPr>
            <a:spLocks noGrp="1"/>
          </p:cNvSpPr>
          <p:nvPr>
            <p:ph type="dt" sz="half" idx="10"/>
          </p:nvPr>
        </p:nvSpPr>
        <p:spPr>
          <a:xfrm>
            <a:off x="685800" y="378281"/>
            <a:ext cx="1600200" cy="215444"/>
          </a:xfrm>
        </p:spPr>
        <p:txBody>
          <a:bodyPr/>
          <a:lstStyle/>
          <a:p>
            <a:r>
              <a:rPr lang="en-US" altLang="ja-JP" dirty="0"/>
              <a:t>November 2022</a:t>
            </a:r>
          </a:p>
        </p:txBody>
      </p:sp>
      <p:sp>
        <p:nvSpPr>
          <p:cNvPr id="28" name="テキスト ボックス 27">
            <a:extLst>
              <a:ext uri="{FF2B5EF4-FFF2-40B4-BE49-F238E27FC236}">
                <a16:creationId xmlns:a16="http://schemas.microsoft.com/office/drawing/2014/main" id="{03429E27-69F1-490F-BE25-B8928373832C}"/>
              </a:ext>
            </a:extLst>
          </p:cNvPr>
          <p:cNvSpPr txBox="1"/>
          <p:nvPr/>
        </p:nvSpPr>
        <p:spPr>
          <a:xfrm>
            <a:off x="631720" y="5422136"/>
            <a:ext cx="7344816" cy="415498"/>
          </a:xfrm>
          <a:prstGeom prst="rect">
            <a:avLst/>
          </a:prstGeom>
          <a:noFill/>
          <a:ln w="19050">
            <a:solidFill>
              <a:srgbClr val="FF0000"/>
            </a:solidFill>
          </a:ln>
        </p:spPr>
        <p:txBody>
          <a:bodyPr wrap="square" rtlCol="0">
            <a:spAutoFit/>
          </a:bodyPr>
          <a:lstStyle/>
          <a:p>
            <a:pPr algn="ctr"/>
            <a:r>
              <a:rPr kumimoji="1" lang="en-US" altLang="ja-JP" sz="2100" b="1" dirty="0"/>
              <a:t>Typical roughness of polished wooden surface is 80 um.</a:t>
            </a:r>
            <a:endParaRPr kumimoji="1" lang="ja-JP" altLang="en-US" sz="2100" b="1" dirty="0"/>
          </a:p>
        </p:txBody>
      </p:sp>
      <p:sp>
        <p:nvSpPr>
          <p:cNvPr id="30" name="テキスト ボックス 29">
            <a:extLst>
              <a:ext uri="{FF2B5EF4-FFF2-40B4-BE49-F238E27FC236}">
                <a16:creationId xmlns:a16="http://schemas.microsoft.com/office/drawing/2014/main" id="{5EA4EB8F-D1B4-4D87-B7FB-26A8EA6EB9EA}"/>
              </a:ext>
            </a:extLst>
          </p:cNvPr>
          <p:cNvSpPr txBox="1"/>
          <p:nvPr/>
        </p:nvSpPr>
        <p:spPr>
          <a:xfrm>
            <a:off x="1721001" y="6046978"/>
            <a:ext cx="6837154" cy="276999"/>
          </a:xfrm>
          <a:prstGeom prst="rect">
            <a:avLst/>
          </a:prstGeom>
          <a:noFill/>
        </p:spPr>
        <p:txBody>
          <a:bodyPr wrap="square">
            <a:spAutoFit/>
          </a:bodyPr>
          <a:lstStyle/>
          <a:p>
            <a:r>
              <a:rPr lang="en-US" altLang="ja-JP" dirty="0"/>
              <a:t>E. </a:t>
            </a:r>
            <a:r>
              <a:rPr lang="en-US" altLang="ja-JP" dirty="0" err="1"/>
              <a:t>Csanády</a:t>
            </a:r>
            <a:r>
              <a:rPr lang="en-US" altLang="ja-JP" dirty="0"/>
              <a:t> et al., Surface Roughness of Wood. In: Quality of Machined Wood Surfaces, Springer 2015.</a:t>
            </a:r>
            <a:endParaRPr lang="ja-JP" altLang="en-US" dirty="0"/>
          </a:p>
        </p:txBody>
      </p:sp>
      <p:sp>
        <p:nvSpPr>
          <p:cNvPr id="41" name="Footer Placeholder 4">
            <a:extLst>
              <a:ext uri="{FF2B5EF4-FFF2-40B4-BE49-F238E27FC236}">
                <a16:creationId xmlns:a16="http://schemas.microsoft.com/office/drawing/2014/main" id="{06D0C476-C9D4-4B62-97D8-5C20924F586D}"/>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138184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Model of electromagnetic wave scattering </a:t>
            </a:r>
          </a:p>
        </p:txBody>
      </p:sp>
      <p:sp>
        <p:nvSpPr>
          <p:cNvPr id="4098" name="Rectangle 2"/>
          <p:cNvSpPr>
            <a:spLocks noGrp="1" noChangeArrowheads="1"/>
          </p:cNvSpPr>
          <p:nvPr>
            <p:ph type="body" idx="1"/>
          </p:nvPr>
        </p:nvSpPr>
        <p:spPr>
          <a:xfrm>
            <a:off x="395536" y="1340768"/>
            <a:ext cx="8568952" cy="489654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A stochastic functional approach provides mathematical models for EM wave scattering by 2D slightly random surfaces.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Scattering distributions largely depend on polarization.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Wiener kernels offer concise mathematical expressions.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Surfaces are described by Gaussian distribution stochastic functions whose spectra are Gaussian.</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p:pic>
        <p:nvPicPr>
          <p:cNvPr id="8" name="図 7">
            <a:extLst>
              <a:ext uri="{FF2B5EF4-FFF2-40B4-BE49-F238E27FC236}">
                <a16:creationId xmlns:a16="http://schemas.microsoft.com/office/drawing/2014/main" id="{976775A9-2188-4F72-A37C-70BC1090255B}"/>
              </a:ext>
            </a:extLst>
          </p:cNvPr>
          <p:cNvPicPr>
            <a:picLocks noChangeAspect="1"/>
          </p:cNvPicPr>
          <p:nvPr/>
        </p:nvPicPr>
        <p:blipFill>
          <a:blip r:embed="rId3"/>
          <a:stretch>
            <a:fillRect/>
          </a:stretch>
        </p:blipFill>
        <p:spPr>
          <a:xfrm>
            <a:off x="5004048" y="3184728"/>
            <a:ext cx="3814192" cy="3107930"/>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530DF72-F0CF-4E2E-8186-C35F11B23A0E}"/>
                  </a:ext>
                </a:extLst>
              </p:cNvPr>
              <p:cNvSpPr txBox="1"/>
              <p:nvPr/>
            </p:nvSpPr>
            <p:spPr>
              <a:xfrm>
                <a:off x="755576" y="3766170"/>
                <a:ext cx="4883604" cy="1384995"/>
              </a:xfrm>
              <a:prstGeom prst="rect">
                <a:avLst/>
              </a:prstGeom>
              <a:noFill/>
            </p:spPr>
            <p:txBody>
              <a:bodyPr wrap="square" rtlCol="0">
                <a:spAutoFit/>
              </a:bodyPr>
              <a:lstStyle/>
              <a:p>
                <a:r>
                  <a:rPr lang="en-US" altLang="ja-JP" sz="2400" dirty="0">
                    <a:latin typeface="+mj-lt"/>
                  </a:rPr>
                  <a:t>Parameters of rough surface</a:t>
                </a:r>
              </a:p>
              <a:p>
                <a:r>
                  <a:rPr lang="en-US" altLang="ja-JP" sz="2000" dirty="0">
                    <a:latin typeface="+mj-lt"/>
                  </a:rPr>
                  <a:t>	</a:t>
                </a:r>
                <a14:m>
                  <m:oMath xmlns:m="http://schemas.openxmlformats.org/officeDocument/2006/math">
                    <m:r>
                      <a:rPr lang="en-US" altLang="ja-JP" sz="2000" b="1" i="1" smtClean="0">
                        <a:latin typeface="Cambria Math" panose="02040503050406030204" pitchFamily="18" charset="0"/>
                      </a:rPr>
                      <m:t>𝒏</m:t>
                    </m:r>
                  </m:oMath>
                </a14:m>
                <a:r>
                  <a:rPr lang="en-US" altLang="ja-JP" sz="2000" b="1" i="1" dirty="0"/>
                  <a:t>   </a:t>
                </a:r>
                <a:r>
                  <a:rPr lang="en-US" altLang="ja-JP" sz="2000" dirty="0"/>
                  <a:t>Refractive index</a:t>
                </a:r>
                <a:endParaRPr lang="en-US" altLang="ja-JP" sz="2000" b="1" i="1" dirty="0"/>
              </a:p>
              <a:p>
                <a:r>
                  <a:rPr lang="en-US" altLang="ja-JP" sz="2000" b="1" dirty="0"/>
                  <a:t>	</a:t>
                </a:r>
                <a14:m>
                  <m:oMath xmlns:m="http://schemas.openxmlformats.org/officeDocument/2006/math">
                    <m:r>
                      <a:rPr lang="en-US" altLang="ja-JP" sz="2000" b="1" i="1" smtClean="0">
                        <a:latin typeface="Cambria Math" panose="02040503050406030204" pitchFamily="18" charset="0"/>
                      </a:rPr>
                      <m:t>𝒍</m:t>
                    </m:r>
                  </m:oMath>
                </a14:m>
                <a:r>
                  <a:rPr lang="en-US" altLang="ja-JP" sz="2000" dirty="0"/>
                  <a:t>    </a:t>
                </a:r>
                <a14:m>
                  <m:oMath xmlns:m="http://schemas.openxmlformats.org/officeDocument/2006/math">
                    <m:r>
                      <m:rPr>
                        <m:nor/>
                      </m:rPr>
                      <a:rPr lang="en-US" altLang="ja-JP" sz="2000" dirty="0" smtClean="0">
                        <a:latin typeface="Cambria Math" panose="02040503050406030204" pitchFamily="18" charset="0"/>
                      </a:rPr>
                      <m:t>C</m:t>
                    </m:r>
                    <m:r>
                      <m:rPr>
                        <m:nor/>
                      </m:rPr>
                      <a:rPr lang="en-US" altLang="ja-JP" sz="2000" b="0" i="0" dirty="0" smtClean="0">
                        <a:latin typeface="Cambria Math" panose="02040503050406030204" pitchFamily="18" charset="0"/>
                      </a:rPr>
                      <m:t>orrelation</m:t>
                    </m:r>
                    <m:r>
                      <m:rPr>
                        <m:nor/>
                      </m:rPr>
                      <a:rPr lang="en-US" altLang="ja-JP" sz="2000" b="0" i="0" dirty="0" smtClean="0">
                        <a:latin typeface="Cambria Math" panose="02040503050406030204" pitchFamily="18" charset="0"/>
                      </a:rPr>
                      <m:t> </m:t>
                    </m:r>
                    <m:r>
                      <m:rPr>
                        <m:nor/>
                      </m:rPr>
                      <a:rPr lang="en-US" altLang="ja-JP" sz="2000" b="0" i="0" dirty="0" smtClean="0">
                        <a:latin typeface="Cambria Math" panose="02040503050406030204" pitchFamily="18" charset="0"/>
                      </a:rPr>
                      <m:t>length</m:t>
                    </m:r>
                    <m:r>
                      <m:rPr>
                        <m:nor/>
                      </m:rPr>
                      <a:rPr lang="en-US" altLang="ja-JP" sz="2000" b="0" i="0" dirty="0" smtClean="0">
                        <a:latin typeface="Cambria Math" panose="02040503050406030204" pitchFamily="18" charset="0"/>
                      </a:rPr>
                      <m:t> </m:t>
                    </m:r>
                    <m:r>
                      <m:rPr>
                        <m:nor/>
                      </m:rPr>
                      <a:rPr lang="en-US" altLang="ja-JP" sz="2000" b="1" i="1" dirty="0"/>
                      <m:t> </m:t>
                    </m:r>
                  </m:oMath>
                </a14:m>
                <a:endParaRPr lang="en-US" altLang="ja-JP" sz="2000" b="1" i="1" dirty="0"/>
              </a:p>
              <a:p>
                <a:r>
                  <a:rPr lang="en-US" altLang="ja-JP" sz="2000" b="1" dirty="0"/>
                  <a:t>	</a:t>
                </a:r>
                <a14:m>
                  <m:oMath xmlns:m="http://schemas.openxmlformats.org/officeDocument/2006/math">
                    <m:r>
                      <a:rPr lang="en-US" altLang="ja-JP" sz="2000" b="1" i="1">
                        <a:latin typeface="Cambria Math" panose="02040503050406030204" pitchFamily="18" charset="0"/>
                      </a:rPr>
                      <m:t>𝝈</m:t>
                    </m:r>
                    <m:r>
                      <m:rPr>
                        <m:nor/>
                      </m:rPr>
                      <a:rPr lang="en-US" altLang="ja-JP" sz="2000" b="1" i="0" smtClean="0">
                        <a:latin typeface="Cambria Math" panose="02040503050406030204" pitchFamily="18" charset="0"/>
                      </a:rPr>
                      <m:t>   </m:t>
                    </m:r>
                    <m:r>
                      <m:rPr>
                        <m:nor/>
                      </m:rPr>
                      <a:rPr lang="en-US" altLang="ja-JP" sz="2000" dirty="0" smtClean="0">
                        <a:latin typeface="Cambria Math" panose="02040503050406030204" pitchFamily="18" charset="0"/>
                      </a:rPr>
                      <m:t>R</m:t>
                    </m:r>
                    <m:r>
                      <m:rPr>
                        <m:nor/>
                      </m:rPr>
                      <a:rPr lang="en-US" altLang="ja-JP" sz="2000" b="0" i="0" dirty="0" smtClean="0">
                        <a:latin typeface="Cambria Math" panose="02040503050406030204" pitchFamily="18" charset="0"/>
                      </a:rPr>
                      <m:t>oughness</m:t>
                    </m:r>
                  </m:oMath>
                </a14:m>
                <a:endParaRPr lang="en-US" altLang="ja-JP" sz="2000" b="0" dirty="0"/>
              </a:p>
            </p:txBody>
          </p:sp>
        </mc:Choice>
        <mc:Fallback xmlns="">
          <p:sp>
            <p:nvSpPr>
              <p:cNvPr id="9" name="テキスト ボックス 8">
                <a:extLst>
                  <a:ext uri="{FF2B5EF4-FFF2-40B4-BE49-F238E27FC236}">
                    <a16:creationId xmlns:a16="http://schemas.microsoft.com/office/drawing/2014/main" id="{6530DF72-F0CF-4E2E-8186-C35F11B23A0E}"/>
                  </a:ext>
                </a:extLst>
              </p:cNvPr>
              <p:cNvSpPr txBox="1">
                <a:spLocks noRot="1" noChangeAspect="1" noMove="1" noResize="1" noEditPoints="1" noAdjustHandles="1" noChangeArrowheads="1" noChangeShapeType="1" noTextEdit="1"/>
              </p:cNvSpPr>
              <p:nvPr/>
            </p:nvSpPr>
            <p:spPr>
              <a:xfrm>
                <a:off x="755576" y="3766170"/>
                <a:ext cx="4883604" cy="1384995"/>
              </a:xfrm>
              <a:prstGeom prst="rect">
                <a:avLst/>
              </a:prstGeom>
              <a:blipFill>
                <a:blip r:embed="rId4"/>
                <a:stretch>
                  <a:fillRect l="-1998" t="-3524" b="-3965"/>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172342CE-D842-42CC-B3D4-0D267311AAED}"/>
              </a:ext>
            </a:extLst>
          </p:cNvPr>
          <p:cNvSpPr txBox="1"/>
          <p:nvPr/>
        </p:nvSpPr>
        <p:spPr>
          <a:xfrm>
            <a:off x="491903" y="5496771"/>
            <a:ext cx="4572000" cy="577081"/>
          </a:xfrm>
          <a:prstGeom prst="rect">
            <a:avLst/>
          </a:prstGeom>
          <a:noFill/>
        </p:spPr>
        <p:txBody>
          <a:bodyPr wrap="square">
            <a:spAutoFit/>
          </a:bodyPr>
          <a:lstStyle/>
          <a:p>
            <a:r>
              <a:rPr lang="en-US" altLang="ja-JP" sz="1050" b="0" i="0" dirty="0">
                <a:solidFill>
                  <a:srgbClr val="606060"/>
                </a:solidFill>
                <a:effectLst/>
                <a:latin typeface="Arial" panose="020B0604020202020204" pitchFamily="34" charset="0"/>
              </a:rPr>
              <a:t>T. Kawanishi, </a:t>
            </a:r>
            <a:r>
              <a:rPr lang="en-US" altLang="ja-JP" sz="1050" b="0" i="1" dirty="0">
                <a:solidFill>
                  <a:srgbClr val="606060"/>
                </a:solidFill>
                <a:effectLst/>
                <a:latin typeface="Arial" panose="020B0604020202020204" pitchFamily="34" charset="0"/>
              </a:rPr>
              <a:t>et al</a:t>
            </a:r>
            <a:r>
              <a:rPr lang="en-US" altLang="ja-JP" sz="1050" b="0" i="0" dirty="0">
                <a:solidFill>
                  <a:srgbClr val="606060"/>
                </a:solidFill>
                <a:effectLst/>
                <a:latin typeface="Arial" panose="020B0604020202020204" pitchFamily="34" charset="0"/>
              </a:rPr>
              <a:t>.: “Scattering of electromagnetic wave from a slightly dielectric surface--</a:t>
            </a:r>
            <a:r>
              <a:rPr lang="en-US" altLang="ja-JP" sz="1050" b="0" i="0" dirty="0" err="1">
                <a:solidFill>
                  <a:srgbClr val="606060"/>
                </a:solidFill>
                <a:effectLst/>
                <a:latin typeface="Arial" panose="020B0604020202020204" pitchFamily="34" charset="0"/>
              </a:rPr>
              <a:t>Yoneda</a:t>
            </a:r>
            <a:r>
              <a:rPr lang="en-US" altLang="ja-JP" sz="1050" b="0" i="0" dirty="0">
                <a:solidFill>
                  <a:srgbClr val="606060"/>
                </a:solidFill>
                <a:effectLst/>
                <a:latin typeface="Arial" panose="020B0604020202020204" pitchFamily="34" charset="0"/>
              </a:rPr>
              <a:t> peak and Brewster angle incoherent scattering--,” Waves in Random Media </a:t>
            </a:r>
            <a:r>
              <a:rPr lang="en-US" altLang="ja-JP" sz="1050" b="1" i="0" dirty="0">
                <a:solidFill>
                  <a:srgbClr val="606060"/>
                </a:solidFill>
                <a:effectLst/>
                <a:latin typeface="Arial" panose="020B0604020202020204" pitchFamily="34" charset="0"/>
              </a:rPr>
              <a:t>7</a:t>
            </a:r>
            <a:r>
              <a:rPr lang="en-US" altLang="ja-JP" sz="1050" b="0" i="0" dirty="0">
                <a:solidFill>
                  <a:srgbClr val="606060"/>
                </a:solidFill>
                <a:effectLst/>
                <a:latin typeface="Arial" panose="020B0604020202020204" pitchFamily="34" charset="0"/>
              </a:rPr>
              <a:t> (1997) 351</a:t>
            </a:r>
            <a:endParaRPr lang="ja-JP" altLang="en-US" sz="1050" dirty="0"/>
          </a:p>
        </p:txBody>
      </p:sp>
    </p:spTree>
    <p:extLst>
      <p:ext uri="{BB962C8B-B14F-4D97-AF65-F5344CB8AC3E}">
        <p14:creationId xmlns:p14="http://schemas.microsoft.com/office/powerpoint/2010/main" val="3462223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Scattering distribution of </a:t>
            </a:r>
            <a:br>
              <a:rPr lang="en-GB" sz="3200" b="1" dirty="0"/>
            </a:br>
            <a:r>
              <a:rPr lang="en-GB" sz="3200" b="1" dirty="0"/>
              <a:t>TE polarization incidence </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mc:AlternateContent xmlns:mc="http://schemas.openxmlformats.org/markup-compatibility/2006" xmlns:a14="http://schemas.microsoft.com/office/drawing/2010/main">
        <mc:Choice Requires="a14">
          <p:sp>
            <p:nvSpPr>
              <p:cNvPr id="9" name="コンテンツ プレースホルダー 1">
                <a:extLst>
                  <a:ext uri="{FF2B5EF4-FFF2-40B4-BE49-F238E27FC236}">
                    <a16:creationId xmlns:a16="http://schemas.microsoft.com/office/drawing/2014/main" id="{8BB85A7B-7FB9-4DBE-A3D2-5D73A6F46474}"/>
                  </a:ext>
                </a:extLst>
              </p:cNvPr>
              <p:cNvSpPr>
                <a:spLocks noGrp="1"/>
              </p:cNvSpPr>
              <p:nvPr>
                <p:ph idx="1"/>
              </p:nvPr>
            </p:nvSpPr>
            <p:spPr>
              <a:xfrm>
                <a:off x="395536" y="1988840"/>
                <a:ext cx="8640960" cy="3263504"/>
              </a:xfrm>
            </p:spPr>
            <p:txBody>
              <a:bodyPr>
                <a:normAutofit fontScale="92500" lnSpcReduction="10000"/>
              </a:bodyPr>
              <a:lstStyle/>
              <a:p>
                <a:pPr marL="0" indent="0">
                  <a:buNone/>
                </a:pPr>
                <a:r>
                  <a:rPr lang="en-US" altLang="ja-JP" b="0" dirty="0">
                    <a:effectLst/>
                    <a:latin typeface="+mj-lt"/>
                    <a:ea typeface="+mj-ea"/>
                    <a:cs typeface="Times New Roman" panose="02020603050405020304" pitchFamily="18" charset="0"/>
                  </a:rPr>
                  <a:t>TE-polarized scattering</a:t>
                </a:r>
              </a:p>
              <a:p>
                <a:pPr marL="0" indent="0">
                  <a:buNone/>
                </a:pPr>
                <a:endParaRPr lang="en-US" altLang="ja-JP" sz="1350" i="1" dirty="0">
                  <a:latin typeface="Cambria Math" panose="02040503050406030204" pitchFamily="18" charset="0"/>
                  <a:ea typeface="游明朝" panose="02020400000000000000" pitchFamily="18" charset="-128"/>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ja-JP" altLang="ja-JP" sz="1800" i="1">
                              <a:latin typeface="Cambria Math" panose="02040503050406030204" pitchFamily="18" charset="0"/>
                              <a:ea typeface="Cambria Math" panose="02040503050406030204" pitchFamily="18" charset="0"/>
                            </a:rPr>
                          </m:ctrlPr>
                        </m:sSub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𝜎</m:t>
                          </m:r>
                        </m:e>
                        <m:sup>
                          <m:r>
                            <a:rPr lang="en-US" altLang="ja-JP" sz="1800" i="1">
                              <a:latin typeface="Cambria Math" panose="02040503050406030204" pitchFamily="18" charset="0"/>
                            </a:rPr>
                            <m:t>2</m:t>
                          </m:r>
                        </m:sup>
                      </m:sSup>
                      <m:f>
                        <m:fPr>
                          <m:ctrlPr>
                            <a:rPr lang="ja-JP" altLang="ja-JP" sz="1800" i="1">
                              <a:latin typeface="Cambria Math" panose="02040503050406030204" pitchFamily="18" charset="0"/>
                            </a:rPr>
                          </m:ctrlPr>
                        </m:fPr>
                        <m:num>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num>
                        <m:den>
                          <m:r>
                            <a:rPr lang="en-US" altLang="ja-JP" sz="1800" i="1">
                              <a:latin typeface="Cambria Math" panose="02040503050406030204" pitchFamily="18" charset="0"/>
                            </a:rPr>
                            <m:t>𝜋</m:t>
                          </m:r>
                        </m:den>
                      </m:f>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𝑒</m:t>
                          </m:r>
                        </m:e>
                        <m: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d>
                            <m:dPr>
                              <m:begChr m:val="{"/>
                              <m:endChr m:val="}"/>
                              <m:ctrlPr>
                                <a:rPr lang="en-US" altLang="ja-JP" sz="1800" i="1">
                                  <a:latin typeface="Cambria Math" panose="02040503050406030204" pitchFamily="18" charset="0"/>
                                </a:rPr>
                              </m:ctrlPr>
                            </m:dPr>
                            <m:e>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𝑐𝑜𝑠</m:t>
                                      </m:r>
                                      <m:r>
                                        <a:rPr lang="en-US" altLang="ja-JP" sz="1800" i="1">
                                          <a:latin typeface="Cambria Math" panose="02040503050406030204" pitchFamily="18" charset="0"/>
                                        </a:rPr>
                                        <m:t>𝜑</m:t>
                                      </m:r>
                                      <m:r>
                                        <a:rPr lang="en-US" altLang="ja-JP" sz="1800" i="1">
                                          <a:latin typeface="Cambria Math" panose="02040503050406030204" pitchFamily="18" charset="0"/>
                                        </a:rPr>
                                        <m:t>−</m:t>
                                      </m:r>
                                      <m:r>
                                        <a:rPr lang="en-US" altLang="ja-JP" sz="1800" i="1">
                                          <a:latin typeface="Cambria Math" panose="02040503050406030204" pitchFamily="18" charset="0"/>
                                        </a:rPr>
                                        <m:t>𝑠𝑖𝑛</m:t>
                                      </m:r>
                                      <m:sSub>
                                        <m:sSubPr>
                                          <m:ctrlPr>
                                            <a:rPr lang="ja-JP" altLang="ja-JP" sz="1800" i="1">
                                              <a:latin typeface="Cambria Math" panose="02040503050406030204" pitchFamily="18" charset="0"/>
                                            </a:rPr>
                                          </m:ctrlPr>
                                        </m:sSubPr>
                                        <m:e>
                                          <m:r>
                                            <a:rPr lang="en-US" altLang="ja-JP" sz="1800" i="1">
                                              <a:latin typeface="Cambria Math" panose="02040503050406030204" pitchFamily="18" charset="0"/>
                                            </a:rPr>
                                            <m:t>𝜃</m:t>
                                          </m:r>
                                        </m:e>
                                        <m:sub>
                                          <m:r>
                                            <a:rPr lang="en-US" altLang="ja-JP" sz="1800" i="1">
                                              <a:latin typeface="Cambria Math" panose="02040503050406030204" pitchFamily="18" charset="0"/>
                                            </a:rPr>
                                            <m:t>0</m:t>
                                          </m:r>
                                        </m:sub>
                                      </m:sSub>
                                    </m:e>
                                  </m:d>
                                </m:e>
                                <m:sup>
                                  <m:r>
                                    <a:rPr lang="en-US" altLang="ja-JP" sz="1800" i="1">
                                      <a:latin typeface="Cambria Math" panose="02040503050406030204" pitchFamily="18" charset="0"/>
                                    </a:rPr>
                                    <m:t>2</m:t>
                                  </m:r>
                                </m:sup>
                              </m:s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𝑠𝑖𝑛</m:t>
                                      </m:r>
                                      <m:r>
                                        <a:rPr lang="en-US" altLang="ja-JP" sz="1800" i="1">
                                          <a:latin typeface="Cambria Math" panose="02040503050406030204" pitchFamily="18" charset="0"/>
                                        </a:rPr>
                                        <m:t>𝜑</m:t>
                                      </m:r>
                                    </m:e>
                                  </m:d>
                                </m:e>
                                <m:sup>
                                  <m:r>
                                    <a:rPr lang="en-US" altLang="ja-JP" sz="1800" i="1">
                                      <a:latin typeface="Cambria Math" panose="02040503050406030204" pitchFamily="18" charset="0"/>
                                    </a:rPr>
                                    <m:t>2</m:t>
                                  </m:r>
                                </m:sup>
                              </m:sSup>
                            </m:e>
                          </m:d>
                        </m:sup>
                      </m:sSup>
                      <m:f>
                        <m:fPr>
                          <m:ctrlPr>
                            <a:rPr lang="ja-JP" altLang="ja-JP" sz="1800" i="1">
                              <a:latin typeface="Cambria Math" panose="02040503050406030204" pitchFamily="18" charset="0"/>
                              <a:ea typeface="Cambria Math" panose="02040503050406030204" pitchFamily="18" charset="0"/>
                            </a:rPr>
                          </m:ctrlPr>
                        </m:fPr>
                        <m:num>
                          <m:r>
                            <a:rPr lang="en-US" altLang="ja-JP" sz="1800" i="1">
                              <a:latin typeface="Cambria Math" panose="02040503050406030204" pitchFamily="18" charset="0"/>
                              <a:ea typeface="游明朝" panose="02020400000000000000" pitchFamily="18" charset="-128"/>
                              <a:cs typeface="Times New Roman" panose="02020603050405020304" pitchFamily="18" charset="0"/>
                            </a:rPr>
                            <m:t>4</m:t>
                          </m:r>
                          <m:sSup>
                            <m:sSupPr>
                              <m:ctrlPr>
                                <a:rPr lang="ja-JP" altLang="ja-JP" sz="1800" i="1">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e>
                              </m:d>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𝛷</m:t>
                              </m:r>
                            </m:e>
                          </m:func>
                        </m:num>
                        <m:den>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solidFill>
                                        <a:srgbClr val="000000"/>
                                      </a:solidFill>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den>
                      </m:f>
                    </m:oMath>
                  </m:oMathPara>
                </a14:m>
                <a:endParaRPr lang="en-US" altLang="ja-JP" sz="1800" dirty="0"/>
              </a:p>
              <a:p>
                <a:pPr marL="0" indent="0">
                  <a:buNone/>
                </a:pPr>
                <a:r>
                  <a:rPr lang="en-US" altLang="ja-JP" b="0" dirty="0">
                    <a:effectLst/>
                    <a:latin typeface="+mj-lt"/>
                    <a:ea typeface="+mj-ea"/>
                    <a:cs typeface="Times New Roman" panose="02020603050405020304" pitchFamily="18" charset="0"/>
                  </a:rPr>
                  <a:t>TM-polarized scattering</a:t>
                </a:r>
              </a:p>
              <a:p>
                <a:pPr marL="0" indent="0">
                  <a:buNone/>
                </a:pPr>
                <a:endParaRPr lang="en-US" altLang="ja-JP" sz="1800" i="1" dirty="0">
                  <a:latin typeface="Cambria Math" panose="02040503050406030204" pitchFamily="18" charset="0"/>
                  <a:ea typeface="游明朝" panose="02020400000000000000" pitchFamily="18" charset="-128"/>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ja-JP" altLang="ja-JP" sz="1800" i="1">
                              <a:latin typeface="Cambria Math" panose="02040503050406030204" pitchFamily="18" charset="0"/>
                              <a:ea typeface="Cambria Math" panose="02040503050406030204" pitchFamily="18" charset="0"/>
                            </a:rPr>
                          </m:ctrlPr>
                        </m:sSub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𝜎</m:t>
                          </m:r>
                        </m:e>
                        <m:sup>
                          <m:r>
                            <a:rPr lang="en-US" altLang="ja-JP" sz="1800" i="1">
                              <a:latin typeface="Cambria Math" panose="02040503050406030204" pitchFamily="18" charset="0"/>
                            </a:rPr>
                            <m:t>2</m:t>
                          </m:r>
                        </m:sup>
                      </m:sSup>
                      <m:f>
                        <m:fPr>
                          <m:ctrlPr>
                            <a:rPr lang="ja-JP" altLang="ja-JP" sz="1800" i="1">
                              <a:latin typeface="Cambria Math" panose="02040503050406030204" pitchFamily="18" charset="0"/>
                            </a:rPr>
                          </m:ctrlPr>
                        </m:fPr>
                        <m:num>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num>
                        <m:den>
                          <m:r>
                            <a:rPr lang="en-US" altLang="ja-JP" sz="1800" i="1">
                              <a:latin typeface="Cambria Math" panose="02040503050406030204" pitchFamily="18" charset="0"/>
                            </a:rPr>
                            <m:t>𝜋</m:t>
                          </m:r>
                        </m:den>
                      </m:f>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𝑒</m:t>
                          </m:r>
                        </m:e>
                        <m: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d>
                            <m:dPr>
                              <m:begChr m:val="{"/>
                              <m:endChr m:val="}"/>
                              <m:ctrlPr>
                                <a:rPr lang="en-US" altLang="ja-JP" sz="1800" i="1">
                                  <a:latin typeface="Cambria Math" panose="02040503050406030204" pitchFamily="18" charset="0"/>
                                </a:rPr>
                              </m:ctrlPr>
                            </m:dPr>
                            <m:e>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𝑐𝑜𝑠</m:t>
                                      </m:r>
                                      <m:r>
                                        <a:rPr lang="en-US" altLang="ja-JP" sz="1800" i="1">
                                          <a:latin typeface="Cambria Math" panose="02040503050406030204" pitchFamily="18" charset="0"/>
                                        </a:rPr>
                                        <m:t>𝜑</m:t>
                                      </m:r>
                                      <m:r>
                                        <a:rPr lang="en-US" altLang="ja-JP" sz="1800" i="1">
                                          <a:latin typeface="Cambria Math" panose="02040503050406030204" pitchFamily="18" charset="0"/>
                                        </a:rPr>
                                        <m:t>−</m:t>
                                      </m:r>
                                      <m:r>
                                        <a:rPr lang="en-US" altLang="ja-JP" sz="1800" i="1">
                                          <a:latin typeface="Cambria Math" panose="02040503050406030204" pitchFamily="18" charset="0"/>
                                        </a:rPr>
                                        <m:t>𝑠𝑖𝑛</m:t>
                                      </m:r>
                                      <m:sSub>
                                        <m:sSubPr>
                                          <m:ctrlPr>
                                            <a:rPr lang="ja-JP" altLang="ja-JP" sz="1800" i="1">
                                              <a:latin typeface="Cambria Math" panose="02040503050406030204" pitchFamily="18" charset="0"/>
                                            </a:rPr>
                                          </m:ctrlPr>
                                        </m:sSubPr>
                                        <m:e>
                                          <m:r>
                                            <a:rPr lang="en-US" altLang="ja-JP" sz="1800" i="1">
                                              <a:latin typeface="Cambria Math" panose="02040503050406030204" pitchFamily="18" charset="0"/>
                                            </a:rPr>
                                            <m:t>𝜃</m:t>
                                          </m:r>
                                        </m:e>
                                        <m:sub>
                                          <m:r>
                                            <a:rPr lang="en-US" altLang="ja-JP" sz="1800" i="1">
                                              <a:latin typeface="Cambria Math" panose="02040503050406030204" pitchFamily="18" charset="0"/>
                                            </a:rPr>
                                            <m:t>0</m:t>
                                          </m:r>
                                        </m:sub>
                                      </m:sSub>
                                    </m:e>
                                  </m:d>
                                </m:e>
                                <m:sup>
                                  <m:r>
                                    <a:rPr lang="en-US" altLang="ja-JP" sz="1800" i="1">
                                      <a:latin typeface="Cambria Math" panose="02040503050406030204" pitchFamily="18" charset="0"/>
                                    </a:rPr>
                                    <m:t>2</m:t>
                                  </m:r>
                                </m:sup>
                              </m:s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𝑠𝑖𝑛</m:t>
                                      </m:r>
                                      <m:r>
                                        <a:rPr lang="en-US" altLang="ja-JP" sz="1800" i="1">
                                          <a:latin typeface="Cambria Math" panose="02040503050406030204" pitchFamily="18" charset="0"/>
                                        </a:rPr>
                                        <m:t>𝜑</m:t>
                                      </m:r>
                                    </m:e>
                                  </m:d>
                                </m:e>
                                <m:sup>
                                  <m:r>
                                    <a:rPr lang="en-US" altLang="ja-JP" sz="1800" i="1">
                                      <a:latin typeface="Cambria Math" panose="02040503050406030204" pitchFamily="18" charset="0"/>
                                    </a:rPr>
                                    <m:t>2</m:t>
                                  </m:r>
                                </m:sup>
                              </m:sSup>
                            </m:e>
                          </m:d>
                        </m:sup>
                      </m:sSup>
                      <m:f>
                        <m:fPr>
                          <m:ctrlPr>
                            <a:rPr lang="ja-JP" altLang="ja-JP" sz="1800" i="1">
                              <a:latin typeface="Cambria Math" panose="02040503050406030204" pitchFamily="18" charset="0"/>
                              <a:ea typeface="Cambria Math" panose="02040503050406030204" pitchFamily="18" charset="0"/>
                            </a:rPr>
                          </m:ctrlPr>
                        </m:fPr>
                        <m:num>
                          <m:r>
                            <a:rPr lang="en-US" altLang="ja-JP" sz="1800" i="1">
                              <a:latin typeface="Cambria Math" panose="02040503050406030204" pitchFamily="18" charset="0"/>
                              <a:ea typeface="游明朝" panose="02020400000000000000" pitchFamily="18" charset="-128"/>
                              <a:cs typeface="Times New Roman" panose="02020603050405020304" pitchFamily="18" charset="0"/>
                            </a:rPr>
                            <m:t>4</m:t>
                          </m:r>
                          <m:sSup>
                            <m:sSupPr>
                              <m:ctrlPr>
                                <a:rPr lang="ja-JP" altLang="ja-JP" sz="1800" i="1">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e>
                              </m:d>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𝛷</m:t>
                              </m:r>
                            </m:e>
                          </m:func>
                        </m:num>
                        <m:den>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func>
                                    </m:e>
                                  </m:rad>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solidFill>
                                        <a:srgbClr val="000000"/>
                                      </a:solidFill>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den>
                      </m:f>
                    </m:oMath>
                  </m:oMathPara>
                </a14:m>
                <a:endParaRPr lang="ja-JP" altLang="en-US" sz="1800" dirty="0"/>
              </a:p>
            </p:txBody>
          </p:sp>
        </mc:Choice>
        <mc:Fallback xmlns="">
          <p:sp>
            <p:nvSpPr>
              <p:cNvPr id="9" name="コンテンツ プレースホルダー 1">
                <a:extLst>
                  <a:ext uri="{FF2B5EF4-FFF2-40B4-BE49-F238E27FC236}">
                    <a16:creationId xmlns:a16="http://schemas.microsoft.com/office/drawing/2014/main" id="{8BB85A7B-7FB9-4DBE-A3D2-5D73A6F46474}"/>
                  </a:ext>
                </a:extLst>
              </p:cNvPr>
              <p:cNvSpPr>
                <a:spLocks noGrp="1" noRot="1" noChangeAspect="1" noMove="1" noResize="1" noEditPoints="1" noAdjustHandles="1" noChangeArrowheads="1" noChangeShapeType="1" noTextEdit="1"/>
              </p:cNvSpPr>
              <p:nvPr>
                <p:ph idx="1"/>
              </p:nvPr>
            </p:nvSpPr>
            <p:spPr>
              <a:xfrm>
                <a:off x="395536" y="1988840"/>
                <a:ext cx="8640960" cy="3263504"/>
              </a:xfrm>
              <a:blipFill>
                <a:blip r:embed="rId3"/>
                <a:stretch>
                  <a:fillRect l="-1694" t="-37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B46B0A32-C81E-4C6D-BC82-7C9AE0874650}"/>
                  </a:ext>
                </a:extLst>
              </p:cNvPr>
              <p:cNvSpPr txBox="1"/>
              <p:nvPr/>
            </p:nvSpPr>
            <p:spPr>
              <a:xfrm>
                <a:off x="5940152" y="1721470"/>
                <a:ext cx="2952328" cy="461665"/>
              </a:xfrm>
              <a:prstGeom prst="rect">
                <a:avLst/>
              </a:prstGeom>
              <a:noFill/>
            </p:spPr>
            <p:txBody>
              <a:bodyPr wrap="square">
                <a:spAutoFit/>
              </a:bodyPr>
              <a:lstStyle/>
              <a:p>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𝑘</m:t>
                    </m:r>
                    <m:r>
                      <a:rPr lang="en-US" altLang="ja-JP" sz="2000" b="0" i="1" baseline="-25000" smtClean="0">
                        <a:latin typeface="Cambria Math" panose="02040503050406030204" pitchFamily="18" charset="0"/>
                        <a:ea typeface="Cambria Math" panose="02040503050406030204" pitchFamily="18" charset="0"/>
                      </a:rPr>
                      <m:t>1</m:t>
                    </m:r>
                  </m:oMath>
                </a14:m>
                <a:r>
                  <a:rPr lang="en-US" altLang="ja-JP" sz="2400" dirty="0"/>
                  <a:t> </a:t>
                </a:r>
                <a:r>
                  <a:rPr lang="en-US" altLang="ja-JP" sz="1800" dirty="0"/>
                  <a:t>Wavenumber in the air</a:t>
                </a:r>
                <a:endParaRPr lang="ja-JP" altLang="en-US" dirty="0"/>
              </a:p>
            </p:txBody>
          </p:sp>
        </mc:Choice>
        <mc:Fallback xmlns="">
          <p:sp>
            <p:nvSpPr>
              <p:cNvPr id="15" name="テキスト ボックス 14">
                <a:extLst>
                  <a:ext uri="{FF2B5EF4-FFF2-40B4-BE49-F238E27FC236}">
                    <a16:creationId xmlns:a16="http://schemas.microsoft.com/office/drawing/2014/main" id="{B46B0A32-C81E-4C6D-BC82-7C9AE0874650}"/>
                  </a:ext>
                </a:extLst>
              </p:cNvPr>
              <p:cNvSpPr txBox="1">
                <a:spLocks noRot="1" noChangeAspect="1" noMove="1" noResize="1" noEditPoints="1" noAdjustHandles="1" noChangeArrowheads="1" noChangeShapeType="1" noTextEdit="1"/>
              </p:cNvSpPr>
              <p:nvPr/>
            </p:nvSpPr>
            <p:spPr>
              <a:xfrm>
                <a:off x="5940152" y="1721470"/>
                <a:ext cx="2952328" cy="461665"/>
              </a:xfrm>
              <a:prstGeom prst="rect">
                <a:avLst/>
              </a:prstGeom>
              <a:blipFill>
                <a:blip r:embed="rId4"/>
                <a:stretch>
                  <a:fillRect b="-1578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6C80BB35-F42F-46EC-AF29-2E74D9F34585}"/>
              </a:ext>
            </a:extLst>
          </p:cNvPr>
          <p:cNvSpPr txBox="1"/>
          <p:nvPr/>
        </p:nvSpPr>
        <p:spPr>
          <a:xfrm>
            <a:off x="685800" y="5445224"/>
            <a:ext cx="7990656" cy="461665"/>
          </a:xfrm>
          <a:prstGeom prst="rect">
            <a:avLst/>
          </a:prstGeom>
          <a:noFill/>
        </p:spPr>
        <p:txBody>
          <a:bodyPr wrap="square">
            <a:spAutoFit/>
          </a:bodyPr>
          <a:lstStyle/>
          <a:p>
            <a:r>
              <a:rPr lang="en-US" altLang="ja-JP" sz="1200" b="0" i="0" dirty="0">
                <a:solidFill>
                  <a:srgbClr val="606060"/>
                </a:solidFill>
                <a:effectLst/>
                <a:latin typeface="Arial" panose="020B0604020202020204" pitchFamily="34" charset="0"/>
              </a:rPr>
              <a:t>R. Yoshino, </a:t>
            </a:r>
            <a:r>
              <a:rPr lang="en-US" altLang="ja-JP" sz="1200" b="0" i="1" dirty="0">
                <a:solidFill>
                  <a:srgbClr val="606060"/>
                </a:solidFill>
                <a:effectLst/>
                <a:latin typeface="Arial" panose="020B0604020202020204" pitchFamily="34" charset="0"/>
              </a:rPr>
              <a:t>et al</a:t>
            </a:r>
            <a:r>
              <a:rPr lang="en-US" altLang="ja-JP" sz="1200" b="0" i="0" dirty="0">
                <a:solidFill>
                  <a:srgbClr val="606060"/>
                </a:solidFill>
                <a:effectLst/>
                <a:latin typeface="Arial" panose="020B0604020202020204" pitchFamily="34" charset="0"/>
              </a:rPr>
              <a:t>.: “</a:t>
            </a:r>
            <a:r>
              <a:rPr lang="en-US" altLang="ja-JP" b="0" i="0" dirty="0">
                <a:solidFill>
                  <a:srgbClr val="454545"/>
                </a:solidFill>
                <a:effectLst/>
                <a:latin typeface="robotomedium"/>
              </a:rPr>
              <a:t>Modeling and evaluation of millimeter wave scattering from minimally rough surfaces on stones</a:t>
            </a:r>
            <a:r>
              <a:rPr lang="en-US" altLang="ja-JP" sz="1200" b="0" i="0" dirty="0">
                <a:solidFill>
                  <a:srgbClr val="606060"/>
                </a:solidFill>
                <a:effectLst/>
                <a:latin typeface="Arial" panose="020B0604020202020204" pitchFamily="34" charset="0"/>
              </a:rPr>
              <a:t>,” IEICE ELEX </a:t>
            </a:r>
            <a:r>
              <a:rPr lang="en-US" altLang="ja-JP" b="1" dirty="0">
                <a:solidFill>
                  <a:srgbClr val="606060"/>
                </a:solidFill>
                <a:latin typeface="Arial" panose="020B0604020202020204" pitchFamily="34" charset="0"/>
              </a:rPr>
              <a:t>19</a:t>
            </a:r>
            <a:r>
              <a:rPr lang="en-US" altLang="ja-JP" sz="1200" b="0" i="0" dirty="0">
                <a:solidFill>
                  <a:srgbClr val="606060"/>
                </a:solidFill>
                <a:effectLst/>
                <a:latin typeface="Arial" panose="020B0604020202020204" pitchFamily="34" charset="0"/>
              </a:rPr>
              <a:t> (2022) </a:t>
            </a:r>
            <a:r>
              <a:rPr lang="en-US" altLang="ja-JP" b="0" i="0" dirty="0">
                <a:solidFill>
                  <a:srgbClr val="000000"/>
                </a:solidFill>
                <a:effectLst/>
                <a:latin typeface="Meiryo" panose="020B0604030504040204" pitchFamily="50" charset="-128"/>
                <a:ea typeface="Meiryo" panose="020B0604030504040204" pitchFamily="50" charset="-128"/>
              </a:rPr>
              <a:t>20220257</a:t>
            </a:r>
            <a:r>
              <a:rPr lang="en-US" altLang="ja-JP" sz="1200" b="0" i="0" dirty="0">
                <a:solidFill>
                  <a:srgbClr val="606060"/>
                </a:solidFill>
                <a:effectLst/>
                <a:latin typeface="Arial" panose="020B0604020202020204" pitchFamily="34" charset="0"/>
              </a:rPr>
              <a:t>.</a:t>
            </a:r>
            <a:endParaRPr lang="ja-JP" altLang="en-US" sz="1200" dirty="0"/>
          </a:p>
        </p:txBody>
      </p:sp>
    </p:spTree>
    <p:extLst>
      <p:ext uri="{BB962C8B-B14F-4D97-AF65-F5344CB8AC3E}">
        <p14:creationId xmlns:p14="http://schemas.microsoft.com/office/powerpoint/2010/main" val="27328276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Scattering distribution of </a:t>
            </a:r>
            <a:br>
              <a:rPr lang="en-GB" sz="3200" b="1" dirty="0"/>
            </a:br>
            <a:r>
              <a:rPr lang="en-GB" sz="3200" b="1" dirty="0"/>
              <a:t>TM polarization incidence </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B46B0A32-C81E-4C6D-BC82-7C9AE0874650}"/>
                  </a:ext>
                </a:extLst>
              </p:cNvPr>
              <p:cNvSpPr txBox="1"/>
              <p:nvPr/>
            </p:nvSpPr>
            <p:spPr>
              <a:xfrm>
                <a:off x="5940152" y="1721470"/>
                <a:ext cx="2952328" cy="461665"/>
              </a:xfrm>
              <a:prstGeom prst="rect">
                <a:avLst/>
              </a:prstGeom>
              <a:noFill/>
            </p:spPr>
            <p:txBody>
              <a:bodyPr wrap="square">
                <a:spAutoFit/>
              </a:bodyPr>
              <a:lstStyle/>
              <a:p>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𝑘</m:t>
                    </m:r>
                    <m:r>
                      <a:rPr lang="en-US" altLang="ja-JP" sz="2000" b="0" i="1" baseline="-25000" smtClean="0">
                        <a:latin typeface="Cambria Math" panose="02040503050406030204" pitchFamily="18" charset="0"/>
                        <a:ea typeface="Cambria Math" panose="02040503050406030204" pitchFamily="18" charset="0"/>
                      </a:rPr>
                      <m:t>1</m:t>
                    </m:r>
                  </m:oMath>
                </a14:m>
                <a:r>
                  <a:rPr lang="en-US" altLang="ja-JP" sz="2400" dirty="0"/>
                  <a:t> </a:t>
                </a:r>
                <a:r>
                  <a:rPr lang="en-US" altLang="ja-JP" sz="1800" dirty="0"/>
                  <a:t>Wavenumber in the air</a:t>
                </a:r>
                <a:endParaRPr lang="ja-JP" altLang="en-US" dirty="0"/>
              </a:p>
            </p:txBody>
          </p:sp>
        </mc:Choice>
        <mc:Fallback xmlns="">
          <p:sp>
            <p:nvSpPr>
              <p:cNvPr id="15" name="テキスト ボックス 14">
                <a:extLst>
                  <a:ext uri="{FF2B5EF4-FFF2-40B4-BE49-F238E27FC236}">
                    <a16:creationId xmlns:a16="http://schemas.microsoft.com/office/drawing/2014/main" id="{B46B0A32-C81E-4C6D-BC82-7C9AE0874650}"/>
                  </a:ext>
                </a:extLst>
              </p:cNvPr>
              <p:cNvSpPr txBox="1">
                <a:spLocks noRot="1" noChangeAspect="1" noMove="1" noResize="1" noEditPoints="1" noAdjustHandles="1" noChangeArrowheads="1" noChangeShapeType="1" noTextEdit="1"/>
              </p:cNvSpPr>
              <p:nvPr/>
            </p:nvSpPr>
            <p:spPr>
              <a:xfrm>
                <a:off x="5940152" y="1721470"/>
                <a:ext cx="2952328" cy="461665"/>
              </a:xfrm>
              <a:prstGeom prst="rect">
                <a:avLst/>
              </a:prstGeom>
              <a:blipFill>
                <a:blip r:embed="rId3"/>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コンテンツ プレースホルダー 1">
                <a:extLst>
                  <a:ext uri="{FF2B5EF4-FFF2-40B4-BE49-F238E27FC236}">
                    <a16:creationId xmlns:a16="http://schemas.microsoft.com/office/drawing/2014/main" id="{278EBF12-3D30-4905-96A0-B2FAF367C42B}"/>
                  </a:ext>
                </a:extLst>
              </p:cNvPr>
              <p:cNvSpPr txBox="1">
                <a:spLocks/>
              </p:cNvSpPr>
              <p:nvPr/>
            </p:nvSpPr>
            <p:spPr bwMode="auto">
              <a:xfrm>
                <a:off x="179512" y="1946814"/>
                <a:ext cx="8964488" cy="47649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rmAutofit fontScale="55000" lnSpcReduction="2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0" indent="0">
                  <a:buNone/>
                </a:pPr>
                <a:r>
                  <a:rPr lang="en-US" altLang="ja-JP" sz="5900" b="0" dirty="0">
                    <a:effectLst/>
                    <a:latin typeface="+mj-lt"/>
                    <a:ea typeface="+mj-ea"/>
                    <a:cs typeface="Times New Roman" panose="02020603050405020304" pitchFamily="18" charset="0"/>
                  </a:rPr>
                  <a:t>TE-polarized scattering</a:t>
                </a:r>
              </a:p>
              <a:p>
                <a:pPr marL="0" indent="0">
                  <a:buFontTx/>
                  <a:buNone/>
                </a:pPr>
                <a:endParaRPr lang="en-US" altLang="ja-JP" sz="1800" i="1" kern="0" dirty="0">
                  <a:latin typeface="Cambria Math" panose="02040503050406030204" pitchFamily="18" charset="0"/>
                  <a:ea typeface="游明朝" panose="02020400000000000000" pitchFamily="18" charset="-128"/>
                  <a:cs typeface="Times New Roman" panose="02020603050405020304" pitchFamily="18" charset="0"/>
                </a:endParaRPr>
              </a:p>
              <a:p>
                <a:pPr marL="0" indent="0">
                  <a:buFontTx/>
                  <a:buNone/>
                </a:pPr>
                <a14:m>
                  <m:oMathPara xmlns:m="http://schemas.openxmlformats.org/officeDocument/2006/math">
                    <m:oMathParaPr>
                      <m:jc m:val="centerGroup"/>
                    </m:oMathParaPr>
                    <m:oMath xmlns:m="http://schemas.openxmlformats.org/officeDocument/2006/math">
                      <m:sSubSup>
                        <m:sSubSupPr>
                          <m:ctrlPr>
                            <a:rPr lang="ja-JP" altLang="ja-JP" sz="2800" i="1" kern="0">
                              <a:latin typeface="Cambria Math" panose="02040503050406030204" pitchFamily="18" charset="0"/>
                              <a:ea typeface="Cambria Math" panose="02040503050406030204" pitchFamily="18" charset="0"/>
                            </a:rPr>
                          </m:ctrlPr>
                        </m:sSubSupPr>
                        <m:e>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𝜎</m:t>
                          </m:r>
                        </m:e>
                        <m:sup>
                          <m:r>
                            <a:rPr lang="en-US" altLang="ja-JP" sz="2800" i="1" kern="0">
                              <a:latin typeface="Cambria Math" panose="02040503050406030204" pitchFamily="18" charset="0"/>
                            </a:rPr>
                            <m:t>2</m:t>
                          </m:r>
                        </m:sup>
                      </m:sSup>
                      <m:f>
                        <m:fPr>
                          <m:ctrlPr>
                            <a:rPr lang="ja-JP" altLang="ja-JP" sz="2800" i="1" kern="0">
                              <a:latin typeface="Cambria Math" panose="02040503050406030204" pitchFamily="18" charset="0"/>
                            </a:rPr>
                          </m:ctrlPr>
                        </m:fPr>
                        <m:num>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𝑙</m:t>
                              </m:r>
                            </m:e>
                            <m:sup>
                              <m:r>
                                <a:rPr lang="en-US" altLang="ja-JP" sz="2800" i="1" kern="0">
                                  <a:latin typeface="Cambria Math" panose="02040503050406030204" pitchFamily="18" charset="0"/>
                                </a:rPr>
                                <m:t>2</m:t>
                              </m:r>
                            </m:sup>
                          </m:sSup>
                        </m:num>
                        <m:den>
                          <m:r>
                            <a:rPr lang="en-US" altLang="ja-JP" sz="2800" i="1" kern="0">
                              <a:latin typeface="Cambria Math" panose="02040503050406030204" pitchFamily="18" charset="0"/>
                            </a:rPr>
                            <m:t>𝜋</m:t>
                          </m:r>
                        </m:den>
                      </m:f>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𝑒</m:t>
                          </m:r>
                        </m:e>
                        <m:sup>
                          <m:r>
                            <a:rPr lang="en-US" altLang="ja-JP" sz="2800" i="1" kern="0">
                              <a:latin typeface="Cambria Math" panose="02040503050406030204" pitchFamily="18" charset="0"/>
                            </a:rPr>
                            <m:t>−</m:t>
                          </m:r>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𝑙</m:t>
                              </m:r>
                            </m:e>
                            <m:sup>
                              <m:r>
                                <a:rPr lang="en-US" altLang="ja-JP" sz="2800" i="1" kern="0">
                                  <a:latin typeface="Cambria Math" panose="02040503050406030204" pitchFamily="18" charset="0"/>
                                </a:rPr>
                                <m:t>2</m:t>
                              </m:r>
                            </m:sup>
                          </m:sSup>
                          <m:d>
                            <m:dPr>
                              <m:begChr m:val="{"/>
                              <m:endChr m:val="}"/>
                              <m:ctrlPr>
                                <a:rPr lang="en-US" altLang="ja-JP" sz="2800" i="1" kern="0" smtClean="0">
                                  <a:latin typeface="Cambria Math" panose="02040503050406030204" pitchFamily="18" charset="0"/>
                                </a:rPr>
                              </m:ctrlPr>
                            </m:dPr>
                            <m:e>
                              <m:sSup>
                                <m:sSupPr>
                                  <m:ctrlPr>
                                    <a:rPr lang="ja-JP" altLang="ja-JP" sz="2800" i="1" kern="0">
                                      <a:latin typeface="Cambria Math" panose="02040503050406030204" pitchFamily="18" charset="0"/>
                                    </a:rPr>
                                  </m:ctrlPr>
                                </m:sSupPr>
                                <m:e>
                                  <m:d>
                                    <m:dPr>
                                      <m:ctrlPr>
                                        <a:rPr lang="ja-JP" altLang="ja-JP" sz="2800" i="1" kern="0">
                                          <a:latin typeface="Cambria Math" panose="02040503050406030204" pitchFamily="18" charset="0"/>
                                        </a:rPr>
                                      </m:ctrlPr>
                                    </m:dPr>
                                    <m:e>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𝜃</m:t>
                                      </m:r>
                                      <m:r>
                                        <a:rPr lang="en-US" altLang="ja-JP" sz="2800" i="1" kern="0">
                                          <a:latin typeface="Cambria Math" panose="02040503050406030204" pitchFamily="18" charset="0"/>
                                        </a:rPr>
                                        <m:t>𝑐𝑜𝑠</m:t>
                                      </m:r>
                                      <m:r>
                                        <a:rPr lang="en-US" altLang="ja-JP" sz="2800" i="1" kern="0">
                                          <a:latin typeface="Cambria Math" panose="02040503050406030204" pitchFamily="18" charset="0"/>
                                        </a:rPr>
                                        <m:t>𝜑</m:t>
                                      </m:r>
                                      <m:r>
                                        <a:rPr lang="en-US" altLang="ja-JP" sz="2800" i="1" kern="0">
                                          <a:latin typeface="Cambria Math" panose="02040503050406030204" pitchFamily="18" charset="0"/>
                                        </a:rPr>
                                        <m:t>−</m:t>
                                      </m:r>
                                      <m:r>
                                        <a:rPr lang="en-US" altLang="ja-JP" sz="2800" i="1" kern="0">
                                          <a:latin typeface="Cambria Math" panose="02040503050406030204" pitchFamily="18" charset="0"/>
                                        </a:rPr>
                                        <m:t>𝑠𝑖𝑛</m:t>
                                      </m:r>
                                      <m:sSub>
                                        <m:sSubPr>
                                          <m:ctrlPr>
                                            <a:rPr lang="ja-JP" altLang="ja-JP" sz="2800" i="1" kern="0">
                                              <a:latin typeface="Cambria Math" panose="02040503050406030204" pitchFamily="18" charset="0"/>
                                            </a:rPr>
                                          </m:ctrlPr>
                                        </m:sSubPr>
                                        <m:e>
                                          <m:r>
                                            <a:rPr lang="en-US" altLang="ja-JP" sz="2800" i="1" kern="0">
                                              <a:latin typeface="Cambria Math" panose="02040503050406030204" pitchFamily="18" charset="0"/>
                                            </a:rPr>
                                            <m:t>𝜃</m:t>
                                          </m:r>
                                        </m:e>
                                        <m:sub>
                                          <m:r>
                                            <a:rPr lang="en-US" altLang="ja-JP" sz="2800" i="1" kern="0">
                                              <a:latin typeface="Cambria Math" panose="02040503050406030204" pitchFamily="18" charset="0"/>
                                            </a:rPr>
                                            <m:t>0</m:t>
                                          </m:r>
                                        </m:sub>
                                      </m:sSub>
                                    </m:e>
                                  </m:d>
                                </m:e>
                                <m:sup>
                                  <m:r>
                                    <a:rPr lang="en-US" altLang="ja-JP" sz="2800" i="1" kern="0">
                                      <a:latin typeface="Cambria Math" panose="02040503050406030204" pitchFamily="18" charset="0"/>
                                    </a:rPr>
                                    <m:t>2</m:t>
                                  </m:r>
                                </m:sup>
                              </m:sSup>
                              <m:r>
                                <a:rPr lang="en-US" altLang="ja-JP" sz="2800" i="1" kern="0">
                                  <a:latin typeface="Cambria Math" panose="02040503050406030204" pitchFamily="18" charset="0"/>
                                </a:rPr>
                                <m:t>+</m:t>
                              </m:r>
                              <m:sSup>
                                <m:sSupPr>
                                  <m:ctrlPr>
                                    <a:rPr lang="ja-JP" altLang="ja-JP" sz="2800" i="1" kern="0">
                                      <a:latin typeface="Cambria Math" panose="02040503050406030204" pitchFamily="18" charset="0"/>
                                    </a:rPr>
                                  </m:ctrlPr>
                                </m:sSupPr>
                                <m:e>
                                  <m:d>
                                    <m:dPr>
                                      <m:ctrlPr>
                                        <a:rPr lang="ja-JP" altLang="ja-JP" sz="2800" i="1" kern="0">
                                          <a:latin typeface="Cambria Math" panose="02040503050406030204" pitchFamily="18" charset="0"/>
                                        </a:rPr>
                                      </m:ctrlPr>
                                    </m:dPr>
                                    <m:e>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𝜃</m:t>
                                      </m:r>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𝜑</m:t>
                                      </m:r>
                                    </m:e>
                                  </m:d>
                                </m:e>
                                <m:sup>
                                  <m:r>
                                    <a:rPr lang="en-US" altLang="ja-JP" sz="2800" i="1" kern="0">
                                      <a:latin typeface="Cambria Math" panose="02040503050406030204" pitchFamily="18" charset="0"/>
                                    </a:rPr>
                                    <m:t>2</m:t>
                                  </m:r>
                                </m:sup>
                              </m:sSup>
                            </m:e>
                          </m:d>
                        </m:sup>
                      </m:sSup>
                      <m:f>
                        <m:fPr>
                          <m:ctrlPr>
                            <a:rPr lang="ja-JP" altLang="ja-JP" i="1" kern="0">
                              <a:latin typeface="Cambria Math" panose="02040503050406030204" pitchFamily="18" charset="0"/>
                            </a:rPr>
                          </m:ctrlPr>
                        </m:fPr>
                        <m:num>
                          <m:r>
                            <a:rPr lang="en-US" altLang="ja-JP" i="1" kern="0">
                              <a:latin typeface="Cambria Math" panose="02040503050406030204" pitchFamily="18" charset="0"/>
                            </a:rPr>
                            <m:t>4</m:t>
                          </m:r>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−1</m:t>
                                  </m:r>
                                </m:e>
                              </m:d>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cos</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𝜃</m:t>
                              </m:r>
                            </m:e>
                          </m:func>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cos</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𝛷</m:t>
                              </m:r>
                            </m:e>
                          </m:func>
                        </m:num>
                        <m:den>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rad>
                                    <m:radPr>
                                      <m:degHide m:val="on"/>
                                      <m:ctrlPr>
                                        <a:rPr lang="ja-JP" altLang="ja-JP" i="1" kern="0">
                                          <a:latin typeface="Cambria Math" panose="02040503050406030204" pitchFamily="18" charset="0"/>
                                        </a:rPr>
                                      </m:ctrlPr>
                                    </m:radPr>
                                    <m:deg/>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𝜃</m:t>
                                          </m:r>
                                        </m:e>
                                      </m:func>
                                    </m:e>
                                  </m:rad>
                                  <m:r>
                                    <a:rPr lang="en-US" altLang="ja-JP" i="1" kern="0">
                                      <a:latin typeface="Cambria Math" panose="02040503050406030204" pitchFamily="18" charset="0"/>
                                    </a:rPr>
                                    <m:t>+</m:t>
                                  </m:r>
                                  <m:r>
                                    <a:rPr lang="en-US" altLang="ja-JP" i="1" kern="0">
                                      <a:latin typeface="Cambria Math" panose="02040503050406030204" pitchFamily="18" charset="0"/>
                                    </a:rPr>
                                    <m:t>𝑐𝑜𝑠</m:t>
                                  </m:r>
                                  <m:r>
                                    <a:rPr lang="en-US" altLang="ja-JP" i="1" kern="0">
                                      <a:latin typeface="Cambria Math" panose="02040503050406030204" pitchFamily="18" charset="0"/>
                                    </a:rPr>
                                    <m:t>𝜃</m:t>
                                  </m:r>
                                </m:e>
                              </m:d>
                            </m:e>
                            <m:sup>
                              <m:r>
                                <a:rPr lang="en-US" altLang="ja-JP" i="1" kern="0">
                                  <a:latin typeface="Cambria Math" panose="02040503050406030204" pitchFamily="18" charset="0"/>
                                </a:rPr>
                                <m:t>2</m:t>
                              </m:r>
                            </m:sup>
                          </m:sSup>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𝑐𝑜𝑠</m:t>
                                  </m:r>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r>
                                    <a:rPr lang="en-US" altLang="ja-JP" i="1" kern="0">
                                      <a:latin typeface="Cambria Math" panose="02040503050406030204" pitchFamily="18" charset="0"/>
                                    </a:rPr>
                                    <m:t>+</m:t>
                                  </m:r>
                                  <m:rad>
                                    <m:radPr>
                                      <m:degHide m:val="on"/>
                                      <m:ctrlPr>
                                        <a:rPr lang="ja-JP" altLang="ja-JP" i="1" kern="0">
                                          <a:latin typeface="Cambria Math" panose="02040503050406030204" pitchFamily="18" charset="0"/>
                                        </a:rPr>
                                      </m:ctrlPr>
                                    </m:radPr>
                                    <m:deg/>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e>
                                  </m:rad>
                                </m:e>
                              </m:d>
                            </m:e>
                            <m:sup>
                              <m:r>
                                <a:rPr lang="en-US" altLang="ja-JP" i="1" kern="0">
                                  <a:latin typeface="Cambria Math" panose="02040503050406030204" pitchFamily="18" charset="0"/>
                                </a:rPr>
                                <m:t>2</m:t>
                              </m:r>
                            </m:sup>
                          </m:sSup>
                        </m:den>
                      </m:f>
                    </m:oMath>
                  </m:oMathPara>
                </a14:m>
                <a:endParaRPr lang="en-US" altLang="ja-JP" kern="0" dirty="0"/>
              </a:p>
              <a:p>
                <a:pPr>
                  <a:buFont typeface="Wingdings" panose="05000000000000000000" pitchFamily="2" charset="2"/>
                  <a:buChar char="n"/>
                </a:pPr>
                <a:endParaRPr lang="en-US" altLang="ja-JP" sz="4400" kern="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r>
                  <a:rPr lang="en-US" altLang="ja-JP" sz="5900" b="0" dirty="0">
                    <a:effectLst/>
                    <a:latin typeface="+mj-lt"/>
                    <a:ea typeface="+mj-ea"/>
                    <a:cs typeface="Times New Roman" panose="02020603050405020304" pitchFamily="18" charset="0"/>
                  </a:rPr>
                  <a:t>TM-polarized scattering</a:t>
                </a:r>
              </a:p>
              <a:p>
                <a:pPr marL="0" indent="0">
                  <a:buFontTx/>
                  <a:buNone/>
                </a:pPr>
                <a14:m>
                  <m:oMathPara xmlns:m="http://schemas.openxmlformats.org/officeDocument/2006/math">
                    <m:oMathParaPr>
                      <m:jc m:val="centerGroup"/>
                    </m:oMathParaPr>
                    <m:oMath xmlns:m="http://schemas.openxmlformats.org/officeDocument/2006/math">
                      <m:sSubSup>
                        <m:sSubSupPr>
                          <m:ctrlPr>
                            <a:rPr lang="ja-JP" altLang="ja-JP" sz="2500" i="1" kern="0">
                              <a:latin typeface="Cambria Math" panose="02040503050406030204" pitchFamily="18" charset="0"/>
                              <a:ea typeface="Cambria Math" panose="02040503050406030204" pitchFamily="18" charset="0"/>
                            </a:rPr>
                          </m:ctrlPr>
                        </m:sSubSupPr>
                        <m:e>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𝜎</m:t>
                          </m:r>
                        </m:e>
                        <m:sup>
                          <m:r>
                            <a:rPr lang="en-US" altLang="ja-JP" sz="2500" i="1" kern="0">
                              <a:latin typeface="Cambria Math" panose="02040503050406030204" pitchFamily="18" charset="0"/>
                            </a:rPr>
                            <m:t>2</m:t>
                          </m:r>
                        </m:sup>
                      </m:sSup>
                      <m:f>
                        <m:fPr>
                          <m:ctrlPr>
                            <a:rPr lang="ja-JP" altLang="ja-JP" sz="2500" i="1" kern="0">
                              <a:latin typeface="Cambria Math" panose="02040503050406030204" pitchFamily="18" charset="0"/>
                            </a:rPr>
                          </m:ctrlPr>
                        </m:fPr>
                        <m:num>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𝑙</m:t>
                              </m:r>
                            </m:e>
                            <m:sup>
                              <m:r>
                                <a:rPr lang="en-US" altLang="ja-JP" sz="2500" i="1" kern="0">
                                  <a:latin typeface="Cambria Math" panose="02040503050406030204" pitchFamily="18" charset="0"/>
                                </a:rPr>
                                <m:t>2</m:t>
                              </m:r>
                            </m:sup>
                          </m:sSup>
                        </m:num>
                        <m:den>
                          <m:r>
                            <a:rPr lang="en-US" altLang="ja-JP" sz="2500" i="1" kern="0">
                              <a:latin typeface="Cambria Math" panose="02040503050406030204" pitchFamily="18" charset="0"/>
                            </a:rPr>
                            <m:t>𝜋</m:t>
                          </m:r>
                        </m:den>
                      </m:f>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𝑒</m:t>
                          </m:r>
                        </m:e>
                        <m:sup>
                          <m:r>
                            <a:rPr lang="en-US" altLang="ja-JP" sz="2500" i="1" kern="0">
                              <a:latin typeface="Cambria Math" panose="02040503050406030204" pitchFamily="18" charset="0"/>
                            </a:rPr>
                            <m:t>−</m:t>
                          </m:r>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𝑙</m:t>
                              </m:r>
                            </m:e>
                            <m:sup>
                              <m:r>
                                <a:rPr lang="en-US" altLang="ja-JP" sz="2500" i="1" kern="0">
                                  <a:latin typeface="Cambria Math" panose="02040503050406030204" pitchFamily="18" charset="0"/>
                                </a:rPr>
                                <m:t>2</m:t>
                              </m:r>
                            </m:sup>
                          </m:sSup>
                          <m:d>
                            <m:dPr>
                              <m:begChr m:val="{"/>
                              <m:endChr m:val="}"/>
                              <m:ctrlPr>
                                <a:rPr lang="en-US"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𝜑</m:t>
                                      </m:r>
                                      <m:r>
                                        <a:rPr lang="en-US" altLang="ja-JP" sz="2500" i="1" kern="0">
                                          <a:latin typeface="Cambria Math" panose="02040503050406030204" pitchFamily="18" charset="0"/>
                                        </a:rPr>
                                        <m:t>−</m:t>
                                      </m:r>
                                      <m:r>
                                        <a:rPr lang="en-US" altLang="ja-JP" sz="2500" i="1" kern="0">
                                          <a:latin typeface="Cambria Math" panose="02040503050406030204" pitchFamily="18" charset="0"/>
                                        </a:rPr>
                                        <m:t>𝑠𝑖𝑛</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d>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𝜑</m:t>
                                      </m:r>
                                    </m:e>
                                  </m:d>
                                </m:e>
                                <m:sup>
                                  <m:r>
                                    <a:rPr lang="en-US" altLang="ja-JP" sz="2500" i="1" kern="0">
                                      <a:latin typeface="Cambria Math" panose="02040503050406030204" pitchFamily="18" charset="0"/>
                                    </a:rPr>
                                    <m:t>2</m:t>
                                  </m:r>
                                </m:sup>
                              </m:sSup>
                            </m:e>
                          </m:d>
                        </m:sup>
                      </m:sSup>
                      <m:f>
                        <m:fPr>
                          <m:ctrlPr>
                            <a:rPr lang="ja-JP" altLang="ja-JP" sz="2500" i="1" kern="0">
                              <a:latin typeface="Cambria Math" panose="02040503050406030204" pitchFamily="18" charset="0"/>
                            </a:rPr>
                          </m:ctrlPr>
                        </m:fPr>
                        <m:num>
                          <m:r>
                            <a:rPr lang="en-US" altLang="ja-JP" sz="2500" i="1" kern="0">
                              <a:latin typeface="Cambria Math" panose="02040503050406030204" pitchFamily="18" charset="0"/>
                            </a:rPr>
                            <m:t>4</m:t>
                          </m:r>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−1</m:t>
                                  </m:r>
                                </m:e>
                              </m:d>
                            </m:e>
                            <m:sup>
                              <m:r>
                                <a:rPr lang="en-US" altLang="ja-JP" sz="2500" i="1" kern="0">
                                  <a:latin typeface="Cambria Math" panose="02040503050406030204" pitchFamily="18" charset="0"/>
                                </a:rPr>
                                <m:t>2</m:t>
                              </m:r>
                            </m:sup>
                          </m:sSup>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cos</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cos</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𝑠𝑖𝑛</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e>
                                  </m:rad>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e>
                                  </m:rad>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𝛷</m:t>
                                  </m:r>
                                </m:e>
                              </m:d>
                            </m:e>
                            <m:sup>
                              <m:r>
                                <a:rPr lang="en-US" altLang="ja-JP" sz="2500" i="1" kern="0">
                                  <a:latin typeface="Cambria Math" panose="02040503050406030204" pitchFamily="18" charset="0"/>
                                </a:rPr>
                                <m:t>2</m:t>
                              </m:r>
                            </m:sup>
                          </m:sSup>
                        </m:num>
                        <m:den>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𝜃</m:t>
                                  </m:r>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e>
                                  </m:rad>
                                </m:e>
                              </m:d>
                            </m:e>
                            <m:sup>
                              <m:r>
                                <a:rPr lang="en-US" altLang="ja-JP" sz="2500" i="1" kern="0">
                                  <a:latin typeface="Cambria Math" panose="02040503050406030204" pitchFamily="18" charset="0"/>
                                </a:rPr>
                                <m:t>2</m:t>
                              </m:r>
                            </m:sup>
                          </m:sSup>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𝑐𝑜𝑠</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e>
                                  </m:rad>
                                </m:e>
                              </m:d>
                            </m:e>
                            <m:sup>
                              <m:r>
                                <a:rPr lang="en-US" altLang="ja-JP" sz="2500" i="1" kern="0">
                                  <a:latin typeface="Cambria Math" panose="02040503050406030204" pitchFamily="18" charset="0"/>
                                </a:rPr>
                                <m:t>2</m:t>
                              </m:r>
                            </m:sup>
                          </m:sSup>
                        </m:den>
                      </m:f>
                    </m:oMath>
                  </m:oMathPara>
                </a14:m>
                <a:endParaRPr lang="ja-JP" altLang="en-US" kern="0" dirty="0"/>
              </a:p>
            </p:txBody>
          </p:sp>
        </mc:Choice>
        <mc:Fallback xmlns="">
          <p:sp>
            <p:nvSpPr>
              <p:cNvPr id="8" name="コンテンツ プレースホルダー 1">
                <a:extLst>
                  <a:ext uri="{FF2B5EF4-FFF2-40B4-BE49-F238E27FC236}">
                    <a16:creationId xmlns:a16="http://schemas.microsoft.com/office/drawing/2014/main" id="{278EBF12-3D30-4905-96A0-B2FAF367C42B}"/>
                  </a:ext>
                </a:extLst>
              </p:cNvPr>
              <p:cNvSpPr txBox="1">
                <a:spLocks noRot="1" noChangeAspect="1" noMove="1" noResize="1" noEditPoints="1" noAdjustHandles="1" noChangeArrowheads="1" noChangeShapeType="1" noTextEdit="1"/>
              </p:cNvSpPr>
              <p:nvPr/>
            </p:nvSpPr>
            <p:spPr bwMode="auto">
              <a:xfrm>
                <a:off x="179512" y="1946814"/>
                <a:ext cx="8964488" cy="4764921"/>
              </a:xfrm>
              <a:prstGeom prst="rect">
                <a:avLst/>
              </a:prstGeom>
              <a:blipFill>
                <a:blip r:embed="rId4"/>
                <a:stretch>
                  <a:fillRect l="-1700" t="-38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Tree>
    <p:extLst>
      <p:ext uri="{BB962C8B-B14F-4D97-AF65-F5344CB8AC3E}">
        <p14:creationId xmlns:p14="http://schemas.microsoft.com/office/powerpoint/2010/main" val="2794164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8</a:t>
            </a:fld>
            <a:endParaRPr kumimoji="1" lang="ja-JP" altLang="en-US" dirty="0"/>
          </a:p>
        </p:txBody>
      </p:sp>
      <p:pic>
        <p:nvPicPr>
          <p:cNvPr id="26" name="図 25">
            <a:extLst>
              <a:ext uri="{FF2B5EF4-FFF2-40B4-BE49-F238E27FC236}">
                <a16:creationId xmlns:a16="http://schemas.microsoft.com/office/drawing/2014/main" id="{DF7AEA3F-2F2B-1407-78B5-C68196C87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313" y="2095166"/>
            <a:ext cx="4441323" cy="3161652"/>
          </a:xfrm>
          <a:prstGeom prst="rect">
            <a:avLst/>
          </a:prstGeom>
        </p:spPr>
      </p:pic>
      <p:grpSp>
        <p:nvGrpSpPr>
          <p:cNvPr id="27" name="グループ化 26">
            <a:extLst>
              <a:ext uri="{FF2B5EF4-FFF2-40B4-BE49-F238E27FC236}">
                <a16:creationId xmlns:a16="http://schemas.microsoft.com/office/drawing/2014/main" id="{66096151-5F9B-1553-AF33-9B37FC683A36}"/>
              </a:ext>
            </a:extLst>
          </p:cNvPr>
          <p:cNvGrpSpPr/>
          <p:nvPr/>
        </p:nvGrpSpPr>
        <p:grpSpPr>
          <a:xfrm>
            <a:off x="476005" y="2494275"/>
            <a:ext cx="3086100" cy="2546010"/>
            <a:chOff x="6411717" y="1079844"/>
            <a:chExt cx="4685441" cy="4122965"/>
          </a:xfrm>
        </p:grpSpPr>
        <p:pic>
          <p:nvPicPr>
            <p:cNvPr id="28" name="図 27">
              <a:extLst>
                <a:ext uri="{FF2B5EF4-FFF2-40B4-BE49-F238E27FC236}">
                  <a16:creationId xmlns:a16="http://schemas.microsoft.com/office/drawing/2014/main" id="{CF99ECF7-E5FF-EAB8-DD45-C81D1CB46696}"/>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989694" y="1218262"/>
              <a:ext cx="3529485" cy="3846128"/>
            </a:xfrm>
            <a:prstGeom prst="rect">
              <a:avLst/>
            </a:prstGeom>
          </p:spPr>
        </p:pic>
        <p:sp>
          <p:nvSpPr>
            <p:cNvPr id="29" name="正方形/長方形 28">
              <a:extLst>
                <a:ext uri="{FF2B5EF4-FFF2-40B4-BE49-F238E27FC236}">
                  <a16:creationId xmlns:a16="http://schemas.microsoft.com/office/drawing/2014/main" id="{6D6D2D31-3354-ABD0-DFDA-8D52AB93616F}"/>
                </a:ext>
              </a:extLst>
            </p:cNvPr>
            <p:cNvSpPr/>
            <p:nvPr/>
          </p:nvSpPr>
          <p:spPr>
            <a:xfrm>
              <a:off x="6411717" y="1079844"/>
              <a:ext cx="4685441" cy="41229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30" name="テキスト ボックス 29">
            <a:extLst>
              <a:ext uri="{FF2B5EF4-FFF2-40B4-BE49-F238E27FC236}">
                <a16:creationId xmlns:a16="http://schemas.microsoft.com/office/drawing/2014/main" id="{0019151A-B397-9E03-E354-9DCC92D14911}"/>
              </a:ext>
            </a:extLst>
          </p:cNvPr>
          <p:cNvSpPr txBox="1"/>
          <p:nvPr/>
        </p:nvSpPr>
        <p:spPr>
          <a:xfrm>
            <a:off x="1126046" y="5179551"/>
            <a:ext cx="2005793" cy="276999"/>
          </a:xfrm>
          <a:prstGeom prst="rect">
            <a:avLst/>
          </a:prstGeom>
          <a:noFill/>
        </p:spPr>
        <p:txBody>
          <a:bodyPr wrap="square" rtlCol="0">
            <a:spAutoFit/>
          </a:bodyPr>
          <a:lstStyle/>
          <a:p>
            <a:r>
              <a:rPr kumimoji="1" lang="en-US" altLang="ja-JP" b="1" dirty="0">
                <a:latin typeface="+mj-lt"/>
                <a:ea typeface="メイリオ" panose="020B0604030504040204" pitchFamily="50" charset="-128"/>
              </a:rPr>
              <a:t>Granite stone (9cm x 9cm)</a:t>
            </a:r>
            <a:endParaRPr kumimoji="1" lang="ja-JP" altLang="en-US" b="1" dirty="0">
              <a:latin typeface="+mj-lt"/>
              <a:ea typeface="メイリオ" panose="020B0604030504040204" pitchFamily="50" charset="-128"/>
            </a:endParaRPr>
          </a:p>
        </p:txBody>
      </p:sp>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err="1"/>
              <a:t>Millimeter</a:t>
            </a:r>
            <a:r>
              <a:rPr lang="en-GB" sz="3200" b="1" dirty="0"/>
              <a:t>-wave scattering measurement </a:t>
            </a:r>
            <a:br>
              <a:rPr lang="en-GB" sz="3200" b="1" dirty="0"/>
            </a:br>
            <a:r>
              <a:rPr lang="en-GB" sz="2800" b="1" dirty="0"/>
              <a:t>(75-110GHz)</a:t>
            </a:r>
            <a:endParaRPr lang="en-GB" sz="3200" b="1" dirty="0"/>
          </a:p>
        </p:txBody>
      </p:sp>
      <p:sp>
        <p:nvSpPr>
          <p:cNvPr id="15" name="Footer Placeholder 4">
            <a:extLst>
              <a:ext uri="{FF2B5EF4-FFF2-40B4-BE49-F238E27FC236}">
                <a16:creationId xmlns:a16="http://schemas.microsoft.com/office/drawing/2014/main" id="{1A9B6AD2-BFCB-4B84-AC0F-141FFE319A39}"/>
              </a:ext>
            </a:extLst>
          </p:cNvPr>
          <p:cNvSpPr txBox="1">
            <a:spLocks/>
          </p:cNvSpPr>
          <p:nvPr/>
        </p:nvSpPr>
        <p:spPr bwMode="auto">
          <a:xfrm>
            <a:off x="5500694" y="6484694"/>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77569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9</a:t>
            </a:fld>
            <a:endParaRPr kumimoji="1" lang="ja-JP" altLang="en-US" dirty="0"/>
          </a:p>
        </p:txBody>
      </p:sp>
      <mc:AlternateContent xmlns:mc="http://schemas.openxmlformats.org/markup-compatibility/2006" xmlns:a14="http://schemas.microsoft.com/office/drawing/2010/main">
        <mc:Choice Requires="a14">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Comparison between numerical and experimental results </a:t>
                </a:r>
                <a14:m>
                  <m:oMath xmlns:m="http://schemas.openxmlformats.org/officeDocument/2006/math">
                    <m:r>
                      <m:rPr>
                        <m:sty m:val="p"/>
                      </m:rPr>
                      <a:rPr lang="en-US" altLang="ja-JP" sz="3200" b="1" i="1" dirty="0" smtClean="0">
                        <a:latin typeface="Cambria Math" panose="02040503050406030204" pitchFamily="18" charset="0"/>
                        <a:ea typeface="メイリオ" panose="020B0604030504040204" pitchFamily="50" charset="-128"/>
                      </a:rPr>
                      <m:t>φ</m:t>
                    </m:r>
                    <m:r>
                      <a:rPr lang="en-US" altLang="ja-JP" sz="3200" b="1" i="1" dirty="0" smtClean="0">
                        <a:latin typeface="Cambria Math" panose="02040503050406030204" pitchFamily="18" charset="0"/>
                        <a:ea typeface="メイリオ" panose="020B0604030504040204" pitchFamily="50" charset="-128"/>
                      </a:rPr>
                      <m:t>=</m:t>
                    </m:r>
                    <m:r>
                      <a:rPr lang="en-US" altLang="ja-JP" sz="3200" b="1" i="1" dirty="0" smtClean="0">
                        <a:latin typeface="Cambria Math" panose="02040503050406030204" pitchFamily="18" charset="0"/>
                        <a:ea typeface="メイリオ" panose="020B0604030504040204" pitchFamily="50" charset="-128"/>
                      </a:rPr>
                      <m:t>𝟕𝟓</m:t>
                    </m:r>
                    <m:r>
                      <a:rPr lang="en-US" altLang="ja-JP" sz="3200" b="1" i="1" dirty="0">
                        <a:latin typeface="Cambria Math" panose="02040503050406030204" pitchFamily="18" charset="0"/>
                        <a:ea typeface="Cambria Math" panose="02040503050406030204" pitchFamily="18" charset="0"/>
                      </a:rPr>
                      <m:t>°</m:t>
                    </m:r>
                  </m:oMath>
                </a14:m>
                <a:endParaRPr lang="en-GB" sz="3200" b="1" dirty="0"/>
              </a:p>
            </p:txBody>
          </p:sp>
        </mc:Choice>
        <mc:Fallback xmlns="">
          <p:sp>
            <p:nvSpPr>
              <p:cNvPr id="14" name="Rectangle 1">
                <a:extLst>
                  <a:ext uri="{FF2B5EF4-FFF2-40B4-BE49-F238E27FC236}">
                    <a16:creationId xmlns:a16="http://schemas.microsoft.com/office/drawing/2014/main" id="{F3C2946A-8DA1-497B-9054-10AD5990344C}"/>
                  </a:ext>
                </a:extLst>
              </p:cNvPr>
              <p:cNvSpPr>
                <a:spLocks noGrp="1" noRot="1" noChangeAspect="1" noMove="1" noResize="1" noEditPoints="1" noAdjustHandles="1" noChangeArrowheads="1" noChangeShapeType="1" noTextEdit="1"/>
              </p:cNvSpPr>
              <p:nvPr>
                <p:ph type="title"/>
              </p:nvPr>
            </p:nvSpPr>
            <p:spPr>
              <a:xfrm>
                <a:off x="685800" y="685800"/>
                <a:ext cx="7772400" cy="1066800"/>
              </a:xfrm>
              <a:blipFill>
                <a:blip r:embed="rId2"/>
                <a:stretch>
                  <a:fillRect t="-8000" b="-17714"/>
                </a:stretch>
              </a:blipFill>
              <a:ln/>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03CB743B-6A21-4593-9C63-CAB2A8655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628" y="2204864"/>
            <a:ext cx="3979478" cy="2984609"/>
          </a:xfrm>
          <a:prstGeom prst="rect">
            <a:avLst/>
          </a:prstGeom>
        </p:spPr>
      </p:pic>
      <p:pic>
        <p:nvPicPr>
          <p:cNvPr id="10" name="図 9">
            <a:extLst>
              <a:ext uri="{FF2B5EF4-FFF2-40B4-BE49-F238E27FC236}">
                <a16:creationId xmlns:a16="http://schemas.microsoft.com/office/drawing/2014/main" id="{3C8436F5-570B-4F48-8828-F9116AFC9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65" y="2197575"/>
            <a:ext cx="3182032" cy="3083416"/>
          </a:xfrm>
          <a:prstGeom prst="rect">
            <a:avLst/>
          </a:prstGeom>
        </p:spPr>
      </p:pic>
      <p:sp>
        <p:nvSpPr>
          <p:cNvPr id="11" name="楕円 10">
            <a:extLst>
              <a:ext uri="{FF2B5EF4-FFF2-40B4-BE49-F238E27FC236}">
                <a16:creationId xmlns:a16="http://schemas.microsoft.com/office/drawing/2014/main" id="{0CD832B2-A984-451D-9B0B-8CA623D8AB4F}"/>
              </a:ext>
            </a:extLst>
          </p:cNvPr>
          <p:cNvSpPr/>
          <p:nvPr/>
        </p:nvSpPr>
        <p:spPr>
          <a:xfrm rot="510255">
            <a:off x="968443" y="3791718"/>
            <a:ext cx="2821294" cy="657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 name="テキスト ボックス 11">
            <a:extLst>
              <a:ext uri="{FF2B5EF4-FFF2-40B4-BE49-F238E27FC236}">
                <a16:creationId xmlns:a16="http://schemas.microsoft.com/office/drawing/2014/main" id="{B18BD547-2E21-4140-852C-6B71D32D0C10}"/>
              </a:ext>
            </a:extLst>
          </p:cNvPr>
          <p:cNvSpPr txBox="1"/>
          <p:nvPr/>
        </p:nvSpPr>
        <p:spPr>
          <a:xfrm>
            <a:off x="4908853" y="1833895"/>
            <a:ext cx="3305028" cy="369332"/>
          </a:xfrm>
          <a:prstGeom prst="rect">
            <a:avLst/>
          </a:prstGeom>
          <a:noFill/>
        </p:spPr>
        <p:txBody>
          <a:bodyPr wrap="square" rtlCol="0">
            <a:spAutoFit/>
          </a:bodyPr>
          <a:lstStyle/>
          <a:p>
            <a:pPr algn="ctr"/>
            <a:r>
              <a:rPr kumimoji="1" lang="en-US" altLang="ja-JP" sz="1800" b="1" dirty="0">
                <a:latin typeface="+mj-lt"/>
                <a:ea typeface="メイリオ" panose="020B0604030504040204" pitchFamily="50" charset="-128"/>
              </a:rPr>
              <a:t>Theory</a:t>
            </a:r>
            <a:endParaRPr kumimoji="1" lang="ja-JP" altLang="en-US" sz="1800" b="1" dirty="0">
              <a:latin typeface="+mj-lt"/>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1CD45C1-2464-4F18-A6B9-856500E4D7EC}"/>
              </a:ext>
            </a:extLst>
          </p:cNvPr>
          <p:cNvSpPr txBox="1"/>
          <p:nvPr/>
        </p:nvSpPr>
        <p:spPr>
          <a:xfrm>
            <a:off x="1907704" y="3041068"/>
            <a:ext cx="1788268" cy="323165"/>
          </a:xfrm>
          <a:prstGeom prst="rect">
            <a:avLst/>
          </a:prstGeom>
          <a:noFill/>
        </p:spPr>
        <p:txBody>
          <a:bodyPr wrap="square" rtlCol="0">
            <a:spAutoFit/>
          </a:bodyPr>
          <a:lstStyle/>
          <a:p>
            <a:r>
              <a:rPr kumimoji="1" lang="en-US" altLang="ja-JP" sz="1500" b="1" dirty="0">
                <a:latin typeface="メイリオ" panose="020B0604030504040204" pitchFamily="50" charset="-128"/>
                <a:ea typeface="メイリオ" panose="020B0604030504040204" pitchFamily="50" charset="-128"/>
              </a:rPr>
              <a:t>Scattered wave</a:t>
            </a:r>
            <a:endParaRPr kumimoji="1" lang="ja-JP" altLang="en-US" sz="1500" b="1" dirty="0">
              <a:latin typeface="メイリオ" panose="020B0604030504040204" pitchFamily="50" charset="-128"/>
              <a:ea typeface="メイリオ" panose="020B0604030504040204" pitchFamily="50" charset="-128"/>
            </a:endParaRPr>
          </a:p>
        </p:txBody>
      </p:sp>
      <p:cxnSp>
        <p:nvCxnSpPr>
          <p:cNvPr id="15" name="直線矢印コネクタ 14">
            <a:extLst>
              <a:ext uri="{FF2B5EF4-FFF2-40B4-BE49-F238E27FC236}">
                <a16:creationId xmlns:a16="http://schemas.microsoft.com/office/drawing/2014/main" id="{D45722D1-75BB-4E7B-B554-E5E39229FFF2}"/>
              </a:ext>
            </a:extLst>
          </p:cNvPr>
          <p:cNvCxnSpPr>
            <a:cxnSpLocks/>
          </p:cNvCxnSpPr>
          <p:nvPr/>
        </p:nvCxnSpPr>
        <p:spPr>
          <a:xfrm flipH="1">
            <a:off x="2580417" y="3420806"/>
            <a:ext cx="137399" cy="39305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A5C4E3E-F0A5-4DDF-BB4B-72412BE9801F}"/>
              </a:ext>
            </a:extLst>
          </p:cNvPr>
          <p:cNvSpPr txBox="1"/>
          <p:nvPr/>
        </p:nvSpPr>
        <p:spPr>
          <a:xfrm>
            <a:off x="1075129" y="5415292"/>
            <a:ext cx="2504389" cy="369332"/>
          </a:xfrm>
          <a:prstGeom prst="rect">
            <a:avLst/>
          </a:prstGeom>
          <a:solidFill>
            <a:srgbClr val="00B0F0"/>
          </a:solidFill>
          <a:ln w="28575">
            <a:solidFill>
              <a:srgbClr val="0070C0"/>
            </a:solidFill>
          </a:ln>
        </p:spPr>
        <p:txBody>
          <a:bodyPr wrap="square" rtlCol="0">
            <a:spAutoFit/>
          </a:bodyPr>
          <a:lstStyle/>
          <a:p>
            <a:pPr algn="ctr"/>
            <a:r>
              <a:rPr kumimoji="1" lang="en-US" altLang="ja-JP" sz="1800" b="1" dirty="0">
                <a:solidFill>
                  <a:schemeClr val="bg1"/>
                </a:solidFill>
              </a:rPr>
              <a:t>-36.5</a:t>
            </a:r>
            <a:r>
              <a:rPr kumimoji="1" lang="en-US" altLang="ja-JP" sz="1500" b="1" dirty="0">
                <a:solidFill>
                  <a:schemeClr val="bg1"/>
                </a:solidFill>
              </a:rPr>
              <a:t>dB  ~  </a:t>
            </a:r>
            <a:r>
              <a:rPr kumimoji="1" lang="en-US" altLang="ja-JP" sz="1800" b="1" dirty="0">
                <a:solidFill>
                  <a:schemeClr val="bg1"/>
                </a:solidFill>
              </a:rPr>
              <a:t>-56.5</a:t>
            </a:r>
            <a:r>
              <a:rPr kumimoji="1" lang="en-US" altLang="ja-JP" sz="1500" b="1" dirty="0">
                <a:solidFill>
                  <a:schemeClr val="bg1"/>
                </a:solidFill>
              </a:rPr>
              <a:t>dB</a:t>
            </a:r>
            <a:endParaRPr kumimoji="1" lang="ja-JP" altLang="en-US" sz="1500" b="1" dirty="0">
              <a:solidFill>
                <a:schemeClr val="bg1"/>
              </a:solidFill>
            </a:endParaRPr>
          </a:p>
        </p:txBody>
      </p:sp>
      <p:sp>
        <p:nvSpPr>
          <p:cNvPr id="17" name="テキスト ボックス 16">
            <a:extLst>
              <a:ext uri="{FF2B5EF4-FFF2-40B4-BE49-F238E27FC236}">
                <a16:creationId xmlns:a16="http://schemas.microsoft.com/office/drawing/2014/main" id="{A8A6BA2F-B9C9-4AD8-9936-06CF0FD61402}"/>
              </a:ext>
            </a:extLst>
          </p:cNvPr>
          <p:cNvSpPr txBox="1"/>
          <p:nvPr/>
        </p:nvSpPr>
        <p:spPr>
          <a:xfrm>
            <a:off x="5755822" y="5415292"/>
            <a:ext cx="1922684" cy="369332"/>
          </a:xfrm>
          <a:prstGeom prst="rect">
            <a:avLst/>
          </a:prstGeom>
          <a:solidFill>
            <a:srgbClr val="00B0F0"/>
          </a:solidFill>
          <a:ln w="28575">
            <a:solidFill>
              <a:srgbClr val="0070C0"/>
            </a:solidFill>
          </a:ln>
        </p:spPr>
        <p:txBody>
          <a:bodyPr wrap="square" rtlCol="0">
            <a:spAutoFit/>
          </a:bodyPr>
          <a:lstStyle/>
          <a:p>
            <a:pPr algn="ctr"/>
            <a:r>
              <a:rPr kumimoji="1" lang="en-US" altLang="ja-JP" sz="1800" b="1" dirty="0">
                <a:solidFill>
                  <a:schemeClr val="bg1"/>
                </a:solidFill>
              </a:rPr>
              <a:t>-40</a:t>
            </a:r>
            <a:r>
              <a:rPr kumimoji="1" lang="en-US" altLang="ja-JP" sz="1500" b="1" dirty="0">
                <a:solidFill>
                  <a:schemeClr val="bg1"/>
                </a:solidFill>
              </a:rPr>
              <a:t>dB ~  </a:t>
            </a:r>
            <a:r>
              <a:rPr kumimoji="1" lang="en-US" altLang="ja-JP" sz="1800" b="1" dirty="0">
                <a:solidFill>
                  <a:schemeClr val="bg1"/>
                </a:solidFill>
              </a:rPr>
              <a:t>-60</a:t>
            </a:r>
            <a:r>
              <a:rPr kumimoji="1" lang="en-US" altLang="ja-JP" sz="1500" b="1" dirty="0">
                <a:solidFill>
                  <a:schemeClr val="bg1"/>
                </a:solidFill>
              </a:rPr>
              <a:t>dB</a:t>
            </a:r>
            <a:endParaRPr kumimoji="1" lang="ja-JP" altLang="en-US" sz="1500" b="1" dirty="0">
              <a:solidFill>
                <a:schemeClr val="bg1"/>
              </a:solidFill>
            </a:endParaRPr>
          </a:p>
        </p:txBody>
      </p:sp>
      <p:sp>
        <p:nvSpPr>
          <p:cNvPr id="18" name="テキスト ボックス 17">
            <a:extLst>
              <a:ext uri="{FF2B5EF4-FFF2-40B4-BE49-F238E27FC236}">
                <a16:creationId xmlns:a16="http://schemas.microsoft.com/office/drawing/2014/main" id="{A311125B-58E8-4B89-AE03-58525E9414FE}"/>
              </a:ext>
            </a:extLst>
          </p:cNvPr>
          <p:cNvSpPr txBox="1"/>
          <p:nvPr/>
        </p:nvSpPr>
        <p:spPr>
          <a:xfrm>
            <a:off x="1134270" y="1827261"/>
            <a:ext cx="2489638" cy="369332"/>
          </a:xfrm>
          <a:prstGeom prst="rect">
            <a:avLst/>
          </a:prstGeom>
          <a:noFill/>
        </p:spPr>
        <p:txBody>
          <a:bodyPr wrap="square" rtlCol="0">
            <a:spAutoFit/>
          </a:bodyPr>
          <a:lstStyle/>
          <a:p>
            <a:pPr algn="ctr"/>
            <a:r>
              <a:rPr kumimoji="1" lang="en-US" altLang="ja-JP" sz="1800" b="1" dirty="0">
                <a:latin typeface="+mj-lt"/>
                <a:ea typeface="メイリオ" panose="020B0604030504040204" pitchFamily="50" charset="-128"/>
              </a:rPr>
              <a:t>Experiment </a:t>
            </a:r>
            <a:endParaRPr kumimoji="1" lang="ja-JP" altLang="en-US" sz="1800" b="1" dirty="0">
              <a:latin typeface="+mj-lt"/>
              <a:ea typeface="メイリオ" panose="020B0604030504040204" pitchFamily="50" charset="-128"/>
            </a:endParaRPr>
          </a:p>
        </p:txBody>
      </p:sp>
      <p:sp>
        <p:nvSpPr>
          <p:cNvPr id="19" name="Footer Placeholder 4">
            <a:extLst>
              <a:ext uri="{FF2B5EF4-FFF2-40B4-BE49-F238E27FC236}">
                <a16:creationId xmlns:a16="http://schemas.microsoft.com/office/drawing/2014/main" id="{BF69A181-7FC9-4DBD-83BF-195D99B4A62B}"/>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786329214"/>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12599</TotalTime>
  <Words>1362</Words>
  <Application>Microsoft Office PowerPoint</Application>
  <PresentationFormat>画面に合わせる (4:3)</PresentationFormat>
  <Paragraphs>181</Paragraphs>
  <Slides>17</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robotomedium</vt:lpstr>
      <vt:lpstr>メイリオ</vt:lpstr>
      <vt:lpstr>メイリオ</vt:lpstr>
      <vt:lpstr>游ゴシック</vt:lpstr>
      <vt:lpstr>Arial</vt:lpstr>
      <vt:lpstr>Cambria Math</vt:lpstr>
      <vt:lpstr>Times New Roman</vt:lpstr>
      <vt:lpstr>Wingdings</vt:lpstr>
      <vt:lpstr>IEEE-P802_15</vt:lpstr>
      <vt:lpstr>PowerPoint プレゼンテーション</vt:lpstr>
      <vt:lpstr>Study on interference induced by THz wave scattering from slightly rough surfaces</vt:lpstr>
      <vt:lpstr>Outline of this contribution</vt:lpstr>
      <vt:lpstr>THz-wave scattering from slightly rough surfaces</vt:lpstr>
      <vt:lpstr>Model of electromagnetic wave scattering </vt:lpstr>
      <vt:lpstr>Scattering distribution of  TE polarization incidence </vt:lpstr>
      <vt:lpstr>Scattering distribution of  TM polarization incidence </vt:lpstr>
      <vt:lpstr>Millimeter-wave scattering measurement  (75-110GHz)</vt:lpstr>
      <vt:lpstr>Comparison between numerical and experimental results φ=75°</vt:lpstr>
      <vt:lpstr>Wooden rough surface sample</vt:lpstr>
      <vt:lpstr>Roughness and correlation length</vt:lpstr>
      <vt:lpstr>Scattered wave distribution  TE polarized incidence</vt:lpstr>
      <vt:lpstr>Scattered wave distribution  TM polarized incidence</vt:lpstr>
      <vt:lpstr>Total scattered wave power 60-degree incidence</vt:lpstr>
      <vt:lpstr>Issues on interference induced by scattering </vt:lpstr>
      <vt:lpstr>Future works</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kasa</dc:creator>
  <dc:description>&lt;doc#&gt;</dc:description>
  <cp:lastModifiedBy>Kawanishi Tetsuya</cp:lastModifiedBy>
  <cp:revision>452</cp:revision>
  <cp:lastPrinted>1998-02-10T13:28:06Z</cp:lastPrinted>
  <dcterms:created xsi:type="dcterms:W3CDTF">2012-03-06T01:22:04Z</dcterms:created>
  <dcterms:modified xsi:type="dcterms:W3CDTF">2022-11-16T04:06:50Z</dcterms:modified>
</cp:coreProperties>
</file>