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handoutMasterIdLst>
    <p:handoutMasterId r:id="rId20"/>
  </p:handoutMasterIdLst>
  <p:sldIdLst>
    <p:sldId id="257" r:id="rId2"/>
    <p:sldId id="300" r:id="rId3"/>
    <p:sldId id="693" r:id="rId4"/>
    <p:sldId id="1017" r:id="rId5"/>
    <p:sldId id="1012" r:id="rId6"/>
    <p:sldId id="796" r:id="rId7"/>
    <p:sldId id="560" r:id="rId8"/>
    <p:sldId id="793" r:id="rId9"/>
    <p:sldId id="807" r:id="rId10"/>
    <p:sldId id="808" r:id="rId11"/>
    <p:sldId id="809" r:id="rId12"/>
    <p:sldId id="593" r:id="rId13"/>
    <p:sldId id="482" r:id="rId14"/>
    <p:sldId id="1013" r:id="rId15"/>
    <p:sldId id="1014" r:id="rId16"/>
    <p:sldId id="1015" r:id="rId17"/>
    <p:sldId id="1016" r:id="rId18"/>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784" autoAdjust="0"/>
  </p:normalViewPr>
  <p:slideViewPr>
    <p:cSldViewPr>
      <p:cViewPr varScale="1">
        <p:scale>
          <a:sx n="52" d="100"/>
          <a:sy n="52" d="100"/>
        </p:scale>
        <p:origin x="1694" y="1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1" d="100"/>
          <a:sy n="51" d="100"/>
        </p:scale>
        <p:origin x="2694" y="3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7A382B7D-C49D-4A71-807E-2F43C648CD3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235239C2-C076-49B8-99A6-F8CEA981DF4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AC3776E-84FE-4DE5-B9CC-6C037255D337}" type="datetimeFigureOut">
              <a:rPr kumimoji="1" lang="ja-JP" altLang="en-US" smtClean="0"/>
              <a:t>2025/9/15</a:t>
            </a:fld>
            <a:endParaRPr kumimoji="1" lang="ja-JP" altLang="en-US"/>
          </a:p>
        </p:txBody>
      </p:sp>
      <p:sp>
        <p:nvSpPr>
          <p:cNvPr id="4" name="フッター プレースホルダー 3">
            <a:extLst>
              <a:ext uri="{FF2B5EF4-FFF2-40B4-BE49-F238E27FC236}">
                <a16:creationId xmlns:a16="http://schemas.microsoft.com/office/drawing/2014/main" id="{D11F2CD8-9D39-4CDF-B19A-DBC38B73302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E7D17C07-F6E6-4B74-8B98-A2B07F316F0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CE562B-7EFA-43C7-891E-8B17A5EBDB48}" type="slidenum">
              <a:rPr kumimoji="1" lang="ja-JP" altLang="en-US" smtClean="0"/>
              <a:t>‹#›</a:t>
            </a:fld>
            <a:endParaRPr kumimoji="1" lang="ja-JP" altLang="en-US"/>
          </a:p>
        </p:txBody>
      </p:sp>
    </p:spTree>
    <p:extLst>
      <p:ext uri="{BB962C8B-B14F-4D97-AF65-F5344CB8AC3E}">
        <p14:creationId xmlns:p14="http://schemas.microsoft.com/office/powerpoint/2010/main" val="2349742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504D60-04A7-4FD1-A50C-0611B71A0DF0}" type="datetimeFigureOut">
              <a:rPr kumimoji="1" lang="ja-JP" altLang="en-US" smtClean="0"/>
              <a:t>2025/9/15</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61DE7-94E4-4B6C-893E-B16DAA432C04}" type="slidenum">
              <a:rPr kumimoji="1" lang="ja-JP" altLang="en-US" smtClean="0"/>
              <a:t>‹#›</a:t>
            </a:fld>
            <a:endParaRPr kumimoji="1" lang="ja-JP" altLang="en-US"/>
          </a:p>
        </p:txBody>
      </p:sp>
    </p:spTree>
    <p:extLst>
      <p:ext uri="{BB962C8B-B14F-4D97-AF65-F5344CB8AC3E}">
        <p14:creationId xmlns:p14="http://schemas.microsoft.com/office/powerpoint/2010/main" val="123957778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hdr" sz="quarter"/>
          </p:nvPr>
        </p:nvSpPr>
        <p:spPr>
          <a:ln/>
        </p:spPr>
        <p:txBody>
          <a:bodyPr/>
          <a:lstStyle/>
          <a:p>
            <a:r>
              <a:rPr lang="en-US">
                <a:solidFill>
                  <a:prstClr val="black"/>
                </a:solidFill>
              </a:rPr>
              <a:t>September 2009doc.: IEEE 802.15-09-0117-00-0007</a:t>
            </a:r>
          </a:p>
        </p:txBody>
      </p:sp>
      <p:sp>
        <p:nvSpPr>
          <p:cNvPr id="9" name="Rectangle 3"/>
          <p:cNvSpPr>
            <a:spLocks noGrp="1" noChangeArrowheads="1"/>
          </p:cNvSpPr>
          <p:nvPr>
            <p:ph type="dt" idx="1"/>
          </p:nvPr>
        </p:nvSpPr>
        <p:spPr>
          <a:ln/>
        </p:spPr>
        <p:txBody>
          <a:bodyPr/>
          <a:lstStyle/>
          <a:p>
            <a:fld id="{DDEB5ECF-DBF0-4B00-A34B-6D739605B8EB}" type="datetime1">
              <a:rPr lang="en-US">
                <a:solidFill>
                  <a:prstClr val="black"/>
                </a:solidFill>
              </a:rPr>
              <a:pPr/>
              <a:t>9/15/2025</a:t>
            </a:fld>
            <a:r>
              <a:rPr lang="en-US">
                <a:solidFill>
                  <a:prstClr val="black"/>
                </a:solidFill>
              </a:rPr>
              <a:t>&lt;month year&gt;</a:t>
            </a:r>
          </a:p>
        </p:txBody>
      </p:sp>
      <p:sp>
        <p:nvSpPr>
          <p:cNvPr id="24578" name="Slide Image Placeholder 1"/>
          <p:cNvSpPr>
            <a:spLocks noGrp="1" noRot="1" noChangeAspect="1" noTextEdit="1"/>
          </p:cNvSpPr>
          <p:nvPr>
            <p:ph type="sldImg"/>
          </p:nvPr>
        </p:nvSpPr>
        <p:spPr>
          <a:xfrm>
            <a:off x="1150938" y="692150"/>
            <a:ext cx="4556125" cy="3416300"/>
          </a:xfrm>
          <a:ln/>
        </p:spPr>
      </p:sp>
      <p:sp>
        <p:nvSpPr>
          <p:cNvPr id="24579" name="Notes Placeholder 2"/>
          <p:cNvSpPr>
            <a:spLocks noGrp="1"/>
          </p:cNvSpPr>
          <p:nvPr>
            <p:ph type="body" idx="1"/>
          </p:nvPr>
        </p:nvSpPr>
        <p:spPr/>
        <p:txBody>
          <a:bodyPr/>
          <a:lstStyle/>
          <a:p>
            <a:endParaRPr lang="en-US"/>
          </a:p>
        </p:txBody>
      </p:sp>
      <p:sp>
        <p:nvSpPr>
          <p:cNvPr id="24580" name="Header Placeholder 3"/>
          <p:cNvSpPr txBox="1">
            <a:spLocks noGrp="1"/>
          </p:cNvSpPr>
          <p:nvPr/>
        </p:nvSpPr>
        <p:spPr bwMode="auto">
          <a:xfrm>
            <a:off x="3429000" y="90607"/>
            <a:ext cx="2782957" cy="215444"/>
          </a:xfrm>
          <a:prstGeom prst="rect">
            <a:avLst/>
          </a:prstGeom>
          <a:noFill/>
          <a:ln w="9525">
            <a:noFill/>
            <a:miter lim="800000"/>
            <a:headEnd/>
            <a:tailEnd/>
          </a:ln>
        </p:spPr>
        <p:txBody>
          <a:bodyPr lIns="0" tIns="0" rIns="0" bIns="0" anchor="b">
            <a:spAutoFit/>
          </a:bodyPr>
          <a:lstStyle/>
          <a:p>
            <a:pPr algn="r" defTabSz="897270" eaLnBrk="0" fontAlgn="base" hangingPunct="0">
              <a:spcBef>
                <a:spcPct val="0"/>
              </a:spcBef>
              <a:spcAft>
                <a:spcPct val="0"/>
              </a:spcAft>
            </a:pPr>
            <a:r>
              <a:rPr kumimoji="0" lang="en-US" sz="1400" b="1" dirty="0">
                <a:solidFill>
                  <a:prstClr val="black"/>
                </a:solidFill>
                <a:latin typeface="Times New Roman" pitchFamily="18" charset="0"/>
              </a:rPr>
              <a:t>doc.: IEEE 802.15-09-0117-00-0007</a:t>
            </a:r>
          </a:p>
        </p:txBody>
      </p:sp>
      <p:sp>
        <p:nvSpPr>
          <p:cNvPr id="24581" name="Date Placeholder 4"/>
          <p:cNvSpPr txBox="1">
            <a:spLocks noGrp="1"/>
          </p:cNvSpPr>
          <p:nvPr/>
        </p:nvSpPr>
        <p:spPr bwMode="auto">
          <a:xfrm>
            <a:off x="647600" y="90607"/>
            <a:ext cx="2705306" cy="215444"/>
          </a:xfrm>
          <a:prstGeom prst="rect">
            <a:avLst/>
          </a:prstGeom>
          <a:noFill/>
          <a:ln w="9525">
            <a:noFill/>
            <a:miter lim="800000"/>
            <a:headEnd/>
            <a:tailEnd/>
          </a:ln>
        </p:spPr>
        <p:txBody>
          <a:bodyPr lIns="0" tIns="0" rIns="0" bIns="0" anchor="b">
            <a:spAutoFit/>
          </a:bodyPr>
          <a:lstStyle/>
          <a:p>
            <a:pPr defTabSz="897270" eaLnBrk="0" fontAlgn="base" hangingPunct="0">
              <a:spcBef>
                <a:spcPct val="0"/>
              </a:spcBef>
              <a:spcAft>
                <a:spcPct val="0"/>
              </a:spcAft>
            </a:pPr>
            <a:r>
              <a:rPr kumimoji="0" lang="en-US" sz="1400" b="1" dirty="0">
                <a:solidFill>
                  <a:prstClr val="black"/>
                </a:solidFill>
                <a:latin typeface="Times New Roman" pitchFamily="18" charset="0"/>
              </a:rPr>
              <a:t>&lt;month year&gt;</a:t>
            </a:r>
          </a:p>
        </p:txBody>
      </p:sp>
      <p:sp>
        <p:nvSpPr>
          <p:cNvPr id="24582" name="Footer Placeholder 5"/>
          <p:cNvSpPr>
            <a:spLocks noGrp="1"/>
          </p:cNvSpPr>
          <p:nvPr>
            <p:ph type="ftr" sz="quarter" idx="4"/>
          </p:nvPr>
        </p:nvSpPr>
        <p:spPr>
          <a:noFill/>
        </p:spPr>
        <p:txBody>
          <a:bodyPr/>
          <a:lstStyle/>
          <a:p>
            <a:pPr lvl="4"/>
            <a:r>
              <a:rPr lang="en-US">
                <a:solidFill>
                  <a:prstClr val="black"/>
                </a:solidFill>
              </a:rPr>
              <a:t>&lt;author&gt;, &lt;company&gt;</a:t>
            </a:r>
          </a:p>
        </p:txBody>
      </p:sp>
      <p:sp>
        <p:nvSpPr>
          <p:cNvPr id="24583" name="Slide Number Placeholder 6"/>
          <p:cNvSpPr>
            <a:spLocks noGrp="1"/>
          </p:cNvSpPr>
          <p:nvPr>
            <p:ph type="sldNum" sz="quarter" idx="5"/>
          </p:nvPr>
        </p:nvSpPr>
        <p:spPr>
          <a:noFill/>
        </p:spPr>
        <p:txBody>
          <a:bodyPr/>
          <a:lstStyle/>
          <a:p>
            <a:r>
              <a:rPr lang="en-US">
                <a:solidFill>
                  <a:prstClr val="black"/>
                </a:solidFill>
              </a:rPr>
              <a:t>Page </a:t>
            </a:r>
            <a:fld id="{DE724A62-13E4-4261-84BB-CCFBA250F072}" type="slidenum">
              <a:rPr lang="en-US">
                <a:solidFill>
                  <a:prstClr val="black"/>
                </a:solidFill>
              </a:rPr>
              <a:p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D8865B-74E2-02BD-8616-EC088266DDE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71D9CC3-C791-FD9E-A286-F7C10A261CA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9676E65-7A76-233C-5718-571015D1CB2E}"/>
              </a:ext>
            </a:extLst>
          </p:cNvPr>
          <p:cNvSpPr>
            <a:spLocks noGrp="1"/>
          </p:cNvSpPr>
          <p:nvPr>
            <p:ph type="body" idx="1"/>
          </p:nvPr>
        </p:nvSpPr>
        <p:spPr/>
        <p:txBody>
          <a:bodyPr/>
          <a:lstStyle/>
          <a:p>
            <a:pPr marL="171450" indent="-171450">
              <a:buFont typeface="Arial" panose="020B0604020202020204" pitchFamily="34" charset="0"/>
              <a:buChar char="•"/>
            </a:pPr>
            <a:r>
              <a:rPr kumimoji="1" lang="en-US" altLang="ja-JP" sz="1200" dirty="0">
                <a:latin typeface="Times New Roman" panose="02020603050405020304" pitchFamily="18" charset="0"/>
                <a:cs typeface="Times New Roman" panose="02020603050405020304" pitchFamily="18" charset="0"/>
              </a:rPr>
              <a:t>Next, in the case of larger interference, BCC and high-rate SOCC could not achieve a PER of 10^-2</a:t>
            </a:r>
          </a:p>
          <a:p>
            <a:pPr marL="171450" indent="-171450">
              <a:buFont typeface="Arial" panose="020B0604020202020204" pitchFamily="34" charset="0"/>
              <a:buChar char="•"/>
            </a:pPr>
            <a:r>
              <a:rPr kumimoji="1" lang="en-US" altLang="ja-JP" sz="1200" dirty="0">
                <a:latin typeface="Times New Roman" panose="02020603050405020304" pitchFamily="18" charset="0"/>
                <a:cs typeface="Times New Roman" panose="02020603050405020304" pitchFamily="18" charset="0"/>
              </a:rPr>
              <a:t>On the other hand, LDPC and low-rate SOCCs could achieve that</a:t>
            </a:r>
          </a:p>
          <a:p>
            <a:pPr marL="171450" indent="-171450">
              <a:buFont typeface="Arial" panose="020B0604020202020204" pitchFamily="34" charset="0"/>
              <a:buChar char="•"/>
            </a:pPr>
            <a:r>
              <a:rPr kumimoji="1" lang="en-US" altLang="ja-JP" sz="1200" dirty="0">
                <a:latin typeface="Times New Roman" panose="02020603050405020304" pitchFamily="18" charset="0"/>
                <a:cs typeface="Times New Roman" panose="02020603050405020304" pitchFamily="18" charset="0"/>
              </a:rPr>
              <a:t>Especially, low-rate cases (1/4, 1/8, 1/16) had much better in low SNR areas</a:t>
            </a:r>
          </a:p>
        </p:txBody>
      </p:sp>
      <p:sp>
        <p:nvSpPr>
          <p:cNvPr id="4" name="スライド番号プレースホルダー 3">
            <a:extLst>
              <a:ext uri="{FF2B5EF4-FFF2-40B4-BE49-F238E27FC236}">
                <a16:creationId xmlns:a16="http://schemas.microsoft.com/office/drawing/2014/main" id="{BE8D5059-C998-F660-D0FF-9D09BA9F1DD1}"/>
              </a:ext>
            </a:extLst>
          </p:cNvPr>
          <p:cNvSpPr>
            <a:spLocks noGrp="1"/>
          </p:cNvSpPr>
          <p:nvPr>
            <p:ph type="sldNum" sz="quarter" idx="5"/>
          </p:nvPr>
        </p:nvSpPr>
        <p:spPr/>
        <p:txBody>
          <a:bodyPr/>
          <a:lstStyle/>
          <a:p>
            <a:fld id="{82461DE7-94E4-4B6C-893E-B16DAA432C04}" type="slidenum">
              <a:rPr kumimoji="1" lang="ja-JP" altLang="en-US" smtClean="0"/>
              <a:t>10</a:t>
            </a:fld>
            <a:endParaRPr kumimoji="1" lang="ja-JP" altLang="en-US"/>
          </a:p>
        </p:txBody>
      </p:sp>
    </p:spTree>
    <p:extLst>
      <p:ext uri="{BB962C8B-B14F-4D97-AF65-F5344CB8AC3E}">
        <p14:creationId xmlns:p14="http://schemas.microsoft.com/office/powerpoint/2010/main" val="2718017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0A194-0B41-E3DA-E8D1-6E338058058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B1B9223-EA46-312B-6CCB-23AD6E4B22C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5DCBEAC-5F32-47B4-865C-735F31C6F66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Times New Roman" panose="02020603050405020304" pitchFamily="18" charset="0"/>
                <a:cs typeface="Times New Roman" panose="02020603050405020304" pitchFamily="18" charset="0"/>
              </a:rPr>
              <a:t>In terms of PSDU throughput, the performance of BCC and high coding rate SOCC decreased, but the other methods did not show any significant change</a:t>
            </a:r>
          </a:p>
        </p:txBody>
      </p:sp>
      <p:sp>
        <p:nvSpPr>
          <p:cNvPr id="4" name="スライド番号プレースホルダー 3">
            <a:extLst>
              <a:ext uri="{FF2B5EF4-FFF2-40B4-BE49-F238E27FC236}">
                <a16:creationId xmlns:a16="http://schemas.microsoft.com/office/drawing/2014/main" id="{0B1B5729-3753-DC9E-75F1-2F3073C4588E}"/>
              </a:ext>
            </a:extLst>
          </p:cNvPr>
          <p:cNvSpPr>
            <a:spLocks noGrp="1"/>
          </p:cNvSpPr>
          <p:nvPr>
            <p:ph type="sldNum" sz="quarter" idx="5"/>
          </p:nvPr>
        </p:nvSpPr>
        <p:spPr/>
        <p:txBody>
          <a:bodyPr/>
          <a:lstStyle/>
          <a:p>
            <a:fld id="{82461DE7-94E4-4B6C-893E-B16DAA432C04}" type="slidenum">
              <a:rPr kumimoji="1" lang="ja-JP" altLang="en-US" smtClean="0"/>
              <a:t>11</a:t>
            </a:fld>
            <a:endParaRPr kumimoji="1" lang="ja-JP" altLang="en-US"/>
          </a:p>
        </p:txBody>
      </p:sp>
    </p:spTree>
    <p:extLst>
      <p:ext uri="{BB962C8B-B14F-4D97-AF65-F5344CB8AC3E}">
        <p14:creationId xmlns:p14="http://schemas.microsoft.com/office/powerpoint/2010/main" val="2245023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12</a:t>
            </a:fld>
            <a:endParaRPr kumimoji="1" lang="ja-JP" altLang="en-US"/>
          </a:p>
        </p:txBody>
      </p:sp>
    </p:spTree>
    <p:extLst>
      <p:ext uri="{BB962C8B-B14F-4D97-AF65-F5344CB8AC3E}">
        <p14:creationId xmlns:p14="http://schemas.microsoft.com/office/powerpoint/2010/main" val="26749330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797C87-0B37-4E16-A87F-8647DCFB476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03B6B15-0158-5293-484B-FD812D70A18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6E55D05-2D44-DA7D-7FBD-58C430B63B58}"/>
              </a:ext>
            </a:extLst>
          </p:cNvPr>
          <p:cNvSpPr>
            <a:spLocks noGrp="1"/>
          </p:cNvSpPr>
          <p:nvPr>
            <p:ph type="body" idx="1"/>
          </p:nvPr>
        </p:nvSpPr>
        <p:spPr/>
        <p:txBody>
          <a:bodyPr/>
          <a:lstStyle/>
          <a:p>
            <a:pPr marL="171450" indent="-171450">
              <a:buFont typeface="Arial" panose="020B0604020202020204" pitchFamily="34" charset="0"/>
              <a:buChar char="•"/>
            </a:pPr>
            <a:r>
              <a:rPr kumimoji="1" lang="en-US" altLang="ja-JP" sz="1200" dirty="0">
                <a:latin typeface="Times New Roman" panose="02020603050405020304" pitchFamily="18" charset="0"/>
                <a:cs typeface="Times New Roman" panose="02020603050405020304" pitchFamily="18" charset="0"/>
              </a:rPr>
              <a:t>First, looking at the case where there is small interference, the PER is below 10^-2 in all cases of BCC, LDPC, and SOCC, so dependability is ensured</a:t>
            </a:r>
          </a:p>
          <a:p>
            <a:pPr marL="171450" indent="-171450">
              <a:buFont typeface="Arial" panose="020B0604020202020204" pitchFamily="34" charset="0"/>
              <a:buChar char="•"/>
            </a:pPr>
            <a:r>
              <a:rPr kumimoji="1" lang="en-US" altLang="ja-JP" sz="1200" dirty="0">
                <a:latin typeface="Times New Roman" panose="02020603050405020304" pitchFamily="18" charset="0"/>
                <a:cs typeface="Times New Roman" panose="02020603050405020304" pitchFamily="18" charset="0"/>
              </a:rPr>
              <a:t>Especially, low-rate SOCCs (1/4, 1/8, 1/16) had better in low SNR area</a:t>
            </a:r>
          </a:p>
        </p:txBody>
      </p:sp>
      <p:sp>
        <p:nvSpPr>
          <p:cNvPr id="4" name="スライド番号プレースホルダー 3">
            <a:extLst>
              <a:ext uri="{FF2B5EF4-FFF2-40B4-BE49-F238E27FC236}">
                <a16:creationId xmlns:a16="http://schemas.microsoft.com/office/drawing/2014/main" id="{CD4C833A-69B9-FC9A-DC1C-E6D540B440F9}"/>
              </a:ext>
            </a:extLst>
          </p:cNvPr>
          <p:cNvSpPr>
            <a:spLocks noGrp="1"/>
          </p:cNvSpPr>
          <p:nvPr>
            <p:ph type="sldNum" sz="quarter" idx="5"/>
          </p:nvPr>
        </p:nvSpPr>
        <p:spPr/>
        <p:txBody>
          <a:bodyPr/>
          <a:lstStyle/>
          <a:p>
            <a:fld id="{82461DE7-94E4-4B6C-893E-B16DAA432C04}" type="slidenum">
              <a:rPr kumimoji="1" lang="ja-JP" altLang="en-US" smtClean="0"/>
              <a:t>14</a:t>
            </a:fld>
            <a:endParaRPr kumimoji="1" lang="ja-JP" altLang="en-US"/>
          </a:p>
        </p:txBody>
      </p:sp>
    </p:spTree>
    <p:extLst>
      <p:ext uri="{BB962C8B-B14F-4D97-AF65-F5344CB8AC3E}">
        <p14:creationId xmlns:p14="http://schemas.microsoft.com/office/powerpoint/2010/main" val="393030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BDE6A4-7511-E23B-B9CD-82BFA44B5C4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7629153-A4A9-A908-24E0-D37036078F3A}"/>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a:extLst>
                  <a:ext uri="{FF2B5EF4-FFF2-40B4-BE49-F238E27FC236}">
                    <a16:creationId xmlns:a16="http://schemas.microsoft.com/office/drawing/2014/main" id="{6882BD91-4AB8-485C-1E62-90ADB214114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Times New Roman" panose="02020603050405020304" pitchFamily="18" charset="0"/>
                    <a:cs typeface="Times New Roman" panose="02020603050405020304" pitchFamily="18" charset="0"/>
                  </a:rPr>
                  <a:t>Under the same conditions, Low-rate SOCCs had a less PSDU throughput performance than other case, but at least 7.8Mbps or more can be stably achieved</a:t>
                </a:r>
              </a:p>
            </p:txBody>
          </p:sp>
        </mc:Choice>
        <mc:Fallback xmlns="">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Times New Roman" panose="02020603050405020304" pitchFamily="18" charset="0"/>
                    <a:cs typeface="Times New Roman" panose="02020603050405020304" pitchFamily="18" charset="0"/>
                  </a:rPr>
                  <a:t>SOCC with random inter-leaver also had a good performance in low </a:t>
                </a:r>
                <a:r>
                  <a:rPr kumimoji="1" lang="en-US" altLang="ja-JP" sz="1200" b="0" i="0">
                    <a:latin typeface="Cambria Math" panose="02040503050406030204" pitchFamily="18" charset="0"/>
                    <a:cs typeface="Times New Roman" panose="02020603050405020304" pitchFamily="18" charset="0"/>
                  </a:rPr>
                  <a:t>𝐸_𝑏/𝑁_0</a:t>
                </a:r>
                <a:r>
                  <a:rPr kumimoji="1" lang="en-US" altLang="ja-JP" sz="1200" dirty="0">
                    <a:latin typeface="Times New Roman" panose="02020603050405020304" pitchFamily="18" charset="0"/>
                    <a:cs typeface="Times New Roman" panose="02020603050405020304" pitchFamily="18" charset="0"/>
                  </a:rPr>
                  <a:t> areas.</a:t>
                </a:r>
              </a:p>
            </p:txBody>
          </p:sp>
        </mc:Fallback>
      </mc:AlternateContent>
      <p:sp>
        <p:nvSpPr>
          <p:cNvPr id="4" name="スライド番号プレースホルダー 3">
            <a:extLst>
              <a:ext uri="{FF2B5EF4-FFF2-40B4-BE49-F238E27FC236}">
                <a16:creationId xmlns:a16="http://schemas.microsoft.com/office/drawing/2014/main" id="{34C31A67-9EA9-563B-3D12-0F6118567D9E}"/>
              </a:ext>
            </a:extLst>
          </p:cNvPr>
          <p:cNvSpPr>
            <a:spLocks noGrp="1"/>
          </p:cNvSpPr>
          <p:nvPr>
            <p:ph type="sldNum" sz="quarter" idx="5"/>
          </p:nvPr>
        </p:nvSpPr>
        <p:spPr/>
        <p:txBody>
          <a:bodyPr/>
          <a:lstStyle/>
          <a:p>
            <a:fld id="{82461DE7-94E4-4B6C-893E-B16DAA432C04}" type="slidenum">
              <a:rPr kumimoji="1" lang="ja-JP" altLang="en-US" smtClean="0"/>
              <a:t>15</a:t>
            </a:fld>
            <a:endParaRPr kumimoji="1" lang="ja-JP" altLang="en-US"/>
          </a:p>
        </p:txBody>
      </p:sp>
    </p:spTree>
    <p:extLst>
      <p:ext uri="{BB962C8B-B14F-4D97-AF65-F5344CB8AC3E}">
        <p14:creationId xmlns:p14="http://schemas.microsoft.com/office/powerpoint/2010/main" val="3942676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0CAD3-C11D-8184-8231-1CAC89BF16A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ABC25F9-58C1-9FFA-7075-BF581A48071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1E66918-B06F-E3A7-B205-FD0480CCE5E6}"/>
              </a:ext>
            </a:extLst>
          </p:cNvPr>
          <p:cNvSpPr>
            <a:spLocks noGrp="1"/>
          </p:cNvSpPr>
          <p:nvPr>
            <p:ph type="body" idx="1"/>
          </p:nvPr>
        </p:nvSpPr>
        <p:spPr/>
        <p:txBody>
          <a:bodyPr/>
          <a:lstStyle/>
          <a:p>
            <a:pPr marL="171450" indent="-171450">
              <a:buFont typeface="Arial" panose="020B0604020202020204" pitchFamily="34" charset="0"/>
              <a:buChar char="•"/>
            </a:pPr>
            <a:r>
              <a:rPr kumimoji="1" lang="en-US" altLang="ja-JP" sz="1200" dirty="0">
                <a:latin typeface="Times New Roman" panose="02020603050405020304" pitchFamily="18" charset="0"/>
                <a:cs typeface="Times New Roman" panose="02020603050405020304" pitchFamily="18" charset="0"/>
              </a:rPr>
              <a:t>Next, in the case of larger interference, BCC and high-rate SOCC could not achieve a PER of 10^-2</a:t>
            </a:r>
          </a:p>
          <a:p>
            <a:pPr marL="171450" indent="-171450">
              <a:buFont typeface="Arial" panose="020B0604020202020204" pitchFamily="34" charset="0"/>
              <a:buChar char="•"/>
            </a:pPr>
            <a:r>
              <a:rPr kumimoji="1" lang="en-US" altLang="ja-JP" sz="1200" dirty="0">
                <a:latin typeface="Times New Roman" panose="02020603050405020304" pitchFamily="18" charset="0"/>
                <a:cs typeface="Times New Roman" panose="02020603050405020304" pitchFamily="18" charset="0"/>
              </a:rPr>
              <a:t>On the other hand, LDPC and low-rate SOCCs could achieve that</a:t>
            </a:r>
          </a:p>
          <a:p>
            <a:pPr marL="171450" indent="-171450">
              <a:buFont typeface="Arial" panose="020B0604020202020204" pitchFamily="34" charset="0"/>
              <a:buChar char="•"/>
            </a:pPr>
            <a:r>
              <a:rPr kumimoji="1" lang="en-US" altLang="ja-JP" sz="1200" dirty="0">
                <a:latin typeface="Times New Roman" panose="02020603050405020304" pitchFamily="18" charset="0"/>
                <a:cs typeface="Times New Roman" panose="02020603050405020304" pitchFamily="18" charset="0"/>
              </a:rPr>
              <a:t>Especially, low-rate cases (1/4, 1/8, 1/16) had much better in low SNR areas</a:t>
            </a:r>
          </a:p>
        </p:txBody>
      </p:sp>
      <p:sp>
        <p:nvSpPr>
          <p:cNvPr id="4" name="スライド番号プレースホルダー 3">
            <a:extLst>
              <a:ext uri="{FF2B5EF4-FFF2-40B4-BE49-F238E27FC236}">
                <a16:creationId xmlns:a16="http://schemas.microsoft.com/office/drawing/2014/main" id="{F317CC18-157F-3352-AF3B-C4B7EA9CFED5}"/>
              </a:ext>
            </a:extLst>
          </p:cNvPr>
          <p:cNvSpPr>
            <a:spLocks noGrp="1"/>
          </p:cNvSpPr>
          <p:nvPr>
            <p:ph type="sldNum" sz="quarter" idx="5"/>
          </p:nvPr>
        </p:nvSpPr>
        <p:spPr/>
        <p:txBody>
          <a:bodyPr/>
          <a:lstStyle/>
          <a:p>
            <a:fld id="{82461DE7-94E4-4B6C-893E-B16DAA432C04}" type="slidenum">
              <a:rPr kumimoji="1" lang="ja-JP" altLang="en-US" smtClean="0"/>
              <a:t>16</a:t>
            </a:fld>
            <a:endParaRPr kumimoji="1" lang="ja-JP" altLang="en-US"/>
          </a:p>
        </p:txBody>
      </p:sp>
    </p:spTree>
    <p:extLst>
      <p:ext uri="{BB962C8B-B14F-4D97-AF65-F5344CB8AC3E}">
        <p14:creationId xmlns:p14="http://schemas.microsoft.com/office/powerpoint/2010/main" val="24492735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CAD5AF-B746-5400-0812-2D3C3878926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945CF63-FB63-7F60-FB32-06E41A1799F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80B23B3-C64D-DBA5-7D6B-2187571A578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Times New Roman" panose="02020603050405020304" pitchFamily="18" charset="0"/>
                <a:cs typeface="Times New Roman" panose="02020603050405020304" pitchFamily="18" charset="0"/>
              </a:rPr>
              <a:t>In terms of PSDU throughput, the performance of BCC and high coding rate SOCC decreased, but the other methods did not show any significant change</a:t>
            </a:r>
          </a:p>
        </p:txBody>
      </p:sp>
      <p:sp>
        <p:nvSpPr>
          <p:cNvPr id="4" name="スライド番号プレースホルダー 3">
            <a:extLst>
              <a:ext uri="{FF2B5EF4-FFF2-40B4-BE49-F238E27FC236}">
                <a16:creationId xmlns:a16="http://schemas.microsoft.com/office/drawing/2014/main" id="{A05B5EFF-AC9C-0AFA-C357-63254A6F4E35}"/>
              </a:ext>
            </a:extLst>
          </p:cNvPr>
          <p:cNvSpPr>
            <a:spLocks noGrp="1"/>
          </p:cNvSpPr>
          <p:nvPr>
            <p:ph type="sldNum" sz="quarter" idx="5"/>
          </p:nvPr>
        </p:nvSpPr>
        <p:spPr/>
        <p:txBody>
          <a:bodyPr/>
          <a:lstStyle/>
          <a:p>
            <a:fld id="{82461DE7-94E4-4B6C-893E-B16DAA432C04}" type="slidenum">
              <a:rPr kumimoji="1" lang="ja-JP" altLang="en-US" smtClean="0"/>
              <a:t>17</a:t>
            </a:fld>
            <a:endParaRPr kumimoji="1" lang="ja-JP" altLang="en-US"/>
          </a:p>
        </p:txBody>
      </p:sp>
    </p:spTree>
    <p:extLst>
      <p:ext uri="{BB962C8B-B14F-4D97-AF65-F5344CB8AC3E}">
        <p14:creationId xmlns:p14="http://schemas.microsoft.com/office/powerpoint/2010/main" val="361564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endParaRPr kumimoji="1" lang="en-US" altLang="ja-JP"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2</a:t>
            </a:fld>
            <a:endParaRPr kumimoji="1" lang="ja-JP" altLang="en-US"/>
          </a:p>
        </p:txBody>
      </p:sp>
    </p:spTree>
    <p:extLst>
      <p:ext uri="{BB962C8B-B14F-4D97-AF65-F5344CB8AC3E}">
        <p14:creationId xmlns:p14="http://schemas.microsoft.com/office/powerpoint/2010/main" val="3451263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lang="en-US" altLang="ja-JP" dirty="0"/>
                  <a:t>The inner (</a:t>
                </a:r>
                <a:r>
                  <a:rPr lang="en-US" altLang="ja-JP" i="1" dirty="0"/>
                  <a:t>K</a:t>
                </a:r>
                <a:r>
                  <a:rPr lang="en-US" altLang="ja-JP" dirty="0"/>
                  <a:t>- 2) bit memories are mapped into one Walsh sequence of length </a:t>
                </a:r>
                <a14:m>
                  <m:oMath xmlns:m="http://schemas.openxmlformats.org/officeDocument/2006/math">
                    <m:sSup>
                      <m:sSupPr>
                        <m:ctrlPr>
                          <a:rPr lang="ja-JP" altLang="ja-JP" i="1">
                            <a:latin typeface="Cambria Math" panose="02040503050406030204" pitchFamily="18" charset="0"/>
                          </a:rPr>
                        </m:ctrlPr>
                      </m:sSupPr>
                      <m:e>
                        <m:r>
                          <a:rPr lang="en-US" altLang="ja-JP" i="1">
                            <a:latin typeface="Cambria Math" panose="02040503050406030204" pitchFamily="18" charset="0"/>
                          </a:rPr>
                          <m:t>2</m:t>
                        </m:r>
                      </m:e>
                      <m:sup>
                        <m:r>
                          <a:rPr lang="en-US" altLang="ja-JP" i="1">
                            <a:latin typeface="Cambria Math" panose="02040503050406030204" pitchFamily="18" charset="0"/>
                          </a:rPr>
                          <m:t>𝐾</m:t>
                        </m:r>
                        <m:r>
                          <a:rPr lang="en-US" altLang="ja-JP" i="1">
                            <a:latin typeface="Cambria Math" panose="02040503050406030204" pitchFamily="18" charset="0"/>
                          </a:rPr>
                          <m:t>−</m:t>
                        </m:r>
                        <m:r>
                          <a:rPr lang="en-US" altLang="ja-JP">
                            <a:latin typeface="Cambria Math" panose="02040503050406030204" pitchFamily="18" charset="0"/>
                          </a:rPr>
                          <m:t>2</m:t>
                        </m:r>
                      </m:sup>
                    </m:sSup>
                  </m:oMath>
                </a14:m>
                <a:r>
                  <a:rPr lang="en-US" altLang="ja-JP" dirty="0"/>
                  <a:t> (two to the power of K-2)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dirty="0"/>
                  <a:t>The two outer bits are added to each binary number of the selected Walsh sequence by exclusive 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dirty="0"/>
                  <a:t>One divided by </a:t>
                </a:r>
                <a:r>
                  <a:rPr lang="en-US" altLang="ja-JP" dirty="0"/>
                  <a:t>two to the power of K-2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Therefore, SOCCs are considered to be compatible with the UWB, as they use a very wide bandwidth</a:t>
                </a:r>
                <a:endParaRPr kumimoji="1" lang="ja-JP" altLang="en-US" dirty="0"/>
              </a:p>
              <a:p>
                <a:pPr marL="171450" indent="-171450">
                  <a:buFont typeface="Arial" panose="020B0604020202020204" pitchFamily="34" charset="0"/>
                  <a:buChar char="•"/>
                </a:pPr>
                <a:endParaRPr lang="en-US" altLang="ja-JP" dirty="0"/>
              </a:p>
            </p:txBody>
          </p:sp>
        </mc:Choice>
        <mc:Fallback xmlns="">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lang="en-US" altLang="ja-JP" dirty="0"/>
                  <a:t>The inner (</a:t>
                </a:r>
                <a:r>
                  <a:rPr lang="en-US" altLang="ja-JP" i="1" dirty="0"/>
                  <a:t>K</a:t>
                </a:r>
                <a:r>
                  <a:rPr lang="en-US" altLang="ja-JP" dirty="0"/>
                  <a:t>- 2) bit memories are mapped into one Walsh sequence of length </a:t>
                </a:r>
                <a:r>
                  <a:rPr lang="en-US" altLang="ja-JP" i="0">
                    <a:latin typeface="Cambria Math" panose="02040503050406030204" pitchFamily="18" charset="0"/>
                  </a:rPr>
                  <a:t>2</a:t>
                </a:r>
                <a:r>
                  <a:rPr lang="ja-JP" altLang="ja-JP" i="0">
                    <a:latin typeface="Cambria Math" panose="02040503050406030204" pitchFamily="18" charset="0"/>
                  </a:rPr>
                  <a:t>^(</a:t>
                </a:r>
                <a:r>
                  <a:rPr lang="en-US" altLang="ja-JP" i="0">
                    <a:latin typeface="Cambria Math" panose="02040503050406030204" pitchFamily="18" charset="0"/>
                  </a:rPr>
                  <a:t>𝐾−2</a:t>
                </a:r>
                <a:r>
                  <a:rPr lang="ja-JP" altLang="ja-JP" i="0">
                    <a:latin typeface="Cambria Math" panose="02040503050406030204" pitchFamily="18" charset="0"/>
                  </a:rPr>
                  <a:t>)</a:t>
                </a:r>
                <a:r>
                  <a:rPr lang="en-US" altLang="ja-JP" dirty="0"/>
                  <a:t> (two to the power of K-2)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dirty="0"/>
                  <a:t>The two outer bits are added to each binary number of the selected Walsh sequence by exclusive 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dirty="0"/>
                  <a:t>One divided by </a:t>
                </a:r>
                <a:r>
                  <a:rPr lang="en-US" altLang="ja-JP" dirty="0"/>
                  <a:t>two to the power of K-2</a:t>
                </a:r>
                <a:endParaRPr kumimoji="1" lang="ja-JP" altLang="en-US" dirty="0"/>
              </a:p>
              <a:p>
                <a:pPr marL="171450" indent="-171450">
                  <a:buFont typeface="Arial" panose="020B0604020202020204" pitchFamily="34" charset="0"/>
                  <a:buChar char="•"/>
                </a:pPr>
                <a:endParaRPr lang="en-US" altLang="ja-JP" dirty="0"/>
              </a:p>
            </p:txBody>
          </p:sp>
        </mc:Fallback>
      </mc:AlternateContent>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3</a:t>
            </a:fld>
            <a:endParaRPr kumimoji="1" lang="ja-JP" altLang="en-US"/>
          </a:p>
        </p:txBody>
      </p:sp>
    </p:spTree>
    <p:extLst>
      <p:ext uri="{BB962C8B-B14F-4D97-AF65-F5344CB8AC3E}">
        <p14:creationId xmlns:p14="http://schemas.microsoft.com/office/powerpoint/2010/main" val="1801763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kumimoji="1" lang="en-US" altLang="ja-JP" dirty="0"/>
              <a:t>IEEE802.15.6ma assumes various scenarios for HBAN and VBAN, and the channel model applied varies depending on the scenario</a:t>
            </a:r>
          </a:p>
          <a:p>
            <a:pPr marL="171450" indent="-171450">
              <a:buFont typeface="Arial" panose="020B0604020202020204" pitchFamily="34" charset="0"/>
              <a:buChar char="•"/>
            </a:pPr>
            <a:r>
              <a:rPr kumimoji="1" lang="en-US" altLang="ja-JP" dirty="0"/>
              <a:t>In this presentation, we consider an environment in which on-body to external device communication in HBAN and interference from other systems exist</a:t>
            </a:r>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4</a:t>
            </a:fld>
            <a:endParaRPr kumimoji="1" lang="ja-JP" altLang="en-US"/>
          </a:p>
        </p:txBody>
      </p:sp>
    </p:spTree>
    <p:extLst>
      <p:ext uri="{BB962C8B-B14F-4D97-AF65-F5344CB8AC3E}">
        <p14:creationId xmlns:p14="http://schemas.microsoft.com/office/powerpoint/2010/main" val="3574284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kumimoji="1" lang="en-US" altLang="ja-JP" dirty="0"/>
              <a:t>In this presentation, we will assume the area surrounded by the red dotted circle in this figure</a:t>
            </a:r>
          </a:p>
          <a:p>
            <a:pPr marL="171450" indent="-171450">
              <a:buFont typeface="Arial" panose="020B0604020202020204" pitchFamily="34" charset="0"/>
              <a:buChar char="•"/>
            </a:pPr>
            <a:r>
              <a:rPr kumimoji="1" lang="en-US" altLang="ja-JP" dirty="0"/>
              <a:t>The IEEE model CM4 is applied to the on-body to external device channel model, and the bit erasure channel is applied to the interference from other systems</a:t>
            </a:r>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5</a:t>
            </a:fld>
            <a:endParaRPr kumimoji="1" lang="ja-JP" altLang="en-US"/>
          </a:p>
        </p:txBody>
      </p:sp>
    </p:spTree>
    <p:extLst>
      <p:ext uri="{BB962C8B-B14F-4D97-AF65-F5344CB8AC3E}">
        <p14:creationId xmlns:p14="http://schemas.microsoft.com/office/powerpoint/2010/main" val="2455352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For bit erasure channels, the assumptions explained in this slide apply</a:t>
            </a:r>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6</a:t>
            </a:fld>
            <a:endParaRPr kumimoji="1" lang="ja-JP" altLang="en-US"/>
          </a:p>
        </p:txBody>
      </p:sp>
    </p:spTree>
    <p:extLst>
      <p:ext uri="{BB962C8B-B14F-4D97-AF65-F5344CB8AC3E}">
        <p14:creationId xmlns:p14="http://schemas.microsoft.com/office/powerpoint/2010/main" val="2573720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mn-lt"/>
                <a:ea typeface="+mn-ea"/>
                <a:cs typeface="+mn-cs"/>
              </a:rPr>
              <a:t>This presentation evaluated several metrices under on body to on body channel model (including multipath fading)</a:t>
            </a:r>
            <a:endParaRPr kumimoji="1" lang="ja-JP" altLang="en-US" sz="1200" kern="1200" dirty="0">
              <a:solidFill>
                <a:schemeClr val="tx1"/>
              </a:solidFill>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7</a:t>
            </a:fld>
            <a:endParaRPr kumimoji="1" lang="ja-JP" altLang="en-US"/>
          </a:p>
        </p:txBody>
      </p:sp>
    </p:spTree>
    <p:extLst>
      <p:ext uri="{BB962C8B-B14F-4D97-AF65-F5344CB8AC3E}">
        <p14:creationId xmlns:p14="http://schemas.microsoft.com/office/powerpoint/2010/main" val="1238187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BB148-0740-06A4-CAE3-8D40790B81C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F2608CE-D053-985E-CA88-4F647ADD174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D8AE996-7986-8AC7-16EF-9D03E562F6FE}"/>
              </a:ext>
            </a:extLst>
          </p:cNvPr>
          <p:cNvSpPr>
            <a:spLocks noGrp="1"/>
          </p:cNvSpPr>
          <p:nvPr>
            <p:ph type="body" idx="1"/>
          </p:nvPr>
        </p:nvSpPr>
        <p:spPr/>
        <p:txBody>
          <a:bodyPr/>
          <a:lstStyle/>
          <a:p>
            <a:pPr marL="171450" indent="-171450">
              <a:buFont typeface="Arial" panose="020B0604020202020204" pitchFamily="34" charset="0"/>
              <a:buChar char="•"/>
            </a:pPr>
            <a:r>
              <a:rPr kumimoji="1" lang="en-US" altLang="ja-JP" sz="1200" dirty="0">
                <a:latin typeface="Times New Roman" panose="02020603050405020304" pitchFamily="18" charset="0"/>
                <a:cs typeface="Times New Roman" panose="02020603050405020304" pitchFamily="18" charset="0"/>
              </a:rPr>
              <a:t>First, looking at the case where there is small interference, the PER is below 10^-2 in all cases of BCC, LDPC, and SOCC, so dependability is ensured</a:t>
            </a:r>
          </a:p>
          <a:p>
            <a:pPr marL="171450" indent="-171450">
              <a:buFont typeface="Arial" panose="020B0604020202020204" pitchFamily="34" charset="0"/>
              <a:buChar char="•"/>
            </a:pPr>
            <a:r>
              <a:rPr kumimoji="1" lang="en-US" altLang="ja-JP" sz="1200" dirty="0">
                <a:latin typeface="Times New Roman" panose="02020603050405020304" pitchFamily="18" charset="0"/>
                <a:cs typeface="Times New Roman" panose="02020603050405020304" pitchFamily="18" charset="0"/>
              </a:rPr>
              <a:t>Especially, low-rate SOCCs (1/4, 1/8, 1/16) had better in low SNR area</a:t>
            </a:r>
          </a:p>
        </p:txBody>
      </p:sp>
      <p:sp>
        <p:nvSpPr>
          <p:cNvPr id="4" name="スライド番号プレースホルダー 3">
            <a:extLst>
              <a:ext uri="{FF2B5EF4-FFF2-40B4-BE49-F238E27FC236}">
                <a16:creationId xmlns:a16="http://schemas.microsoft.com/office/drawing/2014/main" id="{29A57C20-FB25-25AA-632F-127DDDFBE138}"/>
              </a:ext>
            </a:extLst>
          </p:cNvPr>
          <p:cNvSpPr>
            <a:spLocks noGrp="1"/>
          </p:cNvSpPr>
          <p:nvPr>
            <p:ph type="sldNum" sz="quarter" idx="5"/>
          </p:nvPr>
        </p:nvSpPr>
        <p:spPr/>
        <p:txBody>
          <a:bodyPr/>
          <a:lstStyle/>
          <a:p>
            <a:fld id="{82461DE7-94E4-4B6C-893E-B16DAA432C04}" type="slidenum">
              <a:rPr kumimoji="1" lang="ja-JP" altLang="en-US" smtClean="0"/>
              <a:t>8</a:t>
            </a:fld>
            <a:endParaRPr kumimoji="1" lang="ja-JP" altLang="en-US"/>
          </a:p>
        </p:txBody>
      </p:sp>
    </p:spTree>
    <p:extLst>
      <p:ext uri="{BB962C8B-B14F-4D97-AF65-F5344CB8AC3E}">
        <p14:creationId xmlns:p14="http://schemas.microsoft.com/office/powerpoint/2010/main" val="3254188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43BF65-0549-3839-446C-14180219534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08EF9B5-D4CC-BD61-5FF5-529165B01EE0}"/>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a:extLst>
                  <a:ext uri="{FF2B5EF4-FFF2-40B4-BE49-F238E27FC236}">
                    <a16:creationId xmlns:a16="http://schemas.microsoft.com/office/drawing/2014/main" id="{C2ECF687-2AB2-E5AC-A60A-5B093D0FA84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Times New Roman" panose="02020603050405020304" pitchFamily="18" charset="0"/>
                    <a:cs typeface="Times New Roman" panose="02020603050405020304" pitchFamily="18" charset="0"/>
                  </a:rPr>
                  <a:t>Under the same conditions, Low-rate SOCCs had a less PSDU throughput performance than other case, but at least 7.8Mbps or more can be stably achieved</a:t>
                </a:r>
              </a:p>
            </p:txBody>
          </p:sp>
        </mc:Choice>
        <mc:Fallback xmlns="">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Times New Roman" panose="02020603050405020304" pitchFamily="18" charset="0"/>
                    <a:cs typeface="Times New Roman" panose="02020603050405020304" pitchFamily="18" charset="0"/>
                  </a:rPr>
                  <a:t>SOCC with random inter-leaver also had a good performance in low </a:t>
                </a:r>
                <a:r>
                  <a:rPr kumimoji="1" lang="en-US" altLang="ja-JP" sz="1200" b="0" i="0">
                    <a:latin typeface="Cambria Math" panose="02040503050406030204" pitchFamily="18" charset="0"/>
                    <a:cs typeface="Times New Roman" panose="02020603050405020304" pitchFamily="18" charset="0"/>
                  </a:rPr>
                  <a:t>𝐸_𝑏/𝑁_0</a:t>
                </a:r>
                <a:r>
                  <a:rPr kumimoji="1" lang="en-US" altLang="ja-JP" sz="1200" dirty="0">
                    <a:latin typeface="Times New Roman" panose="02020603050405020304" pitchFamily="18" charset="0"/>
                    <a:cs typeface="Times New Roman" panose="02020603050405020304" pitchFamily="18" charset="0"/>
                  </a:rPr>
                  <a:t> areas.</a:t>
                </a:r>
              </a:p>
            </p:txBody>
          </p:sp>
        </mc:Fallback>
      </mc:AlternateContent>
      <p:sp>
        <p:nvSpPr>
          <p:cNvPr id="4" name="スライド番号プレースホルダー 3">
            <a:extLst>
              <a:ext uri="{FF2B5EF4-FFF2-40B4-BE49-F238E27FC236}">
                <a16:creationId xmlns:a16="http://schemas.microsoft.com/office/drawing/2014/main" id="{950CFBE4-9709-D932-8369-B2BE84AF21F7}"/>
              </a:ext>
            </a:extLst>
          </p:cNvPr>
          <p:cNvSpPr>
            <a:spLocks noGrp="1"/>
          </p:cNvSpPr>
          <p:nvPr>
            <p:ph type="sldNum" sz="quarter" idx="5"/>
          </p:nvPr>
        </p:nvSpPr>
        <p:spPr/>
        <p:txBody>
          <a:bodyPr/>
          <a:lstStyle/>
          <a:p>
            <a:fld id="{82461DE7-94E4-4B6C-893E-B16DAA432C04}" type="slidenum">
              <a:rPr kumimoji="1" lang="ja-JP" altLang="en-US" smtClean="0"/>
              <a:t>9</a:t>
            </a:fld>
            <a:endParaRPr kumimoji="1" lang="ja-JP" altLang="en-US"/>
          </a:p>
        </p:txBody>
      </p:sp>
    </p:spTree>
    <p:extLst>
      <p:ext uri="{BB962C8B-B14F-4D97-AF65-F5344CB8AC3E}">
        <p14:creationId xmlns:p14="http://schemas.microsoft.com/office/powerpoint/2010/main" val="4075120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6"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defRPr/>
            </a:pPr>
            <a:r>
              <a:rPr kumimoji="0" lang="en-US" sz="1200">
                <a:solidFill>
                  <a:srgbClr val="000000"/>
                </a:solidFill>
                <a:latin typeface="Times New Roman" pitchFamily="18" charset="0"/>
              </a:rPr>
              <a:t>Submission</a:t>
            </a:r>
          </a:p>
        </p:txBody>
      </p:sp>
      <p:sp>
        <p:nvSpPr>
          <p:cNvPr id="7"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10" name="TextBox 9"/>
          <p:cNvSpPr txBox="1"/>
          <p:nvPr/>
        </p:nvSpPr>
        <p:spPr>
          <a:xfrm>
            <a:off x="5791200" y="228600"/>
            <a:ext cx="2946640" cy="307777"/>
          </a:xfrm>
          <a:prstGeom prst="rect">
            <a:avLst/>
          </a:prstGeom>
          <a:solidFill>
            <a:schemeClr val="bg1"/>
          </a:solidFill>
        </p:spPr>
        <p:txBody>
          <a:bodyPr wrap="none">
            <a:spAutoFit/>
          </a:bodyPr>
          <a:lstStyle/>
          <a:p>
            <a:pPr fontAlgn="base">
              <a:spcBef>
                <a:spcPct val="0"/>
              </a:spcBef>
              <a:spcAft>
                <a:spcPct val="0"/>
              </a:spcAft>
            </a:pPr>
            <a:r>
              <a:rPr kumimoji="0" lang="en-US" altLang="ja-JP" sz="1400" b="1" dirty="0">
                <a:solidFill>
                  <a:srgbClr val="000000"/>
                </a:solidFill>
                <a:latin typeface="Times New Roman" pitchFamily="18" charset="0"/>
              </a:rPr>
              <a:t>doc.: IEEE 802.15-22-0562-17-06ma</a:t>
            </a:r>
          </a:p>
        </p:txBody>
      </p:sp>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13" name="Rectangle 12"/>
          <p:cNvSpPr>
            <a:spLocks noGrp="1" noChangeArrowheads="1"/>
          </p:cNvSpPr>
          <p:nvPr>
            <p:ph type="sldNum" sz="quarter" idx="12"/>
          </p:nvPr>
        </p:nvSpPr>
        <p:spPr>
          <a:xfrm>
            <a:off x="4286294" y="6475413"/>
            <a:ext cx="647613" cy="184666"/>
          </a:xfrm>
        </p:spPr>
        <p:txBody>
          <a:bodyPr/>
          <a:lstStyle>
            <a:lvl1pPr>
              <a:defRPr sz="1200"/>
            </a:lvl1pPr>
          </a:lstStyle>
          <a:p>
            <a:pPr>
              <a:defRPr/>
            </a:pPr>
            <a:r>
              <a:rPr lang="en-US">
                <a:solidFill>
                  <a:srgbClr val="000000"/>
                </a:solidFill>
              </a:rPr>
              <a:t>Slide </a:t>
            </a:r>
            <a:fld id="{BF29BC87-BF55-421B-B54D-29C11A5C93C2}" type="slidenum">
              <a:rPr lang="en-US" smtClean="0">
                <a:solidFill>
                  <a:srgbClr val="000000"/>
                </a:solidFill>
              </a:rPr>
              <a:pPr>
                <a:defRPr/>
              </a:pPr>
              <a:t>‹#›</a:t>
            </a:fld>
            <a:endParaRPr lang="en-US">
              <a:solidFill>
                <a:srgbClr val="000000"/>
              </a:solidFill>
            </a:endParaRPr>
          </a:p>
        </p:txBody>
      </p:sp>
      <p:sp>
        <p:nvSpPr>
          <p:cNvPr id="15" name="Rectangle 4">
            <a:extLst>
              <a:ext uri="{FF2B5EF4-FFF2-40B4-BE49-F238E27FC236}">
                <a16:creationId xmlns:a16="http://schemas.microsoft.com/office/drawing/2014/main" id="{633D371D-6596-4050-8217-C96AA1A60217}"/>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endParaRPr kumimoji="0" lang="en-US" altLang="ja-JP" dirty="0">
              <a:solidFill>
                <a:srgbClr val="000000"/>
              </a:solidFill>
              <a:latin typeface="Times New Roman" pitchFamily="18" charset="0"/>
            </a:endParaRPr>
          </a:p>
        </p:txBody>
      </p:sp>
      <p:sp>
        <p:nvSpPr>
          <p:cNvPr id="16" name="フッター プレースホルダー 4">
            <a:extLst>
              <a:ext uri="{FF2B5EF4-FFF2-40B4-BE49-F238E27FC236}">
                <a16:creationId xmlns:a16="http://schemas.microsoft.com/office/drawing/2014/main" id="{71F44B61-1F50-4509-AD5A-602D9646B4C6}"/>
              </a:ext>
            </a:extLst>
          </p:cNvPr>
          <p:cNvSpPr>
            <a:spLocks noGrp="1"/>
          </p:cNvSpPr>
          <p:nvPr>
            <p:ph type="ftr" sz="quarter" idx="3"/>
          </p:nvPr>
        </p:nvSpPr>
        <p:spPr>
          <a:xfrm>
            <a:off x="5724128" y="6453336"/>
            <a:ext cx="3168352" cy="553998"/>
          </a:xfrm>
          <a:prstGeom prst="rect">
            <a:avLst/>
          </a:prstGeo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Tree>
    <p:extLst>
      <p:ext uri="{BB962C8B-B14F-4D97-AF65-F5344CB8AC3E}">
        <p14:creationId xmlns:p14="http://schemas.microsoft.com/office/powerpoint/2010/main" val="265333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6"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defRPr/>
            </a:pPr>
            <a:r>
              <a:rPr kumimoji="0" lang="en-US" sz="1200">
                <a:solidFill>
                  <a:srgbClr val="000000"/>
                </a:solidFill>
                <a:latin typeface="Times New Roman" pitchFamily="18" charset="0"/>
              </a:rPr>
              <a:t>Submission</a:t>
            </a:r>
          </a:p>
        </p:txBody>
      </p:sp>
      <p:sp>
        <p:nvSpPr>
          <p:cNvPr id="7"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p:cNvSpPr>
            <a:spLocks noGrp="1" noChangeArrowheads="1"/>
          </p:cNvSpPr>
          <p:nvPr>
            <p:ph type="sldNum" sz="quarter" idx="12"/>
          </p:nvPr>
        </p:nvSpPr>
        <p:spPr>
          <a:xfrm>
            <a:off x="4286294" y="6475413"/>
            <a:ext cx="647613" cy="184666"/>
          </a:xfrm>
        </p:spPr>
        <p:txBody>
          <a:bodyPr/>
          <a:lstStyle>
            <a:lvl1pPr>
              <a:defRPr sz="1200"/>
            </a:lvl1pPr>
          </a:lstStyle>
          <a:p>
            <a:pPr>
              <a:defRPr/>
            </a:pPr>
            <a:r>
              <a:rPr lang="en-US">
                <a:solidFill>
                  <a:srgbClr val="000000"/>
                </a:solidFill>
              </a:rPr>
              <a:t>Slide </a:t>
            </a:r>
            <a:fld id="{B3B06152-741F-4076-B040-D5427CE11BFD}" type="slidenum">
              <a:rPr lang="en-US" smtClean="0">
                <a:solidFill>
                  <a:srgbClr val="000000"/>
                </a:solidFill>
              </a:rPr>
              <a:pPr>
                <a:defRPr/>
              </a:pPr>
              <a:t>‹#›</a:t>
            </a:fld>
            <a:endParaRPr lang="en-US" dirty="0">
              <a:solidFill>
                <a:srgbClr val="000000"/>
              </a:solidFill>
            </a:endParaRPr>
          </a:p>
        </p:txBody>
      </p:sp>
      <p:sp>
        <p:nvSpPr>
          <p:cNvPr id="14" name="Line 8"/>
          <p:cNvSpPr>
            <a:spLocks noChangeShapeType="1"/>
          </p:cNvSpPr>
          <p:nvPr userDrawn="1"/>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17" name="TextBox 9"/>
          <p:cNvSpPr txBox="1"/>
          <p:nvPr userDrawn="1"/>
        </p:nvSpPr>
        <p:spPr>
          <a:xfrm>
            <a:off x="5693770" y="227110"/>
            <a:ext cx="2946640" cy="307777"/>
          </a:xfrm>
          <a:prstGeom prst="rect">
            <a:avLst/>
          </a:prstGeom>
          <a:solidFill>
            <a:schemeClr val="bg1"/>
          </a:solidFill>
        </p:spPr>
        <p:txBody>
          <a:bodyPr wrap="none">
            <a:spAutoFit/>
          </a:bodyPr>
          <a:lstStyle/>
          <a:p>
            <a:pPr fontAlgn="base">
              <a:spcBef>
                <a:spcPct val="0"/>
              </a:spcBef>
              <a:spcAft>
                <a:spcPct val="0"/>
              </a:spcAft>
            </a:pPr>
            <a:r>
              <a:rPr kumimoji="0" lang="en-US" altLang="ja-JP" sz="1400" b="1" dirty="0">
                <a:solidFill>
                  <a:srgbClr val="000000"/>
                </a:solidFill>
                <a:latin typeface="Times New Roman" pitchFamily="18" charset="0"/>
              </a:rPr>
              <a:t>doc.: IEEE 802.15-22-0562-17-06ma</a:t>
            </a:r>
          </a:p>
        </p:txBody>
      </p:sp>
      <p:sp>
        <p:nvSpPr>
          <p:cNvPr id="16" name="Rectangle 4">
            <a:extLst>
              <a:ext uri="{FF2B5EF4-FFF2-40B4-BE49-F238E27FC236}">
                <a16:creationId xmlns:a16="http://schemas.microsoft.com/office/drawing/2014/main" id="{87C10E1B-3F96-40A5-ABFD-87C830D01F78}"/>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endParaRPr kumimoji="0" lang="en-US" altLang="ja-JP" dirty="0">
              <a:solidFill>
                <a:srgbClr val="000000"/>
              </a:solidFill>
              <a:latin typeface="Times New Roman" pitchFamily="18" charset="0"/>
            </a:endParaRPr>
          </a:p>
        </p:txBody>
      </p:sp>
      <p:sp>
        <p:nvSpPr>
          <p:cNvPr id="19" name="フッター プレースホルダー 4">
            <a:extLst>
              <a:ext uri="{FF2B5EF4-FFF2-40B4-BE49-F238E27FC236}">
                <a16:creationId xmlns:a16="http://schemas.microsoft.com/office/drawing/2014/main" id="{6EEC89D4-7561-4EC9-8DC3-24F127260744}"/>
              </a:ext>
            </a:extLst>
          </p:cNvPr>
          <p:cNvSpPr>
            <a:spLocks noGrp="1"/>
          </p:cNvSpPr>
          <p:nvPr>
            <p:ph type="ftr" sz="quarter" idx="3"/>
          </p:nvPr>
        </p:nvSpPr>
        <p:spPr>
          <a:xfrm>
            <a:off x="5724128" y="6453336"/>
            <a:ext cx="3168352"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Tree>
    <p:extLst>
      <p:ext uri="{BB962C8B-B14F-4D97-AF65-F5344CB8AC3E}">
        <p14:creationId xmlns:p14="http://schemas.microsoft.com/office/powerpoint/2010/main" val="1137733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6"/>
          <p:cNvSpPr>
            <a:spLocks noGrp="1" noChangeArrowheads="1"/>
          </p:cNvSpPr>
          <p:nvPr>
            <p:ph type="sldNum" sz="quarter" idx="12"/>
          </p:nvPr>
        </p:nvSpPr>
        <p:spPr>
          <a:xfrm>
            <a:off x="4286294" y="6475413"/>
            <a:ext cx="647613" cy="184666"/>
          </a:xfrm>
          <a:ln/>
        </p:spPr>
        <p:txBody>
          <a:bodyPr/>
          <a:lstStyle>
            <a:lvl1pPr>
              <a:defRPr sz="1200"/>
            </a:lvl1pPr>
          </a:lstStyle>
          <a:p>
            <a:pPr>
              <a:defRPr/>
            </a:pPr>
            <a:r>
              <a:rPr lang="en-US">
                <a:solidFill>
                  <a:srgbClr val="000000"/>
                </a:solidFill>
              </a:rPr>
              <a:t>Slide </a:t>
            </a:r>
            <a:fld id="{088E86A2-24BB-437A-8099-76D2C87A4801}" type="slidenum">
              <a:rPr lang="en-US" smtClean="0">
                <a:solidFill>
                  <a:srgbClr val="000000"/>
                </a:solidFill>
              </a:rPr>
              <a:pPr>
                <a:defRPr/>
              </a:pPr>
              <a:t>‹#›</a:t>
            </a:fld>
            <a:endParaRPr lang="en-US">
              <a:solidFill>
                <a:srgbClr val="000000"/>
              </a:solidFill>
            </a:endParaRPr>
          </a:p>
        </p:txBody>
      </p:sp>
      <p:sp>
        <p:nvSpPr>
          <p:cNvPr id="8" name="Rectangle 4">
            <a:extLst>
              <a:ext uri="{FF2B5EF4-FFF2-40B4-BE49-F238E27FC236}">
                <a16:creationId xmlns:a16="http://schemas.microsoft.com/office/drawing/2014/main" id="{1207BCD2-703E-4A6E-93A4-8F1C4BE4F96B}"/>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a:spcBef>
                <a:spcPct val="0"/>
              </a:spcBef>
              <a:spcAft>
                <a:spcPct val="0"/>
              </a:spcAft>
            </a:pPr>
            <a:r>
              <a:rPr kumimoji="0" lang="en-US" altLang="ja-JP" dirty="0">
                <a:solidFill>
                  <a:srgbClr val="000000"/>
                </a:solidFill>
                <a:latin typeface="Times New Roman" pitchFamily="18" charset="0"/>
              </a:rPr>
              <a:t>September 2025</a:t>
            </a:r>
          </a:p>
        </p:txBody>
      </p:sp>
      <p:sp>
        <p:nvSpPr>
          <p:cNvPr id="9" name="フッター プレースホルダー 4">
            <a:extLst>
              <a:ext uri="{FF2B5EF4-FFF2-40B4-BE49-F238E27FC236}">
                <a16:creationId xmlns:a16="http://schemas.microsoft.com/office/drawing/2014/main" id="{7F905874-7CF5-4107-A30B-0CD039618D00}"/>
              </a:ext>
            </a:extLst>
          </p:cNvPr>
          <p:cNvSpPr>
            <a:spLocks noGrp="1"/>
          </p:cNvSpPr>
          <p:nvPr>
            <p:ph type="ftr" sz="quarter" idx="3"/>
          </p:nvPr>
        </p:nvSpPr>
        <p:spPr>
          <a:xfrm>
            <a:off x="5724128" y="6453336"/>
            <a:ext cx="3168352"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Tree>
    <p:extLst>
      <p:ext uri="{BB962C8B-B14F-4D97-AF65-F5344CB8AC3E}">
        <p14:creationId xmlns:p14="http://schemas.microsoft.com/office/powerpoint/2010/main" val="3604684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4342399" y="6475413"/>
            <a:ext cx="535403" cy="184666"/>
          </a:xfrm>
          <a:ln/>
        </p:spPr>
        <p:txBody>
          <a:bodyPr/>
          <a:lstStyle>
            <a:lvl1pPr>
              <a:defRPr sz="1200">
                <a:latin typeface="+mj-lt"/>
              </a:defRPr>
            </a:lvl1pPr>
          </a:lstStyle>
          <a:p>
            <a:pPr>
              <a:defRPr/>
            </a:pPr>
            <a:r>
              <a:rPr lang="en-US">
                <a:solidFill>
                  <a:srgbClr val="000000"/>
                </a:solidFill>
              </a:rPr>
              <a:t>Slide </a:t>
            </a:r>
            <a:fld id="{C65D8D74-25E4-4A14-9B13-1C1CBE0663D9}" type="slidenum">
              <a:rPr lang="en-US" smtClean="0">
                <a:solidFill>
                  <a:srgbClr val="000000"/>
                </a:solidFill>
              </a:rPr>
              <a:pPr>
                <a:defRPr/>
              </a:pPr>
              <a:t>‹#›</a:t>
            </a:fld>
            <a:endParaRPr lang="en-US" dirty="0">
              <a:solidFill>
                <a:srgbClr val="000000"/>
              </a:solidFill>
              <a:latin typeface="+mj-lt"/>
            </a:endParaRPr>
          </a:p>
        </p:txBody>
      </p:sp>
      <p:sp>
        <p:nvSpPr>
          <p:cNvPr id="5" name="タイトル 4"/>
          <p:cNvSpPr>
            <a:spLocks noGrp="1"/>
          </p:cNvSpPr>
          <p:nvPr>
            <p:ph type="title"/>
          </p:nvPr>
        </p:nvSpPr>
        <p:spPr/>
        <p:txBody>
          <a:bodyPr/>
          <a:lstStyle/>
          <a:p>
            <a:r>
              <a:rPr kumimoji="1" lang="ja-JP" altLang="en-US"/>
              <a:t>マスタ タイトルの書式設定</a:t>
            </a:r>
          </a:p>
        </p:txBody>
      </p:sp>
      <p:sp>
        <p:nvSpPr>
          <p:cNvPr id="8" name="Rectangle 4">
            <a:extLst>
              <a:ext uri="{FF2B5EF4-FFF2-40B4-BE49-F238E27FC236}">
                <a16:creationId xmlns:a16="http://schemas.microsoft.com/office/drawing/2014/main" id="{8B7B025E-5AD3-4FC8-8538-2264AD38BF1A}"/>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endParaRPr kumimoji="0" lang="en-US" altLang="ja-JP" dirty="0">
              <a:solidFill>
                <a:srgbClr val="000000"/>
              </a:solidFill>
              <a:latin typeface="Times New Roman" pitchFamily="18" charset="0"/>
            </a:endParaRPr>
          </a:p>
        </p:txBody>
      </p:sp>
      <p:sp>
        <p:nvSpPr>
          <p:cNvPr id="9" name="フッター プレースホルダー 4">
            <a:extLst>
              <a:ext uri="{FF2B5EF4-FFF2-40B4-BE49-F238E27FC236}">
                <a16:creationId xmlns:a16="http://schemas.microsoft.com/office/drawing/2014/main" id="{674B2FA7-A919-49FF-9D77-45873A0BBCFE}"/>
              </a:ext>
            </a:extLst>
          </p:cNvPr>
          <p:cNvSpPr>
            <a:spLocks noGrp="1"/>
          </p:cNvSpPr>
          <p:nvPr>
            <p:ph type="ftr" sz="quarter" idx="3"/>
          </p:nvPr>
        </p:nvSpPr>
        <p:spPr>
          <a:xfrm>
            <a:off x="5724128" y="6453336"/>
            <a:ext cx="3168352" cy="553998"/>
          </a:xfrm>
        </p:spPr>
        <p:txBody>
          <a:bodyPr/>
          <a:lstStyle>
            <a:lvl1pPr>
              <a:defRPr>
                <a:latin typeface="+mj-lt"/>
              </a:defRPr>
            </a:lvl1p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Tree>
    <p:extLst>
      <p:ext uri="{BB962C8B-B14F-4D97-AF65-F5344CB8AC3E}">
        <p14:creationId xmlns:p14="http://schemas.microsoft.com/office/powerpoint/2010/main" val="40967830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Content Placeholder 2"/>
          <p:cNvSpPr>
            <a:spLocks noGrp="1"/>
          </p:cNvSpPr>
          <p:nvPr>
            <p:ph idx="1"/>
          </p:nvPr>
        </p:nvSpPr>
        <p:spPr>
          <a:xfrm>
            <a:off x="685800" y="1981200"/>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4286294" y="6475413"/>
            <a:ext cx="647613" cy="184666"/>
          </a:xfrm>
        </p:spPr>
        <p:txBody>
          <a:bodyPr/>
          <a:lstStyle>
            <a:lvl1pPr>
              <a:defRPr sz="1200" smtClean="0"/>
            </a:lvl1pPr>
          </a:lstStyle>
          <a:p>
            <a:pPr>
              <a:defRPr/>
            </a:pPr>
            <a:r>
              <a:rPr lang="en-US">
                <a:solidFill>
                  <a:srgbClr val="000000"/>
                </a:solidFill>
              </a:rPr>
              <a:t>Slide </a:t>
            </a:r>
            <a:fld id="{656268D0-4611-45F7-BF6F-449ED53C6C0E}" type="slidenum">
              <a:rPr lang="en-US">
                <a:solidFill>
                  <a:srgbClr val="000000"/>
                </a:solidFill>
              </a:rPr>
              <a:pPr>
                <a:defRPr/>
              </a:pPr>
              <a:t>‹#›</a:t>
            </a:fld>
            <a:endParaRPr lang="en-US">
              <a:solidFill>
                <a:srgbClr val="000000"/>
              </a:solidFill>
            </a:endParaRPr>
          </a:p>
        </p:txBody>
      </p:sp>
      <p:sp>
        <p:nvSpPr>
          <p:cNvPr id="9" name="Rectangle 4">
            <a:extLst>
              <a:ext uri="{FF2B5EF4-FFF2-40B4-BE49-F238E27FC236}">
                <a16:creationId xmlns:a16="http://schemas.microsoft.com/office/drawing/2014/main" id="{E2EFD6D0-629F-49B8-A4AD-9D561B411206}"/>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endParaRPr kumimoji="0" lang="en-US" altLang="ja-JP" dirty="0">
              <a:solidFill>
                <a:srgbClr val="000000"/>
              </a:solidFill>
              <a:latin typeface="Times New Roman" pitchFamily="18" charset="0"/>
            </a:endParaRPr>
          </a:p>
        </p:txBody>
      </p:sp>
      <p:sp>
        <p:nvSpPr>
          <p:cNvPr id="10" name="フッター プレースホルダー 4">
            <a:extLst>
              <a:ext uri="{FF2B5EF4-FFF2-40B4-BE49-F238E27FC236}">
                <a16:creationId xmlns:a16="http://schemas.microsoft.com/office/drawing/2014/main" id="{69791D2B-B802-4BBF-8768-58B658871AF6}"/>
              </a:ext>
            </a:extLst>
          </p:cNvPr>
          <p:cNvSpPr>
            <a:spLocks noGrp="1"/>
          </p:cNvSpPr>
          <p:nvPr>
            <p:ph type="ftr" sz="quarter" idx="3"/>
          </p:nvPr>
        </p:nvSpPr>
        <p:spPr>
          <a:xfrm>
            <a:off x="5724128" y="6403394"/>
            <a:ext cx="3168352"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Tree>
    <p:extLst>
      <p:ext uri="{BB962C8B-B14F-4D97-AF65-F5344CB8AC3E}">
        <p14:creationId xmlns:p14="http://schemas.microsoft.com/office/powerpoint/2010/main" val="3782643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WC_Otsikko_ja_sisältö, ei ranskalaisia viivoja">
    <p:spTree>
      <p:nvGrpSpPr>
        <p:cNvPr id="1" name=""/>
        <p:cNvGrpSpPr/>
        <p:nvPr/>
      </p:nvGrpSpPr>
      <p:grpSpPr>
        <a:xfrm>
          <a:off x="0" y="0"/>
          <a:ext cx="0" cy="0"/>
          <a:chOff x="0" y="0"/>
          <a:chExt cx="0" cy="0"/>
        </a:xfrm>
      </p:grpSpPr>
      <p:sp>
        <p:nvSpPr>
          <p:cNvPr id="2" name="Otsikko 1"/>
          <p:cNvSpPr>
            <a:spLocks noGrp="1"/>
          </p:cNvSpPr>
          <p:nvPr>
            <p:ph type="title"/>
          </p:nvPr>
        </p:nvSpPr>
        <p:spPr>
          <a:xfrm>
            <a:off x="838200" y="620713"/>
            <a:ext cx="7543800" cy="1165205"/>
          </a:xfrm>
          <a:prstGeom prst="rect">
            <a:avLst/>
          </a:prstGeom>
        </p:spPr>
        <p:txBody>
          <a:bodyPr vert="horz" anchor="ctr"/>
          <a:lstStyle>
            <a:lvl1pPr>
              <a:defRPr/>
            </a:lvl1pPr>
          </a:lstStyle>
          <a:p>
            <a:r>
              <a:rPr lang="fi-FI"/>
              <a:t>Click to edit Master title style</a:t>
            </a:r>
            <a:endParaRPr lang="fi-FI" dirty="0"/>
          </a:p>
        </p:txBody>
      </p:sp>
      <p:sp>
        <p:nvSpPr>
          <p:cNvPr id="6" name="Sisällön paikkamerkki 5"/>
          <p:cNvSpPr>
            <a:spLocks noGrp="1"/>
          </p:cNvSpPr>
          <p:nvPr>
            <p:ph sz="quarter" idx="12"/>
          </p:nvPr>
        </p:nvSpPr>
        <p:spPr>
          <a:xfrm>
            <a:off x="838200" y="2000240"/>
            <a:ext cx="7543800" cy="3943360"/>
          </a:xfrm>
          <a:prstGeom prst="rect">
            <a:avLst/>
          </a:prstGeom>
        </p:spPr>
        <p:txBody>
          <a:bodyPr vert="horz"/>
          <a:lstStyle>
            <a:lvl1pPr marL="3175" indent="-3175">
              <a:buNone/>
              <a:defRPr sz="2800" baseline="0"/>
            </a:lvl1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fi-FI" dirty="0"/>
          </a:p>
        </p:txBody>
      </p:sp>
      <p:sp>
        <p:nvSpPr>
          <p:cNvPr id="5" name="Dian numeron paikkamerkki 2"/>
          <p:cNvSpPr>
            <a:spLocks noGrp="1"/>
          </p:cNvSpPr>
          <p:nvPr>
            <p:ph type="sldNum" sz="quarter" idx="13"/>
          </p:nvPr>
        </p:nvSpPr>
        <p:spPr/>
        <p:txBody>
          <a:bodyPr/>
          <a:lstStyle>
            <a:lvl1pPr>
              <a:defRPr/>
            </a:lvl1pPr>
          </a:lstStyle>
          <a:p>
            <a:pPr>
              <a:defRPr/>
            </a:pPr>
            <a:fld id="{71D2E830-3EDC-424A-9B52-3BF5206E939D}" type="slidenum">
              <a:rPr lang="fi-FI">
                <a:solidFill>
                  <a:srgbClr val="F7ECCD"/>
                </a:solidFill>
              </a:rPr>
              <a:pPr>
                <a:defRPr/>
              </a:pPr>
              <a:t>‹#›</a:t>
            </a:fld>
            <a:endParaRPr lang="fi-FI" dirty="0">
              <a:solidFill>
                <a:srgbClr val="F7ECCD"/>
              </a:solidFill>
            </a:endParaRPr>
          </a:p>
        </p:txBody>
      </p:sp>
      <p:sp>
        <p:nvSpPr>
          <p:cNvPr id="10" name="Rectangle 6"/>
          <p:cNvSpPr txBox="1">
            <a:spLocks noChangeArrowheads="1"/>
          </p:cNvSpPr>
          <p:nvPr userDrawn="1"/>
        </p:nvSpPr>
        <p:spPr bwMode="auto">
          <a:xfrm>
            <a:off x="4346575" y="6523038"/>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defRPr/>
            </a:lvl1pPr>
          </a:lstStyle>
          <a:p>
            <a:pPr algn="ctr" eaLnBrk="0" fontAlgn="base" hangingPunct="0">
              <a:spcBef>
                <a:spcPct val="0"/>
              </a:spcBef>
              <a:spcAft>
                <a:spcPct val="0"/>
              </a:spcAft>
              <a:defRPr/>
            </a:pPr>
            <a:r>
              <a:rPr kumimoji="0" lang="en-US" sz="1200">
                <a:solidFill>
                  <a:srgbClr val="000000"/>
                </a:solidFill>
                <a:latin typeface="Times New Roman" pitchFamily="18" charset="0"/>
              </a:rPr>
              <a:t>Slide </a:t>
            </a:r>
            <a:fld id="{1DD008D0-DE3E-462A-80B6-DB0642E9FE13}" type="slidenum">
              <a:rPr kumimoji="0" lang="en-US" sz="1200" smtClean="0">
                <a:solidFill>
                  <a:srgbClr val="000000"/>
                </a:solidFill>
                <a:latin typeface="Times New Roman" pitchFamily="18" charset="0"/>
              </a:rPr>
              <a:pPr algn="ctr" eaLnBrk="0" fontAlgn="base" hangingPunct="0">
                <a:spcBef>
                  <a:spcPct val="0"/>
                </a:spcBef>
                <a:spcAft>
                  <a:spcPct val="0"/>
                </a:spcAft>
                <a:defRPr/>
              </a:pPr>
              <a:t>‹#›</a:t>
            </a:fld>
            <a:endParaRPr kumimoji="0" lang="en-US" sz="1200">
              <a:solidFill>
                <a:srgbClr val="000000"/>
              </a:solidFill>
              <a:latin typeface="Times New Roman" pitchFamily="18" charset="0"/>
            </a:endParaRPr>
          </a:p>
        </p:txBody>
      </p:sp>
      <p:sp>
        <p:nvSpPr>
          <p:cNvPr id="12" name="Rectangle 4">
            <a:extLst>
              <a:ext uri="{FF2B5EF4-FFF2-40B4-BE49-F238E27FC236}">
                <a16:creationId xmlns:a16="http://schemas.microsoft.com/office/drawing/2014/main" id="{93B56D90-56C2-4AD6-B7BD-35BF74619B20}"/>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endParaRPr kumimoji="0" lang="en-US" altLang="ja-JP" dirty="0">
              <a:solidFill>
                <a:srgbClr val="000000"/>
              </a:solidFill>
              <a:latin typeface="Times New Roman" pitchFamily="18" charset="0"/>
            </a:endParaRPr>
          </a:p>
        </p:txBody>
      </p:sp>
      <p:sp>
        <p:nvSpPr>
          <p:cNvPr id="13" name="フッター プレースホルダー 4">
            <a:extLst>
              <a:ext uri="{FF2B5EF4-FFF2-40B4-BE49-F238E27FC236}">
                <a16:creationId xmlns:a16="http://schemas.microsoft.com/office/drawing/2014/main" id="{DF678EBD-A0F2-4B31-A1B2-D54083317BE7}"/>
              </a:ext>
            </a:extLst>
          </p:cNvPr>
          <p:cNvSpPr>
            <a:spLocks noGrp="1"/>
          </p:cNvSpPr>
          <p:nvPr>
            <p:ph type="ftr" sz="quarter" idx="3"/>
          </p:nvPr>
        </p:nvSpPr>
        <p:spPr>
          <a:xfrm>
            <a:off x="5724128" y="6403394"/>
            <a:ext cx="3168352"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Tree>
    <p:extLst>
      <p:ext uri="{BB962C8B-B14F-4D97-AF65-F5344CB8AC3E}">
        <p14:creationId xmlns:p14="http://schemas.microsoft.com/office/powerpoint/2010/main" val="504504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baseline="0">
                <a:latin typeface="+mj-lt"/>
              </a:defRPr>
            </a:lvl1pPr>
          </a:lstStyle>
          <a:p>
            <a:pPr fontAlgn="base">
              <a:spcBef>
                <a:spcPct val="0"/>
              </a:spcBef>
              <a:spcAft>
                <a:spcPct val="0"/>
              </a:spcAft>
            </a:pPr>
            <a:endParaRPr kumimoji="0" lang="en-US" altLang="ja-JP" dirty="0">
              <a:solidFill>
                <a:srgbClr val="000000"/>
              </a:solidFill>
              <a:latin typeface="Times New Roman" pitchFamily="18" charset="0"/>
            </a:endParaRPr>
          </a:p>
        </p:txBody>
      </p:sp>
      <p:sp>
        <p:nvSpPr>
          <p:cNvPr id="3" name="フッター プレースホルダ 2"/>
          <p:cNvSpPr>
            <a:spLocks noGrp="1"/>
          </p:cNvSpPr>
          <p:nvPr>
            <p:ph type="ftr" sz="quarter" idx="11"/>
          </p:nvPr>
        </p:nvSpPr>
        <p:spPr/>
        <p:txBody>
          <a:bodyPr/>
          <a:lstStyle>
            <a:lvl1pPr>
              <a:defRPr sz="1100"/>
            </a:lvl1pPr>
          </a:lstStyle>
          <a:p>
            <a:r>
              <a:rPr lang="en-US" altLang="ja-JP" dirty="0">
                <a:solidFill>
                  <a:srgbClr val="000000"/>
                </a:solidFill>
              </a:rPr>
              <a:t>Kento Takabayashi(Toyo Univ.)</a:t>
            </a:r>
          </a:p>
          <a:p>
            <a:r>
              <a:rPr lang="en-US" altLang="ja-JP" sz="1050" dirty="0">
                <a:solidFill>
                  <a:srgbClr val="000000"/>
                </a:solidFill>
              </a:rPr>
              <a:t>Ryuji Kohno(YNU/YRP-IAI) </a:t>
            </a:r>
          </a:p>
        </p:txBody>
      </p:sp>
      <p:sp>
        <p:nvSpPr>
          <p:cNvPr id="4" name="スライド番号プレースホルダ 3"/>
          <p:cNvSpPr>
            <a:spLocks noGrp="1"/>
          </p:cNvSpPr>
          <p:nvPr>
            <p:ph type="sldNum" sz="quarter" idx="12"/>
          </p:nvPr>
        </p:nvSpPr>
        <p:spPr/>
        <p:txBody>
          <a:bodyPr/>
          <a:lstStyle>
            <a:lvl1pPr>
              <a:defRPr/>
            </a:lvl1pPr>
          </a:lstStyle>
          <a:p>
            <a:fld id="{769171EF-81C0-43B1-9967-509DCBA38FA2}" type="slidenum">
              <a:rPr kumimoji="1" lang="ja-JP" altLang="en-US" smtClean="0"/>
              <a:pPr/>
              <a:t>‹#›</a:t>
            </a:fld>
            <a:endParaRPr kumimoji="1" lang="ja-JP" altLang="en-US"/>
          </a:p>
        </p:txBody>
      </p:sp>
    </p:spTree>
    <p:extLst>
      <p:ext uri="{BB962C8B-B14F-4D97-AF65-F5344CB8AC3E}">
        <p14:creationId xmlns:p14="http://schemas.microsoft.com/office/powerpoint/2010/main" val="2644440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userDrawn="1">
  <p:cSld name="1_Blank">
    <p:spTree>
      <p:nvGrpSpPr>
        <p:cNvPr id="1" name="Shape 22"/>
        <p:cNvGrpSpPr/>
        <p:nvPr/>
      </p:nvGrpSpPr>
      <p:grpSpPr>
        <a:xfrm>
          <a:off x="0" y="0"/>
          <a:ext cx="0" cy="0"/>
          <a:chOff x="0" y="0"/>
          <a:chExt cx="0" cy="0"/>
        </a:xfrm>
      </p:grpSpPr>
      <p:sp>
        <p:nvSpPr>
          <p:cNvPr id="23" name="Google Shape;23;p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May 2025</a:t>
            </a:r>
            <a:endParaRPr dirty="0"/>
          </a:p>
        </p:txBody>
      </p:sp>
      <p:sp>
        <p:nvSpPr>
          <p:cNvPr id="24" name="Google Shape;24;p2"/>
          <p:cNvSpPr txBox="1">
            <a:spLocks noGrp="1"/>
          </p:cNvSpPr>
          <p:nvPr>
            <p:ph type="ftr" idx="11"/>
          </p:nvPr>
        </p:nvSpPr>
        <p:spPr>
          <a:xfrm>
            <a:off x="4878387" y="6403221"/>
            <a:ext cx="4157547" cy="282834"/>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(Nitech/YRP-IAI/U.Oulu/YNU)</a:t>
            </a:r>
            <a:endParaRPr dirty="0"/>
          </a:p>
        </p:txBody>
      </p:sp>
      <p:sp>
        <p:nvSpPr>
          <p:cNvPr id="25" name="Google Shape;25;p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5" name="Google Shape;45;p6">
            <a:extLst>
              <a:ext uri="{FF2B5EF4-FFF2-40B4-BE49-F238E27FC236}">
                <a16:creationId xmlns:a16="http://schemas.microsoft.com/office/drawing/2014/main" id="{CD34F962-FBD7-403A-849E-8022E1552C17}"/>
              </a:ext>
            </a:extLst>
          </p:cNvPr>
          <p:cNvSpPr txBox="1">
            <a:spLocks noGrp="1"/>
          </p:cNvSpPr>
          <p:nvPr>
            <p:ph type="title"/>
          </p:nvPr>
        </p:nvSpPr>
        <p:spPr>
          <a:xfrm>
            <a:off x="685800" y="685799"/>
            <a:ext cx="7772400" cy="511233"/>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Tree>
    <p:extLst>
      <p:ext uri="{BB962C8B-B14F-4D97-AF65-F5344CB8AC3E}">
        <p14:creationId xmlns:p14="http://schemas.microsoft.com/office/powerpoint/2010/main" val="1103213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a:spcBef>
                <a:spcPct val="0"/>
              </a:spcBef>
              <a:spcAft>
                <a:spcPct val="0"/>
              </a:spcAft>
            </a:pPr>
            <a:r>
              <a:rPr kumimoji="0" lang="en-US" altLang="ja-JP" dirty="0">
                <a:solidFill>
                  <a:srgbClr val="000000"/>
                </a:solidFill>
                <a:latin typeface="Times New Roman" pitchFamily="18" charset="0"/>
              </a:rPr>
              <a:t>September 2025</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vl1pPr>
          </a:lstStyle>
          <a:p>
            <a:pPr fontAlgn="base">
              <a:spcBef>
                <a:spcPct val="0"/>
              </a:spcBef>
              <a:spcAft>
                <a:spcPct val="0"/>
              </a:spcAft>
              <a:defRPr/>
            </a:pPr>
            <a:r>
              <a:rPr kumimoji="0" lang="en-US" sz="1200">
                <a:solidFill>
                  <a:srgbClr val="000000"/>
                </a:solidFill>
                <a:latin typeface="Times New Roman" pitchFamily="18" charset="0"/>
              </a:rPr>
              <a:t>Slide </a:t>
            </a:r>
            <a:fld id="{4EBBADF4-F1EE-4625-B56B-3F43C0FFBEC0}" type="slidenum">
              <a:rPr kumimoji="0" lang="en-US" sz="1200">
                <a:solidFill>
                  <a:srgbClr val="000000"/>
                </a:solidFill>
                <a:latin typeface="Times New Roman" pitchFamily="18" charset="0"/>
              </a:rPr>
              <a:pPr fontAlgn="base">
                <a:spcBef>
                  <a:spcPct val="0"/>
                </a:spcBef>
                <a:spcAft>
                  <a:spcPct val="0"/>
                </a:spcAft>
                <a:defRPr/>
              </a:pPr>
              <a:t>‹#›</a:t>
            </a:fld>
            <a:endParaRPr kumimoji="0" lang="en-US" sz="1200">
              <a:solidFill>
                <a:srgbClr val="000000"/>
              </a:solidFill>
              <a:latin typeface="Times New Roman" pitchFamily="18" charset="0"/>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defRPr/>
            </a:pPr>
            <a:r>
              <a:rPr kumimoji="0" lang="en-US" sz="1200">
                <a:solidFill>
                  <a:srgbClr val="000000"/>
                </a:solidFill>
                <a:latin typeface="Times New Roman" pitchFamily="18"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dirty="0">
              <a:solidFill>
                <a:srgbClr val="000000"/>
              </a:solidFill>
              <a:latin typeface="Times New Roman" pitchFamily="18" charset="0"/>
            </a:endParaRPr>
          </a:p>
        </p:txBody>
      </p:sp>
      <p:sp>
        <p:nvSpPr>
          <p:cNvPr id="11" name="TextBox 10"/>
          <p:cNvSpPr txBox="1"/>
          <p:nvPr/>
        </p:nvSpPr>
        <p:spPr>
          <a:xfrm>
            <a:off x="5791200" y="228600"/>
            <a:ext cx="2977097" cy="307777"/>
          </a:xfrm>
          <a:prstGeom prst="rect">
            <a:avLst/>
          </a:prstGeom>
          <a:solidFill>
            <a:schemeClr val="bg1"/>
          </a:solidFill>
        </p:spPr>
        <p:txBody>
          <a:bodyPr wrap="none">
            <a:spAutoFit/>
          </a:bodyPr>
          <a:lstStyle/>
          <a:p>
            <a:pPr fontAlgn="base">
              <a:spcBef>
                <a:spcPct val="0"/>
              </a:spcBef>
              <a:spcAft>
                <a:spcPct val="0"/>
              </a:spcAft>
            </a:pPr>
            <a:r>
              <a:rPr kumimoji="0" lang="en-US" sz="1400" b="1" dirty="0">
                <a:solidFill>
                  <a:srgbClr val="000000"/>
                </a:solidFill>
                <a:latin typeface="Times New Roman" pitchFamily="18" charset="0"/>
              </a:rPr>
              <a:t>Doc.: IEEE 802.15-22-0562-17-06ma</a:t>
            </a:r>
          </a:p>
        </p:txBody>
      </p:sp>
      <p:sp>
        <p:nvSpPr>
          <p:cNvPr id="12" name="フッター プレースホルダー 4">
            <a:extLst>
              <a:ext uri="{FF2B5EF4-FFF2-40B4-BE49-F238E27FC236}">
                <a16:creationId xmlns:a16="http://schemas.microsoft.com/office/drawing/2014/main" id="{8CA3CC44-0506-41FF-864D-018BBDEFE166}"/>
              </a:ext>
            </a:extLst>
          </p:cNvPr>
          <p:cNvSpPr>
            <a:spLocks noGrp="1"/>
          </p:cNvSpPr>
          <p:nvPr>
            <p:ph type="ftr" sz="quarter" idx="3"/>
          </p:nvPr>
        </p:nvSpPr>
        <p:spPr>
          <a:xfrm>
            <a:off x="5846452" y="6453336"/>
            <a:ext cx="3046027" cy="553998"/>
          </a:xfrm>
          <a:prstGeom prst="rect">
            <a:avLst/>
          </a:prstGeom>
        </p:spPr>
        <p:txBody>
          <a:bodyPr/>
          <a:lstStyle>
            <a:lvl1pPr>
              <a:defRPr>
                <a:latin typeface="+mj-lt"/>
              </a:defRPr>
            </a:lvl1pPr>
          </a:lstStyle>
          <a:p>
            <a:r>
              <a:rPr lang="en-US" sz="1200" dirty="0">
                <a:solidFill>
                  <a:srgbClr val="000000"/>
                </a:solidFill>
              </a:rPr>
              <a:t>Kento Takabayashi(Toyo Univ.)</a:t>
            </a:r>
          </a:p>
          <a:p>
            <a:r>
              <a:rPr lang="en-US" sz="1200" dirty="0">
                <a:solidFill>
                  <a:srgbClr val="000000"/>
                </a:solidFill>
              </a:rPr>
              <a:t>Ryuji Kohno(YNU/YRP-IAI) </a:t>
            </a:r>
            <a:endParaRPr lang="en-US" sz="1200" dirty="0">
              <a:solidFill>
                <a:srgbClr val="000000"/>
              </a:solidFill>
              <a:latin typeface="+mj-lt"/>
            </a:endParaRPr>
          </a:p>
        </p:txBody>
      </p:sp>
    </p:spTree>
    <p:extLst>
      <p:ext uri="{BB962C8B-B14F-4D97-AF65-F5344CB8AC3E}">
        <p14:creationId xmlns:p14="http://schemas.microsoft.com/office/powerpoint/2010/main" val="34152483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085850" indent="-228600" algn="l" rtl="0" eaLnBrk="0" fontAlgn="base" hangingPunct="0">
        <a:spcBef>
          <a:spcPct val="20000"/>
        </a:spcBef>
        <a:spcAft>
          <a:spcPct val="0"/>
        </a:spcAft>
        <a:buChar char="•"/>
        <a:defRPr sz="2400">
          <a:solidFill>
            <a:schemeClr val="tx1"/>
          </a:solidFill>
          <a:latin typeface="Times New Roman" pitchFamily="18" charset="0"/>
        </a:defRPr>
      </a:lvl3pPr>
      <a:lvl4pPr marL="1428750" indent="-228600" algn="l" rtl="0" eaLnBrk="0" fontAlgn="base" hangingPunct="0">
        <a:spcBef>
          <a:spcPct val="20000"/>
        </a:spcBef>
        <a:spcAft>
          <a:spcPct val="0"/>
        </a:spcAft>
        <a:buChar char="–"/>
        <a:defRPr sz="2000">
          <a:solidFill>
            <a:schemeClr val="tx1"/>
          </a:solidFill>
          <a:latin typeface="Times New Roman" pitchFamily="18" charset="0"/>
        </a:defRPr>
      </a:lvl4pPr>
      <a:lvl5pPr marL="1771650" indent="-228600" algn="l" rtl="0" eaLnBrk="0" fontAlgn="base" hangingPunct="0">
        <a:spcBef>
          <a:spcPct val="20000"/>
        </a:spcBef>
        <a:spcAft>
          <a:spcPct val="0"/>
        </a:spcAft>
        <a:buChar char="•"/>
        <a:defRPr sz="2000">
          <a:solidFill>
            <a:schemeClr val="tx1"/>
          </a:solidFill>
          <a:latin typeface="Times New Roman" pitchFamily="18" charset="0"/>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12"/>
          </p:nvPr>
        </p:nvSpPr>
        <p:spPr>
          <a:ln/>
        </p:spPr>
        <p:txBody>
          <a:bodyPr/>
          <a:lstStyle/>
          <a:p>
            <a:pPr>
              <a:defRPr/>
            </a:pPr>
            <a:r>
              <a:rPr lang="en-US" dirty="0">
                <a:solidFill>
                  <a:srgbClr val="000000"/>
                </a:solidFill>
              </a:rPr>
              <a:t>Slide </a:t>
            </a:r>
            <a:fld id="{168A0E28-C750-41B9-A69D-2C32EC8D3106}" type="slidenum">
              <a:rPr lang="en-US">
                <a:solidFill>
                  <a:srgbClr val="000000"/>
                </a:solidFill>
              </a:rPr>
              <a:pPr>
                <a:defRPr/>
              </a:pPr>
              <a:t>1</a:t>
            </a:fld>
            <a:endParaRPr lang="en-US" dirty="0">
              <a:solidFill>
                <a:srgbClr val="000000"/>
              </a:solidFill>
            </a:endParaRPr>
          </a:p>
        </p:txBody>
      </p:sp>
      <p:sp>
        <p:nvSpPr>
          <p:cNvPr id="27651" name="Rectangle 3"/>
          <p:cNvSpPr>
            <a:spLocks noChangeArrowheads="1"/>
          </p:cNvSpPr>
          <p:nvPr/>
        </p:nvSpPr>
        <p:spPr bwMode="auto">
          <a:xfrm>
            <a:off x="152400" y="550714"/>
            <a:ext cx="8915400" cy="6017032"/>
          </a:xfrm>
          <a:prstGeom prst="rect">
            <a:avLst/>
          </a:prstGeom>
          <a:noFill/>
          <a:ln w="12700">
            <a:noFill/>
            <a:miter lim="800000"/>
            <a:headEnd type="none" w="sm" len="sm"/>
            <a:tailEnd type="none" w="sm" len="sm"/>
          </a:ln>
          <a:effectLst/>
        </p:spPr>
        <p:txBody>
          <a:bodyPr wrap="square">
            <a:spAutoFit/>
          </a:bodyPr>
          <a:lstStyle/>
          <a:p>
            <a:pPr marL="739775" indent="-739775" algn="ctr" eaLnBrk="0" fontAlgn="base" hangingPunct="0">
              <a:spcBef>
                <a:spcPct val="0"/>
              </a:spcBef>
              <a:spcAft>
                <a:spcPct val="0"/>
              </a:spcAft>
            </a:pPr>
            <a:r>
              <a:rPr kumimoji="0" lang="en-US" b="1" u="sng" dirty="0">
                <a:solidFill>
                  <a:srgbClr val="000000"/>
                </a:solidFill>
                <a:effectLst>
                  <a:outerShdw blurRad="38100" dist="38100" dir="2700000" algn="tl">
                    <a:srgbClr val="C0C0C0"/>
                  </a:outerShdw>
                </a:effectLst>
                <a:latin typeface="Times New Roman" pitchFamily="18" charset="0"/>
              </a:rPr>
              <a:t>Project: IEEE P802.15 Working Group for Wireless Personal Area Networks (WPANs)</a:t>
            </a:r>
            <a:endParaRPr kumimoji="0" lang="en-US" sz="1600" b="1" dirty="0">
              <a:solidFill>
                <a:srgbClr val="000000"/>
              </a:solidFill>
              <a:latin typeface="Times New Roman" pitchFamily="18" charset="0"/>
            </a:endParaRPr>
          </a:p>
          <a:p>
            <a:pPr marL="739775" indent="-739775" eaLnBrk="0" fontAlgn="base" hangingPunct="0">
              <a:spcBef>
                <a:spcPct val="0"/>
              </a:spcBef>
              <a:spcAft>
                <a:spcPct val="0"/>
              </a:spcAft>
            </a:pPr>
            <a:r>
              <a:rPr kumimoji="0" lang="en-US" sz="1600" b="1" dirty="0">
                <a:solidFill>
                  <a:srgbClr val="000000"/>
                </a:solidFill>
                <a:latin typeface="Times New Roman" pitchFamily="18" charset="0"/>
              </a:rPr>
              <a:t>Submission Title:</a:t>
            </a:r>
            <a:r>
              <a:rPr kumimoji="0" lang="en-US" sz="1600" dirty="0">
                <a:solidFill>
                  <a:srgbClr val="000000"/>
                </a:solidFill>
                <a:latin typeface="Times New Roman" pitchFamily="18" charset="0"/>
              </a:rPr>
              <a:t> [Evaluation of IEEE 802.15.6ma Ultra-wideband Physical Layer Utilizing Super Orthogonal Convolutional Code]</a:t>
            </a:r>
          </a:p>
          <a:p>
            <a:pPr marL="739775" indent="-739775" eaLnBrk="0" fontAlgn="base" hangingPunct="0">
              <a:spcBef>
                <a:spcPct val="0"/>
              </a:spcBef>
              <a:spcAft>
                <a:spcPct val="0"/>
              </a:spcAft>
            </a:pPr>
            <a:r>
              <a:rPr kumimoji="0" lang="en-US" sz="1600" b="1" dirty="0">
                <a:solidFill>
                  <a:srgbClr val="000000"/>
                </a:solidFill>
                <a:latin typeface="Times New Roman" pitchFamily="18" charset="0"/>
              </a:rPr>
              <a:t>Date Submitted: </a:t>
            </a:r>
            <a:r>
              <a:rPr kumimoji="0" lang="en-US" sz="1600" dirty="0">
                <a:solidFill>
                  <a:srgbClr val="000000"/>
                </a:solidFill>
                <a:latin typeface="Times New Roman" pitchFamily="18" charset="0"/>
              </a:rPr>
              <a:t>[16 September 2025]	</a:t>
            </a:r>
          </a:p>
          <a:p>
            <a:pPr eaLnBrk="0" fontAlgn="base" hangingPunct="0">
              <a:spcBef>
                <a:spcPct val="0"/>
              </a:spcBef>
              <a:spcAft>
                <a:spcPct val="0"/>
              </a:spcAft>
            </a:pPr>
            <a:r>
              <a:rPr kumimoji="0" lang="en-US" sz="1600" b="1" dirty="0">
                <a:solidFill>
                  <a:srgbClr val="000000"/>
                </a:solidFill>
                <a:latin typeface="Times New Roman" pitchFamily="18" charset="0"/>
              </a:rPr>
              <a:t>Source:</a:t>
            </a:r>
            <a:r>
              <a:rPr kumimoji="0" lang="en-US" sz="1600" dirty="0">
                <a:solidFill>
                  <a:srgbClr val="000000"/>
                </a:solidFill>
                <a:latin typeface="Times New Roman" pitchFamily="18" charset="0"/>
              </a:rPr>
              <a:t> </a:t>
            </a:r>
            <a:r>
              <a:rPr kumimoji="0" lang="en-US" altLang="ko-KR" sz="1600" dirty="0">
                <a:solidFill>
                  <a:srgbClr val="000000"/>
                </a:solidFill>
                <a:latin typeface="Times New Roman" pitchFamily="18" charset="0"/>
              </a:rPr>
              <a:t>[Kento Takabayashi</a:t>
            </a:r>
            <a:r>
              <a:rPr kumimoji="0" lang="en-US" altLang="ko-KR" sz="1600" baseline="30000" dirty="0">
                <a:solidFill>
                  <a:srgbClr val="000000"/>
                </a:solidFill>
                <a:latin typeface="Times New Roman" pitchFamily="18" charset="0"/>
              </a:rPr>
              <a:t>1</a:t>
            </a:r>
            <a:r>
              <a:rPr kumimoji="0" lang="en-US" altLang="ko-KR" sz="1600" dirty="0">
                <a:solidFill>
                  <a:srgbClr val="000000"/>
                </a:solidFill>
                <a:latin typeface="Times New Roman" pitchFamily="18" charset="0"/>
              </a:rPr>
              <a:t>, Ryuji Kohno</a:t>
            </a:r>
            <a:r>
              <a:rPr kumimoji="0" lang="en-US" altLang="ko-KR" sz="1600" baseline="30000" dirty="0">
                <a:solidFill>
                  <a:srgbClr val="000000"/>
                </a:solidFill>
                <a:latin typeface="Times New Roman" pitchFamily="18" charset="0"/>
              </a:rPr>
              <a:t>2,3</a:t>
            </a:r>
            <a:r>
              <a:rPr kumimoji="0" lang="en-US" altLang="ko-KR" sz="1600" dirty="0">
                <a:solidFill>
                  <a:srgbClr val="000000"/>
                </a:solidFill>
                <a:latin typeface="Times New Roman" pitchFamily="18" charset="0"/>
              </a:rPr>
              <a:t> ] [1;Toyo University, 2;Yokohama National University, 3;YRP International Alliance Institute(YRP-IAI)] </a:t>
            </a:r>
            <a:endParaRPr kumimoji="0" lang="en-US" sz="1600" dirty="0">
              <a:solidFill>
                <a:srgbClr val="000000"/>
              </a:solidFill>
              <a:latin typeface="Times New Roman" pitchFamily="18" charset="0"/>
            </a:endParaRPr>
          </a:p>
          <a:p>
            <a:pPr marL="739775" indent="-739775" eaLnBrk="0" fontAlgn="base" hangingPunct="0">
              <a:spcBef>
                <a:spcPct val="0"/>
              </a:spcBef>
              <a:spcAft>
                <a:spcPct val="0"/>
              </a:spcAft>
            </a:pPr>
            <a:r>
              <a:rPr kumimoji="0" lang="en-US" sz="1600" b="1" dirty="0">
                <a:solidFill>
                  <a:srgbClr val="000000"/>
                </a:solidFill>
                <a:latin typeface="Times New Roman" pitchFamily="18" charset="0"/>
              </a:rPr>
              <a:t>Address </a:t>
            </a:r>
            <a:r>
              <a:rPr kumimoji="0" lang="en-US" sz="1600" dirty="0">
                <a:solidFill>
                  <a:srgbClr val="000000"/>
                </a:solidFill>
                <a:latin typeface="Times New Roman" pitchFamily="18" charset="0"/>
              </a:rPr>
              <a:t>[1: </a:t>
            </a:r>
            <a:r>
              <a:rPr kumimoji="0" lang="en-US" altLang="ja-JP"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2</a:t>
            </a:r>
            <a:r>
              <a:rPr kumimoji="0" lang="it-IT" altLang="zh-TW" sz="1600" dirty="0">
                <a:solidFill>
                  <a:srgbClr val="000000"/>
                </a:solidFill>
                <a:latin typeface="Times New Roman" pitchFamily="18" charset="0"/>
              </a:rPr>
              <a:t>100 Kujirai, Kawagoe, Saitama, Japan 351-8585, Japan 719-1197,</a:t>
            </a:r>
            <a:endParaRPr kumimoji="0" lang="en-US" sz="1600" dirty="0">
              <a:solidFill>
                <a:srgbClr val="000000"/>
              </a:solidFill>
              <a:latin typeface="Times New Roman" pitchFamily="18" charset="0"/>
            </a:endParaRPr>
          </a:p>
          <a:p>
            <a:pPr marL="739775" indent="-739775" eaLnBrk="0" fontAlgn="base" hangingPunct="0">
              <a:spcBef>
                <a:spcPct val="0"/>
              </a:spcBef>
              <a:spcAft>
                <a:spcPct val="0"/>
              </a:spcAft>
            </a:pPr>
            <a:r>
              <a:rPr kumimoji="0" lang="en-US" sz="1600" dirty="0">
                <a:solidFill>
                  <a:srgbClr val="000000"/>
                </a:solidFill>
                <a:latin typeface="Times New Roman" pitchFamily="18" charset="0"/>
              </a:rPr>
              <a:t>      2; 79-5 </a:t>
            </a:r>
            <a:r>
              <a:rPr kumimoji="0" lang="en-US" sz="1600" dirty="0" err="1">
                <a:solidFill>
                  <a:srgbClr val="000000"/>
                </a:solidFill>
                <a:latin typeface="Times New Roman" pitchFamily="18" charset="0"/>
              </a:rPr>
              <a:t>Tokiwadai</a:t>
            </a:r>
            <a:r>
              <a:rPr kumimoji="0" lang="en-US" sz="1600" dirty="0">
                <a:solidFill>
                  <a:srgbClr val="000000"/>
                </a:solidFill>
                <a:latin typeface="Times New Roman" pitchFamily="18" charset="0"/>
              </a:rPr>
              <a:t>, Hodogaya-</a:t>
            </a:r>
            <a:r>
              <a:rPr kumimoji="0" lang="en-US" sz="1600" dirty="0" err="1">
                <a:solidFill>
                  <a:srgbClr val="000000"/>
                </a:solidFill>
                <a:latin typeface="Times New Roman" pitchFamily="18" charset="0"/>
              </a:rPr>
              <a:t>ku</a:t>
            </a:r>
            <a:r>
              <a:rPr kumimoji="0" lang="en-US" sz="1600" dirty="0">
                <a:solidFill>
                  <a:srgbClr val="000000"/>
                </a:solidFill>
                <a:latin typeface="Times New Roman" pitchFamily="18" charset="0"/>
              </a:rPr>
              <a:t>, Yokohama, Japan 240-8501, </a:t>
            </a:r>
          </a:p>
          <a:p>
            <a:pPr marL="739775" indent="-739775" eaLnBrk="0" fontAlgn="base" hangingPunct="0">
              <a:spcBef>
                <a:spcPct val="0"/>
              </a:spcBef>
              <a:spcAft>
                <a:spcPct val="0"/>
              </a:spcAft>
            </a:pPr>
            <a:r>
              <a:rPr kumimoji="0" lang="en-US" sz="1600" dirty="0">
                <a:solidFill>
                  <a:srgbClr val="000000"/>
                </a:solidFill>
                <a:latin typeface="Times New Roman" pitchFamily="18" charset="0"/>
              </a:rPr>
              <a:t>      3; </a:t>
            </a:r>
            <a:r>
              <a:rPr kumimoji="0" lang="pl-PL" sz="1600" dirty="0">
                <a:solidFill>
                  <a:srgbClr val="000000"/>
                </a:solidFill>
                <a:latin typeface="Times New Roman" pitchFamily="18" charset="0"/>
              </a:rPr>
              <a:t>YRP1 Blg., 3-4 HikarinoOka, Yokosuka-City, Kanagawa, 239-0847 Japan</a:t>
            </a:r>
            <a:r>
              <a:rPr kumimoji="0" lang="en-US" sz="1600" dirty="0">
                <a:solidFill>
                  <a:srgbClr val="000000"/>
                </a:solidFill>
                <a:latin typeface="Times New Roman" pitchFamily="18" charset="0"/>
              </a:rPr>
              <a:t>]</a:t>
            </a:r>
          </a:p>
          <a:p>
            <a:pPr marL="739775" indent="-739775" eaLnBrk="0" fontAlgn="base" hangingPunct="0">
              <a:spcBef>
                <a:spcPct val="0"/>
              </a:spcBef>
              <a:spcAft>
                <a:spcPct val="0"/>
              </a:spcAft>
            </a:pPr>
            <a:r>
              <a:rPr kumimoji="0" lang="en-US" sz="1600" dirty="0">
                <a:solidFill>
                  <a:srgbClr val="000000"/>
                </a:solidFill>
                <a:latin typeface="Times New Roman" pitchFamily="18" charset="0"/>
              </a:rPr>
              <a:t>Voice:[1; +81-866-94-2104, 2: +81-90-5408-0611], </a:t>
            </a:r>
          </a:p>
          <a:p>
            <a:pPr marL="739775" indent="-739775" eaLnBrk="0" fontAlgn="base" hangingPunct="0">
              <a:spcBef>
                <a:spcPct val="0"/>
              </a:spcBef>
              <a:spcAft>
                <a:spcPct val="0"/>
              </a:spcAft>
            </a:pPr>
            <a:r>
              <a:rPr kumimoji="0" lang="en-US" sz="1600" dirty="0">
                <a:solidFill>
                  <a:srgbClr val="000000"/>
                </a:solidFill>
                <a:latin typeface="Times New Roman" pitchFamily="18" charset="0"/>
              </a:rPr>
              <a:t>Email:[1: takabayashi.kento.xp@gmail.com, 2:kohno@ynu.ac.jp] </a:t>
            </a:r>
          </a:p>
          <a:p>
            <a:pPr marL="739775" indent="-739775" eaLnBrk="0" fontAlgn="base" hangingPunct="0">
              <a:spcBef>
                <a:spcPct val="0"/>
              </a:spcBef>
              <a:spcAft>
                <a:spcPct val="0"/>
              </a:spcAft>
            </a:pPr>
            <a:r>
              <a:rPr kumimoji="0" lang="en-US" sz="1600" b="1" dirty="0">
                <a:solidFill>
                  <a:srgbClr val="000000"/>
                </a:solidFill>
                <a:latin typeface="Times New Roman" pitchFamily="18" charset="0"/>
              </a:rPr>
              <a:t>Re:</a:t>
            </a:r>
            <a:r>
              <a:rPr kumimoji="0" lang="en-US" sz="1600" dirty="0">
                <a:solidFill>
                  <a:srgbClr val="000000"/>
                </a:solidFill>
                <a:latin typeface="Times New Roman" pitchFamily="18" charset="0"/>
              </a:rPr>
              <a:t> []</a:t>
            </a:r>
          </a:p>
          <a:p>
            <a:pPr eaLnBrk="0" fontAlgn="base" hangingPunct="0">
              <a:spcBef>
                <a:spcPts val="600"/>
              </a:spcBef>
              <a:spcAft>
                <a:spcPts val="600"/>
              </a:spcAft>
            </a:pPr>
            <a:r>
              <a:rPr kumimoji="0" lang="en-US" sz="1600" b="1" dirty="0">
                <a:solidFill>
                  <a:srgbClr val="000000"/>
                </a:solidFill>
                <a:latin typeface="Times New Roman" pitchFamily="18" charset="0"/>
              </a:rPr>
              <a:t>Abstract:</a:t>
            </a:r>
            <a:r>
              <a:rPr kumimoji="0" lang="en-US" sz="1600" dirty="0">
                <a:solidFill>
                  <a:srgbClr val="000000"/>
                </a:solidFill>
                <a:latin typeface="Times New Roman" pitchFamily="18" charset="0"/>
              </a:rPr>
              <a:t>	[</a:t>
            </a:r>
            <a:r>
              <a:rPr lang="en-US" altLang="ja-JP" sz="1600" dirty="0">
                <a:solidFill>
                  <a:srgbClr val="000000"/>
                </a:solidFill>
                <a:effectLst/>
                <a:latin typeface="Times New Roman" panose="02020603050405020304" pitchFamily="18" charset="0"/>
                <a:ea typeface="Times New Roman" panose="02020603050405020304" pitchFamily="18" charset="0"/>
              </a:rPr>
              <a:t>The performance of an IEEE 802.15.6ma ultra-wideband physical layer utilizing </a:t>
            </a:r>
            <a:r>
              <a:rPr lang="en-US" altLang="ja-JP" sz="1600" dirty="0">
                <a:solidFill>
                  <a:srgbClr val="000000"/>
                </a:solidFill>
                <a:latin typeface="Times New Roman" panose="02020603050405020304" pitchFamily="18" charset="0"/>
                <a:ea typeface="Times New Roman" panose="02020603050405020304" pitchFamily="18" charset="0"/>
              </a:rPr>
              <a:t>s</a:t>
            </a:r>
            <a:r>
              <a:rPr lang="en-US" altLang="ja-JP" sz="1600" dirty="0">
                <a:solidFill>
                  <a:srgbClr val="000000"/>
                </a:solidFill>
                <a:effectLst/>
                <a:latin typeface="Times New Roman" panose="02020603050405020304" pitchFamily="18" charset="0"/>
                <a:ea typeface="Times New Roman" panose="02020603050405020304" pitchFamily="18" charset="0"/>
              </a:rPr>
              <a:t>uper </a:t>
            </a:r>
            <a:r>
              <a:rPr lang="en-US" altLang="ja-JP" sz="1600" dirty="0">
                <a:solidFill>
                  <a:srgbClr val="000000"/>
                </a:solidFill>
                <a:latin typeface="Times New Roman" panose="02020603050405020304" pitchFamily="18" charset="0"/>
                <a:ea typeface="Times New Roman" panose="02020603050405020304" pitchFamily="18" charset="0"/>
              </a:rPr>
              <a:t>o</a:t>
            </a:r>
            <a:r>
              <a:rPr lang="en-US" altLang="ja-JP" sz="1600" dirty="0">
                <a:solidFill>
                  <a:srgbClr val="000000"/>
                </a:solidFill>
                <a:effectLst/>
                <a:latin typeface="Times New Roman" panose="02020603050405020304" pitchFamily="18" charset="0"/>
                <a:ea typeface="Times New Roman" panose="02020603050405020304" pitchFamily="18" charset="0"/>
              </a:rPr>
              <a:t>rthogonal convolutional codes is evaluated. </a:t>
            </a:r>
            <a:r>
              <a:rPr kumimoji="0" lang="en-US" sz="1600" dirty="0">
                <a:solidFill>
                  <a:srgbClr val="000000"/>
                </a:solidFill>
                <a:latin typeface="Times New Roman" pitchFamily="18" charset="0"/>
              </a:rPr>
              <a:t>These slides may offer opportunity to discuss on  revision for a dependable physical layer technology of a new standard IEEE802.15.6ma.]                                                                                                              </a:t>
            </a:r>
            <a:r>
              <a:rPr kumimoji="0" lang="en-US" sz="1600" b="1" dirty="0">
                <a:solidFill>
                  <a:srgbClr val="000000"/>
                </a:solidFill>
                <a:latin typeface="Times New Roman" pitchFamily="18" charset="0"/>
              </a:rPr>
              <a:t>Purpose:</a:t>
            </a:r>
            <a:r>
              <a:rPr kumimoji="0" lang="en-US" sz="1600" dirty="0">
                <a:solidFill>
                  <a:srgbClr val="000000"/>
                </a:solidFill>
                <a:latin typeface="Times New Roman" pitchFamily="18" charset="0"/>
              </a:rPr>
              <a:t>	[The discussion will lead definition and requirement of  current ongoing research and development on dependable wireless networks.]</a:t>
            </a:r>
          </a:p>
          <a:p>
            <a:pPr eaLnBrk="0" fontAlgn="base" hangingPunct="0">
              <a:spcBef>
                <a:spcPts val="600"/>
              </a:spcBef>
              <a:spcAft>
                <a:spcPts val="600"/>
              </a:spcAft>
            </a:pPr>
            <a:r>
              <a:rPr kumimoji="0" lang="en-US" sz="1600" b="1" dirty="0">
                <a:solidFill>
                  <a:srgbClr val="000000"/>
                </a:solidFill>
                <a:latin typeface="Times New Roman" pitchFamily="18" charset="0"/>
              </a:rPr>
              <a:t>Notice:</a:t>
            </a:r>
            <a:r>
              <a:rPr kumimoji="0" lang="en-US" sz="1600" dirty="0">
                <a:solidFill>
                  <a:srgbClr val="000000"/>
                </a:solidFill>
                <a:latin typeface="Times New Roman"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                                                                 </a:t>
            </a:r>
            <a:r>
              <a:rPr kumimoji="0" lang="en-US" sz="1600" b="1" dirty="0">
                <a:solidFill>
                  <a:srgbClr val="000000"/>
                </a:solidFill>
                <a:latin typeface="Times New Roman" pitchFamily="18" charset="0"/>
              </a:rPr>
              <a:t>Release:</a:t>
            </a:r>
            <a:r>
              <a:rPr kumimoji="0" lang="en-US" sz="1600" dirty="0">
                <a:solidFill>
                  <a:srgbClr val="000000"/>
                </a:solidFill>
                <a:latin typeface="Times New Roman" pitchFamily="18" charset="0"/>
              </a:rPr>
              <a:t>	The contributor acknowledges and accepts that this contribution becomes the property of IEEE and may be made publicly available by P802.15.	</a:t>
            </a:r>
          </a:p>
        </p:txBody>
      </p:sp>
      <p:sp>
        <p:nvSpPr>
          <p:cNvPr id="6" name="フッター プレースホルダー 4"/>
          <p:cNvSpPr>
            <a:spLocks noGrp="1"/>
          </p:cNvSpPr>
          <p:nvPr>
            <p:ph type="ftr" sz="quarter" idx="3"/>
          </p:nvPr>
        </p:nvSpPr>
        <p:spPr>
          <a:xfrm>
            <a:off x="5724128" y="6453336"/>
            <a:ext cx="3024336"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
        <p:nvSpPr>
          <p:cNvPr id="2" name="日付プレースホルダー 3">
            <a:extLst>
              <a:ext uri="{FF2B5EF4-FFF2-40B4-BE49-F238E27FC236}">
                <a16:creationId xmlns:a16="http://schemas.microsoft.com/office/drawing/2014/main" id="{C1EBA4FB-0D44-46E6-0D9D-708F92C779C3}"/>
              </a:ext>
            </a:extLst>
          </p:cNvPr>
          <p:cNvSpPr>
            <a:spLocks noGrp="1"/>
          </p:cNvSpPr>
          <p:nvPr>
            <p:ph type="dt" sz="half" idx="2"/>
          </p:nvPr>
        </p:nvSpPr>
        <p:spPr>
          <a:xfrm>
            <a:off x="762000" y="304800"/>
            <a:ext cx="1600200" cy="215444"/>
          </a:xfrm>
        </p:spPr>
        <p:txBody>
          <a:bodyPr/>
          <a:lstStyle/>
          <a:p>
            <a:pPr>
              <a:spcBef>
                <a:spcPct val="0"/>
              </a:spcBef>
              <a:spcAft>
                <a:spcPct val="0"/>
              </a:spcAft>
            </a:pPr>
            <a:r>
              <a:rPr kumimoji="0" lang="en-US" altLang="ja-JP" dirty="0">
                <a:solidFill>
                  <a:srgbClr val="000000"/>
                </a:solidFill>
                <a:latin typeface="Times New Roman" pitchFamily="18" charset="0"/>
              </a:rPr>
              <a:t>September 2025</a:t>
            </a:r>
          </a:p>
        </p:txBody>
      </p:sp>
    </p:spTree>
    <p:extLst>
      <p:ext uri="{BB962C8B-B14F-4D97-AF65-F5344CB8AC3E}">
        <p14:creationId xmlns:p14="http://schemas.microsoft.com/office/powerpoint/2010/main" val="1391184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2F821B-FA9F-B144-18F8-9A1330C2FFE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AA1EF22-DAFA-3F00-BD4C-7583300B9BE4}"/>
              </a:ext>
            </a:extLst>
          </p:cNvPr>
          <p:cNvSpPr>
            <a:spLocks noGrp="1"/>
          </p:cNvSpPr>
          <p:nvPr>
            <p:ph type="title"/>
          </p:nvPr>
        </p:nvSpPr>
        <p:spPr/>
        <p:txBody>
          <a:bodyPr/>
          <a:lstStyle/>
          <a:p>
            <a:r>
              <a:rPr kumimoji="1" lang="en-US" altLang="ja-JP" dirty="0"/>
              <a:t>Results</a:t>
            </a:r>
            <a:endParaRPr kumimoji="1" lang="ja-JP" altLang="en-US" dirty="0"/>
          </a:p>
        </p:txBody>
      </p:sp>
      <p:sp>
        <p:nvSpPr>
          <p:cNvPr id="3" name="スライド番号プレースホルダー 2">
            <a:extLst>
              <a:ext uri="{FF2B5EF4-FFF2-40B4-BE49-F238E27FC236}">
                <a16:creationId xmlns:a16="http://schemas.microsoft.com/office/drawing/2014/main" id="{0C7ED9E8-1627-C7E6-D179-1D647DE611EC}"/>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10</a:t>
            </a:fld>
            <a:endParaRPr lang="en-US">
              <a:solidFill>
                <a:srgbClr val="000000"/>
              </a:solidFill>
            </a:endParaRPr>
          </a:p>
        </p:txBody>
      </p:sp>
      <p:sp>
        <p:nvSpPr>
          <p:cNvPr id="4" name="日付プレースホルダー 3">
            <a:extLst>
              <a:ext uri="{FF2B5EF4-FFF2-40B4-BE49-F238E27FC236}">
                <a16:creationId xmlns:a16="http://schemas.microsoft.com/office/drawing/2014/main" id="{AF2CABD9-87F0-5E8E-81F1-F618931A3426}"/>
              </a:ext>
            </a:extLst>
          </p:cNvPr>
          <p:cNvSpPr>
            <a:spLocks noGrp="1"/>
          </p:cNvSpPr>
          <p:nvPr>
            <p:ph type="dt" sz="half" idx="2"/>
          </p:nvPr>
        </p:nvSpPr>
        <p:spPr/>
        <p:txBody>
          <a:bodyPr/>
          <a:lstStyle/>
          <a:p>
            <a:pPr>
              <a:spcBef>
                <a:spcPct val="0"/>
              </a:spcBef>
              <a:spcAft>
                <a:spcPct val="0"/>
              </a:spcAft>
            </a:pPr>
            <a:r>
              <a:rPr kumimoji="0" lang="en-US" altLang="ja-JP" dirty="0">
                <a:solidFill>
                  <a:srgbClr val="000000"/>
                </a:solidFill>
                <a:latin typeface="Times New Roman" pitchFamily="18" charset="0"/>
              </a:rPr>
              <a:t>September 2025</a:t>
            </a:r>
          </a:p>
        </p:txBody>
      </p:sp>
      <p:sp>
        <p:nvSpPr>
          <p:cNvPr id="5" name="フッター プレースホルダー 4">
            <a:extLst>
              <a:ext uri="{FF2B5EF4-FFF2-40B4-BE49-F238E27FC236}">
                <a16:creationId xmlns:a16="http://schemas.microsoft.com/office/drawing/2014/main" id="{7B056111-AC75-2B4F-F1CF-A9F10E95BCC9}"/>
              </a:ext>
            </a:extLst>
          </p:cNvPr>
          <p:cNvSpPr>
            <a:spLocks noGrp="1"/>
          </p:cNvSpPr>
          <p:nvPr>
            <p:ph type="ftr" sz="quarter" idx="3"/>
          </p:nvPr>
        </p:nvSpPr>
        <p:spPr/>
        <p:txBody>
          <a:bodyPr/>
          <a:lstStyle/>
          <a:p>
            <a:r>
              <a:rPr lang="en-US" altLang="ja-JP" sz="1200">
                <a:solidFill>
                  <a:srgbClr val="000000"/>
                </a:solidFill>
              </a:rPr>
              <a:t>Kento Takabayashi(Toyo Univ.)</a:t>
            </a:r>
          </a:p>
          <a:p>
            <a:r>
              <a:rPr lang="en-US" altLang="ja-JP" sz="1200">
                <a:solidFill>
                  <a:srgbClr val="000000"/>
                </a:solidFill>
              </a:rPr>
              <a:t>Ryuji Kohno(YNU/YRP-IAI) </a:t>
            </a:r>
            <a:endParaRPr lang="en-US" altLang="ja-JP" sz="1200" dirty="0">
              <a:solidFill>
                <a:srgbClr val="000000"/>
              </a:solidFill>
              <a:latin typeface="+mj-lt"/>
            </a:endParaRPr>
          </a:p>
        </p:txBody>
      </p:sp>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98E44203-34DB-9A6F-BD73-5479176557E4}"/>
                  </a:ext>
                </a:extLst>
              </p:cNvPr>
              <p:cNvSpPr txBox="1"/>
              <p:nvPr/>
            </p:nvSpPr>
            <p:spPr>
              <a:xfrm>
                <a:off x="762000" y="5661248"/>
                <a:ext cx="7696200" cy="707886"/>
              </a:xfrm>
              <a:prstGeom prst="rect">
                <a:avLst/>
              </a:prstGeom>
              <a:noFill/>
            </p:spPr>
            <p:txBody>
              <a:bodyPr wrap="square" rtlCol="0">
                <a:spAutoFit/>
              </a:bodyPr>
              <a:lstStyle/>
              <a:p>
                <a:pPr algn="ctr"/>
                <a:r>
                  <a:rPr lang="en-US" altLang="ja-JP" sz="2000" dirty="0">
                    <a:latin typeface="Times New Roman" panose="02020603050405020304" pitchFamily="18" charset="0"/>
                    <a:cs typeface="Times New Roman" panose="02020603050405020304" pitchFamily="18" charset="0"/>
                  </a:rPr>
                  <a:t>Packet</a:t>
                </a:r>
                <a:r>
                  <a:rPr kumimoji="1" lang="en-US" altLang="ja-JP" sz="2000" dirty="0">
                    <a:latin typeface="Times New Roman" panose="02020603050405020304" pitchFamily="18" charset="0"/>
                    <a:cs typeface="Times New Roman" panose="02020603050405020304" pitchFamily="18" charset="0"/>
                  </a:rPr>
                  <a:t> error ratio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15.4ab BCC, LDPC, and SOCC with random inter-leaver, </a:t>
                </a:r>
                <a14:m>
                  <m:oMath xmlns:m="http://schemas.openxmlformats.org/officeDocument/2006/math">
                    <m:sSub>
                      <m:sSubPr>
                        <m:ctrlPr>
                          <a:rPr kumimoji="1" lang="en-US" altLang="ja-JP" sz="2000" i="1" baseline="0" smtClean="0">
                            <a:latin typeface="Cambria Math" panose="02040503050406030204" pitchFamily="18" charset="0"/>
                          </a:rPr>
                        </m:ctrlPr>
                      </m:sSubPr>
                      <m:e>
                        <m:r>
                          <a:rPr kumimoji="1" lang="en-US" altLang="ja-JP" sz="2000" b="0" i="1" baseline="0" smtClean="0">
                            <a:latin typeface="Cambria Math" panose="02040503050406030204" pitchFamily="18" charset="0"/>
                          </a:rPr>
                          <m:t>𝑝</m:t>
                        </m:r>
                      </m:e>
                      <m:sub>
                        <m:r>
                          <a:rPr kumimoji="1" lang="en-US" altLang="ja-JP" sz="2000" b="0" i="1" baseline="0" smtClean="0">
                            <a:latin typeface="Cambria Math" panose="02040503050406030204" pitchFamily="18" charset="0"/>
                          </a:rPr>
                          <m:t>𝑒</m:t>
                        </m:r>
                      </m:sub>
                    </m:sSub>
                    <m:r>
                      <a:rPr kumimoji="1" lang="en-US" altLang="ja-JP" sz="2000" b="0" i="1" baseline="0" smtClean="0">
                        <a:latin typeface="Cambria Math" panose="02040503050406030204" pitchFamily="18" charset="0"/>
                      </a:rPr>
                      <m:t>=30</m:t>
                    </m:r>
                  </m:oMath>
                </a14:m>
                <a:r>
                  <a:rPr kumimoji="1" lang="en-US" altLang="ja-JP" sz="2000" dirty="0">
                    <a:latin typeface="Times New Roman" panose="02020603050405020304" pitchFamily="18" charset="0"/>
                    <a:cs typeface="Times New Roman" panose="02020603050405020304" pitchFamily="18" charset="0"/>
                  </a:rPr>
                  <a:t>%</a:t>
                </a:r>
                <a:endParaRPr kumimoji="1" lang="ja-JP" altLang="en-US" sz="2000" dirty="0">
                  <a:latin typeface="Times New Roman" panose="02020603050405020304" pitchFamily="18" charset="0"/>
                  <a:cs typeface="Times New Roman" panose="02020603050405020304" pitchFamily="18" charset="0"/>
                </a:endParaRPr>
              </a:p>
            </p:txBody>
          </p:sp>
        </mc:Choice>
        <mc:Fallback xmlns="">
          <p:sp>
            <p:nvSpPr>
              <p:cNvPr id="8" name="テキスト ボックス 7">
                <a:extLst>
                  <a:ext uri="{FF2B5EF4-FFF2-40B4-BE49-F238E27FC236}">
                    <a16:creationId xmlns:a16="http://schemas.microsoft.com/office/drawing/2014/main" id="{98E44203-34DB-9A6F-BD73-5479176557E4}"/>
                  </a:ext>
                </a:extLst>
              </p:cNvPr>
              <p:cNvSpPr txBox="1">
                <a:spLocks noRot="1" noChangeAspect="1" noMove="1" noResize="1" noEditPoints="1" noAdjustHandles="1" noChangeArrowheads="1" noChangeShapeType="1" noTextEdit="1"/>
              </p:cNvSpPr>
              <p:nvPr/>
            </p:nvSpPr>
            <p:spPr>
              <a:xfrm>
                <a:off x="762000" y="5661248"/>
                <a:ext cx="7696200" cy="707886"/>
              </a:xfrm>
              <a:prstGeom prst="rect">
                <a:avLst/>
              </a:prstGeom>
              <a:blipFill>
                <a:blip r:embed="rId3"/>
                <a:stretch>
                  <a:fillRect t="-5172" b="-14655"/>
                </a:stretch>
              </a:blipFill>
            </p:spPr>
            <p:txBody>
              <a:bodyPr/>
              <a:lstStyle/>
              <a:p>
                <a:r>
                  <a:rPr lang="ja-JP" altLang="en-US">
                    <a:noFill/>
                  </a:rPr>
                  <a:t> </a:t>
                </a:r>
              </a:p>
            </p:txBody>
          </p:sp>
        </mc:Fallback>
      </mc:AlternateContent>
      <p:pic>
        <p:nvPicPr>
          <p:cNvPr id="9" name="図 8">
            <a:extLst>
              <a:ext uri="{FF2B5EF4-FFF2-40B4-BE49-F238E27FC236}">
                <a16:creationId xmlns:a16="http://schemas.microsoft.com/office/drawing/2014/main" id="{B11E6F9E-8CA1-1148-EF21-9DC28AE225ED}"/>
              </a:ext>
            </a:extLst>
          </p:cNvPr>
          <p:cNvPicPr>
            <a:picLocks noChangeAspect="1"/>
          </p:cNvPicPr>
          <p:nvPr/>
        </p:nvPicPr>
        <p:blipFill>
          <a:blip r:embed="rId4"/>
          <a:stretch>
            <a:fillRect/>
          </a:stretch>
        </p:blipFill>
        <p:spPr>
          <a:xfrm>
            <a:off x="307155" y="1644760"/>
            <a:ext cx="8529690" cy="3879824"/>
          </a:xfrm>
          <a:prstGeom prst="rect">
            <a:avLst/>
          </a:prstGeom>
        </p:spPr>
      </p:pic>
    </p:spTree>
    <p:extLst>
      <p:ext uri="{BB962C8B-B14F-4D97-AF65-F5344CB8AC3E}">
        <p14:creationId xmlns:p14="http://schemas.microsoft.com/office/powerpoint/2010/main" val="685534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134C2D-D3D7-4DEB-220E-09E72448026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A5545B3-596F-0A89-9D24-DC526252363E}"/>
              </a:ext>
            </a:extLst>
          </p:cNvPr>
          <p:cNvSpPr>
            <a:spLocks noGrp="1"/>
          </p:cNvSpPr>
          <p:nvPr>
            <p:ph type="title"/>
          </p:nvPr>
        </p:nvSpPr>
        <p:spPr/>
        <p:txBody>
          <a:bodyPr/>
          <a:lstStyle/>
          <a:p>
            <a:r>
              <a:rPr kumimoji="1" lang="en-US" altLang="ja-JP" dirty="0"/>
              <a:t>Results</a:t>
            </a:r>
            <a:endParaRPr kumimoji="1" lang="ja-JP" altLang="en-US" dirty="0"/>
          </a:p>
        </p:txBody>
      </p:sp>
      <p:sp>
        <p:nvSpPr>
          <p:cNvPr id="3" name="スライド番号プレースホルダー 2">
            <a:extLst>
              <a:ext uri="{FF2B5EF4-FFF2-40B4-BE49-F238E27FC236}">
                <a16:creationId xmlns:a16="http://schemas.microsoft.com/office/drawing/2014/main" id="{AA65E2F6-2304-9760-D22D-28C166EE3D0E}"/>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11</a:t>
            </a:fld>
            <a:endParaRPr lang="en-US">
              <a:solidFill>
                <a:srgbClr val="000000"/>
              </a:solidFill>
            </a:endParaRPr>
          </a:p>
        </p:txBody>
      </p:sp>
      <p:sp>
        <p:nvSpPr>
          <p:cNvPr id="4" name="日付プレースホルダー 3">
            <a:extLst>
              <a:ext uri="{FF2B5EF4-FFF2-40B4-BE49-F238E27FC236}">
                <a16:creationId xmlns:a16="http://schemas.microsoft.com/office/drawing/2014/main" id="{BFF286B0-FA40-89A6-E67F-D7A88D239461}"/>
              </a:ext>
            </a:extLst>
          </p:cNvPr>
          <p:cNvSpPr>
            <a:spLocks noGrp="1"/>
          </p:cNvSpPr>
          <p:nvPr>
            <p:ph type="dt" sz="half" idx="2"/>
          </p:nvPr>
        </p:nvSpPr>
        <p:spPr/>
        <p:txBody>
          <a:bodyPr/>
          <a:lstStyle/>
          <a:p>
            <a:pPr>
              <a:spcBef>
                <a:spcPct val="0"/>
              </a:spcBef>
              <a:spcAft>
                <a:spcPct val="0"/>
              </a:spcAft>
            </a:pPr>
            <a:r>
              <a:rPr kumimoji="0" lang="en-US" altLang="ja-JP" dirty="0">
                <a:solidFill>
                  <a:srgbClr val="000000"/>
                </a:solidFill>
                <a:latin typeface="Times New Roman" pitchFamily="18" charset="0"/>
              </a:rPr>
              <a:t>September 2025</a:t>
            </a:r>
          </a:p>
        </p:txBody>
      </p:sp>
      <p:sp>
        <p:nvSpPr>
          <p:cNvPr id="5" name="フッター プレースホルダー 4">
            <a:extLst>
              <a:ext uri="{FF2B5EF4-FFF2-40B4-BE49-F238E27FC236}">
                <a16:creationId xmlns:a16="http://schemas.microsoft.com/office/drawing/2014/main" id="{2A95FF88-067B-F685-97F0-C3DF4053E4F7}"/>
              </a:ext>
            </a:extLst>
          </p:cNvPr>
          <p:cNvSpPr>
            <a:spLocks noGrp="1"/>
          </p:cNvSpPr>
          <p:nvPr>
            <p:ph type="ftr" sz="quarter" idx="3"/>
          </p:nvPr>
        </p:nvSpPr>
        <p:spPr/>
        <p:txBody>
          <a:bodyPr/>
          <a:lstStyle/>
          <a:p>
            <a:r>
              <a:rPr lang="en-US" altLang="ja-JP" sz="1200">
                <a:solidFill>
                  <a:srgbClr val="000000"/>
                </a:solidFill>
              </a:rPr>
              <a:t>Kento Takabayashi(Toyo Univ.)</a:t>
            </a:r>
          </a:p>
          <a:p>
            <a:r>
              <a:rPr lang="en-US" altLang="ja-JP" sz="1200">
                <a:solidFill>
                  <a:srgbClr val="000000"/>
                </a:solidFill>
              </a:rPr>
              <a:t>Ryuji Kohno(YNU/YRP-IAI) </a:t>
            </a:r>
            <a:endParaRPr lang="en-US" altLang="ja-JP" sz="1200" dirty="0">
              <a:solidFill>
                <a:srgbClr val="000000"/>
              </a:solidFill>
              <a:latin typeface="+mj-lt"/>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E268D5C0-D928-84B3-D9C8-9DC9552948B4}"/>
                  </a:ext>
                </a:extLst>
              </p:cNvPr>
              <p:cNvSpPr txBox="1"/>
              <p:nvPr/>
            </p:nvSpPr>
            <p:spPr>
              <a:xfrm>
                <a:off x="762000" y="5661248"/>
                <a:ext cx="7696200" cy="707886"/>
              </a:xfrm>
              <a:prstGeom prst="rect">
                <a:avLst/>
              </a:prstGeom>
              <a:noFill/>
            </p:spPr>
            <p:txBody>
              <a:bodyPr wrap="square" rtlCol="0">
                <a:spAutoFit/>
              </a:bodyPr>
              <a:lstStyle/>
              <a:p>
                <a:pPr algn="ctr"/>
                <a:r>
                  <a:rPr lang="en-US" altLang="ja-JP" sz="2000" dirty="0">
                    <a:latin typeface="Times New Roman" panose="02020603050405020304" pitchFamily="18" charset="0"/>
                    <a:cs typeface="Times New Roman" panose="02020603050405020304" pitchFamily="18" charset="0"/>
                  </a:rPr>
                  <a:t>PSDU</a:t>
                </a:r>
                <a:r>
                  <a:rPr kumimoji="1" lang="en-US" altLang="ja-JP" sz="2000" dirty="0">
                    <a:latin typeface="Times New Roman" panose="02020603050405020304" pitchFamily="18" charset="0"/>
                    <a:cs typeface="Times New Roman" panose="02020603050405020304" pitchFamily="18" charset="0"/>
                  </a:rPr>
                  <a:t> throughput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15.4ab BCC, LDPC, and SOCC with random inter-leaver, </a:t>
                </a:r>
                <a14:m>
                  <m:oMath xmlns:m="http://schemas.openxmlformats.org/officeDocument/2006/math">
                    <m:sSub>
                      <m:sSubPr>
                        <m:ctrlPr>
                          <a:rPr kumimoji="1" lang="en-US" altLang="ja-JP" sz="2000" i="1" baseline="0" smtClean="0">
                            <a:latin typeface="Cambria Math" panose="02040503050406030204" pitchFamily="18" charset="0"/>
                          </a:rPr>
                        </m:ctrlPr>
                      </m:sSubPr>
                      <m:e>
                        <m:r>
                          <a:rPr kumimoji="1" lang="en-US" altLang="ja-JP" sz="2000" b="0" i="1" baseline="0" smtClean="0">
                            <a:latin typeface="Cambria Math" panose="02040503050406030204" pitchFamily="18" charset="0"/>
                          </a:rPr>
                          <m:t>𝑝</m:t>
                        </m:r>
                      </m:e>
                      <m:sub>
                        <m:r>
                          <a:rPr kumimoji="1" lang="en-US" altLang="ja-JP" sz="2000" b="0" i="1" baseline="0" smtClean="0">
                            <a:latin typeface="Cambria Math" panose="02040503050406030204" pitchFamily="18" charset="0"/>
                          </a:rPr>
                          <m:t>𝑒</m:t>
                        </m:r>
                      </m:sub>
                    </m:sSub>
                    <m:r>
                      <a:rPr kumimoji="1" lang="en-US" altLang="ja-JP" sz="2000" b="0" i="1" baseline="0" smtClean="0">
                        <a:latin typeface="Cambria Math" panose="02040503050406030204" pitchFamily="18" charset="0"/>
                      </a:rPr>
                      <m:t>=30</m:t>
                    </m:r>
                  </m:oMath>
                </a14:m>
                <a:r>
                  <a:rPr kumimoji="1" lang="en-US" altLang="ja-JP" sz="2000" dirty="0">
                    <a:latin typeface="Times New Roman" panose="02020603050405020304" pitchFamily="18" charset="0"/>
                    <a:cs typeface="Times New Roman" panose="02020603050405020304" pitchFamily="18" charset="0"/>
                  </a:rPr>
                  <a:t>%</a:t>
                </a:r>
                <a:endParaRPr kumimoji="1" lang="ja-JP" altLang="en-US" sz="2000" dirty="0">
                  <a:latin typeface="Times New Roman" panose="02020603050405020304" pitchFamily="18" charset="0"/>
                  <a:cs typeface="Times New Roman" panose="02020603050405020304" pitchFamily="18" charset="0"/>
                </a:endParaRPr>
              </a:p>
            </p:txBody>
          </p:sp>
        </mc:Choice>
        <mc:Fallback xmlns="">
          <p:sp>
            <p:nvSpPr>
              <p:cNvPr id="6" name="テキスト ボックス 5">
                <a:extLst>
                  <a:ext uri="{FF2B5EF4-FFF2-40B4-BE49-F238E27FC236}">
                    <a16:creationId xmlns:a16="http://schemas.microsoft.com/office/drawing/2014/main" id="{E268D5C0-D928-84B3-D9C8-9DC9552948B4}"/>
                  </a:ext>
                </a:extLst>
              </p:cNvPr>
              <p:cNvSpPr txBox="1">
                <a:spLocks noRot="1" noChangeAspect="1" noMove="1" noResize="1" noEditPoints="1" noAdjustHandles="1" noChangeArrowheads="1" noChangeShapeType="1" noTextEdit="1"/>
              </p:cNvSpPr>
              <p:nvPr/>
            </p:nvSpPr>
            <p:spPr>
              <a:xfrm>
                <a:off x="762000" y="5661248"/>
                <a:ext cx="7696200" cy="707886"/>
              </a:xfrm>
              <a:prstGeom prst="rect">
                <a:avLst/>
              </a:prstGeom>
              <a:blipFill>
                <a:blip r:embed="rId3"/>
                <a:stretch>
                  <a:fillRect t="-5172" b="-14655"/>
                </a:stretch>
              </a:blipFill>
            </p:spPr>
            <p:txBody>
              <a:bodyPr/>
              <a:lstStyle/>
              <a:p>
                <a:r>
                  <a:rPr lang="ja-JP" altLang="en-US">
                    <a:noFill/>
                  </a:rPr>
                  <a:t> </a:t>
                </a:r>
              </a:p>
            </p:txBody>
          </p:sp>
        </mc:Fallback>
      </mc:AlternateContent>
      <p:pic>
        <p:nvPicPr>
          <p:cNvPr id="9" name="図 8">
            <a:extLst>
              <a:ext uri="{FF2B5EF4-FFF2-40B4-BE49-F238E27FC236}">
                <a16:creationId xmlns:a16="http://schemas.microsoft.com/office/drawing/2014/main" id="{FCAD4F29-7C0E-3EED-9782-FE0E7DC41D46}"/>
              </a:ext>
            </a:extLst>
          </p:cNvPr>
          <p:cNvPicPr>
            <a:picLocks noChangeAspect="1"/>
          </p:cNvPicPr>
          <p:nvPr/>
        </p:nvPicPr>
        <p:blipFill>
          <a:blip r:embed="rId4"/>
          <a:stretch>
            <a:fillRect/>
          </a:stretch>
        </p:blipFill>
        <p:spPr>
          <a:xfrm>
            <a:off x="342900" y="1707663"/>
            <a:ext cx="8458200" cy="3847306"/>
          </a:xfrm>
          <a:prstGeom prst="rect">
            <a:avLst/>
          </a:prstGeom>
        </p:spPr>
      </p:pic>
    </p:spTree>
    <p:extLst>
      <p:ext uri="{BB962C8B-B14F-4D97-AF65-F5344CB8AC3E}">
        <p14:creationId xmlns:p14="http://schemas.microsoft.com/office/powerpoint/2010/main" val="2026977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23900" y="685138"/>
            <a:ext cx="7772400" cy="1066800"/>
          </a:xfrm>
        </p:spPr>
        <p:txBody>
          <a:bodyPr/>
          <a:lstStyle/>
          <a:p>
            <a:r>
              <a:rPr kumimoji="1" lang="en-US" altLang="ja-JP" dirty="0"/>
              <a:t>Conclusion</a:t>
            </a:r>
            <a:endParaRPr kumimoji="1" lang="ja-JP" altLang="en-US" dirty="0"/>
          </a:p>
        </p:txBody>
      </p:sp>
      <p:sp>
        <p:nvSpPr>
          <p:cNvPr id="4" name="スライド番号プレースホルダー 3"/>
          <p:cNvSpPr>
            <a:spLocks noGrp="1"/>
          </p:cNvSpPr>
          <p:nvPr>
            <p:ph type="sldNum" sz="quarter" idx="12"/>
          </p:nvPr>
        </p:nvSpPr>
        <p:spPr>
          <a:xfrm>
            <a:off x="4355222" y="6475413"/>
            <a:ext cx="509756" cy="184666"/>
          </a:xfrm>
        </p:spPr>
        <p:txBody>
          <a:bodyPr/>
          <a:lstStyle/>
          <a:p>
            <a:r>
              <a:rPr lang="en-US" altLang="ja-JP" dirty="0">
                <a:latin typeface="+mj-lt"/>
              </a:rPr>
              <a:t>Slide </a:t>
            </a:r>
            <a:fld id="{769171EF-81C0-43B1-9967-509DCBA38FA2}" type="slidenum">
              <a:rPr kumimoji="1" lang="ja-JP" altLang="en-US" smtClean="0">
                <a:latin typeface="+mj-lt"/>
              </a:rPr>
              <a:pPr/>
              <a:t>12</a:t>
            </a:fld>
            <a:endParaRPr kumimoji="1" lang="ja-JP" altLang="en-US" dirty="0">
              <a:latin typeface="+mj-lt"/>
            </a:endParaRPr>
          </a:p>
        </p:txBody>
      </p:sp>
      <p:sp>
        <p:nvSpPr>
          <p:cNvPr id="6" name="テキスト ボックス 5">
            <a:extLst>
              <a:ext uri="{FF2B5EF4-FFF2-40B4-BE49-F238E27FC236}">
                <a16:creationId xmlns:a16="http://schemas.microsoft.com/office/drawing/2014/main" id="{7468A3A1-0FDB-47BC-B8EC-0964A12BE68A}"/>
              </a:ext>
            </a:extLst>
          </p:cNvPr>
          <p:cNvSpPr txBox="1"/>
          <p:nvPr/>
        </p:nvSpPr>
        <p:spPr>
          <a:xfrm>
            <a:off x="179958" y="1751938"/>
            <a:ext cx="8784084" cy="4401205"/>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sz="2000" dirty="0">
                <a:latin typeface="+mj-lt"/>
              </a:rPr>
              <a:t>In this presentation, the performance of SOCC when applying an on-body to an external device channel model based on the scenario assumed in IEEE802.15.6ma was evaluated </a:t>
            </a:r>
          </a:p>
          <a:p>
            <a:pPr marL="285750" indent="-285750">
              <a:buFont typeface="Arial" panose="020B0604020202020204" pitchFamily="34" charset="0"/>
              <a:buChar char="•"/>
            </a:pPr>
            <a:endParaRPr lang="en-US" altLang="ja-JP" sz="2000" dirty="0">
              <a:latin typeface="+mj-lt"/>
            </a:endParaRPr>
          </a:p>
          <a:p>
            <a:pPr marL="285750" indent="-285750">
              <a:buFont typeface="Arial" panose="020B0604020202020204" pitchFamily="34" charset="0"/>
              <a:buChar char="•"/>
            </a:pPr>
            <a:r>
              <a:rPr lang="en-US" altLang="ja-JP" sz="2000" dirty="0">
                <a:latin typeface="+mj-lt"/>
              </a:rPr>
              <a:t>Low-rate SOCCs had a better PER performance but a less PSDU throughput than other case</a:t>
            </a:r>
          </a:p>
          <a:p>
            <a:pPr marL="800100" lvl="1" indent="-342900">
              <a:buFont typeface="Wingdings" panose="05000000000000000000" pitchFamily="2" charset="2"/>
              <a:buChar char="Ø"/>
            </a:pPr>
            <a:r>
              <a:rPr lang="en-US" altLang="ja-JP" sz="2000" dirty="0">
                <a:latin typeface="+mj-lt"/>
              </a:rPr>
              <a:t>However, at least about 8Mbps or more can be stably achieved</a:t>
            </a:r>
          </a:p>
          <a:p>
            <a:pPr marL="285750" indent="-285750">
              <a:buFont typeface="Arial" panose="020B0604020202020204" pitchFamily="34" charset="0"/>
              <a:buChar char="•"/>
            </a:pPr>
            <a:endParaRPr kumimoji="1" lang="en-US" altLang="ja-JP" sz="2000" dirty="0">
              <a:latin typeface="+mj-lt"/>
              <a:cs typeface="Times New Roman" panose="02020603050405020304" pitchFamily="18" charset="0"/>
            </a:endParaRPr>
          </a:p>
          <a:p>
            <a:pPr marL="285750" indent="-285750">
              <a:buFont typeface="Arial" panose="020B0604020202020204" pitchFamily="34" charset="0"/>
              <a:buChar char="•"/>
            </a:pPr>
            <a:r>
              <a:rPr lang="en-US" altLang="ja-JP" sz="2000" dirty="0">
                <a:latin typeface="Times New Roman" panose="02020603050405020304" pitchFamily="18" charset="0"/>
                <a:cs typeface="Times New Roman" panose="02020603050405020304" pitchFamily="18" charset="0"/>
              </a:rPr>
              <a:t>SOCC may be effective in applications that require low latency and dependability</a:t>
            </a:r>
          </a:p>
          <a:p>
            <a:pPr marL="800100" lvl="1" indent="-342900">
              <a:buFont typeface="Wingdings" panose="05000000000000000000" pitchFamily="2" charset="2"/>
              <a:buChar char="Ø"/>
            </a:pPr>
            <a:r>
              <a:rPr lang="en-US" altLang="ja-JP" sz="2000" dirty="0">
                <a:latin typeface="Times New Roman" panose="02020603050405020304" pitchFamily="18" charset="0"/>
                <a:cs typeface="Times New Roman" panose="02020603050405020304" pitchFamily="18" charset="0"/>
              </a:rPr>
              <a:t>The above performance can be achieved even without considering retransmission</a:t>
            </a:r>
          </a:p>
          <a:p>
            <a:pPr marL="285750" indent="-285750">
              <a:buFont typeface="Arial" panose="020B0604020202020204" pitchFamily="34" charset="0"/>
              <a:buChar char="•"/>
            </a:pPr>
            <a:endParaRPr lang="en-US" altLang="ja-JP" sz="2000" dirty="0">
              <a:latin typeface="+mj-lt"/>
            </a:endParaRPr>
          </a:p>
          <a:p>
            <a:pPr marL="342900" indent="-342900">
              <a:buFont typeface="Arial" panose="020B0604020202020204" pitchFamily="34" charset="0"/>
              <a:buChar char="•"/>
            </a:pPr>
            <a:r>
              <a:rPr lang="en-US" altLang="ja-JP" sz="2000" dirty="0">
                <a:latin typeface="+mj-lt"/>
              </a:rPr>
              <a:t>We also plan to evaluate the performance when applying channel models in other scenarios </a:t>
            </a:r>
            <a:r>
              <a:rPr lang="en-US" altLang="ja-JP" sz="2000">
                <a:latin typeface="+mj-lt"/>
              </a:rPr>
              <a:t>(Example: VBAN </a:t>
            </a:r>
            <a:r>
              <a:rPr lang="en-US" altLang="ja-JP" sz="2000" dirty="0">
                <a:latin typeface="+mj-lt"/>
              </a:rPr>
              <a:t>case)</a:t>
            </a:r>
          </a:p>
        </p:txBody>
      </p:sp>
      <p:sp>
        <p:nvSpPr>
          <p:cNvPr id="3" name="フッター プレースホルダー 2">
            <a:extLst>
              <a:ext uri="{FF2B5EF4-FFF2-40B4-BE49-F238E27FC236}">
                <a16:creationId xmlns:a16="http://schemas.microsoft.com/office/drawing/2014/main" id="{BB85EE7B-F4EA-E857-86D4-078359F4CB18}"/>
              </a:ext>
            </a:extLst>
          </p:cNvPr>
          <p:cNvSpPr>
            <a:spLocks noGrp="1"/>
          </p:cNvSpPr>
          <p:nvPr>
            <p:ph type="ftr" sz="quarter" idx="3"/>
          </p:nvPr>
        </p:nvSpPr>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
        <p:nvSpPr>
          <p:cNvPr id="5" name="日付プレースホルダー 3">
            <a:extLst>
              <a:ext uri="{FF2B5EF4-FFF2-40B4-BE49-F238E27FC236}">
                <a16:creationId xmlns:a16="http://schemas.microsoft.com/office/drawing/2014/main" id="{93EFFDD4-194E-E4FD-9F0D-FC0712768E7E}"/>
              </a:ext>
            </a:extLst>
          </p:cNvPr>
          <p:cNvSpPr>
            <a:spLocks noGrp="1"/>
          </p:cNvSpPr>
          <p:nvPr>
            <p:ph type="dt" sz="half" idx="2"/>
          </p:nvPr>
        </p:nvSpPr>
        <p:spPr>
          <a:xfrm>
            <a:off x="762000" y="304800"/>
            <a:ext cx="1600200" cy="215444"/>
          </a:xfrm>
        </p:spPr>
        <p:txBody>
          <a:bodyPr/>
          <a:lstStyle/>
          <a:p>
            <a:pPr>
              <a:spcBef>
                <a:spcPct val="0"/>
              </a:spcBef>
              <a:spcAft>
                <a:spcPct val="0"/>
              </a:spcAft>
            </a:pPr>
            <a:r>
              <a:rPr kumimoji="0" lang="en-US" altLang="ja-JP" dirty="0">
                <a:solidFill>
                  <a:srgbClr val="000000"/>
                </a:solidFill>
                <a:latin typeface="Times New Roman" pitchFamily="18" charset="0"/>
              </a:rPr>
              <a:t>September 2025</a:t>
            </a:r>
          </a:p>
        </p:txBody>
      </p:sp>
    </p:spTree>
    <p:extLst>
      <p:ext uri="{BB962C8B-B14F-4D97-AF65-F5344CB8AC3E}">
        <p14:creationId xmlns:p14="http://schemas.microsoft.com/office/powerpoint/2010/main" val="513407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xfrm>
            <a:off x="4355222" y="6475413"/>
            <a:ext cx="509755" cy="184666"/>
          </a:xfrm>
        </p:spPr>
        <p:txBody>
          <a:bodyPr/>
          <a:lstStyle/>
          <a:p>
            <a:pPr>
              <a:defRPr/>
            </a:pPr>
            <a:r>
              <a:rPr lang="en-US" altLang="ja-JP" sz="1200" dirty="0">
                <a:latin typeface="+mj-lt"/>
              </a:rPr>
              <a:t>Slide </a:t>
            </a:r>
            <a:fld id="{8CE37C8C-D372-447C-BB1B-5CE70563E00F}" type="slidenum">
              <a:rPr lang="ja-JP" altLang="en-US" sz="1200" smtClean="0">
                <a:latin typeface="+mj-lt"/>
              </a:rPr>
              <a:pPr>
                <a:defRPr/>
              </a:pPr>
              <a:t>13</a:t>
            </a:fld>
            <a:endParaRPr lang="ja-JP" altLang="en-US" sz="1200" dirty="0">
              <a:latin typeface="+mj-lt"/>
            </a:endParaRPr>
          </a:p>
        </p:txBody>
      </p:sp>
      <p:sp>
        <p:nvSpPr>
          <p:cNvPr id="11267" name="スライド番号プレースホルダー 1"/>
          <p:cNvSpPr txBox="1">
            <a:spLocks noGrp="1"/>
          </p:cNvSpPr>
          <p:nvPr/>
        </p:nvSpPr>
        <p:spPr bwMode="auto">
          <a:xfrm>
            <a:off x="6692900" y="6453188"/>
            <a:ext cx="2133600"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fld id="{92B16EEB-5EBE-49F1-AA04-0227A0583093}" type="slidenum">
              <a:rPr lang="ja-JP" altLang="en-US" sz="1400">
                <a:latin typeface="+mj-lt"/>
              </a:rPr>
              <a:pPr algn="r" eaLnBrk="1" hangingPunct="1"/>
              <a:t>13</a:t>
            </a:fld>
            <a:endParaRPr lang="ja-JP" altLang="en-US" sz="1400">
              <a:latin typeface="+mj-lt"/>
            </a:endParaRPr>
          </a:p>
        </p:txBody>
      </p:sp>
      <p:sp>
        <p:nvSpPr>
          <p:cNvPr id="11268" name="テキスト ボックス 2"/>
          <p:cNvSpPr txBox="1">
            <a:spLocks noChangeArrowheads="1"/>
          </p:cNvSpPr>
          <p:nvPr/>
        </p:nvSpPr>
        <p:spPr bwMode="auto">
          <a:xfrm>
            <a:off x="132316" y="3068960"/>
            <a:ext cx="88804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en-US" altLang="ja-JP" sz="4800" dirty="0">
                <a:latin typeface="+mj-lt"/>
              </a:rPr>
              <a:t>Thank you for your attention ! ! !</a:t>
            </a:r>
            <a:endParaRPr lang="ja-JP" altLang="en-US" sz="4800" dirty="0">
              <a:latin typeface="+mj-lt"/>
            </a:endParaRPr>
          </a:p>
        </p:txBody>
      </p:sp>
      <p:sp>
        <p:nvSpPr>
          <p:cNvPr id="2" name="日付プレースホルダー 1"/>
          <p:cNvSpPr>
            <a:spLocks noGrp="1"/>
          </p:cNvSpPr>
          <p:nvPr>
            <p:ph type="dt" sz="quarter" idx="10"/>
          </p:nvPr>
        </p:nvSpPr>
        <p:spPr>
          <a:xfrm>
            <a:off x="762000" y="304800"/>
            <a:ext cx="1600200" cy="215444"/>
          </a:xfrm>
        </p:spPr>
        <p:txBody>
          <a:bodyPr/>
          <a:lstStyle/>
          <a:p>
            <a:pPr>
              <a:spcBef>
                <a:spcPct val="0"/>
              </a:spcBef>
              <a:spcAft>
                <a:spcPct val="0"/>
              </a:spcAft>
            </a:pPr>
            <a:r>
              <a:rPr kumimoji="0" lang="en-US" altLang="ja-JP" dirty="0">
                <a:solidFill>
                  <a:srgbClr val="000000"/>
                </a:solidFill>
                <a:latin typeface="Times New Roman" pitchFamily="18" charset="0"/>
              </a:rPr>
              <a:t>September 2025</a:t>
            </a:r>
          </a:p>
        </p:txBody>
      </p:sp>
      <p:sp>
        <p:nvSpPr>
          <p:cNvPr id="3" name="テキスト ボックス 2">
            <a:extLst>
              <a:ext uri="{FF2B5EF4-FFF2-40B4-BE49-F238E27FC236}">
                <a16:creationId xmlns:a16="http://schemas.microsoft.com/office/drawing/2014/main" id="{FB689997-24C0-4551-9F93-4B1E70FE44FE}"/>
              </a:ext>
            </a:extLst>
          </p:cNvPr>
          <p:cNvSpPr txBox="1"/>
          <p:nvPr/>
        </p:nvSpPr>
        <p:spPr>
          <a:xfrm>
            <a:off x="131723" y="6184901"/>
            <a:ext cx="8184693" cy="307777"/>
          </a:xfrm>
          <a:prstGeom prst="rect">
            <a:avLst/>
          </a:prstGeom>
          <a:noFill/>
        </p:spPr>
        <p:txBody>
          <a:bodyPr wrap="square" rtlCol="0">
            <a:spAutoFit/>
          </a:bodyPr>
          <a:lstStyle/>
          <a:p>
            <a:r>
              <a:rPr lang="en-US" altLang="ja-JP" sz="1400" dirty="0">
                <a:latin typeface="+mj-lt"/>
              </a:rPr>
              <a:t>* This research was funded by JSPS Grant-in-Aid for Early-Career Scientists Grant Number JP20K14737</a:t>
            </a:r>
            <a:endParaRPr kumimoji="1" lang="ja-JP" altLang="en-US" sz="1400" dirty="0">
              <a:latin typeface="+mj-lt"/>
            </a:endParaRPr>
          </a:p>
        </p:txBody>
      </p:sp>
      <p:sp>
        <p:nvSpPr>
          <p:cNvPr id="4" name="フッター プレースホルダー 3">
            <a:extLst>
              <a:ext uri="{FF2B5EF4-FFF2-40B4-BE49-F238E27FC236}">
                <a16:creationId xmlns:a16="http://schemas.microsoft.com/office/drawing/2014/main" id="{AE3BA819-60E3-A39A-63C4-0CF57B2DF952}"/>
              </a:ext>
            </a:extLst>
          </p:cNvPr>
          <p:cNvSpPr>
            <a:spLocks noGrp="1"/>
          </p:cNvSpPr>
          <p:nvPr>
            <p:ph type="ftr" sz="quarter" idx="11"/>
          </p:nvPr>
        </p:nvSpPr>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Tree>
    <p:extLst>
      <p:ext uri="{BB962C8B-B14F-4D97-AF65-F5344CB8AC3E}">
        <p14:creationId xmlns:p14="http://schemas.microsoft.com/office/powerpoint/2010/main" val="456602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99ACEF-72A8-4CBD-1538-2F359222030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DC6933D-F519-CA2F-4935-58EBB9118FDC}"/>
              </a:ext>
            </a:extLst>
          </p:cNvPr>
          <p:cNvSpPr>
            <a:spLocks noGrp="1"/>
          </p:cNvSpPr>
          <p:nvPr>
            <p:ph type="title"/>
          </p:nvPr>
        </p:nvSpPr>
        <p:spPr/>
        <p:txBody>
          <a:bodyPr/>
          <a:lstStyle/>
          <a:p>
            <a:r>
              <a:rPr kumimoji="1" lang="en-US" altLang="ja-JP" dirty="0"/>
              <a:t>Results</a:t>
            </a:r>
            <a:endParaRPr kumimoji="1" lang="ja-JP" altLang="en-US" dirty="0"/>
          </a:p>
        </p:txBody>
      </p:sp>
      <p:sp>
        <p:nvSpPr>
          <p:cNvPr id="3" name="スライド番号プレースホルダー 2">
            <a:extLst>
              <a:ext uri="{FF2B5EF4-FFF2-40B4-BE49-F238E27FC236}">
                <a16:creationId xmlns:a16="http://schemas.microsoft.com/office/drawing/2014/main" id="{4A6156B7-FDB2-13A2-C58D-2782F4986577}"/>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14</a:t>
            </a:fld>
            <a:endParaRPr lang="en-US">
              <a:solidFill>
                <a:srgbClr val="000000"/>
              </a:solidFill>
            </a:endParaRPr>
          </a:p>
        </p:txBody>
      </p:sp>
      <p:sp>
        <p:nvSpPr>
          <p:cNvPr id="4" name="日付プレースホルダー 3">
            <a:extLst>
              <a:ext uri="{FF2B5EF4-FFF2-40B4-BE49-F238E27FC236}">
                <a16:creationId xmlns:a16="http://schemas.microsoft.com/office/drawing/2014/main" id="{09854314-4D1C-A20D-7E39-31D7C6D63496}"/>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July 2025</a:t>
            </a:r>
          </a:p>
        </p:txBody>
      </p:sp>
      <p:sp>
        <p:nvSpPr>
          <p:cNvPr id="5" name="フッター プレースホルダー 4">
            <a:extLst>
              <a:ext uri="{FF2B5EF4-FFF2-40B4-BE49-F238E27FC236}">
                <a16:creationId xmlns:a16="http://schemas.microsoft.com/office/drawing/2014/main" id="{816218FE-A85C-62A5-A6F7-34A9F31B3ED0}"/>
              </a:ext>
            </a:extLst>
          </p:cNvPr>
          <p:cNvSpPr>
            <a:spLocks noGrp="1"/>
          </p:cNvSpPr>
          <p:nvPr>
            <p:ph type="ftr" sz="quarter" idx="3"/>
          </p:nvPr>
        </p:nvSpPr>
        <p:spPr/>
        <p:txBody>
          <a:bodyPr/>
          <a:lstStyle/>
          <a:p>
            <a:r>
              <a:rPr lang="en-US" altLang="ja-JP" sz="1200">
                <a:solidFill>
                  <a:srgbClr val="000000"/>
                </a:solidFill>
              </a:rPr>
              <a:t>Kento Takabayashi(Toyo Univ.)</a:t>
            </a:r>
          </a:p>
          <a:p>
            <a:r>
              <a:rPr lang="en-US" altLang="ja-JP" sz="1200">
                <a:solidFill>
                  <a:srgbClr val="000000"/>
                </a:solidFill>
              </a:rPr>
              <a:t>Ryuji Kohno(YNU/YRP-IAI) </a:t>
            </a:r>
            <a:endParaRPr lang="en-US" altLang="ja-JP" sz="1200" dirty="0">
              <a:solidFill>
                <a:srgbClr val="000000"/>
              </a:solidFill>
              <a:latin typeface="+mj-lt"/>
            </a:endParaRPr>
          </a:p>
        </p:txBody>
      </p:sp>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ADA6A2F0-895B-798B-8030-4369D7307274}"/>
                  </a:ext>
                </a:extLst>
              </p:cNvPr>
              <p:cNvSpPr txBox="1"/>
              <p:nvPr/>
            </p:nvSpPr>
            <p:spPr>
              <a:xfrm>
                <a:off x="762000" y="5661248"/>
                <a:ext cx="7696200" cy="707886"/>
              </a:xfrm>
              <a:prstGeom prst="rect">
                <a:avLst/>
              </a:prstGeom>
              <a:noFill/>
            </p:spPr>
            <p:txBody>
              <a:bodyPr wrap="square" rtlCol="0">
                <a:spAutoFit/>
              </a:bodyPr>
              <a:lstStyle/>
              <a:p>
                <a:pPr algn="ctr"/>
                <a:r>
                  <a:rPr lang="en-US" altLang="ja-JP" sz="2000" dirty="0">
                    <a:latin typeface="Times New Roman" panose="02020603050405020304" pitchFamily="18" charset="0"/>
                    <a:cs typeface="Times New Roman" panose="02020603050405020304" pitchFamily="18" charset="0"/>
                  </a:rPr>
                  <a:t>Packet</a:t>
                </a:r>
                <a:r>
                  <a:rPr kumimoji="1" lang="en-US" altLang="ja-JP" sz="2000" dirty="0">
                    <a:latin typeface="Times New Roman" panose="02020603050405020304" pitchFamily="18" charset="0"/>
                    <a:cs typeface="Times New Roman" panose="02020603050405020304" pitchFamily="18" charset="0"/>
                  </a:rPr>
                  <a:t> error ratio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15.4ab BCC, LDPC, and SOCC with random inter-leaver, </a:t>
                </a:r>
                <a14:m>
                  <m:oMath xmlns:m="http://schemas.openxmlformats.org/officeDocument/2006/math">
                    <m:sSub>
                      <m:sSubPr>
                        <m:ctrlPr>
                          <a:rPr kumimoji="1" lang="en-US" altLang="ja-JP" sz="2000" i="1" baseline="0" smtClean="0">
                            <a:latin typeface="Cambria Math" panose="02040503050406030204" pitchFamily="18" charset="0"/>
                          </a:rPr>
                        </m:ctrlPr>
                      </m:sSubPr>
                      <m:e>
                        <m:r>
                          <a:rPr kumimoji="1" lang="en-US" altLang="ja-JP" sz="2000" b="0" i="1" baseline="0" smtClean="0">
                            <a:latin typeface="Cambria Math" panose="02040503050406030204" pitchFamily="18" charset="0"/>
                          </a:rPr>
                          <m:t>𝑝</m:t>
                        </m:r>
                      </m:e>
                      <m:sub>
                        <m:r>
                          <a:rPr kumimoji="1" lang="en-US" altLang="ja-JP" sz="2000" b="0" i="1" baseline="0" smtClean="0">
                            <a:latin typeface="Cambria Math" panose="02040503050406030204" pitchFamily="18" charset="0"/>
                          </a:rPr>
                          <m:t>𝑒</m:t>
                        </m:r>
                      </m:sub>
                    </m:sSub>
                    <m:r>
                      <a:rPr kumimoji="1" lang="en-US" altLang="ja-JP" sz="2000" b="0" i="1" baseline="0" smtClean="0">
                        <a:latin typeface="Cambria Math" panose="02040503050406030204" pitchFamily="18" charset="0"/>
                      </a:rPr>
                      <m:t>=10</m:t>
                    </m:r>
                  </m:oMath>
                </a14:m>
                <a:r>
                  <a:rPr kumimoji="1" lang="en-US" altLang="ja-JP" sz="2000" dirty="0">
                    <a:latin typeface="Times New Roman" panose="02020603050405020304" pitchFamily="18" charset="0"/>
                    <a:cs typeface="Times New Roman" panose="02020603050405020304" pitchFamily="18" charset="0"/>
                  </a:rPr>
                  <a:t>%</a:t>
                </a:r>
                <a:endParaRPr kumimoji="1" lang="ja-JP" altLang="en-US" sz="2000" dirty="0">
                  <a:latin typeface="Times New Roman" panose="02020603050405020304" pitchFamily="18" charset="0"/>
                  <a:cs typeface="Times New Roman" panose="02020603050405020304" pitchFamily="18" charset="0"/>
                </a:endParaRPr>
              </a:p>
            </p:txBody>
          </p:sp>
        </mc:Choice>
        <mc:Fallback xmlns="">
          <p:sp>
            <p:nvSpPr>
              <p:cNvPr id="8" name="テキスト ボックス 7">
                <a:extLst>
                  <a:ext uri="{FF2B5EF4-FFF2-40B4-BE49-F238E27FC236}">
                    <a16:creationId xmlns:a16="http://schemas.microsoft.com/office/drawing/2014/main" id="{09393E31-013E-1C80-6C10-FF28F9504366}"/>
                  </a:ext>
                </a:extLst>
              </p:cNvPr>
              <p:cNvSpPr txBox="1">
                <a:spLocks noRot="1" noChangeAspect="1" noMove="1" noResize="1" noEditPoints="1" noAdjustHandles="1" noChangeArrowheads="1" noChangeShapeType="1" noTextEdit="1"/>
              </p:cNvSpPr>
              <p:nvPr/>
            </p:nvSpPr>
            <p:spPr>
              <a:xfrm>
                <a:off x="762000" y="5661248"/>
                <a:ext cx="7696200" cy="707886"/>
              </a:xfrm>
              <a:prstGeom prst="rect">
                <a:avLst/>
              </a:prstGeom>
              <a:blipFill>
                <a:blip r:embed="rId3"/>
                <a:stretch>
                  <a:fillRect t="-5172" b="-14655"/>
                </a:stretch>
              </a:blipFill>
            </p:spPr>
            <p:txBody>
              <a:bodyPr/>
              <a:lstStyle/>
              <a:p>
                <a:r>
                  <a:rPr lang="ja-JP" altLang="en-US">
                    <a:noFill/>
                  </a:rPr>
                  <a:t> </a:t>
                </a:r>
              </a:p>
            </p:txBody>
          </p:sp>
        </mc:Fallback>
      </mc:AlternateContent>
      <p:pic>
        <p:nvPicPr>
          <p:cNvPr id="9" name="図 8">
            <a:extLst>
              <a:ext uri="{FF2B5EF4-FFF2-40B4-BE49-F238E27FC236}">
                <a16:creationId xmlns:a16="http://schemas.microsoft.com/office/drawing/2014/main" id="{D1883E80-A0B2-4996-FC17-3E3AA97CC125}"/>
              </a:ext>
            </a:extLst>
          </p:cNvPr>
          <p:cNvPicPr>
            <a:picLocks noChangeAspect="1"/>
          </p:cNvPicPr>
          <p:nvPr/>
        </p:nvPicPr>
        <p:blipFill>
          <a:blip r:embed="rId4"/>
          <a:stretch>
            <a:fillRect/>
          </a:stretch>
        </p:blipFill>
        <p:spPr>
          <a:xfrm>
            <a:off x="368028" y="1721732"/>
            <a:ext cx="8407943" cy="3824446"/>
          </a:xfrm>
          <a:prstGeom prst="rect">
            <a:avLst/>
          </a:prstGeom>
        </p:spPr>
      </p:pic>
    </p:spTree>
    <p:extLst>
      <p:ext uri="{BB962C8B-B14F-4D97-AF65-F5344CB8AC3E}">
        <p14:creationId xmlns:p14="http://schemas.microsoft.com/office/powerpoint/2010/main" val="147963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94B81-4553-7C6D-9474-EDEDB1D6D11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7546FEE-1A7E-B55F-6950-E52E5B8E0C6A}"/>
              </a:ext>
            </a:extLst>
          </p:cNvPr>
          <p:cNvSpPr>
            <a:spLocks noGrp="1"/>
          </p:cNvSpPr>
          <p:nvPr>
            <p:ph type="title"/>
          </p:nvPr>
        </p:nvSpPr>
        <p:spPr/>
        <p:txBody>
          <a:bodyPr/>
          <a:lstStyle/>
          <a:p>
            <a:r>
              <a:rPr kumimoji="1" lang="en-US" altLang="ja-JP" dirty="0"/>
              <a:t>Results</a:t>
            </a:r>
            <a:endParaRPr kumimoji="1" lang="ja-JP" altLang="en-US" dirty="0"/>
          </a:p>
        </p:txBody>
      </p:sp>
      <p:sp>
        <p:nvSpPr>
          <p:cNvPr id="3" name="スライド番号プレースホルダー 2">
            <a:extLst>
              <a:ext uri="{FF2B5EF4-FFF2-40B4-BE49-F238E27FC236}">
                <a16:creationId xmlns:a16="http://schemas.microsoft.com/office/drawing/2014/main" id="{02D0AB52-76CF-9627-BDD1-BBC018D6E91B}"/>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15</a:t>
            </a:fld>
            <a:endParaRPr lang="en-US">
              <a:solidFill>
                <a:srgbClr val="000000"/>
              </a:solidFill>
            </a:endParaRPr>
          </a:p>
        </p:txBody>
      </p:sp>
      <p:sp>
        <p:nvSpPr>
          <p:cNvPr id="4" name="日付プレースホルダー 3">
            <a:extLst>
              <a:ext uri="{FF2B5EF4-FFF2-40B4-BE49-F238E27FC236}">
                <a16:creationId xmlns:a16="http://schemas.microsoft.com/office/drawing/2014/main" id="{762D07E1-256C-CEF6-A0F6-DA36BEAC02D0}"/>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July 2025</a:t>
            </a:r>
          </a:p>
        </p:txBody>
      </p:sp>
      <p:sp>
        <p:nvSpPr>
          <p:cNvPr id="5" name="フッター プレースホルダー 4">
            <a:extLst>
              <a:ext uri="{FF2B5EF4-FFF2-40B4-BE49-F238E27FC236}">
                <a16:creationId xmlns:a16="http://schemas.microsoft.com/office/drawing/2014/main" id="{BB4E2BA3-C089-6565-C500-C22D8485BA04}"/>
              </a:ext>
            </a:extLst>
          </p:cNvPr>
          <p:cNvSpPr>
            <a:spLocks noGrp="1"/>
          </p:cNvSpPr>
          <p:nvPr>
            <p:ph type="ftr" sz="quarter" idx="3"/>
          </p:nvPr>
        </p:nvSpPr>
        <p:spPr/>
        <p:txBody>
          <a:bodyPr/>
          <a:lstStyle/>
          <a:p>
            <a:r>
              <a:rPr lang="en-US" altLang="ja-JP" sz="1200">
                <a:solidFill>
                  <a:srgbClr val="000000"/>
                </a:solidFill>
              </a:rPr>
              <a:t>Kento Takabayashi(Toyo Univ.)</a:t>
            </a:r>
          </a:p>
          <a:p>
            <a:r>
              <a:rPr lang="en-US" altLang="ja-JP" sz="1200">
                <a:solidFill>
                  <a:srgbClr val="000000"/>
                </a:solidFill>
              </a:rPr>
              <a:t>Ryuji Kohno(YNU/YRP-IAI) </a:t>
            </a:r>
            <a:endParaRPr lang="en-US" altLang="ja-JP" sz="1200" dirty="0">
              <a:solidFill>
                <a:srgbClr val="000000"/>
              </a:solidFill>
              <a:latin typeface="+mj-lt"/>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9482582C-78E6-F23C-32AF-76646C0F1FAE}"/>
                  </a:ext>
                </a:extLst>
              </p:cNvPr>
              <p:cNvSpPr txBox="1"/>
              <p:nvPr/>
            </p:nvSpPr>
            <p:spPr>
              <a:xfrm>
                <a:off x="762000" y="5661248"/>
                <a:ext cx="7696200" cy="707886"/>
              </a:xfrm>
              <a:prstGeom prst="rect">
                <a:avLst/>
              </a:prstGeom>
              <a:noFill/>
            </p:spPr>
            <p:txBody>
              <a:bodyPr wrap="square" rtlCol="0">
                <a:spAutoFit/>
              </a:bodyPr>
              <a:lstStyle/>
              <a:p>
                <a:pPr algn="ctr"/>
                <a:r>
                  <a:rPr lang="en-US" altLang="ja-JP" sz="2000" dirty="0">
                    <a:latin typeface="Times New Roman" panose="02020603050405020304" pitchFamily="18" charset="0"/>
                    <a:cs typeface="Times New Roman" panose="02020603050405020304" pitchFamily="18" charset="0"/>
                  </a:rPr>
                  <a:t>PSDU</a:t>
                </a:r>
                <a:r>
                  <a:rPr kumimoji="1" lang="en-US" altLang="ja-JP" sz="2000" dirty="0">
                    <a:latin typeface="Times New Roman" panose="02020603050405020304" pitchFamily="18" charset="0"/>
                    <a:cs typeface="Times New Roman" panose="02020603050405020304" pitchFamily="18" charset="0"/>
                  </a:rPr>
                  <a:t> throughput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15.4ab BCC, LDPC, and SOCC with random inter-leaver, </a:t>
                </a:r>
                <a14:m>
                  <m:oMath xmlns:m="http://schemas.openxmlformats.org/officeDocument/2006/math">
                    <m:sSub>
                      <m:sSubPr>
                        <m:ctrlPr>
                          <a:rPr kumimoji="1" lang="en-US" altLang="ja-JP" sz="2000" i="1" baseline="0" smtClean="0">
                            <a:latin typeface="Cambria Math" panose="02040503050406030204" pitchFamily="18" charset="0"/>
                          </a:rPr>
                        </m:ctrlPr>
                      </m:sSubPr>
                      <m:e>
                        <m:r>
                          <a:rPr kumimoji="1" lang="en-US" altLang="ja-JP" sz="2000" b="0" i="1" baseline="0" smtClean="0">
                            <a:latin typeface="Cambria Math" panose="02040503050406030204" pitchFamily="18" charset="0"/>
                          </a:rPr>
                          <m:t>𝑝</m:t>
                        </m:r>
                      </m:e>
                      <m:sub>
                        <m:r>
                          <a:rPr kumimoji="1" lang="en-US" altLang="ja-JP" sz="2000" b="0" i="1" baseline="0" smtClean="0">
                            <a:latin typeface="Cambria Math" panose="02040503050406030204" pitchFamily="18" charset="0"/>
                          </a:rPr>
                          <m:t>𝑒</m:t>
                        </m:r>
                      </m:sub>
                    </m:sSub>
                    <m:r>
                      <a:rPr kumimoji="1" lang="en-US" altLang="ja-JP" sz="2000" b="0" i="1" baseline="0" smtClean="0">
                        <a:latin typeface="Cambria Math" panose="02040503050406030204" pitchFamily="18" charset="0"/>
                      </a:rPr>
                      <m:t>=10</m:t>
                    </m:r>
                  </m:oMath>
                </a14:m>
                <a:r>
                  <a:rPr kumimoji="1" lang="en-US" altLang="ja-JP" sz="2000" dirty="0">
                    <a:latin typeface="Times New Roman" panose="02020603050405020304" pitchFamily="18" charset="0"/>
                    <a:cs typeface="Times New Roman" panose="02020603050405020304" pitchFamily="18" charset="0"/>
                  </a:rPr>
                  <a:t>%</a:t>
                </a:r>
                <a:endParaRPr kumimoji="1" lang="ja-JP" altLang="en-US" sz="2000" dirty="0">
                  <a:latin typeface="Times New Roman" panose="02020603050405020304" pitchFamily="18" charset="0"/>
                  <a:cs typeface="Times New Roman" panose="02020603050405020304" pitchFamily="18" charset="0"/>
                </a:endParaRPr>
              </a:p>
            </p:txBody>
          </p:sp>
        </mc:Choice>
        <mc:Fallback xmlns="">
          <p:sp>
            <p:nvSpPr>
              <p:cNvPr id="6" name="テキスト ボックス 5">
                <a:extLst>
                  <a:ext uri="{FF2B5EF4-FFF2-40B4-BE49-F238E27FC236}">
                    <a16:creationId xmlns:a16="http://schemas.microsoft.com/office/drawing/2014/main" id="{6F750CDC-EB16-E43A-A064-616FE949C8F8}"/>
                  </a:ext>
                </a:extLst>
              </p:cNvPr>
              <p:cNvSpPr txBox="1">
                <a:spLocks noRot="1" noChangeAspect="1" noMove="1" noResize="1" noEditPoints="1" noAdjustHandles="1" noChangeArrowheads="1" noChangeShapeType="1" noTextEdit="1"/>
              </p:cNvSpPr>
              <p:nvPr/>
            </p:nvSpPr>
            <p:spPr>
              <a:xfrm>
                <a:off x="762000" y="5661248"/>
                <a:ext cx="7696200" cy="707886"/>
              </a:xfrm>
              <a:prstGeom prst="rect">
                <a:avLst/>
              </a:prstGeom>
              <a:blipFill>
                <a:blip r:embed="rId3"/>
                <a:stretch>
                  <a:fillRect t="-5172" b="-14655"/>
                </a:stretch>
              </a:blipFill>
            </p:spPr>
            <p:txBody>
              <a:bodyPr/>
              <a:lstStyle/>
              <a:p>
                <a:r>
                  <a:rPr lang="ja-JP" altLang="en-US">
                    <a:noFill/>
                  </a:rPr>
                  <a:t> </a:t>
                </a:r>
              </a:p>
            </p:txBody>
          </p:sp>
        </mc:Fallback>
      </mc:AlternateContent>
      <p:pic>
        <p:nvPicPr>
          <p:cNvPr id="9" name="図 8">
            <a:extLst>
              <a:ext uri="{FF2B5EF4-FFF2-40B4-BE49-F238E27FC236}">
                <a16:creationId xmlns:a16="http://schemas.microsoft.com/office/drawing/2014/main" id="{F45DD63F-11D3-2386-D1D5-DA1174B2FC5E}"/>
              </a:ext>
            </a:extLst>
          </p:cNvPr>
          <p:cNvPicPr>
            <a:picLocks noChangeAspect="1"/>
          </p:cNvPicPr>
          <p:nvPr/>
        </p:nvPicPr>
        <p:blipFill>
          <a:blip r:embed="rId4"/>
          <a:stretch>
            <a:fillRect/>
          </a:stretch>
        </p:blipFill>
        <p:spPr>
          <a:xfrm>
            <a:off x="197768" y="1575633"/>
            <a:ext cx="8748464" cy="3979336"/>
          </a:xfrm>
          <a:prstGeom prst="rect">
            <a:avLst/>
          </a:prstGeom>
        </p:spPr>
      </p:pic>
    </p:spTree>
    <p:extLst>
      <p:ext uri="{BB962C8B-B14F-4D97-AF65-F5344CB8AC3E}">
        <p14:creationId xmlns:p14="http://schemas.microsoft.com/office/powerpoint/2010/main" val="2748836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824056-2BA6-F0EA-D618-1D943F05332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F16E173-4CB5-2317-EA36-0D6B18AFBA76}"/>
              </a:ext>
            </a:extLst>
          </p:cNvPr>
          <p:cNvSpPr>
            <a:spLocks noGrp="1"/>
          </p:cNvSpPr>
          <p:nvPr>
            <p:ph type="title"/>
          </p:nvPr>
        </p:nvSpPr>
        <p:spPr/>
        <p:txBody>
          <a:bodyPr/>
          <a:lstStyle/>
          <a:p>
            <a:r>
              <a:rPr kumimoji="1" lang="en-US" altLang="ja-JP" dirty="0"/>
              <a:t>Results</a:t>
            </a:r>
            <a:endParaRPr kumimoji="1" lang="ja-JP" altLang="en-US" dirty="0"/>
          </a:p>
        </p:txBody>
      </p:sp>
      <p:sp>
        <p:nvSpPr>
          <p:cNvPr id="3" name="スライド番号プレースホルダー 2">
            <a:extLst>
              <a:ext uri="{FF2B5EF4-FFF2-40B4-BE49-F238E27FC236}">
                <a16:creationId xmlns:a16="http://schemas.microsoft.com/office/drawing/2014/main" id="{27F18A3F-B712-654D-1CF2-91513D30E36A}"/>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16</a:t>
            </a:fld>
            <a:endParaRPr lang="en-US">
              <a:solidFill>
                <a:srgbClr val="000000"/>
              </a:solidFill>
            </a:endParaRPr>
          </a:p>
        </p:txBody>
      </p:sp>
      <p:sp>
        <p:nvSpPr>
          <p:cNvPr id="4" name="日付プレースホルダー 3">
            <a:extLst>
              <a:ext uri="{FF2B5EF4-FFF2-40B4-BE49-F238E27FC236}">
                <a16:creationId xmlns:a16="http://schemas.microsoft.com/office/drawing/2014/main" id="{AD8469F5-34C9-A057-E55B-C82FB2FBFE79}"/>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July 2025</a:t>
            </a:r>
          </a:p>
        </p:txBody>
      </p:sp>
      <p:sp>
        <p:nvSpPr>
          <p:cNvPr id="5" name="フッター プレースホルダー 4">
            <a:extLst>
              <a:ext uri="{FF2B5EF4-FFF2-40B4-BE49-F238E27FC236}">
                <a16:creationId xmlns:a16="http://schemas.microsoft.com/office/drawing/2014/main" id="{C39C98B0-8BDF-71B0-6F0E-3000FB91F70F}"/>
              </a:ext>
            </a:extLst>
          </p:cNvPr>
          <p:cNvSpPr>
            <a:spLocks noGrp="1"/>
          </p:cNvSpPr>
          <p:nvPr>
            <p:ph type="ftr" sz="quarter" idx="3"/>
          </p:nvPr>
        </p:nvSpPr>
        <p:spPr/>
        <p:txBody>
          <a:bodyPr/>
          <a:lstStyle/>
          <a:p>
            <a:r>
              <a:rPr lang="en-US" altLang="ja-JP" sz="1200">
                <a:solidFill>
                  <a:srgbClr val="000000"/>
                </a:solidFill>
              </a:rPr>
              <a:t>Kento Takabayashi(Toyo Univ.)</a:t>
            </a:r>
          </a:p>
          <a:p>
            <a:r>
              <a:rPr lang="en-US" altLang="ja-JP" sz="1200">
                <a:solidFill>
                  <a:srgbClr val="000000"/>
                </a:solidFill>
              </a:rPr>
              <a:t>Ryuji Kohno(YNU/YRP-IAI) </a:t>
            </a:r>
            <a:endParaRPr lang="en-US" altLang="ja-JP" sz="1200" dirty="0">
              <a:solidFill>
                <a:srgbClr val="000000"/>
              </a:solidFill>
              <a:latin typeface="+mj-lt"/>
            </a:endParaRPr>
          </a:p>
        </p:txBody>
      </p:sp>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14D901FC-9D44-F76E-0209-236A78515720}"/>
                  </a:ext>
                </a:extLst>
              </p:cNvPr>
              <p:cNvSpPr txBox="1"/>
              <p:nvPr/>
            </p:nvSpPr>
            <p:spPr>
              <a:xfrm>
                <a:off x="762000" y="5661248"/>
                <a:ext cx="7696200" cy="707886"/>
              </a:xfrm>
              <a:prstGeom prst="rect">
                <a:avLst/>
              </a:prstGeom>
              <a:noFill/>
            </p:spPr>
            <p:txBody>
              <a:bodyPr wrap="square" rtlCol="0">
                <a:spAutoFit/>
              </a:bodyPr>
              <a:lstStyle/>
              <a:p>
                <a:pPr algn="ctr"/>
                <a:r>
                  <a:rPr lang="en-US" altLang="ja-JP" sz="2000" dirty="0">
                    <a:latin typeface="Times New Roman" panose="02020603050405020304" pitchFamily="18" charset="0"/>
                    <a:cs typeface="Times New Roman" panose="02020603050405020304" pitchFamily="18" charset="0"/>
                  </a:rPr>
                  <a:t>Packet</a:t>
                </a:r>
                <a:r>
                  <a:rPr kumimoji="1" lang="en-US" altLang="ja-JP" sz="2000" dirty="0">
                    <a:latin typeface="Times New Roman" panose="02020603050405020304" pitchFamily="18" charset="0"/>
                    <a:cs typeface="Times New Roman" panose="02020603050405020304" pitchFamily="18" charset="0"/>
                  </a:rPr>
                  <a:t> error ratio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15.4ab BCC, LDPC, and SOCC with random inter-leaver, </a:t>
                </a:r>
                <a14:m>
                  <m:oMath xmlns:m="http://schemas.openxmlformats.org/officeDocument/2006/math">
                    <m:sSub>
                      <m:sSubPr>
                        <m:ctrlPr>
                          <a:rPr kumimoji="1" lang="en-US" altLang="ja-JP" sz="2000" i="1" baseline="0" smtClean="0">
                            <a:latin typeface="Cambria Math" panose="02040503050406030204" pitchFamily="18" charset="0"/>
                          </a:rPr>
                        </m:ctrlPr>
                      </m:sSubPr>
                      <m:e>
                        <m:r>
                          <a:rPr kumimoji="1" lang="en-US" altLang="ja-JP" sz="2000" b="0" i="1" baseline="0" smtClean="0">
                            <a:latin typeface="Cambria Math" panose="02040503050406030204" pitchFamily="18" charset="0"/>
                          </a:rPr>
                          <m:t>𝑝</m:t>
                        </m:r>
                      </m:e>
                      <m:sub>
                        <m:r>
                          <a:rPr kumimoji="1" lang="en-US" altLang="ja-JP" sz="2000" b="0" i="1" baseline="0" smtClean="0">
                            <a:latin typeface="Cambria Math" panose="02040503050406030204" pitchFamily="18" charset="0"/>
                          </a:rPr>
                          <m:t>𝑒</m:t>
                        </m:r>
                      </m:sub>
                    </m:sSub>
                    <m:r>
                      <a:rPr kumimoji="1" lang="en-US" altLang="ja-JP" sz="2000" b="0" i="1" baseline="0" smtClean="0">
                        <a:latin typeface="Cambria Math" panose="02040503050406030204" pitchFamily="18" charset="0"/>
                      </a:rPr>
                      <m:t>=30</m:t>
                    </m:r>
                  </m:oMath>
                </a14:m>
                <a:r>
                  <a:rPr kumimoji="1" lang="en-US" altLang="ja-JP" sz="2000" dirty="0">
                    <a:latin typeface="Times New Roman" panose="02020603050405020304" pitchFamily="18" charset="0"/>
                    <a:cs typeface="Times New Roman" panose="02020603050405020304" pitchFamily="18" charset="0"/>
                  </a:rPr>
                  <a:t>%</a:t>
                </a:r>
                <a:endParaRPr kumimoji="1" lang="ja-JP" altLang="en-US" sz="2000" dirty="0">
                  <a:latin typeface="Times New Roman" panose="02020603050405020304" pitchFamily="18" charset="0"/>
                  <a:cs typeface="Times New Roman" panose="02020603050405020304" pitchFamily="18" charset="0"/>
                </a:endParaRPr>
              </a:p>
            </p:txBody>
          </p:sp>
        </mc:Choice>
        <mc:Fallback xmlns="">
          <p:sp>
            <p:nvSpPr>
              <p:cNvPr id="8" name="テキスト ボックス 7">
                <a:extLst>
                  <a:ext uri="{FF2B5EF4-FFF2-40B4-BE49-F238E27FC236}">
                    <a16:creationId xmlns:a16="http://schemas.microsoft.com/office/drawing/2014/main" id="{98E44203-34DB-9A6F-BD73-5479176557E4}"/>
                  </a:ext>
                </a:extLst>
              </p:cNvPr>
              <p:cNvSpPr txBox="1">
                <a:spLocks noRot="1" noChangeAspect="1" noMove="1" noResize="1" noEditPoints="1" noAdjustHandles="1" noChangeArrowheads="1" noChangeShapeType="1" noTextEdit="1"/>
              </p:cNvSpPr>
              <p:nvPr/>
            </p:nvSpPr>
            <p:spPr>
              <a:xfrm>
                <a:off x="762000" y="5661248"/>
                <a:ext cx="7696200" cy="707886"/>
              </a:xfrm>
              <a:prstGeom prst="rect">
                <a:avLst/>
              </a:prstGeom>
              <a:blipFill>
                <a:blip r:embed="rId3"/>
                <a:stretch>
                  <a:fillRect t="-5172" b="-14655"/>
                </a:stretch>
              </a:blipFill>
            </p:spPr>
            <p:txBody>
              <a:bodyPr/>
              <a:lstStyle/>
              <a:p>
                <a:r>
                  <a:rPr lang="ja-JP" altLang="en-US">
                    <a:noFill/>
                  </a:rPr>
                  <a:t> </a:t>
                </a:r>
              </a:p>
            </p:txBody>
          </p:sp>
        </mc:Fallback>
      </mc:AlternateContent>
      <p:pic>
        <p:nvPicPr>
          <p:cNvPr id="7" name="図 6">
            <a:extLst>
              <a:ext uri="{FF2B5EF4-FFF2-40B4-BE49-F238E27FC236}">
                <a16:creationId xmlns:a16="http://schemas.microsoft.com/office/drawing/2014/main" id="{C8323C0B-C29B-A5DC-6001-5F6D01E11383}"/>
              </a:ext>
            </a:extLst>
          </p:cNvPr>
          <p:cNvPicPr>
            <a:picLocks noChangeAspect="1"/>
          </p:cNvPicPr>
          <p:nvPr/>
        </p:nvPicPr>
        <p:blipFill>
          <a:blip r:embed="rId4"/>
          <a:stretch>
            <a:fillRect/>
          </a:stretch>
        </p:blipFill>
        <p:spPr>
          <a:xfrm>
            <a:off x="161764" y="1542879"/>
            <a:ext cx="8820472" cy="4012090"/>
          </a:xfrm>
          <a:prstGeom prst="rect">
            <a:avLst/>
          </a:prstGeom>
        </p:spPr>
      </p:pic>
    </p:spTree>
    <p:extLst>
      <p:ext uri="{BB962C8B-B14F-4D97-AF65-F5344CB8AC3E}">
        <p14:creationId xmlns:p14="http://schemas.microsoft.com/office/powerpoint/2010/main" val="121342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38E04E-88F4-BBC9-37CC-AC54822ACFB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258432A-2BC8-A5FD-B901-A7D7A27451CD}"/>
              </a:ext>
            </a:extLst>
          </p:cNvPr>
          <p:cNvSpPr>
            <a:spLocks noGrp="1"/>
          </p:cNvSpPr>
          <p:nvPr>
            <p:ph type="title"/>
          </p:nvPr>
        </p:nvSpPr>
        <p:spPr/>
        <p:txBody>
          <a:bodyPr/>
          <a:lstStyle/>
          <a:p>
            <a:r>
              <a:rPr kumimoji="1" lang="en-US" altLang="ja-JP" dirty="0"/>
              <a:t>Results</a:t>
            </a:r>
            <a:endParaRPr kumimoji="1" lang="ja-JP" altLang="en-US" dirty="0"/>
          </a:p>
        </p:txBody>
      </p:sp>
      <p:sp>
        <p:nvSpPr>
          <p:cNvPr id="3" name="スライド番号プレースホルダー 2">
            <a:extLst>
              <a:ext uri="{FF2B5EF4-FFF2-40B4-BE49-F238E27FC236}">
                <a16:creationId xmlns:a16="http://schemas.microsoft.com/office/drawing/2014/main" id="{36FCEEC0-3F72-83C3-3110-E9063EBBD783}"/>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17</a:t>
            </a:fld>
            <a:endParaRPr lang="en-US">
              <a:solidFill>
                <a:srgbClr val="000000"/>
              </a:solidFill>
            </a:endParaRPr>
          </a:p>
        </p:txBody>
      </p:sp>
      <p:sp>
        <p:nvSpPr>
          <p:cNvPr id="4" name="日付プレースホルダー 3">
            <a:extLst>
              <a:ext uri="{FF2B5EF4-FFF2-40B4-BE49-F238E27FC236}">
                <a16:creationId xmlns:a16="http://schemas.microsoft.com/office/drawing/2014/main" id="{BF36D663-ED51-C17A-D35B-15B4F275E27F}"/>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July 2025</a:t>
            </a:r>
          </a:p>
        </p:txBody>
      </p:sp>
      <p:sp>
        <p:nvSpPr>
          <p:cNvPr id="5" name="フッター プレースホルダー 4">
            <a:extLst>
              <a:ext uri="{FF2B5EF4-FFF2-40B4-BE49-F238E27FC236}">
                <a16:creationId xmlns:a16="http://schemas.microsoft.com/office/drawing/2014/main" id="{FFE12F35-C0DB-4489-2AA0-1DC8E57D768C}"/>
              </a:ext>
            </a:extLst>
          </p:cNvPr>
          <p:cNvSpPr>
            <a:spLocks noGrp="1"/>
          </p:cNvSpPr>
          <p:nvPr>
            <p:ph type="ftr" sz="quarter" idx="3"/>
          </p:nvPr>
        </p:nvSpPr>
        <p:spPr/>
        <p:txBody>
          <a:bodyPr/>
          <a:lstStyle/>
          <a:p>
            <a:r>
              <a:rPr lang="en-US" altLang="ja-JP" sz="1200">
                <a:solidFill>
                  <a:srgbClr val="000000"/>
                </a:solidFill>
              </a:rPr>
              <a:t>Kento Takabayashi(Toyo Univ.)</a:t>
            </a:r>
          </a:p>
          <a:p>
            <a:r>
              <a:rPr lang="en-US" altLang="ja-JP" sz="1200">
                <a:solidFill>
                  <a:srgbClr val="000000"/>
                </a:solidFill>
              </a:rPr>
              <a:t>Ryuji Kohno(YNU/YRP-IAI) </a:t>
            </a:r>
            <a:endParaRPr lang="en-US" altLang="ja-JP" sz="1200" dirty="0">
              <a:solidFill>
                <a:srgbClr val="000000"/>
              </a:solidFill>
              <a:latin typeface="+mj-lt"/>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14EB905D-02EC-C9DC-926D-E481F9D44A97}"/>
                  </a:ext>
                </a:extLst>
              </p:cNvPr>
              <p:cNvSpPr txBox="1"/>
              <p:nvPr/>
            </p:nvSpPr>
            <p:spPr>
              <a:xfrm>
                <a:off x="762000" y="5661248"/>
                <a:ext cx="7696200" cy="707886"/>
              </a:xfrm>
              <a:prstGeom prst="rect">
                <a:avLst/>
              </a:prstGeom>
              <a:noFill/>
            </p:spPr>
            <p:txBody>
              <a:bodyPr wrap="square" rtlCol="0">
                <a:spAutoFit/>
              </a:bodyPr>
              <a:lstStyle/>
              <a:p>
                <a:pPr algn="ctr"/>
                <a:r>
                  <a:rPr lang="en-US" altLang="ja-JP" sz="2000" dirty="0">
                    <a:latin typeface="Times New Roman" panose="02020603050405020304" pitchFamily="18" charset="0"/>
                    <a:cs typeface="Times New Roman" panose="02020603050405020304" pitchFamily="18" charset="0"/>
                  </a:rPr>
                  <a:t>PSDU</a:t>
                </a:r>
                <a:r>
                  <a:rPr kumimoji="1" lang="en-US" altLang="ja-JP" sz="2000" dirty="0">
                    <a:latin typeface="Times New Roman" panose="02020603050405020304" pitchFamily="18" charset="0"/>
                    <a:cs typeface="Times New Roman" panose="02020603050405020304" pitchFamily="18" charset="0"/>
                  </a:rPr>
                  <a:t> throughput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15.4ab BCC, LDPC, and SOCC with random inter-leaver, </a:t>
                </a:r>
                <a14:m>
                  <m:oMath xmlns:m="http://schemas.openxmlformats.org/officeDocument/2006/math">
                    <m:sSub>
                      <m:sSubPr>
                        <m:ctrlPr>
                          <a:rPr kumimoji="1" lang="en-US" altLang="ja-JP" sz="2000" i="1" baseline="0" smtClean="0">
                            <a:latin typeface="Cambria Math" panose="02040503050406030204" pitchFamily="18" charset="0"/>
                          </a:rPr>
                        </m:ctrlPr>
                      </m:sSubPr>
                      <m:e>
                        <m:r>
                          <a:rPr kumimoji="1" lang="en-US" altLang="ja-JP" sz="2000" b="0" i="1" baseline="0" smtClean="0">
                            <a:latin typeface="Cambria Math" panose="02040503050406030204" pitchFamily="18" charset="0"/>
                          </a:rPr>
                          <m:t>𝑝</m:t>
                        </m:r>
                      </m:e>
                      <m:sub>
                        <m:r>
                          <a:rPr kumimoji="1" lang="en-US" altLang="ja-JP" sz="2000" b="0" i="1" baseline="0" smtClean="0">
                            <a:latin typeface="Cambria Math" panose="02040503050406030204" pitchFamily="18" charset="0"/>
                          </a:rPr>
                          <m:t>𝑒</m:t>
                        </m:r>
                      </m:sub>
                    </m:sSub>
                    <m:r>
                      <a:rPr kumimoji="1" lang="en-US" altLang="ja-JP" sz="2000" b="0" i="1" baseline="0" smtClean="0">
                        <a:latin typeface="Cambria Math" panose="02040503050406030204" pitchFamily="18" charset="0"/>
                      </a:rPr>
                      <m:t>=30</m:t>
                    </m:r>
                  </m:oMath>
                </a14:m>
                <a:r>
                  <a:rPr kumimoji="1" lang="en-US" altLang="ja-JP" sz="2000" dirty="0">
                    <a:latin typeface="Times New Roman" panose="02020603050405020304" pitchFamily="18" charset="0"/>
                    <a:cs typeface="Times New Roman" panose="02020603050405020304" pitchFamily="18" charset="0"/>
                  </a:rPr>
                  <a:t>%</a:t>
                </a:r>
                <a:endParaRPr kumimoji="1" lang="ja-JP" altLang="en-US" sz="2000" dirty="0">
                  <a:latin typeface="Times New Roman" panose="02020603050405020304" pitchFamily="18" charset="0"/>
                  <a:cs typeface="Times New Roman" panose="02020603050405020304" pitchFamily="18" charset="0"/>
                </a:endParaRPr>
              </a:p>
            </p:txBody>
          </p:sp>
        </mc:Choice>
        <mc:Fallback xmlns="">
          <p:sp>
            <p:nvSpPr>
              <p:cNvPr id="6" name="テキスト ボックス 5">
                <a:extLst>
                  <a:ext uri="{FF2B5EF4-FFF2-40B4-BE49-F238E27FC236}">
                    <a16:creationId xmlns:a16="http://schemas.microsoft.com/office/drawing/2014/main" id="{E268D5C0-D928-84B3-D9C8-9DC9552948B4}"/>
                  </a:ext>
                </a:extLst>
              </p:cNvPr>
              <p:cNvSpPr txBox="1">
                <a:spLocks noRot="1" noChangeAspect="1" noMove="1" noResize="1" noEditPoints="1" noAdjustHandles="1" noChangeArrowheads="1" noChangeShapeType="1" noTextEdit="1"/>
              </p:cNvSpPr>
              <p:nvPr/>
            </p:nvSpPr>
            <p:spPr>
              <a:xfrm>
                <a:off x="762000" y="5661248"/>
                <a:ext cx="7696200" cy="707886"/>
              </a:xfrm>
              <a:prstGeom prst="rect">
                <a:avLst/>
              </a:prstGeom>
              <a:blipFill>
                <a:blip r:embed="rId3"/>
                <a:stretch>
                  <a:fillRect t="-5172" b="-14655"/>
                </a:stretch>
              </a:blipFill>
            </p:spPr>
            <p:txBody>
              <a:bodyPr/>
              <a:lstStyle/>
              <a:p>
                <a:r>
                  <a:rPr lang="ja-JP" altLang="en-US">
                    <a:noFill/>
                  </a:rPr>
                  <a:t> </a:t>
                </a:r>
              </a:p>
            </p:txBody>
          </p:sp>
        </mc:Fallback>
      </mc:AlternateContent>
      <p:pic>
        <p:nvPicPr>
          <p:cNvPr id="8" name="図 7">
            <a:extLst>
              <a:ext uri="{FF2B5EF4-FFF2-40B4-BE49-F238E27FC236}">
                <a16:creationId xmlns:a16="http://schemas.microsoft.com/office/drawing/2014/main" id="{D42BB3E2-6BF7-65C9-40EA-C90DE5628200}"/>
              </a:ext>
            </a:extLst>
          </p:cNvPr>
          <p:cNvPicPr>
            <a:picLocks noChangeAspect="1"/>
          </p:cNvPicPr>
          <p:nvPr/>
        </p:nvPicPr>
        <p:blipFill>
          <a:blip r:embed="rId4"/>
          <a:stretch>
            <a:fillRect/>
          </a:stretch>
        </p:blipFill>
        <p:spPr>
          <a:xfrm>
            <a:off x="269776" y="1472085"/>
            <a:ext cx="8604448" cy="3913829"/>
          </a:xfrm>
          <a:prstGeom prst="rect">
            <a:avLst/>
          </a:prstGeom>
        </p:spPr>
      </p:pic>
    </p:spTree>
    <p:extLst>
      <p:ext uri="{BB962C8B-B14F-4D97-AF65-F5344CB8AC3E}">
        <p14:creationId xmlns:p14="http://schemas.microsoft.com/office/powerpoint/2010/main" val="3671409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00EAB7E-3EB6-403C-ADF7-E9BBC3A2CC8A}"/>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2</a:t>
            </a:fld>
            <a:endParaRPr lang="en-US" dirty="0">
              <a:solidFill>
                <a:srgbClr val="000000"/>
              </a:solidFill>
            </a:endParaRPr>
          </a:p>
        </p:txBody>
      </p:sp>
      <p:sp>
        <p:nvSpPr>
          <p:cNvPr id="5" name="フッター プレースホルダー 4">
            <a:extLst>
              <a:ext uri="{FF2B5EF4-FFF2-40B4-BE49-F238E27FC236}">
                <a16:creationId xmlns:a16="http://schemas.microsoft.com/office/drawing/2014/main" id="{18DBD2F2-4779-4783-BE5A-82DB2B75EE48}"/>
              </a:ext>
            </a:extLst>
          </p:cNvPr>
          <p:cNvSpPr>
            <a:spLocks noGrp="1"/>
          </p:cNvSpPr>
          <p:nvPr>
            <p:ph type="ftr" sz="quarter" idx="3"/>
          </p:nvPr>
        </p:nvSpPr>
        <p:spPr>
          <a:xfrm>
            <a:off x="5724128" y="6453336"/>
            <a:ext cx="3096344"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
        <p:nvSpPr>
          <p:cNvPr id="7" name="正方形/長方形 6">
            <a:extLst>
              <a:ext uri="{FF2B5EF4-FFF2-40B4-BE49-F238E27FC236}">
                <a16:creationId xmlns:a16="http://schemas.microsoft.com/office/drawing/2014/main" id="{2E44A7DB-020E-4564-AB49-10B8E521B52A}"/>
              </a:ext>
            </a:extLst>
          </p:cNvPr>
          <p:cNvSpPr/>
          <p:nvPr/>
        </p:nvSpPr>
        <p:spPr>
          <a:xfrm>
            <a:off x="84112" y="1211268"/>
            <a:ext cx="8763000" cy="1569660"/>
          </a:xfrm>
          <a:prstGeom prst="rect">
            <a:avLst/>
          </a:prstGeom>
        </p:spPr>
        <p:txBody>
          <a:bodyPr wrap="square">
            <a:spAutoFit/>
          </a:bodyPr>
          <a:lstStyle/>
          <a:p>
            <a:pPr algn="ctr" fontAlgn="base">
              <a:spcBef>
                <a:spcPct val="0"/>
              </a:spcBef>
              <a:spcAft>
                <a:spcPct val="0"/>
              </a:spcAft>
            </a:pPr>
            <a:r>
              <a:rPr kumimoji="0" lang="en-US" altLang="ja-JP" sz="3200" b="1" dirty="0">
                <a:solidFill>
                  <a:srgbClr val="000000"/>
                </a:solidFill>
                <a:latin typeface="+mj-lt"/>
                <a:ea typeface="+mj-ea"/>
              </a:rPr>
              <a:t>Evaluation of IEEE 802.15.6ma Ultra-wideband Physical Layer Utilizing Super Orthogonal Convolutional Code</a:t>
            </a:r>
            <a:endParaRPr kumimoji="0" lang="ja-JP" altLang="en-US" sz="2400" b="1" dirty="0">
              <a:solidFill>
                <a:srgbClr val="000000"/>
              </a:solidFill>
              <a:latin typeface="+mj-lt"/>
              <a:ea typeface="+mj-ea"/>
            </a:endParaRPr>
          </a:p>
        </p:txBody>
      </p:sp>
      <p:sp>
        <p:nvSpPr>
          <p:cNvPr id="8" name="正方形/長方形 7">
            <a:extLst>
              <a:ext uri="{FF2B5EF4-FFF2-40B4-BE49-F238E27FC236}">
                <a16:creationId xmlns:a16="http://schemas.microsoft.com/office/drawing/2014/main" id="{508A86BD-133B-4AB5-B1AB-C2C1010562C1}"/>
              </a:ext>
            </a:extLst>
          </p:cNvPr>
          <p:cNvSpPr/>
          <p:nvPr/>
        </p:nvSpPr>
        <p:spPr>
          <a:xfrm>
            <a:off x="597024" y="3098571"/>
            <a:ext cx="8223448" cy="3354765"/>
          </a:xfrm>
          <a:prstGeom prst="rect">
            <a:avLst/>
          </a:prstGeom>
        </p:spPr>
        <p:txBody>
          <a:bodyPr wrap="square">
            <a:spAutoFit/>
          </a:bodyPr>
          <a:lstStyle/>
          <a:p>
            <a:pPr algn="ctr" fontAlgn="base">
              <a:spcBef>
                <a:spcPct val="0"/>
              </a:spcBef>
              <a:spcAft>
                <a:spcPct val="0"/>
              </a:spcAft>
            </a:pPr>
            <a:r>
              <a:rPr kumimoji="0" lang="en-US" altLang="ja-JP" sz="2800" dirty="0">
                <a:solidFill>
                  <a:srgbClr val="000000"/>
                </a:solidFill>
                <a:latin typeface="Times New Roman" pitchFamily="18" charset="0"/>
              </a:rPr>
              <a:t>September 2025,</a:t>
            </a:r>
          </a:p>
          <a:p>
            <a:pPr algn="ctr" fontAlgn="base">
              <a:spcBef>
                <a:spcPct val="0"/>
              </a:spcBef>
              <a:spcAft>
                <a:spcPct val="0"/>
              </a:spcAft>
            </a:pPr>
            <a:r>
              <a:rPr kumimoji="0" lang="en-US" altLang="ja-JP" sz="2800" dirty="0">
                <a:solidFill>
                  <a:srgbClr val="000000"/>
                </a:solidFill>
                <a:latin typeface="Times New Roman" pitchFamily="18" charset="0"/>
              </a:rPr>
              <a:t>Hybrid Session,</a:t>
            </a:r>
          </a:p>
          <a:p>
            <a:pPr algn="ctr" fontAlgn="base">
              <a:spcBef>
                <a:spcPct val="0"/>
              </a:spcBef>
              <a:spcAft>
                <a:spcPct val="0"/>
              </a:spcAft>
            </a:pPr>
            <a:r>
              <a:rPr kumimoji="0" lang="en-US" altLang="ja-JP" sz="2800" dirty="0">
                <a:solidFill>
                  <a:srgbClr val="000000"/>
                </a:solidFill>
                <a:latin typeface="Times New Roman" pitchFamily="18" charset="0"/>
              </a:rPr>
              <a:t>Hilton Waikoloa Village, US</a:t>
            </a:r>
          </a:p>
          <a:p>
            <a:pPr algn="ctr" fontAlgn="base">
              <a:spcBef>
                <a:spcPct val="0"/>
              </a:spcBef>
              <a:spcAft>
                <a:spcPct val="0"/>
              </a:spcAft>
            </a:pPr>
            <a:r>
              <a:rPr kumimoji="0" lang="en-US" altLang="ja-JP" sz="2800" dirty="0">
                <a:solidFill>
                  <a:srgbClr val="000000"/>
                </a:solidFill>
                <a:latin typeface="Times New Roman" pitchFamily="18" charset="0"/>
              </a:rPr>
              <a:t>Kento Takabayashi</a:t>
            </a:r>
            <a:r>
              <a:rPr kumimoji="0" lang="en-US" altLang="ja-JP" sz="2800" baseline="30000" dirty="0">
                <a:solidFill>
                  <a:srgbClr val="000000"/>
                </a:solidFill>
                <a:latin typeface="Times New Roman" pitchFamily="18" charset="0"/>
              </a:rPr>
              <a:t>1</a:t>
            </a:r>
            <a:r>
              <a:rPr kumimoji="0" lang="en-US" altLang="ja-JP" sz="2800" dirty="0">
                <a:solidFill>
                  <a:srgbClr val="000000"/>
                </a:solidFill>
                <a:latin typeface="Times New Roman" pitchFamily="18" charset="0"/>
              </a:rPr>
              <a:t>, Ryuji Kohno</a:t>
            </a:r>
            <a:r>
              <a:rPr kumimoji="0" lang="en-US" altLang="ja-JP" sz="2800" baseline="30000" dirty="0">
                <a:solidFill>
                  <a:srgbClr val="000000"/>
                </a:solidFill>
                <a:latin typeface="Times New Roman" pitchFamily="18" charset="0"/>
              </a:rPr>
              <a:t>2,3 </a:t>
            </a:r>
          </a:p>
          <a:p>
            <a:pPr algn="ctr" fontAlgn="base">
              <a:spcBef>
                <a:spcPct val="0"/>
              </a:spcBef>
              <a:spcAft>
                <a:spcPct val="0"/>
              </a:spcAft>
            </a:pPr>
            <a:endParaRPr kumimoji="0" lang="en-US" altLang="ja-JP" sz="2800" dirty="0">
              <a:solidFill>
                <a:srgbClr val="000000"/>
              </a:solidFill>
              <a:latin typeface="Times New Roman" pitchFamily="18" charset="0"/>
            </a:endParaRPr>
          </a:p>
          <a:p>
            <a:pPr fontAlgn="base">
              <a:spcBef>
                <a:spcPct val="0"/>
              </a:spcBef>
              <a:spcAft>
                <a:spcPct val="0"/>
              </a:spcAft>
            </a:pPr>
            <a:r>
              <a:rPr kumimoji="0" lang="en-US" altLang="ja-JP" sz="2400" dirty="0">
                <a:solidFill>
                  <a:srgbClr val="000000"/>
                </a:solidFill>
                <a:latin typeface="Times New Roman" pitchFamily="18" charset="0"/>
              </a:rPr>
              <a:t>1. Toyo University, Japan</a:t>
            </a:r>
          </a:p>
          <a:p>
            <a:pPr fontAlgn="base">
              <a:spcBef>
                <a:spcPct val="0"/>
              </a:spcBef>
              <a:spcAft>
                <a:spcPct val="0"/>
              </a:spcAft>
            </a:pPr>
            <a:r>
              <a:rPr kumimoji="0" lang="en-US" altLang="ja-JP" sz="2400" dirty="0">
                <a:solidFill>
                  <a:srgbClr val="000000"/>
                </a:solidFill>
                <a:latin typeface="Times New Roman" pitchFamily="18" charset="0"/>
              </a:rPr>
              <a:t>2. Yokohama National University, Japan </a:t>
            </a:r>
          </a:p>
          <a:p>
            <a:pPr fontAlgn="base">
              <a:spcBef>
                <a:spcPct val="0"/>
              </a:spcBef>
              <a:spcAft>
                <a:spcPct val="0"/>
              </a:spcAft>
            </a:pPr>
            <a:r>
              <a:rPr kumimoji="0" lang="en-US" altLang="ja-JP" sz="2400" dirty="0">
                <a:solidFill>
                  <a:srgbClr val="000000"/>
                </a:solidFill>
                <a:latin typeface="Times New Roman" pitchFamily="18" charset="0"/>
              </a:rPr>
              <a:t>3. YRP International Alliance Institute, Japan</a:t>
            </a:r>
          </a:p>
        </p:txBody>
      </p:sp>
      <p:sp>
        <p:nvSpPr>
          <p:cNvPr id="3" name="日付プレースホルダー 3">
            <a:extLst>
              <a:ext uri="{FF2B5EF4-FFF2-40B4-BE49-F238E27FC236}">
                <a16:creationId xmlns:a16="http://schemas.microsoft.com/office/drawing/2014/main" id="{76AA6AD3-7895-4796-9B13-08561D27AEBE}"/>
              </a:ext>
            </a:extLst>
          </p:cNvPr>
          <p:cNvSpPr>
            <a:spLocks noGrp="1"/>
          </p:cNvSpPr>
          <p:nvPr>
            <p:ph type="dt" sz="half" idx="2"/>
          </p:nvPr>
        </p:nvSpPr>
        <p:spPr>
          <a:xfrm>
            <a:off x="762000" y="304800"/>
            <a:ext cx="1600200" cy="215444"/>
          </a:xfrm>
        </p:spPr>
        <p:txBody>
          <a:bodyPr/>
          <a:lstStyle/>
          <a:p>
            <a:pPr>
              <a:spcBef>
                <a:spcPct val="0"/>
              </a:spcBef>
              <a:spcAft>
                <a:spcPct val="0"/>
              </a:spcAft>
            </a:pPr>
            <a:r>
              <a:rPr kumimoji="0" lang="en-US" altLang="ja-JP" dirty="0">
                <a:solidFill>
                  <a:srgbClr val="000000"/>
                </a:solidFill>
                <a:latin typeface="Times New Roman" pitchFamily="18" charset="0"/>
              </a:rPr>
              <a:t>September 2025</a:t>
            </a:r>
          </a:p>
        </p:txBody>
      </p:sp>
    </p:spTree>
    <p:extLst>
      <p:ext uri="{BB962C8B-B14F-4D97-AF65-F5344CB8AC3E}">
        <p14:creationId xmlns:p14="http://schemas.microsoft.com/office/powerpoint/2010/main" val="1397303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FDB3F8A5-58D5-A511-1090-76CB83D4947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969891" y="1397163"/>
            <a:ext cx="6984776" cy="3113562"/>
          </a:xfrm>
          <a:prstGeom prst="rect">
            <a:avLst/>
          </a:prstGeom>
        </p:spPr>
      </p:pic>
      <p:sp>
        <p:nvSpPr>
          <p:cNvPr id="2" name="タイトル 1"/>
          <p:cNvSpPr>
            <a:spLocks noGrp="1"/>
          </p:cNvSpPr>
          <p:nvPr>
            <p:ph type="title"/>
          </p:nvPr>
        </p:nvSpPr>
        <p:spPr>
          <a:xfrm>
            <a:off x="685800" y="332656"/>
            <a:ext cx="7772400" cy="1066800"/>
          </a:xfrm>
        </p:spPr>
        <p:txBody>
          <a:bodyPr/>
          <a:lstStyle/>
          <a:p>
            <a:r>
              <a:rPr kumimoji="1" lang="en-US" altLang="ja-JP" dirty="0"/>
              <a:t>SOCC</a:t>
            </a:r>
            <a:endParaRPr kumimoji="1" lang="ja-JP" altLang="en-US" dirty="0"/>
          </a:p>
        </p:txBody>
      </p:sp>
      <p:sp>
        <p:nvSpPr>
          <p:cNvPr id="5" name="スライド番号プレースホルダー 4"/>
          <p:cNvSpPr>
            <a:spLocks noGrp="1"/>
          </p:cNvSpPr>
          <p:nvPr>
            <p:ph type="sldNum" sz="quarter" idx="12"/>
          </p:nvPr>
        </p:nvSpPr>
        <p:spPr>
          <a:xfrm>
            <a:off x="4533156" y="6475413"/>
            <a:ext cx="153888" cy="184666"/>
          </a:xfrm>
        </p:spPr>
        <p:txBody>
          <a:bodyPr/>
          <a:lstStyle/>
          <a:p>
            <a:fld id="{769171EF-81C0-43B1-9967-509DCBA38FA2}" type="slidenum">
              <a:rPr kumimoji="1" lang="ja-JP" altLang="en-US" smtClean="0">
                <a:latin typeface="+mj-lt"/>
              </a:rPr>
              <a:pPr/>
              <a:t>3</a:t>
            </a:fld>
            <a:endParaRPr kumimoji="1" lang="ja-JP" altLang="en-US">
              <a:latin typeface="+mj-lt"/>
            </a:endParaRPr>
          </a:p>
        </p:txBody>
      </p:sp>
      <p:sp>
        <p:nvSpPr>
          <p:cNvPr id="8" name="テキスト ボックス 7">
            <a:extLst>
              <a:ext uri="{FF2B5EF4-FFF2-40B4-BE49-F238E27FC236}">
                <a16:creationId xmlns:a16="http://schemas.microsoft.com/office/drawing/2014/main" id="{13565BD2-39B4-4601-A642-B9DDF294AC63}"/>
              </a:ext>
            </a:extLst>
          </p:cNvPr>
          <p:cNvSpPr txBox="1"/>
          <p:nvPr/>
        </p:nvSpPr>
        <p:spPr>
          <a:xfrm>
            <a:off x="1835696" y="4323113"/>
            <a:ext cx="5256584" cy="338554"/>
          </a:xfrm>
          <a:prstGeom prst="rect">
            <a:avLst/>
          </a:prstGeom>
          <a:noFill/>
        </p:spPr>
        <p:txBody>
          <a:bodyPr wrap="square" rtlCol="0">
            <a:spAutoFit/>
          </a:bodyPr>
          <a:lstStyle/>
          <a:p>
            <a:pPr algn="ctr"/>
            <a:r>
              <a:rPr lang="en-US" altLang="ja-JP" sz="1600" b="1" u="sng" dirty="0">
                <a:latin typeface="+mj-lt"/>
              </a:rPr>
              <a:t>Fig.</a:t>
            </a:r>
            <a:r>
              <a:rPr kumimoji="1" lang="ja-JP" altLang="en-US" sz="1600" b="1" u="sng" dirty="0">
                <a:latin typeface="+mj-lt"/>
              </a:rPr>
              <a:t> </a:t>
            </a:r>
            <a:r>
              <a:rPr lang="en-US" altLang="ja-JP" sz="1600" b="1" u="sng" dirty="0">
                <a:latin typeface="+mj-lt"/>
              </a:rPr>
              <a:t>SOCC encoder</a:t>
            </a:r>
            <a:endParaRPr kumimoji="1" lang="ja-JP" altLang="en-US" sz="1600" b="1" u="sng" dirty="0">
              <a:latin typeface="+mj-lt"/>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58933744-D30B-49CF-B575-D9F8AAC1B22D}"/>
                  </a:ext>
                </a:extLst>
              </p:cNvPr>
              <p:cNvSpPr txBox="1"/>
              <p:nvPr/>
            </p:nvSpPr>
            <p:spPr>
              <a:xfrm>
                <a:off x="107504" y="4731493"/>
                <a:ext cx="8712968" cy="1599092"/>
              </a:xfrm>
              <a:prstGeom prst="rect">
                <a:avLst/>
              </a:prstGeom>
              <a:noFill/>
            </p:spPr>
            <p:txBody>
              <a:bodyPr wrap="square" rtlCol="0">
                <a:spAutoFit/>
              </a:bodyPr>
              <a:lstStyle/>
              <a:p>
                <a:pPr marL="285750" indent="-285750">
                  <a:buFont typeface="Arial" panose="020B0604020202020204" pitchFamily="34" charset="0"/>
                  <a:buChar char="•"/>
                </a:pPr>
                <a:r>
                  <a:rPr lang="en-US" altLang="ja-JP" dirty="0">
                    <a:latin typeface="+mj-lt"/>
                  </a:rPr>
                  <a:t>SOCC is a kind of orthogonal convolutional code of </a:t>
                </a:r>
                <a:r>
                  <a:rPr lang="en-US" altLang="ja-JP" b="1" u="sng" dirty="0">
                    <a:solidFill>
                      <a:srgbClr val="0070C0"/>
                    </a:solidFill>
                    <a:latin typeface="+mj-lt"/>
                  </a:rPr>
                  <a:t>very low coding rate</a:t>
                </a:r>
              </a:p>
              <a:p>
                <a:pPr marL="285750" indent="-285750">
                  <a:buFont typeface="Arial" panose="020B0604020202020204" pitchFamily="34" charset="0"/>
                  <a:buChar char="•"/>
                </a:pPr>
                <a:r>
                  <a:rPr lang="en-US" altLang="ja-JP" dirty="0">
                    <a:latin typeface="+mj-lt"/>
                  </a:rPr>
                  <a:t>The encoder is composed of </a:t>
                </a:r>
                <a:r>
                  <a:rPr lang="en-US" altLang="ja-JP" b="1" i="1" u="sng" dirty="0">
                    <a:solidFill>
                      <a:srgbClr val="00B050"/>
                    </a:solidFill>
                    <a:latin typeface="+mj-lt"/>
                  </a:rPr>
                  <a:t>K </a:t>
                </a:r>
                <a:r>
                  <a:rPr lang="en-US" altLang="ja-JP" b="1" u="sng" dirty="0">
                    <a:solidFill>
                      <a:srgbClr val="00B050"/>
                    </a:solidFill>
                    <a:latin typeface="+mj-lt"/>
                  </a:rPr>
                  <a:t>length shift registers </a:t>
                </a:r>
                <a:r>
                  <a:rPr lang="en-US" altLang="ja-JP" dirty="0">
                    <a:latin typeface="+mj-lt"/>
                  </a:rPr>
                  <a:t>(constraint length) and a </a:t>
                </a:r>
                <a:r>
                  <a:rPr lang="en-US" altLang="ja-JP" b="1" u="sng" dirty="0">
                    <a:solidFill>
                      <a:srgbClr val="00B050"/>
                    </a:solidFill>
                    <a:latin typeface="+mj-lt"/>
                  </a:rPr>
                  <a:t>block orthogonal (Hadamard) encoder</a:t>
                </a:r>
              </a:p>
              <a:p>
                <a:pPr marL="285750" indent="-285750">
                  <a:buFont typeface="Arial" panose="020B0604020202020204" pitchFamily="34" charset="0"/>
                  <a:buChar char="•"/>
                </a:pPr>
                <a:r>
                  <a:rPr lang="en-US" altLang="ja-JP" dirty="0">
                    <a:latin typeface="+mj-lt"/>
                  </a:rPr>
                  <a:t>The coding rate is given by </a:t>
                </a:r>
                <a14:m>
                  <m:oMath xmlns:m="http://schemas.openxmlformats.org/officeDocument/2006/math">
                    <m:sSub>
                      <m:sSubPr>
                        <m:ctrlPr>
                          <a:rPr lang="ja-JP" altLang="ja-JP" b="1" i="1" smtClean="0">
                            <a:solidFill>
                              <a:srgbClr val="0070C0"/>
                            </a:solidFill>
                            <a:latin typeface="Cambria Math" panose="02040503050406030204" pitchFamily="18" charset="0"/>
                          </a:rPr>
                        </m:ctrlPr>
                      </m:sSubPr>
                      <m:e>
                        <m:r>
                          <a:rPr lang="en-US" altLang="ja-JP" b="1" i="1">
                            <a:solidFill>
                              <a:srgbClr val="0070C0"/>
                            </a:solidFill>
                            <a:latin typeface="Cambria Math" panose="02040503050406030204" pitchFamily="18" charset="0"/>
                          </a:rPr>
                          <m:t>𝑹</m:t>
                        </m:r>
                      </m:e>
                      <m:sub>
                        <m:r>
                          <a:rPr lang="en-US" altLang="ja-JP" b="1" i="1" smtClean="0">
                            <a:solidFill>
                              <a:srgbClr val="0070C0"/>
                            </a:solidFill>
                            <a:latin typeface="Cambria Math" panose="02040503050406030204" pitchFamily="18" charset="0"/>
                          </a:rPr>
                          <m:t>𝑺𝑶𝑪𝑪</m:t>
                        </m:r>
                      </m:sub>
                    </m:sSub>
                    <m:r>
                      <a:rPr lang="en-US" altLang="ja-JP" b="1" i="1">
                        <a:solidFill>
                          <a:srgbClr val="0070C0"/>
                        </a:solidFill>
                        <a:latin typeface="Cambria Math" panose="02040503050406030204" pitchFamily="18" charset="0"/>
                      </a:rPr>
                      <m:t>=</m:t>
                    </m:r>
                    <m:f>
                      <m:fPr>
                        <m:ctrlPr>
                          <a:rPr lang="ja-JP" altLang="ja-JP" b="1" i="1">
                            <a:solidFill>
                              <a:srgbClr val="0070C0"/>
                            </a:solidFill>
                            <a:latin typeface="Cambria Math" panose="02040503050406030204" pitchFamily="18" charset="0"/>
                          </a:rPr>
                        </m:ctrlPr>
                      </m:fPr>
                      <m:num>
                        <m:r>
                          <a:rPr lang="en-US" altLang="ja-JP" b="1" i="1">
                            <a:solidFill>
                              <a:srgbClr val="0070C0"/>
                            </a:solidFill>
                            <a:latin typeface="Cambria Math" panose="02040503050406030204" pitchFamily="18" charset="0"/>
                          </a:rPr>
                          <m:t>𝟏</m:t>
                        </m:r>
                      </m:num>
                      <m:den>
                        <m:sSup>
                          <m:sSupPr>
                            <m:ctrlPr>
                              <a:rPr lang="ja-JP" altLang="ja-JP" b="1" i="1">
                                <a:solidFill>
                                  <a:srgbClr val="0070C0"/>
                                </a:solidFill>
                                <a:latin typeface="Cambria Math" panose="02040503050406030204" pitchFamily="18" charset="0"/>
                              </a:rPr>
                            </m:ctrlPr>
                          </m:sSupPr>
                          <m:e>
                            <m:r>
                              <a:rPr lang="en-US" altLang="ja-JP" b="1" i="1">
                                <a:solidFill>
                                  <a:srgbClr val="0070C0"/>
                                </a:solidFill>
                                <a:latin typeface="Cambria Math" panose="02040503050406030204" pitchFamily="18" charset="0"/>
                              </a:rPr>
                              <m:t>𝟐</m:t>
                            </m:r>
                          </m:e>
                          <m:sup>
                            <m:r>
                              <a:rPr lang="en-US" altLang="ja-JP" b="1" i="1">
                                <a:solidFill>
                                  <a:srgbClr val="0070C0"/>
                                </a:solidFill>
                                <a:latin typeface="Cambria Math" panose="02040503050406030204" pitchFamily="18" charset="0"/>
                              </a:rPr>
                              <m:t>𝑲</m:t>
                            </m:r>
                            <m:r>
                              <a:rPr lang="en-US" altLang="ja-JP" b="1" i="1">
                                <a:solidFill>
                                  <a:srgbClr val="0070C0"/>
                                </a:solidFill>
                                <a:latin typeface="Cambria Math" panose="02040503050406030204" pitchFamily="18" charset="0"/>
                              </a:rPr>
                              <m:t>−</m:t>
                            </m:r>
                            <m:r>
                              <a:rPr lang="en-US" altLang="ja-JP" b="1" i="1">
                                <a:solidFill>
                                  <a:srgbClr val="0070C0"/>
                                </a:solidFill>
                                <a:latin typeface="Cambria Math" panose="02040503050406030204" pitchFamily="18" charset="0"/>
                              </a:rPr>
                              <m:t>𝟐</m:t>
                            </m:r>
                          </m:sup>
                        </m:sSup>
                      </m:den>
                    </m:f>
                  </m:oMath>
                </a14:m>
                <a:endParaRPr lang="en-US" altLang="ja-JP" b="1" dirty="0">
                  <a:latin typeface="+mj-lt"/>
                </a:endParaRPr>
              </a:p>
              <a:p>
                <a:pPr marL="285750" indent="-285750">
                  <a:buFont typeface="Arial" panose="020B0604020202020204" pitchFamily="34" charset="0"/>
                  <a:buChar char="•"/>
                </a:pPr>
                <a:r>
                  <a:rPr lang="en-US" altLang="ja-JP" dirty="0">
                    <a:latin typeface="+mj-lt"/>
                  </a:rPr>
                  <a:t>The decoder uses the Viterbi algorithm</a:t>
                </a:r>
              </a:p>
            </p:txBody>
          </p:sp>
        </mc:Choice>
        <mc:Fallback xmlns="">
          <p:sp>
            <p:nvSpPr>
              <p:cNvPr id="6" name="テキスト ボックス 5">
                <a:extLst>
                  <a:ext uri="{FF2B5EF4-FFF2-40B4-BE49-F238E27FC236}">
                    <a16:creationId xmlns:a16="http://schemas.microsoft.com/office/drawing/2014/main" id="{58933744-D30B-49CF-B575-D9F8AAC1B22D}"/>
                  </a:ext>
                </a:extLst>
              </p:cNvPr>
              <p:cNvSpPr txBox="1">
                <a:spLocks noRot="1" noChangeAspect="1" noMove="1" noResize="1" noEditPoints="1" noAdjustHandles="1" noChangeArrowheads="1" noChangeShapeType="1" noTextEdit="1"/>
              </p:cNvSpPr>
              <p:nvPr/>
            </p:nvSpPr>
            <p:spPr>
              <a:xfrm>
                <a:off x="107504" y="4731493"/>
                <a:ext cx="8712968" cy="1599092"/>
              </a:xfrm>
              <a:prstGeom prst="rect">
                <a:avLst/>
              </a:prstGeom>
              <a:blipFill>
                <a:blip r:embed="rId4"/>
                <a:stretch>
                  <a:fillRect l="-490" t="-1908" b="-5344"/>
                </a:stretch>
              </a:blipFill>
            </p:spPr>
            <p:txBody>
              <a:bodyPr/>
              <a:lstStyle/>
              <a:p>
                <a:r>
                  <a:rPr lang="ja-JP" altLang="en-US">
                    <a:noFill/>
                  </a:rPr>
                  <a:t> </a:t>
                </a:r>
              </a:p>
            </p:txBody>
          </p:sp>
        </mc:Fallback>
      </mc:AlternateContent>
      <p:sp>
        <p:nvSpPr>
          <p:cNvPr id="3" name="フッター プレースホルダー 2">
            <a:extLst>
              <a:ext uri="{FF2B5EF4-FFF2-40B4-BE49-F238E27FC236}">
                <a16:creationId xmlns:a16="http://schemas.microsoft.com/office/drawing/2014/main" id="{7697C359-8EF1-92D9-DC50-38898366D72E}"/>
              </a:ext>
            </a:extLst>
          </p:cNvPr>
          <p:cNvSpPr>
            <a:spLocks noGrp="1"/>
          </p:cNvSpPr>
          <p:nvPr>
            <p:ph type="ftr" sz="quarter" idx="3"/>
          </p:nvPr>
        </p:nvSpPr>
        <p:spPr>
          <a:xfrm>
            <a:off x="5724128" y="6453336"/>
            <a:ext cx="3168352"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
        <p:nvSpPr>
          <p:cNvPr id="4" name="日付プレースホルダー 3">
            <a:extLst>
              <a:ext uri="{FF2B5EF4-FFF2-40B4-BE49-F238E27FC236}">
                <a16:creationId xmlns:a16="http://schemas.microsoft.com/office/drawing/2014/main" id="{0DE561C1-405A-55B9-EA62-18531D03B3B2}"/>
              </a:ext>
            </a:extLst>
          </p:cNvPr>
          <p:cNvSpPr>
            <a:spLocks noGrp="1"/>
          </p:cNvSpPr>
          <p:nvPr>
            <p:ph type="dt" sz="half" idx="2"/>
          </p:nvPr>
        </p:nvSpPr>
        <p:spPr>
          <a:xfrm>
            <a:off x="762000" y="304800"/>
            <a:ext cx="1600200" cy="215444"/>
          </a:xfrm>
        </p:spPr>
        <p:txBody>
          <a:bodyPr/>
          <a:lstStyle/>
          <a:p>
            <a:pPr>
              <a:spcBef>
                <a:spcPct val="0"/>
              </a:spcBef>
              <a:spcAft>
                <a:spcPct val="0"/>
              </a:spcAft>
            </a:pPr>
            <a:r>
              <a:rPr kumimoji="0" lang="en-US" altLang="ja-JP" dirty="0">
                <a:solidFill>
                  <a:srgbClr val="000000"/>
                </a:solidFill>
                <a:latin typeface="Times New Roman" pitchFamily="18" charset="0"/>
              </a:rPr>
              <a:t>September 2025</a:t>
            </a:r>
          </a:p>
        </p:txBody>
      </p:sp>
    </p:spTree>
    <p:extLst>
      <p:ext uri="{BB962C8B-B14F-4D97-AF65-F5344CB8AC3E}">
        <p14:creationId xmlns:p14="http://schemas.microsoft.com/office/powerpoint/2010/main" val="2864222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日付プレースホルダー 94">
            <a:extLst>
              <a:ext uri="{FF2B5EF4-FFF2-40B4-BE49-F238E27FC236}">
                <a16:creationId xmlns:a16="http://schemas.microsoft.com/office/drawing/2014/main" id="{2FA570AE-F9BE-406B-ADD2-AB82A4CA3F10}"/>
              </a:ext>
            </a:extLst>
          </p:cNvPr>
          <p:cNvSpPr>
            <a:spLocks noGrp="1"/>
          </p:cNvSpPr>
          <p:nvPr>
            <p:ph type="dt" idx="10"/>
          </p:nvPr>
        </p:nvSpPr>
        <p:spPr/>
        <p:txBody>
          <a:bodyPr/>
          <a:lstStyle/>
          <a:p>
            <a:pPr>
              <a:spcBef>
                <a:spcPct val="0"/>
              </a:spcBef>
              <a:spcAft>
                <a:spcPct val="0"/>
              </a:spcAft>
            </a:pPr>
            <a:r>
              <a:rPr kumimoji="0" lang="en-US" altLang="ja-JP" dirty="0">
                <a:solidFill>
                  <a:srgbClr val="000000"/>
                </a:solidFill>
                <a:latin typeface="Times New Roman" pitchFamily="18" charset="0"/>
              </a:rPr>
              <a:t>September 2025</a:t>
            </a:r>
          </a:p>
        </p:txBody>
      </p:sp>
      <p:sp>
        <p:nvSpPr>
          <p:cNvPr id="96" name="フッター プレースホルダー 95">
            <a:extLst>
              <a:ext uri="{FF2B5EF4-FFF2-40B4-BE49-F238E27FC236}">
                <a16:creationId xmlns:a16="http://schemas.microsoft.com/office/drawing/2014/main" id="{89CD199B-D258-4D60-B576-E3F14C34B93B}"/>
              </a:ext>
            </a:extLst>
          </p:cNvPr>
          <p:cNvSpPr>
            <a:spLocks noGrp="1"/>
          </p:cNvSpPr>
          <p:nvPr>
            <p:ph type="ftr" idx="11"/>
          </p:nvPr>
        </p:nvSpPr>
        <p:spPr>
          <a:xfrm>
            <a:off x="4820574" y="6389688"/>
            <a:ext cx="4218731" cy="222561"/>
          </a:xfrm>
        </p:spPr>
        <p:txBody>
          <a:bodyPr/>
          <a:lstStyle/>
          <a:p>
            <a:r>
              <a:rPr kumimoji="1" lang="en-US" altLang="ja-JP"/>
              <a:t>Takumi Kobayashi, Minsoo Kim, Marco Hernandez, Ryuji Kohno (Nitech/YRP-IAI/U.Oulu/YNU)</a:t>
            </a:r>
            <a:endParaRPr kumimoji="1" lang="ja-JP" altLang="en-US" dirty="0"/>
          </a:p>
        </p:txBody>
      </p:sp>
      <p:sp>
        <p:nvSpPr>
          <p:cNvPr id="97" name="スライド番号プレースホルダー 96">
            <a:extLst>
              <a:ext uri="{FF2B5EF4-FFF2-40B4-BE49-F238E27FC236}">
                <a16:creationId xmlns:a16="http://schemas.microsoft.com/office/drawing/2014/main" id="{76A73A5C-7490-45D9-852C-523B9BA71105}"/>
              </a:ext>
            </a:extLst>
          </p:cNvPr>
          <p:cNvSpPr>
            <a:spLocks noGrp="1"/>
          </p:cNvSpPr>
          <p:nvPr>
            <p:ph type="sldNum" idx="12"/>
          </p:nvPr>
        </p:nvSpPr>
        <p:spPr>
          <a:xfrm>
            <a:off x="4341813" y="6465888"/>
            <a:ext cx="536575" cy="184150"/>
          </a:xfrm>
        </p:spPr>
        <p:txBody>
          <a:bodyPr/>
          <a:lstStyle/>
          <a:p>
            <a:fld id="{248EE29C-DCB8-4C23-BE14-115B5B2E505D}" type="slidenum">
              <a:rPr kumimoji="1" lang="ja-JP" altLang="en-US" smtClean="0"/>
              <a:t>4</a:t>
            </a:fld>
            <a:endParaRPr kumimoji="1" lang="ja-JP" altLang="en-US"/>
          </a:p>
        </p:txBody>
      </p:sp>
      <p:sp>
        <p:nvSpPr>
          <p:cNvPr id="25" name="タイトル 24">
            <a:extLst>
              <a:ext uri="{FF2B5EF4-FFF2-40B4-BE49-F238E27FC236}">
                <a16:creationId xmlns:a16="http://schemas.microsoft.com/office/drawing/2014/main" id="{9950F5FC-EE87-440C-A029-3148B1E080FA}"/>
              </a:ext>
            </a:extLst>
          </p:cNvPr>
          <p:cNvSpPr>
            <a:spLocks noGrp="1"/>
          </p:cNvSpPr>
          <p:nvPr>
            <p:ph type="title"/>
          </p:nvPr>
        </p:nvSpPr>
        <p:spPr>
          <a:xfrm>
            <a:off x="0" y="761144"/>
            <a:ext cx="9191624" cy="511233"/>
          </a:xfrm>
        </p:spPr>
        <p:txBody>
          <a:bodyPr/>
          <a:lstStyle/>
          <a:p>
            <a:pPr algn="ctr"/>
            <a:r>
              <a:rPr lang="en-US" altLang="ja-JP" sz="2800" dirty="0">
                <a:latin typeface="+mj-lt"/>
                <a:cs typeface="Arial" panose="020B0604020202020204" pitchFamily="34" charset="0"/>
              </a:rPr>
              <a:t>Classification of Channel and Environment Models for Human and Vehicle Body Area Networks (HBAN&amp;VBAN)</a:t>
            </a:r>
            <a:endParaRPr lang="ja-JP" altLang="en-US" sz="2800" dirty="0">
              <a:latin typeface="+mj-lt"/>
              <a:cs typeface="Arial" panose="020B0604020202020204" pitchFamily="34" charset="0"/>
            </a:endParaRPr>
          </a:p>
        </p:txBody>
      </p:sp>
      <p:sp>
        <p:nvSpPr>
          <p:cNvPr id="2" name="テキスト ボックス 1">
            <a:extLst>
              <a:ext uri="{FF2B5EF4-FFF2-40B4-BE49-F238E27FC236}">
                <a16:creationId xmlns:a16="http://schemas.microsoft.com/office/drawing/2014/main" id="{3C9AD33D-F472-B52D-3497-107C1F173865}"/>
              </a:ext>
            </a:extLst>
          </p:cNvPr>
          <p:cNvSpPr txBox="1"/>
          <p:nvPr/>
        </p:nvSpPr>
        <p:spPr>
          <a:xfrm>
            <a:off x="64363" y="4086729"/>
            <a:ext cx="2767613" cy="2215991"/>
          </a:xfrm>
          <a:prstGeom prst="rect">
            <a:avLst/>
          </a:prstGeom>
          <a:solidFill>
            <a:srgbClr val="FFFF00"/>
          </a:solidFill>
          <a:ln>
            <a:solidFill>
              <a:schemeClr val="tx1"/>
            </a:solidFill>
          </a:ln>
        </p:spPr>
        <p:txBody>
          <a:bodyPr wrap="square" rtlCol="0">
            <a:spAutoFit/>
          </a:bodyPr>
          <a:lstStyle/>
          <a:p>
            <a:r>
              <a:rPr kumimoji="1" lang="en-US" altLang="ja-JP" dirty="0"/>
              <a:t>Note:</a:t>
            </a:r>
          </a:p>
          <a:p>
            <a:r>
              <a:rPr kumimoji="1" lang="en-US" altLang="ja-JP" sz="1200" b="0" dirty="0"/>
              <a:t>HBAN-model: </a:t>
            </a:r>
          </a:p>
          <a:p>
            <a:r>
              <a:rPr kumimoji="1" lang="en-US" altLang="ja-JP" sz="1200" b="0" dirty="0"/>
              <a:t>-Environment with co-existing systems is not considered.</a:t>
            </a:r>
            <a:endParaRPr lang="en-US" altLang="ja-JP" sz="1200" b="0" dirty="0"/>
          </a:p>
          <a:p>
            <a:endParaRPr lang="en-US" altLang="ja-JP" sz="1200" b="0" dirty="0"/>
          </a:p>
          <a:p>
            <a:r>
              <a:rPr lang="en-US" altLang="ja-JP" sz="1200" b="0" dirty="0"/>
              <a:t>VBAN model:</a:t>
            </a:r>
          </a:p>
          <a:p>
            <a:pPr marL="171450" indent="-171450">
              <a:buFont typeface="Arial" panose="020B0604020202020204" pitchFamily="34" charset="0"/>
              <a:buChar char="•"/>
            </a:pPr>
            <a:r>
              <a:rPr lang="en-US" altLang="ja-JP" sz="1200" b="0" dirty="0"/>
              <a:t>Key-less entry system</a:t>
            </a:r>
          </a:p>
          <a:p>
            <a:pPr marL="171450" indent="-171450">
              <a:buFont typeface="Arial" panose="020B0604020202020204" pitchFamily="34" charset="0"/>
              <a:buChar char="•"/>
            </a:pPr>
            <a:r>
              <a:rPr lang="en-US" altLang="ja-JP" sz="1200" b="0" dirty="0"/>
              <a:t>Localization in-body, on-body</a:t>
            </a:r>
          </a:p>
          <a:p>
            <a:pPr marL="171450" indent="-171450">
              <a:buFont typeface="Arial" panose="020B0604020202020204" pitchFamily="34" charset="0"/>
              <a:buChar char="•"/>
            </a:pPr>
            <a:r>
              <a:rPr lang="en-US" altLang="ja-JP" sz="1200" b="0" dirty="0"/>
              <a:t>Most dominant model should be defined  and separatory defined as Mandatory and Optional.</a:t>
            </a:r>
          </a:p>
        </p:txBody>
      </p:sp>
      <p:sp>
        <p:nvSpPr>
          <p:cNvPr id="3" name="テキスト ボックス 2">
            <a:extLst>
              <a:ext uri="{FF2B5EF4-FFF2-40B4-BE49-F238E27FC236}">
                <a16:creationId xmlns:a16="http://schemas.microsoft.com/office/drawing/2014/main" id="{B0AB41BD-72D9-1705-F775-4CABA26B5F22}"/>
              </a:ext>
            </a:extLst>
          </p:cNvPr>
          <p:cNvSpPr txBox="1"/>
          <p:nvPr/>
        </p:nvSpPr>
        <p:spPr>
          <a:xfrm>
            <a:off x="44387" y="1466464"/>
            <a:ext cx="1083076" cy="646331"/>
          </a:xfrm>
          <a:prstGeom prst="rect">
            <a:avLst/>
          </a:prstGeom>
          <a:noFill/>
          <a:ln>
            <a:solidFill>
              <a:schemeClr val="tx1"/>
            </a:solidFill>
          </a:ln>
        </p:spPr>
        <p:txBody>
          <a:bodyPr wrap="square" rtlCol="0">
            <a:spAutoFit/>
          </a:bodyPr>
          <a:lstStyle/>
          <a:p>
            <a:r>
              <a:rPr kumimoji="1" lang="en-US" altLang="ja-JP" b="0" dirty="0"/>
              <a:t>Channel model</a:t>
            </a:r>
            <a:endParaRPr kumimoji="1" lang="ja-JP" altLang="en-US" b="0" dirty="0"/>
          </a:p>
        </p:txBody>
      </p:sp>
      <p:sp>
        <p:nvSpPr>
          <p:cNvPr id="4" name="テキスト ボックス 3">
            <a:extLst>
              <a:ext uri="{FF2B5EF4-FFF2-40B4-BE49-F238E27FC236}">
                <a16:creationId xmlns:a16="http://schemas.microsoft.com/office/drawing/2014/main" id="{A20C5EC9-87F1-9794-1FBE-98749F5B106C}"/>
              </a:ext>
            </a:extLst>
          </p:cNvPr>
          <p:cNvSpPr txBox="1"/>
          <p:nvPr/>
        </p:nvSpPr>
        <p:spPr>
          <a:xfrm>
            <a:off x="1384916" y="1604964"/>
            <a:ext cx="2592280" cy="369332"/>
          </a:xfrm>
          <a:prstGeom prst="rect">
            <a:avLst/>
          </a:prstGeom>
          <a:noFill/>
        </p:spPr>
        <p:txBody>
          <a:bodyPr wrap="square" rtlCol="0">
            <a:spAutoFit/>
          </a:bodyPr>
          <a:lstStyle/>
          <a:p>
            <a:r>
              <a:rPr kumimoji="1" lang="en-US" altLang="ja-JP" b="0" dirty="0"/>
              <a:t>HBAN model</a:t>
            </a:r>
            <a:endParaRPr kumimoji="1" lang="ja-JP" altLang="en-US" b="0" dirty="0"/>
          </a:p>
        </p:txBody>
      </p:sp>
      <p:sp>
        <p:nvSpPr>
          <p:cNvPr id="8" name="テキスト ボックス 7">
            <a:extLst>
              <a:ext uri="{FF2B5EF4-FFF2-40B4-BE49-F238E27FC236}">
                <a16:creationId xmlns:a16="http://schemas.microsoft.com/office/drawing/2014/main" id="{72DF1922-3ADB-01BA-33DA-D680D18ED800}"/>
              </a:ext>
            </a:extLst>
          </p:cNvPr>
          <p:cNvSpPr txBox="1"/>
          <p:nvPr/>
        </p:nvSpPr>
        <p:spPr>
          <a:xfrm>
            <a:off x="1384916" y="3667068"/>
            <a:ext cx="2592280" cy="369332"/>
          </a:xfrm>
          <a:prstGeom prst="rect">
            <a:avLst/>
          </a:prstGeom>
          <a:noFill/>
        </p:spPr>
        <p:txBody>
          <a:bodyPr wrap="square" rtlCol="0">
            <a:spAutoFit/>
          </a:bodyPr>
          <a:lstStyle/>
          <a:p>
            <a:r>
              <a:rPr kumimoji="1" lang="en-US" altLang="ja-JP" b="0" dirty="0"/>
              <a:t>VBAN model</a:t>
            </a:r>
            <a:endParaRPr kumimoji="1" lang="ja-JP" altLang="en-US" b="0" dirty="0"/>
          </a:p>
        </p:txBody>
      </p:sp>
      <p:sp>
        <p:nvSpPr>
          <p:cNvPr id="22" name="テキスト ボックス 21">
            <a:extLst>
              <a:ext uri="{FF2B5EF4-FFF2-40B4-BE49-F238E27FC236}">
                <a16:creationId xmlns:a16="http://schemas.microsoft.com/office/drawing/2014/main" id="{659EDC2B-0EC6-61CE-ADA5-7CBB67E57EE0}"/>
              </a:ext>
            </a:extLst>
          </p:cNvPr>
          <p:cNvSpPr txBox="1"/>
          <p:nvPr/>
        </p:nvSpPr>
        <p:spPr>
          <a:xfrm>
            <a:off x="3178205" y="1604964"/>
            <a:ext cx="2592280" cy="369332"/>
          </a:xfrm>
          <a:prstGeom prst="rect">
            <a:avLst/>
          </a:prstGeom>
          <a:noFill/>
        </p:spPr>
        <p:txBody>
          <a:bodyPr wrap="square" rtlCol="0">
            <a:spAutoFit/>
          </a:bodyPr>
          <a:lstStyle/>
          <a:p>
            <a:r>
              <a:rPr kumimoji="1" lang="en-US" altLang="ja-JP" b="0" dirty="0"/>
              <a:t>In-body (Implant)</a:t>
            </a:r>
            <a:endParaRPr kumimoji="1" lang="ja-JP" altLang="en-US" b="0" dirty="0"/>
          </a:p>
        </p:txBody>
      </p:sp>
      <p:sp>
        <p:nvSpPr>
          <p:cNvPr id="24" name="テキスト ボックス 23">
            <a:extLst>
              <a:ext uri="{FF2B5EF4-FFF2-40B4-BE49-F238E27FC236}">
                <a16:creationId xmlns:a16="http://schemas.microsoft.com/office/drawing/2014/main" id="{AF84EB8E-EFE6-CE2F-8CDF-15E114BA6778}"/>
              </a:ext>
            </a:extLst>
          </p:cNvPr>
          <p:cNvSpPr txBox="1"/>
          <p:nvPr/>
        </p:nvSpPr>
        <p:spPr>
          <a:xfrm>
            <a:off x="3178205" y="1872639"/>
            <a:ext cx="2592280" cy="369332"/>
          </a:xfrm>
          <a:prstGeom prst="rect">
            <a:avLst/>
          </a:prstGeom>
          <a:noFill/>
        </p:spPr>
        <p:txBody>
          <a:bodyPr wrap="square" rtlCol="0">
            <a:spAutoFit/>
          </a:bodyPr>
          <a:lstStyle/>
          <a:p>
            <a:r>
              <a:rPr kumimoji="1" lang="en-US" altLang="ja-JP" b="1" u="sng" dirty="0">
                <a:solidFill>
                  <a:srgbClr val="FF0000"/>
                </a:solidFill>
              </a:rPr>
              <a:t>On-body</a:t>
            </a:r>
            <a:endParaRPr kumimoji="1" lang="ja-JP" altLang="en-US" b="1" u="sng" dirty="0">
              <a:solidFill>
                <a:srgbClr val="FF0000"/>
              </a:solidFill>
            </a:endParaRPr>
          </a:p>
        </p:txBody>
      </p:sp>
      <p:sp>
        <p:nvSpPr>
          <p:cNvPr id="27" name="テキスト ボックス 26">
            <a:extLst>
              <a:ext uri="{FF2B5EF4-FFF2-40B4-BE49-F238E27FC236}">
                <a16:creationId xmlns:a16="http://schemas.microsoft.com/office/drawing/2014/main" id="{B7330679-6EF5-1C33-1434-B4D5DABCC939}"/>
              </a:ext>
            </a:extLst>
          </p:cNvPr>
          <p:cNvSpPr txBox="1"/>
          <p:nvPr/>
        </p:nvSpPr>
        <p:spPr>
          <a:xfrm>
            <a:off x="3178205" y="2179671"/>
            <a:ext cx="1482572" cy="369332"/>
          </a:xfrm>
          <a:prstGeom prst="rect">
            <a:avLst/>
          </a:prstGeom>
          <a:noFill/>
        </p:spPr>
        <p:txBody>
          <a:bodyPr wrap="square" rtlCol="0">
            <a:spAutoFit/>
          </a:bodyPr>
          <a:lstStyle/>
          <a:p>
            <a:r>
              <a:rPr kumimoji="1" lang="en-US" altLang="ja-JP" b="0" dirty="0"/>
              <a:t>Around body</a:t>
            </a:r>
            <a:endParaRPr kumimoji="1" lang="ja-JP" altLang="en-US" b="0" dirty="0"/>
          </a:p>
        </p:txBody>
      </p:sp>
      <p:sp>
        <p:nvSpPr>
          <p:cNvPr id="28" name="テキスト ボックス 27">
            <a:extLst>
              <a:ext uri="{FF2B5EF4-FFF2-40B4-BE49-F238E27FC236}">
                <a16:creationId xmlns:a16="http://schemas.microsoft.com/office/drawing/2014/main" id="{DD813026-799B-DDA4-804C-72F170BEF1F2}"/>
              </a:ext>
            </a:extLst>
          </p:cNvPr>
          <p:cNvSpPr txBox="1"/>
          <p:nvPr/>
        </p:nvSpPr>
        <p:spPr>
          <a:xfrm>
            <a:off x="4882717" y="2179671"/>
            <a:ext cx="1482572" cy="369332"/>
          </a:xfrm>
          <a:prstGeom prst="rect">
            <a:avLst/>
          </a:prstGeom>
          <a:noFill/>
        </p:spPr>
        <p:txBody>
          <a:bodyPr wrap="square" rtlCol="0">
            <a:spAutoFit/>
          </a:bodyPr>
          <a:lstStyle/>
          <a:p>
            <a:r>
              <a:rPr kumimoji="1" lang="en-US" altLang="ja-JP" b="0" dirty="0"/>
              <a:t>Outdoor</a:t>
            </a:r>
            <a:endParaRPr kumimoji="1" lang="ja-JP" altLang="en-US" b="0" dirty="0"/>
          </a:p>
        </p:txBody>
      </p:sp>
      <p:sp>
        <p:nvSpPr>
          <p:cNvPr id="31" name="テキスト ボックス 30">
            <a:extLst>
              <a:ext uri="{FF2B5EF4-FFF2-40B4-BE49-F238E27FC236}">
                <a16:creationId xmlns:a16="http://schemas.microsoft.com/office/drawing/2014/main" id="{E601E681-10C8-5185-305D-2C34619D4020}"/>
              </a:ext>
            </a:extLst>
          </p:cNvPr>
          <p:cNvSpPr txBox="1"/>
          <p:nvPr/>
        </p:nvSpPr>
        <p:spPr>
          <a:xfrm>
            <a:off x="4882717" y="2451341"/>
            <a:ext cx="887768" cy="369332"/>
          </a:xfrm>
          <a:prstGeom prst="rect">
            <a:avLst/>
          </a:prstGeom>
          <a:noFill/>
        </p:spPr>
        <p:txBody>
          <a:bodyPr wrap="square" rtlCol="0">
            <a:spAutoFit/>
          </a:bodyPr>
          <a:lstStyle/>
          <a:p>
            <a:r>
              <a:rPr kumimoji="1" lang="en-US" altLang="ja-JP" b="0" dirty="0"/>
              <a:t>Indoor</a:t>
            </a:r>
            <a:endParaRPr kumimoji="1" lang="ja-JP" altLang="en-US" b="0" dirty="0"/>
          </a:p>
        </p:txBody>
      </p:sp>
      <p:sp>
        <p:nvSpPr>
          <p:cNvPr id="32" name="テキスト ボックス 31">
            <a:extLst>
              <a:ext uri="{FF2B5EF4-FFF2-40B4-BE49-F238E27FC236}">
                <a16:creationId xmlns:a16="http://schemas.microsoft.com/office/drawing/2014/main" id="{EAEF9F92-BC8F-822C-1EAA-08D120A03995}"/>
              </a:ext>
            </a:extLst>
          </p:cNvPr>
          <p:cNvSpPr txBox="1"/>
          <p:nvPr/>
        </p:nvSpPr>
        <p:spPr>
          <a:xfrm>
            <a:off x="5921405" y="2457878"/>
            <a:ext cx="887768" cy="369332"/>
          </a:xfrm>
          <a:prstGeom prst="rect">
            <a:avLst/>
          </a:prstGeom>
          <a:noFill/>
        </p:spPr>
        <p:txBody>
          <a:bodyPr wrap="square" rtlCol="0">
            <a:spAutoFit/>
          </a:bodyPr>
          <a:lstStyle/>
          <a:p>
            <a:r>
              <a:rPr kumimoji="1" lang="en-US" altLang="ja-JP" b="0" dirty="0"/>
              <a:t>Home</a:t>
            </a:r>
            <a:endParaRPr kumimoji="1" lang="ja-JP" altLang="en-US" b="0" dirty="0"/>
          </a:p>
        </p:txBody>
      </p:sp>
      <p:sp>
        <p:nvSpPr>
          <p:cNvPr id="33" name="テキスト ボックス 32">
            <a:extLst>
              <a:ext uri="{FF2B5EF4-FFF2-40B4-BE49-F238E27FC236}">
                <a16:creationId xmlns:a16="http://schemas.microsoft.com/office/drawing/2014/main" id="{77456175-B7F7-E667-88FF-D06FDA261FB3}"/>
              </a:ext>
            </a:extLst>
          </p:cNvPr>
          <p:cNvSpPr txBox="1"/>
          <p:nvPr/>
        </p:nvSpPr>
        <p:spPr>
          <a:xfrm>
            <a:off x="5921405" y="2736085"/>
            <a:ext cx="887768" cy="369332"/>
          </a:xfrm>
          <a:prstGeom prst="rect">
            <a:avLst/>
          </a:prstGeom>
          <a:noFill/>
        </p:spPr>
        <p:txBody>
          <a:bodyPr wrap="square" rtlCol="0">
            <a:spAutoFit/>
          </a:bodyPr>
          <a:lstStyle/>
          <a:p>
            <a:r>
              <a:rPr kumimoji="1" lang="en-US" altLang="ja-JP" b="0" dirty="0"/>
              <a:t>Office</a:t>
            </a:r>
            <a:endParaRPr kumimoji="1" lang="ja-JP" altLang="en-US" b="0" dirty="0"/>
          </a:p>
        </p:txBody>
      </p:sp>
      <p:sp>
        <p:nvSpPr>
          <p:cNvPr id="34" name="テキスト ボックス 33">
            <a:extLst>
              <a:ext uri="{FF2B5EF4-FFF2-40B4-BE49-F238E27FC236}">
                <a16:creationId xmlns:a16="http://schemas.microsoft.com/office/drawing/2014/main" id="{CD33720B-F015-0085-44DE-1F00BD22D29F}"/>
              </a:ext>
            </a:extLst>
          </p:cNvPr>
          <p:cNvSpPr txBox="1"/>
          <p:nvPr/>
        </p:nvSpPr>
        <p:spPr>
          <a:xfrm>
            <a:off x="5921404" y="3032585"/>
            <a:ext cx="2503505" cy="369332"/>
          </a:xfrm>
          <a:prstGeom prst="rect">
            <a:avLst/>
          </a:prstGeom>
          <a:noFill/>
        </p:spPr>
        <p:txBody>
          <a:bodyPr wrap="square" rtlCol="0">
            <a:spAutoFit/>
          </a:bodyPr>
          <a:lstStyle/>
          <a:p>
            <a:r>
              <a:rPr kumimoji="1" lang="en-US" altLang="ja-JP" b="0" dirty="0"/>
              <a:t>Medical (e.g. Hospital)</a:t>
            </a:r>
            <a:endParaRPr kumimoji="1" lang="ja-JP" altLang="en-US" b="0" dirty="0"/>
          </a:p>
        </p:txBody>
      </p:sp>
      <p:sp>
        <p:nvSpPr>
          <p:cNvPr id="35" name="テキスト ボックス 34">
            <a:extLst>
              <a:ext uri="{FF2B5EF4-FFF2-40B4-BE49-F238E27FC236}">
                <a16:creationId xmlns:a16="http://schemas.microsoft.com/office/drawing/2014/main" id="{0086BBB3-D7B7-6BE1-10BB-29CBB9104DF4}"/>
              </a:ext>
            </a:extLst>
          </p:cNvPr>
          <p:cNvSpPr txBox="1"/>
          <p:nvPr/>
        </p:nvSpPr>
        <p:spPr>
          <a:xfrm>
            <a:off x="3178205" y="3667068"/>
            <a:ext cx="2592280" cy="369332"/>
          </a:xfrm>
          <a:prstGeom prst="rect">
            <a:avLst/>
          </a:prstGeom>
          <a:noFill/>
        </p:spPr>
        <p:txBody>
          <a:bodyPr wrap="square" rtlCol="0">
            <a:spAutoFit/>
          </a:bodyPr>
          <a:lstStyle/>
          <a:p>
            <a:r>
              <a:rPr kumimoji="1" lang="en-US" altLang="ja-JP" b="0" dirty="0"/>
              <a:t>In-vehicle</a:t>
            </a:r>
            <a:endParaRPr kumimoji="1" lang="ja-JP" altLang="en-US" b="0" dirty="0"/>
          </a:p>
        </p:txBody>
      </p:sp>
      <p:sp>
        <p:nvSpPr>
          <p:cNvPr id="37" name="テキスト ボックス 36">
            <a:extLst>
              <a:ext uri="{FF2B5EF4-FFF2-40B4-BE49-F238E27FC236}">
                <a16:creationId xmlns:a16="http://schemas.microsoft.com/office/drawing/2014/main" id="{4B937D05-CC92-CC4E-31EE-4A3EFEB0E03B}"/>
              </a:ext>
            </a:extLst>
          </p:cNvPr>
          <p:cNvSpPr txBox="1"/>
          <p:nvPr/>
        </p:nvSpPr>
        <p:spPr>
          <a:xfrm>
            <a:off x="3178205" y="4825393"/>
            <a:ext cx="2592280" cy="369332"/>
          </a:xfrm>
          <a:prstGeom prst="rect">
            <a:avLst/>
          </a:prstGeom>
          <a:noFill/>
        </p:spPr>
        <p:txBody>
          <a:bodyPr wrap="square" rtlCol="0">
            <a:spAutoFit/>
          </a:bodyPr>
          <a:lstStyle/>
          <a:p>
            <a:r>
              <a:rPr kumimoji="1" lang="en-US" altLang="ja-JP" b="0" dirty="0"/>
              <a:t>On-vehicle</a:t>
            </a:r>
            <a:endParaRPr kumimoji="1" lang="ja-JP" altLang="en-US" b="0" dirty="0"/>
          </a:p>
        </p:txBody>
      </p:sp>
      <p:sp>
        <p:nvSpPr>
          <p:cNvPr id="38" name="テキスト ボックス 37">
            <a:extLst>
              <a:ext uri="{FF2B5EF4-FFF2-40B4-BE49-F238E27FC236}">
                <a16:creationId xmlns:a16="http://schemas.microsoft.com/office/drawing/2014/main" id="{6E18B7F1-3804-D0FE-881C-78FBA0ACFEEE}"/>
              </a:ext>
            </a:extLst>
          </p:cNvPr>
          <p:cNvSpPr txBox="1"/>
          <p:nvPr/>
        </p:nvSpPr>
        <p:spPr>
          <a:xfrm>
            <a:off x="3178205" y="5119079"/>
            <a:ext cx="2592280" cy="369332"/>
          </a:xfrm>
          <a:prstGeom prst="rect">
            <a:avLst/>
          </a:prstGeom>
          <a:noFill/>
        </p:spPr>
        <p:txBody>
          <a:bodyPr wrap="square" rtlCol="0">
            <a:spAutoFit/>
          </a:bodyPr>
          <a:lstStyle/>
          <a:p>
            <a:r>
              <a:rPr kumimoji="1" lang="en-US" altLang="ja-JP" b="0" dirty="0"/>
              <a:t>Around vehicle</a:t>
            </a:r>
            <a:endParaRPr kumimoji="1" lang="ja-JP" altLang="en-US" b="0" dirty="0"/>
          </a:p>
        </p:txBody>
      </p:sp>
      <p:sp>
        <p:nvSpPr>
          <p:cNvPr id="39" name="テキスト ボックス 38">
            <a:extLst>
              <a:ext uri="{FF2B5EF4-FFF2-40B4-BE49-F238E27FC236}">
                <a16:creationId xmlns:a16="http://schemas.microsoft.com/office/drawing/2014/main" id="{E7DFE5A7-EFA5-60F3-805E-E98590648B27}"/>
              </a:ext>
            </a:extLst>
          </p:cNvPr>
          <p:cNvSpPr txBox="1"/>
          <p:nvPr/>
        </p:nvSpPr>
        <p:spPr>
          <a:xfrm>
            <a:off x="4882716" y="3667068"/>
            <a:ext cx="3364639" cy="369332"/>
          </a:xfrm>
          <a:prstGeom prst="rect">
            <a:avLst/>
          </a:prstGeom>
          <a:noFill/>
        </p:spPr>
        <p:txBody>
          <a:bodyPr wrap="square" rtlCol="0">
            <a:spAutoFit/>
          </a:bodyPr>
          <a:lstStyle/>
          <a:p>
            <a:r>
              <a:rPr kumimoji="1" lang="en-US" altLang="ja-JP" b="0" dirty="0"/>
              <a:t>Engine compartment</a:t>
            </a:r>
            <a:endParaRPr kumimoji="1" lang="ja-JP" altLang="en-US" b="0" dirty="0"/>
          </a:p>
        </p:txBody>
      </p:sp>
      <p:sp>
        <p:nvSpPr>
          <p:cNvPr id="41" name="テキスト ボックス 40">
            <a:extLst>
              <a:ext uri="{FF2B5EF4-FFF2-40B4-BE49-F238E27FC236}">
                <a16:creationId xmlns:a16="http://schemas.microsoft.com/office/drawing/2014/main" id="{08A95F70-1350-2DE3-29BA-7BC19F55FCCF}"/>
              </a:ext>
            </a:extLst>
          </p:cNvPr>
          <p:cNvSpPr txBox="1"/>
          <p:nvPr/>
        </p:nvSpPr>
        <p:spPr>
          <a:xfrm>
            <a:off x="4891588" y="3960020"/>
            <a:ext cx="1793289" cy="369332"/>
          </a:xfrm>
          <a:prstGeom prst="rect">
            <a:avLst/>
          </a:prstGeom>
          <a:noFill/>
        </p:spPr>
        <p:txBody>
          <a:bodyPr wrap="square" rtlCol="0">
            <a:spAutoFit/>
          </a:bodyPr>
          <a:lstStyle/>
          <a:p>
            <a:r>
              <a:rPr kumimoji="1" lang="en-US" altLang="ja-JP" b="0" dirty="0"/>
              <a:t>Cabin</a:t>
            </a:r>
            <a:endParaRPr kumimoji="1" lang="ja-JP" altLang="en-US" b="0" dirty="0"/>
          </a:p>
        </p:txBody>
      </p:sp>
      <p:cxnSp>
        <p:nvCxnSpPr>
          <p:cNvPr id="47" name="直線コネクタ 46">
            <a:extLst>
              <a:ext uri="{FF2B5EF4-FFF2-40B4-BE49-F238E27FC236}">
                <a16:creationId xmlns:a16="http://schemas.microsoft.com/office/drawing/2014/main" id="{79FBC7B1-33AE-7199-DD17-9F071EEAEF40}"/>
              </a:ext>
            </a:extLst>
          </p:cNvPr>
          <p:cNvCxnSpPr>
            <a:cxnSpLocks/>
            <a:stCxn id="3" idx="3"/>
            <a:endCxn id="4" idx="1"/>
          </p:cNvCxnSpPr>
          <p:nvPr/>
        </p:nvCxnSpPr>
        <p:spPr>
          <a:xfrm>
            <a:off x="1127463" y="1789630"/>
            <a:ext cx="25745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7BB6DD10-43AB-EE41-33E3-2BF98C810DC5}"/>
              </a:ext>
            </a:extLst>
          </p:cNvPr>
          <p:cNvCxnSpPr>
            <a:cxnSpLocks/>
            <a:endCxn id="22" idx="1"/>
          </p:cNvCxnSpPr>
          <p:nvPr/>
        </p:nvCxnSpPr>
        <p:spPr>
          <a:xfrm>
            <a:off x="2796466" y="1789630"/>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80456244-4568-E5AE-F03B-9B7488AED6E9}"/>
              </a:ext>
            </a:extLst>
          </p:cNvPr>
          <p:cNvCxnSpPr>
            <a:cxnSpLocks/>
          </p:cNvCxnSpPr>
          <p:nvPr/>
        </p:nvCxnSpPr>
        <p:spPr>
          <a:xfrm>
            <a:off x="2911875" y="2097206"/>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A580F204-3F1B-C4C9-0C27-1D6997B07449}"/>
              </a:ext>
            </a:extLst>
          </p:cNvPr>
          <p:cNvCxnSpPr>
            <a:cxnSpLocks/>
          </p:cNvCxnSpPr>
          <p:nvPr/>
        </p:nvCxnSpPr>
        <p:spPr>
          <a:xfrm>
            <a:off x="2911875" y="237241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0D9769CA-4E4D-0BBA-CCEB-E6BF05F3B536}"/>
              </a:ext>
            </a:extLst>
          </p:cNvPr>
          <p:cNvCxnSpPr>
            <a:cxnSpLocks/>
          </p:cNvCxnSpPr>
          <p:nvPr/>
        </p:nvCxnSpPr>
        <p:spPr>
          <a:xfrm>
            <a:off x="2911875" y="1789630"/>
            <a:ext cx="0" cy="16393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5D41CFCD-2B67-7B57-4F92-9E572F9C27C0}"/>
              </a:ext>
            </a:extLst>
          </p:cNvPr>
          <p:cNvCxnSpPr>
            <a:cxnSpLocks/>
          </p:cNvCxnSpPr>
          <p:nvPr/>
        </p:nvCxnSpPr>
        <p:spPr>
          <a:xfrm>
            <a:off x="1256189" y="1789629"/>
            <a:ext cx="0" cy="20621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直線コネクタ 66">
            <a:extLst>
              <a:ext uri="{FF2B5EF4-FFF2-40B4-BE49-F238E27FC236}">
                <a16:creationId xmlns:a16="http://schemas.microsoft.com/office/drawing/2014/main" id="{D74A3506-147E-4420-C16B-F307D67302DC}"/>
              </a:ext>
            </a:extLst>
          </p:cNvPr>
          <p:cNvCxnSpPr>
            <a:cxnSpLocks/>
          </p:cNvCxnSpPr>
          <p:nvPr/>
        </p:nvCxnSpPr>
        <p:spPr>
          <a:xfrm>
            <a:off x="1256189" y="385173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直線コネクタ 78">
            <a:extLst>
              <a:ext uri="{FF2B5EF4-FFF2-40B4-BE49-F238E27FC236}">
                <a16:creationId xmlns:a16="http://schemas.microsoft.com/office/drawing/2014/main" id="{60068A3D-06E8-D329-0D0E-ADED6F194F21}"/>
              </a:ext>
            </a:extLst>
          </p:cNvPr>
          <p:cNvCxnSpPr>
            <a:cxnSpLocks/>
          </p:cNvCxnSpPr>
          <p:nvPr/>
        </p:nvCxnSpPr>
        <p:spPr>
          <a:xfrm>
            <a:off x="2987335" y="4990853"/>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直線コネクタ 82">
            <a:extLst>
              <a:ext uri="{FF2B5EF4-FFF2-40B4-BE49-F238E27FC236}">
                <a16:creationId xmlns:a16="http://schemas.microsoft.com/office/drawing/2014/main" id="{B7EF79A4-F3EA-45E5-A375-BAAB3F9D2F93}"/>
              </a:ext>
            </a:extLst>
          </p:cNvPr>
          <p:cNvCxnSpPr>
            <a:cxnSpLocks/>
          </p:cNvCxnSpPr>
          <p:nvPr/>
        </p:nvCxnSpPr>
        <p:spPr>
          <a:xfrm>
            <a:off x="2796466" y="3851734"/>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直線コネクタ 84">
            <a:extLst>
              <a:ext uri="{FF2B5EF4-FFF2-40B4-BE49-F238E27FC236}">
                <a16:creationId xmlns:a16="http://schemas.microsoft.com/office/drawing/2014/main" id="{1AC8F26B-8D6B-1AA2-B488-C0022DAC16AD}"/>
              </a:ext>
            </a:extLst>
          </p:cNvPr>
          <p:cNvCxnSpPr>
            <a:cxnSpLocks/>
          </p:cNvCxnSpPr>
          <p:nvPr/>
        </p:nvCxnSpPr>
        <p:spPr>
          <a:xfrm>
            <a:off x="2987335" y="528453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直線コネクタ 85">
            <a:extLst>
              <a:ext uri="{FF2B5EF4-FFF2-40B4-BE49-F238E27FC236}">
                <a16:creationId xmlns:a16="http://schemas.microsoft.com/office/drawing/2014/main" id="{6DA37400-84B7-98AC-F975-6A8B56BFCF29}"/>
              </a:ext>
            </a:extLst>
          </p:cNvPr>
          <p:cNvCxnSpPr>
            <a:cxnSpLocks/>
          </p:cNvCxnSpPr>
          <p:nvPr/>
        </p:nvCxnSpPr>
        <p:spPr>
          <a:xfrm>
            <a:off x="2987335" y="3851734"/>
            <a:ext cx="0" cy="14328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直線コネクタ 98">
            <a:extLst>
              <a:ext uri="{FF2B5EF4-FFF2-40B4-BE49-F238E27FC236}">
                <a16:creationId xmlns:a16="http://schemas.microsoft.com/office/drawing/2014/main" id="{36BBF929-670D-C062-0452-2AAAD771CB88}"/>
              </a:ext>
            </a:extLst>
          </p:cNvPr>
          <p:cNvCxnSpPr>
            <a:cxnSpLocks/>
          </p:cNvCxnSpPr>
          <p:nvPr/>
        </p:nvCxnSpPr>
        <p:spPr>
          <a:xfrm>
            <a:off x="4572000" y="2357626"/>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a:extLst>
              <a:ext uri="{FF2B5EF4-FFF2-40B4-BE49-F238E27FC236}">
                <a16:creationId xmlns:a16="http://schemas.microsoft.com/office/drawing/2014/main" id="{A67FB3DF-2F7C-CAF5-5491-40537C45D024}"/>
              </a:ext>
            </a:extLst>
          </p:cNvPr>
          <p:cNvCxnSpPr>
            <a:cxnSpLocks/>
          </p:cNvCxnSpPr>
          <p:nvPr/>
        </p:nvCxnSpPr>
        <p:spPr>
          <a:xfrm>
            <a:off x="4687409" y="2665202"/>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直線コネクタ 101">
            <a:extLst>
              <a:ext uri="{FF2B5EF4-FFF2-40B4-BE49-F238E27FC236}">
                <a16:creationId xmlns:a16="http://schemas.microsoft.com/office/drawing/2014/main" id="{54DEE9E1-FFA7-B18B-3701-CBFF4F0C52E1}"/>
              </a:ext>
            </a:extLst>
          </p:cNvPr>
          <p:cNvCxnSpPr>
            <a:cxnSpLocks/>
          </p:cNvCxnSpPr>
          <p:nvPr/>
        </p:nvCxnSpPr>
        <p:spPr>
          <a:xfrm>
            <a:off x="4687409" y="2357626"/>
            <a:ext cx="0" cy="3075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a:extLst>
              <a:ext uri="{FF2B5EF4-FFF2-40B4-BE49-F238E27FC236}">
                <a16:creationId xmlns:a16="http://schemas.microsoft.com/office/drawing/2014/main" id="{BA0B571E-0F2C-E798-AD12-B1F2F177E728}"/>
              </a:ext>
            </a:extLst>
          </p:cNvPr>
          <p:cNvCxnSpPr>
            <a:cxnSpLocks/>
          </p:cNvCxnSpPr>
          <p:nvPr/>
        </p:nvCxnSpPr>
        <p:spPr>
          <a:xfrm>
            <a:off x="5624003" y="2636007"/>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直線コネクタ 103">
            <a:extLst>
              <a:ext uri="{FF2B5EF4-FFF2-40B4-BE49-F238E27FC236}">
                <a16:creationId xmlns:a16="http://schemas.microsoft.com/office/drawing/2014/main" id="{1A2A970B-0617-5D0A-9E5E-A5F9442470CE}"/>
              </a:ext>
            </a:extLst>
          </p:cNvPr>
          <p:cNvCxnSpPr>
            <a:cxnSpLocks/>
          </p:cNvCxnSpPr>
          <p:nvPr/>
        </p:nvCxnSpPr>
        <p:spPr>
          <a:xfrm>
            <a:off x="5739412" y="2943583"/>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直線コネクタ 104">
            <a:extLst>
              <a:ext uri="{FF2B5EF4-FFF2-40B4-BE49-F238E27FC236}">
                <a16:creationId xmlns:a16="http://schemas.microsoft.com/office/drawing/2014/main" id="{B62CEFA7-1EA6-C305-EEF0-C3D40FFFF931}"/>
              </a:ext>
            </a:extLst>
          </p:cNvPr>
          <p:cNvCxnSpPr>
            <a:cxnSpLocks/>
          </p:cNvCxnSpPr>
          <p:nvPr/>
        </p:nvCxnSpPr>
        <p:spPr>
          <a:xfrm>
            <a:off x="5739412" y="3218791"/>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直線コネクタ 105">
            <a:extLst>
              <a:ext uri="{FF2B5EF4-FFF2-40B4-BE49-F238E27FC236}">
                <a16:creationId xmlns:a16="http://schemas.microsoft.com/office/drawing/2014/main" id="{766C8E4F-7B7D-2972-ABC9-0BE86A2E5DA3}"/>
              </a:ext>
            </a:extLst>
          </p:cNvPr>
          <p:cNvCxnSpPr>
            <a:cxnSpLocks/>
          </p:cNvCxnSpPr>
          <p:nvPr/>
        </p:nvCxnSpPr>
        <p:spPr>
          <a:xfrm>
            <a:off x="5739412" y="2636007"/>
            <a:ext cx="0" cy="5827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a:extLst>
              <a:ext uri="{FF2B5EF4-FFF2-40B4-BE49-F238E27FC236}">
                <a16:creationId xmlns:a16="http://schemas.microsoft.com/office/drawing/2014/main" id="{C37D553E-763A-C2B7-0CE0-163B37B4A637}"/>
              </a:ext>
            </a:extLst>
          </p:cNvPr>
          <p:cNvCxnSpPr>
            <a:cxnSpLocks/>
          </p:cNvCxnSpPr>
          <p:nvPr/>
        </p:nvCxnSpPr>
        <p:spPr>
          <a:xfrm>
            <a:off x="4727358" y="4145420"/>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a:extLst>
              <a:ext uri="{FF2B5EF4-FFF2-40B4-BE49-F238E27FC236}">
                <a16:creationId xmlns:a16="http://schemas.microsoft.com/office/drawing/2014/main" id="{AAE1397D-C8DA-9A69-CFE9-D7F18C45AB15}"/>
              </a:ext>
            </a:extLst>
          </p:cNvPr>
          <p:cNvCxnSpPr>
            <a:cxnSpLocks/>
          </p:cNvCxnSpPr>
          <p:nvPr/>
        </p:nvCxnSpPr>
        <p:spPr>
          <a:xfrm>
            <a:off x="4323425" y="3851734"/>
            <a:ext cx="5948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直線コネクタ 108">
            <a:extLst>
              <a:ext uri="{FF2B5EF4-FFF2-40B4-BE49-F238E27FC236}">
                <a16:creationId xmlns:a16="http://schemas.microsoft.com/office/drawing/2014/main" id="{37808EEA-C20D-C9ED-81A8-AFE039D042B2}"/>
              </a:ext>
            </a:extLst>
          </p:cNvPr>
          <p:cNvCxnSpPr>
            <a:cxnSpLocks/>
          </p:cNvCxnSpPr>
          <p:nvPr/>
        </p:nvCxnSpPr>
        <p:spPr>
          <a:xfrm>
            <a:off x="4727358" y="3851734"/>
            <a:ext cx="0" cy="6703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直線コネクタ 109">
            <a:extLst>
              <a:ext uri="{FF2B5EF4-FFF2-40B4-BE49-F238E27FC236}">
                <a16:creationId xmlns:a16="http://schemas.microsoft.com/office/drawing/2014/main" id="{EB9BDAF5-3788-09AA-49C6-849EB6F49942}"/>
              </a:ext>
            </a:extLst>
          </p:cNvPr>
          <p:cNvCxnSpPr>
            <a:cxnSpLocks/>
          </p:cNvCxnSpPr>
          <p:nvPr/>
        </p:nvCxnSpPr>
        <p:spPr>
          <a:xfrm>
            <a:off x="4727358" y="4522102"/>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テキスト ボックス 110">
            <a:extLst>
              <a:ext uri="{FF2B5EF4-FFF2-40B4-BE49-F238E27FC236}">
                <a16:creationId xmlns:a16="http://schemas.microsoft.com/office/drawing/2014/main" id="{46E55873-D5CC-9735-0418-7BB70DF4E342}"/>
              </a:ext>
            </a:extLst>
          </p:cNvPr>
          <p:cNvSpPr txBox="1"/>
          <p:nvPr/>
        </p:nvSpPr>
        <p:spPr>
          <a:xfrm>
            <a:off x="4882716" y="4275914"/>
            <a:ext cx="3880280" cy="646331"/>
          </a:xfrm>
          <a:prstGeom prst="rect">
            <a:avLst/>
          </a:prstGeom>
          <a:noFill/>
        </p:spPr>
        <p:txBody>
          <a:bodyPr wrap="square" rtlCol="0">
            <a:spAutoFit/>
          </a:bodyPr>
          <a:lstStyle/>
          <a:p>
            <a:r>
              <a:rPr kumimoji="1" lang="en-US" altLang="ja-JP" b="0" dirty="0"/>
              <a:t>Through Engine compartment and cabin</a:t>
            </a:r>
            <a:endParaRPr kumimoji="1" lang="ja-JP" altLang="en-US" b="0" dirty="0"/>
          </a:p>
        </p:txBody>
      </p:sp>
      <p:cxnSp>
        <p:nvCxnSpPr>
          <p:cNvPr id="112" name="直線コネクタ 111">
            <a:extLst>
              <a:ext uri="{FF2B5EF4-FFF2-40B4-BE49-F238E27FC236}">
                <a16:creationId xmlns:a16="http://schemas.microsoft.com/office/drawing/2014/main" id="{934BB92A-CE34-88F4-36A4-2C21005374B7}"/>
              </a:ext>
            </a:extLst>
          </p:cNvPr>
          <p:cNvCxnSpPr>
            <a:cxnSpLocks/>
          </p:cNvCxnSpPr>
          <p:nvPr/>
        </p:nvCxnSpPr>
        <p:spPr>
          <a:xfrm>
            <a:off x="4421079" y="5017486"/>
            <a:ext cx="14914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直線コネクタ 112">
            <a:extLst>
              <a:ext uri="{FF2B5EF4-FFF2-40B4-BE49-F238E27FC236}">
                <a16:creationId xmlns:a16="http://schemas.microsoft.com/office/drawing/2014/main" id="{E10BC44E-807E-D468-1A18-A9DABCEAE784}"/>
              </a:ext>
            </a:extLst>
          </p:cNvPr>
          <p:cNvCxnSpPr>
            <a:cxnSpLocks/>
          </p:cNvCxnSpPr>
          <p:nvPr/>
        </p:nvCxnSpPr>
        <p:spPr>
          <a:xfrm>
            <a:off x="5646199" y="530369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直線コネクタ 113">
            <a:extLst>
              <a:ext uri="{FF2B5EF4-FFF2-40B4-BE49-F238E27FC236}">
                <a16:creationId xmlns:a16="http://schemas.microsoft.com/office/drawing/2014/main" id="{20518455-31B9-B5B7-F110-AFF92D4FA9FD}"/>
              </a:ext>
            </a:extLst>
          </p:cNvPr>
          <p:cNvCxnSpPr>
            <a:cxnSpLocks/>
          </p:cNvCxnSpPr>
          <p:nvPr/>
        </p:nvCxnSpPr>
        <p:spPr>
          <a:xfrm>
            <a:off x="5646199" y="4997956"/>
            <a:ext cx="0" cy="6703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直線コネクタ 114">
            <a:extLst>
              <a:ext uri="{FF2B5EF4-FFF2-40B4-BE49-F238E27FC236}">
                <a16:creationId xmlns:a16="http://schemas.microsoft.com/office/drawing/2014/main" id="{2482EBAD-C13A-0899-16F8-9E389AB8A67E}"/>
              </a:ext>
            </a:extLst>
          </p:cNvPr>
          <p:cNvCxnSpPr>
            <a:cxnSpLocks/>
          </p:cNvCxnSpPr>
          <p:nvPr/>
        </p:nvCxnSpPr>
        <p:spPr>
          <a:xfrm>
            <a:off x="5646199" y="566832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テキスト ボックス 115">
            <a:extLst>
              <a:ext uri="{FF2B5EF4-FFF2-40B4-BE49-F238E27FC236}">
                <a16:creationId xmlns:a16="http://schemas.microsoft.com/office/drawing/2014/main" id="{3FE5FF26-A341-D390-E74C-97FB2A24E11D}"/>
              </a:ext>
            </a:extLst>
          </p:cNvPr>
          <p:cNvSpPr txBox="1"/>
          <p:nvPr/>
        </p:nvSpPr>
        <p:spPr>
          <a:xfrm>
            <a:off x="5921404" y="4825393"/>
            <a:ext cx="2592280" cy="369332"/>
          </a:xfrm>
          <a:prstGeom prst="rect">
            <a:avLst/>
          </a:prstGeom>
          <a:noFill/>
        </p:spPr>
        <p:txBody>
          <a:bodyPr wrap="square" rtlCol="0">
            <a:spAutoFit/>
          </a:bodyPr>
          <a:lstStyle/>
          <a:p>
            <a:r>
              <a:rPr kumimoji="1" lang="en-US" altLang="ja-JP" b="0" dirty="0"/>
              <a:t>Roof</a:t>
            </a:r>
            <a:endParaRPr kumimoji="1" lang="ja-JP" altLang="en-US" b="0" dirty="0"/>
          </a:p>
        </p:txBody>
      </p:sp>
      <p:sp>
        <p:nvSpPr>
          <p:cNvPr id="117" name="テキスト ボックス 116">
            <a:extLst>
              <a:ext uri="{FF2B5EF4-FFF2-40B4-BE49-F238E27FC236}">
                <a16:creationId xmlns:a16="http://schemas.microsoft.com/office/drawing/2014/main" id="{52ED9B6A-CC58-7D8D-B8A6-32CBBB183147}"/>
              </a:ext>
            </a:extLst>
          </p:cNvPr>
          <p:cNvSpPr txBox="1"/>
          <p:nvPr/>
        </p:nvSpPr>
        <p:spPr>
          <a:xfrm>
            <a:off x="5921403" y="5131136"/>
            <a:ext cx="3158233" cy="369332"/>
          </a:xfrm>
          <a:prstGeom prst="rect">
            <a:avLst/>
          </a:prstGeom>
          <a:noFill/>
        </p:spPr>
        <p:txBody>
          <a:bodyPr wrap="square" rtlCol="0">
            <a:spAutoFit/>
          </a:bodyPr>
          <a:lstStyle/>
          <a:p>
            <a:r>
              <a:rPr kumimoji="1" lang="en-US" altLang="ja-JP" b="0" dirty="0"/>
              <a:t>Side Right/Left/Front/back</a:t>
            </a:r>
            <a:endParaRPr kumimoji="1" lang="ja-JP" altLang="en-US" b="0" dirty="0"/>
          </a:p>
        </p:txBody>
      </p:sp>
      <p:sp>
        <p:nvSpPr>
          <p:cNvPr id="118" name="テキスト ボックス 117">
            <a:extLst>
              <a:ext uri="{FF2B5EF4-FFF2-40B4-BE49-F238E27FC236}">
                <a16:creationId xmlns:a16="http://schemas.microsoft.com/office/drawing/2014/main" id="{E6AE327F-1101-9AE4-88F7-C9693EADB4A5}"/>
              </a:ext>
            </a:extLst>
          </p:cNvPr>
          <p:cNvSpPr txBox="1"/>
          <p:nvPr/>
        </p:nvSpPr>
        <p:spPr>
          <a:xfrm>
            <a:off x="5921404" y="5456099"/>
            <a:ext cx="2592280" cy="369332"/>
          </a:xfrm>
          <a:prstGeom prst="rect">
            <a:avLst/>
          </a:prstGeom>
          <a:noFill/>
        </p:spPr>
        <p:txBody>
          <a:bodyPr wrap="square" rtlCol="0">
            <a:spAutoFit/>
          </a:bodyPr>
          <a:lstStyle/>
          <a:p>
            <a:r>
              <a:rPr kumimoji="1" lang="en-US" altLang="ja-JP" b="0" dirty="0"/>
              <a:t>Bottom</a:t>
            </a:r>
            <a:endParaRPr kumimoji="1" lang="ja-JP" altLang="en-US" b="0" dirty="0"/>
          </a:p>
        </p:txBody>
      </p:sp>
      <p:cxnSp>
        <p:nvCxnSpPr>
          <p:cNvPr id="119" name="直線コネクタ 118">
            <a:extLst>
              <a:ext uri="{FF2B5EF4-FFF2-40B4-BE49-F238E27FC236}">
                <a16:creationId xmlns:a16="http://schemas.microsoft.com/office/drawing/2014/main" id="{B7C4441B-E261-6D2A-F5D4-79B04D790BAE}"/>
              </a:ext>
            </a:extLst>
          </p:cNvPr>
          <p:cNvCxnSpPr>
            <a:cxnSpLocks/>
          </p:cNvCxnSpPr>
          <p:nvPr/>
        </p:nvCxnSpPr>
        <p:spPr>
          <a:xfrm>
            <a:off x="4944862" y="5980305"/>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直線コネクタ 119">
            <a:extLst>
              <a:ext uri="{FF2B5EF4-FFF2-40B4-BE49-F238E27FC236}">
                <a16:creationId xmlns:a16="http://schemas.microsoft.com/office/drawing/2014/main" id="{752E19C5-0B6C-A808-91FC-DD9E643CAFBC}"/>
              </a:ext>
            </a:extLst>
          </p:cNvPr>
          <p:cNvCxnSpPr>
            <a:cxnSpLocks/>
          </p:cNvCxnSpPr>
          <p:nvPr/>
        </p:nvCxnSpPr>
        <p:spPr>
          <a:xfrm>
            <a:off x="4944862" y="5330985"/>
            <a:ext cx="0" cy="10501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a:extLst>
              <a:ext uri="{FF2B5EF4-FFF2-40B4-BE49-F238E27FC236}">
                <a16:creationId xmlns:a16="http://schemas.microsoft.com/office/drawing/2014/main" id="{0EFE3B0D-9242-743D-F3E4-130EA6CF7D40}"/>
              </a:ext>
            </a:extLst>
          </p:cNvPr>
          <p:cNvCxnSpPr>
            <a:cxnSpLocks/>
          </p:cNvCxnSpPr>
          <p:nvPr/>
        </p:nvCxnSpPr>
        <p:spPr>
          <a:xfrm>
            <a:off x="4944862" y="638112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a:extLst>
              <a:ext uri="{FF2B5EF4-FFF2-40B4-BE49-F238E27FC236}">
                <a16:creationId xmlns:a16="http://schemas.microsoft.com/office/drawing/2014/main" id="{AED7008F-48DC-E99C-9B10-09CD81CA7DF2}"/>
              </a:ext>
            </a:extLst>
          </p:cNvPr>
          <p:cNvCxnSpPr>
            <a:cxnSpLocks/>
          </p:cNvCxnSpPr>
          <p:nvPr/>
        </p:nvCxnSpPr>
        <p:spPr>
          <a:xfrm>
            <a:off x="4811697" y="5320738"/>
            <a:ext cx="1420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テキスト ボックス 122">
            <a:extLst>
              <a:ext uri="{FF2B5EF4-FFF2-40B4-BE49-F238E27FC236}">
                <a16:creationId xmlns:a16="http://schemas.microsoft.com/office/drawing/2014/main" id="{412EF85E-2985-4DA2-A319-2F2EAB3044CD}"/>
              </a:ext>
            </a:extLst>
          </p:cNvPr>
          <p:cNvSpPr txBox="1"/>
          <p:nvPr/>
        </p:nvSpPr>
        <p:spPr>
          <a:xfrm>
            <a:off x="5166804" y="5804305"/>
            <a:ext cx="2592280" cy="369332"/>
          </a:xfrm>
          <a:prstGeom prst="rect">
            <a:avLst/>
          </a:prstGeom>
          <a:noFill/>
        </p:spPr>
        <p:txBody>
          <a:bodyPr wrap="square" rtlCol="0">
            <a:spAutoFit/>
          </a:bodyPr>
          <a:lstStyle/>
          <a:p>
            <a:r>
              <a:rPr kumimoji="1" lang="en-US" altLang="ja-JP" b="0" dirty="0"/>
              <a:t>Static vehicle</a:t>
            </a:r>
            <a:endParaRPr kumimoji="1" lang="ja-JP" altLang="en-US" b="0" dirty="0"/>
          </a:p>
        </p:txBody>
      </p:sp>
      <p:sp>
        <p:nvSpPr>
          <p:cNvPr id="124" name="テキスト ボックス 123">
            <a:extLst>
              <a:ext uri="{FF2B5EF4-FFF2-40B4-BE49-F238E27FC236}">
                <a16:creationId xmlns:a16="http://schemas.microsoft.com/office/drawing/2014/main" id="{61F7BE0D-21CB-6401-E777-D2E147A93905}"/>
              </a:ext>
            </a:extLst>
          </p:cNvPr>
          <p:cNvSpPr txBox="1"/>
          <p:nvPr/>
        </p:nvSpPr>
        <p:spPr>
          <a:xfrm>
            <a:off x="6152225" y="1477838"/>
            <a:ext cx="2561208" cy="646331"/>
          </a:xfrm>
          <a:prstGeom prst="rect">
            <a:avLst/>
          </a:prstGeom>
          <a:noFill/>
        </p:spPr>
        <p:txBody>
          <a:bodyPr wrap="square">
            <a:spAutoFit/>
          </a:bodyPr>
          <a:lstStyle/>
          <a:p>
            <a:r>
              <a:rPr lang="en-US" altLang="ja-JP" dirty="0">
                <a:solidFill>
                  <a:srgbClr val="0000FF"/>
                </a:solidFill>
              </a:rPr>
              <a:t>※Covered by</a:t>
            </a:r>
            <a:br>
              <a:rPr lang="en-US" altLang="ja-JP" dirty="0">
                <a:solidFill>
                  <a:srgbClr val="0000FF"/>
                </a:solidFill>
              </a:rPr>
            </a:br>
            <a:r>
              <a:rPr kumimoji="1" lang="en-US" altLang="ja-JP" dirty="0">
                <a:solidFill>
                  <a:srgbClr val="0000FF"/>
                </a:solidFill>
              </a:rPr>
              <a:t>IEEE 802.15.6-2012</a:t>
            </a:r>
          </a:p>
        </p:txBody>
      </p:sp>
      <p:sp>
        <p:nvSpPr>
          <p:cNvPr id="125" name="四角形: 角を丸くする 124">
            <a:extLst>
              <a:ext uri="{FF2B5EF4-FFF2-40B4-BE49-F238E27FC236}">
                <a16:creationId xmlns:a16="http://schemas.microsoft.com/office/drawing/2014/main" id="{F11B7EB7-3465-A317-E2CE-2309BF03A9A2}"/>
              </a:ext>
            </a:extLst>
          </p:cNvPr>
          <p:cNvSpPr/>
          <p:nvPr/>
        </p:nvSpPr>
        <p:spPr>
          <a:xfrm>
            <a:off x="1384916" y="1466464"/>
            <a:ext cx="7328508" cy="2272059"/>
          </a:xfrm>
          <a:prstGeom prst="roundRect">
            <a:avLst/>
          </a:prstGeom>
          <a:noFill/>
          <a:ln>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126" name="テキスト ボックス 125">
            <a:extLst>
              <a:ext uri="{FF2B5EF4-FFF2-40B4-BE49-F238E27FC236}">
                <a16:creationId xmlns:a16="http://schemas.microsoft.com/office/drawing/2014/main" id="{03EF05C5-3F49-AC06-5C3B-7AFD52E909D1}"/>
              </a:ext>
            </a:extLst>
          </p:cNvPr>
          <p:cNvSpPr txBox="1"/>
          <p:nvPr/>
        </p:nvSpPr>
        <p:spPr>
          <a:xfrm>
            <a:off x="7057375" y="2110554"/>
            <a:ext cx="1656049" cy="600164"/>
          </a:xfrm>
          <a:prstGeom prst="rect">
            <a:avLst/>
          </a:prstGeom>
          <a:solidFill>
            <a:srgbClr val="FFFF00"/>
          </a:solidFill>
          <a:ln>
            <a:solidFill>
              <a:schemeClr val="tx1"/>
            </a:solidFill>
          </a:ln>
        </p:spPr>
        <p:txBody>
          <a:bodyPr wrap="square" rtlCol="0">
            <a:spAutoFit/>
          </a:bodyPr>
          <a:lstStyle/>
          <a:p>
            <a:r>
              <a:rPr lang="en-US" altLang="ja-JP" sz="1100" b="0" dirty="0"/>
              <a:t>※Around means;</a:t>
            </a:r>
          </a:p>
          <a:p>
            <a:r>
              <a:rPr kumimoji="1" lang="en-US" altLang="ja-JP" sz="1100" b="0" dirty="0"/>
              <a:t>Desk, WiFi AP in the room etc.</a:t>
            </a:r>
            <a:endParaRPr kumimoji="1" lang="ja-JP" altLang="en-US" sz="1100" b="0" dirty="0"/>
          </a:p>
        </p:txBody>
      </p:sp>
      <p:sp>
        <p:nvSpPr>
          <p:cNvPr id="127" name="テキスト ボックス 126">
            <a:extLst>
              <a:ext uri="{FF2B5EF4-FFF2-40B4-BE49-F238E27FC236}">
                <a16:creationId xmlns:a16="http://schemas.microsoft.com/office/drawing/2014/main" id="{3602F0DB-E236-2E02-2281-277F5488E153}"/>
              </a:ext>
            </a:extLst>
          </p:cNvPr>
          <p:cNvSpPr txBox="1"/>
          <p:nvPr/>
        </p:nvSpPr>
        <p:spPr>
          <a:xfrm>
            <a:off x="44387" y="2099107"/>
            <a:ext cx="1083076" cy="1477328"/>
          </a:xfrm>
          <a:prstGeom prst="rect">
            <a:avLst/>
          </a:prstGeom>
          <a:noFill/>
          <a:ln>
            <a:solidFill>
              <a:schemeClr val="tx1"/>
            </a:solidFill>
          </a:ln>
        </p:spPr>
        <p:txBody>
          <a:bodyPr wrap="square" rtlCol="0">
            <a:spAutoFit/>
          </a:bodyPr>
          <a:lstStyle/>
          <a:p>
            <a:r>
              <a:rPr kumimoji="1" lang="en-US" altLang="ja-JP" b="0" dirty="0"/>
              <a:t>Channel model</a:t>
            </a:r>
          </a:p>
          <a:p>
            <a:r>
              <a:rPr lang="en-US" altLang="ja-JP" b="0" dirty="0"/>
              <a:t>With environment</a:t>
            </a:r>
            <a:endParaRPr kumimoji="1" lang="ja-JP" altLang="en-US" b="0" dirty="0"/>
          </a:p>
        </p:txBody>
      </p:sp>
      <p:sp>
        <p:nvSpPr>
          <p:cNvPr id="128" name="テキスト ボックス 127">
            <a:extLst>
              <a:ext uri="{FF2B5EF4-FFF2-40B4-BE49-F238E27FC236}">
                <a16:creationId xmlns:a16="http://schemas.microsoft.com/office/drawing/2014/main" id="{BF6DD551-3D92-3660-7B0C-9782A46BAECE}"/>
              </a:ext>
            </a:extLst>
          </p:cNvPr>
          <p:cNvSpPr txBox="1"/>
          <p:nvPr/>
        </p:nvSpPr>
        <p:spPr>
          <a:xfrm>
            <a:off x="4918228" y="1615649"/>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129" name="テキスト ボックス 128">
            <a:extLst>
              <a:ext uri="{FF2B5EF4-FFF2-40B4-BE49-F238E27FC236}">
                <a16:creationId xmlns:a16="http://schemas.microsoft.com/office/drawing/2014/main" id="{88835E8E-CDF0-B6C5-0156-969508194CB8}"/>
              </a:ext>
            </a:extLst>
          </p:cNvPr>
          <p:cNvSpPr txBox="1"/>
          <p:nvPr/>
        </p:nvSpPr>
        <p:spPr>
          <a:xfrm>
            <a:off x="4092605" y="1890348"/>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130" name="テキスト ボックス 129">
            <a:extLst>
              <a:ext uri="{FF2B5EF4-FFF2-40B4-BE49-F238E27FC236}">
                <a16:creationId xmlns:a16="http://schemas.microsoft.com/office/drawing/2014/main" id="{ED3A0962-D4AC-F68A-1A0E-91B48DAC15F8}"/>
              </a:ext>
            </a:extLst>
          </p:cNvPr>
          <p:cNvSpPr txBox="1"/>
          <p:nvPr/>
        </p:nvSpPr>
        <p:spPr>
          <a:xfrm>
            <a:off x="6540984" y="2447202"/>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131" name="テキスト ボックス 130">
            <a:extLst>
              <a:ext uri="{FF2B5EF4-FFF2-40B4-BE49-F238E27FC236}">
                <a16:creationId xmlns:a16="http://schemas.microsoft.com/office/drawing/2014/main" id="{6702C3C4-DDC2-6040-63A7-275476546521}"/>
              </a:ext>
            </a:extLst>
          </p:cNvPr>
          <p:cNvSpPr txBox="1"/>
          <p:nvPr/>
        </p:nvSpPr>
        <p:spPr>
          <a:xfrm>
            <a:off x="6555784" y="2750050"/>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132" name="テキスト ボックス 131">
            <a:extLst>
              <a:ext uri="{FF2B5EF4-FFF2-40B4-BE49-F238E27FC236}">
                <a16:creationId xmlns:a16="http://schemas.microsoft.com/office/drawing/2014/main" id="{691B1FAC-A857-4873-BBCC-770A41528DC2}"/>
              </a:ext>
            </a:extLst>
          </p:cNvPr>
          <p:cNvSpPr txBox="1"/>
          <p:nvPr/>
        </p:nvSpPr>
        <p:spPr>
          <a:xfrm>
            <a:off x="8184828" y="3042821"/>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133" name="テキスト ボックス 132">
            <a:extLst>
              <a:ext uri="{FF2B5EF4-FFF2-40B4-BE49-F238E27FC236}">
                <a16:creationId xmlns:a16="http://schemas.microsoft.com/office/drawing/2014/main" id="{24313295-7181-6FCC-9FD9-20B3487CBB45}"/>
              </a:ext>
            </a:extLst>
          </p:cNvPr>
          <p:cNvSpPr txBox="1"/>
          <p:nvPr/>
        </p:nvSpPr>
        <p:spPr>
          <a:xfrm>
            <a:off x="3206865" y="2649287"/>
            <a:ext cx="2592280" cy="369332"/>
          </a:xfrm>
          <a:prstGeom prst="rect">
            <a:avLst/>
          </a:prstGeom>
          <a:noFill/>
        </p:spPr>
        <p:txBody>
          <a:bodyPr wrap="square" rtlCol="0">
            <a:spAutoFit/>
          </a:bodyPr>
          <a:lstStyle/>
          <a:p>
            <a:r>
              <a:rPr kumimoji="1" lang="en-US" altLang="ja-JP" b="0" dirty="0">
                <a:solidFill>
                  <a:srgbClr val="FF0000"/>
                </a:solidFill>
              </a:rPr>
              <a:t>Implanted BCI model</a:t>
            </a:r>
            <a:endParaRPr kumimoji="1" lang="ja-JP" altLang="en-US" b="0" dirty="0">
              <a:solidFill>
                <a:srgbClr val="FF0000"/>
              </a:solidFill>
            </a:endParaRPr>
          </a:p>
        </p:txBody>
      </p:sp>
      <p:cxnSp>
        <p:nvCxnSpPr>
          <p:cNvPr id="134" name="直線コネクタ 133">
            <a:extLst>
              <a:ext uri="{FF2B5EF4-FFF2-40B4-BE49-F238E27FC236}">
                <a16:creationId xmlns:a16="http://schemas.microsoft.com/office/drawing/2014/main" id="{28691329-F5AD-1259-351A-E7F28B5233EE}"/>
              </a:ext>
            </a:extLst>
          </p:cNvPr>
          <p:cNvCxnSpPr>
            <a:cxnSpLocks/>
          </p:cNvCxnSpPr>
          <p:nvPr/>
        </p:nvCxnSpPr>
        <p:spPr>
          <a:xfrm>
            <a:off x="2911875" y="2840803"/>
            <a:ext cx="2297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5" name="テキスト ボックス 134">
            <a:extLst>
              <a:ext uri="{FF2B5EF4-FFF2-40B4-BE49-F238E27FC236}">
                <a16:creationId xmlns:a16="http://schemas.microsoft.com/office/drawing/2014/main" id="{C212506F-8F1D-40BC-0454-AF857C69A521}"/>
              </a:ext>
            </a:extLst>
          </p:cNvPr>
          <p:cNvSpPr txBox="1"/>
          <p:nvPr/>
        </p:nvSpPr>
        <p:spPr>
          <a:xfrm>
            <a:off x="3603688" y="3430430"/>
            <a:ext cx="2424249" cy="338554"/>
          </a:xfrm>
          <a:prstGeom prst="rect">
            <a:avLst/>
          </a:prstGeom>
          <a:noFill/>
        </p:spPr>
        <p:txBody>
          <a:bodyPr wrap="square" rtlCol="0">
            <a:spAutoFit/>
          </a:bodyPr>
          <a:lstStyle/>
          <a:p>
            <a:r>
              <a:rPr lang="en-US" altLang="ja-JP" sz="1600" b="0" dirty="0">
                <a:solidFill>
                  <a:srgbClr val="FF0000"/>
                </a:solidFill>
              </a:rPr>
              <a:t>※not covered in 2012</a:t>
            </a:r>
            <a:endParaRPr kumimoji="1" lang="ja-JP" altLang="en-US" sz="1600" b="0" dirty="0">
              <a:solidFill>
                <a:srgbClr val="FF0000"/>
              </a:solidFill>
            </a:endParaRPr>
          </a:p>
        </p:txBody>
      </p:sp>
      <p:sp>
        <p:nvSpPr>
          <p:cNvPr id="136" name="テキスト ボックス 135">
            <a:extLst>
              <a:ext uri="{FF2B5EF4-FFF2-40B4-BE49-F238E27FC236}">
                <a16:creationId xmlns:a16="http://schemas.microsoft.com/office/drawing/2014/main" id="{EF9F6488-FB89-D744-D7DF-09E421C0E6EE}"/>
              </a:ext>
            </a:extLst>
          </p:cNvPr>
          <p:cNvSpPr txBox="1"/>
          <p:nvPr/>
        </p:nvSpPr>
        <p:spPr>
          <a:xfrm>
            <a:off x="3206865" y="2902021"/>
            <a:ext cx="2592280" cy="369332"/>
          </a:xfrm>
          <a:prstGeom prst="rect">
            <a:avLst/>
          </a:prstGeom>
          <a:noFill/>
        </p:spPr>
        <p:txBody>
          <a:bodyPr wrap="square" rtlCol="0">
            <a:spAutoFit/>
          </a:bodyPr>
          <a:lstStyle/>
          <a:p>
            <a:r>
              <a:rPr kumimoji="1" lang="en-US" altLang="ja-JP" b="0" dirty="0">
                <a:solidFill>
                  <a:srgbClr val="FF0000"/>
                </a:solidFill>
              </a:rPr>
              <a:t>On skull BCI model</a:t>
            </a:r>
            <a:endParaRPr kumimoji="1" lang="ja-JP" altLang="en-US" b="0" dirty="0">
              <a:solidFill>
                <a:srgbClr val="FF0000"/>
              </a:solidFill>
            </a:endParaRPr>
          </a:p>
        </p:txBody>
      </p:sp>
      <p:cxnSp>
        <p:nvCxnSpPr>
          <p:cNvPr id="137" name="直線コネクタ 136">
            <a:extLst>
              <a:ext uri="{FF2B5EF4-FFF2-40B4-BE49-F238E27FC236}">
                <a16:creationId xmlns:a16="http://schemas.microsoft.com/office/drawing/2014/main" id="{7278DF50-E394-4C94-7CF1-61D8E82C2FFA}"/>
              </a:ext>
            </a:extLst>
          </p:cNvPr>
          <p:cNvCxnSpPr>
            <a:cxnSpLocks/>
          </p:cNvCxnSpPr>
          <p:nvPr/>
        </p:nvCxnSpPr>
        <p:spPr>
          <a:xfrm>
            <a:off x="2911875" y="3105417"/>
            <a:ext cx="2297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a:extLst>
              <a:ext uri="{FF2B5EF4-FFF2-40B4-BE49-F238E27FC236}">
                <a16:creationId xmlns:a16="http://schemas.microsoft.com/office/drawing/2014/main" id="{BF5E46DC-74E4-2FFD-8CA9-EA89112B50F9}"/>
              </a:ext>
            </a:extLst>
          </p:cNvPr>
          <p:cNvCxnSpPr>
            <a:cxnSpLocks/>
          </p:cNvCxnSpPr>
          <p:nvPr/>
        </p:nvCxnSpPr>
        <p:spPr>
          <a:xfrm>
            <a:off x="2911875" y="3429000"/>
            <a:ext cx="2297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9" name="テキスト ボックス 138">
            <a:extLst>
              <a:ext uri="{FF2B5EF4-FFF2-40B4-BE49-F238E27FC236}">
                <a16:creationId xmlns:a16="http://schemas.microsoft.com/office/drawing/2014/main" id="{E6C50184-D480-231B-C7BE-A656A5B5E357}"/>
              </a:ext>
            </a:extLst>
          </p:cNvPr>
          <p:cNvSpPr txBox="1"/>
          <p:nvPr/>
        </p:nvSpPr>
        <p:spPr>
          <a:xfrm>
            <a:off x="3206865" y="3182413"/>
            <a:ext cx="2592280" cy="369332"/>
          </a:xfrm>
          <a:prstGeom prst="rect">
            <a:avLst/>
          </a:prstGeom>
          <a:noFill/>
        </p:spPr>
        <p:txBody>
          <a:bodyPr wrap="square" rtlCol="0">
            <a:spAutoFit/>
          </a:bodyPr>
          <a:lstStyle/>
          <a:p>
            <a:r>
              <a:rPr kumimoji="1" lang="en-US" altLang="ja-JP" b="0" dirty="0">
                <a:solidFill>
                  <a:srgbClr val="FF0000"/>
                </a:solidFill>
              </a:rPr>
              <a:t>capsule endoscopy</a:t>
            </a:r>
            <a:endParaRPr kumimoji="1" lang="ja-JP" altLang="en-US" b="0" dirty="0">
              <a:solidFill>
                <a:srgbClr val="FF0000"/>
              </a:solidFill>
            </a:endParaRPr>
          </a:p>
        </p:txBody>
      </p:sp>
    </p:spTree>
    <p:extLst>
      <p:ext uri="{BB962C8B-B14F-4D97-AF65-F5344CB8AC3E}">
        <p14:creationId xmlns:p14="http://schemas.microsoft.com/office/powerpoint/2010/main" val="996351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グループ化 18">
            <a:extLst>
              <a:ext uri="{FF2B5EF4-FFF2-40B4-BE49-F238E27FC236}">
                <a16:creationId xmlns:a16="http://schemas.microsoft.com/office/drawing/2014/main" id="{97650818-7585-BE65-AF09-5BF9E8CD73A7}"/>
              </a:ext>
            </a:extLst>
          </p:cNvPr>
          <p:cNvGrpSpPr/>
          <p:nvPr/>
        </p:nvGrpSpPr>
        <p:grpSpPr>
          <a:xfrm>
            <a:off x="4392804" y="3118921"/>
            <a:ext cx="2121852" cy="3304043"/>
            <a:chOff x="876191" y="1890944"/>
            <a:chExt cx="1186793" cy="2412171"/>
          </a:xfrm>
        </p:grpSpPr>
        <p:sp>
          <p:nvSpPr>
            <p:cNvPr id="20" name="楕円 19">
              <a:extLst>
                <a:ext uri="{FF2B5EF4-FFF2-40B4-BE49-F238E27FC236}">
                  <a16:creationId xmlns:a16="http://schemas.microsoft.com/office/drawing/2014/main" id="{8A7AA790-B117-FB53-0AD7-40C064E18FD6}"/>
                </a:ext>
              </a:extLst>
            </p:cNvPr>
            <p:cNvSpPr/>
            <p:nvPr/>
          </p:nvSpPr>
          <p:spPr>
            <a:xfrm>
              <a:off x="1225118" y="1890944"/>
              <a:ext cx="470517"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1" name="楕円 20">
              <a:extLst>
                <a:ext uri="{FF2B5EF4-FFF2-40B4-BE49-F238E27FC236}">
                  <a16:creationId xmlns:a16="http://schemas.microsoft.com/office/drawing/2014/main" id="{FC7B6C61-F89F-87EA-B599-40231C93F14A}"/>
                </a:ext>
              </a:extLst>
            </p:cNvPr>
            <p:cNvSpPr/>
            <p:nvPr/>
          </p:nvSpPr>
          <p:spPr>
            <a:xfrm>
              <a:off x="1225118" y="2348875"/>
              <a:ext cx="470517" cy="1255459"/>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2" name="楕円 21">
              <a:extLst>
                <a:ext uri="{FF2B5EF4-FFF2-40B4-BE49-F238E27FC236}">
                  <a16:creationId xmlns:a16="http://schemas.microsoft.com/office/drawing/2014/main" id="{AB382926-7F31-D4AE-12C4-3530B8FB766B}"/>
                </a:ext>
              </a:extLst>
            </p:cNvPr>
            <p:cNvSpPr/>
            <p:nvPr/>
          </p:nvSpPr>
          <p:spPr>
            <a:xfrm rot="3792933">
              <a:off x="1056347" y="2329114"/>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3" name="楕円 22">
              <a:extLst>
                <a:ext uri="{FF2B5EF4-FFF2-40B4-BE49-F238E27FC236}">
                  <a16:creationId xmlns:a16="http://schemas.microsoft.com/office/drawing/2014/main" id="{C4DBFF08-0899-2C99-4558-4E8726D53E1B}"/>
                </a:ext>
              </a:extLst>
            </p:cNvPr>
            <p:cNvSpPr/>
            <p:nvPr/>
          </p:nvSpPr>
          <p:spPr>
            <a:xfrm rot="18594835">
              <a:off x="1731907" y="2359733"/>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4" name="楕円 23">
              <a:extLst>
                <a:ext uri="{FF2B5EF4-FFF2-40B4-BE49-F238E27FC236}">
                  <a16:creationId xmlns:a16="http://schemas.microsoft.com/office/drawing/2014/main" id="{9975B104-10E8-3B03-9D0C-52C6B7D425F9}"/>
                </a:ext>
              </a:extLst>
            </p:cNvPr>
            <p:cNvSpPr/>
            <p:nvPr/>
          </p:nvSpPr>
          <p:spPr>
            <a:xfrm rot="209895">
              <a:off x="1284590" y="3455571"/>
              <a:ext cx="134561" cy="820125"/>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5" name="楕円 24">
              <a:extLst>
                <a:ext uri="{FF2B5EF4-FFF2-40B4-BE49-F238E27FC236}">
                  <a16:creationId xmlns:a16="http://schemas.microsoft.com/office/drawing/2014/main" id="{03D5AA6E-2DFB-E606-6479-C58D4DD9B933}"/>
                </a:ext>
              </a:extLst>
            </p:cNvPr>
            <p:cNvSpPr/>
            <p:nvPr/>
          </p:nvSpPr>
          <p:spPr>
            <a:xfrm rot="20901421">
              <a:off x="1557134" y="3446929"/>
              <a:ext cx="151317" cy="856186"/>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sp>
        <p:nvSpPr>
          <p:cNvPr id="17" name="正方形/長方形 16">
            <a:extLst>
              <a:ext uri="{FF2B5EF4-FFF2-40B4-BE49-F238E27FC236}">
                <a16:creationId xmlns:a16="http://schemas.microsoft.com/office/drawing/2014/main" id="{6A32E020-BAD5-B5A3-9212-120EABCC200A}"/>
              </a:ext>
            </a:extLst>
          </p:cNvPr>
          <p:cNvSpPr/>
          <p:nvPr/>
        </p:nvSpPr>
        <p:spPr>
          <a:xfrm>
            <a:off x="4167130" y="3666612"/>
            <a:ext cx="1004935" cy="425513"/>
          </a:xfrm>
          <a:prstGeom prst="rect">
            <a:avLst/>
          </a:prstGeom>
          <a:solidFill>
            <a:schemeClr val="accent1">
              <a:lumMod val="40000"/>
              <a:lumOff val="6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15.4ab</a:t>
            </a:r>
            <a:endParaRPr kumimoji="1" lang="ja-JP" altLang="en-US" dirty="0"/>
          </a:p>
        </p:txBody>
      </p:sp>
      <p:grpSp>
        <p:nvGrpSpPr>
          <p:cNvPr id="10" name="グループ化 9">
            <a:extLst>
              <a:ext uri="{FF2B5EF4-FFF2-40B4-BE49-F238E27FC236}">
                <a16:creationId xmlns:a16="http://schemas.microsoft.com/office/drawing/2014/main" id="{3A99BB9B-14DF-CB7F-ADB5-5F49AFB6136C}"/>
              </a:ext>
            </a:extLst>
          </p:cNvPr>
          <p:cNvGrpSpPr/>
          <p:nvPr/>
        </p:nvGrpSpPr>
        <p:grpSpPr>
          <a:xfrm>
            <a:off x="427667" y="2228016"/>
            <a:ext cx="2121852" cy="3304043"/>
            <a:chOff x="876191" y="1890944"/>
            <a:chExt cx="1186793" cy="2412171"/>
          </a:xfrm>
        </p:grpSpPr>
        <p:sp>
          <p:nvSpPr>
            <p:cNvPr id="11" name="楕円 10">
              <a:extLst>
                <a:ext uri="{FF2B5EF4-FFF2-40B4-BE49-F238E27FC236}">
                  <a16:creationId xmlns:a16="http://schemas.microsoft.com/office/drawing/2014/main" id="{1D589EEC-17DA-D91B-0DCB-69CD0819DB0A}"/>
                </a:ext>
              </a:extLst>
            </p:cNvPr>
            <p:cNvSpPr/>
            <p:nvPr/>
          </p:nvSpPr>
          <p:spPr>
            <a:xfrm>
              <a:off x="1225118" y="1890944"/>
              <a:ext cx="470517"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 name="楕円 11">
              <a:extLst>
                <a:ext uri="{FF2B5EF4-FFF2-40B4-BE49-F238E27FC236}">
                  <a16:creationId xmlns:a16="http://schemas.microsoft.com/office/drawing/2014/main" id="{7F872808-48C0-2455-8C61-1FEB2004163E}"/>
                </a:ext>
              </a:extLst>
            </p:cNvPr>
            <p:cNvSpPr/>
            <p:nvPr/>
          </p:nvSpPr>
          <p:spPr>
            <a:xfrm>
              <a:off x="1225118" y="2348875"/>
              <a:ext cx="470517" cy="1255459"/>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3" name="楕円 12">
              <a:extLst>
                <a:ext uri="{FF2B5EF4-FFF2-40B4-BE49-F238E27FC236}">
                  <a16:creationId xmlns:a16="http://schemas.microsoft.com/office/drawing/2014/main" id="{510333E9-42E4-776A-3D8C-E30841781BE0}"/>
                </a:ext>
              </a:extLst>
            </p:cNvPr>
            <p:cNvSpPr/>
            <p:nvPr/>
          </p:nvSpPr>
          <p:spPr>
            <a:xfrm rot="3792933">
              <a:off x="1056347" y="2329114"/>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4" name="楕円 13">
              <a:extLst>
                <a:ext uri="{FF2B5EF4-FFF2-40B4-BE49-F238E27FC236}">
                  <a16:creationId xmlns:a16="http://schemas.microsoft.com/office/drawing/2014/main" id="{201834AA-3617-9DFC-9419-23C9E34FE6F4}"/>
                </a:ext>
              </a:extLst>
            </p:cNvPr>
            <p:cNvSpPr/>
            <p:nvPr/>
          </p:nvSpPr>
          <p:spPr>
            <a:xfrm rot="18594835">
              <a:off x="1731907" y="2359733"/>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5" name="楕円 14">
              <a:extLst>
                <a:ext uri="{FF2B5EF4-FFF2-40B4-BE49-F238E27FC236}">
                  <a16:creationId xmlns:a16="http://schemas.microsoft.com/office/drawing/2014/main" id="{5C3E4E9C-F141-C1A2-0D18-683CCFDBBF71}"/>
                </a:ext>
              </a:extLst>
            </p:cNvPr>
            <p:cNvSpPr/>
            <p:nvPr/>
          </p:nvSpPr>
          <p:spPr>
            <a:xfrm rot="209895">
              <a:off x="1284590" y="3455571"/>
              <a:ext cx="134561" cy="820125"/>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6" name="楕円 15">
              <a:extLst>
                <a:ext uri="{FF2B5EF4-FFF2-40B4-BE49-F238E27FC236}">
                  <a16:creationId xmlns:a16="http://schemas.microsoft.com/office/drawing/2014/main" id="{E10787E3-39AF-D8DE-B4BA-3A9D5DC2271A}"/>
                </a:ext>
              </a:extLst>
            </p:cNvPr>
            <p:cNvSpPr/>
            <p:nvPr/>
          </p:nvSpPr>
          <p:spPr>
            <a:xfrm rot="20901421">
              <a:off x="1557134" y="3446929"/>
              <a:ext cx="151317" cy="856186"/>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sp>
        <p:nvSpPr>
          <p:cNvPr id="2" name="日付プレースホルダー 1">
            <a:extLst>
              <a:ext uri="{FF2B5EF4-FFF2-40B4-BE49-F238E27FC236}">
                <a16:creationId xmlns:a16="http://schemas.microsoft.com/office/drawing/2014/main" id="{F5C9473F-3765-42B4-B68A-54212C8BB709}"/>
              </a:ext>
            </a:extLst>
          </p:cNvPr>
          <p:cNvSpPr>
            <a:spLocks noGrp="1"/>
          </p:cNvSpPr>
          <p:nvPr>
            <p:ph type="dt" idx="10"/>
          </p:nvPr>
        </p:nvSpPr>
        <p:spPr/>
        <p:txBody>
          <a:bodyPr/>
          <a:lstStyle/>
          <a:p>
            <a:pPr>
              <a:spcBef>
                <a:spcPct val="0"/>
              </a:spcBef>
              <a:spcAft>
                <a:spcPct val="0"/>
              </a:spcAft>
            </a:pPr>
            <a:r>
              <a:rPr kumimoji="0" lang="en-US" altLang="ja-JP" dirty="0">
                <a:solidFill>
                  <a:srgbClr val="000000"/>
                </a:solidFill>
                <a:latin typeface="Times New Roman" pitchFamily="18" charset="0"/>
              </a:rPr>
              <a:t>September 2025</a:t>
            </a:r>
          </a:p>
        </p:txBody>
      </p:sp>
      <p:sp>
        <p:nvSpPr>
          <p:cNvPr id="3" name="フッター プレースホルダー 2">
            <a:extLst>
              <a:ext uri="{FF2B5EF4-FFF2-40B4-BE49-F238E27FC236}">
                <a16:creationId xmlns:a16="http://schemas.microsoft.com/office/drawing/2014/main" id="{003AFD22-3DE1-BC7E-F75E-0EE9A7F6BEA3}"/>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4" name="スライド番号プレースホルダー 3">
            <a:extLst>
              <a:ext uri="{FF2B5EF4-FFF2-40B4-BE49-F238E27FC236}">
                <a16:creationId xmlns:a16="http://schemas.microsoft.com/office/drawing/2014/main" id="{21C5B212-C8D5-77D7-81EE-93054C44A9EE}"/>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5</a:t>
            </a:fld>
            <a:endParaRPr dirty="0"/>
          </a:p>
        </p:txBody>
      </p:sp>
      <p:sp>
        <p:nvSpPr>
          <p:cNvPr id="5" name="タイトル 4">
            <a:extLst>
              <a:ext uri="{FF2B5EF4-FFF2-40B4-BE49-F238E27FC236}">
                <a16:creationId xmlns:a16="http://schemas.microsoft.com/office/drawing/2014/main" id="{C50B0D1B-0C2D-08C1-E0E4-C4A28052D45B}"/>
              </a:ext>
            </a:extLst>
          </p:cNvPr>
          <p:cNvSpPr>
            <a:spLocks noGrp="1"/>
          </p:cNvSpPr>
          <p:nvPr>
            <p:ph type="title"/>
          </p:nvPr>
        </p:nvSpPr>
        <p:spPr/>
        <p:txBody>
          <a:bodyPr/>
          <a:lstStyle/>
          <a:p>
            <a:r>
              <a:rPr kumimoji="1" lang="en-US" altLang="ja-JP" dirty="0"/>
              <a:t>Radio environment</a:t>
            </a:r>
            <a:endParaRPr kumimoji="1" lang="ja-JP" altLang="en-US" dirty="0"/>
          </a:p>
        </p:txBody>
      </p:sp>
      <p:sp>
        <p:nvSpPr>
          <p:cNvPr id="6" name="正方形/長方形 5">
            <a:extLst>
              <a:ext uri="{FF2B5EF4-FFF2-40B4-BE49-F238E27FC236}">
                <a16:creationId xmlns:a16="http://schemas.microsoft.com/office/drawing/2014/main" id="{E7B5ED8D-32EC-B88A-809F-A5D07F19BA7D}"/>
              </a:ext>
            </a:extLst>
          </p:cNvPr>
          <p:cNvSpPr/>
          <p:nvPr/>
        </p:nvSpPr>
        <p:spPr>
          <a:xfrm>
            <a:off x="926605" y="1930459"/>
            <a:ext cx="1004935" cy="425513"/>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15.6ma</a:t>
            </a:r>
            <a:endParaRPr kumimoji="1" lang="ja-JP" altLang="en-US" dirty="0"/>
          </a:p>
        </p:txBody>
      </p:sp>
      <p:sp>
        <p:nvSpPr>
          <p:cNvPr id="7" name="正方形/長方形 6">
            <a:extLst>
              <a:ext uri="{FF2B5EF4-FFF2-40B4-BE49-F238E27FC236}">
                <a16:creationId xmlns:a16="http://schemas.microsoft.com/office/drawing/2014/main" id="{C3F31925-100B-4DB0-C805-69B8CB99C689}"/>
              </a:ext>
            </a:extLst>
          </p:cNvPr>
          <p:cNvSpPr/>
          <p:nvPr/>
        </p:nvSpPr>
        <p:spPr>
          <a:xfrm>
            <a:off x="1087570" y="3666612"/>
            <a:ext cx="1004935" cy="425513"/>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15.6</a:t>
            </a:r>
            <a:endParaRPr kumimoji="1" lang="ja-JP" altLang="en-US" dirty="0"/>
          </a:p>
        </p:txBody>
      </p:sp>
      <p:sp>
        <p:nvSpPr>
          <p:cNvPr id="8" name="正方形/長方形 7">
            <a:extLst>
              <a:ext uri="{FF2B5EF4-FFF2-40B4-BE49-F238E27FC236}">
                <a16:creationId xmlns:a16="http://schemas.microsoft.com/office/drawing/2014/main" id="{ABE882F8-88E0-3DFB-4EB8-6B5F9415A73D}"/>
              </a:ext>
            </a:extLst>
          </p:cNvPr>
          <p:cNvSpPr/>
          <p:nvPr/>
        </p:nvSpPr>
        <p:spPr>
          <a:xfrm>
            <a:off x="4299440" y="4847518"/>
            <a:ext cx="1004935" cy="425513"/>
          </a:xfrm>
          <a:prstGeom prst="rect">
            <a:avLst/>
          </a:prstGeom>
          <a:solidFill>
            <a:schemeClr val="accent1">
              <a:lumMod val="40000"/>
              <a:lumOff val="6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15.4</a:t>
            </a:r>
            <a:endParaRPr kumimoji="1" lang="ja-JP" altLang="en-US" dirty="0"/>
          </a:p>
        </p:txBody>
      </p:sp>
      <p:sp>
        <p:nvSpPr>
          <p:cNvPr id="9" name="正方形/長方形 8">
            <a:extLst>
              <a:ext uri="{FF2B5EF4-FFF2-40B4-BE49-F238E27FC236}">
                <a16:creationId xmlns:a16="http://schemas.microsoft.com/office/drawing/2014/main" id="{F629385B-444A-BF42-40AD-DF43E20EB482}"/>
              </a:ext>
            </a:extLst>
          </p:cNvPr>
          <p:cNvSpPr/>
          <p:nvPr/>
        </p:nvSpPr>
        <p:spPr>
          <a:xfrm>
            <a:off x="2198141" y="2880103"/>
            <a:ext cx="1004935" cy="425513"/>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15.6ma</a:t>
            </a:r>
            <a:endParaRPr kumimoji="1" lang="ja-JP" altLang="en-US" dirty="0"/>
          </a:p>
        </p:txBody>
      </p:sp>
      <p:sp>
        <p:nvSpPr>
          <p:cNvPr id="18" name="正方形/長方形 17">
            <a:extLst>
              <a:ext uri="{FF2B5EF4-FFF2-40B4-BE49-F238E27FC236}">
                <a16:creationId xmlns:a16="http://schemas.microsoft.com/office/drawing/2014/main" id="{E6D9D453-6412-8DC8-162E-0CFB9414598A}"/>
              </a:ext>
            </a:extLst>
          </p:cNvPr>
          <p:cNvSpPr/>
          <p:nvPr/>
        </p:nvSpPr>
        <p:spPr>
          <a:xfrm>
            <a:off x="144172" y="2776892"/>
            <a:ext cx="1004935" cy="425513"/>
          </a:xfrm>
          <a:prstGeom prst="rect">
            <a:avLst/>
          </a:prstGeom>
          <a:solidFill>
            <a:schemeClr val="accent1">
              <a:lumMod val="40000"/>
              <a:lumOff val="6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15.4z</a:t>
            </a:r>
            <a:endParaRPr kumimoji="1" lang="ja-JP" altLang="en-US" dirty="0"/>
          </a:p>
        </p:txBody>
      </p:sp>
      <p:sp>
        <p:nvSpPr>
          <p:cNvPr id="26" name="正方形/長方形 25">
            <a:extLst>
              <a:ext uri="{FF2B5EF4-FFF2-40B4-BE49-F238E27FC236}">
                <a16:creationId xmlns:a16="http://schemas.microsoft.com/office/drawing/2014/main" id="{17C362E8-227C-FE4F-1AC5-EA3A379A0ABC}"/>
              </a:ext>
            </a:extLst>
          </p:cNvPr>
          <p:cNvSpPr/>
          <p:nvPr/>
        </p:nvSpPr>
        <p:spPr>
          <a:xfrm>
            <a:off x="4515730" y="2927476"/>
            <a:ext cx="1004935" cy="425513"/>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15.6ma</a:t>
            </a:r>
            <a:endParaRPr kumimoji="1" lang="ja-JP" altLang="en-US" dirty="0"/>
          </a:p>
        </p:txBody>
      </p:sp>
      <p:grpSp>
        <p:nvGrpSpPr>
          <p:cNvPr id="27" name="グループ化 26">
            <a:extLst>
              <a:ext uri="{FF2B5EF4-FFF2-40B4-BE49-F238E27FC236}">
                <a16:creationId xmlns:a16="http://schemas.microsoft.com/office/drawing/2014/main" id="{63B3E914-1B78-ED5E-22FB-972001B49C3F}"/>
              </a:ext>
            </a:extLst>
          </p:cNvPr>
          <p:cNvGrpSpPr/>
          <p:nvPr/>
        </p:nvGrpSpPr>
        <p:grpSpPr>
          <a:xfrm>
            <a:off x="5911409" y="1255445"/>
            <a:ext cx="2662708" cy="1720441"/>
            <a:chOff x="914400" y="1593575"/>
            <a:chExt cx="7599285" cy="2885209"/>
          </a:xfrm>
        </p:grpSpPr>
        <p:cxnSp>
          <p:nvCxnSpPr>
            <p:cNvPr id="28" name="直線コネクタ 27">
              <a:extLst>
                <a:ext uri="{FF2B5EF4-FFF2-40B4-BE49-F238E27FC236}">
                  <a16:creationId xmlns:a16="http://schemas.microsoft.com/office/drawing/2014/main" id="{D585FBD8-F475-E1A4-1D55-8AEE93D97E54}"/>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31DF5B74-EFF2-AF39-292F-04679D403782}"/>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84EAA20B-D238-631E-D31E-98ED28908106}"/>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7056DBF7-FA8C-0EBA-123E-8DFD4F9D7059}"/>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C0971369-170B-BFC5-5DE9-66C78F51C27B}"/>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14B7F0DD-CBE8-BA01-B7AF-DB26C87E91E2}"/>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79F1167B-1C49-CFAE-B554-F13CD2103C67}"/>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20D9042A-DB43-5478-3166-68C76D46DBB7}"/>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36" name="楕円 35">
              <a:extLst>
                <a:ext uri="{FF2B5EF4-FFF2-40B4-BE49-F238E27FC236}">
                  <a16:creationId xmlns:a16="http://schemas.microsoft.com/office/drawing/2014/main" id="{2A2D1107-DE68-30E8-466A-D443D81B6382}"/>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7" name="楕円 36">
              <a:extLst>
                <a:ext uri="{FF2B5EF4-FFF2-40B4-BE49-F238E27FC236}">
                  <a16:creationId xmlns:a16="http://schemas.microsoft.com/office/drawing/2014/main" id="{433570A1-C9A3-A5AE-4B77-55B43773890E}"/>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38" name="正方形/長方形 37">
            <a:extLst>
              <a:ext uri="{FF2B5EF4-FFF2-40B4-BE49-F238E27FC236}">
                <a16:creationId xmlns:a16="http://schemas.microsoft.com/office/drawing/2014/main" id="{315E0167-4DCC-26BF-D0C6-393305C59B66}"/>
              </a:ext>
            </a:extLst>
          </p:cNvPr>
          <p:cNvSpPr/>
          <p:nvPr/>
        </p:nvSpPr>
        <p:spPr>
          <a:xfrm>
            <a:off x="6225128" y="1909098"/>
            <a:ext cx="1004935" cy="612235"/>
          </a:xfrm>
          <a:prstGeom prst="rect">
            <a:avLst/>
          </a:prstGeom>
          <a:solidFill>
            <a:schemeClr val="accent1">
              <a:lumMod val="40000"/>
              <a:lumOff val="6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EMI source</a:t>
            </a:r>
            <a:endParaRPr kumimoji="1" lang="ja-JP" altLang="en-US" dirty="0"/>
          </a:p>
        </p:txBody>
      </p:sp>
      <p:sp>
        <p:nvSpPr>
          <p:cNvPr id="39" name="正方形/長方形 38">
            <a:extLst>
              <a:ext uri="{FF2B5EF4-FFF2-40B4-BE49-F238E27FC236}">
                <a16:creationId xmlns:a16="http://schemas.microsoft.com/office/drawing/2014/main" id="{0ABBC80A-B54D-E131-A761-EA0C3E3D0C54}"/>
              </a:ext>
            </a:extLst>
          </p:cNvPr>
          <p:cNvSpPr/>
          <p:nvPr/>
        </p:nvSpPr>
        <p:spPr>
          <a:xfrm>
            <a:off x="6543646" y="1125185"/>
            <a:ext cx="1004935" cy="425513"/>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solidFill>
                  <a:schemeClr val="bg2"/>
                </a:solidFill>
              </a:rPr>
              <a:t>15.6ma</a:t>
            </a:r>
            <a:endParaRPr kumimoji="1" lang="ja-JP" altLang="en-US" dirty="0">
              <a:solidFill>
                <a:schemeClr val="bg2"/>
              </a:solidFill>
            </a:endParaRPr>
          </a:p>
        </p:txBody>
      </p:sp>
      <p:cxnSp>
        <p:nvCxnSpPr>
          <p:cNvPr id="41" name="直線コネクタ 40">
            <a:extLst>
              <a:ext uri="{FF2B5EF4-FFF2-40B4-BE49-F238E27FC236}">
                <a16:creationId xmlns:a16="http://schemas.microsoft.com/office/drawing/2014/main" id="{98561750-DF32-D30B-6B3F-C0D217916942}"/>
              </a:ext>
            </a:extLst>
          </p:cNvPr>
          <p:cNvCxnSpPr>
            <a:stCxn id="6" idx="3"/>
            <a:endCxn id="9" idx="0"/>
          </p:cNvCxnSpPr>
          <p:nvPr/>
        </p:nvCxnSpPr>
        <p:spPr>
          <a:xfrm>
            <a:off x="1931540" y="2143216"/>
            <a:ext cx="769069" cy="736887"/>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2" name="直線コネクタ 41">
            <a:extLst>
              <a:ext uri="{FF2B5EF4-FFF2-40B4-BE49-F238E27FC236}">
                <a16:creationId xmlns:a16="http://schemas.microsoft.com/office/drawing/2014/main" id="{3B37ED42-3FE5-5F2C-8241-CE6045893540}"/>
              </a:ext>
            </a:extLst>
          </p:cNvPr>
          <p:cNvCxnSpPr>
            <a:cxnSpLocks/>
          </p:cNvCxnSpPr>
          <p:nvPr/>
        </p:nvCxnSpPr>
        <p:spPr>
          <a:xfrm flipV="1">
            <a:off x="1011316" y="2483061"/>
            <a:ext cx="1045128" cy="393616"/>
          </a:xfrm>
          <a:prstGeom prst="line">
            <a:avLst/>
          </a:prstGeom>
          <a:ln w="28575">
            <a:solidFill>
              <a:schemeClr val="accent2"/>
            </a:solidFill>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44" name="直線コネクタ 43">
            <a:extLst>
              <a:ext uri="{FF2B5EF4-FFF2-40B4-BE49-F238E27FC236}">
                <a16:creationId xmlns:a16="http://schemas.microsoft.com/office/drawing/2014/main" id="{03DE9279-3EDC-DD40-F672-F4714FA35FA7}"/>
              </a:ext>
            </a:extLst>
          </p:cNvPr>
          <p:cNvCxnSpPr>
            <a:cxnSpLocks/>
          </p:cNvCxnSpPr>
          <p:nvPr/>
        </p:nvCxnSpPr>
        <p:spPr>
          <a:xfrm flipV="1">
            <a:off x="1374156" y="2536204"/>
            <a:ext cx="777692" cy="1236863"/>
          </a:xfrm>
          <a:prstGeom prst="line">
            <a:avLst/>
          </a:prstGeom>
          <a:ln w="28575">
            <a:solidFill>
              <a:schemeClr val="accent2"/>
            </a:solidFill>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46" name="直線コネクタ 45">
            <a:extLst>
              <a:ext uri="{FF2B5EF4-FFF2-40B4-BE49-F238E27FC236}">
                <a16:creationId xmlns:a16="http://schemas.microsoft.com/office/drawing/2014/main" id="{0FDA66DB-A740-58B6-D709-55EEECF518DF}"/>
              </a:ext>
            </a:extLst>
          </p:cNvPr>
          <p:cNvCxnSpPr>
            <a:cxnSpLocks/>
          </p:cNvCxnSpPr>
          <p:nvPr/>
        </p:nvCxnSpPr>
        <p:spPr>
          <a:xfrm flipH="1" flipV="1">
            <a:off x="3956234" y="3146817"/>
            <a:ext cx="213883" cy="699040"/>
          </a:xfrm>
          <a:prstGeom prst="line">
            <a:avLst/>
          </a:prstGeom>
          <a:ln w="28575">
            <a:solidFill>
              <a:schemeClr val="accent2"/>
            </a:solidFill>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47" name="直線コネクタ 46">
            <a:extLst>
              <a:ext uri="{FF2B5EF4-FFF2-40B4-BE49-F238E27FC236}">
                <a16:creationId xmlns:a16="http://schemas.microsoft.com/office/drawing/2014/main" id="{35E94BF7-5E28-6FD2-F76E-531AD26B3B61}"/>
              </a:ext>
            </a:extLst>
          </p:cNvPr>
          <p:cNvCxnSpPr>
            <a:cxnSpLocks/>
            <a:endCxn id="26" idx="1"/>
          </p:cNvCxnSpPr>
          <p:nvPr/>
        </p:nvCxnSpPr>
        <p:spPr>
          <a:xfrm>
            <a:off x="3133768" y="3080753"/>
            <a:ext cx="1381962" cy="59480"/>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0" name="直線コネクタ 49">
            <a:extLst>
              <a:ext uri="{FF2B5EF4-FFF2-40B4-BE49-F238E27FC236}">
                <a16:creationId xmlns:a16="http://schemas.microsoft.com/office/drawing/2014/main" id="{4F377B74-CE65-72EB-CFFA-9A817D3EC0DF}"/>
              </a:ext>
            </a:extLst>
          </p:cNvPr>
          <p:cNvCxnSpPr>
            <a:cxnSpLocks/>
          </p:cNvCxnSpPr>
          <p:nvPr/>
        </p:nvCxnSpPr>
        <p:spPr>
          <a:xfrm flipH="1" flipV="1">
            <a:off x="3525049" y="3146817"/>
            <a:ext cx="816764" cy="1700701"/>
          </a:xfrm>
          <a:prstGeom prst="line">
            <a:avLst/>
          </a:prstGeom>
          <a:ln w="28575">
            <a:solidFill>
              <a:schemeClr val="accent2"/>
            </a:solidFill>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52" name="直線コネクタ 51">
            <a:extLst>
              <a:ext uri="{FF2B5EF4-FFF2-40B4-BE49-F238E27FC236}">
                <a16:creationId xmlns:a16="http://schemas.microsoft.com/office/drawing/2014/main" id="{4BA196A0-0903-701A-C06A-87CC6CC121D9}"/>
              </a:ext>
            </a:extLst>
          </p:cNvPr>
          <p:cNvCxnSpPr>
            <a:cxnSpLocks/>
            <a:stCxn id="39" idx="1"/>
          </p:cNvCxnSpPr>
          <p:nvPr/>
        </p:nvCxnSpPr>
        <p:spPr>
          <a:xfrm flipH="1">
            <a:off x="2998946" y="1337942"/>
            <a:ext cx="3544700" cy="1566705"/>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4" name="直線コネクタ 53">
            <a:extLst>
              <a:ext uri="{FF2B5EF4-FFF2-40B4-BE49-F238E27FC236}">
                <a16:creationId xmlns:a16="http://schemas.microsoft.com/office/drawing/2014/main" id="{DAC3F922-7B92-695E-CD05-EEBD32F6D069}"/>
              </a:ext>
            </a:extLst>
          </p:cNvPr>
          <p:cNvCxnSpPr>
            <a:cxnSpLocks/>
          </p:cNvCxnSpPr>
          <p:nvPr/>
        </p:nvCxnSpPr>
        <p:spPr>
          <a:xfrm flipH="1" flipV="1">
            <a:off x="5325460" y="1997423"/>
            <a:ext cx="1035437" cy="219606"/>
          </a:xfrm>
          <a:prstGeom prst="line">
            <a:avLst/>
          </a:prstGeom>
          <a:ln w="28575">
            <a:solidFill>
              <a:schemeClr val="accent2"/>
            </a:solidFill>
            <a:headEnd type="none" w="med" len="med"/>
            <a:tailEnd type="triangle" w="lg" len="lg"/>
          </a:ln>
        </p:spPr>
        <p:style>
          <a:lnRef idx="1">
            <a:schemeClr val="dk1"/>
          </a:lnRef>
          <a:fillRef idx="0">
            <a:schemeClr val="dk1"/>
          </a:fillRef>
          <a:effectRef idx="0">
            <a:schemeClr val="dk1"/>
          </a:effectRef>
          <a:fontRef idx="minor">
            <a:schemeClr val="tx1"/>
          </a:fontRef>
        </p:style>
      </p:cxnSp>
      <p:sp>
        <p:nvSpPr>
          <p:cNvPr id="56" name="爆発: 8 pt 55">
            <a:extLst>
              <a:ext uri="{FF2B5EF4-FFF2-40B4-BE49-F238E27FC236}">
                <a16:creationId xmlns:a16="http://schemas.microsoft.com/office/drawing/2014/main" id="{9706584E-9CF7-7D72-87D6-156608225896}"/>
              </a:ext>
            </a:extLst>
          </p:cNvPr>
          <p:cNvSpPr/>
          <p:nvPr/>
        </p:nvSpPr>
        <p:spPr>
          <a:xfrm>
            <a:off x="2073603" y="2262144"/>
            <a:ext cx="318055" cy="300780"/>
          </a:xfrm>
          <a:prstGeom prst="irregularSeal1">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57" name="爆発: 8 pt 56">
            <a:extLst>
              <a:ext uri="{FF2B5EF4-FFF2-40B4-BE49-F238E27FC236}">
                <a16:creationId xmlns:a16="http://schemas.microsoft.com/office/drawing/2014/main" id="{55D49785-1B40-52D7-EF03-BEBD88641FAF}"/>
              </a:ext>
            </a:extLst>
          </p:cNvPr>
          <p:cNvSpPr/>
          <p:nvPr/>
        </p:nvSpPr>
        <p:spPr>
          <a:xfrm>
            <a:off x="3638199" y="2942469"/>
            <a:ext cx="318055" cy="300780"/>
          </a:xfrm>
          <a:prstGeom prst="irregularSeal1">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58" name="爆発: 8 pt 57">
            <a:extLst>
              <a:ext uri="{FF2B5EF4-FFF2-40B4-BE49-F238E27FC236}">
                <a16:creationId xmlns:a16="http://schemas.microsoft.com/office/drawing/2014/main" id="{41A82D79-4C3F-E632-2378-FE348DB1196D}"/>
              </a:ext>
            </a:extLst>
          </p:cNvPr>
          <p:cNvSpPr/>
          <p:nvPr/>
        </p:nvSpPr>
        <p:spPr>
          <a:xfrm>
            <a:off x="4973944" y="1820514"/>
            <a:ext cx="318055" cy="300780"/>
          </a:xfrm>
          <a:prstGeom prst="irregularSeal1">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40" name="楕円 39">
            <a:extLst>
              <a:ext uri="{FF2B5EF4-FFF2-40B4-BE49-F238E27FC236}">
                <a16:creationId xmlns:a16="http://schemas.microsoft.com/office/drawing/2014/main" id="{F382F94B-0E24-8510-E126-7BFDC2D5CF81}"/>
              </a:ext>
            </a:extLst>
          </p:cNvPr>
          <p:cNvSpPr/>
          <p:nvPr/>
        </p:nvSpPr>
        <p:spPr bwMode="auto">
          <a:xfrm rot="2443628">
            <a:off x="-251731" y="2112475"/>
            <a:ext cx="4839780" cy="3466763"/>
          </a:xfrm>
          <a:prstGeom prst="ellipse">
            <a:avLst/>
          </a:prstGeom>
          <a:noFill/>
          <a:ln w="57150" cap="flat" cmpd="sng" algn="ctr">
            <a:solidFill>
              <a:srgbClr val="C00000"/>
            </a:solidFill>
            <a:prstDash val="sys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sp>
        <p:nvSpPr>
          <p:cNvPr id="43" name="矢印: 左 42">
            <a:extLst>
              <a:ext uri="{FF2B5EF4-FFF2-40B4-BE49-F238E27FC236}">
                <a16:creationId xmlns:a16="http://schemas.microsoft.com/office/drawing/2014/main" id="{2946BDDC-48F3-0535-1D2D-DC3025F37D44}"/>
              </a:ext>
            </a:extLst>
          </p:cNvPr>
          <p:cNvSpPr/>
          <p:nvPr/>
        </p:nvSpPr>
        <p:spPr bwMode="auto">
          <a:xfrm rot="889245">
            <a:off x="6388629" y="3675350"/>
            <a:ext cx="927931" cy="532932"/>
          </a:xfrm>
          <a:prstGeom prst="lef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sp>
        <p:nvSpPr>
          <p:cNvPr id="45" name="テキスト ボックス 44">
            <a:extLst>
              <a:ext uri="{FF2B5EF4-FFF2-40B4-BE49-F238E27FC236}">
                <a16:creationId xmlns:a16="http://schemas.microsoft.com/office/drawing/2014/main" id="{DAE1B41A-5440-94D3-1053-1F3255B0928E}"/>
              </a:ext>
            </a:extLst>
          </p:cNvPr>
          <p:cNvSpPr txBox="1"/>
          <p:nvPr/>
        </p:nvSpPr>
        <p:spPr>
          <a:xfrm>
            <a:off x="6595750" y="4364852"/>
            <a:ext cx="2440184" cy="1815882"/>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sz="1600" dirty="0">
                <a:latin typeface="+mj-lt"/>
              </a:rPr>
              <a:t>On body to an external device channel: </a:t>
            </a:r>
            <a:r>
              <a:rPr kumimoji="1" lang="en-US" altLang="ja-JP" sz="1600" b="1" dirty="0">
                <a:solidFill>
                  <a:srgbClr val="FF0000"/>
                </a:solidFill>
                <a:latin typeface="+mj-lt"/>
              </a:rPr>
              <a:t>IEEE model CM4</a:t>
            </a:r>
          </a:p>
          <a:p>
            <a:pPr marL="285750" indent="-285750">
              <a:buFont typeface="Arial" panose="020B0604020202020204" pitchFamily="34" charset="0"/>
              <a:buChar char="•"/>
            </a:pPr>
            <a:endParaRPr lang="en-US" altLang="ja-JP" sz="1600" dirty="0">
              <a:latin typeface="+mj-lt"/>
            </a:endParaRPr>
          </a:p>
          <a:p>
            <a:pPr marL="285750" indent="-285750">
              <a:buFont typeface="Arial" panose="020B0604020202020204" pitchFamily="34" charset="0"/>
              <a:buChar char="•"/>
            </a:pPr>
            <a:r>
              <a:rPr kumimoji="1" lang="en-US" altLang="ja-JP" sz="1600" dirty="0">
                <a:latin typeface="+mj-lt"/>
              </a:rPr>
              <a:t>Interference from other WBANs and systems: </a:t>
            </a:r>
            <a:r>
              <a:rPr kumimoji="1" lang="en-US" altLang="ja-JP" sz="1600" b="1" dirty="0">
                <a:solidFill>
                  <a:srgbClr val="FF0000"/>
                </a:solidFill>
                <a:latin typeface="+mj-lt"/>
              </a:rPr>
              <a:t>Bit erasure channel</a:t>
            </a:r>
            <a:endParaRPr kumimoji="1" lang="ja-JP" altLang="en-US" sz="1600" b="1" dirty="0">
              <a:solidFill>
                <a:srgbClr val="FF0000"/>
              </a:solidFill>
              <a:latin typeface="+mj-lt"/>
            </a:endParaRPr>
          </a:p>
        </p:txBody>
      </p:sp>
      <p:pic>
        <p:nvPicPr>
          <p:cNvPr id="49" name="図 48">
            <a:extLst>
              <a:ext uri="{FF2B5EF4-FFF2-40B4-BE49-F238E27FC236}">
                <a16:creationId xmlns:a16="http://schemas.microsoft.com/office/drawing/2014/main" id="{2F44929D-6870-33E5-275E-8C46B80C03B1}"/>
              </a:ext>
            </a:extLst>
          </p:cNvPr>
          <p:cNvPicPr>
            <a:picLocks noChangeAspect="1"/>
          </p:cNvPicPr>
          <p:nvPr/>
        </p:nvPicPr>
        <p:blipFill>
          <a:blip r:embed="rId3"/>
          <a:stretch>
            <a:fillRect/>
          </a:stretch>
        </p:blipFill>
        <p:spPr>
          <a:xfrm>
            <a:off x="2445037" y="4329664"/>
            <a:ext cx="1280666" cy="1120849"/>
          </a:xfrm>
          <a:prstGeom prst="rect">
            <a:avLst/>
          </a:prstGeom>
        </p:spPr>
      </p:pic>
      <p:sp>
        <p:nvSpPr>
          <p:cNvPr id="51" name="正方形/長方形 50">
            <a:extLst>
              <a:ext uri="{FF2B5EF4-FFF2-40B4-BE49-F238E27FC236}">
                <a16:creationId xmlns:a16="http://schemas.microsoft.com/office/drawing/2014/main" id="{C8C652E9-5C12-7F92-609B-3C51212C81FD}"/>
              </a:ext>
            </a:extLst>
          </p:cNvPr>
          <p:cNvSpPr/>
          <p:nvPr/>
        </p:nvSpPr>
        <p:spPr>
          <a:xfrm>
            <a:off x="2242713" y="4338818"/>
            <a:ext cx="1004935" cy="425513"/>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15.6ma</a:t>
            </a:r>
            <a:endParaRPr kumimoji="1" lang="ja-JP" altLang="en-US" dirty="0"/>
          </a:p>
        </p:txBody>
      </p:sp>
      <p:cxnSp>
        <p:nvCxnSpPr>
          <p:cNvPr id="53" name="直線コネクタ 52">
            <a:extLst>
              <a:ext uri="{FF2B5EF4-FFF2-40B4-BE49-F238E27FC236}">
                <a16:creationId xmlns:a16="http://schemas.microsoft.com/office/drawing/2014/main" id="{B562CCD2-04E1-3306-A19E-BE31316E74C1}"/>
              </a:ext>
            </a:extLst>
          </p:cNvPr>
          <p:cNvCxnSpPr>
            <a:cxnSpLocks/>
            <a:endCxn id="51" idx="0"/>
          </p:cNvCxnSpPr>
          <p:nvPr/>
        </p:nvCxnSpPr>
        <p:spPr>
          <a:xfrm>
            <a:off x="2661262" y="3319887"/>
            <a:ext cx="83919" cy="1018931"/>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96573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63B910E-8F16-B869-92DA-6ED5F841C9BA}"/>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6</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4E199538-B0C4-71A7-64E7-03E4EE136420}"/>
              </a:ext>
            </a:extLst>
          </p:cNvPr>
          <p:cNvSpPr>
            <a:spLocks noGrp="1"/>
          </p:cNvSpPr>
          <p:nvPr>
            <p:ph type="title"/>
          </p:nvPr>
        </p:nvSpPr>
        <p:spPr/>
        <p:txBody>
          <a:bodyPr/>
          <a:lstStyle/>
          <a:p>
            <a:r>
              <a:rPr kumimoji="1" lang="en-US" altLang="ja-JP" dirty="0"/>
              <a:t>Bit erasure channel</a:t>
            </a:r>
            <a:endParaRPr kumimoji="1" lang="ja-JP" altLang="en-US" dirty="0"/>
          </a:p>
        </p:txBody>
      </p:sp>
      <p:sp>
        <p:nvSpPr>
          <p:cNvPr id="4" name="日付プレースホルダー 3">
            <a:extLst>
              <a:ext uri="{FF2B5EF4-FFF2-40B4-BE49-F238E27FC236}">
                <a16:creationId xmlns:a16="http://schemas.microsoft.com/office/drawing/2014/main" id="{F9888D47-7DB0-21EC-3521-CD9DBFF64D9B}"/>
              </a:ext>
            </a:extLst>
          </p:cNvPr>
          <p:cNvSpPr>
            <a:spLocks noGrp="1"/>
          </p:cNvSpPr>
          <p:nvPr>
            <p:ph type="dt" sz="half" idx="2"/>
          </p:nvPr>
        </p:nvSpPr>
        <p:spPr/>
        <p:txBody>
          <a:bodyPr/>
          <a:lstStyle/>
          <a:p>
            <a:pPr>
              <a:spcBef>
                <a:spcPct val="0"/>
              </a:spcBef>
              <a:spcAft>
                <a:spcPct val="0"/>
              </a:spcAft>
            </a:pPr>
            <a:r>
              <a:rPr kumimoji="0" lang="en-US" altLang="ja-JP" dirty="0">
                <a:solidFill>
                  <a:srgbClr val="000000"/>
                </a:solidFill>
                <a:latin typeface="Times New Roman" pitchFamily="18" charset="0"/>
              </a:rPr>
              <a:t>September 2025</a:t>
            </a:r>
          </a:p>
        </p:txBody>
      </p:sp>
      <p:sp>
        <p:nvSpPr>
          <p:cNvPr id="5" name="フッター プレースホルダー 4">
            <a:extLst>
              <a:ext uri="{FF2B5EF4-FFF2-40B4-BE49-F238E27FC236}">
                <a16:creationId xmlns:a16="http://schemas.microsoft.com/office/drawing/2014/main" id="{A9313EEB-3CAE-9CFC-8D5D-5C3E58B1EC17}"/>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p:sp>
        <p:nvSpPr>
          <p:cNvPr id="6" name="テキスト ボックス 5">
            <a:extLst>
              <a:ext uri="{FF2B5EF4-FFF2-40B4-BE49-F238E27FC236}">
                <a16:creationId xmlns:a16="http://schemas.microsoft.com/office/drawing/2014/main" id="{8EB4C75C-1410-21B8-62C0-C936D5467EEE}"/>
              </a:ext>
            </a:extLst>
          </p:cNvPr>
          <p:cNvSpPr txBox="1"/>
          <p:nvPr/>
        </p:nvSpPr>
        <p:spPr>
          <a:xfrm>
            <a:off x="539552" y="2470502"/>
            <a:ext cx="7772400" cy="400110"/>
          </a:xfrm>
          <a:prstGeom prst="rect">
            <a:avLst/>
          </a:prstGeom>
          <a:noFill/>
          <a:ln w="12700">
            <a:solidFill>
              <a:schemeClr val="tx1"/>
            </a:solidFill>
          </a:ln>
        </p:spPr>
        <p:txBody>
          <a:bodyPr wrap="square" rtlCol="0">
            <a:spAutoFit/>
          </a:bodyPr>
          <a:lstStyle/>
          <a:p>
            <a:r>
              <a:rPr kumimoji="1" lang="en-US" altLang="ja-JP" sz="2000" dirty="0"/>
              <a:t>0 1 1 0 0 1 0 0 1</a:t>
            </a:r>
            <a:r>
              <a:rPr kumimoji="1" lang="ja-JP" altLang="en-US" sz="2000" dirty="0"/>
              <a:t>・・・</a:t>
            </a:r>
            <a:r>
              <a:rPr kumimoji="1" lang="en-US" altLang="ja-JP" sz="2000" dirty="0"/>
              <a:t>0 1 1 1 </a:t>
            </a:r>
            <a:r>
              <a:rPr kumimoji="1" lang="ja-JP" altLang="en-US" sz="2000" dirty="0"/>
              <a:t>✕ ✕ ✕ ✕ ✕ ✕ ・・・</a:t>
            </a:r>
            <a:r>
              <a:rPr kumimoji="1" lang="en-US" altLang="ja-JP" sz="2000" dirty="0"/>
              <a:t>0 1 1 0 0 0 1 1</a:t>
            </a:r>
            <a:endParaRPr kumimoji="1" lang="ja-JP" altLang="en-US" sz="2000" dirty="0"/>
          </a:p>
        </p:txBody>
      </p:sp>
      <p:cxnSp>
        <p:nvCxnSpPr>
          <p:cNvPr id="9" name="直線矢印コネクタ 8">
            <a:extLst>
              <a:ext uri="{FF2B5EF4-FFF2-40B4-BE49-F238E27FC236}">
                <a16:creationId xmlns:a16="http://schemas.microsoft.com/office/drawing/2014/main" id="{587C455A-F90E-C12A-DBBC-175F1195A4F8}"/>
              </a:ext>
            </a:extLst>
          </p:cNvPr>
          <p:cNvCxnSpPr/>
          <p:nvPr/>
        </p:nvCxnSpPr>
        <p:spPr bwMode="auto">
          <a:xfrm>
            <a:off x="4067944" y="3068960"/>
            <a:ext cx="1584176" cy="0"/>
          </a:xfrm>
          <a:prstGeom prst="straightConnector1">
            <a:avLst/>
          </a:prstGeom>
          <a:solidFill>
            <a:schemeClr val="accent1"/>
          </a:solidFill>
          <a:ln w="28575" cap="flat" cmpd="sng" algn="ctr">
            <a:solidFill>
              <a:schemeClr val="tx1"/>
            </a:solidFill>
            <a:prstDash val="solid"/>
            <a:round/>
            <a:headEnd type="triangle"/>
            <a:tailEnd type="triangle"/>
          </a:ln>
          <a:effectLst/>
        </p:spPr>
      </p:cxnSp>
      <p:sp>
        <p:nvSpPr>
          <p:cNvPr id="10" name="テキスト ボックス 9">
            <a:extLst>
              <a:ext uri="{FF2B5EF4-FFF2-40B4-BE49-F238E27FC236}">
                <a16:creationId xmlns:a16="http://schemas.microsoft.com/office/drawing/2014/main" id="{D907D234-EA22-C01C-33BA-996ABC2E4020}"/>
              </a:ext>
            </a:extLst>
          </p:cNvPr>
          <p:cNvSpPr txBox="1"/>
          <p:nvPr/>
        </p:nvSpPr>
        <p:spPr>
          <a:xfrm>
            <a:off x="3419872" y="3219182"/>
            <a:ext cx="2880320" cy="369332"/>
          </a:xfrm>
          <a:prstGeom prst="rect">
            <a:avLst/>
          </a:prstGeom>
          <a:noFill/>
        </p:spPr>
        <p:txBody>
          <a:bodyPr wrap="square" rtlCol="0">
            <a:spAutoFit/>
          </a:bodyPr>
          <a:lstStyle/>
          <a:p>
            <a:pPr algn="ctr"/>
            <a:r>
              <a:rPr lang="en-US" altLang="ja-JP" dirty="0">
                <a:latin typeface="Times New Roman" panose="02020603050405020304" pitchFamily="18" charset="0"/>
                <a:cs typeface="Times New Roman" panose="02020603050405020304" pitchFamily="18" charset="0"/>
              </a:rPr>
              <a:t>Consecutive b</a:t>
            </a:r>
            <a:r>
              <a:rPr kumimoji="1" lang="en-US" altLang="ja-JP" dirty="0">
                <a:latin typeface="Times New Roman" panose="02020603050405020304" pitchFamily="18" charset="0"/>
                <a:cs typeface="Times New Roman" panose="02020603050405020304" pitchFamily="18" charset="0"/>
              </a:rPr>
              <a:t>it erasures</a:t>
            </a:r>
            <a:endParaRPr kumimoji="1" lang="ja-JP"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D8187B54-D6B3-3130-614E-F4BD82DDC38D}"/>
                  </a:ext>
                </a:extLst>
              </p:cNvPr>
              <p:cNvSpPr txBox="1"/>
              <p:nvPr/>
            </p:nvSpPr>
            <p:spPr>
              <a:xfrm>
                <a:off x="321296" y="4147736"/>
                <a:ext cx="8208912" cy="2031325"/>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latin typeface="Times New Roman" panose="02020603050405020304" pitchFamily="18" charset="0"/>
                    <a:ea typeface="+mj-ea"/>
                    <a:cs typeface="Times New Roman" panose="02020603050405020304" pitchFamily="18" charset="0"/>
                  </a:rPr>
                  <a:t>Bit erasure channel is assumed, which simulate asynchronous interference from other systems</a:t>
                </a:r>
              </a:p>
              <a:p>
                <a:pPr marL="285750" indent="-285750">
                  <a:buFont typeface="Arial" panose="020B0604020202020204" pitchFamily="34" charset="0"/>
                  <a:buChar char="•"/>
                </a:pPr>
                <a:endParaRPr lang="en-US" altLang="ja-JP" dirty="0">
                  <a:latin typeface="Times New Roman" panose="02020603050405020304" pitchFamily="18" charset="0"/>
                  <a:ea typeface="+mj-ea"/>
                  <a:cs typeface="Times New Roman" panose="02020603050405020304" pitchFamily="18" charset="0"/>
                </a:endParaRPr>
              </a:p>
              <a:p>
                <a:pPr marL="285750" indent="-285750">
                  <a:buFont typeface="Arial" panose="020B0604020202020204" pitchFamily="34" charset="0"/>
                  <a:buChar char="•"/>
                </a:pPr>
                <a:r>
                  <a:rPr kumimoji="1" lang="en-US" altLang="ja-JP" dirty="0">
                    <a:latin typeface="Times New Roman" panose="02020603050405020304" pitchFamily="18" charset="0"/>
                    <a:ea typeface="+mj-ea"/>
                    <a:cs typeface="Times New Roman" panose="02020603050405020304" pitchFamily="18" charset="0"/>
                  </a:rPr>
                  <a:t>It is assumed that consecutive bit erasures of up to </a:t>
                </a:r>
                <a14:m>
                  <m:oMath xmlns:m="http://schemas.openxmlformats.org/officeDocument/2006/math">
                    <m:sSub>
                      <m:sSubPr>
                        <m:ctrlPr>
                          <a:rPr kumimoji="1" lang="en-US" altLang="ja-JP" i="1" smtClean="0">
                            <a:latin typeface="Cambria Math" panose="02040503050406030204" pitchFamily="18" charset="0"/>
                            <a:ea typeface="+mj-ea"/>
                            <a:cs typeface="Times New Roman" panose="02020603050405020304" pitchFamily="18" charset="0"/>
                          </a:rPr>
                        </m:ctrlPr>
                      </m:sSubPr>
                      <m:e>
                        <m:r>
                          <a:rPr kumimoji="1" lang="en-US" altLang="ja-JP" b="0" i="1" smtClean="0">
                            <a:latin typeface="Cambria Math" panose="02040503050406030204" pitchFamily="18" charset="0"/>
                            <a:ea typeface="+mj-ea"/>
                            <a:cs typeface="Times New Roman" panose="02020603050405020304" pitchFamily="18" charset="0"/>
                          </a:rPr>
                          <m:t>𝑝</m:t>
                        </m:r>
                      </m:e>
                      <m:sub>
                        <m:r>
                          <a:rPr kumimoji="1" lang="en-US" altLang="ja-JP" b="0" i="1" smtClean="0">
                            <a:latin typeface="Cambria Math" panose="02040503050406030204" pitchFamily="18" charset="0"/>
                            <a:ea typeface="+mj-ea"/>
                            <a:cs typeface="Times New Roman" panose="02020603050405020304" pitchFamily="18" charset="0"/>
                          </a:rPr>
                          <m:t>𝑒</m:t>
                        </m:r>
                      </m:sub>
                    </m:sSub>
                  </m:oMath>
                </a14:m>
                <a:r>
                  <a:rPr kumimoji="1" lang="en-US" altLang="ja-JP" dirty="0">
                    <a:latin typeface="Times New Roman" panose="02020603050405020304" pitchFamily="18" charset="0"/>
                    <a:ea typeface="+mj-ea"/>
                    <a:cs typeface="Times New Roman" panose="02020603050405020304" pitchFamily="18" charset="0"/>
                  </a:rPr>
                  <a:t>% of the length of PSDU </a:t>
                </a:r>
                <a14:m>
                  <m:oMath xmlns:m="http://schemas.openxmlformats.org/officeDocument/2006/math">
                    <m:sSub>
                      <m:sSubPr>
                        <m:ctrlPr>
                          <a:rPr kumimoji="1" lang="en-US" altLang="ja-JP" i="1" smtClean="0">
                            <a:latin typeface="Cambria Math" panose="02040503050406030204" pitchFamily="18" charset="0"/>
                            <a:ea typeface="+mj-ea"/>
                            <a:cs typeface="Times New Roman" panose="02020603050405020304" pitchFamily="18" charset="0"/>
                          </a:rPr>
                        </m:ctrlPr>
                      </m:sSubPr>
                      <m:e>
                        <m:r>
                          <a:rPr kumimoji="1" lang="en-US" altLang="ja-JP" b="0" i="1" smtClean="0">
                            <a:latin typeface="Cambria Math" panose="02040503050406030204" pitchFamily="18" charset="0"/>
                            <a:ea typeface="+mj-ea"/>
                            <a:cs typeface="Times New Roman" panose="02020603050405020304" pitchFamily="18" charset="0"/>
                          </a:rPr>
                          <m:t>𝐿</m:t>
                        </m:r>
                      </m:e>
                      <m:sub>
                        <m:r>
                          <a:rPr kumimoji="1" lang="en-US" altLang="ja-JP" b="0" i="1" smtClean="0">
                            <a:latin typeface="Cambria Math" panose="02040503050406030204" pitchFamily="18" charset="0"/>
                            <a:ea typeface="+mj-ea"/>
                            <a:cs typeface="Times New Roman" panose="02020603050405020304" pitchFamily="18" charset="0"/>
                          </a:rPr>
                          <m:t>𝑃𝑆𝐷𝑈</m:t>
                        </m:r>
                      </m:sub>
                    </m:sSub>
                  </m:oMath>
                </a14:m>
                <a:r>
                  <a:rPr kumimoji="1" lang="en-US" altLang="ja-JP" dirty="0">
                    <a:latin typeface="Times New Roman" panose="02020603050405020304" pitchFamily="18" charset="0"/>
                    <a:ea typeface="+mj-ea"/>
                    <a:cs typeface="Times New Roman" panose="02020603050405020304" pitchFamily="18" charset="0"/>
                  </a:rPr>
                  <a:t> occur</a:t>
                </a:r>
              </a:p>
              <a:p>
                <a:pPr marL="285750" indent="-285750">
                  <a:buFont typeface="Arial" panose="020B0604020202020204" pitchFamily="34" charset="0"/>
                  <a:buChar char="•"/>
                </a:pPr>
                <a:endParaRPr lang="en-US" altLang="ja-JP" dirty="0">
                  <a:latin typeface="Times New Roman" panose="02020603050405020304" pitchFamily="18" charset="0"/>
                  <a:ea typeface="+mj-ea"/>
                  <a:cs typeface="Times New Roman" panose="02020603050405020304" pitchFamily="18" charset="0"/>
                </a:endParaRPr>
              </a:p>
              <a:p>
                <a:pPr marL="285750" indent="-285750">
                  <a:buFont typeface="Arial" panose="020B0604020202020204" pitchFamily="34" charset="0"/>
                  <a:buChar char="•"/>
                </a:pPr>
                <a:r>
                  <a:rPr kumimoji="1" lang="en-US" altLang="ja-JP" dirty="0">
                    <a:latin typeface="Times New Roman" panose="02020603050405020304" pitchFamily="18" charset="0"/>
                    <a:ea typeface="+mj-ea"/>
                    <a:cs typeface="Times New Roman" panose="02020603050405020304" pitchFamily="18" charset="0"/>
                  </a:rPr>
                  <a:t> </a:t>
                </a:r>
                <a14:m>
                  <m:oMath xmlns:m="http://schemas.openxmlformats.org/officeDocument/2006/math">
                    <m:sSub>
                      <m:sSubPr>
                        <m:ctrlPr>
                          <a:rPr kumimoji="1" lang="en-US" altLang="ja-JP" i="1" smtClean="0">
                            <a:latin typeface="Cambria Math" panose="02040503050406030204" pitchFamily="18" charset="0"/>
                            <a:ea typeface="+mj-ea"/>
                            <a:cs typeface="Times New Roman" panose="02020603050405020304" pitchFamily="18" charset="0"/>
                          </a:rPr>
                        </m:ctrlPr>
                      </m:sSubPr>
                      <m:e>
                        <m:r>
                          <a:rPr kumimoji="1" lang="en-US" altLang="ja-JP" b="0" i="1" smtClean="0">
                            <a:latin typeface="Cambria Math" panose="02040503050406030204" pitchFamily="18" charset="0"/>
                            <a:ea typeface="+mj-ea"/>
                            <a:cs typeface="Times New Roman" panose="02020603050405020304" pitchFamily="18" charset="0"/>
                          </a:rPr>
                          <m:t>𝑝</m:t>
                        </m:r>
                      </m:e>
                      <m:sub>
                        <m:r>
                          <a:rPr kumimoji="1" lang="en-US" altLang="ja-JP" b="0" i="1" smtClean="0">
                            <a:latin typeface="Cambria Math" panose="02040503050406030204" pitchFamily="18" charset="0"/>
                            <a:ea typeface="+mj-ea"/>
                            <a:cs typeface="Times New Roman" panose="02020603050405020304" pitchFamily="18" charset="0"/>
                          </a:rPr>
                          <m:t>𝑒</m:t>
                        </m:r>
                      </m:sub>
                    </m:sSub>
                  </m:oMath>
                </a14:m>
                <a:r>
                  <a:rPr kumimoji="1" lang="en-US" altLang="ja-JP" dirty="0">
                    <a:latin typeface="Times New Roman" panose="02020603050405020304" pitchFamily="18" charset="0"/>
                    <a:ea typeface="+mj-ea"/>
                    <a:cs typeface="Times New Roman" panose="02020603050405020304" pitchFamily="18" charset="0"/>
                  </a:rPr>
                  <a:t> is uniformly distributed in the interval [0 </a:t>
                </a:r>
                <a14:m>
                  <m:oMath xmlns:m="http://schemas.openxmlformats.org/officeDocument/2006/math">
                    <m:sSub>
                      <m:sSubPr>
                        <m:ctrlPr>
                          <a:rPr lang="en-US" altLang="ja-JP" i="1">
                            <a:latin typeface="Cambria Math" panose="02040503050406030204" pitchFamily="18" charset="0"/>
                            <a:cs typeface="Times New Roman" panose="02020603050405020304" pitchFamily="18" charset="0"/>
                          </a:rPr>
                        </m:ctrlPr>
                      </m:sSubPr>
                      <m:e>
                        <m:r>
                          <a:rPr lang="en-US" altLang="ja-JP" i="1">
                            <a:latin typeface="Cambria Math" panose="02040503050406030204" pitchFamily="18" charset="0"/>
                            <a:cs typeface="Times New Roman" panose="02020603050405020304" pitchFamily="18" charset="0"/>
                          </a:rPr>
                          <m:t>𝑝</m:t>
                        </m:r>
                      </m:e>
                      <m:sub>
                        <m:r>
                          <a:rPr lang="en-US" altLang="ja-JP" i="1">
                            <a:latin typeface="Cambria Math" panose="02040503050406030204" pitchFamily="18" charset="0"/>
                            <a:cs typeface="Times New Roman" panose="02020603050405020304" pitchFamily="18" charset="0"/>
                          </a:rPr>
                          <m:t>𝑒</m:t>
                        </m:r>
                      </m:sub>
                    </m:sSub>
                  </m:oMath>
                </a14:m>
                <a:r>
                  <a:rPr kumimoji="1" lang="en-US" altLang="ja-JP" dirty="0">
                    <a:latin typeface="Times New Roman" panose="02020603050405020304" pitchFamily="18" charset="0"/>
                    <a:ea typeface="+mj-ea"/>
                    <a:cs typeface="Times New Roman" panose="02020603050405020304" pitchFamily="18" charset="0"/>
                  </a:rPr>
                  <a:t>]</a:t>
                </a:r>
                <a:endParaRPr kumimoji="1" lang="ja-JP" altLang="en-US" dirty="0">
                  <a:latin typeface="Times New Roman" panose="02020603050405020304" pitchFamily="18" charset="0"/>
                  <a:ea typeface="+mj-ea"/>
                  <a:cs typeface="Times New Roman" panose="02020603050405020304" pitchFamily="18" charset="0"/>
                </a:endParaRPr>
              </a:p>
            </p:txBody>
          </p:sp>
        </mc:Choice>
        <mc:Fallback xmlns="">
          <p:sp>
            <p:nvSpPr>
              <p:cNvPr id="11" name="テキスト ボックス 10">
                <a:extLst>
                  <a:ext uri="{FF2B5EF4-FFF2-40B4-BE49-F238E27FC236}">
                    <a16:creationId xmlns:a16="http://schemas.microsoft.com/office/drawing/2014/main" id="{D8187B54-D6B3-3130-614E-F4BD82DDC38D}"/>
                  </a:ext>
                </a:extLst>
              </p:cNvPr>
              <p:cNvSpPr txBox="1">
                <a:spLocks noRot="1" noChangeAspect="1" noMove="1" noResize="1" noEditPoints="1" noAdjustHandles="1" noChangeArrowheads="1" noChangeShapeType="1" noTextEdit="1"/>
              </p:cNvSpPr>
              <p:nvPr/>
            </p:nvSpPr>
            <p:spPr>
              <a:xfrm>
                <a:off x="321296" y="4147736"/>
                <a:ext cx="8208912" cy="2031325"/>
              </a:xfrm>
              <a:prstGeom prst="rect">
                <a:avLst/>
              </a:prstGeom>
              <a:blipFill>
                <a:blip r:embed="rId3"/>
                <a:stretch>
                  <a:fillRect l="-520" t="-1497" b="-3593"/>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051634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a:xfrm>
            <a:off x="4355222" y="6475413"/>
            <a:ext cx="509756" cy="184666"/>
          </a:xfrm>
        </p:spPr>
        <p:txBody>
          <a:bodyPr/>
          <a:lstStyle/>
          <a:p>
            <a:r>
              <a:rPr lang="en-US" altLang="ja-JP" dirty="0">
                <a:latin typeface="+mj-lt"/>
              </a:rPr>
              <a:t>Slide </a:t>
            </a:r>
            <a:fld id="{769171EF-81C0-43B1-9967-509DCBA38FA2}" type="slidenum">
              <a:rPr kumimoji="1" lang="ja-JP" altLang="en-US" smtClean="0">
                <a:latin typeface="+mj-lt"/>
              </a:rPr>
              <a:pPr/>
              <a:t>7</a:t>
            </a:fld>
            <a:endParaRPr kumimoji="1" lang="ja-JP" altLang="en-US" dirty="0">
              <a:latin typeface="+mj-lt"/>
            </a:endParaRPr>
          </a:p>
        </p:txBody>
      </p:sp>
      <mc:AlternateContent xmlns:mc="http://schemas.openxmlformats.org/markup-compatibility/2006">
        <mc:Choice xmlns:a14="http://schemas.microsoft.com/office/drawing/2010/main" Requires="a14">
          <p:graphicFrame>
            <p:nvGraphicFramePr>
              <p:cNvPr id="8" name="表 7"/>
              <p:cNvGraphicFramePr>
                <a:graphicFrameLocks noGrp="1"/>
              </p:cNvGraphicFramePr>
              <p:nvPr>
                <p:extLst>
                  <p:ext uri="{D42A27DB-BD31-4B8C-83A1-F6EECF244321}">
                    <p14:modId xmlns:p14="http://schemas.microsoft.com/office/powerpoint/2010/main" val="3866245447"/>
                  </p:ext>
                </p:extLst>
              </p:nvPr>
            </p:nvGraphicFramePr>
            <p:xfrm>
              <a:off x="855965" y="1401685"/>
              <a:ext cx="7532459" cy="4717547"/>
            </p:xfrm>
            <a:graphic>
              <a:graphicData uri="http://schemas.openxmlformats.org/drawingml/2006/table">
                <a:tbl>
                  <a:tblPr firstRow="1" bandRow="1">
                    <a:tableStyleId>{69012ECD-51FC-41F1-AA8D-1B2483CD663E}</a:tableStyleId>
                  </a:tblPr>
                  <a:tblGrid>
                    <a:gridCol w="3572019">
                      <a:extLst>
                        <a:ext uri="{9D8B030D-6E8A-4147-A177-3AD203B41FA5}">
                          <a16:colId xmlns:a16="http://schemas.microsoft.com/office/drawing/2014/main" val="20000"/>
                        </a:ext>
                      </a:extLst>
                    </a:gridCol>
                    <a:gridCol w="3960440">
                      <a:extLst>
                        <a:ext uri="{9D8B030D-6E8A-4147-A177-3AD203B41FA5}">
                          <a16:colId xmlns:a16="http://schemas.microsoft.com/office/drawing/2014/main" val="20001"/>
                        </a:ext>
                      </a:extLst>
                    </a:gridCol>
                  </a:tblGrid>
                  <a:tr h="288032">
                    <a:tc>
                      <a:txBody>
                        <a:bodyPr/>
                        <a:lstStyle/>
                        <a:p>
                          <a:r>
                            <a:rPr kumimoji="1" lang="en-US" altLang="ja-JP" sz="1400" b="0" dirty="0">
                              <a:solidFill>
                                <a:schemeClr val="tx1"/>
                              </a:solidFill>
                              <a:latin typeface="+mj-lt"/>
                            </a:rPr>
                            <a:t>Channel model</a:t>
                          </a:r>
                          <a:endParaRPr kumimoji="1" lang="ja-JP" altLang="en-US"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mj-lt"/>
                            </a:rPr>
                            <a:t>IEEE model CM4, Bit erasure</a:t>
                          </a:r>
                          <a:endParaRPr kumimoji="1" lang="ja-JP" altLang="en-US"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0"/>
                      </a:ext>
                    </a:extLst>
                  </a:tr>
                  <a:tr h="216024">
                    <a:tc>
                      <a:txBody>
                        <a:bodyPr/>
                        <a:lstStyle/>
                        <a:p>
                          <a:r>
                            <a:rPr kumimoji="1" lang="en-US" altLang="ja-JP" sz="1400" dirty="0">
                              <a:latin typeface="+mj-lt"/>
                            </a:rPr>
                            <a:t>Bandwidth (</a:t>
                          </a:r>
                          <a14:m>
                            <m:oMath xmlns:m="http://schemas.openxmlformats.org/officeDocument/2006/math">
                              <m:r>
                                <m:rPr>
                                  <m:sty m:val="p"/>
                                </m:rPr>
                                <a:rPr kumimoji="1" lang="en-US" altLang="ja-JP" sz="1400" b="0" i="0" smtClean="0">
                                  <a:latin typeface="Cambria Math" panose="02040503050406030204" pitchFamily="18" charset="0"/>
                                </a:rPr>
                                <m:t>BW</m:t>
                              </m:r>
                            </m:oMath>
                          </a14:m>
                          <a:r>
                            <a:rPr kumimoji="1" lang="en-US" altLang="ja-JP" sz="1400" dirty="0">
                              <a:latin typeface="+mj-lt"/>
                            </a:rPr>
                            <a:t>)</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499.2 MHz</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2"/>
                      </a:ext>
                    </a:extLst>
                  </a:tr>
                  <a:tr h="216024">
                    <a:tc>
                      <a:txBody>
                        <a:bodyPr/>
                        <a:lstStyle/>
                        <a:p>
                          <a:r>
                            <a:rPr kumimoji="1" lang="en-US" altLang="ja-JP" sz="1400" dirty="0">
                              <a:latin typeface="+mj-lt"/>
                            </a:rPr>
                            <a:t>Center Frequency</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3993.6 MHz</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135248905"/>
                      </a:ext>
                    </a:extLst>
                  </a:tr>
                  <a:tr h="229736">
                    <a:tc>
                      <a:txBody>
                        <a:bodyPr/>
                        <a:lstStyle/>
                        <a:p>
                          <a:r>
                            <a:rPr kumimoji="1" lang="en-US" altLang="ja-JP" sz="1400" dirty="0">
                              <a:latin typeface="+mj-lt"/>
                            </a:rPr>
                            <a:t>Modulation</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BPSK</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3"/>
                      </a:ext>
                    </a:extLst>
                  </a:tr>
                  <a:tr h="229736">
                    <a:tc>
                      <a:txBody>
                        <a:bodyPr/>
                        <a:lstStyle/>
                        <a:p>
                          <a:r>
                            <a:rPr kumimoji="1" lang="en-US" altLang="ja-JP" sz="1400" kern="1200" dirty="0">
                              <a:solidFill>
                                <a:schemeClr val="tx1"/>
                              </a:solidFill>
                              <a:effectLst/>
                              <a:latin typeface="+mj-lt"/>
                              <a:ea typeface="+mn-ea"/>
                              <a:cs typeface="+mn-cs"/>
                            </a:rPr>
                            <a:t>Transmission power (</a:t>
                          </a:r>
                          <a14:m>
                            <m:oMath xmlns:m="http://schemas.openxmlformats.org/officeDocument/2006/math">
                              <m:sSub>
                                <m:sSubPr>
                                  <m:ctrlPr>
                                    <a:rPr kumimoji="1" lang="ja-JP" altLang="ja-JP" sz="1400" i="1" kern="1200">
                                      <a:solidFill>
                                        <a:schemeClr val="tx1"/>
                                      </a:solidFill>
                                      <a:effectLst/>
                                      <a:latin typeface="Cambria Math" panose="02040503050406030204" pitchFamily="18" charset="0"/>
                                      <a:ea typeface="+mn-ea"/>
                                      <a:cs typeface="+mn-cs"/>
                                    </a:rPr>
                                  </m:ctrlPr>
                                </m:sSubPr>
                                <m:e>
                                  <m:r>
                                    <a:rPr kumimoji="1" lang="en-US" altLang="ja-JP" sz="1400" i="1" kern="1200">
                                      <a:solidFill>
                                        <a:schemeClr val="tx1"/>
                                      </a:solidFill>
                                      <a:effectLst/>
                                      <a:latin typeface="Cambria Math" panose="02040503050406030204" pitchFamily="18" charset="0"/>
                                      <a:ea typeface="+mn-ea"/>
                                      <a:cs typeface="+mn-cs"/>
                                    </a:rPr>
                                    <m:t>𝑃</m:t>
                                  </m:r>
                                </m:e>
                                <m:sub>
                                  <m:r>
                                    <a:rPr kumimoji="1" lang="en-US" altLang="ja-JP" sz="1400" i="1" kern="1200">
                                      <a:solidFill>
                                        <a:schemeClr val="tx1"/>
                                      </a:solidFill>
                                      <a:effectLst/>
                                      <a:latin typeface="Cambria Math" panose="02040503050406030204" pitchFamily="18" charset="0"/>
                                      <a:ea typeface="+mn-ea"/>
                                      <a:cs typeface="+mn-cs"/>
                                    </a:rPr>
                                    <m:t>𝑡𝑟</m:t>
                                  </m:r>
                                </m:sub>
                              </m:sSub>
                            </m:oMath>
                          </a14:m>
                          <a:r>
                            <a:rPr kumimoji="1" lang="en-US" altLang="ja-JP" sz="1400" kern="1200" dirty="0">
                              <a:solidFill>
                                <a:schemeClr val="tx1"/>
                              </a:solidFill>
                              <a:effectLst/>
                              <a:latin typeface="+mj-lt"/>
                              <a:ea typeface="+mn-ea"/>
                              <a:cs typeface="+mn-cs"/>
                            </a:rPr>
                            <a:t>)</a:t>
                          </a:r>
                          <a:endParaRPr kumimoji="1" lang="ja-JP" altLang="en-US" sz="11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kern="1200" dirty="0">
                              <a:solidFill>
                                <a:schemeClr val="tx1"/>
                              </a:solidFill>
                              <a:effectLst/>
                              <a:latin typeface="+mj-lt"/>
                              <a:ea typeface="+mn-ea"/>
                              <a:cs typeface="+mn-cs"/>
                            </a:rPr>
                            <a:t>0 dBm </a:t>
                          </a:r>
                          <a14:m>
                            <m:oMath xmlns:m="http://schemas.openxmlformats.org/officeDocument/2006/math">
                              <m:r>
                                <a:rPr kumimoji="1" lang="en-US" altLang="ja-JP" sz="1400" kern="1200">
                                  <a:solidFill>
                                    <a:schemeClr val="tx1"/>
                                  </a:solidFill>
                                  <a:effectLst/>
                                  <a:latin typeface="Cambria Math" panose="02040503050406030204" pitchFamily="18" charset="0"/>
                                  <a:ea typeface="+mn-ea"/>
                                  <a:cs typeface="+mn-cs"/>
                                </a:rPr>
                                <m:t>≥</m:t>
                              </m:r>
                            </m:oMath>
                          </a14:m>
                          <a:r>
                            <a:rPr kumimoji="1" lang="en-US" altLang="ja-JP" sz="1400" kern="1200" dirty="0">
                              <a:solidFill>
                                <a:schemeClr val="tx1"/>
                              </a:solidFill>
                              <a:effectLst/>
                              <a:latin typeface="+mj-lt"/>
                              <a:ea typeface="+mn-ea"/>
                              <a:cs typeface="+mn-cs"/>
                            </a:rPr>
                            <a:t> </a:t>
                          </a:r>
                          <a14:m>
                            <m:oMath xmlns:m="http://schemas.openxmlformats.org/officeDocument/2006/math">
                              <m:sSub>
                                <m:sSubPr>
                                  <m:ctrlPr>
                                    <a:rPr kumimoji="1" lang="ja-JP" altLang="ja-JP" sz="1400" i="1" kern="1200">
                                      <a:solidFill>
                                        <a:schemeClr val="tx1"/>
                                      </a:solidFill>
                                      <a:effectLst/>
                                      <a:latin typeface="Cambria Math" panose="02040503050406030204" pitchFamily="18" charset="0"/>
                                      <a:ea typeface="+mn-ea"/>
                                      <a:cs typeface="+mn-cs"/>
                                    </a:rPr>
                                  </m:ctrlPr>
                                </m:sSubPr>
                                <m:e>
                                  <m:r>
                                    <a:rPr kumimoji="1" lang="en-US" altLang="ja-JP" sz="1400" i="1" kern="1200">
                                      <a:solidFill>
                                        <a:schemeClr val="tx1"/>
                                      </a:solidFill>
                                      <a:effectLst/>
                                      <a:latin typeface="Cambria Math" panose="02040503050406030204" pitchFamily="18" charset="0"/>
                                      <a:ea typeface="+mn-ea"/>
                                      <a:cs typeface="+mn-cs"/>
                                    </a:rPr>
                                    <m:t>𝑃</m:t>
                                  </m:r>
                                </m:e>
                                <m:sub>
                                  <m:r>
                                    <a:rPr kumimoji="1" lang="en-US" altLang="ja-JP" sz="1400" i="1" kern="1200">
                                      <a:solidFill>
                                        <a:schemeClr val="tx1"/>
                                      </a:solidFill>
                                      <a:effectLst/>
                                      <a:latin typeface="Cambria Math" panose="02040503050406030204" pitchFamily="18" charset="0"/>
                                      <a:ea typeface="+mn-ea"/>
                                      <a:cs typeface="+mn-cs"/>
                                    </a:rPr>
                                    <m:t>𝑡𝑟</m:t>
                                  </m:r>
                                </m:sub>
                              </m:sSub>
                            </m:oMath>
                          </a14:m>
                          <a:endParaRPr kumimoji="1" lang="ja-JP" altLang="en-US" sz="11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070250606"/>
                      </a:ext>
                    </a:extLst>
                  </a:tr>
                  <a:tr h="270523">
                    <a:tc>
                      <a:txBody>
                        <a:bodyPr/>
                        <a:lstStyle/>
                        <a:p>
                          <a:pPr indent="63500" algn="l">
                            <a:spcAft>
                              <a:spcPts val="0"/>
                            </a:spcAft>
                          </a:pPr>
                          <a:r>
                            <a:rPr lang="en-US" sz="1400" kern="0" dirty="0">
                              <a:effectLst/>
                              <a:latin typeface="+mj-lt"/>
                              <a:ea typeface="ＭＳ 明朝" panose="02020609040205080304" pitchFamily="17" charset="-128"/>
                            </a:rPr>
                            <a:t>Thermal noise density (</a:t>
                          </a:r>
                          <a14:m>
                            <m:oMath xmlns:m="http://schemas.openxmlformats.org/officeDocument/2006/math">
                              <m:sSub>
                                <m:sSubPr>
                                  <m:ctrlPr>
                                    <a:rPr lang="ja-JP" sz="1400" i="1" kern="100">
                                      <a:effectLst/>
                                      <a:latin typeface="Cambria Math" panose="02040503050406030204" pitchFamily="18" charset="0"/>
                                      <a:ea typeface="Cambria Math" panose="02040503050406030204" pitchFamily="18" charset="0"/>
                                    </a:rPr>
                                  </m:ctrlPr>
                                </m:sSubPr>
                                <m:e>
                                  <m:r>
                                    <a:rPr lang="en-US" sz="1400" i="1" kern="0">
                                      <a:effectLst/>
                                      <a:latin typeface="Cambria Math" panose="02040503050406030204" pitchFamily="18" charset="0"/>
                                      <a:ea typeface="ＭＳ 明朝" panose="02020609040205080304" pitchFamily="17" charset="-128"/>
                                    </a:rPr>
                                    <m:t>𝑁</m:t>
                                  </m:r>
                                </m:e>
                                <m:sub>
                                  <m:r>
                                    <a:rPr lang="en-US" sz="1400" i="1" kern="0">
                                      <a:effectLst/>
                                      <a:latin typeface="Cambria Math" panose="02040503050406030204" pitchFamily="18" charset="0"/>
                                      <a:ea typeface="ＭＳ 明朝" panose="02020609040205080304" pitchFamily="17" charset="-128"/>
                                    </a:rPr>
                                    <m:t>0</m:t>
                                  </m:r>
                                </m:sub>
                              </m:sSub>
                            </m:oMath>
                          </a14:m>
                          <a:r>
                            <a:rPr lang="en-US" sz="1400" kern="0" dirty="0">
                              <a:effectLst/>
                              <a:latin typeface="+mj-lt"/>
                              <a:ea typeface="ＭＳ 明朝" panose="02020609040205080304" pitchFamily="17" charset="-128"/>
                            </a:rPr>
                            <a:t>)</a:t>
                          </a:r>
                          <a:endParaRPr lang="ja-JP" sz="1400" kern="100" dirty="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indent="63500" algn="l">
                            <a:spcAft>
                              <a:spcPts val="0"/>
                            </a:spcAft>
                          </a:pPr>
                          <a:r>
                            <a:rPr lang="en-US" sz="1400" kern="0">
                              <a:effectLst/>
                              <a:latin typeface="+mj-lt"/>
                              <a:ea typeface="ＭＳ 明朝" panose="02020609040205080304" pitchFamily="17" charset="-128"/>
                            </a:rPr>
                            <a:t>-174 dBm/Hz</a:t>
                          </a:r>
                          <a:endParaRPr lang="ja-JP" sz="1400" kern="10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452445302"/>
                      </a:ext>
                    </a:extLst>
                  </a:tr>
                  <a:tr h="288032">
                    <a:tc>
                      <a:txBody>
                        <a:bodyPr/>
                        <a:lstStyle/>
                        <a:p>
                          <a:pPr indent="63500" algn="l">
                            <a:spcAft>
                              <a:spcPts val="0"/>
                            </a:spcAft>
                          </a:pPr>
                          <a:r>
                            <a:rPr lang="en-US" sz="1400" kern="0" dirty="0">
                              <a:effectLst/>
                              <a:latin typeface="+mj-lt"/>
                              <a:ea typeface="ＭＳ 明朝" panose="02020609040205080304" pitchFamily="17" charset="-128"/>
                            </a:rPr>
                            <a:t>Implementation losses (</a:t>
                          </a:r>
                          <a14:m>
                            <m:oMath xmlns:m="http://schemas.openxmlformats.org/officeDocument/2006/math">
                              <m:r>
                                <a:rPr lang="en-US" sz="1400" i="1" kern="0">
                                  <a:effectLst/>
                                  <a:latin typeface="Cambria Math" panose="02040503050406030204" pitchFamily="18" charset="0"/>
                                  <a:ea typeface="ＭＳ 明朝" panose="02020609040205080304" pitchFamily="17" charset="-128"/>
                                </a:rPr>
                                <m:t>𝐼</m:t>
                              </m:r>
                            </m:oMath>
                          </a14:m>
                          <a:r>
                            <a:rPr lang="en-US" sz="1400" kern="0" dirty="0">
                              <a:effectLst/>
                              <a:latin typeface="+mj-lt"/>
                              <a:ea typeface="ＭＳ 明朝" panose="02020609040205080304" pitchFamily="17" charset="-128"/>
                            </a:rPr>
                            <a:t>)</a:t>
                          </a:r>
                          <a:endParaRPr lang="ja-JP" sz="1400" kern="100" dirty="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indent="63500" algn="l">
                            <a:spcAft>
                              <a:spcPts val="0"/>
                            </a:spcAft>
                          </a:pPr>
                          <a:r>
                            <a:rPr lang="en-US" sz="1400" kern="0">
                              <a:effectLst/>
                              <a:latin typeface="+mj-lt"/>
                              <a:ea typeface="ＭＳ 明朝" panose="02020609040205080304" pitchFamily="17" charset="-128"/>
                            </a:rPr>
                            <a:t>3 dB</a:t>
                          </a:r>
                          <a:endParaRPr lang="ja-JP" sz="1400" kern="10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02678490"/>
                      </a:ext>
                    </a:extLst>
                  </a:tr>
                  <a:tr h="288032">
                    <a:tc>
                      <a:txBody>
                        <a:bodyPr/>
                        <a:lstStyle/>
                        <a:p>
                          <a:pPr indent="63500" algn="l">
                            <a:spcAft>
                              <a:spcPts val="0"/>
                            </a:spcAft>
                          </a:pPr>
                          <a:r>
                            <a:rPr lang="en-US" sz="1400" kern="0">
                              <a:effectLst/>
                              <a:latin typeface="+mj-lt"/>
                              <a:ea typeface="ＭＳ 明朝" panose="02020609040205080304" pitchFamily="17" charset="-128"/>
                            </a:rPr>
                            <a:t>Receiver noise figure (</a:t>
                          </a:r>
                          <a14:m>
                            <m:oMath xmlns:m="http://schemas.openxmlformats.org/officeDocument/2006/math">
                              <m:r>
                                <a:rPr lang="en-US" sz="1400" i="1" kern="0">
                                  <a:effectLst/>
                                  <a:latin typeface="Cambria Math" panose="02040503050406030204" pitchFamily="18" charset="0"/>
                                  <a:ea typeface="ＭＳ 明朝" panose="02020609040205080304" pitchFamily="17" charset="-128"/>
                                </a:rPr>
                                <m:t>𝑁𝐹</m:t>
                              </m:r>
                            </m:oMath>
                          </a14:m>
                          <a:r>
                            <a:rPr lang="en-US" sz="1400" kern="0">
                              <a:effectLst/>
                              <a:latin typeface="+mj-lt"/>
                              <a:ea typeface="ＭＳ 明朝" panose="02020609040205080304" pitchFamily="17" charset="-128"/>
                            </a:rPr>
                            <a:t>)</a:t>
                          </a:r>
                          <a:endParaRPr lang="ja-JP" sz="1400" kern="10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indent="63500" algn="l">
                            <a:spcAft>
                              <a:spcPts val="0"/>
                            </a:spcAft>
                          </a:pPr>
                          <a:r>
                            <a:rPr lang="en-US" sz="1400" kern="0" dirty="0">
                              <a:effectLst/>
                              <a:latin typeface="+mj-lt"/>
                              <a:ea typeface="ＭＳ 明朝" panose="02020609040205080304" pitchFamily="17" charset="-128"/>
                            </a:rPr>
                            <a:t>5 dB</a:t>
                          </a:r>
                          <a:endParaRPr lang="ja-JP" sz="1400" kern="100" dirty="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2213469701"/>
                      </a:ext>
                    </a:extLst>
                  </a:tr>
                  <a:tr h="407525">
                    <a:tc>
                      <a:txBody>
                        <a:bodyPr/>
                        <a:lstStyle/>
                        <a:p>
                          <a:r>
                            <a:rPr kumimoji="1" lang="en-US" altLang="ja-JP" sz="1400" dirty="0">
                              <a:latin typeface="+mj-lt"/>
                            </a:rPr>
                            <a:t>FEC</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tc>
                      <a:txBody>
                        <a:bodyPr/>
                        <a:lstStyle/>
                        <a:p>
                          <a:r>
                            <a:rPr kumimoji="1" lang="en-US" altLang="ja-JP" sz="1400" dirty="0">
                              <a:latin typeface="+mj-lt"/>
                            </a:rPr>
                            <a:t>IEEE802.15.4ab BCC, LDPC (R=1/2)</a:t>
                          </a:r>
                        </a:p>
                        <a:p>
                          <a:r>
                            <a:rPr kumimoji="1" lang="en-US" altLang="ja-JP" sz="1400" dirty="0">
                              <a:latin typeface="+mj-lt"/>
                            </a:rPr>
                            <a:t>SOCC (K=3~6)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extLst>
                      <a:ext uri="{0D108BD9-81ED-4DB2-BD59-A6C34878D82A}">
                        <a16:rowId xmlns:a16="http://schemas.microsoft.com/office/drawing/2014/main" val="10004"/>
                      </a:ext>
                    </a:extLst>
                  </a:tr>
                  <a:tr h="288032">
                    <a:tc>
                      <a:txBody>
                        <a:bodyPr/>
                        <a:lstStyle/>
                        <a:p>
                          <a:r>
                            <a:rPr kumimoji="1" lang="en-US" altLang="ja-JP" sz="1400" dirty="0">
                              <a:latin typeface="+mj-lt"/>
                            </a:rPr>
                            <a:t>Decoding algorism</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tc>
                      <a:txBody>
                        <a:bodyPr/>
                        <a:lstStyle/>
                        <a:p>
                          <a:r>
                            <a:rPr kumimoji="1" lang="en-US" altLang="ja-JP" sz="1400" dirty="0">
                              <a:latin typeface="+mj-lt"/>
                            </a:rPr>
                            <a:t>SOVA (BCC, SOCC), Min-Sum algorithm (LDPC)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extLst>
                      <a:ext uri="{0D108BD9-81ED-4DB2-BD59-A6C34878D82A}">
                        <a16:rowId xmlns:a16="http://schemas.microsoft.com/office/drawing/2014/main" val="10005"/>
                      </a:ext>
                    </a:extLst>
                  </a:tr>
                  <a:tr h="3044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aseline="0" dirty="0">
                              <a:latin typeface="+mj-lt"/>
                            </a:rPr>
                            <a:t>PSDU data rate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125 Mbps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384557414"/>
                      </a:ext>
                    </a:extLst>
                  </a:tr>
                  <a:tr h="3044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kern="1200" baseline="0" dirty="0">
                              <a:solidFill>
                                <a:schemeClr val="tx1"/>
                              </a:solidFill>
                              <a:effectLst/>
                              <a:latin typeface="+mj-lt"/>
                              <a:ea typeface="+mn-ea"/>
                              <a:cs typeface="+mn-cs"/>
                            </a:rPr>
                            <a:t>Maximum number of retransmissions (</a:t>
                          </a:r>
                          <a14:m>
                            <m:oMath xmlns:m="http://schemas.openxmlformats.org/officeDocument/2006/math">
                              <m:sSub>
                                <m:sSubPr>
                                  <m:ctrlPr>
                                    <a:rPr kumimoji="1" lang="en-US" altLang="ja-JP" sz="1400" i="1" baseline="0" smtClean="0">
                                      <a:latin typeface="Cambria Math" panose="02040503050406030204" pitchFamily="18" charset="0"/>
                                    </a:rPr>
                                  </m:ctrlPr>
                                </m:sSubPr>
                                <m:e>
                                  <m:r>
                                    <a:rPr kumimoji="1" lang="en-US" altLang="ja-JP" sz="1400" b="0" i="1" baseline="0" smtClean="0">
                                      <a:latin typeface="Cambria Math" panose="02040503050406030204" pitchFamily="18" charset="0"/>
                                    </a:rPr>
                                    <m:t>𝑟</m:t>
                                  </m:r>
                                </m:e>
                                <m:sub>
                                  <m:r>
                                    <a:rPr kumimoji="1" lang="en-US" altLang="ja-JP" sz="1400" b="0" i="1" baseline="0" smtClean="0">
                                      <a:latin typeface="Cambria Math" panose="02040503050406030204" pitchFamily="18" charset="0"/>
                                    </a:rPr>
                                    <m:t>𝑚𝑎𝑥</m:t>
                                  </m:r>
                                </m:sub>
                              </m:sSub>
                            </m:oMath>
                          </a14:m>
                          <a:r>
                            <a:rPr kumimoji="1" lang="en-US" altLang="ja-JP" sz="1400" kern="1200" baseline="0" dirty="0">
                              <a:solidFill>
                                <a:schemeClr val="tx1"/>
                              </a:solidFill>
                              <a:effectLst/>
                              <a:latin typeface="+mj-lt"/>
                              <a:ea typeface="+mn-ea"/>
                              <a:cs typeface="+mn-cs"/>
                            </a:rPr>
                            <a:t>)</a:t>
                          </a:r>
                          <a:endParaRPr kumimoji="1" lang="en-US" altLang="ja-JP" sz="1100" baseline="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0</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3769748173"/>
                      </a:ext>
                    </a:extLst>
                  </a:tr>
                  <a:tr h="3044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kern="1200" dirty="0">
                              <a:solidFill>
                                <a:schemeClr val="tx1"/>
                              </a:solidFill>
                              <a:effectLst/>
                              <a:latin typeface="+mj-lt"/>
                              <a:ea typeface="+mn-ea"/>
                              <a:cs typeface="+mn-cs"/>
                            </a:rPr>
                            <a:t>PSDU length (</a:t>
                          </a:r>
                          <a14:m>
                            <m:oMath xmlns:m="http://schemas.openxmlformats.org/officeDocument/2006/math">
                              <m:sSub>
                                <m:sSubPr>
                                  <m:ctrlPr>
                                    <a:rPr kumimoji="1" lang="ja-JP" altLang="ja-JP" sz="1400" i="1" kern="1200">
                                      <a:solidFill>
                                        <a:schemeClr val="tx1"/>
                                      </a:solidFill>
                                      <a:effectLst/>
                                      <a:latin typeface="Cambria Math" panose="02040503050406030204" pitchFamily="18" charset="0"/>
                                      <a:ea typeface="+mn-ea"/>
                                      <a:cs typeface="+mn-cs"/>
                                    </a:rPr>
                                  </m:ctrlPr>
                                </m:sSubPr>
                                <m:e>
                                  <m:r>
                                    <a:rPr kumimoji="1" lang="en-US" altLang="ja-JP" sz="1400" i="1" kern="1200">
                                      <a:solidFill>
                                        <a:schemeClr val="tx1"/>
                                      </a:solidFill>
                                      <a:effectLst/>
                                      <a:latin typeface="Cambria Math" panose="02040503050406030204" pitchFamily="18" charset="0"/>
                                      <a:ea typeface="+mn-ea"/>
                                      <a:cs typeface="+mn-cs"/>
                                    </a:rPr>
                                    <m:t>𝐿</m:t>
                                  </m:r>
                                </m:e>
                                <m:sub>
                                  <m:r>
                                    <a:rPr kumimoji="1" lang="en-US" altLang="ja-JP" sz="1400" b="0" i="1" kern="1200" smtClean="0">
                                      <a:solidFill>
                                        <a:schemeClr val="tx1"/>
                                      </a:solidFill>
                                      <a:effectLst/>
                                      <a:latin typeface="Cambria Math" panose="02040503050406030204" pitchFamily="18" charset="0"/>
                                      <a:ea typeface="+mn-ea"/>
                                      <a:cs typeface="+mn-cs"/>
                                    </a:rPr>
                                    <m:t>𝑃𝑆𝐷𝑈</m:t>
                                  </m:r>
                                </m:sub>
                              </m:sSub>
                            </m:oMath>
                          </a14:m>
                          <a:r>
                            <a:rPr kumimoji="1" lang="en-US" altLang="ja-JP" sz="1400" kern="1200" dirty="0">
                              <a:solidFill>
                                <a:schemeClr val="tx1"/>
                              </a:solidFill>
                              <a:effectLst/>
                              <a:latin typeface="+mj-lt"/>
                              <a:ea typeface="+mn-ea"/>
                              <a:cs typeface="+mn-cs"/>
                            </a:rPr>
                            <a:t>)</a:t>
                          </a:r>
                          <a:endParaRPr kumimoji="1" lang="en-US" altLang="ja-JP" sz="1100" baseline="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1296 bits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8"/>
                      </a:ext>
                    </a:extLst>
                  </a:tr>
                  <a:tr h="3044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aseline="0" dirty="0">
                              <a:latin typeface="+mj-lt"/>
                            </a:rPr>
                            <a:t>Maximum erasure ratio (</a:t>
                          </a:r>
                          <a14:m>
                            <m:oMath xmlns:m="http://schemas.openxmlformats.org/officeDocument/2006/math">
                              <m:sSub>
                                <m:sSubPr>
                                  <m:ctrlPr>
                                    <a:rPr kumimoji="1" lang="en-US" altLang="ja-JP" sz="1400" i="1" baseline="0" smtClean="0">
                                      <a:latin typeface="Cambria Math" panose="02040503050406030204" pitchFamily="18" charset="0"/>
                                    </a:rPr>
                                  </m:ctrlPr>
                                </m:sSubPr>
                                <m:e>
                                  <m:r>
                                    <a:rPr kumimoji="1" lang="en-US" altLang="ja-JP" sz="1400" b="0" i="1" baseline="0" smtClean="0">
                                      <a:latin typeface="Cambria Math" panose="02040503050406030204" pitchFamily="18" charset="0"/>
                                    </a:rPr>
                                    <m:t>𝑝</m:t>
                                  </m:r>
                                </m:e>
                                <m:sub>
                                  <m:r>
                                    <a:rPr kumimoji="1" lang="en-US" altLang="ja-JP" sz="1400" b="0" i="1" baseline="0" smtClean="0">
                                      <a:latin typeface="Cambria Math" panose="02040503050406030204" pitchFamily="18" charset="0"/>
                                    </a:rPr>
                                    <m:t>𝑒</m:t>
                                  </m:r>
                                </m:sub>
                              </m:sSub>
                            </m:oMath>
                          </a14:m>
                          <a:r>
                            <a:rPr kumimoji="1" lang="en-US" altLang="ja-JP" sz="1400" baseline="0" dirty="0">
                              <a:latin typeface="+mj-lt"/>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10, 30%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2587756331"/>
                      </a:ext>
                    </a:extLst>
                  </a:tr>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aseline="0" dirty="0">
                              <a:latin typeface="+mj-lt"/>
                            </a:rPr>
                            <a:t>Slot length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0.886 </a:t>
                          </a:r>
                          <a:r>
                            <a:rPr kumimoji="1" lang="en-US" altLang="ja-JP" sz="1400" dirty="0" err="1">
                              <a:latin typeface="+mj-lt"/>
                            </a:rPr>
                            <a:t>ms</a:t>
                          </a:r>
                          <a:endParaRPr kumimoji="1" lang="en-US" altLang="ja-JP"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9"/>
                      </a:ext>
                    </a:extLst>
                  </a:tr>
                </a:tbl>
              </a:graphicData>
            </a:graphic>
          </p:graphicFrame>
        </mc:Choice>
        <mc:Fallback>
          <p:graphicFrame>
            <p:nvGraphicFramePr>
              <p:cNvPr id="8" name="表 7"/>
              <p:cNvGraphicFramePr>
                <a:graphicFrameLocks noGrp="1"/>
              </p:cNvGraphicFramePr>
              <p:nvPr>
                <p:extLst>
                  <p:ext uri="{D42A27DB-BD31-4B8C-83A1-F6EECF244321}">
                    <p14:modId xmlns:p14="http://schemas.microsoft.com/office/powerpoint/2010/main" val="3866245447"/>
                  </p:ext>
                </p:extLst>
              </p:nvPr>
            </p:nvGraphicFramePr>
            <p:xfrm>
              <a:off x="855965" y="1401685"/>
              <a:ext cx="7532459" cy="4717547"/>
            </p:xfrm>
            <a:graphic>
              <a:graphicData uri="http://schemas.openxmlformats.org/drawingml/2006/table">
                <a:tbl>
                  <a:tblPr firstRow="1" bandRow="1">
                    <a:tableStyleId>{69012ECD-51FC-41F1-AA8D-1B2483CD663E}</a:tableStyleId>
                  </a:tblPr>
                  <a:tblGrid>
                    <a:gridCol w="3572019">
                      <a:extLst>
                        <a:ext uri="{9D8B030D-6E8A-4147-A177-3AD203B41FA5}">
                          <a16:colId xmlns:a16="http://schemas.microsoft.com/office/drawing/2014/main" val="20000"/>
                        </a:ext>
                      </a:extLst>
                    </a:gridCol>
                    <a:gridCol w="3960440">
                      <a:extLst>
                        <a:ext uri="{9D8B030D-6E8A-4147-A177-3AD203B41FA5}">
                          <a16:colId xmlns:a16="http://schemas.microsoft.com/office/drawing/2014/main" val="20001"/>
                        </a:ext>
                      </a:extLst>
                    </a:gridCol>
                  </a:tblGrid>
                  <a:tr h="304800">
                    <a:tc>
                      <a:txBody>
                        <a:bodyPr/>
                        <a:lstStyle/>
                        <a:p>
                          <a:r>
                            <a:rPr kumimoji="1" lang="en-US" altLang="ja-JP" sz="1400" b="0" dirty="0">
                              <a:solidFill>
                                <a:schemeClr val="tx1"/>
                              </a:solidFill>
                              <a:latin typeface="+mj-lt"/>
                            </a:rPr>
                            <a:t>Channel model</a:t>
                          </a:r>
                          <a:endParaRPr kumimoji="1" lang="ja-JP" altLang="en-US"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mj-lt"/>
                            </a:rPr>
                            <a:t>IEEE model CM4, Bit erasure</a:t>
                          </a:r>
                          <a:endParaRPr kumimoji="1" lang="ja-JP" altLang="en-US"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0"/>
                      </a:ext>
                    </a:extLst>
                  </a:tr>
                  <a:tr h="30480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70" t="-102000" r="-111073" b="-1370000"/>
                          </a:stretch>
                        </a:blipFill>
                      </a:tcPr>
                    </a:tc>
                    <a:tc>
                      <a:txBody>
                        <a:bodyPr/>
                        <a:lstStyle/>
                        <a:p>
                          <a:r>
                            <a:rPr kumimoji="1" lang="en-US" altLang="ja-JP" sz="1400" dirty="0">
                              <a:latin typeface="+mj-lt"/>
                            </a:rPr>
                            <a:t>499.2 MHz</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2"/>
                      </a:ext>
                    </a:extLst>
                  </a:tr>
                  <a:tr h="304800">
                    <a:tc>
                      <a:txBody>
                        <a:bodyPr/>
                        <a:lstStyle/>
                        <a:p>
                          <a:r>
                            <a:rPr kumimoji="1" lang="en-US" altLang="ja-JP" sz="1400" dirty="0">
                              <a:latin typeface="+mj-lt"/>
                            </a:rPr>
                            <a:t>Center Frequency</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3993.6 MHz</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135248905"/>
                      </a:ext>
                    </a:extLst>
                  </a:tr>
                  <a:tr h="304800">
                    <a:tc>
                      <a:txBody>
                        <a:bodyPr/>
                        <a:lstStyle/>
                        <a:p>
                          <a:r>
                            <a:rPr kumimoji="1" lang="en-US" altLang="ja-JP" sz="1400" dirty="0">
                              <a:latin typeface="+mj-lt"/>
                            </a:rPr>
                            <a:t>Modulation</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BPSK</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3"/>
                      </a:ext>
                    </a:extLst>
                  </a:tr>
                  <a:tr h="30480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70" t="-402000" r="-111073" b="-1070000"/>
                          </a:stretch>
                        </a:blip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90462" t="-402000" r="-308" b="-1070000"/>
                          </a:stretch>
                        </a:blipFill>
                      </a:tcPr>
                    </a:tc>
                    <a:extLst>
                      <a:ext uri="{0D108BD9-81ED-4DB2-BD59-A6C34878D82A}">
                        <a16:rowId xmlns:a16="http://schemas.microsoft.com/office/drawing/2014/main" val="4070250606"/>
                      </a:ext>
                    </a:extLst>
                  </a:tr>
                  <a:tr h="270523">
                    <a:tc>
                      <a:txBody>
                        <a:bodyPr/>
                        <a:lstStyle/>
                        <a:p>
                          <a:endParaRPr lang="ja-JP"/>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70" t="-557778" r="-111073" b="-1088889"/>
                          </a:stretch>
                        </a:blipFill>
                      </a:tcPr>
                    </a:tc>
                    <a:tc>
                      <a:txBody>
                        <a:bodyPr/>
                        <a:lstStyle/>
                        <a:p>
                          <a:pPr indent="63500" algn="l">
                            <a:spcAft>
                              <a:spcPts val="0"/>
                            </a:spcAft>
                          </a:pPr>
                          <a:r>
                            <a:rPr lang="en-US" sz="1400" kern="0">
                              <a:effectLst/>
                              <a:latin typeface="+mj-lt"/>
                              <a:ea typeface="ＭＳ 明朝" panose="02020609040205080304" pitchFamily="17" charset="-128"/>
                            </a:rPr>
                            <a:t>-174 dBm/Hz</a:t>
                          </a:r>
                          <a:endParaRPr lang="ja-JP" sz="1400" kern="10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452445302"/>
                      </a:ext>
                    </a:extLst>
                  </a:tr>
                  <a:tr h="288032">
                    <a:tc>
                      <a:txBody>
                        <a:bodyPr/>
                        <a:lstStyle/>
                        <a:p>
                          <a:endParaRPr lang="ja-JP"/>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70" t="-629787" r="-111073" b="-942553"/>
                          </a:stretch>
                        </a:blipFill>
                      </a:tcPr>
                    </a:tc>
                    <a:tc>
                      <a:txBody>
                        <a:bodyPr/>
                        <a:lstStyle/>
                        <a:p>
                          <a:pPr indent="63500" algn="l">
                            <a:spcAft>
                              <a:spcPts val="0"/>
                            </a:spcAft>
                          </a:pPr>
                          <a:r>
                            <a:rPr lang="en-US" sz="1400" kern="0">
                              <a:effectLst/>
                              <a:latin typeface="+mj-lt"/>
                              <a:ea typeface="ＭＳ 明朝" panose="02020609040205080304" pitchFamily="17" charset="-128"/>
                            </a:rPr>
                            <a:t>3 dB</a:t>
                          </a:r>
                          <a:endParaRPr lang="ja-JP" sz="1400" kern="10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02678490"/>
                      </a:ext>
                    </a:extLst>
                  </a:tr>
                  <a:tr h="288032">
                    <a:tc>
                      <a:txBody>
                        <a:bodyPr/>
                        <a:lstStyle/>
                        <a:p>
                          <a:endParaRPr lang="ja-JP"/>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70" t="-729787" r="-111073" b="-842553"/>
                          </a:stretch>
                        </a:blipFill>
                      </a:tcPr>
                    </a:tc>
                    <a:tc>
                      <a:txBody>
                        <a:bodyPr/>
                        <a:lstStyle/>
                        <a:p>
                          <a:pPr indent="63500" algn="l">
                            <a:spcAft>
                              <a:spcPts val="0"/>
                            </a:spcAft>
                          </a:pPr>
                          <a:r>
                            <a:rPr lang="en-US" sz="1400" kern="0" dirty="0">
                              <a:effectLst/>
                              <a:latin typeface="+mj-lt"/>
                              <a:ea typeface="ＭＳ 明朝" panose="02020609040205080304" pitchFamily="17" charset="-128"/>
                            </a:rPr>
                            <a:t>5 dB</a:t>
                          </a:r>
                          <a:endParaRPr lang="ja-JP" sz="1400" kern="100" dirty="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2213469701"/>
                      </a:ext>
                    </a:extLst>
                  </a:tr>
                  <a:tr h="518160">
                    <a:tc>
                      <a:txBody>
                        <a:bodyPr/>
                        <a:lstStyle/>
                        <a:p>
                          <a:r>
                            <a:rPr kumimoji="1" lang="en-US" altLang="ja-JP" sz="1400" dirty="0">
                              <a:latin typeface="+mj-lt"/>
                            </a:rPr>
                            <a:t>FEC</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tc>
                      <a:txBody>
                        <a:bodyPr/>
                        <a:lstStyle/>
                        <a:p>
                          <a:r>
                            <a:rPr kumimoji="1" lang="en-US" altLang="ja-JP" sz="1400" dirty="0">
                              <a:latin typeface="+mj-lt"/>
                            </a:rPr>
                            <a:t>IEEE802.15.4ab BCC, LDPC (R=1/2)</a:t>
                          </a:r>
                        </a:p>
                        <a:p>
                          <a:r>
                            <a:rPr kumimoji="1" lang="en-US" altLang="ja-JP" sz="1400" dirty="0">
                              <a:latin typeface="+mj-lt"/>
                            </a:rPr>
                            <a:t>SOCC (K=3~6)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extLst>
                      <a:ext uri="{0D108BD9-81ED-4DB2-BD59-A6C34878D82A}">
                        <a16:rowId xmlns:a16="http://schemas.microsoft.com/office/drawing/2014/main" val="10004"/>
                      </a:ext>
                    </a:extLst>
                  </a:tr>
                  <a:tr h="304800">
                    <a:tc>
                      <a:txBody>
                        <a:bodyPr/>
                        <a:lstStyle/>
                        <a:p>
                          <a:r>
                            <a:rPr kumimoji="1" lang="en-US" altLang="ja-JP" sz="1400" dirty="0">
                              <a:latin typeface="+mj-lt"/>
                            </a:rPr>
                            <a:t>Decoding algorism</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tc>
                      <a:txBody>
                        <a:bodyPr/>
                        <a:lstStyle/>
                        <a:p>
                          <a:r>
                            <a:rPr kumimoji="1" lang="en-US" altLang="ja-JP" sz="1400" dirty="0">
                              <a:latin typeface="+mj-lt"/>
                            </a:rPr>
                            <a:t>SOVA (BCC, SOCC), Min-Sum algorithm (LDPC)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extLst>
                      <a:ext uri="{0D108BD9-81ED-4DB2-BD59-A6C34878D82A}">
                        <a16:rowId xmlns:a16="http://schemas.microsoft.com/office/drawing/2014/main" val="10005"/>
                      </a:ext>
                    </a:extLst>
                  </a:tr>
                  <a:tr h="304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aseline="0" dirty="0">
                              <a:latin typeface="+mj-lt"/>
                            </a:rPr>
                            <a:t>PSDU data rate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125 Mbps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384557414"/>
                      </a:ext>
                    </a:extLst>
                  </a:tr>
                  <a:tr h="30480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70" t="-1152000" r="-111073" b="-320000"/>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0</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3769748173"/>
                      </a:ext>
                    </a:extLst>
                  </a:tr>
                  <a:tr h="30480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70" t="-1252000" r="-111073" b="-220000"/>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1296 bits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8"/>
                      </a:ext>
                    </a:extLst>
                  </a:tr>
                  <a:tr h="30480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70" t="-1352000" r="-111073" b="-120000"/>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10, 30%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2587756331"/>
                      </a:ext>
                    </a:extLst>
                  </a:tr>
                  <a:tr h="304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aseline="0" dirty="0">
                              <a:latin typeface="+mj-lt"/>
                            </a:rPr>
                            <a:t>Slot length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0.886 </a:t>
                          </a:r>
                          <a:r>
                            <a:rPr kumimoji="1" lang="en-US" altLang="ja-JP" sz="1400" dirty="0" err="1">
                              <a:latin typeface="+mj-lt"/>
                            </a:rPr>
                            <a:t>ms</a:t>
                          </a:r>
                          <a:endParaRPr kumimoji="1" lang="en-US" altLang="ja-JP"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9"/>
                      </a:ext>
                    </a:extLst>
                  </a:tr>
                </a:tbl>
              </a:graphicData>
            </a:graphic>
          </p:graphicFrame>
        </mc:Fallback>
      </mc:AlternateContent>
      <p:sp>
        <p:nvSpPr>
          <p:cNvPr id="12" name="タイトル 1"/>
          <p:cNvSpPr txBox="1">
            <a:spLocks/>
          </p:cNvSpPr>
          <p:nvPr/>
        </p:nvSpPr>
        <p:spPr bwMode="auto">
          <a:xfrm>
            <a:off x="107503" y="386307"/>
            <a:ext cx="8574087" cy="6334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kumimoji="1" sz="3600">
                <a:solidFill>
                  <a:schemeClr val="bg1"/>
                </a:solidFill>
                <a:latin typeface="+mj-lt"/>
                <a:ea typeface="+mj-ea"/>
                <a:cs typeface="+mj-cs"/>
              </a:defRPr>
            </a:lvl1pPr>
            <a:lvl2pPr algn="l" rtl="0" eaLnBrk="1" fontAlgn="base" hangingPunct="1">
              <a:spcBef>
                <a:spcPct val="0"/>
              </a:spcBef>
              <a:spcAft>
                <a:spcPct val="0"/>
              </a:spcAft>
              <a:defRPr kumimoji="1" sz="3600">
                <a:solidFill>
                  <a:schemeClr val="bg1"/>
                </a:solidFill>
                <a:latin typeface="Arial" charset="0"/>
                <a:ea typeface="ＭＳ Ｐゴシック" charset="-128"/>
              </a:defRPr>
            </a:lvl2pPr>
            <a:lvl3pPr algn="l" rtl="0" eaLnBrk="1" fontAlgn="base" hangingPunct="1">
              <a:spcBef>
                <a:spcPct val="0"/>
              </a:spcBef>
              <a:spcAft>
                <a:spcPct val="0"/>
              </a:spcAft>
              <a:defRPr kumimoji="1" sz="3600">
                <a:solidFill>
                  <a:schemeClr val="bg1"/>
                </a:solidFill>
                <a:latin typeface="Arial" charset="0"/>
                <a:ea typeface="ＭＳ Ｐゴシック" charset="-128"/>
              </a:defRPr>
            </a:lvl3pPr>
            <a:lvl4pPr algn="l" rtl="0" eaLnBrk="1" fontAlgn="base" hangingPunct="1">
              <a:spcBef>
                <a:spcPct val="0"/>
              </a:spcBef>
              <a:spcAft>
                <a:spcPct val="0"/>
              </a:spcAft>
              <a:defRPr kumimoji="1" sz="3600">
                <a:solidFill>
                  <a:schemeClr val="bg1"/>
                </a:solidFill>
                <a:latin typeface="Arial" charset="0"/>
                <a:ea typeface="ＭＳ Ｐゴシック" charset="-128"/>
              </a:defRPr>
            </a:lvl4pPr>
            <a:lvl5pPr algn="l" rtl="0" eaLnBrk="1" fontAlgn="base" hangingPunct="1">
              <a:spcBef>
                <a:spcPct val="0"/>
              </a:spcBef>
              <a:spcAft>
                <a:spcPct val="0"/>
              </a:spcAft>
              <a:defRPr kumimoji="1" sz="3600">
                <a:solidFill>
                  <a:schemeClr val="bg1"/>
                </a:solidFill>
                <a:latin typeface="Arial" charset="0"/>
                <a:ea typeface="ＭＳ Ｐゴシック" charset="-128"/>
              </a:defRPr>
            </a:lvl5pPr>
            <a:lvl6pPr marL="457200" algn="l" rtl="0" eaLnBrk="1" fontAlgn="base" hangingPunct="1">
              <a:spcBef>
                <a:spcPct val="0"/>
              </a:spcBef>
              <a:spcAft>
                <a:spcPct val="0"/>
              </a:spcAft>
              <a:defRPr kumimoji="1" sz="3600">
                <a:solidFill>
                  <a:schemeClr val="bg1"/>
                </a:solidFill>
                <a:latin typeface="Arial" charset="0"/>
                <a:ea typeface="ＭＳ Ｐゴシック" charset="-128"/>
              </a:defRPr>
            </a:lvl6pPr>
            <a:lvl7pPr marL="914400" algn="l" rtl="0" eaLnBrk="1" fontAlgn="base" hangingPunct="1">
              <a:spcBef>
                <a:spcPct val="0"/>
              </a:spcBef>
              <a:spcAft>
                <a:spcPct val="0"/>
              </a:spcAft>
              <a:defRPr kumimoji="1" sz="3600">
                <a:solidFill>
                  <a:schemeClr val="bg1"/>
                </a:solidFill>
                <a:latin typeface="Arial" charset="0"/>
                <a:ea typeface="ＭＳ Ｐゴシック" charset="-128"/>
              </a:defRPr>
            </a:lvl7pPr>
            <a:lvl8pPr marL="1371600" algn="l" rtl="0" eaLnBrk="1" fontAlgn="base" hangingPunct="1">
              <a:spcBef>
                <a:spcPct val="0"/>
              </a:spcBef>
              <a:spcAft>
                <a:spcPct val="0"/>
              </a:spcAft>
              <a:defRPr kumimoji="1" sz="3600">
                <a:solidFill>
                  <a:schemeClr val="bg1"/>
                </a:solidFill>
                <a:latin typeface="Arial" charset="0"/>
                <a:ea typeface="ＭＳ Ｐゴシック" charset="-128"/>
              </a:defRPr>
            </a:lvl8pPr>
            <a:lvl9pPr marL="1828800" algn="l" rtl="0" eaLnBrk="1" fontAlgn="base" hangingPunct="1">
              <a:spcBef>
                <a:spcPct val="0"/>
              </a:spcBef>
              <a:spcAft>
                <a:spcPct val="0"/>
              </a:spcAft>
              <a:defRPr kumimoji="1" sz="3600">
                <a:solidFill>
                  <a:schemeClr val="bg1"/>
                </a:solidFill>
                <a:latin typeface="Arial" charset="0"/>
                <a:ea typeface="ＭＳ Ｐゴシック" charset="-128"/>
              </a:defRPr>
            </a:lvl9pPr>
          </a:lstStyle>
          <a:p>
            <a:r>
              <a:rPr lang="en-US" altLang="ja-JP" kern="0" dirty="0"/>
              <a:t>4. Evaluation</a:t>
            </a:r>
            <a:endParaRPr lang="ja-JP" altLang="en-US" kern="0" dirty="0"/>
          </a:p>
        </p:txBody>
      </p:sp>
      <p:sp>
        <p:nvSpPr>
          <p:cNvPr id="10" name="テキスト ボックス 9">
            <a:extLst>
              <a:ext uri="{FF2B5EF4-FFF2-40B4-BE49-F238E27FC236}">
                <a16:creationId xmlns:a16="http://schemas.microsoft.com/office/drawing/2014/main" id="{914F1810-249A-43CD-A99E-D680CE7DEB5D}"/>
              </a:ext>
            </a:extLst>
          </p:cNvPr>
          <p:cNvSpPr txBox="1"/>
          <p:nvPr/>
        </p:nvSpPr>
        <p:spPr>
          <a:xfrm>
            <a:off x="2162299" y="1041425"/>
            <a:ext cx="4464496" cy="338554"/>
          </a:xfrm>
          <a:prstGeom prst="rect">
            <a:avLst/>
          </a:prstGeom>
          <a:noFill/>
        </p:spPr>
        <p:txBody>
          <a:bodyPr wrap="square" rtlCol="0">
            <a:spAutoFit/>
          </a:bodyPr>
          <a:lstStyle/>
          <a:p>
            <a:pPr algn="ctr"/>
            <a:r>
              <a:rPr kumimoji="1" lang="en-US" altLang="ja-JP" sz="1600" dirty="0">
                <a:latin typeface="+mj-lt"/>
              </a:rPr>
              <a:t>Table. Simulation Parameters</a:t>
            </a:r>
            <a:endParaRPr kumimoji="1" lang="ja-JP" altLang="en-US" sz="1600" dirty="0">
              <a:latin typeface="+mj-lt"/>
            </a:endParaRPr>
          </a:p>
        </p:txBody>
      </p:sp>
      <p:sp>
        <p:nvSpPr>
          <p:cNvPr id="11" name="タイトル 1">
            <a:extLst>
              <a:ext uri="{FF2B5EF4-FFF2-40B4-BE49-F238E27FC236}">
                <a16:creationId xmlns:a16="http://schemas.microsoft.com/office/drawing/2014/main" id="{69AF11AB-9664-E2A1-8E27-34D8C1FBD717}"/>
              </a:ext>
            </a:extLst>
          </p:cNvPr>
          <p:cNvSpPr>
            <a:spLocks noGrp="1"/>
          </p:cNvSpPr>
          <p:nvPr>
            <p:ph type="title"/>
          </p:nvPr>
        </p:nvSpPr>
        <p:spPr>
          <a:xfrm>
            <a:off x="616024" y="298923"/>
            <a:ext cx="7772400" cy="1066800"/>
          </a:xfrm>
        </p:spPr>
        <p:txBody>
          <a:bodyPr/>
          <a:lstStyle/>
          <a:p>
            <a:r>
              <a:rPr lang="en-US" altLang="ja-JP" sz="3200" kern="0" dirty="0"/>
              <a:t>Evaluation</a:t>
            </a:r>
            <a:endParaRPr kumimoji="1" lang="ja-JP" altLang="en-US" sz="3200" dirty="0"/>
          </a:p>
        </p:txBody>
      </p:sp>
      <p:sp>
        <p:nvSpPr>
          <p:cNvPr id="2" name="フッター プレースホルダー 1">
            <a:extLst>
              <a:ext uri="{FF2B5EF4-FFF2-40B4-BE49-F238E27FC236}">
                <a16:creationId xmlns:a16="http://schemas.microsoft.com/office/drawing/2014/main" id="{E2EEDD64-2030-8BC9-DDA6-D5DF1E9CADAE}"/>
              </a:ext>
            </a:extLst>
          </p:cNvPr>
          <p:cNvSpPr>
            <a:spLocks noGrp="1"/>
          </p:cNvSpPr>
          <p:nvPr>
            <p:ph type="ftr" sz="quarter" idx="3"/>
          </p:nvPr>
        </p:nvSpPr>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
        <p:nvSpPr>
          <p:cNvPr id="3" name="日付プレースホルダー 3">
            <a:extLst>
              <a:ext uri="{FF2B5EF4-FFF2-40B4-BE49-F238E27FC236}">
                <a16:creationId xmlns:a16="http://schemas.microsoft.com/office/drawing/2014/main" id="{131DF453-9386-C093-2DE9-A29787C31595}"/>
              </a:ext>
            </a:extLst>
          </p:cNvPr>
          <p:cNvSpPr>
            <a:spLocks noGrp="1"/>
          </p:cNvSpPr>
          <p:nvPr>
            <p:ph type="dt" sz="half" idx="2"/>
          </p:nvPr>
        </p:nvSpPr>
        <p:spPr>
          <a:xfrm>
            <a:off x="762000" y="304800"/>
            <a:ext cx="1600200" cy="215444"/>
          </a:xfrm>
        </p:spPr>
        <p:txBody>
          <a:bodyPr/>
          <a:lstStyle/>
          <a:p>
            <a:pPr>
              <a:spcBef>
                <a:spcPct val="0"/>
              </a:spcBef>
              <a:spcAft>
                <a:spcPct val="0"/>
              </a:spcAft>
            </a:pPr>
            <a:r>
              <a:rPr kumimoji="0" lang="en-US" altLang="ja-JP" dirty="0">
                <a:solidFill>
                  <a:srgbClr val="000000"/>
                </a:solidFill>
                <a:latin typeface="Times New Roman" pitchFamily="18" charset="0"/>
              </a:rPr>
              <a:t>September 2025</a:t>
            </a:r>
          </a:p>
        </p:txBody>
      </p:sp>
    </p:spTree>
    <p:extLst>
      <p:ext uri="{BB962C8B-B14F-4D97-AF65-F5344CB8AC3E}">
        <p14:creationId xmlns:p14="http://schemas.microsoft.com/office/powerpoint/2010/main" val="1851294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A36D6-F017-2A9F-993E-D893108CE37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45A73F0-C0DE-3183-75F4-714E87113915}"/>
              </a:ext>
            </a:extLst>
          </p:cNvPr>
          <p:cNvSpPr>
            <a:spLocks noGrp="1"/>
          </p:cNvSpPr>
          <p:nvPr>
            <p:ph type="title"/>
          </p:nvPr>
        </p:nvSpPr>
        <p:spPr/>
        <p:txBody>
          <a:bodyPr/>
          <a:lstStyle/>
          <a:p>
            <a:r>
              <a:rPr kumimoji="1" lang="en-US" altLang="ja-JP" dirty="0"/>
              <a:t>Results</a:t>
            </a:r>
            <a:endParaRPr kumimoji="1" lang="ja-JP" altLang="en-US" dirty="0"/>
          </a:p>
        </p:txBody>
      </p:sp>
      <p:sp>
        <p:nvSpPr>
          <p:cNvPr id="3" name="スライド番号プレースホルダー 2">
            <a:extLst>
              <a:ext uri="{FF2B5EF4-FFF2-40B4-BE49-F238E27FC236}">
                <a16:creationId xmlns:a16="http://schemas.microsoft.com/office/drawing/2014/main" id="{87784363-3B63-EC21-9406-B3D678926D31}"/>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8</a:t>
            </a:fld>
            <a:endParaRPr lang="en-US">
              <a:solidFill>
                <a:srgbClr val="000000"/>
              </a:solidFill>
            </a:endParaRPr>
          </a:p>
        </p:txBody>
      </p:sp>
      <p:sp>
        <p:nvSpPr>
          <p:cNvPr id="4" name="日付プレースホルダー 3">
            <a:extLst>
              <a:ext uri="{FF2B5EF4-FFF2-40B4-BE49-F238E27FC236}">
                <a16:creationId xmlns:a16="http://schemas.microsoft.com/office/drawing/2014/main" id="{EEB396D7-D3E8-4E5C-9C7A-138689366237}"/>
              </a:ext>
            </a:extLst>
          </p:cNvPr>
          <p:cNvSpPr>
            <a:spLocks noGrp="1"/>
          </p:cNvSpPr>
          <p:nvPr>
            <p:ph type="dt" sz="half" idx="2"/>
          </p:nvPr>
        </p:nvSpPr>
        <p:spPr/>
        <p:txBody>
          <a:bodyPr/>
          <a:lstStyle/>
          <a:p>
            <a:pPr>
              <a:spcBef>
                <a:spcPct val="0"/>
              </a:spcBef>
              <a:spcAft>
                <a:spcPct val="0"/>
              </a:spcAft>
            </a:pPr>
            <a:r>
              <a:rPr kumimoji="0" lang="en-US" altLang="ja-JP" dirty="0">
                <a:solidFill>
                  <a:srgbClr val="000000"/>
                </a:solidFill>
                <a:latin typeface="Times New Roman" pitchFamily="18" charset="0"/>
              </a:rPr>
              <a:t>September 2025</a:t>
            </a:r>
          </a:p>
        </p:txBody>
      </p:sp>
      <p:sp>
        <p:nvSpPr>
          <p:cNvPr id="5" name="フッター プレースホルダー 4">
            <a:extLst>
              <a:ext uri="{FF2B5EF4-FFF2-40B4-BE49-F238E27FC236}">
                <a16:creationId xmlns:a16="http://schemas.microsoft.com/office/drawing/2014/main" id="{E5D6F708-237F-727F-2A21-828005CD559B}"/>
              </a:ext>
            </a:extLst>
          </p:cNvPr>
          <p:cNvSpPr>
            <a:spLocks noGrp="1"/>
          </p:cNvSpPr>
          <p:nvPr>
            <p:ph type="ftr" sz="quarter" idx="3"/>
          </p:nvPr>
        </p:nvSpPr>
        <p:spPr/>
        <p:txBody>
          <a:bodyPr/>
          <a:lstStyle/>
          <a:p>
            <a:r>
              <a:rPr lang="en-US" altLang="ja-JP" sz="1200">
                <a:solidFill>
                  <a:srgbClr val="000000"/>
                </a:solidFill>
              </a:rPr>
              <a:t>Kento Takabayashi(Toyo Univ.)</a:t>
            </a:r>
          </a:p>
          <a:p>
            <a:r>
              <a:rPr lang="en-US" altLang="ja-JP" sz="1200">
                <a:solidFill>
                  <a:srgbClr val="000000"/>
                </a:solidFill>
              </a:rPr>
              <a:t>Ryuji Kohno(YNU/YRP-IAI) </a:t>
            </a:r>
            <a:endParaRPr lang="en-US" altLang="ja-JP" sz="1200" dirty="0">
              <a:solidFill>
                <a:srgbClr val="000000"/>
              </a:solidFill>
              <a:latin typeface="+mj-lt"/>
            </a:endParaRPr>
          </a:p>
        </p:txBody>
      </p:sp>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09393E31-013E-1C80-6C10-FF28F9504366}"/>
                  </a:ext>
                </a:extLst>
              </p:cNvPr>
              <p:cNvSpPr txBox="1"/>
              <p:nvPr/>
            </p:nvSpPr>
            <p:spPr>
              <a:xfrm>
                <a:off x="762000" y="5661248"/>
                <a:ext cx="7696200" cy="707886"/>
              </a:xfrm>
              <a:prstGeom prst="rect">
                <a:avLst/>
              </a:prstGeom>
              <a:noFill/>
            </p:spPr>
            <p:txBody>
              <a:bodyPr wrap="square" rtlCol="0">
                <a:spAutoFit/>
              </a:bodyPr>
              <a:lstStyle/>
              <a:p>
                <a:pPr algn="ctr"/>
                <a:r>
                  <a:rPr lang="en-US" altLang="ja-JP" sz="2000" dirty="0">
                    <a:latin typeface="Times New Roman" panose="02020603050405020304" pitchFamily="18" charset="0"/>
                    <a:cs typeface="Times New Roman" panose="02020603050405020304" pitchFamily="18" charset="0"/>
                  </a:rPr>
                  <a:t>Packet</a:t>
                </a:r>
                <a:r>
                  <a:rPr kumimoji="1" lang="en-US" altLang="ja-JP" sz="2000" dirty="0">
                    <a:latin typeface="Times New Roman" panose="02020603050405020304" pitchFamily="18" charset="0"/>
                    <a:cs typeface="Times New Roman" panose="02020603050405020304" pitchFamily="18" charset="0"/>
                  </a:rPr>
                  <a:t> error ratio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15.4ab BCC, LDPC, and SOCC with random inter-leaver, </a:t>
                </a:r>
                <a14:m>
                  <m:oMath xmlns:m="http://schemas.openxmlformats.org/officeDocument/2006/math">
                    <m:sSub>
                      <m:sSubPr>
                        <m:ctrlPr>
                          <a:rPr kumimoji="1" lang="en-US" altLang="ja-JP" sz="2000" i="1" baseline="0" smtClean="0">
                            <a:latin typeface="Cambria Math" panose="02040503050406030204" pitchFamily="18" charset="0"/>
                          </a:rPr>
                        </m:ctrlPr>
                      </m:sSubPr>
                      <m:e>
                        <m:r>
                          <a:rPr kumimoji="1" lang="en-US" altLang="ja-JP" sz="2000" b="0" i="1" baseline="0" smtClean="0">
                            <a:latin typeface="Cambria Math" panose="02040503050406030204" pitchFamily="18" charset="0"/>
                          </a:rPr>
                          <m:t>𝑝</m:t>
                        </m:r>
                      </m:e>
                      <m:sub>
                        <m:r>
                          <a:rPr kumimoji="1" lang="en-US" altLang="ja-JP" sz="2000" b="0" i="1" baseline="0" smtClean="0">
                            <a:latin typeface="Cambria Math" panose="02040503050406030204" pitchFamily="18" charset="0"/>
                          </a:rPr>
                          <m:t>𝑒</m:t>
                        </m:r>
                      </m:sub>
                    </m:sSub>
                    <m:r>
                      <a:rPr kumimoji="1" lang="en-US" altLang="ja-JP" sz="2000" b="0" i="1" baseline="0" smtClean="0">
                        <a:latin typeface="Cambria Math" panose="02040503050406030204" pitchFamily="18" charset="0"/>
                      </a:rPr>
                      <m:t>=10</m:t>
                    </m:r>
                  </m:oMath>
                </a14:m>
                <a:r>
                  <a:rPr kumimoji="1" lang="en-US" altLang="ja-JP" sz="2000" dirty="0">
                    <a:latin typeface="Times New Roman" panose="02020603050405020304" pitchFamily="18" charset="0"/>
                    <a:cs typeface="Times New Roman" panose="02020603050405020304" pitchFamily="18" charset="0"/>
                  </a:rPr>
                  <a:t>%</a:t>
                </a:r>
                <a:endParaRPr kumimoji="1" lang="ja-JP" altLang="en-US" sz="2000" dirty="0">
                  <a:latin typeface="Times New Roman" panose="02020603050405020304" pitchFamily="18" charset="0"/>
                  <a:cs typeface="Times New Roman" panose="02020603050405020304" pitchFamily="18" charset="0"/>
                </a:endParaRPr>
              </a:p>
            </p:txBody>
          </p:sp>
        </mc:Choice>
        <mc:Fallback xmlns="">
          <p:sp>
            <p:nvSpPr>
              <p:cNvPr id="8" name="テキスト ボックス 7">
                <a:extLst>
                  <a:ext uri="{FF2B5EF4-FFF2-40B4-BE49-F238E27FC236}">
                    <a16:creationId xmlns:a16="http://schemas.microsoft.com/office/drawing/2014/main" id="{09393E31-013E-1C80-6C10-FF28F9504366}"/>
                  </a:ext>
                </a:extLst>
              </p:cNvPr>
              <p:cNvSpPr txBox="1">
                <a:spLocks noRot="1" noChangeAspect="1" noMove="1" noResize="1" noEditPoints="1" noAdjustHandles="1" noChangeArrowheads="1" noChangeShapeType="1" noTextEdit="1"/>
              </p:cNvSpPr>
              <p:nvPr/>
            </p:nvSpPr>
            <p:spPr>
              <a:xfrm>
                <a:off x="762000" y="5661248"/>
                <a:ext cx="7696200" cy="707886"/>
              </a:xfrm>
              <a:prstGeom prst="rect">
                <a:avLst/>
              </a:prstGeom>
              <a:blipFill>
                <a:blip r:embed="rId3"/>
                <a:stretch>
                  <a:fillRect t="-5172" b="-14655"/>
                </a:stretch>
              </a:blipFill>
            </p:spPr>
            <p:txBody>
              <a:bodyPr/>
              <a:lstStyle/>
              <a:p>
                <a:r>
                  <a:rPr lang="ja-JP" altLang="en-US">
                    <a:noFill/>
                  </a:rPr>
                  <a:t> </a:t>
                </a:r>
              </a:p>
            </p:txBody>
          </p:sp>
        </mc:Fallback>
      </mc:AlternateContent>
      <p:pic>
        <p:nvPicPr>
          <p:cNvPr id="7" name="図 6">
            <a:extLst>
              <a:ext uri="{FF2B5EF4-FFF2-40B4-BE49-F238E27FC236}">
                <a16:creationId xmlns:a16="http://schemas.microsoft.com/office/drawing/2014/main" id="{E3BE8C8A-9D7C-A30A-22A2-EAF39006B433}"/>
              </a:ext>
            </a:extLst>
          </p:cNvPr>
          <p:cNvPicPr>
            <a:picLocks noChangeAspect="1"/>
          </p:cNvPicPr>
          <p:nvPr/>
        </p:nvPicPr>
        <p:blipFill>
          <a:blip r:embed="rId4"/>
          <a:stretch>
            <a:fillRect/>
          </a:stretch>
        </p:blipFill>
        <p:spPr>
          <a:xfrm>
            <a:off x="312591" y="1709608"/>
            <a:ext cx="8595017" cy="3909539"/>
          </a:xfrm>
          <a:prstGeom prst="rect">
            <a:avLst/>
          </a:prstGeom>
        </p:spPr>
      </p:pic>
    </p:spTree>
    <p:extLst>
      <p:ext uri="{BB962C8B-B14F-4D97-AF65-F5344CB8AC3E}">
        <p14:creationId xmlns:p14="http://schemas.microsoft.com/office/powerpoint/2010/main" val="478158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33A4B0-E799-0114-92F2-CFC2691C91C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EC0D720-CBB1-40DC-9CDA-CED4149AA251}"/>
              </a:ext>
            </a:extLst>
          </p:cNvPr>
          <p:cNvSpPr>
            <a:spLocks noGrp="1"/>
          </p:cNvSpPr>
          <p:nvPr>
            <p:ph type="title"/>
          </p:nvPr>
        </p:nvSpPr>
        <p:spPr/>
        <p:txBody>
          <a:bodyPr/>
          <a:lstStyle/>
          <a:p>
            <a:r>
              <a:rPr kumimoji="1" lang="en-US" altLang="ja-JP" dirty="0"/>
              <a:t>Results</a:t>
            </a:r>
            <a:endParaRPr kumimoji="1" lang="ja-JP" altLang="en-US" dirty="0"/>
          </a:p>
        </p:txBody>
      </p:sp>
      <p:sp>
        <p:nvSpPr>
          <p:cNvPr id="3" name="スライド番号プレースホルダー 2">
            <a:extLst>
              <a:ext uri="{FF2B5EF4-FFF2-40B4-BE49-F238E27FC236}">
                <a16:creationId xmlns:a16="http://schemas.microsoft.com/office/drawing/2014/main" id="{3208CF01-FF02-73F8-A84F-0120F7480075}"/>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9</a:t>
            </a:fld>
            <a:endParaRPr lang="en-US">
              <a:solidFill>
                <a:srgbClr val="000000"/>
              </a:solidFill>
            </a:endParaRPr>
          </a:p>
        </p:txBody>
      </p:sp>
      <p:sp>
        <p:nvSpPr>
          <p:cNvPr id="4" name="日付プレースホルダー 3">
            <a:extLst>
              <a:ext uri="{FF2B5EF4-FFF2-40B4-BE49-F238E27FC236}">
                <a16:creationId xmlns:a16="http://schemas.microsoft.com/office/drawing/2014/main" id="{328A9ED0-52DE-E499-42A8-FC97934AB7A7}"/>
              </a:ext>
            </a:extLst>
          </p:cNvPr>
          <p:cNvSpPr>
            <a:spLocks noGrp="1"/>
          </p:cNvSpPr>
          <p:nvPr>
            <p:ph type="dt" sz="half" idx="2"/>
          </p:nvPr>
        </p:nvSpPr>
        <p:spPr/>
        <p:txBody>
          <a:bodyPr/>
          <a:lstStyle/>
          <a:p>
            <a:pPr>
              <a:spcBef>
                <a:spcPct val="0"/>
              </a:spcBef>
              <a:spcAft>
                <a:spcPct val="0"/>
              </a:spcAft>
            </a:pPr>
            <a:r>
              <a:rPr kumimoji="0" lang="en-US" altLang="ja-JP" dirty="0">
                <a:solidFill>
                  <a:srgbClr val="000000"/>
                </a:solidFill>
                <a:latin typeface="Times New Roman" pitchFamily="18" charset="0"/>
              </a:rPr>
              <a:t>September 2025</a:t>
            </a:r>
          </a:p>
        </p:txBody>
      </p:sp>
      <p:sp>
        <p:nvSpPr>
          <p:cNvPr id="5" name="フッター プレースホルダー 4">
            <a:extLst>
              <a:ext uri="{FF2B5EF4-FFF2-40B4-BE49-F238E27FC236}">
                <a16:creationId xmlns:a16="http://schemas.microsoft.com/office/drawing/2014/main" id="{81B237C4-E06F-6D10-F592-3C84F2A2260E}"/>
              </a:ext>
            </a:extLst>
          </p:cNvPr>
          <p:cNvSpPr>
            <a:spLocks noGrp="1"/>
          </p:cNvSpPr>
          <p:nvPr>
            <p:ph type="ftr" sz="quarter" idx="3"/>
          </p:nvPr>
        </p:nvSpPr>
        <p:spPr/>
        <p:txBody>
          <a:bodyPr/>
          <a:lstStyle/>
          <a:p>
            <a:r>
              <a:rPr lang="en-US" altLang="ja-JP" sz="1200">
                <a:solidFill>
                  <a:srgbClr val="000000"/>
                </a:solidFill>
              </a:rPr>
              <a:t>Kento Takabayashi(Toyo Univ.)</a:t>
            </a:r>
          </a:p>
          <a:p>
            <a:r>
              <a:rPr lang="en-US" altLang="ja-JP" sz="1200">
                <a:solidFill>
                  <a:srgbClr val="000000"/>
                </a:solidFill>
              </a:rPr>
              <a:t>Ryuji Kohno(YNU/YRP-IAI) </a:t>
            </a:r>
            <a:endParaRPr lang="en-US" altLang="ja-JP" sz="1200" dirty="0">
              <a:solidFill>
                <a:srgbClr val="000000"/>
              </a:solidFill>
              <a:latin typeface="+mj-lt"/>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6F750CDC-EB16-E43A-A064-616FE949C8F8}"/>
                  </a:ext>
                </a:extLst>
              </p:cNvPr>
              <p:cNvSpPr txBox="1"/>
              <p:nvPr/>
            </p:nvSpPr>
            <p:spPr>
              <a:xfrm>
                <a:off x="762000" y="5661248"/>
                <a:ext cx="7696200" cy="707886"/>
              </a:xfrm>
              <a:prstGeom prst="rect">
                <a:avLst/>
              </a:prstGeom>
              <a:noFill/>
            </p:spPr>
            <p:txBody>
              <a:bodyPr wrap="square" rtlCol="0">
                <a:spAutoFit/>
              </a:bodyPr>
              <a:lstStyle/>
              <a:p>
                <a:pPr algn="ctr"/>
                <a:r>
                  <a:rPr lang="en-US" altLang="ja-JP" sz="2000" dirty="0">
                    <a:latin typeface="Times New Roman" panose="02020603050405020304" pitchFamily="18" charset="0"/>
                    <a:cs typeface="Times New Roman" panose="02020603050405020304" pitchFamily="18" charset="0"/>
                  </a:rPr>
                  <a:t>PSDU</a:t>
                </a:r>
                <a:r>
                  <a:rPr kumimoji="1" lang="en-US" altLang="ja-JP" sz="2000" dirty="0">
                    <a:latin typeface="Times New Roman" panose="02020603050405020304" pitchFamily="18" charset="0"/>
                    <a:cs typeface="Times New Roman" panose="02020603050405020304" pitchFamily="18" charset="0"/>
                  </a:rPr>
                  <a:t> throughput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15.4ab BCC, LDPC, and SOCC with random inter-leaver, </a:t>
                </a:r>
                <a14:m>
                  <m:oMath xmlns:m="http://schemas.openxmlformats.org/officeDocument/2006/math">
                    <m:sSub>
                      <m:sSubPr>
                        <m:ctrlPr>
                          <a:rPr kumimoji="1" lang="en-US" altLang="ja-JP" sz="2000" i="1" baseline="0" smtClean="0">
                            <a:latin typeface="Cambria Math" panose="02040503050406030204" pitchFamily="18" charset="0"/>
                          </a:rPr>
                        </m:ctrlPr>
                      </m:sSubPr>
                      <m:e>
                        <m:r>
                          <a:rPr kumimoji="1" lang="en-US" altLang="ja-JP" sz="2000" b="0" i="1" baseline="0" smtClean="0">
                            <a:latin typeface="Cambria Math" panose="02040503050406030204" pitchFamily="18" charset="0"/>
                          </a:rPr>
                          <m:t>𝑝</m:t>
                        </m:r>
                      </m:e>
                      <m:sub>
                        <m:r>
                          <a:rPr kumimoji="1" lang="en-US" altLang="ja-JP" sz="2000" b="0" i="1" baseline="0" smtClean="0">
                            <a:latin typeface="Cambria Math" panose="02040503050406030204" pitchFamily="18" charset="0"/>
                          </a:rPr>
                          <m:t>𝑒</m:t>
                        </m:r>
                      </m:sub>
                    </m:sSub>
                    <m:r>
                      <a:rPr kumimoji="1" lang="en-US" altLang="ja-JP" sz="2000" b="0" i="1" baseline="0" smtClean="0">
                        <a:latin typeface="Cambria Math" panose="02040503050406030204" pitchFamily="18" charset="0"/>
                      </a:rPr>
                      <m:t>=10</m:t>
                    </m:r>
                  </m:oMath>
                </a14:m>
                <a:r>
                  <a:rPr kumimoji="1" lang="en-US" altLang="ja-JP" sz="2000" dirty="0">
                    <a:latin typeface="Times New Roman" panose="02020603050405020304" pitchFamily="18" charset="0"/>
                    <a:cs typeface="Times New Roman" panose="02020603050405020304" pitchFamily="18" charset="0"/>
                  </a:rPr>
                  <a:t>%</a:t>
                </a:r>
                <a:endParaRPr kumimoji="1" lang="ja-JP" altLang="en-US" sz="2000" dirty="0">
                  <a:latin typeface="Times New Roman" panose="02020603050405020304" pitchFamily="18" charset="0"/>
                  <a:cs typeface="Times New Roman" panose="02020603050405020304" pitchFamily="18" charset="0"/>
                </a:endParaRPr>
              </a:p>
            </p:txBody>
          </p:sp>
        </mc:Choice>
        <mc:Fallback xmlns="">
          <p:sp>
            <p:nvSpPr>
              <p:cNvPr id="6" name="テキスト ボックス 5">
                <a:extLst>
                  <a:ext uri="{FF2B5EF4-FFF2-40B4-BE49-F238E27FC236}">
                    <a16:creationId xmlns:a16="http://schemas.microsoft.com/office/drawing/2014/main" id="{6F750CDC-EB16-E43A-A064-616FE949C8F8}"/>
                  </a:ext>
                </a:extLst>
              </p:cNvPr>
              <p:cNvSpPr txBox="1">
                <a:spLocks noRot="1" noChangeAspect="1" noMove="1" noResize="1" noEditPoints="1" noAdjustHandles="1" noChangeArrowheads="1" noChangeShapeType="1" noTextEdit="1"/>
              </p:cNvSpPr>
              <p:nvPr/>
            </p:nvSpPr>
            <p:spPr>
              <a:xfrm>
                <a:off x="762000" y="5661248"/>
                <a:ext cx="7696200" cy="707886"/>
              </a:xfrm>
              <a:prstGeom prst="rect">
                <a:avLst/>
              </a:prstGeom>
              <a:blipFill>
                <a:blip r:embed="rId3"/>
                <a:stretch>
                  <a:fillRect t="-5172" b="-14655"/>
                </a:stretch>
              </a:blipFill>
            </p:spPr>
            <p:txBody>
              <a:bodyPr/>
              <a:lstStyle/>
              <a:p>
                <a:r>
                  <a:rPr lang="ja-JP" altLang="en-US">
                    <a:noFill/>
                  </a:rPr>
                  <a:t> </a:t>
                </a:r>
              </a:p>
            </p:txBody>
          </p:sp>
        </mc:Fallback>
      </mc:AlternateContent>
      <p:pic>
        <p:nvPicPr>
          <p:cNvPr id="8" name="図 7">
            <a:extLst>
              <a:ext uri="{FF2B5EF4-FFF2-40B4-BE49-F238E27FC236}">
                <a16:creationId xmlns:a16="http://schemas.microsoft.com/office/drawing/2014/main" id="{46511CB5-93A0-14E8-F4E9-3774CF1BD042}"/>
              </a:ext>
            </a:extLst>
          </p:cNvPr>
          <p:cNvPicPr>
            <a:picLocks noChangeAspect="1"/>
          </p:cNvPicPr>
          <p:nvPr/>
        </p:nvPicPr>
        <p:blipFill>
          <a:blip r:embed="rId4"/>
          <a:stretch>
            <a:fillRect/>
          </a:stretch>
        </p:blipFill>
        <p:spPr>
          <a:xfrm>
            <a:off x="269776" y="1641140"/>
            <a:ext cx="8604448" cy="3913829"/>
          </a:xfrm>
          <a:prstGeom prst="rect">
            <a:avLst/>
          </a:prstGeom>
        </p:spPr>
      </p:pic>
    </p:spTree>
    <p:extLst>
      <p:ext uri="{BB962C8B-B14F-4D97-AF65-F5344CB8AC3E}">
        <p14:creationId xmlns:p14="http://schemas.microsoft.com/office/powerpoint/2010/main" val="1889877819"/>
      </p:ext>
    </p:extLst>
  </p:cSld>
  <p:clrMapOvr>
    <a:masterClrMapping/>
  </p:clrMapOvr>
</p:sld>
</file>

<file path=ppt/theme/theme1.xml><?xml version="1.0" encoding="utf-8"?>
<a:theme xmlns:a="http://schemas.openxmlformats.org/drawingml/2006/main" name="VLC_Composition_090917">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7576</TotalTime>
  <Words>2021</Words>
  <Application>Microsoft Office PowerPoint</Application>
  <PresentationFormat>画面に合わせる (4:3)</PresentationFormat>
  <Paragraphs>266</Paragraphs>
  <Slides>17</Slides>
  <Notes>16</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17</vt:i4>
      </vt:variant>
    </vt:vector>
  </HeadingPairs>
  <TitlesOfParts>
    <vt:vector size="25" baseType="lpstr">
      <vt:lpstr>游ゴシック</vt:lpstr>
      <vt:lpstr>Arial</vt:lpstr>
      <vt:lpstr>Calibri</vt:lpstr>
      <vt:lpstr>Cambria Math</vt:lpstr>
      <vt:lpstr>Palatino Linotype</vt:lpstr>
      <vt:lpstr>Times New Roman</vt:lpstr>
      <vt:lpstr>Wingdings</vt:lpstr>
      <vt:lpstr>VLC_Composition_090917</vt:lpstr>
      <vt:lpstr>PowerPoint プレゼンテーション</vt:lpstr>
      <vt:lpstr>PowerPoint プレゼンテーション</vt:lpstr>
      <vt:lpstr>SOCC</vt:lpstr>
      <vt:lpstr>Classification of Channel and Environment Models for Human and Vehicle Body Area Networks (HBAN&amp;VBAN)</vt:lpstr>
      <vt:lpstr>Radio environment</vt:lpstr>
      <vt:lpstr>Bit erasure channel</vt:lpstr>
      <vt:lpstr>Evaluation</vt:lpstr>
      <vt:lpstr>Results</vt:lpstr>
      <vt:lpstr>Results</vt:lpstr>
      <vt:lpstr>Results</vt:lpstr>
      <vt:lpstr>Results</vt:lpstr>
      <vt:lpstr>Conclusion</vt:lpstr>
      <vt:lpstr>PowerPoint プレゼンテーション</vt:lpstr>
      <vt:lpstr>Results</vt:lpstr>
      <vt:lpstr>Results</vt:lpstr>
      <vt:lpstr>Results</vt:lpstr>
      <vt:lpstr>Results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kohno</dc:creator>
  <cp:lastModifiedBy>高林 健人</cp:lastModifiedBy>
  <cp:revision>696</cp:revision>
  <dcterms:created xsi:type="dcterms:W3CDTF">2014-03-17T07:14:24Z</dcterms:created>
  <dcterms:modified xsi:type="dcterms:W3CDTF">2025-09-15T11:09:26Z</dcterms:modified>
</cp:coreProperties>
</file>