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300" r:id="rId3"/>
    <p:sldId id="693" r:id="rId4"/>
    <p:sldId id="810" r:id="rId5"/>
    <p:sldId id="1012" r:id="rId6"/>
    <p:sldId id="796" r:id="rId7"/>
    <p:sldId id="560" r:id="rId8"/>
    <p:sldId id="793" r:id="rId9"/>
    <p:sldId id="807" r:id="rId10"/>
    <p:sldId id="808" r:id="rId11"/>
    <p:sldId id="809" r:id="rId12"/>
    <p:sldId id="593" r:id="rId13"/>
    <p:sldId id="482"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784" autoAdjust="0"/>
  </p:normalViewPr>
  <p:slideViewPr>
    <p:cSldViewPr>
      <p:cViewPr varScale="1">
        <p:scale>
          <a:sx n="66" d="100"/>
          <a:sy n="66" d="100"/>
        </p:scale>
        <p:origin x="1930" y="3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69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A382B7D-C49D-4A71-807E-2F43C648C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35239C2-C076-49B8-99A6-F8CEA981DF4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C3776E-84FE-4DE5-B9CC-6C037255D337}" type="datetimeFigureOut">
              <a:rPr kumimoji="1" lang="ja-JP" altLang="en-US" smtClean="0"/>
              <a:t>2025/7/28</a:t>
            </a:fld>
            <a:endParaRPr kumimoji="1" lang="ja-JP" altLang="en-US"/>
          </a:p>
        </p:txBody>
      </p:sp>
      <p:sp>
        <p:nvSpPr>
          <p:cNvPr id="4" name="フッター プレースホルダー 3">
            <a:extLst>
              <a:ext uri="{FF2B5EF4-FFF2-40B4-BE49-F238E27FC236}">
                <a16:creationId xmlns:a16="http://schemas.microsoft.com/office/drawing/2014/main" id="{D11F2CD8-9D39-4CDF-B19A-DBC38B73302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E7D17C07-F6E6-4B74-8B98-A2B07F316F0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8CE562B-7EFA-43C7-891E-8B17A5EBDB48}" type="slidenum">
              <a:rPr kumimoji="1" lang="ja-JP" altLang="en-US" smtClean="0"/>
              <a:t>‹#›</a:t>
            </a:fld>
            <a:endParaRPr kumimoji="1" lang="ja-JP" altLang="en-US"/>
          </a:p>
        </p:txBody>
      </p:sp>
    </p:spTree>
    <p:extLst>
      <p:ext uri="{BB962C8B-B14F-4D97-AF65-F5344CB8AC3E}">
        <p14:creationId xmlns:p14="http://schemas.microsoft.com/office/powerpoint/2010/main" val="2349742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504D60-04A7-4FD1-A50C-0611B71A0DF0}"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461DE7-94E4-4B6C-893E-B16DAA432C04}" type="slidenum">
              <a:rPr kumimoji="1" lang="ja-JP" altLang="en-US" smtClean="0"/>
              <a:t>‹#›</a:t>
            </a:fld>
            <a:endParaRPr kumimoji="1" lang="ja-JP" altLang="en-US"/>
          </a:p>
        </p:txBody>
      </p:sp>
    </p:spTree>
    <p:extLst>
      <p:ext uri="{BB962C8B-B14F-4D97-AF65-F5344CB8AC3E}">
        <p14:creationId xmlns:p14="http://schemas.microsoft.com/office/powerpoint/2010/main" val="1239577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7/28/2025</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8865B-74E2-02BD-8616-EC088266DDE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71D9CC3-C791-FD9E-A286-F7C10A261CA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9676E65-7A76-233C-5718-571015D1CB2E}"/>
              </a:ext>
            </a:extLst>
          </p:cNvPr>
          <p:cNvSpPr>
            <a:spLocks noGrp="1"/>
          </p:cNvSpPr>
          <p:nvPr>
            <p:ph type="body" idx="1"/>
          </p:nvPr>
        </p:nvSpPr>
        <p:spPr/>
        <p:txBody>
          <a:bodyPr/>
          <a:lstStyle/>
          <a:p>
            <a:pPr marL="171450" indent="-171450">
              <a:buFont typeface="Arial" panose="020B0604020202020204" pitchFamily="34" charset="0"/>
              <a:buChar char="•"/>
            </a:pPr>
            <a:r>
              <a:rPr kumimoji="1" lang="en-US" altLang="ja-JP" sz="1200" dirty="0">
                <a:latin typeface="Times New Roman" panose="02020603050405020304" pitchFamily="18" charset="0"/>
                <a:cs typeface="Times New Roman" panose="02020603050405020304" pitchFamily="18" charset="0"/>
              </a:rPr>
              <a:t>Next, in the case of larger interference, BCC and high-rate SOCC could not achieve a PER of 10^-2</a:t>
            </a:r>
          </a:p>
          <a:p>
            <a:pPr marL="171450" indent="-171450">
              <a:buFont typeface="Arial" panose="020B0604020202020204" pitchFamily="34" charset="0"/>
              <a:buChar char="•"/>
            </a:pPr>
            <a:r>
              <a:rPr kumimoji="1" lang="en-US" altLang="ja-JP" sz="1200" dirty="0">
                <a:latin typeface="Times New Roman" panose="02020603050405020304" pitchFamily="18" charset="0"/>
                <a:cs typeface="Times New Roman" panose="02020603050405020304" pitchFamily="18" charset="0"/>
              </a:rPr>
              <a:t>On the other hand, LDPC and low-rate SOCCs could achieve that</a:t>
            </a:r>
          </a:p>
          <a:p>
            <a:pPr marL="171450" indent="-171450">
              <a:buFont typeface="Arial" panose="020B0604020202020204" pitchFamily="34" charset="0"/>
              <a:buChar char="•"/>
            </a:pPr>
            <a:r>
              <a:rPr kumimoji="1" lang="en-US" altLang="ja-JP" sz="1200" dirty="0">
                <a:latin typeface="Times New Roman" panose="02020603050405020304" pitchFamily="18" charset="0"/>
                <a:cs typeface="Times New Roman" panose="02020603050405020304" pitchFamily="18" charset="0"/>
              </a:rPr>
              <a:t>Especially, low-rate cases (1/4, 1/8, 1/16) had much better in low SNR areas</a:t>
            </a:r>
          </a:p>
        </p:txBody>
      </p:sp>
      <p:sp>
        <p:nvSpPr>
          <p:cNvPr id="4" name="スライド番号プレースホルダー 3">
            <a:extLst>
              <a:ext uri="{FF2B5EF4-FFF2-40B4-BE49-F238E27FC236}">
                <a16:creationId xmlns:a16="http://schemas.microsoft.com/office/drawing/2014/main" id="{BE8D5059-C998-F660-D0FF-9D09BA9F1DD1}"/>
              </a:ext>
            </a:extLst>
          </p:cNvPr>
          <p:cNvSpPr>
            <a:spLocks noGrp="1"/>
          </p:cNvSpPr>
          <p:nvPr>
            <p:ph type="sldNum" sz="quarter" idx="5"/>
          </p:nvPr>
        </p:nvSpPr>
        <p:spPr/>
        <p:txBody>
          <a:bodyPr/>
          <a:lstStyle/>
          <a:p>
            <a:fld id="{82461DE7-94E4-4B6C-893E-B16DAA432C04}" type="slidenum">
              <a:rPr kumimoji="1" lang="ja-JP" altLang="en-US" smtClean="0"/>
              <a:t>10</a:t>
            </a:fld>
            <a:endParaRPr kumimoji="1" lang="ja-JP" altLang="en-US"/>
          </a:p>
        </p:txBody>
      </p:sp>
    </p:spTree>
    <p:extLst>
      <p:ext uri="{BB962C8B-B14F-4D97-AF65-F5344CB8AC3E}">
        <p14:creationId xmlns:p14="http://schemas.microsoft.com/office/powerpoint/2010/main" val="27180177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90A194-0B41-E3DA-E8D1-6E338058058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B1B9223-EA46-312B-6CCB-23AD6E4B22C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5DCBEAC-5F32-47B4-865C-735F31C6F66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In terms of PSDU throughput, the performance of BCC and high coding rate SOCC decreased, but the other methods did not show any significant change</a:t>
            </a:r>
          </a:p>
        </p:txBody>
      </p:sp>
      <p:sp>
        <p:nvSpPr>
          <p:cNvPr id="4" name="スライド番号プレースホルダー 3">
            <a:extLst>
              <a:ext uri="{FF2B5EF4-FFF2-40B4-BE49-F238E27FC236}">
                <a16:creationId xmlns:a16="http://schemas.microsoft.com/office/drawing/2014/main" id="{0B1B5729-3753-DC9E-75F1-2F3073C4588E}"/>
              </a:ext>
            </a:extLst>
          </p:cNvPr>
          <p:cNvSpPr>
            <a:spLocks noGrp="1"/>
          </p:cNvSpPr>
          <p:nvPr>
            <p:ph type="sldNum" sz="quarter" idx="5"/>
          </p:nvPr>
        </p:nvSpPr>
        <p:spPr/>
        <p:txBody>
          <a:bodyPr/>
          <a:lstStyle/>
          <a:p>
            <a:fld id="{82461DE7-94E4-4B6C-893E-B16DAA432C04}" type="slidenum">
              <a:rPr kumimoji="1" lang="ja-JP" altLang="en-US" smtClean="0"/>
              <a:t>11</a:t>
            </a:fld>
            <a:endParaRPr kumimoji="1" lang="ja-JP" altLang="en-US"/>
          </a:p>
        </p:txBody>
      </p:sp>
    </p:spTree>
    <p:extLst>
      <p:ext uri="{BB962C8B-B14F-4D97-AF65-F5344CB8AC3E}">
        <p14:creationId xmlns:p14="http://schemas.microsoft.com/office/powerpoint/2010/main" val="2245023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74B578-1585-473D-A88E-F7875DCA9734}" type="slidenum">
              <a:rPr kumimoji="1" lang="ja-JP" altLang="en-US" smtClean="0"/>
              <a:pPr/>
              <a:t>12</a:t>
            </a:fld>
            <a:endParaRPr kumimoji="1" lang="ja-JP" altLang="en-US"/>
          </a:p>
        </p:txBody>
      </p:sp>
    </p:spTree>
    <p:extLst>
      <p:ext uri="{BB962C8B-B14F-4D97-AF65-F5344CB8AC3E}">
        <p14:creationId xmlns:p14="http://schemas.microsoft.com/office/powerpoint/2010/main" val="2674933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endParaRPr kumimoji="1" lang="en-US" altLang="ja-JP"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2</a:t>
            </a:fld>
            <a:endParaRPr kumimoji="1" lang="ja-JP" altLang="en-US"/>
          </a:p>
        </p:txBody>
      </p:sp>
    </p:spTree>
    <p:extLst>
      <p:ext uri="{BB962C8B-B14F-4D97-AF65-F5344CB8AC3E}">
        <p14:creationId xmlns:p14="http://schemas.microsoft.com/office/powerpoint/2010/main" val="3451263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lang="en-US" altLang="ja-JP" dirty="0"/>
                  <a:t>The inner (</a:t>
                </a:r>
                <a:r>
                  <a:rPr lang="en-US" altLang="ja-JP" i="1" dirty="0"/>
                  <a:t>K</a:t>
                </a:r>
                <a:r>
                  <a:rPr lang="en-US" altLang="ja-JP" dirty="0"/>
                  <a:t>- 2) bit memories are mapped into one Walsh sequence of length </a:t>
                </a:r>
                <a14:m>
                  <m:oMath xmlns:m="http://schemas.openxmlformats.org/officeDocument/2006/math">
                    <m:sSup>
                      <m:sSupPr>
                        <m:ctrlPr>
                          <a:rPr lang="ja-JP" altLang="ja-JP" i="1">
                            <a:latin typeface="Cambria Math" panose="02040503050406030204" pitchFamily="18" charset="0"/>
                          </a:rPr>
                        </m:ctrlPr>
                      </m:sSupPr>
                      <m:e>
                        <m:r>
                          <a:rPr lang="en-US" altLang="ja-JP" i="1">
                            <a:latin typeface="Cambria Math" panose="02040503050406030204" pitchFamily="18" charset="0"/>
                          </a:rPr>
                          <m:t>2</m:t>
                        </m:r>
                      </m:e>
                      <m:sup>
                        <m:r>
                          <a:rPr lang="en-US" altLang="ja-JP" i="1">
                            <a:latin typeface="Cambria Math" panose="02040503050406030204" pitchFamily="18" charset="0"/>
                          </a:rPr>
                          <m:t>𝐾</m:t>
                        </m:r>
                        <m:r>
                          <a:rPr lang="en-US" altLang="ja-JP" i="1">
                            <a:latin typeface="Cambria Math" panose="02040503050406030204" pitchFamily="18" charset="0"/>
                          </a:rPr>
                          <m:t>−</m:t>
                        </m:r>
                        <m:r>
                          <a:rPr lang="en-US" altLang="ja-JP">
                            <a:latin typeface="Cambria Math" panose="02040503050406030204" pitchFamily="18" charset="0"/>
                          </a:rPr>
                          <m:t>2</m:t>
                        </m:r>
                      </m:sup>
                    </m:sSup>
                  </m:oMath>
                </a14:m>
                <a:r>
                  <a:rPr lang="en-US" altLang="ja-JP" dirty="0"/>
                  <a:t> (two to the power of K-2)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dirty="0"/>
                  <a:t>The two outer bits are added to each binary number of the selected Walsh sequence by exclusive 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dirty="0"/>
                  <a:t>One divided by </a:t>
                </a:r>
                <a:r>
                  <a:rPr lang="en-US" altLang="ja-JP" dirty="0"/>
                  <a:t>two to the power of K-2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2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rPr>
                  <a:t>Therefore, SOCCs are considered to be compatible with the UWB, as they use a very wide bandwidth</a:t>
                </a:r>
                <a:endParaRPr kumimoji="1" lang="ja-JP" altLang="en-US" dirty="0"/>
              </a:p>
              <a:p>
                <a:pPr marL="171450" indent="-171450">
                  <a:buFont typeface="Arial" panose="020B0604020202020204" pitchFamily="34" charset="0"/>
                  <a:buChar char="•"/>
                </a:pPr>
                <a:endParaRPr lang="en-US" altLang="ja-JP" dirty="0"/>
              </a:p>
            </p:txBody>
          </p:sp>
        </mc:Choice>
        <mc:Fallback xmlns="">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lang="en-US" altLang="ja-JP" dirty="0"/>
                  <a:t>The inner (</a:t>
                </a:r>
                <a:r>
                  <a:rPr lang="en-US" altLang="ja-JP" i="1" dirty="0"/>
                  <a:t>K</a:t>
                </a:r>
                <a:r>
                  <a:rPr lang="en-US" altLang="ja-JP" dirty="0"/>
                  <a:t>- 2) bit memories are mapped into one Walsh sequence of length </a:t>
                </a:r>
                <a:r>
                  <a:rPr lang="en-US" altLang="ja-JP" i="0">
                    <a:latin typeface="Cambria Math" panose="02040503050406030204" pitchFamily="18" charset="0"/>
                  </a:rPr>
                  <a:t>2</a:t>
                </a:r>
                <a:r>
                  <a:rPr lang="ja-JP" altLang="ja-JP" i="0">
                    <a:latin typeface="Cambria Math" panose="02040503050406030204" pitchFamily="18" charset="0"/>
                  </a:rPr>
                  <a:t>^(</a:t>
                </a:r>
                <a:r>
                  <a:rPr lang="en-US" altLang="ja-JP" i="0">
                    <a:latin typeface="Cambria Math" panose="02040503050406030204" pitchFamily="18" charset="0"/>
                  </a:rPr>
                  <a:t>𝐾−2</a:t>
                </a:r>
                <a:r>
                  <a:rPr lang="ja-JP" altLang="ja-JP" i="0">
                    <a:latin typeface="Cambria Math" panose="02040503050406030204" pitchFamily="18" charset="0"/>
                  </a:rPr>
                  <a:t>)</a:t>
                </a:r>
                <a:r>
                  <a:rPr lang="en-US" altLang="ja-JP" dirty="0"/>
                  <a:t> (two to the power of K-2)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dirty="0"/>
                  <a:t>The two outer bits are added to each binary number of the selected Walsh sequence by exclusive 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dirty="0"/>
                  <a:t>One divided by </a:t>
                </a:r>
                <a:r>
                  <a:rPr lang="en-US" altLang="ja-JP" dirty="0"/>
                  <a:t>two to the power of K-2</a:t>
                </a:r>
                <a:endParaRPr kumimoji="1" lang="ja-JP" altLang="en-US" dirty="0"/>
              </a:p>
              <a:p>
                <a:pPr marL="171450" indent="-171450">
                  <a:buFont typeface="Arial" panose="020B0604020202020204" pitchFamily="34" charset="0"/>
                  <a:buChar char="•"/>
                </a:pPr>
                <a:endParaRPr lang="en-US" altLang="ja-JP" dirty="0"/>
              </a:p>
            </p:txBody>
          </p:sp>
        </mc:Fallback>
      </mc:AlternateContent>
      <p:sp>
        <p:nvSpPr>
          <p:cNvPr id="4" name="スライド番号プレースホルダー 3"/>
          <p:cNvSpPr>
            <a:spLocks noGrp="1"/>
          </p:cNvSpPr>
          <p:nvPr>
            <p:ph type="sldNum" sz="quarter" idx="10"/>
          </p:nvPr>
        </p:nvSpPr>
        <p:spPr/>
        <p:txBody>
          <a:bodyPr/>
          <a:lstStyle/>
          <a:p>
            <a:fld id="{D174B578-1585-473D-A88E-F7875DCA9734}" type="slidenum">
              <a:rPr kumimoji="1" lang="ja-JP" altLang="en-US" smtClean="0"/>
              <a:pPr/>
              <a:t>3</a:t>
            </a:fld>
            <a:endParaRPr kumimoji="1" lang="ja-JP" altLang="en-US"/>
          </a:p>
        </p:txBody>
      </p:sp>
    </p:spTree>
    <p:extLst>
      <p:ext uri="{BB962C8B-B14F-4D97-AF65-F5344CB8AC3E}">
        <p14:creationId xmlns:p14="http://schemas.microsoft.com/office/powerpoint/2010/main" val="1801763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The assumed environment is the same as the previous announcement, so skip them</a:t>
            </a:r>
          </a:p>
          <a:p>
            <a:pPr marL="171450" indent="-171450">
              <a:buFont typeface="Arial" panose="020B0604020202020204" pitchFamily="34" charset="0"/>
              <a:buChar char="•"/>
            </a:pPr>
            <a:endParaRPr kumimoji="1" lang="en-US" altLang="ja-JP" dirty="0"/>
          </a:p>
          <a:p>
            <a:pPr marL="171450" indent="-171450">
              <a:buFont typeface="Arial" panose="020B0604020202020204" pitchFamily="34" charset="0"/>
              <a:buChar char="•"/>
            </a:pPr>
            <a:r>
              <a:rPr kumimoji="1" lang="en-US" altLang="ja-JP" dirty="0"/>
              <a:t>IEEE802.15.6ma assumes various scenarios for HBAN and VBAN, and the channel model applied varies depending on the scenario</a:t>
            </a:r>
          </a:p>
          <a:p>
            <a:pPr marL="171450" indent="-171450">
              <a:buFont typeface="Arial" panose="020B0604020202020204" pitchFamily="34" charset="0"/>
              <a:buChar char="•"/>
            </a:pPr>
            <a:r>
              <a:rPr kumimoji="1" lang="en-US" altLang="ja-JP" dirty="0"/>
              <a:t>In this presentation, we consider an environment in which on-body to on-body communication in HBAN and interference from other systems exist</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4</a:t>
            </a:fld>
            <a:endParaRPr kumimoji="1" lang="ja-JP" altLang="en-US"/>
          </a:p>
        </p:txBody>
      </p:sp>
    </p:spTree>
    <p:extLst>
      <p:ext uri="{BB962C8B-B14F-4D97-AF65-F5344CB8AC3E}">
        <p14:creationId xmlns:p14="http://schemas.microsoft.com/office/powerpoint/2010/main" val="3574284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r>
              <a:rPr kumimoji="1" lang="en-US" altLang="ja-JP" dirty="0"/>
              <a:t>In this presentation, we will assume the area surrounded by the red dotted circle in this figure</a:t>
            </a:r>
          </a:p>
          <a:p>
            <a:pPr marL="171450" indent="-171450">
              <a:buFont typeface="Arial" panose="020B0604020202020204" pitchFamily="34" charset="0"/>
              <a:buChar char="•"/>
            </a:pPr>
            <a:r>
              <a:rPr kumimoji="1" lang="en-US" altLang="ja-JP" dirty="0"/>
              <a:t>The IEEE model CM3 is applied to the on-body to on-body channel model, and the bit erasure channel is applied to the interference from other systems</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5</a:t>
            </a:fld>
            <a:endParaRPr kumimoji="1" lang="ja-JP" altLang="en-US"/>
          </a:p>
        </p:txBody>
      </p:sp>
    </p:spTree>
    <p:extLst>
      <p:ext uri="{BB962C8B-B14F-4D97-AF65-F5344CB8AC3E}">
        <p14:creationId xmlns:p14="http://schemas.microsoft.com/office/powerpoint/2010/main" val="2455352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For bit erasure channels, the assumptions explained in this slide apply</a:t>
            </a:r>
            <a:endParaRPr kumimoji="1" lang="ja-JP" altLang="en-US" dirty="0"/>
          </a:p>
        </p:txBody>
      </p:sp>
      <p:sp>
        <p:nvSpPr>
          <p:cNvPr id="4" name="スライド番号プレースホルダー 3"/>
          <p:cNvSpPr>
            <a:spLocks noGrp="1"/>
          </p:cNvSpPr>
          <p:nvPr>
            <p:ph type="sldNum" sz="quarter" idx="5"/>
          </p:nvPr>
        </p:nvSpPr>
        <p:spPr/>
        <p:txBody>
          <a:bodyPr/>
          <a:lstStyle/>
          <a:p>
            <a:fld id="{82461DE7-94E4-4B6C-893E-B16DAA432C04}" type="slidenum">
              <a:rPr kumimoji="1" lang="ja-JP" altLang="en-US" smtClean="0"/>
              <a:t>6</a:t>
            </a:fld>
            <a:endParaRPr kumimoji="1" lang="ja-JP" altLang="en-US"/>
          </a:p>
        </p:txBody>
      </p:sp>
    </p:spTree>
    <p:extLst>
      <p:ext uri="{BB962C8B-B14F-4D97-AF65-F5344CB8AC3E}">
        <p14:creationId xmlns:p14="http://schemas.microsoft.com/office/powerpoint/2010/main" val="2573720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mn-lt"/>
                <a:ea typeface="+mn-ea"/>
                <a:cs typeface="+mn-cs"/>
              </a:rPr>
              <a:t>This presentation evaluated several metrices under on body to on body channel model (including multipath fading)</a:t>
            </a:r>
            <a:endParaRPr kumimoji="1" lang="ja-JP" altLang="en-US" sz="1200" kern="1200" dirty="0">
              <a:solidFill>
                <a:schemeClr val="tx1"/>
              </a:solidFill>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D174B578-1585-473D-A88E-F7875DCA9734}" type="slidenum">
              <a:rPr kumimoji="1" lang="ja-JP" altLang="en-US" smtClean="0"/>
              <a:pPr/>
              <a:t>7</a:t>
            </a:fld>
            <a:endParaRPr kumimoji="1" lang="ja-JP" altLang="en-US"/>
          </a:p>
        </p:txBody>
      </p:sp>
    </p:spTree>
    <p:extLst>
      <p:ext uri="{BB962C8B-B14F-4D97-AF65-F5344CB8AC3E}">
        <p14:creationId xmlns:p14="http://schemas.microsoft.com/office/powerpoint/2010/main" val="1238187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BB148-0740-06A4-CAE3-8D40790B81C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F2608CE-D053-985E-CA88-4F647ADD174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D8AE996-7986-8AC7-16EF-9D03E562F6FE}"/>
              </a:ext>
            </a:extLst>
          </p:cNvPr>
          <p:cNvSpPr>
            <a:spLocks noGrp="1"/>
          </p:cNvSpPr>
          <p:nvPr>
            <p:ph type="body" idx="1"/>
          </p:nvPr>
        </p:nvSpPr>
        <p:spPr/>
        <p:txBody>
          <a:bodyPr/>
          <a:lstStyle/>
          <a:p>
            <a:pPr marL="171450" indent="-171450">
              <a:buFont typeface="Arial" panose="020B0604020202020204" pitchFamily="34" charset="0"/>
              <a:buChar char="•"/>
            </a:pPr>
            <a:r>
              <a:rPr kumimoji="1" lang="en-US" altLang="ja-JP" sz="1200" dirty="0">
                <a:latin typeface="Times New Roman" panose="02020603050405020304" pitchFamily="18" charset="0"/>
                <a:cs typeface="Times New Roman" panose="02020603050405020304" pitchFamily="18" charset="0"/>
              </a:rPr>
              <a:t>First, looking at the case where there is small interference, the PER is below 10^-2 in all cases of BCC, LDPC, and SOCC, so dependability is ensured</a:t>
            </a:r>
          </a:p>
          <a:p>
            <a:pPr marL="171450" indent="-171450">
              <a:buFont typeface="Arial" panose="020B0604020202020204" pitchFamily="34" charset="0"/>
              <a:buChar char="•"/>
            </a:pPr>
            <a:r>
              <a:rPr kumimoji="1" lang="en-US" altLang="ja-JP" sz="1200" dirty="0">
                <a:latin typeface="Times New Roman" panose="02020603050405020304" pitchFamily="18" charset="0"/>
                <a:cs typeface="Times New Roman" panose="02020603050405020304" pitchFamily="18" charset="0"/>
              </a:rPr>
              <a:t>Especially, low-rate SOCCs (1/4, 1/8, 1/16) had better in low SNR area</a:t>
            </a:r>
          </a:p>
        </p:txBody>
      </p:sp>
      <p:sp>
        <p:nvSpPr>
          <p:cNvPr id="4" name="スライド番号プレースホルダー 3">
            <a:extLst>
              <a:ext uri="{FF2B5EF4-FFF2-40B4-BE49-F238E27FC236}">
                <a16:creationId xmlns:a16="http://schemas.microsoft.com/office/drawing/2014/main" id="{29A57C20-FB25-25AA-632F-127DDDFBE138}"/>
              </a:ext>
            </a:extLst>
          </p:cNvPr>
          <p:cNvSpPr>
            <a:spLocks noGrp="1"/>
          </p:cNvSpPr>
          <p:nvPr>
            <p:ph type="sldNum" sz="quarter" idx="5"/>
          </p:nvPr>
        </p:nvSpPr>
        <p:spPr/>
        <p:txBody>
          <a:bodyPr/>
          <a:lstStyle/>
          <a:p>
            <a:fld id="{82461DE7-94E4-4B6C-893E-B16DAA432C04}" type="slidenum">
              <a:rPr kumimoji="1" lang="ja-JP" altLang="en-US" smtClean="0"/>
              <a:t>8</a:t>
            </a:fld>
            <a:endParaRPr kumimoji="1" lang="ja-JP" altLang="en-US"/>
          </a:p>
        </p:txBody>
      </p:sp>
    </p:spTree>
    <p:extLst>
      <p:ext uri="{BB962C8B-B14F-4D97-AF65-F5344CB8AC3E}">
        <p14:creationId xmlns:p14="http://schemas.microsoft.com/office/powerpoint/2010/main" val="3254188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43BF65-0549-3839-446C-14180219534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08EF9B5-D4CC-BD61-5FF5-529165B01EE0}"/>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ノート プレースホルダー 2">
                <a:extLst>
                  <a:ext uri="{FF2B5EF4-FFF2-40B4-BE49-F238E27FC236}">
                    <a16:creationId xmlns:a16="http://schemas.microsoft.com/office/drawing/2014/main" id="{C2ECF687-2AB2-E5AC-A60A-5B093D0FA84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Under the same conditions, Low-rate SOCCs had a less PSDU throughput performance than other case, but at least 7.8Mbps or more can be stably achieved</a:t>
                </a:r>
              </a:p>
            </p:txBody>
          </p:sp>
        </mc:Choice>
        <mc:Fallback xmlns="">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SOCC with random inter-leaver also had a good performance in low </a:t>
                </a:r>
                <a:r>
                  <a:rPr kumimoji="1" lang="en-US" altLang="ja-JP" sz="1200" b="0" i="0">
                    <a:latin typeface="Cambria Math" panose="02040503050406030204" pitchFamily="18" charset="0"/>
                    <a:cs typeface="Times New Roman" panose="02020603050405020304" pitchFamily="18" charset="0"/>
                  </a:rPr>
                  <a:t>𝐸_𝑏/𝑁_0</a:t>
                </a:r>
                <a:r>
                  <a:rPr kumimoji="1" lang="en-US" altLang="ja-JP" sz="1200" dirty="0">
                    <a:latin typeface="Times New Roman" panose="02020603050405020304" pitchFamily="18" charset="0"/>
                    <a:cs typeface="Times New Roman" panose="02020603050405020304" pitchFamily="18" charset="0"/>
                  </a:rPr>
                  <a:t> areas.</a:t>
                </a:r>
              </a:p>
            </p:txBody>
          </p:sp>
        </mc:Fallback>
      </mc:AlternateContent>
      <p:sp>
        <p:nvSpPr>
          <p:cNvPr id="4" name="スライド番号プレースホルダー 3">
            <a:extLst>
              <a:ext uri="{FF2B5EF4-FFF2-40B4-BE49-F238E27FC236}">
                <a16:creationId xmlns:a16="http://schemas.microsoft.com/office/drawing/2014/main" id="{950CFBE4-9709-D932-8369-B2BE84AF21F7}"/>
              </a:ext>
            </a:extLst>
          </p:cNvPr>
          <p:cNvSpPr>
            <a:spLocks noGrp="1"/>
          </p:cNvSpPr>
          <p:nvPr>
            <p:ph type="sldNum" sz="quarter" idx="5"/>
          </p:nvPr>
        </p:nvSpPr>
        <p:spPr/>
        <p:txBody>
          <a:bodyPr/>
          <a:lstStyle/>
          <a:p>
            <a:fld id="{82461DE7-94E4-4B6C-893E-B16DAA432C04}" type="slidenum">
              <a:rPr kumimoji="1" lang="ja-JP" altLang="en-US" smtClean="0"/>
              <a:t>9</a:t>
            </a:fld>
            <a:endParaRPr kumimoji="1" lang="ja-JP" altLang="en-US"/>
          </a:p>
        </p:txBody>
      </p:sp>
    </p:spTree>
    <p:extLst>
      <p:ext uri="{BB962C8B-B14F-4D97-AF65-F5344CB8AC3E}">
        <p14:creationId xmlns:p14="http://schemas.microsoft.com/office/powerpoint/2010/main" val="4075120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2946640" cy="307777"/>
          </a:xfrm>
          <a:prstGeom prst="rect">
            <a:avLst/>
          </a:prstGeom>
          <a:solidFill>
            <a:schemeClr val="bg1"/>
          </a:solidFill>
        </p:spPr>
        <p:txBody>
          <a:bodyPr wrap="none">
            <a:spAutoFit/>
          </a:bodyPr>
          <a:lstStyle/>
          <a:p>
            <a:pPr fontAlgn="base">
              <a:spcBef>
                <a:spcPct val="0"/>
              </a:spcBef>
              <a:spcAft>
                <a:spcPct val="0"/>
              </a:spcAft>
            </a:pPr>
            <a:r>
              <a:rPr kumimoji="0" lang="en-US" altLang="ja-JP" sz="1400" b="1" dirty="0">
                <a:solidFill>
                  <a:srgbClr val="000000"/>
                </a:solidFill>
                <a:latin typeface="Times New Roman" pitchFamily="18" charset="0"/>
              </a:rPr>
              <a:t>doc.: IEEE 802.15-22-0562-16-06ma</a:t>
            </a: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5" name="Rectangle 4">
            <a:extLst>
              <a:ext uri="{FF2B5EF4-FFF2-40B4-BE49-F238E27FC236}">
                <a16:creationId xmlns:a16="http://schemas.microsoft.com/office/drawing/2014/main" id="{633D371D-6596-4050-8217-C96AA1A6021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6" name="フッター プレースホルダー 4">
            <a:extLst>
              <a:ext uri="{FF2B5EF4-FFF2-40B4-BE49-F238E27FC236}">
                <a16:creationId xmlns:a16="http://schemas.microsoft.com/office/drawing/2014/main" id="{71F44B61-1F50-4509-AD5A-602D9646B4C6}"/>
              </a:ext>
            </a:extLst>
          </p:cNvPr>
          <p:cNvSpPr>
            <a:spLocks noGrp="1"/>
          </p:cNvSpPr>
          <p:nvPr>
            <p:ph type="ftr" sz="quarter" idx="3"/>
          </p:nvPr>
        </p:nvSpPr>
        <p:spPr>
          <a:xfrm>
            <a:off x="5724128" y="6453336"/>
            <a:ext cx="3168352" cy="553998"/>
          </a:xfrm>
          <a:prstGeom prst="rect">
            <a:avLst/>
          </a:prstGeo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265333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693770" y="227110"/>
            <a:ext cx="2946640" cy="307777"/>
          </a:xfrm>
          <a:prstGeom prst="rect">
            <a:avLst/>
          </a:prstGeom>
          <a:solidFill>
            <a:schemeClr val="bg1"/>
          </a:solidFill>
        </p:spPr>
        <p:txBody>
          <a:bodyPr wrap="none">
            <a:spAutoFit/>
          </a:bodyPr>
          <a:lstStyle/>
          <a:p>
            <a:pPr fontAlgn="base">
              <a:spcBef>
                <a:spcPct val="0"/>
              </a:spcBef>
              <a:spcAft>
                <a:spcPct val="0"/>
              </a:spcAft>
            </a:pPr>
            <a:r>
              <a:rPr kumimoji="0" lang="en-US" altLang="ja-JP" sz="1400" b="1" dirty="0">
                <a:solidFill>
                  <a:srgbClr val="000000"/>
                </a:solidFill>
                <a:latin typeface="Times New Roman" pitchFamily="18" charset="0"/>
              </a:rPr>
              <a:t>doc.: IEEE 802.15-22-0562-16-06ma</a:t>
            </a:r>
          </a:p>
        </p:txBody>
      </p:sp>
      <p:sp>
        <p:nvSpPr>
          <p:cNvPr id="16" name="Rectangle 4">
            <a:extLst>
              <a:ext uri="{FF2B5EF4-FFF2-40B4-BE49-F238E27FC236}">
                <a16:creationId xmlns:a16="http://schemas.microsoft.com/office/drawing/2014/main" id="{87C10E1B-3F96-40A5-ABFD-87C830D01F78}"/>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9" name="フッター プレースホルダー 4">
            <a:extLst>
              <a:ext uri="{FF2B5EF4-FFF2-40B4-BE49-F238E27FC236}">
                <a16:creationId xmlns:a16="http://schemas.microsoft.com/office/drawing/2014/main" id="{6EEC89D4-7561-4EC9-8DC3-24F127260744}"/>
              </a:ext>
            </a:extLst>
          </p:cNvPr>
          <p:cNvSpPr>
            <a:spLocks noGrp="1"/>
          </p:cNvSpPr>
          <p:nvPr>
            <p:ph type="ftr" sz="quarter" idx="3"/>
          </p:nvPr>
        </p:nvSpPr>
        <p:spPr>
          <a:xfrm>
            <a:off x="5724128" y="6453336"/>
            <a:ext cx="3168352"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113773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8" name="Rectangle 4">
            <a:extLst>
              <a:ext uri="{FF2B5EF4-FFF2-40B4-BE49-F238E27FC236}">
                <a16:creationId xmlns:a16="http://schemas.microsoft.com/office/drawing/2014/main" id="{1207BCD2-703E-4A6E-93A4-8F1C4BE4F96B}"/>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9" name="フッター プレースホルダー 4">
            <a:extLst>
              <a:ext uri="{FF2B5EF4-FFF2-40B4-BE49-F238E27FC236}">
                <a16:creationId xmlns:a16="http://schemas.microsoft.com/office/drawing/2014/main" id="{7F905874-7CF5-4107-A30B-0CD039618D00}"/>
              </a:ext>
            </a:extLst>
          </p:cNvPr>
          <p:cNvSpPr>
            <a:spLocks noGrp="1"/>
          </p:cNvSpPr>
          <p:nvPr>
            <p:ph type="ftr" sz="quarter" idx="3"/>
          </p:nvPr>
        </p:nvSpPr>
        <p:spPr>
          <a:xfrm>
            <a:off x="5724128" y="6453336"/>
            <a:ext cx="3168352"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3604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724128" y="6453336"/>
            <a:ext cx="3168352" cy="553998"/>
          </a:xfrm>
        </p:spPr>
        <p:txBody>
          <a:bodyPr/>
          <a:lstStyle>
            <a:lvl1pPr>
              <a:defRPr>
                <a:latin typeface="+mj-lt"/>
              </a:defRPr>
            </a:lvl1p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409678303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9" name="Rectangle 4">
            <a:extLst>
              <a:ext uri="{FF2B5EF4-FFF2-40B4-BE49-F238E27FC236}">
                <a16:creationId xmlns:a16="http://schemas.microsoft.com/office/drawing/2014/main" id="{E2EFD6D0-629F-49B8-A4AD-9D561B411206}"/>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0" name="フッター プレースホルダー 4">
            <a:extLst>
              <a:ext uri="{FF2B5EF4-FFF2-40B4-BE49-F238E27FC236}">
                <a16:creationId xmlns:a16="http://schemas.microsoft.com/office/drawing/2014/main" id="{69791D2B-B802-4BBF-8768-58B658871AF6}"/>
              </a:ext>
            </a:extLst>
          </p:cNvPr>
          <p:cNvSpPr>
            <a:spLocks noGrp="1"/>
          </p:cNvSpPr>
          <p:nvPr>
            <p:ph type="ftr" sz="quarter" idx="3"/>
          </p:nvPr>
        </p:nvSpPr>
        <p:spPr>
          <a:xfrm>
            <a:off x="5724128" y="6403394"/>
            <a:ext cx="3168352"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3782643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2" name="Rectangle 4">
            <a:extLst>
              <a:ext uri="{FF2B5EF4-FFF2-40B4-BE49-F238E27FC236}">
                <a16:creationId xmlns:a16="http://schemas.microsoft.com/office/drawing/2014/main" id="{93B56D90-56C2-4AD6-B7BD-35BF74619B2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13" name="フッター プレースホルダー 4">
            <a:extLst>
              <a:ext uri="{FF2B5EF4-FFF2-40B4-BE49-F238E27FC236}">
                <a16:creationId xmlns:a16="http://schemas.microsoft.com/office/drawing/2014/main" id="{DF678EBD-A0F2-4B31-A1B2-D54083317BE7}"/>
              </a:ext>
            </a:extLst>
          </p:cNvPr>
          <p:cNvSpPr>
            <a:spLocks noGrp="1"/>
          </p:cNvSpPr>
          <p:nvPr>
            <p:ph type="ftr" sz="quarter" idx="3"/>
          </p:nvPr>
        </p:nvSpPr>
        <p:spPr>
          <a:xfrm>
            <a:off x="5724128" y="6403394"/>
            <a:ext cx="3168352"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50450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baseline="0">
                <a:latin typeface="+mj-lt"/>
              </a:defRPr>
            </a:lvl1pPr>
          </a:lstStyle>
          <a:p>
            <a:pPr fontAlgn="base">
              <a:spcBef>
                <a:spcPct val="0"/>
              </a:spcBef>
              <a:spcAft>
                <a:spcPct val="0"/>
              </a:spcAft>
            </a:pPr>
            <a:endParaRPr kumimoji="0" lang="en-US" altLang="ja-JP" dirty="0">
              <a:solidFill>
                <a:srgbClr val="000000"/>
              </a:solidFill>
              <a:latin typeface="Times New Roman" pitchFamily="18" charset="0"/>
            </a:endParaRPr>
          </a:p>
        </p:txBody>
      </p:sp>
      <p:sp>
        <p:nvSpPr>
          <p:cNvPr id="3" name="フッター プレースホルダ 2"/>
          <p:cNvSpPr>
            <a:spLocks noGrp="1"/>
          </p:cNvSpPr>
          <p:nvPr>
            <p:ph type="ftr" sz="quarter" idx="11"/>
          </p:nvPr>
        </p:nvSpPr>
        <p:spPr/>
        <p:txBody>
          <a:bodyPr/>
          <a:lstStyle>
            <a:lvl1pPr>
              <a:defRPr sz="1100"/>
            </a:lvl1pPr>
          </a:lstStyle>
          <a:p>
            <a:r>
              <a:rPr lang="en-US" altLang="ja-JP" dirty="0">
                <a:solidFill>
                  <a:srgbClr val="000000"/>
                </a:solidFill>
              </a:rPr>
              <a:t>Kento Takabayashi(Toyo Univ.)</a:t>
            </a:r>
          </a:p>
          <a:p>
            <a:r>
              <a:rPr lang="en-US" altLang="ja-JP" sz="1050" dirty="0">
                <a:solidFill>
                  <a:srgbClr val="000000"/>
                </a:solidFill>
              </a:rPr>
              <a:t>Ryuji Kohno(YNU/YRP-IAI) </a:t>
            </a:r>
          </a:p>
        </p:txBody>
      </p:sp>
      <p:sp>
        <p:nvSpPr>
          <p:cNvPr id="4" name="スライド番号プレースホルダ 3"/>
          <p:cNvSpPr>
            <a:spLocks noGrp="1"/>
          </p:cNvSpPr>
          <p:nvPr>
            <p:ph type="sldNum" sz="quarter" idx="12"/>
          </p:nvPr>
        </p:nvSpPr>
        <p:spPr/>
        <p:txBody>
          <a:bodyPr/>
          <a:lstStyle>
            <a:lvl1pPr>
              <a:defRPr/>
            </a:lvl1pPr>
          </a:lstStyle>
          <a:p>
            <a:fld id="{769171EF-81C0-43B1-9967-509DCBA38FA2}" type="slidenum">
              <a:rPr kumimoji="1" lang="ja-JP" altLang="en-US" smtClean="0"/>
              <a:pPr/>
              <a:t>‹#›</a:t>
            </a:fld>
            <a:endParaRPr kumimoji="1" lang="ja-JP" altLang="en-US"/>
          </a:p>
        </p:txBody>
      </p:sp>
    </p:spTree>
    <p:extLst>
      <p:ext uri="{BB962C8B-B14F-4D97-AF65-F5344CB8AC3E}">
        <p14:creationId xmlns:p14="http://schemas.microsoft.com/office/powerpoint/2010/main" val="264444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userDrawn="1">
  <p:cSld name="1_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2025</a:t>
            </a:r>
            <a:endParaRPr dirty="0"/>
          </a:p>
        </p:txBody>
      </p:sp>
      <p:sp>
        <p:nvSpPr>
          <p:cNvPr id="24" name="Google Shape;24;p2"/>
          <p:cNvSpPr txBox="1">
            <a:spLocks noGrp="1"/>
          </p:cNvSpPr>
          <p:nvPr>
            <p:ph type="ftr" idx="11"/>
          </p:nvPr>
        </p:nvSpPr>
        <p:spPr>
          <a:xfrm>
            <a:off x="4878387" y="6403221"/>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Takumi Kobayashi, Minsoo Kim, Marco Hernandez, Ryuji Kohno (Nitech/YRP-IAI/U.Oulu/YNU)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199625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2977097"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IEEE 802.15-22-0562-16-06ma</a:t>
            </a:r>
          </a:p>
        </p:txBody>
      </p:sp>
      <p:sp>
        <p:nvSpPr>
          <p:cNvPr id="12" name="フッター プレースホルダー 4">
            <a:extLst>
              <a:ext uri="{FF2B5EF4-FFF2-40B4-BE49-F238E27FC236}">
                <a16:creationId xmlns:a16="http://schemas.microsoft.com/office/drawing/2014/main" id="{8CA3CC44-0506-41FF-864D-018BBDEFE166}"/>
              </a:ext>
            </a:extLst>
          </p:cNvPr>
          <p:cNvSpPr>
            <a:spLocks noGrp="1"/>
          </p:cNvSpPr>
          <p:nvPr>
            <p:ph type="ftr" sz="quarter" idx="3"/>
          </p:nvPr>
        </p:nvSpPr>
        <p:spPr>
          <a:xfrm>
            <a:off x="5846452" y="6453336"/>
            <a:ext cx="3046027" cy="553998"/>
          </a:xfrm>
          <a:prstGeom prst="rect">
            <a:avLst/>
          </a:prstGeom>
        </p:spPr>
        <p:txBody>
          <a:bodyPr/>
          <a:lstStyle>
            <a:lvl1pPr>
              <a:defRPr>
                <a:latin typeface="+mj-lt"/>
              </a:defRPr>
            </a:lvl1pPr>
          </a:lstStyle>
          <a:p>
            <a:r>
              <a:rPr lang="en-US" sz="1200" dirty="0">
                <a:solidFill>
                  <a:srgbClr val="000000"/>
                </a:solidFill>
              </a:rPr>
              <a:t>Kento Takabayashi(Toyo Univ.)</a:t>
            </a:r>
          </a:p>
          <a:p>
            <a:r>
              <a:rPr lang="en-US" sz="1200" dirty="0">
                <a:solidFill>
                  <a:srgbClr val="000000"/>
                </a:solidFill>
              </a:rPr>
              <a:t>Ryuji Kohno(YNU/YRP-IAI) </a:t>
            </a:r>
            <a:endParaRPr lang="en-US" sz="1200" dirty="0">
              <a:solidFill>
                <a:srgbClr val="000000"/>
              </a:solidFill>
              <a:latin typeface="+mj-lt"/>
            </a:endParaRPr>
          </a:p>
        </p:txBody>
      </p:sp>
    </p:spTree>
    <p:extLst>
      <p:ext uri="{BB962C8B-B14F-4D97-AF65-F5344CB8AC3E}">
        <p14:creationId xmlns:p14="http://schemas.microsoft.com/office/powerpoint/2010/main" val="341524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50714"/>
            <a:ext cx="8915400" cy="6017032"/>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[Evaluation of IEEE 802.15.6ma Ultra-wideband Physical Layer Utilizing Super Orthogonal Convolutional Code]</a:t>
            </a: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[28 July 2025]	</a:t>
            </a:r>
          </a:p>
          <a:p>
            <a:pPr eaLnBrk="0" fontAlgn="base" hangingPunct="0">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[Kento Takabayashi</a:t>
            </a:r>
            <a:r>
              <a:rPr kumimoji="0" lang="en-US" altLang="ko-KR" sz="1600" baseline="30000" dirty="0">
                <a:solidFill>
                  <a:srgbClr val="000000"/>
                </a:solidFill>
                <a:latin typeface="Times New Roman" pitchFamily="18" charset="0"/>
              </a:rPr>
              <a:t>1</a:t>
            </a:r>
            <a:r>
              <a:rPr kumimoji="0" lang="en-US" altLang="ko-KR" sz="1600" dirty="0">
                <a:solidFill>
                  <a:srgbClr val="000000"/>
                </a:solidFill>
                <a:latin typeface="Times New Roman" pitchFamily="18" charset="0"/>
              </a:rPr>
              <a:t>, Ryuji Kohno</a:t>
            </a:r>
            <a:r>
              <a:rPr kumimoji="0" lang="en-US" altLang="ko-KR" sz="1600" baseline="30000" dirty="0">
                <a:solidFill>
                  <a:srgbClr val="000000"/>
                </a:solidFill>
                <a:latin typeface="Times New Roman" pitchFamily="18" charset="0"/>
              </a:rPr>
              <a:t>2,3</a:t>
            </a:r>
            <a:r>
              <a:rPr kumimoji="0" lang="en-US" altLang="ko-KR" sz="1600" dirty="0">
                <a:solidFill>
                  <a:srgbClr val="000000"/>
                </a:solidFill>
                <a:latin typeface="Times New Roman" pitchFamily="18" charset="0"/>
              </a:rPr>
              <a:t> ] [1;Toyo University, 2;Yokohama National University, 3;YRP International Alliance Institute(YRP-IAI)] </a:t>
            </a: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a:t>
            </a:r>
            <a:r>
              <a:rPr kumimoji="0" lang="it-IT" altLang="zh-TW" sz="1600" dirty="0">
                <a:solidFill>
                  <a:srgbClr val="000000"/>
                </a:solidFill>
                <a:latin typeface="Times New Roman" pitchFamily="18" charset="0"/>
              </a:rPr>
              <a:t>100 Kujirai, Kawagoe, Saitama, Japan 351-8585, Japan 719-1197,</a:t>
            </a:r>
            <a:endParaRPr kumimoji="0" lang="en-US" sz="1600" dirty="0">
              <a:solidFill>
                <a:srgbClr val="000000"/>
              </a:solidFill>
              <a:latin typeface="Times New Roman" pitchFamily="18" charset="0"/>
            </a:endParaRP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2; 79-5 </a:t>
            </a:r>
            <a:r>
              <a:rPr kumimoji="0" lang="en-US" sz="1600" dirty="0" err="1">
                <a:solidFill>
                  <a:srgbClr val="000000"/>
                </a:solidFill>
                <a:latin typeface="Times New Roman" pitchFamily="18" charset="0"/>
              </a:rPr>
              <a:t>Tokiwadai</a:t>
            </a:r>
            <a:r>
              <a:rPr kumimoji="0" lang="en-US" sz="1600" dirty="0">
                <a:solidFill>
                  <a:srgbClr val="000000"/>
                </a:solidFill>
                <a:latin typeface="Times New Roman" pitchFamily="18" charset="0"/>
              </a:rPr>
              <a:t>, Hodogaya-</a:t>
            </a:r>
            <a:r>
              <a:rPr kumimoji="0" lang="en-US" sz="1600" dirty="0" err="1">
                <a:solidFill>
                  <a:srgbClr val="000000"/>
                </a:solidFill>
                <a:latin typeface="Times New Roman" pitchFamily="18" charset="0"/>
              </a:rPr>
              <a:t>ku</a:t>
            </a:r>
            <a:r>
              <a:rPr kumimoji="0" lang="en-US" sz="1600" dirty="0">
                <a:solidFill>
                  <a:srgbClr val="000000"/>
                </a:solidFill>
                <a:latin typeface="Times New Roman" pitchFamily="18" charset="0"/>
              </a:rPr>
              <a:t>, Yokohama, Japan 240-8501,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      3; </a:t>
            </a:r>
            <a:r>
              <a:rPr kumimoji="0" lang="pl-PL" sz="1600" dirty="0">
                <a:solidFill>
                  <a:srgbClr val="000000"/>
                </a:solidFill>
                <a:latin typeface="Times New Roman" pitchFamily="18" charset="0"/>
              </a:rPr>
              <a:t>YRP1 Blg., 3-4 HikarinoOka, Yokosuka-City, Kanagawa, 239-0847 Japan</a:t>
            </a:r>
            <a:r>
              <a:rPr kumimoji="0" lang="en-US" sz="1600" dirty="0">
                <a:solidFill>
                  <a:srgbClr val="000000"/>
                </a:solidFill>
                <a:latin typeface="Times New Roman" pitchFamily="18" charset="0"/>
              </a:rPr>
              <a:t>]</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Voice:[1; +81-866-94-2104, 2: +81-90-5408-0611], </a:t>
            </a:r>
          </a:p>
          <a:p>
            <a:pPr marL="739775" indent="-739775" eaLnBrk="0" fontAlgn="base" hangingPunct="0">
              <a:spcBef>
                <a:spcPct val="0"/>
              </a:spcBef>
              <a:spcAft>
                <a:spcPct val="0"/>
              </a:spcAft>
            </a:pPr>
            <a:r>
              <a:rPr kumimoji="0" lang="en-US" sz="1600" dirty="0">
                <a:solidFill>
                  <a:srgbClr val="000000"/>
                </a:solidFill>
                <a:latin typeface="Times New Roman" pitchFamily="18" charset="0"/>
              </a:rPr>
              <a:t>Email:[1: takabayashi.kento.xp@gmail.com, 2:kohno@ynu.ac.jp] </a:t>
            </a:r>
          </a:p>
          <a:p>
            <a:pPr marL="739775" indent="-739775" eaLnBrk="0" fontAlgn="base" hangingPunct="0">
              <a:spcBef>
                <a:spcPct val="0"/>
              </a:spcBef>
              <a:spcAft>
                <a:spcPct val="0"/>
              </a:spcAft>
            </a:pP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eaLnBrk="0" fontAlgn="base" hangingPunct="0">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a:t>
            </a:r>
            <a:r>
              <a:rPr lang="en-US" altLang="ja-JP" sz="1600" dirty="0">
                <a:solidFill>
                  <a:srgbClr val="000000"/>
                </a:solidFill>
                <a:effectLst/>
                <a:latin typeface="Times New Roman" panose="02020603050405020304" pitchFamily="18" charset="0"/>
                <a:ea typeface="Times New Roman" panose="02020603050405020304" pitchFamily="18" charset="0"/>
              </a:rPr>
              <a:t>The performance of an IEEE 802.15.6ma ultra-wideband physical layer utilizing </a:t>
            </a:r>
            <a:r>
              <a:rPr lang="en-US" altLang="ja-JP" sz="1600" dirty="0">
                <a:solidFill>
                  <a:srgbClr val="000000"/>
                </a:solidFill>
                <a:latin typeface="Times New Roman" panose="02020603050405020304" pitchFamily="18" charset="0"/>
                <a:ea typeface="Times New Roman" panose="02020603050405020304" pitchFamily="18" charset="0"/>
              </a:rPr>
              <a:t>s</a:t>
            </a:r>
            <a:r>
              <a:rPr lang="en-US" altLang="ja-JP" sz="1600" dirty="0">
                <a:solidFill>
                  <a:srgbClr val="000000"/>
                </a:solidFill>
                <a:effectLst/>
                <a:latin typeface="Times New Roman" panose="02020603050405020304" pitchFamily="18" charset="0"/>
                <a:ea typeface="Times New Roman" panose="02020603050405020304" pitchFamily="18" charset="0"/>
              </a:rPr>
              <a:t>uper </a:t>
            </a:r>
            <a:r>
              <a:rPr lang="en-US" altLang="ja-JP" sz="1600" dirty="0">
                <a:solidFill>
                  <a:srgbClr val="000000"/>
                </a:solidFill>
                <a:latin typeface="Times New Roman" panose="02020603050405020304" pitchFamily="18" charset="0"/>
                <a:ea typeface="Times New Roman" panose="02020603050405020304" pitchFamily="18" charset="0"/>
              </a:rPr>
              <a:t>o</a:t>
            </a:r>
            <a:r>
              <a:rPr lang="en-US" altLang="ja-JP" sz="1600" dirty="0">
                <a:solidFill>
                  <a:srgbClr val="000000"/>
                </a:solidFill>
                <a:effectLst/>
                <a:latin typeface="Times New Roman" panose="02020603050405020304" pitchFamily="18" charset="0"/>
                <a:ea typeface="Times New Roman" panose="02020603050405020304" pitchFamily="18" charset="0"/>
              </a:rPr>
              <a:t>rthogonal convolutional codes is evaluated. </a:t>
            </a:r>
            <a:r>
              <a:rPr kumimoji="0" lang="en-US" sz="1600" dirty="0">
                <a:solidFill>
                  <a:srgbClr val="000000"/>
                </a:solidFill>
                <a:latin typeface="Times New Roman" pitchFamily="18" charset="0"/>
              </a:rPr>
              <a:t>These slides may offer opportunity to discuss on  revision for a dependable physical layer technology of a new standard IEEE802.15.6ma.]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will lead definition and requirement of  current ongoing research and development on dependable wireless networks.]</a:t>
            </a:r>
          </a:p>
          <a:p>
            <a:pPr eaLnBrk="0" fontAlgn="base" hangingPunct="0">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6" name="フッター プレースホルダー 4"/>
          <p:cNvSpPr>
            <a:spLocks noGrp="1"/>
          </p:cNvSpPr>
          <p:nvPr>
            <p:ph type="ftr" sz="quarter" idx="3"/>
          </p:nvPr>
        </p:nvSpPr>
        <p:spPr>
          <a:xfrm>
            <a:off x="5724128" y="6453336"/>
            <a:ext cx="3024336"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
        <p:nvSpPr>
          <p:cNvPr id="2" name="日付プレースホルダー 3">
            <a:extLst>
              <a:ext uri="{FF2B5EF4-FFF2-40B4-BE49-F238E27FC236}">
                <a16:creationId xmlns:a16="http://schemas.microsoft.com/office/drawing/2014/main" id="{C1EBA4FB-0D44-46E6-0D9D-708F92C779C3}"/>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Tree>
    <p:extLst>
      <p:ext uri="{BB962C8B-B14F-4D97-AF65-F5344CB8AC3E}">
        <p14:creationId xmlns:p14="http://schemas.microsoft.com/office/powerpoint/2010/main" val="139118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F821B-FA9F-B144-18F8-9A1330C2FFE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AA1EF22-DAFA-3F00-BD4C-7583300B9BE4}"/>
              </a:ext>
            </a:extLst>
          </p:cNvPr>
          <p:cNvSpPr>
            <a:spLocks noGrp="1"/>
          </p:cNvSpPr>
          <p:nvPr>
            <p:ph type="title"/>
          </p:nvPr>
        </p:nvSpPr>
        <p:spPr/>
        <p:txBody>
          <a:bodyPr/>
          <a:lstStyle/>
          <a:p>
            <a:r>
              <a:rPr kumimoji="1" lang="en-US" altLang="ja-JP" dirty="0"/>
              <a:t>Results</a:t>
            </a:r>
            <a:endParaRPr kumimoji="1" lang="ja-JP" altLang="en-US" dirty="0"/>
          </a:p>
        </p:txBody>
      </p:sp>
      <p:sp>
        <p:nvSpPr>
          <p:cNvPr id="3" name="スライド番号プレースホルダー 2">
            <a:extLst>
              <a:ext uri="{FF2B5EF4-FFF2-40B4-BE49-F238E27FC236}">
                <a16:creationId xmlns:a16="http://schemas.microsoft.com/office/drawing/2014/main" id="{0C7ED9E8-1627-C7E6-D179-1D647DE611EC}"/>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10</a:t>
            </a:fld>
            <a:endParaRPr lang="en-US">
              <a:solidFill>
                <a:srgbClr val="000000"/>
              </a:solidFill>
            </a:endParaRPr>
          </a:p>
        </p:txBody>
      </p:sp>
      <p:sp>
        <p:nvSpPr>
          <p:cNvPr id="4" name="日付プレースホルダー 3">
            <a:extLst>
              <a:ext uri="{FF2B5EF4-FFF2-40B4-BE49-F238E27FC236}">
                <a16:creationId xmlns:a16="http://schemas.microsoft.com/office/drawing/2014/main" id="{AF2CABD9-87F0-5E8E-81F1-F618931A3426}"/>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5" name="フッター プレースホルダー 4">
            <a:extLst>
              <a:ext uri="{FF2B5EF4-FFF2-40B4-BE49-F238E27FC236}">
                <a16:creationId xmlns:a16="http://schemas.microsoft.com/office/drawing/2014/main" id="{7B056111-AC75-2B4F-F1CF-A9F10E95BCC9}"/>
              </a:ext>
            </a:extLst>
          </p:cNvPr>
          <p:cNvSpPr>
            <a:spLocks noGrp="1"/>
          </p:cNvSpPr>
          <p:nvPr>
            <p:ph type="ftr" sz="quarter" idx="3"/>
          </p:nvPr>
        </p:nvSpPr>
        <p:spPr/>
        <p:txBody>
          <a:bodyPr/>
          <a:lstStyle/>
          <a:p>
            <a:r>
              <a:rPr lang="en-US" altLang="ja-JP" sz="1200">
                <a:solidFill>
                  <a:srgbClr val="000000"/>
                </a:solidFill>
              </a:rPr>
              <a:t>Kento Takabayashi(Toyo Univ.)</a:t>
            </a:r>
          </a:p>
          <a:p>
            <a:r>
              <a:rPr lang="en-US" altLang="ja-JP" sz="1200">
                <a:solidFill>
                  <a:srgbClr val="000000"/>
                </a:solidFill>
              </a:rPr>
              <a:t>Ryuji Kohno(YNU/YRP-IAI) </a:t>
            </a:r>
            <a:endParaRPr lang="en-US" altLang="ja-JP" sz="1200" dirty="0">
              <a:solidFill>
                <a:srgbClr val="000000"/>
              </a:solidFill>
              <a:latin typeface="+mj-lt"/>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98E44203-34DB-9A6F-BD73-5479176557E4}"/>
                  </a:ext>
                </a:extLst>
              </p:cNvPr>
              <p:cNvSpPr txBox="1"/>
              <p:nvPr/>
            </p:nvSpPr>
            <p:spPr>
              <a:xfrm>
                <a:off x="762000" y="5661248"/>
                <a:ext cx="7696200" cy="707886"/>
              </a:xfrm>
              <a:prstGeom prst="rect">
                <a:avLst/>
              </a:prstGeom>
              <a:noFill/>
            </p:spPr>
            <p:txBody>
              <a:bodyPr wrap="square" rtlCol="0">
                <a:spAutoFit/>
              </a:bodyPr>
              <a:lstStyle/>
              <a:p>
                <a:pPr algn="ctr"/>
                <a:r>
                  <a:rPr lang="en-US" altLang="ja-JP" sz="2000" dirty="0">
                    <a:latin typeface="Times New Roman" panose="02020603050405020304" pitchFamily="18" charset="0"/>
                    <a:cs typeface="Times New Roman" panose="02020603050405020304" pitchFamily="18" charset="0"/>
                  </a:rPr>
                  <a:t>Packet</a:t>
                </a:r>
                <a:r>
                  <a:rPr kumimoji="1" lang="en-US" altLang="ja-JP" sz="2000" dirty="0">
                    <a:latin typeface="Times New Roman" panose="02020603050405020304" pitchFamily="18" charset="0"/>
                    <a:cs typeface="Times New Roman" panose="02020603050405020304" pitchFamily="18" charset="0"/>
                  </a:rPr>
                  <a:t> error ratio as a function of </a:t>
                </a:r>
                <a14:m>
                  <m:oMath xmlns:m="http://schemas.openxmlformats.org/officeDocument/2006/math">
                    <m:sSub>
                      <m:sSubPr>
                        <m:ctrlPr>
                          <a:rPr kumimoji="1" lang="en-US" altLang="ja-JP" sz="200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𝐸</m:t>
                        </m:r>
                      </m:e>
                      <m:sub>
                        <m:r>
                          <a:rPr kumimoji="1" lang="en-US" altLang="ja-JP" sz="2000" b="0" i="1" smtClean="0">
                            <a:latin typeface="Cambria Math" panose="02040503050406030204" pitchFamily="18" charset="0"/>
                            <a:cs typeface="Times New Roman" panose="02020603050405020304" pitchFamily="18" charset="0"/>
                          </a:rPr>
                          <m:t>𝑏</m:t>
                        </m:r>
                      </m:sub>
                    </m:sSub>
                    <m:r>
                      <a:rPr kumimoji="1" lang="en-US" altLang="ja-JP" sz="2000" b="0" i="1" smtClean="0">
                        <a:latin typeface="Cambria Math" panose="02040503050406030204" pitchFamily="18" charset="0"/>
                        <a:cs typeface="Times New Roman" panose="02020603050405020304" pitchFamily="18" charset="0"/>
                      </a:rPr>
                      <m:t>/</m:t>
                    </m:r>
                    <m:sSub>
                      <m:sSubPr>
                        <m:ctrlPr>
                          <a:rPr kumimoji="1" lang="en-US" altLang="ja-JP" sz="2000" b="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𝑁</m:t>
                        </m:r>
                      </m:e>
                      <m:sub>
                        <m:r>
                          <a:rPr kumimoji="1" lang="en-US" altLang="ja-JP" sz="2000" b="0" i="1" smtClean="0">
                            <a:latin typeface="Cambria Math" panose="02040503050406030204" pitchFamily="18" charset="0"/>
                            <a:cs typeface="Times New Roman" panose="02020603050405020304" pitchFamily="18" charset="0"/>
                          </a:rPr>
                          <m:t>0</m:t>
                        </m:r>
                      </m:sub>
                    </m:sSub>
                  </m:oMath>
                </a14:m>
                <a:r>
                  <a:rPr kumimoji="1" lang="en-US" altLang="ja-JP" sz="2000" dirty="0">
                    <a:latin typeface="Times New Roman" panose="02020603050405020304" pitchFamily="18" charset="0"/>
                    <a:cs typeface="Times New Roman" panose="02020603050405020304" pitchFamily="18" charset="0"/>
                  </a:rPr>
                  <a:t> in the case of 15.4ab BCC, LDPC, and SOCC with random inter-leaver, </a:t>
                </a:r>
                <a14:m>
                  <m:oMath xmlns:m="http://schemas.openxmlformats.org/officeDocument/2006/math">
                    <m:sSub>
                      <m:sSubPr>
                        <m:ctrlPr>
                          <a:rPr kumimoji="1" lang="en-US" altLang="ja-JP" sz="2000" i="1" baseline="0" smtClean="0">
                            <a:latin typeface="Cambria Math" panose="02040503050406030204" pitchFamily="18" charset="0"/>
                          </a:rPr>
                        </m:ctrlPr>
                      </m:sSubPr>
                      <m:e>
                        <m:r>
                          <a:rPr kumimoji="1" lang="en-US" altLang="ja-JP" sz="2000" b="0" i="1" baseline="0" smtClean="0">
                            <a:latin typeface="Cambria Math" panose="02040503050406030204" pitchFamily="18" charset="0"/>
                          </a:rPr>
                          <m:t>𝑝</m:t>
                        </m:r>
                      </m:e>
                      <m:sub>
                        <m:r>
                          <a:rPr kumimoji="1" lang="en-US" altLang="ja-JP" sz="2000" b="0" i="1" baseline="0" smtClean="0">
                            <a:latin typeface="Cambria Math" panose="02040503050406030204" pitchFamily="18" charset="0"/>
                          </a:rPr>
                          <m:t>𝑒</m:t>
                        </m:r>
                      </m:sub>
                    </m:sSub>
                    <m:r>
                      <a:rPr kumimoji="1" lang="en-US" altLang="ja-JP" sz="2000" b="0" i="1" baseline="0" smtClean="0">
                        <a:latin typeface="Cambria Math" panose="02040503050406030204" pitchFamily="18" charset="0"/>
                      </a:rPr>
                      <m:t>=30</m:t>
                    </m:r>
                  </m:oMath>
                </a14:m>
                <a:r>
                  <a:rPr kumimoji="1" lang="en-US" altLang="ja-JP" sz="2000" dirty="0">
                    <a:latin typeface="Times New Roman" panose="02020603050405020304" pitchFamily="18" charset="0"/>
                    <a:cs typeface="Times New Roman" panose="02020603050405020304" pitchFamily="18" charset="0"/>
                  </a:rPr>
                  <a:t>%</a:t>
                </a:r>
                <a:endParaRPr kumimoji="1" lang="ja-JP" altLang="en-US" sz="2000" dirty="0">
                  <a:latin typeface="Times New Roman" panose="02020603050405020304" pitchFamily="18" charset="0"/>
                  <a:cs typeface="Times New Roman" panose="02020603050405020304" pitchFamily="18" charset="0"/>
                </a:endParaRPr>
              </a:p>
            </p:txBody>
          </p:sp>
        </mc:Choice>
        <mc:Fallback xmlns="">
          <p:sp>
            <p:nvSpPr>
              <p:cNvPr id="8" name="テキスト ボックス 7">
                <a:extLst>
                  <a:ext uri="{FF2B5EF4-FFF2-40B4-BE49-F238E27FC236}">
                    <a16:creationId xmlns:a16="http://schemas.microsoft.com/office/drawing/2014/main" id="{98E44203-34DB-9A6F-BD73-5479176557E4}"/>
                  </a:ext>
                </a:extLst>
              </p:cNvPr>
              <p:cNvSpPr txBox="1">
                <a:spLocks noRot="1" noChangeAspect="1" noMove="1" noResize="1" noEditPoints="1" noAdjustHandles="1" noChangeArrowheads="1" noChangeShapeType="1" noTextEdit="1"/>
              </p:cNvSpPr>
              <p:nvPr/>
            </p:nvSpPr>
            <p:spPr>
              <a:xfrm>
                <a:off x="762000" y="5661248"/>
                <a:ext cx="7696200" cy="707886"/>
              </a:xfrm>
              <a:prstGeom prst="rect">
                <a:avLst/>
              </a:prstGeom>
              <a:blipFill>
                <a:blip r:embed="rId3"/>
                <a:stretch>
                  <a:fillRect t="-5172" b="-14655"/>
                </a:stretch>
              </a:blipFill>
            </p:spPr>
            <p:txBody>
              <a:bodyPr/>
              <a:lstStyle/>
              <a:p>
                <a:r>
                  <a:rPr lang="ja-JP" altLang="en-US">
                    <a:noFill/>
                  </a:rPr>
                  <a:t> </a:t>
                </a:r>
              </a:p>
            </p:txBody>
          </p:sp>
        </mc:Fallback>
      </mc:AlternateContent>
      <p:pic>
        <p:nvPicPr>
          <p:cNvPr id="9" name="図 8">
            <a:extLst>
              <a:ext uri="{FF2B5EF4-FFF2-40B4-BE49-F238E27FC236}">
                <a16:creationId xmlns:a16="http://schemas.microsoft.com/office/drawing/2014/main" id="{B11E6F9E-8CA1-1148-EF21-9DC28AE225ED}"/>
              </a:ext>
            </a:extLst>
          </p:cNvPr>
          <p:cNvPicPr>
            <a:picLocks noChangeAspect="1"/>
          </p:cNvPicPr>
          <p:nvPr/>
        </p:nvPicPr>
        <p:blipFill>
          <a:blip r:embed="rId4"/>
          <a:stretch>
            <a:fillRect/>
          </a:stretch>
        </p:blipFill>
        <p:spPr>
          <a:xfrm>
            <a:off x="307155" y="1644760"/>
            <a:ext cx="8529690" cy="3879824"/>
          </a:xfrm>
          <a:prstGeom prst="rect">
            <a:avLst/>
          </a:prstGeom>
        </p:spPr>
      </p:pic>
    </p:spTree>
    <p:extLst>
      <p:ext uri="{BB962C8B-B14F-4D97-AF65-F5344CB8AC3E}">
        <p14:creationId xmlns:p14="http://schemas.microsoft.com/office/powerpoint/2010/main" val="685534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34C2D-D3D7-4DEB-220E-09E72448026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A5545B3-596F-0A89-9D24-DC526252363E}"/>
              </a:ext>
            </a:extLst>
          </p:cNvPr>
          <p:cNvSpPr>
            <a:spLocks noGrp="1"/>
          </p:cNvSpPr>
          <p:nvPr>
            <p:ph type="title"/>
          </p:nvPr>
        </p:nvSpPr>
        <p:spPr/>
        <p:txBody>
          <a:bodyPr/>
          <a:lstStyle/>
          <a:p>
            <a:r>
              <a:rPr kumimoji="1" lang="en-US" altLang="ja-JP" dirty="0"/>
              <a:t>Results</a:t>
            </a:r>
            <a:endParaRPr kumimoji="1" lang="ja-JP" altLang="en-US" dirty="0"/>
          </a:p>
        </p:txBody>
      </p:sp>
      <p:sp>
        <p:nvSpPr>
          <p:cNvPr id="3" name="スライド番号プレースホルダー 2">
            <a:extLst>
              <a:ext uri="{FF2B5EF4-FFF2-40B4-BE49-F238E27FC236}">
                <a16:creationId xmlns:a16="http://schemas.microsoft.com/office/drawing/2014/main" id="{AA65E2F6-2304-9760-D22D-28C166EE3D0E}"/>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11</a:t>
            </a:fld>
            <a:endParaRPr lang="en-US">
              <a:solidFill>
                <a:srgbClr val="000000"/>
              </a:solidFill>
            </a:endParaRPr>
          </a:p>
        </p:txBody>
      </p:sp>
      <p:sp>
        <p:nvSpPr>
          <p:cNvPr id="4" name="日付プレースホルダー 3">
            <a:extLst>
              <a:ext uri="{FF2B5EF4-FFF2-40B4-BE49-F238E27FC236}">
                <a16:creationId xmlns:a16="http://schemas.microsoft.com/office/drawing/2014/main" id="{BFF286B0-FA40-89A6-E67F-D7A88D239461}"/>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5" name="フッター プレースホルダー 4">
            <a:extLst>
              <a:ext uri="{FF2B5EF4-FFF2-40B4-BE49-F238E27FC236}">
                <a16:creationId xmlns:a16="http://schemas.microsoft.com/office/drawing/2014/main" id="{2A95FF88-067B-F685-97F0-C3DF4053E4F7}"/>
              </a:ext>
            </a:extLst>
          </p:cNvPr>
          <p:cNvSpPr>
            <a:spLocks noGrp="1"/>
          </p:cNvSpPr>
          <p:nvPr>
            <p:ph type="ftr" sz="quarter" idx="3"/>
          </p:nvPr>
        </p:nvSpPr>
        <p:spPr/>
        <p:txBody>
          <a:bodyPr/>
          <a:lstStyle/>
          <a:p>
            <a:r>
              <a:rPr lang="en-US" altLang="ja-JP" sz="1200">
                <a:solidFill>
                  <a:srgbClr val="000000"/>
                </a:solidFill>
              </a:rPr>
              <a:t>Kento Takabayashi(Toyo Univ.)</a:t>
            </a:r>
          </a:p>
          <a:p>
            <a:r>
              <a:rPr lang="en-US" altLang="ja-JP" sz="1200">
                <a:solidFill>
                  <a:srgbClr val="000000"/>
                </a:solidFill>
              </a:rPr>
              <a:t>Ryuji Kohno(YNU/YRP-IAI) </a:t>
            </a:r>
            <a:endParaRPr lang="en-US" altLang="ja-JP" sz="1200" dirty="0">
              <a:solidFill>
                <a:srgbClr val="000000"/>
              </a:solidFill>
              <a:latin typeface="+mj-lt"/>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E268D5C0-D928-84B3-D9C8-9DC9552948B4}"/>
                  </a:ext>
                </a:extLst>
              </p:cNvPr>
              <p:cNvSpPr txBox="1"/>
              <p:nvPr/>
            </p:nvSpPr>
            <p:spPr>
              <a:xfrm>
                <a:off x="762000" y="5661248"/>
                <a:ext cx="7696200" cy="707886"/>
              </a:xfrm>
              <a:prstGeom prst="rect">
                <a:avLst/>
              </a:prstGeom>
              <a:noFill/>
            </p:spPr>
            <p:txBody>
              <a:bodyPr wrap="square" rtlCol="0">
                <a:spAutoFit/>
              </a:bodyPr>
              <a:lstStyle/>
              <a:p>
                <a:pPr algn="ctr"/>
                <a:r>
                  <a:rPr lang="en-US" altLang="ja-JP" sz="2000" dirty="0">
                    <a:latin typeface="Times New Roman" panose="02020603050405020304" pitchFamily="18" charset="0"/>
                    <a:cs typeface="Times New Roman" panose="02020603050405020304" pitchFamily="18" charset="0"/>
                  </a:rPr>
                  <a:t>PSDU</a:t>
                </a:r>
                <a:r>
                  <a:rPr kumimoji="1" lang="en-US" altLang="ja-JP" sz="2000" dirty="0">
                    <a:latin typeface="Times New Roman" panose="02020603050405020304" pitchFamily="18" charset="0"/>
                    <a:cs typeface="Times New Roman" panose="02020603050405020304" pitchFamily="18" charset="0"/>
                  </a:rPr>
                  <a:t> throughput as a function of </a:t>
                </a:r>
                <a14:m>
                  <m:oMath xmlns:m="http://schemas.openxmlformats.org/officeDocument/2006/math">
                    <m:sSub>
                      <m:sSubPr>
                        <m:ctrlPr>
                          <a:rPr kumimoji="1" lang="en-US" altLang="ja-JP" sz="200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𝐸</m:t>
                        </m:r>
                      </m:e>
                      <m:sub>
                        <m:r>
                          <a:rPr kumimoji="1" lang="en-US" altLang="ja-JP" sz="2000" b="0" i="1" smtClean="0">
                            <a:latin typeface="Cambria Math" panose="02040503050406030204" pitchFamily="18" charset="0"/>
                            <a:cs typeface="Times New Roman" panose="02020603050405020304" pitchFamily="18" charset="0"/>
                          </a:rPr>
                          <m:t>𝑏</m:t>
                        </m:r>
                      </m:sub>
                    </m:sSub>
                    <m:r>
                      <a:rPr kumimoji="1" lang="en-US" altLang="ja-JP" sz="2000" b="0" i="1" smtClean="0">
                        <a:latin typeface="Cambria Math" panose="02040503050406030204" pitchFamily="18" charset="0"/>
                        <a:cs typeface="Times New Roman" panose="02020603050405020304" pitchFamily="18" charset="0"/>
                      </a:rPr>
                      <m:t>/</m:t>
                    </m:r>
                    <m:sSub>
                      <m:sSubPr>
                        <m:ctrlPr>
                          <a:rPr kumimoji="1" lang="en-US" altLang="ja-JP" sz="2000" b="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𝑁</m:t>
                        </m:r>
                      </m:e>
                      <m:sub>
                        <m:r>
                          <a:rPr kumimoji="1" lang="en-US" altLang="ja-JP" sz="2000" b="0" i="1" smtClean="0">
                            <a:latin typeface="Cambria Math" panose="02040503050406030204" pitchFamily="18" charset="0"/>
                            <a:cs typeface="Times New Roman" panose="02020603050405020304" pitchFamily="18" charset="0"/>
                          </a:rPr>
                          <m:t>0</m:t>
                        </m:r>
                      </m:sub>
                    </m:sSub>
                  </m:oMath>
                </a14:m>
                <a:r>
                  <a:rPr kumimoji="1" lang="en-US" altLang="ja-JP" sz="2000" dirty="0">
                    <a:latin typeface="Times New Roman" panose="02020603050405020304" pitchFamily="18" charset="0"/>
                    <a:cs typeface="Times New Roman" panose="02020603050405020304" pitchFamily="18" charset="0"/>
                  </a:rPr>
                  <a:t> in the case of 15.4ab BCC, LDPC, and SOCC with random inter-leaver, </a:t>
                </a:r>
                <a14:m>
                  <m:oMath xmlns:m="http://schemas.openxmlformats.org/officeDocument/2006/math">
                    <m:sSub>
                      <m:sSubPr>
                        <m:ctrlPr>
                          <a:rPr kumimoji="1" lang="en-US" altLang="ja-JP" sz="2000" i="1" baseline="0" smtClean="0">
                            <a:latin typeface="Cambria Math" panose="02040503050406030204" pitchFamily="18" charset="0"/>
                          </a:rPr>
                        </m:ctrlPr>
                      </m:sSubPr>
                      <m:e>
                        <m:r>
                          <a:rPr kumimoji="1" lang="en-US" altLang="ja-JP" sz="2000" b="0" i="1" baseline="0" smtClean="0">
                            <a:latin typeface="Cambria Math" panose="02040503050406030204" pitchFamily="18" charset="0"/>
                          </a:rPr>
                          <m:t>𝑝</m:t>
                        </m:r>
                      </m:e>
                      <m:sub>
                        <m:r>
                          <a:rPr kumimoji="1" lang="en-US" altLang="ja-JP" sz="2000" b="0" i="1" baseline="0" smtClean="0">
                            <a:latin typeface="Cambria Math" panose="02040503050406030204" pitchFamily="18" charset="0"/>
                          </a:rPr>
                          <m:t>𝑒</m:t>
                        </m:r>
                      </m:sub>
                    </m:sSub>
                    <m:r>
                      <a:rPr kumimoji="1" lang="en-US" altLang="ja-JP" sz="2000" b="0" i="1" baseline="0" smtClean="0">
                        <a:latin typeface="Cambria Math" panose="02040503050406030204" pitchFamily="18" charset="0"/>
                      </a:rPr>
                      <m:t>=30</m:t>
                    </m:r>
                  </m:oMath>
                </a14:m>
                <a:r>
                  <a:rPr kumimoji="1" lang="en-US" altLang="ja-JP" sz="2000" dirty="0">
                    <a:latin typeface="Times New Roman" panose="02020603050405020304" pitchFamily="18" charset="0"/>
                    <a:cs typeface="Times New Roman" panose="02020603050405020304" pitchFamily="18" charset="0"/>
                  </a:rPr>
                  <a:t>%</a:t>
                </a:r>
                <a:endParaRPr kumimoji="1" lang="ja-JP" altLang="en-US" sz="2000" dirty="0">
                  <a:latin typeface="Times New Roman" panose="02020603050405020304" pitchFamily="18" charset="0"/>
                  <a:cs typeface="Times New Roman" panose="02020603050405020304" pitchFamily="18" charset="0"/>
                </a:endParaRPr>
              </a:p>
            </p:txBody>
          </p:sp>
        </mc:Choice>
        <mc:Fallback xmlns="">
          <p:sp>
            <p:nvSpPr>
              <p:cNvPr id="6" name="テキスト ボックス 5">
                <a:extLst>
                  <a:ext uri="{FF2B5EF4-FFF2-40B4-BE49-F238E27FC236}">
                    <a16:creationId xmlns:a16="http://schemas.microsoft.com/office/drawing/2014/main" id="{E268D5C0-D928-84B3-D9C8-9DC9552948B4}"/>
                  </a:ext>
                </a:extLst>
              </p:cNvPr>
              <p:cNvSpPr txBox="1">
                <a:spLocks noRot="1" noChangeAspect="1" noMove="1" noResize="1" noEditPoints="1" noAdjustHandles="1" noChangeArrowheads="1" noChangeShapeType="1" noTextEdit="1"/>
              </p:cNvSpPr>
              <p:nvPr/>
            </p:nvSpPr>
            <p:spPr>
              <a:xfrm>
                <a:off x="762000" y="5661248"/>
                <a:ext cx="7696200" cy="707886"/>
              </a:xfrm>
              <a:prstGeom prst="rect">
                <a:avLst/>
              </a:prstGeom>
              <a:blipFill>
                <a:blip r:embed="rId3"/>
                <a:stretch>
                  <a:fillRect t="-5172" b="-14655"/>
                </a:stretch>
              </a:blipFill>
            </p:spPr>
            <p:txBody>
              <a:bodyPr/>
              <a:lstStyle/>
              <a:p>
                <a:r>
                  <a:rPr lang="ja-JP" altLang="en-US">
                    <a:noFill/>
                  </a:rPr>
                  <a:t> </a:t>
                </a:r>
              </a:p>
            </p:txBody>
          </p:sp>
        </mc:Fallback>
      </mc:AlternateContent>
      <p:pic>
        <p:nvPicPr>
          <p:cNvPr id="9" name="図 8">
            <a:extLst>
              <a:ext uri="{FF2B5EF4-FFF2-40B4-BE49-F238E27FC236}">
                <a16:creationId xmlns:a16="http://schemas.microsoft.com/office/drawing/2014/main" id="{FCAD4F29-7C0E-3EED-9782-FE0E7DC41D46}"/>
              </a:ext>
            </a:extLst>
          </p:cNvPr>
          <p:cNvPicPr>
            <a:picLocks noChangeAspect="1"/>
          </p:cNvPicPr>
          <p:nvPr/>
        </p:nvPicPr>
        <p:blipFill>
          <a:blip r:embed="rId4"/>
          <a:stretch>
            <a:fillRect/>
          </a:stretch>
        </p:blipFill>
        <p:spPr>
          <a:xfrm>
            <a:off x="342900" y="1707663"/>
            <a:ext cx="8458200" cy="3847306"/>
          </a:xfrm>
          <a:prstGeom prst="rect">
            <a:avLst/>
          </a:prstGeom>
        </p:spPr>
      </p:pic>
    </p:spTree>
    <p:extLst>
      <p:ext uri="{BB962C8B-B14F-4D97-AF65-F5344CB8AC3E}">
        <p14:creationId xmlns:p14="http://schemas.microsoft.com/office/powerpoint/2010/main" val="2026977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3900" y="685138"/>
            <a:ext cx="7772400" cy="1066800"/>
          </a:xfrm>
        </p:spPr>
        <p:txBody>
          <a:bodyPr/>
          <a:lstStyle/>
          <a:p>
            <a:r>
              <a:rPr kumimoji="1" lang="en-US" altLang="ja-JP" dirty="0"/>
              <a:t>Conclusion</a:t>
            </a:r>
            <a:endParaRPr kumimoji="1" lang="ja-JP" altLang="en-US" dirty="0"/>
          </a:p>
        </p:txBody>
      </p:sp>
      <p:sp>
        <p:nvSpPr>
          <p:cNvPr id="4" name="スライド番号プレースホルダー 3"/>
          <p:cNvSpPr>
            <a:spLocks noGrp="1"/>
          </p:cNvSpPr>
          <p:nvPr>
            <p:ph type="sldNum" sz="quarter" idx="12"/>
          </p:nvPr>
        </p:nvSpPr>
        <p:spPr>
          <a:xfrm>
            <a:off x="4355222" y="6475413"/>
            <a:ext cx="509756" cy="184666"/>
          </a:xfrm>
        </p:spPr>
        <p:txBody>
          <a:bodyPr/>
          <a:lstStyle/>
          <a:p>
            <a:r>
              <a:rPr lang="en-US" altLang="ja-JP" dirty="0">
                <a:latin typeface="+mj-lt"/>
              </a:rPr>
              <a:t>Slide </a:t>
            </a:r>
            <a:fld id="{769171EF-81C0-43B1-9967-509DCBA38FA2}" type="slidenum">
              <a:rPr kumimoji="1" lang="ja-JP" altLang="en-US" smtClean="0">
                <a:latin typeface="+mj-lt"/>
              </a:rPr>
              <a:pPr/>
              <a:t>12</a:t>
            </a:fld>
            <a:endParaRPr kumimoji="1" lang="ja-JP" altLang="en-US" dirty="0">
              <a:latin typeface="+mj-lt"/>
            </a:endParaRPr>
          </a:p>
        </p:txBody>
      </p:sp>
      <p:sp>
        <p:nvSpPr>
          <p:cNvPr id="6" name="テキスト ボックス 5">
            <a:extLst>
              <a:ext uri="{FF2B5EF4-FFF2-40B4-BE49-F238E27FC236}">
                <a16:creationId xmlns:a16="http://schemas.microsoft.com/office/drawing/2014/main" id="{7468A3A1-0FDB-47BC-B8EC-0964A12BE68A}"/>
              </a:ext>
            </a:extLst>
          </p:cNvPr>
          <p:cNvSpPr txBox="1"/>
          <p:nvPr/>
        </p:nvSpPr>
        <p:spPr>
          <a:xfrm>
            <a:off x="179958" y="1751938"/>
            <a:ext cx="8784084" cy="440120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2000" dirty="0">
                <a:latin typeface="+mj-lt"/>
              </a:rPr>
              <a:t>In this presentation, the performance of SOCC when applying an on-body to on-body channel model based on the scenario assumed in IEEE802.15.6ma was evaluated </a:t>
            </a:r>
          </a:p>
          <a:p>
            <a:pPr marL="285750" indent="-285750">
              <a:buFont typeface="Arial" panose="020B0604020202020204" pitchFamily="34" charset="0"/>
              <a:buChar char="•"/>
            </a:pPr>
            <a:endParaRPr lang="en-US" altLang="ja-JP" sz="2000" dirty="0">
              <a:latin typeface="+mj-lt"/>
            </a:endParaRPr>
          </a:p>
          <a:p>
            <a:pPr marL="285750" indent="-285750">
              <a:buFont typeface="Arial" panose="020B0604020202020204" pitchFamily="34" charset="0"/>
              <a:buChar char="•"/>
            </a:pPr>
            <a:r>
              <a:rPr lang="en-US" altLang="ja-JP" sz="2000" dirty="0">
                <a:latin typeface="+mj-lt"/>
              </a:rPr>
              <a:t>Low-rate SOCCs had a better PER performance but a less PSDU throughput than other case</a:t>
            </a:r>
          </a:p>
          <a:p>
            <a:pPr marL="800100" lvl="1" indent="-342900">
              <a:buFont typeface="Wingdings" panose="05000000000000000000" pitchFamily="2" charset="2"/>
              <a:buChar char="Ø"/>
            </a:pPr>
            <a:r>
              <a:rPr lang="en-US" altLang="ja-JP" sz="2000" dirty="0">
                <a:latin typeface="+mj-lt"/>
              </a:rPr>
              <a:t>However, at least about 8Mbps or more can be stably achieved</a:t>
            </a:r>
          </a:p>
          <a:p>
            <a:pPr marL="285750" indent="-285750">
              <a:buFont typeface="Arial" panose="020B0604020202020204" pitchFamily="34" charset="0"/>
              <a:buChar char="•"/>
            </a:pPr>
            <a:endParaRPr kumimoji="1" lang="en-US" altLang="ja-JP" sz="2000" dirty="0">
              <a:latin typeface="+mj-lt"/>
              <a:cs typeface="Times New Roman" panose="02020603050405020304" pitchFamily="18" charset="0"/>
            </a:endParaRPr>
          </a:p>
          <a:p>
            <a:pPr marL="285750" indent="-285750">
              <a:buFont typeface="Arial" panose="020B0604020202020204" pitchFamily="34" charset="0"/>
              <a:buChar char="•"/>
            </a:pPr>
            <a:r>
              <a:rPr lang="en-US" altLang="ja-JP" sz="2000" dirty="0">
                <a:latin typeface="Times New Roman" panose="02020603050405020304" pitchFamily="18" charset="0"/>
                <a:cs typeface="Times New Roman" panose="02020603050405020304" pitchFamily="18" charset="0"/>
              </a:rPr>
              <a:t>SOCC may be effective in applications that require low latency and dependability</a:t>
            </a:r>
          </a:p>
          <a:p>
            <a:pPr marL="800100" lvl="1" indent="-342900">
              <a:buFont typeface="Wingdings" panose="05000000000000000000" pitchFamily="2" charset="2"/>
              <a:buChar char="Ø"/>
            </a:pPr>
            <a:r>
              <a:rPr lang="en-US" altLang="ja-JP" sz="2000" dirty="0">
                <a:latin typeface="Times New Roman" panose="02020603050405020304" pitchFamily="18" charset="0"/>
                <a:cs typeface="Times New Roman" panose="02020603050405020304" pitchFamily="18" charset="0"/>
              </a:rPr>
              <a:t>The above performance can be achieved even without considering retransmission</a:t>
            </a:r>
          </a:p>
          <a:p>
            <a:pPr marL="285750" indent="-285750">
              <a:buFont typeface="Arial" panose="020B0604020202020204" pitchFamily="34" charset="0"/>
              <a:buChar char="•"/>
            </a:pPr>
            <a:endParaRPr lang="en-US" altLang="ja-JP" sz="2000" dirty="0">
              <a:latin typeface="+mj-lt"/>
            </a:endParaRPr>
          </a:p>
          <a:p>
            <a:pPr marL="342900" indent="-342900">
              <a:buFont typeface="Arial" panose="020B0604020202020204" pitchFamily="34" charset="0"/>
              <a:buChar char="•"/>
            </a:pPr>
            <a:r>
              <a:rPr lang="en-US" altLang="ja-JP" sz="2000" dirty="0">
                <a:latin typeface="+mj-lt"/>
              </a:rPr>
              <a:t>We also plan to evaluate the performance when applying channel models in other scenarios (on body to external device or VBAN case)</a:t>
            </a:r>
          </a:p>
        </p:txBody>
      </p:sp>
      <p:sp>
        <p:nvSpPr>
          <p:cNvPr id="3" name="フッター プレースホルダー 2">
            <a:extLst>
              <a:ext uri="{FF2B5EF4-FFF2-40B4-BE49-F238E27FC236}">
                <a16:creationId xmlns:a16="http://schemas.microsoft.com/office/drawing/2014/main" id="{BB85EE7B-F4EA-E857-86D4-078359F4CB18}"/>
              </a:ext>
            </a:extLst>
          </p:cNvPr>
          <p:cNvSpPr>
            <a:spLocks noGrp="1"/>
          </p:cNvSpPr>
          <p:nvPr>
            <p:ph type="ftr" sz="quarter" idx="3"/>
          </p:nvPr>
        </p:nvSpPr>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
        <p:nvSpPr>
          <p:cNvPr id="5" name="日付プレースホルダー 3">
            <a:extLst>
              <a:ext uri="{FF2B5EF4-FFF2-40B4-BE49-F238E27FC236}">
                <a16:creationId xmlns:a16="http://schemas.microsoft.com/office/drawing/2014/main" id="{93EFFDD4-194E-E4FD-9F0D-FC0712768E7E}"/>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Tree>
    <p:extLst>
      <p:ext uri="{BB962C8B-B14F-4D97-AF65-F5344CB8AC3E}">
        <p14:creationId xmlns:p14="http://schemas.microsoft.com/office/powerpoint/2010/main" val="513407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xfrm>
            <a:off x="4355222" y="6475413"/>
            <a:ext cx="509755" cy="184666"/>
          </a:xfrm>
        </p:spPr>
        <p:txBody>
          <a:bodyPr/>
          <a:lstStyle/>
          <a:p>
            <a:pPr>
              <a:defRPr/>
            </a:pPr>
            <a:r>
              <a:rPr lang="en-US" altLang="ja-JP" sz="1200" dirty="0">
                <a:latin typeface="+mj-lt"/>
              </a:rPr>
              <a:t>Slide </a:t>
            </a:r>
            <a:fld id="{8CE37C8C-D372-447C-BB1B-5CE70563E00F}" type="slidenum">
              <a:rPr lang="ja-JP" altLang="en-US" sz="1200" smtClean="0">
                <a:latin typeface="+mj-lt"/>
              </a:rPr>
              <a:pPr>
                <a:defRPr/>
              </a:pPr>
              <a:t>13</a:t>
            </a:fld>
            <a:endParaRPr lang="ja-JP" altLang="en-US" sz="1200" dirty="0">
              <a:latin typeface="+mj-lt"/>
            </a:endParaRPr>
          </a:p>
        </p:txBody>
      </p:sp>
      <p:sp>
        <p:nvSpPr>
          <p:cNvPr id="11267" name="スライド番号プレースホルダー 1"/>
          <p:cNvSpPr txBox="1">
            <a:spLocks noGrp="1"/>
          </p:cNvSpPr>
          <p:nvPr/>
        </p:nvSpPr>
        <p:spPr bwMode="auto">
          <a:xfrm>
            <a:off x="6692900" y="6453188"/>
            <a:ext cx="2133600"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fld id="{92B16EEB-5EBE-49F1-AA04-0227A0583093}" type="slidenum">
              <a:rPr lang="ja-JP" altLang="en-US" sz="1400">
                <a:latin typeface="+mj-lt"/>
              </a:rPr>
              <a:pPr algn="r" eaLnBrk="1" hangingPunct="1"/>
              <a:t>13</a:t>
            </a:fld>
            <a:endParaRPr lang="ja-JP" altLang="en-US" sz="1400">
              <a:latin typeface="+mj-lt"/>
            </a:endParaRPr>
          </a:p>
        </p:txBody>
      </p:sp>
      <p:sp>
        <p:nvSpPr>
          <p:cNvPr id="11268" name="テキスト ボックス 2"/>
          <p:cNvSpPr txBox="1">
            <a:spLocks noChangeArrowheads="1"/>
          </p:cNvSpPr>
          <p:nvPr/>
        </p:nvSpPr>
        <p:spPr bwMode="auto">
          <a:xfrm>
            <a:off x="132316" y="3068960"/>
            <a:ext cx="888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4800" dirty="0">
                <a:latin typeface="+mj-lt"/>
              </a:rPr>
              <a:t>Thank you for your attention ! ! !</a:t>
            </a:r>
            <a:endParaRPr lang="ja-JP" altLang="en-US" sz="4800" dirty="0">
              <a:latin typeface="+mj-lt"/>
            </a:endParaRPr>
          </a:p>
        </p:txBody>
      </p:sp>
      <p:sp>
        <p:nvSpPr>
          <p:cNvPr id="2" name="日付プレースホルダー 1"/>
          <p:cNvSpPr>
            <a:spLocks noGrp="1"/>
          </p:cNvSpPr>
          <p:nvPr>
            <p:ph type="dt" sz="quarter" idx="10"/>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3" name="テキスト ボックス 2">
            <a:extLst>
              <a:ext uri="{FF2B5EF4-FFF2-40B4-BE49-F238E27FC236}">
                <a16:creationId xmlns:a16="http://schemas.microsoft.com/office/drawing/2014/main" id="{FB689997-24C0-4551-9F93-4B1E70FE44FE}"/>
              </a:ext>
            </a:extLst>
          </p:cNvPr>
          <p:cNvSpPr txBox="1"/>
          <p:nvPr/>
        </p:nvSpPr>
        <p:spPr>
          <a:xfrm>
            <a:off x="131723" y="6184901"/>
            <a:ext cx="8184693" cy="307777"/>
          </a:xfrm>
          <a:prstGeom prst="rect">
            <a:avLst/>
          </a:prstGeom>
          <a:noFill/>
        </p:spPr>
        <p:txBody>
          <a:bodyPr wrap="square" rtlCol="0">
            <a:spAutoFit/>
          </a:bodyPr>
          <a:lstStyle/>
          <a:p>
            <a:r>
              <a:rPr lang="en-US" altLang="ja-JP" sz="1400" dirty="0">
                <a:latin typeface="+mj-lt"/>
              </a:rPr>
              <a:t>* This research was funded by JSPS Grant-in-Aid for Early-Career Scientists Grant Number JP20K14737</a:t>
            </a:r>
            <a:endParaRPr kumimoji="1" lang="ja-JP" altLang="en-US" sz="1400" dirty="0">
              <a:latin typeface="+mj-lt"/>
            </a:endParaRPr>
          </a:p>
        </p:txBody>
      </p:sp>
      <p:sp>
        <p:nvSpPr>
          <p:cNvPr id="4" name="フッター プレースホルダー 3">
            <a:extLst>
              <a:ext uri="{FF2B5EF4-FFF2-40B4-BE49-F238E27FC236}">
                <a16:creationId xmlns:a16="http://schemas.microsoft.com/office/drawing/2014/main" id="{AE3BA819-60E3-A39A-63C4-0CF57B2DF952}"/>
              </a:ext>
            </a:extLst>
          </p:cNvPr>
          <p:cNvSpPr>
            <a:spLocks noGrp="1"/>
          </p:cNvSpPr>
          <p:nvPr>
            <p:ph type="ftr" sz="quarter" idx="11"/>
          </p:nvPr>
        </p:nvSpPr>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Tree>
    <p:extLst>
      <p:ext uri="{BB962C8B-B14F-4D97-AF65-F5344CB8AC3E}">
        <p14:creationId xmlns:p14="http://schemas.microsoft.com/office/powerpoint/2010/main" val="456602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00EAB7E-3EB6-403C-ADF7-E9BBC3A2CC8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dirty="0">
              <a:solidFill>
                <a:srgbClr val="000000"/>
              </a:solidFill>
            </a:endParaRPr>
          </a:p>
        </p:txBody>
      </p:sp>
      <p:sp>
        <p:nvSpPr>
          <p:cNvPr id="5" name="フッター プレースホルダー 4">
            <a:extLst>
              <a:ext uri="{FF2B5EF4-FFF2-40B4-BE49-F238E27FC236}">
                <a16:creationId xmlns:a16="http://schemas.microsoft.com/office/drawing/2014/main" id="{18DBD2F2-4779-4783-BE5A-82DB2B75EE48}"/>
              </a:ext>
            </a:extLst>
          </p:cNvPr>
          <p:cNvSpPr>
            <a:spLocks noGrp="1"/>
          </p:cNvSpPr>
          <p:nvPr>
            <p:ph type="ftr" sz="quarter" idx="3"/>
          </p:nvPr>
        </p:nvSpPr>
        <p:spPr>
          <a:xfrm>
            <a:off x="5724128" y="6453336"/>
            <a:ext cx="3096344"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
        <p:nvSpPr>
          <p:cNvPr id="7" name="正方形/長方形 6">
            <a:extLst>
              <a:ext uri="{FF2B5EF4-FFF2-40B4-BE49-F238E27FC236}">
                <a16:creationId xmlns:a16="http://schemas.microsoft.com/office/drawing/2014/main" id="{2E44A7DB-020E-4564-AB49-10B8E521B52A}"/>
              </a:ext>
            </a:extLst>
          </p:cNvPr>
          <p:cNvSpPr/>
          <p:nvPr/>
        </p:nvSpPr>
        <p:spPr>
          <a:xfrm>
            <a:off x="84112" y="1211268"/>
            <a:ext cx="8763000" cy="1569660"/>
          </a:xfrm>
          <a:prstGeom prst="rect">
            <a:avLst/>
          </a:prstGeom>
        </p:spPr>
        <p:txBody>
          <a:bodyPr wrap="square">
            <a:spAutoFit/>
          </a:bodyPr>
          <a:lstStyle/>
          <a:p>
            <a:pPr algn="ctr" fontAlgn="base">
              <a:spcBef>
                <a:spcPct val="0"/>
              </a:spcBef>
              <a:spcAft>
                <a:spcPct val="0"/>
              </a:spcAft>
            </a:pPr>
            <a:r>
              <a:rPr kumimoji="0" lang="en-US" altLang="ja-JP" sz="3200" b="1" dirty="0">
                <a:solidFill>
                  <a:srgbClr val="000000"/>
                </a:solidFill>
                <a:latin typeface="+mj-lt"/>
                <a:ea typeface="+mj-ea"/>
              </a:rPr>
              <a:t>Evaluation of IEEE 802.15.6ma Ultra-wideband Physical Layer Utilizing Super Orthogonal Convolutional Code</a:t>
            </a:r>
            <a:endParaRPr kumimoji="0" lang="ja-JP" altLang="en-US" sz="2400" b="1" dirty="0">
              <a:solidFill>
                <a:srgbClr val="000000"/>
              </a:solidFill>
              <a:latin typeface="+mj-lt"/>
              <a:ea typeface="+mj-ea"/>
            </a:endParaRPr>
          </a:p>
        </p:txBody>
      </p:sp>
      <p:sp>
        <p:nvSpPr>
          <p:cNvPr id="8" name="正方形/長方形 7">
            <a:extLst>
              <a:ext uri="{FF2B5EF4-FFF2-40B4-BE49-F238E27FC236}">
                <a16:creationId xmlns:a16="http://schemas.microsoft.com/office/drawing/2014/main" id="{508A86BD-133B-4AB5-B1AB-C2C1010562C1}"/>
              </a:ext>
            </a:extLst>
          </p:cNvPr>
          <p:cNvSpPr/>
          <p:nvPr/>
        </p:nvSpPr>
        <p:spPr>
          <a:xfrm>
            <a:off x="597024" y="3098571"/>
            <a:ext cx="8223448" cy="3354765"/>
          </a:xfrm>
          <a:prstGeom prst="rect">
            <a:avLst/>
          </a:prstGeom>
        </p:spPr>
        <p:txBody>
          <a:bodyPr wrap="square">
            <a:spAutoFit/>
          </a:bodyPr>
          <a:lstStyle/>
          <a:p>
            <a:pPr algn="ctr" fontAlgn="base">
              <a:spcBef>
                <a:spcPct val="0"/>
              </a:spcBef>
              <a:spcAft>
                <a:spcPct val="0"/>
              </a:spcAft>
            </a:pPr>
            <a:r>
              <a:rPr kumimoji="0" lang="en-US" altLang="ja-JP" sz="2800" dirty="0">
                <a:solidFill>
                  <a:srgbClr val="000000"/>
                </a:solidFill>
                <a:latin typeface="Times New Roman" pitchFamily="18" charset="0"/>
              </a:rPr>
              <a:t>July 2025,</a:t>
            </a:r>
          </a:p>
          <a:p>
            <a:pPr algn="ctr" fontAlgn="base">
              <a:spcBef>
                <a:spcPct val="0"/>
              </a:spcBef>
              <a:spcAft>
                <a:spcPct val="0"/>
              </a:spcAft>
            </a:pPr>
            <a:r>
              <a:rPr kumimoji="0" lang="en-US" altLang="ja-JP" sz="2800" dirty="0">
                <a:solidFill>
                  <a:srgbClr val="000000"/>
                </a:solidFill>
                <a:latin typeface="Times New Roman" pitchFamily="18" charset="0"/>
              </a:rPr>
              <a:t>Hybrid Session ,</a:t>
            </a:r>
          </a:p>
          <a:p>
            <a:pPr algn="ctr" fontAlgn="base">
              <a:spcBef>
                <a:spcPct val="0"/>
              </a:spcBef>
              <a:spcAft>
                <a:spcPct val="0"/>
              </a:spcAft>
            </a:pPr>
            <a:r>
              <a:rPr kumimoji="0" lang="en-US" altLang="ja-JP" sz="2800" dirty="0">
                <a:solidFill>
                  <a:srgbClr val="000000"/>
                </a:solidFill>
                <a:latin typeface="Times New Roman" pitchFamily="18" charset="0"/>
              </a:rPr>
              <a:t>Melia Castilla, Madrid Spain</a:t>
            </a:r>
          </a:p>
          <a:p>
            <a:pPr algn="ctr" fontAlgn="base">
              <a:spcBef>
                <a:spcPct val="0"/>
              </a:spcBef>
              <a:spcAft>
                <a:spcPct val="0"/>
              </a:spcAft>
            </a:pPr>
            <a:r>
              <a:rPr kumimoji="0" lang="en-US" altLang="ja-JP" sz="2800" dirty="0">
                <a:solidFill>
                  <a:srgbClr val="000000"/>
                </a:solidFill>
                <a:latin typeface="Times New Roman" pitchFamily="18" charset="0"/>
              </a:rPr>
              <a:t>Kento Takabayashi</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 Ryuji Kohno</a:t>
            </a:r>
            <a:r>
              <a:rPr kumimoji="0" lang="en-US" altLang="ja-JP" sz="2800" baseline="30000" dirty="0">
                <a:solidFill>
                  <a:srgbClr val="000000"/>
                </a:solidFill>
                <a:latin typeface="Times New Roman" pitchFamily="18" charset="0"/>
              </a:rPr>
              <a:t>2,3 </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Toyo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YRP International Alliance Institute, Japan</a:t>
            </a:r>
          </a:p>
        </p:txBody>
      </p:sp>
      <p:sp>
        <p:nvSpPr>
          <p:cNvPr id="3" name="日付プレースホルダー 3">
            <a:extLst>
              <a:ext uri="{FF2B5EF4-FFF2-40B4-BE49-F238E27FC236}">
                <a16:creationId xmlns:a16="http://schemas.microsoft.com/office/drawing/2014/main" id="{76AA6AD3-7895-4796-9B13-08561D27AEBE}"/>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Tree>
    <p:extLst>
      <p:ext uri="{BB962C8B-B14F-4D97-AF65-F5344CB8AC3E}">
        <p14:creationId xmlns:p14="http://schemas.microsoft.com/office/powerpoint/2010/main" val="139730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FDB3F8A5-58D5-A511-1090-76CB83D4947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969891" y="1397163"/>
            <a:ext cx="6984776" cy="3113562"/>
          </a:xfrm>
          <a:prstGeom prst="rect">
            <a:avLst/>
          </a:prstGeom>
        </p:spPr>
      </p:pic>
      <p:sp>
        <p:nvSpPr>
          <p:cNvPr id="2" name="タイトル 1"/>
          <p:cNvSpPr>
            <a:spLocks noGrp="1"/>
          </p:cNvSpPr>
          <p:nvPr>
            <p:ph type="title"/>
          </p:nvPr>
        </p:nvSpPr>
        <p:spPr>
          <a:xfrm>
            <a:off x="685800" y="332656"/>
            <a:ext cx="7772400" cy="1066800"/>
          </a:xfrm>
        </p:spPr>
        <p:txBody>
          <a:bodyPr/>
          <a:lstStyle/>
          <a:p>
            <a:r>
              <a:rPr kumimoji="1" lang="en-US" altLang="ja-JP" dirty="0"/>
              <a:t>SOCC</a:t>
            </a:r>
            <a:endParaRPr kumimoji="1" lang="ja-JP" altLang="en-US" dirty="0"/>
          </a:p>
        </p:txBody>
      </p:sp>
      <p:sp>
        <p:nvSpPr>
          <p:cNvPr id="5" name="スライド番号プレースホルダー 4"/>
          <p:cNvSpPr>
            <a:spLocks noGrp="1"/>
          </p:cNvSpPr>
          <p:nvPr>
            <p:ph type="sldNum" sz="quarter" idx="12"/>
          </p:nvPr>
        </p:nvSpPr>
        <p:spPr>
          <a:xfrm>
            <a:off x="4533156" y="6475413"/>
            <a:ext cx="153888" cy="184666"/>
          </a:xfrm>
        </p:spPr>
        <p:txBody>
          <a:bodyPr/>
          <a:lstStyle/>
          <a:p>
            <a:fld id="{769171EF-81C0-43B1-9967-509DCBA38FA2}" type="slidenum">
              <a:rPr kumimoji="1" lang="ja-JP" altLang="en-US" smtClean="0">
                <a:latin typeface="+mj-lt"/>
              </a:rPr>
              <a:pPr/>
              <a:t>3</a:t>
            </a:fld>
            <a:endParaRPr kumimoji="1" lang="ja-JP" altLang="en-US">
              <a:latin typeface="+mj-lt"/>
            </a:endParaRPr>
          </a:p>
        </p:txBody>
      </p:sp>
      <p:sp>
        <p:nvSpPr>
          <p:cNvPr id="8" name="テキスト ボックス 7">
            <a:extLst>
              <a:ext uri="{FF2B5EF4-FFF2-40B4-BE49-F238E27FC236}">
                <a16:creationId xmlns:a16="http://schemas.microsoft.com/office/drawing/2014/main" id="{13565BD2-39B4-4601-A642-B9DDF294AC63}"/>
              </a:ext>
            </a:extLst>
          </p:cNvPr>
          <p:cNvSpPr txBox="1"/>
          <p:nvPr/>
        </p:nvSpPr>
        <p:spPr>
          <a:xfrm>
            <a:off x="1835696" y="4323113"/>
            <a:ext cx="5256584" cy="338554"/>
          </a:xfrm>
          <a:prstGeom prst="rect">
            <a:avLst/>
          </a:prstGeom>
          <a:noFill/>
        </p:spPr>
        <p:txBody>
          <a:bodyPr wrap="square" rtlCol="0">
            <a:spAutoFit/>
          </a:bodyPr>
          <a:lstStyle/>
          <a:p>
            <a:pPr algn="ctr"/>
            <a:r>
              <a:rPr lang="en-US" altLang="ja-JP" sz="1600" b="1" u="sng" dirty="0">
                <a:latin typeface="+mj-lt"/>
              </a:rPr>
              <a:t>Fig.</a:t>
            </a:r>
            <a:r>
              <a:rPr kumimoji="1" lang="ja-JP" altLang="en-US" sz="1600" b="1" u="sng" dirty="0">
                <a:latin typeface="+mj-lt"/>
              </a:rPr>
              <a:t> </a:t>
            </a:r>
            <a:r>
              <a:rPr lang="en-US" altLang="ja-JP" sz="1600" b="1" u="sng" dirty="0">
                <a:latin typeface="+mj-lt"/>
              </a:rPr>
              <a:t>SOCC encoder</a:t>
            </a:r>
            <a:endParaRPr kumimoji="1" lang="ja-JP" altLang="en-US" sz="1600" b="1" u="sng" dirty="0">
              <a:latin typeface="+mj-lt"/>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58933744-D30B-49CF-B575-D9F8AAC1B22D}"/>
                  </a:ext>
                </a:extLst>
              </p:cNvPr>
              <p:cNvSpPr txBox="1"/>
              <p:nvPr/>
            </p:nvSpPr>
            <p:spPr>
              <a:xfrm>
                <a:off x="107504" y="4731493"/>
                <a:ext cx="8712968" cy="1599092"/>
              </a:xfrm>
              <a:prstGeom prst="rect">
                <a:avLst/>
              </a:prstGeom>
              <a:noFill/>
            </p:spPr>
            <p:txBody>
              <a:bodyPr wrap="square" rtlCol="0">
                <a:spAutoFit/>
              </a:bodyPr>
              <a:lstStyle/>
              <a:p>
                <a:pPr marL="285750" indent="-285750">
                  <a:buFont typeface="Arial" panose="020B0604020202020204" pitchFamily="34" charset="0"/>
                  <a:buChar char="•"/>
                </a:pPr>
                <a:r>
                  <a:rPr lang="en-US" altLang="ja-JP" dirty="0">
                    <a:latin typeface="+mj-lt"/>
                  </a:rPr>
                  <a:t>SOCC is a kind of orthogonal convolutional code of </a:t>
                </a:r>
                <a:r>
                  <a:rPr lang="en-US" altLang="ja-JP" b="1" u="sng" dirty="0">
                    <a:solidFill>
                      <a:srgbClr val="0070C0"/>
                    </a:solidFill>
                    <a:latin typeface="+mj-lt"/>
                  </a:rPr>
                  <a:t>very low coding rate</a:t>
                </a:r>
              </a:p>
              <a:p>
                <a:pPr marL="285750" indent="-285750">
                  <a:buFont typeface="Arial" panose="020B0604020202020204" pitchFamily="34" charset="0"/>
                  <a:buChar char="•"/>
                </a:pPr>
                <a:r>
                  <a:rPr lang="en-US" altLang="ja-JP" dirty="0">
                    <a:latin typeface="+mj-lt"/>
                  </a:rPr>
                  <a:t>The encoder is composed of </a:t>
                </a:r>
                <a:r>
                  <a:rPr lang="en-US" altLang="ja-JP" b="1" i="1" u="sng" dirty="0">
                    <a:solidFill>
                      <a:srgbClr val="00B050"/>
                    </a:solidFill>
                    <a:latin typeface="+mj-lt"/>
                  </a:rPr>
                  <a:t>K </a:t>
                </a:r>
                <a:r>
                  <a:rPr lang="en-US" altLang="ja-JP" b="1" u="sng" dirty="0">
                    <a:solidFill>
                      <a:srgbClr val="00B050"/>
                    </a:solidFill>
                    <a:latin typeface="+mj-lt"/>
                  </a:rPr>
                  <a:t>length shift registers </a:t>
                </a:r>
                <a:r>
                  <a:rPr lang="en-US" altLang="ja-JP" dirty="0">
                    <a:latin typeface="+mj-lt"/>
                  </a:rPr>
                  <a:t>(constraint length) and a </a:t>
                </a:r>
                <a:r>
                  <a:rPr lang="en-US" altLang="ja-JP" b="1" u="sng" dirty="0">
                    <a:solidFill>
                      <a:srgbClr val="00B050"/>
                    </a:solidFill>
                    <a:latin typeface="+mj-lt"/>
                  </a:rPr>
                  <a:t>block orthogonal (Hadamard) encoder</a:t>
                </a:r>
              </a:p>
              <a:p>
                <a:pPr marL="285750" indent="-285750">
                  <a:buFont typeface="Arial" panose="020B0604020202020204" pitchFamily="34" charset="0"/>
                  <a:buChar char="•"/>
                </a:pPr>
                <a:r>
                  <a:rPr lang="en-US" altLang="ja-JP" dirty="0">
                    <a:latin typeface="+mj-lt"/>
                  </a:rPr>
                  <a:t>The coding rate is given by </a:t>
                </a:r>
                <a14:m>
                  <m:oMath xmlns:m="http://schemas.openxmlformats.org/officeDocument/2006/math">
                    <m:sSub>
                      <m:sSubPr>
                        <m:ctrlPr>
                          <a:rPr lang="ja-JP" altLang="ja-JP" b="1" i="1" smtClean="0">
                            <a:solidFill>
                              <a:srgbClr val="0070C0"/>
                            </a:solidFill>
                            <a:latin typeface="Cambria Math" panose="02040503050406030204" pitchFamily="18" charset="0"/>
                          </a:rPr>
                        </m:ctrlPr>
                      </m:sSubPr>
                      <m:e>
                        <m:r>
                          <a:rPr lang="en-US" altLang="ja-JP" b="1" i="1">
                            <a:solidFill>
                              <a:srgbClr val="0070C0"/>
                            </a:solidFill>
                            <a:latin typeface="Cambria Math" panose="02040503050406030204" pitchFamily="18" charset="0"/>
                          </a:rPr>
                          <m:t>𝑹</m:t>
                        </m:r>
                      </m:e>
                      <m:sub>
                        <m:r>
                          <a:rPr lang="en-US" altLang="ja-JP" b="1" i="1" smtClean="0">
                            <a:solidFill>
                              <a:srgbClr val="0070C0"/>
                            </a:solidFill>
                            <a:latin typeface="Cambria Math" panose="02040503050406030204" pitchFamily="18" charset="0"/>
                          </a:rPr>
                          <m:t>𝑺𝑶𝑪𝑪</m:t>
                        </m:r>
                      </m:sub>
                    </m:sSub>
                    <m:r>
                      <a:rPr lang="en-US" altLang="ja-JP" b="1" i="1">
                        <a:solidFill>
                          <a:srgbClr val="0070C0"/>
                        </a:solidFill>
                        <a:latin typeface="Cambria Math" panose="02040503050406030204" pitchFamily="18" charset="0"/>
                      </a:rPr>
                      <m:t>=</m:t>
                    </m:r>
                    <m:f>
                      <m:fPr>
                        <m:ctrlPr>
                          <a:rPr lang="ja-JP" altLang="ja-JP" b="1" i="1">
                            <a:solidFill>
                              <a:srgbClr val="0070C0"/>
                            </a:solidFill>
                            <a:latin typeface="Cambria Math" panose="02040503050406030204" pitchFamily="18" charset="0"/>
                          </a:rPr>
                        </m:ctrlPr>
                      </m:fPr>
                      <m:num>
                        <m:r>
                          <a:rPr lang="en-US" altLang="ja-JP" b="1" i="1">
                            <a:solidFill>
                              <a:srgbClr val="0070C0"/>
                            </a:solidFill>
                            <a:latin typeface="Cambria Math" panose="02040503050406030204" pitchFamily="18" charset="0"/>
                          </a:rPr>
                          <m:t>𝟏</m:t>
                        </m:r>
                      </m:num>
                      <m:den>
                        <m:sSup>
                          <m:sSupPr>
                            <m:ctrlPr>
                              <a:rPr lang="ja-JP" altLang="ja-JP" b="1" i="1">
                                <a:solidFill>
                                  <a:srgbClr val="0070C0"/>
                                </a:solidFill>
                                <a:latin typeface="Cambria Math" panose="02040503050406030204" pitchFamily="18" charset="0"/>
                              </a:rPr>
                            </m:ctrlPr>
                          </m:sSupPr>
                          <m:e>
                            <m:r>
                              <a:rPr lang="en-US" altLang="ja-JP" b="1" i="1">
                                <a:solidFill>
                                  <a:srgbClr val="0070C0"/>
                                </a:solidFill>
                                <a:latin typeface="Cambria Math" panose="02040503050406030204" pitchFamily="18" charset="0"/>
                              </a:rPr>
                              <m:t>𝟐</m:t>
                            </m:r>
                          </m:e>
                          <m:sup>
                            <m:r>
                              <a:rPr lang="en-US" altLang="ja-JP" b="1" i="1">
                                <a:solidFill>
                                  <a:srgbClr val="0070C0"/>
                                </a:solidFill>
                                <a:latin typeface="Cambria Math" panose="02040503050406030204" pitchFamily="18" charset="0"/>
                              </a:rPr>
                              <m:t>𝑲</m:t>
                            </m:r>
                            <m:r>
                              <a:rPr lang="en-US" altLang="ja-JP" b="1" i="1">
                                <a:solidFill>
                                  <a:srgbClr val="0070C0"/>
                                </a:solidFill>
                                <a:latin typeface="Cambria Math" panose="02040503050406030204" pitchFamily="18" charset="0"/>
                              </a:rPr>
                              <m:t>−</m:t>
                            </m:r>
                            <m:r>
                              <a:rPr lang="en-US" altLang="ja-JP" b="1" i="1">
                                <a:solidFill>
                                  <a:srgbClr val="0070C0"/>
                                </a:solidFill>
                                <a:latin typeface="Cambria Math" panose="02040503050406030204" pitchFamily="18" charset="0"/>
                              </a:rPr>
                              <m:t>𝟐</m:t>
                            </m:r>
                          </m:sup>
                        </m:sSup>
                      </m:den>
                    </m:f>
                  </m:oMath>
                </a14:m>
                <a:endParaRPr lang="en-US" altLang="ja-JP" b="1" dirty="0">
                  <a:latin typeface="+mj-lt"/>
                </a:endParaRPr>
              </a:p>
              <a:p>
                <a:pPr marL="285750" indent="-285750">
                  <a:buFont typeface="Arial" panose="020B0604020202020204" pitchFamily="34" charset="0"/>
                  <a:buChar char="•"/>
                </a:pPr>
                <a:r>
                  <a:rPr lang="en-US" altLang="ja-JP" dirty="0">
                    <a:latin typeface="+mj-lt"/>
                  </a:rPr>
                  <a:t>The decoder uses the Viterbi algorithm</a:t>
                </a:r>
              </a:p>
            </p:txBody>
          </p:sp>
        </mc:Choice>
        <mc:Fallback xmlns="">
          <p:sp>
            <p:nvSpPr>
              <p:cNvPr id="6" name="テキスト ボックス 5">
                <a:extLst>
                  <a:ext uri="{FF2B5EF4-FFF2-40B4-BE49-F238E27FC236}">
                    <a16:creationId xmlns:a16="http://schemas.microsoft.com/office/drawing/2014/main" id="{58933744-D30B-49CF-B575-D9F8AAC1B22D}"/>
                  </a:ext>
                </a:extLst>
              </p:cNvPr>
              <p:cNvSpPr txBox="1">
                <a:spLocks noRot="1" noChangeAspect="1" noMove="1" noResize="1" noEditPoints="1" noAdjustHandles="1" noChangeArrowheads="1" noChangeShapeType="1" noTextEdit="1"/>
              </p:cNvSpPr>
              <p:nvPr/>
            </p:nvSpPr>
            <p:spPr>
              <a:xfrm>
                <a:off x="107504" y="4731493"/>
                <a:ext cx="8712968" cy="1599092"/>
              </a:xfrm>
              <a:prstGeom prst="rect">
                <a:avLst/>
              </a:prstGeom>
              <a:blipFill>
                <a:blip r:embed="rId4"/>
                <a:stretch>
                  <a:fillRect l="-490" t="-1908" b="-5344"/>
                </a:stretch>
              </a:blipFill>
            </p:spPr>
            <p:txBody>
              <a:bodyPr/>
              <a:lstStyle/>
              <a:p>
                <a:r>
                  <a:rPr lang="ja-JP" altLang="en-US">
                    <a:noFill/>
                  </a:rPr>
                  <a:t> </a:t>
                </a:r>
              </a:p>
            </p:txBody>
          </p:sp>
        </mc:Fallback>
      </mc:AlternateContent>
      <p:sp>
        <p:nvSpPr>
          <p:cNvPr id="3" name="フッター プレースホルダー 2">
            <a:extLst>
              <a:ext uri="{FF2B5EF4-FFF2-40B4-BE49-F238E27FC236}">
                <a16:creationId xmlns:a16="http://schemas.microsoft.com/office/drawing/2014/main" id="{7697C359-8EF1-92D9-DC50-38898366D72E}"/>
              </a:ext>
            </a:extLst>
          </p:cNvPr>
          <p:cNvSpPr>
            <a:spLocks noGrp="1"/>
          </p:cNvSpPr>
          <p:nvPr>
            <p:ph type="ftr" sz="quarter" idx="3"/>
          </p:nvPr>
        </p:nvSpPr>
        <p:spPr>
          <a:xfrm>
            <a:off x="5724128" y="6453336"/>
            <a:ext cx="3168352" cy="553998"/>
          </a:xfrm>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
        <p:nvSpPr>
          <p:cNvPr id="4" name="日付プレースホルダー 3">
            <a:extLst>
              <a:ext uri="{FF2B5EF4-FFF2-40B4-BE49-F238E27FC236}">
                <a16:creationId xmlns:a16="http://schemas.microsoft.com/office/drawing/2014/main" id="{0DE561C1-405A-55B9-EA62-18531D03B3B2}"/>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Tree>
    <p:extLst>
      <p:ext uri="{BB962C8B-B14F-4D97-AF65-F5344CB8AC3E}">
        <p14:creationId xmlns:p14="http://schemas.microsoft.com/office/powerpoint/2010/main" val="286422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96" name="フッター プレースホルダー 95">
            <a:extLst>
              <a:ext uri="{FF2B5EF4-FFF2-40B4-BE49-F238E27FC236}">
                <a16:creationId xmlns:a16="http://schemas.microsoft.com/office/drawing/2014/main" id="{89CD199B-D258-4D60-B576-E3F14C34B93B}"/>
              </a:ext>
            </a:extLst>
          </p:cNvPr>
          <p:cNvSpPr>
            <a:spLocks noGrp="1"/>
          </p:cNvSpPr>
          <p:nvPr>
            <p:ph type="ftr" idx="11"/>
          </p:nvPr>
        </p:nvSpPr>
        <p:spPr>
          <a:xfrm>
            <a:off x="4820574" y="6389688"/>
            <a:ext cx="4218731" cy="222561"/>
          </a:xfrm>
        </p:spPr>
        <p:txBody>
          <a:bodyPr/>
          <a:lstStyle/>
          <a:p>
            <a:r>
              <a:rPr kumimoji="1" lang="en-US" altLang="ja-JP"/>
              <a:t>Takumi Kobayashi, Minsoo Kim, Marco Hernandez, Ryuji Kohno (Nitech/YRP-IAI/U.Oulu/YNU)</a:t>
            </a:r>
            <a:endParaRPr kumimoji="1" lang="ja-JP" altLang="en-US" dirty="0"/>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4</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dirty="0">
                <a:latin typeface="+mj-lt"/>
                <a:cs typeface="Arial" panose="020B0604020202020204" pitchFamily="34" charset="0"/>
              </a:rPr>
              <a:t>Classification of Channel and Environment Models for Human and Vehicle Body Area Networks (HBAN&amp;VBAN)</a:t>
            </a:r>
            <a:endParaRPr lang="ja-JP" altLang="en-US" sz="2800" dirty="0">
              <a:latin typeface="+mj-lt"/>
              <a:cs typeface="Arial" panose="020B0604020202020204" pitchFamily="34" charset="0"/>
            </a:endParaRPr>
          </a:p>
        </p:txBody>
      </p:sp>
      <p:sp>
        <p:nvSpPr>
          <p:cNvPr id="2" name="テキスト ボックス 1">
            <a:extLst>
              <a:ext uri="{FF2B5EF4-FFF2-40B4-BE49-F238E27FC236}">
                <a16:creationId xmlns:a16="http://schemas.microsoft.com/office/drawing/2014/main" id="{3C9AD33D-F472-B52D-3497-107C1F173865}"/>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3" name="テキスト ボックス 2">
            <a:extLst>
              <a:ext uri="{FF2B5EF4-FFF2-40B4-BE49-F238E27FC236}">
                <a16:creationId xmlns:a16="http://schemas.microsoft.com/office/drawing/2014/main" id="{B0AB41BD-72D9-1705-F775-4CABA26B5F22}"/>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4" name="テキスト ボックス 3">
            <a:extLst>
              <a:ext uri="{FF2B5EF4-FFF2-40B4-BE49-F238E27FC236}">
                <a16:creationId xmlns:a16="http://schemas.microsoft.com/office/drawing/2014/main" id="{A20C5EC9-87F1-9794-1FBE-98749F5B106C}"/>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8" name="テキスト ボックス 7">
            <a:extLst>
              <a:ext uri="{FF2B5EF4-FFF2-40B4-BE49-F238E27FC236}">
                <a16:creationId xmlns:a16="http://schemas.microsoft.com/office/drawing/2014/main" id="{72DF1922-3ADB-01BA-33DA-D680D18ED800}"/>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22" name="テキスト ボックス 21">
            <a:extLst>
              <a:ext uri="{FF2B5EF4-FFF2-40B4-BE49-F238E27FC236}">
                <a16:creationId xmlns:a16="http://schemas.microsoft.com/office/drawing/2014/main" id="{659EDC2B-0EC6-61CE-ADA5-7CBB67E57EE0}"/>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24" name="テキスト ボックス 23">
            <a:extLst>
              <a:ext uri="{FF2B5EF4-FFF2-40B4-BE49-F238E27FC236}">
                <a16:creationId xmlns:a16="http://schemas.microsoft.com/office/drawing/2014/main" id="{AF84EB8E-EFE6-CE2F-8CDF-15E114BA6778}"/>
              </a:ext>
            </a:extLst>
          </p:cNvPr>
          <p:cNvSpPr txBox="1"/>
          <p:nvPr/>
        </p:nvSpPr>
        <p:spPr>
          <a:xfrm>
            <a:off x="3178205" y="1872639"/>
            <a:ext cx="2592280" cy="369332"/>
          </a:xfrm>
          <a:prstGeom prst="rect">
            <a:avLst/>
          </a:prstGeom>
          <a:noFill/>
        </p:spPr>
        <p:txBody>
          <a:bodyPr wrap="square" rtlCol="0">
            <a:spAutoFit/>
          </a:bodyPr>
          <a:lstStyle/>
          <a:p>
            <a:r>
              <a:rPr kumimoji="1" lang="en-US" altLang="ja-JP" b="1" u="sng" dirty="0">
                <a:solidFill>
                  <a:srgbClr val="FF0000"/>
                </a:solidFill>
              </a:rPr>
              <a:t>On-body</a:t>
            </a:r>
            <a:endParaRPr kumimoji="1" lang="ja-JP" altLang="en-US" b="1" u="sng" dirty="0">
              <a:solidFill>
                <a:srgbClr val="FF0000"/>
              </a:solidFill>
            </a:endParaRPr>
          </a:p>
        </p:txBody>
      </p:sp>
      <p:sp>
        <p:nvSpPr>
          <p:cNvPr id="27" name="テキスト ボックス 26">
            <a:extLst>
              <a:ext uri="{FF2B5EF4-FFF2-40B4-BE49-F238E27FC236}">
                <a16:creationId xmlns:a16="http://schemas.microsoft.com/office/drawing/2014/main" id="{B7330679-6EF5-1C33-1434-B4D5DABCC939}"/>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28" name="テキスト ボックス 27">
            <a:extLst>
              <a:ext uri="{FF2B5EF4-FFF2-40B4-BE49-F238E27FC236}">
                <a16:creationId xmlns:a16="http://schemas.microsoft.com/office/drawing/2014/main" id="{DD813026-799B-DDA4-804C-72F170BEF1F2}"/>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31" name="テキスト ボックス 30">
            <a:extLst>
              <a:ext uri="{FF2B5EF4-FFF2-40B4-BE49-F238E27FC236}">
                <a16:creationId xmlns:a16="http://schemas.microsoft.com/office/drawing/2014/main" id="{E601E681-10C8-5185-305D-2C34619D4020}"/>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32" name="テキスト ボックス 31">
            <a:extLst>
              <a:ext uri="{FF2B5EF4-FFF2-40B4-BE49-F238E27FC236}">
                <a16:creationId xmlns:a16="http://schemas.microsoft.com/office/drawing/2014/main" id="{EAEF9F92-BC8F-822C-1EAA-08D120A03995}"/>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33" name="テキスト ボックス 32">
            <a:extLst>
              <a:ext uri="{FF2B5EF4-FFF2-40B4-BE49-F238E27FC236}">
                <a16:creationId xmlns:a16="http://schemas.microsoft.com/office/drawing/2014/main" id="{77456175-B7F7-E667-88FF-D06FDA261FB3}"/>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34" name="テキスト ボックス 33">
            <a:extLst>
              <a:ext uri="{FF2B5EF4-FFF2-40B4-BE49-F238E27FC236}">
                <a16:creationId xmlns:a16="http://schemas.microsoft.com/office/drawing/2014/main" id="{CD33720B-F015-0085-44DE-1F00BD22D29F}"/>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35" name="テキスト ボックス 34">
            <a:extLst>
              <a:ext uri="{FF2B5EF4-FFF2-40B4-BE49-F238E27FC236}">
                <a16:creationId xmlns:a16="http://schemas.microsoft.com/office/drawing/2014/main" id="{0086BBB3-D7B7-6BE1-10BB-29CBB9104DF4}"/>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37" name="テキスト ボックス 36">
            <a:extLst>
              <a:ext uri="{FF2B5EF4-FFF2-40B4-BE49-F238E27FC236}">
                <a16:creationId xmlns:a16="http://schemas.microsoft.com/office/drawing/2014/main" id="{4B937D05-CC92-CC4E-31EE-4A3EFEB0E0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38" name="テキスト ボックス 37">
            <a:extLst>
              <a:ext uri="{FF2B5EF4-FFF2-40B4-BE49-F238E27FC236}">
                <a16:creationId xmlns:a16="http://schemas.microsoft.com/office/drawing/2014/main" id="{6E18B7F1-3804-D0FE-881C-78FBA0ACFEEE}"/>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39" name="テキスト ボックス 38">
            <a:extLst>
              <a:ext uri="{FF2B5EF4-FFF2-40B4-BE49-F238E27FC236}">
                <a16:creationId xmlns:a16="http://schemas.microsoft.com/office/drawing/2014/main" id="{E7DFE5A7-EFA5-60F3-805E-E98590648B27}"/>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41" name="テキスト ボックス 40">
            <a:extLst>
              <a:ext uri="{FF2B5EF4-FFF2-40B4-BE49-F238E27FC236}">
                <a16:creationId xmlns:a16="http://schemas.microsoft.com/office/drawing/2014/main" id="{08A95F70-1350-2DE3-29BA-7BC19F55FCCF}"/>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47" name="直線コネクタ 46">
            <a:extLst>
              <a:ext uri="{FF2B5EF4-FFF2-40B4-BE49-F238E27FC236}">
                <a16:creationId xmlns:a16="http://schemas.microsoft.com/office/drawing/2014/main" id="{79FBC7B1-33AE-7199-DD17-9F071EEAEF40}"/>
              </a:ext>
            </a:extLst>
          </p:cNvPr>
          <p:cNvCxnSpPr>
            <a:cxnSpLocks/>
            <a:stCxn id="3" idx="3"/>
            <a:endCxn id="4"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7BB6DD10-43AB-EE41-33E3-2BF98C810DC5}"/>
              </a:ext>
            </a:extLst>
          </p:cNvPr>
          <p:cNvCxnSpPr>
            <a:cxnSpLocks/>
            <a:endCxn id="22"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80456244-4568-E5AE-F03B-9B7488AED6E9}"/>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a:extLst>
              <a:ext uri="{FF2B5EF4-FFF2-40B4-BE49-F238E27FC236}">
                <a16:creationId xmlns:a16="http://schemas.microsoft.com/office/drawing/2014/main" id="{A580F204-3F1B-C4C9-0C27-1D6997B07449}"/>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0D9769CA-4E4D-0BBA-CCEB-E6BF05F3B536}"/>
              </a:ext>
            </a:extLst>
          </p:cNvPr>
          <p:cNvCxnSpPr>
            <a:cxnSpLocks/>
          </p:cNvCxnSpPr>
          <p:nvPr/>
        </p:nvCxnSpPr>
        <p:spPr>
          <a:xfrm>
            <a:off x="2911875" y="1789630"/>
            <a:ext cx="0" cy="16393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5D41CFCD-2B67-7B57-4F92-9E572F9C27C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D74A3506-147E-4420-C16B-F307D67302DC}"/>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60068A3D-06E8-D329-0D0E-ADED6F194F21}"/>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直線コネクタ 82">
            <a:extLst>
              <a:ext uri="{FF2B5EF4-FFF2-40B4-BE49-F238E27FC236}">
                <a16:creationId xmlns:a16="http://schemas.microsoft.com/office/drawing/2014/main" id="{B7EF79A4-F3EA-45E5-A375-BAAB3F9D2F93}"/>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1AC8F26B-8D6B-1AA2-B488-C0022DAC16AD}"/>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直線コネクタ 85">
            <a:extLst>
              <a:ext uri="{FF2B5EF4-FFF2-40B4-BE49-F238E27FC236}">
                <a16:creationId xmlns:a16="http://schemas.microsoft.com/office/drawing/2014/main" id="{6DA37400-84B7-98AC-F975-6A8B56BFCF29}"/>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直線コネクタ 98">
            <a:extLst>
              <a:ext uri="{FF2B5EF4-FFF2-40B4-BE49-F238E27FC236}">
                <a16:creationId xmlns:a16="http://schemas.microsoft.com/office/drawing/2014/main" id="{36BBF929-670D-C062-0452-2AAAD771CB88}"/>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a:extLst>
              <a:ext uri="{FF2B5EF4-FFF2-40B4-BE49-F238E27FC236}">
                <a16:creationId xmlns:a16="http://schemas.microsoft.com/office/drawing/2014/main" id="{A67FB3DF-2F7C-CAF5-5491-40537C45D024}"/>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54DEE9E1-FFA7-B18B-3701-CBFF4F0C52E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BA0B571E-0F2C-E798-AD12-B1F2F177E728}"/>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1A2A970B-0617-5D0A-9E5E-A5F9442470CE}"/>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B62CEFA7-1EA6-C305-EEF0-C3D40FFFF931}"/>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a:extLst>
              <a:ext uri="{FF2B5EF4-FFF2-40B4-BE49-F238E27FC236}">
                <a16:creationId xmlns:a16="http://schemas.microsoft.com/office/drawing/2014/main" id="{766C8E4F-7B7D-2972-ABC9-0BE86A2E5DA3}"/>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C37D553E-763A-C2B7-0CE0-163B37B4A637}"/>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AAE1397D-C8DA-9A69-CFE9-D7F18C45AB15}"/>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37808EEA-C20D-C9ED-81A8-AFE039D042B2}"/>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a:extLst>
              <a:ext uri="{FF2B5EF4-FFF2-40B4-BE49-F238E27FC236}">
                <a16:creationId xmlns:a16="http://schemas.microsoft.com/office/drawing/2014/main" id="{EB9BDAF5-3788-09AA-49C6-849EB6F49942}"/>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1" name="テキスト ボックス 110">
            <a:extLst>
              <a:ext uri="{FF2B5EF4-FFF2-40B4-BE49-F238E27FC236}">
                <a16:creationId xmlns:a16="http://schemas.microsoft.com/office/drawing/2014/main" id="{46E55873-D5CC-9735-0418-7BB70DF4E342}"/>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112" name="直線コネクタ 111">
            <a:extLst>
              <a:ext uri="{FF2B5EF4-FFF2-40B4-BE49-F238E27FC236}">
                <a16:creationId xmlns:a16="http://schemas.microsoft.com/office/drawing/2014/main" id="{934BB92A-CE34-88F4-36A4-2C21005374B7}"/>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直線コネクタ 112">
            <a:extLst>
              <a:ext uri="{FF2B5EF4-FFF2-40B4-BE49-F238E27FC236}">
                <a16:creationId xmlns:a16="http://schemas.microsoft.com/office/drawing/2014/main" id="{E10BC44E-807E-D468-1A18-A9DABCEAE784}"/>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20518455-31B9-B5B7-F110-AFF92D4FA9FD}"/>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2482EBAD-C13A-0899-16F8-9E389AB8A67E}"/>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6" name="テキスト ボックス 115">
            <a:extLst>
              <a:ext uri="{FF2B5EF4-FFF2-40B4-BE49-F238E27FC236}">
                <a16:creationId xmlns:a16="http://schemas.microsoft.com/office/drawing/2014/main" id="{3FE5FF26-A341-D390-E74C-97FB2A24E11D}"/>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117" name="テキスト ボックス 116">
            <a:extLst>
              <a:ext uri="{FF2B5EF4-FFF2-40B4-BE49-F238E27FC236}">
                <a16:creationId xmlns:a16="http://schemas.microsoft.com/office/drawing/2014/main" id="{52ED9B6A-CC58-7D8D-B8A6-32CBBB183147}"/>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118" name="テキスト ボックス 117">
            <a:extLst>
              <a:ext uri="{FF2B5EF4-FFF2-40B4-BE49-F238E27FC236}">
                <a16:creationId xmlns:a16="http://schemas.microsoft.com/office/drawing/2014/main" id="{E6AE327F-1101-9AE4-88F7-C9693EADB4A5}"/>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119" name="直線コネクタ 118">
            <a:extLst>
              <a:ext uri="{FF2B5EF4-FFF2-40B4-BE49-F238E27FC236}">
                <a16:creationId xmlns:a16="http://schemas.microsoft.com/office/drawing/2014/main" id="{B7C4441B-E261-6D2A-F5D4-79B04D790BA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a:extLst>
              <a:ext uri="{FF2B5EF4-FFF2-40B4-BE49-F238E27FC236}">
                <a16:creationId xmlns:a16="http://schemas.microsoft.com/office/drawing/2014/main" id="{752E19C5-0B6C-A808-91FC-DD9E643CAFBC}"/>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0EFE3B0D-9242-743D-F3E4-130EA6CF7D40}"/>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a:extLst>
              <a:ext uri="{FF2B5EF4-FFF2-40B4-BE49-F238E27FC236}">
                <a16:creationId xmlns:a16="http://schemas.microsoft.com/office/drawing/2014/main" id="{AED7008F-48DC-E99C-9B10-09CD81CA7DF2}"/>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412EF85E-2985-4DA2-A319-2F2EAB3044C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124" name="テキスト ボックス 123">
            <a:extLst>
              <a:ext uri="{FF2B5EF4-FFF2-40B4-BE49-F238E27FC236}">
                <a16:creationId xmlns:a16="http://schemas.microsoft.com/office/drawing/2014/main" id="{61F7BE0D-21CB-6401-E777-D2E147A93905}"/>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125" name="四角形: 角を丸くする 124">
            <a:extLst>
              <a:ext uri="{FF2B5EF4-FFF2-40B4-BE49-F238E27FC236}">
                <a16:creationId xmlns:a16="http://schemas.microsoft.com/office/drawing/2014/main" id="{F11B7EB7-3465-A317-E2CE-2309BF03A9A2}"/>
              </a:ext>
            </a:extLst>
          </p:cNvPr>
          <p:cNvSpPr/>
          <p:nvPr/>
        </p:nvSpPr>
        <p:spPr>
          <a:xfrm>
            <a:off x="1384916" y="1466464"/>
            <a:ext cx="7328508" cy="227205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26" name="テキスト ボックス 125">
            <a:extLst>
              <a:ext uri="{FF2B5EF4-FFF2-40B4-BE49-F238E27FC236}">
                <a16:creationId xmlns:a16="http://schemas.microsoft.com/office/drawing/2014/main" id="{03EF05C5-3F49-AC06-5C3B-7AFD52E909D1}"/>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127" name="テキスト ボックス 126">
            <a:extLst>
              <a:ext uri="{FF2B5EF4-FFF2-40B4-BE49-F238E27FC236}">
                <a16:creationId xmlns:a16="http://schemas.microsoft.com/office/drawing/2014/main" id="{3602F0DB-E236-2E02-2281-277F5488E153}"/>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128" name="テキスト ボックス 127">
            <a:extLst>
              <a:ext uri="{FF2B5EF4-FFF2-40B4-BE49-F238E27FC236}">
                <a16:creationId xmlns:a16="http://schemas.microsoft.com/office/drawing/2014/main" id="{BF6DD551-3D92-3660-7B0C-9782A46BAECE}"/>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29" name="テキスト ボックス 128">
            <a:extLst>
              <a:ext uri="{FF2B5EF4-FFF2-40B4-BE49-F238E27FC236}">
                <a16:creationId xmlns:a16="http://schemas.microsoft.com/office/drawing/2014/main" id="{88835E8E-CDF0-B6C5-0156-969508194CB8}"/>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30" name="テキスト ボックス 129">
            <a:extLst>
              <a:ext uri="{FF2B5EF4-FFF2-40B4-BE49-F238E27FC236}">
                <a16:creationId xmlns:a16="http://schemas.microsoft.com/office/drawing/2014/main" id="{ED3A0962-D4AC-F68A-1A0E-91B48DAC15F8}"/>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31" name="テキスト ボックス 130">
            <a:extLst>
              <a:ext uri="{FF2B5EF4-FFF2-40B4-BE49-F238E27FC236}">
                <a16:creationId xmlns:a16="http://schemas.microsoft.com/office/drawing/2014/main" id="{6702C3C4-DDC2-6040-63A7-275476546521}"/>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32" name="テキスト ボックス 131">
            <a:extLst>
              <a:ext uri="{FF2B5EF4-FFF2-40B4-BE49-F238E27FC236}">
                <a16:creationId xmlns:a16="http://schemas.microsoft.com/office/drawing/2014/main" id="{691B1FAC-A857-4873-BBCC-770A41528DC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33" name="テキスト ボックス 132">
            <a:extLst>
              <a:ext uri="{FF2B5EF4-FFF2-40B4-BE49-F238E27FC236}">
                <a16:creationId xmlns:a16="http://schemas.microsoft.com/office/drawing/2014/main" id="{24313295-7181-6FCC-9FD9-20B3487CBB45}"/>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134" name="直線コネクタ 133">
            <a:extLst>
              <a:ext uri="{FF2B5EF4-FFF2-40B4-BE49-F238E27FC236}">
                <a16:creationId xmlns:a16="http://schemas.microsoft.com/office/drawing/2014/main" id="{28691329-F5AD-1259-351A-E7F28B5233EE}"/>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a:extLst>
              <a:ext uri="{FF2B5EF4-FFF2-40B4-BE49-F238E27FC236}">
                <a16:creationId xmlns:a16="http://schemas.microsoft.com/office/drawing/2014/main" id="{C212506F-8F1D-40BC-0454-AF857C69A521}"/>
              </a:ext>
            </a:extLst>
          </p:cNvPr>
          <p:cNvSpPr txBox="1"/>
          <p:nvPr/>
        </p:nvSpPr>
        <p:spPr>
          <a:xfrm>
            <a:off x="3603688" y="3430430"/>
            <a:ext cx="2424249" cy="338554"/>
          </a:xfrm>
          <a:prstGeom prst="rect">
            <a:avLst/>
          </a:prstGeom>
          <a:noFill/>
        </p:spPr>
        <p:txBody>
          <a:bodyPr wrap="square" rtlCol="0">
            <a:spAutoFit/>
          </a:bodyPr>
          <a:lstStyle/>
          <a:p>
            <a:r>
              <a:rPr lang="en-US" altLang="ja-JP" sz="1600" b="0" dirty="0">
                <a:solidFill>
                  <a:srgbClr val="FF0000"/>
                </a:solidFill>
              </a:rPr>
              <a:t>※not covered in 2012</a:t>
            </a:r>
            <a:endParaRPr kumimoji="1" lang="ja-JP" altLang="en-US" sz="1600" b="0" dirty="0">
              <a:solidFill>
                <a:srgbClr val="FF0000"/>
              </a:solidFill>
            </a:endParaRPr>
          </a:p>
        </p:txBody>
      </p:sp>
      <p:sp>
        <p:nvSpPr>
          <p:cNvPr id="136" name="テキスト ボックス 135">
            <a:extLst>
              <a:ext uri="{FF2B5EF4-FFF2-40B4-BE49-F238E27FC236}">
                <a16:creationId xmlns:a16="http://schemas.microsoft.com/office/drawing/2014/main" id="{EF9F6488-FB89-D744-D7DF-09E421C0E6EE}"/>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137" name="直線コネクタ 136">
            <a:extLst>
              <a:ext uri="{FF2B5EF4-FFF2-40B4-BE49-F238E27FC236}">
                <a16:creationId xmlns:a16="http://schemas.microsoft.com/office/drawing/2014/main" id="{7278DF50-E394-4C94-7CF1-61D8E82C2FFA}"/>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a:extLst>
              <a:ext uri="{FF2B5EF4-FFF2-40B4-BE49-F238E27FC236}">
                <a16:creationId xmlns:a16="http://schemas.microsoft.com/office/drawing/2014/main" id="{BF5E46DC-74E4-2FFD-8CA9-EA89112B50F9}"/>
              </a:ext>
            </a:extLst>
          </p:cNvPr>
          <p:cNvCxnSpPr>
            <a:cxnSpLocks/>
          </p:cNvCxnSpPr>
          <p:nvPr/>
        </p:nvCxnSpPr>
        <p:spPr>
          <a:xfrm>
            <a:off x="2911875" y="3429000"/>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9" name="テキスト ボックス 138">
            <a:extLst>
              <a:ext uri="{FF2B5EF4-FFF2-40B4-BE49-F238E27FC236}">
                <a16:creationId xmlns:a16="http://schemas.microsoft.com/office/drawing/2014/main" id="{E6C50184-D480-231B-C7BE-A656A5B5E357}"/>
              </a:ext>
            </a:extLst>
          </p:cNvPr>
          <p:cNvSpPr txBox="1"/>
          <p:nvPr/>
        </p:nvSpPr>
        <p:spPr>
          <a:xfrm>
            <a:off x="3206865" y="3182413"/>
            <a:ext cx="2592280" cy="369332"/>
          </a:xfrm>
          <a:prstGeom prst="rect">
            <a:avLst/>
          </a:prstGeom>
          <a:noFill/>
        </p:spPr>
        <p:txBody>
          <a:bodyPr wrap="square" rtlCol="0">
            <a:spAutoFit/>
          </a:bodyPr>
          <a:lstStyle/>
          <a:p>
            <a:r>
              <a:rPr kumimoji="1" lang="en-US" altLang="ja-JP" b="0" dirty="0">
                <a:solidFill>
                  <a:srgbClr val="FF0000"/>
                </a:solidFill>
              </a:rPr>
              <a:t>capsule endoscopy</a:t>
            </a:r>
            <a:endParaRPr kumimoji="1" lang="ja-JP" altLang="en-US" b="0" dirty="0">
              <a:solidFill>
                <a:srgbClr val="FF0000"/>
              </a:solidFill>
            </a:endParaRPr>
          </a:p>
        </p:txBody>
      </p:sp>
    </p:spTree>
    <p:extLst>
      <p:ext uri="{BB962C8B-B14F-4D97-AF65-F5344CB8AC3E}">
        <p14:creationId xmlns:p14="http://schemas.microsoft.com/office/powerpoint/2010/main" val="99635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97650818-7585-BE65-AF09-5BF9E8CD73A7}"/>
              </a:ext>
            </a:extLst>
          </p:cNvPr>
          <p:cNvGrpSpPr/>
          <p:nvPr/>
        </p:nvGrpSpPr>
        <p:grpSpPr>
          <a:xfrm>
            <a:off x="4392804" y="3118921"/>
            <a:ext cx="2121852" cy="3304043"/>
            <a:chOff x="876191" y="1890944"/>
            <a:chExt cx="1186793" cy="2412171"/>
          </a:xfrm>
        </p:grpSpPr>
        <p:sp>
          <p:nvSpPr>
            <p:cNvPr id="20" name="楕円 19">
              <a:extLst>
                <a:ext uri="{FF2B5EF4-FFF2-40B4-BE49-F238E27FC236}">
                  <a16:creationId xmlns:a16="http://schemas.microsoft.com/office/drawing/2014/main" id="{8A7AA790-B117-FB53-0AD7-40C064E18FD6}"/>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楕円 20">
              <a:extLst>
                <a:ext uri="{FF2B5EF4-FFF2-40B4-BE49-F238E27FC236}">
                  <a16:creationId xmlns:a16="http://schemas.microsoft.com/office/drawing/2014/main" id="{FC7B6C61-F89F-87EA-B599-40231C93F14A}"/>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2" name="楕円 21">
              <a:extLst>
                <a:ext uri="{FF2B5EF4-FFF2-40B4-BE49-F238E27FC236}">
                  <a16:creationId xmlns:a16="http://schemas.microsoft.com/office/drawing/2014/main" id="{AB382926-7F31-D4AE-12C4-3530B8FB766B}"/>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楕円 22">
              <a:extLst>
                <a:ext uri="{FF2B5EF4-FFF2-40B4-BE49-F238E27FC236}">
                  <a16:creationId xmlns:a16="http://schemas.microsoft.com/office/drawing/2014/main" id="{C4DBFF08-0899-2C99-4558-4E8726D53E1B}"/>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楕円 23">
              <a:extLst>
                <a:ext uri="{FF2B5EF4-FFF2-40B4-BE49-F238E27FC236}">
                  <a16:creationId xmlns:a16="http://schemas.microsoft.com/office/drawing/2014/main" id="{9975B104-10E8-3B03-9D0C-52C6B7D425F9}"/>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5" name="楕円 24">
              <a:extLst>
                <a:ext uri="{FF2B5EF4-FFF2-40B4-BE49-F238E27FC236}">
                  <a16:creationId xmlns:a16="http://schemas.microsoft.com/office/drawing/2014/main" id="{03D5AA6E-2DFB-E606-6479-C58D4DD9B933}"/>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7" name="正方形/長方形 16">
            <a:extLst>
              <a:ext uri="{FF2B5EF4-FFF2-40B4-BE49-F238E27FC236}">
                <a16:creationId xmlns:a16="http://schemas.microsoft.com/office/drawing/2014/main" id="{6A32E020-BAD5-B5A3-9212-120EABCC200A}"/>
              </a:ext>
            </a:extLst>
          </p:cNvPr>
          <p:cNvSpPr/>
          <p:nvPr/>
        </p:nvSpPr>
        <p:spPr>
          <a:xfrm>
            <a:off x="4167130" y="3666612"/>
            <a:ext cx="1004935" cy="425513"/>
          </a:xfrm>
          <a:prstGeom prst="rect">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15.4ab</a:t>
            </a:r>
            <a:endParaRPr kumimoji="1" lang="ja-JP" altLang="en-US" dirty="0"/>
          </a:p>
        </p:txBody>
      </p:sp>
      <p:grpSp>
        <p:nvGrpSpPr>
          <p:cNvPr id="10" name="グループ化 9">
            <a:extLst>
              <a:ext uri="{FF2B5EF4-FFF2-40B4-BE49-F238E27FC236}">
                <a16:creationId xmlns:a16="http://schemas.microsoft.com/office/drawing/2014/main" id="{3A99BB9B-14DF-CB7F-ADB5-5F49AFB6136C}"/>
              </a:ext>
            </a:extLst>
          </p:cNvPr>
          <p:cNvGrpSpPr/>
          <p:nvPr/>
        </p:nvGrpSpPr>
        <p:grpSpPr>
          <a:xfrm>
            <a:off x="427667" y="2228016"/>
            <a:ext cx="2121852" cy="3304043"/>
            <a:chOff x="876191" y="1890944"/>
            <a:chExt cx="1186793" cy="2412171"/>
          </a:xfrm>
        </p:grpSpPr>
        <p:sp>
          <p:nvSpPr>
            <p:cNvPr id="11" name="楕円 10">
              <a:extLst>
                <a:ext uri="{FF2B5EF4-FFF2-40B4-BE49-F238E27FC236}">
                  <a16:creationId xmlns:a16="http://schemas.microsoft.com/office/drawing/2014/main" id="{1D589EEC-17DA-D91B-0DCB-69CD0819DB0A}"/>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7F872808-48C0-2455-8C61-1FEB2004163E}"/>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3" name="楕円 12">
              <a:extLst>
                <a:ext uri="{FF2B5EF4-FFF2-40B4-BE49-F238E27FC236}">
                  <a16:creationId xmlns:a16="http://schemas.microsoft.com/office/drawing/2014/main" id="{510333E9-42E4-776A-3D8C-E30841781BE0}"/>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楕円 13">
              <a:extLst>
                <a:ext uri="{FF2B5EF4-FFF2-40B4-BE49-F238E27FC236}">
                  <a16:creationId xmlns:a16="http://schemas.microsoft.com/office/drawing/2014/main" id="{201834AA-3617-9DFC-9419-23C9E34FE6F4}"/>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5C3E4E9C-F141-C1A2-0D18-683CCFDBBF71}"/>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E10787E3-39AF-D8DE-B4BA-3A9D5DC2271A}"/>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 name="日付プレースホルダー 1">
            <a:extLst>
              <a:ext uri="{FF2B5EF4-FFF2-40B4-BE49-F238E27FC236}">
                <a16:creationId xmlns:a16="http://schemas.microsoft.com/office/drawing/2014/main" id="{F5C9473F-3765-42B4-B68A-54212C8BB709}"/>
              </a:ext>
            </a:extLst>
          </p:cNvPr>
          <p:cNvSpPr>
            <a:spLocks noGrp="1"/>
          </p:cNvSpPr>
          <p:nvPr>
            <p:ph type="dt" idx="10"/>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3" name="フッター プレースホルダー 2">
            <a:extLst>
              <a:ext uri="{FF2B5EF4-FFF2-40B4-BE49-F238E27FC236}">
                <a16:creationId xmlns:a16="http://schemas.microsoft.com/office/drawing/2014/main" id="{003AFD22-3DE1-BC7E-F75E-0EE9A7F6BEA3}"/>
              </a:ext>
            </a:extLst>
          </p:cNvPr>
          <p:cNvSpPr>
            <a:spLocks noGrp="1"/>
          </p:cNvSpPr>
          <p:nvPr>
            <p:ph type="ftr" idx="11"/>
          </p:nvPr>
        </p:nvSpPr>
        <p:spPr/>
        <p:txBody>
          <a:bodyPr/>
          <a:lstStyle/>
          <a:p>
            <a:r>
              <a:rPr lang="en-US"/>
              <a:t>Takumi Kobayashi, Minsoo Kim, Marco Hernandez, Ryuji Kohno (Nitech/YRP-IAI/U.Oulu/YNU)</a:t>
            </a:r>
            <a:endParaRPr lang="en-US" dirty="0"/>
          </a:p>
        </p:txBody>
      </p:sp>
      <p:sp>
        <p:nvSpPr>
          <p:cNvPr id="4" name="スライド番号プレースホルダー 3">
            <a:extLst>
              <a:ext uri="{FF2B5EF4-FFF2-40B4-BE49-F238E27FC236}">
                <a16:creationId xmlns:a16="http://schemas.microsoft.com/office/drawing/2014/main" id="{21C5B212-C8D5-77D7-81EE-93054C44A9E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5" name="タイトル 4">
            <a:extLst>
              <a:ext uri="{FF2B5EF4-FFF2-40B4-BE49-F238E27FC236}">
                <a16:creationId xmlns:a16="http://schemas.microsoft.com/office/drawing/2014/main" id="{C50B0D1B-0C2D-08C1-E0E4-C4A28052D45B}"/>
              </a:ext>
            </a:extLst>
          </p:cNvPr>
          <p:cNvSpPr>
            <a:spLocks noGrp="1"/>
          </p:cNvSpPr>
          <p:nvPr>
            <p:ph type="title"/>
          </p:nvPr>
        </p:nvSpPr>
        <p:spPr/>
        <p:txBody>
          <a:bodyPr/>
          <a:lstStyle/>
          <a:p>
            <a:r>
              <a:rPr kumimoji="1" lang="en-US" altLang="ja-JP" dirty="0"/>
              <a:t>Radio environment</a:t>
            </a:r>
            <a:endParaRPr kumimoji="1" lang="ja-JP" altLang="en-US" dirty="0"/>
          </a:p>
        </p:txBody>
      </p:sp>
      <p:sp>
        <p:nvSpPr>
          <p:cNvPr id="6" name="正方形/長方形 5">
            <a:extLst>
              <a:ext uri="{FF2B5EF4-FFF2-40B4-BE49-F238E27FC236}">
                <a16:creationId xmlns:a16="http://schemas.microsoft.com/office/drawing/2014/main" id="{E7B5ED8D-32EC-B88A-809F-A5D07F19BA7D}"/>
              </a:ext>
            </a:extLst>
          </p:cNvPr>
          <p:cNvSpPr/>
          <p:nvPr/>
        </p:nvSpPr>
        <p:spPr>
          <a:xfrm>
            <a:off x="926605" y="1930459"/>
            <a:ext cx="1004935" cy="42551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15.6ma</a:t>
            </a:r>
            <a:endParaRPr kumimoji="1" lang="ja-JP" altLang="en-US" dirty="0"/>
          </a:p>
        </p:txBody>
      </p:sp>
      <p:sp>
        <p:nvSpPr>
          <p:cNvPr id="7" name="正方形/長方形 6">
            <a:extLst>
              <a:ext uri="{FF2B5EF4-FFF2-40B4-BE49-F238E27FC236}">
                <a16:creationId xmlns:a16="http://schemas.microsoft.com/office/drawing/2014/main" id="{C3F31925-100B-4DB0-C805-69B8CB99C689}"/>
              </a:ext>
            </a:extLst>
          </p:cNvPr>
          <p:cNvSpPr/>
          <p:nvPr/>
        </p:nvSpPr>
        <p:spPr>
          <a:xfrm>
            <a:off x="1087570" y="3666612"/>
            <a:ext cx="1004935" cy="42551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15.6</a:t>
            </a:r>
            <a:endParaRPr kumimoji="1" lang="ja-JP" altLang="en-US" dirty="0"/>
          </a:p>
        </p:txBody>
      </p:sp>
      <p:sp>
        <p:nvSpPr>
          <p:cNvPr id="8" name="正方形/長方形 7">
            <a:extLst>
              <a:ext uri="{FF2B5EF4-FFF2-40B4-BE49-F238E27FC236}">
                <a16:creationId xmlns:a16="http://schemas.microsoft.com/office/drawing/2014/main" id="{ABE882F8-88E0-3DFB-4EB8-6B5F9415A73D}"/>
              </a:ext>
            </a:extLst>
          </p:cNvPr>
          <p:cNvSpPr/>
          <p:nvPr/>
        </p:nvSpPr>
        <p:spPr>
          <a:xfrm>
            <a:off x="4299440" y="4847518"/>
            <a:ext cx="1004935" cy="425513"/>
          </a:xfrm>
          <a:prstGeom prst="rect">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15.4</a:t>
            </a:r>
            <a:endParaRPr kumimoji="1" lang="ja-JP" altLang="en-US" dirty="0"/>
          </a:p>
        </p:txBody>
      </p:sp>
      <p:sp>
        <p:nvSpPr>
          <p:cNvPr id="9" name="正方形/長方形 8">
            <a:extLst>
              <a:ext uri="{FF2B5EF4-FFF2-40B4-BE49-F238E27FC236}">
                <a16:creationId xmlns:a16="http://schemas.microsoft.com/office/drawing/2014/main" id="{F629385B-444A-BF42-40AD-DF43E20EB482}"/>
              </a:ext>
            </a:extLst>
          </p:cNvPr>
          <p:cNvSpPr/>
          <p:nvPr/>
        </p:nvSpPr>
        <p:spPr>
          <a:xfrm>
            <a:off x="2198141" y="2880103"/>
            <a:ext cx="1004935" cy="42551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15.6ma</a:t>
            </a:r>
            <a:endParaRPr kumimoji="1" lang="ja-JP" altLang="en-US" dirty="0"/>
          </a:p>
        </p:txBody>
      </p:sp>
      <p:sp>
        <p:nvSpPr>
          <p:cNvPr id="18" name="正方形/長方形 17">
            <a:extLst>
              <a:ext uri="{FF2B5EF4-FFF2-40B4-BE49-F238E27FC236}">
                <a16:creationId xmlns:a16="http://schemas.microsoft.com/office/drawing/2014/main" id="{E6D9D453-6412-8DC8-162E-0CFB9414598A}"/>
              </a:ext>
            </a:extLst>
          </p:cNvPr>
          <p:cNvSpPr/>
          <p:nvPr/>
        </p:nvSpPr>
        <p:spPr>
          <a:xfrm>
            <a:off x="144172" y="2776892"/>
            <a:ext cx="1004935" cy="425513"/>
          </a:xfrm>
          <a:prstGeom prst="rect">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15.4z</a:t>
            </a:r>
            <a:endParaRPr kumimoji="1" lang="ja-JP" altLang="en-US" dirty="0"/>
          </a:p>
        </p:txBody>
      </p:sp>
      <p:sp>
        <p:nvSpPr>
          <p:cNvPr id="26" name="正方形/長方形 25">
            <a:extLst>
              <a:ext uri="{FF2B5EF4-FFF2-40B4-BE49-F238E27FC236}">
                <a16:creationId xmlns:a16="http://schemas.microsoft.com/office/drawing/2014/main" id="{17C362E8-227C-FE4F-1AC5-EA3A379A0ABC}"/>
              </a:ext>
            </a:extLst>
          </p:cNvPr>
          <p:cNvSpPr/>
          <p:nvPr/>
        </p:nvSpPr>
        <p:spPr>
          <a:xfrm>
            <a:off x="4515730" y="2927476"/>
            <a:ext cx="1004935" cy="42551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15.6ma</a:t>
            </a:r>
            <a:endParaRPr kumimoji="1" lang="ja-JP" altLang="en-US" dirty="0"/>
          </a:p>
        </p:txBody>
      </p:sp>
      <p:grpSp>
        <p:nvGrpSpPr>
          <p:cNvPr id="27" name="グループ化 26">
            <a:extLst>
              <a:ext uri="{FF2B5EF4-FFF2-40B4-BE49-F238E27FC236}">
                <a16:creationId xmlns:a16="http://schemas.microsoft.com/office/drawing/2014/main" id="{63B3E914-1B78-ED5E-22FB-972001B49C3F}"/>
              </a:ext>
            </a:extLst>
          </p:cNvPr>
          <p:cNvGrpSpPr/>
          <p:nvPr/>
        </p:nvGrpSpPr>
        <p:grpSpPr>
          <a:xfrm>
            <a:off x="5911409" y="1255445"/>
            <a:ext cx="2662708" cy="1720441"/>
            <a:chOff x="914400" y="1593575"/>
            <a:chExt cx="7599285" cy="2885209"/>
          </a:xfrm>
        </p:grpSpPr>
        <p:cxnSp>
          <p:nvCxnSpPr>
            <p:cNvPr id="28" name="直線コネクタ 27">
              <a:extLst>
                <a:ext uri="{FF2B5EF4-FFF2-40B4-BE49-F238E27FC236}">
                  <a16:creationId xmlns:a16="http://schemas.microsoft.com/office/drawing/2014/main" id="{D585FBD8-F475-E1A4-1D55-8AEE93D97E54}"/>
                </a:ext>
              </a:extLst>
            </p:cNvPr>
            <p:cNvCxnSpPr/>
            <p:nvPr/>
          </p:nvCxnSpPr>
          <p:spPr>
            <a:xfrm flipV="1">
              <a:off x="955088" y="2654425"/>
              <a:ext cx="115409" cy="949911"/>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31DF5B74-EFF2-AF39-292F-04679D403782}"/>
                </a:ext>
              </a:extLst>
            </p:cNvPr>
            <p:cNvCxnSpPr>
              <a:cxnSpLocks/>
            </p:cNvCxnSpPr>
            <p:nvPr/>
          </p:nvCxnSpPr>
          <p:spPr>
            <a:xfrm flipV="1">
              <a:off x="1070497" y="2590060"/>
              <a:ext cx="1796990" cy="72234"/>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84EAA20B-D238-631E-D31E-98ED28908106}"/>
                </a:ext>
              </a:extLst>
            </p:cNvPr>
            <p:cNvCxnSpPr>
              <a:cxnSpLocks/>
            </p:cNvCxnSpPr>
            <p:nvPr/>
          </p:nvCxnSpPr>
          <p:spPr>
            <a:xfrm flipV="1">
              <a:off x="2876365" y="1610221"/>
              <a:ext cx="580008" cy="963564"/>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056DBF7-FA8C-0EBA-123E-8DFD4F9D7059}"/>
                </a:ext>
              </a:extLst>
            </p:cNvPr>
            <p:cNvCxnSpPr>
              <a:cxnSpLocks/>
            </p:cNvCxnSpPr>
            <p:nvPr/>
          </p:nvCxnSpPr>
          <p:spPr>
            <a:xfrm>
              <a:off x="3456373" y="1593575"/>
              <a:ext cx="2701771" cy="0"/>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0971369-170B-BFC5-5DE9-66C78F51C27B}"/>
                </a:ext>
              </a:extLst>
            </p:cNvPr>
            <p:cNvCxnSpPr>
              <a:cxnSpLocks/>
            </p:cNvCxnSpPr>
            <p:nvPr/>
          </p:nvCxnSpPr>
          <p:spPr>
            <a:xfrm flipH="1" flipV="1">
              <a:off x="6158144" y="1593576"/>
              <a:ext cx="695417" cy="824183"/>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4B7F0DD-CBE8-BA01-B7AF-DB26C87E91E2}"/>
                </a:ext>
              </a:extLst>
            </p:cNvPr>
            <p:cNvCxnSpPr>
              <a:cxnSpLocks/>
            </p:cNvCxnSpPr>
            <p:nvPr/>
          </p:nvCxnSpPr>
          <p:spPr>
            <a:xfrm>
              <a:off x="6853561" y="2388127"/>
              <a:ext cx="1358284" cy="93181"/>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79F1167B-1C49-CFAE-B554-F13CD2103C67}"/>
                </a:ext>
              </a:extLst>
            </p:cNvPr>
            <p:cNvCxnSpPr>
              <a:cxnSpLocks/>
            </p:cNvCxnSpPr>
            <p:nvPr/>
          </p:nvCxnSpPr>
          <p:spPr>
            <a:xfrm>
              <a:off x="8211845" y="2477683"/>
              <a:ext cx="301840" cy="1064507"/>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20D9042A-DB43-5478-3166-68C76D46DBB7}"/>
                </a:ext>
              </a:extLst>
            </p:cNvPr>
            <p:cNvCxnSpPr>
              <a:cxnSpLocks/>
            </p:cNvCxnSpPr>
            <p:nvPr/>
          </p:nvCxnSpPr>
          <p:spPr>
            <a:xfrm flipV="1">
              <a:off x="914400" y="3542190"/>
              <a:ext cx="7599285" cy="86210"/>
            </a:xfrm>
            <a:prstGeom prst="line">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6" name="楕円 35">
              <a:extLst>
                <a:ext uri="{FF2B5EF4-FFF2-40B4-BE49-F238E27FC236}">
                  <a16:creationId xmlns:a16="http://schemas.microsoft.com/office/drawing/2014/main" id="{2A2D1107-DE68-30E8-466A-D443D81B6382}"/>
                </a:ext>
              </a:extLst>
            </p:cNvPr>
            <p:cNvSpPr/>
            <p:nvPr/>
          </p:nvSpPr>
          <p:spPr>
            <a:xfrm>
              <a:off x="1396014" y="3315810"/>
              <a:ext cx="1322772" cy="1162974"/>
            </a:xfrm>
            <a:prstGeom prst="ellipse">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7" name="楕円 36">
              <a:extLst>
                <a:ext uri="{FF2B5EF4-FFF2-40B4-BE49-F238E27FC236}">
                  <a16:creationId xmlns:a16="http://schemas.microsoft.com/office/drawing/2014/main" id="{433570A1-C9A3-A5AE-4B77-55B43773890E}"/>
                </a:ext>
              </a:extLst>
            </p:cNvPr>
            <p:cNvSpPr/>
            <p:nvPr/>
          </p:nvSpPr>
          <p:spPr>
            <a:xfrm>
              <a:off x="6505852" y="3121510"/>
              <a:ext cx="1322772" cy="1162974"/>
            </a:xfrm>
            <a:prstGeom prst="ellipse">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grpSp>
      <p:sp>
        <p:nvSpPr>
          <p:cNvPr id="38" name="正方形/長方形 37">
            <a:extLst>
              <a:ext uri="{FF2B5EF4-FFF2-40B4-BE49-F238E27FC236}">
                <a16:creationId xmlns:a16="http://schemas.microsoft.com/office/drawing/2014/main" id="{315E0167-4DCC-26BF-D0C6-393305C59B66}"/>
              </a:ext>
            </a:extLst>
          </p:cNvPr>
          <p:cNvSpPr/>
          <p:nvPr/>
        </p:nvSpPr>
        <p:spPr>
          <a:xfrm>
            <a:off x="6225128" y="1909098"/>
            <a:ext cx="1004935" cy="612235"/>
          </a:xfrm>
          <a:prstGeom prst="rect">
            <a:avLst/>
          </a:prstGeom>
          <a:solidFill>
            <a:schemeClr val="accent1">
              <a:lumMod val="40000"/>
              <a:lumOff val="6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source</a:t>
            </a:r>
            <a:endParaRPr kumimoji="1" lang="ja-JP" altLang="en-US" dirty="0"/>
          </a:p>
        </p:txBody>
      </p:sp>
      <p:sp>
        <p:nvSpPr>
          <p:cNvPr id="39" name="正方形/長方形 38">
            <a:extLst>
              <a:ext uri="{FF2B5EF4-FFF2-40B4-BE49-F238E27FC236}">
                <a16:creationId xmlns:a16="http://schemas.microsoft.com/office/drawing/2014/main" id="{0ABBC80A-B54D-E131-A761-EA0C3E3D0C54}"/>
              </a:ext>
            </a:extLst>
          </p:cNvPr>
          <p:cNvSpPr/>
          <p:nvPr/>
        </p:nvSpPr>
        <p:spPr>
          <a:xfrm>
            <a:off x="6543646" y="1125185"/>
            <a:ext cx="1004935" cy="42551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solidFill>
                  <a:schemeClr val="bg2"/>
                </a:solidFill>
              </a:rPr>
              <a:t>15.6ma</a:t>
            </a:r>
            <a:endParaRPr kumimoji="1" lang="ja-JP" altLang="en-US" dirty="0">
              <a:solidFill>
                <a:schemeClr val="bg2"/>
              </a:solidFill>
            </a:endParaRPr>
          </a:p>
        </p:txBody>
      </p:sp>
      <p:cxnSp>
        <p:nvCxnSpPr>
          <p:cNvPr id="41" name="直線コネクタ 40">
            <a:extLst>
              <a:ext uri="{FF2B5EF4-FFF2-40B4-BE49-F238E27FC236}">
                <a16:creationId xmlns:a16="http://schemas.microsoft.com/office/drawing/2014/main" id="{98561750-DF32-D30B-6B3F-C0D217916942}"/>
              </a:ext>
            </a:extLst>
          </p:cNvPr>
          <p:cNvCxnSpPr>
            <a:stCxn id="6" idx="3"/>
            <a:endCxn id="9" idx="0"/>
          </p:cNvCxnSpPr>
          <p:nvPr/>
        </p:nvCxnSpPr>
        <p:spPr>
          <a:xfrm>
            <a:off x="1931540" y="2143216"/>
            <a:ext cx="769069" cy="73688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2" name="直線コネクタ 41">
            <a:extLst>
              <a:ext uri="{FF2B5EF4-FFF2-40B4-BE49-F238E27FC236}">
                <a16:creationId xmlns:a16="http://schemas.microsoft.com/office/drawing/2014/main" id="{3B37ED42-3FE5-5F2C-8241-CE6045893540}"/>
              </a:ext>
            </a:extLst>
          </p:cNvPr>
          <p:cNvCxnSpPr>
            <a:cxnSpLocks/>
          </p:cNvCxnSpPr>
          <p:nvPr/>
        </p:nvCxnSpPr>
        <p:spPr>
          <a:xfrm flipV="1">
            <a:off x="1011316" y="2483061"/>
            <a:ext cx="1045128" cy="393616"/>
          </a:xfrm>
          <a:prstGeom prst="line">
            <a:avLst/>
          </a:prstGeom>
          <a:ln w="28575">
            <a:solidFill>
              <a:schemeClr val="accent2"/>
            </a:solidFill>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44" name="直線コネクタ 43">
            <a:extLst>
              <a:ext uri="{FF2B5EF4-FFF2-40B4-BE49-F238E27FC236}">
                <a16:creationId xmlns:a16="http://schemas.microsoft.com/office/drawing/2014/main" id="{03DE9279-3EDC-DD40-F672-F4714FA35FA7}"/>
              </a:ext>
            </a:extLst>
          </p:cNvPr>
          <p:cNvCxnSpPr>
            <a:cxnSpLocks/>
          </p:cNvCxnSpPr>
          <p:nvPr/>
        </p:nvCxnSpPr>
        <p:spPr>
          <a:xfrm flipV="1">
            <a:off x="1374156" y="2536204"/>
            <a:ext cx="777692" cy="1236863"/>
          </a:xfrm>
          <a:prstGeom prst="line">
            <a:avLst/>
          </a:prstGeom>
          <a:ln w="28575">
            <a:solidFill>
              <a:schemeClr val="accent2"/>
            </a:solidFill>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46" name="直線コネクタ 45">
            <a:extLst>
              <a:ext uri="{FF2B5EF4-FFF2-40B4-BE49-F238E27FC236}">
                <a16:creationId xmlns:a16="http://schemas.microsoft.com/office/drawing/2014/main" id="{0FDA66DB-A740-58B6-D709-55EEECF518DF}"/>
              </a:ext>
            </a:extLst>
          </p:cNvPr>
          <p:cNvCxnSpPr>
            <a:cxnSpLocks/>
          </p:cNvCxnSpPr>
          <p:nvPr/>
        </p:nvCxnSpPr>
        <p:spPr>
          <a:xfrm flipH="1" flipV="1">
            <a:off x="3956234" y="3146817"/>
            <a:ext cx="213883" cy="699040"/>
          </a:xfrm>
          <a:prstGeom prst="line">
            <a:avLst/>
          </a:prstGeom>
          <a:ln w="28575">
            <a:solidFill>
              <a:schemeClr val="accent2"/>
            </a:solidFill>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47" name="直線コネクタ 46">
            <a:extLst>
              <a:ext uri="{FF2B5EF4-FFF2-40B4-BE49-F238E27FC236}">
                <a16:creationId xmlns:a16="http://schemas.microsoft.com/office/drawing/2014/main" id="{35E94BF7-5E28-6FD2-F76E-531AD26B3B61}"/>
              </a:ext>
            </a:extLst>
          </p:cNvPr>
          <p:cNvCxnSpPr>
            <a:cxnSpLocks/>
            <a:endCxn id="26" idx="1"/>
          </p:cNvCxnSpPr>
          <p:nvPr/>
        </p:nvCxnSpPr>
        <p:spPr>
          <a:xfrm>
            <a:off x="3133768" y="3080753"/>
            <a:ext cx="1381962" cy="5948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0" name="直線コネクタ 49">
            <a:extLst>
              <a:ext uri="{FF2B5EF4-FFF2-40B4-BE49-F238E27FC236}">
                <a16:creationId xmlns:a16="http://schemas.microsoft.com/office/drawing/2014/main" id="{4F377B74-CE65-72EB-CFFA-9A817D3EC0DF}"/>
              </a:ext>
            </a:extLst>
          </p:cNvPr>
          <p:cNvCxnSpPr>
            <a:cxnSpLocks/>
          </p:cNvCxnSpPr>
          <p:nvPr/>
        </p:nvCxnSpPr>
        <p:spPr>
          <a:xfrm flipH="1" flipV="1">
            <a:off x="3525049" y="3146817"/>
            <a:ext cx="816764" cy="1700701"/>
          </a:xfrm>
          <a:prstGeom prst="line">
            <a:avLst/>
          </a:prstGeom>
          <a:ln w="28575">
            <a:solidFill>
              <a:schemeClr val="accent2"/>
            </a:solidFill>
            <a:headEnd type="none" w="med" len="med"/>
            <a:tailEnd type="triangle" w="lg" len="lg"/>
          </a:ln>
        </p:spPr>
        <p:style>
          <a:lnRef idx="1">
            <a:schemeClr val="dk1"/>
          </a:lnRef>
          <a:fillRef idx="0">
            <a:schemeClr val="dk1"/>
          </a:fillRef>
          <a:effectRef idx="0">
            <a:schemeClr val="dk1"/>
          </a:effectRef>
          <a:fontRef idx="minor">
            <a:schemeClr val="tx1"/>
          </a:fontRef>
        </p:style>
      </p:cxnSp>
      <p:cxnSp>
        <p:nvCxnSpPr>
          <p:cNvPr id="52" name="直線コネクタ 51">
            <a:extLst>
              <a:ext uri="{FF2B5EF4-FFF2-40B4-BE49-F238E27FC236}">
                <a16:creationId xmlns:a16="http://schemas.microsoft.com/office/drawing/2014/main" id="{4BA196A0-0903-701A-C06A-87CC6CC121D9}"/>
              </a:ext>
            </a:extLst>
          </p:cNvPr>
          <p:cNvCxnSpPr>
            <a:cxnSpLocks/>
            <a:stCxn id="39" idx="1"/>
          </p:cNvCxnSpPr>
          <p:nvPr/>
        </p:nvCxnSpPr>
        <p:spPr>
          <a:xfrm flipH="1">
            <a:off x="2998946" y="1337942"/>
            <a:ext cx="3544700" cy="156670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a:extLst>
              <a:ext uri="{FF2B5EF4-FFF2-40B4-BE49-F238E27FC236}">
                <a16:creationId xmlns:a16="http://schemas.microsoft.com/office/drawing/2014/main" id="{DAC3F922-7B92-695E-CD05-EEBD32F6D069}"/>
              </a:ext>
            </a:extLst>
          </p:cNvPr>
          <p:cNvCxnSpPr>
            <a:cxnSpLocks/>
          </p:cNvCxnSpPr>
          <p:nvPr/>
        </p:nvCxnSpPr>
        <p:spPr>
          <a:xfrm flipH="1" flipV="1">
            <a:off x="5325460" y="1997423"/>
            <a:ext cx="1035437" cy="219606"/>
          </a:xfrm>
          <a:prstGeom prst="line">
            <a:avLst/>
          </a:prstGeom>
          <a:ln w="28575">
            <a:solidFill>
              <a:schemeClr val="accent2"/>
            </a:solidFill>
            <a:headEnd type="none" w="med" len="med"/>
            <a:tailEnd type="triangle" w="lg" len="lg"/>
          </a:ln>
        </p:spPr>
        <p:style>
          <a:lnRef idx="1">
            <a:schemeClr val="dk1"/>
          </a:lnRef>
          <a:fillRef idx="0">
            <a:schemeClr val="dk1"/>
          </a:fillRef>
          <a:effectRef idx="0">
            <a:schemeClr val="dk1"/>
          </a:effectRef>
          <a:fontRef idx="minor">
            <a:schemeClr val="tx1"/>
          </a:fontRef>
        </p:style>
      </p:cxnSp>
      <p:sp>
        <p:nvSpPr>
          <p:cNvPr id="56" name="爆発: 8 pt 55">
            <a:extLst>
              <a:ext uri="{FF2B5EF4-FFF2-40B4-BE49-F238E27FC236}">
                <a16:creationId xmlns:a16="http://schemas.microsoft.com/office/drawing/2014/main" id="{9706584E-9CF7-7D72-87D6-156608225896}"/>
              </a:ext>
            </a:extLst>
          </p:cNvPr>
          <p:cNvSpPr/>
          <p:nvPr/>
        </p:nvSpPr>
        <p:spPr>
          <a:xfrm>
            <a:off x="2073603" y="2262144"/>
            <a:ext cx="318055" cy="300780"/>
          </a:xfrm>
          <a:prstGeom prst="irregularSeal1">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7" name="爆発: 8 pt 56">
            <a:extLst>
              <a:ext uri="{FF2B5EF4-FFF2-40B4-BE49-F238E27FC236}">
                <a16:creationId xmlns:a16="http://schemas.microsoft.com/office/drawing/2014/main" id="{55D49785-1B40-52D7-EF03-BEBD88641FAF}"/>
              </a:ext>
            </a:extLst>
          </p:cNvPr>
          <p:cNvSpPr/>
          <p:nvPr/>
        </p:nvSpPr>
        <p:spPr>
          <a:xfrm>
            <a:off x="3638199" y="2942469"/>
            <a:ext cx="318055" cy="300780"/>
          </a:xfrm>
          <a:prstGeom prst="irregularSeal1">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8" name="爆発: 8 pt 57">
            <a:extLst>
              <a:ext uri="{FF2B5EF4-FFF2-40B4-BE49-F238E27FC236}">
                <a16:creationId xmlns:a16="http://schemas.microsoft.com/office/drawing/2014/main" id="{41A82D79-4C3F-E632-2378-FE348DB1196D}"/>
              </a:ext>
            </a:extLst>
          </p:cNvPr>
          <p:cNvSpPr/>
          <p:nvPr/>
        </p:nvSpPr>
        <p:spPr>
          <a:xfrm>
            <a:off x="4973944" y="1820514"/>
            <a:ext cx="318055" cy="300780"/>
          </a:xfrm>
          <a:prstGeom prst="irregularSeal1">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0" name="楕円 39">
            <a:extLst>
              <a:ext uri="{FF2B5EF4-FFF2-40B4-BE49-F238E27FC236}">
                <a16:creationId xmlns:a16="http://schemas.microsoft.com/office/drawing/2014/main" id="{F382F94B-0E24-8510-E126-7BFDC2D5CF81}"/>
              </a:ext>
            </a:extLst>
          </p:cNvPr>
          <p:cNvSpPr/>
          <p:nvPr/>
        </p:nvSpPr>
        <p:spPr bwMode="auto">
          <a:xfrm rot="1025016">
            <a:off x="-122107" y="1836056"/>
            <a:ext cx="6522088" cy="4392548"/>
          </a:xfrm>
          <a:prstGeom prst="ellipse">
            <a:avLst/>
          </a:prstGeom>
          <a:noFill/>
          <a:ln w="57150" cap="flat" cmpd="sng" algn="ctr">
            <a:solidFill>
              <a:srgbClr val="C00000"/>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3" name="矢印: 左 42">
            <a:extLst>
              <a:ext uri="{FF2B5EF4-FFF2-40B4-BE49-F238E27FC236}">
                <a16:creationId xmlns:a16="http://schemas.microsoft.com/office/drawing/2014/main" id="{2946BDDC-48F3-0535-1D2D-DC3025F37D44}"/>
              </a:ext>
            </a:extLst>
          </p:cNvPr>
          <p:cNvSpPr/>
          <p:nvPr/>
        </p:nvSpPr>
        <p:spPr bwMode="auto">
          <a:xfrm rot="889245">
            <a:off x="6388629" y="3675350"/>
            <a:ext cx="927931" cy="532932"/>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45" name="テキスト ボックス 44">
            <a:extLst>
              <a:ext uri="{FF2B5EF4-FFF2-40B4-BE49-F238E27FC236}">
                <a16:creationId xmlns:a16="http://schemas.microsoft.com/office/drawing/2014/main" id="{DAE1B41A-5440-94D3-1053-1F3255B0928E}"/>
              </a:ext>
            </a:extLst>
          </p:cNvPr>
          <p:cNvSpPr txBox="1"/>
          <p:nvPr/>
        </p:nvSpPr>
        <p:spPr>
          <a:xfrm>
            <a:off x="6595750" y="4364852"/>
            <a:ext cx="2440184" cy="1815882"/>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latin typeface="+mj-lt"/>
              </a:rPr>
              <a:t>On body to on body channel: </a:t>
            </a:r>
            <a:r>
              <a:rPr kumimoji="1" lang="en-US" altLang="ja-JP" sz="1600" b="1" dirty="0">
                <a:solidFill>
                  <a:srgbClr val="FF0000"/>
                </a:solidFill>
                <a:latin typeface="+mj-lt"/>
              </a:rPr>
              <a:t>IEEE model CM3</a:t>
            </a:r>
          </a:p>
          <a:p>
            <a:pPr marL="285750" indent="-285750">
              <a:buFont typeface="Arial" panose="020B0604020202020204" pitchFamily="34" charset="0"/>
              <a:buChar char="•"/>
            </a:pPr>
            <a:endParaRPr lang="en-US" altLang="ja-JP" sz="1600" dirty="0">
              <a:latin typeface="+mj-lt"/>
            </a:endParaRPr>
          </a:p>
          <a:p>
            <a:pPr marL="285750" indent="-285750">
              <a:buFont typeface="Arial" panose="020B0604020202020204" pitchFamily="34" charset="0"/>
              <a:buChar char="•"/>
            </a:pPr>
            <a:r>
              <a:rPr kumimoji="1" lang="en-US" altLang="ja-JP" sz="1600" dirty="0">
                <a:latin typeface="+mj-lt"/>
              </a:rPr>
              <a:t>Interference from other WBANs and systems: </a:t>
            </a:r>
            <a:r>
              <a:rPr kumimoji="1" lang="en-US" altLang="ja-JP" sz="1600" b="1" dirty="0">
                <a:solidFill>
                  <a:srgbClr val="FF0000"/>
                </a:solidFill>
                <a:latin typeface="+mj-lt"/>
              </a:rPr>
              <a:t>Bit erasure channel</a:t>
            </a:r>
            <a:endParaRPr kumimoji="1" lang="ja-JP" altLang="en-US" sz="1600" b="1" dirty="0">
              <a:solidFill>
                <a:srgbClr val="FF0000"/>
              </a:solidFill>
              <a:latin typeface="+mj-lt"/>
            </a:endParaRPr>
          </a:p>
        </p:txBody>
      </p:sp>
    </p:spTree>
    <p:extLst>
      <p:ext uri="{BB962C8B-B14F-4D97-AF65-F5344CB8AC3E}">
        <p14:creationId xmlns:p14="http://schemas.microsoft.com/office/powerpoint/2010/main" val="3596573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63B910E-8F16-B869-92DA-6ED5F841C9BA}"/>
              </a:ext>
            </a:extLst>
          </p:cNvPr>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dirty="0">
              <a:solidFill>
                <a:srgbClr val="000000"/>
              </a:solidFill>
              <a:latin typeface="+mj-lt"/>
            </a:endParaRPr>
          </a:p>
        </p:txBody>
      </p:sp>
      <p:sp>
        <p:nvSpPr>
          <p:cNvPr id="3" name="タイトル 2">
            <a:extLst>
              <a:ext uri="{FF2B5EF4-FFF2-40B4-BE49-F238E27FC236}">
                <a16:creationId xmlns:a16="http://schemas.microsoft.com/office/drawing/2014/main" id="{4E199538-B0C4-71A7-64E7-03E4EE136420}"/>
              </a:ext>
            </a:extLst>
          </p:cNvPr>
          <p:cNvSpPr>
            <a:spLocks noGrp="1"/>
          </p:cNvSpPr>
          <p:nvPr>
            <p:ph type="title"/>
          </p:nvPr>
        </p:nvSpPr>
        <p:spPr/>
        <p:txBody>
          <a:bodyPr/>
          <a:lstStyle/>
          <a:p>
            <a:r>
              <a:rPr kumimoji="1" lang="en-US" altLang="ja-JP" dirty="0"/>
              <a:t>Bit erasure channel</a:t>
            </a:r>
            <a:endParaRPr kumimoji="1" lang="ja-JP" altLang="en-US" dirty="0"/>
          </a:p>
        </p:txBody>
      </p:sp>
      <p:sp>
        <p:nvSpPr>
          <p:cNvPr id="4" name="日付プレースホルダー 3">
            <a:extLst>
              <a:ext uri="{FF2B5EF4-FFF2-40B4-BE49-F238E27FC236}">
                <a16:creationId xmlns:a16="http://schemas.microsoft.com/office/drawing/2014/main" id="{F9888D47-7DB0-21EC-3521-CD9DBFF64D9B}"/>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5" name="フッター プレースホルダー 4">
            <a:extLst>
              <a:ext uri="{FF2B5EF4-FFF2-40B4-BE49-F238E27FC236}">
                <a16:creationId xmlns:a16="http://schemas.microsoft.com/office/drawing/2014/main" id="{A9313EEB-3CAE-9CFC-8D5D-5C3E58B1EC17}"/>
              </a:ext>
            </a:extLst>
          </p:cNvPr>
          <p:cNvSpPr>
            <a:spLocks noGrp="1"/>
          </p:cNvSpPr>
          <p:nvPr>
            <p:ph type="ftr" sz="quarter" idx="3"/>
          </p:nvPr>
        </p:nvSpPr>
        <p:spPr/>
        <p:txBody>
          <a:bodyPr/>
          <a:lstStyle/>
          <a:p>
            <a:r>
              <a:rPr lang="en-US" altLang="ja-JP" sz="1200">
                <a:solidFill>
                  <a:srgbClr val="000000"/>
                </a:solidFill>
              </a:rPr>
              <a:t>K.Takabayashi (Toyo Univ.), R.Kohno (YNU/YRP-IAI)</a:t>
            </a:r>
            <a:endParaRPr lang="en-US" altLang="ja-JP" sz="1200" dirty="0">
              <a:solidFill>
                <a:srgbClr val="000000"/>
              </a:solidFill>
            </a:endParaRPr>
          </a:p>
        </p:txBody>
      </p:sp>
      <p:sp>
        <p:nvSpPr>
          <p:cNvPr id="6" name="テキスト ボックス 5">
            <a:extLst>
              <a:ext uri="{FF2B5EF4-FFF2-40B4-BE49-F238E27FC236}">
                <a16:creationId xmlns:a16="http://schemas.microsoft.com/office/drawing/2014/main" id="{8EB4C75C-1410-21B8-62C0-C936D5467EEE}"/>
              </a:ext>
            </a:extLst>
          </p:cNvPr>
          <p:cNvSpPr txBox="1"/>
          <p:nvPr/>
        </p:nvSpPr>
        <p:spPr>
          <a:xfrm>
            <a:off x="539552" y="2470502"/>
            <a:ext cx="7772400" cy="400110"/>
          </a:xfrm>
          <a:prstGeom prst="rect">
            <a:avLst/>
          </a:prstGeom>
          <a:noFill/>
          <a:ln w="12700">
            <a:solidFill>
              <a:schemeClr val="tx1"/>
            </a:solidFill>
          </a:ln>
        </p:spPr>
        <p:txBody>
          <a:bodyPr wrap="square" rtlCol="0">
            <a:spAutoFit/>
          </a:bodyPr>
          <a:lstStyle/>
          <a:p>
            <a:r>
              <a:rPr kumimoji="1" lang="en-US" altLang="ja-JP" sz="2000" dirty="0"/>
              <a:t>0 1 1 0 0 1 0 0 1</a:t>
            </a:r>
            <a:r>
              <a:rPr kumimoji="1" lang="ja-JP" altLang="en-US" sz="2000" dirty="0"/>
              <a:t>・・・</a:t>
            </a:r>
            <a:r>
              <a:rPr kumimoji="1" lang="en-US" altLang="ja-JP" sz="2000" dirty="0"/>
              <a:t>0 1 1 1 </a:t>
            </a:r>
            <a:r>
              <a:rPr kumimoji="1" lang="ja-JP" altLang="en-US" sz="2000" dirty="0"/>
              <a:t>✕ ✕ ✕ ✕ ✕ ✕ ・・・</a:t>
            </a:r>
            <a:r>
              <a:rPr kumimoji="1" lang="en-US" altLang="ja-JP" sz="2000" dirty="0"/>
              <a:t>0 1 1 0 0 0 1 1</a:t>
            </a:r>
            <a:endParaRPr kumimoji="1" lang="ja-JP" altLang="en-US" sz="2000" dirty="0"/>
          </a:p>
        </p:txBody>
      </p:sp>
      <p:cxnSp>
        <p:nvCxnSpPr>
          <p:cNvPr id="9" name="直線矢印コネクタ 8">
            <a:extLst>
              <a:ext uri="{FF2B5EF4-FFF2-40B4-BE49-F238E27FC236}">
                <a16:creationId xmlns:a16="http://schemas.microsoft.com/office/drawing/2014/main" id="{587C455A-F90E-C12A-DBBC-175F1195A4F8}"/>
              </a:ext>
            </a:extLst>
          </p:cNvPr>
          <p:cNvCxnSpPr/>
          <p:nvPr/>
        </p:nvCxnSpPr>
        <p:spPr bwMode="auto">
          <a:xfrm>
            <a:off x="4067944" y="3068960"/>
            <a:ext cx="1584176" cy="0"/>
          </a:xfrm>
          <a:prstGeom prst="straightConnector1">
            <a:avLst/>
          </a:prstGeom>
          <a:solidFill>
            <a:schemeClr val="accent1"/>
          </a:solidFill>
          <a:ln w="28575" cap="flat" cmpd="sng" algn="ctr">
            <a:solidFill>
              <a:schemeClr val="tx1"/>
            </a:solidFill>
            <a:prstDash val="solid"/>
            <a:round/>
            <a:headEnd type="triangle"/>
            <a:tailEnd type="triangle"/>
          </a:ln>
          <a:effectLst/>
        </p:spPr>
      </p:cxnSp>
      <p:sp>
        <p:nvSpPr>
          <p:cNvPr id="10" name="テキスト ボックス 9">
            <a:extLst>
              <a:ext uri="{FF2B5EF4-FFF2-40B4-BE49-F238E27FC236}">
                <a16:creationId xmlns:a16="http://schemas.microsoft.com/office/drawing/2014/main" id="{D907D234-EA22-C01C-33BA-996ABC2E4020}"/>
              </a:ext>
            </a:extLst>
          </p:cNvPr>
          <p:cNvSpPr txBox="1"/>
          <p:nvPr/>
        </p:nvSpPr>
        <p:spPr>
          <a:xfrm>
            <a:off x="3419872" y="3219182"/>
            <a:ext cx="2880320" cy="369332"/>
          </a:xfrm>
          <a:prstGeom prst="rect">
            <a:avLst/>
          </a:prstGeom>
          <a:noFill/>
        </p:spPr>
        <p:txBody>
          <a:bodyPr wrap="square" rtlCol="0">
            <a:spAutoFit/>
          </a:bodyPr>
          <a:lstStyle/>
          <a:p>
            <a:pPr algn="ctr"/>
            <a:r>
              <a:rPr lang="en-US" altLang="ja-JP" dirty="0">
                <a:latin typeface="Times New Roman" panose="02020603050405020304" pitchFamily="18" charset="0"/>
                <a:cs typeface="Times New Roman" panose="02020603050405020304" pitchFamily="18" charset="0"/>
              </a:rPr>
              <a:t>Consecutive b</a:t>
            </a:r>
            <a:r>
              <a:rPr kumimoji="1" lang="en-US" altLang="ja-JP" dirty="0">
                <a:latin typeface="Times New Roman" panose="02020603050405020304" pitchFamily="18" charset="0"/>
                <a:cs typeface="Times New Roman" panose="02020603050405020304" pitchFamily="18" charset="0"/>
              </a:rPr>
              <a:t>it erasures</a:t>
            </a:r>
            <a:endParaRPr kumimoji="1" lang="ja-JP" alt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D8187B54-D6B3-3130-614E-F4BD82DDC38D}"/>
                  </a:ext>
                </a:extLst>
              </p:cNvPr>
              <p:cNvSpPr txBox="1"/>
              <p:nvPr/>
            </p:nvSpPr>
            <p:spPr>
              <a:xfrm>
                <a:off x="321296" y="4147736"/>
                <a:ext cx="8208912"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Times New Roman" panose="02020603050405020304" pitchFamily="18" charset="0"/>
                    <a:ea typeface="+mj-ea"/>
                    <a:cs typeface="Times New Roman" panose="02020603050405020304" pitchFamily="18" charset="0"/>
                  </a:rPr>
                  <a:t>Bit erasure channel is assumed, which simulate asynchronous interference from other systems</a:t>
                </a:r>
              </a:p>
              <a:p>
                <a:pPr marL="285750" indent="-285750">
                  <a:buFont typeface="Arial" panose="020B0604020202020204" pitchFamily="34" charset="0"/>
                  <a:buChar char="•"/>
                </a:pPr>
                <a:endParaRPr lang="en-US" altLang="ja-JP" dirty="0">
                  <a:latin typeface="Times New Roman" panose="02020603050405020304" pitchFamily="18" charset="0"/>
                  <a:ea typeface="+mj-ea"/>
                  <a:cs typeface="Times New Roman" panose="02020603050405020304" pitchFamily="18" charset="0"/>
                </a:endParaRPr>
              </a:p>
              <a:p>
                <a:pPr marL="285750" indent="-285750">
                  <a:buFont typeface="Arial" panose="020B0604020202020204" pitchFamily="34" charset="0"/>
                  <a:buChar char="•"/>
                </a:pPr>
                <a:r>
                  <a:rPr kumimoji="1" lang="en-US" altLang="ja-JP" dirty="0">
                    <a:latin typeface="Times New Roman" panose="02020603050405020304" pitchFamily="18" charset="0"/>
                    <a:ea typeface="+mj-ea"/>
                    <a:cs typeface="Times New Roman" panose="02020603050405020304" pitchFamily="18" charset="0"/>
                  </a:rPr>
                  <a:t>It is assumed that consecutive bit erasures of up to </a:t>
                </a:r>
                <a14:m>
                  <m:oMath xmlns:m="http://schemas.openxmlformats.org/officeDocument/2006/math">
                    <m:sSub>
                      <m:sSubPr>
                        <m:ctrlPr>
                          <a:rPr kumimoji="1" lang="en-US" altLang="ja-JP" i="1" smtClean="0">
                            <a:latin typeface="Cambria Math" panose="02040503050406030204" pitchFamily="18" charset="0"/>
                            <a:ea typeface="+mj-ea"/>
                            <a:cs typeface="Times New Roman" panose="02020603050405020304" pitchFamily="18" charset="0"/>
                          </a:rPr>
                        </m:ctrlPr>
                      </m:sSubPr>
                      <m:e>
                        <m:r>
                          <a:rPr kumimoji="1" lang="en-US" altLang="ja-JP" b="0" i="1" smtClean="0">
                            <a:latin typeface="Cambria Math" panose="02040503050406030204" pitchFamily="18" charset="0"/>
                            <a:ea typeface="+mj-ea"/>
                            <a:cs typeface="Times New Roman" panose="02020603050405020304" pitchFamily="18" charset="0"/>
                          </a:rPr>
                          <m:t>𝑝</m:t>
                        </m:r>
                      </m:e>
                      <m:sub>
                        <m:r>
                          <a:rPr kumimoji="1" lang="en-US" altLang="ja-JP" b="0" i="1" smtClean="0">
                            <a:latin typeface="Cambria Math" panose="02040503050406030204" pitchFamily="18" charset="0"/>
                            <a:ea typeface="+mj-ea"/>
                            <a:cs typeface="Times New Roman" panose="02020603050405020304" pitchFamily="18" charset="0"/>
                          </a:rPr>
                          <m:t>𝑒</m:t>
                        </m:r>
                      </m:sub>
                    </m:sSub>
                  </m:oMath>
                </a14:m>
                <a:r>
                  <a:rPr kumimoji="1" lang="en-US" altLang="ja-JP" dirty="0">
                    <a:latin typeface="Times New Roman" panose="02020603050405020304" pitchFamily="18" charset="0"/>
                    <a:ea typeface="+mj-ea"/>
                    <a:cs typeface="Times New Roman" panose="02020603050405020304" pitchFamily="18" charset="0"/>
                  </a:rPr>
                  <a:t>% of the length of PSDU </a:t>
                </a:r>
                <a14:m>
                  <m:oMath xmlns:m="http://schemas.openxmlformats.org/officeDocument/2006/math">
                    <m:sSub>
                      <m:sSubPr>
                        <m:ctrlPr>
                          <a:rPr kumimoji="1" lang="en-US" altLang="ja-JP" i="1" smtClean="0">
                            <a:latin typeface="Cambria Math" panose="02040503050406030204" pitchFamily="18" charset="0"/>
                            <a:ea typeface="+mj-ea"/>
                            <a:cs typeface="Times New Roman" panose="02020603050405020304" pitchFamily="18" charset="0"/>
                          </a:rPr>
                        </m:ctrlPr>
                      </m:sSubPr>
                      <m:e>
                        <m:r>
                          <a:rPr kumimoji="1" lang="en-US" altLang="ja-JP" b="0" i="1" smtClean="0">
                            <a:latin typeface="Cambria Math" panose="02040503050406030204" pitchFamily="18" charset="0"/>
                            <a:ea typeface="+mj-ea"/>
                            <a:cs typeface="Times New Roman" panose="02020603050405020304" pitchFamily="18" charset="0"/>
                          </a:rPr>
                          <m:t>𝐿</m:t>
                        </m:r>
                      </m:e>
                      <m:sub>
                        <m:r>
                          <a:rPr kumimoji="1" lang="en-US" altLang="ja-JP" b="0" i="1" smtClean="0">
                            <a:latin typeface="Cambria Math" panose="02040503050406030204" pitchFamily="18" charset="0"/>
                            <a:ea typeface="+mj-ea"/>
                            <a:cs typeface="Times New Roman" panose="02020603050405020304" pitchFamily="18" charset="0"/>
                          </a:rPr>
                          <m:t>𝑃𝑆𝐷𝑈</m:t>
                        </m:r>
                      </m:sub>
                    </m:sSub>
                  </m:oMath>
                </a14:m>
                <a:r>
                  <a:rPr kumimoji="1" lang="en-US" altLang="ja-JP" dirty="0">
                    <a:latin typeface="Times New Roman" panose="02020603050405020304" pitchFamily="18" charset="0"/>
                    <a:ea typeface="+mj-ea"/>
                    <a:cs typeface="Times New Roman" panose="02020603050405020304" pitchFamily="18" charset="0"/>
                  </a:rPr>
                  <a:t> occur</a:t>
                </a:r>
              </a:p>
              <a:p>
                <a:pPr marL="285750" indent="-285750">
                  <a:buFont typeface="Arial" panose="020B0604020202020204" pitchFamily="34" charset="0"/>
                  <a:buChar char="•"/>
                </a:pPr>
                <a:endParaRPr lang="en-US" altLang="ja-JP" dirty="0">
                  <a:latin typeface="Times New Roman" panose="02020603050405020304" pitchFamily="18" charset="0"/>
                  <a:ea typeface="+mj-ea"/>
                  <a:cs typeface="Times New Roman" panose="02020603050405020304" pitchFamily="18" charset="0"/>
                </a:endParaRPr>
              </a:p>
              <a:p>
                <a:pPr marL="285750" indent="-285750">
                  <a:buFont typeface="Arial" panose="020B0604020202020204" pitchFamily="34" charset="0"/>
                  <a:buChar char="•"/>
                </a:pPr>
                <a:r>
                  <a:rPr kumimoji="1" lang="en-US" altLang="ja-JP" dirty="0">
                    <a:latin typeface="Times New Roman" panose="02020603050405020304" pitchFamily="18" charset="0"/>
                    <a:ea typeface="+mj-ea"/>
                    <a:cs typeface="Times New Roman" panose="02020603050405020304" pitchFamily="18" charset="0"/>
                  </a:rPr>
                  <a:t> </a:t>
                </a:r>
                <a14:m>
                  <m:oMath xmlns:m="http://schemas.openxmlformats.org/officeDocument/2006/math">
                    <m:sSub>
                      <m:sSubPr>
                        <m:ctrlPr>
                          <a:rPr kumimoji="1" lang="en-US" altLang="ja-JP" i="1" smtClean="0">
                            <a:latin typeface="Cambria Math" panose="02040503050406030204" pitchFamily="18" charset="0"/>
                            <a:ea typeface="+mj-ea"/>
                            <a:cs typeface="Times New Roman" panose="02020603050405020304" pitchFamily="18" charset="0"/>
                          </a:rPr>
                        </m:ctrlPr>
                      </m:sSubPr>
                      <m:e>
                        <m:r>
                          <a:rPr kumimoji="1" lang="en-US" altLang="ja-JP" b="0" i="1" smtClean="0">
                            <a:latin typeface="Cambria Math" panose="02040503050406030204" pitchFamily="18" charset="0"/>
                            <a:ea typeface="+mj-ea"/>
                            <a:cs typeface="Times New Roman" panose="02020603050405020304" pitchFamily="18" charset="0"/>
                          </a:rPr>
                          <m:t>𝑝</m:t>
                        </m:r>
                      </m:e>
                      <m:sub>
                        <m:r>
                          <a:rPr kumimoji="1" lang="en-US" altLang="ja-JP" b="0" i="1" smtClean="0">
                            <a:latin typeface="Cambria Math" panose="02040503050406030204" pitchFamily="18" charset="0"/>
                            <a:ea typeface="+mj-ea"/>
                            <a:cs typeface="Times New Roman" panose="02020603050405020304" pitchFamily="18" charset="0"/>
                          </a:rPr>
                          <m:t>𝑒</m:t>
                        </m:r>
                      </m:sub>
                    </m:sSub>
                  </m:oMath>
                </a14:m>
                <a:r>
                  <a:rPr kumimoji="1" lang="en-US" altLang="ja-JP" dirty="0">
                    <a:latin typeface="Times New Roman" panose="02020603050405020304" pitchFamily="18" charset="0"/>
                    <a:ea typeface="+mj-ea"/>
                    <a:cs typeface="Times New Roman" panose="02020603050405020304" pitchFamily="18" charset="0"/>
                  </a:rPr>
                  <a:t> is uniformly distributed in the interval [0 </a:t>
                </a:r>
                <a14:m>
                  <m:oMath xmlns:m="http://schemas.openxmlformats.org/officeDocument/2006/math">
                    <m:sSub>
                      <m:sSubPr>
                        <m:ctrlPr>
                          <a:rPr lang="en-US" altLang="ja-JP" i="1">
                            <a:latin typeface="Cambria Math" panose="02040503050406030204" pitchFamily="18" charset="0"/>
                            <a:cs typeface="Times New Roman" panose="02020603050405020304" pitchFamily="18" charset="0"/>
                          </a:rPr>
                        </m:ctrlPr>
                      </m:sSubPr>
                      <m:e>
                        <m:r>
                          <a:rPr lang="en-US" altLang="ja-JP" i="1">
                            <a:latin typeface="Cambria Math" panose="02040503050406030204" pitchFamily="18" charset="0"/>
                            <a:cs typeface="Times New Roman" panose="02020603050405020304" pitchFamily="18" charset="0"/>
                          </a:rPr>
                          <m:t>𝑝</m:t>
                        </m:r>
                      </m:e>
                      <m:sub>
                        <m:r>
                          <a:rPr lang="en-US" altLang="ja-JP" i="1">
                            <a:latin typeface="Cambria Math" panose="02040503050406030204" pitchFamily="18" charset="0"/>
                            <a:cs typeface="Times New Roman" panose="02020603050405020304" pitchFamily="18" charset="0"/>
                          </a:rPr>
                          <m:t>𝑒</m:t>
                        </m:r>
                      </m:sub>
                    </m:sSub>
                  </m:oMath>
                </a14:m>
                <a:r>
                  <a:rPr kumimoji="1" lang="en-US" altLang="ja-JP" dirty="0">
                    <a:latin typeface="Times New Roman" panose="02020603050405020304" pitchFamily="18" charset="0"/>
                    <a:ea typeface="+mj-ea"/>
                    <a:cs typeface="Times New Roman" panose="02020603050405020304" pitchFamily="18" charset="0"/>
                  </a:rPr>
                  <a:t>]</a:t>
                </a:r>
                <a:endParaRPr kumimoji="1" lang="ja-JP" altLang="en-US" dirty="0">
                  <a:latin typeface="Times New Roman" panose="02020603050405020304" pitchFamily="18" charset="0"/>
                  <a:ea typeface="+mj-ea"/>
                  <a:cs typeface="Times New Roman" panose="02020603050405020304" pitchFamily="18" charset="0"/>
                </a:endParaRPr>
              </a:p>
            </p:txBody>
          </p:sp>
        </mc:Choice>
        <mc:Fallback xmlns="">
          <p:sp>
            <p:nvSpPr>
              <p:cNvPr id="11" name="テキスト ボックス 10">
                <a:extLst>
                  <a:ext uri="{FF2B5EF4-FFF2-40B4-BE49-F238E27FC236}">
                    <a16:creationId xmlns:a16="http://schemas.microsoft.com/office/drawing/2014/main" id="{D8187B54-D6B3-3130-614E-F4BD82DDC38D}"/>
                  </a:ext>
                </a:extLst>
              </p:cNvPr>
              <p:cNvSpPr txBox="1">
                <a:spLocks noRot="1" noChangeAspect="1" noMove="1" noResize="1" noEditPoints="1" noAdjustHandles="1" noChangeArrowheads="1" noChangeShapeType="1" noTextEdit="1"/>
              </p:cNvSpPr>
              <p:nvPr/>
            </p:nvSpPr>
            <p:spPr>
              <a:xfrm>
                <a:off x="321296" y="4147736"/>
                <a:ext cx="8208912" cy="2031325"/>
              </a:xfrm>
              <a:prstGeom prst="rect">
                <a:avLst/>
              </a:prstGeom>
              <a:blipFill>
                <a:blip r:embed="rId3"/>
                <a:stretch>
                  <a:fillRect l="-520" t="-1497" b="-359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05163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55222" y="6475413"/>
            <a:ext cx="509756" cy="184666"/>
          </a:xfrm>
        </p:spPr>
        <p:txBody>
          <a:bodyPr/>
          <a:lstStyle/>
          <a:p>
            <a:r>
              <a:rPr lang="en-US" altLang="ja-JP" dirty="0">
                <a:latin typeface="+mj-lt"/>
              </a:rPr>
              <a:t>Slide </a:t>
            </a:r>
            <a:fld id="{769171EF-81C0-43B1-9967-509DCBA38FA2}" type="slidenum">
              <a:rPr kumimoji="1" lang="ja-JP" altLang="en-US" smtClean="0">
                <a:latin typeface="+mj-lt"/>
              </a:rPr>
              <a:pPr/>
              <a:t>7</a:t>
            </a:fld>
            <a:endParaRPr kumimoji="1" lang="ja-JP" altLang="en-US" dirty="0">
              <a:latin typeface="+mj-lt"/>
            </a:endParaRPr>
          </a:p>
        </p:txBody>
      </p:sp>
      <mc:AlternateContent xmlns:mc="http://schemas.openxmlformats.org/markup-compatibility/2006">
        <mc:Choice xmlns:a14="http://schemas.microsoft.com/office/drawing/2010/main" Requires="a14">
          <p:graphicFrame>
            <p:nvGraphicFramePr>
              <p:cNvPr id="8" name="表 7"/>
              <p:cNvGraphicFramePr>
                <a:graphicFrameLocks noGrp="1"/>
              </p:cNvGraphicFramePr>
              <p:nvPr>
                <p:extLst>
                  <p:ext uri="{D42A27DB-BD31-4B8C-83A1-F6EECF244321}">
                    <p14:modId xmlns:p14="http://schemas.microsoft.com/office/powerpoint/2010/main" val="3409148617"/>
                  </p:ext>
                </p:extLst>
              </p:nvPr>
            </p:nvGraphicFramePr>
            <p:xfrm>
              <a:off x="855965" y="1401685"/>
              <a:ext cx="7532459" cy="4717547"/>
            </p:xfrm>
            <a:graphic>
              <a:graphicData uri="http://schemas.openxmlformats.org/drawingml/2006/table">
                <a:tbl>
                  <a:tblPr firstRow="1" bandRow="1">
                    <a:tableStyleId>{69012ECD-51FC-41F1-AA8D-1B2483CD663E}</a:tableStyleId>
                  </a:tblPr>
                  <a:tblGrid>
                    <a:gridCol w="3572019">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tblGrid>
                  <a:tr h="288032">
                    <a:tc>
                      <a:txBody>
                        <a:bodyPr/>
                        <a:lstStyle/>
                        <a:p>
                          <a:r>
                            <a:rPr kumimoji="1" lang="en-US" altLang="ja-JP" sz="1400" b="0" dirty="0">
                              <a:solidFill>
                                <a:schemeClr val="tx1"/>
                              </a:solidFill>
                              <a:latin typeface="+mj-lt"/>
                            </a:rPr>
                            <a:t>Channel model</a:t>
                          </a:r>
                          <a:endParaRPr kumimoji="1" lang="ja-JP"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j-lt"/>
                            </a:rPr>
                            <a:t>IEEE model CM3, Bit erasure</a:t>
                          </a:r>
                          <a:endParaRPr kumimoji="1" lang="ja-JP"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0"/>
                      </a:ext>
                    </a:extLst>
                  </a:tr>
                  <a:tr h="216024">
                    <a:tc>
                      <a:txBody>
                        <a:bodyPr/>
                        <a:lstStyle/>
                        <a:p>
                          <a:r>
                            <a:rPr kumimoji="1" lang="en-US" altLang="ja-JP" sz="1400" dirty="0">
                              <a:latin typeface="+mj-lt"/>
                            </a:rPr>
                            <a:t>Bandwidth (</a:t>
                          </a:r>
                          <a14:m>
                            <m:oMath xmlns:m="http://schemas.openxmlformats.org/officeDocument/2006/math">
                              <m:r>
                                <m:rPr>
                                  <m:sty m:val="p"/>
                                </m:rPr>
                                <a:rPr kumimoji="1" lang="en-US" altLang="ja-JP" sz="1400" b="0" i="0" smtClean="0">
                                  <a:latin typeface="Cambria Math" panose="02040503050406030204" pitchFamily="18" charset="0"/>
                                </a:rPr>
                                <m:t>BW</m:t>
                              </m:r>
                            </m:oMath>
                          </a14:m>
                          <a:r>
                            <a:rPr kumimoji="1" lang="en-US" altLang="ja-JP" sz="1400" dirty="0">
                              <a:latin typeface="+mj-lt"/>
                            </a:rPr>
                            <a:t>)</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dirty="0">
                              <a:latin typeface="+mj-lt"/>
                            </a:rPr>
                            <a:t>499.2 MHz</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2"/>
                      </a:ext>
                    </a:extLst>
                  </a:tr>
                  <a:tr h="216024">
                    <a:tc>
                      <a:txBody>
                        <a:bodyPr/>
                        <a:lstStyle/>
                        <a:p>
                          <a:r>
                            <a:rPr kumimoji="1" lang="en-US" altLang="ja-JP" sz="1400" dirty="0">
                              <a:latin typeface="+mj-lt"/>
                            </a:rPr>
                            <a:t>Center Frequency</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dirty="0">
                              <a:latin typeface="+mj-lt"/>
                            </a:rPr>
                            <a:t>3993.6 MHz</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4135248905"/>
                      </a:ext>
                    </a:extLst>
                  </a:tr>
                  <a:tr h="229736">
                    <a:tc>
                      <a:txBody>
                        <a:bodyPr/>
                        <a:lstStyle/>
                        <a:p>
                          <a:r>
                            <a:rPr kumimoji="1" lang="en-US" altLang="ja-JP" sz="1400" dirty="0">
                              <a:latin typeface="+mj-lt"/>
                            </a:rPr>
                            <a:t>Modulation</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dirty="0">
                              <a:latin typeface="+mj-lt"/>
                            </a:rPr>
                            <a:t>BPSK</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3"/>
                      </a:ext>
                    </a:extLst>
                  </a:tr>
                  <a:tr h="229736">
                    <a:tc>
                      <a:txBody>
                        <a:bodyPr/>
                        <a:lstStyle/>
                        <a:p>
                          <a:r>
                            <a:rPr kumimoji="1" lang="en-US" altLang="ja-JP" sz="1400" kern="1200" dirty="0">
                              <a:solidFill>
                                <a:schemeClr val="tx1"/>
                              </a:solidFill>
                              <a:effectLst/>
                              <a:latin typeface="+mj-lt"/>
                              <a:ea typeface="+mn-ea"/>
                              <a:cs typeface="+mn-cs"/>
                            </a:rPr>
                            <a:t>Transmission power (</a:t>
                          </a:r>
                          <a14:m>
                            <m:oMath xmlns:m="http://schemas.openxmlformats.org/officeDocument/2006/math">
                              <m:sSub>
                                <m:sSubPr>
                                  <m:ctrlPr>
                                    <a:rPr kumimoji="1" lang="ja-JP" altLang="ja-JP" sz="1400" i="1" kern="1200">
                                      <a:solidFill>
                                        <a:schemeClr val="tx1"/>
                                      </a:solidFill>
                                      <a:effectLst/>
                                      <a:latin typeface="Cambria Math" panose="02040503050406030204" pitchFamily="18" charset="0"/>
                                      <a:ea typeface="+mn-ea"/>
                                      <a:cs typeface="+mn-cs"/>
                                    </a:rPr>
                                  </m:ctrlPr>
                                </m:sSubPr>
                                <m:e>
                                  <m:r>
                                    <a:rPr kumimoji="1" lang="en-US" altLang="ja-JP" sz="1400" i="1" kern="1200">
                                      <a:solidFill>
                                        <a:schemeClr val="tx1"/>
                                      </a:solidFill>
                                      <a:effectLst/>
                                      <a:latin typeface="Cambria Math" panose="02040503050406030204" pitchFamily="18" charset="0"/>
                                      <a:ea typeface="+mn-ea"/>
                                      <a:cs typeface="+mn-cs"/>
                                    </a:rPr>
                                    <m:t>𝑃</m:t>
                                  </m:r>
                                </m:e>
                                <m:sub>
                                  <m:r>
                                    <a:rPr kumimoji="1" lang="en-US" altLang="ja-JP" sz="1400" i="1" kern="1200">
                                      <a:solidFill>
                                        <a:schemeClr val="tx1"/>
                                      </a:solidFill>
                                      <a:effectLst/>
                                      <a:latin typeface="Cambria Math" panose="02040503050406030204" pitchFamily="18" charset="0"/>
                                      <a:ea typeface="+mn-ea"/>
                                      <a:cs typeface="+mn-cs"/>
                                    </a:rPr>
                                    <m:t>𝑡𝑟</m:t>
                                  </m:r>
                                </m:sub>
                              </m:sSub>
                            </m:oMath>
                          </a14:m>
                          <a:r>
                            <a:rPr kumimoji="1" lang="en-US" altLang="ja-JP" sz="1400" kern="1200" dirty="0">
                              <a:solidFill>
                                <a:schemeClr val="tx1"/>
                              </a:solidFill>
                              <a:effectLst/>
                              <a:latin typeface="+mj-lt"/>
                              <a:ea typeface="+mn-ea"/>
                              <a:cs typeface="+mn-cs"/>
                            </a:rPr>
                            <a:t>)</a:t>
                          </a:r>
                          <a:endParaRPr kumimoji="1" lang="ja-JP" altLang="en-US" sz="11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kern="1200" dirty="0">
                              <a:solidFill>
                                <a:schemeClr val="tx1"/>
                              </a:solidFill>
                              <a:effectLst/>
                              <a:latin typeface="+mj-lt"/>
                              <a:ea typeface="+mn-ea"/>
                              <a:cs typeface="+mn-cs"/>
                            </a:rPr>
                            <a:t>0 dBm </a:t>
                          </a:r>
                          <a14:m>
                            <m:oMath xmlns:m="http://schemas.openxmlformats.org/officeDocument/2006/math">
                              <m:r>
                                <a:rPr kumimoji="1" lang="en-US" altLang="ja-JP" sz="1400" kern="1200">
                                  <a:solidFill>
                                    <a:schemeClr val="tx1"/>
                                  </a:solidFill>
                                  <a:effectLst/>
                                  <a:latin typeface="Cambria Math" panose="02040503050406030204" pitchFamily="18" charset="0"/>
                                  <a:ea typeface="+mn-ea"/>
                                  <a:cs typeface="+mn-cs"/>
                                </a:rPr>
                                <m:t>≥</m:t>
                              </m:r>
                            </m:oMath>
                          </a14:m>
                          <a:r>
                            <a:rPr kumimoji="1" lang="en-US" altLang="ja-JP" sz="1400" kern="1200" dirty="0">
                              <a:solidFill>
                                <a:schemeClr val="tx1"/>
                              </a:solidFill>
                              <a:effectLst/>
                              <a:latin typeface="+mj-lt"/>
                              <a:ea typeface="+mn-ea"/>
                              <a:cs typeface="+mn-cs"/>
                            </a:rPr>
                            <a:t> </a:t>
                          </a:r>
                          <a14:m>
                            <m:oMath xmlns:m="http://schemas.openxmlformats.org/officeDocument/2006/math">
                              <m:sSub>
                                <m:sSubPr>
                                  <m:ctrlPr>
                                    <a:rPr kumimoji="1" lang="ja-JP" altLang="ja-JP" sz="1400" i="1" kern="1200">
                                      <a:solidFill>
                                        <a:schemeClr val="tx1"/>
                                      </a:solidFill>
                                      <a:effectLst/>
                                      <a:latin typeface="Cambria Math" panose="02040503050406030204" pitchFamily="18" charset="0"/>
                                      <a:ea typeface="+mn-ea"/>
                                      <a:cs typeface="+mn-cs"/>
                                    </a:rPr>
                                  </m:ctrlPr>
                                </m:sSubPr>
                                <m:e>
                                  <m:r>
                                    <a:rPr kumimoji="1" lang="en-US" altLang="ja-JP" sz="1400" i="1" kern="1200">
                                      <a:solidFill>
                                        <a:schemeClr val="tx1"/>
                                      </a:solidFill>
                                      <a:effectLst/>
                                      <a:latin typeface="Cambria Math" panose="02040503050406030204" pitchFamily="18" charset="0"/>
                                      <a:ea typeface="+mn-ea"/>
                                      <a:cs typeface="+mn-cs"/>
                                    </a:rPr>
                                    <m:t>𝑃</m:t>
                                  </m:r>
                                </m:e>
                                <m:sub>
                                  <m:r>
                                    <a:rPr kumimoji="1" lang="en-US" altLang="ja-JP" sz="1400" i="1" kern="1200">
                                      <a:solidFill>
                                        <a:schemeClr val="tx1"/>
                                      </a:solidFill>
                                      <a:effectLst/>
                                      <a:latin typeface="Cambria Math" panose="02040503050406030204" pitchFamily="18" charset="0"/>
                                      <a:ea typeface="+mn-ea"/>
                                      <a:cs typeface="+mn-cs"/>
                                    </a:rPr>
                                    <m:t>𝑡𝑟</m:t>
                                  </m:r>
                                </m:sub>
                              </m:sSub>
                            </m:oMath>
                          </a14:m>
                          <a:endParaRPr kumimoji="1" lang="ja-JP" altLang="en-US" sz="11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4070250606"/>
                      </a:ext>
                    </a:extLst>
                  </a:tr>
                  <a:tr h="270523">
                    <a:tc>
                      <a:txBody>
                        <a:bodyPr/>
                        <a:lstStyle/>
                        <a:p>
                          <a:pPr indent="63500" algn="l">
                            <a:spcAft>
                              <a:spcPts val="0"/>
                            </a:spcAft>
                          </a:pPr>
                          <a:r>
                            <a:rPr lang="en-US" sz="1400" kern="0" dirty="0">
                              <a:effectLst/>
                              <a:latin typeface="+mj-lt"/>
                              <a:ea typeface="ＭＳ 明朝" panose="02020609040205080304" pitchFamily="17" charset="-128"/>
                            </a:rPr>
                            <a:t>Thermal noise density (</a:t>
                          </a:r>
                          <a14:m>
                            <m:oMath xmlns:m="http://schemas.openxmlformats.org/officeDocument/2006/math">
                              <m:sSub>
                                <m:sSubPr>
                                  <m:ctrlPr>
                                    <a:rPr lang="ja-JP" sz="1400" i="1" kern="100">
                                      <a:effectLst/>
                                      <a:latin typeface="Cambria Math" panose="02040503050406030204" pitchFamily="18" charset="0"/>
                                      <a:ea typeface="Cambria Math" panose="02040503050406030204" pitchFamily="18" charset="0"/>
                                    </a:rPr>
                                  </m:ctrlPr>
                                </m:sSubPr>
                                <m:e>
                                  <m:r>
                                    <a:rPr lang="en-US" sz="1400" i="1" kern="0">
                                      <a:effectLst/>
                                      <a:latin typeface="Cambria Math" panose="02040503050406030204" pitchFamily="18" charset="0"/>
                                      <a:ea typeface="ＭＳ 明朝" panose="02020609040205080304" pitchFamily="17" charset="-128"/>
                                    </a:rPr>
                                    <m:t>𝑁</m:t>
                                  </m:r>
                                </m:e>
                                <m:sub>
                                  <m:r>
                                    <a:rPr lang="en-US" sz="1400" i="1" kern="0">
                                      <a:effectLst/>
                                      <a:latin typeface="Cambria Math" panose="02040503050406030204" pitchFamily="18" charset="0"/>
                                      <a:ea typeface="ＭＳ 明朝" panose="02020609040205080304" pitchFamily="17" charset="-128"/>
                                    </a:rPr>
                                    <m:t>0</m:t>
                                  </m:r>
                                </m:sub>
                              </m:sSub>
                            </m:oMath>
                          </a14:m>
                          <a:r>
                            <a:rPr lang="en-US" sz="1400" kern="0" dirty="0">
                              <a:effectLst/>
                              <a:latin typeface="+mj-lt"/>
                              <a:ea typeface="ＭＳ 明朝" panose="02020609040205080304" pitchFamily="17" charset="-128"/>
                            </a:rPr>
                            <a:t>)</a:t>
                          </a:r>
                          <a:endParaRPr lang="ja-JP" sz="1400" kern="100" dirty="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indent="63500" algn="l">
                            <a:spcAft>
                              <a:spcPts val="0"/>
                            </a:spcAft>
                          </a:pPr>
                          <a:r>
                            <a:rPr lang="en-US" sz="1400" kern="0">
                              <a:effectLst/>
                              <a:latin typeface="+mj-lt"/>
                              <a:ea typeface="ＭＳ 明朝" panose="02020609040205080304" pitchFamily="17" charset="-128"/>
                            </a:rPr>
                            <a:t>-174 dBm/Hz</a:t>
                          </a:r>
                          <a:endParaRPr lang="ja-JP" sz="1400" kern="10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452445302"/>
                      </a:ext>
                    </a:extLst>
                  </a:tr>
                  <a:tr h="288032">
                    <a:tc>
                      <a:txBody>
                        <a:bodyPr/>
                        <a:lstStyle/>
                        <a:p>
                          <a:pPr indent="63500" algn="l">
                            <a:spcAft>
                              <a:spcPts val="0"/>
                            </a:spcAft>
                          </a:pPr>
                          <a:r>
                            <a:rPr lang="en-US" sz="1400" kern="0" dirty="0">
                              <a:effectLst/>
                              <a:latin typeface="+mj-lt"/>
                              <a:ea typeface="ＭＳ 明朝" panose="02020609040205080304" pitchFamily="17" charset="-128"/>
                            </a:rPr>
                            <a:t>Implementation losses (</a:t>
                          </a:r>
                          <a14:m>
                            <m:oMath xmlns:m="http://schemas.openxmlformats.org/officeDocument/2006/math">
                              <m:r>
                                <a:rPr lang="en-US" sz="1400" i="1" kern="0">
                                  <a:effectLst/>
                                  <a:latin typeface="Cambria Math" panose="02040503050406030204" pitchFamily="18" charset="0"/>
                                  <a:ea typeface="ＭＳ 明朝" panose="02020609040205080304" pitchFamily="17" charset="-128"/>
                                </a:rPr>
                                <m:t>𝐼</m:t>
                              </m:r>
                            </m:oMath>
                          </a14:m>
                          <a:r>
                            <a:rPr lang="en-US" sz="1400" kern="0" dirty="0">
                              <a:effectLst/>
                              <a:latin typeface="+mj-lt"/>
                              <a:ea typeface="ＭＳ 明朝" panose="02020609040205080304" pitchFamily="17" charset="-128"/>
                            </a:rPr>
                            <a:t>)</a:t>
                          </a:r>
                          <a:endParaRPr lang="ja-JP" sz="1400" kern="100" dirty="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indent="63500" algn="l">
                            <a:spcAft>
                              <a:spcPts val="0"/>
                            </a:spcAft>
                          </a:pPr>
                          <a:r>
                            <a:rPr lang="en-US" sz="1400" kern="0">
                              <a:effectLst/>
                              <a:latin typeface="+mj-lt"/>
                              <a:ea typeface="ＭＳ 明朝" panose="02020609040205080304" pitchFamily="17" charset="-128"/>
                            </a:rPr>
                            <a:t>3 dB</a:t>
                          </a:r>
                          <a:endParaRPr lang="ja-JP" sz="1400" kern="10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402678490"/>
                      </a:ext>
                    </a:extLst>
                  </a:tr>
                  <a:tr h="288032">
                    <a:tc>
                      <a:txBody>
                        <a:bodyPr/>
                        <a:lstStyle/>
                        <a:p>
                          <a:pPr indent="63500" algn="l">
                            <a:spcAft>
                              <a:spcPts val="0"/>
                            </a:spcAft>
                          </a:pPr>
                          <a:r>
                            <a:rPr lang="en-US" sz="1400" kern="0">
                              <a:effectLst/>
                              <a:latin typeface="+mj-lt"/>
                              <a:ea typeface="ＭＳ 明朝" panose="02020609040205080304" pitchFamily="17" charset="-128"/>
                            </a:rPr>
                            <a:t>Receiver noise figure (</a:t>
                          </a:r>
                          <a14:m>
                            <m:oMath xmlns:m="http://schemas.openxmlformats.org/officeDocument/2006/math">
                              <m:r>
                                <a:rPr lang="en-US" sz="1400" i="1" kern="0">
                                  <a:effectLst/>
                                  <a:latin typeface="Cambria Math" panose="02040503050406030204" pitchFamily="18" charset="0"/>
                                  <a:ea typeface="ＭＳ 明朝" panose="02020609040205080304" pitchFamily="17" charset="-128"/>
                                </a:rPr>
                                <m:t>𝑁𝐹</m:t>
                              </m:r>
                            </m:oMath>
                          </a14:m>
                          <a:r>
                            <a:rPr lang="en-US" sz="1400" kern="0">
                              <a:effectLst/>
                              <a:latin typeface="+mj-lt"/>
                              <a:ea typeface="ＭＳ 明朝" panose="02020609040205080304" pitchFamily="17" charset="-128"/>
                            </a:rPr>
                            <a:t>)</a:t>
                          </a:r>
                          <a:endParaRPr lang="ja-JP" sz="1400" kern="10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indent="63500" algn="l">
                            <a:spcAft>
                              <a:spcPts val="0"/>
                            </a:spcAft>
                          </a:pPr>
                          <a:r>
                            <a:rPr lang="en-US" sz="1400" kern="0" dirty="0">
                              <a:effectLst/>
                              <a:latin typeface="+mj-lt"/>
                              <a:ea typeface="ＭＳ 明朝" panose="02020609040205080304" pitchFamily="17" charset="-128"/>
                            </a:rPr>
                            <a:t>5 dB</a:t>
                          </a:r>
                          <a:endParaRPr lang="ja-JP" sz="1400" kern="100" dirty="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213469701"/>
                      </a:ext>
                    </a:extLst>
                  </a:tr>
                  <a:tr h="407525">
                    <a:tc>
                      <a:txBody>
                        <a:bodyPr/>
                        <a:lstStyle/>
                        <a:p>
                          <a:r>
                            <a:rPr kumimoji="1" lang="en-US" altLang="ja-JP" sz="1400" dirty="0">
                              <a:latin typeface="+mj-lt"/>
                            </a:rPr>
                            <a:t>FEC</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tc>
                      <a:txBody>
                        <a:bodyPr/>
                        <a:lstStyle/>
                        <a:p>
                          <a:r>
                            <a:rPr kumimoji="1" lang="en-US" altLang="ja-JP" sz="1400" dirty="0">
                              <a:latin typeface="+mj-lt"/>
                            </a:rPr>
                            <a:t>IEEE802.15.4ab BCC, LDPC (R=1/2)</a:t>
                          </a:r>
                        </a:p>
                        <a:p>
                          <a:r>
                            <a:rPr kumimoji="1" lang="en-US" altLang="ja-JP" sz="1400" dirty="0">
                              <a:latin typeface="+mj-lt"/>
                            </a:rPr>
                            <a:t>SOCC (K=3~6)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extLst>
                      <a:ext uri="{0D108BD9-81ED-4DB2-BD59-A6C34878D82A}">
                        <a16:rowId xmlns:a16="http://schemas.microsoft.com/office/drawing/2014/main" val="10004"/>
                      </a:ext>
                    </a:extLst>
                  </a:tr>
                  <a:tr h="288032">
                    <a:tc>
                      <a:txBody>
                        <a:bodyPr/>
                        <a:lstStyle/>
                        <a:p>
                          <a:r>
                            <a:rPr kumimoji="1" lang="en-US" altLang="ja-JP" sz="1400" dirty="0">
                              <a:latin typeface="+mj-lt"/>
                            </a:rPr>
                            <a:t>Decoding algorism</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tc>
                      <a:txBody>
                        <a:bodyPr/>
                        <a:lstStyle/>
                        <a:p>
                          <a:r>
                            <a:rPr kumimoji="1" lang="en-US" altLang="ja-JP" sz="1400" dirty="0">
                              <a:latin typeface="+mj-lt"/>
                            </a:rPr>
                            <a:t>SOVA (BCC, SOCC), Min-Sum algorithm (LDPC)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extLst>
                      <a:ext uri="{0D108BD9-81ED-4DB2-BD59-A6C34878D82A}">
                        <a16:rowId xmlns:a16="http://schemas.microsoft.com/office/drawing/2014/main" val="10005"/>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a:latin typeface="+mj-lt"/>
                            </a:rPr>
                            <a:t>PSDU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125 Mbps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384557414"/>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baseline="0" dirty="0">
                              <a:solidFill>
                                <a:schemeClr val="tx1"/>
                              </a:solidFill>
                              <a:effectLst/>
                              <a:latin typeface="+mj-lt"/>
                              <a:ea typeface="+mn-ea"/>
                              <a:cs typeface="+mn-cs"/>
                            </a:rPr>
                            <a:t>Maximum number of retransmissions (</a:t>
                          </a:r>
                          <a14:m>
                            <m:oMath xmlns:m="http://schemas.openxmlformats.org/officeDocument/2006/math">
                              <m:sSub>
                                <m:sSubPr>
                                  <m:ctrlPr>
                                    <a:rPr kumimoji="1" lang="en-US" altLang="ja-JP" sz="1400" i="1" baseline="0" smtClean="0">
                                      <a:latin typeface="Cambria Math" panose="02040503050406030204" pitchFamily="18" charset="0"/>
                                    </a:rPr>
                                  </m:ctrlPr>
                                </m:sSubPr>
                                <m:e>
                                  <m:r>
                                    <a:rPr kumimoji="1" lang="en-US" altLang="ja-JP" sz="1400" b="0" i="1" baseline="0" smtClean="0">
                                      <a:latin typeface="Cambria Math" panose="02040503050406030204" pitchFamily="18" charset="0"/>
                                    </a:rPr>
                                    <m:t>𝑟</m:t>
                                  </m:r>
                                </m:e>
                                <m:sub>
                                  <m:r>
                                    <a:rPr kumimoji="1" lang="en-US" altLang="ja-JP" sz="1400" b="0" i="1" baseline="0" smtClean="0">
                                      <a:latin typeface="Cambria Math" panose="02040503050406030204" pitchFamily="18" charset="0"/>
                                    </a:rPr>
                                    <m:t>𝑚𝑎𝑥</m:t>
                                  </m:r>
                                </m:sub>
                              </m:sSub>
                            </m:oMath>
                          </a14:m>
                          <a:r>
                            <a:rPr kumimoji="1" lang="en-US" altLang="ja-JP" sz="1400" kern="1200" baseline="0" dirty="0">
                              <a:solidFill>
                                <a:schemeClr val="tx1"/>
                              </a:solidFill>
                              <a:effectLst/>
                              <a:latin typeface="+mj-lt"/>
                              <a:ea typeface="+mn-ea"/>
                              <a:cs typeface="+mn-cs"/>
                            </a:rPr>
                            <a:t>)</a:t>
                          </a:r>
                          <a:endParaRPr kumimoji="1" lang="en-US" altLang="ja-JP" sz="11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0</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769748173"/>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dirty="0">
                              <a:solidFill>
                                <a:schemeClr val="tx1"/>
                              </a:solidFill>
                              <a:effectLst/>
                              <a:latin typeface="+mj-lt"/>
                              <a:ea typeface="+mn-ea"/>
                              <a:cs typeface="+mn-cs"/>
                            </a:rPr>
                            <a:t>PSDU length (</a:t>
                          </a:r>
                          <a14:m>
                            <m:oMath xmlns:m="http://schemas.openxmlformats.org/officeDocument/2006/math">
                              <m:sSub>
                                <m:sSubPr>
                                  <m:ctrlPr>
                                    <a:rPr kumimoji="1" lang="ja-JP" altLang="ja-JP" sz="1400" i="1" kern="1200">
                                      <a:solidFill>
                                        <a:schemeClr val="tx1"/>
                                      </a:solidFill>
                                      <a:effectLst/>
                                      <a:latin typeface="Cambria Math" panose="02040503050406030204" pitchFamily="18" charset="0"/>
                                      <a:ea typeface="+mn-ea"/>
                                      <a:cs typeface="+mn-cs"/>
                                    </a:rPr>
                                  </m:ctrlPr>
                                </m:sSubPr>
                                <m:e>
                                  <m:r>
                                    <a:rPr kumimoji="1" lang="en-US" altLang="ja-JP" sz="1400" i="1" kern="1200">
                                      <a:solidFill>
                                        <a:schemeClr val="tx1"/>
                                      </a:solidFill>
                                      <a:effectLst/>
                                      <a:latin typeface="Cambria Math" panose="02040503050406030204" pitchFamily="18" charset="0"/>
                                      <a:ea typeface="+mn-ea"/>
                                      <a:cs typeface="+mn-cs"/>
                                    </a:rPr>
                                    <m:t>𝐿</m:t>
                                  </m:r>
                                </m:e>
                                <m:sub>
                                  <m:r>
                                    <a:rPr kumimoji="1" lang="en-US" altLang="ja-JP" sz="1400" b="0" i="1" kern="1200" smtClean="0">
                                      <a:solidFill>
                                        <a:schemeClr val="tx1"/>
                                      </a:solidFill>
                                      <a:effectLst/>
                                      <a:latin typeface="Cambria Math" panose="02040503050406030204" pitchFamily="18" charset="0"/>
                                      <a:ea typeface="+mn-ea"/>
                                      <a:cs typeface="+mn-cs"/>
                                    </a:rPr>
                                    <m:t>𝑃𝑆𝐷𝑈</m:t>
                                  </m:r>
                                </m:sub>
                              </m:sSub>
                            </m:oMath>
                          </a14:m>
                          <a:r>
                            <a:rPr kumimoji="1" lang="en-US" altLang="ja-JP" sz="1400" kern="1200" dirty="0">
                              <a:solidFill>
                                <a:schemeClr val="tx1"/>
                              </a:solidFill>
                              <a:effectLst/>
                              <a:latin typeface="+mj-lt"/>
                              <a:ea typeface="+mn-ea"/>
                              <a:cs typeface="+mn-cs"/>
                            </a:rPr>
                            <a:t>)</a:t>
                          </a:r>
                          <a:endParaRPr kumimoji="1" lang="en-US" altLang="ja-JP" sz="1100" baseline="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1296 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8"/>
                      </a:ext>
                    </a:extLst>
                  </a:tr>
                  <a:tr h="3044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a:latin typeface="+mj-lt"/>
                            </a:rPr>
                            <a:t>Maximum erasure ratio (</a:t>
                          </a:r>
                          <a14:m>
                            <m:oMath xmlns:m="http://schemas.openxmlformats.org/officeDocument/2006/math">
                              <m:sSub>
                                <m:sSubPr>
                                  <m:ctrlPr>
                                    <a:rPr kumimoji="1" lang="en-US" altLang="ja-JP" sz="1400" i="1" baseline="0" smtClean="0">
                                      <a:latin typeface="Cambria Math" panose="02040503050406030204" pitchFamily="18" charset="0"/>
                                    </a:rPr>
                                  </m:ctrlPr>
                                </m:sSubPr>
                                <m:e>
                                  <m:r>
                                    <a:rPr kumimoji="1" lang="en-US" altLang="ja-JP" sz="1400" b="0" i="1" baseline="0" smtClean="0">
                                      <a:latin typeface="Cambria Math" panose="02040503050406030204" pitchFamily="18" charset="0"/>
                                    </a:rPr>
                                    <m:t>𝑝</m:t>
                                  </m:r>
                                </m:e>
                                <m:sub>
                                  <m:r>
                                    <a:rPr kumimoji="1" lang="en-US" altLang="ja-JP" sz="1400" b="0" i="1" baseline="0" smtClean="0">
                                      <a:latin typeface="Cambria Math" panose="02040503050406030204" pitchFamily="18" charset="0"/>
                                    </a:rPr>
                                    <m:t>𝑒</m:t>
                                  </m:r>
                                </m:sub>
                              </m:sSub>
                            </m:oMath>
                          </a14:m>
                          <a:r>
                            <a:rPr kumimoji="1" lang="en-US" altLang="ja-JP" sz="1400" baseline="0" dirty="0">
                              <a:latin typeface="+mj-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10, 30%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587756331"/>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a:latin typeface="+mj-lt"/>
                            </a:rPr>
                            <a:t>Slot 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0.886 </a:t>
                          </a:r>
                          <a:r>
                            <a:rPr kumimoji="1" lang="en-US" altLang="ja-JP" sz="1400" dirty="0" err="1">
                              <a:latin typeface="+mj-lt"/>
                            </a:rPr>
                            <a:t>ms</a:t>
                          </a:r>
                          <a:endParaRPr kumimoji="1" lang="en-US" altLang="ja-JP"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9"/>
                      </a:ext>
                    </a:extLst>
                  </a:tr>
                </a:tbl>
              </a:graphicData>
            </a:graphic>
          </p:graphicFrame>
        </mc:Choice>
        <mc:Fallback>
          <p:graphicFrame>
            <p:nvGraphicFramePr>
              <p:cNvPr id="8" name="表 7"/>
              <p:cNvGraphicFramePr>
                <a:graphicFrameLocks noGrp="1"/>
              </p:cNvGraphicFramePr>
              <p:nvPr>
                <p:extLst>
                  <p:ext uri="{D42A27DB-BD31-4B8C-83A1-F6EECF244321}">
                    <p14:modId xmlns:p14="http://schemas.microsoft.com/office/powerpoint/2010/main" val="3409148617"/>
                  </p:ext>
                </p:extLst>
              </p:nvPr>
            </p:nvGraphicFramePr>
            <p:xfrm>
              <a:off x="855965" y="1401685"/>
              <a:ext cx="7532459" cy="4717547"/>
            </p:xfrm>
            <a:graphic>
              <a:graphicData uri="http://schemas.openxmlformats.org/drawingml/2006/table">
                <a:tbl>
                  <a:tblPr firstRow="1" bandRow="1">
                    <a:tableStyleId>{69012ECD-51FC-41F1-AA8D-1B2483CD663E}</a:tableStyleId>
                  </a:tblPr>
                  <a:tblGrid>
                    <a:gridCol w="3572019">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tblGrid>
                  <a:tr h="304800">
                    <a:tc>
                      <a:txBody>
                        <a:bodyPr/>
                        <a:lstStyle/>
                        <a:p>
                          <a:r>
                            <a:rPr kumimoji="1" lang="en-US" altLang="ja-JP" sz="1400" b="0" dirty="0">
                              <a:solidFill>
                                <a:schemeClr val="tx1"/>
                              </a:solidFill>
                              <a:latin typeface="+mj-lt"/>
                            </a:rPr>
                            <a:t>Channel model</a:t>
                          </a:r>
                          <a:endParaRPr kumimoji="1" lang="ja-JP"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j-lt"/>
                            </a:rPr>
                            <a:t>IEEE model CM3, Bit erasure</a:t>
                          </a:r>
                          <a:endParaRPr kumimoji="1" lang="ja-JP" altLang="en-US" sz="1400" b="0"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0"/>
                      </a:ext>
                    </a:extLst>
                  </a:tr>
                  <a:tr h="30480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102000" r="-111073" b="-1370000"/>
                          </a:stretch>
                        </a:blipFill>
                      </a:tcPr>
                    </a:tc>
                    <a:tc>
                      <a:txBody>
                        <a:bodyPr/>
                        <a:lstStyle/>
                        <a:p>
                          <a:r>
                            <a:rPr kumimoji="1" lang="en-US" altLang="ja-JP" sz="1400" dirty="0">
                              <a:latin typeface="+mj-lt"/>
                            </a:rPr>
                            <a:t>499.2 MHz</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2"/>
                      </a:ext>
                    </a:extLst>
                  </a:tr>
                  <a:tr h="304800">
                    <a:tc>
                      <a:txBody>
                        <a:bodyPr/>
                        <a:lstStyle/>
                        <a:p>
                          <a:r>
                            <a:rPr kumimoji="1" lang="en-US" altLang="ja-JP" sz="1400" dirty="0">
                              <a:latin typeface="+mj-lt"/>
                            </a:rPr>
                            <a:t>Center Frequency</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dirty="0">
                              <a:latin typeface="+mj-lt"/>
                            </a:rPr>
                            <a:t>3993.6 MHz</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4135248905"/>
                      </a:ext>
                    </a:extLst>
                  </a:tr>
                  <a:tr h="304800">
                    <a:tc>
                      <a:txBody>
                        <a:bodyPr/>
                        <a:lstStyle/>
                        <a:p>
                          <a:r>
                            <a:rPr kumimoji="1" lang="en-US" altLang="ja-JP" sz="1400" dirty="0">
                              <a:latin typeface="+mj-lt"/>
                            </a:rPr>
                            <a:t>Modulation</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r>
                            <a:rPr kumimoji="1" lang="en-US" altLang="ja-JP" sz="1400" dirty="0">
                              <a:latin typeface="+mj-lt"/>
                            </a:rPr>
                            <a:t>BPSK</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3"/>
                      </a:ext>
                    </a:extLst>
                  </a:tr>
                  <a:tr h="30480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402000" r="-111073" b="-1070000"/>
                          </a:stretch>
                        </a:blipFill>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90462" t="-402000" r="-308" b="-1070000"/>
                          </a:stretch>
                        </a:blipFill>
                      </a:tcPr>
                    </a:tc>
                    <a:extLst>
                      <a:ext uri="{0D108BD9-81ED-4DB2-BD59-A6C34878D82A}">
                        <a16:rowId xmlns:a16="http://schemas.microsoft.com/office/drawing/2014/main" val="4070250606"/>
                      </a:ext>
                    </a:extLst>
                  </a:tr>
                  <a:tr h="270523">
                    <a:tc>
                      <a:txBody>
                        <a:bodyPr/>
                        <a:lstStyle/>
                        <a:p>
                          <a:endParaRPr lang="ja-JP"/>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557778" r="-111073" b="-1088889"/>
                          </a:stretch>
                        </a:blipFill>
                      </a:tcPr>
                    </a:tc>
                    <a:tc>
                      <a:txBody>
                        <a:bodyPr/>
                        <a:lstStyle/>
                        <a:p>
                          <a:pPr indent="63500" algn="l">
                            <a:spcAft>
                              <a:spcPts val="0"/>
                            </a:spcAft>
                          </a:pPr>
                          <a:r>
                            <a:rPr lang="en-US" sz="1400" kern="0">
                              <a:effectLst/>
                              <a:latin typeface="+mj-lt"/>
                              <a:ea typeface="ＭＳ 明朝" panose="02020609040205080304" pitchFamily="17" charset="-128"/>
                            </a:rPr>
                            <a:t>-174 dBm/Hz</a:t>
                          </a:r>
                          <a:endParaRPr lang="ja-JP" sz="1400" kern="10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452445302"/>
                      </a:ext>
                    </a:extLst>
                  </a:tr>
                  <a:tr h="288032">
                    <a:tc>
                      <a:txBody>
                        <a:bodyPr/>
                        <a:lstStyle/>
                        <a:p>
                          <a:endParaRPr lang="ja-JP"/>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629787" r="-111073" b="-942553"/>
                          </a:stretch>
                        </a:blipFill>
                      </a:tcPr>
                    </a:tc>
                    <a:tc>
                      <a:txBody>
                        <a:bodyPr/>
                        <a:lstStyle/>
                        <a:p>
                          <a:pPr indent="63500" algn="l">
                            <a:spcAft>
                              <a:spcPts val="0"/>
                            </a:spcAft>
                          </a:pPr>
                          <a:r>
                            <a:rPr lang="en-US" sz="1400" kern="0">
                              <a:effectLst/>
                              <a:latin typeface="+mj-lt"/>
                              <a:ea typeface="ＭＳ 明朝" panose="02020609040205080304" pitchFamily="17" charset="-128"/>
                            </a:rPr>
                            <a:t>3 dB</a:t>
                          </a:r>
                          <a:endParaRPr lang="ja-JP" sz="1400" kern="10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402678490"/>
                      </a:ext>
                    </a:extLst>
                  </a:tr>
                  <a:tr h="288032">
                    <a:tc>
                      <a:txBody>
                        <a:bodyPr/>
                        <a:lstStyle/>
                        <a:p>
                          <a:endParaRPr lang="ja-JP"/>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729787" r="-111073" b="-842553"/>
                          </a:stretch>
                        </a:blipFill>
                      </a:tcPr>
                    </a:tc>
                    <a:tc>
                      <a:txBody>
                        <a:bodyPr/>
                        <a:lstStyle/>
                        <a:p>
                          <a:pPr indent="63500" algn="l">
                            <a:spcAft>
                              <a:spcPts val="0"/>
                            </a:spcAft>
                          </a:pPr>
                          <a:r>
                            <a:rPr lang="en-US" sz="1400" kern="0" dirty="0">
                              <a:effectLst/>
                              <a:latin typeface="+mj-lt"/>
                              <a:ea typeface="ＭＳ 明朝" panose="02020609040205080304" pitchFamily="17" charset="-128"/>
                            </a:rPr>
                            <a:t>5 dB</a:t>
                          </a:r>
                          <a:endParaRPr lang="ja-JP" sz="1400" kern="100" dirty="0">
                            <a:effectLst/>
                            <a:latin typeface="+mj-lt"/>
                            <a:ea typeface="ＭＳ 明朝" panose="02020609040205080304" pitchFamily="17" charset="-12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213469701"/>
                      </a:ext>
                    </a:extLst>
                  </a:tr>
                  <a:tr h="518160">
                    <a:tc>
                      <a:txBody>
                        <a:bodyPr/>
                        <a:lstStyle/>
                        <a:p>
                          <a:r>
                            <a:rPr kumimoji="1" lang="en-US" altLang="ja-JP" sz="1400" dirty="0">
                              <a:latin typeface="+mj-lt"/>
                            </a:rPr>
                            <a:t>FEC</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tc>
                      <a:txBody>
                        <a:bodyPr/>
                        <a:lstStyle/>
                        <a:p>
                          <a:r>
                            <a:rPr kumimoji="1" lang="en-US" altLang="ja-JP" sz="1400" dirty="0">
                              <a:latin typeface="+mj-lt"/>
                            </a:rPr>
                            <a:t>IEEE802.15.4ab BCC, LDPC (R=1/2)</a:t>
                          </a:r>
                        </a:p>
                        <a:p>
                          <a:r>
                            <a:rPr kumimoji="1" lang="en-US" altLang="ja-JP" sz="1400" dirty="0">
                              <a:latin typeface="+mj-lt"/>
                            </a:rPr>
                            <a:t>SOCC (K=3~6)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extLst>
                      <a:ext uri="{0D108BD9-81ED-4DB2-BD59-A6C34878D82A}">
                        <a16:rowId xmlns:a16="http://schemas.microsoft.com/office/drawing/2014/main" val="10004"/>
                      </a:ext>
                    </a:extLst>
                  </a:tr>
                  <a:tr h="304800">
                    <a:tc>
                      <a:txBody>
                        <a:bodyPr/>
                        <a:lstStyle/>
                        <a:p>
                          <a:r>
                            <a:rPr kumimoji="1" lang="en-US" altLang="ja-JP" sz="1400" dirty="0">
                              <a:latin typeface="+mj-lt"/>
                            </a:rPr>
                            <a:t>Decoding algorism</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tc>
                      <a:txBody>
                        <a:bodyPr/>
                        <a:lstStyle/>
                        <a:p>
                          <a:r>
                            <a:rPr kumimoji="1" lang="en-US" altLang="ja-JP" sz="1400" dirty="0">
                              <a:latin typeface="+mj-lt"/>
                            </a:rPr>
                            <a:t>SOVA (BCC, SOCC), Min-Sum algorithm (LDPC)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99FF66">
                                <a:tint val="66000"/>
                                <a:satMod val="160000"/>
                              </a:srgbClr>
                            </a:gs>
                            <a:gs pos="50000">
                              <a:srgbClr val="99FF66">
                                <a:tint val="44500"/>
                                <a:satMod val="160000"/>
                              </a:srgbClr>
                            </a:gs>
                            <a:gs pos="100000">
                              <a:srgbClr val="99FF66">
                                <a:tint val="23500"/>
                                <a:satMod val="160000"/>
                              </a:srgbClr>
                            </a:gs>
                          </a:gsLst>
                          <a:lin ang="5400000" scaled="1"/>
                          <a:tileRect/>
                        </a:gradFill>
                      </a:tcPr>
                    </a:tc>
                    <a:extLst>
                      <a:ext uri="{0D108BD9-81ED-4DB2-BD59-A6C34878D82A}">
                        <a16:rowId xmlns:a16="http://schemas.microsoft.com/office/drawing/2014/main" val="10005"/>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a:latin typeface="+mj-lt"/>
                            </a:rPr>
                            <a:t>PSDU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125 Mbps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384557414"/>
                      </a:ext>
                    </a:extLst>
                  </a:tr>
                  <a:tr h="30480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1152000" r="-111073" b="-320000"/>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0</a:t>
                          </a:r>
                          <a:endParaRPr kumimoji="1" lang="ja-JP" altLang="en-US"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3769748173"/>
                      </a:ext>
                    </a:extLst>
                  </a:tr>
                  <a:tr h="30480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1252000" r="-111073" b="-220000"/>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1296 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8"/>
                      </a:ext>
                    </a:extLst>
                  </a:tr>
                  <a:tr h="304800">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70" t="-1352000" r="-111073" b="-120000"/>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10, 30%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258775633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a:latin typeface="+mj-lt"/>
                            </a:rPr>
                            <a:t>Slot 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j-lt"/>
                            </a:rPr>
                            <a:t>0.886 </a:t>
                          </a:r>
                          <a:r>
                            <a:rPr kumimoji="1" lang="en-US" altLang="ja-JP" sz="1400" dirty="0" err="1">
                              <a:latin typeface="+mj-lt"/>
                            </a:rPr>
                            <a:t>ms</a:t>
                          </a:r>
                          <a:endParaRPr kumimoji="1" lang="en-US" altLang="ja-JP" sz="14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shade val="30000"/>
                                <a:satMod val="115000"/>
                              </a:schemeClr>
                            </a:gs>
                            <a:gs pos="12000">
                              <a:schemeClr val="accent1">
                                <a:shade val="67500"/>
                                <a:satMod val="115000"/>
                                <a:lumMod val="46000"/>
                                <a:lumOff val="54000"/>
                                <a:alpha val="40000"/>
                              </a:schemeClr>
                            </a:gs>
                            <a:gs pos="100000">
                              <a:schemeClr val="accent1">
                                <a:shade val="100000"/>
                                <a:satMod val="115000"/>
                              </a:schemeClr>
                            </a:gs>
                          </a:gsLst>
                          <a:lin ang="5400000" scaled="0"/>
                        </a:gradFill>
                      </a:tcPr>
                    </a:tc>
                    <a:extLst>
                      <a:ext uri="{0D108BD9-81ED-4DB2-BD59-A6C34878D82A}">
                        <a16:rowId xmlns:a16="http://schemas.microsoft.com/office/drawing/2014/main" val="10009"/>
                      </a:ext>
                    </a:extLst>
                  </a:tr>
                </a:tbl>
              </a:graphicData>
            </a:graphic>
          </p:graphicFrame>
        </mc:Fallback>
      </mc:AlternateContent>
      <p:sp>
        <p:nvSpPr>
          <p:cNvPr id="12" name="タイトル 1"/>
          <p:cNvSpPr txBox="1">
            <a:spLocks/>
          </p:cNvSpPr>
          <p:nvPr/>
        </p:nvSpPr>
        <p:spPr bwMode="auto">
          <a:xfrm>
            <a:off x="107503" y="386307"/>
            <a:ext cx="8574087" cy="6334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600">
                <a:solidFill>
                  <a:schemeClr val="bg1"/>
                </a:solidFill>
                <a:latin typeface="+mj-lt"/>
                <a:ea typeface="+mj-ea"/>
                <a:cs typeface="+mj-cs"/>
              </a:defRPr>
            </a:lvl1pPr>
            <a:lvl2pPr algn="l" rtl="0" eaLnBrk="1" fontAlgn="base" hangingPunct="1">
              <a:spcBef>
                <a:spcPct val="0"/>
              </a:spcBef>
              <a:spcAft>
                <a:spcPct val="0"/>
              </a:spcAft>
              <a:defRPr kumimoji="1" sz="3600">
                <a:solidFill>
                  <a:schemeClr val="bg1"/>
                </a:solidFill>
                <a:latin typeface="Arial" charset="0"/>
                <a:ea typeface="ＭＳ Ｐゴシック" charset="-128"/>
              </a:defRPr>
            </a:lvl2pPr>
            <a:lvl3pPr algn="l" rtl="0" eaLnBrk="1" fontAlgn="base" hangingPunct="1">
              <a:spcBef>
                <a:spcPct val="0"/>
              </a:spcBef>
              <a:spcAft>
                <a:spcPct val="0"/>
              </a:spcAft>
              <a:defRPr kumimoji="1" sz="3600">
                <a:solidFill>
                  <a:schemeClr val="bg1"/>
                </a:solidFill>
                <a:latin typeface="Arial" charset="0"/>
                <a:ea typeface="ＭＳ Ｐゴシック" charset="-128"/>
              </a:defRPr>
            </a:lvl3pPr>
            <a:lvl4pPr algn="l" rtl="0" eaLnBrk="1" fontAlgn="base" hangingPunct="1">
              <a:spcBef>
                <a:spcPct val="0"/>
              </a:spcBef>
              <a:spcAft>
                <a:spcPct val="0"/>
              </a:spcAft>
              <a:defRPr kumimoji="1" sz="3600">
                <a:solidFill>
                  <a:schemeClr val="bg1"/>
                </a:solidFill>
                <a:latin typeface="Arial" charset="0"/>
                <a:ea typeface="ＭＳ Ｐゴシック" charset="-128"/>
              </a:defRPr>
            </a:lvl4pPr>
            <a:lvl5pPr algn="l" rtl="0" eaLnBrk="1" fontAlgn="base" hangingPunct="1">
              <a:spcBef>
                <a:spcPct val="0"/>
              </a:spcBef>
              <a:spcAft>
                <a:spcPct val="0"/>
              </a:spcAft>
              <a:defRPr kumimoji="1" sz="3600">
                <a:solidFill>
                  <a:schemeClr val="bg1"/>
                </a:solidFill>
                <a:latin typeface="Arial" charset="0"/>
                <a:ea typeface="ＭＳ Ｐゴシック" charset="-128"/>
              </a:defRPr>
            </a:lvl5pPr>
            <a:lvl6pPr marL="457200" algn="l" rtl="0" eaLnBrk="1" fontAlgn="base" hangingPunct="1">
              <a:spcBef>
                <a:spcPct val="0"/>
              </a:spcBef>
              <a:spcAft>
                <a:spcPct val="0"/>
              </a:spcAft>
              <a:defRPr kumimoji="1" sz="3600">
                <a:solidFill>
                  <a:schemeClr val="bg1"/>
                </a:solidFill>
                <a:latin typeface="Arial" charset="0"/>
                <a:ea typeface="ＭＳ Ｐゴシック" charset="-128"/>
              </a:defRPr>
            </a:lvl6pPr>
            <a:lvl7pPr marL="914400" algn="l" rtl="0" eaLnBrk="1" fontAlgn="base" hangingPunct="1">
              <a:spcBef>
                <a:spcPct val="0"/>
              </a:spcBef>
              <a:spcAft>
                <a:spcPct val="0"/>
              </a:spcAft>
              <a:defRPr kumimoji="1" sz="3600">
                <a:solidFill>
                  <a:schemeClr val="bg1"/>
                </a:solidFill>
                <a:latin typeface="Arial" charset="0"/>
                <a:ea typeface="ＭＳ Ｐゴシック" charset="-128"/>
              </a:defRPr>
            </a:lvl7pPr>
            <a:lvl8pPr marL="1371600" algn="l" rtl="0" eaLnBrk="1" fontAlgn="base" hangingPunct="1">
              <a:spcBef>
                <a:spcPct val="0"/>
              </a:spcBef>
              <a:spcAft>
                <a:spcPct val="0"/>
              </a:spcAft>
              <a:defRPr kumimoji="1" sz="3600">
                <a:solidFill>
                  <a:schemeClr val="bg1"/>
                </a:solidFill>
                <a:latin typeface="Arial" charset="0"/>
                <a:ea typeface="ＭＳ Ｐゴシック" charset="-128"/>
              </a:defRPr>
            </a:lvl8pPr>
            <a:lvl9pPr marL="1828800" algn="l" rtl="0" eaLnBrk="1" fontAlgn="base" hangingPunct="1">
              <a:spcBef>
                <a:spcPct val="0"/>
              </a:spcBef>
              <a:spcAft>
                <a:spcPct val="0"/>
              </a:spcAft>
              <a:defRPr kumimoji="1" sz="3600">
                <a:solidFill>
                  <a:schemeClr val="bg1"/>
                </a:solidFill>
                <a:latin typeface="Arial" charset="0"/>
                <a:ea typeface="ＭＳ Ｐゴシック" charset="-128"/>
              </a:defRPr>
            </a:lvl9pPr>
          </a:lstStyle>
          <a:p>
            <a:r>
              <a:rPr lang="en-US" altLang="ja-JP" kern="0" dirty="0"/>
              <a:t>4. Evaluation</a:t>
            </a:r>
            <a:endParaRPr lang="ja-JP" altLang="en-US" kern="0" dirty="0"/>
          </a:p>
        </p:txBody>
      </p:sp>
      <p:sp>
        <p:nvSpPr>
          <p:cNvPr id="10" name="テキスト ボックス 9">
            <a:extLst>
              <a:ext uri="{FF2B5EF4-FFF2-40B4-BE49-F238E27FC236}">
                <a16:creationId xmlns:a16="http://schemas.microsoft.com/office/drawing/2014/main" id="{914F1810-249A-43CD-A99E-D680CE7DEB5D}"/>
              </a:ext>
            </a:extLst>
          </p:cNvPr>
          <p:cNvSpPr txBox="1"/>
          <p:nvPr/>
        </p:nvSpPr>
        <p:spPr>
          <a:xfrm>
            <a:off x="2162299" y="1041425"/>
            <a:ext cx="4464496" cy="338554"/>
          </a:xfrm>
          <a:prstGeom prst="rect">
            <a:avLst/>
          </a:prstGeom>
          <a:noFill/>
        </p:spPr>
        <p:txBody>
          <a:bodyPr wrap="square" rtlCol="0">
            <a:spAutoFit/>
          </a:bodyPr>
          <a:lstStyle/>
          <a:p>
            <a:pPr algn="ctr"/>
            <a:r>
              <a:rPr kumimoji="1" lang="en-US" altLang="ja-JP" sz="1600" dirty="0">
                <a:latin typeface="+mj-lt"/>
              </a:rPr>
              <a:t>Table. Simulation Parameters</a:t>
            </a:r>
            <a:endParaRPr kumimoji="1" lang="ja-JP" altLang="en-US" sz="1600" dirty="0">
              <a:latin typeface="+mj-lt"/>
            </a:endParaRPr>
          </a:p>
        </p:txBody>
      </p:sp>
      <p:sp>
        <p:nvSpPr>
          <p:cNvPr id="11" name="タイトル 1">
            <a:extLst>
              <a:ext uri="{FF2B5EF4-FFF2-40B4-BE49-F238E27FC236}">
                <a16:creationId xmlns:a16="http://schemas.microsoft.com/office/drawing/2014/main" id="{69AF11AB-9664-E2A1-8E27-34D8C1FBD717}"/>
              </a:ext>
            </a:extLst>
          </p:cNvPr>
          <p:cNvSpPr>
            <a:spLocks noGrp="1"/>
          </p:cNvSpPr>
          <p:nvPr>
            <p:ph type="title"/>
          </p:nvPr>
        </p:nvSpPr>
        <p:spPr>
          <a:xfrm>
            <a:off x="616024" y="298923"/>
            <a:ext cx="7772400" cy="1066800"/>
          </a:xfrm>
        </p:spPr>
        <p:txBody>
          <a:bodyPr/>
          <a:lstStyle/>
          <a:p>
            <a:r>
              <a:rPr lang="en-US" altLang="ja-JP" sz="3200" kern="0" dirty="0"/>
              <a:t>Evaluation</a:t>
            </a:r>
            <a:endParaRPr kumimoji="1" lang="ja-JP" altLang="en-US" sz="3200" dirty="0"/>
          </a:p>
        </p:txBody>
      </p:sp>
      <p:sp>
        <p:nvSpPr>
          <p:cNvPr id="2" name="フッター プレースホルダー 1">
            <a:extLst>
              <a:ext uri="{FF2B5EF4-FFF2-40B4-BE49-F238E27FC236}">
                <a16:creationId xmlns:a16="http://schemas.microsoft.com/office/drawing/2014/main" id="{E2EEDD64-2030-8BC9-DDA6-D5DF1E9CADAE}"/>
              </a:ext>
            </a:extLst>
          </p:cNvPr>
          <p:cNvSpPr>
            <a:spLocks noGrp="1"/>
          </p:cNvSpPr>
          <p:nvPr>
            <p:ph type="ftr" sz="quarter" idx="3"/>
          </p:nvPr>
        </p:nvSpPr>
        <p:spPr/>
        <p:txBody>
          <a:bodyPr/>
          <a:lstStyle/>
          <a:p>
            <a:r>
              <a:rPr lang="en-US" altLang="ja-JP" sz="1200" dirty="0">
                <a:solidFill>
                  <a:srgbClr val="000000"/>
                </a:solidFill>
              </a:rPr>
              <a:t>Kento Takabayashi(Toyo Univ.)</a:t>
            </a:r>
          </a:p>
          <a:p>
            <a:r>
              <a:rPr lang="en-US" altLang="ja-JP" sz="1200" dirty="0">
                <a:solidFill>
                  <a:srgbClr val="000000"/>
                </a:solidFill>
              </a:rPr>
              <a:t>Ryuji Kohno(YNU/YRP-IAI) </a:t>
            </a:r>
            <a:endParaRPr lang="en-US" altLang="ja-JP" sz="1200" dirty="0">
              <a:solidFill>
                <a:srgbClr val="000000"/>
              </a:solidFill>
              <a:latin typeface="+mj-lt"/>
            </a:endParaRPr>
          </a:p>
        </p:txBody>
      </p:sp>
      <p:sp>
        <p:nvSpPr>
          <p:cNvPr id="3" name="日付プレースホルダー 3">
            <a:extLst>
              <a:ext uri="{FF2B5EF4-FFF2-40B4-BE49-F238E27FC236}">
                <a16:creationId xmlns:a16="http://schemas.microsoft.com/office/drawing/2014/main" id="{131DF453-9386-C093-2DE9-A29787C31595}"/>
              </a:ext>
            </a:extLst>
          </p:cNvPr>
          <p:cNvSpPr>
            <a:spLocks noGrp="1"/>
          </p:cNvSpPr>
          <p:nvPr>
            <p:ph type="dt" sz="half" idx="2"/>
          </p:nvPr>
        </p:nvSpPr>
        <p:spPr>
          <a:xfrm>
            <a:off x="762000" y="304800"/>
            <a:ext cx="1600200" cy="215444"/>
          </a:xfrm>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Tree>
    <p:extLst>
      <p:ext uri="{BB962C8B-B14F-4D97-AF65-F5344CB8AC3E}">
        <p14:creationId xmlns:p14="http://schemas.microsoft.com/office/powerpoint/2010/main" val="185129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A36D6-F017-2A9F-993E-D893108CE37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45A73F0-C0DE-3183-75F4-714E87113915}"/>
              </a:ext>
            </a:extLst>
          </p:cNvPr>
          <p:cNvSpPr>
            <a:spLocks noGrp="1"/>
          </p:cNvSpPr>
          <p:nvPr>
            <p:ph type="title"/>
          </p:nvPr>
        </p:nvSpPr>
        <p:spPr/>
        <p:txBody>
          <a:bodyPr/>
          <a:lstStyle/>
          <a:p>
            <a:r>
              <a:rPr kumimoji="1" lang="en-US" altLang="ja-JP" dirty="0"/>
              <a:t>Results</a:t>
            </a:r>
            <a:endParaRPr kumimoji="1" lang="ja-JP" altLang="en-US" dirty="0"/>
          </a:p>
        </p:txBody>
      </p:sp>
      <p:sp>
        <p:nvSpPr>
          <p:cNvPr id="3" name="スライド番号プレースホルダー 2">
            <a:extLst>
              <a:ext uri="{FF2B5EF4-FFF2-40B4-BE49-F238E27FC236}">
                <a16:creationId xmlns:a16="http://schemas.microsoft.com/office/drawing/2014/main" id="{87784363-3B63-EC21-9406-B3D678926D31}"/>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8</a:t>
            </a:fld>
            <a:endParaRPr lang="en-US">
              <a:solidFill>
                <a:srgbClr val="000000"/>
              </a:solidFill>
            </a:endParaRPr>
          </a:p>
        </p:txBody>
      </p:sp>
      <p:sp>
        <p:nvSpPr>
          <p:cNvPr id="4" name="日付プレースホルダー 3">
            <a:extLst>
              <a:ext uri="{FF2B5EF4-FFF2-40B4-BE49-F238E27FC236}">
                <a16:creationId xmlns:a16="http://schemas.microsoft.com/office/drawing/2014/main" id="{EEB396D7-D3E8-4E5C-9C7A-138689366237}"/>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5" name="フッター プレースホルダー 4">
            <a:extLst>
              <a:ext uri="{FF2B5EF4-FFF2-40B4-BE49-F238E27FC236}">
                <a16:creationId xmlns:a16="http://schemas.microsoft.com/office/drawing/2014/main" id="{E5D6F708-237F-727F-2A21-828005CD559B}"/>
              </a:ext>
            </a:extLst>
          </p:cNvPr>
          <p:cNvSpPr>
            <a:spLocks noGrp="1"/>
          </p:cNvSpPr>
          <p:nvPr>
            <p:ph type="ftr" sz="quarter" idx="3"/>
          </p:nvPr>
        </p:nvSpPr>
        <p:spPr/>
        <p:txBody>
          <a:bodyPr/>
          <a:lstStyle/>
          <a:p>
            <a:r>
              <a:rPr lang="en-US" altLang="ja-JP" sz="1200">
                <a:solidFill>
                  <a:srgbClr val="000000"/>
                </a:solidFill>
              </a:rPr>
              <a:t>Kento Takabayashi(Toyo Univ.)</a:t>
            </a:r>
          </a:p>
          <a:p>
            <a:r>
              <a:rPr lang="en-US" altLang="ja-JP" sz="1200">
                <a:solidFill>
                  <a:srgbClr val="000000"/>
                </a:solidFill>
              </a:rPr>
              <a:t>Ryuji Kohno(YNU/YRP-IAI) </a:t>
            </a:r>
            <a:endParaRPr lang="en-US" altLang="ja-JP" sz="1200" dirty="0">
              <a:solidFill>
                <a:srgbClr val="000000"/>
              </a:solidFill>
              <a:latin typeface="+mj-lt"/>
            </a:endParaRP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09393E31-013E-1C80-6C10-FF28F9504366}"/>
                  </a:ext>
                </a:extLst>
              </p:cNvPr>
              <p:cNvSpPr txBox="1"/>
              <p:nvPr/>
            </p:nvSpPr>
            <p:spPr>
              <a:xfrm>
                <a:off x="762000" y="5661248"/>
                <a:ext cx="7696200" cy="707886"/>
              </a:xfrm>
              <a:prstGeom prst="rect">
                <a:avLst/>
              </a:prstGeom>
              <a:noFill/>
            </p:spPr>
            <p:txBody>
              <a:bodyPr wrap="square" rtlCol="0">
                <a:spAutoFit/>
              </a:bodyPr>
              <a:lstStyle/>
              <a:p>
                <a:pPr algn="ctr"/>
                <a:r>
                  <a:rPr lang="en-US" altLang="ja-JP" sz="2000" dirty="0">
                    <a:latin typeface="Times New Roman" panose="02020603050405020304" pitchFamily="18" charset="0"/>
                    <a:cs typeface="Times New Roman" panose="02020603050405020304" pitchFamily="18" charset="0"/>
                  </a:rPr>
                  <a:t>Packet</a:t>
                </a:r>
                <a:r>
                  <a:rPr kumimoji="1" lang="en-US" altLang="ja-JP" sz="2000" dirty="0">
                    <a:latin typeface="Times New Roman" panose="02020603050405020304" pitchFamily="18" charset="0"/>
                    <a:cs typeface="Times New Roman" panose="02020603050405020304" pitchFamily="18" charset="0"/>
                  </a:rPr>
                  <a:t> error ratio as a function of </a:t>
                </a:r>
                <a14:m>
                  <m:oMath xmlns:m="http://schemas.openxmlformats.org/officeDocument/2006/math">
                    <m:sSub>
                      <m:sSubPr>
                        <m:ctrlPr>
                          <a:rPr kumimoji="1" lang="en-US" altLang="ja-JP" sz="200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𝐸</m:t>
                        </m:r>
                      </m:e>
                      <m:sub>
                        <m:r>
                          <a:rPr kumimoji="1" lang="en-US" altLang="ja-JP" sz="2000" b="0" i="1" smtClean="0">
                            <a:latin typeface="Cambria Math" panose="02040503050406030204" pitchFamily="18" charset="0"/>
                            <a:cs typeface="Times New Roman" panose="02020603050405020304" pitchFamily="18" charset="0"/>
                          </a:rPr>
                          <m:t>𝑏</m:t>
                        </m:r>
                      </m:sub>
                    </m:sSub>
                    <m:r>
                      <a:rPr kumimoji="1" lang="en-US" altLang="ja-JP" sz="2000" b="0" i="1" smtClean="0">
                        <a:latin typeface="Cambria Math" panose="02040503050406030204" pitchFamily="18" charset="0"/>
                        <a:cs typeface="Times New Roman" panose="02020603050405020304" pitchFamily="18" charset="0"/>
                      </a:rPr>
                      <m:t>/</m:t>
                    </m:r>
                    <m:sSub>
                      <m:sSubPr>
                        <m:ctrlPr>
                          <a:rPr kumimoji="1" lang="en-US" altLang="ja-JP" sz="2000" b="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𝑁</m:t>
                        </m:r>
                      </m:e>
                      <m:sub>
                        <m:r>
                          <a:rPr kumimoji="1" lang="en-US" altLang="ja-JP" sz="2000" b="0" i="1" smtClean="0">
                            <a:latin typeface="Cambria Math" panose="02040503050406030204" pitchFamily="18" charset="0"/>
                            <a:cs typeface="Times New Roman" panose="02020603050405020304" pitchFamily="18" charset="0"/>
                          </a:rPr>
                          <m:t>0</m:t>
                        </m:r>
                      </m:sub>
                    </m:sSub>
                  </m:oMath>
                </a14:m>
                <a:r>
                  <a:rPr kumimoji="1" lang="en-US" altLang="ja-JP" sz="2000" dirty="0">
                    <a:latin typeface="Times New Roman" panose="02020603050405020304" pitchFamily="18" charset="0"/>
                    <a:cs typeface="Times New Roman" panose="02020603050405020304" pitchFamily="18" charset="0"/>
                  </a:rPr>
                  <a:t> in the case of 15.4ab BCC, LDPC, and SOCC with random inter-leaver, </a:t>
                </a:r>
                <a14:m>
                  <m:oMath xmlns:m="http://schemas.openxmlformats.org/officeDocument/2006/math">
                    <m:sSub>
                      <m:sSubPr>
                        <m:ctrlPr>
                          <a:rPr kumimoji="1" lang="en-US" altLang="ja-JP" sz="2000" i="1" baseline="0" smtClean="0">
                            <a:latin typeface="Cambria Math" panose="02040503050406030204" pitchFamily="18" charset="0"/>
                          </a:rPr>
                        </m:ctrlPr>
                      </m:sSubPr>
                      <m:e>
                        <m:r>
                          <a:rPr kumimoji="1" lang="en-US" altLang="ja-JP" sz="2000" b="0" i="1" baseline="0" smtClean="0">
                            <a:latin typeface="Cambria Math" panose="02040503050406030204" pitchFamily="18" charset="0"/>
                          </a:rPr>
                          <m:t>𝑝</m:t>
                        </m:r>
                      </m:e>
                      <m:sub>
                        <m:r>
                          <a:rPr kumimoji="1" lang="en-US" altLang="ja-JP" sz="2000" b="0" i="1" baseline="0" smtClean="0">
                            <a:latin typeface="Cambria Math" panose="02040503050406030204" pitchFamily="18" charset="0"/>
                          </a:rPr>
                          <m:t>𝑒</m:t>
                        </m:r>
                      </m:sub>
                    </m:sSub>
                    <m:r>
                      <a:rPr kumimoji="1" lang="en-US" altLang="ja-JP" sz="2000" b="0" i="1" baseline="0" smtClean="0">
                        <a:latin typeface="Cambria Math" panose="02040503050406030204" pitchFamily="18" charset="0"/>
                      </a:rPr>
                      <m:t>=10</m:t>
                    </m:r>
                  </m:oMath>
                </a14:m>
                <a:r>
                  <a:rPr kumimoji="1" lang="en-US" altLang="ja-JP" sz="2000" dirty="0">
                    <a:latin typeface="Times New Roman" panose="02020603050405020304" pitchFamily="18" charset="0"/>
                    <a:cs typeface="Times New Roman" panose="02020603050405020304" pitchFamily="18" charset="0"/>
                  </a:rPr>
                  <a:t>%</a:t>
                </a:r>
                <a:endParaRPr kumimoji="1" lang="ja-JP" altLang="en-US" sz="2000" dirty="0">
                  <a:latin typeface="Times New Roman" panose="02020603050405020304" pitchFamily="18" charset="0"/>
                  <a:cs typeface="Times New Roman" panose="02020603050405020304" pitchFamily="18" charset="0"/>
                </a:endParaRPr>
              </a:p>
            </p:txBody>
          </p:sp>
        </mc:Choice>
        <mc:Fallback xmlns="">
          <p:sp>
            <p:nvSpPr>
              <p:cNvPr id="8" name="テキスト ボックス 7">
                <a:extLst>
                  <a:ext uri="{FF2B5EF4-FFF2-40B4-BE49-F238E27FC236}">
                    <a16:creationId xmlns:a16="http://schemas.microsoft.com/office/drawing/2014/main" id="{09393E31-013E-1C80-6C10-FF28F9504366}"/>
                  </a:ext>
                </a:extLst>
              </p:cNvPr>
              <p:cNvSpPr txBox="1">
                <a:spLocks noRot="1" noChangeAspect="1" noMove="1" noResize="1" noEditPoints="1" noAdjustHandles="1" noChangeArrowheads="1" noChangeShapeType="1" noTextEdit="1"/>
              </p:cNvSpPr>
              <p:nvPr/>
            </p:nvSpPr>
            <p:spPr>
              <a:xfrm>
                <a:off x="762000" y="5661248"/>
                <a:ext cx="7696200" cy="707886"/>
              </a:xfrm>
              <a:prstGeom prst="rect">
                <a:avLst/>
              </a:prstGeom>
              <a:blipFill>
                <a:blip r:embed="rId3"/>
                <a:stretch>
                  <a:fillRect t="-5172" b="-14655"/>
                </a:stretch>
              </a:blipFill>
            </p:spPr>
            <p:txBody>
              <a:bodyPr/>
              <a:lstStyle/>
              <a:p>
                <a:r>
                  <a:rPr lang="ja-JP" altLang="en-US">
                    <a:noFill/>
                  </a:rPr>
                  <a:t> </a:t>
                </a:r>
              </a:p>
            </p:txBody>
          </p:sp>
        </mc:Fallback>
      </mc:AlternateContent>
      <p:pic>
        <p:nvPicPr>
          <p:cNvPr id="7" name="図 6">
            <a:extLst>
              <a:ext uri="{FF2B5EF4-FFF2-40B4-BE49-F238E27FC236}">
                <a16:creationId xmlns:a16="http://schemas.microsoft.com/office/drawing/2014/main" id="{E3BE8C8A-9D7C-A30A-22A2-EAF39006B433}"/>
              </a:ext>
            </a:extLst>
          </p:cNvPr>
          <p:cNvPicPr>
            <a:picLocks noChangeAspect="1"/>
          </p:cNvPicPr>
          <p:nvPr/>
        </p:nvPicPr>
        <p:blipFill>
          <a:blip r:embed="rId4"/>
          <a:stretch>
            <a:fillRect/>
          </a:stretch>
        </p:blipFill>
        <p:spPr>
          <a:xfrm>
            <a:off x="312591" y="1709608"/>
            <a:ext cx="8595017" cy="3909539"/>
          </a:xfrm>
          <a:prstGeom prst="rect">
            <a:avLst/>
          </a:prstGeom>
        </p:spPr>
      </p:pic>
    </p:spTree>
    <p:extLst>
      <p:ext uri="{BB962C8B-B14F-4D97-AF65-F5344CB8AC3E}">
        <p14:creationId xmlns:p14="http://schemas.microsoft.com/office/powerpoint/2010/main" val="478158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33A4B0-E799-0114-92F2-CFC2691C91C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EC0D720-CBB1-40DC-9CDA-CED4149AA251}"/>
              </a:ext>
            </a:extLst>
          </p:cNvPr>
          <p:cNvSpPr>
            <a:spLocks noGrp="1"/>
          </p:cNvSpPr>
          <p:nvPr>
            <p:ph type="title"/>
          </p:nvPr>
        </p:nvSpPr>
        <p:spPr/>
        <p:txBody>
          <a:bodyPr/>
          <a:lstStyle/>
          <a:p>
            <a:r>
              <a:rPr kumimoji="1" lang="en-US" altLang="ja-JP" dirty="0"/>
              <a:t>Results</a:t>
            </a:r>
            <a:endParaRPr kumimoji="1" lang="ja-JP" altLang="en-US" dirty="0"/>
          </a:p>
        </p:txBody>
      </p:sp>
      <p:sp>
        <p:nvSpPr>
          <p:cNvPr id="3" name="スライド番号プレースホルダー 2">
            <a:extLst>
              <a:ext uri="{FF2B5EF4-FFF2-40B4-BE49-F238E27FC236}">
                <a16:creationId xmlns:a16="http://schemas.microsoft.com/office/drawing/2014/main" id="{3208CF01-FF02-73F8-A84F-0120F7480075}"/>
              </a:ext>
            </a:extLst>
          </p:cNvPr>
          <p:cNvSpPr>
            <a:spLocks noGrp="1"/>
          </p:cNvSpPr>
          <p:nvPr>
            <p:ph type="sldNum" sz="quarter" idx="12"/>
          </p:nvPr>
        </p:nvSpPr>
        <p:spPr/>
        <p:txBody>
          <a:bodyPr/>
          <a:lstStyle/>
          <a:p>
            <a:pPr>
              <a:defRPr/>
            </a:pPr>
            <a:r>
              <a:rPr lang="en-US">
                <a:solidFill>
                  <a:srgbClr val="000000"/>
                </a:solidFill>
              </a:rPr>
              <a:t>Slide </a:t>
            </a:r>
            <a:fld id="{088E86A2-24BB-437A-8099-76D2C87A4801}" type="slidenum">
              <a:rPr lang="en-US" smtClean="0">
                <a:solidFill>
                  <a:srgbClr val="000000"/>
                </a:solidFill>
              </a:rPr>
              <a:pPr>
                <a:defRPr/>
              </a:pPr>
              <a:t>9</a:t>
            </a:fld>
            <a:endParaRPr lang="en-US">
              <a:solidFill>
                <a:srgbClr val="000000"/>
              </a:solidFill>
            </a:endParaRPr>
          </a:p>
        </p:txBody>
      </p:sp>
      <p:sp>
        <p:nvSpPr>
          <p:cNvPr id="4" name="日付プレースホルダー 3">
            <a:extLst>
              <a:ext uri="{FF2B5EF4-FFF2-40B4-BE49-F238E27FC236}">
                <a16:creationId xmlns:a16="http://schemas.microsoft.com/office/drawing/2014/main" id="{328A9ED0-52DE-E499-42A8-FC97934AB7A7}"/>
              </a:ext>
            </a:extLst>
          </p:cNvPr>
          <p:cNvSpPr>
            <a:spLocks noGrp="1"/>
          </p:cNvSpPr>
          <p:nvPr>
            <p:ph type="dt" sz="half" idx="2"/>
          </p:nvPr>
        </p:nvSpPr>
        <p:spPr/>
        <p:txBody>
          <a:bodyPr/>
          <a:lstStyle/>
          <a:p>
            <a:pPr fontAlgn="base">
              <a:spcBef>
                <a:spcPct val="0"/>
              </a:spcBef>
              <a:spcAft>
                <a:spcPct val="0"/>
              </a:spcAft>
            </a:pPr>
            <a:r>
              <a:rPr kumimoji="0" lang="en-US" altLang="ja-JP" dirty="0">
                <a:solidFill>
                  <a:srgbClr val="000000"/>
                </a:solidFill>
                <a:latin typeface="Times New Roman" pitchFamily="18" charset="0"/>
              </a:rPr>
              <a:t>July 2025</a:t>
            </a:r>
          </a:p>
        </p:txBody>
      </p:sp>
      <p:sp>
        <p:nvSpPr>
          <p:cNvPr id="5" name="フッター プレースホルダー 4">
            <a:extLst>
              <a:ext uri="{FF2B5EF4-FFF2-40B4-BE49-F238E27FC236}">
                <a16:creationId xmlns:a16="http://schemas.microsoft.com/office/drawing/2014/main" id="{81B237C4-E06F-6D10-F592-3C84F2A2260E}"/>
              </a:ext>
            </a:extLst>
          </p:cNvPr>
          <p:cNvSpPr>
            <a:spLocks noGrp="1"/>
          </p:cNvSpPr>
          <p:nvPr>
            <p:ph type="ftr" sz="quarter" idx="3"/>
          </p:nvPr>
        </p:nvSpPr>
        <p:spPr/>
        <p:txBody>
          <a:bodyPr/>
          <a:lstStyle/>
          <a:p>
            <a:r>
              <a:rPr lang="en-US" altLang="ja-JP" sz="1200">
                <a:solidFill>
                  <a:srgbClr val="000000"/>
                </a:solidFill>
              </a:rPr>
              <a:t>Kento Takabayashi(Toyo Univ.)</a:t>
            </a:r>
          </a:p>
          <a:p>
            <a:r>
              <a:rPr lang="en-US" altLang="ja-JP" sz="1200">
                <a:solidFill>
                  <a:srgbClr val="000000"/>
                </a:solidFill>
              </a:rPr>
              <a:t>Ryuji Kohno(YNU/YRP-IAI) </a:t>
            </a:r>
            <a:endParaRPr lang="en-US" altLang="ja-JP" sz="1200" dirty="0">
              <a:solidFill>
                <a:srgbClr val="000000"/>
              </a:solidFill>
              <a:latin typeface="+mj-lt"/>
            </a:endParaRPr>
          </a:p>
        </p:txBody>
      </p:sp>
      <mc:AlternateContent xmlns:mc="http://schemas.openxmlformats.org/markup-compatibility/2006" xmlns:a14="http://schemas.microsoft.com/office/drawing/2010/main">
        <mc:Choice Requires="a14">
          <p:sp>
            <p:nvSpPr>
              <p:cNvPr id="6" name="テキスト ボックス 5">
                <a:extLst>
                  <a:ext uri="{FF2B5EF4-FFF2-40B4-BE49-F238E27FC236}">
                    <a16:creationId xmlns:a16="http://schemas.microsoft.com/office/drawing/2014/main" id="{6F750CDC-EB16-E43A-A064-616FE949C8F8}"/>
                  </a:ext>
                </a:extLst>
              </p:cNvPr>
              <p:cNvSpPr txBox="1"/>
              <p:nvPr/>
            </p:nvSpPr>
            <p:spPr>
              <a:xfrm>
                <a:off x="762000" y="5661248"/>
                <a:ext cx="7696200" cy="707886"/>
              </a:xfrm>
              <a:prstGeom prst="rect">
                <a:avLst/>
              </a:prstGeom>
              <a:noFill/>
            </p:spPr>
            <p:txBody>
              <a:bodyPr wrap="square" rtlCol="0">
                <a:spAutoFit/>
              </a:bodyPr>
              <a:lstStyle/>
              <a:p>
                <a:pPr algn="ctr"/>
                <a:r>
                  <a:rPr lang="en-US" altLang="ja-JP" sz="2000" dirty="0">
                    <a:latin typeface="Times New Roman" panose="02020603050405020304" pitchFamily="18" charset="0"/>
                    <a:cs typeface="Times New Roman" panose="02020603050405020304" pitchFamily="18" charset="0"/>
                  </a:rPr>
                  <a:t>PSDU</a:t>
                </a:r>
                <a:r>
                  <a:rPr kumimoji="1" lang="en-US" altLang="ja-JP" sz="2000" dirty="0">
                    <a:latin typeface="Times New Roman" panose="02020603050405020304" pitchFamily="18" charset="0"/>
                    <a:cs typeface="Times New Roman" panose="02020603050405020304" pitchFamily="18" charset="0"/>
                  </a:rPr>
                  <a:t> throughput as a function of </a:t>
                </a:r>
                <a14:m>
                  <m:oMath xmlns:m="http://schemas.openxmlformats.org/officeDocument/2006/math">
                    <m:sSub>
                      <m:sSubPr>
                        <m:ctrlPr>
                          <a:rPr kumimoji="1" lang="en-US" altLang="ja-JP" sz="200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𝐸</m:t>
                        </m:r>
                      </m:e>
                      <m:sub>
                        <m:r>
                          <a:rPr kumimoji="1" lang="en-US" altLang="ja-JP" sz="2000" b="0" i="1" smtClean="0">
                            <a:latin typeface="Cambria Math" panose="02040503050406030204" pitchFamily="18" charset="0"/>
                            <a:cs typeface="Times New Roman" panose="02020603050405020304" pitchFamily="18" charset="0"/>
                          </a:rPr>
                          <m:t>𝑏</m:t>
                        </m:r>
                      </m:sub>
                    </m:sSub>
                    <m:r>
                      <a:rPr kumimoji="1" lang="en-US" altLang="ja-JP" sz="2000" b="0" i="1" smtClean="0">
                        <a:latin typeface="Cambria Math" panose="02040503050406030204" pitchFamily="18" charset="0"/>
                        <a:cs typeface="Times New Roman" panose="02020603050405020304" pitchFamily="18" charset="0"/>
                      </a:rPr>
                      <m:t>/</m:t>
                    </m:r>
                    <m:sSub>
                      <m:sSubPr>
                        <m:ctrlPr>
                          <a:rPr kumimoji="1" lang="en-US" altLang="ja-JP" sz="2000" b="0" i="1" smtClean="0">
                            <a:latin typeface="Cambria Math" panose="02040503050406030204" pitchFamily="18" charset="0"/>
                            <a:cs typeface="Times New Roman" panose="02020603050405020304" pitchFamily="18" charset="0"/>
                          </a:rPr>
                        </m:ctrlPr>
                      </m:sSubPr>
                      <m:e>
                        <m:r>
                          <a:rPr kumimoji="1" lang="en-US" altLang="ja-JP" sz="2000" b="0" i="1" smtClean="0">
                            <a:latin typeface="Cambria Math" panose="02040503050406030204" pitchFamily="18" charset="0"/>
                            <a:cs typeface="Times New Roman" panose="02020603050405020304" pitchFamily="18" charset="0"/>
                          </a:rPr>
                          <m:t>𝑁</m:t>
                        </m:r>
                      </m:e>
                      <m:sub>
                        <m:r>
                          <a:rPr kumimoji="1" lang="en-US" altLang="ja-JP" sz="2000" b="0" i="1" smtClean="0">
                            <a:latin typeface="Cambria Math" panose="02040503050406030204" pitchFamily="18" charset="0"/>
                            <a:cs typeface="Times New Roman" panose="02020603050405020304" pitchFamily="18" charset="0"/>
                          </a:rPr>
                          <m:t>0</m:t>
                        </m:r>
                      </m:sub>
                    </m:sSub>
                  </m:oMath>
                </a14:m>
                <a:r>
                  <a:rPr kumimoji="1" lang="en-US" altLang="ja-JP" sz="2000" dirty="0">
                    <a:latin typeface="Times New Roman" panose="02020603050405020304" pitchFamily="18" charset="0"/>
                    <a:cs typeface="Times New Roman" panose="02020603050405020304" pitchFamily="18" charset="0"/>
                  </a:rPr>
                  <a:t> in the case of 15.4ab BCC, LDPC, and SOCC with random inter-leaver, </a:t>
                </a:r>
                <a14:m>
                  <m:oMath xmlns:m="http://schemas.openxmlformats.org/officeDocument/2006/math">
                    <m:sSub>
                      <m:sSubPr>
                        <m:ctrlPr>
                          <a:rPr kumimoji="1" lang="en-US" altLang="ja-JP" sz="2000" i="1" baseline="0" smtClean="0">
                            <a:latin typeface="Cambria Math" panose="02040503050406030204" pitchFamily="18" charset="0"/>
                          </a:rPr>
                        </m:ctrlPr>
                      </m:sSubPr>
                      <m:e>
                        <m:r>
                          <a:rPr kumimoji="1" lang="en-US" altLang="ja-JP" sz="2000" b="0" i="1" baseline="0" smtClean="0">
                            <a:latin typeface="Cambria Math" panose="02040503050406030204" pitchFamily="18" charset="0"/>
                          </a:rPr>
                          <m:t>𝑝</m:t>
                        </m:r>
                      </m:e>
                      <m:sub>
                        <m:r>
                          <a:rPr kumimoji="1" lang="en-US" altLang="ja-JP" sz="2000" b="0" i="1" baseline="0" smtClean="0">
                            <a:latin typeface="Cambria Math" panose="02040503050406030204" pitchFamily="18" charset="0"/>
                          </a:rPr>
                          <m:t>𝑒</m:t>
                        </m:r>
                      </m:sub>
                    </m:sSub>
                    <m:r>
                      <a:rPr kumimoji="1" lang="en-US" altLang="ja-JP" sz="2000" b="0" i="1" baseline="0" smtClean="0">
                        <a:latin typeface="Cambria Math" panose="02040503050406030204" pitchFamily="18" charset="0"/>
                      </a:rPr>
                      <m:t>=10</m:t>
                    </m:r>
                  </m:oMath>
                </a14:m>
                <a:r>
                  <a:rPr kumimoji="1" lang="en-US" altLang="ja-JP" sz="2000" dirty="0">
                    <a:latin typeface="Times New Roman" panose="02020603050405020304" pitchFamily="18" charset="0"/>
                    <a:cs typeface="Times New Roman" panose="02020603050405020304" pitchFamily="18" charset="0"/>
                  </a:rPr>
                  <a:t>%</a:t>
                </a:r>
                <a:endParaRPr kumimoji="1" lang="ja-JP" altLang="en-US" sz="2000" dirty="0">
                  <a:latin typeface="Times New Roman" panose="02020603050405020304" pitchFamily="18" charset="0"/>
                  <a:cs typeface="Times New Roman" panose="02020603050405020304" pitchFamily="18" charset="0"/>
                </a:endParaRPr>
              </a:p>
            </p:txBody>
          </p:sp>
        </mc:Choice>
        <mc:Fallback xmlns="">
          <p:sp>
            <p:nvSpPr>
              <p:cNvPr id="6" name="テキスト ボックス 5">
                <a:extLst>
                  <a:ext uri="{FF2B5EF4-FFF2-40B4-BE49-F238E27FC236}">
                    <a16:creationId xmlns:a16="http://schemas.microsoft.com/office/drawing/2014/main" id="{6F750CDC-EB16-E43A-A064-616FE949C8F8}"/>
                  </a:ext>
                </a:extLst>
              </p:cNvPr>
              <p:cNvSpPr txBox="1">
                <a:spLocks noRot="1" noChangeAspect="1" noMove="1" noResize="1" noEditPoints="1" noAdjustHandles="1" noChangeArrowheads="1" noChangeShapeType="1" noTextEdit="1"/>
              </p:cNvSpPr>
              <p:nvPr/>
            </p:nvSpPr>
            <p:spPr>
              <a:xfrm>
                <a:off x="762000" y="5661248"/>
                <a:ext cx="7696200" cy="707886"/>
              </a:xfrm>
              <a:prstGeom prst="rect">
                <a:avLst/>
              </a:prstGeom>
              <a:blipFill>
                <a:blip r:embed="rId3"/>
                <a:stretch>
                  <a:fillRect t="-5172" b="-14655"/>
                </a:stretch>
              </a:blipFill>
            </p:spPr>
            <p:txBody>
              <a:bodyPr/>
              <a:lstStyle/>
              <a:p>
                <a:r>
                  <a:rPr lang="ja-JP" altLang="en-US">
                    <a:noFill/>
                  </a:rPr>
                  <a:t> </a:t>
                </a:r>
              </a:p>
            </p:txBody>
          </p:sp>
        </mc:Fallback>
      </mc:AlternateContent>
      <p:pic>
        <p:nvPicPr>
          <p:cNvPr id="8" name="図 7">
            <a:extLst>
              <a:ext uri="{FF2B5EF4-FFF2-40B4-BE49-F238E27FC236}">
                <a16:creationId xmlns:a16="http://schemas.microsoft.com/office/drawing/2014/main" id="{46511CB5-93A0-14E8-F4E9-3774CF1BD042}"/>
              </a:ext>
            </a:extLst>
          </p:cNvPr>
          <p:cNvPicPr>
            <a:picLocks noChangeAspect="1"/>
          </p:cNvPicPr>
          <p:nvPr/>
        </p:nvPicPr>
        <p:blipFill>
          <a:blip r:embed="rId4"/>
          <a:stretch>
            <a:fillRect/>
          </a:stretch>
        </p:blipFill>
        <p:spPr>
          <a:xfrm>
            <a:off x="269776" y="1641140"/>
            <a:ext cx="8604448" cy="3913829"/>
          </a:xfrm>
          <a:prstGeom prst="rect">
            <a:avLst/>
          </a:prstGeom>
        </p:spPr>
      </p:pic>
    </p:spTree>
    <p:extLst>
      <p:ext uri="{BB962C8B-B14F-4D97-AF65-F5344CB8AC3E}">
        <p14:creationId xmlns:p14="http://schemas.microsoft.com/office/powerpoint/2010/main" val="1889877819"/>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7565</TotalTime>
  <Words>1686</Words>
  <Application>Microsoft Office PowerPoint</Application>
  <PresentationFormat>画面に合わせる (4:3)</PresentationFormat>
  <Paragraphs>232</Paragraphs>
  <Slides>13</Slides>
  <Notes>12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游ゴシック</vt:lpstr>
      <vt:lpstr>Arial</vt:lpstr>
      <vt:lpstr>Calibri</vt:lpstr>
      <vt:lpstr>Cambria Math</vt:lpstr>
      <vt:lpstr>Palatino Linotype</vt:lpstr>
      <vt:lpstr>Times New Roman</vt:lpstr>
      <vt:lpstr>Wingdings</vt:lpstr>
      <vt:lpstr>VLC_Composition_090917</vt:lpstr>
      <vt:lpstr>PowerPoint プレゼンテーション</vt:lpstr>
      <vt:lpstr>PowerPoint プレゼンテーション</vt:lpstr>
      <vt:lpstr>SOCC</vt:lpstr>
      <vt:lpstr>Classification of Channel and Environment Models for Human and Vehicle Body Area Networks (HBAN&amp;VBAN)</vt:lpstr>
      <vt:lpstr>Radio environment</vt:lpstr>
      <vt:lpstr>Bit erasure channel</vt:lpstr>
      <vt:lpstr>Evaluation</vt:lpstr>
      <vt:lpstr>Results</vt:lpstr>
      <vt:lpstr>Results</vt:lpstr>
      <vt:lpstr>Results</vt:lpstr>
      <vt:lpstr>Results</vt:lpstr>
      <vt:lpstr>Conclusion</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高林 健人</cp:lastModifiedBy>
  <cp:revision>673</cp:revision>
  <dcterms:created xsi:type="dcterms:W3CDTF">2014-03-17T07:14:24Z</dcterms:created>
  <dcterms:modified xsi:type="dcterms:W3CDTF">2025-07-28T06:12:04Z</dcterms:modified>
</cp:coreProperties>
</file>