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300" r:id="rId3"/>
    <p:sldId id="595" r:id="rId4"/>
    <p:sldId id="693" r:id="rId5"/>
    <p:sldId id="785" r:id="rId6"/>
    <p:sldId id="560" r:id="rId7"/>
    <p:sldId id="793" r:id="rId8"/>
    <p:sldId id="801" r:id="rId9"/>
    <p:sldId id="807" r:id="rId10"/>
    <p:sldId id="808" r:id="rId11"/>
    <p:sldId id="809" r:id="rId12"/>
    <p:sldId id="810" r:id="rId13"/>
    <p:sldId id="593" r:id="rId14"/>
    <p:sldId id="327" r:id="rId15"/>
    <p:sldId id="482"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66" d="100"/>
          <a:sy n="66" d="100"/>
        </p:scale>
        <p:origin x="1930"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2025/5/10</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2025/5/10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5/10/2025</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53848-99B0-8078-A139-61B13BCCCC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30EBC0-0099-55F4-6F80-223B70FB281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E0088C79-9A9E-3938-C524-C19C35EF40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Choice>
        <mc:Fallback xmlns="">
          <p:sp>
            <p:nvSpPr>
              <p:cNvPr id="3" name="ノート プレースホルダー 2">
                <a:extLst>
                  <a:ext uri="{FF2B5EF4-FFF2-40B4-BE49-F238E27FC236}">
                    <a16:creationId xmlns:a16="http://schemas.microsoft.com/office/drawing/2014/main" id="{83449EE6-2429-6D41-87F8-3A94BF25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Fallback>
      </mc:AlternateContent>
      <p:sp>
        <p:nvSpPr>
          <p:cNvPr id="4" name="スライド番号プレースホルダー 3">
            <a:extLst>
              <a:ext uri="{FF2B5EF4-FFF2-40B4-BE49-F238E27FC236}">
                <a16:creationId xmlns:a16="http://schemas.microsoft.com/office/drawing/2014/main" id="{584FDDE6-C415-9753-F672-2A1DDEC8CEAE}"/>
              </a:ext>
            </a:extLst>
          </p:cNvPr>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345816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F4D33-631D-E543-2DAF-85729E2FE7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B49E6AD-797B-F93B-67EF-F19AD15D03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DC3155-2557-6572-7E80-254FCCEFA9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Also, in the strong interference case, low delay can be achieved with low-rate SOCCs while satisfying low BER and a certain level of throughput.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560E2A1-1400-09F3-9A11-95D26AF07892}"/>
              </a:ext>
            </a:extLst>
          </p:cNvPr>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269286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13</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presentation focuses on very strong interference condition, and some program mistakes were fixed from previous meeting </a:t>
            </a: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B148-0740-06A4-CAE3-8D40790B81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2608CE-D053-985E-CA88-4F647ADD17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8AE996-7986-8AC7-16EF-9D03E562F6FE}"/>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SOCC with random inter-leaver had a very good performance.</a:t>
            </a:r>
          </a:p>
          <a:p>
            <a:r>
              <a:rPr kumimoji="1" lang="en-US" altLang="ja-JP" sz="1200" dirty="0">
                <a:latin typeface="Times New Roman" panose="02020603050405020304" pitchFamily="18" charset="0"/>
                <a:cs typeface="Times New Roman" panose="02020603050405020304" pitchFamily="18" charset="0"/>
              </a:rPr>
              <a:t>Especially, low-rate case (1/4, 1/8, 1/16) had better in low EbN0 area.</a:t>
            </a:r>
          </a:p>
        </p:txBody>
      </p:sp>
      <p:sp>
        <p:nvSpPr>
          <p:cNvPr id="4" name="スライド番号プレースホルダー 3">
            <a:extLst>
              <a:ext uri="{FF2B5EF4-FFF2-40B4-BE49-F238E27FC236}">
                <a16:creationId xmlns:a16="http://schemas.microsoft.com/office/drawing/2014/main" id="{29A57C20-FB25-25AA-632F-127DDDFBE138}"/>
              </a:ext>
            </a:extLst>
          </p:cNvPr>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254188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F5D84-39BD-2A7A-0E53-A5B6FC5567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C6782D-ED80-A0D9-F8ED-82FF12EE57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7FF704-D186-E273-7213-70041FDC6811}"/>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This condition supposes much stronger interference case. </a:t>
            </a:r>
          </a:p>
          <a:p>
            <a:r>
              <a:rPr kumimoji="1" lang="en-US" altLang="ja-JP" sz="1200" dirty="0">
                <a:latin typeface="Times New Roman" panose="02020603050405020304" pitchFamily="18" charset="0"/>
                <a:cs typeface="Times New Roman" panose="02020603050405020304" pitchFamily="18" charset="0"/>
              </a:rPr>
              <a:t>Under these conditions, the correction capability of low coding rates SOCC is not sufficient.</a:t>
            </a:r>
          </a:p>
          <a:p>
            <a:r>
              <a:rPr kumimoji="1" lang="en-US" altLang="ja-JP" sz="1200" dirty="0">
                <a:latin typeface="Times New Roman" panose="02020603050405020304" pitchFamily="18" charset="0"/>
                <a:cs typeface="Times New Roman" panose="02020603050405020304" pitchFamily="18" charset="0"/>
              </a:rPr>
              <a:t>So, this case is required to be combined with other interference avoidance or mitigation techniques.</a:t>
            </a:r>
          </a:p>
        </p:txBody>
      </p:sp>
      <p:sp>
        <p:nvSpPr>
          <p:cNvPr id="4" name="スライド番号プレースホルダー 3">
            <a:extLst>
              <a:ext uri="{FF2B5EF4-FFF2-40B4-BE49-F238E27FC236}">
                <a16:creationId xmlns:a16="http://schemas.microsoft.com/office/drawing/2014/main" id="{E40CEDF1-4493-E12E-14B2-CB48DF4AD8C3}"/>
              </a:ext>
            </a:extLst>
          </p:cNvPr>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68009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3BF65-0549-3839-446C-1418021953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8EF9B5-D4CC-BD61-5FF5-529165B01EE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C2ECF687-2AB2-E5AC-A60A-5B093D0FA8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Low-rate SOCCs had a less performance than other case, but at least 7.8Mbps or more can be achieved.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a:extLst>
              <a:ext uri="{FF2B5EF4-FFF2-40B4-BE49-F238E27FC236}">
                <a16:creationId xmlns:a16="http://schemas.microsoft.com/office/drawing/2014/main" id="{950CFBE4-9709-D932-8369-B2BE84AF21F7}"/>
              </a:ext>
            </a:extLst>
          </p:cNvPr>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407512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95FD0-5C85-54D0-5AD2-30CDDE6700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6E2F7D-BCE0-6B7E-B26F-8D64C7EBC1B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93A899-C4A0-9AF5-BDEE-44ECEF49D0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the strong interference case, about 15Mbps can be achieved with low-rate SOCCs while satisfying low BER.</a:t>
            </a:r>
          </a:p>
        </p:txBody>
      </p:sp>
      <p:sp>
        <p:nvSpPr>
          <p:cNvPr id="4" name="スライド番号プレースホルダー 3">
            <a:extLst>
              <a:ext uri="{FF2B5EF4-FFF2-40B4-BE49-F238E27FC236}">
                <a16:creationId xmlns:a16="http://schemas.microsoft.com/office/drawing/2014/main" id="{558BD650-AC21-4B01-A2E6-5A2B4105D352}"/>
              </a:ext>
            </a:extLst>
          </p:cNvPr>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241939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802.15-22-0562-15-06ma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802.15-22-0562-15-06ma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77097"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802.15-22-0562-15-06ma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[13 May 2025]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C156-35F3-3301-9E9B-F2A8726EBC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B3D8C6-D07C-23E6-0A4E-0135C5F5CE83}"/>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7B6FB6F0-0F1A-A580-A8C1-2666DC8DB48D}"/>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10</a:t>
            </a:fld>
            <a:endParaRPr lang="en-US">
              <a:solidFill>
                <a:srgbClr val="000000"/>
              </a:solidFill>
            </a:endParaRPr>
          </a:p>
        </p:txBody>
      </p:sp>
      <p:sp>
        <p:nvSpPr>
          <p:cNvPr id="4" name="日付プレースホルダー 3">
            <a:extLst>
              <a:ext uri="{FF2B5EF4-FFF2-40B4-BE49-F238E27FC236}">
                <a16:creationId xmlns:a16="http://schemas.microsoft.com/office/drawing/2014/main" id="{425B8198-0287-5E1F-617C-B9AB12498BCC}"/>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1452E898-BFA0-E47A-B96B-37EEE21123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3BF0216-4A0B-F538-8A6E-5DB96971E5C9}"/>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3BF0216-4A0B-F538-8A6E-5DB96971E5C9}"/>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509DAB29-BAA5-1DDC-9783-FC4A122F0229}"/>
              </a:ext>
            </a:extLst>
          </p:cNvPr>
          <p:cNvPicPr>
            <a:picLocks noChangeAspect="1"/>
          </p:cNvPicPr>
          <p:nvPr/>
        </p:nvPicPr>
        <p:blipFill>
          <a:blip r:embed="rId4"/>
          <a:stretch>
            <a:fillRect/>
          </a:stretch>
        </p:blipFill>
        <p:spPr>
          <a:xfrm>
            <a:off x="342900" y="1697867"/>
            <a:ext cx="8458200" cy="3847306"/>
          </a:xfrm>
          <a:prstGeom prst="rect">
            <a:avLst/>
          </a:prstGeom>
        </p:spPr>
      </p:pic>
    </p:spTree>
    <p:extLst>
      <p:ext uri="{BB962C8B-B14F-4D97-AF65-F5344CB8AC3E}">
        <p14:creationId xmlns:p14="http://schemas.microsoft.com/office/powerpoint/2010/main" val="287436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08EF-FE43-2F7C-0857-EAA1628804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F0703E-03D5-B77C-9376-F9C5CA7CA329}"/>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7631C7DF-6A71-0D4A-2C09-87AF1572EEBC}"/>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11</a:t>
            </a:fld>
            <a:endParaRPr lang="en-US">
              <a:solidFill>
                <a:srgbClr val="000000"/>
              </a:solidFill>
            </a:endParaRPr>
          </a:p>
        </p:txBody>
      </p:sp>
      <p:sp>
        <p:nvSpPr>
          <p:cNvPr id="4" name="日付プレースホルダー 3">
            <a:extLst>
              <a:ext uri="{FF2B5EF4-FFF2-40B4-BE49-F238E27FC236}">
                <a16:creationId xmlns:a16="http://schemas.microsoft.com/office/drawing/2014/main" id="{61E01EFA-1560-4EE3-44A2-A1ED933580E0}"/>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2B84A9BE-098C-B85A-E1C2-53882810E655}"/>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5786528-4254-817C-07F6-C7178F00A805}"/>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B5786528-4254-817C-07F6-C7178F00A805}"/>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0E91D28E-F6D6-6555-69EE-02AE75E343D3}"/>
              </a:ext>
            </a:extLst>
          </p:cNvPr>
          <p:cNvPicPr>
            <a:picLocks noChangeAspect="1"/>
          </p:cNvPicPr>
          <p:nvPr/>
        </p:nvPicPr>
        <p:blipFill>
          <a:blip r:embed="rId4"/>
          <a:stretch>
            <a:fillRect/>
          </a:stretch>
        </p:blipFill>
        <p:spPr>
          <a:xfrm>
            <a:off x="342900" y="1697867"/>
            <a:ext cx="8458200" cy="3847306"/>
          </a:xfrm>
          <a:prstGeom prst="rect">
            <a:avLst/>
          </a:prstGeom>
        </p:spPr>
      </p:pic>
    </p:spTree>
    <p:extLst>
      <p:ext uri="{BB962C8B-B14F-4D97-AF65-F5344CB8AC3E}">
        <p14:creationId xmlns:p14="http://schemas.microsoft.com/office/powerpoint/2010/main" val="116356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382B1-9235-C5BB-5168-BDF49677FC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144970-797F-728B-86D7-86F68E4313A7}"/>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A7092B4F-8CD9-91B6-E7DF-068D839B609D}"/>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12</a:t>
            </a:fld>
            <a:endParaRPr lang="en-US">
              <a:solidFill>
                <a:srgbClr val="000000"/>
              </a:solidFill>
            </a:endParaRPr>
          </a:p>
        </p:txBody>
      </p:sp>
      <p:sp>
        <p:nvSpPr>
          <p:cNvPr id="4" name="日付プレースホルダー 3">
            <a:extLst>
              <a:ext uri="{FF2B5EF4-FFF2-40B4-BE49-F238E27FC236}">
                <a16:creationId xmlns:a16="http://schemas.microsoft.com/office/drawing/2014/main" id="{1F84C1A8-DCD5-5D36-1FD3-8A064A88140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4537C0B9-6344-6B4E-876A-16D880CEFEAC}"/>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A898F43-D138-71BB-E5B3-821FD9CB3A10}"/>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A898F43-D138-71BB-E5B3-821FD9CB3A10}"/>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0D900EAE-814D-2A02-06D5-005BD9905F38}"/>
              </a:ext>
            </a:extLst>
          </p:cNvPr>
          <p:cNvPicPr>
            <a:picLocks noChangeAspect="1"/>
          </p:cNvPicPr>
          <p:nvPr/>
        </p:nvPicPr>
        <p:blipFill>
          <a:blip r:embed="rId4"/>
          <a:stretch>
            <a:fillRect/>
          </a:stretch>
        </p:blipFill>
        <p:spPr>
          <a:xfrm>
            <a:off x="342900" y="1686293"/>
            <a:ext cx="8458200" cy="3847306"/>
          </a:xfrm>
          <a:prstGeom prst="rect">
            <a:avLst/>
          </a:prstGeom>
        </p:spPr>
      </p:pic>
    </p:spTree>
    <p:extLst>
      <p:ext uri="{BB962C8B-B14F-4D97-AF65-F5344CB8AC3E}">
        <p14:creationId xmlns:p14="http://schemas.microsoft.com/office/powerpoint/2010/main" val="344126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3900" y="685138"/>
            <a:ext cx="7772400" cy="1066800"/>
          </a:xfrm>
        </p:spPr>
        <p:txBody>
          <a:bodyPr/>
          <a:lstStyle/>
          <a:p>
            <a:r>
              <a:rPr kumimoji="1" lang="en-US" altLang="ja-JP" dirty="0"/>
              <a:t>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13</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468A3A1-0FDB-47BC-B8EC-0964A12BE68A}"/>
                  </a:ext>
                </a:extLst>
              </p:cNvPr>
              <p:cNvSpPr txBox="1"/>
              <p:nvPr/>
            </p:nvSpPr>
            <p:spPr>
              <a:xfrm>
                <a:off x="179958" y="1751938"/>
                <a:ext cx="8784084" cy="440120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mj-lt"/>
                  </a:rPr>
                  <a:t>Numerical results showed that low coding rate had a very good performance, especially the case that the coding rate is 1/4 had well-balanced performance </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Low-rate SOCCs had a less throughput performance than other case, but at least about 8Mbps or more can be achieved</a:t>
                </a:r>
              </a:p>
              <a:p>
                <a:pPr marL="285750" indent="-285750">
                  <a:buFont typeface="Arial" panose="020B0604020202020204" pitchFamily="34" charset="0"/>
                  <a:buChar char="•"/>
                </a:pPr>
                <a:endParaRPr kumimoji="1" lang="en-US" altLang="ja-JP" sz="2000" dirty="0">
                  <a:latin typeface="+mj-lt"/>
                  <a:cs typeface="Times New Roman" panose="02020603050405020304" pitchFamily="18" charset="0"/>
                </a:endParaRPr>
              </a:p>
              <a:p>
                <a:pPr marL="285750" indent="-28575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In addition, low-rate SOCCs also achieves low delay (several </a:t>
                </a:r>
                <a:r>
                  <a:rPr kumimoji="1" lang="en-US" altLang="ja-JP" sz="2000" dirty="0" err="1">
                    <a:latin typeface="Times New Roman" panose="02020603050405020304" pitchFamily="18" charset="0"/>
                    <a:cs typeface="Times New Roman" panose="02020603050405020304" pitchFamily="18" charset="0"/>
                  </a:rPr>
                  <a:t>ms</a:t>
                </a:r>
                <a:r>
                  <a:rPr kumimoji="1" lang="en-US" altLang="ja-JP" sz="2000" dirty="0">
                    <a:latin typeface="Times New Roman" panose="02020603050405020304" pitchFamily="18" charset="0"/>
                    <a:cs typeface="Times New Roman" panose="02020603050405020304" pitchFamily="18" charset="0"/>
                  </a:rPr>
                  <a:t>) and retransmission count even in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areas</a:t>
                </a:r>
              </a:p>
              <a:p>
                <a:pPr marL="800100" lvl="1" indent="-342900">
                  <a:buFont typeface="Wingdings" panose="05000000000000000000" pitchFamily="2" charset="2"/>
                  <a:buChar char="Ø"/>
                </a:pPr>
                <a:r>
                  <a:rPr lang="en-US" altLang="ja-JP" sz="2000" dirty="0">
                    <a:latin typeface="+mj-lt"/>
                  </a:rPr>
                  <a:t>SOCC may be effective in applications that require low latency and dependability</a:t>
                </a:r>
              </a:p>
              <a:p>
                <a:pPr marL="800100" lvl="1" indent="-342900">
                  <a:buFont typeface="Wingdings" panose="05000000000000000000" pitchFamily="2" charset="2"/>
                  <a:buChar char="Ø"/>
                </a:pPr>
                <a:endParaRPr lang="en-US" altLang="ja-JP" sz="2000" dirty="0">
                  <a:latin typeface="+mj-lt"/>
                </a:endParaRPr>
              </a:p>
              <a:p>
                <a:pPr marL="342900" indent="-342900">
                  <a:buFont typeface="Arial" panose="020B0604020202020204" pitchFamily="34" charset="0"/>
                  <a:buChar char="•"/>
                </a:pPr>
                <a:r>
                  <a:rPr lang="en-US" altLang="ja-JP" sz="2000" dirty="0">
                    <a:latin typeface="+mj-lt"/>
                  </a:rPr>
                  <a:t>Under very strong interference conditions, the correction capability of low coding rates SOCC was not sufficient</a:t>
                </a:r>
              </a:p>
              <a:p>
                <a:pPr marL="800100" lvl="1" indent="-342900">
                  <a:buFont typeface="Wingdings" panose="05000000000000000000" pitchFamily="2" charset="2"/>
                  <a:buChar char="Ø"/>
                </a:pPr>
                <a:r>
                  <a:rPr lang="en-US" altLang="ja-JP" sz="2000" dirty="0">
                    <a:latin typeface="+mj-lt"/>
                  </a:rPr>
                  <a:t>Interference avoidance or mitigation schemes may be required</a:t>
                </a:r>
              </a:p>
            </p:txBody>
          </p:sp>
        </mc:Choice>
        <mc:Fallback xmlns="">
          <p:sp>
            <p:nvSpPr>
              <p:cNvPr id="6" name="テキスト ボックス 5">
                <a:extLst>
                  <a:ext uri="{FF2B5EF4-FFF2-40B4-BE49-F238E27FC236}">
                    <a16:creationId xmlns:a16="http://schemas.microsoft.com/office/drawing/2014/main" id="{7468A3A1-0FDB-47BC-B8EC-0964A12BE68A}"/>
                  </a:ext>
                </a:extLst>
              </p:cNvPr>
              <p:cNvSpPr txBox="1">
                <a:spLocks noRot="1" noChangeAspect="1" noMove="1" noResize="1" noEditPoints="1" noAdjustHandles="1" noChangeArrowheads="1" noChangeShapeType="1" noTextEdit="1"/>
              </p:cNvSpPr>
              <p:nvPr/>
            </p:nvSpPr>
            <p:spPr>
              <a:xfrm>
                <a:off x="179958" y="1751938"/>
                <a:ext cx="8784084" cy="4401205"/>
              </a:xfrm>
              <a:prstGeom prst="rect">
                <a:avLst/>
              </a:prstGeom>
              <a:blipFill>
                <a:blip r:embed="rId3"/>
                <a:stretch>
                  <a:fillRect l="-625" t="-693" b="-152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Tree>
    <p:extLst>
      <p:ext uri="{BB962C8B-B14F-4D97-AF65-F5344CB8AC3E}">
        <p14:creationId xmlns:p14="http://schemas.microsoft.com/office/powerpoint/2010/main" val="51340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Tree>
    <p:extLst>
      <p:ext uri="{BB962C8B-B14F-4D97-AF65-F5344CB8AC3E}">
        <p14:creationId xmlns:p14="http://schemas.microsoft.com/office/powerpoint/2010/main" val="390077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15</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15</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97024" y="3098571"/>
            <a:ext cx="8223448" cy="3354765"/>
          </a:xfrm>
          <a:prstGeom prst="rect">
            <a:avLst/>
          </a:prstGeom>
        </p:spPr>
        <p:txBody>
          <a:bodyPr wrap="square">
            <a:spAutoFit/>
          </a:bodyPr>
          <a:lstStyle/>
          <a:p>
            <a:pPr algn="ctr" fontAlgn="base">
              <a:spcBef>
                <a:spcPct val="0"/>
              </a:spcBef>
              <a:spcAft>
                <a:spcPct val="0"/>
              </a:spcAft>
            </a:pPr>
            <a:r>
              <a:rPr kumimoji="0" lang="en-US" altLang="ja-JP" sz="2800" dirty="0">
                <a:solidFill>
                  <a:srgbClr val="000000"/>
                </a:solidFill>
                <a:latin typeface="Times New Roman" pitchFamily="18" charset="0"/>
              </a:rPr>
              <a:t>May 2025,</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en-US" altLang="ja-JP" sz="2800" dirty="0">
                <a:solidFill>
                  <a:srgbClr val="000000"/>
                </a:solidFill>
                <a:latin typeface="Times New Roman" pitchFamily="18" charset="0"/>
              </a:rPr>
              <a:t>Warsaw Presidential Hotel, Warsaw, Poland</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Tree>
    <p:extLst>
      <p:ext uri="{BB962C8B-B14F-4D97-AF65-F5344CB8AC3E}">
        <p14:creationId xmlns:p14="http://schemas.microsoft.com/office/powerpoint/2010/main" val="139730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Motivation and aim</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6E97B-42D2-2896-19BB-1688B8870EF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FC77EE4-50B2-B46A-C703-371A465C8AF7}"/>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69D5C0EC-B0DD-A40B-B548-6DA7975E3A25}"/>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7FB09187-C6C8-D78A-B596-794C9BE5F6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EA00D070-9CE9-1C38-17A9-02804F5F98AB}"/>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7" name="直線矢印コネクタ 6">
            <a:extLst>
              <a:ext uri="{FF2B5EF4-FFF2-40B4-BE49-F238E27FC236}">
                <a16:creationId xmlns:a16="http://schemas.microsoft.com/office/drawing/2014/main" id="{6E60C2BB-A26B-1D21-72AF-968BB945BCE2}"/>
              </a:ext>
            </a:extLst>
          </p:cNvPr>
          <p:cNvCxnSpPr>
            <a:cxnSpLocks/>
          </p:cNvCxnSpPr>
          <p:nvPr/>
        </p:nvCxnSpPr>
        <p:spPr bwMode="auto">
          <a:xfrm>
            <a:off x="3734171" y="3068960"/>
            <a:ext cx="1845941" cy="0"/>
          </a:xfrm>
          <a:prstGeom prst="straightConnector1">
            <a:avLst/>
          </a:prstGeom>
          <a:solidFill>
            <a:schemeClr val="accent1"/>
          </a:solidFill>
          <a:ln w="2857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CE70EFB-63E8-3B36-8B43-A349C70B4E53}"/>
                  </a:ext>
                </a:extLst>
              </p:cNvPr>
              <p:cNvSpPr txBox="1"/>
              <p:nvPr/>
            </p:nvSpPr>
            <p:spPr>
              <a:xfrm>
                <a:off x="3169940" y="3288783"/>
                <a:ext cx="2880320" cy="646331"/>
              </a:xfrm>
              <a:prstGeom prst="rect">
                <a:avLst/>
              </a:prstGeom>
              <a:noFill/>
            </p:spPr>
            <p:txBody>
              <a:bodyPr wrap="square" rtlCol="0">
                <a:spAutoFit/>
              </a:bodyPr>
              <a:lstStyle/>
              <a:p>
                <a:pPr algn="ctr"/>
                <a:r>
                  <a:rPr lang="en-US" altLang="ja-JP" dirty="0">
                    <a:latin typeface="+mj-lt"/>
                  </a:rPr>
                  <a:t>Consecutive b</a:t>
                </a:r>
                <a:r>
                  <a:rPr kumimoji="1" lang="en-US" altLang="ja-JP" dirty="0">
                    <a:latin typeface="+mj-lt"/>
                  </a:rPr>
                  <a:t>it erasures,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lang="en-US" altLang="ja-JP" dirty="0">
                    <a:cs typeface="Times New Roman" panose="02020603050405020304" pitchFamily="18" charset="0"/>
                  </a:rPr>
                  <a:t>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endParaRPr kumimoji="1" lang="ja-JP" altLang="en-US" dirty="0">
                  <a:latin typeface="+mj-lt"/>
                </a:endParaRPr>
              </a:p>
            </p:txBody>
          </p:sp>
        </mc:Choice>
        <mc:Fallback xmlns="">
          <p:sp>
            <p:nvSpPr>
              <p:cNvPr id="8" name="テキスト ボックス 7">
                <a:extLst>
                  <a:ext uri="{FF2B5EF4-FFF2-40B4-BE49-F238E27FC236}">
                    <a16:creationId xmlns:a16="http://schemas.microsoft.com/office/drawing/2014/main" id="{DCE70EFB-63E8-3B36-8B43-A349C70B4E53}"/>
                  </a:ext>
                </a:extLst>
              </p:cNvPr>
              <p:cNvSpPr txBox="1">
                <a:spLocks noRot="1" noChangeAspect="1" noMove="1" noResize="1" noEditPoints="1" noAdjustHandles="1" noChangeArrowheads="1" noChangeShapeType="1" noTextEdit="1"/>
              </p:cNvSpPr>
              <p:nvPr/>
            </p:nvSpPr>
            <p:spPr>
              <a:xfrm>
                <a:off x="3169940" y="3288783"/>
                <a:ext cx="2880320" cy="646331"/>
              </a:xfrm>
              <a:prstGeom prst="rect">
                <a:avLst/>
              </a:prstGeom>
              <a:blipFill>
                <a:blip r:embed="rId2"/>
                <a:stretch>
                  <a:fillRect t="-4673" b="-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BBE68BF-7138-F52B-B806-0CA2E7CA83D9}"/>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another system</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9" name="テキスト ボックス 8">
                <a:extLst>
                  <a:ext uri="{FF2B5EF4-FFF2-40B4-BE49-F238E27FC236}">
                    <a16:creationId xmlns:a16="http://schemas.microsoft.com/office/drawing/2014/main" id="{EBBE68BF-7138-F52B-B806-0CA2E7CA83D9}"/>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88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3843999423"/>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a:t>
                          </a:r>
                          <a:r>
                            <a:rPr kumimoji="1" lang="en-US" altLang="ja-JP" sz="1400" dirty="0" err="1">
                              <a:latin typeface="+mj-lt"/>
                            </a:rPr>
                            <a:t>ms</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3843999423"/>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02000" r="-111073" b="-1370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402000" r="-111073" b="-107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0462" t="-402000" r="-308" b="-1070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557778" r="-111073" b="-1088889"/>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629787" r="-111073" b="-942553"/>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729787" r="-111073" b="-842553"/>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152000" r="-111073"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252000" r="-111073"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352000" r="-111073"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a:t>
                          </a:r>
                          <a:r>
                            <a:rPr kumimoji="1" lang="en-US" altLang="ja-JP" sz="1400" dirty="0" err="1">
                              <a:latin typeface="+mj-lt"/>
                            </a:rPr>
                            <a:t>ms</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6D6-F017-2A9F-993E-D893108CE3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5A73F0-C0DE-3183-75F4-714E87113915}"/>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87784363-3B63-EC21-9406-B3D678926D31}"/>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a:solidFill>
                <a:srgbClr val="000000"/>
              </a:solidFill>
            </a:endParaRPr>
          </a:p>
        </p:txBody>
      </p:sp>
      <p:sp>
        <p:nvSpPr>
          <p:cNvPr id="4" name="日付プレースホルダー 3">
            <a:extLst>
              <a:ext uri="{FF2B5EF4-FFF2-40B4-BE49-F238E27FC236}">
                <a16:creationId xmlns:a16="http://schemas.microsoft.com/office/drawing/2014/main" id="{EEB396D7-D3E8-4E5C-9C7A-13868936623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E5D6F708-237F-727F-2A21-828005CD559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9393E31-013E-1C80-6C10-FF28F9504366}"/>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Bit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09393E31-013E-1C80-6C10-FF28F950436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r="-475" b="-14655"/>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870084A3-EF9A-05E6-A228-3FF2CD136925}"/>
              </a:ext>
            </a:extLst>
          </p:cNvPr>
          <p:cNvPicPr>
            <a:picLocks noChangeAspect="1"/>
          </p:cNvPicPr>
          <p:nvPr/>
        </p:nvPicPr>
        <p:blipFill>
          <a:blip r:embed="rId4"/>
          <a:stretch>
            <a:fillRect/>
          </a:stretch>
        </p:blipFill>
        <p:spPr>
          <a:xfrm>
            <a:off x="451892" y="1700808"/>
            <a:ext cx="8316416" cy="3782814"/>
          </a:xfrm>
          <a:prstGeom prst="rect">
            <a:avLst/>
          </a:prstGeom>
        </p:spPr>
      </p:pic>
    </p:spTree>
    <p:extLst>
      <p:ext uri="{BB962C8B-B14F-4D97-AF65-F5344CB8AC3E}">
        <p14:creationId xmlns:p14="http://schemas.microsoft.com/office/powerpoint/2010/main" val="47815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3B261-E7F7-887C-6C02-B6CED4C6D2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D5349B-3609-344B-663D-378156996046}"/>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A4E9A66F-0E9C-DE07-25B8-7AFDB5D1868F}"/>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a:solidFill>
                <a:srgbClr val="000000"/>
              </a:solidFill>
            </a:endParaRPr>
          </a:p>
        </p:txBody>
      </p:sp>
      <p:sp>
        <p:nvSpPr>
          <p:cNvPr id="4" name="日付プレースホルダー 3">
            <a:extLst>
              <a:ext uri="{FF2B5EF4-FFF2-40B4-BE49-F238E27FC236}">
                <a16:creationId xmlns:a16="http://schemas.microsoft.com/office/drawing/2014/main" id="{E1CF06D5-82B7-C296-D4E4-63515579AE8C}"/>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4F24AC3A-FD06-4950-C227-17A1E936F42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CC986A6-2836-841A-9657-2EBBAB3D5A86}"/>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Bit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3CC986A6-2836-841A-9657-2EBBAB3D5A8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r="-475" b="-1465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9246ECA7-A355-7252-FDF3-09A87613F253}"/>
              </a:ext>
            </a:extLst>
          </p:cNvPr>
          <p:cNvPicPr>
            <a:picLocks noChangeAspect="1"/>
          </p:cNvPicPr>
          <p:nvPr/>
        </p:nvPicPr>
        <p:blipFill>
          <a:blip r:embed="rId4"/>
          <a:stretch>
            <a:fillRect/>
          </a:stretch>
        </p:blipFill>
        <p:spPr>
          <a:xfrm>
            <a:off x="339308" y="1556792"/>
            <a:ext cx="8529692" cy="3879825"/>
          </a:xfrm>
          <a:prstGeom prst="rect">
            <a:avLst/>
          </a:prstGeom>
        </p:spPr>
      </p:pic>
    </p:spTree>
    <p:extLst>
      <p:ext uri="{BB962C8B-B14F-4D97-AF65-F5344CB8AC3E}">
        <p14:creationId xmlns:p14="http://schemas.microsoft.com/office/powerpoint/2010/main" val="179499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A4B0-E799-0114-92F2-CFC2691C91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C0D720-CBB1-40DC-9CDA-CED4149AA251}"/>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3208CF01-FF02-73F8-A84F-0120F7480075}"/>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a:solidFill>
                <a:srgbClr val="000000"/>
              </a:solidFill>
            </a:endParaRPr>
          </a:p>
        </p:txBody>
      </p:sp>
      <p:sp>
        <p:nvSpPr>
          <p:cNvPr id="4" name="日付プレースホルダー 3">
            <a:extLst>
              <a:ext uri="{FF2B5EF4-FFF2-40B4-BE49-F238E27FC236}">
                <a16:creationId xmlns:a16="http://schemas.microsoft.com/office/drawing/2014/main" id="{328A9ED0-52DE-E499-42A8-FC97934AB7A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81B237C4-E06F-6D10-F592-3C84F2A2260E}"/>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F750CDC-EB16-E43A-A064-616FE949C8F8}"/>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6F750CDC-EB16-E43A-A064-616FE949C8F8}"/>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11" name="図 10">
            <a:extLst>
              <a:ext uri="{FF2B5EF4-FFF2-40B4-BE49-F238E27FC236}">
                <a16:creationId xmlns:a16="http://schemas.microsoft.com/office/drawing/2014/main" id="{7F9FD128-CA8A-395E-1F28-7DD7F7D45520}"/>
              </a:ext>
            </a:extLst>
          </p:cNvPr>
          <p:cNvPicPr>
            <a:picLocks noChangeAspect="1"/>
          </p:cNvPicPr>
          <p:nvPr/>
        </p:nvPicPr>
        <p:blipFill>
          <a:blip r:embed="rId4"/>
          <a:stretch>
            <a:fillRect/>
          </a:stretch>
        </p:blipFill>
        <p:spPr>
          <a:xfrm>
            <a:off x="342900" y="1628800"/>
            <a:ext cx="8458200" cy="3847306"/>
          </a:xfrm>
          <a:prstGeom prst="rect">
            <a:avLst/>
          </a:prstGeom>
        </p:spPr>
      </p:pic>
    </p:spTree>
    <p:extLst>
      <p:ext uri="{BB962C8B-B14F-4D97-AF65-F5344CB8AC3E}">
        <p14:creationId xmlns:p14="http://schemas.microsoft.com/office/powerpoint/2010/main" val="1889877819"/>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7359</TotalTime>
  <Words>1698</Words>
  <Application>Microsoft Office PowerPoint</Application>
  <PresentationFormat>画面に合わせる (4:3)</PresentationFormat>
  <Paragraphs>198</Paragraphs>
  <Slides>15</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Motivation and aim</vt:lpstr>
      <vt:lpstr>SOCC</vt:lpstr>
      <vt:lpstr>Bit erasure channel</vt:lpstr>
      <vt:lpstr>Evaluation</vt:lpstr>
      <vt:lpstr>Results</vt:lpstr>
      <vt:lpstr>Results</vt:lpstr>
      <vt:lpstr>Results</vt:lpstr>
      <vt:lpstr>Results</vt:lpstr>
      <vt:lpstr>Results</vt:lpstr>
      <vt:lpstr>Results</vt:lpstr>
      <vt:lpstr>Conclusion</vt:lpstr>
      <vt:lpstr>Reference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高林 健人</cp:lastModifiedBy>
  <cp:revision>632</cp:revision>
  <dcterms:created xsi:type="dcterms:W3CDTF">2014-03-17T07:14:24Z</dcterms:created>
  <dcterms:modified xsi:type="dcterms:W3CDTF">2025-05-10T07:40:58Z</dcterms:modified>
</cp:coreProperties>
</file>