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57" r:id="rId2"/>
    <p:sldId id="300" r:id="rId3"/>
    <p:sldId id="595" r:id="rId4"/>
    <p:sldId id="693" r:id="rId5"/>
    <p:sldId id="785" r:id="rId6"/>
    <p:sldId id="560" r:id="rId7"/>
    <p:sldId id="793" r:id="rId8"/>
    <p:sldId id="801" r:id="rId9"/>
    <p:sldId id="802" r:id="rId10"/>
    <p:sldId id="807" r:id="rId11"/>
    <p:sldId id="808" r:id="rId12"/>
    <p:sldId id="809" r:id="rId13"/>
    <p:sldId id="810" r:id="rId14"/>
    <p:sldId id="593" r:id="rId15"/>
    <p:sldId id="327" r:id="rId16"/>
    <p:sldId id="482" r:id="rId17"/>
    <p:sldId id="797" r:id="rId18"/>
    <p:sldId id="803" r:id="rId19"/>
    <p:sldId id="805" r:id="rId20"/>
    <p:sldId id="798" r:id="rId21"/>
    <p:sldId id="804" r:id="rId22"/>
    <p:sldId id="806" r:id="rId2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784" autoAdjust="0"/>
  </p:normalViewPr>
  <p:slideViewPr>
    <p:cSldViewPr>
      <p:cViewPr varScale="1">
        <p:scale>
          <a:sx n="66" d="100"/>
          <a:sy n="66" d="100"/>
        </p:scale>
        <p:origin x="1930" y="3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1" d="100"/>
          <a:sy n="51" d="100"/>
        </p:scale>
        <p:origin x="2694" y="3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A382B7D-C49D-4A71-807E-2F43C648CD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235239C2-C076-49B8-99A6-F8CEA981DF4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C3776E-84FE-4DE5-B9CC-6C037255D337}" type="datetimeFigureOut">
              <a:rPr kumimoji="1" lang="ja-JP" altLang="en-US" smtClean="0"/>
              <a:t>2025/3/11</a:t>
            </a:fld>
            <a:endParaRPr kumimoji="1" lang="ja-JP" altLang="en-US"/>
          </a:p>
        </p:txBody>
      </p:sp>
      <p:sp>
        <p:nvSpPr>
          <p:cNvPr id="4" name="フッター プレースホルダー 3">
            <a:extLst>
              <a:ext uri="{FF2B5EF4-FFF2-40B4-BE49-F238E27FC236}">
                <a16:creationId xmlns:a16="http://schemas.microsoft.com/office/drawing/2014/main" id="{D11F2CD8-9D39-4CDF-B19A-DBC38B73302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E7D17C07-F6E6-4B74-8B98-A2B07F316F0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CE562B-7EFA-43C7-891E-8B17A5EBDB48}" type="slidenum">
              <a:rPr kumimoji="1" lang="ja-JP" altLang="en-US" smtClean="0"/>
              <a:t>‹#›</a:t>
            </a:fld>
            <a:endParaRPr kumimoji="1" lang="ja-JP" altLang="en-US"/>
          </a:p>
        </p:txBody>
      </p:sp>
    </p:spTree>
    <p:extLst>
      <p:ext uri="{BB962C8B-B14F-4D97-AF65-F5344CB8AC3E}">
        <p14:creationId xmlns:p14="http://schemas.microsoft.com/office/powerpoint/2010/main" val="2349742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504D60-04A7-4FD1-A50C-0611B71A0DF0}" type="datetimeFigureOut">
              <a:rPr kumimoji="1" lang="ja-JP" altLang="en-US" smtClean="0"/>
              <a:t>2025/3/11</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61DE7-94E4-4B6C-893E-B16DAA432C04}" type="slidenum">
              <a:rPr kumimoji="1" lang="ja-JP" altLang="en-US" smtClean="0"/>
              <a:t>‹#›</a:t>
            </a:fld>
            <a:endParaRPr kumimoji="1" lang="ja-JP" altLang="en-US"/>
          </a:p>
        </p:txBody>
      </p:sp>
    </p:spTree>
    <p:extLst>
      <p:ext uri="{BB962C8B-B14F-4D97-AF65-F5344CB8AC3E}">
        <p14:creationId xmlns:p14="http://schemas.microsoft.com/office/powerpoint/2010/main" val="12395777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hdr" sz="quarter"/>
          </p:nvPr>
        </p:nvSpPr>
        <p:spPr>
          <a:ln/>
        </p:spPr>
        <p:txBody>
          <a:bodyPr/>
          <a:lstStyle/>
          <a:p>
            <a:r>
              <a:rPr lang="en-US">
                <a:solidFill>
                  <a:prstClr val="black"/>
                </a:solidFill>
              </a:rPr>
              <a:t>September 2009doc.: IEEE 802.15-09-0117-00-0007</a:t>
            </a:r>
          </a:p>
        </p:txBody>
      </p:sp>
      <p:sp>
        <p:nvSpPr>
          <p:cNvPr id="9" name="Rectangle 3"/>
          <p:cNvSpPr>
            <a:spLocks noGrp="1" noChangeArrowheads="1"/>
          </p:cNvSpPr>
          <p:nvPr>
            <p:ph type="dt" idx="1"/>
          </p:nvPr>
        </p:nvSpPr>
        <p:spPr>
          <a:ln/>
        </p:spPr>
        <p:txBody>
          <a:bodyPr/>
          <a:lstStyle/>
          <a:p>
            <a:fld id="{DDEB5ECF-DBF0-4B00-A34B-6D739605B8EB}" type="datetime1">
              <a:rPr lang="en-US">
                <a:solidFill>
                  <a:prstClr val="black"/>
                </a:solidFill>
              </a:rPr>
              <a:pPr/>
              <a:t>3/11/2025</a:t>
            </a:fld>
            <a:r>
              <a:rPr lang="en-US">
                <a:solidFill>
                  <a:prstClr val="black"/>
                </a:solidFill>
              </a:rPr>
              <a:t>&lt;month year&gt;</a:t>
            </a:r>
          </a:p>
        </p:txBody>
      </p:sp>
      <p:sp>
        <p:nvSpPr>
          <p:cNvPr id="24578" name="Slide Image Placeholder 1"/>
          <p:cNvSpPr>
            <a:spLocks noGrp="1" noRot="1" noChangeAspect="1" noTextEdit="1"/>
          </p:cNvSpPr>
          <p:nvPr>
            <p:ph type="sldImg"/>
          </p:nvPr>
        </p:nvSpPr>
        <p:spPr>
          <a:xfrm>
            <a:off x="1150938" y="692150"/>
            <a:ext cx="4556125" cy="3416300"/>
          </a:xfrm>
          <a:ln/>
        </p:spPr>
      </p:sp>
      <p:sp>
        <p:nvSpPr>
          <p:cNvPr id="24579" name="Notes Placeholder 2"/>
          <p:cNvSpPr>
            <a:spLocks noGrp="1"/>
          </p:cNvSpPr>
          <p:nvPr>
            <p:ph type="body" idx="1"/>
          </p:nvPr>
        </p:nvSpPr>
        <p:spPr/>
        <p:txBody>
          <a:bodyPr/>
          <a:lstStyle/>
          <a:p>
            <a:endParaRPr lang="en-US"/>
          </a:p>
        </p:txBody>
      </p:sp>
      <p:sp>
        <p:nvSpPr>
          <p:cNvPr id="24580" name="Header Placeholder 3"/>
          <p:cNvSpPr txBox="1">
            <a:spLocks noGrp="1"/>
          </p:cNvSpPr>
          <p:nvPr/>
        </p:nvSpPr>
        <p:spPr bwMode="auto">
          <a:xfrm>
            <a:off x="3429000" y="90607"/>
            <a:ext cx="2782957" cy="215444"/>
          </a:xfrm>
          <a:prstGeom prst="rect">
            <a:avLst/>
          </a:prstGeom>
          <a:noFill/>
          <a:ln w="9525">
            <a:noFill/>
            <a:miter lim="800000"/>
            <a:headEnd/>
            <a:tailEnd/>
          </a:ln>
        </p:spPr>
        <p:txBody>
          <a:bodyPr lIns="0" tIns="0" rIns="0" bIns="0" anchor="b">
            <a:spAutoFit/>
          </a:bodyPr>
          <a:lstStyle/>
          <a:p>
            <a:pPr algn="r" defTabSz="897270" eaLnBrk="0" fontAlgn="base" hangingPunct="0">
              <a:spcBef>
                <a:spcPct val="0"/>
              </a:spcBef>
              <a:spcAft>
                <a:spcPct val="0"/>
              </a:spcAft>
            </a:pPr>
            <a:r>
              <a:rPr kumimoji="0" lang="en-US" sz="1400" b="1" dirty="0">
                <a:solidFill>
                  <a:prstClr val="black"/>
                </a:solidFill>
                <a:latin typeface="Times New Roman" pitchFamily="18" charset="0"/>
              </a:rPr>
              <a:t>doc.: IEEE 802.15-09-0117-00-0007</a:t>
            </a:r>
          </a:p>
        </p:txBody>
      </p:sp>
      <p:sp>
        <p:nvSpPr>
          <p:cNvPr id="24581" name="Date Placeholder 4"/>
          <p:cNvSpPr txBox="1">
            <a:spLocks noGrp="1"/>
          </p:cNvSpPr>
          <p:nvPr/>
        </p:nvSpPr>
        <p:spPr bwMode="auto">
          <a:xfrm>
            <a:off x="647600" y="90607"/>
            <a:ext cx="2705306" cy="215444"/>
          </a:xfrm>
          <a:prstGeom prst="rect">
            <a:avLst/>
          </a:prstGeom>
          <a:noFill/>
          <a:ln w="9525">
            <a:noFill/>
            <a:miter lim="800000"/>
            <a:headEnd/>
            <a:tailEnd/>
          </a:ln>
        </p:spPr>
        <p:txBody>
          <a:bodyPr lIns="0" tIns="0" rIns="0" bIns="0" anchor="b">
            <a:spAutoFit/>
          </a:bodyPr>
          <a:lstStyle/>
          <a:p>
            <a:pPr defTabSz="897270" eaLnBrk="0" fontAlgn="base" hangingPunct="0">
              <a:spcBef>
                <a:spcPct val="0"/>
              </a:spcBef>
              <a:spcAft>
                <a:spcPct val="0"/>
              </a:spcAft>
            </a:pPr>
            <a:r>
              <a:rPr kumimoji="0" lang="en-US" sz="1400" b="1" dirty="0">
                <a:solidFill>
                  <a:prstClr val="black"/>
                </a:solidFill>
                <a:latin typeface="Times New Roman" pitchFamily="18" charset="0"/>
              </a:rPr>
              <a:t>&lt;month year&gt;</a:t>
            </a:r>
          </a:p>
        </p:txBody>
      </p:sp>
      <p:sp>
        <p:nvSpPr>
          <p:cNvPr id="24582" name="Footer Placeholder 5"/>
          <p:cNvSpPr>
            <a:spLocks noGrp="1"/>
          </p:cNvSpPr>
          <p:nvPr>
            <p:ph type="ftr" sz="quarter" idx="4"/>
          </p:nvPr>
        </p:nvSpPr>
        <p:spPr>
          <a:noFill/>
        </p:spPr>
        <p:txBody>
          <a:bodyPr/>
          <a:lstStyle/>
          <a:p>
            <a:pPr lvl="4"/>
            <a:r>
              <a:rPr lang="en-US">
                <a:solidFill>
                  <a:prstClr val="black"/>
                </a:solidFill>
              </a:rPr>
              <a:t>&lt;author&gt;, &lt;company&gt;</a:t>
            </a:r>
          </a:p>
        </p:txBody>
      </p:sp>
      <p:sp>
        <p:nvSpPr>
          <p:cNvPr id="24583" name="Slide Number Placeholder 6"/>
          <p:cNvSpPr>
            <a:spLocks noGrp="1"/>
          </p:cNvSpPr>
          <p:nvPr>
            <p:ph type="sldNum" sz="quarter" idx="5"/>
          </p:nvPr>
        </p:nvSpPr>
        <p:spPr>
          <a:noFill/>
        </p:spPr>
        <p:txBody>
          <a:bodyPr/>
          <a:lstStyle/>
          <a:p>
            <a:r>
              <a:rPr lang="en-US">
                <a:solidFill>
                  <a:prstClr val="black"/>
                </a:solidFill>
              </a:rPr>
              <a:t>Page </a:t>
            </a:r>
            <a:fld id="{DE724A62-13E4-4261-84BB-CCFBA250F072}" type="slidenum">
              <a:rPr lang="en-US">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95FD0-5C85-54D0-5AD2-30CDDE6700E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46E2F7D-BCE0-6B7E-B26F-8D64C7EBC1B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F93A899-C4A0-9AF5-BDEE-44ECEF49D0F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Times New Roman" panose="02020603050405020304" pitchFamily="18" charset="0"/>
                <a:cs typeface="Times New Roman" panose="02020603050405020304" pitchFamily="18" charset="0"/>
              </a:rPr>
              <a:t>In the strong interference case, about 15Mbps can be achieved with low-rate SOCCs while satisfying low BER.</a:t>
            </a:r>
          </a:p>
        </p:txBody>
      </p:sp>
      <p:sp>
        <p:nvSpPr>
          <p:cNvPr id="4" name="スライド番号プレースホルダー 3">
            <a:extLst>
              <a:ext uri="{FF2B5EF4-FFF2-40B4-BE49-F238E27FC236}">
                <a16:creationId xmlns:a16="http://schemas.microsoft.com/office/drawing/2014/main" id="{558BD650-AC21-4B01-A2E6-5A2B4105D352}"/>
              </a:ext>
            </a:extLst>
          </p:cNvPr>
          <p:cNvSpPr>
            <a:spLocks noGrp="1"/>
          </p:cNvSpPr>
          <p:nvPr>
            <p:ph type="sldNum" sz="quarter" idx="5"/>
          </p:nvPr>
        </p:nvSpPr>
        <p:spPr/>
        <p:txBody>
          <a:bodyPr/>
          <a:lstStyle/>
          <a:p>
            <a:fld id="{82461DE7-94E4-4B6C-893E-B16DAA432C04}" type="slidenum">
              <a:rPr kumimoji="1" lang="ja-JP" altLang="en-US" smtClean="0"/>
              <a:t>11</a:t>
            </a:fld>
            <a:endParaRPr kumimoji="1" lang="ja-JP" altLang="en-US"/>
          </a:p>
        </p:txBody>
      </p:sp>
    </p:spTree>
    <p:extLst>
      <p:ext uri="{BB962C8B-B14F-4D97-AF65-F5344CB8AC3E}">
        <p14:creationId xmlns:p14="http://schemas.microsoft.com/office/powerpoint/2010/main" val="2419399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53848-99B0-8078-A139-61B13BCCCCC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330EBC0-0099-55F4-6F80-223B70FB2818}"/>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a:extLst>
                  <a:ext uri="{FF2B5EF4-FFF2-40B4-BE49-F238E27FC236}">
                    <a16:creationId xmlns:a16="http://schemas.microsoft.com/office/drawing/2014/main" id="{E0088C79-9A9E-3938-C524-C19C35EF404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Times New Roman" panose="02020603050405020304" pitchFamily="18" charset="0"/>
                    <a:cs typeface="Times New Roman" panose="02020603050405020304" pitchFamily="18" charset="0"/>
                  </a:rPr>
                  <a:t>In addition, low-rate SOCCs also achieves low delay and retransmission count even in low </a:t>
                </a:r>
                <a14:m>
                  <m:oMath xmlns:m="http://schemas.openxmlformats.org/officeDocument/2006/math">
                    <m:sSub>
                      <m:sSubPr>
                        <m:ctrlPr>
                          <a:rPr kumimoji="1" lang="en-US" altLang="ja-JP" sz="1200" i="1" smtClean="0">
                            <a:latin typeface="Cambria Math" panose="02040503050406030204" pitchFamily="18" charset="0"/>
                            <a:cs typeface="Times New Roman" panose="02020603050405020304" pitchFamily="18" charset="0"/>
                          </a:rPr>
                        </m:ctrlPr>
                      </m:sSubPr>
                      <m:e>
                        <m:r>
                          <a:rPr kumimoji="1" lang="en-US" altLang="ja-JP" sz="1200" b="0" i="1" smtClean="0">
                            <a:latin typeface="Cambria Math" panose="02040503050406030204" pitchFamily="18" charset="0"/>
                            <a:cs typeface="Times New Roman" panose="02020603050405020304" pitchFamily="18" charset="0"/>
                          </a:rPr>
                          <m:t>𝐸</m:t>
                        </m:r>
                      </m:e>
                      <m:sub>
                        <m:r>
                          <a:rPr kumimoji="1" lang="en-US" altLang="ja-JP" sz="1200" b="0" i="1" smtClean="0">
                            <a:latin typeface="Cambria Math" panose="02040503050406030204" pitchFamily="18" charset="0"/>
                            <a:cs typeface="Times New Roman" panose="02020603050405020304" pitchFamily="18" charset="0"/>
                          </a:rPr>
                          <m:t>𝑏</m:t>
                        </m:r>
                      </m:sub>
                    </m:sSub>
                    <m:r>
                      <a:rPr kumimoji="1" lang="en-US" altLang="ja-JP" sz="1200" b="0" i="1" smtClean="0">
                        <a:latin typeface="Cambria Math" panose="02040503050406030204" pitchFamily="18" charset="0"/>
                        <a:cs typeface="Times New Roman" panose="02020603050405020304" pitchFamily="18" charset="0"/>
                      </a:rPr>
                      <m:t>/</m:t>
                    </m:r>
                    <m:sSub>
                      <m:sSubPr>
                        <m:ctrlPr>
                          <a:rPr kumimoji="1" lang="en-US" altLang="ja-JP" sz="1200" b="0" i="1" smtClean="0">
                            <a:latin typeface="Cambria Math" panose="02040503050406030204" pitchFamily="18" charset="0"/>
                            <a:cs typeface="Times New Roman" panose="02020603050405020304" pitchFamily="18" charset="0"/>
                          </a:rPr>
                        </m:ctrlPr>
                      </m:sSubPr>
                      <m:e>
                        <m:r>
                          <a:rPr kumimoji="1" lang="en-US" altLang="ja-JP" sz="1200" b="0" i="1" smtClean="0">
                            <a:latin typeface="Cambria Math" panose="02040503050406030204" pitchFamily="18" charset="0"/>
                            <a:cs typeface="Times New Roman" panose="02020603050405020304" pitchFamily="18" charset="0"/>
                          </a:rPr>
                          <m:t>𝑁</m:t>
                        </m:r>
                      </m:e>
                      <m:sub>
                        <m:r>
                          <a:rPr kumimoji="1" lang="en-US" altLang="ja-JP" sz="1200" b="0" i="1" smtClean="0">
                            <a:latin typeface="Cambria Math" panose="02040503050406030204" pitchFamily="18" charset="0"/>
                            <a:cs typeface="Times New Roman" panose="02020603050405020304" pitchFamily="18" charset="0"/>
                          </a:rPr>
                          <m:t>0</m:t>
                        </m:r>
                      </m:sub>
                    </m:sSub>
                  </m:oMath>
                </a14:m>
                <a:r>
                  <a:rPr kumimoji="1" lang="en-US" altLang="ja-JP" sz="1200" dirty="0">
                    <a:latin typeface="Times New Roman" panose="02020603050405020304" pitchFamily="18" charset="0"/>
                    <a:cs typeface="Times New Roman" panose="02020603050405020304" pitchFamily="18" charset="0"/>
                  </a:rPr>
                  <a:t> areas.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Times New Roman" panose="02020603050405020304" pitchFamily="18" charset="0"/>
                    <a:cs typeface="Times New Roman" panose="02020603050405020304" pitchFamily="18" charset="0"/>
                  </a:rPr>
                  <a:t>This is an advantage over HARQ with BCC.</a:t>
                </a:r>
              </a:p>
            </p:txBody>
          </p:sp>
        </mc:Choice>
        <mc:Fallback xmlns="">
          <p:sp>
            <p:nvSpPr>
              <p:cNvPr id="3" name="ノート プレースホルダー 2">
                <a:extLst>
                  <a:ext uri="{FF2B5EF4-FFF2-40B4-BE49-F238E27FC236}">
                    <a16:creationId xmlns:a16="http://schemas.microsoft.com/office/drawing/2014/main" id="{83449EE6-2429-6D41-87F8-3A94BF25799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Times New Roman" panose="02020603050405020304" pitchFamily="18" charset="0"/>
                    <a:cs typeface="Times New Roman" panose="02020603050405020304" pitchFamily="18" charset="0"/>
                  </a:rPr>
                  <a:t>In addition, low-rate SOCCs also achieves low delay and retransmission count even in low </a:t>
                </a:r>
                <a:r>
                  <a:rPr kumimoji="1" lang="en-US" altLang="ja-JP" sz="1200" b="0" i="0">
                    <a:latin typeface="Cambria Math" panose="02040503050406030204" pitchFamily="18" charset="0"/>
                    <a:cs typeface="Times New Roman" panose="02020603050405020304" pitchFamily="18" charset="0"/>
                  </a:rPr>
                  <a:t>𝐸_𝑏/𝑁_0</a:t>
                </a:r>
                <a:r>
                  <a:rPr kumimoji="1" lang="en-US" altLang="ja-JP" sz="1200" dirty="0">
                    <a:latin typeface="Times New Roman" panose="02020603050405020304" pitchFamily="18" charset="0"/>
                    <a:cs typeface="Times New Roman" panose="02020603050405020304" pitchFamily="18" charset="0"/>
                  </a:rPr>
                  <a:t> areas.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Times New Roman" panose="02020603050405020304" pitchFamily="18" charset="0"/>
                    <a:cs typeface="Times New Roman" panose="02020603050405020304" pitchFamily="18" charset="0"/>
                  </a:rPr>
                  <a:t>This is an advantage over HARQ with BCC.</a:t>
                </a:r>
              </a:p>
            </p:txBody>
          </p:sp>
        </mc:Fallback>
      </mc:AlternateContent>
      <p:sp>
        <p:nvSpPr>
          <p:cNvPr id="4" name="スライド番号プレースホルダー 3">
            <a:extLst>
              <a:ext uri="{FF2B5EF4-FFF2-40B4-BE49-F238E27FC236}">
                <a16:creationId xmlns:a16="http://schemas.microsoft.com/office/drawing/2014/main" id="{584FDDE6-C415-9753-F672-2A1DDEC8CEAE}"/>
              </a:ext>
            </a:extLst>
          </p:cNvPr>
          <p:cNvSpPr>
            <a:spLocks noGrp="1"/>
          </p:cNvSpPr>
          <p:nvPr>
            <p:ph type="sldNum" sz="quarter" idx="5"/>
          </p:nvPr>
        </p:nvSpPr>
        <p:spPr/>
        <p:txBody>
          <a:bodyPr/>
          <a:lstStyle/>
          <a:p>
            <a:fld id="{82461DE7-94E4-4B6C-893E-B16DAA432C04}" type="slidenum">
              <a:rPr kumimoji="1" lang="ja-JP" altLang="en-US" smtClean="0"/>
              <a:t>12</a:t>
            </a:fld>
            <a:endParaRPr kumimoji="1" lang="ja-JP" altLang="en-US"/>
          </a:p>
        </p:txBody>
      </p:sp>
    </p:spTree>
    <p:extLst>
      <p:ext uri="{BB962C8B-B14F-4D97-AF65-F5344CB8AC3E}">
        <p14:creationId xmlns:p14="http://schemas.microsoft.com/office/powerpoint/2010/main" val="3458169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F4D33-631D-E543-2DAF-85729E2FE73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B49E6AD-797B-F93B-67EF-F19AD15D031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DDC3155-2557-6572-7E80-254FCCEFA91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Times New Roman" panose="02020603050405020304" pitchFamily="18" charset="0"/>
                <a:cs typeface="Times New Roman" panose="02020603050405020304" pitchFamily="18" charset="0"/>
              </a:rPr>
              <a:t>Also, in the strong interference case, low delay can be achieved with low-rate SOCCs while satisfying low BER and a certain level of throughput.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latin typeface="Times New Roman" panose="02020603050405020304" pitchFamily="18" charset="0"/>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5560E2A1-1400-09F3-9A11-95D26AF07892}"/>
              </a:ext>
            </a:extLst>
          </p:cNvPr>
          <p:cNvSpPr>
            <a:spLocks noGrp="1"/>
          </p:cNvSpPr>
          <p:nvPr>
            <p:ph type="sldNum" sz="quarter" idx="5"/>
          </p:nvPr>
        </p:nvSpPr>
        <p:spPr/>
        <p:txBody>
          <a:bodyPr/>
          <a:lstStyle/>
          <a:p>
            <a:fld id="{82461DE7-94E4-4B6C-893E-B16DAA432C04}" type="slidenum">
              <a:rPr kumimoji="1" lang="ja-JP" altLang="en-US" smtClean="0"/>
              <a:t>13</a:t>
            </a:fld>
            <a:endParaRPr kumimoji="1" lang="ja-JP" altLang="en-US"/>
          </a:p>
        </p:txBody>
      </p:sp>
    </p:spTree>
    <p:extLst>
      <p:ext uri="{BB962C8B-B14F-4D97-AF65-F5344CB8AC3E}">
        <p14:creationId xmlns:p14="http://schemas.microsoft.com/office/powerpoint/2010/main" val="2692863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14</a:t>
            </a:fld>
            <a:endParaRPr kumimoji="1" lang="ja-JP" altLang="en-US"/>
          </a:p>
        </p:txBody>
      </p:sp>
    </p:spTree>
    <p:extLst>
      <p:ext uri="{BB962C8B-B14F-4D97-AF65-F5344CB8AC3E}">
        <p14:creationId xmlns:p14="http://schemas.microsoft.com/office/powerpoint/2010/main" val="2674933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47324-C705-9B1D-A9D4-2733C45D186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CE4864E-78C4-4C1D-9BB8-20CAB6699C51}"/>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a:extLst>
                  <a:ext uri="{FF2B5EF4-FFF2-40B4-BE49-F238E27FC236}">
                    <a16:creationId xmlns:a16="http://schemas.microsoft.com/office/drawing/2014/main" id="{2A2E2358-E386-32AB-CE00-E2CC89BF05F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Times New Roman" panose="02020603050405020304" pitchFamily="18" charset="0"/>
                    <a:cs typeface="Times New Roman" panose="02020603050405020304" pitchFamily="18" charset="0"/>
                  </a:rPr>
                  <a:t>Low-rate SOCCs had a less performance than other case, but at least 7.8Mbps or more can be achieved.</a:t>
                </a:r>
              </a:p>
            </p:txBody>
          </p:sp>
        </mc:Choice>
        <mc:Fallback xmlns="">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Times New Roman" panose="02020603050405020304" pitchFamily="18" charset="0"/>
                    <a:cs typeface="Times New Roman" panose="02020603050405020304" pitchFamily="18" charset="0"/>
                  </a:rPr>
                  <a:t>SOCC with random inter-leaver also had a good performance in low </a:t>
                </a:r>
                <a:r>
                  <a:rPr kumimoji="1" lang="en-US" altLang="ja-JP" sz="1200" b="0" i="0">
                    <a:latin typeface="Cambria Math" panose="02040503050406030204" pitchFamily="18" charset="0"/>
                    <a:cs typeface="Times New Roman" panose="02020603050405020304" pitchFamily="18" charset="0"/>
                  </a:rPr>
                  <a:t>𝐸_𝑏/𝑁_0</a:t>
                </a:r>
                <a:r>
                  <a:rPr kumimoji="1" lang="en-US" altLang="ja-JP" sz="1200" dirty="0">
                    <a:latin typeface="Times New Roman" panose="02020603050405020304" pitchFamily="18" charset="0"/>
                    <a:cs typeface="Times New Roman" panose="02020603050405020304" pitchFamily="18" charset="0"/>
                  </a:rPr>
                  <a:t> areas.</a:t>
                </a:r>
              </a:p>
            </p:txBody>
          </p:sp>
        </mc:Fallback>
      </mc:AlternateContent>
      <p:sp>
        <p:nvSpPr>
          <p:cNvPr id="4" name="スライド番号プレースホルダー 3">
            <a:extLst>
              <a:ext uri="{FF2B5EF4-FFF2-40B4-BE49-F238E27FC236}">
                <a16:creationId xmlns:a16="http://schemas.microsoft.com/office/drawing/2014/main" id="{EE267110-504D-66FC-9869-09029738321A}"/>
              </a:ext>
            </a:extLst>
          </p:cNvPr>
          <p:cNvSpPr>
            <a:spLocks noGrp="1"/>
          </p:cNvSpPr>
          <p:nvPr>
            <p:ph type="sldNum" sz="quarter" idx="5"/>
          </p:nvPr>
        </p:nvSpPr>
        <p:spPr/>
        <p:txBody>
          <a:bodyPr/>
          <a:lstStyle/>
          <a:p>
            <a:fld id="{82461DE7-94E4-4B6C-893E-B16DAA432C04}" type="slidenum">
              <a:rPr kumimoji="1" lang="ja-JP" altLang="en-US" smtClean="0"/>
              <a:t>17</a:t>
            </a:fld>
            <a:endParaRPr kumimoji="1" lang="ja-JP" altLang="en-US"/>
          </a:p>
        </p:txBody>
      </p:sp>
    </p:spTree>
    <p:extLst>
      <p:ext uri="{BB962C8B-B14F-4D97-AF65-F5344CB8AC3E}">
        <p14:creationId xmlns:p14="http://schemas.microsoft.com/office/powerpoint/2010/main" val="1608214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43FD1-D73C-8F10-6ED0-AD0283C2131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F767471-F59D-D209-438E-6D68EE81881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60BD416-7962-AB9C-1916-E04F12F5112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Times New Roman" panose="02020603050405020304" pitchFamily="18" charset="0"/>
                <a:cs typeface="Times New Roman" panose="02020603050405020304" pitchFamily="18" charset="0"/>
              </a:rPr>
              <a:t>Low-rate SOCCs had a less performance than other case, but at least 7.8Mbps or more can be achieved.</a:t>
            </a:r>
          </a:p>
        </p:txBody>
      </p:sp>
      <p:sp>
        <p:nvSpPr>
          <p:cNvPr id="4" name="スライド番号プレースホルダー 3">
            <a:extLst>
              <a:ext uri="{FF2B5EF4-FFF2-40B4-BE49-F238E27FC236}">
                <a16:creationId xmlns:a16="http://schemas.microsoft.com/office/drawing/2014/main" id="{EF5D803E-A612-1CCB-F540-0A995C2999EE}"/>
              </a:ext>
            </a:extLst>
          </p:cNvPr>
          <p:cNvSpPr>
            <a:spLocks noGrp="1"/>
          </p:cNvSpPr>
          <p:nvPr>
            <p:ph type="sldNum" sz="quarter" idx="5"/>
          </p:nvPr>
        </p:nvSpPr>
        <p:spPr/>
        <p:txBody>
          <a:bodyPr/>
          <a:lstStyle/>
          <a:p>
            <a:fld id="{82461DE7-94E4-4B6C-893E-B16DAA432C04}" type="slidenum">
              <a:rPr kumimoji="1" lang="ja-JP" altLang="en-US" smtClean="0"/>
              <a:t>18</a:t>
            </a:fld>
            <a:endParaRPr kumimoji="1" lang="ja-JP" altLang="en-US"/>
          </a:p>
        </p:txBody>
      </p:sp>
    </p:spTree>
    <p:extLst>
      <p:ext uri="{BB962C8B-B14F-4D97-AF65-F5344CB8AC3E}">
        <p14:creationId xmlns:p14="http://schemas.microsoft.com/office/powerpoint/2010/main" val="1476739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49C06-DF15-8CE3-007D-25B26B06E89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CAA4505-6092-F796-3D8A-806C71A646D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BC9B28C-BACB-5DBA-AB35-97BBF88A0A0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Times New Roman" panose="02020603050405020304" pitchFamily="18" charset="0"/>
                <a:cs typeface="Times New Roman" panose="02020603050405020304" pitchFamily="18" charset="0"/>
              </a:rPr>
              <a:t>Low-rate SOCCs had a less performance than other case, but at least 7.8Mbps or more can be achieved.</a:t>
            </a:r>
          </a:p>
        </p:txBody>
      </p:sp>
      <p:sp>
        <p:nvSpPr>
          <p:cNvPr id="4" name="スライド番号プレースホルダー 3">
            <a:extLst>
              <a:ext uri="{FF2B5EF4-FFF2-40B4-BE49-F238E27FC236}">
                <a16:creationId xmlns:a16="http://schemas.microsoft.com/office/drawing/2014/main" id="{2EA93AE1-A2D5-D04F-643F-D98EDADF319E}"/>
              </a:ext>
            </a:extLst>
          </p:cNvPr>
          <p:cNvSpPr>
            <a:spLocks noGrp="1"/>
          </p:cNvSpPr>
          <p:nvPr>
            <p:ph type="sldNum" sz="quarter" idx="5"/>
          </p:nvPr>
        </p:nvSpPr>
        <p:spPr/>
        <p:txBody>
          <a:bodyPr/>
          <a:lstStyle/>
          <a:p>
            <a:fld id="{82461DE7-94E4-4B6C-893E-B16DAA432C04}" type="slidenum">
              <a:rPr kumimoji="1" lang="ja-JP" altLang="en-US" smtClean="0"/>
              <a:t>19</a:t>
            </a:fld>
            <a:endParaRPr kumimoji="1" lang="ja-JP" altLang="en-US"/>
          </a:p>
        </p:txBody>
      </p:sp>
    </p:spTree>
    <p:extLst>
      <p:ext uri="{BB962C8B-B14F-4D97-AF65-F5344CB8AC3E}">
        <p14:creationId xmlns:p14="http://schemas.microsoft.com/office/powerpoint/2010/main" val="3466690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6E528-902D-48C3-AD8B-A8BA76CFF99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407068D-F23F-C2D7-DC18-2088A4235B5F}"/>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a:extLst>
                  <a:ext uri="{FF2B5EF4-FFF2-40B4-BE49-F238E27FC236}">
                    <a16:creationId xmlns:a16="http://schemas.microsoft.com/office/drawing/2014/main" id="{AE76939D-5141-8A25-7038-301440C045A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Times New Roman" panose="02020603050405020304" pitchFamily="18" charset="0"/>
                    <a:cs typeface="Times New Roman" panose="02020603050405020304" pitchFamily="18" charset="0"/>
                  </a:rPr>
                  <a:t>In addition, low-rate SOCCs also achieves low delay and retransmission count even in low </a:t>
                </a:r>
                <a14:m>
                  <m:oMath xmlns:m="http://schemas.openxmlformats.org/officeDocument/2006/math">
                    <m:sSub>
                      <m:sSubPr>
                        <m:ctrlPr>
                          <a:rPr kumimoji="1" lang="en-US" altLang="ja-JP" sz="1200" i="1" smtClean="0">
                            <a:latin typeface="Cambria Math" panose="02040503050406030204" pitchFamily="18" charset="0"/>
                            <a:cs typeface="Times New Roman" panose="02020603050405020304" pitchFamily="18" charset="0"/>
                          </a:rPr>
                        </m:ctrlPr>
                      </m:sSubPr>
                      <m:e>
                        <m:r>
                          <a:rPr kumimoji="1" lang="en-US" altLang="ja-JP" sz="1200" b="0" i="1" smtClean="0">
                            <a:latin typeface="Cambria Math" panose="02040503050406030204" pitchFamily="18" charset="0"/>
                            <a:cs typeface="Times New Roman" panose="02020603050405020304" pitchFamily="18" charset="0"/>
                          </a:rPr>
                          <m:t>𝐸</m:t>
                        </m:r>
                      </m:e>
                      <m:sub>
                        <m:r>
                          <a:rPr kumimoji="1" lang="en-US" altLang="ja-JP" sz="1200" b="0" i="1" smtClean="0">
                            <a:latin typeface="Cambria Math" panose="02040503050406030204" pitchFamily="18" charset="0"/>
                            <a:cs typeface="Times New Roman" panose="02020603050405020304" pitchFamily="18" charset="0"/>
                          </a:rPr>
                          <m:t>𝑏</m:t>
                        </m:r>
                      </m:sub>
                    </m:sSub>
                    <m:r>
                      <a:rPr kumimoji="1" lang="en-US" altLang="ja-JP" sz="1200" b="0" i="1" smtClean="0">
                        <a:latin typeface="Cambria Math" panose="02040503050406030204" pitchFamily="18" charset="0"/>
                        <a:cs typeface="Times New Roman" panose="02020603050405020304" pitchFamily="18" charset="0"/>
                      </a:rPr>
                      <m:t>/</m:t>
                    </m:r>
                    <m:sSub>
                      <m:sSubPr>
                        <m:ctrlPr>
                          <a:rPr kumimoji="1" lang="en-US" altLang="ja-JP" sz="1200" b="0" i="1" smtClean="0">
                            <a:latin typeface="Cambria Math" panose="02040503050406030204" pitchFamily="18" charset="0"/>
                            <a:cs typeface="Times New Roman" panose="02020603050405020304" pitchFamily="18" charset="0"/>
                          </a:rPr>
                        </m:ctrlPr>
                      </m:sSubPr>
                      <m:e>
                        <m:r>
                          <a:rPr kumimoji="1" lang="en-US" altLang="ja-JP" sz="1200" b="0" i="1" smtClean="0">
                            <a:latin typeface="Cambria Math" panose="02040503050406030204" pitchFamily="18" charset="0"/>
                            <a:cs typeface="Times New Roman" panose="02020603050405020304" pitchFamily="18" charset="0"/>
                          </a:rPr>
                          <m:t>𝑁</m:t>
                        </m:r>
                      </m:e>
                      <m:sub>
                        <m:r>
                          <a:rPr kumimoji="1" lang="en-US" altLang="ja-JP" sz="1200" b="0" i="1" smtClean="0">
                            <a:latin typeface="Cambria Math" panose="02040503050406030204" pitchFamily="18" charset="0"/>
                            <a:cs typeface="Times New Roman" panose="02020603050405020304" pitchFamily="18" charset="0"/>
                          </a:rPr>
                          <m:t>0</m:t>
                        </m:r>
                      </m:sub>
                    </m:sSub>
                  </m:oMath>
                </a14:m>
                <a:r>
                  <a:rPr kumimoji="1" lang="en-US" altLang="ja-JP" sz="1200" dirty="0">
                    <a:latin typeface="Times New Roman" panose="02020603050405020304" pitchFamily="18" charset="0"/>
                    <a:cs typeface="Times New Roman" panose="02020603050405020304" pitchFamily="18" charset="0"/>
                  </a:rPr>
                  <a:t> areas.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Times New Roman" panose="02020603050405020304" pitchFamily="18" charset="0"/>
                    <a:cs typeface="Times New Roman" panose="02020603050405020304" pitchFamily="18" charset="0"/>
                  </a:rPr>
                  <a:t>This is an advantage over HARQ with BCC.</a:t>
                </a:r>
              </a:p>
            </p:txBody>
          </p:sp>
        </mc:Choice>
        <mc:Fallback xmlns="">
          <p:sp>
            <p:nvSpPr>
              <p:cNvPr id="3" name="ノート プレースホルダー 2">
                <a:extLst>
                  <a:ext uri="{FF2B5EF4-FFF2-40B4-BE49-F238E27FC236}">
                    <a16:creationId xmlns:a16="http://schemas.microsoft.com/office/drawing/2014/main" id="{83449EE6-2429-6D41-87F8-3A94BF25799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Times New Roman" panose="02020603050405020304" pitchFamily="18" charset="0"/>
                    <a:cs typeface="Times New Roman" panose="02020603050405020304" pitchFamily="18" charset="0"/>
                  </a:rPr>
                  <a:t>In addition, low-rate SOCCs also achieves low delay and retransmission count even in low </a:t>
                </a:r>
                <a:r>
                  <a:rPr kumimoji="1" lang="en-US" altLang="ja-JP" sz="1200" b="0" i="0">
                    <a:latin typeface="Cambria Math" panose="02040503050406030204" pitchFamily="18" charset="0"/>
                    <a:cs typeface="Times New Roman" panose="02020603050405020304" pitchFamily="18" charset="0"/>
                  </a:rPr>
                  <a:t>𝐸_𝑏/𝑁_0</a:t>
                </a:r>
                <a:r>
                  <a:rPr kumimoji="1" lang="en-US" altLang="ja-JP" sz="1200" dirty="0">
                    <a:latin typeface="Times New Roman" panose="02020603050405020304" pitchFamily="18" charset="0"/>
                    <a:cs typeface="Times New Roman" panose="02020603050405020304" pitchFamily="18" charset="0"/>
                  </a:rPr>
                  <a:t> areas.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Times New Roman" panose="02020603050405020304" pitchFamily="18" charset="0"/>
                    <a:cs typeface="Times New Roman" panose="02020603050405020304" pitchFamily="18" charset="0"/>
                  </a:rPr>
                  <a:t>This is an advantage over HARQ with BCC.</a:t>
                </a:r>
              </a:p>
            </p:txBody>
          </p:sp>
        </mc:Fallback>
      </mc:AlternateContent>
      <p:sp>
        <p:nvSpPr>
          <p:cNvPr id="4" name="スライド番号プレースホルダー 3">
            <a:extLst>
              <a:ext uri="{FF2B5EF4-FFF2-40B4-BE49-F238E27FC236}">
                <a16:creationId xmlns:a16="http://schemas.microsoft.com/office/drawing/2014/main" id="{BA5A762E-D5EB-E9FF-4B12-1750F53AC512}"/>
              </a:ext>
            </a:extLst>
          </p:cNvPr>
          <p:cNvSpPr>
            <a:spLocks noGrp="1"/>
          </p:cNvSpPr>
          <p:nvPr>
            <p:ph type="sldNum" sz="quarter" idx="5"/>
          </p:nvPr>
        </p:nvSpPr>
        <p:spPr/>
        <p:txBody>
          <a:bodyPr/>
          <a:lstStyle/>
          <a:p>
            <a:fld id="{82461DE7-94E4-4B6C-893E-B16DAA432C04}" type="slidenum">
              <a:rPr kumimoji="1" lang="ja-JP" altLang="en-US" smtClean="0"/>
              <a:t>20</a:t>
            </a:fld>
            <a:endParaRPr kumimoji="1" lang="ja-JP" altLang="en-US"/>
          </a:p>
        </p:txBody>
      </p:sp>
    </p:spTree>
    <p:extLst>
      <p:ext uri="{BB962C8B-B14F-4D97-AF65-F5344CB8AC3E}">
        <p14:creationId xmlns:p14="http://schemas.microsoft.com/office/powerpoint/2010/main" val="30297694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11CB3-B8FE-75C9-0E25-51E8EC68649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DF053DE-5866-6873-F817-531DAA8B7041}"/>
              </a:ext>
            </a:extLst>
          </p:cNvPr>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ノート プレースホルダー 2">
                <a:extLst>
                  <a:ext uri="{FF2B5EF4-FFF2-40B4-BE49-F238E27FC236}">
                    <a16:creationId xmlns:a16="http://schemas.microsoft.com/office/drawing/2014/main" id="{4F9416E2-3FA8-FD27-0B20-DEC56BE292D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Times New Roman" panose="02020603050405020304" pitchFamily="18" charset="0"/>
                    <a:cs typeface="Times New Roman" panose="02020603050405020304" pitchFamily="18" charset="0"/>
                  </a:rPr>
                  <a:t>In addition, low-rate SOCCs also achieves low delay and retransmission count even in low </a:t>
                </a:r>
                <a14:m>
                  <m:oMath xmlns:m="http://schemas.openxmlformats.org/officeDocument/2006/math">
                    <m:sSub>
                      <m:sSubPr>
                        <m:ctrlPr>
                          <a:rPr kumimoji="1" lang="en-US" altLang="ja-JP" sz="1200" i="1" smtClean="0">
                            <a:latin typeface="Cambria Math" panose="02040503050406030204" pitchFamily="18" charset="0"/>
                            <a:cs typeface="Times New Roman" panose="02020603050405020304" pitchFamily="18" charset="0"/>
                          </a:rPr>
                        </m:ctrlPr>
                      </m:sSubPr>
                      <m:e>
                        <m:r>
                          <a:rPr kumimoji="1" lang="en-US" altLang="ja-JP" sz="1200" b="0" i="1" smtClean="0">
                            <a:latin typeface="Cambria Math" panose="02040503050406030204" pitchFamily="18" charset="0"/>
                            <a:cs typeface="Times New Roman" panose="02020603050405020304" pitchFamily="18" charset="0"/>
                          </a:rPr>
                          <m:t>𝐸</m:t>
                        </m:r>
                      </m:e>
                      <m:sub>
                        <m:r>
                          <a:rPr kumimoji="1" lang="en-US" altLang="ja-JP" sz="1200" b="0" i="1" smtClean="0">
                            <a:latin typeface="Cambria Math" panose="02040503050406030204" pitchFamily="18" charset="0"/>
                            <a:cs typeface="Times New Roman" panose="02020603050405020304" pitchFamily="18" charset="0"/>
                          </a:rPr>
                          <m:t>𝑏</m:t>
                        </m:r>
                      </m:sub>
                    </m:sSub>
                    <m:r>
                      <a:rPr kumimoji="1" lang="en-US" altLang="ja-JP" sz="1200" b="0" i="1" smtClean="0">
                        <a:latin typeface="Cambria Math" panose="02040503050406030204" pitchFamily="18" charset="0"/>
                        <a:cs typeface="Times New Roman" panose="02020603050405020304" pitchFamily="18" charset="0"/>
                      </a:rPr>
                      <m:t>/</m:t>
                    </m:r>
                    <m:sSub>
                      <m:sSubPr>
                        <m:ctrlPr>
                          <a:rPr kumimoji="1" lang="en-US" altLang="ja-JP" sz="1200" b="0" i="1" smtClean="0">
                            <a:latin typeface="Cambria Math" panose="02040503050406030204" pitchFamily="18" charset="0"/>
                            <a:cs typeface="Times New Roman" panose="02020603050405020304" pitchFamily="18" charset="0"/>
                          </a:rPr>
                        </m:ctrlPr>
                      </m:sSubPr>
                      <m:e>
                        <m:r>
                          <a:rPr kumimoji="1" lang="en-US" altLang="ja-JP" sz="1200" b="0" i="1" smtClean="0">
                            <a:latin typeface="Cambria Math" panose="02040503050406030204" pitchFamily="18" charset="0"/>
                            <a:cs typeface="Times New Roman" panose="02020603050405020304" pitchFamily="18" charset="0"/>
                          </a:rPr>
                          <m:t>𝑁</m:t>
                        </m:r>
                      </m:e>
                      <m:sub>
                        <m:r>
                          <a:rPr kumimoji="1" lang="en-US" altLang="ja-JP" sz="1200" b="0" i="1" smtClean="0">
                            <a:latin typeface="Cambria Math" panose="02040503050406030204" pitchFamily="18" charset="0"/>
                            <a:cs typeface="Times New Roman" panose="02020603050405020304" pitchFamily="18" charset="0"/>
                          </a:rPr>
                          <m:t>0</m:t>
                        </m:r>
                      </m:sub>
                    </m:sSub>
                  </m:oMath>
                </a14:m>
                <a:r>
                  <a:rPr kumimoji="1" lang="en-US" altLang="ja-JP" sz="1200" dirty="0">
                    <a:latin typeface="Times New Roman" panose="02020603050405020304" pitchFamily="18" charset="0"/>
                    <a:cs typeface="Times New Roman" panose="02020603050405020304" pitchFamily="18" charset="0"/>
                  </a:rPr>
                  <a:t> areas.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Times New Roman" panose="02020603050405020304" pitchFamily="18" charset="0"/>
                    <a:cs typeface="Times New Roman" panose="02020603050405020304" pitchFamily="18" charset="0"/>
                  </a:rPr>
                  <a:t>This is an advantage over HARQ with BCC.</a:t>
                </a:r>
              </a:p>
            </p:txBody>
          </p:sp>
        </mc:Choice>
        <mc:Fallback>
          <p:sp>
            <p:nvSpPr>
              <p:cNvPr id="3" name="ノート プレースホルダー 2">
                <a:extLst>
                  <a:ext uri="{FF2B5EF4-FFF2-40B4-BE49-F238E27FC236}">
                    <a16:creationId xmlns:a16="http://schemas.microsoft.com/office/drawing/2014/main" id="{4F9416E2-3FA8-FD27-0B20-DEC56BE292D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Times New Roman" panose="02020603050405020304" pitchFamily="18" charset="0"/>
                    <a:cs typeface="Times New Roman" panose="02020603050405020304" pitchFamily="18" charset="0"/>
                  </a:rPr>
                  <a:t>In addition, low-rate SOCCs also achieves low delay and retransmission count even in low </a:t>
                </a:r>
                <a:r>
                  <a:rPr kumimoji="1" lang="en-US" altLang="ja-JP" sz="1200" b="0" i="0">
                    <a:latin typeface="Cambria Math" panose="02040503050406030204" pitchFamily="18" charset="0"/>
                    <a:cs typeface="Times New Roman" panose="02020603050405020304" pitchFamily="18" charset="0"/>
                  </a:rPr>
                  <a:t>𝐸_𝑏/𝑁_0</a:t>
                </a:r>
                <a:r>
                  <a:rPr kumimoji="1" lang="en-US" altLang="ja-JP" sz="1200" dirty="0">
                    <a:latin typeface="Times New Roman" panose="02020603050405020304" pitchFamily="18" charset="0"/>
                    <a:cs typeface="Times New Roman" panose="02020603050405020304" pitchFamily="18" charset="0"/>
                  </a:rPr>
                  <a:t> areas.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Times New Roman" panose="02020603050405020304" pitchFamily="18" charset="0"/>
                    <a:cs typeface="Times New Roman" panose="02020603050405020304" pitchFamily="18" charset="0"/>
                  </a:rPr>
                  <a:t>This is an advantage over HARQ with BCC.</a:t>
                </a:r>
              </a:p>
            </p:txBody>
          </p:sp>
        </mc:Fallback>
      </mc:AlternateContent>
      <p:sp>
        <p:nvSpPr>
          <p:cNvPr id="4" name="スライド番号プレースホルダー 3">
            <a:extLst>
              <a:ext uri="{FF2B5EF4-FFF2-40B4-BE49-F238E27FC236}">
                <a16:creationId xmlns:a16="http://schemas.microsoft.com/office/drawing/2014/main" id="{CEFD1608-0281-61DD-CAB8-D343823868B2}"/>
              </a:ext>
            </a:extLst>
          </p:cNvPr>
          <p:cNvSpPr>
            <a:spLocks noGrp="1"/>
          </p:cNvSpPr>
          <p:nvPr>
            <p:ph type="sldNum" sz="quarter" idx="5"/>
          </p:nvPr>
        </p:nvSpPr>
        <p:spPr/>
        <p:txBody>
          <a:bodyPr/>
          <a:lstStyle/>
          <a:p>
            <a:fld id="{82461DE7-94E4-4B6C-893E-B16DAA432C04}" type="slidenum">
              <a:rPr kumimoji="1" lang="ja-JP" altLang="en-US" smtClean="0"/>
              <a:t>21</a:t>
            </a:fld>
            <a:endParaRPr kumimoji="1" lang="ja-JP" altLang="en-US"/>
          </a:p>
        </p:txBody>
      </p:sp>
    </p:spTree>
    <p:extLst>
      <p:ext uri="{BB962C8B-B14F-4D97-AF65-F5344CB8AC3E}">
        <p14:creationId xmlns:p14="http://schemas.microsoft.com/office/powerpoint/2010/main" val="2918194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552B6-2834-F98C-1097-54729580623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8B4CBFE-5A1A-828B-3E6F-86FBFBA211A3}"/>
              </a:ext>
            </a:extLst>
          </p:cNvPr>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ノート プレースホルダー 2">
                <a:extLst>
                  <a:ext uri="{FF2B5EF4-FFF2-40B4-BE49-F238E27FC236}">
                    <a16:creationId xmlns:a16="http://schemas.microsoft.com/office/drawing/2014/main" id="{064E580F-13B5-E1E9-EA2C-AAA76DE2955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Times New Roman" panose="02020603050405020304" pitchFamily="18" charset="0"/>
                    <a:cs typeface="Times New Roman" panose="02020603050405020304" pitchFamily="18" charset="0"/>
                  </a:rPr>
                  <a:t>In addition, low-rate SOCCs also achieves low delay and retransmission count even in low </a:t>
                </a:r>
                <a14:m>
                  <m:oMath xmlns:m="http://schemas.openxmlformats.org/officeDocument/2006/math">
                    <m:sSub>
                      <m:sSubPr>
                        <m:ctrlPr>
                          <a:rPr kumimoji="1" lang="en-US" altLang="ja-JP" sz="1200" i="1" smtClean="0">
                            <a:latin typeface="Cambria Math" panose="02040503050406030204" pitchFamily="18" charset="0"/>
                            <a:cs typeface="Times New Roman" panose="02020603050405020304" pitchFamily="18" charset="0"/>
                          </a:rPr>
                        </m:ctrlPr>
                      </m:sSubPr>
                      <m:e>
                        <m:r>
                          <a:rPr kumimoji="1" lang="en-US" altLang="ja-JP" sz="1200" b="0" i="1" smtClean="0">
                            <a:latin typeface="Cambria Math" panose="02040503050406030204" pitchFamily="18" charset="0"/>
                            <a:cs typeface="Times New Roman" panose="02020603050405020304" pitchFamily="18" charset="0"/>
                          </a:rPr>
                          <m:t>𝐸</m:t>
                        </m:r>
                      </m:e>
                      <m:sub>
                        <m:r>
                          <a:rPr kumimoji="1" lang="en-US" altLang="ja-JP" sz="1200" b="0" i="1" smtClean="0">
                            <a:latin typeface="Cambria Math" panose="02040503050406030204" pitchFamily="18" charset="0"/>
                            <a:cs typeface="Times New Roman" panose="02020603050405020304" pitchFamily="18" charset="0"/>
                          </a:rPr>
                          <m:t>𝑏</m:t>
                        </m:r>
                      </m:sub>
                    </m:sSub>
                    <m:r>
                      <a:rPr kumimoji="1" lang="en-US" altLang="ja-JP" sz="1200" b="0" i="1" smtClean="0">
                        <a:latin typeface="Cambria Math" panose="02040503050406030204" pitchFamily="18" charset="0"/>
                        <a:cs typeface="Times New Roman" panose="02020603050405020304" pitchFamily="18" charset="0"/>
                      </a:rPr>
                      <m:t>/</m:t>
                    </m:r>
                    <m:sSub>
                      <m:sSubPr>
                        <m:ctrlPr>
                          <a:rPr kumimoji="1" lang="en-US" altLang="ja-JP" sz="1200" b="0" i="1" smtClean="0">
                            <a:latin typeface="Cambria Math" panose="02040503050406030204" pitchFamily="18" charset="0"/>
                            <a:cs typeface="Times New Roman" panose="02020603050405020304" pitchFamily="18" charset="0"/>
                          </a:rPr>
                        </m:ctrlPr>
                      </m:sSubPr>
                      <m:e>
                        <m:r>
                          <a:rPr kumimoji="1" lang="en-US" altLang="ja-JP" sz="1200" b="0" i="1" smtClean="0">
                            <a:latin typeface="Cambria Math" panose="02040503050406030204" pitchFamily="18" charset="0"/>
                            <a:cs typeface="Times New Roman" panose="02020603050405020304" pitchFamily="18" charset="0"/>
                          </a:rPr>
                          <m:t>𝑁</m:t>
                        </m:r>
                      </m:e>
                      <m:sub>
                        <m:r>
                          <a:rPr kumimoji="1" lang="en-US" altLang="ja-JP" sz="1200" b="0" i="1" smtClean="0">
                            <a:latin typeface="Cambria Math" panose="02040503050406030204" pitchFamily="18" charset="0"/>
                            <a:cs typeface="Times New Roman" panose="02020603050405020304" pitchFamily="18" charset="0"/>
                          </a:rPr>
                          <m:t>0</m:t>
                        </m:r>
                      </m:sub>
                    </m:sSub>
                  </m:oMath>
                </a14:m>
                <a:r>
                  <a:rPr kumimoji="1" lang="en-US" altLang="ja-JP" sz="1200" dirty="0">
                    <a:latin typeface="Times New Roman" panose="02020603050405020304" pitchFamily="18" charset="0"/>
                    <a:cs typeface="Times New Roman" panose="02020603050405020304" pitchFamily="18" charset="0"/>
                  </a:rPr>
                  <a:t> areas.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Times New Roman" panose="02020603050405020304" pitchFamily="18" charset="0"/>
                    <a:cs typeface="Times New Roman" panose="02020603050405020304" pitchFamily="18" charset="0"/>
                  </a:rPr>
                  <a:t>This is an advantage over HARQ with BCC.</a:t>
                </a:r>
              </a:p>
            </p:txBody>
          </p:sp>
        </mc:Choice>
        <mc:Fallback>
          <p:sp>
            <p:nvSpPr>
              <p:cNvPr id="3" name="ノート プレースホルダー 2">
                <a:extLst>
                  <a:ext uri="{FF2B5EF4-FFF2-40B4-BE49-F238E27FC236}">
                    <a16:creationId xmlns:a16="http://schemas.microsoft.com/office/drawing/2014/main" id="{064E580F-13B5-E1E9-EA2C-AAA76DE2955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Times New Roman" panose="02020603050405020304" pitchFamily="18" charset="0"/>
                    <a:cs typeface="Times New Roman" panose="02020603050405020304" pitchFamily="18" charset="0"/>
                  </a:rPr>
                  <a:t>In addition, low-rate SOCCs also achieves low delay and retransmission count even in low </a:t>
                </a:r>
                <a:r>
                  <a:rPr kumimoji="1" lang="en-US" altLang="ja-JP" sz="1200" b="0" i="0">
                    <a:latin typeface="Cambria Math" panose="02040503050406030204" pitchFamily="18" charset="0"/>
                    <a:cs typeface="Times New Roman" panose="02020603050405020304" pitchFamily="18" charset="0"/>
                  </a:rPr>
                  <a:t>𝐸_𝑏/𝑁_0</a:t>
                </a:r>
                <a:r>
                  <a:rPr kumimoji="1" lang="en-US" altLang="ja-JP" sz="1200" dirty="0">
                    <a:latin typeface="Times New Roman" panose="02020603050405020304" pitchFamily="18" charset="0"/>
                    <a:cs typeface="Times New Roman" panose="02020603050405020304" pitchFamily="18" charset="0"/>
                  </a:rPr>
                  <a:t> areas.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Times New Roman" panose="02020603050405020304" pitchFamily="18" charset="0"/>
                    <a:cs typeface="Times New Roman" panose="02020603050405020304" pitchFamily="18" charset="0"/>
                  </a:rPr>
                  <a:t>This is an advantage over HARQ with BCC.</a:t>
                </a:r>
              </a:p>
            </p:txBody>
          </p:sp>
        </mc:Fallback>
      </mc:AlternateContent>
      <p:sp>
        <p:nvSpPr>
          <p:cNvPr id="4" name="スライド番号プレースホルダー 3">
            <a:extLst>
              <a:ext uri="{FF2B5EF4-FFF2-40B4-BE49-F238E27FC236}">
                <a16:creationId xmlns:a16="http://schemas.microsoft.com/office/drawing/2014/main" id="{AB884013-E7FB-608E-7D9C-9B74A1CFD3BD}"/>
              </a:ext>
            </a:extLst>
          </p:cNvPr>
          <p:cNvSpPr>
            <a:spLocks noGrp="1"/>
          </p:cNvSpPr>
          <p:nvPr>
            <p:ph type="sldNum" sz="quarter" idx="5"/>
          </p:nvPr>
        </p:nvSpPr>
        <p:spPr/>
        <p:txBody>
          <a:bodyPr/>
          <a:lstStyle/>
          <a:p>
            <a:fld id="{82461DE7-94E4-4B6C-893E-B16DAA432C04}" type="slidenum">
              <a:rPr kumimoji="1" lang="ja-JP" altLang="en-US" smtClean="0"/>
              <a:t>22</a:t>
            </a:fld>
            <a:endParaRPr kumimoji="1" lang="ja-JP" altLang="en-US"/>
          </a:p>
        </p:txBody>
      </p:sp>
    </p:spTree>
    <p:extLst>
      <p:ext uri="{BB962C8B-B14F-4D97-AF65-F5344CB8AC3E}">
        <p14:creationId xmlns:p14="http://schemas.microsoft.com/office/powerpoint/2010/main" val="2119663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endParaRPr kumimoji="1" lang="en-US" altLang="ja-JP"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2</a:t>
            </a:fld>
            <a:endParaRPr kumimoji="1" lang="ja-JP" altLang="en-US"/>
          </a:p>
        </p:txBody>
      </p:sp>
    </p:spTree>
    <p:extLst>
      <p:ext uri="{BB962C8B-B14F-4D97-AF65-F5344CB8AC3E}">
        <p14:creationId xmlns:p14="http://schemas.microsoft.com/office/powerpoint/2010/main" val="3451263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SOCCs have attracted attention as error correction codes for code division multiple access (CDMA) using the spread spectrum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Therefore, SOCCs are considered to be compatible with the UWB, as they use a very wide bandwidth</a:t>
            </a:r>
            <a:endParaRPr lang="en-US" altLang="ja-JP"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ja-JP"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3</a:t>
            </a:fld>
            <a:endParaRPr kumimoji="1" lang="ja-JP" altLang="en-US"/>
          </a:p>
        </p:txBody>
      </p:sp>
    </p:spTree>
    <p:extLst>
      <p:ext uri="{BB962C8B-B14F-4D97-AF65-F5344CB8AC3E}">
        <p14:creationId xmlns:p14="http://schemas.microsoft.com/office/powerpoint/2010/main" val="701525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lang="en-US" altLang="ja-JP" dirty="0"/>
                  <a:t>The inner (</a:t>
                </a:r>
                <a:r>
                  <a:rPr lang="en-US" altLang="ja-JP" i="1" dirty="0"/>
                  <a:t>K</a:t>
                </a:r>
                <a:r>
                  <a:rPr lang="en-US" altLang="ja-JP" dirty="0"/>
                  <a:t>- 2) bit memories are mapped into one Walsh sequence of length </a:t>
                </a:r>
                <a14:m>
                  <m:oMath xmlns:m="http://schemas.openxmlformats.org/officeDocument/2006/math">
                    <m:sSup>
                      <m:sSupPr>
                        <m:ctrlPr>
                          <a:rPr lang="ja-JP" altLang="ja-JP" i="1">
                            <a:latin typeface="Cambria Math" panose="02040503050406030204" pitchFamily="18" charset="0"/>
                          </a:rPr>
                        </m:ctrlPr>
                      </m:sSupPr>
                      <m:e>
                        <m:r>
                          <a:rPr lang="en-US" altLang="ja-JP" i="1">
                            <a:latin typeface="Cambria Math" panose="02040503050406030204" pitchFamily="18" charset="0"/>
                          </a:rPr>
                          <m:t>2</m:t>
                        </m:r>
                      </m:e>
                      <m:sup>
                        <m:r>
                          <a:rPr lang="en-US" altLang="ja-JP" i="1">
                            <a:latin typeface="Cambria Math" panose="02040503050406030204" pitchFamily="18" charset="0"/>
                          </a:rPr>
                          <m:t>𝐾</m:t>
                        </m:r>
                        <m:r>
                          <a:rPr lang="en-US" altLang="ja-JP" i="1">
                            <a:latin typeface="Cambria Math" panose="02040503050406030204" pitchFamily="18" charset="0"/>
                          </a:rPr>
                          <m:t>−</m:t>
                        </m:r>
                        <m:r>
                          <a:rPr lang="en-US" altLang="ja-JP">
                            <a:latin typeface="Cambria Math" panose="02040503050406030204" pitchFamily="18" charset="0"/>
                          </a:rPr>
                          <m:t>2</m:t>
                        </m:r>
                      </m:sup>
                    </m:sSup>
                  </m:oMath>
                </a14:m>
                <a:r>
                  <a:rPr lang="en-US" altLang="ja-JP" dirty="0"/>
                  <a:t> (two to the power of K-2)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dirty="0"/>
                  <a:t>The two outer bits are added to each binary number of the selected Walsh sequence by exclusive 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dirty="0"/>
                  <a:t>One divided by </a:t>
                </a:r>
                <a:r>
                  <a:rPr lang="en-US" altLang="ja-JP" dirty="0"/>
                  <a:t>two to the power of K-2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Therefore, SOCCs are considered to be compatible with the UWB, as they use a very wide bandwidth</a:t>
                </a:r>
                <a:endParaRPr kumimoji="1" lang="ja-JP" altLang="en-US" dirty="0"/>
              </a:p>
              <a:p>
                <a:pPr marL="171450" indent="-171450">
                  <a:buFont typeface="Arial" panose="020B0604020202020204" pitchFamily="34" charset="0"/>
                  <a:buChar char="•"/>
                </a:pPr>
                <a:endParaRPr lang="en-US" altLang="ja-JP" dirty="0"/>
              </a:p>
            </p:txBody>
          </p:sp>
        </mc:Choice>
        <mc:Fallback xmlns="">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lang="en-US" altLang="ja-JP" dirty="0"/>
                  <a:t>The inner (</a:t>
                </a:r>
                <a:r>
                  <a:rPr lang="en-US" altLang="ja-JP" i="1" dirty="0"/>
                  <a:t>K</a:t>
                </a:r>
                <a:r>
                  <a:rPr lang="en-US" altLang="ja-JP" dirty="0"/>
                  <a:t>- 2) bit memories are mapped into one Walsh sequence of length </a:t>
                </a:r>
                <a:r>
                  <a:rPr lang="en-US" altLang="ja-JP" i="0">
                    <a:latin typeface="Cambria Math" panose="02040503050406030204" pitchFamily="18" charset="0"/>
                  </a:rPr>
                  <a:t>2</a:t>
                </a:r>
                <a:r>
                  <a:rPr lang="ja-JP" altLang="ja-JP" i="0">
                    <a:latin typeface="Cambria Math" panose="02040503050406030204" pitchFamily="18" charset="0"/>
                  </a:rPr>
                  <a:t>^(</a:t>
                </a:r>
                <a:r>
                  <a:rPr lang="en-US" altLang="ja-JP" i="0">
                    <a:latin typeface="Cambria Math" panose="02040503050406030204" pitchFamily="18" charset="0"/>
                  </a:rPr>
                  <a:t>𝐾−2</a:t>
                </a:r>
                <a:r>
                  <a:rPr lang="ja-JP" altLang="ja-JP" i="0">
                    <a:latin typeface="Cambria Math" panose="02040503050406030204" pitchFamily="18" charset="0"/>
                  </a:rPr>
                  <a:t>)</a:t>
                </a:r>
                <a:r>
                  <a:rPr lang="en-US" altLang="ja-JP" dirty="0"/>
                  <a:t> (two to the power of K-2)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dirty="0"/>
                  <a:t>The two outer bits are added to each binary number of the selected Walsh sequence by exclusive 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dirty="0"/>
                  <a:t>One divided by </a:t>
                </a:r>
                <a:r>
                  <a:rPr lang="en-US" altLang="ja-JP" dirty="0"/>
                  <a:t>two to the power of K-2</a:t>
                </a:r>
                <a:endParaRPr kumimoji="1" lang="ja-JP" altLang="en-US" dirty="0"/>
              </a:p>
              <a:p>
                <a:pPr marL="171450" indent="-171450">
                  <a:buFont typeface="Arial" panose="020B0604020202020204" pitchFamily="34" charset="0"/>
                  <a:buChar char="•"/>
                </a:pPr>
                <a:endParaRPr lang="en-US" altLang="ja-JP" dirty="0"/>
              </a:p>
            </p:txBody>
          </p:sp>
        </mc:Fallback>
      </mc:AlternateContent>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4</a:t>
            </a:fld>
            <a:endParaRPr kumimoji="1" lang="ja-JP" altLang="en-US"/>
          </a:p>
        </p:txBody>
      </p:sp>
    </p:spTree>
    <p:extLst>
      <p:ext uri="{BB962C8B-B14F-4D97-AF65-F5344CB8AC3E}">
        <p14:creationId xmlns:p14="http://schemas.microsoft.com/office/powerpoint/2010/main" val="1801763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presentation focuses on bit error ratio (BER) as well as other evaluation metrics</a:t>
            </a:r>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6</a:t>
            </a:fld>
            <a:endParaRPr kumimoji="1" lang="ja-JP" altLang="en-US"/>
          </a:p>
        </p:txBody>
      </p:sp>
    </p:spTree>
    <p:extLst>
      <p:ext uri="{BB962C8B-B14F-4D97-AF65-F5344CB8AC3E}">
        <p14:creationId xmlns:p14="http://schemas.microsoft.com/office/powerpoint/2010/main" val="1238187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BB148-0740-06A4-CAE3-8D40790B81C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F2608CE-D053-985E-CA88-4F647ADD174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D8AE996-7986-8AC7-16EF-9D03E562F6FE}"/>
              </a:ext>
            </a:extLst>
          </p:cNvPr>
          <p:cNvSpPr>
            <a:spLocks noGrp="1"/>
          </p:cNvSpPr>
          <p:nvPr>
            <p:ph type="body" idx="1"/>
          </p:nvPr>
        </p:nvSpPr>
        <p:spPr/>
        <p:txBody>
          <a:bodyPr/>
          <a:lstStyle/>
          <a:p>
            <a:r>
              <a:rPr kumimoji="1" lang="en-US" altLang="ja-JP" sz="1200" dirty="0">
                <a:latin typeface="Times New Roman" panose="02020603050405020304" pitchFamily="18" charset="0"/>
                <a:cs typeface="Times New Roman" panose="02020603050405020304" pitchFamily="18" charset="0"/>
              </a:rPr>
              <a:t>SOCC with random inter-leaver had a very good performance.</a:t>
            </a:r>
          </a:p>
          <a:p>
            <a:r>
              <a:rPr kumimoji="1" lang="en-US" altLang="ja-JP" sz="1200" dirty="0">
                <a:latin typeface="Times New Roman" panose="02020603050405020304" pitchFamily="18" charset="0"/>
                <a:cs typeface="Times New Roman" panose="02020603050405020304" pitchFamily="18" charset="0"/>
              </a:rPr>
              <a:t>Especially, low-rate case (1/4, 1/8, 1/16) had better in low EbN0 area.</a:t>
            </a:r>
          </a:p>
        </p:txBody>
      </p:sp>
      <p:sp>
        <p:nvSpPr>
          <p:cNvPr id="4" name="スライド番号プレースホルダー 3">
            <a:extLst>
              <a:ext uri="{FF2B5EF4-FFF2-40B4-BE49-F238E27FC236}">
                <a16:creationId xmlns:a16="http://schemas.microsoft.com/office/drawing/2014/main" id="{29A57C20-FB25-25AA-632F-127DDDFBE138}"/>
              </a:ext>
            </a:extLst>
          </p:cNvPr>
          <p:cNvSpPr>
            <a:spLocks noGrp="1"/>
          </p:cNvSpPr>
          <p:nvPr>
            <p:ph type="sldNum" sz="quarter" idx="5"/>
          </p:nvPr>
        </p:nvSpPr>
        <p:spPr/>
        <p:txBody>
          <a:bodyPr/>
          <a:lstStyle/>
          <a:p>
            <a:fld id="{82461DE7-94E4-4B6C-893E-B16DAA432C04}" type="slidenum">
              <a:rPr kumimoji="1" lang="ja-JP" altLang="en-US" smtClean="0"/>
              <a:t>7</a:t>
            </a:fld>
            <a:endParaRPr kumimoji="1" lang="ja-JP" altLang="en-US"/>
          </a:p>
        </p:txBody>
      </p:sp>
    </p:spTree>
    <p:extLst>
      <p:ext uri="{BB962C8B-B14F-4D97-AF65-F5344CB8AC3E}">
        <p14:creationId xmlns:p14="http://schemas.microsoft.com/office/powerpoint/2010/main" val="3254188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F5D84-39BD-2A7A-0E53-A5B6FC55672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CC6782D-ED80-A0D9-F8ED-82FF12EE571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07FF704-D186-E273-7213-70041FDC6811}"/>
              </a:ext>
            </a:extLst>
          </p:cNvPr>
          <p:cNvSpPr>
            <a:spLocks noGrp="1"/>
          </p:cNvSpPr>
          <p:nvPr>
            <p:ph type="body" idx="1"/>
          </p:nvPr>
        </p:nvSpPr>
        <p:spPr/>
        <p:txBody>
          <a:bodyPr/>
          <a:lstStyle/>
          <a:p>
            <a:r>
              <a:rPr kumimoji="1" lang="en-US" altLang="ja-JP" sz="1200" dirty="0">
                <a:latin typeface="Times New Roman" panose="02020603050405020304" pitchFamily="18" charset="0"/>
                <a:cs typeface="Times New Roman" panose="02020603050405020304" pitchFamily="18" charset="0"/>
              </a:rPr>
              <a:t>This condition supposes strong interference case. </a:t>
            </a:r>
          </a:p>
          <a:p>
            <a:r>
              <a:rPr kumimoji="1" lang="en-US" altLang="ja-JP" sz="1200" dirty="0">
                <a:latin typeface="Times New Roman" panose="02020603050405020304" pitchFamily="18" charset="0"/>
                <a:cs typeface="Times New Roman" panose="02020603050405020304" pitchFamily="18" charset="0"/>
              </a:rPr>
              <a:t>Under these conditions, the BER is less than 10^-2 when K=5 and K=6.</a:t>
            </a:r>
          </a:p>
          <a:p>
            <a:r>
              <a:rPr kumimoji="1" lang="en-US" altLang="ja-JP" sz="1200" dirty="0">
                <a:latin typeface="Times New Roman" panose="02020603050405020304" pitchFamily="18" charset="0"/>
                <a:cs typeface="Times New Roman" panose="02020603050405020304" pitchFamily="18" charset="0"/>
              </a:rPr>
              <a:t>Especially, K=6 case has suitable performance.</a:t>
            </a:r>
          </a:p>
        </p:txBody>
      </p:sp>
      <p:sp>
        <p:nvSpPr>
          <p:cNvPr id="4" name="スライド番号プレースホルダー 3">
            <a:extLst>
              <a:ext uri="{FF2B5EF4-FFF2-40B4-BE49-F238E27FC236}">
                <a16:creationId xmlns:a16="http://schemas.microsoft.com/office/drawing/2014/main" id="{E40CEDF1-4493-E12E-14B2-CB48DF4AD8C3}"/>
              </a:ext>
            </a:extLst>
          </p:cNvPr>
          <p:cNvSpPr>
            <a:spLocks noGrp="1"/>
          </p:cNvSpPr>
          <p:nvPr>
            <p:ph type="sldNum" sz="quarter" idx="5"/>
          </p:nvPr>
        </p:nvSpPr>
        <p:spPr/>
        <p:txBody>
          <a:bodyPr/>
          <a:lstStyle/>
          <a:p>
            <a:fld id="{82461DE7-94E4-4B6C-893E-B16DAA432C04}" type="slidenum">
              <a:rPr kumimoji="1" lang="ja-JP" altLang="en-US" smtClean="0"/>
              <a:t>8</a:t>
            </a:fld>
            <a:endParaRPr kumimoji="1" lang="ja-JP" altLang="en-US"/>
          </a:p>
        </p:txBody>
      </p:sp>
    </p:spTree>
    <p:extLst>
      <p:ext uri="{BB962C8B-B14F-4D97-AF65-F5344CB8AC3E}">
        <p14:creationId xmlns:p14="http://schemas.microsoft.com/office/powerpoint/2010/main" val="680097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339A7-BDFB-34E3-C3D6-C260AD1C1F0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74F24A6-728C-B46B-877A-F6E4C0904D0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8EC4B5F-478B-2C92-3B52-7187B9617F14}"/>
              </a:ext>
            </a:extLst>
          </p:cNvPr>
          <p:cNvSpPr>
            <a:spLocks noGrp="1"/>
          </p:cNvSpPr>
          <p:nvPr>
            <p:ph type="body" idx="1"/>
          </p:nvPr>
        </p:nvSpPr>
        <p:spPr/>
        <p:txBody>
          <a:bodyPr/>
          <a:lstStyle/>
          <a:p>
            <a:r>
              <a:rPr kumimoji="1" lang="en-US" altLang="ja-JP" sz="1200" dirty="0">
                <a:latin typeface="Times New Roman" panose="02020603050405020304" pitchFamily="18" charset="0"/>
                <a:cs typeface="Times New Roman" panose="02020603050405020304" pitchFamily="18" charset="0"/>
              </a:rPr>
              <a:t>This condition supposes much stronger interference case. </a:t>
            </a:r>
          </a:p>
          <a:p>
            <a:r>
              <a:rPr kumimoji="1" lang="en-US" altLang="ja-JP" sz="1200" dirty="0">
                <a:latin typeface="Times New Roman" panose="02020603050405020304" pitchFamily="18" charset="0"/>
                <a:cs typeface="Times New Roman" panose="02020603050405020304" pitchFamily="18" charset="0"/>
              </a:rPr>
              <a:t>Under these conditions, the correction capability of low coding rates SOCC is not sufficient.</a:t>
            </a:r>
          </a:p>
          <a:p>
            <a:r>
              <a:rPr kumimoji="1" lang="en-US" altLang="ja-JP" sz="1200" dirty="0">
                <a:latin typeface="Times New Roman" panose="02020603050405020304" pitchFamily="18" charset="0"/>
                <a:cs typeface="Times New Roman" panose="02020603050405020304" pitchFamily="18" charset="0"/>
              </a:rPr>
              <a:t>So, this case is required to be combined with other interference avoidance or mitigation techniques.</a:t>
            </a:r>
          </a:p>
          <a:p>
            <a:endParaRPr kumimoji="1" lang="en-US" altLang="ja-JP" sz="1200" dirty="0">
              <a:latin typeface="Times New Roman" panose="02020603050405020304" pitchFamily="18" charset="0"/>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4A7608D7-4589-996F-89FA-86D6577EF2C1}"/>
              </a:ext>
            </a:extLst>
          </p:cNvPr>
          <p:cNvSpPr>
            <a:spLocks noGrp="1"/>
          </p:cNvSpPr>
          <p:nvPr>
            <p:ph type="sldNum" sz="quarter" idx="5"/>
          </p:nvPr>
        </p:nvSpPr>
        <p:spPr/>
        <p:txBody>
          <a:bodyPr/>
          <a:lstStyle/>
          <a:p>
            <a:fld id="{82461DE7-94E4-4B6C-893E-B16DAA432C04}" type="slidenum">
              <a:rPr kumimoji="1" lang="ja-JP" altLang="en-US" smtClean="0"/>
              <a:t>9</a:t>
            </a:fld>
            <a:endParaRPr kumimoji="1" lang="ja-JP" altLang="en-US"/>
          </a:p>
        </p:txBody>
      </p:sp>
    </p:spTree>
    <p:extLst>
      <p:ext uri="{BB962C8B-B14F-4D97-AF65-F5344CB8AC3E}">
        <p14:creationId xmlns:p14="http://schemas.microsoft.com/office/powerpoint/2010/main" val="4277405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43BF65-0549-3839-446C-14180219534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08EF9B5-D4CC-BD61-5FF5-529165B01EE0}"/>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a:extLst>
                  <a:ext uri="{FF2B5EF4-FFF2-40B4-BE49-F238E27FC236}">
                    <a16:creationId xmlns:a16="http://schemas.microsoft.com/office/drawing/2014/main" id="{C2ECF687-2AB2-E5AC-A60A-5B093D0FA84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Times New Roman" panose="02020603050405020304" pitchFamily="18" charset="0"/>
                    <a:cs typeface="Times New Roman" panose="02020603050405020304" pitchFamily="18" charset="0"/>
                  </a:rPr>
                  <a:t>Low-rate SOCCs had a less performance than other case, but at least 7.8Mbps or more can be achieved.</a:t>
                </a:r>
              </a:p>
            </p:txBody>
          </p:sp>
        </mc:Choice>
        <mc:Fallback xmlns="">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Times New Roman" panose="02020603050405020304" pitchFamily="18" charset="0"/>
                    <a:cs typeface="Times New Roman" panose="02020603050405020304" pitchFamily="18" charset="0"/>
                  </a:rPr>
                  <a:t>SOCC with random inter-leaver also had a good performance in low </a:t>
                </a:r>
                <a:r>
                  <a:rPr kumimoji="1" lang="en-US" altLang="ja-JP" sz="1200" b="0" i="0">
                    <a:latin typeface="Cambria Math" panose="02040503050406030204" pitchFamily="18" charset="0"/>
                    <a:cs typeface="Times New Roman" panose="02020603050405020304" pitchFamily="18" charset="0"/>
                  </a:rPr>
                  <a:t>𝐸_𝑏/𝑁_0</a:t>
                </a:r>
                <a:r>
                  <a:rPr kumimoji="1" lang="en-US" altLang="ja-JP" sz="1200" dirty="0">
                    <a:latin typeface="Times New Roman" panose="02020603050405020304" pitchFamily="18" charset="0"/>
                    <a:cs typeface="Times New Roman" panose="02020603050405020304" pitchFamily="18" charset="0"/>
                  </a:rPr>
                  <a:t> areas.</a:t>
                </a:r>
              </a:p>
            </p:txBody>
          </p:sp>
        </mc:Fallback>
      </mc:AlternateContent>
      <p:sp>
        <p:nvSpPr>
          <p:cNvPr id="4" name="スライド番号プレースホルダー 3">
            <a:extLst>
              <a:ext uri="{FF2B5EF4-FFF2-40B4-BE49-F238E27FC236}">
                <a16:creationId xmlns:a16="http://schemas.microsoft.com/office/drawing/2014/main" id="{950CFBE4-9709-D932-8369-B2BE84AF21F7}"/>
              </a:ext>
            </a:extLst>
          </p:cNvPr>
          <p:cNvSpPr>
            <a:spLocks noGrp="1"/>
          </p:cNvSpPr>
          <p:nvPr>
            <p:ph type="sldNum" sz="quarter" idx="5"/>
          </p:nvPr>
        </p:nvSpPr>
        <p:spPr/>
        <p:txBody>
          <a:bodyPr/>
          <a:lstStyle/>
          <a:p>
            <a:fld id="{82461DE7-94E4-4B6C-893E-B16DAA432C04}" type="slidenum">
              <a:rPr kumimoji="1" lang="ja-JP" altLang="en-US" smtClean="0"/>
              <a:t>10</a:t>
            </a:fld>
            <a:endParaRPr kumimoji="1" lang="ja-JP" altLang="en-US"/>
          </a:p>
        </p:txBody>
      </p:sp>
    </p:spTree>
    <p:extLst>
      <p:ext uri="{BB962C8B-B14F-4D97-AF65-F5344CB8AC3E}">
        <p14:creationId xmlns:p14="http://schemas.microsoft.com/office/powerpoint/2010/main" val="4075120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0" name="TextBox 9"/>
          <p:cNvSpPr txBox="1"/>
          <p:nvPr/>
        </p:nvSpPr>
        <p:spPr>
          <a:xfrm>
            <a:off x="5791200" y="228600"/>
            <a:ext cx="2946640" cy="307777"/>
          </a:xfrm>
          <a:prstGeom prst="rect">
            <a:avLst/>
          </a:prstGeom>
          <a:solidFill>
            <a:schemeClr val="bg1"/>
          </a:solidFill>
        </p:spPr>
        <p:txBody>
          <a:bodyPr wrap="none">
            <a:spAutoFit/>
          </a:bodyPr>
          <a:lstStyle/>
          <a:p>
            <a:pPr fontAlgn="base">
              <a:spcBef>
                <a:spcPct val="0"/>
              </a:spcBef>
              <a:spcAft>
                <a:spcPct val="0"/>
              </a:spcAft>
            </a:pPr>
            <a:r>
              <a:rPr kumimoji="0" lang="en-US" altLang="ja-JP" sz="1400" b="1" dirty="0">
                <a:solidFill>
                  <a:srgbClr val="000000"/>
                </a:solidFill>
                <a:latin typeface="Times New Roman" pitchFamily="18" charset="0"/>
              </a:rPr>
              <a:t>doc.: IEEE 802.15-22-0562-14-06ma</a:t>
            </a:r>
          </a:p>
        </p:txBody>
      </p:sp>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13" name="Rectangle 12"/>
          <p:cNvSpPr>
            <a:spLocks noGrp="1" noChangeArrowheads="1"/>
          </p:cNvSpPr>
          <p:nvPr>
            <p:ph type="sldNum" sz="quarter" idx="12"/>
          </p:nvPr>
        </p:nvSpPr>
        <p:spPr>
          <a:xfrm>
            <a:off x="4286294" y="6475413"/>
            <a:ext cx="647613" cy="184666"/>
          </a:xfrm>
        </p:spPr>
        <p:txBody>
          <a:bodyPr/>
          <a:lstStyle>
            <a:lvl1pPr>
              <a:defRPr sz="1200"/>
            </a:lvl1pPr>
          </a:lstStyle>
          <a:p>
            <a:pPr>
              <a:defRPr/>
            </a:pPr>
            <a:r>
              <a:rPr lang="en-US">
                <a:solidFill>
                  <a:srgbClr val="000000"/>
                </a:solidFill>
              </a:rPr>
              <a:t>Slide </a:t>
            </a:r>
            <a:fld id="{BF29BC87-BF55-421B-B54D-29C11A5C93C2}" type="slidenum">
              <a:rPr lang="en-US" smtClean="0">
                <a:solidFill>
                  <a:srgbClr val="000000"/>
                </a:solidFill>
              </a:rPr>
              <a:pPr>
                <a:defRPr/>
              </a:pPr>
              <a:t>‹#›</a:t>
            </a:fld>
            <a:endParaRPr lang="en-US">
              <a:solidFill>
                <a:srgbClr val="000000"/>
              </a:solidFill>
            </a:endParaRPr>
          </a:p>
        </p:txBody>
      </p:sp>
      <p:sp>
        <p:nvSpPr>
          <p:cNvPr id="15" name="Rectangle 4">
            <a:extLst>
              <a:ext uri="{FF2B5EF4-FFF2-40B4-BE49-F238E27FC236}">
                <a16:creationId xmlns:a16="http://schemas.microsoft.com/office/drawing/2014/main" id="{633D371D-6596-4050-8217-C96AA1A60217}"/>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16" name="フッター プレースホルダー 4">
            <a:extLst>
              <a:ext uri="{FF2B5EF4-FFF2-40B4-BE49-F238E27FC236}">
                <a16:creationId xmlns:a16="http://schemas.microsoft.com/office/drawing/2014/main" id="{71F44B61-1F50-4509-AD5A-602D9646B4C6}"/>
              </a:ext>
            </a:extLst>
          </p:cNvPr>
          <p:cNvSpPr>
            <a:spLocks noGrp="1"/>
          </p:cNvSpPr>
          <p:nvPr>
            <p:ph type="ftr" sz="quarter" idx="3"/>
          </p:nvPr>
        </p:nvSpPr>
        <p:spPr>
          <a:xfrm>
            <a:off x="5724128" y="6453336"/>
            <a:ext cx="3168352" cy="553998"/>
          </a:xfrm>
          <a:prstGeom prst="rect">
            <a:avLst/>
          </a:prstGeo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265333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p:cNvSpPr>
            <a:spLocks noGrp="1" noChangeArrowheads="1"/>
          </p:cNvSpPr>
          <p:nvPr>
            <p:ph type="sldNum" sz="quarter" idx="12"/>
          </p:nvPr>
        </p:nvSpPr>
        <p:spPr>
          <a:xfrm>
            <a:off x="4286294" y="6475413"/>
            <a:ext cx="647613" cy="184666"/>
          </a:xfrm>
        </p:spPr>
        <p:txBody>
          <a:bodyPr/>
          <a:lstStyle>
            <a:lvl1pPr>
              <a:defRPr sz="1200"/>
            </a:lvl1pPr>
          </a:lstStyle>
          <a:p>
            <a:pPr>
              <a:defRPr/>
            </a:pPr>
            <a:r>
              <a:rPr lang="en-US">
                <a:solidFill>
                  <a:srgbClr val="000000"/>
                </a:solidFill>
              </a:rPr>
              <a:t>Slide </a:t>
            </a:r>
            <a:fld id="{B3B06152-741F-4076-B040-D5427CE11BFD}" type="slidenum">
              <a:rPr lang="en-US" smtClean="0">
                <a:solidFill>
                  <a:srgbClr val="000000"/>
                </a:solidFill>
              </a:rPr>
              <a:pPr>
                <a:defRPr/>
              </a:pPr>
              <a:t>‹#›</a:t>
            </a:fld>
            <a:endParaRPr lang="en-US" dirty="0">
              <a:solidFill>
                <a:srgbClr val="000000"/>
              </a:solidFill>
            </a:endParaRPr>
          </a:p>
        </p:txBody>
      </p:sp>
      <p:sp>
        <p:nvSpPr>
          <p:cNvPr id="14" name="Line 8"/>
          <p:cNvSpPr>
            <a:spLocks noChangeShapeType="1"/>
          </p:cNvSpPr>
          <p:nvPr userDrawn="1"/>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7" name="TextBox 9"/>
          <p:cNvSpPr txBox="1"/>
          <p:nvPr userDrawn="1"/>
        </p:nvSpPr>
        <p:spPr>
          <a:xfrm>
            <a:off x="5693770" y="227110"/>
            <a:ext cx="2946640" cy="307777"/>
          </a:xfrm>
          <a:prstGeom prst="rect">
            <a:avLst/>
          </a:prstGeom>
          <a:solidFill>
            <a:schemeClr val="bg1"/>
          </a:solidFill>
        </p:spPr>
        <p:txBody>
          <a:bodyPr wrap="none">
            <a:spAutoFit/>
          </a:bodyPr>
          <a:lstStyle/>
          <a:p>
            <a:pPr fontAlgn="base">
              <a:spcBef>
                <a:spcPct val="0"/>
              </a:spcBef>
              <a:spcAft>
                <a:spcPct val="0"/>
              </a:spcAft>
            </a:pPr>
            <a:r>
              <a:rPr kumimoji="0" lang="en-US" altLang="ja-JP" sz="1400" b="1" dirty="0">
                <a:solidFill>
                  <a:srgbClr val="000000"/>
                </a:solidFill>
                <a:latin typeface="Times New Roman" pitchFamily="18" charset="0"/>
              </a:rPr>
              <a:t>doc.: IEEE 802.15-22-0562-14-06ma</a:t>
            </a:r>
          </a:p>
        </p:txBody>
      </p:sp>
      <p:sp>
        <p:nvSpPr>
          <p:cNvPr id="16" name="Rectangle 4">
            <a:extLst>
              <a:ext uri="{FF2B5EF4-FFF2-40B4-BE49-F238E27FC236}">
                <a16:creationId xmlns:a16="http://schemas.microsoft.com/office/drawing/2014/main" id="{87C10E1B-3F96-40A5-ABFD-87C830D01F78}"/>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19" name="フッター プレースホルダー 4">
            <a:extLst>
              <a:ext uri="{FF2B5EF4-FFF2-40B4-BE49-F238E27FC236}">
                <a16:creationId xmlns:a16="http://schemas.microsoft.com/office/drawing/2014/main" id="{6EEC89D4-7561-4EC9-8DC3-24F127260744}"/>
              </a:ext>
            </a:extLst>
          </p:cNvPr>
          <p:cNvSpPr>
            <a:spLocks noGrp="1"/>
          </p:cNvSpPr>
          <p:nvPr>
            <p:ph type="ftr" sz="quarter" idx="3"/>
          </p:nvPr>
        </p:nvSpPr>
        <p:spPr>
          <a:xfrm>
            <a:off x="5724128" y="6453336"/>
            <a:ext cx="3168352"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1137733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xfrm>
            <a:off x="4286294" y="6475413"/>
            <a:ext cx="647613" cy="184666"/>
          </a:xfrm>
          <a:ln/>
        </p:spPr>
        <p:txBody>
          <a:bodyPr/>
          <a:lstStyle>
            <a:lvl1pPr>
              <a:defRPr sz="1200"/>
            </a:lvl1pPr>
          </a:lstStyle>
          <a:p>
            <a:pPr>
              <a:defRPr/>
            </a:pPr>
            <a:r>
              <a:rPr lang="en-US">
                <a:solidFill>
                  <a:srgbClr val="000000"/>
                </a:solidFill>
              </a:rPr>
              <a:t>Slide </a:t>
            </a:r>
            <a:fld id="{088E86A2-24BB-437A-8099-76D2C87A4801}" type="slidenum">
              <a:rPr lang="en-US" smtClean="0">
                <a:solidFill>
                  <a:srgbClr val="000000"/>
                </a:solidFill>
              </a:rPr>
              <a:pPr>
                <a:defRPr/>
              </a:pPr>
              <a:t>‹#›</a:t>
            </a:fld>
            <a:endParaRPr lang="en-US">
              <a:solidFill>
                <a:srgbClr val="000000"/>
              </a:solidFill>
            </a:endParaRPr>
          </a:p>
        </p:txBody>
      </p:sp>
      <p:sp>
        <p:nvSpPr>
          <p:cNvPr id="8" name="Rectangle 4">
            <a:extLst>
              <a:ext uri="{FF2B5EF4-FFF2-40B4-BE49-F238E27FC236}">
                <a16:creationId xmlns:a16="http://schemas.microsoft.com/office/drawing/2014/main" id="{1207BCD2-703E-4A6E-93A4-8F1C4BE4F96B}"/>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March 2025</a:t>
            </a:r>
          </a:p>
        </p:txBody>
      </p:sp>
      <p:sp>
        <p:nvSpPr>
          <p:cNvPr id="9" name="フッター プレースホルダー 4">
            <a:extLst>
              <a:ext uri="{FF2B5EF4-FFF2-40B4-BE49-F238E27FC236}">
                <a16:creationId xmlns:a16="http://schemas.microsoft.com/office/drawing/2014/main" id="{7F905874-7CF5-4107-A30B-0CD039618D00}"/>
              </a:ext>
            </a:extLst>
          </p:cNvPr>
          <p:cNvSpPr>
            <a:spLocks noGrp="1"/>
          </p:cNvSpPr>
          <p:nvPr>
            <p:ph type="ftr" sz="quarter" idx="3"/>
          </p:nvPr>
        </p:nvSpPr>
        <p:spPr>
          <a:xfrm>
            <a:off x="5724128" y="6453336"/>
            <a:ext cx="3168352"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3604684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4342399" y="6475413"/>
            <a:ext cx="535403" cy="184666"/>
          </a:xfrm>
          <a:ln/>
        </p:spPr>
        <p:txBody>
          <a:bodyPr/>
          <a:lstStyle>
            <a:lvl1pPr>
              <a:defRPr sz="1200">
                <a:latin typeface="+mj-lt"/>
              </a:defRPr>
            </a:lvl1pPr>
          </a:lstStyle>
          <a:p>
            <a:pPr>
              <a:defRPr/>
            </a:pPr>
            <a:r>
              <a:rPr lang="en-US">
                <a:solidFill>
                  <a:srgbClr val="000000"/>
                </a:solidFill>
              </a:rPr>
              <a:t>Slide </a:t>
            </a:r>
            <a:fld id="{C65D8D74-25E4-4A14-9B13-1C1CBE0663D9}" type="slidenum">
              <a:rPr lang="en-US" smtClean="0">
                <a:solidFill>
                  <a:srgbClr val="000000"/>
                </a:solidFill>
              </a:rPr>
              <a:pPr>
                <a:defRPr/>
              </a:pPr>
              <a:t>‹#›</a:t>
            </a:fld>
            <a:endParaRPr lang="en-US" dirty="0">
              <a:solidFill>
                <a:srgbClr val="000000"/>
              </a:solidFill>
              <a:latin typeface="+mj-lt"/>
            </a:endParaRPr>
          </a:p>
        </p:txBody>
      </p:sp>
      <p:sp>
        <p:nvSpPr>
          <p:cNvPr id="5" name="タイトル 4"/>
          <p:cNvSpPr>
            <a:spLocks noGrp="1"/>
          </p:cNvSpPr>
          <p:nvPr>
            <p:ph type="title"/>
          </p:nvPr>
        </p:nvSpPr>
        <p:spPr/>
        <p:txBody>
          <a:bodyPr/>
          <a:lstStyle/>
          <a:p>
            <a:r>
              <a:rPr kumimoji="1" lang="ja-JP" altLang="en-US"/>
              <a:t>マスタ タイトルの書式設定</a:t>
            </a:r>
          </a:p>
        </p:txBody>
      </p:sp>
      <p:sp>
        <p:nvSpPr>
          <p:cNvPr id="8" name="Rectangle 4">
            <a:extLst>
              <a:ext uri="{FF2B5EF4-FFF2-40B4-BE49-F238E27FC236}">
                <a16:creationId xmlns:a16="http://schemas.microsoft.com/office/drawing/2014/main" id="{8B7B025E-5AD3-4FC8-8538-2264AD38BF1A}"/>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9" name="フッター プレースホルダー 4">
            <a:extLst>
              <a:ext uri="{FF2B5EF4-FFF2-40B4-BE49-F238E27FC236}">
                <a16:creationId xmlns:a16="http://schemas.microsoft.com/office/drawing/2014/main" id="{674B2FA7-A919-49FF-9D77-45873A0BBCFE}"/>
              </a:ext>
            </a:extLst>
          </p:cNvPr>
          <p:cNvSpPr>
            <a:spLocks noGrp="1"/>
          </p:cNvSpPr>
          <p:nvPr>
            <p:ph type="ftr" sz="quarter" idx="3"/>
          </p:nvPr>
        </p:nvSpPr>
        <p:spPr>
          <a:xfrm>
            <a:off x="5724128" y="6453336"/>
            <a:ext cx="3168352" cy="553998"/>
          </a:xfrm>
        </p:spPr>
        <p:txBody>
          <a:bodyPr/>
          <a:lstStyle>
            <a:lvl1pPr>
              <a:defRPr>
                <a:latin typeface="+mj-lt"/>
              </a:defRPr>
            </a:lvl1p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40967830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Content Placeholder 2"/>
          <p:cNvSpPr>
            <a:spLocks noGrp="1"/>
          </p:cNvSpPr>
          <p:nvPr>
            <p:ph idx="1"/>
          </p:nvPr>
        </p:nvSpPr>
        <p:spPr>
          <a:xfrm>
            <a:off x="685800" y="1981200"/>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4286294" y="6475413"/>
            <a:ext cx="647613" cy="184666"/>
          </a:xfrm>
        </p:spPr>
        <p:txBody>
          <a:bodyPr/>
          <a:lstStyle>
            <a:lvl1pPr>
              <a:defRPr sz="1200" smtClean="0"/>
            </a:lvl1pPr>
          </a:lstStyle>
          <a:p>
            <a:pPr>
              <a:defRPr/>
            </a:pPr>
            <a:r>
              <a:rPr lang="en-US">
                <a:solidFill>
                  <a:srgbClr val="000000"/>
                </a:solidFill>
              </a:rPr>
              <a:t>Slide </a:t>
            </a:r>
            <a:fld id="{656268D0-4611-45F7-BF6F-449ED53C6C0E}" type="slidenum">
              <a:rPr lang="en-US">
                <a:solidFill>
                  <a:srgbClr val="000000"/>
                </a:solidFill>
              </a:rPr>
              <a:pPr>
                <a:defRPr/>
              </a:pPr>
              <a:t>‹#›</a:t>
            </a:fld>
            <a:endParaRPr lang="en-US">
              <a:solidFill>
                <a:srgbClr val="000000"/>
              </a:solidFill>
            </a:endParaRPr>
          </a:p>
        </p:txBody>
      </p:sp>
      <p:sp>
        <p:nvSpPr>
          <p:cNvPr id="9" name="Rectangle 4">
            <a:extLst>
              <a:ext uri="{FF2B5EF4-FFF2-40B4-BE49-F238E27FC236}">
                <a16:creationId xmlns:a16="http://schemas.microsoft.com/office/drawing/2014/main" id="{E2EFD6D0-629F-49B8-A4AD-9D561B411206}"/>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10" name="フッター プレースホルダー 4">
            <a:extLst>
              <a:ext uri="{FF2B5EF4-FFF2-40B4-BE49-F238E27FC236}">
                <a16:creationId xmlns:a16="http://schemas.microsoft.com/office/drawing/2014/main" id="{69791D2B-B802-4BBF-8768-58B658871AF6}"/>
              </a:ext>
            </a:extLst>
          </p:cNvPr>
          <p:cNvSpPr>
            <a:spLocks noGrp="1"/>
          </p:cNvSpPr>
          <p:nvPr>
            <p:ph type="ftr" sz="quarter" idx="3"/>
          </p:nvPr>
        </p:nvSpPr>
        <p:spPr>
          <a:xfrm>
            <a:off x="5724128" y="6403394"/>
            <a:ext cx="3168352"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3782643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WC_Otsikko_ja_sisältö, ei ranskalaisia viivoja">
    <p:spTree>
      <p:nvGrpSpPr>
        <p:cNvPr id="1" name=""/>
        <p:cNvGrpSpPr/>
        <p:nvPr/>
      </p:nvGrpSpPr>
      <p:grpSpPr>
        <a:xfrm>
          <a:off x="0" y="0"/>
          <a:ext cx="0" cy="0"/>
          <a:chOff x="0" y="0"/>
          <a:chExt cx="0" cy="0"/>
        </a:xfrm>
      </p:grpSpPr>
      <p:sp>
        <p:nvSpPr>
          <p:cNvPr id="2" name="Otsikko 1"/>
          <p:cNvSpPr>
            <a:spLocks noGrp="1"/>
          </p:cNvSpPr>
          <p:nvPr>
            <p:ph type="title"/>
          </p:nvPr>
        </p:nvSpPr>
        <p:spPr>
          <a:xfrm>
            <a:off x="838200" y="620713"/>
            <a:ext cx="7543800" cy="1165205"/>
          </a:xfrm>
          <a:prstGeom prst="rect">
            <a:avLst/>
          </a:prstGeom>
        </p:spPr>
        <p:txBody>
          <a:bodyPr vert="horz" anchor="ctr"/>
          <a:lstStyle>
            <a:lvl1pPr>
              <a:defRPr/>
            </a:lvl1pPr>
          </a:lstStyle>
          <a:p>
            <a:r>
              <a:rPr lang="fi-FI"/>
              <a:t>Click to edit Master title style</a:t>
            </a:r>
            <a:endParaRPr lang="fi-FI" dirty="0"/>
          </a:p>
        </p:txBody>
      </p:sp>
      <p:sp>
        <p:nvSpPr>
          <p:cNvPr id="6" name="Sisällön paikkamerkki 5"/>
          <p:cNvSpPr>
            <a:spLocks noGrp="1"/>
          </p:cNvSpPr>
          <p:nvPr>
            <p:ph sz="quarter" idx="12"/>
          </p:nvPr>
        </p:nvSpPr>
        <p:spPr>
          <a:xfrm>
            <a:off x="838200" y="2000240"/>
            <a:ext cx="7543800" cy="3943360"/>
          </a:xfrm>
          <a:prstGeom prst="rect">
            <a:avLst/>
          </a:prstGeom>
        </p:spPr>
        <p:txBody>
          <a:bodyPr vert="horz"/>
          <a:lstStyle>
            <a:lvl1pPr marL="3175" indent="-3175">
              <a:buNone/>
              <a:defRPr sz="2800" baseline="0"/>
            </a:lvl1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5" name="Dian numeron paikkamerkki 2"/>
          <p:cNvSpPr>
            <a:spLocks noGrp="1"/>
          </p:cNvSpPr>
          <p:nvPr>
            <p:ph type="sldNum" sz="quarter" idx="13"/>
          </p:nvPr>
        </p:nvSpPr>
        <p:spPr/>
        <p:txBody>
          <a:bodyPr/>
          <a:lstStyle>
            <a:lvl1pPr>
              <a:defRPr/>
            </a:lvl1pPr>
          </a:lstStyle>
          <a:p>
            <a:pPr>
              <a:defRPr/>
            </a:pPr>
            <a:fld id="{71D2E830-3EDC-424A-9B52-3BF5206E939D}" type="slidenum">
              <a:rPr lang="fi-FI">
                <a:solidFill>
                  <a:srgbClr val="F7ECCD"/>
                </a:solidFill>
              </a:rPr>
              <a:pPr>
                <a:defRPr/>
              </a:pPr>
              <a:t>‹#›</a:t>
            </a:fld>
            <a:endParaRPr lang="fi-FI" dirty="0">
              <a:solidFill>
                <a:srgbClr val="F7ECCD"/>
              </a:solidFill>
            </a:endParaRPr>
          </a:p>
        </p:txBody>
      </p:sp>
      <p:sp>
        <p:nvSpPr>
          <p:cNvPr id="10" name="Rectangle 6"/>
          <p:cNvSpPr txBox="1">
            <a:spLocks noChangeArrowheads="1"/>
          </p:cNvSpPr>
          <p:nvPr userDrawn="1"/>
        </p:nvSpPr>
        <p:spPr bwMode="auto">
          <a:xfrm>
            <a:off x="4346575" y="6523038"/>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defRPr/>
            </a:lvl1pPr>
          </a:lstStyle>
          <a:p>
            <a:pPr algn="ctr" eaLnBrk="0" fontAlgn="base" hangingPunct="0">
              <a:spcBef>
                <a:spcPct val="0"/>
              </a:spcBef>
              <a:spcAft>
                <a:spcPct val="0"/>
              </a:spcAft>
              <a:defRPr/>
            </a:pPr>
            <a:r>
              <a:rPr kumimoji="0" lang="en-US" sz="1200">
                <a:solidFill>
                  <a:srgbClr val="000000"/>
                </a:solidFill>
                <a:latin typeface="Times New Roman" pitchFamily="18" charset="0"/>
              </a:rPr>
              <a:t>Slide </a:t>
            </a:r>
            <a:fld id="{1DD008D0-DE3E-462A-80B6-DB0642E9FE13}" type="slidenum">
              <a:rPr kumimoji="0" lang="en-US" sz="1200" smtClean="0">
                <a:solidFill>
                  <a:srgbClr val="000000"/>
                </a:solidFill>
                <a:latin typeface="Times New Roman" pitchFamily="18" charset="0"/>
              </a:rPr>
              <a:pPr algn="ctr" eaLnBrk="0" fontAlgn="base" hangingPunct="0">
                <a:spcBef>
                  <a:spcPct val="0"/>
                </a:spcBef>
                <a:spcAft>
                  <a:spcPct val="0"/>
                </a:spcAft>
                <a:defRPr/>
              </a:pPr>
              <a:t>‹#›</a:t>
            </a:fld>
            <a:endParaRPr kumimoji="0" lang="en-US" sz="1200">
              <a:solidFill>
                <a:srgbClr val="000000"/>
              </a:solidFill>
              <a:latin typeface="Times New Roman" pitchFamily="18" charset="0"/>
            </a:endParaRPr>
          </a:p>
        </p:txBody>
      </p:sp>
      <p:sp>
        <p:nvSpPr>
          <p:cNvPr id="12" name="Rectangle 4">
            <a:extLst>
              <a:ext uri="{FF2B5EF4-FFF2-40B4-BE49-F238E27FC236}">
                <a16:creationId xmlns:a16="http://schemas.microsoft.com/office/drawing/2014/main" id="{93B56D90-56C2-4AD6-B7BD-35BF74619B20}"/>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13" name="フッター プレースホルダー 4">
            <a:extLst>
              <a:ext uri="{FF2B5EF4-FFF2-40B4-BE49-F238E27FC236}">
                <a16:creationId xmlns:a16="http://schemas.microsoft.com/office/drawing/2014/main" id="{DF678EBD-A0F2-4B31-A1B2-D54083317BE7}"/>
              </a:ext>
            </a:extLst>
          </p:cNvPr>
          <p:cNvSpPr>
            <a:spLocks noGrp="1"/>
          </p:cNvSpPr>
          <p:nvPr>
            <p:ph type="ftr" sz="quarter" idx="3"/>
          </p:nvPr>
        </p:nvSpPr>
        <p:spPr>
          <a:xfrm>
            <a:off x="5724128" y="6403394"/>
            <a:ext cx="3168352"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504504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baseline="0">
                <a:latin typeface="+mj-lt"/>
              </a:defRPr>
            </a:lvl1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3" name="フッター プレースホルダ 2"/>
          <p:cNvSpPr>
            <a:spLocks noGrp="1"/>
          </p:cNvSpPr>
          <p:nvPr>
            <p:ph type="ftr" sz="quarter" idx="11"/>
          </p:nvPr>
        </p:nvSpPr>
        <p:spPr/>
        <p:txBody>
          <a:bodyPr/>
          <a:lstStyle>
            <a:lvl1pPr>
              <a:defRPr sz="1100"/>
            </a:lvl1pPr>
          </a:lstStyle>
          <a:p>
            <a:r>
              <a:rPr lang="en-US" altLang="ja-JP" dirty="0">
                <a:solidFill>
                  <a:srgbClr val="000000"/>
                </a:solidFill>
              </a:rPr>
              <a:t>Kento Takabayashi(Toyo Univ.)</a:t>
            </a:r>
          </a:p>
          <a:p>
            <a:r>
              <a:rPr lang="en-US" altLang="ja-JP" sz="1050" dirty="0">
                <a:solidFill>
                  <a:srgbClr val="000000"/>
                </a:solidFill>
              </a:rPr>
              <a:t>Ryuji Kohno(YNU/YRP-IAI) </a:t>
            </a:r>
          </a:p>
        </p:txBody>
      </p:sp>
      <p:sp>
        <p:nvSpPr>
          <p:cNvPr id="4" name="スライド番号プレースホルダ 3"/>
          <p:cNvSpPr>
            <a:spLocks noGrp="1"/>
          </p:cNvSpPr>
          <p:nvPr>
            <p:ph type="sldNum" sz="quarter" idx="12"/>
          </p:nvPr>
        </p:nvSpPr>
        <p:spPr/>
        <p:txBody>
          <a:bodyPr/>
          <a:lstStyle>
            <a:lvl1pPr>
              <a:defRPr/>
            </a:lvl1pPr>
          </a:lstStyle>
          <a:p>
            <a:fld id="{769171EF-81C0-43B1-9967-509DCBA38FA2}" type="slidenum">
              <a:rPr kumimoji="1" lang="ja-JP" altLang="en-US" smtClean="0"/>
              <a:pPr/>
              <a:t>‹#›</a:t>
            </a:fld>
            <a:endParaRPr kumimoji="1" lang="ja-JP" altLang="en-US"/>
          </a:p>
        </p:txBody>
      </p:sp>
    </p:spTree>
    <p:extLst>
      <p:ext uri="{BB962C8B-B14F-4D97-AF65-F5344CB8AC3E}">
        <p14:creationId xmlns:p14="http://schemas.microsoft.com/office/powerpoint/2010/main" val="2644440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March 2025</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vl1pPr>
          </a:lstStyle>
          <a:p>
            <a:pPr fontAlgn="base">
              <a:spcBef>
                <a:spcPct val="0"/>
              </a:spcBef>
              <a:spcAft>
                <a:spcPct val="0"/>
              </a:spcAft>
              <a:defRPr/>
            </a:pPr>
            <a:r>
              <a:rPr kumimoji="0" lang="en-US" sz="1200">
                <a:solidFill>
                  <a:srgbClr val="000000"/>
                </a:solidFill>
                <a:latin typeface="Times New Roman" pitchFamily="18" charset="0"/>
              </a:rPr>
              <a:t>Slide </a:t>
            </a:r>
            <a:fld id="{4EBBADF4-F1EE-4625-B56B-3F43C0FFBEC0}" type="slidenum">
              <a:rPr kumimoji="0" lang="en-US" sz="1200">
                <a:solidFill>
                  <a:srgbClr val="000000"/>
                </a:solidFill>
                <a:latin typeface="Times New Roman" pitchFamily="18" charset="0"/>
              </a:rPr>
              <a:pPr fontAlgn="base">
                <a:spcBef>
                  <a:spcPct val="0"/>
                </a:spcBef>
                <a:spcAft>
                  <a:spcPct val="0"/>
                </a:spcAft>
                <a:defRPr/>
              </a:pPr>
              <a:t>‹#›</a:t>
            </a:fld>
            <a:endParaRPr kumimoji="0" lang="en-US" sz="1200">
              <a:solidFill>
                <a:srgbClr val="000000"/>
              </a:solidFill>
              <a:latin typeface="Times New Roman" pitchFamily="18" charset="0"/>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dirty="0">
              <a:solidFill>
                <a:srgbClr val="000000"/>
              </a:solidFill>
              <a:latin typeface="Times New Roman" pitchFamily="18" charset="0"/>
            </a:endParaRPr>
          </a:p>
        </p:txBody>
      </p:sp>
      <p:sp>
        <p:nvSpPr>
          <p:cNvPr id="11" name="TextBox 10"/>
          <p:cNvSpPr txBox="1"/>
          <p:nvPr/>
        </p:nvSpPr>
        <p:spPr>
          <a:xfrm>
            <a:off x="5791200" y="228600"/>
            <a:ext cx="2977097" cy="307777"/>
          </a:xfrm>
          <a:prstGeom prst="rect">
            <a:avLst/>
          </a:prstGeom>
          <a:solidFill>
            <a:schemeClr val="bg1"/>
          </a:solidFill>
        </p:spPr>
        <p:txBody>
          <a:bodyPr wrap="none">
            <a:spAutoFit/>
          </a:bodyPr>
          <a:lstStyle/>
          <a:p>
            <a:pPr fontAlgn="base">
              <a:spcBef>
                <a:spcPct val="0"/>
              </a:spcBef>
              <a:spcAft>
                <a:spcPct val="0"/>
              </a:spcAft>
            </a:pPr>
            <a:r>
              <a:rPr kumimoji="0" lang="en-US" sz="1400" b="1" dirty="0">
                <a:solidFill>
                  <a:srgbClr val="000000"/>
                </a:solidFill>
                <a:latin typeface="Times New Roman" pitchFamily="18" charset="0"/>
              </a:rPr>
              <a:t>Doc.: IEEE 802.15-22-0562-14-06ma</a:t>
            </a:r>
          </a:p>
        </p:txBody>
      </p:sp>
      <p:sp>
        <p:nvSpPr>
          <p:cNvPr id="12" name="フッター プレースホルダー 4">
            <a:extLst>
              <a:ext uri="{FF2B5EF4-FFF2-40B4-BE49-F238E27FC236}">
                <a16:creationId xmlns:a16="http://schemas.microsoft.com/office/drawing/2014/main" id="{8CA3CC44-0506-41FF-864D-018BBDEFE166}"/>
              </a:ext>
            </a:extLst>
          </p:cNvPr>
          <p:cNvSpPr>
            <a:spLocks noGrp="1"/>
          </p:cNvSpPr>
          <p:nvPr>
            <p:ph type="ftr" sz="quarter" idx="3"/>
          </p:nvPr>
        </p:nvSpPr>
        <p:spPr>
          <a:xfrm>
            <a:off x="5846452" y="6453336"/>
            <a:ext cx="3046027" cy="553998"/>
          </a:xfrm>
          <a:prstGeom prst="rect">
            <a:avLst/>
          </a:prstGeom>
        </p:spPr>
        <p:txBody>
          <a:bodyPr/>
          <a:lstStyle>
            <a:lvl1pPr>
              <a:defRPr>
                <a:latin typeface="+mj-lt"/>
              </a:defRPr>
            </a:lvl1pPr>
          </a:lstStyle>
          <a:p>
            <a:r>
              <a:rPr lang="en-US" sz="1200" dirty="0">
                <a:solidFill>
                  <a:srgbClr val="000000"/>
                </a:solidFill>
              </a:rPr>
              <a:t>Kento Takabayashi(Toyo Univ.)</a:t>
            </a:r>
          </a:p>
          <a:p>
            <a:r>
              <a:rPr lang="en-US" sz="1200" dirty="0">
                <a:solidFill>
                  <a:srgbClr val="000000"/>
                </a:solidFill>
              </a:rPr>
              <a:t>Ryuji Kohno(YNU/YRP-IAI) </a:t>
            </a:r>
            <a:endParaRPr lang="en-US" sz="1200" dirty="0">
              <a:solidFill>
                <a:srgbClr val="000000"/>
              </a:solidFill>
              <a:latin typeface="+mj-lt"/>
            </a:endParaRPr>
          </a:p>
        </p:txBody>
      </p:sp>
    </p:spTree>
    <p:extLst>
      <p:ext uri="{BB962C8B-B14F-4D97-AF65-F5344CB8AC3E}">
        <p14:creationId xmlns:p14="http://schemas.microsoft.com/office/powerpoint/2010/main" val="34152483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085850" indent="-228600" algn="l" rtl="0" eaLnBrk="0" fontAlgn="base" hangingPunct="0">
        <a:spcBef>
          <a:spcPct val="20000"/>
        </a:spcBef>
        <a:spcAft>
          <a:spcPct val="0"/>
        </a:spcAft>
        <a:buChar char="•"/>
        <a:defRPr sz="2400">
          <a:solidFill>
            <a:schemeClr val="tx1"/>
          </a:solidFill>
          <a:latin typeface="Times New Roman" pitchFamily="18" charset="0"/>
        </a:defRPr>
      </a:lvl3pPr>
      <a:lvl4pPr marL="1428750" indent="-228600" algn="l" rtl="0" eaLnBrk="0" fontAlgn="base" hangingPunct="0">
        <a:spcBef>
          <a:spcPct val="20000"/>
        </a:spcBef>
        <a:spcAft>
          <a:spcPct val="0"/>
        </a:spcAft>
        <a:buChar char="–"/>
        <a:defRPr sz="2000">
          <a:solidFill>
            <a:schemeClr val="tx1"/>
          </a:solidFill>
          <a:latin typeface="Times New Roman" pitchFamily="18" charset="0"/>
        </a:defRPr>
      </a:lvl4pPr>
      <a:lvl5pPr marL="1771650" indent="-228600" algn="l" rtl="0" eaLnBrk="0" fontAlgn="base" hangingPunct="0">
        <a:spcBef>
          <a:spcPct val="20000"/>
        </a:spcBef>
        <a:spcAft>
          <a:spcPct val="0"/>
        </a:spcAft>
        <a:buChar char="•"/>
        <a:defRPr sz="2000">
          <a:solidFill>
            <a:schemeClr val="tx1"/>
          </a:solidFill>
          <a:latin typeface="Times New Roman" pitchFamily="18" charset="0"/>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ln/>
        </p:spPr>
        <p:txBody>
          <a:bodyPr/>
          <a:lstStyle/>
          <a:p>
            <a:pPr>
              <a:defRPr/>
            </a:pPr>
            <a:r>
              <a:rPr lang="en-US" dirty="0">
                <a:solidFill>
                  <a:srgbClr val="000000"/>
                </a:solidFill>
              </a:rPr>
              <a:t>Slide </a:t>
            </a:r>
            <a:fld id="{168A0E28-C750-41B9-A69D-2C32EC8D3106}" type="slidenum">
              <a:rPr lang="en-US">
                <a:solidFill>
                  <a:srgbClr val="000000"/>
                </a:solidFill>
              </a:rPr>
              <a:pPr>
                <a:defRPr/>
              </a:pPr>
              <a:t>1</a:t>
            </a:fld>
            <a:endParaRPr lang="en-US" dirty="0">
              <a:solidFill>
                <a:srgbClr val="000000"/>
              </a:solidFill>
            </a:endParaRPr>
          </a:p>
        </p:txBody>
      </p:sp>
      <p:sp>
        <p:nvSpPr>
          <p:cNvPr id="27651" name="Rectangle 3"/>
          <p:cNvSpPr>
            <a:spLocks noChangeArrowheads="1"/>
          </p:cNvSpPr>
          <p:nvPr/>
        </p:nvSpPr>
        <p:spPr bwMode="auto">
          <a:xfrm>
            <a:off x="152400" y="550714"/>
            <a:ext cx="8915400" cy="6017032"/>
          </a:xfrm>
          <a:prstGeom prst="rect">
            <a:avLst/>
          </a:prstGeom>
          <a:noFill/>
          <a:ln w="12700">
            <a:noFill/>
            <a:miter lim="800000"/>
            <a:headEnd type="none" w="sm" len="sm"/>
            <a:tailEnd type="none" w="sm" len="sm"/>
          </a:ln>
          <a:effectLst/>
        </p:spPr>
        <p:txBody>
          <a:bodyPr wrap="square">
            <a:spAutoFit/>
          </a:bodyPr>
          <a:lstStyle/>
          <a:p>
            <a:pPr marL="739775" indent="-739775" algn="ctr" eaLnBrk="0" fontAlgn="base" hangingPunct="0">
              <a:spcBef>
                <a:spcPct val="0"/>
              </a:spcBef>
              <a:spcAft>
                <a:spcPct val="0"/>
              </a:spcAft>
            </a:pPr>
            <a:r>
              <a:rPr kumimoji="0" lang="en-US" b="1" u="sng" dirty="0">
                <a:solidFill>
                  <a:srgbClr val="000000"/>
                </a:solidFill>
                <a:effectLst>
                  <a:outerShdw blurRad="38100" dist="38100" dir="2700000" algn="tl">
                    <a:srgbClr val="C0C0C0"/>
                  </a:outerShdw>
                </a:effectLst>
                <a:latin typeface="Times New Roman" pitchFamily="18" charset="0"/>
              </a:rPr>
              <a:t>Project: IEEE P802.15 Working Group for Wireless Personal Area Networks (WPANs)</a:t>
            </a:r>
            <a:endParaRPr kumimoji="0" lang="en-US" sz="1600" b="1" dirty="0">
              <a:solidFill>
                <a:srgbClr val="000000"/>
              </a:solidFill>
              <a:latin typeface="Times New Roman" pitchFamily="18" charset="0"/>
            </a:endParaRPr>
          </a:p>
          <a:p>
            <a:pPr marL="739775" indent="-739775" eaLnBrk="0" fontAlgn="base" hangingPunct="0">
              <a:spcBef>
                <a:spcPct val="0"/>
              </a:spcBef>
              <a:spcAft>
                <a:spcPct val="0"/>
              </a:spcAft>
            </a:pPr>
            <a:r>
              <a:rPr kumimoji="0" lang="en-US" sz="1600" b="1" dirty="0">
                <a:solidFill>
                  <a:srgbClr val="000000"/>
                </a:solidFill>
                <a:latin typeface="Times New Roman" pitchFamily="18" charset="0"/>
              </a:rPr>
              <a:t>Submission Title:</a:t>
            </a:r>
            <a:r>
              <a:rPr kumimoji="0" lang="en-US" sz="1600" dirty="0">
                <a:solidFill>
                  <a:srgbClr val="000000"/>
                </a:solidFill>
                <a:latin typeface="Times New Roman" pitchFamily="18" charset="0"/>
              </a:rPr>
              <a:t> [Evaluation of IEEE 802.15.6ma Ultra-wideband Physical Layer Utilizing Super Orthogonal Convolutional Code]</a:t>
            </a:r>
          </a:p>
          <a:p>
            <a:pPr marL="739775" indent="-739775" eaLnBrk="0" fontAlgn="base" hangingPunct="0">
              <a:spcBef>
                <a:spcPct val="0"/>
              </a:spcBef>
              <a:spcAft>
                <a:spcPct val="0"/>
              </a:spcAft>
            </a:pPr>
            <a:r>
              <a:rPr kumimoji="0" lang="en-US" sz="1600" b="1" dirty="0">
                <a:solidFill>
                  <a:srgbClr val="000000"/>
                </a:solidFill>
                <a:latin typeface="Times New Roman" pitchFamily="18" charset="0"/>
              </a:rPr>
              <a:t>Date Submitted: </a:t>
            </a:r>
            <a:r>
              <a:rPr kumimoji="0" lang="en-US" sz="1600" dirty="0">
                <a:solidFill>
                  <a:srgbClr val="000000"/>
                </a:solidFill>
                <a:latin typeface="Times New Roman" pitchFamily="18" charset="0"/>
              </a:rPr>
              <a:t>[11 March 2025]	</a:t>
            </a:r>
          </a:p>
          <a:p>
            <a:pPr eaLnBrk="0" fontAlgn="base" hangingPunct="0">
              <a:spcBef>
                <a:spcPct val="0"/>
              </a:spcBef>
              <a:spcAft>
                <a:spcPct val="0"/>
              </a:spcAft>
            </a:pPr>
            <a:r>
              <a:rPr kumimoji="0" lang="en-US" sz="1600" b="1" dirty="0">
                <a:solidFill>
                  <a:srgbClr val="000000"/>
                </a:solidFill>
                <a:latin typeface="Times New Roman" pitchFamily="18" charset="0"/>
              </a:rPr>
              <a:t>Source:</a:t>
            </a:r>
            <a:r>
              <a:rPr kumimoji="0" lang="en-US" sz="1600" dirty="0">
                <a:solidFill>
                  <a:srgbClr val="000000"/>
                </a:solidFill>
                <a:latin typeface="Times New Roman" pitchFamily="18" charset="0"/>
              </a:rPr>
              <a:t> </a:t>
            </a:r>
            <a:r>
              <a:rPr kumimoji="0" lang="en-US" altLang="ko-KR" sz="1600" dirty="0">
                <a:solidFill>
                  <a:srgbClr val="000000"/>
                </a:solidFill>
                <a:latin typeface="Times New Roman" pitchFamily="18" charset="0"/>
              </a:rPr>
              <a:t>[Kento Takabayashi</a:t>
            </a:r>
            <a:r>
              <a:rPr kumimoji="0" lang="en-US" altLang="ko-KR" sz="1600" baseline="30000" dirty="0">
                <a:solidFill>
                  <a:srgbClr val="000000"/>
                </a:solidFill>
                <a:latin typeface="Times New Roman" pitchFamily="18" charset="0"/>
              </a:rPr>
              <a:t>1</a:t>
            </a:r>
            <a:r>
              <a:rPr kumimoji="0" lang="en-US" altLang="ko-KR" sz="1600" dirty="0">
                <a:solidFill>
                  <a:srgbClr val="000000"/>
                </a:solidFill>
                <a:latin typeface="Times New Roman" pitchFamily="18" charset="0"/>
              </a:rPr>
              <a:t>, Ryuji Kohno</a:t>
            </a:r>
            <a:r>
              <a:rPr kumimoji="0" lang="en-US" altLang="ko-KR" sz="1600" baseline="30000" dirty="0">
                <a:solidFill>
                  <a:srgbClr val="000000"/>
                </a:solidFill>
                <a:latin typeface="Times New Roman" pitchFamily="18" charset="0"/>
              </a:rPr>
              <a:t>2,3</a:t>
            </a:r>
            <a:r>
              <a:rPr kumimoji="0" lang="en-US" altLang="ko-KR" sz="1600" dirty="0">
                <a:solidFill>
                  <a:srgbClr val="000000"/>
                </a:solidFill>
                <a:latin typeface="Times New Roman" pitchFamily="18" charset="0"/>
              </a:rPr>
              <a:t> ] [1;Toyo University, 2;Yokohama National University, 3;YRP International Alliance Institute(YRP-IAI)] </a:t>
            </a:r>
            <a:endParaRPr kumimoji="0" lang="en-US" sz="1600" dirty="0">
              <a:solidFill>
                <a:srgbClr val="000000"/>
              </a:solidFill>
              <a:latin typeface="Times New Roman" pitchFamily="18" charset="0"/>
            </a:endParaRPr>
          </a:p>
          <a:p>
            <a:pPr marL="739775" indent="-739775" eaLnBrk="0" fontAlgn="base" hangingPunct="0">
              <a:spcBef>
                <a:spcPct val="0"/>
              </a:spcBef>
              <a:spcAft>
                <a:spcPct val="0"/>
              </a:spcAft>
            </a:pPr>
            <a:r>
              <a:rPr kumimoji="0" lang="en-US" sz="1600" b="1" dirty="0">
                <a:solidFill>
                  <a:srgbClr val="000000"/>
                </a:solidFill>
                <a:latin typeface="Times New Roman" pitchFamily="18" charset="0"/>
              </a:rPr>
              <a:t>Address </a:t>
            </a:r>
            <a:r>
              <a:rPr kumimoji="0" lang="en-US" sz="1600" dirty="0">
                <a:solidFill>
                  <a:srgbClr val="000000"/>
                </a:solidFill>
                <a:latin typeface="Times New Roman" pitchFamily="18" charset="0"/>
              </a:rPr>
              <a:t>[1: </a:t>
            </a:r>
            <a:r>
              <a:rPr kumimoji="0" lang="en-US" altLang="ja-JP"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2</a:t>
            </a:r>
            <a:r>
              <a:rPr kumimoji="0" lang="it-IT" altLang="zh-TW" sz="1600" dirty="0">
                <a:solidFill>
                  <a:srgbClr val="000000"/>
                </a:solidFill>
                <a:latin typeface="Times New Roman" pitchFamily="18" charset="0"/>
              </a:rPr>
              <a:t>100 Kujirai, Kawagoe, Saitama, Japan 351-8585, Japan 719-1197,</a:t>
            </a:r>
            <a:endParaRPr kumimoji="0" lang="en-US" sz="1600" dirty="0">
              <a:solidFill>
                <a:srgbClr val="000000"/>
              </a:solidFill>
              <a:latin typeface="Times New Roman" pitchFamily="18" charset="0"/>
            </a:endParaRPr>
          </a:p>
          <a:p>
            <a:pPr marL="739775" indent="-739775" eaLnBrk="0" fontAlgn="base" hangingPunct="0">
              <a:spcBef>
                <a:spcPct val="0"/>
              </a:spcBef>
              <a:spcAft>
                <a:spcPct val="0"/>
              </a:spcAft>
            </a:pPr>
            <a:r>
              <a:rPr kumimoji="0" lang="en-US" sz="1600" dirty="0">
                <a:solidFill>
                  <a:srgbClr val="000000"/>
                </a:solidFill>
                <a:latin typeface="Times New Roman" pitchFamily="18" charset="0"/>
              </a:rPr>
              <a:t>      2; 79-5 </a:t>
            </a:r>
            <a:r>
              <a:rPr kumimoji="0" lang="en-US" sz="1600" dirty="0" err="1">
                <a:solidFill>
                  <a:srgbClr val="000000"/>
                </a:solidFill>
                <a:latin typeface="Times New Roman" pitchFamily="18" charset="0"/>
              </a:rPr>
              <a:t>Tokiwadai</a:t>
            </a:r>
            <a:r>
              <a:rPr kumimoji="0" lang="en-US" sz="1600" dirty="0">
                <a:solidFill>
                  <a:srgbClr val="000000"/>
                </a:solidFill>
                <a:latin typeface="Times New Roman" pitchFamily="18" charset="0"/>
              </a:rPr>
              <a:t>, Hodogaya-</a:t>
            </a:r>
            <a:r>
              <a:rPr kumimoji="0" lang="en-US" sz="1600" dirty="0" err="1">
                <a:solidFill>
                  <a:srgbClr val="000000"/>
                </a:solidFill>
                <a:latin typeface="Times New Roman" pitchFamily="18" charset="0"/>
              </a:rPr>
              <a:t>ku</a:t>
            </a:r>
            <a:r>
              <a:rPr kumimoji="0" lang="en-US" sz="1600" dirty="0">
                <a:solidFill>
                  <a:srgbClr val="000000"/>
                </a:solidFill>
                <a:latin typeface="Times New Roman" pitchFamily="18" charset="0"/>
              </a:rPr>
              <a:t>, Yokohama, Japan 240-8501, </a:t>
            </a:r>
          </a:p>
          <a:p>
            <a:pPr marL="739775" indent="-739775" eaLnBrk="0" fontAlgn="base" hangingPunct="0">
              <a:spcBef>
                <a:spcPct val="0"/>
              </a:spcBef>
              <a:spcAft>
                <a:spcPct val="0"/>
              </a:spcAft>
            </a:pPr>
            <a:r>
              <a:rPr kumimoji="0" lang="en-US" sz="1600" dirty="0">
                <a:solidFill>
                  <a:srgbClr val="000000"/>
                </a:solidFill>
                <a:latin typeface="Times New Roman" pitchFamily="18" charset="0"/>
              </a:rPr>
              <a:t>      3; </a:t>
            </a:r>
            <a:r>
              <a:rPr kumimoji="0" lang="pl-PL" sz="1600" dirty="0">
                <a:solidFill>
                  <a:srgbClr val="000000"/>
                </a:solidFill>
                <a:latin typeface="Times New Roman" pitchFamily="18" charset="0"/>
              </a:rPr>
              <a:t>YRP1 Blg., 3-4 HikarinoOka, Yokosuka-City, Kanagawa, 239-0847 Japan</a:t>
            </a:r>
            <a:r>
              <a:rPr kumimoji="0" lang="en-US" sz="1600" dirty="0">
                <a:solidFill>
                  <a:srgbClr val="000000"/>
                </a:solidFill>
                <a:latin typeface="Times New Roman" pitchFamily="18" charset="0"/>
              </a:rPr>
              <a:t>]</a:t>
            </a:r>
          </a:p>
          <a:p>
            <a:pPr marL="739775" indent="-739775" eaLnBrk="0" fontAlgn="base" hangingPunct="0">
              <a:spcBef>
                <a:spcPct val="0"/>
              </a:spcBef>
              <a:spcAft>
                <a:spcPct val="0"/>
              </a:spcAft>
            </a:pPr>
            <a:r>
              <a:rPr kumimoji="0" lang="en-US" sz="1600" dirty="0">
                <a:solidFill>
                  <a:srgbClr val="000000"/>
                </a:solidFill>
                <a:latin typeface="Times New Roman" pitchFamily="18" charset="0"/>
              </a:rPr>
              <a:t>Voice:[1; +81-866-94-2104, 2: +81-90-5408-0611], </a:t>
            </a:r>
          </a:p>
          <a:p>
            <a:pPr marL="739775" indent="-739775" eaLnBrk="0" fontAlgn="base" hangingPunct="0">
              <a:spcBef>
                <a:spcPct val="0"/>
              </a:spcBef>
              <a:spcAft>
                <a:spcPct val="0"/>
              </a:spcAft>
            </a:pPr>
            <a:r>
              <a:rPr kumimoji="0" lang="en-US" sz="1600" dirty="0">
                <a:solidFill>
                  <a:srgbClr val="000000"/>
                </a:solidFill>
                <a:latin typeface="Times New Roman" pitchFamily="18" charset="0"/>
              </a:rPr>
              <a:t>Email:[1: takabayashi.kento.xp@gmail.com, 2:kohno@ynu.ac.jp] </a:t>
            </a:r>
          </a:p>
          <a:p>
            <a:pPr marL="739775" indent="-739775" eaLnBrk="0" fontAlgn="base" hangingPunct="0">
              <a:spcBef>
                <a:spcPct val="0"/>
              </a:spcBef>
              <a:spcAft>
                <a:spcPct val="0"/>
              </a:spcAft>
            </a:pPr>
            <a:r>
              <a:rPr kumimoji="0" lang="en-US" sz="1600" b="1" dirty="0">
                <a:solidFill>
                  <a:srgbClr val="000000"/>
                </a:solidFill>
                <a:latin typeface="Times New Roman" pitchFamily="18" charset="0"/>
              </a:rPr>
              <a:t>Re:</a:t>
            </a:r>
            <a:r>
              <a:rPr kumimoji="0" lang="en-US" sz="1600" dirty="0">
                <a:solidFill>
                  <a:srgbClr val="000000"/>
                </a:solidFill>
                <a:latin typeface="Times New Roman" pitchFamily="18" charset="0"/>
              </a:rPr>
              <a:t> []</a:t>
            </a:r>
          </a:p>
          <a:p>
            <a:pPr eaLnBrk="0" fontAlgn="base" hangingPunct="0">
              <a:spcBef>
                <a:spcPts val="600"/>
              </a:spcBef>
              <a:spcAft>
                <a:spcPts val="600"/>
              </a:spcAft>
            </a:pPr>
            <a:r>
              <a:rPr kumimoji="0" lang="en-US" sz="1600" b="1" dirty="0">
                <a:solidFill>
                  <a:srgbClr val="000000"/>
                </a:solidFill>
                <a:latin typeface="Times New Roman" pitchFamily="18" charset="0"/>
              </a:rPr>
              <a:t>Abstract:</a:t>
            </a:r>
            <a:r>
              <a:rPr kumimoji="0" lang="en-US" sz="1600" dirty="0">
                <a:solidFill>
                  <a:srgbClr val="000000"/>
                </a:solidFill>
                <a:latin typeface="Times New Roman" pitchFamily="18" charset="0"/>
              </a:rPr>
              <a:t>	[</a:t>
            </a:r>
            <a:r>
              <a:rPr lang="en-US" altLang="ja-JP" sz="1600" dirty="0">
                <a:solidFill>
                  <a:srgbClr val="000000"/>
                </a:solidFill>
                <a:effectLst/>
                <a:latin typeface="Times New Roman" panose="02020603050405020304" pitchFamily="18" charset="0"/>
                <a:ea typeface="Times New Roman" panose="02020603050405020304" pitchFamily="18" charset="0"/>
              </a:rPr>
              <a:t>The performance of an IEEE 802.15.6ma ultra-wideband physical layer utilizing </a:t>
            </a:r>
            <a:r>
              <a:rPr lang="en-US" altLang="ja-JP" sz="1600" dirty="0">
                <a:solidFill>
                  <a:srgbClr val="000000"/>
                </a:solidFill>
                <a:latin typeface="Times New Roman" panose="02020603050405020304" pitchFamily="18" charset="0"/>
                <a:ea typeface="Times New Roman" panose="02020603050405020304" pitchFamily="18" charset="0"/>
              </a:rPr>
              <a:t>s</a:t>
            </a:r>
            <a:r>
              <a:rPr lang="en-US" altLang="ja-JP" sz="1600" dirty="0">
                <a:solidFill>
                  <a:srgbClr val="000000"/>
                </a:solidFill>
                <a:effectLst/>
                <a:latin typeface="Times New Roman" panose="02020603050405020304" pitchFamily="18" charset="0"/>
                <a:ea typeface="Times New Roman" panose="02020603050405020304" pitchFamily="18" charset="0"/>
              </a:rPr>
              <a:t>uper </a:t>
            </a:r>
            <a:r>
              <a:rPr lang="en-US" altLang="ja-JP" sz="1600" dirty="0">
                <a:solidFill>
                  <a:srgbClr val="000000"/>
                </a:solidFill>
                <a:latin typeface="Times New Roman" panose="02020603050405020304" pitchFamily="18" charset="0"/>
                <a:ea typeface="Times New Roman" panose="02020603050405020304" pitchFamily="18" charset="0"/>
              </a:rPr>
              <a:t>o</a:t>
            </a:r>
            <a:r>
              <a:rPr lang="en-US" altLang="ja-JP" sz="1600" dirty="0">
                <a:solidFill>
                  <a:srgbClr val="000000"/>
                </a:solidFill>
                <a:effectLst/>
                <a:latin typeface="Times New Roman" panose="02020603050405020304" pitchFamily="18" charset="0"/>
                <a:ea typeface="Times New Roman" panose="02020603050405020304" pitchFamily="18" charset="0"/>
              </a:rPr>
              <a:t>rthogonal convolutional codes is evaluated. </a:t>
            </a:r>
            <a:r>
              <a:rPr kumimoji="0" lang="en-US" sz="1600" dirty="0">
                <a:solidFill>
                  <a:srgbClr val="000000"/>
                </a:solidFill>
                <a:latin typeface="Times New Roman" pitchFamily="18" charset="0"/>
              </a:rPr>
              <a:t>These slides may offer opportunity to discuss on  revision for a dependable physical layer technology of a new standard IEEE802.15.6ma.]                                                                                                              </a:t>
            </a:r>
            <a:r>
              <a:rPr kumimoji="0" lang="en-US" sz="1600" b="1" dirty="0">
                <a:solidFill>
                  <a:srgbClr val="000000"/>
                </a:solidFill>
                <a:latin typeface="Times New Roman" pitchFamily="18" charset="0"/>
              </a:rPr>
              <a:t>Purpose:</a:t>
            </a:r>
            <a:r>
              <a:rPr kumimoji="0" lang="en-US" sz="1600" dirty="0">
                <a:solidFill>
                  <a:srgbClr val="000000"/>
                </a:solidFill>
                <a:latin typeface="Times New Roman" pitchFamily="18" charset="0"/>
              </a:rPr>
              <a:t>	[The discussion will lead definition and requirement of  current ongoing research and development on dependable wireless networks.]</a:t>
            </a:r>
          </a:p>
          <a:p>
            <a:pPr eaLnBrk="0" fontAlgn="base" hangingPunct="0">
              <a:spcBef>
                <a:spcPts val="600"/>
              </a:spcBef>
              <a:spcAft>
                <a:spcPts val="600"/>
              </a:spcAft>
            </a:pPr>
            <a:r>
              <a:rPr kumimoji="0" lang="en-US" sz="1600" b="1" dirty="0">
                <a:solidFill>
                  <a:srgbClr val="000000"/>
                </a:solidFill>
                <a:latin typeface="Times New Roman" pitchFamily="18" charset="0"/>
              </a:rPr>
              <a:t>Notice:</a:t>
            </a:r>
            <a:r>
              <a:rPr kumimoji="0" lang="en-US" sz="1600" dirty="0">
                <a:solidFill>
                  <a:srgbClr val="000000"/>
                </a:solidFill>
                <a:latin typeface="Times New Roman"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                                                                 </a:t>
            </a:r>
            <a:r>
              <a:rPr kumimoji="0" lang="en-US" sz="1600" b="1" dirty="0">
                <a:solidFill>
                  <a:srgbClr val="000000"/>
                </a:solidFill>
                <a:latin typeface="Times New Roman" pitchFamily="18" charset="0"/>
              </a:rPr>
              <a:t>Release:</a:t>
            </a:r>
            <a:r>
              <a:rPr kumimoji="0" lang="en-US" sz="1600" dirty="0">
                <a:solidFill>
                  <a:srgbClr val="000000"/>
                </a:solidFill>
                <a:latin typeface="Times New Roman" pitchFamily="18" charset="0"/>
              </a:rPr>
              <a:t>	The contributor acknowledges and accepts that this contribution becomes the property of IEEE and may be made publicly available by P802.15.	</a:t>
            </a:r>
          </a:p>
        </p:txBody>
      </p:sp>
      <p:sp>
        <p:nvSpPr>
          <p:cNvPr id="6" name="フッター プレースホルダー 4"/>
          <p:cNvSpPr>
            <a:spLocks noGrp="1"/>
          </p:cNvSpPr>
          <p:nvPr>
            <p:ph type="ftr" sz="quarter" idx="3"/>
          </p:nvPr>
        </p:nvSpPr>
        <p:spPr>
          <a:xfrm>
            <a:off x="5724128" y="6453336"/>
            <a:ext cx="3024336"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2" name="日付プレースホルダー 3">
            <a:extLst>
              <a:ext uri="{FF2B5EF4-FFF2-40B4-BE49-F238E27FC236}">
                <a16:creationId xmlns:a16="http://schemas.microsoft.com/office/drawing/2014/main" id="{C1EBA4FB-0D44-46E6-0D9D-708F92C779C3}"/>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March 2025</a:t>
            </a:r>
          </a:p>
        </p:txBody>
      </p:sp>
    </p:spTree>
    <p:extLst>
      <p:ext uri="{BB962C8B-B14F-4D97-AF65-F5344CB8AC3E}">
        <p14:creationId xmlns:p14="http://schemas.microsoft.com/office/powerpoint/2010/main" val="1391184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3A4B0-E799-0114-92F2-CFC2691C91C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EC0D720-CBB1-40DC-9CDA-CED4149AA251}"/>
              </a:ext>
            </a:extLst>
          </p:cNvPr>
          <p:cNvSpPr>
            <a:spLocks noGrp="1"/>
          </p:cNvSpPr>
          <p:nvPr>
            <p:ph type="title"/>
          </p:nvPr>
        </p:nvSpPr>
        <p:spPr/>
        <p:txBody>
          <a:bodyPr/>
          <a:lstStyle/>
          <a:p>
            <a:r>
              <a:rPr kumimoji="1" lang="en-US" altLang="ja-JP" dirty="0"/>
              <a:t>Results</a:t>
            </a:r>
            <a:endParaRPr kumimoji="1" lang="ja-JP" altLang="en-US" dirty="0"/>
          </a:p>
        </p:txBody>
      </p:sp>
      <p:sp>
        <p:nvSpPr>
          <p:cNvPr id="3" name="スライド番号プレースホルダー 2">
            <a:extLst>
              <a:ext uri="{FF2B5EF4-FFF2-40B4-BE49-F238E27FC236}">
                <a16:creationId xmlns:a16="http://schemas.microsoft.com/office/drawing/2014/main" id="{3208CF01-FF02-73F8-A84F-0120F7480075}"/>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10</a:t>
            </a:fld>
            <a:endParaRPr lang="en-US">
              <a:solidFill>
                <a:srgbClr val="000000"/>
              </a:solidFill>
            </a:endParaRPr>
          </a:p>
        </p:txBody>
      </p:sp>
      <p:sp>
        <p:nvSpPr>
          <p:cNvPr id="4" name="日付プレースホルダー 3">
            <a:extLst>
              <a:ext uri="{FF2B5EF4-FFF2-40B4-BE49-F238E27FC236}">
                <a16:creationId xmlns:a16="http://schemas.microsoft.com/office/drawing/2014/main" id="{328A9ED0-52DE-E499-42A8-FC97934AB7A7}"/>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March 2025</a:t>
            </a:r>
          </a:p>
        </p:txBody>
      </p:sp>
      <p:sp>
        <p:nvSpPr>
          <p:cNvPr id="5" name="フッター プレースホルダー 4">
            <a:extLst>
              <a:ext uri="{FF2B5EF4-FFF2-40B4-BE49-F238E27FC236}">
                <a16:creationId xmlns:a16="http://schemas.microsoft.com/office/drawing/2014/main" id="{81B237C4-E06F-6D10-F592-3C84F2A2260E}"/>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mc:AlternateContent xmlns:mc="http://schemas.openxmlformats.org/markup-compatibility/2006">
        <mc:Choice xmlns:a14="http://schemas.microsoft.com/office/drawing/2010/main" Requires="a14">
          <p:sp>
            <p:nvSpPr>
              <p:cNvPr id="6" name="テキスト ボックス 5">
                <a:extLst>
                  <a:ext uri="{FF2B5EF4-FFF2-40B4-BE49-F238E27FC236}">
                    <a16:creationId xmlns:a16="http://schemas.microsoft.com/office/drawing/2014/main" id="{6F750CDC-EB16-E43A-A064-616FE949C8F8}"/>
                  </a:ext>
                </a:extLst>
              </p:cNvPr>
              <p:cNvSpPr txBox="1"/>
              <p:nvPr/>
            </p:nvSpPr>
            <p:spPr>
              <a:xfrm>
                <a:off x="762000" y="5661248"/>
                <a:ext cx="7696200" cy="707886"/>
              </a:xfrm>
              <a:prstGeom prst="rect">
                <a:avLst/>
              </a:prstGeom>
              <a:noFill/>
            </p:spPr>
            <p:txBody>
              <a:bodyPr wrap="square" rtlCol="0">
                <a:spAutoFit/>
              </a:bodyPr>
              <a:lstStyle/>
              <a:p>
                <a:pPr algn="ctr"/>
                <a:r>
                  <a:rPr lang="en-US" altLang="ja-JP" sz="2000" dirty="0">
                    <a:latin typeface="Times New Roman" panose="02020603050405020304" pitchFamily="18" charset="0"/>
                    <a:cs typeface="Times New Roman" panose="02020603050405020304" pitchFamily="18" charset="0"/>
                  </a:rPr>
                  <a:t>PSDU</a:t>
                </a:r>
                <a:r>
                  <a:rPr kumimoji="1" lang="en-US" altLang="ja-JP" sz="2000" dirty="0">
                    <a:latin typeface="Times New Roman" panose="02020603050405020304" pitchFamily="18" charset="0"/>
                    <a:cs typeface="Times New Roman" panose="02020603050405020304" pitchFamily="18" charset="0"/>
                  </a:rPr>
                  <a:t> throughput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15.4ab BCC, LDPC, and SOCC with random inter-leaver,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𝑝</m:t>
                        </m:r>
                      </m:e>
                      <m:sub>
                        <m:r>
                          <a:rPr kumimoji="1" lang="en-US" altLang="ja-JP" sz="2000" b="0" i="1" baseline="0" smtClean="0">
                            <a:latin typeface="Cambria Math" panose="02040503050406030204" pitchFamily="18" charset="0"/>
                          </a:rPr>
                          <m:t>𝑒</m:t>
                        </m:r>
                      </m:sub>
                    </m:sSub>
                    <m:r>
                      <a:rPr kumimoji="1" lang="en-US" altLang="ja-JP" sz="2000" b="0" i="1" baseline="0" smtClean="0">
                        <a:latin typeface="Cambria Math" panose="02040503050406030204" pitchFamily="18" charset="0"/>
                      </a:rPr>
                      <m:t>=</m:t>
                    </m:r>
                    <m:r>
                      <a:rPr kumimoji="1" lang="en-US" altLang="ja-JP" sz="2000" b="0" i="1" baseline="0" smtClean="0">
                        <a:latin typeface="Cambria Math" panose="02040503050406030204" pitchFamily="18" charset="0"/>
                      </a:rPr>
                      <m:t>3</m:t>
                    </m:r>
                    <m:r>
                      <a:rPr kumimoji="1" lang="en-US" altLang="ja-JP" sz="2000" b="0" i="1" baseline="0" smtClean="0">
                        <a:latin typeface="Cambria Math" panose="02040503050406030204" pitchFamily="18" charset="0"/>
                      </a:rPr>
                      <m:t>0</m:t>
                    </m:r>
                  </m:oMath>
                </a14:m>
                <a:r>
                  <a:rPr kumimoji="1"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p:sp>
            <p:nvSpPr>
              <p:cNvPr id="6" name="テキスト ボックス 5">
                <a:extLst>
                  <a:ext uri="{FF2B5EF4-FFF2-40B4-BE49-F238E27FC236}">
                    <a16:creationId xmlns:a16="http://schemas.microsoft.com/office/drawing/2014/main" id="{6F750CDC-EB16-E43A-A064-616FE949C8F8}"/>
                  </a:ext>
                </a:extLst>
              </p:cNvPr>
              <p:cNvSpPr txBox="1">
                <a:spLocks noRot="1" noChangeAspect="1" noMove="1" noResize="1" noEditPoints="1" noAdjustHandles="1" noChangeArrowheads="1" noChangeShapeType="1" noTextEdit="1"/>
              </p:cNvSpPr>
              <p:nvPr/>
            </p:nvSpPr>
            <p:spPr>
              <a:xfrm>
                <a:off x="762000" y="5661248"/>
                <a:ext cx="7696200" cy="707886"/>
              </a:xfrm>
              <a:prstGeom prst="rect">
                <a:avLst/>
              </a:prstGeom>
              <a:blipFill>
                <a:blip r:embed="rId3"/>
                <a:stretch>
                  <a:fillRect t="-5172" b="-14655"/>
                </a:stretch>
              </a:blipFill>
            </p:spPr>
            <p:txBody>
              <a:bodyPr/>
              <a:lstStyle/>
              <a:p>
                <a:r>
                  <a:rPr lang="ja-JP" altLang="en-US">
                    <a:noFill/>
                  </a:rPr>
                  <a:t> </a:t>
                </a:r>
              </a:p>
            </p:txBody>
          </p:sp>
        </mc:Fallback>
      </mc:AlternateContent>
      <p:pic>
        <p:nvPicPr>
          <p:cNvPr id="9" name="図 8">
            <a:extLst>
              <a:ext uri="{FF2B5EF4-FFF2-40B4-BE49-F238E27FC236}">
                <a16:creationId xmlns:a16="http://schemas.microsoft.com/office/drawing/2014/main" id="{3DDA6EE9-F48C-5EB6-31F7-9682E34567F1}"/>
              </a:ext>
            </a:extLst>
          </p:cNvPr>
          <p:cNvPicPr>
            <a:picLocks noChangeAspect="1"/>
          </p:cNvPicPr>
          <p:nvPr/>
        </p:nvPicPr>
        <p:blipFill>
          <a:blip r:embed="rId4"/>
          <a:stretch>
            <a:fillRect/>
          </a:stretch>
        </p:blipFill>
        <p:spPr>
          <a:xfrm>
            <a:off x="107504" y="1772155"/>
            <a:ext cx="8622704" cy="3782814"/>
          </a:xfrm>
          <a:prstGeom prst="rect">
            <a:avLst/>
          </a:prstGeom>
        </p:spPr>
      </p:pic>
    </p:spTree>
    <p:extLst>
      <p:ext uri="{BB962C8B-B14F-4D97-AF65-F5344CB8AC3E}">
        <p14:creationId xmlns:p14="http://schemas.microsoft.com/office/powerpoint/2010/main" val="1889877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2C156-35F3-3301-9E9B-F2A8726EBCB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0B3D8C6-D07C-23E6-0A4E-0135C5F5CE83}"/>
              </a:ext>
            </a:extLst>
          </p:cNvPr>
          <p:cNvSpPr>
            <a:spLocks noGrp="1"/>
          </p:cNvSpPr>
          <p:nvPr>
            <p:ph type="title"/>
          </p:nvPr>
        </p:nvSpPr>
        <p:spPr/>
        <p:txBody>
          <a:bodyPr/>
          <a:lstStyle/>
          <a:p>
            <a:r>
              <a:rPr kumimoji="1" lang="en-US" altLang="ja-JP" dirty="0"/>
              <a:t>Results</a:t>
            </a:r>
            <a:endParaRPr kumimoji="1" lang="ja-JP" altLang="en-US" dirty="0"/>
          </a:p>
        </p:txBody>
      </p:sp>
      <p:sp>
        <p:nvSpPr>
          <p:cNvPr id="3" name="スライド番号プレースホルダー 2">
            <a:extLst>
              <a:ext uri="{FF2B5EF4-FFF2-40B4-BE49-F238E27FC236}">
                <a16:creationId xmlns:a16="http://schemas.microsoft.com/office/drawing/2014/main" id="{7B6FB6F0-0F1A-A580-A8C1-2666DC8DB48D}"/>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11</a:t>
            </a:fld>
            <a:endParaRPr lang="en-US">
              <a:solidFill>
                <a:srgbClr val="000000"/>
              </a:solidFill>
            </a:endParaRPr>
          </a:p>
        </p:txBody>
      </p:sp>
      <p:sp>
        <p:nvSpPr>
          <p:cNvPr id="4" name="日付プレースホルダー 3">
            <a:extLst>
              <a:ext uri="{FF2B5EF4-FFF2-40B4-BE49-F238E27FC236}">
                <a16:creationId xmlns:a16="http://schemas.microsoft.com/office/drawing/2014/main" id="{425B8198-0287-5E1F-617C-B9AB12498BCC}"/>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March 2025</a:t>
            </a:r>
          </a:p>
        </p:txBody>
      </p:sp>
      <p:sp>
        <p:nvSpPr>
          <p:cNvPr id="5" name="フッター プレースホルダー 4">
            <a:extLst>
              <a:ext uri="{FF2B5EF4-FFF2-40B4-BE49-F238E27FC236}">
                <a16:creationId xmlns:a16="http://schemas.microsoft.com/office/drawing/2014/main" id="{1452E898-BFA0-E47A-B96B-37EEE21123A4}"/>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mc:AlternateContent xmlns:mc="http://schemas.openxmlformats.org/markup-compatibility/2006">
        <mc:Choice xmlns:a14="http://schemas.microsoft.com/office/drawing/2010/main" Requires="a14">
          <p:sp>
            <p:nvSpPr>
              <p:cNvPr id="6" name="テキスト ボックス 5">
                <a:extLst>
                  <a:ext uri="{FF2B5EF4-FFF2-40B4-BE49-F238E27FC236}">
                    <a16:creationId xmlns:a16="http://schemas.microsoft.com/office/drawing/2014/main" id="{F3BF0216-4A0B-F538-8A6E-5DB96971E5C9}"/>
                  </a:ext>
                </a:extLst>
              </p:cNvPr>
              <p:cNvSpPr txBox="1"/>
              <p:nvPr/>
            </p:nvSpPr>
            <p:spPr>
              <a:xfrm>
                <a:off x="762000" y="5661248"/>
                <a:ext cx="7696200" cy="707886"/>
              </a:xfrm>
              <a:prstGeom prst="rect">
                <a:avLst/>
              </a:prstGeom>
              <a:noFill/>
            </p:spPr>
            <p:txBody>
              <a:bodyPr wrap="square" rtlCol="0">
                <a:spAutoFit/>
              </a:bodyPr>
              <a:lstStyle/>
              <a:p>
                <a:pPr algn="ctr"/>
                <a:r>
                  <a:rPr lang="en-US" altLang="ja-JP" sz="2000" dirty="0">
                    <a:latin typeface="Times New Roman" panose="02020603050405020304" pitchFamily="18" charset="0"/>
                    <a:cs typeface="Times New Roman" panose="02020603050405020304" pitchFamily="18" charset="0"/>
                  </a:rPr>
                  <a:t>PSDU</a:t>
                </a:r>
                <a:r>
                  <a:rPr kumimoji="1" lang="en-US" altLang="ja-JP" sz="2000" dirty="0">
                    <a:latin typeface="Times New Roman" panose="02020603050405020304" pitchFamily="18" charset="0"/>
                    <a:cs typeface="Times New Roman" panose="02020603050405020304" pitchFamily="18" charset="0"/>
                  </a:rPr>
                  <a:t> throughput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15.4ab BCC, LDPC, and SOCC with random inter-leaver,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𝑝</m:t>
                        </m:r>
                      </m:e>
                      <m:sub>
                        <m:r>
                          <a:rPr kumimoji="1" lang="en-US" altLang="ja-JP" sz="2000" b="0" i="1" baseline="0" smtClean="0">
                            <a:latin typeface="Cambria Math" panose="02040503050406030204" pitchFamily="18" charset="0"/>
                          </a:rPr>
                          <m:t>𝑒</m:t>
                        </m:r>
                      </m:sub>
                    </m:sSub>
                    <m:r>
                      <a:rPr kumimoji="1" lang="en-US" altLang="ja-JP" sz="2000" b="0" i="1" baseline="0" smtClean="0">
                        <a:latin typeface="Cambria Math" panose="02040503050406030204" pitchFamily="18" charset="0"/>
                      </a:rPr>
                      <m:t>=80</m:t>
                    </m:r>
                  </m:oMath>
                </a14:m>
                <a:r>
                  <a:rPr kumimoji="1"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p:sp>
            <p:nvSpPr>
              <p:cNvPr id="6" name="テキスト ボックス 5">
                <a:extLst>
                  <a:ext uri="{FF2B5EF4-FFF2-40B4-BE49-F238E27FC236}">
                    <a16:creationId xmlns:a16="http://schemas.microsoft.com/office/drawing/2014/main" id="{F3BF0216-4A0B-F538-8A6E-5DB96971E5C9}"/>
                  </a:ext>
                </a:extLst>
              </p:cNvPr>
              <p:cNvSpPr txBox="1">
                <a:spLocks noRot="1" noChangeAspect="1" noMove="1" noResize="1" noEditPoints="1" noAdjustHandles="1" noChangeArrowheads="1" noChangeShapeType="1" noTextEdit="1"/>
              </p:cNvSpPr>
              <p:nvPr/>
            </p:nvSpPr>
            <p:spPr>
              <a:xfrm>
                <a:off x="762000" y="5661248"/>
                <a:ext cx="7696200" cy="707886"/>
              </a:xfrm>
              <a:prstGeom prst="rect">
                <a:avLst/>
              </a:prstGeom>
              <a:blipFill>
                <a:blip r:embed="rId3"/>
                <a:stretch>
                  <a:fillRect t="-5172" b="-14655"/>
                </a:stretch>
              </a:blipFill>
            </p:spPr>
            <p:txBody>
              <a:bodyPr/>
              <a:lstStyle/>
              <a:p>
                <a:r>
                  <a:rPr lang="ja-JP" altLang="en-US">
                    <a:noFill/>
                  </a:rPr>
                  <a:t> </a:t>
                </a:r>
              </a:p>
            </p:txBody>
          </p:sp>
        </mc:Fallback>
      </mc:AlternateContent>
      <p:pic>
        <p:nvPicPr>
          <p:cNvPr id="8" name="図 7">
            <a:extLst>
              <a:ext uri="{FF2B5EF4-FFF2-40B4-BE49-F238E27FC236}">
                <a16:creationId xmlns:a16="http://schemas.microsoft.com/office/drawing/2014/main" id="{116538CB-F8AE-F5F3-4D30-0C61BEB3CB53}"/>
              </a:ext>
            </a:extLst>
          </p:cNvPr>
          <p:cNvPicPr>
            <a:picLocks noChangeAspect="1"/>
          </p:cNvPicPr>
          <p:nvPr/>
        </p:nvPicPr>
        <p:blipFill>
          <a:blip r:embed="rId4"/>
          <a:stretch>
            <a:fillRect/>
          </a:stretch>
        </p:blipFill>
        <p:spPr>
          <a:xfrm>
            <a:off x="235159" y="1600047"/>
            <a:ext cx="8676456" cy="3946582"/>
          </a:xfrm>
          <a:prstGeom prst="rect">
            <a:avLst/>
          </a:prstGeom>
        </p:spPr>
      </p:pic>
    </p:spTree>
    <p:extLst>
      <p:ext uri="{BB962C8B-B14F-4D97-AF65-F5344CB8AC3E}">
        <p14:creationId xmlns:p14="http://schemas.microsoft.com/office/powerpoint/2010/main" val="2874364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4208EF-FE43-2F7C-0857-EAA16288044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BF0703E-03D5-B77C-9376-F9C5CA7CA329}"/>
              </a:ext>
            </a:extLst>
          </p:cNvPr>
          <p:cNvSpPr>
            <a:spLocks noGrp="1"/>
          </p:cNvSpPr>
          <p:nvPr>
            <p:ph type="title"/>
          </p:nvPr>
        </p:nvSpPr>
        <p:spPr/>
        <p:txBody>
          <a:bodyPr/>
          <a:lstStyle/>
          <a:p>
            <a:r>
              <a:rPr kumimoji="1" lang="en-US" altLang="ja-JP" dirty="0"/>
              <a:t>Results</a:t>
            </a:r>
            <a:endParaRPr kumimoji="1" lang="ja-JP" altLang="en-US" dirty="0"/>
          </a:p>
        </p:txBody>
      </p:sp>
      <p:sp>
        <p:nvSpPr>
          <p:cNvPr id="3" name="スライド番号プレースホルダー 2">
            <a:extLst>
              <a:ext uri="{FF2B5EF4-FFF2-40B4-BE49-F238E27FC236}">
                <a16:creationId xmlns:a16="http://schemas.microsoft.com/office/drawing/2014/main" id="{7631C7DF-6A71-0D4A-2C09-87AF1572EEBC}"/>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12</a:t>
            </a:fld>
            <a:endParaRPr lang="en-US">
              <a:solidFill>
                <a:srgbClr val="000000"/>
              </a:solidFill>
            </a:endParaRPr>
          </a:p>
        </p:txBody>
      </p:sp>
      <p:sp>
        <p:nvSpPr>
          <p:cNvPr id="4" name="日付プレースホルダー 3">
            <a:extLst>
              <a:ext uri="{FF2B5EF4-FFF2-40B4-BE49-F238E27FC236}">
                <a16:creationId xmlns:a16="http://schemas.microsoft.com/office/drawing/2014/main" id="{61E01EFA-1560-4EE3-44A2-A1ED933580E0}"/>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March 2025</a:t>
            </a:r>
          </a:p>
        </p:txBody>
      </p:sp>
      <p:sp>
        <p:nvSpPr>
          <p:cNvPr id="5" name="フッター プレースホルダー 4">
            <a:extLst>
              <a:ext uri="{FF2B5EF4-FFF2-40B4-BE49-F238E27FC236}">
                <a16:creationId xmlns:a16="http://schemas.microsoft.com/office/drawing/2014/main" id="{2B84A9BE-098C-B85A-E1C2-53882810E655}"/>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mc:AlternateContent xmlns:mc="http://schemas.openxmlformats.org/markup-compatibility/2006">
        <mc:Choice xmlns:a14="http://schemas.microsoft.com/office/drawing/2010/main" Requires="a14">
          <p:sp>
            <p:nvSpPr>
              <p:cNvPr id="6" name="テキスト ボックス 5">
                <a:extLst>
                  <a:ext uri="{FF2B5EF4-FFF2-40B4-BE49-F238E27FC236}">
                    <a16:creationId xmlns:a16="http://schemas.microsoft.com/office/drawing/2014/main" id="{B5786528-4254-817C-07F6-C7178F00A805}"/>
                  </a:ext>
                </a:extLst>
              </p:cNvPr>
              <p:cNvSpPr txBox="1"/>
              <p:nvPr/>
            </p:nvSpPr>
            <p:spPr>
              <a:xfrm>
                <a:off x="762000" y="5661248"/>
                <a:ext cx="7696200" cy="707886"/>
              </a:xfrm>
              <a:prstGeom prst="rect">
                <a:avLst/>
              </a:prstGeom>
              <a:noFill/>
            </p:spPr>
            <p:txBody>
              <a:bodyPr wrap="square" rtlCol="0">
                <a:spAutoFit/>
              </a:bodyPr>
              <a:lstStyle/>
              <a:p>
                <a:pPr algn="ctr"/>
                <a:r>
                  <a:rPr lang="en-US" altLang="ja-JP" sz="2000" dirty="0">
                    <a:latin typeface="Times New Roman" panose="02020603050405020304" pitchFamily="18" charset="0"/>
                    <a:cs typeface="Times New Roman" panose="02020603050405020304" pitchFamily="18" charset="0"/>
                  </a:rPr>
                  <a:t>Average delay</a:t>
                </a:r>
                <a:r>
                  <a:rPr kumimoji="1" lang="en-US" altLang="ja-JP" sz="2000" dirty="0">
                    <a:latin typeface="Times New Roman" panose="02020603050405020304" pitchFamily="18" charset="0"/>
                    <a:cs typeface="Times New Roman" panose="02020603050405020304" pitchFamily="18" charset="0"/>
                  </a:rPr>
                  <a:t>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15.4ab BCC, LDPC, and SOCC with random inter-leaver,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𝑝</m:t>
                        </m:r>
                      </m:e>
                      <m:sub>
                        <m:r>
                          <a:rPr kumimoji="1" lang="en-US" altLang="ja-JP" sz="2000" b="0" i="1" baseline="0" smtClean="0">
                            <a:latin typeface="Cambria Math" panose="02040503050406030204" pitchFamily="18" charset="0"/>
                          </a:rPr>
                          <m:t>𝑒</m:t>
                        </m:r>
                      </m:sub>
                    </m:sSub>
                    <m:r>
                      <a:rPr kumimoji="1" lang="en-US" altLang="ja-JP" sz="2000" b="0" i="1" baseline="0" smtClean="0">
                        <a:latin typeface="Cambria Math" panose="02040503050406030204" pitchFamily="18" charset="0"/>
                      </a:rPr>
                      <m:t>=</m:t>
                    </m:r>
                    <m:r>
                      <a:rPr kumimoji="1" lang="en-US" altLang="ja-JP" sz="2000" b="0" i="1" baseline="0" smtClean="0">
                        <a:latin typeface="Cambria Math" panose="02040503050406030204" pitchFamily="18" charset="0"/>
                      </a:rPr>
                      <m:t>3</m:t>
                    </m:r>
                    <m:r>
                      <a:rPr kumimoji="1" lang="en-US" altLang="ja-JP" sz="2000" b="0" i="1" baseline="0" smtClean="0">
                        <a:latin typeface="Cambria Math" panose="02040503050406030204" pitchFamily="18" charset="0"/>
                      </a:rPr>
                      <m:t>0</m:t>
                    </m:r>
                  </m:oMath>
                </a14:m>
                <a:r>
                  <a:rPr kumimoji="1"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p:sp>
            <p:nvSpPr>
              <p:cNvPr id="6" name="テキスト ボックス 5">
                <a:extLst>
                  <a:ext uri="{FF2B5EF4-FFF2-40B4-BE49-F238E27FC236}">
                    <a16:creationId xmlns:a16="http://schemas.microsoft.com/office/drawing/2014/main" id="{B5786528-4254-817C-07F6-C7178F00A805}"/>
                  </a:ext>
                </a:extLst>
              </p:cNvPr>
              <p:cNvSpPr txBox="1">
                <a:spLocks noRot="1" noChangeAspect="1" noMove="1" noResize="1" noEditPoints="1" noAdjustHandles="1" noChangeArrowheads="1" noChangeShapeType="1" noTextEdit="1"/>
              </p:cNvSpPr>
              <p:nvPr/>
            </p:nvSpPr>
            <p:spPr>
              <a:xfrm>
                <a:off x="762000" y="5661248"/>
                <a:ext cx="7696200" cy="707886"/>
              </a:xfrm>
              <a:prstGeom prst="rect">
                <a:avLst/>
              </a:prstGeom>
              <a:blipFill>
                <a:blip r:embed="rId3"/>
                <a:stretch>
                  <a:fillRect l="-79" t="-5172" r="-871" b="-14655"/>
                </a:stretch>
              </a:blipFill>
            </p:spPr>
            <p:txBody>
              <a:bodyPr/>
              <a:lstStyle/>
              <a:p>
                <a:r>
                  <a:rPr lang="ja-JP" altLang="en-US">
                    <a:noFill/>
                  </a:rPr>
                  <a:t> </a:t>
                </a:r>
              </a:p>
            </p:txBody>
          </p:sp>
        </mc:Fallback>
      </mc:AlternateContent>
      <p:pic>
        <p:nvPicPr>
          <p:cNvPr id="9" name="図 8">
            <a:extLst>
              <a:ext uri="{FF2B5EF4-FFF2-40B4-BE49-F238E27FC236}">
                <a16:creationId xmlns:a16="http://schemas.microsoft.com/office/drawing/2014/main" id="{4552D4C5-B204-17DF-58B7-B33AF047D69B}"/>
              </a:ext>
            </a:extLst>
          </p:cNvPr>
          <p:cNvPicPr>
            <a:picLocks noChangeAspect="1"/>
          </p:cNvPicPr>
          <p:nvPr/>
        </p:nvPicPr>
        <p:blipFill>
          <a:blip r:embed="rId4"/>
          <a:stretch>
            <a:fillRect/>
          </a:stretch>
        </p:blipFill>
        <p:spPr>
          <a:xfrm>
            <a:off x="377628" y="1695971"/>
            <a:ext cx="8532440" cy="3881075"/>
          </a:xfrm>
          <a:prstGeom prst="rect">
            <a:avLst/>
          </a:prstGeom>
        </p:spPr>
      </p:pic>
    </p:spTree>
    <p:extLst>
      <p:ext uri="{BB962C8B-B14F-4D97-AF65-F5344CB8AC3E}">
        <p14:creationId xmlns:p14="http://schemas.microsoft.com/office/powerpoint/2010/main" val="1163560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382B1-9235-C5BB-5168-BDF49677FCA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8144970-797F-728B-86D7-86F68E4313A7}"/>
              </a:ext>
            </a:extLst>
          </p:cNvPr>
          <p:cNvSpPr>
            <a:spLocks noGrp="1"/>
          </p:cNvSpPr>
          <p:nvPr>
            <p:ph type="title"/>
          </p:nvPr>
        </p:nvSpPr>
        <p:spPr/>
        <p:txBody>
          <a:bodyPr/>
          <a:lstStyle/>
          <a:p>
            <a:r>
              <a:rPr kumimoji="1" lang="en-US" altLang="ja-JP" dirty="0"/>
              <a:t>Results</a:t>
            </a:r>
            <a:endParaRPr kumimoji="1" lang="ja-JP" altLang="en-US" dirty="0"/>
          </a:p>
        </p:txBody>
      </p:sp>
      <p:sp>
        <p:nvSpPr>
          <p:cNvPr id="3" name="スライド番号プレースホルダー 2">
            <a:extLst>
              <a:ext uri="{FF2B5EF4-FFF2-40B4-BE49-F238E27FC236}">
                <a16:creationId xmlns:a16="http://schemas.microsoft.com/office/drawing/2014/main" id="{A7092B4F-8CD9-91B6-E7DF-068D839B609D}"/>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13</a:t>
            </a:fld>
            <a:endParaRPr lang="en-US">
              <a:solidFill>
                <a:srgbClr val="000000"/>
              </a:solidFill>
            </a:endParaRPr>
          </a:p>
        </p:txBody>
      </p:sp>
      <p:sp>
        <p:nvSpPr>
          <p:cNvPr id="4" name="日付プレースホルダー 3">
            <a:extLst>
              <a:ext uri="{FF2B5EF4-FFF2-40B4-BE49-F238E27FC236}">
                <a16:creationId xmlns:a16="http://schemas.microsoft.com/office/drawing/2014/main" id="{1F84C1A8-DCD5-5D36-1FD3-8A064A881403}"/>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March 2025</a:t>
            </a:r>
          </a:p>
        </p:txBody>
      </p:sp>
      <p:sp>
        <p:nvSpPr>
          <p:cNvPr id="5" name="フッター プレースホルダー 4">
            <a:extLst>
              <a:ext uri="{FF2B5EF4-FFF2-40B4-BE49-F238E27FC236}">
                <a16:creationId xmlns:a16="http://schemas.microsoft.com/office/drawing/2014/main" id="{4537C0B9-6344-6B4E-876A-16D880CEFEAC}"/>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mc:AlternateContent xmlns:mc="http://schemas.openxmlformats.org/markup-compatibility/2006">
        <mc:Choice xmlns:a14="http://schemas.microsoft.com/office/drawing/2010/main" Requires="a14">
          <p:sp>
            <p:nvSpPr>
              <p:cNvPr id="6" name="テキスト ボックス 5">
                <a:extLst>
                  <a:ext uri="{FF2B5EF4-FFF2-40B4-BE49-F238E27FC236}">
                    <a16:creationId xmlns:a16="http://schemas.microsoft.com/office/drawing/2014/main" id="{FA898F43-D138-71BB-E5B3-821FD9CB3A10}"/>
                  </a:ext>
                </a:extLst>
              </p:cNvPr>
              <p:cNvSpPr txBox="1"/>
              <p:nvPr/>
            </p:nvSpPr>
            <p:spPr>
              <a:xfrm>
                <a:off x="762000" y="5661248"/>
                <a:ext cx="7696200" cy="707886"/>
              </a:xfrm>
              <a:prstGeom prst="rect">
                <a:avLst/>
              </a:prstGeom>
              <a:noFill/>
            </p:spPr>
            <p:txBody>
              <a:bodyPr wrap="square" rtlCol="0">
                <a:spAutoFit/>
              </a:bodyPr>
              <a:lstStyle/>
              <a:p>
                <a:pPr algn="ctr"/>
                <a:r>
                  <a:rPr lang="en-US" altLang="ja-JP" sz="2000" dirty="0">
                    <a:latin typeface="Times New Roman" panose="02020603050405020304" pitchFamily="18" charset="0"/>
                    <a:cs typeface="Times New Roman" panose="02020603050405020304" pitchFamily="18" charset="0"/>
                  </a:rPr>
                  <a:t>Average delay</a:t>
                </a:r>
                <a:r>
                  <a:rPr kumimoji="1" lang="en-US" altLang="ja-JP" sz="2000" dirty="0">
                    <a:latin typeface="Times New Roman" panose="02020603050405020304" pitchFamily="18" charset="0"/>
                    <a:cs typeface="Times New Roman" panose="02020603050405020304" pitchFamily="18" charset="0"/>
                  </a:rPr>
                  <a:t>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15.4ab BCC, LDPC, and SOCC with random inter-leaver,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𝑝</m:t>
                        </m:r>
                      </m:e>
                      <m:sub>
                        <m:r>
                          <a:rPr kumimoji="1" lang="en-US" altLang="ja-JP" sz="2000" b="0" i="1" baseline="0" smtClean="0">
                            <a:latin typeface="Cambria Math" panose="02040503050406030204" pitchFamily="18" charset="0"/>
                          </a:rPr>
                          <m:t>𝑒</m:t>
                        </m:r>
                      </m:sub>
                    </m:sSub>
                    <m:r>
                      <a:rPr kumimoji="1" lang="en-US" altLang="ja-JP" sz="2000" b="0" i="1" baseline="0" smtClean="0">
                        <a:latin typeface="Cambria Math" panose="02040503050406030204" pitchFamily="18" charset="0"/>
                      </a:rPr>
                      <m:t>=80</m:t>
                    </m:r>
                  </m:oMath>
                </a14:m>
                <a:r>
                  <a:rPr kumimoji="1"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p:sp>
            <p:nvSpPr>
              <p:cNvPr id="6" name="テキスト ボックス 5">
                <a:extLst>
                  <a:ext uri="{FF2B5EF4-FFF2-40B4-BE49-F238E27FC236}">
                    <a16:creationId xmlns:a16="http://schemas.microsoft.com/office/drawing/2014/main" id="{FA898F43-D138-71BB-E5B3-821FD9CB3A10}"/>
                  </a:ext>
                </a:extLst>
              </p:cNvPr>
              <p:cNvSpPr txBox="1">
                <a:spLocks noRot="1" noChangeAspect="1" noMove="1" noResize="1" noEditPoints="1" noAdjustHandles="1" noChangeArrowheads="1" noChangeShapeType="1" noTextEdit="1"/>
              </p:cNvSpPr>
              <p:nvPr/>
            </p:nvSpPr>
            <p:spPr>
              <a:xfrm>
                <a:off x="762000" y="5661248"/>
                <a:ext cx="7696200" cy="707886"/>
              </a:xfrm>
              <a:prstGeom prst="rect">
                <a:avLst/>
              </a:prstGeom>
              <a:blipFill>
                <a:blip r:embed="rId3"/>
                <a:stretch>
                  <a:fillRect l="-79" t="-5172" r="-871" b="-14655"/>
                </a:stretch>
              </a:blipFill>
            </p:spPr>
            <p:txBody>
              <a:bodyPr/>
              <a:lstStyle/>
              <a:p>
                <a:r>
                  <a:rPr lang="ja-JP" altLang="en-US">
                    <a:noFill/>
                  </a:rPr>
                  <a:t> </a:t>
                </a:r>
              </a:p>
            </p:txBody>
          </p:sp>
        </mc:Fallback>
      </mc:AlternateContent>
      <p:pic>
        <p:nvPicPr>
          <p:cNvPr id="8" name="図 7">
            <a:extLst>
              <a:ext uri="{FF2B5EF4-FFF2-40B4-BE49-F238E27FC236}">
                <a16:creationId xmlns:a16="http://schemas.microsoft.com/office/drawing/2014/main" id="{797173B4-FF6C-5C94-EED6-0D8F065FA4A4}"/>
              </a:ext>
            </a:extLst>
          </p:cNvPr>
          <p:cNvPicPr>
            <a:picLocks noChangeAspect="1"/>
          </p:cNvPicPr>
          <p:nvPr/>
        </p:nvPicPr>
        <p:blipFill>
          <a:blip r:embed="rId4"/>
          <a:stretch>
            <a:fillRect/>
          </a:stretch>
        </p:blipFill>
        <p:spPr>
          <a:xfrm>
            <a:off x="342900" y="1707663"/>
            <a:ext cx="8458200" cy="3847306"/>
          </a:xfrm>
          <a:prstGeom prst="rect">
            <a:avLst/>
          </a:prstGeom>
        </p:spPr>
      </p:pic>
    </p:spTree>
    <p:extLst>
      <p:ext uri="{BB962C8B-B14F-4D97-AF65-F5344CB8AC3E}">
        <p14:creationId xmlns:p14="http://schemas.microsoft.com/office/powerpoint/2010/main" val="3441265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3900" y="685138"/>
            <a:ext cx="7772400" cy="1066800"/>
          </a:xfrm>
        </p:spPr>
        <p:txBody>
          <a:bodyPr/>
          <a:lstStyle/>
          <a:p>
            <a:r>
              <a:rPr kumimoji="1" lang="en-US" altLang="ja-JP" dirty="0"/>
              <a:t>Conclusion</a:t>
            </a:r>
            <a:endParaRPr kumimoji="1" lang="ja-JP" altLang="en-US" dirty="0"/>
          </a:p>
        </p:txBody>
      </p:sp>
      <p:sp>
        <p:nvSpPr>
          <p:cNvPr id="4" name="スライド番号プレースホルダー 3"/>
          <p:cNvSpPr>
            <a:spLocks noGrp="1"/>
          </p:cNvSpPr>
          <p:nvPr>
            <p:ph type="sldNum" sz="quarter" idx="12"/>
          </p:nvPr>
        </p:nvSpPr>
        <p:spPr>
          <a:xfrm>
            <a:off x="4355222" y="6475413"/>
            <a:ext cx="509756" cy="184666"/>
          </a:xfrm>
        </p:spPr>
        <p:txBody>
          <a:bodyPr/>
          <a:lstStyle/>
          <a:p>
            <a:r>
              <a:rPr lang="en-US" altLang="ja-JP" dirty="0">
                <a:latin typeface="+mj-lt"/>
              </a:rPr>
              <a:t>Slide </a:t>
            </a:r>
            <a:fld id="{769171EF-81C0-43B1-9967-509DCBA38FA2}" type="slidenum">
              <a:rPr kumimoji="1" lang="ja-JP" altLang="en-US" smtClean="0">
                <a:latin typeface="+mj-lt"/>
              </a:rPr>
              <a:pPr/>
              <a:t>14</a:t>
            </a:fld>
            <a:endParaRPr kumimoji="1" lang="ja-JP" altLang="en-US" dirty="0">
              <a:latin typeface="+mj-lt"/>
            </a:endParaRPr>
          </a:p>
        </p:txBody>
      </p:sp>
      <mc:AlternateContent xmlns:mc="http://schemas.openxmlformats.org/markup-compatibility/2006">
        <mc:Choice xmlns:a14="http://schemas.microsoft.com/office/drawing/2010/main" Requires="a14">
          <p:sp>
            <p:nvSpPr>
              <p:cNvPr id="6" name="テキスト ボックス 5">
                <a:extLst>
                  <a:ext uri="{FF2B5EF4-FFF2-40B4-BE49-F238E27FC236}">
                    <a16:creationId xmlns:a16="http://schemas.microsoft.com/office/drawing/2014/main" id="{7468A3A1-0FDB-47BC-B8EC-0964A12BE68A}"/>
                  </a:ext>
                </a:extLst>
              </p:cNvPr>
              <p:cNvSpPr txBox="1"/>
              <p:nvPr/>
            </p:nvSpPr>
            <p:spPr>
              <a:xfrm>
                <a:off x="179958" y="1751938"/>
                <a:ext cx="8784084" cy="4401205"/>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sz="2000" dirty="0">
                    <a:latin typeface="+mj-lt"/>
                  </a:rPr>
                  <a:t>Numerical results showed that low coding rate had a very good performance, especially the case that the coding rate is 1/4 had well-balanced performance </a:t>
                </a:r>
              </a:p>
              <a:p>
                <a:pPr marL="285750" indent="-285750">
                  <a:buFont typeface="Arial" panose="020B0604020202020204" pitchFamily="34" charset="0"/>
                  <a:buChar char="•"/>
                </a:pPr>
                <a:endParaRPr lang="en-US" altLang="ja-JP" sz="2000" dirty="0">
                  <a:latin typeface="+mj-lt"/>
                </a:endParaRPr>
              </a:p>
              <a:p>
                <a:pPr marL="285750" indent="-285750">
                  <a:buFont typeface="Arial" panose="020B0604020202020204" pitchFamily="34" charset="0"/>
                  <a:buChar char="•"/>
                </a:pPr>
                <a:r>
                  <a:rPr lang="en-US" altLang="ja-JP" sz="2000" dirty="0">
                    <a:latin typeface="+mj-lt"/>
                  </a:rPr>
                  <a:t>Low-rate SOCCs had a less throughput performance than other case, but at least about 8Mbps or more can be achieved</a:t>
                </a:r>
              </a:p>
              <a:p>
                <a:pPr marL="285750" indent="-285750">
                  <a:buFont typeface="Arial" panose="020B0604020202020204" pitchFamily="34" charset="0"/>
                  <a:buChar char="•"/>
                </a:pPr>
                <a:endParaRPr kumimoji="1" lang="en-US" altLang="ja-JP" sz="2000" dirty="0">
                  <a:latin typeface="+mj-lt"/>
                  <a:cs typeface="Times New Roman" panose="02020603050405020304" pitchFamily="18" charset="0"/>
                </a:endParaRPr>
              </a:p>
              <a:p>
                <a:pPr marL="285750" indent="-285750">
                  <a:buFont typeface="Arial" panose="020B0604020202020204" pitchFamily="34" charset="0"/>
                  <a:buChar char="•"/>
                </a:pPr>
                <a:r>
                  <a:rPr kumimoji="1" lang="en-US" altLang="ja-JP" sz="2000" dirty="0">
                    <a:latin typeface="Times New Roman" panose="02020603050405020304" pitchFamily="18" charset="0"/>
                    <a:cs typeface="Times New Roman" panose="02020603050405020304" pitchFamily="18" charset="0"/>
                  </a:rPr>
                  <a:t>In addition, low-rate SOCCs also achieves low delay (several </a:t>
                </a:r>
                <a:r>
                  <a:rPr kumimoji="1" lang="en-US" altLang="ja-JP" sz="2000" dirty="0" err="1">
                    <a:latin typeface="Times New Roman" panose="02020603050405020304" pitchFamily="18" charset="0"/>
                    <a:cs typeface="Times New Roman" panose="02020603050405020304" pitchFamily="18" charset="0"/>
                  </a:rPr>
                  <a:t>ms</a:t>
                </a:r>
                <a:r>
                  <a:rPr kumimoji="1" lang="en-US" altLang="ja-JP" sz="2000" dirty="0">
                    <a:latin typeface="Times New Roman" panose="02020603050405020304" pitchFamily="18" charset="0"/>
                    <a:cs typeface="Times New Roman" panose="02020603050405020304" pitchFamily="18" charset="0"/>
                  </a:rPr>
                  <a:t>) and retransmission count even in low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areas</a:t>
                </a:r>
              </a:p>
              <a:p>
                <a:pPr marL="800100" lvl="1" indent="-342900">
                  <a:buFont typeface="Wingdings" panose="05000000000000000000" pitchFamily="2" charset="2"/>
                  <a:buChar char="Ø"/>
                </a:pPr>
                <a:r>
                  <a:rPr lang="en-US" altLang="ja-JP" sz="2000" dirty="0">
                    <a:latin typeface="+mj-lt"/>
                  </a:rPr>
                  <a:t>SOCC may be effective in applications that require low latency and dependability</a:t>
                </a:r>
              </a:p>
              <a:p>
                <a:pPr marL="800100" lvl="1" indent="-342900">
                  <a:buFont typeface="Wingdings" panose="05000000000000000000" pitchFamily="2" charset="2"/>
                  <a:buChar char="Ø"/>
                </a:pPr>
                <a:endParaRPr lang="en-US" altLang="ja-JP" sz="2000" dirty="0">
                  <a:latin typeface="+mj-lt"/>
                </a:endParaRPr>
              </a:p>
              <a:p>
                <a:pPr marL="342900" indent="-342900">
                  <a:buFont typeface="Arial" panose="020B0604020202020204" pitchFamily="34" charset="0"/>
                  <a:buChar char="•"/>
                </a:pPr>
                <a:r>
                  <a:rPr lang="en-US" altLang="ja-JP" sz="2000" dirty="0">
                    <a:latin typeface="+mj-lt"/>
                  </a:rPr>
                  <a:t>Under very strong interference conditions, the correction capability of low coding rates SOCC was not sufficient</a:t>
                </a:r>
              </a:p>
              <a:p>
                <a:pPr marL="800100" lvl="1" indent="-342900">
                  <a:buFont typeface="Wingdings" panose="05000000000000000000" pitchFamily="2" charset="2"/>
                  <a:buChar char="Ø"/>
                </a:pPr>
                <a:r>
                  <a:rPr lang="en-US" altLang="ja-JP" sz="2000" dirty="0">
                    <a:latin typeface="+mj-lt"/>
                  </a:rPr>
                  <a:t>Interference avoidance or mitigation schemes may be required</a:t>
                </a:r>
              </a:p>
            </p:txBody>
          </p:sp>
        </mc:Choice>
        <mc:Fallback>
          <p:sp>
            <p:nvSpPr>
              <p:cNvPr id="6" name="テキスト ボックス 5">
                <a:extLst>
                  <a:ext uri="{FF2B5EF4-FFF2-40B4-BE49-F238E27FC236}">
                    <a16:creationId xmlns:a16="http://schemas.microsoft.com/office/drawing/2014/main" id="{7468A3A1-0FDB-47BC-B8EC-0964A12BE68A}"/>
                  </a:ext>
                </a:extLst>
              </p:cNvPr>
              <p:cNvSpPr txBox="1">
                <a:spLocks noRot="1" noChangeAspect="1" noMove="1" noResize="1" noEditPoints="1" noAdjustHandles="1" noChangeArrowheads="1" noChangeShapeType="1" noTextEdit="1"/>
              </p:cNvSpPr>
              <p:nvPr/>
            </p:nvSpPr>
            <p:spPr>
              <a:xfrm>
                <a:off x="179958" y="1751938"/>
                <a:ext cx="8784084" cy="4401205"/>
              </a:xfrm>
              <a:prstGeom prst="rect">
                <a:avLst/>
              </a:prstGeom>
              <a:blipFill>
                <a:blip r:embed="rId3"/>
                <a:stretch>
                  <a:fillRect l="-625" t="-693" b="-1524"/>
                </a:stretch>
              </a:blipFill>
            </p:spPr>
            <p:txBody>
              <a:bodyPr/>
              <a:lstStyle/>
              <a:p>
                <a:r>
                  <a:rPr lang="ja-JP" altLang="en-US">
                    <a:noFill/>
                  </a:rPr>
                  <a:t> </a:t>
                </a:r>
              </a:p>
            </p:txBody>
          </p:sp>
        </mc:Fallback>
      </mc:AlternateContent>
      <p:sp>
        <p:nvSpPr>
          <p:cNvPr id="3" name="フッター プレースホルダー 2">
            <a:extLst>
              <a:ext uri="{FF2B5EF4-FFF2-40B4-BE49-F238E27FC236}">
                <a16:creationId xmlns:a16="http://schemas.microsoft.com/office/drawing/2014/main" id="{BB85EE7B-F4EA-E857-86D4-078359F4CB18}"/>
              </a:ext>
            </a:extLst>
          </p:cNvPr>
          <p:cNvSpPr>
            <a:spLocks noGrp="1"/>
          </p:cNvSpPr>
          <p:nvPr>
            <p:ph type="ftr" sz="quarter" idx="3"/>
          </p:nvPr>
        </p:nvSpPr>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5" name="日付プレースホルダー 3">
            <a:extLst>
              <a:ext uri="{FF2B5EF4-FFF2-40B4-BE49-F238E27FC236}">
                <a16:creationId xmlns:a16="http://schemas.microsoft.com/office/drawing/2014/main" id="{93EFFDD4-194E-E4FD-9F0D-FC0712768E7E}"/>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March 2025</a:t>
            </a:r>
          </a:p>
        </p:txBody>
      </p:sp>
    </p:spTree>
    <p:extLst>
      <p:ext uri="{BB962C8B-B14F-4D97-AF65-F5344CB8AC3E}">
        <p14:creationId xmlns:p14="http://schemas.microsoft.com/office/powerpoint/2010/main" val="513407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BD7C394-011C-4506-88C5-0ECEEDCB357C}"/>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15</a:t>
            </a:fld>
            <a:endParaRPr lang="en-US" dirty="0">
              <a:solidFill>
                <a:srgbClr val="000000"/>
              </a:solidFill>
            </a:endParaRPr>
          </a:p>
        </p:txBody>
      </p:sp>
      <p:sp>
        <p:nvSpPr>
          <p:cNvPr id="3" name="タイトル 2">
            <a:extLst>
              <a:ext uri="{FF2B5EF4-FFF2-40B4-BE49-F238E27FC236}">
                <a16:creationId xmlns:a16="http://schemas.microsoft.com/office/drawing/2014/main" id="{A94E3BDD-4E50-4159-80D1-C42DC262F34C}"/>
              </a:ext>
            </a:extLst>
          </p:cNvPr>
          <p:cNvSpPr>
            <a:spLocks noGrp="1"/>
          </p:cNvSpPr>
          <p:nvPr>
            <p:ph type="title"/>
          </p:nvPr>
        </p:nvSpPr>
        <p:spPr>
          <a:xfrm>
            <a:off x="685800" y="412522"/>
            <a:ext cx="7772400" cy="1066800"/>
          </a:xfrm>
        </p:spPr>
        <p:txBody>
          <a:bodyPr/>
          <a:lstStyle/>
          <a:p>
            <a:r>
              <a:rPr kumimoji="1" lang="en-US" altLang="ja-JP" dirty="0"/>
              <a:t>Reference</a:t>
            </a:r>
            <a:endParaRPr kumimoji="1" lang="ja-JP" altLang="en-US" dirty="0"/>
          </a:p>
        </p:txBody>
      </p:sp>
      <p:sp>
        <p:nvSpPr>
          <p:cNvPr id="5" name="フッター プレースホルダー 4">
            <a:extLst>
              <a:ext uri="{FF2B5EF4-FFF2-40B4-BE49-F238E27FC236}">
                <a16:creationId xmlns:a16="http://schemas.microsoft.com/office/drawing/2014/main" id="{7506F742-1126-441E-A7B3-35CD1E1037A0}"/>
              </a:ext>
            </a:extLst>
          </p:cNvPr>
          <p:cNvSpPr>
            <a:spLocks noGrp="1"/>
          </p:cNvSpPr>
          <p:nvPr>
            <p:ph type="ftr" sz="quarter" idx="3"/>
          </p:nvPr>
        </p:nvSpPr>
        <p:spPr>
          <a:xfrm>
            <a:off x="5724128" y="6453336"/>
            <a:ext cx="3240360"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6" name="テキスト ボックス 5">
            <a:extLst>
              <a:ext uri="{FF2B5EF4-FFF2-40B4-BE49-F238E27FC236}">
                <a16:creationId xmlns:a16="http://schemas.microsoft.com/office/drawing/2014/main" id="{A348D37F-5C40-4D50-B31A-1FCA2EE07044}"/>
              </a:ext>
            </a:extLst>
          </p:cNvPr>
          <p:cNvSpPr txBox="1"/>
          <p:nvPr/>
        </p:nvSpPr>
        <p:spPr>
          <a:xfrm>
            <a:off x="431540" y="1412776"/>
            <a:ext cx="8280920" cy="2062103"/>
          </a:xfrm>
          <a:prstGeom prst="rect">
            <a:avLst/>
          </a:prstGeom>
          <a:noFill/>
        </p:spPr>
        <p:txBody>
          <a:bodyPr wrap="square" rtlCol="0">
            <a:spAutoFit/>
          </a:bodyPr>
          <a:lstStyle/>
          <a:p>
            <a:pPr marL="285750" indent="-285750">
              <a:buFont typeface="Arial" panose="020B0604020202020204" pitchFamily="34" charset="0"/>
              <a:buChar char="•"/>
            </a:pPr>
            <a:r>
              <a:rPr lang="en-US" altLang="ja-JP" sz="1600" i="0" dirty="0">
                <a:solidFill>
                  <a:srgbClr val="111111"/>
                </a:solidFill>
                <a:effectLst/>
                <a:latin typeface="+mj-lt"/>
              </a:rPr>
              <a:t>Kento Takabayashi, Hirokazu Tanaka, Katsumi Sakakibara, "Evaluation of Wireless Body Area Network Utilizing Super Orthogonal Convolutional Code," in Proceedings of 2019 International Symposium on Intelligent Signal Processing and Communication Systems (ISPACS 2019), </a:t>
            </a:r>
            <a:r>
              <a:rPr lang="en-US" altLang="ja-JP" sz="1600" i="0" dirty="0" err="1">
                <a:solidFill>
                  <a:srgbClr val="111111"/>
                </a:solidFill>
                <a:effectLst/>
                <a:latin typeface="+mj-lt"/>
              </a:rPr>
              <a:t>Beitou</a:t>
            </a:r>
            <a:r>
              <a:rPr lang="en-US" altLang="ja-JP" sz="1600" i="0" dirty="0">
                <a:solidFill>
                  <a:srgbClr val="111111"/>
                </a:solidFill>
                <a:effectLst/>
                <a:latin typeface="+mj-lt"/>
              </a:rPr>
              <a:t>, Taipei, Taiwan, pp.1-2, Dec. 2019.</a:t>
            </a:r>
          </a:p>
          <a:p>
            <a:pPr marL="285750" indent="-285750">
              <a:buFont typeface="Arial" panose="020B0604020202020204" pitchFamily="34" charset="0"/>
              <a:buChar char="•"/>
            </a:pPr>
            <a:endParaRPr lang="en-US" altLang="ja-JP" sz="1600" dirty="0">
              <a:latin typeface="+mj-lt"/>
            </a:endParaRPr>
          </a:p>
          <a:p>
            <a:pPr marL="285750" indent="-285750">
              <a:buFont typeface="Arial" panose="020B0604020202020204" pitchFamily="34" charset="0"/>
              <a:buChar char="•"/>
            </a:pPr>
            <a:r>
              <a:rPr kumimoji="1" lang="en-US" altLang="ja-JP" sz="1600" dirty="0">
                <a:latin typeface="+mj-lt"/>
              </a:rPr>
              <a:t>Kento Takabayashi, Hirokazu Tanaka, Katsumi Sakakibara, "Toward Dependable Internet of Medical Things: IEEE 802.15.6 Ultra-Wideband Physical Layer Utilizing </a:t>
            </a:r>
            <a:r>
              <a:rPr kumimoji="1" lang="en-US" altLang="ja-JP" sz="1600" dirty="0" err="1">
                <a:latin typeface="+mj-lt"/>
              </a:rPr>
              <a:t>Superorthogonal</a:t>
            </a:r>
            <a:r>
              <a:rPr kumimoji="1" lang="en-US" altLang="ja-JP" sz="1600" dirty="0">
                <a:latin typeface="+mj-lt"/>
              </a:rPr>
              <a:t> Convolutional Code," Sensors, 2022, vol. 22, no. 6, 2172, Mar. 2022.</a:t>
            </a:r>
            <a:endParaRPr kumimoji="1" lang="ja-JP" altLang="en-US" sz="1600" dirty="0">
              <a:latin typeface="+mj-lt"/>
            </a:endParaRPr>
          </a:p>
        </p:txBody>
      </p:sp>
      <p:sp>
        <p:nvSpPr>
          <p:cNvPr id="7" name="日付プレースホルダー 3">
            <a:extLst>
              <a:ext uri="{FF2B5EF4-FFF2-40B4-BE49-F238E27FC236}">
                <a16:creationId xmlns:a16="http://schemas.microsoft.com/office/drawing/2014/main" id="{46A7CDE1-2620-7814-6845-1FFCCF1688DD}"/>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March 2025</a:t>
            </a:r>
          </a:p>
        </p:txBody>
      </p:sp>
    </p:spTree>
    <p:extLst>
      <p:ext uri="{BB962C8B-B14F-4D97-AF65-F5344CB8AC3E}">
        <p14:creationId xmlns:p14="http://schemas.microsoft.com/office/powerpoint/2010/main" val="3900775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xfrm>
            <a:off x="4355222" y="6475413"/>
            <a:ext cx="509755" cy="184666"/>
          </a:xfrm>
        </p:spPr>
        <p:txBody>
          <a:bodyPr/>
          <a:lstStyle/>
          <a:p>
            <a:pPr>
              <a:defRPr/>
            </a:pPr>
            <a:r>
              <a:rPr lang="en-US" altLang="ja-JP" sz="1200" dirty="0">
                <a:latin typeface="+mj-lt"/>
              </a:rPr>
              <a:t>Slide </a:t>
            </a:r>
            <a:fld id="{8CE37C8C-D372-447C-BB1B-5CE70563E00F}" type="slidenum">
              <a:rPr lang="ja-JP" altLang="en-US" sz="1200" smtClean="0">
                <a:latin typeface="+mj-lt"/>
              </a:rPr>
              <a:pPr>
                <a:defRPr/>
              </a:pPr>
              <a:t>16</a:t>
            </a:fld>
            <a:endParaRPr lang="ja-JP" altLang="en-US" sz="1200" dirty="0">
              <a:latin typeface="+mj-lt"/>
            </a:endParaRPr>
          </a:p>
        </p:txBody>
      </p:sp>
      <p:sp>
        <p:nvSpPr>
          <p:cNvPr id="11267" name="スライド番号プレースホルダー 1"/>
          <p:cNvSpPr txBox="1">
            <a:spLocks noGrp="1"/>
          </p:cNvSpPr>
          <p:nvPr/>
        </p:nvSpPr>
        <p:spPr bwMode="auto">
          <a:xfrm>
            <a:off x="6692900" y="6453188"/>
            <a:ext cx="2133600"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fld id="{92B16EEB-5EBE-49F1-AA04-0227A0583093}" type="slidenum">
              <a:rPr lang="ja-JP" altLang="en-US" sz="1400">
                <a:latin typeface="+mj-lt"/>
              </a:rPr>
              <a:pPr algn="r" eaLnBrk="1" hangingPunct="1"/>
              <a:t>16</a:t>
            </a:fld>
            <a:endParaRPr lang="ja-JP" altLang="en-US" sz="1400">
              <a:latin typeface="+mj-lt"/>
            </a:endParaRPr>
          </a:p>
        </p:txBody>
      </p:sp>
      <p:sp>
        <p:nvSpPr>
          <p:cNvPr id="11268" name="テキスト ボックス 2"/>
          <p:cNvSpPr txBox="1">
            <a:spLocks noChangeArrowheads="1"/>
          </p:cNvSpPr>
          <p:nvPr/>
        </p:nvSpPr>
        <p:spPr bwMode="auto">
          <a:xfrm>
            <a:off x="132316" y="3068960"/>
            <a:ext cx="88804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4800" dirty="0">
                <a:latin typeface="+mj-lt"/>
              </a:rPr>
              <a:t>Thank you for your attention ! ! !</a:t>
            </a:r>
            <a:endParaRPr lang="ja-JP" altLang="en-US" sz="4800" dirty="0">
              <a:latin typeface="+mj-lt"/>
            </a:endParaRPr>
          </a:p>
        </p:txBody>
      </p:sp>
      <p:sp>
        <p:nvSpPr>
          <p:cNvPr id="2" name="日付プレースホルダー 1"/>
          <p:cNvSpPr>
            <a:spLocks noGrp="1"/>
          </p:cNvSpPr>
          <p:nvPr>
            <p:ph type="dt" sz="quarter" idx="10"/>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March 2025</a:t>
            </a:r>
          </a:p>
        </p:txBody>
      </p:sp>
      <p:sp>
        <p:nvSpPr>
          <p:cNvPr id="3" name="テキスト ボックス 2">
            <a:extLst>
              <a:ext uri="{FF2B5EF4-FFF2-40B4-BE49-F238E27FC236}">
                <a16:creationId xmlns:a16="http://schemas.microsoft.com/office/drawing/2014/main" id="{FB689997-24C0-4551-9F93-4B1E70FE44FE}"/>
              </a:ext>
            </a:extLst>
          </p:cNvPr>
          <p:cNvSpPr txBox="1"/>
          <p:nvPr/>
        </p:nvSpPr>
        <p:spPr>
          <a:xfrm>
            <a:off x="131723" y="6184901"/>
            <a:ext cx="8184693" cy="307777"/>
          </a:xfrm>
          <a:prstGeom prst="rect">
            <a:avLst/>
          </a:prstGeom>
          <a:noFill/>
        </p:spPr>
        <p:txBody>
          <a:bodyPr wrap="square" rtlCol="0">
            <a:spAutoFit/>
          </a:bodyPr>
          <a:lstStyle/>
          <a:p>
            <a:r>
              <a:rPr lang="en-US" altLang="ja-JP" sz="1400" dirty="0">
                <a:latin typeface="+mj-lt"/>
              </a:rPr>
              <a:t>* This research was funded by JSPS Grant-in-Aid for Early-Career Scientists Grant Number JP20K14737</a:t>
            </a:r>
            <a:endParaRPr kumimoji="1" lang="ja-JP" altLang="en-US" sz="1400" dirty="0">
              <a:latin typeface="+mj-lt"/>
            </a:endParaRPr>
          </a:p>
        </p:txBody>
      </p:sp>
      <p:sp>
        <p:nvSpPr>
          <p:cNvPr id="4" name="フッター プレースホルダー 3">
            <a:extLst>
              <a:ext uri="{FF2B5EF4-FFF2-40B4-BE49-F238E27FC236}">
                <a16:creationId xmlns:a16="http://schemas.microsoft.com/office/drawing/2014/main" id="{AE3BA819-60E3-A39A-63C4-0CF57B2DF952}"/>
              </a:ext>
            </a:extLst>
          </p:cNvPr>
          <p:cNvSpPr>
            <a:spLocks noGrp="1"/>
          </p:cNvSpPr>
          <p:nvPr>
            <p:ph type="ftr" sz="quarter" idx="11"/>
          </p:nvPr>
        </p:nvSpPr>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456602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32924-CC92-6A20-41C3-BCAB27B7C62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C23F7DA-A5B1-178D-DED0-8AF4B9F44094}"/>
              </a:ext>
            </a:extLst>
          </p:cNvPr>
          <p:cNvSpPr>
            <a:spLocks noGrp="1"/>
          </p:cNvSpPr>
          <p:nvPr>
            <p:ph type="title"/>
          </p:nvPr>
        </p:nvSpPr>
        <p:spPr/>
        <p:txBody>
          <a:bodyPr/>
          <a:lstStyle/>
          <a:p>
            <a:r>
              <a:rPr kumimoji="1" lang="en-US" altLang="ja-JP" dirty="0"/>
              <a:t>Results</a:t>
            </a:r>
            <a:endParaRPr kumimoji="1" lang="ja-JP" altLang="en-US" dirty="0"/>
          </a:p>
        </p:txBody>
      </p:sp>
      <p:sp>
        <p:nvSpPr>
          <p:cNvPr id="3" name="スライド番号プレースホルダー 2">
            <a:extLst>
              <a:ext uri="{FF2B5EF4-FFF2-40B4-BE49-F238E27FC236}">
                <a16:creationId xmlns:a16="http://schemas.microsoft.com/office/drawing/2014/main" id="{91979890-21FD-9DBC-006C-81D322689E02}"/>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17</a:t>
            </a:fld>
            <a:endParaRPr lang="en-US">
              <a:solidFill>
                <a:srgbClr val="000000"/>
              </a:solidFill>
            </a:endParaRPr>
          </a:p>
        </p:txBody>
      </p:sp>
      <p:sp>
        <p:nvSpPr>
          <p:cNvPr id="4" name="日付プレースホルダー 3">
            <a:extLst>
              <a:ext uri="{FF2B5EF4-FFF2-40B4-BE49-F238E27FC236}">
                <a16:creationId xmlns:a16="http://schemas.microsoft.com/office/drawing/2014/main" id="{A12BA13B-4BA0-0DB1-DC91-D3C5DF8D2E36}"/>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March 2025</a:t>
            </a:r>
          </a:p>
        </p:txBody>
      </p:sp>
      <p:sp>
        <p:nvSpPr>
          <p:cNvPr id="5" name="フッター プレースホルダー 4">
            <a:extLst>
              <a:ext uri="{FF2B5EF4-FFF2-40B4-BE49-F238E27FC236}">
                <a16:creationId xmlns:a16="http://schemas.microsoft.com/office/drawing/2014/main" id="{582069E7-F925-28BF-C259-47984A1C8907}"/>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mc:AlternateContent xmlns:mc="http://schemas.openxmlformats.org/markup-compatibility/2006">
        <mc:Choice xmlns:a14="http://schemas.microsoft.com/office/drawing/2010/main" Requires="a14">
          <p:sp>
            <p:nvSpPr>
              <p:cNvPr id="6" name="テキスト ボックス 5">
                <a:extLst>
                  <a:ext uri="{FF2B5EF4-FFF2-40B4-BE49-F238E27FC236}">
                    <a16:creationId xmlns:a16="http://schemas.microsoft.com/office/drawing/2014/main" id="{18514383-EC0F-096B-2EEA-0EB4AF50D1AB}"/>
                  </a:ext>
                </a:extLst>
              </p:cNvPr>
              <p:cNvSpPr txBox="1"/>
              <p:nvPr/>
            </p:nvSpPr>
            <p:spPr>
              <a:xfrm>
                <a:off x="762000" y="5661248"/>
                <a:ext cx="7696200" cy="707886"/>
              </a:xfrm>
              <a:prstGeom prst="rect">
                <a:avLst/>
              </a:prstGeom>
              <a:noFill/>
            </p:spPr>
            <p:txBody>
              <a:bodyPr wrap="square" rtlCol="0">
                <a:spAutoFit/>
              </a:bodyPr>
              <a:lstStyle/>
              <a:p>
                <a:pPr algn="ctr"/>
                <a:r>
                  <a:rPr lang="en-US" altLang="ja-JP" sz="2000" dirty="0">
                    <a:latin typeface="Times New Roman" panose="02020603050405020304" pitchFamily="18" charset="0"/>
                    <a:cs typeface="Times New Roman" panose="02020603050405020304" pitchFamily="18" charset="0"/>
                  </a:rPr>
                  <a:t>PSDU</a:t>
                </a:r>
                <a:r>
                  <a:rPr kumimoji="1" lang="en-US" altLang="ja-JP" sz="2000" dirty="0">
                    <a:latin typeface="Times New Roman" panose="02020603050405020304" pitchFamily="18" charset="0"/>
                    <a:cs typeface="Times New Roman" panose="02020603050405020304" pitchFamily="18" charset="0"/>
                  </a:rPr>
                  <a:t> throughput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15.4ab BCC, LDPC, and SOCC with random inter-leaver,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𝑝</m:t>
                        </m:r>
                      </m:e>
                      <m:sub>
                        <m:r>
                          <a:rPr kumimoji="1" lang="en-US" altLang="ja-JP" sz="2000" b="0" i="1" baseline="0" smtClean="0">
                            <a:latin typeface="Cambria Math" panose="02040503050406030204" pitchFamily="18" charset="0"/>
                          </a:rPr>
                          <m:t>𝑒</m:t>
                        </m:r>
                      </m:sub>
                    </m:sSub>
                    <m:r>
                      <a:rPr kumimoji="1" lang="en-US" altLang="ja-JP" sz="2000" b="0" i="1" baseline="0" smtClean="0">
                        <a:latin typeface="Cambria Math" panose="02040503050406030204" pitchFamily="18" charset="0"/>
                      </a:rPr>
                      <m:t>=</m:t>
                    </m:r>
                    <m:r>
                      <a:rPr kumimoji="1" lang="en-US" altLang="ja-JP" sz="2000" b="0" i="1" baseline="0" smtClean="0">
                        <a:latin typeface="Cambria Math" panose="02040503050406030204" pitchFamily="18" charset="0"/>
                      </a:rPr>
                      <m:t>3</m:t>
                    </m:r>
                    <m:r>
                      <a:rPr kumimoji="1" lang="en-US" altLang="ja-JP" sz="2000" b="0" i="1" baseline="0" smtClean="0">
                        <a:latin typeface="Cambria Math" panose="02040503050406030204" pitchFamily="18" charset="0"/>
                      </a:rPr>
                      <m:t>0</m:t>
                    </m:r>
                  </m:oMath>
                </a14:m>
                <a:r>
                  <a:rPr kumimoji="1"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p:sp>
            <p:nvSpPr>
              <p:cNvPr id="6" name="テキスト ボックス 5">
                <a:extLst>
                  <a:ext uri="{FF2B5EF4-FFF2-40B4-BE49-F238E27FC236}">
                    <a16:creationId xmlns:a16="http://schemas.microsoft.com/office/drawing/2014/main" id="{18514383-EC0F-096B-2EEA-0EB4AF50D1AB}"/>
                  </a:ext>
                </a:extLst>
              </p:cNvPr>
              <p:cNvSpPr txBox="1">
                <a:spLocks noRot="1" noChangeAspect="1" noMove="1" noResize="1" noEditPoints="1" noAdjustHandles="1" noChangeArrowheads="1" noChangeShapeType="1" noTextEdit="1"/>
              </p:cNvSpPr>
              <p:nvPr/>
            </p:nvSpPr>
            <p:spPr>
              <a:xfrm>
                <a:off x="762000" y="5661248"/>
                <a:ext cx="7696200" cy="707886"/>
              </a:xfrm>
              <a:prstGeom prst="rect">
                <a:avLst/>
              </a:prstGeom>
              <a:blipFill>
                <a:blip r:embed="rId3"/>
                <a:stretch>
                  <a:fillRect t="-5172" b="-14655"/>
                </a:stretch>
              </a:blipFill>
            </p:spPr>
            <p:txBody>
              <a:bodyPr/>
              <a:lstStyle/>
              <a:p>
                <a:r>
                  <a:rPr lang="ja-JP" altLang="en-US">
                    <a:noFill/>
                  </a:rPr>
                  <a:t> </a:t>
                </a:r>
              </a:p>
            </p:txBody>
          </p:sp>
        </mc:Fallback>
      </mc:AlternateContent>
      <p:pic>
        <p:nvPicPr>
          <p:cNvPr id="9" name="図 8">
            <a:extLst>
              <a:ext uri="{FF2B5EF4-FFF2-40B4-BE49-F238E27FC236}">
                <a16:creationId xmlns:a16="http://schemas.microsoft.com/office/drawing/2014/main" id="{0DBEE8B8-D7A6-3525-8911-3DD7B2CE6E1F}"/>
              </a:ext>
            </a:extLst>
          </p:cNvPr>
          <p:cNvPicPr>
            <a:picLocks noChangeAspect="1"/>
          </p:cNvPicPr>
          <p:nvPr/>
        </p:nvPicPr>
        <p:blipFill>
          <a:blip r:embed="rId4"/>
          <a:stretch>
            <a:fillRect/>
          </a:stretch>
        </p:blipFill>
        <p:spPr>
          <a:xfrm>
            <a:off x="413792" y="1772155"/>
            <a:ext cx="8316416" cy="3782814"/>
          </a:xfrm>
          <a:prstGeom prst="rect">
            <a:avLst/>
          </a:prstGeom>
        </p:spPr>
      </p:pic>
    </p:spTree>
    <p:extLst>
      <p:ext uri="{BB962C8B-B14F-4D97-AF65-F5344CB8AC3E}">
        <p14:creationId xmlns:p14="http://schemas.microsoft.com/office/powerpoint/2010/main" val="2765430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E7BF2-96CD-EBF3-854B-3BC09B07FF3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550A495-D399-B48C-2ADB-B36F91D3D3A8}"/>
              </a:ext>
            </a:extLst>
          </p:cNvPr>
          <p:cNvSpPr>
            <a:spLocks noGrp="1"/>
          </p:cNvSpPr>
          <p:nvPr>
            <p:ph type="title"/>
          </p:nvPr>
        </p:nvSpPr>
        <p:spPr/>
        <p:txBody>
          <a:bodyPr/>
          <a:lstStyle/>
          <a:p>
            <a:r>
              <a:rPr kumimoji="1" lang="en-US" altLang="ja-JP" dirty="0"/>
              <a:t>Results</a:t>
            </a:r>
            <a:endParaRPr kumimoji="1" lang="ja-JP" altLang="en-US" dirty="0"/>
          </a:p>
        </p:txBody>
      </p:sp>
      <p:sp>
        <p:nvSpPr>
          <p:cNvPr id="3" name="スライド番号プレースホルダー 2">
            <a:extLst>
              <a:ext uri="{FF2B5EF4-FFF2-40B4-BE49-F238E27FC236}">
                <a16:creationId xmlns:a16="http://schemas.microsoft.com/office/drawing/2014/main" id="{E44BE7DD-268F-9800-868C-38CA2EFD82B4}"/>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18</a:t>
            </a:fld>
            <a:endParaRPr lang="en-US">
              <a:solidFill>
                <a:srgbClr val="000000"/>
              </a:solidFill>
            </a:endParaRPr>
          </a:p>
        </p:txBody>
      </p:sp>
      <p:sp>
        <p:nvSpPr>
          <p:cNvPr id="4" name="日付プレースホルダー 3">
            <a:extLst>
              <a:ext uri="{FF2B5EF4-FFF2-40B4-BE49-F238E27FC236}">
                <a16:creationId xmlns:a16="http://schemas.microsoft.com/office/drawing/2014/main" id="{261A9CC9-D266-EC0E-ACDE-29C74C61FC38}"/>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March 2025</a:t>
            </a:r>
          </a:p>
        </p:txBody>
      </p:sp>
      <p:sp>
        <p:nvSpPr>
          <p:cNvPr id="5" name="フッター プレースホルダー 4">
            <a:extLst>
              <a:ext uri="{FF2B5EF4-FFF2-40B4-BE49-F238E27FC236}">
                <a16:creationId xmlns:a16="http://schemas.microsoft.com/office/drawing/2014/main" id="{B85CAB82-DDC8-55BD-C997-DB300642D4BD}"/>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mc:AlternateContent xmlns:mc="http://schemas.openxmlformats.org/markup-compatibility/2006">
        <mc:Choice xmlns:a14="http://schemas.microsoft.com/office/drawing/2010/main" Requires="a14">
          <p:sp>
            <p:nvSpPr>
              <p:cNvPr id="6" name="テキスト ボックス 5">
                <a:extLst>
                  <a:ext uri="{FF2B5EF4-FFF2-40B4-BE49-F238E27FC236}">
                    <a16:creationId xmlns:a16="http://schemas.microsoft.com/office/drawing/2014/main" id="{B916AF22-E8A9-A9D1-AAA0-21F95EC2F0BC}"/>
                  </a:ext>
                </a:extLst>
              </p:cNvPr>
              <p:cNvSpPr txBox="1"/>
              <p:nvPr/>
            </p:nvSpPr>
            <p:spPr>
              <a:xfrm>
                <a:off x="762000" y="5661248"/>
                <a:ext cx="7696200" cy="707886"/>
              </a:xfrm>
              <a:prstGeom prst="rect">
                <a:avLst/>
              </a:prstGeom>
              <a:noFill/>
            </p:spPr>
            <p:txBody>
              <a:bodyPr wrap="square" rtlCol="0">
                <a:spAutoFit/>
              </a:bodyPr>
              <a:lstStyle/>
              <a:p>
                <a:pPr algn="ctr"/>
                <a:r>
                  <a:rPr lang="en-US" altLang="ja-JP" sz="2000" dirty="0">
                    <a:latin typeface="Times New Roman" panose="02020603050405020304" pitchFamily="18" charset="0"/>
                    <a:cs typeface="Times New Roman" panose="02020603050405020304" pitchFamily="18" charset="0"/>
                  </a:rPr>
                  <a:t>PSDU</a:t>
                </a:r>
                <a:r>
                  <a:rPr kumimoji="1" lang="en-US" altLang="ja-JP" sz="2000" dirty="0">
                    <a:latin typeface="Times New Roman" panose="02020603050405020304" pitchFamily="18" charset="0"/>
                    <a:cs typeface="Times New Roman" panose="02020603050405020304" pitchFamily="18" charset="0"/>
                  </a:rPr>
                  <a:t> throughput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15.4ab BCC, LDPC, and SOCC with random inter-leaver,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𝑝</m:t>
                        </m:r>
                      </m:e>
                      <m:sub>
                        <m:r>
                          <a:rPr kumimoji="1" lang="en-US" altLang="ja-JP" sz="2000" b="0" i="1" baseline="0" smtClean="0">
                            <a:latin typeface="Cambria Math" panose="02040503050406030204" pitchFamily="18" charset="0"/>
                          </a:rPr>
                          <m:t>𝑒</m:t>
                        </m:r>
                      </m:sub>
                    </m:sSub>
                    <m:r>
                      <a:rPr kumimoji="1" lang="en-US" altLang="ja-JP" sz="2000" b="0" i="1" baseline="0" smtClean="0">
                        <a:latin typeface="Cambria Math" panose="02040503050406030204" pitchFamily="18" charset="0"/>
                      </a:rPr>
                      <m:t>=80</m:t>
                    </m:r>
                  </m:oMath>
                </a14:m>
                <a:r>
                  <a:rPr kumimoji="1"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p:sp>
            <p:nvSpPr>
              <p:cNvPr id="6" name="テキスト ボックス 5">
                <a:extLst>
                  <a:ext uri="{FF2B5EF4-FFF2-40B4-BE49-F238E27FC236}">
                    <a16:creationId xmlns:a16="http://schemas.microsoft.com/office/drawing/2014/main" id="{B916AF22-E8A9-A9D1-AAA0-21F95EC2F0BC}"/>
                  </a:ext>
                </a:extLst>
              </p:cNvPr>
              <p:cNvSpPr txBox="1">
                <a:spLocks noRot="1" noChangeAspect="1" noMove="1" noResize="1" noEditPoints="1" noAdjustHandles="1" noChangeArrowheads="1" noChangeShapeType="1" noTextEdit="1"/>
              </p:cNvSpPr>
              <p:nvPr/>
            </p:nvSpPr>
            <p:spPr>
              <a:xfrm>
                <a:off x="762000" y="5661248"/>
                <a:ext cx="7696200" cy="707886"/>
              </a:xfrm>
              <a:prstGeom prst="rect">
                <a:avLst/>
              </a:prstGeom>
              <a:blipFill>
                <a:blip r:embed="rId3"/>
                <a:stretch>
                  <a:fillRect t="-5172" b="-14655"/>
                </a:stretch>
              </a:blipFill>
            </p:spPr>
            <p:txBody>
              <a:bodyPr/>
              <a:lstStyle/>
              <a:p>
                <a:r>
                  <a:rPr lang="ja-JP" altLang="en-US">
                    <a:noFill/>
                  </a:rPr>
                  <a:t> </a:t>
                </a:r>
              </a:p>
            </p:txBody>
          </p:sp>
        </mc:Fallback>
      </mc:AlternateContent>
      <p:pic>
        <p:nvPicPr>
          <p:cNvPr id="8" name="図 7">
            <a:extLst>
              <a:ext uri="{FF2B5EF4-FFF2-40B4-BE49-F238E27FC236}">
                <a16:creationId xmlns:a16="http://schemas.microsoft.com/office/drawing/2014/main" id="{E2C64D98-0EB0-3397-7B32-A8B156E03F4D}"/>
              </a:ext>
            </a:extLst>
          </p:cNvPr>
          <p:cNvPicPr>
            <a:picLocks noChangeAspect="1"/>
          </p:cNvPicPr>
          <p:nvPr/>
        </p:nvPicPr>
        <p:blipFill>
          <a:blip r:embed="rId4"/>
          <a:stretch>
            <a:fillRect/>
          </a:stretch>
        </p:blipFill>
        <p:spPr>
          <a:xfrm>
            <a:off x="235159" y="1600047"/>
            <a:ext cx="8676456" cy="3946582"/>
          </a:xfrm>
          <a:prstGeom prst="rect">
            <a:avLst/>
          </a:prstGeom>
        </p:spPr>
      </p:pic>
    </p:spTree>
    <p:extLst>
      <p:ext uri="{BB962C8B-B14F-4D97-AF65-F5344CB8AC3E}">
        <p14:creationId xmlns:p14="http://schemas.microsoft.com/office/powerpoint/2010/main" val="1082671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05AB3-A32C-0061-DDA2-703E8D0B397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A0875BE-4DF4-3257-B6A0-2E16EECAFF84}"/>
              </a:ext>
            </a:extLst>
          </p:cNvPr>
          <p:cNvSpPr>
            <a:spLocks noGrp="1"/>
          </p:cNvSpPr>
          <p:nvPr>
            <p:ph type="title"/>
          </p:nvPr>
        </p:nvSpPr>
        <p:spPr/>
        <p:txBody>
          <a:bodyPr/>
          <a:lstStyle/>
          <a:p>
            <a:r>
              <a:rPr kumimoji="1" lang="en-US" altLang="ja-JP" dirty="0"/>
              <a:t>Results</a:t>
            </a:r>
            <a:endParaRPr kumimoji="1" lang="ja-JP" altLang="en-US" dirty="0"/>
          </a:p>
        </p:txBody>
      </p:sp>
      <p:sp>
        <p:nvSpPr>
          <p:cNvPr id="3" name="スライド番号プレースホルダー 2">
            <a:extLst>
              <a:ext uri="{FF2B5EF4-FFF2-40B4-BE49-F238E27FC236}">
                <a16:creationId xmlns:a16="http://schemas.microsoft.com/office/drawing/2014/main" id="{1E7D0970-AC20-2BE2-8FB1-1E66CB0411AA}"/>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19</a:t>
            </a:fld>
            <a:endParaRPr lang="en-US">
              <a:solidFill>
                <a:srgbClr val="000000"/>
              </a:solidFill>
            </a:endParaRPr>
          </a:p>
        </p:txBody>
      </p:sp>
      <p:sp>
        <p:nvSpPr>
          <p:cNvPr id="4" name="日付プレースホルダー 3">
            <a:extLst>
              <a:ext uri="{FF2B5EF4-FFF2-40B4-BE49-F238E27FC236}">
                <a16:creationId xmlns:a16="http://schemas.microsoft.com/office/drawing/2014/main" id="{1A61C479-FCDD-4558-408B-4ADF12FD75A1}"/>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March 2025</a:t>
            </a:r>
          </a:p>
        </p:txBody>
      </p:sp>
      <p:sp>
        <p:nvSpPr>
          <p:cNvPr id="5" name="フッター プレースホルダー 4">
            <a:extLst>
              <a:ext uri="{FF2B5EF4-FFF2-40B4-BE49-F238E27FC236}">
                <a16:creationId xmlns:a16="http://schemas.microsoft.com/office/drawing/2014/main" id="{255AE0D8-4431-3D0B-6935-9F00A80EB002}"/>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mc:AlternateContent xmlns:mc="http://schemas.openxmlformats.org/markup-compatibility/2006">
        <mc:Choice xmlns:a14="http://schemas.microsoft.com/office/drawing/2010/main" Requires="a14">
          <p:sp>
            <p:nvSpPr>
              <p:cNvPr id="6" name="テキスト ボックス 5">
                <a:extLst>
                  <a:ext uri="{FF2B5EF4-FFF2-40B4-BE49-F238E27FC236}">
                    <a16:creationId xmlns:a16="http://schemas.microsoft.com/office/drawing/2014/main" id="{62D5C7D2-3F4C-8295-42C6-4D8CCEE5E5A4}"/>
                  </a:ext>
                </a:extLst>
              </p:cNvPr>
              <p:cNvSpPr txBox="1"/>
              <p:nvPr/>
            </p:nvSpPr>
            <p:spPr>
              <a:xfrm>
                <a:off x="762000" y="5661248"/>
                <a:ext cx="7696200" cy="707886"/>
              </a:xfrm>
              <a:prstGeom prst="rect">
                <a:avLst/>
              </a:prstGeom>
              <a:noFill/>
            </p:spPr>
            <p:txBody>
              <a:bodyPr wrap="square" rtlCol="0">
                <a:spAutoFit/>
              </a:bodyPr>
              <a:lstStyle/>
              <a:p>
                <a:pPr algn="ctr"/>
                <a:r>
                  <a:rPr lang="en-US" altLang="ja-JP" sz="2000" dirty="0">
                    <a:latin typeface="Times New Roman" panose="02020603050405020304" pitchFamily="18" charset="0"/>
                    <a:cs typeface="Times New Roman" panose="02020603050405020304" pitchFamily="18" charset="0"/>
                  </a:rPr>
                  <a:t>PSDU</a:t>
                </a:r>
                <a:r>
                  <a:rPr kumimoji="1" lang="en-US" altLang="ja-JP" sz="2000" dirty="0">
                    <a:latin typeface="Times New Roman" panose="02020603050405020304" pitchFamily="18" charset="0"/>
                    <a:cs typeface="Times New Roman" panose="02020603050405020304" pitchFamily="18" charset="0"/>
                  </a:rPr>
                  <a:t> throughput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15.4ab BCC, LDPC, and SOCC with random inter-leaver,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𝑝</m:t>
                        </m:r>
                      </m:e>
                      <m:sub>
                        <m:r>
                          <a:rPr kumimoji="1" lang="en-US" altLang="ja-JP" sz="2000" b="0" i="1" baseline="0" smtClean="0">
                            <a:latin typeface="Cambria Math" panose="02040503050406030204" pitchFamily="18" charset="0"/>
                          </a:rPr>
                          <m:t>𝑒</m:t>
                        </m:r>
                      </m:sub>
                    </m:sSub>
                    <m:r>
                      <a:rPr kumimoji="1" lang="en-US" altLang="ja-JP" sz="2000" b="0" i="1" baseline="0" smtClean="0">
                        <a:latin typeface="Cambria Math" panose="02040503050406030204" pitchFamily="18" charset="0"/>
                      </a:rPr>
                      <m:t>=</m:t>
                    </m:r>
                    <m:r>
                      <a:rPr kumimoji="1" lang="en-US" altLang="ja-JP" sz="2000" b="0" i="1" baseline="0" smtClean="0">
                        <a:latin typeface="Cambria Math" panose="02040503050406030204" pitchFamily="18" charset="0"/>
                      </a:rPr>
                      <m:t>95</m:t>
                    </m:r>
                  </m:oMath>
                </a14:m>
                <a:r>
                  <a:rPr kumimoji="1"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p:sp>
            <p:nvSpPr>
              <p:cNvPr id="6" name="テキスト ボックス 5">
                <a:extLst>
                  <a:ext uri="{FF2B5EF4-FFF2-40B4-BE49-F238E27FC236}">
                    <a16:creationId xmlns:a16="http://schemas.microsoft.com/office/drawing/2014/main" id="{62D5C7D2-3F4C-8295-42C6-4D8CCEE5E5A4}"/>
                  </a:ext>
                </a:extLst>
              </p:cNvPr>
              <p:cNvSpPr txBox="1">
                <a:spLocks noRot="1" noChangeAspect="1" noMove="1" noResize="1" noEditPoints="1" noAdjustHandles="1" noChangeArrowheads="1" noChangeShapeType="1" noTextEdit="1"/>
              </p:cNvSpPr>
              <p:nvPr/>
            </p:nvSpPr>
            <p:spPr>
              <a:xfrm>
                <a:off x="762000" y="5661248"/>
                <a:ext cx="7696200" cy="707886"/>
              </a:xfrm>
              <a:prstGeom prst="rect">
                <a:avLst/>
              </a:prstGeom>
              <a:blipFill>
                <a:blip r:embed="rId3"/>
                <a:stretch>
                  <a:fillRect t="-5172" b="-14655"/>
                </a:stretch>
              </a:blipFill>
            </p:spPr>
            <p:txBody>
              <a:bodyPr/>
              <a:lstStyle/>
              <a:p>
                <a:r>
                  <a:rPr lang="ja-JP" altLang="en-US">
                    <a:noFill/>
                  </a:rPr>
                  <a:t> </a:t>
                </a:r>
              </a:p>
            </p:txBody>
          </p:sp>
        </mc:Fallback>
      </mc:AlternateContent>
      <p:pic>
        <p:nvPicPr>
          <p:cNvPr id="9" name="図 8">
            <a:extLst>
              <a:ext uri="{FF2B5EF4-FFF2-40B4-BE49-F238E27FC236}">
                <a16:creationId xmlns:a16="http://schemas.microsoft.com/office/drawing/2014/main" id="{84E1494E-3618-452E-3A39-14755D5532F0}"/>
              </a:ext>
            </a:extLst>
          </p:cNvPr>
          <p:cNvPicPr>
            <a:picLocks noChangeAspect="1"/>
          </p:cNvPicPr>
          <p:nvPr/>
        </p:nvPicPr>
        <p:blipFill>
          <a:blip r:embed="rId4"/>
          <a:stretch>
            <a:fillRect/>
          </a:stretch>
        </p:blipFill>
        <p:spPr>
          <a:xfrm>
            <a:off x="337675" y="1809188"/>
            <a:ext cx="8468650" cy="3852060"/>
          </a:xfrm>
          <a:prstGeom prst="rect">
            <a:avLst/>
          </a:prstGeom>
        </p:spPr>
      </p:pic>
    </p:spTree>
    <p:extLst>
      <p:ext uri="{BB962C8B-B14F-4D97-AF65-F5344CB8AC3E}">
        <p14:creationId xmlns:p14="http://schemas.microsoft.com/office/powerpoint/2010/main" val="3298758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00EAB7E-3EB6-403C-ADF7-E9BBC3A2CC8A}"/>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2</a:t>
            </a:fld>
            <a:endParaRPr lang="en-US" dirty="0">
              <a:solidFill>
                <a:srgbClr val="000000"/>
              </a:solidFill>
            </a:endParaRPr>
          </a:p>
        </p:txBody>
      </p:sp>
      <p:sp>
        <p:nvSpPr>
          <p:cNvPr id="5" name="フッター プレースホルダー 4">
            <a:extLst>
              <a:ext uri="{FF2B5EF4-FFF2-40B4-BE49-F238E27FC236}">
                <a16:creationId xmlns:a16="http://schemas.microsoft.com/office/drawing/2014/main" id="{18DBD2F2-4779-4783-BE5A-82DB2B75EE48}"/>
              </a:ext>
            </a:extLst>
          </p:cNvPr>
          <p:cNvSpPr>
            <a:spLocks noGrp="1"/>
          </p:cNvSpPr>
          <p:nvPr>
            <p:ph type="ftr" sz="quarter" idx="3"/>
          </p:nvPr>
        </p:nvSpPr>
        <p:spPr>
          <a:xfrm>
            <a:off x="5724128" y="6453336"/>
            <a:ext cx="3096344"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7" name="正方形/長方形 6">
            <a:extLst>
              <a:ext uri="{FF2B5EF4-FFF2-40B4-BE49-F238E27FC236}">
                <a16:creationId xmlns:a16="http://schemas.microsoft.com/office/drawing/2014/main" id="{2E44A7DB-020E-4564-AB49-10B8E521B52A}"/>
              </a:ext>
            </a:extLst>
          </p:cNvPr>
          <p:cNvSpPr/>
          <p:nvPr/>
        </p:nvSpPr>
        <p:spPr>
          <a:xfrm>
            <a:off x="84112" y="1211268"/>
            <a:ext cx="8763000" cy="1569660"/>
          </a:xfrm>
          <a:prstGeom prst="rect">
            <a:avLst/>
          </a:prstGeom>
        </p:spPr>
        <p:txBody>
          <a:bodyPr wrap="square">
            <a:spAutoFit/>
          </a:bodyPr>
          <a:lstStyle/>
          <a:p>
            <a:pPr algn="ctr" fontAlgn="base">
              <a:spcBef>
                <a:spcPct val="0"/>
              </a:spcBef>
              <a:spcAft>
                <a:spcPct val="0"/>
              </a:spcAft>
            </a:pPr>
            <a:r>
              <a:rPr kumimoji="0" lang="en-US" altLang="ja-JP" sz="3200" b="1" dirty="0">
                <a:solidFill>
                  <a:srgbClr val="000000"/>
                </a:solidFill>
                <a:latin typeface="+mj-lt"/>
                <a:ea typeface="+mj-ea"/>
              </a:rPr>
              <a:t>Evaluation of IEEE 802.15.6ma Ultra-wideband Physical Layer Utilizing Super Orthogonal Convolutional Code</a:t>
            </a:r>
            <a:endParaRPr kumimoji="0" lang="ja-JP" altLang="en-US" sz="2400" b="1" dirty="0">
              <a:solidFill>
                <a:srgbClr val="000000"/>
              </a:solidFill>
              <a:latin typeface="+mj-lt"/>
              <a:ea typeface="+mj-ea"/>
            </a:endParaRPr>
          </a:p>
        </p:txBody>
      </p:sp>
      <p:sp>
        <p:nvSpPr>
          <p:cNvPr id="8" name="正方形/長方形 7">
            <a:extLst>
              <a:ext uri="{FF2B5EF4-FFF2-40B4-BE49-F238E27FC236}">
                <a16:creationId xmlns:a16="http://schemas.microsoft.com/office/drawing/2014/main" id="{508A86BD-133B-4AB5-B1AB-C2C1010562C1}"/>
              </a:ext>
            </a:extLst>
          </p:cNvPr>
          <p:cNvSpPr/>
          <p:nvPr/>
        </p:nvSpPr>
        <p:spPr>
          <a:xfrm>
            <a:off x="597024" y="3098571"/>
            <a:ext cx="8223448" cy="3354765"/>
          </a:xfrm>
          <a:prstGeom prst="rect">
            <a:avLst/>
          </a:prstGeom>
        </p:spPr>
        <p:txBody>
          <a:bodyPr wrap="square">
            <a:spAutoFit/>
          </a:bodyPr>
          <a:lstStyle/>
          <a:p>
            <a:pPr algn="ctr" fontAlgn="base">
              <a:spcBef>
                <a:spcPct val="0"/>
              </a:spcBef>
              <a:spcAft>
                <a:spcPct val="0"/>
              </a:spcAft>
            </a:pPr>
            <a:r>
              <a:rPr kumimoji="0" lang="en-US" altLang="ja-JP" sz="2800" dirty="0">
                <a:solidFill>
                  <a:srgbClr val="000000"/>
                </a:solidFill>
                <a:latin typeface="Times New Roman" pitchFamily="18" charset="0"/>
              </a:rPr>
              <a:t>March 2025,</a:t>
            </a:r>
          </a:p>
          <a:p>
            <a:pPr algn="ctr" fontAlgn="base">
              <a:spcBef>
                <a:spcPct val="0"/>
              </a:spcBef>
              <a:spcAft>
                <a:spcPct val="0"/>
              </a:spcAft>
            </a:pPr>
            <a:r>
              <a:rPr kumimoji="0" lang="en-US" altLang="ja-JP" sz="2800" dirty="0">
                <a:solidFill>
                  <a:srgbClr val="000000"/>
                </a:solidFill>
                <a:latin typeface="Times New Roman" pitchFamily="18" charset="0"/>
              </a:rPr>
              <a:t>Hybrid Session ,</a:t>
            </a:r>
          </a:p>
          <a:p>
            <a:pPr algn="ctr" fontAlgn="base">
              <a:spcBef>
                <a:spcPct val="0"/>
              </a:spcBef>
              <a:spcAft>
                <a:spcPct val="0"/>
              </a:spcAft>
            </a:pPr>
            <a:r>
              <a:rPr kumimoji="0" lang="fi-FI" altLang="ja-JP" sz="2800" dirty="0">
                <a:solidFill>
                  <a:srgbClr val="000000"/>
                </a:solidFill>
                <a:latin typeface="Times New Roman" pitchFamily="18" charset="0"/>
              </a:rPr>
              <a:t>Atlanta Hilton, Atlanta, US</a:t>
            </a:r>
          </a:p>
          <a:p>
            <a:pPr algn="ctr" fontAlgn="base">
              <a:spcBef>
                <a:spcPct val="0"/>
              </a:spcBef>
              <a:spcAft>
                <a:spcPct val="0"/>
              </a:spcAft>
            </a:pPr>
            <a:r>
              <a:rPr kumimoji="0" lang="en-US" altLang="ja-JP" sz="2800" dirty="0">
                <a:solidFill>
                  <a:srgbClr val="000000"/>
                </a:solidFill>
                <a:latin typeface="Times New Roman" pitchFamily="18" charset="0"/>
              </a:rPr>
              <a:t>Kento Takabayashi</a:t>
            </a:r>
            <a:r>
              <a:rPr kumimoji="0" lang="en-US" altLang="ja-JP" sz="2800" baseline="30000" dirty="0">
                <a:solidFill>
                  <a:srgbClr val="000000"/>
                </a:solidFill>
                <a:latin typeface="Times New Roman" pitchFamily="18" charset="0"/>
              </a:rPr>
              <a:t>1</a:t>
            </a:r>
            <a:r>
              <a:rPr kumimoji="0" lang="en-US" altLang="ja-JP" sz="2800" dirty="0">
                <a:solidFill>
                  <a:srgbClr val="000000"/>
                </a:solidFill>
                <a:latin typeface="Times New Roman" pitchFamily="18" charset="0"/>
              </a:rPr>
              <a:t>, Ryuji Kohno</a:t>
            </a:r>
            <a:r>
              <a:rPr kumimoji="0" lang="en-US" altLang="ja-JP" sz="2800" baseline="30000" dirty="0">
                <a:solidFill>
                  <a:srgbClr val="000000"/>
                </a:solidFill>
                <a:latin typeface="Times New Roman" pitchFamily="18" charset="0"/>
              </a:rPr>
              <a:t>2,3 </a:t>
            </a:r>
          </a:p>
          <a:p>
            <a:pPr algn="ctr" fontAlgn="base">
              <a:spcBef>
                <a:spcPct val="0"/>
              </a:spcBef>
              <a:spcAft>
                <a:spcPct val="0"/>
              </a:spcAft>
            </a:pPr>
            <a:endParaRPr kumimoji="0" lang="en-US" altLang="ja-JP" sz="2800" dirty="0">
              <a:solidFill>
                <a:srgbClr val="000000"/>
              </a:solidFill>
              <a:latin typeface="Times New Roman" pitchFamily="18" charset="0"/>
            </a:endParaRPr>
          </a:p>
          <a:p>
            <a:pPr fontAlgn="base">
              <a:spcBef>
                <a:spcPct val="0"/>
              </a:spcBef>
              <a:spcAft>
                <a:spcPct val="0"/>
              </a:spcAft>
            </a:pPr>
            <a:r>
              <a:rPr kumimoji="0" lang="en-US" altLang="ja-JP" sz="2400" dirty="0">
                <a:solidFill>
                  <a:srgbClr val="000000"/>
                </a:solidFill>
                <a:latin typeface="Times New Roman" pitchFamily="18" charset="0"/>
              </a:rPr>
              <a:t>1. Toyo University, Japan</a:t>
            </a:r>
          </a:p>
          <a:p>
            <a:pPr fontAlgn="base">
              <a:spcBef>
                <a:spcPct val="0"/>
              </a:spcBef>
              <a:spcAft>
                <a:spcPct val="0"/>
              </a:spcAft>
            </a:pPr>
            <a:r>
              <a:rPr kumimoji="0" lang="en-US" altLang="ja-JP" sz="2400" dirty="0">
                <a:solidFill>
                  <a:srgbClr val="000000"/>
                </a:solidFill>
                <a:latin typeface="Times New Roman" pitchFamily="18" charset="0"/>
              </a:rPr>
              <a:t>2. Yokohama National University, Japan </a:t>
            </a:r>
          </a:p>
          <a:p>
            <a:pPr fontAlgn="base">
              <a:spcBef>
                <a:spcPct val="0"/>
              </a:spcBef>
              <a:spcAft>
                <a:spcPct val="0"/>
              </a:spcAft>
            </a:pPr>
            <a:r>
              <a:rPr kumimoji="0" lang="en-US" altLang="ja-JP" sz="2400" dirty="0">
                <a:solidFill>
                  <a:srgbClr val="000000"/>
                </a:solidFill>
                <a:latin typeface="Times New Roman" pitchFamily="18" charset="0"/>
              </a:rPr>
              <a:t>3. YRP International Alliance Institute, Japan</a:t>
            </a:r>
          </a:p>
        </p:txBody>
      </p:sp>
      <p:sp>
        <p:nvSpPr>
          <p:cNvPr id="3" name="日付プレースホルダー 3">
            <a:extLst>
              <a:ext uri="{FF2B5EF4-FFF2-40B4-BE49-F238E27FC236}">
                <a16:creationId xmlns:a16="http://schemas.microsoft.com/office/drawing/2014/main" id="{76AA6AD3-7895-4796-9B13-08561D27AEBE}"/>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March 2025</a:t>
            </a:r>
          </a:p>
        </p:txBody>
      </p:sp>
    </p:spTree>
    <p:extLst>
      <p:ext uri="{BB962C8B-B14F-4D97-AF65-F5344CB8AC3E}">
        <p14:creationId xmlns:p14="http://schemas.microsoft.com/office/powerpoint/2010/main" val="1397303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D0C667-AFCF-8C1A-4F3D-AE008DA90CB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02E0E38-A0EA-7992-9F55-669710DEE6F8}"/>
              </a:ext>
            </a:extLst>
          </p:cNvPr>
          <p:cNvSpPr>
            <a:spLocks noGrp="1"/>
          </p:cNvSpPr>
          <p:nvPr>
            <p:ph type="title"/>
          </p:nvPr>
        </p:nvSpPr>
        <p:spPr/>
        <p:txBody>
          <a:bodyPr/>
          <a:lstStyle/>
          <a:p>
            <a:r>
              <a:rPr kumimoji="1" lang="en-US" altLang="ja-JP" dirty="0"/>
              <a:t>Results</a:t>
            </a:r>
            <a:endParaRPr kumimoji="1" lang="ja-JP" altLang="en-US" dirty="0"/>
          </a:p>
        </p:txBody>
      </p:sp>
      <p:sp>
        <p:nvSpPr>
          <p:cNvPr id="3" name="スライド番号プレースホルダー 2">
            <a:extLst>
              <a:ext uri="{FF2B5EF4-FFF2-40B4-BE49-F238E27FC236}">
                <a16:creationId xmlns:a16="http://schemas.microsoft.com/office/drawing/2014/main" id="{209722CF-08CC-C829-F74F-DC423DE8EA72}"/>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20</a:t>
            </a:fld>
            <a:endParaRPr lang="en-US">
              <a:solidFill>
                <a:srgbClr val="000000"/>
              </a:solidFill>
            </a:endParaRPr>
          </a:p>
        </p:txBody>
      </p:sp>
      <p:sp>
        <p:nvSpPr>
          <p:cNvPr id="4" name="日付プレースホルダー 3">
            <a:extLst>
              <a:ext uri="{FF2B5EF4-FFF2-40B4-BE49-F238E27FC236}">
                <a16:creationId xmlns:a16="http://schemas.microsoft.com/office/drawing/2014/main" id="{4222ED9B-9C18-CF43-AB33-03F8EEF28104}"/>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March 2025</a:t>
            </a:r>
          </a:p>
        </p:txBody>
      </p:sp>
      <p:sp>
        <p:nvSpPr>
          <p:cNvPr id="5" name="フッター プレースホルダー 4">
            <a:extLst>
              <a:ext uri="{FF2B5EF4-FFF2-40B4-BE49-F238E27FC236}">
                <a16:creationId xmlns:a16="http://schemas.microsoft.com/office/drawing/2014/main" id="{7E942FF6-DFBC-C49B-630C-2ED5CDA731D7}"/>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mc:AlternateContent xmlns:mc="http://schemas.openxmlformats.org/markup-compatibility/2006">
        <mc:Choice xmlns:a14="http://schemas.microsoft.com/office/drawing/2010/main" Requires="a14">
          <p:sp>
            <p:nvSpPr>
              <p:cNvPr id="6" name="テキスト ボックス 5">
                <a:extLst>
                  <a:ext uri="{FF2B5EF4-FFF2-40B4-BE49-F238E27FC236}">
                    <a16:creationId xmlns:a16="http://schemas.microsoft.com/office/drawing/2014/main" id="{33DE5DF6-F14F-A0B8-0A2D-739BF25514F5}"/>
                  </a:ext>
                </a:extLst>
              </p:cNvPr>
              <p:cNvSpPr txBox="1"/>
              <p:nvPr/>
            </p:nvSpPr>
            <p:spPr>
              <a:xfrm>
                <a:off x="762000" y="5661248"/>
                <a:ext cx="7696200" cy="707886"/>
              </a:xfrm>
              <a:prstGeom prst="rect">
                <a:avLst/>
              </a:prstGeom>
              <a:noFill/>
            </p:spPr>
            <p:txBody>
              <a:bodyPr wrap="square" rtlCol="0">
                <a:spAutoFit/>
              </a:bodyPr>
              <a:lstStyle/>
              <a:p>
                <a:pPr algn="ctr"/>
                <a:r>
                  <a:rPr lang="en-US" altLang="ja-JP" sz="2000" dirty="0">
                    <a:latin typeface="Times New Roman" panose="02020603050405020304" pitchFamily="18" charset="0"/>
                    <a:cs typeface="Times New Roman" panose="02020603050405020304" pitchFamily="18" charset="0"/>
                  </a:rPr>
                  <a:t>Average delay</a:t>
                </a:r>
                <a:r>
                  <a:rPr kumimoji="1" lang="en-US" altLang="ja-JP" sz="2000" dirty="0">
                    <a:latin typeface="Times New Roman" panose="02020603050405020304" pitchFamily="18" charset="0"/>
                    <a:cs typeface="Times New Roman" panose="02020603050405020304" pitchFamily="18" charset="0"/>
                  </a:rPr>
                  <a:t>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15.4ab BCC, LDPC, and SOCC with random inter-leaver,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𝑝</m:t>
                        </m:r>
                      </m:e>
                      <m:sub>
                        <m:r>
                          <a:rPr kumimoji="1" lang="en-US" altLang="ja-JP" sz="2000" b="0" i="1" baseline="0" smtClean="0">
                            <a:latin typeface="Cambria Math" panose="02040503050406030204" pitchFamily="18" charset="0"/>
                          </a:rPr>
                          <m:t>𝑒</m:t>
                        </m:r>
                      </m:sub>
                    </m:sSub>
                    <m:r>
                      <a:rPr kumimoji="1" lang="en-US" altLang="ja-JP" sz="2000" b="0" i="1" baseline="0" smtClean="0">
                        <a:latin typeface="Cambria Math" panose="02040503050406030204" pitchFamily="18" charset="0"/>
                      </a:rPr>
                      <m:t>=</m:t>
                    </m:r>
                    <m:r>
                      <a:rPr kumimoji="1" lang="en-US" altLang="ja-JP" sz="2000" b="0" i="1" baseline="0" smtClean="0">
                        <a:latin typeface="Cambria Math" panose="02040503050406030204" pitchFamily="18" charset="0"/>
                      </a:rPr>
                      <m:t>3</m:t>
                    </m:r>
                    <m:r>
                      <a:rPr kumimoji="1" lang="en-US" altLang="ja-JP" sz="2000" b="0" i="1" baseline="0" smtClean="0">
                        <a:latin typeface="Cambria Math" panose="02040503050406030204" pitchFamily="18" charset="0"/>
                      </a:rPr>
                      <m:t>0</m:t>
                    </m:r>
                  </m:oMath>
                </a14:m>
                <a:r>
                  <a:rPr kumimoji="1"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p:sp>
            <p:nvSpPr>
              <p:cNvPr id="6" name="テキスト ボックス 5">
                <a:extLst>
                  <a:ext uri="{FF2B5EF4-FFF2-40B4-BE49-F238E27FC236}">
                    <a16:creationId xmlns:a16="http://schemas.microsoft.com/office/drawing/2014/main" id="{33DE5DF6-F14F-A0B8-0A2D-739BF25514F5}"/>
                  </a:ext>
                </a:extLst>
              </p:cNvPr>
              <p:cNvSpPr txBox="1">
                <a:spLocks noRot="1" noChangeAspect="1" noMove="1" noResize="1" noEditPoints="1" noAdjustHandles="1" noChangeArrowheads="1" noChangeShapeType="1" noTextEdit="1"/>
              </p:cNvSpPr>
              <p:nvPr/>
            </p:nvSpPr>
            <p:spPr>
              <a:xfrm>
                <a:off x="762000" y="5661248"/>
                <a:ext cx="7696200" cy="707886"/>
              </a:xfrm>
              <a:prstGeom prst="rect">
                <a:avLst/>
              </a:prstGeom>
              <a:blipFill>
                <a:blip r:embed="rId3"/>
                <a:stretch>
                  <a:fillRect l="-79" t="-5172" r="-871" b="-14655"/>
                </a:stretch>
              </a:blipFill>
            </p:spPr>
            <p:txBody>
              <a:bodyPr/>
              <a:lstStyle/>
              <a:p>
                <a:r>
                  <a:rPr lang="ja-JP" altLang="en-US">
                    <a:noFill/>
                  </a:rPr>
                  <a:t> </a:t>
                </a:r>
              </a:p>
            </p:txBody>
          </p:sp>
        </mc:Fallback>
      </mc:AlternateContent>
      <p:pic>
        <p:nvPicPr>
          <p:cNvPr id="9" name="図 8">
            <a:extLst>
              <a:ext uri="{FF2B5EF4-FFF2-40B4-BE49-F238E27FC236}">
                <a16:creationId xmlns:a16="http://schemas.microsoft.com/office/drawing/2014/main" id="{E25EDC21-354A-46A7-F85D-6E310CE04024}"/>
              </a:ext>
            </a:extLst>
          </p:cNvPr>
          <p:cNvPicPr>
            <a:picLocks noChangeAspect="1"/>
          </p:cNvPicPr>
          <p:nvPr/>
        </p:nvPicPr>
        <p:blipFill>
          <a:blip r:embed="rId4"/>
          <a:stretch>
            <a:fillRect/>
          </a:stretch>
        </p:blipFill>
        <p:spPr>
          <a:xfrm>
            <a:off x="377628" y="1695971"/>
            <a:ext cx="8532440" cy="3881075"/>
          </a:xfrm>
          <a:prstGeom prst="rect">
            <a:avLst/>
          </a:prstGeom>
        </p:spPr>
      </p:pic>
    </p:spTree>
    <p:extLst>
      <p:ext uri="{BB962C8B-B14F-4D97-AF65-F5344CB8AC3E}">
        <p14:creationId xmlns:p14="http://schemas.microsoft.com/office/powerpoint/2010/main" val="645104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DDC1A-8E06-1930-FAB3-22078179105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98EF27E-CC9C-B6F1-3EF1-976BFCDD724F}"/>
              </a:ext>
            </a:extLst>
          </p:cNvPr>
          <p:cNvSpPr>
            <a:spLocks noGrp="1"/>
          </p:cNvSpPr>
          <p:nvPr>
            <p:ph type="title"/>
          </p:nvPr>
        </p:nvSpPr>
        <p:spPr/>
        <p:txBody>
          <a:bodyPr/>
          <a:lstStyle/>
          <a:p>
            <a:r>
              <a:rPr kumimoji="1" lang="en-US" altLang="ja-JP" dirty="0"/>
              <a:t>Results</a:t>
            </a:r>
            <a:endParaRPr kumimoji="1" lang="ja-JP" altLang="en-US" dirty="0"/>
          </a:p>
        </p:txBody>
      </p:sp>
      <p:sp>
        <p:nvSpPr>
          <p:cNvPr id="3" name="スライド番号プレースホルダー 2">
            <a:extLst>
              <a:ext uri="{FF2B5EF4-FFF2-40B4-BE49-F238E27FC236}">
                <a16:creationId xmlns:a16="http://schemas.microsoft.com/office/drawing/2014/main" id="{68577335-D01E-1C69-6AFA-61D0B766209A}"/>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21</a:t>
            </a:fld>
            <a:endParaRPr lang="en-US">
              <a:solidFill>
                <a:srgbClr val="000000"/>
              </a:solidFill>
            </a:endParaRPr>
          </a:p>
        </p:txBody>
      </p:sp>
      <p:sp>
        <p:nvSpPr>
          <p:cNvPr id="4" name="日付プレースホルダー 3">
            <a:extLst>
              <a:ext uri="{FF2B5EF4-FFF2-40B4-BE49-F238E27FC236}">
                <a16:creationId xmlns:a16="http://schemas.microsoft.com/office/drawing/2014/main" id="{029B0F85-8B2C-27CD-7416-4D9CE694F47D}"/>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March 2025</a:t>
            </a:r>
          </a:p>
        </p:txBody>
      </p:sp>
      <p:sp>
        <p:nvSpPr>
          <p:cNvPr id="5" name="フッター プレースホルダー 4">
            <a:extLst>
              <a:ext uri="{FF2B5EF4-FFF2-40B4-BE49-F238E27FC236}">
                <a16:creationId xmlns:a16="http://schemas.microsoft.com/office/drawing/2014/main" id="{DE4AF64C-8E7C-1C1A-AA3C-124CDAE1BEA2}"/>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mc:AlternateContent xmlns:mc="http://schemas.openxmlformats.org/markup-compatibility/2006">
        <mc:Choice xmlns:a14="http://schemas.microsoft.com/office/drawing/2010/main" Requires="a14">
          <p:sp>
            <p:nvSpPr>
              <p:cNvPr id="6" name="テキスト ボックス 5">
                <a:extLst>
                  <a:ext uri="{FF2B5EF4-FFF2-40B4-BE49-F238E27FC236}">
                    <a16:creationId xmlns:a16="http://schemas.microsoft.com/office/drawing/2014/main" id="{98579EB4-89E6-95E1-E219-0038DA8FD4BB}"/>
                  </a:ext>
                </a:extLst>
              </p:cNvPr>
              <p:cNvSpPr txBox="1"/>
              <p:nvPr/>
            </p:nvSpPr>
            <p:spPr>
              <a:xfrm>
                <a:off x="762000" y="5661248"/>
                <a:ext cx="7696200" cy="707886"/>
              </a:xfrm>
              <a:prstGeom prst="rect">
                <a:avLst/>
              </a:prstGeom>
              <a:noFill/>
            </p:spPr>
            <p:txBody>
              <a:bodyPr wrap="square" rtlCol="0">
                <a:spAutoFit/>
              </a:bodyPr>
              <a:lstStyle/>
              <a:p>
                <a:pPr algn="ctr"/>
                <a:r>
                  <a:rPr lang="en-US" altLang="ja-JP" sz="2000" dirty="0">
                    <a:latin typeface="Times New Roman" panose="02020603050405020304" pitchFamily="18" charset="0"/>
                    <a:cs typeface="Times New Roman" panose="02020603050405020304" pitchFamily="18" charset="0"/>
                  </a:rPr>
                  <a:t>Average delay</a:t>
                </a:r>
                <a:r>
                  <a:rPr kumimoji="1" lang="en-US" altLang="ja-JP" sz="2000" dirty="0">
                    <a:latin typeface="Times New Roman" panose="02020603050405020304" pitchFamily="18" charset="0"/>
                    <a:cs typeface="Times New Roman" panose="02020603050405020304" pitchFamily="18" charset="0"/>
                  </a:rPr>
                  <a:t>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15.4ab BCC, LDPC, and SOCC with random inter-leaver,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𝑝</m:t>
                        </m:r>
                      </m:e>
                      <m:sub>
                        <m:r>
                          <a:rPr kumimoji="1" lang="en-US" altLang="ja-JP" sz="2000" b="0" i="1" baseline="0" smtClean="0">
                            <a:latin typeface="Cambria Math" panose="02040503050406030204" pitchFamily="18" charset="0"/>
                          </a:rPr>
                          <m:t>𝑒</m:t>
                        </m:r>
                      </m:sub>
                    </m:sSub>
                    <m:r>
                      <a:rPr kumimoji="1" lang="en-US" altLang="ja-JP" sz="2000" b="0" i="1" baseline="0" smtClean="0">
                        <a:latin typeface="Cambria Math" panose="02040503050406030204" pitchFamily="18" charset="0"/>
                      </a:rPr>
                      <m:t>=80</m:t>
                    </m:r>
                  </m:oMath>
                </a14:m>
                <a:r>
                  <a:rPr kumimoji="1"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p:sp>
            <p:nvSpPr>
              <p:cNvPr id="6" name="テキスト ボックス 5">
                <a:extLst>
                  <a:ext uri="{FF2B5EF4-FFF2-40B4-BE49-F238E27FC236}">
                    <a16:creationId xmlns:a16="http://schemas.microsoft.com/office/drawing/2014/main" id="{98579EB4-89E6-95E1-E219-0038DA8FD4BB}"/>
                  </a:ext>
                </a:extLst>
              </p:cNvPr>
              <p:cNvSpPr txBox="1">
                <a:spLocks noRot="1" noChangeAspect="1" noMove="1" noResize="1" noEditPoints="1" noAdjustHandles="1" noChangeArrowheads="1" noChangeShapeType="1" noTextEdit="1"/>
              </p:cNvSpPr>
              <p:nvPr/>
            </p:nvSpPr>
            <p:spPr>
              <a:xfrm>
                <a:off x="762000" y="5661248"/>
                <a:ext cx="7696200" cy="707886"/>
              </a:xfrm>
              <a:prstGeom prst="rect">
                <a:avLst/>
              </a:prstGeom>
              <a:blipFill>
                <a:blip r:embed="rId3"/>
                <a:stretch>
                  <a:fillRect l="-79" t="-5172" r="-871" b="-14655"/>
                </a:stretch>
              </a:blipFill>
            </p:spPr>
            <p:txBody>
              <a:bodyPr/>
              <a:lstStyle/>
              <a:p>
                <a:r>
                  <a:rPr lang="ja-JP" altLang="en-US">
                    <a:noFill/>
                  </a:rPr>
                  <a:t> </a:t>
                </a:r>
              </a:p>
            </p:txBody>
          </p:sp>
        </mc:Fallback>
      </mc:AlternateContent>
      <p:pic>
        <p:nvPicPr>
          <p:cNvPr id="8" name="図 7">
            <a:extLst>
              <a:ext uri="{FF2B5EF4-FFF2-40B4-BE49-F238E27FC236}">
                <a16:creationId xmlns:a16="http://schemas.microsoft.com/office/drawing/2014/main" id="{488E2462-2C48-822A-6980-E040FD17D5D8}"/>
              </a:ext>
            </a:extLst>
          </p:cNvPr>
          <p:cNvPicPr>
            <a:picLocks noChangeAspect="1"/>
          </p:cNvPicPr>
          <p:nvPr/>
        </p:nvPicPr>
        <p:blipFill>
          <a:blip r:embed="rId4"/>
          <a:stretch>
            <a:fillRect/>
          </a:stretch>
        </p:blipFill>
        <p:spPr>
          <a:xfrm>
            <a:off x="342900" y="1707663"/>
            <a:ext cx="8458200" cy="3847306"/>
          </a:xfrm>
          <a:prstGeom prst="rect">
            <a:avLst/>
          </a:prstGeom>
        </p:spPr>
      </p:pic>
    </p:spTree>
    <p:extLst>
      <p:ext uri="{BB962C8B-B14F-4D97-AF65-F5344CB8AC3E}">
        <p14:creationId xmlns:p14="http://schemas.microsoft.com/office/powerpoint/2010/main" val="233151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6A800A-0DAE-12CD-67CC-C18DD302BB9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5465C3D-911F-DABE-4D43-02D921086C63}"/>
              </a:ext>
            </a:extLst>
          </p:cNvPr>
          <p:cNvSpPr>
            <a:spLocks noGrp="1"/>
          </p:cNvSpPr>
          <p:nvPr>
            <p:ph type="title"/>
          </p:nvPr>
        </p:nvSpPr>
        <p:spPr/>
        <p:txBody>
          <a:bodyPr/>
          <a:lstStyle/>
          <a:p>
            <a:r>
              <a:rPr kumimoji="1" lang="en-US" altLang="ja-JP" dirty="0"/>
              <a:t>Results</a:t>
            </a:r>
            <a:endParaRPr kumimoji="1" lang="ja-JP" altLang="en-US" dirty="0"/>
          </a:p>
        </p:txBody>
      </p:sp>
      <p:sp>
        <p:nvSpPr>
          <p:cNvPr id="3" name="スライド番号プレースホルダー 2">
            <a:extLst>
              <a:ext uri="{FF2B5EF4-FFF2-40B4-BE49-F238E27FC236}">
                <a16:creationId xmlns:a16="http://schemas.microsoft.com/office/drawing/2014/main" id="{48E92D97-BC2C-B411-9121-E98EF32D9774}"/>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22</a:t>
            </a:fld>
            <a:endParaRPr lang="en-US">
              <a:solidFill>
                <a:srgbClr val="000000"/>
              </a:solidFill>
            </a:endParaRPr>
          </a:p>
        </p:txBody>
      </p:sp>
      <p:sp>
        <p:nvSpPr>
          <p:cNvPr id="4" name="日付プレースホルダー 3">
            <a:extLst>
              <a:ext uri="{FF2B5EF4-FFF2-40B4-BE49-F238E27FC236}">
                <a16:creationId xmlns:a16="http://schemas.microsoft.com/office/drawing/2014/main" id="{42849AF8-0CE2-3731-EA04-A25A2F76137D}"/>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March 2025</a:t>
            </a:r>
          </a:p>
        </p:txBody>
      </p:sp>
      <p:sp>
        <p:nvSpPr>
          <p:cNvPr id="5" name="フッター プレースホルダー 4">
            <a:extLst>
              <a:ext uri="{FF2B5EF4-FFF2-40B4-BE49-F238E27FC236}">
                <a16:creationId xmlns:a16="http://schemas.microsoft.com/office/drawing/2014/main" id="{EA5686F6-6040-D234-0A2F-59E57576E91B}"/>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mc:AlternateContent xmlns:mc="http://schemas.openxmlformats.org/markup-compatibility/2006">
        <mc:Choice xmlns:a14="http://schemas.microsoft.com/office/drawing/2010/main" Requires="a14">
          <p:sp>
            <p:nvSpPr>
              <p:cNvPr id="6" name="テキスト ボックス 5">
                <a:extLst>
                  <a:ext uri="{FF2B5EF4-FFF2-40B4-BE49-F238E27FC236}">
                    <a16:creationId xmlns:a16="http://schemas.microsoft.com/office/drawing/2014/main" id="{39444521-D4CA-90F1-40A2-C3CF83E9758D}"/>
                  </a:ext>
                </a:extLst>
              </p:cNvPr>
              <p:cNvSpPr txBox="1"/>
              <p:nvPr/>
            </p:nvSpPr>
            <p:spPr>
              <a:xfrm>
                <a:off x="762000" y="5661248"/>
                <a:ext cx="7696200" cy="707886"/>
              </a:xfrm>
              <a:prstGeom prst="rect">
                <a:avLst/>
              </a:prstGeom>
              <a:noFill/>
            </p:spPr>
            <p:txBody>
              <a:bodyPr wrap="square" rtlCol="0">
                <a:spAutoFit/>
              </a:bodyPr>
              <a:lstStyle/>
              <a:p>
                <a:pPr algn="ctr"/>
                <a:r>
                  <a:rPr lang="en-US" altLang="ja-JP" sz="2000" dirty="0">
                    <a:latin typeface="Times New Roman" panose="02020603050405020304" pitchFamily="18" charset="0"/>
                    <a:cs typeface="Times New Roman" panose="02020603050405020304" pitchFamily="18" charset="0"/>
                  </a:rPr>
                  <a:t>Average delay</a:t>
                </a:r>
                <a:r>
                  <a:rPr kumimoji="1" lang="en-US" altLang="ja-JP" sz="2000" dirty="0">
                    <a:latin typeface="Times New Roman" panose="02020603050405020304" pitchFamily="18" charset="0"/>
                    <a:cs typeface="Times New Roman" panose="02020603050405020304" pitchFamily="18" charset="0"/>
                  </a:rPr>
                  <a:t>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15.4ab BCC, LDPC, and SOCC with random inter-leaver,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𝑝</m:t>
                        </m:r>
                      </m:e>
                      <m:sub>
                        <m:r>
                          <a:rPr kumimoji="1" lang="en-US" altLang="ja-JP" sz="2000" b="0" i="1" baseline="0" smtClean="0">
                            <a:latin typeface="Cambria Math" panose="02040503050406030204" pitchFamily="18" charset="0"/>
                          </a:rPr>
                          <m:t>𝑒</m:t>
                        </m:r>
                      </m:sub>
                    </m:sSub>
                    <m:r>
                      <a:rPr kumimoji="1" lang="en-US" altLang="ja-JP" sz="2000" b="0" i="1" baseline="0" smtClean="0">
                        <a:latin typeface="Cambria Math" panose="02040503050406030204" pitchFamily="18" charset="0"/>
                      </a:rPr>
                      <m:t>=</m:t>
                    </m:r>
                    <m:r>
                      <a:rPr kumimoji="1" lang="en-US" altLang="ja-JP" sz="2000" b="0" i="1" baseline="0" smtClean="0">
                        <a:latin typeface="Cambria Math" panose="02040503050406030204" pitchFamily="18" charset="0"/>
                      </a:rPr>
                      <m:t>95</m:t>
                    </m:r>
                  </m:oMath>
                </a14:m>
                <a:r>
                  <a:rPr kumimoji="1"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p:sp>
            <p:nvSpPr>
              <p:cNvPr id="6" name="テキスト ボックス 5">
                <a:extLst>
                  <a:ext uri="{FF2B5EF4-FFF2-40B4-BE49-F238E27FC236}">
                    <a16:creationId xmlns:a16="http://schemas.microsoft.com/office/drawing/2014/main" id="{39444521-D4CA-90F1-40A2-C3CF83E9758D}"/>
                  </a:ext>
                </a:extLst>
              </p:cNvPr>
              <p:cNvSpPr txBox="1">
                <a:spLocks noRot="1" noChangeAspect="1" noMove="1" noResize="1" noEditPoints="1" noAdjustHandles="1" noChangeArrowheads="1" noChangeShapeType="1" noTextEdit="1"/>
              </p:cNvSpPr>
              <p:nvPr/>
            </p:nvSpPr>
            <p:spPr>
              <a:xfrm>
                <a:off x="762000" y="5661248"/>
                <a:ext cx="7696200" cy="707886"/>
              </a:xfrm>
              <a:prstGeom prst="rect">
                <a:avLst/>
              </a:prstGeom>
              <a:blipFill>
                <a:blip r:embed="rId3"/>
                <a:stretch>
                  <a:fillRect l="-79" t="-5172" r="-871" b="-14655"/>
                </a:stretch>
              </a:blipFill>
            </p:spPr>
            <p:txBody>
              <a:bodyPr/>
              <a:lstStyle/>
              <a:p>
                <a:r>
                  <a:rPr lang="ja-JP" altLang="en-US">
                    <a:noFill/>
                  </a:rPr>
                  <a:t> </a:t>
                </a:r>
              </a:p>
            </p:txBody>
          </p:sp>
        </mc:Fallback>
      </mc:AlternateContent>
      <p:pic>
        <p:nvPicPr>
          <p:cNvPr id="9" name="図 8">
            <a:extLst>
              <a:ext uri="{FF2B5EF4-FFF2-40B4-BE49-F238E27FC236}">
                <a16:creationId xmlns:a16="http://schemas.microsoft.com/office/drawing/2014/main" id="{36888441-629D-EC05-E1FF-F31461B4943B}"/>
              </a:ext>
            </a:extLst>
          </p:cNvPr>
          <p:cNvPicPr>
            <a:picLocks noChangeAspect="1"/>
          </p:cNvPicPr>
          <p:nvPr/>
        </p:nvPicPr>
        <p:blipFill>
          <a:blip r:embed="rId4"/>
          <a:stretch>
            <a:fillRect/>
          </a:stretch>
        </p:blipFill>
        <p:spPr>
          <a:xfrm>
            <a:off x="305780" y="1673894"/>
            <a:ext cx="8532440" cy="3881075"/>
          </a:xfrm>
          <a:prstGeom prst="rect">
            <a:avLst/>
          </a:prstGeom>
        </p:spPr>
      </p:pic>
    </p:spTree>
    <p:extLst>
      <p:ext uri="{BB962C8B-B14F-4D97-AF65-F5344CB8AC3E}">
        <p14:creationId xmlns:p14="http://schemas.microsoft.com/office/powerpoint/2010/main" val="68118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973DAD-204D-4DC2-AF2D-8CF9DCE5DD18}"/>
              </a:ext>
            </a:extLst>
          </p:cNvPr>
          <p:cNvSpPr>
            <a:spLocks noGrp="1"/>
          </p:cNvSpPr>
          <p:nvPr>
            <p:ph type="title"/>
          </p:nvPr>
        </p:nvSpPr>
        <p:spPr>
          <a:xfrm>
            <a:off x="663774" y="400234"/>
            <a:ext cx="7772400" cy="1066800"/>
          </a:xfrm>
        </p:spPr>
        <p:txBody>
          <a:bodyPr/>
          <a:lstStyle/>
          <a:p>
            <a:r>
              <a:rPr kumimoji="1" lang="en-US" altLang="ja-JP" dirty="0"/>
              <a:t>Motivation and aim</a:t>
            </a:r>
            <a:endParaRPr kumimoji="1" lang="ja-JP" altLang="en-US" dirty="0"/>
          </a:p>
        </p:txBody>
      </p:sp>
      <p:sp>
        <p:nvSpPr>
          <p:cNvPr id="4" name="スライド番号プレースホルダー 3">
            <a:extLst>
              <a:ext uri="{FF2B5EF4-FFF2-40B4-BE49-F238E27FC236}">
                <a16:creationId xmlns:a16="http://schemas.microsoft.com/office/drawing/2014/main" id="{CA292720-4A6F-4B1F-807B-4C5E98DC2972}"/>
              </a:ext>
            </a:extLst>
          </p:cNvPr>
          <p:cNvSpPr>
            <a:spLocks noGrp="1"/>
          </p:cNvSpPr>
          <p:nvPr>
            <p:ph type="sldNum" sz="quarter" idx="12"/>
          </p:nvPr>
        </p:nvSpPr>
        <p:spPr>
          <a:xfrm>
            <a:off x="4571628" y="6475413"/>
            <a:ext cx="76944" cy="184666"/>
          </a:xfrm>
        </p:spPr>
        <p:txBody>
          <a:bodyPr/>
          <a:lstStyle/>
          <a:p>
            <a:fld id="{769171EF-81C0-43B1-9967-509DCBA38FA2}" type="slidenum">
              <a:rPr kumimoji="1" lang="ja-JP" altLang="en-US" smtClean="0">
                <a:latin typeface="+mj-lt"/>
              </a:rPr>
              <a:pPr/>
              <a:t>3</a:t>
            </a:fld>
            <a:endParaRPr kumimoji="1" lang="ja-JP" altLang="en-US">
              <a:latin typeface="+mj-lt"/>
            </a:endParaRPr>
          </a:p>
        </p:txBody>
      </p:sp>
      <p:sp>
        <p:nvSpPr>
          <p:cNvPr id="6" name="テキスト ボックス 5">
            <a:extLst>
              <a:ext uri="{FF2B5EF4-FFF2-40B4-BE49-F238E27FC236}">
                <a16:creationId xmlns:a16="http://schemas.microsoft.com/office/drawing/2014/main" id="{74475C1F-72EE-4835-85C5-02DB3A7E4CC9}"/>
              </a:ext>
            </a:extLst>
          </p:cNvPr>
          <p:cNvSpPr txBox="1"/>
          <p:nvPr/>
        </p:nvSpPr>
        <p:spPr>
          <a:xfrm>
            <a:off x="71499" y="1467034"/>
            <a:ext cx="8928992" cy="1569660"/>
          </a:xfrm>
          <a:prstGeom prst="rect">
            <a:avLst/>
          </a:prstGeom>
          <a:noFill/>
          <a:ln w="38100">
            <a:solidFill>
              <a:srgbClr val="FF0066"/>
            </a:solidFill>
          </a:ln>
        </p:spPr>
        <p:txBody>
          <a:bodyPr wrap="square" rtlCol="0">
            <a:spAutoFit/>
          </a:bodyPr>
          <a:lstStyle/>
          <a:p>
            <a:pPr marL="285750" indent="-285750">
              <a:buFont typeface="Wingdings" panose="05000000000000000000" pitchFamily="2" charset="2"/>
              <a:buChar char="n"/>
            </a:pPr>
            <a:r>
              <a:rPr lang="en-US" altLang="ja-JP" sz="2400" dirty="0">
                <a:latin typeface="+mj-lt"/>
              </a:rPr>
              <a:t>UWB is a promising technology that may satisfy the requirements of IoMT</a:t>
            </a:r>
          </a:p>
          <a:p>
            <a:pPr marL="285750" indent="-285750">
              <a:buFont typeface="Wingdings" panose="05000000000000000000" pitchFamily="2" charset="2"/>
              <a:buChar char="n"/>
            </a:pPr>
            <a:r>
              <a:rPr kumimoji="1" lang="en-US" altLang="ja-JP" sz="2400" dirty="0">
                <a:latin typeface="+mj-lt"/>
              </a:rPr>
              <a:t>IEEE 802.15.6 UWB PHY has limited transmission output and requires to ensure dependability</a:t>
            </a:r>
            <a:endParaRPr kumimoji="1" lang="ja-JP" altLang="en-US" sz="2400" dirty="0">
              <a:latin typeface="+mj-lt"/>
            </a:endParaRPr>
          </a:p>
        </p:txBody>
      </p:sp>
      <p:sp>
        <p:nvSpPr>
          <p:cNvPr id="7" name="矢印: 下 6">
            <a:extLst>
              <a:ext uri="{FF2B5EF4-FFF2-40B4-BE49-F238E27FC236}">
                <a16:creationId xmlns:a16="http://schemas.microsoft.com/office/drawing/2014/main" id="{2D8F2920-2148-4E3B-9352-39C3C41972AF}"/>
              </a:ext>
            </a:extLst>
          </p:cNvPr>
          <p:cNvSpPr/>
          <p:nvPr/>
        </p:nvSpPr>
        <p:spPr>
          <a:xfrm>
            <a:off x="4211959" y="3212976"/>
            <a:ext cx="648073" cy="656184"/>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8" name="テキスト ボックス 7">
            <a:extLst>
              <a:ext uri="{FF2B5EF4-FFF2-40B4-BE49-F238E27FC236}">
                <a16:creationId xmlns:a16="http://schemas.microsoft.com/office/drawing/2014/main" id="{090686F1-D739-4095-9F29-E04D6EF455F2}"/>
              </a:ext>
            </a:extLst>
          </p:cNvPr>
          <p:cNvSpPr txBox="1"/>
          <p:nvPr/>
        </p:nvSpPr>
        <p:spPr>
          <a:xfrm>
            <a:off x="132983" y="4005064"/>
            <a:ext cx="8833983" cy="2308324"/>
          </a:xfrm>
          <a:prstGeom prst="rect">
            <a:avLst/>
          </a:prstGeom>
          <a:noFill/>
          <a:ln w="38100">
            <a:solidFill>
              <a:srgbClr val="008BBC"/>
            </a:solidFill>
          </a:ln>
        </p:spPr>
        <p:txBody>
          <a:bodyPr wrap="square" rtlCol="0">
            <a:spAutoFit/>
          </a:bodyPr>
          <a:lstStyle/>
          <a:p>
            <a:pPr marL="285750" indent="-285750">
              <a:buFont typeface="Wingdings" panose="05000000000000000000" pitchFamily="2" charset="2"/>
              <a:buChar char="u"/>
            </a:pPr>
            <a:r>
              <a:rPr lang="en-US" altLang="ja-JP" sz="2400" dirty="0">
                <a:latin typeface="+mj-lt"/>
              </a:rPr>
              <a:t>New consideration is given to the application of Super Orthogonal Convolutional Codes (SOCC) as a technique for improving dependability for higher priority case</a:t>
            </a:r>
          </a:p>
          <a:p>
            <a:pPr marL="285750" indent="-285750">
              <a:buFont typeface="Wingdings" panose="05000000000000000000" pitchFamily="2" charset="2"/>
              <a:buChar char="u"/>
            </a:pPr>
            <a:endParaRPr lang="en-US" altLang="ja-JP" sz="2400" dirty="0">
              <a:latin typeface="+mj-lt"/>
            </a:endParaRPr>
          </a:p>
          <a:p>
            <a:pPr marL="285750" indent="-285750">
              <a:buFont typeface="Wingdings" panose="05000000000000000000" pitchFamily="2" charset="2"/>
              <a:buChar char="u"/>
            </a:pPr>
            <a:r>
              <a:rPr lang="en-US" altLang="ja-JP" sz="2400" dirty="0">
                <a:latin typeface="+mj-lt"/>
              </a:rPr>
              <a:t>We perform evaluation when SOCC is applied at the IEEE 802.15.6 UWB PHY, and confirm the effectiveness of these combinations</a:t>
            </a:r>
            <a:endParaRPr kumimoji="1" lang="ja-JP" altLang="en-US" sz="2400" dirty="0">
              <a:latin typeface="+mj-lt"/>
            </a:endParaRPr>
          </a:p>
        </p:txBody>
      </p:sp>
      <p:sp>
        <p:nvSpPr>
          <p:cNvPr id="3" name="フッター プレースホルダー 2">
            <a:extLst>
              <a:ext uri="{FF2B5EF4-FFF2-40B4-BE49-F238E27FC236}">
                <a16:creationId xmlns:a16="http://schemas.microsoft.com/office/drawing/2014/main" id="{86E172A7-F53C-72A1-498B-6A591CCF5350}"/>
              </a:ext>
            </a:extLst>
          </p:cNvPr>
          <p:cNvSpPr>
            <a:spLocks noGrp="1"/>
          </p:cNvSpPr>
          <p:nvPr>
            <p:ph type="ftr" sz="quarter" idx="3"/>
          </p:nvPr>
        </p:nvSpPr>
        <p:spPr>
          <a:xfrm>
            <a:off x="5724128" y="6453336"/>
            <a:ext cx="3168352"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5" name="日付プレースホルダー 3">
            <a:extLst>
              <a:ext uri="{FF2B5EF4-FFF2-40B4-BE49-F238E27FC236}">
                <a16:creationId xmlns:a16="http://schemas.microsoft.com/office/drawing/2014/main" id="{812C88F7-BA31-F16C-FE2D-EBECD14B6275}"/>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March 2025</a:t>
            </a:r>
          </a:p>
        </p:txBody>
      </p:sp>
    </p:spTree>
    <p:extLst>
      <p:ext uri="{BB962C8B-B14F-4D97-AF65-F5344CB8AC3E}">
        <p14:creationId xmlns:p14="http://schemas.microsoft.com/office/powerpoint/2010/main" val="2447889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FDB3F8A5-58D5-A511-1090-76CB83D4947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69891" y="1397163"/>
            <a:ext cx="6984776" cy="3113562"/>
          </a:xfrm>
          <a:prstGeom prst="rect">
            <a:avLst/>
          </a:prstGeom>
        </p:spPr>
      </p:pic>
      <p:sp>
        <p:nvSpPr>
          <p:cNvPr id="2" name="タイトル 1"/>
          <p:cNvSpPr>
            <a:spLocks noGrp="1"/>
          </p:cNvSpPr>
          <p:nvPr>
            <p:ph type="title"/>
          </p:nvPr>
        </p:nvSpPr>
        <p:spPr>
          <a:xfrm>
            <a:off x="685800" y="332656"/>
            <a:ext cx="7772400" cy="1066800"/>
          </a:xfrm>
        </p:spPr>
        <p:txBody>
          <a:bodyPr/>
          <a:lstStyle/>
          <a:p>
            <a:r>
              <a:rPr kumimoji="1" lang="en-US" altLang="ja-JP" dirty="0"/>
              <a:t>SOCC</a:t>
            </a:r>
            <a:endParaRPr kumimoji="1" lang="ja-JP" altLang="en-US" dirty="0"/>
          </a:p>
        </p:txBody>
      </p:sp>
      <p:sp>
        <p:nvSpPr>
          <p:cNvPr id="5" name="スライド番号プレースホルダー 4"/>
          <p:cNvSpPr>
            <a:spLocks noGrp="1"/>
          </p:cNvSpPr>
          <p:nvPr>
            <p:ph type="sldNum" sz="quarter" idx="12"/>
          </p:nvPr>
        </p:nvSpPr>
        <p:spPr>
          <a:xfrm>
            <a:off x="4533156" y="6475413"/>
            <a:ext cx="153888" cy="184666"/>
          </a:xfrm>
        </p:spPr>
        <p:txBody>
          <a:bodyPr/>
          <a:lstStyle/>
          <a:p>
            <a:fld id="{769171EF-81C0-43B1-9967-509DCBA38FA2}" type="slidenum">
              <a:rPr kumimoji="1" lang="ja-JP" altLang="en-US" smtClean="0">
                <a:latin typeface="+mj-lt"/>
              </a:rPr>
              <a:pPr/>
              <a:t>4</a:t>
            </a:fld>
            <a:endParaRPr kumimoji="1" lang="ja-JP" altLang="en-US">
              <a:latin typeface="+mj-lt"/>
            </a:endParaRPr>
          </a:p>
        </p:txBody>
      </p:sp>
      <p:sp>
        <p:nvSpPr>
          <p:cNvPr id="8" name="テキスト ボックス 7">
            <a:extLst>
              <a:ext uri="{FF2B5EF4-FFF2-40B4-BE49-F238E27FC236}">
                <a16:creationId xmlns:a16="http://schemas.microsoft.com/office/drawing/2014/main" id="{13565BD2-39B4-4601-A642-B9DDF294AC63}"/>
              </a:ext>
            </a:extLst>
          </p:cNvPr>
          <p:cNvSpPr txBox="1"/>
          <p:nvPr/>
        </p:nvSpPr>
        <p:spPr>
          <a:xfrm>
            <a:off x="1835696" y="4323113"/>
            <a:ext cx="5256584" cy="338554"/>
          </a:xfrm>
          <a:prstGeom prst="rect">
            <a:avLst/>
          </a:prstGeom>
          <a:noFill/>
        </p:spPr>
        <p:txBody>
          <a:bodyPr wrap="square" rtlCol="0">
            <a:spAutoFit/>
          </a:bodyPr>
          <a:lstStyle/>
          <a:p>
            <a:pPr algn="ctr"/>
            <a:r>
              <a:rPr lang="en-US" altLang="ja-JP" sz="1600" b="1" u="sng" dirty="0">
                <a:latin typeface="+mj-lt"/>
              </a:rPr>
              <a:t>Fig.</a:t>
            </a:r>
            <a:r>
              <a:rPr kumimoji="1" lang="ja-JP" altLang="en-US" sz="1600" b="1" u="sng" dirty="0">
                <a:latin typeface="+mj-lt"/>
              </a:rPr>
              <a:t> </a:t>
            </a:r>
            <a:r>
              <a:rPr lang="en-US" altLang="ja-JP" sz="1600" b="1" u="sng" dirty="0">
                <a:latin typeface="+mj-lt"/>
              </a:rPr>
              <a:t>SOCC encoder</a:t>
            </a:r>
            <a:endParaRPr kumimoji="1" lang="ja-JP" altLang="en-US" sz="1600" b="1" u="sng" dirty="0">
              <a:latin typeface="+mj-lt"/>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58933744-D30B-49CF-B575-D9F8AAC1B22D}"/>
                  </a:ext>
                </a:extLst>
              </p:cNvPr>
              <p:cNvSpPr txBox="1"/>
              <p:nvPr/>
            </p:nvSpPr>
            <p:spPr>
              <a:xfrm>
                <a:off x="107504" y="4731493"/>
                <a:ext cx="8712968" cy="1599092"/>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latin typeface="+mj-lt"/>
                  </a:rPr>
                  <a:t>SOCC is a kind of orthogonal convolutional code of </a:t>
                </a:r>
                <a:r>
                  <a:rPr lang="en-US" altLang="ja-JP" b="1" u="sng" dirty="0">
                    <a:solidFill>
                      <a:srgbClr val="0070C0"/>
                    </a:solidFill>
                    <a:latin typeface="+mj-lt"/>
                  </a:rPr>
                  <a:t>very low coding rate</a:t>
                </a:r>
              </a:p>
              <a:p>
                <a:pPr marL="285750" indent="-285750">
                  <a:buFont typeface="Arial" panose="020B0604020202020204" pitchFamily="34" charset="0"/>
                  <a:buChar char="•"/>
                </a:pPr>
                <a:r>
                  <a:rPr lang="en-US" altLang="ja-JP" dirty="0">
                    <a:latin typeface="+mj-lt"/>
                  </a:rPr>
                  <a:t>The encoder is composed of </a:t>
                </a:r>
                <a:r>
                  <a:rPr lang="en-US" altLang="ja-JP" b="1" i="1" u="sng" dirty="0">
                    <a:solidFill>
                      <a:srgbClr val="00B050"/>
                    </a:solidFill>
                    <a:latin typeface="+mj-lt"/>
                  </a:rPr>
                  <a:t>K </a:t>
                </a:r>
                <a:r>
                  <a:rPr lang="en-US" altLang="ja-JP" b="1" u="sng" dirty="0">
                    <a:solidFill>
                      <a:srgbClr val="00B050"/>
                    </a:solidFill>
                    <a:latin typeface="+mj-lt"/>
                  </a:rPr>
                  <a:t>length shift registers </a:t>
                </a:r>
                <a:r>
                  <a:rPr lang="en-US" altLang="ja-JP" dirty="0">
                    <a:latin typeface="+mj-lt"/>
                  </a:rPr>
                  <a:t>(constraint length) and a </a:t>
                </a:r>
                <a:r>
                  <a:rPr lang="en-US" altLang="ja-JP" b="1" u="sng" dirty="0">
                    <a:solidFill>
                      <a:srgbClr val="00B050"/>
                    </a:solidFill>
                    <a:latin typeface="+mj-lt"/>
                  </a:rPr>
                  <a:t>block orthogonal (Hadamard) encoder</a:t>
                </a:r>
              </a:p>
              <a:p>
                <a:pPr marL="285750" indent="-285750">
                  <a:buFont typeface="Arial" panose="020B0604020202020204" pitchFamily="34" charset="0"/>
                  <a:buChar char="•"/>
                </a:pPr>
                <a:r>
                  <a:rPr lang="en-US" altLang="ja-JP" dirty="0">
                    <a:latin typeface="+mj-lt"/>
                  </a:rPr>
                  <a:t>The coding rate is given by </a:t>
                </a:r>
                <a14:m>
                  <m:oMath xmlns:m="http://schemas.openxmlformats.org/officeDocument/2006/math">
                    <m:sSub>
                      <m:sSubPr>
                        <m:ctrlPr>
                          <a:rPr lang="ja-JP" altLang="ja-JP" b="1" i="1" smtClean="0">
                            <a:solidFill>
                              <a:srgbClr val="0070C0"/>
                            </a:solidFill>
                            <a:latin typeface="Cambria Math" panose="02040503050406030204" pitchFamily="18" charset="0"/>
                          </a:rPr>
                        </m:ctrlPr>
                      </m:sSubPr>
                      <m:e>
                        <m:r>
                          <a:rPr lang="en-US" altLang="ja-JP" b="1" i="1">
                            <a:solidFill>
                              <a:srgbClr val="0070C0"/>
                            </a:solidFill>
                            <a:latin typeface="Cambria Math" panose="02040503050406030204" pitchFamily="18" charset="0"/>
                          </a:rPr>
                          <m:t>𝑹</m:t>
                        </m:r>
                      </m:e>
                      <m:sub>
                        <m:r>
                          <a:rPr lang="en-US" altLang="ja-JP" b="1" i="1" smtClean="0">
                            <a:solidFill>
                              <a:srgbClr val="0070C0"/>
                            </a:solidFill>
                            <a:latin typeface="Cambria Math" panose="02040503050406030204" pitchFamily="18" charset="0"/>
                          </a:rPr>
                          <m:t>𝑺𝑶𝑪𝑪</m:t>
                        </m:r>
                      </m:sub>
                    </m:sSub>
                    <m:r>
                      <a:rPr lang="en-US" altLang="ja-JP" b="1" i="1">
                        <a:solidFill>
                          <a:srgbClr val="0070C0"/>
                        </a:solidFill>
                        <a:latin typeface="Cambria Math" panose="02040503050406030204" pitchFamily="18" charset="0"/>
                      </a:rPr>
                      <m:t>=</m:t>
                    </m:r>
                    <m:f>
                      <m:fPr>
                        <m:ctrlPr>
                          <a:rPr lang="ja-JP" altLang="ja-JP" b="1" i="1">
                            <a:solidFill>
                              <a:srgbClr val="0070C0"/>
                            </a:solidFill>
                            <a:latin typeface="Cambria Math" panose="02040503050406030204" pitchFamily="18" charset="0"/>
                          </a:rPr>
                        </m:ctrlPr>
                      </m:fPr>
                      <m:num>
                        <m:r>
                          <a:rPr lang="en-US" altLang="ja-JP" b="1" i="1">
                            <a:solidFill>
                              <a:srgbClr val="0070C0"/>
                            </a:solidFill>
                            <a:latin typeface="Cambria Math" panose="02040503050406030204" pitchFamily="18" charset="0"/>
                          </a:rPr>
                          <m:t>𝟏</m:t>
                        </m:r>
                      </m:num>
                      <m:den>
                        <m:sSup>
                          <m:sSupPr>
                            <m:ctrlPr>
                              <a:rPr lang="ja-JP" altLang="ja-JP" b="1" i="1">
                                <a:solidFill>
                                  <a:srgbClr val="0070C0"/>
                                </a:solidFill>
                                <a:latin typeface="Cambria Math" panose="02040503050406030204" pitchFamily="18" charset="0"/>
                              </a:rPr>
                            </m:ctrlPr>
                          </m:sSupPr>
                          <m:e>
                            <m:r>
                              <a:rPr lang="en-US" altLang="ja-JP" b="1" i="1">
                                <a:solidFill>
                                  <a:srgbClr val="0070C0"/>
                                </a:solidFill>
                                <a:latin typeface="Cambria Math" panose="02040503050406030204" pitchFamily="18" charset="0"/>
                              </a:rPr>
                              <m:t>𝟐</m:t>
                            </m:r>
                          </m:e>
                          <m:sup>
                            <m:r>
                              <a:rPr lang="en-US" altLang="ja-JP" b="1" i="1">
                                <a:solidFill>
                                  <a:srgbClr val="0070C0"/>
                                </a:solidFill>
                                <a:latin typeface="Cambria Math" panose="02040503050406030204" pitchFamily="18" charset="0"/>
                              </a:rPr>
                              <m:t>𝑲</m:t>
                            </m:r>
                            <m:r>
                              <a:rPr lang="en-US" altLang="ja-JP" b="1" i="1">
                                <a:solidFill>
                                  <a:srgbClr val="0070C0"/>
                                </a:solidFill>
                                <a:latin typeface="Cambria Math" panose="02040503050406030204" pitchFamily="18" charset="0"/>
                              </a:rPr>
                              <m:t>−</m:t>
                            </m:r>
                            <m:r>
                              <a:rPr lang="en-US" altLang="ja-JP" b="1" i="1">
                                <a:solidFill>
                                  <a:srgbClr val="0070C0"/>
                                </a:solidFill>
                                <a:latin typeface="Cambria Math" panose="02040503050406030204" pitchFamily="18" charset="0"/>
                              </a:rPr>
                              <m:t>𝟐</m:t>
                            </m:r>
                          </m:sup>
                        </m:sSup>
                      </m:den>
                    </m:f>
                  </m:oMath>
                </a14:m>
                <a:endParaRPr lang="en-US" altLang="ja-JP" b="1" dirty="0">
                  <a:latin typeface="+mj-lt"/>
                </a:endParaRPr>
              </a:p>
              <a:p>
                <a:pPr marL="285750" indent="-285750">
                  <a:buFont typeface="Arial" panose="020B0604020202020204" pitchFamily="34" charset="0"/>
                  <a:buChar char="•"/>
                </a:pPr>
                <a:r>
                  <a:rPr lang="en-US" altLang="ja-JP" dirty="0">
                    <a:latin typeface="+mj-lt"/>
                  </a:rPr>
                  <a:t>The decoder uses the Viterbi algorithm</a:t>
                </a:r>
              </a:p>
            </p:txBody>
          </p:sp>
        </mc:Choice>
        <mc:Fallback xmlns="">
          <p:sp>
            <p:nvSpPr>
              <p:cNvPr id="6" name="テキスト ボックス 5">
                <a:extLst>
                  <a:ext uri="{FF2B5EF4-FFF2-40B4-BE49-F238E27FC236}">
                    <a16:creationId xmlns:a16="http://schemas.microsoft.com/office/drawing/2014/main" id="{58933744-D30B-49CF-B575-D9F8AAC1B22D}"/>
                  </a:ext>
                </a:extLst>
              </p:cNvPr>
              <p:cNvSpPr txBox="1">
                <a:spLocks noRot="1" noChangeAspect="1" noMove="1" noResize="1" noEditPoints="1" noAdjustHandles="1" noChangeArrowheads="1" noChangeShapeType="1" noTextEdit="1"/>
              </p:cNvSpPr>
              <p:nvPr/>
            </p:nvSpPr>
            <p:spPr>
              <a:xfrm>
                <a:off x="107504" y="4731493"/>
                <a:ext cx="8712968" cy="1599092"/>
              </a:xfrm>
              <a:prstGeom prst="rect">
                <a:avLst/>
              </a:prstGeom>
              <a:blipFill>
                <a:blip r:embed="rId4"/>
                <a:stretch>
                  <a:fillRect l="-490" t="-1908" b="-5344"/>
                </a:stretch>
              </a:blipFill>
            </p:spPr>
            <p:txBody>
              <a:bodyPr/>
              <a:lstStyle/>
              <a:p>
                <a:r>
                  <a:rPr lang="ja-JP" altLang="en-US">
                    <a:noFill/>
                  </a:rPr>
                  <a:t> </a:t>
                </a:r>
              </a:p>
            </p:txBody>
          </p:sp>
        </mc:Fallback>
      </mc:AlternateContent>
      <p:sp>
        <p:nvSpPr>
          <p:cNvPr id="3" name="フッター プレースホルダー 2">
            <a:extLst>
              <a:ext uri="{FF2B5EF4-FFF2-40B4-BE49-F238E27FC236}">
                <a16:creationId xmlns:a16="http://schemas.microsoft.com/office/drawing/2014/main" id="{7697C359-8EF1-92D9-DC50-38898366D72E}"/>
              </a:ext>
            </a:extLst>
          </p:cNvPr>
          <p:cNvSpPr>
            <a:spLocks noGrp="1"/>
          </p:cNvSpPr>
          <p:nvPr>
            <p:ph type="ftr" sz="quarter" idx="3"/>
          </p:nvPr>
        </p:nvSpPr>
        <p:spPr>
          <a:xfrm>
            <a:off x="5724128" y="6453336"/>
            <a:ext cx="3168352"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4" name="日付プレースホルダー 3">
            <a:extLst>
              <a:ext uri="{FF2B5EF4-FFF2-40B4-BE49-F238E27FC236}">
                <a16:creationId xmlns:a16="http://schemas.microsoft.com/office/drawing/2014/main" id="{0DE561C1-405A-55B9-EA62-18531D03B3B2}"/>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March 2025</a:t>
            </a:r>
          </a:p>
        </p:txBody>
      </p:sp>
    </p:spTree>
    <p:extLst>
      <p:ext uri="{BB962C8B-B14F-4D97-AF65-F5344CB8AC3E}">
        <p14:creationId xmlns:p14="http://schemas.microsoft.com/office/powerpoint/2010/main" val="2864222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B76E97B-42D2-2896-19BB-1688B8870EF2}"/>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5</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7FC77EE4-50B2-B46A-C703-371A465C8AF7}"/>
              </a:ext>
            </a:extLst>
          </p:cNvPr>
          <p:cNvSpPr>
            <a:spLocks noGrp="1"/>
          </p:cNvSpPr>
          <p:nvPr>
            <p:ph type="title"/>
          </p:nvPr>
        </p:nvSpPr>
        <p:spPr/>
        <p:txBody>
          <a:bodyPr/>
          <a:lstStyle/>
          <a:p>
            <a:r>
              <a:rPr kumimoji="1" lang="en-US" altLang="ja-JP" dirty="0"/>
              <a:t>Bit erasure channel</a:t>
            </a:r>
            <a:endParaRPr kumimoji="1" lang="ja-JP" altLang="en-US" dirty="0"/>
          </a:p>
        </p:txBody>
      </p:sp>
      <p:sp>
        <p:nvSpPr>
          <p:cNvPr id="4" name="日付プレースホルダー 3">
            <a:extLst>
              <a:ext uri="{FF2B5EF4-FFF2-40B4-BE49-F238E27FC236}">
                <a16:creationId xmlns:a16="http://schemas.microsoft.com/office/drawing/2014/main" id="{69D5C0EC-B0DD-A40B-B548-6DA7975E3A25}"/>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March 2025</a:t>
            </a:r>
          </a:p>
        </p:txBody>
      </p:sp>
      <p:sp>
        <p:nvSpPr>
          <p:cNvPr id="5" name="フッター プレースホルダー 4">
            <a:extLst>
              <a:ext uri="{FF2B5EF4-FFF2-40B4-BE49-F238E27FC236}">
                <a16:creationId xmlns:a16="http://schemas.microsoft.com/office/drawing/2014/main" id="{7FB09187-C6C8-D78A-B596-794C9BE5F6A4}"/>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p:sp>
        <p:nvSpPr>
          <p:cNvPr id="6" name="テキスト ボックス 5">
            <a:extLst>
              <a:ext uri="{FF2B5EF4-FFF2-40B4-BE49-F238E27FC236}">
                <a16:creationId xmlns:a16="http://schemas.microsoft.com/office/drawing/2014/main" id="{EA00D070-9CE9-1C38-17A9-02804F5F98AB}"/>
              </a:ext>
            </a:extLst>
          </p:cNvPr>
          <p:cNvSpPr txBox="1"/>
          <p:nvPr/>
        </p:nvSpPr>
        <p:spPr>
          <a:xfrm>
            <a:off x="539552" y="2470502"/>
            <a:ext cx="7772400" cy="400110"/>
          </a:xfrm>
          <a:prstGeom prst="rect">
            <a:avLst/>
          </a:prstGeom>
          <a:noFill/>
          <a:ln w="12700">
            <a:solidFill>
              <a:schemeClr val="tx1"/>
            </a:solidFill>
          </a:ln>
        </p:spPr>
        <p:txBody>
          <a:bodyPr wrap="square" rtlCol="0">
            <a:spAutoFit/>
          </a:bodyPr>
          <a:lstStyle/>
          <a:p>
            <a:r>
              <a:rPr kumimoji="1" lang="en-US" altLang="ja-JP" sz="2000" dirty="0"/>
              <a:t>0 1 1 0 0 1 0 0 1</a:t>
            </a:r>
            <a:r>
              <a:rPr kumimoji="1" lang="ja-JP" altLang="en-US" sz="2000" dirty="0"/>
              <a:t>・・・</a:t>
            </a:r>
            <a:r>
              <a:rPr kumimoji="1" lang="en-US" altLang="ja-JP" sz="2000" dirty="0"/>
              <a:t>0 1 1 1 </a:t>
            </a:r>
            <a:r>
              <a:rPr kumimoji="1" lang="ja-JP" altLang="en-US" sz="2000" dirty="0"/>
              <a:t>✕ ✕ ✕ ✕ ✕ ✕ ・・・</a:t>
            </a:r>
            <a:r>
              <a:rPr kumimoji="1" lang="en-US" altLang="ja-JP" sz="2000" dirty="0"/>
              <a:t>0 1 1 0 0 0 1 1</a:t>
            </a:r>
            <a:endParaRPr kumimoji="1" lang="ja-JP" altLang="en-US" sz="2000" dirty="0"/>
          </a:p>
        </p:txBody>
      </p:sp>
      <p:cxnSp>
        <p:nvCxnSpPr>
          <p:cNvPr id="7" name="直線矢印コネクタ 6">
            <a:extLst>
              <a:ext uri="{FF2B5EF4-FFF2-40B4-BE49-F238E27FC236}">
                <a16:creationId xmlns:a16="http://schemas.microsoft.com/office/drawing/2014/main" id="{6E60C2BB-A26B-1D21-72AF-968BB945BCE2}"/>
              </a:ext>
            </a:extLst>
          </p:cNvPr>
          <p:cNvCxnSpPr>
            <a:cxnSpLocks/>
          </p:cNvCxnSpPr>
          <p:nvPr/>
        </p:nvCxnSpPr>
        <p:spPr bwMode="auto">
          <a:xfrm>
            <a:off x="3734171" y="3068960"/>
            <a:ext cx="1845941" cy="0"/>
          </a:xfrm>
          <a:prstGeom prst="straightConnector1">
            <a:avLst/>
          </a:prstGeom>
          <a:solidFill>
            <a:schemeClr val="accent1"/>
          </a:solidFill>
          <a:ln w="28575" cap="flat" cmpd="sng" algn="ctr">
            <a:solidFill>
              <a:schemeClr val="tx1"/>
            </a:solidFill>
            <a:prstDash val="solid"/>
            <a:round/>
            <a:headEnd type="triangle"/>
            <a:tailEnd type="triangle"/>
          </a:ln>
          <a:effectLst/>
        </p:spPr>
      </p:cxn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DCE70EFB-63E8-3B36-8B43-A349C70B4E53}"/>
                  </a:ext>
                </a:extLst>
              </p:cNvPr>
              <p:cNvSpPr txBox="1"/>
              <p:nvPr/>
            </p:nvSpPr>
            <p:spPr>
              <a:xfrm>
                <a:off x="3169940" y="3288783"/>
                <a:ext cx="2880320" cy="646331"/>
              </a:xfrm>
              <a:prstGeom prst="rect">
                <a:avLst/>
              </a:prstGeom>
              <a:noFill/>
            </p:spPr>
            <p:txBody>
              <a:bodyPr wrap="square" rtlCol="0">
                <a:spAutoFit/>
              </a:bodyPr>
              <a:lstStyle/>
              <a:p>
                <a:pPr algn="ctr"/>
                <a:r>
                  <a:rPr lang="en-US" altLang="ja-JP" dirty="0">
                    <a:latin typeface="+mj-lt"/>
                  </a:rPr>
                  <a:t>Consecutive b</a:t>
                </a:r>
                <a:r>
                  <a:rPr kumimoji="1" lang="en-US" altLang="ja-JP" dirty="0">
                    <a:latin typeface="+mj-lt"/>
                  </a:rPr>
                  <a:t>it erasures, </a:t>
                </a:r>
                <a14:m>
                  <m:oMath xmlns:m="http://schemas.openxmlformats.org/officeDocument/2006/math">
                    <m:sSub>
                      <m:sSubPr>
                        <m:ctrlPr>
                          <a:rPr kumimoji="1" lang="en-US" altLang="ja-JP" i="1" smtClean="0">
                            <a:latin typeface="Cambria Math" panose="02040503050406030204" pitchFamily="18" charset="0"/>
                            <a:ea typeface="+mj-ea"/>
                            <a:cs typeface="Times New Roman" panose="02020603050405020304" pitchFamily="18" charset="0"/>
                          </a:rPr>
                        </m:ctrlPr>
                      </m:sSubPr>
                      <m:e>
                        <m:r>
                          <a:rPr kumimoji="1" lang="en-US" altLang="ja-JP" b="0" i="1" smtClean="0">
                            <a:latin typeface="Cambria Math" panose="02040503050406030204" pitchFamily="18" charset="0"/>
                            <a:ea typeface="+mj-ea"/>
                            <a:cs typeface="Times New Roman" panose="02020603050405020304" pitchFamily="18" charset="0"/>
                          </a:rPr>
                          <m:t>𝐿</m:t>
                        </m:r>
                      </m:e>
                      <m:sub>
                        <m:r>
                          <a:rPr kumimoji="1" lang="en-US" altLang="ja-JP" b="0" i="1" smtClean="0">
                            <a:latin typeface="Cambria Math" panose="02040503050406030204" pitchFamily="18" charset="0"/>
                            <a:ea typeface="+mj-ea"/>
                            <a:cs typeface="Times New Roman" panose="02020603050405020304" pitchFamily="18" charset="0"/>
                          </a:rPr>
                          <m:t>𝑃𝑆𝐷𝑈</m:t>
                        </m:r>
                      </m:sub>
                    </m:sSub>
                  </m:oMath>
                </a14:m>
                <a:r>
                  <a:rPr lang="en-US" altLang="ja-JP" dirty="0">
                    <a:cs typeface="Times New Roman" panose="02020603050405020304" pitchFamily="18" charset="0"/>
                  </a:rPr>
                  <a:t> </a:t>
                </a:r>
                <a14:m>
                  <m:oMath xmlns:m="http://schemas.openxmlformats.org/officeDocument/2006/math">
                    <m:sSub>
                      <m:sSubPr>
                        <m:ctrlPr>
                          <a:rPr lang="en-US" altLang="ja-JP" i="1">
                            <a:latin typeface="Cambria Math" panose="02040503050406030204" pitchFamily="18" charset="0"/>
                            <a:cs typeface="Times New Roman" panose="02020603050405020304" pitchFamily="18" charset="0"/>
                          </a:rPr>
                        </m:ctrlPr>
                      </m:sSubPr>
                      <m:e>
                        <m:r>
                          <a:rPr lang="en-US" altLang="ja-JP" i="1">
                            <a:latin typeface="Cambria Math" panose="02040503050406030204" pitchFamily="18" charset="0"/>
                            <a:cs typeface="Times New Roman" panose="02020603050405020304" pitchFamily="18" charset="0"/>
                          </a:rPr>
                          <m:t>𝑝</m:t>
                        </m:r>
                      </m:e>
                      <m:sub>
                        <m:r>
                          <a:rPr lang="en-US" altLang="ja-JP" i="1">
                            <a:latin typeface="Cambria Math" panose="02040503050406030204" pitchFamily="18" charset="0"/>
                            <a:cs typeface="Times New Roman" panose="02020603050405020304" pitchFamily="18" charset="0"/>
                          </a:rPr>
                          <m:t>𝑒</m:t>
                        </m:r>
                      </m:sub>
                    </m:sSub>
                  </m:oMath>
                </a14:m>
                <a:endParaRPr kumimoji="1" lang="ja-JP" altLang="en-US" dirty="0">
                  <a:latin typeface="+mj-lt"/>
                </a:endParaRPr>
              </a:p>
            </p:txBody>
          </p:sp>
        </mc:Choice>
        <mc:Fallback xmlns="">
          <p:sp>
            <p:nvSpPr>
              <p:cNvPr id="8" name="テキスト ボックス 7">
                <a:extLst>
                  <a:ext uri="{FF2B5EF4-FFF2-40B4-BE49-F238E27FC236}">
                    <a16:creationId xmlns:a16="http://schemas.microsoft.com/office/drawing/2014/main" id="{DCE70EFB-63E8-3B36-8B43-A349C70B4E53}"/>
                  </a:ext>
                </a:extLst>
              </p:cNvPr>
              <p:cNvSpPr txBox="1">
                <a:spLocks noRot="1" noChangeAspect="1" noMove="1" noResize="1" noEditPoints="1" noAdjustHandles="1" noChangeArrowheads="1" noChangeShapeType="1" noTextEdit="1"/>
              </p:cNvSpPr>
              <p:nvPr/>
            </p:nvSpPr>
            <p:spPr>
              <a:xfrm>
                <a:off x="3169940" y="3288783"/>
                <a:ext cx="2880320" cy="646331"/>
              </a:xfrm>
              <a:prstGeom prst="rect">
                <a:avLst/>
              </a:prstGeom>
              <a:blipFill>
                <a:blip r:embed="rId2"/>
                <a:stretch>
                  <a:fillRect t="-4673" b="-373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EBBE68BF-7138-F52B-B806-0CA2E7CA83D9}"/>
                  </a:ext>
                </a:extLst>
              </p:cNvPr>
              <p:cNvSpPr txBox="1"/>
              <p:nvPr/>
            </p:nvSpPr>
            <p:spPr>
              <a:xfrm>
                <a:off x="321296" y="4147736"/>
                <a:ext cx="8208912" cy="2031325"/>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latin typeface="Times New Roman" panose="02020603050405020304" pitchFamily="18" charset="0"/>
                    <a:ea typeface="+mj-ea"/>
                    <a:cs typeface="Times New Roman" panose="02020603050405020304" pitchFamily="18" charset="0"/>
                  </a:rPr>
                  <a:t>Bit erasure channel is assumed, which simulate asynchronous interference from another system</a:t>
                </a:r>
              </a:p>
              <a:p>
                <a:pPr marL="285750" indent="-285750">
                  <a:buFont typeface="Arial" panose="020B0604020202020204" pitchFamily="34" charset="0"/>
                  <a:buChar char="•"/>
                </a:pPr>
                <a:endParaRPr lang="en-US" altLang="ja-JP" dirty="0">
                  <a:latin typeface="Times New Roman" panose="02020603050405020304" pitchFamily="18" charset="0"/>
                  <a:ea typeface="+mj-ea"/>
                  <a:cs typeface="Times New Roman" panose="02020603050405020304" pitchFamily="18" charset="0"/>
                </a:endParaRPr>
              </a:p>
              <a:p>
                <a:pPr marL="285750" indent="-285750">
                  <a:buFont typeface="Arial" panose="020B0604020202020204" pitchFamily="34" charset="0"/>
                  <a:buChar char="•"/>
                </a:pPr>
                <a:r>
                  <a:rPr kumimoji="1" lang="en-US" altLang="ja-JP" dirty="0">
                    <a:latin typeface="Times New Roman" panose="02020603050405020304" pitchFamily="18" charset="0"/>
                    <a:ea typeface="+mj-ea"/>
                    <a:cs typeface="Times New Roman" panose="02020603050405020304" pitchFamily="18" charset="0"/>
                  </a:rPr>
                  <a:t>It is assumed that consecutive bit erasures of up to </a:t>
                </a:r>
                <a14:m>
                  <m:oMath xmlns:m="http://schemas.openxmlformats.org/officeDocument/2006/math">
                    <m:sSub>
                      <m:sSubPr>
                        <m:ctrlPr>
                          <a:rPr kumimoji="1" lang="en-US" altLang="ja-JP" i="1" smtClean="0">
                            <a:latin typeface="Cambria Math" panose="02040503050406030204" pitchFamily="18" charset="0"/>
                            <a:ea typeface="+mj-ea"/>
                            <a:cs typeface="Times New Roman" panose="02020603050405020304" pitchFamily="18" charset="0"/>
                          </a:rPr>
                        </m:ctrlPr>
                      </m:sSubPr>
                      <m:e>
                        <m:r>
                          <a:rPr kumimoji="1" lang="en-US" altLang="ja-JP" b="0" i="1" smtClean="0">
                            <a:latin typeface="Cambria Math" panose="02040503050406030204" pitchFamily="18" charset="0"/>
                            <a:ea typeface="+mj-ea"/>
                            <a:cs typeface="Times New Roman" panose="02020603050405020304" pitchFamily="18" charset="0"/>
                          </a:rPr>
                          <m:t>𝑝</m:t>
                        </m:r>
                      </m:e>
                      <m:sub>
                        <m:r>
                          <a:rPr kumimoji="1" lang="en-US" altLang="ja-JP" b="0" i="1" smtClean="0">
                            <a:latin typeface="Cambria Math" panose="02040503050406030204" pitchFamily="18" charset="0"/>
                            <a:ea typeface="+mj-ea"/>
                            <a:cs typeface="Times New Roman" panose="02020603050405020304" pitchFamily="18" charset="0"/>
                          </a:rPr>
                          <m:t>𝑒</m:t>
                        </m:r>
                      </m:sub>
                    </m:sSub>
                  </m:oMath>
                </a14:m>
                <a:r>
                  <a:rPr kumimoji="1" lang="en-US" altLang="ja-JP" dirty="0">
                    <a:latin typeface="Times New Roman" panose="02020603050405020304" pitchFamily="18" charset="0"/>
                    <a:ea typeface="+mj-ea"/>
                    <a:cs typeface="Times New Roman" panose="02020603050405020304" pitchFamily="18" charset="0"/>
                  </a:rPr>
                  <a:t>% of the length of PSDU </a:t>
                </a:r>
                <a14:m>
                  <m:oMath xmlns:m="http://schemas.openxmlformats.org/officeDocument/2006/math">
                    <m:sSub>
                      <m:sSubPr>
                        <m:ctrlPr>
                          <a:rPr kumimoji="1" lang="en-US" altLang="ja-JP" i="1" smtClean="0">
                            <a:latin typeface="Cambria Math" panose="02040503050406030204" pitchFamily="18" charset="0"/>
                            <a:ea typeface="+mj-ea"/>
                            <a:cs typeface="Times New Roman" panose="02020603050405020304" pitchFamily="18" charset="0"/>
                          </a:rPr>
                        </m:ctrlPr>
                      </m:sSubPr>
                      <m:e>
                        <m:r>
                          <a:rPr kumimoji="1" lang="en-US" altLang="ja-JP" b="0" i="1" smtClean="0">
                            <a:latin typeface="Cambria Math" panose="02040503050406030204" pitchFamily="18" charset="0"/>
                            <a:ea typeface="+mj-ea"/>
                            <a:cs typeface="Times New Roman" panose="02020603050405020304" pitchFamily="18" charset="0"/>
                          </a:rPr>
                          <m:t>𝐿</m:t>
                        </m:r>
                      </m:e>
                      <m:sub>
                        <m:r>
                          <a:rPr kumimoji="1" lang="en-US" altLang="ja-JP" b="0" i="1" smtClean="0">
                            <a:latin typeface="Cambria Math" panose="02040503050406030204" pitchFamily="18" charset="0"/>
                            <a:ea typeface="+mj-ea"/>
                            <a:cs typeface="Times New Roman" panose="02020603050405020304" pitchFamily="18" charset="0"/>
                          </a:rPr>
                          <m:t>𝑃𝑆𝐷𝑈</m:t>
                        </m:r>
                      </m:sub>
                    </m:sSub>
                  </m:oMath>
                </a14:m>
                <a:r>
                  <a:rPr kumimoji="1" lang="en-US" altLang="ja-JP" dirty="0">
                    <a:latin typeface="Times New Roman" panose="02020603050405020304" pitchFamily="18" charset="0"/>
                    <a:ea typeface="+mj-ea"/>
                    <a:cs typeface="Times New Roman" panose="02020603050405020304" pitchFamily="18" charset="0"/>
                  </a:rPr>
                  <a:t> occur</a:t>
                </a:r>
              </a:p>
              <a:p>
                <a:pPr marL="285750" indent="-285750">
                  <a:buFont typeface="Arial" panose="020B0604020202020204" pitchFamily="34" charset="0"/>
                  <a:buChar char="•"/>
                </a:pPr>
                <a:endParaRPr lang="en-US" altLang="ja-JP" dirty="0">
                  <a:latin typeface="Times New Roman" panose="02020603050405020304" pitchFamily="18" charset="0"/>
                  <a:ea typeface="+mj-ea"/>
                  <a:cs typeface="Times New Roman" panose="02020603050405020304" pitchFamily="18" charset="0"/>
                </a:endParaRPr>
              </a:p>
              <a:p>
                <a:pPr marL="285750" indent="-285750">
                  <a:buFont typeface="Arial" panose="020B0604020202020204" pitchFamily="34" charset="0"/>
                  <a:buChar char="•"/>
                </a:pPr>
                <a:r>
                  <a:rPr kumimoji="1" lang="en-US" altLang="ja-JP" dirty="0">
                    <a:latin typeface="Times New Roman" panose="02020603050405020304" pitchFamily="18" charset="0"/>
                    <a:ea typeface="+mj-ea"/>
                    <a:cs typeface="Times New Roman" panose="02020603050405020304" pitchFamily="18" charset="0"/>
                  </a:rPr>
                  <a:t> </a:t>
                </a:r>
                <a14:m>
                  <m:oMath xmlns:m="http://schemas.openxmlformats.org/officeDocument/2006/math">
                    <m:sSub>
                      <m:sSubPr>
                        <m:ctrlPr>
                          <a:rPr kumimoji="1" lang="en-US" altLang="ja-JP" i="1" smtClean="0">
                            <a:latin typeface="Cambria Math" panose="02040503050406030204" pitchFamily="18" charset="0"/>
                            <a:ea typeface="+mj-ea"/>
                            <a:cs typeface="Times New Roman" panose="02020603050405020304" pitchFamily="18" charset="0"/>
                          </a:rPr>
                        </m:ctrlPr>
                      </m:sSubPr>
                      <m:e>
                        <m:r>
                          <a:rPr kumimoji="1" lang="en-US" altLang="ja-JP" b="0" i="1" smtClean="0">
                            <a:latin typeface="Cambria Math" panose="02040503050406030204" pitchFamily="18" charset="0"/>
                            <a:ea typeface="+mj-ea"/>
                            <a:cs typeface="Times New Roman" panose="02020603050405020304" pitchFamily="18" charset="0"/>
                          </a:rPr>
                          <m:t>𝑝</m:t>
                        </m:r>
                      </m:e>
                      <m:sub>
                        <m:r>
                          <a:rPr kumimoji="1" lang="en-US" altLang="ja-JP" b="0" i="1" smtClean="0">
                            <a:latin typeface="Cambria Math" panose="02040503050406030204" pitchFamily="18" charset="0"/>
                            <a:ea typeface="+mj-ea"/>
                            <a:cs typeface="Times New Roman" panose="02020603050405020304" pitchFamily="18" charset="0"/>
                          </a:rPr>
                          <m:t>𝑒</m:t>
                        </m:r>
                      </m:sub>
                    </m:sSub>
                  </m:oMath>
                </a14:m>
                <a:r>
                  <a:rPr kumimoji="1" lang="en-US" altLang="ja-JP" dirty="0">
                    <a:latin typeface="Times New Roman" panose="02020603050405020304" pitchFamily="18" charset="0"/>
                    <a:ea typeface="+mj-ea"/>
                    <a:cs typeface="Times New Roman" panose="02020603050405020304" pitchFamily="18" charset="0"/>
                  </a:rPr>
                  <a:t> is uniformly distributed in the interval [0 </a:t>
                </a:r>
                <a14:m>
                  <m:oMath xmlns:m="http://schemas.openxmlformats.org/officeDocument/2006/math">
                    <m:sSub>
                      <m:sSubPr>
                        <m:ctrlPr>
                          <a:rPr lang="en-US" altLang="ja-JP" i="1">
                            <a:latin typeface="Cambria Math" panose="02040503050406030204" pitchFamily="18" charset="0"/>
                            <a:cs typeface="Times New Roman" panose="02020603050405020304" pitchFamily="18" charset="0"/>
                          </a:rPr>
                        </m:ctrlPr>
                      </m:sSubPr>
                      <m:e>
                        <m:r>
                          <a:rPr lang="en-US" altLang="ja-JP" i="1">
                            <a:latin typeface="Cambria Math" panose="02040503050406030204" pitchFamily="18" charset="0"/>
                            <a:cs typeface="Times New Roman" panose="02020603050405020304" pitchFamily="18" charset="0"/>
                          </a:rPr>
                          <m:t>𝑝</m:t>
                        </m:r>
                      </m:e>
                      <m:sub>
                        <m:r>
                          <a:rPr lang="en-US" altLang="ja-JP" i="1">
                            <a:latin typeface="Cambria Math" panose="02040503050406030204" pitchFamily="18" charset="0"/>
                            <a:cs typeface="Times New Roman" panose="02020603050405020304" pitchFamily="18" charset="0"/>
                          </a:rPr>
                          <m:t>𝑒</m:t>
                        </m:r>
                      </m:sub>
                    </m:sSub>
                  </m:oMath>
                </a14:m>
                <a:r>
                  <a:rPr kumimoji="1" lang="en-US" altLang="ja-JP" dirty="0">
                    <a:latin typeface="Times New Roman" panose="02020603050405020304" pitchFamily="18" charset="0"/>
                    <a:ea typeface="+mj-ea"/>
                    <a:cs typeface="Times New Roman" panose="02020603050405020304" pitchFamily="18" charset="0"/>
                  </a:rPr>
                  <a:t>]</a:t>
                </a:r>
                <a:endParaRPr kumimoji="1" lang="ja-JP" altLang="en-US" dirty="0">
                  <a:latin typeface="Times New Roman" panose="02020603050405020304" pitchFamily="18" charset="0"/>
                  <a:ea typeface="+mj-ea"/>
                  <a:cs typeface="Times New Roman" panose="02020603050405020304" pitchFamily="18" charset="0"/>
                </a:endParaRPr>
              </a:p>
            </p:txBody>
          </p:sp>
        </mc:Choice>
        <mc:Fallback xmlns="">
          <p:sp>
            <p:nvSpPr>
              <p:cNvPr id="9" name="テキスト ボックス 8">
                <a:extLst>
                  <a:ext uri="{FF2B5EF4-FFF2-40B4-BE49-F238E27FC236}">
                    <a16:creationId xmlns:a16="http://schemas.microsoft.com/office/drawing/2014/main" id="{EBBE68BF-7138-F52B-B806-0CA2E7CA83D9}"/>
                  </a:ext>
                </a:extLst>
              </p:cNvPr>
              <p:cNvSpPr txBox="1">
                <a:spLocks noRot="1" noChangeAspect="1" noMove="1" noResize="1" noEditPoints="1" noAdjustHandles="1" noChangeArrowheads="1" noChangeShapeType="1" noTextEdit="1"/>
              </p:cNvSpPr>
              <p:nvPr/>
            </p:nvSpPr>
            <p:spPr>
              <a:xfrm>
                <a:off x="321296" y="4147736"/>
                <a:ext cx="8208912" cy="2031325"/>
              </a:xfrm>
              <a:prstGeom prst="rect">
                <a:avLst/>
              </a:prstGeom>
              <a:blipFill>
                <a:blip r:embed="rId3"/>
                <a:stretch>
                  <a:fillRect l="-520" t="-1497" b="-359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188829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4355222" y="6475413"/>
            <a:ext cx="509756" cy="184666"/>
          </a:xfrm>
        </p:spPr>
        <p:txBody>
          <a:bodyPr/>
          <a:lstStyle/>
          <a:p>
            <a:r>
              <a:rPr lang="en-US" altLang="ja-JP" dirty="0">
                <a:latin typeface="+mj-lt"/>
              </a:rPr>
              <a:t>Slide </a:t>
            </a:r>
            <a:fld id="{769171EF-81C0-43B1-9967-509DCBA38FA2}" type="slidenum">
              <a:rPr kumimoji="1" lang="ja-JP" altLang="en-US" smtClean="0">
                <a:latin typeface="+mj-lt"/>
              </a:rPr>
              <a:pPr/>
              <a:t>6</a:t>
            </a:fld>
            <a:endParaRPr kumimoji="1" lang="ja-JP" altLang="en-US" dirty="0">
              <a:latin typeface="+mj-lt"/>
            </a:endParaRPr>
          </a:p>
        </p:txBody>
      </p:sp>
      <mc:AlternateContent xmlns:mc="http://schemas.openxmlformats.org/markup-compatibility/2006">
        <mc:Choice xmlns:a14="http://schemas.microsoft.com/office/drawing/2010/main" Requires="a14">
          <p:graphicFrame>
            <p:nvGraphicFramePr>
              <p:cNvPr id="8" name="表 7"/>
              <p:cNvGraphicFramePr>
                <a:graphicFrameLocks noGrp="1"/>
              </p:cNvGraphicFramePr>
              <p:nvPr>
                <p:extLst>
                  <p:ext uri="{D42A27DB-BD31-4B8C-83A1-F6EECF244321}">
                    <p14:modId xmlns:p14="http://schemas.microsoft.com/office/powerpoint/2010/main" val="88971525"/>
                  </p:ext>
                </p:extLst>
              </p:nvPr>
            </p:nvGraphicFramePr>
            <p:xfrm>
              <a:off x="855965" y="1401685"/>
              <a:ext cx="7532459" cy="4717547"/>
            </p:xfrm>
            <a:graphic>
              <a:graphicData uri="http://schemas.openxmlformats.org/drawingml/2006/table">
                <a:tbl>
                  <a:tblPr firstRow="1" bandRow="1">
                    <a:tableStyleId>{69012ECD-51FC-41F1-AA8D-1B2483CD663E}</a:tableStyleId>
                  </a:tblPr>
                  <a:tblGrid>
                    <a:gridCol w="3572019">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tblGrid>
                  <a:tr h="288032">
                    <a:tc>
                      <a:txBody>
                        <a:bodyPr/>
                        <a:lstStyle/>
                        <a:p>
                          <a:r>
                            <a:rPr kumimoji="1" lang="en-US" altLang="ja-JP" sz="1400" b="0" dirty="0">
                              <a:solidFill>
                                <a:schemeClr val="tx1"/>
                              </a:solidFill>
                              <a:latin typeface="+mj-lt"/>
                            </a:rPr>
                            <a:t>Channel model</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mj-lt"/>
                            </a:rPr>
                            <a:t>AWGN, Bit erasure</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0"/>
                      </a:ext>
                    </a:extLst>
                  </a:tr>
                  <a:tr h="216024">
                    <a:tc>
                      <a:txBody>
                        <a:bodyPr/>
                        <a:lstStyle/>
                        <a:p>
                          <a:r>
                            <a:rPr kumimoji="1" lang="en-US" altLang="ja-JP" sz="1400" dirty="0">
                              <a:latin typeface="+mj-lt"/>
                            </a:rPr>
                            <a:t>Bandwidth (</a:t>
                          </a:r>
                          <a14:m>
                            <m:oMath xmlns:m="http://schemas.openxmlformats.org/officeDocument/2006/math">
                              <m:r>
                                <m:rPr>
                                  <m:sty m:val="p"/>
                                </m:rPr>
                                <a:rPr kumimoji="1" lang="en-US" altLang="ja-JP" sz="1400" b="0" i="0" smtClean="0">
                                  <a:latin typeface="Cambria Math" panose="02040503050406030204" pitchFamily="18" charset="0"/>
                                </a:rPr>
                                <m:t>BW</m:t>
                              </m:r>
                            </m:oMath>
                          </a14:m>
                          <a:r>
                            <a:rPr kumimoji="1" lang="en-US" altLang="ja-JP" sz="1400" dirty="0">
                              <a:latin typeface="+mj-lt"/>
                            </a:rPr>
                            <a:t>)</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499.2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2"/>
                      </a:ext>
                    </a:extLst>
                  </a:tr>
                  <a:tr h="216024">
                    <a:tc>
                      <a:txBody>
                        <a:bodyPr/>
                        <a:lstStyle/>
                        <a:p>
                          <a:r>
                            <a:rPr kumimoji="1" lang="en-US" altLang="ja-JP" sz="1400" dirty="0">
                              <a:latin typeface="+mj-lt"/>
                            </a:rPr>
                            <a:t>Center Frequency</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3993.6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135248905"/>
                      </a:ext>
                    </a:extLst>
                  </a:tr>
                  <a:tr h="229736">
                    <a:tc>
                      <a:txBody>
                        <a:bodyPr/>
                        <a:lstStyle/>
                        <a:p>
                          <a:r>
                            <a:rPr kumimoji="1" lang="en-US" altLang="ja-JP" sz="1400" dirty="0">
                              <a:latin typeface="+mj-lt"/>
                            </a:rPr>
                            <a:t>Modulation</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BPSK</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3"/>
                      </a:ext>
                    </a:extLst>
                  </a:tr>
                  <a:tr h="229736">
                    <a:tc>
                      <a:txBody>
                        <a:bodyPr/>
                        <a:lstStyle/>
                        <a:p>
                          <a:r>
                            <a:rPr kumimoji="1" lang="en-US" altLang="ja-JP" sz="1400" kern="1200" dirty="0">
                              <a:solidFill>
                                <a:schemeClr val="tx1"/>
                              </a:solidFill>
                              <a:effectLst/>
                              <a:latin typeface="+mj-lt"/>
                              <a:ea typeface="+mn-ea"/>
                              <a:cs typeface="+mn-cs"/>
                            </a:rPr>
                            <a:t>Transmission power (</a:t>
                          </a:r>
                          <a14:m>
                            <m:oMath xmlns:m="http://schemas.openxmlformats.org/officeDocument/2006/math">
                              <m:sSub>
                                <m:sSubPr>
                                  <m:ctrlPr>
                                    <a:rPr kumimoji="1" lang="ja-JP" altLang="ja-JP" sz="1400" i="1" kern="1200">
                                      <a:solidFill>
                                        <a:schemeClr val="tx1"/>
                                      </a:solidFill>
                                      <a:effectLst/>
                                      <a:latin typeface="Cambria Math" panose="02040503050406030204" pitchFamily="18" charset="0"/>
                                      <a:ea typeface="+mn-ea"/>
                                      <a:cs typeface="+mn-cs"/>
                                    </a:rPr>
                                  </m:ctrlPr>
                                </m:sSubPr>
                                <m:e>
                                  <m:r>
                                    <a:rPr kumimoji="1" lang="en-US" altLang="ja-JP" sz="1400" i="1" kern="1200">
                                      <a:solidFill>
                                        <a:schemeClr val="tx1"/>
                                      </a:solidFill>
                                      <a:effectLst/>
                                      <a:latin typeface="Cambria Math" panose="02040503050406030204" pitchFamily="18" charset="0"/>
                                      <a:ea typeface="+mn-ea"/>
                                      <a:cs typeface="+mn-cs"/>
                                    </a:rPr>
                                    <m:t>𝑃</m:t>
                                  </m:r>
                                </m:e>
                                <m:sub>
                                  <m:r>
                                    <a:rPr kumimoji="1" lang="en-US" altLang="ja-JP" sz="1400" i="1" kern="1200">
                                      <a:solidFill>
                                        <a:schemeClr val="tx1"/>
                                      </a:solidFill>
                                      <a:effectLst/>
                                      <a:latin typeface="Cambria Math" panose="02040503050406030204" pitchFamily="18" charset="0"/>
                                      <a:ea typeface="+mn-ea"/>
                                      <a:cs typeface="+mn-cs"/>
                                    </a:rPr>
                                    <m:t>𝑡𝑟</m:t>
                                  </m:r>
                                </m:sub>
                              </m:sSub>
                            </m:oMath>
                          </a14:m>
                          <a:r>
                            <a:rPr kumimoji="1" lang="en-US" altLang="ja-JP" sz="1400" kern="1200" dirty="0">
                              <a:solidFill>
                                <a:schemeClr val="tx1"/>
                              </a:solidFill>
                              <a:effectLst/>
                              <a:latin typeface="+mj-lt"/>
                              <a:ea typeface="+mn-ea"/>
                              <a:cs typeface="+mn-cs"/>
                            </a:rPr>
                            <a:t>)</a:t>
                          </a:r>
                          <a:endParaRPr kumimoji="1" lang="ja-JP" altLang="en-US" sz="11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kern="1200" dirty="0">
                              <a:solidFill>
                                <a:schemeClr val="tx1"/>
                              </a:solidFill>
                              <a:effectLst/>
                              <a:latin typeface="+mj-lt"/>
                              <a:ea typeface="+mn-ea"/>
                              <a:cs typeface="+mn-cs"/>
                            </a:rPr>
                            <a:t>0 dBm </a:t>
                          </a:r>
                          <a14:m>
                            <m:oMath xmlns:m="http://schemas.openxmlformats.org/officeDocument/2006/math">
                              <m:r>
                                <a:rPr kumimoji="1" lang="en-US" altLang="ja-JP" sz="1400" kern="1200">
                                  <a:solidFill>
                                    <a:schemeClr val="tx1"/>
                                  </a:solidFill>
                                  <a:effectLst/>
                                  <a:latin typeface="Cambria Math" panose="02040503050406030204" pitchFamily="18" charset="0"/>
                                  <a:ea typeface="+mn-ea"/>
                                  <a:cs typeface="+mn-cs"/>
                                </a:rPr>
                                <m:t>≥</m:t>
                              </m:r>
                            </m:oMath>
                          </a14:m>
                          <a:r>
                            <a:rPr kumimoji="1" lang="en-US" altLang="ja-JP" sz="1400" kern="1200" dirty="0">
                              <a:solidFill>
                                <a:schemeClr val="tx1"/>
                              </a:solidFill>
                              <a:effectLst/>
                              <a:latin typeface="+mj-lt"/>
                              <a:ea typeface="+mn-ea"/>
                              <a:cs typeface="+mn-cs"/>
                            </a:rPr>
                            <a:t> </a:t>
                          </a:r>
                          <a14:m>
                            <m:oMath xmlns:m="http://schemas.openxmlformats.org/officeDocument/2006/math">
                              <m:sSub>
                                <m:sSubPr>
                                  <m:ctrlPr>
                                    <a:rPr kumimoji="1" lang="ja-JP" altLang="ja-JP" sz="1400" i="1" kern="1200">
                                      <a:solidFill>
                                        <a:schemeClr val="tx1"/>
                                      </a:solidFill>
                                      <a:effectLst/>
                                      <a:latin typeface="Cambria Math" panose="02040503050406030204" pitchFamily="18" charset="0"/>
                                      <a:ea typeface="+mn-ea"/>
                                      <a:cs typeface="+mn-cs"/>
                                    </a:rPr>
                                  </m:ctrlPr>
                                </m:sSubPr>
                                <m:e>
                                  <m:r>
                                    <a:rPr kumimoji="1" lang="en-US" altLang="ja-JP" sz="1400" i="1" kern="1200">
                                      <a:solidFill>
                                        <a:schemeClr val="tx1"/>
                                      </a:solidFill>
                                      <a:effectLst/>
                                      <a:latin typeface="Cambria Math" panose="02040503050406030204" pitchFamily="18" charset="0"/>
                                      <a:ea typeface="+mn-ea"/>
                                      <a:cs typeface="+mn-cs"/>
                                    </a:rPr>
                                    <m:t>𝑃</m:t>
                                  </m:r>
                                </m:e>
                                <m:sub>
                                  <m:r>
                                    <a:rPr kumimoji="1" lang="en-US" altLang="ja-JP" sz="1400" i="1" kern="1200">
                                      <a:solidFill>
                                        <a:schemeClr val="tx1"/>
                                      </a:solidFill>
                                      <a:effectLst/>
                                      <a:latin typeface="Cambria Math" panose="02040503050406030204" pitchFamily="18" charset="0"/>
                                      <a:ea typeface="+mn-ea"/>
                                      <a:cs typeface="+mn-cs"/>
                                    </a:rPr>
                                    <m:t>𝑡𝑟</m:t>
                                  </m:r>
                                </m:sub>
                              </m:sSub>
                            </m:oMath>
                          </a14:m>
                          <a:endParaRPr kumimoji="1" lang="ja-JP" altLang="en-US" sz="11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070250606"/>
                      </a:ext>
                    </a:extLst>
                  </a:tr>
                  <a:tr h="270523">
                    <a:tc>
                      <a:txBody>
                        <a:bodyPr/>
                        <a:lstStyle/>
                        <a:p>
                          <a:pPr indent="63500" algn="l">
                            <a:spcAft>
                              <a:spcPts val="0"/>
                            </a:spcAft>
                          </a:pPr>
                          <a:r>
                            <a:rPr lang="en-US" sz="1400" kern="0" dirty="0">
                              <a:effectLst/>
                              <a:latin typeface="+mj-lt"/>
                              <a:ea typeface="ＭＳ 明朝" panose="02020609040205080304" pitchFamily="17" charset="-128"/>
                            </a:rPr>
                            <a:t>Thermal noise density (</a:t>
                          </a:r>
                          <a14:m>
                            <m:oMath xmlns:m="http://schemas.openxmlformats.org/officeDocument/2006/math">
                              <m:sSub>
                                <m:sSubPr>
                                  <m:ctrlPr>
                                    <a:rPr lang="ja-JP" sz="1400" i="1" kern="100">
                                      <a:effectLst/>
                                      <a:latin typeface="Cambria Math" panose="02040503050406030204" pitchFamily="18" charset="0"/>
                                      <a:ea typeface="Cambria Math" panose="02040503050406030204" pitchFamily="18" charset="0"/>
                                    </a:rPr>
                                  </m:ctrlPr>
                                </m:sSubPr>
                                <m:e>
                                  <m:r>
                                    <a:rPr lang="en-US" sz="1400" i="1" kern="0">
                                      <a:effectLst/>
                                      <a:latin typeface="Cambria Math" panose="02040503050406030204" pitchFamily="18" charset="0"/>
                                      <a:ea typeface="ＭＳ 明朝" panose="02020609040205080304" pitchFamily="17" charset="-128"/>
                                    </a:rPr>
                                    <m:t>𝑁</m:t>
                                  </m:r>
                                </m:e>
                                <m:sub>
                                  <m:r>
                                    <a:rPr lang="en-US" sz="1400" i="1" kern="0">
                                      <a:effectLst/>
                                      <a:latin typeface="Cambria Math" panose="02040503050406030204" pitchFamily="18" charset="0"/>
                                      <a:ea typeface="ＭＳ 明朝" panose="02020609040205080304" pitchFamily="17" charset="-128"/>
                                    </a:rPr>
                                    <m:t>0</m:t>
                                  </m:r>
                                </m:sub>
                              </m:sSub>
                            </m:oMath>
                          </a14:m>
                          <a:r>
                            <a:rPr lang="en-US" sz="1400" kern="0" dirty="0">
                              <a:effectLst/>
                              <a:latin typeface="+mj-lt"/>
                              <a:ea typeface="ＭＳ 明朝" panose="02020609040205080304" pitchFamily="17" charset="-128"/>
                            </a:rPr>
                            <a:t>)</a:t>
                          </a:r>
                          <a:endParaRPr lang="ja-JP" sz="1400" kern="100" dirty="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indent="63500" algn="l">
                            <a:spcAft>
                              <a:spcPts val="0"/>
                            </a:spcAft>
                          </a:pPr>
                          <a:r>
                            <a:rPr lang="en-US" sz="1400" kern="0">
                              <a:effectLst/>
                              <a:latin typeface="+mj-lt"/>
                              <a:ea typeface="ＭＳ 明朝" panose="02020609040205080304" pitchFamily="17" charset="-128"/>
                            </a:rPr>
                            <a:t>-174 dBm/Hz</a:t>
                          </a:r>
                          <a:endParaRPr lang="ja-JP" sz="1400" kern="10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452445302"/>
                      </a:ext>
                    </a:extLst>
                  </a:tr>
                  <a:tr h="288032">
                    <a:tc>
                      <a:txBody>
                        <a:bodyPr/>
                        <a:lstStyle/>
                        <a:p>
                          <a:pPr indent="63500" algn="l">
                            <a:spcAft>
                              <a:spcPts val="0"/>
                            </a:spcAft>
                          </a:pPr>
                          <a:r>
                            <a:rPr lang="en-US" sz="1400" kern="0" dirty="0">
                              <a:effectLst/>
                              <a:latin typeface="+mj-lt"/>
                              <a:ea typeface="ＭＳ 明朝" panose="02020609040205080304" pitchFamily="17" charset="-128"/>
                            </a:rPr>
                            <a:t>Implementation losses (</a:t>
                          </a:r>
                          <a14:m>
                            <m:oMath xmlns:m="http://schemas.openxmlformats.org/officeDocument/2006/math">
                              <m:r>
                                <a:rPr lang="en-US" sz="1400" i="1" kern="0">
                                  <a:effectLst/>
                                  <a:latin typeface="Cambria Math" panose="02040503050406030204" pitchFamily="18" charset="0"/>
                                  <a:ea typeface="ＭＳ 明朝" panose="02020609040205080304" pitchFamily="17" charset="-128"/>
                                </a:rPr>
                                <m:t>𝐼</m:t>
                              </m:r>
                            </m:oMath>
                          </a14:m>
                          <a:r>
                            <a:rPr lang="en-US" sz="1400" kern="0" dirty="0">
                              <a:effectLst/>
                              <a:latin typeface="+mj-lt"/>
                              <a:ea typeface="ＭＳ 明朝" panose="02020609040205080304" pitchFamily="17" charset="-128"/>
                            </a:rPr>
                            <a:t>)</a:t>
                          </a:r>
                          <a:endParaRPr lang="ja-JP" sz="1400" kern="100" dirty="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indent="63500" algn="l">
                            <a:spcAft>
                              <a:spcPts val="0"/>
                            </a:spcAft>
                          </a:pPr>
                          <a:r>
                            <a:rPr lang="en-US" sz="1400" kern="0">
                              <a:effectLst/>
                              <a:latin typeface="+mj-lt"/>
                              <a:ea typeface="ＭＳ 明朝" panose="02020609040205080304" pitchFamily="17" charset="-128"/>
                            </a:rPr>
                            <a:t>3 dB</a:t>
                          </a:r>
                          <a:endParaRPr lang="ja-JP" sz="1400" kern="10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02678490"/>
                      </a:ext>
                    </a:extLst>
                  </a:tr>
                  <a:tr h="288032">
                    <a:tc>
                      <a:txBody>
                        <a:bodyPr/>
                        <a:lstStyle/>
                        <a:p>
                          <a:pPr indent="63500" algn="l">
                            <a:spcAft>
                              <a:spcPts val="0"/>
                            </a:spcAft>
                          </a:pPr>
                          <a:r>
                            <a:rPr lang="en-US" sz="1400" kern="0">
                              <a:effectLst/>
                              <a:latin typeface="+mj-lt"/>
                              <a:ea typeface="ＭＳ 明朝" panose="02020609040205080304" pitchFamily="17" charset="-128"/>
                            </a:rPr>
                            <a:t>Receiver noise figure (</a:t>
                          </a:r>
                          <a14:m>
                            <m:oMath xmlns:m="http://schemas.openxmlformats.org/officeDocument/2006/math">
                              <m:r>
                                <a:rPr lang="en-US" sz="1400" i="1" kern="0">
                                  <a:effectLst/>
                                  <a:latin typeface="Cambria Math" panose="02040503050406030204" pitchFamily="18" charset="0"/>
                                  <a:ea typeface="ＭＳ 明朝" panose="02020609040205080304" pitchFamily="17" charset="-128"/>
                                </a:rPr>
                                <m:t>𝑁𝐹</m:t>
                              </m:r>
                            </m:oMath>
                          </a14:m>
                          <a:r>
                            <a:rPr lang="en-US" sz="1400" kern="0">
                              <a:effectLst/>
                              <a:latin typeface="+mj-lt"/>
                              <a:ea typeface="ＭＳ 明朝" panose="02020609040205080304" pitchFamily="17" charset="-128"/>
                            </a:rPr>
                            <a:t>)</a:t>
                          </a:r>
                          <a:endParaRPr lang="ja-JP" sz="1400" kern="10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indent="63500" algn="l">
                            <a:spcAft>
                              <a:spcPts val="0"/>
                            </a:spcAft>
                          </a:pPr>
                          <a:r>
                            <a:rPr lang="en-US" sz="1400" kern="0" dirty="0">
                              <a:effectLst/>
                              <a:latin typeface="+mj-lt"/>
                              <a:ea typeface="ＭＳ 明朝" panose="02020609040205080304" pitchFamily="17" charset="-128"/>
                            </a:rPr>
                            <a:t>5 dB</a:t>
                          </a:r>
                          <a:endParaRPr lang="ja-JP" sz="1400" kern="100" dirty="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2213469701"/>
                      </a:ext>
                    </a:extLst>
                  </a:tr>
                  <a:tr h="407525">
                    <a:tc>
                      <a:txBody>
                        <a:bodyPr/>
                        <a:lstStyle/>
                        <a:p>
                          <a:r>
                            <a:rPr kumimoji="1" lang="en-US" altLang="ja-JP" sz="1400" dirty="0">
                              <a:latin typeface="+mj-lt"/>
                            </a:rPr>
                            <a:t>FEC</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IEEE802.15.4ab BCC, LDPC (R=1/2)</a:t>
                          </a:r>
                        </a:p>
                        <a:p>
                          <a:r>
                            <a:rPr kumimoji="1" lang="en-US" altLang="ja-JP" sz="1400" dirty="0">
                              <a:latin typeface="+mj-lt"/>
                            </a:rPr>
                            <a:t>SOCC (K=3~6)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4"/>
                      </a:ext>
                    </a:extLst>
                  </a:tr>
                  <a:tr h="288032">
                    <a:tc>
                      <a:txBody>
                        <a:bodyPr/>
                        <a:lstStyle/>
                        <a:p>
                          <a:r>
                            <a:rPr kumimoji="1" lang="en-US" altLang="ja-JP" sz="1400" dirty="0">
                              <a:latin typeface="+mj-lt"/>
                            </a:rPr>
                            <a:t>Decoding algorism</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SOVA (BCC, SOCC), Belief propagation (LDPC)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5"/>
                      </a:ext>
                    </a:extLst>
                  </a:tr>
                  <a:tr h="3044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0" dirty="0">
                              <a:latin typeface="+mj-lt"/>
                            </a:rPr>
                            <a:t>PSDU data 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125 Mbps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384557414"/>
                      </a:ext>
                    </a:extLst>
                  </a:tr>
                  <a:tr h="3044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baseline="0" dirty="0">
                              <a:solidFill>
                                <a:schemeClr val="tx1"/>
                              </a:solidFill>
                              <a:effectLst/>
                              <a:latin typeface="+mj-lt"/>
                              <a:ea typeface="+mn-ea"/>
                              <a:cs typeface="+mn-cs"/>
                            </a:rPr>
                            <a:t>Maximum number of retransmissions (</a:t>
                          </a:r>
                          <a14:m>
                            <m:oMath xmlns:m="http://schemas.openxmlformats.org/officeDocument/2006/math">
                              <m:sSub>
                                <m:sSubPr>
                                  <m:ctrlPr>
                                    <a:rPr kumimoji="1" lang="en-US" altLang="ja-JP" sz="1400" i="1" baseline="0" smtClean="0">
                                      <a:latin typeface="Cambria Math" panose="02040503050406030204" pitchFamily="18" charset="0"/>
                                    </a:rPr>
                                  </m:ctrlPr>
                                </m:sSubPr>
                                <m:e>
                                  <m:r>
                                    <a:rPr kumimoji="1" lang="en-US" altLang="ja-JP" sz="1400" b="0" i="1" baseline="0" smtClean="0">
                                      <a:latin typeface="Cambria Math" panose="02040503050406030204" pitchFamily="18" charset="0"/>
                                    </a:rPr>
                                    <m:t>𝑟</m:t>
                                  </m:r>
                                </m:e>
                                <m:sub>
                                  <m:r>
                                    <a:rPr kumimoji="1" lang="en-US" altLang="ja-JP" sz="1400" b="0" i="1" baseline="0" smtClean="0">
                                      <a:latin typeface="Cambria Math" panose="02040503050406030204" pitchFamily="18" charset="0"/>
                                    </a:rPr>
                                    <m:t>𝑚𝑎𝑥</m:t>
                                  </m:r>
                                </m:sub>
                              </m:sSub>
                            </m:oMath>
                          </a14:m>
                          <a:r>
                            <a:rPr kumimoji="1" lang="en-US" altLang="ja-JP" sz="1400" kern="1200" baseline="0" dirty="0">
                              <a:solidFill>
                                <a:schemeClr val="tx1"/>
                              </a:solidFill>
                              <a:effectLst/>
                              <a:latin typeface="+mj-lt"/>
                              <a:ea typeface="+mn-ea"/>
                              <a:cs typeface="+mn-cs"/>
                            </a:rPr>
                            <a:t>)</a:t>
                          </a:r>
                          <a:endParaRPr kumimoji="1" lang="en-US" altLang="ja-JP" sz="1100" baseline="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3</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3769748173"/>
                      </a:ext>
                    </a:extLst>
                  </a:tr>
                  <a:tr h="3044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dirty="0">
                              <a:solidFill>
                                <a:schemeClr val="tx1"/>
                              </a:solidFill>
                              <a:effectLst/>
                              <a:latin typeface="+mj-lt"/>
                              <a:ea typeface="+mn-ea"/>
                              <a:cs typeface="+mn-cs"/>
                            </a:rPr>
                            <a:t>PSDU length (</a:t>
                          </a:r>
                          <a14:m>
                            <m:oMath xmlns:m="http://schemas.openxmlformats.org/officeDocument/2006/math">
                              <m:sSub>
                                <m:sSubPr>
                                  <m:ctrlPr>
                                    <a:rPr kumimoji="1" lang="ja-JP" altLang="ja-JP" sz="1400" i="1" kern="1200">
                                      <a:solidFill>
                                        <a:schemeClr val="tx1"/>
                                      </a:solidFill>
                                      <a:effectLst/>
                                      <a:latin typeface="Cambria Math" panose="02040503050406030204" pitchFamily="18" charset="0"/>
                                      <a:ea typeface="+mn-ea"/>
                                      <a:cs typeface="+mn-cs"/>
                                    </a:rPr>
                                  </m:ctrlPr>
                                </m:sSubPr>
                                <m:e>
                                  <m:r>
                                    <a:rPr kumimoji="1" lang="en-US" altLang="ja-JP" sz="1400" i="1" kern="1200">
                                      <a:solidFill>
                                        <a:schemeClr val="tx1"/>
                                      </a:solidFill>
                                      <a:effectLst/>
                                      <a:latin typeface="Cambria Math" panose="02040503050406030204" pitchFamily="18" charset="0"/>
                                      <a:ea typeface="+mn-ea"/>
                                      <a:cs typeface="+mn-cs"/>
                                    </a:rPr>
                                    <m:t>𝐿</m:t>
                                  </m:r>
                                </m:e>
                                <m:sub>
                                  <m:r>
                                    <a:rPr kumimoji="1" lang="en-US" altLang="ja-JP" sz="1400" b="0" i="1" kern="1200" smtClean="0">
                                      <a:solidFill>
                                        <a:schemeClr val="tx1"/>
                                      </a:solidFill>
                                      <a:effectLst/>
                                      <a:latin typeface="Cambria Math" panose="02040503050406030204" pitchFamily="18" charset="0"/>
                                      <a:ea typeface="+mn-ea"/>
                                      <a:cs typeface="+mn-cs"/>
                                    </a:rPr>
                                    <m:t>𝑃𝑆𝐷𝑈</m:t>
                                  </m:r>
                                </m:sub>
                              </m:sSub>
                            </m:oMath>
                          </a14:m>
                          <a:r>
                            <a:rPr kumimoji="1" lang="en-US" altLang="ja-JP" sz="1400" kern="1200" dirty="0">
                              <a:solidFill>
                                <a:schemeClr val="tx1"/>
                              </a:solidFill>
                              <a:effectLst/>
                              <a:latin typeface="+mj-lt"/>
                              <a:ea typeface="+mn-ea"/>
                              <a:cs typeface="+mn-cs"/>
                            </a:rPr>
                            <a:t>)</a:t>
                          </a:r>
                          <a:endParaRPr kumimoji="1" lang="en-US" altLang="ja-JP" sz="1100" baseline="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1296 bits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8"/>
                      </a:ext>
                    </a:extLst>
                  </a:tr>
                  <a:tr h="3044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0" dirty="0">
                              <a:latin typeface="+mj-lt"/>
                            </a:rPr>
                            <a:t>Maximum erasure ratio (</a:t>
                          </a:r>
                          <a14:m>
                            <m:oMath xmlns:m="http://schemas.openxmlformats.org/officeDocument/2006/math">
                              <m:sSub>
                                <m:sSubPr>
                                  <m:ctrlPr>
                                    <a:rPr kumimoji="1" lang="en-US" altLang="ja-JP" sz="1400" i="1" baseline="0" smtClean="0">
                                      <a:latin typeface="Cambria Math" panose="02040503050406030204" pitchFamily="18" charset="0"/>
                                    </a:rPr>
                                  </m:ctrlPr>
                                </m:sSubPr>
                                <m:e>
                                  <m:r>
                                    <a:rPr kumimoji="1" lang="en-US" altLang="ja-JP" sz="1400" b="0" i="1" baseline="0" smtClean="0">
                                      <a:latin typeface="Cambria Math" panose="02040503050406030204" pitchFamily="18" charset="0"/>
                                    </a:rPr>
                                    <m:t>𝑝</m:t>
                                  </m:r>
                                </m:e>
                                <m:sub>
                                  <m:r>
                                    <a:rPr kumimoji="1" lang="en-US" altLang="ja-JP" sz="1400" b="0" i="1" baseline="0" smtClean="0">
                                      <a:latin typeface="Cambria Math" panose="02040503050406030204" pitchFamily="18" charset="0"/>
                                    </a:rPr>
                                    <m:t>𝑒</m:t>
                                  </m:r>
                                </m:sub>
                              </m:sSub>
                            </m:oMath>
                          </a14:m>
                          <a:r>
                            <a:rPr kumimoji="1" lang="en-US" altLang="ja-JP" sz="1400" baseline="0" dirty="0">
                              <a:latin typeface="+mj-lt"/>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30, 80, 95%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2587756331"/>
                      </a:ext>
                    </a:extLst>
                  </a:tr>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0" dirty="0">
                              <a:latin typeface="+mj-lt"/>
                            </a:rPr>
                            <a:t>Slot length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1.0 </a:t>
                          </a:r>
                          <a:r>
                            <a:rPr kumimoji="1" lang="en-US" altLang="ja-JP" sz="1400" dirty="0" err="1">
                              <a:latin typeface="+mj-lt"/>
                            </a:rPr>
                            <a:t>ms</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9"/>
                      </a:ext>
                    </a:extLst>
                  </a:tr>
                </a:tbl>
              </a:graphicData>
            </a:graphic>
          </p:graphicFrame>
        </mc:Choice>
        <mc:Fallback>
          <p:graphicFrame>
            <p:nvGraphicFramePr>
              <p:cNvPr id="8" name="表 7"/>
              <p:cNvGraphicFramePr>
                <a:graphicFrameLocks noGrp="1"/>
              </p:cNvGraphicFramePr>
              <p:nvPr>
                <p:extLst>
                  <p:ext uri="{D42A27DB-BD31-4B8C-83A1-F6EECF244321}">
                    <p14:modId xmlns:p14="http://schemas.microsoft.com/office/powerpoint/2010/main" val="88971525"/>
                  </p:ext>
                </p:extLst>
              </p:nvPr>
            </p:nvGraphicFramePr>
            <p:xfrm>
              <a:off x="855965" y="1401685"/>
              <a:ext cx="7532459" cy="4717547"/>
            </p:xfrm>
            <a:graphic>
              <a:graphicData uri="http://schemas.openxmlformats.org/drawingml/2006/table">
                <a:tbl>
                  <a:tblPr firstRow="1" bandRow="1">
                    <a:tableStyleId>{69012ECD-51FC-41F1-AA8D-1B2483CD663E}</a:tableStyleId>
                  </a:tblPr>
                  <a:tblGrid>
                    <a:gridCol w="3572019">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tblGrid>
                  <a:tr h="304800">
                    <a:tc>
                      <a:txBody>
                        <a:bodyPr/>
                        <a:lstStyle/>
                        <a:p>
                          <a:r>
                            <a:rPr kumimoji="1" lang="en-US" altLang="ja-JP" sz="1400" b="0" dirty="0">
                              <a:solidFill>
                                <a:schemeClr val="tx1"/>
                              </a:solidFill>
                              <a:latin typeface="+mj-lt"/>
                            </a:rPr>
                            <a:t>Channel model</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mj-lt"/>
                            </a:rPr>
                            <a:t>AWGN, Bit erasure</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0"/>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0" t="-102000" r="-111073" b="-1370000"/>
                          </a:stretch>
                        </a:blipFill>
                      </a:tcPr>
                    </a:tc>
                    <a:tc>
                      <a:txBody>
                        <a:bodyPr/>
                        <a:lstStyle/>
                        <a:p>
                          <a:r>
                            <a:rPr kumimoji="1" lang="en-US" altLang="ja-JP" sz="1400" dirty="0">
                              <a:latin typeface="+mj-lt"/>
                            </a:rPr>
                            <a:t>499.2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2"/>
                      </a:ext>
                    </a:extLst>
                  </a:tr>
                  <a:tr h="304800">
                    <a:tc>
                      <a:txBody>
                        <a:bodyPr/>
                        <a:lstStyle/>
                        <a:p>
                          <a:r>
                            <a:rPr kumimoji="1" lang="en-US" altLang="ja-JP" sz="1400" dirty="0">
                              <a:latin typeface="+mj-lt"/>
                            </a:rPr>
                            <a:t>Center Frequency</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3993.6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135248905"/>
                      </a:ext>
                    </a:extLst>
                  </a:tr>
                  <a:tr h="304800">
                    <a:tc>
                      <a:txBody>
                        <a:bodyPr/>
                        <a:lstStyle/>
                        <a:p>
                          <a:r>
                            <a:rPr kumimoji="1" lang="en-US" altLang="ja-JP" sz="1400" dirty="0">
                              <a:latin typeface="+mj-lt"/>
                            </a:rPr>
                            <a:t>Modulation</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BPSK</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3"/>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0" t="-402000" r="-111073" b="-1070000"/>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90462" t="-402000" r="-308" b="-1070000"/>
                          </a:stretch>
                        </a:blipFill>
                      </a:tcPr>
                    </a:tc>
                    <a:extLst>
                      <a:ext uri="{0D108BD9-81ED-4DB2-BD59-A6C34878D82A}">
                        <a16:rowId xmlns:a16="http://schemas.microsoft.com/office/drawing/2014/main" val="4070250606"/>
                      </a:ext>
                    </a:extLst>
                  </a:tr>
                  <a:tr h="270523">
                    <a:tc>
                      <a:txBody>
                        <a:bodyPr/>
                        <a:lstStyle/>
                        <a:p>
                          <a:endParaRPr lang="ja-JP"/>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0" t="-557778" r="-111073" b="-1088889"/>
                          </a:stretch>
                        </a:blipFill>
                      </a:tcPr>
                    </a:tc>
                    <a:tc>
                      <a:txBody>
                        <a:bodyPr/>
                        <a:lstStyle/>
                        <a:p>
                          <a:pPr indent="63500" algn="l">
                            <a:spcAft>
                              <a:spcPts val="0"/>
                            </a:spcAft>
                          </a:pPr>
                          <a:r>
                            <a:rPr lang="en-US" sz="1400" kern="0">
                              <a:effectLst/>
                              <a:latin typeface="+mj-lt"/>
                              <a:ea typeface="ＭＳ 明朝" panose="02020609040205080304" pitchFamily="17" charset="-128"/>
                            </a:rPr>
                            <a:t>-174 dBm/Hz</a:t>
                          </a:r>
                          <a:endParaRPr lang="ja-JP" sz="1400" kern="10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452445302"/>
                      </a:ext>
                    </a:extLst>
                  </a:tr>
                  <a:tr h="288032">
                    <a:tc>
                      <a:txBody>
                        <a:bodyPr/>
                        <a:lstStyle/>
                        <a:p>
                          <a:endParaRPr lang="ja-JP"/>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0" t="-629787" r="-111073" b="-942553"/>
                          </a:stretch>
                        </a:blipFill>
                      </a:tcPr>
                    </a:tc>
                    <a:tc>
                      <a:txBody>
                        <a:bodyPr/>
                        <a:lstStyle/>
                        <a:p>
                          <a:pPr indent="63500" algn="l">
                            <a:spcAft>
                              <a:spcPts val="0"/>
                            </a:spcAft>
                          </a:pPr>
                          <a:r>
                            <a:rPr lang="en-US" sz="1400" kern="0">
                              <a:effectLst/>
                              <a:latin typeface="+mj-lt"/>
                              <a:ea typeface="ＭＳ 明朝" panose="02020609040205080304" pitchFamily="17" charset="-128"/>
                            </a:rPr>
                            <a:t>3 dB</a:t>
                          </a:r>
                          <a:endParaRPr lang="ja-JP" sz="1400" kern="10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02678490"/>
                      </a:ext>
                    </a:extLst>
                  </a:tr>
                  <a:tr h="288032">
                    <a:tc>
                      <a:txBody>
                        <a:bodyPr/>
                        <a:lstStyle/>
                        <a:p>
                          <a:endParaRPr lang="ja-JP"/>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0" t="-729787" r="-111073" b="-842553"/>
                          </a:stretch>
                        </a:blipFill>
                      </a:tcPr>
                    </a:tc>
                    <a:tc>
                      <a:txBody>
                        <a:bodyPr/>
                        <a:lstStyle/>
                        <a:p>
                          <a:pPr indent="63500" algn="l">
                            <a:spcAft>
                              <a:spcPts val="0"/>
                            </a:spcAft>
                          </a:pPr>
                          <a:r>
                            <a:rPr lang="en-US" sz="1400" kern="0" dirty="0">
                              <a:effectLst/>
                              <a:latin typeface="+mj-lt"/>
                              <a:ea typeface="ＭＳ 明朝" panose="02020609040205080304" pitchFamily="17" charset="-128"/>
                            </a:rPr>
                            <a:t>5 dB</a:t>
                          </a:r>
                          <a:endParaRPr lang="ja-JP" sz="1400" kern="100" dirty="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2213469701"/>
                      </a:ext>
                    </a:extLst>
                  </a:tr>
                  <a:tr h="518160">
                    <a:tc>
                      <a:txBody>
                        <a:bodyPr/>
                        <a:lstStyle/>
                        <a:p>
                          <a:r>
                            <a:rPr kumimoji="1" lang="en-US" altLang="ja-JP" sz="1400" dirty="0">
                              <a:latin typeface="+mj-lt"/>
                            </a:rPr>
                            <a:t>FEC</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IEEE802.15.4ab BCC, LDPC (R=1/2)</a:t>
                          </a:r>
                        </a:p>
                        <a:p>
                          <a:r>
                            <a:rPr kumimoji="1" lang="en-US" altLang="ja-JP" sz="1400" dirty="0">
                              <a:latin typeface="+mj-lt"/>
                            </a:rPr>
                            <a:t>SOCC (K=3~6)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4"/>
                      </a:ext>
                    </a:extLst>
                  </a:tr>
                  <a:tr h="304800">
                    <a:tc>
                      <a:txBody>
                        <a:bodyPr/>
                        <a:lstStyle/>
                        <a:p>
                          <a:r>
                            <a:rPr kumimoji="1" lang="en-US" altLang="ja-JP" sz="1400" dirty="0">
                              <a:latin typeface="+mj-lt"/>
                            </a:rPr>
                            <a:t>Decoding algorism</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SOVA (BCC, SOCC), Belief propagation (LDPC)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5"/>
                      </a:ext>
                    </a:extLst>
                  </a:tr>
                  <a:tr h="304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0" dirty="0">
                              <a:latin typeface="+mj-lt"/>
                            </a:rPr>
                            <a:t>PSDU data 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125 Mbps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384557414"/>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0" t="-1152000" r="-111073" b="-320000"/>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3</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3769748173"/>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0" t="-1252000" r="-111073" b="-220000"/>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1296 bits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8"/>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0" t="-1352000" r="-111073" b="-120000"/>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30, 80, 95%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2587756331"/>
                      </a:ext>
                    </a:extLst>
                  </a:tr>
                  <a:tr h="304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0" dirty="0">
                              <a:latin typeface="+mj-lt"/>
                            </a:rPr>
                            <a:t>Slot length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1.0 </a:t>
                          </a:r>
                          <a:r>
                            <a:rPr kumimoji="1" lang="en-US" altLang="ja-JP" sz="1400" dirty="0" err="1">
                              <a:latin typeface="+mj-lt"/>
                            </a:rPr>
                            <a:t>ms</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9"/>
                      </a:ext>
                    </a:extLst>
                  </a:tr>
                </a:tbl>
              </a:graphicData>
            </a:graphic>
          </p:graphicFrame>
        </mc:Fallback>
      </mc:AlternateContent>
      <p:sp>
        <p:nvSpPr>
          <p:cNvPr id="12" name="タイトル 1"/>
          <p:cNvSpPr txBox="1">
            <a:spLocks/>
          </p:cNvSpPr>
          <p:nvPr/>
        </p:nvSpPr>
        <p:spPr bwMode="auto">
          <a:xfrm>
            <a:off x="107503" y="386307"/>
            <a:ext cx="8574087" cy="6334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3600">
                <a:solidFill>
                  <a:schemeClr val="bg1"/>
                </a:solidFill>
                <a:latin typeface="+mj-lt"/>
                <a:ea typeface="+mj-ea"/>
                <a:cs typeface="+mj-cs"/>
              </a:defRPr>
            </a:lvl1pPr>
            <a:lvl2pPr algn="l" rtl="0" eaLnBrk="1" fontAlgn="base" hangingPunct="1">
              <a:spcBef>
                <a:spcPct val="0"/>
              </a:spcBef>
              <a:spcAft>
                <a:spcPct val="0"/>
              </a:spcAft>
              <a:defRPr kumimoji="1" sz="3600">
                <a:solidFill>
                  <a:schemeClr val="bg1"/>
                </a:solidFill>
                <a:latin typeface="Arial" charset="0"/>
                <a:ea typeface="ＭＳ Ｐゴシック" charset="-128"/>
              </a:defRPr>
            </a:lvl2pPr>
            <a:lvl3pPr algn="l" rtl="0" eaLnBrk="1" fontAlgn="base" hangingPunct="1">
              <a:spcBef>
                <a:spcPct val="0"/>
              </a:spcBef>
              <a:spcAft>
                <a:spcPct val="0"/>
              </a:spcAft>
              <a:defRPr kumimoji="1" sz="3600">
                <a:solidFill>
                  <a:schemeClr val="bg1"/>
                </a:solidFill>
                <a:latin typeface="Arial" charset="0"/>
                <a:ea typeface="ＭＳ Ｐゴシック" charset="-128"/>
              </a:defRPr>
            </a:lvl3pPr>
            <a:lvl4pPr algn="l" rtl="0" eaLnBrk="1" fontAlgn="base" hangingPunct="1">
              <a:spcBef>
                <a:spcPct val="0"/>
              </a:spcBef>
              <a:spcAft>
                <a:spcPct val="0"/>
              </a:spcAft>
              <a:defRPr kumimoji="1" sz="3600">
                <a:solidFill>
                  <a:schemeClr val="bg1"/>
                </a:solidFill>
                <a:latin typeface="Arial" charset="0"/>
                <a:ea typeface="ＭＳ Ｐゴシック" charset="-128"/>
              </a:defRPr>
            </a:lvl4pPr>
            <a:lvl5pPr algn="l" rtl="0" eaLnBrk="1" fontAlgn="base" hangingPunct="1">
              <a:spcBef>
                <a:spcPct val="0"/>
              </a:spcBef>
              <a:spcAft>
                <a:spcPct val="0"/>
              </a:spcAft>
              <a:defRPr kumimoji="1" sz="3600">
                <a:solidFill>
                  <a:schemeClr val="bg1"/>
                </a:solidFill>
                <a:latin typeface="Arial" charset="0"/>
                <a:ea typeface="ＭＳ Ｐゴシック" charset="-128"/>
              </a:defRPr>
            </a:lvl5pPr>
            <a:lvl6pPr marL="457200" algn="l" rtl="0" eaLnBrk="1" fontAlgn="base" hangingPunct="1">
              <a:spcBef>
                <a:spcPct val="0"/>
              </a:spcBef>
              <a:spcAft>
                <a:spcPct val="0"/>
              </a:spcAft>
              <a:defRPr kumimoji="1" sz="3600">
                <a:solidFill>
                  <a:schemeClr val="bg1"/>
                </a:solidFill>
                <a:latin typeface="Arial" charset="0"/>
                <a:ea typeface="ＭＳ Ｐゴシック" charset="-128"/>
              </a:defRPr>
            </a:lvl6pPr>
            <a:lvl7pPr marL="914400" algn="l" rtl="0" eaLnBrk="1" fontAlgn="base" hangingPunct="1">
              <a:spcBef>
                <a:spcPct val="0"/>
              </a:spcBef>
              <a:spcAft>
                <a:spcPct val="0"/>
              </a:spcAft>
              <a:defRPr kumimoji="1" sz="3600">
                <a:solidFill>
                  <a:schemeClr val="bg1"/>
                </a:solidFill>
                <a:latin typeface="Arial" charset="0"/>
                <a:ea typeface="ＭＳ Ｐゴシック" charset="-128"/>
              </a:defRPr>
            </a:lvl7pPr>
            <a:lvl8pPr marL="1371600" algn="l" rtl="0" eaLnBrk="1" fontAlgn="base" hangingPunct="1">
              <a:spcBef>
                <a:spcPct val="0"/>
              </a:spcBef>
              <a:spcAft>
                <a:spcPct val="0"/>
              </a:spcAft>
              <a:defRPr kumimoji="1" sz="3600">
                <a:solidFill>
                  <a:schemeClr val="bg1"/>
                </a:solidFill>
                <a:latin typeface="Arial" charset="0"/>
                <a:ea typeface="ＭＳ Ｐゴシック" charset="-128"/>
              </a:defRPr>
            </a:lvl8pPr>
            <a:lvl9pPr marL="1828800" algn="l" rtl="0" eaLnBrk="1" fontAlgn="base" hangingPunct="1">
              <a:spcBef>
                <a:spcPct val="0"/>
              </a:spcBef>
              <a:spcAft>
                <a:spcPct val="0"/>
              </a:spcAft>
              <a:defRPr kumimoji="1" sz="3600">
                <a:solidFill>
                  <a:schemeClr val="bg1"/>
                </a:solidFill>
                <a:latin typeface="Arial" charset="0"/>
                <a:ea typeface="ＭＳ Ｐゴシック" charset="-128"/>
              </a:defRPr>
            </a:lvl9pPr>
          </a:lstStyle>
          <a:p>
            <a:r>
              <a:rPr lang="en-US" altLang="ja-JP" kern="0" dirty="0"/>
              <a:t>4. Evaluation</a:t>
            </a:r>
            <a:endParaRPr lang="ja-JP" altLang="en-US" kern="0" dirty="0"/>
          </a:p>
        </p:txBody>
      </p:sp>
      <p:sp>
        <p:nvSpPr>
          <p:cNvPr id="10" name="テキスト ボックス 9">
            <a:extLst>
              <a:ext uri="{FF2B5EF4-FFF2-40B4-BE49-F238E27FC236}">
                <a16:creationId xmlns:a16="http://schemas.microsoft.com/office/drawing/2014/main" id="{914F1810-249A-43CD-A99E-D680CE7DEB5D}"/>
              </a:ext>
            </a:extLst>
          </p:cNvPr>
          <p:cNvSpPr txBox="1"/>
          <p:nvPr/>
        </p:nvSpPr>
        <p:spPr>
          <a:xfrm>
            <a:off x="2162299" y="1041425"/>
            <a:ext cx="4464496" cy="338554"/>
          </a:xfrm>
          <a:prstGeom prst="rect">
            <a:avLst/>
          </a:prstGeom>
          <a:noFill/>
        </p:spPr>
        <p:txBody>
          <a:bodyPr wrap="square" rtlCol="0">
            <a:spAutoFit/>
          </a:bodyPr>
          <a:lstStyle/>
          <a:p>
            <a:pPr algn="ctr"/>
            <a:r>
              <a:rPr kumimoji="1" lang="en-US" altLang="ja-JP" sz="1600" dirty="0">
                <a:latin typeface="+mj-lt"/>
              </a:rPr>
              <a:t>Table. Simulation Parameters</a:t>
            </a:r>
            <a:endParaRPr kumimoji="1" lang="ja-JP" altLang="en-US" sz="1600" dirty="0">
              <a:latin typeface="+mj-lt"/>
            </a:endParaRPr>
          </a:p>
        </p:txBody>
      </p:sp>
      <p:sp>
        <p:nvSpPr>
          <p:cNvPr id="11" name="タイトル 1">
            <a:extLst>
              <a:ext uri="{FF2B5EF4-FFF2-40B4-BE49-F238E27FC236}">
                <a16:creationId xmlns:a16="http://schemas.microsoft.com/office/drawing/2014/main" id="{69AF11AB-9664-E2A1-8E27-34D8C1FBD717}"/>
              </a:ext>
            </a:extLst>
          </p:cNvPr>
          <p:cNvSpPr>
            <a:spLocks noGrp="1"/>
          </p:cNvSpPr>
          <p:nvPr>
            <p:ph type="title"/>
          </p:nvPr>
        </p:nvSpPr>
        <p:spPr>
          <a:xfrm>
            <a:off x="616024" y="298923"/>
            <a:ext cx="7772400" cy="1066800"/>
          </a:xfrm>
        </p:spPr>
        <p:txBody>
          <a:bodyPr/>
          <a:lstStyle/>
          <a:p>
            <a:r>
              <a:rPr lang="en-US" altLang="ja-JP" sz="3200" kern="0" dirty="0"/>
              <a:t>Evaluation</a:t>
            </a:r>
            <a:endParaRPr kumimoji="1" lang="ja-JP" altLang="en-US" sz="3200" dirty="0"/>
          </a:p>
        </p:txBody>
      </p:sp>
      <p:sp>
        <p:nvSpPr>
          <p:cNvPr id="2" name="フッター プレースホルダー 1">
            <a:extLst>
              <a:ext uri="{FF2B5EF4-FFF2-40B4-BE49-F238E27FC236}">
                <a16:creationId xmlns:a16="http://schemas.microsoft.com/office/drawing/2014/main" id="{E2EEDD64-2030-8BC9-DDA6-D5DF1E9CADAE}"/>
              </a:ext>
            </a:extLst>
          </p:cNvPr>
          <p:cNvSpPr>
            <a:spLocks noGrp="1"/>
          </p:cNvSpPr>
          <p:nvPr>
            <p:ph type="ftr" sz="quarter" idx="3"/>
          </p:nvPr>
        </p:nvSpPr>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3" name="日付プレースホルダー 3">
            <a:extLst>
              <a:ext uri="{FF2B5EF4-FFF2-40B4-BE49-F238E27FC236}">
                <a16:creationId xmlns:a16="http://schemas.microsoft.com/office/drawing/2014/main" id="{131DF453-9386-C093-2DE9-A29787C31595}"/>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March 2025</a:t>
            </a:r>
          </a:p>
        </p:txBody>
      </p:sp>
    </p:spTree>
    <p:extLst>
      <p:ext uri="{BB962C8B-B14F-4D97-AF65-F5344CB8AC3E}">
        <p14:creationId xmlns:p14="http://schemas.microsoft.com/office/powerpoint/2010/main" val="1851294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A36D6-F017-2A9F-993E-D893108CE37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45A73F0-C0DE-3183-75F4-714E87113915}"/>
              </a:ext>
            </a:extLst>
          </p:cNvPr>
          <p:cNvSpPr>
            <a:spLocks noGrp="1"/>
          </p:cNvSpPr>
          <p:nvPr>
            <p:ph type="title"/>
          </p:nvPr>
        </p:nvSpPr>
        <p:spPr/>
        <p:txBody>
          <a:bodyPr/>
          <a:lstStyle/>
          <a:p>
            <a:r>
              <a:rPr kumimoji="1" lang="en-US" altLang="ja-JP" dirty="0"/>
              <a:t>Results</a:t>
            </a:r>
            <a:endParaRPr kumimoji="1" lang="ja-JP" altLang="en-US" dirty="0"/>
          </a:p>
        </p:txBody>
      </p:sp>
      <p:sp>
        <p:nvSpPr>
          <p:cNvPr id="3" name="スライド番号プレースホルダー 2">
            <a:extLst>
              <a:ext uri="{FF2B5EF4-FFF2-40B4-BE49-F238E27FC236}">
                <a16:creationId xmlns:a16="http://schemas.microsoft.com/office/drawing/2014/main" id="{87784363-3B63-EC21-9406-B3D678926D31}"/>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7</a:t>
            </a:fld>
            <a:endParaRPr lang="en-US">
              <a:solidFill>
                <a:srgbClr val="000000"/>
              </a:solidFill>
            </a:endParaRPr>
          </a:p>
        </p:txBody>
      </p:sp>
      <p:sp>
        <p:nvSpPr>
          <p:cNvPr id="4" name="日付プレースホルダー 3">
            <a:extLst>
              <a:ext uri="{FF2B5EF4-FFF2-40B4-BE49-F238E27FC236}">
                <a16:creationId xmlns:a16="http://schemas.microsoft.com/office/drawing/2014/main" id="{EEB396D7-D3E8-4E5C-9C7A-138689366237}"/>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March 2025</a:t>
            </a:r>
          </a:p>
        </p:txBody>
      </p:sp>
      <p:sp>
        <p:nvSpPr>
          <p:cNvPr id="5" name="フッター プレースホルダー 4">
            <a:extLst>
              <a:ext uri="{FF2B5EF4-FFF2-40B4-BE49-F238E27FC236}">
                <a16:creationId xmlns:a16="http://schemas.microsoft.com/office/drawing/2014/main" id="{E5D6F708-237F-727F-2A21-828005CD559B}"/>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mc:AlternateContent xmlns:mc="http://schemas.openxmlformats.org/markup-compatibility/2006">
        <mc:Choice xmlns:a14="http://schemas.microsoft.com/office/drawing/2010/main" Requires="a14">
          <p:sp>
            <p:nvSpPr>
              <p:cNvPr id="8" name="テキスト ボックス 7">
                <a:extLst>
                  <a:ext uri="{FF2B5EF4-FFF2-40B4-BE49-F238E27FC236}">
                    <a16:creationId xmlns:a16="http://schemas.microsoft.com/office/drawing/2014/main" id="{09393E31-013E-1C80-6C10-FF28F9504366}"/>
                  </a:ext>
                </a:extLst>
              </p:cNvPr>
              <p:cNvSpPr txBox="1"/>
              <p:nvPr/>
            </p:nvSpPr>
            <p:spPr>
              <a:xfrm>
                <a:off x="762000" y="5661248"/>
                <a:ext cx="7696200" cy="707886"/>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Bit error ratio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15.4ab BCC, LDPC, and SOCC with random inter-leaver,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𝑝</m:t>
                        </m:r>
                      </m:e>
                      <m:sub>
                        <m:r>
                          <a:rPr kumimoji="1" lang="en-US" altLang="ja-JP" sz="2000" b="0" i="1" baseline="0" smtClean="0">
                            <a:latin typeface="Cambria Math" panose="02040503050406030204" pitchFamily="18" charset="0"/>
                          </a:rPr>
                          <m:t>𝑒</m:t>
                        </m:r>
                      </m:sub>
                    </m:sSub>
                    <m:r>
                      <a:rPr kumimoji="1" lang="en-US" altLang="ja-JP" sz="2000" b="0" i="1" baseline="0" smtClean="0">
                        <a:latin typeface="Cambria Math" panose="02040503050406030204" pitchFamily="18" charset="0"/>
                      </a:rPr>
                      <m:t>=</m:t>
                    </m:r>
                    <m:r>
                      <a:rPr kumimoji="1" lang="en-US" altLang="ja-JP" sz="2000" b="0" i="1" baseline="0" smtClean="0">
                        <a:latin typeface="Cambria Math" panose="02040503050406030204" pitchFamily="18" charset="0"/>
                      </a:rPr>
                      <m:t>30</m:t>
                    </m:r>
                  </m:oMath>
                </a14:m>
                <a:r>
                  <a:rPr kumimoji="1"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p:sp>
            <p:nvSpPr>
              <p:cNvPr id="8" name="テキスト ボックス 7">
                <a:extLst>
                  <a:ext uri="{FF2B5EF4-FFF2-40B4-BE49-F238E27FC236}">
                    <a16:creationId xmlns:a16="http://schemas.microsoft.com/office/drawing/2014/main" id="{09393E31-013E-1C80-6C10-FF28F9504366}"/>
                  </a:ext>
                </a:extLst>
              </p:cNvPr>
              <p:cNvSpPr txBox="1">
                <a:spLocks noRot="1" noChangeAspect="1" noMove="1" noResize="1" noEditPoints="1" noAdjustHandles="1" noChangeArrowheads="1" noChangeShapeType="1" noTextEdit="1"/>
              </p:cNvSpPr>
              <p:nvPr/>
            </p:nvSpPr>
            <p:spPr>
              <a:xfrm>
                <a:off x="762000" y="5661248"/>
                <a:ext cx="7696200" cy="707886"/>
              </a:xfrm>
              <a:prstGeom prst="rect">
                <a:avLst/>
              </a:prstGeom>
              <a:blipFill>
                <a:blip r:embed="rId3"/>
                <a:stretch>
                  <a:fillRect t="-5172" r="-475" b="-14655"/>
                </a:stretch>
              </a:blipFill>
            </p:spPr>
            <p:txBody>
              <a:bodyPr/>
              <a:lstStyle/>
              <a:p>
                <a:r>
                  <a:rPr lang="ja-JP" altLang="en-US">
                    <a:noFill/>
                  </a:rPr>
                  <a:t> </a:t>
                </a:r>
              </a:p>
            </p:txBody>
          </p:sp>
        </mc:Fallback>
      </mc:AlternateContent>
      <p:pic>
        <p:nvPicPr>
          <p:cNvPr id="11" name="図 10">
            <a:extLst>
              <a:ext uri="{FF2B5EF4-FFF2-40B4-BE49-F238E27FC236}">
                <a16:creationId xmlns:a16="http://schemas.microsoft.com/office/drawing/2014/main" id="{CBFE5EE8-E7CE-329A-DC78-DB5B914E7321}"/>
              </a:ext>
            </a:extLst>
          </p:cNvPr>
          <p:cNvPicPr>
            <a:picLocks noChangeAspect="1"/>
          </p:cNvPicPr>
          <p:nvPr/>
        </p:nvPicPr>
        <p:blipFill>
          <a:blip r:embed="rId4"/>
          <a:stretch>
            <a:fillRect/>
          </a:stretch>
        </p:blipFill>
        <p:spPr>
          <a:xfrm>
            <a:off x="342900" y="1657858"/>
            <a:ext cx="8458200" cy="3847306"/>
          </a:xfrm>
          <a:prstGeom prst="rect">
            <a:avLst/>
          </a:prstGeom>
        </p:spPr>
      </p:pic>
    </p:spTree>
    <p:extLst>
      <p:ext uri="{BB962C8B-B14F-4D97-AF65-F5344CB8AC3E}">
        <p14:creationId xmlns:p14="http://schemas.microsoft.com/office/powerpoint/2010/main" val="478158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13B261-E7F7-887C-6C02-B6CED4C6D29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7D5349B-3609-344B-663D-378156996046}"/>
              </a:ext>
            </a:extLst>
          </p:cNvPr>
          <p:cNvSpPr>
            <a:spLocks noGrp="1"/>
          </p:cNvSpPr>
          <p:nvPr>
            <p:ph type="title"/>
          </p:nvPr>
        </p:nvSpPr>
        <p:spPr/>
        <p:txBody>
          <a:bodyPr/>
          <a:lstStyle/>
          <a:p>
            <a:r>
              <a:rPr kumimoji="1" lang="en-US" altLang="ja-JP" dirty="0"/>
              <a:t>Results</a:t>
            </a:r>
            <a:endParaRPr kumimoji="1" lang="ja-JP" altLang="en-US" dirty="0"/>
          </a:p>
        </p:txBody>
      </p:sp>
      <p:sp>
        <p:nvSpPr>
          <p:cNvPr id="3" name="スライド番号プレースホルダー 2">
            <a:extLst>
              <a:ext uri="{FF2B5EF4-FFF2-40B4-BE49-F238E27FC236}">
                <a16:creationId xmlns:a16="http://schemas.microsoft.com/office/drawing/2014/main" id="{A4E9A66F-0E9C-DE07-25B8-7AFDB5D1868F}"/>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8</a:t>
            </a:fld>
            <a:endParaRPr lang="en-US">
              <a:solidFill>
                <a:srgbClr val="000000"/>
              </a:solidFill>
            </a:endParaRPr>
          </a:p>
        </p:txBody>
      </p:sp>
      <p:sp>
        <p:nvSpPr>
          <p:cNvPr id="4" name="日付プレースホルダー 3">
            <a:extLst>
              <a:ext uri="{FF2B5EF4-FFF2-40B4-BE49-F238E27FC236}">
                <a16:creationId xmlns:a16="http://schemas.microsoft.com/office/drawing/2014/main" id="{E1CF06D5-82B7-C296-D4E4-63515579AE8C}"/>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March 2025</a:t>
            </a:r>
          </a:p>
        </p:txBody>
      </p:sp>
      <p:sp>
        <p:nvSpPr>
          <p:cNvPr id="5" name="フッター プレースホルダー 4">
            <a:extLst>
              <a:ext uri="{FF2B5EF4-FFF2-40B4-BE49-F238E27FC236}">
                <a16:creationId xmlns:a16="http://schemas.microsoft.com/office/drawing/2014/main" id="{4F24AC3A-FD06-4950-C227-17A1E936F427}"/>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mc:AlternateContent xmlns:mc="http://schemas.openxmlformats.org/markup-compatibility/2006">
        <mc:Choice xmlns:a14="http://schemas.microsoft.com/office/drawing/2010/main" Requires="a14">
          <p:sp>
            <p:nvSpPr>
              <p:cNvPr id="8" name="テキスト ボックス 7">
                <a:extLst>
                  <a:ext uri="{FF2B5EF4-FFF2-40B4-BE49-F238E27FC236}">
                    <a16:creationId xmlns:a16="http://schemas.microsoft.com/office/drawing/2014/main" id="{3CC986A6-2836-841A-9657-2EBBAB3D5A86}"/>
                  </a:ext>
                </a:extLst>
              </p:cNvPr>
              <p:cNvSpPr txBox="1"/>
              <p:nvPr/>
            </p:nvSpPr>
            <p:spPr>
              <a:xfrm>
                <a:off x="762000" y="5661248"/>
                <a:ext cx="7696200" cy="707886"/>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Bit error ratio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15.4ab BCC, LDPC, and SOCC with random inter-leaver,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𝑝</m:t>
                        </m:r>
                      </m:e>
                      <m:sub>
                        <m:r>
                          <a:rPr kumimoji="1" lang="en-US" altLang="ja-JP" sz="2000" b="0" i="1" baseline="0" smtClean="0">
                            <a:latin typeface="Cambria Math" panose="02040503050406030204" pitchFamily="18" charset="0"/>
                          </a:rPr>
                          <m:t>𝑒</m:t>
                        </m:r>
                      </m:sub>
                    </m:sSub>
                    <m:r>
                      <a:rPr kumimoji="1" lang="en-US" altLang="ja-JP" sz="2000" b="0" i="1" baseline="0" smtClean="0">
                        <a:latin typeface="Cambria Math" panose="02040503050406030204" pitchFamily="18" charset="0"/>
                      </a:rPr>
                      <m:t>=</m:t>
                    </m:r>
                    <m:r>
                      <a:rPr kumimoji="1" lang="en-US" altLang="ja-JP" sz="2000" b="0" i="1" baseline="0" smtClean="0">
                        <a:latin typeface="Cambria Math" panose="02040503050406030204" pitchFamily="18" charset="0"/>
                      </a:rPr>
                      <m:t>80</m:t>
                    </m:r>
                  </m:oMath>
                </a14:m>
                <a:r>
                  <a:rPr kumimoji="1"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p:sp>
            <p:nvSpPr>
              <p:cNvPr id="8" name="テキスト ボックス 7">
                <a:extLst>
                  <a:ext uri="{FF2B5EF4-FFF2-40B4-BE49-F238E27FC236}">
                    <a16:creationId xmlns:a16="http://schemas.microsoft.com/office/drawing/2014/main" id="{3CC986A6-2836-841A-9657-2EBBAB3D5A86}"/>
                  </a:ext>
                </a:extLst>
              </p:cNvPr>
              <p:cNvSpPr txBox="1">
                <a:spLocks noRot="1" noChangeAspect="1" noMove="1" noResize="1" noEditPoints="1" noAdjustHandles="1" noChangeArrowheads="1" noChangeShapeType="1" noTextEdit="1"/>
              </p:cNvSpPr>
              <p:nvPr/>
            </p:nvSpPr>
            <p:spPr>
              <a:xfrm>
                <a:off x="762000" y="5661248"/>
                <a:ext cx="7696200" cy="707886"/>
              </a:xfrm>
              <a:prstGeom prst="rect">
                <a:avLst/>
              </a:prstGeom>
              <a:blipFill>
                <a:blip r:embed="rId3"/>
                <a:stretch>
                  <a:fillRect t="-5172" r="-475" b="-14655"/>
                </a:stretch>
              </a:blipFill>
            </p:spPr>
            <p:txBody>
              <a:bodyPr/>
              <a:lstStyle/>
              <a:p>
                <a:r>
                  <a:rPr lang="ja-JP" altLang="en-US">
                    <a:noFill/>
                  </a:rPr>
                  <a:t> </a:t>
                </a:r>
              </a:p>
            </p:txBody>
          </p:sp>
        </mc:Fallback>
      </mc:AlternateContent>
      <p:pic>
        <p:nvPicPr>
          <p:cNvPr id="9" name="図 8">
            <a:extLst>
              <a:ext uri="{FF2B5EF4-FFF2-40B4-BE49-F238E27FC236}">
                <a16:creationId xmlns:a16="http://schemas.microsoft.com/office/drawing/2014/main" id="{5790851D-F09B-A117-924F-FA9EF7666FB5}"/>
              </a:ext>
            </a:extLst>
          </p:cNvPr>
          <p:cNvPicPr>
            <a:picLocks noChangeAspect="1"/>
          </p:cNvPicPr>
          <p:nvPr/>
        </p:nvPicPr>
        <p:blipFill>
          <a:blip r:embed="rId4"/>
          <a:stretch>
            <a:fillRect/>
          </a:stretch>
        </p:blipFill>
        <p:spPr>
          <a:xfrm>
            <a:off x="342900" y="1701762"/>
            <a:ext cx="8458200" cy="3847306"/>
          </a:xfrm>
          <a:prstGeom prst="rect">
            <a:avLst/>
          </a:prstGeom>
        </p:spPr>
      </p:pic>
    </p:spTree>
    <p:extLst>
      <p:ext uri="{BB962C8B-B14F-4D97-AF65-F5344CB8AC3E}">
        <p14:creationId xmlns:p14="http://schemas.microsoft.com/office/powerpoint/2010/main" val="1794998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D3263-BCB2-B999-6AF3-12DBFB571F6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C8401CB-E4DA-FD94-AECE-793626D042DB}"/>
              </a:ext>
            </a:extLst>
          </p:cNvPr>
          <p:cNvSpPr>
            <a:spLocks noGrp="1"/>
          </p:cNvSpPr>
          <p:nvPr>
            <p:ph type="title"/>
          </p:nvPr>
        </p:nvSpPr>
        <p:spPr/>
        <p:txBody>
          <a:bodyPr/>
          <a:lstStyle/>
          <a:p>
            <a:r>
              <a:rPr kumimoji="1" lang="en-US" altLang="ja-JP" dirty="0"/>
              <a:t>Results</a:t>
            </a:r>
            <a:endParaRPr kumimoji="1" lang="ja-JP" altLang="en-US" dirty="0"/>
          </a:p>
        </p:txBody>
      </p:sp>
      <p:sp>
        <p:nvSpPr>
          <p:cNvPr id="3" name="スライド番号プレースホルダー 2">
            <a:extLst>
              <a:ext uri="{FF2B5EF4-FFF2-40B4-BE49-F238E27FC236}">
                <a16:creationId xmlns:a16="http://schemas.microsoft.com/office/drawing/2014/main" id="{5EF9F6C2-CB48-A486-9FFF-54CA4E091389}"/>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9</a:t>
            </a:fld>
            <a:endParaRPr lang="en-US">
              <a:solidFill>
                <a:srgbClr val="000000"/>
              </a:solidFill>
            </a:endParaRPr>
          </a:p>
        </p:txBody>
      </p:sp>
      <p:sp>
        <p:nvSpPr>
          <p:cNvPr id="4" name="日付プレースホルダー 3">
            <a:extLst>
              <a:ext uri="{FF2B5EF4-FFF2-40B4-BE49-F238E27FC236}">
                <a16:creationId xmlns:a16="http://schemas.microsoft.com/office/drawing/2014/main" id="{CC5463A9-422F-FDE7-EA6F-17776689C115}"/>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March 2025</a:t>
            </a:r>
          </a:p>
        </p:txBody>
      </p:sp>
      <p:sp>
        <p:nvSpPr>
          <p:cNvPr id="5" name="フッター プレースホルダー 4">
            <a:extLst>
              <a:ext uri="{FF2B5EF4-FFF2-40B4-BE49-F238E27FC236}">
                <a16:creationId xmlns:a16="http://schemas.microsoft.com/office/drawing/2014/main" id="{1C6A1659-B30E-AC47-0346-AE21A16917D9}"/>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mc:AlternateContent xmlns:mc="http://schemas.openxmlformats.org/markup-compatibility/2006">
        <mc:Choice xmlns:a14="http://schemas.microsoft.com/office/drawing/2010/main" Requires="a14">
          <p:sp>
            <p:nvSpPr>
              <p:cNvPr id="8" name="テキスト ボックス 7">
                <a:extLst>
                  <a:ext uri="{FF2B5EF4-FFF2-40B4-BE49-F238E27FC236}">
                    <a16:creationId xmlns:a16="http://schemas.microsoft.com/office/drawing/2014/main" id="{E931774A-793E-16E5-3B81-A74D0B5DFF71}"/>
                  </a:ext>
                </a:extLst>
              </p:cNvPr>
              <p:cNvSpPr txBox="1"/>
              <p:nvPr/>
            </p:nvSpPr>
            <p:spPr>
              <a:xfrm>
                <a:off x="762000" y="5661248"/>
                <a:ext cx="7696200" cy="707886"/>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Bit error ratio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15.4ab BCC, LDPC, and SOCC with random inter-leaver,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𝑝</m:t>
                        </m:r>
                      </m:e>
                      <m:sub>
                        <m:r>
                          <a:rPr kumimoji="1" lang="en-US" altLang="ja-JP" sz="2000" b="0" i="1" baseline="0" smtClean="0">
                            <a:latin typeface="Cambria Math" panose="02040503050406030204" pitchFamily="18" charset="0"/>
                          </a:rPr>
                          <m:t>𝑒</m:t>
                        </m:r>
                      </m:sub>
                    </m:sSub>
                    <m:r>
                      <a:rPr kumimoji="1" lang="en-US" altLang="ja-JP" sz="2000" b="0" i="1" baseline="0" smtClean="0">
                        <a:latin typeface="Cambria Math" panose="02040503050406030204" pitchFamily="18" charset="0"/>
                      </a:rPr>
                      <m:t>=95</m:t>
                    </m:r>
                  </m:oMath>
                </a14:m>
                <a:r>
                  <a:rPr kumimoji="1"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p:sp>
            <p:nvSpPr>
              <p:cNvPr id="8" name="テキスト ボックス 7">
                <a:extLst>
                  <a:ext uri="{FF2B5EF4-FFF2-40B4-BE49-F238E27FC236}">
                    <a16:creationId xmlns:a16="http://schemas.microsoft.com/office/drawing/2014/main" id="{E931774A-793E-16E5-3B81-A74D0B5DFF71}"/>
                  </a:ext>
                </a:extLst>
              </p:cNvPr>
              <p:cNvSpPr txBox="1">
                <a:spLocks noRot="1" noChangeAspect="1" noMove="1" noResize="1" noEditPoints="1" noAdjustHandles="1" noChangeArrowheads="1" noChangeShapeType="1" noTextEdit="1"/>
              </p:cNvSpPr>
              <p:nvPr/>
            </p:nvSpPr>
            <p:spPr>
              <a:xfrm>
                <a:off x="762000" y="5661248"/>
                <a:ext cx="7696200" cy="707886"/>
              </a:xfrm>
              <a:prstGeom prst="rect">
                <a:avLst/>
              </a:prstGeom>
              <a:blipFill>
                <a:blip r:embed="rId3"/>
                <a:stretch>
                  <a:fillRect t="-5172" r="-475" b="-14655"/>
                </a:stretch>
              </a:blipFill>
            </p:spPr>
            <p:txBody>
              <a:bodyPr/>
              <a:lstStyle/>
              <a:p>
                <a:r>
                  <a:rPr lang="ja-JP" altLang="en-US">
                    <a:noFill/>
                  </a:rPr>
                  <a:t> </a:t>
                </a:r>
              </a:p>
            </p:txBody>
          </p:sp>
        </mc:Fallback>
      </mc:AlternateContent>
      <p:pic>
        <p:nvPicPr>
          <p:cNvPr id="7" name="図 6">
            <a:extLst>
              <a:ext uri="{FF2B5EF4-FFF2-40B4-BE49-F238E27FC236}">
                <a16:creationId xmlns:a16="http://schemas.microsoft.com/office/drawing/2014/main" id="{419F6EFE-CCD6-8A4B-805E-3435C6DC6FE5}"/>
              </a:ext>
            </a:extLst>
          </p:cNvPr>
          <p:cNvPicPr>
            <a:picLocks noChangeAspect="1"/>
          </p:cNvPicPr>
          <p:nvPr/>
        </p:nvPicPr>
        <p:blipFill>
          <a:blip r:embed="rId4"/>
          <a:stretch>
            <a:fillRect/>
          </a:stretch>
        </p:blipFill>
        <p:spPr>
          <a:xfrm>
            <a:off x="413792" y="1752600"/>
            <a:ext cx="8316416" cy="3782814"/>
          </a:xfrm>
          <a:prstGeom prst="rect">
            <a:avLst/>
          </a:prstGeom>
        </p:spPr>
      </p:pic>
    </p:spTree>
    <p:extLst>
      <p:ext uri="{BB962C8B-B14F-4D97-AF65-F5344CB8AC3E}">
        <p14:creationId xmlns:p14="http://schemas.microsoft.com/office/powerpoint/2010/main" val="658004727"/>
      </p:ext>
    </p:extLst>
  </p:cSld>
  <p:clrMapOvr>
    <a:masterClrMapping/>
  </p:clrMapOvr>
</p:sld>
</file>

<file path=ppt/theme/theme1.xml><?xml version="1.0" encoding="utf-8"?>
<a:theme xmlns:a="http://schemas.openxmlformats.org/drawingml/2006/main" name="VLC_Composition_090917">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7288</TotalTime>
  <Words>2212</Words>
  <Application>Microsoft Office PowerPoint</Application>
  <PresentationFormat>画面に合わせる (4:3)</PresentationFormat>
  <Paragraphs>259</Paragraphs>
  <Slides>22</Slides>
  <Notes>19</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22</vt:i4>
      </vt:variant>
    </vt:vector>
  </HeadingPairs>
  <TitlesOfParts>
    <vt:vector size="30" baseType="lpstr">
      <vt:lpstr>游ゴシック</vt:lpstr>
      <vt:lpstr>Arial</vt:lpstr>
      <vt:lpstr>Calibri</vt:lpstr>
      <vt:lpstr>Cambria Math</vt:lpstr>
      <vt:lpstr>Palatino Linotype</vt:lpstr>
      <vt:lpstr>Times New Roman</vt:lpstr>
      <vt:lpstr>Wingdings</vt:lpstr>
      <vt:lpstr>VLC_Composition_090917</vt:lpstr>
      <vt:lpstr>PowerPoint プレゼンテーション</vt:lpstr>
      <vt:lpstr>PowerPoint プレゼンテーション</vt:lpstr>
      <vt:lpstr>Motivation and aim</vt:lpstr>
      <vt:lpstr>SOCC</vt:lpstr>
      <vt:lpstr>Bit erasure channel</vt:lpstr>
      <vt:lpstr>Evaluation</vt:lpstr>
      <vt:lpstr>Results</vt:lpstr>
      <vt:lpstr>Results</vt:lpstr>
      <vt:lpstr>Results</vt:lpstr>
      <vt:lpstr>Results</vt:lpstr>
      <vt:lpstr>Results</vt:lpstr>
      <vt:lpstr>Results</vt:lpstr>
      <vt:lpstr>Results</vt:lpstr>
      <vt:lpstr>Conclusion</vt:lpstr>
      <vt:lpstr>Reference</vt:lpstr>
      <vt:lpstr>PowerPoint プレゼンテーション</vt:lpstr>
      <vt:lpstr>Results</vt:lpstr>
      <vt:lpstr>Results</vt:lpstr>
      <vt:lpstr>Results</vt:lpstr>
      <vt:lpstr>Results</vt:lpstr>
      <vt:lpstr>Results</vt:lpstr>
      <vt:lpstr>Results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kohno</dc:creator>
  <cp:lastModifiedBy>高林 健人</cp:lastModifiedBy>
  <cp:revision>597</cp:revision>
  <dcterms:created xsi:type="dcterms:W3CDTF">2014-03-17T07:14:24Z</dcterms:created>
  <dcterms:modified xsi:type="dcterms:W3CDTF">2025-03-11T09:40:55Z</dcterms:modified>
</cp:coreProperties>
</file>