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300" r:id="rId3"/>
    <p:sldId id="595" r:id="rId4"/>
    <p:sldId id="693" r:id="rId5"/>
    <p:sldId id="785" r:id="rId6"/>
    <p:sldId id="560" r:id="rId7"/>
    <p:sldId id="793" r:id="rId8"/>
    <p:sldId id="794" r:id="rId9"/>
    <p:sldId id="795" r:id="rId10"/>
    <p:sldId id="593" r:id="rId11"/>
    <p:sldId id="327" r:id="rId12"/>
    <p:sldId id="482" r:id="rId13"/>
    <p:sldId id="796" r:id="rId14"/>
    <p:sldId id="797" r:id="rId15"/>
    <p:sldId id="79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58" d="100"/>
          <a:sy n="58" d="100"/>
        </p:scale>
        <p:origin x="1771"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2025/1/13</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2025/1/13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1/13/2025</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C789-0278-8ADA-068E-8AD11EF9CD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D28125-FDCD-93F1-F886-D6E2AABCC6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54F87A-341C-78D2-86A5-F02B41FDAF1A}"/>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Especially, low-rate case had better in low EsN0 area.</a:t>
            </a:r>
          </a:p>
        </p:txBody>
      </p:sp>
      <p:sp>
        <p:nvSpPr>
          <p:cNvPr id="4" name="スライド番号プレースホルダー 3">
            <a:extLst>
              <a:ext uri="{FF2B5EF4-FFF2-40B4-BE49-F238E27FC236}">
                <a16:creationId xmlns:a16="http://schemas.microsoft.com/office/drawing/2014/main" id="{0BA391DD-3210-E976-9F59-216C75866127}"/>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254090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7324-C705-9B1D-A9D4-2733C45D1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E4864E-78C4-4C1D-9BB8-20CAB6699C5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2A2E2358-E386-32AB-CE00-E2CC89BF05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EE267110-504D-66FC-9869-09029738321A}"/>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160821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E528-902D-48C3-AD8B-A8BA76CFF9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07068D-F23F-C2D7-DC18-2088A4235B5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76939D-5141-8A25-7038-301440C045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xmlns="">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BA5A762E-D5EB-E9FF-4B12-1750F53AC512}"/>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02976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B148-0740-06A4-CAE3-8D40790B8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2608CE-D053-985E-CA88-4F647ADD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AE996-7986-8AC7-16EF-9D03E562F6FE}"/>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Especially, low-rate case had better in low EsN0 area.</a:t>
            </a:r>
          </a:p>
        </p:txBody>
      </p:sp>
      <p:sp>
        <p:nvSpPr>
          <p:cNvPr id="4" name="スライド番号プレースホルダー 3">
            <a:extLst>
              <a:ext uri="{FF2B5EF4-FFF2-40B4-BE49-F238E27FC236}">
                <a16:creationId xmlns:a16="http://schemas.microsoft.com/office/drawing/2014/main" id="{29A57C20-FB25-25AA-632F-127DDDFBE138}"/>
              </a:ext>
            </a:extLst>
          </p:cNvPr>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5418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8B77-EBC7-32C0-F945-8BC0BCDE18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FA7C7D-BD7B-9BDD-FE9D-9E967BE0741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DD42FD0A-4400-B63B-4647-AADA375E8B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BFB88648-51A5-C36D-6242-0AEE0361962A}"/>
              </a:ext>
            </a:extLst>
          </p:cNvPr>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104011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110A-19A6-7511-B611-E36FCBFA29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62B634-26BD-07F4-02BF-BD4483E8F77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xmlns="">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8790D85E-B51E-0FD6-0FC1-9EAF96CDF632}"/>
              </a:ext>
            </a:extLst>
          </p:cNvPr>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285521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802.15-22-0562-13-06ma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802.15-22-0562-13-06ma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802.15-22-0562-13-06ma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[14 January 2025]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916832"/>
                <a:ext cx="8784084" cy="415498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SOCC with random inter-leaver had a very good performance</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Low-rate SOCCs had a less performance than other case, but at least 7.8Mbps or more can be achieved</a:t>
                </a:r>
              </a:p>
              <a:p>
                <a:pPr marL="285750" indent="-285750">
                  <a:buFont typeface="Arial" panose="020B0604020202020204" pitchFamily="34" charset="0"/>
                  <a:buChar char="•"/>
                </a:pPr>
                <a:endParaRPr kumimoji="1" lang="en-US" altLang="ja-JP" sz="2400" dirty="0">
                  <a:latin typeface="+mj-lt"/>
                  <a:cs typeface="Times New Roman" panose="02020603050405020304" pitchFamily="18" charset="0"/>
                </a:endParaRPr>
              </a:p>
              <a:p>
                <a:pPr marL="285750" indent="-285750">
                  <a:buFont typeface="Arial" panose="020B0604020202020204" pitchFamily="34" charset="0"/>
                  <a:buChar char="•"/>
                </a:pPr>
                <a:r>
                  <a:rPr kumimoji="1" lang="en-US" altLang="ja-JP" sz="2400" dirty="0">
                    <a:latin typeface="Times New Roman" panose="02020603050405020304" pitchFamily="18" charset="0"/>
                    <a:cs typeface="Times New Roman" panose="02020603050405020304" pitchFamily="18" charset="0"/>
                  </a:rPr>
                  <a:t>In addition, low-rate SOCCs also achieves low delay (several </a:t>
                </a:r>
                <a:r>
                  <a:rPr kumimoji="1" lang="en-US" altLang="ja-JP" sz="2400" dirty="0" err="1">
                    <a:latin typeface="Times New Roman" panose="02020603050405020304" pitchFamily="18" charset="0"/>
                    <a:cs typeface="Times New Roman" panose="02020603050405020304" pitchFamily="18" charset="0"/>
                  </a:rPr>
                  <a:t>ms</a:t>
                </a:r>
                <a:r>
                  <a:rPr kumimoji="1" lang="en-US" altLang="ja-JP" sz="2400" dirty="0">
                    <a:latin typeface="Times New Roman" panose="02020603050405020304" pitchFamily="18" charset="0"/>
                    <a:cs typeface="Times New Roman" panose="02020603050405020304" pitchFamily="18" charset="0"/>
                  </a:rPr>
                  <a:t>) and retransmission count even in low </a:t>
                </a:r>
                <a14:m>
                  <m:oMath xmlns:m="http://schemas.openxmlformats.org/officeDocument/2006/math">
                    <m:sSub>
                      <m:sSubPr>
                        <m:ctrlPr>
                          <a:rPr kumimoji="1" lang="en-US" altLang="ja-JP" sz="240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𝐸</m:t>
                        </m:r>
                      </m:e>
                      <m:sub>
                        <m:r>
                          <a:rPr kumimoji="1" lang="en-US" altLang="ja-JP" sz="2400" b="0" i="1" smtClean="0">
                            <a:latin typeface="Cambria Math" panose="02040503050406030204" pitchFamily="18" charset="0"/>
                            <a:cs typeface="Times New Roman" panose="02020603050405020304" pitchFamily="18" charset="0"/>
                          </a:rPr>
                          <m:t>𝑏</m:t>
                        </m:r>
                      </m:sub>
                    </m:sSub>
                    <m:r>
                      <a:rPr kumimoji="1" lang="en-US" altLang="ja-JP" sz="2400" b="0" i="1" smtClean="0">
                        <a:latin typeface="Cambria Math" panose="02040503050406030204" pitchFamily="18" charset="0"/>
                        <a:cs typeface="Times New Roman" panose="02020603050405020304" pitchFamily="18" charset="0"/>
                      </a:rPr>
                      <m:t>/</m:t>
                    </m:r>
                    <m:sSub>
                      <m:sSubPr>
                        <m:ctrlPr>
                          <a:rPr kumimoji="1" lang="en-US" altLang="ja-JP" sz="2400" b="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𝑁</m:t>
                        </m:r>
                      </m:e>
                      <m:sub>
                        <m:r>
                          <a:rPr kumimoji="1" lang="en-US" altLang="ja-JP" sz="2400" b="0" i="1" smtClean="0">
                            <a:latin typeface="Cambria Math" panose="02040503050406030204" pitchFamily="18" charset="0"/>
                            <a:cs typeface="Times New Roman" panose="02020603050405020304" pitchFamily="18" charset="0"/>
                          </a:rPr>
                          <m:t>0</m:t>
                        </m:r>
                      </m:sub>
                    </m:sSub>
                  </m:oMath>
                </a14:m>
                <a:r>
                  <a:rPr kumimoji="1" lang="en-US" altLang="ja-JP" sz="24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r>
                  <a:rPr lang="en-US" altLang="ja-JP" sz="2400" dirty="0">
                    <a:latin typeface="+mj-lt"/>
                  </a:rPr>
                  <a:t>This is an advantage over HARQ with BCC</a:t>
                </a:r>
              </a:p>
              <a:p>
                <a:pPr marL="800100" lvl="1" indent="-342900">
                  <a:buFont typeface="Wingdings" panose="05000000000000000000" pitchFamily="2" charset="2"/>
                  <a:buChar char="Ø"/>
                </a:pPr>
                <a:r>
                  <a:rPr lang="en-US" altLang="ja-JP" sz="2400" dirty="0">
                    <a:latin typeface="+mj-lt"/>
                  </a:rPr>
                  <a:t>SOCC may be effective in applications that require low latency and dependability</a:t>
                </a:r>
              </a:p>
            </p:txBody>
          </p:sp>
        </mc:Choice>
        <mc:Fallback xmlns="">
          <p:sp>
            <p:nvSpPr>
              <p:cNvPr id="6" name="テキスト ボックス 5">
                <a:extLst>
                  <a:ext uri="{FF2B5EF4-FFF2-40B4-BE49-F238E27FC236}">
                    <a16:creationId xmlns:a16="http://schemas.microsoft.com/office/drawing/2014/main" id="{7468A3A1-0FDB-47BC-B8EC-0964A12BE68A}"/>
                  </a:ext>
                </a:extLst>
              </p:cNvPr>
              <p:cNvSpPr txBox="1">
                <a:spLocks noRot="1" noChangeAspect="1" noMove="1" noResize="1" noEditPoints="1" noAdjustHandles="1" noChangeArrowheads="1" noChangeShapeType="1" noTextEdit="1"/>
              </p:cNvSpPr>
              <p:nvPr/>
            </p:nvSpPr>
            <p:spPr>
              <a:xfrm>
                <a:off x="179958" y="1916832"/>
                <a:ext cx="8784084" cy="4154984"/>
              </a:xfrm>
              <a:prstGeom prst="rect">
                <a:avLst/>
              </a:prstGeom>
              <a:blipFill>
                <a:blip r:embed="rId3"/>
                <a:stretch>
                  <a:fillRect l="-972" t="-1173" r="-903" b="-2346"/>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51340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39007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12</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12</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345E-7140-214E-7BEF-EF919E6DB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62317AD-3FDF-484B-F7B4-39F32C82401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41948CA0-2B03-6E03-72EB-0A97AEA5A99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a:solidFill>
                <a:srgbClr val="000000"/>
              </a:solidFill>
            </a:endParaRPr>
          </a:p>
        </p:txBody>
      </p:sp>
      <p:sp>
        <p:nvSpPr>
          <p:cNvPr id="4" name="日付プレースホルダー 3">
            <a:extLst>
              <a:ext uri="{FF2B5EF4-FFF2-40B4-BE49-F238E27FC236}">
                <a16:creationId xmlns:a16="http://schemas.microsoft.com/office/drawing/2014/main" id="{D7EB11FD-DF62-30D0-D03A-29D84B89359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EF143AB3-4EB1-671A-B46F-D396EA75848F}"/>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E197958-F2DA-725D-1036-05308280036B}"/>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05601D34-5C84-03AB-DF0B-134149AE874A}"/>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124658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2924-CC92-6A20-41C3-BCAB27B7C6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23F7DA-A5B1-178D-DED0-8AF4B9F4409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91979890-21FD-9DBC-006C-81D322689E0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14</a:t>
            </a:fld>
            <a:endParaRPr lang="en-US">
              <a:solidFill>
                <a:srgbClr val="000000"/>
              </a:solidFill>
            </a:endParaRPr>
          </a:p>
        </p:txBody>
      </p:sp>
      <p:sp>
        <p:nvSpPr>
          <p:cNvPr id="4" name="日付プレースホルダー 3">
            <a:extLst>
              <a:ext uri="{FF2B5EF4-FFF2-40B4-BE49-F238E27FC236}">
                <a16:creationId xmlns:a16="http://schemas.microsoft.com/office/drawing/2014/main" id="{A12BA13B-4BA0-0DB1-DC91-D3C5DF8D2E3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582069E7-F925-28BF-C259-47984A1C890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8514383-EC0F-096B-2EEA-0EB4AF50D1AB}"/>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B529937-16AD-9E86-2DBF-271AB23C123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FC8BBC8F-519F-4B78-9AD9-5C078E146E86}"/>
              </a:ext>
            </a:extLst>
          </p:cNvPr>
          <p:cNvPicPr>
            <a:picLocks noChangeAspect="1"/>
          </p:cNvPicPr>
          <p:nvPr/>
        </p:nvPicPr>
        <p:blipFill>
          <a:blip r:embed="rId4"/>
          <a:stretch>
            <a:fillRect/>
          </a:stretch>
        </p:blipFill>
        <p:spPr>
          <a:xfrm>
            <a:off x="235159" y="1600047"/>
            <a:ext cx="8676456" cy="3946582"/>
          </a:xfrm>
          <a:prstGeom prst="rect">
            <a:avLst/>
          </a:prstGeom>
        </p:spPr>
      </p:pic>
    </p:spTree>
    <p:extLst>
      <p:ext uri="{BB962C8B-B14F-4D97-AF65-F5344CB8AC3E}">
        <p14:creationId xmlns:p14="http://schemas.microsoft.com/office/powerpoint/2010/main" val="276543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C667-AFCF-8C1A-4F3D-AE008DA90C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2E0E38-A0EA-7992-9F55-669710DEE6F8}"/>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09722CF-08CC-C829-F74F-DC423DE8EA7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a:solidFill>
                <a:srgbClr val="000000"/>
              </a:solidFill>
            </a:endParaRPr>
          </a:p>
        </p:txBody>
      </p:sp>
      <p:sp>
        <p:nvSpPr>
          <p:cNvPr id="4" name="日付プレースホルダー 3">
            <a:extLst>
              <a:ext uri="{FF2B5EF4-FFF2-40B4-BE49-F238E27FC236}">
                <a16:creationId xmlns:a16="http://schemas.microsoft.com/office/drawing/2014/main" id="{4222ED9B-9C18-CF43-AB33-03F8EEF2810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7E942FF6-DFBC-C49B-630C-2ED5CDA731D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3DE5DF6-F14F-A0B8-0A2D-739BF25514F5}"/>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CAC5751-D896-4020-0DD6-93F5805A619D}"/>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7A6BBABE-8DFB-3ABA-C761-0558AE5B6141}"/>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64510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January 2025,</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Kobe Covention Center - Kobe, Japan</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629925135"/>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629925135"/>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02000" r="-111073"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402000" r="-111073"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462" t="-402000" r="-308"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557778" r="-111073"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629787" r="-111073"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729787" r="-111073"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152000" r="-111073"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252000" r="-111073"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352000" r="-111073"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6D6-F017-2A9F-993E-D893108CE3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A73F0-C0DE-3183-75F4-714E87113915}"/>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87784363-3B63-EC21-9406-B3D678926D3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EEB396D7-D3E8-4E5C-9C7A-13868936623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E5D6F708-237F-727F-2A21-828005CD559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9393E31-013E-1C80-6C10-FF28F950436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r>
                      <a:rPr kumimoji="1" lang="en-US" altLang="ja-JP" sz="2000" b="0" i="1" baseline="0" smtClean="0">
                        <a:latin typeface="Cambria Math" panose="02040503050406030204" pitchFamily="18" charset="0"/>
                      </a:rPr>
                      <m:t>8</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0D538C7E-90D8-91B8-D18D-7329C994C5E6}"/>
              </a:ext>
            </a:extLst>
          </p:cNvPr>
          <p:cNvPicPr>
            <a:picLocks noChangeAspect="1"/>
          </p:cNvPicPr>
          <p:nvPr/>
        </p:nvPicPr>
        <p:blipFill>
          <a:blip r:embed="rId4"/>
          <a:stretch>
            <a:fillRect/>
          </a:stretch>
        </p:blipFill>
        <p:spPr>
          <a:xfrm>
            <a:off x="269776" y="1631606"/>
            <a:ext cx="8604448" cy="3913829"/>
          </a:xfrm>
          <a:prstGeom prst="rect">
            <a:avLst/>
          </a:prstGeom>
        </p:spPr>
      </p:pic>
    </p:spTree>
    <p:extLst>
      <p:ext uri="{BB962C8B-B14F-4D97-AF65-F5344CB8AC3E}">
        <p14:creationId xmlns:p14="http://schemas.microsoft.com/office/powerpoint/2010/main" val="47815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A4B7-89FC-B0FE-DBB9-00AC55FFAB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786BCC-C3D9-9891-1195-F40A69F00823}"/>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EF78FA7A-6E38-5FAE-F7F0-C3E46B6F206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5907A4F5-9AD0-147B-FE63-19F34D3A163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B54C8856-9C0D-E2C7-CB27-EA96F9482A2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B529937-16AD-9E86-2DBF-271AB23C1238}"/>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B529937-16AD-9E86-2DBF-271AB23C123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127470B7-740F-A918-85E5-0E178EBCDB05}"/>
              </a:ext>
            </a:extLst>
          </p:cNvPr>
          <p:cNvPicPr>
            <a:picLocks noChangeAspect="1"/>
          </p:cNvPicPr>
          <p:nvPr/>
        </p:nvPicPr>
        <p:blipFill>
          <a:blip r:embed="rId4"/>
          <a:stretch>
            <a:fillRect/>
          </a:stretch>
        </p:blipFill>
        <p:spPr>
          <a:xfrm>
            <a:off x="316190" y="1627042"/>
            <a:ext cx="8511620" cy="3871605"/>
          </a:xfrm>
          <a:prstGeom prst="rect">
            <a:avLst/>
          </a:prstGeom>
        </p:spPr>
      </p:pic>
    </p:spTree>
    <p:extLst>
      <p:ext uri="{BB962C8B-B14F-4D97-AF65-F5344CB8AC3E}">
        <p14:creationId xmlns:p14="http://schemas.microsoft.com/office/powerpoint/2010/main" val="145742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4F6C-4767-35F2-2216-E436CFF1F2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5A3ADB-5CB5-9CA5-65F0-C794B607829F}"/>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A920CD7-3FC3-48D0-63E0-E91ADC97EF0F}"/>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27C62F9F-127F-ECFF-A893-088F089A67A1}"/>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2025</a:t>
            </a:r>
          </a:p>
        </p:txBody>
      </p:sp>
      <p:sp>
        <p:nvSpPr>
          <p:cNvPr id="5" name="フッター プレースホルダー 4">
            <a:extLst>
              <a:ext uri="{FF2B5EF4-FFF2-40B4-BE49-F238E27FC236}">
                <a16:creationId xmlns:a16="http://schemas.microsoft.com/office/drawing/2014/main" id="{6DC90D0B-AE04-173C-B5A3-F904C3E2AE6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CAC5751-D896-4020-0DD6-93F5805A619D}"/>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CAC5751-D896-4020-0DD6-93F5805A619D}"/>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4829EC10-452B-1372-9928-0573BCB6EFF9}"/>
              </a:ext>
            </a:extLst>
          </p:cNvPr>
          <p:cNvPicPr>
            <a:picLocks noChangeAspect="1"/>
          </p:cNvPicPr>
          <p:nvPr/>
        </p:nvPicPr>
        <p:blipFill>
          <a:blip r:embed="rId4"/>
          <a:stretch>
            <a:fillRect/>
          </a:stretch>
        </p:blipFill>
        <p:spPr>
          <a:xfrm>
            <a:off x="342900" y="1687109"/>
            <a:ext cx="8458200" cy="3847306"/>
          </a:xfrm>
          <a:prstGeom prst="rect">
            <a:avLst/>
          </a:prstGeom>
        </p:spPr>
      </p:pic>
    </p:spTree>
    <p:extLst>
      <p:ext uri="{BB962C8B-B14F-4D97-AF65-F5344CB8AC3E}">
        <p14:creationId xmlns:p14="http://schemas.microsoft.com/office/powerpoint/2010/main" val="3315431708"/>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1625</Words>
  <Application>Microsoft Office PowerPoint</Application>
  <PresentationFormat>画面に合わせる (4:3)</PresentationFormat>
  <Paragraphs>195</Paragraphs>
  <Slides>15</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 of study</vt:lpstr>
      <vt:lpstr>SOCC</vt:lpstr>
      <vt:lpstr>Bit erasure channel</vt:lpstr>
      <vt:lpstr>Evaluation</vt:lpstr>
      <vt:lpstr>Results</vt:lpstr>
      <vt:lpstr>Results</vt:lpstr>
      <vt:lpstr>Results</vt:lpstr>
      <vt:lpstr>Conclusion</vt:lpstr>
      <vt:lpstr>Reference</vt:lpstr>
      <vt:lpstr>PowerPoint プレゼンテーション</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532</cp:revision>
  <dcterms:created xsi:type="dcterms:W3CDTF">2014-03-17T07:14:24Z</dcterms:created>
  <dcterms:modified xsi:type="dcterms:W3CDTF">2025-01-13T06:09:26Z</dcterms:modified>
</cp:coreProperties>
</file>