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57" r:id="rId2"/>
    <p:sldId id="300" r:id="rId3"/>
    <p:sldId id="595" r:id="rId4"/>
    <p:sldId id="693" r:id="rId5"/>
    <p:sldId id="785" r:id="rId6"/>
    <p:sldId id="560" r:id="rId7"/>
    <p:sldId id="788" r:id="rId8"/>
    <p:sldId id="787" r:id="rId9"/>
    <p:sldId id="789" r:id="rId10"/>
    <p:sldId id="593" r:id="rId11"/>
    <p:sldId id="327" r:id="rId12"/>
    <p:sldId id="482" r:id="rId13"/>
    <p:sldId id="749" r:id="rId14"/>
    <p:sldId id="596" r:id="rId15"/>
    <p:sldId id="590" r:id="rId16"/>
    <p:sldId id="694" r:id="rId17"/>
    <p:sldId id="777" r:id="rId18"/>
    <p:sldId id="778" r:id="rId19"/>
    <p:sldId id="779" r:id="rId20"/>
    <p:sldId id="780" r:id="rId21"/>
    <p:sldId id="782" r:id="rId22"/>
    <p:sldId id="783" r:id="rId23"/>
    <p:sldId id="784" r:id="rId24"/>
    <p:sldId id="786" r:id="rId25"/>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淡色スタイル 3 - アクセント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27102A9-8310-4765-A935-A1911B00CA55}" styleName="淡色スタイル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784" autoAdjust="0"/>
  </p:normalViewPr>
  <p:slideViewPr>
    <p:cSldViewPr>
      <p:cViewPr varScale="1">
        <p:scale>
          <a:sx n="59" d="100"/>
          <a:sy n="59" d="100"/>
        </p:scale>
        <p:origin x="1500" y="2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1" d="100"/>
          <a:sy n="51" d="100"/>
        </p:scale>
        <p:origin x="2694" y="3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7A382B7D-C49D-4A71-807E-2F43C648CD3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235239C2-C076-49B8-99A6-F8CEA981DF4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C3776E-84FE-4DE5-B9CC-6C037255D337}" type="datetimeFigureOut">
              <a:rPr kumimoji="1" lang="ja-JP" altLang="en-US" smtClean="0"/>
              <a:t>2024/7/16</a:t>
            </a:fld>
            <a:endParaRPr kumimoji="1" lang="ja-JP" altLang="en-US"/>
          </a:p>
        </p:txBody>
      </p:sp>
      <p:sp>
        <p:nvSpPr>
          <p:cNvPr id="4" name="フッター プレースホルダー 3">
            <a:extLst>
              <a:ext uri="{FF2B5EF4-FFF2-40B4-BE49-F238E27FC236}">
                <a16:creationId xmlns:a16="http://schemas.microsoft.com/office/drawing/2014/main" id="{D11F2CD8-9D39-4CDF-B19A-DBC38B73302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7D17C07-F6E6-4B74-8B98-A2B07F316F0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CE562B-7EFA-43C7-891E-8B17A5EBDB48}" type="slidenum">
              <a:rPr kumimoji="1" lang="ja-JP" altLang="en-US" smtClean="0"/>
              <a:t>‹#›</a:t>
            </a:fld>
            <a:endParaRPr kumimoji="1" lang="ja-JP" altLang="en-US"/>
          </a:p>
        </p:txBody>
      </p:sp>
    </p:spTree>
    <p:extLst>
      <p:ext uri="{BB962C8B-B14F-4D97-AF65-F5344CB8AC3E}">
        <p14:creationId xmlns:p14="http://schemas.microsoft.com/office/powerpoint/2010/main" val="23497420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504D60-04A7-4FD1-A50C-0611B71A0DF0}" type="datetimeFigureOut">
              <a:rPr kumimoji="1" lang="ja-JP" altLang="en-US" smtClean="0"/>
              <a:t>2024/7/16</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61DE7-94E4-4B6C-893E-B16DAA432C04}" type="slidenum">
              <a:rPr kumimoji="1" lang="ja-JP" altLang="en-US" smtClean="0"/>
              <a:t>‹#›</a:t>
            </a:fld>
            <a:endParaRPr kumimoji="1" lang="ja-JP" altLang="en-US"/>
          </a:p>
        </p:txBody>
      </p:sp>
    </p:spTree>
    <p:extLst>
      <p:ext uri="{BB962C8B-B14F-4D97-AF65-F5344CB8AC3E}">
        <p14:creationId xmlns:p14="http://schemas.microsoft.com/office/powerpoint/2010/main" val="12395777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noChangeArrowheads="1"/>
          </p:cNvSpPr>
          <p:nvPr>
            <p:ph type="hdr" sz="quarter"/>
          </p:nvPr>
        </p:nvSpPr>
        <p:spPr>
          <a:ln/>
        </p:spPr>
        <p:txBody>
          <a:bodyPr/>
          <a:lstStyle/>
          <a:p>
            <a:r>
              <a:rPr lang="en-US">
                <a:solidFill>
                  <a:prstClr val="black"/>
                </a:solidFill>
              </a:rPr>
              <a:t>September 2009doc.: IEEE 802.15-09-0117-00-0007</a:t>
            </a:r>
          </a:p>
        </p:txBody>
      </p:sp>
      <p:sp>
        <p:nvSpPr>
          <p:cNvPr id="9" name="Rectangle 3"/>
          <p:cNvSpPr>
            <a:spLocks noGrp="1" noChangeArrowheads="1"/>
          </p:cNvSpPr>
          <p:nvPr>
            <p:ph type="dt" idx="1"/>
          </p:nvPr>
        </p:nvSpPr>
        <p:spPr>
          <a:ln/>
        </p:spPr>
        <p:txBody>
          <a:bodyPr/>
          <a:lstStyle/>
          <a:p>
            <a:fld id="{DDEB5ECF-DBF0-4B00-A34B-6D739605B8EB}" type="datetime1">
              <a:rPr lang="en-US">
                <a:solidFill>
                  <a:prstClr val="black"/>
                </a:solidFill>
              </a:rPr>
              <a:pPr/>
              <a:t>7/16/2024</a:t>
            </a:fld>
            <a:r>
              <a:rPr lang="en-US">
                <a:solidFill>
                  <a:prstClr val="black"/>
                </a:solidFill>
              </a:rPr>
              <a:t>&lt;month year&gt;</a:t>
            </a:r>
          </a:p>
        </p:txBody>
      </p:sp>
      <p:sp>
        <p:nvSpPr>
          <p:cNvPr id="24578" name="Slide Image Placeholder 1"/>
          <p:cNvSpPr>
            <a:spLocks noGrp="1" noRot="1" noChangeAspect="1" noTextEdit="1"/>
          </p:cNvSpPr>
          <p:nvPr>
            <p:ph type="sldImg"/>
          </p:nvPr>
        </p:nvSpPr>
        <p:spPr>
          <a:xfrm>
            <a:off x="1150938" y="692150"/>
            <a:ext cx="4556125" cy="3416300"/>
          </a:xfrm>
          <a:ln/>
        </p:spPr>
      </p:sp>
      <p:sp>
        <p:nvSpPr>
          <p:cNvPr id="24579" name="Notes Placeholder 2"/>
          <p:cNvSpPr>
            <a:spLocks noGrp="1"/>
          </p:cNvSpPr>
          <p:nvPr>
            <p:ph type="body" idx="1"/>
          </p:nvPr>
        </p:nvSpPr>
        <p:spPr/>
        <p:txBody>
          <a:bodyPr/>
          <a:lstStyle/>
          <a:p>
            <a:endParaRPr lang="en-US"/>
          </a:p>
        </p:txBody>
      </p:sp>
      <p:sp>
        <p:nvSpPr>
          <p:cNvPr id="24580" name="Header Placeholder 3"/>
          <p:cNvSpPr txBox="1">
            <a:spLocks noGrp="1"/>
          </p:cNvSpPr>
          <p:nvPr/>
        </p:nvSpPr>
        <p:spPr bwMode="auto">
          <a:xfrm>
            <a:off x="3429000" y="90607"/>
            <a:ext cx="2782957" cy="215444"/>
          </a:xfrm>
          <a:prstGeom prst="rect">
            <a:avLst/>
          </a:prstGeom>
          <a:noFill/>
          <a:ln w="9525">
            <a:noFill/>
            <a:miter lim="800000"/>
            <a:headEnd/>
            <a:tailEnd/>
          </a:ln>
        </p:spPr>
        <p:txBody>
          <a:bodyPr lIns="0" tIns="0" rIns="0" bIns="0" anchor="b">
            <a:spAutoFit/>
          </a:bodyPr>
          <a:lstStyle/>
          <a:p>
            <a:pPr algn="r" defTabSz="897270" eaLnBrk="0" fontAlgn="base" hangingPunct="0">
              <a:spcBef>
                <a:spcPct val="0"/>
              </a:spcBef>
              <a:spcAft>
                <a:spcPct val="0"/>
              </a:spcAft>
            </a:pPr>
            <a:r>
              <a:rPr kumimoji="0" lang="en-US" sz="1400" b="1" dirty="0">
                <a:solidFill>
                  <a:prstClr val="black"/>
                </a:solidFill>
                <a:latin typeface="Times New Roman" pitchFamily="18" charset="0"/>
              </a:rPr>
              <a:t>doc.: IEEE 802.15-09-0117-00-0007</a:t>
            </a:r>
          </a:p>
        </p:txBody>
      </p:sp>
      <p:sp>
        <p:nvSpPr>
          <p:cNvPr id="24581" name="Date Placeholder 4"/>
          <p:cNvSpPr txBox="1">
            <a:spLocks noGrp="1"/>
          </p:cNvSpPr>
          <p:nvPr/>
        </p:nvSpPr>
        <p:spPr bwMode="auto">
          <a:xfrm>
            <a:off x="647600" y="90607"/>
            <a:ext cx="2705306" cy="215444"/>
          </a:xfrm>
          <a:prstGeom prst="rect">
            <a:avLst/>
          </a:prstGeom>
          <a:noFill/>
          <a:ln w="9525">
            <a:noFill/>
            <a:miter lim="800000"/>
            <a:headEnd/>
            <a:tailEnd/>
          </a:ln>
        </p:spPr>
        <p:txBody>
          <a:bodyPr lIns="0" tIns="0" rIns="0" bIns="0" anchor="b">
            <a:spAutoFit/>
          </a:bodyPr>
          <a:lstStyle/>
          <a:p>
            <a:pPr defTabSz="897270" eaLnBrk="0" fontAlgn="base" hangingPunct="0">
              <a:spcBef>
                <a:spcPct val="0"/>
              </a:spcBef>
              <a:spcAft>
                <a:spcPct val="0"/>
              </a:spcAft>
            </a:pPr>
            <a:r>
              <a:rPr kumimoji="0" lang="en-US" sz="1400" b="1" dirty="0">
                <a:solidFill>
                  <a:prstClr val="black"/>
                </a:solidFill>
                <a:latin typeface="Times New Roman" pitchFamily="18" charset="0"/>
              </a:rPr>
              <a:t>&lt;month year&gt;</a:t>
            </a:r>
          </a:p>
        </p:txBody>
      </p:sp>
      <p:sp>
        <p:nvSpPr>
          <p:cNvPr id="24582" name="Footer Placeholder 5"/>
          <p:cNvSpPr>
            <a:spLocks noGrp="1"/>
          </p:cNvSpPr>
          <p:nvPr>
            <p:ph type="ftr" sz="quarter" idx="4"/>
          </p:nvPr>
        </p:nvSpPr>
        <p:spPr>
          <a:noFill/>
        </p:spPr>
        <p:txBody>
          <a:bodyPr/>
          <a:lstStyle/>
          <a:p>
            <a:pPr lvl="4"/>
            <a:r>
              <a:rPr lang="en-US">
                <a:solidFill>
                  <a:prstClr val="black"/>
                </a:solidFill>
              </a:rPr>
              <a:t>&lt;author&gt;, &lt;company&gt;</a:t>
            </a:r>
          </a:p>
        </p:txBody>
      </p:sp>
      <p:sp>
        <p:nvSpPr>
          <p:cNvPr id="24583" name="Slide Number Placeholder 6"/>
          <p:cNvSpPr>
            <a:spLocks noGrp="1"/>
          </p:cNvSpPr>
          <p:nvPr>
            <p:ph type="sldNum" sz="quarter" idx="5"/>
          </p:nvPr>
        </p:nvSpPr>
        <p:spPr>
          <a:noFill/>
        </p:spPr>
        <p:txBody>
          <a:bodyPr/>
          <a:lstStyle/>
          <a:p>
            <a:r>
              <a:rPr lang="en-US">
                <a:solidFill>
                  <a:prstClr val="black"/>
                </a:solidFill>
              </a:rPr>
              <a:t>Page </a:t>
            </a:r>
            <a:fld id="{DE724A62-13E4-4261-84BB-CCFBA250F072}" type="slidenum">
              <a:rPr lang="en-US">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en-US" altLang="ja-JP" sz="1200" kern="1200" dirty="0">
              <a:solidFill>
                <a:schemeClr val="tx1"/>
              </a:solidFill>
              <a:effectLst/>
              <a:latin typeface="+mn-lt"/>
              <a:ea typeface="+mn-ea"/>
              <a:cs typeface="+mn-cs"/>
            </a:endParaRPr>
          </a:p>
          <a:p>
            <a:pPr marL="0" indent="0">
              <a:buFont typeface="Wingdings" panose="05000000000000000000" pitchFamily="2" charset="2"/>
              <a:buNone/>
            </a:pPr>
            <a:endParaRPr lang="en-US" altLang="ja-JP"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16</a:t>
            </a:fld>
            <a:endParaRPr kumimoji="1" lang="ja-JP" altLang="en-US"/>
          </a:p>
        </p:txBody>
      </p:sp>
    </p:spTree>
    <p:extLst>
      <p:ext uri="{BB962C8B-B14F-4D97-AF65-F5344CB8AC3E}">
        <p14:creationId xmlns:p14="http://schemas.microsoft.com/office/powerpoint/2010/main" val="707848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en-US" altLang="ja-JP" dirty="0"/>
          </a:p>
        </p:txBody>
      </p:sp>
      <p:sp>
        <p:nvSpPr>
          <p:cNvPr id="4" name="スライド番号プレースホルダー 3"/>
          <p:cNvSpPr>
            <a:spLocks noGrp="1"/>
          </p:cNvSpPr>
          <p:nvPr>
            <p:ph type="sldNum" sz="quarter" idx="5"/>
          </p:nvPr>
        </p:nvSpPr>
        <p:spPr/>
        <p:txBody>
          <a:bodyPr/>
          <a:lstStyle/>
          <a:p>
            <a:fld id="{82461DE7-94E4-4B6C-893E-B16DAA432C04}" type="slidenum">
              <a:rPr kumimoji="1" lang="ja-JP" altLang="en-US" smtClean="0"/>
              <a:t>2</a:t>
            </a:fld>
            <a:endParaRPr kumimoji="1" lang="ja-JP" altLang="en-US"/>
          </a:p>
        </p:txBody>
      </p:sp>
    </p:spTree>
    <p:extLst>
      <p:ext uri="{BB962C8B-B14F-4D97-AF65-F5344CB8AC3E}">
        <p14:creationId xmlns:p14="http://schemas.microsoft.com/office/powerpoint/2010/main" val="3451263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SOCCs have attracted attention as error correction codes for code division multiple access (CDMA) using the spread spectrum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lang="en-US" altLang="ja-JP"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3</a:t>
            </a:fld>
            <a:endParaRPr kumimoji="1" lang="ja-JP" altLang="en-US"/>
          </a:p>
        </p:txBody>
      </p:sp>
    </p:spTree>
    <p:extLst>
      <p:ext uri="{BB962C8B-B14F-4D97-AF65-F5344CB8AC3E}">
        <p14:creationId xmlns:p14="http://schemas.microsoft.com/office/powerpoint/2010/main" val="701525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14:m>
                  <m:oMath xmlns:m="http://schemas.openxmlformats.org/officeDocument/2006/math">
                    <m:sSup>
                      <m:sSupPr>
                        <m:ctrlPr>
                          <a:rPr lang="ja-JP" altLang="ja-JP" i="1">
                            <a:latin typeface="Cambria Math" panose="02040503050406030204" pitchFamily="18" charset="0"/>
                          </a:rPr>
                        </m:ctrlPr>
                      </m:sSupPr>
                      <m:e>
                        <m:r>
                          <a:rPr lang="en-US" altLang="ja-JP" i="1">
                            <a:latin typeface="Cambria Math" panose="02040503050406030204" pitchFamily="18" charset="0"/>
                          </a:rPr>
                          <m:t>2</m:t>
                        </m:r>
                      </m:e>
                      <m:sup>
                        <m:r>
                          <a:rPr lang="en-US" altLang="ja-JP" i="1">
                            <a:latin typeface="Cambria Math" panose="02040503050406030204" pitchFamily="18" charset="0"/>
                          </a:rPr>
                          <m:t>𝐾</m:t>
                        </m:r>
                        <m:r>
                          <a:rPr lang="en-US" altLang="ja-JP" i="1">
                            <a:latin typeface="Cambria Math" panose="02040503050406030204" pitchFamily="18" charset="0"/>
                          </a:rPr>
                          <m:t>−</m:t>
                        </m:r>
                        <m:r>
                          <a:rPr lang="en-US" altLang="ja-JP">
                            <a:latin typeface="Cambria Math" panose="02040503050406030204" pitchFamily="18" charset="0"/>
                          </a:rPr>
                          <m:t>2</m:t>
                        </m:r>
                      </m:sup>
                    </m:sSup>
                  </m:oMath>
                </a14:m>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sz="1200" dirty="0">
                    <a:solidFill>
                      <a:srgbClr val="000000"/>
                    </a:solidFill>
                    <a:effectLst/>
                    <a:latin typeface="Palatino Linotype" panose="02040502050505030304" pitchFamily="18" charset="0"/>
                    <a:ea typeface="SimSun" panose="02010600030101010101" pitchFamily="2" charset="-122"/>
                    <a:cs typeface="Times New Roman" panose="02020603050405020304" pitchFamily="18" charset="0"/>
                  </a:rPr>
                  <a:t>Therefore, SOCCs are considered to be compatible with the UWB, as they use a very wide bandwidth</a:t>
                </a:r>
                <a:endParaRPr kumimoji="1" lang="ja-JP" altLang="en-US" dirty="0"/>
              </a:p>
              <a:p>
                <a:pPr marL="171450" indent="-171450">
                  <a:buFont typeface="Arial" panose="020B0604020202020204" pitchFamily="34" charset="0"/>
                  <a:buChar char="•"/>
                </a:pPr>
                <a:endParaRPr lang="en-US" altLang="ja-JP" dirty="0"/>
              </a:p>
            </p:txBody>
          </p:sp>
        </mc:Choice>
        <mc:Fallback xmlns="">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r>
                  <a:rPr lang="en-US" altLang="ja-JP" dirty="0"/>
                  <a:t>The inner (</a:t>
                </a:r>
                <a:r>
                  <a:rPr lang="en-US" altLang="ja-JP" i="1" dirty="0"/>
                  <a:t>K</a:t>
                </a:r>
                <a:r>
                  <a:rPr lang="en-US" altLang="ja-JP" dirty="0"/>
                  <a:t>- 2) bit memories are mapped into one Walsh sequence of length </a:t>
                </a:r>
                <a:r>
                  <a:rPr lang="en-US" altLang="ja-JP" i="0">
                    <a:latin typeface="Cambria Math" panose="02040503050406030204" pitchFamily="18" charset="0"/>
                  </a:rPr>
                  <a:t>2</a:t>
                </a:r>
                <a:r>
                  <a:rPr lang="ja-JP" altLang="ja-JP" i="0">
                    <a:latin typeface="Cambria Math" panose="02040503050406030204" pitchFamily="18" charset="0"/>
                  </a:rPr>
                  <a:t>^(</a:t>
                </a:r>
                <a:r>
                  <a:rPr lang="en-US" altLang="ja-JP" i="0">
                    <a:latin typeface="Cambria Math" panose="02040503050406030204" pitchFamily="18" charset="0"/>
                  </a:rPr>
                  <a:t>𝐾−2</a:t>
                </a:r>
                <a:r>
                  <a:rPr lang="ja-JP" altLang="ja-JP" i="0">
                    <a:latin typeface="Cambria Math" panose="02040503050406030204" pitchFamily="18" charset="0"/>
                  </a:rPr>
                  <a:t>)</a:t>
                </a:r>
                <a:r>
                  <a:rPr lang="en-US" altLang="ja-JP" dirty="0"/>
                  <a:t> (two to the power of K-2)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ja-JP" dirty="0"/>
                  <a:t>The two outer bits are added to each binary number of the selected Walsh sequence by exclusive OR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1" lang="en-US" altLang="ja-JP" dirty="0"/>
                  <a:t>One divided by </a:t>
                </a:r>
                <a:r>
                  <a:rPr lang="en-US" altLang="ja-JP" dirty="0"/>
                  <a:t>two to the power of K-2</a:t>
                </a:r>
                <a:endParaRPr kumimoji="1" lang="ja-JP" altLang="en-US" dirty="0"/>
              </a:p>
              <a:p>
                <a:pPr marL="171450" indent="-171450">
                  <a:buFont typeface="Arial" panose="020B0604020202020204" pitchFamily="34" charset="0"/>
                  <a:buChar char="•"/>
                </a:pPr>
                <a:endParaRPr lang="en-US" altLang="ja-JP" dirty="0"/>
              </a:p>
            </p:txBody>
          </p:sp>
        </mc:Fallback>
      </mc:AlternateContent>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4</a:t>
            </a:fld>
            <a:endParaRPr kumimoji="1" lang="ja-JP" altLang="en-US"/>
          </a:p>
        </p:txBody>
      </p:sp>
    </p:spTree>
    <p:extLst>
      <p:ext uri="{BB962C8B-B14F-4D97-AF65-F5344CB8AC3E}">
        <p14:creationId xmlns:p14="http://schemas.microsoft.com/office/powerpoint/2010/main" val="1801763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6</a:t>
            </a:fld>
            <a:endParaRPr kumimoji="1" lang="ja-JP" altLang="en-US"/>
          </a:p>
        </p:txBody>
      </p:sp>
    </p:spTree>
    <p:extLst>
      <p:ext uri="{BB962C8B-B14F-4D97-AF65-F5344CB8AC3E}">
        <p14:creationId xmlns:p14="http://schemas.microsoft.com/office/powerpoint/2010/main" val="1238187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10</a:t>
            </a:fld>
            <a:endParaRPr kumimoji="1" lang="ja-JP" altLang="en-US"/>
          </a:p>
        </p:txBody>
      </p:sp>
    </p:spTree>
    <p:extLst>
      <p:ext uri="{BB962C8B-B14F-4D97-AF65-F5344CB8AC3E}">
        <p14:creationId xmlns:p14="http://schemas.microsoft.com/office/powerpoint/2010/main" val="2674933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indent="0">
              <a:buFont typeface="Arial" panose="020B0604020202020204" pitchFamily="34" charset="0"/>
              <a:buNone/>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13</a:t>
            </a:fld>
            <a:endParaRPr kumimoji="1" lang="ja-JP" altLang="en-US"/>
          </a:p>
        </p:txBody>
      </p:sp>
    </p:spTree>
    <p:extLst>
      <p:ext uri="{BB962C8B-B14F-4D97-AF65-F5344CB8AC3E}">
        <p14:creationId xmlns:p14="http://schemas.microsoft.com/office/powerpoint/2010/main" val="28348087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14</a:t>
            </a:fld>
            <a:endParaRPr kumimoji="1" lang="ja-JP" altLang="en-US"/>
          </a:p>
        </p:txBody>
      </p:sp>
    </p:spTree>
    <p:extLst>
      <p:ext uri="{BB962C8B-B14F-4D97-AF65-F5344CB8AC3E}">
        <p14:creationId xmlns:p14="http://schemas.microsoft.com/office/powerpoint/2010/main" val="2616617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71450" indent="-171450">
              <a:buFont typeface="Arial" panose="020B0604020202020204" pitchFamily="34" charset="0"/>
              <a:buChar char="•"/>
            </a:pPr>
            <a:endParaRPr kumimoji="1" lang="ja-JP" altLang="en-US" dirty="0"/>
          </a:p>
        </p:txBody>
      </p:sp>
      <p:sp>
        <p:nvSpPr>
          <p:cNvPr id="4" name="スライド番号プレースホルダー 3"/>
          <p:cNvSpPr>
            <a:spLocks noGrp="1"/>
          </p:cNvSpPr>
          <p:nvPr>
            <p:ph type="sldNum" sz="quarter" idx="10"/>
          </p:nvPr>
        </p:nvSpPr>
        <p:spPr/>
        <p:txBody>
          <a:bodyPr/>
          <a:lstStyle/>
          <a:p>
            <a:fld id="{D174B578-1585-473D-A88E-F7875DCA9734}" type="slidenum">
              <a:rPr kumimoji="1" lang="ja-JP" altLang="en-US" smtClean="0"/>
              <a:pPr/>
              <a:t>15</a:t>
            </a:fld>
            <a:endParaRPr kumimoji="1" lang="ja-JP" altLang="en-US"/>
          </a:p>
        </p:txBody>
      </p:sp>
    </p:spTree>
    <p:extLst>
      <p:ext uri="{BB962C8B-B14F-4D97-AF65-F5344CB8AC3E}">
        <p14:creationId xmlns:p14="http://schemas.microsoft.com/office/powerpoint/2010/main" val="4177968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 name="TextBox 9"/>
          <p:cNvSpPr txBox="1"/>
          <p:nvPr/>
        </p:nvSpPr>
        <p:spPr>
          <a:xfrm>
            <a:off x="5791200" y="22860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802.15-22-0562-10-06ma</a:t>
            </a:r>
          </a:p>
        </p:txBody>
      </p:sp>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13" name="Rectangle 12"/>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F29BC87-BF55-421B-B54D-29C11A5C93C2}" type="slidenum">
              <a:rPr lang="en-US" smtClean="0">
                <a:solidFill>
                  <a:srgbClr val="000000"/>
                </a:solidFill>
              </a:rPr>
              <a:pPr>
                <a:defRPr/>
              </a:pPr>
              <a:t>‹#›</a:t>
            </a:fld>
            <a:endParaRPr lang="en-US">
              <a:solidFill>
                <a:srgbClr val="000000"/>
              </a:solidFill>
            </a:endParaRPr>
          </a:p>
        </p:txBody>
      </p:sp>
      <p:sp>
        <p:nvSpPr>
          <p:cNvPr id="15" name="Rectangle 4">
            <a:extLst>
              <a:ext uri="{FF2B5EF4-FFF2-40B4-BE49-F238E27FC236}">
                <a16:creationId xmlns:a16="http://schemas.microsoft.com/office/drawing/2014/main" id="{633D371D-6596-4050-8217-C96AA1A60217}"/>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6" name="フッター プレースホルダー 4">
            <a:extLst>
              <a:ext uri="{FF2B5EF4-FFF2-40B4-BE49-F238E27FC236}">
                <a16:creationId xmlns:a16="http://schemas.microsoft.com/office/drawing/2014/main" id="{71F44B61-1F50-4509-AD5A-602D9646B4C6}"/>
              </a:ext>
            </a:extLst>
          </p:cNvPr>
          <p:cNvSpPr>
            <a:spLocks noGrp="1"/>
          </p:cNvSpPr>
          <p:nvPr>
            <p:ph type="ftr" sz="quarter" idx="3"/>
          </p:nvPr>
        </p:nvSpPr>
        <p:spPr>
          <a:xfrm>
            <a:off x="5724128" y="6453336"/>
            <a:ext cx="3168352" cy="553998"/>
          </a:xfrm>
          <a:prstGeom prst="rect">
            <a:avLst/>
          </a:prstGeo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265333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6"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7"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Rectangle 11"/>
          <p:cNvSpPr>
            <a:spLocks noGrp="1" noChangeArrowheads="1"/>
          </p:cNvSpPr>
          <p:nvPr>
            <p:ph type="sldNum" sz="quarter" idx="12"/>
          </p:nvPr>
        </p:nvSpPr>
        <p:spPr>
          <a:xfrm>
            <a:off x="4286294" y="6475413"/>
            <a:ext cx="647613" cy="184666"/>
          </a:xfrm>
        </p:spPr>
        <p:txBody>
          <a:bodyPr/>
          <a:lstStyle>
            <a:lvl1pPr>
              <a:defRPr sz="1200"/>
            </a:lvl1pPr>
          </a:lstStyle>
          <a:p>
            <a:pPr>
              <a:defRPr/>
            </a:pPr>
            <a:r>
              <a:rPr lang="en-US">
                <a:solidFill>
                  <a:srgbClr val="000000"/>
                </a:solidFill>
              </a:rPr>
              <a:t>Slide </a:t>
            </a:r>
            <a:fld id="{B3B06152-741F-4076-B040-D5427CE11BFD}" type="slidenum">
              <a:rPr lang="en-US" smtClean="0">
                <a:solidFill>
                  <a:srgbClr val="000000"/>
                </a:solidFill>
              </a:rPr>
              <a:pPr>
                <a:defRPr/>
              </a:pPr>
              <a:t>‹#›</a:t>
            </a:fld>
            <a:endParaRPr lang="en-US" dirty="0">
              <a:solidFill>
                <a:srgbClr val="000000"/>
              </a:solidFill>
            </a:endParaRPr>
          </a:p>
        </p:txBody>
      </p:sp>
      <p:sp>
        <p:nvSpPr>
          <p:cNvPr id="14" name="Line 8"/>
          <p:cNvSpPr>
            <a:spLocks noChangeShapeType="1"/>
          </p:cNvSpPr>
          <p:nvPr userDrawn="1"/>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7" name="TextBox 9"/>
          <p:cNvSpPr txBox="1"/>
          <p:nvPr userDrawn="1"/>
        </p:nvSpPr>
        <p:spPr>
          <a:xfrm>
            <a:off x="5693770" y="227110"/>
            <a:ext cx="2946640" cy="307777"/>
          </a:xfrm>
          <a:prstGeom prst="rect">
            <a:avLst/>
          </a:prstGeom>
          <a:solidFill>
            <a:schemeClr val="bg1"/>
          </a:solidFill>
        </p:spPr>
        <p:txBody>
          <a:bodyPr wrap="none">
            <a:spAutoFit/>
          </a:bodyPr>
          <a:lstStyle/>
          <a:p>
            <a:pPr fontAlgn="base">
              <a:spcBef>
                <a:spcPct val="0"/>
              </a:spcBef>
              <a:spcAft>
                <a:spcPct val="0"/>
              </a:spcAft>
            </a:pPr>
            <a:r>
              <a:rPr kumimoji="0" lang="en-US" altLang="ja-JP" sz="1400" b="1" dirty="0">
                <a:solidFill>
                  <a:srgbClr val="000000"/>
                </a:solidFill>
                <a:latin typeface="Times New Roman" pitchFamily="18" charset="0"/>
              </a:rPr>
              <a:t>doc.: IEEE 802.15-22-0562-10-06ma</a:t>
            </a:r>
          </a:p>
        </p:txBody>
      </p:sp>
      <p:sp>
        <p:nvSpPr>
          <p:cNvPr id="16" name="Rectangle 4">
            <a:extLst>
              <a:ext uri="{FF2B5EF4-FFF2-40B4-BE49-F238E27FC236}">
                <a16:creationId xmlns:a16="http://schemas.microsoft.com/office/drawing/2014/main" id="{87C10E1B-3F96-40A5-ABFD-87C830D01F78}"/>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9" name="フッター プレースホルダー 4">
            <a:extLst>
              <a:ext uri="{FF2B5EF4-FFF2-40B4-BE49-F238E27FC236}">
                <a16:creationId xmlns:a16="http://schemas.microsoft.com/office/drawing/2014/main" id="{6EEC89D4-7561-4EC9-8DC3-24F127260744}"/>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11377336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Rectangle 6"/>
          <p:cNvSpPr>
            <a:spLocks noGrp="1" noChangeArrowheads="1"/>
          </p:cNvSpPr>
          <p:nvPr>
            <p:ph type="sldNum" sz="quarter" idx="12"/>
          </p:nvPr>
        </p:nvSpPr>
        <p:spPr>
          <a:xfrm>
            <a:off x="4286294" y="6475413"/>
            <a:ext cx="647613" cy="184666"/>
          </a:xfrm>
          <a:ln/>
        </p:spPr>
        <p:txBody>
          <a:bodyPr/>
          <a:lstStyle>
            <a:lvl1pPr>
              <a:defRPr sz="1200"/>
            </a:lvl1pPr>
          </a:lstStyle>
          <a:p>
            <a:pPr>
              <a:defRPr/>
            </a:pPr>
            <a:r>
              <a:rPr lang="en-US">
                <a:solidFill>
                  <a:srgbClr val="000000"/>
                </a:solidFill>
              </a:rPr>
              <a:t>Slide </a:t>
            </a:r>
            <a:fld id="{088E86A2-24BB-437A-8099-76D2C87A4801}" type="slidenum">
              <a:rPr lang="en-US" smtClean="0">
                <a:solidFill>
                  <a:srgbClr val="000000"/>
                </a:solidFill>
              </a:rPr>
              <a:pPr>
                <a:defRPr/>
              </a:pPr>
              <a:t>‹#›</a:t>
            </a:fld>
            <a:endParaRPr lang="en-US">
              <a:solidFill>
                <a:srgbClr val="000000"/>
              </a:solidFill>
            </a:endParaRPr>
          </a:p>
        </p:txBody>
      </p:sp>
      <p:sp>
        <p:nvSpPr>
          <p:cNvPr id="8" name="Rectangle 4">
            <a:extLst>
              <a:ext uri="{FF2B5EF4-FFF2-40B4-BE49-F238E27FC236}">
                <a16:creationId xmlns:a16="http://schemas.microsoft.com/office/drawing/2014/main" id="{1207BCD2-703E-4A6E-93A4-8F1C4BE4F96B}"/>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7F905874-7CF5-4107-A30B-0CD039618D0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60468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xfrm>
            <a:off x="4342399" y="6475413"/>
            <a:ext cx="535403" cy="184666"/>
          </a:xfrm>
          <a:ln/>
        </p:spPr>
        <p:txBody>
          <a:bodyPr/>
          <a:lstStyle>
            <a:lvl1pPr>
              <a:defRPr sz="1200">
                <a:latin typeface="+mj-lt"/>
              </a:defRPr>
            </a:lvl1pPr>
          </a:lstStyle>
          <a:p>
            <a:pPr>
              <a:defRPr/>
            </a:pPr>
            <a:r>
              <a:rPr lang="en-US">
                <a:solidFill>
                  <a:srgbClr val="000000"/>
                </a:solidFill>
              </a:rPr>
              <a:t>Slide </a:t>
            </a:r>
            <a:fld id="{C65D8D74-25E4-4A14-9B13-1C1CBE0663D9}" type="slidenum">
              <a:rPr lang="en-US" smtClean="0">
                <a:solidFill>
                  <a:srgbClr val="000000"/>
                </a:solidFill>
              </a:rPr>
              <a:pPr>
                <a:defRPr/>
              </a:pPr>
              <a:t>‹#›</a:t>
            </a:fld>
            <a:endParaRPr lang="en-US" dirty="0">
              <a:solidFill>
                <a:srgbClr val="000000"/>
              </a:solidFill>
              <a:latin typeface="+mj-lt"/>
            </a:endParaRPr>
          </a:p>
        </p:txBody>
      </p:sp>
      <p:sp>
        <p:nvSpPr>
          <p:cNvPr id="5" name="タイトル 4"/>
          <p:cNvSpPr>
            <a:spLocks noGrp="1"/>
          </p:cNvSpPr>
          <p:nvPr>
            <p:ph type="title"/>
          </p:nvPr>
        </p:nvSpPr>
        <p:spPr/>
        <p:txBody>
          <a:bodyPr/>
          <a:lstStyle/>
          <a:p>
            <a:r>
              <a:rPr kumimoji="1" lang="ja-JP" altLang="en-US"/>
              <a:t>マスタ タイトルの書式設定</a:t>
            </a:r>
          </a:p>
        </p:txBody>
      </p:sp>
      <p:sp>
        <p:nvSpPr>
          <p:cNvPr id="8" name="Rectangle 4">
            <a:extLst>
              <a:ext uri="{FF2B5EF4-FFF2-40B4-BE49-F238E27FC236}">
                <a16:creationId xmlns:a16="http://schemas.microsoft.com/office/drawing/2014/main" id="{8B7B025E-5AD3-4FC8-8538-2264AD38BF1A}"/>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9" name="フッター プレースホルダー 4">
            <a:extLst>
              <a:ext uri="{FF2B5EF4-FFF2-40B4-BE49-F238E27FC236}">
                <a16:creationId xmlns:a16="http://schemas.microsoft.com/office/drawing/2014/main" id="{674B2FA7-A919-49FF-9D77-45873A0BBCFE}"/>
              </a:ext>
            </a:extLst>
          </p:cNvPr>
          <p:cNvSpPr>
            <a:spLocks noGrp="1"/>
          </p:cNvSpPr>
          <p:nvPr>
            <p:ph type="ftr" sz="quarter" idx="3"/>
          </p:nvPr>
        </p:nvSpPr>
        <p:spPr>
          <a:xfrm>
            <a:off x="5724128" y="6453336"/>
            <a:ext cx="3168352" cy="553998"/>
          </a:xfrm>
        </p:spPr>
        <p:txBody>
          <a:bodyPr/>
          <a:lstStyle>
            <a:lvl1pPr>
              <a:defRPr>
                <a:latin typeface="+mj-lt"/>
              </a:defRPr>
            </a:lvl1p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0967830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Content Placeholder 2"/>
          <p:cNvSpPr>
            <a:spLocks noGrp="1"/>
          </p:cNvSpPr>
          <p:nvPr>
            <p:ph idx="1"/>
          </p:nvPr>
        </p:nvSpPr>
        <p:spPr>
          <a:xfrm>
            <a:off x="685800" y="1981200"/>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4286294" y="6475413"/>
            <a:ext cx="647613" cy="184666"/>
          </a:xfrm>
        </p:spPr>
        <p:txBody>
          <a:bodyPr/>
          <a:lstStyle>
            <a:lvl1pPr>
              <a:defRPr sz="1200" smtClean="0"/>
            </a:lvl1pPr>
          </a:lstStyle>
          <a:p>
            <a:pPr>
              <a:defRPr/>
            </a:pPr>
            <a:r>
              <a:rPr lang="en-US">
                <a:solidFill>
                  <a:srgbClr val="000000"/>
                </a:solidFill>
              </a:rPr>
              <a:t>Slide </a:t>
            </a:r>
            <a:fld id="{656268D0-4611-45F7-BF6F-449ED53C6C0E}" type="slidenum">
              <a:rPr lang="en-US">
                <a:solidFill>
                  <a:srgbClr val="000000"/>
                </a:solidFill>
              </a:rPr>
              <a:pPr>
                <a:defRPr/>
              </a:pPr>
              <a:t>‹#›</a:t>
            </a:fld>
            <a:endParaRPr lang="en-US">
              <a:solidFill>
                <a:srgbClr val="000000"/>
              </a:solidFill>
            </a:endParaRPr>
          </a:p>
        </p:txBody>
      </p:sp>
      <p:sp>
        <p:nvSpPr>
          <p:cNvPr id="9" name="Rectangle 4">
            <a:extLst>
              <a:ext uri="{FF2B5EF4-FFF2-40B4-BE49-F238E27FC236}">
                <a16:creationId xmlns:a16="http://schemas.microsoft.com/office/drawing/2014/main" id="{E2EFD6D0-629F-49B8-A4AD-9D561B411206}"/>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0" name="フッター プレースホルダー 4">
            <a:extLst>
              <a:ext uri="{FF2B5EF4-FFF2-40B4-BE49-F238E27FC236}">
                <a16:creationId xmlns:a16="http://schemas.microsoft.com/office/drawing/2014/main" id="{69791D2B-B802-4BBF-8768-58B658871AF6}"/>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3782643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WC_Otsikko_ja_sisältö, ei ranskalaisia viivoja">
    <p:spTree>
      <p:nvGrpSpPr>
        <p:cNvPr id="1" name=""/>
        <p:cNvGrpSpPr/>
        <p:nvPr/>
      </p:nvGrpSpPr>
      <p:grpSpPr>
        <a:xfrm>
          <a:off x="0" y="0"/>
          <a:ext cx="0" cy="0"/>
          <a:chOff x="0" y="0"/>
          <a:chExt cx="0" cy="0"/>
        </a:xfrm>
      </p:grpSpPr>
      <p:sp>
        <p:nvSpPr>
          <p:cNvPr id="2" name="Otsikko 1"/>
          <p:cNvSpPr>
            <a:spLocks noGrp="1"/>
          </p:cNvSpPr>
          <p:nvPr>
            <p:ph type="title"/>
          </p:nvPr>
        </p:nvSpPr>
        <p:spPr>
          <a:xfrm>
            <a:off x="838200" y="620713"/>
            <a:ext cx="7543800" cy="1165205"/>
          </a:xfrm>
          <a:prstGeom prst="rect">
            <a:avLst/>
          </a:prstGeom>
        </p:spPr>
        <p:txBody>
          <a:bodyPr vert="horz" anchor="ctr"/>
          <a:lstStyle>
            <a:lvl1pPr>
              <a:defRPr/>
            </a:lvl1pPr>
          </a:lstStyle>
          <a:p>
            <a:r>
              <a:rPr lang="fi-FI"/>
              <a:t>Click to edit Master title style</a:t>
            </a:r>
            <a:endParaRPr lang="fi-FI" dirty="0"/>
          </a:p>
        </p:txBody>
      </p:sp>
      <p:sp>
        <p:nvSpPr>
          <p:cNvPr id="6" name="Sisällön paikkamerkki 5"/>
          <p:cNvSpPr>
            <a:spLocks noGrp="1"/>
          </p:cNvSpPr>
          <p:nvPr>
            <p:ph sz="quarter" idx="12"/>
          </p:nvPr>
        </p:nvSpPr>
        <p:spPr>
          <a:xfrm>
            <a:off x="838200" y="2000240"/>
            <a:ext cx="7543800" cy="3943360"/>
          </a:xfrm>
          <a:prstGeom prst="rect">
            <a:avLst/>
          </a:prstGeom>
        </p:spPr>
        <p:txBody>
          <a:bodyPr vert="horz"/>
          <a:lstStyle>
            <a:lvl1pPr marL="3175" indent="-3175">
              <a:buNone/>
              <a:defRPr sz="2800" baseline="0"/>
            </a:lvl1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endParaRPr lang="fi-FI" dirty="0"/>
          </a:p>
        </p:txBody>
      </p:sp>
      <p:sp>
        <p:nvSpPr>
          <p:cNvPr id="5" name="Dian numeron paikkamerkki 2"/>
          <p:cNvSpPr>
            <a:spLocks noGrp="1"/>
          </p:cNvSpPr>
          <p:nvPr>
            <p:ph type="sldNum" sz="quarter" idx="13"/>
          </p:nvPr>
        </p:nvSpPr>
        <p:spPr/>
        <p:txBody>
          <a:bodyPr/>
          <a:lstStyle>
            <a:lvl1pPr>
              <a:defRPr/>
            </a:lvl1pPr>
          </a:lstStyle>
          <a:p>
            <a:pPr>
              <a:defRPr/>
            </a:pPr>
            <a:fld id="{71D2E830-3EDC-424A-9B52-3BF5206E939D}" type="slidenum">
              <a:rPr lang="fi-FI">
                <a:solidFill>
                  <a:srgbClr val="F7ECCD"/>
                </a:solidFill>
              </a:rPr>
              <a:pPr>
                <a:defRPr/>
              </a:pPr>
              <a:t>‹#›</a:t>
            </a:fld>
            <a:endParaRPr lang="fi-FI" dirty="0">
              <a:solidFill>
                <a:srgbClr val="F7ECCD"/>
              </a:solidFill>
            </a:endParaRPr>
          </a:p>
        </p:txBody>
      </p:sp>
      <p:sp>
        <p:nvSpPr>
          <p:cNvPr id="10" name="Rectangle 6"/>
          <p:cNvSpPr txBox="1">
            <a:spLocks noChangeArrowheads="1"/>
          </p:cNvSpPr>
          <p:nvPr userDrawn="1"/>
        </p:nvSpPr>
        <p:spPr bwMode="auto">
          <a:xfrm>
            <a:off x="4346575" y="6523038"/>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defRPr/>
            </a:lvl1pPr>
          </a:lstStyle>
          <a:p>
            <a:pPr algn="ctr" eaLnBrk="0" fontAlgn="base" hangingPunct="0">
              <a:spcBef>
                <a:spcPct val="0"/>
              </a:spcBef>
              <a:spcAft>
                <a:spcPct val="0"/>
              </a:spcAft>
              <a:defRPr/>
            </a:pPr>
            <a:r>
              <a:rPr kumimoji="0" lang="en-US" sz="1200">
                <a:solidFill>
                  <a:srgbClr val="000000"/>
                </a:solidFill>
                <a:latin typeface="Times New Roman" pitchFamily="18" charset="0"/>
              </a:rPr>
              <a:t>Slide </a:t>
            </a:r>
            <a:fld id="{1DD008D0-DE3E-462A-80B6-DB0642E9FE13}" type="slidenum">
              <a:rPr kumimoji="0" lang="en-US" sz="1200" smtClean="0">
                <a:solidFill>
                  <a:srgbClr val="000000"/>
                </a:solidFill>
                <a:latin typeface="Times New Roman" pitchFamily="18" charset="0"/>
              </a:rPr>
              <a:pPr algn="ctr" eaLnBrk="0" fontAlgn="base" hangingPunct="0">
                <a:spcBef>
                  <a:spcPct val="0"/>
                </a:spcBef>
                <a:spcAft>
                  <a:spcPct val="0"/>
                </a:spcAft>
                <a:defRPr/>
              </a:pPr>
              <a:t>‹#›</a:t>
            </a:fld>
            <a:endParaRPr kumimoji="0" lang="en-US" sz="1200">
              <a:solidFill>
                <a:srgbClr val="000000"/>
              </a:solidFill>
              <a:latin typeface="Times New Roman" pitchFamily="18" charset="0"/>
            </a:endParaRPr>
          </a:p>
        </p:txBody>
      </p:sp>
      <p:sp>
        <p:nvSpPr>
          <p:cNvPr id="12" name="Rectangle 4">
            <a:extLst>
              <a:ext uri="{FF2B5EF4-FFF2-40B4-BE49-F238E27FC236}">
                <a16:creationId xmlns:a16="http://schemas.microsoft.com/office/drawing/2014/main" id="{93B56D90-56C2-4AD6-B7BD-35BF74619B20}"/>
              </a:ext>
            </a:extLst>
          </p:cNvPr>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13" name="フッター プレースホルダー 4">
            <a:extLst>
              <a:ext uri="{FF2B5EF4-FFF2-40B4-BE49-F238E27FC236}">
                <a16:creationId xmlns:a16="http://schemas.microsoft.com/office/drawing/2014/main" id="{DF678EBD-A0F2-4B31-A1B2-D54083317BE7}"/>
              </a:ext>
            </a:extLst>
          </p:cNvPr>
          <p:cNvSpPr>
            <a:spLocks noGrp="1"/>
          </p:cNvSpPr>
          <p:nvPr>
            <p:ph type="ftr" sz="quarter" idx="3"/>
          </p:nvPr>
        </p:nvSpPr>
        <p:spPr>
          <a:xfrm>
            <a:off x="5724128" y="6403394"/>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504504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lvl1pPr>
              <a:defRPr baseline="0">
                <a:latin typeface="+mj-lt"/>
              </a:defRPr>
            </a:lvl1pPr>
          </a:lstStyle>
          <a:p>
            <a:pPr fontAlgn="base">
              <a:spcBef>
                <a:spcPct val="0"/>
              </a:spcBef>
              <a:spcAft>
                <a:spcPct val="0"/>
              </a:spcAft>
            </a:pPr>
            <a:endParaRPr kumimoji="0" lang="en-US" altLang="ja-JP" dirty="0">
              <a:solidFill>
                <a:srgbClr val="000000"/>
              </a:solidFill>
              <a:latin typeface="Times New Roman" pitchFamily="18" charset="0"/>
            </a:endParaRPr>
          </a:p>
        </p:txBody>
      </p:sp>
      <p:sp>
        <p:nvSpPr>
          <p:cNvPr id="3" name="フッター プレースホルダ 2"/>
          <p:cNvSpPr>
            <a:spLocks noGrp="1"/>
          </p:cNvSpPr>
          <p:nvPr>
            <p:ph type="ftr" sz="quarter" idx="11"/>
          </p:nvPr>
        </p:nvSpPr>
        <p:spPr/>
        <p:txBody>
          <a:bodyPr/>
          <a:lstStyle>
            <a:lvl1pPr>
              <a:defRPr sz="1100"/>
            </a:lvl1pPr>
          </a:lstStyle>
          <a:p>
            <a:r>
              <a:rPr lang="en-US" altLang="ja-JP" dirty="0">
                <a:solidFill>
                  <a:srgbClr val="000000"/>
                </a:solidFill>
              </a:rPr>
              <a:t>Kento Takabayashi(Toyo Univ.)</a:t>
            </a:r>
          </a:p>
          <a:p>
            <a:r>
              <a:rPr lang="en-US" altLang="ja-JP" sz="1050" dirty="0">
                <a:solidFill>
                  <a:srgbClr val="000000"/>
                </a:solidFill>
              </a:rPr>
              <a:t>Ryuji Kohno(YNU/YRP-IAI) </a:t>
            </a:r>
          </a:p>
        </p:txBody>
      </p:sp>
      <p:sp>
        <p:nvSpPr>
          <p:cNvPr id="4" name="スライド番号プレースホルダ 3"/>
          <p:cNvSpPr>
            <a:spLocks noGrp="1"/>
          </p:cNvSpPr>
          <p:nvPr>
            <p:ph type="sldNum" sz="quarter" idx="12"/>
          </p:nvPr>
        </p:nvSpPr>
        <p:spPr/>
        <p:txBody>
          <a:bodyPr/>
          <a:lstStyle>
            <a:lvl1pPr>
              <a:defRPr/>
            </a:lvl1pPr>
          </a:lstStyle>
          <a:p>
            <a:fld id="{769171EF-81C0-43B1-9967-509DCBA38FA2}" type="slidenum">
              <a:rPr kumimoji="1" lang="ja-JP" altLang="en-US" smtClean="0"/>
              <a:pPr/>
              <a:t>‹#›</a:t>
            </a:fld>
            <a:endParaRPr kumimoji="1" lang="ja-JP" altLang="en-US"/>
          </a:p>
        </p:txBody>
      </p:sp>
    </p:spTree>
    <p:extLst>
      <p:ext uri="{BB962C8B-B14F-4D97-AF65-F5344CB8AC3E}">
        <p14:creationId xmlns:p14="http://schemas.microsoft.com/office/powerpoint/2010/main" val="264444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762000" y="304800"/>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eaLnBrk="0" hangingPunct="0">
              <a:defRPr sz="1400" b="1"/>
            </a:lvl1p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vl1pPr>
          </a:lstStyle>
          <a:p>
            <a:pPr fontAlgn="base">
              <a:spcBef>
                <a:spcPct val="0"/>
              </a:spcBef>
              <a:spcAft>
                <a:spcPct val="0"/>
              </a:spcAft>
              <a:defRPr/>
            </a:pPr>
            <a:r>
              <a:rPr kumimoji="0" lang="en-US" sz="1200">
                <a:solidFill>
                  <a:srgbClr val="000000"/>
                </a:solidFill>
                <a:latin typeface="Times New Roman" pitchFamily="18" charset="0"/>
              </a:rPr>
              <a:t>Slide </a:t>
            </a:r>
            <a:fld id="{4EBBADF4-F1EE-4625-B56B-3F43C0FFBEC0}" type="slidenum">
              <a:rPr kumimoji="0" lang="en-US" sz="1200">
                <a:solidFill>
                  <a:srgbClr val="000000"/>
                </a:solidFill>
                <a:latin typeface="Times New Roman" pitchFamily="18" charset="0"/>
              </a:rPr>
              <a:pPr fontAlgn="base">
                <a:spcBef>
                  <a:spcPct val="0"/>
                </a:spcBef>
                <a:spcAft>
                  <a:spcPct val="0"/>
                </a:spcAft>
                <a:defRPr/>
              </a:pPr>
              <a:t>‹#›</a:t>
            </a:fld>
            <a:endParaRPr kumimoji="0" lang="en-US" sz="1200">
              <a:solidFill>
                <a:srgbClr val="000000"/>
              </a:solidFill>
              <a:latin typeface="Times New Roman" pitchFamily="18" charset="0"/>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a:solidFill>
                <a:srgbClr val="000000"/>
              </a:solidFill>
              <a:latin typeface="Times New Roman" pitchFamily="18" charset="0"/>
            </a:endParaRPr>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spAutoFit/>
          </a:bodyPr>
          <a:lstStyle/>
          <a:p>
            <a:pPr eaLnBrk="0" fontAlgn="base" hangingPunct="0">
              <a:spcBef>
                <a:spcPct val="0"/>
              </a:spcBef>
              <a:spcAft>
                <a:spcPct val="0"/>
              </a:spcAft>
              <a:defRPr/>
            </a:pPr>
            <a:r>
              <a:rPr kumimoji="0" lang="en-US" sz="1200">
                <a:solidFill>
                  <a:srgbClr val="000000"/>
                </a:solidFill>
                <a:latin typeface="Times New Roman" pitchFamily="18"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eaLnBrk="0" fontAlgn="base" hangingPunct="0">
              <a:spcBef>
                <a:spcPct val="0"/>
              </a:spcBef>
              <a:spcAft>
                <a:spcPct val="0"/>
              </a:spcAft>
              <a:defRPr/>
            </a:pPr>
            <a:endParaRPr kumimoji="0" lang="en-US" sz="1200" dirty="0">
              <a:solidFill>
                <a:srgbClr val="000000"/>
              </a:solidFill>
              <a:latin typeface="Times New Roman" pitchFamily="18" charset="0"/>
            </a:endParaRPr>
          </a:p>
        </p:txBody>
      </p:sp>
      <p:sp>
        <p:nvSpPr>
          <p:cNvPr id="11" name="TextBox 10"/>
          <p:cNvSpPr txBox="1"/>
          <p:nvPr/>
        </p:nvSpPr>
        <p:spPr>
          <a:xfrm>
            <a:off x="5791200" y="228600"/>
            <a:ext cx="2977097" cy="307777"/>
          </a:xfrm>
          <a:prstGeom prst="rect">
            <a:avLst/>
          </a:prstGeom>
          <a:solidFill>
            <a:schemeClr val="bg1"/>
          </a:solidFill>
        </p:spPr>
        <p:txBody>
          <a:bodyPr wrap="none">
            <a:spAutoFit/>
          </a:bodyPr>
          <a:lstStyle/>
          <a:p>
            <a:pPr fontAlgn="base">
              <a:spcBef>
                <a:spcPct val="0"/>
              </a:spcBef>
              <a:spcAft>
                <a:spcPct val="0"/>
              </a:spcAft>
            </a:pPr>
            <a:r>
              <a:rPr kumimoji="0" lang="en-US" sz="1400" b="1" dirty="0">
                <a:solidFill>
                  <a:srgbClr val="000000"/>
                </a:solidFill>
                <a:latin typeface="Times New Roman" pitchFamily="18" charset="0"/>
              </a:rPr>
              <a:t>Doc.: IEEE 802.15-22-0562-10-06ma</a:t>
            </a:r>
          </a:p>
        </p:txBody>
      </p:sp>
      <p:sp>
        <p:nvSpPr>
          <p:cNvPr id="12" name="フッター プレースホルダー 4">
            <a:extLst>
              <a:ext uri="{FF2B5EF4-FFF2-40B4-BE49-F238E27FC236}">
                <a16:creationId xmlns:a16="http://schemas.microsoft.com/office/drawing/2014/main" id="{8CA3CC44-0506-41FF-864D-018BBDEFE166}"/>
              </a:ext>
            </a:extLst>
          </p:cNvPr>
          <p:cNvSpPr>
            <a:spLocks noGrp="1"/>
          </p:cNvSpPr>
          <p:nvPr>
            <p:ph type="ftr" sz="quarter" idx="3"/>
          </p:nvPr>
        </p:nvSpPr>
        <p:spPr>
          <a:xfrm>
            <a:off x="5846452" y="6453336"/>
            <a:ext cx="3046027" cy="553998"/>
          </a:xfrm>
          <a:prstGeom prst="rect">
            <a:avLst/>
          </a:prstGeom>
        </p:spPr>
        <p:txBody>
          <a:bodyPr/>
          <a:lstStyle>
            <a:lvl1pPr>
              <a:defRPr>
                <a:latin typeface="+mj-lt"/>
              </a:defRPr>
            </a:lvl1pPr>
          </a:lstStyle>
          <a:p>
            <a:r>
              <a:rPr lang="en-US" sz="1200" dirty="0">
                <a:solidFill>
                  <a:srgbClr val="000000"/>
                </a:solidFill>
              </a:rPr>
              <a:t>Kento Takabayashi(Toyo Univ.)</a:t>
            </a:r>
          </a:p>
          <a:p>
            <a:r>
              <a:rPr lang="en-US" sz="1200" dirty="0">
                <a:solidFill>
                  <a:srgbClr val="000000"/>
                </a:solidFill>
              </a:rPr>
              <a:t>Ryuji Kohno(YNU/YRP-IAI) </a:t>
            </a:r>
            <a:endParaRPr lang="en-US" sz="1200" dirty="0">
              <a:solidFill>
                <a:srgbClr val="000000"/>
              </a:solidFill>
              <a:latin typeface="+mj-lt"/>
            </a:endParaRPr>
          </a:p>
        </p:txBody>
      </p:sp>
    </p:spTree>
    <p:extLst>
      <p:ext uri="{BB962C8B-B14F-4D97-AF65-F5344CB8AC3E}">
        <p14:creationId xmlns:p14="http://schemas.microsoft.com/office/powerpoint/2010/main" val="34152483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1" fontAlgn="base" hangingPunct="1">
        <a:spcBef>
          <a:spcPct val="0"/>
        </a:spcBef>
        <a:spcAft>
          <a:spcPct val="0"/>
        </a:spcAft>
        <a:defRPr sz="3600">
          <a:solidFill>
            <a:schemeClr val="tx2"/>
          </a:solidFill>
          <a:latin typeface="Times New Roman" pitchFamily="18" charset="0"/>
        </a:defRPr>
      </a:lvl6pPr>
      <a:lvl7pPr marL="914400" algn="ctr" rtl="0" eaLnBrk="1" fontAlgn="base" hangingPunct="1">
        <a:spcBef>
          <a:spcPct val="0"/>
        </a:spcBef>
        <a:spcAft>
          <a:spcPct val="0"/>
        </a:spcAft>
        <a:defRPr sz="3600">
          <a:solidFill>
            <a:schemeClr val="tx2"/>
          </a:solidFill>
          <a:latin typeface="Times New Roman" pitchFamily="18" charset="0"/>
        </a:defRPr>
      </a:lvl7pPr>
      <a:lvl8pPr marL="1371600" algn="ctr" rtl="0" eaLnBrk="1" fontAlgn="base" hangingPunct="1">
        <a:spcBef>
          <a:spcPct val="0"/>
        </a:spcBef>
        <a:spcAft>
          <a:spcPct val="0"/>
        </a:spcAft>
        <a:defRPr sz="3600">
          <a:solidFill>
            <a:schemeClr val="tx2"/>
          </a:solidFill>
          <a:latin typeface="Times New Roman" pitchFamily="18" charset="0"/>
        </a:defRPr>
      </a:lvl8pPr>
      <a:lvl9pPr marL="1828800" algn="ctr" rtl="0" eaLnBrk="1" fontAlgn="base" hangingPunct="1">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Times New Roman" pitchFamily="1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Times New Roman" pitchFamily="18" charset="0"/>
        </a:defRPr>
      </a:lvl2pPr>
      <a:lvl3pPr marL="1085850" indent="-228600" algn="l" rtl="0" eaLnBrk="0" fontAlgn="base" hangingPunct="0">
        <a:spcBef>
          <a:spcPct val="20000"/>
        </a:spcBef>
        <a:spcAft>
          <a:spcPct val="0"/>
        </a:spcAft>
        <a:buChar char="•"/>
        <a:defRPr sz="2400">
          <a:solidFill>
            <a:schemeClr val="tx1"/>
          </a:solidFill>
          <a:latin typeface="Times New Roman" pitchFamily="18" charset="0"/>
        </a:defRPr>
      </a:lvl3pPr>
      <a:lvl4pPr marL="1428750" indent="-228600" algn="l" rtl="0" eaLnBrk="0" fontAlgn="base" hangingPunct="0">
        <a:spcBef>
          <a:spcPct val="20000"/>
        </a:spcBef>
        <a:spcAft>
          <a:spcPct val="0"/>
        </a:spcAft>
        <a:buChar char="–"/>
        <a:defRPr sz="2000">
          <a:solidFill>
            <a:schemeClr val="tx1"/>
          </a:solidFill>
          <a:latin typeface="Times New Roman" pitchFamily="18" charset="0"/>
        </a:defRPr>
      </a:lvl4pPr>
      <a:lvl5pPr marL="1771650" indent="-228600" algn="l" rtl="0" eaLnBrk="0" fontAlgn="base" hangingPunct="0">
        <a:spcBef>
          <a:spcPct val="20000"/>
        </a:spcBef>
        <a:spcAft>
          <a:spcPct val="0"/>
        </a:spcAft>
        <a:buChar char="•"/>
        <a:defRPr sz="2000">
          <a:solidFill>
            <a:schemeClr val="tx1"/>
          </a:solidFill>
          <a:latin typeface="Times New Roman" pitchFamily="18" charset="0"/>
        </a:defRPr>
      </a:lvl5pPr>
      <a:lvl6pPr marL="2228850" indent="-228600" algn="l" rtl="0" eaLnBrk="1" fontAlgn="base" hangingPunct="1">
        <a:spcBef>
          <a:spcPct val="20000"/>
        </a:spcBef>
        <a:spcAft>
          <a:spcPct val="0"/>
        </a:spcAft>
        <a:buChar char="•"/>
        <a:defRPr sz="2000">
          <a:solidFill>
            <a:schemeClr val="tx1"/>
          </a:solidFill>
          <a:latin typeface="+mn-lt"/>
        </a:defRPr>
      </a:lvl6pPr>
      <a:lvl7pPr marL="2686050" indent="-228600" algn="l" rtl="0" eaLnBrk="1" fontAlgn="base" hangingPunct="1">
        <a:spcBef>
          <a:spcPct val="20000"/>
        </a:spcBef>
        <a:spcAft>
          <a:spcPct val="0"/>
        </a:spcAft>
        <a:buChar char="•"/>
        <a:defRPr sz="2000">
          <a:solidFill>
            <a:schemeClr val="tx1"/>
          </a:solidFill>
          <a:latin typeface="+mn-lt"/>
        </a:defRPr>
      </a:lvl7pPr>
      <a:lvl8pPr marL="3143250" indent="-228600" algn="l" rtl="0" eaLnBrk="1" fontAlgn="base" hangingPunct="1">
        <a:spcBef>
          <a:spcPct val="20000"/>
        </a:spcBef>
        <a:spcAft>
          <a:spcPct val="0"/>
        </a:spcAft>
        <a:buChar char="•"/>
        <a:defRPr sz="2000">
          <a:solidFill>
            <a:schemeClr val="tx1"/>
          </a:solidFill>
          <a:latin typeface="+mn-lt"/>
        </a:defRPr>
      </a:lvl8pPr>
      <a:lvl9pPr marL="360045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110.png"/><Relationship Id="rId5" Type="http://schemas.openxmlformats.org/officeDocument/2006/relationships/image" Target="../media/image100.png"/><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3.xml"/><Relationship Id="rId4" Type="http://schemas.openxmlformats.org/officeDocument/2006/relationships/image" Target="../media/image9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1.png"/><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1.png"/><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180.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a:spLocks noGrp="1" noChangeArrowheads="1"/>
          </p:cNvSpPr>
          <p:nvPr>
            <p:ph type="sldNum" sz="quarter" idx="12"/>
          </p:nvPr>
        </p:nvSpPr>
        <p:spPr>
          <a:ln/>
        </p:spPr>
        <p:txBody>
          <a:bodyPr/>
          <a:lstStyle/>
          <a:p>
            <a:pPr>
              <a:defRPr/>
            </a:pPr>
            <a:r>
              <a:rPr lang="en-US" dirty="0">
                <a:solidFill>
                  <a:srgbClr val="000000"/>
                </a:solidFill>
              </a:rPr>
              <a:t>Slide </a:t>
            </a:r>
            <a:fld id="{168A0E28-C750-41B9-A69D-2C32EC8D3106}" type="slidenum">
              <a:rPr lang="en-US">
                <a:solidFill>
                  <a:srgbClr val="000000"/>
                </a:solidFill>
              </a:rPr>
              <a:pPr>
                <a:defRPr/>
              </a:pPr>
              <a:t>1</a:t>
            </a:fld>
            <a:endParaRPr lang="en-US" dirty="0">
              <a:solidFill>
                <a:srgbClr val="000000"/>
              </a:solidFill>
            </a:endParaRPr>
          </a:p>
        </p:txBody>
      </p:sp>
      <p:sp>
        <p:nvSpPr>
          <p:cNvPr id="27651" name="Rectangle 3"/>
          <p:cNvSpPr>
            <a:spLocks noChangeArrowheads="1"/>
          </p:cNvSpPr>
          <p:nvPr/>
        </p:nvSpPr>
        <p:spPr bwMode="auto">
          <a:xfrm>
            <a:off x="152400" y="550714"/>
            <a:ext cx="8915400" cy="6017032"/>
          </a:xfrm>
          <a:prstGeom prst="rect">
            <a:avLst/>
          </a:prstGeom>
          <a:noFill/>
          <a:ln w="12700">
            <a:noFill/>
            <a:miter lim="800000"/>
            <a:headEnd type="none" w="sm" len="sm"/>
            <a:tailEnd type="none" w="sm" len="sm"/>
          </a:ln>
          <a:effectLst/>
        </p:spPr>
        <p:txBody>
          <a:bodyPr wrap="square">
            <a:spAutoFit/>
          </a:bodyPr>
          <a:lstStyle/>
          <a:p>
            <a:pPr marL="739775" indent="-739775" algn="ctr" eaLnBrk="0" fontAlgn="base" hangingPunct="0">
              <a:spcBef>
                <a:spcPct val="0"/>
              </a:spcBef>
              <a:spcAft>
                <a:spcPct val="0"/>
              </a:spcAft>
            </a:pPr>
            <a:r>
              <a:rPr kumimoji="0" lang="en-US" b="1" u="sng" dirty="0">
                <a:solidFill>
                  <a:srgbClr val="000000"/>
                </a:solidFill>
                <a:effectLst>
                  <a:outerShdw blurRad="38100" dist="38100" dir="2700000" algn="tl">
                    <a:srgbClr val="C0C0C0"/>
                  </a:outerShdw>
                </a:effectLst>
                <a:latin typeface="Times New Roman" pitchFamily="18" charset="0"/>
              </a:rPr>
              <a:t>Project: IEEE P802.15 Working Group for Wireless Personal Area Networks (WPANs)</a:t>
            </a:r>
            <a:endParaRPr kumimoji="0" lang="en-US" sz="1600" b="1"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Submission Title:</a:t>
            </a:r>
            <a:r>
              <a:rPr kumimoji="0" lang="en-US" sz="1600" dirty="0">
                <a:solidFill>
                  <a:srgbClr val="000000"/>
                </a:solidFill>
                <a:latin typeface="Times New Roman" pitchFamily="18" charset="0"/>
              </a:rPr>
              <a:t> [Evaluation of IEEE 802.15.6ma Ultra-wideband Physical Layer Utilizing Super Orthogonal Convolutional Code]</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Date Submitted: </a:t>
            </a:r>
            <a:r>
              <a:rPr kumimoji="0" lang="en-US" sz="1600" dirty="0">
                <a:solidFill>
                  <a:srgbClr val="000000"/>
                </a:solidFill>
                <a:latin typeface="Times New Roman" pitchFamily="18" charset="0"/>
              </a:rPr>
              <a:t>[14 May 2024]	</a:t>
            </a:r>
          </a:p>
          <a:p>
            <a:pPr eaLnBrk="0" fontAlgn="base" hangingPunct="0">
              <a:spcBef>
                <a:spcPct val="0"/>
              </a:spcBef>
              <a:spcAft>
                <a:spcPct val="0"/>
              </a:spcAft>
            </a:pPr>
            <a:r>
              <a:rPr kumimoji="0" lang="en-US" sz="1600" b="1" dirty="0">
                <a:solidFill>
                  <a:srgbClr val="000000"/>
                </a:solidFill>
                <a:latin typeface="Times New Roman" pitchFamily="18" charset="0"/>
              </a:rPr>
              <a:t>Source:</a:t>
            </a:r>
            <a:r>
              <a:rPr kumimoji="0" lang="en-US" sz="1600" dirty="0">
                <a:solidFill>
                  <a:srgbClr val="000000"/>
                </a:solidFill>
                <a:latin typeface="Times New Roman" pitchFamily="18" charset="0"/>
              </a:rPr>
              <a:t> </a:t>
            </a:r>
            <a:r>
              <a:rPr kumimoji="0" lang="en-US" altLang="ko-KR" sz="1600" dirty="0">
                <a:solidFill>
                  <a:srgbClr val="000000"/>
                </a:solidFill>
                <a:latin typeface="Times New Roman" pitchFamily="18" charset="0"/>
              </a:rPr>
              <a:t>[Kento Takabayashi</a:t>
            </a:r>
            <a:r>
              <a:rPr kumimoji="0" lang="en-US" altLang="ko-KR" sz="1600" baseline="30000" dirty="0">
                <a:solidFill>
                  <a:srgbClr val="000000"/>
                </a:solidFill>
                <a:latin typeface="Times New Roman" pitchFamily="18" charset="0"/>
              </a:rPr>
              <a:t>1</a:t>
            </a:r>
            <a:r>
              <a:rPr kumimoji="0" lang="en-US" altLang="ko-KR" sz="1600" dirty="0">
                <a:solidFill>
                  <a:srgbClr val="000000"/>
                </a:solidFill>
                <a:latin typeface="Times New Roman" pitchFamily="18" charset="0"/>
              </a:rPr>
              <a:t>, Ryuji Kohno</a:t>
            </a:r>
            <a:r>
              <a:rPr kumimoji="0" lang="en-US" altLang="ko-KR" sz="1600" baseline="30000" dirty="0">
                <a:solidFill>
                  <a:srgbClr val="000000"/>
                </a:solidFill>
                <a:latin typeface="Times New Roman" pitchFamily="18" charset="0"/>
              </a:rPr>
              <a:t>2,3</a:t>
            </a:r>
            <a:r>
              <a:rPr kumimoji="0" lang="en-US" altLang="ko-KR" sz="1600" dirty="0">
                <a:solidFill>
                  <a:srgbClr val="000000"/>
                </a:solidFill>
                <a:latin typeface="Times New Roman" pitchFamily="18" charset="0"/>
              </a:rPr>
              <a:t> ] [1;Toyo University, 2;Yokohama National University, 3;YRP International Alliance Institute(YRP-IAI)] </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Address </a:t>
            </a:r>
            <a:r>
              <a:rPr kumimoji="0" lang="en-US" sz="1600" dirty="0">
                <a:solidFill>
                  <a:srgbClr val="000000"/>
                </a:solidFill>
                <a:latin typeface="Times New Roman" pitchFamily="18" charset="0"/>
              </a:rPr>
              <a:t>[1: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a:t>
            </a:r>
            <a:r>
              <a:rPr kumimoji="0" lang="it-IT" altLang="zh-TW" sz="1600" dirty="0">
                <a:solidFill>
                  <a:srgbClr val="000000"/>
                </a:solidFill>
                <a:latin typeface="Times New Roman" pitchFamily="18" charset="0"/>
              </a:rPr>
              <a:t>100 Kujirai, Kawagoe, Saitama, Japan 351-8585, Japan 719-1197,</a:t>
            </a:r>
            <a:endParaRPr kumimoji="0" lang="en-US" sz="1600" dirty="0">
              <a:solidFill>
                <a:srgbClr val="000000"/>
              </a:solidFill>
              <a:latin typeface="Times New Roman" pitchFamily="18" charset="0"/>
            </a:endParaRP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2; 79-5 </a:t>
            </a:r>
            <a:r>
              <a:rPr kumimoji="0" lang="en-US" sz="1600" dirty="0" err="1">
                <a:solidFill>
                  <a:srgbClr val="000000"/>
                </a:solidFill>
                <a:latin typeface="Times New Roman" pitchFamily="18" charset="0"/>
              </a:rPr>
              <a:t>Tokiwadai</a:t>
            </a:r>
            <a:r>
              <a:rPr kumimoji="0" lang="en-US" sz="1600" dirty="0">
                <a:solidFill>
                  <a:srgbClr val="000000"/>
                </a:solidFill>
                <a:latin typeface="Times New Roman" pitchFamily="18" charset="0"/>
              </a:rPr>
              <a:t>, Hodogaya-</a:t>
            </a:r>
            <a:r>
              <a:rPr kumimoji="0" lang="en-US" sz="1600" dirty="0" err="1">
                <a:solidFill>
                  <a:srgbClr val="000000"/>
                </a:solidFill>
                <a:latin typeface="Times New Roman" pitchFamily="18" charset="0"/>
              </a:rPr>
              <a:t>ku</a:t>
            </a:r>
            <a:r>
              <a:rPr kumimoji="0" lang="en-US" sz="1600" dirty="0">
                <a:solidFill>
                  <a:srgbClr val="000000"/>
                </a:solidFill>
                <a:latin typeface="Times New Roman" pitchFamily="18" charset="0"/>
              </a:rPr>
              <a:t>, Yokohama, Japan 240-8501,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      3; </a:t>
            </a:r>
            <a:r>
              <a:rPr kumimoji="0" lang="pl-PL" sz="1600" dirty="0">
                <a:solidFill>
                  <a:srgbClr val="000000"/>
                </a:solidFill>
                <a:latin typeface="Times New Roman" pitchFamily="18" charset="0"/>
              </a:rPr>
              <a:t>YRP1 Blg., 3-4 HikarinoOka, Yokosuka-City, Kanagawa, 239-0847 Japan</a:t>
            </a:r>
            <a:r>
              <a:rPr kumimoji="0" lang="en-US" sz="1600" dirty="0">
                <a:solidFill>
                  <a:srgbClr val="000000"/>
                </a:solidFill>
                <a:latin typeface="Times New Roman" pitchFamily="18" charset="0"/>
              </a:rPr>
              <a:t>]</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Voice:[1; +81-866-94-2104, 2: +81-90-5408-0611], </a:t>
            </a:r>
          </a:p>
          <a:p>
            <a:pPr marL="739775" indent="-739775" eaLnBrk="0" fontAlgn="base" hangingPunct="0">
              <a:spcBef>
                <a:spcPct val="0"/>
              </a:spcBef>
              <a:spcAft>
                <a:spcPct val="0"/>
              </a:spcAft>
            </a:pPr>
            <a:r>
              <a:rPr kumimoji="0" lang="en-US" sz="1600" dirty="0">
                <a:solidFill>
                  <a:srgbClr val="000000"/>
                </a:solidFill>
                <a:latin typeface="Times New Roman" pitchFamily="18" charset="0"/>
              </a:rPr>
              <a:t>Email:[1: takabayashi.kento.xp@gmail.com, 2:kohno@ynu.ac.jp] </a:t>
            </a:r>
          </a:p>
          <a:p>
            <a:pPr marL="739775" indent="-739775" eaLnBrk="0" fontAlgn="base" hangingPunct="0">
              <a:spcBef>
                <a:spcPct val="0"/>
              </a:spcBef>
              <a:spcAft>
                <a:spcPct val="0"/>
              </a:spcAft>
            </a:pPr>
            <a:r>
              <a:rPr kumimoji="0" lang="en-US" sz="1600" b="1" dirty="0">
                <a:solidFill>
                  <a:srgbClr val="000000"/>
                </a:solidFill>
                <a:latin typeface="Times New Roman" pitchFamily="18" charset="0"/>
              </a:rPr>
              <a:t>Re:</a:t>
            </a:r>
            <a:r>
              <a:rPr kumimoji="0" lang="en-US" sz="1600" dirty="0">
                <a:solidFill>
                  <a:srgbClr val="000000"/>
                </a:solidFill>
                <a:latin typeface="Times New Roman" pitchFamily="18" charset="0"/>
              </a:rPr>
              <a:t> []</a:t>
            </a:r>
          </a:p>
          <a:p>
            <a:pPr eaLnBrk="0" fontAlgn="base" hangingPunct="0">
              <a:spcBef>
                <a:spcPts val="600"/>
              </a:spcBef>
              <a:spcAft>
                <a:spcPts val="600"/>
              </a:spcAft>
            </a:pPr>
            <a:r>
              <a:rPr kumimoji="0" lang="en-US" sz="1600" b="1" dirty="0">
                <a:solidFill>
                  <a:srgbClr val="000000"/>
                </a:solidFill>
                <a:latin typeface="Times New Roman" pitchFamily="18" charset="0"/>
              </a:rPr>
              <a:t>Abstract:</a:t>
            </a:r>
            <a:r>
              <a:rPr kumimoji="0" lang="en-US" sz="1600" dirty="0">
                <a:solidFill>
                  <a:srgbClr val="000000"/>
                </a:solidFill>
                <a:latin typeface="Times New Roman" pitchFamily="18" charset="0"/>
              </a:rPr>
              <a:t>	[</a:t>
            </a:r>
            <a:r>
              <a:rPr lang="en-US" altLang="ja-JP" sz="1600" dirty="0">
                <a:solidFill>
                  <a:srgbClr val="000000"/>
                </a:solidFill>
                <a:effectLst/>
                <a:latin typeface="Times New Roman" panose="02020603050405020304" pitchFamily="18" charset="0"/>
                <a:ea typeface="Times New Roman" panose="02020603050405020304" pitchFamily="18" charset="0"/>
              </a:rPr>
              <a:t>The performance of an IEEE 802.15.6ma ultra-wideband physical layer utilizing </a:t>
            </a:r>
            <a:r>
              <a:rPr lang="en-US" altLang="ja-JP" sz="1600" dirty="0">
                <a:solidFill>
                  <a:srgbClr val="000000"/>
                </a:solidFill>
                <a:latin typeface="Times New Roman" panose="02020603050405020304" pitchFamily="18" charset="0"/>
                <a:ea typeface="Times New Roman" panose="02020603050405020304" pitchFamily="18" charset="0"/>
              </a:rPr>
              <a:t>s</a:t>
            </a:r>
            <a:r>
              <a:rPr lang="en-US" altLang="ja-JP" sz="1600" dirty="0">
                <a:solidFill>
                  <a:srgbClr val="000000"/>
                </a:solidFill>
                <a:effectLst/>
                <a:latin typeface="Times New Roman" panose="02020603050405020304" pitchFamily="18" charset="0"/>
                <a:ea typeface="Times New Roman" panose="02020603050405020304" pitchFamily="18" charset="0"/>
              </a:rPr>
              <a:t>uper </a:t>
            </a:r>
            <a:r>
              <a:rPr lang="en-US" altLang="ja-JP" sz="1600" dirty="0">
                <a:solidFill>
                  <a:srgbClr val="000000"/>
                </a:solidFill>
                <a:latin typeface="Times New Roman" panose="02020603050405020304" pitchFamily="18" charset="0"/>
                <a:ea typeface="Times New Roman" panose="02020603050405020304" pitchFamily="18" charset="0"/>
              </a:rPr>
              <a:t>o</a:t>
            </a:r>
            <a:r>
              <a:rPr lang="en-US" altLang="ja-JP" sz="1600" dirty="0">
                <a:solidFill>
                  <a:srgbClr val="000000"/>
                </a:solidFill>
                <a:effectLst/>
                <a:latin typeface="Times New Roman" panose="02020603050405020304" pitchFamily="18" charset="0"/>
                <a:ea typeface="Times New Roman" panose="02020603050405020304" pitchFamily="18" charset="0"/>
              </a:rPr>
              <a:t>rthogonal convolutional codes is evaluated. </a:t>
            </a:r>
            <a:r>
              <a:rPr kumimoji="0" lang="en-US" sz="1600" dirty="0">
                <a:solidFill>
                  <a:srgbClr val="000000"/>
                </a:solidFill>
                <a:latin typeface="Times New Roman" pitchFamily="18" charset="0"/>
              </a:rPr>
              <a:t>These slides may offer opportunity to discuss on  revision for a dependable physical layer technology of a new standard IEEE802.15.6ma.]                                                                                                              </a:t>
            </a:r>
            <a:r>
              <a:rPr kumimoji="0" lang="en-US" sz="1600" b="1" dirty="0">
                <a:solidFill>
                  <a:srgbClr val="000000"/>
                </a:solidFill>
                <a:latin typeface="Times New Roman" pitchFamily="18" charset="0"/>
              </a:rPr>
              <a:t>Purpose:</a:t>
            </a:r>
            <a:r>
              <a:rPr kumimoji="0" lang="en-US" sz="1600" dirty="0">
                <a:solidFill>
                  <a:srgbClr val="000000"/>
                </a:solidFill>
                <a:latin typeface="Times New Roman" pitchFamily="18" charset="0"/>
              </a:rPr>
              <a:t>	[The discussion will lead definition and requirement of  current ongoing research and development on dependable wireless networks.]</a:t>
            </a:r>
          </a:p>
          <a:p>
            <a:pPr eaLnBrk="0" fontAlgn="base" hangingPunct="0">
              <a:spcBef>
                <a:spcPts val="600"/>
              </a:spcBef>
              <a:spcAft>
                <a:spcPts val="600"/>
              </a:spcAft>
            </a:pPr>
            <a:r>
              <a:rPr kumimoji="0" lang="en-US" sz="1600" b="1" dirty="0">
                <a:solidFill>
                  <a:srgbClr val="000000"/>
                </a:solidFill>
                <a:latin typeface="Times New Roman" pitchFamily="18" charset="0"/>
              </a:rPr>
              <a:t>Notice:</a:t>
            </a:r>
            <a:r>
              <a:rPr kumimoji="0" lang="en-US" sz="1600" dirty="0">
                <a:solidFill>
                  <a:srgbClr val="000000"/>
                </a:solidFill>
                <a:latin typeface="Times New Roman" pitchFamily="18" charset="0"/>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                                                                 </a:t>
            </a:r>
            <a:r>
              <a:rPr kumimoji="0" lang="en-US" sz="1600" b="1" dirty="0">
                <a:solidFill>
                  <a:srgbClr val="000000"/>
                </a:solidFill>
                <a:latin typeface="Times New Roman" pitchFamily="18" charset="0"/>
              </a:rPr>
              <a:t>Release:</a:t>
            </a:r>
            <a:r>
              <a:rPr kumimoji="0" lang="en-US" sz="1600" dirty="0">
                <a:solidFill>
                  <a:srgbClr val="000000"/>
                </a:solidFill>
                <a:latin typeface="Times New Roman" pitchFamily="18" charset="0"/>
              </a:rPr>
              <a:t>	The contributor acknowledges and accepts that this contribution becomes the property of IEEE and may be made publicly available by P802.15.	</a:t>
            </a:r>
          </a:p>
        </p:txBody>
      </p:sp>
      <p:sp>
        <p:nvSpPr>
          <p:cNvPr id="6" name="フッター プレースホルダー 4"/>
          <p:cNvSpPr>
            <a:spLocks noGrp="1"/>
          </p:cNvSpPr>
          <p:nvPr>
            <p:ph type="ftr" sz="quarter" idx="3"/>
          </p:nvPr>
        </p:nvSpPr>
        <p:spPr>
          <a:xfrm>
            <a:off x="5724128" y="6453336"/>
            <a:ext cx="3024336"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2" name="日付プレースホルダー 3">
            <a:extLst>
              <a:ext uri="{FF2B5EF4-FFF2-40B4-BE49-F238E27FC236}">
                <a16:creationId xmlns:a16="http://schemas.microsoft.com/office/drawing/2014/main" id="{C1EBA4FB-0D44-46E6-0D9D-708F92C779C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Tree>
    <p:extLst>
      <p:ext uri="{BB962C8B-B14F-4D97-AF65-F5344CB8AC3E}">
        <p14:creationId xmlns:p14="http://schemas.microsoft.com/office/powerpoint/2010/main" val="13911843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313536"/>
            <a:ext cx="7772400" cy="1066800"/>
          </a:xfrm>
        </p:spPr>
        <p:txBody>
          <a:bodyPr/>
          <a:lstStyle/>
          <a:p>
            <a:r>
              <a:rPr kumimoji="1" lang="en-US" altLang="ja-JP" dirty="0"/>
              <a:t>Conclusion</a:t>
            </a:r>
            <a:endParaRPr kumimoji="1" lang="ja-JP" altLang="en-US" dirty="0"/>
          </a:p>
        </p:txBody>
      </p:sp>
      <p:sp>
        <p:nvSpPr>
          <p:cNvPr id="4" name="スライド番号プレースホルダー 3"/>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10</a:t>
            </a:fld>
            <a:endParaRPr kumimoji="1" lang="ja-JP" altLang="en-US" dirty="0">
              <a:latin typeface="+mj-lt"/>
            </a:endParaRPr>
          </a:p>
        </p:txBody>
      </p:sp>
      <p:sp>
        <p:nvSpPr>
          <p:cNvPr id="6" name="テキスト ボックス 5">
            <a:extLst>
              <a:ext uri="{FF2B5EF4-FFF2-40B4-BE49-F238E27FC236}">
                <a16:creationId xmlns:a16="http://schemas.microsoft.com/office/drawing/2014/main" id="{7468A3A1-0FDB-47BC-B8EC-0964A12BE68A}"/>
              </a:ext>
            </a:extLst>
          </p:cNvPr>
          <p:cNvSpPr txBox="1"/>
          <p:nvPr/>
        </p:nvSpPr>
        <p:spPr>
          <a:xfrm>
            <a:off x="179958" y="1556792"/>
            <a:ext cx="8784084"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2400" dirty="0">
                <a:latin typeface="+mj-lt"/>
              </a:rPr>
              <a:t>Numerical results showed that SOCC achieved very strong performance under conditions with few consecutive bit erasures</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However, an error floor occurred as </a:t>
            </a:r>
            <a:r>
              <a:rPr kumimoji="1" lang="en-US" altLang="ja-JP" sz="2400" dirty="0">
                <a:latin typeface="+mj-lt"/>
              </a:rPr>
              <a:t>consecutive bit erasures</a:t>
            </a:r>
            <a:r>
              <a:rPr lang="en-US" altLang="ja-JP" sz="2400" dirty="0">
                <a:latin typeface="+mj-lt"/>
              </a:rPr>
              <a:t> increased in the case of only BCC and SOCC</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On the other hand, there was no significant change in performance as </a:t>
            </a:r>
            <a:r>
              <a:rPr kumimoji="1" lang="en-US" altLang="ja-JP" sz="2400" dirty="0">
                <a:latin typeface="+mj-lt"/>
              </a:rPr>
              <a:t>consecutive bit erasures</a:t>
            </a:r>
            <a:r>
              <a:rPr lang="en-US" altLang="ja-JP" sz="2400" dirty="0">
                <a:latin typeface="+mj-lt"/>
              </a:rPr>
              <a:t> increased in the case of concatenated RS code and BCC or LDPC</a:t>
            </a:r>
          </a:p>
          <a:p>
            <a:pPr marL="285750" indent="-285750">
              <a:buFont typeface="Arial" panose="020B0604020202020204" pitchFamily="34" charset="0"/>
              <a:buChar char="•"/>
            </a:pPr>
            <a:endParaRPr lang="en-US" altLang="ja-JP" sz="2400" dirty="0">
              <a:latin typeface="+mj-lt"/>
            </a:endParaRPr>
          </a:p>
          <a:p>
            <a:pPr marL="285750" indent="-285750">
              <a:buFont typeface="Arial" panose="020B0604020202020204" pitchFamily="34" charset="0"/>
              <a:buChar char="•"/>
            </a:pPr>
            <a:r>
              <a:rPr lang="en-US" altLang="ja-JP" sz="2400" dirty="0">
                <a:latin typeface="+mj-lt"/>
              </a:rPr>
              <a:t>In addition, low-rate SOCC with inter-leaver had a better performance than other combinations</a:t>
            </a:r>
          </a:p>
        </p:txBody>
      </p:sp>
      <p:sp>
        <p:nvSpPr>
          <p:cNvPr id="3" name="フッター プレースホルダー 2">
            <a:extLst>
              <a:ext uri="{FF2B5EF4-FFF2-40B4-BE49-F238E27FC236}">
                <a16:creationId xmlns:a16="http://schemas.microsoft.com/office/drawing/2014/main" id="{BB85EE7B-F4EA-E857-86D4-078359F4CB18}"/>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93EFFDD4-194E-E4FD-9F0D-FC0712768E7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Tree>
    <p:extLst>
      <p:ext uri="{BB962C8B-B14F-4D97-AF65-F5344CB8AC3E}">
        <p14:creationId xmlns:p14="http://schemas.microsoft.com/office/powerpoint/2010/main" val="51340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4BD7C394-011C-4506-88C5-0ECEEDCB357C}"/>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11</a:t>
            </a:fld>
            <a:endParaRPr lang="en-US" dirty="0">
              <a:solidFill>
                <a:srgbClr val="000000"/>
              </a:solidFill>
            </a:endParaRPr>
          </a:p>
        </p:txBody>
      </p:sp>
      <p:sp>
        <p:nvSpPr>
          <p:cNvPr id="3" name="タイトル 2">
            <a:extLst>
              <a:ext uri="{FF2B5EF4-FFF2-40B4-BE49-F238E27FC236}">
                <a16:creationId xmlns:a16="http://schemas.microsoft.com/office/drawing/2014/main" id="{A94E3BDD-4E50-4159-80D1-C42DC262F34C}"/>
              </a:ext>
            </a:extLst>
          </p:cNvPr>
          <p:cNvSpPr>
            <a:spLocks noGrp="1"/>
          </p:cNvSpPr>
          <p:nvPr>
            <p:ph type="title"/>
          </p:nvPr>
        </p:nvSpPr>
        <p:spPr>
          <a:xfrm>
            <a:off x="685800" y="412522"/>
            <a:ext cx="7772400" cy="1066800"/>
          </a:xfrm>
        </p:spPr>
        <p:txBody>
          <a:bodyPr/>
          <a:lstStyle/>
          <a:p>
            <a:r>
              <a:rPr kumimoji="1" lang="en-US" altLang="ja-JP" dirty="0"/>
              <a:t>Reference</a:t>
            </a:r>
            <a:endParaRPr kumimoji="1" lang="ja-JP" altLang="en-US" dirty="0"/>
          </a:p>
        </p:txBody>
      </p:sp>
      <p:sp>
        <p:nvSpPr>
          <p:cNvPr id="5" name="フッター プレースホルダー 4">
            <a:extLst>
              <a:ext uri="{FF2B5EF4-FFF2-40B4-BE49-F238E27FC236}">
                <a16:creationId xmlns:a16="http://schemas.microsoft.com/office/drawing/2014/main" id="{7506F742-1126-441E-A7B3-35CD1E1037A0}"/>
              </a:ext>
            </a:extLst>
          </p:cNvPr>
          <p:cNvSpPr>
            <a:spLocks noGrp="1"/>
          </p:cNvSpPr>
          <p:nvPr>
            <p:ph type="ftr" sz="quarter" idx="3"/>
          </p:nvPr>
        </p:nvSpPr>
        <p:spPr>
          <a:xfrm>
            <a:off x="5724128" y="6453336"/>
            <a:ext cx="3240360"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A348D37F-5C40-4D50-B31A-1FCA2EE07044}"/>
              </a:ext>
            </a:extLst>
          </p:cNvPr>
          <p:cNvSpPr txBox="1"/>
          <p:nvPr/>
        </p:nvSpPr>
        <p:spPr>
          <a:xfrm>
            <a:off x="431540" y="1412776"/>
            <a:ext cx="8280920" cy="2062103"/>
          </a:xfrm>
          <a:prstGeom prst="rect">
            <a:avLst/>
          </a:prstGeom>
          <a:noFill/>
        </p:spPr>
        <p:txBody>
          <a:bodyPr wrap="square" rtlCol="0">
            <a:spAutoFit/>
          </a:bodyPr>
          <a:lstStyle/>
          <a:p>
            <a:pPr marL="285750" indent="-285750">
              <a:buFont typeface="Arial" panose="020B0604020202020204" pitchFamily="34" charset="0"/>
              <a:buChar char="•"/>
            </a:pPr>
            <a:r>
              <a:rPr lang="en-US" altLang="ja-JP" sz="1600" i="0" dirty="0">
                <a:solidFill>
                  <a:srgbClr val="111111"/>
                </a:solidFill>
                <a:effectLst/>
                <a:latin typeface="+mj-lt"/>
              </a:rPr>
              <a:t>Kento Takabayashi, Hirokazu Tanaka, Katsumi Sakakibara, "Evaluation of Wireless Body Area Network Utilizing Super Orthogonal Convolutional Code," in Proceedings of 2019 International Symposium on Intelligent Signal Processing and Communication Systems (ISPACS 2019), </a:t>
            </a:r>
            <a:r>
              <a:rPr lang="en-US" altLang="ja-JP" sz="1600" i="0" dirty="0" err="1">
                <a:solidFill>
                  <a:srgbClr val="111111"/>
                </a:solidFill>
                <a:effectLst/>
                <a:latin typeface="+mj-lt"/>
              </a:rPr>
              <a:t>Beitou</a:t>
            </a:r>
            <a:r>
              <a:rPr lang="en-US" altLang="ja-JP" sz="1600" i="0" dirty="0">
                <a:solidFill>
                  <a:srgbClr val="111111"/>
                </a:solidFill>
                <a:effectLst/>
                <a:latin typeface="+mj-lt"/>
              </a:rPr>
              <a:t>, Taipei, Taiwan, pp.1-2, Dec. 2019.</a:t>
            </a:r>
          </a:p>
          <a:p>
            <a:pPr marL="285750" indent="-285750">
              <a:buFont typeface="Arial" panose="020B0604020202020204" pitchFamily="34" charset="0"/>
              <a:buChar char="•"/>
            </a:pPr>
            <a:endParaRPr lang="en-US" altLang="ja-JP" sz="1600" dirty="0">
              <a:latin typeface="+mj-lt"/>
            </a:endParaRPr>
          </a:p>
          <a:p>
            <a:pPr marL="285750" indent="-285750">
              <a:buFont typeface="Arial" panose="020B0604020202020204" pitchFamily="34" charset="0"/>
              <a:buChar char="•"/>
            </a:pPr>
            <a:r>
              <a:rPr kumimoji="1" lang="en-US" altLang="ja-JP" sz="1600" dirty="0">
                <a:latin typeface="+mj-lt"/>
              </a:rPr>
              <a:t>Kento Takabayashi, Hirokazu Tanaka, Katsumi Sakakibara, "Toward Dependable Internet of Medical Things: IEEE 802.15.6 Ultra-Wideband Physical Layer Utilizing </a:t>
            </a:r>
            <a:r>
              <a:rPr kumimoji="1" lang="en-US" altLang="ja-JP" sz="1600" dirty="0" err="1">
                <a:latin typeface="+mj-lt"/>
              </a:rPr>
              <a:t>Superorthogonal</a:t>
            </a:r>
            <a:r>
              <a:rPr kumimoji="1" lang="en-US" altLang="ja-JP" sz="1600" dirty="0">
                <a:latin typeface="+mj-lt"/>
              </a:rPr>
              <a:t> Convolutional Code," Sensors, 2022, vol. 22, no. 6, 2172, Mar. 2022.</a:t>
            </a:r>
            <a:endParaRPr kumimoji="1" lang="ja-JP" altLang="en-US" sz="1600" dirty="0">
              <a:latin typeface="+mj-lt"/>
            </a:endParaRPr>
          </a:p>
        </p:txBody>
      </p:sp>
      <p:sp>
        <p:nvSpPr>
          <p:cNvPr id="7" name="日付プレースホルダー 3">
            <a:extLst>
              <a:ext uri="{FF2B5EF4-FFF2-40B4-BE49-F238E27FC236}">
                <a16:creationId xmlns:a16="http://schemas.microsoft.com/office/drawing/2014/main" id="{46A7CDE1-2620-7814-6845-1FFCCF1688DD}"/>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Tree>
    <p:extLst>
      <p:ext uri="{BB962C8B-B14F-4D97-AF65-F5344CB8AC3E}">
        <p14:creationId xmlns:p14="http://schemas.microsoft.com/office/powerpoint/2010/main" val="39007759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12"/>
          </p:nvPr>
        </p:nvSpPr>
        <p:spPr>
          <a:xfrm>
            <a:off x="4355222" y="6475413"/>
            <a:ext cx="509755" cy="184666"/>
          </a:xfrm>
        </p:spPr>
        <p:txBody>
          <a:bodyPr/>
          <a:lstStyle/>
          <a:p>
            <a:pPr>
              <a:defRPr/>
            </a:pPr>
            <a:r>
              <a:rPr lang="en-US" altLang="ja-JP" sz="1200" dirty="0">
                <a:latin typeface="+mj-lt"/>
              </a:rPr>
              <a:t>Slide </a:t>
            </a:r>
            <a:fld id="{8CE37C8C-D372-447C-BB1B-5CE70563E00F}" type="slidenum">
              <a:rPr lang="ja-JP" altLang="en-US" sz="1200" smtClean="0">
                <a:latin typeface="+mj-lt"/>
              </a:rPr>
              <a:pPr>
                <a:defRPr/>
              </a:pPr>
              <a:t>12</a:t>
            </a:fld>
            <a:endParaRPr lang="ja-JP" altLang="en-US" sz="1200" dirty="0">
              <a:latin typeface="+mj-lt"/>
            </a:endParaRPr>
          </a:p>
        </p:txBody>
      </p:sp>
      <p:sp>
        <p:nvSpPr>
          <p:cNvPr id="11267" name="スライド番号プレースホルダー 1"/>
          <p:cNvSpPr txBox="1">
            <a:spLocks noGrp="1"/>
          </p:cNvSpPr>
          <p:nvPr/>
        </p:nvSpPr>
        <p:spPr bwMode="auto">
          <a:xfrm>
            <a:off x="6692900" y="6453188"/>
            <a:ext cx="2133600" cy="26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r" eaLnBrk="1" hangingPunct="1"/>
            <a:fld id="{92B16EEB-5EBE-49F1-AA04-0227A0583093}" type="slidenum">
              <a:rPr lang="ja-JP" altLang="en-US" sz="1400">
                <a:latin typeface="+mj-lt"/>
              </a:rPr>
              <a:pPr algn="r" eaLnBrk="1" hangingPunct="1"/>
              <a:t>12</a:t>
            </a:fld>
            <a:endParaRPr lang="ja-JP" altLang="en-US" sz="1400">
              <a:latin typeface="+mj-lt"/>
            </a:endParaRPr>
          </a:p>
        </p:txBody>
      </p:sp>
      <p:sp>
        <p:nvSpPr>
          <p:cNvPr id="11268" name="テキスト ボックス 2"/>
          <p:cNvSpPr txBox="1">
            <a:spLocks noChangeArrowheads="1"/>
          </p:cNvSpPr>
          <p:nvPr/>
        </p:nvSpPr>
        <p:spPr bwMode="auto">
          <a:xfrm>
            <a:off x="132316" y="3068960"/>
            <a:ext cx="8880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en-US" altLang="ja-JP" sz="4800" dirty="0">
                <a:latin typeface="+mj-lt"/>
              </a:rPr>
              <a:t>Thank you for your attention ! ! !</a:t>
            </a:r>
            <a:endParaRPr lang="ja-JP" altLang="en-US" sz="4800" dirty="0">
              <a:latin typeface="+mj-lt"/>
            </a:endParaRPr>
          </a:p>
        </p:txBody>
      </p:sp>
      <p:sp>
        <p:nvSpPr>
          <p:cNvPr id="2" name="日付プレースホルダー 1"/>
          <p:cNvSpPr>
            <a:spLocks noGrp="1"/>
          </p:cNvSpPr>
          <p:nvPr>
            <p:ph type="dt" sz="quarter" idx="10"/>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3" name="テキスト ボックス 2">
            <a:extLst>
              <a:ext uri="{FF2B5EF4-FFF2-40B4-BE49-F238E27FC236}">
                <a16:creationId xmlns:a16="http://schemas.microsoft.com/office/drawing/2014/main" id="{FB689997-24C0-4551-9F93-4B1E70FE44FE}"/>
              </a:ext>
            </a:extLst>
          </p:cNvPr>
          <p:cNvSpPr txBox="1"/>
          <p:nvPr/>
        </p:nvSpPr>
        <p:spPr>
          <a:xfrm>
            <a:off x="131723" y="6184901"/>
            <a:ext cx="8184693" cy="307777"/>
          </a:xfrm>
          <a:prstGeom prst="rect">
            <a:avLst/>
          </a:prstGeom>
          <a:noFill/>
        </p:spPr>
        <p:txBody>
          <a:bodyPr wrap="square" rtlCol="0">
            <a:spAutoFit/>
          </a:bodyPr>
          <a:lstStyle/>
          <a:p>
            <a:r>
              <a:rPr lang="en-US" altLang="ja-JP" sz="1400" dirty="0">
                <a:latin typeface="+mj-lt"/>
              </a:rPr>
              <a:t>* This research was funded by JSPS Grant-in-Aid for Early-Career Scientists Grant Number JP20K14737</a:t>
            </a:r>
            <a:endParaRPr kumimoji="1" lang="ja-JP" altLang="en-US" sz="1400" dirty="0">
              <a:latin typeface="+mj-lt"/>
            </a:endParaRPr>
          </a:p>
        </p:txBody>
      </p:sp>
      <p:sp>
        <p:nvSpPr>
          <p:cNvPr id="4" name="フッター プレースホルダー 3">
            <a:extLst>
              <a:ext uri="{FF2B5EF4-FFF2-40B4-BE49-F238E27FC236}">
                <a16:creationId xmlns:a16="http://schemas.microsoft.com/office/drawing/2014/main" id="{AE3BA819-60E3-A39A-63C4-0CF57B2DF952}"/>
              </a:ext>
            </a:extLst>
          </p:cNvPr>
          <p:cNvSpPr>
            <a:spLocks noGrp="1"/>
          </p:cNvSpPr>
          <p:nvPr>
            <p:ph type="ftr" sz="quarter" idx="11"/>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Tree>
    <p:extLst>
      <p:ext uri="{BB962C8B-B14F-4D97-AF65-F5344CB8AC3E}">
        <p14:creationId xmlns:p14="http://schemas.microsoft.com/office/powerpoint/2010/main" val="4566021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5E9E029C-B2E2-47EF-8CA7-A054F2E190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65121" y="1949788"/>
            <a:ext cx="4147682" cy="2124647"/>
          </a:xfrm>
          <a:prstGeom prst="rect">
            <a:avLst/>
          </a:prstGeom>
        </p:spPr>
      </p:pic>
      <p:sp>
        <p:nvSpPr>
          <p:cNvPr id="2" name="タイトル 1">
            <a:extLst>
              <a:ext uri="{FF2B5EF4-FFF2-40B4-BE49-F238E27FC236}">
                <a16:creationId xmlns:a16="http://schemas.microsoft.com/office/drawing/2014/main" id="{57481F2E-5D7B-40F4-9A2C-2AA2EBA26D7B}"/>
              </a:ext>
            </a:extLst>
          </p:cNvPr>
          <p:cNvSpPr>
            <a:spLocks noGrp="1"/>
          </p:cNvSpPr>
          <p:nvPr>
            <p:ph type="title"/>
          </p:nvPr>
        </p:nvSpPr>
        <p:spPr>
          <a:xfrm>
            <a:off x="723900" y="331981"/>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F7F6387D-8A78-4FB1-9ECC-F3748C2333F7}"/>
              </a:ext>
            </a:extLst>
          </p:cNvPr>
          <p:cNvSpPr>
            <a:spLocks noGrp="1"/>
          </p:cNvSpPr>
          <p:nvPr>
            <p:ph type="sldNum" sz="quarter" idx="12"/>
          </p:nvPr>
        </p:nvSpPr>
        <p:spPr>
          <a:xfrm>
            <a:off x="4355223" y="6475413"/>
            <a:ext cx="509755" cy="184666"/>
          </a:xfrm>
        </p:spPr>
        <p:txBody>
          <a:bodyPr/>
          <a:lstStyle/>
          <a:p>
            <a:r>
              <a:rPr lang="en-US" altLang="ja-JP" dirty="0">
                <a:latin typeface="+mj-lt"/>
              </a:rPr>
              <a:t>Slide </a:t>
            </a:r>
            <a:fld id="{769171EF-81C0-43B1-9967-509DCBA38FA2}" type="slidenum">
              <a:rPr kumimoji="1" lang="ja-JP" altLang="en-US" smtClean="0">
                <a:latin typeface="+mj-lt"/>
              </a:rPr>
              <a:pPr/>
              <a:t>13</a:t>
            </a:fld>
            <a:endParaRPr kumimoji="1" lang="ja-JP" altLang="en-US" dirty="0">
              <a:latin typeface="+mj-lt"/>
            </a:endParaRPr>
          </a:p>
        </p:txBody>
      </p:sp>
      <p:sp>
        <p:nvSpPr>
          <p:cNvPr id="10" name="テキスト ボックス 9">
            <a:extLst>
              <a:ext uri="{FF2B5EF4-FFF2-40B4-BE49-F238E27FC236}">
                <a16:creationId xmlns:a16="http://schemas.microsoft.com/office/drawing/2014/main" id="{FAC631CC-69D6-486E-B5E5-8AB4D0942A41}"/>
              </a:ext>
            </a:extLst>
          </p:cNvPr>
          <p:cNvSpPr txBox="1"/>
          <p:nvPr/>
        </p:nvSpPr>
        <p:spPr>
          <a:xfrm>
            <a:off x="395536" y="1196752"/>
            <a:ext cx="2016224" cy="369332"/>
          </a:xfrm>
          <a:prstGeom prst="rect">
            <a:avLst/>
          </a:prstGeom>
          <a:noFill/>
          <a:ln w="28575">
            <a:solidFill>
              <a:srgbClr val="008BBC"/>
            </a:solidFill>
          </a:ln>
        </p:spPr>
        <p:txBody>
          <a:bodyPr wrap="square" rtlCol="0">
            <a:spAutoFit/>
          </a:bodyPr>
          <a:lstStyle/>
          <a:p>
            <a:pPr algn="ctr"/>
            <a:r>
              <a:rPr lang="en-US" altLang="ja-JP" b="1" dirty="0">
                <a:latin typeface="+mj-lt"/>
              </a:rPr>
              <a:t>P</a:t>
            </a:r>
            <a:r>
              <a:rPr kumimoji="1" lang="en-US" altLang="ja-JP" b="1" dirty="0">
                <a:latin typeface="+mj-lt"/>
              </a:rPr>
              <a:t>ulse option</a:t>
            </a:r>
            <a:endParaRPr kumimoji="1" lang="ja-JP" altLang="en-US" dirty="0">
              <a:latin typeface="+mj-lt"/>
            </a:endParaRPr>
          </a:p>
        </p:txBody>
      </p:sp>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36F019B-B4B6-4625-BD37-BF256F59662A}"/>
                  </a:ext>
                </a:extLst>
              </p:cNvPr>
              <p:cNvSpPr txBox="1"/>
              <p:nvPr/>
            </p:nvSpPr>
            <p:spPr>
              <a:xfrm>
                <a:off x="103848" y="4890008"/>
                <a:ext cx="8932647" cy="1520160"/>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Single pulse option: A single pulse transmitted per symbol</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Burst pulse option: A concatenation of </a:t>
                </a:r>
                <a14:m>
                  <m:oMath xmlns:m="http://schemas.openxmlformats.org/officeDocument/2006/math">
                    <m:sSub>
                      <m:sSubPr>
                        <m:ctrlPr>
                          <a:rPr lang="ja-JP" altLang="ja-JP" i="1" smtClean="0">
                            <a:effectLst/>
                            <a:latin typeface="Cambria Math" panose="02040503050406030204" pitchFamily="18" charset="0"/>
                            <a:ea typeface="Cambria Math" panose="02040503050406030204" pitchFamily="18" charset="0"/>
                          </a:rPr>
                        </m:ctrlPr>
                      </m:sSubPr>
                      <m:e>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sz="1800" i="1">
                            <a:solidFill>
                              <a:srgbClr val="000000"/>
                            </a:solidFill>
                            <a:effectLst/>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lang="en-US" altLang="ja-JP" dirty="0">
                    <a:latin typeface="+mj-lt"/>
                  </a:rPr>
                  <a:t> pulses transmitted per symbol</a:t>
                </a:r>
              </a:p>
              <a:p>
                <a:pPr marL="742950" lvl="1" indent="-285750">
                  <a:buFont typeface="Wingdings" panose="05000000000000000000" pitchFamily="2" charset="2"/>
                  <a:buChar char="ü"/>
                </a:pPr>
                <a:r>
                  <a:rPr lang="en-US" altLang="ja-JP" dirty="0">
                    <a:latin typeface="+mj-lt"/>
                  </a:rPr>
                  <a:t>This option improves the received power by correlating multiple pulses while decreasing the </a:t>
                </a:r>
                <a:r>
                  <a:rPr lang="en-US" altLang="ja-JP" dirty="0" err="1">
                    <a:latin typeface="+mj-lt"/>
                  </a:rPr>
                  <a:t>uncoded</a:t>
                </a:r>
                <a:r>
                  <a:rPr lang="en-US" altLang="ja-JP" dirty="0">
                    <a:latin typeface="+mj-lt"/>
                  </a:rPr>
                  <a:t> bit rate as </a:t>
                </a:r>
                <a14:m>
                  <m:oMath xmlns:m="http://schemas.openxmlformats.org/officeDocument/2006/math">
                    <m:sSub>
                      <m:sSubPr>
                        <m:ctrlPr>
                          <a:rPr lang="ja-JP" altLang="ja-JP" i="1">
                            <a:latin typeface="Cambria Math" panose="02040503050406030204" pitchFamily="18" charset="0"/>
                            <a:ea typeface="Cambria Math" panose="02040503050406030204" pitchFamily="18" charset="0"/>
                          </a:rPr>
                        </m:ctrlPr>
                      </m:sSubPr>
                      <m:e>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𝑁</m:t>
                        </m:r>
                      </m:e>
                      <m:sub>
                        <m:r>
                          <a:rPr lang="en-US" altLang="ja-JP" i="1">
                            <a:solidFill>
                              <a:srgbClr val="000000"/>
                            </a:solidFill>
                            <a:latin typeface="Cambria Math" panose="02040503050406030204" pitchFamily="18" charset="0"/>
                            <a:ea typeface="游明朝" panose="02020400000000000000" pitchFamily="18" charset="-128"/>
                            <a:cs typeface="Times New Roman" panose="02020603050405020304" pitchFamily="18" charset="0"/>
                          </a:rPr>
                          <m:t>𝑐𝑝𝑏</m:t>
                        </m:r>
                      </m:sub>
                    </m:sSub>
                  </m:oMath>
                </a14:m>
                <a:r>
                  <a:rPr kumimoji="1" lang="en-US" altLang="ja-JP" dirty="0">
                    <a:latin typeface="+mj-lt"/>
                  </a:rPr>
                  <a:t> increases</a:t>
                </a:r>
              </a:p>
            </p:txBody>
          </p:sp>
        </mc:Choice>
        <mc:Fallback xmlns="">
          <p:sp>
            <p:nvSpPr>
              <p:cNvPr id="15" name="テキスト ボックス 14">
                <a:extLst>
                  <a:ext uri="{FF2B5EF4-FFF2-40B4-BE49-F238E27FC236}">
                    <a16:creationId xmlns:a16="http://schemas.microsoft.com/office/drawing/2014/main" id="{036F019B-B4B6-4625-BD37-BF256F59662A}"/>
                  </a:ext>
                </a:extLst>
              </p:cNvPr>
              <p:cNvSpPr txBox="1">
                <a:spLocks noRot="1" noChangeAspect="1" noMove="1" noResize="1" noEditPoints="1" noAdjustHandles="1" noChangeArrowheads="1" noChangeShapeType="1" noTextEdit="1"/>
              </p:cNvSpPr>
              <p:nvPr/>
            </p:nvSpPr>
            <p:spPr>
              <a:xfrm>
                <a:off x="103848" y="4890008"/>
                <a:ext cx="8932647" cy="1520160"/>
              </a:xfrm>
              <a:prstGeom prst="rect">
                <a:avLst/>
              </a:prstGeom>
              <a:blipFill>
                <a:blip r:embed="rId4"/>
                <a:stretch>
                  <a:fillRect l="-410" t="-2000" b="-36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A8374873-8495-4F14-A2B5-487EF9466C75}"/>
                  </a:ext>
                </a:extLst>
              </p:cNvPr>
              <p:cNvSpPr txBox="1"/>
              <p:nvPr/>
            </p:nvSpPr>
            <p:spPr>
              <a:xfrm>
                <a:off x="4499992" y="1949788"/>
                <a:ext cx="3672408" cy="78951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a:latin typeface="Cambria Math" panose="02040503050406030204" pitchFamily="18" charset="0"/>
                        </a:rPr>
                        <m:t>𝑥</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𝑚</m:t>
                          </m:r>
                          <m:r>
                            <a:rPr lang="en-US" altLang="ja-JP" sz="1600" i="1">
                              <a:latin typeface="Cambria Math" panose="02040503050406030204" pitchFamily="18" charset="0"/>
                            </a:rPr>
                            <m:t>=0</m:t>
                          </m:r>
                        </m:sub>
                        <m:sup>
                          <m:r>
                            <a:rPr lang="en-US" altLang="ja-JP" sz="1600" i="1">
                              <a:latin typeface="Cambria Math" panose="02040503050406030204" pitchFamily="18" charset="0"/>
                            </a:rPr>
                            <m:t>𝑁</m:t>
                          </m:r>
                        </m:sup>
                        <m:e>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𝑐</m:t>
                              </m:r>
                            </m:e>
                            <m:sub>
                              <m:r>
                                <a:rPr lang="en-US" altLang="ja-JP" sz="1600" i="1">
                                  <a:latin typeface="Cambria Math" panose="02040503050406030204" pitchFamily="18" charset="0"/>
                                </a:rPr>
                                <m:t>𝑚</m:t>
                              </m:r>
                            </m:sub>
                          </m:sSub>
                          <m:r>
                            <a:rPr lang="en-US" altLang="ja-JP" sz="1600" i="1">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𝑚</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𝑠𝑦𝑠</m:t>
                                  </m:r>
                                </m:sub>
                              </m:sSub>
                              <m:r>
                                <a:rPr lang="en-US" altLang="ja-JP" sz="1600" i="1">
                                  <a:latin typeface="Cambria Math" panose="02040503050406030204" pitchFamily="18" charset="0"/>
                                </a:rPr>
                                <m:t>−</m:t>
                              </m:r>
                              <m:sSup>
                                <m:sSupPr>
                                  <m:ctrlPr>
                                    <a:rPr lang="ja-JP" altLang="ja-JP" sz="1600" i="1">
                                      <a:latin typeface="Cambria Math" panose="02040503050406030204" pitchFamily="18" charset="0"/>
                                    </a:rPr>
                                  </m:ctrlPr>
                                </m:sSupPr>
                                <m:e>
                                  <m:r>
                                    <a:rPr lang="en-US" altLang="ja-JP" sz="1600" i="1">
                                      <a:latin typeface="Cambria Math" panose="02040503050406030204" pitchFamily="18" charset="0"/>
                                    </a:rPr>
                                    <m:t>h</m:t>
                                  </m:r>
                                </m:e>
                                <m:sup>
                                  <m:r>
                                    <a:rPr lang="en-US" altLang="ja-JP" sz="1600" i="1">
                                      <a:latin typeface="Cambria Math" panose="02040503050406030204" pitchFamily="18" charset="0"/>
                                    </a:rPr>
                                    <m:t>(</m:t>
                                  </m:r>
                                  <m:r>
                                    <a:rPr lang="en-US" altLang="ja-JP" sz="1600" i="1">
                                      <a:latin typeface="Cambria Math" panose="02040503050406030204" pitchFamily="18" charset="0"/>
                                    </a:rPr>
                                    <m:t>𝑚</m:t>
                                  </m:r>
                                  <m:r>
                                    <a:rPr lang="en-US" altLang="ja-JP" sz="1600" i="1">
                                      <a:latin typeface="Cambria Math" panose="02040503050406030204" pitchFamily="18" charset="0"/>
                                    </a:rPr>
                                    <m:t>)</m:t>
                                  </m:r>
                                </m:sup>
                              </m:s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e>
                          </m:d>
                        </m:e>
                      </m:nary>
                    </m:oMath>
                  </m:oMathPara>
                </a14:m>
                <a:endParaRPr kumimoji="1" lang="ja-JP" altLang="en-US" sz="1600" dirty="0">
                  <a:latin typeface="+mj-lt"/>
                </a:endParaRPr>
              </a:p>
            </p:txBody>
          </p:sp>
        </mc:Choice>
        <mc:Fallback xmlns="">
          <p:sp>
            <p:nvSpPr>
              <p:cNvPr id="5" name="テキスト ボックス 4">
                <a:extLst>
                  <a:ext uri="{FF2B5EF4-FFF2-40B4-BE49-F238E27FC236}">
                    <a16:creationId xmlns:a16="http://schemas.microsoft.com/office/drawing/2014/main" id="{A8374873-8495-4F14-A2B5-487EF9466C75}"/>
                  </a:ext>
                </a:extLst>
              </p:cNvPr>
              <p:cNvSpPr txBox="1">
                <a:spLocks noRot="1" noChangeAspect="1" noMove="1" noResize="1" noEditPoints="1" noAdjustHandles="1" noChangeArrowheads="1" noChangeShapeType="1" noTextEdit="1"/>
              </p:cNvSpPr>
              <p:nvPr/>
            </p:nvSpPr>
            <p:spPr>
              <a:xfrm>
                <a:off x="4499992" y="1949788"/>
                <a:ext cx="3672408" cy="789512"/>
              </a:xfrm>
              <a:prstGeom prst="rect">
                <a:avLst/>
              </a:prstGeom>
              <a:blipFill>
                <a:blip r:embed="rId5"/>
                <a:stretch>
                  <a:fillRect/>
                </a:stretch>
              </a:blipFill>
            </p:spPr>
            <p:txBody>
              <a:bodyPr/>
              <a:lstStyle/>
              <a:p>
                <a:r>
                  <a:rPr lang="ja-JP" altLang="en-US">
                    <a:noFill/>
                  </a:rPr>
                  <a:t> </a:t>
                </a:r>
              </a:p>
            </p:txBody>
          </p:sp>
        </mc:Fallback>
      </mc:AlternateContent>
      <p:sp>
        <p:nvSpPr>
          <p:cNvPr id="13" name="テキスト ボックス 12">
            <a:extLst>
              <a:ext uri="{FF2B5EF4-FFF2-40B4-BE49-F238E27FC236}">
                <a16:creationId xmlns:a16="http://schemas.microsoft.com/office/drawing/2014/main" id="{4C353856-FD29-4DED-B74B-6E60BF0F3D64}"/>
              </a:ext>
            </a:extLst>
          </p:cNvPr>
          <p:cNvSpPr txBox="1"/>
          <p:nvPr/>
        </p:nvSpPr>
        <p:spPr>
          <a:xfrm>
            <a:off x="4575586" y="1463217"/>
            <a:ext cx="2300670" cy="338554"/>
          </a:xfrm>
          <a:prstGeom prst="rect">
            <a:avLst/>
          </a:prstGeom>
          <a:noFill/>
          <a:ln w="19050">
            <a:solidFill>
              <a:srgbClr val="FF0066"/>
            </a:solidFill>
            <a:prstDash val="dash"/>
          </a:ln>
        </p:spPr>
        <p:txBody>
          <a:bodyPr wrap="square" rtlCol="0">
            <a:spAutoFit/>
          </a:bodyPr>
          <a:lstStyle/>
          <a:p>
            <a:pPr algn="ctr"/>
            <a:r>
              <a:rPr kumimoji="1" lang="en-US" altLang="ja-JP" sz="1600" b="1" dirty="0">
                <a:latin typeface="+mj-lt"/>
              </a:rPr>
              <a:t>Transmitting signal</a:t>
            </a:r>
            <a:endParaRPr kumimoji="1" lang="ja-JP" altLang="en-US" sz="1600"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5B21E49-E398-4067-A621-D8930CFE08D8}"/>
                  </a:ext>
                </a:extLst>
              </p:cNvPr>
              <p:cNvSpPr txBox="1"/>
              <p:nvPr/>
            </p:nvSpPr>
            <p:spPr>
              <a:xfrm>
                <a:off x="4538552" y="2791421"/>
                <a:ext cx="4603399" cy="16614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ja-JP" sz="1600" i="1" smtClean="0">
                          <a:latin typeface="Cambria Math" panose="02040503050406030204" pitchFamily="18" charset="0"/>
                        </a:rPr>
                        <m:t>𝑤</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r>
                        <a:rPr lang="en-US" altLang="ja-JP" sz="1600" i="1">
                          <a:latin typeface="Cambria Math" panose="02040503050406030204" pitchFamily="18" charset="0"/>
                        </a:rPr>
                        <m:t>=</m:t>
                      </m:r>
                      <m:d>
                        <m:dPr>
                          <m:begChr m:val="{"/>
                          <m:endChr m:val=""/>
                          <m:ctrlPr>
                            <a:rPr lang="ja-JP" altLang="ja-JP" sz="1600" i="1">
                              <a:latin typeface="Cambria Math" panose="02040503050406030204" pitchFamily="18" charset="0"/>
                            </a:rPr>
                          </m:ctrlPr>
                        </m:dPr>
                        <m:e>
                          <m:eqArr>
                            <m:eqArrPr>
                              <m:ctrlPr>
                                <a:rPr lang="ja-JP" altLang="ja-JP" sz="1600" i="1">
                                  <a:latin typeface="Cambria Math" panose="02040503050406030204" pitchFamily="18" charset="0"/>
                                </a:rPr>
                              </m:ctrlPr>
                            </m:eqArrPr>
                            <m:e>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e>
                              </m:d>
                            </m:e>
                            <m:e>
                              <m:r>
                                <a:rPr lang="en-US" altLang="ja-JP" sz="1600" i="1">
                                  <a:latin typeface="Cambria Math" panose="02040503050406030204" pitchFamily="18" charset="0"/>
                                </a:rPr>
                                <m:t> (</m:t>
                              </m:r>
                              <m:r>
                                <m:rPr>
                                  <m:sty m:val="p"/>
                                </m:rPr>
                                <a:rPr lang="en-US" altLang="ja-JP" sz="1600" b="0" i="0" smtClean="0">
                                  <a:latin typeface="Cambria Math" panose="02040503050406030204" pitchFamily="18" charset="0"/>
                                </a:rPr>
                                <m:t>Single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
                              <m:nary>
                                <m:naryPr>
                                  <m:chr m:val="∑"/>
                                  <m:limLoc m:val="undOvr"/>
                                  <m:ctrlPr>
                                    <a:rPr lang="ja-JP" altLang="ja-JP" sz="1600" i="1">
                                      <a:latin typeface="Cambria Math" panose="02040503050406030204" pitchFamily="18" charset="0"/>
                                    </a:rPr>
                                  </m:ctrlPr>
                                </m:naryPr>
                                <m:sub>
                                  <m:r>
                                    <a:rPr lang="en-US" altLang="ja-JP" sz="1600" i="1">
                                      <a:latin typeface="Cambria Math" panose="02040503050406030204" pitchFamily="18" charset="0"/>
                                    </a:rPr>
                                    <m:t>𝑖</m:t>
                                  </m:r>
                                  <m:r>
                                    <a:rPr lang="en-US" altLang="ja-JP" sz="1600" i="1">
                                      <a:latin typeface="Cambria Math" panose="02040503050406030204" pitchFamily="18" charset="0"/>
                                    </a:rPr>
                                    <m:t>=0</m:t>
                                  </m:r>
                                </m:sub>
                                <m:sup>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r>
                                    <a:rPr lang="en-US" altLang="ja-JP" sz="1600" i="1">
                                      <a:latin typeface="Cambria Math" panose="02040503050406030204" pitchFamily="18" charset="0"/>
                                    </a:rPr>
                                    <m:t>−1</m:t>
                                  </m:r>
                                </m:sup>
                                <m:e>
                                  <m:d>
                                    <m:dPr>
                                      <m:ctrlPr>
                                        <a:rPr lang="ja-JP" altLang="ja-JP" sz="1600" i="1">
                                          <a:latin typeface="Cambria Math" panose="02040503050406030204" pitchFamily="18" charset="0"/>
                                        </a:rPr>
                                      </m:ctrlPr>
                                    </m:dPr>
                                    <m:e>
                                      <m:r>
                                        <a:rPr lang="en-US" altLang="ja-JP" sz="1600" i="1">
                                          <a:latin typeface="Cambria Math" panose="02040503050406030204" pitchFamily="18" charset="0"/>
                                        </a:rPr>
                                        <m:t>1−2</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𝑠</m:t>
                                          </m:r>
                                        </m:e>
                                        <m:sub>
                                          <m:r>
                                            <a:rPr lang="en-US" altLang="ja-JP" sz="1600" i="1">
                                              <a:latin typeface="Cambria Math" panose="02040503050406030204" pitchFamily="18" charset="0"/>
                                            </a:rPr>
                                            <m:t>𝑖</m:t>
                                          </m:r>
                                        </m:sub>
                                      </m:sSub>
                                    </m:e>
                                  </m:d>
                                  <m:r>
                                    <a:rPr lang="en-US" altLang="ja-JP" sz="1600" i="1">
                                      <a:latin typeface="Cambria Math" panose="02040503050406030204" pitchFamily="18" charset="0"/>
                                    </a:rPr>
                                    <m:t>𝑝</m:t>
                                  </m:r>
                                  <m:d>
                                    <m:dPr>
                                      <m:ctrlPr>
                                        <a:rPr lang="ja-JP" altLang="ja-JP" sz="1600" i="1">
                                          <a:latin typeface="Cambria Math" panose="02040503050406030204" pitchFamily="18" charset="0"/>
                                        </a:rPr>
                                      </m:ctrlPr>
                                    </m:dPr>
                                    <m:e>
                                      <m:r>
                                        <a:rPr lang="en-US" altLang="ja-JP" sz="1600" i="1">
                                          <a:latin typeface="Cambria Math" panose="02040503050406030204" pitchFamily="18" charset="0"/>
                                        </a:rPr>
                                        <m:t>𝑡</m:t>
                                      </m:r>
                                      <m:r>
                                        <a:rPr lang="en-US" altLang="ja-JP" sz="1600" i="1">
                                          <a:latin typeface="Cambria Math" panose="02040503050406030204" pitchFamily="18" charset="0"/>
                                        </a:rPr>
                                        <m:t>−</m:t>
                                      </m:r>
                                      <m:r>
                                        <a:rPr lang="en-US" altLang="ja-JP" sz="1600" i="1">
                                          <a:latin typeface="Cambria Math" panose="02040503050406030204" pitchFamily="18" charset="0"/>
                                        </a:rPr>
                                        <m:t>𝑖</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e>
                                  </m:d>
                                  <m:r>
                                    <a:rPr lang="en-US" altLang="ja-JP" sz="1600" i="1">
                                      <a:latin typeface="Cambria Math" panose="02040503050406030204" pitchFamily="18" charset="0"/>
                                    </a:rPr>
                                    <m:t> </m:t>
                                  </m:r>
                                </m:e>
                              </m:nary>
                            </m:e>
                            <m:e>
                              <m:r>
                                <a:rPr lang="en-US" altLang="ja-JP" sz="1600" i="1">
                                  <a:latin typeface="Cambria Math" panose="02040503050406030204" pitchFamily="18" charset="0"/>
                                </a:rPr>
                                <m:t>(</m:t>
                              </m:r>
                              <m:r>
                                <m:rPr>
                                  <m:sty m:val="p"/>
                                </m:rPr>
                                <a:rPr lang="en-US" altLang="ja-JP" sz="1600" b="0" i="0" smtClean="0">
                                  <a:latin typeface="Cambria Math" panose="02040503050406030204" pitchFamily="18" charset="0"/>
                                </a:rPr>
                                <m:t>Burst</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Pulse</m:t>
                              </m:r>
                              <m:r>
                                <a:rPr lang="en-US" altLang="ja-JP" sz="1600" b="0" i="0" smtClean="0">
                                  <a:latin typeface="Cambria Math" panose="02040503050406030204" pitchFamily="18" charset="0"/>
                                </a:rPr>
                                <m:t> </m:t>
                              </m:r>
                              <m:r>
                                <m:rPr>
                                  <m:sty m:val="p"/>
                                </m:rPr>
                                <a:rPr lang="en-US" altLang="ja-JP" sz="1600" b="0" i="0" smtClean="0">
                                  <a:latin typeface="Cambria Math" panose="02040503050406030204" pitchFamily="18" charset="0"/>
                                </a:rPr>
                                <m:t>Option</m:t>
                              </m:r>
                              <m:r>
                                <a:rPr lang="en-US" altLang="ja-JP" sz="1600" i="1">
                                  <a:latin typeface="Cambria Math" panose="02040503050406030204" pitchFamily="18" charset="0"/>
                                </a:rPr>
                                <m:t>, </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𝑤</m:t>
                                  </m:r>
                                </m:sub>
                              </m:sSub>
                              <m:r>
                                <a:rPr lang="en-US" altLang="ja-JP" sz="1600" i="1">
                                  <a:latin typeface="Cambria Math" panose="02040503050406030204" pitchFamily="18" charset="0"/>
                                </a:rPr>
                                <m:t>=</m:t>
                              </m:r>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𝑁</m:t>
                                  </m:r>
                                </m:e>
                                <m:sub>
                                  <m:r>
                                    <a:rPr lang="en-US" altLang="ja-JP" sz="1600" i="1">
                                      <a:latin typeface="Cambria Math" panose="02040503050406030204" pitchFamily="18" charset="0"/>
                                    </a:rPr>
                                    <m:t>𝑐𝑝𝑏</m:t>
                                  </m:r>
                                </m:sub>
                              </m:sSub>
                              <m:sSub>
                                <m:sSubPr>
                                  <m:ctrlPr>
                                    <a:rPr lang="ja-JP" altLang="ja-JP" sz="1600" i="1">
                                      <a:latin typeface="Cambria Math" panose="02040503050406030204" pitchFamily="18" charset="0"/>
                                    </a:rPr>
                                  </m:ctrlPr>
                                </m:sSubPr>
                                <m:e>
                                  <m:r>
                                    <a:rPr lang="en-US" altLang="ja-JP" sz="1600" i="1">
                                      <a:latin typeface="Cambria Math" panose="02040503050406030204" pitchFamily="18" charset="0"/>
                                    </a:rPr>
                                    <m:t>𝑇</m:t>
                                  </m:r>
                                </m:e>
                                <m:sub>
                                  <m:r>
                                    <a:rPr lang="en-US" altLang="ja-JP" sz="1600" i="1">
                                      <a:latin typeface="Cambria Math" panose="02040503050406030204" pitchFamily="18" charset="0"/>
                                    </a:rPr>
                                    <m:t>𝑝</m:t>
                                  </m:r>
                                </m:sub>
                              </m:sSub>
                              <m:r>
                                <a:rPr lang="en-US" altLang="ja-JP" sz="1600" i="1">
                                  <a:latin typeface="Cambria Math" panose="02040503050406030204" pitchFamily="18" charset="0"/>
                                </a:rPr>
                                <m:t>)</m:t>
                              </m:r>
                            </m:e>
                          </m:eqArr>
                        </m:e>
                      </m:d>
                    </m:oMath>
                  </m:oMathPara>
                </a14:m>
                <a:endParaRPr kumimoji="1" lang="ja-JP" altLang="en-US" sz="1600" dirty="0">
                  <a:latin typeface="+mj-lt"/>
                </a:endParaRPr>
              </a:p>
            </p:txBody>
          </p:sp>
        </mc:Choice>
        <mc:Fallback xmlns="">
          <p:sp>
            <p:nvSpPr>
              <p:cNvPr id="6" name="テキスト ボックス 5">
                <a:extLst>
                  <a:ext uri="{FF2B5EF4-FFF2-40B4-BE49-F238E27FC236}">
                    <a16:creationId xmlns:a16="http://schemas.microsoft.com/office/drawing/2014/main" id="{75B21E49-E398-4067-A621-D8930CFE08D8}"/>
                  </a:ext>
                </a:extLst>
              </p:cNvPr>
              <p:cNvSpPr txBox="1">
                <a:spLocks noRot="1" noChangeAspect="1" noMove="1" noResize="1" noEditPoints="1" noAdjustHandles="1" noChangeArrowheads="1" noChangeShapeType="1" noTextEdit="1"/>
              </p:cNvSpPr>
              <p:nvPr/>
            </p:nvSpPr>
            <p:spPr>
              <a:xfrm>
                <a:off x="4538552" y="2791421"/>
                <a:ext cx="4603399" cy="1661417"/>
              </a:xfrm>
              <a:prstGeom prst="rect">
                <a:avLst/>
              </a:prstGeom>
              <a:blipFill>
                <a:blip r:embed="rId6"/>
                <a:stretch>
                  <a:fillRect/>
                </a:stretch>
              </a:blipFill>
            </p:spPr>
            <p:txBody>
              <a:bodyPr/>
              <a:lstStyle/>
              <a:p>
                <a:r>
                  <a:rPr lang="ja-JP" altLang="en-US">
                    <a:noFill/>
                  </a:rPr>
                  <a:t> </a:t>
                </a:r>
              </a:p>
            </p:txBody>
          </p:sp>
        </mc:Fallback>
      </mc:AlternateContent>
      <p:sp>
        <p:nvSpPr>
          <p:cNvPr id="7" name="テキスト ボックス 6">
            <a:extLst>
              <a:ext uri="{FF2B5EF4-FFF2-40B4-BE49-F238E27FC236}">
                <a16:creationId xmlns:a16="http://schemas.microsoft.com/office/drawing/2014/main" id="{EE7E675C-413F-4724-AA88-F8EB834EE1F3}"/>
              </a:ext>
            </a:extLst>
          </p:cNvPr>
          <p:cNvSpPr txBox="1"/>
          <p:nvPr/>
        </p:nvSpPr>
        <p:spPr>
          <a:xfrm>
            <a:off x="75708" y="4174444"/>
            <a:ext cx="4326508" cy="523220"/>
          </a:xfrm>
          <a:prstGeom prst="rect">
            <a:avLst/>
          </a:prstGeom>
          <a:noFill/>
        </p:spPr>
        <p:txBody>
          <a:bodyPr wrap="square" rtlCol="0">
            <a:spAutoFit/>
          </a:bodyPr>
          <a:lstStyle/>
          <a:p>
            <a:pPr algn="ctr"/>
            <a:r>
              <a:rPr lang="en-US" altLang="ja-JP" sz="1400" b="1" dirty="0">
                <a:latin typeface="+mj-lt"/>
              </a:rPr>
              <a:t>Fig. Signal transmission example where the burst pulse option is used</a:t>
            </a:r>
            <a:endParaRPr kumimoji="1" lang="ja-JP" altLang="en-US" sz="1400" b="1" dirty="0">
              <a:latin typeface="+mj-lt"/>
            </a:endParaRPr>
          </a:p>
        </p:txBody>
      </p:sp>
      <p:sp>
        <p:nvSpPr>
          <p:cNvPr id="3" name="フッター プレースホルダー 2">
            <a:extLst>
              <a:ext uri="{FF2B5EF4-FFF2-40B4-BE49-F238E27FC236}">
                <a16:creationId xmlns:a16="http://schemas.microsoft.com/office/drawing/2014/main" id="{4552CBE2-FE17-B671-DBC6-F3AD09D302B5}"/>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8" name="日付プレースホルダー 3">
            <a:extLst>
              <a:ext uri="{FF2B5EF4-FFF2-40B4-BE49-F238E27FC236}">
                <a16:creationId xmlns:a16="http://schemas.microsoft.com/office/drawing/2014/main" id="{06357EE4-AE25-343F-85B5-5A4317EE69A9}"/>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977981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2054B38-82F2-4A35-A366-6E3FC283BF0A}"/>
              </a:ext>
            </a:extLst>
          </p:cNvPr>
          <p:cNvSpPr>
            <a:spLocks noGrp="1"/>
          </p:cNvSpPr>
          <p:nvPr>
            <p:ph type="title"/>
          </p:nvPr>
        </p:nvSpPr>
        <p:spPr>
          <a:xfrm>
            <a:off x="685428" y="381305"/>
            <a:ext cx="7772400" cy="1066800"/>
          </a:xfrm>
        </p:spPr>
        <p:txBody>
          <a:bodyPr/>
          <a:lstStyle/>
          <a:p>
            <a:r>
              <a:rPr kumimoji="1"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BF99AEBE-84B0-412F-975D-C0769E8E35D0}"/>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14</a:t>
            </a:fld>
            <a:endParaRPr kumimoji="1" lang="ja-JP" altLang="en-US" dirty="0">
              <a:latin typeface="+mj-lt"/>
            </a:endParaRPr>
          </a:p>
        </p:txBody>
      </p:sp>
      <p:cxnSp>
        <p:nvCxnSpPr>
          <p:cNvPr id="7" name="直線矢印コネクタ 6">
            <a:extLst>
              <a:ext uri="{FF2B5EF4-FFF2-40B4-BE49-F238E27FC236}">
                <a16:creationId xmlns:a16="http://schemas.microsoft.com/office/drawing/2014/main" id="{FAE125F6-3A4B-4C6E-8B4F-4525E4D18F5D}"/>
              </a:ext>
            </a:extLst>
          </p:cNvPr>
          <p:cNvCxnSpPr>
            <a:cxnSpLocks/>
          </p:cNvCxnSpPr>
          <p:nvPr/>
        </p:nvCxnSpPr>
        <p:spPr>
          <a:xfrm>
            <a:off x="323155" y="3320559"/>
            <a:ext cx="7632848"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C63D7A0C-CFD0-4B7C-9E34-25EE76CFFC83}"/>
                  </a:ext>
                </a:extLst>
              </p:cNvPr>
              <p:cNvSpPr txBox="1"/>
              <p:nvPr/>
            </p:nvSpPr>
            <p:spPr>
              <a:xfrm>
                <a:off x="7466899" y="3339849"/>
                <a:ext cx="1299074" cy="369332"/>
              </a:xfrm>
              <a:prstGeom prst="rect">
                <a:avLst/>
              </a:prstGeom>
              <a:noFill/>
            </p:spPr>
            <p:txBody>
              <a:bodyPr wrap="none" rtlCol="0">
                <a:spAutoFit/>
              </a:bodyPr>
              <a:lstStyle/>
              <a:p>
                <a:r>
                  <a:rPr kumimoji="1" lang="en-US" altLang="ja-JP" dirty="0">
                    <a:latin typeface="+mj-lt"/>
                  </a:rPr>
                  <a:t>frequency</a:t>
                </a:r>
                <a:r>
                  <a:rPr kumimoji="1" lang="ja-JP" altLang="en-US" dirty="0">
                    <a:latin typeface="+mj-lt"/>
                  </a:rPr>
                  <a:t> </a:t>
                </a:r>
                <a14:m>
                  <m:oMath xmlns:m="http://schemas.openxmlformats.org/officeDocument/2006/math">
                    <m:r>
                      <a:rPr kumimoji="1" lang="en-US" altLang="ja-JP" b="0" i="1" smtClean="0">
                        <a:latin typeface="Cambria Math" panose="02040503050406030204" pitchFamily="18" charset="0"/>
                      </a:rPr>
                      <m:t>𝑓</m:t>
                    </m:r>
                  </m:oMath>
                </a14:m>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C63D7A0C-CFD0-4B7C-9E34-25EE76CFFC83}"/>
                  </a:ext>
                </a:extLst>
              </p:cNvPr>
              <p:cNvSpPr txBox="1">
                <a:spLocks noRot="1" noChangeAspect="1" noMove="1" noResize="1" noEditPoints="1" noAdjustHandles="1" noChangeArrowheads="1" noChangeShapeType="1" noTextEdit="1"/>
              </p:cNvSpPr>
              <p:nvPr/>
            </p:nvSpPr>
            <p:spPr>
              <a:xfrm>
                <a:off x="7466899" y="3339849"/>
                <a:ext cx="1299074" cy="369332"/>
              </a:xfrm>
              <a:prstGeom prst="rect">
                <a:avLst/>
              </a:prstGeom>
              <a:blipFill>
                <a:blip r:embed="rId3"/>
                <a:stretch>
                  <a:fillRect l="-4225" t="-10000" b="-26667"/>
                </a:stretch>
              </a:blipFill>
            </p:spPr>
            <p:txBody>
              <a:bodyPr/>
              <a:lstStyle/>
              <a:p>
                <a:r>
                  <a:rPr lang="ja-JP" altLang="en-US">
                    <a:noFill/>
                  </a:rPr>
                  <a:t> </a:t>
                </a:r>
              </a:p>
            </p:txBody>
          </p:sp>
        </mc:Fallback>
      </mc:AlternateContent>
      <p:sp>
        <p:nvSpPr>
          <p:cNvPr id="13" name="フローチャート: 論理積ゲート 12">
            <a:extLst>
              <a:ext uri="{FF2B5EF4-FFF2-40B4-BE49-F238E27FC236}">
                <a16:creationId xmlns:a16="http://schemas.microsoft.com/office/drawing/2014/main" id="{60B7B18F-9EC2-4C63-96D3-47BA9CC7AF1D}"/>
              </a:ext>
            </a:extLst>
          </p:cNvPr>
          <p:cNvSpPr/>
          <p:nvPr/>
        </p:nvSpPr>
        <p:spPr>
          <a:xfrm rot="16200000">
            <a:off x="607563" y="265835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cxnSp>
        <p:nvCxnSpPr>
          <p:cNvPr id="20" name="直線矢印コネクタ 19">
            <a:extLst>
              <a:ext uri="{FF2B5EF4-FFF2-40B4-BE49-F238E27FC236}">
                <a16:creationId xmlns:a16="http://schemas.microsoft.com/office/drawing/2014/main" id="{CBD7F19C-31ED-44A4-B2B4-B31AA4797443}"/>
              </a:ext>
            </a:extLst>
          </p:cNvPr>
          <p:cNvCxnSpPr>
            <a:cxnSpLocks/>
          </p:cNvCxnSpPr>
          <p:nvPr/>
        </p:nvCxnSpPr>
        <p:spPr>
          <a:xfrm>
            <a:off x="2225307" y="3464575"/>
            <a:ext cx="951503"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ACAC23BC-7F16-4FB7-9526-57C946044444}"/>
              </a:ext>
            </a:extLst>
          </p:cNvPr>
          <p:cNvSpPr txBox="1"/>
          <p:nvPr/>
        </p:nvSpPr>
        <p:spPr>
          <a:xfrm>
            <a:off x="2376642" y="3565328"/>
            <a:ext cx="2268570" cy="369332"/>
          </a:xfrm>
          <a:prstGeom prst="rect">
            <a:avLst/>
          </a:prstGeom>
          <a:noFill/>
        </p:spPr>
        <p:txBody>
          <a:bodyPr wrap="none" rtlCol="0">
            <a:spAutoFit/>
          </a:bodyPr>
          <a:lstStyle/>
          <a:p>
            <a:r>
              <a:rPr kumimoji="1" lang="en-US" altLang="ja-JP" dirty="0">
                <a:latin typeface="+mj-lt"/>
              </a:rPr>
              <a:t>bandwidth 499.2 MHz</a:t>
            </a:r>
            <a:endParaRPr kumimoji="1" lang="ja-JP" altLang="en-US" dirty="0">
              <a:latin typeface="+mj-lt"/>
            </a:endParaRPr>
          </a:p>
        </p:txBody>
      </p:sp>
      <p:cxnSp>
        <p:nvCxnSpPr>
          <p:cNvPr id="24" name="直線矢印コネクタ 23">
            <a:extLst>
              <a:ext uri="{FF2B5EF4-FFF2-40B4-BE49-F238E27FC236}">
                <a16:creationId xmlns:a16="http://schemas.microsoft.com/office/drawing/2014/main" id="{BEC51166-D126-4587-B8D4-C0EE2A5889B0}"/>
              </a:ext>
            </a:extLst>
          </p:cNvPr>
          <p:cNvCxnSpPr>
            <a:cxnSpLocks/>
          </p:cNvCxnSpPr>
          <p:nvPr/>
        </p:nvCxnSpPr>
        <p:spPr>
          <a:xfrm flipV="1">
            <a:off x="1049263" y="3347632"/>
            <a:ext cx="633392" cy="54321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5" name="テキスト ボックス 24">
            <a:extLst>
              <a:ext uri="{FF2B5EF4-FFF2-40B4-BE49-F238E27FC236}">
                <a16:creationId xmlns:a16="http://schemas.microsoft.com/office/drawing/2014/main" id="{6F450EAC-6628-495C-A83F-9D40197DF7B1}"/>
              </a:ext>
            </a:extLst>
          </p:cNvPr>
          <p:cNvSpPr txBox="1"/>
          <p:nvPr/>
        </p:nvSpPr>
        <p:spPr>
          <a:xfrm>
            <a:off x="18078" y="3944803"/>
            <a:ext cx="1351652" cy="369332"/>
          </a:xfrm>
          <a:prstGeom prst="rect">
            <a:avLst/>
          </a:prstGeom>
          <a:noFill/>
        </p:spPr>
        <p:txBody>
          <a:bodyPr wrap="none" rtlCol="0">
            <a:spAutoFit/>
          </a:bodyPr>
          <a:lstStyle/>
          <a:p>
            <a:r>
              <a:rPr lang="en-US" altLang="ja-JP" dirty="0">
                <a:latin typeface="+mj-lt"/>
              </a:rPr>
              <a:t>3993.6 </a:t>
            </a:r>
            <a:r>
              <a:rPr kumimoji="1" lang="en-US" altLang="ja-JP" dirty="0">
                <a:latin typeface="+mj-lt"/>
              </a:rPr>
              <a:t>MHz</a:t>
            </a:r>
            <a:endParaRPr kumimoji="1" lang="ja-JP" altLang="en-US" dirty="0">
              <a:latin typeface="+mj-lt"/>
            </a:endParaRPr>
          </a:p>
        </p:txBody>
      </p:sp>
      <p:cxnSp>
        <p:nvCxnSpPr>
          <p:cNvPr id="26" name="直線矢印コネクタ 25">
            <a:extLst>
              <a:ext uri="{FF2B5EF4-FFF2-40B4-BE49-F238E27FC236}">
                <a16:creationId xmlns:a16="http://schemas.microsoft.com/office/drawing/2014/main" id="{27EA845E-9E92-4279-B470-A116800DBBC1}"/>
              </a:ext>
            </a:extLst>
          </p:cNvPr>
          <p:cNvCxnSpPr/>
          <p:nvPr/>
        </p:nvCxnSpPr>
        <p:spPr>
          <a:xfrm flipV="1">
            <a:off x="5719362" y="3356561"/>
            <a:ext cx="144015" cy="579535"/>
          </a:xfrm>
          <a:prstGeom prst="straightConnector1">
            <a:avLst/>
          </a:prstGeom>
          <a:ln w="38100">
            <a:solidFill>
              <a:schemeClr val="tx1"/>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5164AE17-4336-4D31-B363-194CA28CCD32}"/>
              </a:ext>
            </a:extLst>
          </p:cNvPr>
          <p:cNvSpPr txBox="1"/>
          <p:nvPr/>
        </p:nvSpPr>
        <p:spPr>
          <a:xfrm>
            <a:off x="5462319" y="3964605"/>
            <a:ext cx="1351652" cy="369332"/>
          </a:xfrm>
          <a:prstGeom prst="rect">
            <a:avLst/>
          </a:prstGeom>
          <a:noFill/>
        </p:spPr>
        <p:txBody>
          <a:bodyPr wrap="none" rtlCol="0">
            <a:spAutoFit/>
          </a:bodyPr>
          <a:lstStyle/>
          <a:p>
            <a:r>
              <a:rPr lang="en-US" altLang="ja-JP" dirty="0">
                <a:latin typeface="+mj-lt"/>
              </a:rPr>
              <a:t>7987.2 </a:t>
            </a:r>
            <a:r>
              <a:rPr kumimoji="1" lang="en-US" altLang="ja-JP" dirty="0">
                <a:latin typeface="+mj-lt"/>
              </a:rPr>
              <a:t>MHz</a:t>
            </a:r>
            <a:endParaRPr kumimoji="1" lang="ja-JP" altLang="en-US" dirty="0">
              <a:latin typeface="+mj-lt"/>
            </a:endParaRPr>
          </a:p>
        </p:txBody>
      </p:sp>
      <p:sp>
        <p:nvSpPr>
          <p:cNvPr id="30" name="テキスト ボックス 29">
            <a:extLst>
              <a:ext uri="{FF2B5EF4-FFF2-40B4-BE49-F238E27FC236}">
                <a16:creationId xmlns:a16="http://schemas.microsoft.com/office/drawing/2014/main" id="{28E34328-5131-4206-A3C8-A1207AEA46E3}"/>
              </a:ext>
            </a:extLst>
          </p:cNvPr>
          <p:cNvSpPr txBox="1"/>
          <p:nvPr/>
        </p:nvSpPr>
        <p:spPr>
          <a:xfrm>
            <a:off x="3318594" y="2766561"/>
            <a:ext cx="877163" cy="369332"/>
          </a:xfrm>
          <a:prstGeom prst="rect">
            <a:avLst/>
          </a:prstGeom>
          <a:noFill/>
        </p:spPr>
        <p:txBody>
          <a:bodyPr wrap="none" rtlCol="0">
            <a:spAutoFit/>
          </a:bodyPr>
          <a:lstStyle/>
          <a:p>
            <a:r>
              <a:rPr kumimoji="1" lang="ja-JP" altLang="en-US" dirty="0">
                <a:latin typeface="+mj-lt"/>
              </a:rPr>
              <a:t>・・・</a:t>
            </a:r>
          </a:p>
        </p:txBody>
      </p:sp>
      <p:sp>
        <p:nvSpPr>
          <p:cNvPr id="32" name="テキスト ボックス 31">
            <a:extLst>
              <a:ext uri="{FF2B5EF4-FFF2-40B4-BE49-F238E27FC236}">
                <a16:creationId xmlns:a16="http://schemas.microsoft.com/office/drawing/2014/main" id="{2FFD0379-C1C7-40E3-A8B8-3E6977CE4259}"/>
              </a:ext>
            </a:extLst>
          </p:cNvPr>
          <p:cNvSpPr txBox="1"/>
          <p:nvPr/>
        </p:nvSpPr>
        <p:spPr>
          <a:xfrm>
            <a:off x="258067" y="1291647"/>
            <a:ext cx="2807419" cy="369332"/>
          </a:xfrm>
          <a:prstGeom prst="rect">
            <a:avLst/>
          </a:prstGeom>
          <a:noFill/>
          <a:ln w="28575">
            <a:solidFill>
              <a:srgbClr val="008BBC"/>
            </a:solidFill>
          </a:ln>
        </p:spPr>
        <p:txBody>
          <a:bodyPr wrap="square" rtlCol="0">
            <a:spAutoFit/>
          </a:bodyPr>
          <a:lstStyle/>
          <a:p>
            <a:pPr algn="ctr"/>
            <a:r>
              <a:rPr lang="en-US" altLang="ja-JP" b="1" dirty="0">
                <a:latin typeface="+mj-lt"/>
              </a:rPr>
              <a:t>Frequency spectrum</a:t>
            </a:r>
            <a:endParaRPr kumimoji="1" lang="ja-JP" altLang="en-US" dirty="0">
              <a:latin typeface="+mj-lt"/>
            </a:endParaRPr>
          </a:p>
        </p:txBody>
      </p:sp>
      <p:sp>
        <p:nvSpPr>
          <p:cNvPr id="33" name="テキスト ボックス 32">
            <a:extLst>
              <a:ext uri="{FF2B5EF4-FFF2-40B4-BE49-F238E27FC236}">
                <a16:creationId xmlns:a16="http://schemas.microsoft.com/office/drawing/2014/main" id="{B9C639FD-FA3B-44CE-A227-6A274E21C9B8}"/>
              </a:ext>
            </a:extLst>
          </p:cNvPr>
          <p:cNvSpPr txBox="1"/>
          <p:nvPr/>
        </p:nvSpPr>
        <p:spPr>
          <a:xfrm>
            <a:off x="60819" y="4365104"/>
            <a:ext cx="9125347" cy="2031325"/>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The UWB band is divided into two band groups: low band (channel 0-2) and high band (channel 3-10) which are divided into operating frequency channels with 499.2 MHz bandwidth</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Orange colors are mandatory channels</a:t>
            </a:r>
            <a:r>
              <a:rPr lang="ja-JP" altLang="en-US" dirty="0">
                <a:latin typeface="+mj-lt"/>
              </a:rPr>
              <a:t> </a:t>
            </a:r>
            <a:r>
              <a:rPr lang="en-US" altLang="ja-JP" dirty="0">
                <a:latin typeface="+mj-lt"/>
              </a:rPr>
              <a:t>(Low Band: channel 1</a:t>
            </a:r>
            <a:r>
              <a:rPr lang="ja-JP" altLang="en-US" dirty="0" err="1">
                <a:latin typeface="+mj-lt"/>
              </a:rPr>
              <a:t>，</a:t>
            </a:r>
            <a:r>
              <a:rPr lang="en-US" altLang="ja-JP" dirty="0">
                <a:latin typeface="+mj-lt"/>
              </a:rPr>
              <a:t>High Band: channel 6)</a:t>
            </a:r>
          </a:p>
          <a:p>
            <a:pPr marL="285750" indent="-285750">
              <a:buFont typeface="Arial" panose="020B0604020202020204" pitchFamily="34" charset="0"/>
              <a:buChar char="•"/>
            </a:pPr>
            <a:endParaRPr kumimoji="1" lang="en-US" altLang="ja-JP" dirty="0">
              <a:latin typeface="+mj-lt"/>
            </a:endParaRPr>
          </a:p>
          <a:p>
            <a:pPr marL="285750" indent="-285750">
              <a:buFont typeface="Arial" panose="020B0604020202020204" pitchFamily="34" charset="0"/>
              <a:buChar char="•"/>
            </a:pPr>
            <a:r>
              <a:rPr lang="en-US" altLang="ja-JP" dirty="0">
                <a:latin typeface="+mj-lt"/>
              </a:rPr>
              <a:t>The power spectral density emission limit is </a:t>
            </a:r>
            <a:r>
              <a:rPr lang="en-US" altLang="ja-JP" b="1" u="sng" dirty="0">
                <a:solidFill>
                  <a:srgbClr val="FF0000"/>
                </a:solidFill>
                <a:latin typeface="+mj-lt"/>
              </a:rPr>
              <a:t>-41.3 dBm/MHz which is very low</a:t>
            </a:r>
            <a:endParaRPr kumimoji="1" lang="ja-JP" altLang="en-US" b="1" u="sng" dirty="0">
              <a:latin typeface="+mj-lt"/>
            </a:endParaRPr>
          </a:p>
        </p:txBody>
      </p:sp>
      <p:sp>
        <p:nvSpPr>
          <p:cNvPr id="34" name="テキスト ボックス 33">
            <a:extLst>
              <a:ext uri="{FF2B5EF4-FFF2-40B4-BE49-F238E27FC236}">
                <a16:creationId xmlns:a16="http://schemas.microsoft.com/office/drawing/2014/main" id="{A9D61D73-B49D-48B0-A248-AB89CF7B2BCC}"/>
              </a:ext>
            </a:extLst>
          </p:cNvPr>
          <p:cNvSpPr txBox="1"/>
          <p:nvPr/>
        </p:nvSpPr>
        <p:spPr>
          <a:xfrm flipH="1">
            <a:off x="617215" y="2946063"/>
            <a:ext cx="530915" cy="365854"/>
          </a:xfrm>
          <a:prstGeom prst="rect">
            <a:avLst/>
          </a:prstGeom>
          <a:noFill/>
        </p:spPr>
        <p:txBody>
          <a:bodyPr wrap="square" rtlCol="0">
            <a:spAutoFit/>
          </a:bodyPr>
          <a:lstStyle/>
          <a:p>
            <a:r>
              <a:rPr kumimoji="1" lang="en-US" altLang="ja-JP" dirty="0">
                <a:latin typeface="+mj-lt"/>
              </a:rPr>
              <a:t>0</a:t>
            </a:r>
            <a:endParaRPr kumimoji="1" lang="ja-JP" altLang="en-US" dirty="0">
              <a:latin typeface="+mj-lt"/>
            </a:endParaRPr>
          </a:p>
        </p:txBody>
      </p:sp>
      <p:sp>
        <p:nvSpPr>
          <p:cNvPr id="37" name="フローチャート: 論理積ゲート 36">
            <a:extLst>
              <a:ext uri="{FF2B5EF4-FFF2-40B4-BE49-F238E27FC236}">
                <a16:creationId xmlns:a16="http://schemas.microsoft.com/office/drawing/2014/main" id="{EE2062C2-6CC7-4C28-9275-6A108F55D07C}"/>
              </a:ext>
            </a:extLst>
          </p:cNvPr>
          <p:cNvSpPr/>
          <p:nvPr/>
        </p:nvSpPr>
        <p:spPr>
          <a:xfrm rot="16200000">
            <a:off x="1542789" y="2663953"/>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9" name="フローチャート: 論理積ゲート 38">
            <a:extLst>
              <a:ext uri="{FF2B5EF4-FFF2-40B4-BE49-F238E27FC236}">
                <a16:creationId xmlns:a16="http://schemas.microsoft.com/office/drawing/2014/main" id="{3B74637C-5535-4ADA-A912-5C7AA421DDD1}"/>
              </a:ext>
            </a:extLst>
          </p:cNvPr>
          <p:cNvSpPr/>
          <p:nvPr/>
        </p:nvSpPr>
        <p:spPr>
          <a:xfrm rot="16200000">
            <a:off x="2483236" y="265835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0" name="テキスト ボックス 39">
            <a:extLst>
              <a:ext uri="{FF2B5EF4-FFF2-40B4-BE49-F238E27FC236}">
                <a16:creationId xmlns:a16="http://schemas.microsoft.com/office/drawing/2014/main" id="{4296FC08-2905-4D07-8775-A85FCA438326}"/>
              </a:ext>
            </a:extLst>
          </p:cNvPr>
          <p:cNvSpPr txBox="1"/>
          <p:nvPr/>
        </p:nvSpPr>
        <p:spPr>
          <a:xfrm flipH="1">
            <a:off x="1563024" y="2960482"/>
            <a:ext cx="530915" cy="365854"/>
          </a:xfrm>
          <a:prstGeom prst="rect">
            <a:avLst/>
          </a:prstGeom>
          <a:noFill/>
        </p:spPr>
        <p:txBody>
          <a:bodyPr wrap="square" rtlCol="0">
            <a:spAutoFit/>
          </a:bodyPr>
          <a:lstStyle/>
          <a:p>
            <a:r>
              <a:rPr lang="en-US" altLang="ja-JP" dirty="0">
                <a:latin typeface="+mj-lt"/>
              </a:rPr>
              <a:t>1</a:t>
            </a:r>
            <a:endParaRPr kumimoji="1" lang="ja-JP" altLang="en-US" dirty="0">
              <a:latin typeface="+mj-lt"/>
            </a:endParaRPr>
          </a:p>
        </p:txBody>
      </p:sp>
      <p:sp>
        <p:nvSpPr>
          <p:cNvPr id="41" name="テキスト ボックス 40">
            <a:extLst>
              <a:ext uri="{FF2B5EF4-FFF2-40B4-BE49-F238E27FC236}">
                <a16:creationId xmlns:a16="http://schemas.microsoft.com/office/drawing/2014/main" id="{7A93AD63-D58D-4978-B78B-0C87661BA086}"/>
              </a:ext>
            </a:extLst>
          </p:cNvPr>
          <p:cNvSpPr txBox="1"/>
          <p:nvPr/>
        </p:nvSpPr>
        <p:spPr>
          <a:xfrm flipH="1">
            <a:off x="2393265" y="2952785"/>
            <a:ext cx="530915" cy="365854"/>
          </a:xfrm>
          <a:prstGeom prst="rect">
            <a:avLst/>
          </a:prstGeom>
          <a:noFill/>
        </p:spPr>
        <p:txBody>
          <a:bodyPr wrap="square" rtlCol="0">
            <a:spAutoFit/>
          </a:bodyPr>
          <a:lstStyle/>
          <a:p>
            <a:pPr algn="ctr"/>
            <a:r>
              <a:rPr lang="en-US" altLang="ja-JP" dirty="0">
                <a:latin typeface="+mj-lt"/>
              </a:rPr>
              <a:t>2</a:t>
            </a:r>
            <a:endParaRPr kumimoji="1" lang="ja-JP" altLang="en-US" dirty="0">
              <a:latin typeface="+mj-lt"/>
            </a:endParaRPr>
          </a:p>
        </p:txBody>
      </p:sp>
      <p:cxnSp>
        <p:nvCxnSpPr>
          <p:cNvPr id="42" name="直線矢印コネクタ 41">
            <a:extLst>
              <a:ext uri="{FF2B5EF4-FFF2-40B4-BE49-F238E27FC236}">
                <a16:creationId xmlns:a16="http://schemas.microsoft.com/office/drawing/2014/main" id="{ACA28987-CE39-4429-951F-12B21EF6B1A8}"/>
              </a:ext>
            </a:extLst>
          </p:cNvPr>
          <p:cNvCxnSpPr>
            <a:cxnSpLocks/>
          </p:cNvCxnSpPr>
          <p:nvPr/>
        </p:nvCxnSpPr>
        <p:spPr>
          <a:xfrm>
            <a:off x="262432" y="2544278"/>
            <a:ext cx="2867555"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52DCFB90-0C24-42EC-AF75-74BFE815BD1A}"/>
              </a:ext>
            </a:extLst>
          </p:cNvPr>
          <p:cNvSpPr txBox="1"/>
          <p:nvPr/>
        </p:nvSpPr>
        <p:spPr>
          <a:xfrm>
            <a:off x="995229" y="1985826"/>
            <a:ext cx="1152880" cy="369332"/>
          </a:xfrm>
          <a:prstGeom prst="rect">
            <a:avLst/>
          </a:prstGeom>
          <a:noFill/>
        </p:spPr>
        <p:txBody>
          <a:bodyPr wrap="none" rtlCol="0">
            <a:spAutoFit/>
          </a:bodyPr>
          <a:lstStyle/>
          <a:p>
            <a:r>
              <a:rPr lang="en-US" altLang="ja-JP" dirty="0">
                <a:latin typeface="+mj-lt"/>
              </a:rPr>
              <a:t>Low Band</a:t>
            </a:r>
            <a:endParaRPr kumimoji="1" lang="ja-JP" altLang="en-US" dirty="0">
              <a:latin typeface="+mj-lt"/>
            </a:endParaRPr>
          </a:p>
        </p:txBody>
      </p:sp>
      <p:sp>
        <p:nvSpPr>
          <p:cNvPr id="44" name="フローチャート: 論理積ゲート 43">
            <a:extLst>
              <a:ext uri="{FF2B5EF4-FFF2-40B4-BE49-F238E27FC236}">
                <a16:creationId xmlns:a16="http://schemas.microsoft.com/office/drawing/2014/main" id="{1B246B67-BC5E-4D3A-8030-6AC0F75A0DAB}"/>
              </a:ext>
            </a:extLst>
          </p:cNvPr>
          <p:cNvSpPr/>
          <p:nvPr/>
        </p:nvSpPr>
        <p:spPr>
          <a:xfrm rot="16200000">
            <a:off x="4233112" y="2660873"/>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5" name="フローチャート: 論理積ゲート 44">
            <a:extLst>
              <a:ext uri="{FF2B5EF4-FFF2-40B4-BE49-F238E27FC236}">
                <a16:creationId xmlns:a16="http://schemas.microsoft.com/office/drawing/2014/main" id="{551CF6CA-4976-45A8-8878-DD6E576EA2CC}"/>
              </a:ext>
            </a:extLst>
          </p:cNvPr>
          <p:cNvSpPr/>
          <p:nvPr/>
        </p:nvSpPr>
        <p:spPr>
          <a:xfrm rot="16200000">
            <a:off x="5672850" y="2681324"/>
            <a:ext cx="369332" cy="924170"/>
          </a:xfrm>
          <a:prstGeom prst="flowChartDelay">
            <a:avLst/>
          </a:prstGeom>
          <a:solidFill>
            <a:srgbClr val="FFC000"/>
          </a:solidFill>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6" name="フローチャート: 論理積ゲート 45">
            <a:extLst>
              <a:ext uri="{FF2B5EF4-FFF2-40B4-BE49-F238E27FC236}">
                <a16:creationId xmlns:a16="http://schemas.microsoft.com/office/drawing/2014/main" id="{A4DB633B-6142-456D-AD4B-E628AEF0769E}"/>
              </a:ext>
            </a:extLst>
          </p:cNvPr>
          <p:cNvSpPr/>
          <p:nvPr/>
        </p:nvSpPr>
        <p:spPr>
          <a:xfrm rot="16200000">
            <a:off x="7118604" y="2671162"/>
            <a:ext cx="369332" cy="924170"/>
          </a:xfrm>
          <a:prstGeom prst="flowChartDelay">
            <a:avLst/>
          </a:prstGeom>
          <a:ln>
            <a:solidFill>
              <a:srgbClr val="008B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47" name="テキスト ボックス 46">
            <a:extLst>
              <a:ext uri="{FF2B5EF4-FFF2-40B4-BE49-F238E27FC236}">
                <a16:creationId xmlns:a16="http://schemas.microsoft.com/office/drawing/2014/main" id="{9D44528B-32A3-46A0-9C86-B23044C0E382}"/>
              </a:ext>
            </a:extLst>
          </p:cNvPr>
          <p:cNvSpPr txBox="1"/>
          <p:nvPr/>
        </p:nvSpPr>
        <p:spPr>
          <a:xfrm>
            <a:off x="4901691" y="2751104"/>
            <a:ext cx="877163" cy="369332"/>
          </a:xfrm>
          <a:prstGeom prst="rect">
            <a:avLst/>
          </a:prstGeom>
          <a:noFill/>
        </p:spPr>
        <p:txBody>
          <a:bodyPr wrap="none" rtlCol="0">
            <a:spAutoFit/>
          </a:bodyPr>
          <a:lstStyle/>
          <a:p>
            <a:r>
              <a:rPr kumimoji="1" lang="ja-JP" altLang="en-US" dirty="0">
                <a:latin typeface="+mj-lt"/>
              </a:rPr>
              <a:t>・・・</a:t>
            </a:r>
          </a:p>
        </p:txBody>
      </p:sp>
      <p:sp>
        <p:nvSpPr>
          <p:cNvPr id="48" name="テキスト ボックス 47">
            <a:extLst>
              <a:ext uri="{FF2B5EF4-FFF2-40B4-BE49-F238E27FC236}">
                <a16:creationId xmlns:a16="http://schemas.microsoft.com/office/drawing/2014/main" id="{FDF0412A-7342-4CB7-86BB-4E1C75C6067B}"/>
              </a:ext>
            </a:extLst>
          </p:cNvPr>
          <p:cNvSpPr txBox="1"/>
          <p:nvPr/>
        </p:nvSpPr>
        <p:spPr>
          <a:xfrm>
            <a:off x="6341429" y="2756186"/>
            <a:ext cx="877163" cy="369332"/>
          </a:xfrm>
          <a:prstGeom prst="rect">
            <a:avLst/>
          </a:prstGeom>
          <a:noFill/>
        </p:spPr>
        <p:txBody>
          <a:bodyPr wrap="none" rtlCol="0">
            <a:spAutoFit/>
          </a:bodyPr>
          <a:lstStyle/>
          <a:p>
            <a:r>
              <a:rPr kumimoji="1" lang="ja-JP" altLang="en-US" dirty="0">
                <a:latin typeface="+mj-lt"/>
              </a:rPr>
              <a:t>・・・</a:t>
            </a:r>
          </a:p>
        </p:txBody>
      </p:sp>
      <p:sp>
        <p:nvSpPr>
          <p:cNvPr id="49" name="テキスト ボックス 48">
            <a:extLst>
              <a:ext uri="{FF2B5EF4-FFF2-40B4-BE49-F238E27FC236}">
                <a16:creationId xmlns:a16="http://schemas.microsoft.com/office/drawing/2014/main" id="{9B2A9E22-E891-40C2-9DB8-9A72F3996030}"/>
              </a:ext>
            </a:extLst>
          </p:cNvPr>
          <p:cNvSpPr txBox="1"/>
          <p:nvPr/>
        </p:nvSpPr>
        <p:spPr>
          <a:xfrm flipH="1">
            <a:off x="4139579" y="2960481"/>
            <a:ext cx="530915" cy="365854"/>
          </a:xfrm>
          <a:prstGeom prst="rect">
            <a:avLst/>
          </a:prstGeom>
          <a:noFill/>
        </p:spPr>
        <p:txBody>
          <a:bodyPr wrap="square" rtlCol="0">
            <a:spAutoFit/>
          </a:bodyPr>
          <a:lstStyle/>
          <a:p>
            <a:pPr algn="ctr"/>
            <a:r>
              <a:rPr kumimoji="1" lang="en-US" altLang="ja-JP" dirty="0">
                <a:latin typeface="+mj-lt"/>
              </a:rPr>
              <a:t>3</a:t>
            </a:r>
            <a:endParaRPr kumimoji="1" lang="ja-JP" altLang="en-US" dirty="0">
              <a:latin typeface="+mj-lt"/>
            </a:endParaRPr>
          </a:p>
        </p:txBody>
      </p:sp>
      <p:sp>
        <p:nvSpPr>
          <p:cNvPr id="50" name="テキスト ボックス 49">
            <a:extLst>
              <a:ext uri="{FF2B5EF4-FFF2-40B4-BE49-F238E27FC236}">
                <a16:creationId xmlns:a16="http://schemas.microsoft.com/office/drawing/2014/main" id="{B8E117E6-36F9-4B10-A6E7-27AEC1BD8C08}"/>
              </a:ext>
            </a:extLst>
          </p:cNvPr>
          <p:cNvSpPr txBox="1"/>
          <p:nvPr/>
        </p:nvSpPr>
        <p:spPr>
          <a:xfrm flipH="1">
            <a:off x="5594048" y="2960481"/>
            <a:ext cx="530915" cy="365854"/>
          </a:xfrm>
          <a:prstGeom prst="rect">
            <a:avLst/>
          </a:prstGeom>
          <a:noFill/>
        </p:spPr>
        <p:txBody>
          <a:bodyPr wrap="square" rtlCol="0">
            <a:spAutoFit/>
          </a:bodyPr>
          <a:lstStyle/>
          <a:p>
            <a:pPr algn="ctr"/>
            <a:r>
              <a:rPr kumimoji="1" lang="en-US" altLang="ja-JP" dirty="0">
                <a:latin typeface="+mj-lt"/>
              </a:rPr>
              <a:t>6</a:t>
            </a:r>
            <a:endParaRPr kumimoji="1" lang="ja-JP" altLang="en-US" dirty="0">
              <a:latin typeface="+mj-lt"/>
            </a:endParaRPr>
          </a:p>
        </p:txBody>
      </p:sp>
      <p:sp>
        <p:nvSpPr>
          <p:cNvPr id="51" name="テキスト ボックス 50">
            <a:extLst>
              <a:ext uri="{FF2B5EF4-FFF2-40B4-BE49-F238E27FC236}">
                <a16:creationId xmlns:a16="http://schemas.microsoft.com/office/drawing/2014/main" id="{17C29E70-94E6-466C-8D79-7D526772BF0A}"/>
              </a:ext>
            </a:extLst>
          </p:cNvPr>
          <p:cNvSpPr txBox="1"/>
          <p:nvPr/>
        </p:nvSpPr>
        <p:spPr>
          <a:xfrm flipH="1">
            <a:off x="7033786" y="2954806"/>
            <a:ext cx="530915" cy="365854"/>
          </a:xfrm>
          <a:prstGeom prst="rect">
            <a:avLst/>
          </a:prstGeom>
          <a:noFill/>
        </p:spPr>
        <p:txBody>
          <a:bodyPr wrap="square" rtlCol="0">
            <a:spAutoFit/>
          </a:bodyPr>
          <a:lstStyle/>
          <a:p>
            <a:pPr algn="ctr"/>
            <a:r>
              <a:rPr kumimoji="1" lang="en-US" altLang="ja-JP" dirty="0">
                <a:latin typeface="+mj-lt"/>
              </a:rPr>
              <a:t>10</a:t>
            </a:r>
            <a:endParaRPr kumimoji="1" lang="ja-JP" altLang="en-US" dirty="0">
              <a:latin typeface="+mj-lt"/>
            </a:endParaRPr>
          </a:p>
        </p:txBody>
      </p:sp>
      <p:cxnSp>
        <p:nvCxnSpPr>
          <p:cNvPr id="52" name="直線矢印コネクタ 51">
            <a:extLst>
              <a:ext uri="{FF2B5EF4-FFF2-40B4-BE49-F238E27FC236}">
                <a16:creationId xmlns:a16="http://schemas.microsoft.com/office/drawing/2014/main" id="{4034C859-D922-4E41-90CD-8E14EEA43A1D}"/>
              </a:ext>
            </a:extLst>
          </p:cNvPr>
          <p:cNvCxnSpPr>
            <a:cxnSpLocks/>
          </p:cNvCxnSpPr>
          <p:nvPr/>
        </p:nvCxnSpPr>
        <p:spPr>
          <a:xfrm>
            <a:off x="3929583" y="2544278"/>
            <a:ext cx="3888432" cy="0"/>
          </a:xfrm>
          <a:prstGeom prst="straightConnector1">
            <a:avLst/>
          </a:prstGeom>
          <a:ln w="38100">
            <a:solidFill>
              <a:schemeClr val="tx1"/>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テキスト ボックス 52">
            <a:extLst>
              <a:ext uri="{FF2B5EF4-FFF2-40B4-BE49-F238E27FC236}">
                <a16:creationId xmlns:a16="http://schemas.microsoft.com/office/drawing/2014/main" id="{5D9F4223-5957-4F38-8AFE-F6519E088F3C}"/>
              </a:ext>
            </a:extLst>
          </p:cNvPr>
          <p:cNvSpPr txBox="1"/>
          <p:nvPr/>
        </p:nvSpPr>
        <p:spPr>
          <a:xfrm>
            <a:off x="5268505" y="1983952"/>
            <a:ext cx="1191352" cy="369332"/>
          </a:xfrm>
          <a:prstGeom prst="rect">
            <a:avLst/>
          </a:prstGeom>
          <a:noFill/>
        </p:spPr>
        <p:txBody>
          <a:bodyPr wrap="none" rtlCol="0">
            <a:spAutoFit/>
          </a:bodyPr>
          <a:lstStyle/>
          <a:p>
            <a:r>
              <a:rPr lang="en-US" altLang="ja-JP" dirty="0">
                <a:latin typeface="+mj-lt"/>
              </a:rPr>
              <a:t>High Band</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32E0D4AD-01EF-F578-8ED1-03D09788247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5587F9FB-59E3-5BDF-447C-DA3C04E4BC53}"/>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0867906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descr="Table&#10;&#10;Description automatically generated">
            <a:extLst>
              <a:ext uri="{FF2B5EF4-FFF2-40B4-BE49-F238E27FC236}">
                <a16:creationId xmlns:a16="http://schemas.microsoft.com/office/drawing/2014/main" id="{D13539B5-78A8-7211-C13F-A5DA0146CF75}"/>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2120677" y="1245387"/>
            <a:ext cx="4783410" cy="2875951"/>
          </a:xfrm>
          <a:prstGeom prst="rect">
            <a:avLst/>
          </a:prstGeom>
          <a:ln>
            <a:noFill/>
          </a:ln>
          <a:extLst>
            <a:ext uri="{53640926-AAD7-44D8-BBD7-CCE9431645EC}">
              <a14:shadowObscured xmlns:a14="http://schemas.microsoft.com/office/drawing/2010/main"/>
            </a:ext>
          </a:extLst>
        </p:spPr>
      </p:pic>
      <p:sp>
        <p:nvSpPr>
          <p:cNvPr id="2" name="タイトル 1">
            <a:extLst>
              <a:ext uri="{FF2B5EF4-FFF2-40B4-BE49-F238E27FC236}">
                <a16:creationId xmlns:a16="http://schemas.microsoft.com/office/drawing/2014/main" id="{DACC35D3-5C69-492C-BDBD-EFFBDB16373B}"/>
              </a:ext>
            </a:extLst>
          </p:cNvPr>
          <p:cNvSpPr>
            <a:spLocks noGrp="1"/>
          </p:cNvSpPr>
          <p:nvPr>
            <p:ph type="title"/>
          </p:nvPr>
        </p:nvSpPr>
        <p:spPr>
          <a:xfrm>
            <a:off x="626182" y="390903"/>
            <a:ext cx="7772400" cy="1066800"/>
          </a:xfrm>
        </p:spPr>
        <p:txBody>
          <a:bodyPr/>
          <a:lstStyle/>
          <a:p>
            <a:r>
              <a:rPr lang="en-US" altLang="ja-JP" dirty="0"/>
              <a:t>2. IEEE 802.15.6 UWB PHY</a:t>
            </a:r>
            <a:endParaRPr kumimoji="1" lang="ja-JP" altLang="en-US" dirty="0"/>
          </a:p>
        </p:txBody>
      </p:sp>
      <p:sp>
        <p:nvSpPr>
          <p:cNvPr id="4" name="スライド番号プレースホルダー 3">
            <a:extLst>
              <a:ext uri="{FF2B5EF4-FFF2-40B4-BE49-F238E27FC236}">
                <a16:creationId xmlns:a16="http://schemas.microsoft.com/office/drawing/2014/main" id="{1172EFD1-C4F2-4F69-AFC3-946C86123622}"/>
              </a:ext>
            </a:extLst>
          </p:cNvPr>
          <p:cNvSpPr>
            <a:spLocks noGrp="1"/>
          </p:cNvSpPr>
          <p:nvPr>
            <p:ph type="sldNum" sz="quarter" idx="12"/>
          </p:nvPr>
        </p:nvSpPr>
        <p:spPr>
          <a:xfrm>
            <a:off x="4393694" y="6475413"/>
            <a:ext cx="432812" cy="184666"/>
          </a:xfrm>
        </p:spPr>
        <p:txBody>
          <a:bodyPr/>
          <a:lstStyle/>
          <a:p>
            <a:r>
              <a:rPr lang="en-US" altLang="ja-JP" dirty="0">
                <a:latin typeface="+mj-lt"/>
              </a:rPr>
              <a:t>Slide </a:t>
            </a:r>
            <a:fld id="{769171EF-81C0-43B1-9967-509DCBA38FA2}" type="slidenum">
              <a:rPr kumimoji="1" lang="ja-JP" altLang="en-US" smtClean="0">
                <a:latin typeface="+mj-lt"/>
              </a:rPr>
              <a:pPr/>
              <a:t>15</a:t>
            </a:fld>
            <a:endParaRPr kumimoji="1" lang="ja-JP" altLang="en-US" dirty="0">
              <a:latin typeface="+mj-lt"/>
            </a:endParaRPr>
          </a:p>
        </p:txBody>
      </p:sp>
      <p:sp>
        <p:nvSpPr>
          <p:cNvPr id="8" name="テキスト ボックス 7">
            <a:extLst>
              <a:ext uri="{FF2B5EF4-FFF2-40B4-BE49-F238E27FC236}">
                <a16:creationId xmlns:a16="http://schemas.microsoft.com/office/drawing/2014/main" id="{072F4CE6-C5EB-423E-84C5-C58C6E313719}"/>
              </a:ext>
            </a:extLst>
          </p:cNvPr>
          <p:cNvSpPr txBox="1"/>
          <p:nvPr/>
        </p:nvSpPr>
        <p:spPr>
          <a:xfrm>
            <a:off x="241975" y="1274192"/>
            <a:ext cx="2378306" cy="369332"/>
          </a:xfrm>
          <a:prstGeom prst="rect">
            <a:avLst/>
          </a:prstGeom>
          <a:noFill/>
          <a:ln w="28575">
            <a:solidFill>
              <a:srgbClr val="008BBC"/>
            </a:solidFill>
          </a:ln>
        </p:spPr>
        <p:txBody>
          <a:bodyPr wrap="square" rtlCol="0">
            <a:spAutoFit/>
          </a:bodyPr>
          <a:lstStyle/>
          <a:p>
            <a:pPr algn="ctr"/>
            <a:r>
              <a:rPr lang="en-US" altLang="ja-JP" b="1" dirty="0">
                <a:latin typeface="+mj-lt"/>
              </a:rPr>
              <a:t>F</a:t>
            </a:r>
            <a:r>
              <a:rPr kumimoji="1" lang="en-US" altLang="ja-JP" b="1" dirty="0">
                <a:latin typeface="+mj-lt"/>
              </a:rPr>
              <a:t>rame format</a:t>
            </a:r>
            <a:endParaRPr kumimoji="1" lang="ja-JP" altLang="en-US" dirty="0">
              <a:latin typeface="+mj-lt"/>
            </a:endParaRPr>
          </a:p>
        </p:txBody>
      </p:sp>
      <p:sp>
        <p:nvSpPr>
          <p:cNvPr id="22" name="テキスト ボックス 21">
            <a:extLst>
              <a:ext uri="{FF2B5EF4-FFF2-40B4-BE49-F238E27FC236}">
                <a16:creationId xmlns:a16="http://schemas.microsoft.com/office/drawing/2014/main" id="{E7005629-2985-4238-BFD2-A45A6DCD4DBB}"/>
              </a:ext>
            </a:extLst>
          </p:cNvPr>
          <p:cNvSpPr txBox="1"/>
          <p:nvPr/>
        </p:nvSpPr>
        <p:spPr>
          <a:xfrm>
            <a:off x="14808" y="4147973"/>
            <a:ext cx="8640063" cy="2308324"/>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SHR is divided into two parts: The first part is the preamble, intended for timing synchronization, packet detection, and carrier frequency offset recovery, and The second part is the start-of-frame delimiter (SFD) for frame synchronization</a:t>
            </a:r>
            <a:endParaRPr lang="en-US" altLang="ja-JP" dirty="0">
              <a:latin typeface="+mj-lt"/>
            </a:endParaRP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kumimoji="1" lang="en-US" altLang="ja-JP" dirty="0">
                <a:latin typeface="+mj-lt"/>
              </a:rPr>
              <a:t>The PHR contains information about the data rate of the PSDU, length of the medium access control (MAC) frame body, pulse shape, burst mode, and so on</a:t>
            </a:r>
          </a:p>
          <a:p>
            <a:pPr marL="285750" indent="-285750">
              <a:buFont typeface="Arial" panose="020B0604020202020204" pitchFamily="34" charset="0"/>
              <a:buChar char="•"/>
            </a:pPr>
            <a:endParaRPr lang="en-US" altLang="ja-JP" dirty="0">
              <a:latin typeface="+mj-lt"/>
            </a:endParaRPr>
          </a:p>
          <a:p>
            <a:pPr marL="285750" indent="-285750">
              <a:buFont typeface="Arial" panose="020B0604020202020204" pitchFamily="34" charset="0"/>
              <a:buChar char="•"/>
            </a:pPr>
            <a:r>
              <a:rPr lang="en-US" altLang="ja-JP" dirty="0">
                <a:latin typeface="+mj-lt"/>
              </a:rPr>
              <a:t>The PSDU contains the MAC protocol data unit (MPDU)</a:t>
            </a:r>
            <a:endParaRPr kumimoji="1" lang="ja-JP" altLang="en-US" dirty="0">
              <a:latin typeface="+mj-lt"/>
            </a:endParaRPr>
          </a:p>
        </p:txBody>
      </p:sp>
      <p:sp>
        <p:nvSpPr>
          <p:cNvPr id="3" name="フッター プレースホルダー 2">
            <a:extLst>
              <a:ext uri="{FF2B5EF4-FFF2-40B4-BE49-F238E27FC236}">
                <a16:creationId xmlns:a16="http://schemas.microsoft.com/office/drawing/2014/main" id="{1D1B1781-2A0C-C322-6DAF-312CCE351F9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5" name="日付プレースホルダー 3">
            <a:extLst>
              <a:ext uri="{FF2B5EF4-FFF2-40B4-BE49-F238E27FC236}">
                <a16:creationId xmlns:a16="http://schemas.microsoft.com/office/drawing/2014/main" id="{B3E1D6D9-5E0B-5EEA-13C1-7D35D3F91FD4}"/>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3647916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0459ED08-D993-DC70-0750-C5C4F97E3F4F}"/>
              </a:ext>
            </a:extLst>
          </p:cNvPr>
          <p:cNvPicPr>
            <a:picLocks noChangeAspect="1"/>
          </p:cNvPicPr>
          <p:nvPr/>
        </p:nvPicPr>
        <p:blipFill>
          <a:blip r:embed="rId3"/>
          <a:stretch>
            <a:fillRect/>
          </a:stretch>
        </p:blipFill>
        <p:spPr>
          <a:xfrm>
            <a:off x="4432" y="1218668"/>
            <a:ext cx="9144000" cy="4154548"/>
          </a:xfrm>
          <a:prstGeom prst="rect">
            <a:avLst/>
          </a:prstGeom>
        </p:spPr>
      </p:pic>
      <p:sp>
        <p:nvSpPr>
          <p:cNvPr id="2" name="タイトル 1"/>
          <p:cNvSpPr>
            <a:spLocks noGrp="1"/>
          </p:cNvSpPr>
          <p:nvPr>
            <p:ph type="title"/>
          </p:nvPr>
        </p:nvSpPr>
        <p:spPr>
          <a:xfrm>
            <a:off x="723900" y="332656"/>
            <a:ext cx="7772400" cy="1066800"/>
          </a:xfrm>
        </p:spPr>
        <p:txBody>
          <a:bodyPr/>
          <a:lstStyle/>
          <a:p>
            <a:r>
              <a:rPr lang="en-US" altLang="ja-JP" dirty="0"/>
              <a:t>2</a:t>
            </a:r>
            <a:r>
              <a:rPr kumimoji="1" lang="en-US" altLang="ja-JP" dirty="0"/>
              <a:t>. </a:t>
            </a:r>
            <a:r>
              <a:rPr lang="en-US" altLang="ja-JP" dirty="0"/>
              <a:t>IEEE 802.15.6 UWB PHY</a:t>
            </a:r>
            <a:endParaRPr kumimoji="1" lang="ja-JP" altLang="en-US" dirty="0"/>
          </a:p>
        </p:txBody>
      </p:sp>
      <p:sp>
        <p:nvSpPr>
          <p:cNvPr id="5" name="スライド番号プレースホルダー 4"/>
          <p:cNvSpPr>
            <a:spLocks noGrp="1"/>
          </p:cNvSpPr>
          <p:nvPr>
            <p:ph type="sldNum" sz="quarter" idx="12"/>
          </p:nvPr>
        </p:nvSpPr>
        <p:spPr>
          <a:xfrm>
            <a:off x="4358076" y="6475413"/>
            <a:ext cx="504049" cy="184666"/>
          </a:xfrm>
        </p:spPr>
        <p:txBody>
          <a:bodyPr/>
          <a:lstStyle/>
          <a:p>
            <a:r>
              <a:rPr lang="en-US" altLang="ja-JP" dirty="0">
                <a:latin typeface="+mj-lt"/>
              </a:rPr>
              <a:t>Slide </a:t>
            </a:r>
            <a:fld id="{769171EF-81C0-43B1-9967-509DCBA38FA2}" type="slidenum">
              <a:rPr kumimoji="1" lang="ja-JP" altLang="en-US" smtClean="0">
                <a:latin typeface="+mj-lt"/>
              </a:rPr>
              <a:pPr/>
              <a:t>16</a:t>
            </a:fld>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70AD48D9-92CD-4A38-A904-E5B683449606}"/>
                  </a:ext>
                </a:extLst>
              </p:cNvPr>
              <p:cNvSpPr txBox="1"/>
              <p:nvPr/>
            </p:nvSpPr>
            <p:spPr>
              <a:xfrm>
                <a:off x="190592" y="5373216"/>
                <a:ext cx="8574087" cy="966162"/>
              </a:xfrm>
              <a:prstGeom prst="rect">
                <a:avLst/>
              </a:prstGeom>
              <a:noFill/>
            </p:spPr>
            <p:txBody>
              <a:bodyPr wrap="square" rtlCol="0">
                <a:spAutoFit/>
              </a:bodyPr>
              <a:lstStyle/>
              <a:p>
                <a:pPr marL="285750" indent="-285750">
                  <a:buFont typeface="Wingdings" panose="05000000000000000000" pitchFamily="2" charset="2"/>
                  <a:buChar char="u"/>
                </a:pPr>
                <a14:m>
                  <m:oMath xmlns:m="http://schemas.openxmlformats.org/officeDocument/2006/math">
                    <m:sSub>
                      <m:sSubPr>
                        <m:ctrlPr>
                          <a:rPr lang="en-US" altLang="ja-JP" i="1">
                            <a:latin typeface="Cambria Math" panose="02040503050406030204" pitchFamily="18" charset="0"/>
                          </a:rPr>
                        </m:ctrlPr>
                      </m:sSubPr>
                      <m:e>
                        <m:r>
                          <a:rPr lang="en-US" altLang="ja-JP" i="1">
                            <a:latin typeface="Cambria Math" panose="02040503050406030204" pitchFamily="18" charset="0"/>
                          </a:rPr>
                          <m:t>𝑁</m:t>
                        </m:r>
                      </m:e>
                      <m:sub>
                        <m:r>
                          <a:rPr lang="en-US" altLang="ja-JP" i="1">
                            <a:latin typeface="Cambria Math" panose="02040503050406030204" pitchFamily="18" charset="0"/>
                          </a:rPr>
                          <m:t>𝑐𝑝𝑏</m:t>
                        </m:r>
                      </m:sub>
                    </m:sSub>
                  </m:oMath>
                </a14:m>
                <a:r>
                  <a:rPr lang="en-US" altLang="ja-JP" dirty="0">
                    <a:latin typeface="+mj-lt"/>
                  </a:rPr>
                  <a:t> is the power of two</a:t>
                </a:r>
              </a:p>
              <a:p>
                <a:pPr marL="285750" indent="-285750">
                  <a:buFont typeface="Wingdings" panose="05000000000000000000" pitchFamily="2" charset="2"/>
                  <a:buChar char="u"/>
                </a:pPr>
                <a:r>
                  <a:rPr lang="en-US" altLang="ja-JP" dirty="0">
                    <a:latin typeface="+mj-lt"/>
                  </a:rPr>
                  <a:t>As </a:t>
                </a:r>
                <a14:m>
                  <m:oMath xmlns:m="http://schemas.openxmlformats.org/officeDocument/2006/math">
                    <m:sSub>
                      <m:sSubPr>
                        <m:ctrlPr>
                          <a:rPr lang="en-US" altLang="ja-JP" i="1" smtClean="0">
                            <a:solidFill>
                              <a:schemeClr val="tx1"/>
                            </a:solidFill>
                            <a:latin typeface="Cambria Math" panose="02040503050406030204" pitchFamily="18" charset="0"/>
                          </a:rPr>
                        </m:ctrlPr>
                      </m:sSubPr>
                      <m:e>
                        <m:r>
                          <a:rPr lang="en-US" altLang="ja-JP" b="0" i="1">
                            <a:solidFill>
                              <a:schemeClr val="tx1"/>
                            </a:solidFill>
                            <a:latin typeface="Cambria Math" panose="02040503050406030204" pitchFamily="18" charset="0"/>
                          </a:rPr>
                          <m:t>𝑁</m:t>
                        </m:r>
                      </m:e>
                      <m:sub>
                        <m:r>
                          <a:rPr lang="en-US" altLang="ja-JP" b="0" i="1">
                            <a:solidFill>
                              <a:schemeClr val="tx1"/>
                            </a:solidFill>
                            <a:latin typeface="Cambria Math" panose="02040503050406030204" pitchFamily="18" charset="0"/>
                          </a:rPr>
                          <m:t>𝑐𝑝𝑏</m:t>
                        </m:r>
                      </m:sub>
                    </m:sSub>
                  </m:oMath>
                </a14:m>
                <a:r>
                  <a:rPr lang="en-US" altLang="ja-JP" dirty="0">
                    <a:latin typeface="+mj-lt"/>
                  </a:rPr>
                  <a:t> increases, a uncoded bit rate decreases</a:t>
                </a:r>
              </a:p>
              <a:p>
                <a:pPr marL="285750" indent="-285750">
                  <a:buFont typeface="Wingdings" panose="05000000000000000000" pitchFamily="2" charset="2"/>
                  <a:buChar char="u"/>
                </a:pPr>
                <a:r>
                  <a:rPr lang="en-US" altLang="ja-JP" dirty="0">
                    <a:latin typeface="+mj-lt"/>
                  </a:rPr>
                  <a:t>Uncoded bit rate and received signal to noise ratio (SNR) are in a trade-off relationship</a:t>
                </a:r>
                <a:endParaRPr kumimoji="1" lang="ja-JP" altLang="en-US" dirty="0">
                  <a:latin typeface="+mj-lt"/>
                </a:endParaRPr>
              </a:p>
            </p:txBody>
          </p:sp>
        </mc:Choice>
        <mc:Fallback xmlns="">
          <p:sp>
            <p:nvSpPr>
              <p:cNvPr id="9" name="テキスト ボックス 8">
                <a:extLst>
                  <a:ext uri="{FF2B5EF4-FFF2-40B4-BE49-F238E27FC236}">
                    <a16:creationId xmlns:a16="http://schemas.microsoft.com/office/drawing/2014/main" id="{70AD48D9-92CD-4A38-A904-E5B683449606}"/>
                  </a:ext>
                </a:extLst>
              </p:cNvPr>
              <p:cNvSpPr txBox="1">
                <a:spLocks noRot="1" noChangeAspect="1" noMove="1" noResize="1" noEditPoints="1" noAdjustHandles="1" noChangeArrowheads="1" noChangeShapeType="1" noTextEdit="1"/>
              </p:cNvSpPr>
              <p:nvPr/>
            </p:nvSpPr>
            <p:spPr>
              <a:xfrm>
                <a:off x="190592" y="5373216"/>
                <a:ext cx="8574087" cy="966162"/>
              </a:xfrm>
              <a:prstGeom prst="rect">
                <a:avLst/>
              </a:prstGeom>
              <a:blipFill>
                <a:blip r:embed="rId4"/>
                <a:stretch>
                  <a:fillRect l="-426" t="-3145" b="-8805"/>
                </a:stretch>
              </a:blipFill>
            </p:spPr>
            <p:txBody>
              <a:bodyPr/>
              <a:lstStyle/>
              <a:p>
                <a:r>
                  <a:rPr lang="ja-JP" altLang="en-US">
                    <a:noFill/>
                  </a:rPr>
                  <a:t> </a:t>
                </a:r>
              </a:p>
            </p:txBody>
          </p:sp>
        </mc:Fallback>
      </mc:AlternateContent>
      <p:sp>
        <p:nvSpPr>
          <p:cNvPr id="14" name="正方形/長方形 13">
            <a:extLst>
              <a:ext uri="{FF2B5EF4-FFF2-40B4-BE49-F238E27FC236}">
                <a16:creationId xmlns:a16="http://schemas.microsoft.com/office/drawing/2014/main" id="{43F4A3AA-771F-4A3E-9AA8-1B45A50ECF90}"/>
              </a:ext>
            </a:extLst>
          </p:cNvPr>
          <p:cNvSpPr/>
          <p:nvPr/>
        </p:nvSpPr>
        <p:spPr>
          <a:xfrm>
            <a:off x="2638864" y="1720574"/>
            <a:ext cx="5472608" cy="2664296"/>
          </a:xfrm>
          <a:prstGeom prst="rect">
            <a:avLst/>
          </a:prstGeom>
          <a:noFill/>
          <a:ln w="57150">
            <a:solidFill>
              <a:srgbClr val="FF00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3" name="フッター プレースホルダー 2">
            <a:extLst>
              <a:ext uri="{FF2B5EF4-FFF2-40B4-BE49-F238E27FC236}">
                <a16:creationId xmlns:a16="http://schemas.microsoft.com/office/drawing/2014/main" id="{79C41E05-4CCE-1C3E-C892-ADFD3A63CA46}"/>
              </a:ext>
            </a:extLst>
          </p:cNvPr>
          <p:cNvSpPr>
            <a:spLocks noGrp="1"/>
          </p:cNvSpPr>
          <p:nvPr>
            <p:ph type="ftr" sz="quarter" idx="3"/>
          </p:nvPr>
        </p:nvSpPr>
        <p:spPr/>
        <p:txBody>
          <a:bodyPr/>
          <a:lstStyle/>
          <a:p>
            <a:r>
              <a:rPr lang="en-US" sz="1200" dirty="0">
                <a:solidFill>
                  <a:srgbClr val="000000"/>
                </a:solidFill>
              </a:rPr>
              <a:t>Kento Takabayashi(Toyo Univ.) </a:t>
            </a:r>
          </a:p>
          <a:p>
            <a:r>
              <a:rPr lang="en-US" sz="1200" dirty="0">
                <a:solidFill>
                  <a:srgbClr val="000000"/>
                </a:solidFill>
              </a:rPr>
              <a:t>Ryuji Kohno(YNU/YRP-IAI) </a:t>
            </a:r>
          </a:p>
        </p:txBody>
      </p:sp>
      <p:sp>
        <p:nvSpPr>
          <p:cNvPr id="4" name="日付プレースホルダー 3">
            <a:extLst>
              <a:ext uri="{FF2B5EF4-FFF2-40B4-BE49-F238E27FC236}">
                <a16:creationId xmlns:a16="http://schemas.microsoft.com/office/drawing/2014/main" id="{D1BC7B38-68AA-A235-7C18-5CFD8BA2DE8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March 2024</a:t>
            </a:r>
          </a:p>
        </p:txBody>
      </p:sp>
    </p:spTree>
    <p:extLst>
      <p:ext uri="{BB962C8B-B14F-4D97-AF65-F5344CB8AC3E}">
        <p14:creationId xmlns:p14="http://schemas.microsoft.com/office/powerpoint/2010/main" val="435704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43CE66-B0C3-F663-102A-1A9705024F3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2358D4C2-0D3D-F124-C216-B2545E1B3764}"/>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17</a:t>
            </a:fld>
            <a:endParaRPr lang="en-US">
              <a:solidFill>
                <a:srgbClr val="000000"/>
              </a:solidFill>
            </a:endParaRPr>
          </a:p>
        </p:txBody>
      </p:sp>
      <p:sp>
        <p:nvSpPr>
          <p:cNvPr id="4" name="日付プレースホルダー 3">
            <a:extLst>
              <a:ext uri="{FF2B5EF4-FFF2-40B4-BE49-F238E27FC236}">
                <a16:creationId xmlns:a16="http://schemas.microsoft.com/office/drawing/2014/main" id="{527B5335-450A-8C45-3AD0-1E2C6F24C37D}"/>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064F80EE-3330-39D0-0ADD-FF7C16FF2E37}"/>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87F4BA30-B949-521D-B85F-20E7C87AAA49}"/>
              </a:ext>
            </a:extLst>
          </p:cNvPr>
          <p:cNvPicPr>
            <a:picLocks noChangeAspect="1"/>
          </p:cNvPicPr>
          <p:nvPr/>
        </p:nvPicPr>
        <p:blipFill>
          <a:blip r:embed="rId2"/>
          <a:stretch>
            <a:fillRect/>
          </a:stretch>
        </p:blipFill>
        <p:spPr>
          <a:xfrm>
            <a:off x="98039" y="1412776"/>
            <a:ext cx="4473961" cy="2520280"/>
          </a:xfrm>
          <a:prstGeom prst="rect">
            <a:avLst/>
          </a:prstGeom>
        </p:spPr>
      </p:pic>
      <p:sp>
        <p:nvSpPr>
          <p:cNvPr id="7" name="テキスト ボックス 6">
            <a:extLst>
              <a:ext uri="{FF2B5EF4-FFF2-40B4-BE49-F238E27FC236}">
                <a16:creationId xmlns:a16="http://schemas.microsoft.com/office/drawing/2014/main" id="{CB966686-F099-6687-510E-B5213304A7E4}"/>
              </a:ext>
            </a:extLst>
          </p:cNvPr>
          <p:cNvSpPr txBox="1"/>
          <p:nvPr/>
        </p:nvSpPr>
        <p:spPr>
          <a:xfrm>
            <a:off x="323528" y="4316468"/>
            <a:ext cx="8352035"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PSDU length and </a:t>
            </a:r>
            <a:r>
              <a:rPr kumimoji="1" lang="en-US" altLang="ja-JP" sz="1800" baseline="0" dirty="0">
                <a:latin typeface="+mj-lt"/>
              </a:rPr>
              <a:t>Time slot length</a:t>
            </a:r>
            <a:r>
              <a:rPr kumimoji="1" lang="en-US" altLang="ja-JP" dirty="0">
                <a:latin typeface="+mj-lt"/>
              </a:rPr>
              <a:t> is fixed</a:t>
            </a:r>
          </a:p>
          <a:p>
            <a:pPr marL="742950" lvl="1" indent="-285750">
              <a:buFont typeface="Wingdings" panose="05000000000000000000" pitchFamily="2" charset="2"/>
              <a:buChar char="Ø"/>
            </a:pPr>
            <a:r>
              <a:rPr lang="en-US" altLang="ja-JP" dirty="0">
                <a:latin typeface="+mj-lt"/>
              </a:rPr>
              <a:t>The smaller coding rate is, the shorter information bits including PSDU is</a:t>
            </a:r>
          </a:p>
          <a:p>
            <a:pPr marL="742950" lvl="1" indent="-285750">
              <a:buFont typeface="Wingdings" panose="05000000000000000000" pitchFamily="2" charset="2"/>
              <a:buChar char="Ø"/>
            </a:pPr>
            <a:endParaRPr kumimoji="1" lang="en-US" altLang="ja-JP" dirty="0">
              <a:latin typeface="+mj-lt"/>
            </a:endParaRPr>
          </a:p>
          <a:p>
            <a:pPr marL="285750" indent="-285750">
              <a:buFont typeface="Arial" panose="020B0604020202020204" pitchFamily="34" charset="0"/>
              <a:buChar char="•"/>
            </a:pPr>
            <a:r>
              <a:rPr kumimoji="1" lang="en-US" altLang="ja-JP" dirty="0">
                <a:latin typeface="+mj-lt"/>
              </a:rPr>
              <a:t>The ratio of each link type is as follows: LD:MD:HD = 3:2:1</a:t>
            </a:r>
          </a:p>
          <a:p>
            <a:pPr marL="285750" indent="-285750">
              <a:buFont typeface="Arial" panose="020B0604020202020204" pitchFamily="34" charset="0"/>
              <a:buChar char="•"/>
            </a:pPr>
            <a:r>
              <a:rPr kumimoji="1" lang="en-US" altLang="ja-JP" dirty="0">
                <a:latin typeface="+mj-lt"/>
              </a:rPr>
              <a:t>The ratio of the lengths of MAP and RAP is as follows: MAP:RAP = 4:1</a:t>
            </a:r>
          </a:p>
          <a:p>
            <a:pPr marL="285750" indent="-285750">
              <a:buFont typeface="Arial" panose="020B0604020202020204" pitchFamily="34" charset="0"/>
              <a:buChar char="•"/>
            </a:pPr>
            <a:r>
              <a:rPr kumimoji="1" lang="en-US" altLang="ja-JP" dirty="0">
                <a:latin typeface="+mj-lt"/>
              </a:rPr>
              <a:t>The same number of time slots are assigned to each sensor in MAP</a:t>
            </a:r>
          </a:p>
          <a:p>
            <a:pPr marL="285750" indent="-285750">
              <a:buFont typeface="Arial" panose="020B0604020202020204" pitchFamily="34" charset="0"/>
              <a:buChar char="•"/>
            </a:pPr>
            <a:r>
              <a:rPr kumimoji="1" lang="en-US" altLang="ja-JP" dirty="0">
                <a:latin typeface="+mj-lt"/>
              </a:rPr>
              <a:t>PHY packet errors at each link type refer to previous results</a:t>
            </a:r>
            <a:endParaRPr kumimoji="1" lang="ja-JP" altLang="en-US" dirty="0">
              <a:latin typeface="+mj-lt"/>
            </a:endParaRPr>
          </a:p>
        </p:txBody>
      </p:sp>
      <p:pic>
        <p:nvPicPr>
          <p:cNvPr id="8" name="図 7" descr="Table&#10;&#10;Description automatically generated">
            <a:extLst>
              <a:ext uri="{FF2B5EF4-FFF2-40B4-BE49-F238E27FC236}">
                <a16:creationId xmlns:a16="http://schemas.microsoft.com/office/drawing/2014/main" id="{A2B8F678-E088-FDDA-B152-EFB5C4E4E7E8}"/>
              </a:ext>
            </a:extLst>
          </p:cNvPr>
          <p:cNvPicPr>
            <a:picLocks noChangeAspect="1"/>
          </p:cNvPicPr>
          <p:nvPr/>
        </p:nvPicPr>
        <p:blipFill rotWithShape="1">
          <a:blip r:embed="rId3">
            <a:extLst>
              <a:ext uri="{28A0092B-C50C-407E-A947-70E740481C1C}">
                <a14:useLocalDpi xmlns:a14="http://schemas.microsoft.com/office/drawing/2010/main" val="0"/>
              </a:ext>
            </a:extLst>
          </a:blip>
          <a:srcRect r="4009"/>
          <a:stretch/>
        </p:blipFill>
        <p:spPr bwMode="auto">
          <a:xfrm>
            <a:off x="4716016" y="1608997"/>
            <a:ext cx="3888432" cy="233785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6497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5DB2C1-2159-5316-B5E6-704F78FB5A66}"/>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6CEEC6BF-30D0-1EC4-5BCC-55FC8AFEFC47}"/>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18</a:t>
            </a:fld>
            <a:endParaRPr lang="en-US">
              <a:solidFill>
                <a:srgbClr val="000000"/>
              </a:solidFill>
            </a:endParaRPr>
          </a:p>
        </p:txBody>
      </p:sp>
      <p:sp>
        <p:nvSpPr>
          <p:cNvPr id="4" name="日付プレースホルダー 3">
            <a:extLst>
              <a:ext uri="{FF2B5EF4-FFF2-40B4-BE49-F238E27FC236}">
                <a16:creationId xmlns:a16="http://schemas.microsoft.com/office/drawing/2014/main" id="{77F007A8-A65B-21B5-9D39-A1F76901A6FA}"/>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5872A926-DDB7-10A5-AAB6-3C6A1D163A60}"/>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288032">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216024">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Data rate of each sensor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𝑅</m:t>
                                  </m:r>
                                </m:e>
                                <m:sub>
                                  <m:r>
                                    <a:rPr kumimoji="1" lang="en-US" altLang="ja-JP" sz="1800" b="0" i="1" baseline="0" smtClean="0">
                                      <a:latin typeface="Cambria Math" panose="02040503050406030204" pitchFamily="18" charset="0"/>
                                    </a:rPr>
                                    <m:t>𝑑</m:t>
                                  </m:r>
                                </m:sub>
                              </m:sSub>
                            </m:oMath>
                          </a14:m>
                          <a:r>
                            <a:rPr kumimoji="1" lang="en-US" altLang="ja-JP" sz="1800" dirty="0">
                              <a:latin typeface="+mj-lt"/>
                            </a:rPr>
                            <a:t>)</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PSDU length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𝐿</m:t>
                                  </m:r>
                                </m:e>
                                <m:sub>
                                  <m:r>
                                    <a:rPr kumimoji="1" lang="en-US" altLang="ja-JP" sz="1800" b="0" i="1" baseline="0" smtClean="0">
                                      <a:latin typeface="Cambria Math" panose="02040503050406030204" pitchFamily="18" charset="0"/>
                                    </a:rPr>
                                    <m:t>𝑃𝑆𝐷𝑈</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229736">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ACK length (</a:t>
                          </a:r>
                          <a14:m>
                            <m:oMath xmlns:m="http://schemas.openxmlformats.org/officeDocument/2006/math">
                              <m:sSub>
                                <m:sSubPr>
                                  <m:ctrlPr>
                                    <a:rPr kumimoji="1" lang="en-US" altLang="ja-JP" sz="1800" i="1" baseline="0" smtClean="0">
                                      <a:latin typeface="Cambria Math" panose="02040503050406030204" pitchFamily="18" charset="0"/>
                                    </a:rPr>
                                  </m:ctrlPr>
                                </m:sSubPr>
                                <m:e>
                                  <m:r>
                                    <a:rPr kumimoji="1" lang="en-US" altLang="ja-JP" sz="1800" b="0" i="1" baseline="0" smtClean="0">
                                      <a:latin typeface="Cambria Math" panose="02040503050406030204" pitchFamily="18" charset="0"/>
                                    </a:rPr>
                                    <m:t>𝐿</m:t>
                                  </m:r>
                                </m:e>
                                <m:sub>
                                  <m:r>
                                    <a:rPr kumimoji="1" lang="en-US" altLang="ja-JP" sz="1800" b="0" i="1" baseline="0" smtClean="0">
                                      <a:latin typeface="Cambria Math" panose="02040503050406030204" pitchFamily="18" charset="0"/>
                                    </a:rPr>
                                    <m:t>𝐴𝐶𝐾</m:t>
                                  </m:r>
                                </m:sub>
                              </m:sSub>
                            </m:oMath>
                          </a14:m>
                          <a:r>
                            <a:rPr kumimoji="1" lang="en-US" altLang="ja-JP" sz="1800" baseline="0" dirty="0">
                              <a:latin typeface="+mj-lt"/>
                            </a:rPr>
                            <a: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04417">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288032">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6" name="表 5">
                <a:extLst>
                  <a:ext uri="{FF2B5EF4-FFF2-40B4-BE49-F238E27FC236}">
                    <a16:creationId xmlns:a16="http://schemas.microsoft.com/office/drawing/2014/main" id="{ECF643EA-9D26-EB02-9734-CE79177A9A36}"/>
                  </a:ext>
                </a:extLst>
              </p:cNvPr>
              <p:cNvGraphicFramePr>
                <a:graphicFrameLocks noGrp="1"/>
              </p:cNvGraphicFramePr>
              <p:nvPr>
                <p:extLst>
                  <p:ext uri="{D42A27DB-BD31-4B8C-83A1-F6EECF244321}">
                    <p14:modId xmlns:p14="http://schemas.microsoft.com/office/powerpoint/2010/main" val="2298417007"/>
                  </p:ext>
                </p:extLst>
              </p:nvPr>
            </p:nvGraphicFramePr>
            <p:xfrm>
              <a:off x="395536" y="1659077"/>
              <a:ext cx="8147989" cy="4754880"/>
            </p:xfrm>
            <a:graphic>
              <a:graphicData uri="http://schemas.openxmlformats.org/drawingml/2006/table">
                <a:tbl>
                  <a:tblPr firstRow="1" bandRow="1"/>
                  <a:tblGrid>
                    <a:gridCol w="4613570">
                      <a:extLst>
                        <a:ext uri="{9D8B030D-6E8A-4147-A177-3AD203B41FA5}">
                          <a16:colId xmlns:a16="http://schemas.microsoft.com/office/drawing/2014/main" val="20000"/>
                        </a:ext>
                      </a:extLst>
                    </a:gridCol>
                    <a:gridCol w="3534419">
                      <a:extLst>
                        <a:ext uri="{9D8B030D-6E8A-4147-A177-3AD203B41FA5}">
                          <a16:colId xmlns:a16="http://schemas.microsoft.com/office/drawing/2014/main" val="20001"/>
                        </a:ext>
                      </a:extLst>
                    </a:gridCol>
                  </a:tblGrid>
                  <a:tr h="365760">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r>
                            <a:rPr kumimoji="1" lang="en-US" altLang="ja-JP" sz="1800" b="0" dirty="0">
                              <a:solidFill>
                                <a:schemeClr val="tx1"/>
                              </a:solidFill>
                              <a:latin typeface="+mj-lt"/>
                            </a:rPr>
                            <a:t>The number of sensors</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b="1" kern="1200">
                              <a:solidFill>
                                <a:schemeClr val="bg1"/>
                              </a:solidFill>
                              <a:latin typeface="Arial"/>
                              <a:ea typeface="ＭＳ Ｐゴシック"/>
                            </a:defRPr>
                          </a:lvl1pPr>
                          <a:lvl2pPr marL="457200" algn="l" defTabSz="914400" rtl="0" eaLnBrk="1" latinLnBrk="0" hangingPunct="1">
                            <a:defRPr sz="1800" b="1" kern="1200">
                              <a:solidFill>
                                <a:schemeClr val="bg1"/>
                              </a:solidFill>
                              <a:latin typeface="Arial"/>
                              <a:ea typeface="ＭＳ Ｐゴシック"/>
                            </a:defRPr>
                          </a:lvl2pPr>
                          <a:lvl3pPr marL="914400" algn="l" defTabSz="914400" rtl="0" eaLnBrk="1" latinLnBrk="0" hangingPunct="1">
                            <a:defRPr sz="1800" b="1" kern="1200">
                              <a:solidFill>
                                <a:schemeClr val="bg1"/>
                              </a:solidFill>
                              <a:latin typeface="Arial"/>
                              <a:ea typeface="ＭＳ Ｐゴシック"/>
                            </a:defRPr>
                          </a:lvl3pPr>
                          <a:lvl4pPr marL="1371600" algn="l" defTabSz="914400" rtl="0" eaLnBrk="1" latinLnBrk="0" hangingPunct="1">
                            <a:defRPr sz="1800" b="1" kern="1200">
                              <a:solidFill>
                                <a:schemeClr val="bg1"/>
                              </a:solidFill>
                              <a:latin typeface="Arial"/>
                              <a:ea typeface="ＭＳ Ｐゴシック"/>
                            </a:defRPr>
                          </a:lvl4pPr>
                          <a:lvl5pPr marL="1828800" algn="l" defTabSz="914400" rtl="0" eaLnBrk="1" latinLnBrk="0" hangingPunct="1">
                            <a:defRPr sz="1800" b="1" kern="1200">
                              <a:solidFill>
                                <a:schemeClr val="bg1"/>
                              </a:solidFill>
                              <a:latin typeface="Arial"/>
                              <a:ea typeface="ＭＳ Ｐゴシック"/>
                            </a:defRPr>
                          </a:lvl5pPr>
                          <a:lvl6pPr marL="2286000" algn="l" defTabSz="914400" rtl="0" eaLnBrk="1" latinLnBrk="0" hangingPunct="1">
                            <a:defRPr sz="1800" b="1" kern="1200">
                              <a:solidFill>
                                <a:schemeClr val="bg1"/>
                              </a:solidFill>
                              <a:latin typeface="Arial"/>
                              <a:ea typeface="ＭＳ Ｐゴシック"/>
                            </a:defRPr>
                          </a:lvl6pPr>
                          <a:lvl7pPr marL="2743200" algn="l" defTabSz="914400" rtl="0" eaLnBrk="1" latinLnBrk="0" hangingPunct="1">
                            <a:defRPr sz="1800" b="1" kern="1200">
                              <a:solidFill>
                                <a:schemeClr val="bg1"/>
                              </a:solidFill>
                              <a:latin typeface="Arial"/>
                              <a:ea typeface="ＭＳ Ｐゴシック"/>
                            </a:defRPr>
                          </a:lvl7pPr>
                          <a:lvl8pPr marL="3200400" algn="l" defTabSz="914400" rtl="0" eaLnBrk="1" latinLnBrk="0" hangingPunct="1">
                            <a:defRPr sz="1800" b="1" kern="1200">
                              <a:solidFill>
                                <a:schemeClr val="bg1"/>
                              </a:solidFill>
                              <a:latin typeface="Arial"/>
                              <a:ea typeface="ＭＳ Ｐゴシック"/>
                            </a:defRPr>
                          </a:lvl8pPr>
                          <a:lvl9pPr marL="3657600" algn="l" defTabSz="914400" rtl="0" eaLnBrk="1" latinLnBrk="0" hangingPunct="1">
                            <a:defRPr sz="1800" b="1" kern="1200">
                              <a:solidFill>
                                <a:schemeClr val="bg1"/>
                              </a:solidFill>
                              <a:latin typeface="Arial"/>
                              <a:ea typeface="ＭＳ Ｐゴシック"/>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800" b="0" dirty="0">
                              <a:solidFill>
                                <a:schemeClr val="tx1"/>
                              </a:solidFill>
                              <a:latin typeface="+mj-lt"/>
                            </a:rPr>
                            <a:t>6</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0"/>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b="0" dirty="0">
                              <a:solidFill>
                                <a:schemeClr val="tx1"/>
                              </a:solidFill>
                              <a:latin typeface="+mj-lt"/>
                            </a:rPr>
                            <a:t>The number of hub</a:t>
                          </a:r>
                          <a:endParaRPr kumimoji="1" lang="ja-JP" altLang="en-US" sz="1800" b="0" dirty="0">
                            <a:solidFill>
                              <a:schemeClr val="tx1"/>
                            </a:solidFill>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151308591"/>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208333" r="-76781" b="-1026667"/>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100, 200 Kbps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User priority of each sensor data</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5</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3"/>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kern="1200" dirty="0">
                              <a:solidFill>
                                <a:schemeClr val="tx1"/>
                              </a:solidFill>
                              <a:effectLst/>
                              <a:latin typeface="+mj-lt"/>
                              <a:ea typeface="+mn-ea"/>
                              <a:cs typeface="+mn-cs"/>
                            </a:rPr>
                            <a:t>Uncoded symbol rate </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7.8 </a:t>
                          </a:r>
                          <a:r>
                            <a:rPr kumimoji="1" lang="en-US" altLang="ja-JP" sz="1800" dirty="0" err="1">
                              <a:latin typeface="+mj-lt"/>
                            </a:rPr>
                            <a:t>Msps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4070250606"/>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SHR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315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452445302"/>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PHR length</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40 bits</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2802393024"/>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710000" r="-76781" b="-5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bytes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19542965"/>
                      </a:ext>
                    </a:extLst>
                  </a:tr>
                  <a:tr h="365760">
                    <a:tc>
                      <a:txBody>
                        <a:bodyPr/>
                        <a:lstStyle/>
                        <a:p>
                          <a:endParaRPr lang="ja-JP"/>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blipFill>
                          <a:blip r:embed="rId2"/>
                          <a:stretch>
                            <a:fillRect l="-132" t="-810000" r="-76781" b="-425000"/>
                          </a:stretch>
                        </a:blip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155 bits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389327615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Coding rate</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r>
                            <a:rPr kumimoji="1" lang="en-US" altLang="ja-JP" sz="1800" dirty="0">
                              <a:latin typeface="+mj-lt"/>
                            </a:rPr>
                            <a:t>1, 0.8 (RS), 1/2, 1/4, 1/8 (SOCC)</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5"/>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Beason period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250 </a:t>
                          </a:r>
                          <a:r>
                            <a:rPr kumimoji="1" lang="en-US" altLang="ja-JP" sz="1800" dirty="0" err="1">
                              <a:latin typeface="+mj-lt"/>
                            </a:rPr>
                            <a:t>ms</a:t>
                          </a:r>
                          <a:endParaRPr kumimoji="1" lang="en-US" altLang="ja-JP"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384557414"/>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Time slot length</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170 </a:t>
                          </a:r>
                          <a:r>
                            <a:rPr kumimoji="1" lang="el-GR" altLang="ja-JP" sz="1800" dirty="0">
                              <a:latin typeface="+mj-lt"/>
                            </a:rPr>
                            <a:t>μ</a:t>
                          </a:r>
                          <a:r>
                            <a:rPr kumimoji="1" lang="en-US" altLang="ja-JP" sz="1800" dirty="0">
                              <a:latin typeface="+mj-lt"/>
                            </a:rPr>
                            <a:t>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8"/>
                      </a:ext>
                    </a:extLst>
                  </a:tr>
                  <a:tr h="365760">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baseline="0" dirty="0">
                              <a:latin typeface="+mj-lt"/>
                            </a:rPr>
                            <a:t>The maximum number of retransmissions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tc>
                      <a:txBody>
                        <a:bodyPr/>
                        <a:lstStyle>
                          <a:lvl1pPr marL="0" algn="l" defTabSz="914400" rtl="0" eaLnBrk="1" latinLnBrk="0" hangingPunct="1">
                            <a:defRPr sz="1800" kern="1200">
                              <a:solidFill>
                                <a:schemeClr val="tx1"/>
                              </a:solidFill>
                              <a:latin typeface="Arial"/>
                              <a:ea typeface="ＭＳ Ｐゴシック"/>
                            </a:defRPr>
                          </a:lvl1pPr>
                          <a:lvl2pPr marL="457200" algn="l" defTabSz="914400" rtl="0" eaLnBrk="1" latinLnBrk="0" hangingPunct="1">
                            <a:defRPr sz="1800" kern="1200">
                              <a:solidFill>
                                <a:schemeClr val="tx1"/>
                              </a:solidFill>
                              <a:latin typeface="Arial"/>
                              <a:ea typeface="ＭＳ Ｐゴシック"/>
                            </a:defRPr>
                          </a:lvl2pPr>
                          <a:lvl3pPr marL="914400" algn="l" defTabSz="914400" rtl="0" eaLnBrk="1" latinLnBrk="0" hangingPunct="1">
                            <a:defRPr sz="1800" kern="1200">
                              <a:solidFill>
                                <a:schemeClr val="tx1"/>
                              </a:solidFill>
                              <a:latin typeface="Arial"/>
                              <a:ea typeface="ＭＳ Ｐゴシック"/>
                            </a:defRPr>
                          </a:lvl3pPr>
                          <a:lvl4pPr marL="1371600" algn="l" defTabSz="914400" rtl="0" eaLnBrk="1" latinLnBrk="0" hangingPunct="1">
                            <a:defRPr sz="1800" kern="1200">
                              <a:solidFill>
                                <a:schemeClr val="tx1"/>
                              </a:solidFill>
                              <a:latin typeface="Arial"/>
                              <a:ea typeface="ＭＳ Ｐゴシック"/>
                            </a:defRPr>
                          </a:lvl4pPr>
                          <a:lvl5pPr marL="1828800" algn="l" defTabSz="914400" rtl="0" eaLnBrk="1" latinLnBrk="0" hangingPunct="1">
                            <a:defRPr sz="1800" kern="1200">
                              <a:solidFill>
                                <a:schemeClr val="tx1"/>
                              </a:solidFill>
                              <a:latin typeface="Arial"/>
                              <a:ea typeface="ＭＳ Ｐゴシック"/>
                            </a:defRPr>
                          </a:lvl5pPr>
                          <a:lvl6pPr marL="2286000" algn="l" defTabSz="914400" rtl="0" eaLnBrk="1" latinLnBrk="0" hangingPunct="1">
                            <a:defRPr sz="1800" kern="1200">
                              <a:solidFill>
                                <a:schemeClr val="tx1"/>
                              </a:solidFill>
                              <a:latin typeface="Arial"/>
                              <a:ea typeface="ＭＳ Ｐゴシック"/>
                            </a:defRPr>
                          </a:lvl6pPr>
                          <a:lvl7pPr marL="2743200" algn="l" defTabSz="914400" rtl="0" eaLnBrk="1" latinLnBrk="0" hangingPunct="1">
                            <a:defRPr sz="1800" kern="1200">
                              <a:solidFill>
                                <a:schemeClr val="tx1"/>
                              </a:solidFill>
                              <a:latin typeface="Arial"/>
                              <a:ea typeface="ＭＳ Ｐゴシック"/>
                            </a:defRPr>
                          </a:lvl7pPr>
                          <a:lvl8pPr marL="3200400" algn="l" defTabSz="914400" rtl="0" eaLnBrk="1" latinLnBrk="0" hangingPunct="1">
                            <a:defRPr sz="1800" kern="1200">
                              <a:solidFill>
                                <a:schemeClr val="tx1"/>
                              </a:solidFill>
                              <a:latin typeface="Arial"/>
                              <a:ea typeface="ＭＳ Ｐゴシック"/>
                            </a:defRPr>
                          </a:lvl8pPr>
                          <a:lvl9pPr marL="3657600" algn="l" defTabSz="914400" rtl="0" eaLnBrk="1" latinLnBrk="0" hangingPunct="1">
                            <a:defRPr sz="1800" kern="1200">
                              <a:solidFill>
                                <a:schemeClr val="tx1"/>
                              </a:solidFill>
                              <a:latin typeface="Arial"/>
                              <a:ea typeface="ＭＳ Ｐゴシック"/>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800" dirty="0">
                              <a:latin typeface="+mj-lt"/>
                            </a:rPr>
                            <a:t>4</a:t>
                          </a:r>
                          <a:endParaRPr kumimoji="1" lang="ja-JP" altLang="en-US" sz="1800" dirty="0">
                            <a:latin typeface="+mj-lt"/>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gradFill>
                          <a:gsLst>
                            <a:gs pos="0">
                              <a:srgbClr val="BBE0E3">
                                <a:shade val="30000"/>
                                <a:satMod val="115000"/>
                              </a:srgbClr>
                            </a:gs>
                            <a:gs pos="12000">
                              <a:srgbClr val="BBE0E3">
                                <a:shade val="67500"/>
                                <a:satMod val="115000"/>
                                <a:lumMod val="46000"/>
                                <a:lumOff val="54000"/>
                                <a:alpha val="40000"/>
                              </a:srgbClr>
                            </a:gs>
                            <a:gs pos="100000">
                              <a:srgbClr val="BBE0E3">
                                <a:shade val="100000"/>
                                <a:satMod val="115000"/>
                              </a:srgbClr>
                            </a:gs>
                          </a:gsLst>
                          <a:lin ang="5400000" scaled="0"/>
                        </a:gradFill>
                      </a:tcPr>
                    </a:tc>
                    <a:extLst>
                      <a:ext uri="{0D108BD9-81ED-4DB2-BD59-A6C34878D82A}">
                        <a16:rowId xmlns:a16="http://schemas.microsoft.com/office/drawing/2014/main" val="10009"/>
                      </a:ext>
                    </a:extLst>
                  </a:tr>
                </a:tbl>
              </a:graphicData>
            </a:graphic>
          </p:graphicFrame>
        </mc:Fallback>
      </mc:AlternateContent>
    </p:spTree>
    <p:extLst>
      <p:ext uri="{BB962C8B-B14F-4D97-AF65-F5344CB8AC3E}">
        <p14:creationId xmlns:p14="http://schemas.microsoft.com/office/powerpoint/2010/main" val="56929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19</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6" name="図 5">
            <a:extLst>
              <a:ext uri="{FF2B5EF4-FFF2-40B4-BE49-F238E27FC236}">
                <a16:creationId xmlns:a16="http://schemas.microsoft.com/office/drawing/2014/main" id="{A908D647-BECB-D995-686B-36B0411C59A4}"/>
              </a:ext>
            </a:extLst>
          </p:cNvPr>
          <p:cNvPicPr>
            <a:picLocks noChangeAspect="1"/>
          </p:cNvPicPr>
          <p:nvPr/>
        </p:nvPicPr>
        <p:blipFill>
          <a:blip r:embed="rId2"/>
          <a:stretch>
            <a:fillRect/>
          </a:stretch>
        </p:blipFill>
        <p:spPr>
          <a:xfrm>
            <a:off x="3851920" y="1752600"/>
            <a:ext cx="4975640" cy="2180456"/>
          </a:xfrm>
          <a:prstGeom prst="rect">
            <a:avLst/>
          </a:prstGeom>
        </p:spPr>
      </p:pic>
      <p:pic>
        <p:nvPicPr>
          <p:cNvPr id="7" name="図 6">
            <a:extLst>
              <a:ext uri="{FF2B5EF4-FFF2-40B4-BE49-F238E27FC236}">
                <a16:creationId xmlns:a16="http://schemas.microsoft.com/office/drawing/2014/main" id="{E6FDF3A0-F1E4-6218-9139-299054B9ABDB}"/>
              </a:ext>
            </a:extLst>
          </p:cNvPr>
          <p:cNvPicPr>
            <a:picLocks noChangeAspect="1"/>
          </p:cNvPicPr>
          <p:nvPr/>
        </p:nvPicPr>
        <p:blipFill>
          <a:blip r:embed="rId3"/>
          <a:stretch>
            <a:fillRect/>
          </a:stretch>
        </p:blipFill>
        <p:spPr>
          <a:xfrm>
            <a:off x="3995936" y="4189422"/>
            <a:ext cx="4753034" cy="1985366"/>
          </a:xfrm>
          <a:prstGeom prst="rect">
            <a:avLst/>
          </a:prstGeom>
        </p:spPr>
      </p:pic>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successful transmission ratio</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4"/>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spTree>
    <p:extLst>
      <p:ext uri="{BB962C8B-B14F-4D97-AF65-F5344CB8AC3E}">
        <p14:creationId xmlns:p14="http://schemas.microsoft.com/office/powerpoint/2010/main" val="27435745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00EAB7E-3EB6-403C-ADF7-E9BBC3A2CC8A}"/>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a:t>
            </a:fld>
            <a:endParaRPr lang="en-US" dirty="0">
              <a:solidFill>
                <a:srgbClr val="000000"/>
              </a:solidFill>
            </a:endParaRPr>
          </a:p>
        </p:txBody>
      </p:sp>
      <p:sp>
        <p:nvSpPr>
          <p:cNvPr id="5" name="フッター プレースホルダー 4">
            <a:extLst>
              <a:ext uri="{FF2B5EF4-FFF2-40B4-BE49-F238E27FC236}">
                <a16:creationId xmlns:a16="http://schemas.microsoft.com/office/drawing/2014/main" id="{18DBD2F2-4779-4783-BE5A-82DB2B75EE48}"/>
              </a:ext>
            </a:extLst>
          </p:cNvPr>
          <p:cNvSpPr>
            <a:spLocks noGrp="1"/>
          </p:cNvSpPr>
          <p:nvPr>
            <p:ph type="ftr" sz="quarter" idx="3"/>
          </p:nvPr>
        </p:nvSpPr>
        <p:spPr>
          <a:xfrm>
            <a:off x="5724128" y="6453336"/>
            <a:ext cx="3096344"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7" name="正方形/長方形 6">
            <a:extLst>
              <a:ext uri="{FF2B5EF4-FFF2-40B4-BE49-F238E27FC236}">
                <a16:creationId xmlns:a16="http://schemas.microsoft.com/office/drawing/2014/main" id="{2E44A7DB-020E-4564-AB49-10B8E521B52A}"/>
              </a:ext>
            </a:extLst>
          </p:cNvPr>
          <p:cNvSpPr/>
          <p:nvPr/>
        </p:nvSpPr>
        <p:spPr>
          <a:xfrm>
            <a:off x="84112" y="1211268"/>
            <a:ext cx="8763000" cy="1569660"/>
          </a:xfrm>
          <a:prstGeom prst="rect">
            <a:avLst/>
          </a:prstGeom>
        </p:spPr>
        <p:txBody>
          <a:bodyPr wrap="square">
            <a:spAutoFit/>
          </a:bodyPr>
          <a:lstStyle/>
          <a:p>
            <a:pPr algn="ctr" fontAlgn="base">
              <a:spcBef>
                <a:spcPct val="0"/>
              </a:spcBef>
              <a:spcAft>
                <a:spcPct val="0"/>
              </a:spcAft>
            </a:pPr>
            <a:r>
              <a:rPr kumimoji="0" lang="en-US" altLang="ja-JP" sz="3200" b="1" dirty="0">
                <a:solidFill>
                  <a:srgbClr val="000000"/>
                </a:solidFill>
                <a:latin typeface="+mj-lt"/>
                <a:ea typeface="+mj-ea"/>
              </a:rPr>
              <a:t>Evaluation of IEEE 802.15.6ma Ultra-wideband Physical Layer Utilizing Super Orthogonal Convolutional Code</a:t>
            </a:r>
            <a:endParaRPr kumimoji="0" lang="ja-JP" altLang="en-US" sz="2400" b="1" dirty="0">
              <a:solidFill>
                <a:srgbClr val="000000"/>
              </a:solidFill>
              <a:latin typeface="+mj-lt"/>
              <a:ea typeface="+mj-ea"/>
            </a:endParaRPr>
          </a:p>
        </p:txBody>
      </p:sp>
      <p:sp>
        <p:nvSpPr>
          <p:cNvPr id="8" name="正方形/長方形 7">
            <a:extLst>
              <a:ext uri="{FF2B5EF4-FFF2-40B4-BE49-F238E27FC236}">
                <a16:creationId xmlns:a16="http://schemas.microsoft.com/office/drawing/2014/main" id="{508A86BD-133B-4AB5-B1AB-C2C1010562C1}"/>
              </a:ext>
            </a:extLst>
          </p:cNvPr>
          <p:cNvSpPr/>
          <p:nvPr/>
        </p:nvSpPr>
        <p:spPr>
          <a:xfrm>
            <a:off x="597024" y="3098571"/>
            <a:ext cx="8223448" cy="3354765"/>
          </a:xfrm>
          <a:prstGeom prst="rect">
            <a:avLst/>
          </a:prstGeom>
        </p:spPr>
        <p:txBody>
          <a:bodyPr wrap="square">
            <a:spAutoFit/>
          </a:bodyPr>
          <a:lstStyle/>
          <a:p>
            <a:pPr algn="ctr" fontAlgn="base">
              <a:spcBef>
                <a:spcPct val="0"/>
              </a:spcBef>
              <a:spcAft>
                <a:spcPct val="0"/>
              </a:spcAft>
            </a:pPr>
            <a:r>
              <a:rPr kumimoji="0" lang="en-US" altLang="ja-JP" sz="2800" dirty="0">
                <a:solidFill>
                  <a:srgbClr val="000000"/>
                </a:solidFill>
                <a:latin typeface="Times New Roman" pitchFamily="18" charset="0"/>
              </a:rPr>
              <a:t>July 2024,</a:t>
            </a:r>
          </a:p>
          <a:p>
            <a:pPr algn="ctr" fontAlgn="base">
              <a:spcBef>
                <a:spcPct val="0"/>
              </a:spcBef>
              <a:spcAft>
                <a:spcPct val="0"/>
              </a:spcAft>
            </a:pPr>
            <a:r>
              <a:rPr kumimoji="0" lang="en-US" altLang="ja-JP" sz="2800" dirty="0">
                <a:solidFill>
                  <a:srgbClr val="000000"/>
                </a:solidFill>
                <a:latin typeface="Times New Roman" pitchFamily="18" charset="0"/>
              </a:rPr>
              <a:t>Hybrid Session ,</a:t>
            </a:r>
          </a:p>
          <a:p>
            <a:pPr algn="ctr" fontAlgn="base">
              <a:spcBef>
                <a:spcPct val="0"/>
              </a:spcBef>
              <a:spcAft>
                <a:spcPct val="0"/>
              </a:spcAft>
            </a:pPr>
            <a:r>
              <a:rPr kumimoji="0" lang="fi-FI" altLang="ja-JP" sz="2800" dirty="0">
                <a:solidFill>
                  <a:srgbClr val="000000"/>
                </a:solidFill>
                <a:latin typeface="Times New Roman" pitchFamily="18" charset="0"/>
              </a:rPr>
              <a:t>Sheraton Le Centre Montreal, Montreal, Canada </a:t>
            </a:r>
          </a:p>
          <a:p>
            <a:pPr algn="ctr" fontAlgn="base">
              <a:spcBef>
                <a:spcPct val="0"/>
              </a:spcBef>
              <a:spcAft>
                <a:spcPct val="0"/>
              </a:spcAft>
            </a:pPr>
            <a:r>
              <a:rPr kumimoji="0" lang="en-US" altLang="ja-JP" sz="2800" dirty="0">
                <a:solidFill>
                  <a:srgbClr val="000000"/>
                </a:solidFill>
                <a:latin typeface="Times New Roman" pitchFamily="18" charset="0"/>
              </a:rPr>
              <a:t>Kento Takabayashi</a:t>
            </a:r>
            <a:r>
              <a:rPr kumimoji="0" lang="en-US" altLang="ja-JP" sz="2800" baseline="30000" dirty="0">
                <a:solidFill>
                  <a:srgbClr val="000000"/>
                </a:solidFill>
                <a:latin typeface="Times New Roman" pitchFamily="18" charset="0"/>
              </a:rPr>
              <a:t>1</a:t>
            </a:r>
            <a:r>
              <a:rPr kumimoji="0" lang="en-US" altLang="ja-JP" sz="2800" dirty="0">
                <a:solidFill>
                  <a:srgbClr val="000000"/>
                </a:solidFill>
                <a:latin typeface="Times New Roman" pitchFamily="18" charset="0"/>
              </a:rPr>
              <a:t>, Ryuji Kohno</a:t>
            </a:r>
            <a:r>
              <a:rPr kumimoji="0" lang="en-US" altLang="ja-JP" sz="2800" baseline="30000" dirty="0">
                <a:solidFill>
                  <a:srgbClr val="000000"/>
                </a:solidFill>
                <a:latin typeface="Times New Roman" pitchFamily="18" charset="0"/>
              </a:rPr>
              <a:t>2,3 </a:t>
            </a:r>
          </a:p>
          <a:p>
            <a:pPr algn="ctr" fontAlgn="base">
              <a:spcBef>
                <a:spcPct val="0"/>
              </a:spcBef>
              <a:spcAft>
                <a:spcPct val="0"/>
              </a:spcAft>
            </a:pPr>
            <a:endParaRPr kumimoji="0" lang="en-US" altLang="ja-JP" sz="2800" dirty="0">
              <a:solidFill>
                <a:srgbClr val="000000"/>
              </a:solidFill>
              <a:latin typeface="Times New Roman" pitchFamily="18" charset="0"/>
            </a:endParaRPr>
          </a:p>
          <a:p>
            <a:pPr fontAlgn="base">
              <a:spcBef>
                <a:spcPct val="0"/>
              </a:spcBef>
              <a:spcAft>
                <a:spcPct val="0"/>
              </a:spcAft>
            </a:pPr>
            <a:r>
              <a:rPr kumimoji="0" lang="en-US" altLang="ja-JP" sz="2400" dirty="0">
                <a:solidFill>
                  <a:srgbClr val="000000"/>
                </a:solidFill>
                <a:latin typeface="Times New Roman" pitchFamily="18" charset="0"/>
              </a:rPr>
              <a:t>1. Toyo University, Japan</a:t>
            </a:r>
          </a:p>
          <a:p>
            <a:pPr fontAlgn="base">
              <a:spcBef>
                <a:spcPct val="0"/>
              </a:spcBef>
              <a:spcAft>
                <a:spcPct val="0"/>
              </a:spcAft>
            </a:pPr>
            <a:r>
              <a:rPr kumimoji="0" lang="en-US" altLang="ja-JP" sz="2400" dirty="0">
                <a:solidFill>
                  <a:srgbClr val="000000"/>
                </a:solidFill>
                <a:latin typeface="Times New Roman" pitchFamily="18" charset="0"/>
              </a:rPr>
              <a:t>2. Yokohama National University, Japan </a:t>
            </a:r>
          </a:p>
          <a:p>
            <a:pPr fontAlgn="base">
              <a:spcBef>
                <a:spcPct val="0"/>
              </a:spcBef>
              <a:spcAft>
                <a:spcPct val="0"/>
              </a:spcAft>
            </a:pPr>
            <a:r>
              <a:rPr kumimoji="0" lang="en-US" altLang="ja-JP" sz="2400" dirty="0">
                <a:solidFill>
                  <a:srgbClr val="000000"/>
                </a:solidFill>
                <a:latin typeface="Times New Roman" pitchFamily="18" charset="0"/>
              </a:rPr>
              <a:t>3. YRP International Alliance Institute, Japan</a:t>
            </a:r>
          </a:p>
        </p:txBody>
      </p:sp>
      <p:sp>
        <p:nvSpPr>
          <p:cNvPr id="3" name="日付プレースホルダー 3">
            <a:extLst>
              <a:ext uri="{FF2B5EF4-FFF2-40B4-BE49-F238E27FC236}">
                <a16:creationId xmlns:a16="http://schemas.microsoft.com/office/drawing/2014/main" id="{76AA6AD3-7895-4796-9B13-08561D27AEBE}"/>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Tree>
    <p:extLst>
      <p:ext uri="{BB962C8B-B14F-4D97-AF65-F5344CB8AC3E}">
        <p14:creationId xmlns:p14="http://schemas.microsoft.com/office/powerpoint/2010/main" val="1397303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20</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Average Latency [</a:t>
                </a:r>
                <a:r>
                  <a:rPr kumimoji="1" lang="en-US" altLang="ja-JP" sz="1600" dirty="0" err="1">
                    <a:latin typeface="+mj-lt"/>
                  </a:rPr>
                  <a:t>ms</a:t>
                </a:r>
                <a:r>
                  <a:rPr kumimoji="1" lang="en-US" altLang="ja-JP" sz="1600" dirty="0">
                    <a:latin typeface="+mj-lt"/>
                  </a:rPr>
                  <a:t>]</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11" name="図 10">
            <a:extLst>
              <a:ext uri="{FF2B5EF4-FFF2-40B4-BE49-F238E27FC236}">
                <a16:creationId xmlns:a16="http://schemas.microsoft.com/office/drawing/2014/main" id="{8F0C234F-C6BA-05C8-721D-342FB3094533}"/>
              </a:ext>
            </a:extLst>
          </p:cNvPr>
          <p:cNvPicPr>
            <a:picLocks noChangeAspect="1"/>
          </p:cNvPicPr>
          <p:nvPr/>
        </p:nvPicPr>
        <p:blipFill>
          <a:blip r:embed="rId3"/>
          <a:stretch>
            <a:fillRect/>
          </a:stretch>
        </p:blipFill>
        <p:spPr>
          <a:xfrm>
            <a:off x="3855125" y="1692522"/>
            <a:ext cx="4856822" cy="2128385"/>
          </a:xfrm>
          <a:prstGeom prst="rect">
            <a:avLst/>
          </a:prstGeom>
        </p:spPr>
      </p:pic>
      <p:pic>
        <p:nvPicPr>
          <p:cNvPr id="12" name="図 11">
            <a:extLst>
              <a:ext uri="{FF2B5EF4-FFF2-40B4-BE49-F238E27FC236}">
                <a16:creationId xmlns:a16="http://schemas.microsoft.com/office/drawing/2014/main" id="{7DADA17B-1B58-8F85-3368-A0BDE18794F2}"/>
              </a:ext>
            </a:extLst>
          </p:cNvPr>
          <p:cNvPicPr>
            <a:picLocks noChangeAspect="1"/>
          </p:cNvPicPr>
          <p:nvPr/>
        </p:nvPicPr>
        <p:blipFill>
          <a:blip r:embed="rId4"/>
          <a:stretch>
            <a:fillRect/>
          </a:stretch>
        </p:blipFill>
        <p:spPr>
          <a:xfrm>
            <a:off x="3965795" y="4173430"/>
            <a:ext cx="4635482" cy="2031388"/>
          </a:xfrm>
          <a:prstGeom prst="rect">
            <a:avLst/>
          </a:prstGeom>
        </p:spPr>
      </p:pic>
    </p:spTree>
    <p:extLst>
      <p:ext uri="{BB962C8B-B14F-4D97-AF65-F5344CB8AC3E}">
        <p14:creationId xmlns:p14="http://schemas.microsoft.com/office/powerpoint/2010/main" val="605517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D395C78-C741-12A2-9361-D8FDC6A8CE8E}"/>
              </a:ext>
            </a:extLst>
          </p:cNvPr>
          <p:cNvSpPr>
            <a:spLocks noGrp="1"/>
          </p:cNvSpPr>
          <p:nvPr>
            <p:ph type="title"/>
          </p:nvPr>
        </p:nvSpPr>
        <p:spPr/>
        <p:txBody>
          <a:bodyPr/>
          <a:lstStyle/>
          <a:p>
            <a:r>
              <a:rPr lang="en-US" altLang="ja-JP" kern="0" dirty="0"/>
              <a:t>Cross-layer Evaluation</a:t>
            </a:r>
            <a:endParaRPr kumimoji="1" lang="ja-JP" altLang="en-US" dirty="0"/>
          </a:p>
        </p:txBody>
      </p:sp>
      <p:sp>
        <p:nvSpPr>
          <p:cNvPr id="3" name="スライド番号プレースホルダー 2">
            <a:extLst>
              <a:ext uri="{FF2B5EF4-FFF2-40B4-BE49-F238E27FC236}">
                <a16:creationId xmlns:a16="http://schemas.microsoft.com/office/drawing/2014/main" id="{847A5156-DA69-AD28-88A2-331769A36B9E}"/>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21</a:t>
            </a:fld>
            <a:endParaRPr lang="en-US">
              <a:solidFill>
                <a:srgbClr val="000000"/>
              </a:solidFill>
            </a:endParaRPr>
          </a:p>
        </p:txBody>
      </p:sp>
      <p:sp>
        <p:nvSpPr>
          <p:cNvPr id="4" name="日付プレースホルダー 3">
            <a:extLst>
              <a:ext uri="{FF2B5EF4-FFF2-40B4-BE49-F238E27FC236}">
                <a16:creationId xmlns:a16="http://schemas.microsoft.com/office/drawing/2014/main" id="{06733398-98B7-2DF5-A100-8D895B03441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1482A519-9A8C-3BF7-B48E-13FF2C274C28}"/>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8" name="テキスト ボックス 7">
            <a:extLst>
              <a:ext uri="{FF2B5EF4-FFF2-40B4-BE49-F238E27FC236}">
                <a16:creationId xmlns:a16="http://schemas.microsoft.com/office/drawing/2014/main" id="{37219B57-ED17-57A9-E4D2-A6A88DBDB0FB}"/>
              </a:ext>
            </a:extLst>
          </p:cNvPr>
          <p:cNvSpPr txBox="1"/>
          <p:nvPr/>
        </p:nvSpPr>
        <p:spPr>
          <a:xfrm>
            <a:off x="4715510" y="3827258"/>
            <a:ext cx="2952328" cy="369332"/>
          </a:xfrm>
          <a:prstGeom prst="rect">
            <a:avLst/>
          </a:prstGeom>
          <a:noFill/>
        </p:spPr>
        <p:txBody>
          <a:bodyPr wrap="square" rtlCol="0">
            <a:spAutoFit/>
          </a:bodyPr>
          <a:lstStyle/>
          <a:p>
            <a:pPr algn="ctr"/>
            <a:r>
              <a:rPr kumimoji="1" lang="en-US" altLang="ja-JP" dirty="0">
                <a:latin typeface="+mj-lt"/>
              </a:rPr>
              <a:t>(a)</a:t>
            </a:r>
            <a:endParaRPr kumimoji="1" lang="ja-JP" altLang="en-US" dirty="0">
              <a:latin typeface="+mj-lt"/>
            </a:endParaRPr>
          </a:p>
        </p:txBody>
      </p:sp>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09DAF508-780F-3202-5EDD-B55888B55FAD}"/>
                  </a:ext>
                </a:extLst>
              </p:cNvPr>
              <p:cNvSpPr txBox="1"/>
              <p:nvPr/>
            </p:nvSpPr>
            <p:spPr>
              <a:xfrm>
                <a:off x="209688" y="1592023"/>
                <a:ext cx="3326229" cy="4770537"/>
              </a:xfrm>
              <a:prstGeom prst="rect">
                <a:avLst/>
              </a:prstGeom>
              <a:noFill/>
            </p:spPr>
            <p:txBody>
              <a:bodyPr wrap="square" rtlCol="0">
                <a:spAutoFit/>
              </a:bodyPr>
              <a:lstStyle/>
              <a:p>
                <a:r>
                  <a:rPr kumimoji="1" lang="en-US" altLang="ja-JP" sz="1600" dirty="0">
                    <a:latin typeface="+mj-lt"/>
                  </a:rPr>
                  <a:t>Network throughput [Kbps]</a:t>
                </a:r>
              </a:p>
              <a:p>
                <a:endParaRPr lang="en-US" altLang="ja-JP" sz="1600" dirty="0">
                  <a:latin typeface="+mj-lt"/>
                </a:endParaRPr>
              </a:p>
              <a:p>
                <a:r>
                  <a:rPr kumimoji="1" lang="en-US" altLang="ja-JP" sz="1600" dirty="0">
                    <a:latin typeface="+mj-lt"/>
                  </a:rPr>
                  <a:t>(a)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100 Kbps</a:t>
                </a:r>
                <a:endParaRPr kumimoji="1" lang="ja-JP" altLang="en-US" sz="1600" dirty="0">
                  <a:latin typeface="+mj-lt"/>
                </a:endParaRPr>
              </a:p>
              <a:p>
                <a:r>
                  <a:rPr lang="en-US" altLang="ja-JP" sz="1600" dirty="0">
                    <a:latin typeface="+mj-lt"/>
                  </a:rPr>
                  <a:t>(b) </a:t>
                </a:r>
                <a14:m>
                  <m:oMath xmlns:m="http://schemas.openxmlformats.org/officeDocument/2006/math">
                    <m:sSub>
                      <m:sSubPr>
                        <m:ctrlPr>
                          <a:rPr kumimoji="1" lang="en-US" altLang="ja-JP" sz="1600" i="1" baseline="0" smtClean="0">
                            <a:latin typeface="Cambria Math" panose="02040503050406030204" pitchFamily="18" charset="0"/>
                          </a:rPr>
                        </m:ctrlPr>
                      </m:sSubPr>
                      <m:e>
                        <m:r>
                          <a:rPr kumimoji="1" lang="en-US" altLang="ja-JP" sz="1600" b="0" i="1" baseline="0" smtClean="0">
                            <a:latin typeface="Cambria Math" panose="02040503050406030204" pitchFamily="18" charset="0"/>
                          </a:rPr>
                          <m:t>𝑅</m:t>
                        </m:r>
                      </m:e>
                      <m:sub>
                        <m:r>
                          <a:rPr kumimoji="1" lang="en-US" altLang="ja-JP" sz="1600" b="0" i="1" baseline="0" smtClean="0">
                            <a:latin typeface="Cambria Math" panose="02040503050406030204" pitchFamily="18" charset="0"/>
                          </a:rPr>
                          <m:t>𝑑</m:t>
                        </m:r>
                      </m:sub>
                    </m:sSub>
                    <m:r>
                      <a:rPr kumimoji="1" lang="en-US" altLang="ja-JP" sz="1600" b="0" i="1" baseline="0" smtClean="0">
                        <a:latin typeface="Cambria Math" panose="02040503050406030204" pitchFamily="18" charset="0"/>
                      </a:rPr>
                      <m:t> </m:t>
                    </m:r>
                  </m:oMath>
                </a14:m>
                <a:r>
                  <a:rPr kumimoji="1" lang="en-US" altLang="ja-JP" sz="1600" dirty="0">
                    <a:latin typeface="+mj-lt"/>
                  </a:rPr>
                  <a:t>is 200 Kbps</a:t>
                </a:r>
              </a:p>
              <a:p>
                <a:endParaRPr lang="en-US" altLang="ja-JP" sz="1600" dirty="0">
                  <a:latin typeface="+mj-lt"/>
                </a:endParaRPr>
              </a:p>
              <a:p>
                <a:r>
                  <a:rPr lang="en-US" altLang="ja-JP" sz="1600" dirty="0">
                    <a:latin typeface="+mj-lt"/>
                  </a:rPr>
                  <a:t>1~5: The Same coding rate for all links</a:t>
                </a:r>
              </a:p>
              <a:p>
                <a:r>
                  <a:rPr kumimoji="1" lang="en-US" altLang="ja-JP" sz="1600" dirty="0">
                    <a:latin typeface="+mj-lt"/>
                  </a:rPr>
                  <a:t>1: No encoding case (R=1)</a:t>
                </a:r>
              </a:p>
              <a:p>
                <a:r>
                  <a:rPr lang="en-US" altLang="ja-JP" sz="1600" dirty="0">
                    <a:latin typeface="+mj-lt"/>
                  </a:rPr>
                  <a:t>2: RS encoding (R=0.8)</a:t>
                </a:r>
              </a:p>
              <a:p>
                <a:r>
                  <a:rPr kumimoji="1" lang="en-US" altLang="ja-JP" sz="1600" dirty="0">
                    <a:latin typeface="+mj-lt"/>
                  </a:rPr>
                  <a:t>3: SOCC encoding (R=1/2)</a:t>
                </a:r>
              </a:p>
              <a:p>
                <a:r>
                  <a:rPr kumimoji="1" lang="en-US" altLang="ja-JP" sz="1600" dirty="0">
                    <a:latin typeface="+mj-lt"/>
                  </a:rPr>
                  <a:t>4: SOCC encoding (R=1/4)</a:t>
                </a:r>
                <a:endParaRPr kumimoji="1" lang="ja-JP" altLang="en-US" sz="1600" dirty="0">
                  <a:latin typeface="+mj-lt"/>
                </a:endParaRPr>
              </a:p>
              <a:p>
                <a:r>
                  <a:rPr lang="en-US" altLang="ja-JP" sz="1600" dirty="0">
                    <a:latin typeface="+mj-lt"/>
                  </a:rPr>
                  <a:t>5</a:t>
                </a:r>
                <a:r>
                  <a:rPr kumimoji="1" lang="en-US" altLang="ja-JP" sz="1600" dirty="0">
                    <a:latin typeface="+mj-lt"/>
                  </a:rPr>
                  <a:t>: SOCC encoding (R=1/8)</a:t>
                </a:r>
              </a:p>
              <a:p>
                <a:endParaRPr lang="en-US" altLang="ja-JP" sz="1600" dirty="0">
                  <a:latin typeface="+mj-lt"/>
                </a:endParaRPr>
              </a:p>
              <a:p>
                <a:r>
                  <a:rPr lang="en-US" altLang="ja-JP" sz="1600" dirty="0">
                    <a:latin typeface="+mj-lt"/>
                  </a:rPr>
                  <a:t>6: Change coding rate according to link</a:t>
                </a:r>
              </a:p>
              <a:p>
                <a:r>
                  <a:rPr kumimoji="1" lang="en-US" altLang="ja-JP" sz="1600" dirty="0">
                    <a:latin typeface="+mj-lt"/>
                  </a:rPr>
                  <a:t>100Kbps: LD: 0.8, 0.8, 0.8, MD: 1/2, 1/2, HD: 1/4</a:t>
                </a:r>
              </a:p>
              <a:p>
                <a:r>
                  <a:rPr lang="en-US" altLang="ja-JP" sz="1600" dirty="0">
                    <a:latin typeface="+mj-lt"/>
                  </a:rPr>
                  <a:t>200Kbps: LD: 1, 1, 0.8, MD: 0.8, 0.8, HD: 1/2</a:t>
                </a:r>
                <a:endParaRPr kumimoji="1" lang="ja-JP" altLang="en-US" sz="1600" dirty="0">
                  <a:latin typeface="+mj-lt"/>
                </a:endParaRPr>
              </a:p>
            </p:txBody>
          </p:sp>
        </mc:Choice>
        <mc:Fallback xmlns="">
          <p:sp>
            <p:nvSpPr>
              <p:cNvPr id="9" name="テキスト ボックス 8">
                <a:extLst>
                  <a:ext uri="{FF2B5EF4-FFF2-40B4-BE49-F238E27FC236}">
                    <a16:creationId xmlns:a16="http://schemas.microsoft.com/office/drawing/2014/main" id="{09DAF508-780F-3202-5EDD-B55888B55FAD}"/>
                  </a:ext>
                </a:extLst>
              </p:cNvPr>
              <p:cNvSpPr txBox="1">
                <a:spLocks noRot="1" noChangeAspect="1" noMove="1" noResize="1" noEditPoints="1" noAdjustHandles="1" noChangeArrowheads="1" noChangeShapeType="1" noTextEdit="1"/>
              </p:cNvSpPr>
              <p:nvPr/>
            </p:nvSpPr>
            <p:spPr>
              <a:xfrm>
                <a:off x="209688" y="1592023"/>
                <a:ext cx="3326229" cy="4770537"/>
              </a:xfrm>
              <a:prstGeom prst="rect">
                <a:avLst/>
              </a:prstGeom>
              <a:blipFill>
                <a:blip r:embed="rId2"/>
                <a:stretch>
                  <a:fillRect l="-916" t="-383" r="-549" b="-639"/>
                </a:stretch>
              </a:blipFill>
            </p:spPr>
            <p:txBody>
              <a:bodyPr/>
              <a:lstStyle/>
              <a:p>
                <a:r>
                  <a:rPr lang="ja-JP" altLang="en-US">
                    <a:noFill/>
                  </a:rPr>
                  <a:t> </a:t>
                </a:r>
              </a:p>
            </p:txBody>
          </p:sp>
        </mc:Fallback>
      </mc:AlternateContent>
      <p:sp>
        <p:nvSpPr>
          <p:cNvPr id="10" name="テキスト ボックス 9">
            <a:extLst>
              <a:ext uri="{FF2B5EF4-FFF2-40B4-BE49-F238E27FC236}">
                <a16:creationId xmlns:a16="http://schemas.microsoft.com/office/drawing/2014/main" id="{E5B82AAA-412B-635E-6F79-409C40C64A3C}"/>
              </a:ext>
            </a:extLst>
          </p:cNvPr>
          <p:cNvSpPr txBox="1"/>
          <p:nvPr/>
        </p:nvSpPr>
        <p:spPr>
          <a:xfrm>
            <a:off x="4807372" y="6137260"/>
            <a:ext cx="2952328" cy="369332"/>
          </a:xfrm>
          <a:prstGeom prst="rect">
            <a:avLst/>
          </a:prstGeom>
          <a:noFill/>
        </p:spPr>
        <p:txBody>
          <a:bodyPr wrap="square" rtlCol="0">
            <a:spAutoFit/>
          </a:bodyPr>
          <a:lstStyle/>
          <a:p>
            <a:pPr algn="ctr"/>
            <a:r>
              <a:rPr kumimoji="1" lang="en-US" altLang="ja-JP" dirty="0">
                <a:latin typeface="+mj-lt"/>
              </a:rPr>
              <a:t>(b)</a:t>
            </a:r>
            <a:endParaRPr kumimoji="1" lang="ja-JP" altLang="en-US" dirty="0">
              <a:latin typeface="+mj-lt"/>
            </a:endParaRPr>
          </a:p>
        </p:txBody>
      </p:sp>
      <p:pic>
        <p:nvPicPr>
          <p:cNvPr id="6" name="図 5">
            <a:extLst>
              <a:ext uri="{FF2B5EF4-FFF2-40B4-BE49-F238E27FC236}">
                <a16:creationId xmlns:a16="http://schemas.microsoft.com/office/drawing/2014/main" id="{57C0B2F6-9C95-EF4B-B7BB-26D79A2EFCA4}"/>
              </a:ext>
            </a:extLst>
          </p:cNvPr>
          <p:cNvPicPr>
            <a:picLocks noChangeAspect="1"/>
          </p:cNvPicPr>
          <p:nvPr/>
        </p:nvPicPr>
        <p:blipFill>
          <a:blip r:embed="rId3"/>
          <a:stretch>
            <a:fillRect/>
          </a:stretch>
        </p:blipFill>
        <p:spPr>
          <a:xfrm>
            <a:off x="3865597" y="1701855"/>
            <a:ext cx="4835878" cy="2119207"/>
          </a:xfrm>
          <a:prstGeom prst="rect">
            <a:avLst/>
          </a:prstGeom>
        </p:spPr>
      </p:pic>
      <p:pic>
        <p:nvPicPr>
          <p:cNvPr id="7" name="図 6">
            <a:extLst>
              <a:ext uri="{FF2B5EF4-FFF2-40B4-BE49-F238E27FC236}">
                <a16:creationId xmlns:a16="http://schemas.microsoft.com/office/drawing/2014/main" id="{88F95CF1-A06B-8548-8F94-B70F49BCDFB8}"/>
              </a:ext>
            </a:extLst>
          </p:cNvPr>
          <p:cNvPicPr>
            <a:picLocks noChangeAspect="1"/>
          </p:cNvPicPr>
          <p:nvPr/>
        </p:nvPicPr>
        <p:blipFill>
          <a:blip r:embed="rId4"/>
          <a:stretch>
            <a:fillRect/>
          </a:stretch>
        </p:blipFill>
        <p:spPr>
          <a:xfrm>
            <a:off x="4048570" y="4196590"/>
            <a:ext cx="4604282" cy="2017716"/>
          </a:xfrm>
          <a:prstGeom prst="rect">
            <a:avLst/>
          </a:prstGeom>
        </p:spPr>
      </p:pic>
    </p:spTree>
    <p:extLst>
      <p:ext uri="{BB962C8B-B14F-4D97-AF65-F5344CB8AC3E}">
        <p14:creationId xmlns:p14="http://schemas.microsoft.com/office/powerpoint/2010/main" val="5359789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BAF0306-8D2A-5472-87F8-CFDCA5D95B54}"/>
              </a:ext>
            </a:extLst>
          </p:cNvPr>
          <p:cNvSpPr>
            <a:spLocks noGrp="1"/>
          </p:cNvSpPr>
          <p:nvPr>
            <p:ph type="title"/>
          </p:nvPr>
        </p:nvSpPr>
        <p:spPr/>
        <p:txBody>
          <a:bodyPr/>
          <a:lstStyle/>
          <a:p>
            <a:r>
              <a:rPr lang="en-US" altLang="ja-JP" sz="3600" kern="0" dirty="0"/>
              <a:t>Cross-layer Evaluation - Discussion</a:t>
            </a:r>
            <a:endParaRPr kumimoji="1" lang="ja-JP" altLang="en-US" dirty="0"/>
          </a:p>
        </p:txBody>
      </p:sp>
      <p:sp>
        <p:nvSpPr>
          <p:cNvPr id="3" name="スライド番号プレースホルダー 2">
            <a:extLst>
              <a:ext uri="{FF2B5EF4-FFF2-40B4-BE49-F238E27FC236}">
                <a16:creationId xmlns:a16="http://schemas.microsoft.com/office/drawing/2014/main" id="{812D99B7-C662-483E-E0AF-149B760617A3}"/>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22</a:t>
            </a:fld>
            <a:endParaRPr lang="en-US">
              <a:solidFill>
                <a:srgbClr val="000000"/>
              </a:solidFill>
            </a:endParaRPr>
          </a:p>
        </p:txBody>
      </p:sp>
      <p:sp>
        <p:nvSpPr>
          <p:cNvPr id="4" name="日付プレースホルダー 3">
            <a:extLst>
              <a:ext uri="{FF2B5EF4-FFF2-40B4-BE49-F238E27FC236}">
                <a16:creationId xmlns:a16="http://schemas.microsoft.com/office/drawing/2014/main" id="{486CADFF-14BE-90D8-EB0E-45162AC4CD70}"/>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March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624FA914-D07A-7167-AF03-8DE4813C588E}"/>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DF8F6C60-34D8-2724-8632-5A34692220B2}"/>
                  </a:ext>
                </a:extLst>
              </p:cNvPr>
              <p:cNvSpPr txBox="1"/>
              <p:nvPr/>
            </p:nvSpPr>
            <p:spPr>
              <a:xfrm>
                <a:off x="284956" y="1647885"/>
                <a:ext cx="8574087" cy="452431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mj-lt"/>
                  </a:rPr>
                  <a:t>In the same coding rate cases for all links, each performance deteriorates when the coding rate is too low</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Cambria Math" panose="02040503050406030204" pitchFamily="18" charset="0"/>
                          </a:rPr>
                        </m:ctrlPr>
                      </m:sSubPr>
                      <m:e>
                        <m:r>
                          <a:rPr kumimoji="1" lang="en-US" altLang="ja-JP" b="0" i="1" baseline="0" smtClean="0">
                            <a:latin typeface="Cambria Math" panose="02040503050406030204" pitchFamily="18" charset="0"/>
                          </a:rPr>
                          <m:t>𝑅</m:t>
                        </m:r>
                      </m:e>
                      <m:sub>
                        <m:r>
                          <a:rPr kumimoji="1" lang="en-US" altLang="ja-JP" b="0" i="1" baseline="0" smtClean="0">
                            <a:latin typeface="Cambria Math" panose="02040503050406030204" pitchFamily="18" charset="0"/>
                          </a:rPr>
                          <m:t>𝑑</m:t>
                        </m:r>
                      </m:sub>
                    </m:sSub>
                    <m:r>
                      <a:rPr kumimoji="1" lang="en-US" altLang="ja-JP" b="0" i="1" baseline="0" smtClean="0">
                        <a:latin typeface="Cambria Math" panose="02040503050406030204" pitchFamily="18" charset="0"/>
                      </a:rPr>
                      <m:t> </m:t>
                    </m:r>
                  </m:oMath>
                </a14:m>
                <a:r>
                  <a:rPr kumimoji="1" lang="en-US" altLang="ja-JP" dirty="0">
                    <a:latin typeface="+mj-lt"/>
                  </a:rPr>
                  <a:t>is </a:t>
                </a:r>
                <a:r>
                  <a:rPr lang="en-US" altLang="ja-JP" dirty="0">
                    <a:latin typeface="+mj-lt"/>
                  </a:rPr>
                  <a:t>100 Kbps, that is more than SOCC coding rate 1/8</a:t>
                </a:r>
              </a:p>
              <a:p>
                <a:pPr marL="742950" lvl="1" indent="-285750">
                  <a:buFont typeface="Wingdings" panose="05000000000000000000" pitchFamily="2" charset="2"/>
                  <a:buChar char="Ø"/>
                </a:pPr>
                <a:r>
                  <a:rPr kumimoji="1" lang="en-US" altLang="ja-JP" baseline="0" dirty="0">
                    <a:latin typeface="+mj-lt"/>
                  </a:rPr>
                  <a:t>In case that </a:t>
                </a:r>
                <a14:m>
                  <m:oMath xmlns:m="http://schemas.openxmlformats.org/officeDocument/2006/math">
                    <m:sSub>
                      <m:sSubPr>
                        <m:ctrlPr>
                          <a:rPr kumimoji="1" lang="en-US" altLang="ja-JP" i="1" baseline="0" smtClean="0">
                            <a:latin typeface="Cambria Math" panose="02040503050406030204" pitchFamily="18" charset="0"/>
                          </a:rPr>
                        </m:ctrlPr>
                      </m:sSubPr>
                      <m:e>
                        <m:r>
                          <a:rPr kumimoji="1" lang="en-US" altLang="ja-JP" b="0" i="1" baseline="0" smtClean="0">
                            <a:latin typeface="Cambria Math" panose="02040503050406030204" pitchFamily="18" charset="0"/>
                          </a:rPr>
                          <m:t>𝑅</m:t>
                        </m:r>
                      </m:e>
                      <m:sub>
                        <m:r>
                          <a:rPr kumimoji="1" lang="en-US" altLang="ja-JP" b="0" i="1" baseline="0" smtClean="0">
                            <a:latin typeface="Cambria Math" panose="02040503050406030204" pitchFamily="18" charset="0"/>
                          </a:rPr>
                          <m:t>𝑑</m:t>
                        </m:r>
                      </m:sub>
                    </m:sSub>
                    <m:r>
                      <a:rPr kumimoji="1" lang="en-US" altLang="ja-JP" b="0" i="1" baseline="0" smtClean="0">
                        <a:latin typeface="Cambria Math" panose="02040503050406030204" pitchFamily="18" charset="0"/>
                      </a:rPr>
                      <m:t> </m:t>
                    </m:r>
                  </m:oMath>
                </a14:m>
                <a:r>
                  <a:rPr kumimoji="1" lang="en-US" altLang="ja-JP" dirty="0">
                    <a:latin typeface="+mj-lt"/>
                  </a:rPr>
                  <a:t>is </a:t>
                </a:r>
                <a:r>
                  <a:rPr lang="en-US" altLang="ja-JP" dirty="0">
                    <a:latin typeface="+mj-lt"/>
                  </a:rPr>
                  <a:t>200 Kbps, that is more than SOCC coding rate 1/4</a:t>
                </a:r>
              </a:p>
              <a:p>
                <a:pPr marL="742950" lvl="1" indent="-285750">
                  <a:buFont typeface="Wingdings" panose="05000000000000000000" pitchFamily="2" charset="2"/>
                  <a:buChar char="Ø"/>
                </a:pP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 reason is that it increases the number of packets transmitted out to the network to transmit the same amount of data due to fixed PSDU and </a:t>
                </a:r>
                <a:r>
                  <a:rPr lang="en-US" altLang="ja-JP" dirty="0">
                    <a:latin typeface="+mj-lt"/>
                  </a:rPr>
                  <a:t>t</a:t>
                </a:r>
                <a:r>
                  <a:rPr kumimoji="1" lang="en-US" altLang="ja-JP" baseline="0" dirty="0">
                    <a:latin typeface="+mj-lt"/>
                  </a:rPr>
                  <a:t>ime slot length</a:t>
                </a:r>
                <a:endParaRPr kumimoji="1" lang="en-US" altLang="ja-JP" dirty="0">
                  <a:latin typeface="+mj-lt"/>
                </a:endParaRPr>
              </a:p>
              <a:p>
                <a:pPr marL="742950" lvl="1" indent="-285750">
                  <a:buFont typeface="Wingdings" panose="05000000000000000000" pitchFamily="2" charset="2"/>
                  <a:buChar char="Ø"/>
                </a:pPr>
                <a:r>
                  <a:rPr kumimoji="1" lang="en-US" altLang="ja-JP" dirty="0">
                    <a:latin typeface="+mj-lt"/>
                  </a:rPr>
                  <a:t>Therefore, it increases the number of packet collisions in RAP and waiting packets in queue from the above reason</a:t>
                </a:r>
              </a:p>
              <a:p>
                <a:pPr marL="742950" lvl="1" indent="-285750">
                  <a:buFont typeface="Wingdings" panose="05000000000000000000" pitchFamily="2" charset="2"/>
                  <a:buChar char="Ø"/>
                </a:pPr>
                <a:endParaRPr lang="en-US" altLang="ja-JP" dirty="0">
                  <a:latin typeface="+mj-lt"/>
                </a:endParaRPr>
              </a:p>
              <a:p>
                <a:pPr marL="342900" indent="-342900">
                  <a:buFont typeface="Arial" panose="020B0604020202020204" pitchFamily="34" charset="0"/>
                  <a:buChar char="•"/>
                </a:pPr>
                <a:r>
                  <a:rPr kumimoji="1" lang="en-US" altLang="ja-JP" dirty="0">
                    <a:latin typeface="+mj-lt"/>
                  </a:rPr>
                  <a:t>Each performance can be balanced by adjusting the coding rate according to the link type</a:t>
                </a:r>
              </a:p>
              <a:p>
                <a:pPr marL="800100" lvl="1" indent="-342900">
                  <a:buFont typeface="Wingdings" panose="05000000000000000000" pitchFamily="2" charset="2"/>
                  <a:buChar char="Ø"/>
                </a:pPr>
                <a:r>
                  <a:rPr kumimoji="1" lang="en-US" altLang="ja-JP" dirty="0">
                    <a:latin typeface="+mj-lt"/>
                  </a:rPr>
                  <a:t>Because of the same number of time slots assigned to each sensor in MAP, the best performance are not achieved</a:t>
                </a:r>
              </a:p>
              <a:p>
                <a:pPr marL="800100" lvl="1" indent="-342900">
                  <a:buFont typeface="Wingdings" panose="05000000000000000000" pitchFamily="2" charset="2"/>
                  <a:buChar char="Ø"/>
                </a:pPr>
                <a:r>
                  <a:rPr kumimoji="1" lang="en-US" altLang="ja-JP" dirty="0">
                    <a:latin typeface="+mj-lt"/>
                  </a:rPr>
                  <a:t>It is necessary to adjust the number of allocated slots in the MAP according to the coding rate</a:t>
                </a:r>
                <a:endParaRPr kumimoji="1" lang="ja-JP" altLang="en-US" dirty="0">
                  <a:latin typeface="+mj-lt"/>
                </a:endParaRPr>
              </a:p>
            </p:txBody>
          </p:sp>
        </mc:Choice>
        <mc:Fallback xmlns="">
          <p:sp>
            <p:nvSpPr>
              <p:cNvPr id="6" name="テキスト ボックス 5">
                <a:extLst>
                  <a:ext uri="{FF2B5EF4-FFF2-40B4-BE49-F238E27FC236}">
                    <a16:creationId xmlns:a16="http://schemas.microsoft.com/office/drawing/2014/main" id="{DF8F6C60-34D8-2724-8632-5A34692220B2}"/>
                  </a:ext>
                </a:extLst>
              </p:cNvPr>
              <p:cNvSpPr txBox="1">
                <a:spLocks noRot="1" noChangeAspect="1" noMove="1" noResize="1" noEditPoints="1" noAdjustHandles="1" noChangeArrowheads="1" noChangeShapeType="1" noTextEdit="1"/>
              </p:cNvSpPr>
              <p:nvPr/>
            </p:nvSpPr>
            <p:spPr>
              <a:xfrm>
                <a:off x="284956" y="1647885"/>
                <a:ext cx="8574087" cy="4524315"/>
              </a:xfrm>
              <a:prstGeom prst="rect">
                <a:avLst/>
              </a:prstGeom>
              <a:blipFill>
                <a:blip r:embed="rId2"/>
                <a:stretch>
                  <a:fillRect l="-498" t="-673" r="-640" b="-1077"/>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4300630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E76387B3-8121-A34E-02CB-FA70A34D32B8}"/>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23</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14F85278-6B67-15F4-B0E4-39D769250412}"/>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487121F5-4EA0-7C1F-A5D3-259A93E4FFF3}"/>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26804CF-B4FF-8141-2C25-E7D4502F07CD}"/>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177C3FC0-7B24-C26E-3524-9F45D0C32E18}"/>
              </a:ext>
            </a:extLst>
          </p:cNvPr>
          <p:cNvPicPr>
            <a:picLocks noChangeAspect="1"/>
          </p:cNvPicPr>
          <p:nvPr/>
        </p:nvPicPr>
        <p:blipFill>
          <a:blip r:embed="rId2"/>
          <a:stretch>
            <a:fillRect/>
          </a:stretch>
        </p:blipFill>
        <p:spPr>
          <a:xfrm>
            <a:off x="269776" y="1628800"/>
            <a:ext cx="8604448" cy="3913829"/>
          </a:xfrm>
          <a:prstGeom prst="rect">
            <a:avLst/>
          </a:prstGeom>
        </p:spPr>
      </p:pic>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77913747-9962-FC6E-B5E2-898BDADA037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15.4ab BCC, LDPC, and SOCC</a:t>
                </a:r>
              </a:p>
              <a:p>
                <a:pPr algn="ct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m:t>
                    </m:r>
                  </m:oMath>
                </a14:m>
                <a:r>
                  <a:rPr lang="en-US" altLang="ja-JP" sz="2000" dirty="0"/>
                  <a:t> </a:t>
                </a:r>
                <a:r>
                  <a:rPr lang="en-US" altLang="ja-JP" sz="2000" dirty="0">
                    <a:latin typeface="+mj-lt"/>
                  </a:rPr>
                  <a:t>0.01%, 1%, 5%, 10%</a:t>
                </a:r>
              </a:p>
            </p:txBody>
          </p:sp>
        </mc:Choice>
        <mc:Fallback xmlns="">
          <p:sp>
            <p:nvSpPr>
              <p:cNvPr id="6" name="テキスト ボックス 5">
                <a:extLst>
                  <a:ext uri="{FF2B5EF4-FFF2-40B4-BE49-F238E27FC236}">
                    <a16:creationId xmlns:a16="http://schemas.microsoft.com/office/drawing/2014/main" id="{77913747-9962-FC6E-B5E2-898BDADA037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4224364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1BFC8467-A685-BA4A-2E29-60ADC89185F0}"/>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24</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45516245-4055-6FB2-5BC9-947C4CC03B14}"/>
              </a:ext>
            </a:extLst>
          </p:cNvPr>
          <p:cNvSpPr>
            <a:spLocks noGrp="1"/>
          </p:cNvSpPr>
          <p:nvPr>
            <p:ph type="title"/>
          </p:nvPr>
        </p:nvSpPr>
        <p:spPr/>
        <p:txBody>
          <a:bodyPr/>
          <a:lstStyle/>
          <a:p>
            <a:r>
              <a:rPr kumimoji="1" lang="en-US" altLang="ja-JP" dirty="0"/>
              <a:t>Results</a:t>
            </a:r>
            <a:endParaRPr kumimoji="1" lang="ja-JP" altLang="en-US" dirty="0"/>
          </a:p>
        </p:txBody>
      </p:sp>
      <p:sp>
        <p:nvSpPr>
          <p:cNvPr id="4" name="日付プレースホルダー 3">
            <a:extLst>
              <a:ext uri="{FF2B5EF4-FFF2-40B4-BE49-F238E27FC236}">
                <a16:creationId xmlns:a16="http://schemas.microsoft.com/office/drawing/2014/main" id="{6A2A56FF-76D1-82AE-7EEA-4E9A95687AC6}"/>
              </a:ext>
            </a:extLst>
          </p:cNvPr>
          <p:cNvSpPr>
            <a:spLocks noGrp="1"/>
          </p:cNvSpPr>
          <p:nvPr>
            <p:ph type="dt" sz="half" idx="2"/>
          </p:nvPr>
        </p:nvSpPr>
        <p:spPr/>
        <p:txBody>
          <a:bodyPr/>
          <a:lstStyle/>
          <a:p>
            <a:pPr fontAlgn="base">
              <a:spcBef>
                <a:spcPct val="0"/>
              </a:spcBef>
              <a:spcAft>
                <a:spcPct val="0"/>
              </a:spcAft>
            </a:pPr>
            <a:r>
              <a:rPr kumimoji="0" lang="en-US" altLang="ja-JP">
                <a:solidFill>
                  <a:srgbClr val="000000"/>
                </a:solidFill>
                <a:latin typeface="Times New Roman" pitchFamily="18" charset="0"/>
              </a:rPr>
              <a:t>May 2024</a:t>
            </a:r>
            <a:endParaRPr kumimoji="0" lang="en-US" altLang="ja-JP" dirty="0">
              <a:solidFill>
                <a:srgbClr val="000000"/>
              </a:solidFill>
              <a:latin typeface="Times New Roman" pitchFamily="18" charset="0"/>
            </a:endParaRPr>
          </a:p>
        </p:txBody>
      </p:sp>
      <p:sp>
        <p:nvSpPr>
          <p:cNvPr id="5" name="フッター プレースホルダー 4">
            <a:extLst>
              <a:ext uri="{FF2B5EF4-FFF2-40B4-BE49-F238E27FC236}">
                <a16:creationId xmlns:a16="http://schemas.microsoft.com/office/drawing/2014/main" id="{CB6A065C-1B16-B2BB-C8E6-CC1FC2612C42}"/>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0FE38BB9-E93D-E712-3A6E-0A4EDF9BD0D3}"/>
              </a:ext>
            </a:extLst>
          </p:cNvPr>
          <p:cNvPicPr>
            <a:picLocks noChangeAspect="1"/>
          </p:cNvPicPr>
          <p:nvPr/>
        </p:nvPicPr>
        <p:blipFill>
          <a:blip r:embed="rId2"/>
          <a:stretch>
            <a:fillRect/>
          </a:stretch>
        </p:blipFill>
        <p:spPr>
          <a:xfrm>
            <a:off x="32948" y="1556792"/>
            <a:ext cx="9144000" cy="4159250"/>
          </a:xfrm>
          <a:prstGeom prst="rect">
            <a:avLst/>
          </a:prstGeom>
        </p:spPr>
      </p:pic>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5136D67C-34E0-771D-1893-1E485A8F2B53}"/>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in the case of 15.4ab BCC, LDPC, and SOCC with and without random </a:t>
                </a:r>
                <a:r>
                  <a:rPr kumimoji="1" lang="en-US" altLang="ja-JP" sz="2000" dirty="0" err="1">
                    <a:latin typeface="Times New Roman" panose="02020603050405020304" pitchFamily="18" charset="0"/>
                    <a:cs typeface="Times New Roman" panose="02020603050405020304" pitchFamily="18" charset="0"/>
                  </a:rPr>
                  <a:t>interleaver</a:t>
                </a:r>
                <a:r>
                  <a:rPr kumimoji="1"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xmlns="">
          <p:sp>
            <p:nvSpPr>
              <p:cNvPr id="8" name="テキスト ボックス 7">
                <a:extLst>
                  <a:ext uri="{FF2B5EF4-FFF2-40B4-BE49-F238E27FC236}">
                    <a16:creationId xmlns:a16="http://schemas.microsoft.com/office/drawing/2014/main" id="{5136D67C-34E0-771D-1893-1E485A8F2B53}"/>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l="-396" t="-5172" r="-1029"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3011725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4973DAD-204D-4DC2-AF2D-8CF9DCE5DD18}"/>
              </a:ext>
            </a:extLst>
          </p:cNvPr>
          <p:cNvSpPr>
            <a:spLocks noGrp="1"/>
          </p:cNvSpPr>
          <p:nvPr>
            <p:ph type="title"/>
          </p:nvPr>
        </p:nvSpPr>
        <p:spPr>
          <a:xfrm>
            <a:off x="663774" y="400234"/>
            <a:ext cx="7772400" cy="1066800"/>
          </a:xfrm>
        </p:spPr>
        <p:txBody>
          <a:bodyPr/>
          <a:lstStyle/>
          <a:p>
            <a:r>
              <a:rPr kumimoji="1" lang="en-US" altLang="ja-JP" dirty="0"/>
              <a:t>Motivation and Aim of study</a:t>
            </a:r>
            <a:endParaRPr kumimoji="1" lang="ja-JP" altLang="en-US" dirty="0"/>
          </a:p>
        </p:txBody>
      </p:sp>
      <p:sp>
        <p:nvSpPr>
          <p:cNvPr id="4" name="スライド番号プレースホルダー 3">
            <a:extLst>
              <a:ext uri="{FF2B5EF4-FFF2-40B4-BE49-F238E27FC236}">
                <a16:creationId xmlns:a16="http://schemas.microsoft.com/office/drawing/2014/main" id="{CA292720-4A6F-4B1F-807B-4C5E98DC2972}"/>
              </a:ext>
            </a:extLst>
          </p:cNvPr>
          <p:cNvSpPr>
            <a:spLocks noGrp="1"/>
          </p:cNvSpPr>
          <p:nvPr>
            <p:ph type="sldNum" sz="quarter" idx="12"/>
          </p:nvPr>
        </p:nvSpPr>
        <p:spPr>
          <a:xfrm>
            <a:off x="4571628" y="6475413"/>
            <a:ext cx="76944" cy="184666"/>
          </a:xfrm>
        </p:spPr>
        <p:txBody>
          <a:bodyPr/>
          <a:lstStyle/>
          <a:p>
            <a:fld id="{769171EF-81C0-43B1-9967-509DCBA38FA2}" type="slidenum">
              <a:rPr kumimoji="1" lang="ja-JP" altLang="en-US" smtClean="0">
                <a:latin typeface="+mj-lt"/>
              </a:rPr>
              <a:pPr/>
              <a:t>3</a:t>
            </a:fld>
            <a:endParaRPr kumimoji="1" lang="ja-JP" altLang="en-US">
              <a:latin typeface="+mj-lt"/>
            </a:endParaRPr>
          </a:p>
        </p:txBody>
      </p:sp>
      <p:sp>
        <p:nvSpPr>
          <p:cNvPr id="6" name="テキスト ボックス 5">
            <a:extLst>
              <a:ext uri="{FF2B5EF4-FFF2-40B4-BE49-F238E27FC236}">
                <a16:creationId xmlns:a16="http://schemas.microsoft.com/office/drawing/2014/main" id="{74475C1F-72EE-4835-85C5-02DB3A7E4CC9}"/>
              </a:ext>
            </a:extLst>
          </p:cNvPr>
          <p:cNvSpPr txBox="1"/>
          <p:nvPr/>
        </p:nvSpPr>
        <p:spPr>
          <a:xfrm>
            <a:off x="71499" y="1467034"/>
            <a:ext cx="8928992" cy="1569660"/>
          </a:xfrm>
          <a:prstGeom prst="rect">
            <a:avLst/>
          </a:prstGeom>
          <a:noFill/>
          <a:ln w="38100">
            <a:solidFill>
              <a:srgbClr val="FF0066"/>
            </a:solidFill>
          </a:ln>
        </p:spPr>
        <p:txBody>
          <a:bodyPr wrap="square" rtlCol="0">
            <a:spAutoFit/>
          </a:bodyPr>
          <a:lstStyle/>
          <a:p>
            <a:pPr marL="285750" indent="-285750">
              <a:buFont typeface="Wingdings" panose="05000000000000000000" pitchFamily="2" charset="2"/>
              <a:buChar char="n"/>
            </a:pPr>
            <a:r>
              <a:rPr lang="en-US" altLang="ja-JP" sz="2400" dirty="0">
                <a:latin typeface="+mj-lt"/>
              </a:rPr>
              <a:t>UWB is a promising technology that may satisfy the requirements of IoMT</a:t>
            </a:r>
          </a:p>
          <a:p>
            <a:pPr marL="285750" indent="-285750">
              <a:buFont typeface="Wingdings" panose="05000000000000000000" pitchFamily="2" charset="2"/>
              <a:buChar char="n"/>
            </a:pPr>
            <a:r>
              <a:rPr kumimoji="1" lang="en-US" altLang="ja-JP" sz="2400" dirty="0">
                <a:latin typeface="+mj-lt"/>
              </a:rPr>
              <a:t>IEEE 802.15.6 UWB PHY has limited transmission output and requires to ensure dependability</a:t>
            </a:r>
            <a:endParaRPr kumimoji="1" lang="ja-JP" altLang="en-US" sz="2400" dirty="0">
              <a:latin typeface="+mj-lt"/>
            </a:endParaRPr>
          </a:p>
        </p:txBody>
      </p:sp>
      <p:sp>
        <p:nvSpPr>
          <p:cNvPr id="7" name="矢印: 下 6">
            <a:extLst>
              <a:ext uri="{FF2B5EF4-FFF2-40B4-BE49-F238E27FC236}">
                <a16:creationId xmlns:a16="http://schemas.microsoft.com/office/drawing/2014/main" id="{2D8F2920-2148-4E3B-9352-39C3C41972AF}"/>
              </a:ext>
            </a:extLst>
          </p:cNvPr>
          <p:cNvSpPr/>
          <p:nvPr/>
        </p:nvSpPr>
        <p:spPr>
          <a:xfrm>
            <a:off x="4211959" y="3212976"/>
            <a:ext cx="648073" cy="656184"/>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j-lt"/>
            </a:endParaRPr>
          </a:p>
        </p:txBody>
      </p:sp>
      <p:sp>
        <p:nvSpPr>
          <p:cNvPr id="8" name="テキスト ボックス 7">
            <a:extLst>
              <a:ext uri="{FF2B5EF4-FFF2-40B4-BE49-F238E27FC236}">
                <a16:creationId xmlns:a16="http://schemas.microsoft.com/office/drawing/2014/main" id="{090686F1-D739-4095-9F29-E04D6EF455F2}"/>
              </a:ext>
            </a:extLst>
          </p:cNvPr>
          <p:cNvSpPr txBox="1"/>
          <p:nvPr/>
        </p:nvSpPr>
        <p:spPr>
          <a:xfrm>
            <a:off x="132983" y="4005064"/>
            <a:ext cx="8833983" cy="2308324"/>
          </a:xfrm>
          <a:prstGeom prst="rect">
            <a:avLst/>
          </a:prstGeom>
          <a:noFill/>
          <a:ln w="38100">
            <a:solidFill>
              <a:srgbClr val="008BBC"/>
            </a:solidFill>
          </a:ln>
        </p:spPr>
        <p:txBody>
          <a:bodyPr wrap="square" rtlCol="0">
            <a:spAutoFit/>
          </a:bodyPr>
          <a:lstStyle/>
          <a:p>
            <a:pPr marL="285750" indent="-285750">
              <a:buFont typeface="Wingdings" panose="05000000000000000000" pitchFamily="2" charset="2"/>
              <a:buChar char="u"/>
            </a:pPr>
            <a:r>
              <a:rPr lang="en-US" altLang="ja-JP" sz="2400" dirty="0">
                <a:latin typeface="+mj-lt"/>
              </a:rPr>
              <a:t>New consideration is given to the application of Super Orthogonal Convolutional Codes (SOCC) as a technique for improving dependability for higher priority case</a:t>
            </a:r>
          </a:p>
          <a:p>
            <a:pPr marL="285750" indent="-285750">
              <a:buFont typeface="Wingdings" panose="05000000000000000000" pitchFamily="2" charset="2"/>
              <a:buChar char="u"/>
            </a:pPr>
            <a:endParaRPr lang="en-US" altLang="ja-JP" sz="2400" dirty="0">
              <a:latin typeface="+mj-lt"/>
            </a:endParaRPr>
          </a:p>
          <a:p>
            <a:pPr marL="285750" indent="-285750">
              <a:buFont typeface="Wingdings" panose="05000000000000000000" pitchFamily="2" charset="2"/>
              <a:buChar char="u"/>
            </a:pPr>
            <a:r>
              <a:rPr lang="en-US" altLang="ja-JP" sz="2400" dirty="0">
                <a:latin typeface="+mj-lt"/>
              </a:rPr>
              <a:t>We perform evaluation when SOCC is applied at the IEEE 802.15.6 UWB PHY, and confirm the effectiveness of these combinations</a:t>
            </a:r>
            <a:endParaRPr kumimoji="1" lang="ja-JP" altLang="en-US" sz="2400" dirty="0">
              <a:latin typeface="+mj-lt"/>
            </a:endParaRPr>
          </a:p>
        </p:txBody>
      </p:sp>
      <p:sp>
        <p:nvSpPr>
          <p:cNvPr id="3" name="フッター プレースホルダー 2">
            <a:extLst>
              <a:ext uri="{FF2B5EF4-FFF2-40B4-BE49-F238E27FC236}">
                <a16:creationId xmlns:a16="http://schemas.microsoft.com/office/drawing/2014/main" id="{86E172A7-F53C-72A1-498B-6A591CCF5350}"/>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5" name="日付プレースホルダー 3">
            <a:extLst>
              <a:ext uri="{FF2B5EF4-FFF2-40B4-BE49-F238E27FC236}">
                <a16:creationId xmlns:a16="http://schemas.microsoft.com/office/drawing/2014/main" id="{812C88F7-BA31-F16C-FE2D-EBECD14B627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Tree>
    <p:extLst>
      <p:ext uri="{BB962C8B-B14F-4D97-AF65-F5344CB8AC3E}">
        <p14:creationId xmlns:p14="http://schemas.microsoft.com/office/powerpoint/2010/main" val="2447889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図 11">
            <a:extLst>
              <a:ext uri="{FF2B5EF4-FFF2-40B4-BE49-F238E27FC236}">
                <a16:creationId xmlns:a16="http://schemas.microsoft.com/office/drawing/2014/main" id="{FDB3F8A5-58D5-A511-1090-76CB83D4947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969891" y="1397163"/>
            <a:ext cx="6984776" cy="3113562"/>
          </a:xfrm>
          <a:prstGeom prst="rect">
            <a:avLst/>
          </a:prstGeom>
        </p:spPr>
      </p:pic>
      <p:sp>
        <p:nvSpPr>
          <p:cNvPr id="2" name="タイトル 1"/>
          <p:cNvSpPr>
            <a:spLocks noGrp="1"/>
          </p:cNvSpPr>
          <p:nvPr>
            <p:ph type="title"/>
          </p:nvPr>
        </p:nvSpPr>
        <p:spPr>
          <a:xfrm>
            <a:off x="685800" y="332656"/>
            <a:ext cx="7772400" cy="1066800"/>
          </a:xfrm>
        </p:spPr>
        <p:txBody>
          <a:bodyPr/>
          <a:lstStyle/>
          <a:p>
            <a:r>
              <a:rPr kumimoji="1" lang="en-US" altLang="ja-JP" dirty="0"/>
              <a:t>SOCC</a:t>
            </a:r>
            <a:endParaRPr kumimoji="1" lang="ja-JP" altLang="en-US" dirty="0"/>
          </a:p>
        </p:txBody>
      </p:sp>
      <p:sp>
        <p:nvSpPr>
          <p:cNvPr id="5" name="スライド番号プレースホルダー 4"/>
          <p:cNvSpPr>
            <a:spLocks noGrp="1"/>
          </p:cNvSpPr>
          <p:nvPr>
            <p:ph type="sldNum" sz="quarter" idx="12"/>
          </p:nvPr>
        </p:nvSpPr>
        <p:spPr>
          <a:xfrm>
            <a:off x="4533156" y="6475413"/>
            <a:ext cx="153888" cy="184666"/>
          </a:xfrm>
        </p:spPr>
        <p:txBody>
          <a:bodyPr/>
          <a:lstStyle/>
          <a:p>
            <a:fld id="{769171EF-81C0-43B1-9967-509DCBA38FA2}" type="slidenum">
              <a:rPr kumimoji="1" lang="ja-JP" altLang="en-US" smtClean="0">
                <a:latin typeface="+mj-lt"/>
              </a:rPr>
              <a:pPr/>
              <a:t>4</a:t>
            </a:fld>
            <a:endParaRPr kumimoji="1" lang="ja-JP" altLang="en-US">
              <a:latin typeface="+mj-lt"/>
            </a:endParaRPr>
          </a:p>
        </p:txBody>
      </p:sp>
      <p:sp>
        <p:nvSpPr>
          <p:cNvPr id="8" name="テキスト ボックス 7">
            <a:extLst>
              <a:ext uri="{FF2B5EF4-FFF2-40B4-BE49-F238E27FC236}">
                <a16:creationId xmlns:a16="http://schemas.microsoft.com/office/drawing/2014/main" id="{13565BD2-39B4-4601-A642-B9DDF294AC63}"/>
              </a:ext>
            </a:extLst>
          </p:cNvPr>
          <p:cNvSpPr txBox="1"/>
          <p:nvPr/>
        </p:nvSpPr>
        <p:spPr>
          <a:xfrm>
            <a:off x="1835696" y="4323113"/>
            <a:ext cx="5256584" cy="338554"/>
          </a:xfrm>
          <a:prstGeom prst="rect">
            <a:avLst/>
          </a:prstGeom>
          <a:noFill/>
        </p:spPr>
        <p:txBody>
          <a:bodyPr wrap="square" rtlCol="0">
            <a:spAutoFit/>
          </a:bodyPr>
          <a:lstStyle/>
          <a:p>
            <a:pPr algn="ctr"/>
            <a:r>
              <a:rPr lang="en-US" altLang="ja-JP" sz="1600" b="1" u="sng" dirty="0">
                <a:latin typeface="+mj-lt"/>
              </a:rPr>
              <a:t>Fig.</a:t>
            </a:r>
            <a:r>
              <a:rPr kumimoji="1" lang="ja-JP" altLang="en-US" sz="1600" b="1" u="sng" dirty="0">
                <a:latin typeface="+mj-lt"/>
              </a:rPr>
              <a:t> </a:t>
            </a:r>
            <a:r>
              <a:rPr lang="en-US" altLang="ja-JP" sz="1600" b="1" u="sng" dirty="0">
                <a:latin typeface="+mj-lt"/>
              </a:rPr>
              <a:t>SOCC encoder</a:t>
            </a:r>
            <a:endParaRPr kumimoji="1" lang="ja-JP" altLang="en-US" sz="1600" b="1" u="sng" dirty="0">
              <a:latin typeface="+mj-lt"/>
            </a:endParaRPr>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58933744-D30B-49CF-B575-D9F8AAC1B22D}"/>
                  </a:ext>
                </a:extLst>
              </p:cNvPr>
              <p:cNvSpPr txBox="1"/>
              <p:nvPr/>
            </p:nvSpPr>
            <p:spPr>
              <a:xfrm>
                <a:off x="107504" y="4731493"/>
                <a:ext cx="8712968" cy="1599092"/>
              </a:xfrm>
              <a:prstGeom prst="rect">
                <a:avLst/>
              </a:prstGeom>
              <a:noFill/>
            </p:spPr>
            <p:txBody>
              <a:bodyPr wrap="square" rtlCol="0">
                <a:spAutoFit/>
              </a:bodyPr>
              <a:lstStyle/>
              <a:p>
                <a:pPr marL="285750" indent="-285750">
                  <a:buFont typeface="Arial" panose="020B0604020202020204" pitchFamily="34" charset="0"/>
                  <a:buChar char="•"/>
                </a:pPr>
                <a:r>
                  <a:rPr lang="en-US" altLang="ja-JP" dirty="0">
                    <a:latin typeface="+mj-lt"/>
                  </a:rPr>
                  <a:t>SOCC is a kind of orthogonal convolutional code of </a:t>
                </a:r>
                <a:r>
                  <a:rPr lang="en-US" altLang="ja-JP" b="1" u="sng" dirty="0">
                    <a:solidFill>
                      <a:srgbClr val="0070C0"/>
                    </a:solidFill>
                    <a:latin typeface="+mj-lt"/>
                  </a:rPr>
                  <a:t>very low coding rate</a:t>
                </a:r>
              </a:p>
              <a:p>
                <a:pPr marL="285750" indent="-285750">
                  <a:buFont typeface="Arial" panose="020B0604020202020204" pitchFamily="34" charset="0"/>
                  <a:buChar char="•"/>
                </a:pPr>
                <a:r>
                  <a:rPr lang="en-US" altLang="ja-JP" dirty="0">
                    <a:latin typeface="+mj-lt"/>
                  </a:rPr>
                  <a:t>The encoder is composed of </a:t>
                </a:r>
                <a:r>
                  <a:rPr lang="en-US" altLang="ja-JP" b="1" i="1" u="sng" dirty="0">
                    <a:solidFill>
                      <a:srgbClr val="00B050"/>
                    </a:solidFill>
                    <a:latin typeface="+mj-lt"/>
                  </a:rPr>
                  <a:t>K </a:t>
                </a:r>
                <a:r>
                  <a:rPr lang="en-US" altLang="ja-JP" b="1" u="sng" dirty="0">
                    <a:solidFill>
                      <a:srgbClr val="00B050"/>
                    </a:solidFill>
                    <a:latin typeface="+mj-lt"/>
                  </a:rPr>
                  <a:t>length shift registers </a:t>
                </a:r>
                <a:r>
                  <a:rPr lang="en-US" altLang="ja-JP" dirty="0">
                    <a:latin typeface="+mj-lt"/>
                  </a:rPr>
                  <a:t>(constraint length) and a </a:t>
                </a:r>
                <a:r>
                  <a:rPr lang="en-US" altLang="ja-JP" b="1" u="sng" dirty="0">
                    <a:solidFill>
                      <a:srgbClr val="00B050"/>
                    </a:solidFill>
                    <a:latin typeface="+mj-lt"/>
                  </a:rPr>
                  <a:t>block orthogonal (Hadamard) encoder</a:t>
                </a:r>
              </a:p>
              <a:p>
                <a:pPr marL="285750" indent="-285750">
                  <a:buFont typeface="Arial" panose="020B0604020202020204" pitchFamily="34" charset="0"/>
                  <a:buChar char="•"/>
                </a:pPr>
                <a:r>
                  <a:rPr lang="en-US" altLang="ja-JP" dirty="0">
                    <a:latin typeface="+mj-lt"/>
                  </a:rPr>
                  <a:t>The coding rate is given by </a:t>
                </a:r>
                <a14:m>
                  <m:oMath xmlns:m="http://schemas.openxmlformats.org/officeDocument/2006/math">
                    <m:sSub>
                      <m:sSubPr>
                        <m:ctrlPr>
                          <a:rPr lang="ja-JP" altLang="ja-JP" b="1" i="1" smtClean="0">
                            <a:solidFill>
                              <a:srgbClr val="0070C0"/>
                            </a:solidFill>
                            <a:latin typeface="Cambria Math" panose="02040503050406030204" pitchFamily="18" charset="0"/>
                          </a:rPr>
                        </m:ctrlPr>
                      </m:sSubPr>
                      <m:e>
                        <m:r>
                          <a:rPr lang="en-US" altLang="ja-JP" b="1" i="1">
                            <a:solidFill>
                              <a:srgbClr val="0070C0"/>
                            </a:solidFill>
                            <a:latin typeface="Cambria Math" panose="02040503050406030204" pitchFamily="18" charset="0"/>
                          </a:rPr>
                          <m:t>𝑹</m:t>
                        </m:r>
                      </m:e>
                      <m:sub>
                        <m:r>
                          <a:rPr lang="en-US" altLang="ja-JP" b="1" i="1" smtClean="0">
                            <a:solidFill>
                              <a:srgbClr val="0070C0"/>
                            </a:solidFill>
                            <a:latin typeface="Cambria Math" panose="02040503050406030204" pitchFamily="18" charset="0"/>
                          </a:rPr>
                          <m:t>𝑺𝑶𝑪𝑪</m:t>
                        </m:r>
                      </m:sub>
                    </m:sSub>
                    <m:r>
                      <a:rPr lang="en-US" altLang="ja-JP" b="1" i="1">
                        <a:solidFill>
                          <a:srgbClr val="0070C0"/>
                        </a:solidFill>
                        <a:latin typeface="Cambria Math" panose="02040503050406030204" pitchFamily="18" charset="0"/>
                      </a:rPr>
                      <m:t>=</m:t>
                    </m:r>
                    <m:f>
                      <m:fPr>
                        <m:ctrlPr>
                          <a:rPr lang="ja-JP" altLang="ja-JP" b="1" i="1">
                            <a:solidFill>
                              <a:srgbClr val="0070C0"/>
                            </a:solidFill>
                            <a:latin typeface="Cambria Math" panose="02040503050406030204" pitchFamily="18" charset="0"/>
                          </a:rPr>
                        </m:ctrlPr>
                      </m:fPr>
                      <m:num>
                        <m:r>
                          <a:rPr lang="en-US" altLang="ja-JP" b="1" i="1">
                            <a:solidFill>
                              <a:srgbClr val="0070C0"/>
                            </a:solidFill>
                            <a:latin typeface="Cambria Math" panose="02040503050406030204" pitchFamily="18" charset="0"/>
                          </a:rPr>
                          <m:t>𝟏</m:t>
                        </m:r>
                      </m:num>
                      <m:den>
                        <m:sSup>
                          <m:sSupPr>
                            <m:ctrlPr>
                              <a:rPr lang="ja-JP" altLang="ja-JP" b="1" i="1">
                                <a:solidFill>
                                  <a:srgbClr val="0070C0"/>
                                </a:solidFill>
                                <a:latin typeface="Cambria Math" panose="02040503050406030204" pitchFamily="18" charset="0"/>
                              </a:rPr>
                            </m:ctrlPr>
                          </m:sSupPr>
                          <m:e>
                            <m:r>
                              <a:rPr lang="en-US" altLang="ja-JP" b="1" i="1">
                                <a:solidFill>
                                  <a:srgbClr val="0070C0"/>
                                </a:solidFill>
                                <a:latin typeface="Cambria Math" panose="02040503050406030204" pitchFamily="18" charset="0"/>
                              </a:rPr>
                              <m:t>𝟐</m:t>
                            </m:r>
                          </m:e>
                          <m:sup>
                            <m:r>
                              <a:rPr lang="en-US" altLang="ja-JP" b="1" i="1">
                                <a:solidFill>
                                  <a:srgbClr val="0070C0"/>
                                </a:solidFill>
                                <a:latin typeface="Cambria Math" panose="02040503050406030204" pitchFamily="18" charset="0"/>
                              </a:rPr>
                              <m:t>𝑲</m:t>
                            </m:r>
                            <m:r>
                              <a:rPr lang="en-US" altLang="ja-JP" b="1" i="1">
                                <a:solidFill>
                                  <a:srgbClr val="0070C0"/>
                                </a:solidFill>
                                <a:latin typeface="Cambria Math" panose="02040503050406030204" pitchFamily="18" charset="0"/>
                              </a:rPr>
                              <m:t>−</m:t>
                            </m:r>
                            <m:r>
                              <a:rPr lang="en-US" altLang="ja-JP" b="1" i="1">
                                <a:solidFill>
                                  <a:srgbClr val="0070C0"/>
                                </a:solidFill>
                                <a:latin typeface="Cambria Math" panose="02040503050406030204" pitchFamily="18" charset="0"/>
                              </a:rPr>
                              <m:t>𝟐</m:t>
                            </m:r>
                          </m:sup>
                        </m:sSup>
                      </m:den>
                    </m:f>
                  </m:oMath>
                </a14:m>
                <a:endParaRPr lang="en-US" altLang="ja-JP" b="1" dirty="0">
                  <a:latin typeface="+mj-lt"/>
                </a:endParaRPr>
              </a:p>
              <a:p>
                <a:pPr marL="285750" indent="-285750">
                  <a:buFont typeface="Arial" panose="020B0604020202020204" pitchFamily="34" charset="0"/>
                  <a:buChar char="•"/>
                </a:pPr>
                <a:r>
                  <a:rPr lang="en-US" altLang="ja-JP" dirty="0">
                    <a:latin typeface="+mj-lt"/>
                  </a:rPr>
                  <a:t>The decoder uses the Viterbi algorithm</a:t>
                </a:r>
              </a:p>
            </p:txBody>
          </p:sp>
        </mc:Choice>
        <mc:Fallback xmlns="">
          <p:sp>
            <p:nvSpPr>
              <p:cNvPr id="6" name="テキスト ボックス 5">
                <a:extLst>
                  <a:ext uri="{FF2B5EF4-FFF2-40B4-BE49-F238E27FC236}">
                    <a16:creationId xmlns:a16="http://schemas.microsoft.com/office/drawing/2014/main" id="{58933744-D30B-49CF-B575-D9F8AAC1B22D}"/>
                  </a:ext>
                </a:extLst>
              </p:cNvPr>
              <p:cNvSpPr txBox="1">
                <a:spLocks noRot="1" noChangeAspect="1" noMove="1" noResize="1" noEditPoints="1" noAdjustHandles="1" noChangeArrowheads="1" noChangeShapeType="1" noTextEdit="1"/>
              </p:cNvSpPr>
              <p:nvPr/>
            </p:nvSpPr>
            <p:spPr>
              <a:xfrm>
                <a:off x="107504" y="4731493"/>
                <a:ext cx="8712968" cy="1599092"/>
              </a:xfrm>
              <a:prstGeom prst="rect">
                <a:avLst/>
              </a:prstGeom>
              <a:blipFill>
                <a:blip r:embed="rId4"/>
                <a:stretch>
                  <a:fillRect l="-490" t="-1908" b="-5344"/>
                </a:stretch>
              </a:blipFill>
            </p:spPr>
            <p:txBody>
              <a:bodyPr/>
              <a:lstStyle/>
              <a:p>
                <a:r>
                  <a:rPr lang="ja-JP" altLang="en-US">
                    <a:noFill/>
                  </a:rPr>
                  <a:t> </a:t>
                </a:r>
              </a:p>
            </p:txBody>
          </p:sp>
        </mc:Fallback>
      </mc:AlternateContent>
      <p:sp>
        <p:nvSpPr>
          <p:cNvPr id="3" name="フッター プレースホルダー 2">
            <a:extLst>
              <a:ext uri="{FF2B5EF4-FFF2-40B4-BE49-F238E27FC236}">
                <a16:creationId xmlns:a16="http://schemas.microsoft.com/office/drawing/2014/main" id="{7697C359-8EF1-92D9-DC50-38898366D72E}"/>
              </a:ext>
            </a:extLst>
          </p:cNvPr>
          <p:cNvSpPr>
            <a:spLocks noGrp="1"/>
          </p:cNvSpPr>
          <p:nvPr>
            <p:ph type="ftr" sz="quarter" idx="3"/>
          </p:nvPr>
        </p:nvSpPr>
        <p:spPr>
          <a:xfrm>
            <a:off x="5724128" y="6453336"/>
            <a:ext cx="3168352" cy="553998"/>
          </a:xfrm>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4" name="日付プレースホルダー 3">
            <a:extLst>
              <a:ext uri="{FF2B5EF4-FFF2-40B4-BE49-F238E27FC236}">
                <a16:creationId xmlns:a16="http://schemas.microsoft.com/office/drawing/2014/main" id="{0DE561C1-405A-55B9-EA62-18531D03B3B2}"/>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Tree>
    <p:extLst>
      <p:ext uri="{BB962C8B-B14F-4D97-AF65-F5344CB8AC3E}">
        <p14:creationId xmlns:p14="http://schemas.microsoft.com/office/powerpoint/2010/main" val="28642220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6B76E97B-42D2-2896-19BB-1688B8870EF2}"/>
              </a:ext>
            </a:extLst>
          </p:cNvPr>
          <p:cNvSpPr>
            <a:spLocks noGrp="1"/>
          </p:cNvSpPr>
          <p:nvPr>
            <p:ph type="sldNum" sz="quarter" idx="12"/>
          </p:nvPr>
        </p:nvSpPr>
        <p:spPr/>
        <p:txBody>
          <a:bodyPr/>
          <a:lstStyle/>
          <a:p>
            <a:pPr>
              <a:defRPr/>
            </a:pPr>
            <a:r>
              <a:rPr lang="en-US">
                <a:solidFill>
                  <a:srgbClr val="000000"/>
                </a:solidFill>
              </a:rPr>
              <a:t>Slide </a:t>
            </a:r>
            <a:fld id="{C65D8D74-25E4-4A14-9B13-1C1CBE0663D9}" type="slidenum">
              <a:rPr lang="en-US" smtClean="0">
                <a:solidFill>
                  <a:srgbClr val="000000"/>
                </a:solidFill>
              </a:rPr>
              <a:pPr>
                <a:defRPr/>
              </a:pPr>
              <a:t>5</a:t>
            </a:fld>
            <a:endParaRPr lang="en-US" dirty="0">
              <a:solidFill>
                <a:srgbClr val="000000"/>
              </a:solidFill>
              <a:latin typeface="+mj-lt"/>
            </a:endParaRPr>
          </a:p>
        </p:txBody>
      </p:sp>
      <p:sp>
        <p:nvSpPr>
          <p:cNvPr id="3" name="タイトル 2">
            <a:extLst>
              <a:ext uri="{FF2B5EF4-FFF2-40B4-BE49-F238E27FC236}">
                <a16:creationId xmlns:a16="http://schemas.microsoft.com/office/drawing/2014/main" id="{7FC77EE4-50B2-B46A-C703-371A465C8AF7}"/>
              </a:ext>
            </a:extLst>
          </p:cNvPr>
          <p:cNvSpPr>
            <a:spLocks noGrp="1"/>
          </p:cNvSpPr>
          <p:nvPr>
            <p:ph type="title"/>
          </p:nvPr>
        </p:nvSpPr>
        <p:spPr/>
        <p:txBody>
          <a:bodyPr/>
          <a:lstStyle/>
          <a:p>
            <a:r>
              <a:rPr kumimoji="1" lang="en-US" altLang="ja-JP" dirty="0"/>
              <a:t>Bit erasure channel</a:t>
            </a:r>
            <a:endParaRPr kumimoji="1" lang="ja-JP" altLang="en-US" dirty="0"/>
          </a:p>
        </p:txBody>
      </p:sp>
      <p:sp>
        <p:nvSpPr>
          <p:cNvPr id="4" name="日付プレースホルダー 3">
            <a:extLst>
              <a:ext uri="{FF2B5EF4-FFF2-40B4-BE49-F238E27FC236}">
                <a16:creationId xmlns:a16="http://schemas.microsoft.com/office/drawing/2014/main" id="{69D5C0EC-B0DD-A40B-B548-6DA7975E3A25}"/>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7FB09187-C6C8-D78A-B596-794C9BE5F6A4}"/>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sp>
        <p:nvSpPr>
          <p:cNvPr id="6" name="テキスト ボックス 5">
            <a:extLst>
              <a:ext uri="{FF2B5EF4-FFF2-40B4-BE49-F238E27FC236}">
                <a16:creationId xmlns:a16="http://schemas.microsoft.com/office/drawing/2014/main" id="{EA00D070-9CE9-1C38-17A9-02804F5F98AB}"/>
              </a:ext>
            </a:extLst>
          </p:cNvPr>
          <p:cNvSpPr txBox="1"/>
          <p:nvPr/>
        </p:nvSpPr>
        <p:spPr>
          <a:xfrm>
            <a:off x="539552" y="2470502"/>
            <a:ext cx="7772400" cy="400110"/>
          </a:xfrm>
          <a:prstGeom prst="rect">
            <a:avLst/>
          </a:prstGeom>
          <a:noFill/>
          <a:ln w="12700">
            <a:solidFill>
              <a:schemeClr val="tx1"/>
            </a:solidFill>
          </a:ln>
        </p:spPr>
        <p:txBody>
          <a:bodyPr wrap="square" rtlCol="0">
            <a:spAutoFit/>
          </a:bodyPr>
          <a:lstStyle/>
          <a:p>
            <a:r>
              <a:rPr kumimoji="1" lang="en-US" altLang="ja-JP" sz="2000" dirty="0"/>
              <a:t>0 1 1 0 0 1 0 0 1</a:t>
            </a:r>
            <a:r>
              <a:rPr kumimoji="1" lang="ja-JP" altLang="en-US" sz="2000" dirty="0"/>
              <a:t>・・・</a:t>
            </a:r>
            <a:r>
              <a:rPr kumimoji="1" lang="en-US" altLang="ja-JP" sz="2000" dirty="0"/>
              <a:t>0 1 1 1 </a:t>
            </a:r>
            <a:r>
              <a:rPr kumimoji="1" lang="ja-JP" altLang="en-US" sz="2000" dirty="0"/>
              <a:t>✕ ✕ ✕ ✕ ✕ ✕ ・・・</a:t>
            </a:r>
            <a:r>
              <a:rPr kumimoji="1" lang="en-US" altLang="ja-JP" sz="2000" dirty="0"/>
              <a:t>0 1 1 0 0 0 1 1</a:t>
            </a:r>
            <a:endParaRPr kumimoji="1" lang="ja-JP" altLang="en-US" sz="2000" dirty="0"/>
          </a:p>
        </p:txBody>
      </p:sp>
      <p:cxnSp>
        <p:nvCxnSpPr>
          <p:cNvPr id="7" name="直線矢印コネクタ 6">
            <a:extLst>
              <a:ext uri="{FF2B5EF4-FFF2-40B4-BE49-F238E27FC236}">
                <a16:creationId xmlns:a16="http://schemas.microsoft.com/office/drawing/2014/main" id="{6E60C2BB-A26B-1D21-72AF-968BB945BCE2}"/>
              </a:ext>
            </a:extLst>
          </p:cNvPr>
          <p:cNvCxnSpPr>
            <a:cxnSpLocks/>
          </p:cNvCxnSpPr>
          <p:nvPr/>
        </p:nvCxnSpPr>
        <p:spPr bwMode="auto">
          <a:xfrm>
            <a:off x="3734171" y="3068960"/>
            <a:ext cx="1845941" cy="0"/>
          </a:xfrm>
          <a:prstGeom prst="straightConnector1">
            <a:avLst/>
          </a:prstGeom>
          <a:solidFill>
            <a:schemeClr val="accent1"/>
          </a:solidFill>
          <a:ln w="28575" cap="flat" cmpd="sng" algn="ctr">
            <a:solidFill>
              <a:schemeClr val="tx1"/>
            </a:solidFill>
            <a:prstDash val="solid"/>
            <a:round/>
            <a:headEnd type="triangle"/>
            <a:tailEnd type="triangle"/>
          </a:ln>
          <a:effectLst/>
        </p:spPr>
      </p:cxnSp>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DCE70EFB-63E8-3B36-8B43-A349C70B4E53}"/>
                  </a:ext>
                </a:extLst>
              </p:cNvPr>
              <p:cNvSpPr txBox="1"/>
              <p:nvPr/>
            </p:nvSpPr>
            <p:spPr>
              <a:xfrm>
                <a:off x="3169940" y="3288783"/>
                <a:ext cx="2880320" cy="646331"/>
              </a:xfrm>
              <a:prstGeom prst="rect">
                <a:avLst/>
              </a:prstGeom>
              <a:noFill/>
            </p:spPr>
            <p:txBody>
              <a:bodyPr wrap="square" rtlCol="0">
                <a:spAutoFit/>
              </a:bodyPr>
              <a:lstStyle/>
              <a:p>
                <a:pPr algn="ctr"/>
                <a:r>
                  <a:rPr lang="en-US" altLang="ja-JP" dirty="0">
                    <a:latin typeface="+mj-lt"/>
                  </a:rPr>
                  <a:t>Consecutive b</a:t>
                </a:r>
                <a:r>
                  <a:rPr kumimoji="1" lang="en-US" altLang="ja-JP" dirty="0">
                    <a:latin typeface="+mj-lt"/>
                  </a:rPr>
                  <a:t>it erasures,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lang="en-US" altLang="ja-JP" dirty="0">
                    <a:cs typeface="Times New Roman" panose="02020603050405020304" pitchFamily="18" charset="0"/>
                  </a:rPr>
                  <a:t>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endParaRPr kumimoji="1" lang="ja-JP" altLang="en-US" dirty="0">
                  <a:latin typeface="+mj-lt"/>
                </a:endParaRPr>
              </a:p>
            </p:txBody>
          </p:sp>
        </mc:Choice>
        <mc:Fallback xmlns="">
          <p:sp>
            <p:nvSpPr>
              <p:cNvPr id="8" name="テキスト ボックス 7">
                <a:extLst>
                  <a:ext uri="{FF2B5EF4-FFF2-40B4-BE49-F238E27FC236}">
                    <a16:creationId xmlns:a16="http://schemas.microsoft.com/office/drawing/2014/main" id="{DCE70EFB-63E8-3B36-8B43-A349C70B4E53}"/>
                  </a:ext>
                </a:extLst>
              </p:cNvPr>
              <p:cNvSpPr txBox="1">
                <a:spLocks noRot="1" noChangeAspect="1" noMove="1" noResize="1" noEditPoints="1" noAdjustHandles="1" noChangeArrowheads="1" noChangeShapeType="1" noTextEdit="1"/>
              </p:cNvSpPr>
              <p:nvPr/>
            </p:nvSpPr>
            <p:spPr>
              <a:xfrm>
                <a:off x="3169940" y="3288783"/>
                <a:ext cx="2880320" cy="646331"/>
              </a:xfrm>
              <a:prstGeom prst="rect">
                <a:avLst/>
              </a:prstGeom>
              <a:blipFill>
                <a:blip r:embed="rId2"/>
                <a:stretch>
                  <a:fillRect t="-4673" b="-373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EBBE68BF-7138-F52B-B806-0CA2E7CA83D9}"/>
                  </a:ext>
                </a:extLst>
              </p:cNvPr>
              <p:cNvSpPr txBox="1"/>
              <p:nvPr/>
            </p:nvSpPr>
            <p:spPr>
              <a:xfrm>
                <a:off x="321296" y="4147736"/>
                <a:ext cx="8208912" cy="2031325"/>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Bit erasure channel is assumed, which simulate asynchronous interference from another system</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It is assumed that consecutive bit erasures of up to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of the length of PSDU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𝐿</m:t>
                        </m:r>
                      </m:e>
                      <m:sub>
                        <m:r>
                          <a:rPr kumimoji="1" lang="en-US" altLang="ja-JP" b="0" i="1" smtClean="0">
                            <a:latin typeface="Cambria Math" panose="02040503050406030204" pitchFamily="18" charset="0"/>
                            <a:ea typeface="+mj-ea"/>
                            <a:cs typeface="Times New Roman" panose="02020603050405020304" pitchFamily="18" charset="0"/>
                          </a:rPr>
                          <m:t>𝑃𝑆𝐷𝑈</m:t>
                        </m:r>
                      </m:sub>
                    </m:sSub>
                  </m:oMath>
                </a14:m>
                <a:r>
                  <a:rPr kumimoji="1" lang="en-US" altLang="ja-JP" dirty="0">
                    <a:latin typeface="Times New Roman" panose="02020603050405020304" pitchFamily="18" charset="0"/>
                    <a:ea typeface="+mj-ea"/>
                    <a:cs typeface="Times New Roman" panose="02020603050405020304" pitchFamily="18" charset="0"/>
                  </a:rPr>
                  <a:t> occur</a:t>
                </a:r>
              </a:p>
              <a:p>
                <a:pPr marL="285750" indent="-285750">
                  <a:buFont typeface="Arial" panose="020B0604020202020204" pitchFamily="34" charset="0"/>
                  <a:buChar char="•"/>
                </a:pPr>
                <a:endParaRPr lang="en-US" altLang="ja-JP" dirty="0">
                  <a:latin typeface="Times New Roman" panose="02020603050405020304" pitchFamily="18" charset="0"/>
                  <a:ea typeface="+mj-ea"/>
                  <a:cs typeface="Times New Roman" panose="02020603050405020304" pitchFamily="18" charset="0"/>
                </a:endParaRPr>
              </a:p>
              <a:p>
                <a:pPr marL="285750" indent="-285750">
                  <a:buFont typeface="Arial" panose="020B0604020202020204" pitchFamily="34" charset="0"/>
                  <a:buChar char="•"/>
                </a:pPr>
                <a:r>
                  <a:rPr kumimoji="1" lang="en-US" altLang="ja-JP" dirty="0">
                    <a:latin typeface="Times New Roman" panose="02020603050405020304" pitchFamily="18" charset="0"/>
                    <a:ea typeface="+mj-ea"/>
                    <a:cs typeface="Times New Roman" panose="02020603050405020304" pitchFamily="18" charset="0"/>
                  </a:rPr>
                  <a:t> </a:t>
                </a:r>
                <a14:m>
                  <m:oMath xmlns:m="http://schemas.openxmlformats.org/officeDocument/2006/math">
                    <m:sSub>
                      <m:sSubPr>
                        <m:ctrlPr>
                          <a:rPr kumimoji="1" lang="en-US" altLang="ja-JP" i="1" smtClean="0">
                            <a:latin typeface="Cambria Math" panose="02040503050406030204" pitchFamily="18" charset="0"/>
                            <a:ea typeface="+mj-ea"/>
                            <a:cs typeface="Times New Roman" panose="02020603050405020304" pitchFamily="18" charset="0"/>
                          </a:rPr>
                        </m:ctrlPr>
                      </m:sSubPr>
                      <m:e>
                        <m:r>
                          <a:rPr kumimoji="1" lang="en-US" altLang="ja-JP" b="0" i="1" smtClean="0">
                            <a:latin typeface="Cambria Math" panose="02040503050406030204" pitchFamily="18" charset="0"/>
                            <a:ea typeface="+mj-ea"/>
                            <a:cs typeface="Times New Roman" panose="02020603050405020304" pitchFamily="18" charset="0"/>
                          </a:rPr>
                          <m:t>𝑝</m:t>
                        </m:r>
                      </m:e>
                      <m:sub>
                        <m:r>
                          <a:rPr kumimoji="1" lang="en-US" altLang="ja-JP" b="0" i="1" smtClean="0">
                            <a:latin typeface="Cambria Math" panose="02040503050406030204" pitchFamily="18" charset="0"/>
                            <a:ea typeface="+mj-ea"/>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 is uniformly distributed in the interval [0 </a:t>
                </a:r>
                <a14:m>
                  <m:oMath xmlns:m="http://schemas.openxmlformats.org/officeDocument/2006/math">
                    <m:sSub>
                      <m:sSubPr>
                        <m:ctrlPr>
                          <a:rPr lang="en-US" altLang="ja-JP" i="1">
                            <a:latin typeface="Cambria Math" panose="02040503050406030204" pitchFamily="18" charset="0"/>
                            <a:cs typeface="Times New Roman" panose="02020603050405020304" pitchFamily="18" charset="0"/>
                          </a:rPr>
                        </m:ctrlPr>
                      </m:sSubPr>
                      <m:e>
                        <m:r>
                          <a:rPr lang="en-US" altLang="ja-JP" i="1">
                            <a:latin typeface="Cambria Math" panose="02040503050406030204" pitchFamily="18" charset="0"/>
                            <a:cs typeface="Times New Roman" panose="02020603050405020304" pitchFamily="18" charset="0"/>
                          </a:rPr>
                          <m:t>𝑝</m:t>
                        </m:r>
                      </m:e>
                      <m:sub>
                        <m:r>
                          <a:rPr lang="en-US" altLang="ja-JP" i="1">
                            <a:latin typeface="Cambria Math" panose="02040503050406030204" pitchFamily="18" charset="0"/>
                            <a:cs typeface="Times New Roman" panose="02020603050405020304" pitchFamily="18" charset="0"/>
                          </a:rPr>
                          <m:t>𝑒</m:t>
                        </m:r>
                      </m:sub>
                    </m:sSub>
                  </m:oMath>
                </a14:m>
                <a:r>
                  <a:rPr kumimoji="1" lang="en-US" altLang="ja-JP" dirty="0">
                    <a:latin typeface="Times New Roman" panose="02020603050405020304" pitchFamily="18" charset="0"/>
                    <a:ea typeface="+mj-ea"/>
                    <a:cs typeface="Times New Roman" panose="02020603050405020304" pitchFamily="18" charset="0"/>
                  </a:rPr>
                  <a:t>]</a:t>
                </a:r>
                <a:endParaRPr kumimoji="1" lang="ja-JP" altLang="en-US" dirty="0">
                  <a:latin typeface="Times New Roman" panose="02020603050405020304" pitchFamily="18" charset="0"/>
                  <a:ea typeface="+mj-ea"/>
                  <a:cs typeface="Times New Roman" panose="02020603050405020304" pitchFamily="18" charset="0"/>
                </a:endParaRPr>
              </a:p>
            </p:txBody>
          </p:sp>
        </mc:Choice>
        <mc:Fallback xmlns="">
          <p:sp>
            <p:nvSpPr>
              <p:cNvPr id="9" name="テキスト ボックス 8">
                <a:extLst>
                  <a:ext uri="{FF2B5EF4-FFF2-40B4-BE49-F238E27FC236}">
                    <a16:creationId xmlns:a16="http://schemas.microsoft.com/office/drawing/2014/main" id="{EBBE68BF-7138-F52B-B806-0CA2E7CA83D9}"/>
                  </a:ext>
                </a:extLst>
              </p:cNvPr>
              <p:cNvSpPr txBox="1">
                <a:spLocks noRot="1" noChangeAspect="1" noMove="1" noResize="1" noEditPoints="1" noAdjustHandles="1" noChangeArrowheads="1" noChangeShapeType="1" noTextEdit="1"/>
              </p:cNvSpPr>
              <p:nvPr/>
            </p:nvSpPr>
            <p:spPr>
              <a:xfrm>
                <a:off x="321296" y="4147736"/>
                <a:ext cx="8208912" cy="2031325"/>
              </a:xfrm>
              <a:prstGeom prst="rect">
                <a:avLst/>
              </a:prstGeom>
              <a:blipFill>
                <a:blip r:embed="rId3"/>
                <a:stretch>
                  <a:fillRect l="-520" t="-1497" b="-3593"/>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1888290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p:cNvSpPr>
            <a:spLocks noGrp="1"/>
          </p:cNvSpPr>
          <p:nvPr>
            <p:ph type="sldNum" sz="quarter" idx="12"/>
          </p:nvPr>
        </p:nvSpPr>
        <p:spPr>
          <a:xfrm>
            <a:off x="4355222" y="6475413"/>
            <a:ext cx="509756" cy="184666"/>
          </a:xfrm>
        </p:spPr>
        <p:txBody>
          <a:bodyPr/>
          <a:lstStyle/>
          <a:p>
            <a:r>
              <a:rPr lang="en-US" altLang="ja-JP" dirty="0">
                <a:latin typeface="+mj-lt"/>
              </a:rPr>
              <a:t>Slide </a:t>
            </a:r>
            <a:fld id="{769171EF-81C0-43B1-9967-509DCBA38FA2}" type="slidenum">
              <a:rPr kumimoji="1" lang="ja-JP" altLang="en-US" smtClean="0">
                <a:latin typeface="+mj-lt"/>
              </a:rPr>
              <a:pPr/>
              <a:t>6</a:t>
            </a:fld>
            <a:endParaRPr kumimoji="1" lang="ja-JP" altLang="en-US" dirty="0">
              <a:latin typeface="+mj-lt"/>
            </a:endParaRPr>
          </a:p>
        </p:txBody>
      </p:sp>
      <mc:AlternateContent xmlns:mc="http://schemas.openxmlformats.org/markup-compatibility/2006" xmlns:a14="http://schemas.microsoft.com/office/drawing/2010/main">
        <mc:Choice Requires="a14">
          <p:graphicFrame>
            <p:nvGraphicFramePr>
              <p:cNvPr id="8" name="表 7"/>
              <p:cNvGraphicFramePr>
                <a:graphicFrameLocks noGrp="1"/>
              </p:cNvGraphicFramePr>
              <p:nvPr>
                <p:extLst>
                  <p:ext uri="{D42A27DB-BD31-4B8C-83A1-F6EECF244321}">
                    <p14:modId xmlns:p14="http://schemas.microsoft.com/office/powerpoint/2010/main" val="2397339144"/>
                  </p:ext>
                </p:extLst>
              </p:nvPr>
            </p:nvGraphicFramePr>
            <p:xfrm>
              <a:off x="855965" y="1401685"/>
              <a:ext cx="7532459" cy="4717164"/>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288032">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216024">
                    <a:tc>
                      <a:txBody>
                        <a:bodyPr/>
                        <a:lstStyle/>
                        <a:p>
                          <a:r>
                            <a:rPr kumimoji="1" lang="en-US" altLang="ja-JP" sz="1400" dirty="0">
                              <a:latin typeface="+mj-lt"/>
                            </a:rPr>
                            <a:t>Bandwidth (</a:t>
                          </a:r>
                          <a14:m>
                            <m:oMath xmlns:m="http://schemas.openxmlformats.org/officeDocument/2006/math">
                              <m:r>
                                <m:rPr>
                                  <m:sty m:val="p"/>
                                </m:rPr>
                                <a:rPr kumimoji="1" lang="en-US" altLang="ja-JP" sz="1400" b="0" i="0" smtClean="0">
                                  <a:latin typeface="Cambria Math" panose="02040503050406030204" pitchFamily="18" charset="0"/>
                                </a:rPr>
                                <m:t>BW</m:t>
                              </m:r>
                            </m:oMath>
                          </a14:m>
                          <a:r>
                            <a:rPr kumimoji="1" lang="en-US" altLang="ja-JP" sz="1400" dirty="0">
                              <a:latin typeface="+mj-lt"/>
                            </a:rPr>
                            <a:t>)</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216024">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229736">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229736">
                    <a:tc>
                      <a:txBody>
                        <a:bodyPr/>
                        <a:lstStyle/>
                        <a:p>
                          <a:r>
                            <a:rPr kumimoji="1" lang="en-US" altLang="ja-JP" sz="1400" kern="1200" dirty="0">
                              <a:solidFill>
                                <a:schemeClr val="tx1"/>
                              </a:solidFill>
                              <a:effectLst/>
                              <a:latin typeface="+mj-lt"/>
                              <a:ea typeface="+mn-ea"/>
                              <a:cs typeface="+mn-cs"/>
                            </a:rPr>
                            <a:t>Transmission power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r>
                            <a:rPr kumimoji="1" lang="en-US" altLang="ja-JP" sz="1400" kern="1200" dirty="0">
                              <a:solidFill>
                                <a:schemeClr val="tx1"/>
                              </a:solidFill>
                              <a:effectLst/>
                              <a:latin typeface="+mj-lt"/>
                              <a:ea typeface="+mn-ea"/>
                              <a:cs typeface="+mn-cs"/>
                            </a:rPr>
                            <a:t>)</a:t>
                          </a:r>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kern="1200" dirty="0">
                              <a:solidFill>
                                <a:schemeClr val="tx1"/>
                              </a:solidFill>
                              <a:effectLst/>
                              <a:latin typeface="+mj-lt"/>
                              <a:ea typeface="+mn-ea"/>
                              <a:cs typeface="+mn-cs"/>
                            </a:rPr>
                            <a:t>0 dBm </a:t>
                          </a:r>
                          <a14:m>
                            <m:oMath xmlns:m="http://schemas.openxmlformats.org/officeDocument/2006/math">
                              <m:r>
                                <a:rPr kumimoji="1" lang="en-US" altLang="ja-JP" sz="1400" kern="1200">
                                  <a:solidFill>
                                    <a:schemeClr val="tx1"/>
                                  </a:solidFill>
                                  <a:effectLst/>
                                  <a:latin typeface="Cambria Math" panose="02040503050406030204" pitchFamily="18" charset="0"/>
                                  <a:ea typeface="+mn-ea"/>
                                  <a:cs typeface="+mn-cs"/>
                                </a:rPr>
                                <m:t>≥</m:t>
                              </m:r>
                            </m:oMath>
                          </a14:m>
                          <a:r>
                            <a:rPr kumimoji="1" lang="en-US" altLang="ja-JP" sz="1400" kern="1200" dirty="0">
                              <a:solidFill>
                                <a:schemeClr val="tx1"/>
                              </a:solidFill>
                              <a:effectLst/>
                              <a:latin typeface="+mj-lt"/>
                              <a:ea typeface="+mn-ea"/>
                              <a:cs typeface="+mn-cs"/>
                            </a:rPr>
                            <a:t>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𝑃</m:t>
                                  </m:r>
                                </m:e>
                                <m:sub>
                                  <m:r>
                                    <a:rPr kumimoji="1" lang="en-US" altLang="ja-JP" sz="1400" i="1" kern="1200">
                                      <a:solidFill>
                                        <a:schemeClr val="tx1"/>
                                      </a:solidFill>
                                      <a:effectLst/>
                                      <a:latin typeface="Cambria Math" panose="02040503050406030204" pitchFamily="18" charset="0"/>
                                      <a:ea typeface="+mn-ea"/>
                                      <a:cs typeface="+mn-cs"/>
                                    </a:rPr>
                                    <m:t>𝑡𝑟</m:t>
                                  </m:r>
                                </m:sub>
                              </m:sSub>
                            </m:oMath>
                          </a14:m>
                          <a:endParaRPr kumimoji="1" lang="ja-JP" alt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70250606"/>
                      </a:ext>
                    </a:extLst>
                  </a:tr>
                  <a:tr h="270523">
                    <a:tc>
                      <a:txBody>
                        <a:bodyPr/>
                        <a:lstStyle/>
                        <a:p>
                          <a:pPr indent="63500" algn="l">
                            <a:spcAft>
                              <a:spcPts val="0"/>
                            </a:spcAft>
                          </a:pPr>
                          <a:r>
                            <a:rPr lang="en-US" sz="1400" kern="0" dirty="0">
                              <a:effectLst/>
                              <a:latin typeface="+mj-lt"/>
                              <a:ea typeface="ＭＳ 明朝" panose="02020609040205080304" pitchFamily="17" charset="-128"/>
                            </a:rPr>
                            <a:t>Thermal noise density (</a:t>
                          </a:r>
                          <a14:m>
                            <m:oMath xmlns:m="http://schemas.openxmlformats.org/officeDocument/2006/math">
                              <m:sSub>
                                <m:sSubPr>
                                  <m:ctrlPr>
                                    <a:rPr lang="ja-JP" sz="1400" i="1" kern="100">
                                      <a:effectLst/>
                                      <a:latin typeface="Cambria Math" panose="02040503050406030204" pitchFamily="18" charset="0"/>
                                      <a:ea typeface="Cambria Math" panose="02040503050406030204" pitchFamily="18" charset="0"/>
                                    </a:rPr>
                                  </m:ctrlPr>
                                </m:sSubPr>
                                <m:e>
                                  <m:r>
                                    <a:rPr lang="en-US" sz="1400" i="1" kern="0">
                                      <a:effectLst/>
                                      <a:latin typeface="Cambria Math" panose="02040503050406030204" pitchFamily="18" charset="0"/>
                                      <a:ea typeface="ＭＳ 明朝" panose="02020609040205080304" pitchFamily="17" charset="-128"/>
                                    </a:rPr>
                                    <m:t>𝑁</m:t>
                                  </m:r>
                                </m:e>
                                <m:sub>
                                  <m:r>
                                    <a:rPr lang="en-US" sz="1400" i="1" kern="0">
                                      <a:effectLst/>
                                      <a:latin typeface="Cambria Math" panose="02040503050406030204" pitchFamily="18" charset="0"/>
                                      <a:ea typeface="ＭＳ 明朝" panose="02020609040205080304" pitchFamily="17" charset="-128"/>
                                    </a:rPr>
                                    <m:t>0</m:t>
                                  </m:r>
                                </m:sub>
                              </m:sSub>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pPr indent="63500" algn="l">
                            <a:spcAft>
                              <a:spcPts val="0"/>
                            </a:spcAft>
                          </a:pPr>
                          <a:r>
                            <a:rPr lang="en-US" sz="1400" kern="0" dirty="0">
                              <a:effectLst/>
                              <a:latin typeface="+mj-lt"/>
                              <a:ea typeface="ＭＳ 明朝" panose="02020609040205080304" pitchFamily="17" charset="-128"/>
                            </a:rPr>
                            <a:t>Implementation losses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𝐼</m:t>
                              </m:r>
                            </m:oMath>
                          </a14:m>
                          <a:r>
                            <a:rPr lang="en-US" sz="1400" kern="0" dirty="0">
                              <a:effectLst/>
                              <a:latin typeface="+mj-lt"/>
                              <a:ea typeface="ＭＳ 明朝" panose="02020609040205080304" pitchFamily="17" charset="-128"/>
                            </a:rPr>
                            <a:t>)</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pPr indent="63500" algn="l">
                            <a:spcAft>
                              <a:spcPts val="0"/>
                            </a:spcAft>
                          </a:pPr>
                          <a:r>
                            <a:rPr lang="en-US" sz="1400" kern="0">
                              <a:effectLst/>
                              <a:latin typeface="+mj-lt"/>
                              <a:ea typeface="ＭＳ 明朝" panose="02020609040205080304" pitchFamily="17" charset="-128"/>
                            </a:rPr>
                            <a:t>Receiver noise figure (</a:t>
                          </a:r>
                          <a14:m>
                            <m:oMath xmlns:m="http://schemas.openxmlformats.org/officeDocument/2006/math">
                              <m:r>
                                <a:rPr lang="en-US" sz="1400" i="1" kern="0">
                                  <a:effectLst/>
                                  <a:latin typeface="Cambria Math" panose="02040503050406030204" pitchFamily="18" charset="0"/>
                                  <a:ea typeface="ＭＳ 明朝" panose="02020609040205080304" pitchFamily="17" charset="-128"/>
                                </a:rPr>
                                <m:t>𝑁𝐹</m:t>
                              </m:r>
                            </m:oMath>
                          </a14:m>
                          <a:r>
                            <a:rPr lang="en-US" sz="1400" kern="0">
                              <a:effectLst/>
                              <a:latin typeface="+mj-lt"/>
                              <a:ea typeface="ＭＳ 明朝" panose="02020609040205080304" pitchFamily="17" charset="-128"/>
                            </a:rPr>
                            <a:t>)</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407525">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288032">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Communication distance (</a:t>
                          </a:r>
                          <a14:m>
                            <m:oMath xmlns:m="http://schemas.openxmlformats.org/officeDocument/2006/math">
                              <m:r>
                                <a:rPr lang="en-US" altLang="ja-JP" sz="1400" b="0" i="1" kern="0" smtClean="0">
                                  <a:effectLst/>
                                  <a:latin typeface="Cambria Math" panose="02040503050406030204" pitchFamily="18" charset="0"/>
                                  <a:ea typeface="ＭＳ 明朝" panose="02020609040205080304" pitchFamily="17" charset="-128"/>
                                </a:rPr>
                                <m:t>𝑑</m:t>
                              </m:r>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pPr algn="l">
                            <a:spcAft>
                              <a:spcPts val="0"/>
                            </a:spcAft>
                          </a:pPr>
                          <a:r>
                            <a:rPr kumimoji="1" lang="en-US" altLang="ja-JP" sz="1400" kern="1200" dirty="0">
                              <a:solidFill>
                                <a:schemeClr val="tx1"/>
                              </a:solidFill>
                              <a:effectLst/>
                              <a:latin typeface="+mj-lt"/>
                              <a:ea typeface="+mn-ea"/>
                              <a:cs typeface="+mn-cs"/>
                            </a:rPr>
                            <a:t>Pulse waveform duration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𝑇</m:t>
                                  </m:r>
                                </m:e>
                                <m:sub>
                                  <m:r>
                                    <a:rPr kumimoji="1" lang="en-US" altLang="ja-JP" sz="1400" i="1" kern="1200">
                                      <a:solidFill>
                                        <a:schemeClr val="tx1"/>
                                      </a:solidFill>
                                      <a:effectLst/>
                                      <a:latin typeface="Cambria Math" panose="02040503050406030204" pitchFamily="18" charset="0"/>
                                      <a:ea typeface="+mn-ea"/>
                                      <a:cs typeface="+mn-cs"/>
                                    </a:rPr>
                                    <m:t>𝑤</m:t>
                                  </m:r>
                                </m:sub>
                              </m:sSub>
                            </m:oMath>
                          </a14:m>
                          <a:r>
                            <a:rPr kumimoji="1" lang="en-US" altLang="ja-JP" sz="1400" kern="1200" dirty="0">
                              <a:solidFill>
                                <a:schemeClr val="tx1"/>
                              </a:solidFill>
                              <a:effectLst/>
                              <a:latin typeface="+mj-lt"/>
                              <a:ea typeface="+mn-ea"/>
                              <a:cs typeface="+mn-cs"/>
                            </a:rPr>
                            <a:t>)</a:t>
                          </a:r>
                          <a:endParaRPr lang="ja-JP" sz="1400" u="dbl" kern="100" dirty="0">
                            <a:effectLst/>
                            <a:latin typeface="+mj-lt"/>
                            <a:ea typeface="ＭＳ 明朝" panose="02020609040205080304" pitchFamily="17" charset="-128"/>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PSDU length (</a:t>
                          </a:r>
                          <a14:m>
                            <m:oMath xmlns:m="http://schemas.openxmlformats.org/officeDocument/2006/math">
                              <m:sSub>
                                <m:sSubPr>
                                  <m:ctrlPr>
                                    <a:rPr kumimoji="1" lang="ja-JP" altLang="ja-JP" sz="1400" i="1" kern="1200">
                                      <a:solidFill>
                                        <a:schemeClr val="tx1"/>
                                      </a:solidFill>
                                      <a:effectLst/>
                                      <a:latin typeface="Cambria Math" panose="02040503050406030204" pitchFamily="18" charset="0"/>
                                      <a:ea typeface="+mn-ea"/>
                                      <a:cs typeface="+mn-cs"/>
                                    </a:rPr>
                                  </m:ctrlPr>
                                </m:sSubPr>
                                <m:e>
                                  <m:r>
                                    <a:rPr kumimoji="1" lang="en-US" altLang="ja-JP" sz="1400" i="1" kern="1200">
                                      <a:solidFill>
                                        <a:schemeClr val="tx1"/>
                                      </a:solidFill>
                                      <a:effectLst/>
                                      <a:latin typeface="Cambria Math" panose="02040503050406030204" pitchFamily="18" charset="0"/>
                                      <a:ea typeface="+mn-ea"/>
                                      <a:cs typeface="+mn-cs"/>
                                    </a:rPr>
                                    <m:t>𝐿</m:t>
                                  </m:r>
                                </m:e>
                                <m:sub>
                                  <m:r>
                                    <a:rPr kumimoji="1" lang="en-US" altLang="ja-JP" sz="1400" b="0" i="1" kern="1200" smtClean="0">
                                      <a:solidFill>
                                        <a:schemeClr val="tx1"/>
                                      </a:solidFill>
                                      <a:effectLst/>
                                      <a:latin typeface="Cambria Math" panose="02040503050406030204" pitchFamily="18" charset="0"/>
                                      <a:ea typeface="+mn-ea"/>
                                      <a:cs typeface="+mn-cs"/>
                                    </a:rPr>
                                    <m:t>𝑃𝑆𝐷𝑈</m:t>
                                  </m:r>
                                </m:sub>
                              </m:sSub>
                            </m:oMath>
                          </a14:m>
                          <a:r>
                            <a:rPr kumimoji="1" lang="en-US" altLang="ja-JP" sz="1400" kern="1200" dirty="0">
                              <a:solidFill>
                                <a:schemeClr val="tx1"/>
                              </a:solidFill>
                              <a:effectLst/>
                              <a:latin typeface="+mj-lt"/>
                              <a:ea typeface="+mn-ea"/>
                              <a:cs typeface="+mn-cs"/>
                            </a:rPr>
                            <a:t>)</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4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aseline="0" dirty="0">
                              <a:latin typeface="+mj-lt"/>
                            </a:rPr>
                            <a:t>Maximum erasure ratio (</a:t>
                          </a:r>
                          <a14:m>
                            <m:oMath xmlns:m="http://schemas.openxmlformats.org/officeDocument/2006/math">
                              <m:sSub>
                                <m:sSubPr>
                                  <m:ctrlPr>
                                    <a:rPr kumimoji="1" lang="en-US" altLang="ja-JP" sz="1400" i="1" baseline="0" smtClean="0">
                                      <a:latin typeface="Cambria Math" panose="02040503050406030204" pitchFamily="18" charset="0"/>
                                    </a:rPr>
                                  </m:ctrlPr>
                                </m:sSubPr>
                                <m:e>
                                  <m:r>
                                    <a:rPr kumimoji="1" lang="en-US" altLang="ja-JP" sz="1400" b="0" i="1" baseline="0" smtClean="0">
                                      <a:latin typeface="Cambria Math" panose="02040503050406030204" pitchFamily="18" charset="0"/>
                                    </a:rPr>
                                    <m:t>𝑝</m:t>
                                  </m:r>
                                </m:e>
                                <m:sub>
                                  <m:r>
                                    <a:rPr kumimoji="1" lang="en-US" altLang="ja-JP" sz="1400" b="0" i="1" baseline="0" smtClean="0">
                                      <a:latin typeface="Cambria Math" panose="02040503050406030204" pitchFamily="18" charset="0"/>
                                    </a:rPr>
                                    <m:t>𝑒</m:t>
                                  </m:r>
                                </m:sub>
                              </m:sSub>
                            </m:oMath>
                          </a14:m>
                          <a:r>
                            <a:rPr kumimoji="1" lang="en-US" altLang="ja-JP" sz="1400" baseline="0" dirty="0">
                              <a:latin typeface="+mj-lt"/>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28803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Choice>
        <mc:Fallback xmlns="">
          <p:graphicFrame>
            <p:nvGraphicFramePr>
              <p:cNvPr id="8" name="表 7"/>
              <p:cNvGraphicFramePr>
                <a:graphicFrameLocks noGrp="1"/>
              </p:cNvGraphicFramePr>
              <p:nvPr>
                <p:extLst>
                  <p:ext uri="{D42A27DB-BD31-4B8C-83A1-F6EECF244321}">
                    <p14:modId xmlns:p14="http://schemas.microsoft.com/office/powerpoint/2010/main" val="2397339144"/>
                  </p:ext>
                </p:extLst>
              </p:nvPr>
            </p:nvGraphicFramePr>
            <p:xfrm>
              <a:off x="855965" y="1401685"/>
              <a:ext cx="7532459" cy="4717164"/>
            </p:xfrm>
            <a:graphic>
              <a:graphicData uri="http://schemas.openxmlformats.org/drawingml/2006/table">
                <a:tbl>
                  <a:tblPr firstRow="1" bandRow="1">
                    <a:tableStyleId>{69012ECD-51FC-41F1-AA8D-1B2483CD663E}</a:tableStyleId>
                  </a:tblPr>
                  <a:tblGrid>
                    <a:gridCol w="3227974">
                      <a:extLst>
                        <a:ext uri="{9D8B030D-6E8A-4147-A177-3AD203B41FA5}">
                          <a16:colId xmlns:a16="http://schemas.microsoft.com/office/drawing/2014/main" val="20000"/>
                        </a:ext>
                      </a:extLst>
                    </a:gridCol>
                    <a:gridCol w="4304485">
                      <a:extLst>
                        <a:ext uri="{9D8B030D-6E8A-4147-A177-3AD203B41FA5}">
                          <a16:colId xmlns:a16="http://schemas.microsoft.com/office/drawing/2014/main" val="20001"/>
                        </a:ext>
                      </a:extLst>
                    </a:gridCol>
                  </a:tblGrid>
                  <a:tr h="304800">
                    <a:tc>
                      <a:txBody>
                        <a:bodyPr/>
                        <a:lstStyle/>
                        <a:p>
                          <a:r>
                            <a:rPr kumimoji="1" lang="en-US" altLang="ja-JP" sz="1400" b="0" dirty="0">
                              <a:solidFill>
                                <a:schemeClr val="tx1"/>
                              </a:solidFill>
                              <a:latin typeface="+mj-lt"/>
                            </a:rPr>
                            <a:t>Channel model</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0" dirty="0">
                              <a:solidFill>
                                <a:schemeClr val="tx1"/>
                              </a:solidFill>
                              <a:latin typeface="+mj-lt"/>
                            </a:rPr>
                            <a:t>AWGN, Bit erasure</a:t>
                          </a:r>
                          <a:endParaRPr kumimoji="1" lang="ja-JP" altLang="en-US" sz="1400" b="0"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0"/>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02000" r="-133774" b="-1370000"/>
                          </a:stretch>
                        </a:blipFill>
                      </a:tcPr>
                    </a:tc>
                    <a:tc>
                      <a:txBody>
                        <a:bodyPr/>
                        <a:lstStyle/>
                        <a:p>
                          <a:r>
                            <a:rPr kumimoji="1" lang="en-US" altLang="ja-JP" sz="1400" dirty="0">
                              <a:latin typeface="+mj-lt"/>
                            </a:rPr>
                            <a:t>499.2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2"/>
                      </a:ext>
                    </a:extLst>
                  </a:tr>
                  <a:tr h="304800">
                    <a:tc>
                      <a:txBody>
                        <a:bodyPr/>
                        <a:lstStyle/>
                        <a:p>
                          <a:r>
                            <a:rPr kumimoji="1" lang="en-US" altLang="ja-JP" sz="1400" dirty="0">
                              <a:latin typeface="+mj-lt"/>
                            </a:rPr>
                            <a:t>Center Frequency</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3993.6 MHz</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135248905"/>
                      </a:ext>
                    </a:extLst>
                  </a:tr>
                  <a:tr h="304800">
                    <a:tc>
                      <a:txBody>
                        <a:bodyPr/>
                        <a:lstStyle/>
                        <a:p>
                          <a:r>
                            <a:rPr kumimoji="1" lang="en-US" altLang="ja-JP" sz="1400" dirty="0">
                              <a:latin typeface="+mj-lt"/>
                            </a:rPr>
                            <a:t>Modulation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r>
                            <a:rPr kumimoji="1" lang="en-US" altLang="ja-JP" sz="1400" dirty="0">
                              <a:latin typeface="+mj-lt"/>
                            </a:rPr>
                            <a:t>BPSK</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402000" r="-133774" b="-1070000"/>
                          </a:stretch>
                        </a:blipFill>
                      </a:tcPr>
                    </a:tc>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75106" t="-402000" r="-283" b="-1070000"/>
                          </a:stretch>
                        </a:blipFill>
                      </a:tcPr>
                    </a:tc>
                    <a:extLst>
                      <a:ext uri="{0D108BD9-81ED-4DB2-BD59-A6C34878D82A}">
                        <a16:rowId xmlns:a16="http://schemas.microsoft.com/office/drawing/2014/main" val="4070250606"/>
                      </a:ext>
                    </a:extLst>
                  </a:tr>
                  <a:tr h="270523">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557778" r="-133774" b="-1088889"/>
                          </a:stretch>
                        </a:blipFill>
                      </a:tcPr>
                    </a:tc>
                    <a:tc>
                      <a:txBody>
                        <a:bodyPr/>
                        <a:lstStyle/>
                        <a:p>
                          <a:pPr indent="63500" algn="l">
                            <a:spcAft>
                              <a:spcPts val="0"/>
                            </a:spcAft>
                          </a:pPr>
                          <a:r>
                            <a:rPr lang="en-US" sz="1400" kern="0">
                              <a:effectLst/>
                              <a:latin typeface="+mj-lt"/>
                              <a:ea typeface="ＭＳ 明朝" panose="02020609040205080304" pitchFamily="17" charset="-128"/>
                            </a:rPr>
                            <a:t>-174 dBm/Hz</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452445302"/>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629787" r="-133774" b="-942553"/>
                          </a:stretch>
                        </a:blipFill>
                      </a:tcPr>
                    </a:tc>
                    <a:tc>
                      <a:txBody>
                        <a:bodyPr/>
                        <a:lstStyle/>
                        <a:p>
                          <a:pPr indent="63500" algn="l">
                            <a:spcAft>
                              <a:spcPts val="0"/>
                            </a:spcAft>
                          </a:pPr>
                          <a:r>
                            <a:rPr lang="en-US" sz="1400" kern="0">
                              <a:effectLst/>
                              <a:latin typeface="+mj-lt"/>
                              <a:ea typeface="ＭＳ 明朝" panose="02020609040205080304" pitchFamily="17" charset="-128"/>
                            </a:rPr>
                            <a:t>3 dB</a:t>
                          </a:r>
                          <a:endParaRPr lang="ja-JP" sz="1400" kern="10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402678490"/>
                      </a:ext>
                    </a:extLst>
                  </a:tr>
                  <a:tr h="288032">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729787" r="-133774" b="-842553"/>
                          </a:stretch>
                        </a:blipFill>
                      </a:tcPr>
                    </a:tc>
                    <a:tc>
                      <a:txBody>
                        <a:bodyPr/>
                        <a:lstStyle/>
                        <a:p>
                          <a:pPr indent="63500" algn="l">
                            <a:spcAft>
                              <a:spcPts val="0"/>
                            </a:spcAft>
                          </a:pPr>
                          <a:r>
                            <a:rPr lang="en-US" sz="1400" kern="0" dirty="0">
                              <a:effectLst/>
                              <a:latin typeface="+mj-lt"/>
                              <a:ea typeface="ＭＳ 明朝" panose="02020609040205080304" pitchFamily="17" charset="-128"/>
                            </a:rPr>
                            <a:t>5 dB</a:t>
                          </a:r>
                          <a:endParaRPr lang="ja-JP" sz="1400" kern="100" dirty="0">
                            <a:effectLst/>
                            <a:latin typeface="+mj-lt"/>
                            <a:ea typeface="ＭＳ 明朝" panose="02020609040205080304" pitchFamily="17"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213469701"/>
                      </a:ext>
                    </a:extLst>
                  </a:tr>
                  <a:tr h="518160">
                    <a:tc>
                      <a:txBody>
                        <a:bodyPr/>
                        <a:lstStyle/>
                        <a:p>
                          <a:r>
                            <a:rPr kumimoji="1" lang="en-US" altLang="ja-JP" sz="1400" dirty="0">
                              <a:latin typeface="+mj-lt"/>
                            </a:rPr>
                            <a:t>FEC</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IEEE802.15.4ab BCC, LDPC (R=1/2)</a:t>
                          </a:r>
                        </a:p>
                        <a:p>
                          <a:r>
                            <a:rPr kumimoji="1" lang="en-US" altLang="ja-JP" sz="1400" dirty="0">
                              <a:latin typeface="+mj-lt"/>
                            </a:rPr>
                            <a:t>SOCC (K=3~6)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4"/>
                      </a:ext>
                    </a:extLst>
                  </a:tr>
                  <a:tr h="304800">
                    <a:tc>
                      <a:txBody>
                        <a:bodyPr/>
                        <a:lstStyle/>
                        <a:p>
                          <a:r>
                            <a:rPr kumimoji="1" lang="en-US" altLang="ja-JP" sz="1400" dirty="0">
                              <a:latin typeface="+mj-lt"/>
                            </a:rPr>
                            <a:t>Decoding algorism</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tc>
                      <a:txBody>
                        <a:bodyPr/>
                        <a:lstStyle/>
                        <a:p>
                          <a:r>
                            <a:rPr kumimoji="1" lang="en-US" altLang="ja-JP" sz="1400" dirty="0">
                              <a:latin typeface="+mj-lt"/>
                            </a:rPr>
                            <a:t>SOVA (BCC, SOCC), Belief propagation (LDPC)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rgbClr val="99FF66">
                                <a:tint val="66000"/>
                                <a:satMod val="160000"/>
                              </a:srgbClr>
                            </a:gs>
                            <a:gs pos="50000">
                              <a:srgbClr val="99FF66">
                                <a:tint val="44500"/>
                                <a:satMod val="160000"/>
                              </a:srgbClr>
                            </a:gs>
                            <a:gs pos="100000">
                              <a:srgbClr val="99FF66">
                                <a:tint val="23500"/>
                                <a:satMod val="160000"/>
                              </a:srgbClr>
                            </a:gs>
                          </a:gsLst>
                          <a:lin ang="5400000" scaled="1"/>
                          <a:tileRect/>
                        </a:gradFill>
                      </a:tcPr>
                    </a:tc>
                    <a:extLst>
                      <a:ext uri="{0D108BD9-81ED-4DB2-BD59-A6C34878D82A}">
                        <a16:rowId xmlns:a16="http://schemas.microsoft.com/office/drawing/2014/main" val="10005"/>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052000" r="-133774" b="-4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0.5 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384557414"/>
                      </a:ext>
                    </a:extLst>
                  </a:tr>
                  <a:tr h="304417">
                    <a:tc>
                      <a:txBody>
                        <a:bodyPr/>
                        <a:lstStyle/>
                        <a:p>
                          <a:endParaRPr lang="ja-JP"/>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152000" r="-133774" b="-320000"/>
                          </a:stretch>
                        </a:blipFill>
                      </a:tcPr>
                    </a:tc>
                    <a:tc>
                      <a:txBody>
                        <a:bodyPr/>
                        <a:lstStyle/>
                        <a:p>
                          <a:pPr algn="l">
                            <a:spcAft>
                              <a:spcPts val="0"/>
                            </a:spcAft>
                          </a:pPr>
                          <a:r>
                            <a:rPr lang="en-US" altLang="ja-JP" sz="1400" u="none" strike="noStrike" kern="100" dirty="0">
                              <a:effectLst/>
                              <a:latin typeface="+mj-lt"/>
                              <a:ea typeface="ＭＳ 明朝" panose="02020609040205080304" pitchFamily="17" charset="-128"/>
                              <a:cs typeface="Arial" panose="020B0604020202020204" pitchFamily="34" charset="0"/>
                            </a:rPr>
                            <a:t>2.003 ns</a:t>
                          </a:r>
                          <a:endParaRPr lang="ja-JP" sz="1800" u="dbl" kern="100" dirty="0">
                            <a:effectLst/>
                            <a:latin typeface="+mj-lt"/>
                            <a:ea typeface="ＭＳ 明朝" panose="02020609040205080304" pitchFamily="17" charset="-128"/>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3769748173"/>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252000" r="-133774" b="-2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1296 bits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8"/>
                      </a:ext>
                    </a:extLst>
                  </a:tr>
                  <a:tr h="304800">
                    <a:tc>
                      <a:txBody>
                        <a:bodyPr/>
                        <a:lstStyle/>
                        <a:p>
                          <a:endParaRPr lang="ja-JP"/>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189" t="-1352000" r="-133774" b="-120000"/>
                          </a:stretch>
                        </a:blip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1%, 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2587756331"/>
                      </a:ext>
                    </a:extLst>
                  </a:tr>
                  <a:tr h="3048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kern="1200" dirty="0">
                              <a:solidFill>
                                <a:schemeClr val="tx1"/>
                              </a:solidFill>
                              <a:effectLst/>
                              <a:latin typeface="+mj-lt"/>
                              <a:ea typeface="+mn-ea"/>
                              <a:cs typeface="+mn-cs"/>
                            </a:rPr>
                            <a:t>Pulse option</a:t>
                          </a:r>
                          <a:endParaRPr kumimoji="1" lang="en-US" altLang="ja-JP" sz="1100" baseline="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dirty="0">
                              <a:latin typeface="+mj-lt"/>
                            </a:rPr>
                            <a:t>Single pulse option, burst pulse option</a:t>
                          </a:r>
                          <a:endParaRPr kumimoji="1" lang="ja-JP" alt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1">
                                <a:shade val="30000"/>
                                <a:satMod val="115000"/>
                              </a:schemeClr>
                            </a:gs>
                            <a:gs pos="12000">
                              <a:schemeClr val="accent1">
                                <a:shade val="67500"/>
                                <a:satMod val="115000"/>
                                <a:lumMod val="46000"/>
                                <a:lumOff val="54000"/>
                                <a:alpha val="40000"/>
                              </a:schemeClr>
                            </a:gs>
                            <a:gs pos="100000">
                              <a:schemeClr val="accent1">
                                <a:shade val="100000"/>
                                <a:satMod val="115000"/>
                              </a:schemeClr>
                            </a:gs>
                          </a:gsLst>
                          <a:lin ang="5400000" scaled="0"/>
                        </a:gradFill>
                      </a:tcPr>
                    </a:tc>
                    <a:extLst>
                      <a:ext uri="{0D108BD9-81ED-4DB2-BD59-A6C34878D82A}">
                        <a16:rowId xmlns:a16="http://schemas.microsoft.com/office/drawing/2014/main" val="10009"/>
                      </a:ext>
                    </a:extLst>
                  </a:tr>
                </a:tbl>
              </a:graphicData>
            </a:graphic>
          </p:graphicFrame>
        </mc:Fallback>
      </mc:AlternateContent>
      <p:sp>
        <p:nvSpPr>
          <p:cNvPr id="12" name="タイトル 1"/>
          <p:cNvSpPr txBox="1">
            <a:spLocks/>
          </p:cNvSpPr>
          <p:nvPr/>
        </p:nvSpPr>
        <p:spPr bwMode="auto">
          <a:xfrm>
            <a:off x="107503" y="386307"/>
            <a:ext cx="8574087" cy="6334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kumimoji="1" sz="3600">
                <a:solidFill>
                  <a:schemeClr val="bg1"/>
                </a:solidFill>
                <a:latin typeface="+mj-lt"/>
                <a:ea typeface="+mj-ea"/>
                <a:cs typeface="+mj-cs"/>
              </a:defRPr>
            </a:lvl1pPr>
            <a:lvl2pPr algn="l" rtl="0" eaLnBrk="1" fontAlgn="base" hangingPunct="1">
              <a:spcBef>
                <a:spcPct val="0"/>
              </a:spcBef>
              <a:spcAft>
                <a:spcPct val="0"/>
              </a:spcAft>
              <a:defRPr kumimoji="1" sz="3600">
                <a:solidFill>
                  <a:schemeClr val="bg1"/>
                </a:solidFill>
                <a:latin typeface="Arial" charset="0"/>
                <a:ea typeface="ＭＳ Ｐゴシック" charset="-128"/>
              </a:defRPr>
            </a:lvl2pPr>
            <a:lvl3pPr algn="l" rtl="0" eaLnBrk="1" fontAlgn="base" hangingPunct="1">
              <a:spcBef>
                <a:spcPct val="0"/>
              </a:spcBef>
              <a:spcAft>
                <a:spcPct val="0"/>
              </a:spcAft>
              <a:defRPr kumimoji="1" sz="3600">
                <a:solidFill>
                  <a:schemeClr val="bg1"/>
                </a:solidFill>
                <a:latin typeface="Arial" charset="0"/>
                <a:ea typeface="ＭＳ Ｐゴシック" charset="-128"/>
              </a:defRPr>
            </a:lvl3pPr>
            <a:lvl4pPr algn="l" rtl="0" eaLnBrk="1" fontAlgn="base" hangingPunct="1">
              <a:spcBef>
                <a:spcPct val="0"/>
              </a:spcBef>
              <a:spcAft>
                <a:spcPct val="0"/>
              </a:spcAft>
              <a:defRPr kumimoji="1" sz="3600">
                <a:solidFill>
                  <a:schemeClr val="bg1"/>
                </a:solidFill>
                <a:latin typeface="Arial" charset="0"/>
                <a:ea typeface="ＭＳ Ｐゴシック" charset="-128"/>
              </a:defRPr>
            </a:lvl4pPr>
            <a:lvl5pPr algn="l" rtl="0" eaLnBrk="1" fontAlgn="base" hangingPunct="1">
              <a:spcBef>
                <a:spcPct val="0"/>
              </a:spcBef>
              <a:spcAft>
                <a:spcPct val="0"/>
              </a:spcAft>
              <a:defRPr kumimoji="1" sz="3600">
                <a:solidFill>
                  <a:schemeClr val="bg1"/>
                </a:solidFill>
                <a:latin typeface="Arial" charset="0"/>
                <a:ea typeface="ＭＳ Ｐゴシック" charset="-128"/>
              </a:defRPr>
            </a:lvl5pPr>
            <a:lvl6pPr marL="457200" algn="l" rtl="0" eaLnBrk="1" fontAlgn="base" hangingPunct="1">
              <a:spcBef>
                <a:spcPct val="0"/>
              </a:spcBef>
              <a:spcAft>
                <a:spcPct val="0"/>
              </a:spcAft>
              <a:defRPr kumimoji="1" sz="3600">
                <a:solidFill>
                  <a:schemeClr val="bg1"/>
                </a:solidFill>
                <a:latin typeface="Arial" charset="0"/>
                <a:ea typeface="ＭＳ Ｐゴシック" charset="-128"/>
              </a:defRPr>
            </a:lvl6pPr>
            <a:lvl7pPr marL="914400" algn="l" rtl="0" eaLnBrk="1" fontAlgn="base" hangingPunct="1">
              <a:spcBef>
                <a:spcPct val="0"/>
              </a:spcBef>
              <a:spcAft>
                <a:spcPct val="0"/>
              </a:spcAft>
              <a:defRPr kumimoji="1" sz="3600">
                <a:solidFill>
                  <a:schemeClr val="bg1"/>
                </a:solidFill>
                <a:latin typeface="Arial" charset="0"/>
                <a:ea typeface="ＭＳ Ｐゴシック" charset="-128"/>
              </a:defRPr>
            </a:lvl7pPr>
            <a:lvl8pPr marL="1371600" algn="l" rtl="0" eaLnBrk="1" fontAlgn="base" hangingPunct="1">
              <a:spcBef>
                <a:spcPct val="0"/>
              </a:spcBef>
              <a:spcAft>
                <a:spcPct val="0"/>
              </a:spcAft>
              <a:defRPr kumimoji="1" sz="3600">
                <a:solidFill>
                  <a:schemeClr val="bg1"/>
                </a:solidFill>
                <a:latin typeface="Arial" charset="0"/>
                <a:ea typeface="ＭＳ Ｐゴシック" charset="-128"/>
              </a:defRPr>
            </a:lvl8pPr>
            <a:lvl9pPr marL="1828800" algn="l" rtl="0" eaLnBrk="1" fontAlgn="base" hangingPunct="1">
              <a:spcBef>
                <a:spcPct val="0"/>
              </a:spcBef>
              <a:spcAft>
                <a:spcPct val="0"/>
              </a:spcAft>
              <a:defRPr kumimoji="1" sz="3600">
                <a:solidFill>
                  <a:schemeClr val="bg1"/>
                </a:solidFill>
                <a:latin typeface="Arial" charset="0"/>
                <a:ea typeface="ＭＳ Ｐゴシック" charset="-128"/>
              </a:defRPr>
            </a:lvl9pPr>
          </a:lstStyle>
          <a:p>
            <a:r>
              <a:rPr lang="en-US" altLang="ja-JP" kern="0" dirty="0"/>
              <a:t>4. Evaluation</a:t>
            </a:r>
            <a:endParaRPr lang="ja-JP" altLang="en-US" kern="0" dirty="0"/>
          </a:p>
        </p:txBody>
      </p:sp>
      <p:sp>
        <p:nvSpPr>
          <p:cNvPr id="10" name="テキスト ボックス 9">
            <a:extLst>
              <a:ext uri="{FF2B5EF4-FFF2-40B4-BE49-F238E27FC236}">
                <a16:creationId xmlns:a16="http://schemas.microsoft.com/office/drawing/2014/main" id="{914F1810-249A-43CD-A99E-D680CE7DEB5D}"/>
              </a:ext>
            </a:extLst>
          </p:cNvPr>
          <p:cNvSpPr txBox="1"/>
          <p:nvPr/>
        </p:nvSpPr>
        <p:spPr>
          <a:xfrm>
            <a:off x="2162299" y="1041425"/>
            <a:ext cx="4464496" cy="338554"/>
          </a:xfrm>
          <a:prstGeom prst="rect">
            <a:avLst/>
          </a:prstGeom>
          <a:noFill/>
        </p:spPr>
        <p:txBody>
          <a:bodyPr wrap="square" rtlCol="0">
            <a:spAutoFit/>
          </a:bodyPr>
          <a:lstStyle/>
          <a:p>
            <a:pPr algn="ctr"/>
            <a:r>
              <a:rPr kumimoji="1" lang="en-US" altLang="ja-JP" sz="1600" dirty="0">
                <a:latin typeface="+mj-lt"/>
              </a:rPr>
              <a:t>Table. Simulation Parameters</a:t>
            </a:r>
            <a:endParaRPr kumimoji="1" lang="ja-JP" altLang="en-US" sz="1600" dirty="0">
              <a:latin typeface="+mj-lt"/>
            </a:endParaRPr>
          </a:p>
        </p:txBody>
      </p:sp>
      <p:sp>
        <p:nvSpPr>
          <p:cNvPr id="11" name="タイトル 1">
            <a:extLst>
              <a:ext uri="{FF2B5EF4-FFF2-40B4-BE49-F238E27FC236}">
                <a16:creationId xmlns:a16="http://schemas.microsoft.com/office/drawing/2014/main" id="{69AF11AB-9664-E2A1-8E27-34D8C1FBD717}"/>
              </a:ext>
            </a:extLst>
          </p:cNvPr>
          <p:cNvSpPr>
            <a:spLocks noGrp="1"/>
          </p:cNvSpPr>
          <p:nvPr>
            <p:ph type="title"/>
          </p:nvPr>
        </p:nvSpPr>
        <p:spPr>
          <a:xfrm>
            <a:off x="616024" y="298923"/>
            <a:ext cx="7772400" cy="1066800"/>
          </a:xfrm>
        </p:spPr>
        <p:txBody>
          <a:bodyPr/>
          <a:lstStyle/>
          <a:p>
            <a:r>
              <a:rPr lang="en-US" altLang="ja-JP" sz="3200" kern="0" dirty="0"/>
              <a:t>Evaluation</a:t>
            </a:r>
            <a:endParaRPr kumimoji="1" lang="ja-JP" altLang="en-US" sz="3200" dirty="0"/>
          </a:p>
        </p:txBody>
      </p:sp>
      <p:sp>
        <p:nvSpPr>
          <p:cNvPr id="2" name="フッター プレースホルダー 1">
            <a:extLst>
              <a:ext uri="{FF2B5EF4-FFF2-40B4-BE49-F238E27FC236}">
                <a16:creationId xmlns:a16="http://schemas.microsoft.com/office/drawing/2014/main" id="{E2EEDD64-2030-8BC9-DDA6-D5DF1E9CADAE}"/>
              </a:ext>
            </a:extLst>
          </p:cNvPr>
          <p:cNvSpPr>
            <a:spLocks noGrp="1"/>
          </p:cNvSpPr>
          <p:nvPr>
            <p:ph type="ftr" sz="quarter" idx="3"/>
          </p:nvPr>
        </p:nvSpPr>
        <p:spPr/>
        <p:txBody>
          <a:bodyPr/>
          <a:lstStyle/>
          <a:p>
            <a:r>
              <a:rPr lang="en-US" altLang="ja-JP" sz="1200" dirty="0">
                <a:solidFill>
                  <a:srgbClr val="000000"/>
                </a:solidFill>
              </a:rPr>
              <a:t>Kento Takabayashi(Toyo Univ.)</a:t>
            </a:r>
          </a:p>
          <a:p>
            <a:r>
              <a:rPr lang="en-US" altLang="ja-JP" sz="1200" dirty="0">
                <a:solidFill>
                  <a:srgbClr val="000000"/>
                </a:solidFill>
              </a:rPr>
              <a:t>Ryuji Kohno(YNU/YRP-IAI) </a:t>
            </a:r>
            <a:endParaRPr lang="en-US" altLang="ja-JP" sz="1200" dirty="0">
              <a:solidFill>
                <a:srgbClr val="000000"/>
              </a:solidFill>
              <a:latin typeface="+mj-lt"/>
            </a:endParaRPr>
          </a:p>
        </p:txBody>
      </p:sp>
      <p:sp>
        <p:nvSpPr>
          <p:cNvPr id="3" name="日付プレースホルダー 3">
            <a:extLst>
              <a:ext uri="{FF2B5EF4-FFF2-40B4-BE49-F238E27FC236}">
                <a16:creationId xmlns:a16="http://schemas.microsoft.com/office/drawing/2014/main" id="{131DF453-9386-C093-2DE9-A29787C31595}"/>
              </a:ext>
            </a:extLst>
          </p:cNvPr>
          <p:cNvSpPr>
            <a:spLocks noGrp="1"/>
          </p:cNvSpPr>
          <p:nvPr>
            <p:ph type="dt" sz="half" idx="2"/>
          </p:nvPr>
        </p:nvSpPr>
        <p:spPr>
          <a:xfrm>
            <a:off x="762000" y="304800"/>
            <a:ext cx="1600200" cy="215444"/>
          </a:xfrm>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Tree>
    <p:extLst>
      <p:ext uri="{BB962C8B-B14F-4D97-AF65-F5344CB8AC3E}">
        <p14:creationId xmlns:p14="http://schemas.microsoft.com/office/powerpoint/2010/main" val="185129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22A8ACC-50F0-4A00-26D2-E09054CD6AFE}"/>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BA470EA8-7730-674E-092C-E426561543F1}"/>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7</a:t>
            </a:fld>
            <a:endParaRPr lang="en-US">
              <a:solidFill>
                <a:srgbClr val="000000"/>
              </a:solidFill>
            </a:endParaRPr>
          </a:p>
        </p:txBody>
      </p:sp>
      <p:sp>
        <p:nvSpPr>
          <p:cNvPr id="4" name="日付プレースホルダー 3">
            <a:extLst>
              <a:ext uri="{FF2B5EF4-FFF2-40B4-BE49-F238E27FC236}">
                <a16:creationId xmlns:a16="http://schemas.microsoft.com/office/drawing/2014/main" id="{BB3BA50A-5776-FB7E-0899-BB3D42023697}"/>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47358AF6-2BC3-5863-9D7D-FF19D34632E9}"/>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46AD42B7-07AA-3539-699F-37F0AFDACE19}"/>
              </a:ext>
            </a:extLst>
          </p:cNvPr>
          <p:cNvPicPr>
            <a:picLocks noChangeAspect="1"/>
          </p:cNvPicPr>
          <p:nvPr/>
        </p:nvPicPr>
        <p:blipFill>
          <a:blip r:embed="rId2"/>
          <a:stretch>
            <a:fillRect/>
          </a:stretch>
        </p:blipFill>
        <p:spPr>
          <a:xfrm>
            <a:off x="271200" y="1593509"/>
            <a:ext cx="8677799" cy="3947194"/>
          </a:xfrm>
          <a:prstGeom prst="rect">
            <a:avLst/>
          </a:prstGeom>
        </p:spPr>
      </p:pic>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0036756B-B0FB-5ADF-32B2-B803FB959DDF}"/>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without random </a:t>
                </a:r>
                <a:r>
                  <a:rPr kumimoji="1" lang="en-US" altLang="ja-JP" sz="2000" dirty="0" err="1">
                    <a:latin typeface="Times New Roman" panose="02020603050405020304" pitchFamily="18" charset="0"/>
                    <a:cs typeface="Times New Roman" panose="02020603050405020304" pitchFamily="18" charset="0"/>
                  </a:rPr>
                  <a:t>interleaver</a:t>
                </a:r>
                <a:r>
                  <a:rPr kumimoji="1"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0036756B-B0FB-5ADF-32B2-B803FB959DDF}"/>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910211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6198F-08D8-8D79-BF92-1FCDAAA93B04}"/>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2CA23820-20B3-754C-67F0-92FD8B267018}"/>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8</a:t>
            </a:fld>
            <a:endParaRPr lang="en-US">
              <a:solidFill>
                <a:srgbClr val="000000"/>
              </a:solidFill>
            </a:endParaRPr>
          </a:p>
        </p:txBody>
      </p:sp>
      <p:sp>
        <p:nvSpPr>
          <p:cNvPr id="4" name="日付プレースホルダー 3">
            <a:extLst>
              <a:ext uri="{FF2B5EF4-FFF2-40B4-BE49-F238E27FC236}">
                <a16:creationId xmlns:a16="http://schemas.microsoft.com/office/drawing/2014/main" id="{32E7FF71-6865-DD7E-58F0-1B06A9C270DE}"/>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46568689-9C87-DCCF-6DAD-E425ABC5B41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7" name="図 6">
            <a:extLst>
              <a:ext uri="{FF2B5EF4-FFF2-40B4-BE49-F238E27FC236}">
                <a16:creationId xmlns:a16="http://schemas.microsoft.com/office/drawing/2014/main" id="{4DEA7A2E-F9F4-440C-0298-FEDF326C0217}"/>
              </a:ext>
            </a:extLst>
          </p:cNvPr>
          <p:cNvPicPr>
            <a:picLocks noChangeAspect="1"/>
          </p:cNvPicPr>
          <p:nvPr/>
        </p:nvPicPr>
        <p:blipFill>
          <a:blip r:embed="rId2"/>
          <a:stretch>
            <a:fillRect/>
          </a:stretch>
        </p:blipFill>
        <p:spPr>
          <a:xfrm>
            <a:off x="196317" y="1700808"/>
            <a:ext cx="8751366" cy="3980656"/>
          </a:xfrm>
          <a:prstGeom prst="rect">
            <a:avLst/>
          </a:prstGeom>
        </p:spPr>
      </p:pic>
      <mc:AlternateContent xmlns:mc="http://schemas.openxmlformats.org/markup-compatibility/2006">
        <mc:Choice xmlns:a14="http://schemas.microsoft.com/office/drawing/2010/main" Requires="a14">
          <p:sp>
            <p:nvSpPr>
              <p:cNvPr id="8" name="テキスト ボックス 7">
                <a:extLst>
                  <a:ext uri="{FF2B5EF4-FFF2-40B4-BE49-F238E27FC236}">
                    <a16:creationId xmlns:a16="http://schemas.microsoft.com/office/drawing/2014/main" id="{2D3B43F9-56B0-C099-9C9C-3D88EB5D3B8E}"/>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without random </a:t>
                </a:r>
                <a:r>
                  <a:rPr kumimoji="1" lang="en-US" altLang="ja-JP" sz="2000" dirty="0" err="1">
                    <a:latin typeface="Times New Roman" panose="02020603050405020304" pitchFamily="18" charset="0"/>
                    <a:cs typeface="Times New Roman" panose="02020603050405020304" pitchFamily="18" charset="0"/>
                  </a:rPr>
                  <a:t>interleaver</a:t>
                </a:r>
                <a:r>
                  <a:rPr kumimoji="1"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m:t>
                    </m:r>
                    <m:r>
                      <a:rPr kumimoji="1" lang="en-US" altLang="ja-JP" sz="2000" b="0" i="1" baseline="0" smtClean="0">
                        <a:latin typeface="Cambria Math" panose="02040503050406030204" pitchFamily="18" charset="0"/>
                      </a:rPr>
                      <m:t>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8" name="テキスト ボックス 7">
                <a:extLst>
                  <a:ext uri="{FF2B5EF4-FFF2-40B4-BE49-F238E27FC236}">
                    <a16:creationId xmlns:a16="http://schemas.microsoft.com/office/drawing/2014/main" id="{2D3B43F9-56B0-C099-9C9C-3D88EB5D3B8E}"/>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189114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9B6198F-08D8-8D79-BF92-1FCDAAA93B04}"/>
              </a:ext>
            </a:extLst>
          </p:cNvPr>
          <p:cNvSpPr>
            <a:spLocks noGrp="1"/>
          </p:cNvSpPr>
          <p:nvPr>
            <p:ph type="title"/>
          </p:nvPr>
        </p:nvSpPr>
        <p:spPr/>
        <p:txBody>
          <a:bodyPr/>
          <a:lstStyle/>
          <a:p>
            <a:r>
              <a:rPr kumimoji="1" lang="en-US" altLang="ja-JP" dirty="0"/>
              <a:t>Results</a:t>
            </a:r>
            <a:endParaRPr kumimoji="1" lang="ja-JP" altLang="en-US" dirty="0"/>
          </a:p>
        </p:txBody>
      </p:sp>
      <p:sp>
        <p:nvSpPr>
          <p:cNvPr id="3" name="スライド番号プレースホルダー 2">
            <a:extLst>
              <a:ext uri="{FF2B5EF4-FFF2-40B4-BE49-F238E27FC236}">
                <a16:creationId xmlns:a16="http://schemas.microsoft.com/office/drawing/2014/main" id="{2CA23820-20B3-754C-67F0-92FD8B267018}"/>
              </a:ext>
            </a:extLst>
          </p:cNvPr>
          <p:cNvSpPr>
            <a:spLocks noGrp="1"/>
          </p:cNvSpPr>
          <p:nvPr>
            <p:ph type="sldNum" sz="quarter" idx="12"/>
          </p:nvPr>
        </p:nvSpPr>
        <p:spPr/>
        <p:txBody>
          <a:bodyPr/>
          <a:lstStyle/>
          <a:p>
            <a:pPr>
              <a:defRPr/>
            </a:pPr>
            <a:r>
              <a:rPr lang="en-US">
                <a:solidFill>
                  <a:srgbClr val="000000"/>
                </a:solidFill>
              </a:rPr>
              <a:t>Slide </a:t>
            </a:r>
            <a:fld id="{088E86A2-24BB-437A-8099-76D2C87A4801}" type="slidenum">
              <a:rPr lang="en-US" smtClean="0">
                <a:solidFill>
                  <a:srgbClr val="000000"/>
                </a:solidFill>
              </a:rPr>
              <a:pPr>
                <a:defRPr/>
              </a:pPr>
              <a:t>9</a:t>
            </a:fld>
            <a:endParaRPr lang="en-US">
              <a:solidFill>
                <a:srgbClr val="000000"/>
              </a:solidFill>
            </a:endParaRPr>
          </a:p>
        </p:txBody>
      </p:sp>
      <p:sp>
        <p:nvSpPr>
          <p:cNvPr id="4" name="日付プレースホルダー 3">
            <a:extLst>
              <a:ext uri="{FF2B5EF4-FFF2-40B4-BE49-F238E27FC236}">
                <a16:creationId xmlns:a16="http://schemas.microsoft.com/office/drawing/2014/main" id="{32E7FF71-6865-DD7E-58F0-1B06A9C270DE}"/>
              </a:ext>
            </a:extLst>
          </p:cNvPr>
          <p:cNvSpPr>
            <a:spLocks noGrp="1"/>
          </p:cNvSpPr>
          <p:nvPr>
            <p:ph type="dt" sz="half" idx="2"/>
          </p:nvPr>
        </p:nvSpPr>
        <p:spPr/>
        <p:txBody>
          <a:bodyPr/>
          <a:lstStyle/>
          <a:p>
            <a:pPr fontAlgn="base">
              <a:spcBef>
                <a:spcPct val="0"/>
              </a:spcBef>
              <a:spcAft>
                <a:spcPct val="0"/>
              </a:spcAft>
            </a:pPr>
            <a:r>
              <a:rPr kumimoji="0" lang="en-US" altLang="ja-JP" dirty="0">
                <a:solidFill>
                  <a:srgbClr val="000000"/>
                </a:solidFill>
                <a:latin typeface="Times New Roman" pitchFamily="18" charset="0"/>
              </a:rPr>
              <a:t>July 2024</a:t>
            </a:r>
          </a:p>
        </p:txBody>
      </p:sp>
      <p:sp>
        <p:nvSpPr>
          <p:cNvPr id="5" name="フッター プレースホルダー 4">
            <a:extLst>
              <a:ext uri="{FF2B5EF4-FFF2-40B4-BE49-F238E27FC236}">
                <a16:creationId xmlns:a16="http://schemas.microsoft.com/office/drawing/2014/main" id="{46568689-9C87-DCCF-6DAD-E425ABC5B41B}"/>
              </a:ext>
            </a:extLst>
          </p:cNvPr>
          <p:cNvSpPr>
            <a:spLocks noGrp="1"/>
          </p:cNvSpPr>
          <p:nvPr>
            <p:ph type="ftr" sz="quarter" idx="3"/>
          </p:nvPr>
        </p:nvSpPr>
        <p:spPr/>
        <p:txBody>
          <a:bodyPr/>
          <a:lstStyle/>
          <a:p>
            <a:r>
              <a:rPr lang="en-US" altLang="ja-JP" sz="1200">
                <a:solidFill>
                  <a:srgbClr val="000000"/>
                </a:solidFill>
              </a:rPr>
              <a:t>Kento Takabayashi(Toyo Univ.)</a:t>
            </a:r>
          </a:p>
          <a:p>
            <a:r>
              <a:rPr lang="en-US" altLang="ja-JP" sz="1200">
                <a:solidFill>
                  <a:srgbClr val="000000"/>
                </a:solidFill>
              </a:rPr>
              <a:t>Ryuji Kohno(YNU/YRP-IAI) </a:t>
            </a:r>
            <a:endParaRPr lang="en-US" altLang="ja-JP" sz="1200" dirty="0">
              <a:solidFill>
                <a:srgbClr val="000000"/>
              </a:solidFill>
              <a:latin typeface="+mj-lt"/>
            </a:endParaRPr>
          </a:p>
        </p:txBody>
      </p:sp>
      <p:pic>
        <p:nvPicPr>
          <p:cNvPr id="8" name="図 7">
            <a:extLst>
              <a:ext uri="{FF2B5EF4-FFF2-40B4-BE49-F238E27FC236}">
                <a16:creationId xmlns:a16="http://schemas.microsoft.com/office/drawing/2014/main" id="{D78888F8-D738-584A-36EA-5B8216E4CCF2}"/>
              </a:ext>
            </a:extLst>
          </p:cNvPr>
          <p:cNvPicPr>
            <a:picLocks noChangeAspect="1"/>
          </p:cNvPicPr>
          <p:nvPr/>
        </p:nvPicPr>
        <p:blipFill>
          <a:blip r:embed="rId2"/>
          <a:stretch>
            <a:fillRect/>
          </a:stretch>
        </p:blipFill>
        <p:spPr>
          <a:xfrm>
            <a:off x="233772" y="1556792"/>
            <a:ext cx="8676456" cy="3946582"/>
          </a:xfrm>
          <a:prstGeom prst="rect">
            <a:avLst/>
          </a:prstGeom>
        </p:spPr>
      </p:pic>
      <mc:AlternateContent xmlns:mc="http://schemas.openxmlformats.org/markup-compatibility/2006">
        <mc:Choice xmlns:a14="http://schemas.microsoft.com/office/drawing/2010/main" Requires="a14">
          <p:sp>
            <p:nvSpPr>
              <p:cNvPr id="6" name="テキスト ボックス 5">
                <a:extLst>
                  <a:ext uri="{FF2B5EF4-FFF2-40B4-BE49-F238E27FC236}">
                    <a16:creationId xmlns:a16="http://schemas.microsoft.com/office/drawing/2014/main" id="{8E73BAD6-18DE-17B8-1404-23D53962FB34}"/>
                  </a:ext>
                </a:extLst>
              </p:cNvPr>
              <p:cNvSpPr txBox="1"/>
              <p:nvPr/>
            </p:nvSpPr>
            <p:spPr>
              <a:xfrm>
                <a:off x="762000" y="5661248"/>
                <a:ext cx="7696200" cy="707886"/>
              </a:xfrm>
              <a:prstGeom prst="rect">
                <a:avLst/>
              </a:prstGeom>
              <a:noFill/>
            </p:spPr>
            <p:txBody>
              <a:bodyPr wrap="square" rtlCol="0">
                <a:spAutoFit/>
              </a:bodyPr>
              <a:lstStyle/>
              <a:p>
                <a:pPr algn="ctr"/>
                <a:r>
                  <a:rPr kumimoji="1" lang="en-US" altLang="ja-JP" sz="2000" dirty="0">
                    <a:latin typeface="Times New Roman" panose="02020603050405020304" pitchFamily="18" charset="0"/>
                    <a:cs typeface="Times New Roman" panose="02020603050405020304" pitchFamily="18" charset="0"/>
                  </a:rPr>
                  <a:t>Packet error ratio as a function of </a:t>
                </a:r>
                <a14:m>
                  <m:oMath xmlns:m="http://schemas.openxmlformats.org/officeDocument/2006/math">
                    <m:sSub>
                      <m:sSubPr>
                        <m:ctrlPr>
                          <a:rPr kumimoji="1" lang="en-US" altLang="ja-JP" sz="200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𝐸</m:t>
                        </m:r>
                      </m:e>
                      <m:sub>
                        <m:r>
                          <a:rPr kumimoji="1" lang="en-US" altLang="ja-JP" sz="2000" b="0" i="1" smtClean="0">
                            <a:latin typeface="Cambria Math" panose="02040503050406030204" pitchFamily="18" charset="0"/>
                            <a:cs typeface="Times New Roman" panose="02020603050405020304" pitchFamily="18" charset="0"/>
                          </a:rPr>
                          <m:t>𝑏</m:t>
                        </m:r>
                      </m:sub>
                    </m:sSub>
                    <m:r>
                      <a:rPr kumimoji="1" lang="en-US" altLang="ja-JP" sz="2000" b="0" i="1" smtClean="0">
                        <a:latin typeface="Cambria Math" panose="02040503050406030204" pitchFamily="18" charset="0"/>
                        <a:cs typeface="Times New Roman" panose="02020603050405020304" pitchFamily="18" charset="0"/>
                      </a:rPr>
                      <m:t>/</m:t>
                    </m:r>
                    <m:sSub>
                      <m:sSubPr>
                        <m:ctrlPr>
                          <a:rPr kumimoji="1" lang="en-US" altLang="ja-JP" sz="2000" b="0" i="1" smtClean="0">
                            <a:latin typeface="Cambria Math" panose="02040503050406030204" pitchFamily="18" charset="0"/>
                            <a:cs typeface="Times New Roman" panose="02020603050405020304" pitchFamily="18" charset="0"/>
                          </a:rPr>
                        </m:ctrlPr>
                      </m:sSubPr>
                      <m:e>
                        <m:r>
                          <a:rPr kumimoji="1" lang="en-US" altLang="ja-JP" sz="2000" b="0" i="1" smtClean="0">
                            <a:latin typeface="Cambria Math" panose="02040503050406030204" pitchFamily="18" charset="0"/>
                            <a:cs typeface="Times New Roman" panose="02020603050405020304" pitchFamily="18" charset="0"/>
                          </a:rPr>
                          <m:t>𝑁</m:t>
                        </m:r>
                      </m:e>
                      <m:sub>
                        <m:r>
                          <a:rPr kumimoji="1" lang="en-US" altLang="ja-JP" sz="2000" b="0" i="1" smtClean="0">
                            <a:latin typeface="Cambria Math" panose="02040503050406030204" pitchFamily="18" charset="0"/>
                            <a:cs typeface="Times New Roman" panose="02020603050405020304" pitchFamily="18" charset="0"/>
                          </a:rPr>
                          <m:t>0</m:t>
                        </m:r>
                      </m:sub>
                    </m:sSub>
                  </m:oMath>
                </a14:m>
                <a:r>
                  <a:rPr kumimoji="1" lang="en-US" altLang="ja-JP" sz="2000" dirty="0">
                    <a:latin typeface="Times New Roman" panose="02020603050405020304" pitchFamily="18" charset="0"/>
                    <a:cs typeface="Times New Roman" panose="02020603050405020304" pitchFamily="18" charset="0"/>
                  </a:rPr>
                  <a:t> in the case of 15.4ab BCC, LDPC, and SOCC with random </a:t>
                </a:r>
                <a:r>
                  <a:rPr kumimoji="1" lang="en-US" altLang="ja-JP" sz="2000" dirty="0" err="1">
                    <a:latin typeface="Times New Roman" panose="02020603050405020304" pitchFamily="18" charset="0"/>
                    <a:cs typeface="Times New Roman" panose="02020603050405020304" pitchFamily="18" charset="0"/>
                  </a:rPr>
                  <a:t>interleaver</a:t>
                </a:r>
                <a:r>
                  <a:rPr kumimoji="1" lang="en-US" altLang="ja-JP" sz="2000" dirty="0">
                    <a:latin typeface="Times New Roman" panose="02020603050405020304" pitchFamily="18" charset="0"/>
                    <a:cs typeface="Times New Roman" panose="02020603050405020304" pitchFamily="18" charset="0"/>
                  </a:rPr>
                  <a:t>, </a:t>
                </a:r>
                <a14:m>
                  <m:oMath xmlns:m="http://schemas.openxmlformats.org/officeDocument/2006/math">
                    <m:sSub>
                      <m:sSubPr>
                        <m:ctrlPr>
                          <a:rPr kumimoji="1" lang="en-US" altLang="ja-JP" sz="2000" i="1" baseline="0" smtClean="0">
                            <a:latin typeface="Cambria Math" panose="02040503050406030204" pitchFamily="18" charset="0"/>
                          </a:rPr>
                        </m:ctrlPr>
                      </m:sSubPr>
                      <m:e>
                        <m:r>
                          <a:rPr kumimoji="1" lang="en-US" altLang="ja-JP" sz="2000" b="0" i="1" baseline="0" smtClean="0">
                            <a:latin typeface="Cambria Math" panose="02040503050406030204" pitchFamily="18" charset="0"/>
                          </a:rPr>
                          <m:t>𝑝</m:t>
                        </m:r>
                      </m:e>
                      <m:sub>
                        <m:r>
                          <a:rPr kumimoji="1" lang="en-US" altLang="ja-JP" sz="2000" b="0" i="1" baseline="0" smtClean="0">
                            <a:latin typeface="Cambria Math" panose="02040503050406030204" pitchFamily="18" charset="0"/>
                          </a:rPr>
                          <m:t>𝑒</m:t>
                        </m:r>
                      </m:sub>
                    </m:sSub>
                    <m:r>
                      <a:rPr kumimoji="1" lang="en-US" altLang="ja-JP" sz="2000" b="0" i="1" baseline="0" smtClean="0">
                        <a:latin typeface="Cambria Math" panose="02040503050406030204" pitchFamily="18" charset="0"/>
                      </a:rPr>
                      <m:t>=1</m:t>
                    </m:r>
                    <m:r>
                      <a:rPr kumimoji="1" lang="en-US" altLang="ja-JP" sz="2000" b="0" i="1" baseline="0" smtClean="0">
                        <a:latin typeface="Cambria Math" panose="02040503050406030204" pitchFamily="18" charset="0"/>
                      </a:rPr>
                      <m:t>0</m:t>
                    </m:r>
                  </m:oMath>
                </a14:m>
                <a:r>
                  <a:rPr kumimoji="1" lang="en-US" altLang="ja-JP" sz="2000" dirty="0">
                    <a:latin typeface="Times New Roman" panose="02020603050405020304" pitchFamily="18" charset="0"/>
                    <a:cs typeface="Times New Roman" panose="02020603050405020304" pitchFamily="18" charset="0"/>
                  </a:rPr>
                  <a:t>%</a:t>
                </a:r>
                <a:endParaRPr kumimoji="1" lang="ja-JP" altLang="en-US" sz="2000" dirty="0">
                  <a:latin typeface="Times New Roman" panose="02020603050405020304" pitchFamily="18" charset="0"/>
                  <a:cs typeface="Times New Roman" panose="02020603050405020304" pitchFamily="18" charset="0"/>
                </a:endParaRPr>
              </a:p>
            </p:txBody>
          </p:sp>
        </mc:Choice>
        <mc:Fallback>
          <p:sp>
            <p:nvSpPr>
              <p:cNvPr id="6" name="テキスト ボックス 5">
                <a:extLst>
                  <a:ext uri="{FF2B5EF4-FFF2-40B4-BE49-F238E27FC236}">
                    <a16:creationId xmlns:a16="http://schemas.microsoft.com/office/drawing/2014/main" id="{8E73BAD6-18DE-17B8-1404-23D53962FB34}"/>
                  </a:ext>
                </a:extLst>
              </p:cNvPr>
              <p:cNvSpPr txBox="1">
                <a:spLocks noRot="1" noChangeAspect="1" noMove="1" noResize="1" noEditPoints="1" noAdjustHandles="1" noChangeArrowheads="1" noChangeShapeType="1" noTextEdit="1"/>
              </p:cNvSpPr>
              <p:nvPr/>
            </p:nvSpPr>
            <p:spPr>
              <a:xfrm>
                <a:off x="762000" y="5661248"/>
                <a:ext cx="7696200" cy="707886"/>
              </a:xfrm>
              <a:prstGeom prst="rect">
                <a:avLst/>
              </a:prstGeom>
              <a:blipFill>
                <a:blip r:embed="rId3"/>
                <a:stretch>
                  <a:fillRect t="-5172" b="-14655"/>
                </a:stretch>
              </a:blipFill>
            </p:spPr>
            <p:txBody>
              <a:bodyPr/>
              <a:lstStyle/>
              <a:p>
                <a:r>
                  <a:rPr lang="ja-JP" altLang="en-US">
                    <a:noFill/>
                  </a:rPr>
                  <a:t> </a:t>
                </a:r>
              </a:p>
            </p:txBody>
          </p:sp>
        </mc:Fallback>
      </mc:AlternateContent>
    </p:spTree>
    <p:extLst>
      <p:ext uri="{BB962C8B-B14F-4D97-AF65-F5344CB8AC3E}">
        <p14:creationId xmlns:p14="http://schemas.microsoft.com/office/powerpoint/2010/main" val="22191157"/>
      </p:ext>
    </p:extLst>
  </p:cSld>
  <p:clrMapOvr>
    <a:masterClrMapping/>
  </p:clrMapOvr>
</p:sld>
</file>

<file path=ppt/theme/theme1.xml><?xml version="1.0" encoding="utf-8"?>
<a:theme xmlns:a="http://schemas.openxmlformats.org/drawingml/2006/main" name="VLC_Composition_090917">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6964</TotalTime>
  <Words>2634</Words>
  <Application>Microsoft Office PowerPoint</Application>
  <PresentationFormat>画面に合わせる (4:3)</PresentationFormat>
  <Paragraphs>361</Paragraphs>
  <Slides>24</Slides>
  <Notes>10</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24</vt:i4>
      </vt:variant>
    </vt:vector>
  </HeadingPairs>
  <TitlesOfParts>
    <vt:vector size="32" baseType="lpstr">
      <vt:lpstr>游ゴシック</vt:lpstr>
      <vt:lpstr>Arial</vt:lpstr>
      <vt:lpstr>Calibri</vt:lpstr>
      <vt:lpstr>Cambria Math</vt:lpstr>
      <vt:lpstr>Palatino Linotype</vt:lpstr>
      <vt:lpstr>Times New Roman</vt:lpstr>
      <vt:lpstr>Wingdings</vt:lpstr>
      <vt:lpstr>VLC_Composition_090917</vt:lpstr>
      <vt:lpstr>PowerPoint プレゼンテーション</vt:lpstr>
      <vt:lpstr>PowerPoint プレゼンテーション</vt:lpstr>
      <vt:lpstr>Motivation and Aim of study</vt:lpstr>
      <vt:lpstr>SOCC</vt:lpstr>
      <vt:lpstr>Bit erasure channel</vt:lpstr>
      <vt:lpstr>Evaluation</vt:lpstr>
      <vt:lpstr>Results</vt:lpstr>
      <vt:lpstr>Results</vt:lpstr>
      <vt:lpstr>Results</vt:lpstr>
      <vt:lpstr>Conclusion</vt:lpstr>
      <vt:lpstr>Reference</vt:lpstr>
      <vt:lpstr>PowerPoint プレゼンテーション</vt:lpstr>
      <vt:lpstr>2. IEEE 802.15.6 UWB PHY</vt:lpstr>
      <vt:lpstr>2. IEEE 802.15.6 UWB PHY</vt:lpstr>
      <vt:lpstr>2. IEEE 802.15.6 UWB PHY</vt:lpstr>
      <vt:lpstr>2. IEEE 802.15.6 UWB PHY</vt:lpstr>
      <vt:lpstr>Cross-layer Evaluation</vt:lpstr>
      <vt:lpstr>Cross-layer Evaluation</vt:lpstr>
      <vt:lpstr>Cross-layer Evaluation</vt:lpstr>
      <vt:lpstr>Cross-layer Evaluation</vt:lpstr>
      <vt:lpstr>Cross-layer Evaluation</vt:lpstr>
      <vt:lpstr>Cross-layer Evaluation - Discussion</vt:lpstr>
      <vt:lpstr>Results</vt:lpstr>
      <vt:lpstr>Results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kohno</dc:creator>
  <cp:lastModifiedBy>Kento Takabayashi</cp:lastModifiedBy>
  <cp:revision>440</cp:revision>
  <dcterms:created xsi:type="dcterms:W3CDTF">2014-03-17T07:14:24Z</dcterms:created>
  <dcterms:modified xsi:type="dcterms:W3CDTF">2024-07-16T00:30:19Z</dcterms:modified>
</cp:coreProperties>
</file>