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300" r:id="rId3"/>
    <p:sldId id="595" r:id="rId4"/>
    <p:sldId id="693" r:id="rId5"/>
    <p:sldId id="751" r:id="rId6"/>
    <p:sldId id="560" r:id="rId7"/>
    <p:sldId id="674" r:id="rId8"/>
    <p:sldId id="767" r:id="rId9"/>
    <p:sldId id="757" r:id="rId10"/>
    <p:sldId id="776" r:id="rId11"/>
    <p:sldId id="593" r:id="rId12"/>
    <p:sldId id="327" r:id="rId13"/>
    <p:sldId id="482" r:id="rId14"/>
    <p:sldId id="749" r:id="rId15"/>
    <p:sldId id="596" r:id="rId16"/>
    <p:sldId id="590" r:id="rId17"/>
    <p:sldId id="694"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4" autoAdjust="0"/>
  </p:normalViewPr>
  <p:slideViewPr>
    <p:cSldViewPr>
      <p:cViewPr varScale="1">
        <p:scale>
          <a:sx n="52" d="100"/>
          <a:sy n="52" d="100"/>
        </p:scale>
        <p:origin x="1694"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2024/1/17</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2024/1/17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1/17/2024</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10</a:t>
            </a:fld>
            <a:endParaRPr kumimoji="1" lang="ja-JP" altLang="en-US"/>
          </a:p>
        </p:txBody>
      </p:sp>
    </p:spTree>
    <p:extLst>
      <p:ext uri="{BB962C8B-B14F-4D97-AF65-F5344CB8AC3E}">
        <p14:creationId xmlns:p14="http://schemas.microsoft.com/office/powerpoint/2010/main" val="271728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11</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14</a:t>
            </a:fld>
            <a:endParaRPr kumimoji="1" lang="ja-JP" altLang="en-US"/>
          </a:p>
        </p:txBody>
      </p:sp>
    </p:spTree>
    <p:extLst>
      <p:ext uri="{BB962C8B-B14F-4D97-AF65-F5344CB8AC3E}">
        <p14:creationId xmlns:p14="http://schemas.microsoft.com/office/powerpoint/2010/main" val="2834808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15</a:t>
            </a:fld>
            <a:endParaRPr kumimoji="1" lang="ja-JP" altLang="en-US"/>
          </a:p>
        </p:txBody>
      </p:sp>
    </p:spTree>
    <p:extLst>
      <p:ext uri="{BB962C8B-B14F-4D97-AF65-F5344CB8AC3E}">
        <p14:creationId xmlns:p14="http://schemas.microsoft.com/office/powerpoint/2010/main" val="261661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16</a:t>
            </a:fld>
            <a:endParaRPr kumimoji="1" lang="ja-JP" altLang="en-US"/>
          </a:p>
        </p:txBody>
      </p:sp>
    </p:spTree>
    <p:extLst>
      <p:ext uri="{BB962C8B-B14F-4D97-AF65-F5344CB8AC3E}">
        <p14:creationId xmlns:p14="http://schemas.microsoft.com/office/powerpoint/2010/main" val="4177968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kern="1200" dirty="0">
              <a:solidFill>
                <a:schemeClr val="tx1"/>
              </a:solidFill>
              <a:effectLst/>
              <a:latin typeface="+mn-lt"/>
              <a:ea typeface="+mn-ea"/>
              <a:cs typeface="+mn-cs"/>
            </a:endParaRPr>
          </a:p>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17</a:t>
            </a:fld>
            <a:endParaRPr kumimoji="1" lang="ja-JP" altLang="en-US"/>
          </a:p>
        </p:txBody>
      </p:sp>
    </p:spTree>
    <p:extLst>
      <p:ext uri="{BB962C8B-B14F-4D97-AF65-F5344CB8AC3E}">
        <p14:creationId xmlns:p14="http://schemas.microsoft.com/office/powerpoint/2010/main" val="70784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5</a:t>
            </a:fld>
            <a:endParaRPr kumimoji="1" lang="ja-JP" altLang="en-US"/>
          </a:p>
        </p:txBody>
      </p:sp>
    </p:spTree>
    <p:extLst>
      <p:ext uri="{BB962C8B-B14F-4D97-AF65-F5344CB8AC3E}">
        <p14:creationId xmlns:p14="http://schemas.microsoft.com/office/powerpoint/2010/main" val="320049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For comparison, the computer simulation also evaluates the case where the (11, 5) shortened Reed–Solomon (RS) code and the (31, 25) RS code are applied to the PHR and PSDU, respectively, as error correction codes with coding rates almost equal to those of the BCH codes used in IEEE 802.15.6</a:t>
            </a:r>
            <a:endParaRPr kumimoji="1" lang="ja-JP" altLang="en-US"/>
          </a:p>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7</a:t>
            </a:fld>
            <a:endParaRPr kumimoji="1" lang="ja-JP" altLang="en-US"/>
          </a:p>
        </p:txBody>
      </p:sp>
    </p:spTree>
    <p:extLst>
      <p:ext uri="{BB962C8B-B14F-4D97-AF65-F5344CB8AC3E}">
        <p14:creationId xmlns:p14="http://schemas.microsoft.com/office/powerpoint/2010/main" val="282794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8</a:t>
            </a:fld>
            <a:endParaRPr kumimoji="1" lang="ja-JP" altLang="en-US"/>
          </a:p>
        </p:txBody>
      </p:sp>
    </p:spTree>
    <p:extLst>
      <p:ext uri="{BB962C8B-B14F-4D97-AF65-F5344CB8AC3E}">
        <p14:creationId xmlns:p14="http://schemas.microsoft.com/office/powerpoint/2010/main" val="86302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74B578-1585-473D-A88E-F7875DCA9734}" type="slidenum">
              <a:rPr kumimoji="1" lang="ja-JP" altLang="en-US" smtClean="0"/>
              <a:pPr/>
              <a:t>9</a:t>
            </a:fld>
            <a:endParaRPr kumimoji="1" lang="ja-JP" altLang="en-US"/>
          </a:p>
        </p:txBody>
      </p:sp>
    </p:spTree>
    <p:extLst>
      <p:ext uri="{BB962C8B-B14F-4D97-AF65-F5344CB8AC3E}">
        <p14:creationId xmlns:p14="http://schemas.microsoft.com/office/powerpoint/2010/main" val="241015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802.15-22-0562-07-06ma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802.15-22-0562-07-06ma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802.15-22-0562-07-06ma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[17 January 2024]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296837"/>
            <a:ext cx="7772400" cy="1066800"/>
          </a:xfrm>
        </p:spPr>
        <p:txBody>
          <a:bodyPr/>
          <a:lstStyle/>
          <a:p>
            <a:r>
              <a:rPr lang="en-US" altLang="ja-JP" sz="3200" dirty="0"/>
              <a:t>4. Discussion – Single Pulse Option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10</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124744"/>
                <a:ext cx="8856984" cy="5037726"/>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a:t>
                </a:r>
                <a:r>
                  <a:rPr lang="en-US" altLang="ja-JP" sz="2000" dirty="0">
                    <a:effectLst/>
                    <a:latin typeface="+mj-lt"/>
                    <a:ea typeface="游明朝" panose="02020400000000000000" pitchFamily="18" charset="-128"/>
                    <a:cs typeface="Times New Roman" panose="02020603050405020304" pitchFamily="18" charset="0"/>
                  </a:rPr>
                  <a:t> transmission failure ratio is focused on when meeting the UWB usage limitation such that </a:t>
                </a:r>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BW = 499.2 MHz and </a:t>
                </a:r>
                <a14:m>
                  <m:oMath xmlns:m="http://schemas.openxmlformats.org/officeDocument/2006/math">
                    <m:sSub>
                      <m:sSubPr>
                        <m:ctrlPr>
                          <a:rPr lang="ja-JP" altLang="ja-JP" sz="2000" b="1" i="1" u="sng">
                            <a:solidFill>
                              <a:srgbClr val="FF0000"/>
                            </a:solidFill>
                            <a:effectLst/>
                            <a:latin typeface="Cambria Math" panose="02040503050406030204" pitchFamily="18" charset="0"/>
                            <a:ea typeface="Cambria Math" panose="02040503050406030204" pitchFamily="18" charset="0"/>
                          </a:rPr>
                        </m:ctrlPr>
                      </m:sSubPr>
                      <m:e>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sz="2000" b="1" i="1" u="sng">
                            <a:solidFill>
                              <a:srgbClr val="FF0000"/>
                            </a:solidFill>
                            <a:effectLst/>
                            <a:latin typeface="Cambria Math" panose="02040503050406030204" pitchFamily="18" charset="0"/>
                            <a:ea typeface="游明朝" panose="02020400000000000000" pitchFamily="18" charset="-128"/>
                            <a:cs typeface="Times New Roman" panose="02020603050405020304" pitchFamily="18" charset="0"/>
                          </a:rPr>
                          <m:t>𝒍𝒊𝒎</m:t>
                        </m:r>
                      </m:sub>
                    </m:sSub>
                  </m:oMath>
                </a14:m>
                <a:r>
                  <a:rPr lang="en-US" altLang="ja-JP" sz="2000" b="1" u="sng" dirty="0">
                    <a:solidFill>
                      <a:srgbClr val="FF0000"/>
                    </a:solidFill>
                    <a:effectLst/>
                    <a:latin typeface="+mj-lt"/>
                    <a:ea typeface="游明朝" panose="02020400000000000000" pitchFamily="18" charset="-128"/>
                    <a:cs typeface="Times New Roman" panose="02020603050405020304" pitchFamily="18" charset="0"/>
                  </a:rPr>
                  <a:t> = –41.3 dBm/MHz (transmission power of -14.3 dBm)</a:t>
                </a:r>
                <a:endParaRPr lang="en-US" altLang="ja-JP" sz="2000" b="1" u="sng" dirty="0">
                  <a:effectLst/>
                  <a:latin typeface="+mj-lt"/>
                  <a:ea typeface="游明朝" panose="02020400000000000000" pitchFamily="18" charset="-128"/>
                  <a:cs typeface="Times New Roman" panose="02020603050405020304" pitchFamily="18" charset="0"/>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Under the above conditions, the transmission failure ratio was more than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unless an SOCC was applied, which means that sufficient reliability cannot be ensured by the current standard in the case of the single pulse option</a:t>
                </a:r>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Times New Roman" panose="02020603050405020304" pitchFamily="18" charset="0"/>
                  </a:rPr>
                  <a:t>Then, the transmission failure ratio was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1/2 and below </a:t>
                </a:r>
                <a14:m>
                  <m:oMath xmlns:m="http://schemas.openxmlformats.org/officeDocument/2006/math">
                    <m:sSup>
                      <m:sSupPr>
                        <m:ctrlPr>
                          <a:rPr lang="ja-JP" altLang="ja-JP" sz="2000" i="1">
                            <a:effectLst/>
                            <a:latin typeface="Cambria Math" panose="02040503050406030204" pitchFamily="18" charset="0"/>
                            <a:ea typeface="Cambria Math" panose="02040503050406030204" pitchFamily="18" charset="0"/>
                          </a:rPr>
                        </m:ctrlPr>
                      </m:sSupPr>
                      <m:e>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10</m:t>
                        </m:r>
                      </m:e>
                      <m:sup>
                        <m:r>
                          <a:rPr lang="en-US" altLang="ja-JP" sz="2000" i="1">
                            <a:effectLst/>
                            <a:latin typeface="Cambria Math" panose="02040503050406030204" pitchFamily="18" charset="0"/>
                            <a:ea typeface="游明朝" panose="02020400000000000000" pitchFamily="18" charset="-128"/>
                            <a:cs typeface="Times New Roman" panose="02020603050405020304" pitchFamily="18" charset="0"/>
                          </a:rPr>
                          <m:t>−2</m:t>
                        </m:r>
                      </m:sup>
                    </m:sSup>
                  </m:oMath>
                </a14:m>
                <a:r>
                  <a:rPr lang="en-US" altLang="ja-JP" sz="2000" dirty="0">
                    <a:effectLst/>
                    <a:latin typeface="+mj-lt"/>
                    <a:ea typeface="游明朝" panose="02020400000000000000" pitchFamily="18" charset="-128"/>
                    <a:cs typeface="Times New Roman" panose="02020603050405020304" pitchFamily="18" charset="0"/>
                  </a:rPr>
                  <a:t>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游明朝" panose="02020400000000000000" pitchFamily="18" charset="-128"/>
                    <a:cs typeface="Times New Roman" panose="02020603050405020304" pitchFamily="18" charset="0"/>
                  </a:rPr>
                  <a:t> = 1/8</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RS encoding obtained better results</a:t>
                </a:r>
                <a:r>
                  <a:rPr lang="en-US" altLang="ja-JP" sz="2000" dirty="0">
                    <a:latin typeface="+mj-lt"/>
                    <a:ea typeface="SimSun" panose="02010600030101010101" pitchFamily="2" charset="-122"/>
                    <a:cs typeface="Times New Roman" panose="02020603050405020304" pitchFamily="18" charset="0"/>
                  </a:rPr>
                  <a:t> than BCH encoding</a:t>
                </a:r>
                <a:endParaRPr kumimoji="1" lang="en-US" altLang="ja-JP" sz="2000" dirty="0">
                  <a:latin typeface="+mj-lt"/>
                  <a:ea typeface="SimSun" panose="02010600030101010101" pitchFamily="2" charset="-122"/>
                  <a:cs typeface="Times New Roman" panose="02020603050405020304" pitchFamily="18" charset="0"/>
                </a:endParaRPr>
              </a:p>
              <a:p>
                <a:pPr marL="800100" lvl="1" indent="-342900">
                  <a:buFont typeface="Wingdings" panose="05000000000000000000" pitchFamily="2" charset="2"/>
                  <a:buChar char="Ø"/>
                </a:pPr>
                <a:r>
                  <a:rPr lang="en-US" altLang="ja-JP" sz="2000" dirty="0">
                    <a:effectLst/>
                    <a:latin typeface="+mj-lt"/>
                    <a:ea typeface="SimSun" panose="02010600030101010101" pitchFamily="2" charset="-122"/>
                    <a:cs typeface="Times New Roman" panose="02020603050405020304" pitchFamily="18" charset="0"/>
                  </a:rPr>
                  <a:t>The compared RS code has better error-correcting capabilities than the BCH code specified in the standard</a:t>
                </a:r>
              </a:p>
              <a:p>
                <a:pPr marL="800100" lvl="1" indent="-342900">
                  <a:buFont typeface="Wingdings" panose="05000000000000000000" pitchFamily="2" charset="2"/>
                  <a:buChar char="Ø"/>
                </a:pPr>
                <a:r>
                  <a:rPr lang="en-US" altLang="ja-JP" sz="2000" dirty="0">
                    <a:latin typeface="+mj-lt"/>
                    <a:ea typeface="SimSun" panose="02010600030101010101" pitchFamily="2" charset="-122"/>
                    <a:cs typeface="Times New Roman" panose="02020603050405020304" pitchFamily="18" charset="0"/>
                  </a:rPr>
                  <a:t>T</a:t>
                </a:r>
                <a:r>
                  <a:rPr lang="en-US" altLang="ja-JP" sz="2000" dirty="0">
                    <a:effectLst/>
                    <a:latin typeface="+mj-lt"/>
                    <a:ea typeface="SimSun" panose="02010600030101010101" pitchFamily="2" charset="-122"/>
                    <a:cs typeface="Times New Roman" panose="02020603050405020304" pitchFamily="18" charset="0"/>
                  </a:rPr>
                  <a:t>he RS code can be expected to correct burst errors that occur during SOCC decoding since the RS code is a burst error-correcting code</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124744"/>
                <a:ext cx="8856984" cy="5037726"/>
              </a:xfrm>
              <a:prstGeom prst="rect">
                <a:avLst/>
              </a:prstGeom>
              <a:blipFill>
                <a:blip r:embed="rId3"/>
                <a:stretch>
                  <a:fillRect l="-619" t="-726" r="-551" b="-1332"/>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9DC10701-F8CA-8584-93BD-59EEF2469A8D}"/>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日付プレースホルダー 3">
            <a:extLst>
              <a:ext uri="{FF2B5EF4-FFF2-40B4-BE49-F238E27FC236}">
                <a16:creationId xmlns:a16="http://schemas.microsoft.com/office/drawing/2014/main" id="{152317A1-0F52-6FCA-5296-DCF29C276D11}"/>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384828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13536"/>
            <a:ext cx="7772400" cy="1066800"/>
          </a:xfrm>
        </p:spPr>
        <p:txBody>
          <a:bodyPr/>
          <a:lstStyle/>
          <a:p>
            <a:r>
              <a:rPr kumimoji="1" lang="en-US" altLang="ja-JP" dirty="0"/>
              <a:t>5. 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11</a:t>
            </a:fld>
            <a:endParaRPr kumimoji="1" lang="ja-JP" altLang="en-US" dirty="0">
              <a:latin typeface="+mj-lt"/>
            </a:endParaRPr>
          </a:p>
        </p:txBody>
      </p:sp>
      <p:sp>
        <p:nvSpPr>
          <p:cNvPr id="6" name="テキスト ボックス 5">
            <a:extLst>
              <a:ext uri="{FF2B5EF4-FFF2-40B4-BE49-F238E27FC236}">
                <a16:creationId xmlns:a16="http://schemas.microsoft.com/office/drawing/2014/main" id="{7468A3A1-0FDB-47BC-B8EC-0964A12BE68A}"/>
              </a:ext>
            </a:extLst>
          </p:cNvPr>
          <p:cNvSpPr txBox="1"/>
          <p:nvPr/>
        </p:nvSpPr>
        <p:spPr>
          <a:xfrm>
            <a:off x="99349" y="1276143"/>
            <a:ext cx="8784084"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mj-lt"/>
              </a:rPr>
              <a:t>Numerical results showed that sufficient dependability could not be ensured by the error control method defined by IEEE 802.15.6 and that high energy efficiency was obtained while ensuring a sufficient transmission failure ratio by applying an SOCC</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I</a:t>
            </a:r>
            <a:r>
              <a:rPr kumimoji="1" lang="en-US" altLang="ja-JP" sz="2400" dirty="0">
                <a:latin typeface="+mj-lt"/>
              </a:rPr>
              <a:t>t was also confirmed that a combination effect could be obtained with an SOCC by applying RS codes with almost the same coding rate as the BCH code specified in IEEE 802.15.6</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kumimoji="1" lang="en-US" altLang="ja-JP" sz="2400" b="1" dirty="0">
                <a:latin typeface="+mj-lt"/>
              </a:rPr>
              <a:t>SOCC has potential to be applied to more important user priority case because of the powerful error correcting capability but very low coding rate</a:t>
            </a:r>
          </a:p>
        </p:txBody>
      </p:sp>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51340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2023</a:t>
            </a:r>
          </a:p>
        </p:txBody>
      </p:sp>
    </p:spTree>
    <p:extLst>
      <p:ext uri="{BB962C8B-B14F-4D97-AF65-F5344CB8AC3E}">
        <p14:creationId xmlns:p14="http://schemas.microsoft.com/office/powerpoint/2010/main" val="390077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13</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13</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E9E029C-B2E2-47EF-8CA7-A054F2E190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5121" y="1949788"/>
            <a:ext cx="4147682" cy="2124647"/>
          </a:xfrm>
          <a:prstGeom prst="rect">
            <a:avLst/>
          </a:prstGeom>
        </p:spPr>
      </p:pic>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723900" y="331981"/>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55223" y="6475413"/>
            <a:ext cx="509755" cy="184666"/>
          </a:xfrm>
        </p:spPr>
        <p:txBody>
          <a:bodyPr/>
          <a:lstStyle/>
          <a:p>
            <a:r>
              <a:rPr lang="en-US" altLang="ja-JP" dirty="0">
                <a:latin typeface="+mj-lt"/>
              </a:rPr>
              <a:t>Slide </a:t>
            </a:r>
            <a:fld id="{769171EF-81C0-43B1-9967-509DCBA38FA2}" type="slidenum">
              <a:rPr kumimoji="1" lang="ja-JP" altLang="en-US" smtClean="0">
                <a:latin typeface="+mj-lt"/>
              </a:rPr>
              <a:pPr/>
              <a:t>14</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36F019B-B4B6-4625-BD37-BF256F59662A}"/>
                  </a:ext>
                </a:extLst>
              </p:cNvPr>
              <p:cNvSpPr txBox="1"/>
              <p:nvPr/>
            </p:nvSpPr>
            <p:spPr>
              <a:xfrm>
                <a:off x="103848" y="4890008"/>
                <a:ext cx="8932647" cy="152016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improves the received power by correlating multiple pulses while decreasing the </a:t>
                </a:r>
                <a:r>
                  <a:rPr lang="en-US" altLang="ja-JP" dirty="0" err="1">
                    <a:latin typeface="+mj-lt"/>
                  </a:rPr>
                  <a:t>uncoded</a:t>
                </a:r>
                <a:r>
                  <a:rPr lang="en-US" altLang="ja-JP" dirty="0">
                    <a:latin typeface="+mj-lt"/>
                  </a:rPr>
                  <a:t> bit rate as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rPr>
                        </m:ctrlPr>
                      </m:sSubPr>
                      <m:e>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kumimoji="1" lang="en-US" altLang="ja-JP" dirty="0">
                    <a:latin typeface="+mj-lt"/>
                  </a:rPr>
                  <a:t> increases</a:t>
                </a:r>
              </a:p>
            </p:txBody>
          </p:sp>
        </mc:Choice>
        <mc:Fallback xmlns="">
          <p:sp>
            <p:nvSpPr>
              <p:cNvPr id="15" name="テキスト ボックス 14">
                <a:extLst>
                  <a:ext uri="{FF2B5EF4-FFF2-40B4-BE49-F238E27FC236}">
                    <a16:creationId xmlns:a16="http://schemas.microsoft.com/office/drawing/2014/main" id="{036F019B-B4B6-4625-BD37-BF256F59662A}"/>
                  </a:ext>
                </a:extLst>
              </p:cNvPr>
              <p:cNvSpPr txBox="1">
                <a:spLocks noRot="1" noChangeAspect="1" noMove="1" noResize="1" noEditPoints="1" noAdjustHandles="1" noChangeArrowheads="1" noChangeShapeType="1" noTextEdit="1"/>
              </p:cNvSpPr>
              <p:nvPr/>
            </p:nvSpPr>
            <p:spPr>
              <a:xfrm>
                <a:off x="103848" y="4890008"/>
                <a:ext cx="8932647" cy="1520160"/>
              </a:xfrm>
              <a:prstGeom prst="rect">
                <a:avLst/>
              </a:prstGeom>
              <a:blipFill>
                <a:blip r:embed="rId4"/>
                <a:stretch>
                  <a:fillRect l="-410" t="-2000" b="-3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374873-8495-4F14-A2B5-487EF9466C75}"/>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5" name="テキスト ボックス 4">
                <a:extLst>
                  <a:ext uri="{FF2B5EF4-FFF2-40B4-BE49-F238E27FC236}">
                    <a16:creationId xmlns:a16="http://schemas.microsoft.com/office/drawing/2014/main" id="{A8374873-8495-4F14-A2B5-487EF9466C75}"/>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5"/>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C353856-FD29-4DED-B74B-6E60BF0F3D64}"/>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B21E49-E398-4067-A621-D8930CFE08D8}"/>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6" name="テキスト ボックス 5">
                <a:extLst>
                  <a:ext uri="{FF2B5EF4-FFF2-40B4-BE49-F238E27FC236}">
                    <a16:creationId xmlns:a16="http://schemas.microsoft.com/office/drawing/2014/main" id="{75B21E49-E398-4067-A621-D8930CFE08D8}"/>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E7E675C-413F-4724-AA88-F8EB834EE1F3}"/>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3" name="フッター プレースホルダー 2">
            <a:extLst>
              <a:ext uri="{FF2B5EF4-FFF2-40B4-BE49-F238E27FC236}">
                <a16:creationId xmlns:a16="http://schemas.microsoft.com/office/drawing/2014/main" id="{4552CBE2-FE17-B671-DBC6-F3AD09D302B5}"/>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8" name="日付プレースホルダー 3">
            <a:extLst>
              <a:ext uri="{FF2B5EF4-FFF2-40B4-BE49-F238E27FC236}">
                <a16:creationId xmlns:a16="http://schemas.microsoft.com/office/drawing/2014/main" id="{06357EE4-AE25-343F-85B5-5A4317EE69A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397798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54B38-82F2-4A35-A366-6E3FC283BF0A}"/>
              </a:ext>
            </a:extLst>
          </p:cNvPr>
          <p:cNvSpPr>
            <a:spLocks noGrp="1"/>
          </p:cNvSpPr>
          <p:nvPr>
            <p:ph type="title"/>
          </p:nvPr>
        </p:nvSpPr>
        <p:spPr>
          <a:xfrm>
            <a:off x="685428" y="381305"/>
            <a:ext cx="7772400" cy="1066800"/>
          </a:xfrm>
        </p:spPr>
        <p:txBody>
          <a:bodyPr/>
          <a:lstStyle/>
          <a:p>
            <a:r>
              <a:rPr kumimoji="1"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BF99AEBE-84B0-412F-975D-C0769E8E35D0}"/>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15</a:t>
            </a:fld>
            <a:endParaRPr kumimoji="1" lang="ja-JP" altLang="en-US" dirty="0">
              <a:latin typeface="+mj-lt"/>
            </a:endParaRPr>
          </a:p>
        </p:txBody>
      </p:sp>
      <p:cxnSp>
        <p:nvCxnSpPr>
          <p:cNvPr id="7" name="直線矢印コネクタ 6">
            <a:extLst>
              <a:ext uri="{FF2B5EF4-FFF2-40B4-BE49-F238E27FC236}">
                <a16:creationId xmlns:a16="http://schemas.microsoft.com/office/drawing/2014/main" id="{FAE125F6-3A4B-4C6E-8B4F-4525E4D18F5D}"/>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63D7A0C-CFD0-4B7C-9E34-25EE76CFFC83}"/>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C63D7A0C-CFD0-4B7C-9E34-25EE76CFFC83}"/>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3"/>
                <a:stretch>
                  <a:fillRect l="-4225" t="-10000" b="-26667"/>
                </a:stretch>
              </a:blipFill>
            </p:spPr>
            <p:txBody>
              <a:bodyPr/>
              <a:lstStyle/>
              <a:p>
                <a:r>
                  <a:rPr lang="ja-JP" altLang="en-US">
                    <a:noFill/>
                  </a:rPr>
                  <a:t> </a:t>
                </a:r>
              </a:p>
            </p:txBody>
          </p:sp>
        </mc:Fallback>
      </mc:AlternateContent>
      <p:sp>
        <p:nvSpPr>
          <p:cNvPr id="13" name="フローチャート: 論理積ゲート 12">
            <a:extLst>
              <a:ext uri="{FF2B5EF4-FFF2-40B4-BE49-F238E27FC236}">
                <a16:creationId xmlns:a16="http://schemas.microsoft.com/office/drawing/2014/main" id="{60B7B18F-9EC2-4C63-96D3-47BA9CC7AF1D}"/>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20" name="直線矢印コネクタ 19">
            <a:extLst>
              <a:ext uri="{FF2B5EF4-FFF2-40B4-BE49-F238E27FC236}">
                <a16:creationId xmlns:a16="http://schemas.microsoft.com/office/drawing/2014/main" id="{CBD7F19C-31ED-44A4-B2B4-B31AA4797443}"/>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AC23BC-7F16-4FB7-9526-57C946044444}"/>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24" name="直線矢印コネクタ 23">
            <a:extLst>
              <a:ext uri="{FF2B5EF4-FFF2-40B4-BE49-F238E27FC236}">
                <a16:creationId xmlns:a16="http://schemas.microsoft.com/office/drawing/2014/main" id="{BEC51166-D126-4587-B8D4-C0EE2A5889B0}"/>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F450EAC-6628-495C-A83F-9D40197DF7B1}"/>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26" name="直線矢印コネクタ 25">
            <a:extLst>
              <a:ext uri="{FF2B5EF4-FFF2-40B4-BE49-F238E27FC236}">
                <a16:creationId xmlns:a16="http://schemas.microsoft.com/office/drawing/2014/main" id="{27EA845E-9E92-4279-B470-A116800DBBC1}"/>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164AE17-4336-4D31-B363-194CA28CCD32}"/>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30" name="テキスト ボックス 29">
            <a:extLst>
              <a:ext uri="{FF2B5EF4-FFF2-40B4-BE49-F238E27FC236}">
                <a16:creationId xmlns:a16="http://schemas.microsoft.com/office/drawing/2014/main" id="{28E34328-5131-4206-A3C8-A1207AEA46E3}"/>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32" name="テキスト ボックス 31">
            <a:extLst>
              <a:ext uri="{FF2B5EF4-FFF2-40B4-BE49-F238E27FC236}">
                <a16:creationId xmlns:a16="http://schemas.microsoft.com/office/drawing/2014/main" id="{2FFD0379-C1C7-40E3-A8B8-3E6977CE4259}"/>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33" name="テキスト ボックス 32">
            <a:extLst>
              <a:ext uri="{FF2B5EF4-FFF2-40B4-BE49-F238E27FC236}">
                <a16:creationId xmlns:a16="http://schemas.microsoft.com/office/drawing/2014/main" id="{B9C639FD-FA3B-44CE-A227-6A274E21C9B8}"/>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34" name="テキスト ボックス 33">
            <a:extLst>
              <a:ext uri="{FF2B5EF4-FFF2-40B4-BE49-F238E27FC236}">
                <a16:creationId xmlns:a16="http://schemas.microsoft.com/office/drawing/2014/main" id="{A9D61D73-B49D-48B0-A248-AB89CF7B2BCC}"/>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37" name="フローチャート: 論理積ゲート 36">
            <a:extLst>
              <a:ext uri="{FF2B5EF4-FFF2-40B4-BE49-F238E27FC236}">
                <a16:creationId xmlns:a16="http://schemas.microsoft.com/office/drawing/2014/main" id="{EE2062C2-6CC7-4C28-9275-6A108F55D07C}"/>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9" name="フローチャート: 論理積ゲート 38">
            <a:extLst>
              <a:ext uri="{FF2B5EF4-FFF2-40B4-BE49-F238E27FC236}">
                <a16:creationId xmlns:a16="http://schemas.microsoft.com/office/drawing/2014/main" id="{3B74637C-5535-4ADA-A912-5C7AA421DDD1}"/>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0" name="テキスト ボックス 39">
            <a:extLst>
              <a:ext uri="{FF2B5EF4-FFF2-40B4-BE49-F238E27FC236}">
                <a16:creationId xmlns:a16="http://schemas.microsoft.com/office/drawing/2014/main" id="{4296FC08-2905-4D07-8775-A85FCA438326}"/>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41" name="テキスト ボックス 40">
            <a:extLst>
              <a:ext uri="{FF2B5EF4-FFF2-40B4-BE49-F238E27FC236}">
                <a16:creationId xmlns:a16="http://schemas.microsoft.com/office/drawing/2014/main" id="{7A93AD63-D58D-4978-B78B-0C87661BA08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42" name="直線矢印コネクタ 41">
            <a:extLst>
              <a:ext uri="{FF2B5EF4-FFF2-40B4-BE49-F238E27FC236}">
                <a16:creationId xmlns:a16="http://schemas.microsoft.com/office/drawing/2014/main" id="{ACA28987-CE39-4429-951F-12B21EF6B1A8}"/>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DCFB90-0C24-42EC-AF75-74BFE815BD1A}"/>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44" name="フローチャート: 論理積ゲート 43">
            <a:extLst>
              <a:ext uri="{FF2B5EF4-FFF2-40B4-BE49-F238E27FC236}">
                <a16:creationId xmlns:a16="http://schemas.microsoft.com/office/drawing/2014/main" id="{1B246B67-BC5E-4D3A-8030-6AC0F75A0DAB}"/>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フローチャート: 論理積ゲート 44">
            <a:extLst>
              <a:ext uri="{FF2B5EF4-FFF2-40B4-BE49-F238E27FC236}">
                <a16:creationId xmlns:a16="http://schemas.microsoft.com/office/drawing/2014/main" id="{551CF6CA-4976-45A8-8878-DD6E576EA2CC}"/>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6" name="フローチャート: 論理積ゲート 45">
            <a:extLst>
              <a:ext uri="{FF2B5EF4-FFF2-40B4-BE49-F238E27FC236}">
                <a16:creationId xmlns:a16="http://schemas.microsoft.com/office/drawing/2014/main" id="{A4DB633B-6142-456D-AD4B-E628AEF0769E}"/>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7" name="テキスト ボックス 46">
            <a:extLst>
              <a:ext uri="{FF2B5EF4-FFF2-40B4-BE49-F238E27FC236}">
                <a16:creationId xmlns:a16="http://schemas.microsoft.com/office/drawing/2014/main" id="{9D44528B-32A3-46A0-9C86-B23044C0E382}"/>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48" name="テキスト ボックス 47">
            <a:extLst>
              <a:ext uri="{FF2B5EF4-FFF2-40B4-BE49-F238E27FC236}">
                <a16:creationId xmlns:a16="http://schemas.microsoft.com/office/drawing/2014/main" id="{FDF0412A-7342-4CB7-86BB-4E1C75C6067B}"/>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49" name="テキスト ボックス 48">
            <a:extLst>
              <a:ext uri="{FF2B5EF4-FFF2-40B4-BE49-F238E27FC236}">
                <a16:creationId xmlns:a16="http://schemas.microsoft.com/office/drawing/2014/main" id="{9B2A9E22-E891-40C2-9DB8-9A72F3996030}"/>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50" name="テキスト ボックス 49">
            <a:extLst>
              <a:ext uri="{FF2B5EF4-FFF2-40B4-BE49-F238E27FC236}">
                <a16:creationId xmlns:a16="http://schemas.microsoft.com/office/drawing/2014/main" id="{B8E117E6-36F9-4B10-A6E7-27AEC1BD8C08}"/>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51" name="テキスト ボックス 50">
            <a:extLst>
              <a:ext uri="{FF2B5EF4-FFF2-40B4-BE49-F238E27FC236}">
                <a16:creationId xmlns:a16="http://schemas.microsoft.com/office/drawing/2014/main" id="{17C29E70-94E6-466C-8D79-7D526772BF0A}"/>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52" name="直線矢印コネクタ 51">
            <a:extLst>
              <a:ext uri="{FF2B5EF4-FFF2-40B4-BE49-F238E27FC236}">
                <a16:creationId xmlns:a16="http://schemas.microsoft.com/office/drawing/2014/main" id="{4034C859-D922-4E41-90CD-8E14EEA43A1D}"/>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D9F4223-5957-4F38-8AFE-F6519E088F3C}"/>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32E0D4AD-01EF-F578-8ED1-03D09788247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5587F9FB-59E3-5BDF-447C-DA3C04E4BC5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408679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able&#10;&#10;Description automatically generated">
            <a:extLst>
              <a:ext uri="{FF2B5EF4-FFF2-40B4-BE49-F238E27FC236}">
                <a16:creationId xmlns:a16="http://schemas.microsoft.com/office/drawing/2014/main" id="{D13539B5-78A8-7211-C13F-A5DA0146CF75}"/>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ACC35D3-5C69-492C-BDBD-EFFBDB16373B}"/>
              </a:ext>
            </a:extLst>
          </p:cNvPr>
          <p:cNvSpPr>
            <a:spLocks noGrp="1"/>
          </p:cNvSpPr>
          <p:nvPr>
            <p:ph type="title"/>
          </p:nvPr>
        </p:nvSpPr>
        <p:spPr>
          <a:xfrm>
            <a:off x="626182" y="39090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1172EFD1-C4F2-4F69-AFC3-946C86123622}"/>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16</a:t>
            </a:fld>
            <a:endParaRPr kumimoji="1" lang="ja-JP" altLang="en-US" dirty="0">
              <a:latin typeface="+mj-lt"/>
            </a:endParaRPr>
          </a:p>
        </p:txBody>
      </p:sp>
      <p:sp>
        <p:nvSpPr>
          <p:cNvPr id="8" name="テキスト ボックス 7">
            <a:extLst>
              <a:ext uri="{FF2B5EF4-FFF2-40B4-BE49-F238E27FC236}">
                <a16:creationId xmlns:a16="http://schemas.microsoft.com/office/drawing/2014/main" id="{072F4CE6-C5EB-423E-84C5-C58C6E313719}"/>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22" name="テキスト ボックス 21">
            <a:extLst>
              <a:ext uri="{FF2B5EF4-FFF2-40B4-BE49-F238E27FC236}">
                <a16:creationId xmlns:a16="http://schemas.microsoft.com/office/drawing/2014/main" id="{E7005629-2985-4238-BFD2-A45A6DCD4DBB}"/>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1D1B1781-2A0C-C322-6DAF-312CCE351F9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B3E1D6D9-5E0B-5EEA-13C1-7D35D3F91FD4}"/>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364791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59ED08-D993-DC70-0750-C5C4F97E3F4F}"/>
              </a:ext>
            </a:extLst>
          </p:cNvPr>
          <p:cNvPicPr>
            <a:picLocks noChangeAspect="1"/>
          </p:cNvPicPr>
          <p:nvPr/>
        </p:nvPicPr>
        <p:blipFill>
          <a:blip r:embed="rId3"/>
          <a:stretch>
            <a:fillRect/>
          </a:stretch>
        </p:blipFill>
        <p:spPr>
          <a:xfrm>
            <a:off x="4432" y="1218668"/>
            <a:ext cx="9144000" cy="4154548"/>
          </a:xfrm>
          <a:prstGeom prst="rect">
            <a:avLst/>
          </a:prstGeom>
        </p:spPr>
      </p:pic>
      <p:sp>
        <p:nvSpPr>
          <p:cNvPr id="2" name="タイトル 1"/>
          <p:cNvSpPr>
            <a:spLocks noGrp="1"/>
          </p:cNvSpPr>
          <p:nvPr>
            <p:ph type="title"/>
          </p:nvPr>
        </p:nvSpPr>
        <p:spPr>
          <a:xfrm>
            <a:off x="723900" y="332656"/>
            <a:ext cx="7772400" cy="1066800"/>
          </a:xfrm>
        </p:spPr>
        <p:txBody>
          <a:bodyPr/>
          <a:lstStyle/>
          <a:p>
            <a:r>
              <a:rPr lang="en-US" altLang="ja-JP" dirty="0"/>
              <a:t>2</a:t>
            </a:r>
            <a:r>
              <a:rPr kumimoji="1" lang="en-US" altLang="ja-JP" dirty="0"/>
              <a:t>. </a:t>
            </a:r>
            <a:r>
              <a:rPr lang="en-US" altLang="ja-JP" dirty="0"/>
              <a:t>IEEE 802.15.6 UWB PHY</a:t>
            </a:r>
            <a:endParaRPr kumimoji="1" lang="ja-JP" altLang="en-US" dirty="0"/>
          </a:p>
        </p:txBody>
      </p:sp>
      <p:sp>
        <p:nvSpPr>
          <p:cNvPr id="5" name="スライド番号プレースホルダー 4"/>
          <p:cNvSpPr>
            <a:spLocks noGrp="1"/>
          </p:cNvSpPr>
          <p:nvPr>
            <p:ph type="sldNum" sz="quarter" idx="12"/>
          </p:nvPr>
        </p:nvSpPr>
        <p:spPr>
          <a:xfrm>
            <a:off x="4358076" y="6475413"/>
            <a:ext cx="504049" cy="184666"/>
          </a:xfrm>
        </p:spPr>
        <p:txBody>
          <a:bodyPr/>
          <a:lstStyle/>
          <a:p>
            <a:r>
              <a:rPr lang="en-US" altLang="ja-JP" dirty="0">
                <a:latin typeface="+mj-lt"/>
              </a:rPr>
              <a:t>Slide </a:t>
            </a:r>
            <a:fld id="{769171EF-81C0-43B1-9967-509DCBA38FA2}" type="slidenum">
              <a:rPr kumimoji="1" lang="ja-JP" altLang="en-US" smtClean="0">
                <a:latin typeface="+mj-lt"/>
              </a:rPr>
              <a:pPr/>
              <a:t>17</a:t>
            </a:fld>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AD48D9-92CD-4A38-A904-E5B683449606}"/>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uncoded bit rate decreases</a:t>
                </a:r>
              </a:p>
              <a:p>
                <a:pPr marL="285750" indent="-285750">
                  <a:buFont typeface="Wingdings" panose="05000000000000000000" pitchFamily="2" charset="2"/>
                  <a:buChar char="u"/>
                </a:pPr>
                <a:r>
                  <a:rPr lang="en-US" altLang="ja-JP" dirty="0">
                    <a:latin typeface="+mj-lt"/>
                  </a:rPr>
                  <a:t>Uncoded bit rate and received signal to noise ratio (SNR) are in a trade-off relationship</a:t>
                </a:r>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70AD48D9-92CD-4A38-A904-E5B683449606}"/>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4"/>
                <a:stretch>
                  <a:fillRect l="-426" t="-3145" b="-880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43F4A3AA-771F-4A3E-9AA8-1B45A50ECF90}"/>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 name="フッター プレースホルダー 2">
            <a:extLst>
              <a:ext uri="{FF2B5EF4-FFF2-40B4-BE49-F238E27FC236}">
                <a16:creationId xmlns:a16="http://schemas.microsoft.com/office/drawing/2014/main" id="{79C41E05-4CCE-1C3E-C892-ADFD3A63CA4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D1BC7B38-68AA-A235-7C18-5CFD8BA2DE8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43570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39552" y="2780928"/>
            <a:ext cx="8223448" cy="3785652"/>
          </a:xfrm>
          <a:prstGeom prst="rect">
            <a:avLst/>
          </a:prstGeom>
        </p:spPr>
        <p:txBody>
          <a:bodyPr wrap="square">
            <a:spAutoFit/>
          </a:bodyPr>
          <a:lstStyle/>
          <a:p>
            <a:pPr algn="ctr" fontAlgn="base">
              <a:spcBef>
                <a:spcPct val="0"/>
              </a:spcBef>
              <a:spcAft>
                <a:spcPct val="0"/>
              </a:spcAft>
            </a:pPr>
            <a:endParaRPr kumimoji="0" lang="en-US" altLang="ja-JP" sz="2800" dirty="0">
              <a:solidFill>
                <a:srgbClr val="000000"/>
              </a:solidFill>
              <a:latin typeface="Times New Roman" pitchFamily="18" charset="0"/>
            </a:endParaRPr>
          </a:p>
          <a:p>
            <a:pPr algn="ctr" fontAlgn="base">
              <a:spcBef>
                <a:spcPct val="0"/>
              </a:spcBef>
              <a:spcAft>
                <a:spcPct val="0"/>
              </a:spcAft>
            </a:pPr>
            <a:r>
              <a:rPr kumimoji="0" lang="en-US" altLang="ja-JP" sz="2800" dirty="0">
                <a:solidFill>
                  <a:srgbClr val="000000"/>
                </a:solidFill>
                <a:latin typeface="Times New Roman" pitchFamily="18" charset="0"/>
              </a:rPr>
              <a:t>January 2024,</a:t>
            </a:r>
          </a:p>
          <a:p>
            <a:pPr algn="ctr" fontAlgn="base">
              <a:spcBef>
                <a:spcPct val="0"/>
              </a:spcBef>
              <a:spcAft>
                <a:spcPct val="0"/>
              </a:spcAft>
            </a:pPr>
            <a:r>
              <a:rPr kumimoji="0" lang="en-US" altLang="ja-JP" sz="2800" dirty="0">
                <a:solidFill>
                  <a:srgbClr val="000000"/>
                </a:solidFill>
                <a:latin typeface="Times New Roman" pitchFamily="18" charset="0"/>
              </a:rPr>
              <a:t>Hybrid Session ,</a:t>
            </a:r>
          </a:p>
          <a:p>
            <a:pPr algn="ctr" fontAlgn="base">
              <a:spcBef>
                <a:spcPct val="0"/>
              </a:spcBef>
              <a:spcAft>
                <a:spcPct val="0"/>
              </a:spcAft>
            </a:pPr>
            <a:r>
              <a:rPr kumimoji="0" lang="fi-FI" altLang="ja-JP" sz="2800" dirty="0">
                <a:solidFill>
                  <a:srgbClr val="000000"/>
                </a:solidFill>
                <a:latin typeface="Times New Roman" pitchFamily="18" charset="0"/>
              </a:rPr>
              <a:t>Hilton - Panama City, Panama </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139730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1. Motivation and Aim of study</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 for higher priority case</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244788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3. 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28642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487008" y="332656"/>
            <a:ext cx="8539637" cy="1066800"/>
          </a:xfrm>
        </p:spPr>
        <p:txBody>
          <a:bodyPr/>
          <a:lstStyle/>
          <a:p>
            <a:r>
              <a:rPr lang="en-US" altLang="ja-JP" sz="2800" dirty="0"/>
              <a:t>3. Application of SOCCs to IEEE 802.15.6 UWB PHY</a:t>
            </a:r>
            <a:endParaRPr kumimoji="1" lang="ja-JP" altLang="en-US" sz="2800"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83754" y="6554317"/>
            <a:ext cx="509755" cy="184666"/>
          </a:xfrm>
        </p:spPr>
        <p:txBody>
          <a:bodyPr/>
          <a:lstStyle/>
          <a:p>
            <a:r>
              <a:rPr lang="en-US" altLang="ja-JP" dirty="0">
                <a:latin typeface="+mj-lt"/>
              </a:rPr>
              <a:t>Slide </a:t>
            </a:r>
            <a:fld id="{769171EF-81C0-43B1-9967-509DCBA38FA2}" type="slidenum">
              <a:rPr kumimoji="1" lang="ja-JP" altLang="en-US" smtClean="0">
                <a:latin typeface="+mj-lt"/>
              </a:rPr>
              <a:pPr/>
              <a:t>5</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206594" y="1167851"/>
            <a:ext cx="3600925" cy="369332"/>
          </a:xfrm>
          <a:prstGeom prst="rect">
            <a:avLst/>
          </a:prstGeom>
          <a:noFill/>
          <a:ln w="28575">
            <a:solidFill>
              <a:srgbClr val="008BBC"/>
            </a:solidFill>
          </a:ln>
        </p:spPr>
        <p:txBody>
          <a:bodyPr wrap="square" rtlCol="0">
            <a:spAutoFit/>
          </a:bodyPr>
          <a:lstStyle/>
          <a:p>
            <a:pPr algn="ctr"/>
            <a:r>
              <a:rPr kumimoji="1" lang="en-US" altLang="ja-JP" dirty="0">
                <a:latin typeface="+mj-lt"/>
              </a:rPr>
              <a:t>Procedure for applying an SOCC</a:t>
            </a:r>
            <a:endParaRPr kumimoji="1" lang="ja-JP" altLang="en-US" dirty="0">
              <a:latin typeface="+mj-lt"/>
            </a:endParaRPr>
          </a:p>
        </p:txBody>
      </p:sp>
      <p:sp>
        <p:nvSpPr>
          <p:cNvPr id="15" name="テキスト ボックス 14">
            <a:extLst>
              <a:ext uri="{FF2B5EF4-FFF2-40B4-BE49-F238E27FC236}">
                <a16:creationId xmlns:a16="http://schemas.microsoft.com/office/drawing/2014/main" id="{036F019B-B4B6-4625-BD37-BF256F59662A}"/>
              </a:ext>
            </a:extLst>
          </p:cNvPr>
          <p:cNvSpPr txBox="1"/>
          <p:nvPr/>
        </p:nvSpPr>
        <p:spPr>
          <a:xfrm>
            <a:off x="27082" y="4320307"/>
            <a:ext cx="9133167"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dirty="0">
                <a:latin typeface="+mj-lt"/>
              </a:rPr>
              <a:t>For the PHR, after the CRC encoding of the PHR frame, whether to apply the shortened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Similarly, for the PSDU, after the CRC encoding of the MAC header and MAC frame body, whether to apply the BCH code is determined, and then, whether to apply an SOCC is determined</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lang="en-US" altLang="ja-JP" sz="1600" dirty="0">
                <a:latin typeface="+mj-lt"/>
              </a:rPr>
              <a:t>Concatenated encoding using the BCH code as the outer code and an SOCC as the inner code is performed when both the BCH code and SOCC are applied</a:t>
            </a:r>
          </a:p>
        </p:txBody>
      </p:sp>
      <p:sp>
        <p:nvSpPr>
          <p:cNvPr id="7" name="テキスト ボックス 6">
            <a:extLst>
              <a:ext uri="{FF2B5EF4-FFF2-40B4-BE49-F238E27FC236}">
                <a16:creationId xmlns:a16="http://schemas.microsoft.com/office/drawing/2014/main" id="{EE7E675C-413F-4724-AA88-F8EB834EE1F3}"/>
              </a:ext>
            </a:extLst>
          </p:cNvPr>
          <p:cNvSpPr txBox="1"/>
          <p:nvPr/>
        </p:nvSpPr>
        <p:spPr>
          <a:xfrm>
            <a:off x="1298058" y="4058697"/>
            <a:ext cx="6917538" cy="261610"/>
          </a:xfrm>
          <a:prstGeom prst="rect">
            <a:avLst/>
          </a:prstGeom>
          <a:noFill/>
        </p:spPr>
        <p:txBody>
          <a:bodyPr wrap="square" rtlCol="0">
            <a:spAutoFit/>
          </a:bodyPr>
          <a:lstStyle/>
          <a:p>
            <a:pPr algn="ctr"/>
            <a:r>
              <a:rPr lang="en-US" altLang="ja-JP" sz="1100" b="1" dirty="0">
                <a:latin typeface="+mj-lt"/>
              </a:rPr>
              <a:t>Fig. Block diagrams showing the procedure for applying an SOCC to the IEEE 802.15.6 UWB PHY</a:t>
            </a:r>
            <a:endParaRPr kumimoji="1" lang="ja-JP" altLang="en-US" sz="1100" b="1" dirty="0">
              <a:latin typeface="+mj-lt"/>
            </a:endParaRPr>
          </a:p>
        </p:txBody>
      </p:sp>
      <p:pic>
        <p:nvPicPr>
          <p:cNvPr id="12" name="図 11" descr="Diagram&#10;&#10;Description automatically generated">
            <a:extLst>
              <a:ext uri="{FF2B5EF4-FFF2-40B4-BE49-F238E27FC236}">
                <a16:creationId xmlns:a16="http://schemas.microsoft.com/office/drawing/2014/main" id="{11A862CC-7C28-4A7D-3385-75BEDF421486}"/>
              </a:ext>
            </a:extLst>
          </p:cNvPr>
          <p:cNvPicPr>
            <a:picLocks noChangeAspect="1"/>
          </p:cNvPicPr>
          <p:nvPr/>
        </p:nvPicPr>
        <p:blipFill>
          <a:blip r:embed="rId3"/>
          <a:stretch>
            <a:fillRect/>
          </a:stretch>
        </p:blipFill>
        <p:spPr>
          <a:xfrm>
            <a:off x="1529069" y="1694131"/>
            <a:ext cx="5864487" cy="2274336"/>
          </a:xfrm>
          <a:prstGeom prst="rect">
            <a:avLst/>
          </a:prstGeom>
        </p:spPr>
      </p:pic>
      <p:sp>
        <p:nvSpPr>
          <p:cNvPr id="3" name="フッター プレースホルダー 2">
            <a:extLst>
              <a:ext uri="{FF2B5EF4-FFF2-40B4-BE49-F238E27FC236}">
                <a16:creationId xmlns:a16="http://schemas.microsoft.com/office/drawing/2014/main" id="{68027953-9D02-AA36-12AF-F8B649B2EF2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2E4BD0A3-4919-83C0-5E49-2E0B915B002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30877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47606"/>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88032">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Communication distance (</a:t>
                          </a:r>
                          <a14:m>
                            <m:oMath xmlns:m="http://schemas.openxmlformats.org/officeDocument/2006/math">
                              <m:r>
                                <a:rPr lang="en-US" altLang="ja-JP" sz="1400" b="0" i="1" kern="0" smtClean="0">
                                  <a:effectLst/>
                                  <a:latin typeface="Cambria Math" panose="02040503050406030204" pitchFamily="18" charset="0"/>
                                  <a:ea typeface="ＭＳ 明朝" panose="02020609040205080304" pitchFamily="17" charset="-128"/>
                                </a:rPr>
                                <m:t>𝑑</m:t>
                              </m:r>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algn="l">
                            <a:spcAft>
                              <a:spcPts val="0"/>
                            </a:spcAft>
                          </a:pPr>
                          <a:r>
                            <a:rPr kumimoji="1" lang="en-US" altLang="ja-JP" sz="1400" kern="1200" dirty="0">
                              <a:solidFill>
                                <a:schemeClr val="tx1"/>
                              </a:solidFill>
                              <a:effectLst/>
                              <a:latin typeface="+mj-lt"/>
                              <a:ea typeface="+mn-ea"/>
                              <a:cs typeface="+mn-cs"/>
                            </a:rPr>
                            <a:t>Pulse waveform duration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𝑇</m:t>
                                  </m:r>
                                </m:e>
                                <m:sub>
                                  <m:r>
                                    <a:rPr kumimoji="1" lang="en-US" altLang="ja-JP" sz="1400" i="1" kern="1200">
                                      <a:solidFill>
                                        <a:schemeClr val="tx1"/>
                                      </a:solidFill>
                                      <a:effectLst/>
                                      <a:latin typeface="Cambria Math" panose="02040503050406030204" pitchFamily="18" charset="0"/>
                                      <a:ea typeface="+mn-ea"/>
                                      <a:cs typeface="+mn-cs"/>
                                    </a:rPr>
                                    <m:t>𝑤</m:t>
                                  </m:r>
                                </m:sub>
                              </m:sSub>
                            </m:oMath>
                          </a14:m>
                          <a:r>
                            <a:rPr kumimoji="1" lang="en-US" altLang="ja-JP" sz="1400" kern="1200" dirty="0">
                              <a:solidFill>
                                <a:schemeClr val="tx1"/>
                              </a:solidFill>
                              <a:effectLst/>
                              <a:latin typeface="+mj-lt"/>
                              <a:ea typeface="+mn-ea"/>
                              <a:cs typeface="+mn-cs"/>
                            </a:rPr>
                            <a:t>)</a:t>
                          </a:r>
                          <a:endParaRPr lang="ja-JP" sz="1400" u="dbl" kern="100" dirty="0">
                            <a:effectLst/>
                            <a:latin typeface="+mj-lt"/>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Information bit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i="1" kern="1200">
                                      <a:solidFill>
                                        <a:schemeClr val="tx1"/>
                                      </a:solidFill>
                                      <a:effectLst/>
                                      <a:latin typeface="Cambria Math" panose="02040503050406030204" pitchFamily="18" charset="0"/>
                                      <a:ea typeface="+mn-ea"/>
                                      <a:cs typeface="+mn-cs"/>
                                    </a:rPr>
                                    <m:t>𝑖𝑛𝑓𝑜</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950755786"/>
                  </p:ext>
                </p:extLst>
              </p:nvPr>
            </p:nvGraphicFramePr>
            <p:xfrm>
              <a:off x="855965" y="1401685"/>
              <a:ext cx="7532459" cy="4950717"/>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IEEE</a:t>
                          </a:r>
                          <a:r>
                            <a:rPr kumimoji="1" lang="en-US" altLang="ja-JP" sz="1400" b="0" baseline="0" dirty="0">
                              <a:solidFill>
                                <a:schemeClr val="tx1"/>
                              </a:solidFill>
                              <a:latin typeface="+mj-lt"/>
                            </a:rPr>
                            <a:t> model CM3</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r>
                            <a:rPr kumimoji="1" lang="en-US" altLang="ja-JP" sz="1400" dirty="0">
                              <a:latin typeface="+mj-lt"/>
                            </a:rPr>
                            <a:t>Pass loss model</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b="0" dirty="0">
                              <a:solidFill>
                                <a:schemeClr val="tx1"/>
                              </a:solidFill>
                              <a:latin typeface="+mj-lt"/>
                            </a:rPr>
                            <a:t>IEEE</a:t>
                          </a:r>
                          <a:r>
                            <a:rPr kumimoji="1" lang="en-US" altLang="ja-JP" sz="1400" b="0" baseline="0" dirty="0">
                              <a:solidFill>
                                <a:schemeClr val="tx1"/>
                              </a:solidFill>
                              <a:latin typeface="+mj-lt"/>
                            </a:rPr>
                            <a:t> model CM3</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5130859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202000" r="-133774" b="-1348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DBPSK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504000" r="-133774" b="-1046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106" t="-504000" r="-283" b="-1046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686364" r="-133774" b="-1088636"/>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720833" r="-133774" b="-897917"/>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838298" r="-133774" b="-817021"/>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 (PHR</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(40, 28) Shortened BCH code, (11, 5) Shortened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FEC (PSDU</a:t>
                          </a:r>
                          <a:r>
                            <a:rPr kumimoji="1" lang="en-US" altLang="ja-JP" sz="1400" baseline="0" dirty="0">
                              <a:latin typeface="+mj-lt"/>
                            </a:rPr>
                            <a:t>)</a:t>
                          </a:r>
                          <a:r>
                            <a:rPr kumimoji="1" lang="en-US" altLang="ja-JP" sz="1400" dirty="0">
                              <a:latin typeface="+mj-lt"/>
                            </a:rPr>
                            <a:t>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(63, 51) BCH code, (31, 25) Reed-Solomon (RS) code, SOCC (K=3~7)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222000" r="-133774" b="-328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22000" r="-133774" b="-228000"/>
                          </a:stretch>
                        </a:blip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24993">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16667" r="-133774" b="-11111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540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dirty="0"/>
              <a:t>4. </a:t>
            </a:r>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1851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988B3FE-185D-05B1-EF70-0CF67E5DDFB4}"/>
              </a:ext>
            </a:extLst>
          </p:cNvPr>
          <p:cNvPicPr>
            <a:picLocks noChangeAspect="1"/>
          </p:cNvPicPr>
          <p:nvPr/>
        </p:nvPicPr>
        <p:blipFill>
          <a:blip r:embed="rId3"/>
          <a:stretch>
            <a:fillRect/>
          </a:stretch>
        </p:blipFill>
        <p:spPr>
          <a:xfrm>
            <a:off x="35396" y="1014079"/>
            <a:ext cx="9027012" cy="3954691"/>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312585"/>
            <a:ext cx="7772400" cy="1066800"/>
          </a:xfrm>
        </p:spPr>
        <p:txBody>
          <a:bodyPr/>
          <a:lstStyle/>
          <a:p>
            <a:r>
              <a:rPr lang="en-US" altLang="ja-JP" sz="3200" dirty="0"/>
              <a:t>4. </a:t>
            </a:r>
            <a:r>
              <a:rPr lang="en-US" altLang="ja-JP" sz="3200" kern="0" dirty="0"/>
              <a:t>Evaluation</a:t>
            </a:r>
            <a:r>
              <a:rPr lang="en-US" altLang="ja-JP" sz="3200" dirty="0"/>
              <a:t>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7</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128792"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(IEEE model CM3</a:t>
            </a:r>
            <a:r>
              <a:rPr lang="ja-JP" altLang="en-US" b="1" dirty="0">
                <a:latin typeface="+mj-lt"/>
              </a:rPr>
              <a:t>，</a:t>
            </a:r>
            <a:r>
              <a:rPr lang="en-US" altLang="ja-JP" b="1" dirty="0">
                <a:latin typeface="+mj-lt"/>
              </a:rPr>
              <a:t>BCH</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A47532BF-F52E-96BA-38F8-D5780CF51A0E}"/>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7" name="テキスト ボックス 16">
                <a:extLst>
                  <a:ext uri="{FF2B5EF4-FFF2-40B4-BE49-F238E27FC236}">
                    <a16:creationId xmlns:a16="http://schemas.microsoft.com/office/drawing/2014/main" id="{A47532BF-F52E-96BA-38F8-D5780CF51A0E}"/>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A9F58ABA-2804-93EA-FEB1-33E804C6D195}"/>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D57F9FE3-9AB9-D0A3-2939-B7BE215F3DF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289034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D478940-033A-5A91-7F3F-3B5CA83443D0}"/>
              </a:ext>
            </a:extLst>
          </p:cNvPr>
          <p:cNvPicPr>
            <a:picLocks noChangeAspect="1"/>
          </p:cNvPicPr>
          <p:nvPr/>
        </p:nvPicPr>
        <p:blipFill>
          <a:blip r:embed="rId3"/>
          <a:stretch>
            <a:fillRect/>
          </a:stretch>
        </p:blipFill>
        <p:spPr>
          <a:xfrm>
            <a:off x="0" y="983423"/>
            <a:ext cx="9095357" cy="3985348"/>
          </a:xfrm>
          <a:prstGeom prst="rect">
            <a:avLst/>
          </a:prstGeom>
        </p:spPr>
      </p:pic>
      <p:sp>
        <p:nvSpPr>
          <p:cNvPr id="2" name="タイトル 1">
            <a:extLst>
              <a:ext uri="{FF2B5EF4-FFF2-40B4-BE49-F238E27FC236}">
                <a16:creationId xmlns:a16="http://schemas.microsoft.com/office/drawing/2014/main" id="{6777E98B-0131-4B14-B121-DFFE3B3AEA7D}"/>
              </a:ext>
            </a:extLst>
          </p:cNvPr>
          <p:cNvSpPr>
            <a:spLocks noGrp="1"/>
          </p:cNvSpPr>
          <p:nvPr>
            <p:ph type="title"/>
          </p:nvPr>
        </p:nvSpPr>
        <p:spPr>
          <a:xfrm>
            <a:off x="685800" y="281929"/>
            <a:ext cx="7772400" cy="1066800"/>
          </a:xfrm>
        </p:spPr>
        <p:txBody>
          <a:bodyPr/>
          <a:lstStyle/>
          <a:p>
            <a:r>
              <a:rPr lang="en-US" altLang="ja-JP" sz="3200" dirty="0"/>
              <a:t>4. </a:t>
            </a:r>
            <a:r>
              <a:rPr lang="en-US" altLang="ja-JP" sz="3200" kern="0" dirty="0"/>
              <a:t>Evaluation</a:t>
            </a:r>
            <a:r>
              <a:rPr lang="en-US" altLang="ja-JP" sz="3200" dirty="0"/>
              <a:t> </a:t>
            </a:r>
            <a:endParaRPr kumimoji="1" lang="ja-JP" altLang="en-US" sz="3200" dirty="0"/>
          </a:p>
        </p:txBody>
      </p:sp>
      <p:sp>
        <p:nvSpPr>
          <p:cNvPr id="4" name="スライド番号プレースホルダー 3">
            <a:extLst>
              <a:ext uri="{FF2B5EF4-FFF2-40B4-BE49-F238E27FC236}">
                <a16:creationId xmlns:a16="http://schemas.microsoft.com/office/drawing/2014/main" id="{A984ECBD-D214-4862-BD85-FDF891DF3CF2}"/>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8</a:t>
            </a:fld>
            <a:endParaRPr kumimoji="1" lang="ja-JP" altLang="en-US" dirty="0">
              <a:latin typeface="+mj-lt"/>
            </a:endParaRPr>
          </a:p>
        </p:txBody>
      </p:sp>
      <p:sp>
        <p:nvSpPr>
          <p:cNvPr id="6" name="テキスト ボックス 5">
            <a:extLst>
              <a:ext uri="{FF2B5EF4-FFF2-40B4-BE49-F238E27FC236}">
                <a16:creationId xmlns:a16="http://schemas.microsoft.com/office/drawing/2014/main" id="{BE5794EC-F717-4488-8723-5D90378A0802}"/>
              </a:ext>
            </a:extLst>
          </p:cNvPr>
          <p:cNvSpPr txBox="1"/>
          <p:nvPr/>
        </p:nvSpPr>
        <p:spPr>
          <a:xfrm>
            <a:off x="1187624" y="5806857"/>
            <a:ext cx="7056784" cy="646331"/>
          </a:xfrm>
          <a:prstGeom prst="rect">
            <a:avLst/>
          </a:prstGeom>
          <a:noFill/>
        </p:spPr>
        <p:txBody>
          <a:bodyPr wrap="square" rtlCol="0">
            <a:spAutoFit/>
          </a:bodyPr>
          <a:lstStyle/>
          <a:p>
            <a:pPr algn="ctr"/>
            <a:r>
              <a:rPr lang="en-US" altLang="ja-JP" b="1" dirty="0">
                <a:latin typeface="+mj-lt"/>
              </a:rPr>
              <a:t>Fig. Transmission failure ratio as a function of the transmission power</a:t>
            </a:r>
            <a:r>
              <a:rPr lang="ja-JP" altLang="en-US" b="1" dirty="0">
                <a:latin typeface="+mj-lt"/>
              </a:rPr>
              <a:t> </a:t>
            </a:r>
            <a:r>
              <a:rPr lang="en-US" altLang="ja-JP" b="1" dirty="0">
                <a:latin typeface="+mj-lt"/>
              </a:rPr>
              <a:t>(IEEE model CM3</a:t>
            </a:r>
            <a:r>
              <a:rPr lang="ja-JP" altLang="en-US" b="1" dirty="0">
                <a:latin typeface="+mj-lt"/>
              </a:rPr>
              <a:t>，</a:t>
            </a:r>
            <a:r>
              <a:rPr lang="en-US" altLang="ja-JP" b="1" dirty="0">
                <a:latin typeface="+mj-lt"/>
              </a:rPr>
              <a:t>RS</a:t>
            </a:r>
            <a:r>
              <a:rPr lang="ja-JP" altLang="en-US" b="1" dirty="0">
                <a:latin typeface="+mj-lt"/>
              </a:rPr>
              <a:t> </a:t>
            </a:r>
            <a:r>
              <a:rPr lang="en-US" altLang="ja-JP" b="1" dirty="0">
                <a:latin typeface="+mj-lt"/>
              </a:rPr>
              <a:t>encoding)</a:t>
            </a:r>
            <a:endParaRPr kumimoji="1" lang="ja-JP" altLang="en-US" b="1" dirty="0">
              <a:latin typeface="+mj-lt"/>
            </a:endParaRPr>
          </a:p>
        </p:txBody>
      </p:sp>
      <p:cxnSp>
        <p:nvCxnSpPr>
          <p:cNvPr id="8" name="直線コネクタ 7">
            <a:extLst>
              <a:ext uri="{FF2B5EF4-FFF2-40B4-BE49-F238E27FC236}">
                <a16:creationId xmlns:a16="http://schemas.microsoft.com/office/drawing/2014/main" id="{AE3E4EA3-AA79-4732-9989-9B3458E6DC74}"/>
              </a:ext>
            </a:extLst>
          </p:cNvPr>
          <p:cNvCxnSpPr>
            <a:cxnSpLocks/>
          </p:cNvCxnSpPr>
          <p:nvPr/>
        </p:nvCxnSpPr>
        <p:spPr>
          <a:xfrm>
            <a:off x="3347864" y="1052736"/>
            <a:ext cx="0" cy="3528392"/>
          </a:xfrm>
          <a:prstGeom prst="line">
            <a:avLst/>
          </a:prstGeom>
          <a:ln w="571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4EEC8C8-4F61-0925-A0D3-25635BA10039}"/>
                  </a:ext>
                </a:extLst>
              </p:cNvPr>
              <p:cNvSpPr txBox="1"/>
              <p:nvPr/>
            </p:nvSpPr>
            <p:spPr>
              <a:xfrm>
                <a:off x="467544" y="4968771"/>
                <a:ext cx="2368222" cy="669992"/>
              </a:xfrm>
              <a:prstGeom prst="rect">
                <a:avLst/>
              </a:prstGeom>
              <a:noFill/>
            </p:spPr>
            <p:txBody>
              <a:bodyPr wrap="square" rtlCol="0">
                <a:spAutoFit/>
              </a:bodyPr>
              <a:lstStyle/>
              <a:p>
                <a:pPr marL="285750" indent="-285750">
                  <a:buFont typeface="Wingdings" panose="05000000000000000000" pitchFamily="2" charset="2"/>
                  <a:buChar char="ü"/>
                </a:pPr>
                <a:r>
                  <a:rPr kumimoji="1" lang="en-US" altLang="ja-JP" dirty="0">
                    <a:solidFill>
                      <a:srgbClr val="FF0000"/>
                    </a:solidFill>
                    <a:latin typeface="+mj-lt"/>
                  </a:rPr>
                  <a:t>Red line: </a:t>
                </a:r>
                <a14:m>
                  <m:oMath xmlns:m="http://schemas.openxmlformats.org/officeDocument/2006/math">
                    <m:sSub>
                      <m:sSubPr>
                        <m:ctrlPr>
                          <a:rPr lang="ja-JP" altLang="ja-JP" b="1" i="1">
                            <a:solidFill>
                              <a:srgbClr val="FF0000"/>
                            </a:solidFill>
                            <a:latin typeface="Cambria Math" panose="02040503050406030204" pitchFamily="18" charset="0"/>
                            <a:ea typeface="Cambria Math" panose="02040503050406030204" pitchFamily="18" charset="0"/>
                          </a:rPr>
                        </m:ctrlPr>
                      </m:sSubPr>
                      <m:e>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𝑮</m:t>
                        </m:r>
                      </m:e>
                      <m:sub>
                        <m:r>
                          <a:rPr lang="en-US" altLang="ja-JP" b="1" i="1">
                            <a:solidFill>
                              <a:srgbClr val="FF0000"/>
                            </a:solidFill>
                            <a:latin typeface="Cambria Math" panose="02040503050406030204" pitchFamily="18" charset="0"/>
                            <a:ea typeface="游明朝" panose="02020400000000000000" pitchFamily="18" charset="-128"/>
                            <a:cs typeface="Times New Roman" panose="02020603050405020304" pitchFamily="18" charset="0"/>
                          </a:rPr>
                          <m:t>𝒍𝒊𝒎</m:t>
                        </m:r>
                      </m:sub>
                    </m:sSub>
                    <m:r>
                      <a:rPr kumimoji="1" lang="en-US" altLang="ja-JP" b="0" i="1" smtClean="0">
                        <a:solidFill>
                          <a:srgbClr val="FF0000"/>
                        </a:solidFill>
                        <a:latin typeface="Cambria Math" panose="02040503050406030204" pitchFamily="18" charset="0"/>
                      </a:rPr>
                      <m:t>=−41.3</m:t>
                    </m:r>
                  </m:oMath>
                </a14:m>
                <a:r>
                  <a:rPr kumimoji="1" lang="en-US" altLang="ja-JP" dirty="0">
                    <a:solidFill>
                      <a:srgbClr val="FF0000"/>
                    </a:solidFill>
                    <a:latin typeface="+mj-lt"/>
                  </a:rPr>
                  <a:t> dBm/MHz</a:t>
                </a:r>
                <a:endParaRPr kumimoji="1" lang="ja-JP" altLang="en-US" dirty="0">
                  <a:solidFill>
                    <a:srgbClr val="FF0000"/>
                  </a:solidFill>
                  <a:latin typeface="+mj-lt"/>
                </a:endParaRPr>
              </a:p>
            </p:txBody>
          </p:sp>
        </mc:Choice>
        <mc:Fallback xmlns="">
          <p:sp>
            <p:nvSpPr>
              <p:cNvPr id="11" name="テキスト ボックス 10">
                <a:extLst>
                  <a:ext uri="{FF2B5EF4-FFF2-40B4-BE49-F238E27FC236}">
                    <a16:creationId xmlns:a16="http://schemas.microsoft.com/office/drawing/2014/main" id="{44EEC8C8-4F61-0925-A0D3-25635BA10039}"/>
                  </a:ext>
                </a:extLst>
              </p:cNvPr>
              <p:cNvSpPr txBox="1">
                <a:spLocks noRot="1" noChangeAspect="1" noMove="1" noResize="1" noEditPoints="1" noAdjustHandles="1" noChangeArrowheads="1" noChangeShapeType="1" noTextEdit="1"/>
              </p:cNvSpPr>
              <p:nvPr/>
            </p:nvSpPr>
            <p:spPr>
              <a:xfrm>
                <a:off x="467544" y="4968771"/>
                <a:ext cx="2368222" cy="669992"/>
              </a:xfrm>
              <a:prstGeom prst="rect">
                <a:avLst/>
              </a:prstGeom>
              <a:blipFill>
                <a:blip r:embed="rId4"/>
                <a:stretch>
                  <a:fillRect l="-1804" t="-4545" b="-10000"/>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F0289A58-1A92-D0F3-3B59-1A19D2587790}"/>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21E714BB-3A1A-0C56-6638-316EDD87B0A0}"/>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331629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E591C-E4EB-4300-A27D-777020BB26F9}"/>
              </a:ext>
            </a:extLst>
          </p:cNvPr>
          <p:cNvSpPr>
            <a:spLocks noGrp="1"/>
          </p:cNvSpPr>
          <p:nvPr>
            <p:ph type="title"/>
          </p:nvPr>
        </p:nvSpPr>
        <p:spPr>
          <a:xfrm>
            <a:off x="685800" y="332656"/>
            <a:ext cx="7772400" cy="1066800"/>
          </a:xfrm>
        </p:spPr>
        <p:txBody>
          <a:bodyPr/>
          <a:lstStyle/>
          <a:p>
            <a:r>
              <a:rPr lang="en-US" altLang="ja-JP" sz="3200" dirty="0"/>
              <a:t>4. </a:t>
            </a:r>
            <a:r>
              <a:rPr lang="en-US" altLang="ja-JP" sz="3200"/>
              <a:t>Result </a:t>
            </a:r>
            <a:endParaRPr kumimoji="1" lang="ja-JP" altLang="en-US" sz="3200" dirty="0"/>
          </a:p>
        </p:txBody>
      </p:sp>
      <p:sp>
        <p:nvSpPr>
          <p:cNvPr id="4" name="スライド番号プレースホルダー 3">
            <a:extLst>
              <a:ext uri="{FF2B5EF4-FFF2-40B4-BE49-F238E27FC236}">
                <a16:creationId xmlns:a16="http://schemas.microsoft.com/office/drawing/2014/main" id="{41A9B296-F309-47A5-A954-24C3FE95CA49}"/>
              </a:ext>
            </a:extLst>
          </p:cNvPr>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9</a:t>
            </a:fld>
            <a:endParaRPr kumimoji="1" lang="ja-JP" altLang="en-US" dirty="0">
              <a:latin typeface="+mj-lt"/>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4930E1F-936E-9C22-724B-05C98E1BCEEA}"/>
                  </a:ext>
                </a:extLst>
              </p:cNvPr>
              <p:cNvSpPr txBox="1"/>
              <p:nvPr/>
            </p:nvSpPr>
            <p:spPr>
              <a:xfrm>
                <a:off x="104664" y="1268760"/>
                <a:ext cx="8856984" cy="5016758"/>
              </a:xfrm>
              <a:prstGeom prst="rect">
                <a:avLst/>
              </a:prstGeom>
              <a:noFill/>
            </p:spPr>
            <p:txBody>
              <a:bodyPr wrap="square" rtlCol="0">
                <a:spAutoFit/>
              </a:bodyPr>
              <a:lstStyle/>
              <a:p>
                <a:pPr marL="285750" indent="-285750">
                  <a:buFont typeface="Wingdings" panose="05000000000000000000" pitchFamily="2" charset="2"/>
                  <a:buChar char="p"/>
                </a:pPr>
                <a:r>
                  <a:rPr kumimoji="1" lang="en-US" altLang="ja-JP" sz="2000" dirty="0">
                    <a:latin typeface="+mj-lt"/>
                  </a:rPr>
                  <a:t>The overall tendency was for the performance of the IEEE model CM3 to deteriorate compared to that of the AWGN channel due to the effect of multipath fading</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游明朝" panose="02020400000000000000" pitchFamily="18" charset="-128"/>
                    <a:cs typeface="Arial" panose="020B0604020202020204" pitchFamily="34" charset="0"/>
                  </a:rPr>
                  <a:t>When the constraint length of the SOCC increased, the transmission failure ratio improved because the error-correcting capability increased with decreasing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endParaRPr kumimoji="1" lang="en-US" altLang="ja-JP" sz="2000" dirty="0">
                  <a:latin typeface="+mj-lt"/>
                </a:endParaRP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kumimoji="1" lang="en-US" altLang="ja-JP" sz="2000" dirty="0">
                    <a:latin typeface="+mj-lt"/>
                  </a:rPr>
                  <a:t>On the other hand, the energy efficiency decreased because the number of redundant bits in the PPDU increased</a:t>
                </a:r>
              </a:p>
              <a:p>
                <a:pPr marL="285750" indent="-285750">
                  <a:buFont typeface="Wingdings" panose="05000000000000000000" pitchFamily="2" charset="2"/>
                  <a:buChar char="p"/>
                </a:pPr>
                <a:endParaRPr lang="en-US" altLang="ja-JP" sz="2000" dirty="0">
                  <a:latin typeface="+mj-lt"/>
                </a:endParaRPr>
              </a:p>
              <a:p>
                <a:pPr marL="285750" indent="-285750">
                  <a:buFont typeface="Wingdings" panose="05000000000000000000" pitchFamily="2" charset="2"/>
                  <a:buChar char="p"/>
                </a:pPr>
                <a:r>
                  <a:rPr lang="en-US" altLang="ja-JP" sz="2000" dirty="0">
                    <a:effectLst/>
                    <a:latin typeface="+mj-lt"/>
                    <a:ea typeface="SimSun" panose="02010600030101010101" pitchFamily="2" charset="-122"/>
                    <a:cs typeface="Times New Roman" panose="02020603050405020304" pitchFamily="18" charset="0"/>
                  </a:rPr>
                  <a:t>There was almost no difference between the applications of the concatenated coding of BCH codes and an SOCC and a single SOCC when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1/8 or less in the former</a:t>
                </a:r>
              </a:p>
              <a:p>
                <a:pPr marL="285750" indent="-285750">
                  <a:buFont typeface="Wingdings" panose="05000000000000000000" pitchFamily="2" charset="2"/>
                  <a:buChar char="p"/>
                </a:pPr>
                <a:endParaRPr kumimoji="1" lang="en-US" altLang="ja-JP" sz="2000" dirty="0">
                  <a:latin typeface="+mj-lt"/>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p"/>
                </a:pPr>
                <a:r>
                  <a:rPr lang="en-US" altLang="ja-JP" sz="2000" dirty="0">
                    <a:latin typeface="+mj-lt"/>
                    <a:ea typeface="SimSun" panose="02010600030101010101" pitchFamily="2" charset="-122"/>
                    <a:cs typeface="Times New Roman" panose="02020603050405020304" pitchFamily="18" charset="0"/>
                  </a:rPr>
                  <a:t>A</a:t>
                </a:r>
                <a:r>
                  <a:rPr lang="en-US" altLang="ja-JP" sz="2000" dirty="0">
                    <a:effectLst/>
                    <a:latin typeface="+mj-lt"/>
                    <a:ea typeface="SimSun" panose="02010600030101010101" pitchFamily="2" charset="-122"/>
                    <a:cs typeface="Times New Roman" panose="02020603050405020304" pitchFamily="18" charset="0"/>
                  </a:rPr>
                  <a:t>n improvement effect was seen even at </a:t>
                </a:r>
                <a14:m>
                  <m:oMath xmlns:m="http://schemas.openxmlformats.org/officeDocument/2006/math">
                    <m:sSub>
                      <m:sSubPr>
                        <m:ctrlPr>
                          <a:rPr lang="ja-JP" altLang="ja-JP" sz="2000" i="1">
                            <a:effectLst/>
                            <a:latin typeface="Cambria Math" panose="02040503050406030204" pitchFamily="18" charset="0"/>
                            <a:ea typeface="Cambria Math" panose="02040503050406030204" pitchFamily="18" charset="0"/>
                          </a:rPr>
                        </m:ctrlPr>
                      </m:sSubPr>
                      <m:e>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m:t>
                        </m:r>
                      </m:e>
                      <m:sub>
                        <m:r>
                          <a:rPr lang="en-US" altLang="ja-JP" sz="20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𝑆𝑂𝐶𝐶</m:t>
                        </m:r>
                      </m:sub>
                    </m:sSub>
                  </m:oMath>
                </a14:m>
                <a:r>
                  <a:rPr lang="en-US" altLang="ja-JP" sz="2000" dirty="0">
                    <a:effectLst/>
                    <a:latin typeface="+mj-lt"/>
                    <a:ea typeface="SimSun" panose="02010600030101010101" pitchFamily="2" charset="-122"/>
                    <a:cs typeface="Times New Roman" panose="02020603050405020304" pitchFamily="18" charset="0"/>
                  </a:rPr>
                  <a:t> = 1/32 in the case of the concatenated coding of RS codes and an SOCC</a:t>
                </a:r>
                <a:endParaRPr kumimoji="1" lang="ja-JP" altLang="en-US" sz="2000" dirty="0">
                  <a:latin typeface="+mj-lt"/>
                </a:endParaRPr>
              </a:p>
            </p:txBody>
          </p:sp>
        </mc:Choice>
        <mc:Fallback xmlns="">
          <p:sp>
            <p:nvSpPr>
              <p:cNvPr id="5" name="テキスト ボックス 4">
                <a:extLst>
                  <a:ext uri="{FF2B5EF4-FFF2-40B4-BE49-F238E27FC236}">
                    <a16:creationId xmlns:a16="http://schemas.microsoft.com/office/drawing/2014/main" id="{34930E1F-936E-9C22-724B-05C98E1BCEEA}"/>
                  </a:ext>
                </a:extLst>
              </p:cNvPr>
              <p:cNvSpPr txBox="1">
                <a:spLocks noRot="1" noChangeAspect="1" noMove="1" noResize="1" noEditPoints="1" noAdjustHandles="1" noChangeArrowheads="1" noChangeShapeType="1" noTextEdit="1"/>
              </p:cNvSpPr>
              <p:nvPr/>
            </p:nvSpPr>
            <p:spPr>
              <a:xfrm>
                <a:off x="104664" y="1268760"/>
                <a:ext cx="8856984" cy="5016758"/>
              </a:xfrm>
              <a:prstGeom prst="rect">
                <a:avLst/>
              </a:prstGeom>
              <a:blipFill>
                <a:blip r:embed="rId3"/>
                <a:stretch>
                  <a:fillRect l="-619" t="-608" r="-138" b="-1215"/>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CE102E3E-EA72-5BEF-3BF2-DBFC58CA9EDA}"/>
              </a:ext>
            </a:extLst>
          </p:cNvPr>
          <p:cNvSpPr>
            <a:spLocks noGrp="1"/>
          </p:cNvSpPr>
          <p:nvPr>
            <p:ph type="ftr" sz="quarter" idx="3"/>
          </p:nvPr>
        </p:nvSpPr>
        <p:spPr/>
        <p:txBody>
          <a:bodyPr/>
          <a:lstStyle/>
          <a:p>
            <a:r>
              <a:rPr lang="en-US" sz="1200" dirty="0" err="1">
                <a:solidFill>
                  <a:srgbClr val="000000"/>
                </a:solidFill>
              </a:rPr>
              <a:t>Kento</a:t>
            </a:r>
            <a:r>
              <a:rPr lang="en-US" sz="1200" dirty="0">
                <a:solidFill>
                  <a:srgbClr val="000000"/>
                </a:solidFill>
              </a:rPr>
              <a:t> </a:t>
            </a:r>
            <a:r>
              <a:rPr lang="en-US" sz="1200" dirty="0" err="1">
                <a:solidFill>
                  <a:srgbClr val="000000"/>
                </a:solidFill>
              </a:rPr>
              <a:t>Takabayashi</a:t>
            </a:r>
            <a:r>
              <a:rPr lang="en-US" sz="1200" dirty="0">
                <a:solidFill>
                  <a:srgbClr val="000000"/>
                </a:solidFill>
              </a:rPr>
              <a:t>(Okayama Pref. Univ.) </a:t>
            </a:r>
          </a:p>
          <a:p>
            <a:r>
              <a:rPr lang="en-US" sz="1200" dirty="0">
                <a:solidFill>
                  <a:srgbClr val="000000"/>
                </a:solidFill>
              </a:rPr>
              <a:t>Ryuji Kohno(YNU/YRP-IAI) </a:t>
            </a:r>
          </a:p>
        </p:txBody>
      </p:sp>
      <p:sp>
        <p:nvSpPr>
          <p:cNvPr id="6" name="日付プレースホルダー 3">
            <a:extLst>
              <a:ext uri="{FF2B5EF4-FFF2-40B4-BE49-F238E27FC236}">
                <a16:creationId xmlns:a16="http://schemas.microsoft.com/office/drawing/2014/main" id="{7171930F-54DD-BAA1-C797-FBD61AE725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2024</a:t>
            </a:r>
          </a:p>
        </p:txBody>
      </p:sp>
    </p:spTree>
    <p:extLst>
      <p:ext uri="{BB962C8B-B14F-4D97-AF65-F5344CB8AC3E}">
        <p14:creationId xmlns:p14="http://schemas.microsoft.com/office/powerpoint/2010/main" val="214931"/>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6729</TotalTime>
  <Words>2148</Words>
  <Application>Microsoft Office PowerPoint</Application>
  <PresentationFormat>画面に合わせる (4:3)</PresentationFormat>
  <Paragraphs>251</Paragraphs>
  <Slides>17</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1. Motivation and Aim of study</vt:lpstr>
      <vt:lpstr>3. SOCC</vt:lpstr>
      <vt:lpstr>3. Application of SOCCs to IEEE 802.15.6 UWB PHY</vt:lpstr>
      <vt:lpstr>4. Evaluation</vt:lpstr>
      <vt:lpstr>4. Evaluation </vt:lpstr>
      <vt:lpstr>4. Evaluation </vt:lpstr>
      <vt:lpstr>4. Result </vt:lpstr>
      <vt:lpstr>4. Discussion – Single Pulse Option </vt:lpstr>
      <vt:lpstr>5. Conclusion</vt:lpstr>
      <vt:lpstr>Reference</vt:lpstr>
      <vt:lpstr>PowerPoint プレゼンテーション</vt:lpstr>
      <vt:lpstr>2. IEEE 802.15.6 UWB PHY</vt:lpstr>
      <vt:lpstr>2. IEEE 802.15.6 UWB PHY</vt:lpstr>
      <vt:lpstr>2. IEEE 802.15.6 UWB PHY</vt:lpstr>
      <vt:lpstr>2. IEEE 802.15.6 UWB 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360</cp:revision>
  <dcterms:created xsi:type="dcterms:W3CDTF">2014-03-17T07:14:24Z</dcterms:created>
  <dcterms:modified xsi:type="dcterms:W3CDTF">2024-01-16T16:35:54Z</dcterms:modified>
</cp:coreProperties>
</file>