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2427" r:id="rId21"/>
    <p:sldId id="326" r:id="rId22"/>
    <p:sldId id="2389" r:id="rId23"/>
    <p:sldId id="2425" r:id="rId24"/>
    <p:sldId id="2421" r:id="rId25"/>
    <p:sldId id="2426"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78"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802.15-22-0548-00-04ab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2/15-22-0541-03-04ab-tg4ab-agenda-november-2022.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28 October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mj-lt"/>
              <a:buAutoNum type="alphaLcPeriod"/>
            </a:pPr>
            <a:r>
              <a:rPr lang="en-US" dirty="0"/>
              <a:t>Legacy PHRs for Several New Data Rates</a:t>
            </a:r>
          </a:p>
          <a:p>
            <a:pPr marL="914400" lvl="1" indent="-514350">
              <a:buFont typeface="+mj-lt"/>
              <a:buAutoNum type="alphaLcPeriod"/>
            </a:pPr>
            <a:r>
              <a:rPr lang="en-US" dirty="0"/>
              <a:t>SSBD analysis results (preliminary)</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779912"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November 1</a:t>
            </a:r>
            <a:r>
              <a:rPr lang="en-US" baseline="30000" dirty="0"/>
              <a:t>st</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
        <p:nvSpPr>
          <p:cNvPr id="5" name="TextBox 4">
            <a:extLst>
              <a:ext uri="{FF2B5EF4-FFF2-40B4-BE49-F238E27FC236}">
                <a16:creationId xmlns:a16="http://schemas.microsoft.com/office/drawing/2014/main" id="{86E48E28-9F1C-9349-5DE6-879E1C9A4D49}"/>
              </a:ext>
            </a:extLst>
          </p:cNvPr>
          <p:cNvSpPr txBox="1"/>
          <p:nvPr/>
        </p:nvSpPr>
        <p:spPr>
          <a:xfrm>
            <a:off x="2286000" y="3291526"/>
            <a:ext cx="4572000" cy="276999"/>
          </a:xfrm>
          <a:prstGeom prst="rect">
            <a:avLst/>
          </a:prstGeom>
          <a:noFill/>
        </p:spPr>
        <p:txBody>
          <a:bodyPr wrap="square">
            <a:spAutoFit/>
          </a:bodyPr>
          <a:lstStyle/>
          <a:p>
            <a:pPr marL="457200" indent="-457200">
              <a:buFont typeface="Arial" panose="020B0604020202020204" pitchFamily="34" charset="0"/>
              <a:buChar char="•"/>
            </a:pPr>
            <a:r>
              <a:rPr lang="en-US" dirty="0"/>
              <a:t>October 25</a:t>
            </a:r>
            <a:r>
              <a:rPr lang="en-US" baseline="30000" dirty="0"/>
              <a:t>th</a:t>
            </a:r>
            <a:r>
              <a:rPr lang="en-US" dirty="0"/>
              <a:t>: presentation on Ghost Peak attacks</a:t>
            </a:r>
          </a:p>
        </p:txBody>
      </p:sp>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3: </a:t>
            </a:r>
            <a:r>
              <a:rPr lang="en-US" sz="2400" dirty="0">
                <a:hlinkClick r:id="rId2"/>
              </a:rPr>
              <a:t>15-22-0541-03</a:t>
            </a:r>
            <a:endParaRPr lang="en-US" sz="2400" dirty="0"/>
          </a:p>
          <a:p>
            <a:pPr marL="0" indent="0" algn="ctr"/>
            <a:endParaRPr lang="en-US" sz="2400" dirty="0"/>
          </a:p>
          <a:p>
            <a:pPr marL="0" indent="0" algn="ctr"/>
            <a:r>
              <a:rPr lang="en-US" sz="2400" dirty="0"/>
              <a:t>Ghost rider, the pattern is (nearly) full!</a:t>
            </a:r>
          </a:p>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23</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30220427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extLst>
              <p:ext uri="{D42A27DB-BD31-4B8C-83A1-F6EECF244321}">
                <p14:modId xmlns:p14="http://schemas.microsoft.com/office/powerpoint/2010/main" val="864118932"/>
              </p:ext>
            </p:extLst>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sngStrike">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sng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1</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sngStrike" dirty="0">
                          <a:effectLst/>
                          <a:latin typeface="Calibri" panose="020F0502020204030204" pitchFamily="34" charset="0"/>
                        </a:rPr>
                        <a:t>3</a:t>
                      </a:r>
                    </a:p>
                  </a:txBody>
                  <a:tcPr marL="5443" marR="5443" marT="5443" marB="0" anchor="ctr"/>
                </a:tc>
                <a:tc>
                  <a:txBody>
                    <a:bodyPr/>
                    <a:lstStyle/>
                    <a:p>
                      <a:pPr algn="ctr" fontAlgn="ctr"/>
                      <a:r>
                        <a:rPr lang="en-US" sz="2800" u="none" strike="sngStrike" dirty="0">
                          <a:solidFill>
                            <a:schemeClr val="accent6">
                              <a:lumMod val="50000"/>
                            </a:schemeClr>
                          </a:solidFill>
                          <a:effectLst/>
                        </a:rPr>
                        <a:t>4</a:t>
                      </a:r>
                      <a:endParaRPr lang="en-US" sz="2800" b="0" i="0" u="none" strike="sng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5</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b="0" i="0" u="none" strike="sngStrike" dirty="0">
                          <a:effectLst/>
                          <a:latin typeface="Calibri" panose="020F0502020204030204" pitchFamily="34" charset="0"/>
                        </a:rPr>
                        <a:t>6</a:t>
                      </a:r>
                    </a:p>
                  </a:txBody>
                  <a:tcPr marL="5443" marR="5443" marT="5443" marB="0" anchor="ctr"/>
                </a:tc>
                <a:tc>
                  <a:txBody>
                    <a:bodyPr/>
                    <a:lstStyle/>
                    <a:p>
                      <a:pPr algn="ctr" fontAlgn="ctr"/>
                      <a:r>
                        <a:rPr lang="en-US" sz="2400" b="0" i="0" u="none" strike="sngStrike" dirty="0">
                          <a:effectLst/>
                          <a:latin typeface="Calibri" panose="020F0502020204030204" pitchFamily="34" charset="0"/>
                        </a:rPr>
                        <a:t>7</a:t>
                      </a:r>
                    </a:p>
                  </a:txBody>
                  <a:tcPr marL="5443" marR="5443" marT="5443" marB="0" anchor="ctr"/>
                </a:tc>
                <a:tc>
                  <a:txBody>
                    <a:bodyPr/>
                    <a:lstStyle/>
                    <a:p>
                      <a:pPr algn="ctr" fontAlgn="ctr"/>
                      <a:r>
                        <a:rPr lang="en-US" sz="2400" u="none" strike="sngStrike" dirty="0">
                          <a:effectLst/>
                        </a:rPr>
                        <a:t>8</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sngStrike" dirty="0">
                          <a:effectLst/>
                          <a:latin typeface="Calibri" panose="020F0502020204030204" pitchFamily="34" charset="0"/>
                        </a:rPr>
                        <a:t>10</a:t>
                      </a:r>
                    </a:p>
                  </a:txBody>
                  <a:tcPr marL="5443" marR="5443" marT="5443" marB="0" anchor="ctr"/>
                </a:tc>
                <a:tc>
                  <a:txBody>
                    <a:bodyPr/>
                    <a:lstStyle/>
                    <a:p>
                      <a:pPr algn="ctr" fontAlgn="ctr"/>
                      <a:r>
                        <a:rPr lang="en-US" sz="2800" b="0" i="0" u="none" strike="sng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sngStrike" dirty="0">
                          <a:effectLst/>
                          <a:latin typeface="Calibri" panose="020F0502020204030204" pitchFamily="34" charset="0"/>
                        </a:rPr>
                        <a:t>12</a:t>
                      </a:r>
                    </a:p>
                  </a:txBody>
                  <a:tcPr marL="5443" marR="5443" marT="5443" marB="0" anchor="ctr"/>
                </a:tc>
                <a:tc>
                  <a:txBody>
                    <a:bodyPr/>
                    <a:lstStyle/>
                    <a:p>
                      <a:pPr algn="ctr" fontAlgn="ctr"/>
                      <a:r>
                        <a:rPr lang="en-US" sz="2400" b="0" i="0" u="none" strike="sngStrike" dirty="0">
                          <a:effectLst/>
                          <a:latin typeface="Calibri" panose="020F0502020204030204" pitchFamily="34" charset="0"/>
                        </a:rPr>
                        <a:t>13</a:t>
                      </a:r>
                    </a:p>
                  </a:txBody>
                  <a:tcPr marL="5443" marR="5443" marT="5443" marB="0" anchor="ctr"/>
                </a:tc>
                <a:tc>
                  <a:txBody>
                    <a:bodyPr/>
                    <a:lstStyle/>
                    <a:p>
                      <a:pPr algn="ctr" fontAlgn="ctr"/>
                      <a:r>
                        <a:rPr lang="en-US" sz="2400" b="0" i="0" u="none" strike="sngStrike" dirty="0">
                          <a:effectLst/>
                          <a:latin typeface="Calibri" panose="020F0502020204030204" pitchFamily="34" charset="0"/>
                        </a:rPr>
                        <a:t>14</a:t>
                      </a:r>
                    </a:p>
                  </a:txBody>
                  <a:tcPr marL="5443" marR="5443" marT="5443" marB="0" anchor="ctr"/>
                </a:tc>
                <a:tc>
                  <a:txBody>
                    <a:bodyPr/>
                    <a:lstStyle/>
                    <a:p>
                      <a:pPr algn="ctr" fontAlgn="ctr"/>
                      <a:r>
                        <a:rPr lang="en-US" sz="2400" b="0" i="0" u="none" strike="sng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sng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sngStrike" dirty="0">
                          <a:effectLst/>
                        </a:rPr>
                        <a:t>17</a:t>
                      </a:r>
                      <a:endParaRPr lang="en-US" sz="2400" b="0" i="0" u="none" strike="sng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sng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sngStrike" dirty="0">
                          <a:effectLst/>
                        </a:rPr>
                        <a:t>19</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20</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21</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22</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sng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sng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sngStrike" dirty="0">
                          <a:effectLst/>
                          <a:latin typeface="Calibri" panose="020F0502020204030204" pitchFamily="34" charset="0"/>
                        </a:rPr>
                        <a:t>26</a:t>
                      </a:r>
                    </a:p>
                  </a:txBody>
                  <a:tcPr marL="5443" marR="5443" marT="5443" marB="0" anchor="ctr"/>
                </a:tc>
                <a:tc>
                  <a:txBody>
                    <a:bodyPr/>
                    <a:lstStyle/>
                    <a:p>
                      <a:pPr algn="ctr" fontAlgn="ctr"/>
                      <a:r>
                        <a:rPr lang="en-US" sz="2400" b="0" i="0" u="none" strike="sng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sng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sngStrike" dirty="0">
                          <a:effectLst/>
                        </a:rPr>
                        <a:t>29</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sng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sng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sng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56131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5953918" y="3366964"/>
            <a:ext cx="550428" cy="417257"/>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677507">
            <a:off x="4889578" y="2766950"/>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5950256" y="3870894"/>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716016" y="3672179"/>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5841C145-6240-FD61-D25D-64BB8F4C6F5D}"/>
              </a:ext>
            </a:extLst>
          </p:cNvPr>
          <p:cNvSpPr/>
          <p:nvPr/>
        </p:nvSpPr>
        <p:spPr bwMode="auto">
          <a:xfrm>
            <a:off x="395536" y="3049488"/>
            <a:ext cx="4032449" cy="3187824"/>
          </a:xfrm>
          <a:prstGeom prst="ellipse">
            <a:avLst/>
          </a:prstGeom>
          <a:solidFill>
            <a:srgbClr val="C3EC8F">
              <a:alpha val="6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4000" b="0" i="0" u="none" strike="noStrike" cap="none" normalizeH="0" baseline="0" dirty="0">
              <a:ln>
                <a:noFill/>
              </a:ln>
              <a:solidFill>
                <a:srgbClr val="0070C0"/>
              </a:solidFill>
              <a:effectLst/>
              <a:latin typeface="+mj-lt"/>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4000" b="1" i="0" u="none" strike="noStrike" cap="none" normalizeH="0" baseline="0" dirty="0">
                <a:ln>
                  <a:noFill/>
                </a:ln>
                <a:solidFill>
                  <a:srgbClr val="C00000"/>
                </a:solidFill>
                <a:effectLst/>
                <a:latin typeface="+mj-lt"/>
                <a:ea typeface="ＭＳ Ｐゴシック" charset="0"/>
                <a:cs typeface="ＭＳ Ｐゴシック" charset="0"/>
              </a:rPr>
              <a:t>History</a:t>
            </a:r>
            <a:r>
              <a:rPr kumimoji="0" lang="en-US" sz="4000" b="0" i="0" u="none" strike="noStrike" cap="none" normalizeH="0" baseline="0" dirty="0">
                <a:ln>
                  <a:noFill/>
                </a:ln>
                <a:solidFill>
                  <a:srgbClr val="0070C0"/>
                </a:solidFill>
                <a:effectLst/>
                <a:latin typeface="+mj-lt"/>
                <a:ea typeface="ＭＳ Ｐゴシック" charset="0"/>
                <a:cs typeface="ＭＳ Ｐゴシック" charset="0"/>
              </a:rPr>
              <a:t>!</a:t>
            </a:r>
          </a:p>
        </p:txBody>
      </p:sp>
    </p:spTree>
    <p:extLst>
      <p:ext uri="{BB962C8B-B14F-4D97-AF65-F5344CB8AC3E}">
        <p14:creationId xmlns:p14="http://schemas.microsoft.com/office/powerpoint/2010/main" val="10944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p:txBody>
          <a:bodyPr/>
          <a:lstStyle/>
          <a:p>
            <a:pPr marL="457200" indent="-457200">
              <a:buFont typeface="Arial" panose="020B0604020202020204" pitchFamily="34" charset="0"/>
              <a:buChar char="•"/>
            </a:pPr>
            <a:r>
              <a:rPr lang="en-US" dirty="0"/>
              <a:t>November 8</a:t>
            </a:r>
            <a:r>
              <a:rPr lang="en-US" baseline="30000" dirty="0"/>
              <a:t>th</a:t>
            </a:r>
            <a:r>
              <a:rPr lang="en-US" dirty="0"/>
              <a:t>: Space Available!</a:t>
            </a:r>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24</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51914</TotalTime>
  <Words>2123</Words>
  <Application>Microsoft Office PowerPoint</Application>
  <PresentationFormat>On-screen Show (4:3)</PresentationFormat>
  <Paragraphs>384</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Progress: TFD submissions</vt:lpstr>
      <vt:lpstr>Technical Discussion</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259</cp:revision>
  <cp:lastPrinted>2000-03-07T00:55:37Z</cp:lastPrinted>
  <dcterms:created xsi:type="dcterms:W3CDTF">2016-01-17T22:48:36Z</dcterms:created>
  <dcterms:modified xsi:type="dcterms:W3CDTF">2022-10-29T00:41:19Z</dcterms:modified>
  <cp:category/>
</cp:coreProperties>
</file>