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9" r:id="rId2"/>
    <p:sldId id="258" r:id="rId3"/>
    <p:sldId id="284" r:id="rId4"/>
    <p:sldId id="5084" r:id="rId5"/>
    <p:sldId id="5083" r:id="rId6"/>
    <p:sldId id="281" r:id="rId7"/>
    <p:sldId id="271" r:id="rId8"/>
    <p:sldId id="273" r:id="rId9"/>
    <p:sldId id="274" r:id="rId10"/>
    <p:sldId id="282" r:id="rId11"/>
    <p:sldId id="276" r:id="rId12"/>
    <p:sldId id="262" r:id="rId13"/>
    <p:sldId id="263" r:id="rId14"/>
    <p:sldId id="264" r:id="rId15"/>
    <p:sldId id="5082" r:id="rId16"/>
    <p:sldId id="4945" r:id="rId17"/>
    <p:sldId id="256" r:id="rId18"/>
    <p:sldId id="5090" r:id="rId19"/>
    <p:sldId id="5081" r:id="rId20"/>
    <p:sldId id="283" r:id="rId21"/>
    <p:sldId id="4944" r:id="rId22"/>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59" d="100"/>
          <a:sy n="59" d="100"/>
        </p:scale>
        <p:origin x="1452" y="44"/>
      </p:cViewPr>
      <p:guideLst>
        <p:guide orient="horz" pos="2183"/>
        <p:guide pos="2880"/>
      </p:guideLst>
    </p:cSldViewPr>
  </p:slideViewPr>
  <p:notesTextViewPr>
    <p:cViewPr>
      <p:scale>
        <a:sx n="1" d="1"/>
        <a:sy n="1" d="1"/>
      </p:scale>
      <p:origin x="0" y="0"/>
    </p:cViewPr>
  </p:notesTextViewPr>
  <p:sorterViewPr>
    <p:cViewPr>
      <p:scale>
        <a:sx n="100" d="100"/>
        <a:sy n="100" d="100"/>
      </p:scale>
      <p:origin x="0" y="-4312"/>
    </p:cViewPr>
  </p:sorterViewPr>
  <p:notesViewPr>
    <p:cSldViewPr snapToGrid="0" showGuides="1">
      <p:cViewPr varScale="1">
        <p:scale>
          <a:sx n="54" d="100"/>
          <a:sy n="54" d="100"/>
        </p:scale>
        <p:origin x="2564" y="6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417226C-9B8F-4835-A7EC-48E95E209A76}" type="datetimeFigureOut">
              <a:rPr kumimoji="1" lang="ja-JP" altLang="en-US" smtClean="0"/>
              <a:t>2022/9/9</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69402F-1F42-4764-9FFD-50056DC8779C}" type="slidenum">
              <a:rPr kumimoji="1" lang="ja-JP" altLang="en-US" smtClean="0"/>
              <a:t>‹#›</a:t>
            </a:fld>
            <a:endParaRPr kumimoji="1" lang="ja-JP" altLang="en-US"/>
          </a:p>
        </p:txBody>
      </p:sp>
    </p:spTree>
    <p:extLst>
      <p:ext uri="{BB962C8B-B14F-4D97-AF65-F5344CB8AC3E}">
        <p14:creationId xmlns:p14="http://schemas.microsoft.com/office/powerpoint/2010/main" val="2923022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2950015" y="10691723"/>
            <a:ext cx="806146" cy="206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765">
              <a:defRPr sz="2500">
                <a:solidFill>
                  <a:schemeClr val="tx1"/>
                </a:solidFill>
                <a:latin typeface="Times New Roman" pitchFamily="18" charset="0"/>
              </a:defRPr>
            </a:lvl1pPr>
            <a:lvl2pPr marL="771366" indent="-296679" defTabSz="1003765">
              <a:defRPr sz="2500">
                <a:solidFill>
                  <a:schemeClr val="tx1"/>
                </a:solidFill>
                <a:latin typeface="Times New Roman" pitchFamily="18" charset="0"/>
              </a:defRPr>
            </a:lvl2pPr>
            <a:lvl3pPr marL="1186717" indent="-237343" defTabSz="1003765">
              <a:defRPr sz="2500">
                <a:solidFill>
                  <a:schemeClr val="tx1"/>
                </a:solidFill>
                <a:latin typeface="Times New Roman" pitchFamily="18" charset="0"/>
              </a:defRPr>
            </a:lvl3pPr>
            <a:lvl4pPr marL="1661403" indent="-237343" defTabSz="1003765">
              <a:defRPr sz="2500">
                <a:solidFill>
                  <a:schemeClr val="tx1"/>
                </a:solidFill>
                <a:latin typeface="Times New Roman" pitchFamily="18" charset="0"/>
              </a:defRPr>
            </a:lvl4pPr>
            <a:lvl5pPr marL="2136090" indent="-237343" defTabSz="1003765">
              <a:defRPr sz="2500">
                <a:solidFill>
                  <a:schemeClr val="tx1"/>
                </a:solidFill>
                <a:latin typeface="Times New Roman" pitchFamily="18" charset="0"/>
              </a:defRPr>
            </a:lvl5pPr>
            <a:lvl6pPr marL="2610776" indent="-237343" defTabSz="1003765" eaLnBrk="0" fontAlgn="base" hangingPunct="0">
              <a:spcBef>
                <a:spcPct val="0"/>
              </a:spcBef>
              <a:spcAft>
                <a:spcPct val="0"/>
              </a:spcAft>
              <a:defRPr sz="2500">
                <a:solidFill>
                  <a:schemeClr val="tx1"/>
                </a:solidFill>
                <a:latin typeface="Times New Roman" pitchFamily="18" charset="0"/>
              </a:defRPr>
            </a:lvl6pPr>
            <a:lvl7pPr marL="3085463" indent="-237343" defTabSz="1003765" eaLnBrk="0" fontAlgn="base" hangingPunct="0">
              <a:spcBef>
                <a:spcPct val="0"/>
              </a:spcBef>
              <a:spcAft>
                <a:spcPct val="0"/>
              </a:spcAft>
              <a:defRPr sz="2500">
                <a:solidFill>
                  <a:schemeClr val="tx1"/>
                </a:solidFill>
                <a:latin typeface="Times New Roman" pitchFamily="18" charset="0"/>
              </a:defRPr>
            </a:lvl7pPr>
            <a:lvl8pPr marL="3560150" indent="-237343" defTabSz="1003765" eaLnBrk="0" fontAlgn="base" hangingPunct="0">
              <a:spcBef>
                <a:spcPct val="0"/>
              </a:spcBef>
              <a:spcAft>
                <a:spcPct val="0"/>
              </a:spcAft>
              <a:defRPr sz="2500">
                <a:solidFill>
                  <a:schemeClr val="tx1"/>
                </a:solidFill>
                <a:latin typeface="Times New Roman" pitchFamily="18" charset="0"/>
              </a:defRPr>
            </a:lvl8pPr>
            <a:lvl9pPr marL="4034837" indent="-237343" defTabSz="1003765" eaLnBrk="0" fontAlgn="base" hangingPunct="0">
              <a:spcBef>
                <a:spcPct val="0"/>
              </a:spcBef>
              <a:spcAft>
                <a:spcPct val="0"/>
              </a:spcAft>
              <a:defRPr sz="2500">
                <a:solidFill>
                  <a:schemeClr val="tx1"/>
                </a:solidFill>
                <a:latin typeface="Times New Roman" pitchFamily="18" charset="0"/>
              </a:defRPr>
            </a:lvl9pPr>
          </a:lstStyle>
          <a:p>
            <a:fld id="{992FAEED-E543-438D-A759-E74A5D2C8D14}" type="slidenum">
              <a:rPr lang="en-US" altLang="ja-JP" sz="1300"/>
              <a:pPr/>
              <a:t>11</a:t>
            </a:fld>
            <a:endParaRPr lang="en-US" altLang="ja-JP" sz="1300" dirty="0"/>
          </a:p>
        </p:txBody>
      </p:sp>
      <p:sp>
        <p:nvSpPr>
          <p:cNvPr id="10243" name="Rectangle 2"/>
          <p:cNvSpPr>
            <a:spLocks noGrp="1" noRot="1" noChangeAspect="1" noChangeArrowheads="1" noTextEdit="1"/>
          </p:cNvSpPr>
          <p:nvPr>
            <p:ph type="sldImg"/>
          </p:nvPr>
        </p:nvSpPr>
        <p:spPr>
          <a:xfrm>
            <a:off x="735013" y="835025"/>
            <a:ext cx="5502275" cy="4127500"/>
          </a:xfrm>
          <a:ln/>
        </p:spPr>
      </p:sp>
      <p:sp>
        <p:nvSpPr>
          <p:cNvPr id="10244" name="Rectangle 3"/>
          <p:cNvSpPr>
            <a:spLocks noGrp="1" noChangeArrowheads="1"/>
          </p:cNvSpPr>
          <p:nvPr>
            <p:ph type="body" idx="1"/>
          </p:nvPr>
        </p:nvSpPr>
        <p:spPr>
          <a:xfrm>
            <a:off x="929064" y="5245746"/>
            <a:ext cx="5114636" cy="49699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12</a:t>
            </a:fld>
            <a:endParaRPr kumimoji="1" lang="ja-JP" altLang="en-US"/>
          </a:p>
        </p:txBody>
      </p:sp>
    </p:spTree>
    <p:extLst>
      <p:ext uri="{BB962C8B-B14F-4D97-AF65-F5344CB8AC3E}">
        <p14:creationId xmlns:p14="http://schemas.microsoft.com/office/powerpoint/2010/main" val="682072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13</a:t>
            </a:fld>
            <a:endParaRPr kumimoji="1" lang="ja-JP" altLang="en-US"/>
          </a:p>
        </p:txBody>
      </p:sp>
    </p:spTree>
    <p:extLst>
      <p:ext uri="{BB962C8B-B14F-4D97-AF65-F5344CB8AC3E}">
        <p14:creationId xmlns:p14="http://schemas.microsoft.com/office/powerpoint/2010/main" val="2656747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14</a:t>
            </a:fld>
            <a:endParaRPr kumimoji="1" lang="ja-JP" altLang="en-US"/>
          </a:p>
        </p:txBody>
      </p:sp>
    </p:spTree>
    <p:extLst>
      <p:ext uri="{BB962C8B-B14F-4D97-AF65-F5344CB8AC3E}">
        <p14:creationId xmlns:p14="http://schemas.microsoft.com/office/powerpoint/2010/main" val="2810611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15</a:t>
            </a:fld>
            <a:endParaRPr kumimoji="1" lang="ja-JP" altLang="en-US"/>
          </a:p>
        </p:txBody>
      </p:sp>
    </p:spTree>
    <p:extLst>
      <p:ext uri="{BB962C8B-B14F-4D97-AF65-F5344CB8AC3E}">
        <p14:creationId xmlns:p14="http://schemas.microsoft.com/office/powerpoint/2010/main" val="3126256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16</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17</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11308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19</a:t>
            </a:fld>
            <a:endParaRPr kumimoji="1" lang="ja-JP" altLang="en-US"/>
          </a:p>
        </p:txBody>
      </p:sp>
    </p:spTree>
    <p:extLst>
      <p:ext uri="{BB962C8B-B14F-4D97-AF65-F5344CB8AC3E}">
        <p14:creationId xmlns:p14="http://schemas.microsoft.com/office/powerpoint/2010/main" val="3370075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20</a:t>
            </a:fld>
            <a:endParaRPr kumimoji="1" lang="ja-JP" altLang="en-US" dirty="0"/>
          </a:p>
        </p:txBody>
      </p:sp>
    </p:spTree>
    <p:extLst>
      <p:ext uri="{BB962C8B-B14F-4D97-AF65-F5344CB8AC3E}">
        <p14:creationId xmlns:p14="http://schemas.microsoft.com/office/powerpoint/2010/main" val="251158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Kohno(YNU/CWC </a:t>
            </a:r>
            <a:r>
              <a:rPr lang="en-US" altLang="ja-JP" dirty="0" err="1"/>
              <a:t>UofOulu</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21</a:t>
            </a:fld>
            <a:endParaRPr kumimoji="1" lang="ja-JP" altLang="en-US"/>
          </a:p>
        </p:txBody>
      </p:sp>
    </p:spTree>
    <p:extLst>
      <p:ext uri="{BB962C8B-B14F-4D97-AF65-F5344CB8AC3E}">
        <p14:creationId xmlns:p14="http://schemas.microsoft.com/office/powerpoint/2010/main" val="226388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3</a:t>
            </a:fld>
            <a:endParaRPr kumimoji="1" lang="ja-JP" altLang="en-US"/>
          </a:p>
        </p:txBody>
      </p:sp>
    </p:spTree>
    <p:extLst>
      <p:ext uri="{BB962C8B-B14F-4D97-AF65-F5344CB8AC3E}">
        <p14:creationId xmlns:p14="http://schemas.microsoft.com/office/powerpoint/2010/main" val="728670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74646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6</a:t>
            </a:fld>
            <a:endParaRPr kumimoji="1" lang="ja-JP" altLang="en-US" dirty="0"/>
          </a:p>
        </p:txBody>
      </p:sp>
    </p:spTree>
    <p:extLst>
      <p:ext uri="{BB962C8B-B14F-4D97-AF65-F5344CB8AC3E}">
        <p14:creationId xmlns:p14="http://schemas.microsoft.com/office/powerpoint/2010/main" val="421700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a:t>
            </a:fld>
            <a:endParaRPr kumimoji="1" lang="ja-JP" altLang="en-US" dirty="0"/>
          </a:p>
        </p:txBody>
      </p:sp>
    </p:spTree>
    <p:extLst>
      <p:ext uri="{BB962C8B-B14F-4D97-AF65-F5344CB8AC3E}">
        <p14:creationId xmlns:p14="http://schemas.microsoft.com/office/powerpoint/2010/main" val="1537982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8</a:t>
            </a:fld>
            <a:endParaRPr kumimoji="1" lang="ja-JP" altLang="en-US" dirty="0"/>
          </a:p>
        </p:txBody>
      </p:sp>
    </p:spTree>
    <p:extLst>
      <p:ext uri="{BB962C8B-B14F-4D97-AF65-F5344CB8AC3E}">
        <p14:creationId xmlns:p14="http://schemas.microsoft.com/office/powerpoint/2010/main" val="228112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9</a:t>
            </a:fld>
            <a:endParaRPr kumimoji="1" lang="ja-JP" altLang="en-US" dirty="0"/>
          </a:p>
        </p:txBody>
      </p:sp>
    </p:spTree>
    <p:extLst>
      <p:ext uri="{BB962C8B-B14F-4D97-AF65-F5344CB8AC3E}">
        <p14:creationId xmlns:p14="http://schemas.microsoft.com/office/powerpoint/2010/main" val="3473971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10</a:t>
            </a:fld>
            <a:endParaRPr kumimoji="1" lang="ja-JP" altLang="en-US" dirty="0"/>
          </a:p>
        </p:txBody>
      </p:sp>
    </p:spTree>
    <p:extLst>
      <p:ext uri="{BB962C8B-B14F-4D97-AF65-F5344CB8AC3E}">
        <p14:creationId xmlns:p14="http://schemas.microsoft.com/office/powerpoint/2010/main" val="2050640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7" name="Rectangle 4">
            <a:extLst>
              <a:ext uri="{FF2B5EF4-FFF2-40B4-BE49-F238E27FC236}">
                <a16:creationId xmlns:a16="http://schemas.microsoft.com/office/drawing/2014/main" id="{C3F5192A-8198-3B45-A721-B24EA05D511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17654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384014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37952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58601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410925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256638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2411154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00321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802.15-22-0452-00-06ma</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800176" y="6430159"/>
            <a:ext cx="2348720" cy="307777"/>
          </a:xfrm>
          <a:prstGeom prst="rect">
            <a:avLst/>
          </a:prstGeom>
        </p:spPr>
        <p:txBody>
          <a:bodyPr wrap="none">
            <a:spAutoFit/>
          </a:bodyPr>
          <a:lstStyle/>
          <a:p>
            <a:r>
              <a:rPr lang="en-US" altLang="ja-JP" sz="1400" dirty="0"/>
              <a:t>Ryuji Kohno(YNU/YRP-IAI)</a:t>
            </a:r>
          </a:p>
        </p:txBody>
      </p:sp>
    </p:spTree>
    <p:extLst>
      <p:ext uri="{BB962C8B-B14F-4D97-AF65-F5344CB8AC3E}">
        <p14:creationId xmlns:p14="http://schemas.microsoft.com/office/powerpoint/2010/main" val="1372600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ieeesa.webex.com/ieeesa/j.php?MTID=m7fadbeaa09b94a2eddcb2fa6535f638d"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ieeesa.webex.com/ieeesa/j.php?MTID=me41ba543dee2942d53225c6c762c9e15" TargetMode="External"/><Relationship Id="rId4" Type="http://schemas.openxmlformats.org/officeDocument/2006/relationships/hyperlink" Target="https://ieeesa.webex.com/ieeesa/j.php?MTID=med8f9216fb4125e4c5f1785e1066136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opman/sect6.html#6.3"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tandards.ieee.org/about/sasb/patcom/materia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E4C77B-93AE-D301-F3B3-CAE516EC170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52400" y="609600"/>
            <a:ext cx="8991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[TG15.6ma(Revision of IEEE802.15.6-2012) Opening Information for September 2022]	</a:t>
            </a:r>
          </a:p>
          <a:p>
            <a:r>
              <a:rPr lang="en-US" altLang="ja-JP" sz="1600" b="1" dirty="0">
                <a:ea typeface="ＭＳ Ｐゴシック" charset="-128"/>
              </a:rPr>
              <a:t>Date Submitted: </a:t>
            </a:r>
            <a:r>
              <a:rPr lang="en-US" altLang="ja-JP" sz="1600" dirty="0">
                <a:ea typeface="ＭＳ Ｐゴシック" charset="-128"/>
              </a:rPr>
              <a:t>[8</a:t>
            </a:r>
            <a:r>
              <a:rPr lang="en-US" altLang="ja-JP" sz="1600" baseline="30000" dirty="0">
                <a:ea typeface="ＭＳ Ｐゴシック" charset="-128"/>
              </a:rPr>
              <a:t>th</a:t>
            </a:r>
            <a:r>
              <a:rPr lang="en-US" altLang="ja-JP" sz="1600" dirty="0">
                <a:ea typeface="ＭＳ Ｐゴシック" charset="-128"/>
              </a:rPr>
              <a:t>  September 2022]	</a:t>
            </a:r>
          </a:p>
          <a:p>
            <a:r>
              <a:rPr lang="en-US" altLang="ja-JP" sz="1600" b="1" dirty="0">
                <a:ea typeface="ＭＳ Ｐゴシック" charset="-128"/>
              </a:rPr>
              <a:t>Source:</a:t>
            </a:r>
            <a:r>
              <a:rPr lang="en-US" altLang="ja-JP" sz="1600" dirty="0">
                <a:ea typeface="ＭＳ Ｐゴシック" charset="-128"/>
              </a:rPr>
              <a:t>  [Ryuji Kohno] [1;Yokohama National University(YNU), 2;YRP International Alliance Institute(YRP-IAI)]                                  </a:t>
            </a:r>
          </a:p>
          <a:p>
            <a:r>
              <a:rPr lang="en-US" altLang="ja-JP" sz="1600" dirty="0">
                <a:ea typeface="ＭＳ Ｐゴシック" charset="-128"/>
              </a:rPr>
              <a:t>Address [1; 79-5 Tokiwadai, Hodogaya-ku, Yokohama, 240-8501 Japan</a:t>
            </a:r>
          </a:p>
          <a:p>
            <a:r>
              <a:rPr lang="en-US" altLang="ja-JP" sz="1600" dirty="0">
                <a:ea typeface="ＭＳ Ｐゴシック" charset="-128"/>
              </a:rPr>
              <a:t>               2; </a:t>
            </a:r>
            <a:r>
              <a:rPr lang="pl-PL" altLang="ja-JP" sz="1600" dirty="0">
                <a:ea typeface="ＭＳ Ｐゴシック" charset="-128"/>
              </a:rPr>
              <a:t>YRP1 Blg., 3-4 HikarinoOka, Yokosuka-City, Kanagawa, 239-0847 Japan</a:t>
            </a:r>
            <a:r>
              <a:rPr lang="en-US" altLang="ja-JP" sz="1600" dirty="0">
                <a:ea typeface="ＭＳ Ｐゴシック" charset="-128"/>
              </a:rPr>
              <a:t>]</a:t>
            </a:r>
          </a:p>
          <a:p>
            <a:r>
              <a:rPr lang="en-US" altLang="ja-JP" sz="1600" dirty="0">
                <a:ea typeface="ＭＳ Ｐゴシック" charset="-128"/>
              </a:rPr>
              <a:t>Voice:[1; +81-90-5408-0611], FAX: [+81-45-383-5528], </a:t>
            </a:r>
          </a:p>
          <a:p>
            <a:r>
              <a:rPr lang="en-US" altLang="ja-JP" sz="1600" dirty="0">
                <a:ea typeface="ＭＳ Ｐゴシック" charset="-128"/>
              </a:rPr>
              <a:t>Email:[1: kohno@ynu.ac.jp,  2: kohno@yrp-iai.jp] Re: []</a:t>
            </a: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opening information and meeting agenda for the TG15.6ma, that is a task group of </a:t>
            </a:r>
            <a:r>
              <a:rPr lang="en-US" altLang="ja-JP" sz="1600" dirty="0">
                <a:ea typeface="ＭＳ Ｐゴシック" charset="-128"/>
              </a:rPr>
              <a:t>Revision of IEEE802.15.6-2012, </a:t>
            </a:r>
            <a:r>
              <a:rPr lang="en-US" altLang="ja-JP" sz="1600" dirty="0">
                <a:solidFill>
                  <a:schemeClr val="tx2"/>
                </a:solidFill>
                <a:ea typeface="ＭＳ Ｐゴシック" charset="-128"/>
              </a:rPr>
              <a:t>meeting in September 2022.]</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58F5BD5-42D1-AA7C-9691-CB9534F7018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p:cNvSpPr>
            <a:spLocks noGrp="1"/>
          </p:cNvSpPr>
          <p:nvPr>
            <p:ph type="sldNum" sz="quarter" idx="12"/>
          </p:nvPr>
        </p:nvSpPr>
        <p:spPr/>
        <p:txBody>
          <a:bodyPr/>
          <a:lstStyle/>
          <a:p>
            <a:r>
              <a:rPr lang="en-US" altLang="ja-JP" dirty="0"/>
              <a:t>Slide </a:t>
            </a:r>
            <a:fld id="{F80C6039-A5FA-4F5B-9853-58798A63706D}" type="slidenum">
              <a:rPr lang="en-US" altLang="ja-JP" smtClean="0"/>
              <a:pPr/>
              <a:t>10</a:t>
            </a:fld>
            <a:endParaRPr lang="en-US" altLang="ja-JP" dirty="0"/>
          </a:p>
        </p:txBody>
      </p:sp>
      <p:sp>
        <p:nvSpPr>
          <p:cNvPr id="6" name="Rectangle 1027"/>
          <p:cNvSpPr txBox="1">
            <a:spLocks noChangeArrowheads="1"/>
          </p:cNvSpPr>
          <p:nvPr/>
        </p:nvSpPr>
        <p:spPr bwMode="auto">
          <a:xfrm>
            <a:off x="688032" y="177281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kern="0" dirty="0">
                <a:ea typeface="ＭＳ Ｐゴシック" charset="-128"/>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altLang="ja-JP" sz="1800" kern="0" dirty="0">
                <a:ea typeface="ＭＳ Ｐゴシック" charset="-128"/>
              </a:rPr>
              <a:t>Either speak up now or</a:t>
            </a:r>
          </a:p>
          <a:p>
            <a:pPr lvl="1"/>
            <a:r>
              <a:rPr lang="en-US" altLang="ja-JP" sz="1800" kern="0" dirty="0">
                <a:ea typeface="ＭＳ Ｐゴシック" charset="-128"/>
              </a:rPr>
              <a:t>Provide the chair of this group with the identity of the holder(s) of any and all such claims as soon as possible or</a:t>
            </a:r>
          </a:p>
          <a:p>
            <a:pPr lvl="1"/>
            <a:r>
              <a:rPr lang="en-US" altLang="ja-JP" sz="1800" kern="0" dirty="0">
                <a:ea typeface="ＭＳ Ｐゴシック" charset="-128"/>
              </a:rPr>
              <a:t>Cause an LOA to be submitted</a:t>
            </a:r>
          </a:p>
        </p:txBody>
      </p:sp>
      <p:sp>
        <p:nvSpPr>
          <p:cNvPr id="9" name="Rectangle 2"/>
          <p:cNvSpPr>
            <a:spLocks noGrp="1" noChangeArrowheads="1"/>
          </p:cNvSpPr>
          <p:nvPr>
            <p:ph type="title"/>
          </p:nvPr>
        </p:nvSpPr>
        <p:spPr>
          <a:xfrm>
            <a:off x="362272" y="620688"/>
            <a:ext cx="8458200" cy="609600"/>
          </a:xfrm>
        </p:spPr>
        <p:txBody>
          <a:bodyPr/>
          <a:lstStyle/>
          <a:p>
            <a:r>
              <a:rPr lang="en-US" altLang="ja-JP" sz="3200" b="1" u="sng" dirty="0"/>
              <a:t>Call for Potentially Essential Patents</a:t>
            </a:r>
            <a:endParaRPr lang="en-US" altLang="ja-JP" sz="3200" b="1" u="sng" dirty="0">
              <a:ea typeface="ＭＳ Ｐゴシック" charset="-128"/>
            </a:endParaRPr>
          </a:p>
        </p:txBody>
      </p:sp>
      <p:sp>
        <p:nvSpPr>
          <p:cNvPr id="7" name="Rectangle 4">
            <a:extLst>
              <a:ext uri="{FF2B5EF4-FFF2-40B4-BE49-F238E27FC236}">
                <a16:creationId xmlns:a16="http://schemas.microsoft.com/office/drawing/2014/main" id="{0BB87608-B3AB-46A3-B3CE-737A2B1CD047}"/>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84050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F5BA22B-E1D3-025B-1078-D3F6F305C7D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170" name="Rectangle 2"/>
          <p:cNvSpPr>
            <a:spLocks noGrp="1" noChangeArrowheads="1"/>
          </p:cNvSpPr>
          <p:nvPr>
            <p:ph type="title"/>
          </p:nvPr>
        </p:nvSpPr>
        <p:spPr>
          <a:xfrm>
            <a:off x="362272" y="620688"/>
            <a:ext cx="8458200" cy="609600"/>
          </a:xfrm>
        </p:spPr>
        <p:txBody>
          <a:bodyPr/>
          <a:lstStyle/>
          <a:p>
            <a:r>
              <a:rPr lang="en-US" altLang="ja-JP" sz="3200" b="1" u="sng" dirty="0">
                <a:ea typeface="ＭＳ Ｐゴシック" charset="-128"/>
              </a:rPr>
              <a:t>Other Guidelines for IEEE WG Meetings</a:t>
            </a:r>
          </a:p>
        </p:txBody>
      </p:sp>
      <p:sp>
        <p:nvSpPr>
          <p:cNvPr id="7172" name="Rectangle 4"/>
          <p:cNvSpPr>
            <a:spLocks noChangeArrowheads="1"/>
          </p:cNvSpPr>
          <p:nvPr/>
        </p:nvSpPr>
        <p:spPr bwMode="auto">
          <a:xfrm>
            <a:off x="467544" y="148776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pitchFamily="2" charset="2"/>
              <a:buChar char="l"/>
            </a:pPr>
            <a:endParaRPr lang="en-US" altLang="ja-JP" sz="700" u="sng" dirty="0">
              <a:solidFill>
                <a:srgbClr val="FF0000"/>
              </a:solidFill>
              <a:latin typeface="Arial" charset="0"/>
              <a:ea typeface="ＭＳ Ｐゴシック" charset="-128"/>
            </a:endParaRPr>
          </a:p>
          <a:p>
            <a:pPr marL="230188" indent="-230188">
              <a:lnSpc>
                <a:spcPct val="80000"/>
              </a:lnSpc>
              <a:spcBef>
                <a:spcPct val="20000"/>
              </a:spcBef>
              <a:spcAft>
                <a:spcPct val="40000"/>
              </a:spcAft>
              <a:buClr>
                <a:srgbClr val="CC3300"/>
              </a:buClr>
              <a:buSzPct val="50000"/>
              <a:buFont typeface="Monotype Sorts" pitchFamily="2" charset="2"/>
              <a:buChar char="l"/>
            </a:pPr>
            <a:r>
              <a:rPr lang="en-US" altLang="ja-JP" sz="1800" b="1" dirty="0">
                <a:solidFill>
                  <a:srgbClr val="000099"/>
                </a:solidFill>
                <a:latin typeface="Arial" charset="0"/>
                <a:ea typeface="ＭＳ Ｐゴシック" charset="-128"/>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specific license rates, terms, or conditions.</a:t>
            </a:r>
          </a:p>
          <a:p>
            <a:pPr marL="1143000" lvl="2" indent="-228600">
              <a:lnSpc>
                <a:spcPct val="80000"/>
              </a:lnSpc>
              <a:spcBef>
                <a:spcPct val="20000"/>
              </a:spcBef>
              <a:spcAft>
                <a:spcPct val="40000"/>
              </a:spcAft>
              <a:buClr>
                <a:srgbClr val="CC3300"/>
              </a:buClr>
              <a:buSzPct val="50000"/>
              <a:buFont typeface="Monotype Sorts" pitchFamily="2" charset="2"/>
              <a:buChar char="l"/>
            </a:pPr>
            <a:r>
              <a:rPr lang="en-US" altLang="ja-JP" sz="1400" dirty="0">
                <a:solidFill>
                  <a:srgbClr val="000099"/>
                </a:solidFill>
                <a:latin typeface="Arial" charset="0"/>
                <a:ea typeface="ＭＳ Ｐゴシック" charset="-128"/>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Monotype Sorts" pitchFamily="2" charset="2"/>
              <a:buChar char="l"/>
            </a:pPr>
            <a:r>
              <a:rPr lang="en-GB" sz="1400" dirty="0">
                <a:solidFill>
                  <a:srgbClr val="000099"/>
                </a:solidFill>
                <a:latin typeface="Arial" charset="0"/>
              </a:rPr>
              <a:t>Technical considerations remain primary focus</a:t>
            </a:r>
            <a:endParaRPr lang="en-US" altLang="ja-JP" sz="1400" dirty="0">
              <a:solidFill>
                <a:srgbClr val="000099"/>
              </a:solidFill>
              <a:latin typeface="Arial" charset="0"/>
              <a:ea typeface="ＭＳ Ｐゴシック" charset="-128"/>
            </a:endParaRP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be silent if inappropriate topics are discussed … do formally object.</a:t>
            </a:r>
          </a:p>
          <a:p>
            <a:pPr marL="230188" indent="-230188" algn="ctr">
              <a:lnSpc>
                <a:spcPct val="80000"/>
              </a:lnSpc>
              <a:spcBef>
                <a:spcPct val="20000"/>
              </a:spcBef>
              <a:buClr>
                <a:srgbClr val="CC3300"/>
              </a:buClr>
              <a:buSzPct val="50000"/>
              <a:buFont typeface="Monotype Sorts" pitchFamily="2" charset="2"/>
              <a:buNone/>
            </a:pPr>
            <a:r>
              <a:rPr lang="en-US" altLang="ja-JP" sz="1000" b="1" dirty="0">
                <a:solidFill>
                  <a:srgbClr val="000099"/>
                </a:solidFill>
                <a:latin typeface="Arial" charset="0"/>
                <a:ea typeface="ＭＳ Ｐゴシック" charset="-128"/>
              </a:rPr>
              <a:t>---------------------------------------------------------------   </a:t>
            </a:r>
            <a:endParaRPr lang="en-US" altLang="ja-JP" b="1" dirty="0">
              <a:solidFill>
                <a:srgbClr val="000099"/>
              </a:solidFill>
              <a:latin typeface="Arial" charset="0"/>
              <a:ea typeface="ＭＳ Ｐゴシック" charset="-128"/>
            </a:endParaRPr>
          </a:p>
          <a:p>
            <a:pPr marL="230188" indent="-230188" algn="ctr">
              <a:lnSpc>
                <a:spcPct val="80000"/>
              </a:lnSpc>
              <a:spcBef>
                <a:spcPct val="20000"/>
              </a:spcBef>
              <a:buClr>
                <a:srgbClr val="CC3300"/>
              </a:buClr>
              <a:buSzPct val="50000"/>
              <a:buFont typeface="Monotype Sorts" pitchFamily="2" charset="2"/>
              <a:buNone/>
            </a:pPr>
            <a:r>
              <a:rPr lang="en-US" altLang="ja-JP" b="1" dirty="0">
                <a:solidFill>
                  <a:srgbClr val="000099"/>
                </a:solidFill>
                <a:latin typeface="Arial" charset="0"/>
                <a:ea typeface="ＭＳ Ｐゴシック" charset="-128"/>
              </a:rPr>
              <a:t>See </a:t>
            </a:r>
            <a:r>
              <a:rPr lang="en-US" altLang="ja-JP" b="1" i="1" dirty="0">
                <a:solidFill>
                  <a:srgbClr val="000099"/>
                </a:solidFill>
                <a:latin typeface="Arial" charset="0"/>
                <a:ea typeface="ＭＳ Ｐゴシック" charset="-128"/>
              </a:rPr>
              <a:t>IEEE-SA Standards Board Operations Manual</a:t>
            </a:r>
            <a:r>
              <a:rPr lang="en-US" altLang="ja-JP" b="1" dirty="0">
                <a:solidFill>
                  <a:srgbClr val="000099"/>
                </a:solidFill>
                <a:latin typeface="Arial" charset="0"/>
                <a:ea typeface="ＭＳ Ｐゴシック" charset="-128"/>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altLang="ja-JP" b="1" dirty="0">
                <a:solidFill>
                  <a:srgbClr val="000099"/>
                </a:solidFill>
                <a:latin typeface="Arial" charset="0"/>
                <a:ea typeface="ＭＳ Ｐゴシック" charset="-128"/>
              </a:rPr>
              <a:t> for more details.</a:t>
            </a:r>
          </a:p>
        </p:txBody>
      </p:sp>
      <p:sp>
        <p:nvSpPr>
          <p:cNvPr id="4" name="スライド番号プレースホルダー 3"/>
          <p:cNvSpPr>
            <a:spLocks noGrp="1"/>
          </p:cNvSpPr>
          <p:nvPr>
            <p:ph type="sldNum" sz="quarter" idx="12"/>
          </p:nvPr>
        </p:nvSpPr>
        <p:spPr/>
        <p:txBody>
          <a:bodyPr/>
          <a:lstStyle/>
          <a:p>
            <a:r>
              <a:rPr lang="en-US" altLang="ja-JP" dirty="0"/>
              <a:t>Slide </a:t>
            </a:r>
            <a:fld id="{17C47D4F-CAA3-4307-B0EF-8C4B3E0CF21D}" type="slidenum">
              <a:rPr lang="en-US" altLang="ja-JP" smtClean="0"/>
              <a:pPr/>
              <a:t>11</a:t>
            </a:fld>
            <a:endParaRPr lang="en-US" altLang="ja-JP" dirty="0"/>
          </a:p>
        </p:txBody>
      </p:sp>
      <p:sp>
        <p:nvSpPr>
          <p:cNvPr id="7" name="Rectangle 4">
            <a:extLst>
              <a:ext uri="{FF2B5EF4-FFF2-40B4-BE49-F238E27FC236}">
                <a16:creationId xmlns:a16="http://schemas.microsoft.com/office/drawing/2014/main" id="{05ABE5DA-3D37-4FE8-AD27-E6A3049C9B2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3994045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88139A-1E9B-E591-0458-8C1D8CC3993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7"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Instructions for Chairs of </a:t>
            </a:r>
            <a:br>
              <a:rPr u="sng" dirty="0">
                <a:latin typeface="+mj-lt"/>
              </a:rPr>
            </a:br>
            <a:r>
              <a:rPr lang="en-IE" sz="2600" b="1" u="sng" strike="noStrike" cap="all" spc="-1" dirty="0">
                <a:solidFill>
                  <a:srgbClr val="000000"/>
                </a:solidFill>
                <a:latin typeface="+mj-lt"/>
                <a:ea typeface="MS PGothic"/>
              </a:rPr>
              <a:t>standards development activities</a:t>
            </a:r>
            <a:endParaRPr lang="en-IE" sz="2600" b="0" u="sng" strike="noStrike" spc="-1" dirty="0">
              <a:latin typeface="+mj-lt"/>
            </a:endParaRPr>
          </a:p>
        </p:txBody>
      </p:sp>
      <p:sp>
        <p:nvSpPr>
          <p:cNvPr id="158" name="CustomShape 2"/>
          <p:cNvSpPr/>
          <p:nvPr/>
        </p:nvSpPr>
        <p:spPr>
          <a:xfrm>
            <a:off x="955469" y="176688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buClr>
                <a:srgbClr val="000000"/>
              </a:buClr>
              <a:buSzPct val="45000"/>
              <a:buFont typeface="Wingdings" charset="2"/>
              <a:buChar char=""/>
            </a:pPr>
            <a:r>
              <a:rPr lang="en-IE" sz="2400" b="1" strike="noStrike" spc="-1" dirty="0">
                <a:solidFill>
                  <a:srgbClr val="000000"/>
                </a:solidFill>
                <a:latin typeface="Montserrat"/>
                <a:ea typeface="MS PGothic"/>
              </a:rPr>
              <a:t>At the beginning of each standards development meeting the chair or a designee is to:</a:t>
            </a:r>
            <a:endParaRPr lang="en-IE" sz="2400" b="0" strike="noStrike" spc="-1" dirty="0">
              <a:latin typeface="Arial"/>
            </a:endParaRPr>
          </a:p>
          <a:p>
            <a:pPr>
              <a:lnSpc>
                <a:spcPct val="90000"/>
              </a:lnSpc>
            </a:pPr>
            <a:endParaRPr lang="en-IE" sz="24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Show the following slides (or provide them beforehand)</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Advise the standards development group participants that: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SA’s copyright policy is described in Clause 7 of the IEEE SA Standards Board Bylaws and Clause 6.1 of the IEEE SA Standards Board Operations Manual;</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Any material submitted during standards development, whether verbal, recorded, or in written form, is a Contribution and shall comply with the IEEE SA Copyright Policy;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Instruct the Secretary to record in the minutes of the relevant meeting: </a:t>
            </a:r>
            <a:endParaRPr lang="en-IE" b="0" strike="noStrike" spc="-1" dirty="0">
              <a:latin typeface="Arial"/>
            </a:endParaRPr>
          </a:p>
          <a:p>
            <a:pPr marL="432000" lvl="1" indent="-213840">
              <a:lnSpc>
                <a:spcPct val="80000"/>
              </a:lnSpc>
              <a:spcBef>
                <a:spcPts val="173"/>
              </a:spcBef>
              <a:buClr>
                <a:srgbClr val="000000"/>
              </a:buClr>
              <a:buSzPct val="45000"/>
              <a:buFont typeface="Wingdings" charset="2"/>
              <a:buChar char=""/>
            </a:pPr>
            <a:r>
              <a:rPr lang="en-IE" b="0" strike="noStrike" spc="-1" dirty="0">
                <a:solidFill>
                  <a:srgbClr val="000000"/>
                </a:solidFill>
                <a:latin typeface="Calibri"/>
                <a:ea typeface="MS PGothic"/>
              </a:rPr>
              <a:t>That the foregoing information was provided and that the copyright slides were shown (or provided beforehand). </a:t>
            </a:r>
            <a:endParaRPr lang="en-IE" b="0" strike="noStrike" spc="-1" dirty="0">
              <a:latin typeface="Arial"/>
            </a:endParaRPr>
          </a:p>
        </p:txBody>
      </p:sp>
      <p:sp>
        <p:nvSpPr>
          <p:cNvPr id="2" name="日付プレースホルダー 1">
            <a:extLst>
              <a:ext uri="{FF2B5EF4-FFF2-40B4-BE49-F238E27FC236}">
                <a16:creationId xmlns:a16="http://schemas.microsoft.com/office/drawing/2014/main" id="{4DC265A7-DBF7-4F14-A422-0CD6415477A1}"/>
              </a:ext>
            </a:extLst>
          </p:cNvPr>
          <p:cNvSpPr>
            <a:spLocks noGrp="1"/>
          </p:cNvSpPr>
          <p:nvPr>
            <p:ph type="dt" sz="half" idx="2"/>
          </p:nvPr>
        </p:nvSpPr>
        <p:spPr/>
        <p:txBody>
          <a:bodyPr/>
          <a:lstStyle/>
          <a:p>
            <a:r>
              <a:rPr lang="en-US" altLang="ja-JP"/>
              <a:t>September 2022</a:t>
            </a:r>
            <a:endParaRPr lang="en-US" altLang="ja-JP" dirty="0"/>
          </a:p>
        </p:txBody>
      </p:sp>
      <p:sp>
        <p:nvSpPr>
          <p:cNvPr id="3" name="スライド番号プレースホルダー 2">
            <a:extLst>
              <a:ext uri="{FF2B5EF4-FFF2-40B4-BE49-F238E27FC236}">
                <a16:creationId xmlns:a16="http://schemas.microsoft.com/office/drawing/2014/main" id="{F62D58AF-B8E8-47A5-8C5F-2AD17377941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12</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B584997-39A2-62E3-A1EA-753FC6982EA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9"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0" name="CustomShape 2"/>
          <p:cNvSpPr/>
          <p:nvPr/>
        </p:nvSpPr>
        <p:spPr>
          <a:xfrm>
            <a:off x="609480" y="177336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spcBef>
                <a:spcPts val="564"/>
              </a:spcBef>
              <a:buClr>
                <a:srgbClr val="000000"/>
              </a:buClr>
              <a:buSzPct val="45000"/>
              <a:buFont typeface="Wingdings" charset="2"/>
              <a:buChar char=""/>
            </a:pPr>
            <a:r>
              <a:rPr lang="en-IE" sz="2000" b="1" strike="noStrike" spc="-1" dirty="0">
                <a:solidFill>
                  <a:srgbClr val="000000"/>
                </a:solidFill>
                <a:latin typeface="Montserrat"/>
                <a:ea typeface="MS PGothic"/>
              </a:rPr>
              <a:t>By participating in this activity, you agree to comply with the IEEE Code of Ethics, all applicable laws, and all IEEE policies and procedures including, but not limited to, the IEEE SA Copyright Policy. </a:t>
            </a:r>
            <a:endParaRPr lang="en-IE" sz="2000" b="0" strike="noStrike" spc="-1" dirty="0">
              <a:latin typeface="Arial"/>
            </a:endParaRPr>
          </a:p>
          <a:p>
            <a:pPr>
              <a:lnSpc>
                <a:spcPct val="90000"/>
              </a:lnSpc>
            </a:pP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Previously Published material (copyright assertion indicated) shall not be presented/submitted to the Working Group nor incorporated into a Working Group draft unless permission is granted. </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Prior to presentation or submission, you shall notify the Working Group Chair of previously Published material and should assist the Chair in obtaining copyright permission acceptable to IEEE SA.</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For material that is not previously Published, IEEE is automatically granted a license to use any material that is presented or submitted.</a:t>
            </a:r>
            <a:endParaRPr lang="en-IE" sz="2000" b="0" strike="noStrike" spc="-1" dirty="0">
              <a:latin typeface="Arial"/>
            </a:endParaRPr>
          </a:p>
        </p:txBody>
      </p:sp>
      <p:sp>
        <p:nvSpPr>
          <p:cNvPr id="2" name="日付プレースホルダー 1">
            <a:extLst>
              <a:ext uri="{FF2B5EF4-FFF2-40B4-BE49-F238E27FC236}">
                <a16:creationId xmlns:a16="http://schemas.microsoft.com/office/drawing/2014/main" id="{7A012C68-2903-4575-A6DD-AC121D0F7F13}"/>
              </a:ext>
            </a:extLst>
          </p:cNvPr>
          <p:cNvSpPr>
            <a:spLocks noGrp="1"/>
          </p:cNvSpPr>
          <p:nvPr>
            <p:ph type="dt" sz="half" idx="2"/>
          </p:nvPr>
        </p:nvSpPr>
        <p:spPr/>
        <p:txBody>
          <a:bodyPr/>
          <a:lstStyle/>
          <a:p>
            <a:r>
              <a:rPr lang="en-US" altLang="ja-JP"/>
              <a:t>September 2022</a:t>
            </a:r>
            <a:endParaRPr lang="en-US" altLang="ja-JP" dirty="0"/>
          </a:p>
        </p:txBody>
      </p:sp>
      <p:sp>
        <p:nvSpPr>
          <p:cNvPr id="3" name="スライド番号プレースホルダー 2">
            <a:extLst>
              <a:ext uri="{FF2B5EF4-FFF2-40B4-BE49-F238E27FC236}">
                <a16:creationId xmlns:a16="http://schemas.microsoft.com/office/drawing/2014/main" id="{C5FE8A96-B00A-413E-944D-C3C1FF50C8A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13</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D3FAF88-AA8E-0656-6BAF-6C5C70A610C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61" name="CustomShape 1"/>
          <p:cNvSpPr/>
          <p:nvPr/>
        </p:nvSpPr>
        <p:spPr>
          <a:xfrm>
            <a:off x="324000" y="630360"/>
            <a:ext cx="8680320" cy="704169"/>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2" name="CustomShape 2"/>
          <p:cNvSpPr/>
          <p:nvPr/>
        </p:nvSpPr>
        <p:spPr>
          <a:xfrm>
            <a:off x="428760" y="1334529"/>
            <a:ext cx="871524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The IEEE SA Copyright Policy is described in the IEEE SA Standards Board Bylaws and IEEE SA Standards Board Operations Manual</a:t>
            </a:r>
            <a:br>
              <a:rPr sz="2400" dirty="0"/>
            </a:br>
            <a:r>
              <a:rPr lang="en-IE" b="0" strike="noStrike" spc="-1" dirty="0">
                <a:solidFill>
                  <a:srgbClr val="000000"/>
                </a:solidFill>
                <a:latin typeface="Calibri"/>
                <a:ea typeface="DejaVu Sans"/>
              </a:rPr>
              <a: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b="0" strike="noStrike" spc="-1" dirty="0">
                <a:solidFill>
                  <a:srgbClr val="000000"/>
                </a:solidFill>
                <a:latin typeface="Calibri"/>
                <a:ea typeface="MS PGothic"/>
              </a:rPr>
              <a:t>IEEE SA Copyright Policy, see </a:t>
            </a:r>
            <a:br>
              <a:rPr sz="2400" dirty="0"/>
            </a:br>
            <a:r>
              <a:rPr lang="en-IE" b="0" strike="noStrike" spc="-1" dirty="0">
                <a:solidFill>
                  <a:srgbClr val="000000"/>
                </a:solidFill>
                <a:latin typeface="Calibri"/>
                <a:ea typeface="MS PGothic"/>
              </a:rPr>
              <a:t>	Clause 7 of the IEEE SA Standards Board Bylaws</a:t>
            </a:r>
            <a:br>
              <a:rPr sz="2400" dirty="0"/>
            </a:br>
            <a:r>
              <a:rPr lang="en-IE" b="0" strike="noStrike" spc="-1" dirty="0">
                <a:solidFill>
                  <a:srgbClr val="000000"/>
                </a:solidFill>
                <a:latin typeface="Calibri"/>
                <a:ea typeface="MS PGothic"/>
              </a:rPr>
              <a:t> 	</a:t>
            </a:r>
            <a:r>
              <a:rPr lang="en-IE" sz="1600" b="0" u="sng" strike="noStrike" spc="-1" dirty="0">
                <a:solidFill>
                  <a:srgbClr val="0000FF"/>
                </a:solidFill>
                <a:uFillTx/>
                <a:latin typeface="Calibri"/>
                <a:ea typeface="MS PGothic"/>
                <a:hlinkClick r:id="rId3"/>
              </a:rPr>
              <a:t>https://standards.ieee.org/about/policies/bylaws/sect6-7.html#7</a:t>
            </a:r>
            <a:br>
              <a:rPr sz="2400" dirty="0"/>
            </a:br>
            <a:r>
              <a:rPr lang="en-IE" b="0" strike="noStrike" spc="-1" dirty="0">
                <a:solidFill>
                  <a:srgbClr val="000000"/>
                </a:solidFill>
                <a:latin typeface="Calibri"/>
                <a:ea typeface="MS PGothic"/>
              </a:rPr>
              <a:t>	Clause 6.1 of the IEEE SA Standards Board Operations Manual</a:t>
            </a:r>
            <a:br>
              <a:rPr sz="2400" dirty="0"/>
            </a:br>
            <a:r>
              <a:rPr lang="en-IE" b="0" strike="noStrike" spc="-1" dirty="0">
                <a:solidFill>
                  <a:srgbClr val="000000"/>
                </a:solidFill>
                <a:latin typeface="Calibri"/>
                <a:ea typeface="MS PGothic"/>
              </a:rPr>
              <a:t>	</a:t>
            </a:r>
            <a:r>
              <a:rPr lang="en-IE" sz="1600" b="0" u="sng" strike="noStrike" spc="-1" dirty="0">
                <a:solidFill>
                  <a:srgbClr val="0000FF"/>
                </a:solidFill>
                <a:uFillTx/>
                <a:latin typeface="Calibri"/>
                <a:ea typeface="MS PGothic"/>
                <a:hlinkClick r:id="rId4"/>
              </a:rPr>
              <a:t>https://standards.ieee.org/about/policies/opman/sect6.html</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Permission</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5"/>
              </a:rPr>
              <a:t>https://standards.ieee.org/content/dam/ieee-standards/standards/web/documents/other/permissionltrs.zip</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FAQs</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6"/>
              </a:rPr>
              <a:t>http://standards.ieee.org/faqs/copyrights.html/</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Best Practices for IEEE Standards Development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7"/>
              </a:rPr>
              <a:t>https://standards.ieee.org/develop/policies/best_practices_for_ieee_standards_development_051215.pdf</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Distribution of Draft Standards (see 6.1.3 of the SASB Operations Manual)</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4"/>
              </a:rPr>
              <a:t>https://standards.ieee.org/about/policies/opman/sect6.html</a:t>
            </a:r>
            <a:endParaRPr lang="en-IE" sz="1600" b="0" strike="noStrike" spc="-1" dirty="0">
              <a:latin typeface="Arial"/>
            </a:endParaRPr>
          </a:p>
          <a:p>
            <a:pPr>
              <a:lnSpc>
                <a:spcPct val="90000"/>
              </a:lnSpc>
              <a:spcBef>
                <a:spcPts val="564"/>
              </a:spcBef>
            </a:pPr>
            <a:endParaRPr lang="en-IE" sz="1600" b="0" strike="noStrike" spc="-1" dirty="0">
              <a:latin typeface="Arial"/>
            </a:endParaRPr>
          </a:p>
        </p:txBody>
      </p:sp>
      <p:sp>
        <p:nvSpPr>
          <p:cNvPr id="2" name="日付プレースホルダー 1">
            <a:extLst>
              <a:ext uri="{FF2B5EF4-FFF2-40B4-BE49-F238E27FC236}">
                <a16:creationId xmlns:a16="http://schemas.microsoft.com/office/drawing/2014/main" id="{EB189FE5-A484-49E7-8DB8-6663A1685FC6}"/>
              </a:ext>
            </a:extLst>
          </p:cNvPr>
          <p:cNvSpPr>
            <a:spLocks noGrp="1"/>
          </p:cNvSpPr>
          <p:nvPr>
            <p:ph type="dt" sz="half" idx="2"/>
          </p:nvPr>
        </p:nvSpPr>
        <p:spPr/>
        <p:txBody>
          <a:bodyPr/>
          <a:lstStyle/>
          <a:p>
            <a:r>
              <a:rPr lang="en-US" altLang="ja-JP"/>
              <a:t>September 2022</a:t>
            </a:r>
            <a:endParaRPr lang="en-US" altLang="ja-JP" dirty="0"/>
          </a:p>
        </p:txBody>
      </p:sp>
      <p:sp>
        <p:nvSpPr>
          <p:cNvPr id="3" name="スライド番号プレースホルダー 2">
            <a:extLst>
              <a:ext uri="{FF2B5EF4-FFF2-40B4-BE49-F238E27FC236}">
                <a16:creationId xmlns:a16="http://schemas.microsoft.com/office/drawing/2014/main" id="{759BB984-5C01-428D-AAFD-0EB1C3F8FC3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14</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32F9B2E-60B7-DA29-2DF9-FE679ABACB0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スライド番号プレースホルダー 1">
            <a:extLst>
              <a:ext uri="{FF2B5EF4-FFF2-40B4-BE49-F238E27FC236}">
                <a16:creationId xmlns:a16="http://schemas.microsoft.com/office/drawing/2014/main" id="{49280275-19D4-4F70-B74A-EB932602EF8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15</a:t>
            </a:fld>
            <a:endParaRPr lang="en-US" altLang="ja-JP" dirty="0"/>
          </a:p>
        </p:txBody>
      </p:sp>
      <p:sp>
        <p:nvSpPr>
          <p:cNvPr id="3" name="日付プレースホルダー 2">
            <a:extLst>
              <a:ext uri="{FF2B5EF4-FFF2-40B4-BE49-F238E27FC236}">
                <a16:creationId xmlns:a16="http://schemas.microsoft.com/office/drawing/2014/main" id="{2D1C3900-1182-4976-8C7C-2372D1B06C42}"/>
              </a:ext>
            </a:extLst>
          </p:cNvPr>
          <p:cNvSpPr>
            <a:spLocks noGrp="1"/>
          </p:cNvSpPr>
          <p:nvPr>
            <p:ph type="dt" sz="half" idx="2"/>
          </p:nvPr>
        </p:nvSpPr>
        <p:spPr/>
        <p:txBody>
          <a:bodyPr/>
          <a:lstStyle/>
          <a:p>
            <a:r>
              <a:rPr lang="en-US" altLang="ja-JP"/>
              <a:t>September 2022</a:t>
            </a:r>
            <a:endParaRPr lang="en-US" altLang="ja-JP" dirty="0"/>
          </a:p>
        </p:txBody>
      </p:sp>
      <p:sp>
        <p:nvSpPr>
          <p:cNvPr id="5" name="テキスト ボックス 4">
            <a:extLst>
              <a:ext uri="{FF2B5EF4-FFF2-40B4-BE49-F238E27FC236}">
                <a16:creationId xmlns:a16="http://schemas.microsoft.com/office/drawing/2014/main" id="{BB5BEC9D-C36E-4606-90DA-B7E78378D506}"/>
              </a:ext>
            </a:extLst>
          </p:cNvPr>
          <p:cNvSpPr txBox="1"/>
          <p:nvPr/>
        </p:nvSpPr>
        <p:spPr>
          <a:xfrm>
            <a:off x="684483" y="1146409"/>
            <a:ext cx="8152450" cy="461665"/>
          </a:xfrm>
          <a:prstGeom prst="rect">
            <a:avLst/>
          </a:prstGeom>
          <a:noFill/>
        </p:spPr>
        <p:txBody>
          <a:bodyPr wrap="square">
            <a:spAutoFit/>
          </a:bodyPr>
          <a:lstStyle/>
          <a:p>
            <a:r>
              <a:rPr lang="en-US" altLang="ja-JP" sz="2400" b="1" dirty="0"/>
              <a:t>Registration for the September 802.15 Interim session</a:t>
            </a:r>
            <a:endParaRPr lang="ja-JP" altLang="en-US" sz="2400" b="1" dirty="0"/>
          </a:p>
        </p:txBody>
      </p:sp>
      <p:graphicFrame>
        <p:nvGraphicFramePr>
          <p:cNvPr id="6" name="表 5">
            <a:extLst>
              <a:ext uri="{FF2B5EF4-FFF2-40B4-BE49-F238E27FC236}">
                <a16:creationId xmlns:a16="http://schemas.microsoft.com/office/drawing/2014/main" id="{4117EDEC-426A-4133-8C06-7A760D0B3F01}"/>
              </a:ext>
            </a:extLst>
          </p:cNvPr>
          <p:cNvGraphicFramePr>
            <a:graphicFrameLocks noGrp="1"/>
          </p:cNvGraphicFramePr>
          <p:nvPr>
            <p:extLst>
              <p:ext uri="{D42A27DB-BD31-4B8C-83A1-F6EECF244321}">
                <p14:modId xmlns:p14="http://schemas.microsoft.com/office/powerpoint/2010/main" val="3703400371"/>
              </p:ext>
            </p:extLst>
          </p:nvPr>
        </p:nvGraphicFramePr>
        <p:xfrm>
          <a:off x="685800" y="1931498"/>
          <a:ext cx="7772400" cy="3758826"/>
        </p:xfrm>
        <a:graphic>
          <a:graphicData uri="http://schemas.openxmlformats.org/drawingml/2006/table">
            <a:tbl>
              <a:tblPr>
                <a:tableStyleId>{5C22544A-7EE6-4342-B048-85BDC9FD1C3A}</a:tableStyleId>
              </a:tblPr>
              <a:tblGrid>
                <a:gridCol w="7772400">
                  <a:extLst>
                    <a:ext uri="{9D8B030D-6E8A-4147-A177-3AD203B41FA5}">
                      <a16:colId xmlns:a16="http://schemas.microsoft.com/office/drawing/2014/main" val="4244184157"/>
                    </a:ext>
                  </a:extLst>
                </a:gridCol>
              </a:tblGrid>
              <a:tr h="469853">
                <a:tc>
                  <a:txBody>
                    <a:bodyPr/>
                    <a:lstStyle/>
                    <a:p>
                      <a:pPr algn="l" rtl="0" fontAlgn="ctr"/>
                      <a:r>
                        <a:rPr lang="en-US" sz="1600" u="none" strike="noStrike" dirty="0">
                          <a:effectLst/>
                        </a:rPr>
                        <a:t>This meeting is part of the July IEEE 802 wireless session</a:t>
                      </a:r>
                      <a:endParaRPr lang="en-US" sz="1600" b="1" i="0" u="none" strike="noStrike" dirty="0">
                        <a:solidFill>
                          <a:srgbClr val="000000"/>
                        </a:solidFill>
                        <a:effectLst/>
                        <a:latin typeface="Times New Roman" panose="02020603050405020304" pitchFamily="18" charset="0"/>
                      </a:endParaRPr>
                    </a:p>
                  </a:txBody>
                  <a:tcPr marL="155275" marR="4313" marT="4313" marB="0" anchor="ctr"/>
                </a:tc>
                <a:extLst>
                  <a:ext uri="{0D108BD9-81ED-4DB2-BD59-A6C34878D82A}">
                    <a16:rowId xmlns:a16="http://schemas.microsoft.com/office/drawing/2014/main" val="1842453719"/>
                  </a:ext>
                </a:extLst>
              </a:tr>
              <a:tr h="469853">
                <a:tc>
                  <a:txBody>
                    <a:bodyPr/>
                    <a:lstStyle/>
                    <a:p>
                      <a:pPr algn="l" rtl="0" fontAlgn="ctr"/>
                      <a:r>
                        <a:rPr lang="en-US" sz="1600" u="none" strike="noStrike">
                          <a:effectLst/>
                        </a:rPr>
                        <a:t>You must pay the registration fee in order to attend</a:t>
                      </a:r>
                      <a:endParaRPr lang="en-US" sz="1600" b="1" i="0" u="none" strike="noStrike">
                        <a:solidFill>
                          <a:srgbClr val="000000"/>
                        </a:solidFill>
                        <a:effectLst/>
                        <a:latin typeface="Times New Roman" panose="02020603050405020304" pitchFamily="18" charset="0"/>
                      </a:endParaRPr>
                    </a:p>
                  </a:txBody>
                  <a:tcPr marL="155275" marR="4313" marT="4313" marB="0" anchor="ctr"/>
                </a:tc>
                <a:extLst>
                  <a:ext uri="{0D108BD9-81ED-4DB2-BD59-A6C34878D82A}">
                    <a16:rowId xmlns:a16="http://schemas.microsoft.com/office/drawing/2014/main" val="446269888"/>
                  </a:ext>
                </a:extLst>
              </a:tr>
              <a:tr h="1409560">
                <a:tc>
                  <a:txBody>
                    <a:bodyPr/>
                    <a:lstStyle/>
                    <a:p>
                      <a:pPr algn="l" rtl="0" fontAlgn="ctr"/>
                      <a:r>
                        <a:rPr lang="en-US" sz="1600" u="none" strike="noStrike">
                          <a:effectLst/>
                        </a:rPr>
                        <a:t>If you have not already done so, you can register here or follow the registration link -  https://touchpoint.eventsair.com/ieee-802-wireless-interim-session-jan-2022/registration/Site/Register</a:t>
                      </a:r>
                      <a:endParaRPr lang="en-US" sz="1600" b="1" i="0" u="none" strike="noStrike">
                        <a:solidFill>
                          <a:srgbClr val="000000"/>
                        </a:solidFill>
                        <a:effectLst/>
                        <a:latin typeface="Times New Roman" panose="02020603050405020304" pitchFamily="18" charset="0"/>
                      </a:endParaRPr>
                    </a:p>
                  </a:txBody>
                  <a:tcPr marL="155275" marR="4313" marT="4313" marB="0" anchor="ctr"/>
                </a:tc>
                <a:extLst>
                  <a:ext uri="{0D108BD9-81ED-4DB2-BD59-A6C34878D82A}">
                    <a16:rowId xmlns:a16="http://schemas.microsoft.com/office/drawing/2014/main" val="150169520"/>
                  </a:ext>
                </a:extLst>
              </a:tr>
              <a:tr h="1409560">
                <a:tc>
                  <a:txBody>
                    <a:bodyPr/>
                    <a:lstStyle/>
                    <a:p>
                      <a:pPr algn="l" rtl="0" fontAlgn="ctr"/>
                      <a:r>
                        <a:rPr lang="en-US" sz="1600" u="none" strike="noStrike" dirty="0">
                          <a:effectLst/>
                        </a:rPr>
                        <a:t>If you do not intend to register for this session you must leave this meeting and, if you have logged attendance on IMAT, email the 802.15 chair or vice chairs to have your attendance cancelled</a:t>
                      </a:r>
                      <a:endParaRPr lang="en-US" sz="1600" b="1" i="0" u="none" strike="noStrike" dirty="0">
                        <a:solidFill>
                          <a:srgbClr val="000000"/>
                        </a:solidFill>
                        <a:effectLst/>
                        <a:latin typeface="Times New Roman" panose="02020603050405020304" pitchFamily="18" charset="0"/>
                      </a:endParaRPr>
                    </a:p>
                  </a:txBody>
                  <a:tcPr marL="155275" marR="4313" marT="4313" marB="0" anchor="ctr"/>
                </a:tc>
                <a:extLst>
                  <a:ext uri="{0D108BD9-81ED-4DB2-BD59-A6C34878D82A}">
                    <a16:rowId xmlns:a16="http://schemas.microsoft.com/office/drawing/2014/main" val="2501595499"/>
                  </a:ext>
                </a:extLst>
              </a:tr>
            </a:tbl>
          </a:graphicData>
        </a:graphic>
      </p:graphicFrame>
    </p:spTree>
    <p:extLst>
      <p:ext uri="{BB962C8B-B14F-4D97-AF65-F5344CB8AC3E}">
        <p14:creationId xmlns:p14="http://schemas.microsoft.com/office/powerpoint/2010/main" val="1226870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255638" y="1440160"/>
            <a:ext cx="8824450" cy="5206793"/>
          </a:xfrm>
        </p:spPr>
        <p:txBody>
          <a:bodyPr/>
          <a:lstStyle/>
          <a:p>
            <a:pPr marL="0" indent="0">
              <a:lnSpc>
                <a:spcPts val="2100"/>
              </a:lnSpc>
              <a:buNone/>
            </a:pPr>
            <a:r>
              <a:rPr lang="en-US" altLang="ja-JP" sz="2000" b="1" dirty="0"/>
              <a:t>Objective</a:t>
            </a:r>
            <a:r>
              <a:rPr lang="en-US" altLang="ja-JP" sz="2000" dirty="0"/>
              <a:t>: E</a:t>
            </a:r>
            <a:r>
              <a:rPr kumimoji="1" lang="en-US" altLang="ja-JP" sz="2000" dirty="0"/>
              <a:t>nhancements to the BAN Ultra Wideband (UWB) physical layer (PHY) and media access control (MAC) to support enhanced dependability to a human BAN (</a:t>
            </a:r>
            <a:r>
              <a:rPr kumimoji="1" lang="en-US" altLang="ja-JP" sz="2000" dirty="0">
                <a:solidFill>
                  <a:srgbClr val="FF0000"/>
                </a:solidFill>
              </a:rPr>
              <a:t>HBAN</a:t>
            </a:r>
            <a:r>
              <a:rPr kumimoji="1" lang="en-US" altLang="ja-JP" sz="2000" dirty="0"/>
              <a:t>) and adds support for vehicle body area networks (</a:t>
            </a:r>
            <a:r>
              <a:rPr kumimoji="1" lang="en-US" altLang="ja-JP" sz="2000" dirty="0">
                <a:solidFill>
                  <a:srgbClr val="FF0000"/>
                </a:solidFill>
              </a:rPr>
              <a:t>VBAN</a:t>
            </a:r>
            <a:r>
              <a:rPr kumimoji="1" lang="en-US" altLang="ja-JP" sz="2000" dirty="0"/>
              <a:t>), a coordinator in a vehicle with devices around the vehicular cabin.</a:t>
            </a:r>
          </a:p>
          <a:p>
            <a:pPr marL="0" indent="0">
              <a:lnSpc>
                <a:spcPts val="2100"/>
              </a:lnSpc>
              <a:buNone/>
            </a:pPr>
            <a:r>
              <a:rPr lang="en-US" altLang="ja-JP" sz="2000" b="1" dirty="0"/>
              <a:t>Action:  </a:t>
            </a:r>
          </a:p>
          <a:p>
            <a:pPr>
              <a:lnSpc>
                <a:spcPts val="2100"/>
              </a:lnSpc>
              <a:buFont typeface="Arial" panose="020B0604020202020204" pitchFamily="34" charset="0"/>
              <a:buChar char="•"/>
            </a:pPr>
            <a:r>
              <a:rPr lang="en-US" altLang="ja-JP" sz="2000" dirty="0">
                <a:solidFill>
                  <a:srgbClr val="FF0000"/>
                </a:solidFill>
              </a:rPr>
              <a:t>Complete Channel Model Document(CMD) for revision</a:t>
            </a:r>
          </a:p>
          <a:p>
            <a:pPr>
              <a:lnSpc>
                <a:spcPts val="2100"/>
              </a:lnSpc>
              <a:buFont typeface="Arial" panose="020B0604020202020204" pitchFamily="34" charset="0"/>
              <a:buChar char="•"/>
            </a:pPr>
            <a:r>
              <a:rPr lang="en-US" altLang="ja-JP" sz="2000" dirty="0">
                <a:solidFill>
                  <a:srgbClr val="FF0000"/>
                </a:solidFill>
              </a:rPr>
              <a:t>Complete Document on MAC for enhanced dependability</a:t>
            </a:r>
          </a:p>
          <a:p>
            <a:pPr>
              <a:lnSpc>
                <a:spcPts val="2100"/>
              </a:lnSpc>
              <a:buFont typeface="Arial" panose="020B0604020202020204" pitchFamily="34" charset="0"/>
              <a:buChar char="•"/>
            </a:pPr>
            <a:r>
              <a:rPr lang="en-US" altLang="ja-JP" sz="2000" dirty="0">
                <a:solidFill>
                  <a:srgbClr val="FF0000"/>
                </a:solidFill>
              </a:rPr>
              <a:t>Complete Technical Requirement Document(TRD)</a:t>
            </a:r>
          </a:p>
          <a:p>
            <a:pPr>
              <a:lnSpc>
                <a:spcPts val="2100"/>
              </a:lnSpc>
              <a:buFont typeface="Arial" panose="020B0604020202020204" pitchFamily="34" charset="0"/>
              <a:buChar char="•"/>
            </a:pPr>
            <a:r>
              <a:rPr lang="en-US" altLang="ja-JP" sz="2000" dirty="0">
                <a:solidFill>
                  <a:srgbClr val="FF0000"/>
                </a:solidFill>
              </a:rPr>
              <a:t>Call for Proposals with Complete all Documentation</a:t>
            </a:r>
          </a:p>
          <a:p>
            <a:pPr>
              <a:lnSpc>
                <a:spcPts val="2100"/>
              </a:lnSpc>
              <a:buFont typeface="Arial" panose="020B0604020202020204" pitchFamily="34" charset="0"/>
              <a:buChar char="•"/>
            </a:pPr>
            <a:r>
              <a:rPr lang="en-US" altLang="ja-JP" sz="2000" dirty="0">
                <a:solidFill>
                  <a:srgbClr val="FF0000"/>
                </a:solidFill>
              </a:rPr>
              <a:t>Discussion on Feasibility and satisfaction in market of the TRD</a:t>
            </a:r>
          </a:p>
          <a:p>
            <a:pPr>
              <a:lnSpc>
                <a:spcPts val="2100"/>
              </a:lnSpc>
              <a:buFont typeface="Arial" panose="020B0604020202020204" pitchFamily="34" charset="0"/>
              <a:buChar char="•"/>
            </a:pPr>
            <a:r>
              <a:rPr lang="en-US" altLang="ja-JP" sz="2000" dirty="0">
                <a:solidFill>
                  <a:srgbClr val="FF0000"/>
                </a:solidFill>
              </a:rPr>
              <a:t>Discussion on Feasibility of TSN of 802.1 in MAC and interference mitigation in PHY and MAC</a:t>
            </a:r>
          </a:p>
          <a:p>
            <a:pPr>
              <a:lnSpc>
                <a:spcPts val="2100"/>
              </a:lnSpc>
              <a:buFont typeface="Arial" panose="020B0604020202020204" pitchFamily="34" charset="0"/>
              <a:buChar char="•"/>
            </a:pPr>
            <a:r>
              <a:rPr lang="en-US" altLang="ja-JP" sz="2000" dirty="0">
                <a:solidFill>
                  <a:srgbClr val="FF0000"/>
                </a:solidFill>
              </a:rPr>
              <a:t>Joint Meeting with other groups for harmonization to resolve common problems</a:t>
            </a:r>
          </a:p>
          <a:p>
            <a:pPr>
              <a:lnSpc>
                <a:spcPts val="2100"/>
              </a:lnSpc>
              <a:buFont typeface="Arial" panose="020B0604020202020204" pitchFamily="34" charset="0"/>
              <a:buChar char="•"/>
            </a:pPr>
            <a:r>
              <a:rPr lang="en-US" altLang="ja-JP" sz="2000" b="1" dirty="0"/>
              <a:t>Next Things to Do</a:t>
            </a:r>
            <a:r>
              <a:rPr lang="ja-JP" altLang="en-US" sz="2000" b="1" dirty="0"/>
              <a:t>：</a:t>
            </a:r>
            <a:endParaRPr lang="en-US" altLang="ja-JP" sz="2000" b="1" dirty="0"/>
          </a:p>
          <a:p>
            <a:pPr marL="0" indent="0">
              <a:lnSpc>
                <a:spcPts val="2100"/>
              </a:lnSpc>
              <a:buNone/>
            </a:pPr>
            <a:r>
              <a:rPr lang="en-US" altLang="ja-JP" sz="2000" dirty="0">
                <a:solidFill>
                  <a:srgbClr val="FF0000"/>
                </a:solidFill>
              </a:rPr>
              <a:t>     Accept Proposals to Satisfy Technical Requirements</a:t>
            </a:r>
          </a:p>
          <a:p>
            <a:pPr marL="0" indent="0">
              <a:lnSpc>
                <a:spcPts val="2100"/>
              </a:lnSpc>
              <a:buNone/>
            </a:pPr>
            <a:endParaRPr lang="en-US" altLang="ja-JP" sz="2000" dirty="0"/>
          </a:p>
          <a:p>
            <a:pPr marL="0" indent="0">
              <a:lnSpc>
                <a:spcPts val="2100"/>
              </a:lnSpc>
              <a:buNone/>
            </a:pPr>
            <a:endParaRPr kumimoji="1" lang="ja-JP" altLang="en-US" sz="20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16</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September 2022</a:t>
            </a:r>
            <a:endParaRPr lang="en-US" altLang="ja-JP" dirty="0"/>
          </a:p>
        </p:txBody>
      </p:sp>
    </p:spTree>
    <p:extLst>
      <p:ext uri="{BB962C8B-B14F-4D97-AF65-F5344CB8AC3E}">
        <p14:creationId xmlns:p14="http://schemas.microsoft.com/office/powerpoint/2010/main" val="1277321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112946" y="1047817"/>
            <a:ext cx="8928992" cy="5517434"/>
          </a:xfrm>
          <a:ln/>
        </p:spPr>
        <p:txBody>
          <a:bodyPr>
            <a:noAutofit/>
          </a:bodyPr>
          <a:lstStyle/>
          <a:p>
            <a:pPr>
              <a:lnSpc>
                <a:spcPts val="1500"/>
              </a:lnSpc>
            </a:pPr>
            <a:r>
              <a:rPr lang="en-US" altLang="ja-JP" sz="1300" dirty="0"/>
              <a:t>TG15.6a meeting call to order</a:t>
            </a:r>
          </a:p>
          <a:p>
            <a:pPr>
              <a:lnSpc>
                <a:spcPts val="1500"/>
              </a:lnSpc>
            </a:pPr>
            <a:r>
              <a:rPr lang="en-US" altLang="ja-JP" sz="1300" dirty="0"/>
              <a:t>Call for essential patents and policies &amp; procedures reminder </a:t>
            </a:r>
          </a:p>
          <a:p>
            <a:pPr>
              <a:lnSpc>
                <a:spcPts val="1500"/>
              </a:lnSpc>
            </a:pPr>
            <a:r>
              <a:rPr lang="en-US" altLang="ja-JP" sz="1300" dirty="0"/>
              <a:t>Approve last meeting minutes: TG 15.6a Meeting Minutes for July 2022                          doc.#15-22-0417-00-06ma</a:t>
            </a:r>
          </a:p>
          <a:p>
            <a:pPr>
              <a:lnSpc>
                <a:spcPts val="1500"/>
              </a:lnSpc>
            </a:pPr>
            <a:r>
              <a:rPr lang="en-US" altLang="ja-JP" sz="1300" dirty="0"/>
              <a:t>Agenda of TG15.6ma September Meeting                                                                         doc.#15-22-0451-01-06ma   </a:t>
            </a:r>
          </a:p>
          <a:p>
            <a:pPr>
              <a:lnSpc>
                <a:spcPts val="1500"/>
              </a:lnSpc>
            </a:pPr>
            <a:r>
              <a:rPr lang="en-US" altLang="ja-JP" sz="1300" dirty="0"/>
              <a:t>Review and Summary</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IG DEP, SG &amp; TG15.6a Activity for Amendment of IEEE802.15.6 Wireless BAN with Enhanced Dependability                         </a:t>
            </a:r>
          </a:p>
          <a:p>
            <a:pPr marL="514350" marR="0" lvl="1" indent="0" algn="l" defTabSz="914400" rtl="0" eaLnBrk="1" fontAlgn="base" latinLnBrk="0" hangingPunct="1">
              <a:lnSpc>
                <a:spcPts val="15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doc.#15-21-0023-06-0dep</a:t>
            </a:r>
          </a:p>
          <a:p>
            <a:pPr marL="514350" marR="0" lvl="1" indent="0" algn="l" defTabSz="914400" rtl="0" eaLnBrk="1" fontAlgn="base" latinLnBrk="0" hangingPunct="1">
              <a:lnSpc>
                <a:spcPts val="1500"/>
              </a:lnSpc>
              <a:spcBef>
                <a:spcPts val="0"/>
              </a:spcBef>
              <a:spcAft>
                <a:spcPts val="0"/>
              </a:spcAft>
              <a:buClrTx/>
              <a:buSzTx/>
              <a:buNone/>
              <a:tabLst/>
              <a:defRPr/>
            </a:pPr>
            <a:r>
              <a:rPr lang="en-US" altLang="ja-JP" sz="1200" dirty="0">
                <a:solidFill>
                  <a:srgbClr val="000000"/>
                </a:solidFill>
                <a:latin typeface="Arial"/>
                <a:cs typeface="Times New Roman" pitchFamily="18" charset="0"/>
              </a:rPr>
              <a:t>2.  Summary of Channel and Environment Models                                                                    doc.#15-22-0091-01-06a </a:t>
            </a:r>
          </a:p>
          <a:p>
            <a:pPr marL="514350" marR="0" lvl="1" indent="0" algn="l" defTabSz="914400" rtl="0" eaLnBrk="1" fontAlgn="base" latinLnBrk="0" hangingPunct="1">
              <a:lnSpc>
                <a:spcPts val="1500"/>
              </a:lnSpc>
              <a:spcBef>
                <a:spcPts val="0"/>
              </a:spcBef>
              <a:spcAft>
                <a:spcPts val="0"/>
              </a:spcAft>
              <a:buClrTx/>
              <a:buSzTx/>
              <a:buNone/>
              <a:tabLst/>
              <a:defRPr/>
            </a:pPr>
            <a:r>
              <a:rPr lang="en-US" altLang="ja-JP" sz="1200" dirty="0">
                <a:solidFill>
                  <a:srgbClr val="000000"/>
                </a:solidFill>
                <a:latin typeface="Arial"/>
                <a:cs typeface="Times New Roman" pitchFamily="18" charset="0"/>
              </a:rPr>
              <a:t>3.   Propagation characteristics of UWB communication applications including medical implants, BCI and Passenger Bus                      </a:t>
            </a:r>
          </a:p>
          <a:p>
            <a:pPr marL="514350" marR="0" lvl="1" indent="0" algn="l" defTabSz="914400" rtl="0" eaLnBrk="1" fontAlgn="base" latinLnBrk="0" hangingPunct="1">
              <a:lnSpc>
                <a:spcPts val="15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doc.#15-22-0xxx-00-06a ma</a:t>
            </a:r>
          </a:p>
          <a:p>
            <a:pPr marR="0" lvl="1" indent="-228600" algn="l" defTabSz="914400" rtl="0" eaLnBrk="1" fontAlgn="base" latinLnBrk="0" hangingPunct="1">
              <a:lnSpc>
                <a:spcPts val="1500"/>
              </a:lnSpc>
              <a:spcBef>
                <a:spcPts val="0"/>
              </a:spcBef>
              <a:spcAft>
                <a:spcPts val="0"/>
              </a:spcAft>
              <a:buClrTx/>
              <a:buSzTx/>
              <a:buAutoNum type="arabicPeriod" startAt="4"/>
              <a:tabLst/>
              <a:defRPr/>
            </a:pPr>
            <a:r>
              <a:rPr lang="en-US" altLang="ja-JP" sz="1200" dirty="0">
                <a:solidFill>
                  <a:srgbClr val="000000"/>
                </a:solidFill>
                <a:latin typeface="Arial"/>
                <a:cs typeface="Times New Roman" pitchFamily="18" charset="0"/>
              </a:rPr>
              <a:t>Summary of Channel Model for HBAN Wearable and Implant BAN in use cases of BMI and BCI</a:t>
            </a:r>
          </a:p>
          <a:p>
            <a:pPr marL="514350" marR="0" lvl="1" indent="0" algn="l" defTabSz="914400" rtl="0" eaLnBrk="1" fontAlgn="base" latinLnBrk="0" hangingPunct="1">
              <a:lnSpc>
                <a:spcPts val="15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doc.#15-22-0yyy-00-06ma</a:t>
            </a:r>
          </a:p>
          <a:p>
            <a:pPr marL="514350" marR="0" lvl="1" indent="0" algn="l" defTabSz="914400" rtl="0" eaLnBrk="1" fontAlgn="base" latinLnBrk="0" hangingPunct="1">
              <a:lnSpc>
                <a:spcPts val="1500"/>
              </a:lnSpc>
              <a:spcBef>
                <a:spcPts val="0"/>
              </a:spcBef>
              <a:spcAft>
                <a:spcPts val="0"/>
              </a:spcAft>
              <a:buClrTx/>
              <a:buSzTx/>
              <a:buNone/>
              <a:tabLst/>
              <a:defRPr/>
            </a:pPr>
            <a:r>
              <a:rPr lang="en-US" altLang="ja-JP" sz="1200" dirty="0">
                <a:solidFill>
                  <a:srgbClr val="000000"/>
                </a:solidFill>
                <a:latin typeface="Arial"/>
                <a:cs typeface="Times New Roman" pitchFamily="18" charset="0"/>
              </a:rPr>
              <a:t>5. Summary of Channel Model for VBAN in use cases of Vehicles                                             doc.#15-22-0zzz-00-06ma               </a:t>
            </a:r>
          </a:p>
          <a:p>
            <a:pPr marL="171450" lvl="1" indent="-171450">
              <a:lnSpc>
                <a:spcPts val="15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Presentation</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Finalizing Channel Model Documentation, TRD, Call for Proposals                                      doc.#15-22-0577-04-06ma </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MAC proposal for supporting dependable BAN service classes                                          doc.#15-22-0354-00-06ma</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Harmonization to TSN                                                                                                         doc.#15-22-03388-01-06ma</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MAC Harmonization                                                                                                             doc.#15-22-0www-00-06ma      </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Hybrid ARQ Scheme Utilizing Decomposable Error Correcting Code for Dependable WBAN  .#15-22-0375-00-06ma</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MAC Bridging for Time-Sensitive Networking of 802.15.6ma                                              doc.#15-22-0024-00-06a</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Motion of approve Technical Requirement Document(TRD), channel model document and Call for Proposals for the Revision</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 doc.#15-22-0vvv-00-06ma </a:t>
            </a:r>
            <a:endPar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endParaRPr>
          </a:p>
          <a:p>
            <a:pPr>
              <a:lnSpc>
                <a:spcPts val="1500"/>
              </a:lnSpc>
            </a:pPr>
            <a:r>
              <a:rPr lang="en-US" altLang="ja-JP" sz="1300" dirty="0"/>
              <a:t>Discussion</a:t>
            </a:r>
          </a:p>
          <a:p>
            <a:pPr marL="0" indent="0">
              <a:lnSpc>
                <a:spcPts val="1500"/>
              </a:lnSpc>
              <a:buNone/>
            </a:pPr>
            <a:r>
              <a:rPr lang="en-US" altLang="ja-JP" sz="1300" dirty="0"/>
              <a:t>           1. .   Complete TRD of Enhanced Dependable BAN for Revision of IEEE802.15.6-2012</a:t>
            </a:r>
          </a:p>
          <a:p>
            <a:pPr marL="0" indent="0">
              <a:lnSpc>
                <a:spcPts val="1500"/>
              </a:lnSpc>
              <a:buNone/>
            </a:pPr>
            <a:r>
              <a:rPr lang="en-US" altLang="ja-JP" sz="1300" dirty="0"/>
              <a:t>           2.   Feasible Technologies for Satisfying the Technical Requirement</a:t>
            </a:r>
          </a:p>
          <a:p>
            <a:pPr marL="0" indent="0">
              <a:lnSpc>
                <a:spcPts val="1500"/>
              </a:lnSpc>
              <a:buNone/>
            </a:pPr>
            <a:r>
              <a:rPr lang="en-US" altLang="ja-JP" sz="1300" dirty="0"/>
              <a:t>           3.   Timeline for next July and September meetings and later  </a:t>
            </a:r>
          </a:p>
          <a:p>
            <a:pPr marL="0" indent="0">
              <a:lnSpc>
                <a:spcPts val="1500"/>
              </a:lnSpc>
              <a:buNone/>
            </a:pPr>
            <a:r>
              <a:rPr lang="en-US" altLang="ja-JP" sz="1300" dirty="0"/>
              <a:t>                                                                      </a:t>
            </a:r>
          </a:p>
          <a:p>
            <a:pPr marL="0" indent="0">
              <a:lnSpc>
                <a:spcPts val="1500"/>
              </a:lnSpc>
              <a:buNone/>
            </a:pPr>
            <a:endParaRPr lang="en-US" altLang="ja-JP" sz="1300" dirty="0"/>
          </a:p>
        </p:txBody>
      </p:sp>
      <p:sp>
        <p:nvSpPr>
          <p:cNvPr id="4098" name="Rectangle 2"/>
          <p:cNvSpPr>
            <a:spLocks noGrp="1" noChangeArrowheads="1"/>
          </p:cNvSpPr>
          <p:nvPr>
            <p:ph type="title"/>
          </p:nvPr>
        </p:nvSpPr>
        <p:spPr>
          <a:xfrm>
            <a:off x="684483" y="607276"/>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17</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0B456BB-76A3-5841-E8D7-C4B1A3A987C2}"/>
              </a:ext>
            </a:extLst>
          </p:cNvPr>
          <p:cNvPicPr>
            <a:picLocks noChangeAspect="1"/>
          </p:cNvPicPr>
          <p:nvPr/>
        </p:nvPicPr>
        <p:blipFill>
          <a:blip r:embed="rId3"/>
          <a:stretch>
            <a:fillRect/>
          </a:stretch>
        </p:blipFill>
        <p:spPr>
          <a:xfrm>
            <a:off x="71021" y="2072865"/>
            <a:ext cx="9144000" cy="4292495"/>
          </a:xfrm>
          <a:prstGeom prst="rect">
            <a:avLst/>
          </a:prstGeom>
        </p:spPr>
      </p:pic>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E5456A77-D18E-4404-92CD-EA78880BCBA2}"/>
              </a:ext>
            </a:extLst>
          </p:cNvPr>
          <p:cNvSpPr>
            <a:spLocks noGrp="1"/>
          </p:cNvSpPr>
          <p:nvPr>
            <p:ph type="sldNum" sz="quarter" idx="8"/>
          </p:nvPr>
        </p:nvSpPr>
        <p:spPr>
          <a:xfrm>
            <a:off x="2998057" y="6436020"/>
            <a:ext cx="20574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457200" rtl="0" eaLnBrk="1" fontAlgn="auto" latinLnBrk="0" hangingPunct="1">
              <a:lnSpc>
                <a:spcPct val="100000"/>
              </a:lnSpc>
              <a:spcBef>
                <a:spcPts val="0"/>
              </a:spcBef>
              <a:spcAft>
                <a:spcPts val="0"/>
              </a:spcAft>
              <a:buNone/>
              <a:tabLst/>
              <a:defRPr lang="en-US" sz="1600" b="1" i="0" u="none" strike="noStrike" kern="1200" cap="none" spc="0" baseline="0">
                <a:solidFill>
                  <a:srgbClr val="898989"/>
                </a:solidFill>
                <a:uFillTx/>
                <a:latin typeface="Calibri"/>
                <a:ea typeface="游ゴシック" pitchFamily="5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5A392A-0F9E-4C3B-B6D1-4919BF158736}" type="slidenum">
              <a:rPr kumimoji="0" lang="en-US" altLang="ja-JP" sz="1600" b="1" i="0" u="none" strike="noStrike" kern="1200" cap="none" spc="0" normalizeH="0" baseline="0" noProof="0" smtClean="0">
                <a:ln>
                  <a:noFill/>
                </a:ln>
                <a:solidFill>
                  <a:srgbClr val="898989"/>
                </a:solidFill>
                <a:effectLst/>
                <a:uLnTx/>
                <a:uFillTx/>
                <a:latin typeface="Calibri"/>
                <a:ea typeface="游ゴシック" pitchFamily="50"/>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600" b="1" i="0" u="none" strike="noStrike" kern="1200" cap="none" spc="0" normalizeH="0" baseline="0" noProof="0" dirty="0">
              <a:ln>
                <a:noFill/>
              </a:ln>
              <a:solidFill>
                <a:srgbClr val="898989"/>
              </a:solidFill>
              <a:effectLst/>
              <a:uLnTx/>
              <a:uFillTx/>
              <a:latin typeface="Calibri"/>
              <a:ea typeface="游ゴシック" pitchFamily="50"/>
              <a:cs typeface="+mn-cs"/>
            </a:endParaRPr>
          </a:p>
        </p:txBody>
      </p:sp>
      <p:sp>
        <p:nvSpPr>
          <p:cNvPr id="7" name="テキスト ボックス 6">
            <a:extLst>
              <a:ext uri="{FF2B5EF4-FFF2-40B4-BE49-F238E27FC236}">
                <a16:creationId xmlns:a16="http://schemas.microsoft.com/office/drawing/2014/main" id="{B4C6DAAE-52BC-42AD-95F6-1BE672B93C93}"/>
              </a:ext>
            </a:extLst>
          </p:cNvPr>
          <p:cNvSpPr txBox="1"/>
          <p:nvPr/>
        </p:nvSpPr>
        <p:spPr>
          <a:xfrm>
            <a:off x="756821" y="1050595"/>
            <a:ext cx="74618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and one joint session such as</a:t>
            </a: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273032" y="653143"/>
            <a:ext cx="8597935" cy="379608"/>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12-17</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September 2022</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September 2022</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1" name="正方形/長方形 10">
            <a:extLst>
              <a:ext uri="{FF2B5EF4-FFF2-40B4-BE49-F238E27FC236}">
                <a16:creationId xmlns:a16="http://schemas.microsoft.com/office/drawing/2014/main" id="{837C72FD-46B1-7970-9365-4230F24875CC}"/>
              </a:ext>
            </a:extLst>
          </p:cNvPr>
          <p:cNvSpPr/>
          <p:nvPr/>
        </p:nvSpPr>
        <p:spPr bwMode="auto">
          <a:xfrm>
            <a:off x="3699900" y="4881114"/>
            <a:ext cx="304787" cy="453209"/>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
        <p:nvSpPr>
          <p:cNvPr id="18" name="正方形/長方形 17">
            <a:extLst>
              <a:ext uri="{FF2B5EF4-FFF2-40B4-BE49-F238E27FC236}">
                <a16:creationId xmlns:a16="http://schemas.microsoft.com/office/drawing/2014/main" id="{CE498819-ED66-39DD-E236-39F0D5335A83}"/>
              </a:ext>
            </a:extLst>
          </p:cNvPr>
          <p:cNvSpPr/>
          <p:nvPr/>
        </p:nvSpPr>
        <p:spPr bwMode="auto">
          <a:xfrm>
            <a:off x="2774614" y="3273194"/>
            <a:ext cx="1230073" cy="432786"/>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 name="正方形/長方形 18">
            <a:extLst>
              <a:ext uri="{FF2B5EF4-FFF2-40B4-BE49-F238E27FC236}">
                <a16:creationId xmlns:a16="http://schemas.microsoft.com/office/drawing/2014/main" id="{DE4AB7C8-5491-1896-A28F-8551C3836EFE}"/>
              </a:ext>
            </a:extLst>
          </p:cNvPr>
          <p:cNvSpPr/>
          <p:nvPr/>
        </p:nvSpPr>
        <p:spPr bwMode="auto">
          <a:xfrm>
            <a:off x="6658885" y="4885330"/>
            <a:ext cx="1331017" cy="453209"/>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 name="正方形/長方形 19">
            <a:extLst>
              <a:ext uri="{FF2B5EF4-FFF2-40B4-BE49-F238E27FC236}">
                <a16:creationId xmlns:a16="http://schemas.microsoft.com/office/drawing/2014/main" id="{34918DBF-42C9-889A-F5C3-B5B13C2A3580}"/>
              </a:ext>
            </a:extLst>
          </p:cNvPr>
          <p:cNvSpPr/>
          <p:nvPr/>
        </p:nvSpPr>
        <p:spPr bwMode="auto">
          <a:xfrm>
            <a:off x="5260499" y="3750878"/>
            <a:ext cx="1433264" cy="453209"/>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 name="正方形/長方形 21">
            <a:extLst>
              <a:ext uri="{FF2B5EF4-FFF2-40B4-BE49-F238E27FC236}">
                <a16:creationId xmlns:a16="http://schemas.microsoft.com/office/drawing/2014/main" id="{8C067CEA-BB4D-44B9-E02D-FF5CB6AFFECF}"/>
              </a:ext>
            </a:extLst>
          </p:cNvPr>
          <p:cNvSpPr/>
          <p:nvPr/>
        </p:nvSpPr>
        <p:spPr bwMode="auto">
          <a:xfrm>
            <a:off x="4925925" y="4881114"/>
            <a:ext cx="343451" cy="453209"/>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
        <p:nvSpPr>
          <p:cNvPr id="23" name="正方形/長方形 22">
            <a:extLst>
              <a:ext uri="{FF2B5EF4-FFF2-40B4-BE49-F238E27FC236}">
                <a16:creationId xmlns:a16="http://schemas.microsoft.com/office/drawing/2014/main" id="{9AE5358A-28B8-C438-20D4-0729DB8CD91D}"/>
              </a:ext>
            </a:extLst>
          </p:cNvPr>
          <p:cNvSpPr/>
          <p:nvPr/>
        </p:nvSpPr>
        <p:spPr bwMode="auto">
          <a:xfrm>
            <a:off x="6347643" y="4881113"/>
            <a:ext cx="304787" cy="453209"/>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graphicFrame>
        <p:nvGraphicFramePr>
          <p:cNvPr id="9" name="表 8">
            <a:extLst>
              <a:ext uri="{FF2B5EF4-FFF2-40B4-BE49-F238E27FC236}">
                <a16:creationId xmlns:a16="http://schemas.microsoft.com/office/drawing/2014/main" id="{46531581-DB7D-3A8E-A270-DA7F9F93DEE8}"/>
              </a:ext>
            </a:extLst>
          </p:cNvPr>
          <p:cNvGraphicFramePr>
            <a:graphicFrameLocks noGrp="1"/>
          </p:cNvGraphicFramePr>
          <p:nvPr>
            <p:extLst>
              <p:ext uri="{D42A27DB-BD31-4B8C-83A1-F6EECF244321}">
                <p14:modId xmlns:p14="http://schemas.microsoft.com/office/powerpoint/2010/main" val="2072271590"/>
              </p:ext>
            </p:extLst>
          </p:nvPr>
        </p:nvGraphicFramePr>
        <p:xfrm>
          <a:off x="277848" y="1354871"/>
          <a:ext cx="8899441" cy="626523"/>
        </p:xfrm>
        <a:graphic>
          <a:graphicData uri="http://schemas.openxmlformats.org/drawingml/2006/table">
            <a:tbl>
              <a:tblPr>
                <a:tableStyleId>{5C22544A-7EE6-4342-B048-85BDC9FD1C3A}</a:tableStyleId>
              </a:tblPr>
              <a:tblGrid>
                <a:gridCol w="8276767">
                  <a:extLst>
                    <a:ext uri="{9D8B030D-6E8A-4147-A177-3AD203B41FA5}">
                      <a16:colId xmlns:a16="http://schemas.microsoft.com/office/drawing/2014/main" val="2618194811"/>
                    </a:ext>
                  </a:extLst>
                </a:gridCol>
                <a:gridCol w="622674">
                  <a:extLst>
                    <a:ext uri="{9D8B030D-6E8A-4147-A177-3AD203B41FA5}">
                      <a16:colId xmlns:a16="http://schemas.microsoft.com/office/drawing/2014/main" val="765888186"/>
                    </a:ext>
                  </a:extLst>
                </a:gridCol>
              </a:tblGrid>
              <a:tr h="165528">
                <a:tc>
                  <a:txBody>
                    <a:bodyPr/>
                    <a:lstStyle/>
                    <a:p>
                      <a:pPr algn="l" fontAlgn="b"/>
                      <a:r>
                        <a:rPr lang="en-US" sz="1200" u="none" strike="noStrike" dirty="0">
                          <a:effectLst/>
                        </a:rPr>
                        <a:t>Session1:  PM2  16:00-18:00 Local Hawaii Time, 22:00-24:00 EDT on Sept. 12(MON) </a:t>
                      </a:r>
                      <a:r>
                        <a:rPr lang="en-US" sz="1200" b="1" u="none" strike="noStrike" dirty="0">
                          <a:solidFill>
                            <a:srgbClr val="FF0000"/>
                          </a:solidFill>
                          <a:effectLst/>
                        </a:rPr>
                        <a:t>11:00-13:00 JST on Sept. 13(TUE)</a:t>
                      </a:r>
                      <a:endParaRPr lang="en-US" sz="1200" b="1" i="0" u="none" strike="noStrike" dirty="0">
                        <a:solidFill>
                          <a:srgbClr val="FF0000"/>
                        </a:solidFill>
                        <a:effectLst/>
                        <a:latin typeface="Arial" panose="020B0604020202020204" pitchFamily="34" charset="0"/>
                      </a:endParaRPr>
                    </a:p>
                  </a:txBody>
                  <a:tcPr marL="2843" marR="2843" marT="2843" marB="0" anchor="b"/>
                </a:tc>
                <a:tc>
                  <a:txBody>
                    <a:bodyPr/>
                    <a:lstStyle/>
                    <a:p>
                      <a:pPr algn="l" fontAlgn="b"/>
                      <a:endParaRPr lang="ja-JP" altLang="en-US" sz="600" b="0" i="0" u="none" strike="noStrike">
                        <a:effectLst/>
                        <a:latin typeface="Arial" panose="020B0604020202020204" pitchFamily="34" charset="0"/>
                      </a:endParaRPr>
                    </a:p>
                  </a:txBody>
                  <a:tcPr marL="2843" marR="2843" marT="2843" marB="0" anchor="b"/>
                </a:tc>
                <a:extLst>
                  <a:ext uri="{0D108BD9-81ED-4DB2-BD59-A6C34878D82A}">
                    <a16:rowId xmlns:a16="http://schemas.microsoft.com/office/drawing/2014/main" val="248350493"/>
                  </a:ext>
                </a:extLst>
              </a:tr>
              <a:tr h="220400">
                <a:tc>
                  <a:txBody>
                    <a:bodyPr/>
                    <a:lstStyle/>
                    <a:p>
                      <a:pPr algn="l" fontAlgn="b"/>
                      <a:r>
                        <a:rPr lang="en-US" sz="1200" u="none" strike="noStrike" dirty="0">
                          <a:effectLst/>
                        </a:rPr>
                        <a:t>Session2:  PM2  16:00-18:00 Local Hawaii Time, 22:00-24:00 EDT on Sept. 13(TUE) </a:t>
                      </a:r>
                      <a:r>
                        <a:rPr lang="en-US" sz="1200" b="1" u="none" strike="noStrike" dirty="0">
                          <a:solidFill>
                            <a:srgbClr val="FF0000"/>
                          </a:solidFill>
                          <a:effectLst/>
                        </a:rPr>
                        <a:t>11:00-13:00 JST on Sept. 14(WED)</a:t>
                      </a:r>
                      <a:endParaRPr lang="en-US" sz="1200" b="1" i="0" u="none" strike="noStrike" dirty="0">
                        <a:solidFill>
                          <a:srgbClr val="FF0000"/>
                        </a:solidFill>
                        <a:effectLst/>
                        <a:latin typeface="Arial" panose="020B0604020202020204" pitchFamily="34" charset="0"/>
                      </a:endParaRPr>
                    </a:p>
                  </a:txBody>
                  <a:tcPr marL="2843" marR="2843" marT="2843" marB="0" anchor="b"/>
                </a:tc>
                <a:tc>
                  <a:txBody>
                    <a:bodyPr/>
                    <a:lstStyle/>
                    <a:p>
                      <a:pPr algn="l" fontAlgn="b"/>
                      <a:endParaRPr lang="ja-JP" altLang="en-US" sz="600" b="0" i="0" u="none" strike="noStrike">
                        <a:effectLst/>
                        <a:latin typeface="Arial" panose="020B0604020202020204" pitchFamily="34" charset="0"/>
                      </a:endParaRPr>
                    </a:p>
                  </a:txBody>
                  <a:tcPr marL="2843" marR="2843" marT="2843" marB="0" anchor="b"/>
                </a:tc>
                <a:extLst>
                  <a:ext uri="{0D108BD9-81ED-4DB2-BD59-A6C34878D82A}">
                    <a16:rowId xmlns:a16="http://schemas.microsoft.com/office/drawing/2014/main" val="1456517015"/>
                  </a:ext>
                </a:extLst>
              </a:tr>
              <a:tr h="220400">
                <a:tc>
                  <a:txBody>
                    <a:bodyPr/>
                    <a:lstStyle/>
                    <a:p>
                      <a:pPr algn="l" fontAlgn="b"/>
                      <a:r>
                        <a:rPr lang="en-US" sz="1200" u="none" strike="noStrike" dirty="0">
                          <a:effectLst/>
                        </a:rPr>
                        <a:t>Session3:  PM2  16:00-18:00 Local Hawaii Time, 22:00-24:00 EDT on Sept. 14(WED) </a:t>
                      </a:r>
                      <a:r>
                        <a:rPr lang="en-US" sz="1200" b="1" u="none" strike="noStrike" dirty="0">
                          <a:solidFill>
                            <a:srgbClr val="FF0000"/>
                          </a:solidFill>
                          <a:effectLst/>
                        </a:rPr>
                        <a:t>11:00-13:00 JST on Sept. 15(THU)</a:t>
                      </a:r>
                      <a:endParaRPr lang="en-US" sz="1200" b="1" i="0" u="none" strike="noStrike" dirty="0">
                        <a:solidFill>
                          <a:srgbClr val="FF0000"/>
                        </a:solidFill>
                        <a:effectLst/>
                        <a:latin typeface="Arial" panose="020B0604020202020204" pitchFamily="34" charset="0"/>
                      </a:endParaRPr>
                    </a:p>
                  </a:txBody>
                  <a:tcPr marL="2843" marR="2843" marT="2843" marB="0" anchor="b"/>
                </a:tc>
                <a:tc>
                  <a:txBody>
                    <a:bodyPr/>
                    <a:lstStyle/>
                    <a:p>
                      <a:pPr algn="l" fontAlgn="b"/>
                      <a:endParaRPr lang="ja-JP" altLang="en-US" sz="600" b="0" i="0" u="none" strike="noStrike" dirty="0">
                        <a:effectLst/>
                        <a:latin typeface="Arial" panose="020B0604020202020204" pitchFamily="34" charset="0"/>
                      </a:endParaRPr>
                    </a:p>
                  </a:txBody>
                  <a:tcPr marL="2843" marR="2843" marT="2843" marB="0" anchor="b"/>
                </a:tc>
                <a:extLst>
                  <a:ext uri="{0D108BD9-81ED-4DB2-BD59-A6C34878D82A}">
                    <a16:rowId xmlns:a16="http://schemas.microsoft.com/office/drawing/2014/main" val="1400848111"/>
                  </a:ext>
                </a:extLst>
              </a:tr>
            </a:tbl>
          </a:graphicData>
        </a:graphic>
      </p:graphicFrame>
    </p:spTree>
    <p:extLst>
      <p:ext uri="{BB962C8B-B14F-4D97-AF65-F5344CB8AC3E}">
        <p14:creationId xmlns:p14="http://schemas.microsoft.com/office/powerpoint/2010/main" val="393134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par>
                                <p:cTn id="8" presetID="26" presetClass="emph" presetSubtype="0" repeatCount="5000" fill="hold" grpId="0" nodeType="withEffect">
                                  <p:stCondLst>
                                    <p:cond delay="0"/>
                                  </p:stCondLst>
                                  <p:childTnLst>
                                    <p:animEffect transition="out" filter="fade">
                                      <p:cBhvr>
                                        <p:cTn id="9" dur="500" tmFilter="0, 0; .2, .5; .8, .5; 1, 0"/>
                                        <p:tgtEl>
                                          <p:spTgt spid="23"/>
                                        </p:tgtEl>
                                      </p:cBhvr>
                                    </p:animEffect>
                                    <p:animScale>
                                      <p:cBhvr>
                                        <p:cTn id="10" dur="250" autoRev="1" fill="hold"/>
                                        <p:tgtEl>
                                          <p:spTgt spid="23"/>
                                        </p:tgtEl>
                                      </p:cBhvr>
                                      <p:by x="105000" y="105000"/>
                                    </p:animScale>
                                  </p:childTnLst>
                                </p:cTn>
                              </p:par>
                              <p:par>
                                <p:cTn id="11" presetID="26" presetClass="emph" presetSubtype="0" repeatCount="5000" fill="hold" grpId="0" nodeType="withEffect">
                                  <p:stCondLst>
                                    <p:cond delay="0"/>
                                  </p:stCondLst>
                                  <p:childTnLst>
                                    <p:animEffect transition="out" filter="fade">
                                      <p:cBhvr>
                                        <p:cTn id="12" dur="500" tmFilter="0, 0; .2, .5; .8, .5; 1, 0"/>
                                        <p:tgtEl>
                                          <p:spTgt spid="11"/>
                                        </p:tgtEl>
                                      </p:cBhvr>
                                    </p:animEffect>
                                    <p:animScale>
                                      <p:cBhvr>
                                        <p:cTn id="13" dur="250" autoRev="1" fill="hold"/>
                                        <p:tgtEl>
                                          <p:spTgt spid="11"/>
                                        </p:tgtEl>
                                      </p:cBhvr>
                                      <p:by x="105000" y="105000"/>
                                    </p:animScale>
                                  </p:childTnLst>
                                </p:cTn>
                              </p:par>
                              <p:par>
                                <p:cTn id="14" presetID="26" presetClass="emph" presetSubtype="0" repeatCount="5000" fill="hold" grpId="0" nodeType="withEffect">
                                  <p:stCondLst>
                                    <p:cond delay="0"/>
                                  </p:stCondLst>
                                  <p:childTnLst>
                                    <p:animEffect transition="out" filter="fade">
                                      <p:cBhvr>
                                        <p:cTn id="15" dur="500" tmFilter="0, 0; .2, .5; .8, .5; 1, 0"/>
                                        <p:tgtEl>
                                          <p:spTgt spid="20"/>
                                        </p:tgtEl>
                                      </p:cBhvr>
                                    </p:animEffect>
                                    <p:animScale>
                                      <p:cBhvr>
                                        <p:cTn id="16"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81E9D3F-75A5-E740-D662-6AB22AF49F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E5456A77-D18E-4404-92CD-EA78880BCBA2}"/>
              </a:ext>
            </a:extLst>
          </p:cNvPr>
          <p:cNvSpPr>
            <a:spLocks noGrp="1"/>
          </p:cNvSpPr>
          <p:nvPr>
            <p:ph type="sldNum" sz="quarter" idx="8"/>
          </p:nvPr>
        </p:nvSpPr>
        <p:spPr>
          <a:xfrm>
            <a:off x="2998057" y="6436020"/>
            <a:ext cx="20574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457200" rtl="0" eaLnBrk="1" fontAlgn="auto" latinLnBrk="0" hangingPunct="1">
              <a:lnSpc>
                <a:spcPct val="100000"/>
              </a:lnSpc>
              <a:spcBef>
                <a:spcPts val="0"/>
              </a:spcBef>
              <a:spcAft>
                <a:spcPts val="0"/>
              </a:spcAft>
              <a:buNone/>
              <a:tabLst/>
              <a:defRPr lang="en-US" sz="1600" b="1" i="0" u="none" strike="noStrike" kern="1200" cap="none" spc="0" baseline="0">
                <a:solidFill>
                  <a:srgbClr val="898989"/>
                </a:solidFill>
                <a:uFillTx/>
                <a:latin typeface="Calibri"/>
                <a:ea typeface="游ゴシック" pitchFamily="5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5A392A-0F9E-4C3B-B6D1-4919BF158736}" type="slidenum">
              <a:rPr lang="en-US" altLang="ja-JP" smtClean="0"/>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600" b="1" i="0" u="none" strike="noStrike" kern="1200" cap="none" spc="0" normalizeH="0" baseline="0" noProof="0" dirty="0">
              <a:ln>
                <a:noFill/>
              </a:ln>
              <a:solidFill>
                <a:srgbClr val="898989"/>
              </a:solidFill>
              <a:effectLst/>
              <a:uLnTx/>
              <a:uFillTx/>
              <a:latin typeface="Calibri"/>
              <a:ea typeface="游ゴシック" pitchFamily="50"/>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218602" y="609600"/>
            <a:ext cx="8706796" cy="435329"/>
          </a:xfrm>
        </p:spPr>
        <p:txBody>
          <a:bodyPr>
            <a:noAutofit/>
          </a:bodyPr>
          <a:lstStyle/>
          <a:p>
            <a:r>
              <a:rPr kumimoji="1" lang="en-US" altLang="ja-JP" sz="2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TG15.6ma Interim Session Schedule for 12-17th, September 2022</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p:txBody>
          <a:bodyPr/>
          <a:lstStyle/>
          <a:p>
            <a:r>
              <a:rPr lang="en-US" altLang="ja-JP"/>
              <a:t>September 2022</a:t>
            </a:r>
            <a:endParaRPr lang="en-US" altLang="ja-JP" dirty="0"/>
          </a:p>
        </p:txBody>
      </p:sp>
      <p:graphicFrame>
        <p:nvGraphicFramePr>
          <p:cNvPr id="8" name="コンテンツ プレースホルダー 8">
            <a:extLst>
              <a:ext uri="{FF2B5EF4-FFF2-40B4-BE49-F238E27FC236}">
                <a16:creationId xmlns:a16="http://schemas.microsoft.com/office/drawing/2014/main" id="{FEF2E889-EDAD-445E-8EE3-7AC2F13064F9}"/>
              </a:ext>
            </a:extLst>
          </p:cNvPr>
          <p:cNvGraphicFramePr>
            <a:graphicFrameLocks/>
          </p:cNvGraphicFramePr>
          <p:nvPr>
            <p:extLst>
              <p:ext uri="{D42A27DB-BD31-4B8C-83A1-F6EECF244321}">
                <p14:modId xmlns:p14="http://schemas.microsoft.com/office/powerpoint/2010/main" val="1884520500"/>
              </p:ext>
            </p:extLst>
          </p:nvPr>
        </p:nvGraphicFramePr>
        <p:xfrm>
          <a:off x="239486" y="1003755"/>
          <a:ext cx="8706796" cy="1661160"/>
        </p:xfrm>
        <a:graphic>
          <a:graphicData uri="http://schemas.openxmlformats.org/drawingml/2006/table">
            <a:tbl>
              <a:tblPr firstRow="1" bandRow="1">
                <a:tableStyleId>{93296810-A885-4BE3-A3E7-6D5BEEA58F35}</a:tableStyleId>
              </a:tblPr>
              <a:tblGrid>
                <a:gridCol w="2240970">
                  <a:extLst>
                    <a:ext uri="{9D8B030D-6E8A-4147-A177-3AD203B41FA5}">
                      <a16:colId xmlns:a16="http://schemas.microsoft.com/office/drawing/2014/main" val="20000"/>
                    </a:ext>
                  </a:extLst>
                </a:gridCol>
                <a:gridCol w="1636261">
                  <a:extLst>
                    <a:ext uri="{9D8B030D-6E8A-4147-A177-3AD203B41FA5}">
                      <a16:colId xmlns:a16="http://schemas.microsoft.com/office/drawing/2014/main" val="20001"/>
                    </a:ext>
                  </a:extLst>
                </a:gridCol>
                <a:gridCol w="1516891">
                  <a:extLst>
                    <a:ext uri="{9D8B030D-6E8A-4147-A177-3AD203B41FA5}">
                      <a16:colId xmlns:a16="http://schemas.microsoft.com/office/drawing/2014/main" val="20002"/>
                    </a:ext>
                  </a:extLst>
                </a:gridCol>
                <a:gridCol w="1960987">
                  <a:extLst>
                    <a:ext uri="{9D8B030D-6E8A-4147-A177-3AD203B41FA5}">
                      <a16:colId xmlns:a16="http://schemas.microsoft.com/office/drawing/2014/main" val="2295029801"/>
                    </a:ext>
                  </a:extLst>
                </a:gridCol>
                <a:gridCol w="1351687">
                  <a:extLst>
                    <a:ext uri="{9D8B030D-6E8A-4147-A177-3AD203B41FA5}">
                      <a16:colId xmlns:a16="http://schemas.microsoft.com/office/drawing/2014/main" val="20004"/>
                    </a:ext>
                  </a:extLst>
                </a:gridCol>
              </a:tblGrid>
              <a:tr h="397541">
                <a:tc>
                  <a:txBody>
                    <a:bodyPr/>
                    <a:lstStyle/>
                    <a:p>
                      <a:endParaRPr kumimoji="1" lang="ja-JP" altLang="en-US" dirty="0"/>
                    </a:p>
                  </a:txBody>
                  <a:tcPr>
                    <a:solidFill>
                      <a:srgbClr val="0070C0"/>
                    </a:solidFill>
                  </a:tcPr>
                </a:tc>
                <a:tc>
                  <a:txBody>
                    <a:bodyPr/>
                    <a:lstStyle/>
                    <a:p>
                      <a:pPr algn="ctr"/>
                      <a:r>
                        <a:rPr kumimoji="1" lang="en-US" altLang="ja-JP" sz="1100" dirty="0"/>
                        <a:t>Sept. 12</a:t>
                      </a:r>
                      <a:r>
                        <a:rPr kumimoji="1" lang="en-US" altLang="ja-JP" sz="1100" baseline="30000" dirty="0"/>
                        <a:t>th</a:t>
                      </a:r>
                    </a:p>
                    <a:p>
                      <a:pPr algn="ctr"/>
                      <a:r>
                        <a:rPr kumimoji="1" lang="en-US" altLang="ja-JP" sz="1100" dirty="0"/>
                        <a:t>Monday</a:t>
                      </a:r>
                      <a:endParaRPr kumimoji="1" lang="ja-JP" altLang="en-US" sz="1100" dirty="0"/>
                    </a:p>
                  </a:txBody>
                  <a:tcPr anchor="ctr">
                    <a:solidFill>
                      <a:srgbClr val="0070C0"/>
                    </a:solidFill>
                  </a:tcPr>
                </a:tc>
                <a:tc>
                  <a:txBody>
                    <a:bodyPr/>
                    <a:lstStyle/>
                    <a:p>
                      <a:pPr algn="ctr"/>
                      <a:r>
                        <a:rPr kumimoji="1" lang="en-US" altLang="ja-JP" sz="1100" dirty="0"/>
                        <a:t>Sept. 13</a:t>
                      </a:r>
                      <a:r>
                        <a:rPr kumimoji="1" lang="en-US" altLang="ja-JP" sz="1100" baseline="30000" dirty="0"/>
                        <a:t>th</a:t>
                      </a:r>
                      <a:endParaRPr kumimoji="1" lang="en-US" altLang="ja-JP" sz="1100" dirty="0"/>
                    </a:p>
                    <a:p>
                      <a:pPr algn="ctr"/>
                      <a:r>
                        <a:rPr kumimoji="1" lang="en-US" altLang="ja-JP" sz="1100" dirty="0"/>
                        <a:t>Tuesday</a:t>
                      </a:r>
                      <a:endParaRPr kumimoji="1" lang="ja-JP" altLang="en-US" sz="1100" dirty="0"/>
                    </a:p>
                  </a:txBody>
                  <a:tcPr anchor="ctr">
                    <a:solidFill>
                      <a:srgbClr val="0070C0"/>
                    </a:solidFill>
                  </a:tcPr>
                </a:tc>
                <a:tc>
                  <a:txBody>
                    <a:bodyPr/>
                    <a:lstStyle/>
                    <a:p>
                      <a:pPr algn="ctr"/>
                      <a:r>
                        <a:rPr kumimoji="1" lang="en-US" altLang="ja-JP" sz="1100" dirty="0"/>
                        <a:t>Sept. 14</a:t>
                      </a:r>
                      <a:r>
                        <a:rPr kumimoji="1" lang="en-US" altLang="ja-JP" sz="1100" baseline="30000" dirty="0"/>
                        <a:t>th</a:t>
                      </a:r>
                      <a:endParaRPr kumimoji="1" lang="en-US" altLang="ja-JP" sz="1100" dirty="0"/>
                    </a:p>
                    <a:p>
                      <a:pPr algn="ctr"/>
                      <a:r>
                        <a:rPr kumimoji="1" lang="en-US" altLang="ja-JP" sz="1100" dirty="0"/>
                        <a:t>Wednesday</a:t>
                      </a:r>
                      <a:endParaRPr kumimoji="1" lang="ja-JP" altLang="en-US" sz="1100" dirty="0"/>
                    </a:p>
                  </a:txBody>
                  <a:tcPr anchor="ctr">
                    <a:solidFill>
                      <a:srgbClr val="0070C0"/>
                    </a:solidFill>
                  </a:tcPr>
                </a:tc>
                <a:tc>
                  <a:txBody>
                    <a:bodyPr/>
                    <a:lstStyle/>
                    <a:p>
                      <a:pPr algn="ctr"/>
                      <a:r>
                        <a:rPr kumimoji="1" lang="en-US" altLang="ja-JP" sz="1100" dirty="0"/>
                        <a:t>Sept. 15</a:t>
                      </a:r>
                      <a:r>
                        <a:rPr kumimoji="1" lang="en-US" altLang="ja-JP" sz="1100" baseline="30000" dirty="0"/>
                        <a:t>th</a:t>
                      </a:r>
                      <a:endParaRPr kumimoji="1" lang="en-US" altLang="ja-JP" sz="1100" dirty="0"/>
                    </a:p>
                    <a:p>
                      <a:pPr algn="ctr"/>
                      <a:r>
                        <a:rPr kumimoji="1" lang="en-US" altLang="ja-JP" sz="1100" dirty="0"/>
                        <a:t>Thursday</a:t>
                      </a:r>
                      <a:endParaRPr kumimoji="1" lang="ja-JP" altLang="en-US" sz="1100" dirty="0"/>
                    </a:p>
                  </a:txBody>
                  <a:tcPr anchor="ctr">
                    <a:solidFill>
                      <a:srgbClr val="0070C0"/>
                    </a:solidFill>
                  </a:tcPr>
                </a:tc>
                <a:extLst>
                  <a:ext uri="{0D108BD9-81ED-4DB2-BD59-A6C34878D82A}">
                    <a16:rowId xmlns:a16="http://schemas.microsoft.com/office/drawing/2014/main" val="10000"/>
                  </a:ext>
                </a:extLst>
              </a:tr>
              <a:tr h="383343">
                <a:tc>
                  <a:txBody>
                    <a:bodyPr/>
                    <a:lstStyle/>
                    <a:p>
                      <a:pPr algn="ctr"/>
                      <a:r>
                        <a:rPr kumimoji="1" lang="en-US" altLang="ja-JP" sz="1000" b="1" dirty="0"/>
                        <a:t>EDT 3:00PM-05:00PM</a:t>
                      </a:r>
                    </a:p>
                    <a:p>
                      <a:pPr algn="ctr"/>
                      <a:r>
                        <a:rPr kumimoji="1" lang="en-US" altLang="ja-JP" sz="1000" b="1" dirty="0"/>
                        <a:t>JST: 4:00AM-6:00PM</a:t>
                      </a:r>
                      <a:r>
                        <a:rPr kumimoji="1" lang="en-US" altLang="ja-JP" sz="1000" b="1" dirty="0">
                          <a:solidFill>
                            <a:srgbClr val="FF0000"/>
                          </a:solidFill>
                        </a:rPr>
                        <a:t>+1 day</a:t>
                      </a:r>
                      <a:endParaRPr kumimoji="1" lang="ja-JP" altLang="en-US" sz="1000" b="1" dirty="0">
                        <a:solidFill>
                          <a:srgbClr val="FF0000"/>
                        </a:solidFill>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n-lt"/>
                          <a:ea typeface="+mn-ea"/>
                          <a:cs typeface="+mn-cs"/>
                        </a:rPr>
                        <a:t>IEEE802.15 Opening Plenary</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dirty="0">
                        <a:solidFill>
                          <a:srgbClr val="FF0000"/>
                        </a:solidFill>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dirty="0">
                        <a:solidFill>
                          <a:srgbClr val="FF0000"/>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u="none" dirty="0">
                        <a:solidFill>
                          <a:srgbClr val="FF0000"/>
                        </a:solidFill>
                      </a:endParaRPr>
                    </a:p>
                  </a:txBody>
                  <a:tcPr anchor="ctr">
                    <a:solidFill>
                      <a:schemeClr val="accent1">
                        <a:lumMod val="20000"/>
                        <a:lumOff val="80000"/>
                      </a:schemeClr>
                    </a:solidFill>
                  </a:tcPr>
                </a:tc>
                <a:extLst>
                  <a:ext uri="{0D108BD9-81ED-4DB2-BD59-A6C34878D82A}">
                    <a16:rowId xmlns:a16="http://schemas.microsoft.com/office/drawing/2014/main" val="10001"/>
                  </a:ext>
                </a:extLst>
              </a:tr>
              <a:tr h="3833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mn-lt"/>
                          <a:ea typeface="+mn-ea"/>
                          <a:cs typeface="+mn-cs"/>
                        </a:rPr>
                        <a:t>EDT 4:30PM-6:30PM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mn-lt"/>
                          <a:ea typeface="+mn-ea"/>
                          <a:cs typeface="+mn-cs"/>
                        </a:rPr>
                        <a:t>JST: 5:30AM-7:30AM</a:t>
                      </a:r>
                      <a:r>
                        <a:rPr kumimoji="1" lang="en-US" altLang="ja-JP" sz="1000" b="1" i="0" u="none" strike="noStrike" kern="1200" cap="none" spc="0" normalizeH="0" baseline="0" noProof="0" dirty="0">
                          <a:ln>
                            <a:noFill/>
                          </a:ln>
                          <a:solidFill>
                            <a:srgbClr val="FF0000"/>
                          </a:solidFill>
                          <a:effectLst/>
                          <a:uLnTx/>
                          <a:uFillTx/>
                          <a:latin typeface="+mn-lt"/>
                          <a:ea typeface="+mn-ea"/>
                          <a:cs typeface="+mn-cs"/>
                        </a:rPr>
                        <a:t>+1 day</a:t>
                      </a:r>
                      <a:endParaRPr kumimoji="1" lang="ja-JP" altLang="en-US" sz="1000" b="1" i="0" u="none" strike="noStrike" kern="1200" cap="none" spc="0" normalizeH="0" baseline="0" noProof="0" dirty="0">
                        <a:ln>
                          <a:noFill/>
                        </a:ln>
                        <a:solidFill>
                          <a:srgbClr val="FF0000"/>
                        </a:solidFill>
                        <a:effectLst/>
                        <a:uLnTx/>
                        <a:uFillTx/>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dirty="0">
                        <a:solidFill>
                          <a:schemeClr val="tx1"/>
                        </a:solidFill>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dirty="0">
                        <a:solidFill>
                          <a:srgbClr val="FF0000"/>
                        </a:solidFill>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tx1"/>
                          </a:solidFill>
                          <a:effectLst/>
                          <a:uLnTx/>
                          <a:uFillTx/>
                          <a:latin typeface="+mn-lt"/>
                          <a:ea typeface="+mn-ea"/>
                          <a:cs typeface="+mn-cs"/>
                        </a:rPr>
                        <a:t>Mid Plenary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tx1"/>
                          </a:solidFill>
                          <a:effectLst/>
                          <a:uLnTx/>
                          <a:uFillTx/>
                          <a:latin typeface="+mn-lt"/>
                          <a:ea typeface="+mn-ea"/>
                          <a:cs typeface="+mn-cs"/>
                        </a:rPr>
                        <a:t>WNG Session</a:t>
                      </a: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u="none" dirty="0">
                        <a:solidFill>
                          <a:srgbClr val="FF0000"/>
                        </a:solidFill>
                      </a:endParaRPr>
                    </a:p>
                  </a:txBody>
                  <a:tcPr anchor="ctr">
                    <a:solidFill>
                      <a:schemeClr val="accent1">
                        <a:lumMod val="40000"/>
                        <a:lumOff val="60000"/>
                      </a:schemeClr>
                    </a:solidFill>
                  </a:tcPr>
                </a:tc>
                <a:extLst>
                  <a:ext uri="{0D108BD9-81ED-4DB2-BD59-A6C34878D82A}">
                    <a16:rowId xmlns:a16="http://schemas.microsoft.com/office/drawing/2014/main" val="186286474"/>
                  </a:ext>
                </a:extLst>
              </a:tr>
              <a:tr h="3833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mn-lt"/>
                          <a:ea typeface="+mn-ea"/>
                          <a:cs typeface="+mn-cs"/>
                        </a:rPr>
                        <a:t>EDT 10:00PM-0:00AM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mn-lt"/>
                          <a:ea typeface="+mn-ea"/>
                          <a:cs typeface="+mn-cs"/>
                        </a:rPr>
                        <a:t>JST: 11:00AM-1:00PM</a:t>
                      </a:r>
                      <a:r>
                        <a:rPr kumimoji="1" lang="en-US" altLang="ja-JP" sz="1000" b="1" i="0" u="none" strike="noStrike" kern="1200" cap="none" spc="0" normalizeH="0" baseline="0" noProof="0" dirty="0">
                          <a:ln>
                            <a:noFill/>
                          </a:ln>
                          <a:solidFill>
                            <a:srgbClr val="FF0000"/>
                          </a:solidFill>
                          <a:effectLst/>
                          <a:uLnTx/>
                          <a:uFillTx/>
                          <a:latin typeface="+mn-lt"/>
                          <a:ea typeface="+mn-ea"/>
                          <a:cs typeface="+mn-cs"/>
                        </a:rPr>
                        <a:t>+1 day</a:t>
                      </a:r>
                      <a:endParaRPr kumimoji="1" lang="ja-JP" altLang="en-US" sz="1000" b="1" i="0" u="none" strike="noStrike" kern="1200" cap="none" spc="0" normalizeH="0" baseline="0" noProof="0" dirty="0">
                        <a:ln>
                          <a:noFill/>
                        </a:ln>
                        <a:solidFill>
                          <a:srgbClr val="FF0000"/>
                        </a:solidFill>
                        <a:effectLst/>
                        <a:uLnTx/>
                        <a:uFillTx/>
                        <a:latin typeface="+mn-lt"/>
                        <a:ea typeface="+mn-ea"/>
                        <a:cs typeface="+mn-cs"/>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FF0000"/>
                          </a:solidFill>
                          <a:effectLst/>
                          <a:uLnTx/>
                          <a:uFillTx/>
                          <a:latin typeface="+mn-lt"/>
                          <a:ea typeface="+mn-ea"/>
                          <a:cs typeface="+mn-cs"/>
                        </a:rPr>
                        <a:t>PM2 TG15.6ma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FF0000"/>
                          </a:solidFill>
                          <a:effectLst/>
                          <a:uLnTx/>
                          <a:uFillTx/>
                          <a:latin typeface="+mn-lt"/>
                          <a:ea typeface="+mn-ea"/>
                          <a:cs typeface="+mn-cs"/>
                        </a:rPr>
                        <a:t>Session 1</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FF0000"/>
                          </a:solidFill>
                          <a:effectLst/>
                          <a:uLnTx/>
                          <a:uFillTx/>
                          <a:latin typeface="+mn-lt"/>
                          <a:ea typeface="+mn-ea"/>
                          <a:cs typeface="+mn-cs"/>
                        </a:rPr>
                        <a:t>PM2 TG15.6ma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FF0000"/>
                          </a:solidFill>
                          <a:effectLst/>
                          <a:uLnTx/>
                          <a:uFillTx/>
                          <a:latin typeface="+mn-lt"/>
                          <a:ea typeface="+mn-ea"/>
                          <a:cs typeface="+mn-cs"/>
                        </a:rPr>
                        <a:t>Session 2</a:t>
                      </a:r>
                      <a:endParaRPr kumimoji="1" lang="en-US" altLang="ja-JP" sz="1050" b="1" dirty="0">
                        <a:solidFill>
                          <a:srgbClr val="FF0000"/>
                        </a:solidFill>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FF0000"/>
                          </a:solidFill>
                          <a:effectLst/>
                          <a:uLnTx/>
                          <a:uFillTx/>
                          <a:latin typeface="+mn-lt"/>
                          <a:ea typeface="+mn-ea"/>
                          <a:cs typeface="+mn-cs"/>
                        </a:rPr>
                        <a:t>PM2 TG15.6ma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FF0000"/>
                          </a:solidFill>
                          <a:effectLst/>
                          <a:uLnTx/>
                          <a:uFillTx/>
                          <a:latin typeface="+mn-lt"/>
                          <a:ea typeface="+mn-ea"/>
                          <a:cs typeface="+mn-cs"/>
                        </a:rPr>
                        <a:t>Session 3</a:t>
                      </a:r>
                      <a:endParaRPr kumimoji="1" lang="en-US" altLang="ja-JP" sz="1050" b="1" dirty="0">
                        <a:solidFill>
                          <a:srgbClr val="FF0000"/>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u="none" dirty="0">
                          <a:solidFill>
                            <a:schemeClr val="tx1"/>
                          </a:solidFill>
                        </a:rPr>
                        <a:t>IEEE802.15 Closing Plenary</a:t>
                      </a:r>
                      <a:endParaRPr kumimoji="1" lang="en-US" altLang="ja-JP" sz="1050" b="1" u="none" dirty="0">
                        <a:solidFill>
                          <a:srgbClr val="FF0000"/>
                        </a:solidFill>
                      </a:endParaRPr>
                    </a:p>
                  </a:txBody>
                  <a:tcPr anchor="ctr">
                    <a:solidFill>
                      <a:schemeClr val="accent1">
                        <a:lumMod val="20000"/>
                        <a:lumOff val="80000"/>
                      </a:schemeClr>
                    </a:solidFill>
                  </a:tcPr>
                </a:tc>
                <a:extLst>
                  <a:ext uri="{0D108BD9-81ED-4DB2-BD59-A6C34878D82A}">
                    <a16:rowId xmlns:a16="http://schemas.microsoft.com/office/drawing/2014/main" val="3997949460"/>
                  </a:ext>
                </a:extLst>
              </a:tr>
            </a:tbl>
          </a:graphicData>
        </a:graphic>
      </p:graphicFrame>
      <p:sp>
        <p:nvSpPr>
          <p:cNvPr id="10" name="テキスト ボックス 9">
            <a:extLst>
              <a:ext uri="{FF2B5EF4-FFF2-40B4-BE49-F238E27FC236}">
                <a16:creationId xmlns:a16="http://schemas.microsoft.com/office/drawing/2014/main" id="{5273EFF9-103B-B17F-28B3-64AF22919207}"/>
              </a:ext>
            </a:extLst>
          </p:cNvPr>
          <p:cNvSpPr txBox="1"/>
          <p:nvPr/>
        </p:nvSpPr>
        <p:spPr>
          <a:xfrm>
            <a:off x="359228" y="2664915"/>
            <a:ext cx="8425543" cy="4308872"/>
          </a:xfrm>
          <a:prstGeom prst="rect">
            <a:avLst/>
          </a:prstGeom>
          <a:noFill/>
        </p:spPr>
        <p:txBody>
          <a:bodyPr wrap="square">
            <a:spAutoFit/>
          </a:bodyPr>
          <a:lstStyle/>
          <a:p>
            <a:pPr marL="0" algn="l" rtl="0" eaLnBrk="1" fontAlgn="ctr" latinLnBrk="0" hangingPunct="1">
              <a:spcBef>
                <a:spcPts val="0"/>
              </a:spcBef>
              <a:spcAft>
                <a:spcPts val="0"/>
              </a:spcAft>
            </a:pPr>
            <a:r>
              <a:rPr kumimoji="1" lang="en-US" altLang="ja-JP" sz="1400" b="1" i="0" u="none" strike="noStrike" kern="1200" dirty="0">
                <a:solidFill>
                  <a:srgbClr val="000000"/>
                </a:solidFill>
                <a:effectLst/>
                <a:latin typeface="Arial" panose="020B0604020202020204" pitchFamily="34" charset="0"/>
              </a:rPr>
              <a:t> 1. TG 15.6ma</a:t>
            </a:r>
            <a:r>
              <a:rPr kumimoji="1" lang="en-US" altLang="ja-JP" sz="1400" b="1" i="0" u="none" strike="noStrike" kern="1200" dirty="0">
                <a:solidFill>
                  <a:srgbClr val="000000"/>
                </a:solidFill>
                <a:effectLst/>
                <a:latin typeface="ＭＳ ゴシック" panose="020B0609070205080204" pitchFamily="49" charset="-128"/>
                <a:ea typeface="ＭＳ ゴシック" panose="020B0609070205080204" pitchFamily="49" charset="-128"/>
              </a:rPr>
              <a:t>　</a:t>
            </a:r>
            <a:r>
              <a:rPr kumimoji="1" lang="en-US" altLang="ja-JP" sz="1400" b="1" i="0" u="none" strike="noStrike" kern="1200" dirty="0">
                <a:solidFill>
                  <a:srgbClr val="000000"/>
                </a:solidFill>
                <a:effectLst/>
                <a:latin typeface="Arial" panose="020B0604020202020204" pitchFamily="34" charset="0"/>
              </a:rPr>
              <a:t>  Session1,2,3,    Tue PM2  (Virtual Room #4)</a:t>
            </a:r>
            <a:endParaRPr lang="ja-JP" altLang="ja-JP" sz="1400" b="0" i="0" u="none" strike="noStrike" dirty="0">
              <a:effectLst/>
              <a:latin typeface="Arial" panose="020B0604020202020204" pitchFamily="34" charset="0"/>
            </a:endParaRPr>
          </a:p>
          <a:p>
            <a:pPr marL="0" algn="l" rtl="0" eaLnBrk="1" fontAlgn="b" latinLnBrk="0" hangingPunct="1">
              <a:spcBef>
                <a:spcPts val="0"/>
              </a:spcBef>
              <a:spcAft>
                <a:spcPts val="0"/>
              </a:spcAft>
            </a:pPr>
            <a:r>
              <a:rPr kumimoji="1" lang="en-US" altLang="ja-JP" sz="1200" b="0" i="0" u="none" strike="noStrike" kern="1200" dirty="0">
                <a:solidFill>
                  <a:srgbClr val="000000"/>
                </a:solidFill>
                <a:effectLst/>
                <a:latin typeface="Arial" panose="020B0604020202020204" pitchFamily="34" charset="0"/>
              </a:rPr>
              <a:t>Session1:  PM2  16:00-18:00 Local Hawaii Time, 22:00-24:00 EDT on Sept. 12(MON) </a:t>
            </a:r>
            <a:r>
              <a:rPr kumimoji="1" lang="en-US" altLang="ja-JP" sz="1200" b="1" i="0" u="none" strike="noStrike" kern="1200" dirty="0">
                <a:solidFill>
                  <a:srgbClr val="FF0000"/>
                </a:solidFill>
                <a:effectLst/>
                <a:latin typeface="Arial" panose="020B0604020202020204" pitchFamily="34" charset="0"/>
              </a:rPr>
              <a:t>11:00-13:00 JST on Sept. 13(TUE)</a:t>
            </a:r>
            <a:endParaRPr lang="ja-JP" altLang="ja-JP"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kumimoji="1" lang="en-US" altLang="ja-JP" sz="1200" b="0" i="0" u="none" strike="noStrike" kern="1200" dirty="0">
                <a:solidFill>
                  <a:srgbClr val="000000"/>
                </a:solidFill>
                <a:effectLst/>
                <a:latin typeface="Arial" panose="020B0604020202020204" pitchFamily="34" charset="0"/>
              </a:rPr>
              <a:t>Session2:  PM2  16:00-18:00 Local Hawaii Time, 22:00-24:00 EDT on Sept. 13(TUE) </a:t>
            </a:r>
            <a:r>
              <a:rPr kumimoji="1" lang="en-US" altLang="ja-JP" sz="1200" b="1" i="0" u="none" strike="noStrike" kern="1200" dirty="0">
                <a:solidFill>
                  <a:srgbClr val="FF0000"/>
                </a:solidFill>
                <a:effectLst/>
                <a:latin typeface="Arial" panose="020B0604020202020204" pitchFamily="34" charset="0"/>
              </a:rPr>
              <a:t>11:00-13:00 JST on Sept. 14(WED)</a:t>
            </a:r>
            <a:endParaRPr lang="ja-JP" altLang="ja-JP"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kumimoji="1" lang="en-US" altLang="ja-JP" sz="1200" b="0" i="0" u="none" strike="noStrike" kern="1200" dirty="0">
                <a:solidFill>
                  <a:srgbClr val="000000"/>
                </a:solidFill>
                <a:effectLst/>
                <a:latin typeface="Arial" panose="020B0604020202020204" pitchFamily="34" charset="0"/>
              </a:rPr>
              <a:t>Session3:  PM2  16:00-18:00 Local Hawaii Time, 22:00-24:00 EDT on Sept. 14(WED) </a:t>
            </a:r>
            <a:r>
              <a:rPr kumimoji="1" lang="en-US" altLang="ja-JP" sz="1200" b="1" i="0" u="none" strike="noStrike" kern="1200" dirty="0">
                <a:solidFill>
                  <a:srgbClr val="FF0000"/>
                </a:solidFill>
                <a:effectLst/>
                <a:latin typeface="Arial" panose="020B0604020202020204" pitchFamily="34" charset="0"/>
              </a:rPr>
              <a:t>11:00-13:00 JST on Sept. 15(THU)</a:t>
            </a:r>
            <a:endParaRPr lang="ja-JP" altLang="ja-JP" sz="1200" b="0" i="0" u="none" strike="noStrike" dirty="0">
              <a:effectLst/>
              <a:latin typeface="Arial" panose="020B0604020202020204" pitchFamily="34" charset="0"/>
            </a:endParaRPr>
          </a:p>
          <a:p>
            <a:pPr algn="l" rtl="0" fontAlgn="ctr"/>
            <a:endParaRPr lang="en-US" altLang="ja-JP" sz="1400" b="1" dirty="0">
              <a:solidFill>
                <a:srgbClr val="000000"/>
              </a:solidFill>
              <a:latin typeface="Arial" panose="020B0604020202020204" pitchFamily="34" charset="0"/>
              <a:hlinkClick r:id="rId3"/>
            </a:endParaRPr>
          </a:p>
          <a:p>
            <a:pPr algn="l" rtl="0" fontAlgn="ctr"/>
            <a:r>
              <a:rPr lang="en-US" altLang="ja-JP" sz="1400" b="1" dirty="0">
                <a:solidFill>
                  <a:srgbClr val="000000"/>
                </a:solidFill>
                <a:latin typeface="Arial" panose="020B0604020202020204" pitchFamily="34" charset="0"/>
                <a:hlinkClick r:id="rId4"/>
              </a:rPr>
              <a:t>https://ieeesa.webex.com/ieeesa/j.php?MTID=med8f9216fb4125e4c5f1785e1066136d</a:t>
            </a:r>
            <a:endParaRPr lang="en-US" altLang="ja-JP" sz="1400" b="1" dirty="0">
              <a:solidFill>
                <a:srgbClr val="000000"/>
              </a:solidFill>
              <a:latin typeface="Arial" panose="020B0604020202020204" pitchFamily="34" charset="0"/>
            </a:endParaRPr>
          </a:p>
          <a:p>
            <a:pPr algn="l" rtl="0" fontAlgn="ctr"/>
            <a:r>
              <a:rPr lang="en-US" altLang="ja-JP" sz="1400" b="1" dirty="0">
                <a:solidFill>
                  <a:srgbClr val="000000"/>
                </a:solidFill>
                <a:latin typeface="Arial" panose="020B0604020202020204" pitchFamily="34" charset="0"/>
              </a:rPr>
              <a:t>Meeting number: 2333 367 1149</a:t>
            </a:r>
          </a:p>
          <a:p>
            <a:pPr algn="l" rtl="0" fontAlgn="ctr"/>
            <a:r>
              <a:rPr lang="en-US" altLang="ja-JP" sz="1400" b="1" dirty="0">
                <a:solidFill>
                  <a:srgbClr val="000000"/>
                </a:solidFill>
                <a:latin typeface="Arial" panose="020B0604020202020204" pitchFamily="34" charset="0"/>
              </a:rPr>
              <a:t>Password: 80215mtgrm4</a:t>
            </a:r>
          </a:p>
          <a:p>
            <a:pPr algn="l" rtl="0" fontAlgn="ctr"/>
            <a:endParaRPr lang="en-US" altLang="ja-JP" sz="1400" b="1" dirty="0">
              <a:solidFill>
                <a:srgbClr val="000000"/>
              </a:solidFill>
              <a:latin typeface="Arial" panose="020B0604020202020204" pitchFamily="34" charset="0"/>
            </a:endParaRPr>
          </a:p>
          <a:p>
            <a:pPr marL="342900" indent="-342900" algn="l" rtl="0" fontAlgn="ctr">
              <a:buAutoNum type="arabicPeriod" startAt="2"/>
            </a:pPr>
            <a:r>
              <a:rPr lang="en-US" altLang="ja-JP" sz="1400" b="1" i="0" u="none" strike="noStrike" dirty="0">
                <a:solidFill>
                  <a:srgbClr val="000000"/>
                </a:solidFill>
                <a:effectLst/>
                <a:latin typeface="Arial" panose="020B0604020202020204" pitchFamily="34" charset="0"/>
              </a:rPr>
              <a:t>Opening Plenary Session</a:t>
            </a:r>
          </a:p>
          <a:p>
            <a:pPr algn="l" rtl="0" fontAlgn="ctr"/>
            <a:r>
              <a:rPr lang="en-US" altLang="ja-JP" sz="1400" b="1" dirty="0">
                <a:solidFill>
                  <a:srgbClr val="000000"/>
                </a:solidFill>
                <a:latin typeface="Arial" panose="020B0604020202020204" pitchFamily="34" charset="0"/>
                <a:hlinkClick r:id="rId5"/>
              </a:rPr>
              <a:t>https://ieeesa.webex.com/ieeesa/j.php?MTID=me41ba543dee2942d53225c6c762c9e15</a:t>
            </a:r>
            <a:endParaRPr lang="en-US" altLang="ja-JP" sz="1400" b="1" dirty="0">
              <a:solidFill>
                <a:srgbClr val="000000"/>
              </a:solidFill>
              <a:latin typeface="Arial" panose="020B0604020202020204" pitchFamily="34" charset="0"/>
            </a:endParaRPr>
          </a:p>
          <a:p>
            <a:pPr algn="l" rtl="0" fontAlgn="ctr"/>
            <a:r>
              <a:rPr lang="en-US" altLang="ja-JP" sz="1400" b="1" dirty="0">
                <a:solidFill>
                  <a:srgbClr val="000000"/>
                </a:solidFill>
                <a:latin typeface="Arial" panose="020B0604020202020204" pitchFamily="34" charset="0"/>
              </a:rPr>
              <a:t>Meeting number (access code): 2341 182 9640</a:t>
            </a:r>
          </a:p>
          <a:p>
            <a:pPr algn="l" rtl="0" fontAlgn="ctr"/>
            <a:r>
              <a:rPr lang="en-US" altLang="ja-JP" sz="1400" b="1" dirty="0">
                <a:solidFill>
                  <a:srgbClr val="000000"/>
                </a:solidFill>
                <a:latin typeface="Arial" panose="020B0604020202020204" pitchFamily="34" charset="0"/>
              </a:rPr>
              <a:t>Meeting password: 80215mtgrm1</a:t>
            </a:r>
          </a:p>
          <a:p>
            <a:pPr algn="l" rtl="0" fontAlgn="ctr"/>
            <a:endParaRPr lang="en-US" altLang="ja-JP" sz="1400" b="1" i="0" u="none" strike="noStrike" dirty="0">
              <a:solidFill>
                <a:srgbClr val="000000"/>
              </a:solidFill>
              <a:effectLst/>
              <a:latin typeface="Arial" panose="020B0604020202020204" pitchFamily="34" charset="0"/>
            </a:endParaRPr>
          </a:p>
          <a:p>
            <a:pPr marL="342900" indent="-342900" algn="l" rtl="0" fontAlgn="ctr">
              <a:buAutoNum type="arabicPeriod" startAt="3"/>
            </a:pPr>
            <a:r>
              <a:rPr lang="en-US" altLang="ja-JP" sz="1400" b="1" i="0" u="none" strike="noStrike" dirty="0">
                <a:solidFill>
                  <a:srgbClr val="000000"/>
                </a:solidFill>
                <a:effectLst/>
                <a:latin typeface="Arial" panose="020B0604020202020204" pitchFamily="34" charset="0"/>
              </a:rPr>
              <a:t>Closing Plenary Session</a:t>
            </a:r>
          </a:p>
          <a:p>
            <a:pPr algn="l" rtl="0" fontAlgn="ctr"/>
            <a:r>
              <a:rPr lang="en-US" altLang="ja-JP" sz="1400" b="1" i="0" u="none" strike="noStrike" dirty="0">
                <a:solidFill>
                  <a:srgbClr val="000000"/>
                </a:solidFill>
                <a:effectLst/>
                <a:latin typeface="Arial" panose="020B0604020202020204" pitchFamily="34" charset="0"/>
                <a:hlinkClick r:id="rId5"/>
              </a:rPr>
              <a:t>https://ieeesa.webex.com/ieeesa/j.php?MTID=me41ba543dee2942d53225c6c762c9e15</a:t>
            </a:r>
            <a:endParaRPr lang="en-US" altLang="ja-JP" sz="1400" b="1" i="0" u="none" strike="noStrike" dirty="0">
              <a:solidFill>
                <a:srgbClr val="000000"/>
              </a:solidFill>
              <a:effectLst/>
              <a:latin typeface="Arial" panose="020B0604020202020204" pitchFamily="34" charset="0"/>
            </a:endParaRPr>
          </a:p>
          <a:p>
            <a:pPr algn="l" rtl="0" fontAlgn="ctr"/>
            <a:r>
              <a:rPr lang="en-US" altLang="ja-JP" sz="1400" b="1" i="0" u="none" strike="noStrike" dirty="0">
                <a:solidFill>
                  <a:srgbClr val="000000"/>
                </a:solidFill>
                <a:effectLst/>
                <a:latin typeface="Arial" panose="020B0604020202020204" pitchFamily="34" charset="0"/>
              </a:rPr>
              <a:t>Meeting number: 2341 182 9640</a:t>
            </a:r>
          </a:p>
          <a:p>
            <a:pPr algn="l" rtl="0" fontAlgn="ctr"/>
            <a:r>
              <a:rPr lang="en-US" altLang="ja-JP" sz="1400" b="1" i="0" u="none" strike="noStrike" dirty="0">
                <a:solidFill>
                  <a:srgbClr val="000000"/>
                </a:solidFill>
                <a:effectLst/>
                <a:latin typeface="Arial" panose="020B0604020202020204" pitchFamily="34" charset="0"/>
              </a:rPr>
              <a:t>Password: 80215mtgrm1</a:t>
            </a:r>
          </a:p>
          <a:p>
            <a:pPr marL="342900" indent="-342900" algn="l" rtl="0" fontAlgn="ctr">
              <a:buAutoNum type="arabicPeriod" startAt="2"/>
            </a:pPr>
            <a:endParaRPr lang="en-US" altLang="ja-JP" sz="1400" b="1" dirty="0">
              <a:solidFill>
                <a:srgbClr val="000000"/>
              </a:solidFill>
              <a:latin typeface="Arial" panose="020B0604020202020204" pitchFamily="34" charset="0"/>
            </a:endParaRPr>
          </a:p>
          <a:p>
            <a:pPr marL="342900" indent="-342900" algn="l" rtl="0" fontAlgn="ctr">
              <a:buAutoNum type="arabicPeriod" startAt="2"/>
            </a:pPr>
            <a:endParaRPr lang="en-US" altLang="ja-JP" sz="1400" b="1"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154604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792696" y="620688"/>
            <a:ext cx="7558608" cy="5832068"/>
          </a:xfrm>
        </p:spPr>
        <p:txBody>
          <a:bodyPr/>
          <a:lstStyle/>
          <a:p>
            <a:r>
              <a:rPr lang="en-US" altLang="ja-JP" b="1" dirty="0">
                <a:ea typeface="ＭＳ Ｐゴシック" pitchFamily="50" charset="-128"/>
              </a:rPr>
              <a:t>IEEE 802.15 TG15.6ma </a:t>
            </a:r>
            <a:br>
              <a:rPr lang="en-US" altLang="ja-JP" b="1" dirty="0">
                <a:ea typeface="ＭＳ Ｐゴシック" pitchFamily="50" charset="-128"/>
              </a:rPr>
            </a:br>
            <a:r>
              <a:rPr lang="en-US" altLang="ja-JP" sz="3600" dirty="0">
                <a:ea typeface="ＭＳ Ｐゴシック" charset="-128"/>
              </a:rPr>
              <a:t>(Revision of IEEE802.15.6-2012) </a:t>
            </a:r>
            <a:br>
              <a:rPr lang="en-US" altLang="ja-JP" b="1" dirty="0">
                <a:ea typeface="ＭＳ Ｐゴシック" pitchFamily="50" charset="-128"/>
              </a:rPr>
            </a:br>
            <a:br>
              <a:rPr lang="en-US" altLang="ja-JP" b="1" dirty="0">
                <a:ea typeface="ＭＳ Ｐゴシック" pitchFamily="50" charset="-128"/>
              </a:rPr>
            </a:br>
            <a:r>
              <a:rPr lang="en-US" altLang="ja-JP" dirty="0">
                <a:ea typeface="ＭＳ Ｐゴシック" pitchFamily="50" charset="-128"/>
              </a:rPr>
              <a:t>Opening Information</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Interim Session</a:t>
            </a:r>
            <a:br>
              <a:rPr lang="en-US" altLang="ja-JP" sz="2800" dirty="0">
                <a:ea typeface="ＭＳ Ｐゴシック" pitchFamily="50" charset="-128"/>
              </a:rPr>
            </a:br>
            <a:r>
              <a:rPr lang="en-US" altLang="ja-JP" sz="2800" dirty="0">
                <a:ea typeface="ＭＳ Ｐゴシック" pitchFamily="50" charset="-128"/>
              </a:rPr>
              <a:t>September 12</a:t>
            </a:r>
            <a:r>
              <a:rPr lang="en-US" altLang="ja-JP" sz="2800" baseline="30000" dirty="0">
                <a:ea typeface="ＭＳ Ｐゴシック" pitchFamily="50" charset="-128"/>
              </a:rPr>
              <a:t>th</a:t>
            </a:r>
            <a:r>
              <a:rPr lang="en-US" altLang="ja-JP" sz="2800" dirty="0">
                <a:ea typeface="ＭＳ Ｐゴシック" pitchFamily="50" charset="-128"/>
              </a:rPr>
              <a:t>, 2022</a:t>
            </a:r>
            <a:br>
              <a:rPr lang="en-US" altLang="ja-JP" sz="2800" dirty="0">
                <a:ea typeface="ＭＳ Ｐゴシック" pitchFamily="50" charset="-128"/>
              </a:rPr>
            </a:br>
            <a:br>
              <a:rPr lang="en-US" altLang="ja-JP" sz="2800" dirty="0">
                <a:ea typeface="ＭＳ Ｐゴシック" pitchFamily="50" charset="-128"/>
              </a:rPr>
            </a:br>
            <a:r>
              <a:rPr lang="en-US" altLang="ja-JP" sz="3200" dirty="0">
                <a:ea typeface="ＭＳ Ｐゴシック" pitchFamily="50" charset="-128"/>
              </a:rPr>
              <a:t>Ryuji Kohno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0CCB07-48E5-77B2-EB90-27AF02009E6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a:xfrm>
            <a:off x="529389" y="1934678"/>
            <a:ext cx="8435100" cy="4389120"/>
          </a:xfrm>
        </p:spPr>
        <p:txBody>
          <a:bodyPr/>
          <a:lstStyle/>
          <a:p>
            <a:pPr marL="514350" indent="-514350">
              <a:buFont typeface="+mj-lt"/>
              <a:buAutoNum type="arabicPeriod"/>
            </a:pPr>
            <a:r>
              <a:rPr kumimoji="1" lang="en-US" altLang="ja-JP" sz="2400" dirty="0"/>
              <a:t>Chair;           Ryuji Kohno, YNU/YRP-IAI</a:t>
            </a:r>
          </a:p>
          <a:p>
            <a:pPr marL="0" indent="0">
              <a:buNone/>
            </a:pPr>
            <a:r>
              <a:rPr lang="en-US" altLang="ja-JP" sz="2400" dirty="0"/>
              <a:t>      kohno@ynu.ac.jp, kohno@yrp-iai.jp</a:t>
            </a:r>
            <a:endParaRPr kumimoji="1" lang="en-US" altLang="ja-JP" sz="2400" dirty="0"/>
          </a:p>
          <a:p>
            <a:pPr marL="514350" indent="-514350">
              <a:buAutoNum type="arabicPeriod" startAt="2"/>
            </a:pPr>
            <a:r>
              <a:rPr lang="en-US" altLang="ja-JP" sz="2400" dirty="0"/>
              <a:t>Vice-Chair;   Marco Hernandez, YRP-IAI/CWC</a:t>
            </a:r>
          </a:p>
          <a:p>
            <a:pPr marL="0" indent="0">
              <a:buNone/>
            </a:pPr>
            <a:r>
              <a:rPr lang="en-US" altLang="ja-JP" sz="2400" dirty="0"/>
              <a:t>      Marco.Hernandez@ieee.org</a:t>
            </a:r>
          </a:p>
          <a:p>
            <a:pPr marL="0" indent="0">
              <a:buNone/>
            </a:pPr>
            <a:r>
              <a:rPr lang="en-US" altLang="ja-JP" sz="2400" dirty="0"/>
              <a:t>3.   Secretary;      Takumi Kobayashi, YNU/TCU</a:t>
            </a:r>
          </a:p>
          <a:p>
            <a:pPr marL="0" indent="0">
              <a:buNone/>
            </a:pPr>
            <a:r>
              <a:rPr kumimoji="1" lang="en-US" altLang="ja-JP" sz="2400" dirty="0"/>
              <a:t> </a:t>
            </a:r>
            <a:r>
              <a:rPr lang="en-US" altLang="ja-JP" sz="2400" dirty="0"/>
              <a:t>     kobayashi-takumi-ch@ynu.ac.jp</a:t>
            </a:r>
          </a:p>
          <a:p>
            <a:pPr marL="514350" indent="-514350">
              <a:buAutoNum type="arabicPeriod" startAt="4"/>
            </a:pPr>
            <a:r>
              <a:rPr kumimoji="1" lang="en-US" altLang="ja-JP" sz="2400" dirty="0"/>
              <a:t>Technical Editor;  </a:t>
            </a:r>
            <a:r>
              <a:rPr lang="en-US" altLang="ja-JP" sz="2400" dirty="0"/>
              <a:t>   Minsoo Kim, YRP-IAI</a:t>
            </a:r>
          </a:p>
          <a:p>
            <a:pPr marL="0" indent="0">
              <a:buNone/>
            </a:pPr>
            <a:r>
              <a:rPr kumimoji="1" lang="en-US" altLang="ja-JP" sz="2400" dirty="0"/>
              <a:t>      minsoo@minsookim.com</a:t>
            </a:r>
            <a:endParaRPr kumimoji="1" lang="ja-JP" altLang="en-US" sz="2400" dirty="0"/>
          </a:p>
        </p:txBody>
      </p:sp>
      <p:sp>
        <p:nvSpPr>
          <p:cNvPr id="3" name="タイトル 2"/>
          <p:cNvSpPr>
            <a:spLocks noGrp="1"/>
          </p:cNvSpPr>
          <p:nvPr>
            <p:ph type="title"/>
          </p:nvPr>
        </p:nvSpPr>
        <p:spPr>
          <a:xfrm>
            <a:off x="685800" y="849430"/>
            <a:ext cx="7772400" cy="595929"/>
          </a:xfrm>
        </p:spPr>
        <p:txBody>
          <a:bodyPr/>
          <a:lstStyle/>
          <a:p>
            <a:r>
              <a:rPr lang="en-US" altLang="ja-JP" b="1" dirty="0">
                <a:solidFill>
                  <a:schemeClr val="tx1"/>
                </a:solidFill>
              </a:rPr>
              <a:t>Contacts and Conference call</a:t>
            </a:r>
            <a:endParaRPr kumimoji="1" lang="ja-JP" altLang="en-US" b="1" dirty="0">
              <a:solidFill>
                <a:schemeClr val="tx1"/>
              </a:solidFill>
            </a:endParaRPr>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20</a:t>
            </a:fld>
            <a:endParaRPr lang="en-US" altLang="ja-JP" dirty="0"/>
          </a:p>
        </p:txBody>
      </p:sp>
      <p:sp>
        <p:nvSpPr>
          <p:cNvPr id="8" name="Rectangle 4">
            <a:extLst>
              <a:ext uri="{FF2B5EF4-FFF2-40B4-BE49-F238E27FC236}">
                <a16:creationId xmlns:a16="http://schemas.microsoft.com/office/drawing/2014/main" id="{2086157E-EBA1-4CFB-991F-945855B0B2E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968419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2E678E9-84A8-7934-8532-E6FD14954E2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タイトル 2">
            <a:extLst>
              <a:ext uri="{FF2B5EF4-FFF2-40B4-BE49-F238E27FC236}">
                <a16:creationId xmlns:a16="http://schemas.microsoft.com/office/drawing/2014/main" id="{3B162FDF-7E9B-4313-83F4-8AACB032773C}"/>
              </a:ext>
            </a:extLst>
          </p:cNvPr>
          <p:cNvSpPr>
            <a:spLocks noGrp="1"/>
          </p:cNvSpPr>
          <p:nvPr>
            <p:ph type="title"/>
          </p:nvPr>
        </p:nvSpPr>
        <p:spPr>
          <a:xfrm>
            <a:off x="723900" y="2631142"/>
            <a:ext cx="7772400" cy="1066800"/>
          </a:xfrm>
        </p:spPr>
        <p:txBody>
          <a:bodyPr/>
          <a:lstStyle/>
          <a:p>
            <a:r>
              <a:rPr kumimoji="1" lang="en-US" altLang="ja-JP" dirty="0"/>
              <a:t>Thank you for your attention</a:t>
            </a:r>
            <a:endParaRPr kumimoji="1" lang="ja-JP" altLang="en-US" dirty="0"/>
          </a:p>
        </p:txBody>
      </p:sp>
      <p:sp>
        <p:nvSpPr>
          <p:cNvPr id="4" name="スライド番号プレースホルダー 3">
            <a:extLst>
              <a:ext uri="{FF2B5EF4-FFF2-40B4-BE49-F238E27FC236}">
                <a16:creationId xmlns:a16="http://schemas.microsoft.com/office/drawing/2014/main" id="{DE44AEAA-083E-40D4-A8DF-A847B4F323C0}"/>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21</a:t>
            </a:fld>
            <a:endParaRPr lang="en-US" altLang="ja-JP" dirty="0"/>
          </a:p>
        </p:txBody>
      </p:sp>
      <p:sp>
        <p:nvSpPr>
          <p:cNvPr id="5" name="日付プレースホルダー 4">
            <a:extLst>
              <a:ext uri="{FF2B5EF4-FFF2-40B4-BE49-F238E27FC236}">
                <a16:creationId xmlns:a16="http://schemas.microsoft.com/office/drawing/2014/main" id="{14BBBAB9-C313-4FCA-99FA-C38D74D52824}"/>
              </a:ext>
            </a:extLst>
          </p:cNvPr>
          <p:cNvSpPr>
            <a:spLocks noGrp="1"/>
          </p:cNvSpPr>
          <p:nvPr>
            <p:ph type="dt" sz="half" idx="2"/>
          </p:nvPr>
        </p:nvSpPr>
        <p:spPr/>
        <p:txBody>
          <a:bodyPr/>
          <a:lstStyle/>
          <a:p>
            <a:r>
              <a:rPr lang="en-US" altLang="ja-JP"/>
              <a:t>September 2022</a:t>
            </a:r>
            <a:endParaRPr lang="en-US" altLang="ja-JP" dirty="0"/>
          </a:p>
        </p:txBody>
      </p:sp>
    </p:spTree>
    <p:extLst>
      <p:ext uri="{BB962C8B-B14F-4D97-AF65-F5344CB8AC3E}">
        <p14:creationId xmlns:p14="http://schemas.microsoft.com/office/powerpoint/2010/main" val="184414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7CAD3CE-0A87-996E-FA85-7586DABFD47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a:t>Slide </a:t>
            </a:r>
            <a:fld id="{018E0977-DC1B-42DD-B45E-59C02A783531}" type="slidenum">
              <a:rPr lang="en-US" altLang="ja-JP" smtClean="0"/>
              <a:pPr/>
              <a:t>3</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p:txBody>
          <a:bodyPr/>
          <a:lstStyle/>
          <a:p>
            <a:r>
              <a:rPr lang="en-US" altLang="ja-JP"/>
              <a:t>September 2022</a:t>
            </a:r>
            <a:endParaRPr lang="en-US" altLang="ja-JP" dirty="0"/>
          </a:p>
        </p:txBody>
      </p:sp>
      <p:sp>
        <p:nvSpPr>
          <p:cNvPr id="7" name="Content Placeholder 2">
            <a:extLst>
              <a:ext uri="{FF2B5EF4-FFF2-40B4-BE49-F238E27FC236}">
                <a16:creationId xmlns:a16="http://schemas.microsoft.com/office/drawing/2014/main" id="{9C4536F2-A540-4FF0-B3E5-A7765E342ED9}"/>
              </a:ext>
            </a:extLst>
          </p:cNvPr>
          <p:cNvSpPr txBox="1">
            <a:spLocks/>
          </p:cNvSpPr>
          <p:nvPr/>
        </p:nvSpPr>
        <p:spPr bwMode="auto">
          <a:xfrm>
            <a:off x="523783" y="1830732"/>
            <a:ext cx="8140823" cy="402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Opening Session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Attendance Check</a:t>
            </a:r>
          </a:p>
          <a:p>
            <a:pPr lvl="1"/>
            <a:r>
              <a:rPr lang="en-US" sz="2400" dirty="0">
                <a:solidFill>
                  <a:srgbClr val="000000"/>
                </a:solidFill>
              </a:rPr>
              <a:t>Administrative Items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Call for Patents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Session </a:t>
            </a:r>
            <a:r>
              <a:rPr lang="en-US" sz="2400" dirty="0">
                <a:solidFill>
                  <a:srgbClr val="000000"/>
                </a:solidFill>
                <a:latin typeface="Arial"/>
              </a:rPr>
              <a:t>Schedule of This and Next Weeks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Review minutes and approve minutes from last virtual meeting in July 2022. Doc.# </a:t>
            </a:r>
            <a:r>
              <a:rPr kumimoji="0" lang="en-US" sz="2400" b="0" i="0" u="none" strike="noStrike" kern="1200" cap="none" spc="0" normalizeH="0" baseline="0" noProof="0" dirty="0">
                <a:ln>
                  <a:noFill/>
                </a:ln>
                <a:solidFill>
                  <a:srgbClr val="000000"/>
                </a:solidFill>
                <a:effectLst/>
                <a:highlight>
                  <a:srgbClr val="FFFF00"/>
                </a:highlight>
                <a:uLnTx/>
                <a:uFillTx/>
                <a:latin typeface="Arial"/>
                <a:ea typeface="+mn-ea"/>
                <a:cs typeface="+mn-cs"/>
              </a:rPr>
              <a:t>15-22-0417-00-06ma</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Current </a:t>
            </a:r>
            <a:r>
              <a:rPr lang="en-US" sz="2400" dirty="0">
                <a:solidFill>
                  <a:srgbClr val="000000"/>
                </a:solidFill>
              </a:rPr>
              <a:t>Meeting Agenda Doc.# </a:t>
            </a:r>
            <a:r>
              <a:rPr lang="en-US" sz="2400" dirty="0">
                <a:solidFill>
                  <a:srgbClr val="000000"/>
                </a:solidFill>
                <a:highlight>
                  <a:srgbClr val="FFFF00"/>
                </a:highlight>
              </a:rPr>
              <a:t>15-22-0451-01-06ma</a:t>
            </a:r>
            <a:endParaRPr kumimoji="0" lang="en-US" sz="2400" b="0" i="0" u="none" strike="noStrike" kern="1200" cap="none" spc="0" normalizeH="0" baseline="0" noProof="0" dirty="0">
              <a:ln>
                <a:noFill/>
              </a:ln>
              <a:solidFill>
                <a:srgbClr val="000000"/>
              </a:solidFill>
              <a:effectLst/>
              <a:highlight>
                <a:srgbClr val="FFFF00"/>
              </a:highlight>
              <a:uLnTx/>
              <a:uFillTx/>
              <a:latin typeface="Arial"/>
              <a:ea typeface="+mn-ea"/>
              <a:cs typeface="+mn-cs"/>
            </a:endParaRPr>
          </a:p>
          <a:p>
            <a:pPr marL="857250" marR="0" lvl="2"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3578188" y="836712"/>
            <a:ext cx="3816424" cy="646331"/>
          </a:xfrm>
          <a:prstGeom prst="rect">
            <a:avLst/>
          </a:prstGeom>
          <a:noFill/>
        </p:spPr>
        <p:txBody>
          <a:bodyPr wrap="square" rtlCol="0">
            <a:spAutoFit/>
          </a:bodyPr>
          <a:lstStyle/>
          <a:p>
            <a:r>
              <a:rPr kumimoji="1" lang="en-US" altLang="ja-JP" sz="3600" b="1" dirty="0"/>
              <a:t>Agenda</a:t>
            </a:r>
            <a:endParaRPr kumimoji="1" lang="ja-JP" altLang="en-US" sz="3600" b="1" dirty="0"/>
          </a:p>
        </p:txBody>
      </p:sp>
    </p:spTree>
    <p:extLst>
      <p:ext uri="{BB962C8B-B14F-4D97-AF65-F5344CB8AC3E}">
        <p14:creationId xmlns:p14="http://schemas.microsoft.com/office/powerpoint/2010/main" val="3944109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4DA7F1-15B3-CF95-0BEF-873CD42367C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4</a:t>
            </a:fld>
            <a:endParaRPr lang="en-US" altLang="ja-JP" dirty="0"/>
          </a:p>
        </p:txBody>
      </p:sp>
      <p:sp>
        <p:nvSpPr>
          <p:cNvPr id="3" name="日付プレースホルダー 2">
            <a:extLst>
              <a:ext uri="{FF2B5EF4-FFF2-40B4-BE49-F238E27FC236}">
                <a16:creationId xmlns:a16="http://schemas.microsoft.com/office/drawing/2014/main" id="{514F5116-E768-3755-A0F7-391704D43F31}"/>
              </a:ext>
            </a:extLst>
          </p:cNvPr>
          <p:cNvSpPr>
            <a:spLocks noGrp="1"/>
          </p:cNvSpPr>
          <p:nvPr>
            <p:ph type="dt" sz="half" idx="2"/>
          </p:nvPr>
        </p:nvSpPr>
        <p:spPr/>
        <p:txBody>
          <a:bodyPr/>
          <a:lstStyle/>
          <a:p>
            <a:r>
              <a:rPr lang="en-US" altLang="ja-JP"/>
              <a:t>September 2022</a:t>
            </a:r>
            <a:endParaRPr lang="en-US" altLang="ja-JP" dirty="0"/>
          </a:p>
        </p:txBody>
      </p:sp>
      <p:sp>
        <p:nvSpPr>
          <p:cNvPr id="5" name="テキスト ボックス 4">
            <a:extLst>
              <a:ext uri="{FF2B5EF4-FFF2-40B4-BE49-F238E27FC236}">
                <a16:creationId xmlns:a16="http://schemas.microsoft.com/office/drawing/2014/main" id="{4D1291A2-EAE4-4D36-8479-8186D4D0A212}"/>
              </a:ext>
            </a:extLst>
          </p:cNvPr>
          <p:cNvSpPr txBox="1"/>
          <p:nvPr/>
        </p:nvSpPr>
        <p:spPr>
          <a:xfrm>
            <a:off x="301841" y="675572"/>
            <a:ext cx="8407154" cy="646331"/>
          </a:xfrm>
          <a:prstGeom prst="rect">
            <a:avLst/>
          </a:prstGeom>
          <a:noFill/>
        </p:spPr>
        <p:txBody>
          <a:bodyPr wrap="square">
            <a:spAutoFit/>
          </a:bodyPr>
          <a:lstStyle/>
          <a:p>
            <a:r>
              <a:rPr lang="en-US" altLang="ja-JP" b="1" dirty="0"/>
              <a:t>[802.15-ALL] September 802.15 Mixed-Mode Plenary - Welcome and Ground Rules</a:t>
            </a:r>
          </a:p>
        </p:txBody>
      </p:sp>
      <p:sp>
        <p:nvSpPr>
          <p:cNvPr id="7" name="テキスト ボックス 6">
            <a:extLst>
              <a:ext uri="{FF2B5EF4-FFF2-40B4-BE49-F238E27FC236}">
                <a16:creationId xmlns:a16="http://schemas.microsoft.com/office/drawing/2014/main" id="{BEBD09BC-8827-7A8F-8DB4-EF59B561EB21}"/>
              </a:ext>
            </a:extLst>
          </p:cNvPr>
          <p:cNvSpPr txBox="1"/>
          <p:nvPr/>
        </p:nvSpPr>
        <p:spPr>
          <a:xfrm>
            <a:off x="189471" y="1104712"/>
            <a:ext cx="8841257" cy="5478423"/>
          </a:xfrm>
          <a:prstGeom prst="rect">
            <a:avLst/>
          </a:prstGeom>
          <a:noFill/>
        </p:spPr>
        <p:txBody>
          <a:bodyPr wrap="square">
            <a:spAutoFit/>
          </a:bodyPr>
          <a:lstStyle/>
          <a:p>
            <a:r>
              <a:rPr lang="en-GB" altLang="ja-JP" sz="1400" dirty="0">
                <a:effectLst/>
                <a:latin typeface="Calibri" panose="020F0502020204030204" pitchFamily="34" charset="0"/>
                <a:ea typeface="游ゴシック" panose="020B0400000000000000" pitchFamily="50" charset="-128"/>
              </a:rPr>
              <a:t>All,</a:t>
            </a:r>
            <a:endParaRPr lang="ja-JP" altLang="ja-JP" sz="1400" dirty="0">
              <a:effectLst/>
              <a:latin typeface="Calibri" panose="020F0502020204030204" pitchFamily="34" charset="0"/>
              <a:ea typeface="游ゴシック" panose="020B0400000000000000" pitchFamily="50" charset="-128"/>
            </a:endParaRPr>
          </a:p>
          <a:p>
            <a:r>
              <a:rPr lang="en-GB" altLang="ja-JP" sz="1400" dirty="0">
                <a:effectLst/>
                <a:latin typeface="Calibri" panose="020F0502020204030204" pitchFamily="34" charset="0"/>
                <a:ea typeface="游ゴシック" panose="020B0400000000000000" pitchFamily="50" charset="-128"/>
              </a:rPr>
              <a:t>Welcome in-person and virtually to the 138</a:t>
            </a:r>
            <a:r>
              <a:rPr lang="en-GB" altLang="ja-JP" sz="1400" baseline="30000" dirty="0">
                <a:effectLst/>
                <a:latin typeface="Calibri" panose="020F0502020204030204" pitchFamily="34" charset="0"/>
                <a:ea typeface="游ゴシック" panose="020B0400000000000000" pitchFamily="50" charset="-128"/>
              </a:rPr>
              <a:t>th</a:t>
            </a:r>
            <a:r>
              <a:rPr lang="en-GB" altLang="ja-JP" sz="1400" dirty="0">
                <a:effectLst/>
                <a:latin typeface="Calibri" panose="020F0502020204030204" pitchFamily="34" charset="0"/>
                <a:ea typeface="游ゴシック" panose="020B0400000000000000" pitchFamily="50" charset="-128"/>
              </a:rPr>
              <a:t> Meeting of IEEE 802.15 WG on Wireless Specialty Networks. Our WG meetings will start tomorrow (Mon.,  July 11</a:t>
            </a:r>
            <a:r>
              <a:rPr lang="en-GB" altLang="ja-JP" sz="1400" baseline="30000" dirty="0">
                <a:effectLst/>
                <a:latin typeface="Calibri" panose="020F0502020204030204" pitchFamily="34" charset="0"/>
                <a:ea typeface="游ゴシック" panose="020B0400000000000000" pitchFamily="50" charset="-128"/>
              </a:rPr>
              <a:t>th</a:t>
            </a:r>
            <a:r>
              <a:rPr lang="en-GB" altLang="ja-JP" sz="1400" dirty="0">
                <a:effectLst/>
                <a:latin typeface="Calibri" panose="020F0502020204030204" pitchFamily="34" charset="0"/>
                <a:ea typeface="游ゴシック" panose="020B0400000000000000" pitchFamily="50" charset="-128"/>
              </a:rPr>
              <a:t>) with the 802.15 WG Opening Plenary at 10:30 am Eastern. We have a busy week and are excited to be working in person again on our standards development work. Our WNG this week will include an invited guest speaker (virtually) whom will present on an exciting and relevant topic.</a:t>
            </a:r>
            <a:endParaRPr lang="ja-JP" altLang="ja-JP" sz="1400" dirty="0">
              <a:effectLst/>
              <a:latin typeface="Calibri" panose="020F0502020204030204" pitchFamily="34" charset="0"/>
              <a:ea typeface="游ゴシック" panose="020B0400000000000000" pitchFamily="50" charset="-128"/>
            </a:endParaRPr>
          </a:p>
          <a:p>
            <a:r>
              <a:rPr lang="en-GB" altLang="ja-JP" sz="1400" dirty="0">
                <a:effectLst/>
                <a:latin typeface="Calibri" panose="020F0502020204030204" pitchFamily="34" charset="0"/>
                <a:ea typeface="游ゴシック" panose="020B0400000000000000" pitchFamily="50" charset="-128"/>
              </a:rPr>
              <a:t>As this is our </a:t>
            </a:r>
            <a:r>
              <a:rPr lang="en-GB" altLang="ja-JP" sz="1400" dirty="0">
                <a:solidFill>
                  <a:srgbClr val="FF0000"/>
                </a:solidFill>
                <a:effectLst/>
                <a:latin typeface="Calibri" panose="020F0502020204030204" pitchFamily="34" charset="0"/>
                <a:ea typeface="游ゴシック" panose="020B0400000000000000" pitchFamily="50" charset="-128"/>
              </a:rPr>
              <a:t>1</a:t>
            </a:r>
            <a:r>
              <a:rPr lang="en-GB" altLang="ja-JP" sz="1400" baseline="30000" dirty="0">
                <a:solidFill>
                  <a:srgbClr val="FF0000"/>
                </a:solidFill>
                <a:effectLst/>
                <a:latin typeface="Calibri" panose="020F0502020204030204" pitchFamily="34" charset="0"/>
                <a:ea typeface="游ゴシック" panose="020B0400000000000000" pitchFamily="50" charset="-128"/>
              </a:rPr>
              <a:t>st</a:t>
            </a:r>
            <a:r>
              <a:rPr lang="en-GB" altLang="ja-JP" sz="1400" dirty="0">
                <a:solidFill>
                  <a:srgbClr val="FF0000"/>
                </a:solidFill>
                <a:effectLst/>
                <a:latin typeface="Calibri" panose="020F0502020204030204" pitchFamily="34" charset="0"/>
                <a:ea typeface="游ゴシック" panose="020B0400000000000000" pitchFamily="50" charset="-128"/>
              </a:rPr>
              <a:t> Mixed-Mode mtg. </a:t>
            </a:r>
            <a:r>
              <a:rPr lang="en-GB" altLang="ja-JP" sz="1400" dirty="0">
                <a:effectLst/>
                <a:latin typeface="Calibri" panose="020F0502020204030204" pitchFamily="34" charset="0"/>
                <a:ea typeface="游ゴシック" panose="020B0400000000000000" pitchFamily="50" charset="-128"/>
              </a:rPr>
              <a:t>and we are still all learning, it is almost guaranteed that there will be issues along the way. Please be patient with the 802 leadership, mtg. planners, network support, local hotel staff, and of course all our colleagues as we work through these issues in real time.</a:t>
            </a:r>
            <a:endParaRPr lang="ja-JP" altLang="ja-JP" sz="1400" dirty="0">
              <a:effectLst/>
              <a:latin typeface="Calibri" panose="020F0502020204030204" pitchFamily="34" charset="0"/>
              <a:ea typeface="游ゴシック" panose="020B0400000000000000" pitchFamily="50" charset="-128"/>
            </a:endParaRPr>
          </a:p>
          <a:p>
            <a:r>
              <a:rPr lang="en-GB" altLang="ja-JP" sz="1400" dirty="0">
                <a:effectLst/>
                <a:latin typeface="Calibri" panose="020F0502020204030204" pitchFamily="34" charset="0"/>
                <a:ea typeface="游ゴシック" panose="020B0400000000000000" pitchFamily="50" charset="-128"/>
              </a:rPr>
              <a:t>Since there are scheduled breaks we will be starting all meetings on time at </a:t>
            </a:r>
            <a:r>
              <a:rPr lang="en-GB" altLang="ja-JP" sz="1400" b="1" dirty="0">
                <a:solidFill>
                  <a:srgbClr val="FF0000"/>
                </a:solidFill>
                <a:effectLst/>
                <a:latin typeface="Calibri" panose="020F0502020204030204" pitchFamily="34" charset="0"/>
                <a:ea typeface="游ゴシック" panose="020B0400000000000000" pitchFamily="50" charset="-128"/>
              </a:rPr>
              <a:t>the start of the planned time slot (no 10min delay of the start of business from the mtg. start time</a:t>
            </a:r>
            <a:r>
              <a:rPr lang="en-GB" altLang="ja-JP" sz="1400" dirty="0">
                <a:effectLst/>
                <a:latin typeface="Calibri" panose="020F0502020204030204" pitchFamily="34" charset="0"/>
                <a:ea typeface="游ゴシック" panose="020B0400000000000000" pitchFamily="50" charset="-128"/>
              </a:rPr>
              <a:t>, as we were using for our prior virtual-only mtgs.). </a:t>
            </a:r>
            <a:r>
              <a:rPr lang="en-GB" altLang="ja-JP" sz="1400" dirty="0">
                <a:solidFill>
                  <a:srgbClr val="FF0000"/>
                </a:solidFill>
                <a:effectLst/>
                <a:latin typeface="Calibri" panose="020F0502020204030204" pitchFamily="34" charset="0"/>
                <a:ea typeface="游ゴシック" panose="020B0400000000000000" pitchFamily="50" charset="-128"/>
              </a:rPr>
              <a:t>Webex appointments for the 4 virtual rooms </a:t>
            </a:r>
            <a:r>
              <a:rPr lang="en-GB" altLang="ja-JP" sz="1400" dirty="0">
                <a:effectLst/>
                <a:latin typeface="Calibri" panose="020F0502020204030204" pitchFamily="34" charset="0"/>
                <a:ea typeface="游ゴシック" panose="020B0400000000000000" pitchFamily="50" charset="-128"/>
              </a:rPr>
              <a:t>being utilized by 802.15 this week have been posted to the 802.15 Calendar. The Webex links are also provided on the WG15 Graphic at the top of each day. Simply look at the 802.15 graphic and select the Webex link at the top of that column to join the meeting for that time slot.</a:t>
            </a:r>
            <a:endParaRPr lang="ja-JP" altLang="ja-JP" sz="1400" dirty="0">
              <a:effectLst/>
              <a:latin typeface="Calibri" panose="020F0502020204030204" pitchFamily="34" charset="0"/>
              <a:ea typeface="游ゴシック" panose="020B0400000000000000" pitchFamily="50" charset="-128"/>
            </a:endParaRPr>
          </a:p>
          <a:p>
            <a:r>
              <a:rPr lang="en-GB" altLang="ja-JP" sz="1400" dirty="0">
                <a:effectLst/>
                <a:latin typeface="Calibri" panose="020F0502020204030204" pitchFamily="34" charset="0"/>
                <a:ea typeface="游ゴシック" panose="020B0400000000000000" pitchFamily="50" charset="-128"/>
              </a:rPr>
              <a:t>To allow the mtgs. to run as smoothly as possible, we have set some ground rules for the week: </a:t>
            </a:r>
            <a:endParaRPr lang="ja-JP" altLang="ja-JP" sz="1400" dirty="0">
              <a:effectLst/>
              <a:latin typeface="Calibri" panose="020F0502020204030204" pitchFamily="34" charset="0"/>
              <a:ea typeface="游ゴシック" panose="020B0400000000000000" pitchFamily="50" charset="-128"/>
            </a:endParaRPr>
          </a:p>
          <a:p>
            <a:r>
              <a:rPr lang="en-GB" altLang="ja-JP" sz="1400" b="1" dirty="0">
                <a:solidFill>
                  <a:srgbClr val="FF0000"/>
                </a:solidFill>
                <a:effectLst/>
                <a:latin typeface="Symbol" panose="05050102010706020507" pitchFamily="18" charset="2"/>
                <a:ea typeface="游ゴシック" panose="020B0400000000000000" pitchFamily="50" charset="-128"/>
              </a:rPr>
              <a:t>·</a:t>
            </a:r>
            <a:r>
              <a:rPr lang="en-GB" altLang="ja-JP" sz="1400" b="1" dirty="0">
                <a:solidFill>
                  <a:srgbClr val="FF0000"/>
                </a:solidFill>
                <a:effectLst/>
                <a:latin typeface="Courier New" panose="02070309020205020404" pitchFamily="49" charset="0"/>
                <a:ea typeface="游ゴシック" panose="020B0400000000000000" pitchFamily="50" charset="-128"/>
              </a:rPr>
              <a:t>      </a:t>
            </a:r>
            <a:r>
              <a:rPr lang="en-GB" altLang="ja-JP" sz="1400" b="1" dirty="0">
                <a:solidFill>
                  <a:srgbClr val="FF0000"/>
                </a:solidFill>
                <a:effectLst/>
                <a:latin typeface="Calibri" panose="020F0502020204030204" pitchFamily="34" charset="0"/>
                <a:ea typeface="游ゴシック" panose="020B0400000000000000" pitchFamily="50" charset="-128"/>
              </a:rPr>
              <a:t> All in-person attendees are requested to use the mic in the room so that remote participants can hear you</a:t>
            </a:r>
            <a:endParaRPr lang="ja-JP" altLang="ja-JP" sz="1400" b="1" dirty="0">
              <a:solidFill>
                <a:srgbClr val="FF0000"/>
              </a:solidFill>
              <a:effectLst/>
              <a:latin typeface="Calibri" panose="020F0502020204030204" pitchFamily="34" charset="0"/>
              <a:ea typeface="游ゴシック" panose="020B0400000000000000" pitchFamily="50" charset="-128"/>
            </a:endParaRPr>
          </a:p>
          <a:p>
            <a:r>
              <a:rPr lang="en-GB" altLang="ja-JP" sz="1400" b="1" dirty="0">
                <a:solidFill>
                  <a:srgbClr val="FF0000"/>
                </a:solidFill>
                <a:effectLst/>
                <a:latin typeface="Symbol" panose="05050102010706020507" pitchFamily="18" charset="2"/>
                <a:ea typeface="游ゴシック" panose="020B0400000000000000" pitchFamily="50" charset="-128"/>
              </a:rPr>
              <a:t>·</a:t>
            </a:r>
            <a:r>
              <a:rPr lang="en-GB" altLang="ja-JP" sz="1400" b="1" dirty="0">
                <a:solidFill>
                  <a:srgbClr val="FF0000"/>
                </a:solidFill>
                <a:effectLst/>
                <a:latin typeface="Courier New" panose="02070309020205020404" pitchFamily="49" charset="0"/>
                <a:ea typeface="游ゴシック" panose="020B0400000000000000" pitchFamily="50" charset="-128"/>
              </a:rPr>
              <a:t>      </a:t>
            </a:r>
            <a:r>
              <a:rPr lang="en-GB" altLang="ja-JP" sz="1400" b="1" dirty="0">
                <a:solidFill>
                  <a:srgbClr val="FF0000"/>
                </a:solidFill>
                <a:effectLst/>
                <a:latin typeface="Calibri" panose="020F0502020204030204" pitchFamily="34" charset="0"/>
                <a:ea typeface="游ゴシック" panose="020B0400000000000000" pitchFamily="50" charset="-128"/>
              </a:rPr>
              <a:t> In-person attendees who join the Webex SHALL ensure that their audio is disabled</a:t>
            </a:r>
            <a:endParaRPr lang="ja-JP" altLang="ja-JP" sz="1400" b="1" dirty="0">
              <a:solidFill>
                <a:srgbClr val="FF0000"/>
              </a:solidFill>
              <a:effectLst/>
              <a:latin typeface="Calibri" panose="020F0502020204030204" pitchFamily="34" charset="0"/>
              <a:ea typeface="游ゴシック" panose="020B0400000000000000" pitchFamily="50" charset="-128"/>
            </a:endParaRPr>
          </a:p>
          <a:p>
            <a:r>
              <a:rPr lang="en-GB" altLang="ja-JP" sz="1400" b="1" dirty="0">
                <a:solidFill>
                  <a:srgbClr val="FF0000"/>
                </a:solidFill>
                <a:effectLst/>
                <a:latin typeface="Symbol" panose="05050102010706020507" pitchFamily="18" charset="2"/>
                <a:ea typeface="游ゴシック" panose="020B0400000000000000" pitchFamily="50" charset="-128"/>
              </a:rPr>
              <a:t>·</a:t>
            </a:r>
            <a:r>
              <a:rPr lang="en-GB" altLang="ja-JP" sz="1400" b="1" dirty="0">
                <a:solidFill>
                  <a:srgbClr val="FF0000"/>
                </a:solidFill>
                <a:effectLst/>
                <a:latin typeface="Courier New" panose="02070309020205020404" pitchFamily="49" charset="0"/>
                <a:ea typeface="游ゴシック" panose="020B0400000000000000" pitchFamily="50" charset="-128"/>
              </a:rPr>
              <a:t>      </a:t>
            </a:r>
            <a:r>
              <a:rPr lang="en-GB" altLang="ja-JP" sz="1400" b="1" dirty="0">
                <a:solidFill>
                  <a:srgbClr val="FF0000"/>
                </a:solidFill>
                <a:effectLst/>
                <a:latin typeface="Calibri" panose="020F0502020204030204" pitchFamily="34" charset="0"/>
                <a:ea typeface="游ゴシック" panose="020B0400000000000000" pitchFamily="50" charset="-128"/>
              </a:rPr>
              <a:t> Remote attendees are requested to mute their Webex session audio when not speaking</a:t>
            </a:r>
            <a:endParaRPr lang="ja-JP" altLang="ja-JP" sz="1400" b="1" dirty="0">
              <a:solidFill>
                <a:srgbClr val="FF0000"/>
              </a:solidFill>
              <a:effectLst/>
              <a:latin typeface="Calibri" panose="020F0502020204030204" pitchFamily="34" charset="0"/>
              <a:ea typeface="游ゴシック" panose="020B0400000000000000" pitchFamily="50" charset="-128"/>
            </a:endParaRPr>
          </a:p>
          <a:p>
            <a:r>
              <a:rPr lang="en-GB" altLang="ja-JP" sz="1400" b="1" dirty="0">
                <a:solidFill>
                  <a:srgbClr val="FF0000"/>
                </a:solidFill>
                <a:effectLst/>
                <a:latin typeface="Symbol" panose="05050102010706020507" pitchFamily="18" charset="2"/>
                <a:ea typeface="游ゴシック" panose="020B0400000000000000" pitchFamily="50" charset="-128"/>
              </a:rPr>
              <a:t>·</a:t>
            </a:r>
            <a:r>
              <a:rPr lang="en-GB" altLang="ja-JP" sz="1400" b="1" dirty="0">
                <a:solidFill>
                  <a:srgbClr val="FF0000"/>
                </a:solidFill>
                <a:effectLst/>
                <a:latin typeface="Courier New" panose="02070309020205020404" pitchFamily="49" charset="0"/>
                <a:ea typeface="游ゴシック" panose="020B0400000000000000" pitchFamily="50" charset="-128"/>
              </a:rPr>
              <a:t>      </a:t>
            </a:r>
            <a:r>
              <a:rPr lang="en-GB" altLang="ja-JP" sz="1400" b="1" dirty="0">
                <a:solidFill>
                  <a:srgbClr val="FF0000"/>
                </a:solidFill>
                <a:effectLst/>
                <a:latin typeface="Calibri" panose="020F0502020204030204" pitchFamily="34" charset="0"/>
                <a:ea typeface="游ゴシック" panose="020B0400000000000000" pitchFamily="50" charset="-128"/>
              </a:rPr>
              <a:t> Remote attendees that want to speak SHALL submit (only) a “Q” to the Webex session chat window (to minimize clutter in that window) and then be ready to speak when requested by the Webex administrator</a:t>
            </a:r>
            <a:endParaRPr lang="ja-JP" altLang="ja-JP" sz="1400" b="1" dirty="0">
              <a:solidFill>
                <a:srgbClr val="FF0000"/>
              </a:solidFill>
              <a:effectLst/>
              <a:latin typeface="Calibri" panose="020F0502020204030204" pitchFamily="34" charset="0"/>
              <a:ea typeface="游ゴシック" panose="020B0400000000000000" pitchFamily="50" charset="-128"/>
            </a:endParaRPr>
          </a:p>
          <a:p>
            <a:r>
              <a:rPr lang="en-GB" altLang="ja-JP" sz="1400" b="1" dirty="0">
                <a:solidFill>
                  <a:srgbClr val="FF0000"/>
                </a:solidFill>
                <a:effectLst/>
                <a:latin typeface="Symbol" panose="05050102010706020507" pitchFamily="18" charset="2"/>
                <a:ea typeface="游ゴシック" panose="020B0400000000000000" pitchFamily="50" charset="-128"/>
              </a:rPr>
              <a:t>·</a:t>
            </a:r>
            <a:r>
              <a:rPr lang="en-GB" altLang="ja-JP" sz="1400" b="1" dirty="0">
                <a:solidFill>
                  <a:srgbClr val="FF0000"/>
                </a:solidFill>
                <a:effectLst/>
                <a:latin typeface="Courier New" panose="02070309020205020404" pitchFamily="49" charset="0"/>
                <a:ea typeface="游ゴシック" panose="020B0400000000000000" pitchFamily="50" charset="-128"/>
              </a:rPr>
              <a:t>      </a:t>
            </a:r>
            <a:r>
              <a:rPr lang="en-GB" altLang="ja-JP" sz="1400" b="1" dirty="0">
                <a:solidFill>
                  <a:srgbClr val="FF0000"/>
                </a:solidFill>
                <a:effectLst/>
                <a:latin typeface="Calibri" panose="020F0502020204030204" pitchFamily="34" charset="0"/>
                <a:ea typeface="游ゴシック" panose="020B0400000000000000" pitchFamily="50" charset="-128"/>
              </a:rPr>
              <a:t> We will have 2 queues for participants in each mtg. (1 at the in-person mic in the room and 1 on Webex) and the Webex administrator for each mtg. will alternate between the queues until both are cleared or time runs out</a:t>
            </a:r>
            <a:endParaRPr lang="ja-JP" altLang="ja-JP" sz="1400" b="1" dirty="0">
              <a:solidFill>
                <a:srgbClr val="FF0000"/>
              </a:solidFill>
              <a:effectLst/>
              <a:latin typeface="Calibri" panose="020F0502020204030204" pitchFamily="34" charset="0"/>
              <a:ea typeface="游ゴシック" panose="020B0400000000000000" pitchFamily="50" charset="-128"/>
            </a:endParaRPr>
          </a:p>
          <a:p>
            <a:r>
              <a:rPr lang="en-US" altLang="ja-JP" sz="1400" dirty="0">
                <a:effectLst/>
                <a:latin typeface="Calibri" panose="020F0502020204030204" pitchFamily="34" charset="0"/>
                <a:ea typeface="游ゴシック" panose="020B0400000000000000" pitchFamily="50" charset="-128"/>
              </a:rPr>
              <a:t>Looking forward to working with everyone (in person and virtually) this week.</a:t>
            </a:r>
            <a:endParaRPr lang="ja-JP" altLang="ja-JP" sz="1400" dirty="0">
              <a:effectLst/>
              <a:latin typeface="Calibri" panose="020F0502020204030204" pitchFamily="34" charset="0"/>
              <a:ea typeface="游ゴシック" panose="020B0400000000000000" pitchFamily="50" charset="-128"/>
            </a:endParaRPr>
          </a:p>
          <a:p>
            <a:r>
              <a:rPr lang="en-US" altLang="ja-JP" sz="1400" dirty="0">
                <a:effectLst/>
                <a:latin typeface="Calibri" panose="020F0502020204030204" pitchFamily="34" charset="0"/>
                <a:ea typeface="游ゴシック" panose="020B0400000000000000" pitchFamily="50" charset="-128"/>
              </a:rPr>
              <a:t>Best Regards,</a:t>
            </a:r>
            <a:br>
              <a:rPr lang="en-US" altLang="ja-JP" sz="1400" dirty="0">
                <a:effectLst/>
                <a:latin typeface="Calibri" panose="020F0502020204030204" pitchFamily="34" charset="0"/>
                <a:ea typeface="游ゴシック" panose="020B0400000000000000" pitchFamily="50" charset="-128"/>
              </a:rPr>
            </a:br>
            <a:r>
              <a:rPr lang="en-US" altLang="ja-JP" sz="1400" dirty="0">
                <a:effectLst/>
                <a:latin typeface="Calibri" panose="020F0502020204030204" pitchFamily="34" charset="0"/>
                <a:ea typeface="游ゴシック" panose="020B0400000000000000" pitchFamily="50" charset="-128"/>
              </a:rPr>
              <a:t>Clint Powell</a:t>
            </a:r>
            <a:br>
              <a:rPr lang="en-US" altLang="ja-JP" sz="1400" dirty="0">
                <a:effectLst/>
                <a:latin typeface="Calibri" panose="020F0502020204030204" pitchFamily="34" charset="0"/>
                <a:ea typeface="游ゴシック" panose="020B0400000000000000" pitchFamily="50" charset="-128"/>
              </a:rPr>
            </a:br>
            <a:r>
              <a:rPr lang="en-US" altLang="ja-JP" sz="1400" dirty="0">
                <a:effectLst/>
                <a:latin typeface="Calibri" panose="020F0502020204030204" pitchFamily="34" charset="0"/>
                <a:ea typeface="游ゴシック" panose="020B0400000000000000" pitchFamily="50" charset="-128"/>
              </a:rPr>
              <a:t>IEEE 802.15 WG - Chair</a:t>
            </a:r>
            <a:endParaRPr lang="ja-JP" altLang="ja-JP" sz="1400" dirty="0">
              <a:effectLst/>
              <a:latin typeface="Calibri" panose="020F0502020204030204" pitchFamily="34" charset="0"/>
              <a:ea typeface="游ゴシック" panose="020B0400000000000000" pitchFamily="50" charset="-128"/>
            </a:endParaRPr>
          </a:p>
        </p:txBody>
      </p:sp>
    </p:spTree>
    <p:extLst>
      <p:ext uri="{BB962C8B-B14F-4D97-AF65-F5344CB8AC3E}">
        <p14:creationId xmlns:p14="http://schemas.microsoft.com/office/powerpoint/2010/main" val="2894472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0B456BB-76A3-5841-E8D7-C4B1A3A987C2}"/>
              </a:ext>
            </a:extLst>
          </p:cNvPr>
          <p:cNvPicPr>
            <a:picLocks noChangeAspect="1"/>
          </p:cNvPicPr>
          <p:nvPr/>
        </p:nvPicPr>
        <p:blipFill>
          <a:blip r:embed="rId3"/>
          <a:stretch>
            <a:fillRect/>
          </a:stretch>
        </p:blipFill>
        <p:spPr>
          <a:xfrm>
            <a:off x="71021" y="2072865"/>
            <a:ext cx="9144000" cy="4292495"/>
          </a:xfrm>
          <a:prstGeom prst="rect">
            <a:avLst/>
          </a:prstGeom>
        </p:spPr>
      </p:pic>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E5456A77-D18E-4404-92CD-EA78880BCBA2}"/>
              </a:ext>
            </a:extLst>
          </p:cNvPr>
          <p:cNvSpPr>
            <a:spLocks noGrp="1"/>
          </p:cNvSpPr>
          <p:nvPr>
            <p:ph type="sldNum" sz="quarter" idx="8"/>
          </p:nvPr>
        </p:nvSpPr>
        <p:spPr>
          <a:xfrm>
            <a:off x="2998057" y="6436020"/>
            <a:ext cx="20574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457200" rtl="0" eaLnBrk="1" fontAlgn="auto" latinLnBrk="0" hangingPunct="1">
              <a:lnSpc>
                <a:spcPct val="100000"/>
              </a:lnSpc>
              <a:spcBef>
                <a:spcPts val="0"/>
              </a:spcBef>
              <a:spcAft>
                <a:spcPts val="0"/>
              </a:spcAft>
              <a:buNone/>
              <a:tabLst/>
              <a:defRPr lang="en-US" sz="1600" b="1" i="0" u="none" strike="noStrike" kern="1200" cap="none" spc="0" baseline="0">
                <a:solidFill>
                  <a:srgbClr val="898989"/>
                </a:solidFill>
                <a:uFillTx/>
                <a:latin typeface="Calibri"/>
                <a:ea typeface="游ゴシック" pitchFamily="5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5A392A-0F9E-4C3B-B6D1-4919BF158736}" type="slidenum">
              <a:rPr kumimoji="0" lang="en-US" altLang="ja-JP" sz="1600" b="1" i="0" u="none" strike="noStrike" kern="1200" cap="none" spc="0" normalizeH="0" baseline="0" noProof="0" smtClean="0">
                <a:ln>
                  <a:noFill/>
                </a:ln>
                <a:solidFill>
                  <a:srgbClr val="898989"/>
                </a:solidFill>
                <a:effectLst/>
                <a:uLnTx/>
                <a:uFillTx/>
                <a:latin typeface="Calibri"/>
                <a:ea typeface="游ゴシック" pitchFamily="50"/>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600" b="1" i="0" u="none" strike="noStrike" kern="1200" cap="none" spc="0" normalizeH="0" baseline="0" noProof="0" dirty="0">
              <a:ln>
                <a:noFill/>
              </a:ln>
              <a:solidFill>
                <a:srgbClr val="898989"/>
              </a:solidFill>
              <a:effectLst/>
              <a:uLnTx/>
              <a:uFillTx/>
              <a:latin typeface="Calibri"/>
              <a:ea typeface="游ゴシック" pitchFamily="50"/>
              <a:cs typeface="+mn-cs"/>
            </a:endParaRPr>
          </a:p>
        </p:txBody>
      </p:sp>
      <p:sp>
        <p:nvSpPr>
          <p:cNvPr id="7" name="テキスト ボックス 6">
            <a:extLst>
              <a:ext uri="{FF2B5EF4-FFF2-40B4-BE49-F238E27FC236}">
                <a16:creationId xmlns:a16="http://schemas.microsoft.com/office/drawing/2014/main" id="{B4C6DAAE-52BC-42AD-95F6-1BE672B93C93}"/>
              </a:ext>
            </a:extLst>
          </p:cNvPr>
          <p:cNvSpPr txBox="1"/>
          <p:nvPr/>
        </p:nvSpPr>
        <p:spPr>
          <a:xfrm>
            <a:off x="756821" y="1050595"/>
            <a:ext cx="74618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and one joint session such as</a:t>
            </a: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273032" y="653143"/>
            <a:ext cx="8597935" cy="379608"/>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12-17</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September 2022</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September 2022</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1" name="正方形/長方形 10">
            <a:extLst>
              <a:ext uri="{FF2B5EF4-FFF2-40B4-BE49-F238E27FC236}">
                <a16:creationId xmlns:a16="http://schemas.microsoft.com/office/drawing/2014/main" id="{837C72FD-46B1-7970-9365-4230F24875CC}"/>
              </a:ext>
            </a:extLst>
          </p:cNvPr>
          <p:cNvSpPr/>
          <p:nvPr/>
        </p:nvSpPr>
        <p:spPr bwMode="auto">
          <a:xfrm>
            <a:off x="3699900" y="4881114"/>
            <a:ext cx="304787" cy="453209"/>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
        <p:nvSpPr>
          <p:cNvPr id="18" name="正方形/長方形 17">
            <a:extLst>
              <a:ext uri="{FF2B5EF4-FFF2-40B4-BE49-F238E27FC236}">
                <a16:creationId xmlns:a16="http://schemas.microsoft.com/office/drawing/2014/main" id="{CE498819-ED66-39DD-E236-39F0D5335A83}"/>
              </a:ext>
            </a:extLst>
          </p:cNvPr>
          <p:cNvSpPr/>
          <p:nvPr/>
        </p:nvSpPr>
        <p:spPr bwMode="auto">
          <a:xfrm>
            <a:off x="2774614" y="3273194"/>
            <a:ext cx="1230073" cy="432786"/>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 name="正方形/長方形 18">
            <a:extLst>
              <a:ext uri="{FF2B5EF4-FFF2-40B4-BE49-F238E27FC236}">
                <a16:creationId xmlns:a16="http://schemas.microsoft.com/office/drawing/2014/main" id="{DE4AB7C8-5491-1896-A28F-8551C3836EFE}"/>
              </a:ext>
            </a:extLst>
          </p:cNvPr>
          <p:cNvSpPr/>
          <p:nvPr/>
        </p:nvSpPr>
        <p:spPr bwMode="auto">
          <a:xfrm>
            <a:off x="6658885" y="4885330"/>
            <a:ext cx="1331017" cy="453209"/>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 name="正方形/長方形 19">
            <a:extLst>
              <a:ext uri="{FF2B5EF4-FFF2-40B4-BE49-F238E27FC236}">
                <a16:creationId xmlns:a16="http://schemas.microsoft.com/office/drawing/2014/main" id="{34918DBF-42C9-889A-F5C3-B5B13C2A3580}"/>
              </a:ext>
            </a:extLst>
          </p:cNvPr>
          <p:cNvSpPr/>
          <p:nvPr/>
        </p:nvSpPr>
        <p:spPr bwMode="auto">
          <a:xfrm>
            <a:off x="5260499" y="3750878"/>
            <a:ext cx="1433264" cy="453209"/>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 name="正方形/長方形 21">
            <a:extLst>
              <a:ext uri="{FF2B5EF4-FFF2-40B4-BE49-F238E27FC236}">
                <a16:creationId xmlns:a16="http://schemas.microsoft.com/office/drawing/2014/main" id="{8C067CEA-BB4D-44B9-E02D-FF5CB6AFFECF}"/>
              </a:ext>
            </a:extLst>
          </p:cNvPr>
          <p:cNvSpPr/>
          <p:nvPr/>
        </p:nvSpPr>
        <p:spPr bwMode="auto">
          <a:xfrm>
            <a:off x="4925925" y="4881114"/>
            <a:ext cx="343451" cy="453209"/>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
        <p:nvSpPr>
          <p:cNvPr id="23" name="正方形/長方形 22">
            <a:extLst>
              <a:ext uri="{FF2B5EF4-FFF2-40B4-BE49-F238E27FC236}">
                <a16:creationId xmlns:a16="http://schemas.microsoft.com/office/drawing/2014/main" id="{9AE5358A-28B8-C438-20D4-0729DB8CD91D}"/>
              </a:ext>
            </a:extLst>
          </p:cNvPr>
          <p:cNvSpPr/>
          <p:nvPr/>
        </p:nvSpPr>
        <p:spPr bwMode="auto">
          <a:xfrm>
            <a:off x="6347643" y="4881113"/>
            <a:ext cx="304787" cy="453209"/>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graphicFrame>
        <p:nvGraphicFramePr>
          <p:cNvPr id="9" name="表 8">
            <a:extLst>
              <a:ext uri="{FF2B5EF4-FFF2-40B4-BE49-F238E27FC236}">
                <a16:creationId xmlns:a16="http://schemas.microsoft.com/office/drawing/2014/main" id="{46531581-DB7D-3A8E-A270-DA7F9F93DEE8}"/>
              </a:ext>
            </a:extLst>
          </p:cNvPr>
          <p:cNvGraphicFramePr>
            <a:graphicFrameLocks noGrp="1"/>
          </p:cNvGraphicFramePr>
          <p:nvPr>
            <p:extLst>
              <p:ext uri="{D42A27DB-BD31-4B8C-83A1-F6EECF244321}">
                <p14:modId xmlns:p14="http://schemas.microsoft.com/office/powerpoint/2010/main" val="4196791299"/>
              </p:ext>
            </p:extLst>
          </p:nvPr>
        </p:nvGraphicFramePr>
        <p:xfrm>
          <a:off x="277848" y="1354871"/>
          <a:ext cx="8899441" cy="626523"/>
        </p:xfrm>
        <a:graphic>
          <a:graphicData uri="http://schemas.openxmlformats.org/drawingml/2006/table">
            <a:tbl>
              <a:tblPr>
                <a:tableStyleId>{5C22544A-7EE6-4342-B048-85BDC9FD1C3A}</a:tableStyleId>
              </a:tblPr>
              <a:tblGrid>
                <a:gridCol w="8276767">
                  <a:extLst>
                    <a:ext uri="{9D8B030D-6E8A-4147-A177-3AD203B41FA5}">
                      <a16:colId xmlns:a16="http://schemas.microsoft.com/office/drawing/2014/main" val="2618194811"/>
                    </a:ext>
                  </a:extLst>
                </a:gridCol>
                <a:gridCol w="622674">
                  <a:extLst>
                    <a:ext uri="{9D8B030D-6E8A-4147-A177-3AD203B41FA5}">
                      <a16:colId xmlns:a16="http://schemas.microsoft.com/office/drawing/2014/main" val="765888186"/>
                    </a:ext>
                  </a:extLst>
                </a:gridCol>
              </a:tblGrid>
              <a:tr h="165528">
                <a:tc>
                  <a:txBody>
                    <a:bodyPr/>
                    <a:lstStyle/>
                    <a:p>
                      <a:pPr algn="l" fontAlgn="b"/>
                      <a:r>
                        <a:rPr lang="en-US" sz="1200" u="none" strike="noStrike" dirty="0">
                          <a:effectLst/>
                        </a:rPr>
                        <a:t>Session1:  PM2  16:00-18:00 Local Hawaii Time, 22:00-24:00 EDT on Sept. 12(MON) </a:t>
                      </a:r>
                      <a:r>
                        <a:rPr lang="en-US" sz="1200" b="1" u="none" strike="noStrike" dirty="0">
                          <a:solidFill>
                            <a:srgbClr val="FF0000"/>
                          </a:solidFill>
                          <a:effectLst/>
                        </a:rPr>
                        <a:t>11:00-13:00 JST on Sept. 13(TUE)</a:t>
                      </a:r>
                      <a:endParaRPr lang="en-US" sz="1200" b="1" i="0" u="none" strike="noStrike" dirty="0">
                        <a:solidFill>
                          <a:srgbClr val="FF0000"/>
                        </a:solidFill>
                        <a:effectLst/>
                        <a:latin typeface="Arial" panose="020B0604020202020204" pitchFamily="34" charset="0"/>
                      </a:endParaRPr>
                    </a:p>
                  </a:txBody>
                  <a:tcPr marL="2843" marR="2843" marT="2843" marB="0" anchor="b"/>
                </a:tc>
                <a:tc>
                  <a:txBody>
                    <a:bodyPr/>
                    <a:lstStyle/>
                    <a:p>
                      <a:pPr algn="l" fontAlgn="b"/>
                      <a:endParaRPr lang="ja-JP" altLang="en-US" sz="600" b="0" i="0" u="none" strike="noStrike">
                        <a:effectLst/>
                        <a:latin typeface="Arial" panose="020B0604020202020204" pitchFamily="34" charset="0"/>
                      </a:endParaRPr>
                    </a:p>
                  </a:txBody>
                  <a:tcPr marL="2843" marR="2843" marT="2843" marB="0" anchor="b"/>
                </a:tc>
                <a:extLst>
                  <a:ext uri="{0D108BD9-81ED-4DB2-BD59-A6C34878D82A}">
                    <a16:rowId xmlns:a16="http://schemas.microsoft.com/office/drawing/2014/main" val="248350493"/>
                  </a:ext>
                </a:extLst>
              </a:tr>
              <a:tr h="220400">
                <a:tc>
                  <a:txBody>
                    <a:bodyPr/>
                    <a:lstStyle/>
                    <a:p>
                      <a:pPr algn="l" fontAlgn="b"/>
                      <a:r>
                        <a:rPr lang="en-US" sz="1200" u="none" strike="noStrike" dirty="0">
                          <a:effectLst/>
                        </a:rPr>
                        <a:t>Session2:  PM2  16:00-18:00 Local Hawaii Time, 22:00-24:00 EDT on Sept. 13(TUE) </a:t>
                      </a:r>
                      <a:r>
                        <a:rPr lang="en-US" sz="1200" b="1" u="none" strike="noStrike" dirty="0">
                          <a:solidFill>
                            <a:srgbClr val="FF0000"/>
                          </a:solidFill>
                          <a:effectLst/>
                        </a:rPr>
                        <a:t>11:00-13:00 JST on Sept. 14(WED)</a:t>
                      </a:r>
                      <a:endParaRPr lang="en-US" sz="1200" b="1" i="0" u="none" strike="noStrike" dirty="0">
                        <a:solidFill>
                          <a:srgbClr val="FF0000"/>
                        </a:solidFill>
                        <a:effectLst/>
                        <a:latin typeface="Arial" panose="020B0604020202020204" pitchFamily="34" charset="0"/>
                      </a:endParaRPr>
                    </a:p>
                  </a:txBody>
                  <a:tcPr marL="2843" marR="2843" marT="2843" marB="0" anchor="b"/>
                </a:tc>
                <a:tc>
                  <a:txBody>
                    <a:bodyPr/>
                    <a:lstStyle/>
                    <a:p>
                      <a:pPr algn="l" fontAlgn="b"/>
                      <a:endParaRPr lang="ja-JP" altLang="en-US" sz="600" b="0" i="0" u="none" strike="noStrike">
                        <a:effectLst/>
                        <a:latin typeface="Arial" panose="020B0604020202020204" pitchFamily="34" charset="0"/>
                      </a:endParaRPr>
                    </a:p>
                  </a:txBody>
                  <a:tcPr marL="2843" marR="2843" marT="2843" marB="0" anchor="b"/>
                </a:tc>
                <a:extLst>
                  <a:ext uri="{0D108BD9-81ED-4DB2-BD59-A6C34878D82A}">
                    <a16:rowId xmlns:a16="http://schemas.microsoft.com/office/drawing/2014/main" val="1456517015"/>
                  </a:ext>
                </a:extLst>
              </a:tr>
              <a:tr h="220400">
                <a:tc>
                  <a:txBody>
                    <a:bodyPr/>
                    <a:lstStyle/>
                    <a:p>
                      <a:pPr algn="l" fontAlgn="b"/>
                      <a:r>
                        <a:rPr lang="en-US" sz="1200" u="none" strike="noStrike" dirty="0">
                          <a:effectLst/>
                        </a:rPr>
                        <a:t>Session3:  PM2  16:00-18:00 Local Hawaii Time, 22:00-24:00 EDT on Sept. 14(WED) </a:t>
                      </a:r>
                      <a:r>
                        <a:rPr lang="en-US" sz="1200" b="1" u="none" strike="noStrike" dirty="0">
                          <a:solidFill>
                            <a:srgbClr val="FF0000"/>
                          </a:solidFill>
                          <a:effectLst/>
                        </a:rPr>
                        <a:t>11:00-13:00 JST on Sept. 15(THU)</a:t>
                      </a:r>
                      <a:endParaRPr lang="en-US" sz="1200" b="1" i="0" u="none" strike="noStrike" dirty="0">
                        <a:solidFill>
                          <a:srgbClr val="FF0000"/>
                        </a:solidFill>
                        <a:effectLst/>
                        <a:latin typeface="Arial" panose="020B0604020202020204" pitchFamily="34" charset="0"/>
                      </a:endParaRPr>
                    </a:p>
                  </a:txBody>
                  <a:tcPr marL="2843" marR="2843" marT="2843" marB="0" anchor="b"/>
                </a:tc>
                <a:tc>
                  <a:txBody>
                    <a:bodyPr/>
                    <a:lstStyle/>
                    <a:p>
                      <a:pPr algn="l" fontAlgn="b"/>
                      <a:endParaRPr lang="ja-JP" altLang="en-US" sz="600" b="0" i="0" u="none" strike="noStrike" dirty="0">
                        <a:effectLst/>
                        <a:latin typeface="Arial" panose="020B0604020202020204" pitchFamily="34" charset="0"/>
                      </a:endParaRPr>
                    </a:p>
                  </a:txBody>
                  <a:tcPr marL="2843" marR="2843" marT="2843" marB="0" anchor="b"/>
                </a:tc>
                <a:extLst>
                  <a:ext uri="{0D108BD9-81ED-4DB2-BD59-A6C34878D82A}">
                    <a16:rowId xmlns:a16="http://schemas.microsoft.com/office/drawing/2014/main" val="1400848111"/>
                  </a:ext>
                </a:extLst>
              </a:tr>
            </a:tbl>
          </a:graphicData>
        </a:graphic>
      </p:graphicFrame>
    </p:spTree>
    <p:extLst>
      <p:ext uri="{BB962C8B-B14F-4D97-AF65-F5344CB8AC3E}">
        <p14:creationId xmlns:p14="http://schemas.microsoft.com/office/powerpoint/2010/main" val="107312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par>
                                <p:cTn id="8" presetID="26" presetClass="emph" presetSubtype="0" repeatCount="5000" fill="hold" grpId="0" nodeType="withEffect">
                                  <p:stCondLst>
                                    <p:cond delay="0"/>
                                  </p:stCondLst>
                                  <p:childTnLst>
                                    <p:animEffect transition="out" filter="fade">
                                      <p:cBhvr>
                                        <p:cTn id="9" dur="500" tmFilter="0, 0; .2, .5; .8, .5; 1, 0"/>
                                        <p:tgtEl>
                                          <p:spTgt spid="23"/>
                                        </p:tgtEl>
                                      </p:cBhvr>
                                    </p:animEffect>
                                    <p:animScale>
                                      <p:cBhvr>
                                        <p:cTn id="10" dur="250" autoRev="1" fill="hold"/>
                                        <p:tgtEl>
                                          <p:spTgt spid="23"/>
                                        </p:tgtEl>
                                      </p:cBhvr>
                                      <p:by x="105000" y="105000"/>
                                    </p:animScale>
                                  </p:childTnLst>
                                </p:cTn>
                              </p:par>
                              <p:par>
                                <p:cTn id="11" presetID="26" presetClass="emph" presetSubtype="0" repeatCount="5000" fill="hold" grpId="0" nodeType="withEffect">
                                  <p:stCondLst>
                                    <p:cond delay="0"/>
                                  </p:stCondLst>
                                  <p:childTnLst>
                                    <p:animEffect transition="out" filter="fade">
                                      <p:cBhvr>
                                        <p:cTn id="12" dur="500" tmFilter="0, 0; .2, .5; .8, .5; 1, 0"/>
                                        <p:tgtEl>
                                          <p:spTgt spid="11"/>
                                        </p:tgtEl>
                                      </p:cBhvr>
                                    </p:animEffect>
                                    <p:animScale>
                                      <p:cBhvr>
                                        <p:cTn id="13" dur="250" autoRev="1" fill="hold"/>
                                        <p:tgtEl>
                                          <p:spTgt spid="11"/>
                                        </p:tgtEl>
                                      </p:cBhvr>
                                      <p:by x="105000" y="105000"/>
                                    </p:animScale>
                                  </p:childTnLst>
                                </p:cTn>
                              </p:par>
                              <p:par>
                                <p:cTn id="14" presetID="26" presetClass="emph" presetSubtype="0" repeatCount="5000" fill="hold" grpId="0" nodeType="withEffect">
                                  <p:stCondLst>
                                    <p:cond delay="0"/>
                                  </p:stCondLst>
                                  <p:childTnLst>
                                    <p:animEffect transition="out" filter="fade">
                                      <p:cBhvr>
                                        <p:cTn id="15" dur="500" tmFilter="0, 0; .2, .5; .8, .5; 1, 0"/>
                                        <p:tgtEl>
                                          <p:spTgt spid="20"/>
                                        </p:tgtEl>
                                      </p:cBhvr>
                                    </p:animEffect>
                                    <p:animScale>
                                      <p:cBhvr>
                                        <p:cTn id="16"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A011237-38D8-FE8C-37CB-98E4C1275CB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p:txBody>
          <a:bodyPr/>
          <a:lstStyle/>
          <a:p>
            <a:pPr marL="457200" indent="-457200"/>
            <a:r>
              <a:rPr lang="en-US" altLang="ja-JP" dirty="0"/>
              <a:t>https://imat.ieee.org</a:t>
            </a:r>
          </a:p>
          <a:p>
            <a:pPr marL="457200" indent="-457200">
              <a:buNone/>
            </a:pPr>
            <a:endParaRPr lang="en-US" altLang="ja-JP" sz="4400" dirty="0"/>
          </a:p>
          <a:p>
            <a:pPr marL="457200" indent="-457200">
              <a:buFontTx/>
              <a:buAutoNum type="arabicPeriod"/>
            </a:pPr>
            <a:r>
              <a:rPr lang="en-US" altLang="ja-JP" sz="2800" dirty="0"/>
              <a:t>Register</a:t>
            </a:r>
          </a:p>
          <a:p>
            <a:pPr marL="457200" indent="-457200">
              <a:buFontTx/>
              <a:buAutoNum type="arabicPeriod"/>
            </a:pPr>
            <a:r>
              <a:rPr lang="en-US" altLang="ja-JP" sz="2800" dirty="0"/>
              <a:t>Indicate attendance</a:t>
            </a:r>
          </a:p>
          <a:p>
            <a:pPr marL="457200" indent="-457200">
              <a:buFontTx/>
              <a:buAutoNum type="arabicPeriod"/>
            </a:pPr>
            <a:r>
              <a:rPr lang="en-US" altLang="ja-JP" sz="2800" dirty="0"/>
              <a:t>Please sign attendance sheet</a:t>
            </a:r>
          </a:p>
          <a:p>
            <a:endParaRPr kumimoji="1" lang="ja-JP" altLang="en-US" dirty="0"/>
          </a:p>
        </p:txBody>
      </p:sp>
      <p:sp>
        <p:nvSpPr>
          <p:cNvPr id="3" name="タイトル 2"/>
          <p:cNvSpPr>
            <a:spLocks noGrp="1"/>
          </p:cNvSpPr>
          <p:nvPr>
            <p:ph type="title"/>
          </p:nvPr>
        </p:nvSpPr>
        <p:spPr/>
        <p:txBody>
          <a:bodyPr/>
          <a:lstStyle/>
          <a:p>
            <a:r>
              <a:rPr kumimoji="1" lang="en-US" altLang="ja-JP" sz="4000" b="1" dirty="0"/>
              <a:t>Attendance</a:t>
            </a:r>
            <a:endParaRPr kumimoji="1" lang="ja-JP" altLang="en-US" sz="4000" b="1" dirty="0"/>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6</a:t>
            </a:fld>
            <a:endParaRPr lang="en-US" altLang="ja-JP" dirty="0"/>
          </a:p>
        </p:txBody>
      </p:sp>
      <p:sp>
        <p:nvSpPr>
          <p:cNvPr id="8" name="Rectangle 4">
            <a:extLst>
              <a:ext uri="{FF2B5EF4-FFF2-40B4-BE49-F238E27FC236}">
                <a16:creationId xmlns:a16="http://schemas.microsoft.com/office/drawing/2014/main" id="{A4A5CC2F-4D15-4A73-BC70-5913749D68B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39324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16B287-81F9-B5E3-32A3-305F4D4CFE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コンテンツ プレースホルダー 2"/>
          <p:cNvSpPr>
            <a:spLocks noGrp="1"/>
          </p:cNvSpPr>
          <p:nvPr>
            <p:ph idx="1"/>
          </p:nvPr>
        </p:nvSpPr>
        <p:spPr>
          <a:xfrm>
            <a:off x="723900" y="1238801"/>
            <a:ext cx="7772400" cy="4911477"/>
          </a:xfrm>
        </p:spPr>
        <p:txBody>
          <a:bodyPr/>
          <a:lstStyle/>
          <a:p>
            <a:r>
              <a:rPr lang="en-US" altLang="ja-JP" sz="2400" dirty="0">
                <a:ea typeface="ＭＳ Ｐゴシック" charset="-128"/>
              </a:rPr>
              <a:t>Required notices</a:t>
            </a:r>
          </a:p>
          <a:p>
            <a:pPr lvl="1"/>
            <a:r>
              <a:rPr lang="en-US" altLang="ja-JP" sz="2000" dirty="0">
                <a:ea typeface="ＭＳ Ｐゴシック" charset="-128"/>
              </a:rPr>
              <a:t>Affiliation FAQ - http://standards.ieee.org/faqs/affiliationFAQ.html</a:t>
            </a:r>
          </a:p>
          <a:p>
            <a:pPr lvl="1"/>
            <a:r>
              <a:rPr lang="en-US" altLang="ja-JP" sz="2000" dirty="0">
                <a:ea typeface="ＭＳ Ｐゴシック" charset="-128"/>
              </a:rPr>
              <a:t>Anti-Trust FAQ - http://standards.ieee.org/resources/antitrust-guidelines.pdf</a:t>
            </a:r>
          </a:p>
          <a:p>
            <a:pPr lvl="1"/>
            <a:r>
              <a:rPr lang="en-US" altLang="ja-JP" sz="2000" dirty="0">
                <a:ea typeface="ＭＳ Ｐゴシック" charset="-128"/>
              </a:rPr>
              <a:t>Ethics - http://www.ieee.org/portal/cms_docs/about/CoE_poster.pdf</a:t>
            </a:r>
          </a:p>
          <a:p>
            <a:r>
              <a:rPr lang="en-US" altLang="ja-JP" sz="2400" dirty="0">
                <a:ea typeface="ＭＳ Ｐゴシック" charset="-128"/>
              </a:rPr>
              <a:t>Chair and Secretary</a:t>
            </a:r>
          </a:p>
          <a:p>
            <a:pPr lvl="1"/>
            <a:r>
              <a:rPr lang="en-US" altLang="ja-JP" sz="2000" dirty="0">
                <a:ea typeface="ＭＳ Ｐゴシック" charset="-128"/>
              </a:rPr>
              <a:t>Chair is Ryuji Kohno(YNU/YRP-IAI)</a:t>
            </a:r>
          </a:p>
          <a:p>
            <a:pPr lvl="1"/>
            <a:r>
              <a:rPr lang="en-US" altLang="ja-JP" sz="2000" dirty="0">
                <a:ea typeface="ＭＳ Ｐゴシック" charset="-128"/>
              </a:rPr>
              <a:t>Vice Chair is Marco Hernandez(YRP-IAI/CWC)</a:t>
            </a:r>
          </a:p>
          <a:p>
            <a:pPr lvl="1"/>
            <a:r>
              <a:rPr lang="en-US" altLang="ja-JP" sz="2000" dirty="0">
                <a:ea typeface="ＭＳ Ｐゴシック" charset="-128"/>
              </a:rPr>
              <a:t>Secretary is Takumi Kobayashi(YNU/TCU)</a:t>
            </a:r>
          </a:p>
          <a:p>
            <a:pPr lvl="1"/>
            <a:r>
              <a:rPr lang="en-US" altLang="ja-JP" sz="2000" dirty="0">
                <a:ea typeface="ＭＳ Ｐゴシック" charset="-128"/>
              </a:rPr>
              <a:t>Technical Editors are Minsoo Kim(YRP-IAI) and</a:t>
            </a:r>
          </a:p>
          <a:p>
            <a:pPr marL="457200" lvl="1" indent="0">
              <a:buNone/>
            </a:pPr>
            <a:r>
              <a:rPr lang="en-US" altLang="ja-JP" sz="2000" dirty="0">
                <a:ea typeface="ＭＳ Ｐゴシック" charset="-128"/>
              </a:rPr>
              <a:t>                                       Marco Hernandez(YRP-IAI/CWC)</a:t>
            </a:r>
          </a:p>
          <a:p>
            <a:pPr marL="457200" lvl="1" indent="0">
              <a:buNone/>
            </a:pPr>
            <a:endParaRPr lang="en-US" altLang="ja-JP" sz="2000" dirty="0">
              <a:ea typeface="ＭＳ Ｐゴシック" charset="-128"/>
            </a:endParaRPr>
          </a:p>
          <a:p>
            <a:pPr lvl="1"/>
            <a:endParaRPr lang="en-US" altLang="ja-JP" sz="1800" dirty="0">
              <a:ea typeface="ＭＳ Ｐゴシック" charset="-128"/>
            </a:endParaRPr>
          </a:p>
          <a:p>
            <a:pPr lvl="1"/>
            <a:endParaRPr lang="en-US" altLang="ja-JP" sz="1800" dirty="0">
              <a:ea typeface="ＭＳ Ｐゴシック" charset="-128"/>
            </a:endParaRPr>
          </a:p>
          <a:p>
            <a:endParaRPr kumimoji="1" lang="ja-JP" altLang="en-US" sz="3600" dirty="0"/>
          </a:p>
        </p:txBody>
      </p:sp>
      <p:sp>
        <p:nvSpPr>
          <p:cNvPr id="2" name="タイトル 1"/>
          <p:cNvSpPr>
            <a:spLocks noGrp="1"/>
          </p:cNvSpPr>
          <p:nvPr>
            <p:ph type="title"/>
          </p:nvPr>
        </p:nvSpPr>
        <p:spPr>
          <a:xfrm>
            <a:off x="685800" y="404664"/>
            <a:ext cx="7772400" cy="1066800"/>
          </a:xfrm>
        </p:spPr>
        <p:txBody>
          <a:bodyPr/>
          <a:lstStyle/>
          <a:p>
            <a:r>
              <a:rPr lang="en-US" altLang="ja-JP" b="1" dirty="0">
                <a:ea typeface="ＭＳ Ｐゴシック" charset="-128"/>
              </a:rPr>
              <a:t>Administrative Items</a:t>
            </a:r>
            <a:endParaRPr kumimoji="1" lang="ja-JP" altLang="en-US" b="1" dirty="0"/>
          </a:p>
        </p:txBody>
      </p: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7</a:t>
            </a:fld>
            <a:endParaRPr lang="en-US" altLang="ja-JP" dirty="0"/>
          </a:p>
        </p:txBody>
      </p:sp>
      <p:sp>
        <p:nvSpPr>
          <p:cNvPr id="8" name="Rectangle 4">
            <a:extLst>
              <a:ext uri="{FF2B5EF4-FFF2-40B4-BE49-F238E27FC236}">
                <a16:creationId xmlns:a16="http://schemas.microsoft.com/office/drawing/2014/main" id="{6867C7CB-FBC0-4A91-8683-04D0B27776E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73430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659C8B1-D1A2-2AC1-78CA-425A011232E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8</a:t>
            </a:fld>
            <a:endParaRPr lang="en-US" altLang="ja-JP" dirty="0"/>
          </a:p>
        </p:txBody>
      </p:sp>
      <p:sp>
        <p:nvSpPr>
          <p:cNvPr id="7"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z="3200" b="1" u="sng" kern="0" dirty="0">
                <a:ea typeface="ＭＳ Ｐゴシック" charset="-128"/>
              </a:rPr>
              <a:t>Participants, Patents, and Duty to Inform</a:t>
            </a:r>
            <a:endParaRPr lang="en-US" altLang="ja-JP" sz="3200" b="1" kern="0" dirty="0">
              <a:ea typeface="ＭＳ Ｐゴシック" charset="-128"/>
            </a:endParaRPr>
          </a:p>
        </p:txBody>
      </p:sp>
      <p:sp>
        <p:nvSpPr>
          <p:cNvPr id="8" name="Rectangle 1027"/>
          <p:cNvSpPr txBox="1">
            <a:spLocks noChangeArrowheads="1"/>
          </p:cNvSpPr>
          <p:nvPr/>
        </p:nvSpPr>
        <p:spPr>
          <a:xfrm>
            <a:off x="0" y="1072480"/>
            <a:ext cx="9144000" cy="48768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lgn="ctr">
              <a:buFont typeface="Monotype Sorts" pitchFamily="2" charset="2"/>
              <a:buNone/>
            </a:pPr>
            <a:r>
              <a:rPr lang="en-US" altLang="ja-JP" sz="1600" b="1" kern="0" dirty="0">
                <a:ea typeface="ＭＳ Ｐゴシック" charset="-128"/>
              </a:rPr>
              <a:t>All participants in this meeting have certain obligations under the IEEE-SA Patent Policy. </a:t>
            </a:r>
          </a:p>
          <a:p>
            <a:pPr lvl="1"/>
            <a:r>
              <a:rPr lang="en-US" altLang="ja-JP" sz="1600" b="1" kern="0" dirty="0">
                <a:solidFill>
                  <a:srgbClr val="003399"/>
                </a:solidFill>
                <a:ea typeface="ＭＳ Ｐゴシック" charset="-128"/>
              </a:rPr>
              <a:t>Participants [Note: </a:t>
            </a:r>
            <a:r>
              <a:rPr lang="en-GB" sz="1600" b="1" kern="0" dirty="0">
                <a:solidFill>
                  <a:srgbClr val="003399"/>
                </a:solidFill>
              </a:rPr>
              <a:t>Quoted text excerpted from IEEE-SA Standards Board Bylaws subclause 6.2</a:t>
            </a:r>
            <a:r>
              <a:rPr lang="en-US" altLang="ja-JP" sz="1600" b="1" kern="0" dirty="0">
                <a:solidFill>
                  <a:srgbClr val="003399"/>
                </a:solidFill>
                <a:ea typeface="ＭＳ Ｐゴシック" charset="-128"/>
              </a:rPr>
              <a:t>]:</a:t>
            </a:r>
          </a:p>
          <a:p>
            <a:pPr lvl="2"/>
            <a:r>
              <a:rPr lang="en-US" altLang="ja-JP" sz="1600" b="1" kern="0" dirty="0">
                <a:solidFill>
                  <a:srgbClr val="003399"/>
                </a:solidFill>
                <a:ea typeface="ＭＳ Ｐゴシック" charset="-128"/>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ja-JP" sz="1600" kern="0" dirty="0">
              <a:ea typeface="ＭＳ Ｐゴシック" charset="-128"/>
            </a:endParaRPr>
          </a:p>
          <a:p>
            <a:pPr lvl="3"/>
            <a:r>
              <a:rPr lang="en-US" altLang="ja-JP" sz="1400" b="1" kern="0" dirty="0">
                <a:solidFill>
                  <a:srgbClr val="003399"/>
                </a:solidFill>
                <a:ea typeface="ＭＳ Ｐゴシック" charset="-128"/>
              </a:rPr>
              <a:t>“Personal awareness” means that the participant “is personally aware that the holder may have a potential Essential Patent Claim,” even if the participant is not personally aware of the specific patents or patent claims</a:t>
            </a:r>
          </a:p>
          <a:p>
            <a:pPr lvl="2"/>
            <a:r>
              <a:rPr lang="en-US" altLang="ja-JP" sz="1600" b="1" kern="0" dirty="0">
                <a:solidFill>
                  <a:srgbClr val="003399"/>
                </a:solidFill>
                <a:ea typeface="ＭＳ Ｐゴシック" charset="-128"/>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1"/>
            <a:r>
              <a:rPr lang="en-US" altLang="ja-JP" sz="1600" b="1" kern="0" dirty="0">
                <a:solidFill>
                  <a:srgbClr val="003399"/>
                </a:solidFill>
                <a:ea typeface="ＭＳ Ｐゴシック" charset="-128"/>
              </a:rPr>
              <a:t>The above does not apply if the patent claim is already the subject of an Accepted Letter of Assurance that applies to the proposed standard(s) under consideration by this group</a:t>
            </a:r>
          </a:p>
          <a:p>
            <a:pPr lvl="1"/>
            <a:r>
              <a:rPr lang="en-US" altLang="ja-JP" sz="1600" b="1" kern="0" dirty="0">
                <a:solidFill>
                  <a:srgbClr val="003399"/>
                </a:solidFill>
                <a:ea typeface="ＭＳ Ｐゴシック" charset="-128"/>
              </a:rPr>
              <a:t>Early identification of holders of potential Essential Patent Claims is strongly encouraged</a:t>
            </a:r>
          </a:p>
          <a:p>
            <a:pPr lvl="1"/>
            <a:r>
              <a:rPr lang="en-US" altLang="ja-JP" sz="1600" b="1" kern="0" dirty="0">
                <a:solidFill>
                  <a:srgbClr val="003399"/>
                </a:solidFill>
                <a:ea typeface="ＭＳ Ｐゴシック" charset="-128"/>
              </a:rPr>
              <a:t>No duty to perform a patent search</a:t>
            </a:r>
            <a:endParaRPr lang="en-US" altLang="ja-JP" sz="1600" kern="0" dirty="0">
              <a:ea typeface="ＭＳ Ｐゴシック" charset="-128"/>
            </a:endParaRPr>
          </a:p>
        </p:txBody>
      </p:sp>
      <p:sp>
        <p:nvSpPr>
          <p:cNvPr id="10" name="Rectangle 4">
            <a:extLst>
              <a:ext uri="{FF2B5EF4-FFF2-40B4-BE49-F238E27FC236}">
                <a16:creationId xmlns:a16="http://schemas.microsoft.com/office/drawing/2014/main" id="{A60D4C30-417F-4EDF-B387-C47E36B1D45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5872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19A7A63-B642-79F5-D8C7-CF666BF1E62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9"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GB" altLang="ja-JP" b="1" u="sng" kern="0" dirty="0"/>
              <a:t>Patent Related Links</a:t>
            </a:r>
            <a:endParaRPr lang="en-US" altLang="ja-JP" b="1" u="sng" kern="0" dirty="0">
              <a:ea typeface="ＭＳ Ｐゴシック" charset="-128"/>
            </a:endParaRPr>
          </a:p>
        </p:txBody>
      </p:sp>
      <p:sp>
        <p:nvSpPr>
          <p:cNvPr id="4" name="スライド番号プレースホルダー 3"/>
          <p:cNvSpPr>
            <a:spLocks noGrp="1"/>
          </p:cNvSpPr>
          <p:nvPr>
            <p:ph type="sldNum" sz="quarter" idx="12"/>
          </p:nvPr>
        </p:nvSpPr>
        <p:spPr/>
        <p:txBody>
          <a:bodyPr/>
          <a:lstStyle/>
          <a:p>
            <a:r>
              <a:rPr lang="en-US" altLang="ja-JP" dirty="0"/>
              <a:t>Slide </a:t>
            </a:r>
            <a:fld id="{266A080E-4E30-4968-B029-7CF782D6220C}" type="slidenum">
              <a:rPr lang="en-US" altLang="ja-JP" smtClean="0"/>
              <a:pPr/>
              <a:t>9</a:t>
            </a:fld>
            <a:endParaRPr lang="en-US" altLang="ja-JP" dirty="0"/>
          </a:p>
        </p:txBody>
      </p:sp>
      <p:sp>
        <p:nvSpPr>
          <p:cNvPr id="6" name="Rectangle 3"/>
          <p:cNvSpPr txBox="1">
            <a:spLocks noChangeArrowheads="1"/>
          </p:cNvSpPr>
          <p:nvPr/>
        </p:nvSpPr>
        <p:spPr>
          <a:xfrm>
            <a:off x="258044" y="1268760"/>
            <a:ext cx="8640960" cy="3513305"/>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lvl="1">
              <a:lnSpc>
                <a:spcPct val="90000"/>
              </a:lnSpc>
              <a:buFont typeface="Monotype Sorts" pitchFamily="2" charset="2"/>
              <a:buNone/>
            </a:pPr>
            <a:r>
              <a:rPr lang="en-US" altLang="ja-JP" sz="2400" kern="0" dirty="0">
                <a:ea typeface="ＭＳ Ｐゴシック" charset="-128"/>
                <a:cs typeface="Times New Roman" pitchFamily="18" charset="0"/>
              </a:rPr>
              <a:t>	All participants should be familiar with their obligations under the IEEE-SA Policies &amp; Procedures for standards development.</a:t>
            </a:r>
          </a:p>
          <a:p>
            <a:pPr lvl="1">
              <a:lnSpc>
                <a:spcPct val="90000"/>
              </a:lnSpc>
              <a:buFont typeface="Monotype Sorts" pitchFamily="2" charset="2"/>
              <a:buNone/>
            </a:pPr>
            <a:r>
              <a:rPr lang="en-US" altLang="ja-JP" sz="2400" kern="0" dirty="0">
                <a:ea typeface="ＭＳ Ｐゴシック" charset="-128"/>
                <a:cs typeface="Times New Roman" pitchFamily="18" charset="0"/>
              </a:rPr>
              <a:t>	Patent Policy is stated in these sources:</a:t>
            </a:r>
          </a:p>
          <a:p>
            <a:pPr marL="715963" marR="0" lvl="1" indent="0" algn="l" defTabSz="914400" rtl="0" eaLnBrk="1" fontAlgn="auto" latinLnBrk="0" hangingPunct="1">
              <a:lnSpc>
                <a:spcPct val="80000"/>
              </a:lnSpc>
              <a:spcBef>
                <a:spcPts val="173"/>
              </a:spcBef>
              <a:spcAft>
                <a:spcPts val="0"/>
              </a:spcAft>
              <a:buClr>
                <a:srgbClr val="000000"/>
              </a:buClr>
              <a:buSzPct val="45000"/>
              <a:buFont typeface="Wingdings" charset="2"/>
              <a:buChar char=""/>
              <a:tabLst/>
              <a:defRPr/>
            </a:pPr>
            <a:r>
              <a:rPr lang="en-GB" sz="2400" kern="0" dirty="0"/>
              <a:t>	</a:t>
            </a:r>
            <a:r>
              <a:rPr kumimoji="1" lang="en-IE" altLang="ja-JP" sz="2400" b="1" i="1" u="none" strike="noStrike" kern="1200" cap="none" spc="-1" normalizeH="0" baseline="0" noProof="0" dirty="0">
                <a:ln>
                  <a:noFill/>
                </a:ln>
                <a:solidFill>
                  <a:srgbClr val="000000"/>
                </a:solidFill>
                <a:effectLst/>
                <a:uLnTx/>
                <a:uFillTx/>
                <a:latin typeface="Calibri"/>
                <a:ea typeface="Calibri"/>
              </a:rPr>
              <a:t>IEEE-SA Standards Board Bylaws</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(http://standards.ieee.org/develop/policies/bylaws/sect6-7.html#6) </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1" indent="0"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IE" altLang="ja-JP" sz="2400" b="1" i="1" u="none" strike="noStrike" kern="1200" cap="none" spc="-1" normalizeH="0" baseline="0" noProof="0" dirty="0">
                <a:ln>
                  <a:noFill/>
                </a:ln>
                <a:solidFill>
                  <a:srgbClr val="000000"/>
                </a:solidFill>
                <a:effectLst/>
                <a:uLnTx/>
                <a:uFillTx/>
                <a:latin typeface="Calibri"/>
                <a:ea typeface="Calibri"/>
              </a:rPr>
              <a:t>  IEEE-SA Standards Board Operations Manual</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a:t>
            </a:r>
            <a:r>
              <a:rPr kumimoji="1" lang="en-IE" altLang="ja-JP" sz="1800" b="1" i="0" u="sng" strike="noStrike" kern="1200" cap="none" spc="-1" normalizeH="0" baseline="0" noProof="0" dirty="0">
                <a:ln>
                  <a:noFill/>
                </a:ln>
                <a:solidFill>
                  <a:srgbClr val="0000FF"/>
                </a:solidFill>
                <a:effectLst/>
                <a:uLnTx/>
                <a:uFillTx/>
                <a:latin typeface="Calibri"/>
                <a:ea typeface="Calibri"/>
                <a:hlinkClick r:id="rId3"/>
              </a:rPr>
              <a:t>http://standards.ieee.org/develop/policies/opman/sect6.html#6.3</a:t>
            </a:r>
            <a:r>
              <a:rPr kumimoji="1" lang="en-IE" altLang="ja-JP" sz="1800" b="1" i="0" u="none" strike="noStrike" kern="1200" cap="none" spc="-1" normalizeH="0" baseline="0" noProof="0" dirty="0">
                <a:ln>
                  <a:noFill/>
                </a:ln>
                <a:solidFill>
                  <a:srgbClr val="000000"/>
                </a:solidFill>
                <a:effectLst/>
                <a:uLnTx/>
                <a:uFillTx/>
                <a:latin typeface="Calibri"/>
                <a:ea typeface="Calibri"/>
              </a:rPr>
              <a:t>)</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0" indent="414338"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US" altLang="ja-JP" sz="2400" b="1" i="0" u="none" strike="noStrike" kern="1200" cap="none" spc="-1" normalizeH="0" baseline="0" noProof="0" dirty="0">
                <a:ln>
                  <a:noFill/>
                </a:ln>
                <a:solidFill>
                  <a:srgbClr val="000000"/>
                </a:solidFill>
                <a:effectLst/>
                <a:uLnTx/>
                <a:uFillTx/>
                <a:latin typeface="Calibri"/>
                <a:ea typeface="Calibri"/>
              </a:rPr>
              <a:t>Material about the patent policy is available at</a:t>
            </a:r>
            <a:br>
              <a:rPr kumimoji="1" lang="en-US" altLang="ja-JP" sz="2400" b="0" i="0" u="none" strike="noStrike" kern="1200" cap="none" spc="0" normalizeH="0" baseline="0" noProof="0" dirty="0">
                <a:ln>
                  <a:noFill/>
                </a:ln>
                <a:solidFill>
                  <a:prstClr val="black"/>
                </a:solidFill>
                <a:effectLst/>
                <a:uLnTx/>
                <a:uFillTx/>
                <a:latin typeface="Arial"/>
              </a:rPr>
            </a:br>
            <a:r>
              <a:rPr kumimoji="1" lang="en-US" altLang="ja-JP" sz="2000" b="1" i="1" u="sng" strike="noStrike" kern="1200" cap="none" spc="-1" normalizeH="0" baseline="0" noProof="0" dirty="0">
                <a:ln>
                  <a:noFill/>
                </a:ln>
                <a:solidFill>
                  <a:srgbClr val="0000FF"/>
                </a:solidFill>
                <a:effectLst/>
                <a:uLnTx/>
                <a:uFillTx/>
                <a:latin typeface="Calibri"/>
                <a:ea typeface="Calibri"/>
                <a:hlinkClick r:id="rId4"/>
              </a:rPr>
              <a:t>http://standards.ieee.org/about/sasb/patcom/materials.html</a:t>
            </a:r>
            <a:endParaRPr kumimoji="1" lang="en-US" altLang="ja-JP" sz="2000" b="0" i="0" u="none" strike="noStrike" kern="1200" cap="none" spc="-1" normalizeH="0" baseline="0" noProof="0" dirty="0">
              <a:ln>
                <a:noFill/>
              </a:ln>
              <a:solidFill>
                <a:prstClr val="black"/>
              </a:solidFill>
              <a:effectLst/>
              <a:uLnTx/>
              <a:uFillTx/>
              <a:latin typeface="Arial"/>
            </a:endParaRPr>
          </a:p>
        </p:txBody>
      </p:sp>
      <p:sp>
        <p:nvSpPr>
          <p:cNvPr id="8" name="Rectangle 7"/>
          <p:cNvSpPr>
            <a:spLocks noChangeArrowheads="1"/>
          </p:cNvSpPr>
          <p:nvPr/>
        </p:nvSpPr>
        <p:spPr bwMode="auto">
          <a:xfrm>
            <a:off x="1181100" y="4675444"/>
            <a:ext cx="67818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600" b="1" dirty="0">
                <a:solidFill>
                  <a:srgbClr val="000099"/>
                </a:solidFill>
                <a:latin typeface="Arial" charset="0"/>
                <a:ea typeface="ＭＳ Ｐゴシック" charset="-128"/>
              </a:rPr>
              <a:t>If you have questions, contact the IEEE-SA Standards Board Patent Committee Administrator at patcom@ieee.org or visit http://standards.ieee.org/about/sasb/patcom/index.html</a:t>
            </a:r>
          </a:p>
          <a:p>
            <a:pPr algn="ctr">
              <a:lnSpc>
                <a:spcPct val="80000"/>
              </a:lnSpc>
              <a:spcBef>
                <a:spcPct val="20000"/>
              </a:spcBef>
              <a:buClr>
                <a:srgbClr val="CC3300"/>
              </a:buClr>
              <a:buSzPct val="50000"/>
              <a:buFont typeface="Monotype Sorts" pitchFamily="2" charset="2"/>
              <a:buNone/>
            </a:pPr>
            <a:endParaRPr lang="en-US" altLang="ja-JP" sz="1600" b="1" dirty="0">
              <a:solidFill>
                <a:srgbClr val="000099"/>
              </a:solidFill>
              <a:latin typeface="Arial" charset="0"/>
              <a:ea typeface="ＭＳ Ｐゴシック" charset="-128"/>
            </a:endParaRPr>
          </a:p>
          <a:p>
            <a:pPr algn="ctr">
              <a:lnSpc>
                <a:spcPct val="80000"/>
              </a:lnSpc>
              <a:spcBef>
                <a:spcPct val="20000"/>
              </a:spcBef>
              <a:buClr>
                <a:srgbClr val="CC3300"/>
              </a:buClr>
              <a:buSzPct val="50000"/>
              <a:buFont typeface="Monotype Sorts" pitchFamily="2" charset="2"/>
              <a:buNone/>
            </a:pPr>
            <a:r>
              <a:rPr lang="en-US" altLang="ja-JP" sz="1600" b="1" dirty="0">
                <a:solidFill>
                  <a:srgbClr val="000099"/>
                </a:solidFill>
                <a:latin typeface="Arial" charset="0"/>
                <a:ea typeface="ＭＳ Ｐゴシック" charset="-128"/>
              </a:rPr>
              <a:t>This slide set is available at https://development.standards.ieee.org/myproject/Public/mytools/mob/slideset.ppt</a:t>
            </a:r>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505958742"/>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61337</TotalTime>
  <Words>3315</Words>
  <Application>Microsoft Office PowerPoint</Application>
  <PresentationFormat>画面に合わせる (4:3)</PresentationFormat>
  <Paragraphs>309</Paragraphs>
  <Slides>21</Slides>
  <Notes>20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21</vt:i4>
      </vt:variant>
    </vt:vector>
  </HeadingPairs>
  <TitlesOfParts>
    <vt:vector size="33" baseType="lpstr">
      <vt:lpstr>Monotype Sorts</vt:lpstr>
      <vt:lpstr>ＭＳ Ｐゴシック</vt:lpstr>
      <vt:lpstr>ＭＳ ゴシック</vt:lpstr>
      <vt:lpstr>游ゴシック</vt:lpstr>
      <vt:lpstr>Arial</vt:lpstr>
      <vt:lpstr>Calibri</vt:lpstr>
      <vt:lpstr>Courier New</vt:lpstr>
      <vt:lpstr>Montserrat</vt:lpstr>
      <vt:lpstr>Symbol</vt:lpstr>
      <vt:lpstr>Times New Roman</vt:lpstr>
      <vt:lpstr>Wingdings</vt:lpstr>
      <vt:lpstr>IEEE-P802_15</vt:lpstr>
      <vt:lpstr>PowerPoint プレゼンテーション</vt:lpstr>
      <vt:lpstr>IEEE 802.15 TG15.6ma  (Revision of IEEE802.15.6-2012)   Opening Information  In Personal and Virtual Hybrid Interim Session September 12th, 2022  Ryuji Kohno Yokohama National University(YNU), YRP International Alliance Institute(YRP-IAI)</vt:lpstr>
      <vt:lpstr>PowerPoint プレゼンテーション</vt:lpstr>
      <vt:lpstr>PowerPoint プレゼンテーション</vt:lpstr>
      <vt:lpstr>TG15.6ma Interim Session Schedule for 12-17th, September 2022</vt:lpstr>
      <vt:lpstr>Attendance</vt:lpstr>
      <vt:lpstr>Administrative Items</vt:lpstr>
      <vt:lpstr>PowerPoint プレゼンテーション</vt:lpstr>
      <vt:lpstr>PowerPoint プレゼンテーション</vt:lpstr>
      <vt:lpstr>Call for Potentially Essential Patents</vt:lpstr>
      <vt:lpstr>Other Guidelines for IEEE WG Meetings</vt:lpstr>
      <vt:lpstr>PowerPoint プレゼンテーション</vt:lpstr>
      <vt:lpstr>PowerPoint プレゼンテーション</vt:lpstr>
      <vt:lpstr>PowerPoint プレゼンテーション</vt:lpstr>
      <vt:lpstr>PowerPoint プレゼンテーション</vt:lpstr>
      <vt:lpstr>Objectives of TG 6a – Enhanced Dependability Body Area Network (ED-BAN)</vt:lpstr>
      <vt:lpstr>Agenda items for the week</vt:lpstr>
      <vt:lpstr>TG15.6ma Interim Session Schedule for 12-17th, September 2022</vt:lpstr>
      <vt:lpstr>TG15.6ma Interim Session Schedule for 12-17th, September 2022</vt:lpstr>
      <vt:lpstr>Contacts and Conference call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 DEP schedule in January 2021</dc:title>
  <dc:creator>kohno@ynu.ac.jp</dc:creator>
  <cp:lastModifiedBy>kohno-ryuji-ns@ynu.ac.jp</cp:lastModifiedBy>
  <cp:revision>101</cp:revision>
  <cp:lastPrinted>2022-07-06T15:32:43Z</cp:lastPrinted>
  <dcterms:created xsi:type="dcterms:W3CDTF">2020-12-17T10:56:09Z</dcterms:created>
  <dcterms:modified xsi:type="dcterms:W3CDTF">2022-09-09T14:34:55Z</dcterms:modified>
</cp:coreProperties>
</file>