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60" r:id="rId2"/>
    <p:sldId id="258" r:id="rId3"/>
    <p:sldId id="275" r:id="rId4"/>
    <p:sldId id="276" r:id="rId5"/>
    <p:sldId id="270" r:id="rId6"/>
    <p:sldId id="271" r:id="rId7"/>
    <p:sldId id="272" r:id="rId8"/>
    <p:sldId id="273" r:id="rId9"/>
    <p:sldId id="274"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p:restoredTop sz="96327"/>
  </p:normalViewPr>
  <p:slideViewPr>
    <p:cSldViewPr>
      <p:cViewPr varScale="1">
        <p:scale>
          <a:sx n="72" d="100"/>
          <a:sy n="72"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a:t>July 2022</a:t>
            </a:r>
            <a:endParaRPr lang="en-US" altLang="ja-JP" dirty="0"/>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a:t>July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a:t>July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a:t>July 2022</a:t>
            </a:r>
            <a:endParaRPr lang="en-US" altLang="ja-JP" dirty="0"/>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a:t>July 2022</a:t>
            </a:r>
            <a:endParaRPr lang="en-US" altLang="ja-JP" dirty="0"/>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779912" y="3326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ea typeface="ＭＳ Ｐゴシック" panose="020B0600070205080204" pitchFamily="34" charset="-128"/>
              </a:rPr>
              <a:t>doc.: IEEE 802.15-22-0415-00-06ma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10"/>
          </p:nvPr>
        </p:nvSpPr>
        <p:spPr/>
        <p:txBody>
          <a:bodyPr/>
          <a:lstStyle/>
          <a:p>
            <a:r>
              <a:rPr lang="en-US" altLang="ja-JP"/>
              <a:t>July 2022</a:t>
            </a:r>
            <a:endParaRPr lang="en-US" altLang="ja-JP" dirty="0"/>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ja-JP" altLang="en-US" sz="1600" b="1" dirty="0">
                <a:solidFill>
                  <a:schemeClr val="tx2"/>
                </a:solidFill>
                <a:ea typeface="ＭＳ Ｐゴシック" panose="020B0600070205080204" pitchFamily="34" charset="-128"/>
              </a:rPr>
              <a:t> </a:t>
            </a:r>
            <a:r>
              <a:rPr lang="en-US" altLang="ja-JP" sz="1600" dirty="0">
                <a:solidFill>
                  <a:schemeClr val="tx2"/>
                </a:solidFill>
                <a:ea typeface="ＭＳ Ｐゴシック" panose="020B0600070205080204" pitchFamily="34" charset="-128"/>
              </a:rPr>
              <a:t>Introduction of ESTI Smart BAN and collaboration possibility between IEEE 802.15.6 and ESTI </a:t>
            </a:r>
            <a:r>
              <a:rPr lang="en-US" altLang="ja-JP" sz="1600" dirty="0" err="1">
                <a:solidFill>
                  <a:schemeClr val="tx2"/>
                </a:solidFill>
                <a:ea typeface="ＭＳ Ｐゴシック" panose="020B0600070205080204" pitchFamily="34" charset="-128"/>
              </a:rPr>
              <a:t>SmartBAN</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July 14th,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introduction of ESTI </a:t>
            </a:r>
            <a:r>
              <a:rPr lang="en-US" altLang="ja-JP" sz="1600" dirty="0" err="1">
                <a:solidFill>
                  <a:schemeClr val="tx2"/>
                </a:solidFill>
                <a:ea typeface="ＭＳ Ｐゴシック" panose="020B0600070205080204" pitchFamily="34" charset="-128"/>
              </a:rPr>
              <a:t>SmartBAN</a:t>
            </a:r>
            <a:r>
              <a:rPr lang="en-US" altLang="ja-JP" sz="1600" dirty="0">
                <a:solidFill>
                  <a:schemeClr val="tx2"/>
                </a:solidFill>
                <a:ea typeface="ＭＳ Ｐゴシック" panose="020B0600070205080204" pitchFamily="34" charset="-128"/>
              </a:rPr>
              <a:t> and the possibility of collaboration with IEEE 802.15.6</a:t>
            </a:r>
            <a:r>
              <a:rPr lang="ja-JP" altLang="en-US" sz="1600" dirty="0">
                <a:solidFill>
                  <a:schemeClr val="tx2"/>
                </a:solidFill>
                <a:ea typeface="ＭＳ Ｐゴシック" panose="020B0600070205080204" pitchFamily="34" charset="-128"/>
              </a:rPr>
              <a:t> </a:t>
            </a:r>
            <a:r>
              <a:rPr lang="en-US" altLang="ja-JP" sz="1600" dirty="0">
                <a:solidFill>
                  <a:schemeClr val="tx2"/>
                </a:solidFill>
                <a:ea typeface="ＭＳ Ｐゴシック" panose="020B0600070205080204" pitchFamily="34" charset="-128"/>
              </a:rPr>
              <a:t>TG6ma.</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a:xfrm>
            <a:off x="685800" y="378281"/>
            <a:ext cx="1600200" cy="215444"/>
          </a:xfrm>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600" dirty="0">
                <a:ea typeface="ＭＳ Ｐゴシック" panose="020B0600070205080204" pitchFamily="34" charset="-128"/>
              </a:rPr>
              <a:t>Introduction of ESTI Smart BAN and collaboration possibility between IEEE 802.15.6 and ESTI </a:t>
            </a:r>
            <a:r>
              <a:rPr lang="en-US" altLang="ja-JP" sz="3600" dirty="0" err="1">
                <a:ea typeface="ＭＳ Ｐゴシック" panose="020B0600070205080204" pitchFamily="34" charset="-128"/>
              </a:rPr>
              <a:t>SmartBAN</a:t>
            </a:r>
            <a:endParaRPr lang="en-US" altLang="ja-JP" sz="3600" dirty="0">
              <a:ea typeface="ＭＳ Ｐゴシック" panose="020B0600070205080204" pitchFamily="34" charset="-128"/>
            </a:endParaRP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3200" dirty="0">
              <a:latin typeface="Times New Roman" panose="02020603050405020304" pitchFamily="18" charset="0"/>
              <a:cs typeface="Times New Roman" panose="02020603050405020304" pitchFamily="18" charset="0"/>
            </a:endParaRPr>
          </a:p>
          <a:p>
            <a:r>
              <a:rPr lang="en-US" altLang="ja-JP" sz="3200" dirty="0">
                <a:latin typeface="Times New Roman" panose="02020603050405020304" pitchFamily="18" charset="0"/>
                <a:cs typeface="Times New Roman" panose="02020603050405020304" pitchFamily="18" charset="0"/>
              </a:rPr>
              <a:t>Daisuke Anzai</a:t>
            </a:r>
          </a:p>
          <a:p>
            <a:r>
              <a:rPr lang="en-US" altLang="ja-JP" sz="32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6A21-CE51-258D-040A-ED300FB1950E}"/>
              </a:ext>
            </a:extLst>
          </p:cNvPr>
          <p:cNvSpPr>
            <a:spLocks noGrp="1"/>
          </p:cNvSpPr>
          <p:nvPr>
            <p:ph type="title"/>
          </p:nvPr>
        </p:nvSpPr>
        <p:spPr/>
        <p:txBody>
          <a:bodyPr/>
          <a:lstStyle/>
          <a:p>
            <a:r>
              <a:rPr kumimoji="1" lang="en-US" altLang="ja-JP" dirty="0"/>
              <a:t>Introduction to </a:t>
            </a:r>
            <a:r>
              <a:rPr kumimoji="1" lang="en-US" altLang="ja-JP" dirty="0" err="1"/>
              <a:t>SmartBAN</a:t>
            </a:r>
            <a:endParaRPr kumimoji="1" lang="ja-JP" altLang="en-US"/>
          </a:p>
        </p:txBody>
      </p:sp>
      <p:sp>
        <p:nvSpPr>
          <p:cNvPr id="4" name="日付プレースホルダー 3">
            <a:extLst>
              <a:ext uri="{FF2B5EF4-FFF2-40B4-BE49-F238E27FC236}">
                <a16:creationId xmlns:a16="http://schemas.microsoft.com/office/drawing/2014/main" id="{2C5498D2-7C99-AB40-0FA9-DA37710D43AA}"/>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6352FD7F-60BD-CBCE-1053-1BC6BC1B197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8871DA6-A146-48E5-D5B4-35EA936DC46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8" name="図 7">
            <a:extLst>
              <a:ext uri="{FF2B5EF4-FFF2-40B4-BE49-F238E27FC236}">
                <a16:creationId xmlns:a16="http://schemas.microsoft.com/office/drawing/2014/main" id="{61C6012B-9DC2-63D8-1025-C050A45C3D88}"/>
              </a:ext>
            </a:extLst>
          </p:cNvPr>
          <p:cNvPicPr>
            <a:picLocks noChangeAspect="1"/>
          </p:cNvPicPr>
          <p:nvPr/>
        </p:nvPicPr>
        <p:blipFill>
          <a:blip r:embed="rId2"/>
          <a:stretch>
            <a:fillRect/>
          </a:stretch>
        </p:blipFill>
        <p:spPr>
          <a:xfrm>
            <a:off x="467544" y="1556792"/>
            <a:ext cx="8417521" cy="4752528"/>
          </a:xfrm>
          <a:prstGeom prst="rect">
            <a:avLst/>
          </a:prstGeom>
        </p:spPr>
      </p:pic>
    </p:spTree>
    <p:extLst>
      <p:ext uri="{BB962C8B-B14F-4D97-AF65-F5344CB8AC3E}">
        <p14:creationId xmlns:p14="http://schemas.microsoft.com/office/powerpoint/2010/main" val="104664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4909C-C573-B536-7A5D-A1A8FFCCD34B}"/>
              </a:ext>
            </a:extLst>
          </p:cNvPr>
          <p:cNvSpPr>
            <a:spLocks noGrp="1"/>
          </p:cNvSpPr>
          <p:nvPr>
            <p:ph type="title"/>
          </p:nvPr>
        </p:nvSpPr>
        <p:spPr/>
        <p:txBody>
          <a:bodyPr/>
          <a:lstStyle/>
          <a:p>
            <a:r>
              <a:rPr kumimoji="1" lang="en-US" altLang="ja-JP" dirty="0"/>
              <a:t>Published specifications and reports</a:t>
            </a:r>
            <a:endParaRPr kumimoji="1" lang="ja-JP" altLang="en-US"/>
          </a:p>
        </p:txBody>
      </p:sp>
      <p:sp>
        <p:nvSpPr>
          <p:cNvPr id="4" name="日付プレースホルダー 3">
            <a:extLst>
              <a:ext uri="{FF2B5EF4-FFF2-40B4-BE49-F238E27FC236}">
                <a16:creationId xmlns:a16="http://schemas.microsoft.com/office/drawing/2014/main" id="{5268098B-3C1F-B18F-080A-FD3EFF9DB0A2}"/>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E723D391-C63F-000B-5E47-274147FB4BE2}"/>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A193E0A-7C7E-C189-BE42-0C2B2F8EE5D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table">
            <a:extLst>
              <a:ext uri="{FF2B5EF4-FFF2-40B4-BE49-F238E27FC236}">
                <a16:creationId xmlns:a16="http://schemas.microsoft.com/office/drawing/2014/main" id="{0A6AA9BB-307A-B45D-1312-FFB3FCB51D9B}"/>
              </a:ext>
            </a:extLst>
          </p:cNvPr>
          <p:cNvPicPr>
            <a:picLocks noChangeAspect="1"/>
          </p:cNvPicPr>
          <p:nvPr/>
        </p:nvPicPr>
        <p:blipFill>
          <a:blip r:embed="rId2"/>
          <a:stretch>
            <a:fillRect/>
          </a:stretch>
        </p:blipFill>
        <p:spPr>
          <a:xfrm>
            <a:off x="50720" y="2798666"/>
            <a:ext cx="9042560" cy="2280028"/>
          </a:xfrm>
          <a:prstGeom prst="rect">
            <a:avLst/>
          </a:prstGeom>
        </p:spPr>
      </p:pic>
    </p:spTree>
    <p:extLst>
      <p:ext uri="{BB962C8B-B14F-4D97-AF65-F5344CB8AC3E}">
        <p14:creationId xmlns:p14="http://schemas.microsoft.com/office/powerpoint/2010/main" val="233503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302D9-9E75-4E60-8E6C-26E379C7E2DC}"/>
              </a:ext>
            </a:extLst>
          </p:cNvPr>
          <p:cNvSpPr>
            <a:spLocks noGrp="1"/>
          </p:cNvSpPr>
          <p:nvPr>
            <p:ph type="title"/>
          </p:nvPr>
        </p:nvSpPr>
        <p:spPr/>
        <p:txBody>
          <a:bodyPr/>
          <a:lstStyle/>
          <a:p>
            <a:r>
              <a:rPr lang="en-US" altLang="ja-JP" dirty="0"/>
              <a:t>Challenges in </a:t>
            </a:r>
            <a:r>
              <a:rPr lang="en-US" altLang="ja-JP" dirty="0" err="1"/>
              <a:t>SmartBAN</a:t>
            </a:r>
            <a:r>
              <a:rPr lang="en-US" altLang="ja-JP" dirty="0"/>
              <a:t> </a:t>
            </a:r>
            <a:endParaRPr kumimoji="1" lang="ja-JP" altLang="en-US"/>
          </a:p>
        </p:txBody>
      </p:sp>
      <p:sp>
        <p:nvSpPr>
          <p:cNvPr id="4" name="日付プレースホルダー 3">
            <a:extLst>
              <a:ext uri="{FF2B5EF4-FFF2-40B4-BE49-F238E27FC236}">
                <a16:creationId xmlns:a16="http://schemas.microsoft.com/office/drawing/2014/main" id="{8A5EBC2E-19BE-033D-88C6-EB4A3437D74B}"/>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44C09F7-8B3B-2AA9-ED92-8F6454BB529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712DD309-9C7F-CB50-13D4-6DB250E911D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7" name="図 6">
            <a:extLst>
              <a:ext uri="{FF2B5EF4-FFF2-40B4-BE49-F238E27FC236}">
                <a16:creationId xmlns:a16="http://schemas.microsoft.com/office/drawing/2014/main" id="{925C9FD2-A690-4CC8-377F-6260DD99F787}"/>
              </a:ext>
            </a:extLst>
          </p:cNvPr>
          <p:cNvPicPr>
            <a:picLocks noChangeAspect="1"/>
          </p:cNvPicPr>
          <p:nvPr/>
        </p:nvPicPr>
        <p:blipFill>
          <a:blip r:embed="rId2"/>
          <a:stretch>
            <a:fillRect/>
          </a:stretch>
        </p:blipFill>
        <p:spPr>
          <a:xfrm>
            <a:off x="17783" y="1820199"/>
            <a:ext cx="9144000" cy="4455711"/>
          </a:xfrm>
          <a:prstGeom prst="rect">
            <a:avLst/>
          </a:prstGeom>
        </p:spPr>
      </p:pic>
    </p:spTree>
    <p:extLst>
      <p:ext uri="{BB962C8B-B14F-4D97-AF65-F5344CB8AC3E}">
        <p14:creationId xmlns:p14="http://schemas.microsoft.com/office/powerpoint/2010/main" val="302562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D661D-494A-487B-518D-CC0073275F62}"/>
              </a:ext>
            </a:extLst>
          </p:cNvPr>
          <p:cNvSpPr>
            <a:spLocks noGrp="1"/>
          </p:cNvSpPr>
          <p:nvPr>
            <p:ph type="title"/>
          </p:nvPr>
        </p:nvSpPr>
        <p:spPr/>
        <p:txBody>
          <a:bodyPr/>
          <a:lstStyle/>
          <a:p>
            <a:r>
              <a:rPr lang="en-US" altLang="ja-JP" dirty="0" err="1"/>
              <a:t>SmartBAN</a:t>
            </a:r>
            <a:r>
              <a:rPr lang="en-US" altLang="ja-JP" dirty="0"/>
              <a:t> network and features</a:t>
            </a:r>
            <a:endParaRPr kumimoji="1" lang="ja-JP" altLang="en-US"/>
          </a:p>
        </p:txBody>
      </p:sp>
      <p:sp>
        <p:nvSpPr>
          <p:cNvPr id="4" name="日付プレースホルダー 3">
            <a:extLst>
              <a:ext uri="{FF2B5EF4-FFF2-40B4-BE49-F238E27FC236}">
                <a16:creationId xmlns:a16="http://schemas.microsoft.com/office/drawing/2014/main" id="{DE081FA0-3392-FD93-DFDD-EA4685F7DD9A}"/>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F5ECCFA5-63B8-D912-0307-95F7CC1C95D2}"/>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64AA33B-986F-7A73-88AC-A914E380BA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a:extLst>
              <a:ext uri="{FF2B5EF4-FFF2-40B4-BE49-F238E27FC236}">
                <a16:creationId xmlns:a16="http://schemas.microsoft.com/office/drawing/2014/main" id="{F3537813-B08F-BE08-A118-E1358D18D9A2}"/>
              </a:ext>
            </a:extLst>
          </p:cNvPr>
          <p:cNvPicPr>
            <a:picLocks noChangeAspect="1"/>
          </p:cNvPicPr>
          <p:nvPr/>
        </p:nvPicPr>
        <p:blipFill>
          <a:blip r:embed="rId2"/>
          <a:stretch>
            <a:fillRect/>
          </a:stretch>
        </p:blipFill>
        <p:spPr>
          <a:xfrm>
            <a:off x="787557" y="1662320"/>
            <a:ext cx="7848872" cy="4632292"/>
          </a:xfrm>
          <a:prstGeom prst="rect">
            <a:avLst/>
          </a:prstGeom>
        </p:spPr>
      </p:pic>
    </p:spTree>
    <p:extLst>
      <p:ext uri="{BB962C8B-B14F-4D97-AF65-F5344CB8AC3E}">
        <p14:creationId xmlns:p14="http://schemas.microsoft.com/office/powerpoint/2010/main" val="16488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8673B-CFB0-D137-F29D-885D190C8966}"/>
              </a:ext>
            </a:extLst>
          </p:cNvPr>
          <p:cNvSpPr>
            <a:spLocks noGrp="1"/>
          </p:cNvSpPr>
          <p:nvPr>
            <p:ph type="title"/>
          </p:nvPr>
        </p:nvSpPr>
        <p:spPr/>
        <p:txBody>
          <a:bodyPr/>
          <a:lstStyle/>
          <a:p>
            <a:r>
              <a:rPr kumimoji="1" lang="en-US" altLang="ja-JP" dirty="0"/>
              <a:t>PHY layer specificatio</a:t>
            </a:r>
            <a:r>
              <a:rPr lang="en-US" altLang="ja-JP" dirty="0"/>
              <a:t>n</a:t>
            </a:r>
            <a:endParaRPr kumimoji="1" lang="ja-JP" altLang="en-US"/>
          </a:p>
        </p:txBody>
      </p:sp>
      <p:sp>
        <p:nvSpPr>
          <p:cNvPr id="4" name="日付プレースホルダー 3">
            <a:extLst>
              <a:ext uri="{FF2B5EF4-FFF2-40B4-BE49-F238E27FC236}">
                <a16:creationId xmlns:a16="http://schemas.microsoft.com/office/drawing/2014/main" id="{18EF5831-5473-6B5C-C13E-E93640D99ED9}"/>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A3BE00BC-08F0-C252-E0B6-7EF14591084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EFD31A86-30D1-C463-536F-DCF34D552D7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7" name="図 6">
            <a:extLst>
              <a:ext uri="{FF2B5EF4-FFF2-40B4-BE49-F238E27FC236}">
                <a16:creationId xmlns:a16="http://schemas.microsoft.com/office/drawing/2014/main" id="{5A3330C0-B9D0-C00F-5841-EA4D2944842D}"/>
              </a:ext>
            </a:extLst>
          </p:cNvPr>
          <p:cNvPicPr>
            <a:picLocks noChangeAspect="1"/>
          </p:cNvPicPr>
          <p:nvPr/>
        </p:nvPicPr>
        <p:blipFill>
          <a:blip r:embed="rId2"/>
          <a:stretch>
            <a:fillRect/>
          </a:stretch>
        </p:blipFill>
        <p:spPr>
          <a:xfrm>
            <a:off x="862608" y="1664515"/>
            <a:ext cx="7494984" cy="4775469"/>
          </a:xfrm>
          <a:prstGeom prst="rect">
            <a:avLst/>
          </a:prstGeom>
        </p:spPr>
      </p:pic>
    </p:spTree>
    <p:extLst>
      <p:ext uri="{BB962C8B-B14F-4D97-AF65-F5344CB8AC3E}">
        <p14:creationId xmlns:p14="http://schemas.microsoft.com/office/powerpoint/2010/main" val="17631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96451-D1D6-9A63-CFF7-F77314800CFC}"/>
              </a:ext>
            </a:extLst>
          </p:cNvPr>
          <p:cNvSpPr>
            <a:spLocks noGrp="1"/>
          </p:cNvSpPr>
          <p:nvPr>
            <p:ph type="title"/>
          </p:nvPr>
        </p:nvSpPr>
        <p:spPr/>
        <p:txBody>
          <a:bodyPr/>
          <a:lstStyle/>
          <a:p>
            <a:r>
              <a:rPr lang="en-US" altLang="ja-JP" dirty="0"/>
              <a:t>Moving forward – Near Term</a:t>
            </a:r>
            <a:endParaRPr kumimoji="1" lang="ja-JP" altLang="en-US"/>
          </a:p>
        </p:txBody>
      </p:sp>
      <p:sp>
        <p:nvSpPr>
          <p:cNvPr id="4" name="日付プレースホルダー 3">
            <a:extLst>
              <a:ext uri="{FF2B5EF4-FFF2-40B4-BE49-F238E27FC236}">
                <a16:creationId xmlns:a16="http://schemas.microsoft.com/office/drawing/2014/main" id="{BE9336C2-B9C5-24B4-D499-A449509C1013}"/>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CCEE68DF-86A2-2443-1DD2-D23429BEF20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938CECF-B2C0-42DC-4C59-330CAF30248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8" name="図 7">
            <a:extLst>
              <a:ext uri="{FF2B5EF4-FFF2-40B4-BE49-F238E27FC236}">
                <a16:creationId xmlns:a16="http://schemas.microsoft.com/office/drawing/2014/main" id="{EDC0CF8D-E21C-5B2A-E1BF-F715EB056F42}"/>
              </a:ext>
            </a:extLst>
          </p:cNvPr>
          <p:cNvPicPr>
            <a:picLocks noChangeAspect="1"/>
          </p:cNvPicPr>
          <p:nvPr/>
        </p:nvPicPr>
        <p:blipFill>
          <a:blip r:embed="rId2"/>
          <a:stretch>
            <a:fillRect/>
          </a:stretch>
        </p:blipFill>
        <p:spPr>
          <a:xfrm>
            <a:off x="539552" y="1900921"/>
            <a:ext cx="8274934" cy="4271279"/>
          </a:xfrm>
          <a:prstGeom prst="rect">
            <a:avLst/>
          </a:prstGeom>
        </p:spPr>
      </p:pic>
    </p:spTree>
    <p:extLst>
      <p:ext uri="{BB962C8B-B14F-4D97-AF65-F5344CB8AC3E}">
        <p14:creationId xmlns:p14="http://schemas.microsoft.com/office/powerpoint/2010/main" val="29242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D9866-7708-4447-2E04-B20FF79A134C}"/>
              </a:ext>
            </a:extLst>
          </p:cNvPr>
          <p:cNvSpPr>
            <a:spLocks noGrp="1"/>
          </p:cNvSpPr>
          <p:nvPr>
            <p:ph type="title"/>
          </p:nvPr>
        </p:nvSpPr>
        <p:spPr/>
        <p:txBody>
          <a:bodyPr/>
          <a:lstStyle/>
          <a:p>
            <a:r>
              <a:rPr kumimoji="1" lang="en-US" altLang="ja-JP" dirty="0"/>
              <a:t>Possibility of collaboration between IEEE 802.15.6ma and ETSI </a:t>
            </a:r>
            <a:r>
              <a:rPr kumimoji="1" lang="en-US" altLang="ja-JP" dirty="0" err="1"/>
              <a:t>SmartBAN</a:t>
            </a:r>
            <a:endParaRPr kumimoji="1" lang="ja-JP" altLang="en-US"/>
          </a:p>
        </p:txBody>
      </p:sp>
      <p:sp>
        <p:nvSpPr>
          <p:cNvPr id="3" name="コンテンツ プレースホルダー 2">
            <a:extLst>
              <a:ext uri="{FF2B5EF4-FFF2-40B4-BE49-F238E27FC236}">
                <a16:creationId xmlns:a16="http://schemas.microsoft.com/office/drawing/2014/main" id="{5D0689E2-44E4-489D-8437-0B9FB0FFB19D}"/>
              </a:ext>
            </a:extLst>
          </p:cNvPr>
          <p:cNvSpPr>
            <a:spLocks noGrp="1"/>
          </p:cNvSpPr>
          <p:nvPr>
            <p:ph idx="1"/>
          </p:nvPr>
        </p:nvSpPr>
        <p:spPr/>
        <p:txBody>
          <a:bodyPr/>
          <a:lstStyle/>
          <a:p>
            <a:r>
              <a:rPr kumimoji="1" lang="en-US" altLang="ja-JP" sz="2400" dirty="0">
                <a:latin typeface="Times New Roman" panose="02020603050405020304" pitchFamily="18" charset="0"/>
                <a:cs typeface="Times New Roman" panose="02020603050405020304" pitchFamily="18" charset="0"/>
              </a:rPr>
              <a:t>ETSI </a:t>
            </a:r>
            <a:r>
              <a:rPr kumimoji="1" lang="en-US" altLang="ja-JP" sz="2400" dirty="0" err="1">
                <a:latin typeface="Times New Roman" panose="02020603050405020304" pitchFamily="18" charset="0"/>
                <a:cs typeface="Times New Roman" panose="02020603050405020304" pitchFamily="18" charset="0"/>
              </a:rPr>
              <a:t>SmartBAN</a:t>
            </a:r>
            <a:r>
              <a:rPr kumimoji="1" lang="en-US" altLang="ja-JP" sz="2400" dirty="0">
                <a:latin typeface="Times New Roman" panose="02020603050405020304" pitchFamily="18" charset="0"/>
                <a:cs typeface="Times New Roman" panose="02020603050405020304" pitchFamily="18" charset="0"/>
              </a:rPr>
              <a:t> is considering a work item (WI) on implant UWB communications</a:t>
            </a:r>
          </a:p>
          <a:p>
            <a:pPr lvl="1"/>
            <a:r>
              <a:rPr kumimoji="1" lang="en-US" altLang="ja-JP" sz="2000" dirty="0">
                <a:latin typeface="Times New Roman" panose="02020603050405020304" pitchFamily="18" charset="0"/>
                <a:cs typeface="Times New Roman" panose="02020603050405020304" pitchFamily="18" charset="0"/>
              </a:rPr>
              <a:t>Collaboration of UWB communications in BANs between IEEE 802.15.6ma and </a:t>
            </a:r>
            <a:r>
              <a:rPr kumimoji="1" lang="en-US" altLang="ja-JP" sz="2000" dirty="0" err="1">
                <a:latin typeface="Times New Roman" panose="02020603050405020304" pitchFamily="18" charset="0"/>
                <a:cs typeface="Times New Roman" panose="02020603050405020304" pitchFamily="18" charset="0"/>
              </a:rPr>
              <a:t>SmartBAN</a:t>
            </a:r>
            <a:endParaRPr kumimoji="1" lang="en-US" altLang="ja-JP" sz="2000" dirty="0">
              <a:latin typeface="Times New Roman" panose="02020603050405020304" pitchFamily="18" charset="0"/>
              <a:cs typeface="Times New Roman" panose="02020603050405020304" pitchFamily="18" charset="0"/>
            </a:endParaRPr>
          </a:p>
          <a:p>
            <a:pPr lvl="1"/>
            <a:r>
              <a:rPr lang="en-US" altLang="ja-JP" sz="2000" dirty="0">
                <a:latin typeface="Times New Roman" panose="02020603050405020304" pitchFamily="18" charset="0"/>
                <a:cs typeface="Times New Roman" panose="02020603050405020304" pitchFamily="18" charset="0"/>
              </a:rPr>
              <a:t>Integration of wearable and implant UWB BANs</a:t>
            </a:r>
            <a:endParaRPr kumimoji="1" lang="en-US" altLang="ja-JP" sz="2000" dirty="0">
              <a:latin typeface="Times New Roman" panose="02020603050405020304" pitchFamily="18" charset="0"/>
              <a:cs typeface="Times New Roman" panose="02020603050405020304" pitchFamily="18" charset="0"/>
            </a:endParaRPr>
          </a:p>
          <a:p>
            <a:pPr lvl="1"/>
            <a:r>
              <a:rPr lang="en-US" altLang="ja-JP" sz="2000" dirty="0">
                <a:latin typeface="Times New Roman" panose="02020603050405020304" pitchFamily="18" charset="0"/>
                <a:cs typeface="Times New Roman" panose="02020603050405020304" pitchFamily="18" charset="0"/>
              </a:rPr>
              <a:t>Ranging and positioning of UWB BANs</a:t>
            </a:r>
          </a:p>
          <a:p>
            <a:pPr lvl="1"/>
            <a:endParaRPr kumimoji="1" lang="en-US" altLang="ja-JP" sz="2000" dirty="0">
              <a:latin typeface="Times New Roman" panose="02020603050405020304" pitchFamily="18" charset="0"/>
              <a:cs typeface="Times New Roman" panose="02020603050405020304" pitchFamily="18" charset="0"/>
            </a:endParaRPr>
          </a:p>
          <a:p>
            <a:r>
              <a:rPr kumimoji="1" lang="en-US" altLang="ja-JP" sz="2400" dirty="0">
                <a:latin typeface="Times New Roman" panose="02020603050405020304" pitchFamily="18" charset="0"/>
                <a:cs typeface="Times New Roman" panose="02020603050405020304" pitchFamily="18" charset="0"/>
              </a:rPr>
              <a:t>ETSI </a:t>
            </a:r>
            <a:r>
              <a:rPr kumimoji="1" lang="en-US" altLang="ja-JP" sz="2400" dirty="0" err="1">
                <a:latin typeface="Times New Roman" panose="02020603050405020304" pitchFamily="18" charset="0"/>
                <a:cs typeface="Times New Roman" panose="02020603050405020304" pitchFamily="18" charset="0"/>
              </a:rPr>
              <a:t>SmartBAN</a:t>
            </a:r>
            <a:r>
              <a:rPr kumimoji="1" lang="en-US" altLang="ja-JP" sz="2400" dirty="0">
                <a:latin typeface="Times New Roman" panose="02020603050405020304" pitchFamily="18" charset="0"/>
                <a:cs typeface="Times New Roman" panose="02020603050405020304" pitchFamily="18" charset="0"/>
              </a:rPr>
              <a:t> also pays attention to</a:t>
            </a:r>
          </a:p>
          <a:p>
            <a:pPr lvl="1"/>
            <a:r>
              <a:rPr kumimoji="1" lang="en-US" altLang="ja-JP" sz="2000" dirty="0" err="1">
                <a:latin typeface="Times New Roman" panose="02020603050405020304" pitchFamily="18" charset="0"/>
                <a:cs typeface="Times New Roman" panose="02020603050405020304" pitchFamily="18" charset="0"/>
              </a:rPr>
              <a:t>Coexistance</a:t>
            </a:r>
            <a:r>
              <a:rPr kumimoji="1" lang="en-US" altLang="ja-JP" sz="2000" dirty="0">
                <a:latin typeface="Times New Roman" panose="02020603050405020304" pitchFamily="18" charset="0"/>
                <a:cs typeface="Times New Roman" panose="02020603050405020304" pitchFamily="18" charset="0"/>
              </a:rPr>
              <a:t> of multi</a:t>
            </a:r>
            <a:r>
              <a:rPr lang="en-US" altLang="ja-JP" sz="2000" dirty="0">
                <a:latin typeface="Times New Roman" panose="02020603050405020304" pitchFamily="18" charset="0"/>
                <a:cs typeface="Times New Roman" panose="02020603050405020304" pitchFamily="18" charset="0"/>
              </a:rPr>
              <a:t>ple BANs</a:t>
            </a:r>
          </a:p>
          <a:p>
            <a:pPr lvl="1"/>
            <a:r>
              <a:rPr lang="en-US" altLang="ja-JP" sz="2000" dirty="0">
                <a:latin typeface="Times New Roman" panose="02020603050405020304" pitchFamily="18" charset="0"/>
                <a:cs typeface="Times New Roman" panose="02020603050405020304" pitchFamily="18" charset="0"/>
              </a:rPr>
              <a:t>Implementation complexity (interoperability, transparency)</a:t>
            </a:r>
          </a:p>
          <a:p>
            <a:pPr lvl="1"/>
            <a:endParaRPr lang="en-US" altLang="ja-JP" sz="2000" dirty="0">
              <a:latin typeface="Times New Roman" panose="02020603050405020304" pitchFamily="18" charset="0"/>
              <a:cs typeface="Times New Roman" panose="02020603050405020304" pitchFamily="18" charset="0"/>
            </a:endParaRPr>
          </a:p>
          <a:p>
            <a:pPr lvl="1"/>
            <a:endParaRPr kumimoji="1" lang="en-US" altLang="ja-JP" sz="2000" dirty="0">
              <a:latin typeface="Times New Roman" panose="02020603050405020304" pitchFamily="18" charset="0"/>
              <a:cs typeface="Times New Roman" panose="02020603050405020304" pitchFamily="18" charset="0"/>
            </a:endParaRPr>
          </a:p>
          <a:p>
            <a:pPr marL="0" indent="0">
              <a:buNone/>
            </a:pPr>
            <a:endParaRPr kumimoji="1" lang="ja-JP" altLang="en-US" sz="24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36B1106F-23FB-F8A9-209E-BA6FA472531C}"/>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CE231F00-F645-F3D1-9311-A7EB70179F0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BE6E3C3-9D06-8952-8C44-1EDD8355DBA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spTree>
    <p:extLst>
      <p:ext uri="{BB962C8B-B14F-4D97-AF65-F5344CB8AC3E}">
        <p14:creationId xmlns:p14="http://schemas.microsoft.com/office/powerpoint/2010/main" val="3511250913"/>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404</TotalTime>
  <Words>435</Words>
  <Application>Microsoft Office PowerPoint</Application>
  <PresentationFormat>画面に合わせる (4:3)</PresentationFormat>
  <Paragraphs>59</Paragraphs>
  <Slides>9</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Arial</vt:lpstr>
      <vt:lpstr>Times New Roman</vt:lpstr>
      <vt:lpstr>Office テーマ</vt:lpstr>
      <vt:lpstr>PowerPoint プレゼンテーション</vt:lpstr>
      <vt:lpstr>Introduction of ESTI Smart BAN and collaboration possibility between IEEE 802.15.6 and ESTI SmartBAN</vt:lpstr>
      <vt:lpstr>Introduction to SmartBAN</vt:lpstr>
      <vt:lpstr>Published specifications and reports</vt:lpstr>
      <vt:lpstr>Challenges in SmartBAN </vt:lpstr>
      <vt:lpstr>SmartBAN network and features</vt:lpstr>
      <vt:lpstr>PHY layer specification</vt:lpstr>
      <vt:lpstr>Moving forward – Near Term</vt:lpstr>
      <vt:lpstr>Possibility of collaboration between IEEE 802.15.6ma and ETSI SmartBAN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Kohno Ryuji</cp:lastModifiedBy>
  <cp:revision>124</cp:revision>
  <cp:lastPrinted>2022-07-13T12:42:57Z</cp:lastPrinted>
  <dcterms:created xsi:type="dcterms:W3CDTF">2022-07-12T12:04:50Z</dcterms:created>
  <dcterms:modified xsi:type="dcterms:W3CDTF">2022-07-14T04:06:45Z</dcterms:modified>
</cp:coreProperties>
</file>