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3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4"/>
    <p:sldMasterId id="2147483648" r:id="rId5"/>
  </p:sldMasterIdLst>
  <p:notesMasterIdLst>
    <p:notesMasterId r:id="rId21"/>
  </p:notesMasterIdLst>
  <p:handoutMasterIdLst>
    <p:handoutMasterId r:id="rId22"/>
  </p:handoutMasterIdLst>
  <p:sldIdLst>
    <p:sldId id="803" r:id="rId6"/>
    <p:sldId id="258" r:id="rId7"/>
    <p:sldId id="263" r:id="rId8"/>
    <p:sldId id="883" r:id="rId9"/>
    <p:sldId id="887" r:id="rId10"/>
    <p:sldId id="886" r:id="rId11"/>
    <p:sldId id="892" r:id="rId12"/>
    <p:sldId id="897" r:id="rId13"/>
    <p:sldId id="893" r:id="rId14"/>
    <p:sldId id="900" r:id="rId15"/>
    <p:sldId id="894" r:id="rId16"/>
    <p:sldId id="861" r:id="rId17"/>
    <p:sldId id="895" r:id="rId18"/>
    <p:sldId id="899" r:id="rId19"/>
    <p:sldId id="285" r:id="rId20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0" userDrawn="1">
          <p15:clr>
            <a:srgbClr val="A4A3A4"/>
          </p15:clr>
        </p15:guide>
        <p15:guide id="2" pos="1200" userDrawn="1">
          <p15:clr>
            <a:srgbClr val="A4A3A4"/>
          </p15:clr>
        </p15:guide>
        <p15:guide id="3" orient="horz" pos="3071">
          <p15:clr>
            <a:srgbClr val="A4A3A4"/>
          </p15:clr>
        </p15:guide>
        <p15:guide id="4" orient="horz" pos="492" userDrawn="1">
          <p15:clr>
            <a:srgbClr val="A4A3A4"/>
          </p15:clr>
        </p15:guide>
        <p15:guide id="5" pos="2856" userDrawn="1">
          <p15:clr>
            <a:srgbClr val="A4A3A4"/>
          </p15:clr>
        </p15:guide>
        <p15:guide id="6" pos="1392" userDrawn="1">
          <p15:clr>
            <a:srgbClr val="A4A3A4"/>
          </p15:clr>
        </p15:guide>
        <p15:guide id="7" pos="4370">
          <p15:clr>
            <a:srgbClr val="A4A3A4"/>
          </p15:clr>
        </p15:guide>
        <p15:guide id="8" pos="2121">
          <p15:clr>
            <a:srgbClr val="A4A3A4"/>
          </p15:clr>
        </p15:guide>
        <p15:guide id="9" pos="3600" userDrawn="1">
          <p15:clr>
            <a:srgbClr val="A4A3A4"/>
          </p15:clr>
        </p15:guide>
        <p15:guide id="10" pos="2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kshmi V Thanayankizil" initials="LVT" lastIdx="11" clrIdx="0">
    <p:extLst>
      <p:ext uri="{19B8F6BF-5375-455C-9EA6-DF929625EA0E}">
        <p15:presenceInfo xmlns:p15="http://schemas.microsoft.com/office/powerpoint/2012/main" userId="S::VZ6KRY@NAM.corp.gm.com::fefca260-fa76-477d-9d08-45ac647f29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1221"/>
    <a:srgbClr val="D5D069"/>
    <a:srgbClr val="FFFFCC"/>
    <a:srgbClr val="E2A121"/>
    <a:srgbClr val="16E09D"/>
    <a:srgbClr val="1D2763"/>
    <a:srgbClr val="243E8D"/>
    <a:srgbClr val="162E71"/>
    <a:srgbClr val="676A6C"/>
    <a:srgbClr val="323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2" autoAdjust="0"/>
    <p:restoredTop sz="89769" autoAdjust="0"/>
  </p:normalViewPr>
  <p:slideViewPr>
    <p:cSldViewPr snapToGrid="0" snapToObjects="1" showGuides="1">
      <p:cViewPr varScale="1">
        <p:scale>
          <a:sx n="130" d="100"/>
          <a:sy n="130" d="100"/>
        </p:scale>
        <p:origin x="876" y="120"/>
      </p:cViewPr>
      <p:guideLst>
        <p:guide orient="horz" pos="3060"/>
        <p:guide pos="1200"/>
        <p:guide orient="horz" pos="3071"/>
        <p:guide orient="horz" pos="492"/>
        <p:guide pos="2856"/>
        <p:guide pos="1392"/>
        <p:guide pos="4370"/>
        <p:guide pos="2121"/>
        <p:guide pos="3600"/>
        <p:guide pos="21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301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9T22:26:33.197" idx="1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F183950-8760-9D47-977D-3190FADE7CF2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BEFE77B-F2AA-5D4C-9D7C-BF027BCFD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553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7ACFDD2-B013-8649-A816-C00B94E6CE1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A2DCD4-F6F4-D742-B9F7-D6B21A63F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920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Overpass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6544-86D0-F74E-BFDA-3B6584CD30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32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2DCD4-F6F4-D742-B9F7-D6B21A63F5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379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2DCD4-F6F4-D742-B9F7-D6B21A63F5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7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DCD4-F6F4-D742-B9F7-D6B21A63F5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47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2DCD4-F6F4-D742-B9F7-D6B21A63F5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30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2DCD4-F6F4-D742-B9F7-D6B21A63F5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62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6544-86D0-F74E-BFDA-3B6584CD30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44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6544-86D0-F74E-BFDA-3B6584CD30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5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26544-86D0-F74E-BFDA-3B6584CD30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29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2DCD4-F6F4-D742-B9F7-D6B21A63F5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82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2DCD4-F6F4-D742-B9F7-D6B21A63F5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6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2DCD4-F6F4-D742-B9F7-D6B21A63F5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44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2DCD4-F6F4-D742-B9F7-D6B21A63F5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02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DCD4-F6F4-D742-B9F7-D6B21A63F5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47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2DCD4-F6F4-D742-B9F7-D6B21A63F5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1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Page-North Ame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784879"/>
            <a:ext cx="9144000" cy="1660197"/>
          </a:xfrm>
          <a:prstGeom prst="rect">
            <a:avLst/>
          </a:prstGeom>
          <a:solidFill>
            <a:srgbClr val="243E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71217"/>
            <a:ext cx="8229600" cy="652062"/>
          </a:xfrm>
          <a:prstGeom prst="rect">
            <a:avLst/>
          </a:prstGeom>
        </p:spPr>
        <p:txBody>
          <a:bodyPr anchor="b"/>
          <a:lstStyle>
            <a:lvl1pPr algn="ctr">
              <a:defRPr spc="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headline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648124"/>
            <a:ext cx="8229600" cy="612918"/>
          </a:xfrm>
          <a:prstGeom prst="rect">
            <a:avLst/>
          </a:prstGeom>
        </p:spPr>
        <p:txBody>
          <a:bodyPr/>
          <a:lstStyle>
            <a:lvl1pPr algn="ctr">
              <a:defRPr b="0" i="0" spc="12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Insert subhead here</a:t>
            </a:r>
          </a:p>
        </p:txBody>
      </p:sp>
      <p:pic>
        <p:nvPicPr>
          <p:cNvPr id="2" name="Picture 1" descr="4 Brand Lockup_small_Scale_NoShad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92" y="4314700"/>
            <a:ext cx="2545215" cy="64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5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4526" y="190101"/>
            <a:ext cx="1748891" cy="1160716"/>
          </a:xfrm>
        </p:spPr>
        <p:txBody>
          <a:bodyPr>
            <a:normAutofit/>
          </a:bodyPr>
          <a:lstStyle>
            <a:lvl1pPr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34526" y="1350817"/>
            <a:ext cx="1748891" cy="3005679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Font typeface="Wingdings" charset="2"/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subhead here</a:t>
            </a:r>
          </a:p>
          <a:p>
            <a:pPr lvl="0"/>
            <a:endParaRPr lang="en-US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4"/>
          </p:nvPr>
        </p:nvSpPr>
        <p:spPr>
          <a:xfrm>
            <a:off x="2224526" y="175409"/>
            <a:ext cx="6587290" cy="418108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8564" y="4781352"/>
            <a:ext cx="19909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kern="1000" spc="150">
                <a:solidFill>
                  <a:srgbClr val="676A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BD0D143-8E97-0D42-B378-8B0D45EF99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0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22275" y="901649"/>
            <a:ext cx="4798718" cy="3445722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20598" y="845292"/>
            <a:ext cx="3488876" cy="3511205"/>
          </a:xfrm>
        </p:spPr>
        <p:txBody>
          <a:bodyPr/>
          <a:lstStyle>
            <a:lvl1pPr marL="0" indent="0">
              <a:buClr>
                <a:schemeClr val="tx2"/>
              </a:buClr>
              <a:buFontTx/>
              <a:buNone/>
              <a:defRPr sz="1600"/>
            </a:lvl1pPr>
            <a:lvl2pPr marL="742950" indent="-285750">
              <a:buClr>
                <a:schemeClr val="tx1"/>
              </a:buClr>
              <a:buFont typeface="Wingdings" charset="2"/>
              <a:buChar char="§"/>
              <a:defRPr sz="1600"/>
            </a:lvl2pPr>
            <a:lvl3pPr marL="1143000" indent="-228600">
              <a:buClr>
                <a:schemeClr val="tx1"/>
              </a:buClr>
              <a:buFont typeface="Wingdings" charset="2"/>
              <a:buChar char="§"/>
              <a:defRPr sz="1600"/>
            </a:lvl3pPr>
            <a:lvl4pPr marL="1600200" indent="-228600">
              <a:buClr>
                <a:schemeClr val="tx1"/>
              </a:buClr>
              <a:buFont typeface="Wingdings" charset="2"/>
              <a:buChar char="§"/>
              <a:defRPr sz="1400">
                <a:solidFill>
                  <a:srgbClr val="585D60"/>
                </a:solidFill>
              </a:defRPr>
            </a:lvl4pPr>
            <a:lvl5pPr marL="2057400" indent="-228600">
              <a:buClr>
                <a:schemeClr val="tx1"/>
              </a:buClr>
              <a:buFont typeface="Wingdings" charset="2"/>
              <a:buChar char="§"/>
              <a:defRPr sz="1400">
                <a:solidFill>
                  <a:srgbClr val="585D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8564" y="4781352"/>
            <a:ext cx="19909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kern="1000" spc="150">
                <a:solidFill>
                  <a:srgbClr val="676A6C"/>
                </a:solidFill>
                <a:latin typeface="Verdana"/>
                <a:cs typeface="Verdana"/>
              </a:defRPr>
            </a:lvl1pPr>
          </a:lstStyle>
          <a:p>
            <a:fld id="{6BD0D143-8E97-0D42-B378-8B0D45EF99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10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BB2C5-2F3B-4129-B6E3-8C2C66F79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6DE6-F489-4161-AF0F-B029FA920BAB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4966EC-2B79-4637-B556-1D7BFDFE5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0EEBB-8867-4455-8093-6AB05A60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2D07-7279-4E4C-95A0-A880DB2E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12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77454" y="2061866"/>
            <a:ext cx="238909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365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Page-Ch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784879"/>
            <a:ext cx="9144000" cy="1660197"/>
          </a:xfrm>
          <a:prstGeom prst="rect">
            <a:avLst/>
          </a:prstGeom>
          <a:solidFill>
            <a:srgbClr val="243E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71217"/>
            <a:ext cx="8229600" cy="652062"/>
          </a:xfrm>
          <a:prstGeom prst="rect">
            <a:avLst/>
          </a:prstGeom>
        </p:spPr>
        <p:txBody>
          <a:bodyPr anchor="b"/>
          <a:lstStyle>
            <a:lvl1pPr algn="ctr">
              <a:defRPr spc="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headline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648124"/>
            <a:ext cx="8229600" cy="612918"/>
          </a:xfrm>
          <a:prstGeom prst="rect">
            <a:avLst/>
          </a:prstGeom>
        </p:spPr>
        <p:txBody>
          <a:bodyPr/>
          <a:lstStyle>
            <a:lvl1pPr algn="ctr">
              <a:defRPr b="0" i="0" spc="12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Insert subhead here</a:t>
            </a:r>
          </a:p>
        </p:txBody>
      </p:sp>
      <p:pic>
        <p:nvPicPr>
          <p:cNvPr id="2" name="Picture 1" descr="GM China_ Lockup_small_format_NoShad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09" y="4382232"/>
            <a:ext cx="2841382" cy="5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67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 rot="16200000" flipH="1">
            <a:off x="1162780" y="1282002"/>
            <a:ext cx="2199155" cy="506936"/>
          </a:xfrm>
        </p:spPr>
        <p:txBody>
          <a:bodyPr>
            <a:noAutofit/>
          </a:bodyPr>
          <a:lstStyle>
            <a:lvl1pPr algn="r">
              <a:defRPr lang="en-US" sz="2800" b="0" dirty="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754438" y="525905"/>
            <a:ext cx="4431526" cy="35895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200000"/>
              </a:lnSpc>
              <a:buClr>
                <a:schemeClr val="tx2"/>
              </a:buClr>
              <a:buFontTx/>
              <a:buNone/>
              <a:defRPr sz="1600" cap="all" baseline="0">
                <a:solidFill>
                  <a:srgbClr val="162E71"/>
                </a:solidFill>
                <a:latin typeface="Verdana"/>
                <a:cs typeface="Verdana"/>
              </a:defRPr>
            </a:lvl1pPr>
            <a:lvl2pPr marL="742950" indent="-285750">
              <a:buClr>
                <a:schemeClr val="tx2"/>
              </a:buClr>
              <a:buFont typeface="Wingdings" charset="2"/>
              <a:buChar char="§"/>
              <a:defRPr sz="1400"/>
            </a:lvl2pPr>
            <a:lvl3pPr marL="1143000" indent="-228600">
              <a:buClr>
                <a:schemeClr val="tx2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tx2"/>
              </a:buClr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4pPr>
            <a:lvl5pPr marL="2057400" indent="-228600">
              <a:buClr>
                <a:schemeClr val="tx2"/>
              </a:buClr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Introductions</a:t>
            </a:r>
          </a:p>
          <a:p>
            <a:pPr lvl="0"/>
            <a:r>
              <a:rPr lang="en-US" dirty="0"/>
              <a:t>Content</a:t>
            </a:r>
          </a:p>
          <a:p>
            <a:pPr lvl="0"/>
            <a:r>
              <a:rPr lang="en-US" dirty="0"/>
              <a:t>Summary</a:t>
            </a:r>
          </a:p>
          <a:p>
            <a:pPr lvl="0"/>
            <a:r>
              <a:rPr lang="en-US" dirty="0"/>
              <a:t>Thank you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185964" y="526323"/>
            <a:ext cx="1581799" cy="358928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265000"/>
              </a:lnSpc>
              <a:spcBef>
                <a:spcPts val="384"/>
              </a:spcBef>
              <a:defRPr sz="1200" baseline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Page #</a:t>
            </a:r>
          </a:p>
          <a:p>
            <a:pPr lvl="0"/>
            <a:r>
              <a:rPr lang="en-US" dirty="0"/>
              <a:t>Page #</a:t>
            </a:r>
          </a:p>
          <a:p>
            <a:pPr lvl="0"/>
            <a:r>
              <a:rPr lang="en-US" dirty="0"/>
              <a:t>Page #</a:t>
            </a:r>
          </a:p>
          <a:p>
            <a:pPr lvl="0"/>
            <a:r>
              <a:rPr lang="en-US" dirty="0"/>
              <a:t>Page #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8564" y="4781352"/>
            <a:ext cx="19909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kern="1000" spc="150">
                <a:solidFill>
                  <a:srgbClr val="676A6C"/>
                </a:solidFill>
                <a:latin typeface="Verdana"/>
                <a:cs typeface="Verdana"/>
              </a:defRPr>
            </a:lvl1pPr>
          </a:lstStyle>
          <a:p>
            <a:fld id="{6BD0D143-8E97-0D42-B378-8B0D45EF99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4" y="4869903"/>
            <a:ext cx="1290389" cy="1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1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907D22D-CA22-42FD-9DD7-0AB909DF904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72175F1-F0F5-43B9-9DF2-0015554E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9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34526" y="842963"/>
            <a:ext cx="8474075" cy="3513535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8564" y="4781352"/>
            <a:ext cx="19909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kern="1000" spc="150">
                <a:solidFill>
                  <a:srgbClr val="676A6C"/>
                </a:solidFill>
                <a:latin typeface="Verdana"/>
                <a:cs typeface="Verdana"/>
              </a:defRPr>
            </a:lvl1pPr>
          </a:lstStyle>
          <a:p>
            <a:fld id="{6BD0D143-8E97-0D42-B378-8B0D45EF99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17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74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 rot="16200000" flipH="1">
            <a:off x="1162780" y="1282002"/>
            <a:ext cx="2199155" cy="506936"/>
          </a:xfrm>
        </p:spPr>
        <p:txBody>
          <a:bodyPr>
            <a:noAutofit/>
          </a:bodyPr>
          <a:lstStyle>
            <a:lvl1pPr algn="r">
              <a:defRPr lang="en-US" sz="2800" b="0" dirty="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754438" y="525905"/>
            <a:ext cx="4431526" cy="3589506"/>
          </a:xfrm>
        </p:spPr>
        <p:txBody>
          <a:bodyPr/>
          <a:lstStyle>
            <a:lvl1pPr marL="0" indent="0">
              <a:lnSpc>
                <a:spcPct val="200000"/>
              </a:lnSpc>
              <a:buClr>
                <a:schemeClr val="tx2"/>
              </a:buClr>
              <a:buFontTx/>
              <a:buNone/>
              <a:defRPr sz="1600" cap="all" baseline="0">
                <a:solidFill>
                  <a:srgbClr val="162E71"/>
                </a:solidFill>
                <a:latin typeface="Verdana"/>
                <a:cs typeface="Verdana"/>
              </a:defRPr>
            </a:lvl1pPr>
            <a:lvl2pPr marL="742950" indent="-285750">
              <a:buClr>
                <a:schemeClr val="tx2"/>
              </a:buClr>
              <a:buFont typeface="Wingdings" charset="2"/>
              <a:buChar char="§"/>
              <a:defRPr sz="1400"/>
            </a:lvl2pPr>
            <a:lvl3pPr marL="1143000" indent="-228600">
              <a:buClr>
                <a:schemeClr val="tx2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tx2"/>
              </a:buClr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4pPr>
            <a:lvl5pPr marL="2057400" indent="-228600">
              <a:buClr>
                <a:schemeClr val="tx2"/>
              </a:buClr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Introductions</a:t>
            </a:r>
          </a:p>
          <a:p>
            <a:pPr lvl="0"/>
            <a:r>
              <a:rPr lang="en-US" dirty="0"/>
              <a:t>Content</a:t>
            </a:r>
          </a:p>
          <a:p>
            <a:pPr lvl="0"/>
            <a:r>
              <a:rPr lang="en-US" dirty="0"/>
              <a:t>Summary</a:t>
            </a:r>
          </a:p>
          <a:p>
            <a:pPr lvl="0"/>
            <a:r>
              <a:rPr lang="en-US" dirty="0"/>
              <a:t>Thank you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185964" y="526323"/>
            <a:ext cx="1581799" cy="3589285"/>
          </a:xfrm>
        </p:spPr>
        <p:txBody>
          <a:bodyPr>
            <a:normAutofit/>
          </a:bodyPr>
          <a:lstStyle>
            <a:lvl1pPr algn="r">
              <a:lnSpc>
                <a:spcPct val="265000"/>
              </a:lnSpc>
              <a:spcBef>
                <a:spcPts val="384"/>
              </a:spcBef>
              <a:defRPr sz="1200" baseline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Page #</a:t>
            </a:r>
          </a:p>
          <a:p>
            <a:pPr lvl="0"/>
            <a:r>
              <a:rPr lang="en-US" dirty="0"/>
              <a:t>Page #</a:t>
            </a:r>
          </a:p>
          <a:p>
            <a:pPr lvl="0"/>
            <a:r>
              <a:rPr lang="en-US" dirty="0"/>
              <a:t>Page #</a:t>
            </a:r>
          </a:p>
          <a:p>
            <a:pPr lvl="0"/>
            <a:r>
              <a:rPr lang="en-US" dirty="0"/>
              <a:t>Page #</a:t>
            </a:r>
          </a:p>
        </p:txBody>
      </p:sp>
    </p:spTree>
    <p:extLst>
      <p:ext uri="{BB962C8B-B14F-4D97-AF65-F5344CB8AC3E}">
        <p14:creationId xmlns:p14="http://schemas.microsoft.com/office/powerpoint/2010/main" val="148075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34526" y="842963"/>
            <a:ext cx="8474075" cy="3513535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8564" y="4781352"/>
            <a:ext cx="19909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kern="1000" spc="150">
                <a:solidFill>
                  <a:srgbClr val="676A6C"/>
                </a:solidFill>
                <a:latin typeface="Verdana"/>
                <a:cs typeface="Verdana"/>
              </a:defRPr>
            </a:lvl1pPr>
          </a:lstStyle>
          <a:p>
            <a:fld id="{6BD0D143-8E97-0D42-B378-8B0D45EF99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0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01588"/>
            <a:ext cx="9144000" cy="1209260"/>
          </a:xfrm>
          <a:prstGeom prst="rect">
            <a:avLst/>
          </a:prstGeom>
          <a:solidFill>
            <a:srgbClr val="243E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57133"/>
            <a:ext cx="8229600" cy="298170"/>
          </a:xfrm>
        </p:spPr>
        <p:txBody>
          <a:bodyPr anchor="b"/>
          <a:lstStyle>
            <a:lvl1pPr algn="ctr">
              <a:defRPr spc="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Break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8564" y="4781352"/>
            <a:ext cx="19909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kern="1000" spc="150">
                <a:solidFill>
                  <a:srgbClr val="676A6C"/>
                </a:solidFill>
                <a:latin typeface="Verdana"/>
                <a:cs typeface="Verdana"/>
              </a:defRPr>
            </a:lvl1pPr>
          </a:lstStyle>
          <a:p>
            <a:fld id="{6BD0D143-8E97-0D42-B378-8B0D45EF99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839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91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7" r:id="rId2"/>
    <p:sldLayoutId id="2147483693" r:id="rId3"/>
    <p:sldLayoutId id="2147483694" r:id="rId4"/>
    <p:sldLayoutId id="2147483701" r:id="rId5"/>
    <p:sldLayoutId id="2147483705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000" b="1" i="0" kern="1100" cap="all" spc="150">
          <a:solidFill>
            <a:schemeClr val="tx2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2502D"/>
        </a:buClr>
        <a:buFont typeface="Wingdings" charset="2"/>
        <a:buNone/>
        <a:defRPr sz="1600" kern="1200" spc="150">
          <a:solidFill>
            <a:srgbClr val="585D60"/>
          </a:solidFill>
          <a:latin typeface="GM Sans"/>
          <a:ea typeface="+mn-ea"/>
          <a:cs typeface="GM Sans Regular"/>
        </a:defRPr>
      </a:lvl1pPr>
      <a:lvl2pPr marL="290513" indent="-28575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 spc="150">
          <a:solidFill>
            <a:srgbClr val="585D60"/>
          </a:solidFill>
          <a:latin typeface="GM Sans"/>
          <a:ea typeface="+mn-ea"/>
          <a:cs typeface="GM Sans Regular"/>
        </a:defRPr>
      </a:lvl2pPr>
      <a:lvl3pPr marL="684213" indent="-233363" algn="l" defTabSz="684213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 spc="150">
          <a:solidFill>
            <a:srgbClr val="585D60"/>
          </a:solidFill>
          <a:latin typeface="GM Sans"/>
          <a:ea typeface="+mn-ea"/>
          <a:cs typeface="GM Sans Regular"/>
        </a:defRPr>
      </a:lvl3pPr>
      <a:lvl4pPr marL="12065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rgbClr val="585D60"/>
          </a:solidFill>
          <a:latin typeface="GM Sans Light"/>
          <a:ea typeface="+mn-ea"/>
          <a:cs typeface="GM Sans Light"/>
        </a:defRPr>
      </a:lvl4pPr>
      <a:lvl5pPr marL="12065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rgbClr val="585D60"/>
          </a:solidFill>
          <a:latin typeface="GM Sans Light"/>
          <a:ea typeface="+mn-ea"/>
          <a:cs typeface="GM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525" y="21184"/>
            <a:ext cx="8474950" cy="6223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525" y="845739"/>
            <a:ext cx="8474950" cy="3510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8564" y="4781352"/>
            <a:ext cx="19909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kern="1000" spc="150">
                <a:solidFill>
                  <a:srgbClr val="676A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BD0D143-8E97-0D42-B378-8B0D45EF99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4" y="4869903"/>
            <a:ext cx="1290389" cy="1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58" r:id="rId2"/>
    <p:sldLayoutId id="2147483665" r:id="rId3"/>
    <p:sldLayoutId id="2147483664" r:id="rId4"/>
    <p:sldLayoutId id="2147483659" r:id="rId5"/>
    <p:sldLayoutId id="2147483703" r:id="rId6"/>
    <p:sldLayoutId id="2147483704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000" b="1" i="0" kern="1200" cap="all" spc="15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15888" indent="-115888" algn="l" defTabSz="457200" rtl="0" eaLnBrk="1" latinLnBrk="0" hangingPunct="1">
        <a:spcBef>
          <a:spcPct val="20000"/>
        </a:spcBef>
        <a:buClr>
          <a:srgbClr val="243F75"/>
        </a:buClr>
        <a:buFont typeface="Lucida Grande"/>
        <a:buChar char=" "/>
        <a:defRPr sz="1600" kern="1200" spc="0">
          <a:solidFill>
            <a:srgbClr val="585D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48640" indent="-237744" algn="l" defTabSz="457200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1600" kern="1200" spc="0">
          <a:solidFill>
            <a:srgbClr val="585D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-233363" algn="l" defTabSz="684213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1600" kern="1200" spc="0">
          <a:solidFill>
            <a:srgbClr val="585D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-237744" algn="l" defTabSz="457200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1400" kern="1200" spc="0">
          <a:solidFill>
            <a:srgbClr val="585D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371600" indent="-237744" algn="l" defTabSz="457200" rtl="0" eaLnBrk="1" latinLnBrk="0" hangingPunct="1">
        <a:spcBef>
          <a:spcPct val="20000"/>
        </a:spcBef>
        <a:buClr>
          <a:schemeClr val="tx1"/>
        </a:buClr>
        <a:buFont typeface="Wingdings" charset="2"/>
        <a:buChar char="§"/>
        <a:defRPr sz="1400" kern="1200" spc="0">
          <a:solidFill>
            <a:srgbClr val="585D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12" Type="http://schemas.openxmlformats.org/officeDocument/2006/relationships/image" Target="../media/image23.png"/><Relationship Id="rId17" Type="http://schemas.openxmlformats.org/officeDocument/2006/relationships/hyperlink" Target="http://www.pngall.com/wi-fi-png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20" Type="http://schemas.openxmlformats.org/officeDocument/2006/relationships/hyperlink" Target="https://pixabay.com/fr/wi-fi-wlan-exp%C3%A9diteur-bluetooth-297697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41.png"/><Relationship Id="rId10" Type="http://schemas.openxmlformats.org/officeDocument/2006/relationships/image" Target="../media/image21.png"/><Relationship Id="rId19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ngall.com/wi-fi-png" TargetMode="External"/><Relationship Id="rId5" Type="http://schemas.openxmlformats.org/officeDocument/2006/relationships/image" Target="../media/image42.png"/><Relationship Id="rId10" Type="http://schemas.openxmlformats.org/officeDocument/2006/relationships/hyperlink" Target="https://pixabay.com/fr/wi-fi-wlan-exp%C3%A9diteur-bluetooth-297697/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8099" cy="51516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295E05-406D-1143-96D9-E0E1571C21C6}"/>
              </a:ext>
            </a:extLst>
          </p:cNvPr>
          <p:cNvSpPr/>
          <p:nvPr/>
        </p:nvSpPr>
        <p:spPr>
          <a:xfrm>
            <a:off x="9529" y="8165"/>
            <a:ext cx="9168114" cy="5143500"/>
          </a:xfrm>
          <a:prstGeom prst="rect">
            <a:avLst/>
          </a:prstGeom>
          <a:solidFill>
            <a:srgbClr val="0072CE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" name="Group 1"/>
          <p:cNvGrpSpPr/>
          <p:nvPr/>
        </p:nvGrpSpPr>
        <p:grpSpPr>
          <a:xfrm>
            <a:off x="270193" y="2209178"/>
            <a:ext cx="8603637" cy="1524429"/>
            <a:chOff x="360257" y="2980558"/>
            <a:chExt cx="11471519" cy="2032570"/>
          </a:xfrm>
        </p:grpSpPr>
        <p:sp>
          <p:nvSpPr>
            <p:cNvPr id="10" name="object 4"/>
            <p:cNvSpPr txBox="1"/>
            <p:nvPr/>
          </p:nvSpPr>
          <p:spPr>
            <a:xfrm>
              <a:off x="3581399" y="2980558"/>
              <a:ext cx="5024755" cy="320600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55721" algn="ctr">
                <a:spcBef>
                  <a:spcPts val="75"/>
                </a:spcBef>
                <a:tabLst>
                  <a:tab pos="729614" algn="l"/>
                  <a:tab pos="1383029" algn="l"/>
                  <a:tab pos="2246471" algn="l"/>
                </a:tabLst>
              </a:pPr>
              <a:r>
                <a:rPr lang="en-US" sz="1500" b="1" dirty="0">
                  <a:solidFill>
                    <a:srgbClr val="FFFFFF"/>
                  </a:solidFill>
                  <a:latin typeface="Overpass ExtraBold" pitchFamily="2" charset="77"/>
                  <a:ea typeface="GM Global Sans Bold" charset="0"/>
                  <a:cs typeface="GM Global Sans Bold" charset="0"/>
                </a:rPr>
                <a:t>Lakshmi Thanayankizil PhD</a:t>
              </a:r>
              <a:endParaRPr lang="en-US" sz="1500" b="1" dirty="0">
                <a:latin typeface="Overpass ExtraBold" pitchFamily="2" charset="77"/>
                <a:ea typeface="GM Global Sans Bold" charset="0"/>
                <a:cs typeface="GM Global Sans Bold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0257" y="3463987"/>
              <a:ext cx="11471519" cy="15491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525" algn="ctr"/>
              <a:r>
                <a:rPr lang="en-US" sz="2800" b="1" i="1" dirty="0">
                  <a:solidFill>
                    <a:srgbClr val="FFFFFF"/>
                  </a:solidFill>
                  <a:latin typeface="Overpass" pitchFamily="2" charset="77"/>
                  <a:ea typeface="GM Global Sans SemiLight" charset="0"/>
                  <a:cs typeface="GM Global Sans SemiLight" charset="0"/>
                </a:rPr>
                <a:t>Ready for the Road Ahead: Spectrum Needs and Wi-Fi</a:t>
              </a:r>
            </a:p>
            <a:p>
              <a:pPr marL="9525" algn="ctr"/>
              <a:endParaRPr lang="en-US" sz="2800" spc="-4" dirty="0">
                <a:solidFill>
                  <a:srgbClr val="FFFFFF"/>
                </a:solidFill>
                <a:latin typeface="GM Global Sans SemiLight" charset="0"/>
                <a:ea typeface="GM Global Sans SemiLight" charset="0"/>
                <a:cs typeface="GM Global Sans SemiLight" charset="0"/>
              </a:endParaRPr>
            </a:p>
            <a:p>
              <a:pPr marL="9525" algn="ctr"/>
              <a:r>
                <a:rPr lang="en-US" sz="1350" b="1" spc="-4" dirty="0">
                  <a:solidFill>
                    <a:srgbClr val="FFFFFF"/>
                  </a:solidFill>
                  <a:latin typeface="Overpass" pitchFamily="2" charset="77"/>
                  <a:ea typeface="GM Global Sans SemiLight" charset="0"/>
                  <a:cs typeface="GM Global Sans SemiLight" charset="0"/>
                </a:rPr>
                <a:t>IEEE Plenary| 07/13/2022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CC2962-BF15-8341-B139-4E3446826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725" y="3989459"/>
            <a:ext cx="669349" cy="66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16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634F66A-705F-481D-BDA0-FDB8E0802303}"/>
              </a:ext>
            </a:extLst>
          </p:cNvPr>
          <p:cNvGrpSpPr/>
          <p:nvPr/>
        </p:nvGrpSpPr>
        <p:grpSpPr>
          <a:xfrm>
            <a:off x="575781" y="1396820"/>
            <a:ext cx="1236095" cy="337055"/>
            <a:chOff x="228159" y="1396820"/>
            <a:chExt cx="1236095" cy="33705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49C06A6-9B97-4792-B93C-55CBCA28D2BB}"/>
                </a:ext>
              </a:extLst>
            </p:cNvPr>
            <p:cNvSpPr/>
            <p:nvPr/>
          </p:nvSpPr>
          <p:spPr>
            <a:xfrm>
              <a:off x="305184" y="1396820"/>
              <a:ext cx="1067397" cy="2890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Wi-Fi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B821B64-30F6-4956-8AF2-0092197A80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59" y="1402703"/>
              <a:ext cx="77025" cy="331172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CD8A7A2-6D22-48D6-8541-5563ADF3B847}"/>
                </a:ext>
              </a:extLst>
            </p:cNvPr>
            <p:cNvCxnSpPr/>
            <p:nvPr/>
          </p:nvCxnSpPr>
          <p:spPr>
            <a:xfrm>
              <a:off x="1355397" y="1423385"/>
              <a:ext cx="108857" cy="289035"/>
            </a:xfrm>
            <a:prstGeom prst="line">
              <a:avLst/>
            </a:prstGeom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84B049-7A9A-4213-A10E-CF279998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70" y="-185237"/>
            <a:ext cx="822960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Connected vehicle –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spectrum needs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BC56B1-757B-4B3D-A425-777B8FA694D5}"/>
              </a:ext>
            </a:extLst>
          </p:cNvPr>
          <p:cNvCxnSpPr/>
          <p:nvPr/>
        </p:nvCxnSpPr>
        <p:spPr>
          <a:xfrm flipV="1">
            <a:off x="0" y="1654233"/>
            <a:ext cx="9144000" cy="581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1E07D6-9AFD-444E-8326-129EFA7E5D2B}"/>
              </a:ext>
            </a:extLst>
          </p:cNvPr>
          <p:cNvGrpSpPr/>
          <p:nvPr/>
        </p:nvGrpSpPr>
        <p:grpSpPr>
          <a:xfrm>
            <a:off x="3749038" y="1381250"/>
            <a:ext cx="547478" cy="289035"/>
            <a:chOff x="3401416" y="1381250"/>
            <a:chExt cx="547478" cy="289035"/>
          </a:xfrm>
        </p:grpSpPr>
        <p:sp>
          <p:nvSpPr>
            <p:cNvPr id="13" name="Flowchart: Process 12">
              <a:extLst>
                <a:ext uri="{FF2B5EF4-FFF2-40B4-BE49-F238E27FC236}">
                  <a16:creationId xmlns:a16="http://schemas.microsoft.com/office/drawing/2014/main" id="{18896D3C-A2EF-46BE-AE3C-750E6F5B54F4}"/>
                </a:ext>
              </a:extLst>
            </p:cNvPr>
            <p:cNvSpPr/>
            <p:nvPr/>
          </p:nvSpPr>
          <p:spPr>
            <a:xfrm>
              <a:off x="3476172" y="1381250"/>
              <a:ext cx="397966" cy="272982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V2V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63C094D-A5FE-490E-B96E-1CBEF03CC0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1416" y="1396424"/>
              <a:ext cx="76940" cy="273861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6E54F6B-54F9-47AC-AD58-1B05D5AF9673}"/>
                </a:ext>
              </a:extLst>
            </p:cNvPr>
            <p:cNvCxnSpPr>
              <a:cxnSpLocks/>
            </p:cNvCxnSpPr>
            <p:nvPr/>
          </p:nvCxnSpPr>
          <p:spPr>
            <a:xfrm>
              <a:off x="3874138" y="1396820"/>
              <a:ext cx="74756" cy="273465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10786B-39F0-4C50-B791-600340AF2780}"/>
              </a:ext>
            </a:extLst>
          </p:cNvPr>
          <p:cNvGrpSpPr/>
          <p:nvPr/>
        </p:nvGrpSpPr>
        <p:grpSpPr>
          <a:xfrm>
            <a:off x="2061568" y="1381250"/>
            <a:ext cx="1816470" cy="331172"/>
            <a:chOff x="1734457" y="1381250"/>
            <a:chExt cx="1816470" cy="33117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EB6BBBF-B1D5-4C8E-BCA9-3E03A2CE4ABC}"/>
                </a:ext>
              </a:extLst>
            </p:cNvPr>
            <p:cNvGrpSpPr/>
            <p:nvPr/>
          </p:nvGrpSpPr>
          <p:grpSpPr>
            <a:xfrm>
              <a:off x="1734457" y="1381250"/>
              <a:ext cx="1814286" cy="331172"/>
              <a:chOff x="1734457" y="1381250"/>
              <a:chExt cx="1814286" cy="331172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EAF7830-DE77-4C96-B9AB-F5B729D556AC}"/>
                  </a:ext>
                </a:extLst>
              </p:cNvPr>
              <p:cNvSpPr/>
              <p:nvPr/>
            </p:nvSpPr>
            <p:spPr>
              <a:xfrm>
                <a:off x="1847683" y="1381250"/>
                <a:ext cx="1592203" cy="289035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Wi-Fi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056A47-C48B-44BA-83D3-73842C2505F9}"/>
                  </a:ext>
                </a:extLst>
              </p:cNvPr>
              <p:cNvCxnSpPr/>
              <p:nvPr/>
            </p:nvCxnSpPr>
            <p:spPr>
              <a:xfrm flipH="1">
                <a:off x="1734457" y="1381250"/>
                <a:ext cx="113226" cy="331172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9B9E883-2B25-4E83-BF74-072B97F2BF43}"/>
                  </a:ext>
                </a:extLst>
              </p:cNvPr>
              <p:cNvCxnSpPr/>
              <p:nvPr/>
            </p:nvCxnSpPr>
            <p:spPr>
              <a:xfrm>
                <a:off x="3439886" y="1396820"/>
                <a:ext cx="108857" cy="289035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9276AF4-4E35-4953-9341-8C2DDEF5AF6A}"/>
                </a:ext>
              </a:extLst>
            </p:cNvPr>
            <p:cNvCxnSpPr/>
            <p:nvPr/>
          </p:nvCxnSpPr>
          <p:spPr>
            <a:xfrm>
              <a:off x="3442070" y="1384887"/>
              <a:ext cx="108857" cy="289035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1E4006-9D9C-4E85-8110-230E31249CE4}"/>
              </a:ext>
            </a:extLst>
          </p:cNvPr>
          <p:cNvGrpSpPr/>
          <p:nvPr/>
        </p:nvGrpSpPr>
        <p:grpSpPr>
          <a:xfrm>
            <a:off x="4213016" y="1409554"/>
            <a:ext cx="3085461" cy="291106"/>
            <a:chOff x="3848336" y="848485"/>
            <a:chExt cx="3085461" cy="29110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06658CB-0A5F-412A-9BF7-2EC3F643D8E0}"/>
                </a:ext>
              </a:extLst>
            </p:cNvPr>
            <p:cNvGrpSpPr/>
            <p:nvPr/>
          </p:nvGrpSpPr>
          <p:grpSpPr>
            <a:xfrm>
              <a:off x="3848336" y="848485"/>
              <a:ext cx="3049176" cy="291106"/>
              <a:chOff x="3874138" y="1400861"/>
              <a:chExt cx="3049176" cy="291106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F9E09FD-5242-4469-A624-61D0E093DF10}"/>
                  </a:ext>
                </a:extLst>
              </p:cNvPr>
              <p:cNvSpPr/>
              <p:nvPr/>
            </p:nvSpPr>
            <p:spPr>
              <a:xfrm>
                <a:off x="3910423" y="1402932"/>
                <a:ext cx="3012891" cy="2890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Wi-Fi</a:t>
                </a: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A1162231-74C6-4E58-8BEC-31A419E7F6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138" y="1400861"/>
                <a:ext cx="38471" cy="26942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53B5C02-7459-4855-8276-015AF0A6880B}"/>
                </a:ext>
              </a:extLst>
            </p:cNvPr>
            <p:cNvCxnSpPr>
              <a:cxnSpLocks/>
            </p:cNvCxnSpPr>
            <p:nvPr/>
          </p:nvCxnSpPr>
          <p:spPr>
            <a:xfrm>
              <a:off x="6897512" y="848485"/>
              <a:ext cx="36285" cy="281414"/>
            </a:xfrm>
            <a:prstGeom prst="line">
              <a:avLst/>
            </a:prstGeom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67B083-6019-44D5-B7AF-1DB8471BEDA2}"/>
              </a:ext>
            </a:extLst>
          </p:cNvPr>
          <p:cNvGrpSpPr/>
          <p:nvPr/>
        </p:nvGrpSpPr>
        <p:grpSpPr>
          <a:xfrm>
            <a:off x="6218176" y="1506848"/>
            <a:ext cx="2929792" cy="193812"/>
            <a:chOff x="5870553" y="1506848"/>
            <a:chExt cx="3285945" cy="163437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E9F026C-34AD-43A9-BDF6-F7384BD34ECA}"/>
                </a:ext>
              </a:extLst>
            </p:cNvPr>
            <p:cNvSpPr/>
            <p:nvPr/>
          </p:nvSpPr>
          <p:spPr>
            <a:xfrm>
              <a:off x="5927694" y="1531737"/>
              <a:ext cx="3228804" cy="12249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UWB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78B46E7-A113-4F65-AD92-BFB69A7151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0553" y="1506848"/>
              <a:ext cx="52276" cy="163437"/>
            </a:xfrm>
            <a:prstGeom prst="line">
              <a:avLst/>
            </a:prstGeom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Cloud 46">
            <a:extLst>
              <a:ext uri="{FF2B5EF4-FFF2-40B4-BE49-F238E27FC236}">
                <a16:creationId xmlns:a16="http://schemas.microsoft.com/office/drawing/2014/main" id="{A121600D-BEA8-4AF5-ADA4-1CD94F7824CC}"/>
              </a:ext>
            </a:extLst>
          </p:cNvPr>
          <p:cNvSpPr/>
          <p:nvPr/>
        </p:nvSpPr>
        <p:spPr>
          <a:xfrm>
            <a:off x="72705" y="4094759"/>
            <a:ext cx="2258399" cy="955445"/>
          </a:xfrm>
          <a:prstGeom prst="cloud">
            <a:avLst/>
          </a:prstGeom>
          <a:solidFill>
            <a:schemeClr val="tx1">
              <a:lumMod val="60000"/>
              <a:lumOff val="40000"/>
            </a:schemeClr>
          </a:solidFill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7FD3AD99-8023-4233-8449-CA794A08982F}"/>
              </a:ext>
            </a:extLst>
          </p:cNvPr>
          <p:cNvSpPr/>
          <p:nvPr/>
        </p:nvSpPr>
        <p:spPr>
          <a:xfrm>
            <a:off x="4528793" y="3870329"/>
            <a:ext cx="2465906" cy="1182143"/>
          </a:xfrm>
          <a:prstGeom prst="cloud">
            <a:avLst/>
          </a:prstGeom>
          <a:solidFill>
            <a:schemeClr val="tx1">
              <a:lumMod val="60000"/>
              <a:lumOff val="40000"/>
            </a:schemeClr>
          </a:solidFill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549378-532C-4271-8B87-A8E0B13B7B04}"/>
              </a:ext>
            </a:extLst>
          </p:cNvPr>
          <p:cNvSpPr/>
          <p:nvPr/>
        </p:nvSpPr>
        <p:spPr>
          <a:xfrm>
            <a:off x="4869924" y="3696916"/>
            <a:ext cx="1875872" cy="1997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Seamless Experience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C9387C-EF11-4D8A-B498-DAF2B764AC15}"/>
              </a:ext>
            </a:extLst>
          </p:cNvPr>
          <p:cNvSpPr/>
          <p:nvPr/>
        </p:nvSpPr>
        <p:spPr>
          <a:xfrm>
            <a:off x="206510" y="3872728"/>
            <a:ext cx="2095027" cy="26069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verpass ExtraBold" panose="00000900000000000000" pitchFamily="2" charset="0"/>
                <a:ea typeface="+mn-ea"/>
                <a:cs typeface="+mn-cs"/>
              </a:rPr>
              <a:t>Connected and Protected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2FA6C57-C1F2-4D0C-BA20-95E84CBB1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036" y="4201769"/>
            <a:ext cx="301519" cy="25126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C3258F2-4C59-45CC-A541-164951186948}"/>
              </a:ext>
            </a:extLst>
          </p:cNvPr>
          <p:cNvSpPr/>
          <p:nvPr/>
        </p:nvSpPr>
        <p:spPr>
          <a:xfrm>
            <a:off x="4752058" y="4401573"/>
            <a:ext cx="677473" cy="222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585D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Hotspot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82A326-786E-46A7-9E69-6D6C9868770C}"/>
              </a:ext>
            </a:extLst>
          </p:cNvPr>
          <p:cNvSpPr/>
          <p:nvPr/>
        </p:nvSpPr>
        <p:spPr>
          <a:xfrm>
            <a:off x="4443526" y="4487701"/>
            <a:ext cx="1200934" cy="27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585D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73D6A02-CF07-45AB-A510-5C9939989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129" y="4208962"/>
            <a:ext cx="384867" cy="3715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376C3EC-CEBE-4CF6-A176-F501F0C38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590" y="4196915"/>
            <a:ext cx="474988" cy="31621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2F75BF9-07E9-4C2A-8ADA-E3DE1F37DA09}"/>
              </a:ext>
            </a:extLst>
          </p:cNvPr>
          <p:cNvSpPr/>
          <p:nvPr/>
        </p:nvSpPr>
        <p:spPr>
          <a:xfrm>
            <a:off x="5140379" y="4426952"/>
            <a:ext cx="1029409" cy="27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585D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Rear Seat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66E59D4-18EE-496F-AFD5-607049FFE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9465" y="4225329"/>
            <a:ext cx="755068" cy="3552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EDB46A-D0C5-4C80-9BD8-C68871DA0134}"/>
              </a:ext>
            </a:extLst>
          </p:cNvPr>
          <p:cNvGrpSpPr/>
          <p:nvPr/>
        </p:nvGrpSpPr>
        <p:grpSpPr>
          <a:xfrm>
            <a:off x="29138" y="4234356"/>
            <a:ext cx="1200934" cy="535030"/>
            <a:chOff x="12453" y="4319363"/>
            <a:chExt cx="1200934" cy="53503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155FFBC-4714-45C9-B28A-9C2AAE171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490" y="4319363"/>
              <a:ext cx="370707" cy="337152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E6C20F5-6F61-4767-8DFC-F756F822F93F}"/>
                </a:ext>
              </a:extLst>
            </p:cNvPr>
            <p:cNvSpPr/>
            <p:nvPr/>
          </p:nvSpPr>
          <p:spPr>
            <a:xfrm>
              <a:off x="12453" y="4580558"/>
              <a:ext cx="1200934" cy="2738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585D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Navigation</a:t>
              </a:r>
            </a:p>
          </p:txBody>
        </p:sp>
      </p:grpSp>
      <p:sp>
        <p:nvSpPr>
          <p:cNvPr id="51" name="Cloud 50">
            <a:extLst>
              <a:ext uri="{FF2B5EF4-FFF2-40B4-BE49-F238E27FC236}">
                <a16:creationId xmlns:a16="http://schemas.microsoft.com/office/drawing/2014/main" id="{46A0E834-4D2D-441F-93FF-77D8EB004CE5}"/>
              </a:ext>
            </a:extLst>
          </p:cNvPr>
          <p:cNvSpPr/>
          <p:nvPr/>
        </p:nvSpPr>
        <p:spPr>
          <a:xfrm>
            <a:off x="2480169" y="4234684"/>
            <a:ext cx="1941474" cy="820876"/>
          </a:xfrm>
          <a:prstGeom prst="cloud">
            <a:avLst/>
          </a:prstGeom>
          <a:solidFill>
            <a:schemeClr val="tx1">
              <a:lumMod val="60000"/>
              <a:lumOff val="40000"/>
            </a:schemeClr>
          </a:solidFill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68B20C9-FDC7-4B31-A7CD-BC61EA491712}"/>
              </a:ext>
            </a:extLst>
          </p:cNvPr>
          <p:cNvSpPr/>
          <p:nvPr/>
        </p:nvSpPr>
        <p:spPr>
          <a:xfrm>
            <a:off x="2950314" y="4030210"/>
            <a:ext cx="966840" cy="2738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Safety First</a:t>
            </a:r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5FCB9D0A-BEE5-4ADE-9101-725A4B4E88FD}"/>
              </a:ext>
            </a:extLst>
          </p:cNvPr>
          <p:cNvSpPr/>
          <p:nvPr/>
        </p:nvSpPr>
        <p:spPr>
          <a:xfrm>
            <a:off x="7233610" y="4163875"/>
            <a:ext cx="1910390" cy="891685"/>
          </a:xfrm>
          <a:prstGeom prst="cloud">
            <a:avLst/>
          </a:prstGeom>
          <a:solidFill>
            <a:schemeClr val="tx1">
              <a:lumMod val="60000"/>
              <a:lumOff val="40000"/>
            </a:schemeClr>
          </a:solidFill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36EEB14-78D2-482D-A7D2-062A3AC755CE}"/>
              </a:ext>
            </a:extLst>
          </p:cNvPr>
          <p:cNvSpPr/>
          <p:nvPr/>
        </p:nvSpPr>
        <p:spPr>
          <a:xfrm>
            <a:off x="7081375" y="3927294"/>
            <a:ext cx="2062625" cy="2738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Reinventing EV Experience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48A9D6B-C825-4FF5-A937-80C5EDEBCF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360" y="4667496"/>
            <a:ext cx="419001" cy="26248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6EF7DCE-C3A3-42AA-976D-E3F36C324DA0}"/>
              </a:ext>
            </a:extLst>
          </p:cNvPr>
          <p:cNvSpPr/>
          <p:nvPr/>
        </p:nvSpPr>
        <p:spPr>
          <a:xfrm>
            <a:off x="5408125" y="4823283"/>
            <a:ext cx="1029409" cy="27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585D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Vehicle Access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643A9-DC06-480C-BFB2-ECB693F94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710" y="4690051"/>
            <a:ext cx="485141" cy="336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8C0169-734A-4CAB-BE58-E9D23EDAF6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2681" y="4302575"/>
            <a:ext cx="698914" cy="399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D489D-69EC-49EB-80DC-74841AC3B7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2201" y="4196459"/>
            <a:ext cx="565675" cy="299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60B67-9CD4-4F12-A93D-BBCFECCE43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7518" y="4318779"/>
            <a:ext cx="573408" cy="305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1B4A9-9F12-4276-9ED8-94D5B90EE9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1894" y="4575734"/>
            <a:ext cx="572555" cy="329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E0D6CD-7F83-4701-86FA-E6F002BC6B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382" y="4264902"/>
            <a:ext cx="557011" cy="315656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B021421C-AFFF-4D4F-ADF2-0DF03E97DD07}"/>
              </a:ext>
            </a:extLst>
          </p:cNvPr>
          <p:cNvSpPr/>
          <p:nvPr/>
        </p:nvSpPr>
        <p:spPr>
          <a:xfrm>
            <a:off x="7332698" y="4518157"/>
            <a:ext cx="916154" cy="222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585D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Wireless Battery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6A542A-70DD-4459-A9B7-E1E2C6C568CC}"/>
              </a:ext>
            </a:extLst>
          </p:cNvPr>
          <p:cNvGrpSpPr/>
          <p:nvPr/>
        </p:nvGrpSpPr>
        <p:grpSpPr>
          <a:xfrm>
            <a:off x="561133" y="1616381"/>
            <a:ext cx="1262065" cy="117494"/>
            <a:chOff x="213511" y="1616381"/>
            <a:chExt cx="1262065" cy="117494"/>
          </a:xfrm>
        </p:grpSpPr>
        <p:sp>
          <p:nvSpPr>
            <p:cNvPr id="67" name="Flowchart: Process 66">
              <a:extLst>
                <a:ext uri="{FF2B5EF4-FFF2-40B4-BE49-F238E27FC236}">
                  <a16:creationId xmlns:a16="http://schemas.microsoft.com/office/drawing/2014/main" id="{72AE6D4B-9078-4E68-AC9B-A6E57B69D5A4}"/>
                </a:ext>
              </a:extLst>
            </p:cNvPr>
            <p:cNvSpPr/>
            <p:nvPr/>
          </p:nvSpPr>
          <p:spPr>
            <a:xfrm>
              <a:off x="304007" y="1616381"/>
              <a:ext cx="1067396" cy="96039"/>
            </a:xfrm>
            <a:prstGeom prst="flowChartProcess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BT/BLE/Zigbee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5BA3EF8-C635-4CCC-ACB2-33FCD8F3D2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511" y="1629845"/>
              <a:ext cx="77998" cy="10403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999DC46-B31B-4E00-8E3A-947FBFAE8F1C}"/>
                </a:ext>
              </a:extLst>
            </p:cNvPr>
            <p:cNvCxnSpPr>
              <a:cxnSpLocks/>
            </p:cNvCxnSpPr>
            <p:nvPr/>
          </p:nvCxnSpPr>
          <p:spPr>
            <a:xfrm>
              <a:off x="1366719" y="1616381"/>
              <a:ext cx="108857" cy="106714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57E8BA93-3EC6-458D-B213-DD9BA8A7CA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4679" y="2291786"/>
            <a:ext cx="8917171" cy="776511"/>
          </a:xfrm>
          <a:ln w="31750">
            <a:noFill/>
          </a:ln>
        </p:spPr>
        <p:txBody>
          <a:bodyPr/>
          <a:lstStyle/>
          <a:p>
            <a:pPr algn="ctr"/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Unique challenges posed by Connected Vehicle features identifies the need to define new coexistence mechanisms between technologies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68AA655-026A-4A52-9CED-749C0FEB2DCE}"/>
              </a:ext>
            </a:extLst>
          </p:cNvPr>
          <p:cNvGrpSpPr/>
          <p:nvPr/>
        </p:nvGrpSpPr>
        <p:grpSpPr>
          <a:xfrm>
            <a:off x="8475217" y="4461400"/>
            <a:ext cx="539870" cy="286353"/>
            <a:chOff x="3919019" y="2063910"/>
            <a:chExt cx="1315848" cy="584054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2890B63-8439-49D8-BDD7-E161E647F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17385" y="2100713"/>
              <a:ext cx="817482" cy="547251"/>
            </a:xfrm>
            <a:prstGeom prst="rect">
              <a:avLst/>
            </a:prstGeom>
          </p:spPr>
        </p:pic>
        <p:pic>
          <p:nvPicPr>
            <p:cNvPr id="83" name="Picture 82" descr="A picture containing arch&#10;&#10;Description automatically generated">
              <a:extLst>
                <a:ext uri="{FF2B5EF4-FFF2-40B4-BE49-F238E27FC236}">
                  <a16:creationId xmlns:a16="http://schemas.microsoft.com/office/drawing/2014/main" id="{62C13153-7476-4944-93DB-2EB9ABB27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 rot="7269478">
              <a:off x="3897663" y="2085266"/>
              <a:ext cx="332236" cy="289524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B6EBFB4-A2F6-492C-A38D-453E0B2D8BED}"/>
              </a:ext>
            </a:extLst>
          </p:cNvPr>
          <p:cNvGrpSpPr/>
          <p:nvPr/>
        </p:nvGrpSpPr>
        <p:grpSpPr>
          <a:xfrm>
            <a:off x="8191061" y="4018166"/>
            <a:ext cx="706446" cy="634490"/>
            <a:chOff x="3214242" y="1316736"/>
            <a:chExt cx="1279418" cy="991668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3CA134C-7667-4F38-B6EE-C9FD3C5A0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214242" y="1463988"/>
              <a:ext cx="1279418" cy="844416"/>
            </a:xfrm>
            <a:prstGeom prst="rect">
              <a:avLst/>
            </a:prstGeom>
          </p:spPr>
        </p:pic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BAFA4074-7F82-485E-A0FF-87428C67A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3435685" y="1316736"/>
              <a:ext cx="240916" cy="261234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037D9F0-2EB0-4626-814F-E943A8DA5772}"/>
              </a:ext>
            </a:extLst>
          </p:cNvPr>
          <p:cNvGrpSpPr/>
          <p:nvPr/>
        </p:nvGrpSpPr>
        <p:grpSpPr>
          <a:xfrm>
            <a:off x="-24115" y="1412715"/>
            <a:ext cx="671406" cy="315600"/>
            <a:chOff x="305184" y="1396820"/>
            <a:chExt cx="1159070" cy="31560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E62D2EB-C6EF-46EB-A6BF-153A4E270D7A}"/>
                </a:ext>
              </a:extLst>
            </p:cNvPr>
            <p:cNvSpPr/>
            <p:nvPr/>
          </p:nvSpPr>
          <p:spPr>
            <a:xfrm>
              <a:off x="305184" y="1396820"/>
              <a:ext cx="1067397" cy="28903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LTE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559DDDB-BFF8-44D2-9D58-98E5F4921BDE}"/>
                </a:ext>
              </a:extLst>
            </p:cNvPr>
            <p:cNvCxnSpPr/>
            <p:nvPr/>
          </p:nvCxnSpPr>
          <p:spPr>
            <a:xfrm>
              <a:off x="1355397" y="1423385"/>
              <a:ext cx="108857" cy="289035"/>
            </a:xfrm>
            <a:prstGeom prst="line">
              <a:avLst/>
            </a:prstGeom>
            <a:ln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ABBA7E6-2D71-497F-9CB1-BFD2132E92D9}"/>
              </a:ext>
            </a:extLst>
          </p:cNvPr>
          <p:cNvSpPr/>
          <p:nvPr/>
        </p:nvSpPr>
        <p:spPr>
          <a:xfrm>
            <a:off x="658489" y="1737754"/>
            <a:ext cx="1143166" cy="130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2.4 GHz Wi-Fi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A1AFEF4-A4DF-4002-B3DD-E898C157C41B}"/>
              </a:ext>
            </a:extLst>
          </p:cNvPr>
          <p:cNvSpPr/>
          <p:nvPr/>
        </p:nvSpPr>
        <p:spPr>
          <a:xfrm>
            <a:off x="2327409" y="1722880"/>
            <a:ext cx="1143166" cy="130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GHz Wi-Fi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B741C98-76F5-40C6-8747-5A03FBEB772E}"/>
              </a:ext>
            </a:extLst>
          </p:cNvPr>
          <p:cNvSpPr/>
          <p:nvPr/>
        </p:nvSpPr>
        <p:spPr>
          <a:xfrm>
            <a:off x="4952886" y="1768201"/>
            <a:ext cx="1143166" cy="130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GHz Wi-Fi</a:t>
            </a:r>
          </a:p>
        </p:txBody>
      </p:sp>
    </p:spTree>
    <p:extLst>
      <p:ext uri="{BB962C8B-B14F-4D97-AF65-F5344CB8AC3E}">
        <p14:creationId xmlns:p14="http://schemas.microsoft.com/office/powerpoint/2010/main" val="717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615A46-BB4D-40D7-8A66-23D7E3CB5AA4}"/>
              </a:ext>
            </a:extLst>
          </p:cNvPr>
          <p:cNvSpPr/>
          <p:nvPr/>
        </p:nvSpPr>
        <p:spPr>
          <a:xfrm>
            <a:off x="1619691" y="4008059"/>
            <a:ext cx="5018615" cy="3026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2D6D8-C973-4FAD-9A3A-540F386B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Connected vehicles –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KEY Connectivity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B1D7C-58AC-45CE-A9FE-E01AB565C7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19691" y="3675551"/>
            <a:ext cx="5904617" cy="776511"/>
          </a:xfrm>
          <a:ln w="31750">
            <a:noFill/>
          </a:ln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70C0"/>
                </a:solidFill>
              </a:rPr>
              <a:t>Unique Spectrum Needs in a Connected Vehicle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70C0"/>
                </a:solidFill>
              </a:rPr>
              <a:t>5G and Wi-Fi Convergence at Vehicle Speeds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D95BA-F20D-414E-83FC-42B7F5686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0D143-8E97-0D42-B378-8B0D45EF990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84FEA-B15C-44FA-9F29-915A991F5B49}"/>
              </a:ext>
            </a:extLst>
          </p:cNvPr>
          <p:cNvSpPr/>
          <p:nvPr/>
        </p:nvSpPr>
        <p:spPr>
          <a:xfrm>
            <a:off x="2681728" y="994032"/>
            <a:ext cx="3556039" cy="24367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 descr="A picture containing indoor, oven, silver, car&#10;&#10;Description automatically generated">
            <a:extLst>
              <a:ext uri="{FF2B5EF4-FFF2-40B4-BE49-F238E27FC236}">
                <a16:creationId xmlns:a16="http://schemas.microsoft.com/office/drawing/2014/main" id="{63DAF5AE-6F68-4470-9E26-31D7396C2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721" y="1079693"/>
            <a:ext cx="3449961" cy="229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08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0D143-8E97-0D42-B378-8B0D45EF990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" y="974440"/>
            <a:ext cx="1819014" cy="1126273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1BE3BA54-597B-494E-B0A8-638F9568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458"/>
            <a:ext cx="822960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CONNECTED VEHICLE –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Heterogeneous Wi-Fi handover needs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E461A40-2EE7-411A-8EAB-A3338C8F2FAD}"/>
              </a:ext>
            </a:extLst>
          </p:cNvPr>
          <p:cNvGrpSpPr/>
          <p:nvPr/>
        </p:nvGrpSpPr>
        <p:grpSpPr>
          <a:xfrm>
            <a:off x="3919019" y="2063910"/>
            <a:ext cx="1315848" cy="584054"/>
            <a:chOff x="3919019" y="2063910"/>
            <a:chExt cx="1315848" cy="58405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55F3AA-8AE5-428A-9E5D-E8A000223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7385" y="2100713"/>
              <a:ext cx="817482" cy="547251"/>
            </a:xfrm>
            <a:prstGeom prst="rect">
              <a:avLst/>
            </a:prstGeom>
          </p:spPr>
        </p:pic>
        <p:pic>
          <p:nvPicPr>
            <p:cNvPr id="21" name="Picture 20" descr="A picture containing arch&#10;&#10;Description automatically generated">
              <a:extLst>
                <a:ext uri="{FF2B5EF4-FFF2-40B4-BE49-F238E27FC236}">
                  <a16:creationId xmlns:a16="http://schemas.microsoft.com/office/drawing/2014/main" id="{DE5DA818-8111-4CA1-963C-61BB34E09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rot="7269478">
              <a:off x="3897663" y="2085266"/>
              <a:ext cx="332236" cy="28952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77BDC8-D602-48FD-9A15-54684E324AFE}"/>
              </a:ext>
            </a:extLst>
          </p:cNvPr>
          <p:cNvGrpSpPr/>
          <p:nvPr/>
        </p:nvGrpSpPr>
        <p:grpSpPr>
          <a:xfrm>
            <a:off x="7685759" y="761858"/>
            <a:ext cx="930412" cy="945073"/>
            <a:chOff x="7685759" y="761858"/>
            <a:chExt cx="930412" cy="94507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9044BFB-E1ED-47AE-A987-5C75A57C1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30857" y="761858"/>
              <a:ext cx="785314" cy="425163"/>
            </a:xfrm>
            <a:prstGeom prst="rect">
              <a:avLst/>
            </a:prstGeom>
          </p:spPr>
        </p:pic>
        <p:pic>
          <p:nvPicPr>
            <p:cNvPr id="40" name="Picture 39" descr="A picture containing arch&#10;&#10;Description automatically generated">
              <a:extLst>
                <a:ext uri="{FF2B5EF4-FFF2-40B4-BE49-F238E27FC236}">
                  <a16:creationId xmlns:a16="http://schemas.microsoft.com/office/drawing/2014/main" id="{E521505A-AA21-4680-AB9E-1A7FD664C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rot="3720210">
              <a:off x="7660115" y="1333631"/>
              <a:ext cx="398944" cy="34765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00792C-2F69-4A85-9F6B-B5CE0DE0BCB4}"/>
              </a:ext>
            </a:extLst>
          </p:cNvPr>
          <p:cNvGrpSpPr/>
          <p:nvPr/>
        </p:nvGrpSpPr>
        <p:grpSpPr>
          <a:xfrm>
            <a:off x="3214242" y="1316736"/>
            <a:ext cx="1279418" cy="991668"/>
            <a:chOff x="3214242" y="1316736"/>
            <a:chExt cx="1279418" cy="99166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C16E96A-E6BA-43A7-8F60-34BC7CAC7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14242" y="1463988"/>
              <a:ext cx="1279418" cy="844416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169D1BCD-2677-4C1D-852F-8938F0CFC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3435685" y="1316736"/>
              <a:ext cx="240916" cy="26123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A5DEB2-82C7-4604-814C-5381759F0EB4}"/>
              </a:ext>
            </a:extLst>
          </p:cNvPr>
          <p:cNvGrpSpPr/>
          <p:nvPr/>
        </p:nvGrpSpPr>
        <p:grpSpPr>
          <a:xfrm>
            <a:off x="6735035" y="1237653"/>
            <a:ext cx="1279418" cy="1021485"/>
            <a:chOff x="6735035" y="1237653"/>
            <a:chExt cx="1279418" cy="10214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35035" y="1414722"/>
              <a:ext cx="1279418" cy="844416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10F3308D-CBC1-41A1-BF97-505082A5F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7133828" y="1237653"/>
              <a:ext cx="240916" cy="26123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1983654-B2CA-4233-AE55-6196CD929B40}"/>
              </a:ext>
            </a:extLst>
          </p:cNvPr>
          <p:cNvGrpSpPr/>
          <p:nvPr/>
        </p:nvGrpSpPr>
        <p:grpSpPr>
          <a:xfrm>
            <a:off x="1409637" y="1406959"/>
            <a:ext cx="1279418" cy="852179"/>
            <a:chOff x="1409637" y="1406959"/>
            <a:chExt cx="1279418" cy="85217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9637" y="1414722"/>
              <a:ext cx="1279418" cy="844416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1ABC724B-BEE3-43D9-BAD3-3B0099FB3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2373809" y="1406959"/>
              <a:ext cx="240916" cy="261234"/>
            </a:xfrm>
            <a:prstGeom prst="rect">
              <a:avLst/>
            </a:prstGeom>
          </p:spPr>
        </p:pic>
      </p:grpSp>
      <p:pic>
        <p:nvPicPr>
          <p:cNvPr id="43" name="Picture 42" descr="A picture containing arch&#10;&#10;Description automatically generated">
            <a:extLst>
              <a:ext uri="{FF2B5EF4-FFF2-40B4-BE49-F238E27FC236}">
                <a16:creationId xmlns:a16="http://schemas.microsoft.com/office/drawing/2014/main" id="{59EDC9FF-3ED4-47E7-8433-0F2E5838F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8620779">
            <a:off x="2010869" y="1363747"/>
            <a:ext cx="398944" cy="347656"/>
          </a:xfrm>
          <a:prstGeom prst="rect">
            <a:avLst/>
          </a:prstGeom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EAC341E4-969D-44F0-A798-198F0607E2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3535" y="3333117"/>
            <a:ext cx="8448660" cy="776511"/>
          </a:xfrm>
          <a:ln w="31750">
            <a:noFill/>
          </a:ln>
        </p:spPr>
        <p:txBody>
          <a:bodyPr/>
          <a:lstStyle/>
          <a:p>
            <a:pPr algn="ctr"/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Vertical Handover challenging in Vehicular Networks as existing standards do not properly account for Vehicular speeds</a:t>
            </a:r>
          </a:p>
        </p:txBody>
      </p:sp>
    </p:spTree>
    <p:extLst>
      <p:ext uri="{BB962C8B-B14F-4D97-AF65-F5344CB8AC3E}">
        <p14:creationId xmlns:p14="http://schemas.microsoft.com/office/powerpoint/2010/main" val="20811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1F8F67D-B077-481B-B924-BFCA62F95887}"/>
              </a:ext>
            </a:extLst>
          </p:cNvPr>
          <p:cNvSpPr/>
          <p:nvPr/>
        </p:nvSpPr>
        <p:spPr>
          <a:xfrm>
            <a:off x="187841" y="2875222"/>
            <a:ext cx="8956159" cy="2252859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BE5FAB-6F80-40FE-BEA4-844087D86942}"/>
              </a:ext>
            </a:extLst>
          </p:cNvPr>
          <p:cNvSpPr/>
          <p:nvPr/>
        </p:nvSpPr>
        <p:spPr>
          <a:xfrm>
            <a:off x="92148" y="0"/>
            <a:ext cx="9051851" cy="2268279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8A105-6475-44CE-838F-FEAC14745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0D143-8E97-0D42-B378-8B0D45EF990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1972B-D1C0-4EDB-BB19-24C0088E5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41" y="132367"/>
            <a:ext cx="3930503" cy="2110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998F67-C72B-427F-89B7-F69187B83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920" y="88303"/>
            <a:ext cx="4124932" cy="21336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7D6C4AC-F280-439D-80A9-1A8E6CAC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41" y="3431848"/>
            <a:ext cx="8469233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We are at the tipping point…</a:t>
            </a:r>
          </a:p>
        </p:txBody>
      </p:sp>
    </p:spTree>
    <p:extLst>
      <p:ext uri="{BB962C8B-B14F-4D97-AF65-F5344CB8AC3E}">
        <p14:creationId xmlns:p14="http://schemas.microsoft.com/office/powerpoint/2010/main" val="3431925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FA3D18-D361-4FA1-9219-CF94EA63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175F1-F0F5-43B9-9DF2-0015554E278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85D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85D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A3EBAB-EF37-4DE7-B345-E5F64EEAA4A4}"/>
              </a:ext>
            </a:extLst>
          </p:cNvPr>
          <p:cNvSpPr/>
          <p:nvPr/>
        </p:nvSpPr>
        <p:spPr>
          <a:xfrm>
            <a:off x="167524" y="1535729"/>
            <a:ext cx="2764140" cy="4925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2E1E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UWB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575EEA-267C-4501-902A-434013FE3EBA}"/>
              </a:ext>
            </a:extLst>
          </p:cNvPr>
          <p:cNvSpPr/>
          <p:nvPr/>
        </p:nvSpPr>
        <p:spPr>
          <a:xfrm>
            <a:off x="2729240" y="920248"/>
            <a:ext cx="2764140" cy="4925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2E1E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Wi-Fi 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56112B-57C1-4A23-BCB7-E2344A336D85}"/>
              </a:ext>
            </a:extLst>
          </p:cNvPr>
          <p:cNvSpPr/>
          <p:nvPr/>
        </p:nvSpPr>
        <p:spPr>
          <a:xfrm>
            <a:off x="5241505" y="943178"/>
            <a:ext cx="2764140" cy="4925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2E1E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Open Roaming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CD4E72-27DC-45CE-BD45-27A84E775AA0}"/>
              </a:ext>
            </a:extLst>
          </p:cNvPr>
          <p:cNvSpPr/>
          <p:nvPr/>
        </p:nvSpPr>
        <p:spPr>
          <a:xfrm>
            <a:off x="132623" y="2367457"/>
            <a:ext cx="2764140" cy="4925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2E1E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V2X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C6A3B8-E68F-4288-AAA9-2563D9F58878}"/>
              </a:ext>
            </a:extLst>
          </p:cNvPr>
          <p:cNvSpPr/>
          <p:nvPr/>
        </p:nvSpPr>
        <p:spPr>
          <a:xfrm>
            <a:off x="6379860" y="1941662"/>
            <a:ext cx="2764140" cy="4925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2E1E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V2I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1AC5D0-C150-471A-8065-21054D1C1E91}"/>
              </a:ext>
            </a:extLst>
          </p:cNvPr>
          <p:cNvSpPr/>
          <p:nvPr/>
        </p:nvSpPr>
        <p:spPr>
          <a:xfrm>
            <a:off x="649155" y="3105881"/>
            <a:ext cx="2764140" cy="4925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2E1E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A47115-3C7A-4314-A575-9761D777E2EA}"/>
              </a:ext>
            </a:extLst>
          </p:cNvPr>
          <p:cNvSpPr/>
          <p:nvPr/>
        </p:nvSpPr>
        <p:spPr>
          <a:xfrm>
            <a:off x="4395237" y="3618692"/>
            <a:ext cx="2764140" cy="4925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E1E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Wi-Fi Aware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41EDB0-F1EA-4EA3-BE91-2766D35BF6B6}"/>
              </a:ext>
            </a:extLst>
          </p:cNvPr>
          <p:cNvSpPr/>
          <p:nvPr/>
        </p:nvSpPr>
        <p:spPr>
          <a:xfrm>
            <a:off x="1842761" y="3798383"/>
            <a:ext cx="2764140" cy="4925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2E1E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802.15.4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C5DFA0-636C-49C6-87BC-94C40CC1F357}"/>
              </a:ext>
            </a:extLst>
          </p:cNvPr>
          <p:cNvSpPr txBox="1"/>
          <p:nvPr/>
        </p:nvSpPr>
        <p:spPr>
          <a:xfrm>
            <a:off x="0" y="4551235"/>
            <a:ext cx="9199592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Leverage new technologies to continue enhancing safety and experience of our customers.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8FDA5-E3E9-4CC3-B084-9CD2CF36E2D3}"/>
              </a:ext>
            </a:extLst>
          </p:cNvPr>
          <p:cNvSpPr/>
          <p:nvPr/>
        </p:nvSpPr>
        <p:spPr>
          <a:xfrm>
            <a:off x="6435452" y="2825705"/>
            <a:ext cx="2764140" cy="4925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2E1E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D4B69B-FAB0-47C0-B55D-0E9186C88BC4}"/>
              </a:ext>
            </a:extLst>
          </p:cNvPr>
          <p:cNvSpPr/>
          <p:nvPr/>
        </p:nvSpPr>
        <p:spPr>
          <a:xfrm>
            <a:off x="752796" y="867589"/>
            <a:ext cx="2764140" cy="4925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2E1E4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Positioning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CE8A76B-6111-4C0A-87A2-D67D09666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" y="-9255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KEY TRENDS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50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70CDB2-C959-6C40-9EFE-F8ADAB20B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210675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0E692DB-E0A9-A842-A451-CA59C020535B}"/>
              </a:ext>
            </a:extLst>
          </p:cNvPr>
          <p:cNvGrpSpPr/>
          <p:nvPr/>
        </p:nvGrpSpPr>
        <p:grpSpPr>
          <a:xfrm>
            <a:off x="3052581" y="1279306"/>
            <a:ext cx="2896948" cy="1911715"/>
            <a:chOff x="4164712" y="3244786"/>
            <a:chExt cx="3862598" cy="25489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B4C985-3B74-5146-B355-E45A56722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9739" y="3669478"/>
              <a:ext cx="931099" cy="212426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B5AD51-40A4-F840-92CD-68AB0DA75D7C}"/>
                </a:ext>
              </a:extLst>
            </p:cNvPr>
            <p:cNvSpPr/>
            <p:nvPr/>
          </p:nvSpPr>
          <p:spPr>
            <a:xfrm>
              <a:off x="4164712" y="3244786"/>
              <a:ext cx="3862598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488"/>
                </a:spcBef>
                <a:tabLst>
                  <a:tab pos="1151096" algn="l"/>
                </a:tabLst>
              </a:pPr>
              <a:r>
                <a:rPr lang="en-US" sz="2100" b="1" dirty="0">
                  <a:solidFill>
                    <a:srgbClr val="0070C0"/>
                  </a:solidFill>
                  <a:latin typeface="Overpass ExtraBold" pitchFamily="2" charset="77"/>
                  <a:ea typeface="GM Global Sans Bold" charset="0"/>
                  <a:cs typeface="GM Global Sans Bold" charset="0"/>
                </a:rPr>
                <a:t>A better world ahead</a:t>
              </a:r>
              <a:r>
                <a:rPr lang="en-US" sz="2100" b="1" dirty="0">
                  <a:solidFill>
                    <a:schemeClr val="bg1"/>
                  </a:solidFill>
                  <a:latin typeface="Overpass ExtraBold" pitchFamily="2" charset="77"/>
                  <a:ea typeface="GM Global Sans Bold" charset="0"/>
                  <a:cs typeface="GM Global Sans Bold" charset="0"/>
                </a:rPr>
                <a:t>.</a:t>
              </a:r>
              <a:endParaRPr lang="en-US" sz="2100" b="1" kern="0" dirty="0">
                <a:solidFill>
                  <a:schemeClr val="bg1"/>
                </a:solidFill>
                <a:latin typeface="Overpass ExtraBold" pitchFamily="2" charset="77"/>
                <a:ea typeface="GM Global Sans Bold" charset="0"/>
                <a:cs typeface="GM Global Sans Bold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C827AEA-00B8-4401-B9E8-E623942F402F}"/>
              </a:ext>
            </a:extLst>
          </p:cNvPr>
          <p:cNvSpPr/>
          <p:nvPr/>
        </p:nvSpPr>
        <p:spPr>
          <a:xfrm>
            <a:off x="3814174" y="2457005"/>
            <a:ext cx="15664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488"/>
              </a:spcBef>
              <a:tabLst>
                <a:tab pos="1151096" algn="l"/>
              </a:tabLst>
            </a:pPr>
            <a:r>
              <a:rPr lang="en-US" sz="2100" b="1" dirty="0">
                <a:solidFill>
                  <a:schemeClr val="bg1"/>
                </a:solidFill>
                <a:latin typeface="Overpass ExtraBold" pitchFamily="2" charset="77"/>
                <a:ea typeface="GM Global Sans Bold" charset="0"/>
                <a:cs typeface="GM Global Sans Bold" charset="0"/>
              </a:rPr>
              <a:t>Thank you.</a:t>
            </a:r>
            <a:endParaRPr lang="en-US" sz="2100" b="1" kern="0" dirty="0">
              <a:solidFill>
                <a:schemeClr val="bg1"/>
              </a:solidFill>
              <a:latin typeface="Overpass ExtraBold" pitchFamily="2" charset="77"/>
              <a:ea typeface="GM Global Sans Bold" charset="0"/>
              <a:cs typeface="GM Global Sans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219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805BD8-619F-1E4D-ADFF-C9C9FECE21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09" y="0"/>
            <a:ext cx="9174714" cy="2756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61C08D-19AC-C140-B8EB-03D12E04C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09" y="2761221"/>
            <a:ext cx="9169109" cy="238227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47E69E-379D-464E-9CF2-3A74CB280493}"/>
              </a:ext>
            </a:extLst>
          </p:cNvPr>
          <p:cNvGrpSpPr/>
          <p:nvPr/>
        </p:nvGrpSpPr>
        <p:grpSpPr>
          <a:xfrm>
            <a:off x="282420" y="2282738"/>
            <a:ext cx="8555182" cy="2019824"/>
            <a:chOff x="392601" y="2931357"/>
            <a:chExt cx="11406909" cy="2693098"/>
          </a:xfrm>
        </p:grpSpPr>
        <p:sp>
          <p:nvSpPr>
            <p:cNvPr id="13" name="object 4"/>
            <p:cNvSpPr txBox="1"/>
            <p:nvPr/>
          </p:nvSpPr>
          <p:spPr>
            <a:xfrm>
              <a:off x="392601" y="2931357"/>
              <a:ext cx="11406909" cy="485860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55721" algn="ctr">
                <a:lnSpc>
                  <a:spcPts val="2850"/>
                </a:lnSpc>
                <a:spcBef>
                  <a:spcPts val="75"/>
                </a:spcBef>
                <a:tabLst>
                  <a:tab pos="729614" algn="l"/>
                  <a:tab pos="1383029" algn="l"/>
                  <a:tab pos="2246471" algn="l"/>
                </a:tabLst>
              </a:pPr>
              <a:r>
                <a:rPr lang="en-US" sz="2100" b="1" spc="450" dirty="0">
                  <a:solidFill>
                    <a:srgbClr val="FFFFFF"/>
                  </a:solidFill>
                  <a:latin typeface="GM Global Sans Bold" charset="0"/>
                  <a:ea typeface="GM Global Sans Bold" charset="0"/>
                  <a:cs typeface="GM Global Sans Bold" charset="0"/>
                </a:rPr>
                <a:t> </a:t>
              </a:r>
              <a:r>
                <a:rPr lang="en-US" sz="2100" b="1" dirty="0">
                  <a:solidFill>
                    <a:srgbClr val="FFFFFF"/>
                  </a:solidFill>
                  <a:latin typeface="Overpass ExtraBold" pitchFamily="2" charset="77"/>
                  <a:ea typeface="GM Global Sans Bold" charset="0"/>
                  <a:cs typeface="GM Global Sans Bold" charset="0"/>
                </a:rPr>
                <a:t>A changing world.</a:t>
              </a:r>
              <a:endParaRPr lang="en-US" sz="2100" b="1" dirty="0">
                <a:latin typeface="Overpass ExtraBold" pitchFamily="2" charset="77"/>
                <a:ea typeface="GM Global Sans Bold" charset="0"/>
                <a:cs typeface="GM Global Sans Bold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65680C-7B91-EF4F-81BB-4A12F64E4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9386" y="3408456"/>
              <a:ext cx="1512541" cy="2215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woman, stage, sitting&#10;&#10;Description automatically generated">
            <a:extLst>
              <a:ext uri="{FF2B5EF4-FFF2-40B4-BE49-F238E27FC236}">
                <a16:creationId xmlns:a16="http://schemas.microsoft.com/office/drawing/2014/main" id="{06EE6C55-1175-CA4F-9681-037D164A9E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13" y="1932"/>
            <a:ext cx="2886274" cy="514764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2" name="Picture 11" descr="A picture containing indoor, sitting, table, room&#10;&#10;Description automatically generated">
            <a:extLst>
              <a:ext uri="{FF2B5EF4-FFF2-40B4-BE49-F238E27FC236}">
                <a16:creationId xmlns:a16="http://schemas.microsoft.com/office/drawing/2014/main" id="{19332B47-C627-194E-A469-B17DDDE73F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"/>
          <a:stretch/>
        </p:blipFill>
        <p:spPr>
          <a:xfrm>
            <a:off x="6257728" y="0"/>
            <a:ext cx="2892167" cy="514957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Picture 12" descr="A train traveling down train tracks near a forest&#10;&#10;Description automatically generated">
            <a:extLst>
              <a:ext uri="{FF2B5EF4-FFF2-40B4-BE49-F238E27FC236}">
                <a16:creationId xmlns:a16="http://schemas.microsoft.com/office/drawing/2014/main" id="{208E8E1A-FA3B-2046-8CC9-753CA64E43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6274" y="10838"/>
            <a:ext cx="3371453" cy="5133975"/>
          </a:xfrm>
          <a:prstGeom prst="rect">
            <a:avLst/>
          </a:prstGeom>
          <a:effectLst>
            <a:softEdge rad="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A418FE-968F-954A-81C3-8445F7FEA81F}"/>
              </a:ext>
            </a:extLst>
          </p:cNvPr>
          <p:cNvSpPr/>
          <p:nvPr/>
        </p:nvSpPr>
        <p:spPr>
          <a:xfrm>
            <a:off x="2886274" y="0"/>
            <a:ext cx="3371453" cy="5143500"/>
          </a:xfrm>
          <a:prstGeom prst="rect">
            <a:avLst/>
          </a:prstGeom>
          <a:solidFill>
            <a:srgbClr val="0072CE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Box Mary Barra">
            <a:extLst>
              <a:ext uri="{FF2B5EF4-FFF2-40B4-BE49-F238E27FC236}">
                <a16:creationId xmlns:a16="http://schemas.microsoft.com/office/drawing/2014/main" id="{59FCFCA8-7710-6248-AEE3-2A8247E1A67D}"/>
              </a:ext>
            </a:extLst>
          </p:cNvPr>
          <p:cNvSpPr txBox="1"/>
          <p:nvPr/>
        </p:nvSpPr>
        <p:spPr>
          <a:xfrm>
            <a:off x="514131" y="2571751"/>
            <a:ext cx="194119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5">
              <a:lnSpc>
                <a:spcPts val="2295"/>
              </a:lnSpc>
              <a:defRPr/>
            </a:pPr>
            <a:r>
              <a:rPr lang="en-US" sz="2100" b="1" dirty="0">
                <a:solidFill>
                  <a:prstClr val="white"/>
                </a:solidFill>
                <a:latin typeface="Overpass ExtraBold" pitchFamily="2" charset="77"/>
              </a:rPr>
              <a:t>Zero</a:t>
            </a:r>
          </a:p>
          <a:p>
            <a:pPr algn="ctr" defTabSz="685745">
              <a:lnSpc>
                <a:spcPts val="2295"/>
              </a:lnSpc>
              <a:defRPr/>
            </a:pPr>
            <a:r>
              <a:rPr lang="en-US" sz="2100" b="1" dirty="0">
                <a:solidFill>
                  <a:prstClr val="white"/>
                </a:solidFill>
                <a:latin typeface="Overpass ExtraBold" pitchFamily="2" charset="77"/>
              </a:rPr>
              <a:t>Crashes</a:t>
            </a:r>
          </a:p>
        </p:txBody>
      </p:sp>
      <p:sp>
        <p:nvSpPr>
          <p:cNvPr id="15" name="TextBox Mary Barra">
            <a:extLst>
              <a:ext uri="{FF2B5EF4-FFF2-40B4-BE49-F238E27FC236}">
                <a16:creationId xmlns:a16="http://schemas.microsoft.com/office/drawing/2014/main" id="{F050A33A-EB1A-9D4C-97AE-910116DF19EF}"/>
              </a:ext>
            </a:extLst>
          </p:cNvPr>
          <p:cNvSpPr txBox="1"/>
          <p:nvPr/>
        </p:nvSpPr>
        <p:spPr>
          <a:xfrm>
            <a:off x="3450789" y="2577826"/>
            <a:ext cx="2274599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5">
              <a:lnSpc>
                <a:spcPts val="2295"/>
              </a:lnSpc>
              <a:defRPr/>
            </a:pPr>
            <a:r>
              <a:rPr lang="en-US" sz="2100" b="1" dirty="0">
                <a:solidFill>
                  <a:prstClr val="white"/>
                </a:solidFill>
                <a:latin typeface="Overpass ExtraBold" pitchFamily="2" charset="77"/>
              </a:rPr>
              <a:t>Zero</a:t>
            </a:r>
          </a:p>
          <a:p>
            <a:pPr algn="ctr" defTabSz="685745">
              <a:lnSpc>
                <a:spcPts val="2295"/>
              </a:lnSpc>
              <a:defRPr/>
            </a:pPr>
            <a:r>
              <a:rPr lang="en-US" sz="2100" b="1" dirty="0">
                <a:solidFill>
                  <a:prstClr val="white"/>
                </a:solidFill>
                <a:latin typeface="Overpass ExtraBold" pitchFamily="2" charset="77"/>
              </a:rPr>
              <a:t>Emissions</a:t>
            </a:r>
          </a:p>
          <a:p>
            <a:pPr algn="ctr" defTabSz="685745">
              <a:defRPr/>
            </a:pPr>
            <a:endParaRPr lang="en-US" sz="1750" spc="750" dirty="0">
              <a:solidFill>
                <a:prstClr val="white"/>
              </a:solidFill>
              <a:latin typeface="GM Global Sans ExtraBold" panose="020B0402050302020203" pitchFamily="34" charset="0"/>
            </a:endParaRPr>
          </a:p>
        </p:txBody>
      </p:sp>
      <p:sp>
        <p:nvSpPr>
          <p:cNvPr id="16" name="TextBox Mary Barra">
            <a:extLst>
              <a:ext uri="{FF2B5EF4-FFF2-40B4-BE49-F238E27FC236}">
                <a16:creationId xmlns:a16="http://schemas.microsoft.com/office/drawing/2014/main" id="{8AF946C7-A92D-064B-B00C-8C293CC8FB8B}"/>
              </a:ext>
            </a:extLst>
          </p:cNvPr>
          <p:cNvSpPr txBox="1"/>
          <p:nvPr/>
        </p:nvSpPr>
        <p:spPr>
          <a:xfrm>
            <a:off x="6500629" y="2571751"/>
            <a:ext cx="250259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5">
              <a:lnSpc>
                <a:spcPts val="2295"/>
              </a:lnSpc>
              <a:defRPr/>
            </a:pPr>
            <a:r>
              <a:rPr lang="en-US" sz="2100" b="1" dirty="0">
                <a:solidFill>
                  <a:prstClr val="white"/>
                </a:solidFill>
                <a:latin typeface="Overpass ExtraBold" pitchFamily="2" charset="77"/>
              </a:rPr>
              <a:t>Zero</a:t>
            </a:r>
          </a:p>
          <a:p>
            <a:pPr algn="ctr" defTabSz="685745">
              <a:lnSpc>
                <a:spcPts val="2295"/>
              </a:lnSpc>
              <a:defRPr/>
            </a:pPr>
            <a:r>
              <a:rPr lang="en-US" sz="2100" b="1" dirty="0">
                <a:solidFill>
                  <a:prstClr val="white"/>
                </a:solidFill>
                <a:latin typeface="Overpass ExtraBold" pitchFamily="2" charset="77"/>
              </a:rPr>
              <a:t>Congestion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loud 46">
            <a:extLst>
              <a:ext uri="{FF2B5EF4-FFF2-40B4-BE49-F238E27FC236}">
                <a16:creationId xmlns:a16="http://schemas.microsoft.com/office/drawing/2014/main" id="{A121600D-BEA8-4AF5-ADA4-1CD94F7824CC}"/>
              </a:ext>
            </a:extLst>
          </p:cNvPr>
          <p:cNvSpPr/>
          <p:nvPr/>
        </p:nvSpPr>
        <p:spPr>
          <a:xfrm>
            <a:off x="3395366" y="4060805"/>
            <a:ext cx="2258399" cy="955445"/>
          </a:xfrm>
          <a:prstGeom prst="cloud">
            <a:avLst/>
          </a:prstGeom>
          <a:solidFill>
            <a:schemeClr val="tx1">
              <a:lumMod val="60000"/>
              <a:lumOff val="40000"/>
            </a:schemeClr>
          </a:solidFill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4B049-7A9A-4213-A10E-CF279998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58" y="111403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Connected vehicle –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10 years back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C9387C-EF11-4D8A-B498-DAF2B764AC15}"/>
              </a:ext>
            </a:extLst>
          </p:cNvPr>
          <p:cNvSpPr/>
          <p:nvPr/>
        </p:nvSpPr>
        <p:spPr>
          <a:xfrm>
            <a:off x="3511266" y="3884083"/>
            <a:ext cx="2095027" cy="260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Always Connected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82A326-786E-46A7-9E69-6D6C9868770C}"/>
              </a:ext>
            </a:extLst>
          </p:cNvPr>
          <p:cNvSpPr/>
          <p:nvPr/>
        </p:nvSpPr>
        <p:spPr>
          <a:xfrm>
            <a:off x="1970044" y="2961517"/>
            <a:ext cx="1200934" cy="27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155FFBC-4714-45C9-B28A-9C2AAE17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151" y="4285409"/>
            <a:ext cx="492231" cy="44767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E6C20F5-6F61-4767-8DFC-F756F822F93F}"/>
              </a:ext>
            </a:extLst>
          </p:cNvPr>
          <p:cNvSpPr/>
          <p:nvPr/>
        </p:nvSpPr>
        <p:spPr>
          <a:xfrm>
            <a:off x="3394335" y="4646375"/>
            <a:ext cx="1200934" cy="27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Navigation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8A89F3-5E75-423B-A9CB-53F0B05D5862}"/>
              </a:ext>
            </a:extLst>
          </p:cNvPr>
          <p:cNvGrpSpPr/>
          <p:nvPr/>
        </p:nvGrpSpPr>
        <p:grpSpPr>
          <a:xfrm>
            <a:off x="2679442" y="994033"/>
            <a:ext cx="4116063" cy="2793225"/>
            <a:chOff x="2894377" y="994033"/>
            <a:chExt cx="3901128" cy="264022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40A2EB4-2E58-4CAF-9062-4A2DE5BE8D58}"/>
                </a:ext>
              </a:extLst>
            </p:cNvPr>
            <p:cNvSpPr/>
            <p:nvPr/>
          </p:nvSpPr>
          <p:spPr>
            <a:xfrm>
              <a:off x="2894377" y="994033"/>
              <a:ext cx="3901128" cy="26402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00" b="1" i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8" name="Picture 27" descr="A picture containing indoor, oven, silver, car&#10;&#10;Description automatically generated">
              <a:extLst>
                <a:ext uri="{FF2B5EF4-FFF2-40B4-BE49-F238E27FC236}">
                  <a16:creationId xmlns:a16="http://schemas.microsoft.com/office/drawing/2014/main" id="{4EFCC67D-E653-4DD5-8C16-2965625DE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9370" y="1039495"/>
              <a:ext cx="3771480" cy="251432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2E8066-B37F-4311-9E91-864AE3CFA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4565" y="4269726"/>
            <a:ext cx="649947" cy="3810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82FB850-2962-4D4E-856F-0F4D93B3F380}"/>
              </a:ext>
            </a:extLst>
          </p:cNvPr>
          <p:cNvSpPr/>
          <p:nvPr/>
        </p:nvSpPr>
        <p:spPr>
          <a:xfrm>
            <a:off x="4284424" y="4593425"/>
            <a:ext cx="1200934" cy="27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OnStar</a:t>
            </a:r>
          </a:p>
        </p:txBody>
      </p:sp>
    </p:spTree>
    <p:extLst>
      <p:ext uri="{BB962C8B-B14F-4D97-AF65-F5344CB8AC3E}">
        <p14:creationId xmlns:p14="http://schemas.microsoft.com/office/powerpoint/2010/main" val="1153605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4B049-7A9A-4213-A10E-CF279998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58" y="111403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Connected vehicle -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today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82A326-786E-46A7-9E69-6D6C9868770C}"/>
              </a:ext>
            </a:extLst>
          </p:cNvPr>
          <p:cNvSpPr/>
          <p:nvPr/>
        </p:nvSpPr>
        <p:spPr>
          <a:xfrm>
            <a:off x="1970044" y="2961517"/>
            <a:ext cx="1200934" cy="27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0A2EB4-2E58-4CAF-9062-4A2DE5BE8D58}"/>
              </a:ext>
            </a:extLst>
          </p:cNvPr>
          <p:cNvSpPr/>
          <p:nvPr/>
        </p:nvSpPr>
        <p:spPr>
          <a:xfrm>
            <a:off x="2729023" y="994034"/>
            <a:ext cx="4095510" cy="2592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95D49943-27EC-488B-8C6B-FE2C55657128}"/>
              </a:ext>
            </a:extLst>
          </p:cNvPr>
          <p:cNvSpPr/>
          <p:nvPr/>
        </p:nvSpPr>
        <p:spPr>
          <a:xfrm>
            <a:off x="72705" y="4094759"/>
            <a:ext cx="2258399" cy="955445"/>
          </a:xfrm>
          <a:prstGeom prst="cloud">
            <a:avLst/>
          </a:prstGeom>
          <a:solidFill>
            <a:schemeClr val="tx1">
              <a:lumMod val="60000"/>
              <a:lumOff val="40000"/>
            </a:schemeClr>
          </a:solidFill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7066C1D-50D7-42E7-919C-04324F67F680}"/>
              </a:ext>
            </a:extLst>
          </p:cNvPr>
          <p:cNvSpPr/>
          <p:nvPr/>
        </p:nvSpPr>
        <p:spPr>
          <a:xfrm>
            <a:off x="4528793" y="3870329"/>
            <a:ext cx="2465906" cy="1182143"/>
          </a:xfrm>
          <a:prstGeom prst="cloud">
            <a:avLst/>
          </a:prstGeom>
          <a:solidFill>
            <a:schemeClr val="tx1">
              <a:lumMod val="60000"/>
              <a:lumOff val="40000"/>
            </a:schemeClr>
          </a:solidFill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C7579D-81F8-4C11-AEED-7AB4A7AA5FBB}"/>
              </a:ext>
            </a:extLst>
          </p:cNvPr>
          <p:cNvSpPr/>
          <p:nvPr/>
        </p:nvSpPr>
        <p:spPr>
          <a:xfrm>
            <a:off x="4869924" y="3696916"/>
            <a:ext cx="1875872" cy="1997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Seamless Experience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4CC4C8-481C-489E-8B2F-A3C6A320AF9C}"/>
              </a:ext>
            </a:extLst>
          </p:cNvPr>
          <p:cNvSpPr/>
          <p:nvPr/>
        </p:nvSpPr>
        <p:spPr>
          <a:xfrm>
            <a:off x="206510" y="3872728"/>
            <a:ext cx="2095027" cy="26069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chemeClr val="bg1"/>
                </a:solidFill>
                <a:latin typeface="Overpass ExtraBold" panose="00000900000000000000" pitchFamily="2" charset="0"/>
              </a:rPr>
              <a:t>Connected and Protected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0D4CCB2-FAA6-426D-9DD6-40133D409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036" y="4201769"/>
            <a:ext cx="301519" cy="251266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75F6531-65AD-40D0-8ED4-73B43A38013B}"/>
              </a:ext>
            </a:extLst>
          </p:cNvPr>
          <p:cNvSpPr/>
          <p:nvPr/>
        </p:nvSpPr>
        <p:spPr>
          <a:xfrm>
            <a:off x="4752058" y="4401573"/>
            <a:ext cx="677473" cy="222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Hotspot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8534596-4338-47B2-9B1A-27D9AF475F60}"/>
              </a:ext>
            </a:extLst>
          </p:cNvPr>
          <p:cNvSpPr/>
          <p:nvPr/>
        </p:nvSpPr>
        <p:spPr>
          <a:xfrm>
            <a:off x="4443526" y="4487701"/>
            <a:ext cx="1200934" cy="27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 b="1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54A6694-824D-4203-A96C-71C41A642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129" y="4208962"/>
            <a:ext cx="384867" cy="37159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0B01DC4-D874-4E0B-8A16-493D523BB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590" y="4196915"/>
            <a:ext cx="474988" cy="31621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097969B-FA43-421F-92BB-DE5D0E5DD2F3}"/>
              </a:ext>
            </a:extLst>
          </p:cNvPr>
          <p:cNvSpPr/>
          <p:nvPr/>
        </p:nvSpPr>
        <p:spPr>
          <a:xfrm>
            <a:off x="5140379" y="4426952"/>
            <a:ext cx="1029409" cy="27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Rear Seat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2EF0B31-52C4-4540-B143-4B92491BE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9465" y="4225329"/>
            <a:ext cx="755068" cy="3552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5ABD072-00EE-42A4-8823-1E971318DF1A}"/>
              </a:ext>
            </a:extLst>
          </p:cNvPr>
          <p:cNvGrpSpPr/>
          <p:nvPr/>
        </p:nvGrpSpPr>
        <p:grpSpPr>
          <a:xfrm>
            <a:off x="29138" y="4234356"/>
            <a:ext cx="1200934" cy="535030"/>
            <a:chOff x="12453" y="4319363"/>
            <a:chExt cx="1200934" cy="53503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A7E0BB7-0A06-4A86-A61B-015912A0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490" y="4319363"/>
              <a:ext cx="370707" cy="337152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F79A948-22CF-4F94-BC64-3D900BA7C8F0}"/>
                </a:ext>
              </a:extLst>
            </p:cNvPr>
            <p:cNvSpPr/>
            <p:nvPr/>
          </p:nvSpPr>
          <p:spPr>
            <a:xfrm>
              <a:off x="12453" y="4580558"/>
              <a:ext cx="1200934" cy="2738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b="1" dirty="0"/>
                <a:t>Navigation</a:t>
              </a:r>
            </a:p>
          </p:txBody>
        </p:sp>
      </p:grpSp>
      <p:sp>
        <p:nvSpPr>
          <p:cNvPr id="61" name="Cloud 60">
            <a:extLst>
              <a:ext uri="{FF2B5EF4-FFF2-40B4-BE49-F238E27FC236}">
                <a16:creationId xmlns:a16="http://schemas.microsoft.com/office/drawing/2014/main" id="{CC61540E-85A1-40EB-9A82-6CFD867E1673}"/>
              </a:ext>
            </a:extLst>
          </p:cNvPr>
          <p:cNvSpPr/>
          <p:nvPr/>
        </p:nvSpPr>
        <p:spPr>
          <a:xfrm>
            <a:off x="2480169" y="4234684"/>
            <a:ext cx="1941474" cy="820876"/>
          </a:xfrm>
          <a:prstGeom prst="cloud">
            <a:avLst/>
          </a:prstGeom>
          <a:solidFill>
            <a:schemeClr val="tx1">
              <a:lumMod val="60000"/>
              <a:lumOff val="40000"/>
            </a:schemeClr>
          </a:solidFill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8C882AB-69F4-42AE-B0DD-7A51E1A28C8E}"/>
              </a:ext>
            </a:extLst>
          </p:cNvPr>
          <p:cNvSpPr/>
          <p:nvPr/>
        </p:nvSpPr>
        <p:spPr>
          <a:xfrm>
            <a:off x="2950314" y="4030210"/>
            <a:ext cx="966840" cy="2738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Safety First</a:t>
            </a:r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BF76BA9A-C9FA-4825-B096-29C65215D0C6}"/>
              </a:ext>
            </a:extLst>
          </p:cNvPr>
          <p:cNvSpPr/>
          <p:nvPr/>
        </p:nvSpPr>
        <p:spPr>
          <a:xfrm>
            <a:off x="7233610" y="4163875"/>
            <a:ext cx="1910390" cy="891685"/>
          </a:xfrm>
          <a:prstGeom prst="cloud">
            <a:avLst/>
          </a:prstGeom>
          <a:solidFill>
            <a:schemeClr val="tx1">
              <a:lumMod val="60000"/>
              <a:lumOff val="40000"/>
            </a:schemeClr>
          </a:solidFill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2DCDF88-DEB0-4442-B2F3-F9AF2443910E}"/>
              </a:ext>
            </a:extLst>
          </p:cNvPr>
          <p:cNvSpPr/>
          <p:nvPr/>
        </p:nvSpPr>
        <p:spPr>
          <a:xfrm>
            <a:off x="7081375" y="3927294"/>
            <a:ext cx="2062625" cy="2738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Reinventing EV Experience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8CEED20D-F67D-473A-B524-F9B8C8FC51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360" y="4667496"/>
            <a:ext cx="419001" cy="26248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F7AAC016-CA42-4A31-898F-12ACD7FCEFFA}"/>
              </a:ext>
            </a:extLst>
          </p:cNvPr>
          <p:cNvSpPr/>
          <p:nvPr/>
        </p:nvSpPr>
        <p:spPr>
          <a:xfrm>
            <a:off x="5408125" y="4823283"/>
            <a:ext cx="1029409" cy="27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Vehicle Access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49EBE3B7-9306-47B4-8AC0-E1F0CFDB5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710" y="4690051"/>
            <a:ext cx="485141" cy="33609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37D92F5-2874-4781-AF9A-155AE865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2681" y="4302575"/>
            <a:ext cx="698914" cy="39998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2A25E9C-83D8-44AE-A56C-FE8B7951FB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2201" y="4196459"/>
            <a:ext cx="565675" cy="29909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807EC8D-8AF7-4AAB-8432-7B705361E4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7518" y="4318779"/>
            <a:ext cx="573408" cy="30514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6F07422-5089-4DB0-9246-F74978473A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1894" y="4575734"/>
            <a:ext cx="572555" cy="32955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30F935D-2C7E-4FEF-AF93-03DD2398D0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382" y="4264902"/>
            <a:ext cx="557011" cy="315656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24C4687D-AB0C-4B8B-84CE-0F69EA541966}"/>
              </a:ext>
            </a:extLst>
          </p:cNvPr>
          <p:cNvSpPr/>
          <p:nvPr/>
        </p:nvSpPr>
        <p:spPr>
          <a:xfrm>
            <a:off x="7332698" y="4518157"/>
            <a:ext cx="916154" cy="222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Wireless Battery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419153BD-C594-4DBD-85CF-E39C1C752C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48852" y="4318779"/>
            <a:ext cx="574453" cy="218351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450247D-A815-4937-804F-51EE81EF510B}"/>
              </a:ext>
            </a:extLst>
          </p:cNvPr>
          <p:cNvSpPr/>
          <p:nvPr/>
        </p:nvSpPr>
        <p:spPr>
          <a:xfrm>
            <a:off x="8128774" y="4548570"/>
            <a:ext cx="916154" cy="222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Wireless Power Transfer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6B87F-A9D9-4B46-B24D-9435CDA494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7039" y="1039075"/>
            <a:ext cx="3944921" cy="24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D6D8-C973-4FAD-9A3A-540F386B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5917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Connected vehicles –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road ahead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B1D7C-58AC-45CE-A9FE-E01AB565C7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4679" y="3775964"/>
            <a:ext cx="8917171" cy="776511"/>
          </a:xfrm>
          <a:ln w="31750">
            <a:noFill/>
          </a:ln>
        </p:spPr>
        <p:txBody>
          <a:bodyPr/>
          <a:lstStyle/>
          <a:p>
            <a:pPr algn="ctr"/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Unleashing the full potential of connected vehicle requires addressing some of the underlying connectivity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D95BA-F20D-414E-83FC-42B7F5686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0D143-8E97-0D42-B378-8B0D45EF990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84FEA-B15C-44FA-9F29-915A991F5B49}"/>
              </a:ext>
            </a:extLst>
          </p:cNvPr>
          <p:cNvSpPr/>
          <p:nvPr/>
        </p:nvSpPr>
        <p:spPr>
          <a:xfrm>
            <a:off x="2681727" y="1162491"/>
            <a:ext cx="4300319" cy="23987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0607E-7E40-4DB8-AB0D-09D83C8FA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796" y="1259676"/>
            <a:ext cx="4136512" cy="22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88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D6D8-C973-4FAD-9A3A-540F386B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Connected vehicles –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KEY Connectivity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B1D7C-58AC-45CE-A9FE-E01AB565C7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19691" y="3675551"/>
            <a:ext cx="5904617" cy="776511"/>
          </a:xfrm>
          <a:ln w="31750">
            <a:noFill/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Unique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Spectrum Coexistence Needs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in a Connected Vehicle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Heterogeneous Handover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at Vehicle Speeds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D95BA-F20D-414E-83FC-42B7F5686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0D143-8E97-0D42-B378-8B0D45EF990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84FEA-B15C-44FA-9F29-915A991F5B49}"/>
              </a:ext>
            </a:extLst>
          </p:cNvPr>
          <p:cNvSpPr/>
          <p:nvPr/>
        </p:nvSpPr>
        <p:spPr>
          <a:xfrm>
            <a:off x="2681728" y="994032"/>
            <a:ext cx="3556039" cy="24367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 descr="A picture containing indoor, oven, silver, car&#10;&#10;Description automatically generated">
            <a:extLst>
              <a:ext uri="{FF2B5EF4-FFF2-40B4-BE49-F238E27FC236}">
                <a16:creationId xmlns:a16="http://schemas.microsoft.com/office/drawing/2014/main" id="{63DAF5AE-6F68-4470-9E26-31D7396C2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721" y="1079693"/>
            <a:ext cx="3449961" cy="229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99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0D143-8E97-0D42-B378-8B0D45EF990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" y="1237786"/>
            <a:ext cx="1819014" cy="11262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37" y="1678068"/>
            <a:ext cx="1279418" cy="8444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265" y="1408260"/>
            <a:ext cx="1279418" cy="8444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126" y="1408260"/>
            <a:ext cx="1279418" cy="844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035" y="1678068"/>
            <a:ext cx="1279418" cy="8444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226" y="1941851"/>
            <a:ext cx="1279418" cy="8444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831" y="1973557"/>
            <a:ext cx="1279418" cy="8444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740" y="868518"/>
            <a:ext cx="455286" cy="6331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637" y="3899461"/>
            <a:ext cx="1280160" cy="845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429" y="3315965"/>
            <a:ext cx="940162" cy="12051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265" y="3899460"/>
            <a:ext cx="1280160" cy="845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" y="3484050"/>
            <a:ext cx="1819014" cy="112627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512" y="3899459"/>
            <a:ext cx="1280160" cy="8452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16E96A-E6BA-43A7-8F60-34BC7CAC7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242" y="1727334"/>
            <a:ext cx="1279418" cy="84441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4294701-C617-4EFD-B5FD-1A9BBB59F1EA}"/>
              </a:ext>
            </a:extLst>
          </p:cNvPr>
          <p:cNvGrpSpPr/>
          <p:nvPr/>
        </p:nvGrpSpPr>
        <p:grpSpPr>
          <a:xfrm>
            <a:off x="3280979" y="819592"/>
            <a:ext cx="1545147" cy="858476"/>
            <a:chOff x="3280979" y="819592"/>
            <a:chExt cx="1545147" cy="8584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AD64B3-9445-4797-A676-EC723F20B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80979" y="1336603"/>
              <a:ext cx="455286" cy="34146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679CBE-72A2-47AD-AA1F-881E3E5C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9489" y="1319817"/>
              <a:ext cx="510517" cy="3414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D75386-8A14-4F41-8337-386F74B80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36265" y="819592"/>
              <a:ext cx="719779" cy="5002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4B9FB3-9DE0-4720-BF3C-F2FFBBB35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98086" y="1336603"/>
              <a:ext cx="428040" cy="34146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CD9FF7F-ADBF-4214-8E72-9923F0DB84E8}"/>
              </a:ext>
            </a:extLst>
          </p:cNvPr>
          <p:cNvGrpSpPr/>
          <p:nvPr/>
        </p:nvGrpSpPr>
        <p:grpSpPr>
          <a:xfrm>
            <a:off x="7028705" y="3461804"/>
            <a:ext cx="1515975" cy="542922"/>
            <a:chOff x="7028705" y="3461804"/>
            <a:chExt cx="1515975" cy="54292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1181FEE-4399-486D-9D81-E459E7E67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14019" y="3461804"/>
              <a:ext cx="730661" cy="54292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9044BFB-E1ED-47AE-A987-5C75A57C1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28705" y="3579563"/>
              <a:ext cx="785314" cy="425163"/>
            </a:xfrm>
            <a:prstGeom prst="rect">
              <a:avLst/>
            </a:prstGeom>
          </p:spPr>
        </p:pic>
      </p:grpSp>
      <p:pic>
        <p:nvPicPr>
          <p:cNvPr id="29" name="Picture 6" descr="Looks ordinary but Wi-Fi is inside">
            <a:extLst>
              <a:ext uri="{FF2B5EF4-FFF2-40B4-BE49-F238E27FC236}">
                <a16:creationId xmlns:a16="http://schemas.microsoft.com/office/drawing/2014/main" id="{A0790E6B-16A9-4D82-9DF7-C7CB4265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32" y="3340224"/>
            <a:ext cx="397587" cy="30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4EC31004-C491-4468-BCAC-99EAA9A0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58" y="32573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Day in the life of a Connected vehicle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8B5F74-BDD7-4560-B347-B57F23E97C4B}"/>
              </a:ext>
            </a:extLst>
          </p:cNvPr>
          <p:cNvSpPr/>
          <p:nvPr/>
        </p:nvSpPr>
        <p:spPr>
          <a:xfrm>
            <a:off x="1619691" y="3675551"/>
            <a:ext cx="5018615" cy="3026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2D6D8-C973-4FAD-9A3A-540F386B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Connected vehicles –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KEY Connectivity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B1D7C-58AC-45CE-A9FE-E01AB565C7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19691" y="3675551"/>
            <a:ext cx="5904617" cy="776511"/>
          </a:xfrm>
          <a:ln w="31750">
            <a:noFill/>
          </a:ln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70C0"/>
                </a:solidFill>
              </a:rPr>
              <a:t>Unique Spectrum Needs in a Connected Vehicle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70C0"/>
                </a:solidFill>
              </a:rPr>
              <a:t>5G and Wi-Fi Convergence at Vehicle Speeds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D95BA-F20D-414E-83FC-42B7F5686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0D143-8E97-0D42-B378-8B0D45EF990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018133-268A-49DA-B827-44A4ACCB55D1}"/>
              </a:ext>
            </a:extLst>
          </p:cNvPr>
          <p:cNvSpPr/>
          <p:nvPr/>
        </p:nvSpPr>
        <p:spPr>
          <a:xfrm>
            <a:off x="2681728" y="994032"/>
            <a:ext cx="3556039" cy="24367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 descr="A picture containing indoor, oven, silver, car&#10;&#10;Description automatically generated">
            <a:extLst>
              <a:ext uri="{FF2B5EF4-FFF2-40B4-BE49-F238E27FC236}">
                <a16:creationId xmlns:a16="http://schemas.microsoft.com/office/drawing/2014/main" id="{0D4BAEA5-A8ED-484E-9654-B23E05936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721" y="1079693"/>
            <a:ext cx="3449961" cy="229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501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">
      <a:dk1>
        <a:srgbClr val="585D60"/>
      </a:dk1>
      <a:lt1>
        <a:sysClr val="window" lastClr="FFFFFF"/>
      </a:lt1>
      <a:dk2>
        <a:srgbClr val="243E8D"/>
      </a:dk2>
      <a:lt2>
        <a:srgbClr val="E2E1E4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M-Corporate-PPT-16x9ratio-verdana.potx" id="{E7823AC0-60D2-480E-9D59-4D7DEF4C8954}" vid="{B3D873E3-9A8F-4101-8546-42085DBC7BF8}"/>
    </a:ext>
  </a:extLst>
</a:theme>
</file>

<file path=ppt/theme/theme2.xml><?xml version="1.0" encoding="utf-8"?>
<a:theme xmlns:a="http://schemas.openxmlformats.org/drawingml/2006/main" name="Office Theme">
  <a:themeElements>
    <a:clrScheme name="General Motors 2">
      <a:dk1>
        <a:srgbClr val="162E71"/>
      </a:dk1>
      <a:lt1>
        <a:srgbClr val="FFFFFE"/>
      </a:lt1>
      <a:dk2>
        <a:srgbClr val="323638"/>
      </a:dk2>
      <a:lt2>
        <a:srgbClr val="9A9F9F"/>
      </a:lt2>
      <a:accent1>
        <a:srgbClr val="AD1221"/>
      </a:accent1>
      <a:accent2>
        <a:srgbClr val="E2A121"/>
      </a:accent2>
      <a:accent3>
        <a:srgbClr val="C15023"/>
      </a:accent3>
      <a:accent4>
        <a:srgbClr val="922C25"/>
      </a:accent4>
      <a:accent5>
        <a:srgbClr val="00535B"/>
      </a:accent5>
      <a:accent6>
        <a:srgbClr val="3E154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M-Corporate-PPT-16x9ratio-verdana.potx" id="{E7823AC0-60D2-480E-9D59-4D7DEF4C8954}" vid="{6FFC9A26-A2A8-4ED2-B123-D507CE4D2BB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D64B1A906BEB4990AACF5461854857" ma:contentTypeVersion="5" ma:contentTypeDescription="Create a new document." ma:contentTypeScope="" ma:versionID="8bcd79b68302c3b1c44089ec9e269172">
  <xsd:schema xmlns:xsd="http://www.w3.org/2001/XMLSchema" xmlns:xs="http://www.w3.org/2001/XMLSchema" xmlns:p="http://schemas.microsoft.com/office/2006/metadata/properties" xmlns:ns2="f40b437c-9b79-44f0-8840-5bcf78bf630b" targetNamespace="http://schemas.microsoft.com/office/2006/metadata/properties" ma:root="true" ma:fieldsID="4e1d9ffc5f278c5e663dbaca962e1eab" ns2:_="">
    <xsd:import namespace="f40b437c-9b79-44f0-8840-5bcf78bf630b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Owner" minOccurs="0"/>
                <xsd:element ref="ns2:View" minOccurs="0"/>
                <xsd:element ref="ns2:Downloa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b437c-9b79-44f0-8840-5bcf78bf630b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Note">
          <xsd:maxLength value="255"/>
        </xsd:restriction>
      </xsd:simpleType>
    </xsd:element>
    <xsd:element name="Owner" ma:index="9" nillable="true" ma:displayName="Owner" ma:list="UserInfo" ma:SharePointGroup="0" ma:internalName="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View" ma:index="10" nillable="true" ma:displayName="View" ma:format="Hyperlink" ma:internalName="Vie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ownload" ma:index="11" nillable="true" ma:displayName="Download" ma:format="Hyperlink" ma:internalName="Downloa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f40b437c-9b79-44f0-8840-5bcf78bf630b">
      <UserInfo>
        <DisplayName/>
        <AccountId xsi:nil="true"/>
        <AccountType/>
      </UserInfo>
    </Owner>
    <Download xmlns="f40b437c-9b79-44f0-8840-5bcf78bf630b">
      <Url xsi:nil="true"/>
      <Description xsi:nil="true"/>
    </Download>
    <View xmlns="f40b437c-9b79-44f0-8840-5bcf78bf630b">
      <Url xsi:nil="true"/>
      <Description xsi:nil="true"/>
    </View>
    <Description0 xmlns="f40b437c-9b79-44f0-8840-5bcf78bf630b" xsi:nil="true"/>
  </documentManagement>
</p:properties>
</file>

<file path=customXml/itemProps1.xml><?xml version="1.0" encoding="utf-8"?>
<ds:datastoreItem xmlns:ds="http://schemas.openxmlformats.org/officeDocument/2006/customXml" ds:itemID="{009725B6-BD14-46E6-97D9-1CE6862357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0b437c-9b79-44f0-8840-5bcf78bf63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EE4783-5838-49D1-9FAD-B1273E530D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E1F1CF-9850-42C6-8493-4B5F07661C5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f40b437c-9b79-44f0-8840-5bcf78bf630b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MDC2 GM-Corporate-PPT-16x9ratio-verdana (2)</Template>
  <TotalTime>58494</TotalTime>
  <Words>299</Words>
  <Application>Microsoft Office PowerPoint</Application>
  <PresentationFormat>On-screen Show (16:9)</PresentationFormat>
  <Paragraphs>99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Calibri</vt:lpstr>
      <vt:lpstr>Comic Sans MS</vt:lpstr>
      <vt:lpstr>GM Global Sans Bold</vt:lpstr>
      <vt:lpstr>GM Global Sans ExtraBold</vt:lpstr>
      <vt:lpstr>GM Global Sans SemiLight</vt:lpstr>
      <vt:lpstr>GM Sans</vt:lpstr>
      <vt:lpstr>GM Sans Light</vt:lpstr>
      <vt:lpstr>Lucida Grande</vt:lpstr>
      <vt:lpstr>Overpass</vt:lpstr>
      <vt:lpstr>Overpass ExtraBold</vt:lpstr>
      <vt:lpstr>Verdana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Connected vehicle – 10 years back</vt:lpstr>
      <vt:lpstr>Connected vehicle - today </vt:lpstr>
      <vt:lpstr>Connected vehicles –road ahead</vt:lpstr>
      <vt:lpstr>Connected vehicles –KEY Connectivity Issues</vt:lpstr>
      <vt:lpstr>Day in the life of a Connected vehicle</vt:lpstr>
      <vt:lpstr>Connected vehicles –KEY Connectivity Issues</vt:lpstr>
      <vt:lpstr>Connected vehicle – spectrum needs</vt:lpstr>
      <vt:lpstr>Connected vehicles –KEY Connectivity Issues</vt:lpstr>
      <vt:lpstr>CONNECTED VEHICLE – Heterogeneous Wi-Fi handover needs</vt:lpstr>
      <vt:lpstr>We are at the tipping point…</vt:lpstr>
      <vt:lpstr>KEY TRENDS</vt:lpstr>
      <vt:lpstr>PowerPoint Presentation</vt:lpstr>
    </vt:vector>
  </TitlesOfParts>
  <Company>GM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headline – recommended opt. global lockup</dc:title>
  <dc:creator>Scott Freisthler</dc:creator>
  <cp:lastModifiedBy>Lakshmi Thanayankizil</cp:lastModifiedBy>
  <cp:revision>1301</cp:revision>
  <cp:lastPrinted>2018-03-12T18:47:13Z</cp:lastPrinted>
  <dcterms:created xsi:type="dcterms:W3CDTF">2014-05-01T16:06:17Z</dcterms:created>
  <dcterms:modified xsi:type="dcterms:W3CDTF">2022-07-13T16:05:42Z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0x010100D0D64B1A906BEB4990AACF5461854857</vt:lpwstr>
  </property>
  <property fmtid="{D5CDD505-2E9C-101B-9397-08002B2CF9AE}" pid="4" name="WorkflowChangePath">
    <vt:lpwstr>cedf9686-ce5a-426d-a2df-0ad0c8677c0d,2;</vt:lpwstr>
  </property>
</Properties>
</file>