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19"/>
  </p:notesMasterIdLst>
  <p:handoutMasterIdLst>
    <p:handoutMasterId r:id="rId20"/>
  </p:handoutMasterIdLst>
  <p:sldIdLst>
    <p:sldId id="269" r:id="rId5"/>
    <p:sldId id="268" r:id="rId6"/>
    <p:sldId id="267" r:id="rId7"/>
    <p:sldId id="266" r:id="rId8"/>
    <p:sldId id="265" r:id="rId9"/>
    <p:sldId id="264" r:id="rId10"/>
    <p:sldId id="263" r:id="rId11"/>
    <p:sldId id="262" r:id="rId12"/>
    <p:sldId id="261" r:id="rId13"/>
    <p:sldId id="260" r:id="rId14"/>
    <p:sldId id="259" r:id="rId15"/>
    <p:sldId id="258" r:id="rId16"/>
    <p:sldId id="257" r:id="rId17"/>
    <p:sldId id="25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B67171-559B-46AA-82F7-F839BBE45CED}" v="324" dt="2022-05-12T17:02:14.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6357" autoAdjust="0"/>
  </p:normalViewPr>
  <p:slideViewPr>
    <p:cSldViewPr>
      <p:cViewPr varScale="1">
        <p:scale>
          <a:sx n="114" d="100"/>
          <a:sy n="114" d="100"/>
        </p:scale>
        <p:origin x="15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4</a:t>
            </a:fld>
            <a:endParaRPr lang="en-US" dirty="0"/>
          </a:p>
        </p:txBody>
      </p:sp>
    </p:spTree>
    <p:extLst>
      <p:ext uri="{BB962C8B-B14F-4D97-AF65-F5344CB8AC3E}">
        <p14:creationId xmlns:p14="http://schemas.microsoft.com/office/powerpoint/2010/main" val="1738263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5</a:t>
            </a:fld>
            <a:endParaRPr lang="en-US" dirty="0"/>
          </a:p>
        </p:txBody>
      </p:sp>
    </p:spTree>
    <p:extLst>
      <p:ext uri="{BB962C8B-B14F-4D97-AF65-F5344CB8AC3E}">
        <p14:creationId xmlns:p14="http://schemas.microsoft.com/office/powerpoint/2010/main" val="4258015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6</a:t>
            </a:fld>
            <a:endParaRPr lang="en-US" dirty="0"/>
          </a:p>
        </p:txBody>
      </p:sp>
    </p:spTree>
    <p:extLst>
      <p:ext uri="{BB962C8B-B14F-4D97-AF65-F5344CB8AC3E}">
        <p14:creationId xmlns:p14="http://schemas.microsoft.com/office/powerpoint/2010/main" val="279677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7</a:t>
            </a:fld>
            <a:endParaRPr lang="en-US" dirty="0"/>
          </a:p>
        </p:txBody>
      </p:sp>
    </p:spTree>
    <p:extLst>
      <p:ext uri="{BB962C8B-B14F-4D97-AF65-F5344CB8AC3E}">
        <p14:creationId xmlns:p14="http://schemas.microsoft.com/office/powerpoint/2010/main" val="215806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88026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9</a:t>
            </a:fld>
            <a:endParaRPr lang="en-US" dirty="0"/>
          </a:p>
        </p:txBody>
      </p:sp>
    </p:spTree>
    <p:extLst>
      <p:ext uri="{BB962C8B-B14F-4D97-AF65-F5344CB8AC3E}">
        <p14:creationId xmlns:p14="http://schemas.microsoft.com/office/powerpoint/2010/main" val="700767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2763503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a:p>
        </p:txBody>
      </p:sp>
    </p:spTree>
    <p:extLst>
      <p:ext uri="{BB962C8B-B14F-4D97-AF65-F5344CB8AC3E}">
        <p14:creationId xmlns:p14="http://schemas.microsoft.com/office/powerpoint/2010/main" val="202784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802.15-22-0266-00-04ab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12.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6.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0" y="838200"/>
            <a:ext cx="8996819" cy="3493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mj-lt"/>
              </a:rPr>
              <a:t>Submission Title:</a:t>
            </a:r>
            <a:r>
              <a:rPr lang="en-US" altLang="en-US" sz="1600" dirty="0">
                <a:solidFill>
                  <a:schemeClr val="tx2"/>
                </a:solidFill>
                <a:latin typeface="+mj-lt"/>
              </a:rPr>
              <a:t> </a:t>
            </a:r>
            <a:r>
              <a:rPr lang="en-US" altLang="en-US" sz="1800" dirty="0">
                <a:solidFill>
                  <a:schemeClr val="tx2"/>
                </a:solidFill>
                <a:latin typeface="+mj-lt"/>
              </a:rPr>
              <a:t>Discussion on </a:t>
            </a:r>
            <a:r>
              <a:rPr lang="en-US" sz="1800" dirty="0">
                <a:effectLst/>
                <a:latin typeface="+mj-lt"/>
                <a:ea typeface="Times New Roman" panose="02020603050405020304" pitchFamily="18" charset="0"/>
              </a:rPr>
              <a:t>NB Assisted UWB Message Sequence and Synchronization </a:t>
            </a:r>
            <a:r>
              <a:rPr lang="en-US" altLang="en-US" sz="1800" dirty="0">
                <a:solidFill>
                  <a:schemeClr val="tx2"/>
                </a:solidFill>
                <a:latin typeface="+mj-lt"/>
              </a:rPr>
              <a:t>	</a:t>
            </a:r>
          </a:p>
          <a:p>
            <a:r>
              <a:rPr lang="en-US" altLang="en-US" sz="1600" b="1" dirty="0">
                <a:solidFill>
                  <a:schemeClr val="tx2"/>
                </a:solidFill>
              </a:rPr>
              <a:t>Date Submitted: </a:t>
            </a:r>
            <a:r>
              <a:rPr lang="en-US" altLang="en-US" sz="1600" dirty="0">
                <a:solidFill>
                  <a:schemeClr val="tx2"/>
                </a:solidFill>
              </a:rPr>
              <a:t>May 12, 2022	</a:t>
            </a:r>
          </a:p>
          <a:p>
            <a:r>
              <a:rPr lang="en-US" altLang="en-US" sz="1600" b="1" dirty="0">
                <a:solidFill>
                  <a:schemeClr val="tx2"/>
                </a:solidFill>
              </a:rPr>
              <a:t>Source: </a:t>
            </a:r>
            <a:r>
              <a:rPr lang="en-US" altLang="en-US" sz="1600" dirty="0">
                <a:solidFill>
                  <a:schemeClr val="tx2"/>
                </a:solidFill>
              </a:rPr>
              <a:t>Pooria Pakrooh, Bin Tian, Steve Shellhammer and Koorosh Akhavan (Qualcomm)</a:t>
            </a:r>
          </a:p>
          <a:p>
            <a:r>
              <a:rPr lang="en-US" altLang="en-US" sz="1600" b="1" dirty="0">
                <a:solidFill>
                  <a:schemeClr val="tx2"/>
                </a:solidFill>
              </a:rPr>
              <a:t>E-Mail</a:t>
            </a:r>
            <a:r>
              <a:rPr lang="en-US" altLang="en-US" sz="1600" dirty="0">
                <a:solidFill>
                  <a:schemeClr val="tx2"/>
                </a:solidFill>
              </a:rPr>
              <a:t>:</a:t>
            </a:r>
            <a:r>
              <a:rPr lang="en-US" altLang="en-US" sz="1500" dirty="0"/>
              <a:t>{ppakrooh, </a:t>
            </a:r>
            <a:r>
              <a:rPr lang="en-US" altLang="en-US" sz="1500" dirty="0" err="1"/>
              <a:t>btian</a:t>
            </a:r>
            <a:r>
              <a:rPr lang="en-US" altLang="en-US" sz="1500" dirty="0"/>
              <a:t>, </a:t>
            </a:r>
            <a:r>
              <a:rPr lang="en-US" altLang="en-US" sz="1500" dirty="0" err="1"/>
              <a:t>sshellha</a:t>
            </a:r>
            <a:r>
              <a:rPr lang="en-US" altLang="en-US" sz="1500" dirty="0"/>
              <a:t>, </a:t>
            </a:r>
            <a:r>
              <a:rPr lang="en-US" altLang="en-US" sz="1500" dirty="0" err="1"/>
              <a:t>kakhavan</a:t>
            </a:r>
            <a:r>
              <a:rPr lang="en-US" altLang="en-US" sz="1500" dirty="0"/>
              <a:t>}@qti.qualcomm.com</a:t>
            </a:r>
            <a:endParaRPr lang="en-US" altLang="en-US" sz="2250" dirty="0"/>
          </a:p>
          <a:p>
            <a:endParaRPr lang="en-US" altLang="en-US" sz="1400" dirty="0">
              <a:solidFill>
                <a:schemeClr val="tx2"/>
              </a:solidFill>
            </a:endParaRPr>
          </a:p>
          <a:p>
            <a:pPr>
              <a:spcBef>
                <a:spcPts val="100"/>
              </a:spcBef>
              <a:spcAft>
                <a:spcPts val="100"/>
              </a:spcAft>
            </a:pPr>
            <a:r>
              <a:rPr lang="en-US" altLang="en-US" sz="2537" dirty="0">
                <a:solidFill>
                  <a:schemeClr val="accent2"/>
                </a:solidFill>
              </a:rPr>
              <a:t>	</a:t>
            </a:r>
            <a:endParaRPr lang="en-US" altLang="en-US" sz="2537" dirty="0">
              <a:solidFill>
                <a:schemeClr val="tx2"/>
              </a:solidFill>
            </a:endParaRPr>
          </a:p>
          <a:p>
            <a:r>
              <a:rPr lang="en-US" altLang="en-US" sz="1600" b="1" dirty="0">
                <a:solidFill>
                  <a:schemeClr val="tx2"/>
                </a:solidFill>
              </a:rPr>
              <a:t>Abstract:</a:t>
            </a:r>
            <a:r>
              <a:rPr lang="en-US" altLang="en-US" sz="1600" dirty="0">
                <a:solidFill>
                  <a:schemeClr val="tx2"/>
                </a:solidFill>
              </a:rPr>
              <a:t>	Discussion on NBA UWB message sequence and time/frequency synchronization schemes</a:t>
            </a:r>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extLst>
      <p:ext uri="{BB962C8B-B14F-4D97-AF65-F5344CB8AC3E}">
        <p14:creationId xmlns:p14="http://schemas.microsoft.com/office/powerpoint/2010/main" val="25141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1" y="1128047"/>
            <a:ext cx="8407679" cy="321771"/>
          </a:xfrm>
        </p:spPr>
        <p:txBody>
          <a:bodyPr/>
          <a:lstStyle/>
          <a:p>
            <a:r>
              <a:rPr lang="en-US" dirty="0">
                <a:solidFill>
                  <a:schemeClr val="tx1"/>
                </a:solidFill>
              </a:rPr>
              <a:t>NBA-UWB Time/Frequency Synchronization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51520" y="1700808"/>
            <a:ext cx="8407679" cy="3831605"/>
          </a:xfrm>
        </p:spPr>
        <p:txBody>
          <a:bodyPr/>
          <a:lstStyle/>
          <a:p>
            <a:r>
              <a:rPr lang="en-US" sz="1800" dirty="0">
                <a:latin typeface="+mj-lt"/>
              </a:rPr>
              <a:t>Reference for time and frequency of UWB measurement sequence. Three options:</a:t>
            </a:r>
          </a:p>
          <a:p>
            <a:endParaRPr lang="en-US" sz="1800" dirty="0">
              <a:latin typeface="+mj-lt"/>
            </a:endParaRPr>
          </a:p>
          <a:p>
            <a:pPr lvl="1">
              <a:buFont typeface="Courier New" panose="02070309020205020404" pitchFamily="49" charset="0"/>
              <a:buChar char="o"/>
            </a:pPr>
            <a:r>
              <a:rPr lang="en-US" sz="1600" dirty="0">
                <a:latin typeface="+mj-lt"/>
              </a:rPr>
              <a:t>1. Initiator is the reference for time and frequency. Responder’s transmission time and frequency are based on initiator’s clock. Responder pre-corrects time and frequency based on initial NB synchronization. </a:t>
            </a:r>
          </a:p>
          <a:p>
            <a:pPr lvl="2">
              <a:buFont typeface="Arial" panose="020B0604020202020204" pitchFamily="34" charset="0"/>
              <a:buChar char="•"/>
            </a:pPr>
            <a:r>
              <a:rPr lang="en-US" sz="1600" dirty="0">
                <a:latin typeface="+mj-lt"/>
              </a:rPr>
              <a:t>Requires additional complexity in Tx side to do </a:t>
            </a:r>
            <a:r>
              <a:rPr lang="en-US" sz="1600">
                <a:latin typeface="+mj-lt"/>
              </a:rPr>
              <a:t>frequency pre-correction.</a:t>
            </a:r>
            <a:endParaRPr lang="en-US" sz="1600" dirty="0">
              <a:latin typeface="+mj-lt"/>
            </a:endParaRPr>
          </a:p>
          <a:p>
            <a:pPr lvl="3">
              <a:buFont typeface="Arial" panose="020B0604020202020204" pitchFamily="34" charset="0"/>
              <a:buChar char="•"/>
            </a:pPr>
            <a:endParaRPr lang="en-US" sz="1600" dirty="0">
              <a:latin typeface="+mj-lt"/>
            </a:endParaRPr>
          </a:p>
          <a:p>
            <a:pPr lvl="1">
              <a:buFont typeface="Courier New" panose="02070309020205020404" pitchFamily="49" charset="0"/>
              <a:buChar char="o"/>
            </a:pPr>
            <a:r>
              <a:rPr lang="en-US" sz="1600" dirty="0">
                <a:latin typeface="+mj-lt"/>
              </a:rPr>
              <a:t>2. </a:t>
            </a:r>
            <a:r>
              <a:rPr lang="en-US" sz="1600" b="1" dirty="0">
                <a:solidFill>
                  <a:srgbClr val="FF0000"/>
                </a:solidFill>
                <a:latin typeface="+mj-lt"/>
              </a:rPr>
              <a:t>(Preferred) </a:t>
            </a:r>
            <a:r>
              <a:rPr lang="en-US" sz="1600" dirty="0">
                <a:latin typeface="+mj-lt"/>
              </a:rPr>
              <a:t>Initiator is the reference for the time. Responder’s transmission time is corrected based on initial NB synchronization to align with initiator clock. Each side’s transmission frequency is based on its own clock with no precorrection (Responder’s NB is needed).</a:t>
            </a:r>
          </a:p>
          <a:p>
            <a:pPr lvl="1">
              <a:buFont typeface="Courier New" panose="02070309020205020404" pitchFamily="49" charset="0"/>
              <a:buChar char="o"/>
            </a:pPr>
            <a:endParaRPr lang="en-US" sz="1600" dirty="0">
              <a:latin typeface="+mj-lt"/>
            </a:endParaRPr>
          </a:p>
          <a:p>
            <a:pPr lvl="1">
              <a:buFont typeface="Courier New" panose="02070309020205020404" pitchFamily="49" charset="0"/>
              <a:buChar char="o"/>
            </a:pPr>
            <a:r>
              <a:rPr lang="en-US" sz="1600" dirty="0">
                <a:latin typeface="+mj-lt"/>
              </a:rPr>
              <a:t>3. Transmitter’s time and frequency are based on its own clock. No pre-correction in frequency or transmission time. Time and frequency correction are done at the receiver.</a:t>
            </a:r>
          </a:p>
          <a:p>
            <a:pPr lvl="2"/>
            <a:r>
              <a:rPr lang="en-US" sz="1600" dirty="0">
                <a:latin typeface="+mj-lt"/>
              </a:rPr>
              <a:t>Initiator and responder timings are based on different clocks, difficult for ranging computation.</a:t>
            </a:r>
          </a:p>
        </p:txBody>
      </p:sp>
      <p:sp>
        <p:nvSpPr>
          <p:cNvPr id="4" name="Slide Number Placeholder 3">
            <a:extLst>
              <a:ext uri="{FF2B5EF4-FFF2-40B4-BE49-F238E27FC236}">
                <a16:creationId xmlns:a16="http://schemas.microsoft.com/office/drawing/2014/main" id="{0093725A-73A5-4827-B219-B3D5A7B7FCC5}"/>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10</a:t>
            </a:fld>
            <a:endParaRPr lang="en-US" altLang="en-US" dirty="0"/>
          </a:p>
        </p:txBody>
      </p:sp>
    </p:spTree>
    <p:extLst>
      <p:ext uri="{BB962C8B-B14F-4D97-AF65-F5344CB8AC3E}">
        <p14:creationId xmlns:p14="http://schemas.microsoft.com/office/powerpoint/2010/main" val="145368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41152" y="771774"/>
            <a:ext cx="8407679" cy="321771"/>
          </a:xfrm>
        </p:spPr>
        <p:txBody>
          <a:bodyPr/>
          <a:lstStyle/>
          <a:p>
            <a:r>
              <a:rPr lang="en-US" dirty="0">
                <a:solidFill>
                  <a:schemeClr val="tx2"/>
                </a:solidFill>
              </a:rPr>
              <a:t>Notation for Timing Synchronization</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81473" y="3381499"/>
                <a:ext cx="7749349" cy="2099801"/>
              </a:xfrm>
            </p:spPr>
            <p:txBody>
              <a:bodyPr/>
              <a:lstStyle/>
              <a:p>
                <a:pPr>
                  <a:lnSpc>
                    <a:spcPct val="95000"/>
                  </a:lnSpc>
                  <a:spcBef>
                    <a:spcPts val="900"/>
                  </a:spcBef>
                  <a:buSzPct val="120000"/>
                </a:pPr>
                <a:r>
                  <a:rPr lang="en-US" sz="1400" dirty="0">
                    <a:cs typeface="Calibri" panose="020F0502020204030204" pitchFamily="34" charset="0"/>
                  </a:rPr>
                  <a:t>Through negotiation and based on device capabilities for NB-UWB turn-around time the following parameters are determined</a:t>
                </a:r>
              </a:p>
              <a:p>
                <a:pPr lvl="1">
                  <a:lnSpc>
                    <a:spcPct val="95000"/>
                  </a:lnSpc>
                  <a:spcBef>
                    <a:spcPts val="900"/>
                  </a:spcBef>
                  <a:buSzPct val="120000"/>
                  <a:buFont typeface="Courier New" panose="02070309020205020404" pitchFamily="49" charset="0"/>
                  <a:buChar char="o"/>
                </a:pPr>
                <a:r>
                  <a:rPr lang="en-US" sz="1400" dirty="0">
                    <a:latin typeface="Grotesque" panose="020B0504020202020204" pitchFamily="34" charset="0"/>
                    <a:cs typeface="Calibri" panose="020F0502020204030204" pitchFamily="34" charset="0"/>
                  </a:rPr>
                  <a:t>∆:  </a:t>
                </a:r>
                <a:r>
                  <a:rPr lang="en-US" sz="1400" dirty="0">
                    <a:cs typeface="Calibri" panose="020F0502020204030204" pitchFamily="34" charset="0"/>
                  </a:rPr>
                  <a:t>Time interval between NB and UWB transmission.</a:t>
                </a:r>
              </a:p>
              <a:p>
                <a:pPr lvl="1">
                  <a:lnSpc>
                    <a:spcPct val="95000"/>
                  </a:lnSpc>
                  <a:spcBef>
                    <a:spcPts val="900"/>
                  </a:spcBef>
                  <a:buFont typeface="Courier New" panose="02070309020205020404" pitchFamily="49" charset="0"/>
                  <a:buChar char="o"/>
                </a:pPr>
                <a14:m>
                  <m:oMath xmlns:m="http://schemas.openxmlformats.org/officeDocument/2006/math">
                    <m:r>
                      <a:rPr lang="en-US" sz="1400" i="1" smtClean="0">
                        <a:latin typeface="Cambria Math" panose="02040503050406030204" pitchFamily="18" charset="0"/>
                      </a:rPr>
                      <m:t>𝛽</m:t>
                    </m:r>
                    <m:r>
                      <a:rPr lang="en-US" sz="1400" i="1" smtClean="0">
                        <a:latin typeface="Cambria Math" panose="02040503050406030204" pitchFamily="18" charset="0"/>
                      </a:rPr>
                      <m:t> </m:t>
                    </m:r>
                  </m:oMath>
                </a14:m>
                <a:r>
                  <a:rPr lang="en-US" sz="1400" dirty="0">
                    <a:cs typeface="Calibri" panose="020F0502020204030204" pitchFamily="34" charset="0"/>
                  </a:rPr>
                  <a:t>: Time offset between initiator and responder's UWB transmission; for example, </a:t>
                </a:r>
                <a14:m>
                  <m:oMath xmlns:m="http://schemas.openxmlformats.org/officeDocument/2006/math">
                    <m:r>
                      <a:rPr lang="en-US" sz="1400" i="1">
                        <a:latin typeface="Cambria Math" panose="02040503050406030204" pitchFamily="18" charset="0"/>
                      </a:rPr>
                      <m:t>𝛽</m:t>
                    </m:r>
                    <m:r>
                      <a:rPr lang="en-US" sz="1400" b="0" i="1" smtClean="0">
                        <a:latin typeface="Cambria Math" panose="02040503050406030204" pitchFamily="18" charset="0"/>
                      </a:rPr>
                      <m:t> </m:t>
                    </m:r>
                  </m:oMath>
                </a14:m>
                <a:r>
                  <a:rPr lang="en-US" sz="1400" dirty="0">
                    <a:cs typeface="Calibri" panose="020F0502020204030204" pitchFamily="34" charset="0"/>
                  </a:rPr>
                  <a:t>= 0.5ms.</a:t>
                </a:r>
              </a:p>
              <a:p>
                <a:pPr>
                  <a:lnSpc>
                    <a:spcPct val="95000"/>
                  </a:lnSpc>
                  <a:spcBef>
                    <a:spcPts val="900"/>
                  </a:spcBef>
                </a:pPr>
                <a14:m>
                  <m:oMath xmlns:m="http://schemas.openxmlformats.org/officeDocument/2006/math">
                    <m:sSub>
                      <m:sSubPr>
                        <m:ctrlPr>
                          <a:rPr lang="en-US" sz="1400" i="1" kern="0" smtClean="0">
                            <a:latin typeface="Cambria Math" panose="02040503050406030204" pitchFamily="18" charset="0"/>
                          </a:rPr>
                        </m:ctrlPr>
                      </m:sSubPr>
                      <m:e>
                        <m:r>
                          <a:rPr lang="en-US" sz="1400" i="1" kern="0">
                            <a:latin typeface="Cambria Math" panose="02040503050406030204" pitchFamily="18" charset="0"/>
                          </a:rPr>
                          <m:t>𝑟</m:t>
                        </m:r>
                      </m:e>
                      <m:sub>
                        <m:r>
                          <a:rPr lang="en-US" sz="1400" i="1" kern="0">
                            <a:latin typeface="Cambria Math" panose="02040503050406030204" pitchFamily="18" charset="0"/>
                          </a:rPr>
                          <m:t>𝑐</m:t>
                        </m:r>
                      </m:sub>
                    </m:sSub>
                    <m:r>
                      <a:rPr lang="en-US" sz="1400" i="1" kern="0">
                        <a:latin typeface="Cambria Math" panose="02040503050406030204" pitchFamily="18" charset="0"/>
                      </a:rPr>
                      <m:t> </m:t>
                    </m:r>
                  </m:oMath>
                </a14:m>
                <a:r>
                  <a:rPr lang="en-US" sz="1400" dirty="0">
                    <a:cs typeface="Calibri" panose="020F0502020204030204" pitchFamily="34" charset="0"/>
                  </a:rPr>
                  <a:t>: Clock rate ratio between initiator and responder, estimated based on frequency error from the NB</a:t>
                </a:r>
              </a:p>
              <a:p>
                <a:pPr>
                  <a:lnSpc>
                    <a:spcPct val="95000"/>
                  </a:lnSpc>
                  <a:spcBef>
                    <a:spcPts val="900"/>
                  </a:spcBef>
                </a:pPr>
                <a14:m>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𝑑</m:t>
                        </m:r>
                      </m:e>
                      <m:sub>
                        <m:r>
                          <a:rPr lang="en-US" sz="1400" i="1">
                            <a:latin typeface="Cambria Math" panose="02040503050406030204" pitchFamily="18" charset="0"/>
                          </a:rPr>
                          <m:t>𝑚𝑎𝑥</m:t>
                        </m:r>
                      </m:sub>
                    </m:sSub>
                    <m:r>
                      <a:rPr lang="en-US" sz="1400" b="0" i="1" smtClean="0">
                        <a:latin typeface="Cambria Math" panose="02040503050406030204" pitchFamily="18" charset="0"/>
                      </a:rPr>
                      <m:t>:</m:t>
                    </m:r>
                  </m:oMath>
                </a14:m>
                <a:r>
                  <a:rPr lang="en-US" sz="1400" dirty="0"/>
                  <a:t> Maximum expected one-way </a:t>
                </a:r>
                <a:r>
                  <a:rPr lang="en-US" sz="1400" dirty="0" err="1"/>
                  <a:t>ToF</a:t>
                </a:r>
                <a:r>
                  <a:rPr lang="en-US" sz="1400" dirty="0"/>
                  <a:t> between initiator and responder. </a:t>
                </a:r>
              </a:p>
              <a:p>
                <a:pPr>
                  <a:lnSpc>
                    <a:spcPct val="95000"/>
                  </a:lnSpc>
                  <a:spcBef>
                    <a:spcPts val="900"/>
                  </a:spcBef>
                </a:pPr>
                <a:r>
                  <a:rPr lang="en-US" sz="1400" dirty="0"/>
                  <a:t>Notation: </a:t>
                </a:r>
                <a14:m>
                  <m:oMath xmlns:m="http://schemas.openxmlformats.org/officeDocument/2006/math">
                    <m:r>
                      <a:rPr lang="en-US" sz="1400" i="1">
                        <a:latin typeface="Cambria Math" panose="02040503050406030204" pitchFamily="18" charset="0"/>
                      </a:rPr>
                      <m:t>𝑇</m:t>
                    </m:r>
                  </m:oMath>
                </a14:m>
                <a:r>
                  <a:rPr lang="en-US" sz="1400" dirty="0"/>
                  <a:t> is the absolute time in the clock of the specified side, for example:</a:t>
                </a:r>
              </a:p>
              <a:p>
                <a:pPr lvl="1">
                  <a:lnSpc>
                    <a:spcPct val="95000"/>
                  </a:lnSpc>
                  <a:spcBef>
                    <a:spcPts val="900"/>
                  </a:spcBef>
                  <a:buFont typeface="Courier New" panose="02070309020205020404" pitchFamily="49" charset="0"/>
                  <a:buChar char="o"/>
                </a:pP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a:rPr lang="en-US" sz="1400" i="1">
                            <a:latin typeface="Cambria Math" panose="02040503050406030204" pitchFamily="18" charset="0"/>
                          </a:rPr>
                          <m:t>𝑡</m:t>
                        </m:r>
                        <m:r>
                          <a:rPr lang="en-US" sz="1400" i="1">
                            <a:latin typeface="Cambria Math" panose="02040503050406030204" pitchFamily="18" charset="0"/>
                          </a:rPr>
                          <m:t>,</m:t>
                        </m:r>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𝑖𝑛𝑖𝑡</m:t>
                        </m:r>
                      </m:sub>
                    </m:sSub>
                    <m:r>
                      <a:rPr lang="en-US" sz="1400" i="1">
                        <a:latin typeface="Cambria Math" panose="02040503050406030204" pitchFamily="18" charset="0"/>
                      </a:rPr>
                      <m:t> </m:t>
                    </m:r>
                  </m:oMath>
                </a14:m>
                <a:r>
                  <a:rPr lang="en-US" sz="1400" dirty="0"/>
                  <a:t>: time for the transmission of the initiator’s NB message, measured by the initiator clock</a:t>
                </a:r>
              </a:p>
              <a:p>
                <a:pPr lvl="1">
                  <a:lnSpc>
                    <a:spcPct val="95000"/>
                  </a:lnSpc>
                  <a:spcBef>
                    <a:spcPts val="900"/>
                  </a:spcBef>
                  <a:buFont typeface="Courier New" panose="02070309020205020404" pitchFamily="49" charset="0"/>
                  <a:buChar char="o"/>
                </a:pP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a:rPr lang="en-US" sz="1400" i="1">
                            <a:latin typeface="Cambria Math" panose="02040503050406030204" pitchFamily="18" charset="0"/>
                          </a:rPr>
                          <m:t>𝑟</m:t>
                        </m:r>
                        <m:r>
                          <a:rPr lang="en-US" sz="1400" i="1">
                            <a:latin typeface="Cambria Math" panose="02040503050406030204" pitchFamily="18" charset="0"/>
                          </a:rPr>
                          <m:t>,</m:t>
                        </m:r>
                        <m:r>
                          <a:rPr lang="en-US" sz="1400" i="1">
                            <a:latin typeface="Cambria Math" panose="02040503050406030204" pitchFamily="18" charset="0"/>
                          </a:rPr>
                          <m:t>𝑈</m:t>
                        </m:r>
                        <m:r>
                          <a:rPr lang="en-US" sz="1400" i="1">
                            <a:latin typeface="Cambria Math" panose="02040503050406030204" pitchFamily="18" charset="0"/>
                          </a:rPr>
                          <m:t>1,</m:t>
                        </m:r>
                        <m:r>
                          <a:rPr lang="en-US" sz="1400" i="1">
                            <a:latin typeface="Cambria Math" panose="02040503050406030204" pitchFamily="18" charset="0"/>
                          </a:rPr>
                          <m:t>𝑟𝑒𝑠𝑝</m:t>
                        </m:r>
                      </m:sub>
                    </m:sSub>
                    <m:r>
                      <a:rPr lang="en-US" sz="1400" i="1">
                        <a:latin typeface="Cambria Math" panose="02040503050406030204" pitchFamily="18" charset="0"/>
                      </a:rPr>
                      <m:t> </m:t>
                    </m:r>
                  </m:oMath>
                </a14:m>
                <a:r>
                  <a:rPr lang="en-US" sz="1400" dirty="0"/>
                  <a:t>: time for the receipt of the first UWB fragment at the responder, measured by the responder’s clock</a:t>
                </a:r>
              </a:p>
              <a:p>
                <a:pPr lvl="1">
                  <a:lnSpc>
                    <a:spcPct val="95000"/>
                  </a:lnSpc>
                  <a:spcBef>
                    <a:spcPts val="900"/>
                  </a:spcBef>
                  <a:buFont typeface="Courier New" panose="02070309020205020404" pitchFamily="49" charset="0"/>
                  <a:buChar char="o"/>
                </a:pPr>
                <a:endParaRPr lang="en-US" sz="1600" dirty="0"/>
              </a:p>
              <a:p>
                <a:pPr>
                  <a:lnSpc>
                    <a:spcPct val="95000"/>
                  </a:lnSpc>
                </a:pPr>
                <a:endParaRPr lang="en-US" sz="1200" dirty="0"/>
              </a:p>
              <a:p>
                <a:pPr lvl="1">
                  <a:lnSpc>
                    <a:spcPct val="95000"/>
                  </a:lnSpc>
                  <a:spcBef>
                    <a:spcPts val="900"/>
                  </a:spcBef>
                </a:pPr>
                <a:endParaRPr lang="en-US" sz="750" dirty="0"/>
              </a:p>
              <a:p>
                <a:endParaRPr lang="en-US" sz="1050" dirty="0">
                  <a:cs typeface="Calibri" panose="020F0502020204030204" pitchFamily="34" charset="0"/>
                </a:endParaRPr>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381473" y="3381499"/>
                <a:ext cx="7749349" cy="2099801"/>
              </a:xfrm>
              <a:blipFill>
                <a:blip r:embed="rId2"/>
                <a:stretch>
                  <a:fillRect l="-1731" t="-5233" r="-1023" b="-41279"/>
                </a:stretch>
              </a:blipFill>
            </p:spPr>
            <p:txBody>
              <a:bodyPr/>
              <a:lstStyle/>
              <a:p>
                <a:r>
                  <a:rPr lang="en-US">
                    <a:noFill/>
                  </a:rPr>
                  <a:t> </a:t>
                </a:r>
              </a:p>
            </p:txBody>
          </p:sp>
        </mc:Fallback>
      </mc:AlternateContent>
      <p:sp>
        <p:nvSpPr>
          <p:cNvPr id="14" name="Slide Number Placeholder 13">
            <a:extLst>
              <a:ext uri="{FF2B5EF4-FFF2-40B4-BE49-F238E27FC236}">
                <a16:creationId xmlns:a16="http://schemas.microsoft.com/office/drawing/2014/main" id="{79812BAB-8FF0-4CD5-AF87-9D16AA22E251}"/>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11</a:t>
            </a:fld>
            <a:endParaRPr lang="en-US" altLang="en-US" dirty="0"/>
          </a:p>
        </p:txBody>
      </p:sp>
      <p:grpSp>
        <p:nvGrpSpPr>
          <p:cNvPr id="35" name="Group 34">
            <a:extLst>
              <a:ext uri="{FF2B5EF4-FFF2-40B4-BE49-F238E27FC236}">
                <a16:creationId xmlns:a16="http://schemas.microsoft.com/office/drawing/2014/main" id="{6EFFA95D-D809-4393-BA40-FF9D89DC66E4}"/>
              </a:ext>
            </a:extLst>
          </p:cNvPr>
          <p:cNvGrpSpPr/>
          <p:nvPr/>
        </p:nvGrpSpPr>
        <p:grpSpPr>
          <a:xfrm>
            <a:off x="683568" y="1217930"/>
            <a:ext cx="7497307" cy="2069820"/>
            <a:chOff x="368159" y="1363116"/>
            <a:chExt cx="7497307" cy="2069820"/>
          </a:xfrm>
        </p:grpSpPr>
        <p:sp>
          <p:nvSpPr>
            <p:cNvPr id="49" name="TextBox 48">
              <a:extLst>
                <a:ext uri="{FF2B5EF4-FFF2-40B4-BE49-F238E27FC236}">
                  <a16:creationId xmlns:a16="http://schemas.microsoft.com/office/drawing/2014/main" id="{616F8F6F-2DD9-47C7-B79F-111C72E9A8C2}"/>
                </a:ext>
              </a:extLst>
            </p:cNvPr>
            <p:cNvSpPr txBox="1"/>
            <p:nvPr/>
          </p:nvSpPr>
          <p:spPr>
            <a:xfrm>
              <a:off x="5430007" y="2410113"/>
              <a:ext cx="2435459" cy="313932"/>
            </a:xfrm>
            <a:prstGeom prst="rect">
              <a:avLst/>
            </a:prstGeom>
            <a:noFill/>
            <a:ln>
              <a:noFill/>
            </a:ln>
          </p:spPr>
          <p:txBody>
            <a:bodyPr wrap="square" lIns="102870" tIns="68580" rIns="0" bIns="68580" rtlCol="0">
              <a:spAutoFit/>
            </a:bodyPr>
            <a:lstStyle/>
            <a:p>
              <a:pPr>
                <a:lnSpc>
                  <a:spcPct val="95000"/>
                </a:lnSpc>
                <a:spcBef>
                  <a:spcPts val="900"/>
                </a:spcBef>
              </a:pPr>
              <a:endParaRPr lang="en-US" dirty="0"/>
            </a:p>
          </p:txBody>
        </p:sp>
        <p:grpSp>
          <p:nvGrpSpPr>
            <p:cNvPr id="45" name="Group 44">
              <a:extLst>
                <a:ext uri="{FF2B5EF4-FFF2-40B4-BE49-F238E27FC236}">
                  <a16:creationId xmlns:a16="http://schemas.microsoft.com/office/drawing/2014/main" id="{361AC5C4-E4F4-4608-904E-7D886DD613AE}"/>
                </a:ext>
              </a:extLst>
            </p:cNvPr>
            <p:cNvGrpSpPr/>
            <p:nvPr/>
          </p:nvGrpSpPr>
          <p:grpSpPr>
            <a:xfrm>
              <a:off x="368159" y="1363116"/>
              <a:ext cx="6472931" cy="2069820"/>
              <a:chOff x="171727" y="1016763"/>
              <a:chExt cx="6472931" cy="2069820"/>
            </a:xfrm>
          </p:grpSpPr>
          <p:grpSp>
            <p:nvGrpSpPr>
              <p:cNvPr id="46" name="Group 45">
                <a:extLst>
                  <a:ext uri="{FF2B5EF4-FFF2-40B4-BE49-F238E27FC236}">
                    <a16:creationId xmlns:a16="http://schemas.microsoft.com/office/drawing/2014/main" id="{D04769E6-FABD-49D3-8DC5-163E4AC4FF0B}"/>
                  </a:ext>
                </a:extLst>
              </p:cNvPr>
              <p:cNvGrpSpPr/>
              <p:nvPr/>
            </p:nvGrpSpPr>
            <p:grpSpPr>
              <a:xfrm>
                <a:off x="171727" y="1016763"/>
                <a:ext cx="6472931" cy="1685089"/>
                <a:chOff x="869409" y="945554"/>
                <a:chExt cx="7404947" cy="2251159"/>
              </a:xfrm>
            </p:grpSpPr>
            <p:grpSp>
              <p:nvGrpSpPr>
                <p:cNvPr id="50" name="Group 49">
                  <a:extLst>
                    <a:ext uri="{FF2B5EF4-FFF2-40B4-BE49-F238E27FC236}">
                      <a16:creationId xmlns:a16="http://schemas.microsoft.com/office/drawing/2014/main" id="{212A72E5-9B4C-49AE-902E-58CDB77B7ABB}"/>
                    </a:ext>
                  </a:extLst>
                </p:cNvPr>
                <p:cNvGrpSpPr/>
                <p:nvPr/>
              </p:nvGrpSpPr>
              <p:grpSpPr>
                <a:xfrm>
                  <a:off x="869409" y="1276031"/>
                  <a:ext cx="6347068" cy="1730948"/>
                  <a:chOff x="310874" y="2079816"/>
                  <a:chExt cx="5554824" cy="1730948"/>
                </a:xfrm>
              </p:grpSpPr>
              <p:grpSp>
                <p:nvGrpSpPr>
                  <p:cNvPr id="56" name="Group 55">
                    <a:extLst>
                      <a:ext uri="{FF2B5EF4-FFF2-40B4-BE49-F238E27FC236}">
                        <a16:creationId xmlns:a16="http://schemas.microsoft.com/office/drawing/2014/main" id="{974A4FE8-C843-4272-9271-6B436BB8E329}"/>
                      </a:ext>
                    </a:extLst>
                  </p:cNvPr>
                  <p:cNvGrpSpPr/>
                  <p:nvPr/>
                </p:nvGrpSpPr>
                <p:grpSpPr>
                  <a:xfrm>
                    <a:off x="310874" y="2079816"/>
                    <a:ext cx="5554824" cy="1730948"/>
                    <a:chOff x="6052" y="3007320"/>
                    <a:chExt cx="5554824" cy="1730948"/>
                  </a:xfrm>
                </p:grpSpPr>
                <p:grpSp>
                  <p:nvGrpSpPr>
                    <p:cNvPr id="60" name="Group 59">
                      <a:extLst>
                        <a:ext uri="{FF2B5EF4-FFF2-40B4-BE49-F238E27FC236}">
                          <a16:creationId xmlns:a16="http://schemas.microsoft.com/office/drawing/2014/main" id="{813A6B67-943E-45F2-BFFF-997711CC6149}"/>
                        </a:ext>
                      </a:extLst>
                    </p:cNvPr>
                    <p:cNvGrpSpPr/>
                    <p:nvPr/>
                  </p:nvGrpSpPr>
                  <p:grpSpPr>
                    <a:xfrm>
                      <a:off x="6052" y="3007320"/>
                      <a:ext cx="5554824" cy="1730948"/>
                      <a:chOff x="116803" y="1938763"/>
                      <a:chExt cx="5554824" cy="1730948"/>
                    </a:xfrm>
                  </p:grpSpPr>
                  <p:grpSp>
                    <p:nvGrpSpPr>
                      <p:cNvPr id="64" name="Group 63">
                        <a:extLst>
                          <a:ext uri="{FF2B5EF4-FFF2-40B4-BE49-F238E27FC236}">
                            <a16:creationId xmlns:a16="http://schemas.microsoft.com/office/drawing/2014/main" id="{91D7BA17-4E4A-485D-ADBC-8E6849BC6CFF}"/>
                          </a:ext>
                        </a:extLst>
                      </p:cNvPr>
                      <p:cNvGrpSpPr/>
                      <p:nvPr/>
                    </p:nvGrpSpPr>
                    <p:grpSpPr>
                      <a:xfrm>
                        <a:off x="1277823" y="2469638"/>
                        <a:ext cx="1899005" cy="638007"/>
                        <a:chOff x="1259834" y="2432425"/>
                        <a:chExt cx="1899005" cy="638007"/>
                      </a:xfrm>
                    </p:grpSpPr>
                    <p:sp>
                      <p:nvSpPr>
                        <p:cNvPr id="84" name="Rectangle 83">
                          <a:extLst>
                            <a:ext uri="{FF2B5EF4-FFF2-40B4-BE49-F238E27FC236}">
                              <a16:creationId xmlns:a16="http://schemas.microsoft.com/office/drawing/2014/main" id="{CD726E04-0CD9-4D3F-A783-CDD964490125}"/>
                            </a:ext>
                          </a:extLst>
                        </p:cNvPr>
                        <p:cNvSpPr/>
                        <p:nvPr/>
                      </p:nvSpPr>
                      <p:spPr bwMode="auto">
                        <a:xfrm>
                          <a:off x="3103041" y="2432425"/>
                          <a:ext cx="55798" cy="318593"/>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85" name="Rectangle 84">
                          <a:extLst>
                            <a:ext uri="{FF2B5EF4-FFF2-40B4-BE49-F238E27FC236}">
                              <a16:creationId xmlns:a16="http://schemas.microsoft.com/office/drawing/2014/main" id="{41433B32-868A-4DF2-9BC2-4595374D01D2}"/>
                            </a:ext>
                          </a:extLst>
                        </p:cNvPr>
                        <p:cNvSpPr/>
                        <p:nvPr/>
                      </p:nvSpPr>
                      <p:spPr bwMode="auto">
                        <a:xfrm rot="10800000" flipH="1">
                          <a:off x="2168444" y="2751839"/>
                          <a:ext cx="205837" cy="318593"/>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86" name="Rectangle 85">
                          <a:extLst>
                            <a:ext uri="{FF2B5EF4-FFF2-40B4-BE49-F238E27FC236}">
                              <a16:creationId xmlns:a16="http://schemas.microsoft.com/office/drawing/2014/main" id="{39CB822A-D92C-4397-9521-F363F8BF26C4}"/>
                            </a:ext>
                          </a:extLst>
                        </p:cNvPr>
                        <p:cNvSpPr/>
                        <p:nvPr/>
                      </p:nvSpPr>
                      <p:spPr bwMode="auto">
                        <a:xfrm rot="10800000" flipH="1">
                          <a:off x="1259834" y="2432941"/>
                          <a:ext cx="205837" cy="318593"/>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grpSp>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0089AF1F-2002-4331-9F95-9F42693CD4CF}"/>
                              </a:ext>
                            </a:extLst>
                          </p:cNvPr>
                          <p:cNvSpPr txBox="1"/>
                          <p:nvPr/>
                        </p:nvSpPr>
                        <p:spPr>
                          <a:xfrm>
                            <a:off x="1162993" y="334532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65" name="TextBox 64">
                            <a:extLst>
                              <a:ext uri="{FF2B5EF4-FFF2-40B4-BE49-F238E27FC236}">
                                <a16:creationId xmlns:a16="http://schemas.microsoft.com/office/drawing/2014/main" id="{0089AF1F-2002-4331-9F95-9F42693CD4CF}"/>
                              </a:ext>
                            </a:extLst>
                          </p:cNvPr>
                          <p:cNvSpPr txBox="1">
                            <a:spLocks noRot="1" noChangeAspect="1" noMove="1" noResize="1" noEditPoints="1" noAdjustHandles="1" noChangeArrowheads="1" noChangeShapeType="1" noTextEdit="1"/>
                          </p:cNvSpPr>
                          <p:nvPr/>
                        </p:nvSpPr>
                        <p:spPr>
                          <a:xfrm>
                            <a:off x="1162993" y="3345327"/>
                            <a:ext cx="914400" cy="324384"/>
                          </a:xfrm>
                          <a:prstGeom prst="rect">
                            <a:avLst/>
                          </a:prstGeom>
                          <a:blipFill>
                            <a:blip r:embed="rId3"/>
                            <a:stretch>
                              <a:fillRect b="-32500"/>
                            </a:stretch>
                          </a:blipFill>
                        </p:spPr>
                        <p:txBody>
                          <a:bodyPr/>
                          <a:lstStyle/>
                          <a:p>
                            <a:r>
                              <a:rPr lang="en-US">
                                <a:noFill/>
                              </a:rPr>
                              <a:t> </a:t>
                            </a:r>
                          </a:p>
                        </p:txBody>
                      </p:sp>
                    </mc:Fallback>
                  </mc:AlternateContent>
                  <p:grpSp>
                    <p:nvGrpSpPr>
                      <p:cNvPr id="66" name="Group 65">
                        <a:extLst>
                          <a:ext uri="{FF2B5EF4-FFF2-40B4-BE49-F238E27FC236}">
                            <a16:creationId xmlns:a16="http://schemas.microsoft.com/office/drawing/2014/main" id="{52E2339C-9CF1-42B8-9BF2-1B56BF6EDA43}"/>
                          </a:ext>
                        </a:extLst>
                      </p:cNvPr>
                      <p:cNvGrpSpPr/>
                      <p:nvPr/>
                    </p:nvGrpSpPr>
                    <p:grpSpPr>
                      <a:xfrm>
                        <a:off x="116803" y="1938763"/>
                        <a:ext cx="5554824" cy="1715568"/>
                        <a:chOff x="116803" y="1938763"/>
                        <a:chExt cx="5554824" cy="1715568"/>
                      </a:xfrm>
                    </p:grpSpPr>
                    <p:cxnSp>
                      <p:nvCxnSpPr>
                        <p:cNvPr id="67" name="Straight Connector 66">
                          <a:extLst>
                            <a:ext uri="{FF2B5EF4-FFF2-40B4-BE49-F238E27FC236}">
                              <a16:creationId xmlns:a16="http://schemas.microsoft.com/office/drawing/2014/main" id="{B2E13A95-C935-405C-BA5D-4722A4EFC495}"/>
                            </a:ext>
                          </a:extLst>
                        </p:cNvPr>
                        <p:cNvCxnSpPr>
                          <a:cxnSpLocks/>
                        </p:cNvCxnSpPr>
                        <p:nvPr/>
                      </p:nvCxnSpPr>
                      <p:spPr bwMode="auto">
                        <a:xfrm>
                          <a:off x="902976" y="2787106"/>
                          <a:ext cx="4768651" cy="5781"/>
                        </a:xfrm>
                        <a:prstGeom prst="line">
                          <a:avLst/>
                        </a:prstGeom>
                        <a:noFill/>
                        <a:ln w="9525" cap="flat" cmpd="sng" algn="ctr">
                          <a:solidFill>
                            <a:srgbClr val="664C81"/>
                          </a:solidFill>
                          <a:prstDash val="solid"/>
                          <a:headEnd type="none" w="med" len="med"/>
                          <a:tailEnd type="none" w="med" len="med"/>
                        </a:ln>
                        <a:effectLst/>
                      </p:spPr>
                    </p:cxnSp>
                    <p:sp>
                      <p:nvSpPr>
                        <p:cNvPr id="68" name="Rectangle 67">
                          <a:extLst>
                            <a:ext uri="{FF2B5EF4-FFF2-40B4-BE49-F238E27FC236}">
                              <a16:creationId xmlns:a16="http://schemas.microsoft.com/office/drawing/2014/main" id="{4E4F97FB-BC45-4536-9965-B0D8BBCE4851}"/>
                            </a:ext>
                          </a:extLst>
                        </p:cNvPr>
                        <p:cNvSpPr/>
                        <p:nvPr/>
                      </p:nvSpPr>
                      <p:spPr bwMode="auto">
                        <a:xfrm>
                          <a:off x="3353984" y="2796783"/>
                          <a:ext cx="55798" cy="318593"/>
                        </a:xfrm>
                        <a:prstGeom prst="rect">
                          <a:avLst/>
                        </a:prstGeom>
                        <a:solidFill>
                          <a:srgbClr val="FFFFFF"/>
                        </a:solidFill>
                        <a:ln w="10795" cap="flat" cmpd="sng" algn="ctr">
                          <a:solidFill>
                            <a:srgbClr val="6AB19B"/>
                          </a:solidFill>
                          <a:prstDash val="sysDot"/>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cs typeface="+mn-cs"/>
                          </a:endParaRPr>
                        </a:p>
                      </p:txBody>
                    </p:sp>
                    <p:cxnSp>
                      <p:nvCxnSpPr>
                        <p:cNvPr id="69" name="Straight Arrow Connector 68">
                          <a:extLst>
                            <a:ext uri="{FF2B5EF4-FFF2-40B4-BE49-F238E27FC236}">
                              <a16:creationId xmlns:a16="http://schemas.microsoft.com/office/drawing/2014/main" id="{BBDF617C-A3B8-4FBC-8257-248DC67EDD5F}"/>
                            </a:ext>
                          </a:extLst>
                        </p:cNvPr>
                        <p:cNvCxnSpPr>
                          <a:cxnSpLocks/>
                        </p:cNvCxnSpPr>
                        <p:nvPr/>
                      </p:nvCxnSpPr>
                      <p:spPr bwMode="auto">
                        <a:xfrm flipV="1">
                          <a:off x="1277822" y="2290056"/>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70" name="Rectangle 69">
                          <a:extLst>
                            <a:ext uri="{FF2B5EF4-FFF2-40B4-BE49-F238E27FC236}">
                              <a16:creationId xmlns:a16="http://schemas.microsoft.com/office/drawing/2014/main" id="{D54F1B60-D6E9-494A-AC6B-03696BC23248}"/>
                            </a:ext>
                          </a:extLst>
                        </p:cNvPr>
                        <p:cNvSpPr/>
                        <p:nvPr/>
                      </p:nvSpPr>
                      <p:spPr bwMode="auto">
                        <a:xfrm rot="10800000" flipH="1">
                          <a:off x="1569893" y="2786524"/>
                          <a:ext cx="205837" cy="318593"/>
                        </a:xfrm>
                        <a:prstGeom prst="rect">
                          <a:avLst/>
                        </a:prstGeom>
                        <a:noFill/>
                        <a:ln w="9525" cap="flat" cmpd="sng" algn="ctr">
                          <a:solidFill>
                            <a:srgbClr val="FF00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71" name="Rectangle 70">
                          <a:extLst>
                            <a:ext uri="{FF2B5EF4-FFF2-40B4-BE49-F238E27FC236}">
                              <a16:creationId xmlns:a16="http://schemas.microsoft.com/office/drawing/2014/main" id="{D741415A-8A03-4FF7-9763-6BAFB6923602}"/>
                            </a:ext>
                          </a:extLst>
                        </p:cNvPr>
                        <p:cNvSpPr/>
                        <p:nvPr/>
                      </p:nvSpPr>
                      <p:spPr bwMode="auto">
                        <a:xfrm rot="10800000" flipH="1">
                          <a:off x="2461005" y="2466467"/>
                          <a:ext cx="205837" cy="318593"/>
                        </a:xfrm>
                        <a:prstGeom prst="rect">
                          <a:avLst/>
                        </a:prstGeom>
                        <a:noFill/>
                        <a:ln w="9525" cap="flat" cmpd="sng" algn="ctr">
                          <a:solidFill>
                            <a:srgbClr val="FF00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F6914B04-1AD0-4045-9AE9-FEDB98D89539}"/>
                            </a:ext>
                          </a:extLst>
                        </p:cNvPr>
                        <p:cNvCxnSpPr>
                          <a:cxnSpLocks/>
                        </p:cNvCxnSpPr>
                        <p:nvPr/>
                      </p:nvCxnSpPr>
                      <p:spPr bwMode="auto">
                        <a:xfrm>
                          <a:off x="1564432" y="2784816"/>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593B8C93-2C76-4C21-B6AD-8300AA73A4B7}"/>
                                </a:ext>
                              </a:extLst>
                            </p:cNvPr>
                            <p:cNvSpPr txBox="1"/>
                            <p:nvPr/>
                          </p:nvSpPr>
                          <p:spPr>
                            <a:xfrm>
                              <a:off x="1086974" y="1992327"/>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73" name="TextBox 72">
                              <a:extLst>
                                <a:ext uri="{FF2B5EF4-FFF2-40B4-BE49-F238E27FC236}">
                                  <a16:creationId xmlns:a16="http://schemas.microsoft.com/office/drawing/2014/main" id="{593B8C93-2C76-4C21-B6AD-8300AA73A4B7}"/>
                                </a:ext>
                              </a:extLst>
                            </p:cNvPr>
                            <p:cNvSpPr txBox="1">
                              <a:spLocks noRot="1" noChangeAspect="1" noMove="1" noResize="1" noEditPoints="1" noAdjustHandles="1" noChangeArrowheads="1" noChangeShapeType="1" noTextEdit="1"/>
                            </p:cNvSpPr>
                            <p:nvPr/>
                          </p:nvSpPr>
                          <p:spPr>
                            <a:xfrm>
                              <a:off x="1086974" y="1992327"/>
                              <a:ext cx="914400" cy="317203"/>
                            </a:xfrm>
                            <a:prstGeom prst="rect">
                              <a:avLst/>
                            </a:prstGeom>
                            <a:blipFill>
                              <a:blip r:embed="rId4"/>
                              <a:stretch>
                                <a:fillRect b="-25641"/>
                              </a:stretch>
                            </a:blipFill>
                          </p:spPr>
                          <p:txBody>
                            <a:bodyPr/>
                            <a:lstStyle/>
                            <a:p>
                              <a:r>
                                <a:rPr lang="en-US">
                                  <a:noFill/>
                                </a:rPr>
                                <a:t> </a:t>
                              </a:r>
                            </a:p>
                          </p:txBody>
                        </p:sp>
                      </mc:Fallback>
                    </mc:AlternateContent>
                    <p:cxnSp>
                      <p:nvCxnSpPr>
                        <p:cNvPr id="74" name="Straight Arrow Connector 73">
                          <a:extLst>
                            <a:ext uri="{FF2B5EF4-FFF2-40B4-BE49-F238E27FC236}">
                              <a16:creationId xmlns:a16="http://schemas.microsoft.com/office/drawing/2014/main" id="{F6B5D3EE-E64E-4129-8A07-22E33346D1FF}"/>
                            </a:ext>
                          </a:extLst>
                        </p:cNvPr>
                        <p:cNvCxnSpPr>
                          <a:cxnSpLocks/>
                        </p:cNvCxnSpPr>
                        <p:nvPr/>
                      </p:nvCxnSpPr>
                      <p:spPr bwMode="auto">
                        <a:xfrm>
                          <a:off x="2192964" y="2814177"/>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206D3AE0-2337-4E3B-ACF5-A8DAA1B18D32}"/>
                                </a:ext>
                              </a:extLst>
                            </p:cNvPr>
                            <p:cNvSpPr txBox="1"/>
                            <p:nvPr/>
                          </p:nvSpPr>
                          <p:spPr>
                            <a:xfrm>
                              <a:off x="1828784" y="332994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75" name="TextBox 74">
                              <a:extLst>
                                <a:ext uri="{FF2B5EF4-FFF2-40B4-BE49-F238E27FC236}">
                                  <a16:creationId xmlns:a16="http://schemas.microsoft.com/office/drawing/2014/main" id="{206D3AE0-2337-4E3B-ACF5-A8DAA1B18D32}"/>
                                </a:ext>
                              </a:extLst>
                            </p:cNvPr>
                            <p:cNvSpPr txBox="1">
                              <a:spLocks noRot="1" noChangeAspect="1" noMove="1" noResize="1" noEditPoints="1" noAdjustHandles="1" noChangeArrowheads="1" noChangeShapeType="1" noTextEdit="1"/>
                            </p:cNvSpPr>
                            <p:nvPr/>
                          </p:nvSpPr>
                          <p:spPr>
                            <a:xfrm>
                              <a:off x="1828784" y="3329947"/>
                              <a:ext cx="914400" cy="324384"/>
                            </a:xfrm>
                            <a:prstGeom prst="rect">
                              <a:avLst/>
                            </a:prstGeom>
                            <a:blipFill>
                              <a:blip r:embed="rId5"/>
                              <a:stretch>
                                <a:fillRect b="-32500"/>
                              </a:stretch>
                            </a:blipFill>
                          </p:spPr>
                          <p:txBody>
                            <a:bodyPr/>
                            <a:lstStyle/>
                            <a:p>
                              <a:r>
                                <a:rPr lang="en-US">
                                  <a:noFill/>
                                </a:rPr>
                                <a:t> </a:t>
                              </a:r>
                            </a:p>
                          </p:txBody>
                        </p:sp>
                      </mc:Fallback>
                    </mc:AlternateContent>
                    <p:cxnSp>
                      <p:nvCxnSpPr>
                        <p:cNvPr id="76" name="Straight Arrow Connector 75">
                          <a:extLst>
                            <a:ext uri="{FF2B5EF4-FFF2-40B4-BE49-F238E27FC236}">
                              <a16:creationId xmlns:a16="http://schemas.microsoft.com/office/drawing/2014/main" id="{8BF2297A-2D18-40F7-B56E-5752245B8024}"/>
                            </a:ext>
                          </a:extLst>
                        </p:cNvPr>
                        <p:cNvCxnSpPr>
                          <a:cxnSpLocks/>
                        </p:cNvCxnSpPr>
                        <p:nvPr/>
                      </p:nvCxnSpPr>
                      <p:spPr bwMode="auto">
                        <a:xfrm flipV="1">
                          <a:off x="2464532" y="2276204"/>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id="{FF5B8EDF-5EDE-4987-BF23-5E71E6DFF56F}"/>
                                </a:ext>
                              </a:extLst>
                            </p:cNvPr>
                            <p:cNvSpPr txBox="1"/>
                            <p:nvPr/>
                          </p:nvSpPr>
                          <p:spPr>
                            <a:xfrm>
                              <a:off x="2023089" y="1976481"/>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77" name="TextBox 76">
                              <a:extLst>
                                <a:ext uri="{FF2B5EF4-FFF2-40B4-BE49-F238E27FC236}">
                                  <a16:creationId xmlns:a16="http://schemas.microsoft.com/office/drawing/2014/main" id="{FF5B8EDF-5EDE-4987-BF23-5E71E6DFF56F}"/>
                                </a:ext>
                              </a:extLst>
                            </p:cNvPr>
                            <p:cNvSpPr txBox="1">
                              <a:spLocks noRot="1" noChangeAspect="1" noMove="1" noResize="1" noEditPoints="1" noAdjustHandles="1" noChangeArrowheads="1" noChangeShapeType="1" noTextEdit="1"/>
                            </p:cNvSpPr>
                            <p:nvPr/>
                          </p:nvSpPr>
                          <p:spPr>
                            <a:xfrm>
                              <a:off x="2023089" y="1976481"/>
                              <a:ext cx="914400" cy="317203"/>
                            </a:xfrm>
                            <a:prstGeom prst="rect">
                              <a:avLst/>
                            </a:prstGeom>
                            <a:blipFill>
                              <a:blip r:embed="rId6"/>
                              <a:stretch>
                                <a:fillRect b="-25641"/>
                              </a:stretch>
                            </a:blipFill>
                          </p:spPr>
                          <p:txBody>
                            <a:bodyPr/>
                            <a:lstStyle/>
                            <a:p>
                              <a:r>
                                <a:rPr lang="en-US">
                                  <a:noFill/>
                                </a:rPr>
                                <a:t> </a:t>
                              </a:r>
                            </a:p>
                          </p:txBody>
                        </p:sp>
                      </mc:Fallback>
                    </mc:AlternateContent>
                    <p:cxnSp>
                      <p:nvCxnSpPr>
                        <p:cNvPr id="78" name="Straight Arrow Connector 77">
                          <a:extLst>
                            <a:ext uri="{FF2B5EF4-FFF2-40B4-BE49-F238E27FC236}">
                              <a16:creationId xmlns:a16="http://schemas.microsoft.com/office/drawing/2014/main" id="{F5AFDEE2-6AF9-49BD-BF86-81BD058E3080}"/>
                            </a:ext>
                          </a:extLst>
                        </p:cNvPr>
                        <p:cNvCxnSpPr>
                          <a:cxnSpLocks/>
                        </p:cNvCxnSpPr>
                        <p:nvPr/>
                      </p:nvCxnSpPr>
                      <p:spPr bwMode="auto">
                        <a:xfrm flipV="1">
                          <a:off x="3121013" y="2295332"/>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95DDFE93-868C-4AA2-BADB-E9E061ADD7AF}"/>
                                </a:ext>
                              </a:extLst>
                            </p:cNvPr>
                            <p:cNvSpPr txBox="1"/>
                            <p:nvPr/>
                          </p:nvSpPr>
                          <p:spPr>
                            <a:xfrm>
                              <a:off x="2768355" y="1938763"/>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79" name="TextBox 78">
                              <a:extLst>
                                <a:ext uri="{FF2B5EF4-FFF2-40B4-BE49-F238E27FC236}">
                                  <a16:creationId xmlns:a16="http://schemas.microsoft.com/office/drawing/2014/main" id="{95DDFE93-868C-4AA2-BADB-E9E061ADD7AF}"/>
                                </a:ext>
                              </a:extLst>
                            </p:cNvPr>
                            <p:cNvSpPr txBox="1">
                              <a:spLocks noRot="1" noChangeAspect="1" noMove="1" noResize="1" noEditPoints="1" noAdjustHandles="1" noChangeArrowheads="1" noChangeShapeType="1" noTextEdit="1"/>
                            </p:cNvSpPr>
                            <p:nvPr/>
                          </p:nvSpPr>
                          <p:spPr>
                            <a:xfrm>
                              <a:off x="2768355" y="1938763"/>
                              <a:ext cx="914400" cy="317203"/>
                            </a:xfrm>
                            <a:prstGeom prst="rect">
                              <a:avLst/>
                            </a:prstGeom>
                            <a:blipFill>
                              <a:blip r:embed="rId7"/>
                              <a:stretch>
                                <a:fillRect b="-256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4F7F3C03-81BA-41F9-AE51-A5FC0422CA96}"/>
                                </a:ext>
                              </a:extLst>
                            </p:cNvPr>
                            <p:cNvSpPr txBox="1"/>
                            <p:nvPr/>
                          </p:nvSpPr>
                          <p:spPr>
                            <a:xfrm>
                              <a:off x="2890895" y="325142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80" name="TextBox 79">
                              <a:extLst>
                                <a:ext uri="{FF2B5EF4-FFF2-40B4-BE49-F238E27FC236}">
                                  <a16:creationId xmlns:a16="http://schemas.microsoft.com/office/drawing/2014/main" id="{4F7F3C03-81BA-41F9-AE51-A5FC0422CA96}"/>
                                </a:ext>
                              </a:extLst>
                            </p:cNvPr>
                            <p:cNvSpPr txBox="1">
                              <a:spLocks noRot="1" noChangeAspect="1" noMove="1" noResize="1" noEditPoints="1" noAdjustHandles="1" noChangeArrowheads="1" noChangeShapeType="1" noTextEdit="1"/>
                            </p:cNvSpPr>
                            <p:nvPr/>
                          </p:nvSpPr>
                          <p:spPr>
                            <a:xfrm>
                              <a:off x="2890895" y="3251427"/>
                              <a:ext cx="914400" cy="324384"/>
                            </a:xfrm>
                            <a:prstGeom prst="rect">
                              <a:avLst/>
                            </a:prstGeom>
                            <a:blipFill>
                              <a:blip r:embed="rId8"/>
                              <a:stretch>
                                <a:fillRect b="-35897"/>
                              </a:stretch>
                            </a:blipFill>
                          </p:spPr>
                          <p:txBody>
                            <a:bodyPr/>
                            <a:lstStyle/>
                            <a:p>
                              <a:r>
                                <a:rPr lang="en-US">
                                  <a:noFill/>
                                </a:rPr>
                                <a:t> </a:t>
                              </a:r>
                            </a:p>
                          </p:txBody>
                        </p:sp>
                      </mc:Fallback>
                    </mc:AlternateContent>
                    <p:cxnSp>
                      <p:nvCxnSpPr>
                        <p:cNvPr id="81" name="Straight Arrow Connector 80">
                          <a:extLst>
                            <a:ext uri="{FF2B5EF4-FFF2-40B4-BE49-F238E27FC236}">
                              <a16:creationId xmlns:a16="http://schemas.microsoft.com/office/drawing/2014/main" id="{7B42EA65-5881-4A6C-8A13-E6EC99A6C655}"/>
                            </a:ext>
                          </a:extLst>
                        </p:cNvPr>
                        <p:cNvCxnSpPr>
                          <a:cxnSpLocks/>
                        </p:cNvCxnSpPr>
                        <p:nvPr/>
                      </p:nvCxnSpPr>
                      <p:spPr bwMode="auto">
                        <a:xfrm>
                          <a:off x="3353984" y="2792887"/>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82" name="TextBox 81">
                          <a:extLst>
                            <a:ext uri="{FF2B5EF4-FFF2-40B4-BE49-F238E27FC236}">
                              <a16:creationId xmlns:a16="http://schemas.microsoft.com/office/drawing/2014/main" id="{25EF317C-8B19-4862-8FBC-4E257E846233}"/>
                            </a:ext>
                          </a:extLst>
                        </p:cNvPr>
                        <p:cNvSpPr txBox="1"/>
                        <p:nvPr/>
                      </p:nvSpPr>
                      <p:spPr>
                        <a:xfrm>
                          <a:off x="116803" y="2243724"/>
                          <a:ext cx="1004902" cy="37920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C000"/>
                              </a:solidFill>
                              <a:effectLst/>
                              <a:uLnTx/>
                              <a:uFillTx/>
                              <a:latin typeface="Microsoft Sans Serif"/>
                            </a:rPr>
                            <a:t>Initiator</a:t>
                          </a:r>
                        </a:p>
                      </p:txBody>
                    </p:sp>
                    <p:sp>
                      <p:nvSpPr>
                        <p:cNvPr id="83" name="TextBox 82">
                          <a:extLst>
                            <a:ext uri="{FF2B5EF4-FFF2-40B4-BE49-F238E27FC236}">
                              <a16:creationId xmlns:a16="http://schemas.microsoft.com/office/drawing/2014/main" id="{C3357B42-51DE-4B27-B5DC-1467FE0F6667}"/>
                            </a:ext>
                          </a:extLst>
                        </p:cNvPr>
                        <p:cNvSpPr txBox="1"/>
                        <p:nvPr/>
                      </p:nvSpPr>
                      <p:spPr>
                        <a:xfrm>
                          <a:off x="134504" y="3077596"/>
                          <a:ext cx="1090213" cy="37920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C000"/>
                              </a:solidFill>
                              <a:effectLst/>
                              <a:uLnTx/>
                              <a:uFillTx/>
                              <a:latin typeface="Microsoft Sans Serif"/>
                            </a:rPr>
                            <a:t>Responder</a:t>
                          </a:r>
                        </a:p>
                      </p:txBody>
                    </p:sp>
                  </p:grpSp>
                </p:grpSp>
                <p:cxnSp>
                  <p:nvCxnSpPr>
                    <p:cNvPr id="61" name="Straight Arrow Connector 60">
                      <a:extLst>
                        <a:ext uri="{FF2B5EF4-FFF2-40B4-BE49-F238E27FC236}">
                          <a16:creationId xmlns:a16="http://schemas.microsoft.com/office/drawing/2014/main" id="{AAD88009-106A-499A-B31A-BA7331019F84}"/>
                        </a:ext>
                      </a:extLst>
                    </p:cNvPr>
                    <p:cNvCxnSpPr>
                      <a:cxnSpLocks/>
                    </p:cNvCxnSpPr>
                    <p:nvPr/>
                  </p:nvCxnSpPr>
                  <p:spPr bwMode="auto">
                    <a:xfrm>
                      <a:off x="3924485" y="3861444"/>
                      <a:ext cx="0" cy="57607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62" name="Rectangle 61">
                      <a:extLst>
                        <a:ext uri="{FF2B5EF4-FFF2-40B4-BE49-F238E27FC236}">
                          <a16:creationId xmlns:a16="http://schemas.microsoft.com/office/drawing/2014/main" id="{756338D8-672A-4BB0-A88B-E622660002B6}"/>
                        </a:ext>
                      </a:extLst>
                    </p:cNvPr>
                    <p:cNvSpPr/>
                    <p:nvPr/>
                  </p:nvSpPr>
                  <p:spPr bwMode="auto">
                    <a:xfrm>
                      <a:off x="3924485" y="3876251"/>
                      <a:ext cx="55798" cy="318593"/>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D157DB48-7FBF-4647-9008-E6FC1DADBEA7}"/>
                            </a:ext>
                          </a:extLst>
                        </p:cNvPr>
                        <p:cNvSpPr txBox="1"/>
                        <p:nvPr/>
                      </p:nvSpPr>
                      <p:spPr>
                        <a:xfrm>
                          <a:off x="3508776" y="435007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63" name="TextBox 62">
                          <a:extLst>
                            <a:ext uri="{FF2B5EF4-FFF2-40B4-BE49-F238E27FC236}">
                              <a16:creationId xmlns:a16="http://schemas.microsoft.com/office/drawing/2014/main" id="{D157DB48-7FBF-4647-9008-E6FC1DADBEA7}"/>
                            </a:ext>
                          </a:extLst>
                        </p:cNvPr>
                        <p:cNvSpPr txBox="1">
                          <a:spLocks noRot="1" noChangeAspect="1" noMove="1" noResize="1" noEditPoints="1" noAdjustHandles="1" noChangeArrowheads="1" noChangeShapeType="1" noTextEdit="1"/>
                        </p:cNvSpPr>
                        <p:nvPr/>
                      </p:nvSpPr>
                      <p:spPr>
                        <a:xfrm>
                          <a:off x="3508776" y="4350077"/>
                          <a:ext cx="914400" cy="324384"/>
                        </a:xfrm>
                        <a:prstGeom prst="rect">
                          <a:avLst/>
                        </a:prstGeom>
                        <a:blipFill>
                          <a:blip r:embed="rId9"/>
                          <a:stretch>
                            <a:fillRect b="-3250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0FEA79C8-D901-40E2-9308-C311BBF9C9AA}"/>
                          </a:ext>
                        </a:extLst>
                      </p:cNvPr>
                      <p:cNvSpPr txBox="1"/>
                      <p:nvPr/>
                    </p:nvSpPr>
                    <p:spPr>
                      <a:xfrm>
                        <a:off x="4011640" y="2090172"/>
                        <a:ext cx="937678" cy="53264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57" name="TextBox 56">
                        <a:extLst>
                          <a:ext uri="{FF2B5EF4-FFF2-40B4-BE49-F238E27FC236}">
                            <a16:creationId xmlns:a16="http://schemas.microsoft.com/office/drawing/2014/main" id="{0FEA79C8-D901-40E2-9308-C311BBF9C9AA}"/>
                          </a:ext>
                        </a:extLst>
                      </p:cNvPr>
                      <p:cNvSpPr txBox="1">
                        <a:spLocks noRot="1" noChangeAspect="1" noMove="1" noResize="1" noEditPoints="1" noAdjustHandles="1" noChangeArrowheads="1" noChangeShapeType="1" noTextEdit="1"/>
                      </p:cNvSpPr>
                      <p:nvPr/>
                    </p:nvSpPr>
                    <p:spPr>
                      <a:xfrm>
                        <a:off x="4011640" y="2090172"/>
                        <a:ext cx="937678" cy="532646"/>
                      </a:xfrm>
                      <a:prstGeom prst="rect">
                        <a:avLst/>
                      </a:prstGeom>
                      <a:blipFill>
                        <a:blip r:embed="rId10"/>
                        <a:stretch>
                          <a:fillRect/>
                        </a:stretch>
                      </a:blipFill>
                    </p:spPr>
                    <p:txBody>
                      <a:bodyPr/>
                      <a:lstStyle/>
                      <a:p>
                        <a:r>
                          <a:rPr lang="en-US">
                            <a:noFill/>
                          </a:rPr>
                          <a:t> </a:t>
                        </a:r>
                      </a:p>
                    </p:txBody>
                  </p:sp>
                </mc:Fallback>
              </mc:AlternateContent>
              <p:cxnSp>
                <p:nvCxnSpPr>
                  <p:cNvPr id="58" name="Straight Arrow Connector 57">
                    <a:extLst>
                      <a:ext uri="{FF2B5EF4-FFF2-40B4-BE49-F238E27FC236}">
                        <a16:creationId xmlns:a16="http://schemas.microsoft.com/office/drawing/2014/main" id="{88741DAD-EAEE-4B1F-88E8-829E7F712924}"/>
                      </a:ext>
                    </a:extLst>
                  </p:cNvPr>
                  <p:cNvCxnSpPr>
                    <a:cxnSpLocks/>
                  </p:cNvCxnSpPr>
                  <p:nvPr/>
                </p:nvCxnSpPr>
                <p:spPr bwMode="auto">
                  <a:xfrm flipV="1">
                    <a:off x="4470401" y="2436385"/>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59" name="Rectangle 58">
                    <a:extLst>
                      <a:ext uri="{FF2B5EF4-FFF2-40B4-BE49-F238E27FC236}">
                        <a16:creationId xmlns:a16="http://schemas.microsoft.com/office/drawing/2014/main" id="{F3CA7AAD-4A24-4614-B564-73226CFDB771}"/>
                      </a:ext>
                    </a:extLst>
                  </p:cNvPr>
                  <p:cNvSpPr/>
                  <p:nvPr/>
                </p:nvSpPr>
                <p:spPr bwMode="auto">
                  <a:xfrm>
                    <a:off x="4470417" y="2597416"/>
                    <a:ext cx="55798" cy="318593"/>
                  </a:xfrm>
                  <a:prstGeom prst="rect">
                    <a:avLst/>
                  </a:prstGeom>
                  <a:solidFill>
                    <a:srgbClr val="FFFFFF"/>
                  </a:solidFill>
                  <a:ln w="10795" cap="flat" cmpd="sng" algn="ctr">
                    <a:solidFill>
                      <a:srgbClr val="6AB19B"/>
                    </a:solidFill>
                    <a:prstDash val="sysDot"/>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cs typeface="+mn-cs"/>
                    </a:endParaRPr>
                  </a:p>
                </p:txBody>
              </p:sp>
            </p:grpSp>
            <p:pic>
              <p:nvPicPr>
                <p:cNvPr id="51" name="Picture 50">
                  <a:extLst>
                    <a:ext uri="{FF2B5EF4-FFF2-40B4-BE49-F238E27FC236}">
                      <a16:creationId xmlns:a16="http://schemas.microsoft.com/office/drawing/2014/main" id="{8AEFC312-0DA8-4494-980B-EEE346F9796D}"/>
                    </a:ext>
                  </a:extLst>
                </p:cNvPr>
                <p:cNvPicPr>
                  <a:picLocks noChangeAspect="1"/>
                </p:cNvPicPr>
                <p:nvPr/>
              </p:nvPicPr>
              <p:blipFill>
                <a:blip r:embed="rId11"/>
                <a:stretch>
                  <a:fillRect/>
                </a:stretch>
              </p:blipFill>
              <p:spPr>
                <a:xfrm>
                  <a:off x="6904476" y="1155275"/>
                  <a:ext cx="1369880" cy="1913899"/>
                </a:xfrm>
                <a:prstGeom prst="rect">
                  <a:avLst/>
                </a:prstGeom>
              </p:spPr>
            </p:pic>
            <p:cxnSp>
              <p:nvCxnSpPr>
                <p:cNvPr id="52" name="Straight Arrow Connector 51">
                  <a:extLst>
                    <a:ext uri="{FF2B5EF4-FFF2-40B4-BE49-F238E27FC236}">
                      <a16:creationId xmlns:a16="http://schemas.microsoft.com/office/drawing/2014/main" id="{520DA402-3862-4249-99C4-A06434428ADB}"/>
                    </a:ext>
                  </a:extLst>
                </p:cNvPr>
                <p:cNvCxnSpPr>
                  <a:cxnSpLocks/>
                </p:cNvCxnSpPr>
                <p:nvPr/>
              </p:nvCxnSpPr>
              <p:spPr bwMode="auto">
                <a:xfrm flipV="1">
                  <a:off x="2192487" y="1270250"/>
                  <a:ext cx="2096144" cy="10692"/>
                </a:xfrm>
                <a:prstGeom prst="straightConnector1">
                  <a:avLst/>
                </a:prstGeom>
                <a:solidFill>
                  <a:srgbClr val="00B8FF"/>
                </a:solidFill>
                <a:ln w="9525" cap="flat" cmpd="sng" algn="ctr">
                  <a:solidFill>
                    <a:srgbClr val="000000"/>
                  </a:solidFill>
                  <a:prstDash val="solid"/>
                  <a:round/>
                  <a:headEnd type="triangle"/>
                  <a:tailEnd type="triangle"/>
                </a:ln>
                <a:effectLst/>
              </p:spPr>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3DC1F32A-A75A-4444-A6F5-425CE9A97FDE}"/>
                        </a:ext>
                      </a:extLst>
                    </p:cNvPr>
                    <p:cNvSpPr txBox="1"/>
                    <p:nvPr/>
                  </p:nvSpPr>
                  <p:spPr>
                    <a:xfrm>
                      <a:off x="2717648" y="945554"/>
                      <a:ext cx="914400"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nor/>
                              </m:rPr>
                              <a:rPr kumimoji="0" lang="el-GR" sz="1400" b="0" i="0" u="none" strike="noStrike" kern="0" cap="none" spc="0" normalizeH="0" baseline="0" noProof="0" dirty="0" smtClean="0">
                                <a:ln>
                                  <a:noFill/>
                                </a:ln>
                                <a:solidFill>
                                  <a:srgbClr val="000000"/>
                                </a:solidFill>
                                <a:effectLst/>
                                <a:uLnTx/>
                                <a:uFillTx/>
                                <a:latin typeface="Microsoft Sans Serif"/>
                                <a:cs typeface="Calibri" panose="020F0502020204030204" pitchFamily="34" charset="0"/>
                              </a:rPr>
                              <m:t>Δ</m:t>
                            </m:r>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53" name="TextBox 52">
                      <a:extLst>
                        <a:ext uri="{FF2B5EF4-FFF2-40B4-BE49-F238E27FC236}">
                          <a16:creationId xmlns:a16="http://schemas.microsoft.com/office/drawing/2014/main" id="{3DC1F32A-A75A-4444-A6F5-425CE9A97FDE}"/>
                        </a:ext>
                      </a:extLst>
                    </p:cNvPr>
                    <p:cNvSpPr txBox="1">
                      <a:spLocks noRot="1" noChangeAspect="1" noMove="1" noResize="1" noEditPoints="1" noAdjustHandles="1" noChangeArrowheads="1" noChangeShapeType="1" noTextEdit="1"/>
                    </p:cNvSpPr>
                    <p:nvPr/>
                  </p:nvSpPr>
                  <p:spPr>
                    <a:xfrm>
                      <a:off x="2717648" y="945554"/>
                      <a:ext cx="914400" cy="307777"/>
                    </a:xfrm>
                    <a:prstGeom prst="rect">
                      <a:avLst/>
                    </a:prstGeom>
                    <a:blipFill>
                      <a:blip r:embed="rId12"/>
                      <a:stretch>
                        <a:fillRect b="-23684"/>
                      </a:stretch>
                    </a:blipFill>
                  </p:spPr>
                  <p:txBody>
                    <a:bodyPr/>
                    <a:lstStyle/>
                    <a:p>
                      <a:r>
                        <a:rPr lang="en-US">
                          <a:noFill/>
                        </a:rPr>
                        <a:t> </a:t>
                      </a:r>
                    </a:p>
                  </p:txBody>
                </p:sp>
              </mc:Fallback>
            </mc:AlternateContent>
            <p:cxnSp>
              <p:nvCxnSpPr>
                <p:cNvPr id="54" name="Straight Connector 53">
                  <a:extLst>
                    <a:ext uri="{FF2B5EF4-FFF2-40B4-BE49-F238E27FC236}">
                      <a16:creationId xmlns:a16="http://schemas.microsoft.com/office/drawing/2014/main" id="{4DB2BB2B-F261-4925-9D1D-95A17E59E951}"/>
                    </a:ext>
                  </a:extLst>
                </p:cNvPr>
                <p:cNvCxnSpPr>
                  <a:cxnSpLocks/>
                </p:cNvCxnSpPr>
                <p:nvPr/>
              </p:nvCxnSpPr>
              <p:spPr>
                <a:xfrm>
                  <a:off x="2196015" y="1155275"/>
                  <a:ext cx="0" cy="932062"/>
                </a:xfrm>
                <a:prstGeom prst="line">
                  <a:avLst/>
                </a:prstGeom>
                <a:noFill/>
                <a:ln w="19050" cap="rnd" cmpd="sng" algn="ctr">
                  <a:solidFill>
                    <a:srgbClr val="000000"/>
                  </a:solidFill>
                  <a:prstDash val="sysDot"/>
                  <a:round/>
                  <a:headEnd w="lg" len="lg"/>
                  <a:tailEnd type="none"/>
                </a:ln>
                <a:effectLst/>
              </p:spPr>
            </p:cxnSp>
            <p:cxnSp>
              <p:nvCxnSpPr>
                <p:cNvPr id="55" name="Straight Connector 54">
                  <a:extLst>
                    <a:ext uri="{FF2B5EF4-FFF2-40B4-BE49-F238E27FC236}">
                      <a16:creationId xmlns:a16="http://schemas.microsoft.com/office/drawing/2014/main" id="{63316B4A-E0F0-46D8-8BFF-A8CD68ED7AF2}"/>
                    </a:ext>
                  </a:extLst>
                </p:cNvPr>
                <p:cNvCxnSpPr>
                  <a:cxnSpLocks/>
                </p:cNvCxnSpPr>
                <p:nvPr/>
              </p:nvCxnSpPr>
              <p:spPr>
                <a:xfrm>
                  <a:off x="2513055" y="2154129"/>
                  <a:ext cx="10448" cy="1042584"/>
                </a:xfrm>
                <a:prstGeom prst="line">
                  <a:avLst/>
                </a:prstGeom>
                <a:noFill/>
                <a:ln w="19050" cap="rnd" cmpd="sng" algn="ctr">
                  <a:solidFill>
                    <a:srgbClr val="000000"/>
                  </a:solidFill>
                  <a:prstDash val="sysDot"/>
                  <a:round/>
                  <a:headEnd w="lg" len="lg"/>
                  <a:tailEnd type="none"/>
                </a:ln>
                <a:effectLst/>
              </p:spPr>
            </p:cxnSp>
          </p:gr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33BB9B7B-5822-453D-9414-B90B985D0694}"/>
                      </a:ext>
                    </a:extLst>
                  </p:cNvPr>
                  <p:cNvSpPr txBox="1"/>
                  <p:nvPr/>
                </p:nvSpPr>
                <p:spPr>
                  <a:xfrm>
                    <a:off x="3303611" y="2548807"/>
                    <a:ext cx="914400" cy="5377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i="1">
                                  <a:latin typeface="Cambria Math" panose="02040503050406030204" pitchFamily="18" charset="0"/>
                                  <a:cs typeface="Calibri" panose="020F0502020204030204" pitchFamily="34" charset="0"/>
                                </a:rPr>
                              </m:ctrlPr>
                            </m:fPr>
                            <m:num>
                              <m:r>
                                <a:rPr lang="en-US" sz="1400" i="1">
                                  <a:latin typeface="Cambria Math" panose="02040503050406030204" pitchFamily="18" charset="0"/>
                                </a:rPr>
                                <m:t>𝛽</m:t>
                              </m:r>
                            </m:num>
                            <m:den>
                              <m:sSub>
                                <m:sSubPr>
                                  <m:ctrlPr>
                                    <a:rPr lang="en-US" sz="1400" i="1">
                                      <a:latin typeface="Cambria Math" panose="02040503050406030204" pitchFamily="18" charset="0"/>
                                    </a:rPr>
                                  </m:ctrlPr>
                                </m:sSubPr>
                                <m:e>
                                  <m:r>
                                    <a:rPr lang="en-US" sz="1400" i="1">
                                      <a:latin typeface="Cambria Math" panose="02040503050406030204" pitchFamily="18" charset="0"/>
                                    </a:rPr>
                                    <m:t>𝑟</m:t>
                                  </m:r>
                                </m:e>
                                <m:sub>
                                  <m:r>
                                    <a:rPr lang="en-US" sz="1400" i="1">
                                      <a:latin typeface="Cambria Math" panose="02040503050406030204" pitchFamily="18" charset="0"/>
                                    </a:rPr>
                                    <m:t>𝑐</m:t>
                                  </m:r>
                                </m:sub>
                              </m:sSub>
                            </m:den>
                          </m:f>
                        </m:oMath>
                      </m:oMathPara>
                    </a14:m>
                    <a:endParaRPr lang="en-US" sz="1400" dirty="0">
                      <a:solidFill>
                        <a:schemeClr val="tx1"/>
                      </a:solidFill>
                    </a:endParaRPr>
                  </a:p>
                </p:txBody>
              </p:sp>
            </mc:Choice>
            <mc:Fallback xmlns="">
              <p:sp>
                <p:nvSpPr>
                  <p:cNvPr id="48" name="TextBox 47">
                    <a:extLst>
                      <a:ext uri="{FF2B5EF4-FFF2-40B4-BE49-F238E27FC236}">
                        <a16:creationId xmlns:a16="http://schemas.microsoft.com/office/drawing/2014/main" id="{33BB9B7B-5822-453D-9414-B90B985D0694}"/>
                      </a:ext>
                    </a:extLst>
                  </p:cNvPr>
                  <p:cNvSpPr txBox="1">
                    <a:spLocks noRot="1" noChangeAspect="1" noMove="1" noResize="1" noEditPoints="1" noAdjustHandles="1" noChangeArrowheads="1" noChangeShapeType="1" noTextEdit="1"/>
                  </p:cNvSpPr>
                  <p:nvPr/>
                </p:nvSpPr>
                <p:spPr>
                  <a:xfrm>
                    <a:off x="3303611" y="2548807"/>
                    <a:ext cx="914400" cy="537776"/>
                  </a:xfrm>
                  <a:prstGeom prst="rect">
                    <a:avLst/>
                  </a:prstGeom>
                  <a:blipFill>
                    <a:blip r:embed="rId13"/>
                    <a:stretch>
                      <a:fillRect/>
                    </a:stretch>
                  </a:blipFill>
                </p:spPr>
                <p:txBody>
                  <a:bodyPr/>
                  <a:lstStyle/>
                  <a:p>
                    <a:r>
                      <a:rPr lang="en-US">
                        <a:noFill/>
                      </a:rPr>
                      <a:t> </a:t>
                    </a:r>
                  </a:p>
                </p:txBody>
              </p:sp>
            </mc:Fallback>
          </mc:AlternateContent>
        </p:grpSp>
        <p:cxnSp>
          <p:nvCxnSpPr>
            <p:cNvPr id="87" name="Straight Arrow Connector 86">
              <a:extLst>
                <a:ext uri="{FF2B5EF4-FFF2-40B4-BE49-F238E27FC236}">
                  <a16:creationId xmlns:a16="http://schemas.microsoft.com/office/drawing/2014/main" id="{43CBC0B6-634F-456C-96AB-B82E75FC54E5}"/>
                </a:ext>
              </a:extLst>
            </p:cNvPr>
            <p:cNvCxnSpPr>
              <a:cxnSpLocks/>
            </p:cNvCxnSpPr>
            <p:nvPr/>
          </p:nvCxnSpPr>
          <p:spPr bwMode="auto">
            <a:xfrm>
              <a:off x="3543828" y="2907038"/>
              <a:ext cx="793823"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398993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92942" y="705638"/>
            <a:ext cx="8407679" cy="321771"/>
          </a:xfrm>
        </p:spPr>
        <p:txBody>
          <a:bodyPr/>
          <a:lstStyle/>
          <a:p>
            <a:r>
              <a:rPr lang="en-US" dirty="0">
                <a:solidFill>
                  <a:schemeClr val="tx1"/>
                </a:solidFill>
              </a:rPr>
              <a:t>Timing Synchronization</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289394" y="2814299"/>
                <a:ext cx="5011484" cy="3780114"/>
              </a:xfrm>
            </p:spPr>
            <p:txBody>
              <a:bodyPr/>
              <a:lstStyle/>
              <a:p>
                <a:pPr lvl="1"/>
                <a:endParaRPr lang="en-US" sz="1050" dirty="0">
                  <a:cs typeface="Calibri" panose="020F0502020204030204" pitchFamily="34" charset="0"/>
                </a:endParaRPr>
              </a:p>
              <a:p>
                <a:pPr marL="0" indent="0">
                  <a:buNone/>
                </a:pPr>
                <a:r>
                  <a:rPr lang="en-US" sz="1400" b="1" dirty="0">
                    <a:cs typeface="Calibri" panose="020F0502020204030204" pitchFamily="34" charset="0"/>
                  </a:rPr>
                  <a:t>       Responder Tx:</a:t>
                </a:r>
              </a:p>
              <a:p>
                <a:pPr lvl="1">
                  <a:buFont typeface="Courier New" panose="02070309020205020404" pitchFamily="49" charset="0"/>
                  <a:buChar char="o"/>
                </a:pPr>
                <a:r>
                  <a:rPr lang="en-US" sz="1200" dirty="0">
                    <a:cs typeface="Calibri" panose="020F0502020204030204" pitchFamily="34" charset="0"/>
                  </a:rPr>
                  <a:t>Reference time is received time of initiator’s NB:  </a:t>
                </a:r>
                <a14:m>
                  <m:oMath xmlns:m="http://schemas.openxmlformats.org/officeDocument/2006/math">
                    <m:sSub>
                      <m:sSubPr>
                        <m:ctrlPr>
                          <a:rPr lang="en-US" sz="1200" i="1">
                            <a:solidFill>
                              <a:srgbClr val="FF0000"/>
                            </a:solidFill>
                            <a:latin typeface="Cambria Math" panose="02040503050406030204" pitchFamily="18" charset="0"/>
                          </a:rPr>
                        </m:ctrlPr>
                      </m:sSubPr>
                      <m:e>
                        <m:r>
                          <a:rPr lang="en-US" sz="1200" i="1">
                            <a:solidFill>
                              <a:srgbClr val="FF0000"/>
                            </a:solidFill>
                            <a:latin typeface="Cambria Math" panose="02040503050406030204" pitchFamily="18" charset="0"/>
                          </a:rPr>
                          <m:t>𝑇</m:t>
                        </m:r>
                      </m:e>
                      <m:sub>
                        <m:r>
                          <a:rPr lang="en-US" sz="1200" i="1">
                            <a:solidFill>
                              <a:srgbClr val="FF0000"/>
                            </a:solidFill>
                            <a:latin typeface="Cambria Math" panose="02040503050406030204" pitchFamily="18" charset="0"/>
                          </a:rPr>
                          <m:t>𝑟</m:t>
                        </m:r>
                        <m:r>
                          <a:rPr lang="en-US" sz="1200" i="1">
                            <a:solidFill>
                              <a:srgbClr val="FF0000"/>
                            </a:solidFill>
                            <a:latin typeface="Cambria Math" panose="02040503050406030204" pitchFamily="18" charset="0"/>
                          </a:rPr>
                          <m:t>,</m:t>
                        </m:r>
                        <m:r>
                          <a:rPr lang="en-US" sz="1200" i="1">
                            <a:solidFill>
                              <a:srgbClr val="FF0000"/>
                            </a:solidFill>
                            <a:latin typeface="Cambria Math" panose="02040503050406030204" pitchFamily="18" charset="0"/>
                          </a:rPr>
                          <m:t>𝑁</m:t>
                        </m:r>
                        <m:r>
                          <a:rPr lang="en-US" sz="1200" i="1">
                            <a:solidFill>
                              <a:srgbClr val="FF0000"/>
                            </a:solidFill>
                            <a:latin typeface="Cambria Math" panose="02040503050406030204" pitchFamily="18" charset="0"/>
                          </a:rPr>
                          <m:t>,</m:t>
                        </m:r>
                        <m:r>
                          <a:rPr lang="en-US" sz="1200" i="1">
                            <a:solidFill>
                              <a:srgbClr val="FF0000"/>
                            </a:solidFill>
                            <a:latin typeface="Cambria Math" panose="02040503050406030204" pitchFamily="18" charset="0"/>
                          </a:rPr>
                          <m:t>𝑟𝑒𝑠𝑝</m:t>
                        </m:r>
                      </m:sub>
                    </m:sSub>
                  </m:oMath>
                </a14:m>
                <a:endParaRPr lang="en-US" sz="1200" dirty="0">
                  <a:cs typeface="Calibri" panose="020F0502020204030204" pitchFamily="34" charset="0"/>
                </a:endParaRPr>
              </a:p>
              <a:p>
                <a:pPr lvl="1">
                  <a:buFont typeface="Courier New" panose="02070309020205020404" pitchFamily="49" charset="0"/>
                  <a:buChar char="o"/>
                </a:pPr>
                <a:r>
                  <a:rPr lang="en-US" sz="1200" dirty="0">
                    <a:cs typeface="Calibri" panose="020F0502020204030204" pitchFamily="34" charset="0"/>
                  </a:rPr>
                  <a:t>UWB first fragment is transmitted at offset </a:t>
                </a:r>
                <a14:m>
                  <m:oMath xmlns:m="http://schemas.openxmlformats.org/officeDocument/2006/math">
                    <m:f>
                      <m:fPr>
                        <m:ctrlPr>
                          <a:rPr lang="en-US" sz="1200" i="1">
                            <a:latin typeface="Cambria Math" panose="02040503050406030204" pitchFamily="18" charset="0"/>
                            <a:cs typeface="Calibri" panose="020F0502020204030204" pitchFamily="34" charset="0"/>
                          </a:rPr>
                        </m:ctrlPr>
                      </m:fPr>
                      <m:num>
                        <m:r>
                          <a:rPr lang="en-US" sz="1200" i="1">
                            <a:latin typeface="Cambria Math" panose="02040503050406030204" pitchFamily="18" charset="0"/>
                          </a:rPr>
                          <m:t>∆</m:t>
                        </m:r>
                        <m:r>
                          <m:rPr>
                            <m:nor/>
                          </m:rPr>
                          <a:rPr lang="en-US" sz="1200">
                            <a:latin typeface="Cambria Math" panose="02040503050406030204" pitchFamily="18" charset="0"/>
                          </a:rPr>
                          <m:t>+</m:t>
                        </m:r>
                        <m:r>
                          <a:rPr lang="en-US" sz="1200" i="1">
                            <a:latin typeface="Cambria Math" panose="02040503050406030204" pitchFamily="18" charset="0"/>
                          </a:rPr>
                          <m:t>𝛽</m:t>
                        </m:r>
                      </m:num>
                      <m:den>
                        <m:sSub>
                          <m:sSubPr>
                            <m:ctrlPr>
                              <a:rPr lang="en-US" sz="1200" i="1">
                                <a:latin typeface="Cambria Math" panose="02040503050406030204" pitchFamily="18" charset="0"/>
                              </a:rPr>
                            </m:ctrlPr>
                          </m:sSubPr>
                          <m:e>
                            <m:r>
                              <a:rPr lang="en-US" sz="1200" i="1">
                                <a:latin typeface="Cambria Math" panose="02040503050406030204" pitchFamily="18" charset="0"/>
                              </a:rPr>
                              <m:t>𝑟</m:t>
                            </m:r>
                          </m:e>
                          <m:sub>
                            <m:r>
                              <a:rPr lang="en-US" sz="1200" i="1">
                                <a:latin typeface="Cambria Math" panose="02040503050406030204" pitchFamily="18" charset="0"/>
                              </a:rPr>
                              <m:t>𝑐</m:t>
                            </m:r>
                          </m:sub>
                        </m:sSub>
                      </m:den>
                    </m:f>
                  </m:oMath>
                </a14:m>
                <a:r>
                  <a:rPr lang="en-US" sz="1200" dirty="0">
                    <a:cs typeface="Calibri" panose="020F0502020204030204" pitchFamily="34" charset="0"/>
                  </a:rPr>
                  <a:t>, that is    </a:t>
                </a:r>
                <a14:m>
                  <m:oMath xmlns:m="http://schemas.openxmlformats.org/officeDocument/2006/math">
                    <m:sSub>
                      <m:sSubPr>
                        <m:ctrlPr>
                          <a:rPr lang="en-US" sz="1200" i="1" smtClean="0">
                            <a:solidFill>
                              <a:schemeClr val="tx2"/>
                            </a:solidFill>
                            <a:latin typeface="Cambria Math" panose="02040503050406030204" pitchFamily="18" charset="0"/>
                          </a:rPr>
                        </m:ctrlPr>
                      </m:sSubPr>
                      <m:e>
                        <m:r>
                          <a:rPr lang="en-US" sz="1200" i="1">
                            <a:solidFill>
                              <a:schemeClr val="tx2"/>
                            </a:solidFill>
                            <a:latin typeface="Cambria Math" panose="02040503050406030204" pitchFamily="18" charset="0"/>
                          </a:rPr>
                          <m:t>𝑇</m:t>
                        </m:r>
                      </m:e>
                      <m:sub>
                        <m:r>
                          <a:rPr lang="en-US" sz="1200" i="1">
                            <a:solidFill>
                              <a:schemeClr val="tx2"/>
                            </a:solidFill>
                            <a:latin typeface="Cambria Math" panose="02040503050406030204" pitchFamily="18" charset="0"/>
                          </a:rPr>
                          <m:t>𝑡</m:t>
                        </m:r>
                        <m:r>
                          <a:rPr lang="en-US" sz="1200" i="1">
                            <a:solidFill>
                              <a:schemeClr val="tx2"/>
                            </a:solidFill>
                            <a:latin typeface="Cambria Math" panose="02040503050406030204" pitchFamily="18" charset="0"/>
                          </a:rPr>
                          <m:t>,</m:t>
                        </m:r>
                        <m:r>
                          <a:rPr lang="en-US" sz="1200" i="1">
                            <a:solidFill>
                              <a:schemeClr val="tx2"/>
                            </a:solidFill>
                            <a:latin typeface="Cambria Math" panose="02040503050406030204" pitchFamily="18" charset="0"/>
                          </a:rPr>
                          <m:t>𝑈</m:t>
                        </m:r>
                        <m:r>
                          <a:rPr lang="en-US" sz="1200" i="1">
                            <a:solidFill>
                              <a:schemeClr val="tx2"/>
                            </a:solidFill>
                            <a:latin typeface="Cambria Math" panose="02040503050406030204" pitchFamily="18" charset="0"/>
                          </a:rPr>
                          <m:t>1,</m:t>
                        </m:r>
                        <m:r>
                          <a:rPr lang="en-US" sz="1200" i="1">
                            <a:solidFill>
                              <a:schemeClr val="tx2"/>
                            </a:solidFill>
                            <a:latin typeface="Cambria Math" panose="02040503050406030204" pitchFamily="18" charset="0"/>
                          </a:rPr>
                          <m:t>𝑟𝑒𝑠𝑝</m:t>
                        </m:r>
                      </m:sub>
                    </m:sSub>
                    <m:r>
                      <a:rPr lang="en-US" sz="1200" i="1">
                        <a:solidFill>
                          <a:schemeClr val="tx2"/>
                        </a:solidFill>
                        <a:latin typeface="Cambria Math" panose="02040503050406030204" pitchFamily="18" charset="0"/>
                      </a:rPr>
                      <m:t>=</m:t>
                    </m:r>
                    <m:sSub>
                      <m:sSubPr>
                        <m:ctrlPr>
                          <a:rPr lang="en-US" sz="1200" i="1">
                            <a:solidFill>
                              <a:srgbClr val="FF0000"/>
                            </a:solidFill>
                            <a:latin typeface="Cambria Math" panose="02040503050406030204" pitchFamily="18" charset="0"/>
                          </a:rPr>
                        </m:ctrlPr>
                      </m:sSubPr>
                      <m:e>
                        <m:r>
                          <a:rPr lang="en-US" sz="1200" i="1">
                            <a:solidFill>
                              <a:srgbClr val="FF0000"/>
                            </a:solidFill>
                            <a:latin typeface="Cambria Math" panose="02040503050406030204" pitchFamily="18" charset="0"/>
                          </a:rPr>
                          <m:t>𝑇</m:t>
                        </m:r>
                      </m:e>
                      <m:sub>
                        <m:r>
                          <a:rPr lang="en-US" sz="1200" i="1">
                            <a:solidFill>
                              <a:srgbClr val="FF0000"/>
                            </a:solidFill>
                            <a:latin typeface="Cambria Math" panose="02040503050406030204" pitchFamily="18" charset="0"/>
                          </a:rPr>
                          <m:t>𝑟</m:t>
                        </m:r>
                        <m:r>
                          <a:rPr lang="en-US" sz="1200" i="1">
                            <a:solidFill>
                              <a:srgbClr val="FF0000"/>
                            </a:solidFill>
                            <a:latin typeface="Cambria Math" panose="02040503050406030204" pitchFamily="18" charset="0"/>
                          </a:rPr>
                          <m:t>,</m:t>
                        </m:r>
                        <m:r>
                          <a:rPr lang="en-US" sz="1200" i="1">
                            <a:solidFill>
                              <a:srgbClr val="FF0000"/>
                            </a:solidFill>
                            <a:latin typeface="Cambria Math" panose="02040503050406030204" pitchFamily="18" charset="0"/>
                          </a:rPr>
                          <m:t>𝑁</m:t>
                        </m:r>
                        <m:r>
                          <a:rPr lang="en-US" sz="1200" i="1">
                            <a:solidFill>
                              <a:srgbClr val="FF0000"/>
                            </a:solidFill>
                            <a:latin typeface="Cambria Math" panose="02040503050406030204" pitchFamily="18" charset="0"/>
                          </a:rPr>
                          <m:t>,</m:t>
                        </m:r>
                        <m:r>
                          <a:rPr lang="en-US" sz="1200" i="1">
                            <a:solidFill>
                              <a:srgbClr val="FF0000"/>
                            </a:solidFill>
                            <a:latin typeface="Cambria Math" panose="02040503050406030204" pitchFamily="18" charset="0"/>
                          </a:rPr>
                          <m:t>𝑟𝑒𝑠𝑝</m:t>
                        </m:r>
                      </m:sub>
                    </m:sSub>
                  </m:oMath>
                </a14:m>
                <a:r>
                  <a:rPr lang="en-US" sz="1200" dirty="0">
                    <a:cs typeface="Calibri" panose="020F0502020204030204" pitchFamily="34" charset="0"/>
                  </a:rPr>
                  <a:t>+ </a:t>
                </a:r>
                <a14:m>
                  <m:oMath xmlns:m="http://schemas.openxmlformats.org/officeDocument/2006/math">
                    <m:f>
                      <m:fPr>
                        <m:ctrlPr>
                          <a:rPr lang="en-US" sz="1200" i="1">
                            <a:latin typeface="Cambria Math" panose="02040503050406030204" pitchFamily="18" charset="0"/>
                            <a:cs typeface="Calibri" panose="020F0502020204030204" pitchFamily="34" charset="0"/>
                          </a:rPr>
                        </m:ctrlPr>
                      </m:fPr>
                      <m:num>
                        <m:r>
                          <a:rPr lang="en-US" sz="1200" i="1">
                            <a:latin typeface="Cambria Math" panose="02040503050406030204" pitchFamily="18" charset="0"/>
                          </a:rPr>
                          <m:t>∆</m:t>
                        </m:r>
                        <m:r>
                          <m:rPr>
                            <m:nor/>
                          </m:rPr>
                          <a:rPr lang="en-US" sz="1200">
                            <a:latin typeface="Cambria Math" panose="02040503050406030204" pitchFamily="18" charset="0"/>
                          </a:rPr>
                          <m:t>+</m:t>
                        </m:r>
                        <m:r>
                          <a:rPr lang="en-US" sz="1200" i="1">
                            <a:latin typeface="Cambria Math" panose="02040503050406030204" pitchFamily="18" charset="0"/>
                          </a:rPr>
                          <m:t>𝛽</m:t>
                        </m:r>
                      </m:num>
                      <m:den>
                        <m:sSub>
                          <m:sSubPr>
                            <m:ctrlPr>
                              <a:rPr lang="en-US" sz="1200" i="1">
                                <a:latin typeface="Cambria Math" panose="02040503050406030204" pitchFamily="18" charset="0"/>
                              </a:rPr>
                            </m:ctrlPr>
                          </m:sSubPr>
                          <m:e>
                            <m:r>
                              <a:rPr lang="en-US" sz="1200" i="1">
                                <a:latin typeface="Cambria Math" panose="02040503050406030204" pitchFamily="18" charset="0"/>
                              </a:rPr>
                              <m:t>𝑟</m:t>
                            </m:r>
                          </m:e>
                          <m:sub>
                            <m:r>
                              <a:rPr lang="en-US" sz="1200" i="1">
                                <a:latin typeface="Cambria Math" panose="02040503050406030204" pitchFamily="18" charset="0"/>
                              </a:rPr>
                              <m:t>𝑐</m:t>
                            </m:r>
                          </m:sub>
                        </m:sSub>
                      </m:den>
                    </m:f>
                  </m:oMath>
                </a14:m>
                <a:endParaRPr lang="en-US" sz="1200" dirty="0">
                  <a:cs typeface="Calibri" panose="020F0502020204030204" pitchFamily="34" charset="0"/>
                </a:endParaRPr>
              </a:p>
              <a:p>
                <a:pPr lvl="1">
                  <a:buFont typeface="Courier New" panose="02070309020205020404" pitchFamily="49" charset="0"/>
                  <a:buChar char="o"/>
                </a:pPr>
                <a:r>
                  <a:rPr lang="en-US" sz="1200" dirty="0">
                    <a:cs typeface="Calibri" panose="020F0502020204030204" pitchFamily="34" charset="0"/>
                  </a:rPr>
                  <a:t>UWB subsequent fragments are transmitted after 1ms offsets:</a:t>
                </a:r>
                <a14:m>
                  <m:oMath xmlns:m="http://schemas.openxmlformats.org/officeDocument/2006/math">
                    <m:r>
                      <a:rPr lang="en-US" sz="1200">
                        <a:solidFill>
                          <a:srgbClr val="FF0000"/>
                        </a:solidFill>
                        <a:latin typeface="Cambria Math" panose="02040503050406030204" pitchFamily="18" charset="0"/>
                      </a:rPr>
                      <m:t> </m:t>
                    </m:r>
                    <m:sSub>
                      <m:sSubPr>
                        <m:ctrlPr>
                          <a:rPr lang="en-US" sz="1200" i="1" smtClean="0">
                            <a:solidFill>
                              <a:schemeClr val="tx2"/>
                            </a:solidFill>
                            <a:latin typeface="Cambria Math" panose="02040503050406030204" pitchFamily="18" charset="0"/>
                          </a:rPr>
                        </m:ctrlPr>
                      </m:sSubPr>
                      <m:e>
                        <m:r>
                          <a:rPr lang="en-US" sz="1200" i="1">
                            <a:solidFill>
                              <a:schemeClr val="tx2"/>
                            </a:solidFill>
                            <a:latin typeface="Cambria Math" panose="02040503050406030204" pitchFamily="18" charset="0"/>
                          </a:rPr>
                          <m:t>𝑇</m:t>
                        </m:r>
                      </m:e>
                      <m:sub>
                        <m:r>
                          <a:rPr lang="en-US" sz="1200" i="1">
                            <a:solidFill>
                              <a:schemeClr val="tx2"/>
                            </a:solidFill>
                            <a:latin typeface="Cambria Math" panose="02040503050406030204" pitchFamily="18" charset="0"/>
                          </a:rPr>
                          <m:t>𝑡</m:t>
                        </m:r>
                        <m:r>
                          <a:rPr lang="en-US" sz="1200" i="1">
                            <a:solidFill>
                              <a:schemeClr val="tx2"/>
                            </a:solidFill>
                            <a:latin typeface="Cambria Math" panose="02040503050406030204" pitchFamily="18" charset="0"/>
                          </a:rPr>
                          <m:t>,</m:t>
                        </m:r>
                        <m:r>
                          <a:rPr lang="en-US" sz="1200" i="1">
                            <a:solidFill>
                              <a:schemeClr val="tx2"/>
                            </a:solidFill>
                            <a:latin typeface="Cambria Math" panose="02040503050406030204" pitchFamily="18" charset="0"/>
                          </a:rPr>
                          <m:t>𝑈𝑚</m:t>
                        </m:r>
                        <m:r>
                          <a:rPr lang="en-US" sz="1200" i="1">
                            <a:solidFill>
                              <a:schemeClr val="tx2"/>
                            </a:solidFill>
                            <a:latin typeface="Cambria Math" panose="02040503050406030204" pitchFamily="18" charset="0"/>
                          </a:rPr>
                          <m:t>,</m:t>
                        </m:r>
                        <m:r>
                          <a:rPr lang="en-US" sz="1200" i="1">
                            <a:solidFill>
                              <a:schemeClr val="tx2"/>
                            </a:solidFill>
                            <a:latin typeface="Cambria Math" panose="02040503050406030204" pitchFamily="18" charset="0"/>
                          </a:rPr>
                          <m:t>𝑟𝑒𝑠𝑝</m:t>
                        </m:r>
                      </m:sub>
                    </m:sSub>
                    <m:r>
                      <a:rPr lang="en-US" sz="1200" i="1">
                        <a:solidFill>
                          <a:schemeClr val="tx2"/>
                        </a:solidFill>
                        <a:latin typeface="Cambria Math" panose="02040503050406030204" pitchFamily="18" charset="0"/>
                      </a:rPr>
                      <m:t>=</m:t>
                    </m:r>
                    <m:sSub>
                      <m:sSubPr>
                        <m:ctrlPr>
                          <a:rPr lang="en-US" sz="1200" i="1">
                            <a:solidFill>
                              <a:schemeClr val="tx2"/>
                            </a:solidFill>
                            <a:latin typeface="Cambria Math" panose="02040503050406030204" pitchFamily="18" charset="0"/>
                          </a:rPr>
                        </m:ctrlPr>
                      </m:sSubPr>
                      <m:e>
                        <m:r>
                          <a:rPr lang="en-US" sz="1200" i="1">
                            <a:solidFill>
                              <a:schemeClr val="tx2"/>
                            </a:solidFill>
                            <a:latin typeface="Cambria Math" panose="02040503050406030204" pitchFamily="18" charset="0"/>
                          </a:rPr>
                          <m:t>𝑇</m:t>
                        </m:r>
                      </m:e>
                      <m:sub>
                        <m:r>
                          <a:rPr lang="en-US" sz="1200" i="1">
                            <a:solidFill>
                              <a:schemeClr val="tx2"/>
                            </a:solidFill>
                            <a:latin typeface="Cambria Math" panose="02040503050406030204" pitchFamily="18" charset="0"/>
                          </a:rPr>
                          <m:t>𝑡</m:t>
                        </m:r>
                        <m:r>
                          <a:rPr lang="en-US" sz="1200" i="1">
                            <a:solidFill>
                              <a:schemeClr val="tx2"/>
                            </a:solidFill>
                            <a:latin typeface="Cambria Math" panose="02040503050406030204" pitchFamily="18" charset="0"/>
                          </a:rPr>
                          <m:t>,</m:t>
                        </m:r>
                        <m:r>
                          <a:rPr lang="en-US" sz="1200" i="1">
                            <a:solidFill>
                              <a:schemeClr val="tx2"/>
                            </a:solidFill>
                            <a:latin typeface="Cambria Math" panose="02040503050406030204" pitchFamily="18" charset="0"/>
                          </a:rPr>
                          <m:t>𝑈</m:t>
                        </m:r>
                        <m:r>
                          <a:rPr lang="en-US" sz="1200" i="1">
                            <a:solidFill>
                              <a:schemeClr val="tx2"/>
                            </a:solidFill>
                            <a:latin typeface="Cambria Math" panose="02040503050406030204" pitchFamily="18" charset="0"/>
                          </a:rPr>
                          <m:t>1,</m:t>
                        </m:r>
                        <m:r>
                          <a:rPr lang="en-US" sz="1200" i="1">
                            <a:solidFill>
                              <a:schemeClr val="tx2"/>
                            </a:solidFill>
                            <a:latin typeface="Cambria Math" panose="02040503050406030204" pitchFamily="18" charset="0"/>
                          </a:rPr>
                          <m:t>𝑟𝑒𝑠𝑝</m:t>
                        </m:r>
                      </m:sub>
                    </m:sSub>
                    <m:r>
                      <a:rPr lang="en-US" sz="1200" i="1">
                        <a:solidFill>
                          <a:schemeClr val="tx2"/>
                        </a:solidFill>
                        <a:latin typeface="Cambria Math" panose="02040503050406030204" pitchFamily="18" charset="0"/>
                      </a:rPr>
                      <m:t>+</m:t>
                    </m:r>
                    <m:f>
                      <m:fPr>
                        <m:ctrlPr>
                          <a:rPr lang="en-US" sz="1200" i="1">
                            <a:solidFill>
                              <a:schemeClr val="tx2"/>
                            </a:solidFill>
                            <a:latin typeface="Cambria Math" panose="02040503050406030204" pitchFamily="18" charset="0"/>
                          </a:rPr>
                        </m:ctrlPr>
                      </m:fPr>
                      <m:num>
                        <m:d>
                          <m:dPr>
                            <m:ctrlPr>
                              <a:rPr lang="en-US" sz="1200" i="1">
                                <a:solidFill>
                                  <a:schemeClr val="tx2"/>
                                </a:solidFill>
                                <a:latin typeface="Cambria Math" panose="02040503050406030204" pitchFamily="18" charset="0"/>
                              </a:rPr>
                            </m:ctrlPr>
                          </m:dPr>
                          <m:e>
                            <m:r>
                              <a:rPr lang="en-US" sz="1200" i="1">
                                <a:solidFill>
                                  <a:schemeClr val="tx2"/>
                                </a:solidFill>
                                <a:latin typeface="Cambria Math" panose="02040503050406030204" pitchFamily="18" charset="0"/>
                              </a:rPr>
                              <m:t>𝑚</m:t>
                            </m:r>
                            <m:r>
                              <a:rPr lang="en-US" sz="1200" i="1">
                                <a:solidFill>
                                  <a:schemeClr val="tx2"/>
                                </a:solidFill>
                                <a:latin typeface="Cambria Math" panose="02040503050406030204" pitchFamily="18" charset="0"/>
                              </a:rPr>
                              <m:t>−1</m:t>
                            </m:r>
                          </m:e>
                        </m:d>
                      </m:num>
                      <m:den>
                        <m:sSub>
                          <m:sSubPr>
                            <m:ctrlPr>
                              <a:rPr lang="en-US" sz="1200" i="1">
                                <a:solidFill>
                                  <a:schemeClr val="tx2"/>
                                </a:solidFill>
                                <a:latin typeface="Cambria Math" panose="02040503050406030204" pitchFamily="18" charset="0"/>
                              </a:rPr>
                            </m:ctrlPr>
                          </m:sSubPr>
                          <m:e>
                            <m:r>
                              <a:rPr lang="en-US" sz="1200" i="1">
                                <a:solidFill>
                                  <a:schemeClr val="tx2"/>
                                </a:solidFill>
                                <a:latin typeface="Cambria Math" panose="02040503050406030204" pitchFamily="18" charset="0"/>
                              </a:rPr>
                              <m:t>𝑟</m:t>
                            </m:r>
                          </m:e>
                          <m:sub>
                            <m:r>
                              <a:rPr lang="en-US" sz="1200" i="1">
                                <a:solidFill>
                                  <a:schemeClr val="tx2"/>
                                </a:solidFill>
                                <a:latin typeface="Cambria Math" panose="02040503050406030204" pitchFamily="18" charset="0"/>
                              </a:rPr>
                              <m:t>𝑐</m:t>
                            </m:r>
                          </m:sub>
                        </m:sSub>
                      </m:den>
                    </m:f>
                    <m:r>
                      <a:rPr lang="en-US" sz="1200" i="1">
                        <a:solidFill>
                          <a:schemeClr val="tx2"/>
                        </a:solidFill>
                        <a:latin typeface="Cambria Math" panose="02040503050406030204" pitchFamily="18" charset="0"/>
                      </a:rPr>
                      <m:t>(</m:t>
                    </m:r>
                    <m:r>
                      <a:rPr lang="en-US" sz="1200" i="1">
                        <a:solidFill>
                          <a:schemeClr val="tx2"/>
                        </a:solidFill>
                        <a:latin typeface="Cambria Math" panose="02040503050406030204" pitchFamily="18" charset="0"/>
                      </a:rPr>
                      <m:t>𝑚𝑠</m:t>
                    </m:r>
                    <m:r>
                      <a:rPr lang="en-US" sz="1200" i="1">
                        <a:solidFill>
                          <a:schemeClr val="tx2"/>
                        </a:solidFill>
                        <a:latin typeface="Cambria Math" panose="02040503050406030204" pitchFamily="18" charset="0"/>
                      </a:rPr>
                      <m:t>)</m:t>
                    </m:r>
                  </m:oMath>
                </a14:m>
                <a:endParaRPr lang="en-US" sz="1200" dirty="0">
                  <a:solidFill>
                    <a:schemeClr val="tx2"/>
                  </a:solidFill>
                  <a:cs typeface="Calibri" panose="020F0502020204030204" pitchFamily="34" charset="0"/>
                </a:endParaRPr>
              </a:p>
              <a:p>
                <a:pPr marL="0" indent="0">
                  <a:buNone/>
                </a:pPr>
                <a:r>
                  <a:rPr lang="en-US" sz="1400" b="1" dirty="0">
                    <a:cs typeface="Calibri" panose="020F0502020204030204" pitchFamily="34" charset="0"/>
                  </a:rPr>
                  <a:t>        Initiator Rx:</a:t>
                </a:r>
              </a:p>
              <a:p>
                <a:pPr lvl="1">
                  <a:buFont typeface="Courier New" panose="02070309020205020404" pitchFamily="49" charset="0"/>
                  <a:buChar char="o"/>
                </a:pPr>
                <a:r>
                  <a:rPr lang="en-US" sz="1200" dirty="0">
                    <a:cs typeface="Calibri" panose="020F0502020204030204" pitchFamily="34" charset="0"/>
                  </a:rPr>
                  <a:t>Reference time is initiator’s NB transmission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𝑡</m:t>
                        </m:r>
                        <m:r>
                          <a:rPr lang="en-US" sz="1200" i="1">
                            <a:latin typeface="Cambria Math" panose="02040503050406030204" pitchFamily="18" charset="0"/>
                          </a:rPr>
                          <m:t>,</m:t>
                        </m:r>
                        <m:r>
                          <a:rPr lang="en-US" sz="1200" i="1">
                            <a:latin typeface="Cambria Math" panose="02040503050406030204" pitchFamily="18" charset="0"/>
                          </a:rPr>
                          <m:t>𝑁</m:t>
                        </m:r>
                        <m:r>
                          <a:rPr lang="en-US" sz="1200" i="1">
                            <a:latin typeface="Cambria Math" panose="02040503050406030204" pitchFamily="18" charset="0"/>
                          </a:rPr>
                          <m:t>,</m:t>
                        </m:r>
                        <m:r>
                          <a:rPr lang="en-US" sz="1200" i="1">
                            <a:latin typeface="Cambria Math" panose="02040503050406030204" pitchFamily="18" charset="0"/>
                          </a:rPr>
                          <m:t>𝑖𝑛𝑖𝑡</m:t>
                        </m:r>
                      </m:sub>
                    </m:sSub>
                  </m:oMath>
                </a14:m>
                <a:endParaRPr lang="en-US" sz="1200" dirty="0"/>
              </a:p>
              <a:p>
                <a:pPr lvl="1">
                  <a:buFont typeface="Courier New" panose="02070309020205020404" pitchFamily="49" charset="0"/>
                  <a:buChar char="o"/>
                </a:pPr>
                <a:r>
                  <a:rPr lang="en-US" sz="1200" dirty="0">
                    <a:cs typeface="Calibri" panose="020F0502020204030204" pitchFamily="34" charset="0"/>
                  </a:rPr>
                  <a:t>UWB first fragment is received at offset </a:t>
                </a:r>
                <a14:m>
                  <m:oMath xmlns:m="http://schemas.openxmlformats.org/officeDocument/2006/math">
                    <m:r>
                      <a:rPr lang="en-US" sz="1200" i="1">
                        <a:latin typeface="Cambria Math" panose="02040503050406030204" pitchFamily="18" charset="0"/>
                      </a:rPr>
                      <m:t>∆</m:t>
                    </m:r>
                    <m:r>
                      <m:rPr>
                        <m:nor/>
                      </m:rPr>
                      <a:rPr lang="en-US" sz="1200">
                        <a:latin typeface="Cambria Math" panose="02040503050406030204" pitchFamily="18" charset="0"/>
                      </a:rPr>
                      <m:t>+</m:t>
                    </m:r>
                    <m:r>
                      <a:rPr lang="en-US" sz="1200" i="1">
                        <a:latin typeface="Cambria Math" panose="02040503050406030204" pitchFamily="18" charset="0"/>
                      </a:rPr>
                      <m:t>𝛽</m:t>
                    </m:r>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𝑤</m:t>
                        </m:r>
                      </m:e>
                      <m:sub>
                        <m:r>
                          <a:rPr lang="en-US" sz="1200" i="1">
                            <a:latin typeface="Cambria Math" panose="02040503050406030204" pitchFamily="18" charset="0"/>
                          </a:rPr>
                          <m:t>𝑖𝑛𝑖𝑡</m:t>
                        </m:r>
                      </m:sub>
                    </m:sSub>
                  </m:oMath>
                </a14:m>
                <a:r>
                  <a:rPr lang="en-US" sz="1200" dirty="0">
                    <a:cs typeface="Calibri" panose="020F0502020204030204" pitchFamily="34" charset="0"/>
                  </a:rPr>
                  <a:t>, that is: </a:t>
                </a:r>
                <a14:m>
                  <m:oMath xmlns:m="http://schemas.openxmlformats.org/officeDocument/2006/math">
                    <m:sSub>
                      <m:sSubPr>
                        <m:ctrlPr>
                          <a:rPr lang="en-US" sz="1200" i="1">
                            <a:solidFill>
                              <a:srgbClr val="FF0000"/>
                            </a:solidFill>
                            <a:latin typeface="Cambria Math" panose="02040503050406030204" pitchFamily="18" charset="0"/>
                          </a:rPr>
                        </m:ctrlPr>
                      </m:sSubPr>
                      <m:e>
                        <m:r>
                          <a:rPr lang="en-US" sz="1200" i="1">
                            <a:solidFill>
                              <a:srgbClr val="FF0000"/>
                            </a:solidFill>
                            <a:latin typeface="Cambria Math" panose="02040503050406030204" pitchFamily="18" charset="0"/>
                          </a:rPr>
                          <m:t>𝑇</m:t>
                        </m:r>
                      </m:e>
                      <m:sub>
                        <m:r>
                          <a:rPr lang="en-US" sz="1200" i="1">
                            <a:solidFill>
                              <a:srgbClr val="FF0000"/>
                            </a:solidFill>
                            <a:latin typeface="Cambria Math" panose="02040503050406030204" pitchFamily="18" charset="0"/>
                          </a:rPr>
                          <m:t>𝑟</m:t>
                        </m:r>
                        <m:r>
                          <a:rPr lang="en-US" sz="1200" i="1">
                            <a:solidFill>
                              <a:srgbClr val="FF0000"/>
                            </a:solidFill>
                            <a:latin typeface="Cambria Math" panose="02040503050406030204" pitchFamily="18" charset="0"/>
                          </a:rPr>
                          <m:t>,</m:t>
                        </m:r>
                        <m:r>
                          <a:rPr lang="en-US" sz="1200" i="1">
                            <a:solidFill>
                              <a:srgbClr val="FF0000"/>
                            </a:solidFill>
                            <a:latin typeface="Cambria Math" panose="02040503050406030204" pitchFamily="18" charset="0"/>
                          </a:rPr>
                          <m:t>𝑈</m:t>
                        </m:r>
                        <m:r>
                          <a:rPr lang="en-US" sz="1200" i="1">
                            <a:solidFill>
                              <a:srgbClr val="FF0000"/>
                            </a:solidFill>
                            <a:latin typeface="Cambria Math" panose="02040503050406030204" pitchFamily="18" charset="0"/>
                          </a:rPr>
                          <m:t>1,</m:t>
                        </m:r>
                        <m:r>
                          <a:rPr lang="en-US" sz="1200" i="1">
                            <a:solidFill>
                              <a:srgbClr val="FF0000"/>
                            </a:solidFill>
                            <a:latin typeface="Cambria Math" panose="02040503050406030204" pitchFamily="18" charset="0"/>
                          </a:rPr>
                          <m:t>𝑖𝑛𝑖𝑡</m:t>
                        </m:r>
                      </m:sub>
                    </m:sSub>
                  </m:oMath>
                </a14:m>
                <a:r>
                  <a:rPr lang="en-US" sz="1200" dirty="0"/>
                  <a:t>=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𝑡</m:t>
                        </m:r>
                        <m:r>
                          <a:rPr lang="en-US" sz="1200" i="1">
                            <a:latin typeface="Cambria Math" panose="02040503050406030204" pitchFamily="18" charset="0"/>
                          </a:rPr>
                          <m:t>,</m:t>
                        </m:r>
                        <m:r>
                          <a:rPr lang="en-US" sz="1200" i="1">
                            <a:latin typeface="Cambria Math" panose="02040503050406030204" pitchFamily="18" charset="0"/>
                          </a:rPr>
                          <m:t>𝑁</m:t>
                        </m:r>
                        <m:r>
                          <a:rPr lang="en-US" sz="1200" i="1">
                            <a:latin typeface="Cambria Math" panose="02040503050406030204" pitchFamily="18" charset="0"/>
                          </a:rPr>
                          <m:t>,</m:t>
                        </m:r>
                        <m:r>
                          <a:rPr lang="en-US" sz="1200" i="1">
                            <a:latin typeface="Cambria Math" panose="02040503050406030204" pitchFamily="18" charset="0"/>
                          </a:rPr>
                          <m:t>𝑖𝑛𝑖𝑡</m:t>
                        </m:r>
                      </m:sub>
                    </m:sSub>
                    <m:r>
                      <m:rPr>
                        <m:nor/>
                      </m:rPr>
                      <a:rPr lang="en-US" sz="1200">
                        <a:latin typeface="Cambria Math" panose="02040503050406030204" pitchFamily="18" charset="0"/>
                      </a:rPr>
                      <m:t>+</m:t>
                    </m:r>
                    <m:r>
                      <a:rPr lang="en-US" sz="1200" i="1">
                        <a:latin typeface="Cambria Math" panose="02040503050406030204" pitchFamily="18" charset="0"/>
                      </a:rPr>
                      <m:t>∆</m:t>
                    </m:r>
                    <m:r>
                      <m:rPr>
                        <m:nor/>
                      </m:rPr>
                      <a:rPr lang="en-US" sz="1200">
                        <a:latin typeface="Cambria Math" panose="02040503050406030204" pitchFamily="18" charset="0"/>
                      </a:rPr>
                      <m:t>+</m:t>
                    </m:r>
                    <m:r>
                      <a:rPr lang="en-US" sz="1200" i="1">
                        <a:latin typeface="Cambria Math" panose="02040503050406030204" pitchFamily="18" charset="0"/>
                      </a:rPr>
                      <m:t>𝛽</m:t>
                    </m:r>
                    <m:r>
                      <m:rPr>
                        <m:nor/>
                      </m:rPr>
                      <a:rPr lang="en-US" sz="1200">
                        <a:latin typeface="Cambria Math" panose="02040503050406030204" pitchFamily="18" charset="0"/>
                      </a:rPr>
                      <m:t>+</m:t>
                    </m:r>
                    <m:r>
                      <m:rPr>
                        <m:nor/>
                      </m:rPr>
                      <a:rPr lang="en-US" sz="1200" dirty="0"/>
                      <m:t> </m:t>
                    </m:r>
                    <m:sSub>
                      <m:sSubPr>
                        <m:ctrlPr>
                          <a:rPr lang="en-US" sz="1200" i="1">
                            <a:latin typeface="Cambria Math" panose="02040503050406030204" pitchFamily="18" charset="0"/>
                          </a:rPr>
                        </m:ctrlPr>
                      </m:sSubPr>
                      <m:e>
                        <m:r>
                          <a:rPr lang="en-US" sz="1200" i="1">
                            <a:latin typeface="Cambria Math" panose="02040503050406030204" pitchFamily="18" charset="0"/>
                          </a:rPr>
                          <m:t>𝑤</m:t>
                        </m:r>
                      </m:e>
                      <m:sub>
                        <m:r>
                          <a:rPr lang="en-US" sz="1200" i="1">
                            <a:latin typeface="Cambria Math" panose="02040503050406030204" pitchFamily="18" charset="0"/>
                          </a:rPr>
                          <m:t>𝑖𝑛𝑖𝑡</m:t>
                        </m:r>
                      </m:sub>
                    </m:sSub>
                  </m:oMath>
                </a14:m>
                <a:r>
                  <a:rPr lang="en-US" sz="1200" dirty="0">
                    <a:cs typeface="Calibri" panose="020F0502020204030204" pitchFamily="34" charset="0"/>
                  </a:rPr>
                  <a:t>, where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𝑤</m:t>
                        </m:r>
                      </m:e>
                      <m:sub>
                        <m:r>
                          <a:rPr lang="en-US" sz="1200" i="1">
                            <a:latin typeface="Cambria Math" panose="02040503050406030204" pitchFamily="18" charset="0"/>
                          </a:rPr>
                          <m:t>𝑖𝑛𝑖𝑡</m:t>
                        </m:r>
                      </m:sub>
                    </m:sSub>
                    <m:r>
                      <a:rPr lang="en-US" sz="1200" i="1">
                        <a:latin typeface="Cambria Math" panose="02040503050406030204" pitchFamily="18" charset="0"/>
                      </a:rPr>
                      <m:t>∈</m:t>
                    </m:r>
                    <m:d>
                      <m:dPr>
                        <m:begChr m:val="["/>
                        <m:endChr m:val="]"/>
                        <m:ctrlPr>
                          <a:rPr lang="en-US" sz="1200" i="1">
                            <a:latin typeface="Cambria Math" panose="02040503050406030204" pitchFamily="18" charset="0"/>
                          </a:rPr>
                        </m:ctrlPr>
                      </m:dPr>
                      <m:e>
                        <m:r>
                          <a:rPr lang="en-US" sz="1200" i="1">
                            <a:latin typeface="Cambria Math" panose="02040503050406030204" pitchFamily="18" charset="0"/>
                          </a:rPr>
                          <m:t>−</m:t>
                        </m:r>
                        <m:r>
                          <a:rPr lang="en-US" sz="1200" i="1">
                            <a:latin typeface="Cambria Math" panose="02040503050406030204" pitchFamily="18" charset="0"/>
                          </a:rPr>
                          <m:t>𝑒</m:t>
                        </m:r>
                        <m:r>
                          <a:rPr lang="en-US" sz="1200" i="1">
                            <a:latin typeface="Cambria Math" panose="02040503050406030204" pitchFamily="18" charset="0"/>
                          </a:rPr>
                          <m:t>,</m:t>
                        </m:r>
                        <m:r>
                          <a:rPr lang="en-US" sz="1200" i="1">
                            <a:latin typeface="Cambria Math" panose="02040503050406030204" pitchFamily="18" charset="0"/>
                          </a:rPr>
                          <m:t>𝑒</m:t>
                        </m:r>
                        <m:r>
                          <a:rPr lang="en-US" sz="1200" i="1">
                            <a:latin typeface="Cambria Math" panose="02040503050406030204" pitchFamily="18" charset="0"/>
                          </a:rPr>
                          <m:t>+</m:t>
                        </m:r>
                        <m:f>
                          <m:fPr>
                            <m:ctrlPr>
                              <a:rPr lang="en-US" sz="1200" i="1">
                                <a:latin typeface="Cambria Math" panose="02040503050406030204" pitchFamily="18" charset="0"/>
                              </a:rPr>
                            </m:ctrlPr>
                          </m:fPr>
                          <m:num>
                            <m:sSub>
                              <m:sSubPr>
                                <m:ctrlPr>
                                  <a:rPr lang="en-US" sz="1200" i="1">
                                    <a:latin typeface="Cambria Math" panose="02040503050406030204" pitchFamily="18" charset="0"/>
                                  </a:rPr>
                                </m:ctrlPr>
                              </m:sSubPr>
                              <m:e>
                                <m:r>
                                  <a:rPr lang="en-US" sz="1200" i="1">
                                    <a:latin typeface="Cambria Math" panose="02040503050406030204" pitchFamily="18" charset="0"/>
                                  </a:rPr>
                                  <m:t>2</m:t>
                                </m:r>
                                <m:r>
                                  <a:rPr lang="en-US" sz="1200" i="1">
                                    <a:latin typeface="Cambria Math" panose="02040503050406030204" pitchFamily="18" charset="0"/>
                                  </a:rPr>
                                  <m:t>𝑑</m:t>
                                </m:r>
                              </m:e>
                              <m:sub>
                                <m:r>
                                  <a:rPr lang="en-US" sz="1200" i="1">
                                    <a:latin typeface="Cambria Math" panose="02040503050406030204" pitchFamily="18" charset="0"/>
                                  </a:rPr>
                                  <m:t>𝑚𝑎𝑥</m:t>
                                </m:r>
                              </m:sub>
                            </m:sSub>
                          </m:num>
                          <m:den>
                            <m:r>
                              <a:rPr lang="en-US" sz="1200" i="1">
                                <a:latin typeface="Cambria Math" panose="02040503050406030204" pitchFamily="18" charset="0"/>
                              </a:rPr>
                              <m:t>𝑐</m:t>
                            </m:r>
                          </m:den>
                        </m:f>
                      </m:e>
                    </m:d>
                  </m:oMath>
                </a14:m>
                <a:r>
                  <a:rPr lang="en-US" sz="1200" dirty="0"/>
                  <a:t>     is estimation error.</a:t>
                </a:r>
              </a:p>
              <a:p>
                <a:pPr lvl="1">
                  <a:buFont typeface="Courier New" panose="02070309020205020404" pitchFamily="49" charset="0"/>
                  <a:buChar char="o"/>
                </a:pPr>
                <a:r>
                  <a:rPr lang="en-US" sz="1200" dirty="0">
                    <a:cs typeface="Calibri" panose="020F0502020204030204" pitchFamily="34" charset="0"/>
                  </a:rPr>
                  <a:t>UWB subsequent fragments are received after 1ms offsets: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𝑟</m:t>
                        </m:r>
                        <m:r>
                          <a:rPr lang="en-US" sz="1200" i="1">
                            <a:latin typeface="Cambria Math" panose="02040503050406030204" pitchFamily="18" charset="0"/>
                          </a:rPr>
                          <m:t>,</m:t>
                        </m:r>
                        <m:r>
                          <a:rPr lang="en-US" sz="1200" i="1">
                            <a:latin typeface="Cambria Math" panose="02040503050406030204" pitchFamily="18" charset="0"/>
                          </a:rPr>
                          <m:t>𝑈𝑚</m:t>
                        </m:r>
                        <m:r>
                          <a:rPr lang="en-US" sz="1200" i="1">
                            <a:latin typeface="Cambria Math" panose="02040503050406030204" pitchFamily="18" charset="0"/>
                          </a:rPr>
                          <m:t>,</m:t>
                        </m:r>
                        <m:r>
                          <a:rPr lang="en-US" sz="1200" i="1">
                            <a:latin typeface="Cambria Math" panose="02040503050406030204" pitchFamily="18" charset="0"/>
                          </a:rPr>
                          <m:t>𝑖𝑛𝑖𝑡</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𝑟</m:t>
                        </m:r>
                        <m:r>
                          <a:rPr lang="en-US" sz="1200" i="1">
                            <a:latin typeface="Cambria Math" panose="02040503050406030204" pitchFamily="18" charset="0"/>
                          </a:rPr>
                          <m:t>,</m:t>
                        </m:r>
                        <m:r>
                          <a:rPr lang="en-US" sz="1200" i="1">
                            <a:latin typeface="Cambria Math" panose="02040503050406030204" pitchFamily="18" charset="0"/>
                          </a:rPr>
                          <m:t>𝑈</m:t>
                        </m:r>
                        <m:r>
                          <a:rPr lang="en-US" sz="1200" i="1">
                            <a:latin typeface="Cambria Math" panose="02040503050406030204" pitchFamily="18" charset="0"/>
                          </a:rPr>
                          <m:t>1,</m:t>
                        </m:r>
                        <m:r>
                          <a:rPr lang="en-US" sz="1200" i="1">
                            <a:latin typeface="Cambria Math" panose="02040503050406030204" pitchFamily="18" charset="0"/>
                          </a:rPr>
                          <m:t>𝑖𝑛𝑖𝑡</m:t>
                        </m:r>
                      </m:sub>
                    </m:sSub>
                    <m:r>
                      <a:rPr lang="en-US" sz="1200" i="1">
                        <a:latin typeface="Cambria Math" panose="02040503050406030204" pitchFamily="18" charset="0"/>
                      </a:rPr>
                      <m:t>+</m:t>
                    </m:r>
                    <m:r>
                      <a:rPr lang="en-US" sz="1200" i="1">
                        <a:latin typeface="Cambria Math" panose="02040503050406030204" pitchFamily="18" charset="0"/>
                      </a:rPr>
                      <m:t>𝑚</m:t>
                    </m:r>
                    <m:r>
                      <a:rPr lang="en-US" sz="1200" i="1">
                        <a:latin typeface="Cambria Math" panose="02040503050406030204" pitchFamily="18" charset="0"/>
                      </a:rPr>
                      <m:t>−1 (</m:t>
                    </m:r>
                    <m:r>
                      <a:rPr lang="en-US" sz="1200" i="1">
                        <a:latin typeface="Cambria Math" panose="02040503050406030204" pitchFamily="18" charset="0"/>
                      </a:rPr>
                      <m:t>𝑚𝑠</m:t>
                    </m:r>
                    <m:r>
                      <a:rPr lang="en-US" sz="1200" i="1">
                        <a:latin typeface="Cambria Math" panose="02040503050406030204" pitchFamily="18" charset="0"/>
                      </a:rPr>
                      <m:t>)</m:t>
                    </m:r>
                  </m:oMath>
                </a14:m>
                <a:endParaRPr lang="en-US" sz="1200" dirty="0">
                  <a:cs typeface="Calibri" panose="020F0502020204030204" pitchFamily="34" charset="0"/>
                </a:endParaRPr>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4289394" y="2814299"/>
                <a:ext cx="5011484" cy="3780114"/>
              </a:xfr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 Placeholder 2">
                <a:extLst>
                  <a:ext uri="{FF2B5EF4-FFF2-40B4-BE49-F238E27FC236}">
                    <a16:creationId xmlns:a16="http://schemas.microsoft.com/office/drawing/2014/main" id="{DBFBB603-D616-4C60-9F06-DE427F8A02D8}"/>
                  </a:ext>
                </a:extLst>
              </p:cNvPr>
              <p:cNvSpPr txBox="1">
                <a:spLocks/>
              </p:cNvSpPr>
              <p:nvPr/>
            </p:nvSpPr>
            <p:spPr bwMode="auto">
              <a:xfrm>
                <a:off x="145014" y="2924324"/>
                <a:ext cx="4289300" cy="25287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400" b="1" kern="0" dirty="0">
                    <a:cs typeface="Calibri" panose="020F0502020204030204" pitchFamily="34" charset="0"/>
                  </a:rPr>
                  <a:t>         Initiator Tx </a:t>
                </a:r>
              </a:p>
              <a:p>
                <a:pPr lvl="1">
                  <a:buFont typeface="Courier New" panose="02070309020205020404" pitchFamily="49" charset="0"/>
                  <a:buChar char="o"/>
                </a:pPr>
                <a:r>
                  <a:rPr lang="en-US" sz="1200" kern="0" dirty="0">
                    <a:cs typeface="Calibri" panose="020F0502020204030204" pitchFamily="34" charset="0"/>
                  </a:rPr>
                  <a:t>Reference time is initiator’s NB transmission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𝑁</m:t>
                        </m:r>
                        <m:r>
                          <a:rPr lang="en-US" sz="1200" i="1" kern="0">
                            <a:latin typeface="Cambria Math" panose="02040503050406030204" pitchFamily="18" charset="0"/>
                          </a:rPr>
                          <m:t>,</m:t>
                        </m:r>
                        <m:r>
                          <a:rPr lang="en-US" sz="1200" i="1" kern="0">
                            <a:latin typeface="Cambria Math" panose="02040503050406030204" pitchFamily="18" charset="0"/>
                          </a:rPr>
                          <m:t>𝑖𝑛𝑖𝑡</m:t>
                        </m:r>
                      </m:sub>
                    </m:sSub>
                  </m:oMath>
                </a14:m>
                <a:r>
                  <a:rPr lang="en-US" sz="1200" kern="0" dirty="0"/>
                  <a:t>.</a:t>
                </a:r>
              </a:p>
              <a:p>
                <a:pPr lvl="1">
                  <a:buFont typeface="Courier New" panose="02070309020205020404" pitchFamily="49" charset="0"/>
                  <a:buChar char="o"/>
                </a:pPr>
                <a:r>
                  <a:rPr lang="en-US" sz="1200" kern="0" dirty="0">
                    <a:cs typeface="Calibri" panose="020F0502020204030204" pitchFamily="34" charset="0"/>
                  </a:rPr>
                  <a:t>UWB first fragment is transmitted at offset </a:t>
                </a:r>
                <a:r>
                  <a:rPr lang="el-GR" sz="1200" kern="0" dirty="0">
                    <a:cs typeface="Calibri" panose="020F0502020204030204" pitchFamily="34" charset="0"/>
                  </a:rPr>
                  <a:t>Δ</a:t>
                </a:r>
                <a:r>
                  <a:rPr lang="en-US" sz="1200" kern="0" dirty="0">
                    <a:cs typeface="Calibri" panose="020F0502020204030204" pitchFamily="34" charset="0"/>
                  </a:rPr>
                  <a:t>, that is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𝑈</m:t>
                        </m:r>
                        <m:r>
                          <a:rPr lang="en-US" sz="1200" i="1" kern="0">
                            <a:latin typeface="Cambria Math" panose="02040503050406030204" pitchFamily="18" charset="0"/>
                          </a:rPr>
                          <m:t>1,</m:t>
                        </m:r>
                        <m:r>
                          <a:rPr lang="en-US" sz="1200" i="1" kern="0">
                            <a:latin typeface="Cambria Math" panose="02040503050406030204" pitchFamily="18" charset="0"/>
                          </a:rPr>
                          <m:t>𝑖𝑛𝑖𝑡</m:t>
                        </m:r>
                      </m:sub>
                    </m:sSub>
                    <m:r>
                      <a:rPr lang="en-US" sz="1200" i="1" kern="0">
                        <a:latin typeface="Cambria Math" panose="02040503050406030204" pitchFamily="18" charset="0"/>
                      </a:rPr>
                      <m:t>=</m:t>
                    </m:r>
                  </m:oMath>
                </a14:m>
                <a:r>
                  <a:rPr lang="en-US" sz="1200" kern="0" dirty="0"/>
                  <a:t>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𝑁</m:t>
                        </m:r>
                        <m:r>
                          <a:rPr lang="en-US" sz="1200" i="1" kern="0">
                            <a:latin typeface="Cambria Math" panose="02040503050406030204" pitchFamily="18" charset="0"/>
                          </a:rPr>
                          <m:t>,</m:t>
                        </m:r>
                        <m:r>
                          <a:rPr lang="en-US" sz="1200" i="1" kern="0">
                            <a:latin typeface="Cambria Math" panose="02040503050406030204" pitchFamily="18" charset="0"/>
                          </a:rPr>
                          <m:t>𝑖𝑛𝑖𝑡</m:t>
                        </m:r>
                      </m:sub>
                    </m:sSub>
                  </m:oMath>
                </a14:m>
                <a:r>
                  <a:rPr lang="en-US" sz="1200" kern="0" dirty="0"/>
                  <a:t> </a:t>
                </a:r>
                <a14:m>
                  <m:oMath xmlns:m="http://schemas.openxmlformats.org/officeDocument/2006/math">
                    <m:r>
                      <a:rPr lang="en-US" sz="1200" kern="0">
                        <a:latin typeface="Cambria Math" panose="02040503050406030204" pitchFamily="18" charset="0"/>
                      </a:rPr>
                      <m:t>+</m:t>
                    </m:r>
                    <m:r>
                      <a:rPr lang="en-US" sz="1200" i="1" kern="0">
                        <a:latin typeface="Cambria Math" panose="02040503050406030204" pitchFamily="18" charset="0"/>
                      </a:rPr>
                      <m:t>∆</m:t>
                    </m:r>
                    <m:r>
                      <a:rPr lang="en-US" sz="1200" b="0" i="0" kern="0" smtClean="0">
                        <a:latin typeface="Cambria Math" panose="02040503050406030204" pitchFamily="18" charset="0"/>
                      </a:rPr>
                      <m:t>, </m:t>
                    </m:r>
                  </m:oMath>
                </a14:m>
                <a:r>
                  <a:rPr lang="en-US" sz="1200" kern="0" dirty="0">
                    <a:cs typeface="Calibri" panose="020F0502020204030204" pitchFamily="34" charset="0"/>
                  </a:rPr>
                  <a:t>subsequent fragments are transmitted after 1ms offsets: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𝑈𝑚</m:t>
                        </m:r>
                        <m:r>
                          <a:rPr lang="en-US" sz="1200" i="1" kern="0">
                            <a:latin typeface="Cambria Math" panose="02040503050406030204" pitchFamily="18" charset="0"/>
                          </a:rPr>
                          <m:t>,</m:t>
                        </m:r>
                        <m:r>
                          <a:rPr lang="en-US" sz="1200" i="1" kern="0">
                            <a:latin typeface="Cambria Math" panose="02040503050406030204" pitchFamily="18" charset="0"/>
                          </a:rPr>
                          <m:t>𝑖𝑛𝑖𝑡</m:t>
                        </m:r>
                      </m:sub>
                    </m:sSub>
                    <m:r>
                      <a:rPr lang="en-US" sz="1200" i="1" kern="0">
                        <a:latin typeface="Cambria Math" panose="02040503050406030204" pitchFamily="18" charset="0"/>
                      </a:rPr>
                      <m:t>=</m:t>
                    </m:r>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𝑈</m:t>
                        </m:r>
                        <m:r>
                          <a:rPr lang="en-US" sz="1200" i="1" kern="0">
                            <a:latin typeface="Cambria Math" panose="02040503050406030204" pitchFamily="18" charset="0"/>
                          </a:rPr>
                          <m:t>1,</m:t>
                        </m:r>
                        <m:r>
                          <a:rPr lang="en-US" sz="1200" i="1" kern="0">
                            <a:latin typeface="Cambria Math" panose="02040503050406030204" pitchFamily="18" charset="0"/>
                          </a:rPr>
                          <m:t>𝑖𝑛𝑖𝑡</m:t>
                        </m:r>
                      </m:sub>
                    </m:sSub>
                    <m:r>
                      <a:rPr lang="en-US" sz="1200" i="1" kern="0">
                        <a:latin typeface="Cambria Math" panose="02040503050406030204" pitchFamily="18" charset="0"/>
                      </a:rPr>
                      <m:t>+</m:t>
                    </m:r>
                    <m:d>
                      <m:dPr>
                        <m:ctrlPr>
                          <a:rPr lang="en-US" sz="1200" i="1" kern="0">
                            <a:latin typeface="Cambria Math" panose="02040503050406030204" pitchFamily="18" charset="0"/>
                          </a:rPr>
                        </m:ctrlPr>
                      </m:dPr>
                      <m:e>
                        <m:r>
                          <a:rPr lang="en-US" sz="1200" i="1" kern="0">
                            <a:latin typeface="Cambria Math" panose="02040503050406030204" pitchFamily="18" charset="0"/>
                          </a:rPr>
                          <m:t>𝑚</m:t>
                        </m:r>
                        <m:r>
                          <a:rPr lang="en-US" sz="1200" i="1" kern="0">
                            <a:latin typeface="Cambria Math" panose="02040503050406030204" pitchFamily="18" charset="0"/>
                          </a:rPr>
                          <m:t>−1</m:t>
                        </m:r>
                      </m:e>
                    </m:d>
                    <m:d>
                      <m:dPr>
                        <m:ctrlPr>
                          <a:rPr lang="en-US" sz="1200" i="1" kern="0">
                            <a:latin typeface="Cambria Math" panose="02040503050406030204" pitchFamily="18" charset="0"/>
                          </a:rPr>
                        </m:ctrlPr>
                      </m:dPr>
                      <m:e>
                        <m:r>
                          <a:rPr lang="en-US" sz="1200" i="1" kern="0">
                            <a:latin typeface="Cambria Math" panose="02040503050406030204" pitchFamily="18" charset="0"/>
                          </a:rPr>
                          <m:t>𝑚𝑠</m:t>
                        </m:r>
                      </m:e>
                    </m:d>
                  </m:oMath>
                </a14:m>
                <a:endParaRPr lang="en-US" sz="1200" kern="0" dirty="0">
                  <a:cs typeface="Calibri" panose="020F0502020204030204" pitchFamily="34" charset="0"/>
                </a:endParaRPr>
              </a:p>
              <a:p>
                <a:pPr marL="0" indent="0">
                  <a:buNone/>
                </a:pPr>
                <a:r>
                  <a:rPr lang="en-US" sz="1400" b="1" kern="0" dirty="0">
                    <a:cs typeface="Calibri" panose="020F0502020204030204" pitchFamily="34" charset="0"/>
                  </a:rPr>
                  <a:t>        Responder Rx</a:t>
                </a:r>
              </a:p>
              <a:p>
                <a:pPr lvl="1">
                  <a:buFont typeface="Courier New" panose="02070309020205020404" pitchFamily="49" charset="0"/>
                  <a:buChar char="o"/>
                </a:pPr>
                <a:r>
                  <a:rPr lang="en-US" sz="1200" kern="0" dirty="0">
                    <a:cs typeface="Calibri" panose="020F0502020204030204" pitchFamily="34" charset="0"/>
                  </a:rPr>
                  <a:t>Reference time is received time of initiator’s NB </a:t>
                </a:r>
                <a14:m>
                  <m:oMath xmlns:m="http://schemas.openxmlformats.org/officeDocument/2006/math">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𝑁</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𝑟𝑒𝑠𝑝</m:t>
                        </m:r>
                      </m:sub>
                    </m:sSub>
                  </m:oMath>
                </a14:m>
                <a:r>
                  <a:rPr lang="en-US" sz="1200" kern="0" dirty="0">
                    <a:cs typeface="Calibri" panose="020F0502020204030204" pitchFamily="34" charset="0"/>
                  </a:rPr>
                  <a:t>, where </a:t>
                </a:r>
                <a14:m>
                  <m:oMath xmlns:m="http://schemas.openxmlformats.org/officeDocument/2006/math">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𝑁</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𝑟𝑒𝑠𝑝</m:t>
                        </m:r>
                      </m:sub>
                    </m:sSub>
                  </m:oMath>
                </a14:m>
                <a:r>
                  <a:rPr lang="en-US" sz="1200" kern="0" dirty="0">
                    <a:cs typeface="Calibri" panose="020F0502020204030204" pitchFamily="34" charset="0"/>
                  </a:rPr>
                  <a:t>=</a:t>
                </a:r>
                <a:r>
                  <a:rPr lang="en-US" sz="1200" kern="0" dirty="0"/>
                  <a:t>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𝑇</m:t>
                        </m:r>
                      </m:e>
                      <m:sub>
                        <m:r>
                          <a:rPr lang="en-US" sz="1200" i="1" kern="0">
                            <a:latin typeface="Cambria Math" panose="02040503050406030204" pitchFamily="18" charset="0"/>
                          </a:rPr>
                          <m:t>𝑡</m:t>
                        </m:r>
                        <m:r>
                          <a:rPr lang="en-US" sz="1200" i="1" kern="0">
                            <a:latin typeface="Cambria Math" panose="02040503050406030204" pitchFamily="18" charset="0"/>
                          </a:rPr>
                          <m:t>,</m:t>
                        </m:r>
                        <m:r>
                          <a:rPr lang="en-US" sz="1200" i="1" kern="0">
                            <a:latin typeface="Cambria Math" panose="02040503050406030204" pitchFamily="18" charset="0"/>
                          </a:rPr>
                          <m:t>𝑁</m:t>
                        </m:r>
                        <m:r>
                          <a:rPr lang="en-US" sz="1200" i="1" kern="0">
                            <a:latin typeface="Cambria Math" panose="02040503050406030204" pitchFamily="18" charset="0"/>
                          </a:rPr>
                          <m:t>,</m:t>
                        </m:r>
                        <m:r>
                          <a:rPr lang="en-US" sz="1200" i="1" kern="0">
                            <a:latin typeface="Cambria Math" panose="02040503050406030204" pitchFamily="18" charset="0"/>
                          </a:rPr>
                          <m:t>𝑖𝑛𝑖𝑡</m:t>
                        </m:r>
                      </m:sub>
                    </m:sSub>
                    <m:r>
                      <a:rPr lang="en-US" sz="1200" i="1" kern="0">
                        <a:latin typeface="Cambria Math" panose="02040503050406030204" pitchFamily="18" charset="0"/>
                      </a:rPr>
                      <m:t>+</m:t>
                    </m:r>
                    <m:f>
                      <m:fPr>
                        <m:ctrlPr>
                          <a:rPr lang="en-US" sz="1200" i="1" kern="0">
                            <a:latin typeface="Cambria Math" panose="02040503050406030204" pitchFamily="18" charset="0"/>
                          </a:rPr>
                        </m:ctrlPr>
                      </m:fPr>
                      <m:num>
                        <m:r>
                          <a:rPr lang="en-US" sz="1200" i="1" kern="0">
                            <a:latin typeface="Cambria Math" panose="02040503050406030204" pitchFamily="18" charset="0"/>
                          </a:rPr>
                          <m:t>𝑑</m:t>
                        </m:r>
                      </m:num>
                      <m:den>
                        <m:r>
                          <a:rPr lang="en-US" sz="1200" i="1" kern="0">
                            <a:latin typeface="Cambria Math" panose="02040503050406030204" pitchFamily="18" charset="0"/>
                          </a:rPr>
                          <m:t>𝑐</m:t>
                        </m:r>
                      </m:den>
                    </m:f>
                    <m:r>
                      <a:rPr lang="en-US" sz="1200" i="1" kern="0">
                        <a:latin typeface="Cambria Math" panose="02040503050406030204" pitchFamily="18" charset="0"/>
                      </a:rPr>
                      <m:t>+</m:t>
                    </m:r>
                    <m:sSub>
                      <m:sSubPr>
                        <m:ctrlPr>
                          <a:rPr lang="en-US" sz="1200" i="1" kern="0">
                            <a:latin typeface="Cambria Math" panose="02040503050406030204" pitchFamily="18" charset="0"/>
                          </a:rPr>
                        </m:ctrlPr>
                      </m:sSubPr>
                      <m:e>
                        <m:r>
                          <a:rPr lang="en-US" sz="1200" i="1" kern="0">
                            <a:latin typeface="Cambria Math" panose="02040503050406030204" pitchFamily="18" charset="0"/>
                          </a:rPr>
                          <m:t>𝑤</m:t>
                        </m:r>
                      </m:e>
                      <m:sub>
                        <m:r>
                          <a:rPr lang="en-US" sz="1200" i="1" kern="0">
                            <a:latin typeface="Cambria Math" panose="02040503050406030204" pitchFamily="18" charset="0"/>
                          </a:rPr>
                          <m:t>𝑟𝑒𝑠𝑝</m:t>
                        </m:r>
                      </m:sub>
                    </m:sSub>
                  </m:oMath>
                </a14:m>
                <a:r>
                  <a:rPr lang="en-US" sz="1200" kern="0" dirty="0">
                    <a:cs typeface="Calibri" panose="020F0502020204030204" pitchFamily="34" charset="0"/>
                  </a:rPr>
                  <a:t>, and </a:t>
                </a:r>
                <a14:m>
                  <m:oMath xmlns:m="http://schemas.openxmlformats.org/officeDocument/2006/math">
                    <m:sSub>
                      <m:sSubPr>
                        <m:ctrlPr>
                          <a:rPr lang="en-US" sz="1200" i="1" kern="0">
                            <a:latin typeface="Cambria Math" panose="02040503050406030204" pitchFamily="18" charset="0"/>
                          </a:rPr>
                        </m:ctrlPr>
                      </m:sSubPr>
                      <m:e>
                        <m:r>
                          <a:rPr lang="en-US" sz="1200" i="1" kern="0">
                            <a:latin typeface="Cambria Math" panose="02040503050406030204" pitchFamily="18" charset="0"/>
                          </a:rPr>
                          <m:t>𝑤</m:t>
                        </m:r>
                      </m:e>
                      <m:sub>
                        <m:r>
                          <a:rPr lang="en-US" sz="1200" i="1" kern="0">
                            <a:latin typeface="Cambria Math" panose="02040503050406030204" pitchFamily="18" charset="0"/>
                          </a:rPr>
                          <m:t>𝑟𝑒𝑠𝑝</m:t>
                        </m:r>
                      </m:sub>
                    </m:sSub>
                    <m:r>
                      <a:rPr lang="en-US" sz="1200" i="1" kern="0">
                        <a:latin typeface="Cambria Math" panose="02040503050406030204" pitchFamily="18" charset="0"/>
                      </a:rPr>
                      <m:t>∈</m:t>
                    </m:r>
                    <m:d>
                      <m:dPr>
                        <m:begChr m:val="["/>
                        <m:endChr m:val="]"/>
                        <m:ctrlPr>
                          <a:rPr lang="en-US" sz="1200" i="1" kern="0">
                            <a:latin typeface="Cambria Math" panose="02040503050406030204" pitchFamily="18" charset="0"/>
                          </a:rPr>
                        </m:ctrlPr>
                      </m:dPr>
                      <m:e>
                        <m:r>
                          <a:rPr lang="en-US" sz="1200" i="1" kern="0">
                            <a:latin typeface="Cambria Math" panose="02040503050406030204" pitchFamily="18" charset="0"/>
                          </a:rPr>
                          <m:t>−</m:t>
                        </m:r>
                        <m:r>
                          <a:rPr lang="en-US" sz="1200" i="1" kern="0">
                            <a:latin typeface="Cambria Math" panose="02040503050406030204" pitchFamily="18" charset="0"/>
                          </a:rPr>
                          <m:t>𝑒</m:t>
                        </m:r>
                        <m:r>
                          <a:rPr lang="en-US" sz="1200" i="1" kern="0">
                            <a:latin typeface="Cambria Math" panose="02040503050406030204" pitchFamily="18" charset="0"/>
                          </a:rPr>
                          <m:t>,</m:t>
                        </m:r>
                        <m:r>
                          <a:rPr lang="en-US" sz="1200" i="1" kern="0">
                            <a:latin typeface="Cambria Math" panose="02040503050406030204" pitchFamily="18" charset="0"/>
                          </a:rPr>
                          <m:t>𝑒</m:t>
                        </m:r>
                      </m:e>
                    </m:d>
                  </m:oMath>
                </a14:m>
                <a:r>
                  <a:rPr lang="en-US" sz="1200" kern="0" dirty="0">
                    <a:cs typeface="Calibri" panose="020F0502020204030204" pitchFamily="34" charset="0"/>
                  </a:rPr>
                  <a:t> is the window to account for time estimation error from NB</a:t>
                </a:r>
              </a:p>
              <a:p>
                <a:pPr lvl="1">
                  <a:buFont typeface="Courier New" panose="02070309020205020404" pitchFamily="49" charset="0"/>
                  <a:buChar char="o"/>
                </a:pPr>
                <a:r>
                  <a:rPr lang="en-US" sz="1200" kern="0" dirty="0">
                    <a:cs typeface="Calibri" panose="020F0502020204030204" pitchFamily="34" charset="0"/>
                  </a:rPr>
                  <a:t>UWB first fragment is received at offset </a:t>
                </a:r>
                <a14:m>
                  <m:oMath xmlns:m="http://schemas.openxmlformats.org/officeDocument/2006/math">
                    <m:f>
                      <m:fPr>
                        <m:ctrlPr>
                          <a:rPr lang="en-US" sz="1200" i="1" kern="0">
                            <a:latin typeface="Cambria Math" panose="02040503050406030204" pitchFamily="18" charset="0"/>
                            <a:cs typeface="Calibri" panose="020F0502020204030204" pitchFamily="34" charset="0"/>
                          </a:rPr>
                        </m:ctrlPr>
                      </m:fPr>
                      <m:num>
                        <m:r>
                          <m:rPr>
                            <m:nor/>
                          </m:rPr>
                          <a:rPr lang="el-GR" sz="1200" kern="0" dirty="0">
                            <a:cs typeface="Calibri" panose="020F0502020204030204" pitchFamily="34" charset="0"/>
                          </a:rPr>
                          <m:t>Δ</m:t>
                        </m:r>
                      </m:num>
                      <m:den>
                        <m:sSub>
                          <m:sSubPr>
                            <m:ctrlPr>
                              <a:rPr lang="en-US" sz="1200" i="1" kern="0">
                                <a:latin typeface="Cambria Math" panose="02040503050406030204" pitchFamily="18" charset="0"/>
                              </a:rPr>
                            </m:ctrlPr>
                          </m:sSubPr>
                          <m:e>
                            <m:r>
                              <a:rPr lang="en-US" sz="1200" i="1" kern="0">
                                <a:latin typeface="Cambria Math" panose="02040503050406030204" pitchFamily="18" charset="0"/>
                              </a:rPr>
                              <m:t>𝑟</m:t>
                            </m:r>
                          </m:e>
                          <m:sub>
                            <m:r>
                              <a:rPr lang="en-US" sz="1200" i="1" kern="0">
                                <a:latin typeface="Cambria Math" panose="02040503050406030204" pitchFamily="18" charset="0"/>
                              </a:rPr>
                              <m:t>𝑐</m:t>
                            </m:r>
                          </m:sub>
                        </m:sSub>
                      </m:den>
                    </m:f>
                  </m:oMath>
                </a14:m>
                <a:r>
                  <a:rPr lang="en-US" sz="1200" kern="0" dirty="0">
                    <a:cs typeface="Calibri" panose="020F0502020204030204" pitchFamily="34" charset="0"/>
                  </a:rPr>
                  <a:t>: </a:t>
                </a:r>
                <a14:m>
                  <m:oMath xmlns:m="http://schemas.openxmlformats.org/officeDocument/2006/math">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𝑈</m:t>
                        </m:r>
                        <m:r>
                          <a:rPr lang="en-US" sz="1200" i="1" kern="0">
                            <a:solidFill>
                              <a:srgbClr val="FF0000"/>
                            </a:solidFill>
                            <a:latin typeface="Cambria Math" panose="02040503050406030204" pitchFamily="18" charset="0"/>
                          </a:rPr>
                          <m:t>1,</m:t>
                        </m:r>
                        <m:r>
                          <a:rPr lang="en-US" sz="1200" i="1" kern="0">
                            <a:solidFill>
                              <a:srgbClr val="FF0000"/>
                            </a:solidFill>
                            <a:latin typeface="Cambria Math" panose="02040503050406030204" pitchFamily="18" charset="0"/>
                          </a:rPr>
                          <m:t>𝑟𝑒𝑠𝑝</m:t>
                        </m:r>
                      </m:sub>
                    </m:sSub>
                    <m:r>
                      <a:rPr lang="en-US" sz="1200" i="1" kern="0">
                        <a:latin typeface="Cambria Math" panose="02040503050406030204" pitchFamily="18" charset="0"/>
                      </a:rPr>
                      <m:t>=</m:t>
                    </m:r>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𝑁</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𝑟𝑒𝑠𝑝</m:t>
                        </m:r>
                      </m:sub>
                    </m:sSub>
                  </m:oMath>
                </a14:m>
                <a:r>
                  <a:rPr lang="en-US" sz="1200" kern="0" dirty="0">
                    <a:cs typeface="Calibri" panose="020F0502020204030204" pitchFamily="34" charset="0"/>
                  </a:rPr>
                  <a:t>+ </a:t>
                </a:r>
                <a14:m>
                  <m:oMath xmlns:m="http://schemas.openxmlformats.org/officeDocument/2006/math">
                    <m:f>
                      <m:fPr>
                        <m:ctrlPr>
                          <a:rPr lang="en-US" sz="1200" i="1" kern="0">
                            <a:latin typeface="Cambria Math" panose="02040503050406030204" pitchFamily="18" charset="0"/>
                            <a:cs typeface="Calibri" panose="020F0502020204030204" pitchFamily="34" charset="0"/>
                          </a:rPr>
                        </m:ctrlPr>
                      </m:fPr>
                      <m:num>
                        <m:r>
                          <a:rPr lang="en-US" sz="1200" i="1" kern="0">
                            <a:latin typeface="Cambria Math" panose="02040503050406030204" pitchFamily="18" charset="0"/>
                          </a:rPr>
                          <m:t>∆</m:t>
                        </m:r>
                      </m:num>
                      <m:den>
                        <m:sSub>
                          <m:sSubPr>
                            <m:ctrlPr>
                              <a:rPr lang="en-US" sz="1200" i="1" kern="0">
                                <a:latin typeface="Cambria Math" panose="02040503050406030204" pitchFamily="18" charset="0"/>
                              </a:rPr>
                            </m:ctrlPr>
                          </m:sSubPr>
                          <m:e>
                            <m:r>
                              <a:rPr lang="en-US" sz="1200" i="1" kern="0">
                                <a:latin typeface="Cambria Math" panose="02040503050406030204" pitchFamily="18" charset="0"/>
                              </a:rPr>
                              <m:t>𝑟</m:t>
                            </m:r>
                          </m:e>
                          <m:sub>
                            <m:r>
                              <a:rPr lang="en-US" sz="1200" i="1" kern="0">
                                <a:latin typeface="Cambria Math" panose="02040503050406030204" pitchFamily="18" charset="0"/>
                              </a:rPr>
                              <m:t>𝑐</m:t>
                            </m:r>
                          </m:sub>
                        </m:sSub>
                      </m:den>
                    </m:f>
                    <m:r>
                      <a:rPr lang="en-US" sz="1200" b="0" i="0" kern="0" smtClean="0">
                        <a:latin typeface="Cambria Math" panose="02040503050406030204" pitchFamily="18" charset="0"/>
                      </a:rPr>
                      <m:t>.</m:t>
                    </m:r>
                  </m:oMath>
                </a14:m>
                <a:endParaRPr lang="en-US" sz="1200" kern="0" dirty="0">
                  <a:cs typeface="Calibri" panose="020F0502020204030204" pitchFamily="34" charset="0"/>
                </a:endParaRPr>
              </a:p>
              <a:p>
                <a:pPr lvl="1">
                  <a:buFont typeface="Courier New" panose="02070309020205020404" pitchFamily="49" charset="0"/>
                  <a:buChar char="o"/>
                </a:pPr>
                <a:r>
                  <a:rPr lang="en-US" sz="1200" kern="0" dirty="0">
                    <a:cs typeface="Calibri" panose="020F0502020204030204" pitchFamily="34" charset="0"/>
                  </a:rPr>
                  <a:t>UWB subsequent fragments are received after 1ms offsets:</a:t>
                </a:r>
                <a14:m>
                  <m:oMath xmlns:m="http://schemas.openxmlformats.org/officeDocument/2006/math">
                    <m:r>
                      <a:rPr lang="en-US" sz="1200" kern="0">
                        <a:solidFill>
                          <a:srgbClr val="FF0000"/>
                        </a:solidFill>
                        <a:latin typeface="Cambria Math" panose="02040503050406030204" pitchFamily="18" charset="0"/>
                      </a:rPr>
                      <m:t> </m:t>
                    </m:r>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𝑈𝑚</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𝑟𝑒𝑠𝑝</m:t>
                        </m:r>
                      </m:sub>
                    </m:sSub>
                    <m:r>
                      <a:rPr lang="en-US" sz="1200" i="1" kern="0">
                        <a:latin typeface="Cambria Math" panose="02040503050406030204" pitchFamily="18" charset="0"/>
                      </a:rPr>
                      <m:t>=</m:t>
                    </m:r>
                    <m:sSub>
                      <m:sSubPr>
                        <m:ctrlPr>
                          <a:rPr lang="en-US" sz="1200" i="1" kern="0">
                            <a:solidFill>
                              <a:srgbClr val="FF0000"/>
                            </a:solidFill>
                            <a:latin typeface="Cambria Math" panose="02040503050406030204" pitchFamily="18" charset="0"/>
                          </a:rPr>
                        </m:ctrlPr>
                      </m:sSubPr>
                      <m:e>
                        <m:r>
                          <a:rPr lang="en-US" sz="1200" i="1" kern="0">
                            <a:solidFill>
                              <a:srgbClr val="FF0000"/>
                            </a:solidFill>
                            <a:latin typeface="Cambria Math" panose="02040503050406030204" pitchFamily="18" charset="0"/>
                          </a:rPr>
                          <m:t>𝑇</m:t>
                        </m:r>
                      </m:e>
                      <m:sub>
                        <m:r>
                          <a:rPr lang="en-US" sz="1200" i="1" kern="0">
                            <a:solidFill>
                              <a:srgbClr val="FF0000"/>
                            </a:solidFill>
                            <a:latin typeface="Cambria Math" panose="02040503050406030204" pitchFamily="18" charset="0"/>
                          </a:rPr>
                          <m:t>𝑟</m:t>
                        </m:r>
                        <m:r>
                          <a:rPr lang="en-US" sz="1200" i="1" kern="0">
                            <a:solidFill>
                              <a:srgbClr val="FF0000"/>
                            </a:solidFill>
                            <a:latin typeface="Cambria Math" panose="02040503050406030204" pitchFamily="18" charset="0"/>
                          </a:rPr>
                          <m:t>,</m:t>
                        </m:r>
                        <m:r>
                          <a:rPr lang="en-US" sz="1200" i="1" kern="0">
                            <a:solidFill>
                              <a:srgbClr val="FF0000"/>
                            </a:solidFill>
                            <a:latin typeface="Cambria Math" panose="02040503050406030204" pitchFamily="18" charset="0"/>
                          </a:rPr>
                          <m:t>𝑈</m:t>
                        </m:r>
                        <m:r>
                          <a:rPr lang="en-US" sz="1200" i="1" kern="0">
                            <a:solidFill>
                              <a:srgbClr val="FF0000"/>
                            </a:solidFill>
                            <a:latin typeface="Cambria Math" panose="02040503050406030204" pitchFamily="18" charset="0"/>
                          </a:rPr>
                          <m:t>1,</m:t>
                        </m:r>
                        <m:r>
                          <a:rPr lang="en-US" sz="1200" i="1" kern="0">
                            <a:solidFill>
                              <a:srgbClr val="FF0000"/>
                            </a:solidFill>
                            <a:latin typeface="Cambria Math" panose="02040503050406030204" pitchFamily="18" charset="0"/>
                          </a:rPr>
                          <m:t>𝑟𝑒𝑠𝑝</m:t>
                        </m:r>
                      </m:sub>
                    </m:sSub>
                    <m:r>
                      <m:rPr>
                        <m:nor/>
                      </m:rPr>
                      <a:rPr lang="en-US" sz="1200" kern="0" dirty="0" smtClean="0">
                        <a:solidFill>
                          <a:schemeClr val="tx2"/>
                        </a:solidFill>
                        <a:cs typeface="Calibri" panose="020F0502020204030204" pitchFamily="34" charset="0"/>
                      </a:rPr>
                      <m:t>+ </m:t>
                    </m:r>
                    <m:f>
                      <m:fPr>
                        <m:ctrlPr>
                          <a:rPr lang="en-US" sz="1200" i="1" kern="0">
                            <a:solidFill>
                              <a:schemeClr val="tx2"/>
                            </a:solidFill>
                            <a:latin typeface="Cambria Math" panose="02040503050406030204" pitchFamily="18" charset="0"/>
                            <a:cs typeface="Calibri" panose="020F0502020204030204" pitchFamily="34" charset="0"/>
                          </a:rPr>
                        </m:ctrlPr>
                      </m:fPr>
                      <m:num>
                        <m:d>
                          <m:dPr>
                            <m:ctrlPr>
                              <a:rPr lang="en-US" sz="1200" i="1" kern="0">
                                <a:solidFill>
                                  <a:schemeClr val="tx2"/>
                                </a:solidFill>
                                <a:latin typeface="Cambria Math" panose="02040503050406030204" pitchFamily="18" charset="0"/>
                              </a:rPr>
                            </m:ctrlPr>
                          </m:dPr>
                          <m:e>
                            <m:r>
                              <a:rPr lang="en-US" sz="1200" i="1" kern="0">
                                <a:solidFill>
                                  <a:schemeClr val="tx2"/>
                                </a:solidFill>
                                <a:latin typeface="Cambria Math" panose="02040503050406030204" pitchFamily="18" charset="0"/>
                              </a:rPr>
                              <m:t>𝑚</m:t>
                            </m:r>
                            <m:r>
                              <a:rPr lang="en-US" sz="1200" i="1" kern="0">
                                <a:solidFill>
                                  <a:schemeClr val="tx2"/>
                                </a:solidFill>
                                <a:latin typeface="Cambria Math" panose="02040503050406030204" pitchFamily="18" charset="0"/>
                              </a:rPr>
                              <m:t>−1</m:t>
                            </m:r>
                          </m:e>
                        </m:d>
                      </m:num>
                      <m:den>
                        <m:sSub>
                          <m:sSubPr>
                            <m:ctrlPr>
                              <a:rPr lang="en-US" sz="1200" i="1" kern="0">
                                <a:solidFill>
                                  <a:schemeClr val="tx2"/>
                                </a:solidFill>
                                <a:latin typeface="Cambria Math" panose="02040503050406030204" pitchFamily="18" charset="0"/>
                              </a:rPr>
                            </m:ctrlPr>
                          </m:sSubPr>
                          <m:e>
                            <m:r>
                              <a:rPr lang="en-US" sz="1200" i="1" kern="0">
                                <a:solidFill>
                                  <a:schemeClr val="tx2"/>
                                </a:solidFill>
                                <a:latin typeface="Cambria Math" panose="02040503050406030204" pitchFamily="18" charset="0"/>
                              </a:rPr>
                              <m:t>𝑟</m:t>
                            </m:r>
                          </m:e>
                          <m:sub>
                            <m:r>
                              <a:rPr lang="en-US" sz="1200" i="1" kern="0">
                                <a:solidFill>
                                  <a:schemeClr val="tx2"/>
                                </a:solidFill>
                                <a:latin typeface="Cambria Math" panose="02040503050406030204" pitchFamily="18" charset="0"/>
                              </a:rPr>
                              <m:t>𝑐</m:t>
                            </m:r>
                          </m:sub>
                        </m:sSub>
                      </m:den>
                    </m:f>
                    <m:r>
                      <a:rPr lang="en-US" sz="1200" i="1" kern="0">
                        <a:solidFill>
                          <a:schemeClr val="tx2"/>
                        </a:solidFill>
                        <a:latin typeface="Cambria Math" panose="02040503050406030204" pitchFamily="18" charset="0"/>
                      </a:rPr>
                      <m:t>  (</m:t>
                    </m:r>
                    <m:r>
                      <a:rPr lang="en-US" sz="1200" i="1" kern="0">
                        <a:solidFill>
                          <a:schemeClr val="tx2"/>
                        </a:solidFill>
                        <a:latin typeface="Cambria Math" panose="02040503050406030204" pitchFamily="18" charset="0"/>
                      </a:rPr>
                      <m:t>𝑚𝑠</m:t>
                    </m:r>
                    <m:r>
                      <a:rPr lang="en-US" sz="1200" i="1" kern="0">
                        <a:solidFill>
                          <a:schemeClr val="tx2"/>
                        </a:solidFill>
                        <a:latin typeface="Cambria Math" panose="02040503050406030204" pitchFamily="18" charset="0"/>
                      </a:rPr>
                      <m:t>)</m:t>
                    </m:r>
                  </m:oMath>
                </a14:m>
                <a:endParaRPr lang="en-US" sz="1200" kern="0" dirty="0">
                  <a:cs typeface="Calibri" panose="020F0502020204030204" pitchFamily="34" charset="0"/>
                </a:endParaRPr>
              </a:p>
            </p:txBody>
          </p:sp>
        </mc:Choice>
        <mc:Fallback xmlns="">
          <p:sp>
            <p:nvSpPr>
              <p:cNvPr id="47" name="Text Placeholder 2">
                <a:extLst>
                  <a:ext uri="{FF2B5EF4-FFF2-40B4-BE49-F238E27FC236}">
                    <a16:creationId xmlns:a16="http://schemas.microsoft.com/office/drawing/2014/main" id="{DBFBB603-D616-4C60-9F06-DE427F8A02D8}"/>
                  </a:ext>
                </a:extLst>
              </p:cNvPr>
              <p:cNvSpPr txBox="1">
                <a:spLocks noRot="1" noChangeAspect="1" noMove="1" noResize="1" noEditPoints="1" noAdjustHandles="1" noChangeArrowheads="1" noChangeShapeType="1" noTextEdit="1"/>
              </p:cNvSpPr>
              <p:nvPr/>
            </p:nvSpPr>
            <p:spPr bwMode="auto">
              <a:xfrm>
                <a:off x="145014" y="2924324"/>
                <a:ext cx="4289300" cy="2528786"/>
              </a:xfrm>
              <a:prstGeom prst="rect">
                <a:avLst/>
              </a:prstGeom>
              <a:blipFill>
                <a:blip r:embed="rId4"/>
                <a:stretch>
                  <a:fillRect t="-2410" b="-4048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80" name="Group 79">
            <a:extLst>
              <a:ext uri="{FF2B5EF4-FFF2-40B4-BE49-F238E27FC236}">
                <a16:creationId xmlns:a16="http://schemas.microsoft.com/office/drawing/2014/main" id="{C7740749-A9B7-41F2-B4D7-9DEBDB503770}"/>
              </a:ext>
            </a:extLst>
          </p:cNvPr>
          <p:cNvGrpSpPr/>
          <p:nvPr/>
        </p:nvGrpSpPr>
        <p:grpSpPr>
          <a:xfrm>
            <a:off x="6644658" y="1501893"/>
            <a:ext cx="2435459" cy="690859"/>
            <a:chOff x="8781448" y="2955518"/>
            <a:chExt cx="3247278" cy="921145"/>
          </a:xfrm>
        </p:grpSpPr>
        <p:sp>
          <p:nvSpPr>
            <p:cNvPr id="82" name="Rectangle: Rounded Corners 81">
              <a:extLst>
                <a:ext uri="{FF2B5EF4-FFF2-40B4-BE49-F238E27FC236}">
                  <a16:creationId xmlns:a16="http://schemas.microsoft.com/office/drawing/2014/main" id="{98F0CE92-0098-4259-8AF3-702A3C7B02B2}"/>
                </a:ext>
              </a:extLst>
            </p:cNvPr>
            <p:cNvSpPr/>
            <p:nvPr/>
          </p:nvSpPr>
          <p:spPr>
            <a:xfrm>
              <a:off x="8881008" y="2955518"/>
              <a:ext cx="3048159" cy="92114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err="1"/>
            </a:p>
          </p:txBody>
        </p:sp>
        <p:sp>
          <p:nvSpPr>
            <p:cNvPr id="83" name="TextBox 82">
              <a:extLst>
                <a:ext uri="{FF2B5EF4-FFF2-40B4-BE49-F238E27FC236}">
                  <a16:creationId xmlns:a16="http://schemas.microsoft.com/office/drawing/2014/main" id="{88F91C17-6702-4863-A644-7EF3E07B5264}"/>
                </a:ext>
              </a:extLst>
            </p:cNvPr>
            <p:cNvSpPr txBox="1"/>
            <p:nvPr/>
          </p:nvSpPr>
          <p:spPr>
            <a:xfrm>
              <a:off x="8781448" y="3012902"/>
              <a:ext cx="3247278" cy="806374"/>
            </a:xfrm>
            <a:prstGeom prst="rect">
              <a:avLst/>
            </a:prstGeom>
            <a:noFill/>
            <a:ln>
              <a:noFill/>
            </a:ln>
          </p:spPr>
          <p:txBody>
            <a:bodyPr wrap="square" lIns="102870" tIns="68580" rIns="0" bIns="68580" rtlCol="0">
              <a:spAutoFit/>
            </a:bodyPr>
            <a:lstStyle/>
            <a:p>
              <a:pPr>
                <a:lnSpc>
                  <a:spcPct val="95000"/>
                </a:lnSpc>
                <a:spcBef>
                  <a:spcPts val="900"/>
                </a:spcBef>
              </a:pPr>
              <a:r>
                <a:rPr lang="en-US" dirty="0"/>
                <a:t>No clock correction at the initiator</a:t>
              </a:r>
            </a:p>
            <a:p>
              <a:pPr>
                <a:lnSpc>
                  <a:spcPct val="95000"/>
                </a:lnSpc>
                <a:spcBef>
                  <a:spcPts val="900"/>
                </a:spcBef>
              </a:pPr>
              <a:r>
                <a:rPr lang="en-US" dirty="0"/>
                <a:t>Responder’s clock is corrected</a:t>
              </a:r>
            </a:p>
          </p:txBody>
        </p:sp>
      </p:grpSp>
      <p:cxnSp>
        <p:nvCxnSpPr>
          <p:cNvPr id="160" name="Straight Arrow Connector 159">
            <a:extLst>
              <a:ext uri="{FF2B5EF4-FFF2-40B4-BE49-F238E27FC236}">
                <a16:creationId xmlns:a16="http://schemas.microsoft.com/office/drawing/2014/main" id="{037CF6B6-8E6E-4F08-A9BC-4B110106C147}"/>
              </a:ext>
            </a:extLst>
          </p:cNvPr>
          <p:cNvCxnSpPr>
            <a:cxnSpLocks/>
          </p:cNvCxnSpPr>
          <p:nvPr/>
        </p:nvCxnSpPr>
        <p:spPr bwMode="auto">
          <a:xfrm>
            <a:off x="3337186" y="2576222"/>
            <a:ext cx="856039"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5" name="Group 4">
            <a:extLst>
              <a:ext uri="{FF2B5EF4-FFF2-40B4-BE49-F238E27FC236}">
                <a16:creationId xmlns:a16="http://schemas.microsoft.com/office/drawing/2014/main" id="{7F2CDF27-8793-4FAE-9822-B0DC3017D10B}"/>
              </a:ext>
            </a:extLst>
          </p:cNvPr>
          <p:cNvGrpSpPr/>
          <p:nvPr/>
        </p:nvGrpSpPr>
        <p:grpSpPr>
          <a:xfrm>
            <a:off x="163662" y="1019824"/>
            <a:ext cx="6472931" cy="2063363"/>
            <a:chOff x="171727" y="1016763"/>
            <a:chExt cx="6472931" cy="2063363"/>
          </a:xfrm>
        </p:grpSpPr>
        <p:grpSp>
          <p:nvGrpSpPr>
            <p:cNvPr id="122" name="Group 121">
              <a:extLst>
                <a:ext uri="{FF2B5EF4-FFF2-40B4-BE49-F238E27FC236}">
                  <a16:creationId xmlns:a16="http://schemas.microsoft.com/office/drawing/2014/main" id="{047650D4-01EA-4449-B44B-E5068C35DBDF}"/>
                </a:ext>
              </a:extLst>
            </p:cNvPr>
            <p:cNvGrpSpPr/>
            <p:nvPr/>
          </p:nvGrpSpPr>
          <p:grpSpPr>
            <a:xfrm>
              <a:off x="171727" y="1016763"/>
              <a:ext cx="6472931" cy="1685089"/>
              <a:chOff x="869409" y="945554"/>
              <a:chExt cx="7404947" cy="2251159"/>
            </a:xfrm>
          </p:grpSpPr>
          <p:grpSp>
            <p:nvGrpSpPr>
              <p:cNvPr id="123" name="Group 122">
                <a:extLst>
                  <a:ext uri="{FF2B5EF4-FFF2-40B4-BE49-F238E27FC236}">
                    <a16:creationId xmlns:a16="http://schemas.microsoft.com/office/drawing/2014/main" id="{562220A6-1F8E-46D4-AB5D-72ED78549EF3}"/>
                  </a:ext>
                </a:extLst>
              </p:cNvPr>
              <p:cNvGrpSpPr/>
              <p:nvPr/>
            </p:nvGrpSpPr>
            <p:grpSpPr>
              <a:xfrm>
                <a:off x="869409" y="1276031"/>
                <a:ext cx="6347068" cy="1730948"/>
                <a:chOff x="310874" y="2079816"/>
                <a:chExt cx="5554824" cy="1730948"/>
              </a:xfrm>
            </p:grpSpPr>
            <p:grpSp>
              <p:nvGrpSpPr>
                <p:cNvPr id="129" name="Group 128">
                  <a:extLst>
                    <a:ext uri="{FF2B5EF4-FFF2-40B4-BE49-F238E27FC236}">
                      <a16:creationId xmlns:a16="http://schemas.microsoft.com/office/drawing/2014/main" id="{34A1653D-7AC7-404C-BE76-2A3A29DE3B05}"/>
                    </a:ext>
                  </a:extLst>
                </p:cNvPr>
                <p:cNvGrpSpPr/>
                <p:nvPr/>
              </p:nvGrpSpPr>
              <p:grpSpPr>
                <a:xfrm>
                  <a:off x="310874" y="2079816"/>
                  <a:ext cx="5554824" cy="1730948"/>
                  <a:chOff x="6052" y="3007320"/>
                  <a:chExt cx="5554824" cy="1730948"/>
                </a:xfrm>
              </p:grpSpPr>
              <p:grpSp>
                <p:nvGrpSpPr>
                  <p:cNvPr id="133" name="Group 132">
                    <a:extLst>
                      <a:ext uri="{FF2B5EF4-FFF2-40B4-BE49-F238E27FC236}">
                        <a16:creationId xmlns:a16="http://schemas.microsoft.com/office/drawing/2014/main" id="{5185D8D8-2446-4B77-BCCB-71925B43BA14}"/>
                      </a:ext>
                    </a:extLst>
                  </p:cNvPr>
                  <p:cNvGrpSpPr/>
                  <p:nvPr/>
                </p:nvGrpSpPr>
                <p:grpSpPr>
                  <a:xfrm>
                    <a:off x="6052" y="3007320"/>
                    <a:ext cx="5554824" cy="1730948"/>
                    <a:chOff x="116803" y="1938763"/>
                    <a:chExt cx="5554824" cy="1730948"/>
                  </a:xfrm>
                </p:grpSpPr>
                <p:grpSp>
                  <p:nvGrpSpPr>
                    <p:cNvPr id="137" name="Group 136">
                      <a:extLst>
                        <a:ext uri="{FF2B5EF4-FFF2-40B4-BE49-F238E27FC236}">
                          <a16:creationId xmlns:a16="http://schemas.microsoft.com/office/drawing/2014/main" id="{4D93E709-8A06-4185-A3A0-0A204B770333}"/>
                        </a:ext>
                      </a:extLst>
                    </p:cNvPr>
                    <p:cNvGrpSpPr/>
                    <p:nvPr/>
                  </p:nvGrpSpPr>
                  <p:grpSpPr>
                    <a:xfrm>
                      <a:off x="1277823" y="2469638"/>
                      <a:ext cx="1899005" cy="638007"/>
                      <a:chOff x="1259834" y="2432425"/>
                      <a:chExt cx="1899005" cy="638007"/>
                    </a:xfrm>
                  </p:grpSpPr>
                  <p:sp>
                    <p:nvSpPr>
                      <p:cNvPr id="157" name="Rectangle 156">
                        <a:extLst>
                          <a:ext uri="{FF2B5EF4-FFF2-40B4-BE49-F238E27FC236}">
                            <a16:creationId xmlns:a16="http://schemas.microsoft.com/office/drawing/2014/main" id="{63C1BBBA-0FF3-4D64-B80C-D20AFB5957D6}"/>
                          </a:ext>
                        </a:extLst>
                      </p:cNvPr>
                      <p:cNvSpPr/>
                      <p:nvPr/>
                    </p:nvSpPr>
                    <p:spPr bwMode="auto">
                      <a:xfrm>
                        <a:off x="3103041" y="2432425"/>
                        <a:ext cx="55798" cy="318593"/>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158" name="Rectangle 157">
                        <a:extLst>
                          <a:ext uri="{FF2B5EF4-FFF2-40B4-BE49-F238E27FC236}">
                            <a16:creationId xmlns:a16="http://schemas.microsoft.com/office/drawing/2014/main" id="{98CF30BB-75F3-406C-A361-A51F0CC08E6C}"/>
                          </a:ext>
                        </a:extLst>
                      </p:cNvPr>
                      <p:cNvSpPr/>
                      <p:nvPr/>
                    </p:nvSpPr>
                    <p:spPr bwMode="auto">
                      <a:xfrm rot="10800000" flipH="1">
                        <a:off x="2168444" y="2751839"/>
                        <a:ext cx="205837" cy="318593"/>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159" name="Rectangle 158">
                        <a:extLst>
                          <a:ext uri="{FF2B5EF4-FFF2-40B4-BE49-F238E27FC236}">
                            <a16:creationId xmlns:a16="http://schemas.microsoft.com/office/drawing/2014/main" id="{D3589DA8-3332-49E4-B29B-BC2E37B24A17}"/>
                          </a:ext>
                        </a:extLst>
                      </p:cNvPr>
                      <p:cNvSpPr/>
                      <p:nvPr/>
                    </p:nvSpPr>
                    <p:spPr bwMode="auto">
                      <a:xfrm rot="10800000" flipH="1">
                        <a:off x="1259834" y="2432941"/>
                        <a:ext cx="205837" cy="318593"/>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grpSp>
                <mc:AlternateContent xmlns:mc="http://schemas.openxmlformats.org/markup-compatibility/2006" xmlns:a14="http://schemas.microsoft.com/office/drawing/2010/main">
                  <mc:Choice Requires="a14">
                    <p:sp>
                      <p:nvSpPr>
                        <p:cNvPr id="138" name="TextBox 137">
                          <a:extLst>
                            <a:ext uri="{FF2B5EF4-FFF2-40B4-BE49-F238E27FC236}">
                              <a16:creationId xmlns:a16="http://schemas.microsoft.com/office/drawing/2014/main" id="{5A726EC7-8F71-4D8C-8A73-4132A6D72CFB}"/>
                            </a:ext>
                          </a:extLst>
                        </p:cNvPr>
                        <p:cNvSpPr txBox="1"/>
                        <p:nvPr/>
                      </p:nvSpPr>
                      <p:spPr>
                        <a:xfrm>
                          <a:off x="1162993" y="334532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138" name="TextBox 137">
                          <a:extLst>
                            <a:ext uri="{FF2B5EF4-FFF2-40B4-BE49-F238E27FC236}">
                              <a16:creationId xmlns:a16="http://schemas.microsoft.com/office/drawing/2014/main" id="{5A726EC7-8F71-4D8C-8A73-4132A6D72CFB}"/>
                            </a:ext>
                          </a:extLst>
                        </p:cNvPr>
                        <p:cNvSpPr txBox="1">
                          <a:spLocks noRot="1" noChangeAspect="1" noMove="1" noResize="1" noEditPoints="1" noAdjustHandles="1" noChangeArrowheads="1" noChangeShapeType="1" noTextEdit="1"/>
                        </p:cNvSpPr>
                        <p:nvPr/>
                      </p:nvSpPr>
                      <p:spPr>
                        <a:xfrm>
                          <a:off x="1162993" y="3345327"/>
                          <a:ext cx="914400" cy="324384"/>
                        </a:xfrm>
                        <a:prstGeom prst="rect">
                          <a:avLst/>
                        </a:prstGeom>
                        <a:blipFill>
                          <a:blip r:embed="rId5"/>
                          <a:stretch>
                            <a:fillRect b="-35897"/>
                          </a:stretch>
                        </a:blipFill>
                      </p:spPr>
                      <p:txBody>
                        <a:bodyPr/>
                        <a:lstStyle/>
                        <a:p>
                          <a:r>
                            <a:rPr lang="en-US">
                              <a:noFill/>
                            </a:rPr>
                            <a:t> </a:t>
                          </a:r>
                        </a:p>
                      </p:txBody>
                    </p:sp>
                  </mc:Fallback>
                </mc:AlternateContent>
                <p:grpSp>
                  <p:nvGrpSpPr>
                    <p:cNvPr id="139" name="Group 138">
                      <a:extLst>
                        <a:ext uri="{FF2B5EF4-FFF2-40B4-BE49-F238E27FC236}">
                          <a16:creationId xmlns:a16="http://schemas.microsoft.com/office/drawing/2014/main" id="{064BAB49-2B61-4E98-827D-5158A5C12FFD}"/>
                        </a:ext>
                      </a:extLst>
                    </p:cNvPr>
                    <p:cNvGrpSpPr/>
                    <p:nvPr/>
                  </p:nvGrpSpPr>
                  <p:grpSpPr>
                    <a:xfrm>
                      <a:off x="116803" y="1938763"/>
                      <a:ext cx="5554824" cy="1715568"/>
                      <a:chOff x="116803" y="1938763"/>
                      <a:chExt cx="5554824" cy="1715568"/>
                    </a:xfrm>
                  </p:grpSpPr>
                  <p:cxnSp>
                    <p:nvCxnSpPr>
                      <p:cNvPr id="140" name="Straight Connector 139">
                        <a:extLst>
                          <a:ext uri="{FF2B5EF4-FFF2-40B4-BE49-F238E27FC236}">
                            <a16:creationId xmlns:a16="http://schemas.microsoft.com/office/drawing/2014/main" id="{D9B5425B-4872-469B-BA4E-B6A374C0185C}"/>
                          </a:ext>
                        </a:extLst>
                      </p:cNvPr>
                      <p:cNvCxnSpPr>
                        <a:cxnSpLocks/>
                      </p:cNvCxnSpPr>
                      <p:nvPr/>
                    </p:nvCxnSpPr>
                    <p:spPr bwMode="auto">
                      <a:xfrm>
                        <a:off x="902976" y="2787106"/>
                        <a:ext cx="4768651" cy="5781"/>
                      </a:xfrm>
                      <a:prstGeom prst="line">
                        <a:avLst/>
                      </a:prstGeom>
                      <a:noFill/>
                      <a:ln w="9525" cap="flat" cmpd="sng" algn="ctr">
                        <a:solidFill>
                          <a:srgbClr val="664C81"/>
                        </a:solidFill>
                        <a:prstDash val="solid"/>
                        <a:headEnd type="none" w="med" len="med"/>
                        <a:tailEnd type="none" w="med" len="med"/>
                      </a:ln>
                      <a:effectLst/>
                    </p:spPr>
                  </p:cxnSp>
                  <p:sp>
                    <p:nvSpPr>
                      <p:cNvPr id="141" name="Rectangle 140">
                        <a:extLst>
                          <a:ext uri="{FF2B5EF4-FFF2-40B4-BE49-F238E27FC236}">
                            <a16:creationId xmlns:a16="http://schemas.microsoft.com/office/drawing/2014/main" id="{7C702098-424E-4F8F-B9C9-506BC740D0CA}"/>
                          </a:ext>
                        </a:extLst>
                      </p:cNvPr>
                      <p:cNvSpPr/>
                      <p:nvPr/>
                    </p:nvSpPr>
                    <p:spPr bwMode="auto">
                      <a:xfrm>
                        <a:off x="3353984" y="2796783"/>
                        <a:ext cx="55798" cy="318593"/>
                      </a:xfrm>
                      <a:prstGeom prst="rect">
                        <a:avLst/>
                      </a:prstGeom>
                      <a:solidFill>
                        <a:srgbClr val="FFFFFF"/>
                      </a:solidFill>
                      <a:ln w="10795" cap="flat" cmpd="sng" algn="ctr">
                        <a:solidFill>
                          <a:srgbClr val="6AB19B"/>
                        </a:solidFill>
                        <a:prstDash val="sysDot"/>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cs typeface="+mn-cs"/>
                        </a:endParaRPr>
                      </a:p>
                    </p:txBody>
                  </p:sp>
                  <p:cxnSp>
                    <p:nvCxnSpPr>
                      <p:cNvPr id="142" name="Straight Arrow Connector 141">
                        <a:extLst>
                          <a:ext uri="{FF2B5EF4-FFF2-40B4-BE49-F238E27FC236}">
                            <a16:creationId xmlns:a16="http://schemas.microsoft.com/office/drawing/2014/main" id="{8954D6BD-E0E1-4B3B-97B8-49082CE65875}"/>
                          </a:ext>
                        </a:extLst>
                      </p:cNvPr>
                      <p:cNvCxnSpPr>
                        <a:cxnSpLocks/>
                      </p:cNvCxnSpPr>
                      <p:nvPr/>
                    </p:nvCxnSpPr>
                    <p:spPr bwMode="auto">
                      <a:xfrm flipV="1">
                        <a:off x="1277822" y="2290056"/>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43" name="Rectangle 142">
                        <a:extLst>
                          <a:ext uri="{FF2B5EF4-FFF2-40B4-BE49-F238E27FC236}">
                            <a16:creationId xmlns:a16="http://schemas.microsoft.com/office/drawing/2014/main" id="{7E0FBFBD-0950-4F52-B901-43ED650DCB87}"/>
                          </a:ext>
                        </a:extLst>
                      </p:cNvPr>
                      <p:cNvSpPr/>
                      <p:nvPr/>
                    </p:nvSpPr>
                    <p:spPr bwMode="auto">
                      <a:xfrm rot="10800000" flipH="1">
                        <a:off x="1569893" y="2786524"/>
                        <a:ext cx="205837" cy="318593"/>
                      </a:xfrm>
                      <a:prstGeom prst="rect">
                        <a:avLst/>
                      </a:prstGeom>
                      <a:noFill/>
                      <a:ln w="9525" cap="flat" cmpd="sng" algn="ctr">
                        <a:solidFill>
                          <a:srgbClr val="FF00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sp>
                    <p:nvSpPr>
                      <p:cNvPr id="144" name="Rectangle 143">
                        <a:extLst>
                          <a:ext uri="{FF2B5EF4-FFF2-40B4-BE49-F238E27FC236}">
                            <a16:creationId xmlns:a16="http://schemas.microsoft.com/office/drawing/2014/main" id="{71914422-4C26-4156-BB82-19399A056BC1}"/>
                          </a:ext>
                        </a:extLst>
                      </p:cNvPr>
                      <p:cNvSpPr/>
                      <p:nvPr/>
                    </p:nvSpPr>
                    <p:spPr bwMode="auto">
                      <a:xfrm rot="10800000" flipH="1">
                        <a:off x="2461005" y="2466467"/>
                        <a:ext cx="205837" cy="318593"/>
                      </a:xfrm>
                      <a:prstGeom prst="rect">
                        <a:avLst/>
                      </a:prstGeom>
                      <a:noFill/>
                      <a:ln w="9525" cap="flat" cmpd="sng" algn="ctr">
                        <a:solidFill>
                          <a:srgbClr val="FF00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p:cxnSp>
                    <p:nvCxnSpPr>
                      <p:cNvPr id="145" name="Straight Arrow Connector 144">
                        <a:extLst>
                          <a:ext uri="{FF2B5EF4-FFF2-40B4-BE49-F238E27FC236}">
                            <a16:creationId xmlns:a16="http://schemas.microsoft.com/office/drawing/2014/main" id="{FEE35641-847D-48C8-9CA4-7EF74CBE98DC}"/>
                          </a:ext>
                        </a:extLst>
                      </p:cNvPr>
                      <p:cNvCxnSpPr>
                        <a:cxnSpLocks/>
                      </p:cNvCxnSpPr>
                      <p:nvPr/>
                    </p:nvCxnSpPr>
                    <p:spPr bwMode="auto">
                      <a:xfrm>
                        <a:off x="1564432" y="2784816"/>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46" name="TextBox 145">
                            <a:extLst>
                              <a:ext uri="{FF2B5EF4-FFF2-40B4-BE49-F238E27FC236}">
                                <a16:creationId xmlns:a16="http://schemas.microsoft.com/office/drawing/2014/main" id="{59E2AD4B-BDC9-4043-9C89-F72B26DF0A42}"/>
                              </a:ext>
                            </a:extLst>
                          </p:cNvPr>
                          <p:cNvSpPr txBox="1"/>
                          <p:nvPr/>
                        </p:nvSpPr>
                        <p:spPr>
                          <a:xfrm>
                            <a:off x="1086974" y="1992327"/>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146" name="TextBox 145">
                            <a:extLst>
                              <a:ext uri="{FF2B5EF4-FFF2-40B4-BE49-F238E27FC236}">
                                <a16:creationId xmlns:a16="http://schemas.microsoft.com/office/drawing/2014/main" id="{59E2AD4B-BDC9-4043-9C89-F72B26DF0A42}"/>
                              </a:ext>
                            </a:extLst>
                          </p:cNvPr>
                          <p:cNvSpPr txBox="1">
                            <a:spLocks noRot="1" noChangeAspect="1" noMove="1" noResize="1" noEditPoints="1" noAdjustHandles="1" noChangeArrowheads="1" noChangeShapeType="1" noTextEdit="1"/>
                          </p:cNvSpPr>
                          <p:nvPr/>
                        </p:nvSpPr>
                        <p:spPr>
                          <a:xfrm>
                            <a:off x="1086974" y="1992327"/>
                            <a:ext cx="914400" cy="317203"/>
                          </a:xfrm>
                          <a:prstGeom prst="rect">
                            <a:avLst/>
                          </a:prstGeom>
                          <a:blipFill>
                            <a:blip r:embed="rId6"/>
                            <a:stretch>
                              <a:fillRect b="-25641"/>
                            </a:stretch>
                          </a:blipFill>
                        </p:spPr>
                        <p:txBody>
                          <a:bodyPr/>
                          <a:lstStyle/>
                          <a:p>
                            <a:r>
                              <a:rPr lang="en-US">
                                <a:noFill/>
                              </a:rPr>
                              <a:t> </a:t>
                            </a:r>
                          </a:p>
                        </p:txBody>
                      </p:sp>
                    </mc:Fallback>
                  </mc:AlternateContent>
                  <p:cxnSp>
                    <p:nvCxnSpPr>
                      <p:cNvPr id="147" name="Straight Arrow Connector 146">
                        <a:extLst>
                          <a:ext uri="{FF2B5EF4-FFF2-40B4-BE49-F238E27FC236}">
                            <a16:creationId xmlns:a16="http://schemas.microsoft.com/office/drawing/2014/main" id="{27FA261F-E915-437C-9892-D0DAC90A032C}"/>
                          </a:ext>
                        </a:extLst>
                      </p:cNvPr>
                      <p:cNvCxnSpPr>
                        <a:cxnSpLocks/>
                      </p:cNvCxnSpPr>
                      <p:nvPr/>
                    </p:nvCxnSpPr>
                    <p:spPr bwMode="auto">
                      <a:xfrm>
                        <a:off x="2192964" y="2814177"/>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48" name="TextBox 147">
                            <a:extLst>
                              <a:ext uri="{FF2B5EF4-FFF2-40B4-BE49-F238E27FC236}">
                                <a16:creationId xmlns:a16="http://schemas.microsoft.com/office/drawing/2014/main" id="{2B325EAC-A2C3-48D0-9BAD-0B73397209F2}"/>
                              </a:ext>
                            </a:extLst>
                          </p:cNvPr>
                          <p:cNvSpPr txBox="1"/>
                          <p:nvPr/>
                        </p:nvSpPr>
                        <p:spPr>
                          <a:xfrm>
                            <a:off x="1828784" y="332994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148" name="TextBox 147">
                            <a:extLst>
                              <a:ext uri="{FF2B5EF4-FFF2-40B4-BE49-F238E27FC236}">
                                <a16:creationId xmlns:a16="http://schemas.microsoft.com/office/drawing/2014/main" id="{2B325EAC-A2C3-48D0-9BAD-0B73397209F2}"/>
                              </a:ext>
                            </a:extLst>
                          </p:cNvPr>
                          <p:cNvSpPr txBox="1">
                            <a:spLocks noRot="1" noChangeAspect="1" noMove="1" noResize="1" noEditPoints="1" noAdjustHandles="1" noChangeArrowheads="1" noChangeShapeType="1" noTextEdit="1"/>
                          </p:cNvSpPr>
                          <p:nvPr/>
                        </p:nvSpPr>
                        <p:spPr>
                          <a:xfrm>
                            <a:off x="1828784" y="3329947"/>
                            <a:ext cx="914400" cy="324384"/>
                          </a:xfrm>
                          <a:prstGeom prst="rect">
                            <a:avLst/>
                          </a:prstGeom>
                          <a:blipFill>
                            <a:blip r:embed="rId7"/>
                            <a:stretch>
                              <a:fillRect b="-32500"/>
                            </a:stretch>
                          </a:blipFill>
                        </p:spPr>
                        <p:txBody>
                          <a:bodyPr/>
                          <a:lstStyle/>
                          <a:p>
                            <a:r>
                              <a:rPr lang="en-US">
                                <a:noFill/>
                              </a:rPr>
                              <a:t> </a:t>
                            </a:r>
                          </a:p>
                        </p:txBody>
                      </p:sp>
                    </mc:Fallback>
                  </mc:AlternateContent>
                  <p:cxnSp>
                    <p:nvCxnSpPr>
                      <p:cNvPr id="149" name="Straight Arrow Connector 148">
                        <a:extLst>
                          <a:ext uri="{FF2B5EF4-FFF2-40B4-BE49-F238E27FC236}">
                            <a16:creationId xmlns:a16="http://schemas.microsoft.com/office/drawing/2014/main" id="{2F68F0D4-A644-429B-BEF4-E1739C22049F}"/>
                          </a:ext>
                        </a:extLst>
                      </p:cNvPr>
                      <p:cNvCxnSpPr>
                        <a:cxnSpLocks/>
                      </p:cNvCxnSpPr>
                      <p:nvPr/>
                    </p:nvCxnSpPr>
                    <p:spPr bwMode="auto">
                      <a:xfrm flipV="1">
                        <a:off x="2464532" y="2276204"/>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50" name="TextBox 149">
                            <a:extLst>
                              <a:ext uri="{FF2B5EF4-FFF2-40B4-BE49-F238E27FC236}">
                                <a16:creationId xmlns:a16="http://schemas.microsoft.com/office/drawing/2014/main" id="{0FADE209-B941-49FA-B555-253A31F0DE79}"/>
                              </a:ext>
                            </a:extLst>
                          </p:cNvPr>
                          <p:cNvSpPr txBox="1"/>
                          <p:nvPr/>
                        </p:nvSpPr>
                        <p:spPr>
                          <a:xfrm>
                            <a:off x="2023089" y="1976481"/>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𝑁</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150" name="TextBox 149">
                            <a:extLst>
                              <a:ext uri="{FF2B5EF4-FFF2-40B4-BE49-F238E27FC236}">
                                <a16:creationId xmlns:a16="http://schemas.microsoft.com/office/drawing/2014/main" id="{0FADE209-B941-49FA-B555-253A31F0DE79}"/>
                              </a:ext>
                            </a:extLst>
                          </p:cNvPr>
                          <p:cNvSpPr txBox="1">
                            <a:spLocks noRot="1" noChangeAspect="1" noMove="1" noResize="1" noEditPoints="1" noAdjustHandles="1" noChangeArrowheads="1" noChangeShapeType="1" noTextEdit="1"/>
                          </p:cNvSpPr>
                          <p:nvPr/>
                        </p:nvSpPr>
                        <p:spPr>
                          <a:xfrm>
                            <a:off x="2023089" y="1976481"/>
                            <a:ext cx="914400" cy="317203"/>
                          </a:xfrm>
                          <a:prstGeom prst="rect">
                            <a:avLst/>
                          </a:prstGeom>
                          <a:blipFill>
                            <a:blip r:embed="rId8"/>
                            <a:stretch>
                              <a:fillRect b="-28947"/>
                            </a:stretch>
                          </a:blipFill>
                        </p:spPr>
                        <p:txBody>
                          <a:bodyPr/>
                          <a:lstStyle/>
                          <a:p>
                            <a:r>
                              <a:rPr lang="en-US">
                                <a:noFill/>
                              </a:rPr>
                              <a:t> </a:t>
                            </a:r>
                          </a:p>
                        </p:txBody>
                      </p:sp>
                    </mc:Fallback>
                  </mc:AlternateContent>
                  <p:cxnSp>
                    <p:nvCxnSpPr>
                      <p:cNvPr id="151" name="Straight Arrow Connector 150">
                        <a:extLst>
                          <a:ext uri="{FF2B5EF4-FFF2-40B4-BE49-F238E27FC236}">
                            <a16:creationId xmlns:a16="http://schemas.microsoft.com/office/drawing/2014/main" id="{B7BC6CF4-BA03-4C83-A85F-136B9A83936A}"/>
                          </a:ext>
                        </a:extLst>
                      </p:cNvPr>
                      <p:cNvCxnSpPr>
                        <a:cxnSpLocks/>
                      </p:cNvCxnSpPr>
                      <p:nvPr/>
                    </p:nvCxnSpPr>
                    <p:spPr bwMode="auto">
                      <a:xfrm flipV="1">
                        <a:off x="3121013" y="2295332"/>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52" name="TextBox 151">
                            <a:extLst>
                              <a:ext uri="{FF2B5EF4-FFF2-40B4-BE49-F238E27FC236}">
                                <a16:creationId xmlns:a16="http://schemas.microsoft.com/office/drawing/2014/main" id="{2CB42A8B-8740-4698-8852-97AD0E95670F}"/>
                              </a:ext>
                            </a:extLst>
                          </p:cNvPr>
                          <p:cNvSpPr txBox="1"/>
                          <p:nvPr/>
                        </p:nvSpPr>
                        <p:spPr>
                          <a:xfrm>
                            <a:off x="2768355" y="1938763"/>
                            <a:ext cx="914400" cy="3172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152" name="TextBox 151">
                            <a:extLst>
                              <a:ext uri="{FF2B5EF4-FFF2-40B4-BE49-F238E27FC236}">
                                <a16:creationId xmlns:a16="http://schemas.microsoft.com/office/drawing/2014/main" id="{2CB42A8B-8740-4698-8852-97AD0E95670F}"/>
                              </a:ext>
                            </a:extLst>
                          </p:cNvPr>
                          <p:cNvSpPr txBox="1">
                            <a:spLocks noRot="1" noChangeAspect="1" noMove="1" noResize="1" noEditPoints="1" noAdjustHandles="1" noChangeArrowheads="1" noChangeShapeType="1" noTextEdit="1"/>
                          </p:cNvSpPr>
                          <p:nvPr/>
                        </p:nvSpPr>
                        <p:spPr>
                          <a:xfrm>
                            <a:off x="2768355" y="1938763"/>
                            <a:ext cx="914400" cy="317203"/>
                          </a:xfrm>
                          <a:prstGeom prst="rect">
                            <a:avLst/>
                          </a:prstGeom>
                          <a:blipFill>
                            <a:blip r:embed="rId9"/>
                            <a:stretch>
                              <a:fillRect b="-256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3" name="TextBox 152">
                            <a:extLst>
                              <a:ext uri="{FF2B5EF4-FFF2-40B4-BE49-F238E27FC236}">
                                <a16:creationId xmlns:a16="http://schemas.microsoft.com/office/drawing/2014/main" id="{8D714A57-617A-4475-BCFB-B7EAED13AB17}"/>
                              </a:ext>
                            </a:extLst>
                          </p:cNvPr>
                          <p:cNvSpPr txBox="1"/>
                          <p:nvPr/>
                        </p:nvSpPr>
                        <p:spPr>
                          <a:xfrm>
                            <a:off x="2890895" y="325142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153" name="TextBox 152">
                            <a:extLst>
                              <a:ext uri="{FF2B5EF4-FFF2-40B4-BE49-F238E27FC236}">
                                <a16:creationId xmlns:a16="http://schemas.microsoft.com/office/drawing/2014/main" id="{8D714A57-617A-4475-BCFB-B7EAED13AB17}"/>
                              </a:ext>
                            </a:extLst>
                          </p:cNvPr>
                          <p:cNvSpPr txBox="1">
                            <a:spLocks noRot="1" noChangeAspect="1" noMove="1" noResize="1" noEditPoints="1" noAdjustHandles="1" noChangeArrowheads="1" noChangeShapeType="1" noTextEdit="1"/>
                          </p:cNvSpPr>
                          <p:nvPr/>
                        </p:nvSpPr>
                        <p:spPr>
                          <a:xfrm>
                            <a:off x="2890895" y="3251427"/>
                            <a:ext cx="914400" cy="324384"/>
                          </a:xfrm>
                          <a:prstGeom prst="rect">
                            <a:avLst/>
                          </a:prstGeom>
                          <a:blipFill>
                            <a:blip r:embed="rId10"/>
                            <a:stretch>
                              <a:fillRect b="-32500"/>
                            </a:stretch>
                          </a:blipFill>
                        </p:spPr>
                        <p:txBody>
                          <a:bodyPr/>
                          <a:lstStyle/>
                          <a:p>
                            <a:r>
                              <a:rPr lang="en-US">
                                <a:noFill/>
                              </a:rPr>
                              <a:t> </a:t>
                            </a:r>
                          </a:p>
                        </p:txBody>
                      </p:sp>
                    </mc:Fallback>
                  </mc:AlternateContent>
                  <p:cxnSp>
                    <p:nvCxnSpPr>
                      <p:cNvPr id="154" name="Straight Arrow Connector 153">
                        <a:extLst>
                          <a:ext uri="{FF2B5EF4-FFF2-40B4-BE49-F238E27FC236}">
                            <a16:creationId xmlns:a16="http://schemas.microsoft.com/office/drawing/2014/main" id="{26B39B6B-3ABF-492D-90A0-CE74F0DDE5D9}"/>
                          </a:ext>
                        </a:extLst>
                      </p:cNvPr>
                      <p:cNvCxnSpPr>
                        <a:cxnSpLocks/>
                      </p:cNvCxnSpPr>
                      <p:nvPr/>
                    </p:nvCxnSpPr>
                    <p:spPr bwMode="auto">
                      <a:xfrm>
                        <a:off x="3353984" y="2792887"/>
                        <a:ext cx="0" cy="555391"/>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55" name="TextBox 154">
                        <a:extLst>
                          <a:ext uri="{FF2B5EF4-FFF2-40B4-BE49-F238E27FC236}">
                            <a16:creationId xmlns:a16="http://schemas.microsoft.com/office/drawing/2014/main" id="{51865070-9780-402C-BE5A-703F419B33B2}"/>
                          </a:ext>
                        </a:extLst>
                      </p:cNvPr>
                      <p:cNvSpPr txBox="1"/>
                      <p:nvPr/>
                    </p:nvSpPr>
                    <p:spPr>
                      <a:xfrm>
                        <a:off x="116803" y="2243724"/>
                        <a:ext cx="1004902" cy="37920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C000"/>
                            </a:solidFill>
                            <a:effectLst/>
                            <a:uLnTx/>
                            <a:uFillTx/>
                            <a:latin typeface="Microsoft Sans Serif"/>
                          </a:rPr>
                          <a:t>Initiator</a:t>
                        </a:r>
                      </a:p>
                    </p:txBody>
                  </p:sp>
                  <p:sp>
                    <p:nvSpPr>
                      <p:cNvPr id="156" name="TextBox 155">
                        <a:extLst>
                          <a:ext uri="{FF2B5EF4-FFF2-40B4-BE49-F238E27FC236}">
                            <a16:creationId xmlns:a16="http://schemas.microsoft.com/office/drawing/2014/main" id="{32832E59-31D4-4DF9-B9C4-5228E1D7CB01}"/>
                          </a:ext>
                        </a:extLst>
                      </p:cNvPr>
                      <p:cNvSpPr txBox="1"/>
                      <p:nvPr/>
                    </p:nvSpPr>
                    <p:spPr>
                      <a:xfrm>
                        <a:off x="134504" y="3077596"/>
                        <a:ext cx="1090213" cy="37920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C000"/>
                            </a:solidFill>
                            <a:effectLst/>
                            <a:uLnTx/>
                            <a:uFillTx/>
                            <a:latin typeface="Microsoft Sans Serif"/>
                          </a:rPr>
                          <a:t>Responder</a:t>
                        </a:r>
                      </a:p>
                    </p:txBody>
                  </p:sp>
                </p:grpSp>
              </p:grpSp>
              <p:cxnSp>
                <p:nvCxnSpPr>
                  <p:cNvPr id="134" name="Straight Arrow Connector 133">
                    <a:extLst>
                      <a:ext uri="{FF2B5EF4-FFF2-40B4-BE49-F238E27FC236}">
                        <a16:creationId xmlns:a16="http://schemas.microsoft.com/office/drawing/2014/main" id="{81F5CFC9-43CB-46E8-A3ED-B2BBDF2A0CF7}"/>
                      </a:ext>
                    </a:extLst>
                  </p:cNvPr>
                  <p:cNvCxnSpPr>
                    <a:cxnSpLocks/>
                  </p:cNvCxnSpPr>
                  <p:nvPr/>
                </p:nvCxnSpPr>
                <p:spPr bwMode="auto">
                  <a:xfrm>
                    <a:off x="3924485" y="3861444"/>
                    <a:ext cx="0" cy="57607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35" name="Rectangle 134">
                    <a:extLst>
                      <a:ext uri="{FF2B5EF4-FFF2-40B4-BE49-F238E27FC236}">
                        <a16:creationId xmlns:a16="http://schemas.microsoft.com/office/drawing/2014/main" id="{29A32AE5-DFB7-471A-ABD4-7FB3DB83A893}"/>
                      </a:ext>
                    </a:extLst>
                  </p:cNvPr>
                  <p:cNvSpPr/>
                  <p:nvPr/>
                </p:nvSpPr>
                <p:spPr bwMode="auto">
                  <a:xfrm>
                    <a:off x="3924485" y="3876251"/>
                    <a:ext cx="55798" cy="318593"/>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36" name="TextBox 135">
                        <a:extLst>
                          <a:ext uri="{FF2B5EF4-FFF2-40B4-BE49-F238E27FC236}">
                            <a16:creationId xmlns:a16="http://schemas.microsoft.com/office/drawing/2014/main" id="{E86116D3-09F4-4FE8-AC93-64A4465CEE31}"/>
                          </a:ext>
                        </a:extLst>
                      </p:cNvPr>
                      <p:cNvSpPr txBox="1"/>
                      <p:nvPr/>
                    </p:nvSpPr>
                    <p:spPr>
                      <a:xfrm>
                        <a:off x="3508776" y="4350077"/>
                        <a:ext cx="914400" cy="3243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000000"/>
                                      </a:solidFill>
                                      <a:effectLst/>
                                      <a:uLnTx/>
                                      <a:uFillTx/>
                                      <a:latin typeface="Cambria Math" panose="02040503050406030204" pitchFamily="18" charset="0"/>
                                    </a:rPr>
                                    <m:t>𝑟𝑒𝑠𝑝</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136" name="TextBox 135">
                        <a:extLst>
                          <a:ext uri="{FF2B5EF4-FFF2-40B4-BE49-F238E27FC236}">
                            <a16:creationId xmlns:a16="http://schemas.microsoft.com/office/drawing/2014/main" id="{E86116D3-09F4-4FE8-AC93-64A4465CEE31}"/>
                          </a:ext>
                        </a:extLst>
                      </p:cNvPr>
                      <p:cNvSpPr txBox="1">
                        <a:spLocks noRot="1" noChangeAspect="1" noMove="1" noResize="1" noEditPoints="1" noAdjustHandles="1" noChangeArrowheads="1" noChangeShapeType="1" noTextEdit="1"/>
                      </p:cNvSpPr>
                      <p:nvPr/>
                    </p:nvSpPr>
                    <p:spPr>
                      <a:xfrm>
                        <a:off x="3508776" y="4350077"/>
                        <a:ext cx="914400" cy="324384"/>
                      </a:xfrm>
                      <a:prstGeom prst="rect">
                        <a:avLst/>
                      </a:prstGeom>
                      <a:blipFill>
                        <a:blip r:embed="rId11"/>
                        <a:stretch>
                          <a:fillRect b="-3250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30" name="TextBox 129">
                      <a:extLst>
                        <a:ext uri="{FF2B5EF4-FFF2-40B4-BE49-F238E27FC236}">
                          <a16:creationId xmlns:a16="http://schemas.microsoft.com/office/drawing/2014/main" id="{B1593B10-2D9A-459C-9FCF-FEC87E8BBBF4}"/>
                        </a:ext>
                      </a:extLst>
                    </p:cNvPr>
                    <p:cNvSpPr txBox="1"/>
                    <p:nvPr/>
                  </p:nvSpPr>
                  <p:spPr>
                    <a:xfrm>
                      <a:off x="4011640" y="2090172"/>
                      <a:ext cx="937678" cy="53264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𝑟</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𝑈</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1,</m:t>
                                </m:r>
                                <m:r>
                                  <a:rPr kumimoji="0" lang="en-US" sz="1400" b="0" i="1" u="none" strike="noStrike" kern="0" cap="none" spc="0" normalizeH="0" baseline="0" noProof="0" smtClean="0">
                                    <a:ln>
                                      <a:noFill/>
                                    </a:ln>
                                    <a:solidFill>
                                      <a:srgbClr val="FF0000"/>
                                    </a:solidFill>
                                    <a:effectLst/>
                                    <a:uLnTx/>
                                    <a:uFillTx/>
                                    <a:latin typeface="Cambria Math" panose="02040503050406030204" pitchFamily="18" charset="0"/>
                                  </a:rPr>
                                  <m:t>𝑖𝑛𝑖𝑡</m:t>
                                </m:r>
                              </m:sub>
                            </m:sSub>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0000"/>
                        </a:solidFill>
                        <a:effectLst/>
                        <a:uLnTx/>
                        <a:uFillTx/>
                        <a:latin typeface="Microsoft Sans Serif"/>
                      </a:endParaRPr>
                    </a:p>
                  </p:txBody>
                </p:sp>
              </mc:Choice>
              <mc:Fallback xmlns="">
                <p:sp>
                  <p:nvSpPr>
                    <p:cNvPr id="130" name="TextBox 129">
                      <a:extLst>
                        <a:ext uri="{FF2B5EF4-FFF2-40B4-BE49-F238E27FC236}">
                          <a16:creationId xmlns:a16="http://schemas.microsoft.com/office/drawing/2014/main" id="{B1593B10-2D9A-459C-9FCF-FEC87E8BBBF4}"/>
                        </a:ext>
                      </a:extLst>
                    </p:cNvPr>
                    <p:cNvSpPr txBox="1">
                      <a:spLocks noRot="1" noChangeAspect="1" noMove="1" noResize="1" noEditPoints="1" noAdjustHandles="1" noChangeArrowheads="1" noChangeShapeType="1" noTextEdit="1"/>
                    </p:cNvSpPr>
                    <p:nvPr/>
                  </p:nvSpPr>
                  <p:spPr>
                    <a:xfrm>
                      <a:off x="4011640" y="2090172"/>
                      <a:ext cx="937678" cy="532646"/>
                    </a:xfrm>
                    <a:prstGeom prst="rect">
                      <a:avLst/>
                    </a:prstGeom>
                    <a:blipFill>
                      <a:blip r:embed="rId12"/>
                      <a:stretch>
                        <a:fillRect/>
                      </a:stretch>
                    </a:blipFill>
                  </p:spPr>
                  <p:txBody>
                    <a:bodyPr/>
                    <a:lstStyle/>
                    <a:p>
                      <a:r>
                        <a:rPr lang="en-US">
                          <a:noFill/>
                        </a:rPr>
                        <a:t> </a:t>
                      </a:r>
                    </a:p>
                  </p:txBody>
                </p:sp>
              </mc:Fallback>
            </mc:AlternateContent>
            <p:cxnSp>
              <p:nvCxnSpPr>
                <p:cNvPr id="131" name="Straight Arrow Connector 130">
                  <a:extLst>
                    <a:ext uri="{FF2B5EF4-FFF2-40B4-BE49-F238E27FC236}">
                      <a16:creationId xmlns:a16="http://schemas.microsoft.com/office/drawing/2014/main" id="{F72623B2-30FC-4851-B895-9443C8F978C8}"/>
                    </a:ext>
                  </a:extLst>
                </p:cNvPr>
                <p:cNvCxnSpPr>
                  <a:cxnSpLocks/>
                </p:cNvCxnSpPr>
                <p:nvPr/>
              </p:nvCxnSpPr>
              <p:spPr bwMode="auto">
                <a:xfrm flipV="1">
                  <a:off x="4470401" y="2436385"/>
                  <a:ext cx="0" cy="508612"/>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32" name="Rectangle 131">
                  <a:extLst>
                    <a:ext uri="{FF2B5EF4-FFF2-40B4-BE49-F238E27FC236}">
                      <a16:creationId xmlns:a16="http://schemas.microsoft.com/office/drawing/2014/main" id="{B9FA7B4B-772F-4721-9382-3B3A5EA3D356}"/>
                    </a:ext>
                  </a:extLst>
                </p:cNvPr>
                <p:cNvSpPr/>
                <p:nvPr/>
              </p:nvSpPr>
              <p:spPr bwMode="auto">
                <a:xfrm>
                  <a:off x="4470417" y="2597416"/>
                  <a:ext cx="55798" cy="318593"/>
                </a:xfrm>
                <a:prstGeom prst="rect">
                  <a:avLst/>
                </a:prstGeom>
                <a:solidFill>
                  <a:srgbClr val="FFFFFF"/>
                </a:solidFill>
                <a:ln w="10795" cap="flat" cmpd="sng" algn="ctr">
                  <a:solidFill>
                    <a:srgbClr val="6AB19B"/>
                  </a:solidFill>
                  <a:prstDash val="sysDot"/>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2400" b="0" i="0" u="none" strike="noStrike" kern="0" cap="none" spc="0" normalizeH="0" baseline="0" noProof="0" dirty="0">
                    <a:ln>
                      <a:noFill/>
                    </a:ln>
                    <a:solidFill>
                      <a:srgbClr val="FFFFFF"/>
                    </a:solidFill>
                    <a:effectLst/>
                    <a:uLnTx/>
                    <a:uFillTx/>
                    <a:latin typeface="Times New Roman" pitchFamily="16" charset="0"/>
                    <a:ea typeface="MS Gothic" charset="-128"/>
                    <a:cs typeface="+mn-cs"/>
                  </a:endParaRPr>
                </a:p>
              </p:txBody>
            </p:sp>
          </p:grpSp>
          <p:pic>
            <p:nvPicPr>
              <p:cNvPr id="124" name="Picture 123">
                <a:extLst>
                  <a:ext uri="{FF2B5EF4-FFF2-40B4-BE49-F238E27FC236}">
                    <a16:creationId xmlns:a16="http://schemas.microsoft.com/office/drawing/2014/main" id="{321EB5F6-5635-4840-A253-983165CC6BE5}"/>
                  </a:ext>
                </a:extLst>
              </p:cNvPr>
              <p:cNvPicPr>
                <a:picLocks noChangeAspect="1"/>
              </p:cNvPicPr>
              <p:nvPr/>
            </p:nvPicPr>
            <p:blipFill>
              <a:blip r:embed="rId13"/>
              <a:stretch>
                <a:fillRect/>
              </a:stretch>
            </p:blipFill>
            <p:spPr>
              <a:xfrm>
                <a:off x="6904476" y="1155275"/>
                <a:ext cx="1369880" cy="1913899"/>
              </a:xfrm>
              <a:prstGeom prst="rect">
                <a:avLst/>
              </a:prstGeom>
            </p:spPr>
          </p:pic>
          <p:cxnSp>
            <p:nvCxnSpPr>
              <p:cNvPr id="125" name="Straight Arrow Connector 124">
                <a:extLst>
                  <a:ext uri="{FF2B5EF4-FFF2-40B4-BE49-F238E27FC236}">
                    <a16:creationId xmlns:a16="http://schemas.microsoft.com/office/drawing/2014/main" id="{843BD3F2-9316-4F51-B087-0D41B55C51CC}"/>
                  </a:ext>
                </a:extLst>
              </p:cNvPr>
              <p:cNvCxnSpPr>
                <a:cxnSpLocks/>
              </p:cNvCxnSpPr>
              <p:nvPr/>
            </p:nvCxnSpPr>
            <p:spPr bwMode="auto">
              <a:xfrm flipV="1">
                <a:off x="2192487" y="1270250"/>
                <a:ext cx="2096144" cy="10692"/>
              </a:xfrm>
              <a:prstGeom prst="straightConnector1">
                <a:avLst/>
              </a:prstGeom>
              <a:solidFill>
                <a:srgbClr val="00B8FF"/>
              </a:solidFill>
              <a:ln w="9525" cap="flat" cmpd="sng" algn="ctr">
                <a:solidFill>
                  <a:srgbClr val="000000"/>
                </a:solidFill>
                <a:prstDash val="solid"/>
                <a:round/>
                <a:headEnd type="triangle"/>
                <a:tailEnd type="triangle"/>
              </a:ln>
              <a:effectLst/>
            </p:spPr>
          </p:cxnSp>
          <mc:AlternateContent xmlns:mc="http://schemas.openxmlformats.org/markup-compatibility/2006" xmlns:a14="http://schemas.microsoft.com/office/drawing/2010/main">
            <mc:Choice Requires="a14">
              <p:sp>
                <p:nvSpPr>
                  <p:cNvPr id="126" name="TextBox 125">
                    <a:extLst>
                      <a:ext uri="{FF2B5EF4-FFF2-40B4-BE49-F238E27FC236}">
                        <a16:creationId xmlns:a16="http://schemas.microsoft.com/office/drawing/2014/main" id="{3C62407B-1897-438B-A233-C41E7546281B}"/>
                      </a:ext>
                    </a:extLst>
                  </p:cNvPr>
                  <p:cNvSpPr txBox="1"/>
                  <p:nvPr/>
                </p:nvSpPr>
                <p:spPr>
                  <a:xfrm>
                    <a:off x="2717648" y="945554"/>
                    <a:ext cx="914400"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nor/>
                            </m:rPr>
                            <a:rPr kumimoji="0" lang="el-GR" sz="1400" b="0" i="0" u="none" strike="noStrike" kern="0" cap="none" spc="0" normalizeH="0" baseline="0" noProof="0" dirty="0" smtClean="0">
                              <a:ln>
                                <a:noFill/>
                              </a:ln>
                              <a:solidFill>
                                <a:srgbClr val="000000"/>
                              </a:solidFill>
                              <a:effectLst/>
                              <a:uLnTx/>
                              <a:uFillTx/>
                              <a:latin typeface="Microsoft Sans Serif"/>
                              <a:cs typeface="Calibri" panose="020F0502020204030204" pitchFamily="34" charset="0"/>
                            </a:rPr>
                            <m:t>Δ</m:t>
                          </m:r>
                        </m:oMath>
                      </m:oMathPara>
                    </a14:m>
                    <a:endParaRPr kumimoji="0" lang="en-US" sz="1400" b="0" i="0" u="none" strike="noStrike" kern="0" cap="none" spc="0" normalizeH="0" baseline="0" noProof="0" dirty="0">
                      <a:ln>
                        <a:noFill/>
                      </a:ln>
                      <a:solidFill>
                        <a:srgbClr val="000000"/>
                      </a:solidFill>
                      <a:effectLst/>
                      <a:uLnTx/>
                      <a:uFillTx/>
                      <a:latin typeface="Microsoft Sans Serif"/>
                    </a:endParaRPr>
                  </a:p>
                </p:txBody>
              </p:sp>
            </mc:Choice>
            <mc:Fallback xmlns="">
              <p:sp>
                <p:nvSpPr>
                  <p:cNvPr id="126" name="TextBox 125">
                    <a:extLst>
                      <a:ext uri="{FF2B5EF4-FFF2-40B4-BE49-F238E27FC236}">
                        <a16:creationId xmlns:a16="http://schemas.microsoft.com/office/drawing/2014/main" id="{3C62407B-1897-438B-A233-C41E7546281B}"/>
                      </a:ext>
                    </a:extLst>
                  </p:cNvPr>
                  <p:cNvSpPr txBox="1">
                    <a:spLocks noRot="1" noChangeAspect="1" noMove="1" noResize="1" noEditPoints="1" noAdjustHandles="1" noChangeArrowheads="1" noChangeShapeType="1" noTextEdit="1"/>
                  </p:cNvSpPr>
                  <p:nvPr/>
                </p:nvSpPr>
                <p:spPr>
                  <a:xfrm>
                    <a:off x="2717648" y="945554"/>
                    <a:ext cx="914400" cy="307777"/>
                  </a:xfrm>
                  <a:prstGeom prst="rect">
                    <a:avLst/>
                  </a:prstGeom>
                  <a:blipFill>
                    <a:blip r:embed="rId14"/>
                    <a:stretch>
                      <a:fillRect b="-26316"/>
                    </a:stretch>
                  </a:blipFill>
                </p:spPr>
                <p:txBody>
                  <a:bodyPr/>
                  <a:lstStyle/>
                  <a:p>
                    <a:r>
                      <a:rPr lang="en-US">
                        <a:noFill/>
                      </a:rPr>
                      <a:t> </a:t>
                    </a:r>
                  </a:p>
                </p:txBody>
              </p:sp>
            </mc:Fallback>
          </mc:AlternateContent>
          <p:cxnSp>
            <p:nvCxnSpPr>
              <p:cNvPr id="127" name="Straight Connector 126">
                <a:extLst>
                  <a:ext uri="{FF2B5EF4-FFF2-40B4-BE49-F238E27FC236}">
                    <a16:creationId xmlns:a16="http://schemas.microsoft.com/office/drawing/2014/main" id="{FF9F4A9C-12C0-469E-8367-4669C4DA8F34}"/>
                  </a:ext>
                </a:extLst>
              </p:cNvPr>
              <p:cNvCxnSpPr>
                <a:cxnSpLocks/>
              </p:cNvCxnSpPr>
              <p:nvPr/>
            </p:nvCxnSpPr>
            <p:spPr>
              <a:xfrm>
                <a:off x="2196015" y="1155275"/>
                <a:ext cx="0" cy="932062"/>
              </a:xfrm>
              <a:prstGeom prst="line">
                <a:avLst/>
              </a:prstGeom>
              <a:noFill/>
              <a:ln w="19050" cap="rnd" cmpd="sng" algn="ctr">
                <a:solidFill>
                  <a:srgbClr val="000000"/>
                </a:solidFill>
                <a:prstDash val="sysDot"/>
                <a:round/>
                <a:headEnd w="lg" len="lg"/>
                <a:tailEnd type="none"/>
              </a:ln>
              <a:effectLst/>
            </p:spPr>
          </p:cxnSp>
          <p:cxnSp>
            <p:nvCxnSpPr>
              <p:cNvPr id="128" name="Straight Connector 127">
                <a:extLst>
                  <a:ext uri="{FF2B5EF4-FFF2-40B4-BE49-F238E27FC236}">
                    <a16:creationId xmlns:a16="http://schemas.microsoft.com/office/drawing/2014/main" id="{986C25C1-1E34-432A-9EA1-6164B7DB001B}"/>
                  </a:ext>
                </a:extLst>
              </p:cNvPr>
              <p:cNvCxnSpPr>
                <a:cxnSpLocks/>
              </p:cNvCxnSpPr>
              <p:nvPr/>
            </p:nvCxnSpPr>
            <p:spPr>
              <a:xfrm>
                <a:off x="2513055" y="2154129"/>
                <a:ext cx="10448" cy="1042584"/>
              </a:xfrm>
              <a:prstGeom prst="line">
                <a:avLst/>
              </a:prstGeom>
              <a:noFill/>
              <a:ln w="19050" cap="rnd" cmpd="sng" algn="ctr">
                <a:solidFill>
                  <a:srgbClr val="000000"/>
                </a:solidFill>
                <a:prstDash val="sysDot"/>
                <a:round/>
                <a:headEnd w="lg" len="lg"/>
                <a:tailEnd type="none"/>
              </a:ln>
              <a:effectLst/>
            </p:spPr>
          </p:cxnSp>
        </p:grpSp>
        <mc:AlternateContent xmlns:mc="http://schemas.openxmlformats.org/markup-compatibility/2006" xmlns:a14="http://schemas.microsoft.com/office/drawing/2010/main">
          <mc:Choice Requires="a14">
            <p:sp>
              <p:nvSpPr>
                <p:cNvPr id="161" name="TextBox 160">
                  <a:extLst>
                    <a:ext uri="{FF2B5EF4-FFF2-40B4-BE49-F238E27FC236}">
                      <a16:creationId xmlns:a16="http://schemas.microsoft.com/office/drawing/2014/main" id="{1A649618-C5CF-4011-AD0F-FC4043C17917}"/>
                    </a:ext>
                  </a:extLst>
                </p:cNvPr>
                <p:cNvSpPr txBox="1"/>
                <p:nvPr/>
              </p:nvSpPr>
              <p:spPr>
                <a:xfrm>
                  <a:off x="3383059" y="2542350"/>
                  <a:ext cx="914400" cy="5377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i="1">
                                <a:latin typeface="Cambria Math" panose="02040503050406030204" pitchFamily="18" charset="0"/>
                                <a:cs typeface="Calibri" panose="020F0502020204030204" pitchFamily="34" charset="0"/>
                              </a:rPr>
                            </m:ctrlPr>
                          </m:fPr>
                          <m:num>
                            <m:r>
                              <a:rPr lang="en-US" sz="1400" i="1">
                                <a:latin typeface="Cambria Math" panose="02040503050406030204" pitchFamily="18" charset="0"/>
                              </a:rPr>
                              <m:t>𝛽</m:t>
                            </m:r>
                          </m:num>
                          <m:den>
                            <m:sSub>
                              <m:sSubPr>
                                <m:ctrlPr>
                                  <a:rPr lang="en-US" sz="1400" i="1">
                                    <a:latin typeface="Cambria Math" panose="02040503050406030204" pitchFamily="18" charset="0"/>
                                  </a:rPr>
                                </m:ctrlPr>
                              </m:sSubPr>
                              <m:e>
                                <m:r>
                                  <a:rPr lang="en-US" sz="1400" i="1">
                                    <a:latin typeface="Cambria Math" panose="02040503050406030204" pitchFamily="18" charset="0"/>
                                  </a:rPr>
                                  <m:t>𝑟</m:t>
                                </m:r>
                              </m:e>
                              <m:sub>
                                <m:r>
                                  <a:rPr lang="en-US" sz="1400" i="1">
                                    <a:latin typeface="Cambria Math" panose="02040503050406030204" pitchFamily="18" charset="0"/>
                                  </a:rPr>
                                  <m:t>𝑐</m:t>
                                </m:r>
                              </m:sub>
                            </m:sSub>
                          </m:den>
                        </m:f>
                      </m:oMath>
                    </m:oMathPara>
                  </a14:m>
                  <a:endParaRPr lang="en-US" sz="1400" dirty="0">
                    <a:solidFill>
                      <a:schemeClr val="tx1"/>
                    </a:solidFill>
                  </a:endParaRPr>
                </a:p>
              </p:txBody>
            </p:sp>
          </mc:Choice>
          <mc:Fallback xmlns="">
            <p:sp>
              <p:nvSpPr>
                <p:cNvPr id="161" name="TextBox 160">
                  <a:extLst>
                    <a:ext uri="{FF2B5EF4-FFF2-40B4-BE49-F238E27FC236}">
                      <a16:creationId xmlns:a16="http://schemas.microsoft.com/office/drawing/2014/main" id="{1A649618-C5CF-4011-AD0F-FC4043C17917}"/>
                    </a:ext>
                  </a:extLst>
                </p:cNvPr>
                <p:cNvSpPr txBox="1">
                  <a:spLocks noRot="1" noChangeAspect="1" noMove="1" noResize="1" noEditPoints="1" noAdjustHandles="1" noChangeArrowheads="1" noChangeShapeType="1" noTextEdit="1"/>
                </p:cNvSpPr>
                <p:nvPr/>
              </p:nvSpPr>
              <p:spPr>
                <a:xfrm>
                  <a:off x="3383059" y="2542350"/>
                  <a:ext cx="914400" cy="537776"/>
                </a:xfrm>
                <a:prstGeom prst="rect">
                  <a:avLst/>
                </a:prstGeom>
                <a:blipFill>
                  <a:blip r:embed="rId15"/>
                  <a:stretch>
                    <a:fillRect/>
                  </a:stretch>
                </a:blipFill>
              </p:spPr>
              <p:txBody>
                <a:bodyPr/>
                <a:lstStyle/>
                <a:p>
                  <a:r>
                    <a:rPr lang="en-US">
                      <a:noFill/>
                    </a:rPr>
                    <a:t> </a:t>
                  </a:r>
                </a:p>
              </p:txBody>
            </p:sp>
          </mc:Fallback>
        </mc:AlternateContent>
      </p:grpSp>
      <p:sp>
        <p:nvSpPr>
          <p:cNvPr id="4" name="Slide Number Placeholder 3">
            <a:extLst>
              <a:ext uri="{FF2B5EF4-FFF2-40B4-BE49-F238E27FC236}">
                <a16:creationId xmlns:a16="http://schemas.microsoft.com/office/drawing/2014/main" id="{616A959C-4DBB-4C3F-91E2-CBEADDC30E69}"/>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12</a:t>
            </a:fld>
            <a:endParaRPr lang="en-US" altLang="en-US" dirty="0"/>
          </a:p>
        </p:txBody>
      </p:sp>
    </p:spTree>
    <p:extLst>
      <p:ext uri="{BB962C8B-B14F-4D97-AF65-F5344CB8AC3E}">
        <p14:creationId xmlns:p14="http://schemas.microsoft.com/office/powerpoint/2010/main" val="1289534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1" y="1128047"/>
            <a:ext cx="8407679" cy="321771"/>
          </a:xfrm>
        </p:spPr>
        <p:txBody>
          <a:bodyPr/>
          <a:lstStyle/>
          <a:p>
            <a:r>
              <a:rPr lang="en-US" dirty="0">
                <a:solidFill>
                  <a:schemeClr val="tx1"/>
                </a:solidFill>
              </a:rPr>
              <a:t>Measurement Report</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53616" y="1772816"/>
                <a:ext cx="8522224" cy="2980119"/>
              </a:xfrm>
            </p:spPr>
            <p:txBody>
              <a:bodyPr/>
              <a:lstStyle/>
              <a:p>
                <a:endParaRPr lang="en-US" sz="1800" dirty="0">
                  <a:cs typeface="Calibri" panose="020F0502020204030204" pitchFamily="34" charset="0"/>
                </a:endParaRPr>
              </a:p>
              <a:p>
                <a:r>
                  <a:rPr lang="en-US" sz="1800" dirty="0">
                    <a:cs typeface="Calibri" panose="020F0502020204030204" pitchFamily="34" charset="0"/>
                  </a:rPr>
                  <a:t>Measurement report includes the gap for the reply time, computed after </a:t>
                </a:r>
                <a:r>
                  <a:rPr lang="en-US" sz="1800" dirty="0"/>
                  <a:t>full reception of UWB fragments at the responder side:  </a:t>
                </a:r>
                <a14:m>
                  <m:oMath xmlns:m="http://schemas.openxmlformats.org/officeDocument/2006/math">
                    <m:sSub>
                      <m:sSubPr>
                        <m:ctrlPr>
                          <a:rPr lang="en-US" sz="1800" i="1">
                            <a:latin typeface="Cambria Math" panose="02040503050406030204" pitchFamily="18" charset="0"/>
                          </a:rPr>
                        </m:ctrlPr>
                      </m:sSubPr>
                      <m:e>
                        <m:r>
                          <m:rPr>
                            <m:sty m:val="p"/>
                          </m:rPr>
                          <a:rPr lang="en-US" sz="1800">
                            <a:latin typeface="Cambria Math" panose="02040503050406030204" pitchFamily="18" charset="0"/>
                          </a:rPr>
                          <m:t>r</m:t>
                        </m:r>
                      </m:e>
                      <m:sub>
                        <m:r>
                          <m:rPr>
                            <m:sty m:val="p"/>
                          </m:rPr>
                          <a:rPr lang="en-US" sz="1800">
                            <a:latin typeface="Cambria Math" panose="02040503050406030204" pitchFamily="18" charset="0"/>
                          </a:rPr>
                          <m:t>C</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𝑇</m:t>
                        </m:r>
                      </m:e>
                      <m:sub>
                        <m:r>
                          <a:rPr lang="en-US" sz="1800" i="1">
                            <a:latin typeface="Cambria Math" panose="02040503050406030204" pitchFamily="18" charset="0"/>
                          </a:rPr>
                          <m:t>𝑡</m:t>
                        </m:r>
                        <m:r>
                          <a:rPr lang="en-US" sz="1800" i="1">
                            <a:latin typeface="Cambria Math" panose="02040503050406030204" pitchFamily="18" charset="0"/>
                          </a:rPr>
                          <m:t>,</m:t>
                        </m:r>
                        <m:r>
                          <a:rPr lang="en-US" sz="1800" i="1">
                            <a:latin typeface="Cambria Math" panose="02040503050406030204" pitchFamily="18" charset="0"/>
                          </a:rPr>
                          <m:t>𝑈</m:t>
                        </m:r>
                        <m:r>
                          <a:rPr lang="en-US" sz="1800" i="1">
                            <a:latin typeface="Cambria Math" panose="02040503050406030204" pitchFamily="18" charset="0"/>
                          </a:rPr>
                          <m:t>1:</m:t>
                        </m:r>
                        <m:r>
                          <a:rPr lang="en-US" sz="1800" i="1">
                            <a:latin typeface="Cambria Math" panose="02040503050406030204" pitchFamily="18" charset="0"/>
                          </a:rPr>
                          <m:t>𝑀</m:t>
                        </m:r>
                        <m:r>
                          <a:rPr lang="en-US" sz="1800" i="1">
                            <a:latin typeface="Cambria Math" panose="02040503050406030204" pitchFamily="18" charset="0"/>
                          </a:rPr>
                          <m:t>,</m:t>
                        </m:r>
                        <m:r>
                          <a:rPr lang="en-US" sz="1800" i="1">
                            <a:latin typeface="Cambria Math" panose="02040503050406030204" pitchFamily="18" charset="0"/>
                          </a:rPr>
                          <m:t>𝑟𝑒𝑠𝑝</m:t>
                        </m:r>
                      </m:sub>
                    </m:sSub>
                    <m:r>
                      <m:rPr>
                        <m:nor/>
                      </m:rPr>
                      <a:rPr lang="en-US" sz="1800" dirty="0"/>
                      <m:t>−</m:t>
                    </m:r>
                    <m:sSub>
                      <m:sSubPr>
                        <m:ctrlPr>
                          <a:rPr lang="en-US" sz="1800" i="1">
                            <a:latin typeface="Cambria Math" panose="02040503050406030204" pitchFamily="18" charset="0"/>
                          </a:rPr>
                        </m:ctrlPr>
                      </m:sSubPr>
                      <m:e>
                        <m:r>
                          <a:rPr lang="en-US" sz="1800" i="1">
                            <a:latin typeface="Cambria Math" panose="02040503050406030204" pitchFamily="18" charset="0"/>
                          </a:rPr>
                          <m:t>𝑇</m:t>
                        </m:r>
                      </m:e>
                      <m:sub>
                        <m:r>
                          <a:rPr lang="en-US" sz="1800" i="1">
                            <a:latin typeface="Cambria Math" panose="02040503050406030204" pitchFamily="18" charset="0"/>
                          </a:rPr>
                          <m:t>𝑟</m:t>
                        </m:r>
                        <m:r>
                          <a:rPr lang="en-US" sz="1800" i="1">
                            <a:latin typeface="Cambria Math" panose="02040503050406030204" pitchFamily="18" charset="0"/>
                          </a:rPr>
                          <m:t>,</m:t>
                        </m:r>
                        <m:r>
                          <a:rPr lang="en-US" sz="1800" i="1">
                            <a:latin typeface="Cambria Math" panose="02040503050406030204" pitchFamily="18" charset="0"/>
                          </a:rPr>
                          <m:t>𝑈</m:t>
                        </m:r>
                        <m:r>
                          <a:rPr lang="en-US" sz="1800" i="1">
                            <a:latin typeface="Cambria Math" panose="02040503050406030204" pitchFamily="18" charset="0"/>
                          </a:rPr>
                          <m:t>1:</m:t>
                        </m:r>
                        <m:r>
                          <a:rPr lang="en-US" sz="1800" i="1">
                            <a:latin typeface="Cambria Math" panose="02040503050406030204" pitchFamily="18" charset="0"/>
                          </a:rPr>
                          <m:t>𝑀</m:t>
                        </m:r>
                        <m:r>
                          <a:rPr lang="en-US" sz="1800" i="1">
                            <a:latin typeface="Cambria Math" panose="02040503050406030204" pitchFamily="18" charset="0"/>
                          </a:rPr>
                          <m:t>,</m:t>
                        </m:r>
                        <m:r>
                          <a:rPr lang="en-US" sz="1800" i="1">
                            <a:latin typeface="Cambria Math" panose="02040503050406030204" pitchFamily="18" charset="0"/>
                          </a:rPr>
                          <m:t>𝑟𝑒𝑠𝑝</m:t>
                        </m:r>
                      </m:sub>
                    </m:sSub>
                    <m:r>
                      <m:rPr>
                        <m:nor/>
                      </m:rPr>
                      <a:rPr lang="en-US" sz="1800">
                        <a:latin typeface="Cambria Math" panose="02040503050406030204" pitchFamily="18" charset="0"/>
                      </a:rPr>
                      <m:t>)</m:t>
                    </m:r>
                    <m:r>
                      <m:rPr>
                        <m:nor/>
                      </m:rPr>
                      <a:rPr lang="en-US" sz="1800" dirty="0"/>
                      <m:t> </m:t>
                    </m:r>
                  </m:oMath>
                </a14:m>
                <a:endParaRPr lang="en-US" sz="1800" dirty="0"/>
              </a:p>
              <a:p>
                <a:pPr lvl="1">
                  <a:buFont typeface="Courier New" panose="02070309020205020404" pitchFamily="49" charset="0"/>
                  <a:buChar char="o"/>
                </a:pPr>
                <a:r>
                  <a:rPr lang="en-US" sz="1600" dirty="0"/>
                  <a:t>The gap is corrected by the clock offset ratio </a:t>
                </a:r>
                <a14:m>
                  <m:oMath xmlns:m="http://schemas.openxmlformats.org/officeDocument/2006/math">
                    <m:sSub>
                      <m:sSubPr>
                        <m:ctrlPr>
                          <a:rPr lang="en-US" sz="1600" i="1">
                            <a:latin typeface="Cambria Math" panose="02040503050406030204" pitchFamily="18" charset="0"/>
                          </a:rPr>
                        </m:ctrlPr>
                      </m:sSubPr>
                      <m:e>
                        <m:r>
                          <m:rPr>
                            <m:sty m:val="p"/>
                          </m:rPr>
                          <a:rPr lang="en-US" sz="1600">
                            <a:latin typeface="Cambria Math" panose="02040503050406030204" pitchFamily="18" charset="0"/>
                          </a:rPr>
                          <m:t>r</m:t>
                        </m:r>
                      </m:e>
                      <m:sub>
                        <m:r>
                          <m:rPr>
                            <m:sty m:val="p"/>
                          </m:rPr>
                          <a:rPr lang="en-US" sz="1600">
                            <a:latin typeface="Cambria Math" panose="02040503050406030204" pitchFamily="18" charset="0"/>
                          </a:rPr>
                          <m:t>C</m:t>
                        </m:r>
                      </m:sub>
                    </m:sSub>
                    <m:r>
                      <a:rPr lang="en-US" sz="1600" i="1">
                        <a:latin typeface="Cambria Math" panose="02040503050406030204" pitchFamily="18" charset="0"/>
                      </a:rPr>
                      <m:t> </m:t>
                    </m:r>
                  </m:oMath>
                </a14:m>
                <a:r>
                  <a:rPr lang="en-US" sz="1600" dirty="0"/>
                  <a:t>before reporting.</a:t>
                </a:r>
              </a:p>
              <a:p>
                <a:pPr lvl="1">
                  <a:buFont typeface="Courier New" panose="02070309020205020404" pitchFamily="49" charset="0"/>
                  <a:buChar char="o"/>
                </a:pPr>
                <a:r>
                  <a:rPr lang="en-US" sz="1600" dirty="0"/>
                  <a:t>This value is used for distance computation at the initiator:</a:t>
                </a:r>
              </a:p>
              <a:p>
                <a:pPr marL="457200" lvl="1" indent="0">
                  <a:buNone/>
                </a:pPr>
                <a:endParaRPr lang="en-US" sz="1600" dirty="0"/>
              </a:p>
              <a:p>
                <a:pPr marL="457200" lvl="1" indent="0">
                  <a:buNone/>
                </a:pPr>
                <a:endParaRPr lang="en-US" sz="1600" dirty="0"/>
              </a:p>
              <a:p>
                <a:pPr lvl="1">
                  <a:buFont typeface="Courier New" panose="02070309020205020404" pitchFamily="49" charset="0"/>
                  <a:buChar char="o"/>
                </a:pPr>
                <a:endParaRPr lang="en-US" sz="1600" dirty="0"/>
              </a:p>
              <a:p>
                <a:pPr lvl="1">
                  <a:buFont typeface="Courier New" panose="02070309020205020404" pitchFamily="49" charset="0"/>
                  <a:buChar char="o"/>
                </a:pPr>
                <a:r>
                  <a:rPr lang="en-US" sz="1600" dirty="0"/>
                  <a:t>The range can be calculated as</a:t>
                </a:r>
              </a:p>
              <a:p>
                <a:pPr marL="731540" lvl="2" indent="0">
                  <a:buNone/>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𝑟𝑎𝑛𝑔𝑒</m:t>
                          </m:r>
                        </m:sub>
                      </m:sSub>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𝑟𝑜𝑢𝑛𝑑</m:t>
                              </m:r>
                            </m:sub>
                          </m:sSub>
                        </m:num>
                        <m:den>
                          <m:r>
                            <a:rPr lang="en-US" sz="1600" i="1">
                              <a:latin typeface="Cambria Math" panose="02040503050406030204" pitchFamily="18" charset="0"/>
                            </a:rPr>
                            <m:t>2</m:t>
                          </m:r>
                        </m:den>
                      </m:f>
                    </m:oMath>
                  </m:oMathPara>
                </a14:m>
                <a:endParaRPr lang="en-US" sz="1600" i="1" dirty="0">
                  <a:latin typeface="Cambria Math" panose="02040503050406030204" pitchFamily="18" charset="0"/>
                </a:endParaRPr>
              </a:p>
              <a:p>
                <a:pPr marL="731540" lvl="2" indent="0" algn="ctr">
                  <a:buNone/>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m:t>
                      </m:r>
                      <m:f>
                        <m:fPr>
                          <m:ctrlPr>
                            <a:rPr lang="en-US" sz="1600" i="1">
                              <a:latin typeface="Cambria Math" panose="02040503050406030204" pitchFamily="18" charset="0"/>
                            </a:rPr>
                          </m:ctrlPr>
                        </m:fPr>
                        <m:num>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𝑖𝑛𝑖𝑡</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𝑖𝑛𝑖𝑡</m:t>
                                  </m:r>
                                </m:sub>
                              </m:sSub>
                            </m:e>
                          </m:d>
                          <m:r>
                            <a:rPr lang="en-US" sz="1600" i="1">
                              <a:latin typeface="Cambria Math" panose="02040503050406030204" pitchFamily="18" charset="0"/>
                            </a:rPr>
                            <m:t>−</m:t>
                          </m:r>
                          <m:d>
                            <m:dPr>
                              <m:ctrlPr>
                                <a:rPr lang="en-US" sz="1600" i="1">
                                  <a:latin typeface="Cambria Math" panose="02040503050406030204" pitchFamily="18" charset="0"/>
                                </a:rPr>
                              </m:ctrlPr>
                            </m:dPr>
                            <m:e>
                              <m:sSub>
                                <m:sSubPr>
                                  <m:ctrlPr>
                                    <a:rPr lang="en-US" sz="1600" i="1">
                                      <a:solidFill>
                                        <a:schemeClr val="accent1"/>
                                      </a:solidFill>
                                      <a:latin typeface="Cambria Math" panose="02040503050406030204" pitchFamily="18" charset="0"/>
                                    </a:rPr>
                                  </m:ctrlPr>
                                </m:sSubPr>
                                <m:e>
                                  <m:r>
                                    <a:rPr lang="en-US" sz="1600" i="1">
                                      <a:solidFill>
                                        <a:schemeClr val="accent1"/>
                                      </a:solidFill>
                                      <a:latin typeface="Cambria Math" panose="02040503050406030204" pitchFamily="18" charset="0"/>
                                    </a:rPr>
                                    <m:t>𝑟</m:t>
                                  </m:r>
                                </m:e>
                                <m:sub>
                                  <m:r>
                                    <a:rPr lang="en-US" sz="1600" i="1">
                                      <a:solidFill>
                                        <a:schemeClr val="accent1"/>
                                      </a:solidFill>
                                      <a:latin typeface="Cambria Math" panose="02040503050406030204" pitchFamily="18" charset="0"/>
                                    </a:rPr>
                                    <m:t>𝑐</m:t>
                                  </m:r>
                                </m:sub>
                              </m:sSub>
                            </m:e>
                          </m:d>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𝑟𝑒𝑠𝑝</m:t>
                              </m:r>
                            </m:sub>
                          </m:sSub>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sub>
                          </m:sSub>
                          <m:r>
                            <m:rPr>
                              <m:nor/>
                            </m:rPr>
                            <a:rPr lang="en-US" sz="1600">
                              <a:latin typeface="Cambria Math" panose="02040503050406030204" pitchFamily="18" charset="0"/>
                            </a:rPr>
                            <m:t>)</m:t>
                          </m:r>
                          <m:r>
                            <m:rPr>
                              <m:nor/>
                            </m:rPr>
                            <a:rPr lang="en-US" sz="1600" dirty="0"/>
                            <m:t> </m:t>
                          </m:r>
                        </m:num>
                        <m:den>
                          <m:r>
                            <a:rPr lang="en-US" sz="1600" i="1">
                              <a:latin typeface="Cambria Math" panose="02040503050406030204" pitchFamily="18" charset="0"/>
                            </a:rPr>
                            <m:t>2</m:t>
                          </m:r>
                        </m:den>
                      </m:f>
                      <m:r>
                        <a:rPr lang="en-US" sz="1600" i="1">
                          <a:latin typeface="Cambria Math" panose="02040503050406030204" pitchFamily="18" charset="0"/>
                        </a:rPr>
                        <m:t>.</m:t>
                      </m:r>
                    </m:oMath>
                  </m:oMathPara>
                </a14:m>
                <a:endParaRPr lang="en-US" sz="1600" dirty="0"/>
              </a:p>
              <a:p>
                <a:pPr marL="731540" lvl="2" indent="0" algn="ctr">
                  <a:buNone/>
                </a:pPr>
                <a:endParaRPr lang="en-US" sz="1800" dirty="0"/>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53616" y="1772816"/>
                <a:ext cx="8522224" cy="2980119"/>
              </a:xfrm>
              <a:blipFill>
                <a:blip r:embed="rId3"/>
                <a:stretch>
                  <a:fillRect l="-1717" r="-1073" b="-212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BFF2D6EC-3D44-4A50-9004-00A4DE78B7CB}"/>
                  </a:ext>
                </a:extLst>
              </p:cNvPr>
              <p:cNvSpPr txBox="1"/>
              <p:nvPr/>
            </p:nvSpPr>
            <p:spPr>
              <a:xfrm>
                <a:off x="899592" y="3453760"/>
                <a:ext cx="6622060" cy="357534"/>
              </a:xfrm>
              <a:prstGeom prst="rect">
                <a:avLst/>
              </a:prstGeom>
              <a:noFill/>
              <a:ln>
                <a:noFill/>
              </a:ln>
            </p:spPr>
            <p:txBody>
              <a:bodyPr wrap="square">
                <a:spAutoFit/>
              </a:bodyPr>
              <a:lstStyle/>
              <a:p>
                <a:pPr marL="731540" lvl="2" algn="ctr"/>
                <a14:m>
                  <m:oMath xmlns:m="http://schemas.openxmlformats.org/officeDocument/2006/math">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 </m:t>
                        </m:r>
                        <m:r>
                          <a:rPr lang="en-US" sz="1600" i="1">
                            <a:latin typeface="Cambria Math" panose="02040503050406030204" pitchFamily="18" charset="0"/>
                          </a:rPr>
                          <m:t>𝑇</m:t>
                        </m:r>
                      </m:e>
                      <m:sub>
                        <m:r>
                          <a:rPr lang="en-US" sz="1600" i="1">
                            <a:latin typeface="Cambria Math" panose="02040503050406030204" pitchFamily="18" charset="0"/>
                          </a:rPr>
                          <m:t>𝑟</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𝑖𝑛𝑖𝑡</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𝑖𝑛𝑖𝑡</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𝑟𝑜𝑢𝑛𝑑</m:t>
                        </m:r>
                      </m:sub>
                    </m:sSub>
                    <m:r>
                      <a:rPr lang="en-US" sz="1600" i="1">
                        <a:latin typeface="Cambria Math" panose="02040503050406030204" pitchFamily="18" charset="0"/>
                      </a:rPr>
                      <m:t>+</m:t>
                    </m:r>
                    <m:sSub>
                      <m:sSubPr>
                        <m:ctrlPr>
                          <a:rPr lang="en-US" sz="1600" i="1">
                            <a:solidFill>
                              <a:schemeClr val="accent1"/>
                            </a:solidFill>
                            <a:latin typeface="Cambria Math" panose="02040503050406030204" pitchFamily="18" charset="0"/>
                          </a:rPr>
                        </m:ctrlPr>
                      </m:sSubPr>
                      <m:e>
                        <m:r>
                          <a:rPr lang="en-US" sz="1600" i="1">
                            <a:solidFill>
                              <a:schemeClr val="accent1"/>
                            </a:solidFill>
                            <a:latin typeface="Cambria Math" panose="02040503050406030204" pitchFamily="18" charset="0"/>
                          </a:rPr>
                          <m:t>𝑟</m:t>
                        </m:r>
                      </m:e>
                      <m:sub>
                        <m:r>
                          <a:rPr lang="en-US" sz="1600" i="1">
                            <a:solidFill>
                              <a:schemeClr val="accent1"/>
                            </a:solidFill>
                            <a:latin typeface="Cambria Math" panose="02040503050406030204" pitchFamily="18" charset="0"/>
                          </a:rPr>
                          <m:t>𝑐</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𝑇</m:t>
                        </m:r>
                      </m:e>
                      <m:sub>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𝑟𝑒𝑠𝑝</m:t>
                        </m:r>
                      </m:sub>
                    </m:sSub>
                  </m:oMath>
                </a14:m>
                <a:r>
                  <a:rPr lang="en-US" sz="1600" dirty="0"/>
                  <a:t>-</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𝑟</m:t>
                        </m:r>
                        <m:r>
                          <a:rPr lang="en-US" sz="1600" i="1">
                            <a:latin typeface="Cambria Math" panose="02040503050406030204" pitchFamily="18" charset="0"/>
                          </a:rPr>
                          <m:t>,</m:t>
                        </m:r>
                        <m:r>
                          <a:rPr lang="en-US" sz="1600" i="1">
                            <a:latin typeface="Cambria Math" panose="02040503050406030204" pitchFamily="18" charset="0"/>
                          </a:rPr>
                          <m:t>𝑈</m:t>
                        </m:r>
                        <m:r>
                          <a:rPr lang="en-US" sz="1600" i="1">
                            <a:latin typeface="Cambria Math" panose="02040503050406030204" pitchFamily="18" charset="0"/>
                          </a:rPr>
                          <m:t>1:</m:t>
                        </m:r>
                        <m:r>
                          <a:rPr lang="en-US" sz="1600" i="1">
                            <a:latin typeface="Cambria Math" panose="02040503050406030204" pitchFamily="18" charset="0"/>
                          </a:rPr>
                          <m:t>𝑀</m:t>
                        </m:r>
                        <m:r>
                          <a:rPr lang="en-US" sz="1600" i="1">
                            <a:latin typeface="Cambria Math" panose="02040503050406030204" pitchFamily="18" charset="0"/>
                          </a:rPr>
                          <m:t>,</m:t>
                        </m:r>
                        <m:r>
                          <a:rPr lang="en-US" sz="1600" i="1">
                            <a:latin typeface="Cambria Math" panose="02040503050406030204" pitchFamily="18" charset="0"/>
                          </a:rPr>
                          <m:t>𝑟𝑒𝑠𝑝</m:t>
                        </m:r>
                      </m:sub>
                    </m:sSub>
                  </m:oMath>
                </a14:m>
                <a:r>
                  <a:rPr lang="en-US" sz="1600" dirty="0"/>
                  <a:t>).</a:t>
                </a:r>
              </a:p>
            </p:txBody>
          </p:sp>
        </mc:Choice>
        <mc:Fallback xmlns="">
          <p:sp>
            <p:nvSpPr>
              <p:cNvPr id="47" name="TextBox 46">
                <a:extLst>
                  <a:ext uri="{FF2B5EF4-FFF2-40B4-BE49-F238E27FC236}">
                    <a16:creationId xmlns:a16="http://schemas.microsoft.com/office/drawing/2014/main" id="{BFF2D6EC-3D44-4A50-9004-00A4DE78B7CB}"/>
                  </a:ext>
                </a:extLst>
              </p:cNvPr>
              <p:cNvSpPr txBox="1">
                <a:spLocks noRot="1" noChangeAspect="1" noMove="1" noResize="1" noEditPoints="1" noAdjustHandles="1" noChangeArrowheads="1" noChangeShapeType="1" noTextEdit="1"/>
              </p:cNvSpPr>
              <p:nvPr/>
            </p:nvSpPr>
            <p:spPr>
              <a:xfrm>
                <a:off x="899592" y="3453760"/>
                <a:ext cx="6622060" cy="357534"/>
              </a:xfrm>
              <a:prstGeom prst="rect">
                <a:avLst/>
              </a:prstGeom>
              <a:blipFill>
                <a:blip r:embed="rId4"/>
                <a:stretch>
                  <a:fillRect t="-5172" r="-184" b="-17241"/>
                </a:stretch>
              </a:blipFill>
              <a:ln>
                <a:noFill/>
              </a:ln>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E67EC7F-5633-4149-AE86-6268A3BDEC1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13</a:t>
            </a:fld>
            <a:endParaRPr lang="en-US" altLang="en-US" dirty="0"/>
          </a:p>
        </p:txBody>
      </p:sp>
    </p:spTree>
    <p:extLst>
      <p:ext uri="{BB962C8B-B14F-4D97-AF65-F5344CB8AC3E}">
        <p14:creationId xmlns:p14="http://schemas.microsoft.com/office/powerpoint/2010/main" val="423157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References</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46911"/>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800" dirty="0">
                <a:latin typeface="+mj-lt"/>
              </a:rPr>
              <a:t>[1] 15-22-0064-04ab Potentials of narrowband assisted UWB</a:t>
            </a:r>
          </a:p>
          <a:p>
            <a:pPr marL="0" indent="0">
              <a:buNone/>
            </a:pPr>
            <a:r>
              <a:rPr lang="en-US" sz="1800" dirty="0">
                <a:latin typeface="+mj-lt"/>
              </a:rPr>
              <a:t>[2] 15-22-0074-04ab Link budget analysis for NBA-MMS</a:t>
            </a:r>
          </a:p>
          <a:p>
            <a:pPr marL="0" indent="0">
              <a:buNone/>
            </a:pPr>
            <a:r>
              <a:rPr lang="en-US" sz="1800" dirty="0">
                <a:latin typeface="+mj-lt"/>
              </a:rPr>
              <a:t>[3] 15-21-0593-04ab More on NBA-MMS</a:t>
            </a:r>
          </a:p>
          <a:p>
            <a:pPr marL="0" indent="0">
              <a:buNone/>
            </a:pPr>
            <a:r>
              <a:rPr lang="en-US" sz="1800" dirty="0">
                <a:latin typeface="+mj-lt"/>
              </a:rPr>
              <a:t>[4] 15-21-0409-04ab Narrowband assisted multi-millisecond UWB</a:t>
            </a:r>
          </a:p>
          <a:p>
            <a:pPr marL="0" indent="0">
              <a:buNone/>
            </a:pPr>
            <a:r>
              <a:rPr lang="en-US" sz="1800" dirty="0">
                <a:latin typeface="+mj-lt"/>
              </a:rPr>
              <a:t>[5] 15-22-0192-04ab NBA UWB technical framework proposal</a:t>
            </a:r>
          </a:p>
          <a:p>
            <a:pPr marL="0" indent="0">
              <a:buNone/>
            </a:pPr>
            <a:r>
              <a:rPr lang="en-US" sz="1800" dirty="0">
                <a:latin typeface="+mj-lt"/>
              </a:rPr>
              <a:t>[6] 15-22-0156-04ab Discussion on NB Assisted NB</a:t>
            </a:r>
          </a:p>
          <a:p>
            <a:pPr marL="0" indent="0">
              <a:buNone/>
            </a:pPr>
            <a:r>
              <a:rPr lang="en-US" sz="1800" dirty="0">
                <a:latin typeface="+mj-lt"/>
              </a:rPr>
              <a:t>[7]</a:t>
            </a:r>
            <a:r>
              <a:rPr lang="en-US" sz="1800" b="0" i="0" dirty="0">
                <a:solidFill>
                  <a:srgbClr val="000000"/>
                </a:solidFill>
                <a:effectLst/>
                <a:latin typeface="+mj-lt"/>
              </a:rPr>
              <a:t> </a:t>
            </a:r>
            <a:r>
              <a:rPr lang="en-US" sz="1800" dirty="0">
                <a:latin typeface="+mj-lt"/>
              </a:rPr>
              <a:t>15-21-0605-04ab  </a:t>
            </a:r>
            <a:r>
              <a:rPr lang="en-US" sz="1800" b="0" i="0" dirty="0">
                <a:solidFill>
                  <a:srgbClr val="000000"/>
                </a:solidFill>
                <a:effectLst/>
                <a:latin typeface="+mj-lt"/>
              </a:rPr>
              <a:t>NBA-MMS-UWB MAC Considerations</a:t>
            </a:r>
            <a:endParaRPr lang="en-US" sz="1800" dirty="0">
              <a:latin typeface="+mj-lt"/>
            </a:endParaRPr>
          </a:p>
          <a:p>
            <a:pPr marL="0" indent="0">
              <a:buNone/>
            </a:pPr>
            <a:r>
              <a:rPr lang="en-US" sz="1800" dirty="0">
                <a:latin typeface="+mj-lt"/>
              </a:rPr>
              <a:t>[8] 15-22-0080-04ab </a:t>
            </a:r>
            <a:r>
              <a:rPr lang="en-US" sz="1800" b="0" i="0" dirty="0">
                <a:solidFill>
                  <a:srgbClr val="000000"/>
                </a:solidFill>
                <a:effectLst/>
                <a:latin typeface="+mj-lt"/>
              </a:rPr>
              <a:t>NBA-MMS-UWB MAC Follow-up</a:t>
            </a:r>
          </a:p>
          <a:p>
            <a:pPr marL="0" indent="0">
              <a:buNone/>
            </a:pPr>
            <a:r>
              <a:rPr lang="en-US" sz="1800" dirty="0">
                <a:solidFill>
                  <a:srgbClr val="000000"/>
                </a:solidFill>
                <a:latin typeface="+mj-lt"/>
              </a:rPr>
              <a:t>[9] </a:t>
            </a:r>
            <a:r>
              <a:rPr lang="en-US" sz="1800" dirty="0">
                <a:latin typeface="+mj-lt"/>
              </a:rPr>
              <a:t>15-22-0214-04ab  </a:t>
            </a:r>
            <a:r>
              <a:rPr lang="en-US" sz="1800" b="0" i="0" dirty="0">
                <a:solidFill>
                  <a:srgbClr val="000000"/>
                </a:solidFill>
                <a:effectLst/>
                <a:latin typeface="+mj-lt"/>
              </a:rPr>
              <a:t>Long-range Ranging</a:t>
            </a:r>
            <a:endParaRPr lang="en-US" sz="1800" dirty="0">
              <a:latin typeface="+mj-lt"/>
            </a:endParaRPr>
          </a:p>
          <a:p>
            <a:pPr marL="0" indent="0">
              <a:buNone/>
            </a:pPr>
            <a:endParaRPr lang="en-US" sz="1800" dirty="0">
              <a:latin typeface="+mj-lt"/>
            </a:endParaRPr>
          </a:p>
        </p:txBody>
      </p:sp>
    </p:spTree>
    <p:extLst>
      <p:ext uri="{BB962C8B-B14F-4D97-AF65-F5344CB8AC3E}">
        <p14:creationId xmlns:p14="http://schemas.microsoft.com/office/powerpoint/2010/main" val="28418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76359660"/>
              </p:ext>
            </p:extLst>
          </p:nvPr>
        </p:nvGraphicFramePr>
        <p:xfrm>
          <a:off x="859831" y="641121"/>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en-US" sz="1100" dirty="0">
                          <a:solidFill>
                            <a:schemeClr val="tx2"/>
                          </a:solidFill>
                        </a:rPr>
                        <a:t>Discussion on NBA UWB message sequence, slot structure, and time/frequency synchronization schemes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2119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31538" y="1169905"/>
            <a:ext cx="8460941"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Narrow Band (NB)</a:t>
            </a:r>
            <a:r>
              <a:rPr lang="en-US" sz="1800" dirty="0">
                <a:latin typeface="+mj-lt"/>
              </a:rPr>
              <a:t> assisted multi-millisecond UWB has been proposed in [1-5] to improve link budget</a:t>
            </a:r>
          </a:p>
          <a:p>
            <a:pPr lvl="1">
              <a:buFont typeface="Courier New" panose="02070309020205020404" pitchFamily="49" charset="0"/>
              <a:buChar char="o"/>
            </a:pPr>
            <a:r>
              <a:rPr lang="en-US" sz="1600" dirty="0">
                <a:solidFill>
                  <a:schemeClr val="tx1">
                    <a:lumMod val="95000"/>
                    <a:lumOff val="5000"/>
                  </a:schemeClr>
                </a:solidFill>
                <a:latin typeface="+mj-lt"/>
              </a:rPr>
              <a:t>NB and UWB PHY share the clock source. NB provides initial time and frequency synchronization for UWB, enabling UWB to combine over multiple 1ms fragments to enhance limit budget. </a:t>
            </a:r>
          </a:p>
          <a:p>
            <a:endParaRPr lang="en-US" sz="1800" dirty="0">
              <a:latin typeface="+mj-lt"/>
            </a:endParaRPr>
          </a:p>
          <a:p>
            <a:endParaRPr lang="en-US" sz="1800" dirty="0">
              <a:latin typeface="+mj-lt"/>
            </a:endParaRPr>
          </a:p>
          <a:p>
            <a:endParaRPr lang="en-US" sz="1800" dirty="0">
              <a:latin typeface="+mj-lt"/>
            </a:endParaRPr>
          </a:p>
          <a:p>
            <a:endParaRPr lang="en-US" sz="1800" dirty="0">
              <a:latin typeface="+mj-lt"/>
            </a:endParaRPr>
          </a:p>
          <a:p>
            <a:endParaRPr lang="en-US" sz="1800" dirty="0">
              <a:latin typeface="+mj-lt"/>
            </a:endParaRPr>
          </a:p>
          <a:p>
            <a:r>
              <a:rPr lang="en-US" sz="1800" dirty="0">
                <a:latin typeface="+mj-lt"/>
              </a:rPr>
              <a:t>An open interface is recommended in [6] for initial synchronization phase to enable different technologies which shares the same clock source as UWB</a:t>
            </a:r>
          </a:p>
          <a:p>
            <a:r>
              <a:rPr lang="en-US" sz="1800" dirty="0">
                <a:latin typeface="+mj-lt"/>
              </a:rPr>
              <a:t>In this contribution, we discuss message sequence and the slot structure for NBA-UWB, as well as options for time/frequency initial synchronization.</a:t>
            </a:r>
          </a:p>
          <a:p>
            <a:endParaRPr lang="en-US" sz="1800" dirty="0">
              <a:latin typeface="+mj-lt"/>
            </a:endParaRPr>
          </a:p>
        </p:txBody>
      </p:sp>
      <p:pic>
        <p:nvPicPr>
          <p:cNvPr id="7" name="Picture 6">
            <a:extLst>
              <a:ext uri="{FF2B5EF4-FFF2-40B4-BE49-F238E27FC236}">
                <a16:creationId xmlns:a16="http://schemas.microsoft.com/office/drawing/2014/main" id="{F7141E67-C101-46A9-8676-57AF6E6EBA82}"/>
              </a:ext>
            </a:extLst>
          </p:cNvPr>
          <p:cNvPicPr>
            <a:picLocks noChangeAspect="1"/>
          </p:cNvPicPr>
          <p:nvPr/>
        </p:nvPicPr>
        <p:blipFill>
          <a:blip r:embed="rId2"/>
          <a:stretch>
            <a:fillRect/>
          </a:stretch>
        </p:blipFill>
        <p:spPr>
          <a:xfrm>
            <a:off x="2267744" y="3418245"/>
            <a:ext cx="3888432" cy="1313921"/>
          </a:xfrm>
          <a:prstGeom prst="rect">
            <a:avLst/>
          </a:prstGeom>
        </p:spPr>
      </p:pic>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BB64-ADB2-459B-9735-290DA390A754}"/>
              </a:ext>
            </a:extLst>
          </p:cNvPr>
          <p:cNvSpPr>
            <a:spLocks noGrp="1"/>
          </p:cNvSpPr>
          <p:nvPr>
            <p:ph type="title"/>
          </p:nvPr>
        </p:nvSpPr>
        <p:spPr/>
        <p:txBody>
          <a:bodyPr/>
          <a:lstStyle/>
          <a:p>
            <a:r>
              <a:rPr lang="en-US" dirty="0">
                <a:solidFill>
                  <a:schemeClr val="tx1"/>
                </a:solidFill>
              </a:rPr>
              <a:t>NBA-UWB Sequence for SS-TWR</a:t>
            </a:r>
          </a:p>
        </p:txBody>
      </p:sp>
      <p:sp>
        <p:nvSpPr>
          <p:cNvPr id="3" name="Text Placeholder 2">
            <a:extLst>
              <a:ext uri="{FF2B5EF4-FFF2-40B4-BE49-F238E27FC236}">
                <a16:creationId xmlns:a16="http://schemas.microsoft.com/office/drawing/2014/main" id="{79963FB6-DE8A-413A-9A29-083DDB7F0D1B}"/>
              </a:ext>
            </a:extLst>
          </p:cNvPr>
          <p:cNvSpPr>
            <a:spLocks noGrp="1"/>
          </p:cNvSpPr>
          <p:nvPr>
            <p:ph type="body" idx="1"/>
          </p:nvPr>
        </p:nvSpPr>
        <p:spPr>
          <a:xfrm>
            <a:off x="323528" y="1373559"/>
            <a:ext cx="8407908" cy="3477006"/>
          </a:xfrm>
        </p:spPr>
        <p:txBody>
          <a:bodyPr/>
          <a:lstStyle/>
          <a:p>
            <a:endParaRPr lang="en-US" sz="1800" dirty="0"/>
          </a:p>
          <a:p>
            <a:r>
              <a:rPr lang="en-US" sz="1800" dirty="0"/>
              <a:t>NBA-UWB message sequence has been discussed in [7-8].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The message sequence can be separated into three phases</a:t>
            </a:r>
          </a:p>
          <a:p>
            <a:pPr lvl="1">
              <a:buFont typeface="Courier New" panose="02070309020205020404" pitchFamily="49" charset="0"/>
              <a:buChar char="o"/>
            </a:pPr>
            <a:r>
              <a:rPr lang="en-US" sz="1600" dirty="0"/>
              <a:t>Initial synchronization: NB message exchange</a:t>
            </a:r>
          </a:p>
          <a:p>
            <a:pPr lvl="1">
              <a:buFont typeface="Courier New" panose="02070309020205020404" pitchFamily="49" charset="0"/>
              <a:buChar char="o"/>
            </a:pPr>
            <a:r>
              <a:rPr lang="en-US" sz="1600" dirty="0"/>
              <a:t>Multi-fragment UWB measurement phase</a:t>
            </a:r>
          </a:p>
          <a:p>
            <a:pPr lvl="1">
              <a:buFont typeface="Courier New" panose="02070309020205020404" pitchFamily="49" charset="0"/>
              <a:buChar char="o"/>
            </a:pPr>
            <a:r>
              <a:rPr lang="en-US" sz="1600" dirty="0"/>
              <a:t>Measurement report </a:t>
            </a:r>
          </a:p>
          <a:p>
            <a:pPr lvl="1"/>
            <a:endParaRPr lang="en-US" sz="1800" dirty="0"/>
          </a:p>
          <a:p>
            <a:endParaRPr lang="en-US" sz="1800" dirty="0"/>
          </a:p>
          <a:p>
            <a:endParaRPr lang="en-US" sz="1800" dirty="0"/>
          </a:p>
          <a:p>
            <a:endParaRPr lang="en-US" sz="1800" dirty="0"/>
          </a:p>
          <a:p>
            <a:pPr lvl="1"/>
            <a:endParaRPr lang="en-US" sz="1800" dirty="0"/>
          </a:p>
          <a:p>
            <a:pPr marL="122777" lvl="1" indent="0">
              <a:buNone/>
            </a:pPr>
            <a:endParaRPr lang="en-US" sz="1800" dirty="0"/>
          </a:p>
          <a:p>
            <a:pPr marL="0" indent="0">
              <a:buNone/>
            </a:pPr>
            <a:endParaRPr lang="en-US" sz="1800" dirty="0"/>
          </a:p>
          <a:p>
            <a:endParaRPr lang="en-US" sz="1800" dirty="0"/>
          </a:p>
          <a:p>
            <a:pPr lvl="1">
              <a:buFont typeface="Courier New" panose="02070309020205020404" pitchFamily="49" charset="0"/>
              <a:buChar char="o"/>
            </a:pPr>
            <a:endParaRPr lang="en-US" sz="1800" dirty="0"/>
          </a:p>
        </p:txBody>
      </p:sp>
      <p:grpSp>
        <p:nvGrpSpPr>
          <p:cNvPr id="79" name="Group 78">
            <a:extLst>
              <a:ext uri="{FF2B5EF4-FFF2-40B4-BE49-F238E27FC236}">
                <a16:creationId xmlns:a16="http://schemas.microsoft.com/office/drawing/2014/main" id="{F2D06117-F930-4EE1-AD08-496FFF884B81}"/>
              </a:ext>
            </a:extLst>
          </p:cNvPr>
          <p:cNvGrpSpPr/>
          <p:nvPr/>
        </p:nvGrpSpPr>
        <p:grpSpPr>
          <a:xfrm>
            <a:off x="685800" y="2743171"/>
            <a:ext cx="7638475" cy="1418538"/>
            <a:chOff x="1906071" y="3195734"/>
            <a:chExt cx="10184637" cy="1891385"/>
          </a:xfrm>
        </p:grpSpPr>
        <p:grpSp>
          <p:nvGrpSpPr>
            <p:cNvPr id="71" name="Group 70">
              <a:extLst>
                <a:ext uri="{FF2B5EF4-FFF2-40B4-BE49-F238E27FC236}">
                  <a16:creationId xmlns:a16="http://schemas.microsoft.com/office/drawing/2014/main" id="{550F7EC3-6D97-4328-A9A4-2FF60AFCACA1}"/>
                </a:ext>
              </a:extLst>
            </p:cNvPr>
            <p:cNvGrpSpPr/>
            <p:nvPr/>
          </p:nvGrpSpPr>
          <p:grpSpPr>
            <a:xfrm>
              <a:off x="1906071" y="3195734"/>
              <a:ext cx="10184637" cy="1891385"/>
              <a:chOff x="-141614" y="2433017"/>
              <a:chExt cx="10184634" cy="1891380"/>
            </a:xfrm>
          </p:grpSpPr>
          <p:grpSp>
            <p:nvGrpSpPr>
              <p:cNvPr id="66" name="Group 65">
                <a:extLst>
                  <a:ext uri="{FF2B5EF4-FFF2-40B4-BE49-F238E27FC236}">
                    <a16:creationId xmlns:a16="http://schemas.microsoft.com/office/drawing/2014/main" id="{AA5266C4-CA85-4A2D-A707-C20E366AEE4F}"/>
                  </a:ext>
                </a:extLst>
              </p:cNvPr>
              <p:cNvGrpSpPr/>
              <p:nvPr/>
            </p:nvGrpSpPr>
            <p:grpSpPr>
              <a:xfrm>
                <a:off x="726395" y="2433017"/>
                <a:ext cx="9316625" cy="1891380"/>
                <a:chOff x="1225698" y="3145935"/>
                <a:chExt cx="9249810" cy="1891380"/>
              </a:xfrm>
            </p:grpSpPr>
            <p:grpSp>
              <p:nvGrpSpPr>
                <p:cNvPr id="56" name="Group 55">
                  <a:extLst>
                    <a:ext uri="{FF2B5EF4-FFF2-40B4-BE49-F238E27FC236}">
                      <a16:creationId xmlns:a16="http://schemas.microsoft.com/office/drawing/2014/main" id="{7ADD8783-9176-4ED5-B38F-51F7F70170D4}"/>
                    </a:ext>
                  </a:extLst>
                </p:cNvPr>
                <p:cNvGrpSpPr/>
                <p:nvPr/>
              </p:nvGrpSpPr>
              <p:grpSpPr>
                <a:xfrm>
                  <a:off x="1225698" y="3145935"/>
                  <a:ext cx="9249810" cy="1891380"/>
                  <a:chOff x="2114461" y="3308305"/>
                  <a:chExt cx="9249810" cy="1891380"/>
                </a:xfrm>
              </p:grpSpPr>
              <p:sp>
                <p:nvSpPr>
                  <p:cNvPr id="7" name="Freeform 54">
                    <a:extLst>
                      <a:ext uri="{FF2B5EF4-FFF2-40B4-BE49-F238E27FC236}">
                        <a16:creationId xmlns:a16="http://schemas.microsoft.com/office/drawing/2014/main" id="{76592ACC-0442-4FCD-942C-84DF95F34F48}"/>
                      </a:ext>
                    </a:extLst>
                  </p:cNvPr>
                  <p:cNvSpPr>
                    <a:spLocks noEditPoints="1"/>
                  </p:cNvSpPr>
                  <p:nvPr/>
                </p:nvSpPr>
                <p:spPr bwMode="auto">
                  <a:xfrm flipV="1">
                    <a:off x="2114461" y="3741771"/>
                    <a:ext cx="9011323" cy="110918"/>
                  </a:xfrm>
                  <a:custGeom>
                    <a:avLst/>
                    <a:gdLst>
                      <a:gd name="T0" fmla="*/ 6497 w 6563"/>
                      <a:gd name="T1" fmla="*/ 0 h 66"/>
                      <a:gd name="T2" fmla="*/ 6497 w 6563"/>
                      <a:gd name="T3" fmla="*/ 66 h 66"/>
                      <a:gd name="T4" fmla="*/ 6563 w 6563"/>
                      <a:gd name="T5" fmla="*/ 33 h 66"/>
                      <a:gd name="T6" fmla="*/ 6497 w 6563"/>
                      <a:gd name="T7" fmla="*/ 0 h 66"/>
                      <a:gd name="T8" fmla="*/ 0 w 6563"/>
                      <a:gd name="T9" fmla="*/ 26 h 66"/>
                      <a:gd name="T10" fmla="*/ 6497 w 6563"/>
                      <a:gd name="T11" fmla="*/ 33 h 66"/>
                      <a:gd name="T12" fmla="*/ 0 w 6563"/>
                      <a:gd name="T13" fmla="*/ 26 h 66"/>
                    </a:gdLst>
                    <a:ahLst/>
                    <a:cxnLst>
                      <a:cxn ang="0">
                        <a:pos x="T0" y="T1"/>
                      </a:cxn>
                      <a:cxn ang="0">
                        <a:pos x="T2" y="T3"/>
                      </a:cxn>
                      <a:cxn ang="0">
                        <a:pos x="T4" y="T5"/>
                      </a:cxn>
                      <a:cxn ang="0">
                        <a:pos x="T6" y="T7"/>
                      </a:cxn>
                      <a:cxn ang="0">
                        <a:pos x="T8" y="T9"/>
                      </a:cxn>
                      <a:cxn ang="0">
                        <a:pos x="T10" y="T11"/>
                      </a:cxn>
                      <a:cxn ang="0">
                        <a:pos x="T12" y="T13"/>
                      </a:cxn>
                    </a:cxnLst>
                    <a:rect l="0" t="0" r="r" b="b"/>
                    <a:pathLst>
                      <a:path w="6563" h="66">
                        <a:moveTo>
                          <a:pt x="6497" y="0"/>
                        </a:moveTo>
                        <a:lnTo>
                          <a:pt x="6497" y="66"/>
                        </a:lnTo>
                        <a:lnTo>
                          <a:pt x="6563" y="33"/>
                        </a:lnTo>
                        <a:lnTo>
                          <a:pt x="6497" y="0"/>
                        </a:lnTo>
                        <a:close/>
                        <a:moveTo>
                          <a:pt x="0" y="26"/>
                        </a:moveTo>
                        <a:lnTo>
                          <a:pt x="6497" y="33"/>
                        </a:lnTo>
                        <a:lnTo>
                          <a:pt x="0" y="26"/>
                        </a:lnTo>
                        <a:close/>
                      </a:path>
                    </a:pathLst>
                  </a:custGeom>
                  <a:noFill/>
                  <a:ln w="349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8" name="Line 55">
                    <a:extLst>
                      <a:ext uri="{FF2B5EF4-FFF2-40B4-BE49-F238E27FC236}">
                        <a16:creationId xmlns:a16="http://schemas.microsoft.com/office/drawing/2014/main" id="{C9948C46-F06B-46A3-BFCD-04A29895FA94}"/>
                      </a:ext>
                    </a:extLst>
                  </p:cNvPr>
                  <p:cNvSpPr>
                    <a:spLocks noChangeShapeType="1"/>
                  </p:cNvSpPr>
                  <p:nvPr/>
                </p:nvSpPr>
                <p:spPr bwMode="auto">
                  <a:xfrm>
                    <a:off x="342331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9" name="Line 56">
                    <a:extLst>
                      <a:ext uri="{FF2B5EF4-FFF2-40B4-BE49-F238E27FC236}">
                        <a16:creationId xmlns:a16="http://schemas.microsoft.com/office/drawing/2014/main" id="{8AA448E7-B2F8-4988-8C95-F01BD8F27B00}"/>
                      </a:ext>
                    </a:extLst>
                  </p:cNvPr>
                  <p:cNvSpPr>
                    <a:spLocks noChangeShapeType="1"/>
                  </p:cNvSpPr>
                  <p:nvPr/>
                </p:nvSpPr>
                <p:spPr bwMode="auto">
                  <a:xfrm>
                    <a:off x="602494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 name="Line 57">
                    <a:extLst>
                      <a:ext uri="{FF2B5EF4-FFF2-40B4-BE49-F238E27FC236}">
                        <a16:creationId xmlns:a16="http://schemas.microsoft.com/office/drawing/2014/main" id="{3FF30552-B1CA-48E8-8F3C-9CBBDC9FA8AA}"/>
                      </a:ext>
                    </a:extLst>
                  </p:cNvPr>
                  <p:cNvSpPr>
                    <a:spLocks noChangeShapeType="1"/>
                  </p:cNvSpPr>
                  <p:nvPr/>
                </p:nvSpPr>
                <p:spPr bwMode="auto">
                  <a:xfrm>
                    <a:off x="8626578" y="3750811"/>
                    <a:ext cx="0" cy="162757"/>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1" name="Rectangle 58">
                    <a:extLst>
                      <a:ext uri="{FF2B5EF4-FFF2-40B4-BE49-F238E27FC236}">
                        <a16:creationId xmlns:a16="http://schemas.microsoft.com/office/drawing/2014/main" id="{5D681CD8-1FC6-465D-B969-2F1BD491256A}"/>
                      </a:ext>
                    </a:extLst>
                  </p:cNvPr>
                  <p:cNvSpPr>
                    <a:spLocks noChangeArrowheads="1"/>
                  </p:cNvSpPr>
                  <p:nvPr/>
                </p:nvSpPr>
                <p:spPr bwMode="auto">
                  <a:xfrm>
                    <a:off x="3393501" y="3934690"/>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a:solidFill>
                          <a:srgbClr val="000000"/>
                        </a:solidFill>
                        <a:latin typeface="Calibri" panose="020F0502020204030204" pitchFamily="34" charset="0"/>
                      </a:rPr>
                      <a:t>0</a:t>
                    </a:r>
                    <a:endParaRPr lang="en-US" altLang="en-US" sz="1350"/>
                  </a:p>
                </p:txBody>
              </p:sp>
              <p:sp>
                <p:nvSpPr>
                  <p:cNvPr id="12" name="Rectangle 59">
                    <a:extLst>
                      <a:ext uri="{FF2B5EF4-FFF2-40B4-BE49-F238E27FC236}">
                        <a16:creationId xmlns:a16="http://schemas.microsoft.com/office/drawing/2014/main" id="{C81E3F7D-94C1-4995-B556-BD705EDA937C}"/>
                      </a:ext>
                    </a:extLst>
                  </p:cNvPr>
                  <p:cNvSpPr>
                    <a:spLocks noChangeArrowheads="1"/>
                  </p:cNvSpPr>
                  <p:nvPr/>
                </p:nvSpPr>
                <p:spPr bwMode="auto">
                  <a:xfrm>
                    <a:off x="5996373" y="3934690"/>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a:solidFill>
                          <a:srgbClr val="000000"/>
                        </a:solidFill>
                        <a:latin typeface="Calibri" panose="020F0502020204030204" pitchFamily="34" charset="0"/>
                      </a:rPr>
                      <a:t>1</a:t>
                    </a:r>
                    <a:endParaRPr lang="en-US" altLang="en-US" sz="1350"/>
                  </a:p>
                </p:txBody>
              </p:sp>
              <p:sp>
                <p:nvSpPr>
                  <p:cNvPr id="13" name="Rectangle 60">
                    <a:extLst>
                      <a:ext uri="{FF2B5EF4-FFF2-40B4-BE49-F238E27FC236}">
                        <a16:creationId xmlns:a16="http://schemas.microsoft.com/office/drawing/2014/main" id="{73873C80-A518-4AE4-8C53-2C0DE175DA01}"/>
                      </a:ext>
                    </a:extLst>
                  </p:cNvPr>
                  <p:cNvSpPr>
                    <a:spLocks noChangeArrowheads="1"/>
                  </p:cNvSpPr>
                  <p:nvPr/>
                </p:nvSpPr>
                <p:spPr bwMode="auto">
                  <a:xfrm>
                    <a:off x="8589306" y="3925993"/>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dirty="0">
                        <a:solidFill>
                          <a:srgbClr val="000000"/>
                        </a:solidFill>
                        <a:latin typeface="Calibri" panose="020F0502020204030204" pitchFamily="34" charset="0"/>
                      </a:rPr>
                      <a:t>2</a:t>
                    </a:r>
                    <a:endParaRPr lang="en-US" altLang="en-US" sz="1350" dirty="0"/>
                  </a:p>
                </p:txBody>
              </p:sp>
              <p:sp>
                <p:nvSpPr>
                  <p:cNvPr id="14" name="Rectangle 61">
                    <a:extLst>
                      <a:ext uri="{FF2B5EF4-FFF2-40B4-BE49-F238E27FC236}">
                        <a16:creationId xmlns:a16="http://schemas.microsoft.com/office/drawing/2014/main" id="{4DAF45A7-FBE9-4F7A-BCC5-16139847ED6E}"/>
                      </a:ext>
                    </a:extLst>
                  </p:cNvPr>
                  <p:cNvSpPr>
                    <a:spLocks noChangeArrowheads="1"/>
                  </p:cNvSpPr>
                  <p:nvPr/>
                </p:nvSpPr>
                <p:spPr bwMode="auto">
                  <a:xfrm>
                    <a:off x="10980187" y="4018036"/>
                    <a:ext cx="3840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a:solidFill>
                          <a:srgbClr val="000000"/>
                        </a:solidFill>
                        <a:latin typeface="Calibri" panose="020F0502020204030204" pitchFamily="34" charset="0"/>
                      </a:rPr>
                      <a:t>T(</a:t>
                    </a:r>
                    <a:r>
                      <a:rPr lang="en-US" altLang="en-US" sz="975" b="1" dirty="0" err="1">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21" name="Rectangle 68">
                    <a:extLst>
                      <a:ext uri="{FF2B5EF4-FFF2-40B4-BE49-F238E27FC236}">
                        <a16:creationId xmlns:a16="http://schemas.microsoft.com/office/drawing/2014/main" id="{0E72A8AB-CAE2-4122-85B0-1FDDFA0EEC47}"/>
                      </a:ext>
                    </a:extLst>
                  </p:cNvPr>
                  <p:cNvSpPr>
                    <a:spLocks noChangeArrowheads="1"/>
                  </p:cNvSpPr>
                  <p:nvPr/>
                </p:nvSpPr>
                <p:spPr bwMode="auto">
                  <a:xfrm>
                    <a:off x="2276659" y="3308305"/>
                    <a:ext cx="229987" cy="426719"/>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23" name="Rectangle 70">
                    <a:extLst>
                      <a:ext uri="{FF2B5EF4-FFF2-40B4-BE49-F238E27FC236}">
                        <a16:creationId xmlns:a16="http://schemas.microsoft.com/office/drawing/2014/main" id="{87B24097-5A5D-495F-BDA4-9F9B6C4A9466}"/>
                      </a:ext>
                    </a:extLst>
                  </p:cNvPr>
                  <p:cNvSpPr>
                    <a:spLocks noChangeArrowheads="1"/>
                  </p:cNvSpPr>
                  <p:nvPr/>
                </p:nvSpPr>
                <p:spPr bwMode="auto">
                  <a:xfrm>
                    <a:off x="2303895" y="3413375"/>
                    <a:ext cx="1697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26" name="Rectangle 73">
                    <a:extLst>
                      <a:ext uri="{FF2B5EF4-FFF2-40B4-BE49-F238E27FC236}">
                        <a16:creationId xmlns:a16="http://schemas.microsoft.com/office/drawing/2014/main" id="{092E217C-CAE4-4111-907C-BEF6763976A5}"/>
                      </a:ext>
                    </a:extLst>
                  </p:cNvPr>
                  <p:cNvSpPr>
                    <a:spLocks noChangeArrowheads="1"/>
                  </p:cNvSpPr>
                  <p:nvPr/>
                </p:nvSpPr>
                <p:spPr bwMode="auto">
                  <a:xfrm>
                    <a:off x="6090797" y="3455114"/>
                    <a:ext cx="55596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Preamble</a:t>
                    </a:r>
                    <a:endParaRPr lang="en-US" altLang="en-US" sz="1350" dirty="0"/>
                  </a:p>
                </p:txBody>
              </p:sp>
              <p:sp>
                <p:nvSpPr>
                  <p:cNvPr id="31" name="Rectangle 92">
                    <a:extLst>
                      <a:ext uri="{FF2B5EF4-FFF2-40B4-BE49-F238E27FC236}">
                        <a16:creationId xmlns:a16="http://schemas.microsoft.com/office/drawing/2014/main" id="{884D0D74-7F3B-4B95-AF1F-49E76406D38E}"/>
                      </a:ext>
                    </a:extLst>
                  </p:cNvPr>
                  <p:cNvSpPr>
                    <a:spLocks noChangeArrowheads="1"/>
                  </p:cNvSpPr>
                  <p:nvPr/>
                </p:nvSpPr>
                <p:spPr bwMode="auto">
                  <a:xfrm>
                    <a:off x="4456873" y="5030408"/>
                    <a:ext cx="314906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F0000"/>
                        </a:solidFill>
                        <a:latin typeface="Calibri" panose="020F0502020204030204" pitchFamily="34" charset="0"/>
                      </a:rPr>
                      <a:t>Two messages in each slot for SS-TWR: Two fragments</a:t>
                    </a:r>
                    <a:endParaRPr lang="en-US" altLang="en-US" sz="1350" dirty="0">
                      <a:solidFill>
                        <a:srgbClr val="FF0000"/>
                      </a:solidFill>
                    </a:endParaRPr>
                  </a:p>
                </p:txBody>
              </p:sp>
              <p:grpSp>
                <p:nvGrpSpPr>
                  <p:cNvPr id="37" name="Group 36">
                    <a:extLst>
                      <a:ext uri="{FF2B5EF4-FFF2-40B4-BE49-F238E27FC236}">
                        <a16:creationId xmlns:a16="http://schemas.microsoft.com/office/drawing/2014/main" id="{2F0F16E5-0599-4E50-BCE1-C544D7425692}"/>
                      </a:ext>
                    </a:extLst>
                  </p:cNvPr>
                  <p:cNvGrpSpPr/>
                  <p:nvPr/>
                </p:nvGrpSpPr>
                <p:grpSpPr>
                  <a:xfrm>
                    <a:off x="3459935" y="3405148"/>
                    <a:ext cx="1598516" cy="803445"/>
                    <a:chOff x="3459935" y="3405148"/>
                    <a:chExt cx="1598516" cy="803445"/>
                  </a:xfrm>
                </p:grpSpPr>
                <p:sp>
                  <p:nvSpPr>
                    <p:cNvPr id="15" name="Rectangle 62">
                      <a:extLst>
                        <a:ext uri="{FF2B5EF4-FFF2-40B4-BE49-F238E27FC236}">
                          <a16:creationId xmlns:a16="http://schemas.microsoft.com/office/drawing/2014/main" id="{5F1FB767-16E9-42CC-A343-19188E0B8C45}"/>
                        </a:ext>
                      </a:extLst>
                    </p:cNvPr>
                    <p:cNvSpPr>
                      <a:spLocks noChangeArrowheads="1"/>
                    </p:cNvSpPr>
                    <p:nvPr/>
                  </p:nvSpPr>
                  <p:spPr bwMode="auto">
                    <a:xfrm>
                      <a:off x="3459935" y="3405148"/>
                      <a:ext cx="569028" cy="32675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dirty="0"/>
                    </a:p>
                  </p:txBody>
                </p:sp>
                <p:sp>
                  <p:nvSpPr>
                    <p:cNvPr id="17" name="Rectangle 64">
                      <a:extLst>
                        <a:ext uri="{FF2B5EF4-FFF2-40B4-BE49-F238E27FC236}">
                          <a16:creationId xmlns:a16="http://schemas.microsoft.com/office/drawing/2014/main" id="{55FC2AF9-3CB7-4DAF-B3C6-F2F681A2F380}"/>
                        </a:ext>
                      </a:extLst>
                    </p:cNvPr>
                    <p:cNvSpPr>
                      <a:spLocks noChangeArrowheads="1"/>
                    </p:cNvSpPr>
                    <p:nvPr/>
                  </p:nvSpPr>
                  <p:spPr bwMode="auto">
                    <a:xfrm>
                      <a:off x="3633000" y="3515369"/>
                      <a:ext cx="216445" cy="123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sp>
                  <p:nvSpPr>
                    <p:cNvPr id="32" name="Rectangle 62">
                      <a:extLst>
                        <a:ext uri="{FF2B5EF4-FFF2-40B4-BE49-F238E27FC236}">
                          <a16:creationId xmlns:a16="http://schemas.microsoft.com/office/drawing/2014/main" id="{10120449-5EAD-4606-BDE1-AFA775094353}"/>
                        </a:ext>
                      </a:extLst>
                    </p:cNvPr>
                    <p:cNvSpPr>
                      <a:spLocks noChangeArrowheads="1"/>
                    </p:cNvSpPr>
                    <p:nvPr/>
                  </p:nvSpPr>
                  <p:spPr bwMode="auto">
                    <a:xfrm>
                      <a:off x="4489421" y="3881836"/>
                      <a:ext cx="569030" cy="326757"/>
                    </a:xfrm>
                    <a:prstGeom prst="rect">
                      <a:avLst/>
                    </a:prstGeom>
                    <a:solidFill>
                      <a:schemeClr val="bg2"/>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33" name="Rectangle 64">
                      <a:extLst>
                        <a:ext uri="{FF2B5EF4-FFF2-40B4-BE49-F238E27FC236}">
                          <a16:creationId xmlns:a16="http://schemas.microsoft.com/office/drawing/2014/main" id="{DD0350A0-AE5E-4617-99D3-55026727C770}"/>
                        </a:ext>
                      </a:extLst>
                    </p:cNvPr>
                    <p:cNvSpPr>
                      <a:spLocks noChangeArrowheads="1"/>
                    </p:cNvSpPr>
                    <p:nvPr/>
                  </p:nvSpPr>
                  <p:spPr bwMode="auto">
                    <a:xfrm>
                      <a:off x="4656796" y="3985440"/>
                      <a:ext cx="239788" cy="123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 </a:t>
                      </a:r>
                      <a:endParaRPr lang="en-US" altLang="en-US" sz="600" dirty="0"/>
                    </a:p>
                  </p:txBody>
                </p:sp>
              </p:grpSp>
              <p:grpSp>
                <p:nvGrpSpPr>
                  <p:cNvPr id="38" name="Group 37">
                    <a:extLst>
                      <a:ext uri="{FF2B5EF4-FFF2-40B4-BE49-F238E27FC236}">
                        <a16:creationId xmlns:a16="http://schemas.microsoft.com/office/drawing/2014/main" id="{1982ACA6-FD16-4F8E-8716-55FB1B38FDC9}"/>
                      </a:ext>
                    </a:extLst>
                  </p:cNvPr>
                  <p:cNvGrpSpPr/>
                  <p:nvPr/>
                </p:nvGrpSpPr>
                <p:grpSpPr>
                  <a:xfrm>
                    <a:off x="7073371" y="3880585"/>
                    <a:ext cx="569030" cy="326757"/>
                    <a:chOff x="4452620" y="3890524"/>
                    <a:chExt cx="569030" cy="326757"/>
                  </a:xfrm>
                </p:grpSpPr>
                <p:sp>
                  <p:nvSpPr>
                    <p:cNvPr id="43" name="Rectangle 62">
                      <a:extLst>
                        <a:ext uri="{FF2B5EF4-FFF2-40B4-BE49-F238E27FC236}">
                          <a16:creationId xmlns:a16="http://schemas.microsoft.com/office/drawing/2014/main" id="{37ABEE70-9D2E-4455-9707-5BB6C8C54702}"/>
                        </a:ext>
                      </a:extLst>
                    </p:cNvPr>
                    <p:cNvSpPr>
                      <a:spLocks noChangeArrowheads="1"/>
                    </p:cNvSpPr>
                    <p:nvPr/>
                  </p:nvSpPr>
                  <p:spPr bwMode="auto">
                    <a:xfrm>
                      <a:off x="4452620" y="3890524"/>
                      <a:ext cx="569030" cy="326757"/>
                    </a:xfrm>
                    <a:prstGeom prst="rect">
                      <a:avLst/>
                    </a:prstGeom>
                    <a:solidFill>
                      <a:schemeClr val="bg2"/>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44" name="Rectangle 64">
                      <a:extLst>
                        <a:ext uri="{FF2B5EF4-FFF2-40B4-BE49-F238E27FC236}">
                          <a16:creationId xmlns:a16="http://schemas.microsoft.com/office/drawing/2014/main" id="{E77A8B11-09D3-41FC-BE23-E58352E0F06B}"/>
                        </a:ext>
                      </a:extLst>
                    </p:cNvPr>
                    <p:cNvSpPr>
                      <a:spLocks noChangeArrowheads="1"/>
                    </p:cNvSpPr>
                    <p:nvPr/>
                  </p:nvSpPr>
                  <p:spPr bwMode="auto">
                    <a:xfrm>
                      <a:off x="4620314" y="3988368"/>
                      <a:ext cx="2164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grpSp>
            </p:grpSp>
            <p:grpSp>
              <p:nvGrpSpPr>
                <p:cNvPr id="59" name="Group 58">
                  <a:extLst>
                    <a:ext uri="{FF2B5EF4-FFF2-40B4-BE49-F238E27FC236}">
                      <a16:creationId xmlns:a16="http://schemas.microsoft.com/office/drawing/2014/main" id="{6315165A-1F9D-4573-B759-45DD6D7DEBA8}"/>
                    </a:ext>
                  </a:extLst>
                </p:cNvPr>
                <p:cNvGrpSpPr/>
                <p:nvPr/>
              </p:nvGrpSpPr>
              <p:grpSpPr>
                <a:xfrm>
                  <a:off x="2504738" y="4019353"/>
                  <a:ext cx="2583206" cy="500713"/>
                  <a:chOff x="2504738" y="4019353"/>
                  <a:chExt cx="2583206" cy="500713"/>
                </a:xfrm>
              </p:grpSpPr>
              <p:sp>
                <p:nvSpPr>
                  <p:cNvPr id="57" name="Freeform 91">
                    <a:extLst>
                      <a:ext uri="{FF2B5EF4-FFF2-40B4-BE49-F238E27FC236}">
                        <a16:creationId xmlns:a16="http://schemas.microsoft.com/office/drawing/2014/main" id="{BD6DFDF7-FC98-4F41-8142-946515F1FC04}"/>
                      </a:ext>
                    </a:extLst>
                  </p:cNvPr>
                  <p:cNvSpPr>
                    <a:spLocks noEditPoints="1"/>
                  </p:cNvSpPr>
                  <p:nvPr/>
                </p:nvSpPr>
                <p:spPr bwMode="auto">
                  <a:xfrm>
                    <a:off x="2504738" y="4019353"/>
                    <a:ext cx="258320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dirty="0"/>
                  </a:p>
                </p:txBody>
              </p:sp>
              <p:sp>
                <p:nvSpPr>
                  <p:cNvPr id="58" name="Rectangle 92">
                    <a:extLst>
                      <a:ext uri="{FF2B5EF4-FFF2-40B4-BE49-F238E27FC236}">
                        <a16:creationId xmlns:a16="http://schemas.microsoft.com/office/drawing/2014/main" id="{08B63FB9-6A8A-4DEA-9EBA-0BC7D4424D62}"/>
                      </a:ext>
                    </a:extLst>
                  </p:cNvPr>
                  <p:cNvSpPr>
                    <a:spLocks noChangeArrowheads="1"/>
                  </p:cNvSpPr>
                  <p:nvPr/>
                </p:nvSpPr>
                <p:spPr bwMode="auto">
                  <a:xfrm>
                    <a:off x="3103584" y="4350789"/>
                    <a:ext cx="127266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UWB first fragment</a:t>
                    </a:r>
                    <a:endParaRPr lang="en-US" altLang="en-US" sz="1350" dirty="0">
                      <a:solidFill>
                        <a:schemeClr val="accent1"/>
                      </a:solidFill>
                    </a:endParaRPr>
                  </a:p>
                </p:txBody>
              </p:sp>
            </p:grpSp>
            <p:sp>
              <p:nvSpPr>
                <p:cNvPr id="61" name="Freeform 91">
                  <a:extLst>
                    <a:ext uri="{FF2B5EF4-FFF2-40B4-BE49-F238E27FC236}">
                      <a16:creationId xmlns:a16="http://schemas.microsoft.com/office/drawing/2014/main" id="{B1271098-F3D4-417D-8FFA-B9A640807C03}"/>
                    </a:ext>
                  </a:extLst>
                </p:cNvPr>
                <p:cNvSpPr>
                  <a:spLocks noEditPoints="1"/>
                </p:cNvSpPr>
                <p:nvPr/>
              </p:nvSpPr>
              <p:spPr bwMode="auto">
                <a:xfrm>
                  <a:off x="5157500" y="4044412"/>
                  <a:ext cx="258320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grpSp>
          <p:sp>
            <p:nvSpPr>
              <p:cNvPr id="67" name="Rectangle 68">
                <a:extLst>
                  <a:ext uri="{FF2B5EF4-FFF2-40B4-BE49-F238E27FC236}">
                    <a16:creationId xmlns:a16="http://schemas.microsoft.com/office/drawing/2014/main" id="{F166FFB1-1CA0-4386-B888-7252BDA8FB33}"/>
                  </a:ext>
                </a:extLst>
              </p:cNvPr>
              <p:cNvSpPr>
                <a:spLocks noChangeArrowheads="1"/>
              </p:cNvSpPr>
              <p:nvPr/>
            </p:nvSpPr>
            <p:spPr bwMode="auto">
              <a:xfrm>
                <a:off x="1359995" y="2977402"/>
                <a:ext cx="230597" cy="431491"/>
              </a:xfrm>
              <a:prstGeom prst="rect">
                <a:avLst/>
              </a:prstGeom>
              <a:solidFill>
                <a:srgbClr val="FF0000"/>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68" name="Rectangle 70">
                <a:extLst>
                  <a:ext uri="{FF2B5EF4-FFF2-40B4-BE49-F238E27FC236}">
                    <a16:creationId xmlns:a16="http://schemas.microsoft.com/office/drawing/2014/main" id="{DF47C78B-B33C-4CDC-9911-74F8107A3306}"/>
                  </a:ext>
                </a:extLst>
              </p:cNvPr>
              <p:cNvSpPr>
                <a:spLocks noChangeArrowheads="1"/>
              </p:cNvSpPr>
              <p:nvPr/>
            </p:nvSpPr>
            <p:spPr bwMode="auto">
              <a:xfrm>
                <a:off x="1392213" y="3095856"/>
                <a:ext cx="1709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69" name="Rectangle 67">
                <a:extLst>
                  <a:ext uri="{FF2B5EF4-FFF2-40B4-BE49-F238E27FC236}">
                    <a16:creationId xmlns:a16="http://schemas.microsoft.com/office/drawing/2014/main" id="{FB2E23A3-0195-4B7F-93AB-11E1300B6F99}"/>
                  </a:ext>
                </a:extLst>
              </p:cNvPr>
              <p:cNvSpPr>
                <a:spLocks noChangeArrowheads="1"/>
              </p:cNvSpPr>
              <p:nvPr/>
            </p:nvSpPr>
            <p:spPr bwMode="auto">
              <a:xfrm>
                <a:off x="-141614" y="2470804"/>
                <a:ext cx="47448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Initiator</a:t>
                </a:r>
                <a:endParaRPr lang="en-US" altLang="en-US" sz="1350" dirty="0"/>
              </a:p>
            </p:txBody>
          </p:sp>
          <p:sp>
            <p:nvSpPr>
              <p:cNvPr id="70" name="Rectangle 67">
                <a:extLst>
                  <a:ext uri="{FF2B5EF4-FFF2-40B4-BE49-F238E27FC236}">
                    <a16:creationId xmlns:a16="http://schemas.microsoft.com/office/drawing/2014/main" id="{D0085C7F-B1C7-4FD1-A92B-6C4A5BEAA39D}"/>
                  </a:ext>
                </a:extLst>
              </p:cNvPr>
              <p:cNvSpPr>
                <a:spLocks noChangeArrowheads="1"/>
              </p:cNvSpPr>
              <p:nvPr/>
            </p:nvSpPr>
            <p:spPr bwMode="auto">
              <a:xfrm>
                <a:off x="-132123" y="3147204"/>
                <a:ext cx="62410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Responder</a:t>
                </a:r>
                <a:endParaRPr lang="en-US" altLang="en-US" sz="1350" dirty="0"/>
              </a:p>
            </p:txBody>
          </p:sp>
        </p:grpSp>
        <p:sp>
          <p:nvSpPr>
            <p:cNvPr id="72" name="Freeform 91">
              <a:extLst>
                <a:ext uri="{FF2B5EF4-FFF2-40B4-BE49-F238E27FC236}">
                  <a16:creationId xmlns:a16="http://schemas.microsoft.com/office/drawing/2014/main" id="{0525216F-0FFF-487F-9677-BA7512C1483C}"/>
                </a:ext>
              </a:extLst>
            </p:cNvPr>
            <p:cNvSpPr>
              <a:spLocks noEditPoints="1"/>
            </p:cNvSpPr>
            <p:nvPr/>
          </p:nvSpPr>
          <p:spPr bwMode="auto">
            <a:xfrm>
              <a:off x="2774079" y="4094210"/>
              <a:ext cx="1254055" cy="157788"/>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73" name="Rectangle 92">
              <a:extLst>
                <a:ext uri="{FF2B5EF4-FFF2-40B4-BE49-F238E27FC236}">
                  <a16:creationId xmlns:a16="http://schemas.microsoft.com/office/drawing/2014/main" id="{BBB9C068-D378-4E65-A6B9-88C057E55BD4}"/>
                </a:ext>
              </a:extLst>
            </p:cNvPr>
            <p:cNvSpPr>
              <a:spLocks noChangeArrowheads="1"/>
            </p:cNvSpPr>
            <p:nvPr/>
          </p:nvSpPr>
          <p:spPr bwMode="auto">
            <a:xfrm>
              <a:off x="2962035" y="4373561"/>
              <a:ext cx="1130358" cy="338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NB synchronization messages</a:t>
              </a:r>
              <a:endParaRPr lang="en-US" altLang="en-US" sz="1350" dirty="0">
                <a:solidFill>
                  <a:schemeClr val="accent1"/>
                </a:solidFill>
              </a:endParaRPr>
            </a:p>
          </p:txBody>
        </p:sp>
        <p:sp>
          <p:nvSpPr>
            <p:cNvPr id="74" name="Rectangle 68">
              <a:extLst>
                <a:ext uri="{FF2B5EF4-FFF2-40B4-BE49-F238E27FC236}">
                  <a16:creationId xmlns:a16="http://schemas.microsoft.com/office/drawing/2014/main" id="{058507CC-0BF7-4871-844E-95B729C13CD7}"/>
                </a:ext>
              </a:extLst>
            </p:cNvPr>
            <p:cNvSpPr>
              <a:spLocks noChangeArrowheads="1"/>
            </p:cNvSpPr>
            <p:nvPr/>
          </p:nvSpPr>
          <p:spPr bwMode="auto">
            <a:xfrm>
              <a:off x="9449936" y="3741609"/>
              <a:ext cx="230597" cy="431492"/>
            </a:xfrm>
            <a:prstGeom prst="rect">
              <a:avLst/>
            </a:pr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75" name="Rectangle 70">
              <a:extLst>
                <a:ext uri="{FF2B5EF4-FFF2-40B4-BE49-F238E27FC236}">
                  <a16:creationId xmlns:a16="http://schemas.microsoft.com/office/drawing/2014/main" id="{064040D2-644E-4033-9D7C-89D0217A5699}"/>
                </a:ext>
              </a:extLst>
            </p:cNvPr>
            <p:cNvSpPr>
              <a:spLocks noChangeArrowheads="1"/>
            </p:cNvSpPr>
            <p:nvPr/>
          </p:nvSpPr>
          <p:spPr bwMode="auto">
            <a:xfrm>
              <a:off x="9479741" y="3858908"/>
              <a:ext cx="1709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76" name="Freeform 91">
              <a:extLst>
                <a:ext uri="{FF2B5EF4-FFF2-40B4-BE49-F238E27FC236}">
                  <a16:creationId xmlns:a16="http://schemas.microsoft.com/office/drawing/2014/main" id="{3EEE046C-0E7C-4A8E-B29C-04694830F33B}"/>
                </a:ext>
              </a:extLst>
            </p:cNvPr>
            <p:cNvSpPr>
              <a:spLocks noEditPoints="1"/>
            </p:cNvSpPr>
            <p:nvPr/>
          </p:nvSpPr>
          <p:spPr bwMode="auto">
            <a:xfrm>
              <a:off x="9335936" y="4148833"/>
              <a:ext cx="2601866" cy="224731"/>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77" name="Rectangle 92">
              <a:extLst>
                <a:ext uri="{FF2B5EF4-FFF2-40B4-BE49-F238E27FC236}">
                  <a16:creationId xmlns:a16="http://schemas.microsoft.com/office/drawing/2014/main" id="{AE4C0518-918D-48CE-8F97-196494CAABA6}"/>
                </a:ext>
              </a:extLst>
            </p:cNvPr>
            <p:cNvSpPr>
              <a:spLocks noChangeArrowheads="1"/>
            </p:cNvSpPr>
            <p:nvPr/>
          </p:nvSpPr>
          <p:spPr bwMode="auto">
            <a:xfrm>
              <a:off x="10051421" y="4426833"/>
              <a:ext cx="122469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Measurement report</a:t>
              </a:r>
              <a:endParaRPr lang="en-US" altLang="en-US" sz="1350" dirty="0">
                <a:solidFill>
                  <a:schemeClr val="accent1"/>
                </a:solidFill>
              </a:endParaRPr>
            </a:p>
          </p:txBody>
        </p:sp>
        <p:sp>
          <p:nvSpPr>
            <p:cNvPr id="78" name="Rectangle 92">
              <a:extLst>
                <a:ext uri="{FF2B5EF4-FFF2-40B4-BE49-F238E27FC236}">
                  <a16:creationId xmlns:a16="http://schemas.microsoft.com/office/drawing/2014/main" id="{877FCD5A-ECD0-4FB0-B9D1-BE65A0DD665C}"/>
                </a:ext>
              </a:extLst>
            </p:cNvPr>
            <p:cNvSpPr>
              <a:spLocks noChangeArrowheads="1"/>
            </p:cNvSpPr>
            <p:nvPr/>
          </p:nvSpPr>
          <p:spPr bwMode="auto">
            <a:xfrm>
              <a:off x="7394283" y="4394210"/>
              <a:ext cx="152288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UWB second fragment </a:t>
              </a:r>
              <a:endParaRPr lang="en-US" altLang="en-US" sz="1350" dirty="0">
                <a:solidFill>
                  <a:schemeClr val="accent1"/>
                </a:solidFill>
              </a:endParaRPr>
            </a:p>
          </p:txBody>
        </p:sp>
      </p:grpSp>
      <p:sp>
        <p:nvSpPr>
          <p:cNvPr id="4" name="Slide Number Placeholder 3">
            <a:extLst>
              <a:ext uri="{FF2B5EF4-FFF2-40B4-BE49-F238E27FC236}">
                <a16:creationId xmlns:a16="http://schemas.microsoft.com/office/drawing/2014/main" id="{237AB415-D25A-4408-AC55-0D7ABF18529E}"/>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4</a:t>
            </a:fld>
            <a:endParaRPr lang="en-US" altLang="en-US" dirty="0"/>
          </a:p>
        </p:txBody>
      </p:sp>
      <p:sp>
        <p:nvSpPr>
          <p:cNvPr id="52" name="Rectangle 62">
            <a:extLst>
              <a:ext uri="{FF2B5EF4-FFF2-40B4-BE49-F238E27FC236}">
                <a16:creationId xmlns:a16="http://schemas.microsoft.com/office/drawing/2014/main" id="{E151FCA0-B169-43A7-B43E-7FC68CBB39D0}"/>
              </a:ext>
            </a:extLst>
          </p:cNvPr>
          <p:cNvSpPr>
            <a:spLocks noChangeArrowheads="1"/>
          </p:cNvSpPr>
          <p:nvPr/>
        </p:nvSpPr>
        <p:spPr bwMode="auto">
          <a:xfrm>
            <a:off x="4362897" y="2813708"/>
            <a:ext cx="429854" cy="24506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dirty="0"/>
          </a:p>
        </p:txBody>
      </p:sp>
      <p:sp>
        <p:nvSpPr>
          <p:cNvPr id="53" name="Rectangle 64">
            <a:extLst>
              <a:ext uri="{FF2B5EF4-FFF2-40B4-BE49-F238E27FC236}">
                <a16:creationId xmlns:a16="http://schemas.microsoft.com/office/drawing/2014/main" id="{9C8EED94-0A82-4552-A755-386D11F3C04E}"/>
              </a:ext>
            </a:extLst>
          </p:cNvPr>
          <p:cNvSpPr>
            <a:spLocks noChangeArrowheads="1"/>
          </p:cNvSpPr>
          <p:nvPr/>
        </p:nvSpPr>
        <p:spPr bwMode="auto">
          <a:xfrm>
            <a:off x="4497867" y="2891643"/>
            <a:ext cx="16350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spTree>
    <p:extLst>
      <p:ext uri="{BB962C8B-B14F-4D97-AF65-F5344CB8AC3E}">
        <p14:creationId xmlns:p14="http://schemas.microsoft.com/office/powerpoint/2010/main" val="15518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BB64-ADB2-459B-9735-290DA390A754}"/>
              </a:ext>
            </a:extLst>
          </p:cNvPr>
          <p:cNvSpPr>
            <a:spLocks noGrp="1"/>
          </p:cNvSpPr>
          <p:nvPr>
            <p:ph type="title"/>
          </p:nvPr>
        </p:nvSpPr>
        <p:spPr/>
        <p:txBody>
          <a:bodyPr/>
          <a:lstStyle/>
          <a:p>
            <a:r>
              <a:rPr lang="en-US" dirty="0">
                <a:solidFill>
                  <a:schemeClr val="tx1"/>
                </a:solidFill>
              </a:rPr>
              <a:t>NBA-UWB Sequence for SS-TWR</a:t>
            </a:r>
          </a:p>
        </p:txBody>
      </p:sp>
      <p:sp>
        <p:nvSpPr>
          <p:cNvPr id="3" name="Text Placeholder 2">
            <a:extLst>
              <a:ext uri="{FF2B5EF4-FFF2-40B4-BE49-F238E27FC236}">
                <a16:creationId xmlns:a16="http://schemas.microsoft.com/office/drawing/2014/main" id="{79963FB6-DE8A-413A-9A29-083DDB7F0D1B}"/>
              </a:ext>
            </a:extLst>
          </p:cNvPr>
          <p:cNvSpPr>
            <a:spLocks noGrp="1"/>
          </p:cNvSpPr>
          <p:nvPr>
            <p:ph type="body" idx="1"/>
          </p:nvPr>
        </p:nvSpPr>
        <p:spPr>
          <a:xfrm>
            <a:off x="368046" y="1124744"/>
            <a:ext cx="8407908" cy="3477006"/>
          </a:xfrm>
        </p:spPr>
        <p:txBody>
          <a:bodyPr/>
          <a:lstStyle/>
          <a:p>
            <a:pPr marL="0" indent="0">
              <a:buNone/>
            </a:pPr>
            <a:endParaRPr lang="en-US" sz="1800" dirty="0"/>
          </a:p>
          <a:p>
            <a:endParaRPr lang="en-US" sz="1800" dirty="0"/>
          </a:p>
          <a:p>
            <a:r>
              <a:rPr lang="en-US" sz="1800" dirty="0"/>
              <a:t>Phase 1) Initial synchronization: NB message exchange</a:t>
            </a:r>
          </a:p>
          <a:p>
            <a:pPr lvl="2">
              <a:buFont typeface="Courier New" panose="02070309020205020404" pitchFamily="49" charset="0"/>
              <a:buChar char="o"/>
            </a:pPr>
            <a:r>
              <a:rPr lang="en-US" sz="1600" dirty="0"/>
              <a:t>If needed, NB message exchange can provide scheduling and capability information</a:t>
            </a:r>
          </a:p>
          <a:p>
            <a:pPr lvl="2">
              <a:buFont typeface="Courier New" panose="02070309020205020404" pitchFamily="49" charset="0"/>
              <a:buChar char="o"/>
            </a:pPr>
            <a:r>
              <a:rPr lang="en-US" sz="1600" dirty="0"/>
              <a:t>Initiator’s NB message provides </a:t>
            </a:r>
          </a:p>
          <a:p>
            <a:pPr lvl="3">
              <a:buFont typeface="Arial" panose="020B0604020202020204" pitchFamily="34" charset="0"/>
              <a:buChar char="•"/>
            </a:pPr>
            <a:r>
              <a:rPr lang="en-US" sz="1400" dirty="0"/>
              <a:t>Ranging configuration information if needed</a:t>
            </a:r>
          </a:p>
          <a:p>
            <a:pPr lvl="3">
              <a:buFont typeface="Arial" panose="020B0604020202020204" pitchFamily="34" charset="0"/>
              <a:buChar char="•"/>
            </a:pPr>
            <a:r>
              <a:rPr lang="en-US" sz="1400" dirty="0"/>
              <a:t>Initial time/frequency synchronization to the responder</a:t>
            </a:r>
          </a:p>
          <a:p>
            <a:pPr lvl="2">
              <a:buFont typeface="Courier New" panose="02070309020205020404" pitchFamily="49" charset="0"/>
              <a:buChar char="o"/>
            </a:pPr>
            <a:r>
              <a:rPr lang="en-US" sz="1600" dirty="0"/>
              <a:t>Responder’s NB message can help with</a:t>
            </a:r>
          </a:p>
          <a:p>
            <a:pPr lvl="3">
              <a:buFont typeface="Arial" panose="020B0604020202020204" pitchFamily="34" charset="0"/>
              <a:buChar char="•"/>
            </a:pPr>
            <a:r>
              <a:rPr lang="en-US" sz="1400" dirty="0"/>
              <a:t>Two-way handshaking </a:t>
            </a:r>
          </a:p>
          <a:p>
            <a:pPr lvl="3">
              <a:buFont typeface="Arial" panose="020B0604020202020204" pitchFamily="34" charset="0"/>
              <a:buChar char="•"/>
            </a:pPr>
            <a:r>
              <a:rPr lang="en-US" sz="1400" dirty="0"/>
              <a:t>Received frequency synchronization (will be discussed in the following slides)</a:t>
            </a:r>
          </a:p>
          <a:p>
            <a:pPr lvl="3">
              <a:buFont typeface="Arial" panose="020B0604020202020204" pitchFamily="34" charset="0"/>
              <a:buChar char="•"/>
            </a:pPr>
            <a:r>
              <a:rPr lang="en-US" sz="1400" dirty="0"/>
              <a:t>Signaling required number of fragments from responder to initiator</a:t>
            </a:r>
          </a:p>
          <a:p>
            <a:pPr lvl="4">
              <a:buFont typeface="Arial" panose="020B0604020202020204" pitchFamily="34" charset="0"/>
              <a:buChar char="•"/>
            </a:pPr>
            <a:r>
              <a:rPr lang="en-US" sz="1400" dirty="0"/>
              <a:t>Based on poll NB message received power, and the difference between NB and UWB link budget, it can be roughly computed that how many UWB fragments are need. </a:t>
            </a:r>
          </a:p>
          <a:p>
            <a:pPr>
              <a:buSzPct val="120000"/>
              <a:buFont typeface="Arial" panose="020B0604020202020204" pitchFamily="34" charset="0"/>
              <a:buChar char="•"/>
            </a:pPr>
            <a:r>
              <a:rPr lang="en-US" sz="1800" dirty="0"/>
              <a:t>Phase 2) Multi-fragment UWB measurement phase</a:t>
            </a:r>
          </a:p>
          <a:p>
            <a:pPr lvl="2">
              <a:buFont typeface="Courier New" panose="02070309020205020404" pitchFamily="49" charset="0"/>
              <a:buChar char="o"/>
            </a:pPr>
            <a:r>
              <a:rPr lang="en-US" sz="1600" dirty="0"/>
              <a:t>To reduce latency, UWB measurements can be interleaved in each fragment</a:t>
            </a:r>
          </a:p>
          <a:p>
            <a:pPr lvl="2">
              <a:buFont typeface="Courier New" panose="02070309020205020404" pitchFamily="49" charset="0"/>
              <a:buChar char="o"/>
            </a:pPr>
            <a:r>
              <a:rPr lang="en-US" sz="1600" dirty="0"/>
              <a:t>Responder’s UWB transmission is staggered by fixed offset (e.g., 0.5 </a:t>
            </a:r>
            <a:r>
              <a:rPr lang="en-US" sz="1600" dirty="0" err="1"/>
              <a:t>ms</a:t>
            </a:r>
            <a:r>
              <a:rPr lang="en-US" sz="1600" dirty="0"/>
              <a:t>) to the initiator’s UWB transmission</a:t>
            </a:r>
          </a:p>
          <a:p>
            <a:pPr lvl="2">
              <a:buFont typeface="Courier New" panose="02070309020205020404" pitchFamily="49" charset="0"/>
              <a:buChar char="o"/>
            </a:pPr>
            <a:endParaRPr lang="en-US" sz="1200" dirty="0"/>
          </a:p>
          <a:p>
            <a:pPr lvl="1"/>
            <a:endParaRPr lang="en-US" sz="1800" dirty="0"/>
          </a:p>
          <a:p>
            <a:endParaRPr lang="en-US" sz="1800" dirty="0"/>
          </a:p>
          <a:p>
            <a:endParaRPr lang="en-US" sz="1800" dirty="0"/>
          </a:p>
          <a:p>
            <a:endParaRPr lang="en-US" sz="1800" dirty="0"/>
          </a:p>
          <a:p>
            <a:pPr lvl="1"/>
            <a:endParaRPr lang="en-US" sz="1800" dirty="0"/>
          </a:p>
          <a:p>
            <a:pPr marL="122777" lvl="1" indent="0">
              <a:buNone/>
            </a:pPr>
            <a:endParaRPr lang="en-US" sz="1800" dirty="0"/>
          </a:p>
          <a:p>
            <a:pPr marL="0" indent="0">
              <a:buNone/>
            </a:pPr>
            <a:endParaRPr lang="en-US" sz="1800" dirty="0"/>
          </a:p>
          <a:p>
            <a:endParaRPr lang="en-US" sz="1800" dirty="0"/>
          </a:p>
          <a:p>
            <a:pPr lvl="1">
              <a:buFont typeface="Courier New" panose="02070309020205020404" pitchFamily="49" charset="0"/>
              <a:buChar char="o"/>
            </a:pPr>
            <a:endParaRPr lang="en-US" sz="1800" dirty="0"/>
          </a:p>
        </p:txBody>
      </p:sp>
      <p:sp>
        <p:nvSpPr>
          <p:cNvPr id="4" name="Slide Number Placeholder 3">
            <a:extLst>
              <a:ext uri="{FF2B5EF4-FFF2-40B4-BE49-F238E27FC236}">
                <a16:creationId xmlns:a16="http://schemas.microsoft.com/office/drawing/2014/main" id="{237AB415-D25A-4408-AC55-0D7ABF18529E}"/>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5</a:t>
            </a:fld>
            <a:endParaRPr lang="en-US" altLang="en-US" dirty="0"/>
          </a:p>
        </p:txBody>
      </p:sp>
    </p:spTree>
    <p:extLst>
      <p:ext uri="{BB962C8B-B14F-4D97-AF65-F5344CB8AC3E}">
        <p14:creationId xmlns:p14="http://schemas.microsoft.com/office/powerpoint/2010/main" val="3623571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BB64-ADB2-459B-9735-290DA390A754}"/>
              </a:ext>
            </a:extLst>
          </p:cNvPr>
          <p:cNvSpPr>
            <a:spLocks noGrp="1"/>
          </p:cNvSpPr>
          <p:nvPr>
            <p:ph type="title"/>
          </p:nvPr>
        </p:nvSpPr>
        <p:spPr/>
        <p:txBody>
          <a:bodyPr/>
          <a:lstStyle/>
          <a:p>
            <a:r>
              <a:rPr lang="en-US" dirty="0">
                <a:solidFill>
                  <a:schemeClr val="tx1"/>
                </a:solidFill>
              </a:rPr>
              <a:t>NBA-UWB Sequence for SS-TWR</a:t>
            </a:r>
          </a:p>
        </p:txBody>
      </p:sp>
      <p:sp>
        <p:nvSpPr>
          <p:cNvPr id="3" name="Text Placeholder 2">
            <a:extLst>
              <a:ext uri="{FF2B5EF4-FFF2-40B4-BE49-F238E27FC236}">
                <a16:creationId xmlns:a16="http://schemas.microsoft.com/office/drawing/2014/main" id="{79963FB6-DE8A-413A-9A29-083DDB7F0D1B}"/>
              </a:ext>
            </a:extLst>
          </p:cNvPr>
          <p:cNvSpPr>
            <a:spLocks noGrp="1"/>
          </p:cNvSpPr>
          <p:nvPr>
            <p:ph type="body" idx="1"/>
          </p:nvPr>
        </p:nvSpPr>
        <p:spPr>
          <a:xfrm>
            <a:off x="368046" y="1124744"/>
            <a:ext cx="8407908" cy="3477006"/>
          </a:xfrm>
        </p:spPr>
        <p:txBody>
          <a:bodyPr/>
          <a:lstStyle/>
          <a:p>
            <a:pPr marL="0" indent="0">
              <a:buNone/>
            </a:pPr>
            <a:endParaRPr lang="en-US" sz="1800" dirty="0"/>
          </a:p>
          <a:p>
            <a:endParaRPr lang="en-US" sz="1800" dirty="0"/>
          </a:p>
          <a:p>
            <a:pPr>
              <a:buFont typeface="Arial" panose="020B0604020202020204" pitchFamily="34" charset="0"/>
              <a:buChar char="•"/>
            </a:pPr>
            <a:r>
              <a:rPr lang="en-US" sz="1800" dirty="0"/>
              <a:t>Phase 3) Report: NB message to carry measurement report </a:t>
            </a:r>
          </a:p>
          <a:p>
            <a:pPr lvl="2">
              <a:buFont typeface="Courier New" panose="02070309020205020404" pitchFamily="49" charset="0"/>
              <a:buChar char="o"/>
            </a:pPr>
            <a:endParaRPr lang="en-US" sz="1600" dirty="0"/>
          </a:p>
          <a:p>
            <a:pPr lvl="2">
              <a:buFont typeface="Courier New" panose="02070309020205020404" pitchFamily="49" charset="0"/>
              <a:buChar char="o"/>
            </a:pPr>
            <a:r>
              <a:rPr lang="en-US" sz="1600" dirty="0"/>
              <a:t>Different variations of the report message, depending on which side performs ranging computation</a:t>
            </a:r>
          </a:p>
          <a:p>
            <a:pPr lvl="3">
              <a:buFont typeface="Arial" panose="020B0604020202020204" pitchFamily="34" charset="0"/>
              <a:buChar char="•"/>
            </a:pPr>
            <a:r>
              <a:rPr lang="en-US" sz="1600" dirty="0"/>
              <a:t>Initiator performs computation: Measurement report from responder to initiator </a:t>
            </a:r>
            <a:r>
              <a:rPr lang="en-US" sz="1600" dirty="0">
                <a:sym typeface="Wingdings" panose="05000000000000000000" pitchFamily="2" charset="2"/>
              </a:rPr>
              <a:t> </a:t>
            </a:r>
            <a:r>
              <a:rPr lang="en-US" sz="1600" dirty="0"/>
              <a:t>Shown in Slide 4.</a:t>
            </a:r>
          </a:p>
          <a:p>
            <a:pPr lvl="3">
              <a:buFont typeface="Arial" panose="020B0604020202020204" pitchFamily="34" charset="0"/>
              <a:buChar char="•"/>
            </a:pPr>
            <a:r>
              <a:rPr lang="en-US" sz="1600" dirty="0"/>
              <a:t>Another variation (responder computes range), initiator sends the report to responder.</a:t>
            </a:r>
          </a:p>
          <a:p>
            <a:pPr marL="1200150" lvl="3" indent="0">
              <a:buNone/>
            </a:pPr>
            <a:endParaRPr lang="en-US" sz="1600" dirty="0"/>
          </a:p>
          <a:p>
            <a:pPr lvl="2">
              <a:buFont typeface="Courier New" panose="02070309020205020404" pitchFamily="49" charset="0"/>
              <a:buChar char="o"/>
            </a:pPr>
            <a:r>
              <a:rPr lang="en-US" sz="1600" dirty="0"/>
              <a:t>Initiator/responder may send an ack for the NB report in the last phase </a:t>
            </a:r>
          </a:p>
          <a:p>
            <a:pPr lvl="3">
              <a:buFont typeface="Arial" panose="020B0604020202020204" pitchFamily="34" charset="0"/>
              <a:buChar char="•"/>
            </a:pPr>
            <a:r>
              <a:rPr lang="en-US" sz="1600" dirty="0"/>
              <a:t>Retransmission can be done in the next round</a:t>
            </a:r>
          </a:p>
          <a:p>
            <a:pPr lvl="3">
              <a:buFont typeface="Arial" panose="020B0604020202020204" pitchFamily="34" charset="0"/>
              <a:buChar char="•"/>
            </a:pPr>
            <a:r>
              <a:rPr lang="en-US" sz="1600" dirty="0"/>
              <a:t>If NB report delivery has already succeeded, this helps with releasing memory for the measurement report until next block </a:t>
            </a:r>
          </a:p>
          <a:p>
            <a:pPr lvl="2">
              <a:buFont typeface="Courier New" panose="02070309020205020404" pitchFamily="49" charset="0"/>
              <a:buChar char="o"/>
            </a:pPr>
            <a:endParaRPr lang="en-US" sz="1200" dirty="0"/>
          </a:p>
          <a:p>
            <a:pPr lvl="1"/>
            <a:endParaRPr lang="en-US" sz="1800" dirty="0"/>
          </a:p>
          <a:p>
            <a:endParaRPr lang="en-US" sz="1800" dirty="0"/>
          </a:p>
          <a:p>
            <a:endParaRPr lang="en-US" sz="1800" dirty="0"/>
          </a:p>
          <a:p>
            <a:endParaRPr lang="en-US" sz="1800" dirty="0"/>
          </a:p>
          <a:p>
            <a:pPr lvl="1"/>
            <a:endParaRPr lang="en-US" sz="1800" dirty="0"/>
          </a:p>
          <a:p>
            <a:pPr marL="122777" lvl="1" indent="0">
              <a:buNone/>
            </a:pPr>
            <a:endParaRPr lang="en-US" sz="1800" dirty="0"/>
          </a:p>
          <a:p>
            <a:pPr marL="0" indent="0">
              <a:buNone/>
            </a:pPr>
            <a:endParaRPr lang="en-US" sz="1800" dirty="0"/>
          </a:p>
          <a:p>
            <a:endParaRPr lang="en-US" sz="1800" dirty="0"/>
          </a:p>
          <a:p>
            <a:pPr lvl="1">
              <a:buFont typeface="Courier New" panose="02070309020205020404" pitchFamily="49" charset="0"/>
              <a:buChar char="o"/>
            </a:pPr>
            <a:endParaRPr lang="en-US" sz="1800" dirty="0"/>
          </a:p>
        </p:txBody>
      </p:sp>
      <p:sp>
        <p:nvSpPr>
          <p:cNvPr id="4" name="Slide Number Placeholder 3">
            <a:extLst>
              <a:ext uri="{FF2B5EF4-FFF2-40B4-BE49-F238E27FC236}">
                <a16:creationId xmlns:a16="http://schemas.microsoft.com/office/drawing/2014/main" id="{237AB415-D25A-4408-AC55-0D7ABF18529E}"/>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6</a:t>
            </a:fld>
            <a:endParaRPr lang="en-US" altLang="en-US" dirty="0"/>
          </a:p>
        </p:txBody>
      </p:sp>
    </p:spTree>
    <p:extLst>
      <p:ext uri="{BB962C8B-B14F-4D97-AF65-F5344CB8AC3E}">
        <p14:creationId xmlns:p14="http://schemas.microsoft.com/office/powerpoint/2010/main" val="368946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BB64-ADB2-459B-9735-290DA390A754}"/>
              </a:ext>
            </a:extLst>
          </p:cNvPr>
          <p:cNvSpPr>
            <a:spLocks noGrp="1"/>
          </p:cNvSpPr>
          <p:nvPr>
            <p:ph type="title"/>
          </p:nvPr>
        </p:nvSpPr>
        <p:spPr>
          <a:xfrm>
            <a:off x="179512" y="980728"/>
            <a:ext cx="8407679" cy="321771"/>
          </a:xfrm>
        </p:spPr>
        <p:txBody>
          <a:bodyPr/>
          <a:lstStyle/>
          <a:p>
            <a:r>
              <a:rPr lang="en-US" dirty="0">
                <a:solidFill>
                  <a:schemeClr val="tx1"/>
                </a:solidFill>
              </a:rPr>
              <a:t>Message Sequence: Multiple Rounds</a:t>
            </a:r>
          </a:p>
        </p:txBody>
      </p:sp>
      <p:sp>
        <p:nvSpPr>
          <p:cNvPr id="3" name="Text Placeholder 2">
            <a:extLst>
              <a:ext uri="{FF2B5EF4-FFF2-40B4-BE49-F238E27FC236}">
                <a16:creationId xmlns:a16="http://schemas.microsoft.com/office/drawing/2014/main" id="{79963FB6-DE8A-413A-9A29-083DDB7F0D1B}"/>
              </a:ext>
            </a:extLst>
          </p:cNvPr>
          <p:cNvSpPr>
            <a:spLocks noGrp="1"/>
          </p:cNvSpPr>
          <p:nvPr>
            <p:ph type="body" idx="1"/>
          </p:nvPr>
        </p:nvSpPr>
        <p:spPr>
          <a:xfrm>
            <a:off x="368046" y="1690497"/>
            <a:ext cx="8407908" cy="3477006"/>
          </a:xfrm>
        </p:spPr>
        <p:txBody>
          <a:bodyPr/>
          <a:lstStyle/>
          <a:p>
            <a:pPr marL="457200" lvl="1" indent="0">
              <a:buNone/>
            </a:pPr>
            <a:endParaRPr lang="en-US" sz="1600" dirty="0">
              <a:latin typeface="+mj-lt"/>
            </a:endParaRPr>
          </a:p>
          <a:p>
            <a:r>
              <a:rPr lang="en-US" sz="1800" dirty="0">
                <a:latin typeface="+mj-lt"/>
              </a:rPr>
              <a:t>For the next ranging round, NB synchronization can be skipped </a:t>
            </a:r>
          </a:p>
          <a:p>
            <a:pPr lvl="1">
              <a:buFont typeface="Courier New" panose="02070309020205020404" pitchFamily="49" charset="0"/>
              <a:buChar char="o"/>
            </a:pPr>
            <a:r>
              <a:rPr lang="en-US" sz="1600" dirty="0">
                <a:latin typeface="+mj-lt"/>
              </a:rPr>
              <a:t>The need for NB in the subsequent rounds could be negotiated</a:t>
            </a:r>
          </a:p>
          <a:p>
            <a:pPr lvl="1">
              <a:buFont typeface="Courier New" panose="02070309020205020404" pitchFamily="49" charset="0"/>
              <a:buChar char="o"/>
            </a:pPr>
            <a:r>
              <a:rPr lang="en-US" sz="1600" dirty="0">
                <a:latin typeface="+mj-lt"/>
              </a:rPr>
              <a:t>If the next round is close in time, time/frequency do not change significantly between rounds</a:t>
            </a:r>
          </a:p>
          <a:p>
            <a:pPr lvl="1">
              <a:buFont typeface="Courier New" panose="02070309020205020404" pitchFamily="49" charset="0"/>
              <a:buChar char="o"/>
            </a:pPr>
            <a:r>
              <a:rPr lang="en-US" sz="1600" dirty="0">
                <a:latin typeface="+mj-lt"/>
              </a:rPr>
              <a:t>Time and frequency can be further refined during UWB fragments of the previous round and used for the subsequent rounds. </a:t>
            </a:r>
          </a:p>
          <a:p>
            <a:pPr lvl="1">
              <a:buFont typeface="Courier New" panose="02070309020205020404" pitchFamily="49" charset="0"/>
              <a:buChar char="o"/>
            </a:pPr>
            <a:r>
              <a:rPr lang="en-US" sz="1600" dirty="0">
                <a:latin typeface="+mj-lt"/>
              </a:rPr>
              <a:t>NB can be used to retransmit measurement report from previous round, in case of report failure in previous round.</a:t>
            </a:r>
          </a:p>
          <a:p>
            <a:pPr>
              <a:buFont typeface="Arial" panose="020B0604020202020204" pitchFamily="34" charset="0"/>
              <a:buChar char="•"/>
            </a:pPr>
            <a:endParaRPr lang="en-US" sz="1800" dirty="0">
              <a:latin typeface="+mj-lt"/>
            </a:endParaRPr>
          </a:p>
          <a:p>
            <a:pPr>
              <a:buFont typeface="Courier New" panose="02070309020205020404" pitchFamily="49" charset="0"/>
              <a:buChar char="o"/>
            </a:pPr>
            <a:endParaRPr lang="en-US" sz="2000" dirty="0">
              <a:latin typeface="+mj-lt"/>
            </a:endParaRPr>
          </a:p>
          <a:p>
            <a:pPr lvl="1"/>
            <a:endParaRPr lang="en-US" sz="1350" dirty="0">
              <a:latin typeface="+mj-lt"/>
            </a:endParaRPr>
          </a:p>
        </p:txBody>
      </p:sp>
      <p:sp>
        <p:nvSpPr>
          <p:cNvPr id="4" name="Slide Number Placeholder 3">
            <a:extLst>
              <a:ext uri="{FF2B5EF4-FFF2-40B4-BE49-F238E27FC236}">
                <a16:creationId xmlns:a16="http://schemas.microsoft.com/office/drawing/2014/main" id="{BACF214C-38FF-42F0-9771-31749911217A}"/>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7</a:t>
            </a:fld>
            <a:endParaRPr lang="en-US" altLang="en-US" dirty="0"/>
          </a:p>
        </p:txBody>
      </p:sp>
    </p:spTree>
    <p:extLst>
      <p:ext uri="{BB962C8B-B14F-4D97-AF65-F5344CB8AC3E}">
        <p14:creationId xmlns:p14="http://schemas.microsoft.com/office/powerpoint/2010/main" val="3915958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D48C-2BC3-4E17-B650-3970EA03A842}"/>
              </a:ext>
            </a:extLst>
          </p:cNvPr>
          <p:cNvSpPr>
            <a:spLocks noGrp="1"/>
          </p:cNvSpPr>
          <p:nvPr>
            <p:ph type="title"/>
          </p:nvPr>
        </p:nvSpPr>
        <p:spPr/>
        <p:txBody>
          <a:bodyPr/>
          <a:lstStyle/>
          <a:p>
            <a:r>
              <a:rPr lang="en-US" dirty="0"/>
              <a:t>Existing Ranging Session Structure</a:t>
            </a:r>
          </a:p>
        </p:txBody>
      </p:sp>
      <p:sp>
        <p:nvSpPr>
          <p:cNvPr id="7" name="Content Placeholder 6">
            <a:extLst>
              <a:ext uri="{FF2B5EF4-FFF2-40B4-BE49-F238E27FC236}">
                <a16:creationId xmlns:a16="http://schemas.microsoft.com/office/drawing/2014/main" id="{0A38A2B7-8A34-4280-BD45-FB06F12EBACC}"/>
              </a:ext>
            </a:extLst>
          </p:cNvPr>
          <p:cNvSpPr>
            <a:spLocks noGrp="1"/>
          </p:cNvSpPr>
          <p:nvPr>
            <p:ph idx="1"/>
          </p:nvPr>
        </p:nvSpPr>
        <p:spPr/>
        <p:txBody>
          <a:bodyPr/>
          <a:lstStyle/>
          <a:p>
            <a:endParaRPr lang="en-US" dirty="0"/>
          </a:p>
          <a:p>
            <a:endParaRPr lang="en-US" dirty="0"/>
          </a:p>
          <a:p>
            <a:endParaRPr lang="en-US" dirty="0"/>
          </a:p>
          <a:p>
            <a:r>
              <a:rPr lang="en-US" dirty="0"/>
              <a:t>Assuming discovery and UWB ranging session have been setup (phase 0 in [9]), for example via BLE</a:t>
            </a:r>
          </a:p>
          <a:p>
            <a:pPr lvl="1"/>
            <a:r>
              <a:rPr lang="en-US" sz="1800" dirty="0"/>
              <a:t>UWB channel to use</a:t>
            </a:r>
          </a:p>
          <a:p>
            <a:pPr lvl="1"/>
            <a:r>
              <a:rPr lang="en-US" sz="1800" dirty="0"/>
              <a:t>Slot, Round, and Block durations (constraints: one UWB </a:t>
            </a:r>
            <a:r>
              <a:rPr lang="en-US" sz="1800" i="1" dirty="0"/>
              <a:t>message per slot</a:t>
            </a:r>
            <a:r>
              <a:rPr lang="en-US" sz="1800" dirty="0"/>
              <a:t>, one ranging </a:t>
            </a:r>
            <a:r>
              <a:rPr lang="en-US" sz="1800" i="1" dirty="0"/>
              <a:t>measurement per round</a:t>
            </a:r>
            <a:r>
              <a:rPr lang="en-US" sz="1800" dirty="0"/>
              <a:t>)</a:t>
            </a:r>
          </a:p>
          <a:p>
            <a:r>
              <a:rPr lang="en-US" dirty="0"/>
              <a:t>UWB_Time_T0 is the time information passed to UWB to mark the beginning of the ranging session</a:t>
            </a:r>
          </a:p>
          <a:p>
            <a:r>
              <a:rPr lang="en-US" dirty="0"/>
              <a:t>Only one measurement per Round, and only one Round is used per Block</a:t>
            </a:r>
          </a:p>
          <a:p>
            <a:pPr lvl="1"/>
            <a:r>
              <a:rPr lang="en-US" sz="1800" dirty="0"/>
              <a:t>If Round hoping is enabled, from one Block to another Block, the Round index is selected based on a specified function</a:t>
            </a:r>
          </a:p>
          <a:p>
            <a:pPr lvl="1"/>
            <a:r>
              <a:rPr lang="en-US" sz="1800" dirty="0"/>
              <a:t>Block duration determines frequency of measurement</a:t>
            </a:r>
          </a:p>
          <a:p>
            <a:endParaRPr lang="en-US" dirty="0"/>
          </a:p>
        </p:txBody>
      </p:sp>
      <p:sp>
        <p:nvSpPr>
          <p:cNvPr id="5" name="Slide Number Placeholder 4">
            <a:extLst>
              <a:ext uri="{FF2B5EF4-FFF2-40B4-BE49-F238E27FC236}">
                <a16:creationId xmlns:a16="http://schemas.microsoft.com/office/drawing/2014/main" id="{36A82067-CCDE-42C0-8630-6BC20569A03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pic>
        <p:nvPicPr>
          <p:cNvPr id="14" name="Picture 13">
            <a:extLst>
              <a:ext uri="{FF2B5EF4-FFF2-40B4-BE49-F238E27FC236}">
                <a16:creationId xmlns:a16="http://schemas.microsoft.com/office/drawing/2014/main" id="{0E8BEC1F-1158-4B2A-9C72-ACEE0C14BF3B}"/>
              </a:ext>
            </a:extLst>
          </p:cNvPr>
          <p:cNvPicPr>
            <a:picLocks noChangeAspect="1"/>
          </p:cNvPicPr>
          <p:nvPr/>
        </p:nvPicPr>
        <p:blipFill>
          <a:blip r:embed="rId3"/>
          <a:stretch>
            <a:fillRect/>
          </a:stretch>
        </p:blipFill>
        <p:spPr>
          <a:xfrm>
            <a:off x="239315" y="1484784"/>
            <a:ext cx="8665369" cy="1575259"/>
          </a:xfrm>
          <a:prstGeom prst="rect">
            <a:avLst/>
          </a:prstGeom>
        </p:spPr>
      </p:pic>
    </p:spTree>
    <p:extLst>
      <p:ext uri="{BB962C8B-B14F-4D97-AF65-F5344CB8AC3E}">
        <p14:creationId xmlns:p14="http://schemas.microsoft.com/office/powerpoint/2010/main" val="202329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BB64-ADB2-459B-9735-290DA390A754}"/>
              </a:ext>
            </a:extLst>
          </p:cNvPr>
          <p:cNvSpPr>
            <a:spLocks noGrp="1"/>
          </p:cNvSpPr>
          <p:nvPr>
            <p:ph type="title"/>
          </p:nvPr>
        </p:nvSpPr>
        <p:spPr>
          <a:xfrm>
            <a:off x="285272" y="1079099"/>
            <a:ext cx="8407679" cy="321771"/>
          </a:xfrm>
        </p:spPr>
        <p:txBody>
          <a:bodyPr/>
          <a:lstStyle/>
          <a:p>
            <a:r>
              <a:rPr lang="en-US" dirty="0">
                <a:solidFill>
                  <a:schemeClr val="tx1"/>
                </a:solidFill>
              </a:rPr>
              <a:t>NBA-UWB Slot Structure for SS-TWR</a:t>
            </a:r>
          </a:p>
        </p:txBody>
      </p:sp>
      <p:sp>
        <p:nvSpPr>
          <p:cNvPr id="3" name="Text Placeholder 2">
            <a:extLst>
              <a:ext uri="{FF2B5EF4-FFF2-40B4-BE49-F238E27FC236}">
                <a16:creationId xmlns:a16="http://schemas.microsoft.com/office/drawing/2014/main" id="{79963FB6-DE8A-413A-9A29-083DDB7F0D1B}"/>
              </a:ext>
            </a:extLst>
          </p:cNvPr>
          <p:cNvSpPr>
            <a:spLocks noGrp="1"/>
          </p:cNvSpPr>
          <p:nvPr>
            <p:ph type="body" idx="1"/>
          </p:nvPr>
        </p:nvSpPr>
        <p:spPr>
          <a:xfrm>
            <a:off x="479962" y="1707405"/>
            <a:ext cx="8407908" cy="3477006"/>
          </a:xfrm>
        </p:spPr>
        <p:txBody>
          <a:bodyPr/>
          <a:lstStyle/>
          <a:p>
            <a:r>
              <a:rPr lang="en-US" sz="1800" dirty="0">
                <a:latin typeface="+mj-lt"/>
              </a:rPr>
              <a:t>Interleave NB messages and UWB fragments to avoid latency</a:t>
            </a:r>
          </a:p>
          <a:p>
            <a:pPr lvl="1">
              <a:buFont typeface="Courier New" panose="02070309020205020404" pitchFamily="49" charset="0"/>
              <a:buChar char="o"/>
            </a:pPr>
            <a:r>
              <a:rPr lang="en-US" sz="1600" dirty="0">
                <a:latin typeface="+mj-lt"/>
              </a:rPr>
              <a:t>Multiple Slots for NB messages for more flexibility: Slots 0</a:t>
            </a:r>
            <a:r>
              <a:rPr lang="en-US" sz="1600" dirty="0">
                <a:latin typeface="+mj-lt"/>
                <a:sym typeface="Wingdings" panose="05000000000000000000" pitchFamily="2" charset="2"/>
              </a:rPr>
              <a:t></a:t>
            </a:r>
            <a:r>
              <a:rPr lang="en-US" sz="1600" dirty="0">
                <a:latin typeface="+mj-lt"/>
              </a:rPr>
              <a:t>N-1</a:t>
            </a:r>
          </a:p>
          <a:p>
            <a:pPr lvl="2">
              <a:buFont typeface="Arial" panose="020B0604020202020204" pitchFamily="34" charset="0"/>
              <a:buChar char="•"/>
            </a:pPr>
            <a:r>
              <a:rPr lang="en-US" sz="1600" dirty="0">
                <a:latin typeface="+mj-lt"/>
              </a:rPr>
              <a:t> NB messages may need more than one slot: NB message duration could be longer. Additionally, offset between NB and UWB may need to be configurable based on negotiation to accommodate turn-around between NB and UWB.</a:t>
            </a:r>
          </a:p>
          <a:p>
            <a:pPr lvl="1">
              <a:buFont typeface="Courier New" panose="02070309020205020404" pitchFamily="49" charset="0"/>
              <a:buChar char="o"/>
            </a:pPr>
            <a:r>
              <a:rPr lang="en-US" sz="1600" dirty="0">
                <a:latin typeface="+mj-lt"/>
              </a:rPr>
              <a:t>One fragment of UWB messages for each side per slot</a:t>
            </a:r>
          </a:p>
          <a:p>
            <a:pPr>
              <a:buFont typeface="Arial" panose="020B0604020202020204" pitchFamily="34" charset="0"/>
              <a:buChar char="•"/>
            </a:pPr>
            <a:endParaRPr lang="en-US" sz="1800" dirty="0">
              <a:latin typeface="+mj-lt"/>
            </a:endParaRPr>
          </a:p>
          <a:p>
            <a:pPr>
              <a:buFont typeface="Arial" panose="020B0604020202020204" pitchFamily="34" charset="0"/>
              <a:buChar char="•"/>
            </a:pPr>
            <a:endParaRPr lang="en-US" sz="1800" dirty="0">
              <a:latin typeface="+mj-lt"/>
            </a:endParaRPr>
          </a:p>
          <a:p>
            <a:pPr>
              <a:buFont typeface="Arial" panose="020B0604020202020204" pitchFamily="34" charset="0"/>
              <a:buChar char="•"/>
            </a:pPr>
            <a:endParaRPr lang="en-US" sz="1800" dirty="0">
              <a:latin typeface="+mj-lt"/>
            </a:endParaRPr>
          </a:p>
          <a:p>
            <a:pPr>
              <a:buFont typeface="Arial" panose="020B0604020202020204" pitchFamily="34" charset="0"/>
              <a:buChar char="•"/>
            </a:pPr>
            <a:endParaRPr lang="en-US" sz="1800" dirty="0">
              <a:latin typeface="+mj-lt"/>
            </a:endParaRPr>
          </a:p>
          <a:p>
            <a:pPr marL="0" indent="0">
              <a:buNone/>
            </a:pPr>
            <a:endParaRPr lang="en-US" sz="1800" dirty="0">
              <a:latin typeface="+mj-lt"/>
            </a:endParaRPr>
          </a:p>
          <a:p>
            <a:pPr>
              <a:buSzPct val="120000"/>
              <a:buFont typeface="Arial" panose="020B0604020202020204" pitchFamily="34" charset="0"/>
              <a:buChar char="•"/>
            </a:pPr>
            <a:r>
              <a:rPr lang="en-US" sz="1800" dirty="0">
                <a:latin typeface="+mj-lt"/>
              </a:rPr>
              <a:t>Another option: NB synchronization can be done before going to the slot structure for UWB</a:t>
            </a:r>
          </a:p>
          <a:p>
            <a:pPr lvl="1">
              <a:buFont typeface="Courier New" panose="02070309020205020404" pitchFamily="49" charset="0"/>
              <a:buChar char="o"/>
            </a:pPr>
            <a:r>
              <a:rPr lang="en-US" sz="1600" dirty="0">
                <a:latin typeface="+mj-lt"/>
              </a:rPr>
              <a:t>It could be challenging to fit NB transmissions in a fixed number of slots, as it requires fast turn-around time between NB and UWB</a:t>
            </a:r>
            <a:endParaRPr lang="en-US" sz="1600" dirty="0">
              <a:latin typeface="+mj-lt"/>
              <a:cs typeface="Calibri"/>
            </a:endParaRPr>
          </a:p>
          <a:p>
            <a:pPr marL="0" indent="0">
              <a:buNone/>
            </a:pPr>
            <a:endParaRPr lang="en-US" sz="1800" dirty="0">
              <a:latin typeface="+mj-lt"/>
            </a:endParaRPr>
          </a:p>
          <a:p>
            <a:pPr lvl="1"/>
            <a:endParaRPr lang="en-US" sz="1600" dirty="0">
              <a:latin typeface="+mj-lt"/>
            </a:endParaRPr>
          </a:p>
        </p:txBody>
      </p:sp>
      <p:grpSp>
        <p:nvGrpSpPr>
          <p:cNvPr id="79" name="Group 78">
            <a:extLst>
              <a:ext uri="{FF2B5EF4-FFF2-40B4-BE49-F238E27FC236}">
                <a16:creationId xmlns:a16="http://schemas.microsoft.com/office/drawing/2014/main" id="{F2D06117-F930-4EE1-AD08-496FFF884B81}"/>
              </a:ext>
            </a:extLst>
          </p:cNvPr>
          <p:cNvGrpSpPr/>
          <p:nvPr/>
        </p:nvGrpSpPr>
        <p:grpSpPr>
          <a:xfrm>
            <a:off x="462654" y="3626356"/>
            <a:ext cx="7667329" cy="1416234"/>
            <a:chOff x="1906069" y="3198794"/>
            <a:chExt cx="10223106" cy="1888312"/>
          </a:xfrm>
        </p:grpSpPr>
        <p:grpSp>
          <p:nvGrpSpPr>
            <p:cNvPr id="71" name="Group 70">
              <a:extLst>
                <a:ext uri="{FF2B5EF4-FFF2-40B4-BE49-F238E27FC236}">
                  <a16:creationId xmlns:a16="http://schemas.microsoft.com/office/drawing/2014/main" id="{550F7EC3-6D97-4328-A9A4-2FF60AFCACA1}"/>
                </a:ext>
              </a:extLst>
            </p:cNvPr>
            <p:cNvGrpSpPr/>
            <p:nvPr/>
          </p:nvGrpSpPr>
          <p:grpSpPr>
            <a:xfrm>
              <a:off x="1906069" y="3198794"/>
              <a:ext cx="10223106" cy="1888312"/>
              <a:chOff x="-141614" y="2436085"/>
              <a:chExt cx="10223106" cy="1888312"/>
            </a:xfrm>
          </p:grpSpPr>
          <p:grpSp>
            <p:nvGrpSpPr>
              <p:cNvPr id="66" name="Group 65">
                <a:extLst>
                  <a:ext uri="{FF2B5EF4-FFF2-40B4-BE49-F238E27FC236}">
                    <a16:creationId xmlns:a16="http://schemas.microsoft.com/office/drawing/2014/main" id="{AA5266C4-CA85-4A2D-A707-C20E366AEE4F}"/>
                  </a:ext>
                </a:extLst>
              </p:cNvPr>
              <p:cNvGrpSpPr/>
              <p:nvPr/>
            </p:nvGrpSpPr>
            <p:grpSpPr>
              <a:xfrm>
                <a:off x="726395" y="2436085"/>
                <a:ext cx="9355097" cy="1888312"/>
                <a:chOff x="1225698" y="3149003"/>
                <a:chExt cx="9288006" cy="1888312"/>
              </a:xfrm>
            </p:grpSpPr>
            <p:grpSp>
              <p:nvGrpSpPr>
                <p:cNvPr id="56" name="Group 55">
                  <a:extLst>
                    <a:ext uri="{FF2B5EF4-FFF2-40B4-BE49-F238E27FC236}">
                      <a16:creationId xmlns:a16="http://schemas.microsoft.com/office/drawing/2014/main" id="{7ADD8783-9176-4ED5-B38F-51F7F70170D4}"/>
                    </a:ext>
                  </a:extLst>
                </p:cNvPr>
                <p:cNvGrpSpPr/>
                <p:nvPr/>
              </p:nvGrpSpPr>
              <p:grpSpPr>
                <a:xfrm>
                  <a:off x="1225698" y="3149003"/>
                  <a:ext cx="9288006" cy="1888312"/>
                  <a:chOff x="2114461" y="3311373"/>
                  <a:chExt cx="9288006" cy="1888312"/>
                </a:xfrm>
              </p:grpSpPr>
              <p:sp>
                <p:nvSpPr>
                  <p:cNvPr id="7" name="Freeform 54">
                    <a:extLst>
                      <a:ext uri="{FF2B5EF4-FFF2-40B4-BE49-F238E27FC236}">
                        <a16:creationId xmlns:a16="http://schemas.microsoft.com/office/drawing/2014/main" id="{76592ACC-0442-4FCD-942C-84DF95F34F48}"/>
                      </a:ext>
                    </a:extLst>
                  </p:cNvPr>
                  <p:cNvSpPr>
                    <a:spLocks noEditPoints="1"/>
                  </p:cNvSpPr>
                  <p:nvPr/>
                </p:nvSpPr>
                <p:spPr bwMode="auto">
                  <a:xfrm flipV="1">
                    <a:off x="2114461" y="3741771"/>
                    <a:ext cx="9011323" cy="110918"/>
                  </a:xfrm>
                  <a:custGeom>
                    <a:avLst/>
                    <a:gdLst>
                      <a:gd name="T0" fmla="*/ 6497 w 6563"/>
                      <a:gd name="T1" fmla="*/ 0 h 66"/>
                      <a:gd name="T2" fmla="*/ 6497 w 6563"/>
                      <a:gd name="T3" fmla="*/ 66 h 66"/>
                      <a:gd name="T4" fmla="*/ 6563 w 6563"/>
                      <a:gd name="T5" fmla="*/ 33 h 66"/>
                      <a:gd name="T6" fmla="*/ 6497 w 6563"/>
                      <a:gd name="T7" fmla="*/ 0 h 66"/>
                      <a:gd name="T8" fmla="*/ 0 w 6563"/>
                      <a:gd name="T9" fmla="*/ 26 h 66"/>
                      <a:gd name="T10" fmla="*/ 6497 w 6563"/>
                      <a:gd name="T11" fmla="*/ 33 h 66"/>
                      <a:gd name="T12" fmla="*/ 0 w 6563"/>
                      <a:gd name="T13" fmla="*/ 26 h 66"/>
                    </a:gdLst>
                    <a:ahLst/>
                    <a:cxnLst>
                      <a:cxn ang="0">
                        <a:pos x="T0" y="T1"/>
                      </a:cxn>
                      <a:cxn ang="0">
                        <a:pos x="T2" y="T3"/>
                      </a:cxn>
                      <a:cxn ang="0">
                        <a:pos x="T4" y="T5"/>
                      </a:cxn>
                      <a:cxn ang="0">
                        <a:pos x="T6" y="T7"/>
                      </a:cxn>
                      <a:cxn ang="0">
                        <a:pos x="T8" y="T9"/>
                      </a:cxn>
                      <a:cxn ang="0">
                        <a:pos x="T10" y="T11"/>
                      </a:cxn>
                      <a:cxn ang="0">
                        <a:pos x="T12" y="T13"/>
                      </a:cxn>
                    </a:cxnLst>
                    <a:rect l="0" t="0" r="r" b="b"/>
                    <a:pathLst>
                      <a:path w="6563" h="66">
                        <a:moveTo>
                          <a:pt x="6497" y="0"/>
                        </a:moveTo>
                        <a:lnTo>
                          <a:pt x="6497" y="66"/>
                        </a:lnTo>
                        <a:lnTo>
                          <a:pt x="6563" y="33"/>
                        </a:lnTo>
                        <a:lnTo>
                          <a:pt x="6497" y="0"/>
                        </a:lnTo>
                        <a:close/>
                        <a:moveTo>
                          <a:pt x="0" y="26"/>
                        </a:moveTo>
                        <a:lnTo>
                          <a:pt x="6497" y="33"/>
                        </a:lnTo>
                        <a:lnTo>
                          <a:pt x="0" y="26"/>
                        </a:lnTo>
                        <a:close/>
                      </a:path>
                    </a:pathLst>
                  </a:custGeom>
                  <a:noFill/>
                  <a:ln w="349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8" name="Line 55">
                    <a:extLst>
                      <a:ext uri="{FF2B5EF4-FFF2-40B4-BE49-F238E27FC236}">
                        <a16:creationId xmlns:a16="http://schemas.microsoft.com/office/drawing/2014/main" id="{C9948C46-F06B-46A3-BFCD-04A29895FA94}"/>
                      </a:ext>
                    </a:extLst>
                  </p:cNvPr>
                  <p:cNvSpPr>
                    <a:spLocks noChangeShapeType="1"/>
                  </p:cNvSpPr>
                  <p:nvPr/>
                </p:nvSpPr>
                <p:spPr bwMode="auto">
                  <a:xfrm>
                    <a:off x="342331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9" name="Line 56">
                    <a:extLst>
                      <a:ext uri="{FF2B5EF4-FFF2-40B4-BE49-F238E27FC236}">
                        <a16:creationId xmlns:a16="http://schemas.microsoft.com/office/drawing/2014/main" id="{8AA448E7-B2F8-4988-8C95-F01BD8F27B00}"/>
                      </a:ext>
                    </a:extLst>
                  </p:cNvPr>
                  <p:cNvSpPr>
                    <a:spLocks noChangeShapeType="1"/>
                  </p:cNvSpPr>
                  <p:nvPr/>
                </p:nvSpPr>
                <p:spPr bwMode="auto">
                  <a:xfrm>
                    <a:off x="602494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0" name="Line 57">
                    <a:extLst>
                      <a:ext uri="{FF2B5EF4-FFF2-40B4-BE49-F238E27FC236}">
                        <a16:creationId xmlns:a16="http://schemas.microsoft.com/office/drawing/2014/main" id="{3FF30552-B1CA-48E8-8F3C-9CBBDC9FA8AA}"/>
                      </a:ext>
                    </a:extLst>
                  </p:cNvPr>
                  <p:cNvSpPr>
                    <a:spLocks noChangeShapeType="1"/>
                  </p:cNvSpPr>
                  <p:nvPr/>
                </p:nvSpPr>
                <p:spPr bwMode="auto">
                  <a:xfrm>
                    <a:off x="8626578" y="3750811"/>
                    <a:ext cx="0" cy="162757"/>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11" name="Rectangle 58">
                    <a:extLst>
                      <a:ext uri="{FF2B5EF4-FFF2-40B4-BE49-F238E27FC236}">
                        <a16:creationId xmlns:a16="http://schemas.microsoft.com/office/drawing/2014/main" id="{5D681CD8-1FC6-465D-B969-2F1BD491256A}"/>
                      </a:ext>
                    </a:extLst>
                  </p:cNvPr>
                  <p:cNvSpPr>
                    <a:spLocks noChangeArrowheads="1"/>
                  </p:cNvSpPr>
                  <p:nvPr/>
                </p:nvSpPr>
                <p:spPr bwMode="auto">
                  <a:xfrm>
                    <a:off x="3393501" y="3934690"/>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a:solidFill>
                          <a:srgbClr val="000000"/>
                        </a:solidFill>
                        <a:latin typeface="Calibri" panose="020F0502020204030204" pitchFamily="34" charset="0"/>
                      </a:rPr>
                      <a:t>0</a:t>
                    </a:r>
                    <a:endParaRPr lang="en-US" altLang="en-US" sz="1350"/>
                  </a:p>
                </p:txBody>
              </p:sp>
              <p:sp>
                <p:nvSpPr>
                  <p:cNvPr id="12" name="Rectangle 59">
                    <a:extLst>
                      <a:ext uri="{FF2B5EF4-FFF2-40B4-BE49-F238E27FC236}">
                        <a16:creationId xmlns:a16="http://schemas.microsoft.com/office/drawing/2014/main" id="{C81E3F7D-94C1-4995-B556-BD705EDA937C}"/>
                      </a:ext>
                    </a:extLst>
                  </p:cNvPr>
                  <p:cNvSpPr>
                    <a:spLocks noChangeArrowheads="1"/>
                  </p:cNvSpPr>
                  <p:nvPr/>
                </p:nvSpPr>
                <p:spPr bwMode="auto">
                  <a:xfrm>
                    <a:off x="5996373" y="3934690"/>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a:solidFill>
                          <a:srgbClr val="000000"/>
                        </a:solidFill>
                        <a:latin typeface="Calibri" panose="020F0502020204030204" pitchFamily="34" charset="0"/>
                      </a:rPr>
                      <a:t>1</a:t>
                    </a:r>
                    <a:endParaRPr lang="en-US" altLang="en-US" sz="1350"/>
                  </a:p>
                </p:txBody>
              </p:sp>
              <p:sp>
                <p:nvSpPr>
                  <p:cNvPr id="13" name="Rectangle 60">
                    <a:extLst>
                      <a:ext uri="{FF2B5EF4-FFF2-40B4-BE49-F238E27FC236}">
                        <a16:creationId xmlns:a16="http://schemas.microsoft.com/office/drawing/2014/main" id="{73873C80-A518-4AE4-8C53-2C0DE175DA01}"/>
                      </a:ext>
                    </a:extLst>
                  </p:cNvPr>
                  <p:cNvSpPr>
                    <a:spLocks noChangeArrowheads="1"/>
                  </p:cNvSpPr>
                  <p:nvPr/>
                </p:nvSpPr>
                <p:spPr bwMode="auto">
                  <a:xfrm>
                    <a:off x="8589306" y="3925993"/>
                    <a:ext cx="848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a:solidFill>
                          <a:srgbClr val="000000"/>
                        </a:solidFill>
                        <a:latin typeface="Calibri" panose="020F0502020204030204" pitchFamily="34" charset="0"/>
                      </a:rPr>
                      <a:t>2</a:t>
                    </a:r>
                    <a:endParaRPr lang="en-US" altLang="en-US" sz="1350"/>
                  </a:p>
                </p:txBody>
              </p:sp>
              <p:sp>
                <p:nvSpPr>
                  <p:cNvPr id="14" name="Rectangle 61">
                    <a:extLst>
                      <a:ext uri="{FF2B5EF4-FFF2-40B4-BE49-F238E27FC236}">
                        <a16:creationId xmlns:a16="http://schemas.microsoft.com/office/drawing/2014/main" id="{4DAF45A7-FBE9-4F7A-BCC5-16139847ED6E}"/>
                      </a:ext>
                    </a:extLst>
                  </p:cNvPr>
                  <p:cNvSpPr>
                    <a:spLocks noChangeArrowheads="1"/>
                  </p:cNvSpPr>
                  <p:nvPr/>
                </p:nvSpPr>
                <p:spPr bwMode="auto">
                  <a:xfrm>
                    <a:off x="10980187" y="4018036"/>
                    <a:ext cx="42228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a:solidFill>
                          <a:srgbClr val="000000"/>
                        </a:solidFill>
                        <a:latin typeface="Calibri" panose="020F0502020204030204" pitchFamily="34" charset="0"/>
                      </a:rPr>
                      <a:t>T (</a:t>
                    </a:r>
                    <a:r>
                      <a:rPr lang="en-US" altLang="en-US" sz="975" b="1" dirty="0" err="1">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21" name="Rectangle 68">
                    <a:extLst>
                      <a:ext uri="{FF2B5EF4-FFF2-40B4-BE49-F238E27FC236}">
                        <a16:creationId xmlns:a16="http://schemas.microsoft.com/office/drawing/2014/main" id="{0E72A8AB-CAE2-4122-85B0-1FDDFA0EEC47}"/>
                      </a:ext>
                    </a:extLst>
                  </p:cNvPr>
                  <p:cNvSpPr>
                    <a:spLocks noChangeArrowheads="1"/>
                  </p:cNvSpPr>
                  <p:nvPr/>
                </p:nvSpPr>
                <p:spPr bwMode="auto">
                  <a:xfrm>
                    <a:off x="2276659" y="3311373"/>
                    <a:ext cx="229987" cy="426720"/>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dirty="0"/>
                  </a:p>
                </p:txBody>
              </p:sp>
              <p:sp>
                <p:nvSpPr>
                  <p:cNvPr id="23" name="Rectangle 70">
                    <a:extLst>
                      <a:ext uri="{FF2B5EF4-FFF2-40B4-BE49-F238E27FC236}">
                        <a16:creationId xmlns:a16="http://schemas.microsoft.com/office/drawing/2014/main" id="{87B24097-5A5D-495F-BDA4-9F9B6C4A9466}"/>
                      </a:ext>
                    </a:extLst>
                  </p:cNvPr>
                  <p:cNvSpPr>
                    <a:spLocks noChangeArrowheads="1"/>
                  </p:cNvSpPr>
                  <p:nvPr/>
                </p:nvSpPr>
                <p:spPr bwMode="auto">
                  <a:xfrm>
                    <a:off x="2307693" y="3434662"/>
                    <a:ext cx="1697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26" name="Rectangle 73">
                    <a:extLst>
                      <a:ext uri="{FF2B5EF4-FFF2-40B4-BE49-F238E27FC236}">
                        <a16:creationId xmlns:a16="http://schemas.microsoft.com/office/drawing/2014/main" id="{092E217C-CAE4-4111-907C-BEF6763976A5}"/>
                      </a:ext>
                    </a:extLst>
                  </p:cNvPr>
                  <p:cNvSpPr>
                    <a:spLocks noChangeArrowheads="1"/>
                  </p:cNvSpPr>
                  <p:nvPr/>
                </p:nvSpPr>
                <p:spPr bwMode="auto">
                  <a:xfrm>
                    <a:off x="6090797" y="3455114"/>
                    <a:ext cx="55596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Preamble</a:t>
                    </a:r>
                    <a:endParaRPr lang="en-US" altLang="en-US" sz="1350" dirty="0"/>
                  </a:p>
                </p:txBody>
              </p:sp>
              <p:sp>
                <p:nvSpPr>
                  <p:cNvPr id="31" name="Rectangle 92">
                    <a:extLst>
                      <a:ext uri="{FF2B5EF4-FFF2-40B4-BE49-F238E27FC236}">
                        <a16:creationId xmlns:a16="http://schemas.microsoft.com/office/drawing/2014/main" id="{884D0D74-7F3B-4B95-AF1F-49E76406D38E}"/>
                      </a:ext>
                    </a:extLst>
                  </p:cNvPr>
                  <p:cNvSpPr>
                    <a:spLocks noChangeArrowheads="1"/>
                  </p:cNvSpPr>
                  <p:nvPr/>
                </p:nvSpPr>
                <p:spPr bwMode="auto">
                  <a:xfrm>
                    <a:off x="4456873" y="5030408"/>
                    <a:ext cx="314906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F0000"/>
                        </a:solidFill>
                        <a:latin typeface="Calibri" panose="020F0502020204030204" pitchFamily="34" charset="0"/>
                      </a:rPr>
                      <a:t>Two messages in each slot for SS-TWR: Two fragments</a:t>
                    </a:r>
                    <a:endParaRPr lang="en-US" altLang="en-US" sz="1350" dirty="0">
                      <a:solidFill>
                        <a:srgbClr val="FF0000"/>
                      </a:solidFill>
                    </a:endParaRPr>
                  </a:p>
                </p:txBody>
              </p:sp>
              <p:grpSp>
                <p:nvGrpSpPr>
                  <p:cNvPr id="37" name="Group 36">
                    <a:extLst>
                      <a:ext uri="{FF2B5EF4-FFF2-40B4-BE49-F238E27FC236}">
                        <a16:creationId xmlns:a16="http://schemas.microsoft.com/office/drawing/2014/main" id="{2F0F16E5-0599-4E50-BCE1-C544D7425692}"/>
                      </a:ext>
                    </a:extLst>
                  </p:cNvPr>
                  <p:cNvGrpSpPr/>
                  <p:nvPr/>
                </p:nvGrpSpPr>
                <p:grpSpPr>
                  <a:xfrm>
                    <a:off x="3463668" y="3392633"/>
                    <a:ext cx="1641864" cy="827579"/>
                    <a:chOff x="3463668" y="3392633"/>
                    <a:chExt cx="1641864" cy="827579"/>
                  </a:xfrm>
                </p:grpSpPr>
                <p:sp>
                  <p:nvSpPr>
                    <p:cNvPr id="15" name="Rectangle 62">
                      <a:extLst>
                        <a:ext uri="{FF2B5EF4-FFF2-40B4-BE49-F238E27FC236}">
                          <a16:creationId xmlns:a16="http://schemas.microsoft.com/office/drawing/2014/main" id="{5F1FB767-16E9-42CC-A343-19188E0B8C45}"/>
                        </a:ext>
                      </a:extLst>
                    </p:cNvPr>
                    <p:cNvSpPr>
                      <a:spLocks noChangeArrowheads="1"/>
                    </p:cNvSpPr>
                    <p:nvPr/>
                  </p:nvSpPr>
                  <p:spPr bwMode="auto">
                    <a:xfrm>
                      <a:off x="3463668" y="3392633"/>
                      <a:ext cx="569028" cy="32675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17" name="Rectangle 64">
                      <a:extLst>
                        <a:ext uri="{FF2B5EF4-FFF2-40B4-BE49-F238E27FC236}">
                          <a16:creationId xmlns:a16="http://schemas.microsoft.com/office/drawing/2014/main" id="{55FC2AF9-3CB7-4DAF-B3C6-F2F681A2F380}"/>
                        </a:ext>
                      </a:extLst>
                    </p:cNvPr>
                    <p:cNvSpPr>
                      <a:spLocks noChangeArrowheads="1"/>
                    </p:cNvSpPr>
                    <p:nvPr/>
                  </p:nvSpPr>
                  <p:spPr bwMode="auto">
                    <a:xfrm>
                      <a:off x="3634342" y="3495754"/>
                      <a:ext cx="25888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sp>
                  <p:nvSpPr>
                    <p:cNvPr id="32" name="Rectangle 62">
                      <a:extLst>
                        <a:ext uri="{FF2B5EF4-FFF2-40B4-BE49-F238E27FC236}">
                          <a16:creationId xmlns:a16="http://schemas.microsoft.com/office/drawing/2014/main" id="{10120449-5EAD-4606-BDE1-AFA775094353}"/>
                        </a:ext>
                      </a:extLst>
                    </p:cNvPr>
                    <p:cNvSpPr>
                      <a:spLocks noChangeArrowheads="1"/>
                    </p:cNvSpPr>
                    <p:nvPr/>
                  </p:nvSpPr>
                  <p:spPr bwMode="auto">
                    <a:xfrm>
                      <a:off x="4536504" y="3893455"/>
                      <a:ext cx="569028" cy="326757"/>
                    </a:xfrm>
                    <a:prstGeom prst="rect">
                      <a:avLst/>
                    </a:prstGeom>
                    <a:solidFill>
                      <a:schemeClr val="bg2"/>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33" name="Rectangle 64">
                      <a:extLst>
                        <a:ext uri="{FF2B5EF4-FFF2-40B4-BE49-F238E27FC236}">
                          <a16:creationId xmlns:a16="http://schemas.microsoft.com/office/drawing/2014/main" id="{DD0350A0-AE5E-4617-99D3-55026727C770}"/>
                        </a:ext>
                      </a:extLst>
                    </p:cNvPr>
                    <p:cNvSpPr>
                      <a:spLocks noChangeArrowheads="1"/>
                    </p:cNvSpPr>
                    <p:nvPr/>
                  </p:nvSpPr>
                  <p:spPr bwMode="auto">
                    <a:xfrm>
                      <a:off x="4711697" y="3987256"/>
                      <a:ext cx="2164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grpSp>
              <p:grpSp>
                <p:nvGrpSpPr>
                  <p:cNvPr id="38" name="Group 37">
                    <a:extLst>
                      <a:ext uri="{FF2B5EF4-FFF2-40B4-BE49-F238E27FC236}">
                        <a16:creationId xmlns:a16="http://schemas.microsoft.com/office/drawing/2014/main" id="{1982ACA6-FD16-4F8E-8716-55FB1B38FDC9}"/>
                      </a:ext>
                    </a:extLst>
                  </p:cNvPr>
                  <p:cNvGrpSpPr/>
                  <p:nvPr/>
                </p:nvGrpSpPr>
                <p:grpSpPr>
                  <a:xfrm>
                    <a:off x="6044070" y="3382694"/>
                    <a:ext cx="1651899" cy="825365"/>
                    <a:chOff x="3423319" y="3392633"/>
                    <a:chExt cx="1651899" cy="825365"/>
                  </a:xfrm>
                </p:grpSpPr>
                <p:sp>
                  <p:nvSpPr>
                    <p:cNvPr id="39" name="Rectangle 62">
                      <a:extLst>
                        <a:ext uri="{FF2B5EF4-FFF2-40B4-BE49-F238E27FC236}">
                          <a16:creationId xmlns:a16="http://schemas.microsoft.com/office/drawing/2014/main" id="{B2EBE78D-010D-4E95-BE0A-22214E0C6586}"/>
                        </a:ext>
                      </a:extLst>
                    </p:cNvPr>
                    <p:cNvSpPr>
                      <a:spLocks noChangeArrowheads="1"/>
                    </p:cNvSpPr>
                    <p:nvPr/>
                  </p:nvSpPr>
                  <p:spPr bwMode="auto">
                    <a:xfrm>
                      <a:off x="3423319" y="3392633"/>
                      <a:ext cx="569029" cy="32675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900"/>
                    </a:p>
                  </p:txBody>
                </p:sp>
                <p:sp>
                  <p:nvSpPr>
                    <p:cNvPr id="41" name="Rectangle 64">
                      <a:extLst>
                        <a:ext uri="{FF2B5EF4-FFF2-40B4-BE49-F238E27FC236}">
                          <a16:creationId xmlns:a16="http://schemas.microsoft.com/office/drawing/2014/main" id="{83C7799B-4B5A-4300-9C37-F078DF5ACB7F}"/>
                        </a:ext>
                      </a:extLst>
                    </p:cNvPr>
                    <p:cNvSpPr>
                      <a:spLocks noChangeArrowheads="1"/>
                    </p:cNvSpPr>
                    <p:nvPr/>
                  </p:nvSpPr>
                  <p:spPr bwMode="auto">
                    <a:xfrm>
                      <a:off x="3590850" y="3498165"/>
                      <a:ext cx="2164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sp>
                  <p:nvSpPr>
                    <p:cNvPr id="43" name="Rectangle 62">
                      <a:extLst>
                        <a:ext uri="{FF2B5EF4-FFF2-40B4-BE49-F238E27FC236}">
                          <a16:creationId xmlns:a16="http://schemas.microsoft.com/office/drawing/2014/main" id="{37ABEE70-9D2E-4455-9707-5BB6C8C54702}"/>
                        </a:ext>
                      </a:extLst>
                    </p:cNvPr>
                    <p:cNvSpPr>
                      <a:spLocks noChangeArrowheads="1"/>
                    </p:cNvSpPr>
                    <p:nvPr/>
                  </p:nvSpPr>
                  <p:spPr bwMode="auto">
                    <a:xfrm>
                      <a:off x="4506188" y="3891241"/>
                      <a:ext cx="569030" cy="326757"/>
                    </a:xfrm>
                    <a:prstGeom prst="rect">
                      <a:avLst/>
                    </a:prstGeom>
                    <a:solidFill>
                      <a:schemeClr val="bg2"/>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44" name="Rectangle 64">
                      <a:extLst>
                        <a:ext uri="{FF2B5EF4-FFF2-40B4-BE49-F238E27FC236}">
                          <a16:creationId xmlns:a16="http://schemas.microsoft.com/office/drawing/2014/main" id="{E77A8B11-09D3-41FC-BE23-E58352E0F06B}"/>
                        </a:ext>
                      </a:extLst>
                    </p:cNvPr>
                    <p:cNvSpPr>
                      <a:spLocks noChangeArrowheads="1"/>
                    </p:cNvSpPr>
                    <p:nvPr/>
                  </p:nvSpPr>
                  <p:spPr bwMode="auto">
                    <a:xfrm>
                      <a:off x="4663868" y="4004263"/>
                      <a:ext cx="2164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00" b="1" dirty="0">
                          <a:solidFill>
                            <a:srgbClr val="FEFFFF"/>
                          </a:solidFill>
                          <a:latin typeface="Calibri" panose="020F0502020204030204" pitchFamily="34" charset="0"/>
                        </a:rPr>
                        <a:t>UWB</a:t>
                      </a:r>
                      <a:endParaRPr lang="en-US" altLang="en-US" sz="600" dirty="0"/>
                    </a:p>
                  </p:txBody>
                </p:sp>
              </p:grpSp>
            </p:grpSp>
            <p:grpSp>
              <p:nvGrpSpPr>
                <p:cNvPr id="59" name="Group 58">
                  <a:extLst>
                    <a:ext uri="{FF2B5EF4-FFF2-40B4-BE49-F238E27FC236}">
                      <a16:creationId xmlns:a16="http://schemas.microsoft.com/office/drawing/2014/main" id="{6315165A-1F9D-4573-B759-45DD6D7DEBA8}"/>
                    </a:ext>
                  </a:extLst>
                </p:cNvPr>
                <p:cNvGrpSpPr/>
                <p:nvPr/>
              </p:nvGrpSpPr>
              <p:grpSpPr>
                <a:xfrm>
                  <a:off x="2504738" y="4019353"/>
                  <a:ext cx="2583206" cy="669991"/>
                  <a:chOff x="2504738" y="4019353"/>
                  <a:chExt cx="2583206" cy="669991"/>
                </a:xfrm>
              </p:grpSpPr>
              <p:sp>
                <p:nvSpPr>
                  <p:cNvPr id="57" name="Freeform 91">
                    <a:extLst>
                      <a:ext uri="{FF2B5EF4-FFF2-40B4-BE49-F238E27FC236}">
                        <a16:creationId xmlns:a16="http://schemas.microsoft.com/office/drawing/2014/main" id="{BD6DFDF7-FC98-4F41-8142-946515F1FC04}"/>
                      </a:ext>
                    </a:extLst>
                  </p:cNvPr>
                  <p:cNvSpPr>
                    <a:spLocks noEditPoints="1"/>
                  </p:cNvSpPr>
                  <p:nvPr/>
                </p:nvSpPr>
                <p:spPr bwMode="auto">
                  <a:xfrm>
                    <a:off x="2504738" y="4019353"/>
                    <a:ext cx="258320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58" name="Rectangle 92">
                    <a:extLst>
                      <a:ext uri="{FF2B5EF4-FFF2-40B4-BE49-F238E27FC236}">
                        <a16:creationId xmlns:a16="http://schemas.microsoft.com/office/drawing/2014/main" id="{08B63FB9-6A8A-4DEA-9EBA-0BC7D4424D62}"/>
                      </a:ext>
                    </a:extLst>
                  </p:cNvPr>
                  <p:cNvSpPr>
                    <a:spLocks noChangeArrowheads="1"/>
                  </p:cNvSpPr>
                  <p:nvPr/>
                </p:nvSpPr>
                <p:spPr bwMode="auto">
                  <a:xfrm>
                    <a:off x="3103584" y="4350789"/>
                    <a:ext cx="1272667"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Slot N:</a:t>
                    </a:r>
                  </a:p>
                  <a:p>
                    <a:pPr algn="ctr" defTabSz="685800"/>
                    <a:r>
                      <a:rPr lang="en-US" altLang="en-US" sz="825" b="1" dirty="0">
                        <a:solidFill>
                          <a:schemeClr val="accent1"/>
                        </a:solidFill>
                        <a:latin typeface="Calibri" panose="020F0502020204030204" pitchFamily="34" charset="0"/>
                      </a:rPr>
                      <a:t>UWB first fragments</a:t>
                    </a:r>
                    <a:endParaRPr lang="en-US" altLang="en-US" sz="1350" dirty="0">
                      <a:solidFill>
                        <a:schemeClr val="accent1"/>
                      </a:solidFill>
                    </a:endParaRPr>
                  </a:p>
                </p:txBody>
              </p:sp>
            </p:grpSp>
            <p:sp>
              <p:nvSpPr>
                <p:cNvPr id="61" name="Freeform 91">
                  <a:extLst>
                    <a:ext uri="{FF2B5EF4-FFF2-40B4-BE49-F238E27FC236}">
                      <a16:creationId xmlns:a16="http://schemas.microsoft.com/office/drawing/2014/main" id="{B1271098-F3D4-417D-8FFA-B9A640807C03}"/>
                    </a:ext>
                  </a:extLst>
                </p:cNvPr>
                <p:cNvSpPr>
                  <a:spLocks noEditPoints="1"/>
                </p:cNvSpPr>
                <p:nvPr/>
              </p:nvSpPr>
              <p:spPr bwMode="auto">
                <a:xfrm>
                  <a:off x="5157500" y="4044412"/>
                  <a:ext cx="258320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grpSp>
          <p:sp>
            <p:nvSpPr>
              <p:cNvPr id="67" name="Rectangle 68">
                <a:extLst>
                  <a:ext uri="{FF2B5EF4-FFF2-40B4-BE49-F238E27FC236}">
                    <a16:creationId xmlns:a16="http://schemas.microsoft.com/office/drawing/2014/main" id="{F166FFB1-1CA0-4386-B888-7252BDA8FB33}"/>
                  </a:ext>
                </a:extLst>
              </p:cNvPr>
              <p:cNvSpPr>
                <a:spLocks noChangeArrowheads="1"/>
              </p:cNvSpPr>
              <p:nvPr/>
            </p:nvSpPr>
            <p:spPr bwMode="auto">
              <a:xfrm>
                <a:off x="1373875" y="2996222"/>
                <a:ext cx="230597" cy="431491"/>
              </a:xfrm>
              <a:prstGeom prst="rect">
                <a:avLst/>
              </a:prstGeom>
              <a:solidFill>
                <a:srgbClr val="FF0000"/>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68" name="Rectangle 70">
                <a:extLst>
                  <a:ext uri="{FF2B5EF4-FFF2-40B4-BE49-F238E27FC236}">
                    <a16:creationId xmlns:a16="http://schemas.microsoft.com/office/drawing/2014/main" id="{DF47C78B-B33C-4CDC-9911-74F8107A3306}"/>
                  </a:ext>
                </a:extLst>
              </p:cNvPr>
              <p:cNvSpPr>
                <a:spLocks noChangeArrowheads="1"/>
              </p:cNvSpPr>
              <p:nvPr/>
            </p:nvSpPr>
            <p:spPr bwMode="auto">
              <a:xfrm>
                <a:off x="1403681" y="3135132"/>
                <a:ext cx="1709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69" name="Rectangle 67">
                <a:extLst>
                  <a:ext uri="{FF2B5EF4-FFF2-40B4-BE49-F238E27FC236}">
                    <a16:creationId xmlns:a16="http://schemas.microsoft.com/office/drawing/2014/main" id="{FB2E23A3-0195-4B7F-93AB-11E1300B6F99}"/>
                  </a:ext>
                </a:extLst>
              </p:cNvPr>
              <p:cNvSpPr>
                <a:spLocks noChangeArrowheads="1"/>
              </p:cNvSpPr>
              <p:nvPr/>
            </p:nvSpPr>
            <p:spPr bwMode="auto">
              <a:xfrm>
                <a:off x="-141614" y="2470804"/>
                <a:ext cx="47448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Initiator</a:t>
                </a:r>
                <a:endParaRPr lang="en-US" altLang="en-US" sz="1350" dirty="0"/>
              </a:p>
            </p:txBody>
          </p:sp>
          <p:sp>
            <p:nvSpPr>
              <p:cNvPr id="70" name="Rectangle 67">
                <a:extLst>
                  <a:ext uri="{FF2B5EF4-FFF2-40B4-BE49-F238E27FC236}">
                    <a16:creationId xmlns:a16="http://schemas.microsoft.com/office/drawing/2014/main" id="{D0085C7F-B1C7-4FD1-A92B-6C4A5BEAA39D}"/>
                  </a:ext>
                </a:extLst>
              </p:cNvPr>
              <p:cNvSpPr>
                <a:spLocks noChangeArrowheads="1"/>
              </p:cNvSpPr>
              <p:nvPr/>
            </p:nvSpPr>
            <p:spPr bwMode="auto">
              <a:xfrm>
                <a:off x="-132123" y="3147204"/>
                <a:ext cx="62410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Responder</a:t>
                </a:r>
                <a:endParaRPr lang="en-US" altLang="en-US" sz="1350" dirty="0"/>
              </a:p>
            </p:txBody>
          </p:sp>
          <p:sp>
            <p:nvSpPr>
              <p:cNvPr id="47" name="Rectangle 67">
                <a:extLst>
                  <a:ext uri="{FF2B5EF4-FFF2-40B4-BE49-F238E27FC236}">
                    <a16:creationId xmlns:a16="http://schemas.microsoft.com/office/drawing/2014/main" id="{D0F3D6CE-88A0-4AEB-A9EF-3E9F86C314DC}"/>
                  </a:ext>
                </a:extLst>
              </p:cNvPr>
              <p:cNvSpPr>
                <a:spLocks noChangeArrowheads="1"/>
              </p:cNvSpPr>
              <p:nvPr/>
            </p:nvSpPr>
            <p:spPr bwMode="auto">
              <a:xfrm>
                <a:off x="-141614" y="2471650"/>
                <a:ext cx="47448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Initiator</a:t>
                </a:r>
                <a:endParaRPr lang="en-US" altLang="en-US" sz="1350" dirty="0"/>
              </a:p>
            </p:txBody>
          </p:sp>
          <p:sp>
            <p:nvSpPr>
              <p:cNvPr id="48" name="Rectangle 67">
                <a:extLst>
                  <a:ext uri="{FF2B5EF4-FFF2-40B4-BE49-F238E27FC236}">
                    <a16:creationId xmlns:a16="http://schemas.microsoft.com/office/drawing/2014/main" id="{5E5BBF15-5809-4DAF-8E91-42173169801E}"/>
                  </a:ext>
                </a:extLst>
              </p:cNvPr>
              <p:cNvSpPr>
                <a:spLocks noChangeArrowheads="1"/>
              </p:cNvSpPr>
              <p:nvPr/>
            </p:nvSpPr>
            <p:spPr bwMode="auto">
              <a:xfrm>
                <a:off x="-132123" y="3148049"/>
                <a:ext cx="62410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000000"/>
                    </a:solidFill>
                    <a:latin typeface="Calibri" panose="020F0502020204030204" pitchFamily="34" charset="0"/>
                  </a:rPr>
                  <a:t>Responder</a:t>
                </a:r>
                <a:endParaRPr lang="en-US" altLang="en-US" sz="1350" dirty="0"/>
              </a:p>
            </p:txBody>
          </p:sp>
        </p:grpSp>
        <p:sp>
          <p:nvSpPr>
            <p:cNvPr id="72" name="Freeform 91">
              <a:extLst>
                <a:ext uri="{FF2B5EF4-FFF2-40B4-BE49-F238E27FC236}">
                  <a16:creationId xmlns:a16="http://schemas.microsoft.com/office/drawing/2014/main" id="{0525216F-0FFF-487F-9677-BA7512C1483C}"/>
                </a:ext>
              </a:extLst>
            </p:cNvPr>
            <p:cNvSpPr>
              <a:spLocks noEditPoints="1"/>
            </p:cNvSpPr>
            <p:nvPr/>
          </p:nvSpPr>
          <p:spPr bwMode="auto">
            <a:xfrm>
              <a:off x="2543937" y="4094203"/>
              <a:ext cx="148419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73" name="Rectangle 92">
              <a:extLst>
                <a:ext uri="{FF2B5EF4-FFF2-40B4-BE49-F238E27FC236}">
                  <a16:creationId xmlns:a16="http://schemas.microsoft.com/office/drawing/2014/main" id="{BBB9C068-D378-4E65-A6B9-88C057E55BD4}"/>
                </a:ext>
              </a:extLst>
            </p:cNvPr>
            <p:cNvSpPr>
              <a:spLocks noChangeArrowheads="1"/>
            </p:cNvSpPr>
            <p:nvPr/>
          </p:nvSpPr>
          <p:spPr bwMode="auto">
            <a:xfrm>
              <a:off x="2962033" y="4373554"/>
              <a:ext cx="1130357"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Slot 0 </a:t>
              </a:r>
              <a:r>
                <a:rPr lang="en-US" altLang="en-US" sz="825" b="1" dirty="0">
                  <a:solidFill>
                    <a:schemeClr val="accent1"/>
                  </a:solidFill>
                  <a:latin typeface="Calibri" panose="020F0502020204030204" pitchFamily="34" charset="0"/>
                  <a:sym typeface="Wingdings" panose="05000000000000000000" pitchFamily="2" charset="2"/>
                </a:rPr>
                <a:t> </a:t>
              </a:r>
              <a:r>
                <a:rPr lang="en-US" altLang="en-US" sz="825" b="1" dirty="0">
                  <a:solidFill>
                    <a:schemeClr val="accent1"/>
                  </a:solidFill>
                  <a:latin typeface="Calibri" panose="020F0502020204030204" pitchFamily="34" charset="0"/>
                </a:rPr>
                <a:t>N-1: </a:t>
              </a:r>
            </a:p>
            <a:p>
              <a:pPr algn="ctr" defTabSz="685800"/>
              <a:r>
                <a:rPr lang="en-US" altLang="en-US" sz="825" b="1" dirty="0">
                  <a:solidFill>
                    <a:schemeClr val="accent1"/>
                  </a:solidFill>
                  <a:latin typeface="Calibri" panose="020F0502020204030204" pitchFamily="34" charset="0"/>
                </a:rPr>
                <a:t>Phase 1 NB sync</a:t>
              </a:r>
              <a:endParaRPr lang="en-US" altLang="en-US" sz="1350" dirty="0">
                <a:solidFill>
                  <a:schemeClr val="accent1"/>
                </a:solidFill>
              </a:endParaRPr>
            </a:p>
          </p:txBody>
        </p:sp>
        <p:sp>
          <p:nvSpPr>
            <p:cNvPr id="74" name="Rectangle 68">
              <a:extLst>
                <a:ext uri="{FF2B5EF4-FFF2-40B4-BE49-F238E27FC236}">
                  <a16:creationId xmlns:a16="http://schemas.microsoft.com/office/drawing/2014/main" id="{058507CC-0BF7-4871-844E-95B729C13CD7}"/>
                </a:ext>
              </a:extLst>
            </p:cNvPr>
            <p:cNvSpPr>
              <a:spLocks noChangeArrowheads="1"/>
            </p:cNvSpPr>
            <p:nvPr/>
          </p:nvSpPr>
          <p:spPr bwMode="auto">
            <a:xfrm>
              <a:off x="9418229" y="3730647"/>
              <a:ext cx="230597" cy="431491"/>
            </a:xfrm>
            <a:prstGeom prst="rect">
              <a:avLst/>
            </a:prstGeom>
            <a:solidFill>
              <a:srgbClr val="FF0000"/>
            </a:solidFill>
            <a:ln>
              <a:noFill/>
            </a:ln>
          </p:spPr>
          <p:txBody>
            <a:bodyPr vert="horz" wrap="square" lIns="68580" tIns="34290" rIns="68580" bIns="34290" numCol="1" anchor="t" anchorCtr="0" compatLnSpc="1">
              <a:prstTxWarp prst="textNoShape">
                <a:avLst/>
              </a:prstTxWarp>
            </a:bodyPr>
            <a:lstStyle/>
            <a:p>
              <a:endParaRPr lang="en-US" sz="900" dirty="0"/>
            </a:p>
          </p:txBody>
        </p:sp>
        <p:sp>
          <p:nvSpPr>
            <p:cNvPr id="75" name="Rectangle 70">
              <a:extLst>
                <a:ext uri="{FF2B5EF4-FFF2-40B4-BE49-F238E27FC236}">
                  <a16:creationId xmlns:a16="http://schemas.microsoft.com/office/drawing/2014/main" id="{064040D2-644E-4033-9D7C-89D0217A5699}"/>
                </a:ext>
              </a:extLst>
            </p:cNvPr>
            <p:cNvSpPr>
              <a:spLocks noChangeArrowheads="1"/>
            </p:cNvSpPr>
            <p:nvPr/>
          </p:nvSpPr>
          <p:spPr bwMode="auto">
            <a:xfrm>
              <a:off x="9442732" y="3865911"/>
              <a:ext cx="1709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825" b="1" dirty="0">
                  <a:solidFill>
                    <a:srgbClr val="FEFFFF"/>
                  </a:solidFill>
                  <a:latin typeface="Calibri" panose="020F0502020204030204" pitchFamily="34" charset="0"/>
                </a:rPr>
                <a:t>NB</a:t>
              </a:r>
              <a:endParaRPr lang="en-US" altLang="en-US" sz="1350" dirty="0"/>
            </a:p>
          </p:txBody>
        </p:sp>
        <p:sp>
          <p:nvSpPr>
            <p:cNvPr id="76" name="Freeform 91">
              <a:extLst>
                <a:ext uri="{FF2B5EF4-FFF2-40B4-BE49-F238E27FC236}">
                  <a16:creationId xmlns:a16="http://schemas.microsoft.com/office/drawing/2014/main" id="{3EEE046C-0E7C-4A8E-B29C-04694830F33B}"/>
                </a:ext>
              </a:extLst>
            </p:cNvPr>
            <p:cNvSpPr>
              <a:spLocks noEditPoints="1"/>
            </p:cNvSpPr>
            <p:nvPr/>
          </p:nvSpPr>
          <p:spPr bwMode="auto">
            <a:xfrm>
              <a:off x="9335933" y="4148824"/>
              <a:ext cx="2601866" cy="224730"/>
            </a:xfrm>
            <a:custGeom>
              <a:avLst/>
              <a:gdLst>
                <a:gd name="T0" fmla="*/ 63 w 5149"/>
                <a:gd name="T1" fmla="*/ 151 h 591"/>
                <a:gd name="T2" fmla="*/ 105 w 5149"/>
                <a:gd name="T3" fmla="*/ 194 h 591"/>
                <a:gd name="T4" fmla="*/ 92 w 5149"/>
                <a:gd name="T5" fmla="*/ 201 h 591"/>
                <a:gd name="T6" fmla="*/ 205 w 5149"/>
                <a:gd name="T7" fmla="*/ 366 h 591"/>
                <a:gd name="T8" fmla="*/ 290 w 5149"/>
                <a:gd name="T9" fmla="*/ 377 h 591"/>
                <a:gd name="T10" fmla="*/ 192 w 5149"/>
                <a:gd name="T11" fmla="*/ 345 h 591"/>
                <a:gd name="T12" fmla="*/ 465 w 5149"/>
                <a:gd name="T13" fmla="*/ 377 h 591"/>
                <a:gd name="T14" fmla="*/ 523 w 5149"/>
                <a:gd name="T15" fmla="*/ 363 h 591"/>
                <a:gd name="T16" fmla="*/ 523 w 5149"/>
                <a:gd name="T17" fmla="*/ 377 h 591"/>
                <a:gd name="T18" fmla="*/ 814 w 5149"/>
                <a:gd name="T19" fmla="*/ 363 h 591"/>
                <a:gd name="T20" fmla="*/ 697 w 5149"/>
                <a:gd name="T21" fmla="*/ 363 h 591"/>
                <a:gd name="T22" fmla="*/ 988 w 5149"/>
                <a:gd name="T23" fmla="*/ 377 h 591"/>
                <a:gd name="T24" fmla="*/ 1046 w 5149"/>
                <a:gd name="T25" fmla="*/ 363 h 591"/>
                <a:gd name="T26" fmla="*/ 1046 w 5149"/>
                <a:gd name="T27" fmla="*/ 377 h 591"/>
                <a:gd name="T28" fmla="*/ 1337 w 5149"/>
                <a:gd name="T29" fmla="*/ 363 h 591"/>
                <a:gd name="T30" fmla="*/ 1221 w 5149"/>
                <a:gd name="T31" fmla="*/ 363 h 591"/>
                <a:gd name="T32" fmla="*/ 1512 w 5149"/>
                <a:gd name="T33" fmla="*/ 377 h 591"/>
                <a:gd name="T34" fmla="*/ 1570 w 5149"/>
                <a:gd name="T35" fmla="*/ 363 h 591"/>
                <a:gd name="T36" fmla="*/ 1570 w 5149"/>
                <a:gd name="T37" fmla="*/ 377 h 591"/>
                <a:gd name="T38" fmla="*/ 1861 w 5149"/>
                <a:gd name="T39" fmla="*/ 363 h 591"/>
                <a:gd name="T40" fmla="*/ 1744 w 5149"/>
                <a:gd name="T41" fmla="*/ 363 h 591"/>
                <a:gd name="T42" fmla="*/ 2035 w 5149"/>
                <a:gd name="T43" fmla="*/ 377 h 591"/>
                <a:gd name="T44" fmla="*/ 2093 w 5149"/>
                <a:gd name="T45" fmla="*/ 363 h 591"/>
                <a:gd name="T46" fmla="*/ 2093 w 5149"/>
                <a:gd name="T47" fmla="*/ 377 h 591"/>
                <a:gd name="T48" fmla="*/ 2328 w 5149"/>
                <a:gd name="T49" fmla="*/ 475 h 591"/>
                <a:gd name="T50" fmla="*/ 2270 w 5149"/>
                <a:gd name="T51" fmla="*/ 373 h 591"/>
                <a:gd name="T52" fmla="*/ 2376 w 5149"/>
                <a:gd name="T53" fmla="*/ 584 h 591"/>
                <a:gd name="T54" fmla="*/ 2389 w 5149"/>
                <a:gd name="T55" fmla="*/ 591 h 591"/>
                <a:gd name="T56" fmla="*/ 2356 w 5149"/>
                <a:gd name="T57" fmla="*/ 525 h 591"/>
                <a:gd name="T58" fmla="*/ 2502 w 5149"/>
                <a:gd name="T59" fmla="*/ 397 h 591"/>
                <a:gd name="T60" fmla="*/ 2536 w 5149"/>
                <a:gd name="T61" fmla="*/ 355 h 591"/>
                <a:gd name="T62" fmla="*/ 2536 w 5149"/>
                <a:gd name="T63" fmla="*/ 369 h 591"/>
                <a:gd name="T64" fmla="*/ 2827 w 5149"/>
                <a:gd name="T65" fmla="*/ 355 h 591"/>
                <a:gd name="T66" fmla="*/ 2710 w 5149"/>
                <a:gd name="T67" fmla="*/ 355 h 591"/>
                <a:gd name="T68" fmla="*/ 3001 w 5149"/>
                <a:gd name="T69" fmla="*/ 369 h 591"/>
                <a:gd name="T70" fmla="*/ 3059 w 5149"/>
                <a:gd name="T71" fmla="*/ 355 h 591"/>
                <a:gd name="T72" fmla="*/ 3059 w 5149"/>
                <a:gd name="T73" fmla="*/ 369 h 591"/>
                <a:gd name="T74" fmla="*/ 3350 w 5149"/>
                <a:gd name="T75" fmla="*/ 355 h 591"/>
                <a:gd name="T76" fmla="*/ 3234 w 5149"/>
                <a:gd name="T77" fmla="*/ 355 h 591"/>
                <a:gd name="T78" fmla="*/ 3525 w 5149"/>
                <a:gd name="T79" fmla="*/ 369 h 591"/>
                <a:gd name="T80" fmla="*/ 3583 w 5149"/>
                <a:gd name="T81" fmla="*/ 355 h 591"/>
                <a:gd name="T82" fmla="*/ 3583 w 5149"/>
                <a:gd name="T83" fmla="*/ 369 h 591"/>
                <a:gd name="T84" fmla="*/ 3874 w 5149"/>
                <a:gd name="T85" fmla="*/ 355 h 591"/>
                <a:gd name="T86" fmla="*/ 3757 w 5149"/>
                <a:gd name="T87" fmla="*/ 355 h 591"/>
                <a:gd name="T88" fmla="*/ 4048 w 5149"/>
                <a:gd name="T89" fmla="*/ 369 h 591"/>
                <a:gd name="T90" fmla="*/ 4106 w 5149"/>
                <a:gd name="T91" fmla="*/ 355 h 591"/>
                <a:gd name="T92" fmla="*/ 4106 w 5149"/>
                <a:gd name="T93" fmla="*/ 369 h 591"/>
                <a:gd name="T94" fmla="*/ 4397 w 5149"/>
                <a:gd name="T95" fmla="*/ 355 h 591"/>
                <a:gd name="T96" fmla="*/ 4281 w 5149"/>
                <a:gd name="T97" fmla="*/ 355 h 591"/>
                <a:gd name="T98" fmla="*/ 4572 w 5149"/>
                <a:gd name="T99" fmla="*/ 369 h 591"/>
                <a:gd name="T100" fmla="*/ 4630 w 5149"/>
                <a:gd name="T101" fmla="*/ 355 h 591"/>
                <a:gd name="T102" fmla="*/ 4630 w 5149"/>
                <a:gd name="T103" fmla="*/ 369 h 591"/>
                <a:gd name="T104" fmla="*/ 4921 w 5149"/>
                <a:gd name="T105" fmla="*/ 355 h 591"/>
                <a:gd name="T106" fmla="*/ 4804 w 5149"/>
                <a:gd name="T107" fmla="*/ 355 h 591"/>
                <a:gd name="T108" fmla="*/ 5028 w 5149"/>
                <a:gd name="T109" fmla="*/ 244 h 591"/>
                <a:gd name="T110" fmla="*/ 5041 w 5149"/>
                <a:gd name="T111" fmla="*/ 186 h 591"/>
                <a:gd name="T112" fmla="*/ 5055 w 5149"/>
                <a:gd name="T113" fmla="*/ 192 h 591"/>
                <a:gd name="T114" fmla="*/ 5137 w 5149"/>
                <a:gd name="T115" fmla="*/ 0 h 591"/>
                <a:gd name="T116" fmla="*/ 5121 w 5149"/>
                <a:gd name="T117" fmla="*/ 3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49" h="591">
                  <a:moveTo>
                    <a:pt x="13" y="36"/>
                  </a:moveTo>
                  <a:lnTo>
                    <a:pt x="75" y="143"/>
                  </a:lnTo>
                  <a:lnTo>
                    <a:pt x="63" y="151"/>
                  </a:lnTo>
                  <a:lnTo>
                    <a:pt x="0" y="44"/>
                  </a:lnTo>
                  <a:lnTo>
                    <a:pt x="13" y="36"/>
                  </a:lnTo>
                  <a:close/>
                  <a:moveTo>
                    <a:pt x="105" y="194"/>
                  </a:moveTo>
                  <a:lnTo>
                    <a:pt x="163" y="294"/>
                  </a:lnTo>
                  <a:lnTo>
                    <a:pt x="150" y="302"/>
                  </a:lnTo>
                  <a:lnTo>
                    <a:pt x="92" y="201"/>
                  </a:lnTo>
                  <a:lnTo>
                    <a:pt x="105" y="194"/>
                  </a:lnTo>
                  <a:close/>
                  <a:moveTo>
                    <a:pt x="192" y="345"/>
                  </a:moveTo>
                  <a:lnTo>
                    <a:pt x="205" y="366"/>
                  </a:lnTo>
                  <a:lnTo>
                    <a:pt x="198" y="363"/>
                  </a:lnTo>
                  <a:lnTo>
                    <a:pt x="290" y="363"/>
                  </a:lnTo>
                  <a:lnTo>
                    <a:pt x="290" y="377"/>
                  </a:lnTo>
                  <a:lnTo>
                    <a:pt x="194" y="377"/>
                  </a:lnTo>
                  <a:lnTo>
                    <a:pt x="180" y="352"/>
                  </a:lnTo>
                  <a:lnTo>
                    <a:pt x="192" y="345"/>
                  </a:lnTo>
                  <a:close/>
                  <a:moveTo>
                    <a:pt x="348" y="363"/>
                  </a:moveTo>
                  <a:lnTo>
                    <a:pt x="465" y="363"/>
                  </a:lnTo>
                  <a:lnTo>
                    <a:pt x="465" y="377"/>
                  </a:lnTo>
                  <a:lnTo>
                    <a:pt x="348" y="377"/>
                  </a:lnTo>
                  <a:lnTo>
                    <a:pt x="348" y="363"/>
                  </a:lnTo>
                  <a:close/>
                  <a:moveTo>
                    <a:pt x="523" y="363"/>
                  </a:moveTo>
                  <a:lnTo>
                    <a:pt x="639" y="363"/>
                  </a:lnTo>
                  <a:lnTo>
                    <a:pt x="639" y="377"/>
                  </a:lnTo>
                  <a:lnTo>
                    <a:pt x="523" y="377"/>
                  </a:lnTo>
                  <a:lnTo>
                    <a:pt x="523" y="363"/>
                  </a:lnTo>
                  <a:close/>
                  <a:moveTo>
                    <a:pt x="697" y="363"/>
                  </a:moveTo>
                  <a:lnTo>
                    <a:pt x="814" y="363"/>
                  </a:lnTo>
                  <a:lnTo>
                    <a:pt x="814" y="377"/>
                  </a:lnTo>
                  <a:lnTo>
                    <a:pt x="697" y="377"/>
                  </a:lnTo>
                  <a:lnTo>
                    <a:pt x="697" y="363"/>
                  </a:lnTo>
                  <a:close/>
                  <a:moveTo>
                    <a:pt x="872" y="363"/>
                  </a:moveTo>
                  <a:lnTo>
                    <a:pt x="988" y="363"/>
                  </a:lnTo>
                  <a:lnTo>
                    <a:pt x="988" y="377"/>
                  </a:lnTo>
                  <a:lnTo>
                    <a:pt x="872" y="377"/>
                  </a:lnTo>
                  <a:lnTo>
                    <a:pt x="872" y="363"/>
                  </a:lnTo>
                  <a:close/>
                  <a:moveTo>
                    <a:pt x="1046" y="363"/>
                  </a:moveTo>
                  <a:lnTo>
                    <a:pt x="1163" y="363"/>
                  </a:lnTo>
                  <a:lnTo>
                    <a:pt x="1163" y="377"/>
                  </a:lnTo>
                  <a:lnTo>
                    <a:pt x="1046" y="377"/>
                  </a:lnTo>
                  <a:lnTo>
                    <a:pt x="1046" y="363"/>
                  </a:lnTo>
                  <a:close/>
                  <a:moveTo>
                    <a:pt x="1221" y="363"/>
                  </a:moveTo>
                  <a:lnTo>
                    <a:pt x="1337" y="363"/>
                  </a:lnTo>
                  <a:lnTo>
                    <a:pt x="1337" y="377"/>
                  </a:lnTo>
                  <a:lnTo>
                    <a:pt x="1221" y="377"/>
                  </a:lnTo>
                  <a:lnTo>
                    <a:pt x="1221" y="363"/>
                  </a:lnTo>
                  <a:close/>
                  <a:moveTo>
                    <a:pt x="1395" y="363"/>
                  </a:moveTo>
                  <a:lnTo>
                    <a:pt x="1512" y="363"/>
                  </a:lnTo>
                  <a:lnTo>
                    <a:pt x="1512" y="377"/>
                  </a:lnTo>
                  <a:lnTo>
                    <a:pt x="1395" y="377"/>
                  </a:lnTo>
                  <a:lnTo>
                    <a:pt x="1395" y="363"/>
                  </a:lnTo>
                  <a:close/>
                  <a:moveTo>
                    <a:pt x="1570" y="363"/>
                  </a:moveTo>
                  <a:lnTo>
                    <a:pt x="1686" y="363"/>
                  </a:lnTo>
                  <a:lnTo>
                    <a:pt x="1686" y="377"/>
                  </a:lnTo>
                  <a:lnTo>
                    <a:pt x="1570" y="377"/>
                  </a:lnTo>
                  <a:lnTo>
                    <a:pt x="1570" y="363"/>
                  </a:lnTo>
                  <a:close/>
                  <a:moveTo>
                    <a:pt x="1744" y="363"/>
                  </a:moveTo>
                  <a:lnTo>
                    <a:pt x="1861" y="363"/>
                  </a:lnTo>
                  <a:lnTo>
                    <a:pt x="1861" y="377"/>
                  </a:lnTo>
                  <a:lnTo>
                    <a:pt x="1744" y="377"/>
                  </a:lnTo>
                  <a:lnTo>
                    <a:pt x="1744" y="363"/>
                  </a:lnTo>
                  <a:close/>
                  <a:moveTo>
                    <a:pt x="1919" y="363"/>
                  </a:moveTo>
                  <a:lnTo>
                    <a:pt x="2035" y="363"/>
                  </a:lnTo>
                  <a:lnTo>
                    <a:pt x="2035" y="377"/>
                  </a:lnTo>
                  <a:lnTo>
                    <a:pt x="1919" y="377"/>
                  </a:lnTo>
                  <a:lnTo>
                    <a:pt x="1919" y="363"/>
                  </a:lnTo>
                  <a:close/>
                  <a:moveTo>
                    <a:pt x="2093" y="363"/>
                  </a:moveTo>
                  <a:lnTo>
                    <a:pt x="2210" y="363"/>
                  </a:lnTo>
                  <a:lnTo>
                    <a:pt x="2210" y="377"/>
                  </a:lnTo>
                  <a:lnTo>
                    <a:pt x="2093" y="377"/>
                  </a:lnTo>
                  <a:lnTo>
                    <a:pt x="2093" y="363"/>
                  </a:lnTo>
                  <a:close/>
                  <a:moveTo>
                    <a:pt x="2270" y="373"/>
                  </a:moveTo>
                  <a:lnTo>
                    <a:pt x="2328" y="475"/>
                  </a:lnTo>
                  <a:lnTo>
                    <a:pt x="2315" y="482"/>
                  </a:lnTo>
                  <a:lnTo>
                    <a:pt x="2258" y="381"/>
                  </a:lnTo>
                  <a:lnTo>
                    <a:pt x="2270" y="373"/>
                  </a:lnTo>
                  <a:close/>
                  <a:moveTo>
                    <a:pt x="2356" y="525"/>
                  </a:moveTo>
                  <a:lnTo>
                    <a:pt x="2389" y="584"/>
                  </a:lnTo>
                  <a:lnTo>
                    <a:pt x="2376" y="584"/>
                  </a:lnTo>
                  <a:lnTo>
                    <a:pt x="2402" y="541"/>
                  </a:lnTo>
                  <a:lnTo>
                    <a:pt x="2414" y="548"/>
                  </a:lnTo>
                  <a:lnTo>
                    <a:pt x="2389" y="591"/>
                  </a:lnTo>
                  <a:lnTo>
                    <a:pt x="2376" y="591"/>
                  </a:lnTo>
                  <a:lnTo>
                    <a:pt x="2344" y="533"/>
                  </a:lnTo>
                  <a:lnTo>
                    <a:pt x="2356" y="525"/>
                  </a:lnTo>
                  <a:close/>
                  <a:moveTo>
                    <a:pt x="2431" y="490"/>
                  </a:moveTo>
                  <a:lnTo>
                    <a:pt x="2489" y="390"/>
                  </a:lnTo>
                  <a:lnTo>
                    <a:pt x="2502" y="397"/>
                  </a:lnTo>
                  <a:lnTo>
                    <a:pt x="2443" y="498"/>
                  </a:lnTo>
                  <a:lnTo>
                    <a:pt x="2431" y="490"/>
                  </a:lnTo>
                  <a:close/>
                  <a:moveTo>
                    <a:pt x="2536" y="355"/>
                  </a:moveTo>
                  <a:lnTo>
                    <a:pt x="2652" y="355"/>
                  </a:lnTo>
                  <a:lnTo>
                    <a:pt x="2652" y="369"/>
                  </a:lnTo>
                  <a:lnTo>
                    <a:pt x="2536" y="369"/>
                  </a:lnTo>
                  <a:lnTo>
                    <a:pt x="2536" y="355"/>
                  </a:lnTo>
                  <a:close/>
                  <a:moveTo>
                    <a:pt x="2710" y="355"/>
                  </a:moveTo>
                  <a:lnTo>
                    <a:pt x="2827" y="355"/>
                  </a:lnTo>
                  <a:lnTo>
                    <a:pt x="2827" y="369"/>
                  </a:lnTo>
                  <a:lnTo>
                    <a:pt x="2710" y="369"/>
                  </a:lnTo>
                  <a:lnTo>
                    <a:pt x="2710" y="355"/>
                  </a:lnTo>
                  <a:close/>
                  <a:moveTo>
                    <a:pt x="2885" y="355"/>
                  </a:moveTo>
                  <a:lnTo>
                    <a:pt x="3001" y="355"/>
                  </a:lnTo>
                  <a:lnTo>
                    <a:pt x="3001" y="369"/>
                  </a:lnTo>
                  <a:lnTo>
                    <a:pt x="2885" y="369"/>
                  </a:lnTo>
                  <a:lnTo>
                    <a:pt x="2885" y="355"/>
                  </a:lnTo>
                  <a:close/>
                  <a:moveTo>
                    <a:pt x="3059" y="355"/>
                  </a:moveTo>
                  <a:lnTo>
                    <a:pt x="3176" y="355"/>
                  </a:lnTo>
                  <a:lnTo>
                    <a:pt x="3176" y="369"/>
                  </a:lnTo>
                  <a:lnTo>
                    <a:pt x="3059" y="369"/>
                  </a:lnTo>
                  <a:lnTo>
                    <a:pt x="3059" y="355"/>
                  </a:lnTo>
                  <a:close/>
                  <a:moveTo>
                    <a:pt x="3234" y="355"/>
                  </a:moveTo>
                  <a:lnTo>
                    <a:pt x="3350" y="355"/>
                  </a:lnTo>
                  <a:lnTo>
                    <a:pt x="3350" y="369"/>
                  </a:lnTo>
                  <a:lnTo>
                    <a:pt x="3234" y="369"/>
                  </a:lnTo>
                  <a:lnTo>
                    <a:pt x="3234" y="355"/>
                  </a:lnTo>
                  <a:close/>
                  <a:moveTo>
                    <a:pt x="3408" y="355"/>
                  </a:moveTo>
                  <a:lnTo>
                    <a:pt x="3525" y="355"/>
                  </a:lnTo>
                  <a:lnTo>
                    <a:pt x="3525" y="369"/>
                  </a:lnTo>
                  <a:lnTo>
                    <a:pt x="3408" y="369"/>
                  </a:lnTo>
                  <a:lnTo>
                    <a:pt x="3408" y="355"/>
                  </a:lnTo>
                  <a:close/>
                  <a:moveTo>
                    <a:pt x="3583" y="355"/>
                  </a:moveTo>
                  <a:lnTo>
                    <a:pt x="3699" y="355"/>
                  </a:lnTo>
                  <a:lnTo>
                    <a:pt x="3699" y="369"/>
                  </a:lnTo>
                  <a:lnTo>
                    <a:pt x="3583" y="369"/>
                  </a:lnTo>
                  <a:lnTo>
                    <a:pt x="3583" y="355"/>
                  </a:lnTo>
                  <a:close/>
                  <a:moveTo>
                    <a:pt x="3757" y="355"/>
                  </a:moveTo>
                  <a:lnTo>
                    <a:pt x="3874" y="355"/>
                  </a:lnTo>
                  <a:lnTo>
                    <a:pt x="3874" y="369"/>
                  </a:lnTo>
                  <a:lnTo>
                    <a:pt x="3757" y="369"/>
                  </a:lnTo>
                  <a:lnTo>
                    <a:pt x="3757" y="355"/>
                  </a:lnTo>
                  <a:close/>
                  <a:moveTo>
                    <a:pt x="3932" y="355"/>
                  </a:moveTo>
                  <a:lnTo>
                    <a:pt x="4048" y="355"/>
                  </a:lnTo>
                  <a:lnTo>
                    <a:pt x="4048" y="369"/>
                  </a:lnTo>
                  <a:lnTo>
                    <a:pt x="3932" y="369"/>
                  </a:lnTo>
                  <a:lnTo>
                    <a:pt x="3932" y="355"/>
                  </a:lnTo>
                  <a:close/>
                  <a:moveTo>
                    <a:pt x="4106" y="355"/>
                  </a:moveTo>
                  <a:lnTo>
                    <a:pt x="4223" y="355"/>
                  </a:lnTo>
                  <a:lnTo>
                    <a:pt x="4223" y="369"/>
                  </a:lnTo>
                  <a:lnTo>
                    <a:pt x="4106" y="369"/>
                  </a:lnTo>
                  <a:lnTo>
                    <a:pt x="4106" y="355"/>
                  </a:lnTo>
                  <a:close/>
                  <a:moveTo>
                    <a:pt x="4281" y="355"/>
                  </a:moveTo>
                  <a:lnTo>
                    <a:pt x="4397" y="355"/>
                  </a:lnTo>
                  <a:lnTo>
                    <a:pt x="4397" y="369"/>
                  </a:lnTo>
                  <a:lnTo>
                    <a:pt x="4281" y="369"/>
                  </a:lnTo>
                  <a:lnTo>
                    <a:pt x="4281" y="355"/>
                  </a:lnTo>
                  <a:close/>
                  <a:moveTo>
                    <a:pt x="4455" y="355"/>
                  </a:moveTo>
                  <a:lnTo>
                    <a:pt x="4572" y="355"/>
                  </a:lnTo>
                  <a:lnTo>
                    <a:pt x="4572" y="369"/>
                  </a:lnTo>
                  <a:lnTo>
                    <a:pt x="4455" y="369"/>
                  </a:lnTo>
                  <a:lnTo>
                    <a:pt x="4455" y="355"/>
                  </a:lnTo>
                  <a:close/>
                  <a:moveTo>
                    <a:pt x="4630" y="355"/>
                  </a:moveTo>
                  <a:lnTo>
                    <a:pt x="4746" y="355"/>
                  </a:lnTo>
                  <a:lnTo>
                    <a:pt x="4746" y="369"/>
                  </a:lnTo>
                  <a:lnTo>
                    <a:pt x="4630" y="369"/>
                  </a:lnTo>
                  <a:lnTo>
                    <a:pt x="4630" y="355"/>
                  </a:lnTo>
                  <a:close/>
                  <a:moveTo>
                    <a:pt x="4804" y="355"/>
                  </a:moveTo>
                  <a:lnTo>
                    <a:pt x="4921" y="355"/>
                  </a:lnTo>
                  <a:lnTo>
                    <a:pt x="4921" y="369"/>
                  </a:lnTo>
                  <a:lnTo>
                    <a:pt x="4804" y="369"/>
                  </a:lnTo>
                  <a:lnTo>
                    <a:pt x="4804" y="355"/>
                  </a:lnTo>
                  <a:close/>
                  <a:moveTo>
                    <a:pt x="4962" y="341"/>
                  </a:moveTo>
                  <a:lnTo>
                    <a:pt x="5015" y="238"/>
                  </a:lnTo>
                  <a:lnTo>
                    <a:pt x="5028" y="244"/>
                  </a:lnTo>
                  <a:lnTo>
                    <a:pt x="4975" y="348"/>
                  </a:lnTo>
                  <a:lnTo>
                    <a:pt x="4962" y="341"/>
                  </a:lnTo>
                  <a:close/>
                  <a:moveTo>
                    <a:pt x="5041" y="186"/>
                  </a:moveTo>
                  <a:lnTo>
                    <a:pt x="5095" y="82"/>
                  </a:lnTo>
                  <a:lnTo>
                    <a:pt x="5107" y="88"/>
                  </a:lnTo>
                  <a:lnTo>
                    <a:pt x="5055" y="192"/>
                  </a:lnTo>
                  <a:lnTo>
                    <a:pt x="5041" y="186"/>
                  </a:lnTo>
                  <a:close/>
                  <a:moveTo>
                    <a:pt x="5121" y="30"/>
                  </a:moveTo>
                  <a:lnTo>
                    <a:pt x="5137" y="0"/>
                  </a:lnTo>
                  <a:lnTo>
                    <a:pt x="5149" y="6"/>
                  </a:lnTo>
                  <a:lnTo>
                    <a:pt x="5134" y="37"/>
                  </a:lnTo>
                  <a:lnTo>
                    <a:pt x="5121" y="30"/>
                  </a:lnTo>
                  <a:close/>
                </a:path>
              </a:pathLst>
            </a:custGeom>
            <a:solidFill>
              <a:srgbClr val="595959"/>
            </a:solidFill>
            <a:ln w="1588" cap="flat">
              <a:solidFill>
                <a:srgbClr val="595959"/>
              </a:solidFill>
              <a:prstDash val="solid"/>
              <a:round/>
              <a:headEnd/>
              <a:tailEnd/>
            </a:ln>
          </p:spPr>
          <p:txBody>
            <a:bodyPr vert="horz" wrap="square" lIns="68580" tIns="34290" rIns="68580" bIns="34290" numCol="1" anchor="t" anchorCtr="0" compatLnSpc="1">
              <a:prstTxWarp prst="textNoShape">
                <a:avLst/>
              </a:prstTxWarp>
            </a:bodyPr>
            <a:lstStyle/>
            <a:p>
              <a:endParaRPr lang="en-US" sz="900"/>
            </a:p>
          </p:txBody>
        </p:sp>
        <p:sp>
          <p:nvSpPr>
            <p:cNvPr id="77" name="Rectangle 92">
              <a:extLst>
                <a:ext uri="{FF2B5EF4-FFF2-40B4-BE49-F238E27FC236}">
                  <a16:creationId xmlns:a16="http://schemas.microsoft.com/office/drawing/2014/main" id="{AE4C0518-918D-48CE-8F97-196494CAABA6}"/>
                </a:ext>
              </a:extLst>
            </p:cNvPr>
            <p:cNvSpPr>
              <a:spLocks noChangeArrowheads="1"/>
            </p:cNvSpPr>
            <p:nvPr/>
          </p:nvSpPr>
          <p:spPr bwMode="auto">
            <a:xfrm>
              <a:off x="9792802" y="4426831"/>
              <a:ext cx="1741931"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Multiple slots N+2</a:t>
              </a:r>
              <a:r>
                <a:rPr lang="en-US" altLang="en-US" sz="825" b="1" dirty="0">
                  <a:solidFill>
                    <a:schemeClr val="accent1"/>
                  </a:solidFill>
                  <a:latin typeface="Calibri" panose="020F0502020204030204" pitchFamily="34" charset="0"/>
                  <a:sym typeface="Wingdings" panose="05000000000000000000" pitchFamily="2" charset="2"/>
                </a:rPr>
                <a:t>2N+1</a:t>
              </a:r>
              <a:r>
                <a:rPr lang="en-US" altLang="en-US" sz="825" b="1" dirty="0">
                  <a:solidFill>
                    <a:schemeClr val="accent1"/>
                  </a:solidFill>
                  <a:latin typeface="Calibri" panose="020F0502020204030204" pitchFamily="34" charset="0"/>
                </a:rPr>
                <a:t>:</a:t>
              </a:r>
            </a:p>
            <a:p>
              <a:pPr algn="ctr" defTabSz="685800"/>
              <a:r>
                <a:rPr lang="en-US" altLang="en-US" sz="825" b="1" dirty="0">
                  <a:solidFill>
                    <a:schemeClr val="accent1"/>
                  </a:solidFill>
                  <a:latin typeface="Calibri" panose="020F0502020204030204" pitchFamily="34" charset="0"/>
                </a:rPr>
                <a:t>Phase 3, Measurement report</a:t>
              </a:r>
              <a:endParaRPr lang="en-US" altLang="en-US" sz="1350" dirty="0">
                <a:solidFill>
                  <a:schemeClr val="accent1"/>
                </a:solidFill>
              </a:endParaRPr>
            </a:p>
          </p:txBody>
        </p:sp>
        <p:sp>
          <p:nvSpPr>
            <p:cNvPr id="78" name="Rectangle 92">
              <a:extLst>
                <a:ext uri="{FF2B5EF4-FFF2-40B4-BE49-F238E27FC236}">
                  <a16:creationId xmlns:a16="http://schemas.microsoft.com/office/drawing/2014/main" id="{877FCD5A-ECD0-4FB0-B9D1-BE65A0DD665C}"/>
                </a:ext>
              </a:extLst>
            </p:cNvPr>
            <p:cNvSpPr>
              <a:spLocks noChangeArrowheads="1"/>
            </p:cNvSpPr>
            <p:nvPr/>
          </p:nvSpPr>
          <p:spPr bwMode="auto">
            <a:xfrm>
              <a:off x="7394283" y="4394210"/>
              <a:ext cx="1522883"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85800"/>
              <a:r>
                <a:rPr lang="en-US" altLang="en-US" sz="825" b="1" dirty="0">
                  <a:solidFill>
                    <a:schemeClr val="accent1"/>
                  </a:solidFill>
                  <a:latin typeface="Calibri" panose="020F0502020204030204" pitchFamily="34" charset="0"/>
                </a:rPr>
                <a:t>Slot N+1:</a:t>
              </a:r>
            </a:p>
            <a:p>
              <a:pPr algn="ctr" defTabSz="685800"/>
              <a:r>
                <a:rPr lang="en-US" altLang="en-US" sz="825" b="1" dirty="0">
                  <a:solidFill>
                    <a:schemeClr val="accent1"/>
                  </a:solidFill>
                  <a:latin typeface="Calibri" panose="020F0502020204030204" pitchFamily="34" charset="0"/>
                </a:rPr>
                <a:t>UWB second fragment </a:t>
              </a:r>
              <a:endParaRPr lang="en-US" altLang="en-US" sz="1350" dirty="0">
                <a:solidFill>
                  <a:schemeClr val="accent1"/>
                </a:solidFill>
              </a:endParaRPr>
            </a:p>
          </p:txBody>
        </p:sp>
      </p:grpSp>
      <p:sp>
        <p:nvSpPr>
          <p:cNvPr id="4" name="Slide Number Placeholder 3">
            <a:extLst>
              <a:ext uri="{FF2B5EF4-FFF2-40B4-BE49-F238E27FC236}">
                <a16:creationId xmlns:a16="http://schemas.microsoft.com/office/drawing/2014/main" id="{58CD53F4-5454-4B93-9414-6AF93061CF7E}"/>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9</a:t>
            </a:fld>
            <a:endParaRPr lang="en-US" altLang="en-US" dirty="0"/>
          </a:p>
        </p:txBody>
      </p:sp>
    </p:spTree>
    <p:extLst>
      <p:ext uri="{BB962C8B-B14F-4D97-AF65-F5344CB8AC3E}">
        <p14:creationId xmlns:p14="http://schemas.microsoft.com/office/powerpoint/2010/main" val="102676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CF07E8-474A-4E99-8694-BF4788CF67A9}">
  <ds:schemaRefs>
    <ds:schemaRef ds:uri="http://schemas.openxmlformats.org/package/2006/metadata/core-properties"/>
    <ds:schemaRef ds:uri="791cce78-ca2d-40de-8329-c43c272c8ba1"/>
    <ds:schemaRef ds:uri="130ced01-78d5-4331-b17d-56d5798c3cee"/>
    <ds:schemaRef ds:uri="http://purl.org/dc/elements/1.1/"/>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microsoft.com/office/2006/documentManagement/types"/>
  </ds:schemaRefs>
</ds:datastoreItem>
</file>

<file path=customXml/itemProps3.xml><?xml version="1.0" encoding="utf-8"?>
<ds:datastoreItem xmlns:ds="http://schemas.openxmlformats.org/officeDocument/2006/customXml" ds:itemID="{A677C756-DBD7-4AF6-A4BF-5DA66768F5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1926</Words>
  <Application>Microsoft Office PowerPoint</Application>
  <PresentationFormat>On-screen Show (4:3)</PresentationFormat>
  <Paragraphs>308</Paragraphs>
  <Slides>14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 Math</vt:lpstr>
      <vt:lpstr>Courier New</vt:lpstr>
      <vt:lpstr>Grotesque</vt:lpstr>
      <vt:lpstr>Microsoft Sans Serif</vt:lpstr>
      <vt:lpstr>Times New Roman</vt:lpstr>
      <vt:lpstr>IEEE-P802_15</vt:lpstr>
      <vt:lpstr>PowerPoint Presentation</vt:lpstr>
      <vt:lpstr>PowerPoint Presentation</vt:lpstr>
      <vt:lpstr>Introduction</vt:lpstr>
      <vt:lpstr>NBA-UWB Sequence for SS-TWR</vt:lpstr>
      <vt:lpstr>NBA-UWB Sequence for SS-TWR</vt:lpstr>
      <vt:lpstr>NBA-UWB Sequence for SS-TWR</vt:lpstr>
      <vt:lpstr>Message Sequence: Multiple Rounds</vt:lpstr>
      <vt:lpstr>Existing Ranging Session Structure</vt:lpstr>
      <vt:lpstr>NBA-UWB Slot Structure for SS-TWR</vt:lpstr>
      <vt:lpstr>NBA-UWB Time/Frequency Synchronization</vt:lpstr>
      <vt:lpstr>Notation for Timing Synchronization</vt:lpstr>
      <vt:lpstr>Timing Synchronization</vt:lpstr>
      <vt:lpstr>Measurement Report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7</cp:revision>
  <dcterms:created xsi:type="dcterms:W3CDTF">2022-01-20T21:45:49Z</dcterms:created>
  <dcterms:modified xsi:type="dcterms:W3CDTF">2022-05-12T20:10:10Z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