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
  </p:notesMasterIdLst>
  <p:handoutMasterIdLst>
    <p:handoutMasterId r:id="rId18"/>
  </p:handoutMasterIdLst>
  <p:sldIdLst>
    <p:sldId id="359" r:id="rId2"/>
    <p:sldId id="360" r:id="rId3"/>
    <p:sldId id="259" r:id="rId4"/>
    <p:sldId id="376" r:id="rId5"/>
    <p:sldId id="377" r:id="rId6"/>
    <p:sldId id="386" r:id="rId7"/>
    <p:sldId id="387" r:id="rId8"/>
    <p:sldId id="383" r:id="rId9"/>
    <p:sldId id="378" r:id="rId10"/>
    <p:sldId id="379" r:id="rId11"/>
    <p:sldId id="380" r:id="rId12"/>
    <p:sldId id="381" r:id="rId13"/>
    <p:sldId id="382" r:id="rId14"/>
    <p:sldId id="388" r:id="rId15"/>
    <p:sldId id="328"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F"/>
    <a:srgbClr val="26D5BC"/>
    <a:srgbClr val="BED8EF"/>
    <a:srgbClr val="6F2AA1"/>
    <a:srgbClr val="FF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94"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22" y="96"/>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smtClean="0"/>
              <a:t>&lt;November 2021&gt;</a:t>
            </a:r>
            <a:endParaRPr lang="en-US" alt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dirty="0" smtClean="0"/>
              <a:t>&lt;</a:t>
            </a:r>
            <a:r>
              <a:rPr lang="en-US" altLang="en-US" dirty="0" err="1" smtClean="0"/>
              <a:t>Xiaohui</a:t>
            </a:r>
            <a:r>
              <a:rPr lang="en-US" altLang="en-US" dirty="0" smtClean="0"/>
              <a:t> Peng&gt;, &lt;Huawei&gt;</a:t>
            </a:r>
            <a:endParaRPr lang="en-US"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xmlns=""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xmlns=""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xmlns=""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xmlns=""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xmlns=""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280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zh-CN" dirty="0" smtClean="0"/>
              <a:t>Feb 2022</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err="1" smtClean="0"/>
              <a:t>Xiaohui</a:t>
            </a:r>
            <a:r>
              <a:rPr lang="en-US" altLang="en-US" dirty="0" smtClean="0"/>
              <a:t> Peng, Huawei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FFA85FD-E192-4C2D-9860-28C59D48001D}" type="slidenum">
              <a:rPr lang="en-US" altLang="en-US"/>
              <a:pPr/>
              <a:t>‹#›</a:t>
            </a:fld>
            <a:endParaRPr lang="en-US" altLang="en-US" dirty="0"/>
          </a:p>
        </p:txBody>
      </p:sp>
    </p:spTree>
    <p:extLst>
      <p:ext uri="{BB962C8B-B14F-4D97-AF65-F5344CB8AC3E}">
        <p14:creationId xmlns:p14="http://schemas.microsoft.com/office/powerpoint/2010/main" val="2946041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zh-CN" smtClean="0"/>
              <a:t>November 2021</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zh-CN" smtClean="0"/>
              <a:t>November 2021</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zh-CN" smtClean="0"/>
              <a:t>November 2021</a:t>
            </a:r>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zh-CN" dirty="0" smtClean="0"/>
              <a:t>May </a:t>
            </a:r>
            <a:r>
              <a:rPr lang="en-US" altLang="zh-CN" dirty="0" smtClean="0"/>
              <a:t>2022</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Xiaohui Peng, Huawei</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t>doc.</a:t>
            </a:r>
            <a:r>
              <a:rPr lang="en-US" altLang="en-US" sz="1400" b="1" baseline="0" dirty="0" smtClean="0"/>
              <a:t> IEEE </a:t>
            </a:r>
            <a:r>
              <a:rPr lang="en-US" altLang="en-US" sz="1400" b="1" baseline="0" dirty="0" smtClean="0"/>
              <a:t>15-</a:t>
            </a:r>
            <a:r>
              <a:rPr lang="en-US" altLang="zh-CN" sz="1400" b="1" baseline="0" dirty="0" smtClean="0"/>
              <a:t>22</a:t>
            </a:r>
            <a:r>
              <a:rPr lang="en-US" altLang="en-US" sz="1400" b="1" baseline="0" dirty="0" smtClean="0"/>
              <a:t>-</a:t>
            </a:r>
            <a:r>
              <a:rPr lang="en-US" altLang="zh-CN" sz="1400" b="1" baseline="0" dirty="0" smtClean="0"/>
              <a:t>0257</a:t>
            </a:r>
            <a:r>
              <a:rPr lang="en-US" altLang="en-US" sz="1400" b="1" baseline="0" dirty="0" smtClean="0"/>
              <a:t>-</a:t>
            </a:r>
            <a:r>
              <a:rPr lang="en-US" altLang="zh-CN" sz="1400" b="1" baseline="0" dirty="0" smtClean="0"/>
              <a:t>00</a:t>
            </a:r>
            <a:r>
              <a:rPr lang="en-US" altLang="en-US" sz="1400" b="1" baseline="0" dirty="0" smtClean="0"/>
              <a:t>-04ab</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11B74706-8CE8-446F-ADD5-944A55CFBC25}"/>
              </a:ext>
            </a:extLst>
          </p:cNvPr>
          <p:cNvSpPr>
            <a:spLocks noChangeArrowheads="1"/>
          </p:cNvSpPr>
          <p:nvPr/>
        </p:nvSpPr>
        <p:spPr bwMode="auto">
          <a:xfrm>
            <a:off x="395536" y="908720"/>
            <a:ext cx="8424936"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just" eaLnBrk="1" hangingPunct="1">
              <a:spcBef>
                <a:spcPct val="0"/>
              </a:spcBef>
              <a:buClrTx/>
              <a:buFontTx/>
              <a:buNone/>
              <a:defRPr/>
            </a:pPr>
            <a:r>
              <a:rPr lang="en-US" altLang="en-US" sz="1800" b="1" u="sng" dirty="0">
                <a:effectLst>
                  <a:outerShdw blurRad="38100" dist="38100" dir="2700000" algn="tl">
                    <a:srgbClr val="C0C0C0"/>
                  </a:outerShdw>
                </a:effectLst>
                <a:latin typeface="+mj-lt"/>
              </a:rPr>
              <a:t>Project: IEEE P802.15 Working Group for Wireless Specialty Networks (WSN)</a:t>
            </a:r>
          </a:p>
          <a:p>
            <a:pPr algn="just" eaLnBrk="1" hangingPunct="1">
              <a:spcBef>
                <a:spcPct val="0"/>
              </a:spcBef>
              <a:buClrTx/>
              <a:buFontTx/>
              <a:buNone/>
              <a:defRPr/>
            </a:pPr>
            <a:endParaRPr lang="en-US" altLang="en-US" sz="2000" dirty="0">
              <a:latin typeface="+mj-lt"/>
            </a:endParaRPr>
          </a:p>
          <a:p>
            <a:pPr algn="just" eaLnBrk="1" hangingPunct="1">
              <a:spcBef>
                <a:spcPct val="0"/>
              </a:spcBef>
              <a:buClrTx/>
              <a:buFontTx/>
              <a:buNone/>
              <a:defRPr/>
            </a:pPr>
            <a:r>
              <a:rPr lang="en-US" altLang="en-US" sz="1600" b="1" dirty="0" smtClean="0">
                <a:latin typeface="+mj-lt"/>
              </a:rPr>
              <a:t>Submission Title: CIR feedback scheme for UWB sensing - continue</a:t>
            </a:r>
            <a:endParaRPr lang="en-US" altLang="en-US" sz="1600" dirty="0" smtClean="0">
              <a:latin typeface="+mj-lt"/>
            </a:endParaRPr>
          </a:p>
          <a:p>
            <a:pPr algn="just" eaLnBrk="1" hangingPunct="1">
              <a:spcBef>
                <a:spcPct val="0"/>
              </a:spcBef>
              <a:buClrTx/>
              <a:buFontTx/>
              <a:buNone/>
              <a:defRPr/>
            </a:pPr>
            <a:r>
              <a:rPr lang="en-US" altLang="en-US" sz="1600" b="1" dirty="0" smtClean="0">
                <a:latin typeface="+mj-lt"/>
              </a:rPr>
              <a:t>Source</a:t>
            </a:r>
            <a:r>
              <a:rPr lang="en-US" altLang="en-US" sz="1600" b="1" dirty="0">
                <a:latin typeface="+mj-lt"/>
              </a:rPr>
              <a:t>:</a:t>
            </a:r>
            <a:r>
              <a:rPr lang="en-US" altLang="en-US" sz="1600" dirty="0">
                <a:latin typeface="+mj-lt"/>
              </a:rPr>
              <a:t> 	</a:t>
            </a:r>
            <a:r>
              <a:rPr lang="en-US" altLang="en-US" sz="1600" dirty="0" smtClean="0">
                <a:latin typeface="+mj-lt"/>
              </a:rPr>
              <a:t>Bin Qian, </a:t>
            </a:r>
            <a:r>
              <a:rPr lang="en-US" altLang="en-US" sz="1600" dirty="0" err="1">
                <a:latin typeface="+mj-lt"/>
              </a:rPr>
              <a:t>Xiaohui</a:t>
            </a:r>
            <a:r>
              <a:rPr lang="en-US" altLang="en-US" sz="1600" dirty="0">
                <a:latin typeface="+mj-lt"/>
              </a:rPr>
              <a:t> </a:t>
            </a:r>
            <a:r>
              <a:rPr lang="en-US" altLang="en-US" sz="1600" dirty="0" smtClean="0">
                <a:latin typeface="+mj-lt"/>
              </a:rPr>
              <a:t>Peng, </a:t>
            </a:r>
            <a:r>
              <a:rPr lang="en-US" altLang="zh-CN" sz="1600" dirty="0" err="1" smtClean="0">
                <a:latin typeface="+mj-lt"/>
              </a:rPr>
              <a:t>Kuan</a:t>
            </a:r>
            <a:r>
              <a:rPr lang="en-US" altLang="zh-CN" sz="1600" dirty="0" smtClean="0">
                <a:latin typeface="+mj-lt"/>
              </a:rPr>
              <a:t> Wu</a:t>
            </a:r>
            <a:r>
              <a:rPr lang="en-US" altLang="en-US" sz="1600" dirty="0" smtClean="0">
                <a:latin typeface="+mj-lt"/>
              </a:rPr>
              <a:t>, David </a:t>
            </a:r>
            <a:r>
              <a:rPr lang="en-US" altLang="en-US" sz="1600" dirty="0" err="1">
                <a:latin typeface="+mj-lt"/>
              </a:rPr>
              <a:t>Xun</a:t>
            </a:r>
            <a:r>
              <a:rPr lang="en-US" altLang="en-US" sz="1600" dirty="0">
                <a:latin typeface="+mj-lt"/>
              </a:rPr>
              <a:t> </a:t>
            </a:r>
            <a:r>
              <a:rPr lang="en-US" altLang="en-US" sz="1600" dirty="0" smtClean="0">
                <a:latin typeface="+mj-lt"/>
              </a:rPr>
              <a:t>Yang (</a:t>
            </a:r>
            <a:r>
              <a:rPr lang="en-US" altLang="en-US" sz="1600" dirty="0">
                <a:latin typeface="+mj-lt"/>
              </a:rPr>
              <a:t>Huawei Technologies)</a:t>
            </a:r>
          </a:p>
          <a:p>
            <a:pPr algn="just" eaLnBrk="1" hangingPunct="1">
              <a:spcBef>
                <a:spcPct val="0"/>
              </a:spcBef>
              <a:buClrTx/>
              <a:buFontTx/>
              <a:buNone/>
              <a:defRPr/>
            </a:pPr>
            <a:r>
              <a:rPr lang="en-US" altLang="en-US" sz="1600" b="1" dirty="0">
                <a:latin typeface="+mj-lt"/>
              </a:rPr>
              <a:t>Address : </a:t>
            </a:r>
            <a:r>
              <a:rPr lang="en-US" altLang="en-US" sz="1600" dirty="0">
                <a:latin typeface="+mj-lt"/>
                <a:cs typeface="Times New Roman" panose="02020603050405020304" pitchFamily="18" charset="0"/>
              </a:rPr>
              <a:t>[</a:t>
            </a:r>
            <a:r>
              <a:rPr lang="en-US" altLang="en-US" sz="1600" dirty="0">
                <a:solidFill>
                  <a:schemeClr val="tx1"/>
                </a:solidFill>
                <a:latin typeface="+mj-lt"/>
                <a:cs typeface="Times New Roman" panose="02020603050405020304" pitchFamily="18" charset="0"/>
              </a:rPr>
              <a:t>Huawei </a:t>
            </a:r>
            <a:r>
              <a:rPr lang="en-US" altLang="en-US" sz="1600" dirty="0" err="1">
                <a:solidFill>
                  <a:schemeClr val="tx1"/>
                </a:solidFill>
                <a:latin typeface="+mj-lt"/>
                <a:cs typeface="Times New Roman" panose="02020603050405020304" pitchFamily="18" charset="0"/>
              </a:rPr>
              <a:t>Bantian</a:t>
            </a:r>
            <a:r>
              <a:rPr lang="en-US" altLang="en-US" sz="1600" dirty="0">
                <a:solidFill>
                  <a:schemeClr val="tx1"/>
                </a:solidFill>
                <a:latin typeface="+mj-lt"/>
                <a:cs typeface="Times New Roman" panose="02020603050405020304" pitchFamily="18" charset="0"/>
              </a:rPr>
              <a:t> Base, </a:t>
            </a:r>
            <a:r>
              <a:rPr lang="en-US" altLang="en-US" sz="1600" dirty="0" err="1">
                <a:solidFill>
                  <a:schemeClr val="tx1"/>
                </a:solidFill>
                <a:latin typeface="+mj-lt"/>
                <a:cs typeface="Times New Roman" panose="02020603050405020304" pitchFamily="18" charset="0"/>
              </a:rPr>
              <a:t>Longgang</a:t>
            </a:r>
            <a:r>
              <a:rPr lang="en-US" altLang="en-US" sz="1600" dirty="0">
                <a:solidFill>
                  <a:schemeClr val="tx1"/>
                </a:solidFill>
                <a:latin typeface="+mj-lt"/>
                <a:cs typeface="Times New Roman" panose="02020603050405020304" pitchFamily="18" charset="0"/>
              </a:rPr>
              <a:t> District, Shenzhen, 518129 China]</a:t>
            </a:r>
          </a:p>
          <a:p>
            <a:pPr algn="just" eaLnBrk="1" hangingPunct="1">
              <a:spcBef>
                <a:spcPct val="0"/>
              </a:spcBef>
              <a:buClrTx/>
              <a:buFontTx/>
              <a:buNone/>
              <a:defRPr/>
            </a:pPr>
            <a:r>
              <a:rPr lang="en-US" altLang="en-US" sz="1600" b="1" dirty="0">
                <a:latin typeface="+mj-lt"/>
              </a:rPr>
              <a:t>E-Mail</a:t>
            </a:r>
            <a:r>
              <a:rPr lang="en-US" altLang="en-US" sz="1600" dirty="0">
                <a:latin typeface="+mj-lt"/>
              </a:rPr>
              <a:t>:    </a:t>
            </a:r>
            <a:r>
              <a:rPr lang="en-US" altLang="en-US" sz="1600" dirty="0" smtClean="0">
                <a:latin typeface="+mj-lt"/>
              </a:rPr>
              <a:t>[qianbin14@huawei.com</a:t>
            </a:r>
            <a:r>
              <a:rPr lang="en-US" altLang="en-US" sz="1600" dirty="0">
                <a:latin typeface="+mj-lt"/>
              </a:rPr>
              <a:t>]	</a:t>
            </a:r>
          </a:p>
          <a:p>
            <a:pPr algn="just" eaLnBrk="1" hangingPunct="1">
              <a:spcBef>
                <a:spcPct val="0"/>
              </a:spcBef>
              <a:buClrTx/>
              <a:buFontTx/>
              <a:buNone/>
              <a:defRPr/>
            </a:pPr>
            <a:r>
              <a:rPr lang="en-US" altLang="en-US" sz="1600" b="1" dirty="0">
                <a:latin typeface="+mj-lt"/>
              </a:rPr>
              <a:t>Re:</a:t>
            </a:r>
            <a:r>
              <a:rPr lang="en-US" altLang="en-US" sz="1600" dirty="0">
                <a:latin typeface="+mj-lt"/>
              </a:rPr>
              <a:t> 	</a:t>
            </a:r>
            <a:r>
              <a:rPr lang="en-US" altLang="en-US" sz="1600" b="1" dirty="0">
                <a:solidFill>
                  <a:srgbClr val="FF0000"/>
                </a:solidFill>
                <a:latin typeface="+mj-lt"/>
              </a:rPr>
              <a:t>Task Group 4ab: UWB Next Generation for 802.15.4</a:t>
            </a:r>
          </a:p>
          <a:p>
            <a:pPr algn="just" eaLnBrk="1" hangingPunct="1">
              <a:spcBef>
                <a:spcPct val="0"/>
              </a:spcBef>
              <a:buClrTx/>
              <a:defRPr/>
            </a:pPr>
            <a:r>
              <a:rPr lang="en-US" altLang="en-US" sz="1600" b="1" dirty="0">
                <a:latin typeface="+mj-lt"/>
              </a:rPr>
              <a:t>Abstract: </a:t>
            </a:r>
            <a:r>
              <a:rPr lang="en-US" altLang="en-US" sz="1600" dirty="0">
                <a:solidFill>
                  <a:srgbClr val="FF0000"/>
                </a:solidFill>
                <a:latin typeface="+mj-lt"/>
              </a:rPr>
              <a:t> </a:t>
            </a:r>
            <a:r>
              <a:rPr lang="en-US" altLang="en-US" sz="1600" dirty="0" smtClean="0">
                <a:solidFill>
                  <a:schemeClr val="tx1"/>
                </a:solidFill>
                <a:latin typeface="+mj-lt"/>
                <a:cs typeface="Times New Roman" panose="02020603050405020304" pitchFamily="18" charset="0"/>
              </a:rPr>
              <a:t>[CIR feedback scheme, sensing, UWB</a:t>
            </a:r>
            <a:r>
              <a:rPr lang="en-US" altLang="en-US" sz="1600" dirty="0">
                <a:solidFill>
                  <a:schemeClr val="tx2"/>
                </a:solidFill>
                <a:latin typeface="+mj-lt"/>
                <a:cs typeface="Times New Roman" panose="02020603050405020304" pitchFamily="18" charset="0"/>
              </a:rPr>
              <a:t>]</a:t>
            </a:r>
          </a:p>
          <a:p>
            <a:pPr algn="just" eaLnBrk="1" hangingPunct="1">
              <a:spcBef>
                <a:spcPct val="0"/>
              </a:spcBef>
              <a:buClrTx/>
              <a:buFontTx/>
              <a:buNone/>
              <a:defRPr/>
            </a:pPr>
            <a:r>
              <a:rPr lang="en-US" altLang="en-US" sz="1600" b="1" dirty="0">
                <a:latin typeface="+mj-lt"/>
              </a:rPr>
              <a:t>Purpose: </a:t>
            </a:r>
            <a:r>
              <a:rPr lang="en-US" altLang="en-US" sz="1600" dirty="0">
                <a:latin typeface="+mj-lt"/>
              </a:rPr>
              <a:t> </a:t>
            </a:r>
          </a:p>
          <a:p>
            <a:pPr algn="just" eaLnBrk="1" hangingPunct="1">
              <a:spcBef>
                <a:spcPct val="0"/>
              </a:spcBef>
              <a:buClrTx/>
              <a:buFontTx/>
              <a:buNone/>
              <a:defRPr/>
            </a:pPr>
            <a:r>
              <a:rPr lang="en-US" altLang="en-US" sz="1600" b="1" dirty="0">
                <a:latin typeface="+mj-lt"/>
              </a:rPr>
              <a:t>Notice:</a:t>
            </a:r>
            <a:r>
              <a:rPr lang="en-US" altLang="en-US" sz="1600" dirty="0">
                <a:latin typeface="+mj-lt"/>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1" hangingPunct="1">
              <a:spcBef>
                <a:spcPct val="0"/>
              </a:spcBef>
              <a:buClrTx/>
              <a:buFontTx/>
              <a:buNone/>
              <a:defRPr/>
            </a:pPr>
            <a:r>
              <a:rPr lang="en-US" altLang="en-US" sz="1600" b="1" dirty="0">
                <a:latin typeface="+mj-lt"/>
              </a:rPr>
              <a:t>Release:</a:t>
            </a:r>
            <a:r>
              <a:rPr lang="en-US" altLang="en-US" sz="1600" dirty="0">
                <a:latin typeface="+mj-lt"/>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513253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10</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CIR Reference and Difference Information</a:t>
            </a:r>
            <a:endParaRPr lang="en-US" altLang="en-US" sz="3200" b="1" kern="0" dirty="0">
              <a:solidFill>
                <a:schemeClr val="tx1"/>
              </a:solidFill>
            </a:endParaRPr>
          </a:p>
        </p:txBody>
      </p:sp>
      <p:sp>
        <p:nvSpPr>
          <p:cNvPr id="9" name="内容占位符 2"/>
          <p:cNvSpPr txBox="1">
            <a:spLocks/>
          </p:cNvSpPr>
          <p:nvPr/>
        </p:nvSpPr>
        <p:spPr>
          <a:xfrm>
            <a:off x="989013" y="4863917"/>
            <a:ext cx="7772400" cy="172124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n"/>
            </a:pPr>
            <a:r>
              <a:rPr lang="en-US" altLang="zh-CN" sz="1800" b="1" kern="0" dirty="0" smtClean="0">
                <a:latin typeface="+mj-lt"/>
              </a:rPr>
              <a:t>Select the taps within one snapshot as the CIR reference information and compute the difference between taps with the same delay as the CIR difference information</a:t>
            </a:r>
          </a:p>
          <a:p>
            <a:pPr algn="just">
              <a:buFont typeface="Wingdings" panose="05000000000000000000" pitchFamily="2" charset="2"/>
              <a:buChar char="n"/>
            </a:pPr>
            <a:r>
              <a:rPr lang="en-US" altLang="zh-CN" sz="1800" b="1" kern="0" dirty="0" smtClean="0">
                <a:latin typeface="+mj-lt"/>
              </a:rPr>
              <a:t>Since CIR parameters corresponding to the target are changing continuously, the CIR difference information has smaller dynamic range</a:t>
            </a:r>
            <a:endParaRPr lang="en-US" altLang="zh-CN" sz="2000" kern="0" dirty="0" smtClean="0">
              <a:latin typeface="+mj-lt"/>
            </a:endParaRPr>
          </a:p>
        </p:txBody>
      </p:sp>
      <p:pic>
        <p:nvPicPr>
          <p:cNvPr id="10" name="图片 9"/>
          <p:cNvPicPr>
            <a:picLocks noChangeAspect="1"/>
          </p:cNvPicPr>
          <p:nvPr/>
        </p:nvPicPr>
        <p:blipFill>
          <a:blip r:embed="rId2"/>
          <a:stretch>
            <a:fillRect/>
          </a:stretch>
        </p:blipFill>
        <p:spPr>
          <a:xfrm>
            <a:off x="791052" y="1274501"/>
            <a:ext cx="7638095" cy="3666667"/>
          </a:xfrm>
          <a:prstGeom prst="rect">
            <a:avLst/>
          </a:prstGeom>
        </p:spPr>
      </p:pic>
    </p:spTree>
    <p:extLst>
      <p:ext uri="{BB962C8B-B14F-4D97-AF65-F5344CB8AC3E}">
        <p14:creationId xmlns:p14="http://schemas.microsoft.com/office/powerpoint/2010/main" val="191783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11</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CIR Difference Information Compression</a:t>
            </a:r>
            <a:endParaRPr lang="en-US" altLang="en-US" sz="3200" b="1" kern="0" dirty="0">
              <a:solidFill>
                <a:schemeClr val="tx1"/>
              </a:solidFill>
            </a:endParaRPr>
          </a:p>
        </p:txBody>
      </p:sp>
      <p:sp>
        <p:nvSpPr>
          <p:cNvPr id="6" name="内容占位符 2"/>
          <p:cNvSpPr txBox="1">
            <a:spLocks/>
          </p:cNvSpPr>
          <p:nvPr/>
        </p:nvSpPr>
        <p:spPr>
          <a:xfrm>
            <a:off x="685800" y="1330424"/>
            <a:ext cx="77724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40000"/>
              </a:lnSpc>
              <a:buFont typeface="Wingdings" panose="05000000000000000000" pitchFamily="2" charset="2"/>
              <a:buChar char="n"/>
            </a:pPr>
            <a:r>
              <a:rPr lang="en-US" altLang="zh-CN" sz="1800" b="1" kern="0" dirty="0" smtClean="0">
                <a:latin typeface="+mj-lt"/>
                <a:ea typeface="+mj-ea"/>
              </a:rPr>
              <a:t>Approach 1a: The CIR difference information is expressed by less bits, e.g., 12 bits are used for encoding signed I/Q-component each of CIR reference information while 8 bits </a:t>
            </a:r>
            <a:r>
              <a:rPr lang="en-US" altLang="zh-CN" sz="1800" b="1" kern="0" dirty="0">
                <a:latin typeface="+mj-lt"/>
                <a:ea typeface="+mj-ea"/>
              </a:rPr>
              <a:t>are used for encoding signed </a:t>
            </a:r>
            <a:r>
              <a:rPr lang="en-US" altLang="zh-CN" sz="1800" b="1" kern="0" dirty="0" smtClean="0">
                <a:latin typeface="+mj-lt"/>
                <a:ea typeface="+mj-ea"/>
              </a:rPr>
              <a:t>I/Q-component </a:t>
            </a:r>
            <a:r>
              <a:rPr lang="en-US" altLang="zh-CN" sz="1800" b="1" kern="0" dirty="0">
                <a:latin typeface="+mj-lt"/>
                <a:ea typeface="+mj-ea"/>
              </a:rPr>
              <a:t>each of CIR </a:t>
            </a:r>
            <a:r>
              <a:rPr lang="en-US" altLang="zh-CN" sz="1800" b="1" kern="0" dirty="0" smtClean="0">
                <a:latin typeface="+mj-lt"/>
                <a:ea typeface="+mj-ea"/>
              </a:rPr>
              <a:t>difference information</a:t>
            </a:r>
          </a:p>
          <a:p>
            <a:pPr lvl="1">
              <a:lnSpc>
                <a:spcPct val="140000"/>
              </a:lnSpc>
              <a:buFont typeface="Times New Roman" panose="02020603050405020304" pitchFamily="18" charset="0"/>
              <a:buChar char="­"/>
            </a:pPr>
            <a:r>
              <a:rPr lang="en-US" altLang="zh-CN" sz="1400" b="1" kern="0" dirty="0" smtClean="0">
                <a:latin typeface="+mj-lt"/>
              </a:rPr>
              <a:t>Packet duration is pre-determined given the number of taps per snapshot and the number of snapshot in the sensing phase</a:t>
            </a:r>
            <a:endParaRPr lang="en-US" altLang="zh-CN" sz="1800" b="1" kern="0" dirty="0">
              <a:latin typeface="+mj-lt"/>
            </a:endParaRPr>
          </a:p>
          <a:p>
            <a:pPr marL="400050" algn="just">
              <a:lnSpc>
                <a:spcPct val="140000"/>
              </a:lnSpc>
              <a:buFont typeface="Wingdings" panose="05000000000000000000" pitchFamily="2" charset="2"/>
              <a:buChar char="n"/>
            </a:pPr>
            <a:r>
              <a:rPr lang="en-US" altLang="zh-CN" sz="1800" b="1" kern="0" dirty="0" smtClean="0">
                <a:latin typeface="+mj-lt"/>
              </a:rPr>
              <a:t>Approach 1b: When the difference between taps with the same delay is larger than a pre-defined threshold, the above difference would be contained in the CIR feedback report. Otherwise, the difference will be neglected. A bit map is used to indicate if the tap difference is included in the CIR feedback report</a:t>
            </a:r>
          </a:p>
          <a:p>
            <a:pPr marL="800100" lvl="1" algn="just">
              <a:lnSpc>
                <a:spcPct val="140000"/>
              </a:lnSpc>
              <a:buFont typeface="Times New Roman" panose="02020603050405020304" pitchFamily="18" charset="0"/>
              <a:buChar char="­"/>
            </a:pPr>
            <a:r>
              <a:rPr lang="en-US" altLang="zh-CN" sz="1400" b="1" kern="0" dirty="0" smtClean="0">
                <a:latin typeface="+mj-lt"/>
              </a:rPr>
              <a:t>Packet duration is varied </a:t>
            </a:r>
          </a:p>
          <a:p>
            <a:pPr marL="800100" lvl="1" algn="just">
              <a:lnSpc>
                <a:spcPct val="140000"/>
              </a:lnSpc>
              <a:buFont typeface="Times New Roman" panose="02020603050405020304" pitchFamily="18" charset="0"/>
              <a:buChar char="­"/>
            </a:pPr>
            <a:r>
              <a:rPr lang="en-US" altLang="zh-CN" sz="1400" b="1" kern="0" dirty="0" smtClean="0">
                <a:latin typeface="+mj-lt"/>
              </a:rPr>
              <a:t>Larger overhead reduction could be achieved</a:t>
            </a:r>
          </a:p>
        </p:txBody>
      </p:sp>
    </p:spTree>
    <p:extLst>
      <p:ext uri="{BB962C8B-B14F-4D97-AF65-F5344CB8AC3E}">
        <p14:creationId xmlns:p14="http://schemas.microsoft.com/office/powerpoint/2010/main" val="171676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12</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Simulation – Meeting Room</a:t>
            </a:r>
            <a:endParaRPr lang="en-US" altLang="en-US" sz="3200" b="1" kern="0" dirty="0">
              <a:solidFill>
                <a:schemeClr val="tx1"/>
              </a:solidFill>
            </a:endParaRPr>
          </a:p>
        </p:txBody>
      </p:sp>
      <p:grpSp>
        <p:nvGrpSpPr>
          <p:cNvPr id="6" name="组合 5"/>
          <p:cNvGrpSpPr/>
          <p:nvPr/>
        </p:nvGrpSpPr>
        <p:grpSpPr>
          <a:xfrm>
            <a:off x="616220" y="1208484"/>
            <a:ext cx="4014225" cy="1932484"/>
            <a:chOff x="4716016" y="1700808"/>
            <a:chExt cx="4014225" cy="1932484"/>
          </a:xfrm>
        </p:grpSpPr>
        <p:pic>
          <p:nvPicPr>
            <p:cNvPr id="7" name="Picture 4" descr="C:\Users\p00491993\AppData\Roaming\eSpace_Desktop\UserData\p00491993\imagefiles\D1C56996-23E9-4473-96A0-4D70277AE80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4014225" cy="1932484"/>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5194142" y="2443055"/>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9" name="文本框 8"/>
            <p:cNvSpPr txBox="1"/>
            <p:nvPr/>
          </p:nvSpPr>
          <p:spPr>
            <a:xfrm>
              <a:off x="7680975" y="2795398"/>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grpSp>
      <p:sp>
        <p:nvSpPr>
          <p:cNvPr id="10" name="文本框 9"/>
          <p:cNvSpPr txBox="1"/>
          <p:nvPr/>
        </p:nvSpPr>
        <p:spPr>
          <a:xfrm>
            <a:off x="4892362" y="1093881"/>
            <a:ext cx="4072126" cy="2259080"/>
          </a:xfrm>
          <a:prstGeom prst="rect">
            <a:avLst/>
          </a:prstGeom>
          <a:noFill/>
        </p:spPr>
        <p:txBody>
          <a:bodyPr wrap="square" rtlCol="0">
            <a:spAutoFit/>
          </a:bodyPr>
          <a:lstStyle/>
          <a:p>
            <a:pPr marL="285750" indent="-285750">
              <a:lnSpc>
                <a:spcPct val="110000"/>
              </a:lnSpc>
              <a:buFont typeface="Wingdings" panose="05000000000000000000" pitchFamily="2" charset="2"/>
              <a:buChar char="n"/>
            </a:pPr>
            <a:r>
              <a:rPr lang="en-US" altLang="zh-CN" sz="1600" dirty="0" smtClean="0"/>
              <a:t>Meeting room size: 10m×5.5m×3m </a:t>
            </a:r>
          </a:p>
          <a:p>
            <a:pPr marL="285750" indent="-285750">
              <a:lnSpc>
                <a:spcPct val="110000"/>
              </a:lnSpc>
              <a:buFont typeface="Wingdings" panose="05000000000000000000" pitchFamily="2" charset="2"/>
              <a:buChar char="n"/>
            </a:pPr>
            <a:r>
              <a:rPr lang="en-US" altLang="zh-CN" sz="1600" dirty="0" smtClean="0"/>
              <a:t>TX position: [1, 4.5, 1.5] m</a:t>
            </a:r>
          </a:p>
          <a:p>
            <a:pPr marL="285750" indent="-285750">
              <a:lnSpc>
                <a:spcPct val="110000"/>
              </a:lnSpc>
              <a:buFont typeface="Wingdings" panose="05000000000000000000" pitchFamily="2" charset="2"/>
              <a:buChar char="n"/>
            </a:pPr>
            <a:r>
              <a:rPr lang="en-US" altLang="zh-CN" sz="1600" dirty="0" smtClean="0"/>
              <a:t>RX position: [9, 1, 1.5] m</a:t>
            </a:r>
          </a:p>
          <a:p>
            <a:pPr marL="285750" indent="-285750">
              <a:lnSpc>
                <a:spcPct val="110000"/>
              </a:lnSpc>
              <a:buFont typeface="Wingdings" panose="05000000000000000000" pitchFamily="2" charset="2"/>
              <a:buChar char="n"/>
            </a:pPr>
            <a:r>
              <a:rPr lang="en-US" altLang="zh-CN" sz="1600" dirty="0" smtClean="0"/>
              <a:t>Target position: [2, 1]m</a:t>
            </a:r>
          </a:p>
          <a:p>
            <a:pPr marL="285750" indent="-285750">
              <a:lnSpc>
                <a:spcPct val="110000"/>
              </a:lnSpc>
              <a:buFont typeface="Wingdings" panose="05000000000000000000" pitchFamily="2" charset="2"/>
              <a:buChar char="n"/>
            </a:pPr>
            <a:r>
              <a:rPr lang="en-US" altLang="zh-CN" sz="1600" dirty="0" smtClean="0"/>
              <a:t>Target type: chair</a:t>
            </a:r>
          </a:p>
          <a:p>
            <a:pPr marL="285750" indent="-285750">
              <a:lnSpc>
                <a:spcPct val="110000"/>
              </a:lnSpc>
              <a:buFont typeface="Wingdings" panose="05000000000000000000" pitchFamily="2" charset="2"/>
              <a:buChar char="n"/>
            </a:pPr>
            <a:r>
              <a:rPr lang="en-US" altLang="zh-CN" sz="1600" dirty="0" smtClean="0"/>
              <a:t>Target moving direction: [1, 0, 0] m </a:t>
            </a:r>
          </a:p>
          <a:p>
            <a:pPr marL="285750" indent="-285750">
              <a:lnSpc>
                <a:spcPct val="110000"/>
              </a:lnSpc>
              <a:buFont typeface="Wingdings" panose="05000000000000000000" pitchFamily="2" charset="2"/>
              <a:buChar char="n"/>
            </a:pPr>
            <a:r>
              <a:rPr lang="en-US" altLang="zh-CN" sz="1600" dirty="0" smtClean="0"/>
              <a:t>Frequency: 8 GHz</a:t>
            </a:r>
          </a:p>
          <a:p>
            <a:pPr marL="285750" indent="-285750">
              <a:lnSpc>
                <a:spcPct val="110000"/>
              </a:lnSpc>
              <a:buFont typeface="Wingdings" panose="05000000000000000000" pitchFamily="2" charset="2"/>
              <a:buChar char="n"/>
            </a:pPr>
            <a:r>
              <a:rPr lang="en-US" altLang="zh-CN" sz="1600" dirty="0" smtClean="0"/>
              <a:t>Moving speed: 1m/s</a:t>
            </a:r>
            <a:endParaRPr lang="zh-CN" altLang="en-US" sz="1600" dirty="0"/>
          </a:p>
        </p:txBody>
      </p:sp>
      <p:graphicFrame>
        <p:nvGraphicFramePr>
          <p:cNvPr id="11" name="表格 10"/>
          <p:cNvGraphicFramePr>
            <a:graphicFrameLocks noGrp="1"/>
          </p:cNvGraphicFramePr>
          <p:nvPr>
            <p:extLst>
              <p:ext uri="{D42A27DB-BD31-4B8C-83A1-F6EECF244321}">
                <p14:modId xmlns:p14="http://schemas.microsoft.com/office/powerpoint/2010/main" val="3147667964"/>
              </p:ext>
            </p:extLst>
          </p:nvPr>
        </p:nvGraphicFramePr>
        <p:xfrm>
          <a:off x="683420" y="4897968"/>
          <a:ext cx="7921028" cy="1483360"/>
        </p:xfrm>
        <a:graphic>
          <a:graphicData uri="http://schemas.openxmlformats.org/drawingml/2006/table">
            <a:tbl>
              <a:tblPr firstRow="1" bandRow="1">
                <a:tableStyleId>{8799B23B-EC83-4686-B30A-512413B5E67A}</a:tableStyleId>
              </a:tblPr>
              <a:tblGrid>
                <a:gridCol w="1980257"/>
                <a:gridCol w="1980257"/>
                <a:gridCol w="1980257"/>
                <a:gridCol w="1980257"/>
              </a:tblGrid>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No compression</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Approach 1a</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Approach 1b</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Max Quantization</a:t>
                      </a:r>
                      <a:r>
                        <a:rPr lang="en-US" altLang="zh-CN" sz="1400" baseline="0" dirty="0" smtClean="0">
                          <a:latin typeface="+mj-lt"/>
                        </a:rPr>
                        <a:t> Error</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2.2e-5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1.8e-5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1.85e-5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Feedback Size (Bytes)</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1500</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1050</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718</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Compression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0.7</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0.48</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文本框 11"/>
          <p:cNvSpPr txBox="1"/>
          <p:nvPr/>
        </p:nvSpPr>
        <p:spPr>
          <a:xfrm>
            <a:off x="827902" y="3356992"/>
            <a:ext cx="7344497" cy="1446550"/>
          </a:xfrm>
          <a:prstGeom prst="rect">
            <a:avLst/>
          </a:prstGeom>
          <a:noFill/>
        </p:spPr>
        <p:txBody>
          <a:bodyPr wrap="square" rtlCol="0">
            <a:spAutoFit/>
          </a:bodyPr>
          <a:lstStyle/>
          <a:p>
            <a:pPr marL="285750" indent="-285750">
              <a:lnSpc>
                <a:spcPct val="110000"/>
              </a:lnSpc>
              <a:buFont typeface="Wingdings" panose="05000000000000000000" pitchFamily="2" charset="2"/>
              <a:buChar char="n"/>
            </a:pPr>
            <a:r>
              <a:rPr lang="en-US" altLang="zh-CN" sz="1600" dirty="0" smtClean="0"/>
              <a:t>50 taps per snapshot, and 10 snapshots in one CIR feedback report </a:t>
            </a:r>
          </a:p>
          <a:p>
            <a:pPr marL="285750" indent="-285750">
              <a:lnSpc>
                <a:spcPct val="110000"/>
              </a:lnSpc>
              <a:buFont typeface="Wingdings" panose="05000000000000000000" pitchFamily="2" charset="2"/>
              <a:buChar char="n"/>
            </a:pPr>
            <a:r>
              <a:rPr lang="en-US" altLang="zh-CN" sz="1600" dirty="0" smtClean="0"/>
              <a:t>For simplicity, 12 bits for each I/Q when there is no compression</a:t>
            </a:r>
          </a:p>
          <a:p>
            <a:pPr marL="285750" indent="-285750">
              <a:lnSpc>
                <a:spcPct val="110000"/>
              </a:lnSpc>
              <a:buFont typeface="Wingdings" panose="05000000000000000000" pitchFamily="2" charset="2"/>
              <a:buChar char="n"/>
            </a:pPr>
            <a:r>
              <a:rPr lang="en-US" altLang="zh-CN" sz="1600" dirty="0" smtClean="0"/>
              <a:t>12 bits for each I/Q in CIR reference information and 8 bits for each I/Q in CIR difference information</a:t>
            </a:r>
          </a:p>
          <a:p>
            <a:pPr marL="285750" indent="-285750">
              <a:lnSpc>
                <a:spcPct val="110000"/>
              </a:lnSpc>
              <a:buFont typeface="Wingdings" panose="05000000000000000000" pitchFamily="2" charset="2"/>
              <a:buChar char="n"/>
            </a:pPr>
            <a:r>
              <a:rPr lang="en-US" altLang="zh-CN" sz="1600" dirty="0" smtClean="0"/>
              <a:t>The threshold of approach 1b is 1e-5 </a:t>
            </a:r>
          </a:p>
        </p:txBody>
      </p:sp>
    </p:spTree>
    <p:extLst>
      <p:ext uri="{BB962C8B-B14F-4D97-AF65-F5344CB8AC3E}">
        <p14:creationId xmlns:p14="http://schemas.microsoft.com/office/powerpoint/2010/main" val="23241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13</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Simulation – Office Room</a:t>
            </a:r>
            <a:endParaRPr lang="en-US" altLang="en-US" sz="3200" b="1" kern="0" dirty="0">
              <a:solidFill>
                <a:schemeClr val="tx1"/>
              </a:solidFill>
            </a:endParaRPr>
          </a:p>
        </p:txBody>
      </p:sp>
      <p:grpSp>
        <p:nvGrpSpPr>
          <p:cNvPr id="6" name="组合 5"/>
          <p:cNvGrpSpPr/>
          <p:nvPr/>
        </p:nvGrpSpPr>
        <p:grpSpPr>
          <a:xfrm>
            <a:off x="438400" y="1149012"/>
            <a:ext cx="3773559" cy="2207980"/>
            <a:chOff x="438401" y="1149012"/>
            <a:chExt cx="3702526" cy="2202005"/>
          </a:xfrm>
        </p:grpSpPr>
        <p:cxnSp>
          <p:nvCxnSpPr>
            <p:cNvPr id="7" name="直接箭头连接符 6"/>
            <p:cNvCxnSpPr/>
            <p:nvPr/>
          </p:nvCxnSpPr>
          <p:spPr bwMode="auto">
            <a:xfrm flipV="1">
              <a:off x="1411827" y="2712419"/>
              <a:ext cx="1440160" cy="68571"/>
            </a:xfrm>
            <a:prstGeom prst="straightConnector1">
              <a:avLst/>
            </a:prstGeom>
            <a:solidFill>
              <a:schemeClr val="accent1"/>
            </a:solidFill>
            <a:ln w="22225"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框 7"/>
            <p:cNvSpPr txBox="1"/>
            <p:nvPr/>
          </p:nvSpPr>
          <p:spPr>
            <a:xfrm rot="21368234">
              <a:off x="1645853" y="2720015"/>
              <a:ext cx="1536694" cy="276999"/>
            </a:xfrm>
            <a:prstGeom prst="rect">
              <a:avLst/>
            </a:prstGeom>
            <a:noFill/>
          </p:spPr>
          <p:txBody>
            <a:bodyPr wrap="square" rtlCol="0">
              <a:spAutoFit/>
            </a:bodyPr>
            <a:lstStyle/>
            <a:p>
              <a:r>
                <a:rPr lang="en-US" altLang="zh-CN" dirty="0" smtClean="0">
                  <a:solidFill>
                    <a:schemeClr val="bg1"/>
                  </a:solidFill>
                </a:rPr>
                <a:t>Moving direction</a:t>
              </a:r>
              <a:endParaRPr lang="zh-CN" altLang="en-US" dirty="0">
                <a:solidFill>
                  <a:schemeClr val="bg1"/>
                </a:solidFill>
              </a:endParaRPr>
            </a:p>
          </p:txBody>
        </p:sp>
        <p:pic>
          <p:nvPicPr>
            <p:cNvPr id="9" name="Picture 2" descr="C:\Users\p00491993\AppData\Roaming\eSpace_Desktop\UserData\p00491993\imagefiles\648BECEC-E89F-4008-80D9-7F0237391B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01" y="1149012"/>
              <a:ext cx="3702526" cy="220200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2813467" y="2693327"/>
              <a:ext cx="416576" cy="276999"/>
            </a:xfrm>
            <a:prstGeom prst="rect">
              <a:avLst/>
            </a:prstGeom>
            <a:noFill/>
          </p:spPr>
          <p:txBody>
            <a:bodyPr wrap="square" rtlCol="0">
              <a:spAutoFit/>
            </a:bodyPr>
            <a:lstStyle/>
            <a:p>
              <a:r>
                <a:rPr lang="en-US" altLang="zh-CN" b="1" dirty="0" smtClean="0">
                  <a:solidFill>
                    <a:schemeClr val="bg1"/>
                  </a:solidFill>
                </a:rPr>
                <a:t>TX</a:t>
              </a:r>
              <a:endParaRPr lang="zh-CN" altLang="en-US" b="1" dirty="0">
                <a:solidFill>
                  <a:schemeClr val="bg1"/>
                </a:solidFill>
              </a:endParaRPr>
            </a:p>
          </p:txBody>
        </p:sp>
        <p:sp>
          <p:nvSpPr>
            <p:cNvPr id="11" name="文本框 10"/>
            <p:cNvSpPr txBox="1"/>
            <p:nvPr/>
          </p:nvSpPr>
          <p:spPr>
            <a:xfrm>
              <a:off x="1634058" y="2668568"/>
              <a:ext cx="416576" cy="276999"/>
            </a:xfrm>
            <a:prstGeom prst="rect">
              <a:avLst/>
            </a:prstGeom>
            <a:noFill/>
          </p:spPr>
          <p:txBody>
            <a:bodyPr wrap="square" rtlCol="0">
              <a:spAutoFit/>
            </a:bodyPr>
            <a:lstStyle/>
            <a:p>
              <a:r>
                <a:rPr lang="en-US" altLang="zh-CN" b="1" dirty="0">
                  <a:solidFill>
                    <a:schemeClr val="bg1"/>
                  </a:solidFill>
                </a:rPr>
                <a:t>R</a:t>
              </a:r>
              <a:r>
                <a:rPr lang="en-US" altLang="zh-CN" b="1" dirty="0" smtClean="0">
                  <a:solidFill>
                    <a:schemeClr val="bg1"/>
                  </a:solidFill>
                </a:rPr>
                <a:t>X</a:t>
              </a:r>
              <a:endParaRPr lang="zh-CN" altLang="en-US" b="1" dirty="0">
                <a:solidFill>
                  <a:schemeClr val="bg1"/>
                </a:solidFill>
              </a:endParaRPr>
            </a:p>
          </p:txBody>
        </p:sp>
        <p:pic>
          <p:nvPicPr>
            <p:cNvPr id="12" name="图片 11"/>
            <p:cNvPicPr>
              <a:picLocks noChangeAspect="1"/>
            </p:cNvPicPr>
            <p:nvPr/>
          </p:nvPicPr>
          <p:blipFill>
            <a:blip r:embed="rId3"/>
            <a:stretch>
              <a:fillRect/>
            </a:stretch>
          </p:blipFill>
          <p:spPr>
            <a:xfrm>
              <a:off x="2393424" y="2930024"/>
              <a:ext cx="225303" cy="273240"/>
            </a:xfrm>
            <a:prstGeom prst="rect">
              <a:avLst/>
            </a:prstGeom>
          </p:spPr>
        </p:pic>
      </p:grpSp>
      <p:sp>
        <p:nvSpPr>
          <p:cNvPr id="13" name="文本框 12"/>
          <p:cNvSpPr txBox="1"/>
          <p:nvPr/>
        </p:nvSpPr>
        <p:spPr>
          <a:xfrm>
            <a:off x="4635216" y="1093881"/>
            <a:ext cx="4072126" cy="2456057"/>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en-US" altLang="zh-CN" sz="1600" dirty="0" smtClean="0"/>
              <a:t>Office room size: 30m×15m×3m </a:t>
            </a:r>
          </a:p>
          <a:p>
            <a:pPr marL="285750" indent="-285750">
              <a:lnSpc>
                <a:spcPct val="120000"/>
              </a:lnSpc>
              <a:buFont typeface="Wingdings" panose="05000000000000000000" pitchFamily="2" charset="2"/>
              <a:buChar char="n"/>
            </a:pPr>
            <a:r>
              <a:rPr lang="en-US" altLang="zh-CN" sz="1600" dirty="0" smtClean="0"/>
              <a:t>TX position: [20, </a:t>
            </a:r>
            <a:r>
              <a:rPr lang="en-US" altLang="zh-CN" sz="1600" dirty="0"/>
              <a:t>7</a:t>
            </a:r>
            <a:r>
              <a:rPr lang="en-US" altLang="zh-CN" sz="1600" dirty="0" smtClean="0"/>
              <a:t>.5, 2.5] m</a:t>
            </a:r>
          </a:p>
          <a:p>
            <a:pPr marL="285750" indent="-285750">
              <a:lnSpc>
                <a:spcPct val="120000"/>
              </a:lnSpc>
              <a:buFont typeface="Wingdings" panose="05000000000000000000" pitchFamily="2" charset="2"/>
              <a:buChar char="n"/>
            </a:pPr>
            <a:r>
              <a:rPr lang="en-US" altLang="zh-CN" sz="1600" dirty="0" smtClean="0"/>
              <a:t>RX position: [20, </a:t>
            </a:r>
            <a:r>
              <a:rPr lang="en-US" altLang="zh-CN" sz="1600" dirty="0"/>
              <a:t>2</a:t>
            </a:r>
            <a:r>
              <a:rPr lang="en-US" altLang="zh-CN" sz="1600" dirty="0" smtClean="0"/>
              <a:t>, </a:t>
            </a:r>
            <a:r>
              <a:rPr lang="en-US" altLang="zh-CN" sz="1600" dirty="0"/>
              <a:t>2</a:t>
            </a:r>
            <a:r>
              <a:rPr lang="en-US" altLang="zh-CN" sz="1600" dirty="0" smtClean="0"/>
              <a:t>.5] m</a:t>
            </a:r>
          </a:p>
          <a:p>
            <a:pPr marL="285750" indent="-285750">
              <a:lnSpc>
                <a:spcPct val="120000"/>
              </a:lnSpc>
              <a:buFont typeface="Wingdings" panose="05000000000000000000" pitchFamily="2" charset="2"/>
              <a:buChar char="n"/>
            </a:pPr>
            <a:r>
              <a:rPr lang="en-US" altLang="zh-CN" sz="1600" dirty="0" smtClean="0"/>
              <a:t>Target position: [21, 5.5]m</a:t>
            </a:r>
          </a:p>
          <a:p>
            <a:pPr marL="285750" indent="-285750">
              <a:lnSpc>
                <a:spcPct val="120000"/>
              </a:lnSpc>
              <a:buFont typeface="Wingdings" panose="05000000000000000000" pitchFamily="2" charset="2"/>
              <a:buChar char="n"/>
            </a:pPr>
            <a:r>
              <a:rPr lang="en-US" altLang="zh-CN" sz="1600" dirty="0" smtClean="0"/>
              <a:t>Target type: chair</a:t>
            </a:r>
          </a:p>
          <a:p>
            <a:pPr marL="285750" indent="-285750">
              <a:lnSpc>
                <a:spcPct val="120000"/>
              </a:lnSpc>
              <a:buFont typeface="Wingdings" panose="05000000000000000000" pitchFamily="2" charset="2"/>
              <a:buChar char="n"/>
            </a:pPr>
            <a:r>
              <a:rPr lang="en-US" altLang="zh-CN" sz="1600" dirty="0" smtClean="0"/>
              <a:t>Target moving direction: [0, -1, 0] m </a:t>
            </a:r>
          </a:p>
          <a:p>
            <a:pPr marL="285750" indent="-285750">
              <a:lnSpc>
                <a:spcPct val="120000"/>
              </a:lnSpc>
              <a:buFont typeface="Wingdings" panose="05000000000000000000" pitchFamily="2" charset="2"/>
              <a:buChar char="n"/>
            </a:pPr>
            <a:r>
              <a:rPr lang="en-US" altLang="zh-CN" sz="1600" dirty="0" smtClean="0"/>
              <a:t>Frequency: 8 GHz</a:t>
            </a:r>
          </a:p>
          <a:p>
            <a:pPr marL="285750" indent="-285750">
              <a:lnSpc>
                <a:spcPct val="120000"/>
              </a:lnSpc>
              <a:buFont typeface="Wingdings" panose="05000000000000000000" pitchFamily="2" charset="2"/>
              <a:buChar char="n"/>
            </a:pPr>
            <a:r>
              <a:rPr lang="en-US" altLang="zh-CN" sz="1600" dirty="0" smtClean="0"/>
              <a:t>Moving speed: 1m/s</a:t>
            </a:r>
            <a:endParaRPr lang="zh-CN" altLang="en-US" sz="1600" dirty="0"/>
          </a:p>
        </p:txBody>
      </p:sp>
      <p:graphicFrame>
        <p:nvGraphicFramePr>
          <p:cNvPr id="15" name="表格 14"/>
          <p:cNvGraphicFramePr>
            <a:graphicFrameLocks noGrp="1"/>
          </p:cNvGraphicFramePr>
          <p:nvPr>
            <p:extLst>
              <p:ext uri="{D42A27DB-BD31-4B8C-83A1-F6EECF244321}">
                <p14:modId xmlns:p14="http://schemas.microsoft.com/office/powerpoint/2010/main" val="833757521"/>
              </p:ext>
            </p:extLst>
          </p:nvPr>
        </p:nvGraphicFramePr>
        <p:xfrm>
          <a:off x="689572" y="4941168"/>
          <a:ext cx="7921028" cy="1483360"/>
        </p:xfrm>
        <a:graphic>
          <a:graphicData uri="http://schemas.openxmlformats.org/drawingml/2006/table">
            <a:tbl>
              <a:tblPr firstRow="1" bandRow="1">
                <a:tableStyleId>{8799B23B-EC83-4686-B30A-512413B5E67A}</a:tableStyleId>
              </a:tblPr>
              <a:tblGrid>
                <a:gridCol w="1980257"/>
                <a:gridCol w="1980257"/>
                <a:gridCol w="1980257"/>
                <a:gridCol w="1980257"/>
              </a:tblGrid>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No compression</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Approach 1a</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j-lt"/>
                        </a:rPr>
                        <a:t>Approach 1b</a:t>
                      </a:r>
                      <a:endParaRPr lang="zh-CN" altLang="en-US" sz="16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Max Quantization</a:t>
                      </a:r>
                      <a:r>
                        <a:rPr lang="en-US" altLang="zh-CN" sz="1400" baseline="0" dirty="0" smtClean="0">
                          <a:latin typeface="+mj-lt"/>
                        </a:rPr>
                        <a:t> Error</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2.0e-5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1.5e-5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1.6e-5</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Feedback Size (Bytes)</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1500</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1050</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742</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dirty="0" smtClean="0">
                          <a:latin typeface="+mj-lt"/>
                        </a:rPr>
                        <a:t>Compression Ratio</a:t>
                      </a:r>
                      <a:endParaRPr lang="zh-CN"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 1</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0.7</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mj-lt"/>
                        </a:rPr>
                        <a:t>0.49</a:t>
                      </a:r>
                      <a:endParaRPr lang="zh-CN"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文本框 15"/>
          <p:cNvSpPr txBox="1"/>
          <p:nvPr/>
        </p:nvSpPr>
        <p:spPr>
          <a:xfrm>
            <a:off x="827902" y="3501008"/>
            <a:ext cx="7344497" cy="1446550"/>
          </a:xfrm>
          <a:prstGeom prst="rect">
            <a:avLst/>
          </a:prstGeom>
          <a:noFill/>
        </p:spPr>
        <p:txBody>
          <a:bodyPr wrap="square" rtlCol="0">
            <a:spAutoFit/>
          </a:bodyPr>
          <a:lstStyle/>
          <a:p>
            <a:pPr marL="285750" indent="-285750">
              <a:lnSpc>
                <a:spcPct val="110000"/>
              </a:lnSpc>
              <a:buFont typeface="Wingdings" panose="05000000000000000000" pitchFamily="2" charset="2"/>
              <a:buChar char="n"/>
            </a:pPr>
            <a:r>
              <a:rPr lang="en-US" altLang="zh-CN" sz="1600" dirty="0" smtClean="0"/>
              <a:t>50 taps per snapshot, and 10 snapshots in one CIR feedback report </a:t>
            </a:r>
          </a:p>
          <a:p>
            <a:pPr marL="285750" indent="-285750">
              <a:lnSpc>
                <a:spcPct val="110000"/>
              </a:lnSpc>
              <a:buFont typeface="Wingdings" panose="05000000000000000000" pitchFamily="2" charset="2"/>
              <a:buChar char="n"/>
            </a:pPr>
            <a:r>
              <a:rPr lang="en-US" altLang="zh-CN" sz="1600" dirty="0" smtClean="0"/>
              <a:t>For simplicity, 12 bits for each I/Q when there is no compression</a:t>
            </a:r>
          </a:p>
          <a:p>
            <a:pPr marL="285750" indent="-285750">
              <a:lnSpc>
                <a:spcPct val="110000"/>
              </a:lnSpc>
              <a:buFont typeface="Wingdings" panose="05000000000000000000" pitchFamily="2" charset="2"/>
              <a:buChar char="n"/>
            </a:pPr>
            <a:r>
              <a:rPr lang="en-US" altLang="zh-CN" sz="1600" dirty="0" smtClean="0"/>
              <a:t>12 bits for each I/Q in CIR reference information and 8 bits for each I/Q in CIR difference information </a:t>
            </a:r>
          </a:p>
          <a:p>
            <a:pPr marL="285750" indent="-285750">
              <a:lnSpc>
                <a:spcPct val="110000"/>
              </a:lnSpc>
              <a:buFont typeface="Wingdings" panose="05000000000000000000" pitchFamily="2" charset="2"/>
              <a:buChar char="n"/>
            </a:pPr>
            <a:r>
              <a:rPr lang="en-US" altLang="zh-CN" sz="1600" dirty="0"/>
              <a:t>The threshold of approach 1b is 1e-5 </a:t>
            </a:r>
          </a:p>
        </p:txBody>
      </p:sp>
    </p:spTree>
    <p:extLst>
      <p:ext uri="{BB962C8B-B14F-4D97-AF65-F5344CB8AC3E}">
        <p14:creationId xmlns:p14="http://schemas.microsoft.com/office/powerpoint/2010/main" val="422761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14</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Summary</a:t>
            </a:r>
            <a:endParaRPr lang="en-US" altLang="en-US" sz="3200" b="1" kern="0" dirty="0">
              <a:solidFill>
                <a:schemeClr val="tx1"/>
              </a:solidFill>
            </a:endParaRPr>
          </a:p>
        </p:txBody>
      </p:sp>
      <p:sp>
        <p:nvSpPr>
          <p:cNvPr id="6" name="内容占位符 2"/>
          <p:cNvSpPr txBox="1">
            <a:spLocks/>
          </p:cNvSpPr>
          <p:nvPr/>
        </p:nvSpPr>
        <p:spPr>
          <a:xfrm>
            <a:off x="817052" y="1268760"/>
            <a:ext cx="7772400" cy="468052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buFont typeface="Wingdings" panose="05000000000000000000" pitchFamily="2" charset="2"/>
              <a:buChar char="n"/>
            </a:pPr>
            <a:r>
              <a:rPr lang="en-US" altLang="zh-CN" sz="2200" b="1" kern="0" dirty="0" smtClean="0">
                <a:latin typeface="+mj-lt"/>
              </a:rPr>
              <a:t>In this presentation, some aspects of the CIR feedback scheme are introduced:</a:t>
            </a:r>
          </a:p>
          <a:p>
            <a:pPr lvl="1" algn="just">
              <a:lnSpc>
                <a:spcPct val="150000"/>
              </a:lnSpc>
              <a:buFont typeface="Times New Roman" panose="02020603050405020304" pitchFamily="18" charset="0"/>
              <a:buChar char="­"/>
            </a:pPr>
            <a:r>
              <a:rPr lang="en-US" altLang="zh-CN" sz="1800" b="1" kern="0" dirty="0" smtClean="0">
                <a:latin typeface="+mj-lt"/>
              </a:rPr>
              <a:t>A slotted structure for UWB sensing is preferred</a:t>
            </a:r>
          </a:p>
          <a:p>
            <a:pPr lvl="1" algn="just">
              <a:lnSpc>
                <a:spcPct val="150000"/>
              </a:lnSpc>
              <a:buFont typeface="Times New Roman" panose="02020603050405020304" pitchFamily="18" charset="0"/>
              <a:buChar char="­"/>
            </a:pPr>
            <a:r>
              <a:rPr lang="en-US" altLang="zh-CN" sz="1800" b="1" kern="0" dirty="0" smtClean="0">
                <a:latin typeface="+mj-lt"/>
              </a:rPr>
              <a:t>Time continuous sensing should be further discussed to address the aforementioned challenges </a:t>
            </a:r>
          </a:p>
          <a:p>
            <a:pPr lvl="1" algn="just">
              <a:lnSpc>
                <a:spcPct val="150000"/>
              </a:lnSpc>
              <a:buFont typeface="Times New Roman" panose="02020603050405020304" pitchFamily="18" charset="0"/>
              <a:buChar char="­"/>
            </a:pPr>
            <a:r>
              <a:rPr lang="en-US" altLang="zh-CN" sz="1800" b="1" kern="0" dirty="0" smtClean="0">
                <a:latin typeface="+mj-lt"/>
              </a:rPr>
              <a:t>CIR compression Approach </a:t>
            </a:r>
            <a:r>
              <a:rPr lang="en-US" altLang="zh-CN" sz="1800" b="1" kern="0" dirty="0">
                <a:latin typeface="+mj-lt"/>
              </a:rPr>
              <a:t>1b could </a:t>
            </a:r>
            <a:r>
              <a:rPr lang="en-US" altLang="zh-CN" sz="1800" b="1" kern="0" dirty="0" smtClean="0">
                <a:latin typeface="+mj-lt"/>
              </a:rPr>
              <a:t>further reduce the compression ratio</a:t>
            </a:r>
          </a:p>
          <a:p>
            <a:pPr lvl="1" algn="just">
              <a:lnSpc>
                <a:spcPct val="120000"/>
              </a:lnSpc>
              <a:buFont typeface="Times New Roman" panose="02020603050405020304" pitchFamily="18" charset="0"/>
              <a:buChar char="­"/>
            </a:pPr>
            <a:endParaRPr lang="en-US" altLang="zh-CN" sz="1800" b="1" kern="0" dirty="0" smtClean="0">
              <a:latin typeface="+mj-lt"/>
            </a:endParaRPr>
          </a:p>
          <a:p>
            <a:pPr algn="just">
              <a:lnSpc>
                <a:spcPct val="130000"/>
              </a:lnSpc>
              <a:buFont typeface="Wingdings" panose="05000000000000000000" pitchFamily="2" charset="2"/>
              <a:buChar char="n"/>
            </a:pPr>
            <a:endParaRPr lang="en-US" altLang="zh-CN" sz="1800" b="1" kern="0" dirty="0" smtClean="0">
              <a:latin typeface="+mj-lt"/>
            </a:endParaRPr>
          </a:p>
          <a:p>
            <a:pPr marL="457200" lvl="1" indent="0">
              <a:lnSpc>
                <a:spcPct val="130000"/>
              </a:lnSpc>
              <a:buNone/>
            </a:pPr>
            <a:endParaRPr lang="en-US" altLang="zh-CN" sz="1400" kern="0" dirty="0" smtClean="0">
              <a:latin typeface="+mj-lt"/>
            </a:endParaRPr>
          </a:p>
        </p:txBody>
      </p:sp>
    </p:spTree>
    <p:extLst>
      <p:ext uri="{BB962C8B-B14F-4D97-AF65-F5344CB8AC3E}">
        <p14:creationId xmlns:p14="http://schemas.microsoft.com/office/powerpoint/2010/main" val="288013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50115" y="959768"/>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References</a:t>
            </a:r>
            <a:endParaRPr lang="en-US" altLang="en-US" sz="2800" b="1" kern="0" dirty="0">
              <a:solidFill>
                <a:schemeClr val="tx1"/>
              </a:solidFill>
            </a:endParaRPr>
          </a:p>
        </p:txBody>
      </p:sp>
      <p:sp>
        <p:nvSpPr>
          <p:cNvPr id="7" name="Rectangle 2"/>
          <p:cNvSpPr txBox="1">
            <a:spLocks noChangeArrowheads="1"/>
          </p:cNvSpPr>
          <p:nvPr/>
        </p:nvSpPr>
        <p:spPr bwMode="auto">
          <a:xfrm>
            <a:off x="685800" y="1556792"/>
            <a:ext cx="77724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200000"/>
              </a:lnSpc>
              <a:buFont typeface="+mj-lt"/>
              <a:buAutoNum type="arabicPeriod"/>
            </a:pPr>
            <a:r>
              <a:rPr lang="en-US" altLang="zh-CN" sz="1800" b="1" dirty="0" smtClean="0">
                <a:latin typeface="+mj-lt"/>
                <a:ea typeface="+mj-ea"/>
              </a:rPr>
              <a:t>Bin Qian, </a:t>
            </a:r>
            <a:r>
              <a:rPr lang="en-US" altLang="zh-CN" sz="1800" b="1" dirty="0" err="1" smtClean="0">
                <a:latin typeface="+mj-lt"/>
                <a:ea typeface="+mj-ea"/>
              </a:rPr>
              <a:t>Xi</a:t>
            </a:r>
            <a:r>
              <a:rPr lang="en-US" altLang="zh-CN" sz="1800" b="1" dirty="0" err="1" smtClean="0">
                <a:latin typeface="+mj-lt"/>
                <a:ea typeface="+mj-ea"/>
                <a:cs typeface="Calibri" panose="020F0502020204030204" pitchFamily="34" charset="0"/>
              </a:rPr>
              <a:t>aohui</a:t>
            </a:r>
            <a:r>
              <a:rPr lang="en-US" altLang="zh-CN" sz="1800" b="1" dirty="0" smtClean="0">
                <a:latin typeface="+mj-lt"/>
                <a:ea typeface="+mj-ea"/>
                <a:cs typeface="Calibri" panose="020F0502020204030204" pitchFamily="34" charset="0"/>
              </a:rPr>
              <a:t> </a:t>
            </a:r>
            <a:r>
              <a:rPr lang="en-US" altLang="zh-CN" sz="1800" b="1" dirty="0">
                <a:latin typeface="+mj-lt"/>
                <a:ea typeface="+mj-ea"/>
                <a:cs typeface="Calibri" panose="020F0502020204030204" pitchFamily="34" charset="0"/>
              </a:rPr>
              <a:t>Peng, </a:t>
            </a:r>
            <a:r>
              <a:rPr lang="en-US" altLang="zh-CN" sz="1800" b="1" dirty="0" err="1" smtClean="0">
                <a:latin typeface="+mj-lt"/>
                <a:ea typeface="+mj-ea"/>
                <a:cs typeface="Calibri" panose="020F0502020204030204" pitchFamily="34" charset="0"/>
              </a:rPr>
              <a:t>Mengyao</a:t>
            </a:r>
            <a:r>
              <a:rPr lang="en-US" altLang="zh-CN" sz="1800" b="1" dirty="0" smtClean="0">
                <a:latin typeface="+mj-lt"/>
                <a:ea typeface="+mj-ea"/>
                <a:cs typeface="Calibri" panose="020F0502020204030204" pitchFamily="34" charset="0"/>
              </a:rPr>
              <a:t> Ma, David </a:t>
            </a:r>
            <a:r>
              <a:rPr lang="en-US" altLang="zh-CN" sz="1800" b="1" dirty="0" err="1">
                <a:latin typeface="+mj-lt"/>
                <a:ea typeface="+mj-ea"/>
                <a:cs typeface="Calibri" panose="020F0502020204030204" pitchFamily="34" charset="0"/>
              </a:rPr>
              <a:t>Xun</a:t>
            </a:r>
            <a:r>
              <a:rPr lang="en-US" altLang="zh-CN" sz="1800" b="1" dirty="0">
                <a:latin typeface="+mj-lt"/>
                <a:ea typeface="+mj-ea"/>
                <a:cs typeface="Calibri" panose="020F0502020204030204" pitchFamily="34" charset="0"/>
              </a:rPr>
              <a:t> </a:t>
            </a:r>
            <a:r>
              <a:rPr lang="en-US" altLang="zh-CN" sz="1800" b="1" dirty="0" smtClean="0">
                <a:latin typeface="+mj-lt"/>
                <a:ea typeface="+mj-ea"/>
                <a:cs typeface="Calibri" panose="020F0502020204030204" pitchFamily="34" charset="0"/>
              </a:rPr>
              <a:t>Yang, </a:t>
            </a:r>
            <a:r>
              <a:rPr lang="en-US" altLang="zh-CN" sz="1800" b="1" dirty="0">
                <a:latin typeface="+mj-lt"/>
                <a:ea typeface="+mj-ea"/>
                <a:cs typeface="Calibri" panose="020F0502020204030204" pitchFamily="34" charset="0"/>
              </a:rPr>
              <a:t>“CIR feedback </a:t>
            </a:r>
            <a:r>
              <a:rPr lang="en-US" altLang="zh-CN" sz="1800" b="1" dirty="0" smtClean="0">
                <a:latin typeface="+mj-lt"/>
                <a:ea typeface="+mj-ea"/>
                <a:cs typeface="Calibri" panose="020F0502020204030204" pitchFamily="34" charset="0"/>
              </a:rPr>
              <a:t>scheme for </a:t>
            </a:r>
            <a:r>
              <a:rPr lang="en-US" altLang="zh-CN" sz="1800" b="1" dirty="0">
                <a:latin typeface="+mj-lt"/>
                <a:ea typeface="+mj-ea"/>
                <a:cs typeface="Calibri" panose="020F0502020204030204" pitchFamily="34" charset="0"/>
              </a:rPr>
              <a:t>UWB sensing,” IEEE </a:t>
            </a:r>
            <a:r>
              <a:rPr lang="en-US" altLang="zh-CN" sz="1800" b="1" dirty="0" smtClean="0">
                <a:latin typeface="+mj-lt"/>
                <a:ea typeface="+mj-ea"/>
                <a:cs typeface="Calibri" panose="020F0502020204030204" pitchFamily="34" charset="0"/>
              </a:rPr>
              <a:t>802.15-22-0155-00-04ab, March, 2022.</a:t>
            </a:r>
          </a:p>
          <a:p>
            <a:pPr algn="just">
              <a:lnSpc>
                <a:spcPct val="200000"/>
              </a:lnSpc>
              <a:buFont typeface="+mj-lt"/>
              <a:buAutoNum type="arabicPeriod"/>
            </a:pPr>
            <a:r>
              <a:rPr lang="en-US" altLang="zh-CN" sz="1800" b="1" dirty="0" err="1" smtClean="0">
                <a:latin typeface="+mj-lt"/>
                <a:ea typeface="+mj-ea"/>
                <a:cs typeface="Calibri" panose="020F0502020204030204" pitchFamily="34" charset="0"/>
              </a:rPr>
              <a:t>Pooria</a:t>
            </a:r>
            <a:r>
              <a:rPr lang="en-US" altLang="zh-CN" sz="1800" b="1" dirty="0" smtClean="0">
                <a:latin typeface="+mj-lt"/>
                <a:ea typeface="+mj-ea"/>
                <a:cs typeface="Calibri" panose="020F0502020204030204" pitchFamily="34" charset="0"/>
              </a:rPr>
              <a:t> </a:t>
            </a:r>
            <a:r>
              <a:rPr lang="en-US" altLang="zh-CN" sz="1800" b="1" dirty="0" err="1" smtClean="0">
                <a:latin typeface="+mj-lt"/>
                <a:ea typeface="+mj-ea"/>
                <a:cs typeface="Calibri" panose="020F0502020204030204" pitchFamily="34" charset="0"/>
              </a:rPr>
              <a:t>Pakrooh</a:t>
            </a:r>
            <a:r>
              <a:rPr lang="en-US" altLang="zh-CN" sz="1800" b="1" dirty="0" smtClean="0">
                <a:latin typeface="+mj-lt"/>
                <a:ea typeface="+mj-ea"/>
                <a:cs typeface="Calibri" panose="020F0502020204030204" pitchFamily="34" charset="0"/>
              </a:rPr>
              <a:t>, Bin </a:t>
            </a:r>
            <a:r>
              <a:rPr lang="en-US" altLang="zh-CN" sz="1800" b="1" dirty="0" err="1" smtClean="0">
                <a:latin typeface="+mj-lt"/>
                <a:ea typeface="+mj-ea"/>
                <a:cs typeface="Calibri" panose="020F0502020204030204" pitchFamily="34" charset="0"/>
              </a:rPr>
              <a:t>Tian</a:t>
            </a:r>
            <a:r>
              <a:rPr lang="en-US" altLang="zh-CN" sz="1800" b="1" dirty="0" smtClean="0">
                <a:latin typeface="+mj-lt"/>
                <a:ea typeface="+mj-ea"/>
                <a:cs typeface="Calibri" panose="020F0502020204030204" pitchFamily="34" charset="0"/>
              </a:rPr>
              <a:t>, Steve </a:t>
            </a:r>
            <a:r>
              <a:rPr lang="en-US" altLang="zh-CN" sz="1800" b="1" dirty="0" err="1" smtClean="0">
                <a:latin typeface="+mj-lt"/>
                <a:ea typeface="+mj-ea"/>
                <a:cs typeface="Calibri" panose="020F0502020204030204" pitchFamily="34" charset="0"/>
              </a:rPr>
              <a:t>Shellhammer</a:t>
            </a:r>
            <a:r>
              <a:rPr lang="en-US" altLang="zh-CN" sz="1800" b="1" dirty="0" smtClean="0">
                <a:latin typeface="+mj-lt"/>
                <a:ea typeface="+mj-ea"/>
                <a:cs typeface="Calibri" panose="020F0502020204030204" pitchFamily="34" charset="0"/>
              </a:rPr>
              <a:t> and </a:t>
            </a:r>
            <a:r>
              <a:rPr lang="en-US" altLang="zh-CN" sz="1800" b="1" dirty="0" err="1" smtClean="0">
                <a:latin typeface="+mj-lt"/>
                <a:ea typeface="+mj-ea"/>
                <a:cs typeface="Calibri" panose="020F0502020204030204" pitchFamily="34" charset="0"/>
              </a:rPr>
              <a:t>Koorosh</a:t>
            </a:r>
            <a:r>
              <a:rPr lang="en-US" altLang="zh-CN" sz="1800" b="1" dirty="0" smtClean="0">
                <a:latin typeface="+mj-lt"/>
                <a:ea typeface="+mj-ea"/>
                <a:cs typeface="Calibri" panose="020F0502020204030204" pitchFamily="34" charset="0"/>
              </a:rPr>
              <a:t> </a:t>
            </a:r>
            <a:r>
              <a:rPr lang="en-US" altLang="zh-CN" sz="1800" b="1" dirty="0" err="1" smtClean="0">
                <a:latin typeface="+mj-lt"/>
                <a:ea typeface="+mj-ea"/>
                <a:cs typeface="Calibri" panose="020F0502020204030204" pitchFamily="34" charset="0"/>
              </a:rPr>
              <a:t>Akhavan</a:t>
            </a:r>
            <a:r>
              <a:rPr lang="en-US" altLang="zh-CN" sz="1800" b="1" dirty="0" smtClean="0">
                <a:latin typeface="+mj-lt"/>
                <a:ea typeface="+mj-ea"/>
                <a:cs typeface="Calibri" panose="020F0502020204030204" pitchFamily="34" charset="0"/>
              </a:rPr>
              <a:t>, “UWB sensing scenarios for 802.15.4ab”, Jan, 2022.</a:t>
            </a:r>
          </a:p>
        </p:txBody>
      </p:sp>
      <p:sp>
        <p:nvSpPr>
          <p:cNvPr id="2" name="日期占位符 1"/>
          <p:cNvSpPr>
            <a:spLocks noGrp="1"/>
          </p:cNvSpPr>
          <p:nvPr>
            <p:ph type="dt" sz="half" idx="10"/>
          </p:nvPr>
        </p:nvSpPr>
        <p:spPr/>
        <p:txBody>
          <a:bodyPr/>
          <a:lstStyle/>
          <a:p>
            <a:r>
              <a:rPr lang="en-US" altLang="zh-CN" dirty="0" smtClean="0"/>
              <a:t>May </a:t>
            </a:r>
            <a:r>
              <a:rPr lang="en-US" altLang="zh-CN" dirty="0" smtClean="0"/>
              <a:t>2022</a:t>
            </a:r>
            <a:endParaRPr lang="en-US" altLang="en-US" dirty="0"/>
          </a:p>
        </p:txBody>
      </p:sp>
      <p:sp>
        <p:nvSpPr>
          <p:cNvPr id="3" name="灯片编号占位符 2"/>
          <p:cNvSpPr>
            <a:spLocks noGrp="1"/>
          </p:cNvSpPr>
          <p:nvPr>
            <p:ph type="sldNum" sz="quarter" idx="12"/>
          </p:nvPr>
        </p:nvSpPr>
        <p:spPr/>
        <p:txBody>
          <a:bodyPr/>
          <a:lstStyle/>
          <a:p>
            <a:r>
              <a:rPr lang="en-US" altLang="en-US" smtClean="0"/>
              <a:t>Slide </a:t>
            </a:r>
            <a:fld id="{7FFA85FD-E192-4C2D-9860-28C59D48001D}" type="slidenum">
              <a:rPr lang="en-US" altLang="en-US" smtClean="0"/>
              <a:pPr/>
              <a:t>15</a:t>
            </a:fld>
            <a:endParaRPr lang="en-US" altLang="en-US" dirty="0"/>
          </a:p>
        </p:txBody>
      </p:sp>
      <p:sp>
        <p:nvSpPr>
          <p:cNvPr id="8"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Tree>
    <p:extLst>
      <p:ext uri="{BB962C8B-B14F-4D97-AF65-F5344CB8AC3E}">
        <p14:creationId xmlns:p14="http://schemas.microsoft.com/office/powerpoint/2010/main" val="36234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graphicFrame>
        <p:nvGraphicFramePr>
          <p:cNvPr id="7" name="Table 6">
            <a:extLst>
              <a:ext uri="{FF2B5EF4-FFF2-40B4-BE49-F238E27FC236}">
                <a16:creationId xmlns:a16="http://schemas.microsoft.com/office/drawing/2014/main" xmlns="" id="{E1963027-458B-4B5A-887A-DC0895FB5029}"/>
              </a:ext>
            </a:extLst>
          </p:cNvPr>
          <p:cNvGraphicFramePr>
            <a:graphicFrameLocks noGrp="1"/>
          </p:cNvGraphicFramePr>
          <p:nvPr>
            <p:extLst>
              <p:ext uri="{D42A27DB-BD31-4B8C-83A1-F6EECF244321}">
                <p14:modId xmlns:p14="http://schemas.microsoft.com/office/powerpoint/2010/main" val="2706962273"/>
              </p:ext>
            </p:extLst>
          </p:nvPr>
        </p:nvGraphicFramePr>
        <p:xfrm>
          <a:off x="467544" y="908720"/>
          <a:ext cx="8280920" cy="5477351"/>
        </p:xfrm>
        <a:graphic>
          <a:graphicData uri="http://schemas.openxmlformats.org/drawingml/2006/table">
            <a:tbl>
              <a:tblPr firstRow="1" bandRow="1">
                <a:tableStyleId>{5940675A-B579-460E-94D1-54222C63F5DA}</a:tableStyleId>
              </a:tblPr>
              <a:tblGrid>
                <a:gridCol w="3911557">
                  <a:extLst>
                    <a:ext uri="{9D8B030D-6E8A-4147-A177-3AD203B41FA5}">
                      <a16:colId xmlns:a16="http://schemas.microsoft.com/office/drawing/2014/main" xmlns="" val="1745747388"/>
                    </a:ext>
                  </a:extLst>
                </a:gridCol>
                <a:gridCol w="4369363">
                  <a:extLst>
                    <a:ext uri="{9D8B030D-6E8A-4147-A177-3AD203B41FA5}">
                      <a16:colId xmlns:a16="http://schemas.microsoft.com/office/drawing/2014/main" xmlns="" val="1336621721"/>
                    </a:ext>
                  </a:extLst>
                </a:gridCol>
              </a:tblGrid>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PAR Objective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Proposed Solution (how addressed)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516017004"/>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Safeguards so that the high throughput data use cases will not cause significant disruption to low duty-cycle ranging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233634715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Interference mitigation techniques to support higher density and higher traffic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12880846"/>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Other coexistence improvement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550120941"/>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Backward compatibility with enhanced ranging capable devices (ERDEVs)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229274704"/>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Improved link budget and/or reduced air-time</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cs typeface="Times New Roman" panose="02020603050405020304" pitchFamily="18" charset="0"/>
                        </a:rPr>
                        <a:t>The overhead of CIR feedback</a:t>
                      </a:r>
                      <a:r>
                        <a:rPr lang="en-US" sz="1200" baseline="0" dirty="0" smtClean="0">
                          <a:effectLst/>
                          <a:latin typeface="Times New Roman" panose="02020603050405020304" pitchFamily="18" charset="0"/>
                          <a:cs typeface="Times New Roman" panose="02020603050405020304" pitchFamily="18" charset="0"/>
                        </a:rPr>
                        <a:t> report is decreased by CIR compression to reduce air-time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40271940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Additional channels and operating frequencies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770140464"/>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Improvements to accuracy / precision / reliability and interoperability for high-integrity ranging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marL="0" marR="0" algn="just">
                        <a:lnSpc>
                          <a:spcPct val="107000"/>
                        </a:lnSpc>
                        <a:spcBef>
                          <a:spcPts val="0"/>
                        </a:spcBef>
                        <a:spcAft>
                          <a:spcPts val="0"/>
                        </a:spcAft>
                      </a:pPr>
                      <a:endParaRPr lang="en-US" altLang="zh-CN"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13926360"/>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Reduced complexity and power consumption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006555623"/>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Hybrid operation with narrowband signaling to assist UWB</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compressed CIR feedback packet could be transmitted by the narrowband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40993491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Enhanced native discovery and connection setup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7165867"/>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Sensing capabilities to support presence detection and environment mapping</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contribution proposes sensing CIR feedback report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8912419"/>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Low-power low-latency streaming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76344013"/>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Higher data-rate streaming allowing at least 50 Mbit/s of throughput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86346622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Support for peer-to-peer, peer-to-multi-peer, and station-to-infrastructure protocols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379458668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Infrastructure synchronization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a16="http://schemas.microsoft.com/office/drawing/2014/main" xmlns="" val="1541787244"/>
                  </a:ext>
                </a:extLst>
              </a:tr>
            </a:tbl>
          </a:graphicData>
        </a:graphic>
      </p:graphicFrame>
    </p:spTree>
    <p:extLst>
      <p:ext uri="{BB962C8B-B14F-4D97-AF65-F5344CB8AC3E}">
        <p14:creationId xmlns:p14="http://schemas.microsoft.com/office/powerpoint/2010/main" val="1951843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zh-CN" dirty="0" smtClean="0"/>
              <a:t>May 2022</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3</a:t>
            </a:fld>
            <a:endParaRPr lang="en-US" altLang="en-US"/>
          </a:p>
        </p:txBody>
      </p:sp>
      <p:sp>
        <p:nvSpPr>
          <p:cNvPr id="2" name="文本框 1"/>
          <p:cNvSpPr txBox="1"/>
          <p:nvPr/>
        </p:nvSpPr>
        <p:spPr>
          <a:xfrm>
            <a:off x="1007604" y="3028890"/>
            <a:ext cx="7128792" cy="1077218"/>
          </a:xfrm>
          <a:prstGeom prst="rect">
            <a:avLst/>
          </a:prstGeom>
          <a:noFill/>
        </p:spPr>
        <p:txBody>
          <a:bodyPr wrap="square" rtlCol="0">
            <a:spAutoFit/>
          </a:bodyPr>
          <a:lstStyle/>
          <a:p>
            <a:pPr algn="ctr"/>
            <a:r>
              <a:rPr lang="en-US" altLang="zh-CN" sz="3200" b="1" dirty="0" smtClean="0"/>
              <a:t>CIR feedback scheme for UWB sensing - continue</a:t>
            </a:r>
            <a:endParaRPr lang="zh-CN" alt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a:t>
            </a:r>
            <a:r>
              <a:rPr lang="en-US" altLang="en-US" dirty="0"/>
              <a:t>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4</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3200" b="1" kern="0" dirty="0" smtClean="0">
                <a:solidFill>
                  <a:schemeClr val="tx1"/>
                </a:solidFill>
              </a:rPr>
              <a:t>Slotted Structure for UWB Sensing </a:t>
            </a:r>
            <a:endParaRPr lang="en-US" altLang="en-US" sz="3200" b="1" kern="0" dirty="0">
              <a:solidFill>
                <a:schemeClr val="tx1"/>
              </a:solidFill>
            </a:endParaRPr>
          </a:p>
        </p:txBody>
      </p:sp>
      <p:sp>
        <p:nvSpPr>
          <p:cNvPr id="6" name="内容占位符 8"/>
          <p:cNvSpPr txBox="1">
            <a:spLocks/>
          </p:cNvSpPr>
          <p:nvPr/>
        </p:nvSpPr>
        <p:spPr>
          <a:xfrm>
            <a:off x="679823" y="1412776"/>
            <a:ext cx="8018517" cy="336783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n"/>
            </a:pPr>
            <a:r>
              <a:rPr lang="en-US" altLang="zh-CN" sz="1800" b="1" kern="0" dirty="0" smtClean="0">
                <a:latin typeface="+mj-lt"/>
              </a:rPr>
              <a:t>A slotted structure for UWB sensing is proposed in [1]. </a:t>
            </a:r>
            <a:r>
              <a:rPr lang="en-US" altLang="zh-CN" sz="1800" b="1" kern="0" dirty="0">
                <a:latin typeface="+mj-lt"/>
              </a:rPr>
              <a:t>H</a:t>
            </a:r>
            <a:r>
              <a:rPr lang="en-US" altLang="zh-CN" sz="1800" b="1" kern="0" dirty="0" smtClean="0">
                <a:latin typeface="+mj-lt"/>
              </a:rPr>
              <a:t>ere one sensing slot contains at least one snapshot, which is a block of samples corresponding to a sensing packet</a:t>
            </a:r>
          </a:p>
          <a:p>
            <a:pPr algn="just">
              <a:buFont typeface="Wingdings" panose="05000000000000000000" pitchFamily="2" charset="2"/>
              <a:buChar char="n"/>
            </a:pPr>
            <a:endParaRPr lang="en-US" altLang="zh-CN" sz="1800" b="1" kern="0" dirty="0">
              <a:latin typeface="+mj-lt"/>
            </a:endParaRPr>
          </a:p>
          <a:p>
            <a:pPr algn="just">
              <a:buFont typeface="Wingdings" panose="05000000000000000000" pitchFamily="2" charset="2"/>
              <a:buChar char="n"/>
            </a:pPr>
            <a:endParaRPr lang="en-US" altLang="zh-CN" sz="1800" b="1" kern="0" dirty="0" smtClean="0">
              <a:latin typeface="+mj-lt"/>
            </a:endParaRPr>
          </a:p>
          <a:p>
            <a:pPr algn="just">
              <a:buFont typeface="Wingdings" panose="05000000000000000000" pitchFamily="2" charset="2"/>
              <a:buChar char="n"/>
            </a:pPr>
            <a:endParaRPr lang="en-US" altLang="zh-CN" sz="1800" b="1" kern="0" dirty="0">
              <a:latin typeface="+mj-lt"/>
            </a:endParaRPr>
          </a:p>
          <a:p>
            <a:pPr algn="just">
              <a:buFont typeface="Wingdings" panose="05000000000000000000" pitchFamily="2" charset="2"/>
              <a:buChar char="n"/>
            </a:pPr>
            <a:endParaRPr lang="en-US" altLang="zh-CN" sz="1800" b="1" kern="0" dirty="0" smtClean="0">
              <a:latin typeface="+mj-lt"/>
            </a:endParaRPr>
          </a:p>
          <a:p>
            <a:pPr algn="just">
              <a:buFont typeface="Wingdings" panose="05000000000000000000" pitchFamily="2" charset="2"/>
              <a:buChar char="n"/>
            </a:pPr>
            <a:endParaRPr lang="en-US" altLang="zh-CN" sz="1800" b="1" kern="0" dirty="0">
              <a:latin typeface="+mj-lt"/>
            </a:endParaRPr>
          </a:p>
          <a:p>
            <a:pPr algn="just">
              <a:buFont typeface="Wingdings" panose="05000000000000000000" pitchFamily="2" charset="2"/>
              <a:buChar char="n"/>
            </a:pPr>
            <a:endParaRPr lang="en-US" altLang="zh-CN" sz="1800" b="1" kern="0" dirty="0" smtClean="0">
              <a:latin typeface="+mj-lt"/>
            </a:endParaRPr>
          </a:p>
          <a:p>
            <a:pPr algn="just">
              <a:buFont typeface="Wingdings" panose="05000000000000000000" pitchFamily="2" charset="2"/>
              <a:buChar char="n"/>
            </a:pPr>
            <a:endParaRPr lang="en-US" altLang="zh-CN" sz="1800" b="1" kern="0" dirty="0" smtClean="0">
              <a:latin typeface="+mj-lt"/>
            </a:endParaRPr>
          </a:p>
          <a:p>
            <a:pPr algn="just">
              <a:buFont typeface="Wingdings" panose="05000000000000000000" pitchFamily="2" charset="2"/>
              <a:buChar char="n"/>
            </a:pPr>
            <a:endParaRPr lang="en-US" altLang="zh-CN" sz="1800" b="1" kern="0" dirty="0">
              <a:latin typeface="+mj-lt"/>
            </a:endParaRPr>
          </a:p>
          <a:p>
            <a:pPr algn="just">
              <a:buFont typeface="Wingdings" panose="05000000000000000000" pitchFamily="2" charset="2"/>
              <a:buChar char="n"/>
            </a:pPr>
            <a:r>
              <a:rPr lang="en-US" altLang="zh-CN" sz="1800" b="1" kern="0" dirty="0" smtClean="0">
                <a:latin typeface="+mj-lt"/>
              </a:rPr>
              <a:t>The slotted structure enables efficient sensing schedule and coexistence with ranging and data communication</a:t>
            </a:r>
          </a:p>
          <a:p>
            <a:pPr marL="0" indent="0" algn="just">
              <a:buNone/>
            </a:pPr>
            <a:endParaRPr lang="en-US" altLang="zh-CN" sz="1800" b="1" kern="0" dirty="0" smtClean="0">
              <a:latin typeface="+mj-lt"/>
            </a:endParaRPr>
          </a:p>
          <a:p>
            <a:pPr algn="just">
              <a:buFont typeface="Wingdings" panose="05000000000000000000" pitchFamily="2" charset="2"/>
              <a:buChar char="n"/>
            </a:pPr>
            <a:endParaRPr lang="en-US" altLang="zh-CN" sz="1800" b="1" kern="0" dirty="0">
              <a:latin typeface="+mj-lt"/>
            </a:endParaRPr>
          </a:p>
          <a:p>
            <a:pPr algn="just">
              <a:buFont typeface="Wingdings" panose="05000000000000000000" pitchFamily="2" charset="2"/>
              <a:buChar char="n"/>
            </a:pPr>
            <a:endParaRPr lang="en-US" altLang="zh-CN" sz="1800" b="1" kern="0" dirty="0" smtClean="0">
              <a:latin typeface="+mj-lt"/>
            </a:endParaRPr>
          </a:p>
        </p:txBody>
      </p:sp>
      <p:pic>
        <p:nvPicPr>
          <p:cNvPr id="7" name="图片 6"/>
          <p:cNvPicPr>
            <a:picLocks noChangeAspect="1"/>
          </p:cNvPicPr>
          <p:nvPr/>
        </p:nvPicPr>
        <p:blipFill>
          <a:blip r:embed="rId2"/>
          <a:stretch>
            <a:fillRect/>
          </a:stretch>
        </p:blipFill>
        <p:spPr>
          <a:xfrm>
            <a:off x="827584" y="2399020"/>
            <a:ext cx="7344816" cy="1904697"/>
          </a:xfrm>
          <a:prstGeom prst="rect">
            <a:avLst/>
          </a:prstGeom>
        </p:spPr>
      </p:pic>
    </p:spTree>
    <p:extLst>
      <p:ext uri="{BB962C8B-B14F-4D97-AF65-F5344CB8AC3E}">
        <p14:creationId xmlns:p14="http://schemas.microsoft.com/office/powerpoint/2010/main" val="420002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a:t>Bin Qian, </a:t>
            </a:r>
            <a:r>
              <a:rPr lang="en-US" altLang="en-US" dirty="0" err="1"/>
              <a:t>Xiaohui</a:t>
            </a:r>
            <a:r>
              <a:rPr lang="en-US" altLang="en-US" dirty="0"/>
              <a:t> </a:t>
            </a:r>
            <a:r>
              <a:rPr lang="en-US" altLang="en-US" dirty="0" smtClean="0"/>
              <a:t>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5</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Coherent Processing Interval</a:t>
            </a:r>
            <a:endParaRPr lang="en-US" altLang="en-US" sz="3200" b="1" kern="0" dirty="0">
              <a:solidFill>
                <a:schemeClr val="tx1"/>
              </a:solidFill>
            </a:endParaRPr>
          </a:p>
        </p:txBody>
      </p:sp>
      <mc:AlternateContent xmlns:mc="http://schemas.openxmlformats.org/markup-compatibility/2006" xmlns:a14="http://schemas.microsoft.com/office/drawing/2010/main">
        <mc:Choice Requires="a14">
          <p:sp>
            <p:nvSpPr>
              <p:cNvPr id="8" name="内容占位符 2"/>
              <p:cNvSpPr txBox="1">
                <a:spLocks/>
              </p:cNvSpPr>
              <p:nvPr/>
            </p:nvSpPr>
            <p:spPr>
              <a:xfrm>
                <a:off x="817052" y="1268760"/>
                <a:ext cx="7772400" cy="266429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n"/>
                </a:pPr>
                <a:r>
                  <a:rPr lang="en-US" altLang="zh-CN" sz="1800" b="1" kern="0" dirty="0" smtClean="0">
                    <a:latin typeface="+mj-lt"/>
                  </a:rPr>
                  <a:t>The coherent processing interval (CPI) indicates a group of multiple pulses, usually with the same PRF and frequency</a:t>
                </a:r>
              </a:p>
              <a:p>
                <a:pPr algn="just">
                  <a:lnSpc>
                    <a:spcPct val="130000"/>
                  </a:lnSpc>
                  <a:buFont typeface="Wingdings" panose="05000000000000000000" pitchFamily="2" charset="2"/>
                  <a:buChar char="n"/>
                </a:pPr>
                <a:r>
                  <a:rPr lang="en-US" altLang="zh-CN" sz="1800" b="1" kern="0" dirty="0" smtClean="0">
                    <a:latin typeface="+mj-lt"/>
                  </a:rPr>
                  <a:t>Multiple measured CIRs within a CPI could construct a range-Doppler map</a:t>
                </a:r>
              </a:p>
              <a:p>
                <a:pPr algn="just">
                  <a:lnSpc>
                    <a:spcPct val="130000"/>
                  </a:lnSpc>
                  <a:buFont typeface="Wingdings" panose="05000000000000000000" pitchFamily="2" charset="2"/>
                  <a:buChar char="n"/>
                </a:pPr>
                <a:endParaRPr lang="en-US" altLang="zh-CN" sz="1800" b="1" kern="0" dirty="0">
                  <a:latin typeface="+mj-lt"/>
                </a:endParaRPr>
              </a:p>
              <a:p>
                <a:pPr algn="just">
                  <a:lnSpc>
                    <a:spcPct val="130000"/>
                  </a:lnSpc>
                  <a:buFont typeface="Wingdings" panose="05000000000000000000" pitchFamily="2" charset="2"/>
                  <a:buChar char="n"/>
                </a:pPr>
                <a:endParaRPr lang="en-US" altLang="zh-CN" sz="1800" b="1" kern="0" dirty="0" smtClean="0">
                  <a:latin typeface="+mj-lt"/>
                </a:endParaRPr>
              </a:p>
              <a:p>
                <a:pPr algn="just">
                  <a:lnSpc>
                    <a:spcPct val="130000"/>
                  </a:lnSpc>
                  <a:buFont typeface="Wingdings" panose="05000000000000000000" pitchFamily="2" charset="2"/>
                  <a:buChar char="n"/>
                </a:pPr>
                <a:endParaRPr lang="en-US" altLang="zh-CN" sz="1800" b="1" kern="0" dirty="0">
                  <a:latin typeface="+mj-lt"/>
                </a:endParaRPr>
              </a:p>
              <a:p>
                <a:pPr marL="0" indent="0" algn="just">
                  <a:lnSpc>
                    <a:spcPct val="130000"/>
                  </a:lnSpc>
                  <a:buNone/>
                </a:pPr>
                <a:endParaRPr lang="en-US" altLang="zh-CN" sz="1800" b="1" kern="0" dirty="0" smtClean="0">
                  <a:latin typeface="+mj-lt"/>
                </a:endParaRPr>
              </a:p>
              <a:p>
                <a:pPr algn="just">
                  <a:lnSpc>
                    <a:spcPct val="130000"/>
                  </a:lnSpc>
                  <a:buFont typeface="Wingdings" panose="05000000000000000000" pitchFamily="2" charset="2"/>
                  <a:buChar char="n"/>
                </a:pPr>
                <a:r>
                  <a:rPr lang="en-US" altLang="zh-CN" sz="1800" b="1" kern="0" dirty="0" smtClean="0">
                    <a:latin typeface="+mj-lt"/>
                  </a:rPr>
                  <a:t>The length of CPI is inversely proportional to the Doppler resolution</a:t>
                </a:r>
              </a:p>
              <a:p>
                <a:pPr algn="just">
                  <a:lnSpc>
                    <a:spcPct val="130000"/>
                  </a:lnSpc>
                  <a:buFont typeface="Wingdings" panose="05000000000000000000" pitchFamily="2" charset="2"/>
                  <a:buChar char="n"/>
                </a:pPr>
                <a:r>
                  <a:rPr lang="en-US" altLang="zh-CN" sz="1800" b="1" kern="0" dirty="0" smtClean="0">
                    <a:latin typeface="+mj-lt"/>
                  </a:rPr>
                  <a:t>The length of CPI could be estimated by </a:t>
                </a:r>
                <a14:m>
                  <m:oMath xmlns:m="http://schemas.openxmlformats.org/officeDocument/2006/math">
                    <m:sSub>
                      <m:sSubPr>
                        <m:ctrlPr>
                          <a:rPr lang="en-US" altLang="zh-CN" sz="1800" b="1" i="1" kern="0" smtClean="0">
                            <a:latin typeface="Cambria Math" panose="02040503050406030204" pitchFamily="18" charset="0"/>
                          </a:rPr>
                        </m:ctrlPr>
                      </m:sSubPr>
                      <m:e>
                        <m:r>
                          <a:rPr lang="en-US" altLang="zh-CN" sz="1800" b="1" i="1" kern="0" smtClean="0">
                            <a:latin typeface="Cambria Math" panose="02040503050406030204" pitchFamily="18" charset="0"/>
                          </a:rPr>
                          <m:t>𝒕</m:t>
                        </m:r>
                      </m:e>
                      <m:sub>
                        <m:r>
                          <a:rPr lang="en-US" altLang="zh-CN" sz="1800" b="1" i="1" kern="0" smtClean="0">
                            <a:latin typeface="Cambria Math" panose="02040503050406030204" pitchFamily="18" charset="0"/>
                          </a:rPr>
                          <m:t>𝒄𝒑𝒊</m:t>
                        </m:r>
                      </m:sub>
                    </m:sSub>
                    <m:r>
                      <a:rPr lang="en-US" altLang="zh-CN" sz="1800" b="1" i="1" kern="0" smtClean="0">
                        <a:latin typeface="Cambria Math" panose="02040503050406030204" pitchFamily="18" charset="0"/>
                      </a:rPr>
                      <m:t>𝒗</m:t>
                    </m:r>
                    <m:r>
                      <a:rPr lang="en-US" altLang="zh-CN" sz="1800" b="1" i="1" kern="0" smtClean="0">
                        <a:latin typeface="Cambria Math" panose="02040503050406030204" pitchFamily="18" charset="0"/>
                      </a:rPr>
                      <m:t>&lt;</m:t>
                    </m:r>
                    <m:f>
                      <m:fPr>
                        <m:ctrlPr>
                          <a:rPr lang="en-US" altLang="zh-CN" sz="1800" b="1" i="1" kern="0" smtClean="0">
                            <a:latin typeface="Cambria Math" panose="02040503050406030204" pitchFamily="18" charset="0"/>
                          </a:rPr>
                        </m:ctrlPr>
                      </m:fPr>
                      <m:num>
                        <m:r>
                          <a:rPr lang="en-US" altLang="zh-CN" sz="1800" b="1" i="1" kern="0" smtClean="0">
                            <a:latin typeface="Cambria Math" panose="02040503050406030204" pitchFamily="18" charset="0"/>
                          </a:rPr>
                          <m:t>𝒄</m:t>
                        </m:r>
                      </m:num>
                      <m:den>
                        <m:r>
                          <a:rPr lang="en-US" altLang="zh-CN" sz="1800" b="1" i="1" kern="0" smtClean="0">
                            <a:latin typeface="Cambria Math" panose="02040503050406030204" pitchFamily="18" charset="0"/>
                          </a:rPr>
                          <m:t>𝑩</m:t>
                        </m:r>
                      </m:den>
                    </m:f>
                  </m:oMath>
                </a14:m>
                <a:r>
                  <a:rPr lang="en-US" altLang="zh-CN" sz="1800" b="1" kern="0" dirty="0" smtClean="0">
                    <a:latin typeface="+mj-lt"/>
                  </a:rPr>
                  <a:t>, where </a:t>
                </a:r>
                <a14:m>
                  <m:oMath xmlns:m="http://schemas.openxmlformats.org/officeDocument/2006/math">
                    <m:r>
                      <a:rPr lang="en-US" altLang="zh-CN" sz="1800" b="1" i="1" kern="0">
                        <a:latin typeface="Cambria Math" panose="02040503050406030204" pitchFamily="18" charset="0"/>
                      </a:rPr>
                      <m:t>𝒗</m:t>
                    </m:r>
                  </m:oMath>
                </a14:m>
                <a:r>
                  <a:rPr lang="en-US" altLang="zh-CN" sz="1800" b="1" kern="0" dirty="0" smtClean="0">
                    <a:latin typeface="+mj-lt"/>
                  </a:rPr>
                  <a:t> is the relative velocity, </a:t>
                </a:r>
                <a14:m>
                  <m:oMath xmlns:m="http://schemas.openxmlformats.org/officeDocument/2006/math">
                    <m:r>
                      <a:rPr lang="en-US" altLang="zh-CN" sz="1800" b="1" i="1" kern="0">
                        <a:latin typeface="Cambria Math" panose="02040503050406030204" pitchFamily="18" charset="0"/>
                      </a:rPr>
                      <m:t>𝒄</m:t>
                    </m:r>
                  </m:oMath>
                </a14:m>
                <a:r>
                  <a:rPr lang="en-US" altLang="zh-CN" sz="1800" b="1" kern="0" dirty="0" smtClean="0">
                    <a:latin typeface="+mj-lt"/>
                  </a:rPr>
                  <a:t> is the speed of light, </a:t>
                </a:r>
                <a14:m>
                  <m:oMath xmlns:m="http://schemas.openxmlformats.org/officeDocument/2006/math">
                    <m:r>
                      <a:rPr lang="en-US" altLang="zh-CN" sz="1800" b="1" i="1" kern="0">
                        <a:latin typeface="Cambria Math" panose="02040503050406030204" pitchFamily="18" charset="0"/>
                      </a:rPr>
                      <m:t>𝑩</m:t>
                    </m:r>
                  </m:oMath>
                </a14:m>
                <a:r>
                  <a:rPr lang="en-US" altLang="zh-CN" sz="1800" b="1" kern="0" dirty="0" smtClean="0">
                    <a:latin typeface="+mj-lt"/>
                  </a:rPr>
                  <a:t> is the effective bandwidth.</a:t>
                </a:r>
              </a:p>
              <a:p>
                <a:pPr lvl="1" algn="just">
                  <a:lnSpc>
                    <a:spcPct val="130000"/>
                  </a:lnSpc>
                  <a:buFont typeface="Times New Roman" panose="02020603050405020304" pitchFamily="18" charset="0"/>
                  <a:buChar char="­"/>
                </a:pPr>
                <a:r>
                  <a:rPr lang="en-US" altLang="zh-CN" sz="1400" b="1" kern="0" dirty="0" smtClean="0">
                    <a:latin typeface="+mj-lt"/>
                  </a:rPr>
                  <a:t>E.g., </a:t>
                </a:r>
                <a14:m>
                  <m:oMath xmlns:m="http://schemas.openxmlformats.org/officeDocument/2006/math">
                    <m:r>
                      <a:rPr lang="en-US" altLang="zh-CN" sz="1400" b="1" i="1" kern="0">
                        <a:latin typeface="Cambria Math" panose="02040503050406030204" pitchFamily="18" charset="0"/>
                      </a:rPr>
                      <m:t>𝒗</m:t>
                    </m:r>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oMath>
                </a14:m>
                <a:r>
                  <a:rPr lang="en-US" altLang="zh-CN" sz="1400" b="1" kern="0" dirty="0" smtClean="0">
                    <a:latin typeface="+mj-lt"/>
                  </a:rPr>
                  <a:t>m/s, </a:t>
                </a:r>
                <a14:m>
                  <m:oMath xmlns:m="http://schemas.openxmlformats.org/officeDocument/2006/math">
                    <m:r>
                      <a:rPr lang="en-US" altLang="zh-CN" sz="1400" b="1" i="1" kern="0" smtClean="0">
                        <a:latin typeface="Cambria Math" panose="02040503050406030204" pitchFamily="18" charset="0"/>
                      </a:rPr>
                      <m:t>𝑩</m:t>
                    </m:r>
                    <m:r>
                      <a:rPr lang="en-US" altLang="zh-CN" sz="1400" b="1" i="0" kern="0" smtClean="0">
                        <a:latin typeface="Cambria Math" panose="02040503050406030204" pitchFamily="18" charset="0"/>
                      </a:rPr>
                      <m:t>=</m:t>
                    </m:r>
                  </m:oMath>
                </a14:m>
                <a:r>
                  <a:rPr lang="en-US" altLang="zh-CN" sz="1400" b="1" kern="0" dirty="0" smtClean="0">
                    <a:latin typeface="+mj-lt"/>
                  </a:rPr>
                  <a:t> 500MHz, the length of CPI </a:t>
                </a:r>
                <a14:m>
                  <m:oMath xmlns:m="http://schemas.openxmlformats.org/officeDocument/2006/math">
                    <m:sSub>
                      <m:sSubPr>
                        <m:ctrlPr>
                          <a:rPr lang="en-US" altLang="zh-CN" sz="1400" b="1" i="1" kern="0">
                            <a:latin typeface="Cambria Math" panose="02040503050406030204" pitchFamily="18" charset="0"/>
                          </a:rPr>
                        </m:ctrlPr>
                      </m:sSubPr>
                      <m:e>
                        <m:r>
                          <a:rPr lang="en-US" altLang="zh-CN" sz="1400" b="1" i="1" kern="0">
                            <a:latin typeface="Cambria Math" panose="02040503050406030204" pitchFamily="18" charset="0"/>
                          </a:rPr>
                          <m:t>𝒕</m:t>
                        </m:r>
                      </m:e>
                      <m:sub>
                        <m:r>
                          <a:rPr lang="en-US" altLang="zh-CN" sz="1400" b="1" i="1" kern="0">
                            <a:latin typeface="Cambria Math" panose="02040503050406030204" pitchFamily="18" charset="0"/>
                          </a:rPr>
                          <m:t>𝒄𝒑𝒊</m:t>
                        </m:r>
                      </m:sub>
                    </m:sSub>
                    <m:r>
                      <a:rPr lang="en-US" altLang="zh-CN" sz="1400" b="1" i="1" kern="0" smtClean="0">
                        <a:latin typeface="Cambria Math" panose="02040503050406030204" pitchFamily="18" charset="0"/>
                        <a:ea typeface="Cambria Math" panose="02040503050406030204" pitchFamily="18" charset="0"/>
                      </a:rPr>
                      <m:t>≈</m:t>
                    </m:r>
                    <m:r>
                      <a:rPr lang="en-US" altLang="zh-CN" sz="1400" b="1" i="1" kern="0" smtClean="0">
                        <a:latin typeface="Cambria Math" panose="02040503050406030204" pitchFamily="18" charset="0"/>
                        <a:ea typeface="Cambria Math" panose="02040503050406030204" pitchFamily="18" charset="0"/>
                      </a:rPr>
                      <m:t>𝟎</m:t>
                    </m:r>
                    <m:r>
                      <a:rPr lang="en-US" altLang="zh-CN" sz="1400" b="1" i="1" kern="0" smtClean="0">
                        <a:latin typeface="Cambria Math" panose="02040503050406030204" pitchFamily="18" charset="0"/>
                        <a:ea typeface="Cambria Math" panose="02040503050406030204" pitchFamily="18" charset="0"/>
                      </a:rPr>
                      <m:t>.</m:t>
                    </m:r>
                    <m:r>
                      <a:rPr lang="en-US" altLang="zh-CN" sz="1400" b="1" i="1" kern="0" smtClean="0">
                        <a:latin typeface="Cambria Math" panose="02040503050406030204" pitchFamily="18" charset="0"/>
                        <a:ea typeface="Cambria Math" panose="02040503050406030204" pitchFamily="18" charset="0"/>
                      </a:rPr>
                      <m:t>𝟔</m:t>
                    </m:r>
                  </m:oMath>
                </a14:m>
                <a:r>
                  <a:rPr lang="en-US" altLang="zh-CN" sz="1400" b="1" kern="0" dirty="0" smtClean="0">
                    <a:latin typeface="+mj-lt"/>
                  </a:rPr>
                  <a:t>s</a:t>
                </a:r>
              </a:p>
              <a:p>
                <a:pPr algn="just">
                  <a:lnSpc>
                    <a:spcPct val="130000"/>
                  </a:lnSpc>
                  <a:buFont typeface="Wingdings" panose="05000000000000000000" pitchFamily="2" charset="2"/>
                  <a:buChar char="n"/>
                </a:pPr>
                <a:endParaRPr lang="en-US" altLang="zh-CN" sz="1800" b="1" kern="0" dirty="0" smtClean="0">
                  <a:latin typeface="+mj-lt"/>
                </a:endParaRPr>
              </a:p>
              <a:p>
                <a:pPr marL="457200" lvl="1" indent="0">
                  <a:lnSpc>
                    <a:spcPct val="130000"/>
                  </a:lnSpc>
                  <a:buNone/>
                </a:pPr>
                <a:endParaRPr lang="en-US" altLang="zh-CN" sz="1400" kern="0" dirty="0" smtClean="0">
                  <a:latin typeface="+mj-lt"/>
                </a:endParaRPr>
              </a:p>
            </p:txBody>
          </p:sp>
        </mc:Choice>
        <mc:Fallback xmlns="">
          <p:sp>
            <p:nvSpPr>
              <p:cNvPr id="8" name="内容占位符 2"/>
              <p:cNvSpPr txBox="1">
                <a:spLocks noRot="1" noChangeAspect="1" noMove="1" noResize="1" noEditPoints="1" noAdjustHandles="1" noChangeArrowheads="1" noChangeShapeType="1" noTextEdit="1"/>
              </p:cNvSpPr>
              <p:nvPr/>
            </p:nvSpPr>
            <p:spPr>
              <a:xfrm>
                <a:off x="817052" y="1268760"/>
                <a:ext cx="7772400" cy="2664296"/>
              </a:xfrm>
              <a:prstGeom prst="rect">
                <a:avLst/>
              </a:prstGeom>
              <a:blipFill rotWithShape="0">
                <a:blip r:embed="rId2"/>
                <a:stretch>
                  <a:fillRect l="-471" r="-706" b="-84439"/>
                </a:stretch>
              </a:blipFill>
            </p:spPr>
            <p:txBody>
              <a:bodyPr/>
              <a:lstStyle/>
              <a:p>
                <a:r>
                  <a:rPr lang="zh-CN" altLang="en-US">
                    <a:noFill/>
                  </a:rPr>
                  <a:t> </a:t>
                </a:r>
              </a:p>
            </p:txBody>
          </p:sp>
        </mc:Fallback>
      </mc:AlternateContent>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404632"/>
            <a:ext cx="2903100" cy="2176496"/>
          </a:xfrm>
          <a:prstGeom prst="rect">
            <a:avLst/>
          </a:prstGeom>
        </p:spPr>
      </p:pic>
    </p:spTree>
    <p:extLst>
      <p:ext uri="{BB962C8B-B14F-4D97-AF65-F5344CB8AC3E}">
        <p14:creationId xmlns:p14="http://schemas.microsoft.com/office/powerpoint/2010/main" val="101759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6</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Time Continuous Sensing</a:t>
            </a:r>
            <a:endParaRPr lang="en-US" altLang="en-US" sz="3200" b="1" kern="0" dirty="0">
              <a:solidFill>
                <a:schemeClr val="tx1"/>
              </a:solidFill>
            </a:endParaRPr>
          </a:p>
        </p:txBody>
      </p:sp>
      <p:sp>
        <p:nvSpPr>
          <p:cNvPr id="6" name="内容占位符 2"/>
          <p:cNvSpPr txBox="1">
            <a:spLocks/>
          </p:cNvSpPr>
          <p:nvPr/>
        </p:nvSpPr>
        <p:spPr>
          <a:xfrm>
            <a:off x="817052" y="1268760"/>
            <a:ext cx="7772400" cy="504056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n"/>
            </a:pPr>
            <a:r>
              <a:rPr lang="en-US" altLang="zh-CN" sz="1800" b="1" kern="0" dirty="0" smtClean="0">
                <a:latin typeface="+mj-lt"/>
              </a:rPr>
              <a:t>To support target tracking, it is designed to perform time continuous sensing</a:t>
            </a:r>
            <a:endParaRPr lang="en-US" altLang="zh-CN" sz="1800" b="1" kern="0" dirty="0">
              <a:latin typeface="+mj-lt"/>
            </a:endParaRPr>
          </a:p>
          <a:p>
            <a:pPr algn="just">
              <a:lnSpc>
                <a:spcPct val="130000"/>
              </a:lnSpc>
              <a:buFont typeface="Wingdings" panose="05000000000000000000" pitchFamily="2" charset="2"/>
              <a:buChar char="n"/>
            </a:pPr>
            <a:r>
              <a:rPr lang="en-US" altLang="zh-CN" sz="1800" b="1" kern="0" dirty="0" smtClean="0">
                <a:latin typeface="+mj-lt"/>
              </a:rPr>
              <a:t>In this scenario, a sliding window is applied such </a:t>
            </a:r>
            <a:r>
              <a:rPr lang="en-US" altLang="zh-CN" sz="1800" b="1" kern="0" dirty="0">
                <a:latin typeface="+mj-lt"/>
              </a:rPr>
              <a:t>that a range-Doppler </a:t>
            </a:r>
            <a:r>
              <a:rPr lang="en-US" altLang="zh-CN" sz="1800" b="1" kern="0" dirty="0" smtClean="0">
                <a:latin typeface="+mj-lt"/>
              </a:rPr>
              <a:t>map could be generated by each processing </a:t>
            </a:r>
          </a:p>
          <a:p>
            <a:pPr marL="0" indent="0" algn="just">
              <a:lnSpc>
                <a:spcPct val="130000"/>
              </a:lnSpc>
              <a:buNone/>
            </a:pPr>
            <a:endParaRPr lang="en-US" altLang="zh-CN" sz="1800" b="1" kern="0" dirty="0" smtClean="0">
              <a:latin typeface="+mj-lt"/>
            </a:endParaRPr>
          </a:p>
          <a:p>
            <a:pPr>
              <a:lnSpc>
                <a:spcPct val="130000"/>
              </a:lnSpc>
            </a:pPr>
            <a:endParaRPr lang="zh-CN" altLang="en-US" kern="0" dirty="0">
              <a:latin typeface="+mj-lt"/>
            </a:endParaRPr>
          </a:p>
        </p:txBody>
      </p:sp>
      <p:pic>
        <p:nvPicPr>
          <p:cNvPr id="8" name="图片 7"/>
          <p:cNvPicPr>
            <a:picLocks noChangeAspect="1"/>
          </p:cNvPicPr>
          <p:nvPr/>
        </p:nvPicPr>
        <p:blipFill>
          <a:blip r:embed="rId2"/>
          <a:stretch>
            <a:fillRect/>
          </a:stretch>
        </p:blipFill>
        <p:spPr>
          <a:xfrm>
            <a:off x="962481" y="3645024"/>
            <a:ext cx="7295238" cy="1790476"/>
          </a:xfrm>
          <a:prstGeom prst="rect">
            <a:avLst/>
          </a:prstGeom>
        </p:spPr>
      </p:pic>
    </p:spTree>
    <p:extLst>
      <p:ext uri="{BB962C8B-B14F-4D97-AF65-F5344CB8AC3E}">
        <p14:creationId xmlns:p14="http://schemas.microsoft.com/office/powerpoint/2010/main" val="297226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7</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smtClean="0"/>
              <a:t>Possible Solutions </a:t>
            </a:r>
            <a:r>
              <a:rPr lang="en-US" altLang="zh-CN" sz="3200" b="1" kern="0" dirty="0" smtClean="0"/>
              <a:t>Enable Time Continuous Sensing</a:t>
            </a:r>
            <a:endParaRPr lang="en-US" altLang="en-US" sz="3200" b="1" kern="0" dirty="0">
              <a:solidFill>
                <a:schemeClr val="tx1"/>
              </a:solidFill>
            </a:endParaRPr>
          </a:p>
        </p:txBody>
      </p:sp>
      <p:sp>
        <p:nvSpPr>
          <p:cNvPr id="7" name="内容占位符 2"/>
          <p:cNvSpPr txBox="1">
            <a:spLocks/>
          </p:cNvSpPr>
          <p:nvPr/>
        </p:nvSpPr>
        <p:spPr>
          <a:xfrm>
            <a:off x="817052" y="1916832"/>
            <a:ext cx="7772400" cy="266429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n"/>
            </a:pPr>
            <a:r>
              <a:rPr lang="en-US" altLang="zh-CN" sz="1800" b="1" kern="0" smtClean="0">
                <a:latin typeface="+mj-lt"/>
              </a:rPr>
              <a:t>Solution </a:t>
            </a:r>
            <a:r>
              <a:rPr lang="en-US" altLang="zh-CN" sz="1800" b="1" kern="0" dirty="0" smtClean="0">
                <a:latin typeface="+mj-lt"/>
              </a:rPr>
              <a:t>1a: A lengthened sensing phase structure</a:t>
            </a:r>
          </a:p>
          <a:p>
            <a:pPr lvl="1" algn="just">
              <a:buFont typeface="Times New Roman" panose="02020603050405020304" pitchFamily="18" charset="0"/>
              <a:buChar char="­"/>
            </a:pPr>
            <a:r>
              <a:rPr lang="en-US" altLang="zh-CN" sz="1600" b="1" kern="0" dirty="0" smtClean="0">
                <a:latin typeface="+mj-lt"/>
              </a:rPr>
              <a:t>A</a:t>
            </a:r>
            <a:r>
              <a:rPr lang="en-US" altLang="zh-CN" sz="1600" b="1" kern="0" dirty="0">
                <a:latin typeface="+mj-lt"/>
              </a:rPr>
              <a:t> sensing round could be divided into three phases, where the sensing phase is composed of sensing packets </a:t>
            </a:r>
            <a:r>
              <a:rPr lang="en-US" altLang="zh-CN" sz="1600" b="1" kern="0" dirty="0" smtClean="0">
                <a:latin typeface="+mj-lt"/>
              </a:rPr>
              <a:t>belonging to several CPIs</a:t>
            </a:r>
          </a:p>
          <a:p>
            <a:pPr lvl="1" algn="just">
              <a:buFont typeface="Times New Roman" panose="02020603050405020304" pitchFamily="18" charset="0"/>
              <a:buChar char="­"/>
            </a:pPr>
            <a:r>
              <a:rPr lang="en-US" altLang="zh-CN" sz="1600" b="1" kern="0" dirty="0" smtClean="0">
                <a:latin typeface="+mj-lt"/>
              </a:rPr>
              <a:t>Challenge: there exists a large delay the initiator could obtain the CIR report</a:t>
            </a:r>
          </a:p>
          <a:p>
            <a:pPr lvl="1">
              <a:lnSpc>
                <a:spcPct val="130000"/>
              </a:lnSpc>
              <a:buFont typeface="Times New Roman" panose="02020603050405020304" pitchFamily="18" charset="0"/>
              <a:buChar char="­"/>
            </a:pPr>
            <a:endParaRPr lang="en-US" altLang="zh-CN" sz="1400" kern="0" dirty="0" smtClean="0">
              <a:latin typeface="+mj-lt"/>
            </a:endParaRPr>
          </a:p>
        </p:txBody>
      </p:sp>
      <p:pic>
        <p:nvPicPr>
          <p:cNvPr id="8" name="图片 7"/>
          <p:cNvPicPr>
            <a:picLocks noChangeAspect="1"/>
          </p:cNvPicPr>
          <p:nvPr/>
        </p:nvPicPr>
        <p:blipFill>
          <a:blip r:embed="rId2"/>
          <a:stretch>
            <a:fillRect/>
          </a:stretch>
        </p:blipFill>
        <p:spPr>
          <a:xfrm>
            <a:off x="179512" y="3861048"/>
            <a:ext cx="8820472" cy="2196921"/>
          </a:xfrm>
          <a:prstGeom prst="rect">
            <a:avLst/>
          </a:prstGeom>
        </p:spPr>
      </p:pic>
    </p:spTree>
    <p:extLst>
      <p:ext uri="{BB962C8B-B14F-4D97-AF65-F5344CB8AC3E}">
        <p14:creationId xmlns:p14="http://schemas.microsoft.com/office/powerpoint/2010/main" val="154362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a:t>Bin Qian, </a:t>
            </a:r>
            <a:r>
              <a:rPr lang="en-US" altLang="en-US" dirty="0" err="1"/>
              <a:t>Xiaohui</a:t>
            </a:r>
            <a:r>
              <a:rPr lang="en-US" altLang="en-US" dirty="0"/>
              <a:t> </a:t>
            </a:r>
            <a:r>
              <a:rPr lang="en-US" altLang="en-US" dirty="0" smtClean="0"/>
              <a:t>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8</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smtClean="0"/>
              <a:t>Possible Solutions </a:t>
            </a:r>
            <a:r>
              <a:rPr lang="en-US" altLang="zh-CN" sz="3200" b="1" kern="0" dirty="0"/>
              <a:t>Enable Time Continuous Sensing</a:t>
            </a:r>
            <a:endParaRPr lang="en-US" altLang="en-US" sz="3200" b="1" kern="0" dirty="0">
              <a:solidFill>
                <a:schemeClr val="tx1"/>
              </a:solidFill>
            </a:endParaRPr>
          </a:p>
        </p:txBody>
      </p:sp>
      <p:sp>
        <p:nvSpPr>
          <p:cNvPr id="6" name="内容占位符 2"/>
          <p:cNvSpPr txBox="1">
            <a:spLocks/>
          </p:cNvSpPr>
          <p:nvPr/>
        </p:nvSpPr>
        <p:spPr>
          <a:xfrm>
            <a:off x="723900" y="1640849"/>
            <a:ext cx="7772400" cy="504056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n"/>
            </a:pPr>
            <a:r>
              <a:rPr lang="en-US" altLang="zh-CN" sz="1800" b="1" kern="0" smtClean="0">
                <a:latin typeface="+mj-lt"/>
              </a:rPr>
              <a:t>Solution </a:t>
            </a:r>
            <a:r>
              <a:rPr lang="en-US" altLang="zh-CN" sz="1800" b="1" kern="0" dirty="0" smtClean="0">
                <a:latin typeface="+mj-lt"/>
              </a:rPr>
              <a:t>1b: Narrow band assisted time continuous sensing. </a:t>
            </a:r>
            <a:r>
              <a:rPr lang="en-US" altLang="zh-CN" sz="1800" b="1" kern="0" dirty="0">
                <a:latin typeface="+mj-lt"/>
              </a:rPr>
              <a:t>T</a:t>
            </a:r>
            <a:r>
              <a:rPr lang="en-US" altLang="zh-CN" sz="1800" b="1" kern="0" dirty="0" smtClean="0">
                <a:latin typeface="+mj-lt"/>
              </a:rPr>
              <a:t>he sensing control and measurement report could be performed in the narrow band while the continuous sensing phase could be performed by the UWB. The sensing and measurement report could be overlapped </a:t>
            </a:r>
          </a:p>
          <a:p>
            <a:pPr lvl="1" algn="just">
              <a:lnSpc>
                <a:spcPct val="130000"/>
              </a:lnSpc>
              <a:buFont typeface="Times New Roman" panose="02020603050405020304" pitchFamily="18" charset="0"/>
              <a:buChar char="­"/>
            </a:pPr>
            <a:r>
              <a:rPr lang="en-US" altLang="zh-CN" sz="1400" b="1" kern="0" dirty="0" smtClean="0">
                <a:latin typeface="+mj-lt"/>
              </a:rPr>
              <a:t>Challenge: Need to support simultaneous NB transmission (reception) and UWB </a:t>
            </a:r>
            <a:r>
              <a:rPr lang="en-US" altLang="zh-CN" sz="1400" b="1" kern="0" dirty="0">
                <a:latin typeface="+mj-lt"/>
              </a:rPr>
              <a:t>transmission</a:t>
            </a:r>
            <a:r>
              <a:rPr lang="en-US" altLang="zh-CN" sz="1400" b="1" kern="0" dirty="0"/>
              <a:t> </a:t>
            </a:r>
            <a:r>
              <a:rPr lang="en-US" altLang="zh-CN" sz="1400" b="1" kern="0" dirty="0">
                <a:latin typeface="+mj-lt"/>
              </a:rPr>
              <a:t>(</a:t>
            </a:r>
            <a:r>
              <a:rPr lang="en-US" altLang="zh-CN" sz="1400" b="1" kern="0" dirty="0" smtClean="0">
                <a:latin typeface="+mj-lt"/>
              </a:rPr>
              <a:t>reception)</a:t>
            </a:r>
            <a:endParaRPr lang="en-US" altLang="zh-CN" sz="1400" kern="0" dirty="0" smtClean="0">
              <a:latin typeface="+mj-lt"/>
            </a:endParaRPr>
          </a:p>
          <a:p>
            <a:pPr>
              <a:lnSpc>
                <a:spcPct val="130000"/>
              </a:lnSpc>
              <a:buFont typeface="Wingdings" panose="05000000000000000000" pitchFamily="2" charset="2"/>
              <a:buChar char="n"/>
            </a:pPr>
            <a:endParaRPr lang="en-US" altLang="zh-CN" sz="2000" kern="0" dirty="0" smtClean="0">
              <a:latin typeface="+mj-lt"/>
            </a:endParaRPr>
          </a:p>
          <a:p>
            <a:pPr>
              <a:lnSpc>
                <a:spcPct val="130000"/>
              </a:lnSpc>
            </a:pPr>
            <a:endParaRPr lang="zh-CN" altLang="en-US" kern="0" dirty="0">
              <a:latin typeface="+mj-lt"/>
            </a:endParaRPr>
          </a:p>
        </p:txBody>
      </p:sp>
      <p:pic>
        <p:nvPicPr>
          <p:cNvPr id="7" name="图片 6"/>
          <p:cNvPicPr>
            <a:picLocks noChangeAspect="1"/>
          </p:cNvPicPr>
          <p:nvPr/>
        </p:nvPicPr>
        <p:blipFill>
          <a:blip r:embed="rId2"/>
          <a:stretch>
            <a:fillRect/>
          </a:stretch>
        </p:blipFill>
        <p:spPr>
          <a:xfrm>
            <a:off x="122771" y="4161129"/>
            <a:ext cx="8886503" cy="1859762"/>
          </a:xfrm>
          <a:prstGeom prst="rect">
            <a:avLst/>
          </a:prstGeom>
        </p:spPr>
      </p:pic>
    </p:spTree>
    <p:extLst>
      <p:ext uri="{BB962C8B-B14F-4D97-AF65-F5344CB8AC3E}">
        <p14:creationId xmlns:p14="http://schemas.microsoft.com/office/powerpoint/2010/main" val="371325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May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Xiaohui</a:t>
            </a:r>
            <a:r>
              <a:rPr lang="en-US" altLang="en-US" dirty="0" smtClean="0"/>
              <a:t> Peng,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9</a:t>
            </a:fld>
            <a:endParaRPr lang="en-US" altLang="en-US"/>
          </a:p>
        </p:txBody>
      </p:sp>
      <p:sp>
        <p:nvSpPr>
          <p:cNvPr id="5" name="Rectangle 2"/>
          <p:cNvSpPr txBox="1">
            <a:spLocks noChangeArrowheads="1"/>
          </p:cNvSpPr>
          <p:nvPr/>
        </p:nvSpPr>
        <p:spPr>
          <a:xfrm>
            <a:off x="679823" y="623663"/>
            <a:ext cx="7772400" cy="1066800"/>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b="1" kern="0" dirty="0" smtClean="0"/>
              <a:t>Sensing CIR Compression  </a:t>
            </a:r>
            <a:endParaRPr lang="en-US" altLang="en-US" sz="3200" b="1" kern="0" dirty="0">
              <a:solidFill>
                <a:schemeClr val="tx1"/>
              </a:solidFill>
            </a:endParaRPr>
          </a:p>
        </p:txBody>
      </p:sp>
      <p:sp>
        <p:nvSpPr>
          <p:cNvPr id="6" name="内容占位符 2"/>
          <p:cNvSpPr txBox="1">
            <a:spLocks/>
          </p:cNvSpPr>
          <p:nvPr/>
        </p:nvSpPr>
        <p:spPr>
          <a:xfrm>
            <a:off x="817052" y="1268760"/>
            <a:ext cx="7772400" cy="504056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algn="just">
              <a:lnSpc>
                <a:spcPct val="160000"/>
              </a:lnSpc>
              <a:buFont typeface="Wingdings" panose="05000000000000000000" pitchFamily="2" charset="2"/>
              <a:buChar char="n"/>
            </a:pPr>
            <a:r>
              <a:rPr lang="en-US" altLang="zh-CN" sz="1800" b="1" kern="0" dirty="0" smtClean="0">
                <a:latin typeface="+mj-lt"/>
              </a:rPr>
              <a:t>In some scenarios [2], the OTA CIR measurement report is required from the responder to the initiator </a:t>
            </a:r>
          </a:p>
          <a:p>
            <a:pPr algn="just">
              <a:lnSpc>
                <a:spcPct val="160000"/>
              </a:lnSpc>
              <a:buFont typeface="Wingdings" panose="05000000000000000000" pitchFamily="2" charset="2"/>
              <a:buChar char="n"/>
            </a:pPr>
            <a:r>
              <a:rPr lang="en-US" altLang="zh-CN" sz="1800" b="1" kern="0" dirty="0" smtClean="0">
                <a:latin typeface="+mj-lt"/>
              </a:rPr>
              <a:t>The compression of the CIR report is an effective way to reduce the overhead especially the environment is stationary</a:t>
            </a:r>
          </a:p>
          <a:p>
            <a:pPr algn="just">
              <a:lnSpc>
                <a:spcPct val="160000"/>
              </a:lnSpc>
              <a:buFont typeface="Wingdings" panose="05000000000000000000" pitchFamily="2" charset="2"/>
              <a:buChar char="n"/>
            </a:pPr>
            <a:r>
              <a:rPr lang="en-US" altLang="zh-CN" sz="1800" b="1" kern="0" dirty="0" smtClean="0">
                <a:latin typeface="+mj-lt"/>
              </a:rPr>
              <a:t>In [1], we have proposed a CIR report compression method based on the classification of CIR reference information and CIR difference information</a:t>
            </a:r>
          </a:p>
          <a:p>
            <a:pPr algn="just">
              <a:lnSpc>
                <a:spcPct val="160000"/>
              </a:lnSpc>
              <a:buFont typeface="Wingdings" panose="05000000000000000000" pitchFamily="2" charset="2"/>
              <a:buChar char="n"/>
            </a:pPr>
            <a:r>
              <a:rPr lang="en-US" altLang="zh-CN" sz="1800" b="1" kern="0" dirty="0" smtClean="0">
                <a:latin typeface="+mj-lt"/>
              </a:rPr>
              <a:t>The reduction of CIR feedback report overhead is achieved by</a:t>
            </a:r>
          </a:p>
          <a:p>
            <a:pPr lvl="1" algn="just">
              <a:lnSpc>
                <a:spcPct val="160000"/>
              </a:lnSpc>
              <a:buFont typeface="Times New Roman" panose="02020603050405020304" pitchFamily="18" charset="0"/>
              <a:buChar char="­"/>
            </a:pPr>
            <a:r>
              <a:rPr lang="en-US" altLang="zh-CN" sz="1600" kern="0" dirty="0" smtClean="0">
                <a:latin typeface="+mj-lt"/>
              </a:rPr>
              <a:t>Decreasing the amount of CIR reference information</a:t>
            </a:r>
          </a:p>
          <a:p>
            <a:pPr lvl="1" algn="just">
              <a:lnSpc>
                <a:spcPct val="160000"/>
              </a:lnSpc>
              <a:buFont typeface="Times New Roman" panose="02020603050405020304" pitchFamily="18" charset="0"/>
              <a:buChar char="­"/>
            </a:pPr>
            <a:r>
              <a:rPr lang="en-US" altLang="zh-CN" sz="1600" kern="0" dirty="0" smtClean="0">
                <a:latin typeface="+mj-lt"/>
              </a:rPr>
              <a:t>Expressing the CIR difference information with less bits</a:t>
            </a:r>
            <a:endParaRPr lang="en-US" altLang="zh-CN" sz="1600" kern="0" dirty="0">
              <a:latin typeface="+mj-lt"/>
            </a:endParaRPr>
          </a:p>
        </p:txBody>
      </p:sp>
    </p:spTree>
    <p:extLst>
      <p:ext uri="{BB962C8B-B14F-4D97-AF65-F5344CB8AC3E}">
        <p14:creationId xmlns:p14="http://schemas.microsoft.com/office/powerpoint/2010/main" val="3463307734"/>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1265</Words>
  <Application>Microsoft Office PowerPoint</Application>
  <PresentationFormat>全屏显示(4:3)</PresentationFormat>
  <Paragraphs>201</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 Unicode MS</vt:lpstr>
      <vt:lpstr>MS PGothic</vt:lpstr>
      <vt:lpstr>Arial</vt:lpstr>
      <vt:lpstr>Calibri</vt:lpstr>
      <vt:lpstr>Cambria Math</vt:lpstr>
      <vt:lpstr>Times New Roman</vt:lpstr>
      <vt:lpstr>Wingdings</vt:lpstr>
      <vt:lpstr>IEEE-P802_15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2021-07-16T14:20:34Z</dcterms:created>
  <dcterms:modified xsi:type="dcterms:W3CDTF">2022-05-10T13:52:38Z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(3)nV6PGKg/e3qaRvfYdh+WnYA8t7PpBAJP6I9j94kmVVrf5UmwN6wi8Pw9nzgHyu0Qn6/e3ZZV
Y5CwV421F+hWaewsnGenczF6NjbEyfNJPZaxSnrllEW7zDXZlkxpdEIOzWmd3MxGvg4MK0eJ
Hy/wF8fokeQ1qbVCtTOcAGbNwWnaM6Eaa+xiNB8wZidh8bTLZNfvixdVvLO9EhM0KBfcKgLC
2u4cyx3W5ko+m9FauA</vt:lpwstr>
  </property>
  <property fmtid="{D5CDD505-2E9C-101B-9397-08002B2CF9AE}" pid="3" name="_2015_ms_pID_7253431">
    <vt:lpwstr>jyUsKka9gNJb3bdTdNHm736jrVpJ4iPsF+isjKXnvwqI1Os1NUJXDN
j0nFoUPy7y2CulGUs6eXWRpNJ1vB3Kr7aFa/NbMJOvQG5maC7MQrjNWPQ+Y+xbA5xgk4krgj
S3NKE7bpe/23Q7i5X1zJXGZGTOpz10Yi/LfnB2czqHHrcftzU6cZyKUQO1KZKezI6AV7Qzad
BWreRywDtUWOLc3meINnwpF6BW9B8YUCC8//</vt:lpwstr>
  </property>
  <property fmtid="{D5CDD505-2E9C-101B-9397-08002B2CF9AE}" pid="4" name="_2015_ms_pID_7253432">
    <vt:lpwstr>WA==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1646731555</vt:lpwstr>
  </property>
</Properties>
</file>