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2"/>
  </p:notesMasterIdLst>
  <p:handoutMasterIdLst>
    <p:handoutMasterId r:id="rId13"/>
  </p:handoutMasterIdLst>
  <p:sldIdLst>
    <p:sldId id="287" r:id="rId4"/>
    <p:sldId id="370" r:id="rId5"/>
    <p:sldId id="380" r:id="rId6"/>
    <p:sldId id="376" r:id="rId7"/>
    <p:sldId id="377" r:id="rId8"/>
    <p:sldId id="378" r:id="rId9"/>
    <p:sldId id="375" r:id="rId10"/>
    <p:sldId id="359"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80"/>
            <p14:sldId id="376"/>
            <p14:sldId id="377"/>
            <p14:sldId id="378"/>
            <p14:sldId id="37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15" autoAdjust="0"/>
  </p:normalViewPr>
  <p:slideViewPr>
    <p:cSldViewPr>
      <p:cViewPr varScale="1">
        <p:scale>
          <a:sx n="86" d="100"/>
          <a:sy n="86" d="100"/>
        </p:scale>
        <p:origin x="562" y="5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16912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73798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870778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2448540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&lt;15-22-0214-00-04ab&gt;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April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Long-range Ranging</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19th April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Carl Murray, Michael McLaughlin, Jarek Niewczas, Igor Dotlic, Ciaran McElroy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[Long-range two-way ranging for the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[Discussion on long-range ranging.]</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prompt discussion on system considerations for long range ranging.]</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Long-range ranging</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r>
              <a:rPr lang="en-US" sz="2000" dirty="0">
                <a:latin typeface="Arial" charset="0"/>
              </a:rPr>
              <a:t>Multi-fragment / multi-millisecond schemes have been proposed to give longer range UWB ranging.  These schemes being designed to overcome the sensitivity bottleneck imposed by the very low transmit level permitted by regulation</a:t>
            </a:r>
          </a:p>
          <a:p>
            <a:pPr lvl="1">
              <a:lnSpc>
                <a:spcPct val="120000"/>
              </a:lnSpc>
              <a:spcBef>
                <a:spcPts val="600"/>
              </a:spcBef>
            </a:pPr>
            <a:r>
              <a:rPr lang="en-US" sz="1800" dirty="0">
                <a:latin typeface="Arial" charset="0"/>
              </a:rPr>
              <a:t>37 nJ per millisecond per 500 MHz</a:t>
            </a:r>
          </a:p>
          <a:p>
            <a:pPr>
              <a:lnSpc>
                <a:spcPct val="120000"/>
              </a:lnSpc>
              <a:spcBef>
                <a:spcPts val="600"/>
              </a:spcBef>
            </a:pPr>
            <a:r>
              <a:rPr lang="en-US" sz="2000" dirty="0">
                <a:latin typeface="Arial" charset="0"/>
              </a:rPr>
              <a:t>The aim of this submission is to examine the system features of some use cases and consider in more detail the requirements for those uses cases especially in terms of energy consumption and link budgets.</a:t>
            </a:r>
          </a:p>
          <a:p>
            <a:pPr>
              <a:lnSpc>
                <a:spcPct val="120000"/>
              </a:lnSpc>
              <a:spcBef>
                <a:spcPts val="600"/>
              </a:spcBef>
            </a:pPr>
            <a:r>
              <a:rPr lang="en-US" sz="2000" dirty="0">
                <a:latin typeface="Arial" charset="0"/>
              </a:rPr>
              <a:t>Long-range ranging scenarios considered here are:</a:t>
            </a:r>
          </a:p>
          <a:p>
            <a:pPr lvl="1">
              <a:lnSpc>
                <a:spcPct val="120000"/>
              </a:lnSpc>
              <a:spcBef>
                <a:spcPts val="600"/>
              </a:spcBef>
            </a:pPr>
            <a:r>
              <a:rPr lang="en-US" sz="1800" dirty="0">
                <a:latin typeface="Arial" charset="0"/>
              </a:rPr>
              <a:t>Ranging to a UWB tag where the tag receives first</a:t>
            </a:r>
          </a:p>
          <a:p>
            <a:pPr lvl="1">
              <a:lnSpc>
                <a:spcPct val="120000"/>
              </a:lnSpc>
              <a:spcBef>
                <a:spcPts val="600"/>
              </a:spcBef>
            </a:pPr>
            <a:r>
              <a:rPr lang="en-US" sz="1800" dirty="0">
                <a:latin typeface="Arial" charset="0"/>
              </a:rPr>
              <a:t>Ranging to a UWB tag where the tag transmits first</a:t>
            </a:r>
          </a:p>
          <a:p>
            <a:pPr lvl="1">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Long-range ranging - Phases</a:t>
            </a:r>
            <a:endParaRPr lang="en-US" sz="3500" dirty="0">
              <a:latin typeface="Arial" charset="0"/>
            </a:endParaRPr>
          </a:p>
        </p:txBody>
      </p:sp>
      <p:sp>
        <p:nvSpPr>
          <p:cNvPr id="10243" name="Rectangle 1027"/>
          <p:cNvSpPr>
            <a:spLocks noGrp="1" noChangeArrowheads="1"/>
          </p:cNvSpPr>
          <p:nvPr>
            <p:ph type="body" idx="1"/>
          </p:nvPr>
        </p:nvSpPr>
        <p:spPr>
          <a:xfrm>
            <a:off x="507935" y="1524795"/>
            <a:ext cx="11073671" cy="1014098"/>
          </a:xfrm>
        </p:spPr>
        <p:txBody>
          <a:bodyPr>
            <a:normAutofit/>
          </a:bodyPr>
          <a:lstStyle/>
          <a:p>
            <a:pPr>
              <a:lnSpc>
                <a:spcPct val="120000"/>
              </a:lnSpc>
              <a:spcBef>
                <a:spcPts val="600"/>
              </a:spcBef>
            </a:pPr>
            <a:r>
              <a:rPr lang="en-US" sz="2000" dirty="0">
                <a:latin typeface="Arial" charset="0"/>
              </a:rPr>
              <a:t>Submission 15-22-0156 from Bin Tian introduced the idea of a framework with phases, but this omitted the phase(s) that get things going, e.g., a wake-up phase.</a:t>
            </a:r>
            <a:endParaRPr lang="en-US" sz="1800" dirty="0">
              <a:latin typeface="Arial" charset="0"/>
            </a:endParaRPr>
          </a:p>
        </p:txBody>
      </p:sp>
      <p:pic>
        <p:nvPicPr>
          <p:cNvPr id="3" name="Picture 2">
            <a:extLst>
              <a:ext uri="{FF2B5EF4-FFF2-40B4-BE49-F238E27FC236}">
                <a16:creationId xmlns:a16="http://schemas.microsoft.com/office/drawing/2014/main" id="{E74B5C93-C39D-4E9C-8E36-BFF9410FA26A}"/>
              </a:ext>
            </a:extLst>
          </p:cNvPr>
          <p:cNvPicPr>
            <a:picLocks noChangeAspect="1"/>
          </p:cNvPicPr>
          <p:nvPr/>
        </p:nvPicPr>
        <p:blipFill>
          <a:blip r:embed="rId3"/>
          <a:stretch>
            <a:fillRect/>
          </a:stretch>
        </p:blipFill>
        <p:spPr>
          <a:xfrm>
            <a:off x="6741318" y="2439194"/>
            <a:ext cx="4833290" cy="3619898"/>
          </a:xfrm>
          <a:prstGeom prst="rect">
            <a:avLst/>
          </a:prstGeom>
          <a:ln w="22225">
            <a:solidFill>
              <a:srgbClr val="0000FF"/>
            </a:solidFill>
          </a:ln>
          <a:effectLst>
            <a:outerShdw blurRad="152400" dist="190500" dir="3240000" algn="l" rotWithShape="0">
              <a:prstClr val="black">
                <a:alpha val="40000"/>
              </a:prstClr>
            </a:outerShdw>
          </a:effectLst>
        </p:spPr>
      </p:pic>
      <p:cxnSp>
        <p:nvCxnSpPr>
          <p:cNvPr id="6" name="Straight Arrow Connector 5">
            <a:extLst>
              <a:ext uri="{FF2B5EF4-FFF2-40B4-BE49-F238E27FC236}">
                <a16:creationId xmlns:a16="http://schemas.microsoft.com/office/drawing/2014/main" id="{DF9BFD2E-2459-4CA9-810C-29F14F822550}"/>
              </a:ext>
            </a:extLst>
          </p:cNvPr>
          <p:cNvCxnSpPr>
            <a:cxnSpLocks/>
            <a:stCxn id="13" idx="3"/>
          </p:cNvCxnSpPr>
          <p:nvPr/>
        </p:nvCxnSpPr>
        <p:spPr bwMode="auto">
          <a:xfrm>
            <a:off x="5738877" y="3485646"/>
            <a:ext cx="1346929" cy="0"/>
          </a:xfrm>
          <a:prstGeom prst="straightConnector1">
            <a:avLst/>
          </a:prstGeom>
          <a:solidFill>
            <a:schemeClr val="accent1"/>
          </a:solidFill>
          <a:ln w="28575" cap="flat" cmpd="sng" algn="ctr">
            <a:solidFill>
              <a:srgbClr val="00FF00"/>
            </a:solidFill>
            <a:prstDash val="solid"/>
            <a:round/>
            <a:headEnd type="none" w="sm" len="sm"/>
            <a:tailEnd type="stealth" w="lg" len="lg"/>
          </a:ln>
          <a:effectLst/>
        </p:spPr>
      </p:cxnSp>
      <p:sp>
        <p:nvSpPr>
          <p:cNvPr id="13" name="Content Placeholder 2">
            <a:extLst>
              <a:ext uri="{FF2B5EF4-FFF2-40B4-BE49-F238E27FC236}">
                <a16:creationId xmlns:a16="http://schemas.microsoft.com/office/drawing/2014/main" id="{D9373F74-D180-462B-826F-5525B701DA29}"/>
              </a:ext>
            </a:extLst>
          </p:cNvPr>
          <p:cNvSpPr txBox="1">
            <a:spLocks/>
          </p:cNvSpPr>
          <p:nvPr/>
        </p:nvSpPr>
        <p:spPr bwMode="auto">
          <a:xfrm>
            <a:off x="1294606" y="2978597"/>
            <a:ext cx="4444271" cy="1014097"/>
          </a:xfrm>
          <a:prstGeom prst="rect">
            <a:avLst/>
          </a:prstGeom>
          <a:solidFill>
            <a:schemeClr val="bg1"/>
          </a:solidFill>
          <a:ln w="28575">
            <a:solidFill>
              <a:srgbClr val="00FF00"/>
            </a:solidFill>
            <a:round/>
            <a:headEnd/>
            <a:tailEnd/>
          </a:ln>
          <a:effectLst>
            <a:outerShdw blurRad="152400" dist="190500" dir="3240000" algn="tl" rotWithShape="0">
              <a:prstClr val="black">
                <a:alpha val="40000"/>
              </a:prstClr>
            </a:outerShdw>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Char char="•"/>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S Gothic"/>
                <a:cs typeface="+mn-cs"/>
              </a:rPr>
              <a:t>Phase zero: Wake-up</a:t>
            </a:r>
          </a:p>
          <a:p>
            <a:pPr marL="853463" marR="0" lvl="1" indent="-365770" algn="l" defTabSz="479226" rtl="0" eaLnBrk="1" fontAlgn="base" latinLnBrk="0" hangingPunct="1">
              <a:lnSpc>
                <a:spcPct val="100000"/>
              </a:lnSpc>
              <a:spcBef>
                <a:spcPts val="533"/>
              </a:spcBef>
              <a:spcAft>
                <a:spcPct val="0"/>
              </a:spcAft>
              <a:buClr>
                <a:srgbClr val="000000"/>
              </a:buClr>
              <a:buSzPct val="100000"/>
              <a:buFont typeface="Courier New" panose="02070309020205020404" pitchFamily="49" charset="0"/>
              <a:buChar char="o"/>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MS Gothic"/>
              </a:rPr>
              <a:t>Turn on and set up radio receiver ready for initial sync phase</a:t>
            </a:r>
          </a:p>
        </p:txBody>
      </p:sp>
    </p:spTree>
    <p:extLst>
      <p:ext uri="{BB962C8B-B14F-4D97-AF65-F5344CB8AC3E}">
        <p14:creationId xmlns:p14="http://schemas.microsoft.com/office/powerpoint/2010/main" val="389136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80206" y="685959"/>
            <a:ext cx="11580893" cy="457306"/>
          </a:xfrm>
        </p:spPr>
        <p:txBody>
          <a:bodyPr/>
          <a:lstStyle/>
          <a:p>
            <a:r>
              <a:rPr lang="en-GB" sz="4000" dirty="0"/>
              <a:t>Long-range ranging – </a:t>
            </a:r>
            <a:r>
              <a:rPr lang="en-US" sz="3600" dirty="0">
                <a:latin typeface="Arial" charset="0"/>
              </a:rPr>
              <a:t>where the tag receives first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r>
              <a:rPr lang="en-US" sz="1900" dirty="0">
                <a:latin typeface="Arial" charset="0"/>
              </a:rPr>
              <a:t>In this case the tag listens for the ranging message, but to save the power drain associated with constantly listening, we assume that the system designer will employ wake-up radio techniques.</a:t>
            </a: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r>
              <a:rPr lang="en-US" sz="1900" dirty="0">
                <a:latin typeface="Arial" charset="0"/>
              </a:rPr>
              <a:t>The wake-up primes full RX turn on to acquire timing info T0, either from a narrowband radio or from a first CZC fragment, then additional fragments give improved range/sensitivity on TOA.</a:t>
            </a:r>
          </a:p>
          <a:p>
            <a:r>
              <a:rPr lang="en-US" sz="1900" dirty="0">
                <a:latin typeface="Arial" charset="0"/>
              </a:rPr>
              <a:t>The operating range of the wakeup rather than the multi-frag UWB is the range limiting factor.</a:t>
            </a:r>
          </a:p>
          <a:p>
            <a:r>
              <a:rPr lang="en-US" sz="1900" dirty="0">
                <a:latin typeface="Arial" charset="0"/>
              </a:rPr>
              <a:t>Shorter range attenuated first path scenarios still work once strong secondary paths exist to allow the wakeup be seen.  Data (D0) sensitivity does not need to be greater than that of the wake-up.</a:t>
            </a:r>
          </a:p>
        </p:txBody>
      </p:sp>
      <p:pic>
        <p:nvPicPr>
          <p:cNvPr id="3" name="Picture 2">
            <a:extLst>
              <a:ext uri="{FF2B5EF4-FFF2-40B4-BE49-F238E27FC236}">
                <a16:creationId xmlns:a16="http://schemas.microsoft.com/office/drawing/2014/main" id="{84586D6E-FF89-4F2D-A4AB-73E26C12372C}"/>
              </a:ext>
            </a:extLst>
          </p:cNvPr>
          <p:cNvPicPr>
            <a:picLocks noChangeAspect="1"/>
          </p:cNvPicPr>
          <p:nvPr/>
        </p:nvPicPr>
        <p:blipFill>
          <a:blip r:embed="rId3"/>
          <a:stretch>
            <a:fillRect/>
          </a:stretch>
        </p:blipFill>
        <p:spPr>
          <a:xfrm>
            <a:off x="635476" y="2134394"/>
            <a:ext cx="10919460" cy="2080260"/>
          </a:xfrm>
          <a:prstGeom prst="rect">
            <a:avLst/>
          </a:prstGeom>
        </p:spPr>
      </p:pic>
    </p:spTree>
    <p:extLst>
      <p:ext uri="{BB962C8B-B14F-4D97-AF65-F5344CB8AC3E}">
        <p14:creationId xmlns:p14="http://schemas.microsoft.com/office/powerpoint/2010/main" val="256491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80206" y="685959"/>
            <a:ext cx="11580893" cy="457306"/>
          </a:xfrm>
        </p:spPr>
        <p:txBody>
          <a:bodyPr/>
          <a:lstStyle/>
          <a:p>
            <a:r>
              <a:rPr lang="en-GB" sz="4000" dirty="0"/>
              <a:t>Long-range ranging – </a:t>
            </a:r>
            <a:r>
              <a:rPr lang="en-US" sz="3600" dirty="0">
                <a:latin typeface="Arial" charset="0"/>
              </a:rPr>
              <a:t>where the tag sends first</a:t>
            </a:r>
            <a:endParaRPr lang="en-US" sz="3500" dirty="0">
              <a:latin typeface="Arial" charset="0"/>
            </a:endParaRPr>
          </a:p>
        </p:txBody>
      </p:sp>
      <p:sp>
        <p:nvSpPr>
          <p:cNvPr id="10243" name="Rectangle 1027"/>
          <p:cNvSpPr>
            <a:spLocks noGrp="1" noChangeArrowheads="1"/>
          </p:cNvSpPr>
          <p:nvPr>
            <p:ph type="body" idx="1"/>
          </p:nvPr>
        </p:nvSpPr>
        <p:spPr>
          <a:xfrm>
            <a:off x="520270" y="1372394"/>
            <a:ext cx="11149871" cy="4876800"/>
          </a:xfrm>
        </p:spPr>
        <p:txBody>
          <a:bodyPr>
            <a:normAutofit/>
          </a:bodyPr>
          <a:lstStyle/>
          <a:p>
            <a:r>
              <a:rPr lang="en-US" sz="1900" dirty="0">
                <a:latin typeface="Arial" charset="0"/>
              </a:rPr>
              <a:t>In this case the tag periodically sends message Ax and opens its receiver to receive a response message Bx to indicate that the initiator (phone?) wants to performing ranging.</a:t>
            </a: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r>
              <a:rPr lang="en-US" sz="1900" dirty="0">
                <a:latin typeface="Arial" charset="0"/>
              </a:rPr>
              <a:t>To find the tag, the phone opens its receiver to wait for Ax and then responds to kick off the TWR</a:t>
            </a:r>
          </a:p>
          <a:p>
            <a:r>
              <a:rPr lang="en-US" sz="1900" dirty="0">
                <a:latin typeface="Arial" charset="0"/>
              </a:rPr>
              <a:t>Response Bx might be same as F0/T0, as shown on next slide.</a:t>
            </a:r>
          </a:p>
          <a:p>
            <a:pPr marL="0" indent="0">
              <a:buNone/>
            </a:pPr>
            <a:endParaRPr lang="en-US" sz="1900" dirty="0">
              <a:latin typeface="Arial" charset="0"/>
            </a:endParaRPr>
          </a:p>
        </p:txBody>
      </p:sp>
      <p:pic>
        <p:nvPicPr>
          <p:cNvPr id="4" name="Picture 3">
            <a:extLst>
              <a:ext uri="{FF2B5EF4-FFF2-40B4-BE49-F238E27FC236}">
                <a16:creationId xmlns:a16="http://schemas.microsoft.com/office/drawing/2014/main" id="{2D279A1C-9568-4442-8617-17EF9BB98F3D}"/>
              </a:ext>
            </a:extLst>
          </p:cNvPr>
          <p:cNvPicPr>
            <a:picLocks noChangeAspect="1"/>
          </p:cNvPicPr>
          <p:nvPr/>
        </p:nvPicPr>
        <p:blipFill>
          <a:blip r:embed="rId3"/>
          <a:stretch>
            <a:fillRect/>
          </a:stretch>
        </p:blipFill>
        <p:spPr>
          <a:xfrm>
            <a:off x="1040542" y="2245959"/>
            <a:ext cx="11149871" cy="2611372"/>
          </a:xfrm>
          <a:prstGeom prst="rect">
            <a:avLst/>
          </a:prstGeom>
        </p:spPr>
      </p:pic>
    </p:spTree>
    <p:extLst>
      <p:ext uri="{BB962C8B-B14F-4D97-AF65-F5344CB8AC3E}">
        <p14:creationId xmlns:p14="http://schemas.microsoft.com/office/powerpoint/2010/main" val="135928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80206" y="685959"/>
            <a:ext cx="11580893" cy="457306"/>
          </a:xfrm>
        </p:spPr>
        <p:txBody>
          <a:bodyPr/>
          <a:lstStyle/>
          <a:p>
            <a:r>
              <a:rPr lang="en-GB" sz="4000" dirty="0"/>
              <a:t>Long-range ranging – </a:t>
            </a:r>
            <a:r>
              <a:rPr lang="en-US" sz="3600" dirty="0">
                <a:latin typeface="Arial" charset="0"/>
              </a:rPr>
              <a:t>where the tag sends first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r>
              <a:rPr lang="en-US" sz="1900" dirty="0">
                <a:latin typeface="Arial" charset="0"/>
              </a:rPr>
              <a:t>Should tag’s periodic Ax be sent with narrowband or with UWB?  Generally, UWB energy per bit is superior to narrowband, so it might be the better choice, but what about operating range?</a:t>
            </a: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endParaRPr lang="en-US" sz="1900" dirty="0">
              <a:latin typeface="Arial" charset="0"/>
            </a:endParaRPr>
          </a:p>
          <a:p>
            <a:r>
              <a:rPr lang="en-US" sz="1900" dirty="0">
                <a:latin typeface="Arial" charset="0"/>
              </a:rPr>
              <a:t>Ax cannot be a high-powered NB transmission as this would drain the tag battery too much.</a:t>
            </a:r>
          </a:p>
          <a:p>
            <a:r>
              <a:rPr lang="en-US" sz="1900" dirty="0">
                <a:latin typeface="Arial" charset="0"/>
              </a:rPr>
              <a:t>And, what about LBT requirements or performance when messages collide?  </a:t>
            </a:r>
          </a:p>
          <a:p>
            <a:r>
              <a:rPr lang="en-US" sz="1900" dirty="0">
                <a:latin typeface="Arial" charset="0"/>
              </a:rPr>
              <a:t>Need to consider whether NB or UWB has the better properties here.</a:t>
            </a:r>
          </a:p>
          <a:p>
            <a:pPr marL="0" indent="0">
              <a:buNone/>
            </a:pPr>
            <a:endParaRPr lang="en-US" sz="1900" dirty="0">
              <a:latin typeface="Arial" charset="0"/>
            </a:endParaRPr>
          </a:p>
        </p:txBody>
      </p:sp>
      <p:pic>
        <p:nvPicPr>
          <p:cNvPr id="3" name="Picture 2">
            <a:extLst>
              <a:ext uri="{FF2B5EF4-FFF2-40B4-BE49-F238E27FC236}">
                <a16:creationId xmlns:a16="http://schemas.microsoft.com/office/drawing/2014/main" id="{7BF17D6D-62D2-4F89-9CB0-73E8B4D8A4A0}"/>
              </a:ext>
            </a:extLst>
          </p:cNvPr>
          <p:cNvPicPr>
            <a:picLocks noChangeAspect="1"/>
          </p:cNvPicPr>
          <p:nvPr/>
        </p:nvPicPr>
        <p:blipFill>
          <a:blip r:embed="rId3"/>
          <a:stretch>
            <a:fillRect/>
          </a:stretch>
        </p:blipFill>
        <p:spPr>
          <a:xfrm>
            <a:off x="1052869" y="2210594"/>
            <a:ext cx="10235565" cy="2606040"/>
          </a:xfrm>
          <a:prstGeom prst="rect">
            <a:avLst/>
          </a:prstGeom>
        </p:spPr>
      </p:pic>
    </p:spTree>
    <p:extLst>
      <p:ext uri="{BB962C8B-B14F-4D97-AF65-F5344CB8AC3E}">
        <p14:creationId xmlns:p14="http://schemas.microsoft.com/office/powerpoint/2010/main" val="278711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rmAutofit/>
          </a:bodyPr>
          <a:lstStyle/>
          <a:p>
            <a:r>
              <a:rPr lang="en-US" sz="2400" dirty="0">
                <a:latin typeface="Arial" charset="0"/>
              </a:rPr>
              <a:t>We should consider the complete system approach to ranging to tags with limited battery capacity:</a:t>
            </a:r>
          </a:p>
          <a:p>
            <a:pPr lvl="1"/>
            <a:r>
              <a:rPr lang="en-US" sz="1800" dirty="0">
                <a:latin typeface="Arial" charset="0"/>
              </a:rPr>
              <a:t>For reasonable battery life TX power will be limited, and/or, low-power RX wake-up radio techniques are needed.</a:t>
            </a:r>
          </a:p>
          <a:p>
            <a:pPr lvl="1"/>
            <a:r>
              <a:rPr lang="en-US" sz="1800" dirty="0">
                <a:latin typeface="Arial" charset="0"/>
              </a:rPr>
              <a:t>If this limits communications range, then perhaps we are really looking at scenarios where the channels have strong (reflected) signal paths for communications but attenuated direct paths needing high sensitivity TOA determination.</a:t>
            </a:r>
          </a:p>
          <a:p>
            <a:r>
              <a:rPr lang="en-US" sz="2400" dirty="0">
                <a:latin typeface="Arial" charset="0"/>
              </a:rPr>
              <a:t>And then ask ourselves:</a:t>
            </a:r>
          </a:p>
          <a:p>
            <a:pPr lvl="1"/>
            <a:r>
              <a:rPr lang="en-US" sz="1800" dirty="0">
                <a:latin typeface="Arial" charset="0"/>
              </a:rPr>
              <a:t>Is UWB sufficient on its own when the complete system is examined in detail?</a:t>
            </a:r>
          </a:p>
          <a:p>
            <a:pPr lvl="1"/>
            <a:r>
              <a:rPr lang="en-US" sz="1800" dirty="0">
                <a:latin typeface="Arial" charset="0"/>
              </a:rPr>
              <a:t>What are the scenarios where narrowband benefits ranging performance?</a:t>
            </a:r>
          </a:p>
          <a:p>
            <a:pPr lvl="1"/>
            <a:r>
              <a:rPr lang="en-US" sz="1800" dirty="0">
                <a:latin typeface="Arial" charset="0"/>
              </a:rPr>
              <a:t>Before deciding…. what other UWB / RTLS use cases should we also consider from a more complete system perspective?</a:t>
            </a:r>
            <a:endParaRPr lang="en-US" sz="1400" dirty="0">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2888D795-702B-4DB7-AB1E-22DEA057A7A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967</Words>
  <Application>Microsoft Office PowerPoint</Application>
  <PresentationFormat>Custom</PresentationFormat>
  <Paragraphs>104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Default Design</vt:lpstr>
      <vt:lpstr>PowerPoint Presentation</vt:lpstr>
      <vt:lpstr>Long-range ranging</vt:lpstr>
      <vt:lpstr>Long-range ranging - Phases</vt:lpstr>
      <vt:lpstr>Long-range ranging – where the tag receives first</vt:lpstr>
      <vt:lpstr>Long-range ranging – where the tag sends first</vt:lpstr>
      <vt:lpstr>Long-range ranging – where the tag sends first</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1180</cp:revision>
  <cp:lastPrinted>2015-07-14T16:02:16Z</cp:lastPrinted>
  <dcterms:created xsi:type="dcterms:W3CDTF">2009-07-12T16:25:16Z</dcterms:created>
  <dcterms:modified xsi:type="dcterms:W3CDTF">2022-04-19T12:38:00Z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225dd63a-9fe9-42b5-b45a-7874dd072f50</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