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353235" y="6176963"/>
            <a:ext cx="3355759" cy="365125"/>
          </a:xfrm>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291090" y="6176963"/>
            <a:ext cx="3391269"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a:t>Hernandez, Kohno, Kobayashi, Kim (YRP-IAI, YNU)</a:t>
            </a:r>
            <a:endParaRPr lang="en-US" dirty="0"/>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P802.15-22-0167-02-6a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812899"/>
            <a:ext cx="7989903" cy="5319405"/>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Responses to 802.1, 802.3, 802.11 comments to the PAR and CSD revision</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63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A18F-8A70-4886-B33C-9519FA30E366}"/>
              </a:ext>
            </a:extLst>
          </p:cNvPr>
          <p:cNvSpPr>
            <a:spLocks noGrp="1"/>
          </p:cNvSpPr>
          <p:nvPr>
            <p:ph type="title"/>
          </p:nvPr>
        </p:nvSpPr>
        <p:spPr/>
        <p:txBody>
          <a:bodyPr/>
          <a:lstStyle/>
          <a:p>
            <a:r>
              <a:rPr lang="en-US" dirty="0"/>
              <a:t>802.11: PAR Withdrawal</a:t>
            </a:r>
          </a:p>
        </p:txBody>
      </p:sp>
      <p:sp>
        <p:nvSpPr>
          <p:cNvPr id="3" name="Content Placeholder 2">
            <a:extLst>
              <a:ext uri="{FF2B5EF4-FFF2-40B4-BE49-F238E27FC236}">
                <a16:creationId xmlns:a16="http://schemas.microsoft.com/office/drawing/2014/main" id="{42376C53-AD27-4969-96C1-F3739F844169}"/>
              </a:ext>
            </a:extLst>
          </p:cNvPr>
          <p:cNvSpPr>
            <a:spLocks noGrp="1"/>
          </p:cNvSpPr>
          <p:nvPr>
            <p:ph idx="1"/>
          </p:nvPr>
        </p:nvSpPr>
        <p:spPr/>
        <p:txBody>
          <a:bodyPr>
            <a:normAutofit lnSpcReduction="1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PAR Withdrawal Additional Information: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“P802.15.6a was for an amendment to IEEE Std 802..15.6-2012. Since this standard will expire at the end of 2022 without a revision, the 802.15 WG wishes to continue the project as a revision.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Change to : “P802.15.6a is an amendment to IEEE Std 802.15.6-2012, which will expire at the end of 2022 without a revision. The 802.15 WG wishes to continue the new project features as part of the new revision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 refer to the 802.15 WG Chair to address the PAR withdrawal comments and changes on the </a:t>
            </a:r>
            <a:r>
              <a:rPr kumimoji="0" lang="en-US" sz="20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a:t>
            </a:r>
            <a:endParaRPr kumimoji="0" lang="en-US" sz="2000" i="0" u="none" strike="noStrike" kern="0" cap="none" spc="0" normalizeH="0" baseline="0" noProof="0" dirty="0">
              <a:ln>
                <a:noFill/>
              </a:ln>
              <a:solidFill>
                <a:srgbClr val="000000"/>
              </a:solidFill>
              <a:effectLst/>
              <a:uLnTx/>
              <a:uFillTx/>
              <a:latin typeface="Times New Roman"/>
              <a:ea typeface="MS Gothic"/>
            </a:endParaRPr>
          </a:p>
          <a:p>
            <a:endParaRPr lang="en-US" dirty="0"/>
          </a:p>
        </p:txBody>
      </p:sp>
      <p:sp>
        <p:nvSpPr>
          <p:cNvPr id="4" name="Date Placeholder 3">
            <a:extLst>
              <a:ext uri="{FF2B5EF4-FFF2-40B4-BE49-F238E27FC236}">
                <a16:creationId xmlns:a16="http://schemas.microsoft.com/office/drawing/2014/main" id="{6B20E927-FDDC-4544-9966-BB168ADE0345}"/>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15E680FB-567A-425B-A75A-18F777DB460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9C9D3729-ED90-4FE9-8E2D-C2BEE5B99511}"/>
              </a:ext>
            </a:extLst>
          </p:cNvPr>
          <p:cNvSpPr>
            <a:spLocks noGrp="1"/>
          </p:cNvSpPr>
          <p:nvPr>
            <p:ph type="sldNum" sz="quarter" idx="12"/>
          </p:nvPr>
        </p:nvSpPr>
        <p:spPr/>
        <p:txBody>
          <a:bodyPr/>
          <a:lstStyle/>
          <a:p>
            <a:pPr algn="ctr"/>
            <a:fld id="{3F538EBF-84DB-4BAE-BC6F-EFE8BCBF74B5}" type="slidenum">
              <a:rPr lang="en-US" smtClean="0"/>
              <a:pPr algn="ctr"/>
              <a:t>10</a:t>
            </a:fld>
            <a:endParaRPr lang="en-US" dirty="0"/>
          </a:p>
        </p:txBody>
      </p:sp>
    </p:spTree>
    <p:extLst>
      <p:ext uri="{BB962C8B-B14F-4D97-AF65-F5344CB8AC3E}">
        <p14:creationId xmlns:p14="http://schemas.microsoft.com/office/powerpoint/2010/main" val="303413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1F2B-2FEE-45FA-B343-BC09AF5833C4}"/>
              </a:ext>
            </a:extLst>
          </p:cNvPr>
          <p:cNvSpPr>
            <a:spLocks noGrp="1"/>
          </p:cNvSpPr>
          <p:nvPr>
            <p:ph type="title"/>
          </p:nvPr>
        </p:nvSpPr>
        <p:spPr/>
        <p:txBody>
          <a:bodyPr/>
          <a:lstStyle/>
          <a:p>
            <a:r>
              <a:rPr lang="en-US" dirty="0"/>
              <a:t>802.3: PAR</a:t>
            </a:r>
          </a:p>
        </p:txBody>
      </p:sp>
      <p:sp>
        <p:nvSpPr>
          <p:cNvPr id="3" name="Content Placeholder 2">
            <a:extLst>
              <a:ext uri="{FF2B5EF4-FFF2-40B4-BE49-F238E27FC236}">
                <a16:creationId xmlns:a16="http://schemas.microsoft.com/office/drawing/2014/main" id="{1EBE5643-2F0A-4426-B564-70DB31903EA5}"/>
              </a:ext>
            </a:extLst>
          </p:cNvPr>
          <p:cNvSpPr>
            <a:spLocks noGrp="1"/>
          </p:cNvSpPr>
          <p:nvPr>
            <p:ph idx="1"/>
          </p:nvPr>
        </p:nvSpPr>
        <p:spPr/>
        <p:txBody>
          <a:bodyPr/>
          <a:lstStyle/>
          <a:p>
            <a:pPr marL="0" indent="0">
              <a:buNone/>
            </a:pPr>
            <a:r>
              <a:rPr lang="en-US" sz="2000" b="1" dirty="0">
                <a:latin typeface="Helvetica" pitchFamily="2" charset="0"/>
              </a:rPr>
              <a:t>Revision:  IEEE Standard for Local and metropolitan area networks - Part 15.6: Wireless Body Area Networks : Dependable Human and Vehicle Body Area Networks</a:t>
            </a:r>
          </a:p>
          <a:p>
            <a:pPr marL="0" indent="0">
              <a:buNone/>
            </a:pPr>
            <a:r>
              <a:rPr lang="en-US" sz="2000" dirty="0">
                <a:latin typeface="Helvetica" pitchFamily="2" charset="0"/>
              </a:rPr>
              <a:t>PAR: </a:t>
            </a:r>
            <a:r>
              <a:rPr lang="en-US" sz="2000" dirty="0">
                <a:latin typeface="Helvetica" pitchFamily="2" charset="0"/>
                <a:hlinkClick r:id="rId2"/>
              </a:rPr>
              <a:t>https://mentor.ieee.org/802.15/dcn/22/15-22-0088-00-006a-par-revision-draft.pdf</a:t>
            </a:r>
            <a:endParaRPr lang="en-US" sz="2000" dirty="0">
              <a:latin typeface="Helvetica" pitchFamily="2" charset="0"/>
            </a:endParaRPr>
          </a:p>
          <a:p>
            <a:r>
              <a:rPr lang="en-US" sz="2000" dirty="0">
                <a:latin typeface="Helvetica" pitchFamily="2" charset="0"/>
              </a:rPr>
              <a:t>5.2 — BAN is an unexpanded acronym.  Recommend an 8.1 note explaining that BAN is body area network, which covers both VBAN and HBAN.</a:t>
            </a:r>
          </a:p>
          <a:p>
            <a:pPr marR="0" lvl="0"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All instances of the BAN acronym are expanded in 5.2 and 5.5.</a:t>
            </a:r>
            <a:endParaRPr lang="en-US" sz="2000" dirty="0">
              <a:effectLst/>
              <a:latin typeface="Helvetica" pitchFamily="2" charset="0"/>
            </a:endParaRPr>
          </a:p>
          <a:p>
            <a:endParaRPr lang="en-US" dirty="0"/>
          </a:p>
        </p:txBody>
      </p:sp>
      <p:sp>
        <p:nvSpPr>
          <p:cNvPr id="4" name="Date Placeholder 3">
            <a:extLst>
              <a:ext uri="{FF2B5EF4-FFF2-40B4-BE49-F238E27FC236}">
                <a16:creationId xmlns:a16="http://schemas.microsoft.com/office/drawing/2014/main" id="{E6B067FB-6498-4E02-990A-C6C1BD4C2D94}"/>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E40CE61C-99B0-4B9C-A8D6-EDF8E810C439}"/>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32A305AD-D8EE-4433-BFA0-5BDFC5D90506}"/>
              </a:ext>
            </a:extLst>
          </p:cNvPr>
          <p:cNvSpPr>
            <a:spLocks noGrp="1"/>
          </p:cNvSpPr>
          <p:nvPr>
            <p:ph type="sldNum" sz="quarter" idx="12"/>
          </p:nvPr>
        </p:nvSpPr>
        <p:spPr/>
        <p:txBody>
          <a:bodyPr/>
          <a:lstStyle/>
          <a:p>
            <a:pPr algn="ctr"/>
            <a:fld id="{3F538EBF-84DB-4BAE-BC6F-EFE8BCBF74B5}" type="slidenum">
              <a:rPr lang="en-US" smtClean="0"/>
              <a:pPr algn="ctr"/>
              <a:t>11</a:t>
            </a:fld>
            <a:endParaRPr lang="en-US" dirty="0"/>
          </a:p>
        </p:txBody>
      </p:sp>
    </p:spTree>
    <p:extLst>
      <p:ext uri="{BB962C8B-B14F-4D97-AF65-F5344CB8AC3E}">
        <p14:creationId xmlns:p14="http://schemas.microsoft.com/office/powerpoint/2010/main" val="102273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E8A6B-99A7-4507-82E3-94514ADD7704}"/>
              </a:ext>
            </a:extLst>
          </p:cNvPr>
          <p:cNvSpPr>
            <a:spLocks noGrp="1"/>
          </p:cNvSpPr>
          <p:nvPr>
            <p:ph type="title"/>
          </p:nvPr>
        </p:nvSpPr>
        <p:spPr/>
        <p:txBody>
          <a:bodyPr/>
          <a:lstStyle/>
          <a:p>
            <a:r>
              <a:rPr lang="en-US" dirty="0"/>
              <a:t>802.3: PAR</a:t>
            </a:r>
          </a:p>
        </p:txBody>
      </p:sp>
      <p:sp>
        <p:nvSpPr>
          <p:cNvPr id="3" name="Content Placeholder 2">
            <a:extLst>
              <a:ext uri="{FF2B5EF4-FFF2-40B4-BE49-F238E27FC236}">
                <a16:creationId xmlns:a16="http://schemas.microsoft.com/office/drawing/2014/main" id="{CB580B34-93F8-4E9D-BFC6-C213752AA1B7}"/>
              </a:ext>
            </a:extLst>
          </p:cNvPr>
          <p:cNvSpPr>
            <a:spLocks noGrp="1"/>
          </p:cNvSpPr>
          <p:nvPr>
            <p:ph idx="1"/>
          </p:nvPr>
        </p:nvSpPr>
        <p:spPr/>
        <p:txBody>
          <a:bodyPr/>
          <a:lstStyle/>
          <a:p>
            <a:r>
              <a:rPr lang="en-US" sz="2000" dirty="0">
                <a:latin typeface="Helvetica" pitchFamily="2" charset="0"/>
              </a:rPr>
              <a:t>6.1.2 — IEEE Std 802.15.6-2012 does include registry content (OUI at a minimum).  Answer should be Yes, with an explanation something like: "The Registration Authority Committee may wish to review to assure usage of registries and registry terms are consistent with current usage.”  Obviously if the new content will use or define any registry, then the explanation might differ.</a:t>
            </a:r>
          </a:p>
          <a:p>
            <a:pPr marR="0" lvl="0"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Change answer to "Yes. The Registration Authority Committee may review to assure usage of registries and registry terms are consistent with the project.  </a:t>
            </a:r>
            <a:endParaRPr lang="en-US" sz="2000" dirty="0"/>
          </a:p>
          <a:p>
            <a:endParaRPr lang="en-US" dirty="0"/>
          </a:p>
        </p:txBody>
      </p:sp>
      <p:sp>
        <p:nvSpPr>
          <p:cNvPr id="4" name="Date Placeholder 3">
            <a:extLst>
              <a:ext uri="{FF2B5EF4-FFF2-40B4-BE49-F238E27FC236}">
                <a16:creationId xmlns:a16="http://schemas.microsoft.com/office/drawing/2014/main" id="{E07903A5-1717-4F9B-ABAF-454202A246F7}"/>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A449046-0E5B-4354-9AEB-98E9A94772D9}"/>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8F81D63-2C4C-401A-9529-93C73073F077}"/>
              </a:ext>
            </a:extLst>
          </p:cNvPr>
          <p:cNvSpPr>
            <a:spLocks noGrp="1"/>
          </p:cNvSpPr>
          <p:nvPr>
            <p:ph type="sldNum" sz="quarter" idx="12"/>
          </p:nvPr>
        </p:nvSpPr>
        <p:spPr/>
        <p:txBody>
          <a:bodyPr/>
          <a:lstStyle/>
          <a:p>
            <a:pPr algn="ctr"/>
            <a:fld id="{3F538EBF-84DB-4BAE-BC6F-EFE8BCBF74B5}" type="slidenum">
              <a:rPr lang="en-US" smtClean="0"/>
              <a:pPr algn="ctr"/>
              <a:t>12</a:t>
            </a:fld>
            <a:endParaRPr lang="en-US" dirty="0"/>
          </a:p>
        </p:txBody>
      </p:sp>
    </p:spTree>
    <p:extLst>
      <p:ext uri="{BB962C8B-B14F-4D97-AF65-F5344CB8AC3E}">
        <p14:creationId xmlns:p14="http://schemas.microsoft.com/office/powerpoint/2010/main" val="281852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ED07-EA1A-46D8-85D8-790FD1BFF8AE}"/>
              </a:ext>
            </a:extLst>
          </p:cNvPr>
          <p:cNvSpPr>
            <a:spLocks noGrp="1"/>
          </p:cNvSpPr>
          <p:nvPr>
            <p:ph type="title"/>
          </p:nvPr>
        </p:nvSpPr>
        <p:spPr/>
        <p:txBody>
          <a:bodyPr/>
          <a:lstStyle/>
          <a:p>
            <a:r>
              <a:rPr lang="en-US" dirty="0"/>
              <a:t>802.3: CSD</a:t>
            </a:r>
          </a:p>
        </p:txBody>
      </p:sp>
      <p:sp>
        <p:nvSpPr>
          <p:cNvPr id="3" name="Content Placeholder 2">
            <a:extLst>
              <a:ext uri="{FF2B5EF4-FFF2-40B4-BE49-F238E27FC236}">
                <a16:creationId xmlns:a16="http://schemas.microsoft.com/office/drawing/2014/main" id="{D763C198-5815-435A-A51A-02E92BD8A4DE}"/>
              </a:ext>
            </a:extLst>
          </p:cNvPr>
          <p:cNvSpPr>
            <a:spLocks noGrp="1"/>
          </p:cNvSpPr>
          <p:nvPr>
            <p:ph idx="1"/>
          </p:nvPr>
        </p:nvSpPr>
        <p:spPr/>
        <p:txBody>
          <a:bodyPr/>
          <a:lstStyle/>
          <a:p>
            <a:pPr marL="0" marR="0" lvl="0" indent="0" algn="l" defTabSz="609585" rtl="0" eaLnBrk="1" fontAlgn="auto" latinLnBrk="0" hangingPunct="1">
              <a:lnSpc>
                <a:spcPct val="100000"/>
              </a:lnSpc>
              <a:spcBef>
                <a:spcPct val="20000"/>
              </a:spcBef>
              <a:spcAft>
                <a:spcPts val="0"/>
              </a:spcAft>
              <a:buClrTx/>
              <a:buSzTx/>
              <a:buNone/>
              <a:tabLst/>
              <a:defRPr/>
            </a:pPr>
            <a:r>
              <a:rPr lang="en-US" sz="2000" dirty="0">
                <a:latin typeface="Helvetica" pitchFamily="2" charset="0"/>
              </a:rPr>
              <a:t>CSD: </a:t>
            </a:r>
            <a:r>
              <a:rPr lang="en-US" sz="2000" dirty="0">
                <a:latin typeface="Helvetica" pitchFamily="2" charset="0"/>
                <a:hlinkClick r:id="rId2"/>
              </a:rPr>
              <a:t>https://mentor.ieee.org/802.15/dcn/22/15-22-0087-01-006a-ieee-802-criteria-for-standards-development-for-p802-15-6ma-revision.docx</a:t>
            </a:r>
            <a:endParaRPr lang="en-US" sz="2000" dirty="0">
              <a:latin typeface="Helvetica" pitchFamily="2" charset="0"/>
            </a:endParaRPr>
          </a:p>
          <a:p>
            <a:r>
              <a:rPr lang="en-US" sz="2000" dirty="0">
                <a:latin typeface="Helvetica" pitchFamily="2" charset="0"/>
              </a:rPr>
              <a:t>General — Thank you for your careful adherence to LMSC procedures and for supplying a CSD for the revision when the intent is to add significant new functionality (not just a revision to roll up amendments and maintenance items).</a:t>
            </a:r>
          </a:p>
          <a:p>
            <a:pPr marL="457189" marR="0" lvl="0" indent="-457189" algn="l" defTabSz="609585" rtl="0" eaLnBrk="1" fontAlgn="auto" latinLnBrk="0" hangingPunct="1">
              <a:lnSpc>
                <a:spcPct val="100000"/>
              </a:lnSpc>
              <a:spcBef>
                <a:spcPct val="20000"/>
              </a:spcBef>
              <a:spcAft>
                <a:spcPts val="0"/>
              </a:spcAft>
              <a:buClrTx/>
              <a:buSzTx/>
              <a:buFont typeface="Wingdings" pitchFamily="2" charset="2"/>
              <a:buChar char="Ø"/>
              <a:tabLst/>
              <a:defRPr/>
            </a:pPr>
            <a:r>
              <a:rPr lang="en-US" sz="2000" kern="1200" dirty="0">
                <a:solidFill>
                  <a:schemeClr val="tx1"/>
                </a:solidFill>
                <a:effectLst/>
                <a:latin typeface="Helvetica" pitchFamily="2" charset="0"/>
              </a:rPr>
              <a:t>Response – </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Our pleasure.</a:t>
            </a:r>
            <a:endParaRPr lang="en-US" sz="2000" dirty="0">
              <a:effectLst/>
              <a:latin typeface="Helvetica" pitchFamily="2" charset="0"/>
            </a:endParaRPr>
          </a:p>
          <a:p>
            <a:endParaRPr lang="en-US" dirty="0"/>
          </a:p>
        </p:txBody>
      </p:sp>
      <p:sp>
        <p:nvSpPr>
          <p:cNvPr id="4" name="Date Placeholder 3">
            <a:extLst>
              <a:ext uri="{FF2B5EF4-FFF2-40B4-BE49-F238E27FC236}">
                <a16:creationId xmlns:a16="http://schemas.microsoft.com/office/drawing/2014/main" id="{7B6FC0B7-4D5E-49EA-9EE1-E4180BF9F8F4}"/>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2E39D5BC-0496-4E5B-B20D-09D8F4F160D2}"/>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4D8128CF-1916-4A74-B8AF-670031A34BB1}"/>
              </a:ext>
            </a:extLst>
          </p:cNvPr>
          <p:cNvSpPr>
            <a:spLocks noGrp="1"/>
          </p:cNvSpPr>
          <p:nvPr>
            <p:ph type="sldNum" sz="quarter" idx="12"/>
          </p:nvPr>
        </p:nvSpPr>
        <p:spPr/>
        <p:txBody>
          <a:bodyPr/>
          <a:lstStyle/>
          <a:p>
            <a:pPr algn="ctr"/>
            <a:fld id="{3F538EBF-84DB-4BAE-BC6F-EFE8BCBF74B5}" type="slidenum">
              <a:rPr lang="en-US" smtClean="0"/>
              <a:pPr algn="ctr"/>
              <a:t>13</a:t>
            </a:fld>
            <a:endParaRPr lang="en-US" dirty="0"/>
          </a:p>
        </p:txBody>
      </p:sp>
    </p:spTree>
    <p:extLst>
      <p:ext uri="{BB962C8B-B14F-4D97-AF65-F5344CB8AC3E}">
        <p14:creationId xmlns:p14="http://schemas.microsoft.com/office/powerpoint/2010/main" val="411534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pPr marL="4699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5.2 Scope of proposed</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standard:</a:t>
            </a: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0" lvl="0" indent="-228600" algn="l" defTabSz="914400" rtl="0" eaLnBrk="1" fontAlgn="auto" latinLnBrk="0" hangingPunct="1">
              <a:lnSpc>
                <a:spcPct val="10000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4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large </a:t>
            </a:r>
            <a:r>
              <a:rPr kumimoji="0" lang="en-US" sz="2000" b="0" i="0" u="none" strike="noStrike" kern="1200" cap="none" spc="0" normalizeH="0" baseline="0" noProof="0" dirty="0">
                <a:ln>
                  <a:noFill/>
                </a:ln>
                <a:solidFill>
                  <a:prstClr val="black"/>
                </a:solidFill>
                <a:effectLst/>
                <a:uLnTx/>
                <a:uFillTx/>
                <a:latin typeface="Arial"/>
                <a:ea typeface="+mn-ea"/>
                <a:cs typeface="Arial"/>
              </a:rPr>
              <a:t>part of the content of the scope </a:t>
            </a:r>
            <a:r>
              <a:rPr kumimoji="0" lang="en-US" sz="2000" b="0" i="0" u="none" strike="noStrike" kern="1200" cap="none" spc="-5" normalizeH="0" baseline="0" noProof="0" dirty="0">
                <a:ln>
                  <a:noFill/>
                </a:ln>
                <a:solidFill>
                  <a:prstClr val="black"/>
                </a:solidFill>
                <a:effectLst/>
                <a:uLnTx/>
                <a:uFillTx/>
                <a:latin typeface="Arial"/>
                <a:ea typeface="+mn-ea"/>
                <a:cs typeface="Arial"/>
              </a:rPr>
              <a:t>is </a:t>
            </a:r>
            <a:r>
              <a:rPr kumimoji="0" lang="en-US" sz="2000" b="0" i="0" u="none" strike="noStrike" kern="1200" cap="none" spc="0" normalizeH="0" baseline="0" noProof="0" dirty="0">
                <a:ln>
                  <a:noFill/>
                </a:ln>
                <a:solidFill>
                  <a:prstClr val="black"/>
                </a:solidFill>
                <a:effectLst/>
                <a:uLnTx/>
                <a:uFillTx/>
                <a:latin typeface="Arial"/>
                <a:ea typeface="+mn-ea"/>
                <a:cs typeface="Arial"/>
              </a:rPr>
              <a:t>more appropriate </a:t>
            </a:r>
            <a:r>
              <a:rPr kumimoji="0" lang="en-US" sz="2000" b="0" i="0" u="none" strike="noStrike" kern="1200" cap="none" spc="-5" normalizeH="0" baseline="0" noProof="0" dirty="0">
                <a:ln>
                  <a:noFill/>
                </a:ln>
                <a:solidFill>
                  <a:prstClr val="black"/>
                </a:solidFill>
                <a:effectLst/>
                <a:uLnTx/>
                <a:uFillTx/>
                <a:latin typeface="Arial"/>
                <a:ea typeface="+mn-ea"/>
                <a:cs typeface="Arial"/>
              </a:rPr>
              <a:t>in </a:t>
            </a:r>
            <a:r>
              <a:rPr kumimoji="0" lang="en-US" sz="2000" b="0" i="0" u="none" strike="noStrike" kern="1200" cap="none" spc="0" normalizeH="0" baseline="0" noProof="0" dirty="0">
                <a:ln>
                  <a:noFill/>
                </a:ln>
                <a:solidFill>
                  <a:prstClr val="black"/>
                </a:solidFill>
                <a:effectLst/>
                <a:uLnTx/>
                <a:uFillTx/>
                <a:latin typeface="Arial"/>
                <a:ea typeface="+mn-ea"/>
                <a:cs typeface="Arial"/>
              </a:rPr>
              <a:t>the statement of need.</a:t>
            </a:r>
          </a:p>
          <a:p>
            <a:pPr marL="698500" marR="0" lvl="0" indent="-228600" algn="l" defTabSz="914400" rtl="0" eaLnBrk="1" fontAlgn="auto" latinLnBrk="0" hangingPunct="1">
              <a:lnSpc>
                <a:spcPts val="2280"/>
              </a:lnSpc>
              <a:spcBef>
                <a:spcPts val="254"/>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The scope is described in terms of change (for </a:t>
            </a:r>
            <a:r>
              <a:rPr kumimoji="0" lang="en-US" sz="2000" b="0" i="0" u="none" strike="noStrike" kern="1200" cap="none" spc="-5" normalizeH="0" baseline="0" noProof="0" dirty="0">
                <a:ln>
                  <a:noFill/>
                </a:ln>
                <a:solidFill>
                  <a:prstClr val="black"/>
                </a:solidFill>
                <a:effectLst/>
                <a:uLnTx/>
                <a:uFillTx/>
                <a:latin typeface="Arial"/>
                <a:ea typeface="+mn-ea"/>
                <a:cs typeface="Arial"/>
              </a:rPr>
              <a:t>example ‘improves’</a:t>
            </a:r>
            <a:r>
              <a:rPr kumimoji="0" lang="en-US" sz="2000" b="0" i="0" u="none" strike="noStrike" kern="1200" cap="none" spc="-3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‘enhancements’) but should be the scope of the </a:t>
            </a:r>
            <a:r>
              <a:rPr kumimoji="0" lang="en-US" sz="2000" b="0" i="0" u="none" strike="noStrike" kern="1200" cap="none" spc="5" normalizeH="0" baseline="0" noProof="0" dirty="0">
                <a:ln>
                  <a:noFill/>
                </a:ln>
                <a:solidFill>
                  <a:prstClr val="black"/>
                </a:solidFill>
                <a:effectLst/>
                <a:uLnTx/>
                <a:uFillTx/>
                <a:latin typeface="Arial"/>
                <a:ea typeface="+mn-ea"/>
                <a:cs typeface="Arial"/>
              </a:rPr>
              <a:t>final</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standard.</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last sentence of the scope refers to an amendment,</a:t>
            </a:r>
            <a:r>
              <a:rPr kumimoji="0" lang="en-US" sz="2000" b="0" i="0" u="none" strike="noStrike" kern="1200" cap="none" spc="-3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but the project does not </a:t>
            </a:r>
            <a:r>
              <a:rPr kumimoji="0" lang="en-US" sz="2000" b="0" i="0" u="none" strike="noStrike" kern="1200" cap="none" spc="-5" normalizeH="0" baseline="0" noProof="0" dirty="0">
                <a:ln>
                  <a:noFill/>
                </a:ln>
                <a:solidFill>
                  <a:prstClr val="black"/>
                </a:solidFill>
                <a:effectLst/>
                <a:uLnTx/>
                <a:uFillTx/>
                <a:latin typeface="Arial"/>
                <a:ea typeface="+mn-ea"/>
                <a:cs typeface="Arial"/>
              </a:rPr>
              <a:t>propose </a:t>
            </a:r>
            <a:r>
              <a:rPr kumimoji="0" lang="en-US" sz="2000" b="0" i="0" u="none" strike="noStrike" kern="1200" cap="none" spc="0" normalizeH="0" baseline="0" noProof="0" dirty="0">
                <a:ln>
                  <a:noFill/>
                </a:ln>
                <a:solidFill>
                  <a:prstClr val="black"/>
                </a:solidFill>
                <a:effectLst/>
                <a:uLnTx/>
                <a:uFillTx/>
                <a:latin typeface="Arial"/>
                <a:ea typeface="+mn-ea"/>
                <a:cs typeface="Arial"/>
              </a:rPr>
              <a:t>an</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amendment.</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5" normalizeH="0" baseline="0" noProof="0" dirty="0">
              <a:ln>
                <a:noFill/>
              </a:ln>
              <a:solidFill>
                <a:prstClr val="black"/>
              </a:solidFill>
              <a:effectLst/>
              <a:uLnTx/>
              <a:uFillTx/>
              <a:latin typeface="Arial"/>
              <a:ea typeface="+mn-ea"/>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 </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0" normalizeH="0" baseline="0" noProof="0" dirty="0">
              <a:ln>
                <a:noFill/>
              </a:ln>
              <a:solidFill>
                <a:srgbClr val="FF0000"/>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a:xfrm>
            <a:off x="5156201" y="6176963"/>
            <a:ext cx="35527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A13F-B1E7-41DF-AFA4-B16EEAFBCA1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69C420BC-BC2A-484B-93C9-0D2CF9A35096}"/>
              </a:ext>
            </a:extLst>
          </p:cNvPr>
          <p:cNvSpPr>
            <a:spLocks noGrp="1"/>
          </p:cNvSpPr>
          <p:nvPr>
            <p:ph idx="1"/>
          </p:nvPr>
        </p:nvSpPr>
        <p:spPr>
          <a:xfrm>
            <a:off x="628650" y="1546225"/>
            <a:ext cx="7886700" cy="4351338"/>
          </a:xfrm>
        </p:spPr>
        <p:txBody>
          <a:bodyPr>
            <a:normAutofit fontScale="92500"/>
          </a:bodyPr>
          <a:lstStyle/>
          <a:p>
            <a:pPr marL="469900" marR="0" lvl="0" indent="0" algn="l" defTabSz="914400" rtl="0" eaLnBrk="1" fontAlgn="auto" latinLnBrk="0" hangingPunct="1">
              <a:lnSpc>
                <a:spcPct val="100000"/>
              </a:lnSpc>
              <a:spcBef>
                <a:spcPts val="2085"/>
              </a:spcBef>
              <a:spcAft>
                <a:spcPts val="0"/>
              </a:spcAft>
              <a:buClrTx/>
              <a:buSzTx/>
              <a:buFontTx/>
              <a:buNone/>
              <a:tabLst/>
              <a:defRPr/>
            </a:pPr>
            <a:r>
              <a:rPr kumimoji="0" lang="en-US" sz="2200" b="1" i="0" u="none" strike="noStrike" kern="1200" cap="none" spc="-5" normalizeH="0" baseline="0" noProof="0" dirty="0">
                <a:ln>
                  <a:noFill/>
                </a:ln>
                <a:solidFill>
                  <a:prstClr val="black"/>
                </a:solidFill>
                <a:effectLst/>
                <a:uLnTx/>
                <a:uFillTx/>
                <a:latin typeface="Arial"/>
                <a:ea typeface="+mn-ea"/>
                <a:cs typeface="Arial"/>
              </a:rPr>
              <a:t>5.5 Need </a:t>
            </a:r>
            <a:r>
              <a:rPr kumimoji="0" lang="en-US" sz="2200" b="1" i="0" u="none" strike="noStrike" kern="1200" cap="none" spc="0" normalizeH="0" baseline="0" noProof="0" dirty="0">
                <a:ln>
                  <a:noFill/>
                </a:ln>
                <a:solidFill>
                  <a:prstClr val="black"/>
                </a:solidFill>
                <a:effectLst/>
                <a:uLnTx/>
                <a:uFillTx/>
                <a:latin typeface="Arial"/>
                <a:ea typeface="+mn-ea"/>
                <a:cs typeface="Arial"/>
              </a:rPr>
              <a:t>for the</a:t>
            </a:r>
            <a:r>
              <a:rPr kumimoji="0" lang="en-US" sz="2200" b="1" i="0" u="none" strike="noStrike" kern="1200" cap="none" spc="-10" normalizeH="0" baseline="0" noProof="0" dirty="0">
                <a:ln>
                  <a:noFill/>
                </a:ln>
                <a:solidFill>
                  <a:prstClr val="black"/>
                </a:solidFill>
                <a:effectLst/>
                <a:uLnTx/>
                <a:uFillTx/>
                <a:latin typeface="Arial"/>
                <a:ea typeface="+mn-ea"/>
                <a:cs typeface="Arial"/>
              </a:rPr>
              <a:t> </a:t>
            </a:r>
            <a:r>
              <a:rPr kumimoji="0" lang="en-US" sz="2200" b="1" i="0" u="none" strike="noStrike" kern="1200" cap="none" spc="-5" normalizeH="0" baseline="0" noProof="0" dirty="0">
                <a:ln>
                  <a:noFill/>
                </a:ln>
                <a:solidFill>
                  <a:prstClr val="black"/>
                </a:solidFill>
                <a:effectLst/>
                <a:uLnTx/>
                <a:uFillTx/>
                <a:latin typeface="Arial"/>
                <a:ea typeface="+mn-ea"/>
                <a:cs typeface="Arial"/>
              </a:rPr>
              <a:t>Project:</a:t>
            </a:r>
            <a:endParaRPr kumimoji="0" lang="en-US" sz="2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4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81915" lvl="0" indent="-228600" algn="l" defTabSz="914400" rtl="0" eaLnBrk="1" fontAlgn="auto" latinLnBrk="0" hangingPunct="1">
              <a:lnSpc>
                <a:spcPct val="79800"/>
              </a:lnSpc>
              <a:spcBef>
                <a:spcPts val="0"/>
              </a:spcBef>
              <a:spcAft>
                <a:spcPts val="0"/>
              </a:spcAft>
              <a:buClrTx/>
              <a:buSzTx/>
              <a:buFontTx/>
              <a:buChar char="•"/>
              <a:tabLst>
                <a:tab pos="697865" algn="l"/>
                <a:tab pos="69850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need for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should </a:t>
            </a:r>
            <a:r>
              <a:rPr kumimoji="0" lang="en-US" sz="1900" b="0" i="0" u="none" strike="noStrike" kern="1200" cap="none" spc="-5" normalizeH="0" baseline="0" noProof="0" dirty="0">
                <a:ln>
                  <a:noFill/>
                </a:ln>
                <a:solidFill>
                  <a:prstClr val="black"/>
                </a:solidFill>
                <a:effectLst/>
                <a:uLnTx/>
                <a:uFillTx/>
                <a:latin typeface="Arial"/>
                <a:ea typeface="+mn-ea"/>
                <a:cs typeface="Arial"/>
              </a:rPr>
              <a:t>state the </a:t>
            </a:r>
            <a:r>
              <a:rPr kumimoji="0" lang="en-US" sz="1900" b="0" i="0" u="none" strike="noStrike" kern="1200" cap="none" spc="0" normalizeH="0" baseline="0" noProof="0" dirty="0">
                <a:ln>
                  <a:noFill/>
                </a:ln>
                <a:solidFill>
                  <a:prstClr val="black"/>
                </a:solidFill>
                <a:effectLst/>
                <a:uLnTx/>
                <a:uFillTx/>
                <a:latin typeface="Arial"/>
                <a:ea typeface="+mn-ea"/>
                <a:cs typeface="Arial"/>
              </a:rPr>
              <a:t>benefits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standard </a:t>
            </a:r>
            <a:r>
              <a:rPr kumimoji="0" lang="en-US" sz="1900" b="0" i="0" u="none" strike="noStrike" kern="1200" cap="none" spc="-15" normalizeH="0" baseline="0" noProof="0" dirty="0">
                <a:ln>
                  <a:noFill/>
                </a:ln>
                <a:solidFill>
                  <a:prstClr val="black"/>
                </a:solidFill>
                <a:effectLst/>
                <a:uLnTx/>
                <a:uFillTx/>
                <a:latin typeface="Arial"/>
                <a:ea typeface="+mn-ea"/>
                <a:cs typeface="Arial"/>
              </a:rPr>
              <a:t>will </a:t>
            </a:r>
            <a:r>
              <a:rPr kumimoji="0" lang="en-US" sz="1900" b="0" i="0" u="none" strike="noStrike" kern="1200" cap="none" spc="-5" normalizeH="0" baseline="0" noProof="0" dirty="0">
                <a:ln>
                  <a:noFill/>
                </a:ln>
                <a:solidFill>
                  <a:prstClr val="black"/>
                </a:solidFill>
                <a:effectLst/>
                <a:uLnTx/>
                <a:uFillTx/>
                <a:latin typeface="Arial"/>
                <a:ea typeface="+mn-ea"/>
                <a:cs typeface="Arial"/>
              </a:rPr>
              <a:t>provide as </a:t>
            </a:r>
            <a:r>
              <a:rPr kumimoji="0" lang="en-US" sz="1900" b="0" i="0" u="none" strike="noStrike" kern="1200" cap="none" spc="0" normalizeH="0" baseline="0" noProof="0" dirty="0">
                <a:ln>
                  <a:noFill/>
                </a:ln>
                <a:solidFill>
                  <a:prstClr val="black"/>
                </a:solidFill>
                <a:effectLst/>
                <a:uLnTx/>
                <a:uFillTx/>
                <a:latin typeface="Arial"/>
                <a:ea typeface="+mn-ea"/>
                <a:cs typeface="Arial"/>
              </a:rPr>
              <a:t>opposed </a:t>
            </a:r>
            <a:r>
              <a:rPr kumimoji="0" lang="en-US" sz="1900" b="0" i="0" u="none" strike="noStrike" kern="1200" cap="none" spc="-5" normalizeH="0" baseline="0" noProof="0" dirty="0">
                <a:ln>
                  <a:noFill/>
                </a:ln>
                <a:solidFill>
                  <a:prstClr val="black"/>
                </a:solidFill>
                <a:effectLst/>
                <a:uLnTx/>
                <a:uFillTx/>
                <a:latin typeface="Arial"/>
                <a:ea typeface="+mn-ea"/>
                <a:cs typeface="Arial"/>
              </a:rPr>
              <a:t>to  a list </a:t>
            </a:r>
            <a:r>
              <a:rPr kumimoji="0" lang="en-US" sz="1900" b="0" i="0" u="none" strike="noStrike" kern="1200" cap="none" spc="0" normalizeH="0" baseline="0" noProof="0" dirty="0">
                <a:ln>
                  <a:noFill/>
                </a:ln>
                <a:solidFill>
                  <a:prstClr val="black"/>
                </a:solidFill>
                <a:effectLst/>
                <a:uLnTx/>
                <a:uFillTx/>
                <a:latin typeface="Arial"/>
                <a:ea typeface="+mn-ea"/>
                <a:cs typeface="Arial"/>
              </a:rPr>
              <a:t>of use</a:t>
            </a:r>
            <a:r>
              <a:rPr kumimoji="0" lang="en-US" sz="1900" b="0" i="0" u="none" strike="noStrike" kern="1200" cap="none" spc="-4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cases.</a:t>
            </a:r>
          </a:p>
          <a:p>
            <a:pPr marL="698500" marR="5080" lvl="0" indent="-228600" algn="l" defTabSz="914400" rtl="0" eaLnBrk="1" fontAlgn="auto" latinLnBrk="0" hangingPunct="1">
              <a:lnSpc>
                <a:spcPct val="80100"/>
              </a:lnSpc>
              <a:spcBef>
                <a:spcPts val="490"/>
              </a:spcBef>
              <a:spcAft>
                <a:spcPts val="0"/>
              </a:spcAft>
              <a:buClrTx/>
              <a:buSzTx/>
              <a:buFontTx/>
              <a:buChar char="•"/>
              <a:tabLst>
                <a:tab pos="697865" algn="l"/>
                <a:tab pos="698500" algn="l"/>
                <a:tab pos="698754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sentences </a:t>
            </a:r>
            <a:r>
              <a:rPr kumimoji="0" lang="en-US" sz="1900" b="0" i="0" u="none" strike="noStrike" kern="1200" cap="none" spc="-5" normalizeH="0" baseline="0" noProof="0" dirty="0">
                <a:ln>
                  <a:noFill/>
                </a:ln>
                <a:solidFill>
                  <a:prstClr val="black"/>
                </a:solidFill>
                <a:effectLst/>
                <a:uLnTx/>
                <a:uFillTx/>
                <a:latin typeface="Arial"/>
                <a:ea typeface="+mn-ea"/>
                <a:cs typeface="Arial"/>
              </a:rPr>
              <a:t>starting </a:t>
            </a:r>
            <a:r>
              <a:rPr kumimoji="0" lang="en-US" sz="1900" b="0" i="0" u="none" strike="noStrike" kern="1200" cap="none" spc="-15" normalizeH="0" baseline="0" noProof="0" dirty="0">
                <a:ln>
                  <a:noFill/>
                </a:ln>
                <a:solidFill>
                  <a:prstClr val="black"/>
                </a:solidFill>
                <a:effectLst/>
                <a:uLnTx/>
                <a:uFillTx/>
                <a:latin typeface="Arial"/>
                <a:ea typeface="+mn-ea"/>
                <a:cs typeface="Arial"/>
              </a:rPr>
              <a:t>with </a:t>
            </a:r>
            <a:r>
              <a:rPr kumimoji="0" lang="en-US" sz="1900" b="0" i="0" u="none" strike="noStrike" kern="1200" cap="none" spc="0" normalizeH="0" baseline="0" noProof="0" dirty="0">
                <a:ln>
                  <a:noFill/>
                </a:ln>
                <a:solidFill>
                  <a:prstClr val="black"/>
                </a:solidFill>
                <a:effectLst/>
                <a:uLnTx/>
                <a:uFillTx/>
                <a:latin typeface="Arial"/>
                <a:ea typeface="+mn-ea"/>
                <a:cs typeface="Arial"/>
              </a:rPr>
              <a:t>“Focus use cases: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user’s </a:t>
            </a:r>
            <a:r>
              <a:rPr kumimoji="0" lang="en-US" sz="1900" b="0" i="0" u="none" strike="noStrike" kern="1200" cap="none" spc="-5" normalizeH="0" baseline="0" noProof="0" dirty="0">
                <a:ln>
                  <a:noFill/>
                </a:ln>
                <a:solidFill>
                  <a:prstClr val="black"/>
                </a:solidFill>
                <a:effectLst/>
                <a:uLnTx/>
                <a:uFillTx/>
                <a:latin typeface="Arial"/>
                <a:ea typeface="+mn-ea"/>
                <a:cs typeface="Arial"/>
              </a:rPr>
              <a:t>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0" normalizeH="0" baseline="0" noProof="0" dirty="0">
                <a:ln>
                  <a:noFill/>
                </a:ln>
                <a:solidFill>
                  <a:prstClr val="black"/>
                </a:solidFill>
                <a:effectLst/>
                <a:uLnTx/>
                <a:uFillTx/>
                <a:latin typeface="Arial"/>
                <a:ea typeface="+mn-ea"/>
                <a:cs typeface="Arial"/>
              </a:rPr>
              <a:t>among </a:t>
            </a:r>
            <a:r>
              <a:rPr kumimoji="0" lang="en-US" sz="1900" b="0" i="0" u="none" strike="noStrike" kern="1200" cap="none" spc="-5" normalizeH="0" baseline="0" noProof="0" dirty="0">
                <a:ln>
                  <a:noFill/>
                </a:ln>
                <a:solidFill>
                  <a:prstClr val="black"/>
                </a:solidFill>
                <a:effectLst/>
                <a:uLnTx/>
                <a:uFillTx/>
                <a:latin typeface="Arial"/>
                <a:ea typeface="+mn-ea"/>
                <a:cs typeface="Arial"/>
              </a:rPr>
              <a:t>different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a:t>
            </a:r>
            <a:r>
              <a:rPr kumimoji="0" lang="en-US" sz="1900" b="0" i="0" u="none" strike="noStrike" kern="1200" cap="none" spc="0" normalizeH="0" baseline="0" noProof="0" dirty="0">
                <a:ln>
                  <a:noFill/>
                </a:ln>
                <a:solidFill>
                  <a:prstClr val="black"/>
                </a:solidFill>
                <a:effectLst/>
                <a:uLnTx/>
                <a:uFillTx/>
                <a:latin typeface="Arial"/>
                <a:ea typeface="+mn-ea"/>
                <a:cs typeface="Arial"/>
              </a:rPr>
              <a:t>piconets,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narrowband </a:t>
            </a:r>
            <a:r>
              <a:rPr kumimoji="0" lang="en-US" sz="1900" b="0" i="0" u="none" strike="noStrike" kern="1200" cap="none" spc="0" normalizeH="0" baseline="0" noProof="0" dirty="0">
                <a:ln>
                  <a:noFill/>
                </a:ln>
                <a:solidFill>
                  <a:prstClr val="black"/>
                </a:solidFill>
                <a:effectLst/>
                <a:uLnTx/>
                <a:uFillTx/>
                <a:latin typeface="Arial"/>
                <a:ea typeface="+mn-ea"/>
                <a:cs typeface="Arial"/>
              </a:rPr>
              <a:t>and  </a:t>
            </a:r>
            <a:r>
              <a:rPr kumimoji="0" lang="en-US" sz="1900" b="0" i="0" u="none" strike="noStrike" kern="1200" cap="none" spc="-5" normalizeH="0" baseline="0" noProof="0" dirty="0">
                <a:ln>
                  <a:noFill/>
                </a:ln>
                <a:solidFill>
                  <a:prstClr val="black"/>
                </a:solidFill>
                <a:effectLst/>
                <a:uLnTx/>
                <a:uFillTx/>
                <a:latin typeface="Arial"/>
                <a:ea typeface="+mn-ea"/>
                <a:cs typeface="Arial"/>
              </a:rPr>
              <a:t>wideband 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same </a:t>
            </a:r>
            <a:r>
              <a:rPr kumimoji="0" lang="en-US" sz="1900" b="0" i="0" u="none" strike="noStrike" kern="1200" cap="none" spc="-5" normalizeH="0" baseline="0" noProof="0" dirty="0">
                <a:ln>
                  <a:noFill/>
                </a:ln>
                <a:solidFill>
                  <a:prstClr val="black"/>
                </a:solidFill>
                <a:effectLst/>
                <a:uLnTx/>
                <a:uFillTx/>
                <a:latin typeface="Arial"/>
                <a:ea typeface="+mn-ea"/>
                <a:cs typeface="Arial"/>
              </a:rPr>
              <a:t>coverage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Interference  management among </a:t>
            </a:r>
            <a:r>
              <a:rPr kumimoji="0" lang="en-US" sz="1900" b="0" i="0" u="none" strike="noStrike" kern="1200" cap="none" spc="-5" normalizeH="0" baseline="0" noProof="0" dirty="0">
                <a:ln>
                  <a:noFill/>
                </a:ln>
                <a:solidFill>
                  <a:prstClr val="black"/>
                </a:solidFill>
                <a:effectLst/>
                <a:uLnTx/>
                <a:uFillTx/>
                <a:latin typeface="Arial"/>
                <a:ea typeface="+mn-ea"/>
                <a:cs typeface="Arial"/>
              </a:rPr>
              <a:t>BANs.” </a:t>
            </a:r>
            <a:r>
              <a:rPr kumimoji="0" lang="en-US" sz="1900" b="0" i="0" u="none" strike="noStrike" kern="1200" cap="none" spc="0" normalizeH="0" baseline="0" noProof="0" dirty="0">
                <a:ln>
                  <a:noFill/>
                </a:ln>
                <a:solidFill>
                  <a:prstClr val="black"/>
                </a:solidFill>
                <a:effectLst/>
                <a:uLnTx/>
                <a:uFillTx/>
                <a:latin typeface="Arial"/>
                <a:ea typeface="+mn-ea"/>
                <a:cs typeface="Arial"/>
              </a:rPr>
              <a:t>are not</a:t>
            </a:r>
            <a:r>
              <a:rPr kumimoji="0" lang="en-US" sz="1900" b="0" i="0" u="none" strike="noStrike" kern="1200" cap="none" spc="8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complete</a:t>
            </a:r>
            <a:r>
              <a:rPr kumimoji="0" lang="en-US" sz="1900" b="0" i="0" u="none" strike="noStrike" kern="1200" cap="none" spc="2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Suggest</a:t>
            </a:r>
            <a:r>
              <a:rPr kumimoji="0" lang="en-US" sz="1900" b="0" i="0" u="none" strike="noStrike" kern="1200" cap="none" spc="-5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combining</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these  items into </a:t>
            </a:r>
            <a:r>
              <a:rPr kumimoji="0" lang="en-US" sz="1900" b="0" i="0" u="none" strike="noStrike" kern="1200" cap="none" spc="0" normalizeH="0" baseline="0" noProof="0" dirty="0">
                <a:ln>
                  <a:noFill/>
                </a:ln>
                <a:solidFill>
                  <a:prstClr val="black"/>
                </a:solidFill>
                <a:effectLst/>
                <a:uLnTx/>
                <a:uFillTx/>
                <a:latin typeface="Arial"/>
                <a:ea typeface="+mn-ea"/>
                <a:cs typeface="Arial"/>
              </a:rPr>
              <a:t>a single</a:t>
            </a:r>
            <a:r>
              <a:rPr kumimoji="0" lang="en-US" sz="1900" b="0" i="0" u="none" strike="noStrike" kern="1200" cap="none" spc="-1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a:t>
            </a:r>
          </a:p>
          <a:p>
            <a:pPr marL="698500" marR="538480" lvl="0" indent="-228600" algn="l" defTabSz="914400" rtl="0" eaLnBrk="1" fontAlgn="auto" latinLnBrk="0" hangingPunct="1">
              <a:lnSpc>
                <a:spcPts val="1839"/>
              </a:lnSpc>
              <a:spcBef>
                <a:spcPts val="465"/>
              </a:spcBef>
              <a:spcAft>
                <a:spcPts val="0"/>
              </a:spcAft>
              <a:buClrTx/>
              <a:buSzTx/>
              <a:buFontTx/>
              <a:buChar char="•"/>
              <a:tabLst>
                <a:tab pos="697865" algn="l"/>
                <a:tab pos="698500" algn="l"/>
                <a:tab pos="802259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Covid-19 </a:t>
            </a:r>
            <a:r>
              <a:rPr kumimoji="0" lang="en-US" sz="1900" b="0" i="0" u="none" strike="noStrike" kern="1200" cap="none" spc="-5" normalizeH="0" baseline="0" noProof="0" dirty="0">
                <a:ln>
                  <a:noFill/>
                </a:ln>
                <a:solidFill>
                  <a:prstClr val="black"/>
                </a:solidFill>
                <a:effectLst/>
                <a:uLnTx/>
                <a:uFillTx/>
                <a:latin typeface="Arial"/>
                <a:ea typeface="+mn-ea"/>
                <a:cs typeface="Arial"/>
              </a:rPr>
              <a:t>is an acronym that </a:t>
            </a:r>
            <a:r>
              <a:rPr kumimoji="0" lang="en-US" sz="1900" b="0" i="0" u="none" strike="noStrike" kern="1200" cap="none" spc="0" normalizeH="0" baseline="0" noProof="0" dirty="0">
                <a:ln>
                  <a:noFill/>
                </a:ln>
                <a:solidFill>
                  <a:prstClr val="black"/>
                </a:solidFill>
                <a:effectLst/>
                <a:uLnTx/>
                <a:uFillTx/>
                <a:latin typeface="Arial"/>
                <a:ea typeface="+mn-ea"/>
                <a:cs typeface="Arial"/>
              </a:rPr>
              <a:t>stands for “coronavirus</a:t>
            </a:r>
            <a:r>
              <a:rPr kumimoji="0" lang="en-US" sz="1900" b="0" i="0" u="none" strike="noStrike" kern="1200" cap="none" spc="12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disease</a:t>
            </a:r>
            <a:r>
              <a:rPr kumimoji="0" lang="en-US" sz="1900" b="0" i="0" u="none" strike="noStrike" kern="1200" cap="none" spc="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2019”. </a:t>
            </a:r>
            <a:r>
              <a:rPr kumimoji="0" lang="en-US" sz="1900" b="0" i="0" u="none" strike="noStrike" kern="1200" cap="none" spc="-5" normalizeH="0" baseline="0" noProof="0" dirty="0">
                <a:ln>
                  <a:noFill/>
                </a:ln>
                <a:solidFill>
                  <a:prstClr val="black"/>
                </a:solidFill>
                <a:effectLst/>
                <a:uLnTx/>
                <a:uFillTx/>
                <a:latin typeface="Arial"/>
                <a:ea typeface="+mn-ea"/>
                <a:cs typeface="Arial"/>
              </a:rPr>
              <a:t>Spell </a:t>
            </a:r>
            <a:r>
              <a:rPr kumimoji="0" lang="en-US" sz="1900" b="0" i="0" u="none" strike="noStrike" kern="1200" cap="none" spc="0" normalizeH="0" baseline="0" noProof="0" dirty="0">
                <a:ln>
                  <a:noFill/>
                </a:ln>
                <a:solidFill>
                  <a:prstClr val="black"/>
                </a:solidFill>
                <a:effectLst/>
                <a:uLnTx/>
                <a:uFillTx/>
                <a:latin typeface="Arial"/>
                <a:ea typeface="+mn-ea"/>
                <a:cs typeface="Arial"/>
              </a:rPr>
              <a:t>out</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on </a:t>
            </a:r>
            <a:r>
              <a:rPr kumimoji="0" lang="en-US" sz="1900" b="0" i="0" u="none" strike="noStrike" kern="1200" cap="none" spc="0" normalizeH="0" baseline="0" noProof="0" dirty="0">
                <a:ln>
                  <a:noFill/>
                </a:ln>
                <a:solidFill>
                  <a:prstClr val="black"/>
                </a:solidFill>
                <a:effectLst/>
                <a:uLnTx/>
                <a:uFillTx/>
                <a:latin typeface="Arial"/>
                <a:ea typeface="+mn-ea"/>
                <a:cs typeface="Arial"/>
              </a:rPr>
              <a:t>first  usage.</a:t>
            </a:r>
          </a:p>
          <a:p>
            <a:pPr marL="698500" marR="0" lvl="0" indent="-228600" algn="l" defTabSz="914400" rtl="0" eaLnBrk="1" fontAlgn="auto" latinLnBrk="0" hangingPunct="1">
              <a:lnSpc>
                <a:spcPts val="2050"/>
              </a:lnSpc>
              <a:spcBef>
                <a:spcPts val="45"/>
              </a:spcBef>
              <a:spcAft>
                <a:spcPts val="0"/>
              </a:spcAft>
              <a:buClrTx/>
              <a:buSzTx/>
              <a:buFontTx/>
              <a:buChar char="•"/>
              <a:tabLst>
                <a:tab pos="697865" algn="l"/>
                <a:tab pos="698500" algn="l"/>
              </a:tabLst>
              <a:defRPr/>
            </a:pPr>
            <a:r>
              <a:rPr kumimoji="0" lang="en-US" sz="1900" b="0" i="0" u="none" strike="noStrike" kern="1200" cap="none" spc="-5" normalizeH="0" baseline="0" noProof="0" dirty="0">
                <a:ln>
                  <a:noFill/>
                </a:ln>
                <a:solidFill>
                  <a:prstClr val="black"/>
                </a:solidFill>
                <a:effectLst/>
                <a:uLnTx/>
                <a:uFillTx/>
                <a:latin typeface="Arial"/>
                <a:ea typeface="+mn-ea"/>
                <a:cs typeface="Arial"/>
              </a:rPr>
              <a:t>Several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need refer </a:t>
            </a:r>
            <a:r>
              <a:rPr kumimoji="0" lang="en-US" sz="1900" b="0" i="0" u="none" strike="noStrike" kern="1200" cap="none" spc="-5" normalizeH="0" baseline="0" noProof="0" dirty="0">
                <a:ln>
                  <a:noFill/>
                </a:ln>
                <a:solidFill>
                  <a:prstClr val="black"/>
                </a:solidFill>
                <a:effectLst/>
                <a:uLnTx/>
                <a:uFillTx/>
                <a:latin typeface="Arial"/>
                <a:ea typeface="+mn-ea"/>
                <a:cs typeface="Arial"/>
              </a:rPr>
              <a:t>to </a:t>
            </a:r>
            <a:r>
              <a:rPr kumimoji="0" lang="en-US" sz="1900" b="0" i="0" u="none" strike="noStrike" kern="1200" cap="none" spc="0" normalizeH="0" baseline="0" noProof="0" dirty="0">
                <a:ln>
                  <a:noFill/>
                </a:ln>
                <a:solidFill>
                  <a:prstClr val="black"/>
                </a:solidFill>
                <a:effectLst/>
                <a:uLnTx/>
                <a:uFillTx/>
                <a:latin typeface="Arial"/>
                <a:ea typeface="+mn-ea"/>
                <a:cs typeface="Arial"/>
              </a:rPr>
              <a:t>an amendment, but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does not</a:t>
            </a:r>
            <a:r>
              <a:rPr kumimoji="0" lang="en-US" sz="1900" b="0" i="0" u="none" strike="noStrike" kern="1200" cap="none" spc="9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propose </a:t>
            </a:r>
            <a:r>
              <a:rPr kumimoji="0" lang="en-US" sz="1900" b="0" i="0" u="none" strike="noStrike" kern="1200" cap="none" spc="-5" normalizeH="0" baseline="0" noProof="0" dirty="0">
                <a:ln>
                  <a:noFill/>
                </a:ln>
                <a:solidFill>
                  <a:prstClr val="black"/>
                </a:solidFill>
                <a:effectLst/>
                <a:uLnTx/>
                <a:uFillTx/>
                <a:latin typeface="Arial"/>
                <a:ea typeface="+mn-ea"/>
                <a:cs typeface="Arial"/>
              </a:rPr>
              <a:t>an</a:t>
            </a:r>
            <a:r>
              <a:rPr kumimoji="0" lang="en-US" sz="1900" b="0" i="0" u="none" strike="noStrike" kern="1200" cap="none" spc="-3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amendment.</a:t>
            </a:r>
            <a:endParaRPr kumimoji="0" lang="en-US" sz="1900" b="0" i="0" u="none" strike="noStrike" kern="1200" cap="none" spc="0" normalizeH="0" baseline="0" noProof="0" dirty="0">
              <a:ln>
                <a:noFill/>
              </a:ln>
              <a:solidFill>
                <a:prstClr val="black"/>
              </a:solidFill>
              <a:effectLst/>
              <a:uLnTx/>
              <a:uFillTx/>
              <a:latin typeface="Arial"/>
              <a:ea typeface="+mn-ea"/>
              <a:cs typeface="Arial"/>
            </a:endParaRPr>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a:t>
            </a:r>
            <a:endParaRPr lang="en-US" dirty="0"/>
          </a:p>
        </p:txBody>
      </p:sp>
      <p:sp>
        <p:nvSpPr>
          <p:cNvPr id="4" name="Date Placeholder 3">
            <a:extLst>
              <a:ext uri="{FF2B5EF4-FFF2-40B4-BE49-F238E27FC236}">
                <a16:creationId xmlns:a16="http://schemas.microsoft.com/office/drawing/2014/main" id="{371D0403-F93A-4C7F-BBD6-AE6C9C05F0D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08AA418D-2884-4D2C-83EB-0D835868EE50}"/>
              </a:ext>
            </a:extLst>
          </p:cNvPr>
          <p:cNvSpPr>
            <a:spLocks noGrp="1"/>
          </p:cNvSpPr>
          <p:nvPr>
            <p:ph type="ftr" sz="quarter" idx="11"/>
          </p:nvPr>
        </p:nvSpPr>
        <p:spPr>
          <a:xfrm>
            <a:off x="5198533" y="6176963"/>
            <a:ext cx="3510461"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B3C0D322-2F7A-4CDC-9A41-0A21CE085CE0}"/>
              </a:ext>
            </a:extLst>
          </p:cNvPr>
          <p:cNvSpPr>
            <a:spLocks noGrp="1"/>
          </p:cNvSpPr>
          <p:nvPr>
            <p:ph type="sldNum" sz="quarter" idx="12"/>
          </p:nvPr>
        </p:nvSpPr>
        <p:spPr/>
        <p:txBody>
          <a:bodyPr/>
          <a:lstStyle/>
          <a:p>
            <a:pPr algn="ctr"/>
            <a:fld id="{3F538EBF-84DB-4BAE-BC6F-EFE8BCBF74B5}" type="slidenum">
              <a:rPr lang="en-US" smtClean="0"/>
              <a:pPr algn="ctr"/>
              <a:t>3</a:t>
            </a:fld>
            <a:endParaRPr lang="en-US" dirty="0"/>
          </a:p>
        </p:txBody>
      </p:sp>
    </p:spTree>
    <p:extLst>
      <p:ext uri="{BB962C8B-B14F-4D97-AF65-F5344CB8AC3E}">
        <p14:creationId xmlns:p14="http://schemas.microsoft.com/office/powerpoint/2010/main" val="63695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DB7D-59A7-415F-BAD5-7D06833E0622}"/>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163A6FE-D9AD-4A5C-BB48-2D9AA0306A5D}"/>
              </a:ext>
            </a:extLst>
          </p:cNvPr>
          <p:cNvSpPr>
            <a:spLocks noGrp="1"/>
          </p:cNvSpPr>
          <p:nvPr>
            <p:ph idx="1"/>
          </p:nvPr>
        </p:nvSpPr>
        <p:spPr/>
        <p:txBody>
          <a:bodyPr>
            <a:normAutofit lnSpcReduction="10000"/>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1.2.2</a:t>
            </a:r>
            <a:r>
              <a:rPr kumimoji="0" lang="en-US" sz="2400" b="1" i="0" u="none" strike="noStrike" kern="1200" cap="none" spc="-5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Compatibility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926465" marR="5080" lvl="0" indent="-457200" algn="l" defTabSz="914400" rtl="0" eaLnBrk="1" fontAlgn="auto" latinLnBrk="0" hangingPunct="1">
              <a:lnSpc>
                <a:spcPts val="2160"/>
              </a:lnSpc>
              <a:spcBef>
                <a:spcPts val="550"/>
              </a:spcBef>
              <a:spcAft>
                <a:spcPts val="0"/>
              </a:spcAft>
              <a:buClrTx/>
              <a:buSzTx/>
              <a:buFontTx/>
              <a:buNone/>
              <a:tabLst>
                <a:tab pos="926465" algn="l"/>
                <a:tab pos="248666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5"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the proposed standard comply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 IEEE Std 802.1AC</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802.1Q?	</a:t>
            </a:r>
            <a:r>
              <a:rPr kumimoji="0" lang="en-US" sz="2000" b="0" i="0" u="none" strike="noStrike" kern="1200" cap="none" spc="-65" normalizeH="0" baseline="0" noProof="0" dirty="0">
                <a:ln>
                  <a:noFill/>
                </a:ln>
                <a:solidFill>
                  <a:prstClr val="black"/>
                </a:solidFill>
                <a:effectLst/>
                <a:uLnTx/>
                <a:uFillTx/>
                <a:latin typeface="Arial"/>
                <a:ea typeface="+mn-ea"/>
                <a:cs typeface="Arial"/>
              </a:rPr>
              <a:t>Yes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Is the 802.15.6 MAC substantially the same as the 802.15.3 MAC </a:t>
            </a:r>
            <a:r>
              <a:rPr kumimoji="0" lang="en-US" sz="2000" b="0" i="0" u="none" strike="noStrike" kern="1200" cap="none" spc="-5" normalizeH="0" baseline="0" noProof="0" dirty="0">
                <a:ln>
                  <a:noFill/>
                </a:ln>
                <a:solidFill>
                  <a:prstClr val="black"/>
                </a:solidFill>
                <a:effectLst/>
                <a:uLnTx/>
                <a:uFillTx/>
                <a:latin typeface="Arial"/>
                <a:ea typeface="+mn-ea"/>
                <a:cs typeface="Arial"/>
              </a:rPr>
              <a:t>which </a:t>
            </a:r>
            <a:r>
              <a:rPr kumimoji="0" lang="en-US" sz="2000" b="0" i="0" u="none" strike="noStrike" kern="1200" cap="none" spc="0" normalizeH="0" baseline="0" noProof="0" dirty="0">
                <a:ln>
                  <a:noFill/>
                </a:ln>
                <a:solidFill>
                  <a:prstClr val="black"/>
                </a:solidFill>
                <a:effectLst/>
                <a:uLnTx/>
                <a:uFillTx/>
                <a:latin typeface="Arial"/>
                <a:ea typeface="+mn-ea"/>
                <a:cs typeface="Arial"/>
              </a:rPr>
              <a:t>has been  added to IEEE Std 802.1AC by IEEE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802.1ACct-2021?	If it is </a:t>
            </a:r>
            <a:r>
              <a:rPr kumimoji="0" lang="en-US" sz="2000" b="0" i="0" u="none" strike="noStrike" kern="1200" cap="none" spc="-5" normalizeH="0" baseline="0" noProof="0" dirty="0">
                <a:ln>
                  <a:noFill/>
                </a:ln>
                <a:solidFill>
                  <a:prstClr val="black"/>
                </a:solidFill>
                <a:effectLst/>
                <a:uLnTx/>
                <a:uFillTx/>
                <a:latin typeface="Arial"/>
                <a:ea typeface="+mn-ea"/>
                <a:cs typeface="Arial"/>
              </a:rPr>
              <a:t>different,</a:t>
            </a:r>
            <a:r>
              <a:rPr kumimoji="0" lang="en-US" sz="2000" b="0" i="0" u="none" strike="noStrike" kern="1200" cap="none" spc="-1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a:t>
            </a:r>
            <a:r>
              <a:rPr kumimoji="0" lang="en-US" sz="2000" b="0" i="0" u="none" strike="noStrike" kern="1200" cap="none" spc="-1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project  </a:t>
            </a:r>
            <a:r>
              <a:rPr kumimoji="0" lang="en-US" sz="2000" b="0" i="0" u="none" strike="noStrike" kern="1200" cap="none" spc="-10"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need to be created to add MAC </a:t>
            </a:r>
            <a:r>
              <a:rPr kumimoji="0" lang="en-US" sz="2000" b="0" i="0" u="none" strike="noStrike" kern="1200" cap="none" spc="-5" normalizeH="0" baseline="0" noProof="0" dirty="0">
                <a:ln>
                  <a:noFill/>
                </a:ln>
                <a:solidFill>
                  <a:prstClr val="black"/>
                </a:solidFill>
                <a:effectLst/>
                <a:uLnTx/>
                <a:uFillTx/>
                <a:latin typeface="Arial"/>
                <a:ea typeface="+mn-ea"/>
                <a:cs typeface="Arial"/>
              </a:rPr>
              <a:t>service </a:t>
            </a:r>
            <a:r>
              <a:rPr kumimoji="0" lang="en-US" sz="2000" b="0" i="0" u="none" strike="noStrike" kern="1200" cap="none" spc="0" normalizeH="0" baseline="0" noProof="0" dirty="0">
                <a:ln>
                  <a:noFill/>
                </a:ln>
                <a:solidFill>
                  <a:prstClr val="black"/>
                </a:solidFill>
                <a:effectLst/>
                <a:uLnTx/>
                <a:uFillTx/>
                <a:latin typeface="Arial"/>
                <a:ea typeface="+mn-ea"/>
                <a:cs typeface="Arial"/>
              </a:rPr>
              <a:t>definitions to IEEE Std</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lang="en-US" sz="2000" dirty="0">
              <a:solidFill>
                <a:prstClr val="black"/>
              </a:solidFill>
              <a:latin typeface="Arial"/>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rPr>
              <a:t>RESPONSE:</a:t>
            </a:r>
            <a:r>
              <a:rPr kumimoji="0" lang="en-US" sz="2000" b="0" i="0" u="none" strike="noStrike" kern="1200" cap="none" spc="0" normalizeH="0" baseline="0" noProof="0" dirty="0">
                <a:ln>
                  <a:noFill/>
                </a:ln>
                <a:solidFill>
                  <a:srgbClr val="0000FF"/>
                </a:solidFill>
                <a:effectLst/>
                <a:uLnTx/>
                <a:uFillTx/>
              </a:rPr>
              <a:t> The 802.15.6 MAC is substantially different than the 802.15.3 MAC. </a:t>
            </a: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0" i="0" u="none" strike="noStrike" kern="1200" cap="none" spc="0" normalizeH="0" baseline="0" noProof="0" dirty="0">
                <a:ln>
                  <a:noFill/>
                </a:ln>
                <a:solidFill>
                  <a:srgbClr val="0000FF"/>
                </a:solidFill>
                <a:effectLst/>
                <a:uLnTx/>
                <a:uFillTx/>
              </a:rPr>
              <a:t>We refer to the 802.1 </a:t>
            </a:r>
            <a:r>
              <a:rPr kumimoji="0" lang="en-US" sz="2000" b="0" i="0" u="none" strike="noStrike" kern="1200" cap="none" spc="0" normalizeH="0" baseline="0" noProof="0">
                <a:ln>
                  <a:noFill/>
                </a:ln>
                <a:solidFill>
                  <a:srgbClr val="0000FF"/>
                </a:solidFill>
                <a:effectLst/>
                <a:uLnTx/>
                <a:uFillTx/>
              </a:rPr>
              <a:t>WG Chair and 802.15 WG Chair </a:t>
            </a:r>
            <a:r>
              <a:rPr kumimoji="0" lang="en-US" sz="2000" b="0" i="0" u="none" strike="noStrike" kern="1200" cap="none" spc="0" normalizeH="0" baseline="0" noProof="0" dirty="0">
                <a:ln>
                  <a:noFill/>
                </a:ln>
                <a:solidFill>
                  <a:srgbClr val="0000FF"/>
                </a:solidFill>
                <a:effectLst/>
                <a:uLnTx/>
                <a:uFillTx/>
              </a:rPr>
              <a:t>to address the need to create a project in 802.1 to add MAC </a:t>
            </a:r>
            <a:r>
              <a:rPr kumimoji="0" lang="en-US" sz="2000" b="0" i="0" u="none" strike="noStrike" kern="1200" cap="none" spc="-4" normalizeH="0" baseline="0" noProof="0" dirty="0">
                <a:ln>
                  <a:noFill/>
                </a:ln>
                <a:solidFill>
                  <a:srgbClr val="0000FF"/>
                </a:solidFill>
                <a:effectLst/>
                <a:uLnTx/>
                <a:uFillTx/>
              </a:rPr>
              <a:t>service</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definitions</a:t>
            </a:r>
            <a:r>
              <a:rPr kumimoji="0" lang="en-US" sz="2000" b="0" i="0" u="none" strike="noStrike" kern="1200" cap="none" spc="-30" normalizeH="0" baseline="0" noProof="0" dirty="0">
                <a:ln>
                  <a:noFill/>
                </a:ln>
                <a:solidFill>
                  <a:srgbClr val="0000FF"/>
                </a:solidFill>
                <a:effectLst/>
                <a:uLnTx/>
                <a:uFillTx/>
              </a:rPr>
              <a:t> of 802.15.6 </a:t>
            </a:r>
            <a:r>
              <a:rPr kumimoji="0" lang="en-US" sz="2000" b="0" i="0" u="none" strike="noStrike" kern="1200" cap="none" spc="0" normalizeH="0" baseline="0" noProof="0" dirty="0">
                <a:ln>
                  <a:noFill/>
                </a:ln>
                <a:solidFill>
                  <a:srgbClr val="0000FF"/>
                </a:solidFill>
                <a:effectLst/>
                <a:uLnTx/>
                <a:uFillTx/>
              </a:rPr>
              <a:t>to</a:t>
            </a:r>
            <a:r>
              <a:rPr kumimoji="0" lang="en-US" sz="2000" b="0" i="0" u="none" strike="noStrike" kern="1200" cap="none" spc="-23"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IEEE</a:t>
            </a:r>
            <a:r>
              <a:rPr kumimoji="0" lang="en-US" sz="2000" b="0" i="0" u="none" strike="noStrike" kern="1200" cap="none" spc="-8"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Std</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714D9C5-85D5-48D3-A96C-F18D8578BB5D}"/>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39CBCF99-DD05-4F66-B586-C7B5A5915C87}"/>
              </a:ext>
            </a:extLst>
          </p:cNvPr>
          <p:cNvSpPr>
            <a:spLocks noGrp="1"/>
          </p:cNvSpPr>
          <p:nvPr>
            <p:ph type="ftr" sz="quarter" idx="11"/>
          </p:nvPr>
        </p:nvSpPr>
        <p:spPr>
          <a:xfrm>
            <a:off x="5080001" y="6176963"/>
            <a:ext cx="36289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EFD9B28A-8518-4258-9E92-88F48F51347E}"/>
              </a:ext>
            </a:extLst>
          </p:cNvPr>
          <p:cNvSpPr>
            <a:spLocks noGrp="1"/>
          </p:cNvSpPr>
          <p:nvPr>
            <p:ph type="sldNum" sz="quarter" idx="12"/>
          </p:nvPr>
        </p:nvSpPr>
        <p:spPr/>
        <p:txBody>
          <a:bodyPr/>
          <a:lstStyle/>
          <a:p>
            <a:pPr algn="ctr"/>
            <a:fld id="{3F538EBF-84DB-4BAE-BC6F-EFE8BCBF74B5}" type="slidenum">
              <a:rPr lang="en-US" smtClean="0"/>
              <a:pPr algn="ctr"/>
              <a:t>4</a:t>
            </a:fld>
            <a:endParaRPr lang="en-US" dirty="0"/>
          </a:p>
        </p:txBody>
      </p:sp>
    </p:spTree>
    <p:extLst>
      <p:ext uri="{BB962C8B-B14F-4D97-AF65-F5344CB8AC3E}">
        <p14:creationId xmlns:p14="http://schemas.microsoft.com/office/powerpoint/2010/main" val="4023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EC45-960F-4E40-9C74-0393B60A5DC0}"/>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065E3D9-5AB5-49B0-A9B8-2796EE73628D}"/>
              </a:ext>
            </a:extLst>
          </p:cNvPr>
          <p:cNvSpPr>
            <a:spLocks noGrp="1"/>
          </p:cNvSpPr>
          <p:nvPr>
            <p:ph idx="1"/>
          </p:nvPr>
        </p:nvSpPr>
        <p:spPr/>
        <p:txBody>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1.2.3 Distinct</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Identity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0" lvl="0" indent="-228600" algn="l" defTabSz="914400" rtl="0" eaLnBrk="1" fontAlgn="auto" latinLnBrk="0" hangingPunct="1">
              <a:lnSpc>
                <a:spcPts val="228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Please </a:t>
            </a:r>
            <a:r>
              <a:rPr kumimoji="0" lang="en-US" sz="2000" b="0" i="0" u="none" strike="noStrike" kern="1200" cap="none" spc="-5" normalizeH="0" baseline="0" noProof="0" dirty="0">
                <a:ln>
                  <a:noFill/>
                </a:ln>
                <a:solidFill>
                  <a:prstClr val="black"/>
                </a:solidFill>
                <a:effectLst/>
                <a:uLnTx/>
                <a:uFillTx/>
                <a:latin typeface="Arial"/>
                <a:ea typeface="+mn-ea"/>
                <a:cs typeface="Arial"/>
              </a:rPr>
              <a:t>articulate </a:t>
            </a:r>
            <a:r>
              <a:rPr kumimoji="0" lang="en-US" sz="2000" b="0" i="0" u="none" strike="noStrike" kern="1200" cap="none" spc="-10" normalizeH="0" baseline="0" noProof="0" dirty="0">
                <a:ln>
                  <a:noFill/>
                </a:ln>
                <a:solidFill>
                  <a:prstClr val="black"/>
                </a:solidFill>
                <a:effectLst/>
                <a:uLnTx/>
                <a:uFillTx/>
                <a:latin typeface="Arial"/>
                <a:ea typeface="+mn-ea"/>
                <a:cs typeface="Arial"/>
              </a:rPr>
              <a:t>what </a:t>
            </a:r>
            <a:r>
              <a:rPr kumimoji="0" lang="en-US" sz="2000" b="0" i="0" u="none" strike="noStrike" kern="1200" cap="none" spc="0" normalizeH="0" baseline="0" noProof="0" dirty="0">
                <a:ln>
                  <a:noFill/>
                </a:ln>
                <a:solidFill>
                  <a:prstClr val="black"/>
                </a:solidFill>
                <a:effectLst/>
                <a:uLnTx/>
                <a:uFillTx/>
                <a:latin typeface="Arial"/>
                <a:ea typeface="+mn-ea"/>
                <a:cs typeface="Arial"/>
              </a:rPr>
              <a:t>is distinct about IEEE Std 802.15.6, including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respect</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to</a:t>
            </a:r>
          </a:p>
          <a:p>
            <a:pPr marL="697865" marR="0" lvl="0" indent="0" algn="l" defTabSz="914400" rtl="0" eaLnBrk="1" fontAlgn="auto" latinLnBrk="0" hangingPunct="1">
              <a:lnSpc>
                <a:spcPts val="228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other 802.15 standards, rather than focusing on the </a:t>
            </a:r>
            <a:r>
              <a:rPr kumimoji="0" lang="en-US" sz="2000" b="0" i="0" u="none" strike="noStrike" kern="1200" cap="none" spc="-5" normalizeH="0" baseline="0" noProof="0" dirty="0">
                <a:ln>
                  <a:noFill/>
                </a:ln>
                <a:solidFill>
                  <a:prstClr val="black"/>
                </a:solidFill>
                <a:effectLst/>
                <a:uLnTx/>
                <a:uFillTx/>
                <a:latin typeface="Arial"/>
                <a:ea typeface="+mn-ea"/>
                <a:cs typeface="Arial"/>
              </a:rPr>
              <a:t>revision</a:t>
            </a:r>
            <a:r>
              <a:rPr kumimoji="0" lang="en-US" sz="2000" b="0" i="0" u="none" strike="noStrike" kern="1200" cap="none" spc="-23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alone.</a:t>
            </a:r>
          </a:p>
          <a:p>
            <a:pPr marL="0" indent="0">
              <a:buNone/>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was revised to reflect  its unique identity. </a:t>
            </a:r>
            <a:endParaRPr lang="en-US" sz="2000" dirty="0"/>
          </a:p>
          <a:p>
            <a:endParaRPr lang="en-US" dirty="0"/>
          </a:p>
        </p:txBody>
      </p:sp>
      <p:sp>
        <p:nvSpPr>
          <p:cNvPr id="4" name="Date Placeholder 3">
            <a:extLst>
              <a:ext uri="{FF2B5EF4-FFF2-40B4-BE49-F238E27FC236}">
                <a16:creationId xmlns:a16="http://schemas.microsoft.com/office/drawing/2014/main" id="{E2B1BE0F-99A1-48D3-86AD-FC5DD70B55F9}"/>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8B48DB2D-992A-40B1-A079-3B98444CA131}"/>
              </a:ext>
            </a:extLst>
          </p:cNvPr>
          <p:cNvSpPr>
            <a:spLocks noGrp="1"/>
          </p:cNvSpPr>
          <p:nvPr>
            <p:ph type="ftr" sz="quarter" idx="11"/>
          </p:nvPr>
        </p:nvSpPr>
        <p:spPr>
          <a:xfrm>
            <a:off x="4953000" y="6176963"/>
            <a:ext cx="3755995"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3DB743D7-635B-470F-9DAB-D76EDCA79CE9}"/>
              </a:ext>
            </a:extLst>
          </p:cNvPr>
          <p:cNvSpPr>
            <a:spLocks noGrp="1"/>
          </p:cNvSpPr>
          <p:nvPr>
            <p:ph type="sldNum" sz="quarter" idx="12"/>
          </p:nvPr>
        </p:nvSpPr>
        <p:spPr/>
        <p:txBody>
          <a:bodyPr/>
          <a:lstStyle/>
          <a:p>
            <a:pPr algn="ctr"/>
            <a:fld id="{3F538EBF-84DB-4BAE-BC6F-EFE8BCBF74B5}" type="slidenum">
              <a:rPr lang="en-US" smtClean="0"/>
              <a:pPr algn="ctr"/>
              <a:t>5</a:t>
            </a:fld>
            <a:endParaRPr lang="en-US" dirty="0"/>
          </a:p>
        </p:txBody>
      </p:sp>
    </p:spTree>
    <p:extLst>
      <p:ext uri="{BB962C8B-B14F-4D97-AF65-F5344CB8AC3E}">
        <p14:creationId xmlns:p14="http://schemas.microsoft.com/office/powerpoint/2010/main" val="256769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23B8-D015-4AAA-A7E2-FAF9D8B70226}"/>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9E3C0A24-A6D1-45C4-BC02-BC0F3A5B6DAF}"/>
              </a:ext>
            </a:extLst>
          </p:cNvPr>
          <p:cNvSpPr>
            <a:spLocks noGrp="1"/>
          </p:cNvSpPr>
          <p:nvPr>
            <p:ph idx="1"/>
          </p:nvPr>
        </p:nvSpPr>
        <p:spPr>
          <a:xfrm>
            <a:off x="628650" y="1497151"/>
            <a:ext cx="7886700" cy="4351338"/>
          </a:xfrm>
        </p:spPr>
        <p:txBody>
          <a:bodyPr>
            <a:normAutofit fontScale="850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Project Numbering - P802.15.6 is the correct number – the 802.15.6ma would be good for internal usage (name of the TG working on it, but the project itself is P802.15.6.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5.2 – Change the Scope statement to be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specifies the coexistence of multiple piconets including inter-BAN interference and inter-piconets interference; simple MAC protocol; and sensing and feedback control loop delay.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BD679D70-749C-48E5-B0DD-CC18E1E74E8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1A962A-A4EE-48B4-9D1A-6F1856FD3673}"/>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855E94-6EBF-42B7-878A-C2CF88DBA9B3}"/>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53999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284D-7722-439A-BD78-1DBA26AFA38C}"/>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D4CFC340-6C62-4D5A-B2F1-B2E8146692BB}"/>
              </a:ext>
            </a:extLst>
          </p:cNvPr>
          <p:cNvSpPr>
            <a:spLocks noGrp="1"/>
          </p:cNvSpPr>
          <p:nvPr>
            <p:ph idx="1"/>
          </p:nvPr>
        </p:nvSpPr>
        <p:spPr/>
        <p:txBody>
          <a:bodyPr>
            <a:normAutofit fontScale="925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Add to 8.1 – #5.2 </a:t>
            </a:r>
            <a:r>
              <a:rPr kumimoji="0" lang="en-US" sz="2200" b="0" i="0" u="none" strike="noStrike" kern="0" cap="none" spc="0" normalizeH="0" baseline="0" noProof="0" dirty="0">
                <a:ln>
                  <a:noFill/>
                </a:ln>
                <a:solidFill>
                  <a:srgbClr val="000000"/>
                </a:solidFill>
                <a:effectLst/>
                <a:uLnTx/>
                <a:uFillTx/>
                <a:latin typeface="Times New Roman"/>
                <a:ea typeface="MS Gothic"/>
              </a:rPr>
              <a:t>VBAN consists of a coordinator in a vehicle with devices around the vehicle, operating under strict compliance to standards and limits for electromagnetic compatibility (EMC) and electromagnetic interference (EMI).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5.4 Purpose: </a:t>
            </a:r>
            <a:r>
              <a:rPr kumimoji="0" lang="en-US" sz="2200" b="0" i="0" u="none" strike="noStrike" kern="0" cap="none" spc="0" normalizeH="0" baseline="0" noProof="0" dirty="0">
                <a:ln>
                  <a:noFill/>
                </a:ln>
                <a:solidFill>
                  <a:srgbClr val="000000"/>
                </a:solidFill>
                <a:effectLst/>
                <a:uLnTx/>
                <a:uFillTx/>
                <a:latin typeface="Times New Roman"/>
                <a:ea typeface="MS Gothic"/>
              </a:rPr>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kumimoji="0" lang="en-US" sz="2200" b="1" i="0" u="none" strike="noStrike" kern="0" cap="none" spc="0" normalizeH="0" baseline="0" noProof="0" dirty="0">
                <a:ln>
                  <a:noFill/>
                </a:ln>
                <a:solidFill>
                  <a:srgbClr val="000000"/>
                </a:solidFill>
                <a:effectLst/>
                <a:uLnTx/>
                <a:uFillTx/>
                <a:latin typeface="Times New Roman"/>
                <a:ea typeface="MS Gothic"/>
              </a:rPr>
              <a:t>to the 5.5 Need for the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2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2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A9C5560C-BB5B-4633-9A86-510441249F8A}"/>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67D4C52A-8D02-4C70-937D-D493711ACDC4}"/>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4B710A-9536-4DC2-BBC1-09BE319B684A}"/>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271332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F4A7-C4B8-492D-8435-7D00E9069885}"/>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00ED3EE7-D93D-47C8-AA94-7179443B8843}"/>
              </a:ext>
            </a:extLst>
          </p:cNvPr>
          <p:cNvSpPr>
            <a:spLocks noGrp="1"/>
          </p:cNvSpPr>
          <p:nvPr>
            <p:ph idx="1"/>
          </p:nvPr>
        </p:nvSpPr>
        <p:spPr/>
        <p:txBody>
          <a:bodyPr>
            <a:norm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1.2.4 Technical Feasibility – suggested new line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technical feasibility of 802.15.6 is well proven in the market.  Then change the first sentence for the new functionality. “New capabilities” instead of “Enhancements”.</a:t>
            </a:r>
            <a:br>
              <a:rPr kumimoji="0" lang="en-US" sz="2000" b="1" i="0" u="none" strike="noStrike" kern="0" cap="none" spc="0" normalizeH="0" baseline="0" noProof="0" dirty="0">
                <a:ln>
                  <a:noFill/>
                </a:ln>
                <a:solidFill>
                  <a:srgbClr val="000000"/>
                </a:solidFill>
                <a:effectLst/>
                <a:uLnTx/>
                <a:uFillTx/>
                <a:latin typeface="Times New Roman"/>
                <a:ea typeface="MS Gothic"/>
              </a:rPr>
            </a:br>
            <a:r>
              <a:rPr kumimoji="0" lang="en-US" sz="2000" b="1" i="0" u="none" strike="noStrike" kern="0" cap="none" spc="0" normalizeH="0" baseline="0" noProof="0" dirty="0">
                <a:ln>
                  <a:noFill/>
                </a:ln>
                <a:solidFill>
                  <a:srgbClr val="000000"/>
                </a:solidFill>
                <a:effectLst/>
                <a:uLnTx/>
                <a:uFillTx/>
                <a:latin typeface="Times New Roman"/>
                <a:ea typeface="MS Gothic"/>
              </a:rPr>
              <a:t>CSD – 1.2.4 b) similar changes – the intent is to broaden the statement.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 </a:t>
            </a:r>
          </a:p>
          <a:p>
            <a:endParaRPr lang="en-US" dirty="0"/>
          </a:p>
        </p:txBody>
      </p:sp>
      <p:sp>
        <p:nvSpPr>
          <p:cNvPr id="4" name="Date Placeholder 3">
            <a:extLst>
              <a:ext uri="{FF2B5EF4-FFF2-40B4-BE49-F238E27FC236}">
                <a16:creationId xmlns:a16="http://schemas.microsoft.com/office/drawing/2014/main" id="{273F496D-5609-41A1-BF7A-228044E6FCE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68FD2E7-2C53-4CEB-8FCE-DDF41AB2112D}"/>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E0753367-E90B-450F-8FD8-A5605602F28C}"/>
              </a:ext>
            </a:extLst>
          </p:cNvPr>
          <p:cNvSpPr>
            <a:spLocks noGrp="1"/>
          </p:cNvSpPr>
          <p:nvPr>
            <p:ph type="sldNum" sz="quarter" idx="12"/>
          </p:nvPr>
        </p:nvSpPr>
        <p:spPr/>
        <p:txBody>
          <a:bodyPr/>
          <a:lstStyle/>
          <a:p>
            <a:pPr algn="ctr"/>
            <a:fld id="{3F538EBF-84DB-4BAE-BC6F-EFE8BCBF74B5}" type="slidenum">
              <a:rPr lang="en-US" smtClean="0"/>
              <a:pPr algn="ctr"/>
              <a:t>8</a:t>
            </a:fld>
            <a:endParaRPr lang="en-US" dirty="0"/>
          </a:p>
        </p:txBody>
      </p:sp>
    </p:spTree>
    <p:extLst>
      <p:ext uri="{BB962C8B-B14F-4D97-AF65-F5344CB8AC3E}">
        <p14:creationId xmlns:p14="http://schemas.microsoft.com/office/powerpoint/2010/main" val="286022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86A6-DFF9-4A86-B7BF-F3B76FEAB7CC}"/>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59A00427-4F59-4491-BFFC-570ED223B403}"/>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1.2.5 – Similar comment the Economic Feasibility for the full standard should be addressed. It is nice to know that the enhancements don’t break the overall feasibility.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a:t>
            </a:r>
          </a:p>
          <a:p>
            <a:endParaRPr lang="en-US" dirty="0"/>
          </a:p>
        </p:txBody>
      </p:sp>
      <p:sp>
        <p:nvSpPr>
          <p:cNvPr id="4" name="Date Placeholder 3">
            <a:extLst>
              <a:ext uri="{FF2B5EF4-FFF2-40B4-BE49-F238E27FC236}">
                <a16:creationId xmlns:a16="http://schemas.microsoft.com/office/drawing/2014/main" id="{9C7DBF58-4E4C-4FE7-90AA-8AEF24A9DDA0}"/>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3DDA38-5AA0-4DD3-9017-3BEF2C7874A5}"/>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FC64C01-617B-410B-9595-35F109A3885E}"/>
              </a:ext>
            </a:extLst>
          </p:cNvPr>
          <p:cNvSpPr>
            <a:spLocks noGrp="1"/>
          </p:cNvSpPr>
          <p:nvPr>
            <p:ph type="sldNum" sz="quarter" idx="12"/>
          </p:nvPr>
        </p:nvSpPr>
        <p:spPr/>
        <p:txBody>
          <a:bodyPr/>
          <a:lstStyle/>
          <a:p>
            <a:pPr algn="ctr"/>
            <a:fld id="{3F538EBF-84DB-4BAE-BC6F-EFE8BCBF74B5}" type="slidenum">
              <a:rPr lang="en-US" smtClean="0"/>
              <a:pPr algn="ctr"/>
              <a:t>9</a:t>
            </a:fld>
            <a:endParaRPr lang="en-US" dirty="0"/>
          </a:p>
        </p:txBody>
      </p:sp>
    </p:spTree>
    <p:extLst>
      <p:ext uri="{BB962C8B-B14F-4D97-AF65-F5344CB8AC3E}">
        <p14:creationId xmlns:p14="http://schemas.microsoft.com/office/powerpoint/2010/main" val="2735552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TotalTime>
  <Words>1706</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Helvetica</vt:lpstr>
      <vt:lpstr>Symbol</vt:lpstr>
      <vt:lpstr>Times New Roman</vt:lpstr>
      <vt:lpstr>Wingdings</vt:lpstr>
      <vt:lpstr>Office Theme</vt:lpstr>
      <vt:lpstr>PowerPoint Presentation</vt:lpstr>
      <vt:lpstr>802.1: PAR</vt:lpstr>
      <vt:lpstr>802.1: PAR</vt:lpstr>
      <vt:lpstr>802.1: CSD</vt:lpstr>
      <vt:lpstr>802.1: CSD</vt:lpstr>
      <vt:lpstr>802.11: PAR</vt:lpstr>
      <vt:lpstr>802.11: PAR</vt:lpstr>
      <vt:lpstr>802.11: CSD</vt:lpstr>
      <vt:lpstr>802.11: CSD</vt:lpstr>
      <vt:lpstr>802.11: PAR Withdrawal</vt:lpstr>
      <vt:lpstr>802.3: PAR</vt:lpstr>
      <vt:lpstr>802.3: PAR</vt:lpstr>
      <vt:lpstr>802.3: CSD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17</cp:revision>
  <dcterms:created xsi:type="dcterms:W3CDTF">2022-03-03T17:00:54Z</dcterms:created>
  <dcterms:modified xsi:type="dcterms:W3CDTF">2022-03-15T13:07:37Z</dcterms:modified>
</cp:coreProperties>
</file>