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46" r:id="rId2"/>
    <p:sldId id="311" r:id="rId3"/>
    <p:sldId id="352" r:id="rId4"/>
    <p:sldId id="358" r:id="rId5"/>
    <p:sldId id="359" r:id="rId6"/>
    <p:sldId id="360" r:id="rId7"/>
    <p:sldId id="361" r:id="rId8"/>
    <p:sldId id="368" r:id="rId9"/>
    <p:sldId id="363" r:id="rId10"/>
    <p:sldId id="366" r:id="rId11"/>
    <p:sldId id="36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5" d="100"/>
          <a:sy n="115" d="100"/>
        </p:scale>
        <p:origin x="1356" y="114"/>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3/10/2022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3/10/2022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15-22-0146-00-007a</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3/10/2022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3/10/2022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15-22-0160-00-007a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3/10/2022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3/10/2022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3/10/2022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3/10/2022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3/10/2022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3/10/2022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3/10/2022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801314"/>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Introduction to IEEE 802.15.7 </a:t>
            </a:r>
            <a:r>
              <a:rPr lang="en-US" altLang="ja-JP" sz="1600" dirty="0" smtClean="0">
                <a:latin typeface="Times New Roman" panose="02020603050405020304" pitchFamily="18" charset="0"/>
                <a:ea typeface="ＭＳ Ｐゴシック" charset="-128"/>
                <a:cs typeface="Times New Roman" panose="02020603050405020304" pitchFamily="18" charset="0"/>
              </a:rPr>
              <a:t>Standard</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March 10, 2022</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err="1" smtClean="0">
                <a:latin typeface="Times New Roman" panose="02020603050405020304" pitchFamily="18" charset="0"/>
                <a:ea typeface="ＭＳ Ｐゴシック" charset="-128"/>
                <a:cs typeface="Times New Roman" panose="02020603050405020304" pitchFamily="18" charset="0"/>
              </a:rPr>
              <a:t>Huy</a:t>
            </a:r>
            <a:r>
              <a:rPr lang="en-US" altLang="ja-JP" sz="1600" dirty="0" smtClean="0">
                <a:latin typeface="Times New Roman" panose="02020603050405020304" pitchFamily="18" charset="0"/>
                <a:ea typeface="ＭＳ Ｐゴシック" charset="-128"/>
                <a:cs typeface="Times New Roman" panose="02020603050405020304" pitchFamily="18" charset="0"/>
              </a:rPr>
              <a:t> </a:t>
            </a:r>
            <a:r>
              <a:rPr lang="en-US" altLang="ja-JP" sz="1600" smtClean="0">
                <a:latin typeface="Times New Roman" panose="02020603050405020304" pitchFamily="18" charset="0"/>
                <a:ea typeface="ＭＳ Ｐゴシック" charset="-128"/>
                <a:cs typeface="Times New Roman" panose="02020603050405020304" pitchFamily="18" charset="0"/>
              </a:rPr>
              <a:t>Nguyen, </a:t>
            </a:r>
            <a:r>
              <a:rPr lang="en-US" altLang="zh-CN" sz="1600" smtClean="0">
                <a:latin typeface="Times New Roman" panose="02020603050405020304" pitchFamily="18" charset="0"/>
                <a:cs typeface="Times New Roman" panose="02020603050405020304" pitchFamily="18" charset="0"/>
              </a:rPr>
              <a:t>Yeong</a:t>
            </a:r>
            <a:r>
              <a:rPr lang="en-US" altLang="zh-CN" sz="1600" dirty="0" smtClean="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Introduction to IEEE 802.15.7 Standard</a:t>
            </a:r>
          </a:p>
          <a:p>
            <a:pPr>
              <a:spcBef>
                <a:spcPts val="600"/>
              </a:spcBef>
              <a:spcAft>
                <a:spcPts val="600"/>
              </a:spcAft>
            </a:pPr>
            <a:r>
              <a:rPr lang="en-US" altLang="ja-JP" sz="1600" b="1" dirty="0" smtClean="0">
                <a:latin typeface="Times New Roman" panose="02020603050405020304" pitchFamily="18" charset="0"/>
                <a:ea typeface="ＭＳ Ｐゴシック" charset="-128"/>
                <a:cs typeface="Times New Roman" panose="02020603050405020304" pitchFamily="18" charset="0"/>
              </a:rPr>
              <a:t>Purpose</a:t>
            </a:r>
            <a:r>
              <a:rPr lang="en-US" altLang="ja-JP" sz="1600" b="1"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Schedule of IEEE 802.15.7a TG</a:t>
            </a:r>
            <a:endParaRPr lang="en-US" sz="4000" dirty="0">
              <a:latin typeface="Times New Roman" panose="02020603050405020304" pitchFamily="18" charset="0"/>
              <a:cs typeface="Times New Roman" panose="02020603050405020304" pitchFamily="18" charset="0"/>
            </a:endParaRPr>
          </a:p>
        </p:txBody>
      </p:sp>
      <p:graphicFrame>
        <p:nvGraphicFramePr>
          <p:cNvPr id="34" name="Table 33"/>
          <p:cNvGraphicFramePr>
            <a:graphicFrameLocks noGrp="1"/>
          </p:cNvGraphicFramePr>
          <p:nvPr>
            <p:extLst>
              <p:ext uri="{D42A27DB-BD31-4B8C-83A1-F6EECF244321}">
                <p14:modId xmlns:p14="http://schemas.microsoft.com/office/powerpoint/2010/main" val="3567850708"/>
              </p:ext>
            </p:extLst>
          </p:nvPr>
        </p:nvGraphicFramePr>
        <p:xfrm>
          <a:off x="70758" y="1437034"/>
          <a:ext cx="9002484" cy="478028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2022</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solidFill>
                            <a:srgbClr val="FF0000"/>
                          </a:solidFill>
                        </a:rPr>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t>Continue proposal mergers</a:t>
                      </a:r>
                    </a:p>
                    <a:p>
                      <a:pPr marL="285750" indent="-285750">
                        <a:buFont typeface="Arial" panose="020B0604020202020204" pitchFamily="34" charset="0"/>
                        <a:buChar char="•"/>
                      </a:pPr>
                      <a:r>
                        <a:rPr lang="en-US" sz="1400" dirty="0" smtClean="0"/>
                        <a:t>Start preparation of revision baseline D0</a:t>
                      </a:r>
                      <a:endParaRPr lang="en-US"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solidFill>
                            <a:srgbClr val="FF0000"/>
                          </a:solidFill>
                        </a:rPr>
                        <a:t>Finalize revision baseline draft D1</a:t>
                      </a:r>
                    </a:p>
                    <a:p>
                      <a:pPr marL="285750" indent="-285750">
                        <a:buFont typeface="Arial" panose="020B0604020202020204" pitchFamily="34" charset="0"/>
                        <a:buChar char="•"/>
                      </a:pPr>
                      <a:r>
                        <a:rPr lang="en-US" sz="1400" dirty="0" smtClean="0">
                          <a:solidFill>
                            <a:srgbClr val="FF0000"/>
                          </a:solidFill>
                        </a:rPr>
                        <a:t>Commence task group review and comment resolution</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dirty="0"/>
                        <a:t>Finalize first WG</a:t>
                      </a:r>
                      <a:r>
                        <a:rPr lang="en-US" sz="1400" baseline="0" dirty="0"/>
                        <a:t> letter ballot (LB) draft D1 </a:t>
                      </a:r>
                    </a:p>
                    <a:p>
                      <a:pPr marL="285750" indent="-285750">
                        <a:buFont typeface="Arial" panose="020B0604020202020204" pitchFamily="34" charset="0"/>
                        <a:buChar char="•"/>
                      </a:pPr>
                      <a:r>
                        <a:rPr lang="en-US" sz="1400" baseline="0" dirty="0"/>
                        <a:t>Submit D1 to WG for LB1</a:t>
                      </a:r>
                      <a:endParaRPr lang="en-US" sz="14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Start</a:t>
                      </a:r>
                      <a:r>
                        <a:rPr lang="en-US" sz="1400" baseline="0" dirty="0"/>
                        <a:t> LB1</a:t>
                      </a:r>
                      <a:r>
                        <a:rPr lang="en-US" sz="1400" dirty="0"/>
                        <a:t> comment resolution</a:t>
                      </a:r>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Finish LB1 comment resolution</a:t>
                      </a:r>
                    </a:p>
                    <a:p>
                      <a:pPr marL="285750" indent="-285750">
                        <a:buFont typeface="Arial" panose="020B0604020202020204" pitchFamily="34" charset="0"/>
                        <a:buChar char="•"/>
                      </a:pPr>
                      <a:r>
                        <a:rPr lang="en-US" sz="1400" dirty="0"/>
                        <a:t>Prepare draft D2</a:t>
                      </a:r>
                    </a:p>
                    <a:p>
                      <a:pPr marL="285750" indent="-285750">
                        <a:buFont typeface="Arial" panose="020B0604020202020204" pitchFamily="34" charset="0"/>
                        <a:buChar char="•"/>
                      </a:pPr>
                      <a:r>
                        <a:rPr lang="en-US" sz="1400" dirty="0"/>
                        <a:t>Submit</a:t>
                      </a:r>
                      <a:r>
                        <a:rPr lang="en-US" sz="1400" baseline="0" dirty="0"/>
                        <a:t> D2 to WG for LB2</a:t>
                      </a:r>
                      <a:endParaRPr lang="en-US" sz="1400" dirty="0"/>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dirty="0"/>
                        <a:t>LB2</a:t>
                      </a:r>
                      <a:r>
                        <a:rPr lang="en-US" sz="1400" baseline="0" dirty="0"/>
                        <a:t> comment resolution</a:t>
                      </a:r>
                    </a:p>
                    <a:p>
                      <a:pPr marL="285750" indent="-285750">
                        <a:buFont typeface="Arial" panose="020B0604020202020204" pitchFamily="34" charset="0"/>
                        <a:buChar char="•"/>
                      </a:pPr>
                      <a:r>
                        <a:rPr lang="en-US" sz="1400" baseline="0" dirty="0"/>
                        <a:t>Prepare D3 for SB1</a:t>
                      </a:r>
                      <a:endParaRPr lang="en-US" sz="14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477317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Schedule of IEEE 802.15.7a TG</a:t>
            </a:r>
            <a:endParaRPr lang="en-US" sz="40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47918794"/>
              </p:ext>
            </p:extLst>
          </p:nvPr>
        </p:nvGraphicFramePr>
        <p:xfrm>
          <a:off x="70758" y="1600200"/>
          <a:ext cx="9002484" cy="46329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2023</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Commence</a:t>
                      </a:r>
                      <a:r>
                        <a:rPr lang="en-US" sz="1400" baseline="0" dirty="0"/>
                        <a:t> </a:t>
                      </a:r>
                      <a:r>
                        <a:rPr lang="en-US" sz="1400" dirty="0"/>
                        <a:t>SA</a:t>
                      </a:r>
                      <a:r>
                        <a:rPr lang="en-US" sz="1400" baseline="0" dirty="0"/>
                        <a:t> LB3 comment resolution</a:t>
                      </a:r>
                      <a:endParaRPr lang="en-US"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Finish</a:t>
                      </a:r>
                      <a:r>
                        <a:rPr lang="en-US" sz="1400" baseline="0" dirty="0"/>
                        <a:t> SB1 comment resolution</a:t>
                      </a:r>
                    </a:p>
                    <a:p>
                      <a:pPr marL="285750" indent="-285750">
                        <a:buFont typeface="Arial" panose="020B0604020202020204" pitchFamily="34" charset="0"/>
                        <a:buChar char="•"/>
                      </a:pPr>
                      <a:r>
                        <a:rPr lang="en-US" sz="1400" baseline="0" dirty="0"/>
                        <a:t>Prepare D4 for submittal for SA SB2</a:t>
                      </a:r>
                      <a:endParaRPr lang="en-US" sz="1400" dirty="0"/>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dirty="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dirty="0"/>
                        <a:t>Do LB4 comment resolution</a:t>
                      </a:r>
                    </a:p>
                    <a:p>
                      <a:pPr marL="285750" indent="-285750">
                        <a:buFont typeface="Arial" panose="020B0604020202020204" pitchFamily="34" charset="0"/>
                        <a:buChar char="•"/>
                      </a:pPr>
                      <a:r>
                        <a:rPr lang="en-US" sz="1400" dirty="0"/>
                        <a:t>Prepare draft D4 for SA submittal final approval</a:t>
                      </a:r>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Resolve</a:t>
                      </a:r>
                      <a:r>
                        <a:rPr lang="en-US" sz="1400" baseline="0" dirty="0"/>
                        <a:t> final SA editorial comments and prepare final draft D5 for submittal for publication </a:t>
                      </a:r>
                      <a:endParaRPr lang="en-US"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Have publication</a:t>
                      </a:r>
                      <a:r>
                        <a:rPr lang="en-US" sz="1400" baseline="0" dirty="0"/>
                        <a:t> party!</a:t>
                      </a:r>
                      <a:endParaRPr lang="en-US" sz="1400" dirty="0"/>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endParaRPr lang="en-US" sz="16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9466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사각형: 둥근 모서리 30">
            <a:extLst>
              <a:ext uri="{FF2B5EF4-FFF2-40B4-BE49-F238E27FC236}">
                <a16:creationId xmlns:a16="http://schemas.microsoft.com/office/drawing/2014/main" id="{962D986D-AD7C-49B1-8B10-11A0D4A38664}"/>
              </a:ext>
            </a:extLst>
          </p:cNvPr>
          <p:cNvSpPr/>
          <p:nvPr/>
        </p:nvSpPr>
        <p:spPr>
          <a:xfrm>
            <a:off x="140791" y="2484496"/>
            <a:ext cx="2031729" cy="867024"/>
          </a:xfrm>
          <a:prstGeom prst="roundRect">
            <a:avLst/>
          </a:prstGeom>
          <a:solidFill>
            <a:schemeClr val="tx1">
              <a:lumMod val="50000"/>
              <a:lumOff val="50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effectLst>
                  <a:outerShdw blurRad="50800" dist="38100" dir="2700000" algn="tl" rotWithShape="0">
                    <a:prstClr val="black">
                      <a:alpha val="40000"/>
                    </a:prstClr>
                  </a:outerShdw>
                </a:effectLst>
              </a:rPr>
              <a:t>Contents</a:t>
            </a:r>
            <a:endParaRPr lang="ko-KR" altLang="en-US" sz="2400" dirty="0">
              <a:effectLst>
                <a:outerShdw blurRad="50800" dist="38100" dir="2700000" algn="tl" rotWithShape="0">
                  <a:prstClr val="black">
                    <a:alpha val="40000"/>
                  </a:prstClr>
                </a:outerShdw>
              </a:effectLst>
            </a:endParaRPr>
          </a:p>
        </p:txBody>
      </p:sp>
      <p:grpSp>
        <p:nvGrpSpPr>
          <p:cNvPr id="4" name="그룹 14">
            <a:extLst>
              <a:ext uri="{FF2B5EF4-FFF2-40B4-BE49-F238E27FC236}">
                <a16:creationId xmlns:a16="http://schemas.microsoft.com/office/drawing/2014/main" id="{9B1F5FDE-CFE8-4189-BA57-CEB9A4926E3B}"/>
              </a:ext>
            </a:extLst>
          </p:cNvPr>
          <p:cNvGrpSpPr/>
          <p:nvPr/>
        </p:nvGrpSpPr>
        <p:grpSpPr>
          <a:xfrm>
            <a:off x="3048000" y="1371600"/>
            <a:ext cx="6572251" cy="642367"/>
            <a:chOff x="3419872" y="1052736"/>
            <a:chExt cx="6572250" cy="642367"/>
          </a:xfrm>
        </p:grpSpPr>
        <p:pic>
          <p:nvPicPr>
            <p:cNvPr id="5" name="Picture 2" descr="C:\Documents and Settings\MCLAB_KYS\바탕 화면\목차1.png">
              <a:extLst>
                <a:ext uri="{FF2B5EF4-FFF2-40B4-BE49-F238E27FC236}">
                  <a16:creationId xmlns:a16="http://schemas.microsoft.com/office/drawing/2014/main" id="{B8C27147-16FF-4A2C-BF23-AFA6B10D134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0" r="-2258" b="89078"/>
            <a:stretch/>
          </p:blipFill>
          <p:spPr bwMode="auto">
            <a:xfrm>
              <a:off x="3419872" y="1052736"/>
              <a:ext cx="6572250" cy="642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21">
              <a:extLst>
                <a:ext uri="{FF2B5EF4-FFF2-40B4-BE49-F238E27FC236}">
                  <a16:creationId xmlns:a16="http://schemas.microsoft.com/office/drawing/2014/main" id="{C85D4150-5D78-4CDA-A507-7705C2647866}"/>
                </a:ext>
              </a:extLst>
            </p:cNvPr>
            <p:cNvSpPr txBox="1">
              <a:spLocks noChangeArrowheads="1"/>
            </p:cNvSpPr>
            <p:nvPr/>
          </p:nvSpPr>
          <p:spPr bwMode="auto">
            <a:xfrm>
              <a:off x="3779912" y="1114896"/>
              <a:ext cx="20676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맑은 고딕" panose="020B0503020000020004" pitchFamily="50" charset="-127"/>
                  <a:ea typeface="맑은 고딕" panose="020B0503020000020004" pitchFamily="50" charset="-127"/>
                </a:defRPr>
              </a:lvl1pPr>
              <a:lvl2pPr marL="742950" indent="-285750" eaLnBrk="0" hangingPunct="0">
                <a:spcBef>
                  <a:spcPct val="20000"/>
                </a:spcBef>
                <a:buFont typeface="Arial" panose="020B0604020202020204" pitchFamily="34" charset="0"/>
                <a:buChar char="–"/>
                <a:defRPr sz="2800">
                  <a:solidFill>
                    <a:schemeClr val="tx1"/>
                  </a:solidFill>
                  <a:latin typeface="맑은 고딕" panose="020B0503020000020004" pitchFamily="50" charset="-127"/>
                  <a:ea typeface="맑은 고딕" panose="020B0503020000020004" pitchFamily="50" charset="-127"/>
                </a:defRPr>
              </a:lvl2pPr>
              <a:lvl3pPr marL="1143000" indent="-228600" eaLnBrk="0" hangingPunct="0">
                <a:spcBef>
                  <a:spcPct val="20000"/>
                </a:spcBef>
                <a:buFont typeface="Arial" panose="020B0604020202020204" pitchFamily="34" charset="0"/>
                <a:buChar char="•"/>
                <a:defRPr sz="2400">
                  <a:solidFill>
                    <a:schemeClr val="tx1"/>
                  </a:solidFill>
                  <a:latin typeface="맑은 고딕" panose="020B0503020000020004" pitchFamily="50" charset="-127"/>
                  <a:ea typeface="맑은 고딕" panose="020B0503020000020004" pitchFamily="50" charset="-127"/>
                </a:defRPr>
              </a:lvl3pPr>
              <a:lvl4pPr marL="1600200" indent="-228600" eaLnBrk="0" hangingPunct="0">
                <a:spcBef>
                  <a:spcPct val="20000"/>
                </a:spcBef>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4pPr>
              <a:lvl5pPr marL="2057400" indent="-228600" eaLnBrk="0" hangingPunct="0">
                <a:spcBef>
                  <a:spcPct val="20000"/>
                </a:spcBef>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9pPr>
            </a:lstStyle>
            <a:p>
              <a:pPr eaLnBrk="1" hangingPunct="1">
                <a:spcBef>
                  <a:spcPct val="0"/>
                </a:spcBef>
                <a:buNone/>
                <a:defRPr/>
              </a:pPr>
              <a:r>
                <a:rPr lang="en-US" altLang="ko-KR" sz="1800" b="1" dirty="0">
                  <a:solidFill>
                    <a:prstClr val="black"/>
                  </a:solidFill>
                </a:rPr>
                <a:t>Overview of OCC</a:t>
              </a:r>
              <a:endParaRPr lang="ko-KR" altLang="en-US" sz="1800" b="1" dirty="0">
                <a:solidFill>
                  <a:prstClr val="black"/>
                </a:solidFill>
              </a:endParaRPr>
            </a:p>
          </p:txBody>
        </p:sp>
      </p:grpSp>
      <p:grpSp>
        <p:nvGrpSpPr>
          <p:cNvPr id="8" name="그룹 17">
            <a:extLst>
              <a:ext uri="{FF2B5EF4-FFF2-40B4-BE49-F238E27FC236}">
                <a16:creationId xmlns:a16="http://schemas.microsoft.com/office/drawing/2014/main" id="{42D01285-A83B-4094-B777-DDAD349F7A0A}"/>
              </a:ext>
            </a:extLst>
          </p:cNvPr>
          <p:cNvGrpSpPr/>
          <p:nvPr/>
        </p:nvGrpSpPr>
        <p:grpSpPr>
          <a:xfrm>
            <a:off x="3048000" y="2222446"/>
            <a:ext cx="6572251" cy="642366"/>
            <a:chOff x="3419872" y="1052736"/>
            <a:chExt cx="6572250" cy="642367"/>
          </a:xfrm>
        </p:grpSpPr>
        <p:pic>
          <p:nvPicPr>
            <p:cNvPr id="9" name="Picture 2" descr="C:\Documents and Settings\MCLAB_KYS\바탕 화면\목차1.png">
              <a:extLst>
                <a:ext uri="{FF2B5EF4-FFF2-40B4-BE49-F238E27FC236}">
                  <a16:creationId xmlns:a16="http://schemas.microsoft.com/office/drawing/2014/main" id="{B2E2658B-1D12-4F2A-9633-4E8C104EF21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0" r="-2258" b="89078"/>
            <a:stretch/>
          </p:blipFill>
          <p:spPr bwMode="auto">
            <a:xfrm>
              <a:off x="3419872" y="1052736"/>
              <a:ext cx="6572250" cy="642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21">
              <a:extLst>
                <a:ext uri="{FF2B5EF4-FFF2-40B4-BE49-F238E27FC236}">
                  <a16:creationId xmlns:a16="http://schemas.microsoft.com/office/drawing/2014/main" id="{1D8E411F-9567-42A0-9D5D-B9C8F6061AFE}"/>
                </a:ext>
              </a:extLst>
            </p:cNvPr>
            <p:cNvSpPr txBox="1">
              <a:spLocks noChangeArrowheads="1"/>
            </p:cNvSpPr>
            <p:nvPr/>
          </p:nvSpPr>
          <p:spPr bwMode="auto">
            <a:xfrm>
              <a:off x="3628687" y="1114763"/>
              <a:ext cx="49079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맑은 고딕" panose="020B0503020000020004" pitchFamily="50" charset="-127"/>
                  <a:ea typeface="맑은 고딕" panose="020B0503020000020004" pitchFamily="50" charset="-127"/>
                </a:defRPr>
              </a:lvl1pPr>
              <a:lvl2pPr marL="742950" indent="-285750" eaLnBrk="0" hangingPunct="0">
                <a:spcBef>
                  <a:spcPct val="20000"/>
                </a:spcBef>
                <a:buFont typeface="Arial" panose="020B0604020202020204" pitchFamily="34" charset="0"/>
                <a:buChar char="–"/>
                <a:defRPr sz="2800">
                  <a:solidFill>
                    <a:schemeClr val="tx1"/>
                  </a:solidFill>
                  <a:latin typeface="맑은 고딕" panose="020B0503020000020004" pitchFamily="50" charset="-127"/>
                  <a:ea typeface="맑은 고딕" panose="020B0503020000020004" pitchFamily="50" charset="-127"/>
                </a:defRPr>
              </a:lvl2pPr>
              <a:lvl3pPr marL="1143000" indent="-228600" eaLnBrk="0" hangingPunct="0">
                <a:spcBef>
                  <a:spcPct val="20000"/>
                </a:spcBef>
                <a:buFont typeface="Arial" panose="020B0604020202020204" pitchFamily="34" charset="0"/>
                <a:buChar char="•"/>
                <a:defRPr sz="2400">
                  <a:solidFill>
                    <a:schemeClr val="tx1"/>
                  </a:solidFill>
                  <a:latin typeface="맑은 고딕" panose="020B0503020000020004" pitchFamily="50" charset="-127"/>
                  <a:ea typeface="맑은 고딕" panose="020B0503020000020004" pitchFamily="50" charset="-127"/>
                </a:defRPr>
              </a:lvl3pPr>
              <a:lvl4pPr marL="1600200" indent="-228600" eaLnBrk="0" hangingPunct="0">
                <a:spcBef>
                  <a:spcPct val="20000"/>
                </a:spcBef>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4pPr>
              <a:lvl5pPr marL="2057400" indent="-228600" eaLnBrk="0" hangingPunct="0">
                <a:spcBef>
                  <a:spcPct val="20000"/>
                </a:spcBef>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9pPr>
            </a:lstStyle>
            <a:p>
              <a:pPr algn="ctr">
                <a:buNone/>
              </a:pPr>
              <a:r>
                <a:rPr lang="en-US" altLang="ko-KR" sz="1800" b="1" dirty="0">
                  <a:solidFill>
                    <a:prstClr val="black"/>
                  </a:solidFill>
                </a:rPr>
                <a:t>Overview of IEEE </a:t>
              </a:r>
              <a:r>
                <a:rPr lang="en-US" altLang="ko-KR" sz="1800" b="1" dirty="0" smtClean="0">
                  <a:solidFill>
                    <a:prstClr val="black"/>
                  </a:solidFill>
                </a:rPr>
                <a:t>802.15.7-2011 </a:t>
              </a:r>
              <a:r>
                <a:rPr lang="en-US" altLang="ko-KR" sz="1800" b="1" dirty="0">
                  <a:solidFill>
                    <a:prstClr val="black"/>
                  </a:solidFill>
                </a:rPr>
                <a:t>Standard</a:t>
              </a:r>
            </a:p>
          </p:txBody>
        </p:sp>
      </p:grpSp>
      <p:grpSp>
        <p:nvGrpSpPr>
          <p:cNvPr id="11" name="그룹 20">
            <a:extLst>
              <a:ext uri="{FF2B5EF4-FFF2-40B4-BE49-F238E27FC236}">
                <a16:creationId xmlns:a16="http://schemas.microsoft.com/office/drawing/2014/main" id="{F6517F18-45ED-425F-B13A-2596AA5E86CC}"/>
              </a:ext>
            </a:extLst>
          </p:cNvPr>
          <p:cNvGrpSpPr/>
          <p:nvPr/>
        </p:nvGrpSpPr>
        <p:grpSpPr>
          <a:xfrm>
            <a:off x="3048000" y="3074621"/>
            <a:ext cx="6572251" cy="642367"/>
            <a:chOff x="3419872" y="1052736"/>
            <a:chExt cx="6572250" cy="642367"/>
          </a:xfrm>
        </p:grpSpPr>
        <p:pic>
          <p:nvPicPr>
            <p:cNvPr id="12" name="Picture 2" descr="C:\Documents and Settings\MCLAB_KYS\바탕 화면\목차1.png">
              <a:extLst>
                <a:ext uri="{FF2B5EF4-FFF2-40B4-BE49-F238E27FC236}">
                  <a16:creationId xmlns:a16="http://schemas.microsoft.com/office/drawing/2014/main" id="{1BA8ED55-8F20-4B6B-98A8-B9069BCC5B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0" r="-2258" b="89078"/>
            <a:stretch/>
          </p:blipFill>
          <p:spPr bwMode="auto">
            <a:xfrm>
              <a:off x="3419872" y="1052736"/>
              <a:ext cx="6572250" cy="642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1">
              <a:extLst>
                <a:ext uri="{FF2B5EF4-FFF2-40B4-BE49-F238E27FC236}">
                  <a16:creationId xmlns:a16="http://schemas.microsoft.com/office/drawing/2014/main" id="{A75E02EE-A466-4113-B12F-0AD4176686FF}"/>
                </a:ext>
              </a:extLst>
            </p:cNvPr>
            <p:cNvSpPr txBox="1">
              <a:spLocks noChangeArrowheads="1"/>
            </p:cNvSpPr>
            <p:nvPr/>
          </p:nvSpPr>
          <p:spPr bwMode="auto">
            <a:xfrm>
              <a:off x="3700640" y="1122133"/>
              <a:ext cx="48359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맑은 고딕" panose="020B0503020000020004" pitchFamily="50" charset="-127"/>
                  <a:ea typeface="맑은 고딕" panose="020B0503020000020004" pitchFamily="50" charset="-127"/>
                </a:defRPr>
              </a:lvl1pPr>
              <a:lvl2pPr marL="742950" indent="-285750" eaLnBrk="0" hangingPunct="0">
                <a:spcBef>
                  <a:spcPct val="20000"/>
                </a:spcBef>
                <a:buFont typeface="Arial" panose="020B0604020202020204" pitchFamily="34" charset="0"/>
                <a:buChar char="–"/>
                <a:defRPr sz="2800">
                  <a:solidFill>
                    <a:schemeClr val="tx1"/>
                  </a:solidFill>
                  <a:latin typeface="맑은 고딕" panose="020B0503020000020004" pitchFamily="50" charset="-127"/>
                  <a:ea typeface="맑은 고딕" panose="020B0503020000020004" pitchFamily="50" charset="-127"/>
                </a:defRPr>
              </a:lvl2pPr>
              <a:lvl3pPr marL="1143000" indent="-228600" eaLnBrk="0" hangingPunct="0">
                <a:spcBef>
                  <a:spcPct val="20000"/>
                </a:spcBef>
                <a:buFont typeface="Arial" panose="020B0604020202020204" pitchFamily="34" charset="0"/>
                <a:buChar char="•"/>
                <a:defRPr sz="2400">
                  <a:solidFill>
                    <a:schemeClr val="tx1"/>
                  </a:solidFill>
                  <a:latin typeface="맑은 고딕" panose="020B0503020000020004" pitchFamily="50" charset="-127"/>
                  <a:ea typeface="맑은 고딕" panose="020B0503020000020004" pitchFamily="50" charset="-127"/>
                </a:defRPr>
              </a:lvl3pPr>
              <a:lvl4pPr marL="1600200" indent="-228600" eaLnBrk="0" hangingPunct="0">
                <a:spcBef>
                  <a:spcPct val="20000"/>
                </a:spcBef>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4pPr>
              <a:lvl5pPr marL="2057400" indent="-228600" eaLnBrk="0" hangingPunct="0">
                <a:spcBef>
                  <a:spcPct val="20000"/>
                </a:spcBef>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9pPr>
            </a:lstStyle>
            <a:p>
              <a:pPr algn="ctr" latinLnBrk="1">
                <a:buNone/>
              </a:pPr>
              <a:r>
                <a:rPr lang="en-US" altLang="ko-KR" sz="1800" b="1" dirty="0" smtClean="0">
                  <a:solidFill>
                    <a:srgbClr val="1F497D">
                      <a:lumMod val="50000"/>
                    </a:srgbClr>
                  </a:solidFill>
                  <a:effectLst>
                    <a:glow rad="266700">
                      <a:prstClr val="white">
                        <a:alpha val="60000"/>
                      </a:prstClr>
                    </a:glow>
                  </a:effectLst>
                  <a:latin typeface="맑은 고딕" panose="020B0503020000020004" pitchFamily="34" charset="-127"/>
                  <a:ea typeface="맑은 고딕" panose="020B0503020000020004" pitchFamily="34" charset="-127"/>
                </a:rPr>
                <a:t>Overview </a:t>
              </a:r>
              <a:r>
                <a:rPr lang="en-US" altLang="ko-KR" sz="1800" b="1" dirty="0">
                  <a:solidFill>
                    <a:srgbClr val="1F497D">
                      <a:lumMod val="50000"/>
                    </a:srgbClr>
                  </a:solidFill>
                  <a:effectLst>
                    <a:glow rad="266700">
                      <a:prstClr val="white">
                        <a:alpha val="60000"/>
                      </a:prstClr>
                    </a:glow>
                  </a:effectLst>
                  <a:latin typeface="맑은 고딕" panose="020B0503020000020004" pitchFamily="34" charset="-127"/>
                  <a:ea typeface="맑은 고딕" panose="020B0503020000020004" pitchFamily="34" charset="-127"/>
                </a:rPr>
                <a:t>of IEEE </a:t>
              </a:r>
              <a:r>
                <a:rPr lang="en-US" altLang="ko-KR" sz="1800" b="1" dirty="0" smtClean="0">
                  <a:solidFill>
                    <a:srgbClr val="1F497D">
                      <a:lumMod val="50000"/>
                    </a:srgbClr>
                  </a:solidFill>
                  <a:effectLst>
                    <a:glow rad="266700">
                      <a:prstClr val="white">
                        <a:alpha val="60000"/>
                      </a:prstClr>
                    </a:glow>
                  </a:effectLst>
                  <a:latin typeface="맑은 고딕" panose="020B0503020000020004" pitchFamily="34" charset="-127"/>
                  <a:ea typeface="맑은 고딕" panose="020B0503020000020004" pitchFamily="34" charset="-127"/>
                </a:rPr>
                <a:t>802.15.7-2018 Standard</a:t>
              </a:r>
              <a:endParaRPr lang="en-US" altLang="ko-KR" sz="1800" b="1" dirty="0">
                <a:solidFill>
                  <a:srgbClr val="1F497D">
                    <a:lumMod val="50000"/>
                  </a:srgbClr>
                </a:solidFill>
                <a:effectLst>
                  <a:glow rad="266700">
                    <a:prstClr val="white">
                      <a:alpha val="60000"/>
                    </a:prstClr>
                  </a:glow>
                </a:effectLst>
                <a:latin typeface="맑은 고딕" panose="020B0503020000020004" pitchFamily="34" charset="-127"/>
                <a:ea typeface="맑은 고딕" panose="020B0503020000020004" pitchFamily="34" charset="-127"/>
              </a:endParaRPr>
            </a:p>
          </p:txBody>
        </p:sp>
      </p:grpSp>
      <p:grpSp>
        <p:nvGrpSpPr>
          <p:cNvPr id="14" name="그룹 23">
            <a:extLst>
              <a:ext uri="{FF2B5EF4-FFF2-40B4-BE49-F238E27FC236}">
                <a16:creationId xmlns:a16="http://schemas.microsoft.com/office/drawing/2014/main" id="{7E3CA4AD-9E82-4A9B-8FA2-C6DEDC3EA4BD}"/>
              </a:ext>
            </a:extLst>
          </p:cNvPr>
          <p:cNvGrpSpPr/>
          <p:nvPr/>
        </p:nvGrpSpPr>
        <p:grpSpPr>
          <a:xfrm>
            <a:off x="3048000" y="3926796"/>
            <a:ext cx="6572251" cy="642367"/>
            <a:chOff x="3419872" y="1052736"/>
            <a:chExt cx="6572250" cy="642367"/>
          </a:xfrm>
        </p:grpSpPr>
        <p:pic>
          <p:nvPicPr>
            <p:cNvPr id="15" name="Picture 2" descr="C:\Documents and Settings\MCLAB_KYS\바탕 화면\목차1.png">
              <a:extLst>
                <a:ext uri="{FF2B5EF4-FFF2-40B4-BE49-F238E27FC236}">
                  <a16:creationId xmlns:a16="http://schemas.microsoft.com/office/drawing/2014/main" id="{CD01C5C6-E4BC-4758-A90E-540B47960E5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0" r="-2258" b="89078"/>
            <a:stretch/>
          </p:blipFill>
          <p:spPr bwMode="auto">
            <a:xfrm>
              <a:off x="3419872" y="1052736"/>
              <a:ext cx="6572250" cy="642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21">
              <a:extLst>
                <a:ext uri="{FF2B5EF4-FFF2-40B4-BE49-F238E27FC236}">
                  <a16:creationId xmlns:a16="http://schemas.microsoft.com/office/drawing/2014/main" id="{935073AD-CA5D-40AC-8EF5-E0CE196FCAC9}"/>
                </a:ext>
              </a:extLst>
            </p:cNvPr>
            <p:cNvSpPr txBox="1">
              <a:spLocks noChangeArrowheads="1"/>
            </p:cNvSpPr>
            <p:nvPr/>
          </p:nvSpPr>
          <p:spPr bwMode="auto">
            <a:xfrm>
              <a:off x="3762461" y="1114353"/>
              <a:ext cx="43658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맑은 고딕" panose="020B0503020000020004" pitchFamily="50" charset="-127"/>
                  <a:ea typeface="맑은 고딕" panose="020B0503020000020004" pitchFamily="50" charset="-127"/>
                </a:defRPr>
              </a:lvl1pPr>
              <a:lvl2pPr marL="742950" indent="-285750" eaLnBrk="0" hangingPunct="0">
                <a:spcBef>
                  <a:spcPct val="20000"/>
                </a:spcBef>
                <a:buFont typeface="Arial" panose="020B0604020202020204" pitchFamily="34" charset="0"/>
                <a:buChar char="–"/>
                <a:defRPr sz="2800">
                  <a:solidFill>
                    <a:schemeClr val="tx1"/>
                  </a:solidFill>
                  <a:latin typeface="맑은 고딕" panose="020B0503020000020004" pitchFamily="50" charset="-127"/>
                  <a:ea typeface="맑은 고딕" panose="020B0503020000020004" pitchFamily="50" charset="-127"/>
                </a:defRPr>
              </a:lvl2pPr>
              <a:lvl3pPr marL="1143000" indent="-228600" eaLnBrk="0" hangingPunct="0">
                <a:spcBef>
                  <a:spcPct val="20000"/>
                </a:spcBef>
                <a:buFont typeface="Arial" panose="020B0604020202020204" pitchFamily="34" charset="0"/>
                <a:buChar char="•"/>
                <a:defRPr sz="2400">
                  <a:solidFill>
                    <a:schemeClr val="tx1"/>
                  </a:solidFill>
                  <a:latin typeface="맑은 고딕" panose="020B0503020000020004" pitchFamily="50" charset="-127"/>
                  <a:ea typeface="맑은 고딕" panose="020B0503020000020004" pitchFamily="50" charset="-127"/>
                </a:defRPr>
              </a:lvl3pPr>
              <a:lvl4pPr marL="1600200" indent="-228600" eaLnBrk="0" hangingPunct="0">
                <a:spcBef>
                  <a:spcPct val="20000"/>
                </a:spcBef>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4pPr>
              <a:lvl5pPr marL="2057400" indent="-228600" eaLnBrk="0" hangingPunct="0">
                <a:spcBef>
                  <a:spcPct val="20000"/>
                </a:spcBef>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50" charset="-127"/>
                  <a:ea typeface="맑은 고딕" panose="020B0503020000020004" pitchFamily="50" charset="-127"/>
                </a:defRPr>
              </a:lvl9pPr>
            </a:lstStyle>
            <a:p>
              <a:pPr algn="ctr">
                <a:buNone/>
                <a:defRPr/>
              </a:pPr>
              <a:r>
                <a:rPr lang="en-US" sz="1800" b="1" dirty="0" smtClean="0">
                  <a:solidFill>
                    <a:prstClr val="black"/>
                  </a:solidFill>
                  <a:latin typeface="맑은 고딕"/>
                </a:rPr>
                <a:t>Purpose </a:t>
              </a:r>
              <a:r>
                <a:rPr lang="en-US" sz="1800" b="1" dirty="0">
                  <a:solidFill>
                    <a:prstClr val="black"/>
                  </a:solidFill>
                  <a:latin typeface="맑은 고딕"/>
                </a:rPr>
                <a:t>of IEEE 802.15.7a Task Group</a:t>
              </a:r>
            </a:p>
          </p:txBody>
        </p:sp>
      </p:grpSp>
      <p:sp>
        <p:nvSpPr>
          <p:cNvPr id="17" name="타원 26">
            <a:extLst>
              <a:ext uri="{FF2B5EF4-FFF2-40B4-BE49-F238E27FC236}">
                <a16:creationId xmlns:a16="http://schemas.microsoft.com/office/drawing/2014/main" id="{F5AE2137-67AB-4937-B9D2-FAAAF24E6C8A}"/>
              </a:ext>
            </a:extLst>
          </p:cNvPr>
          <p:cNvSpPr/>
          <p:nvPr/>
        </p:nvSpPr>
        <p:spPr>
          <a:xfrm>
            <a:off x="2579886" y="1455225"/>
            <a:ext cx="410507" cy="410507"/>
          </a:xfrm>
          <a:prstGeom prst="ellipse">
            <a:avLst/>
          </a:prstGeom>
          <a:solidFill>
            <a:schemeClr val="accent3">
              <a:lumMod val="40000"/>
              <a:lumOff val="60000"/>
            </a:schemeClr>
          </a:solidFill>
          <a:ln>
            <a:noFill/>
          </a:ln>
          <a:effectLst>
            <a:outerShdw blurRad="50800" dist="38100" dir="5400000" algn="t" rotWithShape="0">
              <a:prstClr val="black">
                <a:alpha val="40000"/>
              </a:prstClr>
            </a:outerShdw>
            <a:reflection blurRad="6350" stA="50000" endA="300" endPos="55000" dir="5400000" sy="-100000" algn="bl" rotWithShape="0"/>
          </a:effectLst>
          <a:scene3d>
            <a:camera prst="orthographicFront">
              <a:rot lat="0" lon="0" rev="0"/>
            </a:camera>
            <a:lightRig rig="balanced" dir="t">
              <a:rot lat="0" lon="0" rev="8700000"/>
            </a:lightRig>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ko-KR" sz="2000" b="1" dirty="0">
                <a:solidFill>
                  <a:prstClr val="black"/>
                </a:solidFill>
                <a:effectLst>
                  <a:outerShdw blurRad="38100" dist="38100" dir="2700000" algn="tl">
                    <a:srgbClr val="000000">
                      <a:alpha val="43137"/>
                    </a:srgbClr>
                  </a:outerShdw>
                </a:effectLst>
                <a:latin typeface="맑은 고딕"/>
                <a:ea typeface="맑은 고딕" panose="020B0503020000020004" pitchFamily="34" charset="-127"/>
              </a:rPr>
              <a:t>1</a:t>
            </a:r>
            <a:endParaRPr lang="ko-KR" altLang="en-US" sz="2000" b="1" dirty="0">
              <a:solidFill>
                <a:prstClr val="black"/>
              </a:solidFill>
              <a:effectLst>
                <a:outerShdw blurRad="38100" dist="38100" dir="2700000" algn="tl">
                  <a:srgbClr val="000000">
                    <a:alpha val="43137"/>
                  </a:srgbClr>
                </a:outerShdw>
              </a:effectLst>
              <a:latin typeface="맑은 고딕"/>
              <a:ea typeface="맑은 고딕" panose="020B0503020000020004" pitchFamily="34" charset="-127"/>
            </a:endParaRPr>
          </a:p>
        </p:txBody>
      </p:sp>
      <p:sp>
        <p:nvSpPr>
          <p:cNvPr id="18" name="타원 27">
            <a:extLst>
              <a:ext uri="{FF2B5EF4-FFF2-40B4-BE49-F238E27FC236}">
                <a16:creationId xmlns:a16="http://schemas.microsoft.com/office/drawing/2014/main" id="{E8848962-DFD6-42A6-B6B8-E758C26872D3}"/>
              </a:ext>
            </a:extLst>
          </p:cNvPr>
          <p:cNvSpPr/>
          <p:nvPr/>
        </p:nvSpPr>
        <p:spPr>
          <a:xfrm>
            <a:off x="2579886" y="2299621"/>
            <a:ext cx="410507" cy="410507"/>
          </a:xfrm>
          <a:prstGeom prst="ellipse">
            <a:avLst/>
          </a:prstGeom>
          <a:solidFill>
            <a:schemeClr val="accent3">
              <a:lumMod val="40000"/>
              <a:lumOff val="60000"/>
            </a:schemeClr>
          </a:solidFill>
          <a:ln>
            <a:noFill/>
          </a:ln>
          <a:effectLst>
            <a:outerShdw blurRad="50800" dist="38100" dir="5400000" algn="t" rotWithShape="0">
              <a:prstClr val="black">
                <a:alpha val="40000"/>
              </a:prstClr>
            </a:outerShdw>
            <a:reflection blurRad="6350" stA="50000" endA="300" endPos="55000" dir="5400000" sy="-100000" algn="bl" rotWithShape="0"/>
          </a:effectLst>
          <a:scene3d>
            <a:camera prst="orthographicFront">
              <a:rot lat="0" lon="0" rev="0"/>
            </a:camera>
            <a:lightRig rig="balanced" dir="t">
              <a:rot lat="0" lon="0" rev="8700000"/>
            </a:lightRig>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ko-KR" sz="2000" b="1" dirty="0">
                <a:solidFill>
                  <a:prstClr val="black"/>
                </a:solidFill>
                <a:effectLst>
                  <a:outerShdw blurRad="38100" dist="38100" dir="2700000" algn="tl">
                    <a:srgbClr val="000000">
                      <a:alpha val="43137"/>
                    </a:srgbClr>
                  </a:outerShdw>
                </a:effectLst>
                <a:latin typeface="맑은 고딕"/>
                <a:ea typeface="맑은 고딕" panose="020B0503020000020004" pitchFamily="34" charset="-127"/>
              </a:rPr>
              <a:t>2</a:t>
            </a:r>
            <a:endParaRPr lang="ko-KR" altLang="en-US" sz="2000" b="1" dirty="0">
              <a:solidFill>
                <a:prstClr val="black"/>
              </a:solidFill>
              <a:effectLst>
                <a:outerShdw blurRad="38100" dist="38100" dir="2700000" algn="tl">
                  <a:srgbClr val="000000">
                    <a:alpha val="43137"/>
                  </a:srgbClr>
                </a:outerShdw>
              </a:effectLst>
              <a:latin typeface="맑은 고딕"/>
              <a:ea typeface="맑은 고딕" panose="020B0503020000020004" pitchFamily="34" charset="-127"/>
            </a:endParaRPr>
          </a:p>
        </p:txBody>
      </p:sp>
      <p:sp>
        <p:nvSpPr>
          <p:cNvPr id="19" name="타원 28">
            <a:extLst>
              <a:ext uri="{FF2B5EF4-FFF2-40B4-BE49-F238E27FC236}">
                <a16:creationId xmlns:a16="http://schemas.microsoft.com/office/drawing/2014/main" id="{38DE6D80-A406-4676-B9D3-56DF88890B3D}"/>
              </a:ext>
            </a:extLst>
          </p:cNvPr>
          <p:cNvSpPr/>
          <p:nvPr/>
        </p:nvSpPr>
        <p:spPr>
          <a:xfrm>
            <a:off x="2579886" y="3144017"/>
            <a:ext cx="410507" cy="410507"/>
          </a:xfrm>
          <a:prstGeom prst="ellipse">
            <a:avLst/>
          </a:prstGeom>
          <a:solidFill>
            <a:schemeClr val="accent3">
              <a:lumMod val="40000"/>
              <a:lumOff val="60000"/>
            </a:schemeClr>
          </a:solidFill>
          <a:ln>
            <a:noFill/>
          </a:ln>
          <a:effectLst>
            <a:outerShdw blurRad="50800" dist="38100" dir="5400000" algn="t" rotWithShape="0">
              <a:prstClr val="black">
                <a:alpha val="40000"/>
              </a:prstClr>
            </a:outerShdw>
            <a:reflection blurRad="6350" stA="50000" endA="300" endPos="55000" dir="5400000" sy="-100000" algn="bl" rotWithShape="0"/>
          </a:effectLst>
          <a:scene3d>
            <a:camera prst="orthographicFront">
              <a:rot lat="0" lon="0" rev="0"/>
            </a:camera>
            <a:lightRig rig="balanced" dir="t">
              <a:rot lat="0" lon="0" rev="8700000"/>
            </a:lightRig>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ko-KR" sz="2000" b="1" dirty="0">
                <a:solidFill>
                  <a:prstClr val="black"/>
                </a:solidFill>
                <a:effectLst>
                  <a:outerShdw blurRad="38100" dist="38100" dir="2700000" algn="tl">
                    <a:srgbClr val="000000">
                      <a:alpha val="43137"/>
                    </a:srgbClr>
                  </a:outerShdw>
                </a:effectLst>
                <a:latin typeface="맑은 고딕"/>
                <a:ea typeface="맑은 고딕" panose="020B0503020000020004" pitchFamily="34" charset="-127"/>
              </a:rPr>
              <a:t>3</a:t>
            </a:r>
            <a:endParaRPr lang="ko-KR" altLang="en-US" sz="2000" b="1" dirty="0">
              <a:solidFill>
                <a:prstClr val="black"/>
              </a:solidFill>
              <a:effectLst>
                <a:outerShdw blurRad="38100" dist="38100" dir="2700000" algn="tl">
                  <a:srgbClr val="000000">
                    <a:alpha val="43137"/>
                  </a:srgbClr>
                </a:outerShdw>
              </a:effectLst>
              <a:latin typeface="맑은 고딕"/>
              <a:ea typeface="맑은 고딕" panose="020B0503020000020004" pitchFamily="34" charset="-127"/>
            </a:endParaRPr>
          </a:p>
        </p:txBody>
      </p:sp>
      <p:sp>
        <p:nvSpPr>
          <p:cNvPr id="20" name="타원 29">
            <a:extLst>
              <a:ext uri="{FF2B5EF4-FFF2-40B4-BE49-F238E27FC236}">
                <a16:creationId xmlns:a16="http://schemas.microsoft.com/office/drawing/2014/main" id="{F7CC7A1D-FF3C-410C-B6FF-3D082BCD4989}"/>
              </a:ext>
            </a:extLst>
          </p:cNvPr>
          <p:cNvSpPr/>
          <p:nvPr/>
        </p:nvSpPr>
        <p:spPr>
          <a:xfrm>
            <a:off x="2579886" y="3988413"/>
            <a:ext cx="410507" cy="410507"/>
          </a:xfrm>
          <a:prstGeom prst="ellipse">
            <a:avLst/>
          </a:prstGeom>
          <a:solidFill>
            <a:schemeClr val="accent3">
              <a:lumMod val="40000"/>
              <a:lumOff val="60000"/>
            </a:schemeClr>
          </a:solidFill>
          <a:ln>
            <a:noFill/>
          </a:ln>
          <a:effectLst>
            <a:outerShdw blurRad="50800" dist="38100" dir="5400000" algn="t" rotWithShape="0">
              <a:prstClr val="black">
                <a:alpha val="40000"/>
              </a:prstClr>
            </a:outerShdw>
            <a:reflection blurRad="6350" stA="50000" endA="300" endPos="55000" dir="5400000" sy="-100000" algn="bl" rotWithShape="0"/>
          </a:effectLst>
          <a:scene3d>
            <a:camera prst="orthographicFront">
              <a:rot lat="0" lon="0" rev="0"/>
            </a:camera>
            <a:lightRig rig="balanced" dir="t">
              <a:rot lat="0" lon="0" rev="8700000"/>
            </a:lightRig>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ko-KR" sz="2000" b="1" dirty="0">
                <a:solidFill>
                  <a:prstClr val="black"/>
                </a:solidFill>
                <a:effectLst>
                  <a:outerShdw blurRad="38100" dist="38100" dir="2700000" algn="tl">
                    <a:srgbClr val="000000">
                      <a:alpha val="43137"/>
                    </a:srgbClr>
                  </a:outerShdw>
                </a:effectLst>
                <a:latin typeface="맑은 고딕"/>
                <a:ea typeface="맑은 고딕" panose="020B0503020000020004" pitchFamily="34" charset="-127"/>
              </a:rPr>
              <a:t>4</a:t>
            </a:r>
            <a:endParaRPr lang="ko-KR" altLang="en-US" sz="2000" b="1" dirty="0">
              <a:solidFill>
                <a:prstClr val="black"/>
              </a:solidFill>
              <a:effectLst>
                <a:outerShdw blurRad="38100" dist="38100" dir="2700000" algn="tl">
                  <a:srgbClr val="000000">
                    <a:alpha val="43137"/>
                  </a:srgbClr>
                </a:outerShdw>
              </a:effectLst>
              <a:latin typeface="맑은 고딕"/>
              <a:ea typeface="맑은 고딕" panose="020B0503020000020004" pitchFamily="34" charset="-127"/>
            </a:endParaRPr>
          </a:p>
        </p:txBody>
      </p:sp>
      <p:grpSp>
        <p:nvGrpSpPr>
          <p:cNvPr id="21" name="그룹 23">
            <a:extLst>
              <a:ext uri="{FF2B5EF4-FFF2-40B4-BE49-F238E27FC236}">
                <a16:creationId xmlns:a16="http://schemas.microsoft.com/office/drawing/2014/main" id="{7E3CA4AD-9E82-4A9B-8FA2-C6DEDC3EA4BD}"/>
              </a:ext>
            </a:extLst>
          </p:cNvPr>
          <p:cNvGrpSpPr/>
          <p:nvPr/>
        </p:nvGrpSpPr>
        <p:grpSpPr>
          <a:xfrm>
            <a:off x="3048000" y="4725957"/>
            <a:ext cx="6572251" cy="642367"/>
            <a:chOff x="3419872" y="1052736"/>
            <a:chExt cx="6572250" cy="642367"/>
          </a:xfrm>
        </p:grpSpPr>
        <p:pic>
          <p:nvPicPr>
            <p:cNvPr id="22" name="Picture 21" descr="C:\Documents and Settings\MCLAB_KYS\바탕 화면\목차1.png">
              <a:extLst>
                <a:ext uri="{FF2B5EF4-FFF2-40B4-BE49-F238E27FC236}">
                  <a16:creationId xmlns:a16="http://schemas.microsoft.com/office/drawing/2014/main" id="{CD01C5C6-E4BC-4758-A90E-540B47960E5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0" r="-2258" b="89078"/>
            <a:stretch/>
          </p:blipFill>
          <p:spPr bwMode="auto">
            <a:xfrm>
              <a:off x="3419872" y="1052736"/>
              <a:ext cx="6572250" cy="642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21">
              <a:extLst>
                <a:ext uri="{FF2B5EF4-FFF2-40B4-BE49-F238E27FC236}">
                  <a16:creationId xmlns:a16="http://schemas.microsoft.com/office/drawing/2014/main" id="{935073AD-CA5D-40AC-8EF5-E0CE196FCAC9}"/>
                </a:ext>
              </a:extLst>
            </p:cNvPr>
            <p:cNvSpPr txBox="1">
              <a:spLocks noChangeArrowheads="1"/>
            </p:cNvSpPr>
            <p:nvPr/>
          </p:nvSpPr>
          <p:spPr bwMode="auto">
            <a:xfrm>
              <a:off x="3779912" y="1114353"/>
              <a:ext cx="44539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None/>
                <a:defRPr/>
              </a:pPr>
              <a:r>
                <a:rPr lang="en-US" sz="1800" b="1" dirty="0" smtClean="0">
                  <a:solidFill>
                    <a:prstClr val="black"/>
                  </a:solidFill>
                  <a:latin typeface="맑은 고딕"/>
                </a:rPr>
                <a:t>Schedule of IEEE 802.15.7a Task Group</a:t>
              </a:r>
              <a:endParaRPr lang="en-US" sz="1800" b="1" dirty="0">
                <a:solidFill>
                  <a:prstClr val="black"/>
                </a:solidFill>
                <a:latin typeface="맑은 고딕"/>
              </a:endParaRPr>
            </a:p>
          </p:txBody>
        </p:sp>
      </p:grpSp>
      <p:sp>
        <p:nvSpPr>
          <p:cNvPr id="24" name="타원 29">
            <a:extLst>
              <a:ext uri="{FF2B5EF4-FFF2-40B4-BE49-F238E27FC236}">
                <a16:creationId xmlns:a16="http://schemas.microsoft.com/office/drawing/2014/main" id="{F7CC7A1D-FF3C-410C-B6FF-3D082BCD4989}"/>
              </a:ext>
            </a:extLst>
          </p:cNvPr>
          <p:cNvSpPr/>
          <p:nvPr/>
        </p:nvSpPr>
        <p:spPr>
          <a:xfrm>
            <a:off x="2579886" y="4787574"/>
            <a:ext cx="410507" cy="410507"/>
          </a:xfrm>
          <a:prstGeom prst="ellipse">
            <a:avLst/>
          </a:prstGeom>
          <a:solidFill>
            <a:schemeClr val="accent3">
              <a:lumMod val="40000"/>
              <a:lumOff val="60000"/>
            </a:schemeClr>
          </a:solidFill>
          <a:ln>
            <a:noFill/>
          </a:ln>
          <a:effectLst>
            <a:outerShdw blurRad="50800" dist="38100" dir="5400000" algn="t" rotWithShape="0">
              <a:prstClr val="black">
                <a:alpha val="40000"/>
              </a:prstClr>
            </a:outerShdw>
            <a:reflection blurRad="6350" stA="50000" endA="300" endPos="55000" dir="5400000" sy="-100000" algn="bl" rotWithShape="0"/>
          </a:effectLst>
          <a:scene3d>
            <a:camera prst="orthographicFront">
              <a:rot lat="0" lon="0" rev="0"/>
            </a:camera>
            <a:lightRig rig="balanced" dir="t">
              <a:rot lat="0" lon="0" rev="8700000"/>
            </a:lightRig>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ko-KR" sz="2000" b="1" dirty="0">
                <a:solidFill>
                  <a:prstClr val="black"/>
                </a:solidFill>
                <a:effectLst>
                  <a:outerShdw blurRad="38100" dist="38100" dir="2700000" algn="tl">
                    <a:srgbClr val="000000">
                      <a:alpha val="43137"/>
                    </a:srgbClr>
                  </a:outerShdw>
                </a:effectLst>
                <a:latin typeface="맑은 고딕"/>
                <a:ea typeface="맑은 고딕" panose="020B0503020000020004" pitchFamily="34" charset="-127"/>
              </a:rPr>
              <a:t>5</a:t>
            </a:r>
            <a:endParaRPr lang="ko-KR" altLang="en-US" sz="2000" b="1" dirty="0">
              <a:solidFill>
                <a:prstClr val="black"/>
              </a:solidFill>
              <a:effectLst>
                <a:outerShdw blurRad="38100" dist="38100" dir="2700000" algn="tl">
                  <a:srgbClr val="000000">
                    <a:alpha val="43137"/>
                  </a:srgbClr>
                </a:outerShdw>
              </a:effectLst>
              <a:latin typeface="맑은 고딕"/>
              <a:ea typeface="맑은 고딕" panose="020B0503020000020004" pitchFamily="34" charset="-127"/>
            </a:endParaRP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latin typeface="Times New Roman" panose="02020603050405020304" pitchFamily="18" charset="0"/>
                <a:cs typeface="Times New Roman" panose="02020603050405020304" pitchFamily="18" charset="0"/>
              </a:rPr>
              <a:t>Overview of Optical Camera Communication</a:t>
            </a:r>
            <a:endParaRPr lang="en-US" sz="3400" dirty="0">
              <a:latin typeface="Times New Roman" panose="02020603050405020304" pitchFamily="18" charset="0"/>
              <a:cs typeface="Times New Roman" panose="02020603050405020304" pitchFamily="18" charset="0"/>
            </a:endParaRPr>
          </a:p>
        </p:txBody>
      </p:sp>
      <p:pic>
        <p:nvPicPr>
          <p:cNvPr id="5" name="Picture 2" descr="C:\Users\MiniPC_2\Desktop\1.jpg">
            <a:extLst>
              <a:ext uri="{FF2B5EF4-FFF2-40B4-BE49-F238E27FC236}">
                <a16:creationId xmlns:a16="http://schemas.microsoft.com/office/drawing/2014/main" id="{4574F7B9-297A-4CF4-813C-144BD78B055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9949" y="1889219"/>
            <a:ext cx="7366000" cy="338403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517F386-8EDC-45F0-BC3A-BB6D364CB0DE}"/>
              </a:ext>
            </a:extLst>
          </p:cNvPr>
          <p:cNvSpPr txBox="1"/>
          <p:nvPr/>
        </p:nvSpPr>
        <p:spPr>
          <a:xfrm>
            <a:off x="1203863" y="3377211"/>
            <a:ext cx="1223139" cy="600164"/>
          </a:xfrm>
          <a:prstGeom prst="rect">
            <a:avLst/>
          </a:prstGeom>
          <a:noFill/>
        </p:spPr>
        <p:txBody>
          <a:bodyPr wrap="square" rtlCol="0">
            <a:spAutoFit/>
          </a:bodyPr>
          <a:lstStyle/>
          <a:p>
            <a:pPr latinLnBrk="1"/>
            <a:r>
              <a:rPr lang="en-US" altLang="ko-KR" sz="1100" b="1" dirty="0">
                <a:solidFill>
                  <a:prstClr val="black"/>
                </a:solidFill>
                <a:latin typeface="Calibri"/>
                <a:ea typeface="맑은 고딕" panose="020B0503020000020004" pitchFamily="34" charset="-127"/>
              </a:rPr>
              <a:t>LED</a:t>
            </a:r>
          </a:p>
          <a:p>
            <a:pPr latinLnBrk="1"/>
            <a:r>
              <a:rPr lang="en-US" altLang="ko-KR" sz="1100" b="1" dirty="0">
                <a:solidFill>
                  <a:prstClr val="black"/>
                </a:solidFill>
                <a:latin typeface="Calibri"/>
                <a:ea typeface="맑은 고딕" panose="020B0503020000020004" pitchFamily="34" charset="-127"/>
              </a:rPr>
              <a:t>Digital Signage</a:t>
            </a:r>
          </a:p>
          <a:p>
            <a:pPr latinLnBrk="1"/>
            <a:r>
              <a:rPr lang="en-US" altLang="ko-KR" sz="1100" b="1" dirty="0">
                <a:solidFill>
                  <a:prstClr val="black"/>
                </a:solidFill>
                <a:latin typeface="Calibri"/>
                <a:ea typeface="맑은 고딕" panose="020B0503020000020004" pitchFamily="34" charset="-127"/>
              </a:rPr>
              <a:t>Display</a:t>
            </a:r>
          </a:p>
        </p:txBody>
      </p:sp>
      <p:sp>
        <p:nvSpPr>
          <p:cNvPr id="8" name="TextBox 7">
            <a:extLst>
              <a:ext uri="{FF2B5EF4-FFF2-40B4-BE49-F238E27FC236}">
                <a16:creationId xmlns:a16="http://schemas.microsoft.com/office/drawing/2014/main" id="{D2ED7FE3-56F3-418C-BA19-05BA1C4B1433}"/>
              </a:ext>
            </a:extLst>
          </p:cNvPr>
          <p:cNvSpPr txBox="1"/>
          <p:nvPr/>
        </p:nvSpPr>
        <p:spPr>
          <a:xfrm>
            <a:off x="1090096" y="4408586"/>
            <a:ext cx="1944216" cy="646331"/>
          </a:xfrm>
          <a:prstGeom prst="rect">
            <a:avLst/>
          </a:prstGeom>
          <a:noFill/>
        </p:spPr>
        <p:txBody>
          <a:bodyPr wrap="square" rtlCol="0">
            <a:spAutoFit/>
          </a:bodyPr>
          <a:lstStyle/>
          <a:p>
            <a:pPr latinLnBrk="1"/>
            <a:r>
              <a:rPr lang="en-US" altLang="ko-KR" b="1" dirty="0">
                <a:solidFill>
                  <a:prstClr val="black"/>
                </a:solidFill>
                <a:latin typeface="Calibri"/>
                <a:ea typeface="맑은 고딕" panose="020B0503020000020004" pitchFamily="34" charset="-127"/>
              </a:rPr>
              <a:t>Smart Lighting</a:t>
            </a:r>
            <a:r>
              <a:rPr lang="ko-KR" altLang="en-US" b="1" dirty="0">
                <a:solidFill>
                  <a:prstClr val="black"/>
                </a:solidFill>
                <a:latin typeface="Calibri"/>
                <a:ea typeface="맑은 고딕" panose="020B0503020000020004" pitchFamily="34" charset="-127"/>
              </a:rPr>
              <a:t>                </a:t>
            </a:r>
            <a:r>
              <a:rPr lang="en-US" altLang="ko-KR" b="1" dirty="0">
                <a:solidFill>
                  <a:prstClr val="black"/>
                </a:solidFill>
                <a:latin typeface="Calibri"/>
                <a:ea typeface="맑은 고딕" panose="020B0503020000020004" pitchFamily="34" charset="-127"/>
              </a:rPr>
              <a:t>(Transmitter)</a:t>
            </a:r>
            <a:endParaRPr lang="ko-KR" altLang="en-US" b="1" dirty="0">
              <a:solidFill>
                <a:prstClr val="black"/>
              </a:solidFill>
              <a:latin typeface="Calibri"/>
              <a:ea typeface="맑은 고딕" panose="020B0503020000020004" pitchFamily="34" charset="-127"/>
            </a:endParaRPr>
          </a:p>
        </p:txBody>
      </p:sp>
      <p:sp>
        <p:nvSpPr>
          <p:cNvPr id="9" name="TextBox 8">
            <a:extLst>
              <a:ext uri="{FF2B5EF4-FFF2-40B4-BE49-F238E27FC236}">
                <a16:creationId xmlns:a16="http://schemas.microsoft.com/office/drawing/2014/main" id="{25DFBB29-3F3F-4765-8E23-72B92D9CBDC9}"/>
              </a:ext>
            </a:extLst>
          </p:cNvPr>
          <p:cNvSpPr txBox="1"/>
          <p:nvPr/>
        </p:nvSpPr>
        <p:spPr>
          <a:xfrm>
            <a:off x="4653465" y="2352636"/>
            <a:ext cx="1396507" cy="646331"/>
          </a:xfrm>
          <a:prstGeom prst="rect">
            <a:avLst/>
          </a:prstGeom>
          <a:noFill/>
        </p:spPr>
        <p:txBody>
          <a:bodyPr wrap="square" rtlCol="0">
            <a:spAutoFit/>
          </a:bodyPr>
          <a:lstStyle/>
          <a:p>
            <a:pPr latinLnBrk="1"/>
            <a:r>
              <a:rPr lang="en-US" altLang="ko-KR" b="1" dirty="0">
                <a:solidFill>
                  <a:prstClr val="black"/>
                </a:solidFill>
                <a:latin typeface="Calibri"/>
                <a:ea typeface="맑은 고딕" panose="020B0503020000020004" pitchFamily="34" charset="-127"/>
              </a:rPr>
              <a:t>Smartphone(Receiver)</a:t>
            </a:r>
            <a:endParaRPr lang="ko-KR" altLang="en-US" b="1" dirty="0">
              <a:solidFill>
                <a:prstClr val="black"/>
              </a:solidFill>
              <a:latin typeface="Calibri"/>
              <a:ea typeface="맑은 고딕" panose="020B0503020000020004" pitchFamily="34" charset="-127"/>
            </a:endParaRPr>
          </a:p>
        </p:txBody>
      </p:sp>
      <p:sp>
        <p:nvSpPr>
          <p:cNvPr id="10" name="직사각형 37">
            <a:extLst>
              <a:ext uri="{FF2B5EF4-FFF2-40B4-BE49-F238E27FC236}">
                <a16:creationId xmlns:a16="http://schemas.microsoft.com/office/drawing/2014/main" id="{40C46C75-3342-4352-B5E0-4A9288A8F3AB}"/>
              </a:ext>
            </a:extLst>
          </p:cNvPr>
          <p:cNvSpPr/>
          <p:nvPr/>
        </p:nvSpPr>
        <p:spPr>
          <a:xfrm>
            <a:off x="611560" y="1808567"/>
            <a:ext cx="2236279" cy="3240865"/>
          </a:xfrm>
          <a:prstGeom prst="rect">
            <a:avLst/>
          </a:prstGeom>
          <a:noFill/>
          <a:ln>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a:solidFill>
                <a:prstClr val="white"/>
              </a:solidFill>
              <a:latin typeface="Calibri"/>
              <a:ea typeface="맑은 고딕" panose="020B0503020000020004" pitchFamily="34" charset="-127"/>
            </a:endParaRPr>
          </a:p>
        </p:txBody>
      </p:sp>
      <p:sp>
        <p:nvSpPr>
          <p:cNvPr id="11" name="직사각형 39">
            <a:extLst>
              <a:ext uri="{FF2B5EF4-FFF2-40B4-BE49-F238E27FC236}">
                <a16:creationId xmlns:a16="http://schemas.microsoft.com/office/drawing/2014/main" id="{7D4600EA-4366-43B3-90E4-9024CA2C4CBA}"/>
              </a:ext>
            </a:extLst>
          </p:cNvPr>
          <p:cNvSpPr/>
          <p:nvPr/>
        </p:nvSpPr>
        <p:spPr>
          <a:xfrm rot="1113187">
            <a:off x="2158805" y="2714355"/>
            <a:ext cx="2032929" cy="261610"/>
          </a:xfrm>
          <a:prstGeom prst="rect">
            <a:avLst/>
          </a:prstGeom>
        </p:spPr>
        <p:txBody>
          <a:bodyPr wrap="none">
            <a:spAutoFit/>
          </a:bodyPr>
          <a:lstStyle/>
          <a:p>
            <a:pPr latinLnBrk="1"/>
            <a:r>
              <a:rPr lang="en-US" altLang="ko-KR" sz="1100" dirty="0">
                <a:solidFill>
                  <a:prstClr val="black"/>
                </a:solidFill>
                <a:latin typeface="Calibri"/>
                <a:ea typeface="맑은 고딕" panose="020B0503020000020004" pitchFamily="34" charset="-127"/>
              </a:rPr>
              <a:t>Optical Camera Communication </a:t>
            </a:r>
          </a:p>
        </p:txBody>
      </p:sp>
      <p:sp>
        <p:nvSpPr>
          <p:cNvPr id="12" name="직사각형 41">
            <a:extLst>
              <a:ext uri="{FF2B5EF4-FFF2-40B4-BE49-F238E27FC236}">
                <a16:creationId xmlns:a16="http://schemas.microsoft.com/office/drawing/2014/main" id="{F71A77BE-5EF3-4359-9D11-879972F2524F}"/>
              </a:ext>
            </a:extLst>
          </p:cNvPr>
          <p:cNvSpPr/>
          <p:nvPr/>
        </p:nvSpPr>
        <p:spPr>
          <a:xfrm>
            <a:off x="2894698" y="1808567"/>
            <a:ext cx="5768397" cy="3545345"/>
          </a:xfrm>
          <a:prstGeom prst="rect">
            <a:avLst/>
          </a:prstGeom>
          <a:noFill/>
          <a:ln>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a:solidFill>
                <a:prstClr val="white"/>
              </a:solidFill>
              <a:latin typeface="Calibri"/>
              <a:ea typeface="맑은 고딕" panose="020B0503020000020004" pitchFamily="34" charset="-127"/>
            </a:endParaRPr>
          </a:p>
        </p:txBody>
      </p:sp>
    </p:spTree>
    <p:extLst>
      <p:ext uri="{BB962C8B-B14F-4D97-AF65-F5344CB8AC3E}">
        <p14:creationId xmlns:p14="http://schemas.microsoft.com/office/powerpoint/2010/main" val="558941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Overview of IEEE 802.15.7-2011</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06136"/>
            <a:ext cx="8640960" cy="4918464"/>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The purpose of </a:t>
            </a:r>
            <a:r>
              <a:rPr lang="en-US" altLang="ja-JP" sz="2000" dirty="0" smtClean="0">
                <a:latin typeface="Times New Roman" panose="02020603050405020304" pitchFamily="18" charset="0"/>
                <a:cs typeface="Times New Roman" panose="02020603050405020304" pitchFamily="18" charset="0"/>
              </a:rPr>
              <a:t>IEEE 802.15.7-2011 </a:t>
            </a:r>
            <a:r>
              <a:rPr lang="en-US" altLang="ja-JP" sz="2000" dirty="0">
                <a:latin typeface="Times New Roman" panose="02020603050405020304" pitchFamily="18" charset="0"/>
                <a:cs typeface="Times New Roman" panose="02020603050405020304" pitchFamily="18" charset="0"/>
              </a:rPr>
              <a:t>standard is to provide a global standard for short-range optical </a:t>
            </a:r>
            <a:r>
              <a:rPr lang="en-US" altLang="ja-JP" sz="2000" dirty="0" smtClean="0">
                <a:latin typeface="Times New Roman" panose="02020603050405020304" pitchFamily="18" charset="0"/>
                <a:cs typeface="Times New Roman" panose="02020603050405020304" pitchFamily="18" charset="0"/>
              </a:rPr>
              <a:t>wireless communication </a:t>
            </a:r>
            <a:r>
              <a:rPr lang="en-US" altLang="ja-JP" sz="2000" dirty="0">
                <a:latin typeface="Times New Roman" panose="02020603050405020304" pitchFamily="18" charset="0"/>
                <a:cs typeface="Times New Roman" panose="02020603050405020304" pitchFamily="18" charset="0"/>
              </a:rPr>
              <a:t>using </a:t>
            </a:r>
            <a:r>
              <a:rPr lang="en-US" altLang="ja-JP" sz="2000" dirty="0">
                <a:solidFill>
                  <a:srgbClr val="FF0000"/>
                </a:solidFill>
                <a:latin typeface="Times New Roman" panose="02020603050405020304" pitchFamily="18" charset="0"/>
                <a:cs typeface="Times New Roman" panose="02020603050405020304" pitchFamily="18" charset="0"/>
              </a:rPr>
              <a:t>visible light from </a:t>
            </a:r>
            <a:r>
              <a:rPr lang="en-US" altLang="ja-JP" sz="2000" dirty="0" smtClean="0">
                <a:solidFill>
                  <a:srgbClr val="FF0000"/>
                </a:solidFill>
                <a:latin typeface="Times New Roman" panose="02020603050405020304" pitchFamily="18" charset="0"/>
                <a:cs typeface="Times New Roman" panose="02020603050405020304" pitchFamily="18" charset="0"/>
              </a:rPr>
              <a:t>780 </a:t>
            </a:r>
            <a:r>
              <a:rPr lang="en-US" altLang="ja-JP" sz="2000" dirty="0">
                <a:solidFill>
                  <a:srgbClr val="FF0000"/>
                </a:solidFill>
                <a:latin typeface="Times New Roman" panose="02020603050405020304" pitchFamily="18" charset="0"/>
                <a:cs typeface="Times New Roman" panose="02020603050405020304" pitchFamily="18" charset="0"/>
              </a:rPr>
              <a:t>to </a:t>
            </a:r>
            <a:r>
              <a:rPr lang="en-US" altLang="ja-JP" sz="2000" dirty="0" smtClean="0">
                <a:solidFill>
                  <a:srgbClr val="FF0000"/>
                </a:solidFill>
                <a:latin typeface="Times New Roman" panose="02020603050405020304" pitchFamily="18" charset="0"/>
                <a:cs typeface="Times New Roman" panose="02020603050405020304" pitchFamily="18" charset="0"/>
              </a:rPr>
              <a:t>380 </a:t>
            </a:r>
            <a:r>
              <a:rPr lang="en-US" altLang="ja-JP" sz="2000" dirty="0">
                <a:solidFill>
                  <a:srgbClr val="FF0000"/>
                </a:solidFill>
                <a:latin typeface="Times New Roman" panose="02020603050405020304" pitchFamily="18" charset="0"/>
                <a:cs typeface="Times New Roman" panose="02020603050405020304" pitchFamily="18" charset="0"/>
              </a:rPr>
              <a:t>nm </a:t>
            </a:r>
            <a:r>
              <a:rPr lang="en-US" altLang="ja-JP" sz="2000" dirty="0" smtClean="0">
                <a:latin typeface="Times New Roman" panose="02020603050405020304" pitchFamily="18" charset="0"/>
                <a:cs typeface="Times New Roman" panose="02020603050405020304" pitchFamily="18" charset="0"/>
              </a:rPr>
              <a:t>based on</a:t>
            </a:r>
            <a:r>
              <a:rPr lang="en-US" altLang="ja-JP" sz="2000" dirty="0" smtClean="0">
                <a:solidFill>
                  <a:srgbClr val="FF0000"/>
                </a:solidFill>
                <a:latin typeface="Times New Roman" panose="02020603050405020304" pitchFamily="18" charset="0"/>
                <a:cs typeface="Times New Roman" panose="02020603050405020304" pitchFamily="18" charset="0"/>
              </a:rPr>
              <a:t> Photodiodes receivers.</a:t>
            </a:r>
          </a:p>
          <a:p>
            <a:pPr algn="just"/>
            <a:endParaRPr lang="en-US" altLang="ja-JP" sz="2000" dirty="0" smtClean="0">
              <a:latin typeface="Times New Roman" panose="02020603050405020304" pitchFamily="18" charset="0"/>
              <a:cs typeface="Times New Roman" panose="02020603050405020304" pitchFamily="18" charset="0"/>
            </a:endParaRPr>
          </a:p>
          <a:p>
            <a:pPr algn="just"/>
            <a:r>
              <a:rPr lang="en-US" altLang="ja-JP" sz="2000" dirty="0" smtClean="0">
                <a:latin typeface="Times New Roman" panose="02020603050405020304" pitchFamily="18" charset="0"/>
                <a:cs typeface="Times New Roman" panose="02020603050405020304" pitchFamily="18" charset="0"/>
              </a:rPr>
              <a:t>This standard proposed </a:t>
            </a:r>
            <a:r>
              <a:rPr lang="en-US" altLang="ja-JP" sz="2000" dirty="0" smtClean="0">
                <a:solidFill>
                  <a:srgbClr val="FF0000"/>
                </a:solidFill>
                <a:latin typeface="Times New Roman" panose="02020603050405020304" pitchFamily="18" charset="0"/>
                <a:cs typeface="Times New Roman" panose="02020603050405020304" pitchFamily="18" charset="0"/>
              </a:rPr>
              <a:t>three PHY modes </a:t>
            </a:r>
            <a:r>
              <a:rPr lang="en-US" altLang="ja-JP" sz="2000" dirty="0" smtClean="0">
                <a:latin typeface="Times New Roman" panose="02020603050405020304" pitchFamily="18" charset="0"/>
                <a:cs typeface="Times New Roman" panose="02020603050405020304" pitchFamily="18" charset="0"/>
              </a:rPr>
              <a:t>with </a:t>
            </a:r>
            <a:r>
              <a:rPr lang="en-US" altLang="ja-JP" sz="2000" dirty="0" smtClean="0">
                <a:solidFill>
                  <a:srgbClr val="FF0000"/>
                </a:solidFill>
                <a:latin typeface="Times New Roman" panose="02020603050405020304" pitchFamily="18" charset="0"/>
                <a:cs typeface="Times New Roman" panose="02020603050405020304" pitchFamily="18" charset="0"/>
              </a:rPr>
              <a:t>3</a:t>
            </a:r>
            <a:r>
              <a:rPr lang="en-US" altLang="ja-JP" sz="2000" dirty="0" smtClean="0">
                <a:latin typeface="Times New Roman" panose="02020603050405020304" pitchFamily="18" charset="0"/>
                <a:cs typeface="Times New Roman" panose="02020603050405020304" pitchFamily="18" charset="0"/>
              </a:rPr>
              <a:t> basic modulation and coding schemes: OOK, VPPM, and CSK for short range communication using Photodiodes.</a:t>
            </a:r>
          </a:p>
          <a:p>
            <a:pPr algn="just"/>
            <a:endParaRPr lang="en-US" altLang="ja-JP" sz="2000" dirty="0" smtClean="0">
              <a:latin typeface="Times New Roman" panose="02020603050405020304" pitchFamily="18" charset="0"/>
              <a:cs typeface="Times New Roman" panose="02020603050405020304" pitchFamily="18" charset="0"/>
            </a:endParaRPr>
          </a:p>
          <a:p>
            <a:pPr algn="just"/>
            <a:r>
              <a:rPr lang="en-US" altLang="ja-JP" sz="2000" dirty="0" smtClean="0">
                <a:latin typeface="Times New Roman" panose="02020603050405020304" pitchFamily="18" charset="0"/>
                <a:cs typeface="Times New Roman" panose="02020603050405020304" pitchFamily="18" charset="0"/>
              </a:rPr>
              <a:t>IEEE 802.15.7-2011 standard was published on </a:t>
            </a:r>
            <a:r>
              <a:rPr lang="en-US" altLang="ja-JP" sz="2000" dirty="0" smtClean="0">
                <a:solidFill>
                  <a:srgbClr val="FF0000"/>
                </a:solidFill>
                <a:latin typeface="Times New Roman" panose="02020603050405020304" pitchFamily="18" charset="0"/>
                <a:cs typeface="Times New Roman" panose="02020603050405020304" pitchFamily="18" charset="0"/>
              </a:rPr>
              <a:t>Sep 06, 2011</a:t>
            </a:r>
            <a:r>
              <a:rPr lang="en-US" altLang="ja-JP" sz="2000" dirty="0" smtClean="0">
                <a:latin typeface="Times New Roman" panose="02020603050405020304" pitchFamily="18" charset="0"/>
                <a:cs typeface="Times New Roman" panose="02020603050405020304" pitchFamily="18" charset="0"/>
              </a:rPr>
              <a:t> (board approval on </a:t>
            </a:r>
            <a:r>
              <a:rPr lang="en-US" altLang="ja-JP" sz="2000" dirty="0" smtClean="0">
                <a:solidFill>
                  <a:srgbClr val="FF0000"/>
                </a:solidFill>
                <a:latin typeface="Times New Roman" panose="02020603050405020304" pitchFamily="18" charset="0"/>
                <a:cs typeface="Times New Roman" panose="02020603050405020304" pitchFamily="18" charset="0"/>
              </a:rPr>
              <a:t>June 16, 2011</a:t>
            </a:r>
            <a:r>
              <a:rPr lang="en-US" altLang="ja-JP" sz="2000" dirty="0" smtClean="0">
                <a:latin typeface="Times New Roman" panose="02020603050405020304" pitchFamily="18" charset="0"/>
                <a:cs typeface="Times New Roman" panose="02020603050405020304" pitchFamily="18" charset="0"/>
              </a:rPr>
              <a:t>)</a:t>
            </a: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079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Overview of IEEE 802.15.7-2018</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06136"/>
            <a:ext cx="8640960" cy="4918464"/>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The purpose of </a:t>
            </a:r>
            <a:r>
              <a:rPr lang="en-US" altLang="ja-JP" sz="2000" dirty="0" smtClean="0">
                <a:latin typeface="Times New Roman" panose="02020603050405020304" pitchFamily="18" charset="0"/>
                <a:cs typeface="Times New Roman" panose="02020603050405020304" pitchFamily="18" charset="0"/>
              </a:rPr>
              <a:t>IEEE 802.15.7-2018 </a:t>
            </a:r>
            <a:r>
              <a:rPr lang="en-US" altLang="ja-JP" sz="2000" dirty="0">
                <a:latin typeface="Times New Roman" panose="02020603050405020304" pitchFamily="18" charset="0"/>
                <a:cs typeface="Times New Roman" panose="02020603050405020304" pitchFamily="18" charset="0"/>
              </a:rPr>
              <a:t>standard is to provide a </a:t>
            </a:r>
            <a:r>
              <a:rPr lang="en-US" altLang="ja-JP" sz="2000" dirty="0" smtClean="0">
                <a:solidFill>
                  <a:srgbClr val="FF0000"/>
                </a:solidFill>
                <a:latin typeface="Times New Roman" panose="02020603050405020304" pitchFamily="18" charset="0"/>
                <a:cs typeface="Times New Roman" panose="02020603050405020304" pitchFamily="18" charset="0"/>
              </a:rPr>
              <a:t>short-range </a:t>
            </a:r>
            <a:r>
              <a:rPr lang="en-US" altLang="ja-JP" sz="2000" dirty="0">
                <a:solidFill>
                  <a:srgbClr val="FF0000"/>
                </a:solidFill>
                <a:latin typeface="Times New Roman" panose="02020603050405020304" pitchFamily="18" charset="0"/>
                <a:cs typeface="Times New Roman" panose="02020603050405020304" pitchFamily="18" charset="0"/>
              </a:rPr>
              <a:t>optical </a:t>
            </a:r>
            <a:r>
              <a:rPr lang="en-US" altLang="ja-JP" sz="2000" dirty="0" smtClean="0">
                <a:solidFill>
                  <a:srgbClr val="FF0000"/>
                </a:solidFill>
                <a:latin typeface="Times New Roman" panose="02020603050405020304" pitchFamily="18" charset="0"/>
                <a:cs typeface="Times New Roman" panose="02020603050405020304" pitchFamily="18" charset="0"/>
              </a:rPr>
              <a:t>wireless communication</a:t>
            </a:r>
            <a:r>
              <a:rPr lang="en-US" altLang="ja-JP" sz="2000" dirty="0" smtClean="0">
                <a:latin typeface="Times New Roman" panose="02020603050405020304" pitchFamily="18" charset="0"/>
                <a:cs typeface="Times New Roman" panose="02020603050405020304" pitchFamily="18" charset="0"/>
              </a:rPr>
              <a:t> </a:t>
            </a:r>
            <a:r>
              <a:rPr lang="en-US" altLang="ja-JP" sz="2000" dirty="0">
                <a:latin typeface="Times New Roman" panose="02020603050405020304" pitchFamily="18" charset="0"/>
                <a:cs typeface="Times New Roman" panose="02020603050405020304" pitchFamily="18" charset="0"/>
              </a:rPr>
              <a:t>using </a:t>
            </a:r>
            <a:r>
              <a:rPr lang="en-US" altLang="ja-JP" sz="2000" dirty="0">
                <a:solidFill>
                  <a:srgbClr val="FF0000"/>
                </a:solidFill>
                <a:latin typeface="Times New Roman" panose="02020603050405020304" pitchFamily="18" charset="0"/>
                <a:cs typeface="Times New Roman" panose="02020603050405020304" pitchFamily="18" charset="0"/>
              </a:rPr>
              <a:t>light wavelengths </a:t>
            </a:r>
            <a:r>
              <a:rPr lang="en-US" altLang="ja-JP" sz="2000" dirty="0">
                <a:latin typeface="Times New Roman" panose="02020603050405020304" pitchFamily="18" charset="0"/>
                <a:cs typeface="Times New Roman" panose="02020603050405020304" pitchFamily="18" charset="0"/>
              </a:rPr>
              <a:t>from </a:t>
            </a:r>
            <a:r>
              <a:rPr lang="en-US" altLang="ja-JP" sz="2000" dirty="0">
                <a:solidFill>
                  <a:srgbClr val="FF0000"/>
                </a:solidFill>
                <a:latin typeface="Times New Roman" panose="02020603050405020304" pitchFamily="18" charset="0"/>
                <a:cs typeface="Times New Roman" panose="02020603050405020304" pitchFamily="18" charset="0"/>
              </a:rPr>
              <a:t>10,000 nm to 190 nm </a:t>
            </a:r>
            <a:r>
              <a:rPr lang="en-US" altLang="ja-JP" sz="2000" dirty="0" smtClean="0">
                <a:latin typeface="Times New Roman" panose="02020603050405020304" pitchFamily="18" charset="0"/>
                <a:cs typeface="Times New Roman" panose="02020603050405020304" pitchFamily="18" charset="0"/>
              </a:rPr>
              <a:t>based on </a:t>
            </a:r>
            <a:r>
              <a:rPr lang="en-US" altLang="ja-JP" sz="2000" dirty="0" smtClean="0">
                <a:solidFill>
                  <a:srgbClr val="FF0000"/>
                </a:solidFill>
                <a:latin typeface="Times New Roman" panose="02020603050405020304" pitchFamily="18" charset="0"/>
                <a:cs typeface="Times New Roman" panose="02020603050405020304" pitchFamily="18" charset="0"/>
              </a:rPr>
              <a:t>Image Sensor</a:t>
            </a:r>
            <a:r>
              <a:rPr lang="en-US" altLang="ja-JP" sz="2000" dirty="0" smtClean="0">
                <a:latin typeface="Times New Roman" panose="02020603050405020304" pitchFamily="18" charset="0"/>
                <a:cs typeface="Times New Roman" panose="02020603050405020304" pitchFamily="18" charset="0"/>
              </a:rPr>
              <a:t> receivers.</a:t>
            </a:r>
          </a:p>
          <a:p>
            <a:pPr algn="just"/>
            <a:endParaRPr lang="en-US" altLang="ja-JP" sz="2000" dirty="0" smtClean="0">
              <a:latin typeface="Times New Roman" panose="02020603050405020304" pitchFamily="18" charset="0"/>
              <a:cs typeface="Times New Roman" panose="02020603050405020304" pitchFamily="18" charset="0"/>
            </a:endParaRPr>
          </a:p>
          <a:p>
            <a:pPr algn="just"/>
            <a:r>
              <a:rPr lang="en-US" altLang="ja-JP" sz="2000" dirty="0" smtClean="0">
                <a:latin typeface="Times New Roman" panose="02020603050405020304" pitchFamily="18" charset="0"/>
                <a:cs typeface="Times New Roman" panose="02020603050405020304" pitchFamily="18" charset="0"/>
              </a:rPr>
              <a:t>This standard proposed </a:t>
            </a:r>
            <a:r>
              <a:rPr lang="en-US" altLang="ja-JP" sz="2000" dirty="0" smtClean="0">
                <a:solidFill>
                  <a:srgbClr val="FF0000"/>
                </a:solidFill>
                <a:latin typeface="Times New Roman" panose="02020603050405020304" pitchFamily="18" charset="0"/>
                <a:cs typeface="Times New Roman" panose="02020603050405020304" pitchFamily="18" charset="0"/>
              </a:rPr>
              <a:t>three PHY modes </a:t>
            </a:r>
            <a:r>
              <a:rPr lang="en-US" altLang="ja-JP" sz="2000" dirty="0" smtClean="0">
                <a:latin typeface="Times New Roman" panose="02020603050405020304" pitchFamily="18" charset="0"/>
                <a:cs typeface="Times New Roman" panose="02020603050405020304" pitchFamily="18" charset="0"/>
              </a:rPr>
              <a:t>with </a:t>
            </a:r>
            <a:r>
              <a:rPr lang="en-US" altLang="ja-JP" sz="2000" dirty="0" smtClean="0">
                <a:solidFill>
                  <a:srgbClr val="FF0000"/>
                </a:solidFill>
                <a:latin typeface="Times New Roman" panose="02020603050405020304" pitchFamily="18" charset="0"/>
                <a:cs typeface="Times New Roman" panose="02020603050405020304" pitchFamily="18" charset="0"/>
              </a:rPr>
              <a:t>14 modulation and coding schemes</a:t>
            </a:r>
            <a:r>
              <a:rPr lang="en-US" altLang="ja-JP" sz="2000" dirty="0" smtClean="0">
                <a:latin typeface="Times New Roman" panose="02020603050405020304" pitchFamily="18" charset="0"/>
                <a:cs typeface="Times New Roman" panose="02020603050405020304" pitchFamily="18" charset="0"/>
              </a:rPr>
              <a:t>: UFSOOK, Twinkle VPPM, S2-PSK, HS-PSK, Offset-VPWM, RS-FSK, CM-FSK, C-OOK, MPM, A-QL, VTASC, SS2DC, and Hidden A-QL.</a:t>
            </a:r>
          </a:p>
          <a:p>
            <a:pPr algn="just"/>
            <a:endParaRPr lang="en-US" altLang="ja-JP" sz="2000" dirty="0">
              <a:latin typeface="Times New Roman" panose="02020603050405020304" pitchFamily="18" charset="0"/>
              <a:cs typeface="Times New Roman" panose="02020603050405020304" pitchFamily="18" charset="0"/>
            </a:endParaRPr>
          </a:p>
          <a:p>
            <a:pPr algn="just"/>
            <a:r>
              <a:rPr lang="en-US" altLang="ja-JP" sz="2000" dirty="0">
                <a:latin typeface="Times New Roman" panose="02020603050405020304" pitchFamily="18" charset="0"/>
                <a:cs typeface="Times New Roman" panose="02020603050405020304" pitchFamily="18" charset="0"/>
              </a:rPr>
              <a:t>IEEE </a:t>
            </a:r>
            <a:r>
              <a:rPr lang="en-US" altLang="ja-JP" sz="2000" dirty="0" smtClean="0">
                <a:latin typeface="Times New Roman" panose="02020603050405020304" pitchFamily="18" charset="0"/>
                <a:cs typeface="Times New Roman" panose="02020603050405020304" pitchFamily="18" charset="0"/>
              </a:rPr>
              <a:t>802.15.7-2018 </a:t>
            </a:r>
            <a:r>
              <a:rPr lang="en-US" altLang="ja-JP" sz="2000" dirty="0">
                <a:latin typeface="Times New Roman" panose="02020603050405020304" pitchFamily="18" charset="0"/>
                <a:cs typeface="Times New Roman" panose="02020603050405020304" pitchFamily="18" charset="0"/>
              </a:rPr>
              <a:t>standard was published on </a:t>
            </a:r>
            <a:r>
              <a:rPr lang="en-US" altLang="ja-JP" sz="2000" dirty="0" smtClean="0">
                <a:solidFill>
                  <a:srgbClr val="FF0000"/>
                </a:solidFill>
                <a:latin typeface="Times New Roman" panose="02020603050405020304" pitchFamily="18" charset="0"/>
                <a:cs typeface="Times New Roman" panose="02020603050405020304" pitchFamily="18" charset="0"/>
              </a:rPr>
              <a:t>April 04, 2019 </a:t>
            </a:r>
            <a:r>
              <a:rPr lang="en-US" altLang="ja-JP" sz="2000" dirty="0" smtClean="0">
                <a:latin typeface="Times New Roman" panose="02020603050405020304" pitchFamily="18" charset="0"/>
                <a:cs typeface="Times New Roman" panose="02020603050405020304" pitchFamily="18" charset="0"/>
              </a:rPr>
              <a:t>(board approval on </a:t>
            </a:r>
            <a:r>
              <a:rPr lang="en-US" altLang="ja-JP" sz="2000" dirty="0" smtClean="0">
                <a:solidFill>
                  <a:srgbClr val="FF0000"/>
                </a:solidFill>
                <a:latin typeface="Times New Roman" panose="02020603050405020304" pitchFamily="18" charset="0"/>
                <a:cs typeface="Times New Roman" panose="02020603050405020304" pitchFamily="18" charset="0"/>
              </a:rPr>
              <a:t>Dec 05, 2018</a:t>
            </a:r>
            <a:r>
              <a:rPr lang="en-US" altLang="ja-JP" sz="2000" dirty="0" smtClean="0">
                <a:latin typeface="Times New Roman" panose="02020603050405020304" pitchFamily="18" charset="0"/>
                <a:cs typeface="Times New Roman" panose="02020603050405020304" pitchFamily="18" charset="0"/>
              </a:rPr>
              <a:t>)</a:t>
            </a:r>
            <a:endParaRPr lang="en-US" altLang="ja-JP" sz="2000" dirty="0">
              <a:latin typeface="Times New Roman" panose="02020603050405020304" pitchFamily="18" charset="0"/>
              <a:cs typeface="Times New Roman" panose="02020603050405020304" pitchFamily="18" charset="0"/>
            </a:endParaRPr>
          </a:p>
          <a:p>
            <a:pPr algn="just"/>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4096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Purpose of IEEE 802.15.7a TG</a:t>
            </a:r>
            <a:endParaRPr lang="en-US" sz="4000" dirty="0">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FDD0B85B-D239-4F0D-BFEC-00697D57473A}"/>
              </a:ext>
            </a:extLst>
          </p:cNvPr>
          <p:cNvSpPr txBox="1">
            <a:spLocks/>
          </p:cNvSpPr>
          <p:nvPr/>
        </p:nvSpPr>
        <p:spPr>
          <a:xfrm>
            <a:off x="381000" y="1371600"/>
            <a:ext cx="8229600" cy="4924916"/>
          </a:xfrm>
          <a:prstGeom prst="rect">
            <a:avLst/>
          </a:prstGeom>
        </p:spPr>
        <p:txBody>
          <a:bodyPr vert="horz" lIns="91440" tIns="45720" rIns="91440" bIns="45720" rtlCol="0">
            <a:normAutofit lnSpcReduction="10000"/>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rgbClr val="44546A"/>
              </a:buClr>
              <a:buFont typeface="Wingdings" panose="05000000000000000000" pitchFamily="2" charset="2"/>
              <a:buChar char="Ø"/>
              <a:tabLst>
                <a:tab pos="344479" algn="l"/>
              </a:tabLst>
            </a:pPr>
            <a:r>
              <a:rPr lang="en-US" b="1" dirty="0">
                <a:solidFill>
                  <a:prstClr val="black"/>
                </a:solidFill>
                <a:latin typeface="+mj-ea"/>
                <a:ea typeface="+mj-ea"/>
                <a:cs typeface="Times New Roman" panose="02020603050405020304" pitchFamily="18" charset="0"/>
              </a:rPr>
              <a:t>Scope of task group</a:t>
            </a:r>
          </a:p>
          <a:p>
            <a:pPr algn="just">
              <a:buClr>
                <a:srgbClr val="44546A"/>
              </a:buClr>
              <a:buFont typeface="Wingdings" panose="05000000000000000000" pitchFamily="2" charset="2"/>
              <a:buChar char="Ø"/>
              <a:tabLst>
                <a:tab pos="344479" algn="l"/>
              </a:tabLst>
            </a:pPr>
            <a:endParaRPr lang="en-US" dirty="0">
              <a:solidFill>
                <a:prstClr val="black"/>
              </a:solidFill>
              <a:latin typeface="+mj-ea"/>
              <a:ea typeface="+mj-ea"/>
              <a:cs typeface="Times New Roman" panose="02020603050405020304" pitchFamily="18" charset="0"/>
            </a:endParaRPr>
          </a:p>
          <a:p>
            <a:pPr algn="just">
              <a:buClr>
                <a:srgbClr val="44546A"/>
              </a:buClr>
              <a:tabLst>
                <a:tab pos="344479" algn="l"/>
              </a:tabLst>
            </a:pPr>
            <a:r>
              <a:rPr lang="en-US" dirty="0">
                <a:solidFill>
                  <a:prstClr val="black"/>
                </a:solidFill>
                <a:latin typeface="Times New Roman" panose="02020603050405020304" pitchFamily="18" charset="0"/>
                <a:ea typeface="+mj-ea"/>
                <a:cs typeface="Times New Roman" panose="02020603050405020304" pitchFamily="18" charset="0"/>
              </a:rPr>
              <a:t>IEEE 802.15.7a Task Group amendment specifies a high-rate Optical Camera Communications (OCC) Physical Layer (PHY) using light wavelengths from </a:t>
            </a:r>
            <a:r>
              <a:rPr lang="en-US" dirty="0">
                <a:solidFill>
                  <a:srgbClr val="FF0000"/>
                </a:solidFill>
                <a:latin typeface="Times New Roman" panose="02020603050405020304" pitchFamily="18" charset="0"/>
                <a:ea typeface="+mj-ea"/>
                <a:cs typeface="Times New Roman" panose="02020603050405020304" pitchFamily="18" charset="0"/>
              </a:rPr>
              <a:t>10.000 nm to 190 nm</a:t>
            </a:r>
            <a:r>
              <a:rPr lang="en-US" dirty="0">
                <a:solidFill>
                  <a:prstClr val="black"/>
                </a:solidFill>
                <a:latin typeface="Times New Roman" panose="02020603050405020304" pitchFamily="18" charset="0"/>
                <a:ea typeface="+mj-ea"/>
                <a:cs typeface="Times New Roman" panose="02020603050405020304" pitchFamily="18" charset="0"/>
              </a:rPr>
              <a:t> in optically transparent media. </a:t>
            </a:r>
          </a:p>
          <a:p>
            <a:pPr algn="just">
              <a:buClr>
                <a:srgbClr val="44546A"/>
              </a:buClr>
              <a:tabLst>
                <a:tab pos="344479" algn="l"/>
              </a:tabLst>
            </a:pPr>
            <a:r>
              <a:rPr lang="en-US" dirty="0">
                <a:solidFill>
                  <a:prstClr val="black"/>
                </a:solidFill>
                <a:latin typeface="Times New Roman" panose="02020603050405020304" pitchFamily="18" charset="0"/>
                <a:ea typeface="+mj-ea"/>
                <a:cs typeface="Times New Roman" panose="02020603050405020304" pitchFamily="18" charset="0"/>
              </a:rPr>
              <a:t>It is capable of delivering data rates up to </a:t>
            </a:r>
            <a:r>
              <a:rPr lang="en-US" dirty="0">
                <a:solidFill>
                  <a:srgbClr val="FF0000"/>
                </a:solidFill>
                <a:latin typeface="Times New Roman" panose="02020603050405020304" pitchFamily="18" charset="0"/>
                <a:ea typeface="+mj-ea"/>
                <a:cs typeface="Times New Roman" panose="02020603050405020304" pitchFamily="18" charset="0"/>
              </a:rPr>
              <a:t>100 Mbit/s </a:t>
            </a:r>
            <a:r>
              <a:rPr lang="en-US" dirty="0">
                <a:solidFill>
                  <a:prstClr val="black"/>
                </a:solidFill>
                <a:latin typeface="Times New Roman" panose="02020603050405020304" pitchFamily="18" charset="0"/>
                <a:ea typeface="+mj-ea"/>
                <a:cs typeface="Times New Roman" panose="02020603050405020304" pitchFamily="18" charset="0"/>
              </a:rPr>
              <a:t>and is designed for point-to-point and point-to-multipoint communication. </a:t>
            </a:r>
          </a:p>
          <a:p>
            <a:pPr algn="just">
              <a:buClr>
                <a:srgbClr val="44546A"/>
              </a:buClr>
              <a:tabLst>
                <a:tab pos="344479" algn="l"/>
              </a:tabLst>
            </a:pPr>
            <a:r>
              <a:rPr lang="en-US" dirty="0">
                <a:solidFill>
                  <a:prstClr val="black"/>
                </a:solidFill>
                <a:latin typeface="Times New Roman" panose="02020603050405020304" pitchFamily="18" charset="0"/>
                <a:ea typeface="+mj-ea"/>
                <a:cs typeface="Times New Roman" panose="02020603050405020304" pitchFamily="18" charset="0"/>
              </a:rPr>
              <a:t>Maintaining connectivity during high mobility (</a:t>
            </a:r>
            <a:r>
              <a:rPr lang="en-US" dirty="0">
                <a:solidFill>
                  <a:srgbClr val="FF0000"/>
                </a:solidFill>
                <a:latin typeface="Times New Roman" panose="02020603050405020304" pitchFamily="18" charset="0"/>
                <a:ea typeface="+mj-ea"/>
                <a:cs typeface="Times New Roman" panose="02020603050405020304" pitchFamily="18" charset="0"/>
              </a:rPr>
              <a:t>speeds up to 350 km/h</a:t>
            </a:r>
            <a:r>
              <a:rPr lang="en-US" dirty="0">
                <a:solidFill>
                  <a:prstClr val="black"/>
                </a:solidFill>
                <a:latin typeface="Times New Roman" panose="02020603050405020304" pitchFamily="18" charset="0"/>
                <a:ea typeface="+mj-ea"/>
                <a:cs typeface="Times New Roman" panose="02020603050405020304" pitchFamily="18" charset="0"/>
              </a:rPr>
              <a:t>), </a:t>
            </a:r>
          </a:p>
          <a:p>
            <a:pPr algn="just">
              <a:buClr>
                <a:srgbClr val="44546A"/>
              </a:buClr>
              <a:tabLst>
                <a:tab pos="344479" algn="l"/>
              </a:tabLst>
            </a:pPr>
            <a:r>
              <a:rPr lang="en-US" dirty="0">
                <a:solidFill>
                  <a:prstClr val="black"/>
                </a:solidFill>
                <a:latin typeface="Times New Roman" panose="02020603050405020304" pitchFamily="18" charset="0"/>
                <a:ea typeface="+mj-ea"/>
                <a:cs typeface="Times New Roman" panose="02020603050405020304" pitchFamily="18" charset="0"/>
              </a:rPr>
              <a:t>Flicker mitigation</a:t>
            </a:r>
            <a:r>
              <a:rPr lang="en-US" dirty="0" smtClean="0">
                <a:solidFill>
                  <a:prstClr val="black"/>
                </a:solidFill>
                <a:latin typeface="Times New Roman" panose="02020603050405020304" pitchFamily="18" charset="0"/>
                <a:ea typeface="+mj-ea"/>
                <a:cs typeface="Times New Roman" panose="02020603050405020304" pitchFamily="18" charset="0"/>
              </a:rPr>
              <a:t>.</a:t>
            </a:r>
            <a:endParaRPr lang="en-US" dirty="0">
              <a:solidFill>
                <a:prstClr val="black"/>
              </a:solidFill>
              <a:latin typeface="Times New Roman" panose="02020603050405020304" pitchFamily="18" charset="0"/>
              <a:ea typeface="+mj-ea"/>
              <a:cs typeface="Times New Roman" panose="02020603050405020304" pitchFamily="18" charset="0"/>
            </a:endParaRPr>
          </a:p>
          <a:p>
            <a:pPr algn="just">
              <a:buClr>
                <a:srgbClr val="44546A"/>
              </a:buClr>
              <a:tabLst>
                <a:tab pos="344479" algn="l"/>
              </a:tabLst>
            </a:pPr>
            <a:r>
              <a:rPr lang="en-US" dirty="0">
                <a:solidFill>
                  <a:prstClr val="black"/>
                </a:solidFill>
                <a:latin typeface="Times New Roman" panose="02020603050405020304" pitchFamily="18" charset="0"/>
                <a:ea typeface="+mj-ea"/>
                <a:cs typeface="Times New Roman" panose="02020603050405020304" pitchFamily="18" charset="0"/>
              </a:rPr>
              <a:t>Radio Frequency (RF) co-existence, and a communication range of up to </a:t>
            </a:r>
            <a:r>
              <a:rPr lang="en-US" dirty="0">
                <a:solidFill>
                  <a:srgbClr val="FF0000"/>
                </a:solidFill>
                <a:latin typeface="Times New Roman" panose="02020603050405020304" pitchFamily="18" charset="0"/>
                <a:ea typeface="+mj-ea"/>
                <a:cs typeface="Times New Roman" panose="02020603050405020304" pitchFamily="18" charset="0"/>
              </a:rPr>
              <a:t>200 m</a:t>
            </a:r>
            <a:r>
              <a:rPr lang="en-US" dirty="0">
                <a:solidFill>
                  <a:prstClr val="black"/>
                </a:solidFill>
                <a:latin typeface="Times New Roman" panose="02020603050405020304" pitchFamily="18" charset="0"/>
                <a:ea typeface="+mj-ea"/>
                <a:cs typeface="Times New Roman" panose="02020603050405020304" pitchFamily="18" charset="0"/>
              </a:rPr>
              <a:t>. </a:t>
            </a:r>
          </a:p>
          <a:p>
            <a:pPr algn="just">
              <a:buClr>
                <a:srgbClr val="44546A"/>
              </a:buClr>
              <a:tabLst>
                <a:tab pos="344479" algn="l"/>
              </a:tabLst>
            </a:pPr>
            <a:r>
              <a:rPr lang="en-US" dirty="0">
                <a:solidFill>
                  <a:prstClr val="black"/>
                </a:solidFill>
                <a:latin typeface="Times New Roman" panose="02020603050405020304" pitchFamily="18" charset="0"/>
                <a:ea typeface="+mj-ea"/>
                <a:cs typeface="Times New Roman" panose="02020603050405020304" pitchFamily="18" charset="0"/>
              </a:rPr>
              <a:t>Multiple-Input-Multiple-Output (MIMO) is utilized to deal with high-levels of optical interference while maintaining high-rate data transmission. </a:t>
            </a:r>
          </a:p>
        </p:txBody>
      </p:sp>
    </p:spTree>
    <p:extLst>
      <p:ext uri="{BB962C8B-B14F-4D97-AF65-F5344CB8AC3E}">
        <p14:creationId xmlns:p14="http://schemas.microsoft.com/office/powerpoint/2010/main" val="4015787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Purpose of IEEE 802.15.7a TG</a:t>
            </a:r>
            <a:endParaRPr lang="en-US" sz="4000" dirty="0">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FDD0B85B-D239-4F0D-BFEC-00697D57473A}"/>
              </a:ext>
            </a:extLst>
          </p:cNvPr>
          <p:cNvSpPr txBox="1">
            <a:spLocks/>
          </p:cNvSpPr>
          <p:nvPr/>
        </p:nvSpPr>
        <p:spPr>
          <a:xfrm>
            <a:off x="381000" y="1295400"/>
            <a:ext cx="8229600" cy="5001116"/>
          </a:xfrm>
          <a:prstGeom prst="rect">
            <a:avLst/>
          </a:prstGeom>
        </p:spPr>
        <p:txBody>
          <a:bodyPr vert="horz" lIns="91440" tIns="45720" rIns="91440" bIns="45720" rtlCol="0">
            <a:norm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rgbClr val="44546A"/>
              </a:buClr>
              <a:buFont typeface="Wingdings" panose="05000000000000000000" pitchFamily="2" charset="2"/>
              <a:buChar char="Ø"/>
              <a:tabLst>
                <a:tab pos="344479" algn="l"/>
              </a:tabLst>
            </a:pPr>
            <a:r>
              <a:rPr lang="en-US" b="1" dirty="0">
                <a:solidFill>
                  <a:prstClr val="black"/>
                </a:solidFill>
                <a:latin typeface="+mj-ea"/>
                <a:ea typeface="+mj-ea"/>
                <a:cs typeface="Times New Roman" panose="02020603050405020304" pitchFamily="18" charset="0"/>
              </a:rPr>
              <a:t>Scope of task group</a:t>
            </a:r>
          </a:p>
          <a:p>
            <a:pPr algn="just">
              <a:buClr>
                <a:srgbClr val="44546A"/>
              </a:buClr>
              <a:buFont typeface="Wingdings" panose="05000000000000000000" pitchFamily="2" charset="2"/>
              <a:buChar char="Ø"/>
              <a:tabLst>
                <a:tab pos="344479" algn="l"/>
              </a:tabLst>
            </a:pPr>
            <a:endParaRPr lang="en-US" dirty="0">
              <a:solidFill>
                <a:prstClr val="black"/>
              </a:solidFill>
              <a:latin typeface="+mj-ea"/>
              <a:ea typeface="+mj-ea"/>
              <a:cs typeface="Times New Roman" panose="02020603050405020304" pitchFamily="18" charset="0"/>
            </a:endParaRPr>
          </a:p>
          <a:p>
            <a:pPr algn="just">
              <a:buClr>
                <a:srgbClr val="44546A"/>
              </a:buClr>
              <a:tabLst>
                <a:tab pos="344479" algn="l"/>
              </a:tabLst>
            </a:pPr>
            <a:r>
              <a:rPr lang="en-US" altLang="ko-KR" dirty="0">
                <a:solidFill>
                  <a:prstClr val="black"/>
                </a:solidFill>
                <a:latin typeface="Times New Roman" panose="02020603050405020304" pitchFamily="18" charset="0"/>
                <a:cs typeface="Times New Roman" panose="02020603050405020304" pitchFamily="18" charset="0"/>
              </a:rPr>
              <a:t>IEEE 802.15.7a standard provides:</a:t>
            </a:r>
          </a:p>
          <a:p>
            <a:pPr marL="801668" algn="just">
              <a:buClr>
                <a:srgbClr val="44546A"/>
              </a:buClr>
              <a:buFont typeface="Courier New" panose="02070309020205020404" pitchFamily="49" charset="0"/>
              <a:buChar char="o"/>
              <a:tabLst>
                <a:tab pos="914377" algn="l"/>
              </a:tabLst>
            </a:pPr>
            <a:r>
              <a:rPr lang="en-US" altLang="ko-KR" dirty="0">
                <a:solidFill>
                  <a:prstClr val="black"/>
                </a:solidFill>
                <a:latin typeface="Times New Roman" panose="02020603050405020304" pitchFamily="18" charset="0"/>
                <a:cs typeface="Times New Roman" panose="02020603050405020304" pitchFamily="18" charset="0"/>
              </a:rPr>
              <a:t>Access to unlicensed spectrum.</a:t>
            </a:r>
          </a:p>
          <a:p>
            <a:pPr marL="801668" algn="just">
              <a:buClr>
                <a:srgbClr val="44546A"/>
              </a:buClr>
              <a:buFont typeface="Courier New" panose="02070309020205020404" pitchFamily="49" charset="0"/>
              <a:buChar char="o"/>
              <a:tabLst>
                <a:tab pos="914377" algn="l"/>
              </a:tabLst>
            </a:pPr>
            <a:r>
              <a:rPr lang="en-US" altLang="ko-KR" dirty="0">
                <a:solidFill>
                  <a:prstClr val="black"/>
                </a:solidFill>
                <a:latin typeface="Times New Roman" panose="02020603050405020304" pitchFamily="18" charset="0"/>
                <a:cs typeface="Times New Roman" panose="02020603050405020304" pitchFamily="18" charset="0"/>
              </a:rPr>
              <a:t>Inherent communication security due to inability to penetrate through optically opaque walls.</a:t>
            </a:r>
          </a:p>
          <a:p>
            <a:pPr marL="801668" algn="just">
              <a:buClr>
                <a:srgbClr val="44546A"/>
              </a:buClr>
              <a:buFont typeface="Courier New" panose="02070309020205020404" pitchFamily="49" charset="0"/>
              <a:buChar char="o"/>
              <a:tabLst>
                <a:tab pos="914377" algn="l"/>
              </a:tabLst>
            </a:pPr>
            <a:r>
              <a:rPr lang="en-US" altLang="ko-KR" dirty="0">
                <a:solidFill>
                  <a:prstClr val="black"/>
                </a:solidFill>
                <a:latin typeface="Times New Roman" panose="02020603050405020304" pitchFamily="18" charset="0"/>
                <a:cs typeface="Times New Roman" panose="02020603050405020304" pitchFamily="18" charset="0"/>
              </a:rPr>
              <a:t>Data delivery without using RF spectrum.</a:t>
            </a:r>
          </a:p>
          <a:p>
            <a:pPr marL="801668" algn="just">
              <a:buClr>
                <a:srgbClr val="44546A"/>
              </a:buClr>
              <a:buFont typeface="Courier New" panose="02070309020205020404" pitchFamily="49" charset="0"/>
              <a:buChar char="o"/>
              <a:tabLst>
                <a:tab pos="914377" algn="l"/>
              </a:tabLst>
            </a:pPr>
            <a:r>
              <a:rPr lang="en-US" altLang="ko-KR" dirty="0">
                <a:solidFill>
                  <a:srgbClr val="FF0000"/>
                </a:solidFill>
                <a:latin typeface="Times New Roman" panose="02020603050405020304" pitchFamily="18" charset="0"/>
                <a:cs typeface="Times New Roman" panose="02020603050405020304" pitchFamily="18" charset="0"/>
              </a:rPr>
              <a:t>Apply MIMO and Artificial intelligence (AI)-based PHY and MAC layers.</a:t>
            </a:r>
          </a:p>
          <a:p>
            <a:pPr marL="801668" algn="just">
              <a:buClr>
                <a:srgbClr val="44546A"/>
              </a:buClr>
              <a:buFont typeface="Courier New" panose="02070309020205020404" pitchFamily="49" charset="0"/>
              <a:buChar char="o"/>
              <a:tabLst>
                <a:tab pos="914377" algn="l"/>
              </a:tabLst>
            </a:pPr>
            <a:r>
              <a:rPr lang="en-US" altLang="ko-KR" dirty="0">
                <a:solidFill>
                  <a:prstClr val="black"/>
                </a:solidFill>
                <a:latin typeface="Times New Roman" panose="02020603050405020304" pitchFamily="18" charset="0"/>
                <a:cs typeface="Times New Roman" panose="02020603050405020304" pitchFamily="18" charset="0"/>
              </a:rPr>
              <a:t>Communication augmenting and complementing existing services (such as illumination, indication</a:t>
            </a:r>
            <a:r>
              <a:rPr lang="en-US" altLang="ko-KR" dirty="0">
                <a:solidFill>
                  <a:srgbClr val="FF0000"/>
                </a:solidFill>
                <a:latin typeface="Times New Roman" panose="02020603050405020304" pitchFamily="18" charset="0"/>
                <a:cs typeface="Times New Roman" panose="02020603050405020304" pitchFamily="18" charset="0"/>
              </a:rPr>
              <a:t>, localization</a:t>
            </a:r>
            <a:r>
              <a:rPr lang="en-US" altLang="ko-KR" dirty="0">
                <a:solidFill>
                  <a:prstClr val="black"/>
                </a:solidFill>
                <a:latin typeface="Times New Roman" panose="02020603050405020304" pitchFamily="18" charset="0"/>
                <a:cs typeface="Times New Roman" panose="02020603050405020304" pitchFamily="18" charset="0"/>
              </a:rPr>
              <a:t>, etc.)</a:t>
            </a:r>
          </a:p>
        </p:txBody>
      </p:sp>
    </p:spTree>
    <p:extLst>
      <p:ext uri="{BB962C8B-B14F-4D97-AF65-F5344CB8AC3E}">
        <p14:creationId xmlns:p14="http://schemas.microsoft.com/office/powerpoint/2010/main" val="1501127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Purpose of IEEE 802.15.7a TG</a:t>
            </a:r>
            <a:endParaRPr lang="en-US" sz="4000" dirty="0">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FDD0B85B-D239-4F0D-BFEC-00697D57473A}"/>
              </a:ext>
            </a:extLst>
          </p:cNvPr>
          <p:cNvSpPr txBox="1">
            <a:spLocks/>
          </p:cNvSpPr>
          <p:nvPr/>
        </p:nvSpPr>
        <p:spPr>
          <a:xfrm>
            <a:off x="381000" y="1417638"/>
            <a:ext cx="8229600" cy="4878878"/>
          </a:xfrm>
          <a:prstGeom prst="rect">
            <a:avLst/>
          </a:prstGeom>
        </p:spPr>
        <p:txBody>
          <a:bodyPr vert="horz" lIns="91440" tIns="45720" rIns="91440" bIns="45720" rtlCol="0">
            <a:norm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rgbClr val="44546A"/>
              </a:buClr>
              <a:buFont typeface="Wingdings" panose="05000000000000000000" pitchFamily="2" charset="2"/>
              <a:buChar char="Ø"/>
              <a:tabLst>
                <a:tab pos="344479" algn="l"/>
              </a:tabLst>
            </a:pPr>
            <a:r>
              <a:rPr lang="en-US" b="1" dirty="0" smtClean="0">
                <a:solidFill>
                  <a:prstClr val="black"/>
                </a:solidFill>
                <a:latin typeface="+mj-ea"/>
                <a:ea typeface="+mj-ea"/>
                <a:cs typeface="Times New Roman" panose="02020603050405020304" pitchFamily="18" charset="0"/>
              </a:rPr>
              <a:t>Current status</a:t>
            </a:r>
            <a:endParaRPr lang="en-US" b="1" dirty="0">
              <a:solidFill>
                <a:prstClr val="black"/>
              </a:solidFill>
              <a:latin typeface="+mj-ea"/>
              <a:ea typeface="+mj-ea"/>
              <a:cs typeface="Times New Roman" panose="02020603050405020304" pitchFamily="18" charset="0"/>
            </a:endParaRPr>
          </a:p>
          <a:p>
            <a:pPr algn="just">
              <a:buClr>
                <a:srgbClr val="44546A"/>
              </a:buClr>
              <a:buFont typeface="Wingdings" panose="05000000000000000000" pitchFamily="2" charset="2"/>
              <a:buChar char="Ø"/>
              <a:tabLst>
                <a:tab pos="344479" algn="l"/>
              </a:tabLst>
            </a:pPr>
            <a:endParaRPr lang="en-US" dirty="0">
              <a:solidFill>
                <a:prstClr val="black"/>
              </a:solidFill>
              <a:latin typeface="+mj-ea"/>
              <a:ea typeface="+mj-ea"/>
              <a:cs typeface="Times New Roman" panose="02020603050405020304" pitchFamily="18" charset="0"/>
            </a:endParaRPr>
          </a:p>
          <a:p>
            <a:pPr algn="just">
              <a:buClr>
                <a:srgbClr val="44546A"/>
              </a:buClr>
              <a:tabLst>
                <a:tab pos="344479" algn="l"/>
              </a:tabLst>
            </a:pPr>
            <a:r>
              <a:rPr lang="en-US" altLang="ko-KR" dirty="0" smtClean="0">
                <a:solidFill>
                  <a:prstClr val="black"/>
                </a:solidFill>
                <a:latin typeface="Times New Roman" panose="02020603050405020304" pitchFamily="18" charset="0"/>
                <a:cs typeface="Times New Roman" panose="02020603050405020304" pitchFamily="18" charset="0"/>
              </a:rPr>
              <a:t>Currently, we proposed </a:t>
            </a:r>
            <a:r>
              <a:rPr lang="en-US" altLang="ko-KR" dirty="0" smtClean="0">
                <a:solidFill>
                  <a:srgbClr val="FF0000"/>
                </a:solidFill>
                <a:latin typeface="Times New Roman" panose="02020603050405020304" pitchFamily="18" charset="0"/>
                <a:cs typeface="Times New Roman" panose="02020603050405020304" pitchFamily="18" charset="0"/>
              </a:rPr>
              <a:t>two PHY Modes (VII and VIII) </a:t>
            </a:r>
            <a:r>
              <a:rPr lang="en-US" altLang="ko-KR" dirty="0" smtClean="0">
                <a:solidFill>
                  <a:prstClr val="black"/>
                </a:solidFill>
                <a:latin typeface="Times New Roman" panose="02020603050405020304" pitchFamily="18" charset="0"/>
                <a:cs typeface="Times New Roman" panose="02020603050405020304" pitchFamily="18" charset="0"/>
              </a:rPr>
              <a:t>with </a:t>
            </a:r>
            <a:r>
              <a:rPr lang="en-US" altLang="ko-KR" dirty="0" smtClean="0">
                <a:solidFill>
                  <a:srgbClr val="FF0000"/>
                </a:solidFill>
                <a:latin typeface="Times New Roman" panose="02020603050405020304" pitchFamily="18" charset="0"/>
                <a:cs typeface="Times New Roman" panose="02020603050405020304" pitchFamily="18" charset="0"/>
              </a:rPr>
              <a:t>7 modulation and </a:t>
            </a:r>
            <a:r>
              <a:rPr lang="en-US" altLang="ja-JP" dirty="0">
                <a:solidFill>
                  <a:srgbClr val="FF0000"/>
                </a:solidFill>
                <a:latin typeface="Times New Roman" panose="02020603050405020304" pitchFamily="18" charset="0"/>
                <a:cs typeface="Times New Roman" panose="02020603050405020304" pitchFamily="18" charset="0"/>
              </a:rPr>
              <a:t>coding </a:t>
            </a:r>
            <a:r>
              <a:rPr lang="en-US" altLang="ja-JP" dirty="0" smtClean="0">
                <a:solidFill>
                  <a:srgbClr val="FF0000"/>
                </a:solidFill>
                <a:latin typeface="Times New Roman" panose="02020603050405020304" pitchFamily="18" charset="0"/>
                <a:cs typeface="Times New Roman" panose="02020603050405020304" pitchFamily="18" charset="0"/>
              </a:rPr>
              <a:t>schemes</a:t>
            </a:r>
            <a:r>
              <a:rPr lang="en-US" altLang="ja-JP" dirty="0" smtClean="0">
                <a:solidFill>
                  <a:schemeClr val="tx1"/>
                </a:solidFill>
                <a:latin typeface="Times New Roman" panose="02020603050405020304" pitchFamily="18" charset="0"/>
                <a:cs typeface="Times New Roman" panose="02020603050405020304" pitchFamily="18" charset="0"/>
              </a:rPr>
              <a:t>: RS-OFDM, MIMO C-OOK, O-NOMA, MIMO-OOK, HOOK-OFDM, HS2PSK-OFDM, and BPPM. </a:t>
            </a:r>
          </a:p>
          <a:p>
            <a:pPr marL="0" indent="0" algn="just">
              <a:buClr>
                <a:srgbClr val="44546A"/>
              </a:buClr>
              <a:buNone/>
              <a:tabLst>
                <a:tab pos="344479" algn="l"/>
              </a:tabLst>
            </a:pPr>
            <a:endParaRPr lang="en-US" altLang="ko-KR" dirty="0">
              <a:solidFill>
                <a:schemeClr val="tx1"/>
              </a:solidFill>
              <a:latin typeface="Times New Roman" panose="02020603050405020304" pitchFamily="18" charset="0"/>
              <a:cs typeface="Times New Roman" panose="02020603050405020304" pitchFamily="18" charset="0"/>
            </a:endParaRPr>
          </a:p>
          <a:p>
            <a:pPr algn="just">
              <a:buClr>
                <a:srgbClr val="44546A"/>
              </a:buClr>
              <a:tabLst>
                <a:tab pos="344479" algn="l"/>
              </a:tabLst>
            </a:pPr>
            <a:r>
              <a:rPr lang="en-US" altLang="ko-KR" dirty="0" smtClean="0">
                <a:solidFill>
                  <a:schemeClr val="tx1"/>
                </a:solidFill>
                <a:latin typeface="Times New Roman" panose="02020603050405020304" pitchFamily="18" charset="0"/>
                <a:cs typeface="Times New Roman" panose="02020603050405020304" pitchFamily="18" charset="0"/>
              </a:rPr>
              <a:t>The proposed modulation schemes show a lot of advantages compared with IEEE 802.15.7-2018 standard: </a:t>
            </a:r>
            <a:r>
              <a:rPr lang="en-US" altLang="ko-KR" dirty="0" smtClean="0">
                <a:solidFill>
                  <a:srgbClr val="FF0000"/>
                </a:solidFill>
                <a:latin typeface="Times New Roman" panose="02020603050405020304" pitchFamily="18" charset="0"/>
                <a:cs typeface="Times New Roman" panose="02020603050405020304" pitchFamily="18" charset="0"/>
              </a:rPr>
              <a:t>high rate</a:t>
            </a:r>
            <a:r>
              <a:rPr lang="en-US" altLang="ko-KR" dirty="0" smtClean="0">
                <a:solidFill>
                  <a:schemeClr val="tx1"/>
                </a:solidFill>
                <a:latin typeface="Times New Roman" panose="02020603050405020304" pitchFamily="18" charset="0"/>
                <a:cs typeface="Times New Roman" panose="02020603050405020304" pitchFamily="18" charset="0"/>
              </a:rPr>
              <a:t>, </a:t>
            </a:r>
            <a:r>
              <a:rPr lang="en-US" altLang="ko-KR" dirty="0" smtClean="0">
                <a:solidFill>
                  <a:srgbClr val="FF0000"/>
                </a:solidFill>
                <a:latin typeface="Times New Roman" panose="02020603050405020304" pitchFamily="18" charset="0"/>
                <a:cs typeface="Times New Roman" panose="02020603050405020304" pitchFamily="18" charset="0"/>
              </a:rPr>
              <a:t>long communication</a:t>
            </a:r>
            <a:r>
              <a:rPr lang="en-US" altLang="ko-KR" dirty="0" smtClean="0">
                <a:solidFill>
                  <a:schemeClr val="tx1"/>
                </a:solidFill>
                <a:latin typeface="Times New Roman" panose="02020603050405020304" pitchFamily="18" charset="0"/>
                <a:cs typeface="Times New Roman" panose="02020603050405020304" pitchFamily="18" charset="0"/>
              </a:rPr>
              <a:t>, </a:t>
            </a:r>
            <a:r>
              <a:rPr lang="en-US" altLang="ko-KR" dirty="0" smtClean="0">
                <a:solidFill>
                  <a:srgbClr val="FF0000"/>
                </a:solidFill>
                <a:latin typeface="Times New Roman" panose="02020603050405020304" pitchFamily="18" charset="0"/>
                <a:cs typeface="Times New Roman" panose="02020603050405020304" pitchFamily="18" charset="0"/>
              </a:rPr>
              <a:t>mobility support</a:t>
            </a:r>
            <a:r>
              <a:rPr lang="en-US" altLang="ko-KR" dirty="0" smtClean="0">
                <a:solidFill>
                  <a:schemeClr val="tx1"/>
                </a:solidFill>
                <a:latin typeface="Times New Roman" panose="02020603050405020304" pitchFamily="18" charset="0"/>
                <a:cs typeface="Times New Roman" panose="02020603050405020304" pitchFamily="18" charset="0"/>
              </a:rPr>
              <a:t>,</a:t>
            </a:r>
            <a:r>
              <a:rPr lang="en-US" altLang="ko-KR" dirty="0" smtClean="0">
                <a:solidFill>
                  <a:srgbClr val="FF0000"/>
                </a:solidFill>
                <a:latin typeface="Times New Roman" panose="02020603050405020304" pitchFamily="18" charset="0"/>
                <a:cs typeface="Times New Roman" panose="02020603050405020304" pitchFamily="18" charset="0"/>
              </a:rPr>
              <a:t> and easily applied AI algorithms</a:t>
            </a:r>
            <a:endParaRPr lang="en-US" altLang="ko-KR"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2077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Schedule of IEEE 802.15.7a TG</a:t>
            </a:r>
            <a:endParaRPr lang="en-US" sz="4000" dirty="0">
              <a:latin typeface="Times New Roman" panose="02020603050405020304" pitchFamily="18" charset="0"/>
              <a:cs typeface="Times New Roman" panose="02020603050405020304" pitchFamily="18" charset="0"/>
            </a:endParaRPr>
          </a:p>
        </p:txBody>
      </p:sp>
      <p:sp>
        <p:nvSpPr>
          <p:cNvPr id="9" name="Rectangle 29">
            <a:extLst>
              <a:ext uri="{FF2B5EF4-FFF2-40B4-BE49-F238E27FC236}">
                <a16:creationId xmlns:a16="http://schemas.microsoft.com/office/drawing/2014/main" id="{3C8594D0-8586-4A37-8F41-56AAD74F82D2}"/>
              </a:ext>
            </a:extLst>
          </p:cNvPr>
          <p:cNvSpPr/>
          <p:nvPr/>
        </p:nvSpPr>
        <p:spPr>
          <a:xfrm>
            <a:off x="4085653" y="2741717"/>
            <a:ext cx="2713937" cy="31256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srgbClr val="FFFFFF"/>
              </a:solidFill>
              <a:latin typeface="Arial"/>
            </a:endParaRPr>
          </a:p>
        </p:txBody>
      </p:sp>
      <p:sp>
        <p:nvSpPr>
          <p:cNvPr id="10" name="Rectangle 28">
            <a:extLst>
              <a:ext uri="{FF2B5EF4-FFF2-40B4-BE49-F238E27FC236}">
                <a16:creationId xmlns:a16="http://schemas.microsoft.com/office/drawing/2014/main" id="{9F47D2E1-52D5-4008-9261-0673B69C0CB1}"/>
              </a:ext>
            </a:extLst>
          </p:cNvPr>
          <p:cNvSpPr/>
          <p:nvPr/>
        </p:nvSpPr>
        <p:spPr>
          <a:xfrm>
            <a:off x="1324075" y="2741717"/>
            <a:ext cx="2761712" cy="31256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srgbClr val="FFFFFF"/>
              </a:solidFill>
              <a:latin typeface="Arial"/>
            </a:endParaRPr>
          </a:p>
        </p:txBody>
      </p:sp>
      <p:sp>
        <p:nvSpPr>
          <p:cNvPr id="11" name="Rectangle 23">
            <a:extLst>
              <a:ext uri="{FF2B5EF4-FFF2-40B4-BE49-F238E27FC236}">
                <a16:creationId xmlns:a16="http://schemas.microsoft.com/office/drawing/2014/main" id="{6EB07EB2-22DA-4712-B3F1-AEB7BFFBFC97}"/>
              </a:ext>
            </a:extLst>
          </p:cNvPr>
          <p:cNvSpPr/>
          <p:nvPr/>
        </p:nvSpPr>
        <p:spPr>
          <a:xfrm>
            <a:off x="178795" y="2715351"/>
            <a:ext cx="1134395" cy="312568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srgbClr val="FFFFFF"/>
              </a:solidFill>
              <a:latin typeface="Arial"/>
            </a:endParaRPr>
          </a:p>
        </p:txBody>
      </p:sp>
      <p:cxnSp>
        <p:nvCxnSpPr>
          <p:cNvPr id="12" name="Straight Connector 2">
            <a:extLst>
              <a:ext uri="{FF2B5EF4-FFF2-40B4-BE49-F238E27FC236}">
                <a16:creationId xmlns:a16="http://schemas.microsoft.com/office/drawing/2014/main" id="{08067750-8489-41CC-A4CB-DA40F41E8C00}"/>
              </a:ext>
            </a:extLst>
          </p:cNvPr>
          <p:cNvCxnSpPr/>
          <p:nvPr/>
        </p:nvCxnSpPr>
        <p:spPr>
          <a:xfrm>
            <a:off x="181562" y="2715348"/>
            <a:ext cx="88028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4">
            <a:extLst>
              <a:ext uri="{FF2B5EF4-FFF2-40B4-BE49-F238E27FC236}">
                <a16:creationId xmlns:a16="http://schemas.microsoft.com/office/drawing/2014/main" id="{AD15B1BA-6FB6-4741-B585-AD8385CE5D89}"/>
              </a:ext>
            </a:extLst>
          </p:cNvPr>
          <p:cNvCxnSpPr/>
          <p:nvPr/>
        </p:nvCxnSpPr>
        <p:spPr>
          <a:xfrm flipV="1">
            <a:off x="167907" y="2578871"/>
            <a:ext cx="0" cy="3070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5">
            <a:extLst>
              <a:ext uri="{FF2B5EF4-FFF2-40B4-BE49-F238E27FC236}">
                <a16:creationId xmlns:a16="http://schemas.microsoft.com/office/drawing/2014/main" id="{37DEB9F6-6FCE-4DFB-88BE-BC13395CC6F1}"/>
              </a:ext>
            </a:extLst>
          </p:cNvPr>
          <p:cNvCxnSpPr/>
          <p:nvPr/>
        </p:nvCxnSpPr>
        <p:spPr>
          <a:xfrm flipV="1">
            <a:off x="1313187" y="2589758"/>
            <a:ext cx="0" cy="3070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6">
            <a:extLst>
              <a:ext uri="{FF2B5EF4-FFF2-40B4-BE49-F238E27FC236}">
                <a16:creationId xmlns:a16="http://schemas.microsoft.com/office/drawing/2014/main" id="{015CB084-687E-4460-88E5-D46DFC16FB99}"/>
              </a:ext>
            </a:extLst>
          </p:cNvPr>
          <p:cNvCxnSpPr/>
          <p:nvPr/>
        </p:nvCxnSpPr>
        <p:spPr>
          <a:xfrm flipV="1">
            <a:off x="4056387" y="2570087"/>
            <a:ext cx="0" cy="3070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7">
            <a:extLst>
              <a:ext uri="{FF2B5EF4-FFF2-40B4-BE49-F238E27FC236}">
                <a16:creationId xmlns:a16="http://schemas.microsoft.com/office/drawing/2014/main" id="{8A2A7853-A7E1-4DCC-ACD8-041A40759874}"/>
              </a:ext>
            </a:extLst>
          </p:cNvPr>
          <p:cNvCxnSpPr/>
          <p:nvPr/>
        </p:nvCxnSpPr>
        <p:spPr>
          <a:xfrm flipV="1">
            <a:off x="6799587" y="2570087"/>
            <a:ext cx="0" cy="3070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E9047638-D663-4FCC-BC90-D4E9F1564B29}"/>
              </a:ext>
            </a:extLst>
          </p:cNvPr>
          <p:cNvSpPr txBox="1"/>
          <p:nvPr/>
        </p:nvSpPr>
        <p:spPr>
          <a:xfrm rot="5400000">
            <a:off x="-211009" y="1968040"/>
            <a:ext cx="914400" cy="369332"/>
          </a:xfrm>
          <a:prstGeom prst="rect">
            <a:avLst/>
          </a:prstGeom>
          <a:noFill/>
        </p:spPr>
        <p:txBody>
          <a:bodyPr wrap="square" rtlCol="0">
            <a:spAutoFit/>
          </a:bodyPr>
          <a:lstStyle/>
          <a:p>
            <a:pPr eaLnBrk="0" fontAlgn="base" hangingPunct="0">
              <a:spcBef>
                <a:spcPct val="0"/>
              </a:spcBef>
              <a:spcAft>
                <a:spcPct val="0"/>
              </a:spcAft>
            </a:pPr>
            <a:r>
              <a:rPr lang="en-US" dirty="0">
                <a:solidFill>
                  <a:srgbClr val="000000"/>
                </a:solidFill>
                <a:latin typeface="Times New Roman" panose="02020603050405020304" pitchFamily="18" charset="0"/>
              </a:rPr>
              <a:t>9/2020 </a:t>
            </a:r>
          </a:p>
        </p:txBody>
      </p:sp>
      <p:sp>
        <p:nvSpPr>
          <p:cNvPr id="18" name="TextBox 17">
            <a:extLst>
              <a:ext uri="{FF2B5EF4-FFF2-40B4-BE49-F238E27FC236}">
                <a16:creationId xmlns:a16="http://schemas.microsoft.com/office/drawing/2014/main" id="{0F12781C-38F8-4323-9DC5-43ADF58CD8EF}"/>
              </a:ext>
            </a:extLst>
          </p:cNvPr>
          <p:cNvSpPr txBox="1"/>
          <p:nvPr/>
        </p:nvSpPr>
        <p:spPr>
          <a:xfrm rot="5400000">
            <a:off x="919829" y="1999973"/>
            <a:ext cx="825867" cy="369332"/>
          </a:xfrm>
          <a:prstGeom prst="rect">
            <a:avLst/>
          </a:prstGeom>
          <a:noFill/>
        </p:spPr>
        <p:txBody>
          <a:bodyPr wrap="none" rtlCol="0">
            <a:spAutoFit/>
          </a:bodyPr>
          <a:lstStyle/>
          <a:p>
            <a:pPr eaLnBrk="0" fontAlgn="base" hangingPunct="0">
              <a:spcBef>
                <a:spcPct val="0"/>
              </a:spcBef>
              <a:spcAft>
                <a:spcPct val="0"/>
              </a:spcAft>
            </a:pPr>
            <a:r>
              <a:rPr lang="en-US" dirty="0">
                <a:solidFill>
                  <a:srgbClr val="000000"/>
                </a:solidFill>
                <a:latin typeface="Times New Roman" panose="02020603050405020304" pitchFamily="18" charset="0"/>
              </a:rPr>
              <a:t>1/2021</a:t>
            </a:r>
          </a:p>
        </p:txBody>
      </p:sp>
      <p:sp>
        <p:nvSpPr>
          <p:cNvPr id="19" name="TextBox 18">
            <a:extLst>
              <a:ext uri="{FF2B5EF4-FFF2-40B4-BE49-F238E27FC236}">
                <a16:creationId xmlns:a16="http://schemas.microsoft.com/office/drawing/2014/main" id="{7111492B-E2E3-45DA-A4C9-9005B259A5C1}"/>
              </a:ext>
            </a:extLst>
          </p:cNvPr>
          <p:cNvSpPr txBox="1"/>
          <p:nvPr/>
        </p:nvSpPr>
        <p:spPr>
          <a:xfrm rot="5400000">
            <a:off x="3675723" y="1999973"/>
            <a:ext cx="825867" cy="369332"/>
          </a:xfrm>
          <a:prstGeom prst="rect">
            <a:avLst/>
          </a:prstGeom>
          <a:noFill/>
        </p:spPr>
        <p:txBody>
          <a:bodyPr wrap="none" rtlCol="0">
            <a:spAutoFit/>
          </a:bodyPr>
          <a:lstStyle/>
          <a:p>
            <a:pPr eaLnBrk="0" fontAlgn="base" hangingPunct="0">
              <a:spcBef>
                <a:spcPct val="0"/>
              </a:spcBef>
              <a:spcAft>
                <a:spcPct val="0"/>
              </a:spcAft>
            </a:pPr>
            <a:r>
              <a:rPr lang="en-US" dirty="0">
                <a:solidFill>
                  <a:srgbClr val="000000"/>
                </a:solidFill>
                <a:latin typeface="Times New Roman" panose="02020603050405020304" pitchFamily="18" charset="0"/>
              </a:rPr>
              <a:t>1/2022</a:t>
            </a:r>
          </a:p>
        </p:txBody>
      </p:sp>
      <p:sp>
        <p:nvSpPr>
          <p:cNvPr id="20" name="TextBox 19">
            <a:extLst>
              <a:ext uri="{FF2B5EF4-FFF2-40B4-BE49-F238E27FC236}">
                <a16:creationId xmlns:a16="http://schemas.microsoft.com/office/drawing/2014/main" id="{7AF8BD9B-F628-4BD8-8E05-C4EB54C08458}"/>
              </a:ext>
            </a:extLst>
          </p:cNvPr>
          <p:cNvSpPr txBox="1"/>
          <p:nvPr/>
        </p:nvSpPr>
        <p:spPr>
          <a:xfrm rot="5400000">
            <a:off x="6342723" y="2012305"/>
            <a:ext cx="825867" cy="369332"/>
          </a:xfrm>
          <a:prstGeom prst="rect">
            <a:avLst/>
          </a:prstGeom>
          <a:noFill/>
        </p:spPr>
        <p:txBody>
          <a:bodyPr wrap="none" rtlCol="0">
            <a:spAutoFit/>
          </a:bodyPr>
          <a:lstStyle/>
          <a:p>
            <a:pPr eaLnBrk="0" fontAlgn="base" hangingPunct="0">
              <a:spcBef>
                <a:spcPct val="0"/>
              </a:spcBef>
              <a:spcAft>
                <a:spcPct val="0"/>
              </a:spcAft>
            </a:pPr>
            <a:r>
              <a:rPr lang="en-US" dirty="0">
                <a:solidFill>
                  <a:srgbClr val="000000"/>
                </a:solidFill>
                <a:latin typeface="Times New Roman" panose="02020603050405020304" pitchFamily="18" charset="0"/>
              </a:rPr>
              <a:t>1/2023</a:t>
            </a:r>
          </a:p>
        </p:txBody>
      </p:sp>
      <p:sp>
        <p:nvSpPr>
          <p:cNvPr id="21" name="TextBox 20">
            <a:extLst>
              <a:ext uri="{FF2B5EF4-FFF2-40B4-BE49-F238E27FC236}">
                <a16:creationId xmlns:a16="http://schemas.microsoft.com/office/drawing/2014/main" id="{207FA3D1-3472-4F62-848F-5ACF55F5BCB5}"/>
              </a:ext>
            </a:extLst>
          </p:cNvPr>
          <p:cNvSpPr txBox="1"/>
          <p:nvPr/>
        </p:nvSpPr>
        <p:spPr>
          <a:xfrm rot="5400000">
            <a:off x="109499" y="3160988"/>
            <a:ext cx="1251240" cy="369332"/>
          </a:xfrm>
          <a:prstGeom prst="rect">
            <a:avLst/>
          </a:prstGeom>
          <a:noFill/>
        </p:spPr>
        <p:txBody>
          <a:bodyPr wrap="none" rtlCol="0">
            <a:spAutoFit/>
          </a:bodyPr>
          <a:lstStyle/>
          <a:p>
            <a:pPr eaLnBrk="0" fontAlgn="base" hangingPunct="0">
              <a:spcBef>
                <a:spcPct val="0"/>
              </a:spcBef>
              <a:spcAft>
                <a:spcPct val="0"/>
              </a:spcAft>
            </a:pPr>
            <a:r>
              <a:rPr lang="en-US" dirty="0">
                <a:solidFill>
                  <a:srgbClr val="000000"/>
                </a:solidFill>
                <a:latin typeface="Times New Roman" panose="02020603050405020304" pitchFamily="18" charset="0"/>
              </a:rPr>
              <a:t>CFA Issued</a:t>
            </a:r>
          </a:p>
        </p:txBody>
      </p:sp>
      <p:sp>
        <p:nvSpPr>
          <p:cNvPr id="22" name="TextBox 21">
            <a:extLst>
              <a:ext uri="{FF2B5EF4-FFF2-40B4-BE49-F238E27FC236}">
                <a16:creationId xmlns:a16="http://schemas.microsoft.com/office/drawing/2014/main" id="{11AA2F2B-9F09-4291-979C-DE25A83E01CF}"/>
              </a:ext>
            </a:extLst>
          </p:cNvPr>
          <p:cNvSpPr txBox="1"/>
          <p:nvPr/>
        </p:nvSpPr>
        <p:spPr>
          <a:xfrm rot="5400000">
            <a:off x="831538" y="3356937"/>
            <a:ext cx="1635961" cy="369332"/>
          </a:xfrm>
          <a:prstGeom prst="rect">
            <a:avLst/>
          </a:prstGeom>
          <a:noFill/>
        </p:spPr>
        <p:txBody>
          <a:bodyPr wrap="none" rtlCol="0">
            <a:spAutoFit/>
          </a:bodyPr>
          <a:lstStyle/>
          <a:p>
            <a:pPr eaLnBrk="0" fontAlgn="base" hangingPunct="0">
              <a:spcBef>
                <a:spcPct val="0"/>
              </a:spcBef>
              <a:spcAft>
                <a:spcPct val="0"/>
              </a:spcAft>
            </a:pPr>
            <a:r>
              <a:rPr lang="en-US" dirty="0">
                <a:solidFill>
                  <a:srgbClr val="000000"/>
                </a:solidFill>
                <a:latin typeface="Times New Roman" panose="02020603050405020304" pitchFamily="18" charset="0"/>
              </a:rPr>
              <a:t>CFA Responses</a:t>
            </a:r>
          </a:p>
        </p:txBody>
      </p:sp>
      <p:sp>
        <p:nvSpPr>
          <p:cNvPr id="23" name="TextBox 22">
            <a:extLst>
              <a:ext uri="{FF2B5EF4-FFF2-40B4-BE49-F238E27FC236}">
                <a16:creationId xmlns:a16="http://schemas.microsoft.com/office/drawing/2014/main" id="{F6D730B4-A494-490D-B816-C61BA48BFB1E}"/>
              </a:ext>
            </a:extLst>
          </p:cNvPr>
          <p:cNvSpPr txBox="1"/>
          <p:nvPr/>
        </p:nvSpPr>
        <p:spPr>
          <a:xfrm rot="5400000">
            <a:off x="1035443" y="4127885"/>
            <a:ext cx="3078728" cy="369332"/>
          </a:xfrm>
          <a:prstGeom prst="rect">
            <a:avLst/>
          </a:prstGeom>
          <a:noFill/>
        </p:spPr>
        <p:txBody>
          <a:bodyPr wrap="none" rtlCol="0">
            <a:spAutoFit/>
          </a:bodyPr>
          <a:lstStyle/>
          <a:p>
            <a:pPr eaLnBrk="0" fontAlgn="base" hangingPunct="0">
              <a:spcBef>
                <a:spcPct val="0"/>
              </a:spcBef>
              <a:spcAft>
                <a:spcPct val="0"/>
              </a:spcAft>
            </a:pPr>
            <a:r>
              <a:rPr lang="en-US" dirty="0">
                <a:solidFill>
                  <a:srgbClr val="000000"/>
                </a:solidFill>
                <a:latin typeface="Times New Roman" panose="02020603050405020304" pitchFamily="18" charset="0"/>
              </a:rPr>
              <a:t>Finalize TRD and Release CFP</a:t>
            </a:r>
          </a:p>
        </p:txBody>
      </p:sp>
      <p:sp>
        <p:nvSpPr>
          <p:cNvPr id="24" name="TextBox 23">
            <a:extLst>
              <a:ext uri="{FF2B5EF4-FFF2-40B4-BE49-F238E27FC236}">
                <a16:creationId xmlns:a16="http://schemas.microsoft.com/office/drawing/2014/main" id="{7F9FCA94-DA81-43D8-88E0-2DC79F27BCEB}"/>
              </a:ext>
            </a:extLst>
          </p:cNvPr>
          <p:cNvSpPr txBox="1"/>
          <p:nvPr/>
        </p:nvSpPr>
        <p:spPr>
          <a:xfrm rot="5400000">
            <a:off x="2438352" y="3678029"/>
            <a:ext cx="2048381" cy="369332"/>
          </a:xfrm>
          <a:prstGeom prst="rect">
            <a:avLst/>
          </a:prstGeom>
          <a:noFill/>
        </p:spPr>
        <p:txBody>
          <a:bodyPr wrap="none" rtlCol="0">
            <a:spAutoFit/>
          </a:bodyPr>
          <a:lstStyle/>
          <a:p>
            <a:pPr eaLnBrk="0" fontAlgn="base" hangingPunct="0">
              <a:spcBef>
                <a:spcPct val="0"/>
              </a:spcBef>
              <a:spcAft>
                <a:spcPct val="0"/>
              </a:spcAft>
            </a:pPr>
            <a:r>
              <a:rPr lang="en-US" dirty="0">
                <a:solidFill>
                  <a:srgbClr val="000000"/>
                </a:solidFill>
                <a:latin typeface="Times New Roman" panose="02020603050405020304" pitchFamily="18" charset="0"/>
              </a:rPr>
              <a:t>Hear CFP Proposals</a:t>
            </a:r>
          </a:p>
        </p:txBody>
      </p:sp>
      <p:sp>
        <p:nvSpPr>
          <p:cNvPr id="25" name="TextBox 24">
            <a:extLst>
              <a:ext uri="{FF2B5EF4-FFF2-40B4-BE49-F238E27FC236}">
                <a16:creationId xmlns:a16="http://schemas.microsoft.com/office/drawing/2014/main" id="{8FD4E924-17EB-4FA4-8B59-876F903A67AF}"/>
              </a:ext>
            </a:extLst>
          </p:cNvPr>
          <p:cNvSpPr txBox="1"/>
          <p:nvPr/>
        </p:nvSpPr>
        <p:spPr>
          <a:xfrm rot="5400000">
            <a:off x="3177714" y="4033647"/>
            <a:ext cx="2912016" cy="369332"/>
          </a:xfrm>
          <a:prstGeom prst="rect">
            <a:avLst/>
          </a:prstGeom>
          <a:noFill/>
        </p:spPr>
        <p:txBody>
          <a:bodyPr wrap="none" rtlCol="0">
            <a:spAutoFit/>
          </a:bodyPr>
          <a:lstStyle/>
          <a:p>
            <a:pPr eaLnBrk="0" fontAlgn="base" hangingPunct="0">
              <a:spcBef>
                <a:spcPct val="0"/>
              </a:spcBef>
              <a:spcAft>
                <a:spcPct val="0"/>
              </a:spcAft>
            </a:pPr>
            <a:r>
              <a:rPr lang="en-US" dirty="0">
                <a:solidFill>
                  <a:srgbClr val="FF0000"/>
                </a:solidFill>
                <a:latin typeface="Times New Roman" panose="02020603050405020304" pitchFamily="18" charset="0"/>
              </a:rPr>
              <a:t>Proposal mergers &amp; Draft </a:t>
            </a:r>
            <a:r>
              <a:rPr lang="en-US" dirty="0" smtClean="0">
                <a:solidFill>
                  <a:srgbClr val="FF0000"/>
                </a:solidFill>
                <a:latin typeface="Times New Roman" panose="02020603050405020304" pitchFamily="18" charset="0"/>
              </a:rPr>
              <a:t>D1</a:t>
            </a:r>
            <a:endParaRPr lang="en-US" dirty="0">
              <a:solidFill>
                <a:srgbClr val="FF0000"/>
              </a:solidFill>
              <a:latin typeface="Times New Roman" panose="02020603050405020304" pitchFamily="18" charset="0"/>
            </a:endParaRPr>
          </a:p>
        </p:txBody>
      </p:sp>
      <p:sp>
        <p:nvSpPr>
          <p:cNvPr id="26" name="TextBox 25">
            <a:extLst>
              <a:ext uri="{FF2B5EF4-FFF2-40B4-BE49-F238E27FC236}">
                <a16:creationId xmlns:a16="http://schemas.microsoft.com/office/drawing/2014/main" id="{264716D1-8BB4-4398-A179-04276B0D2A84}"/>
              </a:ext>
            </a:extLst>
          </p:cNvPr>
          <p:cNvSpPr txBox="1"/>
          <p:nvPr/>
        </p:nvSpPr>
        <p:spPr>
          <a:xfrm rot="5400000">
            <a:off x="4525488" y="3471669"/>
            <a:ext cx="1717137" cy="369332"/>
          </a:xfrm>
          <a:prstGeom prst="rect">
            <a:avLst/>
          </a:prstGeom>
          <a:noFill/>
        </p:spPr>
        <p:txBody>
          <a:bodyPr wrap="none" rtlCol="0">
            <a:spAutoFit/>
          </a:bodyPr>
          <a:lstStyle/>
          <a:p>
            <a:pPr eaLnBrk="0" fontAlgn="base" hangingPunct="0">
              <a:spcBef>
                <a:spcPct val="0"/>
              </a:spcBef>
              <a:spcAft>
                <a:spcPct val="0"/>
              </a:spcAft>
            </a:pPr>
            <a:r>
              <a:rPr lang="en-US" dirty="0">
                <a:solidFill>
                  <a:srgbClr val="000000"/>
                </a:solidFill>
                <a:latin typeface="Times New Roman" panose="02020603050405020304" pitchFamily="18" charset="0"/>
              </a:rPr>
              <a:t>Draft D1 &amp; LB1</a:t>
            </a:r>
          </a:p>
        </p:txBody>
      </p:sp>
      <p:sp>
        <p:nvSpPr>
          <p:cNvPr id="27" name="TextBox 26">
            <a:extLst>
              <a:ext uri="{FF2B5EF4-FFF2-40B4-BE49-F238E27FC236}">
                <a16:creationId xmlns:a16="http://schemas.microsoft.com/office/drawing/2014/main" id="{129D419D-DD39-4286-862E-B2BBB30C68BA}"/>
              </a:ext>
            </a:extLst>
          </p:cNvPr>
          <p:cNvSpPr txBox="1"/>
          <p:nvPr/>
        </p:nvSpPr>
        <p:spPr>
          <a:xfrm rot="5400000">
            <a:off x="5414026" y="3469861"/>
            <a:ext cx="1717137" cy="369332"/>
          </a:xfrm>
          <a:prstGeom prst="rect">
            <a:avLst/>
          </a:prstGeom>
          <a:noFill/>
        </p:spPr>
        <p:txBody>
          <a:bodyPr wrap="none" rtlCol="0">
            <a:spAutoFit/>
          </a:bodyPr>
          <a:lstStyle/>
          <a:p>
            <a:pPr eaLnBrk="0" fontAlgn="base" hangingPunct="0">
              <a:spcBef>
                <a:spcPct val="0"/>
              </a:spcBef>
              <a:spcAft>
                <a:spcPct val="0"/>
              </a:spcAft>
            </a:pPr>
            <a:r>
              <a:rPr lang="en-US" dirty="0">
                <a:solidFill>
                  <a:srgbClr val="000000"/>
                </a:solidFill>
                <a:latin typeface="Times New Roman" panose="02020603050405020304" pitchFamily="18" charset="0"/>
              </a:rPr>
              <a:t>Draft D2 &amp; LB2</a:t>
            </a:r>
          </a:p>
        </p:txBody>
      </p:sp>
      <p:sp>
        <p:nvSpPr>
          <p:cNvPr id="28" name="TextBox 27">
            <a:extLst>
              <a:ext uri="{FF2B5EF4-FFF2-40B4-BE49-F238E27FC236}">
                <a16:creationId xmlns:a16="http://schemas.microsoft.com/office/drawing/2014/main" id="{AC7C00D6-F8BD-4E7B-8104-B1BC2358871C}"/>
              </a:ext>
            </a:extLst>
          </p:cNvPr>
          <p:cNvSpPr txBox="1"/>
          <p:nvPr/>
        </p:nvSpPr>
        <p:spPr>
          <a:xfrm>
            <a:off x="3342597" y="993679"/>
            <a:ext cx="2716641" cy="461665"/>
          </a:xfrm>
          <a:prstGeom prst="rect">
            <a:avLst/>
          </a:prstGeom>
          <a:noFill/>
        </p:spPr>
        <p:txBody>
          <a:bodyPr wrap="none" rtlCol="0">
            <a:spAutoFit/>
          </a:bodyPr>
          <a:lstStyle/>
          <a:p>
            <a:pPr eaLnBrk="0" fontAlgn="base" hangingPunct="0">
              <a:spcBef>
                <a:spcPct val="0"/>
              </a:spcBef>
              <a:spcAft>
                <a:spcPct val="0"/>
              </a:spcAft>
            </a:pPr>
            <a:r>
              <a:rPr lang="en-US" sz="2400" b="1" u="sng" dirty="0">
                <a:solidFill>
                  <a:srgbClr val="000000"/>
                </a:solidFill>
                <a:latin typeface="Times New Roman" panose="02020603050405020304" pitchFamily="18" charset="0"/>
              </a:rPr>
              <a:t>Timeline Summary</a:t>
            </a:r>
          </a:p>
        </p:txBody>
      </p:sp>
      <p:sp>
        <p:nvSpPr>
          <p:cNvPr id="29" name="TextBox 28">
            <a:extLst>
              <a:ext uri="{FF2B5EF4-FFF2-40B4-BE49-F238E27FC236}">
                <a16:creationId xmlns:a16="http://schemas.microsoft.com/office/drawing/2014/main" id="{D6C1D046-B8C9-49CB-ACF2-B6F392FC18BF}"/>
              </a:ext>
            </a:extLst>
          </p:cNvPr>
          <p:cNvSpPr txBox="1"/>
          <p:nvPr/>
        </p:nvSpPr>
        <p:spPr>
          <a:xfrm rot="5400000">
            <a:off x="8275058" y="2135256"/>
            <a:ext cx="1087497" cy="369332"/>
          </a:xfrm>
          <a:prstGeom prst="rect">
            <a:avLst/>
          </a:prstGeom>
          <a:noFill/>
        </p:spPr>
        <p:txBody>
          <a:bodyPr wrap="square" rtlCol="0">
            <a:spAutoFit/>
          </a:bodyPr>
          <a:lstStyle/>
          <a:p>
            <a:pPr eaLnBrk="0" fontAlgn="base" hangingPunct="0">
              <a:spcBef>
                <a:spcPct val="0"/>
              </a:spcBef>
              <a:spcAft>
                <a:spcPct val="0"/>
              </a:spcAft>
            </a:pPr>
            <a:r>
              <a:rPr lang="en-US" dirty="0">
                <a:solidFill>
                  <a:srgbClr val="000000"/>
                </a:solidFill>
                <a:latin typeface="Times New Roman" panose="02020603050405020304" pitchFamily="18" charset="0"/>
              </a:rPr>
              <a:t>9/2023 </a:t>
            </a:r>
          </a:p>
        </p:txBody>
      </p:sp>
      <p:sp>
        <p:nvSpPr>
          <p:cNvPr id="30" name="Rectangle 37">
            <a:extLst>
              <a:ext uri="{FF2B5EF4-FFF2-40B4-BE49-F238E27FC236}">
                <a16:creationId xmlns:a16="http://schemas.microsoft.com/office/drawing/2014/main" id="{7B22B52E-B277-4C4D-B954-C91A318AED64}"/>
              </a:ext>
            </a:extLst>
          </p:cNvPr>
          <p:cNvSpPr/>
          <p:nvPr/>
        </p:nvSpPr>
        <p:spPr>
          <a:xfrm>
            <a:off x="6807332" y="2720037"/>
            <a:ext cx="2206299" cy="312568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srgbClr val="FFFFFF"/>
              </a:solidFill>
              <a:latin typeface="Arial"/>
            </a:endParaRPr>
          </a:p>
        </p:txBody>
      </p:sp>
      <p:sp>
        <p:nvSpPr>
          <p:cNvPr id="31" name="TextBox 30">
            <a:extLst>
              <a:ext uri="{FF2B5EF4-FFF2-40B4-BE49-F238E27FC236}">
                <a16:creationId xmlns:a16="http://schemas.microsoft.com/office/drawing/2014/main" id="{E3DCE46A-9402-49ED-A0B6-A08234CA3A1F}"/>
              </a:ext>
            </a:extLst>
          </p:cNvPr>
          <p:cNvSpPr txBox="1"/>
          <p:nvPr/>
        </p:nvSpPr>
        <p:spPr>
          <a:xfrm rot="5400000">
            <a:off x="6360700" y="3478081"/>
            <a:ext cx="1704313" cy="369332"/>
          </a:xfrm>
          <a:prstGeom prst="rect">
            <a:avLst/>
          </a:prstGeom>
          <a:noFill/>
        </p:spPr>
        <p:txBody>
          <a:bodyPr wrap="none" rtlCol="0">
            <a:spAutoFit/>
          </a:bodyPr>
          <a:lstStyle/>
          <a:p>
            <a:pPr eaLnBrk="0" fontAlgn="base" hangingPunct="0">
              <a:spcBef>
                <a:spcPct val="0"/>
              </a:spcBef>
              <a:spcAft>
                <a:spcPct val="0"/>
              </a:spcAft>
            </a:pPr>
            <a:r>
              <a:rPr lang="en-US" dirty="0">
                <a:solidFill>
                  <a:srgbClr val="000000"/>
                </a:solidFill>
                <a:latin typeface="Times New Roman" panose="02020603050405020304" pitchFamily="18" charset="0"/>
              </a:rPr>
              <a:t>Draft D3 &amp; SB1</a:t>
            </a:r>
          </a:p>
        </p:txBody>
      </p:sp>
      <p:sp>
        <p:nvSpPr>
          <p:cNvPr id="32" name="TextBox 31">
            <a:extLst>
              <a:ext uri="{FF2B5EF4-FFF2-40B4-BE49-F238E27FC236}">
                <a16:creationId xmlns:a16="http://schemas.microsoft.com/office/drawing/2014/main" id="{D89BFEAF-B12D-477B-9170-32367AEA317D}"/>
              </a:ext>
            </a:extLst>
          </p:cNvPr>
          <p:cNvSpPr txBox="1"/>
          <p:nvPr/>
        </p:nvSpPr>
        <p:spPr>
          <a:xfrm rot="5400000">
            <a:off x="6970300" y="3478081"/>
            <a:ext cx="1704313" cy="369332"/>
          </a:xfrm>
          <a:prstGeom prst="rect">
            <a:avLst/>
          </a:prstGeom>
          <a:noFill/>
        </p:spPr>
        <p:txBody>
          <a:bodyPr wrap="none" rtlCol="0">
            <a:spAutoFit/>
          </a:bodyPr>
          <a:lstStyle/>
          <a:p>
            <a:pPr eaLnBrk="0" fontAlgn="base" hangingPunct="0">
              <a:spcBef>
                <a:spcPct val="0"/>
              </a:spcBef>
              <a:spcAft>
                <a:spcPct val="0"/>
              </a:spcAft>
            </a:pPr>
            <a:r>
              <a:rPr lang="en-US" dirty="0">
                <a:solidFill>
                  <a:srgbClr val="000000"/>
                </a:solidFill>
                <a:latin typeface="Times New Roman" panose="02020603050405020304" pitchFamily="18" charset="0"/>
              </a:rPr>
              <a:t>Draft D4 &amp; SB2</a:t>
            </a:r>
          </a:p>
        </p:txBody>
      </p:sp>
      <p:sp>
        <p:nvSpPr>
          <p:cNvPr id="33" name="TextBox 32">
            <a:extLst>
              <a:ext uri="{FF2B5EF4-FFF2-40B4-BE49-F238E27FC236}">
                <a16:creationId xmlns:a16="http://schemas.microsoft.com/office/drawing/2014/main" id="{4D35E770-CB93-4310-8803-5C439274B1FE}"/>
              </a:ext>
            </a:extLst>
          </p:cNvPr>
          <p:cNvSpPr txBox="1"/>
          <p:nvPr/>
        </p:nvSpPr>
        <p:spPr>
          <a:xfrm rot="5400000">
            <a:off x="7174011" y="4044637"/>
            <a:ext cx="2691827" cy="369332"/>
          </a:xfrm>
          <a:prstGeom prst="rect">
            <a:avLst/>
          </a:prstGeom>
          <a:noFill/>
        </p:spPr>
        <p:txBody>
          <a:bodyPr wrap="none" rtlCol="0">
            <a:spAutoFit/>
          </a:bodyPr>
          <a:lstStyle/>
          <a:p>
            <a:pPr eaLnBrk="0" fontAlgn="base" hangingPunct="0">
              <a:spcBef>
                <a:spcPct val="0"/>
              </a:spcBef>
              <a:spcAft>
                <a:spcPct val="0"/>
              </a:spcAft>
            </a:pPr>
            <a:r>
              <a:rPr lang="en-US" dirty="0">
                <a:solidFill>
                  <a:srgbClr val="000000"/>
                </a:solidFill>
                <a:latin typeface="Times New Roman" panose="02020603050405020304" pitchFamily="18" charset="0"/>
              </a:rPr>
              <a:t>15.7a to SA for publication</a:t>
            </a:r>
          </a:p>
        </p:txBody>
      </p:sp>
      <p:sp>
        <p:nvSpPr>
          <p:cNvPr id="3" name="Down Arrow 2"/>
          <p:cNvSpPr/>
          <p:nvPr/>
        </p:nvSpPr>
        <p:spPr>
          <a:xfrm>
            <a:off x="4501920" y="2286000"/>
            <a:ext cx="222479" cy="360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1081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19427</TotalTime>
  <Words>701</Words>
  <Application>Microsoft Office PowerPoint</Application>
  <PresentationFormat>On-screen Show (4:3)</PresentationFormat>
  <Paragraphs>139</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굴림</vt:lpstr>
      <vt:lpstr>맑은 고딕</vt:lpstr>
      <vt:lpstr>ＭＳ Ｐゴシック</vt:lpstr>
      <vt:lpstr>宋体</vt:lpstr>
      <vt:lpstr>Arial</vt:lpstr>
      <vt:lpstr>Calibri</vt:lpstr>
      <vt:lpstr>Courier New</vt:lpstr>
      <vt:lpstr>Times New Roman</vt:lpstr>
      <vt:lpstr>Wingdings</vt:lpstr>
      <vt:lpstr>Office Theme</vt:lpstr>
      <vt:lpstr>PowerPoint Presentation</vt:lpstr>
      <vt:lpstr>PowerPoint Presentation</vt:lpstr>
      <vt:lpstr>Overview of Optical Camera Communication</vt:lpstr>
      <vt:lpstr>Overview of IEEE 802.15.7-2011</vt:lpstr>
      <vt:lpstr>Overview of IEEE 802.15.7-2018</vt:lpstr>
      <vt:lpstr>Purpose of IEEE 802.15.7a TG</vt:lpstr>
      <vt:lpstr>Purpose of IEEE 802.15.7a TG</vt:lpstr>
      <vt:lpstr>Purpose of IEEE 802.15.7a TG</vt:lpstr>
      <vt:lpstr>Schedule of IEEE 802.15.7a TG</vt:lpstr>
      <vt:lpstr>Schedule of IEEE 802.15.7a TG</vt:lpstr>
      <vt:lpstr>Schedule of IEEE 802.15.7a TG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908</cp:revision>
  <cp:lastPrinted>2017-05-07T15:48:38Z</cp:lastPrinted>
  <dcterms:created xsi:type="dcterms:W3CDTF">2010-05-15T17:50:32Z</dcterms:created>
  <dcterms:modified xsi:type="dcterms:W3CDTF">2022-03-10T09:58:48Z</dcterms:modified>
</cp:coreProperties>
</file>