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
  </p:notesMasterIdLst>
  <p:handoutMasterIdLst>
    <p:handoutMasterId r:id="rId27"/>
  </p:handoutMasterIdLst>
  <p:sldIdLst>
    <p:sldId id="359" r:id="rId2"/>
    <p:sldId id="360" r:id="rId3"/>
    <p:sldId id="259" r:id="rId4"/>
    <p:sldId id="361" r:id="rId5"/>
    <p:sldId id="342" r:id="rId6"/>
    <p:sldId id="357" r:id="rId7"/>
    <p:sldId id="354" r:id="rId8"/>
    <p:sldId id="355" r:id="rId9"/>
    <p:sldId id="339" r:id="rId10"/>
    <p:sldId id="358" r:id="rId11"/>
    <p:sldId id="362" r:id="rId12"/>
    <p:sldId id="369" r:id="rId13"/>
    <p:sldId id="371" r:id="rId14"/>
    <p:sldId id="370" r:id="rId15"/>
    <p:sldId id="364" r:id="rId16"/>
    <p:sldId id="365" r:id="rId17"/>
    <p:sldId id="366" r:id="rId18"/>
    <p:sldId id="349" r:id="rId19"/>
    <p:sldId id="374" r:id="rId20"/>
    <p:sldId id="372" r:id="rId21"/>
    <p:sldId id="375" r:id="rId22"/>
    <p:sldId id="368" r:id="rId23"/>
    <p:sldId id="332" r:id="rId24"/>
    <p:sldId id="328" r:id="rId2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4F"/>
    <a:srgbClr val="26D5BC"/>
    <a:srgbClr val="BED8EF"/>
    <a:srgbClr val="6F2AA1"/>
    <a:srgbClr val="FF0000"/>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94"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3822" y="96"/>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5081"/>
            <a:ext cx="23098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smtClean="0"/>
              <a:t>&lt;November 2021&gt;</a:t>
            </a:r>
            <a:endParaRPr lang="en-US" altLang="en-US"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dirty="0" smtClean="0"/>
              <a:t>&lt;</a:t>
            </a:r>
            <a:r>
              <a:rPr lang="en-US" altLang="en-US" dirty="0" err="1" smtClean="0"/>
              <a:t>Xiaohui</a:t>
            </a:r>
            <a:r>
              <a:rPr lang="en-US" altLang="en-US" dirty="0" smtClean="0"/>
              <a:t> Peng&gt;, &lt;Huawei&gt;</a:t>
            </a:r>
            <a:endParaRPr lang="en-US" alt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xmlns=""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xmlns=""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xmlns=""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xmlns=""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xmlns=""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xmlns=""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2806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897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5405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00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009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9</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58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441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7782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21</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3426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zh-CN" dirty="0" smtClean="0"/>
              <a:t>Feb 2022</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err="1" smtClean="0"/>
              <a:t>Xiaohui</a:t>
            </a:r>
            <a:r>
              <a:rPr lang="en-US" altLang="en-US" dirty="0" smtClean="0"/>
              <a:t> Peng, Huawei</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4EF2733A-7873-4D87-9B81-5F5F3E4A4D35}" type="slidenum">
              <a:rPr lang="en-US" altLang="en-US"/>
              <a:pPr/>
              <a:t>‹#›</a:t>
            </a:fld>
            <a:endParaRPr lang="en-US" altLang="en-US"/>
          </a:p>
        </p:txBody>
      </p:sp>
    </p:spTree>
    <p:extLst>
      <p:ext uri="{BB962C8B-B14F-4D97-AF65-F5344CB8AC3E}">
        <p14:creationId xmlns:p14="http://schemas.microsoft.com/office/powerpoint/2010/main" val="1670321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77248A51-4F7C-4153-9699-F6BF9FC30F5C}" type="slidenum">
              <a:rPr lang="en-US" altLang="en-US"/>
              <a:pPr/>
              <a:t>‹#›</a:t>
            </a:fld>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7FFA85FD-E192-4C2D-9860-28C59D48001D}" type="slidenum">
              <a:rPr lang="en-US" altLang="en-US"/>
              <a:pPr/>
              <a:t>‹#›</a:t>
            </a:fld>
            <a:endParaRPr lang="en-US" altLang="en-US" dirty="0"/>
          </a:p>
        </p:txBody>
      </p:sp>
    </p:spTree>
    <p:extLst>
      <p:ext uri="{BB962C8B-B14F-4D97-AF65-F5344CB8AC3E}">
        <p14:creationId xmlns:p14="http://schemas.microsoft.com/office/powerpoint/2010/main" val="2946041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zh-CN" smtClean="0"/>
              <a:t>November 2021</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zh-CN" smtClean="0"/>
              <a:t>November 2021</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zh-CN" smtClean="0"/>
              <a:t>November 2021</a:t>
            </a:r>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zh-CN" dirty="0" err="1" smtClean="0"/>
              <a:t>Marcj</a:t>
            </a:r>
            <a:r>
              <a:rPr lang="en-US" altLang="zh-CN" dirty="0" smtClean="0"/>
              <a:t> 2022</a:t>
            </a:r>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smtClean="0"/>
              <a:t>Bin Qian, Huawei</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1" name="Rectangle 7"/>
          <p:cNvSpPr>
            <a:spLocks noChangeArrowheads="1"/>
          </p:cNvSpPr>
          <p:nvPr/>
        </p:nvSpPr>
        <p:spPr bwMode="auto">
          <a:xfrm>
            <a:off x="3131840" y="394156"/>
            <a:ext cx="5326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t>doc.</a:t>
            </a:r>
            <a:r>
              <a:rPr lang="en-US" altLang="en-US" sz="1400" b="1" baseline="0" dirty="0" smtClean="0"/>
              <a:t> IEEE </a:t>
            </a:r>
            <a:r>
              <a:rPr lang="en-US" altLang="zh-CN" sz="1200" b="1" i="0" kern="1200" dirty="0" smtClean="0">
                <a:solidFill>
                  <a:schemeClr val="tx1"/>
                </a:solidFill>
                <a:effectLst/>
                <a:latin typeface="Times New Roman" pitchFamily="18" charset="0"/>
                <a:ea typeface="+mn-ea"/>
                <a:cs typeface="+mn-cs"/>
              </a:rPr>
              <a:t>15-22-0155-00-04ab</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0.png"/><Relationship Id="rId12"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12.png"/><Relationship Id="rId15" Type="http://schemas.openxmlformats.org/officeDocument/2006/relationships/image" Target="../media/image140.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 xmlns:a16="http://schemas.microsoft.com/office/drawing/2014/main" id="{11B74706-8CE8-446F-ADD5-944A55CFBC25}"/>
              </a:ext>
            </a:extLst>
          </p:cNvPr>
          <p:cNvSpPr>
            <a:spLocks noChangeArrowheads="1"/>
          </p:cNvSpPr>
          <p:nvPr/>
        </p:nvSpPr>
        <p:spPr bwMode="auto">
          <a:xfrm>
            <a:off x="395536" y="908720"/>
            <a:ext cx="8424936" cy="388016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just" eaLnBrk="1" hangingPunct="1">
              <a:spcBef>
                <a:spcPct val="0"/>
              </a:spcBef>
              <a:buClrTx/>
              <a:buFontTx/>
              <a:buNone/>
              <a:defRPr/>
            </a:pPr>
            <a:r>
              <a:rPr lang="en-US" altLang="en-US" sz="1800" b="1" u="sng" dirty="0">
                <a:effectLst>
                  <a:outerShdw blurRad="38100" dist="38100" dir="2700000" algn="tl">
                    <a:srgbClr val="C0C0C0"/>
                  </a:outerShdw>
                </a:effectLst>
                <a:latin typeface="+mj-lt"/>
              </a:rPr>
              <a:t>Project: IEEE P802.15 Working Group for Wireless Specialty Networks (WSN)</a:t>
            </a:r>
          </a:p>
          <a:p>
            <a:pPr algn="just" eaLnBrk="1" hangingPunct="1">
              <a:spcBef>
                <a:spcPct val="0"/>
              </a:spcBef>
              <a:buClrTx/>
              <a:buFontTx/>
              <a:buNone/>
              <a:defRPr/>
            </a:pPr>
            <a:endParaRPr lang="en-US" altLang="en-US" sz="2000" dirty="0">
              <a:latin typeface="+mj-lt"/>
            </a:endParaRPr>
          </a:p>
          <a:p>
            <a:pPr algn="just" eaLnBrk="1" hangingPunct="1">
              <a:spcBef>
                <a:spcPct val="0"/>
              </a:spcBef>
              <a:buClrTx/>
              <a:buFontTx/>
              <a:buNone/>
              <a:defRPr/>
            </a:pPr>
            <a:r>
              <a:rPr lang="en-US" altLang="en-US" sz="1600" b="1" dirty="0" smtClean="0">
                <a:latin typeface="+mj-lt"/>
              </a:rPr>
              <a:t>Submission Title: CIR feedback scheme for UWB sensing</a:t>
            </a:r>
            <a:endParaRPr lang="en-US" altLang="en-US" sz="1600" dirty="0" smtClean="0">
              <a:latin typeface="+mj-lt"/>
            </a:endParaRPr>
          </a:p>
          <a:p>
            <a:pPr algn="just" eaLnBrk="1" hangingPunct="1">
              <a:spcBef>
                <a:spcPct val="0"/>
              </a:spcBef>
              <a:buClrTx/>
              <a:buFontTx/>
              <a:buNone/>
              <a:defRPr/>
            </a:pPr>
            <a:r>
              <a:rPr lang="en-US" altLang="en-US" sz="1600" b="1" dirty="0" smtClean="0">
                <a:latin typeface="+mj-lt"/>
              </a:rPr>
              <a:t>Source</a:t>
            </a:r>
            <a:r>
              <a:rPr lang="en-US" altLang="en-US" sz="1600" b="1" dirty="0">
                <a:latin typeface="+mj-lt"/>
              </a:rPr>
              <a:t>:</a:t>
            </a:r>
            <a:r>
              <a:rPr lang="en-US" altLang="en-US" sz="1600" dirty="0">
                <a:latin typeface="+mj-lt"/>
              </a:rPr>
              <a:t> 	</a:t>
            </a:r>
            <a:r>
              <a:rPr lang="en-US" altLang="en-US" sz="1600" dirty="0" smtClean="0">
                <a:latin typeface="+mj-lt"/>
              </a:rPr>
              <a:t>Bin Qian, </a:t>
            </a:r>
            <a:r>
              <a:rPr lang="en-US" altLang="en-US" sz="1600" dirty="0" err="1">
                <a:latin typeface="+mj-lt"/>
              </a:rPr>
              <a:t>Xiaohui</a:t>
            </a:r>
            <a:r>
              <a:rPr lang="en-US" altLang="en-US" sz="1600" dirty="0">
                <a:latin typeface="+mj-lt"/>
              </a:rPr>
              <a:t> </a:t>
            </a:r>
            <a:r>
              <a:rPr lang="en-US" altLang="en-US" sz="1600" dirty="0" smtClean="0">
                <a:latin typeface="+mj-lt"/>
              </a:rPr>
              <a:t>Peng, </a:t>
            </a:r>
            <a:r>
              <a:rPr lang="en-US" altLang="en-US" sz="1600" dirty="0" err="1" smtClean="0">
                <a:latin typeface="+mj-lt"/>
              </a:rPr>
              <a:t>Mengyao</a:t>
            </a:r>
            <a:r>
              <a:rPr lang="en-US" altLang="en-US" sz="1600" dirty="0" smtClean="0">
                <a:latin typeface="+mj-lt"/>
              </a:rPr>
              <a:t> Ma, David </a:t>
            </a:r>
            <a:r>
              <a:rPr lang="en-US" altLang="en-US" sz="1600" dirty="0" err="1">
                <a:latin typeface="+mj-lt"/>
              </a:rPr>
              <a:t>Xun</a:t>
            </a:r>
            <a:r>
              <a:rPr lang="en-US" altLang="en-US" sz="1600" dirty="0">
                <a:latin typeface="+mj-lt"/>
              </a:rPr>
              <a:t> </a:t>
            </a:r>
            <a:r>
              <a:rPr lang="en-US" altLang="en-US" sz="1600" dirty="0" smtClean="0">
                <a:latin typeface="+mj-lt"/>
              </a:rPr>
              <a:t>Yang (</a:t>
            </a:r>
            <a:r>
              <a:rPr lang="en-US" altLang="en-US" sz="1600" dirty="0">
                <a:latin typeface="+mj-lt"/>
              </a:rPr>
              <a:t>Huawei Technologies)</a:t>
            </a:r>
          </a:p>
          <a:p>
            <a:pPr algn="just" eaLnBrk="1" hangingPunct="1">
              <a:spcBef>
                <a:spcPct val="0"/>
              </a:spcBef>
              <a:buClrTx/>
              <a:buFontTx/>
              <a:buNone/>
              <a:defRPr/>
            </a:pPr>
            <a:r>
              <a:rPr lang="en-US" altLang="en-US" sz="1600" b="1" dirty="0">
                <a:latin typeface="+mj-lt"/>
              </a:rPr>
              <a:t>Address : </a:t>
            </a:r>
            <a:r>
              <a:rPr lang="en-US" altLang="en-US" sz="1600" dirty="0">
                <a:latin typeface="+mj-lt"/>
                <a:cs typeface="Times New Roman" panose="02020603050405020304" pitchFamily="18" charset="0"/>
              </a:rPr>
              <a:t>[</a:t>
            </a:r>
            <a:r>
              <a:rPr lang="en-US" altLang="en-US" sz="1600" dirty="0">
                <a:solidFill>
                  <a:schemeClr val="tx1"/>
                </a:solidFill>
                <a:latin typeface="+mj-lt"/>
                <a:cs typeface="Times New Roman" panose="02020603050405020304" pitchFamily="18" charset="0"/>
              </a:rPr>
              <a:t>Huawei </a:t>
            </a:r>
            <a:r>
              <a:rPr lang="en-US" altLang="en-US" sz="1600" dirty="0" err="1">
                <a:solidFill>
                  <a:schemeClr val="tx1"/>
                </a:solidFill>
                <a:latin typeface="+mj-lt"/>
                <a:cs typeface="Times New Roman" panose="02020603050405020304" pitchFamily="18" charset="0"/>
              </a:rPr>
              <a:t>Bantian</a:t>
            </a:r>
            <a:r>
              <a:rPr lang="en-US" altLang="en-US" sz="1600" dirty="0">
                <a:solidFill>
                  <a:schemeClr val="tx1"/>
                </a:solidFill>
                <a:latin typeface="+mj-lt"/>
                <a:cs typeface="Times New Roman" panose="02020603050405020304" pitchFamily="18" charset="0"/>
              </a:rPr>
              <a:t> Base, </a:t>
            </a:r>
            <a:r>
              <a:rPr lang="en-US" altLang="en-US" sz="1600" dirty="0" err="1">
                <a:solidFill>
                  <a:schemeClr val="tx1"/>
                </a:solidFill>
                <a:latin typeface="+mj-lt"/>
                <a:cs typeface="Times New Roman" panose="02020603050405020304" pitchFamily="18" charset="0"/>
              </a:rPr>
              <a:t>Longgang</a:t>
            </a:r>
            <a:r>
              <a:rPr lang="en-US" altLang="en-US" sz="1600" dirty="0">
                <a:solidFill>
                  <a:schemeClr val="tx1"/>
                </a:solidFill>
                <a:latin typeface="+mj-lt"/>
                <a:cs typeface="Times New Roman" panose="02020603050405020304" pitchFamily="18" charset="0"/>
              </a:rPr>
              <a:t> District, Shenzhen, 518129 China]</a:t>
            </a:r>
          </a:p>
          <a:p>
            <a:pPr algn="just" eaLnBrk="1" hangingPunct="1">
              <a:spcBef>
                <a:spcPct val="0"/>
              </a:spcBef>
              <a:buClrTx/>
              <a:buFontTx/>
              <a:buNone/>
              <a:defRPr/>
            </a:pPr>
            <a:r>
              <a:rPr lang="en-US" altLang="en-US" sz="1600" b="1" dirty="0">
                <a:latin typeface="+mj-lt"/>
              </a:rPr>
              <a:t>E-Mail</a:t>
            </a:r>
            <a:r>
              <a:rPr lang="en-US" altLang="en-US" sz="1600" dirty="0">
                <a:latin typeface="+mj-lt"/>
              </a:rPr>
              <a:t>:    </a:t>
            </a:r>
            <a:r>
              <a:rPr lang="en-US" altLang="en-US" sz="1600" dirty="0" smtClean="0">
                <a:latin typeface="+mj-lt"/>
              </a:rPr>
              <a:t>[qianbin14@huawei.com</a:t>
            </a:r>
            <a:r>
              <a:rPr lang="en-US" altLang="en-US" sz="1600" dirty="0">
                <a:latin typeface="+mj-lt"/>
              </a:rPr>
              <a:t>]	</a:t>
            </a:r>
          </a:p>
          <a:p>
            <a:pPr algn="just" eaLnBrk="1" hangingPunct="1">
              <a:spcBef>
                <a:spcPct val="0"/>
              </a:spcBef>
              <a:buClrTx/>
              <a:buFontTx/>
              <a:buNone/>
              <a:defRPr/>
            </a:pPr>
            <a:r>
              <a:rPr lang="en-US" altLang="en-US" sz="1600" b="1" dirty="0">
                <a:latin typeface="+mj-lt"/>
              </a:rPr>
              <a:t>Re:</a:t>
            </a:r>
            <a:r>
              <a:rPr lang="en-US" altLang="en-US" sz="1600" dirty="0">
                <a:latin typeface="+mj-lt"/>
              </a:rPr>
              <a:t> 	</a:t>
            </a:r>
            <a:r>
              <a:rPr lang="en-US" altLang="en-US" sz="1600" b="1" dirty="0">
                <a:solidFill>
                  <a:srgbClr val="FF0000"/>
                </a:solidFill>
                <a:latin typeface="+mj-lt"/>
              </a:rPr>
              <a:t>Task Group 4ab: UWB Next Generation for 802.15.4</a:t>
            </a:r>
          </a:p>
          <a:p>
            <a:pPr algn="just" eaLnBrk="1" hangingPunct="1">
              <a:spcBef>
                <a:spcPct val="0"/>
              </a:spcBef>
              <a:buClrTx/>
              <a:defRPr/>
            </a:pPr>
            <a:r>
              <a:rPr lang="en-US" altLang="en-US" sz="1600" b="1" dirty="0">
                <a:latin typeface="+mj-lt"/>
              </a:rPr>
              <a:t>Abstract: </a:t>
            </a:r>
            <a:r>
              <a:rPr lang="en-US" altLang="en-US" sz="1600" dirty="0">
                <a:solidFill>
                  <a:srgbClr val="FF0000"/>
                </a:solidFill>
                <a:latin typeface="+mj-lt"/>
              </a:rPr>
              <a:t> </a:t>
            </a:r>
            <a:r>
              <a:rPr lang="en-US" altLang="en-US" sz="1600" dirty="0" smtClean="0">
                <a:solidFill>
                  <a:schemeClr val="tx1"/>
                </a:solidFill>
                <a:latin typeface="+mj-lt"/>
                <a:cs typeface="Times New Roman" panose="02020603050405020304" pitchFamily="18" charset="0"/>
              </a:rPr>
              <a:t>[CIR compression, sensing, UWB</a:t>
            </a:r>
            <a:r>
              <a:rPr lang="en-US" altLang="en-US" sz="1600" dirty="0">
                <a:solidFill>
                  <a:schemeClr val="tx2"/>
                </a:solidFill>
                <a:latin typeface="+mj-lt"/>
                <a:cs typeface="Times New Roman" panose="02020603050405020304" pitchFamily="18" charset="0"/>
              </a:rPr>
              <a:t>]</a:t>
            </a:r>
          </a:p>
          <a:p>
            <a:pPr algn="just" eaLnBrk="1" hangingPunct="1">
              <a:spcBef>
                <a:spcPct val="0"/>
              </a:spcBef>
              <a:buClrTx/>
              <a:buFontTx/>
              <a:buNone/>
              <a:defRPr/>
            </a:pPr>
            <a:r>
              <a:rPr lang="en-US" altLang="en-US" sz="1600" b="1" dirty="0">
                <a:latin typeface="+mj-lt"/>
              </a:rPr>
              <a:t>Purpose: </a:t>
            </a:r>
            <a:r>
              <a:rPr lang="en-US" altLang="en-US" sz="1600" dirty="0">
                <a:latin typeface="+mj-lt"/>
              </a:rPr>
              <a:t> </a:t>
            </a:r>
          </a:p>
          <a:p>
            <a:pPr algn="just" eaLnBrk="1" hangingPunct="1">
              <a:spcBef>
                <a:spcPct val="0"/>
              </a:spcBef>
              <a:buClrTx/>
              <a:buFontTx/>
              <a:buNone/>
              <a:defRPr/>
            </a:pPr>
            <a:r>
              <a:rPr lang="en-US" altLang="en-US" sz="1600" b="1" dirty="0">
                <a:latin typeface="+mj-lt"/>
              </a:rPr>
              <a:t>Notice:</a:t>
            </a:r>
            <a:r>
              <a:rPr lang="en-US" altLang="en-US" sz="1600" dirty="0">
                <a:latin typeface="+mj-lt"/>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1" hangingPunct="1">
              <a:spcBef>
                <a:spcPct val="0"/>
              </a:spcBef>
              <a:buClrTx/>
              <a:buFontTx/>
              <a:buNone/>
              <a:defRPr/>
            </a:pPr>
            <a:r>
              <a:rPr lang="en-US" altLang="en-US" sz="1600" b="1" dirty="0">
                <a:latin typeface="+mj-lt"/>
              </a:rPr>
              <a:t>Release:</a:t>
            </a:r>
            <a:r>
              <a:rPr lang="en-US" altLang="en-US" sz="1600" dirty="0">
                <a:latin typeface="+mj-lt"/>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5132530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10</a:t>
            </a:fld>
            <a:endParaRPr lang="en-US" altLang="en-US"/>
          </a:p>
        </p:txBody>
      </p:sp>
      <p:sp>
        <p:nvSpPr>
          <p:cNvPr id="10" name="Date Placeholder 1">
            <a:extLst>
              <a:ext uri="{FF2B5EF4-FFF2-40B4-BE49-F238E27FC236}">
                <a16:creationId xmlns="" xmlns:a16="http://schemas.microsoft.com/office/drawing/2014/main" id="{387C0694-B486-415A-99B0-A2C026934C1C}"/>
              </a:ext>
            </a:extLst>
          </p:cNvPr>
          <p:cNvSpPr>
            <a:spLocks noGrp="1"/>
          </p:cNvSpPr>
          <p:nvPr>
            <p:ph type="dt" sz="half" idx="10"/>
          </p:nvPr>
        </p:nvSpPr>
        <p:spPr>
          <a:xfrm>
            <a:off x="685800" y="378281"/>
            <a:ext cx="1600200" cy="215444"/>
          </a:xfrm>
        </p:spPr>
        <p:txBody>
          <a:bodyPr/>
          <a:lstStyle/>
          <a:p>
            <a:r>
              <a:rPr lang="en-US" altLang="zh-CN" dirty="0" smtClean="0"/>
              <a:t>March 2022</a:t>
            </a:r>
            <a:endParaRPr lang="en-US" altLang="en-US" dirty="0"/>
          </a:p>
        </p:txBody>
      </p:sp>
      <p:sp>
        <p:nvSpPr>
          <p:cNvPr id="8" name="Rectangle 2"/>
          <p:cNvSpPr txBox="1">
            <a:spLocks noChangeArrowheads="1"/>
          </p:cNvSpPr>
          <p:nvPr/>
        </p:nvSpPr>
        <p:spPr bwMode="auto">
          <a:xfrm>
            <a:off x="647573" y="417984"/>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Sensing CIR Feedback Procedure</a:t>
            </a:r>
            <a:endParaRPr lang="en-US" altLang="en-US" sz="3200" b="1" kern="0" dirty="0">
              <a:solidFill>
                <a:schemeClr val="tx1"/>
              </a:solidFill>
            </a:endParaRPr>
          </a:p>
        </p:txBody>
      </p:sp>
      <p:pic>
        <p:nvPicPr>
          <p:cNvPr id="13" name="图片 12"/>
          <p:cNvPicPr>
            <a:picLocks noChangeAspect="1"/>
          </p:cNvPicPr>
          <p:nvPr/>
        </p:nvPicPr>
        <p:blipFill>
          <a:blip r:embed="rId3"/>
          <a:stretch>
            <a:fillRect/>
          </a:stretch>
        </p:blipFill>
        <p:spPr>
          <a:xfrm>
            <a:off x="827584" y="1452295"/>
            <a:ext cx="7344816" cy="1904697"/>
          </a:xfrm>
          <a:prstGeom prst="rect">
            <a:avLst/>
          </a:prstGeom>
        </p:spPr>
      </p:pic>
      <p:sp>
        <p:nvSpPr>
          <p:cNvPr id="15" name="内容占位符 8"/>
          <p:cNvSpPr>
            <a:spLocks noGrp="1"/>
          </p:cNvSpPr>
          <p:nvPr>
            <p:ph idx="1"/>
          </p:nvPr>
        </p:nvSpPr>
        <p:spPr>
          <a:xfrm>
            <a:off x="685800" y="3661564"/>
            <a:ext cx="8018517" cy="3367836"/>
          </a:xfrm>
        </p:spPr>
        <p:txBody>
          <a:bodyPr/>
          <a:lstStyle/>
          <a:p>
            <a:pPr algn="just">
              <a:buFont typeface="Wingdings" panose="05000000000000000000" pitchFamily="2" charset="2"/>
              <a:buChar char="n"/>
            </a:pPr>
            <a:r>
              <a:rPr lang="en-US" altLang="zh-CN" sz="1800" b="1" dirty="0" smtClean="0">
                <a:latin typeface="+mj-lt"/>
              </a:rPr>
              <a:t>A sensing block consists of a whole number of sensing rounds </a:t>
            </a:r>
          </a:p>
          <a:p>
            <a:pPr algn="just">
              <a:buFont typeface="Wingdings" panose="05000000000000000000" pitchFamily="2" charset="2"/>
              <a:buChar char="n"/>
            </a:pPr>
            <a:r>
              <a:rPr lang="en-US" altLang="zh-CN" sz="1800" b="1" dirty="0" smtClean="0">
                <a:latin typeface="+mj-lt"/>
              </a:rPr>
              <a:t>A sensing round is a period of sufficient duration to complete one entire Range-Doppler map and corresponds to one CPI (coherent processing interval)</a:t>
            </a:r>
          </a:p>
          <a:p>
            <a:pPr algn="just">
              <a:buFont typeface="Wingdings" panose="05000000000000000000" pitchFamily="2" charset="2"/>
              <a:buChar char="n"/>
            </a:pPr>
            <a:r>
              <a:rPr lang="en-US" altLang="zh-CN" sz="1800" b="1" dirty="0" smtClean="0">
                <a:latin typeface="+mj-lt"/>
              </a:rPr>
              <a:t>Each sensing round is divided into an integer number of sensing slots, where a sensing slot is a time period for the transmission of at least one sensing packet </a:t>
            </a:r>
          </a:p>
          <a:p>
            <a:pPr algn="just">
              <a:buFont typeface="Wingdings" panose="05000000000000000000" pitchFamily="2" charset="2"/>
              <a:buChar char="n"/>
            </a:pPr>
            <a:r>
              <a:rPr lang="en-US" altLang="zh-CN" sz="1800" b="1" dirty="0" smtClean="0">
                <a:latin typeface="+mj-lt"/>
              </a:rPr>
              <a:t>One sensing slot contains at least one snapshot, which is a block of samples corresponding to a sensing packet</a:t>
            </a:r>
          </a:p>
        </p:txBody>
      </p:sp>
      <p:sp>
        <p:nvSpPr>
          <p:cNvPr id="16"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Tree>
    <p:extLst>
      <p:ext uri="{BB962C8B-B14F-4D97-AF65-F5344CB8AC3E}">
        <p14:creationId xmlns:p14="http://schemas.microsoft.com/office/powerpoint/2010/main" val="1683271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04664"/>
            <a:ext cx="7772400" cy="1066800"/>
          </a:xfrm>
        </p:spPr>
        <p:txBody>
          <a:bodyPr/>
          <a:lstStyle/>
          <a:p>
            <a:r>
              <a:rPr lang="en-US" altLang="en-US" sz="3200" b="1" dirty="0">
                <a:solidFill>
                  <a:schemeClr val="tx1"/>
                </a:solidFill>
              </a:rPr>
              <a:t>Sensing CIR </a:t>
            </a:r>
            <a:r>
              <a:rPr lang="en-US" altLang="en-US" sz="3200" b="1" dirty="0" smtClean="0">
                <a:solidFill>
                  <a:schemeClr val="tx1"/>
                </a:solidFill>
              </a:rPr>
              <a:t>Feedback </a:t>
            </a:r>
            <a:r>
              <a:rPr lang="en-US" altLang="en-US" sz="3200" b="1" dirty="0">
                <a:solidFill>
                  <a:schemeClr val="tx1"/>
                </a:solidFill>
              </a:rPr>
              <a:t>P</a:t>
            </a:r>
            <a:r>
              <a:rPr lang="en-US" altLang="en-US" sz="3200" b="1" dirty="0" smtClean="0">
                <a:solidFill>
                  <a:schemeClr val="tx1"/>
                </a:solidFill>
              </a:rPr>
              <a:t>rocedure</a:t>
            </a:r>
            <a:endParaRPr lang="zh-CN" altLang="en-US" sz="3200" dirty="0"/>
          </a:p>
        </p:txBody>
      </p:sp>
      <p:sp>
        <p:nvSpPr>
          <p:cNvPr id="3" name="内容占位符 2"/>
          <p:cNvSpPr>
            <a:spLocks noGrp="1"/>
          </p:cNvSpPr>
          <p:nvPr>
            <p:ph idx="1"/>
          </p:nvPr>
        </p:nvSpPr>
        <p:spPr>
          <a:xfrm>
            <a:off x="685800" y="3356992"/>
            <a:ext cx="7772400" cy="4114800"/>
          </a:xfrm>
        </p:spPr>
        <p:txBody>
          <a:bodyPr/>
          <a:lstStyle/>
          <a:p>
            <a:pPr>
              <a:buFont typeface="Wingdings" panose="05000000000000000000" pitchFamily="2" charset="2"/>
              <a:buChar char="n"/>
            </a:pPr>
            <a:r>
              <a:rPr lang="en-US" altLang="zh-CN" sz="1800" b="1" dirty="0">
                <a:latin typeface="+mj-lt"/>
                <a:ea typeface="+mj-ea"/>
              </a:rPr>
              <a:t>A sensing </a:t>
            </a:r>
            <a:r>
              <a:rPr lang="en-US" altLang="zh-CN" sz="1800" b="1" dirty="0" smtClean="0">
                <a:latin typeface="+mj-lt"/>
                <a:ea typeface="+mj-ea"/>
              </a:rPr>
              <a:t>round (equivalent to a CPI) </a:t>
            </a:r>
            <a:r>
              <a:rPr lang="en-US" altLang="zh-CN" sz="1800" b="1" dirty="0">
                <a:latin typeface="+mj-lt"/>
                <a:ea typeface="+mj-ea"/>
              </a:rPr>
              <a:t>is divided </a:t>
            </a:r>
            <a:r>
              <a:rPr lang="en-US" altLang="zh-CN" sz="1800" b="1" dirty="0" smtClean="0">
                <a:latin typeface="+mj-lt"/>
                <a:ea typeface="+mj-ea"/>
              </a:rPr>
              <a:t>into </a:t>
            </a:r>
            <a:r>
              <a:rPr lang="en-US" altLang="zh-CN" sz="1800" b="1" dirty="0">
                <a:latin typeface="+mj-lt"/>
                <a:ea typeface="+mj-ea"/>
              </a:rPr>
              <a:t>three </a:t>
            </a:r>
            <a:r>
              <a:rPr lang="en-US" altLang="zh-CN" sz="1800" b="1" dirty="0" smtClean="0">
                <a:latin typeface="+mj-lt"/>
                <a:ea typeface="+mj-ea"/>
              </a:rPr>
              <a:t>phases</a:t>
            </a:r>
          </a:p>
          <a:p>
            <a:pPr lvl="1" algn="just">
              <a:lnSpc>
                <a:spcPct val="150000"/>
              </a:lnSpc>
              <a:buFont typeface="Times New Roman" panose="02020603050405020304" pitchFamily="18" charset="0"/>
              <a:buChar char="­"/>
            </a:pPr>
            <a:r>
              <a:rPr lang="en-US" altLang="zh-CN" sz="1600" dirty="0">
                <a:latin typeface="+mj-lt"/>
                <a:ea typeface="+mj-ea"/>
              </a:rPr>
              <a:t>S</a:t>
            </a:r>
            <a:r>
              <a:rPr lang="en-US" altLang="zh-CN" sz="1600" dirty="0" smtClean="0">
                <a:latin typeface="+mj-lt"/>
                <a:ea typeface="+mj-ea"/>
              </a:rPr>
              <a:t>ensing </a:t>
            </a:r>
            <a:r>
              <a:rPr lang="en-US" altLang="zh-CN" sz="1600" dirty="0">
                <a:latin typeface="+mj-lt"/>
                <a:ea typeface="+mj-ea"/>
              </a:rPr>
              <a:t>control </a:t>
            </a:r>
            <a:r>
              <a:rPr lang="en-US" altLang="zh-CN" sz="1600" dirty="0" smtClean="0">
                <a:latin typeface="+mj-lt"/>
                <a:ea typeface="+mj-ea"/>
              </a:rPr>
              <a:t>phase: The first slot of a sensing round in which the controller sends a control message to configure sensing parameters</a:t>
            </a:r>
          </a:p>
          <a:p>
            <a:pPr lvl="1" algn="just">
              <a:lnSpc>
                <a:spcPct val="150000"/>
              </a:lnSpc>
              <a:buFont typeface="Times New Roman" panose="02020603050405020304" pitchFamily="18" charset="0"/>
              <a:buChar char="­"/>
            </a:pPr>
            <a:r>
              <a:rPr lang="en-US" altLang="zh-CN" sz="1600" dirty="0">
                <a:latin typeface="+mj-lt"/>
                <a:ea typeface="+mj-ea"/>
              </a:rPr>
              <a:t>s</a:t>
            </a:r>
            <a:r>
              <a:rPr lang="en-US" altLang="zh-CN" sz="1600" dirty="0" smtClean="0">
                <a:latin typeface="+mj-lt"/>
                <a:ea typeface="+mj-ea"/>
              </a:rPr>
              <a:t>ensing phase:  A phase in which the initiator(s) sends sensing packets to the responder(s)</a:t>
            </a:r>
          </a:p>
          <a:p>
            <a:pPr lvl="1" algn="just">
              <a:lnSpc>
                <a:spcPct val="150000"/>
              </a:lnSpc>
              <a:buFont typeface="Times New Roman" panose="02020603050405020304" pitchFamily="18" charset="0"/>
              <a:buChar char="­"/>
            </a:pPr>
            <a:r>
              <a:rPr lang="en-US" altLang="zh-CN" sz="1600" dirty="0">
                <a:latin typeface="+mj-lt"/>
                <a:ea typeface="+mj-ea"/>
              </a:rPr>
              <a:t>M</a:t>
            </a:r>
            <a:r>
              <a:rPr lang="en-US" altLang="zh-CN" sz="1600" dirty="0" smtClean="0">
                <a:latin typeface="+mj-lt"/>
                <a:ea typeface="+mj-ea"/>
              </a:rPr>
              <a:t>easurement </a:t>
            </a:r>
            <a:r>
              <a:rPr lang="en-US" altLang="zh-CN" sz="1600" dirty="0">
                <a:latin typeface="+mj-lt"/>
                <a:ea typeface="+mj-ea"/>
              </a:rPr>
              <a:t>report </a:t>
            </a:r>
            <a:r>
              <a:rPr lang="en-US" altLang="zh-CN" sz="1600" dirty="0" smtClean="0">
                <a:latin typeface="+mj-lt"/>
                <a:ea typeface="+mj-ea"/>
              </a:rPr>
              <a:t>phase: A phase in which participating responder(s) feedback the sensing CIR to the initiator(s). The sensing CIR could be reported by a narrow band transmission.</a:t>
            </a:r>
            <a:endParaRPr lang="en-US" altLang="zh-CN" sz="1600" dirty="0">
              <a:latin typeface="+mj-lt"/>
              <a:ea typeface="+mj-ea"/>
            </a:endParaRPr>
          </a:p>
          <a:p>
            <a:endParaRPr lang="zh-CN" altLang="en-US" dirty="0">
              <a:latin typeface="+mj-lt"/>
            </a:endParaRPr>
          </a:p>
        </p:txBody>
      </p:sp>
      <p:sp>
        <p:nvSpPr>
          <p:cNvPr id="4" name="日期占位符 3"/>
          <p:cNvSpPr>
            <a:spLocks noGrp="1"/>
          </p:cNvSpPr>
          <p:nvPr>
            <p:ph type="dt" sz="half" idx="10"/>
          </p:nvPr>
        </p:nvSpPr>
        <p:spPr/>
        <p:txBody>
          <a:bodyPr/>
          <a:lstStyle/>
          <a:p>
            <a:r>
              <a:rPr lang="en-US" altLang="zh-CN" dirty="0" smtClean="0">
                <a:latin typeface="+mj-lt"/>
              </a:rPr>
              <a:t>March 2022</a:t>
            </a:r>
            <a:endParaRPr lang="en-US" altLang="en-US" dirty="0">
              <a:latin typeface="+mj-lt"/>
            </a:endParaRPr>
          </a:p>
        </p:txBody>
      </p:sp>
      <p:sp>
        <p:nvSpPr>
          <p:cNvPr id="5" name="页脚占位符 4"/>
          <p:cNvSpPr>
            <a:spLocks noGrp="1"/>
          </p:cNvSpPr>
          <p:nvPr>
            <p:ph type="ftr" sz="quarter" idx="11"/>
          </p:nvPr>
        </p:nvSpPr>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6" name="灯片编号占位符 5"/>
          <p:cNvSpPr>
            <a:spLocks noGrp="1"/>
          </p:cNvSpPr>
          <p:nvPr>
            <p:ph type="sldNum" sz="quarter" idx="12"/>
          </p:nvPr>
        </p:nvSpPr>
        <p:spPr>
          <a:xfrm>
            <a:off x="4358076" y="6475413"/>
            <a:ext cx="504049" cy="184666"/>
          </a:xfrm>
        </p:spPr>
        <p:txBody>
          <a:bodyPr/>
          <a:lstStyle/>
          <a:p>
            <a:r>
              <a:rPr lang="en-US" altLang="en-US" smtClean="0">
                <a:latin typeface="+mj-lt"/>
              </a:rPr>
              <a:t>Slide </a:t>
            </a:r>
            <a:fld id="{7FFA85FD-E192-4C2D-9860-28C59D48001D}" type="slidenum">
              <a:rPr lang="en-US" altLang="en-US" smtClean="0">
                <a:latin typeface="+mj-lt"/>
              </a:rPr>
              <a:pPr/>
              <a:t>11</a:t>
            </a:fld>
            <a:endParaRPr lang="en-US" altLang="en-US" dirty="0">
              <a:latin typeface="+mj-lt"/>
            </a:endParaRPr>
          </a:p>
        </p:txBody>
      </p:sp>
      <p:pic>
        <p:nvPicPr>
          <p:cNvPr id="7" name="图片 6"/>
          <p:cNvPicPr>
            <a:picLocks noChangeAspect="1"/>
          </p:cNvPicPr>
          <p:nvPr/>
        </p:nvPicPr>
        <p:blipFill>
          <a:blip r:embed="rId2"/>
          <a:stretch>
            <a:fillRect/>
          </a:stretch>
        </p:blipFill>
        <p:spPr>
          <a:xfrm>
            <a:off x="1043608" y="1340768"/>
            <a:ext cx="6699962" cy="2088232"/>
          </a:xfrm>
          <a:prstGeom prst="rect">
            <a:avLst/>
          </a:prstGeom>
        </p:spPr>
      </p:pic>
    </p:spTree>
    <p:extLst>
      <p:ext uri="{BB962C8B-B14F-4D97-AF65-F5344CB8AC3E}">
        <p14:creationId xmlns:p14="http://schemas.microsoft.com/office/powerpoint/2010/main" val="3336062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76672"/>
            <a:ext cx="7772400" cy="1066800"/>
          </a:xfrm>
        </p:spPr>
        <p:txBody>
          <a:bodyPr/>
          <a:lstStyle/>
          <a:p>
            <a:r>
              <a:rPr lang="en-US" altLang="en-US" sz="3200" b="1" dirty="0">
                <a:solidFill>
                  <a:schemeClr val="tx1"/>
                </a:solidFill>
              </a:rPr>
              <a:t>Sensing CIR Feedback Procedure</a:t>
            </a:r>
            <a:endParaRPr lang="zh-CN" altLang="en-US" sz="3200" dirty="0"/>
          </a:p>
        </p:txBody>
      </p:sp>
      <p:sp>
        <p:nvSpPr>
          <p:cNvPr id="3" name="内容占位符 2"/>
          <p:cNvSpPr>
            <a:spLocks noGrp="1"/>
          </p:cNvSpPr>
          <p:nvPr>
            <p:ph idx="1"/>
          </p:nvPr>
        </p:nvSpPr>
        <p:spPr>
          <a:xfrm>
            <a:off x="611560" y="1196752"/>
            <a:ext cx="7772400" cy="5040560"/>
          </a:xfrm>
        </p:spPr>
        <p:txBody>
          <a:bodyPr/>
          <a:lstStyle/>
          <a:p>
            <a:pPr algn="just">
              <a:lnSpc>
                <a:spcPct val="130000"/>
              </a:lnSpc>
              <a:buFont typeface="Wingdings" panose="05000000000000000000" pitchFamily="2" charset="2"/>
              <a:buChar char="n"/>
            </a:pPr>
            <a:r>
              <a:rPr lang="en-US" altLang="zh-CN" sz="1800" b="1" dirty="0" smtClean="0">
                <a:latin typeface="+mj-lt"/>
              </a:rPr>
              <a:t>Taps clustering</a:t>
            </a:r>
          </a:p>
          <a:p>
            <a:pPr lvl="1" algn="just">
              <a:lnSpc>
                <a:spcPct val="130000"/>
              </a:lnSpc>
              <a:buFont typeface="Times New Roman" panose="02020603050405020304" pitchFamily="18" charset="0"/>
              <a:buChar char="­"/>
            </a:pPr>
            <a:r>
              <a:rPr lang="en-US" altLang="zh-CN" sz="1600" dirty="0" smtClean="0">
                <a:latin typeface="+mj-lt"/>
              </a:rPr>
              <a:t>All the taps included in one sensing round could be clustered</a:t>
            </a:r>
          </a:p>
          <a:p>
            <a:pPr lvl="1" algn="just">
              <a:lnSpc>
                <a:spcPct val="130000"/>
              </a:lnSpc>
              <a:buFont typeface="Times New Roman" panose="02020603050405020304" pitchFamily="18" charset="0"/>
              <a:buChar char="­"/>
            </a:pPr>
            <a:r>
              <a:rPr lang="en-US" altLang="zh-CN" sz="1600" dirty="0" smtClean="0">
                <a:latin typeface="+mj-lt"/>
              </a:rPr>
              <a:t>The clustering method is implementation specific, e.g., dynamic range based clustering, K-mean, DBSCAN</a:t>
            </a:r>
          </a:p>
          <a:p>
            <a:pPr algn="just">
              <a:lnSpc>
                <a:spcPct val="130000"/>
              </a:lnSpc>
              <a:buFont typeface="Wingdings" panose="05000000000000000000" pitchFamily="2" charset="2"/>
              <a:buChar char="n"/>
            </a:pPr>
            <a:r>
              <a:rPr lang="en-US" altLang="zh-CN" sz="1800" b="1" dirty="0" smtClean="0">
                <a:latin typeface="+mj-lt"/>
              </a:rPr>
              <a:t>CIR </a:t>
            </a:r>
            <a:r>
              <a:rPr lang="en-US" altLang="zh-CN" sz="1800" b="1" dirty="0">
                <a:latin typeface="+mj-lt"/>
              </a:rPr>
              <a:t>reference information </a:t>
            </a:r>
            <a:endParaRPr lang="en-US" altLang="zh-CN" sz="1800" b="1" dirty="0" smtClean="0">
              <a:latin typeface="+mj-lt"/>
            </a:endParaRPr>
          </a:p>
          <a:p>
            <a:pPr lvl="1" algn="just">
              <a:lnSpc>
                <a:spcPct val="130000"/>
              </a:lnSpc>
              <a:buFont typeface="Times New Roman" panose="02020603050405020304" pitchFamily="18" charset="0"/>
              <a:buChar char="­"/>
            </a:pPr>
            <a:r>
              <a:rPr lang="en-US" altLang="zh-CN" sz="1600" dirty="0" smtClean="0">
                <a:latin typeface="+mj-lt"/>
              </a:rPr>
              <a:t>Within each cluster, a tap is selected as the reference tap. The selection method is implementation specific. The parameter set of all reference taps form the CIR reference information</a:t>
            </a:r>
          </a:p>
          <a:p>
            <a:pPr algn="just">
              <a:lnSpc>
                <a:spcPct val="130000"/>
              </a:lnSpc>
              <a:buFont typeface="Wingdings" panose="05000000000000000000" pitchFamily="2" charset="2"/>
              <a:buChar char="n"/>
            </a:pPr>
            <a:r>
              <a:rPr lang="en-US" altLang="zh-CN" sz="1800" b="1" dirty="0" smtClean="0">
                <a:latin typeface="+mj-lt"/>
              </a:rPr>
              <a:t>CIR difference information</a:t>
            </a:r>
          </a:p>
          <a:p>
            <a:pPr lvl="1" algn="just">
              <a:lnSpc>
                <a:spcPct val="130000"/>
              </a:lnSpc>
              <a:buFont typeface="Times New Roman" panose="02020603050405020304" pitchFamily="18" charset="0"/>
              <a:buChar char="­"/>
            </a:pPr>
            <a:r>
              <a:rPr lang="en-US" altLang="zh-CN" sz="1600" dirty="0" smtClean="0">
                <a:latin typeface="+mj-lt"/>
              </a:rPr>
              <a:t>The parameter difference between a reference tap and other taps within each cluster form the CIR difference information</a:t>
            </a:r>
          </a:p>
          <a:p>
            <a:pPr algn="just">
              <a:lnSpc>
                <a:spcPct val="130000"/>
              </a:lnSpc>
              <a:buFont typeface="Wingdings" panose="05000000000000000000" pitchFamily="2" charset="2"/>
              <a:buChar char="n"/>
            </a:pPr>
            <a:r>
              <a:rPr lang="en-US" altLang="zh-CN" sz="1800" b="1" dirty="0" smtClean="0">
                <a:latin typeface="+mj-lt"/>
              </a:rPr>
              <a:t>Reduction of CIR feedback overhead is achieved by</a:t>
            </a:r>
          </a:p>
          <a:p>
            <a:pPr lvl="1" algn="just">
              <a:lnSpc>
                <a:spcPct val="130000"/>
              </a:lnSpc>
              <a:buFont typeface="Times New Roman" panose="02020603050405020304" pitchFamily="18" charset="0"/>
              <a:buChar char="­"/>
            </a:pPr>
            <a:r>
              <a:rPr lang="en-US" altLang="zh-CN" sz="1600" dirty="0" smtClean="0">
                <a:latin typeface="+mj-lt"/>
              </a:rPr>
              <a:t>Decreasing the amount of CIR reference information</a:t>
            </a:r>
          </a:p>
          <a:p>
            <a:pPr lvl="1" algn="just">
              <a:lnSpc>
                <a:spcPct val="130000"/>
              </a:lnSpc>
              <a:buFont typeface="Times New Roman" panose="02020603050405020304" pitchFamily="18" charset="0"/>
              <a:buChar char="­"/>
            </a:pPr>
            <a:r>
              <a:rPr lang="en-US" altLang="zh-CN" sz="1600" dirty="0" smtClean="0">
                <a:latin typeface="+mj-lt"/>
              </a:rPr>
              <a:t>Expressing the CIR difference information with less bits</a:t>
            </a:r>
          </a:p>
          <a:p>
            <a:pPr lvl="1">
              <a:lnSpc>
                <a:spcPct val="130000"/>
              </a:lnSpc>
              <a:buFont typeface="Times New Roman" panose="02020603050405020304" pitchFamily="18" charset="0"/>
              <a:buChar char="­"/>
            </a:pPr>
            <a:endParaRPr lang="en-US" altLang="zh-CN" sz="1400" dirty="0">
              <a:latin typeface="+mj-lt"/>
            </a:endParaRPr>
          </a:p>
          <a:p>
            <a:pPr>
              <a:lnSpc>
                <a:spcPct val="130000"/>
              </a:lnSpc>
              <a:buFont typeface="Wingdings" panose="05000000000000000000" pitchFamily="2" charset="2"/>
              <a:buChar char="n"/>
            </a:pPr>
            <a:endParaRPr lang="en-US" altLang="zh-CN" sz="2000" dirty="0">
              <a:latin typeface="+mj-lt"/>
            </a:endParaRPr>
          </a:p>
          <a:p>
            <a:pPr>
              <a:lnSpc>
                <a:spcPct val="130000"/>
              </a:lnSpc>
            </a:pPr>
            <a:endParaRPr lang="zh-CN" altLang="en-US" dirty="0">
              <a:latin typeface="+mj-lt"/>
            </a:endParaRPr>
          </a:p>
        </p:txBody>
      </p:sp>
      <p:sp>
        <p:nvSpPr>
          <p:cNvPr id="4" name="日期占位符 3"/>
          <p:cNvSpPr>
            <a:spLocks noGrp="1"/>
          </p:cNvSpPr>
          <p:nvPr>
            <p:ph type="dt" sz="half" idx="10"/>
          </p:nvPr>
        </p:nvSpPr>
        <p:spPr/>
        <p:txBody>
          <a:bodyPr/>
          <a:lstStyle/>
          <a:p>
            <a:r>
              <a:rPr lang="en-US" altLang="zh-CN" dirty="0" smtClean="0">
                <a:latin typeface="+mj-lt"/>
              </a:rPr>
              <a:t>March 2022</a:t>
            </a:r>
            <a:endParaRPr lang="en-US" altLang="en-US" dirty="0">
              <a:latin typeface="+mj-lt"/>
            </a:endParaRPr>
          </a:p>
        </p:txBody>
      </p:sp>
      <p:sp>
        <p:nvSpPr>
          <p:cNvPr id="5" name="页脚占位符 4"/>
          <p:cNvSpPr>
            <a:spLocks noGrp="1"/>
          </p:cNvSpPr>
          <p:nvPr>
            <p:ph type="ftr" sz="quarter" idx="11"/>
          </p:nvPr>
        </p:nvSpPr>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6" name="灯片编号占位符 5"/>
          <p:cNvSpPr>
            <a:spLocks noGrp="1"/>
          </p:cNvSpPr>
          <p:nvPr>
            <p:ph type="sldNum" sz="quarter" idx="12"/>
          </p:nvPr>
        </p:nvSpPr>
        <p:spPr>
          <a:xfrm>
            <a:off x="4355223" y="6475413"/>
            <a:ext cx="509755" cy="184666"/>
          </a:xfrm>
        </p:spPr>
        <p:txBody>
          <a:bodyPr/>
          <a:lstStyle/>
          <a:p>
            <a:r>
              <a:rPr lang="en-US" altLang="en-US" smtClean="0">
                <a:latin typeface="+mj-lt"/>
              </a:rPr>
              <a:t>Slide </a:t>
            </a:r>
            <a:fld id="{7FFA85FD-E192-4C2D-9860-28C59D48001D}" type="slidenum">
              <a:rPr lang="en-US" altLang="en-US" smtClean="0">
                <a:latin typeface="+mj-lt"/>
              </a:rPr>
              <a:pPr/>
              <a:t>12</a:t>
            </a:fld>
            <a:endParaRPr lang="en-US" altLang="en-US" dirty="0">
              <a:latin typeface="+mj-lt"/>
            </a:endParaRPr>
          </a:p>
        </p:txBody>
      </p:sp>
    </p:spTree>
    <p:extLst>
      <p:ext uri="{BB962C8B-B14F-4D97-AF65-F5344CB8AC3E}">
        <p14:creationId xmlns:p14="http://schemas.microsoft.com/office/powerpoint/2010/main" val="3596428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sz="3200" b="1" dirty="0">
                <a:solidFill>
                  <a:schemeClr val="tx1"/>
                </a:solidFill>
              </a:rPr>
              <a:t>Sensing CIR Feedback Procedure</a:t>
            </a:r>
            <a:endParaRPr lang="zh-CN" altLang="en-US" sz="3200" dirty="0"/>
          </a:p>
        </p:txBody>
      </p:sp>
      <p:sp>
        <p:nvSpPr>
          <p:cNvPr id="3" name="内容占位符 2"/>
          <p:cNvSpPr>
            <a:spLocks noGrp="1"/>
          </p:cNvSpPr>
          <p:nvPr>
            <p:ph idx="1"/>
          </p:nvPr>
        </p:nvSpPr>
        <p:spPr>
          <a:xfrm>
            <a:off x="685800" y="1484784"/>
            <a:ext cx="7772400" cy="4752528"/>
          </a:xfrm>
        </p:spPr>
        <p:txBody>
          <a:bodyPr/>
          <a:lstStyle/>
          <a:p>
            <a:pPr algn="just">
              <a:lnSpc>
                <a:spcPct val="150000"/>
              </a:lnSpc>
              <a:buFont typeface="Wingdings" panose="05000000000000000000" pitchFamily="2" charset="2"/>
              <a:buChar char="n"/>
            </a:pPr>
            <a:r>
              <a:rPr lang="en-US" altLang="zh-CN" sz="1800" b="1" dirty="0" smtClean="0">
                <a:latin typeface="+mj-lt"/>
                <a:ea typeface="+mj-ea"/>
              </a:rPr>
              <a:t>Approach 1a: Group all the taps </a:t>
            </a:r>
            <a:r>
              <a:rPr lang="en-US" altLang="zh-CN" sz="1800" b="1" dirty="0">
                <a:latin typeface="+mj-lt"/>
              </a:rPr>
              <a:t>in a sensing round </a:t>
            </a:r>
            <a:r>
              <a:rPr lang="en-US" altLang="zh-CN" sz="1800" b="1" dirty="0" smtClean="0">
                <a:latin typeface="+mj-lt"/>
                <a:ea typeface="+mj-ea"/>
              </a:rPr>
              <a:t>based on different I/Q component amplitude ranges into one cluster. Select the tap with the median I/Q component amplitude as the CIR reference information within each cluster</a:t>
            </a:r>
          </a:p>
          <a:p>
            <a:pPr algn="just">
              <a:lnSpc>
                <a:spcPct val="150000"/>
              </a:lnSpc>
              <a:buFont typeface="Wingdings" panose="05000000000000000000" pitchFamily="2" charset="2"/>
              <a:buChar char="n"/>
            </a:pPr>
            <a:r>
              <a:rPr lang="en-US" altLang="zh-CN" sz="1800" b="1" dirty="0" smtClean="0">
                <a:latin typeface="+mj-lt"/>
                <a:ea typeface="+mj-ea"/>
              </a:rPr>
              <a:t>Challenges</a:t>
            </a:r>
          </a:p>
          <a:p>
            <a:pPr lvl="1" algn="just">
              <a:lnSpc>
                <a:spcPct val="150000"/>
              </a:lnSpc>
              <a:buFont typeface="Times New Roman" panose="02020603050405020304" pitchFamily="18" charset="0"/>
              <a:buChar char="­"/>
            </a:pPr>
            <a:r>
              <a:rPr lang="en-US" altLang="zh-CN" sz="1800" dirty="0">
                <a:latin typeface="+mj-lt"/>
              </a:rPr>
              <a:t>Needs careful selection of </a:t>
            </a:r>
            <a:r>
              <a:rPr lang="en-US" altLang="zh-CN" sz="1800" dirty="0" smtClean="0">
                <a:latin typeface="+mj-lt"/>
              </a:rPr>
              <a:t>the I/Q component amplitude ranges</a:t>
            </a:r>
          </a:p>
          <a:p>
            <a:pPr lvl="2" algn="just">
              <a:lnSpc>
                <a:spcPct val="150000"/>
              </a:lnSpc>
              <a:buFont typeface="Times New Roman" panose="02020603050405020304" pitchFamily="18" charset="0"/>
              <a:buChar char="­"/>
            </a:pPr>
            <a:r>
              <a:rPr lang="en-US" altLang="zh-CN" sz="1600" dirty="0" smtClean="0">
                <a:latin typeface="+mj-lt"/>
              </a:rPr>
              <a:t>Large ranges lead to less room to compress the CIR parameters</a:t>
            </a:r>
          </a:p>
          <a:p>
            <a:pPr lvl="2" algn="just">
              <a:lnSpc>
                <a:spcPct val="150000"/>
              </a:lnSpc>
              <a:buFont typeface="Times New Roman" panose="02020603050405020304" pitchFamily="18" charset="0"/>
              <a:buChar char="­"/>
            </a:pPr>
            <a:r>
              <a:rPr lang="en-US" altLang="zh-CN" sz="1600" dirty="0" smtClean="0">
                <a:latin typeface="+mj-lt"/>
              </a:rPr>
              <a:t>Small ranges lead to increasing clustering complexity </a:t>
            </a:r>
          </a:p>
          <a:p>
            <a:pPr lvl="1" algn="just">
              <a:lnSpc>
                <a:spcPct val="150000"/>
              </a:lnSpc>
              <a:buFont typeface="Times New Roman" panose="02020603050405020304" pitchFamily="18" charset="0"/>
              <a:buChar char="­"/>
            </a:pPr>
            <a:r>
              <a:rPr lang="en-US" altLang="zh-CN" sz="1800" dirty="0" smtClean="0">
                <a:latin typeface="+mj-lt"/>
                <a:ea typeface="+mj-ea"/>
              </a:rPr>
              <a:t>Disorder taps arrangement</a:t>
            </a:r>
          </a:p>
          <a:p>
            <a:pPr lvl="2" algn="just">
              <a:lnSpc>
                <a:spcPct val="150000"/>
              </a:lnSpc>
              <a:buFont typeface="Times New Roman" panose="02020603050405020304" pitchFamily="18" charset="0"/>
              <a:buChar char="­"/>
            </a:pPr>
            <a:r>
              <a:rPr lang="en-US" altLang="zh-CN" sz="1600" dirty="0" smtClean="0">
                <a:latin typeface="+mj-lt"/>
                <a:ea typeface="+mj-ea"/>
              </a:rPr>
              <a:t>This requires the indication of delay offsets and snapshot ID, which reduces</a:t>
            </a:r>
            <a:r>
              <a:rPr lang="en-US" altLang="zh-CN" sz="1600" dirty="0" smtClean="0">
                <a:solidFill>
                  <a:srgbClr val="FF0000"/>
                </a:solidFill>
                <a:latin typeface="+mj-lt"/>
                <a:ea typeface="+mj-ea"/>
              </a:rPr>
              <a:t> </a:t>
            </a:r>
            <a:r>
              <a:rPr lang="en-US" altLang="zh-CN" sz="1600" dirty="0" smtClean="0">
                <a:latin typeface="+mj-lt"/>
                <a:ea typeface="+mj-ea"/>
              </a:rPr>
              <a:t>the advantage of the compression of CIR difference information</a:t>
            </a:r>
            <a:endParaRPr lang="zh-CN" altLang="en-US" sz="1800" b="1" dirty="0">
              <a:latin typeface="+mj-lt"/>
              <a:ea typeface="+mj-ea"/>
            </a:endParaRPr>
          </a:p>
        </p:txBody>
      </p:sp>
      <p:sp>
        <p:nvSpPr>
          <p:cNvPr id="4" name="日期占位符 3"/>
          <p:cNvSpPr>
            <a:spLocks noGrp="1"/>
          </p:cNvSpPr>
          <p:nvPr>
            <p:ph type="dt" sz="half" idx="10"/>
          </p:nvPr>
        </p:nvSpPr>
        <p:spPr/>
        <p:txBody>
          <a:bodyPr/>
          <a:lstStyle/>
          <a:p>
            <a:r>
              <a:rPr lang="en-US" altLang="zh-CN" dirty="0" smtClean="0">
                <a:latin typeface="+mj-lt"/>
              </a:rPr>
              <a:t>March 2022</a:t>
            </a:r>
            <a:endParaRPr lang="en-US" altLang="en-US" dirty="0">
              <a:latin typeface="+mj-lt"/>
            </a:endParaRPr>
          </a:p>
        </p:txBody>
      </p:sp>
      <p:sp>
        <p:nvSpPr>
          <p:cNvPr id="5" name="页脚占位符 4"/>
          <p:cNvSpPr>
            <a:spLocks noGrp="1"/>
          </p:cNvSpPr>
          <p:nvPr>
            <p:ph type="ftr" sz="quarter" idx="11"/>
          </p:nvPr>
        </p:nvSpPr>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6" name="灯片编号占位符 5"/>
          <p:cNvSpPr>
            <a:spLocks noGrp="1"/>
          </p:cNvSpPr>
          <p:nvPr>
            <p:ph type="sldNum" sz="quarter" idx="12"/>
          </p:nvPr>
        </p:nvSpPr>
        <p:spPr>
          <a:xfrm>
            <a:off x="4355223" y="6475413"/>
            <a:ext cx="509755" cy="184666"/>
          </a:xfrm>
        </p:spPr>
        <p:txBody>
          <a:bodyPr/>
          <a:lstStyle/>
          <a:p>
            <a:r>
              <a:rPr lang="en-US" altLang="en-US" smtClean="0">
                <a:latin typeface="+mj-lt"/>
              </a:rPr>
              <a:t>Slide </a:t>
            </a:r>
            <a:fld id="{7FFA85FD-E192-4C2D-9860-28C59D48001D}" type="slidenum">
              <a:rPr lang="en-US" altLang="en-US" smtClean="0">
                <a:latin typeface="+mj-lt"/>
              </a:rPr>
              <a:pPr/>
              <a:t>13</a:t>
            </a:fld>
            <a:endParaRPr lang="en-US" altLang="en-US" dirty="0">
              <a:latin typeface="+mj-lt"/>
            </a:endParaRPr>
          </a:p>
        </p:txBody>
      </p:sp>
    </p:spTree>
    <p:extLst>
      <p:ext uri="{BB962C8B-B14F-4D97-AF65-F5344CB8AC3E}">
        <p14:creationId xmlns:p14="http://schemas.microsoft.com/office/powerpoint/2010/main" val="1209916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04664"/>
            <a:ext cx="7772400" cy="1066800"/>
          </a:xfrm>
        </p:spPr>
        <p:txBody>
          <a:bodyPr/>
          <a:lstStyle/>
          <a:p>
            <a:r>
              <a:rPr lang="en-US" altLang="en-US" sz="3200" b="1" dirty="0">
                <a:solidFill>
                  <a:schemeClr val="tx1"/>
                </a:solidFill>
              </a:rPr>
              <a:t>Sensing CIR Feedback Procedure</a:t>
            </a:r>
            <a:endParaRPr lang="zh-CN" altLang="en-US" sz="32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85800" y="1330424"/>
                <a:ext cx="7772400" cy="4114800"/>
              </a:xfrm>
            </p:spPr>
            <p:txBody>
              <a:bodyPr/>
              <a:lstStyle/>
              <a:p>
                <a:pPr algn="just">
                  <a:lnSpc>
                    <a:spcPct val="120000"/>
                  </a:lnSpc>
                  <a:buFont typeface="Wingdings" panose="05000000000000000000" pitchFamily="2" charset="2"/>
                  <a:buChar char="n"/>
                </a:pPr>
                <a:r>
                  <a:rPr lang="en-US" altLang="zh-CN" sz="1800" b="1" dirty="0" smtClean="0">
                    <a:latin typeface="+mj-lt"/>
                    <a:ea typeface="+mj-ea"/>
                  </a:rPr>
                  <a:t>Approach 1b: Group all the taps with the same delay as a cluster and set the taps in the first snapshot as CIR reference information </a:t>
                </a:r>
              </a:p>
              <a:p>
                <a:pPr lvl="1">
                  <a:lnSpc>
                    <a:spcPct val="120000"/>
                  </a:lnSpc>
                  <a:buFont typeface="Times New Roman" panose="02020603050405020304" pitchFamily="18" charset="0"/>
                  <a:buChar char="­"/>
                </a:pPr>
                <a:r>
                  <a:rPr lang="en-US" altLang="zh-CN" sz="1600" dirty="0" smtClean="0">
                    <a:latin typeface="+mj-lt"/>
                    <a:ea typeface="+mj-ea"/>
                  </a:rPr>
                  <a:t>Consider CIR parameters in snapshot </a:t>
                </a:r>
                <a14:m>
                  <m:oMath xmlns:m="http://schemas.openxmlformats.org/officeDocument/2006/math">
                    <m:sSub>
                      <m:sSubPr>
                        <m:ctrlPr>
                          <a:rPr lang="en-US" altLang="zh-CN" sz="1600" i="1" smtClean="0">
                            <a:latin typeface="Cambria Math" panose="02040503050406030204" pitchFamily="18" charset="0"/>
                            <a:ea typeface="+mj-ea"/>
                          </a:rPr>
                        </m:ctrlPr>
                      </m:sSubPr>
                      <m:e>
                        <m:r>
                          <a:rPr lang="en-US" altLang="zh-CN" sz="1600" b="0" i="1" smtClean="0">
                            <a:latin typeface="Cambria Math" panose="02040503050406030204" pitchFamily="18" charset="0"/>
                            <a:ea typeface="+mj-ea"/>
                          </a:rPr>
                          <m:t>𝑡</m:t>
                        </m:r>
                      </m:e>
                      <m:sub>
                        <m:r>
                          <a:rPr lang="en-US" altLang="zh-CN" sz="1600" b="0" i="1" smtClean="0">
                            <a:latin typeface="Cambria Math" panose="02040503050406030204" pitchFamily="18" charset="0"/>
                            <a:ea typeface="+mj-ea"/>
                          </a:rPr>
                          <m:t>1</m:t>
                        </m:r>
                      </m:sub>
                    </m:sSub>
                  </m:oMath>
                </a14:m>
                <a:r>
                  <a:rPr lang="en-US" altLang="zh-CN" sz="1600" dirty="0" smtClean="0">
                    <a:latin typeface="+mj-lt"/>
                    <a:ea typeface="+mj-ea"/>
                  </a:rPr>
                  <a:t>, denoted as </a:t>
                </a:r>
                <a14:m>
                  <m:oMath xmlns:m="http://schemas.openxmlformats.org/officeDocument/2006/math">
                    <m:sSup>
                      <m:sSupPr>
                        <m:ctrlPr>
                          <a:rPr lang="en-US" altLang="zh-CN" sz="1400" b="1" i="1" smtClean="0">
                            <a:latin typeface="Cambria Math" panose="02040503050406030204" pitchFamily="18" charset="0"/>
                            <a:ea typeface="+mj-ea"/>
                          </a:rPr>
                        </m:ctrlPr>
                      </m:sSupPr>
                      <m:e>
                        <m:r>
                          <a:rPr lang="en-US" altLang="zh-CN" sz="1400" b="1">
                            <a:latin typeface="Cambria Math" panose="02040503050406030204" pitchFamily="18" charset="0"/>
                          </a:rPr>
                          <m:t>𝐕</m:t>
                        </m:r>
                      </m:e>
                      <m:sup>
                        <m:sSub>
                          <m:sSubPr>
                            <m:ctrlPr>
                              <a:rPr lang="en-US" altLang="zh-CN" sz="1400" b="1" i="1" smtClean="0">
                                <a:latin typeface="Cambria Math" panose="02040503050406030204" pitchFamily="18" charset="0"/>
                                <a:ea typeface="+mj-ea"/>
                              </a:rPr>
                            </m:ctrlPr>
                          </m:sSubPr>
                          <m:e>
                            <m:r>
                              <a:rPr lang="en-US" altLang="zh-CN" sz="1400" b="0" i="1" smtClean="0">
                                <a:latin typeface="Cambria Math" panose="02040503050406030204" pitchFamily="18" charset="0"/>
                                <a:ea typeface="+mj-ea"/>
                              </a:rPr>
                              <m:t>𝑡</m:t>
                            </m:r>
                          </m:e>
                          <m:sub>
                            <m:r>
                              <a:rPr lang="en-US" altLang="zh-CN" sz="1400" b="0" i="1" smtClean="0">
                                <a:latin typeface="Cambria Math" panose="02040503050406030204" pitchFamily="18" charset="0"/>
                                <a:ea typeface="+mj-ea"/>
                              </a:rPr>
                              <m:t>1</m:t>
                            </m:r>
                          </m:sub>
                        </m:sSub>
                      </m:sup>
                    </m:sSup>
                    <m:r>
                      <a:rPr lang="en-US" altLang="zh-CN" sz="1400" b="0" i="1" smtClean="0">
                        <a:latin typeface="Cambria Math" panose="02040503050406030204" pitchFamily="18" charset="0"/>
                        <a:ea typeface="+mj-ea"/>
                      </a:rPr>
                      <m:t>=</m:t>
                    </m:r>
                    <m:d>
                      <m:dPr>
                        <m:begChr m:val="["/>
                        <m:endChr m:val="]"/>
                        <m:ctrlPr>
                          <a:rPr lang="en-US" altLang="zh-CN" sz="1400" b="0" i="1" smtClean="0">
                            <a:latin typeface="Cambria Math" panose="02040503050406030204" pitchFamily="18" charset="0"/>
                            <a:ea typeface="+mj-ea"/>
                          </a:rPr>
                        </m:ctrlPr>
                      </m:dPr>
                      <m:e>
                        <m:m>
                          <m:mPr>
                            <m:mcs>
                              <m:mc>
                                <m:mcPr>
                                  <m:count m:val="3"/>
                                  <m:mcJc m:val="center"/>
                                </m:mcPr>
                              </m:mc>
                            </m:mcs>
                            <m:ctrlPr>
                              <a:rPr lang="en-US" altLang="zh-CN" sz="1400" b="0" i="1" smtClean="0">
                                <a:latin typeface="Cambria Math" panose="02040503050406030204" pitchFamily="18" charset="0"/>
                                <a:ea typeface="+mj-ea"/>
                              </a:rPr>
                            </m:ctrlPr>
                          </m:mPr>
                          <m:mr>
                            <m:e>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𝑣</m:t>
                                  </m:r>
                                </m:e>
                                <m:sub>
                                  <m:r>
                                    <a:rPr lang="en-US" altLang="zh-CN" sz="1400" i="1">
                                      <a:latin typeface="Cambria Math" panose="02040503050406030204" pitchFamily="18" charset="0"/>
                                    </a:rPr>
                                    <m:t>1</m:t>
                                  </m:r>
                                </m:sub>
                                <m:sup>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𝑡</m:t>
                                      </m:r>
                                    </m:e>
                                    <m:sub>
                                      <m:r>
                                        <a:rPr lang="en-US" altLang="zh-CN" sz="1400" i="1">
                                          <a:latin typeface="Cambria Math" panose="02040503050406030204" pitchFamily="18" charset="0"/>
                                        </a:rPr>
                                        <m:t>1</m:t>
                                      </m:r>
                                    </m:sub>
                                  </m:sSub>
                                </m:sup>
                              </m:sSubSup>
                            </m:e>
                            <m:e>
                              <m:r>
                                <a:rPr lang="en-US" altLang="zh-CN" sz="1400" b="0" i="1" smtClean="0">
                                  <a:latin typeface="Cambria Math" panose="02040503050406030204" pitchFamily="18" charset="0"/>
                                  <a:ea typeface="Cambria Math" panose="02040503050406030204" pitchFamily="18" charset="0"/>
                                </a:rPr>
                                <m:t>⋯</m:t>
                              </m:r>
                            </m:e>
                            <m:e>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𝑣</m:t>
                                  </m:r>
                                </m:e>
                                <m:sub>
                                  <m:r>
                                    <a:rPr lang="en-US" altLang="zh-CN" sz="1400" i="1">
                                      <a:latin typeface="Cambria Math" panose="02040503050406030204" pitchFamily="18" charset="0"/>
                                    </a:rPr>
                                    <m:t>𝑀</m:t>
                                  </m:r>
                                </m:sub>
                                <m:sup>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𝑡</m:t>
                                      </m:r>
                                    </m:e>
                                    <m:sub>
                                      <m:r>
                                        <a:rPr lang="en-US" altLang="zh-CN" sz="1400" i="1">
                                          <a:latin typeface="Cambria Math" panose="02040503050406030204" pitchFamily="18" charset="0"/>
                                        </a:rPr>
                                        <m:t>1</m:t>
                                      </m:r>
                                    </m:sub>
                                  </m:sSub>
                                </m:sup>
                              </m:sSubSup>
                            </m:e>
                          </m:mr>
                        </m:m>
                      </m:e>
                    </m:d>
                  </m:oMath>
                </a14:m>
                <a:endParaRPr lang="en-US" altLang="zh-CN" sz="1400" dirty="0" smtClean="0">
                  <a:latin typeface="+mj-lt"/>
                  <a:ea typeface="+mj-ea"/>
                </a:endParaRPr>
              </a:p>
              <a:p>
                <a:pPr lvl="1">
                  <a:lnSpc>
                    <a:spcPct val="120000"/>
                  </a:lnSpc>
                  <a:buFont typeface="Times New Roman" panose="02020603050405020304" pitchFamily="18" charset="0"/>
                  <a:buChar char="­"/>
                </a:pPr>
                <a:endParaRPr lang="en-US" altLang="zh-CN" sz="1600" dirty="0">
                  <a:latin typeface="+mj-lt"/>
                  <a:ea typeface="+mj-ea"/>
                </a:endParaRPr>
              </a:p>
              <a:p>
                <a:pPr lvl="1">
                  <a:lnSpc>
                    <a:spcPct val="120000"/>
                  </a:lnSpc>
                  <a:buFont typeface="Times New Roman" panose="02020603050405020304" pitchFamily="18" charset="0"/>
                  <a:buChar char="­"/>
                </a:pPr>
                <a:endParaRPr lang="en-US" altLang="zh-CN" sz="1600" dirty="0" smtClean="0">
                  <a:latin typeface="+mj-lt"/>
                  <a:ea typeface="+mj-ea"/>
                </a:endParaRPr>
              </a:p>
              <a:p>
                <a:pPr lvl="1">
                  <a:lnSpc>
                    <a:spcPct val="120000"/>
                  </a:lnSpc>
                  <a:buFont typeface="Times New Roman" panose="02020603050405020304" pitchFamily="18" charset="0"/>
                  <a:buChar char="­"/>
                </a:pPr>
                <a:endParaRPr lang="en-US" altLang="zh-CN" sz="1600" dirty="0">
                  <a:latin typeface="+mj-lt"/>
                  <a:ea typeface="+mj-ea"/>
                </a:endParaRPr>
              </a:p>
              <a:p>
                <a:pPr lvl="1">
                  <a:lnSpc>
                    <a:spcPct val="120000"/>
                  </a:lnSpc>
                  <a:buFont typeface="Times New Roman" panose="02020603050405020304" pitchFamily="18" charset="0"/>
                  <a:buChar char="­"/>
                </a:pPr>
                <a:endParaRPr lang="en-US" altLang="zh-CN" sz="1600" dirty="0" smtClean="0">
                  <a:latin typeface="+mj-lt"/>
                  <a:ea typeface="+mj-ea"/>
                </a:endParaRPr>
              </a:p>
              <a:p>
                <a:pPr lvl="1">
                  <a:lnSpc>
                    <a:spcPct val="120000"/>
                  </a:lnSpc>
                  <a:buFont typeface="Times New Roman" panose="02020603050405020304" pitchFamily="18" charset="0"/>
                  <a:buChar char="­"/>
                </a:pPr>
                <a:endParaRPr lang="en-US" altLang="zh-CN" sz="1600" dirty="0">
                  <a:latin typeface="+mj-lt"/>
                  <a:ea typeface="+mj-ea"/>
                </a:endParaRPr>
              </a:p>
              <a:p>
                <a:pPr lvl="1">
                  <a:lnSpc>
                    <a:spcPct val="120000"/>
                  </a:lnSpc>
                  <a:buFont typeface="Times New Roman" panose="02020603050405020304" pitchFamily="18" charset="0"/>
                  <a:buChar char="­"/>
                </a:pPr>
                <a:endParaRPr lang="en-US" altLang="zh-CN" sz="1600" dirty="0" smtClean="0">
                  <a:latin typeface="+mj-lt"/>
                  <a:ea typeface="+mj-ea"/>
                </a:endParaRPr>
              </a:p>
              <a:p>
                <a:pPr lvl="1">
                  <a:lnSpc>
                    <a:spcPct val="120000"/>
                  </a:lnSpc>
                  <a:buFont typeface="Times New Roman" panose="02020603050405020304" pitchFamily="18" charset="0"/>
                  <a:buChar char="­"/>
                </a:pPr>
                <a:endParaRPr lang="en-US" altLang="zh-CN" sz="1600" dirty="0">
                  <a:latin typeface="+mj-lt"/>
                  <a:ea typeface="+mj-ea"/>
                </a:endParaRPr>
              </a:p>
              <a:p>
                <a:pPr marL="400050">
                  <a:lnSpc>
                    <a:spcPct val="120000"/>
                  </a:lnSpc>
                  <a:buFont typeface="Wingdings" panose="05000000000000000000" pitchFamily="2" charset="2"/>
                  <a:buChar char="n"/>
                </a:pPr>
                <a:endParaRPr lang="en-US" altLang="zh-CN" sz="1800" b="1" dirty="0" smtClean="0">
                  <a:latin typeface="+mj-lt"/>
                </a:endParaRPr>
              </a:p>
              <a:p>
                <a:pPr marL="57150" indent="0">
                  <a:lnSpc>
                    <a:spcPct val="120000"/>
                  </a:lnSpc>
                  <a:buNone/>
                </a:pPr>
                <a:endParaRPr lang="en-US" altLang="zh-CN" sz="1800" b="1" dirty="0">
                  <a:latin typeface="+mj-lt"/>
                </a:endParaRPr>
              </a:p>
              <a:p>
                <a:pPr marL="400050" algn="just">
                  <a:lnSpc>
                    <a:spcPct val="120000"/>
                  </a:lnSpc>
                  <a:buFont typeface="Wingdings" panose="05000000000000000000" pitchFamily="2" charset="2"/>
                  <a:buChar char="n"/>
                </a:pPr>
                <a:r>
                  <a:rPr lang="en-US" altLang="zh-CN" sz="1800" b="1" dirty="0">
                    <a:latin typeface="+mj-lt"/>
                  </a:rPr>
                  <a:t>T</a:t>
                </a:r>
                <a:r>
                  <a:rPr lang="en-US" altLang="zh-CN" sz="1800" b="1" dirty="0" smtClean="0">
                    <a:latin typeface="+mj-lt"/>
                  </a:rPr>
                  <a:t>he CIR </a:t>
                </a:r>
                <a:r>
                  <a:rPr lang="en-US" altLang="zh-CN" sz="1800" b="1" dirty="0">
                    <a:latin typeface="+mj-lt"/>
                  </a:rPr>
                  <a:t>measurement window in [3] is </a:t>
                </a:r>
                <a:r>
                  <a:rPr lang="en-US" altLang="zh-CN" sz="1800" b="1" dirty="0" smtClean="0">
                    <a:latin typeface="+mj-lt"/>
                  </a:rPr>
                  <a:t>assumed to be fixed </a:t>
                </a:r>
                <a:r>
                  <a:rPr lang="en-US" altLang="zh-CN" sz="1800" b="1" dirty="0">
                    <a:latin typeface="+mj-lt"/>
                  </a:rPr>
                  <a:t>during a </a:t>
                </a:r>
                <a:r>
                  <a:rPr lang="en-US" altLang="zh-CN" sz="1800" b="1" dirty="0" smtClean="0">
                    <a:latin typeface="+mj-lt"/>
                  </a:rPr>
                  <a:t>CPI in this approach </a:t>
                </a:r>
              </a:p>
              <a:p>
                <a:pPr marL="400050">
                  <a:buFont typeface="Wingdings" panose="05000000000000000000" pitchFamily="2" charset="2"/>
                  <a:buChar char="n"/>
                </a:pPr>
                <a:endParaRPr lang="en-US" altLang="zh-CN" sz="1800" b="1" dirty="0">
                  <a:latin typeface="+mj-lt"/>
                </a:endParaRPr>
              </a:p>
              <a:p>
                <a:pPr marL="457200" lvl="1" indent="0">
                  <a:buNone/>
                </a:pPr>
                <a:endParaRPr lang="zh-CN" altLang="en-US" sz="1600" dirty="0">
                  <a:latin typeface="+mj-lt"/>
                  <a:ea typeface="+mj-ea"/>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85800" y="1330424"/>
                <a:ext cx="7772400" cy="4114800"/>
              </a:xfrm>
              <a:blipFill rotWithShape="0">
                <a:blip r:embed="rId2"/>
                <a:stretch>
                  <a:fillRect l="-549" r="-627" b="-22519"/>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r>
              <a:rPr lang="en-US" altLang="zh-CN" dirty="0" smtClean="0">
                <a:latin typeface="+mj-lt"/>
              </a:rPr>
              <a:t>March 2022</a:t>
            </a:r>
            <a:endParaRPr lang="en-US" altLang="en-US" dirty="0">
              <a:latin typeface="+mj-lt"/>
            </a:endParaRPr>
          </a:p>
        </p:txBody>
      </p:sp>
      <p:sp>
        <p:nvSpPr>
          <p:cNvPr id="5" name="页脚占位符 4"/>
          <p:cNvSpPr>
            <a:spLocks noGrp="1"/>
          </p:cNvSpPr>
          <p:nvPr>
            <p:ph type="ftr" sz="quarter" idx="11"/>
          </p:nvPr>
        </p:nvSpPr>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6" name="灯片编号占位符 5"/>
          <p:cNvSpPr>
            <a:spLocks noGrp="1"/>
          </p:cNvSpPr>
          <p:nvPr>
            <p:ph type="sldNum" sz="quarter" idx="12"/>
          </p:nvPr>
        </p:nvSpPr>
        <p:spPr>
          <a:xfrm>
            <a:off x="4355223" y="6475413"/>
            <a:ext cx="509755" cy="184666"/>
          </a:xfrm>
        </p:spPr>
        <p:txBody>
          <a:bodyPr/>
          <a:lstStyle/>
          <a:p>
            <a:r>
              <a:rPr lang="en-US" altLang="en-US" smtClean="0">
                <a:latin typeface="+mj-lt"/>
              </a:rPr>
              <a:t>Slide </a:t>
            </a:r>
            <a:fld id="{7FFA85FD-E192-4C2D-9860-28C59D48001D}" type="slidenum">
              <a:rPr lang="en-US" altLang="en-US" smtClean="0">
                <a:latin typeface="+mj-lt"/>
              </a:rPr>
              <a:pPr/>
              <a:t>14</a:t>
            </a:fld>
            <a:endParaRPr lang="en-US" altLang="en-US" dirty="0">
              <a:latin typeface="+mj-lt"/>
            </a:endParaRPr>
          </a:p>
        </p:txBody>
      </p:sp>
      <mc:AlternateContent xmlns:mc="http://schemas.openxmlformats.org/markup-compatibility/2006" xmlns:a14="http://schemas.microsoft.com/office/drawing/2010/main">
        <mc:Choice Requires="a14">
          <p:graphicFrame>
            <p:nvGraphicFramePr>
              <p:cNvPr id="7" name="表格 6"/>
              <p:cNvGraphicFramePr>
                <a:graphicFrameLocks noGrp="1"/>
              </p:cNvGraphicFramePr>
              <p:nvPr>
                <p:extLst>
                  <p:ext uri="{D42A27DB-BD31-4B8C-83A1-F6EECF244321}">
                    <p14:modId xmlns:p14="http://schemas.microsoft.com/office/powerpoint/2010/main" val="101689387"/>
                  </p:ext>
                </p:extLst>
              </p:nvPr>
            </p:nvGraphicFramePr>
            <p:xfrm>
              <a:off x="539552" y="2629616"/>
              <a:ext cx="8071048" cy="1825811"/>
            </p:xfrm>
            <a:graphic>
              <a:graphicData uri="http://schemas.openxmlformats.org/drawingml/2006/table">
                <a:tbl>
                  <a:tblPr firstRow="1" bandRow="1">
                    <a:tableStyleId>{C083E6E3-FA7D-4D7B-A595-EF9225AFEA82}</a:tableStyleId>
                  </a:tblPr>
                  <a:tblGrid>
                    <a:gridCol w="1080120"/>
                    <a:gridCol w="1158280"/>
                    <a:gridCol w="1713707"/>
                    <a:gridCol w="1814685"/>
                    <a:gridCol w="1152128"/>
                    <a:gridCol w="1152128"/>
                  </a:tblGrid>
                  <a:tr h="354960">
                    <a:tc>
                      <a:txBody>
                        <a:bodyPr/>
                        <a:lstStyle/>
                        <a:p>
                          <a:pPr algn="ctr"/>
                          <a:r>
                            <a:rPr lang="en-US" altLang="zh-CN" sz="1600" dirty="0" smtClean="0">
                              <a:latin typeface="+mj-lt"/>
                            </a:rPr>
                            <a:t>Tap</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Delay (ns)</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I-component</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Q-component</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AOA</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ZOA</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1</m:t>
                                        </m:r>
                                      </m:sub>
                                    </m:sSub>
                                  </m:sup>
                                </m:sSubSup>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365.472</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-0.791</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0.415</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236.493</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56.493</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1</m:t>
                                        </m:r>
                                      </m:sub>
                                    </m:sSub>
                                  </m:sup>
                                </m:sSubSup>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478.567</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0.185</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0.307</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234.184</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76.745</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m:t>
                                </m:r>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m:t>
                                </m:r>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m:t>
                                </m:r>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m:t>
                                </m:r>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m:t>
                                </m:r>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m:t>
                                </m:r>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𝑀</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1</m:t>
                                        </m:r>
                                      </m:sub>
                                    </m:sSub>
                                  </m:sup>
                                </m:sSubSup>
                              </m:oMath>
                            </m:oMathPara>
                          </a14:m>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1071.212</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0.118</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-0.254</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232.176</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228.639</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7" name="表格 6"/>
              <p:cNvGraphicFramePr>
                <a:graphicFrameLocks noGrp="1"/>
              </p:cNvGraphicFramePr>
              <p:nvPr>
                <p:extLst>
                  <p:ext uri="{D42A27DB-BD31-4B8C-83A1-F6EECF244321}">
                    <p14:modId xmlns:p14="http://schemas.microsoft.com/office/powerpoint/2010/main" val="101689387"/>
                  </p:ext>
                </p:extLst>
              </p:nvPr>
            </p:nvGraphicFramePr>
            <p:xfrm>
              <a:off x="539552" y="2629616"/>
              <a:ext cx="8071048" cy="1823716"/>
            </p:xfrm>
            <a:graphic>
              <a:graphicData uri="http://schemas.openxmlformats.org/drawingml/2006/table">
                <a:tbl>
                  <a:tblPr firstRow="1" bandRow="1">
                    <a:tableStyleId>{C083E6E3-FA7D-4D7B-A595-EF9225AFEA82}</a:tableStyleId>
                  </a:tblPr>
                  <a:tblGrid>
                    <a:gridCol w="1080120"/>
                    <a:gridCol w="1158280"/>
                    <a:gridCol w="1713707"/>
                    <a:gridCol w="1814685"/>
                    <a:gridCol w="1152128"/>
                    <a:gridCol w="1152128"/>
                  </a:tblGrid>
                  <a:tr h="354960">
                    <a:tc>
                      <a:txBody>
                        <a:bodyPr/>
                        <a:lstStyle/>
                        <a:p>
                          <a:pPr algn="ctr"/>
                          <a:r>
                            <a:rPr lang="en-US" altLang="zh-CN" sz="1600" dirty="0" smtClean="0">
                              <a:latin typeface="+mj-lt"/>
                            </a:rPr>
                            <a:t>Tap</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Delay (ns)</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I-component</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Q-component</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AOA</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ZOA</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016">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565" t="-96825" r="-649718" b="-287302"/>
                          </a:stretch>
                        </a:blipFill>
                      </a:tcPr>
                    </a:tc>
                    <a:tc>
                      <a:txBody>
                        <a:bodyPr/>
                        <a:lstStyle/>
                        <a:p>
                          <a:pPr algn="ctr"/>
                          <a:r>
                            <a:rPr lang="en-US" altLang="zh-CN" sz="1500" dirty="0" smtClean="0">
                              <a:latin typeface="+mj-lt"/>
                            </a:rPr>
                            <a:t>365.472</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-0.791</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0.415</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236.493</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56.493</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016">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565" t="-200000" r="-649718" b="-191935"/>
                          </a:stretch>
                        </a:blipFill>
                      </a:tcPr>
                    </a:tc>
                    <a:tc>
                      <a:txBody>
                        <a:bodyPr/>
                        <a:lstStyle/>
                        <a:p>
                          <a:pPr algn="ctr"/>
                          <a:r>
                            <a:rPr lang="en-US" altLang="zh-CN" sz="1500" dirty="0" smtClean="0">
                              <a:latin typeface="+mj-lt"/>
                            </a:rPr>
                            <a:t>478.567</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0.185</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0.307</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234.184</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76.745</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565" t="-338182" r="-649718" b="-116364"/>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93684" t="-338182" r="-505263" b="-116364"/>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30496" t="-338182" r="-240426" b="-116364"/>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18121" t="-338182" r="-127517" b="-116364"/>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501587" t="-338182" r="-101058" b="-116364"/>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601587" t="-338182" r="-1058" b="-116364"/>
                          </a:stretch>
                        </a:blipFill>
                      </a:tcPr>
                    </a:tc>
                  </a:tr>
                  <a:tr h="377444">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565" t="-388710" r="-649718" b="-3226"/>
                          </a:stretch>
                        </a:blipFill>
                      </a:tcPr>
                    </a:tc>
                    <a:tc>
                      <a:txBody>
                        <a:bodyPr/>
                        <a:lstStyle/>
                        <a:p>
                          <a:pPr algn="ctr"/>
                          <a:r>
                            <a:rPr lang="en-US" altLang="zh-CN" sz="1500" dirty="0" smtClean="0">
                              <a:latin typeface="+mj-lt"/>
                            </a:rPr>
                            <a:t>1071.212</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0.118</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-0.254</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232.176</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500" dirty="0" smtClean="0">
                              <a:latin typeface="+mj-lt"/>
                            </a:rPr>
                            <a:t>228.639</a:t>
                          </a:r>
                          <a:endParaRPr lang="zh-CN" altLang="en-US" sz="15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0" name="文本框 9"/>
              <p:cNvSpPr txBox="1"/>
              <p:nvPr/>
            </p:nvSpPr>
            <p:spPr>
              <a:xfrm>
                <a:off x="2418613" y="4573832"/>
                <a:ext cx="3579185" cy="943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b="0" i="1" smtClean="0">
                              <a:latin typeface="Cambria Math" panose="02040503050406030204" pitchFamily="18" charset="0"/>
                            </a:rPr>
                          </m:ctrlPr>
                        </m:dPr>
                        <m:e>
                          <m:m>
                            <m:mPr>
                              <m:mcs>
                                <m:mc>
                                  <m:mcPr>
                                    <m:count m:val="1"/>
                                    <m:mcJc m:val="center"/>
                                  </m:mcPr>
                                </m:mc>
                              </m:mcs>
                              <m:ctrlPr>
                                <a:rPr lang="en-US" altLang="zh-CN" sz="1800" b="0" i="1" smtClean="0">
                                  <a:latin typeface="Cambria Math" panose="02040503050406030204" pitchFamily="18" charset="0"/>
                                </a:rPr>
                              </m:ctrlPr>
                            </m:mPr>
                            <m:mr>
                              <m:e>
                                <m:sSup>
                                  <m:sSupPr>
                                    <m:ctrlPr>
                                      <a:rPr lang="en-US" altLang="zh-CN" sz="1800" b="0" i="1" smtClean="0">
                                        <a:latin typeface="Cambria Math" panose="02040503050406030204" pitchFamily="18" charset="0"/>
                                      </a:rPr>
                                    </m:ctrlPr>
                                  </m:sSupPr>
                                  <m:e>
                                    <m:r>
                                      <a:rPr lang="en-US" altLang="zh-CN" sz="1800" b="1">
                                        <a:latin typeface="Cambria Math" panose="02040503050406030204" pitchFamily="18" charset="0"/>
                                      </a:rPr>
                                      <m:t>𝐕</m:t>
                                    </m:r>
                                  </m:e>
                                  <m:sup>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1</m:t>
                                        </m:r>
                                      </m:sub>
                                      <m:sup/>
                                    </m:sSubSup>
                                  </m:sup>
                                </m:sSup>
                              </m:e>
                            </m:mr>
                            <m:mr>
                              <m:e>
                                <m:r>
                                  <a:rPr lang="en-US" altLang="zh-CN" sz="1800" b="0" i="1" smtClean="0">
                                    <a:latin typeface="Cambria Math" panose="02040503050406030204" pitchFamily="18" charset="0"/>
                                    <a:ea typeface="Cambria Math" panose="02040503050406030204" pitchFamily="18" charset="0"/>
                                  </a:rPr>
                                  <m:t>∆</m:t>
                                </m:r>
                                <m:sSup>
                                  <m:sSupPr>
                                    <m:ctrlPr>
                                      <a:rPr lang="en-US" altLang="zh-CN" sz="1800" i="1">
                                        <a:latin typeface="Cambria Math" panose="02040503050406030204" pitchFamily="18" charset="0"/>
                                      </a:rPr>
                                    </m:ctrlPr>
                                  </m:sSupPr>
                                  <m:e>
                                    <m:r>
                                      <a:rPr lang="en-US" altLang="zh-CN" sz="1800" b="1">
                                        <a:latin typeface="Cambria Math" panose="02040503050406030204" pitchFamily="18" charset="0"/>
                                      </a:rPr>
                                      <m:t>𝐕</m:t>
                                    </m:r>
                                  </m:e>
                                  <m:sup>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𝑡</m:t>
                                        </m:r>
                                      </m:e>
                                      <m:sub>
                                        <m:r>
                                          <a:rPr lang="en-US" altLang="zh-CN" sz="1800" b="0" i="1" smtClean="0">
                                            <a:latin typeface="Cambria Math" panose="02040503050406030204" pitchFamily="18" charset="0"/>
                                          </a:rPr>
                                          <m:t>2</m:t>
                                        </m:r>
                                      </m:sub>
                                      <m:sup/>
                                    </m:sSubSup>
                                  </m:sup>
                                </m:sSup>
                              </m:e>
                            </m:mr>
                            <m:mr>
                              <m:e>
                                <m:r>
                                  <a:rPr lang="en-US" altLang="zh-CN" sz="1800" i="1">
                                    <a:latin typeface="Cambria Math" panose="02040503050406030204" pitchFamily="18" charset="0"/>
                                    <a:ea typeface="Cambria Math" panose="02040503050406030204" pitchFamily="18" charset="0"/>
                                  </a:rPr>
                                  <m:t>⋯</m:t>
                                </m:r>
                              </m:e>
                            </m:mr>
                          </m:m>
                        </m:e>
                      </m:d>
                      <m:r>
                        <a:rPr lang="en-US" altLang="zh-CN" sz="1800" b="0" i="1" smtClean="0">
                          <a:latin typeface="Cambria Math" panose="02040503050406030204" pitchFamily="18" charset="0"/>
                        </a:rPr>
                        <m:t>=</m:t>
                      </m:r>
                      <m:d>
                        <m:dPr>
                          <m:begChr m:val="["/>
                          <m:endChr m:val="]"/>
                          <m:ctrlPr>
                            <a:rPr lang="en-US" altLang="zh-CN" sz="1800" i="1" smtClean="0">
                              <a:latin typeface="Cambria Math" panose="02040503050406030204" pitchFamily="18" charset="0"/>
                            </a:rPr>
                          </m:ctrlPr>
                        </m:dPr>
                        <m:e>
                          <m:m>
                            <m:mPr>
                              <m:mcs>
                                <m:mc>
                                  <m:mcPr>
                                    <m:count m:val="3"/>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𝑣</m:t>
                                    </m:r>
                                  </m:e>
                                  <m:sub>
                                    <m:r>
                                      <a:rPr lang="en-US" altLang="zh-CN" sz="1800" i="1">
                                        <a:latin typeface="Cambria Math" panose="02040503050406030204" pitchFamily="18" charset="0"/>
                                      </a:rPr>
                                      <m:t>1</m:t>
                                    </m:r>
                                  </m:sub>
                                  <m:sup>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1</m:t>
                                        </m:r>
                                      </m:sub>
                                    </m:sSub>
                                  </m:sup>
                                </m:sSubSup>
                              </m:e>
                              <m:e>
                                <m:r>
                                  <a:rPr lang="en-US" altLang="zh-CN" sz="1800" i="1">
                                    <a:latin typeface="Cambria Math" panose="02040503050406030204" pitchFamily="18" charset="0"/>
                                    <a:ea typeface="Cambria Math" panose="02040503050406030204" pitchFamily="18" charset="0"/>
                                  </a:rPr>
                                  <m:t>⋯</m:t>
                                </m:r>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𝑣</m:t>
                                    </m:r>
                                  </m:e>
                                  <m:sub>
                                    <m:r>
                                      <a:rPr lang="en-US" altLang="zh-CN" sz="1800" i="1">
                                        <a:latin typeface="Cambria Math" panose="02040503050406030204" pitchFamily="18" charset="0"/>
                                      </a:rPr>
                                      <m:t>𝑀</m:t>
                                    </m:r>
                                  </m:sub>
                                  <m:sup>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1</m:t>
                                        </m:r>
                                      </m:sub>
                                    </m:sSub>
                                  </m:sup>
                                </m:sSubSup>
                              </m:e>
                            </m:mr>
                            <m:mr>
                              <m:e>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𝑣</m:t>
                                    </m:r>
                                  </m:e>
                                  <m:sub>
                                    <m:r>
                                      <a:rPr lang="en-US" altLang="zh-CN" sz="1800" b="0" i="1" smtClean="0">
                                        <a:latin typeface="Cambria Math" panose="02040503050406030204" pitchFamily="18" charset="0"/>
                                      </a:rPr>
                                      <m:t>1</m:t>
                                    </m:r>
                                  </m:sub>
                                  <m:sup>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2</m:t>
                                        </m:r>
                                      </m:sub>
                                    </m:sSub>
                                  </m:sup>
                                </m:sSubSup>
                                <m:r>
                                  <a:rPr lang="en-US" altLang="zh-CN" sz="1800" b="0" i="1"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𝑣</m:t>
                                    </m:r>
                                  </m:e>
                                  <m:sub>
                                    <m:r>
                                      <a:rPr lang="en-US" altLang="zh-CN" sz="1800" i="1">
                                        <a:latin typeface="Cambria Math" panose="02040503050406030204" pitchFamily="18" charset="0"/>
                                      </a:rPr>
                                      <m:t>1</m:t>
                                    </m:r>
                                  </m:sub>
                                  <m:sup>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1</m:t>
                                        </m:r>
                                      </m:sub>
                                    </m:sSub>
                                  </m:sup>
                                </m:sSubSup>
                              </m:e>
                              <m:e>
                                <m:r>
                                  <a:rPr lang="en-US" altLang="zh-CN" sz="1800" i="1" smtClean="0">
                                    <a:latin typeface="Cambria Math" panose="02040503050406030204" pitchFamily="18" charset="0"/>
                                    <a:ea typeface="Cambria Math" panose="02040503050406030204" pitchFamily="18" charset="0"/>
                                  </a:rPr>
                                  <m:t>⋯</m:t>
                                </m:r>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𝑣</m:t>
                                    </m:r>
                                  </m:e>
                                  <m:sub>
                                    <m:r>
                                      <a:rPr lang="en-US" altLang="zh-CN" sz="1800" i="1">
                                        <a:latin typeface="Cambria Math" panose="02040503050406030204" pitchFamily="18" charset="0"/>
                                      </a:rPr>
                                      <m:t>𝑀</m:t>
                                    </m:r>
                                  </m:sub>
                                  <m:sup>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b="0" i="1" smtClean="0">
                                            <a:latin typeface="Cambria Math" panose="02040503050406030204" pitchFamily="18" charset="0"/>
                                          </a:rPr>
                                          <m:t>2</m:t>
                                        </m:r>
                                      </m:sub>
                                    </m:sSub>
                                  </m:sup>
                                </m:sSubSup>
                                <m:r>
                                  <a:rPr lang="en-US" altLang="zh-CN" sz="1800" b="0" i="1"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𝑣</m:t>
                                    </m:r>
                                  </m:e>
                                  <m:sub>
                                    <m:r>
                                      <a:rPr lang="en-US" altLang="zh-CN" sz="1800" i="1">
                                        <a:latin typeface="Cambria Math" panose="02040503050406030204" pitchFamily="18" charset="0"/>
                                      </a:rPr>
                                      <m:t>𝑀</m:t>
                                    </m:r>
                                  </m:sub>
                                  <m:sup>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1</m:t>
                                        </m:r>
                                      </m:sub>
                                    </m:sSub>
                                  </m:sup>
                                </m:sSubSup>
                              </m:e>
                            </m:mr>
                            <m:mr>
                              <m:e>
                                <m:r>
                                  <a:rPr lang="en-US" altLang="zh-CN" sz="1800" i="1">
                                    <a:latin typeface="Cambria Math" panose="02040503050406030204" pitchFamily="18" charset="0"/>
                                    <a:ea typeface="Cambria Math" panose="02040503050406030204" pitchFamily="18" charset="0"/>
                                  </a:rPr>
                                  <m:t>⋯</m:t>
                                </m:r>
                              </m:e>
                              <m:e>
                                <m:r>
                                  <a:rPr lang="en-US" altLang="zh-CN" sz="1800" i="1">
                                    <a:latin typeface="Cambria Math" panose="02040503050406030204" pitchFamily="18" charset="0"/>
                                    <a:ea typeface="Cambria Math" panose="02040503050406030204" pitchFamily="18" charset="0"/>
                                  </a:rPr>
                                  <m:t>⋯</m:t>
                                </m:r>
                              </m:e>
                              <m:e>
                                <m:r>
                                  <a:rPr lang="en-US" altLang="zh-CN" sz="1800" i="1">
                                    <a:latin typeface="Cambria Math" panose="02040503050406030204" pitchFamily="18" charset="0"/>
                                    <a:ea typeface="Cambria Math" panose="02040503050406030204" pitchFamily="18" charset="0"/>
                                  </a:rPr>
                                  <m:t>⋯</m:t>
                                </m:r>
                              </m:e>
                            </m:mr>
                          </m:m>
                        </m:e>
                      </m:d>
                    </m:oMath>
                  </m:oMathPara>
                </a14:m>
                <a:endParaRPr lang="zh-CN" altLang="en-US" sz="1800" dirty="0">
                  <a:latin typeface="+mj-lt"/>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2418613" y="4573832"/>
                <a:ext cx="3579185" cy="943400"/>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6046691" y="4586577"/>
                <a:ext cx="79208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m:t>
                      </m:r>
                    </m:oMath>
                  </m:oMathPara>
                </a14:m>
                <a:endParaRPr lang="zh-CN" altLang="en-US" sz="2400" dirty="0">
                  <a:latin typeface="+mj-lt"/>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6046691" y="4586577"/>
                <a:ext cx="792088"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046691" y="4991210"/>
                <a:ext cx="79208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m:t>
                      </m:r>
                    </m:oMath>
                  </m:oMathPara>
                </a14:m>
                <a:endParaRPr lang="zh-CN" altLang="en-US" sz="2400" dirty="0">
                  <a:latin typeface="+mj-lt"/>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6046691" y="4991210"/>
                <a:ext cx="792088" cy="369332"/>
              </a:xfrm>
              <a:prstGeom prst="rect">
                <a:avLst/>
              </a:prstGeom>
              <a:blipFill rotWithShape="0">
                <a:blip r:embed="rId6"/>
                <a:stretch>
                  <a:fillRect/>
                </a:stretch>
              </a:blipFill>
            </p:spPr>
            <p:txBody>
              <a:bodyPr/>
              <a:lstStyle/>
              <a:p>
                <a:r>
                  <a:rPr lang="zh-CN" altLang="en-US">
                    <a:noFill/>
                  </a:rPr>
                  <a:t> </a:t>
                </a:r>
              </a:p>
            </p:txBody>
          </p:sp>
        </mc:Fallback>
      </mc:AlternateContent>
      <p:sp>
        <p:nvSpPr>
          <p:cNvPr id="13" name="文本框 12"/>
          <p:cNvSpPr txBox="1"/>
          <p:nvPr/>
        </p:nvSpPr>
        <p:spPr>
          <a:xfrm>
            <a:off x="6545262" y="4606331"/>
            <a:ext cx="2771801" cy="338554"/>
          </a:xfrm>
          <a:prstGeom prst="rect">
            <a:avLst/>
          </a:prstGeom>
          <a:noFill/>
        </p:spPr>
        <p:txBody>
          <a:bodyPr wrap="square" rtlCol="0">
            <a:spAutoFit/>
          </a:bodyPr>
          <a:lstStyle/>
          <a:p>
            <a:r>
              <a:rPr lang="en-US" altLang="zh-CN" sz="1600" dirty="0" smtClean="0">
                <a:latin typeface="+mj-lt"/>
              </a:rPr>
              <a:t>CIR reference information</a:t>
            </a:r>
            <a:endParaRPr lang="zh-CN" altLang="en-US" sz="1600" dirty="0">
              <a:latin typeface="+mj-lt"/>
            </a:endParaRPr>
          </a:p>
        </p:txBody>
      </p:sp>
      <p:sp>
        <p:nvSpPr>
          <p:cNvPr id="14" name="文本框 13"/>
          <p:cNvSpPr txBox="1"/>
          <p:nvPr/>
        </p:nvSpPr>
        <p:spPr>
          <a:xfrm>
            <a:off x="6565165" y="5049068"/>
            <a:ext cx="2562011" cy="338554"/>
          </a:xfrm>
          <a:prstGeom prst="rect">
            <a:avLst/>
          </a:prstGeom>
          <a:noFill/>
        </p:spPr>
        <p:txBody>
          <a:bodyPr wrap="square" rtlCol="0">
            <a:spAutoFit/>
          </a:bodyPr>
          <a:lstStyle/>
          <a:p>
            <a:r>
              <a:rPr lang="en-US" altLang="zh-CN" sz="1600" dirty="0" smtClean="0">
                <a:latin typeface="+mj-lt"/>
              </a:rPr>
              <a:t>CIR difference information</a:t>
            </a:r>
            <a:endParaRPr lang="zh-CN" altLang="en-US" sz="1600" dirty="0">
              <a:latin typeface="+mj-lt"/>
            </a:endParaRPr>
          </a:p>
        </p:txBody>
      </p:sp>
    </p:spTree>
    <p:extLst>
      <p:ext uri="{BB962C8B-B14F-4D97-AF65-F5344CB8AC3E}">
        <p14:creationId xmlns:p14="http://schemas.microsoft.com/office/powerpoint/2010/main" val="3367103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776064"/>
          </a:xfrm>
        </p:spPr>
        <p:txBody>
          <a:bodyPr/>
          <a:lstStyle/>
          <a:p>
            <a:r>
              <a:rPr lang="en-US" altLang="en-US" sz="3200" b="1" dirty="0">
                <a:solidFill>
                  <a:schemeClr val="tx1"/>
                </a:solidFill>
              </a:rPr>
              <a:t>Sensing CIR Feedback Procedure</a:t>
            </a:r>
            <a:endParaRPr lang="zh-CN" altLang="en-US" sz="3200" dirty="0"/>
          </a:p>
        </p:txBody>
      </p:sp>
      <p:sp>
        <p:nvSpPr>
          <p:cNvPr id="3" name="内容占位符 2"/>
          <p:cNvSpPr>
            <a:spLocks noGrp="1"/>
          </p:cNvSpPr>
          <p:nvPr>
            <p:ph idx="1"/>
          </p:nvPr>
        </p:nvSpPr>
        <p:spPr>
          <a:xfrm>
            <a:off x="685800" y="1461864"/>
            <a:ext cx="7772400" cy="4343400"/>
          </a:xfrm>
        </p:spPr>
        <p:txBody>
          <a:bodyPr/>
          <a:lstStyle/>
          <a:p>
            <a:pPr>
              <a:lnSpc>
                <a:spcPct val="130000"/>
              </a:lnSpc>
              <a:buFont typeface="Wingdings" panose="05000000000000000000" pitchFamily="2" charset="2"/>
              <a:buChar char="n"/>
            </a:pPr>
            <a:r>
              <a:rPr lang="en-US" altLang="zh-CN" sz="1800" b="1" dirty="0" smtClean="0">
                <a:latin typeface="+mj-lt"/>
              </a:rPr>
              <a:t>CIR Update </a:t>
            </a:r>
            <a:r>
              <a:rPr lang="en-US" altLang="zh-CN" sz="1800" b="1" dirty="0">
                <a:latin typeface="+mj-lt"/>
              </a:rPr>
              <a:t>I</a:t>
            </a:r>
            <a:r>
              <a:rPr lang="en-US" altLang="zh-CN" sz="1800" b="1" dirty="0" smtClean="0">
                <a:latin typeface="+mj-lt"/>
              </a:rPr>
              <a:t>ndicator field </a:t>
            </a:r>
          </a:p>
          <a:p>
            <a:pPr lvl="1" algn="just">
              <a:lnSpc>
                <a:spcPct val="130000"/>
              </a:lnSpc>
              <a:buFont typeface="Times New Roman" panose="02020603050405020304" pitchFamily="18" charset="0"/>
              <a:buChar char="­"/>
            </a:pPr>
            <a:r>
              <a:rPr lang="en-US" altLang="zh-CN" sz="1600" dirty="0" smtClean="0">
                <a:latin typeface="+mj-lt"/>
              </a:rPr>
              <a:t>Transmitted in the sensing control phase to indicate the presence and content of the measurement report phase</a:t>
            </a:r>
          </a:p>
          <a:p>
            <a:pPr lvl="1" algn="just">
              <a:lnSpc>
                <a:spcPct val="130000"/>
              </a:lnSpc>
              <a:buFont typeface="Times New Roman" panose="02020603050405020304" pitchFamily="18" charset="0"/>
              <a:buChar char="­"/>
            </a:pPr>
            <a:r>
              <a:rPr lang="en-US" altLang="zh-CN" sz="1600" dirty="0" smtClean="0">
                <a:latin typeface="+mj-lt"/>
              </a:rPr>
              <a:t>If target is moving fast, the CIR reference information could be updated frequently</a:t>
            </a:r>
          </a:p>
          <a:p>
            <a:pPr lvl="1" algn="just">
              <a:lnSpc>
                <a:spcPct val="130000"/>
              </a:lnSpc>
              <a:buFont typeface="Times New Roman" panose="02020603050405020304" pitchFamily="18" charset="0"/>
              <a:buChar char="­"/>
            </a:pPr>
            <a:r>
              <a:rPr lang="en-US" altLang="zh-CN" sz="1600" dirty="0" smtClean="0">
                <a:latin typeface="+mj-lt"/>
              </a:rPr>
              <a:t>If target is moving slowly, the CIR reference information could be stored for a longer period</a:t>
            </a:r>
            <a:endParaRPr lang="zh-CN" altLang="en-US" sz="1600" dirty="0">
              <a:latin typeface="+mj-lt"/>
            </a:endParaRPr>
          </a:p>
        </p:txBody>
      </p:sp>
      <p:sp>
        <p:nvSpPr>
          <p:cNvPr id="4" name="日期占位符 3"/>
          <p:cNvSpPr>
            <a:spLocks noGrp="1"/>
          </p:cNvSpPr>
          <p:nvPr>
            <p:ph type="dt" sz="half" idx="10"/>
          </p:nvPr>
        </p:nvSpPr>
        <p:spPr/>
        <p:txBody>
          <a:bodyPr/>
          <a:lstStyle/>
          <a:p>
            <a:r>
              <a:rPr lang="en-US" altLang="zh-CN" dirty="0" smtClean="0">
                <a:latin typeface="+mj-lt"/>
              </a:rPr>
              <a:t>March 2022</a:t>
            </a:r>
            <a:endParaRPr lang="en-US" altLang="en-US" dirty="0">
              <a:latin typeface="+mj-lt"/>
            </a:endParaRPr>
          </a:p>
        </p:txBody>
      </p:sp>
      <p:sp>
        <p:nvSpPr>
          <p:cNvPr id="5" name="页脚占位符 4"/>
          <p:cNvSpPr>
            <a:spLocks noGrp="1"/>
          </p:cNvSpPr>
          <p:nvPr>
            <p:ph type="ftr" sz="quarter" idx="11"/>
          </p:nvPr>
        </p:nvSpPr>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6" name="灯片编号占位符 5"/>
          <p:cNvSpPr>
            <a:spLocks noGrp="1"/>
          </p:cNvSpPr>
          <p:nvPr>
            <p:ph type="sldNum" sz="quarter" idx="12"/>
          </p:nvPr>
        </p:nvSpPr>
        <p:spPr>
          <a:xfrm>
            <a:off x="4355223" y="6475413"/>
            <a:ext cx="509755" cy="184666"/>
          </a:xfrm>
        </p:spPr>
        <p:txBody>
          <a:bodyPr/>
          <a:lstStyle/>
          <a:p>
            <a:r>
              <a:rPr lang="en-US" altLang="en-US" smtClean="0">
                <a:latin typeface="+mj-lt"/>
              </a:rPr>
              <a:t>Slide </a:t>
            </a:r>
            <a:fld id="{7FFA85FD-E192-4C2D-9860-28C59D48001D}" type="slidenum">
              <a:rPr lang="en-US" altLang="en-US" smtClean="0">
                <a:latin typeface="+mj-lt"/>
              </a:rPr>
              <a:pPr/>
              <a:t>15</a:t>
            </a:fld>
            <a:endParaRPr lang="en-US" altLang="en-US" dirty="0">
              <a:latin typeface="+mj-lt"/>
            </a:endParaRPr>
          </a:p>
        </p:txBody>
      </p:sp>
      <p:graphicFrame>
        <p:nvGraphicFramePr>
          <p:cNvPr id="7" name="表格 6"/>
          <p:cNvGraphicFramePr>
            <a:graphicFrameLocks noGrp="1"/>
          </p:cNvGraphicFramePr>
          <p:nvPr>
            <p:extLst>
              <p:ext uri="{D42A27DB-BD31-4B8C-83A1-F6EECF244321}">
                <p14:modId xmlns:p14="http://schemas.microsoft.com/office/powerpoint/2010/main" val="1591436098"/>
              </p:ext>
            </p:extLst>
          </p:nvPr>
        </p:nvGraphicFramePr>
        <p:xfrm>
          <a:off x="1379984" y="3761576"/>
          <a:ext cx="6792416" cy="2331720"/>
        </p:xfrm>
        <a:graphic>
          <a:graphicData uri="http://schemas.openxmlformats.org/drawingml/2006/table">
            <a:tbl>
              <a:tblPr firstRow="1" bandRow="1">
                <a:tableStyleId>{C083E6E3-FA7D-4D7B-A595-EF9225AFEA82}</a:tableStyleId>
              </a:tblPr>
              <a:tblGrid>
                <a:gridCol w="3396208"/>
                <a:gridCol w="3396208"/>
              </a:tblGrid>
              <a:tr h="370840">
                <a:tc>
                  <a:txBody>
                    <a:bodyPr/>
                    <a:lstStyle/>
                    <a:p>
                      <a:pPr algn="ctr"/>
                      <a:r>
                        <a:rPr lang="en-US" altLang="zh-CN" dirty="0" smtClean="0">
                          <a:latin typeface="+mj-lt"/>
                          <a:ea typeface="+mj-ea"/>
                        </a:rPr>
                        <a:t>CIR Update Indicator field</a:t>
                      </a:r>
                      <a:r>
                        <a:rPr lang="en-US" altLang="zh-CN" baseline="0" dirty="0" smtClean="0">
                          <a:latin typeface="+mj-lt"/>
                          <a:ea typeface="+mj-ea"/>
                        </a:rPr>
                        <a:t> value b1 b0</a:t>
                      </a:r>
                      <a:r>
                        <a:rPr lang="en-US" altLang="zh-CN" dirty="0" smtClean="0">
                          <a:latin typeface="+mj-lt"/>
                          <a:ea typeface="+mj-ea"/>
                        </a:rPr>
                        <a:t> </a:t>
                      </a:r>
                      <a:endParaRPr lang="zh-CN" altLang="en-US"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mj-lt"/>
                          <a:ea typeface="+mj-ea"/>
                        </a:rPr>
                        <a:t>Description</a:t>
                      </a:r>
                      <a:endParaRPr lang="zh-CN" altLang="en-US"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sz="1600" dirty="0" smtClean="0">
                          <a:latin typeface="+mj-lt"/>
                          <a:ea typeface="+mj-ea"/>
                        </a:rPr>
                        <a:t>00</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CIR difference</a:t>
                      </a:r>
                      <a:r>
                        <a:rPr lang="en-US" altLang="zh-CN" sz="1600" baseline="0" dirty="0" smtClean="0">
                          <a:latin typeface="+mj-lt"/>
                          <a:ea typeface="+mj-ea"/>
                        </a:rPr>
                        <a:t> information only</a:t>
                      </a:r>
                      <a:endParaRPr lang="zh-CN" altLang="en-US" sz="16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sz="1600" dirty="0" smtClean="0">
                          <a:latin typeface="+mj-lt"/>
                          <a:ea typeface="+mj-ea"/>
                        </a:rPr>
                        <a:t>01</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altLang="zh-CN" sz="1600" dirty="0" smtClean="0">
                          <a:latin typeface="+mj-lt"/>
                          <a:ea typeface="+mj-ea"/>
                        </a:rPr>
                        <a:t>Both CIR reference</a:t>
                      </a:r>
                      <a:r>
                        <a:rPr lang="en-US" altLang="zh-CN" sz="1600" baseline="0" dirty="0" smtClean="0">
                          <a:latin typeface="+mj-lt"/>
                          <a:ea typeface="+mj-ea"/>
                        </a:rPr>
                        <a:t> information and CIR difference information</a:t>
                      </a:r>
                      <a:endParaRPr lang="zh-CN" altLang="en-US" sz="16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sz="1600" dirty="0" smtClean="0">
                          <a:latin typeface="+mj-lt"/>
                          <a:ea typeface="+mj-ea"/>
                        </a:rPr>
                        <a:t>10</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No CIR feedback in this sensing</a:t>
                      </a:r>
                      <a:r>
                        <a:rPr lang="en-US" altLang="zh-CN" sz="1600" baseline="0" dirty="0" smtClean="0">
                          <a:latin typeface="+mj-lt"/>
                          <a:ea typeface="+mj-ea"/>
                        </a:rPr>
                        <a:t> round</a:t>
                      </a:r>
                      <a:endParaRPr lang="zh-CN" altLang="en-US" sz="16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sz="1600" dirty="0" smtClean="0">
                          <a:latin typeface="+mj-lt"/>
                          <a:ea typeface="+mj-ea"/>
                        </a:rPr>
                        <a:t>11</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Reserved</a:t>
                      </a:r>
                      <a:endParaRPr lang="zh-CN" altLang="en-US" sz="16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249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76672"/>
            <a:ext cx="7772400" cy="1066800"/>
          </a:xfrm>
        </p:spPr>
        <p:txBody>
          <a:bodyPr/>
          <a:lstStyle/>
          <a:p>
            <a:r>
              <a:rPr lang="en-US" altLang="en-US" sz="3200" b="1" dirty="0">
                <a:solidFill>
                  <a:schemeClr val="tx1"/>
                </a:solidFill>
              </a:rPr>
              <a:t>Sensing CIR Feedback Procedure</a:t>
            </a:r>
            <a:endParaRPr lang="zh-CN" altLang="en-US" sz="3200" dirty="0"/>
          </a:p>
        </p:txBody>
      </p:sp>
      <p:sp>
        <p:nvSpPr>
          <p:cNvPr id="3" name="内容占位符 2"/>
          <p:cNvSpPr>
            <a:spLocks noGrp="1"/>
          </p:cNvSpPr>
          <p:nvPr>
            <p:ph idx="1"/>
          </p:nvPr>
        </p:nvSpPr>
        <p:spPr>
          <a:xfrm>
            <a:off x="685800" y="1412776"/>
            <a:ext cx="7772400" cy="4114800"/>
          </a:xfrm>
        </p:spPr>
        <p:txBody>
          <a:bodyPr/>
          <a:lstStyle/>
          <a:p>
            <a:pPr>
              <a:buFont typeface="Wingdings" panose="05000000000000000000" pitchFamily="2" charset="2"/>
              <a:buChar char="n"/>
            </a:pPr>
            <a:r>
              <a:rPr lang="en-US" altLang="zh-CN" sz="1800" b="1" dirty="0" smtClean="0">
                <a:latin typeface="+mj-lt"/>
              </a:rPr>
              <a:t>CIR Feedback field</a:t>
            </a:r>
          </a:p>
          <a:p>
            <a:pPr lvl="1">
              <a:buFont typeface="Times New Roman" panose="02020603050405020304" pitchFamily="18" charset="0"/>
              <a:buChar char="­"/>
            </a:pPr>
            <a:endParaRPr lang="en-US" altLang="zh-CN" sz="1600" dirty="0" smtClean="0">
              <a:latin typeface="+mj-lt"/>
            </a:endParaRPr>
          </a:p>
          <a:p>
            <a:pPr lvl="1">
              <a:buFont typeface="Times New Roman" panose="02020603050405020304" pitchFamily="18" charset="0"/>
              <a:buChar char="­"/>
            </a:pPr>
            <a:endParaRPr lang="en-US" altLang="zh-CN" sz="1600" dirty="0">
              <a:latin typeface="+mj-lt"/>
            </a:endParaRPr>
          </a:p>
          <a:p>
            <a:pPr lvl="1">
              <a:buFont typeface="Times New Roman" panose="02020603050405020304" pitchFamily="18" charset="0"/>
              <a:buChar char="­"/>
            </a:pPr>
            <a:endParaRPr lang="en-US" altLang="zh-CN" sz="1600" dirty="0" smtClean="0">
              <a:latin typeface="+mj-lt"/>
            </a:endParaRPr>
          </a:p>
          <a:p>
            <a:pPr lvl="1">
              <a:buFont typeface="Times New Roman" panose="02020603050405020304" pitchFamily="18" charset="0"/>
              <a:buChar char="­"/>
            </a:pPr>
            <a:endParaRPr lang="en-US" altLang="zh-CN" sz="1600" dirty="0">
              <a:latin typeface="+mj-lt"/>
            </a:endParaRPr>
          </a:p>
          <a:p>
            <a:pPr lvl="1">
              <a:buFont typeface="Times New Roman" panose="02020603050405020304" pitchFamily="18" charset="0"/>
              <a:buChar char="­"/>
            </a:pPr>
            <a:endParaRPr lang="en-US" altLang="zh-CN" sz="1600" dirty="0" smtClean="0">
              <a:latin typeface="+mj-lt"/>
            </a:endParaRPr>
          </a:p>
          <a:p>
            <a:pPr lvl="1">
              <a:buFont typeface="Times New Roman" panose="02020603050405020304" pitchFamily="18" charset="0"/>
              <a:buChar char="­"/>
            </a:pPr>
            <a:endParaRPr lang="en-US" altLang="zh-CN" sz="1600" dirty="0">
              <a:latin typeface="+mj-lt"/>
            </a:endParaRPr>
          </a:p>
          <a:p>
            <a:pPr marL="457200" lvl="1" indent="0">
              <a:buNone/>
            </a:pPr>
            <a:endParaRPr lang="en-US" altLang="zh-CN" sz="1600" dirty="0" smtClean="0">
              <a:latin typeface="+mj-lt"/>
            </a:endParaRPr>
          </a:p>
          <a:p>
            <a:pPr lvl="1" algn="just">
              <a:lnSpc>
                <a:spcPct val="130000"/>
              </a:lnSpc>
              <a:buFont typeface="Times New Roman" panose="02020603050405020304" pitchFamily="18" charset="0"/>
              <a:buChar char="­"/>
            </a:pPr>
            <a:r>
              <a:rPr lang="en-US" altLang="zh-CN" sz="1600" dirty="0" smtClean="0">
                <a:latin typeface="+mj-lt"/>
              </a:rPr>
              <a:t>Transmitted in the measurement report phase</a:t>
            </a:r>
          </a:p>
          <a:p>
            <a:pPr lvl="1" algn="just">
              <a:lnSpc>
                <a:spcPct val="130000"/>
              </a:lnSpc>
              <a:buFont typeface="Times New Roman" panose="02020603050405020304" pitchFamily="18" charset="0"/>
              <a:buChar char="­"/>
            </a:pPr>
            <a:r>
              <a:rPr lang="en-US" altLang="zh-CN" sz="1600" dirty="0">
                <a:latin typeface="+mj-lt"/>
              </a:rPr>
              <a:t>Snapshot Number: </a:t>
            </a:r>
            <a:r>
              <a:rPr lang="en-US" altLang="zh-CN" sz="1600" dirty="0" smtClean="0">
                <a:latin typeface="+mj-lt"/>
              </a:rPr>
              <a:t>the number of snapshots contained in this CIR feedback packet</a:t>
            </a:r>
            <a:endParaRPr lang="en-US" altLang="zh-CN" sz="1600" dirty="0">
              <a:latin typeface="+mj-lt"/>
            </a:endParaRPr>
          </a:p>
          <a:p>
            <a:pPr lvl="1" algn="just">
              <a:lnSpc>
                <a:spcPct val="130000"/>
              </a:lnSpc>
              <a:buFont typeface="Times New Roman" panose="02020603050405020304" pitchFamily="18" charset="0"/>
              <a:buChar char="­"/>
            </a:pPr>
            <a:r>
              <a:rPr lang="en-US" altLang="zh-CN" sz="1600" dirty="0" smtClean="0">
                <a:latin typeface="+mj-lt"/>
              </a:rPr>
              <a:t>AOA and ZOA Present: 1 indicates the presence of AOA and ZOA in the CIR Information field, or not present when 0</a:t>
            </a:r>
          </a:p>
          <a:p>
            <a:pPr lvl="1" algn="just">
              <a:lnSpc>
                <a:spcPct val="130000"/>
              </a:lnSpc>
              <a:buFont typeface="Times New Roman" panose="02020603050405020304" pitchFamily="18" charset="0"/>
              <a:buChar char="­"/>
            </a:pPr>
            <a:r>
              <a:rPr lang="en-US" altLang="zh-CN" sz="1600" dirty="0" smtClean="0">
                <a:latin typeface="+mj-lt"/>
              </a:rPr>
              <a:t>Compression Mode: 1 indicates that compression is used, or not used when 0</a:t>
            </a:r>
          </a:p>
          <a:p>
            <a:pPr lvl="1" algn="just">
              <a:lnSpc>
                <a:spcPct val="130000"/>
              </a:lnSpc>
              <a:buFont typeface="Times New Roman" panose="02020603050405020304" pitchFamily="18" charset="0"/>
              <a:buChar char="­"/>
            </a:pPr>
            <a:r>
              <a:rPr lang="en-US" altLang="zh-CN" sz="1600" dirty="0" smtClean="0">
                <a:latin typeface="+mj-lt"/>
              </a:rPr>
              <a:t>CIR Reference Information Present: 1 indicates the presence of CIR reference information in the CIR Information field, or not present when 0</a:t>
            </a:r>
          </a:p>
        </p:txBody>
      </p:sp>
      <p:sp>
        <p:nvSpPr>
          <p:cNvPr id="4" name="日期占位符 3"/>
          <p:cNvSpPr>
            <a:spLocks noGrp="1"/>
          </p:cNvSpPr>
          <p:nvPr>
            <p:ph type="dt" sz="half" idx="10"/>
          </p:nvPr>
        </p:nvSpPr>
        <p:spPr/>
        <p:txBody>
          <a:bodyPr/>
          <a:lstStyle/>
          <a:p>
            <a:r>
              <a:rPr lang="en-US" altLang="zh-CN" dirty="0" smtClean="0"/>
              <a:t>March 2022</a:t>
            </a:r>
            <a:endParaRPr lang="en-US" altLang="en-US" dirty="0"/>
          </a:p>
        </p:txBody>
      </p:sp>
      <p:sp>
        <p:nvSpPr>
          <p:cNvPr id="5" name="页脚占位符 4"/>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16</a:t>
            </a:fld>
            <a:endParaRPr lang="en-US" altLang="en-US" dirty="0"/>
          </a:p>
        </p:txBody>
      </p:sp>
      <p:graphicFrame>
        <p:nvGraphicFramePr>
          <p:cNvPr id="7" name="表格 6"/>
          <p:cNvGraphicFramePr>
            <a:graphicFrameLocks noGrp="1"/>
          </p:cNvGraphicFramePr>
          <p:nvPr>
            <p:extLst>
              <p:ext uri="{D42A27DB-BD31-4B8C-83A1-F6EECF244321}">
                <p14:modId xmlns:p14="http://schemas.microsoft.com/office/powerpoint/2010/main" val="2494960546"/>
              </p:ext>
            </p:extLst>
          </p:nvPr>
        </p:nvGraphicFramePr>
        <p:xfrm>
          <a:off x="323528" y="1999104"/>
          <a:ext cx="8604449" cy="1645920"/>
        </p:xfrm>
        <a:graphic>
          <a:graphicData uri="http://schemas.openxmlformats.org/drawingml/2006/table">
            <a:tbl>
              <a:tblPr firstRow="1" bandRow="1">
                <a:tableStyleId>{F5AB1C69-6EDB-4FF4-983F-18BD219EF322}</a:tableStyleId>
              </a:tblPr>
              <a:tblGrid>
                <a:gridCol w="1229207"/>
                <a:gridCol w="1229207"/>
                <a:gridCol w="1105476"/>
                <a:gridCol w="1352938"/>
                <a:gridCol w="1229207"/>
                <a:gridCol w="1229207"/>
                <a:gridCol w="1229207"/>
              </a:tblGrid>
              <a:tr h="370840">
                <a:tc>
                  <a:txBody>
                    <a:bodyPr/>
                    <a:lstStyle/>
                    <a:p>
                      <a:pPr algn="ctr"/>
                      <a:r>
                        <a:rPr lang="en-US" altLang="zh-CN" sz="1600" b="0" dirty="0" smtClean="0">
                          <a:solidFill>
                            <a:schemeClr val="tx1"/>
                          </a:solidFill>
                          <a:latin typeface="+mj-lt"/>
                        </a:rPr>
                        <a:t>Bits:</a:t>
                      </a:r>
                      <a:r>
                        <a:rPr lang="en-US" altLang="zh-CN" sz="1600" b="0" baseline="0" dirty="0" smtClean="0">
                          <a:solidFill>
                            <a:schemeClr val="tx1"/>
                          </a:solidFill>
                          <a:latin typeface="+mj-lt"/>
                        </a:rPr>
                        <a:t> 0-7</a:t>
                      </a:r>
                      <a:endParaRPr lang="zh-CN" altLang="en-US" sz="16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solidFill>
                            <a:schemeClr val="tx1"/>
                          </a:solidFill>
                          <a:latin typeface="+mj-lt"/>
                        </a:rPr>
                        <a:t>8-10</a:t>
                      </a:r>
                      <a:endParaRPr lang="zh-CN" altLang="en-US" sz="16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solidFill>
                            <a:schemeClr val="tx1"/>
                          </a:solidFill>
                          <a:latin typeface="+mj-lt"/>
                        </a:rPr>
                        <a:t>11</a:t>
                      </a:r>
                      <a:endParaRPr lang="zh-CN" altLang="en-US" sz="16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solidFill>
                            <a:schemeClr val="tx1"/>
                          </a:solidFill>
                          <a:latin typeface="+mj-lt"/>
                        </a:rPr>
                        <a:t>12</a:t>
                      </a:r>
                      <a:endParaRPr lang="zh-CN" altLang="en-US" sz="16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solidFill>
                            <a:schemeClr val="tx1"/>
                          </a:solidFill>
                          <a:latin typeface="+mj-lt"/>
                        </a:rPr>
                        <a:t>13</a:t>
                      </a:r>
                      <a:endParaRPr lang="zh-CN" altLang="en-US" sz="16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solidFill>
                            <a:schemeClr val="tx1"/>
                          </a:solidFill>
                          <a:latin typeface="+mj-lt"/>
                        </a:rPr>
                        <a:t>14-15</a:t>
                      </a:r>
                      <a:endParaRPr lang="zh-CN" altLang="en-US" sz="16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solidFill>
                            <a:schemeClr val="tx1"/>
                          </a:solidFill>
                          <a:latin typeface="+mj-lt"/>
                        </a:rPr>
                        <a:t>Octets: variable</a:t>
                      </a:r>
                      <a:endParaRPr lang="zh-CN" altLang="en-US" sz="16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sz="1600" dirty="0" smtClean="0">
                          <a:solidFill>
                            <a:schemeClr val="tx1"/>
                          </a:solidFill>
                          <a:latin typeface="+mj-lt"/>
                        </a:rPr>
                        <a:t>Snapshot</a:t>
                      </a:r>
                      <a:r>
                        <a:rPr lang="en-US" altLang="zh-CN" sz="1600" baseline="0" dirty="0" smtClean="0">
                          <a:solidFill>
                            <a:schemeClr val="tx1"/>
                          </a:solidFill>
                          <a:latin typeface="+mj-lt"/>
                        </a:rPr>
                        <a:t> Number</a:t>
                      </a:r>
                      <a:endParaRPr lang="zh-CN"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solidFill>
                            <a:schemeClr val="tx1"/>
                          </a:solidFill>
                          <a:latin typeface="+mj-lt"/>
                        </a:rPr>
                        <a:t>Receiver Antenna Number</a:t>
                      </a:r>
                      <a:endParaRPr lang="zh-CN"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solidFill>
                            <a:schemeClr val="tx1"/>
                          </a:solidFill>
                          <a:latin typeface="+mj-lt"/>
                        </a:rPr>
                        <a:t>AOA and ZOA Present</a:t>
                      </a:r>
                      <a:endParaRPr lang="zh-CN"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solidFill>
                            <a:schemeClr val="tx1"/>
                          </a:solidFill>
                          <a:latin typeface="+mj-lt"/>
                        </a:rPr>
                        <a:t>Compression</a:t>
                      </a:r>
                      <a:r>
                        <a:rPr lang="en-US" altLang="zh-CN" sz="1600" baseline="0" dirty="0" smtClean="0">
                          <a:solidFill>
                            <a:schemeClr val="tx1"/>
                          </a:solidFill>
                          <a:latin typeface="+mj-lt"/>
                        </a:rPr>
                        <a:t> Mode</a:t>
                      </a:r>
                      <a:endParaRPr lang="zh-CN"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solidFill>
                            <a:schemeClr val="tx1"/>
                          </a:solidFill>
                          <a:latin typeface="+mj-lt"/>
                        </a:rPr>
                        <a:t>CIR Reference Information Present</a:t>
                      </a:r>
                      <a:endParaRPr lang="zh-CN"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solidFill>
                            <a:schemeClr val="tx1"/>
                          </a:solidFill>
                          <a:latin typeface="+mj-lt"/>
                        </a:rPr>
                        <a:t>Reserved</a:t>
                      </a:r>
                      <a:endParaRPr lang="zh-CN"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solidFill>
                            <a:schemeClr val="tx1"/>
                          </a:solidFill>
                          <a:latin typeface="+mj-lt"/>
                        </a:rPr>
                        <a:t>CIR Information</a:t>
                      </a:r>
                      <a:endParaRPr lang="zh-CN"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5228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48680"/>
            <a:ext cx="7772400" cy="1066800"/>
          </a:xfrm>
        </p:spPr>
        <p:txBody>
          <a:bodyPr/>
          <a:lstStyle/>
          <a:p>
            <a:r>
              <a:rPr lang="en-US" altLang="en-US" sz="3200" b="1" dirty="0">
                <a:solidFill>
                  <a:schemeClr val="tx1"/>
                </a:solidFill>
              </a:rPr>
              <a:t>Sensing CIR Feedback Procedure</a:t>
            </a:r>
            <a:endParaRPr lang="zh-CN" altLang="en-US" sz="3200" dirty="0"/>
          </a:p>
        </p:txBody>
      </p:sp>
      <p:sp>
        <p:nvSpPr>
          <p:cNvPr id="3" name="内容占位符 2"/>
          <p:cNvSpPr>
            <a:spLocks noGrp="1"/>
          </p:cNvSpPr>
          <p:nvPr>
            <p:ph idx="1"/>
          </p:nvPr>
        </p:nvSpPr>
        <p:spPr>
          <a:xfrm>
            <a:off x="685800" y="1412776"/>
            <a:ext cx="7772400" cy="4114800"/>
          </a:xfrm>
        </p:spPr>
        <p:txBody>
          <a:bodyPr/>
          <a:lstStyle/>
          <a:p>
            <a:pPr algn="just">
              <a:lnSpc>
                <a:spcPct val="120000"/>
              </a:lnSpc>
              <a:buFont typeface="Wingdings" panose="05000000000000000000" pitchFamily="2" charset="2"/>
              <a:buChar char="n"/>
            </a:pPr>
            <a:r>
              <a:rPr lang="en-US" altLang="zh-CN" sz="1800" b="1" dirty="0" smtClean="0">
                <a:latin typeface="+mj-lt"/>
              </a:rPr>
              <a:t>CIR Information field contains CIR reference information and CIR difference information </a:t>
            </a:r>
          </a:p>
          <a:p>
            <a:pPr lvl="1" algn="just">
              <a:lnSpc>
                <a:spcPct val="120000"/>
              </a:lnSpc>
              <a:buFont typeface="Times New Roman" panose="02020603050405020304" pitchFamily="18" charset="0"/>
              <a:buChar char="­"/>
            </a:pPr>
            <a:r>
              <a:rPr lang="en-US" altLang="zh-CN" sz="1600" dirty="0" smtClean="0">
                <a:latin typeface="+mj-lt"/>
              </a:rPr>
              <a:t>When </a:t>
            </a:r>
            <a:r>
              <a:rPr lang="en-US" altLang="zh-CN" sz="1600" dirty="0">
                <a:latin typeface="+mj-lt"/>
                <a:ea typeface="+mj-ea"/>
              </a:rPr>
              <a:t>Compression </a:t>
            </a:r>
            <a:r>
              <a:rPr lang="en-US" altLang="zh-CN" sz="1600" dirty="0" smtClean="0">
                <a:latin typeface="+mj-lt"/>
                <a:ea typeface="+mj-ea"/>
              </a:rPr>
              <a:t>Mode is 0, the report format in [1] could be used</a:t>
            </a:r>
          </a:p>
          <a:p>
            <a:pPr lvl="1" algn="just">
              <a:lnSpc>
                <a:spcPct val="120000"/>
              </a:lnSpc>
              <a:buFont typeface="Times New Roman" panose="02020603050405020304" pitchFamily="18" charset="0"/>
              <a:buChar char="­"/>
            </a:pPr>
            <a:r>
              <a:rPr lang="en-US" altLang="zh-CN" sz="1600" dirty="0" smtClean="0">
                <a:latin typeface="+mj-lt"/>
              </a:rPr>
              <a:t>When Compression Mode is 1, </a:t>
            </a:r>
            <a:r>
              <a:rPr lang="en-US" altLang="zh-CN" sz="1600" dirty="0">
                <a:latin typeface="+mj-lt"/>
              </a:rPr>
              <a:t>l</a:t>
            </a:r>
            <a:r>
              <a:rPr lang="en-US" altLang="zh-CN" sz="1600" dirty="0" smtClean="0">
                <a:latin typeface="+mj-lt"/>
              </a:rPr>
              <a:t>ess bits are used by the CIR difference information to reduce the overhead of the CIR information field, taking the following table as an example</a:t>
            </a:r>
            <a:endParaRPr lang="zh-CN" altLang="en-US" sz="1600" dirty="0">
              <a:latin typeface="+mj-lt"/>
            </a:endParaRPr>
          </a:p>
        </p:txBody>
      </p:sp>
      <p:sp>
        <p:nvSpPr>
          <p:cNvPr id="4" name="日期占位符 3"/>
          <p:cNvSpPr>
            <a:spLocks noGrp="1"/>
          </p:cNvSpPr>
          <p:nvPr>
            <p:ph type="dt" sz="half" idx="10"/>
          </p:nvPr>
        </p:nvSpPr>
        <p:spPr/>
        <p:txBody>
          <a:bodyPr/>
          <a:lstStyle/>
          <a:p>
            <a:r>
              <a:rPr lang="en-US" altLang="zh-CN" dirty="0" smtClean="0">
                <a:latin typeface="+mj-lt"/>
              </a:rPr>
              <a:t>March 2022</a:t>
            </a:r>
            <a:endParaRPr lang="en-US" altLang="en-US" dirty="0">
              <a:latin typeface="+mj-lt"/>
            </a:endParaRPr>
          </a:p>
        </p:txBody>
      </p:sp>
      <p:sp>
        <p:nvSpPr>
          <p:cNvPr id="5" name="页脚占位符 4"/>
          <p:cNvSpPr>
            <a:spLocks noGrp="1"/>
          </p:cNvSpPr>
          <p:nvPr>
            <p:ph type="ftr" sz="quarter" idx="11"/>
          </p:nvPr>
        </p:nvSpPr>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6" name="灯片编号占位符 5"/>
          <p:cNvSpPr>
            <a:spLocks noGrp="1"/>
          </p:cNvSpPr>
          <p:nvPr>
            <p:ph type="sldNum" sz="quarter" idx="12"/>
          </p:nvPr>
        </p:nvSpPr>
        <p:spPr>
          <a:xfrm>
            <a:off x="4355223" y="6475413"/>
            <a:ext cx="509755" cy="184666"/>
          </a:xfrm>
        </p:spPr>
        <p:txBody>
          <a:bodyPr/>
          <a:lstStyle/>
          <a:p>
            <a:r>
              <a:rPr lang="en-US" altLang="en-US" smtClean="0">
                <a:latin typeface="+mj-lt"/>
              </a:rPr>
              <a:t>Slide </a:t>
            </a:r>
            <a:fld id="{7FFA85FD-E192-4C2D-9860-28C59D48001D}" type="slidenum">
              <a:rPr lang="en-US" altLang="en-US" smtClean="0">
                <a:latin typeface="+mj-lt"/>
              </a:rPr>
              <a:pPr/>
              <a:t>17</a:t>
            </a:fld>
            <a:endParaRPr lang="en-US" altLang="en-US" dirty="0">
              <a:latin typeface="+mj-lt"/>
            </a:endParaRPr>
          </a:p>
        </p:txBody>
      </p:sp>
      <p:graphicFrame>
        <p:nvGraphicFramePr>
          <p:cNvPr id="9" name="表格 8"/>
          <p:cNvGraphicFramePr>
            <a:graphicFrameLocks noGrp="1"/>
          </p:cNvGraphicFramePr>
          <p:nvPr>
            <p:extLst>
              <p:ext uri="{D42A27DB-BD31-4B8C-83A1-F6EECF244321}">
                <p14:modId xmlns:p14="http://schemas.microsoft.com/office/powerpoint/2010/main" val="4069745740"/>
              </p:ext>
            </p:extLst>
          </p:nvPr>
        </p:nvGraphicFramePr>
        <p:xfrm>
          <a:off x="539552" y="3459440"/>
          <a:ext cx="8281968" cy="2849880"/>
        </p:xfrm>
        <a:graphic>
          <a:graphicData uri="http://schemas.openxmlformats.org/drawingml/2006/table">
            <a:tbl>
              <a:tblPr firstRow="1" bandRow="1">
                <a:tableStyleId>{C083E6E3-FA7D-4D7B-A595-EF9225AFEA82}</a:tableStyleId>
              </a:tblPr>
              <a:tblGrid>
                <a:gridCol w="918387"/>
                <a:gridCol w="2187351"/>
                <a:gridCol w="503189"/>
                <a:gridCol w="2052275"/>
                <a:gridCol w="550274"/>
                <a:gridCol w="2070492"/>
              </a:tblGrid>
              <a:tr h="318408">
                <a:tc>
                  <a:txBody>
                    <a:bodyPr/>
                    <a:lstStyle/>
                    <a:p>
                      <a:endParaRPr lang="zh-CN" altLang="en-US" sz="1600" b="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r>
                        <a:rPr lang="en-US" altLang="zh-CN" sz="1600" b="0" dirty="0" smtClean="0">
                          <a:latin typeface="+mj-lt"/>
                          <a:ea typeface="+mj-ea"/>
                        </a:rPr>
                        <a:t>CIR Reference Information Size (Bits)</a:t>
                      </a:r>
                      <a:endParaRPr lang="zh-CN" altLang="en-US" sz="1600" b="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600" b="0" dirty="0" smtClean="0">
                          <a:latin typeface="+mj-lt"/>
                          <a:ea typeface="+mj-ea"/>
                        </a:rPr>
                        <a:t>CIR Difference Information Size (Bits)</a:t>
                      </a:r>
                      <a:endParaRPr lang="zh-CN" altLang="en-US" sz="1600" b="0" dirty="0" smtClean="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r>
                        <a:rPr lang="en-US" altLang="zh-CN" sz="1600" b="0" dirty="0" smtClean="0">
                          <a:latin typeface="+mj-lt"/>
                          <a:ea typeface="+mj-ea"/>
                        </a:rPr>
                        <a:t>Description</a:t>
                      </a:r>
                      <a:endParaRPr lang="zh-CN" altLang="en-US" sz="1600" b="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5">
                  <a:txBody>
                    <a:bodyPr/>
                    <a:lstStyle/>
                    <a:p>
                      <a:pPr algn="ctr"/>
                      <a:r>
                        <a:rPr lang="en-US" altLang="zh-CN" sz="1600" dirty="0" smtClean="0">
                          <a:latin typeface="+mj-lt"/>
                          <a:ea typeface="+mj-ea"/>
                        </a:rPr>
                        <a:t>Tap </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I-Component</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16</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mj-lt"/>
                          <a:ea typeface="+mj-ea"/>
                        </a:rPr>
                        <a:t>I-Component</a:t>
                      </a:r>
                      <a:endParaRPr lang="zh-CN" altLang="en-US" sz="1600" dirty="0" smtClean="0">
                        <a:latin typeface="+mj-lt"/>
                        <a:ea typeface="+mj-ea"/>
                      </a:endParaRPr>
                    </a:p>
                    <a:p>
                      <a:pPr algn="ctr"/>
                      <a:r>
                        <a:rPr lang="en-US" altLang="zh-CN" sz="1600" dirty="0" smtClean="0">
                          <a:latin typeface="+mj-lt"/>
                          <a:ea typeface="+mj-ea"/>
                        </a:rPr>
                        <a:t>Difference</a:t>
                      </a:r>
                      <a:endParaRPr lang="zh-CN" altLang="en-US" sz="16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12</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600" baseline="0" dirty="0" smtClean="0">
                          <a:latin typeface="+mj-lt"/>
                          <a:ea typeface="+mj-ea"/>
                        </a:rPr>
                        <a:t>Signed integer,</a:t>
                      </a:r>
                      <a:r>
                        <a:rPr lang="zh-CN" altLang="en-US" sz="1600" baseline="0" dirty="0" smtClean="0">
                          <a:latin typeface="+mj-lt"/>
                          <a:ea typeface="+mj-ea"/>
                        </a:rPr>
                        <a:t> </a:t>
                      </a:r>
                      <a:r>
                        <a:rPr lang="en-US" altLang="zh-CN" sz="1600" dirty="0" smtClean="0">
                          <a:latin typeface="+mj-lt"/>
                          <a:ea typeface="+mj-ea"/>
                        </a:rPr>
                        <a:t>scaled to pre-agreed level</a:t>
                      </a:r>
                      <a:endParaRPr lang="zh-CN" altLang="en-US" sz="1600" dirty="0" smtClean="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Q-Component</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16</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mj-lt"/>
                          <a:ea typeface="+mj-ea"/>
                        </a:rPr>
                        <a:t>Q-Component</a:t>
                      </a:r>
                      <a:endParaRPr lang="zh-CN" altLang="en-US" sz="1600" dirty="0" smtClean="0">
                        <a:latin typeface="+mj-lt"/>
                        <a:ea typeface="+mj-ea"/>
                      </a:endParaRPr>
                    </a:p>
                    <a:p>
                      <a:pPr algn="ctr"/>
                      <a:r>
                        <a:rPr lang="en-US" altLang="zh-CN" sz="1600" dirty="0" smtClean="0">
                          <a:latin typeface="+mj-lt"/>
                          <a:ea typeface="+mj-ea"/>
                        </a:rPr>
                        <a:t>Difference</a:t>
                      </a:r>
                      <a:endParaRPr lang="zh-CN" altLang="en-US" sz="1600" dirty="0" smtClean="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12</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600" dirty="0" smtClean="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Delay</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8</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Delay Difference</a:t>
                      </a:r>
                      <a:endParaRPr lang="zh-CN" altLang="en-US" sz="16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6</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AOA</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8</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AOA Difference</a:t>
                      </a:r>
                      <a:endParaRPr lang="zh-CN" altLang="en-US" sz="16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6</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ZOA</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8</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ZOA Difference</a:t>
                      </a:r>
                      <a:endParaRPr lang="zh-CN" altLang="en-US" sz="16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ea typeface="+mj-ea"/>
                        </a:rPr>
                        <a:t>6</a:t>
                      </a:r>
                      <a:endParaRPr lang="zh-CN" altLang="en-US" sz="16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9980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18</a:t>
            </a:fld>
            <a:endParaRPr lang="en-US" altLang="en-US"/>
          </a:p>
        </p:txBody>
      </p:sp>
      <p:sp>
        <p:nvSpPr>
          <p:cNvPr id="10" name="Date Placeholder 1">
            <a:extLst>
              <a:ext uri="{FF2B5EF4-FFF2-40B4-BE49-F238E27FC236}">
                <a16:creationId xmlns="" xmlns:a16="http://schemas.microsoft.com/office/drawing/2014/main" id="{387C0694-B486-415A-99B0-A2C026934C1C}"/>
              </a:ext>
            </a:extLst>
          </p:cNvPr>
          <p:cNvSpPr>
            <a:spLocks noGrp="1"/>
          </p:cNvSpPr>
          <p:nvPr>
            <p:ph type="dt" sz="half" idx="10"/>
          </p:nvPr>
        </p:nvSpPr>
        <p:spPr>
          <a:xfrm>
            <a:off x="685800" y="378281"/>
            <a:ext cx="1600200" cy="215444"/>
          </a:xfrm>
        </p:spPr>
        <p:txBody>
          <a:bodyPr/>
          <a:lstStyle/>
          <a:p>
            <a:r>
              <a:rPr lang="en-US" altLang="zh-CN" dirty="0" smtClean="0"/>
              <a:t>March 2022</a:t>
            </a:r>
            <a:endParaRPr lang="en-US" altLang="en-US" dirty="0"/>
          </a:p>
        </p:txBody>
      </p:sp>
      <p:sp>
        <p:nvSpPr>
          <p:cNvPr id="8" name="Rectangle 2"/>
          <p:cNvSpPr txBox="1">
            <a:spLocks noChangeArrowheads="1"/>
          </p:cNvSpPr>
          <p:nvPr/>
        </p:nvSpPr>
        <p:spPr bwMode="auto">
          <a:xfrm>
            <a:off x="661924" y="332656"/>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Simulation – Meeting Room</a:t>
            </a:r>
            <a:endParaRPr lang="en-US" altLang="en-US" sz="3200" b="1" kern="0" dirty="0">
              <a:solidFill>
                <a:schemeClr val="tx1"/>
              </a:solidFill>
            </a:endParaRPr>
          </a:p>
        </p:txBody>
      </p:sp>
      <p:sp>
        <p:nvSpPr>
          <p:cNvPr id="5" name="文本框 4"/>
          <p:cNvSpPr txBox="1"/>
          <p:nvPr/>
        </p:nvSpPr>
        <p:spPr>
          <a:xfrm>
            <a:off x="4892362" y="1093881"/>
            <a:ext cx="4072126" cy="2259080"/>
          </a:xfrm>
          <a:prstGeom prst="rect">
            <a:avLst/>
          </a:prstGeom>
          <a:noFill/>
        </p:spPr>
        <p:txBody>
          <a:bodyPr wrap="square" rtlCol="0">
            <a:spAutoFit/>
          </a:bodyPr>
          <a:lstStyle/>
          <a:p>
            <a:pPr marL="285750" indent="-285750">
              <a:lnSpc>
                <a:spcPct val="110000"/>
              </a:lnSpc>
              <a:buFont typeface="Wingdings" panose="05000000000000000000" pitchFamily="2" charset="2"/>
              <a:buChar char="n"/>
            </a:pPr>
            <a:r>
              <a:rPr lang="en-US" altLang="zh-CN" sz="1600" dirty="0" smtClean="0"/>
              <a:t>Meeting room size: 10m×5.5m×3m </a:t>
            </a:r>
          </a:p>
          <a:p>
            <a:pPr marL="285750" indent="-285750">
              <a:lnSpc>
                <a:spcPct val="110000"/>
              </a:lnSpc>
              <a:buFont typeface="Wingdings" panose="05000000000000000000" pitchFamily="2" charset="2"/>
              <a:buChar char="n"/>
            </a:pPr>
            <a:r>
              <a:rPr lang="en-US" altLang="zh-CN" sz="1600" dirty="0" smtClean="0"/>
              <a:t>TX position: [1, 4.5, 1.5] m</a:t>
            </a:r>
          </a:p>
          <a:p>
            <a:pPr marL="285750" indent="-285750">
              <a:lnSpc>
                <a:spcPct val="110000"/>
              </a:lnSpc>
              <a:buFont typeface="Wingdings" panose="05000000000000000000" pitchFamily="2" charset="2"/>
              <a:buChar char="n"/>
            </a:pPr>
            <a:r>
              <a:rPr lang="en-US" altLang="zh-CN" sz="1600" dirty="0" smtClean="0"/>
              <a:t>RX position: [9, 1, 1.5] m</a:t>
            </a:r>
          </a:p>
          <a:p>
            <a:pPr marL="285750" indent="-285750">
              <a:lnSpc>
                <a:spcPct val="110000"/>
              </a:lnSpc>
              <a:buFont typeface="Wingdings" panose="05000000000000000000" pitchFamily="2" charset="2"/>
              <a:buChar char="n"/>
            </a:pPr>
            <a:r>
              <a:rPr lang="en-US" altLang="zh-CN" sz="1600" dirty="0" smtClean="0"/>
              <a:t>Target position: [2, 1]m</a:t>
            </a:r>
          </a:p>
          <a:p>
            <a:pPr marL="285750" indent="-285750">
              <a:lnSpc>
                <a:spcPct val="110000"/>
              </a:lnSpc>
              <a:buFont typeface="Wingdings" panose="05000000000000000000" pitchFamily="2" charset="2"/>
              <a:buChar char="n"/>
            </a:pPr>
            <a:r>
              <a:rPr lang="en-US" altLang="zh-CN" sz="1600" dirty="0" smtClean="0"/>
              <a:t>Target type: chair</a:t>
            </a:r>
          </a:p>
          <a:p>
            <a:pPr marL="285750" indent="-285750">
              <a:lnSpc>
                <a:spcPct val="110000"/>
              </a:lnSpc>
              <a:buFont typeface="Wingdings" panose="05000000000000000000" pitchFamily="2" charset="2"/>
              <a:buChar char="n"/>
            </a:pPr>
            <a:r>
              <a:rPr lang="en-US" altLang="zh-CN" sz="1600" dirty="0" smtClean="0"/>
              <a:t>Target moving direction: [1, 0, 0] m </a:t>
            </a:r>
          </a:p>
          <a:p>
            <a:pPr marL="285750" indent="-285750">
              <a:lnSpc>
                <a:spcPct val="110000"/>
              </a:lnSpc>
              <a:buFont typeface="Wingdings" panose="05000000000000000000" pitchFamily="2" charset="2"/>
              <a:buChar char="n"/>
            </a:pPr>
            <a:r>
              <a:rPr lang="en-US" altLang="zh-CN" sz="1600" dirty="0" smtClean="0"/>
              <a:t>Frequency: 8 GHz</a:t>
            </a:r>
          </a:p>
          <a:p>
            <a:pPr marL="285750" indent="-285750">
              <a:lnSpc>
                <a:spcPct val="110000"/>
              </a:lnSpc>
              <a:buFont typeface="Wingdings" panose="05000000000000000000" pitchFamily="2" charset="2"/>
              <a:buChar char="n"/>
            </a:pPr>
            <a:r>
              <a:rPr lang="en-US" altLang="zh-CN" sz="1600" dirty="0" smtClean="0"/>
              <a:t>Moving speed: 1m/s</a:t>
            </a:r>
            <a:endParaRPr lang="zh-CN" altLang="en-US" sz="1600" dirty="0"/>
          </a:p>
        </p:txBody>
      </p:sp>
      <p:grpSp>
        <p:nvGrpSpPr>
          <p:cNvPr id="9" name="组合 8"/>
          <p:cNvGrpSpPr/>
          <p:nvPr/>
        </p:nvGrpSpPr>
        <p:grpSpPr>
          <a:xfrm>
            <a:off x="616220" y="1208484"/>
            <a:ext cx="4014225" cy="1932484"/>
            <a:chOff x="4716016" y="1700808"/>
            <a:chExt cx="4014225" cy="1932484"/>
          </a:xfrm>
        </p:grpSpPr>
        <p:pic>
          <p:nvPicPr>
            <p:cNvPr id="1028" name="Picture 4" descr="C:\Users\p00491993\AppData\Roaming\eSpace_Desktop\UserData\p00491993\imagefiles\D1C56996-23E9-4473-96A0-4D70277AE80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00808"/>
              <a:ext cx="4014225" cy="1932484"/>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5194142" y="2443055"/>
              <a:ext cx="416576" cy="276999"/>
            </a:xfrm>
            <a:prstGeom prst="rect">
              <a:avLst/>
            </a:prstGeom>
            <a:noFill/>
          </p:spPr>
          <p:txBody>
            <a:bodyPr wrap="square" rtlCol="0">
              <a:spAutoFit/>
            </a:bodyPr>
            <a:lstStyle/>
            <a:p>
              <a:r>
                <a:rPr lang="en-US" altLang="zh-CN" b="1" dirty="0" smtClean="0">
                  <a:solidFill>
                    <a:schemeClr val="bg1"/>
                  </a:solidFill>
                </a:rPr>
                <a:t>TX</a:t>
              </a:r>
              <a:endParaRPr lang="zh-CN" altLang="en-US" b="1" dirty="0">
                <a:solidFill>
                  <a:schemeClr val="bg1"/>
                </a:solidFill>
              </a:endParaRPr>
            </a:p>
          </p:txBody>
        </p:sp>
        <p:sp>
          <p:nvSpPr>
            <p:cNvPr id="16" name="文本框 15"/>
            <p:cNvSpPr txBox="1"/>
            <p:nvPr/>
          </p:nvSpPr>
          <p:spPr>
            <a:xfrm>
              <a:off x="7680975" y="2795398"/>
              <a:ext cx="416576" cy="276999"/>
            </a:xfrm>
            <a:prstGeom prst="rect">
              <a:avLst/>
            </a:prstGeom>
            <a:noFill/>
          </p:spPr>
          <p:txBody>
            <a:bodyPr wrap="square" rtlCol="0">
              <a:spAutoFit/>
            </a:bodyPr>
            <a:lstStyle/>
            <a:p>
              <a:r>
                <a:rPr lang="en-US" altLang="zh-CN" b="1" dirty="0">
                  <a:solidFill>
                    <a:schemeClr val="bg1"/>
                  </a:solidFill>
                </a:rPr>
                <a:t>R</a:t>
              </a:r>
              <a:r>
                <a:rPr lang="en-US" altLang="zh-CN" b="1" dirty="0" smtClean="0">
                  <a:solidFill>
                    <a:schemeClr val="bg1"/>
                  </a:solidFill>
                </a:rPr>
                <a:t>X</a:t>
              </a:r>
              <a:endParaRPr lang="zh-CN" altLang="en-US" b="1" dirty="0">
                <a:solidFill>
                  <a:schemeClr val="bg1"/>
                </a:solidFill>
              </a:endParaRPr>
            </a:p>
          </p:txBody>
        </p:sp>
      </p:grpSp>
      <p:grpSp>
        <p:nvGrpSpPr>
          <p:cNvPr id="29" name="组合 28"/>
          <p:cNvGrpSpPr/>
          <p:nvPr/>
        </p:nvGrpSpPr>
        <p:grpSpPr>
          <a:xfrm>
            <a:off x="616220" y="3473662"/>
            <a:ext cx="4014225" cy="2234871"/>
            <a:chOff x="278887" y="3905648"/>
            <a:chExt cx="4014225" cy="2234871"/>
          </a:xfrm>
        </p:grpSpPr>
        <p:pic>
          <p:nvPicPr>
            <p:cNvPr id="1030" name="Picture 6" descr="C:\Users\p00491993\AppData\Roaming\eSpace_Desktop\UserData\p00491993\imagefiles\DD92C0C0-FDEF-47D7-B629-36A21C5F34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87" y="3905648"/>
              <a:ext cx="4014225" cy="2234871"/>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p:cNvPicPr>
              <a:picLocks noChangeAspect="1"/>
            </p:cNvPicPr>
            <p:nvPr/>
          </p:nvPicPr>
          <p:blipFill>
            <a:blip r:embed="rId5"/>
            <a:stretch>
              <a:fillRect/>
            </a:stretch>
          </p:blipFill>
          <p:spPr>
            <a:xfrm>
              <a:off x="1241630" y="5444456"/>
              <a:ext cx="324036" cy="392980"/>
            </a:xfrm>
            <a:prstGeom prst="rect">
              <a:avLst/>
            </a:prstGeom>
          </p:spPr>
        </p:pic>
        <p:cxnSp>
          <p:nvCxnSpPr>
            <p:cNvPr id="27" name="直接箭头连接符 26"/>
            <p:cNvCxnSpPr/>
            <p:nvPr/>
          </p:nvCxnSpPr>
          <p:spPr bwMode="auto">
            <a:xfrm flipV="1">
              <a:off x="1403648" y="5141373"/>
              <a:ext cx="2160240" cy="415557"/>
            </a:xfrm>
            <a:prstGeom prst="straightConnector1">
              <a:avLst/>
            </a:prstGeom>
            <a:solidFill>
              <a:schemeClr val="accent1"/>
            </a:solidFill>
            <a:ln w="9525" cap="flat" cmpd="sng" algn="ctr">
              <a:solidFill>
                <a:srgbClr val="26D5BC"/>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16"/>
            <p:cNvCxnSpPr/>
            <p:nvPr/>
          </p:nvCxnSpPr>
          <p:spPr bwMode="auto">
            <a:xfrm>
              <a:off x="1043608" y="4797152"/>
              <a:ext cx="360040" cy="759778"/>
            </a:xfrm>
            <a:prstGeom prst="straightConnector1">
              <a:avLst/>
            </a:prstGeom>
            <a:solidFill>
              <a:schemeClr val="accent1"/>
            </a:solidFill>
            <a:ln w="12700" cap="flat" cmpd="sng" algn="ctr">
              <a:solidFill>
                <a:srgbClr val="26D5BC"/>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p:nvPr/>
          </p:nvCxnSpPr>
          <p:spPr bwMode="auto">
            <a:xfrm>
              <a:off x="1043608" y="4797152"/>
              <a:ext cx="360040" cy="864096"/>
            </a:xfrm>
            <a:prstGeom prst="straightConnector1">
              <a:avLst/>
            </a:prstGeom>
            <a:solidFill>
              <a:schemeClr val="accent1"/>
            </a:solidFill>
            <a:ln w="12700" cap="flat" cmpd="sng" algn="ctr">
              <a:solidFill>
                <a:srgbClr val="26D5BC"/>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p:nvPr/>
          </p:nvCxnSpPr>
          <p:spPr bwMode="auto">
            <a:xfrm flipH="1">
              <a:off x="1403648" y="5141373"/>
              <a:ext cx="2160240" cy="509724"/>
            </a:xfrm>
            <a:prstGeom prst="straightConnector1">
              <a:avLst/>
            </a:prstGeom>
            <a:solidFill>
              <a:schemeClr val="accent1"/>
            </a:solidFill>
            <a:ln w="12700" cap="flat" cmpd="sng" algn="ctr">
              <a:solidFill>
                <a:srgbClr val="26D5BC"/>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 name="文本框 36"/>
          <p:cNvSpPr txBox="1"/>
          <p:nvPr/>
        </p:nvSpPr>
        <p:spPr>
          <a:xfrm>
            <a:off x="1176915" y="4109113"/>
            <a:ext cx="416576" cy="276999"/>
          </a:xfrm>
          <a:prstGeom prst="rect">
            <a:avLst/>
          </a:prstGeom>
          <a:noFill/>
        </p:spPr>
        <p:txBody>
          <a:bodyPr wrap="square" rtlCol="0">
            <a:spAutoFit/>
          </a:bodyPr>
          <a:lstStyle/>
          <a:p>
            <a:r>
              <a:rPr lang="en-US" altLang="zh-CN" b="1" dirty="0" smtClean="0">
                <a:solidFill>
                  <a:schemeClr val="bg1"/>
                </a:solidFill>
              </a:rPr>
              <a:t>TX</a:t>
            </a:r>
            <a:endParaRPr lang="zh-CN" altLang="en-US" b="1" dirty="0">
              <a:solidFill>
                <a:schemeClr val="bg1"/>
              </a:solidFill>
            </a:endParaRPr>
          </a:p>
        </p:txBody>
      </p:sp>
      <p:sp>
        <p:nvSpPr>
          <p:cNvPr id="38" name="文本框 37"/>
          <p:cNvSpPr txBox="1"/>
          <p:nvPr/>
        </p:nvSpPr>
        <p:spPr>
          <a:xfrm>
            <a:off x="3692933" y="4697826"/>
            <a:ext cx="416576" cy="276999"/>
          </a:xfrm>
          <a:prstGeom prst="rect">
            <a:avLst/>
          </a:prstGeom>
          <a:noFill/>
        </p:spPr>
        <p:txBody>
          <a:bodyPr wrap="square" rtlCol="0">
            <a:spAutoFit/>
          </a:bodyPr>
          <a:lstStyle/>
          <a:p>
            <a:r>
              <a:rPr lang="en-US" altLang="zh-CN" b="1" dirty="0">
                <a:solidFill>
                  <a:schemeClr val="bg1"/>
                </a:solidFill>
              </a:rPr>
              <a:t>R</a:t>
            </a:r>
            <a:r>
              <a:rPr lang="en-US" altLang="zh-CN" b="1" dirty="0" smtClean="0">
                <a:solidFill>
                  <a:schemeClr val="bg1"/>
                </a:solidFill>
              </a:rPr>
              <a:t>X</a:t>
            </a:r>
            <a:endParaRPr lang="zh-CN" altLang="en-US" b="1" dirty="0">
              <a:solidFill>
                <a:schemeClr val="bg1"/>
              </a:solidFill>
            </a:endParaRPr>
          </a:p>
        </p:txBody>
      </p:sp>
      <p:cxnSp>
        <p:nvCxnSpPr>
          <p:cNvPr id="33" name="直接箭头连接符 32"/>
          <p:cNvCxnSpPr/>
          <p:nvPr/>
        </p:nvCxnSpPr>
        <p:spPr bwMode="auto">
          <a:xfrm flipV="1">
            <a:off x="1668973" y="2580073"/>
            <a:ext cx="1440160" cy="68571"/>
          </a:xfrm>
          <a:prstGeom prst="straightConnector1">
            <a:avLst/>
          </a:prstGeom>
          <a:solidFill>
            <a:schemeClr val="accent1"/>
          </a:solidFill>
          <a:ln w="22225"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文本框 33"/>
          <p:cNvSpPr txBox="1"/>
          <p:nvPr/>
        </p:nvSpPr>
        <p:spPr>
          <a:xfrm rot="21368234">
            <a:off x="1902999" y="2587669"/>
            <a:ext cx="1536694" cy="276999"/>
          </a:xfrm>
          <a:prstGeom prst="rect">
            <a:avLst/>
          </a:prstGeom>
          <a:noFill/>
        </p:spPr>
        <p:txBody>
          <a:bodyPr wrap="square" rtlCol="0">
            <a:spAutoFit/>
          </a:bodyPr>
          <a:lstStyle/>
          <a:p>
            <a:r>
              <a:rPr lang="en-US" altLang="zh-CN" dirty="0" smtClean="0">
                <a:solidFill>
                  <a:schemeClr val="bg1"/>
                </a:solidFill>
              </a:rPr>
              <a:t>Moving direction</a:t>
            </a:r>
            <a:endParaRPr lang="zh-CN" altLang="en-US" dirty="0">
              <a:solidFill>
                <a:schemeClr val="bg1"/>
              </a:solidFill>
            </a:endParaRPr>
          </a:p>
        </p:txBody>
      </p:sp>
      <p:sp>
        <p:nvSpPr>
          <p:cNvPr id="43" name="矩形 42"/>
          <p:cNvSpPr/>
          <p:nvPr/>
        </p:nvSpPr>
        <p:spPr>
          <a:xfrm>
            <a:off x="403175" y="5828378"/>
            <a:ext cx="8311092" cy="584775"/>
          </a:xfrm>
          <a:prstGeom prst="rect">
            <a:avLst/>
          </a:prstGeom>
        </p:spPr>
        <p:txBody>
          <a:bodyPr wrap="square">
            <a:spAutoFit/>
          </a:bodyPr>
          <a:lstStyle/>
          <a:p>
            <a:pPr marL="285750" indent="-285750" algn="just">
              <a:buFont typeface="Wingdings" panose="05000000000000000000" pitchFamily="2" charset="2"/>
              <a:buChar char="n"/>
            </a:pPr>
            <a:r>
              <a:rPr lang="en-US" altLang="zh-CN" sz="1600" b="1" kern="0" dirty="0" smtClean="0">
                <a:latin typeface="+mj-lt"/>
              </a:rPr>
              <a:t>Most of the rays are static, only target-related rays are changing continuously over time </a:t>
            </a:r>
          </a:p>
          <a:p>
            <a:pPr marL="285750" indent="-285750" algn="just">
              <a:buFont typeface="Wingdings" panose="05000000000000000000" pitchFamily="2" charset="2"/>
              <a:buChar char="n"/>
            </a:pPr>
            <a:r>
              <a:rPr lang="en-US" altLang="zh-CN" sz="1600" b="1" kern="0" dirty="0" smtClean="0">
                <a:latin typeface="+mj-lt"/>
              </a:rPr>
              <a:t>We </a:t>
            </a:r>
            <a:r>
              <a:rPr lang="en-US" altLang="zh-CN" sz="1600" b="1" kern="0" dirty="0">
                <a:latin typeface="+mj-lt"/>
              </a:rPr>
              <a:t>can </a:t>
            </a:r>
            <a:r>
              <a:rPr lang="en-US" altLang="zh-CN" sz="1600" b="1" kern="0" dirty="0" smtClean="0">
                <a:latin typeface="+mj-lt"/>
              </a:rPr>
              <a:t>compress the CIR </a:t>
            </a:r>
            <a:r>
              <a:rPr lang="en-US" altLang="zh-CN" sz="1600" b="1" kern="0" dirty="0">
                <a:latin typeface="+mj-lt"/>
              </a:rPr>
              <a:t>in time domain to reduce the CIR transmission </a:t>
            </a:r>
            <a:r>
              <a:rPr lang="en-US" altLang="zh-CN" sz="1600" b="1" kern="0" dirty="0" smtClean="0">
                <a:latin typeface="+mj-lt"/>
              </a:rPr>
              <a:t>overhead</a:t>
            </a:r>
            <a:endParaRPr lang="zh-CN" altLang="en-US" sz="1600" b="1" kern="0" dirty="0">
              <a:latin typeface="+mj-lt"/>
            </a:endParaRPr>
          </a:p>
        </p:txBody>
      </p:sp>
      <p:pic>
        <p:nvPicPr>
          <p:cNvPr id="1034" name="Picture 10" descr="C:\Users\p00491993\AppData\Roaming\eSpace_Desktop\UserData\p00491993\imagefiles\F85DF531-C256-4A07-97B7-08104C7E91D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18201" y="3356992"/>
            <a:ext cx="3139337" cy="2351541"/>
          </a:xfrm>
          <a:prstGeom prst="rect">
            <a:avLst/>
          </a:prstGeom>
          <a:noFill/>
          <a:extLst>
            <a:ext uri="{909E8E84-426E-40DD-AFC4-6F175D3DCCD1}">
              <a14:hiddenFill xmlns:a14="http://schemas.microsoft.com/office/drawing/2010/main">
                <a:solidFill>
                  <a:srgbClr val="FFFFFF"/>
                </a:solidFill>
              </a14:hiddenFill>
            </a:ext>
          </a:extLst>
        </p:spPr>
      </p:pic>
      <p:sp>
        <p:nvSpPr>
          <p:cNvPr id="24"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Tree>
    <p:extLst>
      <p:ext uri="{BB962C8B-B14F-4D97-AF65-F5344CB8AC3E}">
        <p14:creationId xmlns:p14="http://schemas.microsoft.com/office/powerpoint/2010/main" val="1842826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757808"/>
            <a:ext cx="7772400" cy="798984"/>
          </a:xfrm>
        </p:spPr>
        <p:txBody>
          <a:bodyPr/>
          <a:lstStyle/>
          <a:p>
            <a:r>
              <a:rPr lang="en-US" altLang="en-US" sz="3200" b="1" dirty="0">
                <a:solidFill>
                  <a:schemeClr val="tx1"/>
                </a:solidFill>
              </a:rPr>
              <a:t>Simulation – Meeting </a:t>
            </a:r>
            <a:r>
              <a:rPr lang="en-US" altLang="en-US" sz="3200" b="1" dirty="0" smtClean="0">
                <a:solidFill>
                  <a:schemeClr val="tx1"/>
                </a:solidFill>
              </a:rPr>
              <a:t>Room</a:t>
            </a:r>
            <a:endParaRPr lang="zh-CN" altLang="en-US" sz="32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85800" y="1474440"/>
                <a:ext cx="7772400" cy="4114800"/>
              </a:xfrm>
            </p:spPr>
            <p:txBody>
              <a:bodyPr/>
              <a:lstStyle/>
              <a:p>
                <a:pPr>
                  <a:buFont typeface="Wingdings" panose="05000000000000000000" pitchFamily="2" charset="2"/>
                  <a:buChar char="n"/>
                </a:pPr>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𝑑</m:t>
                        </m:r>
                      </m:e>
                      <m:sub>
                        <m:r>
                          <a:rPr lang="en-US" altLang="zh-CN" sz="1400" i="1">
                            <a:latin typeface="Cambria Math" panose="02040503050406030204" pitchFamily="18" charset="0"/>
                          </a:rPr>
                          <m:t>𝑠𝑝𝑟𝑒𝑎𝑑</m:t>
                        </m:r>
                      </m:sub>
                    </m:sSub>
                  </m:oMath>
                </a14:m>
                <a:r>
                  <a:rPr lang="en-US" altLang="zh-CN" sz="1400" dirty="0">
                    <a:latin typeface="+mj-lt"/>
                  </a:rPr>
                  <a:t>: </a:t>
                </a:r>
                <a:r>
                  <a:rPr lang="en-US" altLang="zh-CN" sz="1400" dirty="0" smtClean="0">
                    <a:latin typeface="+mj-lt"/>
                  </a:rPr>
                  <a:t>0~30m</a:t>
                </a:r>
                <a:endParaRPr lang="en-US" altLang="zh-CN" sz="1400" dirty="0">
                  <a:latin typeface="+mj-lt"/>
                </a:endParaRPr>
              </a:p>
              <a:p>
                <a:pPr>
                  <a:buFont typeface="Wingdings" panose="05000000000000000000" pitchFamily="2" charset="2"/>
                  <a:buChar char="n"/>
                </a:pPr>
                <a:r>
                  <a:rPr lang="en-US" altLang="zh-CN" sz="1400" dirty="0">
                    <a:latin typeface="+mj-lt"/>
                  </a:rPr>
                  <a:t>Sampling rate: 499.2 MHz</a:t>
                </a:r>
              </a:p>
              <a:p>
                <a:pPr>
                  <a:buFont typeface="Wingdings" panose="05000000000000000000" pitchFamily="2" charset="2"/>
                  <a:buChar char="n"/>
                </a:pPr>
                <a:r>
                  <a:rPr lang="en-US" altLang="zh-CN" sz="1400" dirty="0" smtClean="0">
                    <a:latin typeface="+mj-lt"/>
                  </a:rPr>
                  <a:t>Snapshot number </a:t>
                </a:r>
                <a:r>
                  <a:rPr lang="en-US" altLang="zh-CN" sz="1400" dirty="0">
                    <a:latin typeface="+mj-lt"/>
                  </a:rPr>
                  <a:t>in the sensing phase: </a:t>
                </a:r>
                <a:r>
                  <a:rPr lang="en-US" altLang="zh-CN" sz="1400" dirty="0" smtClean="0">
                    <a:latin typeface="+mj-lt"/>
                  </a:rPr>
                  <a:t>20 (1 is used for CIR reference information)</a:t>
                </a:r>
                <a:endParaRPr lang="en-US" altLang="zh-CN" sz="1400" dirty="0">
                  <a:latin typeface="+mj-lt"/>
                </a:endParaRPr>
              </a:p>
              <a:p>
                <a:pPr>
                  <a:buFont typeface="Wingdings" panose="05000000000000000000" pitchFamily="2" charset="2"/>
                  <a:buChar char="n"/>
                </a:pPr>
                <a:r>
                  <a:rPr lang="en-US" altLang="zh-CN" sz="1400" dirty="0">
                    <a:latin typeface="+mj-lt"/>
                  </a:rPr>
                  <a:t>Dynamic range: &gt; </a:t>
                </a:r>
                <a:r>
                  <a:rPr lang="en-US" altLang="zh-CN" sz="1400" dirty="0" smtClean="0">
                    <a:latin typeface="+mj-lt"/>
                  </a:rPr>
                  <a:t>100dB</a:t>
                </a:r>
              </a:p>
              <a:p>
                <a:pPr>
                  <a:buFont typeface="Wingdings" panose="05000000000000000000" pitchFamily="2" charset="2"/>
                  <a:buChar char="n"/>
                </a:pPr>
                <a:r>
                  <a:rPr lang="en-US" altLang="zh-CN" sz="1400" dirty="0" smtClean="0">
                    <a:latin typeface="+mj-lt"/>
                  </a:rPr>
                  <a:t>Approach 1b is utilized</a:t>
                </a:r>
                <a:endParaRPr lang="en-US" altLang="zh-CN" sz="1400" dirty="0">
                  <a:latin typeface="+mj-lt"/>
                </a:endParaRPr>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85800" y="1474440"/>
                <a:ext cx="7772400" cy="4114800"/>
              </a:xfrm>
              <a:blipFill rotWithShape="0">
                <a:blip r:embed="rId2"/>
                <a:stretch>
                  <a:fillRect l="-157" t="-29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r>
              <a:rPr lang="en-US" altLang="zh-CN" dirty="0" smtClean="0"/>
              <a:t>March 2022</a:t>
            </a:r>
            <a:endParaRPr lang="en-US" altLang="en-US" dirty="0"/>
          </a:p>
        </p:txBody>
      </p:sp>
      <p:sp>
        <p:nvSpPr>
          <p:cNvPr id="5" name="页脚占位符 4"/>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19</a:t>
            </a:fld>
            <a:endParaRPr lang="en-US" altLang="en-US" dirty="0"/>
          </a:p>
        </p:txBody>
      </p:sp>
      <p:pic>
        <p:nvPicPr>
          <p:cNvPr id="7"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600572" y="2636912"/>
            <a:ext cx="3539380" cy="2962672"/>
          </a:xfrm>
          <a:prstGeom prst="rect">
            <a:avLst/>
          </a:prstGeom>
          <a:noFill/>
          <a:ln>
            <a:noFill/>
          </a:ln>
        </p:spPr>
      </p:pic>
      <p:pic>
        <p:nvPicPr>
          <p:cNvPr id="8"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4364113" y="2636912"/>
            <a:ext cx="3952303" cy="3006300"/>
          </a:xfrm>
          <a:prstGeom prst="rect">
            <a:avLst/>
          </a:prstGeom>
          <a:noFill/>
          <a:ln>
            <a:noFill/>
          </a:ln>
        </p:spPr>
      </p:pic>
      <p:sp>
        <p:nvSpPr>
          <p:cNvPr id="9" name="矩形 8"/>
          <p:cNvSpPr/>
          <p:nvPr/>
        </p:nvSpPr>
        <p:spPr>
          <a:xfrm>
            <a:off x="702702" y="5661248"/>
            <a:ext cx="7613713" cy="652486"/>
          </a:xfrm>
          <a:prstGeom prst="rect">
            <a:avLst/>
          </a:prstGeom>
        </p:spPr>
        <p:txBody>
          <a:bodyPr wrap="square">
            <a:spAutoFit/>
          </a:bodyPr>
          <a:lstStyle/>
          <a:p>
            <a:pPr marL="171450" indent="-171450" algn="just">
              <a:lnSpc>
                <a:spcPct val="130000"/>
              </a:lnSpc>
              <a:buFont typeface="Wingdings" panose="05000000000000000000" pitchFamily="2" charset="2"/>
              <a:buChar char="n"/>
            </a:pPr>
            <a:r>
              <a:rPr lang="en-US" altLang="zh-CN" sz="1400" dirty="0"/>
              <a:t>Compression can reduce </a:t>
            </a:r>
            <a:r>
              <a:rPr lang="en-US" altLang="zh-CN" sz="1400" dirty="0" smtClean="0"/>
              <a:t>the overhead </a:t>
            </a:r>
            <a:r>
              <a:rPr lang="en-US" altLang="zh-CN" sz="1400" dirty="0"/>
              <a:t>without degrading the quantization accuracy</a:t>
            </a:r>
          </a:p>
          <a:p>
            <a:pPr marL="171450" indent="-171450" algn="just">
              <a:lnSpc>
                <a:spcPct val="130000"/>
              </a:lnSpc>
              <a:buFont typeface="Wingdings" panose="05000000000000000000" pitchFamily="2" charset="2"/>
              <a:buChar char="n"/>
            </a:pPr>
            <a:r>
              <a:rPr lang="en-US" altLang="zh-CN" sz="1400" dirty="0"/>
              <a:t>Quantization accuracy is not sensitive to the number of </a:t>
            </a:r>
            <a:r>
              <a:rPr lang="en-US" altLang="zh-CN" sz="1400" dirty="0" smtClean="0"/>
              <a:t>snapshots within </a:t>
            </a:r>
            <a:r>
              <a:rPr lang="en-US" altLang="zh-CN" sz="1400" dirty="0"/>
              <a:t>a sensing round</a:t>
            </a:r>
          </a:p>
        </p:txBody>
      </p:sp>
    </p:spTree>
    <p:extLst>
      <p:ext uri="{BB962C8B-B14F-4D97-AF65-F5344CB8AC3E}">
        <p14:creationId xmlns:p14="http://schemas.microsoft.com/office/powerpoint/2010/main" val="57270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graphicFrame>
        <p:nvGraphicFramePr>
          <p:cNvPr id="7" name="Table 6">
            <a:extLst>
              <a:ext uri="{FF2B5EF4-FFF2-40B4-BE49-F238E27FC236}">
                <a16:creationId xmlns:a16="http://schemas.microsoft.com/office/drawing/2014/main" xmlns="" id="{E1963027-458B-4B5A-887A-DC0895FB5029}"/>
              </a:ext>
            </a:extLst>
          </p:cNvPr>
          <p:cNvGraphicFramePr>
            <a:graphicFrameLocks noGrp="1"/>
          </p:cNvGraphicFramePr>
          <p:nvPr>
            <p:extLst>
              <p:ext uri="{D42A27DB-BD31-4B8C-83A1-F6EECF244321}">
                <p14:modId xmlns:p14="http://schemas.microsoft.com/office/powerpoint/2010/main" val="3732559874"/>
              </p:ext>
            </p:extLst>
          </p:nvPr>
        </p:nvGraphicFramePr>
        <p:xfrm>
          <a:off x="467544" y="908720"/>
          <a:ext cx="8280920" cy="5477351"/>
        </p:xfrm>
        <a:graphic>
          <a:graphicData uri="http://schemas.openxmlformats.org/drawingml/2006/table">
            <a:tbl>
              <a:tblPr firstRow="1" bandRow="1">
                <a:tableStyleId>{5940675A-B579-460E-94D1-54222C63F5DA}</a:tableStyleId>
              </a:tblPr>
              <a:tblGrid>
                <a:gridCol w="3911557">
                  <a:extLst>
                    <a:ext uri="{9D8B030D-6E8A-4147-A177-3AD203B41FA5}">
                      <a16:colId xmlns:a16="http://schemas.microsoft.com/office/drawing/2014/main" xmlns="" val="1745747388"/>
                    </a:ext>
                  </a:extLst>
                </a:gridCol>
                <a:gridCol w="4369363">
                  <a:extLst>
                    <a:ext uri="{9D8B030D-6E8A-4147-A177-3AD203B41FA5}">
                      <a16:colId xmlns:a16="http://schemas.microsoft.com/office/drawing/2014/main" xmlns="" val="1336621721"/>
                    </a:ext>
                  </a:extLst>
                </a:gridCol>
              </a:tblGrid>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PAR Objective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Proposed Solution (how addressed)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516017004"/>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Safeguards so that the high throughput data use cases will not cause significant disruption to low duty-cycle ranging use cases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2336347152"/>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Interference mitigation techniques to support higher density and higher traffic use cases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712880846"/>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Other coexistence improvement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550120941"/>
                  </a:ext>
                </a:extLst>
              </a:tr>
              <a:tr h="25127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Backward compatibility with enhanced ranging capable devices (ERDEVs)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229274704"/>
                  </a:ext>
                </a:extLst>
              </a:tr>
              <a:tr h="251274">
                <a:tc>
                  <a:txBody>
                    <a:bodyPr/>
                    <a:lstStyle/>
                    <a:p>
                      <a:pPr algn="just">
                        <a:lnSpc>
                          <a:spcPct val="107000"/>
                        </a:lnSpc>
                        <a:spcAft>
                          <a:spcPts val="800"/>
                        </a:spcAft>
                      </a:pPr>
                      <a:r>
                        <a:rPr lang="en-US" sz="1200" dirty="0">
                          <a:solidFill>
                            <a:srgbClr val="FF0000"/>
                          </a:solidFill>
                          <a:effectLst/>
                          <a:latin typeface="Times New Roman" panose="02020603050405020304" pitchFamily="18" charset="0"/>
                          <a:cs typeface="Times New Roman" panose="02020603050405020304" pitchFamily="18" charset="0"/>
                        </a:rPr>
                        <a:t>Improved link budget and/or reduced air-time</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smtClean="0">
                          <a:effectLst/>
                          <a:latin typeface="Times New Roman" panose="02020603050405020304" pitchFamily="18" charset="0"/>
                          <a:cs typeface="Times New Roman" panose="02020603050405020304" pitchFamily="18" charset="0"/>
                        </a:rPr>
                        <a:t>The overhead of CIR feedback</a:t>
                      </a:r>
                      <a:r>
                        <a:rPr lang="en-US" sz="1200" baseline="0" dirty="0" smtClean="0">
                          <a:effectLst/>
                          <a:latin typeface="Times New Roman" panose="02020603050405020304" pitchFamily="18" charset="0"/>
                          <a:cs typeface="Times New Roman" panose="02020603050405020304" pitchFamily="18" charset="0"/>
                        </a:rPr>
                        <a:t> is decreased by CIR compression to reduce air-time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402719402"/>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Additional channels and operating frequencies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770140464"/>
                  </a:ext>
                </a:extLst>
              </a:tr>
              <a:tr h="25127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Improvements to accuracy / precision / reliability and interoperability for high-integrity ranging</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marL="0" marR="0" algn="just">
                        <a:lnSpc>
                          <a:spcPct val="107000"/>
                        </a:lnSpc>
                        <a:spcBef>
                          <a:spcPts val="0"/>
                        </a:spcBef>
                        <a:spcAft>
                          <a:spcPts val="0"/>
                        </a:spcAft>
                      </a:pPr>
                      <a:endParaRPr lang="en-US" altLang="zh-CN"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13926360"/>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Reduced complexity and power consumption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006555623"/>
                  </a:ext>
                </a:extLst>
              </a:tr>
              <a:tr h="251274">
                <a:tc>
                  <a:txBody>
                    <a:bodyPr/>
                    <a:lstStyle/>
                    <a:p>
                      <a:pPr algn="just">
                        <a:lnSpc>
                          <a:spcPct val="107000"/>
                        </a:lnSpc>
                        <a:spcAft>
                          <a:spcPts val="800"/>
                        </a:spcAft>
                      </a:pPr>
                      <a:r>
                        <a:rPr lang="en-US" sz="1200" dirty="0">
                          <a:solidFill>
                            <a:srgbClr val="FF0000"/>
                          </a:solidFill>
                          <a:effectLst/>
                          <a:latin typeface="Times New Roman" panose="02020603050405020304" pitchFamily="18" charset="0"/>
                          <a:cs typeface="Times New Roman" panose="02020603050405020304" pitchFamily="18" charset="0"/>
                        </a:rPr>
                        <a:t>Hybrid operation with narrowband signaling to assist UWB</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compressed CIR feedback packet could be transmitted by the narrowband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140993491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Enhanced native discovery and connection setup mechanisms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157165867"/>
                  </a:ext>
                </a:extLst>
              </a:tr>
              <a:tr h="251274">
                <a:tc>
                  <a:txBody>
                    <a:bodyPr/>
                    <a:lstStyle/>
                    <a:p>
                      <a:pPr algn="just">
                        <a:lnSpc>
                          <a:spcPct val="107000"/>
                        </a:lnSpc>
                        <a:spcAft>
                          <a:spcPts val="800"/>
                        </a:spcAft>
                      </a:pPr>
                      <a:r>
                        <a:rPr lang="en-US" sz="1200" dirty="0">
                          <a:solidFill>
                            <a:srgbClr val="FF0000"/>
                          </a:solidFill>
                          <a:effectLst/>
                          <a:latin typeface="Times New Roman" panose="02020603050405020304" pitchFamily="18" charset="0"/>
                          <a:cs typeface="Times New Roman" panose="02020603050405020304" pitchFamily="18" charset="0"/>
                        </a:rPr>
                        <a:t>Sensing capabilities to support presence detection and environment mapping</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contribution proposes sensing compression and feedback procedure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78912419"/>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Low-power low-latency streaming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1576344013"/>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Higher data-rate streaming allowing at least 50 Mbit/s of throughput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86346622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Support for peer-to-peer, peer-to-multi-peer, and station-to-infrastructure protocols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79458668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Infrastructure synchronization mechanisms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1541787244"/>
                  </a:ext>
                </a:extLst>
              </a:tr>
            </a:tbl>
          </a:graphicData>
        </a:graphic>
      </p:graphicFrame>
    </p:spTree>
    <p:extLst>
      <p:ext uri="{BB962C8B-B14F-4D97-AF65-F5344CB8AC3E}">
        <p14:creationId xmlns:p14="http://schemas.microsoft.com/office/powerpoint/2010/main" val="1951843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sz="3200" b="1" dirty="0">
                <a:solidFill>
                  <a:schemeClr val="tx1"/>
                </a:solidFill>
              </a:rPr>
              <a:t>Simulation – Meeting Room</a:t>
            </a:r>
            <a:r>
              <a:rPr lang="en-US" altLang="en-US" b="1" dirty="0">
                <a:solidFill>
                  <a:schemeClr val="tx1"/>
                </a:solidFill>
              </a:rPr>
              <a:t/>
            </a:r>
            <a:br>
              <a:rPr lang="en-US" altLang="en-US" b="1" dirty="0">
                <a:solidFill>
                  <a:schemeClr val="tx1"/>
                </a:solidFill>
              </a:rPr>
            </a:br>
            <a:endParaRPr lang="zh-CN" altLang="en-US" dirty="0"/>
          </a:p>
        </p:txBody>
      </p:sp>
      <p:sp>
        <p:nvSpPr>
          <p:cNvPr id="4" name="日期占位符 3"/>
          <p:cNvSpPr>
            <a:spLocks noGrp="1"/>
          </p:cNvSpPr>
          <p:nvPr>
            <p:ph type="dt" sz="half" idx="10"/>
          </p:nvPr>
        </p:nvSpPr>
        <p:spPr/>
        <p:txBody>
          <a:bodyPr/>
          <a:lstStyle/>
          <a:p>
            <a:r>
              <a:rPr lang="en-US" altLang="zh-CN" dirty="0" smtClean="0"/>
              <a:t>March 2022</a:t>
            </a:r>
            <a:endParaRPr lang="en-US" altLang="en-US" dirty="0"/>
          </a:p>
        </p:txBody>
      </p:sp>
      <p:sp>
        <p:nvSpPr>
          <p:cNvPr id="5" name="页脚占位符 4"/>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20</a:t>
            </a:fld>
            <a:endParaRPr lang="en-US" altLang="en-US" dirty="0"/>
          </a:p>
        </p:txBody>
      </p:sp>
      <p:sp>
        <p:nvSpPr>
          <p:cNvPr id="8" name="内容占位符 7"/>
          <p:cNvSpPr>
            <a:spLocks noGrp="1"/>
          </p:cNvSpPr>
          <p:nvPr>
            <p:ph idx="1"/>
          </p:nvPr>
        </p:nvSpPr>
        <p:spPr>
          <a:xfrm>
            <a:off x="723900" y="1330424"/>
            <a:ext cx="7772400" cy="4114800"/>
          </a:xfrm>
        </p:spPr>
        <p:txBody>
          <a:bodyPr/>
          <a:lstStyle/>
          <a:p>
            <a:pPr algn="just">
              <a:lnSpc>
                <a:spcPct val="120000"/>
              </a:lnSpc>
              <a:buFont typeface="Wingdings" panose="05000000000000000000" pitchFamily="2" charset="2"/>
              <a:buChar char="n"/>
            </a:pPr>
            <a:r>
              <a:rPr lang="en-US" altLang="zh-CN" sz="1600" b="1" dirty="0" smtClean="0">
                <a:latin typeface="+mj-lt"/>
              </a:rPr>
              <a:t>50 taps at chip rate can cover sensing range spread close to 30m per snapshot</a:t>
            </a:r>
          </a:p>
          <a:p>
            <a:pPr algn="just">
              <a:lnSpc>
                <a:spcPct val="120000"/>
              </a:lnSpc>
              <a:buFont typeface="Wingdings" panose="05000000000000000000" pitchFamily="2" charset="2"/>
              <a:buChar char="n"/>
            </a:pPr>
            <a:r>
              <a:rPr lang="en-US" altLang="zh-CN" sz="1600" b="1" dirty="0" smtClean="0">
                <a:latin typeface="+mj-lt"/>
              </a:rPr>
              <a:t>For simplicity, we assume 16 bits for each I/Q when there is no compression</a:t>
            </a:r>
          </a:p>
          <a:p>
            <a:pPr algn="just">
              <a:lnSpc>
                <a:spcPct val="120000"/>
              </a:lnSpc>
              <a:buFont typeface="Wingdings" panose="05000000000000000000" pitchFamily="2" charset="2"/>
              <a:buChar char="n"/>
            </a:pPr>
            <a:r>
              <a:rPr lang="en-US" altLang="zh-CN" sz="1600" b="1" dirty="0" smtClean="0">
                <a:latin typeface="+mj-lt"/>
              </a:rPr>
              <a:t>Scheme 1 (similar maximum quantization error as the no compression case): 16 bits for CIR reference I/Q, 12 bits for CIR difference I/Q</a:t>
            </a:r>
          </a:p>
          <a:p>
            <a:pPr algn="just">
              <a:lnSpc>
                <a:spcPct val="120000"/>
              </a:lnSpc>
              <a:buFont typeface="Wingdings" panose="05000000000000000000" pitchFamily="2" charset="2"/>
              <a:buChar char="n"/>
            </a:pPr>
            <a:r>
              <a:rPr lang="en-US" altLang="zh-CN" sz="1600" b="1" dirty="0" smtClean="0">
                <a:latin typeface="+mj-lt"/>
              </a:rPr>
              <a:t>Scheme 2 (</a:t>
            </a:r>
            <a:r>
              <a:rPr lang="en-US" altLang="zh-CN" sz="1600" b="1" dirty="0">
                <a:latin typeface="+mj-lt"/>
              </a:rPr>
              <a:t>maximum quantization </a:t>
            </a:r>
            <a:r>
              <a:rPr lang="en-US" altLang="zh-CN" sz="1600" b="1" dirty="0" smtClean="0">
                <a:latin typeface="+mj-lt"/>
              </a:rPr>
              <a:t>error is about 1e-5 but larger than the no compression case): 16 </a:t>
            </a:r>
            <a:r>
              <a:rPr lang="en-US" altLang="zh-CN" sz="1600" b="1" dirty="0">
                <a:latin typeface="+mj-lt"/>
              </a:rPr>
              <a:t>bits for CIR reference I/Q, </a:t>
            </a:r>
            <a:r>
              <a:rPr lang="en-US" altLang="zh-CN" sz="1600" b="1" dirty="0" smtClean="0">
                <a:latin typeface="+mj-lt"/>
              </a:rPr>
              <a:t>8 </a:t>
            </a:r>
            <a:r>
              <a:rPr lang="en-US" altLang="zh-CN" sz="1600" b="1" dirty="0">
                <a:latin typeface="+mj-lt"/>
              </a:rPr>
              <a:t>bits for CIR difference I/Q</a:t>
            </a:r>
          </a:p>
          <a:p>
            <a:pPr>
              <a:buFont typeface="Wingdings" panose="05000000000000000000" pitchFamily="2" charset="2"/>
              <a:buChar char="n"/>
            </a:pPr>
            <a:endParaRPr lang="en-US" altLang="zh-CN" sz="1800" b="1" dirty="0" smtClean="0">
              <a:latin typeface="+mj-lt"/>
            </a:endParaRPr>
          </a:p>
          <a:p>
            <a:pPr>
              <a:buFont typeface="Wingdings" panose="05000000000000000000" pitchFamily="2" charset="2"/>
              <a:buChar char="n"/>
            </a:pPr>
            <a:endParaRPr lang="zh-CN" altLang="en-US" sz="1800" b="1" dirty="0">
              <a:latin typeface="+mj-lt"/>
            </a:endParaRPr>
          </a:p>
        </p:txBody>
      </p:sp>
      <p:graphicFrame>
        <p:nvGraphicFramePr>
          <p:cNvPr id="9" name="表格 8"/>
          <p:cNvGraphicFramePr>
            <a:graphicFrameLocks noGrp="1"/>
          </p:cNvGraphicFramePr>
          <p:nvPr>
            <p:extLst>
              <p:ext uri="{D42A27DB-BD31-4B8C-83A1-F6EECF244321}">
                <p14:modId xmlns:p14="http://schemas.microsoft.com/office/powerpoint/2010/main" val="3490635251"/>
              </p:ext>
            </p:extLst>
          </p:nvPr>
        </p:nvGraphicFramePr>
        <p:xfrm>
          <a:off x="395536" y="3501008"/>
          <a:ext cx="8568951" cy="2534920"/>
        </p:xfrm>
        <a:graphic>
          <a:graphicData uri="http://schemas.openxmlformats.org/drawingml/2006/table">
            <a:tbl>
              <a:tblPr firstRow="1" bandRow="1">
                <a:tableStyleId>{C083E6E3-FA7D-4D7B-A595-EF9225AFEA82}</a:tableStyleId>
              </a:tblPr>
              <a:tblGrid>
                <a:gridCol w="2142237"/>
                <a:gridCol w="1071119"/>
                <a:gridCol w="1071119"/>
                <a:gridCol w="900101"/>
                <a:gridCol w="1242137"/>
                <a:gridCol w="990111"/>
                <a:gridCol w="1152127"/>
              </a:tblGrid>
              <a:tr h="370840">
                <a:tc>
                  <a:txBody>
                    <a:bodyPr/>
                    <a:lstStyle/>
                    <a:p>
                      <a:endParaRPr lang="zh-CN" alt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400" b="0" dirty="0" smtClean="0">
                          <a:latin typeface="+mj-lt"/>
                        </a:rPr>
                        <a:t>Feedback Size Per tap (Bytes)</a:t>
                      </a:r>
                      <a:endParaRPr lang="zh-CN" altLang="en-US" sz="1400" b="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400" b="0" dirty="0" smtClean="0">
                          <a:latin typeface="+mj-lt"/>
                        </a:rPr>
                        <a:t>Feedback Size of 10 Snapshots (Bytes)</a:t>
                      </a:r>
                      <a:endParaRPr lang="zh-CN" altLang="en-US" sz="1400" b="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400" b="0" dirty="0" smtClean="0">
                          <a:latin typeface="+mj-lt"/>
                        </a:rPr>
                        <a:t>Feedback Size of 20 Snapshots (Bytes)</a:t>
                      </a:r>
                      <a:endParaRPr lang="zh-CN" altLang="en-US" sz="1400" b="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latin typeface="+mj-lt"/>
                        </a:rPr>
                        <a:t>No Compression</a:t>
                      </a:r>
                      <a:endParaRPr lang="zh-CN" altLang="en-US" sz="1400" b="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sz="1400" dirty="0" smtClean="0">
                          <a:latin typeface="+mj-lt"/>
                        </a:rPr>
                        <a:t>4</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algn="ctr"/>
                      <a:r>
                        <a:rPr lang="en-US" altLang="zh-CN" sz="1400" dirty="0" smtClean="0">
                          <a:latin typeface="+mj-lt"/>
                        </a:rPr>
                        <a:t>2000</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algn="ctr"/>
                      <a:r>
                        <a:rPr lang="en-US" altLang="zh-CN" sz="1400" dirty="0" smtClean="0">
                          <a:latin typeface="+mj-lt"/>
                        </a:rPr>
                        <a:t>4000</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47915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latin typeface="+mj-lt"/>
                        </a:rPr>
                        <a:t>Scheme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Reference Info. Size</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Difference Info. Size</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Size</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Compression</a:t>
                      </a:r>
                      <a:r>
                        <a:rPr lang="en-US" altLang="zh-CN" sz="1400" baseline="0" dirty="0" smtClean="0">
                          <a:latin typeface="+mj-lt"/>
                        </a:rPr>
                        <a:t> ratio</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Size</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Compression Ratio</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20">
                <a:tc vMerge="1">
                  <a:txBody>
                    <a:bodyPr/>
                    <a:lstStyle/>
                    <a:p>
                      <a:endParaRPr lang="zh-CN" altLang="en-US"/>
                    </a:p>
                  </a:txBody>
                  <a:tcPr/>
                </a:tc>
                <a:tc>
                  <a:txBody>
                    <a:bodyPr/>
                    <a:lstStyle/>
                    <a:p>
                      <a:pPr algn="ctr"/>
                      <a:r>
                        <a:rPr lang="en-US" altLang="zh-CN" sz="1400" dirty="0" smtClean="0">
                          <a:latin typeface="+mj-lt"/>
                        </a:rPr>
                        <a:t>4</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3</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1550</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0.775</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mj-lt"/>
                        </a:rPr>
                        <a:t>3050</a:t>
                      </a:r>
                      <a:endParaRPr lang="zh-CN" altLang="en-US" sz="1400" dirty="0" smtClean="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0.7625</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latin typeface="+mj-lt"/>
                        </a:rPr>
                        <a:t>Scheme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Reference Info</a:t>
                      </a:r>
                      <a:r>
                        <a:rPr lang="en-US" altLang="zh-CN" sz="1400" baseline="0" dirty="0" smtClean="0">
                          <a:latin typeface="+mj-lt"/>
                        </a:rPr>
                        <a:t>. Size</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Difference Info. Size</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Size</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Compression</a:t>
                      </a:r>
                      <a:r>
                        <a:rPr lang="en-US" altLang="zh-CN" sz="1400" baseline="0" dirty="0" smtClean="0">
                          <a:latin typeface="+mj-lt"/>
                        </a:rPr>
                        <a:t> ratio</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Size</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Compression Ratio</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20">
                <a:tc vMerge="1">
                  <a:txBody>
                    <a:bodyPr/>
                    <a:lstStyle/>
                    <a:p>
                      <a:endParaRPr lang="zh-CN" altLang="en-US"/>
                    </a:p>
                  </a:txBody>
                  <a:tcPr/>
                </a:tc>
                <a:tc>
                  <a:txBody>
                    <a:bodyPr/>
                    <a:lstStyle/>
                    <a:p>
                      <a:pPr algn="ctr"/>
                      <a:r>
                        <a:rPr lang="en-US" altLang="zh-CN" sz="1400" dirty="0" smtClean="0">
                          <a:latin typeface="+mj-lt"/>
                        </a:rPr>
                        <a:t>4</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2</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mj-lt"/>
                        </a:rPr>
                        <a:t>1100</a:t>
                      </a:r>
                      <a:endParaRPr lang="zh-CN" altLang="en-US" sz="1400" dirty="0" smtClean="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0.55</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mj-lt"/>
                        </a:rPr>
                        <a:t>2100</a:t>
                      </a:r>
                      <a:endParaRPr lang="zh-CN" altLang="en-US" sz="1400" dirty="0" smtClean="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j-lt"/>
                        </a:rPr>
                        <a:t>0.525</a:t>
                      </a:r>
                      <a:endParaRPr lang="zh-CN"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1108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21</a:t>
            </a:fld>
            <a:endParaRPr lang="en-US" altLang="en-US"/>
          </a:p>
        </p:txBody>
      </p:sp>
      <p:sp>
        <p:nvSpPr>
          <p:cNvPr id="10" name="Date Placeholder 1">
            <a:extLst>
              <a:ext uri="{FF2B5EF4-FFF2-40B4-BE49-F238E27FC236}">
                <a16:creationId xmlns="" xmlns:a16="http://schemas.microsoft.com/office/drawing/2014/main" id="{387C0694-B486-415A-99B0-A2C026934C1C}"/>
              </a:ext>
            </a:extLst>
          </p:cNvPr>
          <p:cNvSpPr>
            <a:spLocks noGrp="1"/>
          </p:cNvSpPr>
          <p:nvPr>
            <p:ph type="dt" sz="half" idx="10"/>
          </p:nvPr>
        </p:nvSpPr>
        <p:spPr>
          <a:xfrm>
            <a:off x="685800" y="378281"/>
            <a:ext cx="1600200" cy="215444"/>
          </a:xfrm>
        </p:spPr>
        <p:txBody>
          <a:bodyPr/>
          <a:lstStyle/>
          <a:p>
            <a:r>
              <a:rPr lang="en-US" altLang="zh-CN" dirty="0" smtClean="0"/>
              <a:t>March 2022</a:t>
            </a:r>
            <a:endParaRPr lang="en-US" altLang="en-US" dirty="0"/>
          </a:p>
        </p:txBody>
      </p:sp>
      <p:sp>
        <p:nvSpPr>
          <p:cNvPr id="8" name="Rectangle 2"/>
          <p:cNvSpPr txBox="1">
            <a:spLocks noChangeArrowheads="1"/>
          </p:cNvSpPr>
          <p:nvPr/>
        </p:nvSpPr>
        <p:spPr bwMode="auto">
          <a:xfrm>
            <a:off x="661924" y="332656"/>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Simulation – O</a:t>
            </a:r>
            <a:r>
              <a:rPr lang="en-US" altLang="zh-CN" sz="3200" b="1" kern="0" dirty="0" smtClean="0">
                <a:solidFill>
                  <a:schemeClr val="tx1"/>
                </a:solidFill>
              </a:rPr>
              <a:t>ffice</a:t>
            </a:r>
            <a:r>
              <a:rPr lang="en-US" altLang="en-US" sz="3200" b="1" kern="0" dirty="0" smtClean="0">
                <a:solidFill>
                  <a:schemeClr val="tx1"/>
                </a:solidFill>
              </a:rPr>
              <a:t> Room</a:t>
            </a:r>
            <a:endParaRPr lang="en-US" altLang="en-US" sz="3200" b="1" kern="0" dirty="0">
              <a:solidFill>
                <a:schemeClr val="tx1"/>
              </a:solidFill>
            </a:endParaRPr>
          </a:p>
        </p:txBody>
      </p:sp>
      <p:sp>
        <p:nvSpPr>
          <p:cNvPr id="5" name="文本框 4"/>
          <p:cNvSpPr txBox="1"/>
          <p:nvPr/>
        </p:nvSpPr>
        <p:spPr>
          <a:xfrm>
            <a:off x="4635216" y="1093881"/>
            <a:ext cx="4072126" cy="2456057"/>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en-US" altLang="zh-CN" sz="1600" dirty="0" smtClean="0"/>
              <a:t>Office room size: 30m×15m×3m </a:t>
            </a:r>
          </a:p>
          <a:p>
            <a:pPr marL="285750" indent="-285750">
              <a:lnSpc>
                <a:spcPct val="120000"/>
              </a:lnSpc>
              <a:buFont typeface="Wingdings" panose="05000000000000000000" pitchFamily="2" charset="2"/>
              <a:buChar char="n"/>
            </a:pPr>
            <a:r>
              <a:rPr lang="en-US" altLang="zh-CN" sz="1600" dirty="0" smtClean="0"/>
              <a:t>TX position: [20, </a:t>
            </a:r>
            <a:r>
              <a:rPr lang="en-US" altLang="zh-CN" sz="1600" dirty="0"/>
              <a:t>7</a:t>
            </a:r>
            <a:r>
              <a:rPr lang="en-US" altLang="zh-CN" sz="1600" dirty="0" smtClean="0"/>
              <a:t>.5, 2.5] m</a:t>
            </a:r>
          </a:p>
          <a:p>
            <a:pPr marL="285750" indent="-285750">
              <a:lnSpc>
                <a:spcPct val="120000"/>
              </a:lnSpc>
              <a:buFont typeface="Wingdings" panose="05000000000000000000" pitchFamily="2" charset="2"/>
              <a:buChar char="n"/>
            </a:pPr>
            <a:r>
              <a:rPr lang="en-US" altLang="zh-CN" sz="1600" dirty="0" smtClean="0"/>
              <a:t>RX position: [20, </a:t>
            </a:r>
            <a:r>
              <a:rPr lang="en-US" altLang="zh-CN" sz="1600" dirty="0"/>
              <a:t>2</a:t>
            </a:r>
            <a:r>
              <a:rPr lang="en-US" altLang="zh-CN" sz="1600" dirty="0" smtClean="0"/>
              <a:t>, </a:t>
            </a:r>
            <a:r>
              <a:rPr lang="en-US" altLang="zh-CN" sz="1600" dirty="0"/>
              <a:t>2</a:t>
            </a:r>
            <a:r>
              <a:rPr lang="en-US" altLang="zh-CN" sz="1600" dirty="0" smtClean="0"/>
              <a:t>.5] m</a:t>
            </a:r>
          </a:p>
          <a:p>
            <a:pPr marL="285750" indent="-285750">
              <a:lnSpc>
                <a:spcPct val="120000"/>
              </a:lnSpc>
              <a:buFont typeface="Wingdings" panose="05000000000000000000" pitchFamily="2" charset="2"/>
              <a:buChar char="n"/>
            </a:pPr>
            <a:r>
              <a:rPr lang="en-US" altLang="zh-CN" sz="1600" dirty="0" smtClean="0"/>
              <a:t>Target position: [21, 5.5]m</a:t>
            </a:r>
          </a:p>
          <a:p>
            <a:pPr marL="285750" indent="-285750">
              <a:lnSpc>
                <a:spcPct val="120000"/>
              </a:lnSpc>
              <a:buFont typeface="Wingdings" panose="05000000000000000000" pitchFamily="2" charset="2"/>
              <a:buChar char="n"/>
            </a:pPr>
            <a:r>
              <a:rPr lang="en-US" altLang="zh-CN" sz="1600" dirty="0" smtClean="0"/>
              <a:t>Target type: chair</a:t>
            </a:r>
          </a:p>
          <a:p>
            <a:pPr marL="285750" indent="-285750">
              <a:lnSpc>
                <a:spcPct val="120000"/>
              </a:lnSpc>
              <a:buFont typeface="Wingdings" panose="05000000000000000000" pitchFamily="2" charset="2"/>
              <a:buChar char="n"/>
            </a:pPr>
            <a:r>
              <a:rPr lang="en-US" altLang="zh-CN" sz="1600" dirty="0" smtClean="0"/>
              <a:t>Target moving direction: [0, -1, 0] m </a:t>
            </a:r>
          </a:p>
          <a:p>
            <a:pPr marL="285750" indent="-285750">
              <a:lnSpc>
                <a:spcPct val="120000"/>
              </a:lnSpc>
              <a:buFont typeface="Wingdings" panose="05000000000000000000" pitchFamily="2" charset="2"/>
              <a:buChar char="n"/>
            </a:pPr>
            <a:r>
              <a:rPr lang="en-US" altLang="zh-CN" sz="1600" dirty="0" smtClean="0"/>
              <a:t>Frequency: 8 GHz</a:t>
            </a:r>
          </a:p>
          <a:p>
            <a:pPr marL="285750" indent="-285750">
              <a:lnSpc>
                <a:spcPct val="120000"/>
              </a:lnSpc>
              <a:buFont typeface="Wingdings" panose="05000000000000000000" pitchFamily="2" charset="2"/>
              <a:buChar char="n"/>
            </a:pPr>
            <a:r>
              <a:rPr lang="en-US" altLang="zh-CN" sz="1600" dirty="0" smtClean="0"/>
              <a:t>Moving speed: 1m/s</a:t>
            </a:r>
            <a:endParaRPr lang="zh-CN" altLang="en-US" sz="1600" dirty="0"/>
          </a:p>
        </p:txBody>
      </p:sp>
      <p:sp>
        <p:nvSpPr>
          <p:cNvPr id="43" name="矩形 42"/>
          <p:cNvSpPr/>
          <p:nvPr/>
        </p:nvSpPr>
        <p:spPr>
          <a:xfrm>
            <a:off x="403175" y="5828378"/>
            <a:ext cx="8311092" cy="657488"/>
          </a:xfrm>
          <a:prstGeom prst="rect">
            <a:avLst/>
          </a:prstGeom>
        </p:spPr>
        <p:txBody>
          <a:bodyPr wrap="square">
            <a:spAutoFit/>
          </a:bodyPr>
          <a:lstStyle/>
          <a:p>
            <a:pPr marL="285750" indent="-285750" algn="just">
              <a:lnSpc>
                <a:spcPct val="120000"/>
              </a:lnSpc>
              <a:buFont typeface="Wingdings" panose="05000000000000000000" pitchFamily="2" charset="2"/>
              <a:buChar char="n"/>
            </a:pPr>
            <a:r>
              <a:rPr lang="en-US" altLang="zh-CN" sz="1600" b="1" kern="0" dirty="0" smtClean="0">
                <a:latin typeface="+mj-lt"/>
              </a:rPr>
              <a:t>Most of the rays are static, only target-related rays are changing continuously over time </a:t>
            </a:r>
          </a:p>
          <a:p>
            <a:pPr marL="285750" indent="-285750" algn="just">
              <a:lnSpc>
                <a:spcPct val="120000"/>
              </a:lnSpc>
              <a:buFont typeface="Wingdings" panose="05000000000000000000" pitchFamily="2" charset="2"/>
              <a:buChar char="n"/>
            </a:pPr>
            <a:r>
              <a:rPr lang="en-US" altLang="zh-CN" sz="1600" b="1" kern="0" dirty="0" smtClean="0">
                <a:latin typeface="+mj-lt"/>
              </a:rPr>
              <a:t>We </a:t>
            </a:r>
            <a:r>
              <a:rPr lang="en-US" altLang="zh-CN" sz="1600" b="1" kern="0" dirty="0">
                <a:latin typeface="+mj-lt"/>
              </a:rPr>
              <a:t>can </a:t>
            </a:r>
            <a:r>
              <a:rPr lang="en-US" altLang="zh-CN" sz="1600" b="1" kern="0" dirty="0" smtClean="0">
                <a:latin typeface="+mj-lt"/>
              </a:rPr>
              <a:t>compress the CIR </a:t>
            </a:r>
            <a:r>
              <a:rPr lang="en-US" altLang="zh-CN" sz="1600" b="1" kern="0" dirty="0">
                <a:latin typeface="+mj-lt"/>
              </a:rPr>
              <a:t>in time domain to reduce the CIR transmission </a:t>
            </a:r>
            <a:r>
              <a:rPr lang="en-US" altLang="zh-CN" sz="1600" b="1" kern="0" dirty="0" smtClean="0">
                <a:latin typeface="+mj-lt"/>
              </a:rPr>
              <a:t>overhead</a:t>
            </a:r>
            <a:endParaRPr lang="zh-CN" altLang="en-US" sz="1600" b="1" kern="0" dirty="0">
              <a:latin typeface="+mj-lt"/>
            </a:endParaRPr>
          </a:p>
        </p:txBody>
      </p:sp>
      <p:sp>
        <p:nvSpPr>
          <p:cNvPr id="24"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grpSp>
        <p:nvGrpSpPr>
          <p:cNvPr id="3" name="组合 2"/>
          <p:cNvGrpSpPr/>
          <p:nvPr/>
        </p:nvGrpSpPr>
        <p:grpSpPr>
          <a:xfrm>
            <a:off x="438401" y="1149012"/>
            <a:ext cx="3702526" cy="2202005"/>
            <a:chOff x="438401" y="1149012"/>
            <a:chExt cx="3702526" cy="2202005"/>
          </a:xfrm>
        </p:grpSpPr>
        <p:cxnSp>
          <p:nvCxnSpPr>
            <p:cNvPr id="33" name="直接箭头连接符 32"/>
            <p:cNvCxnSpPr/>
            <p:nvPr/>
          </p:nvCxnSpPr>
          <p:spPr bwMode="auto">
            <a:xfrm flipV="1">
              <a:off x="1411827" y="2712419"/>
              <a:ext cx="1440160" cy="68571"/>
            </a:xfrm>
            <a:prstGeom prst="straightConnector1">
              <a:avLst/>
            </a:prstGeom>
            <a:solidFill>
              <a:schemeClr val="accent1"/>
            </a:solidFill>
            <a:ln w="22225"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文本框 33"/>
            <p:cNvSpPr txBox="1"/>
            <p:nvPr/>
          </p:nvSpPr>
          <p:spPr>
            <a:xfrm rot="21368234">
              <a:off x="1645853" y="2720015"/>
              <a:ext cx="1536694" cy="276999"/>
            </a:xfrm>
            <a:prstGeom prst="rect">
              <a:avLst/>
            </a:prstGeom>
            <a:noFill/>
          </p:spPr>
          <p:txBody>
            <a:bodyPr wrap="square" rtlCol="0">
              <a:spAutoFit/>
            </a:bodyPr>
            <a:lstStyle/>
            <a:p>
              <a:r>
                <a:rPr lang="en-US" altLang="zh-CN" dirty="0" smtClean="0">
                  <a:solidFill>
                    <a:schemeClr val="bg1"/>
                  </a:solidFill>
                </a:rPr>
                <a:t>Moving direction</a:t>
              </a:r>
              <a:endParaRPr lang="zh-CN" altLang="en-US" dirty="0">
                <a:solidFill>
                  <a:schemeClr val="bg1"/>
                </a:solidFill>
              </a:endParaRPr>
            </a:p>
          </p:txBody>
        </p:sp>
        <p:pic>
          <p:nvPicPr>
            <p:cNvPr id="1026" name="Picture 2" descr="C:\Users\p00491993\AppData\Roaming\eSpace_Desktop\UserData\p00491993\imagefiles\648BECEC-E89F-4008-80D9-7F0237391B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01" y="1149012"/>
              <a:ext cx="3702526" cy="2202005"/>
            </a:xfrm>
            <a:prstGeom prst="rect">
              <a:avLst/>
            </a:prstGeom>
            <a:noFill/>
            <a:extLst>
              <a:ext uri="{909E8E84-426E-40DD-AFC4-6F175D3DCCD1}">
                <a14:hiddenFill xmlns:a14="http://schemas.microsoft.com/office/drawing/2010/main">
                  <a:solidFill>
                    <a:srgbClr val="FFFFFF"/>
                  </a:solidFill>
                </a14:hiddenFill>
              </a:ext>
            </a:extLst>
          </p:spPr>
        </p:pic>
        <p:sp>
          <p:nvSpPr>
            <p:cNvPr id="25" name="文本框 24"/>
            <p:cNvSpPr txBox="1"/>
            <p:nvPr/>
          </p:nvSpPr>
          <p:spPr>
            <a:xfrm>
              <a:off x="2813467" y="2693327"/>
              <a:ext cx="416576" cy="276999"/>
            </a:xfrm>
            <a:prstGeom prst="rect">
              <a:avLst/>
            </a:prstGeom>
            <a:noFill/>
          </p:spPr>
          <p:txBody>
            <a:bodyPr wrap="square" rtlCol="0">
              <a:spAutoFit/>
            </a:bodyPr>
            <a:lstStyle/>
            <a:p>
              <a:r>
                <a:rPr lang="en-US" altLang="zh-CN" b="1" dirty="0" smtClean="0">
                  <a:solidFill>
                    <a:schemeClr val="bg1"/>
                  </a:solidFill>
                </a:rPr>
                <a:t>TX</a:t>
              </a:r>
              <a:endParaRPr lang="zh-CN" altLang="en-US" b="1" dirty="0">
                <a:solidFill>
                  <a:schemeClr val="bg1"/>
                </a:solidFill>
              </a:endParaRPr>
            </a:p>
          </p:txBody>
        </p:sp>
        <p:sp>
          <p:nvSpPr>
            <p:cNvPr id="26" name="文本框 25"/>
            <p:cNvSpPr txBox="1"/>
            <p:nvPr/>
          </p:nvSpPr>
          <p:spPr>
            <a:xfrm>
              <a:off x="1634058" y="2668568"/>
              <a:ext cx="416576" cy="276999"/>
            </a:xfrm>
            <a:prstGeom prst="rect">
              <a:avLst/>
            </a:prstGeom>
            <a:noFill/>
          </p:spPr>
          <p:txBody>
            <a:bodyPr wrap="square" rtlCol="0">
              <a:spAutoFit/>
            </a:bodyPr>
            <a:lstStyle/>
            <a:p>
              <a:r>
                <a:rPr lang="en-US" altLang="zh-CN" b="1" dirty="0">
                  <a:solidFill>
                    <a:schemeClr val="bg1"/>
                  </a:solidFill>
                </a:rPr>
                <a:t>R</a:t>
              </a:r>
              <a:r>
                <a:rPr lang="en-US" altLang="zh-CN" b="1" dirty="0" smtClean="0">
                  <a:solidFill>
                    <a:schemeClr val="bg1"/>
                  </a:solidFill>
                </a:rPr>
                <a:t>X</a:t>
              </a:r>
              <a:endParaRPr lang="zh-CN" altLang="en-US" b="1" dirty="0">
                <a:solidFill>
                  <a:schemeClr val="bg1"/>
                </a:solidFill>
              </a:endParaRPr>
            </a:p>
          </p:txBody>
        </p:sp>
        <p:pic>
          <p:nvPicPr>
            <p:cNvPr id="28" name="图片 27"/>
            <p:cNvPicPr>
              <a:picLocks noChangeAspect="1"/>
            </p:cNvPicPr>
            <p:nvPr/>
          </p:nvPicPr>
          <p:blipFill>
            <a:blip r:embed="rId4"/>
            <a:stretch>
              <a:fillRect/>
            </a:stretch>
          </p:blipFill>
          <p:spPr>
            <a:xfrm>
              <a:off x="2393424" y="2930024"/>
              <a:ext cx="225303" cy="273240"/>
            </a:xfrm>
            <a:prstGeom prst="rect">
              <a:avLst/>
            </a:prstGeom>
          </p:spPr>
        </p:pic>
      </p:grpSp>
      <p:grpSp>
        <p:nvGrpSpPr>
          <p:cNvPr id="23" name="组合 22"/>
          <p:cNvGrpSpPr/>
          <p:nvPr/>
        </p:nvGrpSpPr>
        <p:grpSpPr>
          <a:xfrm>
            <a:off x="418992" y="3503383"/>
            <a:ext cx="3721935" cy="2280735"/>
            <a:chOff x="418992" y="3532882"/>
            <a:chExt cx="3721935" cy="2280735"/>
          </a:xfrm>
        </p:grpSpPr>
        <p:sp>
          <p:nvSpPr>
            <p:cNvPr id="37" name="文本框 36"/>
            <p:cNvSpPr txBox="1"/>
            <p:nvPr/>
          </p:nvSpPr>
          <p:spPr>
            <a:xfrm>
              <a:off x="919769" y="4109113"/>
              <a:ext cx="416576" cy="276999"/>
            </a:xfrm>
            <a:prstGeom prst="rect">
              <a:avLst/>
            </a:prstGeom>
            <a:noFill/>
          </p:spPr>
          <p:txBody>
            <a:bodyPr wrap="square" rtlCol="0">
              <a:spAutoFit/>
            </a:bodyPr>
            <a:lstStyle/>
            <a:p>
              <a:r>
                <a:rPr lang="en-US" altLang="zh-CN" b="1" dirty="0" smtClean="0">
                  <a:solidFill>
                    <a:schemeClr val="bg1"/>
                  </a:solidFill>
                </a:rPr>
                <a:t>TX</a:t>
              </a:r>
              <a:endParaRPr lang="zh-CN" altLang="en-US" b="1" dirty="0">
                <a:solidFill>
                  <a:schemeClr val="bg1"/>
                </a:solidFill>
              </a:endParaRPr>
            </a:p>
          </p:txBody>
        </p:sp>
        <p:sp>
          <p:nvSpPr>
            <p:cNvPr id="38" name="文本框 37"/>
            <p:cNvSpPr txBox="1"/>
            <p:nvPr/>
          </p:nvSpPr>
          <p:spPr>
            <a:xfrm>
              <a:off x="3435787" y="4697826"/>
              <a:ext cx="416576" cy="276999"/>
            </a:xfrm>
            <a:prstGeom prst="rect">
              <a:avLst/>
            </a:prstGeom>
            <a:noFill/>
          </p:spPr>
          <p:txBody>
            <a:bodyPr wrap="square" rtlCol="0">
              <a:spAutoFit/>
            </a:bodyPr>
            <a:lstStyle/>
            <a:p>
              <a:r>
                <a:rPr lang="en-US" altLang="zh-CN" b="1" dirty="0">
                  <a:solidFill>
                    <a:schemeClr val="bg1"/>
                  </a:solidFill>
                </a:rPr>
                <a:t>R</a:t>
              </a:r>
              <a:r>
                <a:rPr lang="en-US" altLang="zh-CN" b="1" dirty="0" smtClean="0">
                  <a:solidFill>
                    <a:schemeClr val="bg1"/>
                  </a:solidFill>
                </a:rPr>
                <a:t>X</a:t>
              </a:r>
              <a:endParaRPr lang="zh-CN" altLang="en-US" b="1" dirty="0">
                <a:solidFill>
                  <a:schemeClr val="bg1"/>
                </a:solidFill>
              </a:endParaRPr>
            </a:p>
          </p:txBody>
        </p:sp>
        <p:pic>
          <p:nvPicPr>
            <p:cNvPr id="2" name="Picture 4" descr="C:\Users\p00491993\AppData\Roaming\eSpace_Desktop\UserData\p00491993\imagefiles\02F1947A-E236-4DF8-A7E2-1C5E56382F2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92" y="3532882"/>
              <a:ext cx="3721935" cy="2280735"/>
            </a:xfrm>
            <a:prstGeom prst="rect">
              <a:avLst/>
            </a:prstGeom>
            <a:noFill/>
            <a:extLst>
              <a:ext uri="{909E8E84-426E-40DD-AFC4-6F175D3DCCD1}">
                <a14:hiddenFill xmlns:a14="http://schemas.microsoft.com/office/drawing/2010/main">
                  <a:solidFill>
                    <a:srgbClr val="FFFFFF"/>
                  </a:solidFill>
                </a14:hiddenFill>
              </a:ext>
            </a:extLst>
          </p:spPr>
        </p:pic>
        <p:pic>
          <p:nvPicPr>
            <p:cNvPr id="35" name="图片 34"/>
            <p:cNvPicPr>
              <a:picLocks noChangeAspect="1"/>
            </p:cNvPicPr>
            <p:nvPr/>
          </p:nvPicPr>
          <p:blipFill>
            <a:blip r:embed="rId4"/>
            <a:stretch>
              <a:fillRect/>
            </a:stretch>
          </p:blipFill>
          <p:spPr>
            <a:xfrm>
              <a:off x="2394230" y="5466562"/>
              <a:ext cx="225303" cy="273240"/>
            </a:xfrm>
            <a:prstGeom prst="rect">
              <a:avLst/>
            </a:prstGeom>
          </p:spPr>
        </p:pic>
        <p:cxnSp>
          <p:nvCxnSpPr>
            <p:cNvPr id="11" name="直接连接符 10"/>
            <p:cNvCxnSpPr>
              <a:endCxn id="35" idx="0"/>
            </p:cNvCxnSpPr>
            <p:nvPr/>
          </p:nvCxnSpPr>
          <p:spPr bwMode="auto">
            <a:xfrm>
              <a:off x="1842346" y="4974825"/>
              <a:ext cx="664536" cy="491737"/>
            </a:xfrm>
            <a:prstGeom prst="line">
              <a:avLst/>
            </a:prstGeom>
            <a:solidFill>
              <a:schemeClr val="accent1"/>
            </a:solidFill>
            <a:ln w="12700" cap="flat" cmpd="sng" algn="ctr">
              <a:solidFill>
                <a:srgbClr val="7BDB5E"/>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a:stCxn id="35" idx="0"/>
            </p:cNvCxnSpPr>
            <p:nvPr/>
          </p:nvCxnSpPr>
          <p:spPr bwMode="auto">
            <a:xfrm flipV="1">
              <a:off x="2506882" y="4982141"/>
              <a:ext cx="624958" cy="484421"/>
            </a:xfrm>
            <a:prstGeom prst="line">
              <a:avLst/>
            </a:prstGeom>
            <a:solidFill>
              <a:schemeClr val="accent1"/>
            </a:solidFill>
            <a:ln w="12700" cap="flat" cmpd="sng" algn="ctr">
              <a:solidFill>
                <a:srgbClr val="7BDB5E"/>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9" name="Picture 6" descr="C:\Users\p00491993\AppData\Roaming\eSpace_Desktop\UserData\p00491993\imagefiles\DE7544C4-2FE7-4C75-9399-7F4E9A88B3DB.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58732" y="3562158"/>
            <a:ext cx="3037604" cy="22753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00491993\AppData\Roaming\eSpace_Desktop\UserData\p00491993\imagefiles\8D3D7E50-CA88-493E-84E9-C2E09092ADC3.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9453" y="3342808"/>
            <a:ext cx="2112319" cy="158224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0" name="矩形 39"/>
          <p:cNvSpPr/>
          <p:nvPr/>
        </p:nvSpPr>
        <p:spPr bwMode="auto">
          <a:xfrm>
            <a:off x="5169085" y="4079614"/>
            <a:ext cx="216024" cy="1630689"/>
          </a:xfrm>
          <a:prstGeom prst="rect">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42" name="直接箭头连接符 41"/>
          <p:cNvCxnSpPr>
            <a:stCxn id="40" idx="3"/>
            <a:endCxn id="1032" idx="1"/>
          </p:cNvCxnSpPr>
          <p:nvPr/>
        </p:nvCxnSpPr>
        <p:spPr bwMode="auto">
          <a:xfrm flipV="1">
            <a:off x="5385109" y="4133931"/>
            <a:ext cx="1584344" cy="761028"/>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箭头连接符 48"/>
          <p:cNvCxnSpPr/>
          <p:nvPr/>
        </p:nvCxnSpPr>
        <p:spPr bwMode="auto">
          <a:xfrm flipH="1">
            <a:off x="1842346" y="3033723"/>
            <a:ext cx="571855" cy="0"/>
          </a:xfrm>
          <a:prstGeom prst="straightConnector1">
            <a:avLst/>
          </a:prstGeom>
          <a:solidFill>
            <a:schemeClr val="accent1"/>
          </a:solidFill>
          <a:ln w="22225"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文本框 51"/>
          <p:cNvSpPr txBox="1"/>
          <p:nvPr/>
        </p:nvSpPr>
        <p:spPr>
          <a:xfrm>
            <a:off x="1511612" y="2996952"/>
            <a:ext cx="1536694" cy="276999"/>
          </a:xfrm>
          <a:prstGeom prst="rect">
            <a:avLst/>
          </a:prstGeom>
          <a:noFill/>
        </p:spPr>
        <p:txBody>
          <a:bodyPr wrap="square" rtlCol="0">
            <a:spAutoFit/>
          </a:bodyPr>
          <a:lstStyle/>
          <a:p>
            <a:r>
              <a:rPr lang="en-US" altLang="zh-CN" dirty="0" smtClean="0">
                <a:solidFill>
                  <a:schemeClr val="bg1"/>
                </a:solidFill>
              </a:rPr>
              <a:t>Moving direction</a:t>
            </a:r>
            <a:endParaRPr lang="zh-CN" altLang="en-US" dirty="0">
              <a:solidFill>
                <a:schemeClr val="bg1"/>
              </a:solidFill>
            </a:endParaRPr>
          </a:p>
        </p:txBody>
      </p:sp>
    </p:spTree>
    <p:extLst>
      <p:ext uri="{BB962C8B-B14F-4D97-AF65-F5344CB8AC3E}">
        <p14:creationId xmlns:p14="http://schemas.microsoft.com/office/powerpoint/2010/main" val="776473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04664"/>
            <a:ext cx="7772400" cy="1066800"/>
          </a:xfrm>
        </p:spPr>
        <p:txBody>
          <a:bodyPr/>
          <a:lstStyle/>
          <a:p>
            <a:r>
              <a:rPr lang="en-US" altLang="en-US" sz="3200" b="1" dirty="0">
                <a:solidFill>
                  <a:schemeClr val="tx1"/>
                </a:solidFill>
              </a:rPr>
              <a:t>Simulation – </a:t>
            </a:r>
            <a:r>
              <a:rPr lang="en-US" altLang="en-US" sz="3200" b="1" dirty="0" smtClean="0">
                <a:solidFill>
                  <a:schemeClr val="tx1"/>
                </a:solidFill>
              </a:rPr>
              <a:t>Office Room</a:t>
            </a:r>
            <a:endParaRPr lang="zh-CN" altLang="en-US" sz="32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02702" y="1268760"/>
                <a:ext cx="7772400" cy="4114800"/>
              </a:xfrm>
            </p:spPr>
            <p:txBody>
              <a:bodyPr/>
              <a:lstStyle/>
              <a:p>
                <a:pPr>
                  <a:buFont typeface="Wingdings" panose="05000000000000000000" pitchFamily="2" charset="2"/>
                  <a:buChar char="n"/>
                </a:pPr>
                <a14:m>
                  <m:oMath xmlns:m="http://schemas.openxmlformats.org/officeDocument/2006/math">
                    <m:sSub>
                      <m:sSubPr>
                        <m:ctrlPr>
                          <a:rPr lang="en-US" altLang="zh-CN" sz="1400" i="1">
                            <a:latin typeface="Cambria Math" panose="02040503050406030204" pitchFamily="18" charset="0"/>
                            <a:ea typeface="+mj-ea"/>
                          </a:rPr>
                        </m:ctrlPr>
                      </m:sSubPr>
                      <m:e>
                        <m:r>
                          <a:rPr lang="en-US" altLang="zh-CN" sz="1400" i="1">
                            <a:latin typeface="Cambria Math" panose="02040503050406030204" pitchFamily="18" charset="0"/>
                            <a:ea typeface="+mj-ea"/>
                          </a:rPr>
                          <m:t>𝑑</m:t>
                        </m:r>
                      </m:e>
                      <m:sub>
                        <m:r>
                          <a:rPr lang="en-US" altLang="zh-CN" sz="1400" i="1">
                            <a:latin typeface="Cambria Math" panose="02040503050406030204" pitchFamily="18" charset="0"/>
                            <a:ea typeface="+mj-ea"/>
                          </a:rPr>
                          <m:t>𝑠𝑝𝑟𝑒𝑎𝑑</m:t>
                        </m:r>
                      </m:sub>
                    </m:sSub>
                  </m:oMath>
                </a14:m>
                <a:r>
                  <a:rPr lang="en-US" altLang="zh-CN" sz="1400" dirty="0">
                    <a:latin typeface="+mj-lt"/>
                    <a:ea typeface="+mj-ea"/>
                  </a:rPr>
                  <a:t>: </a:t>
                </a:r>
                <a:r>
                  <a:rPr lang="en-US" altLang="zh-CN" sz="1400" dirty="0" smtClean="0">
                    <a:latin typeface="+mj-lt"/>
                    <a:ea typeface="+mj-ea"/>
                  </a:rPr>
                  <a:t>0~60m</a:t>
                </a:r>
                <a:endParaRPr lang="en-US" altLang="zh-CN" sz="1400" dirty="0">
                  <a:latin typeface="+mj-lt"/>
                  <a:ea typeface="+mj-ea"/>
                </a:endParaRPr>
              </a:p>
              <a:p>
                <a:pPr>
                  <a:buFont typeface="Wingdings" panose="05000000000000000000" pitchFamily="2" charset="2"/>
                  <a:buChar char="n"/>
                </a:pPr>
                <a:r>
                  <a:rPr lang="en-US" altLang="zh-CN" sz="1400" dirty="0">
                    <a:latin typeface="+mj-lt"/>
                    <a:ea typeface="+mj-ea"/>
                  </a:rPr>
                  <a:t>Sampling rate: 499.2 MHz</a:t>
                </a:r>
              </a:p>
              <a:p>
                <a:pPr>
                  <a:buFont typeface="Wingdings" panose="05000000000000000000" pitchFamily="2" charset="2"/>
                  <a:buChar char="n"/>
                </a:pPr>
                <a:r>
                  <a:rPr lang="en-US" altLang="zh-CN" sz="1400" dirty="0">
                    <a:latin typeface="+mj-lt"/>
                    <a:ea typeface="+mj-ea"/>
                  </a:rPr>
                  <a:t>Snapshot number in the sensing phase: 20 (1 is used for CIR reference information)</a:t>
                </a:r>
              </a:p>
              <a:p>
                <a:pPr>
                  <a:buFont typeface="Wingdings" panose="05000000000000000000" pitchFamily="2" charset="2"/>
                  <a:buChar char="n"/>
                </a:pPr>
                <a:r>
                  <a:rPr lang="en-US" altLang="zh-CN" sz="1400" dirty="0">
                    <a:latin typeface="+mj-lt"/>
                    <a:ea typeface="+mj-ea"/>
                  </a:rPr>
                  <a:t>Dynamic range: </a:t>
                </a:r>
                <a:r>
                  <a:rPr lang="en-US" altLang="zh-CN" sz="1400" dirty="0" smtClean="0">
                    <a:latin typeface="+mj-lt"/>
                    <a:ea typeface="+mj-ea"/>
                  </a:rPr>
                  <a:t> 100dB</a:t>
                </a:r>
              </a:p>
              <a:p>
                <a:pPr>
                  <a:buFont typeface="Wingdings" panose="05000000000000000000" pitchFamily="2" charset="2"/>
                  <a:buChar char="n"/>
                </a:pPr>
                <a:r>
                  <a:rPr lang="en-US" altLang="zh-CN" sz="1400" dirty="0" smtClean="0">
                    <a:latin typeface="+mj-lt"/>
                    <a:ea typeface="+mj-ea"/>
                  </a:rPr>
                  <a:t>Approach 1b is utilized</a:t>
                </a:r>
                <a:endParaRPr lang="en-US" altLang="zh-CN" sz="1400" dirty="0">
                  <a:latin typeface="+mj-lt"/>
                  <a:ea typeface="+mj-ea"/>
                </a:endParaRPr>
              </a:p>
              <a:p>
                <a:endParaRPr lang="zh-CN" altLang="en-US" dirty="0">
                  <a:latin typeface="+mj-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02702" y="1268760"/>
                <a:ext cx="7772400" cy="4114800"/>
              </a:xfrm>
              <a:blipFill rotWithShape="0">
                <a:blip r:embed="rId2"/>
                <a:stretch>
                  <a:fillRect l="-78" t="-29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r>
              <a:rPr lang="en-US" altLang="zh-CN" dirty="0" smtClean="0">
                <a:latin typeface="+mj-lt"/>
              </a:rPr>
              <a:t>March 2022</a:t>
            </a:r>
            <a:endParaRPr lang="en-US" altLang="en-US" dirty="0">
              <a:latin typeface="+mj-lt"/>
            </a:endParaRPr>
          </a:p>
        </p:txBody>
      </p:sp>
      <p:sp>
        <p:nvSpPr>
          <p:cNvPr id="5" name="页脚占位符 4"/>
          <p:cNvSpPr>
            <a:spLocks noGrp="1"/>
          </p:cNvSpPr>
          <p:nvPr>
            <p:ph type="ftr" sz="quarter" idx="11"/>
          </p:nvPr>
        </p:nvSpPr>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6" name="灯片编号占位符 5"/>
          <p:cNvSpPr>
            <a:spLocks noGrp="1"/>
          </p:cNvSpPr>
          <p:nvPr>
            <p:ph type="sldNum" sz="quarter" idx="12"/>
          </p:nvPr>
        </p:nvSpPr>
        <p:spPr>
          <a:xfrm>
            <a:off x="4355223" y="6475413"/>
            <a:ext cx="509755" cy="184666"/>
          </a:xfrm>
        </p:spPr>
        <p:txBody>
          <a:bodyPr/>
          <a:lstStyle/>
          <a:p>
            <a:r>
              <a:rPr lang="en-US" altLang="en-US" smtClean="0">
                <a:latin typeface="+mj-lt"/>
              </a:rPr>
              <a:t>Slide </a:t>
            </a:r>
            <a:fld id="{7FFA85FD-E192-4C2D-9860-28C59D48001D}" type="slidenum">
              <a:rPr lang="en-US" altLang="en-US" smtClean="0">
                <a:latin typeface="+mj-lt"/>
              </a:rPr>
              <a:pPr/>
              <a:t>22</a:t>
            </a:fld>
            <a:endParaRPr lang="en-US" altLang="en-US" dirty="0">
              <a:latin typeface="+mj-lt"/>
            </a:endParaRPr>
          </a:p>
        </p:txBody>
      </p:sp>
      <p:sp>
        <p:nvSpPr>
          <p:cNvPr id="7" name="矩形 6"/>
          <p:cNvSpPr/>
          <p:nvPr/>
        </p:nvSpPr>
        <p:spPr>
          <a:xfrm>
            <a:off x="702702" y="5445224"/>
            <a:ext cx="7613713" cy="1023165"/>
          </a:xfrm>
          <a:prstGeom prst="rect">
            <a:avLst/>
          </a:prstGeom>
        </p:spPr>
        <p:txBody>
          <a:bodyPr wrap="square">
            <a:spAutoFit/>
          </a:bodyPr>
          <a:lstStyle/>
          <a:p>
            <a:pPr marL="171450" indent="-171450">
              <a:lnSpc>
                <a:spcPct val="150000"/>
              </a:lnSpc>
              <a:buFont typeface="Wingdings" panose="05000000000000000000" pitchFamily="2" charset="2"/>
              <a:buChar char="n"/>
            </a:pPr>
            <a:r>
              <a:rPr lang="en-US" altLang="zh-CN" sz="1400" dirty="0">
                <a:latin typeface="+mj-lt"/>
                <a:ea typeface="+mj-ea"/>
                <a:cs typeface="Times New Roman" panose="02020603050405020304" pitchFamily="18" charset="0"/>
              </a:rPr>
              <a:t>Compression can reduce </a:t>
            </a:r>
            <a:r>
              <a:rPr lang="en-US" altLang="zh-CN" sz="1400" dirty="0" smtClean="0">
                <a:latin typeface="+mj-lt"/>
                <a:ea typeface="+mj-ea"/>
                <a:cs typeface="Times New Roman" panose="02020603050405020304" pitchFamily="18" charset="0"/>
              </a:rPr>
              <a:t>the overhead </a:t>
            </a:r>
            <a:r>
              <a:rPr lang="en-US" altLang="zh-CN" sz="1400" dirty="0">
                <a:latin typeface="+mj-lt"/>
                <a:ea typeface="+mj-ea"/>
                <a:cs typeface="Times New Roman" panose="02020603050405020304" pitchFamily="18" charset="0"/>
              </a:rPr>
              <a:t>without degrading the quantization accuracy</a:t>
            </a:r>
          </a:p>
          <a:p>
            <a:pPr marL="171450" indent="-171450">
              <a:lnSpc>
                <a:spcPct val="150000"/>
              </a:lnSpc>
              <a:buFont typeface="Wingdings" panose="05000000000000000000" pitchFamily="2" charset="2"/>
              <a:buChar char="n"/>
            </a:pPr>
            <a:r>
              <a:rPr lang="en-US" altLang="zh-CN" sz="1400" dirty="0">
                <a:latin typeface="+mj-lt"/>
                <a:ea typeface="+mj-ea"/>
                <a:cs typeface="Times New Roman" panose="02020603050405020304" pitchFamily="18" charset="0"/>
              </a:rPr>
              <a:t>Quantization accuracy is not sensitive to the number of </a:t>
            </a:r>
            <a:r>
              <a:rPr lang="en-US" altLang="zh-CN" sz="1400" dirty="0" smtClean="0">
                <a:latin typeface="+mj-lt"/>
                <a:ea typeface="+mj-ea"/>
                <a:cs typeface="Times New Roman" panose="02020603050405020304" pitchFamily="18" charset="0"/>
              </a:rPr>
              <a:t>snapshot within </a:t>
            </a:r>
            <a:r>
              <a:rPr lang="en-US" altLang="zh-CN" sz="1400" dirty="0">
                <a:latin typeface="+mj-lt"/>
                <a:ea typeface="+mj-ea"/>
                <a:cs typeface="Times New Roman" panose="02020603050405020304" pitchFamily="18" charset="0"/>
              </a:rPr>
              <a:t>a sensing </a:t>
            </a:r>
            <a:r>
              <a:rPr lang="en-US" altLang="zh-CN" sz="1400" dirty="0" smtClean="0">
                <a:latin typeface="+mj-lt"/>
                <a:ea typeface="+mj-ea"/>
                <a:cs typeface="Times New Roman" panose="02020603050405020304" pitchFamily="18" charset="0"/>
              </a:rPr>
              <a:t>round</a:t>
            </a:r>
          </a:p>
          <a:p>
            <a:pPr marL="171450" indent="-171450">
              <a:lnSpc>
                <a:spcPct val="150000"/>
              </a:lnSpc>
              <a:buFont typeface="Wingdings" panose="05000000000000000000" pitchFamily="2" charset="2"/>
              <a:buChar char="n"/>
            </a:pPr>
            <a:r>
              <a:rPr lang="en-US" altLang="zh-CN" sz="1400" dirty="0" smtClean="0">
                <a:latin typeface="+mj-lt"/>
                <a:ea typeface="+mj-ea"/>
                <a:cs typeface="Times New Roman" panose="02020603050405020304" pitchFamily="18" charset="0"/>
              </a:rPr>
              <a:t>Similar compression ratio can be achieved as the meeting room scenario</a:t>
            </a:r>
            <a:endParaRPr lang="en-US" altLang="zh-CN" sz="1400" dirty="0">
              <a:latin typeface="+mj-lt"/>
              <a:ea typeface="+mj-ea"/>
              <a:cs typeface="Times New Roman" panose="02020603050405020304" pitchFamily="18" charset="0"/>
            </a:endParaRPr>
          </a:p>
        </p:txBody>
      </p:sp>
      <p:pic>
        <p:nvPicPr>
          <p:cNvPr id="8"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27584" y="2479576"/>
            <a:ext cx="3517404" cy="2969754"/>
          </a:xfrm>
          <a:prstGeom prst="rect">
            <a:avLst/>
          </a:prstGeom>
          <a:noFill/>
          <a:ln>
            <a:noFill/>
          </a:ln>
        </p:spPr>
      </p:pic>
      <p:pic>
        <p:nvPicPr>
          <p:cNvPr id="9"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469870" y="2479576"/>
            <a:ext cx="3882762" cy="2934508"/>
          </a:xfrm>
          <a:prstGeom prst="rect">
            <a:avLst/>
          </a:prstGeom>
          <a:noFill/>
          <a:ln>
            <a:noFill/>
          </a:ln>
        </p:spPr>
      </p:pic>
    </p:spTree>
    <p:extLst>
      <p:ext uri="{BB962C8B-B14F-4D97-AF65-F5344CB8AC3E}">
        <p14:creationId xmlns:p14="http://schemas.microsoft.com/office/powerpoint/2010/main" val="1931111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685800"/>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t>Summary</a:t>
            </a:r>
            <a:endParaRPr lang="en-US" altLang="en-US" sz="3200" b="1" kern="0" dirty="0"/>
          </a:p>
        </p:txBody>
      </p:sp>
      <p:sp>
        <p:nvSpPr>
          <p:cNvPr id="4" name="Rectangle 3"/>
          <p:cNvSpPr txBox="1">
            <a:spLocks noChangeArrowheads="1"/>
          </p:cNvSpPr>
          <p:nvPr/>
        </p:nvSpPr>
        <p:spPr bwMode="auto">
          <a:xfrm>
            <a:off x="685800" y="1124744"/>
            <a:ext cx="7858125"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just">
              <a:lnSpc>
                <a:spcPct val="160000"/>
              </a:lnSpc>
              <a:buFont typeface="Arial" panose="020B0604020202020204" pitchFamily="34" charset="0"/>
              <a:buChar char="•"/>
            </a:pPr>
            <a:r>
              <a:rPr lang="en-GB" altLang="zh-CN" sz="2200" b="1" dirty="0" smtClean="0">
                <a:latin typeface="Times New Roman"/>
                <a:ea typeface="Times New Roman"/>
                <a:cs typeface="Times New Roman"/>
              </a:rPr>
              <a:t>In this presentation, </a:t>
            </a:r>
            <a:r>
              <a:rPr lang="en-US" altLang="zh-CN" sz="2200" b="1" dirty="0" smtClean="0">
                <a:latin typeface="Times New Roman"/>
                <a:ea typeface="Times New Roman"/>
                <a:cs typeface="Times New Roman"/>
              </a:rPr>
              <a:t>some aspects of CIR feedback in UWB sensing are introduced:</a:t>
            </a:r>
          </a:p>
          <a:p>
            <a:pPr marL="742950" lvl="1" indent="-285750" algn="just">
              <a:lnSpc>
                <a:spcPct val="160000"/>
              </a:lnSpc>
              <a:spcBef>
                <a:spcPts val="600"/>
              </a:spcBef>
              <a:buFont typeface="Times New Roman" panose="02020603050405020304" pitchFamily="18" charset="0"/>
              <a:buChar char="­"/>
            </a:pPr>
            <a:r>
              <a:rPr lang="en-US" altLang="zh-CN" sz="1800" dirty="0">
                <a:latin typeface="Times New Roman"/>
                <a:ea typeface="Times New Roman"/>
                <a:cs typeface="Times New Roman"/>
              </a:rPr>
              <a:t>According to the sensing signal processing procedure and the existing ranging procedure in 802.15.4z, we established a sensing </a:t>
            </a:r>
            <a:r>
              <a:rPr lang="en-US" altLang="zh-CN" sz="1800" dirty="0" smtClean="0">
                <a:latin typeface="Times New Roman"/>
                <a:ea typeface="Times New Roman"/>
                <a:cs typeface="Times New Roman"/>
              </a:rPr>
              <a:t>procedure</a:t>
            </a:r>
          </a:p>
          <a:p>
            <a:pPr marL="742950" lvl="1" indent="-285750" algn="just">
              <a:lnSpc>
                <a:spcPct val="160000"/>
              </a:lnSpc>
              <a:spcBef>
                <a:spcPts val="600"/>
              </a:spcBef>
              <a:buFont typeface="Times New Roman" panose="02020603050405020304" pitchFamily="18" charset="0"/>
              <a:buChar char="­"/>
            </a:pPr>
            <a:r>
              <a:rPr lang="en-US" altLang="zh-CN" sz="1800" dirty="0" smtClean="0">
                <a:latin typeface="Times New Roman"/>
                <a:ea typeface="Times New Roman"/>
                <a:cs typeface="Times New Roman"/>
              </a:rPr>
              <a:t>The CIR can be divided into CIR reference information and CIR difference information to </a:t>
            </a:r>
            <a:r>
              <a:rPr lang="en-US" altLang="zh-CN" sz="1800" dirty="0">
                <a:latin typeface="Times New Roman"/>
                <a:ea typeface="Times New Roman"/>
                <a:cs typeface="Times New Roman"/>
              </a:rPr>
              <a:t>reduce the CIR </a:t>
            </a:r>
            <a:r>
              <a:rPr lang="en-US" altLang="zh-CN" sz="1800" dirty="0" smtClean="0">
                <a:latin typeface="Times New Roman"/>
                <a:ea typeface="Times New Roman"/>
                <a:cs typeface="Times New Roman"/>
              </a:rPr>
              <a:t>feedback overhead, approach 1b is recommended</a:t>
            </a:r>
          </a:p>
          <a:p>
            <a:pPr marL="742950" lvl="1" indent="-285750" algn="just">
              <a:lnSpc>
                <a:spcPct val="160000"/>
              </a:lnSpc>
              <a:spcBef>
                <a:spcPts val="600"/>
              </a:spcBef>
              <a:buFont typeface="Times New Roman" panose="02020603050405020304" pitchFamily="18" charset="0"/>
              <a:buChar char="­"/>
            </a:pPr>
            <a:r>
              <a:rPr lang="en-US" altLang="zh-CN" sz="1800" dirty="0" smtClean="0">
                <a:latin typeface="Times New Roman"/>
                <a:ea typeface="Times New Roman"/>
                <a:cs typeface="Times New Roman"/>
              </a:rPr>
              <a:t>The simulation results show that the proposed scheme provides a good balance between the quantization accuracy and the CIR feedback overhead</a:t>
            </a:r>
          </a:p>
          <a:p>
            <a:pPr marL="377100" indent="0">
              <a:spcBef>
                <a:spcPts val="600"/>
              </a:spcBef>
            </a:pPr>
            <a:endParaRPr lang="en-US" altLang="zh-CN" sz="1800" dirty="0" smtClean="0">
              <a:latin typeface="Times New Roman"/>
              <a:ea typeface="Times New Roman"/>
              <a:cs typeface="Times New Roman"/>
            </a:endParaRPr>
          </a:p>
          <a:p>
            <a:pPr>
              <a:buFont typeface="Arial" panose="020B0604020202020204" pitchFamily="34" charset="0"/>
              <a:buChar char="•"/>
            </a:pPr>
            <a:endParaRPr lang="en-US" altLang="zh-CN" sz="2200" b="1" dirty="0">
              <a:latin typeface="Times New Roman"/>
              <a:ea typeface="Times New Roman"/>
              <a:cs typeface="Times New Roman"/>
            </a:endParaRPr>
          </a:p>
          <a:p>
            <a:pPr marL="0" indent="0"/>
            <a:endParaRPr lang="en-GB" altLang="zh-CN" sz="2400" b="1" dirty="0" smtClean="0">
              <a:latin typeface="Times New Roman"/>
              <a:ea typeface="Times New Roman"/>
              <a:cs typeface="Times New Roman"/>
            </a:endParaRPr>
          </a:p>
        </p:txBody>
      </p:sp>
      <p:sp>
        <p:nvSpPr>
          <p:cNvPr id="2" name="日期占位符 1"/>
          <p:cNvSpPr>
            <a:spLocks noGrp="1"/>
          </p:cNvSpPr>
          <p:nvPr>
            <p:ph type="dt" sz="half" idx="10"/>
          </p:nvPr>
        </p:nvSpPr>
        <p:spPr/>
        <p:txBody>
          <a:bodyPr/>
          <a:lstStyle/>
          <a:p>
            <a:r>
              <a:rPr lang="en-US" altLang="zh-CN" dirty="0" smtClean="0"/>
              <a:t>March 2022</a:t>
            </a:r>
            <a:endParaRPr lang="en-US" altLang="en-US" dirty="0"/>
          </a:p>
        </p:txBody>
      </p:sp>
      <p:sp>
        <p:nvSpPr>
          <p:cNvPr id="3" name="灯片编号占位符 2"/>
          <p:cNvSpPr>
            <a:spLocks noGrp="1"/>
          </p:cNvSpPr>
          <p:nvPr>
            <p:ph type="sldNum" sz="quarter" idx="12"/>
          </p:nvPr>
        </p:nvSpPr>
        <p:spPr/>
        <p:txBody>
          <a:bodyPr/>
          <a:lstStyle/>
          <a:p>
            <a:r>
              <a:rPr lang="en-US" altLang="en-US" smtClean="0"/>
              <a:t>Slide </a:t>
            </a:r>
            <a:fld id="{7FFA85FD-E192-4C2D-9860-28C59D48001D}" type="slidenum">
              <a:rPr lang="en-US" altLang="en-US" smtClean="0"/>
              <a:pPr/>
              <a:t>23</a:t>
            </a:fld>
            <a:endParaRPr lang="en-US" altLang="en-US" dirty="0"/>
          </a:p>
        </p:txBody>
      </p:sp>
      <p:sp>
        <p:nvSpPr>
          <p:cNvPr id="7"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Tree>
    <p:extLst>
      <p:ext uri="{BB962C8B-B14F-4D97-AF65-F5344CB8AC3E}">
        <p14:creationId xmlns:p14="http://schemas.microsoft.com/office/powerpoint/2010/main" val="301469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50115" y="959768"/>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2800" b="1" kern="0" dirty="0" smtClean="0">
                <a:solidFill>
                  <a:schemeClr val="tx1"/>
                </a:solidFill>
              </a:rPr>
              <a:t>References</a:t>
            </a:r>
            <a:endParaRPr lang="en-US" altLang="en-US" sz="2800" b="1" kern="0" dirty="0">
              <a:solidFill>
                <a:schemeClr val="tx1"/>
              </a:solidFill>
            </a:endParaRPr>
          </a:p>
        </p:txBody>
      </p:sp>
      <p:sp>
        <p:nvSpPr>
          <p:cNvPr id="7" name="Rectangle 2"/>
          <p:cNvSpPr txBox="1">
            <a:spLocks noChangeArrowheads="1"/>
          </p:cNvSpPr>
          <p:nvPr/>
        </p:nvSpPr>
        <p:spPr bwMode="auto">
          <a:xfrm>
            <a:off x="685800" y="1556792"/>
            <a:ext cx="77724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200000"/>
              </a:lnSpc>
              <a:buFont typeface="+mj-lt"/>
              <a:buAutoNum type="arabicPeriod"/>
            </a:pPr>
            <a:r>
              <a:rPr lang="en-US" altLang="zh-CN" sz="1800" b="1" dirty="0" err="1" smtClean="0">
                <a:latin typeface="+mj-lt"/>
                <a:ea typeface="+mj-ea"/>
              </a:rPr>
              <a:t>Xi</a:t>
            </a:r>
            <a:r>
              <a:rPr lang="en-US" altLang="zh-CN" sz="1800" b="1" dirty="0" err="1" smtClean="0">
                <a:latin typeface="+mj-lt"/>
                <a:ea typeface="+mj-ea"/>
                <a:cs typeface="Calibri" panose="020F0502020204030204" pitchFamily="34" charset="0"/>
              </a:rPr>
              <a:t>aohui</a:t>
            </a:r>
            <a:r>
              <a:rPr lang="en-US" altLang="zh-CN" sz="1800" b="1" dirty="0" smtClean="0">
                <a:latin typeface="+mj-lt"/>
                <a:ea typeface="+mj-ea"/>
                <a:cs typeface="Calibri" panose="020F0502020204030204" pitchFamily="34" charset="0"/>
              </a:rPr>
              <a:t> </a:t>
            </a:r>
            <a:r>
              <a:rPr lang="en-US" altLang="zh-CN" sz="1800" b="1" dirty="0">
                <a:latin typeface="+mj-lt"/>
                <a:ea typeface="+mj-ea"/>
                <a:cs typeface="Calibri" panose="020F0502020204030204" pitchFamily="34" charset="0"/>
              </a:rPr>
              <a:t>Peng, David </a:t>
            </a:r>
            <a:r>
              <a:rPr lang="en-US" altLang="zh-CN" sz="1800" b="1" dirty="0" err="1">
                <a:latin typeface="+mj-lt"/>
                <a:ea typeface="+mj-ea"/>
                <a:cs typeface="Calibri" panose="020F0502020204030204" pitchFamily="34" charset="0"/>
              </a:rPr>
              <a:t>Xun</a:t>
            </a:r>
            <a:r>
              <a:rPr lang="en-US" altLang="zh-CN" sz="1800" b="1" dirty="0">
                <a:latin typeface="+mj-lt"/>
                <a:ea typeface="+mj-ea"/>
                <a:cs typeface="Calibri" panose="020F0502020204030204" pitchFamily="34" charset="0"/>
              </a:rPr>
              <a:t> Yang, Chenchen Liu, Rani Keren, </a:t>
            </a:r>
            <a:r>
              <a:rPr lang="en-US" altLang="zh-CN" sz="1800" b="1" dirty="0" err="1">
                <a:latin typeface="+mj-lt"/>
                <a:ea typeface="+mj-ea"/>
                <a:cs typeface="Calibri" panose="020F0502020204030204" pitchFamily="34" charset="0"/>
              </a:rPr>
              <a:t>Kuan</a:t>
            </a:r>
            <a:r>
              <a:rPr lang="en-US" altLang="zh-CN" sz="1800" b="1" dirty="0">
                <a:latin typeface="+mj-lt"/>
                <a:ea typeface="+mj-ea"/>
                <a:cs typeface="Calibri" panose="020F0502020204030204" pitchFamily="34" charset="0"/>
              </a:rPr>
              <a:t> Wu, “CIR feedback for UWB sensing,” IEEE 802.15-21/570r0, November </a:t>
            </a:r>
            <a:r>
              <a:rPr lang="en-US" altLang="zh-CN" sz="1800" b="1" dirty="0" smtClean="0">
                <a:latin typeface="+mj-lt"/>
                <a:ea typeface="+mj-ea"/>
                <a:cs typeface="Calibri" panose="020F0502020204030204" pitchFamily="34" charset="0"/>
              </a:rPr>
              <a:t>2021.</a:t>
            </a:r>
          </a:p>
          <a:p>
            <a:pPr algn="just">
              <a:lnSpc>
                <a:spcPct val="200000"/>
              </a:lnSpc>
              <a:buFont typeface="+mj-lt"/>
              <a:buAutoNum type="arabicPeriod"/>
            </a:pPr>
            <a:r>
              <a:rPr lang="en-US" altLang="zh-CN" sz="1800" b="1" dirty="0" smtClean="0">
                <a:latin typeface="+mj-lt"/>
                <a:ea typeface="+mj-ea"/>
                <a:cs typeface="Calibri" panose="020F0502020204030204" pitchFamily="34" charset="0"/>
              </a:rPr>
              <a:t>Frank Leong, Wolfgang </a:t>
            </a:r>
            <a:r>
              <a:rPr lang="en-US" altLang="zh-CN" sz="1800" b="1" dirty="0" err="1" smtClean="0">
                <a:latin typeface="+mj-lt"/>
                <a:ea typeface="+mj-ea"/>
                <a:cs typeface="Calibri" panose="020F0502020204030204" pitchFamily="34" charset="0"/>
              </a:rPr>
              <a:t>Kuchler</a:t>
            </a:r>
            <a:r>
              <a:rPr lang="en-US" altLang="zh-CN" sz="1800" b="1" dirty="0" smtClean="0">
                <a:latin typeface="+mj-lt"/>
                <a:ea typeface="+mj-ea"/>
                <a:cs typeface="Calibri" panose="020F0502020204030204" pitchFamily="34" charset="0"/>
              </a:rPr>
              <a:t>, and </a:t>
            </a:r>
            <a:r>
              <a:rPr lang="en-US" altLang="zh-CN" sz="1800" b="1" dirty="0" err="1" smtClean="0">
                <a:latin typeface="+mj-lt"/>
                <a:ea typeface="+mj-ea"/>
                <a:cs typeface="Calibri" panose="020F0502020204030204" pitchFamily="34" charset="0"/>
              </a:rPr>
              <a:t>Riku</a:t>
            </a:r>
            <a:r>
              <a:rPr lang="en-US" altLang="zh-CN" sz="1800" b="1" dirty="0" smtClean="0">
                <a:latin typeface="+mj-lt"/>
                <a:ea typeface="+mj-ea"/>
                <a:cs typeface="Calibri" panose="020F0502020204030204" pitchFamily="34" charset="0"/>
              </a:rPr>
              <a:t> </a:t>
            </a:r>
            <a:r>
              <a:rPr lang="en-US" altLang="zh-CN" sz="1800" b="1" dirty="0" err="1" smtClean="0">
                <a:latin typeface="+mj-lt"/>
                <a:ea typeface="+mj-ea"/>
                <a:cs typeface="Calibri" panose="020F0502020204030204" pitchFamily="34" charset="0"/>
              </a:rPr>
              <a:t>pirhonen</a:t>
            </a:r>
            <a:r>
              <a:rPr lang="en-US" altLang="zh-CN" sz="1800" b="1" dirty="0" smtClean="0">
                <a:latin typeface="+mj-lt"/>
                <a:ea typeface="+mj-ea"/>
                <a:cs typeface="Calibri" panose="020F0502020204030204" pitchFamily="34" charset="0"/>
              </a:rPr>
              <a:t>, “Sensing - Continued”, IEEE 802.15-22-0061-00-4ab, January 2022.</a:t>
            </a:r>
          </a:p>
          <a:p>
            <a:pPr algn="just">
              <a:lnSpc>
                <a:spcPct val="200000"/>
              </a:lnSpc>
              <a:buFont typeface="+mj-lt"/>
              <a:buAutoNum type="arabicPeriod"/>
            </a:pPr>
            <a:r>
              <a:rPr lang="en-US" altLang="zh-CN" sz="1800" b="1" dirty="0" err="1" smtClean="0">
                <a:latin typeface="+mj-lt"/>
                <a:ea typeface="+mj-ea"/>
                <a:cs typeface="Calibri" panose="020F0502020204030204" pitchFamily="34" charset="0"/>
              </a:rPr>
              <a:t>Pooria</a:t>
            </a:r>
            <a:r>
              <a:rPr lang="en-US" altLang="zh-CN" sz="1800" b="1" dirty="0" smtClean="0">
                <a:latin typeface="+mj-lt"/>
                <a:ea typeface="+mj-ea"/>
                <a:cs typeface="Calibri" panose="020F0502020204030204" pitchFamily="34" charset="0"/>
              </a:rPr>
              <a:t> </a:t>
            </a:r>
            <a:r>
              <a:rPr lang="en-US" altLang="zh-CN" sz="1800" b="1" dirty="0" err="1" smtClean="0">
                <a:latin typeface="+mj-lt"/>
                <a:ea typeface="+mj-ea"/>
                <a:cs typeface="Calibri" panose="020F0502020204030204" pitchFamily="34" charset="0"/>
              </a:rPr>
              <a:t>Pakrooh</a:t>
            </a:r>
            <a:r>
              <a:rPr lang="en-US" altLang="zh-CN" sz="1800" b="1" dirty="0" smtClean="0">
                <a:latin typeface="+mj-lt"/>
                <a:ea typeface="+mj-ea"/>
                <a:cs typeface="Calibri" panose="020F0502020204030204" pitchFamily="34" charset="0"/>
              </a:rPr>
              <a:t>, Bin Tian, Steve </a:t>
            </a:r>
            <a:r>
              <a:rPr lang="en-US" altLang="zh-CN" sz="1800" b="1" dirty="0" err="1" smtClean="0">
                <a:latin typeface="+mj-lt"/>
                <a:ea typeface="+mj-ea"/>
                <a:cs typeface="Calibri" panose="020F0502020204030204" pitchFamily="34" charset="0"/>
              </a:rPr>
              <a:t>Shellhammer</a:t>
            </a:r>
            <a:r>
              <a:rPr lang="en-US" altLang="zh-CN" sz="1800" b="1" dirty="0" smtClean="0">
                <a:latin typeface="+mj-lt"/>
                <a:ea typeface="+mj-ea"/>
                <a:cs typeface="Calibri" panose="020F0502020204030204" pitchFamily="34" charset="0"/>
              </a:rPr>
              <a:t> and </a:t>
            </a:r>
            <a:r>
              <a:rPr lang="en-US" altLang="zh-CN" sz="1800" b="1" dirty="0" err="1" smtClean="0">
                <a:latin typeface="+mj-lt"/>
                <a:ea typeface="+mj-ea"/>
                <a:cs typeface="Calibri" panose="020F0502020204030204" pitchFamily="34" charset="0"/>
              </a:rPr>
              <a:t>Koorosh</a:t>
            </a:r>
            <a:r>
              <a:rPr lang="en-US" altLang="zh-CN" sz="1800" b="1" dirty="0" smtClean="0">
                <a:latin typeface="+mj-lt"/>
                <a:ea typeface="+mj-ea"/>
                <a:cs typeface="Calibri" panose="020F0502020204030204" pitchFamily="34" charset="0"/>
              </a:rPr>
              <a:t> </a:t>
            </a:r>
            <a:r>
              <a:rPr lang="en-US" altLang="zh-CN" sz="1800" b="1" dirty="0" err="1" smtClean="0">
                <a:latin typeface="+mj-lt"/>
                <a:ea typeface="+mj-ea"/>
                <a:cs typeface="Calibri" panose="020F0502020204030204" pitchFamily="34" charset="0"/>
              </a:rPr>
              <a:t>Akhavan</a:t>
            </a:r>
            <a:r>
              <a:rPr lang="en-US" altLang="zh-CN" sz="1800" b="1" dirty="0" smtClean="0">
                <a:latin typeface="+mj-lt"/>
                <a:ea typeface="+mj-ea"/>
                <a:cs typeface="Calibri" panose="020F0502020204030204" pitchFamily="34" charset="0"/>
              </a:rPr>
              <a:t>, “Link budget analysis and CIR reporting for UWB RF sensing”, IEEE 802.15-22-0066-02-04ab, January 2022.</a:t>
            </a:r>
          </a:p>
        </p:txBody>
      </p:sp>
      <p:sp>
        <p:nvSpPr>
          <p:cNvPr id="2" name="日期占位符 1"/>
          <p:cNvSpPr>
            <a:spLocks noGrp="1"/>
          </p:cNvSpPr>
          <p:nvPr>
            <p:ph type="dt" sz="half" idx="10"/>
          </p:nvPr>
        </p:nvSpPr>
        <p:spPr/>
        <p:txBody>
          <a:bodyPr/>
          <a:lstStyle/>
          <a:p>
            <a:r>
              <a:rPr lang="en-US" altLang="zh-CN" dirty="0" smtClean="0"/>
              <a:t>March 2022</a:t>
            </a:r>
            <a:endParaRPr lang="en-US" altLang="en-US" dirty="0"/>
          </a:p>
        </p:txBody>
      </p:sp>
      <p:sp>
        <p:nvSpPr>
          <p:cNvPr id="3" name="灯片编号占位符 2"/>
          <p:cNvSpPr>
            <a:spLocks noGrp="1"/>
          </p:cNvSpPr>
          <p:nvPr>
            <p:ph type="sldNum" sz="quarter" idx="12"/>
          </p:nvPr>
        </p:nvSpPr>
        <p:spPr/>
        <p:txBody>
          <a:bodyPr/>
          <a:lstStyle/>
          <a:p>
            <a:r>
              <a:rPr lang="en-US" altLang="en-US" smtClean="0"/>
              <a:t>Slide </a:t>
            </a:r>
            <a:fld id="{7FFA85FD-E192-4C2D-9860-28C59D48001D}" type="slidenum">
              <a:rPr lang="en-US" altLang="en-US" smtClean="0"/>
              <a:pPr/>
              <a:t>24</a:t>
            </a:fld>
            <a:endParaRPr lang="en-US" altLang="en-US" dirty="0"/>
          </a:p>
        </p:txBody>
      </p:sp>
      <p:sp>
        <p:nvSpPr>
          <p:cNvPr id="8"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Tree>
    <p:extLst>
      <p:ext uri="{BB962C8B-B14F-4D97-AF65-F5344CB8AC3E}">
        <p14:creationId xmlns:p14="http://schemas.microsoft.com/office/powerpoint/2010/main" val="36234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zh-CN" dirty="0" smtClean="0"/>
              <a:t>March 2022</a:t>
            </a:r>
            <a:endParaRPr lang="en-US" altLang="en-US" dirty="0"/>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84A77D4C-72E3-4B0C-9D3D-3EEE1B4D1581}" type="slidenum">
              <a:rPr lang="en-US" altLang="en-US"/>
              <a:pPr/>
              <a:t>3</a:t>
            </a:fld>
            <a:endParaRPr lang="en-US" altLang="en-US"/>
          </a:p>
        </p:txBody>
      </p:sp>
      <p:sp>
        <p:nvSpPr>
          <p:cNvPr id="2" name="文本框 1"/>
          <p:cNvSpPr txBox="1"/>
          <p:nvPr/>
        </p:nvSpPr>
        <p:spPr>
          <a:xfrm>
            <a:off x="1007604" y="3028890"/>
            <a:ext cx="7128792" cy="584775"/>
          </a:xfrm>
          <a:prstGeom prst="rect">
            <a:avLst/>
          </a:prstGeom>
          <a:noFill/>
        </p:spPr>
        <p:txBody>
          <a:bodyPr wrap="square" rtlCol="0">
            <a:spAutoFit/>
          </a:bodyPr>
          <a:lstStyle/>
          <a:p>
            <a:pPr algn="ctr"/>
            <a:r>
              <a:rPr lang="en-US" altLang="zh-CN" sz="3200" b="1" dirty="0" smtClean="0"/>
              <a:t>CIR feedback scheme for UWB sensing</a:t>
            </a:r>
            <a:endParaRPr lang="zh-CN" altLang="en-US"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March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4</a:t>
            </a:fld>
            <a:endParaRPr lang="en-US" altLang="en-US"/>
          </a:p>
        </p:txBody>
      </p:sp>
      <p:sp>
        <p:nvSpPr>
          <p:cNvPr id="5" name="Rectangle 2">
            <a:extLst>
              <a:ext uri="{FF2B5EF4-FFF2-40B4-BE49-F238E27FC236}">
                <a16:creationId xmlns:a16="http://schemas.microsoft.com/office/drawing/2014/main" xmlns="" id="{46F6904E-5F83-C642-BDE6-601DF294B75D}"/>
              </a:ext>
            </a:extLst>
          </p:cNvPr>
          <p:cNvSpPr txBox="1">
            <a:spLocks noChangeArrowheads="1"/>
          </p:cNvSpPr>
          <p:nvPr/>
        </p:nvSpPr>
        <p:spPr>
          <a:xfrm>
            <a:off x="685800" y="838200"/>
            <a:ext cx="7924800" cy="5334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t>Contents</a:t>
            </a:r>
            <a:endParaRPr lang="en-US" altLang="en-US" sz="3200" b="1" kern="0" dirty="0"/>
          </a:p>
        </p:txBody>
      </p:sp>
      <p:sp>
        <p:nvSpPr>
          <p:cNvPr id="6" name="Rectangle 3">
            <a:extLst>
              <a:ext uri="{FF2B5EF4-FFF2-40B4-BE49-F238E27FC236}">
                <a16:creationId xmlns:a16="http://schemas.microsoft.com/office/drawing/2014/main" xmlns="" id="{1210ED3E-A9D1-C746-8A79-DFD43B28308F}"/>
              </a:ext>
            </a:extLst>
          </p:cNvPr>
          <p:cNvSpPr txBox="1">
            <a:spLocks noChangeArrowheads="1"/>
          </p:cNvSpPr>
          <p:nvPr/>
        </p:nvSpPr>
        <p:spPr>
          <a:xfrm>
            <a:off x="419100" y="1905000"/>
            <a:ext cx="8496300" cy="4495800"/>
          </a:xfrm>
          <a:prstGeom prst="rect">
            <a:avLst/>
          </a:prstGeom>
          <a:ln/>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nSpc>
                <a:spcPct val="110000"/>
              </a:lnSpc>
              <a:spcBef>
                <a:spcPts val="1500"/>
              </a:spcBef>
              <a:buFont typeface="Arial" panose="020B0604020202020204" pitchFamily="34" charset="0"/>
              <a:buChar char="•"/>
            </a:pPr>
            <a:r>
              <a:rPr lang="en-US" sz="2400" b="1" kern="0" dirty="0" smtClean="0">
                <a:latin typeface="+mj-lt"/>
              </a:rPr>
              <a:t>Recap</a:t>
            </a:r>
          </a:p>
          <a:p>
            <a:pPr>
              <a:lnSpc>
                <a:spcPct val="110000"/>
              </a:lnSpc>
              <a:spcBef>
                <a:spcPts val="1500"/>
              </a:spcBef>
              <a:buFont typeface="Arial" panose="020B0604020202020204" pitchFamily="34" charset="0"/>
              <a:buChar char="•"/>
            </a:pPr>
            <a:r>
              <a:rPr lang="en-US" sz="2400" b="1" kern="0" dirty="0" smtClean="0">
                <a:latin typeface="+mj-lt"/>
              </a:rPr>
              <a:t>Sensing CIR Feedback Procedure</a:t>
            </a:r>
          </a:p>
          <a:p>
            <a:pPr>
              <a:lnSpc>
                <a:spcPct val="110000"/>
              </a:lnSpc>
              <a:spcBef>
                <a:spcPts val="1500"/>
              </a:spcBef>
              <a:buFont typeface="Arial" panose="020B0604020202020204" pitchFamily="34" charset="0"/>
              <a:buChar char="•"/>
            </a:pPr>
            <a:r>
              <a:rPr lang="en-US" sz="2400" b="1" kern="0" dirty="0" smtClean="0">
                <a:latin typeface="+mj-lt"/>
              </a:rPr>
              <a:t>Sensing CIR Compression Simulation</a:t>
            </a:r>
          </a:p>
          <a:p>
            <a:pPr>
              <a:lnSpc>
                <a:spcPct val="110000"/>
              </a:lnSpc>
              <a:spcBef>
                <a:spcPts val="1500"/>
              </a:spcBef>
              <a:buFont typeface="Arial" panose="020B0604020202020204" pitchFamily="34" charset="0"/>
              <a:buChar char="•"/>
            </a:pPr>
            <a:r>
              <a:rPr lang="en-US" sz="2400" b="1" kern="0" dirty="0" smtClean="0">
                <a:latin typeface="+mj-lt"/>
              </a:rPr>
              <a:t>Summary</a:t>
            </a:r>
            <a:endParaRPr lang="en-US" sz="2400" b="1" i="1" kern="0" dirty="0">
              <a:latin typeface="+mj-lt"/>
            </a:endParaRPr>
          </a:p>
        </p:txBody>
      </p:sp>
    </p:spTree>
    <p:extLst>
      <p:ext uri="{BB962C8B-B14F-4D97-AF65-F5344CB8AC3E}">
        <p14:creationId xmlns:p14="http://schemas.microsoft.com/office/powerpoint/2010/main" val="3119829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latin typeface="+mj-lt"/>
              </a:rPr>
              <a:t>Slide </a:t>
            </a:r>
            <a:fld id="{825FF3E2-E949-4C4C-AB9C-2EE82B1DF989}" type="slidenum">
              <a:rPr lang="en-US" altLang="en-US">
                <a:latin typeface="+mj-lt"/>
              </a:rPr>
              <a:pPr/>
              <a:t>5</a:t>
            </a:fld>
            <a:endParaRPr lang="en-US" altLang="en-US">
              <a:latin typeface="+mj-lt"/>
            </a:endParaRPr>
          </a:p>
        </p:txBody>
      </p:sp>
      <p:sp>
        <p:nvSpPr>
          <p:cNvPr id="4098" name="Rectangle 2"/>
          <p:cNvSpPr>
            <a:spLocks noGrp="1" noChangeArrowheads="1"/>
          </p:cNvSpPr>
          <p:nvPr>
            <p:ph type="title"/>
          </p:nvPr>
        </p:nvSpPr>
        <p:spPr>
          <a:xfrm>
            <a:off x="685800" y="345976"/>
            <a:ext cx="7772400" cy="1066800"/>
          </a:xfrm>
          <a:ln/>
        </p:spPr>
        <p:txBody>
          <a:bodyPr/>
          <a:lstStyle/>
          <a:p>
            <a:r>
              <a:rPr lang="en-US" altLang="en-US" sz="3200" b="1" dirty="0" smtClean="0">
                <a:solidFill>
                  <a:schemeClr val="tx1"/>
                </a:solidFill>
              </a:rPr>
              <a:t>Sensing CIR (Recap)</a:t>
            </a:r>
            <a:endParaRPr lang="en-US" altLang="en-US" sz="3200" b="1" dirty="0">
              <a:solidFill>
                <a:schemeClr val="tx1"/>
              </a:solidFill>
            </a:endParaRPr>
          </a:p>
        </p:txBody>
      </p:sp>
      <p:sp>
        <p:nvSpPr>
          <p:cNvPr id="10" name="Date Placeholder 1">
            <a:extLst>
              <a:ext uri="{FF2B5EF4-FFF2-40B4-BE49-F238E27FC236}">
                <a16:creationId xmlns="" xmlns:a16="http://schemas.microsoft.com/office/drawing/2014/main" id="{387C0694-B486-415A-99B0-A2C026934C1C}"/>
              </a:ext>
            </a:extLst>
          </p:cNvPr>
          <p:cNvSpPr>
            <a:spLocks noGrp="1"/>
          </p:cNvSpPr>
          <p:nvPr>
            <p:ph type="dt" sz="half" idx="10"/>
          </p:nvPr>
        </p:nvSpPr>
        <p:spPr>
          <a:xfrm>
            <a:off x="685800" y="378281"/>
            <a:ext cx="1600200" cy="215444"/>
          </a:xfrm>
        </p:spPr>
        <p:txBody>
          <a:bodyPr/>
          <a:lstStyle/>
          <a:p>
            <a:r>
              <a:rPr lang="en-US" altLang="zh-CN" dirty="0" smtClean="0">
                <a:latin typeface="+mj-lt"/>
              </a:rPr>
              <a:t>March 2022</a:t>
            </a:r>
            <a:endParaRPr lang="en-US" altLang="en-US" dirty="0">
              <a:latin typeface="+mj-lt"/>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41" name="内容占位符 6"/>
          <p:cNvSpPr>
            <a:spLocks noGrp="1"/>
          </p:cNvSpPr>
          <p:nvPr>
            <p:ph idx="1"/>
          </p:nvPr>
        </p:nvSpPr>
        <p:spPr>
          <a:xfrm>
            <a:off x="323850" y="1091874"/>
            <a:ext cx="8496300" cy="2378075"/>
          </a:xfrm>
        </p:spPr>
        <p:txBody>
          <a:bodyPr/>
          <a:lstStyle/>
          <a:p>
            <a:pPr algn="just">
              <a:buFont typeface="Wingdings" panose="05000000000000000000" pitchFamily="2" charset="2"/>
              <a:buChar char="n"/>
            </a:pPr>
            <a:r>
              <a:rPr lang="en-US" altLang="zh-CN" sz="1800" b="1" dirty="0" smtClean="0">
                <a:latin typeface="+mj-lt"/>
              </a:rPr>
              <a:t>In a sensing application</a:t>
            </a:r>
            <a:r>
              <a:rPr lang="zh-CN" altLang="en-US" sz="1800" b="1" dirty="0" smtClean="0">
                <a:latin typeface="+mj-lt"/>
              </a:rPr>
              <a:t>，</a:t>
            </a:r>
            <a:r>
              <a:rPr lang="en-US" altLang="zh-CN" sz="1800" b="1" dirty="0" smtClean="0">
                <a:latin typeface="+mj-lt"/>
              </a:rPr>
              <a:t>the CIR (Channel Impulse Response) is required to extract useful information of the target </a:t>
            </a:r>
          </a:p>
          <a:p>
            <a:pPr algn="just">
              <a:buFont typeface="Wingdings" panose="05000000000000000000" pitchFamily="2" charset="2"/>
              <a:buChar char="n"/>
            </a:pPr>
            <a:r>
              <a:rPr lang="en-US" altLang="zh-CN" sz="1800" b="1" dirty="0" smtClean="0">
                <a:latin typeface="+mj-lt"/>
              </a:rPr>
              <a:t>When the initiator is the sensing transmitter, the CIR feedback packet is required</a:t>
            </a:r>
            <a:endParaRPr lang="zh-CN" altLang="en-US" sz="1800" b="1" dirty="0" smtClean="0">
              <a:latin typeface="+mj-lt"/>
            </a:endParaRPr>
          </a:p>
        </p:txBody>
      </p:sp>
      <p:pic>
        <p:nvPicPr>
          <p:cNvPr id="42"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2169" y="4229194"/>
            <a:ext cx="695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本框 12"/>
          <p:cNvSpPr txBox="1">
            <a:spLocks noChangeArrowheads="1"/>
          </p:cNvSpPr>
          <p:nvPr/>
        </p:nvSpPr>
        <p:spPr bwMode="auto">
          <a:xfrm>
            <a:off x="4212059" y="4149080"/>
            <a:ext cx="2016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1000" dirty="0">
                <a:latin typeface="+mj-lt"/>
                <a:ea typeface="微软雅黑" panose="020B0503020204020204" pitchFamily="34" charset="-122"/>
              </a:rPr>
              <a:t>Sensing packet</a:t>
            </a:r>
            <a:endParaRPr lang="zh-CN" altLang="en-US" sz="1000" dirty="0">
              <a:latin typeface="+mj-lt"/>
              <a:ea typeface="微软雅黑" panose="020B0503020204020204" pitchFamily="34" charset="-122"/>
            </a:endParaRPr>
          </a:p>
        </p:txBody>
      </p:sp>
      <p:sp>
        <p:nvSpPr>
          <p:cNvPr id="44" name="文本框 13"/>
          <p:cNvSpPr txBox="1">
            <a:spLocks noChangeArrowheads="1"/>
          </p:cNvSpPr>
          <p:nvPr/>
        </p:nvSpPr>
        <p:spPr bwMode="auto">
          <a:xfrm>
            <a:off x="4186624" y="4504144"/>
            <a:ext cx="2016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1000" dirty="0">
                <a:latin typeface="+mj-lt"/>
                <a:ea typeface="微软雅黑" panose="020B0503020204020204" pitchFamily="34" charset="-122"/>
              </a:rPr>
              <a:t>CIR feedback packet</a:t>
            </a:r>
            <a:endParaRPr lang="zh-CN" altLang="en-US" sz="1000" dirty="0">
              <a:latin typeface="+mj-lt"/>
              <a:ea typeface="微软雅黑" panose="020B0503020204020204" pitchFamily="34" charset="-122"/>
            </a:endParaRPr>
          </a:p>
        </p:txBody>
      </p:sp>
      <p:pic>
        <p:nvPicPr>
          <p:cNvPr id="45"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043" y="2280911"/>
            <a:ext cx="325913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5875" y="2292067"/>
            <a:ext cx="33623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内容占位符 6"/>
          <p:cNvSpPr txBox="1">
            <a:spLocks/>
          </p:cNvSpPr>
          <p:nvPr/>
        </p:nvSpPr>
        <p:spPr bwMode="auto">
          <a:xfrm>
            <a:off x="467544" y="4710682"/>
            <a:ext cx="8496300" cy="17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70" tIns="39135" rIns="78270" bIns="39135"/>
          <a:lstStyle>
            <a:lvl1pPr marL="252413" indent="-252413" algn="l" defTabSz="671513" rtl="0" eaLnBrk="0" fontAlgn="base" hangingPunct="0">
              <a:lnSpc>
                <a:spcPct val="140000"/>
              </a:lnSpc>
              <a:spcBef>
                <a:spcPct val="0"/>
              </a:spcBef>
              <a:spcAft>
                <a:spcPct val="0"/>
              </a:spcAft>
              <a:buFont typeface="Wingdings" panose="05000000000000000000"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a:defRPr/>
            </a:pPr>
            <a:r>
              <a:rPr lang="en-US" altLang="zh-CN" kern="0" dirty="0" smtClean="0">
                <a:latin typeface="+mj-lt"/>
              </a:rPr>
              <a:t>CIR parameters could be compressed</a:t>
            </a:r>
          </a:p>
          <a:p>
            <a:pPr lvl="1" algn="just">
              <a:defRPr/>
            </a:pPr>
            <a:r>
              <a:rPr lang="en-US" altLang="zh-CN" sz="1600" kern="0" dirty="0" smtClean="0">
                <a:latin typeface="+mj-lt"/>
              </a:rPr>
              <a:t>In the time domain, CIR parameters corresponding to the target are changing continuously and CIR parameters corresponding to the stationary environment are almost fixed</a:t>
            </a:r>
          </a:p>
          <a:p>
            <a:pPr lvl="1" algn="just">
              <a:defRPr/>
            </a:pPr>
            <a:r>
              <a:rPr lang="en-US" altLang="zh-CN" sz="1600" kern="0" dirty="0" smtClean="0">
                <a:latin typeface="+mj-lt"/>
              </a:rPr>
              <a:t>In the spatial domain,  CIR parameters corresponding to different receiver antennas are correlated</a:t>
            </a:r>
            <a:endParaRPr lang="zh-CN" altLang="en-US" sz="1600" kern="0" dirty="0">
              <a:latin typeface="+mj-lt"/>
            </a:endParaRPr>
          </a:p>
        </p:txBody>
      </p:sp>
    </p:spTree>
    <p:extLst>
      <p:ext uri="{BB962C8B-B14F-4D97-AF65-F5344CB8AC3E}">
        <p14:creationId xmlns:p14="http://schemas.microsoft.com/office/powerpoint/2010/main" val="1534958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6</a:t>
            </a:fld>
            <a:endParaRPr lang="en-US" altLang="en-US"/>
          </a:p>
        </p:txBody>
      </p:sp>
      <p:sp>
        <p:nvSpPr>
          <p:cNvPr id="10" name="Date Placeholder 1">
            <a:extLst>
              <a:ext uri="{FF2B5EF4-FFF2-40B4-BE49-F238E27FC236}">
                <a16:creationId xmlns="" xmlns:a16="http://schemas.microsoft.com/office/drawing/2014/main" id="{387C0694-B486-415A-99B0-A2C026934C1C}"/>
              </a:ext>
            </a:extLst>
          </p:cNvPr>
          <p:cNvSpPr>
            <a:spLocks noGrp="1"/>
          </p:cNvSpPr>
          <p:nvPr>
            <p:ph type="dt" sz="half" idx="10"/>
          </p:nvPr>
        </p:nvSpPr>
        <p:spPr>
          <a:xfrm>
            <a:off x="685800" y="378281"/>
            <a:ext cx="1600200" cy="215444"/>
          </a:xfrm>
        </p:spPr>
        <p:txBody>
          <a:bodyPr/>
          <a:lstStyle/>
          <a:p>
            <a:r>
              <a:rPr lang="en-US" altLang="zh-CN" dirty="0" smtClean="0"/>
              <a:t>March 2022</a:t>
            </a:r>
            <a:endParaRPr lang="en-US" altLang="en-US" dirty="0"/>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a:t>Bin Qian, </a:t>
            </a:r>
            <a:r>
              <a:rPr lang="en-US" altLang="en-US" dirty="0" err="1"/>
              <a:t>Xiaohui</a:t>
            </a:r>
            <a:r>
              <a:rPr lang="en-US" altLang="en-US" dirty="0"/>
              <a:t> </a:t>
            </a:r>
            <a:r>
              <a:rPr lang="en-US" altLang="en-US" dirty="0" smtClean="0"/>
              <a:t>Peng, Huawei</a:t>
            </a:r>
            <a:endParaRPr lang="en-US" altLang="en-US" dirty="0"/>
          </a:p>
        </p:txBody>
      </p:sp>
      <p:sp>
        <p:nvSpPr>
          <p:cNvPr id="12" name="Rectangle 2"/>
          <p:cNvSpPr txBox="1">
            <a:spLocks noChangeArrowheads="1"/>
          </p:cNvSpPr>
          <p:nvPr/>
        </p:nvSpPr>
        <p:spPr bwMode="auto">
          <a:xfrm>
            <a:off x="685800" y="476672"/>
            <a:ext cx="7772400" cy="77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Mathematical Model of CIR (Recap)</a:t>
            </a:r>
            <a:endParaRPr lang="en-US" altLang="en-US" sz="3200" b="1" kern="0" dirty="0">
              <a:solidFill>
                <a:schemeClr val="tx1"/>
              </a:solidFill>
            </a:endParaRPr>
          </a:p>
        </p:txBody>
      </p:sp>
      <mc:AlternateContent xmlns:mc="http://schemas.openxmlformats.org/markup-compatibility/2006" xmlns:a14="http://schemas.microsoft.com/office/drawing/2010/main">
        <mc:Choice Requires="a14">
          <p:sp>
            <p:nvSpPr>
              <p:cNvPr id="14" name="Rectangle 3"/>
              <p:cNvSpPr txBox="1">
                <a:spLocks noChangeArrowheads="1"/>
              </p:cNvSpPr>
              <p:nvPr/>
            </p:nvSpPr>
            <p:spPr bwMode="auto">
              <a:xfrm>
                <a:off x="401688" y="1268760"/>
                <a:ext cx="8208912" cy="53681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r>
                  <a:rPr lang="en-US" altLang="zh-CN" sz="1800" b="1" kern="0" dirty="0" smtClean="0">
                    <a:latin typeface="+mj-lt"/>
                  </a:rPr>
                  <a:t>Ideal CIR: </a:t>
                </a:r>
                <a:r>
                  <a:rPr lang="en-US" altLang="zh-CN" sz="1800" kern="0" dirty="0">
                    <a:latin typeface="+mj-lt"/>
                  </a:rPr>
                  <a:t>i</a:t>
                </a:r>
                <a:r>
                  <a:rPr lang="en-US" altLang="zh-CN" sz="1800" kern="0" dirty="0" smtClean="0">
                    <a:latin typeface="+mj-lt"/>
                  </a:rPr>
                  <a:t>f we do not take the bandwidth into consideration, the indoor radio propagation channel can be modeled as a linear time-varying filter with the following impulse response:</a:t>
                </a:r>
              </a:p>
              <a:p>
                <a:pPr algn="just"/>
                <a:endParaRPr lang="en-US" altLang="zh-CN" sz="1800" b="1" kern="0" dirty="0">
                  <a:latin typeface="+mj-lt"/>
                </a:endParaRPr>
              </a:p>
              <a:p>
                <a:pPr algn="just"/>
                <a:endParaRPr lang="en-US" altLang="zh-CN" sz="1800" b="1" kern="0" dirty="0" smtClean="0">
                  <a:latin typeface="+mj-lt"/>
                </a:endParaRPr>
              </a:p>
              <a:p>
                <a:pPr marL="400050" lvl="1" indent="0" algn="just">
                  <a:buNone/>
                </a:pPr>
                <a:endParaRPr lang="en-US" altLang="zh-CN" sz="1600" b="1" kern="0" dirty="0" smtClean="0">
                  <a:latin typeface="+mj-lt"/>
                </a:endParaRPr>
              </a:p>
              <a:p>
                <a:pPr marL="400050" lvl="1" indent="0" algn="just">
                  <a:buNone/>
                </a:pPr>
                <a:endParaRPr lang="en-US" altLang="zh-CN" sz="1600" b="1" kern="0" dirty="0">
                  <a:latin typeface="+mj-lt"/>
                </a:endParaRPr>
              </a:p>
              <a:p>
                <a:pPr marL="400050" lvl="1" indent="0" algn="just">
                  <a:buNone/>
                </a:pPr>
                <a:r>
                  <a:rPr lang="en-US" altLang="zh-CN" sz="1600" kern="0" dirty="0">
                    <a:latin typeface="+mj-lt"/>
                  </a:rPr>
                  <a:t>w</a:t>
                </a:r>
                <a:r>
                  <a:rPr lang="en-US" altLang="zh-CN" sz="1600" kern="0" dirty="0" smtClean="0">
                    <a:latin typeface="+mj-lt"/>
                  </a:rPr>
                  <a:t>here </a:t>
                </a:r>
                <a14:m>
                  <m:oMath xmlns:m="http://schemas.openxmlformats.org/officeDocument/2006/math">
                    <m:r>
                      <a:rPr lang="en-US" altLang="zh-CN" sz="1600" b="0" i="1" kern="0" smtClean="0">
                        <a:latin typeface="Cambria Math" panose="02040503050406030204" pitchFamily="18" charset="0"/>
                      </a:rPr>
                      <m:t>𝜏</m:t>
                    </m:r>
                  </m:oMath>
                </a14:m>
                <a:r>
                  <a:rPr lang="en-US" altLang="zh-CN" sz="1600" kern="0" dirty="0" smtClean="0">
                    <a:latin typeface="+mj-lt"/>
                  </a:rPr>
                  <a:t> is the time delay, t refers to the impulse response at instance t and </a:t>
                </a:r>
                <a14:m>
                  <m:oMath xmlns:m="http://schemas.openxmlformats.org/officeDocument/2006/math">
                    <m:r>
                      <a:rPr lang="en-US" altLang="zh-CN" sz="1600" b="0" i="1" kern="0" smtClean="0">
                        <a:latin typeface="Cambria Math" panose="02040503050406030204" pitchFamily="18" charset="0"/>
                      </a:rPr>
                      <m:t>𝛿</m:t>
                    </m:r>
                  </m:oMath>
                </a14:m>
                <a:r>
                  <a:rPr lang="en-US" altLang="zh-CN" sz="1600" kern="0" dirty="0" smtClean="0">
                    <a:latin typeface="+mj-lt"/>
                  </a:rPr>
                  <a:t> is the Dirac delta function. The  parameters of the </a:t>
                </a:r>
                <a14:m>
                  <m:oMath xmlns:m="http://schemas.openxmlformats.org/officeDocument/2006/math">
                    <m:r>
                      <a:rPr lang="en-US" altLang="zh-CN" sz="1600" b="0" i="1" kern="0" dirty="0" smtClean="0">
                        <a:latin typeface="Cambria Math" panose="02040503050406030204" pitchFamily="18" charset="0"/>
                      </a:rPr>
                      <m:t>𝑘</m:t>
                    </m:r>
                  </m:oMath>
                </a14:m>
                <a:r>
                  <a:rPr lang="en-US" altLang="zh-CN" sz="1600" kern="0" dirty="0" err="1" smtClean="0">
                    <a:latin typeface="+mj-lt"/>
                  </a:rPr>
                  <a:t>th</a:t>
                </a:r>
                <a:r>
                  <a:rPr lang="en-US" altLang="zh-CN" sz="1600" kern="0" dirty="0" smtClean="0">
                    <a:latin typeface="+mj-lt"/>
                  </a:rPr>
                  <a:t> path are </a:t>
                </a:r>
                <a14:m>
                  <m:oMath xmlns:m="http://schemas.openxmlformats.org/officeDocument/2006/math">
                    <m:sSub>
                      <m:sSubPr>
                        <m:ctrlPr>
                          <a:rPr lang="en-US" altLang="zh-CN" sz="1600" i="1" kern="0" smtClean="0">
                            <a:latin typeface="Cambria Math" panose="02040503050406030204" pitchFamily="18" charset="0"/>
                          </a:rPr>
                        </m:ctrlPr>
                      </m:sSubPr>
                      <m:e>
                        <m:r>
                          <a:rPr lang="en-US" altLang="zh-CN" sz="1600" b="0" i="1" kern="0" smtClean="0">
                            <a:latin typeface="Cambria Math" panose="02040503050406030204" pitchFamily="18" charset="0"/>
                          </a:rPr>
                          <m:t>𝑎</m:t>
                        </m:r>
                      </m:e>
                      <m:sub>
                        <m:r>
                          <a:rPr lang="en-US" altLang="zh-CN" sz="1600" b="0" i="1" kern="0" smtClean="0">
                            <a:latin typeface="Cambria Math" panose="02040503050406030204" pitchFamily="18" charset="0"/>
                          </a:rPr>
                          <m:t>𝑘</m:t>
                        </m:r>
                      </m:sub>
                    </m:sSub>
                  </m:oMath>
                </a14:m>
                <a:r>
                  <a:rPr lang="en-US" altLang="zh-CN" sz="1600" kern="0" dirty="0" smtClean="0">
                    <a:latin typeface="+mj-lt"/>
                  </a:rPr>
                  <a:t>,</a:t>
                </a:r>
                <a14:m>
                  <m:oMath xmlns:m="http://schemas.openxmlformats.org/officeDocument/2006/math">
                    <m:r>
                      <a:rPr lang="en-US" altLang="zh-CN" sz="1600" b="0" i="1" kern="0" dirty="0" smtClean="0">
                        <a:latin typeface="Cambria Math" panose="02040503050406030204" pitchFamily="18" charset="0"/>
                      </a:rPr>
                      <m:t> </m:t>
                    </m:r>
                    <m:sSub>
                      <m:sSubPr>
                        <m:ctrlPr>
                          <a:rPr lang="en-US" altLang="zh-CN" sz="1600" i="1" kern="0" dirty="0" smtClean="0">
                            <a:latin typeface="Cambria Math" panose="02040503050406030204" pitchFamily="18" charset="0"/>
                          </a:rPr>
                        </m:ctrlPr>
                      </m:sSubPr>
                      <m:e>
                        <m:r>
                          <a:rPr lang="en-US" altLang="zh-CN" sz="1600" b="0" i="1" kern="0" dirty="0">
                            <a:latin typeface="Cambria Math" panose="02040503050406030204" pitchFamily="18" charset="0"/>
                          </a:rPr>
                          <m:t>𝜏</m:t>
                        </m:r>
                      </m:e>
                      <m:sub>
                        <m:r>
                          <a:rPr lang="en-US" altLang="zh-CN" sz="1600" b="0" i="1" kern="0" dirty="0" smtClean="0">
                            <a:latin typeface="Cambria Math" panose="02040503050406030204" pitchFamily="18" charset="0"/>
                          </a:rPr>
                          <m:t>𝑘</m:t>
                        </m:r>
                      </m:sub>
                    </m:sSub>
                  </m:oMath>
                </a14:m>
                <a:r>
                  <a:rPr lang="en-US" altLang="zh-CN" sz="1600" kern="0" dirty="0" smtClean="0">
                    <a:latin typeface="+mj-lt"/>
                  </a:rPr>
                  <a:t>,</a:t>
                </a:r>
                <a14:m>
                  <m:oMath xmlns:m="http://schemas.openxmlformats.org/officeDocument/2006/math">
                    <m:sSub>
                      <m:sSubPr>
                        <m:ctrlPr>
                          <a:rPr lang="en-US" altLang="zh-CN" sz="1600" i="1" kern="0" dirty="0">
                            <a:latin typeface="Cambria Math" panose="02040503050406030204" pitchFamily="18" charset="0"/>
                          </a:rPr>
                        </m:ctrlPr>
                      </m:sSubPr>
                      <m:e>
                        <m:r>
                          <a:rPr lang="en-US" altLang="zh-CN" sz="1600" b="0" i="1" kern="0" dirty="0">
                            <a:latin typeface="Cambria Math" panose="02040503050406030204" pitchFamily="18" charset="0"/>
                          </a:rPr>
                          <m:t>𝜃</m:t>
                        </m:r>
                      </m:e>
                      <m:sub>
                        <m:r>
                          <a:rPr lang="en-US" altLang="zh-CN" sz="1600" b="0" i="1" kern="0" dirty="0">
                            <a:latin typeface="Cambria Math" panose="02040503050406030204" pitchFamily="18" charset="0"/>
                          </a:rPr>
                          <m:t>𝑘</m:t>
                        </m:r>
                      </m:sub>
                    </m:sSub>
                  </m:oMath>
                </a14:m>
                <a:r>
                  <a:rPr lang="en-US" altLang="zh-CN" sz="1600" kern="0" dirty="0" smtClean="0">
                    <a:latin typeface="+mj-lt"/>
                  </a:rPr>
                  <a:t> and </a:t>
                </a:r>
                <a14:m>
                  <m:oMath xmlns:m="http://schemas.openxmlformats.org/officeDocument/2006/math">
                    <m:r>
                      <a:rPr lang="en-US" altLang="zh-CN" sz="1600" b="0" i="1" kern="0" dirty="0" smtClean="0">
                        <a:latin typeface="Cambria Math" panose="02040503050406030204" pitchFamily="18" charset="0"/>
                      </a:rPr>
                      <m:t>𝐾</m:t>
                    </m:r>
                  </m:oMath>
                </a14:m>
                <a:r>
                  <a:rPr lang="en-US" altLang="zh-CN" sz="1600" kern="0" dirty="0" smtClean="0">
                    <a:latin typeface="+mj-lt"/>
                  </a:rPr>
                  <a:t>, i.e. amplitude, time delay, phase and number of relevant multipath components, respectively.</a:t>
                </a:r>
                <a:endParaRPr lang="en-US" altLang="zh-CN" sz="1800" kern="0" dirty="0" smtClean="0">
                  <a:latin typeface="+mj-lt"/>
                </a:endParaRPr>
              </a:p>
              <a:p>
                <a:pPr algn="just"/>
                <a:r>
                  <a:rPr lang="en-US" altLang="zh-CN" sz="1800" b="1" kern="0" dirty="0" smtClean="0">
                    <a:latin typeface="+mj-lt"/>
                  </a:rPr>
                  <a:t>Measured CIR: </a:t>
                </a:r>
                <a:r>
                  <a:rPr lang="en-US" altLang="zh-CN" sz="1800" kern="0" dirty="0" smtClean="0">
                    <a:latin typeface="+mj-lt"/>
                  </a:rPr>
                  <a:t>if we take the bandwidth into consideration, the time delay resolution is determined by the bandwidth </a:t>
                </a:r>
                <a14:m>
                  <m:oMath xmlns:m="http://schemas.openxmlformats.org/officeDocument/2006/math">
                    <m:r>
                      <m:rPr>
                        <m:sty m:val="p"/>
                      </m:rPr>
                      <a:rPr lang="en-US" altLang="zh-CN" sz="1800" b="0" i="0" kern="0" smtClean="0">
                        <a:latin typeface="Cambria Math" panose="02040503050406030204" pitchFamily="18" charset="0"/>
                      </a:rPr>
                      <m:t>Δ</m:t>
                    </m:r>
                    <m:r>
                      <a:rPr lang="en-US" altLang="zh-CN" sz="1800" b="0" i="1" kern="0" smtClean="0">
                        <a:latin typeface="Cambria Math" panose="02040503050406030204" pitchFamily="18" charset="0"/>
                      </a:rPr>
                      <m:t>𝑇</m:t>
                    </m:r>
                    <m:r>
                      <a:rPr lang="en-US" altLang="zh-CN" sz="1800" b="0" i="0" kern="0" smtClean="0">
                        <a:latin typeface="Cambria Math" panose="02040503050406030204" pitchFamily="18" charset="0"/>
                      </a:rPr>
                      <m:t>=1/</m:t>
                    </m:r>
                    <m:r>
                      <a:rPr lang="en-US" altLang="zh-CN" sz="1800" b="0" i="1" kern="0" smtClean="0">
                        <a:latin typeface="Cambria Math" panose="02040503050406030204" pitchFamily="18" charset="0"/>
                      </a:rPr>
                      <m:t>𝐵</m:t>
                    </m:r>
                  </m:oMath>
                </a14:m>
                <a:r>
                  <a:rPr lang="en-US" altLang="zh-CN" sz="1800" kern="0" dirty="0" smtClean="0">
                    <a:latin typeface="+mj-lt"/>
                  </a:rPr>
                  <a:t>, and the CIR can be expressed by:</a:t>
                </a:r>
                <a:endParaRPr lang="en-US" altLang="zh-CN" sz="1800" kern="0" dirty="0">
                  <a:latin typeface="+mj-lt"/>
                </a:endParaRPr>
              </a:p>
            </p:txBody>
          </p:sp>
        </mc:Choice>
        <mc:Fallback xmlns="">
          <p:sp>
            <p:nvSpPr>
              <p:cNvPr id="14" name="Rectangle 3"/>
              <p:cNvSpPr txBox="1">
                <a:spLocks noRot="1" noChangeAspect="1" noMove="1" noResize="1" noEditPoints="1" noAdjustHandles="1" noChangeArrowheads="1" noChangeShapeType="1" noTextEdit="1"/>
              </p:cNvSpPr>
              <p:nvPr/>
            </p:nvSpPr>
            <p:spPr bwMode="auto">
              <a:xfrm>
                <a:off x="401688" y="1268760"/>
                <a:ext cx="8208912" cy="5368161"/>
              </a:xfrm>
              <a:prstGeom prst="rect">
                <a:avLst/>
              </a:prstGeom>
              <a:blipFill rotWithShape="0">
                <a:blip r:embed="rId3"/>
                <a:stretch>
                  <a:fillRect l="-520" t="-568" r="-9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71600" y="2341775"/>
                <a:ext cx="6624736" cy="871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rPr>
                        <m:t>𝒉</m:t>
                      </m:r>
                      <m:d>
                        <m:dPr>
                          <m:ctrlPr>
                            <a:rPr lang="en-US" altLang="zh-CN" sz="1800" b="1" i="1" smtClean="0">
                              <a:latin typeface="Cambria Math" panose="02040503050406030204" pitchFamily="18" charset="0"/>
                            </a:rPr>
                          </m:ctrlPr>
                        </m:dPr>
                        <m:e>
                          <m:r>
                            <a:rPr lang="en-US" altLang="zh-CN" sz="1800" b="1" i="1" smtClean="0">
                              <a:latin typeface="Cambria Math" panose="02040503050406030204" pitchFamily="18" charset="0"/>
                            </a:rPr>
                            <m:t>𝒕</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𝝉</m:t>
                          </m:r>
                        </m:e>
                      </m:d>
                      <m:r>
                        <a:rPr lang="en-US" altLang="zh-CN" sz="1800" b="1" i="1" smtClean="0">
                          <a:latin typeface="Cambria Math" panose="02040503050406030204" pitchFamily="18" charset="0"/>
                        </a:rPr>
                        <m:t>=</m:t>
                      </m:r>
                      <m:nary>
                        <m:naryPr>
                          <m:chr m:val="∑"/>
                          <m:ctrlPr>
                            <a:rPr lang="en-US" altLang="zh-CN" sz="1800" b="1" i="1" smtClean="0">
                              <a:latin typeface="Cambria Math" panose="02040503050406030204" pitchFamily="18" charset="0"/>
                            </a:rPr>
                          </m:ctrlPr>
                        </m:naryPr>
                        <m:sub>
                          <m:r>
                            <m:rPr>
                              <m:brk m:alnAt="23"/>
                            </m:rPr>
                            <a:rPr lang="en-US" altLang="zh-CN" sz="1800" b="1" i="1" smtClean="0">
                              <a:latin typeface="Cambria Math" panose="02040503050406030204" pitchFamily="18" charset="0"/>
                            </a:rPr>
                            <m:t>𝒌</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𝟎</m:t>
                          </m:r>
                        </m:sub>
                        <m:sup>
                          <m:r>
                            <a:rPr lang="en-US" altLang="zh-CN" sz="1800" b="1" i="1" smtClean="0">
                              <a:latin typeface="Cambria Math" panose="02040503050406030204" pitchFamily="18" charset="0"/>
                            </a:rPr>
                            <m:t>𝑲</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𝟏</m:t>
                          </m:r>
                        </m:sup>
                        <m:e>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𝒂</m:t>
                              </m:r>
                            </m:e>
                            <m:sub>
                              <m:r>
                                <a:rPr lang="en-US" altLang="zh-CN" sz="1800" b="1" i="1" smtClean="0">
                                  <a:latin typeface="Cambria Math" panose="02040503050406030204" pitchFamily="18" charset="0"/>
                                </a:rPr>
                                <m:t>𝒌</m:t>
                              </m:r>
                            </m:sub>
                          </m:sSub>
                          <m:d>
                            <m:dPr>
                              <m:ctrlPr>
                                <a:rPr lang="en-US" altLang="zh-CN" sz="1800" b="1" i="1" smtClean="0">
                                  <a:latin typeface="Cambria Math" panose="02040503050406030204" pitchFamily="18" charset="0"/>
                                </a:rPr>
                              </m:ctrlPr>
                            </m:dPr>
                            <m:e>
                              <m:r>
                                <a:rPr lang="en-US" altLang="zh-CN" sz="1800" b="1" i="1" smtClean="0">
                                  <a:latin typeface="Cambria Math" panose="02040503050406030204" pitchFamily="18" charset="0"/>
                                </a:rPr>
                                <m:t>𝒕</m:t>
                              </m:r>
                            </m:e>
                          </m:d>
                          <m:r>
                            <a:rPr lang="en-US" altLang="zh-CN" sz="1800" b="1" i="1" smtClean="0">
                              <a:latin typeface="Cambria Math" panose="02040503050406030204" pitchFamily="18" charset="0"/>
                            </a:rPr>
                            <m:t>𝜹</m:t>
                          </m:r>
                          <m:d>
                            <m:dPr>
                              <m:ctrlPr>
                                <a:rPr lang="en-US" altLang="zh-CN" sz="1800" b="1" i="1" smtClean="0">
                                  <a:latin typeface="Cambria Math" panose="02040503050406030204" pitchFamily="18" charset="0"/>
                                </a:rPr>
                              </m:ctrlPr>
                            </m:dPr>
                            <m:e>
                              <m:r>
                                <a:rPr lang="en-US" altLang="zh-CN" sz="1800" b="1" i="1" smtClean="0">
                                  <a:latin typeface="Cambria Math" panose="02040503050406030204" pitchFamily="18" charset="0"/>
                                </a:rPr>
                                <m:t>𝝉</m:t>
                              </m:r>
                              <m:r>
                                <a:rPr lang="en-US" altLang="zh-CN" sz="1800" b="1" i="1" smtClean="0">
                                  <a:latin typeface="Cambria Math" panose="02040503050406030204" pitchFamily="18" charset="0"/>
                                </a:rPr>
                                <m:t>−</m:t>
                              </m:r>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𝝉</m:t>
                                  </m:r>
                                </m:e>
                                <m:sub>
                                  <m:r>
                                    <a:rPr lang="en-US" altLang="zh-CN" sz="1800" b="1" i="1" smtClean="0">
                                      <a:latin typeface="Cambria Math" panose="02040503050406030204" pitchFamily="18" charset="0"/>
                                    </a:rPr>
                                    <m:t>𝒌</m:t>
                                  </m:r>
                                </m:sub>
                              </m:sSub>
                              <m:d>
                                <m:dPr>
                                  <m:ctrlPr>
                                    <a:rPr lang="en-US" altLang="zh-CN" sz="1800" b="1" i="1" smtClean="0">
                                      <a:latin typeface="Cambria Math" panose="02040503050406030204" pitchFamily="18" charset="0"/>
                                    </a:rPr>
                                  </m:ctrlPr>
                                </m:dPr>
                                <m:e>
                                  <m:r>
                                    <a:rPr lang="en-US" altLang="zh-CN" sz="1800" b="1" i="1" smtClean="0">
                                      <a:latin typeface="Cambria Math" panose="02040503050406030204" pitchFamily="18" charset="0"/>
                                    </a:rPr>
                                    <m:t>𝒕</m:t>
                                  </m:r>
                                </m:e>
                              </m:d>
                            </m:e>
                          </m:d>
                          <m:sSup>
                            <m:sSupPr>
                              <m:ctrlPr>
                                <a:rPr lang="en-US" altLang="zh-CN" sz="1800" b="1" i="1" smtClean="0">
                                  <a:latin typeface="Cambria Math" panose="02040503050406030204" pitchFamily="18" charset="0"/>
                                </a:rPr>
                              </m:ctrlPr>
                            </m:sSupPr>
                            <m:e>
                              <m:r>
                                <a:rPr lang="en-US" altLang="zh-CN" sz="1800" b="1" i="1" smtClean="0">
                                  <a:latin typeface="Cambria Math" panose="02040503050406030204" pitchFamily="18" charset="0"/>
                                </a:rPr>
                                <m:t>𝒆</m:t>
                              </m:r>
                            </m:e>
                            <m:sup>
                              <m:r>
                                <a:rPr lang="en-US" altLang="zh-CN" sz="1800" b="1" i="1" smtClean="0">
                                  <a:latin typeface="Cambria Math" panose="02040503050406030204" pitchFamily="18" charset="0"/>
                                </a:rPr>
                                <m:t>𝒋</m:t>
                              </m:r>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𝜽</m:t>
                                  </m:r>
                                </m:e>
                                <m:sub>
                                  <m:r>
                                    <a:rPr lang="en-US" altLang="zh-CN" sz="1800" b="1" i="1" smtClean="0">
                                      <a:latin typeface="Cambria Math" panose="02040503050406030204" pitchFamily="18" charset="0"/>
                                    </a:rPr>
                                    <m:t>𝒌</m:t>
                                  </m:r>
                                </m:sub>
                              </m:sSub>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𝒕</m:t>
                              </m:r>
                              <m:r>
                                <a:rPr lang="en-US" altLang="zh-CN" sz="1800" b="1" i="1" smtClean="0">
                                  <a:latin typeface="Cambria Math" panose="02040503050406030204" pitchFamily="18" charset="0"/>
                                </a:rPr>
                                <m:t>)</m:t>
                              </m:r>
                            </m:sup>
                          </m:sSup>
                        </m:e>
                      </m:nary>
                    </m:oMath>
                  </m:oMathPara>
                </a14:m>
                <a:endParaRPr lang="zh-CN" altLang="en-US" sz="1800" b="1"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71600" y="2341775"/>
                <a:ext cx="6624736" cy="871201"/>
              </a:xfrm>
              <a:prstGeom prst="rect">
                <a:avLst/>
              </a:prstGeom>
              <a:blipFill rotWithShape="0">
                <a:blip r:embed="rId4"/>
                <a:stretch>
                  <a:fillRect/>
                </a:stretch>
              </a:blipFill>
            </p:spPr>
            <p:txBody>
              <a:bodyPr/>
              <a:lstStyle/>
              <a:p>
                <a:r>
                  <a:rPr lang="zh-CN" altLang="en-US">
                    <a:noFill/>
                  </a:rPr>
                  <a:t> </a:t>
                </a:r>
              </a:p>
            </p:txBody>
          </p:sp>
        </mc:Fallback>
      </mc:AlternateContent>
      <p:grpSp>
        <p:nvGrpSpPr>
          <p:cNvPr id="16" name="组合 15"/>
          <p:cNvGrpSpPr/>
          <p:nvPr/>
        </p:nvGrpSpPr>
        <p:grpSpPr>
          <a:xfrm>
            <a:off x="6594716" y="2038494"/>
            <a:ext cx="1790986" cy="1246490"/>
            <a:chOff x="6444208" y="1842501"/>
            <a:chExt cx="1790986" cy="1246490"/>
          </a:xfrm>
        </p:grpSpPr>
        <p:cxnSp>
          <p:nvCxnSpPr>
            <p:cNvPr id="18" name="直接箭头连接符 17"/>
            <p:cNvCxnSpPr/>
            <p:nvPr/>
          </p:nvCxnSpPr>
          <p:spPr bwMode="auto">
            <a:xfrm>
              <a:off x="6444208" y="2924944"/>
              <a:ext cx="1558049"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p:nvPr/>
          </p:nvCxnSpPr>
          <p:spPr bwMode="auto">
            <a:xfrm flipV="1">
              <a:off x="6570910" y="1908123"/>
              <a:ext cx="0" cy="109840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flipV="1">
              <a:off x="6804248" y="2043105"/>
              <a:ext cx="0" cy="881839"/>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箭头连接符 20"/>
            <p:cNvCxnSpPr/>
            <p:nvPr/>
          </p:nvCxnSpPr>
          <p:spPr bwMode="auto">
            <a:xfrm flipH="1" flipV="1">
              <a:off x="7017464" y="2375007"/>
              <a:ext cx="2808" cy="549937"/>
            </a:xfrm>
            <a:prstGeom prst="straightConnector1">
              <a:avLst/>
            </a:prstGeom>
            <a:solidFill>
              <a:schemeClr val="accent1"/>
            </a:solidFill>
            <a:ln w="12700" cap="flat" cmpd="sng" algn="ctr">
              <a:solidFill>
                <a:srgbClr val="00B14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箭头连接符 21"/>
            <p:cNvCxnSpPr/>
            <p:nvPr/>
          </p:nvCxnSpPr>
          <p:spPr bwMode="auto">
            <a:xfrm flipV="1">
              <a:off x="7097775" y="2579631"/>
              <a:ext cx="4294" cy="346567"/>
            </a:xfrm>
            <a:prstGeom prst="straightConnector1">
              <a:avLst/>
            </a:prstGeom>
            <a:solidFill>
              <a:schemeClr val="accent1"/>
            </a:solidFill>
            <a:ln w="12700" cap="flat" cmpd="sng" algn="ctr">
              <a:solidFill>
                <a:srgbClr val="6F2AA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flipV="1">
              <a:off x="7767025" y="2749089"/>
              <a:ext cx="4663" cy="171092"/>
            </a:xfrm>
            <a:prstGeom prst="straightConnector1">
              <a:avLst/>
            </a:prstGeom>
            <a:solidFill>
              <a:schemeClr val="accent1"/>
            </a:solidFill>
            <a:ln w="12700" cap="flat" cmpd="sng" algn="ctr">
              <a:solidFill>
                <a:srgbClr val="BED8E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4" name="文本框 23"/>
                <p:cNvSpPr txBox="1"/>
                <p:nvPr/>
              </p:nvSpPr>
              <p:spPr>
                <a:xfrm>
                  <a:off x="7942672" y="2770845"/>
                  <a:ext cx="29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𝜏</m:t>
                        </m:r>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7942672" y="2770845"/>
                  <a:ext cx="292522" cy="276999"/>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7624055" y="2848927"/>
                  <a:ext cx="292522"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900" b="0" i="1" smtClean="0">
                                <a:latin typeface="Cambria Math" panose="02040503050406030204" pitchFamily="18" charset="0"/>
                                <a:ea typeface="+mj-ea"/>
                              </a:rPr>
                            </m:ctrlPr>
                          </m:sSubPr>
                          <m:e>
                            <m:r>
                              <a:rPr lang="en-US" altLang="zh-CN" sz="900" b="0" i="1" smtClean="0">
                                <a:latin typeface="Cambria Math" panose="02040503050406030204" pitchFamily="18" charset="0"/>
                                <a:ea typeface="+mj-ea"/>
                              </a:rPr>
                              <m:t>𝜏</m:t>
                            </m:r>
                          </m:e>
                          <m:sub>
                            <m:r>
                              <a:rPr lang="en-US" altLang="zh-CN" sz="900" b="0" i="1" smtClean="0">
                                <a:latin typeface="Cambria Math" panose="02040503050406030204" pitchFamily="18" charset="0"/>
                                <a:ea typeface="+mj-ea"/>
                              </a:rPr>
                              <m:t>3</m:t>
                            </m:r>
                          </m:sub>
                        </m:sSub>
                      </m:oMath>
                    </m:oMathPara>
                  </a14:m>
                  <a:endParaRPr lang="zh-CN" altLang="en-US" sz="900" dirty="0">
                    <a:latin typeface="+mj-ea"/>
                    <a:ea typeface="+mj-ea"/>
                  </a:endParaRPr>
                </a:p>
              </p:txBody>
            </p:sp>
          </mc:Choice>
          <mc:Fallback xmlns="">
            <p:sp>
              <p:nvSpPr>
                <p:cNvPr id="54" name="文本框 53"/>
                <p:cNvSpPr txBox="1">
                  <a:spLocks noRot="1" noChangeAspect="1" noMove="1" noResize="1" noEditPoints="1" noAdjustHandles="1" noChangeArrowheads="1" noChangeShapeType="1" noTextEdit="1"/>
                </p:cNvSpPr>
                <p:nvPr/>
              </p:nvSpPr>
              <p:spPr>
                <a:xfrm>
                  <a:off x="7624055" y="2848927"/>
                  <a:ext cx="292522" cy="230832"/>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6986163" y="2852936"/>
                  <a:ext cx="292522"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900" b="0" i="1" smtClean="0">
                                <a:latin typeface="Cambria Math" panose="02040503050406030204" pitchFamily="18" charset="0"/>
                                <a:ea typeface="+mj-ea"/>
                              </a:rPr>
                            </m:ctrlPr>
                          </m:sSubPr>
                          <m:e>
                            <m:r>
                              <a:rPr lang="en-US" altLang="zh-CN" sz="900" b="0" i="1" smtClean="0">
                                <a:latin typeface="Cambria Math" panose="02040503050406030204" pitchFamily="18" charset="0"/>
                                <a:ea typeface="+mj-ea"/>
                              </a:rPr>
                              <m:t>𝜏</m:t>
                            </m:r>
                          </m:e>
                          <m:sub>
                            <m:r>
                              <a:rPr lang="en-US" altLang="zh-CN" sz="900" b="0" i="1" smtClean="0">
                                <a:latin typeface="Cambria Math" panose="02040503050406030204" pitchFamily="18" charset="0"/>
                                <a:ea typeface="+mj-ea"/>
                              </a:rPr>
                              <m:t>2</m:t>
                            </m:r>
                          </m:sub>
                        </m:sSub>
                      </m:oMath>
                    </m:oMathPara>
                  </a14:m>
                  <a:endParaRPr lang="zh-CN" altLang="en-US" sz="900" dirty="0">
                    <a:latin typeface="+mj-ea"/>
                    <a:ea typeface="+mj-ea"/>
                  </a:endParaRPr>
                </a:p>
              </p:txBody>
            </p:sp>
          </mc:Choice>
          <mc:Fallback xmlns="">
            <p:sp>
              <p:nvSpPr>
                <p:cNvPr id="55" name="文本框 54"/>
                <p:cNvSpPr txBox="1">
                  <a:spLocks noRot="1" noChangeAspect="1" noMove="1" noResize="1" noEditPoints="1" noAdjustHandles="1" noChangeArrowheads="1" noChangeShapeType="1" noTextEdit="1"/>
                </p:cNvSpPr>
                <p:nvPr/>
              </p:nvSpPr>
              <p:spPr>
                <a:xfrm>
                  <a:off x="6986163" y="2852936"/>
                  <a:ext cx="292522" cy="230832"/>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6876256" y="2858159"/>
                  <a:ext cx="292522"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900" b="0" i="1" smtClean="0">
                                <a:latin typeface="Cambria Math" panose="02040503050406030204" pitchFamily="18" charset="0"/>
                                <a:ea typeface="+mj-ea"/>
                              </a:rPr>
                            </m:ctrlPr>
                          </m:sSubPr>
                          <m:e>
                            <m:r>
                              <a:rPr lang="en-US" altLang="zh-CN" sz="900" b="0" i="1" smtClean="0">
                                <a:latin typeface="Cambria Math" panose="02040503050406030204" pitchFamily="18" charset="0"/>
                                <a:ea typeface="+mj-ea"/>
                              </a:rPr>
                              <m:t>𝜏</m:t>
                            </m:r>
                          </m:e>
                          <m:sub>
                            <m:r>
                              <a:rPr lang="en-US" altLang="zh-CN" sz="900" b="0" i="1" smtClean="0">
                                <a:latin typeface="Cambria Math" panose="02040503050406030204" pitchFamily="18" charset="0"/>
                                <a:ea typeface="+mj-ea"/>
                              </a:rPr>
                              <m:t>1</m:t>
                            </m:r>
                          </m:sub>
                        </m:sSub>
                      </m:oMath>
                    </m:oMathPara>
                  </a14:m>
                  <a:endParaRPr lang="zh-CN" altLang="en-US" sz="900" dirty="0">
                    <a:latin typeface="+mj-ea"/>
                    <a:ea typeface="+mj-ea"/>
                  </a:endParaRPr>
                </a:p>
              </p:txBody>
            </p:sp>
          </mc:Choice>
          <mc:Fallback xmlns="">
            <p:sp>
              <p:nvSpPr>
                <p:cNvPr id="59" name="文本框 58"/>
                <p:cNvSpPr txBox="1">
                  <a:spLocks noRot="1" noChangeAspect="1" noMove="1" noResize="1" noEditPoints="1" noAdjustHandles="1" noChangeArrowheads="1" noChangeShapeType="1" noTextEdit="1"/>
                </p:cNvSpPr>
                <p:nvPr/>
              </p:nvSpPr>
              <p:spPr>
                <a:xfrm>
                  <a:off x="6876256" y="2858159"/>
                  <a:ext cx="292522" cy="23083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6674521" y="2843410"/>
                  <a:ext cx="292522"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900" b="0" i="1" smtClean="0">
                                <a:latin typeface="Cambria Math" panose="02040503050406030204" pitchFamily="18" charset="0"/>
                                <a:ea typeface="+mj-ea"/>
                              </a:rPr>
                            </m:ctrlPr>
                          </m:sSubPr>
                          <m:e>
                            <m:r>
                              <a:rPr lang="en-US" altLang="zh-CN" sz="900" b="0" i="1" smtClean="0">
                                <a:latin typeface="Cambria Math" panose="02040503050406030204" pitchFamily="18" charset="0"/>
                                <a:ea typeface="+mj-ea"/>
                              </a:rPr>
                              <m:t>𝜏</m:t>
                            </m:r>
                          </m:e>
                          <m:sub>
                            <m:r>
                              <a:rPr lang="en-US" altLang="zh-CN" sz="900" b="0" i="1" smtClean="0">
                                <a:latin typeface="Cambria Math" panose="02040503050406030204" pitchFamily="18" charset="0"/>
                                <a:ea typeface="+mj-ea"/>
                              </a:rPr>
                              <m:t>0</m:t>
                            </m:r>
                          </m:sub>
                        </m:sSub>
                      </m:oMath>
                    </m:oMathPara>
                  </a14:m>
                  <a:endParaRPr lang="zh-CN" altLang="en-US" sz="900" dirty="0">
                    <a:latin typeface="+mj-ea"/>
                    <a:ea typeface="+mj-ea"/>
                  </a:endParaRPr>
                </a:p>
              </p:txBody>
            </p:sp>
          </mc:Choice>
          <mc:Fallback xmlns="">
            <p:sp>
              <p:nvSpPr>
                <p:cNvPr id="60" name="文本框 59"/>
                <p:cNvSpPr txBox="1">
                  <a:spLocks noRot="1" noChangeAspect="1" noMove="1" noResize="1" noEditPoints="1" noAdjustHandles="1" noChangeArrowheads="1" noChangeShapeType="1" noTextEdit="1"/>
                </p:cNvSpPr>
                <p:nvPr/>
              </p:nvSpPr>
              <p:spPr>
                <a:xfrm>
                  <a:off x="6674521" y="2843410"/>
                  <a:ext cx="292522" cy="230832"/>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6574386" y="1842501"/>
                  <a:ext cx="418558"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700" b="0" i="1" smtClean="0">
                                <a:latin typeface="Cambria Math" panose="02040503050406030204" pitchFamily="18" charset="0"/>
                              </a:rPr>
                            </m:ctrlPr>
                          </m:dPr>
                          <m:e>
                            <m:r>
                              <a:rPr lang="en-US" altLang="zh-CN" sz="700" i="1">
                                <a:latin typeface="Cambria Math" panose="02040503050406030204" pitchFamily="18" charset="0"/>
                              </a:rPr>
                              <m:t>h</m:t>
                            </m:r>
                            <m:r>
                              <a:rPr lang="en-US" altLang="zh-CN" sz="700" i="1">
                                <a:latin typeface="Cambria Math" panose="02040503050406030204" pitchFamily="18" charset="0"/>
                              </a:rPr>
                              <m:t>(</m:t>
                            </m:r>
                            <m:r>
                              <a:rPr lang="en-US" altLang="zh-CN" sz="700" i="1">
                                <a:latin typeface="Cambria Math" panose="02040503050406030204" pitchFamily="18" charset="0"/>
                              </a:rPr>
                              <m:t>𝜏</m:t>
                            </m:r>
                            <m:r>
                              <a:rPr lang="en-US" altLang="zh-CN" sz="700" i="1">
                                <a:latin typeface="Cambria Math" panose="02040503050406030204" pitchFamily="18" charset="0"/>
                              </a:rPr>
                              <m:t>)</m:t>
                            </m:r>
                            <m:r>
                              <m:rPr>
                                <m:nor/>
                              </m:rPr>
                              <a:rPr lang="zh-CN" altLang="en-US" sz="700" dirty="0"/>
                              <m:t> </m:t>
                            </m:r>
                          </m:e>
                        </m:d>
                      </m:oMath>
                    </m:oMathPara>
                  </a14:m>
                  <a:endParaRPr lang="zh-CN" altLang="en-US" sz="700" dirty="0"/>
                </a:p>
              </p:txBody>
            </p:sp>
          </mc:Choice>
          <mc:Fallback xmlns="">
            <p:sp>
              <p:nvSpPr>
                <p:cNvPr id="57" name="文本框 56"/>
                <p:cNvSpPr txBox="1">
                  <a:spLocks noRot="1" noChangeAspect="1" noMove="1" noResize="1" noEditPoints="1" noAdjustHandles="1" noChangeArrowheads="1" noChangeShapeType="1" noTextEdit="1"/>
                </p:cNvSpPr>
                <p:nvPr/>
              </p:nvSpPr>
              <p:spPr>
                <a:xfrm>
                  <a:off x="6574386" y="1842501"/>
                  <a:ext cx="418558" cy="200055"/>
                </a:xfrm>
                <a:prstGeom prst="rect">
                  <a:avLst/>
                </a:prstGeom>
                <a:blipFill rotWithShape="0">
                  <a:blip r:embed="rId11"/>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0" name="文本框 29"/>
              <p:cNvSpPr txBox="1"/>
              <p:nvPr/>
            </p:nvSpPr>
            <p:spPr>
              <a:xfrm>
                <a:off x="899592" y="5071283"/>
                <a:ext cx="6624736" cy="877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rPr>
                        <m:t>𝒉</m:t>
                      </m:r>
                      <m:d>
                        <m:dPr>
                          <m:ctrlPr>
                            <a:rPr lang="en-US" altLang="zh-CN" sz="1800" b="1" i="1" smtClean="0">
                              <a:latin typeface="Cambria Math" panose="02040503050406030204" pitchFamily="18" charset="0"/>
                            </a:rPr>
                          </m:ctrlPr>
                        </m:dPr>
                        <m:e>
                          <m:r>
                            <a:rPr lang="en-US" altLang="zh-CN" sz="1800" b="1" i="1" smtClean="0">
                              <a:latin typeface="Cambria Math" panose="02040503050406030204" pitchFamily="18" charset="0"/>
                            </a:rPr>
                            <m:t>𝒕</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𝝉</m:t>
                          </m:r>
                        </m:e>
                      </m:d>
                      <m:r>
                        <a:rPr lang="en-US" altLang="zh-CN" sz="1800" b="1" i="1" smtClean="0">
                          <a:latin typeface="Cambria Math" panose="02040503050406030204" pitchFamily="18" charset="0"/>
                        </a:rPr>
                        <m:t>=</m:t>
                      </m:r>
                      <m:nary>
                        <m:naryPr>
                          <m:chr m:val="∑"/>
                          <m:ctrlPr>
                            <a:rPr lang="en-US" altLang="zh-CN" sz="1800" b="1" i="1" smtClean="0">
                              <a:latin typeface="Cambria Math" panose="02040503050406030204" pitchFamily="18" charset="0"/>
                            </a:rPr>
                          </m:ctrlPr>
                        </m:naryPr>
                        <m:sub>
                          <m:r>
                            <m:rPr>
                              <m:brk m:alnAt="23"/>
                            </m:rPr>
                            <a:rPr lang="en-US" altLang="zh-CN" sz="1800" b="1" i="1" smtClean="0">
                              <a:latin typeface="Cambria Math" panose="02040503050406030204" pitchFamily="18" charset="0"/>
                            </a:rPr>
                            <m:t>𝒌</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𝟎</m:t>
                          </m:r>
                        </m:sub>
                        <m:sup>
                          <m:r>
                            <a:rPr lang="en-US" altLang="zh-CN" sz="1800" b="1" i="1" smtClean="0">
                              <a:latin typeface="Cambria Math" panose="02040503050406030204" pitchFamily="18" charset="0"/>
                            </a:rPr>
                            <m:t>𝑲</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𝟏</m:t>
                          </m:r>
                        </m:sup>
                        <m:e>
                          <m:d>
                            <m:dPr>
                              <m:begChr m:val="["/>
                              <m:endChr m:val="]"/>
                              <m:ctrlPr>
                                <a:rPr lang="en-US" altLang="zh-CN" sz="1800" b="1" i="1" smtClean="0">
                                  <a:latin typeface="Cambria Math" panose="02040503050406030204" pitchFamily="18" charset="0"/>
                                </a:rPr>
                              </m:ctrlPr>
                            </m:dPr>
                            <m:e>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𝒂</m:t>
                                  </m:r>
                                </m:e>
                                <m:sub>
                                  <m:r>
                                    <a:rPr lang="en-US" altLang="zh-CN" sz="1800" b="1" i="1">
                                      <a:latin typeface="Cambria Math" panose="02040503050406030204" pitchFamily="18" charset="0"/>
                                    </a:rPr>
                                    <m:t>𝒌</m:t>
                                  </m:r>
                                </m:sub>
                              </m:sSub>
                              <m:d>
                                <m:dPr>
                                  <m:ctrlPr>
                                    <a:rPr lang="en-US" altLang="zh-CN" sz="1800" b="1" i="1">
                                      <a:latin typeface="Cambria Math" panose="02040503050406030204" pitchFamily="18" charset="0"/>
                                    </a:rPr>
                                  </m:ctrlPr>
                                </m:dPr>
                                <m:e>
                                  <m:r>
                                    <a:rPr lang="en-US" altLang="zh-CN" sz="1800" b="1" i="1">
                                      <a:latin typeface="Cambria Math" panose="02040503050406030204" pitchFamily="18" charset="0"/>
                                    </a:rPr>
                                    <m:t>𝒕</m:t>
                                  </m:r>
                                </m:e>
                              </m:d>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𝒆</m:t>
                                  </m:r>
                                </m:e>
                                <m:sup>
                                  <m:r>
                                    <a:rPr lang="en-US" altLang="zh-CN" sz="1800" b="1" i="1">
                                      <a:latin typeface="Cambria Math" panose="02040503050406030204" pitchFamily="18" charset="0"/>
                                    </a:rPr>
                                    <m:t>𝒋</m:t>
                                  </m:r>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𝜽</m:t>
                                      </m:r>
                                    </m:e>
                                    <m:sub>
                                      <m:r>
                                        <a:rPr lang="en-US" altLang="zh-CN" sz="1800" b="1" i="1">
                                          <a:latin typeface="Cambria Math" panose="02040503050406030204" pitchFamily="18" charset="0"/>
                                        </a:rPr>
                                        <m:t>𝒌</m:t>
                                      </m:r>
                                    </m:sub>
                                  </m:sSub>
                                  <m:r>
                                    <a:rPr lang="en-US" altLang="zh-CN" sz="1800" b="1" i="1">
                                      <a:latin typeface="Cambria Math" panose="02040503050406030204" pitchFamily="18" charset="0"/>
                                    </a:rPr>
                                    <m:t>(</m:t>
                                  </m:r>
                                  <m:r>
                                    <a:rPr lang="en-US" altLang="zh-CN" sz="1800" b="1" i="1">
                                      <a:latin typeface="Cambria Math" panose="02040503050406030204" pitchFamily="18" charset="0"/>
                                    </a:rPr>
                                    <m:t>𝒕</m:t>
                                  </m:r>
                                  <m:r>
                                    <a:rPr lang="en-US" altLang="zh-CN" sz="1800" b="1" i="1">
                                      <a:latin typeface="Cambria Math" panose="02040503050406030204" pitchFamily="18" charset="0"/>
                                    </a:rPr>
                                    <m:t>)</m:t>
                                  </m:r>
                                </m:sup>
                              </m:sSup>
                              <m:nary>
                                <m:naryPr>
                                  <m:ctrlPr>
                                    <a:rPr lang="en-US" altLang="zh-CN" sz="1800" b="1" i="1" smtClean="0">
                                      <a:latin typeface="Cambria Math" panose="02040503050406030204" pitchFamily="18" charset="0"/>
                                    </a:rPr>
                                  </m:ctrlPr>
                                </m:naryPr>
                                <m:sub>
                                  <m:sSub>
                                    <m:sSubPr>
                                      <m:ctrlPr>
                                        <a:rPr lang="en-US" altLang="zh-CN" sz="1800" b="1" i="1" smtClean="0">
                                          <a:latin typeface="Cambria Math" panose="02040503050406030204" pitchFamily="18" charset="0"/>
                                        </a:rPr>
                                      </m:ctrlPr>
                                    </m:sSubPr>
                                    <m:e>
                                      <m:r>
                                        <m:rPr>
                                          <m:brk m:alnAt="23"/>
                                        </m:rPr>
                                        <a:rPr lang="en-US" altLang="zh-CN" sz="1800" b="1" i="1" smtClean="0">
                                          <a:latin typeface="Cambria Math" panose="02040503050406030204" pitchFamily="18" charset="0"/>
                                        </a:rPr>
                                        <m:t>𝒇</m:t>
                                      </m:r>
                                    </m:e>
                                    <m:sub>
                                      <m:r>
                                        <m:rPr>
                                          <m:brk m:alnAt="23"/>
                                        </m:rPr>
                                        <a:rPr lang="en-US" altLang="zh-CN" sz="1800" b="1" i="1" smtClean="0">
                                          <a:latin typeface="Cambria Math" panose="02040503050406030204" pitchFamily="18" charset="0"/>
                                        </a:rPr>
                                        <m:t>𝒄</m:t>
                                      </m:r>
                                    </m:sub>
                                  </m:sSub>
                                  <m:r>
                                    <m:rPr>
                                      <m:brk m:alnAt="23"/>
                                    </m:rP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𝑩</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𝟐</m:t>
                                  </m:r>
                                </m:sub>
                                <m:sup>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𝒇</m:t>
                                      </m:r>
                                    </m:e>
                                    <m:sub>
                                      <m:r>
                                        <a:rPr lang="en-US" altLang="zh-CN" sz="1800" b="1" i="1" smtClean="0">
                                          <a:latin typeface="Cambria Math" panose="02040503050406030204" pitchFamily="18" charset="0"/>
                                        </a:rPr>
                                        <m:t>𝒄</m:t>
                                      </m:r>
                                    </m:sub>
                                  </m:sSub>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𝑩</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𝟐</m:t>
                                  </m:r>
                                </m:sup>
                                <m:e>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𝒆</m:t>
                                      </m:r>
                                    </m:e>
                                    <m:sup>
                                      <m:r>
                                        <a:rPr lang="en-US" altLang="zh-CN" sz="1800" b="1" i="1">
                                          <a:latin typeface="Cambria Math" panose="02040503050406030204" pitchFamily="18" charset="0"/>
                                        </a:rPr>
                                        <m:t>−</m:t>
                                      </m:r>
                                      <m:r>
                                        <a:rPr lang="en-US" altLang="zh-CN" sz="1800" b="1" i="1">
                                          <a:latin typeface="Cambria Math" panose="02040503050406030204" pitchFamily="18" charset="0"/>
                                        </a:rPr>
                                        <m:t>𝒋</m:t>
                                      </m:r>
                                      <m:r>
                                        <a:rPr lang="en-US" altLang="zh-CN" sz="1800" b="1" i="1">
                                          <a:latin typeface="Cambria Math" panose="02040503050406030204" pitchFamily="18" charset="0"/>
                                        </a:rPr>
                                        <m:t>𝟐</m:t>
                                      </m:r>
                                      <m:r>
                                        <a:rPr lang="en-US" altLang="zh-CN" sz="1800" b="1" i="1">
                                          <a:latin typeface="Cambria Math" panose="02040503050406030204" pitchFamily="18" charset="0"/>
                                        </a:rPr>
                                        <m:t>𝝅</m:t>
                                      </m:r>
                                      <m:r>
                                        <a:rPr lang="en-US" altLang="zh-CN" sz="1800" b="1" i="1" smtClean="0">
                                          <a:latin typeface="Cambria Math" panose="02040503050406030204" pitchFamily="18" charset="0"/>
                                        </a:rPr>
                                        <m:t>𝒇</m:t>
                                      </m:r>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𝝉</m:t>
                                          </m:r>
                                        </m:e>
                                        <m:sub>
                                          <m:r>
                                            <a:rPr lang="en-US" altLang="zh-CN" sz="1800" b="1" i="1">
                                              <a:latin typeface="Cambria Math" panose="02040503050406030204" pitchFamily="18" charset="0"/>
                                            </a:rPr>
                                            <m:t>𝒌</m:t>
                                          </m:r>
                                        </m:sub>
                                      </m:sSub>
                                      <m:r>
                                        <a:rPr lang="en-US" altLang="zh-CN" sz="1800" b="1" i="1">
                                          <a:latin typeface="Cambria Math" panose="02040503050406030204" pitchFamily="18" charset="0"/>
                                        </a:rPr>
                                        <m:t>(</m:t>
                                      </m:r>
                                      <m:r>
                                        <a:rPr lang="en-US" altLang="zh-CN" sz="1800" b="1" i="1">
                                          <a:latin typeface="Cambria Math" panose="02040503050406030204" pitchFamily="18" charset="0"/>
                                        </a:rPr>
                                        <m:t>𝒕</m:t>
                                      </m:r>
                                      <m:r>
                                        <a:rPr lang="en-US" altLang="zh-CN" sz="1800" b="1" i="1">
                                          <a:latin typeface="Cambria Math" panose="02040503050406030204" pitchFamily="18" charset="0"/>
                                        </a:rPr>
                                        <m:t>)</m:t>
                                      </m:r>
                                    </m:sup>
                                  </m:sSup>
                                  <m:r>
                                    <a:rPr lang="en-US" altLang="zh-CN" sz="1800" b="1" i="1" smtClean="0">
                                      <a:latin typeface="Cambria Math" panose="02040503050406030204" pitchFamily="18" charset="0"/>
                                    </a:rPr>
                                    <m:t>𝒅𝒇</m:t>
                                  </m:r>
                                </m:e>
                              </m:nary>
                            </m:e>
                          </m:d>
                        </m:e>
                      </m:nary>
                    </m:oMath>
                  </m:oMathPara>
                </a14:m>
                <a:endParaRPr lang="zh-CN" altLang="en-US" sz="1800" b="1" dirty="0"/>
              </a:p>
            </p:txBody>
          </p:sp>
        </mc:Choice>
        <mc:Fallback xmlns="">
          <p:sp>
            <p:nvSpPr>
              <p:cNvPr id="30" name="文本框 29"/>
              <p:cNvSpPr txBox="1">
                <a:spLocks noRot="1" noChangeAspect="1" noMove="1" noResize="1" noEditPoints="1" noAdjustHandles="1" noChangeArrowheads="1" noChangeShapeType="1" noTextEdit="1"/>
              </p:cNvSpPr>
              <p:nvPr/>
            </p:nvSpPr>
            <p:spPr>
              <a:xfrm>
                <a:off x="899592" y="5071283"/>
                <a:ext cx="6624736" cy="87799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43"/>
              <p:cNvSpPr/>
              <p:nvPr/>
            </p:nvSpPr>
            <p:spPr>
              <a:xfrm>
                <a:off x="843866" y="5949280"/>
                <a:ext cx="2870145" cy="338554"/>
              </a:xfrm>
              <a:prstGeom prst="rect">
                <a:avLst/>
              </a:prstGeom>
            </p:spPr>
            <p:txBody>
              <a:bodyPr wrap="none">
                <a:spAutoFit/>
              </a:bodyPr>
              <a:lstStyle/>
              <a:p>
                <a:r>
                  <a:rPr lang="en-US" altLang="zh-CN" sz="1600" kern="0" dirty="0" smtClean="0"/>
                  <a:t>where </a:t>
                </a:r>
                <a14:m>
                  <m:oMath xmlns:m="http://schemas.openxmlformats.org/officeDocument/2006/math">
                    <m:sSub>
                      <m:sSubPr>
                        <m:ctrlPr>
                          <a:rPr lang="en-US" altLang="zh-CN" sz="1600" i="1" kern="0" smtClean="0">
                            <a:latin typeface="Cambria Math" panose="02040503050406030204" pitchFamily="18" charset="0"/>
                          </a:rPr>
                        </m:ctrlPr>
                      </m:sSubPr>
                      <m:e>
                        <m:r>
                          <a:rPr lang="en-US" altLang="zh-CN" sz="1600" b="0" i="1" kern="0" smtClean="0">
                            <a:latin typeface="Cambria Math" panose="02040503050406030204" pitchFamily="18" charset="0"/>
                          </a:rPr>
                          <m:t>𝑓</m:t>
                        </m:r>
                      </m:e>
                      <m:sub>
                        <m:r>
                          <a:rPr lang="en-US" altLang="zh-CN" sz="1600" b="0" i="1" kern="0" smtClean="0">
                            <a:latin typeface="Cambria Math" panose="02040503050406030204" pitchFamily="18" charset="0"/>
                          </a:rPr>
                          <m:t>𝑐</m:t>
                        </m:r>
                      </m:sub>
                    </m:sSub>
                  </m:oMath>
                </a14:m>
                <a:r>
                  <a:rPr lang="en-US" altLang="zh-CN" sz="1600" kern="0" dirty="0"/>
                  <a:t> is </a:t>
                </a:r>
                <a:r>
                  <a:rPr lang="en-US" altLang="zh-CN" sz="1600" kern="0" dirty="0" smtClean="0"/>
                  <a:t>the center frequency.</a:t>
                </a:r>
                <a:endParaRPr lang="zh-CN" altLang="en-US" sz="1600" dirty="0"/>
              </a:p>
            </p:txBody>
          </p:sp>
        </mc:Choice>
        <mc:Fallback xmlns="">
          <p:sp>
            <p:nvSpPr>
              <p:cNvPr id="44" name="矩形 43"/>
              <p:cNvSpPr>
                <a:spLocks noRot="1" noChangeAspect="1" noMove="1" noResize="1" noEditPoints="1" noAdjustHandles="1" noChangeArrowheads="1" noChangeShapeType="1" noTextEdit="1"/>
              </p:cNvSpPr>
              <p:nvPr/>
            </p:nvSpPr>
            <p:spPr>
              <a:xfrm>
                <a:off x="843866" y="5949280"/>
                <a:ext cx="2870145" cy="338554"/>
              </a:xfrm>
              <a:prstGeom prst="rect">
                <a:avLst/>
              </a:prstGeom>
              <a:blipFill rotWithShape="0">
                <a:blip r:embed="rId13"/>
                <a:stretch>
                  <a:fillRect l="-1062" t="-5455" b="-23636"/>
                </a:stretch>
              </a:blipFill>
            </p:spPr>
            <p:txBody>
              <a:bodyPr/>
              <a:lstStyle/>
              <a:p>
                <a:r>
                  <a:rPr lang="zh-CN" altLang="en-US">
                    <a:noFill/>
                  </a:rPr>
                  <a:t> </a:t>
                </a:r>
              </a:p>
            </p:txBody>
          </p:sp>
        </mc:Fallback>
      </mc:AlternateContent>
      <p:grpSp>
        <p:nvGrpSpPr>
          <p:cNvPr id="45" name="组合 44"/>
          <p:cNvGrpSpPr/>
          <p:nvPr/>
        </p:nvGrpSpPr>
        <p:grpSpPr>
          <a:xfrm>
            <a:off x="6698209" y="4802312"/>
            <a:ext cx="1790986" cy="1362992"/>
            <a:chOff x="6444208" y="1725999"/>
            <a:chExt cx="1790986" cy="1362992"/>
          </a:xfrm>
        </p:grpSpPr>
        <p:cxnSp>
          <p:nvCxnSpPr>
            <p:cNvPr id="46" name="直接箭头连接符 45"/>
            <p:cNvCxnSpPr/>
            <p:nvPr/>
          </p:nvCxnSpPr>
          <p:spPr bwMode="auto">
            <a:xfrm>
              <a:off x="6444208" y="2924944"/>
              <a:ext cx="1558049"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箭头连接符 46"/>
            <p:cNvCxnSpPr/>
            <p:nvPr/>
          </p:nvCxnSpPr>
          <p:spPr bwMode="auto">
            <a:xfrm flipV="1">
              <a:off x="6570910" y="1908123"/>
              <a:ext cx="0" cy="109840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箭头连接符 47"/>
            <p:cNvCxnSpPr/>
            <p:nvPr/>
          </p:nvCxnSpPr>
          <p:spPr bwMode="auto">
            <a:xfrm flipH="1" flipV="1">
              <a:off x="6783692" y="2060570"/>
              <a:ext cx="12936" cy="864375"/>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箭头连接符 48"/>
            <p:cNvCxnSpPr/>
            <p:nvPr/>
          </p:nvCxnSpPr>
          <p:spPr bwMode="auto">
            <a:xfrm flipH="1" flipV="1">
              <a:off x="7017464" y="2375007"/>
              <a:ext cx="2808" cy="549937"/>
            </a:xfrm>
            <a:prstGeom prst="straightConnector1">
              <a:avLst/>
            </a:prstGeom>
            <a:solidFill>
              <a:schemeClr val="accent1"/>
            </a:solidFill>
            <a:ln w="12700" cap="flat" cmpd="sng" algn="ctr">
              <a:solidFill>
                <a:srgbClr val="00B14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p:cNvCxnSpPr/>
            <p:nvPr/>
          </p:nvCxnSpPr>
          <p:spPr bwMode="auto">
            <a:xfrm flipV="1">
              <a:off x="7097775" y="2579631"/>
              <a:ext cx="4294" cy="346567"/>
            </a:xfrm>
            <a:prstGeom prst="straightConnector1">
              <a:avLst/>
            </a:prstGeom>
            <a:solidFill>
              <a:schemeClr val="accent1"/>
            </a:solidFill>
            <a:ln w="12700" cap="flat" cmpd="sng" algn="ctr">
              <a:solidFill>
                <a:srgbClr val="6F2AA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箭头连接符 50"/>
            <p:cNvCxnSpPr/>
            <p:nvPr/>
          </p:nvCxnSpPr>
          <p:spPr bwMode="auto">
            <a:xfrm flipV="1">
              <a:off x="7767025" y="2749089"/>
              <a:ext cx="4663" cy="171092"/>
            </a:xfrm>
            <a:prstGeom prst="straightConnector1">
              <a:avLst/>
            </a:prstGeom>
            <a:solidFill>
              <a:schemeClr val="accent1"/>
            </a:solidFill>
            <a:ln w="12700" cap="flat" cmpd="sng" algn="ctr">
              <a:solidFill>
                <a:srgbClr val="BED8E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2" name="文本框 51"/>
                <p:cNvSpPr txBox="1"/>
                <p:nvPr/>
              </p:nvSpPr>
              <p:spPr>
                <a:xfrm>
                  <a:off x="7942672" y="2770845"/>
                  <a:ext cx="29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𝜏</m:t>
                        </m:r>
                      </m:oMath>
                    </m:oMathPara>
                  </a14:m>
                  <a:endParaRPr lang="zh-CN" altLang="en-US" dirty="0"/>
                </a:p>
              </p:txBody>
            </p:sp>
          </mc:Choice>
          <mc:Fallback xmlns="">
            <p:sp>
              <p:nvSpPr>
                <p:cNvPr id="70" name="文本框 69"/>
                <p:cNvSpPr txBox="1">
                  <a:spLocks noRot="1" noChangeAspect="1" noMove="1" noResize="1" noEditPoints="1" noAdjustHandles="1" noChangeArrowheads="1" noChangeShapeType="1" noTextEdit="1"/>
                </p:cNvSpPr>
                <p:nvPr/>
              </p:nvSpPr>
              <p:spPr>
                <a:xfrm>
                  <a:off x="7942672" y="2770845"/>
                  <a:ext cx="292522" cy="276999"/>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p:cNvSpPr txBox="1"/>
                <p:nvPr/>
              </p:nvSpPr>
              <p:spPr>
                <a:xfrm>
                  <a:off x="7624055" y="2848927"/>
                  <a:ext cx="292522"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900" b="0" i="1" smtClean="0">
                                <a:latin typeface="Cambria Math" panose="02040503050406030204" pitchFamily="18" charset="0"/>
                                <a:ea typeface="+mj-ea"/>
                              </a:rPr>
                            </m:ctrlPr>
                          </m:sSubPr>
                          <m:e>
                            <m:r>
                              <a:rPr lang="en-US" altLang="zh-CN" sz="900" b="0" i="1" smtClean="0">
                                <a:latin typeface="Cambria Math" panose="02040503050406030204" pitchFamily="18" charset="0"/>
                                <a:ea typeface="+mj-ea"/>
                              </a:rPr>
                              <m:t>𝜏</m:t>
                            </m:r>
                          </m:e>
                          <m:sub>
                            <m:r>
                              <a:rPr lang="en-US" altLang="zh-CN" sz="900" b="0" i="1" smtClean="0">
                                <a:latin typeface="Cambria Math" panose="02040503050406030204" pitchFamily="18" charset="0"/>
                                <a:ea typeface="+mj-ea"/>
                              </a:rPr>
                              <m:t>3</m:t>
                            </m:r>
                          </m:sub>
                        </m:sSub>
                      </m:oMath>
                    </m:oMathPara>
                  </a14:m>
                  <a:endParaRPr lang="zh-CN" altLang="en-US" sz="900" dirty="0">
                    <a:latin typeface="+mj-ea"/>
                    <a:ea typeface="+mj-ea"/>
                  </a:endParaRPr>
                </a:p>
              </p:txBody>
            </p:sp>
          </mc:Choice>
          <mc:Fallback xmlns="">
            <p:sp>
              <p:nvSpPr>
                <p:cNvPr id="71" name="文本框 70"/>
                <p:cNvSpPr txBox="1">
                  <a:spLocks noRot="1" noChangeAspect="1" noMove="1" noResize="1" noEditPoints="1" noAdjustHandles="1" noChangeArrowheads="1" noChangeShapeType="1" noTextEdit="1"/>
                </p:cNvSpPr>
                <p:nvPr/>
              </p:nvSpPr>
              <p:spPr>
                <a:xfrm>
                  <a:off x="7624055" y="2848927"/>
                  <a:ext cx="292522" cy="230832"/>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6986163" y="2852936"/>
                  <a:ext cx="292522"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900" b="0" i="1" smtClean="0">
                                <a:latin typeface="Cambria Math" panose="02040503050406030204" pitchFamily="18" charset="0"/>
                                <a:ea typeface="+mj-ea"/>
                              </a:rPr>
                            </m:ctrlPr>
                          </m:sSubPr>
                          <m:e>
                            <m:r>
                              <a:rPr lang="en-US" altLang="zh-CN" sz="900" b="0" i="1" smtClean="0">
                                <a:latin typeface="Cambria Math" panose="02040503050406030204" pitchFamily="18" charset="0"/>
                                <a:ea typeface="+mj-ea"/>
                              </a:rPr>
                              <m:t>𝜏</m:t>
                            </m:r>
                          </m:e>
                          <m:sub>
                            <m:r>
                              <a:rPr lang="en-US" altLang="zh-CN" sz="900" b="0" i="1" smtClean="0">
                                <a:latin typeface="Cambria Math" panose="02040503050406030204" pitchFamily="18" charset="0"/>
                                <a:ea typeface="+mj-ea"/>
                              </a:rPr>
                              <m:t>2</m:t>
                            </m:r>
                          </m:sub>
                        </m:sSub>
                      </m:oMath>
                    </m:oMathPara>
                  </a14:m>
                  <a:endParaRPr lang="zh-CN" altLang="en-US" sz="900" dirty="0">
                    <a:latin typeface="+mj-ea"/>
                    <a:ea typeface="+mj-ea"/>
                  </a:endParaRPr>
                </a:p>
              </p:txBody>
            </p:sp>
          </mc:Choice>
          <mc:Fallback xmlns="">
            <p:sp>
              <p:nvSpPr>
                <p:cNvPr id="72" name="文本框 71"/>
                <p:cNvSpPr txBox="1">
                  <a:spLocks noRot="1" noChangeAspect="1" noMove="1" noResize="1" noEditPoints="1" noAdjustHandles="1" noChangeArrowheads="1" noChangeShapeType="1" noTextEdit="1"/>
                </p:cNvSpPr>
                <p:nvPr/>
              </p:nvSpPr>
              <p:spPr>
                <a:xfrm>
                  <a:off x="6986163" y="2852936"/>
                  <a:ext cx="292522" cy="230832"/>
                </a:xfrm>
                <a:prstGeom prst="rect">
                  <a:avLst/>
                </a:prstGeom>
                <a:blipFill rotWithShape="0">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p:cNvSpPr txBox="1"/>
                <p:nvPr/>
              </p:nvSpPr>
              <p:spPr>
                <a:xfrm>
                  <a:off x="6876256" y="2858159"/>
                  <a:ext cx="292522"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900" b="0" i="1" smtClean="0">
                                <a:latin typeface="Cambria Math" panose="02040503050406030204" pitchFamily="18" charset="0"/>
                                <a:ea typeface="+mj-ea"/>
                              </a:rPr>
                            </m:ctrlPr>
                          </m:sSubPr>
                          <m:e>
                            <m:r>
                              <a:rPr lang="en-US" altLang="zh-CN" sz="900" b="0" i="1" smtClean="0">
                                <a:latin typeface="Cambria Math" panose="02040503050406030204" pitchFamily="18" charset="0"/>
                                <a:ea typeface="+mj-ea"/>
                              </a:rPr>
                              <m:t>𝜏</m:t>
                            </m:r>
                          </m:e>
                          <m:sub>
                            <m:r>
                              <a:rPr lang="en-US" altLang="zh-CN" sz="900" b="0" i="1" smtClean="0">
                                <a:latin typeface="Cambria Math" panose="02040503050406030204" pitchFamily="18" charset="0"/>
                                <a:ea typeface="+mj-ea"/>
                              </a:rPr>
                              <m:t>1</m:t>
                            </m:r>
                          </m:sub>
                        </m:sSub>
                      </m:oMath>
                    </m:oMathPara>
                  </a14:m>
                  <a:endParaRPr lang="zh-CN" altLang="en-US" sz="900" dirty="0">
                    <a:latin typeface="+mj-ea"/>
                    <a:ea typeface="+mj-ea"/>
                  </a:endParaRPr>
                </a:p>
              </p:txBody>
            </p:sp>
          </mc:Choice>
          <mc:Fallback xmlns="">
            <p:sp>
              <p:nvSpPr>
                <p:cNvPr id="73" name="文本框 72"/>
                <p:cNvSpPr txBox="1">
                  <a:spLocks noRot="1" noChangeAspect="1" noMove="1" noResize="1" noEditPoints="1" noAdjustHandles="1" noChangeArrowheads="1" noChangeShapeType="1" noTextEdit="1"/>
                </p:cNvSpPr>
                <p:nvPr/>
              </p:nvSpPr>
              <p:spPr>
                <a:xfrm>
                  <a:off x="6876256" y="2858159"/>
                  <a:ext cx="292522" cy="23083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6674521" y="2843410"/>
                  <a:ext cx="292522"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900" b="0" i="1" smtClean="0">
                                <a:latin typeface="Cambria Math" panose="02040503050406030204" pitchFamily="18" charset="0"/>
                                <a:ea typeface="+mj-ea"/>
                              </a:rPr>
                            </m:ctrlPr>
                          </m:sSubPr>
                          <m:e>
                            <m:r>
                              <a:rPr lang="en-US" altLang="zh-CN" sz="900" b="0" i="1" smtClean="0">
                                <a:latin typeface="Cambria Math" panose="02040503050406030204" pitchFamily="18" charset="0"/>
                                <a:ea typeface="+mj-ea"/>
                              </a:rPr>
                              <m:t>𝜏</m:t>
                            </m:r>
                          </m:e>
                          <m:sub>
                            <m:r>
                              <a:rPr lang="en-US" altLang="zh-CN" sz="900" b="0" i="1" smtClean="0">
                                <a:latin typeface="Cambria Math" panose="02040503050406030204" pitchFamily="18" charset="0"/>
                                <a:ea typeface="+mj-ea"/>
                              </a:rPr>
                              <m:t>0</m:t>
                            </m:r>
                          </m:sub>
                        </m:sSub>
                      </m:oMath>
                    </m:oMathPara>
                  </a14:m>
                  <a:endParaRPr lang="zh-CN" altLang="en-US" sz="900" dirty="0">
                    <a:latin typeface="+mj-ea"/>
                    <a:ea typeface="+mj-ea"/>
                  </a:endParaRPr>
                </a:p>
              </p:txBody>
            </p:sp>
          </mc:Choice>
          <mc:Fallback xmlns="">
            <p:sp>
              <p:nvSpPr>
                <p:cNvPr id="74" name="文本框 73"/>
                <p:cNvSpPr txBox="1">
                  <a:spLocks noRot="1" noChangeAspect="1" noMove="1" noResize="1" noEditPoints="1" noAdjustHandles="1" noChangeArrowheads="1" noChangeShapeType="1" noTextEdit="1"/>
                </p:cNvSpPr>
                <p:nvPr/>
              </p:nvSpPr>
              <p:spPr>
                <a:xfrm>
                  <a:off x="6674521" y="2843410"/>
                  <a:ext cx="292522" cy="230832"/>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6574386" y="1725999"/>
                  <a:ext cx="418558"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700" b="0" i="1" smtClean="0">
                                <a:latin typeface="Cambria Math" panose="02040503050406030204" pitchFamily="18" charset="0"/>
                              </a:rPr>
                            </m:ctrlPr>
                          </m:dPr>
                          <m:e>
                            <m:r>
                              <a:rPr lang="en-US" altLang="zh-CN" sz="700" i="1">
                                <a:latin typeface="Cambria Math" panose="02040503050406030204" pitchFamily="18" charset="0"/>
                              </a:rPr>
                              <m:t>h</m:t>
                            </m:r>
                            <m:r>
                              <a:rPr lang="en-US" altLang="zh-CN" sz="700" i="1">
                                <a:latin typeface="Cambria Math" panose="02040503050406030204" pitchFamily="18" charset="0"/>
                              </a:rPr>
                              <m:t>(</m:t>
                            </m:r>
                            <m:r>
                              <a:rPr lang="en-US" altLang="zh-CN" sz="700" i="1">
                                <a:latin typeface="Cambria Math" panose="02040503050406030204" pitchFamily="18" charset="0"/>
                              </a:rPr>
                              <m:t>𝜏</m:t>
                            </m:r>
                            <m:r>
                              <a:rPr lang="en-US" altLang="zh-CN" sz="700" i="1">
                                <a:latin typeface="Cambria Math" panose="02040503050406030204" pitchFamily="18" charset="0"/>
                              </a:rPr>
                              <m:t>)</m:t>
                            </m:r>
                            <m:r>
                              <m:rPr>
                                <m:nor/>
                              </m:rPr>
                              <a:rPr lang="zh-CN" altLang="en-US" sz="700" dirty="0"/>
                              <m:t> </m:t>
                            </m:r>
                          </m:e>
                        </m:d>
                      </m:oMath>
                    </m:oMathPara>
                  </a14:m>
                  <a:endParaRPr lang="zh-CN" altLang="en-US" sz="700" dirty="0"/>
                </a:p>
              </p:txBody>
            </p:sp>
          </mc:Choice>
          <mc:Fallback xmlns="">
            <p:sp>
              <p:nvSpPr>
                <p:cNvPr id="75" name="文本框 74"/>
                <p:cNvSpPr txBox="1">
                  <a:spLocks noRot="1" noChangeAspect="1" noMove="1" noResize="1" noEditPoints="1" noAdjustHandles="1" noChangeArrowheads="1" noChangeShapeType="1" noTextEdit="1"/>
                </p:cNvSpPr>
                <p:nvPr/>
              </p:nvSpPr>
              <p:spPr>
                <a:xfrm>
                  <a:off x="6574386" y="1725999"/>
                  <a:ext cx="418558" cy="200055"/>
                </a:xfrm>
                <a:prstGeom prst="rect">
                  <a:avLst/>
                </a:prstGeom>
                <a:blipFill rotWithShape="0">
                  <a:blip r:embed="rId11"/>
                  <a:stretch>
                    <a:fillRect/>
                  </a:stretch>
                </a:blipFill>
              </p:spPr>
              <p:txBody>
                <a:bodyPr/>
                <a:lstStyle/>
                <a:p>
                  <a:r>
                    <a:rPr lang="zh-CN" altLang="en-US">
                      <a:noFill/>
                    </a:rPr>
                    <a:t> </a:t>
                  </a:r>
                </a:p>
              </p:txBody>
            </p:sp>
          </mc:Fallback>
        </mc:AlternateContent>
      </p:grpSp>
      <p:sp>
        <p:nvSpPr>
          <p:cNvPr id="58" name="任意多边形 57"/>
          <p:cNvSpPr/>
          <p:nvPr/>
        </p:nvSpPr>
        <p:spPr bwMode="auto">
          <a:xfrm>
            <a:off x="6831953" y="5136883"/>
            <a:ext cx="1379220" cy="817956"/>
          </a:xfrm>
          <a:custGeom>
            <a:avLst/>
            <a:gdLst>
              <a:gd name="connsiteX0" fmla="*/ 0 w 1379220"/>
              <a:gd name="connsiteY0" fmla="*/ 800100 h 817956"/>
              <a:gd name="connsiteX1" fmla="*/ 213360 w 1379220"/>
              <a:gd name="connsiteY1" fmla="*/ 0 h 817956"/>
              <a:gd name="connsiteX2" fmla="*/ 335280 w 1379220"/>
              <a:gd name="connsiteY2" fmla="*/ 800100 h 817956"/>
              <a:gd name="connsiteX3" fmla="*/ 426720 w 1379220"/>
              <a:gd name="connsiteY3" fmla="*/ 327660 h 817956"/>
              <a:gd name="connsiteX4" fmla="*/ 487680 w 1379220"/>
              <a:gd name="connsiteY4" fmla="*/ 739140 h 817956"/>
              <a:gd name="connsiteX5" fmla="*/ 502920 w 1379220"/>
              <a:gd name="connsiteY5" fmla="*/ 533400 h 817956"/>
              <a:gd name="connsiteX6" fmla="*/ 624840 w 1379220"/>
              <a:gd name="connsiteY6" fmla="*/ 777240 h 817956"/>
              <a:gd name="connsiteX7" fmla="*/ 1112520 w 1379220"/>
              <a:gd name="connsiteY7" fmla="*/ 807720 h 817956"/>
              <a:gd name="connsiteX8" fmla="*/ 1181100 w 1379220"/>
              <a:gd name="connsiteY8" fmla="*/ 670560 h 817956"/>
              <a:gd name="connsiteX9" fmla="*/ 1264920 w 1379220"/>
              <a:gd name="connsiteY9" fmla="*/ 800100 h 817956"/>
              <a:gd name="connsiteX10" fmla="*/ 1363980 w 1379220"/>
              <a:gd name="connsiteY10" fmla="*/ 800100 h 817956"/>
              <a:gd name="connsiteX11" fmla="*/ 1379220 w 1379220"/>
              <a:gd name="connsiteY11" fmla="*/ 800100 h 81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220" h="817956">
                <a:moveTo>
                  <a:pt x="0" y="800100"/>
                </a:moveTo>
                <a:cubicBezTo>
                  <a:pt x="78740" y="400050"/>
                  <a:pt x="157480" y="0"/>
                  <a:pt x="213360" y="0"/>
                </a:cubicBezTo>
                <a:cubicBezTo>
                  <a:pt x="269240" y="0"/>
                  <a:pt x="299720" y="745490"/>
                  <a:pt x="335280" y="800100"/>
                </a:cubicBezTo>
                <a:cubicBezTo>
                  <a:pt x="370840" y="854710"/>
                  <a:pt x="401320" y="337820"/>
                  <a:pt x="426720" y="327660"/>
                </a:cubicBezTo>
                <a:cubicBezTo>
                  <a:pt x="452120" y="317500"/>
                  <a:pt x="474980" y="704850"/>
                  <a:pt x="487680" y="739140"/>
                </a:cubicBezTo>
                <a:cubicBezTo>
                  <a:pt x="500380" y="773430"/>
                  <a:pt x="480060" y="527050"/>
                  <a:pt x="502920" y="533400"/>
                </a:cubicBezTo>
                <a:cubicBezTo>
                  <a:pt x="525780" y="539750"/>
                  <a:pt x="523240" y="731520"/>
                  <a:pt x="624840" y="777240"/>
                </a:cubicBezTo>
                <a:cubicBezTo>
                  <a:pt x="726440" y="822960"/>
                  <a:pt x="1019810" y="825500"/>
                  <a:pt x="1112520" y="807720"/>
                </a:cubicBezTo>
                <a:cubicBezTo>
                  <a:pt x="1205230" y="789940"/>
                  <a:pt x="1155700" y="671830"/>
                  <a:pt x="1181100" y="670560"/>
                </a:cubicBezTo>
                <a:cubicBezTo>
                  <a:pt x="1206500" y="669290"/>
                  <a:pt x="1234440" y="778510"/>
                  <a:pt x="1264920" y="800100"/>
                </a:cubicBezTo>
                <a:cubicBezTo>
                  <a:pt x="1295400" y="821690"/>
                  <a:pt x="1363980" y="800100"/>
                  <a:pt x="1363980" y="800100"/>
                </a:cubicBezTo>
                <a:lnTo>
                  <a:pt x="1379220" y="800100"/>
                </a:lnTo>
              </a:path>
            </a:pathLst>
          </a:custGeom>
          <a:no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9" name="直接箭头连接符 58"/>
          <p:cNvCxnSpPr/>
          <p:nvPr/>
        </p:nvCxnSpPr>
        <p:spPr bwMode="auto">
          <a:xfrm>
            <a:off x="7796120" y="5890407"/>
            <a:ext cx="104663" cy="0"/>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bwMode="auto">
          <a:xfrm flipV="1">
            <a:off x="7895908" y="5837211"/>
            <a:ext cx="0" cy="106392"/>
          </a:xfrm>
          <a:prstGeom prst="line">
            <a:avLst/>
          </a:prstGeom>
          <a:solidFill>
            <a:schemeClr val="accent1"/>
          </a:solidFill>
          <a:ln w="31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bwMode="auto">
          <a:xfrm flipV="1">
            <a:off x="7809556" y="5840386"/>
            <a:ext cx="0" cy="106392"/>
          </a:xfrm>
          <a:prstGeom prst="line">
            <a:avLst/>
          </a:prstGeom>
          <a:solidFill>
            <a:schemeClr val="accent1"/>
          </a:solidFill>
          <a:ln w="31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2" name="文本框 61"/>
              <p:cNvSpPr txBox="1"/>
              <p:nvPr/>
            </p:nvSpPr>
            <p:spPr>
              <a:xfrm>
                <a:off x="7664555" y="5694983"/>
                <a:ext cx="393205"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700" b="0" i="0" smtClean="0">
                          <a:latin typeface="Cambria Math" panose="02040503050406030204" pitchFamily="18" charset="0"/>
                        </a:rPr>
                        <m:t>Δ</m:t>
                      </m:r>
                      <m:r>
                        <a:rPr lang="en-US" altLang="zh-CN" sz="700" b="0" i="1" smtClean="0">
                          <a:latin typeface="Cambria Math" panose="02040503050406030204" pitchFamily="18" charset="0"/>
                        </a:rPr>
                        <m:t>𝑇</m:t>
                      </m:r>
                    </m:oMath>
                  </m:oMathPara>
                </a14:m>
                <a:endParaRPr lang="zh-CN" altLang="en-US" sz="700" dirty="0"/>
              </a:p>
            </p:txBody>
          </p:sp>
        </mc:Choice>
        <mc:Fallback xmlns="">
          <p:sp>
            <p:nvSpPr>
              <p:cNvPr id="62" name="文本框 61"/>
              <p:cNvSpPr txBox="1">
                <a:spLocks noRot="1" noChangeAspect="1" noMove="1" noResize="1" noEditPoints="1" noAdjustHandles="1" noChangeArrowheads="1" noChangeShapeType="1" noTextEdit="1"/>
              </p:cNvSpPr>
              <p:nvPr/>
            </p:nvSpPr>
            <p:spPr>
              <a:xfrm>
                <a:off x="7664555" y="5694983"/>
                <a:ext cx="393205" cy="200055"/>
              </a:xfrm>
              <a:prstGeom prst="rect">
                <a:avLst/>
              </a:prstGeom>
              <a:blipFill rotWithShape="0">
                <a:blip r:embed="rId16"/>
                <a:stretch>
                  <a:fillRect/>
                </a:stretch>
              </a:blipFill>
            </p:spPr>
            <p:txBody>
              <a:bodyPr/>
              <a:lstStyle/>
              <a:p>
                <a:r>
                  <a:rPr lang="zh-CN" altLang="en-US">
                    <a:noFill/>
                  </a:rPr>
                  <a:t> </a:t>
                </a:r>
              </a:p>
            </p:txBody>
          </p:sp>
        </mc:Fallback>
      </mc:AlternateContent>
      <p:sp>
        <p:nvSpPr>
          <p:cNvPr id="63" name="流程图: 联系 62"/>
          <p:cNvSpPr/>
          <p:nvPr/>
        </p:nvSpPr>
        <p:spPr bwMode="auto">
          <a:xfrm flipV="1">
            <a:off x="7790166" y="5936316"/>
            <a:ext cx="45719" cy="45719"/>
          </a:xfrm>
          <a:prstGeom prst="flowChartConnector">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4" name="流程图: 联系 63"/>
          <p:cNvSpPr/>
          <p:nvPr/>
        </p:nvSpPr>
        <p:spPr bwMode="auto">
          <a:xfrm flipV="1">
            <a:off x="7872189" y="5933370"/>
            <a:ext cx="45719" cy="45719"/>
          </a:xfrm>
          <a:prstGeom prst="flowChartConnector">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5961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7</a:t>
            </a:fld>
            <a:endParaRPr lang="en-US" altLang="en-US"/>
          </a:p>
        </p:txBody>
      </p:sp>
      <p:sp>
        <p:nvSpPr>
          <p:cNvPr id="4098" name="Rectangle 2"/>
          <p:cNvSpPr>
            <a:spLocks noGrp="1" noChangeArrowheads="1"/>
          </p:cNvSpPr>
          <p:nvPr>
            <p:ph type="title"/>
          </p:nvPr>
        </p:nvSpPr>
        <p:spPr>
          <a:xfrm>
            <a:off x="685800" y="634008"/>
            <a:ext cx="7772400" cy="1066800"/>
          </a:xfrm>
          <a:ln/>
        </p:spPr>
        <p:txBody>
          <a:bodyPr/>
          <a:lstStyle/>
          <a:p>
            <a:r>
              <a:rPr lang="en-US" altLang="en-US" sz="3200" b="1" dirty="0" smtClean="0">
                <a:solidFill>
                  <a:schemeClr val="tx1"/>
                </a:solidFill>
              </a:rPr>
              <a:t>CIR Feedback Report (Recap)</a:t>
            </a:r>
            <a:endParaRPr lang="en-US" altLang="en-US" sz="3200" b="1" dirty="0">
              <a:solidFill>
                <a:schemeClr val="tx1"/>
              </a:solidFill>
            </a:endParaRPr>
          </a:p>
        </p:txBody>
      </p:sp>
      <p:sp>
        <p:nvSpPr>
          <p:cNvPr id="10" name="Date Placeholder 1">
            <a:extLst>
              <a:ext uri="{FF2B5EF4-FFF2-40B4-BE49-F238E27FC236}">
                <a16:creationId xmlns="" xmlns:a16="http://schemas.microsoft.com/office/drawing/2014/main" id="{387C0694-B486-415A-99B0-A2C026934C1C}"/>
              </a:ext>
            </a:extLst>
          </p:cNvPr>
          <p:cNvSpPr>
            <a:spLocks noGrp="1"/>
          </p:cNvSpPr>
          <p:nvPr>
            <p:ph type="dt" sz="half" idx="10"/>
          </p:nvPr>
        </p:nvSpPr>
        <p:spPr>
          <a:xfrm>
            <a:off x="685800" y="378281"/>
            <a:ext cx="1600200" cy="215444"/>
          </a:xfrm>
        </p:spPr>
        <p:txBody>
          <a:bodyPr/>
          <a:lstStyle/>
          <a:p>
            <a:r>
              <a:rPr lang="en-US" altLang="zh-CN" dirty="0" smtClean="0"/>
              <a:t>March 2022</a:t>
            </a:r>
            <a:endParaRPr lang="en-US" altLang="en-US" dirty="0"/>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14" name="内容占位符 2"/>
          <p:cNvSpPr>
            <a:spLocks noGrp="1"/>
          </p:cNvSpPr>
          <p:nvPr>
            <p:ph idx="1"/>
          </p:nvPr>
        </p:nvSpPr>
        <p:spPr>
          <a:xfrm>
            <a:off x="346473" y="2075699"/>
            <a:ext cx="4219942" cy="3441533"/>
          </a:xfrm>
        </p:spPr>
        <p:txBody>
          <a:bodyPr/>
          <a:lstStyle/>
          <a:p>
            <a:pPr algn="just">
              <a:lnSpc>
                <a:spcPct val="150000"/>
              </a:lnSpc>
              <a:buFont typeface="Wingdings" panose="05000000000000000000" pitchFamily="2" charset="2"/>
              <a:buChar char="n"/>
            </a:pPr>
            <a:r>
              <a:rPr lang="en-US" altLang="zh-CN" sz="2000" b="1" dirty="0" smtClean="0">
                <a:latin typeface="+mj-lt"/>
              </a:rPr>
              <a:t>The CIR feedback format in [1] is composed of 4 subfields: tap amplitude, tap delay, AOA and ZOA</a:t>
            </a:r>
          </a:p>
          <a:p>
            <a:pPr algn="just">
              <a:lnSpc>
                <a:spcPct val="150000"/>
              </a:lnSpc>
              <a:buFont typeface="Wingdings" panose="05000000000000000000" pitchFamily="2" charset="2"/>
              <a:buChar char="n"/>
            </a:pPr>
            <a:r>
              <a:rPr lang="en-US" altLang="zh-CN" sz="2000" b="1" dirty="0" smtClean="0">
                <a:latin typeface="+mj-lt"/>
              </a:rPr>
              <a:t>The time and spatial correlation is not considered to reduce the CIR overhead</a:t>
            </a:r>
          </a:p>
        </p:txBody>
      </p:sp>
      <p:pic>
        <p:nvPicPr>
          <p:cNvPr id="15" name="内容占位符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506" y="1881047"/>
            <a:ext cx="3978549" cy="212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033" y="4077072"/>
            <a:ext cx="4038022" cy="205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496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latin typeface="+mj-lt"/>
              </a:rPr>
              <a:t>Slide </a:t>
            </a:r>
            <a:fld id="{825FF3E2-E949-4C4C-AB9C-2EE82B1DF989}" type="slidenum">
              <a:rPr lang="en-US" altLang="en-US">
                <a:latin typeface="+mj-lt"/>
              </a:rPr>
              <a:pPr/>
              <a:t>8</a:t>
            </a:fld>
            <a:endParaRPr lang="en-US" altLang="en-US">
              <a:latin typeface="+mj-lt"/>
            </a:endParaRPr>
          </a:p>
        </p:txBody>
      </p:sp>
      <p:sp>
        <p:nvSpPr>
          <p:cNvPr id="4098" name="Rectangle 2"/>
          <p:cNvSpPr>
            <a:spLocks noGrp="1" noChangeArrowheads="1"/>
          </p:cNvSpPr>
          <p:nvPr>
            <p:ph type="title"/>
          </p:nvPr>
        </p:nvSpPr>
        <p:spPr>
          <a:xfrm>
            <a:off x="685800" y="634008"/>
            <a:ext cx="7772400" cy="1066800"/>
          </a:xfrm>
          <a:ln/>
        </p:spPr>
        <p:txBody>
          <a:bodyPr/>
          <a:lstStyle/>
          <a:p>
            <a:r>
              <a:rPr lang="en-US" altLang="en-US" sz="3200" b="1" dirty="0" smtClean="0">
                <a:solidFill>
                  <a:schemeClr val="tx1"/>
                </a:solidFill>
              </a:rPr>
              <a:t>CIR Feedback Report (Recap)</a:t>
            </a:r>
            <a:endParaRPr lang="en-US" altLang="en-US" sz="3200" b="1" dirty="0">
              <a:solidFill>
                <a:schemeClr val="tx1"/>
              </a:solidFill>
            </a:endParaRPr>
          </a:p>
        </p:txBody>
      </p:sp>
      <p:sp>
        <p:nvSpPr>
          <p:cNvPr id="10" name="Date Placeholder 1">
            <a:extLst>
              <a:ext uri="{FF2B5EF4-FFF2-40B4-BE49-F238E27FC236}">
                <a16:creationId xmlns="" xmlns:a16="http://schemas.microsoft.com/office/drawing/2014/main" id="{387C0694-B486-415A-99B0-A2C026934C1C}"/>
              </a:ext>
            </a:extLst>
          </p:cNvPr>
          <p:cNvSpPr>
            <a:spLocks noGrp="1"/>
          </p:cNvSpPr>
          <p:nvPr>
            <p:ph type="dt" sz="half" idx="10"/>
          </p:nvPr>
        </p:nvSpPr>
        <p:spPr>
          <a:xfrm>
            <a:off x="685800" y="378281"/>
            <a:ext cx="1600200" cy="215444"/>
          </a:xfrm>
        </p:spPr>
        <p:txBody>
          <a:bodyPr/>
          <a:lstStyle/>
          <a:p>
            <a:r>
              <a:rPr lang="en-US" altLang="zh-CN" dirty="0" smtClean="0">
                <a:latin typeface="+mj-lt"/>
              </a:rPr>
              <a:t>March 2022</a:t>
            </a:r>
            <a:endParaRPr lang="en-US" altLang="en-US" dirty="0">
              <a:latin typeface="+mj-lt"/>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smtClean="0">
                <a:latin typeface="+mj-lt"/>
              </a:rPr>
              <a:t>Bin Qian, </a:t>
            </a:r>
            <a:r>
              <a:rPr lang="en-US" altLang="en-US" dirty="0" err="1" smtClean="0">
                <a:latin typeface="+mj-lt"/>
              </a:rPr>
              <a:t>Xiaohui</a:t>
            </a:r>
            <a:r>
              <a:rPr lang="en-US" altLang="en-US" dirty="0" smtClean="0">
                <a:latin typeface="+mj-lt"/>
              </a:rPr>
              <a:t> Peng, Huawei</a:t>
            </a:r>
            <a:endParaRPr lang="en-US" altLang="en-US" dirty="0">
              <a:latin typeface="+mj-lt"/>
            </a:endParaRPr>
          </a:p>
        </p:txBody>
      </p:sp>
      <p:pic>
        <p:nvPicPr>
          <p:cNvPr id="9"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875" y="3140050"/>
            <a:ext cx="39973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内容占位符 8"/>
          <p:cNvSpPr>
            <a:spLocks noGrp="1"/>
          </p:cNvSpPr>
          <p:nvPr>
            <p:ph idx="1"/>
          </p:nvPr>
        </p:nvSpPr>
        <p:spPr>
          <a:xfrm>
            <a:off x="825243" y="1340098"/>
            <a:ext cx="7923221" cy="3817094"/>
          </a:xfrm>
        </p:spPr>
        <p:txBody>
          <a:bodyPr/>
          <a:lstStyle/>
          <a:p>
            <a:pPr algn="just">
              <a:lnSpc>
                <a:spcPct val="150000"/>
              </a:lnSpc>
              <a:buFont typeface="Wingdings" panose="05000000000000000000" pitchFamily="2" charset="2"/>
              <a:buChar char="n"/>
            </a:pPr>
            <a:r>
              <a:rPr lang="en-US" altLang="zh-CN" sz="2000" b="1" dirty="0" smtClean="0">
                <a:latin typeface="+mj-lt"/>
              </a:rPr>
              <a:t>The CIR feedback format in [2] considers multiple CIR ranges</a:t>
            </a:r>
          </a:p>
          <a:p>
            <a:pPr lvl="1" algn="just">
              <a:lnSpc>
                <a:spcPct val="150000"/>
              </a:lnSpc>
              <a:buFont typeface="Times New Roman" panose="02020603050405020304" pitchFamily="18" charset="0"/>
              <a:buChar char="­"/>
            </a:pPr>
            <a:r>
              <a:rPr lang="en-US" altLang="zh-CN" sz="1600" dirty="0" smtClean="0">
                <a:latin typeface="+mj-lt"/>
              </a:rPr>
              <a:t>Within each CIR range,  the CIR feedback format contains either I/Q component pairs for each tap with variable field length or delay velocity pairs </a:t>
            </a:r>
          </a:p>
          <a:p>
            <a:pPr lvl="1" algn="just">
              <a:lnSpc>
                <a:spcPct val="150000"/>
              </a:lnSpc>
              <a:buFont typeface="Times New Roman" panose="02020603050405020304" pitchFamily="18" charset="0"/>
              <a:buChar char="­"/>
            </a:pPr>
            <a:r>
              <a:rPr lang="en-US" altLang="zh-CN" sz="1600" dirty="0" smtClean="0">
                <a:latin typeface="+mj-lt"/>
              </a:rPr>
              <a:t>The variable field length for I/Q components indicates different accuracy levels</a:t>
            </a:r>
          </a:p>
          <a:p>
            <a:pPr lvl="1" algn="just">
              <a:buFont typeface="Times New Roman" panose="02020603050405020304" pitchFamily="18" charset="0"/>
              <a:buChar char="­"/>
            </a:pPr>
            <a:endParaRPr lang="en-US" altLang="zh-CN" sz="1600" dirty="0">
              <a:latin typeface="+mj-lt"/>
            </a:endParaRPr>
          </a:p>
          <a:p>
            <a:pPr lvl="1" algn="just">
              <a:buFont typeface="Times New Roman" panose="02020603050405020304" pitchFamily="18" charset="0"/>
              <a:buChar char="­"/>
            </a:pPr>
            <a:endParaRPr lang="en-US" altLang="zh-CN" sz="1600" dirty="0" smtClean="0">
              <a:latin typeface="+mj-lt"/>
            </a:endParaRPr>
          </a:p>
          <a:p>
            <a:pPr lvl="1" algn="just">
              <a:buFont typeface="Times New Roman" panose="02020603050405020304" pitchFamily="18" charset="0"/>
              <a:buChar char="­"/>
            </a:pPr>
            <a:endParaRPr lang="en-US" altLang="zh-CN" sz="1600" dirty="0">
              <a:latin typeface="+mj-lt"/>
            </a:endParaRPr>
          </a:p>
          <a:p>
            <a:pPr lvl="1" algn="just">
              <a:buFont typeface="Times New Roman" panose="02020603050405020304" pitchFamily="18" charset="0"/>
              <a:buChar char="­"/>
            </a:pPr>
            <a:endParaRPr lang="en-US" altLang="zh-CN" sz="1600" dirty="0" smtClean="0">
              <a:latin typeface="+mj-lt"/>
            </a:endParaRPr>
          </a:p>
          <a:p>
            <a:pPr lvl="1" algn="just">
              <a:buFont typeface="Times New Roman" panose="02020603050405020304" pitchFamily="18" charset="0"/>
              <a:buChar char="­"/>
            </a:pPr>
            <a:endParaRPr lang="en-US" altLang="zh-CN" sz="1600" dirty="0">
              <a:latin typeface="+mj-lt"/>
            </a:endParaRPr>
          </a:p>
          <a:p>
            <a:pPr lvl="1" algn="just">
              <a:buFont typeface="Times New Roman" panose="02020603050405020304" pitchFamily="18" charset="0"/>
              <a:buChar char="­"/>
            </a:pPr>
            <a:endParaRPr lang="en-US" altLang="zh-CN" sz="1600" dirty="0" smtClean="0">
              <a:latin typeface="+mj-lt"/>
            </a:endParaRPr>
          </a:p>
          <a:p>
            <a:pPr lvl="1" algn="just">
              <a:buFont typeface="Times New Roman" panose="02020603050405020304" pitchFamily="18" charset="0"/>
              <a:buChar char="­"/>
            </a:pPr>
            <a:endParaRPr lang="en-US" altLang="zh-CN" sz="1600" dirty="0">
              <a:latin typeface="+mj-lt"/>
            </a:endParaRPr>
          </a:p>
          <a:p>
            <a:pPr lvl="1" algn="just">
              <a:buFont typeface="Times New Roman" panose="02020603050405020304" pitchFamily="18" charset="0"/>
              <a:buChar char="­"/>
            </a:pPr>
            <a:endParaRPr lang="en-US" altLang="zh-CN" sz="1600" dirty="0" smtClean="0">
              <a:latin typeface="+mj-lt"/>
            </a:endParaRPr>
          </a:p>
          <a:p>
            <a:pPr algn="just">
              <a:lnSpc>
                <a:spcPct val="150000"/>
              </a:lnSpc>
              <a:buFont typeface="Wingdings" panose="05000000000000000000" pitchFamily="2" charset="2"/>
              <a:buChar char="n"/>
            </a:pPr>
            <a:r>
              <a:rPr lang="en-US" altLang="zh-CN" sz="1800" b="1" dirty="0">
                <a:latin typeface="+mj-lt"/>
                <a:ea typeface="+mj-ea"/>
              </a:rPr>
              <a:t>A window of fixed duration for the CIR measurement report is recommended in [3]</a:t>
            </a:r>
          </a:p>
          <a:p>
            <a:pPr algn="just">
              <a:buFont typeface="Wingdings" panose="05000000000000000000" pitchFamily="2" charset="2"/>
              <a:buChar char="n"/>
            </a:pPr>
            <a:endParaRPr lang="en-US" altLang="zh-CN" sz="2000" dirty="0" smtClean="0">
              <a:latin typeface="+mj-lt"/>
            </a:endParaRPr>
          </a:p>
        </p:txBody>
      </p:sp>
    </p:spTree>
    <p:extLst>
      <p:ext uri="{BB962C8B-B14F-4D97-AF65-F5344CB8AC3E}">
        <p14:creationId xmlns:p14="http://schemas.microsoft.com/office/powerpoint/2010/main" val="1441672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9</a:t>
            </a:fld>
            <a:endParaRPr lang="en-US" altLang="en-US"/>
          </a:p>
        </p:txBody>
      </p:sp>
      <p:sp>
        <p:nvSpPr>
          <p:cNvPr id="10" name="Date Placeholder 1">
            <a:extLst>
              <a:ext uri="{FF2B5EF4-FFF2-40B4-BE49-F238E27FC236}">
                <a16:creationId xmlns="" xmlns:a16="http://schemas.microsoft.com/office/drawing/2014/main" id="{387C0694-B486-415A-99B0-A2C026934C1C}"/>
              </a:ext>
            </a:extLst>
          </p:cNvPr>
          <p:cNvSpPr>
            <a:spLocks noGrp="1"/>
          </p:cNvSpPr>
          <p:nvPr>
            <p:ph type="dt" sz="half" idx="10"/>
          </p:nvPr>
        </p:nvSpPr>
        <p:spPr>
          <a:xfrm>
            <a:off x="685800" y="378281"/>
            <a:ext cx="1600200" cy="215444"/>
          </a:xfrm>
        </p:spPr>
        <p:txBody>
          <a:bodyPr/>
          <a:lstStyle/>
          <a:p>
            <a:r>
              <a:rPr lang="en-US" altLang="zh-CN" dirty="0" smtClean="0"/>
              <a:t>March 2022</a:t>
            </a:r>
            <a:endParaRPr lang="en-US" altLang="en-US" dirty="0"/>
          </a:p>
        </p:txBody>
      </p:sp>
      <p:sp>
        <p:nvSpPr>
          <p:cNvPr id="8" name="Rectangle 2"/>
          <p:cNvSpPr txBox="1">
            <a:spLocks noChangeArrowheads="1"/>
          </p:cNvSpPr>
          <p:nvPr/>
        </p:nvSpPr>
        <p:spPr bwMode="auto">
          <a:xfrm>
            <a:off x="647573" y="332656"/>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Sensing CIR Feedback Procedure</a:t>
            </a:r>
            <a:endParaRPr lang="en-US" altLang="en-US" sz="3200" b="1" kern="0" dirty="0">
              <a:solidFill>
                <a:schemeClr val="tx1"/>
              </a:solidFill>
            </a:endParaRPr>
          </a:p>
        </p:txBody>
      </p:sp>
      <p:sp>
        <p:nvSpPr>
          <p:cNvPr id="16"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2" name="矩形 1"/>
          <p:cNvSpPr/>
          <p:nvPr/>
        </p:nvSpPr>
        <p:spPr bwMode="auto">
          <a:xfrm>
            <a:off x="611560" y="2161262"/>
            <a:ext cx="648072" cy="399743"/>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CIR0</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18" name="矩形 17"/>
          <p:cNvSpPr/>
          <p:nvPr/>
        </p:nvSpPr>
        <p:spPr bwMode="auto">
          <a:xfrm>
            <a:off x="1259632" y="2155475"/>
            <a:ext cx="648072" cy="404106"/>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CIR1</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19" name="矩形 18"/>
          <p:cNvSpPr/>
          <p:nvPr/>
        </p:nvSpPr>
        <p:spPr bwMode="auto">
          <a:xfrm>
            <a:off x="1907704" y="2159092"/>
            <a:ext cx="648072" cy="400654"/>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CIR2</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20" name="矩形 19"/>
          <p:cNvSpPr/>
          <p:nvPr/>
        </p:nvSpPr>
        <p:spPr bwMode="auto">
          <a:xfrm>
            <a:off x="2553571" y="2160003"/>
            <a:ext cx="648072" cy="399743"/>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CIR3</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21" name="矩形 20"/>
          <p:cNvSpPr/>
          <p:nvPr/>
        </p:nvSpPr>
        <p:spPr bwMode="auto">
          <a:xfrm>
            <a:off x="3201642" y="2161226"/>
            <a:ext cx="4530727" cy="399743"/>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28" name="矩形 27"/>
          <p:cNvSpPr/>
          <p:nvPr/>
        </p:nvSpPr>
        <p:spPr bwMode="auto">
          <a:xfrm>
            <a:off x="7732370" y="2159091"/>
            <a:ext cx="648072" cy="400656"/>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CIR</a:t>
            </a:r>
            <a:r>
              <a:rPr kumimoji="0" lang="en-US" altLang="zh-CN" sz="1200" b="0" i="1" u="none" strike="noStrike" cap="none" normalizeH="0" baseline="-25000" dirty="0" smtClean="0">
                <a:ln>
                  <a:noFill/>
                </a:ln>
                <a:solidFill>
                  <a:schemeClr val="tx1"/>
                </a:solidFill>
                <a:effectLst/>
                <a:latin typeface="Times New Roman" pitchFamily="18" charset="0"/>
              </a:rPr>
              <a:t>K</a:t>
            </a:r>
            <a:endParaRPr kumimoji="0" lang="zh-CN" altLang="en-US" sz="1200" b="0" i="1" u="none" strike="noStrike" cap="none" normalizeH="0" baseline="-25000" dirty="0" smtClean="0">
              <a:ln>
                <a:noFill/>
              </a:ln>
              <a:solidFill>
                <a:schemeClr val="tx1"/>
              </a:solidFill>
              <a:effectLst/>
              <a:latin typeface="Times New Roman" pitchFamily="18" charset="0"/>
            </a:endParaRPr>
          </a:p>
        </p:txBody>
      </p:sp>
      <p:cxnSp>
        <p:nvCxnSpPr>
          <p:cNvPr id="4" name="直接连接符 3"/>
          <p:cNvCxnSpPr/>
          <p:nvPr/>
        </p:nvCxnSpPr>
        <p:spPr bwMode="auto">
          <a:xfrm>
            <a:off x="467544" y="1988840"/>
            <a:ext cx="7952429"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8"/>
          <p:cNvSpPr/>
          <p:nvPr/>
        </p:nvSpPr>
        <p:spPr bwMode="auto">
          <a:xfrm>
            <a:off x="611560" y="1445081"/>
            <a:ext cx="216024" cy="543759"/>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1269876" y="1441464"/>
            <a:ext cx="216024" cy="543759"/>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2" name="矩形 31"/>
          <p:cNvSpPr/>
          <p:nvPr/>
        </p:nvSpPr>
        <p:spPr bwMode="auto">
          <a:xfrm>
            <a:off x="1928192" y="1442705"/>
            <a:ext cx="216024" cy="543759"/>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矩形 32"/>
          <p:cNvSpPr/>
          <p:nvPr/>
        </p:nvSpPr>
        <p:spPr bwMode="auto">
          <a:xfrm>
            <a:off x="2553571" y="1442442"/>
            <a:ext cx="216024" cy="543759"/>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4" name="矩形 33"/>
          <p:cNvSpPr/>
          <p:nvPr/>
        </p:nvSpPr>
        <p:spPr bwMode="auto">
          <a:xfrm>
            <a:off x="7732369" y="1444399"/>
            <a:ext cx="216024" cy="543759"/>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5" name="文本框 34"/>
          <p:cNvSpPr txBox="1"/>
          <p:nvPr/>
        </p:nvSpPr>
        <p:spPr>
          <a:xfrm>
            <a:off x="4443758" y="1625648"/>
            <a:ext cx="1208362" cy="276999"/>
          </a:xfrm>
          <a:prstGeom prst="rect">
            <a:avLst/>
          </a:prstGeom>
          <a:noFill/>
        </p:spPr>
        <p:txBody>
          <a:bodyPr wrap="square" rtlCol="0">
            <a:spAutoFit/>
          </a:bodyPr>
          <a:lstStyle/>
          <a:p>
            <a:pPr algn="ctr"/>
            <a:r>
              <a:rPr lang="en-US" altLang="zh-CN" dirty="0" smtClean="0"/>
              <a:t>…</a:t>
            </a:r>
            <a:endParaRPr lang="zh-CN" altLang="en-US" dirty="0"/>
          </a:p>
        </p:txBody>
      </p:sp>
      <p:sp>
        <p:nvSpPr>
          <p:cNvPr id="36" name="文本框 35"/>
          <p:cNvSpPr txBox="1"/>
          <p:nvPr/>
        </p:nvSpPr>
        <p:spPr>
          <a:xfrm>
            <a:off x="401456" y="1131773"/>
            <a:ext cx="642152" cy="276999"/>
          </a:xfrm>
          <a:prstGeom prst="rect">
            <a:avLst/>
          </a:prstGeom>
          <a:noFill/>
        </p:spPr>
        <p:txBody>
          <a:bodyPr wrap="square" rtlCol="0">
            <a:spAutoFit/>
          </a:bodyPr>
          <a:lstStyle/>
          <a:p>
            <a:pPr algn="ctr"/>
            <a:r>
              <a:rPr lang="en-US" altLang="zh-CN" dirty="0" smtClean="0"/>
              <a:t>Pulse 0</a:t>
            </a:r>
            <a:endParaRPr lang="zh-CN" altLang="en-US" dirty="0"/>
          </a:p>
        </p:txBody>
      </p:sp>
      <p:sp>
        <p:nvSpPr>
          <p:cNvPr id="37" name="文本框 36"/>
          <p:cNvSpPr txBox="1"/>
          <p:nvPr/>
        </p:nvSpPr>
        <p:spPr>
          <a:xfrm>
            <a:off x="1079621" y="1129320"/>
            <a:ext cx="642152" cy="276999"/>
          </a:xfrm>
          <a:prstGeom prst="rect">
            <a:avLst/>
          </a:prstGeom>
          <a:noFill/>
        </p:spPr>
        <p:txBody>
          <a:bodyPr wrap="square" rtlCol="0">
            <a:spAutoFit/>
          </a:bodyPr>
          <a:lstStyle/>
          <a:p>
            <a:pPr algn="ctr"/>
            <a:r>
              <a:rPr lang="en-US" altLang="zh-CN" dirty="0" smtClean="0"/>
              <a:t>Pulse 1</a:t>
            </a:r>
            <a:endParaRPr lang="zh-CN" altLang="en-US" dirty="0"/>
          </a:p>
        </p:txBody>
      </p:sp>
      <p:sp>
        <p:nvSpPr>
          <p:cNvPr id="38" name="文本框 37"/>
          <p:cNvSpPr txBox="1"/>
          <p:nvPr/>
        </p:nvSpPr>
        <p:spPr>
          <a:xfrm>
            <a:off x="1757786" y="1137484"/>
            <a:ext cx="642152" cy="276999"/>
          </a:xfrm>
          <a:prstGeom prst="rect">
            <a:avLst/>
          </a:prstGeom>
          <a:noFill/>
        </p:spPr>
        <p:txBody>
          <a:bodyPr wrap="square" rtlCol="0">
            <a:spAutoFit/>
          </a:bodyPr>
          <a:lstStyle/>
          <a:p>
            <a:pPr algn="ctr"/>
            <a:r>
              <a:rPr lang="en-US" altLang="zh-CN" dirty="0" smtClean="0"/>
              <a:t>Pulse 2</a:t>
            </a:r>
            <a:endParaRPr lang="zh-CN" altLang="en-US" dirty="0"/>
          </a:p>
        </p:txBody>
      </p:sp>
      <p:sp>
        <p:nvSpPr>
          <p:cNvPr id="39" name="文本框 38"/>
          <p:cNvSpPr txBox="1"/>
          <p:nvPr/>
        </p:nvSpPr>
        <p:spPr>
          <a:xfrm>
            <a:off x="2345238" y="1126136"/>
            <a:ext cx="642152" cy="276999"/>
          </a:xfrm>
          <a:prstGeom prst="rect">
            <a:avLst/>
          </a:prstGeom>
          <a:noFill/>
        </p:spPr>
        <p:txBody>
          <a:bodyPr wrap="square" rtlCol="0">
            <a:spAutoFit/>
          </a:bodyPr>
          <a:lstStyle/>
          <a:p>
            <a:pPr algn="ctr"/>
            <a:r>
              <a:rPr lang="en-US" altLang="zh-CN" dirty="0" smtClean="0"/>
              <a:t>Pulse 3</a:t>
            </a:r>
            <a:endParaRPr lang="zh-CN" altLang="en-US" dirty="0"/>
          </a:p>
        </p:txBody>
      </p:sp>
      <p:sp>
        <p:nvSpPr>
          <p:cNvPr id="40" name="文本框 39"/>
          <p:cNvSpPr txBox="1"/>
          <p:nvPr/>
        </p:nvSpPr>
        <p:spPr>
          <a:xfrm>
            <a:off x="7519304" y="1123998"/>
            <a:ext cx="725103" cy="276999"/>
          </a:xfrm>
          <a:prstGeom prst="rect">
            <a:avLst/>
          </a:prstGeom>
          <a:noFill/>
        </p:spPr>
        <p:txBody>
          <a:bodyPr wrap="square" rtlCol="0">
            <a:spAutoFit/>
          </a:bodyPr>
          <a:lstStyle/>
          <a:p>
            <a:pPr algn="ctr"/>
            <a:r>
              <a:rPr lang="en-US" altLang="zh-CN" dirty="0" smtClean="0"/>
              <a:t>Pulse </a:t>
            </a:r>
            <a:r>
              <a:rPr lang="en-US" altLang="zh-CN" i="1" dirty="0" smtClean="0"/>
              <a:t>K</a:t>
            </a:r>
            <a:endParaRPr lang="zh-CN" altLang="en-US" i="1" dirty="0"/>
          </a:p>
        </p:txBody>
      </p:sp>
      <p:graphicFrame>
        <p:nvGraphicFramePr>
          <p:cNvPr id="42" name="表格 41"/>
          <p:cNvGraphicFramePr>
            <a:graphicFrameLocks noGrp="1"/>
          </p:cNvGraphicFramePr>
          <p:nvPr>
            <p:extLst>
              <p:ext uri="{D42A27DB-BD31-4B8C-83A1-F6EECF244321}">
                <p14:modId xmlns:p14="http://schemas.microsoft.com/office/powerpoint/2010/main" val="3260512623"/>
              </p:ext>
            </p:extLst>
          </p:nvPr>
        </p:nvGraphicFramePr>
        <p:xfrm>
          <a:off x="2037483" y="3647050"/>
          <a:ext cx="2104564" cy="1483360"/>
        </p:xfrm>
        <a:graphic>
          <a:graphicData uri="http://schemas.openxmlformats.org/drawingml/2006/table">
            <a:tbl>
              <a:tblPr firstRow="1" bandRow="1">
                <a:tableStyleId>{5C22544A-7EE6-4342-B048-85BDC9FD1C3A}</a:tableStyleId>
              </a:tblPr>
              <a:tblGrid>
                <a:gridCol w="263878"/>
                <a:gridCol w="263878"/>
                <a:gridCol w="263878"/>
                <a:gridCol w="262586"/>
                <a:gridCol w="262586"/>
                <a:gridCol w="262586"/>
                <a:gridCol w="262586"/>
                <a:gridCol w="262586"/>
              </a:tblGrid>
              <a:tr h="370840">
                <a:tc>
                  <a:txBody>
                    <a:bodyPr/>
                    <a:lstStyle/>
                    <a:p>
                      <a:r>
                        <a:rPr lang="en-US" sz="1200" dirty="0" smtClean="0">
                          <a:solidFill>
                            <a:srgbClr val="FF0000"/>
                          </a:solidFill>
                          <a:latin typeface="Times New Roman" panose="02020603050405020304" pitchFamily="18" charset="0"/>
                          <a:cs typeface="Times New Roman" panose="02020603050405020304" pitchFamily="18" charset="0"/>
                        </a:rPr>
                        <a:t>1</a:t>
                      </a:r>
                      <a:endParaRPr lang="en-US" sz="1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latin typeface="Times New Roman" panose="02020603050405020304" pitchFamily="18" charset="0"/>
                          <a:cs typeface="Times New Roman" panose="02020603050405020304" pitchFamily="18" charset="0"/>
                        </a:rPr>
                        <a:t>2</a:t>
                      </a:r>
                      <a:endParaRPr lang="en-US" sz="1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latin typeface="Times New Roman" panose="02020603050405020304" pitchFamily="18" charset="0"/>
                          <a:cs typeface="Times New Roman" panose="02020603050405020304" pitchFamily="18" charset="0"/>
                        </a:rPr>
                        <a:t>3</a:t>
                      </a:r>
                      <a:endParaRPr lang="en-US" sz="1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latin typeface="Times New Roman" panose="02020603050405020304" pitchFamily="18" charset="0"/>
                          <a:cs typeface="Times New Roman" panose="02020603050405020304" pitchFamily="18" charset="0"/>
                        </a:rPr>
                        <a:t>4</a:t>
                      </a:r>
                      <a:endParaRPr lang="en-US" sz="1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latin typeface="Times New Roman" panose="02020603050405020304" pitchFamily="18" charset="0"/>
                          <a:cs typeface="Times New Roman" panose="02020603050405020304" pitchFamily="18" charset="0"/>
                        </a:rPr>
                        <a:t>5</a:t>
                      </a:r>
                      <a:endParaRPr lang="en-US" sz="1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latin typeface="Times New Roman" panose="02020603050405020304" pitchFamily="18" charset="0"/>
                          <a:cs typeface="Times New Roman" panose="02020603050405020304" pitchFamily="18" charset="0"/>
                        </a:rPr>
                        <a:t>6</a:t>
                      </a:r>
                      <a:endParaRPr lang="en-US" sz="1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latin typeface="Times New Roman" panose="02020603050405020304" pitchFamily="18" charset="0"/>
                          <a:cs typeface="Times New Roman" panose="02020603050405020304" pitchFamily="18" charset="0"/>
                        </a:rPr>
                        <a:t>…</a:t>
                      </a:r>
                      <a:endParaRPr lang="en-US" sz="1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latin typeface="Times New Roman" panose="02020603050405020304" pitchFamily="18" charset="0"/>
                          <a:cs typeface="Times New Roman" panose="02020603050405020304" pitchFamily="18" charset="0"/>
                        </a:rPr>
                        <a:t>M</a:t>
                      </a:r>
                      <a:endParaRPr lang="en-US" sz="1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3" name="右大括号 42"/>
          <p:cNvSpPr/>
          <p:nvPr/>
        </p:nvSpPr>
        <p:spPr bwMode="auto">
          <a:xfrm rot="5400000">
            <a:off x="4261975" y="-1047430"/>
            <a:ext cx="468052" cy="7768882"/>
          </a:xfrm>
          <a:prstGeom prst="rightBrac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4" name="文本框 43"/>
          <p:cNvSpPr txBox="1"/>
          <p:nvPr/>
        </p:nvSpPr>
        <p:spPr>
          <a:xfrm>
            <a:off x="3491880" y="3018075"/>
            <a:ext cx="2520280" cy="276999"/>
          </a:xfrm>
          <a:prstGeom prst="rect">
            <a:avLst/>
          </a:prstGeom>
          <a:noFill/>
        </p:spPr>
        <p:txBody>
          <a:bodyPr wrap="square" rtlCol="0">
            <a:spAutoFit/>
          </a:bodyPr>
          <a:lstStyle/>
          <a:p>
            <a:r>
              <a:rPr lang="en-US" altLang="zh-CN" b="1" dirty="0" smtClean="0"/>
              <a:t>CPI</a:t>
            </a:r>
            <a:r>
              <a:rPr lang="en-US" altLang="zh-CN" dirty="0" smtClean="0"/>
              <a:t> (coherent processing interval)</a:t>
            </a:r>
            <a:endParaRPr lang="zh-CN" altLang="en-US" dirty="0"/>
          </a:p>
        </p:txBody>
      </p:sp>
      <p:cxnSp>
        <p:nvCxnSpPr>
          <p:cNvPr id="46" name="直接箭头连接符 45"/>
          <p:cNvCxnSpPr>
            <a:endCxn id="55" idx="0"/>
          </p:cNvCxnSpPr>
          <p:nvPr/>
        </p:nvCxnSpPr>
        <p:spPr bwMode="auto">
          <a:xfrm flipH="1">
            <a:off x="2761913" y="2829996"/>
            <a:ext cx="380836" cy="38551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文本框 46"/>
          <p:cNvSpPr txBox="1"/>
          <p:nvPr/>
        </p:nvSpPr>
        <p:spPr>
          <a:xfrm>
            <a:off x="2877607" y="2896102"/>
            <a:ext cx="733391" cy="276999"/>
          </a:xfrm>
          <a:prstGeom prst="rect">
            <a:avLst/>
          </a:prstGeom>
          <a:noFill/>
        </p:spPr>
        <p:txBody>
          <a:bodyPr wrap="square" rtlCol="0">
            <a:spAutoFit/>
          </a:bodyPr>
          <a:lstStyle/>
          <a:p>
            <a:r>
              <a:rPr lang="en-US" altLang="zh-CN" dirty="0" smtClean="0"/>
              <a:t>reshape</a:t>
            </a:r>
            <a:endParaRPr lang="zh-CN" altLang="en-US" dirty="0"/>
          </a:p>
        </p:txBody>
      </p:sp>
      <p:cxnSp>
        <p:nvCxnSpPr>
          <p:cNvPr id="52" name="直接箭头连接符 51"/>
          <p:cNvCxnSpPr/>
          <p:nvPr/>
        </p:nvCxnSpPr>
        <p:spPr bwMode="auto">
          <a:xfrm flipV="1">
            <a:off x="2037483" y="3503034"/>
            <a:ext cx="2104564" cy="378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箭头连接符 52"/>
          <p:cNvCxnSpPr/>
          <p:nvPr/>
        </p:nvCxnSpPr>
        <p:spPr bwMode="auto">
          <a:xfrm flipH="1">
            <a:off x="4418097" y="3647050"/>
            <a:ext cx="593" cy="148336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文本框 54"/>
          <p:cNvSpPr txBox="1"/>
          <p:nvPr/>
        </p:nvSpPr>
        <p:spPr>
          <a:xfrm>
            <a:off x="1825809" y="3215514"/>
            <a:ext cx="1872208" cy="276999"/>
          </a:xfrm>
          <a:prstGeom prst="rect">
            <a:avLst/>
          </a:prstGeom>
          <a:noFill/>
        </p:spPr>
        <p:txBody>
          <a:bodyPr wrap="square" rtlCol="0">
            <a:spAutoFit/>
          </a:bodyPr>
          <a:lstStyle/>
          <a:p>
            <a:pPr algn="ctr"/>
            <a:r>
              <a:rPr lang="en-US" altLang="zh-CN" dirty="0" smtClean="0"/>
              <a:t>Fast time</a:t>
            </a:r>
            <a:endParaRPr lang="zh-CN" altLang="en-US" dirty="0"/>
          </a:p>
        </p:txBody>
      </p:sp>
      <p:sp>
        <p:nvSpPr>
          <p:cNvPr id="56" name="文本框 55"/>
          <p:cNvSpPr txBox="1"/>
          <p:nvPr/>
        </p:nvSpPr>
        <p:spPr>
          <a:xfrm rot="5400000">
            <a:off x="3903513" y="4250231"/>
            <a:ext cx="1348006" cy="276999"/>
          </a:xfrm>
          <a:prstGeom prst="rect">
            <a:avLst/>
          </a:prstGeom>
          <a:noFill/>
        </p:spPr>
        <p:txBody>
          <a:bodyPr wrap="square" rtlCol="0">
            <a:spAutoFit/>
          </a:bodyPr>
          <a:lstStyle/>
          <a:p>
            <a:pPr algn="ctr"/>
            <a:r>
              <a:rPr lang="en-US" altLang="zh-CN" dirty="0" smtClean="0"/>
              <a:t>Slow time</a:t>
            </a:r>
            <a:endParaRPr lang="zh-CN" altLang="en-US" dirty="0"/>
          </a:p>
        </p:txBody>
      </p:sp>
      <mc:AlternateContent xmlns:mc="http://schemas.openxmlformats.org/markup-compatibility/2006" xmlns:a14="http://schemas.microsoft.com/office/drawing/2010/main">
        <mc:Choice Requires="a14">
          <p:sp>
            <p:nvSpPr>
              <p:cNvPr id="57" name="文本框 56"/>
              <p:cNvSpPr txBox="1"/>
              <p:nvPr/>
            </p:nvSpPr>
            <p:spPr>
              <a:xfrm>
                <a:off x="770506" y="5397188"/>
                <a:ext cx="7963027" cy="1113575"/>
              </a:xfrm>
              <a:prstGeom prst="rect">
                <a:avLst/>
              </a:prstGeom>
              <a:noFill/>
            </p:spPr>
            <p:txBody>
              <a:bodyPr wrap="square" rtlCol="0">
                <a:spAutoFit/>
              </a:bodyPr>
              <a:lstStyle/>
              <a:p>
                <a:pPr marL="171450" indent="-171450" algn="just">
                  <a:buFont typeface="Wingdings" panose="05000000000000000000" pitchFamily="2" charset="2"/>
                  <a:buChar char="n"/>
                </a:pPr>
                <a:r>
                  <a:rPr lang="en-US" altLang="zh-CN" dirty="0" smtClean="0"/>
                  <a:t>Multiple  measured CIRs with a time length of CPI can be reshaped into a two dimensional matrix, the row represents the fast time and the column represents the slow time. From this two dimensional matrix we can construct a RD (Range-Doppler) map.</a:t>
                </a:r>
              </a:p>
              <a:p>
                <a:pPr marL="171450" indent="-171450" algn="just">
                  <a:buFont typeface="Wingdings" panose="05000000000000000000" pitchFamily="2" charset="2"/>
                  <a:buChar char="n"/>
                </a:pPr>
                <a:r>
                  <a:rPr lang="en-US" altLang="zh-CN" dirty="0" smtClean="0"/>
                  <a:t>The length of CPI is inversely proportional to the Doppler resolution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𝑓</m:t>
                    </m:r>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𝐶𝑃𝐼</m:t>
                        </m:r>
                      </m:den>
                    </m:f>
                  </m:oMath>
                </a14:m>
                <a:endParaRPr lang="en-US" altLang="zh-CN" dirty="0" smtClean="0"/>
              </a:p>
              <a:p>
                <a:pPr marL="171450" indent="-171450" algn="just">
                  <a:buFont typeface="Wingdings" panose="05000000000000000000" pitchFamily="2" charset="2"/>
                  <a:buChar char="n"/>
                </a:pPr>
                <a:r>
                  <a:rPr lang="en-US" altLang="zh-CN" dirty="0" smtClean="0"/>
                  <a:t>The time interval between each row is inversely proportional to the unambiguous </a:t>
                </a:r>
                <a:r>
                  <a:rPr lang="en-US" altLang="zh-CN" dirty="0"/>
                  <a:t>D</a:t>
                </a:r>
                <a:r>
                  <a:rPr lang="en-US" altLang="zh-CN" dirty="0" smtClean="0"/>
                  <a:t>oppler</a:t>
                </a:r>
              </a:p>
            </p:txBody>
          </p:sp>
        </mc:Choice>
        <mc:Fallback xmlns="">
          <p:sp>
            <p:nvSpPr>
              <p:cNvPr id="57" name="文本框 56"/>
              <p:cNvSpPr txBox="1">
                <a:spLocks noRot="1" noChangeAspect="1" noMove="1" noResize="1" noEditPoints="1" noAdjustHandles="1" noChangeArrowheads="1" noChangeShapeType="1" noTextEdit="1"/>
              </p:cNvSpPr>
              <p:nvPr/>
            </p:nvSpPr>
            <p:spPr>
              <a:xfrm>
                <a:off x="770506" y="5397188"/>
                <a:ext cx="7963027" cy="1113575"/>
              </a:xfrm>
              <a:prstGeom prst="rect">
                <a:avLst/>
              </a:prstGeom>
              <a:blipFill rotWithShape="0">
                <a:blip r:embed="rId3"/>
                <a:stretch>
                  <a:fillRect b="-1639"/>
                </a:stretch>
              </a:blipFill>
            </p:spPr>
            <p:txBody>
              <a:bodyPr/>
              <a:lstStyle/>
              <a:p>
                <a:r>
                  <a:rPr lang="zh-CN" altLang="en-US">
                    <a:noFill/>
                  </a:rPr>
                  <a:t> </a:t>
                </a:r>
              </a:p>
            </p:txBody>
          </p:sp>
        </mc:Fallback>
      </mc:AlternateContent>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3257883"/>
            <a:ext cx="2903100" cy="2176496"/>
          </a:xfrm>
          <a:prstGeom prst="rect">
            <a:avLst/>
          </a:prstGeom>
        </p:spPr>
      </p:pic>
      <p:sp>
        <p:nvSpPr>
          <p:cNvPr id="63" name="右箭头 62"/>
          <p:cNvSpPr/>
          <p:nvPr/>
        </p:nvSpPr>
        <p:spPr bwMode="auto">
          <a:xfrm>
            <a:off x="4646836" y="4146294"/>
            <a:ext cx="1114409" cy="432254"/>
          </a:xfrm>
          <a:prstGeom prst="rightArrow">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900" dirty="0" smtClean="0"/>
              <a:t>Signal processing</a:t>
            </a:r>
            <a:endParaRPr kumimoji="0" lang="zh-CN" altLang="en-US" sz="900" b="0" i="0" u="none" strike="noStrike" cap="none" normalizeH="0" baseline="0" dirty="0" smtClean="0">
              <a:ln>
                <a:noFill/>
              </a:ln>
              <a:solidFill>
                <a:schemeClr val="tx1"/>
              </a:solidFill>
              <a:effectLst/>
            </a:endParaRPr>
          </a:p>
        </p:txBody>
      </p:sp>
      <p:sp>
        <p:nvSpPr>
          <p:cNvPr id="65" name="文本框 64"/>
          <p:cNvSpPr txBox="1"/>
          <p:nvPr/>
        </p:nvSpPr>
        <p:spPr>
          <a:xfrm>
            <a:off x="6635618" y="4217801"/>
            <a:ext cx="936104" cy="276999"/>
          </a:xfrm>
          <a:prstGeom prst="rect">
            <a:avLst/>
          </a:prstGeom>
          <a:noFill/>
        </p:spPr>
        <p:txBody>
          <a:bodyPr wrap="square" rtlCol="0">
            <a:spAutoFit/>
          </a:bodyPr>
          <a:lstStyle/>
          <a:p>
            <a:pPr algn="ctr"/>
            <a:r>
              <a:rPr lang="en-US" altLang="zh-CN" b="1" dirty="0" smtClean="0">
                <a:solidFill>
                  <a:schemeClr val="bg1"/>
                </a:solidFill>
              </a:rPr>
              <a:t>RD map</a:t>
            </a:r>
            <a:endParaRPr lang="zh-CN" altLang="en-US" b="1" dirty="0">
              <a:solidFill>
                <a:schemeClr val="bg1"/>
              </a:solidFill>
            </a:endParaRPr>
          </a:p>
        </p:txBody>
      </p:sp>
      <p:cxnSp>
        <p:nvCxnSpPr>
          <p:cNvPr id="92" name="直接箭头连接符 91"/>
          <p:cNvCxnSpPr/>
          <p:nvPr/>
        </p:nvCxnSpPr>
        <p:spPr bwMode="auto">
          <a:xfrm flipH="1">
            <a:off x="736182" y="2445415"/>
            <a:ext cx="770763" cy="141798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9"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417" y="3973425"/>
            <a:ext cx="1507623" cy="1460954"/>
          </a:xfrm>
          <a:prstGeom prst="rect">
            <a:avLst/>
          </a:prstGeom>
          <a:noFill/>
          <a:ln>
            <a:noFill/>
          </a:ln>
        </p:spPr>
      </p:pic>
    </p:spTree>
    <p:extLst>
      <p:ext uri="{BB962C8B-B14F-4D97-AF65-F5344CB8AC3E}">
        <p14:creationId xmlns:p14="http://schemas.microsoft.com/office/powerpoint/2010/main" val="289866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2304</Words>
  <Application>Microsoft Office PowerPoint</Application>
  <PresentationFormat>全屏显示(4:3)</PresentationFormat>
  <Paragraphs>467</Paragraphs>
  <Slides>24</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 Unicode MS</vt:lpstr>
      <vt:lpstr>MS PGothic</vt:lpstr>
      <vt:lpstr>微软雅黑</vt:lpstr>
      <vt:lpstr>Arial</vt:lpstr>
      <vt:lpstr>Calibri</vt:lpstr>
      <vt:lpstr>Cambria Math</vt:lpstr>
      <vt:lpstr>Times New Roman</vt:lpstr>
      <vt:lpstr>Wingdings</vt:lpstr>
      <vt:lpstr>IEEE-P802_15</vt:lpstr>
      <vt:lpstr>PowerPoint 演示文稿</vt:lpstr>
      <vt:lpstr>PowerPoint 演示文稿</vt:lpstr>
      <vt:lpstr>PowerPoint 演示文稿</vt:lpstr>
      <vt:lpstr>PowerPoint 演示文稿</vt:lpstr>
      <vt:lpstr>Sensing CIR (Recap)</vt:lpstr>
      <vt:lpstr>PowerPoint 演示文稿</vt:lpstr>
      <vt:lpstr>CIR Feedback Report (Recap)</vt:lpstr>
      <vt:lpstr>CIR Feedback Report (Recap)</vt:lpstr>
      <vt:lpstr>PowerPoint 演示文稿</vt:lpstr>
      <vt:lpstr>PowerPoint 演示文稿</vt:lpstr>
      <vt:lpstr>Sensing CIR Feedback Procedure</vt:lpstr>
      <vt:lpstr>Sensing CIR Feedback Procedure</vt:lpstr>
      <vt:lpstr>Sensing CIR Feedback Procedure</vt:lpstr>
      <vt:lpstr>Sensing CIR Feedback Procedure</vt:lpstr>
      <vt:lpstr>Sensing CIR Feedback Procedure</vt:lpstr>
      <vt:lpstr>Sensing CIR Feedback Procedure</vt:lpstr>
      <vt:lpstr>Sensing CIR Feedback Procedure</vt:lpstr>
      <vt:lpstr>PowerPoint 演示文稿</vt:lpstr>
      <vt:lpstr>Simulation – Meeting Room</vt:lpstr>
      <vt:lpstr>Simulation – Meeting Room </vt:lpstr>
      <vt:lpstr>PowerPoint 演示文稿</vt:lpstr>
      <vt:lpstr>Simulation – Office Room</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2021-07-16T14:20:34Z</dcterms:created>
  <dcterms:modified xsi:type="dcterms:W3CDTF">2022-03-10T02:42:35Z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(3)VVH0E4LGuFwo7N6eEvOlKbHZ4JgiicMepnyyEx/pulh2+r0IF9jRlG3bkLRznIccLC7K7whu
mdEsGWB3JXr9W6oYp3laqOQdPPvsDA67pMRFqputF2OauAEFG/8BybPG5wlQ4LqUeRkMfyj3
RdxdeLkWI8Rderf5xmxDxi0czUS2LLgqfMRvqU/9O89D4ndEQ/UR4h+9rDIBYdRo0lKZlmjB
+pDaF+zQpR6SUoJ3GH</vt:lpwstr>
  </property>
  <property fmtid="{D5CDD505-2E9C-101B-9397-08002B2CF9AE}" pid="3" name="_2015_ms_pID_7253431">
    <vt:lpwstr>IB8KFCrtfQVj0Z+ctEHGCnI1pZGqdVDz8vQpsmtP0Yi1ZrGertKSgE
CD+nXND8vgtxrt9xOSJHuBNTm8FXjX2gzoZI3LWpWWqry62i6UskmtnaJgZgMfA1HvgOCV2S
QAL0VRefK0+D/2B9yfRClAveI9iarE61/Cmfq/V9TmdJ5klhwzzKRWx6G2dV44Hw1OHQ6YCR
i6koum8vkbO5vPnZNzj/IuHr9/c8+YUvxnNi</vt:lpwstr>
  </property>
  <property fmtid="{D5CDD505-2E9C-101B-9397-08002B2CF9AE}" pid="4" name="_2015_ms_pID_7253432">
    <vt:lpwstr>Dg==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1646622569</vt:lpwstr>
  </property>
</Properties>
</file>