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333" r:id="rId4"/>
    <p:sldId id="338" r:id="rId5"/>
    <p:sldId id="335" r:id="rId6"/>
    <p:sldId id="337" r:id="rId7"/>
    <p:sldId id="341" r:id="rId8"/>
    <p:sldId id="351" r:id="rId9"/>
    <p:sldId id="340" r:id="rId10"/>
    <p:sldId id="344" r:id="rId11"/>
    <p:sldId id="352" r:id="rId12"/>
    <p:sldId id="353" r:id="rId13"/>
    <p:sldId id="354" r:id="rId14"/>
    <p:sldId id="35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68248F02-4E13-480D-8A82-C1757BBE3A18}">
          <p14:sldIdLst>
            <p14:sldId id="259"/>
            <p14:sldId id="258"/>
            <p14:sldId id="333"/>
            <p14:sldId id="338"/>
            <p14:sldId id="335"/>
            <p14:sldId id="337"/>
            <p14:sldId id="341"/>
            <p14:sldId id="351"/>
            <p14:sldId id="340"/>
            <p14:sldId id="344"/>
            <p14:sldId id="352"/>
            <p14:sldId id="353"/>
            <p14:sldId id="354"/>
            <p14:sldId id="355"/>
          </p14:sldIdLst>
        </p14:section>
      </p14:sectionLst>
    </p:ex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9619" autoAdjust="0"/>
  </p:normalViewPr>
  <p:slideViewPr>
    <p:cSldViewPr>
      <p:cViewPr varScale="1">
        <p:scale>
          <a:sx n="104" d="100"/>
          <a:sy n="104" d="100"/>
        </p:scale>
        <p:origin x="1872"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0" d="100"/>
          <a:sy n="50" d="100"/>
        </p:scale>
        <p:origin x="2696" y="5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March 2022&gt;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&lt;March 2022&gt;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t>
            </a:r>
            <a:r>
              <a:rPr lang="en-US" altLang="en-US" dirty="0" err="1"/>
              <a:t>Kuan</a:t>
            </a:r>
            <a:r>
              <a:rPr lang="en-US" altLang="en-US" dirty="0"/>
              <a:t> Wu&gt;, &lt;Huawei&gt;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r>
              <a:rPr lang="en-US" altLang="en-US"/>
              <a:t>&lt;March 2022&gt;</a:t>
            </a:r>
            <a:endParaRPr lang="en-US" altLang="en-US" dirty="0"/>
          </a:p>
        </p:txBody>
      </p:sp>
      <p:sp>
        <p:nvSpPr>
          <p:cNvPr id="5" name="页脚占位符 4"/>
          <p:cNvSpPr>
            <a:spLocks noGrp="1"/>
          </p:cNvSpPr>
          <p:nvPr>
            <p:ph type="ftr" sz="quarter" idx="4"/>
          </p:nvPr>
        </p:nvSpPr>
        <p:spPr/>
        <p:txBody>
          <a:bodyPr/>
          <a:lstStyle/>
          <a:p>
            <a:pPr lvl="4"/>
            <a:r>
              <a:rPr lang="en-US" altLang="en-US"/>
              <a:t>&lt;Kuan Wu&gt;, &lt;Huawei&gt;</a:t>
            </a:r>
            <a:endParaRPr lang="en-US" altLang="en-US" dirty="0"/>
          </a:p>
        </p:txBody>
      </p:sp>
      <p:sp>
        <p:nvSpPr>
          <p:cNvPr id="6" name="灯片编号占位符 5"/>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173188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March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zh-CN" sz="1200" b="1" i="0" kern="1200" dirty="0" smtClean="0">
                <a:solidFill>
                  <a:schemeClr val="tx1"/>
                </a:solidFill>
                <a:effectLst/>
                <a:latin typeface="Times New Roman" pitchFamily="18" charset="0"/>
                <a:ea typeface="+mn-ea"/>
                <a:cs typeface="+mn-cs"/>
              </a:rPr>
              <a:t>15-22-0144-00-04ab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March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Huawei</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[Use Cases of UWB sensing proxy application in 802.15.4ab]	</a:t>
            </a:r>
          </a:p>
          <a:p>
            <a:r>
              <a:rPr lang="en-US" altLang="en-US" sz="1600" b="1" dirty="0">
                <a:solidFill>
                  <a:schemeClr val="tx2"/>
                </a:solidFill>
              </a:rPr>
              <a:t>Date Submitted: </a:t>
            </a:r>
            <a:r>
              <a:rPr lang="en-US" altLang="en-US" sz="1600" dirty="0">
                <a:solidFill>
                  <a:schemeClr val="tx2"/>
                </a:solidFill>
              </a:rPr>
              <a:t>[]	</a:t>
            </a:r>
          </a:p>
          <a:p>
            <a:r>
              <a:rPr lang="en-US" altLang="en-US" sz="1600" b="1" dirty="0"/>
              <a:t>Source:</a:t>
            </a:r>
            <a:r>
              <a:rPr lang="en-US" altLang="en-US" sz="1600" dirty="0"/>
              <a:t> </a:t>
            </a:r>
            <a:r>
              <a:rPr lang="en-US" altLang="en-US" sz="1400" dirty="0"/>
              <a:t>[</a:t>
            </a:r>
            <a:r>
              <a:rPr lang="en-US" altLang="en-US" sz="1400" dirty="0" err="1"/>
              <a:t>Kuan</a:t>
            </a:r>
            <a:r>
              <a:rPr lang="en-US" altLang="en-US" sz="1400" dirty="0"/>
              <a:t> Wu, David </a:t>
            </a:r>
            <a:r>
              <a:rPr lang="en-US" altLang="en-US" sz="1400" dirty="0" err="1"/>
              <a:t>Xun</a:t>
            </a:r>
            <a:r>
              <a:rPr lang="en-US" altLang="en-US" sz="1400" dirty="0"/>
              <a:t> Yang, </a:t>
            </a:r>
            <a:r>
              <a:rPr lang="en-US" altLang="en-US" sz="1400" dirty="0" err="1"/>
              <a:t>Xiaohui</a:t>
            </a:r>
            <a:r>
              <a:rPr lang="en-US" altLang="en-US" sz="1400" dirty="0"/>
              <a:t> Peng, Bin Qian] Company [Huawei Technologies]</a:t>
            </a:r>
            <a:r>
              <a:rPr lang="en-US" altLang="en-US" sz="1600" dirty="0"/>
              <a:t> </a:t>
            </a:r>
          </a:p>
          <a:p>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[Sensing Proxy application, Use Cases , UWB in 802.15.4ab]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5</a:t>
            </a:r>
            <a:endParaRPr lang="en-US" altLang="en-US" sz="2800" kern="0" dirty="0"/>
          </a:p>
        </p:txBody>
      </p:sp>
      <p:sp>
        <p:nvSpPr>
          <p:cNvPr id="9" name="TextBox 45">
            <a:extLst>
              <a:ext uri="{FF2B5EF4-FFF2-40B4-BE49-F238E27FC236}">
                <a16:creationId xmlns:a16="http://schemas.microsoft.com/office/drawing/2014/main" xmlns="" id="{EF977249-682E-47B0-A84F-2043A8270E47}"/>
              </a:ext>
            </a:extLst>
          </p:cNvPr>
          <p:cNvSpPr txBox="1"/>
          <p:nvPr/>
        </p:nvSpPr>
        <p:spPr>
          <a:xfrm>
            <a:off x="-443121" y="1078043"/>
            <a:ext cx="9330490" cy="1015663"/>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S</a:t>
            </a:r>
            <a:r>
              <a:rPr lang="en-US" altLang="zh-CN" sz="1600" dirty="0">
                <a:solidFill>
                  <a:schemeClr val="tx1"/>
                </a:solidFill>
                <a:cs typeface="Times New Roman" panose="02020603050405020304" pitchFamily="18" charset="0"/>
              </a:rPr>
              <a:t>mart tags/FBS</a:t>
            </a:r>
            <a:r>
              <a:rPr lang="en-US" sz="1600" dirty="0">
                <a:solidFill>
                  <a:schemeClr val="tx1"/>
                </a:solidFill>
                <a:cs typeface="Times New Roman" panose="02020603050405020304" pitchFamily="18" charset="0"/>
              </a:rPr>
              <a:t> are the sensing requesting devices</a:t>
            </a:r>
            <a:endParaRPr lang="en-US" sz="1600" dirty="0">
              <a:cs typeface="Times New Roman" panose="02020603050405020304" pitchFamily="18" charset="0"/>
            </a:endParaRPr>
          </a:p>
          <a:p>
            <a:pPr marL="1200150" lvl="2" indent="-285750">
              <a:buFont typeface="Wingdings" panose="05000000000000000000" pitchFamily="2" charset="2"/>
              <a:buChar char=""/>
            </a:pPr>
            <a:r>
              <a:rPr lang="en-US" sz="1600" dirty="0">
                <a:cs typeface="Times New Roman" panose="02020603050405020304" pitchFamily="18" charset="0"/>
              </a:rPr>
              <a:t>S</a:t>
            </a:r>
            <a:r>
              <a:rPr lang="en-US" sz="1600" dirty="0">
                <a:solidFill>
                  <a:schemeClr val="tx1"/>
                </a:solidFill>
                <a:cs typeface="Times New Roman" panose="02020603050405020304" pitchFamily="18" charset="0"/>
              </a:rPr>
              <a:t>mart tags </a:t>
            </a:r>
            <a:r>
              <a:rPr lang="en-US" sz="1600" dirty="0">
                <a:cs typeface="Times New Roman" panose="02020603050405020304" pitchFamily="18" charset="0"/>
              </a:rPr>
              <a:t>are</a:t>
            </a:r>
            <a:r>
              <a:rPr lang="en-US" altLang="zh-CN" sz="1600" dirty="0">
                <a:solidFill>
                  <a:schemeClr val="tx1"/>
                </a:solidFill>
                <a:cs typeface="Times New Roman" panose="02020603050405020304" pitchFamily="18" charset="0"/>
              </a:rPr>
              <a:t> the sensing initiators/responders</a:t>
            </a:r>
          </a:p>
          <a:p>
            <a:pPr marL="1200150" lvl="2" indent="-285750">
              <a:buFont typeface="Wingdings" panose="05000000000000000000" pitchFamily="2" charset="2"/>
              <a:buChar char=""/>
            </a:pPr>
            <a:r>
              <a:rPr lang="en-US" sz="1600" dirty="0">
                <a:cs typeface="Times New Roman" panose="02020603050405020304" pitchFamily="18" charset="0"/>
              </a:rPr>
              <a:t>A </a:t>
            </a:r>
            <a:r>
              <a:rPr lang="en-US" altLang="zh-CN" sz="1600" dirty="0"/>
              <a:t>hierarchical</a:t>
            </a:r>
            <a:r>
              <a:rPr lang="en-US" sz="1600" dirty="0">
                <a:cs typeface="Times New Roman" panose="02020603050405020304" pitchFamily="18" charset="0"/>
              </a:rPr>
              <a:t> proxy structure where FBS serves as primary proxy and BPS serves as secondary proxy, respectively</a:t>
            </a:r>
          </a:p>
        </p:txBody>
      </p:sp>
      <p:sp>
        <p:nvSpPr>
          <p:cNvPr id="11" name="矩形 10">
            <a:extLst>
              <a:ext uri="{FF2B5EF4-FFF2-40B4-BE49-F238E27FC236}">
                <a16:creationId xmlns:a16="http://schemas.microsoft.com/office/drawing/2014/main" xmlns="" id="{DBAD3E1E-119C-4BE5-A254-443EFCA0664E}"/>
              </a:ext>
            </a:extLst>
          </p:cNvPr>
          <p:cNvSpPr/>
          <p:nvPr/>
        </p:nvSpPr>
        <p:spPr bwMode="auto">
          <a:xfrm>
            <a:off x="1209386" y="2360984"/>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xmlns="" id="{4BB1F666-6E05-4208-9349-F410B0228B39}"/>
              </a:ext>
            </a:extLst>
          </p:cNvPr>
          <p:cNvSpPr txBox="1"/>
          <p:nvPr/>
        </p:nvSpPr>
        <p:spPr>
          <a:xfrm>
            <a:off x="1320386" y="2440521"/>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17" name="文本框 16">
            <a:extLst>
              <a:ext uri="{FF2B5EF4-FFF2-40B4-BE49-F238E27FC236}">
                <a16:creationId xmlns:a16="http://schemas.microsoft.com/office/drawing/2014/main" xmlns="" id="{3E1B4207-1630-4773-8E2E-A0E212BB216D}"/>
              </a:ext>
            </a:extLst>
          </p:cNvPr>
          <p:cNvSpPr txBox="1"/>
          <p:nvPr/>
        </p:nvSpPr>
        <p:spPr>
          <a:xfrm>
            <a:off x="1403648" y="2043561"/>
            <a:ext cx="1440160" cy="338554"/>
          </a:xfrm>
          <a:prstGeom prst="rect">
            <a:avLst/>
          </a:prstGeom>
          <a:noFill/>
        </p:spPr>
        <p:txBody>
          <a:bodyPr wrap="square" rtlCol="0">
            <a:spAutoFit/>
          </a:bodyPr>
          <a:lstStyle/>
          <a:p>
            <a:pPr algn="ctr"/>
            <a:r>
              <a:rPr lang="en-US" altLang="zh-CN" sz="1600" dirty="0"/>
              <a:t>FBS/BPS</a:t>
            </a:r>
            <a:endParaRPr lang="zh-CN" altLang="en-US" sz="1600" dirty="0"/>
          </a:p>
        </p:txBody>
      </p:sp>
      <p:cxnSp>
        <p:nvCxnSpPr>
          <p:cNvPr id="20" name="直接箭头连接符 19">
            <a:extLst>
              <a:ext uri="{FF2B5EF4-FFF2-40B4-BE49-F238E27FC236}">
                <a16:creationId xmlns:a16="http://schemas.microsoft.com/office/drawing/2014/main" xmlns="" id="{035DB5D2-8376-4E02-BB2B-91EE623D138D}"/>
              </a:ext>
            </a:extLst>
          </p:cNvPr>
          <p:cNvCxnSpPr>
            <a:cxnSpLocks/>
          </p:cNvCxnSpPr>
          <p:nvPr/>
        </p:nvCxnSpPr>
        <p:spPr bwMode="auto">
          <a:xfrm>
            <a:off x="2843808" y="2551392"/>
            <a:ext cx="2437830"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 name="直接箭头连接符 20">
            <a:extLst>
              <a:ext uri="{FF2B5EF4-FFF2-40B4-BE49-F238E27FC236}">
                <a16:creationId xmlns:a16="http://schemas.microsoft.com/office/drawing/2014/main" xmlns="" id="{D16DD56B-FE72-4A36-A0DA-D7D2ADE1F28F}"/>
              </a:ext>
            </a:extLst>
          </p:cNvPr>
          <p:cNvCxnSpPr>
            <a:cxnSpLocks/>
          </p:cNvCxnSpPr>
          <p:nvPr/>
        </p:nvCxnSpPr>
        <p:spPr bwMode="auto">
          <a:xfrm flipH="1">
            <a:off x="2793564" y="2801118"/>
            <a:ext cx="2488074"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 name="椭圆 21">
            <a:extLst>
              <a:ext uri="{FF2B5EF4-FFF2-40B4-BE49-F238E27FC236}">
                <a16:creationId xmlns:a16="http://schemas.microsoft.com/office/drawing/2014/main" xmlns="" id="{023F0AF0-314A-4843-B83B-18EB9DCCD700}"/>
              </a:ext>
            </a:extLst>
          </p:cNvPr>
          <p:cNvSpPr/>
          <p:nvPr/>
        </p:nvSpPr>
        <p:spPr bwMode="auto">
          <a:xfrm>
            <a:off x="5733938" y="4725655"/>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xmlns="" id="{35208C2B-84EF-4923-96D7-24EFC1F48B6E}"/>
              </a:ext>
            </a:extLst>
          </p:cNvPr>
          <p:cNvSpPr txBox="1"/>
          <p:nvPr/>
        </p:nvSpPr>
        <p:spPr>
          <a:xfrm>
            <a:off x="5913958" y="4950599"/>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xmlns="" id="{F0701D25-BE5F-44B0-8CA6-285CE583FAE4}"/>
              </a:ext>
            </a:extLst>
          </p:cNvPr>
          <p:cNvCxnSpPr>
            <a:cxnSpLocks/>
            <a:stCxn id="45" idx="2"/>
            <a:endCxn id="22" idx="7"/>
          </p:cNvCxnSpPr>
          <p:nvPr/>
        </p:nvCxnSpPr>
        <p:spPr bwMode="auto">
          <a:xfrm flipH="1">
            <a:off x="7270505" y="3352527"/>
            <a:ext cx="828519" cy="148912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xmlns="" id="{39C3FC82-4FDD-4631-8BA1-7E3068F0F31B}"/>
              </a:ext>
            </a:extLst>
          </p:cNvPr>
          <p:cNvCxnSpPr>
            <a:cxnSpLocks/>
            <a:endCxn id="44" idx="2"/>
          </p:cNvCxnSpPr>
          <p:nvPr/>
        </p:nvCxnSpPr>
        <p:spPr bwMode="auto">
          <a:xfrm flipH="1" flipV="1">
            <a:off x="5573054" y="3341688"/>
            <a:ext cx="682201" cy="1383967"/>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xmlns="" id="{5C62E58F-54CB-4DCF-8F90-BAFB81E44DCA}"/>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7" name="直接箭头连接符 26">
            <a:extLst>
              <a:ext uri="{FF2B5EF4-FFF2-40B4-BE49-F238E27FC236}">
                <a16:creationId xmlns:a16="http://schemas.microsoft.com/office/drawing/2014/main" xmlns="" id="{F7DF8C78-65AD-4CFA-BA44-3CB547A36F6F}"/>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xmlns="" id="{F0F563A0-4482-4C79-9A59-2B6912244618}"/>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5289BBA0-7AF9-4CE9-A21D-30A82A6383E8}"/>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36" name="图片 35">
            <a:extLst>
              <a:ext uri="{FF2B5EF4-FFF2-40B4-BE49-F238E27FC236}">
                <a16:creationId xmlns:a16="http://schemas.microsoft.com/office/drawing/2014/main" xmlns="" id="{4682C881-F28B-4726-BD68-665EDA5905DB}"/>
              </a:ext>
            </a:extLst>
          </p:cNvPr>
          <p:cNvPicPr>
            <a:picLocks noChangeAspect="1"/>
          </p:cNvPicPr>
          <p:nvPr/>
        </p:nvPicPr>
        <p:blipFill>
          <a:blip r:embed="rId2"/>
          <a:stretch>
            <a:fillRect/>
          </a:stretch>
        </p:blipFill>
        <p:spPr>
          <a:xfrm>
            <a:off x="520359" y="3885562"/>
            <a:ext cx="409524" cy="723810"/>
          </a:xfrm>
          <a:prstGeom prst="rect">
            <a:avLst/>
          </a:prstGeom>
        </p:spPr>
      </p:pic>
      <p:sp>
        <p:nvSpPr>
          <p:cNvPr id="37" name="文本框 36">
            <a:extLst>
              <a:ext uri="{FF2B5EF4-FFF2-40B4-BE49-F238E27FC236}">
                <a16:creationId xmlns:a16="http://schemas.microsoft.com/office/drawing/2014/main" xmlns="" id="{A2FA360A-A360-4DEA-8463-3E4192D72894}"/>
              </a:ext>
            </a:extLst>
          </p:cNvPr>
          <p:cNvSpPr txBox="1"/>
          <p:nvPr/>
        </p:nvSpPr>
        <p:spPr>
          <a:xfrm>
            <a:off x="16086" y="3543019"/>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38" name="文本框 37">
            <a:extLst>
              <a:ext uri="{FF2B5EF4-FFF2-40B4-BE49-F238E27FC236}">
                <a16:creationId xmlns:a16="http://schemas.microsoft.com/office/drawing/2014/main" xmlns="" id="{66A33418-7C3B-4731-81CB-1D4A6ABCC19B}"/>
              </a:ext>
            </a:extLst>
          </p:cNvPr>
          <p:cNvSpPr txBox="1"/>
          <p:nvPr/>
        </p:nvSpPr>
        <p:spPr>
          <a:xfrm>
            <a:off x="30105" y="4519272"/>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cxnSp>
        <p:nvCxnSpPr>
          <p:cNvPr id="39" name="直接箭头连接符 38">
            <a:extLst>
              <a:ext uri="{FF2B5EF4-FFF2-40B4-BE49-F238E27FC236}">
                <a16:creationId xmlns:a16="http://schemas.microsoft.com/office/drawing/2014/main" xmlns="" id="{55DA3409-874C-4E8F-8D44-AA768C889994}"/>
              </a:ext>
            </a:extLst>
          </p:cNvPr>
          <p:cNvCxnSpPr>
            <a:cxnSpLocks/>
            <a:endCxn id="11" idx="2"/>
          </p:cNvCxnSpPr>
          <p:nvPr/>
        </p:nvCxnSpPr>
        <p:spPr bwMode="auto">
          <a:xfrm flipV="1">
            <a:off x="929883" y="3081064"/>
            <a:ext cx="1071591" cy="996008"/>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2" name="直接箭头连接符 41">
            <a:extLst>
              <a:ext uri="{FF2B5EF4-FFF2-40B4-BE49-F238E27FC236}">
                <a16:creationId xmlns:a16="http://schemas.microsoft.com/office/drawing/2014/main" xmlns="" id="{FBB3A691-881E-4426-91A8-3DD1DDA60FE7}"/>
              </a:ext>
            </a:extLst>
          </p:cNvPr>
          <p:cNvCxnSpPr>
            <a:cxnSpLocks/>
          </p:cNvCxnSpPr>
          <p:nvPr/>
        </p:nvCxnSpPr>
        <p:spPr bwMode="auto">
          <a:xfrm flipH="1">
            <a:off x="892364" y="3081064"/>
            <a:ext cx="1393636" cy="1337473"/>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35" name="图片 34">
            <a:extLst>
              <a:ext uri="{FF2B5EF4-FFF2-40B4-BE49-F238E27FC236}">
                <a16:creationId xmlns:a16="http://schemas.microsoft.com/office/drawing/2014/main" xmlns="" id="{00AC4A39-4108-4630-B62A-4228E41087C9}"/>
              </a:ext>
            </a:extLst>
          </p:cNvPr>
          <p:cNvPicPr>
            <a:picLocks noChangeAspect="1"/>
          </p:cNvPicPr>
          <p:nvPr/>
        </p:nvPicPr>
        <p:blipFill>
          <a:blip r:embed="rId2"/>
          <a:stretch>
            <a:fillRect/>
          </a:stretch>
        </p:blipFill>
        <p:spPr>
          <a:xfrm>
            <a:off x="5281638" y="2335983"/>
            <a:ext cx="409524" cy="723810"/>
          </a:xfrm>
          <a:prstGeom prst="rect">
            <a:avLst/>
          </a:prstGeom>
        </p:spPr>
      </p:pic>
      <p:pic>
        <p:nvPicPr>
          <p:cNvPr id="40" name="图片 39">
            <a:extLst>
              <a:ext uri="{FF2B5EF4-FFF2-40B4-BE49-F238E27FC236}">
                <a16:creationId xmlns:a16="http://schemas.microsoft.com/office/drawing/2014/main" xmlns="" id="{76216251-70DF-492E-BFAB-560696663F2E}"/>
              </a:ext>
            </a:extLst>
          </p:cNvPr>
          <p:cNvPicPr>
            <a:picLocks noChangeAspect="1"/>
          </p:cNvPicPr>
          <p:nvPr/>
        </p:nvPicPr>
        <p:blipFill>
          <a:blip r:embed="rId2"/>
          <a:stretch>
            <a:fillRect/>
          </a:stretch>
        </p:blipFill>
        <p:spPr>
          <a:xfrm>
            <a:off x="7924230" y="2380215"/>
            <a:ext cx="409524" cy="723810"/>
          </a:xfrm>
          <a:prstGeom prst="rect">
            <a:avLst/>
          </a:prstGeom>
        </p:spPr>
      </p:pic>
      <p:sp>
        <p:nvSpPr>
          <p:cNvPr id="41" name="文本框 40">
            <a:extLst>
              <a:ext uri="{FF2B5EF4-FFF2-40B4-BE49-F238E27FC236}">
                <a16:creationId xmlns:a16="http://schemas.microsoft.com/office/drawing/2014/main" xmlns="" id="{F059111B-29F3-4BCC-AAC9-AFA09A45D38A}"/>
              </a:ext>
            </a:extLst>
          </p:cNvPr>
          <p:cNvSpPr txBox="1"/>
          <p:nvPr/>
        </p:nvSpPr>
        <p:spPr>
          <a:xfrm>
            <a:off x="4815095" y="2024470"/>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43" name="文本框 42">
            <a:extLst>
              <a:ext uri="{FF2B5EF4-FFF2-40B4-BE49-F238E27FC236}">
                <a16:creationId xmlns:a16="http://schemas.microsoft.com/office/drawing/2014/main" xmlns="" id="{896A60DA-F201-4121-B87B-F89A7EDB001C}"/>
              </a:ext>
            </a:extLst>
          </p:cNvPr>
          <p:cNvSpPr txBox="1"/>
          <p:nvPr/>
        </p:nvSpPr>
        <p:spPr>
          <a:xfrm>
            <a:off x="7459158" y="2032079"/>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44" name="文本框 43">
            <a:extLst>
              <a:ext uri="{FF2B5EF4-FFF2-40B4-BE49-F238E27FC236}">
                <a16:creationId xmlns:a16="http://schemas.microsoft.com/office/drawing/2014/main" xmlns="" id="{3744C235-BA27-4F6A-8FA8-DAADED12F045}"/>
              </a:ext>
            </a:extLst>
          </p:cNvPr>
          <p:cNvSpPr txBox="1"/>
          <p:nvPr/>
        </p:nvSpPr>
        <p:spPr>
          <a:xfrm>
            <a:off x="4398638" y="3003134"/>
            <a:ext cx="2348831"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45" name="文本框 44">
            <a:extLst>
              <a:ext uri="{FF2B5EF4-FFF2-40B4-BE49-F238E27FC236}">
                <a16:creationId xmlns:a16="http://schemas.microsoft.com/office/drawing/2014/main" xmlns="" id="{6A7273F7-4CB7-4EC7-8DF8-6DEC8CD39414}"/>
              </a:ext>
            </a:extLst>
          </p:cNvPr>
          <p:cNvSpPr txBox="1"/>
          <p:nvPr/>
        </p:nvSpPr>
        <p:spPr>
          <a:xfrm>
            <a:off x="6924608" y="3013973"/>
            <a:ext cx="2348831" cy="338554"/>
          </a:xfrm>
          <a:prstGeom prst="rect">
            <a:avLst/>
          </a:prstGeom>
          <a:noFill/>
        </p:spPr>
        <p:txBody>
          <a:bodyPr wrap="square" rtlCol="0">
            <a:spAutoFit/>
          </a:bodyPr>
          <a:lstStyle/>
          <a:p>
            <a:pPr algn="ctr"/>
            <a:r>
              <a:rPr lang="en-US" altLang="zh-CN" sz="1600" dirty="0"/>
              <a:t>Responder/Tx</a:t>
            </a:r>
            <a:endParaRPr lang="zh-CN" altLang="en-US" sz="1600" dirty="0"/>
          </a:p>
        </p:txBody>
      </p:sp>
    </p:spTree>
    <p:extLst>
      <p:ext uri="{BB962C8B-B14F-4D97-AF65-F5344CB8AC3E}">
        <p14:creationId xmlns:p14="http://schemas.microsoft.com/office/powerpoint/2010/main" val="415353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EBCB8E0E-188F-4D32-8C3C-E6FE351ED1B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DCB3F419-FD49-4DE8-B975-F1BA4D105B6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91AF4AB4-3C31-4B85-9821-0EF34B54CB87}"/>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31" name="日期占位符 3">
            <a:extLst>
              <a:ext uri="{FF2B5EF4-FFF2-40B4-BE49-F238E27FC236}">
                <a16:creationId xmlns:a16="http://schemas.microsoft.com/office/drawing/2014/main" xmlns="" id="{EBC69F36-9354-41E3-B9C0-6C533AE4BD37}"/>
              </a:ext>
            </a:extLst>
          </p:cNvPr>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a:t>March 2022</a:t>
            </a:r>
            <a:endParaRPr lang="en-US" altLang="en-US" dirty="0"/>
          </a:p>
        </p:txBody>
      </p:sp>
      <p:sp>
        <p:nvSpPr>
          <p:cNvPr id="32" name="Rectangle 2">
            <a:extLst>
              <a:ext uri="{FF2B5EF4-FFF2-40B4-BE49-F238E27FC236}">
                <a16:creationId xmlns:a16="http://schemas.microsoft.com/office/drawing/2014/main" xmlns="" id="{FB2528E3-55DB-49E1-B87E-6E14507E5176}"/>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6</a:t>
            </a:r>
            <a:endParaRPr lang="en-US" altLang="en-US" sz="2800" kern="0" dirty="0"/>
          </a:p>
        </p:txBody>
      </p:sp>
      <p:sp>
        <p:nvSpPr>
          <p:cNvPr id="33" name="TextBox 45">
            <a:extLst>
              <a:ext uri="{FF2B5EF4-FFF2-40B4-BE49-F238E27FC236}">
                <a16:creationId xmlns:a16="http://schemas.microsoft.com/office/drawing/2014/main" xmlns="" id="{C1FDD5E2-8CEB-447C-BB92-23EDCCA90DB5}"/>
              </a:ext>
            </a:extLst>
          </p:cNvPr>
          <p:cNvSpPr txBox="1"/>
          <p:nvPr/>
        </p:nvSpPr>
        <p:spPr>
          <a:xfrm>
            <a:off x="-582026" y="1141795"/>
            <a:ext cx="8717920" cy="738664"/>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S</a:t>
            </a:r>
            <a:r>
              <a:rPr lang="en-US" altLang="zh-CN" sz="1600" dirty="0">
                <a:solidFill>
                  <a:schemeClr val="tx1"/>
                </a:solidFill>
                <a:cs typeface="Times New Roman" panose="02020603050405020304" pitchFamily="18" charset="0"/>
              </a:rPr>
              <a:t>mart tags can be the sensing </a:t>
            </a:r>
            <a:r>
              <a:rPr lang="en-US" sz="1600" dirty="0">
                <a:solidFill>
                  <a:schemeClr val="tx1"/>
                </a:solidFill>
                <a:cs typeface="Times New Roman" panose="02020603050405020304" pitchFamily="18" charset="0"/>
              </a:rPr>
              <a:t>requesting devices, </a:t>
            </a:r>
            <a:r>
              <a:rPr lang="en-US" altLang="zh-CN" sz="1600" dirty="0">
                <a:solidFill>
                  <a:schemeClr val="tx1"/>
                </a:solidFill>
                <a:cs typeface="Times New Roman" panose="02020603050405020304" pitchFamily="18" charset="0"/>
              </a:rPr>
              <a:t>sensing initiators/responders</a:t>
            </a:r>
          </a:p>
          <a:p>
            <a:pPr marL="1200150" lvl="2" indent="-285750">
              <a:buFont typeface="Wingdings" panose="05000000000000000000" pitchFamily="2" charset="2"/>
              <a:buChar char=""/>
            </a:pPr>
            <a:r>
              <a:rPr lang="en-US" altLang="zh-CN" sz="1600" dirty="0">
                <a:cs typeface="Times New Roman" panose="02020603050405020304" pitchFamily="18" charset="0"/>
              </a:rPr>
              <a:t>Infrastructure is not directly involved in sensing measurement processes</a:t>
            </a:r>
            <a:endParaRPr lang="en-US" altLang="zh-CN" sz="1600" dirty="0">
              <a:solidFill>
                <a:schemeClr val="tx1"/>
              </a:solidFill>
              <a:cs typeface="Times New Roman" panose="02020603050405020304" pitchFamily="18" charset="0"/>
            </a:endParaRPr>
          </a:p>
          <a:p>
            <a:pPr marL="1200150" lvl="2" indent="-285750">
              <a:buFont typeface="Wingdings" panose="05000000000000000000" pitchFamily="2" charset="2"/>
              <a:buChar char=""/>
            </a:pPr>
            <a:r>
              <a:rPr lang="en-US" sz="1600" dirty="0">
                <a:cs typeface="Times New Roman" panose="02020603050405020304" pitchFamily="18" charset="0"/>
              </a:rPr>
              <a:t>A device-to-device (D2D) sensing application scenario</a:t>
            </a:r>
          </a:p>
        </p:txBody>
      </p:sp>
      <p:sp>
        <p:nvSpPr>
          <p:cNvPr id="34" name="文本框 33">
            <a:extLst>
              <a:ext uri="{FF2B5EF4-FFF2-40B4-BE49-F238E27FC236}">
                <a16:creationId xmlns:a16="http://schemas.microsoft.com/office/drawing/2014/main" xmlns="" id="{5E5F705B-C26F-486B-8DAF-D70A0885F994}"/>
              </a:ext>
            </a:extLst>
          </p:cNvPr>
          <p:cNvSpPr txBox="1"/>
          <p:nvPr/>
        </p:nvSpPr>
        <p:spPr>
          <a:xfrm>
            <a:off x="4256682" y="3344360"/>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35" name="文本框 34">
            <a:extLst>
              <a:ext uri="{FF2B5EF4-FFF2-40B4-BE49-F238E27FC236}">
                <a16:creationId xmlns:a16="http://schemas.microsoft.com/office/drawing/2014/main" xmlns="" id="{E40064B3-CD92-40E9-BD7A-2EEAAFB91AFE}"/>
              </a:ext>
            </a:extLst>
          </p:cNvPr>
          <p:cNvSpPr txBox="1"/>
          <p:nvPr/>
        </p:nvSpPr>
        <p:spPr>
          <a:xfrm>
            <a:off x="6364267" y="3359437"/>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cxnSp>
        <p:nvCxnSpPr>
          <p:cNvPr id="36" name="直接箭头连接符 35">
            <a:extLst>
              <a:ext uri="{FF2B5EF4-FFF2-40B4-BE49-F238E27FC236}">
                <a16:creationId xmlns:a16="http://schemas.microsoft.com/office/drawing/2014/main" xmlns="" id="{0FF6D6EB-F59F-45C6-B3CD-694CD61C65B0}"/>
              </a:ext>
            </a:extLst>
          </p:cNvPr>
          <p:cNvCxnSpPr>
            <a:cxnSpLocks/>
          </p:cNvCxnSpPr>
          <p:nvPr/>
        </p:nvCxnSpPr>
        <p:spPr bwMode="auto">
          <a:xfrm>
            <a:off x="1611739" y="2740403"/>
            <a:ext cx="3178479"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7" name="直接箭头连接符 36">
            <a:extLst>
              <a:ext uri="{FF2B5EF4-FFF2-40B4-BE49-F238E27FC236}">
                <a16:creationId xmlns:a16="http://schemas.microsoft.com/office/drawing/2014/main" xmlns="" id="{C0C489BA-E032-4F19-BA18-F8D29EED479E}"/>
              </a:ext>
            </a:extLst>
          </p:cNvPr>
          <p:cNvCxnSpPr>
            <a:cxnSpLocks/>
          </p:cNvCxnSpPr>
          <p:nvPr/>
        </p:nvCxnSpPr>
        <p:spPr bwMode="auto">
          <a:xfrm flipH="1">
            <a:off x="1611740" y="2997078"/>
            <a:ext cx="317847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8" name="椭圆 37">
            <a:extLst>
              <a:ext uri="{FF2B5EF4-FFF2-40B4-BE49-F238E27FC236}">
                <a16:creationId xmlns:a16="http://schemas.microsoft.com/office/drawing/2014/main" xmlns="" id="{51E1EFE1-E6BF-4925-AC93-879464996709}"/>
              </a:ext>
            </a:extLst>
          </p:cNvPr>
          <p:cNvSpPr/>
          <p:nvPr/>
        </p:nvSpPr>
        <p:spPr bwMode="auto">
          <a:xfrm>
            <a:off x="5172374" y="4934913"/>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39" name="文本框 38">
            <a:extLst>
              <a:ext uri="{FF2B5EF4-FFF2-40B4-BE49-F238E27FC236}">
                <a16:creationId xmlns:a16="http://schemas.microsoft.com/office/drawing/2014/main" xmlns="" id="{C59A30F2-DAC1-4D0D-995B-663439B60856}"/>
              </a:ext>
            </a:extLst>
          </p:cNvPr>
          <p:cNvSpPr txBox="1"/>
          <p:nvPr/>
        </p:nvSpPr>
        <p:spPr>
          <a:xfrm>
            <a:off x="5329961" y="5146291"/>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40" name="直接箭头连接符 39">
            <a:extLst>
              <a:ext uri="{FF2B5EF4-FFF2-40B4-BE49-F238E27FC236}">
                <a16:creationId xmlns:a16="http://schemas.microsoft.com/office/drawing/2014/main" xmlns="" id="{71619482-20DC-4431-8DBF-D5940956C251}"/>
              </a:ext>
            </a:extLst>
          </p:cNvPr>
          <p:cNvCxnSpPr>
            <a:cxnSpLocks/>
            <a:stCxn id="35" idx="2"/>
            <a:endCxn id="38" idx="7"/>
          </p:cNvCxnSpPr>
          <p:nvPr/>
        </p:nvCxnSpPr>
        <p:spPr bwMode="auto">
          <a:xfrm flipH="1">
            <a:off x="6708941" y="3697991"/>
            <a:ext cx="447414" cy="135292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1" name="直接箭头连接符 40">
            <a:extLst>
              <a:ext uri="{FF2B5EF4-FFF2-40B4-BE49-F238E27FC236}">
                <a16:creationId xmlns:a16="http://schemas.microsoft.com/office/drawing/2014/main" xmlns="" id="{3D616127-4A30-41AB-89D8-6911B52D86A5}"/>
              </a:ext>
            </a:extLst>
          </p:cNvPr>
          <p:cNvCxnSpPr>
            <a:cxnSpLocks/>
            <a:stCxn id="38" idx="1"/>
            <a:endCxn id="34" idx="2"/>
          </p:cNvCxnSpPr>
          <p:nvPr/>
        </p:nvCxnSpPr>
        <p:spPr bwMode="auto">
          <a:xfrm flipH="1" flipV="1">
            <a:off x="4976762" y="3682914"/>
            <a:ext cx="459245" cy="1367998"/>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42" name="图片 41">
            <a:extLst>
              <a:ext uri="{FF2B5EF4-FFF2-40B4-BE49-F238E27FC236}">
                <a16:creationId xmlns:a16="http://schemas.microsoft.com/office/drawing/2014/main" xmlns="" id="{6BBC2EBD-36AD-4A0A-937E-1379E2293184}"/>
              </a:ext>
            </a:extLst>
          </p:cNvPr>
          <p:cNvPicPr>
            <a:picLocks noChangeAspect="1"/>
          </p:cNvPicPr>
          <p:nvPr/>
        </p:nvPicPr>
        <p:blipFill>
          <a:blip r:embed="rId2"/>
          <a:stretch>
            <a:fillRect/>
          </a:stretch>
        </p:blipFill>
        <p:spPr>
          <a:xfrm>
            <a:off x="4790218" y="2643101"/>
            <a:ext cx="409524" cy="723810"/>
          </a:xfrm>
          <a:prstGeom prst="rect">
            <a:avLst/>
          </a:prstGeom>
        </p:spPr>
      </p:pic>
      <p:pic>
        <p:nvPicPr>
          <p:cNvPr id="43" name="图片 42">
            <a:extLst>
              <a:ext uri="{FF2B5EF4-FFF2-40B4-BE49-F238E27FC236}">
                <a16:creationId xmlns:a16="http://schemas.microsoft.com/office/drawing/2014/main" xmlns="" id="{80E5AD33-D195-41CB-9C68-C77DB45293FA}"/>
              </a:ext>
            </a:extLst>
          </p:cNvPr>
          <p:cNvPicPr>
            <a:picLocks noChangeAspect="1"/>
          </p:cNvPicPr>
          <p:nvPr/>
        </p:nvPicPr>
        <p:blipFill>
          <a:blip r:embed="rId2"/>
          <a:stretch>
            <a:fillRect/>
          </a:stretch>
        </p:blipFill>
        <p:spPr>
          <a:xfrm>
            <a:off x="6896644" y="2656974"/>
            <a:ext cx="409524" cy="723810"/>
          </a:xfrm>
          <a:prstGeom prst="rect">
            <a:avLst/>
          </a:prstGeom>
        </p:spPr>
      </p:pic>
      <p:sp>
        <p:nvSpPr>
          <p:cNvPr id="44" name="文本框 43">
            <a:extLst>
              <a:ext uri="{FF2B5EF4-FFF2-40B4-BE49-F238E27FC236}">
                <a16:creationId xmlns:a16="http://schemas.microsoft.com/office/drawing/2014/main" xmlns="" id="{2BB09C9E-B262-4A79-A451-7567B28F7E25}"/>
              </a:ext>
            </a:extLst>
          </p:cNvPr>
          <p:cNvSpPr txBox="1"/>
          <p:nvPr/>
        </p:nvSpPr>
        <p:spPr>
          <a:xfrm>
            <a:off x="4245836" y="2257575"/>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45" name="文本框 44">
            <a:extLst>
              <a:ext uri="{FF2B5EF4-FFF2-40B4-BE49-F238E27FC236}">
                <a16:creationId xmlns:a16="http://schemas.microsoft.com/office/drawing/2014/main" xmlns="" id="{D4BB1CEB-5728-41A1-A608-A550F1AFBB3D}"/>
              </a:ext>
            </a:extLst>
          </p:cNvPr>
          <p:cNvSpPr txBox="1"/>
          <p:nvPr/>
        </p:nvSpPr>
        <p:spPr>
          <a:xfrm>
            <a:off x="6364267" y="2239953"/>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mc:AlternateContent xmlns:mc="http://schemas.openxmlformats.org/markup-compatibility/2006" xmlns:a14="http://schemas.microsoft.com/office/drawing/2010/main">
        <mc:Choice Requires="a14">
          <p:sp>
            <p:nvSpPr>
              <p:cNvPr id="46" name="TextBox 50">
                <a:extLst>
                  <a:ext uri="{FF2B5EF4-FFF2-40B4-BE49-F238E27FC236}">
                    <a16:creationId xmlns:a16="http://schemas.microsoft.com/office/drawing/2014/main" xmlns="" id="{0F0A28AF-C1C2-4A91-9509-48E2080623ED}"/>
                  </a:ext>
                </a:extLst>
              </p:cNvPr>
              <p:cNvSpPr txBox="1"/>
              <p:nvPr/>
            </p:nvSpPr>
            <p:spPr>
              <a:xfrm>
                <a:off x="4449997" y="4386859"/>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dirty="0"/>
              </a:p>
            </p:txBody>
          </p:sp>
        </mc:Choice>
        <mc:Fallback xmlns="">
          <p:sp>
            <p:nvSpPr>
              <p:cNvPr id="46" name="TextBox 50">
                <a:extLst>
                  <a:ext uri="{FF2B5EF4-FFF2-40B4-BE49-F238E27FC236}">
                    <a16:creationId xmlns:a16="http://schemas.microsoft.com/office/drawing/2014/main" id="{0F0A28AF-C1C2-4A91-9509-48E2080623ED}"/>
                  </a:ext>
                </a:extLst>
              </p:cNvPr>
              <p:cNvSpPr txBox="1">
                <a:spLocks noRot="1" noChangeAspect="1" noMove="1" noResize="1" noEditPoints="1" noAdjustHandles="1" noChangeArrowheads="1" noChangeShapeType="1" noTextEdit="1"/>
              </p:cNvSpPr>
              <p:nvPr/>
            </p:nvSpPr>
            <p:spPr>
              <a:xfrm>
                <a:off x="4449997" y="4386859"/>
                <a:ext cx="1444753" cy="430887"/>
              </a:xfrm>
              <a:prstGeom prst="rect">
                <a:avLst/>
              </a:prstGeom>
              <a:blipFill>
                <a:blip r:embed="rId3"/>
                <a:stretch>
                  <a:fillRect b="-14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TextBox 50">
                <a:extLst>
                  <a:ext uri="{FF2B5EF4-FFF2-40B4-BE49-F238E27FC236}">
                    <a16:creationId xmlns:a16="http://schemas.microsoft.com/office/drawing/2014/main" xmlns="" id="{7AD569D7-D07A-4EC9-8A0C-1366D1AEF558}"/>
                  </a:ext>
                </a:extLst>
              </p:cNvPr>
              <p:cNvSpPr txBox="1"/>
              <p:nvPr/>
            </p:nvSpPr>
            <p:spPr>
              <a:xfrm>
                <a:off x="6373231" y="4374030"/>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dirty="0"/>
              </a:p>
            </p:txBody>
          </p:sp>
        </mc:Choice>
        <mc:Fallback xmlns="">
          <p:sp>
            <p:nvSpPr>
              <p:cNvPr id="47" name="TextBox 50">
                <a:extLst>
                  <a:ext uri="{FF2B5EF4-FFF2-40B4-BE49-F238E27FC236}">
                    <a16:creationId xmlns:a16="http://schemas.microsoft.com/office/drawing/2014/main" id="{7AD569D7-D07A-4EC9-8A0C-1366D1AEF558}"/>
                  </a:ext>
                </a:extLst>
              </p:cNvPr>
              <p:cNvSpPr txBox="1">
                <a:spLocks noRot="1" noChangeAspect="1" noMove="1" noResize="1" noEditPoints="1" noAdjustHandles="1" noChangeArrowheads="1" noChangeShapeType="1" noTextEdit="1"/>
              </p:cNvSpPr>
              <p:nvPr/>
            </p:nvSpPr>
            <p:spPr>
              <a:xfrm>
                <a:off x="6373231" y="4374030"/>
                <a:ext cx="1444753" cy="430887"/>
              </a:xfrm>
              <a:prstGeom prst="rect">
                <a:avLst/>
              </a:prstGeom>
              <a:blipFill>
                <a:blip r:embed="rId4"/>
                <a:stretch>
                  <a:fillRect b="-2857"/>
                </a:stretch>
              </a:blipFill>
            </p:spPr>
            <p:txBody>
              <a:bodyPr/>
              <a:lstStyle/>
              <a:p>
                <a:r>
                  <a:rPr lang="zh-CN" altLang="en-US">
                    <a:noFill/>
                  </a:rPr>
                  <a:t> </a:t>
                </a:r>
              </a:p>
            </p:txBody>
          </p:sp>
        </mc:Fallback>
      </mc:AlternateContent>
      <p:pic>
        <p:nvPicPr>
          <p:cNvPr id="48" name="图片 47">
            <a:extLst>
              <a:ext uri="{FF2B5EF4-FFF2-40B4-BE49-F238E27FC236}">
                <a16:creationId xmlns:a16="http://schemas.microsoft.com/office/drawing/2014/main" xmlns="" id="{A8DB7634-0BC5-4C9C-A349-111658B3EA9A}"/>
              </a:ext>
            </a:extLst>
          </p:cNvPr>
          <p:cNvPicPr>
            <a:picLocks noChangeAspect="1"/>
          </p:cNvPicPr>
          <p:nvPr/>
        </p:nvPicPr>
        <p:blipFill>
          <a:blip r:embed="rId2"/>
          <a:stretch>
            <a:fillRect/>
          </a:stretch>
        </p:blipFill>
        <p:spPr>
          <a:xfrm>
            <a:off x="1140209" y="2562787"/>
            <a:ext cx="409524" cy="723810"/>
          </a:xfrm>
          <a:prstGeom prst="rect">
            <a:avLst/>
          </a:prstGeom>
        </p:spPr>
      </p:pic>
      <p:sp>
        <p:nvSpPr>
          <p:cNvPr id="49" name="矩形 48">
            <a:extLst>
              <a:ext uri="{FF2B5EF4-FFF2-40B4-BE49-F238E27FC236}">
                <a16:creationId xmlns:a16="http://schemas.microsoft.com/office/drawing/2014/main" xmlns="" id="{BF057A7F-F30A-44BA-8C14-8FB0448FD9AE}"/>
              </a:ext>
            </a:extLst>
          </p:cNvPr>
          <p:cNvSpPr/>
          <p:nvPr/>
        </p:nvSpPr>
        <p:spPr>
          <a:xfrm>
            <a:off x="788503" y="2256967"/>
            <a:ext cx="1029064" cy="338554"/>
          </a:xfrm>
          <a:prstGeom prst="rect">
            <a:avLst/>
          </a:prstGeom>
        </p:spPr>
        <p:txBody>
          <a:bodyPr wrap="none">
            <a:spAutoFit/>
          </a:bodyPr>
          <a:lstStyle/>
          <a:p>
            <a:pPr algn="ctr"/>
            <a:r>
              <a:rPr lang="en-US" altLang="zh-CN" sz="1600" dirty="0"/>
              <a:t>Smart Tag</a:t>
            </a:r>
            <a:endParaRPr lang="zh-CN" altLang="en-US" sz="1600" dirty="0"/>
          </a:p>
        </p:txBody>
      </p:sp>
      <p:sp>
        <p:nvSpPr>
          <p:cNvPr id="50" name="文本框 49">
            <a:extLst>
              <a:ext uri="{FF2B5EF4-FFF2-40B4-BE49-F238E27FC236}">
                <a16:creationId xmlns:a16="http://schemas.microsoft.com/office/drawing/2014/main" xmlns="" id="{34F23A6D-3ECE-4AE3-9A57-460F887F383D}"/>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51" name="直接箭头连接符 50">
            <a:extLst>
              <a:ext uri="{FF2B5EF4-FFF2-40B4-BE49-F238E27FC236}">
                <a16:creationId xmlns:a16="http://schemas.microsoft.com/office/drawing/2014/main" xmlns="" id="{99308B43-94D8-4B73-A61E-D935C9176C7B}"/>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2" name="直接箭头连接符 51">
            <a:extLst>
              <a:ext uri="{FF2B5EF4-FFF2-40B4-BE49-F238E27FC236}">
                <a16:creationId xmlns:a16="http://schemas.microsoft.com/office/drawing/2014/main" xmlns="" id="{9DFE0717-E4EE-41FB-A4FF-4ADC655A95EF}"/>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3" name="直接箭头连接符 52">
            <a:extLst>
              <a:ext uri="{FF2B5EF4-FFF2-40B4-BE49-F238E27FC236}">
                <a16:creationId xmlns:a16="http://schemas.microsoft.com/office/drawing/2014/main" xmlns="" id="{356BE72D-FAA1-492C-825A-3588C4212A5B}"/>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4" name="文本框 53">
            <a:extLst>
              <a:ext uri="{FF2B5EF4-FFF2-40B4-BE49-F238E27FC236}">
                <a16:creationId xmlns:a16="http://schemas.microsoft.com/office/drawing/2014/main" xmlns="" id="{C4636126-83CC-4B54-8B10-53B4E4FCCC12}"/>
              </a:ext>
            </a:extLst>
          </p:cNvPr>
          <p:cNvSpPr txBox="1"/>
          <p:nvPr/>
        </p:nvSpPr>
        <p:spPr>
          <a:xfrm>
            <a:off x="624891" y="3246048"/>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Tree>
    <p:extLst>
      <p:ext uri="{BB962C8B-B14F-4D97-AF65-F5344CB8AC3E}">
        <p14:creationId xmlns:p14="http://schemas.microsoft.com/office/powerpoint/2010/main" val="78199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C73DB580-D5F6-4C10-912A-C75CB313BDB6}"/>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A3A64C7D-E8B2-41D2-A500-6F4A434ADF4A}"/>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6191129-5442-4ED5-918D-23E32B1C730B}"/>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日期占位符 3">
            <a:extLst>
              <a:ext uri="{FF2B5EF4-FFF2-40B4-BE49-F238E27FC236}">
                <a16:creationId xmlns:a16="http://schemas.microsoft.com/office/drawing/2014/main" xmlns="" id="{59B095D8-7ADA-4BB8-BA74-B1AA5FB0E481}"/>
              </a:ext>
            </a:extLst>
          </p:cNvPr>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a:t>March 2022</a:t>
            </a:r>
            <a:endParaRPr lang="en-US" altLang="en-US" dirty="0"/>
          </a:p>
        </p:txBody>
      </p:sp>
      <p:sp>
        <p:nvSpPr>
          <p:cNvPr id="8" name="Rectangle 2">
            <a:extLst>
              <a:ext uri="{FF2B5EF4-FFF2-40B4-BE49-F238E27FC236}">
                <a16:creationId xmlns:a16="http://schemas.microsoft.com/office/drawing/2014/main" xmlns="" id="{9BFAFF26-6D08-4E3D-B5AD-BB61F4271D3F}"/>
              </a:ext>
            </a:extLst>
          </p:cNvPr>
          <p:cNvSpPr txBox="1">
            <a:spLocks noChangeArrowheads="1"/>
          </p:cNvSpPr>
          <p:nvPr/>
        </p:nvSpPr>
        <p:spPr bwMode="auto">
          <a:xfrm>
            <a:off x="685800" y="664939"/>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Summary</a:t>
            </a:r>
            <a:endParaRPr lang="en-US" altLang="en-US" sz="2800" kern="0" dirty="0"/>
          </a:p>
        </p:txBody>
      </p:sp>
      <p:graphicFrame>
        <p:nvGraphicFramePr>
          <p:cNvPr id="9" name="表格 8">
            <a:extLst>
              <a:ext uri="{FF2B5EF4-FFF2-40B4-BE49-F238E27FC236}">
                <a16:creationId xmlns:a16="http://schemas.microsoft.com/office/drawing/2014/main" xmlns="" id="{0090F85C-BE94-4443-8B72-D500F8FEF4F1}"/>
              </a:ext>
            </a:extLst>
          </p:cNvPr>
          <p:cNvGraphicFramePr>
            <a:graphicFrameLocks noGrp="1"/>
          </p:cNvGraphicFramePr>
          <p:nvPr>
            <p:extLst>
              <p:ext uri="{D42A27DB-BD31-4B8C-83A1-F6EECF244321}">
                <p14:modId xmlns:p14="http://schemas.microsoft.com/office/powerpoint/2010/main" val="3018311733"/>
              </p:ext>
            </p:extLst>
          </p:nvPr>
        </p:nvGraphicFramePr>
        <p:xfrm>
          <a:off x="235608" y="1045939"/>
          <a:ext cx="8728880" cy="3429000"/>
        </p:xfrm>
        <a:graphic>
          <a:graphicData uri="http://schemas.openxmlformats.org/drawingml/2006/table">
            <a:tbl>
              <a:tblPr firstRow="1" bandRow="1">
                <a:tableStyleId>{5940675A-B579-460E-94D1-54222C63F5DA}</a:tableStyleId>
              </a:tblPr>
              <a:tblGrid>
                <a:gridCol w="1073223">
                  <a:extLst>
                    <a:ext uri="{9D8B030D-6E8A-4147-A177-3AD203B41FA5}">
                      <a16:colId xmlns:a16="http://schemas.microsoft.com/office/drawing/2014/main" xmlns="" val="857198297"/>
                    </a:ext>
                  </a:extLst>
                </a:gridCol>
                <a:gridCol w="1216319">
                  <a:extLst>
                    <a:ext uri="{9D8B030D-6E8A-4147-A177-3AD203B41FA5}">
                      <a16:colId xmlns:a16="http://schemas.microsoft.com/office/drawing/2014/main" xmlns="" val="956588107"/>
                    </a:ext>
                  </a:extLst>
                </a:gridCol>
                <a:gridCol w="1144771">
                  <a:extLst>
                    <a:ext uri="{9D8B030D-6E8A-4147-A177-3AD203B41FA5}">
                      <a16:colId xmlns:a16="http://schemas.microsoft.com/office/drawing/2014/main" xmlns="" val="1345158068"/>
                    </a:ext>
                  </a:extLst>
                </a:gridCol>
                <a:gridCol w="1144771">
                  <a:extLst>
                    <a:ext uri="{9D8B030D-6E8A-4147-A177-3AD203B41FA5}">
                      <a16:colId xmlns:a16="http://schemas.microsoft.com/office/drawing/2014/main" xmlns="" val="65817714"/>
                    </a:ext>
                  </a:extLst>
                </a:gridCol>
                <a:gridCol w="4149796">
                  <a:extLst>
                    <a:ext uri="{9D8B030D-6E8A-4147-A177-3AD203B41FA5}">
                      <a16:colId xmlns:a16="http://schemas.microsoft.com/office/drawing/2014/main" xmlns="" val="55183584"/>
                    </a:ext>
                  </a:extLst>
                </a:gridCol>
              </a:tblGrid>
              <a:tr h="371411">
                <a:tc>
                  <a:txBody>
                    <a:bodyPr/>
                    <a:lstStyle/>
                    <a:p>
                      <a:r>
                        <a:rPr lang="en-US" altLang="zh-CN" sz="1500" b="1" dirty="0">
                          <a:latin typeface="Times New Roman" panose="02020603050405020304" pitchFamily="18" charset="0"/>
                          <a:cs typeface="Times New Roman" panose="02020603050405020304" pitchFamily="18" charset="0"/>
                        </a:rPr>
                        <a:t>Scenarios</a:t>
                      </a:r>
                      <a:endParaRPr lang="zh-CN" altLang="en-US" sz="1500" b="1"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altLang="zh-CN" sz="1500" b="1" dirty="0">
                          <a:latin typeface="Times New Roman" panose="02020603050405020304" pitchFamily="18" charset="0"/>
                          <a:cs typeface="Times New Roman" panose="02020603050405020304" pitchFamily="18" charset="0"/>
                        </a:rPr>
                        <a:t>Requesting device</a:t>
                      </a:r>
                      <a:endParaRPr lang="zh-CN" altLang="en-US" sz="1500" b="1"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altLang="zh-CN" sz="1500" b="1" dirty="0">
                          <a:latin typeface="Times New Roman" panose="02020603050405020304" pitchFamily="18" charset="0"/>
                          <a:cs typeface="Times New Roman" panose="02020603050405020304" pitchFamily="18" charset="0"/>
                        </a:rPr>
                        <a:t>Initiator</a:t>
                      </a:r>
                      <a:endParaRPr lang="zh-CN" altLang="en-US" sz="1500" b="1"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altLang="zh-CN" sz="1500" b="1" dirty="0">
                          <a:latin typeface="Times New Roman" panose="02020603050405020304" pitchFamily="18" charset="0"/>
                          <a:cs typeface="Times New Roman" panose="02020603050405020304" pitchFamily="18" charset="0"/>
                        </a:rPr>
                        <a:t>Responder</a:t>
                      </a:r>
                      <a:endParaRPr lang="zh-CN" altLang="en-US" sz="1500" b="1" dirty="0">
                        <a:latin typeface="Times New Roman" panose="02020603050405020304" pitchFamily="18" charset="0"/>
                        <a:cs typeface="Times New Roman" panose="02020603050405020304" pitchFamily="18" charset="0"/>
                      </a:endParaRPr>
                    </a:p>
                  </a:txBody>
                  <a:tcPr>
                    <a:solidFill>
                      <a:schemeClr val="bg1">
                        <a:lumMod val="85000"/>
                      </a:schemeClr>
                    </a:solidFill>
                  </a:tcPr>
                </a:tc>
                <a:tc>
                  <a:txBody>
                    <a:bodyPr/>
                    <a:lstStyle/>
                    <a:p>
                      <a:r>
                        <a:rPr lang="en-US" altLang="zh-CN" sz="1500" b="1" dirty="0">
                          <a:latin typeface="Times New Roman" panose="02020603050405020304" pitchFamily="18" charset="0"/>
                          <a:cs typeface="Times New Roman" panose="02020603050405020304" pitchFamily="18" charset="0"/>
                        </a:rPr>
                        <a:t>Comments</a:t>
                      </a:r>
                      <a:endParaRPr lang="zh-CN" altLang="en-US" sz="1500" b="1" dirty="0">
                        <a:latin typeface="Times New Roman" panose="02020603050405020304" pitchFamily="18" charset="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3871632467"/>
                  </a:ext>
                </a:extLst>
              </a:tr>
              <a:tr h="371411">
                <a:tc>
                  <a:txBody>
                    <a:bodyPr/>
                    <a:lstStyle/>
                    <a:p>
                      <a:r>
                        <a:rPr lang="en-US" altLang="zh-CN" sz="1500" dirty="0">
                          <a:latin typeface="Times New Roman" panose="02020603050405020304" pitchFamily="18" charset="0"/>
                          <a:cs typeface="Times New Roman" panose="02020603050405020304" pitchFamily="18" charset="0"/>
                        </a:rPr>
                        <a:t>Use Case 1</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FBS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BPS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BPS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a:latin typeface="Times New Roman" panose="02020603050405020304" pitchFamily="18" charset="0"/>
                          <a:cs typeface="Times New Roman" panose="02020603050405020304" pitchFamily="18" charset="0"/>
                        </a:rPr>
                        <a:t>Re-use the DL-TDOA role structure with minimized modifications</a:t>
                      </a:r>
                      <a:endParaRPr lang="zh-CN" altLang="en-US"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3133465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Use Case 2</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BPS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BPS</a:t>
                      </a:r>
                      <a:endParaRPr lang="zh-CN" altLang="en-US" sz="1500" dirty="0">
                        <a:latin typeface="Times New Roman" panose="02020603050405020304" pitchFamily="18" charset="0"/>
                        <a:cs typeface="Times New Roman" panose="02020603050405020304" pitchFamily="18" charset="0"/>
                      </a:endParaRPr>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a:latin typeface="Times New Roman" panose="02020603050405020304" pitchFamily="18" charset="0"/>
                          <a:cs typeface="Times New Roman" panose="02020603050405020304" pitchFamily="18" charset="0"/>
                        </a:rPr>
                        <a:t>Coordination between infrastructure and smart tags</a:t>
                      </a:r>
                      <a:endParaRPr lang="zh-CN" altLang="en-US"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975857194"/>
                  </a:ext>
                </a:extLst>
              </a:tr>
              <a:tr h="371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Use Case 3</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Smart tags/FBS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FBS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BPS</a:t>
                      </a:r>
                      <a:endParaRPr lang="zh-CN" altLang="en-US" sz="1500" dirty="0">
                        <a:latin typeface="Times New Roman" panose="02020603050405020304" pitchFamily="18" charset="0"/>
                        <a:cs typeface="Times New Roman" panose="02020603050405020304" pitchFamily="18" charset="0"/>
                      </a:endParaRPr>
                    </a:p>
                  </a:txBody>
                  <a:tcPr/>
                </a:tc>
                <a:tc vMerge="1">
                  <a:txBody>
                    <a:bodyPr/>
                    <a:lstStyle/>
                    <a:p>
                      <a:pPr marL="171450" indent="-171450">
                        <a:buFont typeface="Arial" panose="020B0604020202020204" pitchFamily="34" charset="0"/>
                        <a:buChar char="•"/>
                      </a:pP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060151751"/>
                  </a:ext>
                </a:extLst>
              </a:tr>
              <a:tr h="164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Use Case 4</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FBS/BPS</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Smart tags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a:t>
                      </a:r>
                    </a:p>
                  </a:txBody>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a:latin typeface="Times New Roman" panose="02020603050405020304" pitchFamily="18" charset="0"/>
                          <a:cs typeface="Times New Roman" panose="02020603050405020304" pitchFamily="18" charset="0"/>
                        </a:rPr>
                        <a:t>Coordination between infrastructure and smart tags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a:latin typeface="Times New Roman" panose="02020603050405020304" pitchFamily="18" charset="0"/>
                          <a:cs typeface="Times New Roman" panose="02020603050405020304" pitchFamily="18" charset="0"/>
                        </a:rPr>
                        <a:t>Smart tags introduce extra flexibility in extending sensing range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a:latin typeface="Times New Roman" panose="02020603050405020304" pitchFamily="18" charset="0"/>
                          <a:cs typeface="Times New Roman" panose="02020603050405020304" pitchFamily="18" charset="0"/>
                        </a:rPr>
                        <a:t>Full flexibility regardless of infrastructure deployment</a:t>
                      </a:r>
                      <a:r>
                        <a:rPr lang="zh-CN" altLang="en-US" sz="1500" dirty="0">
                          <a:latin typeface="Times New Roman" panose="02020603050405020304" pitchFamily="18" charset="0"/>
                          <a:cs typeface="Times New Roman" panose="02020603050405020304" pitchFamily="18" charset="0"/>
                        </a:rPr>
                        <a:t> </a:t>
                      </a:r>
                      <a:r>
                        <a:rPr lang="en-US" altLang="zh-CN" sz="1500" dirty="0">
                          <a:latin typeface="Times New Roman" panose="02020603050405020304" pitchFamily="18" charset="0"/>
                          <a:cs typeface="Times New Roman" panose="02020603050405020304" pitchFamily="18" charset="0"/>
                        </a:rPr>
                        <a:t>in</a:t>
                      </a:r>
                      <a:r>
                        <a:rPr lang="zh-CN" altLang="en-US" sz="1500" dirty="0">
                          <a:latin typeface="Times New Roman" panose="02020603050405020304" pitchFamily="18" charset="0"/>
                          <a:cs typeface="Times New Roman" panose="02020603050405020304" pitchFamily="18" charset="0"/>
                        </a:rPr>
                        <a:t> </a:t>
                      </a:r>
                      <a:r>
                        <a:rPr lang="en-US" altLang="zh-CN" sz="1500" dirty="0">
                          <a:latin typeface="Times New Roman" panose="02020603050405020304" pitchFamily="18" charset="0"/>
                          <a:cs typeface="Times New Roman" panose="02020603050405020304" pitchFamily="18" charset="0"/>
                        </a:rPr>
                        <a:t>Use</a:t>
                      </a:r>
                      <a:r>
                        <a:rPr lang="zh-CN" altLang="en-US" sz="1500" dirty="0">
                          <a:latin typeface="Times New Roman" panose="02020603050405020304" pitchFamily="18" charset="0"/>
                          <a:cs typeface="Times New Roman" panose="02020603050405020304" pitchFamily="18" charset="0"/>
                        </a:rPr>
                        <a:t> </a:t>
                      </a:r>
                      <a:r>
                        <a:rPr lang="en-US" altLang="zh-CN" sz="1500" dirty="0">
                          <a:latin typeface="Times New Roman" panose="02020603050405020304" pitchFamily="18" charset="0"/>
                          <a:cs typeface="Times New Roman" panose="02020603050405020304" pitchFamily="18" charset="0"/>
                        </a:rPr>
                        <a:t>Case 6</a:t>
                      </a:r>
                      <a:endParaRPr lang="zh-CN" altLang="en-US"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028126312"/>
                  </a:ext>
                </a:extLst>
              </a:tr>
              <a:tr h="371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Use Case 5</a:t>
                      </a:r>
                      <a:endParaRPr lang="zh-CN" altLang="en-US" sz="1500" dirty="0">
                        <a:latin typeface="Times New Roman" panose="02020603050405020304" pitchFamily="18" charset="0"/>
                        <a:cs typeface="Times New Roman" panose="02020603050405020304" pitchFamily="18" charset="0"/>
                      </a:endParaRPr>
                    </a:p>
                  </a:txBody>
                  <a:tcPr/>
                </a:tc>
                <a:tc>
                  <a:txBody>
                    <a:bodyPr/>
                    <a:lstStyle/>
                    <a:p>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449678810"/>
                  </a:ext>
                </a:extLst>
              </a:tr>
              <a:tr h="371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Use Case 6</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a:latin typeface="Times New Roman" panose="02020603050405020304" pitchFamily="18" charset="0"/>
                          <a:cs typeface="Times New Roman" panose="02020603050405020304" pitchFamily="18" charset="0"/>
                        </a:rPr>
                        <a:t>Smart tags </a:t>
                      </a:r>
                      <a:endParaRPr lang="zh-CN" altLang="en-US" sz="1500" dirty="0">
                        <a:latin typeface="Times New Roman" panose="02020603050405020304" pitchFamily="18" charset="0"/>
                        <a:cs typeface="Times New Roman" panose="02020603050405020304" pitchFamily="18" charset="0"/>
                      </a:endParaRPr>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zh-CN" altLang="en-US"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199779305"/>
                  </a:ext>
                </a:extLst>
              </a:tr>
            </a:tbl>
          </a:graphicData>
        </a:graphic>
      </p:graphicFrame>
      <p:sp>
        <p:nvSpPr>
          <p:cNvPr id="10" name="Rectangle 2">
            <a:extLst>
              <a:ext uri="{FF2B5EF4-FFF2-40B4-BE49-F238E27FC236}">
                <a16:creationId xmlns:a16="http://schemas.microsoft.com/office/drawing/2014/main" xmlns="" id="{909941C2-9752-44CC-9EFB-5252A1DC360D}"/>
              </a:ext>
            </a:extLst>
          </p:cNvPr>
          <p:cNvSpPr txBox="1">
            <a:spLocks noChangeArrowheads="1"/>
          </p:cNvSpPr>
          <p:nvPr/>
        </p:nvSpPr>
        <p:spPr bwMode="auto">
          <a:xfrm>
            <a:off x="251520" y="4437112"/>
            <a:ext cx="8593743"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1600" kern="0" dirty="0">
              <a:latin typeface="Times New Roman" panose="02020603050405020304" pitchFamily="18" charset="0"/>
              <a:cs typeface="Times New Roman" panose="02020603050405020304" pitchFamily="18" charset="0"/>
            </a:endParaRPr>
          </a:p>
        </p:txBody>
      </p:sp>
      <p:sp>
        <p:nvSpPr>
          <p:cNvPr id="11" name="Rectangle 2">
            <a:extLst>
              <a:ext uri="{FF2B5EF4-FFF2-40B4-BE49-F238E27FC236}">
                <a16:creationId xmlns:a16="http://schemas.microsoft.com/office/drawing/2014/main" xmlns="" id="{2401EE26-6D35-4730-8026-5A3797CF78FC}"/>
              </a:ext>
            </a:extLst>
          </p:cNvPr>
          <p:cNvSpPr txBox="1">
            <a:spLocks noChangeArrowheads="1"/>
          </p:cNvSpPr>
          <p:nvPr/>
        </p:nvSpPr>
        <p:spPr bwMode="auto">
          <a:xfrm>
            <a:off x="230180" y="4497673"/>
            <a:ext cx="8892480" cy="19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600" kern="0" dirty="0">
                <a:latin typeface="Times New Roman" panose="02020603050405020304" pitchFamily="18" charset="0"/>
                <a:cs typeface="Times New Roman" panose="02020603050405020304" pitchFamily="18" charset="0"/>
              </a:rPr>
              <a:t>Some proposals may be needed for further study</a:t>
            </a:r>
          </a:p>
          <a:p>
            <a:r>
              <a:rPr lang="en-US" sz="1600" kern="0" dirty="0">
                <a:latin typeface="Times New Roman" panose="02020603050405020304" pitchFamily="18" charset="0"/>
                <a:cs typeface="Times New Roman" panose="02020603050405020304" pitchFamily="18" charset="0"/>
              </a:rPr>
              <a:t>Support for discovery between smart devices and devices/infrastructure</a:t>
            </a:r>
          </a:p>
          <a:p>
            <a:r>
              <a:rPr lang="en-US" sz="1600" kern="0" dirty="0">
                <a:latin typeface="Times New Roman" panose="02020603050405020304" pitchFamily="18" charset="0"/>
                <a:cs typeface="Times New Roman" panose="02020603050405020304" pitchFamily="18" charset="0"/>
              </a:rPr>
              <a:t>Infrastructure may provide assistance for smart devices such as channel resource management support, synchronization and etc., especially in Use Case 6 of D2D scenario</a:t>
            </a:r>
          </a:p>
          <a:p>
            <a:r>
              <a:rPr lang="en-US" sz="1600" kern="0" dirty="0">
                <a:latin typeface="Times New Roman" panose="02020603050405020304" pitchFamily="18" charset="0"/>
                <a:cs typeface="Times New Roman" panose="02020603050405020304" pitchFamily="18" charset="0"/>
              </a:rPr>
              <a:t>Support for efficient signaling designs to allow flexible operations between </a:t>
            </a:r>
            <a:r>
              <a:rPr lang="en-US" altLang="zh-CN" sz="1600" kern="0" dirty="0">
                <a:latin typeface="Times New Roman" panose="02020603050405020304" pitchFamily="18" charset="0"/>
                <a:cs typeface="Times New Roman" panose="02020603050405020304" pitchFamily="18" charset="0"/>
              </a:rPr>
              <a:t>infrastructure </a:t>
            </a:r>
            <a:r>
              <a:rPr lang="en-US" sz="1600" kern="0" dirty="0">
                <a:latin typeface="Times New Roman" panose="02020603050405020304" pitchFamily="18" charset="0"/>
                <a:cs typeface="Times New Roman" panose="02020603050405020304" pitchFamily="18" charset="0"/>
              </a:rPr>
              <a:t>and smart devices </a:t>
            </a:r>
          </a:p>
          <a:p>
            <a:r>
              <a:rPr lang="en-US" sz="1600" kern="0" dirty="0">
                <a:latin typeface="Times New Roman" panose="02020603050405020304" pitchFamily="18" charset="0"/>
                <a:cs typeface="Times New Roman" panose="02020603050405020304" pitchFamily="18" charset="0"/>
              </a:rPr>
              <a:t>Coexistence designs between sensing proxy and DL-TDOA/UL-TDOA/TWR</a:t>
            </a:r>
          </a:p>
        </p:txBody>
      </p:sp>
      <p:sp>
        <p:nvSpPr>
          <p:cNvPr id="12" name="Footer Placeholder 2">
            <a:extLst>
              <a:ext uri="{FF2B5EF4-FFF2-40B4-BE49-F238E27FC236}">
                <a16:creationId xmlns:a16="http://schemas.microsoft.com/office/drawing/2014/main" xmlns="" id="{D43FA265-7EEF-4FC8-91A0-9E1EFF36DEA3}"/>
              </a:ext>
            </a:extLst>
          </p:cNvPr>
          <p:cNvSpPr txBox="1">
            <a:spLocks/>
          </p:cNvSpPr>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a:t>Kuan Wu, Huawei</a:t>
            </a:r>
            <a:endParaRPr lang="en-US" altLang="en-US" dirty="0"/>
          </a:p>
        </p:txBody>
      </p:sp>
    </p:spTree>
    <p:extLst>
      <p:ext uri="{BB962C8B-B14F-4D97-AF65-F5344CB8AC3E}">
        <p14:creationId xmlns:p14="http://schemas.microsoft.com/office/powerpoint/2010/main" val="337861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2EB5B418-BF6A-490A-9CAB-F4D11BE5FB21}"/>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32CCFB5E-93E8-4B9B-A593-766F7047C0B9}"/>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AE3B5A32-5C53-4DFC-B08C-B6E897D247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Rectangle 2">
            <a:extLst>
              <a:ext uri="{FF2B5EF4-FFF2-40B4-BE49-F238E27FC236}">
                <a16:creationId xmlns:a16="http://schemas.microsoft.com/office/drawing/2014/main" xmlns="" id="{7D1BF710-F7A5-40FE-952D-1E15B8271B2F}"/>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kern="0" dirty="0"/>
              <a:t>Conclusion</a:t>
            </a:r>
            <a:endParaRPr lang="en-US" altLang="en-US" sz="3200" kern="0" dirty="0"/>
          </a:p>
        </p:txBody>
      </p:sp>
      <p:sp>
        <p:nvSpPr>
          <p:cNvPr id="8" name="Rectangle 2">
            <a:extLst>
              <a:ext uri="{FF2B5EF4-FFF2-40B4-BE49-F238E27FC236}">
                <a16:creationId xmlns:a16="http://schemas.microsoft.com/office/drawing/2014/main" xmlns="" id="{1D5802F7-2022-4ACB-951C-2F7B885191DD}"/>
              </a:ext>
            </a:extLst>
          </p:cNvPr>
          <p:cNvSpPr txBox="1">
            <a:spLocks noChangeArrowheads="1"/>
          </p:cNvSpPr>
          <p:nvPr/>
        </p:nvSpPr>
        <p:spPr bwMode="auto">
          <a:xfrm>
            <a:off x="615495" y="1190352"/>
            <a:ext cx="8098349"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000" kern="0" dirty="0">
                <a:latin typeface="Times New Roman" panose="02020603050405020304" pitchFamily="18" charset="0"/>
                <a:cs typeface="Times New Roman" panose="02020603050405020304" pitchFamily="18" charset="0"/>
              </a:rPr>
              <a:t>In this contribution, we identified several potential uses cases for UWB sensing proxy application</a:t>
            </a:r>
          </a:p>
          <a:p>
            <a:r>
              <a:rPr lang="en-US" sz="2000" kern="0" dirty="0">
                <a:latin typeface="Times New Roman" panose="02020603050405020304" pitchFamily="18" charset="0"/>
                <a:cs typeface="Times New Roman" panose="02020603050405020304" pitchFamily="18" charset="0"/>
              </a:rPr>
              <a:t>Protocol designs on sensing proxy application to address the aforementioned use cases </a:t>
            </a:r>
          </a:p>
        </p:txBody>
      </p:sp>
    </p:spTree>
    <p:extLst>
      <p:ext uri="{BB962C8B-B14F-4D97-AF65-F5344CB8AC3E}">
        <p14:creationId xmlns:p14="http://schemas.microsoft.com/office/powerpoint/2010/main" val="2992086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ACA43EE7-4CEA-4958-B170-DFBEBA7B57BA}"/>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301BA9D-1838-441F-B7A5-02BCCEC8A2A6}"/>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3B7AF126-2906-486A-94A1-5A4805265A2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Rectangle 2">
            <a:extLst>
              <a:ext uri="{FF2B5EF4-FFF2-40B4-BE49-F238E27FC236}">
                <a16:creationId xmlns:a16="http://schemas.microsoft.com/office/drawing/2014/main" xmlns="" id="{4A6672AD-D3DA-41E8-A02C-FF06E094A49C}"/>
              </a:ext>
            </a:extLst>
          </p:cNvPr>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8" name="Rectangle 2">
            <a:extLst>
              <a:ext uri="{FF2B5EF4-FFF2-40B4-BE49-F238E27FC236}">
                <a16:creationId xmlns:a16="http://schemas.microsoft.com/office/drawing/2014/main" xmlns="" id="{1533C080-2BED-4C9C-A15E-7742F1A072F3}"/>
              </a:ext>
            </a:extLst>
          </p:cNvPr>
          <p:cNvSpPr txBox="1">
            <a:spLocks noChangeArrowheads="1"/>
          </p:cNvSpPr>
          <p:nvPr/>
        </p:nvSpPr>
        <p:spPr bwMode="auto">
          <a:xfrm>
            <a:off x="261607" y="1190352"/>
            <a:ext cx="8774889"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en-US" altLang="zh-CN" sz="2000" kern="0" dirty="0">
                <a:latin typeface="+mj-lt"/>
              </a:rPr>
              <a:t>[1]. </a:t>
            </a:r>
            <a:r>
              <a:rPr lang="en-US" altLang="zh-CN" sz="2000" kern="0" dirty="0" err="1">
                <a:latin typeface="+mj-lt"/>
              </a:rPr>
              <a:t>Pooria</a:t>
            </a:r>
            <a:r>
              <a:rPr lang="en-US" altLang="zh-CN" sz="2000" kern="0" dirty="0">
                <a:latin typeface="+mj-lt"/>
              </a:rPr>
              <a:t> Pakrooh, Bin Tian, Steve Shellhammer, Koorosh Akhavan, </a:t>
            </a:r>
            <a:r>
              <a:rPr lang="nn-NO" altLang="zh-CN" sz="2000" kern="0" dirty="0">
                <a:latin typeface="+mj-lt"/>
              </a:rPr>
              <a:t>UWB Sensing Scenarios for 802.15.4ab, </a:t>
            </a:r>
            <a:r>
              <a:rPr lang="en-US" altLang="zh-CN" sz="2000" kern="0" dirty="0">
                <a:latin typeface="+mj-lt"/>
              </a:rPr>
              <a:t>15-22-0012-02-04ab-uwb-sensing-scenarios-for-802-15-4ab, January 2022</a:t>
            </a:r>
          </a:p>
          <a:p>
            <a:pPr marL="0" indent="0" algn="just">
              <a:buNone/>
            </a:pPr>
            <a:r>
              <a:rPr lang="en-US" altLang="zh-CN" sz="2000" kern="0" dirty="0">
                <a:latin typeface="+mj-lt"/>
              </a:rPr>
              <a:t>[2]. IEEE Standard for Low-Rate Wireless Networks–Amendment 1: Enhanced Ultra Wideband (UWB) Physical Layers (PHYs) and Associated Ranging Techniques, IEEE Standard 802.15.4z-2020 (Amendment to IEEE Standard 802.15.4-2020), IEEE SA, pp. 1–174, Aug. 25, 2020</a:t>
            </a:r>
          </a:p>
          <a:p>
            <a:pPr marL="0" indent="0" algn="just">
              <a:buNone/>
            </a:pPr>
            <a:r>
              <a:rPr lang="en-US" altLang="zh-CN" sz="2000" kern="0" dirty="0">
                <a:latin typeface="+mj-lt"/>
              </a:rPr>
              <a:t>[3]. Jean-Marie André, Sven </a:t>
            </a:r>
            <a:r>
              <a:rPr lang="en-US" altLang="zh-CN" sz="2000" kern="0" dirty="0" err="1">
                <a:latin typeface="+mj-lt"/>
              </a:rPr>
              <a:t>Zeisberg</a:t>
            </a:r>
            <a:r>
              <a:rPr lang="en-US" altLang="zh-CN" sz="2000" kern="0" dirty="0">
                <a:latin typeface="+mj-lt"/>
              </a:rPr>
              <a:t>, DL-TDOA positioning TDMA scheme, 15-21-0530-00-04ab-dl-tdoa-positioning-tdma-scheme, October 2021</a:t>
            </a:r>
          </a:p>
          <a:p>
            <a:pPr marL="0" indent="0">
              <a:buNone/>
            </a:pPr>
            <a:endParaRPr lang="en-US" sz="1800" kern="0" dirty="0"/>
          </a:p>
          <a:p>
            <a:pPr marL="0" indent="0">
              <a:buNone/>
            </a:pPr>
            <a:endParaRPr lang="en-US" sz="2000" kern="0" dirty="0"/>
          </a:p>
          <a:p>
            <a:pPr marL="0" indent="0">
              <a:buNone/>
            </a:pPr>
            <a:endParaRPr lang="en-US" sz="2000" kern="0" dirty="0"/>
          </a:p>
        </p:txBody>
      </p:sp>
    </p:spTree>
    <p:extLst>
      <p:ext uri="{BB962C8B-B14F-4D97-AF65-F5344CB8AC3E}">
        <p14:creationId xmlns:p14="http://schemas.microsoft.com/office/powerpoint/2010/main" val="208649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4183957934"/>
              </p:ext>
            </p:extLst>
          </p:nvPr>
        </p:nvGraphicFramePr>
        <p:xfrm>
          <a:off x="685800" y="908720"/>
          <a:ext cx="7924800" cy="5001364"/>
        </p:xfrm>
        <a:graphic>
          <a:graphicData uri="http://schemas.openxmlformats.org/drawingml/2006/table">
            <a:tbl>
              <a:tblPr firstRow="1" bandRow="1">
                <a:tableStyleId>{5940675A-B579-460E-94D1-54222C63F5DA}</a:tableStyleId>
              </a:tblPr>
              <a:tblGrid>
                <a:gridCol w="4268374">
                  <a:extLst>
                    <a:ext uri="{9D8B030D-6E8A-4147-A177-3AD203B41FA5}">
                      <a16:colId xmlns:a16="http://schemas.microsoft.com/office/drawing/2014/main" xmlns="" val="1745747388"/>
                    </a:ext>
                  </a:extLst>
                </a:gridCol>
                <a:gridCol w="3656426">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mj-lt"/>
                        </a:rPr>
                        <a:t>Backward compatibility with enhanced ranging capable devices (ERDEVs)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 cases of UWB sensing proxy application in 802.15.4ab</a:t>
                      </a:r>
                    </a:p>
                  </a:txBody>
                  <a:tcPr marL="62197" marR="62197" marT="0" marB="0" anchor="ctr"/>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Times New Roman" panose="02020603050405020304" pitchFamily="18" charset="0"/>
                          <a:cs typeface="Times New Roman" panose="02020603050405020304" pitchFamily="18" charset="0"/>
                        </a:rPr>
                        <a:t> </a:t>
                      </a:r>
                      <a:r>
                        <a:rPr lang="en-US" altLang="zh-CN" sz="12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Support of peer-to-peer, peer-to-multi-peer protocols</a:t>
                      </a: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l">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Kuan</a:t>
            </a:r>
            <a:r>
              <a:rPr lang="en-US" altLang="en-US" dirty="0">
                <a:latin typeface="+mj-lt"/>
              </a:rPr>
              <a:t> Wu, Huawei</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March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3</a:t>
            </a:fld>
            <a:endParaRPr lang="en-US" altLang="en-US">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Kuan</a:t>
            </a:r>
            <a:r>
              <a:rPr lang="en-US" altLang="en-US" dirty="0">
                <a:latin typeface="+mj-lt"/>
              </a:rPr>
              <a:t> Wu, Huawei</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March 2022</a:t>
            </a:r>
            <a:endParaRPr lang="en-US" altLang="en-US" dirty="0"/>
          </a:p>
        </p:txBody>
      </p:sp>
      <p:sp>
        <p:nvSpPr>
          <p:cNvPr id="10" name="Rectangle 2">
            <a:extLst>
              <a:ext uri="{FF2B5EF4-FFF2-40B4-BE49-F238E27FC236}">
                <a16:creationId xmlns:a16="http://schemas.microsoft.com/office/drawing/2014/main" xmlns="" id="{55CB3C75-EA44-4159-B585-A86A801B9A9B}"/>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kern="0" dirty="0"/>
              <a:t>Introduction</a:t>
            </a:r>
            <a:endParaRPr lang="en-US" altLang="en-US" sz="3200" kern="0" dirty="0"/>
          </a:p>
        </p:txBody>
      </p:sp>
      <p:sp>
        <p:nvSpPr>
          <p:cNvPr id="11" name="Rectangle 3">
            <a:extLst>
              <a:ext uri="{FF2B5EF4-FFF2-40B4-BE49-F238E27FC236}">
                <a16:creationId xmlns:a16="http://schemas.microsoft.com/office/drawing/2014/main" xmlns="" id="{B888CEC9-90B5-4DD4-84E4-C986EBD32B66}"/>
              </a:ext>
            </a:extLst>
          </p:cNvPr>
          <p:cNvSpPr txBox="1">
            <a:spLocks noChangeArrowheads="1"/>
          </p:cNvSpPr>
          <p:nvPr/>
        </p:nvSpPr>
        <p:spPr bwMode="auto">
          <a:xfrm>
            <a:off x="685800" y="1196752"/>
            <a:ext cx="799065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600" dirty="0">
                <a:latin typeface="Times New Roman"/>
                <a:ea typeface="Times New Roman"/>
                <a:cs typeface="Times New Roman"/>
              </a:rPr>
              <a:t>UWB sensing proxy application is introduced in [1], where </a:t>
            </a:r>
            <a:r>
              <a:rPr lang="en-US" altLang="zh-CN" sz="1600" dirty="0">
                <a:latin typeface="Times New Roman"/>
                <a:ea typeface="Times New Roman"/>
                <a:cs typeface="Times New Roman"/>
              </a:rPr>
              <a:t>the use cases for proxy in 802.15.4ab need further discussion</a:t>
            </a:r>
          </a:p>
          <a:p>
            <a:pPr algn="just">
              <a:lnSpc>
                <a:spcPct val="150000"/>
              </a:lnSpc>
              <a:buFont typeface="Arial" panose="020B0604020202020204" pitchFamily="34" charset="0"/>
              <a:buChar char="•"/>
            </a:pPr>
            <a:r>
              <a:rPr lang="en-US" altLang="zh-CN" sz="1600" dirty="0">
                <a:latin typeface="Times New Roman"/>
                <a:ea typeface="Times New Roman"/>
                <a:cs typeface="Times New Roman"/>
              </a:rPr>
              <a:t>In this contribution, we discuss potential use cases for UWB sensing proxy application</a:t>
            </a:r>
          </a:p>
          <a:p>
            <a:pPr algn="just">
              <a:lnSpc>
                <a:spcPct val="150000"/>
              </a:lnSpc>
              <a:buFont typeface="Arial" panose="020B0604020202020204" pitchFamily="34" charset="0"/>
              <a:buChar char="•"/>
            </a:pPr>
            <a:endParaRPr lang="en-US" altLang="zh-CN" sz="1800" dirty="0">
              <a:latin typeface="Times New Roman"/>
              <a:ea typeface="Times New Roman"/>
              <a:cs typeface="Times New Roman"/>
            </a:endParaRPr>
          </a:p>
          <a:p>
            <a:pPr algn="just">
              <a:lnSpc>
                <a:spcPct val="150000"/>
              </a:lnSpc>
              <a:buFont typeface="Arial" panose="020B0604020202020204" pitchFamily="34" charset="0"/>
              <a:buChar char="•"/>
            </a:pPr>
            <a:endParaRPr lang="en-US" altLang="zh-CN" sz="1800" dirty="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a:latin typeface="Times New Roman"/>
              <a:ea typeface="Times New Roman"/>
              <a:cs typeface="Times New Roman"/>
            </a:endParaRPr>
          </a:p>
        </p:txBody>
      </p:sp>
    </p:spTree>
    <p:extLst>
      <p:ext uri="{BB962C8B-B14F-4D97-AF65-F5344CB8AC3E}">
        <p14:creationId xmlns:p14="http://schemas.microsoft.com/office/powerpoint/2010/main" val="304322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4</a:t>
            </a:fld>
            <a:endParaRPr lang="en-US" altLang="en-US">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Kuan</a:t>
            </a:r>
            <a:r>
              <a:rPr lang="en-US" altLang="en-US" dirty="0">
                <a:latin typeface="+mj-lt"/>
              </a:rPr>
              <a:t> Wu, Huawei</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March 2022</a:t>
            </a:r>
            <a:endParaRPr lang="en-US" altLang="en-US" dirty="0"/>
          </a:p>
        </p:txBody>
      </p:sp>
      <p:sp>
        <p:nvSpPr>
          <p:cNvPr id="10" name="Rectangle 2">
            <a:extLst>
              <a:ext uri="{FF2B5EF4-FFF2-40B4-BE49-F238E27FC236}">
                <a16:creationId xmlns:a16="http://schemas.microsoft.com/office/drawing/2014/main" xmlns="" id="{55CB3C75-EA44-4159-B585-A86A801B9A9B}"/>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Re-cap of UWB sensing proxy application [1]</a:t>
            </a:r>
          </a:p>
        </p:txBody>
      </p:sp>
      <p:sp>
        <p:nvSpPr>
          <p:cNvPr id="7" name="矩形 6">
            <a:extLst>
              <a:ext uri="{FF2B5EF4-FFF2-40B4-BE49-F238E27FC236}">
                <a16:creationId xmlns:a16="http://schemas.microsoft.com/office/drawing/2014/main" xmlns="" id="{04515B84-2A03-41BF-BF5E-6C6CBED3026F}"/>
              </a:ext>
            </a:extLst>
          </p:cNvPr>
          <p:cNvSpPr/>
          <p:nvPr/>
        </p:nvSpPr>
        <p:spPr bwMode="auto">
          <a:xfrm>
            <a:off x="158874" y="2707497"/>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xmlns="" id="{AE99410B-A09B-4B2F-99A9-9060EB40FED5}"/>
              </a:ext>
            </a:extLst>
          </p:cNvPr>
          <p:cNvSpPr txBox="1"/>
          <p:nvPr/>
        </p:nvSpPr>
        <p:spPr>
          <a:xfrm>
            <a:off x="211967" y="2802490"/>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13" name="矩形 12">
            <a:extLst>
              <a:ext uri="{FF2B5EF4-FFF2-40B4-BE49-F238E27FC236}">
                <a16:creationId xmlns:a16="http://schemas.microsoft.com/office/drawing/2014/main" xmlns="" id="{0B7A4B85-A24E-450C-9DA9-387DFA9C69E0}"/>
              </a:ext>
            </a:extLst>
          </p:cNvPr>
          <p:cNvSpPr/>
          <p:nvPr/>
        </p:nvSpPr>
        <p:spPr bwMode="auto">
          <a:xfrm>
            <a:off x="61115" y="4227651"/>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4" name="文本框 13">
            <a:extLst>
              <a:ext uri="{FF2B5EF4-FFF2-40B4-BE49-F238E27FC236}">
                <a16:creationId xmlns:a16="http://schemas.microsoft.com/office/drawing/2014/main" xmlns="" id="{C4DFE3F7-4CC9-4B0A-B5E8-E4A0F77FC883}"/>
              </a:ext>
            </a:extLst>
          </p:cNvPr>
          <p:cNvSpPr txBox="1"/>
          <p:nvPr/>
        </p:nvSpPr>
        <p:spPr>
          <a:xfrm>
            <a:off x="158874" y="4456672"/>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5" name="矩形 14">
            <a:extLst>
              <a:ext uri="{FF2B5EF4-FFF2-40B4-BE49-F238E27FC236}">
                <a16:creationId xmlns:a16="http://schemas.microsoft.com/office/drawing/2014/main" xmlns="" id="{297584EB-9B55-4F10-87F3-84162BA8C096}"/>
              </a:ext>
            </a:extLst>
          </p:cNvPr>
          <p:cNvSpPr/>
          <p:nvPr/>
        </p:nvSpPr>
        <p:spPr bwMode="auto">
          <a:xfrm>
            <a:off x="1858465" y="4224805"/>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6" name="文本框 15">
            <a:extLst>
              <a:ext uri="{FF2B5EF4-FFF2-40B4-BE49-F238E27FC236}">
                <a16:creationId xmlns:a16="http://schemas.microsoft.com/office/drawing/2014/main" xmlns="" id="{C9DFA052-86A6-41A8-9645-71F4289EF6B9}"/>
              </a:ext>
            </a:extLst>
          </p:cNvPr>
          <p:cNvSpPr txBox="1"/>
          <p:nvPr/>
        </p:nvSpPr>
        <p:spPr>
          <a:xfrm>
            <a:off x="1812208" y="4416544"/>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7" name="椭圆 16">
            <a:extLst>
              <a:ext uri="{FF2B5EF4-FFF2-40B4-BE49-F238E27FC236}">
                <a16:creationId xmlns:a16="http://schemas.microsoft.com/office/drawing/2014/main" xmlns="" id="{C2F1CC71-0A58-44B0-B674-6F05E6BEDFFC}"/>
              </a:ext>
            </a:extLst>
          </p:cNvPr>
          <p:cNvSpPr/>
          <p:nvPr/>
        </p:nvSpPr>
        <p:spPr bwMode="auto">
          <a:xfrm>
            <a:off x="734435" y="5451881"/>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18" name="直接箭头连接符 17">
            <a:extLst>
              <a:ext uri="{FF2B5EF4-FFF2-40B4-BE49-F238E27FC236}">
                <a16:creationId xmlns:a16="http://schemas.microsoft.com/office/drawing/2014/main" xmlns="" id="{205CBC02-FD87-4A39-9A9F-77D57A9C1426}"/>
              </a:ext>
            </a:extLst>
          </p:cNvPr>
          <p:cNvCxnSpPr>
            <a:cxnSpLocks/>
            <a:stCxn id="15" idx="2"/>
            <a:endCxn id="17" idx="7"/>
          </p:cNvCxnSpPr>
          <p:nvPr/>
        </p:nvCxnSpPr>
        <p:spPr bwMode="auto">
          <a:xfrm flipH="1">
            <a:off x="1912992" y="4944885"/>
            <a:ext cx="737561" cy="59346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 name="直接箭头连接符 18">
            <a:extLst>
              <a:ext uri="{FF2B5EF4-FFF2-40B4-BE49-F238E27FC236}">
                <a16:creationId xmlns:a16="http://schemas.microsoft.com/office/drawing/2014/main" xmlns="" id="{BA30234F-105B-4D33-9097-4108735710C3}"/>
              </a:ext>
            </a:extLst>
          </p:cNvPr>
          <p:cNvCxnSpPr>
            <a:cxnSpLocks/>
            <a:endCxn id="13" idx="2"/>
          </p:cNvCxnSpPr>
          <p:nvPr/>
        </p:nvCxnSpPr>
        <p:spPr bwMode="auto">
          <a:xfrm flipH="1" flipV="1">
            <a:off x="853203" y="4947731"/>
            <a:ext cx="245112" cy="537074"/>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xmlns="" id="{B0135C9C-C5E0-4735-939D-034AE6EB9EA1}"/>
              </a:ext>
            </a:extLst>
          </p:cNvPr>
          <p:cNvSpPr txBox="1"/>
          <p:nvPr/>
        </p:nvSpPr>
        <p:spPr>
          <a:xfrm>
            <a:off x="2444365" y="5640794"/>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1" name="直接箭头连接符 20">
            <a:extLst>
              <a:ext uri="{FF2B5EF4-FFF2-40B4-BE49-F238E27FC236}">
                <a16:creationId xmlns:a16="http://schemas.microsoft.com/office/drawing/2014/main" xmlns="" id="{294079DE-D9C5-4E7E-B064-9FE87AA16FF5}"/>
              </a:ext>
            </a:extLst>
          </p:cNvPr>
          <p:cNvCxnSpPr>
            <a:cxnSpLocks/>
          </p:cNvCxnSpPr>
          <p:nvPr/>
        </p:nvCxnSpPr>
        <p:spPr bwMode="auto">
          <a:xfrm>
            <a:off x="5014660" y="5825460"/>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2" name="直接箭头连接符 21">
            <a:extLst>
              <a:ext uri="{FF2B5EF4-FFF2-40B4-BE49-F238E27FC236}">
                <a16:creationId xmlns:a16="http://schemas.microsoft.com/office/drawing/2014/main" xmlns="" id="{03385BAE-4B7E-40B3-820E-1E007BD99A78}"/>
              </a:ext>
            </a:extLst>
          </p:cNvPr>
          <p:cNvCxnSpPr>
            <a:cxnSpLocks/>
          </p:cNvCxnSpPr>
          <p:nvPr/>
        </p:nvCxnSpPr>
        <p:spPr bwMode="auto">
          <a:xfrm>
            <a:off x="5045791" y="6287463"/>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3" name="直接箭头连接符 22">
            <a:extLst>
              <a:ext uri="{FF2B5EF4-FFF2-40B4-BE49-F238E27FC236}">
                <a16:creationId xmlns:a16="http://schemas.microsoft.com/office/drawing/2014/main" xmlns="" id="{1BBF6184-80CB-4096-8CAB-66179C35E6BF}"/>
              </a:ext>
            </a:extLst>
          </p:cNvPr>
          <p:cNvCxnSpPr>
            <a:cxnSpLocks/>
          </p:cNvCxnSpPr>
          <p:nvPr/>
        </p:nvCxnSpPr>
        <p:spPr bwMode="auto">
          <a:xfrm flipV="1">
            <a:off x="5045791" y="606288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4" name="TextBox 45">
            <a:extLst>
              <a:ext uri="{FF2B5EF4-FFF2-40B4-BE49-F238E27FC236}">
                <a16:creationId xmlns:a16="http://schemas.microsoft.com/office/drawing/2014/main" xmlns="" id="{6EF84BA2-2B10-43D5-8623-23654EFC698D}"/>
              </a:ext>
            </a:extLst>
          </p:cNvPr>
          <p:cNvSpPr txBox="1"/>
          <p:nvPr/>
        </p:nvSpPr>
        <p:spPr>
          <a:xfrm>
            <a:off x="-158392" y="6148963"/>
            <a:ext cx="2180878"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400" b="1" dirty="0">
                <a:solidFill>
                  <a:schemeClr val="tx1"/>
                </a:solidFill>
                <a:cs typeface="Times New Roman" panose="02020603050405020304" pitchFamily="18" charset="0"/>
              </a:rPr>
              <a:t>M</a:t>
            </a:r>
            <a:r>
              <a:rPr lang="en-US" sz="1400" b="1" dirty="0">
                <a:latin typeface="Times New Roman" panose="02020603050405020304" pitchFamily="18" charset="0"/>
                <a:cs typeface="Times New Roman" panose="02020603050405020304" pitchFamily="18" charset="0"/>
              </a:rPr>
              <a:t>ode A</a:t>
            </a: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25" name="矩形 24">
            <a:extLst>
              <a:ext uri="{FF2B5EF4-FFF2-40B4-BE49-F238E27FC236}">
                <a16:creationId xmlns:a16="http://schemas.microsoft.com/office/drawing/2014/main" xmlns="" id="{914C4A08-A4BD-4E64-9A4C-59DFC4A3BA9A}"/>
              </a:ext>
            </a:extLst>
          </p:cNvPr>
          <p:cNvSpPr/>
          <p:nvPr/>
        </p:nvSpPr>
        <p:spPr bwMode="auto">
          <a:xfrm>
            <a:off x="5210062" y="2589687"/>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6" name="矩形 25">
            <a:extLst>
              <a:ext uri="{FF2B5EF4-FFF2-40B4-BE49-F238E27FC236}">
                <a16:creationId xmlns:a16="http://schemas.microsoft.com/office/drawing/2014/main" xmlns="" id="{3ADF421E-71E2-4D86-93DA-B13561BF0E8B}"/>
              </a:ext>
            </a:extLst>
          </p:cNvPr>
          <p:cNvSpPr/>
          <p:nvPr/>
        </p:nvSpPr>
        <p:spPr bwMode="auto">
          <a:xfrm>
            <a:off x="5309835" y="4116454"/>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7" name="矩形 26">
            <a:extLst>
              <a:ext uri="{FF2B5EF4-FFF2-40B4-BE49-F238E27FC236}">
                <a16:creationId xmlns:a16="http://schemas.microsoft.com/office/drawing/2014/main" xmlns="" id="{FEA0FEE6-F175-47C3-BF46-623965525E7B}"/>
              </a:ext>
            </a:extLst>
          </p:cNvPr>
          <p:cNvSpPr/>
          <p:nvPr/>
        </p:nvSpPr>
        <p:spPr bwMode="auto">
          <a:xfrm>
            <a:off x="7530598" y="4116454"/>
            <a:ext cx="1454528"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cxnSp>
        <p:nvCxnSpPr>
          <p:cNvPr id="28" name="直接箭头连接符 27">
            <a:extLst>
              <a:ext uri="{FF2B5EF4-FFF2-40B4-BE49-F238E27FC236}">
                <a16:creationId xmlns:a16="http://schemas.microsoft.com/office/drawing/2014/main" xmlns="" id="{BBE1F021-5B88-4F85-964B-001E54834C8F}"/>
              </a:ext>
            </a:extLst>
          </p:cNvPr>
          <p:cNvCxnSpPr>
            <a:cxnSpLocks/>
          </p:cNvCxnSpPr>
          <p:nvPr/>
        </p:nvCxnSpPr>
        <p:spPr bwMode="auto">
          <a:xfrm>
            <a:off x="5697858" y="3309767"/>
            <a:ext cx="0" cy="793849"/>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CEF2898A-1B5D-4643-B3BF-2A80493BE8A6}"/>
              </a:ext>
            </a:extLst>
          </p:cNvPr>
          <p:cNvCxnSpPr>
            <a:cxnSpLocks/>
          </p:cNvCxnSpPr>
          <p:nvPr/>
        </p:nvCxnSpPr>
        <p:spPr bwMode="auto">
          <a:xfrm flipV="1">
            <a:off x="6406568" y="3312194"/>
            <a:ext cx="0" cy="797858"/>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0" name="椭圆 29">
            <a:extLst>
              <a:ext uri="{FF2B5EF4-FFF2-40B4-BE49-F238E27FC236}">
                <a16:creationId xmlns:a16="http://schemas.microsoft.com/office/drawing/2014/main" xmlns="" id="{B2C7AE2F-5A0D-4CCB-A2E4-B1C93BAFAE93}"/>
              </a:ext>
            </a:extLst>
          </p:cNvPr>
          <p:cNvSpPr/>
          <p:nvPr/>
        </p:nvSpPr>
        <p:spPr bwMode="auto">
          <a:xfrm>
            <a:off x="6406568" y="5343530"/>
            <a:ext cx="1380765" cy="590423"/>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31" name="文本框 30">
            <a:extLst>
              <a:ext uri="{FF2B5EF4-FFF2-40B4-BE49-F238E27FC236}">
                <a16:creationId xmlns:a16="http://schemas.microsoft.com/office/drawing/2014/main" xmlns="" id="{94817C85-6802-41FD-A2F0-11BB69D1BA5E}"/>
              </a:ext>
            </a:extLst>
          </p:cNvPr>
          <p:cNvSpPr txBox="1"/>
          <p:nvPr/>
        </p:nvSpPr>
        <p:spPr>
          <a:xfrm>
            <a:off x="6384055" y="5492384"/>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32" name="直接箭头连接符 31">
            <a:extLst>
              <a:ext uri="{FF2B5EF4-FFF2-40B4-BE49-F238E27FC236}">
                <a16:creationId xmlns:a16="http://schemas.microsoft.com/office/drawing/2014/main" xmlns="" id="{B2375F4C-BA0A-457A-AE16-9ADEAB67E5EB}"/>
              </a:ext>
            </a:extLst>
          </p:cNvPr>
          <p:cNvCxnSpPr>
            <a:cxnSpLocks/>
            <a:endCxn id="27" idx="2"/>
          </p:cNvCxnSpPr>
          <p:nvPr/>
        </p:nvCxnSpPr>
        <p:spPr bwMode="auto">
          <a:xfrm flipV="1">
            <a:off x="7714082" y="4836534"/>
            <a:ext cx="543780" cy="652568"/>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3" name="直接箭头连接符 32">
            <a:extLst>
              <a:ext uri="{FF2B5EF4-FFF2-40B4-BE49-F238E27FC236}">
                <a16:creationId xmlns:a16="http://schemas.microsoft.com/office/drawing/2014/main" xmlns="" id="{BBCD8925-8805-4709-B51A-749211C2FF9D}"/>
              </a:ext>
            </a:extLst>
          </p:cNvPr>
          <p:cNvCxnSpPr>
            <a:cxnSpLocks/>
          </p:cNvCxnSpPr>
          <p:nvPr/>
        </p:nvCxnSpPr>
        <p:spPr bwMode="auto">
          <a:xfrm>
            <a:off x="5960672" y="4839298"/>
            <a:ext cx="777838" cy="563722"/>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4" name="直接箭头连接符 33">
            <a:extLst>
              <a:ext uri="{FF2B5EF4-FFF2-40B4-BE49-F238E27FC236}">
                <a16:creationId xmlns:a16="http://schemas.microsoft.com/office/drawing/2014/main" xmlns="" id="{79D84D9D-069B-4384-B835-5169CE6F1652}"/>
              </a:ext>
            </a:extLst>
          </p:cNvPr>
          <p:cNvCxnSpPr>
            <a:cxnSpLocks/>
          </p:cNvCxnSpPr>
          <p:nvPr/>
        </p:nvCxnSpPr>
        <p:spPr bwMode="auto">
          <a:xfrm flipH="1">
            <a:off x="6894011" y="4419488"/>
            <a:ext cx="636586"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5" name="文本框 34">
            <a:extLst>
              <a:ext uri="{FF2B5EF4-FFF2-40B4-BE49-F238E27FC236}">
                <a16:creationId xmlns:a16="http://schemas.microsoft.com/office/drawing/2014/main" xmlns="" id="{8A9BAA74-72CC-4D06-8DAF-63DAD6F22C2A}"/>
              </a:ext>
            </a:extLst>
          </p:cNvPr>
          <p:cNvSpPr txBox="1"/>
          <p:nvPr/>
        </p:nvSpPr>
        <p:spPr>
          <a:xfrm>
            <a:off x="5381843" y="4288282"/>
            <a:ext cx="1440160" cy="338554"/>
          </a:xfrm>
          <a:prstGeom prst="rect">
            <a:avLst/>
          </a:prstGeom>
          <a:noFill/>
        </p:spPr>
        <p:txBody>
          <a:bodyPr wrap="square" rtlCol="0">
            <a:spAutoFit/>
          </a:bodyPr>
          <a:lstStyle/>
          <a:p>
            <a:pPr algn="ctr"/>
            <a:r>
              <a:rPr lang="en-US" altLang="zh-CN" sz="1600" dirty="0"/>
              <a:t>Initiator/Tx</a:t>
            </a:r>
            <a:endParaRPr lang="zh-CN" altLang="en-US" sz="1600" dirty="0"/>
          </a:p>
        </p:txBody>
      </p:sp>
      <p:sp>
        <p:nvSpPr>
          <p:cNvPr id="36" name="文本框 35">
            <a:extLst>
              <a:ext uri="{FF2B5EF4-FFF2-40B4-BE49-F238E27FC236}">
                <a16:creationId xmlns:a16="http://schemas.microsoft.com/office/drawing/2014/main" xmlns="" id="{32BA4083-3EAD-4C13-A5C4-33431C45DA6B}"/>
              </a:ext>
            </a:extLst>
          </p:cNvPr>
          <p:cNvSpPr txBox="1"/>
          <p:nvPr/>
        </p:nvSpPr>
        <p:spPr>
          <a:xfrm>
            <a:off x="7492426" y="4287395"/>
            <a:ext cx="1584176" cy="338554"/>
          </a:xfrm>
          <a:prstGeom prst="rect">
            <a:avLst/>
          </a:prstGeom>
          <a:noFill/>
        </p:spPr>
        <p:txBody>
          <a:bodyPr wrap="square" rtlCol="0">
            <a:spAutoFit/>
          </a:bodyPr>
          <a:lstStyle/>
          <a:p>
            <a:pPr algn="ctr"/>
            <a:r>
              <a:rPr lang="en-US" altLang="zh-CN" sz="1600" dirty="0"/>
              <a:t>Responder/Rx</a:t>
            </a:r>
            <a:endParaRPr lang="zh-CN" altLang="en-US" sz="1600" dirty="0"/>
          </a:p>
        </p:txBody>
      </p:sp>
      <p:sp>
        <p:nvSpPr>
          <p:cNvPr id="37" name="文本框 36">
            <a:extLst>
              <a:ext uri="{FF2B5EF4-FFF2-40B4-BE49-F238E27FC236}">
                <a16:creationId xmlns:a16="http://schemas.microsoft.com/office/drawing/2014/main" xmlns="" id="{54B9EF4F-A6D9-47C6-8BE5-D97C4E91958F}"/>
              </a:ext>
            </a:extLst>
          </p:cNvPr>
          <p:cNvSpPr txBox="1"/>
          <p:nvPr/>
        </p:nvSpPr>
        <p:spPr>
          <a:xfrm>
            <a:off x="5298350" y="2646322"/>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38" name="TextBox 45">
            <a:extLst>
              <a:ext uri="{FF2B5EF4-FFF2-40B4-BE49-F238E27FC236}">
                <a16:creationId xmlns:a16="http://schemas.microsoft.com/office/drawing/2014/main" xmlns="" id="{7DFF475E-5B10-45EA-8B61-561019E3D1BB}"/>
              </a:ext>
            </a:extLst>
          </p:cNvPr>
          <p:cNvSpPr txBox="1"/>
          <p:nvPr/>
        </p:nvSpPr>
        <p:spPr>
          <a:xfrm>
            <a:off x="6061087" y="6114067"/>
            <a:ext cx="2180878" cy="276999"/>
          </a:xfrm>
          <a:prstGeom prst="rect">
            <a:avLst/>
          </a:prstGeom>
        </p:spPr>
        <p:txBody>
          <a:bodyPr wrap="square" lIns="0" tIns="0" rIns="0" bIns="0" rtlCol="0">
            <a:spAutoFit/>
          </a:bodyPr>
          <a:lstStyle/>
          <a:p>
            <a:pPr lvl="2"/>
            <a:r>
              <a:rPr lang="en-US" sz="1800" dirty="0">
                <a:solidFill>
                  <a:schemeClr val="tx1"/>
                </a:solidFill>
                <a:latin typeface="Calibri" panose="020F0502020204030204" pitchFamily="34" charset="0"/>
                <a:cs typeface="Calibri" panose="020F0502020204030204" pitchFamily="34" charset="0"/>
              </a:rPr>
              <a:t> </a:t>
            </a:r>
            <a:r>
              <a:rPr lang="en-US" sz="1400" b="1" dirty="0">
                <a:solidFill>
                  <a:schemeClr val="tx1"/>
                </a:solidFill>
                <a:cs typeface="Times New Roman" panose="02020603050405020304" pitchFamily="18" charset="0"/>
              </a:rPr>
              <a:t>M</a:t>
            </a:r>
            <a:r>
              <a:rPr lang="en-US" sz="1400" b="1" dirty="0">
                <a:latin typeface="Times New Roman" panose="02020603050405020304" pitchFamily="18" charset="0"/>
                <a:cs typeface="Times New Roman" panose="02020603050405020304" pitchFamily="18" charset="0"/>
              </a:rPr>
              <a:t>ode B</a:t>
            </a:r>
            <a:endParaRPr lang="en-US" sz="1400" b="1" dirty="0">
              <a:solidFill>
                <a:schemeClr val="tx1"/>
              </a:solidFill>
              <a:latin typeface="Times New Roman" panose="02020603050405020304" pitchFamily="18" charset="0"/>
              <a:cs typeface="Times New Roman" panose="02020603050405020304" pitchFamily="18" charset="0"/>
            </a:endParaRPr>
          </a:p>
        </p:txBody>
      </p:sp>
      <p:cxnSp>
        <p:nvCxnSpPr>
          <p:cNvPr id="39" name="直接箭头连接符 38">
            <a:extLst>
              <a:ext uri="{FF2B5EF4-FFF2-40B4-BE49-F238E27FC236}">
                <a16:creationId xmlns:a16="http://schemas.microsoft.com/office/drawing/2014/main" xmlns="" id="{9418695D-3CC8-4E68-8395-E588A065E654}"/>
              </a:ext>
            </a:extLst>
          </p:cNvPr>
          <p:cNvCxnSpPr>
            <a:cxnSpLocks/>
          </p:cNvCxnSpPr>
          <p:nvPr/>
        </p:nvCxnSpPr>
        <p:spPr bwMode="auto">
          <a:xfrm>
            <a:off x="592973" y="3462128"/>
            <a:ext cx="0" cy="762677"/>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0" name="直接箭头连接符 39">
            <a:extLst>
              <a:ext uri="{FF2B5EF4-FFF2-40B4-BE49-F238E27FC236}">
                <a16:creationId xmlns:a16="http://schemas.microsoft.com/office/drawing/2014/main" xmlns="" id="{85C4B6DC-0932-4D2F-951B-1B2D4E9BB210}"/>
              </a:ext>
            </a:extLst>
          </p:cNvPr>
          <p:cNvCxnSpPr>
            <a:cxnSpLocks/>
          </p:cNvCxnSpPr>
          <p:nvPr/>
        </p:nvCxnSpPr>
        <p:spPr bwMode="auto">
          <a:xfrm flipV="1">
            <a:off x="1212167" y="3429000"/>
            <a:ext cx="0" cy="795805"/>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1" name="矩形 40">
            <a:extLst>
              <a:ext uri="{FF2B5EF4-FFF2-40B4-BE49-F238E27FC236}">
                <a16:creationId xmlns:a16="http://schemas.microsoft.com/office/drawing/2014/main" xmlns="" id="{D73C786B-77E5-45CB-A936-27D8159ABA0A}"/>
              </a:ext>
            </a:extLst>
          </p:cNvPr>
          <p:cNvSpPr/>
          <p:nvPr/>
        </p:nvSpPr>
        <p:spPr>
          <a:xfrm>
            <a:off x="44119" y="1275048"/>
            <a:ext cx="8397086" cy="1077218"/>
          </a:xfrm>
          <a:prstGeom prst="rect">
            <a:avLst/>
          </a:prstGeom>
        </p:spPr>
        <p:txBody>
          <a:bodyPr wrap="square">
            <a:spAutoFit/>
          </a:bodyPr>
          <a:lstStyle/>
          <a:p>
            <a:pPr marL="373393" indent="-342900">
              <a:buFont typeface="Arial" panose="020B0604020202020204" pitchFamily="34" charset="0"/>
              <a:buChar char="•"/>
            </a:pPr>
            <a:r>
              <a:rPr lang="en-US" altLang="zh-CN" sz="1600" b="1" dirty="0">
                <a:ea typeface="微软雅黑" panose="020B0503020204020204" pitchFamily="34" charset="-122"/>
                <a:cs typeface="Times New Roman" panose="02020603050405020304" pitchFamily="18" charset="0"/>
              </a:rPr>
              <a:t>UWB sensing proxy application: </a:t>
            </a:r>
            <a:r>
              <a:rPr lang="en-US" altLang="zh-CN" sz="1600" dirty="0">
                <a:ea typeface="微软雅黑" panose="020B0503020204020204" pitchFamily="34" charset="-122"/>
                <a:cs typeface="Times New Roman" panose="02020603050405020304" pitchFamily="18" charset="0"/>
              </a:rPr>
              <a:t>a device can request the OTA CIR measurement report for sensing while not being initiator or responder</a:t>
            </a:r>
          </a:p>
          <a:p>
            <a:pPr marL="830593" lvl="1" indent="-342900">
              <a:buFont typeface="Wingdings" panose="05000000000000000000" pitchFamily="2" charset="2"/>
              <a:buChar char="Ø"/>
            </a:pPr>
            <a:r>
              <a:rPr lang="en-US" altLang="zh-CN" sz="1600" b="1" dirty="0">
                <a:ea typeface="微软雅黑" panose="020B0503020204020204" pitchFamily="34" charset="-122"/>
                <a:cs typeface="Times New Roman" panose="02020603050405020304" pitchFamily="18" charset="0"/>
              </a:rPr>
              <a:t>Mode A:</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receiver, responders are sensing transmitters</a:t>
            </a:r>
          </a:p>
          <a:p>
            <a:pPr marL="830593" lvl="1" indent="-342900">
              <a:buFont typeface="Wingdings" panose="05000000000000000000" pitchFamily="2" charset="2"/>
              <a:buChar char="Ø"/>
            </a:pPr>
            <a:r>
              <a:rPr lang="en-US" altLang="zh-CN" sz="1600" b="1" dirty="0">
                <a:ea typeface="微软雅黑" panose="020B0503020204020204" pitchFamily="34" charset="-122"/>
                <a:cs typeface="Times New Roman" panose="02020603050405020304" pitchFamily="18" charset="0"/>
              </a:rPr>
              <a:t>Mode B:</a:t>
            </a:r>
            <a:r>
              <a:rPr lang="zh-CN" altLang="en-US" sz="1600" dirty="0">
                <a:ea typeface="微软雅黑" panose="020B0503020204020204" pitchFamily="34" charset="-122"/>
                <a:cs typeface="Times New Roman" panose="02020603050405020304" pitchFamily="18" charset="0"/>
              </a:rPr>
              <a:t> </a:t>
            </a:r>
            <a:r>
              <a:rPr lang="en-US" altLang="zh-CN" sz="1600" dirty="0">
                <a:ea typeface="微软雅黑" panose="020B0503020204020204" pitchFamily="34" charset="-122"/>
                <a:cs typeface="Times New Roman" panose="02020603050405020304" pitchFamily="18" charset="0"/>
              </a:rPr>
              <a:t>Initiator is the sensing transmitter, responders are sensing receivers</a:t>
            </a:r>
          </a:p>
        </p:txBody>
      </p:sp>
      <p:sp>
        <p:nvSpPr>
          <p:cNvPr id="42" name="文本框 41">
            <a:extLst>
              <a:ext uri="{FF2B5EF4-FFF2-40B4-BE49-F238E27FC236}">
                <a16:creationId xmlns:a16="http://schemas.microsoft.com/office/drawing/2014/main" xmlns="" id="{2DA4B15C-E903-4A15-94A4-7F4CBB7FABA7}"/>
              </a:ext>
            </a:extLst>
          </p:cNvPr>
          <p:cNvSpPr txBox="1"/>
          <p:nvPr/>
        </p:nvSpPr>
        <p:spPr>
          <a:xfrm>
            <a:off x="674645" y="5595399"/>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spTree>
    <p:extLst>
      <p:ext uri="{BB962C8B-B14F-4D97-AF65-F5344CB8AC3E}">
        <p14:creationId xmlns:p14="http://schemas.microsoft.com/office/powerpoint/2010/main" val="158452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4B3D15B8-510C-4A6B-A173-C09D2E6D5C69}"/>
              </a:ext>
            </a:extLst>
          </p:cNvPr>
          <p:cNvPicPr>
            <a:picLocks noChangeAspect="1"/>
          </p:cNvPicPr>
          <p:nvPr/>
        </p:nvPicPr>
        <p:blipFill>
          <a:blip r:embed="rId3"/>
          <a:stretch>
            <a:fillRect/>
          </a:stretch>
        </p:blipFill>
        <p:spPr>
          <a:xfrm>
            <a:off x="1979328" y="1232997"/>
            <a:ext cx="5791769" cy="1988872"/>
          </a:xfrm>
          <a:prstGeom prst="rect">
            <a:avLst/>
          </a:prstGeom>
        </p:spPr>
      </p:pic>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91000"/>
            <a:ext cx="813467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Re-cap of ranging role structure in 802.15.4z [2]</a:t>
            </a:r>
            <a:endParaRPr lang="en-US" altLang="en-US" sz="2800" kern="0" dirty="0"/>
          </a:p>
        </p:txBody>
      </p:sp>
      <p:sp>
        <p:nvSpPr>
          <p:cNvPr id="10" name="Rectangle 3">
            <a:extLst>
              <a:ext uri="{FF2B5EF4-FFF2-40B4-BE49-F238E27FC236}">
                <a16:creationId xmlns:a16="http://schemas.microsoft.com/office/drawing/2014/main" xmlns="" id="{8E15506B-F289-433B-9085-EB0289AC8C70}"/>
              </a:ext>
            </a:extLst>
          </p:cNvPr>
          <p:cNvSpPr txBox="1">
            <a:spLocks noChangeArrowheads="1"/>
          </p:cNvSpPr>
          <p:nvPr/>
        </p:nvSpPr>
        <p:spPr bwMode="auto">
          <a:xfrm>
            <a:off x="323528" y="3127037"/>
            <a:ext cx="8496944" cy="198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600" dirty="0">
                <a:latin typeface="Times New Roman"/>
                <a:ea typeface="Times New Roman"/>
                <a:cs typeface="Times New Roman"/>
              </a:rPr>
              <a:t>In multi-node ranging, </a:t>
            </a:r>
            <a:r>
              <a:rPr lang="en-US" altLang="zh-CN" sz="1600" dirty="0">
                <a:latin typeface="Times New Roman"/>
                <a:ea typeface="Times New Roman"/>
                <a:cs typeface="Times New Roman"/>
              </a:rPr>
              <a:t>a ranging procedure typically involves the roles of controller, controlee, initiator and responder</a:t>
            </a:r>
          </a:p>
          <a:p>
            <a:pPr algn="just">
              <a:lnSpc>
                <a:spcPct val="150000"/>
              </a:lnSpc>
              <a:buFont typeface="Arial" panose="020B0604020202020204" pitchFamily="34" charset="0"/>
              <a:buChar char="•"/>
            </a:pPr>
            <a:r>
              <a:rPr lang="en-US" altLang="zh-CN" sz="1600" dirty="0">
                <a:latin typeface="Times New Roman"/>
                <a:ea typeface="Times New Roman"/>
                <a:cs typeface="Times New Roman"/>
              </a:rPr>
              <a:t>The controller may not be necessarily an initiator or a responder</a:t>
            </a:r>
          </a:p>
          <a:p>
            <a:pPr algn="just">
              <a:lnSpc>
                <a:spcPct val="150000"/>
              </a:lnSpc>
              <a:buFont typeface="Arial" panose="020B0604020202020204" pitchFamily="34" charset="0"/>
              <a:buChar char="•"/>
            </a:pPr>
            <a:r>
              <a:rPr lang="en-US" altLang="zh-CN" sz="1600" dirty="0">
                <a:latin typeface="Times New Roman"/>
                <a:ea typeface="Times New Roman"/>
                <a:cs typeface="Times New Roman"/>
              </a:rPr>
              <a:t>In DL-TDOA [3], full-blown-satellites (FBS) are controllers, battery-powered-satellites (BPS) are initiators, smart tags are responders, respectively</a:t>
            </a:r>
            <a:endParaRPr lang="en-US" altLang="zh-CN" sz="2200" b="1" dirty="0">
              <a:latin typeface="Times New Roman"/>
              <a:ea typeface="Times New Roman"/>
              <a:cs typeface="Times New Roman"/>
            </a:endParaRPr>
          </a:p>
          <a:p>
            <a:pPr marL="0" indent="0"/>
            <a:endParaRPr lang="en-GB" altLang="zh-CN" sz="2400" b="1" dirty="0">
              <a:latin typeface="Times New Roman"/>
              <a:ea typeface="Times New Roman"/>
              <a:cs typeface="Times New Roman"/>
            </a:endParaRPr>
          </a:p>
        </p:txBody>
      </p:sp>
      <p:sp>
        <p:nvSpPr>
          <p:cNvPr id="9" name="矩形 8">
            <a:extLst>
              <a:ext uri="{FF2B5EF4-FFF2-40B4-BE49-F238E27FC236}">
                <a16:creationId xmlns:a16="http://schemas.microsoft.com/office/drawing/2014/main" xmlns="" id="{5AE153C7-37EA-41D0-996F-0EB541F1A315}"/>
              </a:ext>
            </a:extLst>
          </p:cNvPr>
          <p:cNvSpPr/>
          <p:nvPr/>
        </p:nvSpPr>
        <p:spPr>
          <a:xfrm>
            <a:off x="257672" y="5177138"/>
            <a:ext cx="8562800" cy="1156086"/>
          </a:xfrm>
          <a:prstGeom prst="rect">
            <a:avLst/>
          </a:prstGeom>
        </p:spPr>
        <p:txBody>
          <a:bodyPr wrap="square">
            <a:spAutoFit/>
          </a:bodyPr>
          <a:lstStyle/>
          <a:p>
            <a:pPr algn="just">
              <a:lnSpc>
                <a:spcPct val="150000"/>
              </a:lnSpc>
            </a:pPr>
            <a:r>
              <a:rPr lang="en-US" altLang="zh-CN" sz="1600" b="1" dirty="0">
                <a:latin typeface="Times New Roman"/>
                <a:ea typeface="Times New Roman"/>
                <a:cs typeface="Times New Roman"/>
              </a:rPr>
              <a:t>Observation:  </a:t>
            </a:r>
            <a:r>
              <a:rPr lang="en-US" altLang="zh-CN" sz="1600" dirty="0">
                <a:latin typeface="Times New Roman"/>
                <a:ea typeface="Times New Roman"/>
                <a:cs typeface="Times New Roman"/>
              </a:rPr>
              <a:t>DL-TDOA scenarios share a similar role structure with sensing proxy. This can be a starting point for discussing UWB sensing proxy use cases. In the following, sensing mode A is used for illustration convenience.</a:t>
            </a:r>
          </a:p>
        </p:txBody>
      </p:sp>
    </p:spTree>
    <p:extLst>
      <p:ext uri="{BB962C8B-B14F-4D97-AF65-F5344CB8AC3E}">
        <p14:creationId xmlns:p14="http://schemas.microsoft.com/office/powerpoint/2010/main" val="207145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1</a:t>
            </a:r>
            <a:endParaRPr lang="en-US" altLang="en-US" sz="2800" kern="0" dirty="0"/>
          </a:p>
        </p:txBody>
      </p:sp>
      <p:sp>
        <p:nvSpPr>
          <p:cNvPr id="9" name="TextBox 45">
            <a:extLst>
              <a:ext uri="{FF2B5EF4-FFF2-40B4-BE49-F238E27FC236}">
                <a16:creationId xmlns:a16="http://schemas.microsoft.com/office/drawing/2014/main" xmlns="" id="{EF977249-682E-47B0-A84F-2043A8270E47}"/>
              </a:ext>
            </a:extLst>
          </p:cNvPr>
          <p:cNvSpPr txBox="1"/>
          <p:nvPr/>
        </p:nvSpPr>
        <p:spPr>
          <a:xfrm>
            <a:off x="-540568" y="1066800"/>
            <a:ext cx="8717920" cy="738664"/>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FBS are the sensing requesting devices</a:t>
            </a:r>
            <a:endParaRPr lang="en-US" sz="1600" dirty="0">
              <a:cs typeface="Times New Roman" panose="02020603050405020304" pitchFamily="18" charset="0"/>
            </a:endParaRPr>
          </a:p>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BPS </a:t>
            </a:r>
            <a:r>
              <a:rPr lang="en-US" altLang="zh-CN" sz="1600" dirty="0">
                <a:solidFill>
                  <a:schemeClr val="tx1"/>
                </a:solidFill>
                <a:cs typeface="Times New Roman" panose="02020603050405020304" pitchFamily="18" charset="0"/>
              </a:rPr>
              <a:t>are the sensing initiators/responders</a:t>
            </a:r>
          </a:p>
          <a:p>
            <a:pPr marL="1200150" lvl="2" indent="-285750">
              <a:buFont typeface="Wingdings" panose="05000000000000000000" pitchFamily="2" charset="2"/>
              <a:buChar char=""/>
            </a:pPr>
            <a:r>
              <a:rPr lang="en-US" altLang="zh-CN" sz="1600" dirty="0">
                <a:cs typeface="Times New Roman" panose="02020603050405020304" pitchFamily="18" charset="0"/>
              </a:rPr>
              <a:t>Directly re-using the DL-TDOA role structure with minimized modifications</a:t>
            </a:r>
            <a:endParaRPr lang="en-US" altLang="zh-CN" sz="1600" dirty="0">
              <a:solidFill>
                <a:schemeClr val="tx1"/>
              </a:solidFill>
              <a:cs typeface="Times New Roman" panose="02020603050405020304" pitchFamily="18" charset="0"/>
            </a:endParaRPr>
          </a:p>
        </p:txBody>
      </p:sp>
      <p:sp>
        <p:nvSpPr>
          <p:cNvPr id="11" name="矩形 10">
            <a:extLst>
              <a:ext uri="{FF2B5EF4-FFF2-40B4-BE49-F238E27FC236}">
                <a16:creationId xmlns:a16="http://schemas.microsoft.com/office/drawing/2014/main" xmlns="" id="{DBAD3E1E-119C-4BE5-A254-443EFCA0664E}"/>
              </a:ext>
            </a:extLst>
          </p:cNvPr>
          <p:cNvSpPr/>
          <p:nvPr/>
        </p:nvSpPr>
        <p:spPr bwMode="auto">
          <a:xfrm>
            <a:off x="434267" y="2295430"/>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xmlns="" id="{4BB1F666-6E05-4208-9349-F410B0228B39}"/>
              </a:ext>
            </a:extLst>
          </p:cNvPr>
          <p:cNvSpPr txBox="1"/>
          <p:nvPr/>
        </p:nvSpPr>
        <p:spPr>
          <a:xfrm>
            <a:off x="505429" y="2422955"/>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13" name="矩形 12">
            <a:extLst>
              <a:ext uri="{FF2B5EF4-FFF2-40B4-BE49-F238E27FC236}">
                <a16:creationId xmlns:a16="http://schemas.microsoft.com/office/drawing/2014/main" xmlns="" id="{173F8657-0AFD-41AA-AA4A-2C1ED0B3D402}"/>
              </a:ext>
            </a:extLst>
          </p:cNvPr>
          <p:cNvSpPr/>
          <p:nvPr/>
        </p:nvSpPr>
        <p:spPr bwMode="auto">
          <a:xfrm>
            <a:off x="4327492" y="2355303"/>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4" name="文本框 13">
            <a:extLst>
              <a:ext uri="{FF2B5EF4-FFF2-40B4-BE49-F238E27FC236}">
                <a16:creationId xmlns:a16="http://schemas.microsoft.com/office/drawing/2014/main" xmlns="" id="{7960C954-4ACC-485E-B341-D49BA90D8ACB}"/>
              </a:ext>
            </a:extLst>
          </p:cNvPr>
          <p:cNvSpPr txBox="1"/>
          <p:nvPr/>
        </p:nvSpPr>
        <p:spPr>
          <a:xfrm>
            <a:off x="4406519" y="2521683"/>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5" name="矩形 14">
            <a:extLst>
              <a:ext uri="{FF2B5EF4-FFF2-40B4-BE49-F238E27FC236}">
                <a16:creationId xmlns:a16="http://schemas.microsoft.com/office/drawing/2014/main" xmlns="" id="{44C18D9F-D2C8-44AF-9DE8-2BE9103AB54A}"/>
              </a:ext>
            </a:extLst>
          </p:cNvPr>
          <p:cNvSpPr/>
          <p:nvPr/>
        </p:nvSpPr>
        <p:spPr bwMode="auto">
          <a:xfrm>
            <a:off x="6736001" y="2355303"/>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6" name="文本框 15">
            <a:extLst>
              <a:ext uri="{FF2B5EF4-FFF2-40B4-BE49-F238E27FC236}">
                <a16:creationId xmlns:a16="http://schemas.microsoft.com/office/drawing/2014/main" xmlns="" id="{99F6482C-09E6-4AC7-895B-CF09F60CF012}"/>
              </a:ext>
            </a:extLst>
          </p:cNvPr>
          <p:cNvSpPr txBox="1"/>
          <p:nvPr/>
        </p:nvSpPr>
        <p:spPr>
          <a:xfrm>
            <a:off x="6736001" y="2521683"/>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7" name="文本框 16">
            <a:extLst>
              <a:ext uri="{FF2B5EF4-FFF2-40B4-BE49-F238E27FC236}">
                <a16:creationId xmlns:a16="http://schemas.microsoft.com/office/drawing/2014/main" xmlns="" id="{3E1B4207-1630-4773-8E2E-A0E212BB216D}"/>
              </a:ext>
            </a:extLst>
          </p:cNvPr>
          <p:cNvSpPr txBox="1"/>
          <p:nvPr/>
        </p:nvSpPr>
        <p:spPr>
          <a:xfrm>
            <a:off x="543313" y="2013852"/>
            <a:ext cx="1440160" cy="338554"/>
          </a:xfrm>
          <a:prstGeom prst="rect">
            <a:avLst/>
          </a:prstGeom>
          <a:noFill/>
        </p:spPr>
        <p:txBody>
          <a:bodyPr wrap="square" rtlCol="0">
            <a:spAutoFit/>
          </a:bodyPr>
          <a:lstStyle/>
          <a:p>
            <a:pPr algn="ctr"/>
            <a:r>
              <a:rPr lang="en-US" altLang="zh-CN" sz="1600" dirty="0"/>
              <a:t>FBS</a:t>
            </a:r>
            <a:endParaRPr lang="zh-CN" altLang="en-US" sz="1600" dirty="0"/>
          </a:p>
        </p:txBody>
      </p:sp>
      <p:sp>
        <p:nvSpPr>
          <p:cNvPr id="18" name="文本框 17">
            <a:extLst>
              <a:ext uri="{FF2B5EF4-FFF2-40B4-BE49-F238E27FC236}">
                <a16:creationId xmlns:a16="http://schemas.microsoft.com/office/drawing/2014/main" xmlns="" id="{25764614-06BF-4D20-BC0D-954ABF02FA5C}"/>
              </a:ext>
            </a:extLst>
          </p:cNvPr>
          <p:cNvSpPr txBox="1"/>
          <p:nvPr/>
        </p:nvSpPr>
        <p:spPr>
          <a:xfrm>
            <a:off x="4071705" y="1987040"/>
            <a:ext cx="1440160" cy="338554"/>
          </a:xfrm>
          <a:prstGeom prst="rect">
            <a:avLst/>
          </a:prstGeom>
          <a:noFill/>
        </p:spPr>
        <p:txBody>
          <a:bodyPr wrap="square" rtlCol="0">
            <a:spAutoFit/>
          </a:bodyPr>
          <a:lstStyle/>
          <a:p>
            <a:pPr algn="ctr"/>
            <a:r>
              <a:rPr lang="en-US" altLang="zh-CN" sz="1600" dirty="0"/>
              <a:t>BPS</a:t>
            </a:r>
            <a:endParaRPr lang="zh-CN" altLang="en-US" sz="1600" dirty="0"/>
          </a:p>
        </p:txBody>
      </p:sp>
      <p:sp>
        <p:nvSpPr>
          <p:cNvPr id="19" name="文本框 18">
            <a:extLst>
              <a:ext uri="{FF2B5EF4-FFF2-40B4-BE49-F238E27FC236}">
                <a16:creationId xmlns:a16="http://schemas.microsoft.com/office/drawing/2014/main" xmlns="" id="{A4F1F91E-B736-47E6-8D49-C6A0048177B2}"/>
              </a:ext>
            </a:extLst>
          </p:cNvPr>
          <p:cNvSpPr txBox="1"/>
          <p:nvPr/>
        </p:nvSpPr>
        <p:spPr>
          <a:xfrm>
            <a:off x="6516216" y="2013852"/>
            <a:ext cx="1440160" cy="338554"/>
          </a:xfrm>
          <a:prstGeom prst="rect">
            <a:avLst/>
          </a:prstGeom>
          <a:noFill/>
        </p:spPr>
        <p:txBody>
          <a:bodyPr wrap="square" rtlCol="0">
            <a:spAutoFit/>
          </a:bodyPr>
          <a:lstStyle/>
          <a:p>
            <a:pPr algn="ctr"/>
            <a:r>
              <a:rPr lang="en-US" altLang="zh-CN" sz="1600" dirty="0"/>
              <a:t>BPS</a:t>
            </a:r>
            <a:endParaRPr lang="zh-CN" altLang="en-US" sz="1600" dirty="0"/>
          </a:p>
        </p:txBody>
      </p:sp>
      <p:cxnSp>
        <p:nvCxnSpPr>
          <p:cNvPr id="20" name="直接箭头连接符 19">
            <a:extLst>
              <a:ext uri="{FF2B5EF4-FFF2-40B4-BE49-F238E27FC236}">
                <a16:creationId xmlns:a16="http://schemas.microsoft.com/office/drawing/2014/main" xmlns="" id="{035DB5D2-8376-4E02-BB2B-91EE623D138D}"/>
              </a:ext>
            </a:extLst>
          </p:cNvPr>
          <p:cNvCxnSpPr>
            <a:cxnSpLocks/>
          </p:cNvCxnSpPr>
          <p:nvPr/>
        </p:nvCxnSpPr>
        <p:spPr bwMode="auto">
          <a:xfrm>
            <a:off x="2055481" y="2521683"/>
            <a:ext cx="2272011"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 name="直接箭头连接符 20">
            <a:extLst>
              <a:ext uri="{FF2B5EF4-FFF2-40B4-BE49-F238E27FC236}">
                <a16:creationId xmlns:a16="http://schemas.microsoft.com/office/drawing/2014/main" xmlns="" id="{D16DD56B-FE72-4A36-A0DA-D7D2ADE1F28F}"/>
              </a:ext>
            </a:extLst>
          </p:cNvPr>
          <p:cNvCxnSpPr>
            <a:cxnSpLocks/>
          </p:cNvCxnSpPr>
          <p:nvPr/>
        </p:nvCxnSpPr>
        <p:spPr bwMode="auto">
          <a:xfrm flipH="1">
            <a:off x="2055481" y="2778358"/>
            <a:ext cx="2272011"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 name="椭圆 21">
            <a:extLst>
              <a:ext uri="{FF2B5EF4-FFF2-40B4-BE49-F238E27FC236}">
                <a16:creationId xmlns:a16="http://schemas.microsoft.com/office/drawing/2014/main" xmlns="" id="{023F0AF0-314A-4843-B83B-18EB9DCCD700}"/>
              </a:ext>
            </a:extLst>
          </p:cNvPr>
          <p:cNvSpPr/>
          <p:nvPr/>
        </p:nvSpPr>
        <p:spPr bwMode="auto">
          <a:xfrm>
            <a:off x="5616116" y="4716193"/>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xmlns="" id="{35208C2B-84EF-4923-96D7-24EFC1F48B6E}"/>
              </a:ext>
            </a:extLst>
          </p:cNvPr>
          <p:cNvSpPr txBox="1"/>
          <p:nvPr/>
        </p:nvSpPr>
        <p:spPr>
          <a:xfrm>
            <a:off x="5773703" y="4927571"/>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xmlns="" id="{F0701D25-BE5F-44B0-8CA6-285CE583FAE4}"/>
              </a:ext>
            </a:extLst>
          </p:cNvPr>
          <p:cNvCxnSpPr>
            <a:cxnSpLocks/>
            <a:endCxn id="22" idx="7"/>
          </p:cNvCxnSpPr>
          <p:nvPr/>
        </p:nvCxnSpPr>
        <p:spPr bwMode="auto">
          <a:xfrm flipH="1">
            <a:off x="7152683" y="3075383"/>
            <a:ext cx="511900" cy="1756809"/>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xmlns="" id="{39C3FC82-4FDD-4631-8BA1-7E3068F0F31B}"/>
              </a:ext>
            </a:extLst>
          </p:cNvPr>
          <p:cNvCxnSpPr>
            <a:cxnSpLocks/>
            <a:stCxn id="22" idx="1"/>
          </p:cNvCxnSpPr>
          <p:nvPr/>
        </p:nvCxnSpPr>
        <p:spPr bwMode="auto">
          <a:xfrm flipH="1" flipV="1">
            <a:off x="5367849" y="3075383"/>
            <a:ext cx="511900" cy="1756809"/>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xmlns="" id="{5C62E58F-54CB-4DCF-8F90-BAFB81E44DCA}"/>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7" name="直接箭头连接符 26">
            <a:extLst>
              <a:ext uri="{FF2B5EF4-FFF2-40B4-BE49-F238E27FC236}">
                <a16:creationId xmlns:a16="http://schemas.microsoft.com/office/drawing/2014/main" xmlns="" id="{F7DF8C78-65AD-4CFA-BA44-3CB547A36F6F}"/>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xmlns="" id="{F0F563A0-4482-4C79-9A59-2B6912244618}"/>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5289BBA0-7AF9-4CE9-A21D-30A82A6383E8}"/>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613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2</a:t>
            </a:r>
            <a:endParaRPr lang="en-US" altLang="en-US" sz="2800" kern="0" dirty="0"/>
          </a:p>
        </p:txBody>
      </p:sp>
      <p:sp>
        <p:nvSpPr>
          <p:cNvPr id="9" name="TextBox 45">
            <a:extLst>
              <a:ext uri="{FF2B5EF4-FFF2-40B4-BE49-F238E27FC236}">
                <a16:creationId xmlns:a16="http://schemas.microsoft.com/office/drawing/2014/main" xmlns="" id="{EF977249-682E-47B0-A84F-2043A8270E47}"/>
              </a:ext>
            </a:extLst>
          </p:cNvPr>
          <p:cNvSpPr txBox="1"/>
          <p:nvPr/>
        </p:nvSpPr>
        <p:spPr>
          <a:xfrm>
            <a:off x="-714664" y="1105934"/>
            <a:ext cx="9335533" cy="984885"/>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Smart tags are the sensing requesting devices</a:t>
            </a:r>
            <a:endParaRPr lang="en-US" sz="1600" dirty="0">
              <a:cs typeface="Times New Roman" panose="02020603050405020304" pitchFamily="18" charset="0"/>
            </a:endParaRPr>
          </a:p>
          <a:p>
            <a:pPr marL="1200150" lvl="2" indent="-285750">
              <a:buFont typeface="Wingdings" panose="05000000000000000000" pitchFamily="2" charset="2"/>
              <a:buChar char=""/>
            </a:pPr>
            <a:r>
              <a:rPr lang="en-US" altLang="zh-CN" sz="1600" dirty="0">
                <a:solidFill>
                  <a:schemeClr val="tx1"/>
                </a:solidFill>
                <a:cs typeface="Times New Roman" panose="02020603050405020304" pitchFamily="18" charset="0"/>
              </a:rPr>
              <a:t>BPS are the sensing initiators/responders</a:t>
            </a:r>
          </a:p>
          <a:p>
            <a:pPr marL="1200150" lvl="2" indent="-285750">
              <a:buFont typeface="Wingdings" panose="05000000000000000000" pitchFamily="2" charset="2"/>
              <a:buChar char=""/>
            </a:pPr>
            <a:r>
              <a:rPr lang="en-US" altLang="zh-CN" sz="1600" dirty="0">
                <a:cs typeface="Times New Roman" panose="02020603050405020304" pitchFamily="18" charset="0"/>
              </a:rPr>
              <a:t>Coordination between BPS and smart tags may be needed, e.g. device discovery, synchronization and etc.</a:t>
            </a:r>
          </a:p>
        </p:txBody>
      </p:sp>
      <p:sp>
        <p:nvSpPr>
          <p:cNvPr id="26" name="文本框 25">
            <a:extLst>
              <a:ext uri="{FF2B5EF4-FFF2-40B4-BE49-F238E27FC236}">
                <a16:creationId xmlns:a16="http://schemas.microsoft.com/office/drawing/2014/main" xmlns="" id="{5C62E58F-54CB-4DCF-8F90-BAFB81E44DCA}"/>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7" name="直接箭头连接符 26">
            <a:extLst>
              <a:ext uri="{FF2B5EF4-FFF2-40B4-BE49-F238E27FC236}">
                <a16:creationId xmlns:a16="http://schemas.microsoft.com/office/drawing/2014/main" xmlns="" id="{F7DF8C78-65AD-4CFA-BA44-3CB547A36F6F}"/>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xmlns="" id="{F0F563A0-4482-4C79-9A59-2B6912244618}"/>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5289BBA0-7AF9-4CE9-A21D-30A82A6383E8}"/>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0" name="矩形 29">
            <a:extLst>
              <a:ext uri="{FF2B5EF4-FFF2-40B4-BE49-F238E27FC236}">
                <a16:creationId xmlns:a16="http://schemas.microsoft.com/office/drawing/2014/main" xmlns="" id="{6CAEFDED-121E-4BA1-883B-77AD3B02A802}"/>
              </a:ext>
            </a:extLst>
          </p:cNvPr>
          <p:cNvSpPr/>
          <p:nvPr/>
        </p:nvSpPr>
        <p:spPr bwMode="auto">
          <a:xfrm>
            <a:off x="4083125" y="2298915"/>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36" name="文本框 35">
            <a:extLst>
              <a:ext uri="{FF2B5EF4-FFF2-40B4-BE49-F238E27FC236}">
                <a16:creationId xmlns:a16="http://schemas.microsoft.com/office/drawing/2014/main" xmlns="" id="{DD2D6971-050C-4690-B132-0C8D046D44B5}"/>
              </a:ext>
            </a:extLst>
          </p:cNvPr>
          <p:cNvSpPr txBox="1"/>
          <p:nvPr/>
        </p:nvSpPr>
        <p:spPr>
          <a:xfrm>
            <a:off x="4207192" y="2474289"/>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37" name="矩形 36">
            <a:extLst>
              <a:ext uri="{FF2B5EF4-FFF2-40B4-BE49-F238E27FC236}">
                <a16:creationId xmlns:a16="http://schemas.microsoft.com/office/drawing/2014/main" xmlns="" id="{BAE1DCF2-2740-4326-A59E-3A2B54C0DACF}"/>
              </a:ext>
            </a:extLst>
          </p:cNvPr>
          <p:cNvSpPr/>
          <p:nvPr/>
        </p:nvSpPr>
        <p:spPr bwMode="auto">
          <a:xfrm>
            <a:off x="6491634" y="2298915"/>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40" name="文本框 39">
            <a:extLst>
              <a:ext uri="{FF2B5EF4-FFF2-40B4-BE49-F238E27FC236}">
                <a16:creationId xmlns:a16="http://schemas.microsoft.com/office/drawing/2014/main" xmlns="" id="{0CA7110B-74D3-4ED7-BFB1-8C731F8C1904}"/>
              </a:ext>
            </a:extLst>
          </p:cNvPr>
          <p:cNvSpPr txBox="1"/>
          <p:nvPr/>
        </p:nvSpPr>
        <p:spPr>
          <a:xfrm>
            <a:off x="6491634" y="2465295"/>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cxnSp>
        <p:nvCxnSpPr>
          <p:cNvPr id="41" name="直接箭头连接符 40">
            <a:extLst>
              <a:ext uri="{FF2B5EF4-FFF2-40B4-BE49-F238E27FC236}">
                <a16:creationId xmlns:a16="http://schemas.microsoft.com/office/drawing/2014/main" xmlns="" id="{8A037AAD-AFED-41BA-B94B-AD468035D1F3}"/>
              </a:ext>
            </a:extLst>
          </p:cNvPr>
          <p:cNvCxnSpPr>
            <a:cxnSpLocks/>
          </p:cNvCxnSpPr>
          <p:nvPr/>
        </p:nvCxnSpPr>
        <p:spPr bwMode="auto">
          <a:xfrm flipV="1">
            <a:off x="1114467" y="2465295"/>
            <a:ext cx="2968658" cy="1048763"/>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2" name="椭圆 41">
            <a:extLst>
              <a:ext uri="{FF2B5EF4-FFF2-40B4-BE49-F238E27FC236}">
                <a16:creationId xmlns:a16="http://schemas.microsoft.com/office/drawing/2014/main" xmlns="" id="{50AE9CB8-F1CF-4C74-93DB-C80898A6073C}"/>
              </a:ext>
            </a:extLst>
          </p:cNvPr>
          <p:cNvSpPr/>
          <p:nvPr/>
        </p:nvSpPr>
        <p:spPr bwMode="auto">
          <a:xfrm>
            <a:off x="5371749" y="4659805"/>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43" name="文本框 42">
            <a:extLst>
              <a:ext uri="{FF2B5EF4-FFF2-40B4-BE49-F238E27FC236}">
                <a16:creationId xmlns:a16="http://schemas.microsoft.com/office/drawing/2014/main" xmlns="" id="{BC1DCFA7-C3B5-4AC2-AFC8-8B08DB88D883}"/>
              </a:ext>
            </a:extLst>
          </p:cNvPr>
          <p:cNvSpPr txBox="1"/>
          <p:nvPr/>
        </p:nvSpPr>
        <p:spPr>
          <a:xfrm>
            <a:off x="5529336" y="4871183"/>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44" name="直接箭头连接符 43">
            <a:extLst>
              <a:ext uri="{FF2B5EF4-FFF2-40B4-BE49-F238E27FC236}">
                <a16:creationId xmlns:a16="http://schemas.microsoft.com/office/drawing/2014/main" xmlns="" id="{F82389C4-F7E4-4F8F-BAA9-495180F9D669}"/>
              </a:ext>
            </a:extLst>
          </p:cNvPr>
          <p:cNvCxnSpPr>
            <a:cxnSpLocks/>
            <a:endCxn id="42" idx="7"/>
          </p:cNvCxnSpPr>
          <p:nvPr/>
        </p:nvCxnSpPr>
        <p:spPr bwMode="auto">
          <a:xfrm flipH="1">
            <a:off x="6908316" y="3018995"/>
            <a:ext cx="511900" cy="1756809"/>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5" name="直接箭头连接符 44">
            <a:extLst>
              <a:ext uri="{FF2B5EF4-FFF2-40B4-BE49-F238E27FC236}">
                <a16:creationId xmlns:a16="http://schemas.microsoft.com/office/drawing/2014/main" xmlns="" id="{4F8D7499-79CC-45E5-BF0F-6B9D63F8824E}"/>
              </a:ext>
            </a:extLst>
          </p:cNvPr>
          <p:cNvCxnSpPr>
            <a:cxnSpLocks/>
            <a:stCxn id="42" idx="1"/>
          </p:cNvCxnSpPr>
          <p:nvPr/>
        </p:nvCxnSpPr>
        <p:spPr bwMode="auto">
          <a:xfrm flipH="1" flipV="1">
            <a:off x="5123482" y="3018995"/>
            <a:ext cx="511900" cy="1756809"/>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50" name="图片 49">
            <a:extLst>
              <a:ext uri="{FF2B5EF4-FFF2-40B4-BE49-F238E27FC236}">
                <a16:creationId xmlns:a16="http://schemas.microsoft.com/office/drawing/2014/main" xmlns="" id="{F7D30037-124C-4CC0-8AC6-F74F7BA240C0}"/>
              </a:ext>
            </a:extLst>
          </p:cNvPr>
          <p:cNvPicPr>
            <a:picLocks noChangeAspect="1"/>
          </p:cNvPicPr>
          <p:nvPr/>
        </p:nvPicPr>
        <p:blipFill>
          <a:blip r:embed="rId2"/>
          <a:stretch>
            <a:fillRect/>
          </a:stretch>
        </p:blipFill>
        <p:spPr>
          <a:xfrm>
            <a:off x="704943" y="3320935"/>
            <a:ext cx="409524" cy="723810"/>
          </a:xfrm>
          <a:prstGeom prst="rect">
            <a:avLst/>
          </a:prstGeom>
        </p:spPr>
      </p:pic>
      <p:sp>
        <p:nvSpPr>
          <p:cNvPr id="56" name="文本框 55">
            <a:extLst>
              <a:ext uri="{FF2B5EF4-FFF2-40B4-BE49-F238E27FC236}">
                <a16:creationId xmlns:a16="http://schemas.microsoft.com/office/drawing/2014/main" xmlns="" id="{5A176F62-CF1E-4FA8-A811-7088D5A3C825}"/>
              </a:ext>
            </a:extLst>
          </p:cNvPr>
          <p:cNvSpPr txBox="1"/>
          <p:nvPr/>
        </p:nvSpPr>
        <p:spPr>
          <a:xfrm>
            <a:off x="186046" y="2964741"/>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57" name="文本框 56">
            <a:extLst>
              <a:ext uri="{FF2B5EF4-FFF2-40B4-BE49-F238E27FC236}">
                <a16:creationId xmlns:a16="http://schemas.microsoft.com/office/drawing/2014/main" xmlns="" id="{2D4D8B2A-46D6-4161-9D9E-00B6F890687A}"/>
              </a:ext>
            </a:extLst>
          </p:cNvPr>
          <p:cNvSpPr txBox="1"/>
          <p:nvPr/>
        </p:nvSpPr>
        <p:spPr>
          <a:xfrm>
            <a:off x="184308" y="3987550"/>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58" name="文本框 57">
            <a:extLst>
              <a:ext uri="{FF2B5EF4-FFF2-40B4-BE49-F238E27FC236}">
                <a16:creationId xmlns:a16="http://schemas.microsoft.com/office/drawing/2014/main" xmlns="" id="{DE3A764F-1400-417F-B2AF-7B02C3EEEBCB}"/>
              </a:ext>
            </a:extLst>
          </p:cNvPr>
          <p:cNvSpPr txBox="1"/>
          <p:nvPr/>
        </p:nvSpPr>
        <p:spPr>
          <a:xfrm>
            <a:off x="4155133" y="1966679"/>
            <a:ext cx="1440160" cy="338554"/>
          </a:xfrm>
          <a:prstGeom prst="rect">
            <a:avLst/>
          </a:prstGeom>
          <a:noFill/>
        </p:spPr>
        <p:txBody>
          <a:bodyPr wrap="square" rtlCol="0">
            <a:spAutoFit/>
          </a:bodyPr>
          <a:lstStyle/>
          <a:p>
            <a:pPr algn="ctr"/>
            <a:r>
              <a:rPr lang="en-US" altLang="zh-CN" sz="1600" dirty="0"/>
              <a:t>BPS</a:t>
            </a:r>
            <a:endParaRPr lang="zh-CN" altLang="en-US" sz="1600" dirty="0"/>
          </a:p>
        </p:txBody>
      </p:sp>
      <p:sp>
        <p:nvSpPr>
          <p:cNvPr id="59" name="文本框 58">
            <a:extLst>
              <a:ext uri="{FF2B5EF4-FFF2-40B4-BE49-F238E27FC236}">
                <a16:creationId xmlns:a16="http://schemas.microsoft.com/office/drawing/2014/main" xmlns="" id="{C430EBBB-6298-49F1-A846-15CCBED28AFB}"/>
              </a:ext>
            </a:extLst>
          </p:cNvPr>
          <p:cNvSpPr txBox="1"/>
          <p:nvPr/>
        </p:nvSpPr>
        <p:spPr>
          <a:xfrm>
            <a:off x="6538858" y="1966679"/>
            <a:ext cx="1440160" cy="338554"/>
          </a:xfrm>
          <a:prstGeom prst="rect">
            <a:avLst/>
          </a:prstGeom>
          <a:noFill/>
        </p:spPr>
        <p:txBody>
          <a:bodyPr wrap="square" rtlCol="0">
            <a:spAutoFit/>
          </a:bodyPr>
          <a:lstStyle/>
          <a:p>
            <a:pPr algn="ctr"/>
            <a:r>
              <a:rPr lang="en-US" altLang="zh-CN" sz="1600" dirty="0"/>
              <a:t>BPS</a:t>
            </a:r>
            <a:endParaRPr lang="zh-CN" altLang="en-US" sz="1600" dirty="0"/>
          </a:p>
        </p:txBody>
      </p:sp>
      <p:cxnSp>
        <p:nvCxnSpPr>
          <p:cNvPr id="31" name="直接箭头连接符 30">
            <a:extLst>
              <a:ext uri="{FF2B5EF4-FFF2-40B4-BE49-F238E27FC236}">
                <a16:creationId xmlns:a16="http://schemas.microsoft.com/office/drawing/2014/main" xmlns="" id="{8330F7D6-1251-4467-8FDE-97B09FDA20F9}"/>
              </a:ext>
            </a:extLst>
          </p:cNvPr>
          <p:cNvCxnSpPr>
            <a:cxnSpLocks/>
          </p:cNvCxnSpPr>
          <p:nvPr/>
        </p:nvCxnSpPr>
        <p:spPr bwMode="auto">
          <a:xfrm flipH="1">
            <a:off x="1114467" y="2793355"/>
            <a:ext cx="2968659" cy="1071869"/>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6046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3</a:t>
            </a:r>
            <a:endParaRPr lang="en-US" altLang="en-US" sz="2800" kern="0" dirty="0"/>
          </a:p>
        </p:txBody>
      </p:sp>
      <p:sp>
        <p:nvSpPr>
          <p:cNvPr id="9" name="TextBox 45">
            <a:extLst>
              <a:ext uri="{FF2B5EF4-FFF2-40B4-BE49-F238E27FC236}">
                <a16:creationId xmlns:a16="http://schemas.microsoft.com/office/drawing/2014/main" xmlns="" id="{EF977249-682E-47B0-A84F-2043A8270E47}"/>
              </a:ext>
            </a:extLst>
          </p:cNvPr>
          <p:cNvSpPr txBox="1"/>
          <p:nvPr/>
        </p:nvSpPr>
        <p:spPr>
          <a:xfrm>
            <a:off x="-582027" y="992612"/>
            <a:ext cx="9726027" cy="1477328"/>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S</a:t>
            </a:r>
            <a:r>
              <a:rPr lang="en-US" altLang="zh-CN" sz="1600" dirty="0">
                <a:solidFill>
                  <a:schemeClr val="tx1"/>
                </a:solidFill>
                <a:cs typeface="Times New Roman" panose="02020603050405020304" pitchFamily="18" charset="0"/>
              </a:rPr>
              <a:t>mart tags/FBS</a:t>
            </a:r>
            <a:r>
              <a:rPr lang="en-US" sz="1600" dirty="0">
                <a:solidFill>
                  <a:schemeClr val="tx1"/>
                </a:solidFill>
                <a:cs typeface="Times New Roman" panose="02020603050405020304" pitchFamily="18" charset="0"/>
              </a:rPr>
              <a:t> are the requesting devices</a:t>
            </a:r>
            <a:endParaRPr lang="en-US" sz="1600" dirty="0">
              <a:cs typeface="Times New Roman" panose="02020603050405020304" pitchFamily="18" charset="0"/>
            </a:endParaRPr>
          </a:p>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BPS </a:t>
            </a:r>
            <a:r>
              <a:rPr lang="en-US" sz="1600" dirty="0">
                <a:cs typeface="Times New Roman" panose="02020603050405020304" pitchFamily="18" charset="0"/>
              </a:rPr>
              <a:t>are</a:t>
            </a:r>
            <a:r>
              <a:rPr lang="en-US" altLang="zh-CN" sz="1600" dirty="0">
                <a:solidFill>
                  <a:schemeClr val="tx1"/>
                </a:solidFill>
                <a:cs typeface="Times New Roman" panose="02020603050405020304" pitchFamily="18" charset="0"/>
              </a:rPr>
              <a:t> the sensing initiators/responders</a:t>
            </a:r>
          </a:p>
          <a:p>
            <a:pPr marL="1200150" lvl="2" indent="-285750">
              <a:buFont typeface="Wingdings" panose="05000000000000000000" pitchFamily="2" charset="2"/>
              <a:buChar char=""/>
            </a:pPr>
            <a:r>
              <a:rPr lang="en-US" sz="1600" dirty="0">
                <a:cs typeface="Times New Roman" panose="02020603050405020304" pitchFamily="18" charset="0"/>
              </a:rPr>
              <a:t>A hierarchical proxy structure where FBS serves as primary proxy and BPS serves as secondary proxy, respectively</a:t>
            </a:r>
          </a:p>
          <a:p>
            <a:pPr marL="1200150" lvl="2" indent="-285750">
              <a:buFont typeface="Wingdings" panose="05000000000000000000" pitchFamily="2" charset="2"/>
              <a:buChar char=""/>
            </a:pPr>
            <a:r>
              <a:rPr lang="en-US" altLang="zh-CN" sz="1600" dirty="0">
                <a:cs typeface="Times New Roman" panose="02020603050405020304" pitchFamily="18" charset="0"/>
              </a:rPr>
              <a:t>Coordination between BPS and smart tags may be needed, e.g. device discovery, synchronization and etc.</a:t>
            </a:r>
          </a:p>
        </p:txBody>
      </p:sp>
      <p:sp>
        <p:nvSpPr>
          <p:cNvPr id="11" name="矩形 10">
            <a:extLst>
              <a:ext uri="{FF2B5EF4-FFF2-40B4-BE49-F238E27FC236}">
                <a16:creationId xmlns:a16="http://schemas.microsoft.com/office/drawing/2014/main" xmlns="" id="{DBAD3E1E-119C-4BE5-A254-443EFCA0664E}"/>
              </a:ext>
            </a:extLst>
          </p:cNvPr>
          <p:cNvSpPr/>
          <p:nvPr/>
        </p:nvSpPr>
        <p:spPr bwMode="auto">
          <a:xfrm>
            <a:off x="1292648" y="2717719"/>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xmlns="" id="{4BB1F666-6E05-4208-9349-F410B0228B39}"/>
              </a:ext>
            </a:extLst>
          </p:cNvPr>
          <p:cNvSpPr txBox="1"/>
          <p:nvPr/>
        </p:nvSpPr>
        <p:spPr>
          <a:xfrm>
            <a:off x="1403648" y="2797256"/>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13" name="矩形 12">
            <a:extLst>
              <a:ext uri="{FF2B5EF4-FFF2-40B4-BE49-F238E27FC236}">
                <a16:creationId xmlns:a16="http://schemas.microsoft.com/office/drawing/2014/main" xmlns="" id="{173F8657-0AFD-41AA-AA4A-2C1ED0B3D402}"/>
              </a:ext>
            </a:extLst>
          </p:cNvPr>
          <p:cNvSpPr/>
          <p:nvPr/>
        </p:nvSpPr>
        <p:spPr bwMode="auto">
          <a:xfrm>
            <a:off x="5084332" y="2686820"/>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4" name="文本框 13">
            <a:extLst>
              <a:ext uri="{FF2B5EF4-FFF2-40B4-BE49-F238E27FC236}">
                <a16:creationId xmlns:a16="http://schemas.microsoft.com/office/drawing/2014/main" xmlns="" id="{7960C954-4ACC-485E-B341-D49BA90D8ACB}"/>
              </a:ext>
            </a:extLst>
          </p:cNvPr>
          <p:cNvSpPr txBox="1"/>
          <p:nvPr/>
        </p:nvSpPr>
        <p:spPr>
          <a:xfrm>
            <a:off x="5224386" y="2843662"/>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5" name="矩形 14">
            <a:extLst>
              <a:ext uri="{FF2B5EF4-FFF2-40B4-BE49-F238E27FC236}">
                <a16:creationId xmlns:a16="http://schemas.microsoft.com/office/drawing/2014/main" xmlns="" id="{44C18D9F-D2C8-44AF-9DE8-2BE9103AB54A}"/>
              </a:ext>
            </a:extLst>
          </p:cNvPr>
          <p:cNvSpPr/>
          <p:nvPr/>
        </p:nvSpPr>
        <p:spPr bwMode="auto">
          <a:xfrm>
            <a:off x="7365372" y="2705734"/>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6" name="文本框 15">
            <a:extLst>
              <a:ext uri="{FF2B5EF4-FFF2-40B4-BE49-F238E27FC236}">
                <a16:creationId xmlns:a16="http://schemas.microsoft.com/office/drawing/2014/main" xmlns="" id="{99F6482C-09E6-4AC7-895B-CF09F60CF012}"/>
              </a:ext>
            </a:extLst>
          </p:cNvPr>
          <p:cNvSpPr txBox="1"/>
          <p:nvPr/>
        </p:nvSpPr>
        <p:spPr>
          <a:xfrm>
            <a:off x="7365372" y="2836012"/>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7" name="文本框 16">
            <a:extLst>
              <a:ext uri="{FF2B5EF4-FFF2-40B4-BE49-F238E27FC236}">
                <a16:creationId xmlns:a16="http://schemas.microsoft.com/office/drawing/2014/main" xmlns="" id="{3E1B4207-1630-4773-8E2E-A0E212BB216D}"/>
              </a:ext>
            </a:extLst>
          </p:cNvPr>
          <p:cNvSpPr txBox="1"/>
          <p:nvPr/>
        </p:nvSpPr>
        <p:spPr>
          <a:xfrm>
            <a:off x="1486910" y="2400296"/>
            <a:ext cx="1440160" cy="338554"/>
          </a:xfrm>
          <a:prstGeom prst="rect">
            <a:avLst/>
          </a:prstGeom>
          <a:noFill/>
        </p:spPr>
        <p:txBody>
          <a:bodyPr wrap="square" rtlCol="0">
            <a:spAutoFit/>
          </a:bodyPr>
          <a:lstStyle/>
          <a:p>
            <a:pPr algn="ctr"/>
            <a:r>
              <a:rPr lang="en-US" altLang="zh-CN" sz="1600" dirty="0"/>
              <a:t>FBS</a:t>
            </a:r>
            <a:endParaRPr lang="zh-CN" altLang="en-US" sz="1600" dirty="0"/>
          </a:p>
        </p:txBody>
      </p:sp>
      <p:sp>
        <p:nvSpPr>
          <p:cNvPr id="18" name="文本框 17">
            <a:extLst>
              <a:ext uri="{FF2B5EF4-FFF2-40B4-BE49-F238E27FC236}">
                <a16:creationId xmlns:a16="http://schemas.microsoft.com/office/drawing/2014/main" xmlns="" id="{25764614-06BF-4D20-BC0D-954ABF02FA5C}"/>
              </a:ext>
            </a:extLst>
          </p:cNvPr>
          <p:cNvSpPr txBox="1"/>
          <p:nvPr/>
        </p:nvSpPr>
        <p:spPr>
          <a:xfrm>
            <a:off x="5015302" y="2373484"/>
            <a:ext cx="1440160" cy="338554"/>
          </a:xfrm>
          <a:prstGeom prst="rect">
            <a:avLst/>
          </a:prstGeom>
          <a:noFill/>
        </p:spPr>
        <p:txBody>
          <a:bodyPr wrap="square" rtlCol="0">
            <a:spAutoFit/>
          </a:bodyPr>
          <a:lstStyle/>
          <a:p>
            <a:pPr algn="ctr"/>
            <a:r>
              <a:rPr lang="en-US" altLang="zh-CN" sz="1600" dirty="0"/>
              <a:t>BPS</a:t>
            </a:r>
            <a:endParaRPr lang="zh-CN" altLang="en-US" sz="1600" dirty="0"/>
          </a:p>
        </p:txBody>
      </p:sp>
      <p:sp>
        <p:nvSpPr>
          <p:cNvPr id="19" name="文本框 18">
            <a:extLst>
              <a:ext uri="{FF2B5EF4-FFF2-40B4-BE49-F238E27FC236}">
                <a16:creationId xmlns:a16="http://schemas.microsoft.com/office/drawing/2014/main" xmlns="" id="{A4F1F91E-B736-47E6-8D49-C6A0048177B2}"/>
              </a:ext>
            </a:extLst>
          </p:cNvPr>
          <p:cNvSpPr txBox="1"/>
          <p:nvPr/>
        </p:nvSpPr>
        <p:spPr>
          <a:xfrm>
            <a:off x="7459813" y="2400296"/>
            <a:ext cx="1440160" cy="338554"/>
          </a:xfrm>
          <a:prstGeom prst="rect">
            <a:avLst/>
          </a:prstGeom>
          <a:noFill/>
        </p:spPr>
        <p:txBody>
          <a:bodyPr wrap="square" rtlCol="0">
            <a:spAutoFit/>
          </a:bodyPr>
          <a:lstStyle/>
          <a:p>
            <a:pPr algn="ctr"/>
            <a:r>
              <a:rPr lang="en-US" altLang="zh-CN" sz="1600" dirty="0"/>
              <a:t>BPS</a:t>
            </a:r>
            <a:endParaRPr lang="zh-CN" altLang="en-US" sz="1600" dirty="0"/>
          </a:p>
        </p:txBody>
      </p:sp>
      <p:cxnSp>
        <p:nvCxnSpPr>
          <p:cNvPr id="20" name="直接箭头连接符 19">
            <a:extLst>
              <a:ext uri="{FF2B5EF4-FFF2-40B4-BE49-F238E27FC236}">
                <a16:creationId xmlns:a16="http://schemas.microsoft.com/office/drawing/2014/main" xmlns="" id="{035DB5D2-8376-4E02-BB2B-91EE623D138D}"/>
              </a:ext>
            </a:extLst>
          </p:cNvPr>
          <p:cNvCxnSpPr>
            <a:cxnSpLocks/>
          </p:cNvCxnSpPr>
          <p:nvPr/>
        </p:nvCxnSpPr>
        <p:spPr bwMode="auto">
          <a:xfrm>
            <a:off x="2927070" y="2908127"/>
            <a:ext cx="2157262"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 name="直接箭头连接符 20">
            <a:extLst>
              <a:ext uri="{FF2B5EF4-FFF2-40B4-BE49-F238E27FC236}">
                <a16:creationId xmlns:a16="http://schemas.microsoft.com/office/drawing/2014/main" xmlns="" id="{D16DD56B-FE72-4A36-A0DA-D7D2ADE1F28F}"/>
              </a:ext>
            </a:extLst>
          </p:cNvPr>
          <p:cNvCxnSpPr>
            <a:cxnSpLocks/>
          </p:cNvCxnSpPr>
          <p:nvPr/>
        </p:nvCxnSpPr>
        <p:spPr bwMode="auto">
          <a:xfrm flipH="1">
            <a:off x="2876825" y="3157853"/>
            <a:ext cx="2207507"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 name="椭圆 21">
            <a:extLst>
              <a:ext uri="{FF2B5EF4-FFF2-40B4-BE49-F238E27FC236}">
                <a16:creationId xmlns:a16="http://schemas.microsoft.com/office/drawing/2014/main" xmlns="" id="{023F0AF0-314A-4843-B83B-18EB9DCCD700}"/>
              </a:ext>
            </a:extLst>
          </p:cNvPr>
          <p:cNvSpPr/>
          <p:nvPr/>
        </p:nvSpPr>
        <p:spPr bwMode="auto">
          <a:xfrm>
            <a:off x="5817200" y="5082390"/>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xmlns="" id="{35208C2B-84EF-4923-96D7-24EFC1F48B6E}"/>
              </a:ext>
            </a:extLst>
          </p:cNvPr>
          <p:cNvSpPr txBox="1"/>
          <p:nvPr/>
        </p:nvSpPr>
        <p:spPr>
          <a:xfrm>
            <a:off x="5992082" y="5300670"/>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xmlns="" id="{F0701D25-BE5F-44B0-8CA6-285CE583FAE4}"/>
              </a:ext>
            </a:extLst>
          </p:cNvPr>
          <p:cNvCxnSpPr>
            <a:cxnSpLocks/>
            <a:endCxn id="22" idx="7"/>
          </p:cNvCxnSpPr>
          <p:nvPr/>
        </p:nvCxnSpPr>
        <p:spPr bwMode="auto">
          <a:xfrm flipH="1">
            <a:off x="7353767" y="3446124"/>
            <a:ext cx="1032154" cy="1752265"/>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xmlns="" id="{39C3FC82-4FDD-4631-8BA1-7E3068F0F31B}"/>
              </a:ext>
            </a:extLst>
          </p:cNvPr>
          <p:cNvCxnSpPr>
            <a:cxnSpLocks/>
          </p:cNvCxnSpPr>
          <p:nvPr/>
        </p:nvCxnSpPr>
        <p:spPr bwMode="auto">
          <a:xfrm flipH="1" flipV="1">
            <a:off x="5876279" y="3406901"/>
            <a:ext cx="708967" cy="1675489"/>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xmlns="" id="{5C62E58F-54CB-4DCF-8F90-BAFB81E44DCA}"/>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7" name="直接箭头连接符 26">
            <a:extLst>
              <a:ext uri="{FF2B5EF4-FFF2-40B4-BE49-F238E27FC236}">
                <a16:creationId xmlns:a16="http://schemas.microsoft.com/office/drawing/2014/main" xmlns="" id="{F7DF8C78-65AD-4CFA-BA44-3CB547A36F6F}"/>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xmlns="" id="{F0F563A0-4482-4C79-9A59-2B6912244618}"/>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5289BBA0-7AF9-4CE9-A21D-30A82A6383E8}"/>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36" name="图片 35">
            <a:extLst>
              <a:ext uri="{FF2B5EF4-FFF2-40B4-BE49-F238E27FC236}">
                <a16:creationId xmlns:a16="http://schemas.microsoft.com/office/drawing/2014/main" xmlns="" id="{4682C881-F28B-4726-BD68-665EDA5905DB}"/>
              </a:ext>
            </a:extLst>
          </p:cNvPr>
          <p:cNvPicPr>
            <a:picLocks noChangeAspect="1"/>
          </p:cNvPicPr>
          <p:nvPr/>
        </p:nvPicPr>
        <p:blipFill>
          <a:blip r:embed="rId2"/>
          <a:stretch>
            <a:fillRect/>
          </a:stretch>
        </p:blipFill>
        <p:spPr>
          <a:xfrm>
            <a:off x="603621" y="4242297"/>
            <a:ext cx="409524" cy="723810"/>
          </a:xfrm>
          <a:prstGeom prst="rect">
            <a:avLst/>
          </a:prstGeom>
        </p:spPr>
      </p:pic>
      <p:sp>
        <p:nvSpPr>
          <p:cNvPr id="37" name="文本框 36">
            <a:extLst>
              <a:ext uri="{FF2B5EF4-FFF2-40B4-BE49-F238E27FC236}">
                <a16:creationId xmlns:a16="http://schemas.microsoft.com/office/drawing/2014/main" xmlns="" id="{A2FA360A-A360-4DEA-8463-3E4192D72894}"/>
              </a:ext>
            </a:extLst>
          </p:cNvPr>
          <p:cNvSpPr txBox="1"/>
          <p:nvPr/>
        </p:nvSpPr>
        <p:spPr>
          <a:xfrm>
            <a:off x="99348" y="3899754"/>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38" name="文本框 37">
            <a:extLst>
              <a:ext uri="{FF2B5EF4-FFF2-40B4-BE49-F238E27FC236}">
                <a16:creationId xmlns:a16="http://schemas.microsoft.com/office/drawing/2014/main" xmlns="" id="{66A33418-7C3B-4731-81CB-1D4A6ABCC19B}"/>
              </a:ext>
            </a:extLst>
          </p:cNvPr>
          <p:cNvSpPr txBox="1"/>
          <p:nvPr/>
        </p:nvSpPr>
        <p:spPr>
          <a:xfrm>
            <a:off x="113367" y="4876007"/>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cxnSp>
        <p:nvCxnSpPr>
          <p:cNvPr id="39" name="直接箭头连接符 38">
            <a:extLst>
              <a:ext uri="{FF2B5EF4-FFF2-40B4-BE49-F238E27FC236}">
                <a16:creationId xmlns:a16="http://schemas.microsoft.com/office/drawing/2014/main" xmlns="" id="{55DA3409-874C-4E8F-8D44-AA768C889994}"/>
              </a:ext>
            </a:extLst>
          </p:cNvPr>
          <p:cNvCxnSpPr>
            <a:cxnSpLocks/>
            <a:endCxn id="11" idx="2"/>
          </p:cNvCxnSpPr>
          <p:nvPr/>
        </p:nvCxnSpPr>
        <p:spPr bwMode="auto">
          <a:xfrm flipV="1">
            <a:off x="1013145" y="3437799"/>
            <a:ext cx="1071591" cy="996008"/>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42" name="直接箭头连接符 41">
            <a:extLst>
              <a:ext uri="{FF2B5EF4-FFF2-40B4-BE49-F238E27FC236}">
                <a16:creationId xmlns:a16="http://schemas.microsoft.com/office/drawing/2014/main" xmlns="" id="{FBB3A691-881E-4426-91A8-3DD1DDA60FE7}"/>
              </a:ext>
            </a:extLst>
          </p:cNvPr>
          <p:cNvCxnSpPr>
            <a:cxnSpLocks/>
          </p:cNvCxnSpPr>
          <p:nvPr/>
        </p:nvCxnSpPr>
        <p:spPr bwMode="auto">
          <a:xfrm flipH="1">
            <a:off x="975626" y="3437799"/>
            <a:ext cx="1393636" cy="1337473"/>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6675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xmlns="" id="{7A41A324-823C-4F82-A980-C595EFD4D510}"/>
              </a:ext>
            </a:extLst>
          </p:cNvPr>
          <p:cNvSpPr>
            <a:spLocks noGrp="1"/>
          </p:cNvSpPr>
          <p:nvPr>
            <p:ph type="dt" sz="half" idx="10"/>
          </p:nvPr>
        </p:nvSpPr>
        <p:spPr/>
        <p:txBody>
          <a:bodyPr/>
          <a:lstStyle/>
          <a:p>
            <a:r>
              <a:rPr lang="en-US" altLang="zh-CN"/>
              <a:t>March 2022</a:t>
            </a:r>
            <a:endParaRPr lang="en-US" altLang="en-US" dirty="0"/>
          </a:p>
        </p:txBody>
      </p:sp>
      <p:sp>
        <p:nvSpPr>
          <p:cNvPr id="5" name="页脚占位符 4">
            <a:extLst>
              <a:ext uri="{FF2B5EF4-FFF2-40B4-BE49-F238E27FC236}">
                <a16:creationId xmlns:a16="http://schemas.microsoft.com/office/drawing/2014/main" xmlns="" id="{68931467-1190-45CF-A6B4-67ABFA48AF57}"/>
              </a:ext>
            </a:extLst>
          </p:cNvPr>
          <p:cNvSpPr>
            <a:spLocks noGrp="1"/>
          </p:cNvSpPr>
          <p:nvPr>
            <p:ph type="ftr" sz="quarter" idx="11"/>
          </p:nvPr>
        </p:nvSpPr>
        <p:spPr/>
        <p:txBody>
          <a:bodyPr/>
          <a:lstStyle/>
          <a:p>
            <a:r>
              <a:rPr lang="en-US" altLang="en-US"/>
              <a:t>Kuan Wu, Huawei</a:t>
            </a:r>
            <a:endParaRPr lang="en-US" altLang="en-US" dirty="0"/>
          </a:p>
        </p:txBody>
      </p:sp>
      <p:sp>
        <p:nvSpPr>
          <p:cNvPr id="6" name="灯片编号占位符 5">
            <a:extLst>
              <a:ext uri="{FF2B5EF4-FFF2-40B4-BE49-F238E27FC236}">
                <a16:creationId xmlns:a16="http://schemas.microsoft.com/office/drawing/2014/main" xmlns="" id="{1A4B7D73-6655-41BD-AFA4-943BF2D9024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Rectangle 2">
            <a:extLst>
              <a:ext uri="{FF2B5EF4-FFF2-40B4-BE49-F238E27FC236}">
                <a16:creationId xmlns:a16="http://schemas.microsoft.com/office/drawing/2014/main" xmlns="" id="{809117FE-7919-4380-857E-B4AACFF69C72}"/>
              </a:ext>
            </a:extLst>
          </p:cNvPr>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kern="0" dirty="0"/>
              <a:t>Use Case 4</a:t>
            </a:r>
            <a:endParaRPr lang="en-US" altLang="en-US" sz="2800" kern="0" dirty="0"/>
          </a:p>
        </p:txBody>
      </p:sp>
      <p:sp>
        <p:nvSpPr>
          <p:cNvPr id="9" name="TextBox 45">
            <a:extLst>
              <a:ext uri="{FF2B5EF4-FFF2-40B4-BE49-F238E27FC236}">
                <a16:creationId xmlns:a16="http://schemas.microsoft.com/office/drawing/2014/main" xmlns="" id="{EF977249-682E-47B0-A84F-2043A8270E47}"/>
              </a:ext>
            </a:extLst>
          </p:cNvPr>
          <p:cNvSpPr txBox="1"/>
          <p:nvPr/>
        </p:nvSpPr>
        <p:spPr>
          <a:xfrm>
            <a:off x="-579669" y="1019308"/>
            <a:ext cx="9335533" cy="492443"/>
          </a:xfrm>
          <a:prstGeom prst="rect">
            <a:avLst/>
          </a:prstGeom>
        </p:spPr>
        <p:txBody>
          <a:bodyPr wrap="square" lIns="0" tIns="0" rIns="0" bIns="0" rtlCol="0">
            <a:spAutoFit/>
          </a:bodyPr>
          <a:lstStyle/>
          <a:p>
            <a:pPr marL="1200150" lvl="2" indent="-285750">
              <a:buFont typeface="Wingdings" panose="05000000000000000000" pitchFamily="2" charset="2"/>
              <a:buChar char=""/>
            </a:pPr>
            <a:r>
              <a:rPr lang="en-US" sz="1600" dirty="0">
                <a:solidFill>
                  <a:schemeClr val="tx1"/>
                </a:solidFill>
                <a:cs typeface="Times New Roman" panose="02020603050405020304" pitchFamily="18" charset="0"/>
              </a:rPr>
              <a:t>FBS/BPS are the sensing requesting devices</a:t>
            </a:r>
            <a:endParaRPr lang="en-US" sz="1600" dirty="0">
              <a:cs typeface="Times New Roman" panose="02020603050405020304" pitchFamily="18" charset="0"/>
            </a:endParaRPr>
          </a:p>
          <a:p>
            <a:pPr marL="1200150" lvl="2" indent="-285750">
              <a:buFont typeface="Wingdings" panose="05000000000000000000" pitchFamily="2" charset="2"/>
              <a:buChar char=""/>
            </a:pPr>
            <a:r>
              <a:rPr lang="en-US" altLang="zh-CN" sz="1600" dirty="0">
                <a:solidFill>
                  <a:schemeClr val="tx1"/>
                </a:solidFill>
                <a:cs typeface="Times New Roman" panose="02020603050405020304" pitchFamily="18" charset="0"/>
              </a:rPr>
              <a:t>Smart tags</a:t>
            </a:r>
            <a:r>
              <a:rPr lang="en-US" sz="1600" dirty="0">
                <a:solidFill>
                  <a:schemeClr val="tx1"/>
                </a:solidFill>
                <a:cs typeface="Times New Roman" panose="02020603050405020304" pitchFamily="18" charset="0"/>
              </a:rPr>
              <a:t> </a:t>
            </a:r>
            <a:r>
              <a:rPr lang="en-US" altLang="zh-CN" sz="1600" dirty="0">
                <a:solidFill>
                  <a:schemeClr val="tx1"/>
                </a:solidFill>
                <a:cs typeface="Times New Roman" panose="02020603050405020304" pitchFamily="18" charset="0"/>
              </a:rPr>
              <a:t>are the sensing initiators/responders</a:t>
            </a:r>
          </a:p>
        </p:txBody>
      </p:sp>
      <p:sp>
        <p:nvSpPr>
          <p:cNvPr id="11" name="矩形 10">
            <a:extLst>
              <a:ext uri="{FF2B5EF4-FFF2-40B4-BE49-F238E27FC236}">
                <a16:creationId xmlns:a16="http://schemas.microsoft.com/office/drawing/2014/main" xmlns="" id="{DBAD3E1E-119C-4BE5-A254-443EFCA0664E}"/>
              </a:ext>
            </a:extLst>
          </p:cNvPr>
          <p:cNvSpPr/>
          <p:nvPr/>
        </p:nvSpPr>
        <p:spPr bwMode="auto">
          <a:xfrm>
            <a:off x="487391" y="1975466"/>
            <a:ext cx="1584176" cy="72008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12" name="文本框 11">
            <a:extLst>
              <a:ext uri="{FF2B5EF4-FFF2-40B4-BE49-F238E27FC236}">
                <a16:creationId xmlns:a16="http://schemas.microsoft.com/office/drawing/2014/main" xmlns="" id="{4BB1F666-6E05-4208-9349-F410B0228B39}"/>
              </a:ext>
            </a:extLst>
          </p:cNvPr>
          <p:cNvSpPr txBox="1"/>
          <p:nvPr/>
        </p:nvSpPr>
        <p:spPr>
          <a:xfrm>
            <a:off x="539163" y="2092776"/>
            <a:ext cx="1440160" cy="584775"/>
          </a:xfrm>
          <a:prstGeom prst="rect">
            <a:avLst/>
          </a:prstGeom>
          <a:noFill/>
        </p:spPr>
        <p:txBody>
          <a:bodyPr wrap="square" rtlCol="0">
            <a:spAutoFit/>
          </a:bodyPr>
          <a:lstStyle/>
          <a:p>
            <a:pPr algn="ctr"/>
            <a:r>
              <a:rPr lang="en-US" altLang="zh-CN" sz="1600" dirty="0"/>
              <a:t>Requesting</a:t>
            </a:r>
          </a:p>
          <a:p>
            <a:pPr algn="ctr"/>
            <a:r>
              <a:rPr lang="en-US" altLang="zh-CN" sz="1600" dirty="0"/>
              <a:t>device</a:t>
            </a:r>
            <a:endParaRPr lang="zh-CN" altLang="en-US" sz="1600" dirty="0"/>
          </a:p>
        </p:txBody>
      </p:sp>
      <p:sp>
        <p:nvSpPr>
          <p:cNvPr id="14" name="文本框 13">
            <a:extLst>
              <a:ext uri="{FF2B5EF4-FFF2-40B4-BE49-F238E27FC236}">
                <a16:creationId xmlns:a16="http://schemas.microsoft.com/office/drawing/2014/main" xmlns="" id="{7960C954-4ACC-485E-B341-D49BA90D8ACB}"/>
              </a:ext>
            </a:extLst>
          </p:cNvPr>
          <p:cNvSpPr txBox="1"/>
          <p:nvPr/>
        </p:nvSpPr>
        <p:spPr>
          <a:xfrm>
            <a:off x="4682216" y="4138598"/>
            <a:ext cx="1440160" cy="338554"/>
          </a:xfrm>
          <a:prstGeom prst="rect">
            <a:avLst/>
          </a:prstGeom>
          <a:noFill/>
        </p:spPr>
        <p:txBody>
          <a:bodyPr wrap="square" rtlCol="0">
            <a:spAutoFit/>
          </a:bodyPr>
          <a:lstStyle/>
          <a:p>
            <a:pPr algn="ctr"/>
            <a:r>
              <a:rPr lang="en-US" altLang="zh-CN" sz="1600" dirty="0"/>
              <a:t>Initiator/Rx</a:t>
            </a:r>
            <a:endParaRPr lang="zh-CN" altLang="en-US" sz="1600" dirty="0"/>
          </a:p>
        </p:txBody>
      </p:sp>
      <p:sp>
        <p:nvSpPr>
          <p:cNvPr id="16" name="文本框 15">
            <a:extLst>
              <a:ext uri="{FF2B5EF4-FFF2-40B4-BE49-F238E27FC236}">
                <a16:creationId xmlns:a16="http://schemas.microsoft.com/office/drawing/2014/main" xmlns="" id="{99F6482C-09E6-4AC7-895B-CF09F60CF012}"/>
              </a:ext>
            </a:extLst>
          </p:cNvPr>
          <p:cNvSpPr txBox="1"/>
          <p:nvPr/>
        </p:nvSpPr>
        <p:spPr>
          <a:xfrm>
            <a:off x="6842490" y="4131308"/>
            <a:ext cx="1584176" cy="338554"/>
          </a:xfrm>
          <a:prstGeom prst="rect">
            <a:avLst/>
          </a:prstGeom>
          <a:noFill/>
        </p:spPr>
        <p:txBody>
          <a:bodyPr wrap="square" rtlCol="0">
            <a:spAutoFit/>
          </a:bodyPr>
          <a:lstStyle/>
          <a:p>
            <a:pPr algn="ctr"/>
            <a:r>
              <a:rPr lang="en-US" altLang="zh-CN" sz="1600" dirty="0"/>
              <a:t>Responder/Tx</a:t>
            </a:r>
            <a:endParaRPr lang="zh-CN" altLang="en-US" sz="1600" dirty="0"/>
          </a:p>
        </p:txBody>
      </p:sp>
      <p:sp>
        <p:nvSpPr>
          <p:cNvPr id="17" name="文本框 16">
            <a:extLst>
              <a:ext uri="{FF2B5EF4-FFF2-40B4-BE49-F238E27FC236}">
                <a16:creationId xmlns:a16="http://schemas.microsoft.com/office/drawing/2014/main" xmlns="" id="{3E1B4207-1630-4773-8E2E-A0E212BB216D}"/>
              </a:ext>
            </a:extLst>
          </p:cNvPr>
          <p:cNvSpPr txBox="1"/>
          <p:nvPr/>
        </p:nvSpPr>
        <p:spPr>
          <a:xfrm>
            <a:off x="556662" y="1666323"/>
            <a:ext cx="1440160" cy="338554"/>
          </a:xfrm>
          <a:prstGeom prst="rect">
            <a:avLst/>
          </a:prstGeom>
          <a:noFill/>
        </p:spPr>
        <p:txBody>
          <a:bodyPr wrap="square" rtlCol="0">
            <a:spAutoFit/>
          </a:bodyPr>
          <a:lstStyle/>
          <a:p>
            <a:pPr algn="ctr"/>
            <a:r>
              <a:rPr lang="en-US" altLang="zh-CN" sz="1600" dirty="0"/>
              <a:t>FBS/BPS</a:t>
            </a:r>
            <a:endParaRPr lang="zh-CN" altLang="en-US" sz="1600" dirty="0"/>
          </a:p>
        </p:txBody>
      </p:sp>
      <p:cxnSp>
        <p:nvCxnSpPr>
          <p:cNvPr id="20" name="直接箭头连接符 19">
            <a:extLst>
              <a:ext uri="{FF2B5EF4-FFF2-40B4-BE49-F238E27FC236}">
                <a16:creationId xmlns:a16="http://schemas.microsoft.com/office/drawing/2014/main" xmlns="" id="{035DB5D2-8376-4E02-BB2B-91EE623D138D}"/>
              </a:ext>
            </a:extLst>
          </p:cNvPr>
          <p:cNvCxnSpPr>
            <a:cxnSpLocks/>
          </p:cNvCxnSpPr>
          <p:nvPr/>
        </p:nvCxnSpPr>
        <p:spPr bwMode="auto">
          <a:xfrm>
            <a:off x="2072977" y="2059721"/>
            <a:ext cx="3124557" cy="1369279"/>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 name="直接箭头连接符 20">
            <a:extLst>
              <a:ext uri="{FF2B5EF4-FFF2-40B4-BE49-F238E27FC236}">
                <a16:creationId xmlns:a16="http://schemas.microsoft.com/office/drawing/2014/main" xmlns="" id="{D16DD56B-FE72-4A36-A0DA-D7D2ADE1F28F}"/>
              </a:ext>
            </a:extLst>
          </p:cNvPr>
          <p:cNvCxnSpPr>
            <a:cxnSpLocks/>
            <a:stCxn id="32" idx="1"/>
          </p:cNvCxnSpPr>
          <p:nvPr/>
        </p:nvCxnSpPr>
        <p:spPr bwMode="auto">
          <a:xfrm flipH="1" flipV="1">
            <a:off x="2055482" y="2378160"/>
            <a:ext cx="3142052" cy="1397926"/>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 name="椭圆 21">
            <a:extLst>
              <a:ext uri="{FF2B5EF4-FFF2-40B4-BE49-F238E27FC236}">
                <a16:creationId xmlns:a16="http://schemas.microsoft.com/office/drawing/2014/main" xmlns="" id="{023F0AF0-314A-4843-B83B-18EB9DCCD700}"/>
              </a:ext>
            </a:extLst>
          </p:cNvPr>
          <p:cNvSpPr/>
          <p:nvPr/>
        </p:nvSpPr>
        <p:spPr bwMode="auto">
          <a:xfrm>
            <a:off x="5616116" y="5603791"/>
            <a:ext cx="1800200" cy="792088"/>
          </a:xfrm>
          <a:prstGeom prst="ellips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a:ln>
                <a:noFill/>
              </a:ln>
              <a:solidFill>
                <a:schemeClr val="tx1"/>
              </a:solidFill>
              <a:effectLst/>
              <a:latin typeface="Arial" charset="0"/>
              <a:ea typeface="宋体" charset="-122"/>
            </a:endParaRPr>
          </a:p>
        </p:txBody>
      </p:sp>
      <p:sp>
        <p:nvSpPr>
          <p:cNvPr id="23" name="文本框 22">
            <a:extLst>
              <a:ext uri="{FF2B5EF4-FFF2-40B4-BE49-F238E27FC236}">
                <a16:creationId xmlns:a16="http://schemas.microsoft.com/office/drawing/2014/main" xmlns="" id="{35208C2B-84EF-4923-96D7-24EFC1F48B6E}"/>
              </a:ext>
            </a:extLst>
          </p:cNvPr>
          <p:cNvSpPr txBox="1"/>
          <p:nvPr/>
        </p:nvSpPr>
        <p:spPr>
          <a:xfrm>
            <a:off x="5770942" y="5881648"/>
            <a:ext cx="1440160" cy="338554"/>
          </a:xfrm>
          <a:prstGeom prst="rect">
            <a:avLst/>
          </a:prstGeom>
          <a:noFill/>
        </p:spPr>
        <p:txBody>
          <a:bodyPr wrap="square" rtlCol="0">
            <a:spAutoFit/>
          </a:bodyPr>
          <a:lstStyle/>
          <a:p>
            <a:pPr algn="ctr"/>
            <a:r>
              <a:rPr lang="en-US" altLang="zh-CN" sz="1600" dirty="0"/>
              <a:t>Object</a:t>
            </a:r>
            <a:endParaRPr lang="zh-CN" altLang="en-US" sz="1600" dirty="0"/>
          </a:p>
        </p:txBody>
      </p:sp>
      <p:cxnSp>
        <p:nvCxnSpPr>
          <p:cNvPr id="24" name="直接箭头连接符 23">
            <a:extLst>
              <a:ext uri="{FF2B5EF4-FFF2-40B4-BE49-F238E27FC236}">
                <a16:creationId xmlns:a16="http://schemas.microsoft.com/office/drawing/2014/main" xmlns="" id="{F0701D25-BE5F-44B0-8CA6-285CE583FAE4}"/>
              </a:ext>
            </a:extLst>
          </p:cNvPr>
          <p:cNvCxnSpPr>
            <a:cxnSpLocks/>
            <a:endCxn id="22" idx="7"/>
          </p:cNvCxnSpPr>
          <p:nvPr/>
        </p:nvCxnSpPr>
        <p:spPr bwMode="auto">
          <a:xfrm flipH="1">
            <a:off x="7152683" y="4415848"/>
            <a:ext cx="365588" cy="1303942"/>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5" name="直接箭头连接符 24">
            <a:extLst>
              <a:ext uri="{FF2B5EF4-FFF2-40B4-BE49-F238E27FC236}">
                <a16:creationId xmlns:a16="http://schemas.microsoft.com/office/drawing/2014/main" xmlns="" id="{39C3FC82-4FDD-4631-8BA1-7E3068F0F31B}"/>
              </a:ext>
            </a:extLst>
          </p:cNvPr>
          <p:cNvCxnSpPr>
            <a:cxnSpLocks/>
            <a:stCxn id="22" idx="1"/>
          </p:cNvCxnSpPr>
          <p:nvPr/>
        </p:nvCxnSpPr>
        <p:spPr bwMode="auto">
          <a:xfrm flipH="1" flipV="1">
            <a:off x="5514161" y="4463024"/>
            <a:ext cx="365588" cy="1256766"/>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xmlns="" id="{5C62E58F-54CB-4DCF-8F90-BAFB81E44DCA}"/>
              </a:ext>
            </a:extLst>
          </p:cNvPr>
          <p:cNvSpPr txBox="1"/>
          <p:nvPr/>
        </p:nvSpPr>
        <p:spPr>
          <a:xfrm>
            <a:off x="277338" y="5662766"/>
            <a:ext cx="2912563" cy="830997"/>
          </a:xfrm>
          <a:prstGeom prst="rect">
            <a:avLst/>
          </a:prstGeom>
          <a:noFill/>
        </p:spPr>
        <p:txBody>
          <a:bodyPr wrap="square" rtlCol="0">
            <a:spAutoFit/>
          </a:bodyPr>
          <a:lstStyle/>
          <a:p>
            <a:r>
              <a:rPr lang="en-US" altLang="zh-CN" sz="1600" dirty="0"/>
              <a:t>Sensing request</a:t>
            </a:r>
          </a:p>
          <a:p>
            <a:r>
              <a:rPr lang="en-US" altLang="zh-CN" sz="1600" dirty="0"/>
              <a:t>Sensing packet</a:t>
            </a:r>
          </a:p>
          <a:p>
            <a:r>
              <a:rPr lang="en-US" altLang="zh-CN" sz="1600" dirty="0"/>
              <a:t>OTA CIR measurement report</a:t>
            </a:r>
            <a:endParaRPr lang="zh-CN" altLang="en-US" sz="1600" dirty="0"/>
          </a:p>
        </p:txBody>
      </p:sp>
      <p:cxnSp>
        <p:nvCxnSpPr>
          <p:cNvPr id="27" name="直接箭头连接符 26">
            <a:extLst>
              <a:ext uri="{FF2B5EF4-FFF2-40B4-BE49-F238E27FC236}">
                <a16:creationId xmlns:a16="http://schemas.microsoft.com/office/drawing/2014/main" xmlns="" id="{F7DF8C78-65AD-4CFA-BA44-3CB547A36F6F}"/>
              </a:ext>
            </a:extLst>
          </p:cNvPr>
          <p:cNvCxnSpPr>
            <a:cxnSpLocks/>
          </p:cNvCxnSpPr>
          <p:nvPr/>
        </p:nvCxnSpPr>
        <p:spPr bwMode="auto">
          <a:xfrm>
            <a:off x="3099870" y="5805264"/>
            <a:ext cx="988228" cy="0"/>
          </a:xfrm>
          <a:prstGeom prst="straightConnector1">
            <a:avLst/>
          </a:prstGeom>
          <a:ln w="9525" cap="flat" cmpd="sng" algn="ctr">
            <a:solidFill>
              <a:schemeClr val="tx1"/>
            </a:solidFill>
            <a:prstDash val="dash"/>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8" name="直接箭头连接符 27">
            <a:extLst>
              <a:ext uri="{FF2B5EF4-FFF2-40B4-BE49-F238E27FC236}">
                <a16:creationId xmlns:a16="http://schemas.microsoft.com/office/drawing/2014/main" xmlns="" id="{F0F563A0-4482-4C79-9A59-2B6912244618}"/>
              </a:ext>
            </a:extLst>
          </p:cNvPr>
          <p:cNvCxnSpPr>
            <a:cxnSpLocks/>
          </p:cNvCxnSpPr>
          <p:nvPr/>
        </p:nvCxnSpPr>
        <p:spPr bwMode="auto">
          <a:xfrm>
            <a:off x="3099870" y="6309320"/>
            <a:ext cx="988228" cy="0"/>
          </a:xfrm>
          <a:prstGeom prst="straightConnector1">
            <a:avLst/>
          </a:prstGeom>
          <a:ln w="9525" cap="flat" cmpd="sng" algn="ctr">
            <a:solidFill>
              <a:srgbClr val="0000FF"/>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xmlns="" id="{5289BBA0-7AF9-4CE9-A21D-30A82A6383E8}"/>
              </a:ext>
            </a:extLst>
          </p:cNvPr>
          <p:cNvCxnSpPr>
            <a:cxnSpLocks/>
          </p:cNvCxnSpPr>
          <p:nvPr/>
        </p:nvCxnSpPr>
        <p:spPr bwMode="auto">
          <a:xfrm flipV="1">
            <a:off x="3099870" y="6066812"/>
            <a:ext cx="988228" cy="1"/>
          </a:xfrm>
          <a:prstGeom prst="straightConnector1">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32" name="图片 31">
            <a:extLst>
              <a:ext uri="{FF2B5EF4-FFF2-40B4-BE49-F238E27FC236}">
                <a16:creationId xmlns:a16="http://schemas.microsoft.com/office/drawing/2014/main" xmlns="" id="{2B0B91AF-260F-4CFA-AE07-0B6642DACC08}"/>
              </a:ext>
            </a:extLst>
          </p:cNvPr>
          <p:cNvPicPr>
            <a:picLocks noChangeAspect="1"/>
          </p:cNvPicPr>
          <p:nvPr/>
        </p:nvPicPr>
        <p:blipFill>
          <a:blip r:embed="rId2"/>
          <a:stretch>
            <a:fillRect/>
          </a:stretch>
        </p:blipFill>
        <p:spPr>
          <a:xfrm>
            <a:off x="5197534" y="3414181"/>
            <a:ext cx="409524" cy="723810"/>
          </a:xfrm>
          <a:prstGeom prst="rect">
            <a:avLst/>
          </a:prstGeom>
        </p:spPr>
      </p:pic>
      <p:pic>
        <p:nvPicPr>
          <p:cNvPr id="35" name="图片 34">
            <a:extLst>
              <a:ext uri="{FF2B5EF4-FFF2-40B4-BE49-F238E27FC236}">
                <a16:creationId xmlns:a16="http://schemas.microsoft.com/office/drawing/2014/main" xmlns="" id="{358E4E7F-CFED-45D4-87FA-3DB28FD34AC4}"/>
              </a:ext>
            </a:extLst>
          </p:cNvPr>
          <p:cNvPicPr>
            <a:picLocks noChangeAspect="1"/>
          </p:cNvPicPr>
          <p:nvPr/>
        </p:nvPicPr>
        <p:blipFill>
          <a:blip r:embed="rId2"/>
          <a:stretch>
            <a:fillRect/>
          </a:stretch>
        </p:blipFill>
        <p:spPr>
          <a:xfrm>
            <a:off x="7351879" y="3414181"/>
            <a:ext cx="409524" cy="723810"/>
          </a:xfrm>
          <a:prstGeom prst="rect">
            <a:avLst/>
          </a:prstGeom>
        </p:spPr>
      </p:pic>
      <p:sp>
        <p:nvSpPr>
          <p:cNvPr id="38" name="文本框 37">
            <a:extLst>
              <a:ext uri="{FF2B5EF4-FFF2-40B4-BE49-F238E27FC236}">
                <a16:creationId xmlns:a16="http://schemas.microsoft.com/office/drawing/2014/main" xmlns="" id="{F95DCB50-5D37-4293-B726-2622EF44E732}"/>
              </a:ext>
            </a:extLst>
          </p:cNvPr>
          <p:cNvSpPr txBox="1"/>
          <p:nvPr/>
        </p:nvSpPr>
        <p:spPr>
          <a:xfrm>
            <a:off x="4766320" y="3051669"/>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
        <p:nvSpPr>
          <p:cNvPr id="39" name="文本框 38">
            <a:extLst>
              <a:ext uri="{FF2B5EF4-FFF2-40B4-BE49-F238E27FC236}">
                <a16:creationId xmlns:a16="http://schemas.microsoft.com/office/drawing/2014/main" xmlns="" id="{463F5F61-A96B-46B6-B17A-737B0D093641}"/>
              </a:ext>
            </a:extLst>
          </p:cNvPr>
          <p:cNvSpPr txBox="1"/>
          <p:nvPr/>
        </p:nvSpPr>
        <p:spPr>
          <a:xfrm>
            <a:off x="6842490" y="3033418"/>
            <a:ext cx="1440160" cy="338554"/>
          </a:xfrm>
          <a:prstGeom prst="rect">
            <a:avLst/>
          </a:prstGeom>
          <a:noFill/>
        </p:spPr>
        <p:txBody>
          <a:bodyPr wrap="square" rtlCol="0">
            <a:spAutoFit/>
          </a:bodyPr>
          <a:lstStyle/>
          <a:p>
            <a:pPr algn="ctr"/>
            <a:r>
              <a:rPr lang="en-US" altLang="zh-CN" sz="1600" dirty="0"/>
              <a:t>Smart tag</a:t>
            </a:r>
            <a:endParaRPr lang="zh-CN" altLang="en-US" sz="1600" dirty="0"/>
          </a:p>
        </p:txBody>
      </p:sp>
    </p:spTree>
    <p:extLst>
      <p:ext uri="{BB962C8B-B14F-4D97-AF65-F5344CB8AC3E}">
        <p14:creationId xmlns:p14="http://schemas.microsoft.com/office/powerpoint/2010/main" val="282317855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1098</Words>
  <Application>Microsoft Office PowerPoint</Application>
  <PresentationFormat>全屏显示(4:3)</PresentationFormat>
  <Paragraphs>263</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宋体</vt:lpstr>
      <vt:lpstr>微软雅黑</vt:lpstr>
      <vt:lpstr>Arial</vt:lpstr>
      <vt:lpstr>Calibri</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2022-03-09T07:19:38Z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(3)iTDqbkcbfuI/veTdhCDIPs+cGDYsgmammcDZhT4VioVmCPz4a9KYrkQgUbzD3XCqkvT7DlcW
6K1Gnd6cPHzfnNoXx73wLbTX3/Uw2TUgRWb441UbkOptYmlUX5MS2HPOfvVFyZTMw4PumKXO
9ShuWRiCEikz9YDbrmSQ+b+8zRdJxoAFWoQ3b0lY0AEvYnqhrFo/cCtnwyVO9evqb9O2PgCm
fUsJnrDQHEMipLsyHl</vt:lpwstr>
  </property>
  <property fmtid="{D5CDD505-2E9C-101B-9397-08002B2CF9AE}" pid="3" name="_2015_ms_pID_7253431">
    <vt:lpwstr>DzmVs56tSZASI6sWl5l+djXW6hrZDdoTXDAYeZKu1pZzoW69Px2ZZM
oV20ibyi2kVxS0bHCImA6lmjGzWYqPQB8hX7eUk0zP8mvJ2qrPR6L38J0je7614bjNQ5Z5w2
KrCCfC9Dp7sJEBsEQ06tZaY0pBgOYUh8OFrFIbzR0+LTweDFQZcQzQx9HKzWvu0s178L8I9E
0scDlPlUpkQ4RpY6e1SP30ljhwiBOWgg0ygk</vt:lpwstr>
  </property>
  <property fmtid="{D5CDD505-2E9C-101B-9397-08002B2CF9AE}" pid="4" name="_2015_ms_pID_7253432">
    <vt:lpwstr>Ho0sW3yL9cgE52BFkyYNMtI=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1646622569</vt:lpwstr>
  </property>
</Properties>
</file>